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3" r:id="rId2"/>
    <p:sldId id="302" r:id="rId3"/>
    <p:sldId id="396" r:id="rId4"/>
    <p:sldId id="397" r:id="rId5"/>
    <p:sldId id="398" r:id="rId6"/>
    <p:sldId id="399" r:id="rId7"/>
    <p:sldId id="287" r:id="rId8"/>
    <p:sldId id="401" r:id="rId9"/>
    <p:sldId id="380" r:id="rId10"/>
    <p:sldId id="346" r:id="rId11"/>
    <p:sldId id="308" r:id="rId12"/>
    <p:sldId id="351" r:id="rId13"/>
    <p:sldId id="357" r:id="rId14"/>
    <p:sldId id="353" r:id="rId15"/>
    <p:sldId id="359" r:id="rId16"/>
    <p:sldId id="360" r:id="rId17"/>
    <p:sldId id="361" r:id="rId18"/>
    <p:sldId id="364" r:id="rId19"/>
    <p:sldId id="363" r:id="rId20"/>
    <p:sldId id="362" r:id="rId21"/>
    <p:sldId id="367" r:id="rId22"/>
    <p:sldId id="368" r:id="rId23"/>
    <p:sldId id="369" r:id="rId24"/>
    <p:sldId id="366" r:id="rId25"/>
    <p:sldId id="365" r:id="rId26"/>
    <p:sldId id="370" r:id="rId27"/>
    <p:sldId id="378" r:id="rId28"/>
    <p:sldId id="377" r:id="rId29"/>
    <p:sldId id="376" r:id="rId30"/>
    <p:sldId id="375" r:id="rId31"/>
    <p:sldId id="304" r:id="rId32"/>
    <p:sldId id="387" r:id="rId33"/>
    <p:sldId id="388" r:id="rId34"/>
    <p:sldId id="391" r:id="rId35"/>
    <p:sldId id="390" r:id="rId36"/>
    <p:sldId id="389" r:id="rId37"/>
    <p:sldId id="392" r:id="rId38"/>
    <p:sldId id="393" r:id="rId39"/>
    <p:sldId id="394" r:id="rId40"/>
    <p:sldId id="395" r:id="rId41"/>
    <p:sldId id="344" r:id="rId4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EF31"/>
    <a:srgbClr val="F2FF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5016" autoAdjust="0"/>
  </p:normalViewPr>
  <p:slideViewPr>
    <p:cSldViewPr snapToGrid="0">
      <p:cViewPr varScale="1">
        <p:scale>
          <a:sx n="83" d="100"/>
          <a:sy n="83" d="100"/>
        </p:scale>
        <p:origin x="19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E6B14-EF48-4C7B-9E92-918AEADAAA50}" type="datetimeFigureOut">
              <a:rPr lang="en-NG" smtClean="0"/>
              <a:t>05/01/2025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44A90-4259-4A55-AEDD-E3F1AB38A483}" type="slidenum">
              <a:rPr lang="en-NG" smtClean="0"/>
              <a:t>‹#›</a:t>
            </a:fld>
            <a:endParaRPr lang="en-NG"/>
          </a:p>
        </p:txBody>
      </p:sp>
    </p:spTree>
    <p:extLst>
      <p:ext uri="{BB962C8B-B14F-4D97-AF65-F5344CB8AC3E}">
        <p14:creationId xmlns:p14="http://schemas.microsoft.com/office/powerpoint/2010/main" val="274797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8653-B1A2-7CBB-7A6B-7620750B8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37BB647-EF8C-C42D-DCF2-A12E9ECD5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CA03849-032A-C223-04EB-2355E46BCC4B}"/>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5" name="Footer Placeholder 4">
            <a:extLst>
              <a:ext uri="{FF2B5EF4-FFF2-40B4-BE49-F238E27FC236}">
                <a16:creationId xmlns:a16="http://schemas.microsoft.com/office/drawing/2014/main" id="{14A4846C-3CCC-D2DD-C289-7E85C9DE982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565C0FF-33E6-25F7-27EB-9CB7F6875FC0}"/>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6909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1A67-A66F-142C-13D2-15979164A79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EB84201-9407-7C64-7981-E8E1825A3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6E08EAD-27C2-FC96-D8E8-6B0A8DDBA855}"/>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5" name="Footer Placeholder 4">
            <a:extLst>
              <a:ext uri="{FF2B5EF4-FFF2-40B4-BE49-F238E27FC236}">
                <a16:creationId xmlns:a16="http://schemas.microsoft.com/office/drawing/2014/main" id="{454A3272-B789-47E2-F542-21E122E56B4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A55FA62-704D-F632-B24B-DF4B70888304}"/>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99979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EBA4D-FBFD-12EE-C4C0-306C3332B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4D84EF3-ECF9-8DA8-B51C-CB3E06A65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53BCEDE-B1BF-3105-0454-8D4B9D636B91}"/>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5" name="Footer Placeholder 4">
            <a:extLst>
              <a:ext uri="{FF2B5EF4-FFF2-40B4-BE49-F238E27FC236}">
                <a16:creationId xmlns:a16="http://schemas.microsoft.com/office/drawing/2014/main" id="{7A47A180-09FE-596A-09BF-8216AFED423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D68FEDE-D3A1-0A82-34E9-EB03A192F8EB}"/>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74079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92F6-08D2-ABBA-1CF7-8F57DC63DF3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7E141C9-D32F-E3F2-C66A-F98F69F2A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7A63890-F8B5-8FC8-69D4-70D6F4FB04C5}"/>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5" name="Footer Placeholder 4">
            <a:extLst>
              <a:ext uri="{FF2B5EF4-FFF2-40B4-BE49-F238E27FC236}">
                <a16:creationId xmlns:a16="http://schemas.microsoft.com/office/drawing/2014/main" id="{2E127A0F-F54F-A13C-598F-30CBFCEEF09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4D4D7FB-2F9B-E373-5180-2C72DA9BCADE}"/>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4708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AD7F-F268-180C-9FC9-6A8B7A2D7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66D71BFB-8759-8731-A941-64B7694547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1CD24-F26F-C87C-6179-2B97AB3AF611}"/>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5" name="Footer Placeholder 4">
            <a:extLst>
              <a:ext uri="{FF2B5EF4-FFF2-40B4-BE49-F238E27FC236}">
                <a16:creationId xmlns:a16="http://schemas.microsoft.com/office/drawing/2014/main" id="{9FD29985-3949-31CE-7B67-345FE0EB1AC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60FAAA5-7AD3-87B9-F5A4-C5B93E08565F}"/>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85335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43BB-CA14-C52E-B565-6ACB9E8E843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98A2441-2FA6-8BA0-41C5-418221CF3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BCF02AD-0808-E0BC-764D-3F29CDB04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27150B74-E671-EE73-785E-B089C287548A}"/>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6" name="Footer Placeholder 5">
            <a:extLst>
              <a:ext uri="{FF2B5EF4-FFF2-40B4-BE49-F238E27FC236}">
                <a16:creationId xmlns:a16="http://schemas.microsoft.com/office/drawing/2014/main" id="{4EFAFC22-AAEC-2173-D996-81B0840039F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C602193-22DD-D7E5-D4D4-D248E3AD118D}"/>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07244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83C3-AEA1-0C2B-4D1E-40B80C9A916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FB0A293-FC2A-A7F0-6679-C26B9C0C0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403AFA-E6D3-2D68-9A92-6A699FAAC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C1E323C6-1C1C-74FF-D47F-9698EE1FE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5D736-D804-0768-15EF-95E23A6AC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274442C-77DE-CC30-760E-679CE579CE57}"/>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8" name="Footer Placeholder 7">
            <a:extLst>
              <a:ext uri="{FF2B5EF4-FFF2-40B4-BE49-F238E27FC236}">
                <a16:creationId xmlns:a16="http://schemas.microsoft.com/office/drawing/2014/main" id="{21FA4D43-BF6B-B63E-9AB8-A2D55501B2E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AAB1CE6D-3242-ABFE-8D43-314780199A3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21193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3B13-71DD-73AB-27E4-C2DAAC34CCE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3B210A6-931E-F24F-F0EC-91A54C2B6A16}"/>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4" name="Footer Placeholder 3">
            <a:extLst>
              <a:ext uri="{FF2B5EF4-FFF2-40B4-BE49-F238E27FC236}">
                <a16:creationId xmlns:a16="http://schemas.microsoft.com/office/drawing/2014/main" id="{4D456B87-C275-AE11-DBDA-F7F36432095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4C0B206-DEE2-5FFC-1F8F-C6CF2439363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23305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CFEB-4F2F-D174-662B-6588006ACAFD}"/>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3" name="Footer Placeholder 2">
            <a:extLst>
              <a:ext uri="{FF2B5EF4-FFF2-40B4-BE49-F238E27FC236}">
                <a16:creationId xmlns:a16="http://schemas.microsoft.com/office/drawing/2014/main" id="{AB4D8452-7E89-1C0B-3CAE-7196822FA39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28D8141-8085-0CBB-D984-ABEDA42161E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76541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93A8-4EAA-808B-CB71-8392526AE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CA8A01E-B309-31AB-B317-030CA1E74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AC716436-BBA0-8F03-1A36-55C80BFFD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031C2-C141-C381-0865-23C79407DEC4}"/>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6" name="Footer Placeholder 5">
            <a:extLst>
              <a:ext uri="{FF2B5EF4-FFF2-40B4-BE49-F238E27FC236}">
                <a16:creationId xmlns:a16="http://schemas.microsoft.com/office/drawing/2014/main" id="{5B9C8CB3-3489-34A3-E942-45641EE527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75F4816-34B5-DF45-FC00-FD2E92E9B27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6127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8E7B-7A7D-3EA2-6546-0120D45CA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3D3E373-7559-DA55-D47F-AAAF6C027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EDA99B29-FB59-28B2-E5C2-B956DE54C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A9CD1-3BED-6119-A1B2-D468076D3FF3}"/>
              </a:ext>
            </a:extLst>
          </p:cNvPr>
          <p:cNvSpPr>
            <a:spLocks noGrp="1"/>
          </p:cNvSpPr>
          <p:nvPr>
            <p:ph type="dt" sz="half" idx="10"/>
          </p:nvPr>
        </p:nvSpPr>
        <p:spPr/>
        <p:txBody>
          <a:bodyPr/>
          <a:lstStyle/>
          <a:p>
            <a:fld id="{CF4886A7-F49E-42A7-9CDB-948D243BDAC8}" type="datetimeFigureOut">
              <a:rPr lang="en-NG" smtClean="0"/>
              <a:t>05/01/2025</a:t>
            </a:fld>
            <a:endParaRPr lang="en-NG"/>
          </a:p>
        </p:txBody>
      </p:sp>
      <p:sp>
        <p:nvSpPr>
          <p:cNvPr id="6" name="Footer Placeholder 5">
            <a:extLst>
              <a:ext uri="{FF2B5EF4-FFF2-40B4-BE49-F238E27FC236}">
                <a16:creationId xmlns:a16="http://schemas.microsoft.com/office/drawing/2014/main" id="{89A81BE1-62DE-5FA0-EDCA-2D3B859587D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12E062E-3C8F-5853-8201-BB902EF273DC}"/>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21423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EF8DB-1E67-F409-A9AA-B043F7814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981E097-2248-C671-2977-BDCC1F7D6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07862DB-2BD6-90EC-D638-62B46060E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4886A7-F49E-42A7-9CDB-948D243BDAC8}" type="datetimeFigureOut">
              <a:rPr lang="en-NG" smtClean="0"/>
              <a:t>05/01/2025</a:t>
            </a:fld>
            <a:endParaRPr lang="en-NG"/>
          </a:p>
        </p:txBody>
      </p:sp>
      <p:sp>
        <p:nvSpPr>
          <p:cNvPr id="5" name="Footer Placeholder 4">
            <a:extLst>
              <a:ext uri="{FF2B5EF4-FFF2-40B4-BE49-F238E27FC236}">
                <a16:creationId xmlns:a16="http://schemas.microsoft.com/office/drawing/2014/main" id="{83065491-DFCA-3B09-20D9-217CC7035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E7E3DF9D-B7B8-378B-807B-CB6BC23DC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F2E80F-81EF-4BAF-B9B3-C34F125BAC38}" type="slidenum">
              <a:rPr lang="en-NG" smtClean="0"/>
              <a:t>‹#›</a:t>
            </a:fld>
            <a:endParaRPr lang="en-NG"/>
          </a:p>
        </p:txBody>
      </p:sp>
    </p:spTree>
    <p:extLst>
      <p:ext uri="{BB962C8B-B14F-4D97-AF65-F5344CB8AC3E}">
        <p14:creationId xmlns:p14="http://schemas.microsoft.com/office/powerpoint/2010/main" val="54283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olumidebalogun1" TargetMode="External"/><Relationship Id="rId2" Type="http://schemas.openxmlformats.org/officeDocument/2006/relationships/hyperlink" Target="https://www.linkedin.com/in/olumide-balogun1/" TargetMode="External"/><Relationship Id="rId1" Type="http://schemas.openxmlformats.org/officeDocument/2006/relationships/slideLayout" Target="../slideLayouts/slideLayout7.xml"/><Relationship Id="rId5" Type="http://schemas.openxmlformats.org/officeDocument/2006/relationships/hyperlink" Target="https://medium.com/@Olumide-Balogun" TargetMode="External"/><Relationship Id="rId4" Type="http://schemas.openxmlformats.org/officeDocument/2006/relationships/hyperlink" Target="https://x.com/IAmOluBalogu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D5C72E4-2855-E31A-C74A-13AEC620A55D}"/>
              </a:ext>
            </a:extLst>
          </p:cNvPr>
          <p:cNvPicPr>
            <a:picLocks noChangeAspect="1"/>
          </p:cNvPicPr>
          <p:nvPr/>
        </p:nvPicPr>
        <p:blipFill>
          <a:blip r:embed="rId2">
            <a:alphaModFix amt="20000"/>
          </a:blip>
          <a:stretch>
            <a:fillRect/>
          </a:stretch>
        </p:blipFill>
        <p:spPr>
          <a:xfrm>
            <a:off x="0" y="0"/>
            <a:ext cx="12192000" cy="6562790"/>
          </a:xfrm>
          <a:prstGeom prst="rect">
            <a:avLst/>
          </a:prstGeom>
        </p:spPr>
      </p:pic>
      <p:pic>
        <p:nvPicPr>
          <p:cNvPr id="2" name="Picture 1">
            <a:extLst>
              <a:ext uri="{FF2B5EF4-FFF2-40B4-BE49-F238E27FC236}">
                <a16:creationId xmlns:a16="http://schemas.microsoft.com/office/drawing/2014/main" id="{07ACE0F3-D674-A205-B1DF-DCEE3090CB97}"/>
              </a:ext>
            </a:extLst>
          </p:cNvPr>
          <p:cNvPicPr>
            <a:picLocks noChangeAspect="1"/>
          </p:cNvPicPr>
          <p:nvPr/>
        </p:nvPicPr>
        <p:blipFill>
          <a:blip r:embed="rId3"/>
          <a:stretch>
            <a:fillRect/>
          </a:stretch>
        </p:blipFill>
        <p:spPr>
          <a:xfrm>
            <a:off x="0" y="0"/>
            <a:ext cx="12192000" cy="6858000"/>
          </a:xfrm>
          <a:prstGeom prst="rect">
            <a:avLst/>
          </a:prstGeom>
          <a:solidFill>
            <a:srgbClr val="F2FFF5"/>
          </a:solidFill>
        </p:spPr>
      </p:pic>
      <p:cxnSp>
        <p:nvCxnSpPr>
          <p:cNvPr id="8" name="Straight Connector 7">
            <a:extLst>
              <a:ext uri="{FF2B5EF4-FFF2-40B4-BE49-F238E27FC236}">
                <a16:creationId xmlns:a16="http://schemas.microsoft.com/office/drawing/2014/main" id="{8ED4F9B4-FE97-9F72-6C81-2668669CDA9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525D8DF-2C0D-BF75-804B-AD603922B7DE}"/>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0" name="TextBox 9">
            <a:extLst>
              <a:ext uri="{FF2B5EF4-FFF2-40B4-BE49-F238E27FC236}">
                <a16:creationId xmlns:a16="http://schemas.microsoft.com/office/drawing/2014/main" id="{1C3402B3-CDE6-7074-45D2-6343EEA4CF9A}"/>
              </a:ext>
            </a:extLst>
          </p:cNvPr>
          <p:cNvSpPr txBox="1"/>
          <p:nvPr/>
        </p:nvSpPr>
        <p:spPr>
          <a:xfrm>
            <a:off x="11039856" y="6603460"/>
            <a:ext cx="384048" cy="261610"/>
          </a:xfrm>
          <a:prstGeom prst="rect">
            <a:avLst/>
          </a:prstGeom>
          <a:noFill/>
        </p:spPr>
        <p:txBody>
          <a:bodyPr wrap="square" rtlCol="0">
            <a:spAutoFit/>
          </a:bodyPr>
          <a:lstStyle/>
          <a:p>
            <a:r>
              <a:rPr lang="en-US" sz="1100" b="1" dirty="0"/>
              <a:t>  </a:t>
            </a:r>
            <a:endParaRPr lang="en-NG" sz="1100" b="1" dirty="0"/>
          </a:p>
        </p:txBody>
      </p:sp>
      <p:pic>
        <p:nvPicPr>
          <p:cNvPr id="14" name="Picture 13">
            <a:extLst>
              <a:ext uri="{FF2B5EF4-FFF2-40B4-BE49-F238E27FC236}">
                <a16:creationId xmlns:a16="http://schemas.microsoft.com/office/drawing/2014/main" id="{60684DFF-E331-0EA0-2CF9-CB70C27A3CE5}"/>
              </a:ext>
            </a:extLst>
          </p:cNvPr>
          <p:cNvPicPr>
            <a:picLocks noChangeAspect="1"/>
          </p:cNvPicPr>
          <p:nvPr/>
        </p:nvPicPr>
        <p:blipFill>
          <a:blip r:embed="rId2">
            <a:alphaModFix amt="10000"/>
          </a:blip>
          <a:stretch>
            <a:fillRect/>
          </a:stretch>
        </p:blipFill>
        <p:spPr>
          <a:xfrm>
            <a:off x="0" y="-10565"/>
            <a:ext cx="12192000" cy="6552225"/>
          </a:xfrm>
          <a:prstGeom prst="rect">
            <a:avLst/>
          </a:prstGeom>
        </p:spPr>
      </p:pic>
      <p:sp>
        <p:nvSpPr>
          <p:cNvPr id="4" name="TextBox 3">
            <a:extLst>
              <a:ext uri="{FF2B5EF4-FFF2-40B4-BE49-F238E27FC236}">
                <a16:creationId xmlns:a16="http://schemas.microsoft.com/office/drawing/2014/main" id="{3AE0D3EC-A69A-1B18-E219-251F852A1F1F}"/>
              </a:ext>
            </a:extLst>
          </p:cNvPr>
          <p:cNvSpPr txBox="1"/>
          <p:nvPr/>
        </p:nvSpPr>
        <p:spPr>
          <a:xfrm>
            <a:off x="1534690" y="1844506"/>
            <a:ext cx="9056146" cy="646331"/>
          </a:xfrm>
          <a:prstGeom prst="rect">
            <a:avLst/>
          </a:prstGeom>
          <a:noFill/>
        </p:spPr>
        <p:txBody>
          <a:bodyPr wrap="square">
            <a:spAutoFit/>
          </a:bodyPr>
          <a:lstStyle/>
          <a:p>
            <a:r>
              <a:rPr lang="en-US" sz="3600" b="1" dirty="0">
                <a:solidFill>
                  <a:srgbClr val="FF0000"/>
                </a:solidFill>
                <a:effectLst>
                  <a:glow rad="63500">
                    <a:schemeClr val="tx1">
                      <a:alpha val="40000"/>
                    </a:schemeClr>
                  </a:glow>
                </a:effectLst>
                <a:latin typeface="Arial Rounded MT Bold" panose="020F0704030504030204" pitchFamily="34" charset="0"/>
              </a:rPr>
              <a:t>Analyzing Revenue and Profitability for                  </a:t>
            </a:r>
          </a:p>
        </p:txBody>
      </p:sp>
      <p:sp>
        <p:nvSpPr>
          <p:cNvPr id="5" name="TextBox 4">
            <a:extLst>
              <a:ext uri="{FF2B5EF4-FFF2-40B4-BE49-F238E27FC236}">
                <a16:creationId xmlns:a16="http://schemas.microsoft.com/office/drawing/2014/main" id="{F3A21178-A5D7-5451-ABBF-3CE5BC9C7F98}"/>
              </a:ext>
            </a:extLst>
          </p:cNvPr>
          <p:cNvSpPr txBox="1"/>
          <p:nvPr/>
        </p:nvSpPr>
        <p:spPr>
          <a:xfrm>
            <a:off x="3611301" y="2501402"/>
            <a:ext cx="4514127" cy="646331"/>
          </a:xfrm>
          <a:prstGeom prst="rect">
            <a:avLst/>
          </a:prstGeom>
          <a:noFill/>
        </p:spPr>
        <p:txBody>
          <a:bodyPr wrap="square">
            <a:spAutoFit/>
          </a:bodyPr>
          <a:lstStyle/>
          <a:p>
            <a:r>
              <a:rPr lang="en-US" sz="3600" b="1" dirty="0">
                <a:solidFill>
                  <a:srgbClr val="FF0000"/>
                </a:solidFill>
                <a:effectLst>
                  <a:glow rad="63500">
                    <a:schemeClr val="tx1">
                      <a:alpha val="40000"/>
                    </a:schemeClr>
                  </a:glow>
                </a:effectLst>
                <a:latin typeface="Arial Rounded MT Bold" panose="020F0704030504030204" pitchFamily="34" charset="0"/>
              </a:rPr>
              <a:t>  Strategic Growth                 </a:t>
            </a:r>
          </a:p>
        </p:txBody>
      </p:sp>
      <p:pic>
        <p:nvPicPr>
          <p:cNvPr id="7" name="Picture 6">
            <a:extLst>
              <a:ext uri="{FF2B5EF4-FFF2-40B4-BE49-F238E27FC236}">
                <a16:creationId xmlns:a16="http://schemas.microsoft.com/office/drawing/2014/main" id="{30FFE3FB-996A-3325-2B72-0DE6E9B1C894}"/>
              </a:ext>
            </a:extLst>
          </p:cNvPr>
          <p:cNvPicPr>
            <a:picLocks noChangeAspect="1"/>
          </p:cNvPicPr>
          <p:nvPr/>
        </p:nvPicPr>
        <p:blipFill>
          <a:blip r:embed="rId4"/>
          <a:stretch>
            <a:fillRect/>
          </a:stretch>
        </p:blipFill>
        <p:spPr>
          <a:xfrm>
            <a:off x="2867888" y="3557935"/>
            <a:ext cx="6456224" cy="1103472"/>
          </a:xfrm>
          <a:prstGeom prst="rect">
            <a:avLst/>
          </a:prstGeom>
        </p:spPr>
      </p:pic>
    </p:spTree>
    <p:extLst>
      <p:ext uri="{BB962C8B-B14F-4D97-AF65-F5344CB8AC3E}">
        <p14:creationId xmlns:p14="http://schemas.microsoft.com/office/powerpoint/2010/main" val="68314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25A87-EE81-1DB3-6554-C93B5FFA808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6E8D17B-0E47-6EA9-A892-6E41CB107EEE}"/>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sp>
        <p:nvSpPr>
          <p:cNvPr id="9" name="Rectangle: Rounded Corners 8">
            <a:extLst>
              <a:ext uri="{FF2B5EF4-FFF2-40B4-BE49-F238E27FC236}">
                <a16:creationId xmlns:a16="http://schemas.microsoft.com/office/drawing/2014/main" id="{678E6DFF-1D88-22BA-411A-525E35C60D71}"/>
              </a:ext>
            </a:extLst>
          </p:cNvPr>
          <p:cNvSpPr/>
          <p:nvPr/>
        </p:nvSpPr>
        <p:spPr>
          <a:xfrm>
            <a:off x="1435100" y="1377950"/>
            <a:ext cx="9321800" cy="4102099"/>
          </a:xfrm>
          <a:prstGeom prst="roundRect">
            <a:avLst>
              <a:gd name="adj" fmla="val 6275"/>
            </a:avLst>
          </a:prstGeom>
          <a:solidFill>
            <a:schemeClr val="bg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cxnSp>
        <p:nvCxnSpPr>
          <p:cNvPr id="3" name="Straight Connector 2">
            <a:extLst>
              <a:ext uri="{FF2B5EF4-FFF2-40B4-BE49-F238E27FC236}">
                <a16:creationId xmlns:a16="http://schemas.microsoft.com/office/drawing/2014/main" id="{7414A655-0D36-BFCB-D901-F25B26607C21}"/>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40C04D6-0BD6-B75F-5742-4EA1300EB37E}"/>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FD074941-C1C1-D1B5-E145-E163FB3B0E95}"/>
              </a:ext>
            </a:extLst>
          </p:cNvPr>
          <p:cNvSpPr txBox="1"/>
          <p:nvPr/>
        </p:nvSpPr>
        <p:spPr>
          <a:xfrm>
            <a:off x="11039856" y="6603460"/>
            <a:ext cx="384048" cy="261610"/>
          </a:xfrm>
          <a:prstGeom prst="rect">
            <a:avLst/>
          </a:prstGeom>
          <a:noFill/>
        </p:spPr>
        <p:txBody>
          <a:bodyPr wrap="square" rtlCol="0">
            <a:spAutoFit/>
          </a:bodyPr>
          <a:lstStyle/>
          <a:p>
            <a:r>
              <a:rPr lang="en-US" sz="1100" b="1" dirty="0"/>
              <a:t>9 </a:t>
            </a:r>
            <a:endParaRPr lang="en-NG" sz="1100" b="1" dirty="0"/>
          </a:p>
        </p:txBody>
      </p:sp>
      <p:sp>
        <p:nvSpPr>
          <p:cNvPr id="16" name="TextBox 15">
            <a:extLst>
              <a:ext uri="{FF2B5EF4-FFF2-40B4-BE49-F238E27FC236}">
                <a16:creationId xmlns:a16="http://schemas.microsoft.com/office/drawing/2014/main" id="{1B63C45F-3D39-A0F1-A8D9-441FD15666CA}"/>
              </a:ext>
            </a:extLst>
          </p:cNvPr>
          <p:cNvSpPr txBox="1"/>
          <p:nvPr/>
        </p:nvSpPr>
        <p:spPr>
          <a:xfrm>
            <a:off x="2044700" y="2590104"/>
            <a:ext cx="8102600" cy="1384995"/>
          </a:xfrm>
          <a:prstGeom prst="rect">
            <a:avLst/>
          </a:prstGeom>
          <a:noFill/>
        </p:spPr>
        <p:txBody>
          <a:bodyPr wrap="square" rtlCol="0">
            <a:spAutoFit/>
          </a:bodyPr>
          <a:lstStyle/>
          <a:p>
            <a:r>
              <a:rPr lang="en-US" sz="2800" b="1" dirty="0">
                <a:solidFill>
                  <a:srgbClr val="FF0000"/>
                </a:solidFill>
                <a:latin typeface="Arial Rounded MT Bold" panose="020F0704030504030204" pitchFamily="34" charset="0"/>
              </a:rPr>
              <a:t>Key Findings: Objective, Purpose, and Results (Hypotheses, Insights, and Interpretations from Visualizations and Models)</a:t>
            </a:r>
            <a:endParaRPr lang="en-NG" sz="2800" b="1"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405610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4B20EBE-D0DE-600B-5D45-2FA9D0D885D0}"/>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DAEB4C0-5FC0-2B40-A2A6-54F640E78899}"/>
              </a:ext>
            </a:extLst>
          </p:cNvPr>
          <p:cNvSpPr/>
          <p:nvPr/>
        </p:nvSpPr>
        <p:spPr>
          <a:xfrm>
            <a:off x="6096000" y="790766"/>
            <a:ext cx="5935906"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D91E93FE-E4F7-643A-538D-17CD20BC5056}"/>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CEBE183F-7342-BFF1-AEFC-8D5DA9A2B41C}"/>
              </a:ext>
            </a:extLst>
          </p:cNvPr>
          <p:cNvSpPr txBox="1"/>
          <p:nvPr/>
        </p:nvSpPr>
        <p:spPr>
          <a:xfrm>
            <a:off x="478832" y="156092"/>
            <a:ext cx="10125668" cy="461665"/>
          </a:xfrm>
          <a:prstGeom prst="rect">
            <a:avLst/>
          </a:prstGeom>
          <a:noFill/>
        </p:spPr>
        <p:txBody>
          <a:bodyPr wrap="square" rtlCol="0">
            <a:spAutoFit/>
          </a:bodyPr>
          <a:lstStyle/>
          <a:p>
            <a:r>
              <a:rPr lang="en-US" sz="2400" b="1" dirty="0">
                <a:solidFill>
                  <a:srgbClr val="FF0000"/>
                </a:solidFill>
              </a:rPr>
              <a:t>1. Annual Revenue, Profit, and Volume Performance with Percentage Growth.</a:t>
            </a:r>
          </a:p>
        </p:txBody>
      </p:sp>
      <p:sp>
        <p:nvSpPr>
          <p:cNvPr id="5" name="TextBox 4">
            <a:extLst>
              <a:ext uri="{FF2B5EF4-FFF2-40B4-BE49-F238E27FC236}">
                <a16:creationId xmlns:a16="http://schemas.microsoft.com/office/drawing/2014/main" id="{B2BE44F7-A49D-3FFB-FA71-5A3798CCF538}"/>
              </a:ext>
            </a:extLst>
          </p:cNvPr>
          <p:cNvSpPr txBox="1"/>
          <p:nvPr/>
        </p:nvSpPr>
        <p:spPr>
          <a:xfrm>
            <a:off x="6277758" y="2398062"/>
            <a:ext cx="5587999" cy="4031873"/>
          </a:xfrm>
          <a:prstGeom prst="rect">
            <a:avLst/>
          </a:prstGeom>
          <a:noFill/>
        </p:spPr>
        <p:txBody>
          <a:bodyPr wrap="square" rtlCol="0">
            <a:spAutoFit/>
          </a:bodyPr>
          <a:lstStyle/>
          <a:p>
            <a:r>
              <a:rPr lang="en-US" sz="1600" b="1" u="sng" dirty="0"/>
              <a:t>Insights:</a:t>
            </a:r>
            <a:endParaRPr lang="en-US" sz="1600" u="sng" dirty="0"/>
          </a:p>
          <a:p>
            <a:pPr marL="285750" indent="-285750">
              <a:buFont typeface="Wingdings" panose="05000000000000000000" pitchFamily="2" charset="2"/>
              <a:buChar char="Ø"/>
            </a:pPr>
            <a:r>
              <a:rPr lang="en-US" sz="1600" b="1" dirty="0"/>
              <a:t>2020:</a:t>
            </a:r>
            <a:r>
              <a:rPr lang="en-US" sz="1600" dirty="0"/>
              <a:t> This year serves as the baseline. The relatively low numbers indicate a startup phase (possibly in the 4th quarter of 2020), a small customer base, and limited product availability.</a:t>
            </a:r>
          </a:p>
          <a:p>
            <a:pPr marL="285750" indent="-285750">
              <a:buFont typeface="Wingdings" panose="05000000000000000000" pitchFamily="2" charset="2"/>
              <a:buChar char="Ø"/>
            </a:pPr>
            <a:r>
              <a:rPr lang="en-US" sz="1600" b="1" dirty="0"/>
              <a:t>2021:</a:t>
            </a:r>
            <a:r>
              <a:rPr lang="en-US" sz="1600" dirty="0"/>
              <a:t> Exceptional growth occurred this year, indicating effective scaling driven by increased demand, improved market reach, and successful marketing or distribution strategies.</a:t>
            </a:r>
          </a:p>
          <a:p>
            <a:pPr marL="285750" indent="-285750">
              <a:buFont typeface="Wingdings" panose="05000000000000000000" pitchFamily="2" charset="2"/>
              <a:buChar char="Ø"/>
            </a:pPr>
            <a:r>
              <a:rPr lang="en-US" sz="1600" b="1" dirty="0"/>
              <a:t>2022:</a:t>
            </a:r>
            <a:r>
              <a:rPr lang="en-US" sz="1600" dirty="0"/>
              <a:t> A decline in performance is noted, possibly due to challenges such as increased competition, supply chain issues, or reduced demand.</a:t>
            </a:r>
          </a:p>
          <a:p>
            <a:pPr marL="285750" indent="-285750">
              <a:buFont typeface="Wingdings" panose="05000000000000000000" pitchFamily="2" charset="2"/>
              <a:buChar char="Ø"/>
            </a:pPr>
            <a:r>
              <a:rPr lang="en-US" sz="1600" b="1" dirty="0"/>
              <a:t>2023:</a:t>
            </a:r>
            <a:r>
              <a:rPr lang="en-US" sz="1600" dirty="0"/>
              <a:t> Recovery is evident, suggesting successful adjustments. The business likely implemented corrective actions such as optimizing operations, improving product quality, or re-targeting its market.</a:t>
            </a:r>
          </a:p>
        </p:txBody>
      </p:sp>
      <p:sp>
        <p:nvSpPr>
          <p:cNvPr id="6" name="TextBox 5">
            <a:extLst>
              <a:ext uri="{FF2B5EF4-FFF2-40B4-BE49-F238E27FC236}">
                <a16:creationId xmlns:a16="http://schemas.microsoft.com/office/drawing/2014/main" id="{4B6D3E5F-F569-699E-704C-713C53748011}"/>
              </a:ext>
            </a:extLst>
          </p:cNvPr>
          <p:cNvSpPr txBox="1"/>
          <p:nvPr/>
        </p:nvSpPr>
        <p:spPr>
          <a:xfrm>
            <a:off x="6214766" y="791301"/>
            <a:ext cx="5713984" cy="1323439"/>
          </a:xfrm>
          <a:prstGeom prst="rect">
            <a:avLst/>
          </a:prstGeom>
          <a:noFill/>
        </p:spPr>
        <p:txBody>
          <a:bodyPr wrap="square" rtlCol="0">
            <a:spAutoFit/>
          </a:bodyPr>
          <a:lstStyle/>
          <a:p>
            <a:r>
              <a:rPr lang="en-US" sz="1600" b="1" i="1" u="sng" dirty="0"/>
              <a:t>Purpose</a:t>
            </a:r>
            <a:r>
              <a:rPr lang="en-US" sz="1600" b="1" dirty="0"/>
              <a:t>: </a:t>
            </a:r>
            <a:r>
              <a:rPr lang="en-US" sz="1600" dirty="0"/>
              <a:t>To identify trends over time and detect periods of underperformance or stagnation, as well as to assess whether variations in key metrics(e.g., revenue, profit, Volume ) are statistically or practically significant. This helps pinpoint problem areas that  may require further investigation or corrective action</a:t>
            </a:r>
            <a:r>
              <a:rPr lang="en-US" sz="1600" b="1" dirty="0"/>
              <a:t>.</a:t>
            </a:r>
            <a:endParaRPr lang="en-NG" sz="1600" i="1" dirty="0"/>
          </a:p>
        </p:txBody>
      </p:sp>
      <p:cxnSp>
        <p:nvCxnSpPr>
          <p:cNvPr id="3" name="Straight Connector 2">
            <a:extLst>
              <a:ext uri="{FF2B5EF4-FFF2-40B4-BE49-F238E27FC236}">
                <a16:creationId xmlns:a16="http://schemas.microsoft.com/office/drawing/2014/main" id="{CB7C090E-A319-3F70-FFF8-BDEF4B5E0736}"/>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2A25A1A-90F1-EB6D-0141-99D11A55204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F7E38882-A25D-A716-7465-614B0623856A}"/>
              </a:ext>
            </a:extLst>
          </p:cNvPr>
          <p:cNvSpPr txBox="1"/>
          <p:nvPr/>
        </p:nvSpPr>
        <p:spPr>
          <a:xfrm>
            <a:off x="11039856" y="6603460"/>
            <a:ext cx="384048" cy="261610"/>
          </a:xfrm>
          <a:prstGeom prst="rect">
            <a:avLst/>
          </a:prstGeom>
          <a:noFill/>
        </p:spPr>
        <p:txBody>
          <a:bodyPr wrap="square" rtlCol="0">
            <a:spAutoFit/>
          </a:bodyPr>
          <a:lstStyle/>
          <a:p>
            <a:r>
              <a:rPr lang="en-US" sz="1100" b="1" dirty="0"/>
              <a:t>10  </a:t>
            </a:r>
            <a:endParaRPr lang="en-NG" sz="1100" b="1" dirty="0"/>
          </a:p>
        </p:txBody>
      </p:sp>
      <p:sp>
        <p:nvSpPr>
          <p:cNvPr id="8" name="TextBox 7">
            <a:extLst>
              <a:ext uri="{FF2B5EF4-FFF2-40B4-BE49-F238E27FC236}">
                <a16:creationId xmlns:a16="http://schemas.microsoft.com/office/drawing/2014/main" id="{25A445C6-47FA-267F-602C-93BFD5D90031}"/>
              </a:ext>
            </a:extLst>
          </p:cNvPr>
          <p:cNvSpPr txBox="1"/>
          <p:nvPr/>
        </p:nvSpPr>
        <p:spPr>
          <a:xfrm>
            <a:off x="651150" y="843090"/>
            <a:ext cx="4890516"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Did any years experience negative or stagnant growth?. Furthermore, are there significant differences in the data?</a:t>
            </a:r>
          </a:p>
        </p:txBody>
      </p:sp>
      <p:sp>
        <p:nvSpPr>
          <p:cNvPr id="10" name="Rectangle: Rounded Corners 9">
            <a:extLst>
              <a:ext uri="{FF2B5EF4-FFF2-40B4-BE49-F238E27FC236}">
                <a16:creationId xmlns:a16="http://schemas.microsoft.com/office/drawing/2014/main" id="{A134CA88-CECB-660D-B1C8-AACBF2079A1D}"/>
              </a:ext>
            </a:extLst>
          </p:cNvPr>
          <p:cNvSpPr/>
          <p:nvPr/>
        </p:nvSpPr>
        <p:spPr>
          <a:xfrm>
            <a:off x="651150" y="791301"/>
            <a:ext cx="4995888"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20" name="Picture 19">
            <a:extLst>
              <a:ext uri="{FF2B5EF4-FFF2-40B4-BE49-F238E27FC236}">
                <a16:creationId xmlns:a16="http://schemas.microsoft.com/office/drawing/2014/main" id="{88F5B3F8-92E7-EA1C-A52F-8F0F87CD0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2348128"/>
            <a:ext cx="5888523" cy="4081805"/>
          </a:xfrm>
          <a:prstGeom prst="rect">
            <a:avLst/>
          </a:prstGeom>
        </p:spPr>
      </p:pic>
    </p:spTree>
    <p:extLst>
      <p:ext uri="{BB962C8B-B14F-4D97-AF65-F5344CB8AC3E}">
        <p14:creationId xmlns:p14="http://schemas.microsoft.com/office/powerpoint/2010/main" val="71821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11121042-B190-8B28-2C93-0E6865195D88}"/>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4AF0616-8066-5880-C020-A1AB59DA4D6B}"/>
              </a:ext>
            </a:extLst>
          </p:cNvPr>
          <p:cNvSpPr/>
          <p:nvPr/>
        </p:nvSpPr>
        <p:spPr>
          <a:xfrm>
            <a:off x="6096000" y="1194802"/>
            <a:ext cx="5935906"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F1D6445F-51A5-9087-797F-BD004F5F0939}"/>
              </a:ext>
            </a:extLst>
          </p:cNvPr>
          <p:cNvSpPr/>
          <p:nvPr/>
        </p:nvSpPr>
        <p:spPr>
          <a:xfrm>
            <a:off x="6214766" y="2793543"/>
            <a:ext cx="5817140" cy="3607253"/>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F4AF07F-62D6-DF85-BF65-AD55BEFF55BD}"/>
              </a:ext>
            </a:extLst>
          </p:cNvPr>
          <p:cNvSpPr txBox="1"/>
          <p:nvPr/>
        </p:nvSpPr>
        <p:spPr>
          <a:xfrm>
            <a:off x="478832" y="130119"/>
            <a:ext cx="11553074" cy="830997"/>
          </a:xfrm>
          <a:prstGeom prst="rect">
            <a:avLst/>
          </a:prstGeom>
          <a:noFill/>
        </p:spPr>
        <p:txBody>
          <a:bodyPr wrap="square" rtlCol="0">
            <a:spAutoFit/>
          </a:bodyPr>
          <a:lstStyle/>
          <a:p>
            <a:r>
              <a:rPr lang="en-US" sz="2400" b="1" dirty="0">
                <a:solidFill>
                  <a:srgbClr val="FF0000"/>
                </a:solidFill>
              </a:rPr>
              <a:t>2. Analyzing Top 20 Performers by Customer Type, Product Type, and Market Zone: Revenue and Profitability Analysis.</a:t>
            </a:r>
          </a:p>
        </p:txBody>
      </p:sp>
      <p:sp>
        <p:nvSpPr>
          <p:cNvPr id="5" name="TextBox 4">
            <a:extLst>
              <a:ext uri="{FF2B5EF4-FFF2-40B4-BE49-F238E27FC236}">
                <a16:creationId xmlns:a16="http://schemas.microsoft.com/office/drawing/2014/main" id="{33F71060-AFD0-7BBB-CE8C-54F104CDCABA}"/>
              </a:ext>
            </a:extLst>
          </p:cNvPr>
          <p:cNvSpPr txBox="1"/>
          <p:nvPr/>
        </p:nvSpPr>
        <p:spPr>
          <a:xfrm>
            <a:off x="6340751" y="2861369"/>
            <a:ext cx="5587999" cy="3539430"/>
          </a:xfrm>
          <a:prstGeom prst="rect">
            <a:avLst/>
          </a:prstGeom>
          <a:noFill/>
        </p:spPr>
        <p:txBody>
          <a:bodyPr wrap="square" rtlCol="0">
            <a:spAutoFit/>
          </a:bodyPr>
          <a:lstStyle/>
          <a:p>
            <a:r>
              <a:rPr lang="en-US" sz="1600" b="1" u="sng" dirty="0"/>
              <a:t>Insights:</a:t>
            </a:r>
            <a:endParaRPr lang="en-US" sz="1600" u="sng" dirty="0"/>
          </a:p>
          <a:p>
            <a:pPr marL="285750" indent="-285750">
              <a:buFont typeface="Wingdings" panose="05000000000000000000" pitchFamily="2" charset="2"/>
              <a:buChar char="Ø"/>
            </a:pPr>
            <a:r>
              <a:rPr lang="en-US" sz="1600" b="1" dirty="0">
                <a:solidFill>
                  <a:srgbClr val="FF0000"/>
                </a:solidFill>
              </a:rPr>
              <a:t>Brick &amp; Mortar: </a:t>
            </a:r>
            <a:r>
              <a:rPr lang="en-US" sz="1600" b="1" dirty="0"/>
              <a:t>Leads with $6.88M in revenue from the product type "Own Brand" in North-Central</a:t>
            </a:r>
            <a:r>
              <a:rPr lang="en-US" sz="1600" dirty="0"/>
              <a:t>. This showcases dominance in physical retail, driven by strong in-person shopping demand, robust brand loyalty, and customer trust, while also reflecting strong consumer demand and efficient operations.</a:t>
            </a:r>
          </a:p>
          <a:p>
            <a:endParaRPr lang="en-US" sz="1600" dirty="0"/>
          </a:p>
          <a:p>
            <a:pPr marL="285750" indent="-285750">
              <a:buFont typeface="Wingdings" panose="05000000000000000000" pitchFamily="2" charset="2"/>
              <a:buChar char="Ø"/>
            </a:pPr>
            <a:r>
              <a:rPr lang="en-US" sz="1600" b="1" dirty="0">
                <a:solidFill>
                  <a:srgbClr val="FF0000"/>
                </a:solidFill>
              </a:rPr>
              <a:t>Click-and-Mortar</a:t>
            </a:r>
            <a:r>
              <a:rPr lang="en-US" sz="1600" dirty="0"/>
              <a:t>: </a:t>
            </a:r>
            <a:r>
              <a:rPr lang="en-US" sz="1600" b="1" dirty="0"/>
              <a:t>Generates $4.60M from "Own Brand" and $4.02M from "Custom-Made," both in South-East</a:t>
            </a:r>
            <a:r>
              <a:rPr lang="en-US" sz="1600" dirty="0"/>
              <a:t>. This highlights the potential of product diversity and hybrid sales models (integrating online and offline channels) to attract a broad customer base and meet the increasing demand for personalized products.</a:t>
            </a:r>
          </a:p>
        </p:txBody>
      </p:sp>
      <p:sp>
        <p:nvSpPr>
          <p:cNvPr id="6" name="TextBox 5">
            <a:extLst>
              <a:ext uri="{FF2B5EF4-FFF2-40B4-BE49-F238E27FC236}">
                <a16:creationId xmlns:a16="http://schemas.microsoft.com/office/drawing/2014/main" id="{8C316B8D-08E3-A7E7-6F97-C361ADF174E7}"/>
              </a:ext>
            </a:extLst>
          </p:cNvPr>
          <p:cNvSpPr txBox="1"/>
          <p:nvPr/>
        </p:nvSpPr>
        <p:spPr>
          <a:xfrm>
            <a:off x="6214766" y="1195337"/>
            <a:ext cx="5713984" cy="1323439"/>
          </a:xfrm>
          <a:prstGeom prst="rect">
            <a:avLst/>
          </a:prstGeom>
          <a:noFill/>
        </p:spPr>
        <p:txBody>
          <a:bodyPr wrap="square" rtlCol="0">
            <a:spAutoFit/>
          </a:bodyPr>
          <a:lstStyle/>
          <a:p>
            <a:r>
              <a:rPr lang="en-US" sz="1600" b="1" i="1" u="sng" dirty="0"/>
              <a:t>Purpose</a:t>
            </a:r>
            <a:r>
              <a:rPr lang="en-US" sz="1600" b="1" dirty="0"/>
              <a:t>: </a:t>
            </a:r>
            <a:r>
              <a:rPr lang="en-US" sz="1600" dirty="0"/>
              <a:t>To identify the highest-performing customer type, product type, and market zones based on total revenue, enabling businesses to prioritize resources and optimize strategies for growth. This analysis helps uncover key success factors and target areas for expansion.</a:t>
            </a:r>
            <a:endParaRPr lang="en-NG" sz="1600" i="1" dirty="0"/>
          </a:p>
        </p:txBody>
      </p:sp>
      <p:cxnSp>
        <p:nvCxnSpPr>
          <p:cNvPr id="3" name="Straight Connector 2">
            <a:extLst>
              <a:ext uri="{FF2B5EF4-FFF2-40B4-BE49-F238E27FC236}">
                <a16:creationId xmlns:a16="http://schemas.microsoft.com/office/drawing/2014/main" id="{6D559E46-DA7A-F54F-2126-8A381423CCDB}"/>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99C22962-5F38-4BE7-BD60-430268142BC6}"/>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D71FFC2D-F688-6F6B-B1D8-BB2CAC7AB5A3}"/>
              </a:ext>
            </a:extLst>
          </p:cNvPr>
          <p:cNvSpPr txBox="1"/>
          <p:nvPr/>
        </p:nvSpPr>
        <p:spPr>
          <a:xfrm>
            <a:off x="11039856" y="6603460"/>
            <a:ext cx="384048" cy="261610"/>
          </a:xfrm>
          <a:prstGeom prst="rect">
            <a:avLst/>
          </a:prstGeom>
          <a:noFill/>
        </p:spPr>
        <p:txBody>
          <a:bodyPr wrap="square" rtlCol="0">
            <a:spAutoFit/>
          </a:bodyPr>
          <a:lstStyle/>
          <a:p>
            <a:r>
              <a:rPr lang="en-US" sz="1100" b="1" dirty="0"/>
              <a:t>11  </a:t>
            </a:r>
            <a:endParaRPr lang="en-NG" sz="1100" b="1" dirty="0"/>
          </a:p>
        </p:txBody>
      </p:sp>
      <p:sp>
        <p:nvSpPr>
          <p:cNvPr id="8" name="TextBox 7">
            <a:extLst>
              <a:ext uri="{FF2B5EF4-FFF2-40B4-BE49-F238E27FC236}">
                <a16:creationId xmlns:a16="http://schemas.microsoft.com/office/drawing/2014/main" id="{AED87D3F-E126-ABCA-C82A-C023DC6A9A44}"/>
              </a:ext>
            </a:extLst>
          </p:cNvPr>
          <p:cNvSpPr txBox="1"/>
          <p:nvPr/>
        </p:nvSpPr>
        <p:spPr>
          <a:xfrm>
            <a:off x="651150" y="1247126"/>
            <a:ext cx="4890516"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Which customer types, product types, and market zones rank among the top 20 with total revenue surpassing $4.00 million?</a:t>
            </a:r>
          </a:p>
        </p:txBody>
      </p:sp>
      <p:sp>
        <p:nvSpPr>
          <p:cNvPr id="10" name="Rectangle: Rounded Corners 9">
            <a:extLst>
              <a:ext uri="{FF2B5EF4-FFF2-40B4-BE49-F238E27FC236}">
                <a16:creationId xmlns:a16="http://schemas.microsoft.com/office/drawing/2014/main" id="{0A4B1F43-DDD8-5687-57B7-6C66163720BA}"/>
              </a:ext>
            </a:extLst>
          </p:cNvPr>
          <p:cNvSpPr/>
          <p:nvPr/>
        </p:nvSpPr>
        <p:spPr>
          <a:xfrm>
            <a:off x="651150" y="1195337"/>
            <a:ext cx="5009282"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3" name="Picture 12">
            <a:extLst>
              <a:ext uri="{FF2B5EF4-FFF2-40B4-BE49-F238E27FC236}">
                <a16:creationId xmlns:a16="http://schemas.microsoft.com/office/drawing/2014/main" id="{E9ABA8FF-934B-0F96-4086-77A7C228C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2296497"/>
            <a:ext cx="5817140" cy="4104302"/>
          </a:xfrm>
          <a:prstGeom prst="rect">
            <a:avLst/>
          </a:prstGeom>
        </p:spPr>
      </p:pic>
    </p:spTree>
    <p:extLst>
      <p:ext uri="{BB962C8B-B14F-4D97-AF65-F5344CB8AC3E}">
        <p14:creationId xmlns:p14="http://schemas.microsoft.com/office/powerpoint/2010/main" val="109841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9482DE4-8562-2031-B4BC-79803431C2FE}"/>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18917C4-71AC-C796-8E5E-DE8F615C8919}"/>
              </a:ext>
            </a:extLst>
          </p:cNvPr>
          <p:cNvSpPr/>
          <p:nvPr/>
        </p:nvSpPr>
        <p:spPr>
          <a:xfrm>
            <a:off x="6078834" y="1213398"/>
            <a:ext cx="5935906"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1FAAFE3B-C9C9-57D4-EF89-C8B4ECB71DAF}"/>
              </a:ext>
            </a:extLst>
          </p:cNvPr>
          <p:cNvSpPr/>
          <p:nvPr/>
        </p:nvSpPr>
        <p:spPr>
          <a:xfrm>
            <a:off x="6214766" y="2811216"/>
            <a:ext cx="5817140" cy="3538784"/>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61EADA31-C0E3-4BC9-42C8-67D582A38F36}"/>
              </a:ext>
            </a:extLst>
          </p:cNvPr>
          <p:cNvSpPr txBox="1"/>
          <p:nvPr/>
        </p:nvSpPr>
        <p:spPr>
          <a:xfrm>
            <a:off x="438229" y="145795"/>
            <a:ext cx="11553074" cy="830997"/>
          </a:xfrm>
          <a:prstGeom prst="rect">
            <a:avLst/>
          </a:prstGeom>
          <a:noFill/>
        </p:spPr>
        <p:txBody>
          <a:bodyPr wrap="square" rtlCol="0">
            <a:spAutoFit/>
          </a:bodyPr>
          <a:lstStyle/>
          <a:p>
            <a:r>
              <a:rPr lang="en-US" sz="2400" b="1" dirty="0">
                <a:solidFill>
                  <a:srgbClr val="FF0000"/>
                </a:solidFill>
              </a:rPr>
              <a:t>3. Analyzing Top 20 Performers by Customer Type, Product Type, and Market Zone: Profit and Revenue Insights.</a:t>
            </a:r>
          </a:p>
        </p:txBody>
      </p:sp>
      <p:sp>
        <p:nvSpPr>
          <p:cNvPr id="5" name="TextBox 4">
            <a:extLst>
              <a:ext uri="{FF2B5EF4-FFF2-40B4-BE49-F238E27FC236}">
                <a16:creationId xmlns:a16="http://schemas.microsoft.com/office/drawing/2014/main" id="{3D3371A2-FC81-B567-CC22-1FE47EEAFB3B}"/>
              </a:ext>
            </a:extLst>
          </p:cNvPr>
          <p:cNvSpPr txBox="1"/>
          <p:nvPr/>
        </p:nvSpPr>
        <p:spPr>
          <a:xfrm>
            <a:off x="6340751" y="2957218"/>
            <a:ext cx="5587999" cy="2800767"/>
          </a:xfrm>
          <a:prstGeom prst="rect">
            <a:avLst/>
          </a:prstGeom>
          <a:noFill/>
        </p:spPr>
        <p:txBody>
          <a:bodyPr wrap="square" rtlCol="0">
            <a:spAutoFit/>
          </a:bodyPr>
          <a:lstStyle/>
          <a:p>
            <a:r>
              <a:rPr lang="en-US" sz="1600" b="1" u="sng" dirty="0"/>
              <a:t>Insights:</a:t>
            </a:r>
            <a:endParaRPr lang="en-US" sz="1600" u="sng" dirty="0"/>
          </a:p>
          <a:p>
            <a:pPr marL="285750" indent="-285750">
              <a:buFont typeface="Wingdings" panose="05000000000000000000" pitchFamily="2" charset="2"/>
              <a:buChar char="Ø"/>
            </a:pPr>
            <a:r>
              <a:rPr lang="en-US" sz="1600" b="1" dirty="0">
                <a:solidFill>
                  <a:srgbClr val="FF0000"/>
                </a:solidFill>
              </a:rPr>
              <a:t>Brick &amp; Mortar: </a:t>
            </a:r>
            <a:r>
              <a:rPr lang="en-US" sz="1600" b="1" dirty="0"/>
              <a:t>Achieved a total profit of $0.11M from the product type "Own Brand" in North-Central and $0.06M in North-West. </a:t>
            </a:r>
            <a:r>
              <a:rPr lang="en-US" sz="1600" dirty="0"/>
              <a:t>This success is driven by strong in-store sales and efficient retail operations.</a:t>
            </a:r>
          </a:p>
          <a:p>
            <a:endParaRPr lang="en-US" sz="1600" dirty="0"/>
          </a:p>
          <a:p>
            <a:pPr marL="285750" indent="-285750">
              <a:buFont typeface="Wingdings" panose="05000000000000000000" pitchFamily="2" charset="2"/>
              <a:buChar char="Ø"/>
            </a:pPr>
            <a:r>
              <a:rPr lang="en-US" sz="1600" b="1" dirty="0">
                <a:solidFill>
                  <a:srgbClr val="FF0000"/>
                </a:solidFill>
              </a:rPr>
              <a:t>Click-and-Mortar</a:t>
            </a:r>
            <a:r>
              <a:rPr lang="en-US" sz="1600" dirty="0"/>
              <a:t>: </a:t>
            </a:r>
            <a:r>
              <a:rPr lang="en-US" sz="1600" b="1" dirty="0"/>
              <a:t>Generated a profit of $0.08M from "Own Brand," $0.07M from "Third-Party Brand," and $0.06M from "Custom-Made," all in South-East</a:t>
            </a:r>
            <a:r>
              <a:rPr lang="en-US" sz="1600" dirty="0"/>
              <a:t>. Click-and-Mortar excels in the South-East, leveraging a hybrid sales approach that combines physical and online channels effectively.</a:t>
            </a:r>
          </a:p>
        </p:txBody>
      </p:sp>
      <p:sp>
        <p:nvSpPr>
          <p:cNvPr id="6" name="TextBox 5">
            <a:extLst>
              <a:ext uri="{FF2B5EF4-FFF2-40B4-BE49-F238E27FC236}">
                <a16:creationId xmlns:a16="http://schemas.microsoft.com/office/drawing/2014/main" id="{C036AAA0-A6B5-6257-558B-A58A4F7F1EBF}"/>
              </a:ext>
            </a:extLst>
          </p:cNvPr>
          <p:cNvSpPr txBox="1"/>
          <p:nvPr/>
        </p:nvSpPr>
        <p:spPr>
          <a:xfrm>
            <a:off x="6197600" y="1213933"/>
            <a:ext cx="5713984" cy="1323439"/>
          </a:xfrm>
          <a:prstGeom prst="rect">
            <a:avLst/>
          </a:prstGeom>
          <a:noFill/>
        </p:spPr>
        <p:txBody>
          <a:bodyPr wrap="square" rtlCol="0">
            <a:spAutoFit/>
          </a:bodyPr>
          <a:lstStyle/>
          <a:p>
            <a:r>
              <a:rPr lang="en-US" sz="1600" b="1" i="1" u="sng" dirty="0"/>
              <a:t>Purpose</a:t>
            </a:r>
            <a:r>
              <a:rPr lang="en-US" sz="1600" b="1" dirty="0"/>
              <a:t>: </a:t>
            </a:r>
            <a:r>
              <a:rPr lang="en-US" sz="1600" dirty="0"/>
              <a:t>To identify profitable , customer types, product types, and market zones that drive significant profit, beyond just sales volume. This analysis helps optimize resource allocation and evaluate the relationship between sales and profitability for sustainable growth.</a:t>
            </a:r>
            <a:endParaRPr lang="en-NG" sz="1600" i="1" dirty="0"/>
          </a:p>
        </p:txBody>
      </p:sp>
      <p:cxnSp>
        <p:nvCxnSpPr>
          <p:cNvPr id="3" name="Straight Connector 2">
            <a:extLst>
              <a:ext uri="{FF2B5EF4-FFF2-40B4-BE49-F238E27FC236}">
                <a16:creationId xmlns:a16="http://schemas.microsoft.com/office/drawing/2014/main" id="{70B42718-25F2-4B14-1DA8-7D573E4D054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9176E59-CE0C-FAC9-D924-8AE1B1822C3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CBE72AB1-C80F-135E-9E5B-5EC2475AEC00}"/>
              </a:ext>
            </a:extLst>
          </p:cNvPr>
          <p:cNvSpPr txBox="1"/>
          <p:nvPr/>
        </p:nvSpPr>
        <p:spPr>
          <a:xfrm>
            <a:off x="11039856" y="6603460"/>
            <a:ext cx="384048" cy="261610"/>
          </a:xfrm>
          <a:prstGeom prst="rect">
            <a:avLst/>
          </a:prstGeom>
          <a:noFill/>
        </p:spPr>
        <p:txBody>
          <a:bodyPr wrap="square" rtlCol="0">
            <a:spAutoFit/>
          </a:bodyPr>
          <a:lstStyle/>
          <a:p>
            <a:r>
              <a:rPr lang="en-US" sz="1100" b="1" dirty="0"/>
              <a:t>12  </a:t>
            </a:r>
            <a:endParaRPr lang="en-NG" sz="1100" b="1" dirty="0"/>
          </a:p>
        </p:txBody>
      </p:sp>
      <p:sp>
        <p:nvSpPr>
          <p:cNvPr id="8" name="TextBox 7">
            <a:extLst>
              <a:ext uri="{FF2B5EF4-FFF2-40B4-BE49-F238E27FC236}">
                <a16:creationId xmlns:a16="http://schemas.microsoft.com/office/drawing/2014/main" id="{121B398D-8D07-5D27-AC50-416A2652F1EA}"/>
              </a:ext>
            </a:extLst>
          </p:cNvPr>
          <p:cNvSpPr txBox="1"/>
          <p:nvPr/>
        </p:nvSpPr>
        <p:spPr>
          <a:xfrm>
            <a:off x="633984" y="1265722"/>
            <a:ext cx="4890516"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Which customer types, product types, and market zones rank among the top 20 with total profits exceeding $0.06 million?</a:t>
            </a:r>
          </a:p>
        </p:txBody>
      </p:sp>
      <p:sp>
        <p:nvSpPr>
          <p:cNvPr id="10" name="Rectangle: Rounded Corners 9">
            <a:extLst>
              <a:ext uri="{FF2B5EF4-FFF2-40B4-BE49-F238E27FC236}">
                <a16:creationId xmlns:a16="http://schemas.microsoft.com/office/drawing/2014/main" id="{0F8FFB9E-AF08-DBE9-18CB-3A34F1FBE476}"/>
              </a:ext>
            </a:extLst>
          </p:cNvPr>
          <p:cNvSpPr/>
          <p:nvPr/>
        </p:nvSpPr>
        <p:spPr>
          <a:xfrm>
            <a:off x="633984" y="1213933"/>
            <a:ext cx="5009282"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2" name="Picture 11">
            <a:extLst>
              <a:ext uri="{FF2B5EF4-FFF2-40B4-BE49-F238E27FC236}">
                <a16:creationId xmlns:a16="http://schemas.microsoft.com/office/drawing/2014/main" id="{2727536D-9C69-59F2-9E34-10DFDED40524}"/>
              </a:ext>
            </a:extLst>
          </p:cNvPr>
          <p:cNvPicPr>
            <a:picLocks noChangeAspect="1"/>
          </p:cNvPicPr>
          <p:nvPr/>
        </p:nvPicPr>
        <p:blipFill>
          <a:blip r:embed="rId2"/>
          <a:stretch>
            <a:fillRect/>
          </a:stretch>
        </p:blipFill>
        <p:spPr>
          <a:xfrm>
            <a:off x="160094" y="2338942"/>
            <a:ext cx="5817141" cy="4011054"/>
          </a:xfrm>
          <a:prstGeom prst="rect">
            <a:avLst/>
          </a:prstGeom>
        </p:spPr>
      </p:pic>
    </p:spTree>
    <p:extLst>
      <p:ext uri="{BB962C8B-B14F-4D97-AF65-F5344CB8AC3E}">
        <p14:creationId xmlns:p14="http://schemas.microsoft.com/office/powerpoint/2010/main" val="260656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BF088FC0-240B-4318-9887-826CB255D3F6}"/>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0FBE130-095A-C623-5344-123C5EE59515}"/>
              </a:ext>
            </a:extLst>
          </p:cNvPr>
          <p:cNvSpPr/>
          <p:nvPr/>
        </p:nvSpPr>
        <p:spPr>
          <a:xfrm>
            <a:off x="5994400" y="790766"/>
            <a:ext cx="6037506"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0AA9066-C47C-2D6A-C817-990941B6535B}"/>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3CECE969-1991-F36B-5744-8D184F561841}"/>
              </a:ext>
            </a:extLst>
          </p:cNvPr>
          <p:cNvSpPr txBox="1"/>
          <p:nvPr/>
        </p:nvSpPr>
        <p:spPr>
          <a:xfrm>
            <a:off x="504232" y="119164"/>
            <a:ext cx="7103068" cy="461665"/>
          </a:xfrm>
          <a:prstGeom prst="rect">
            <a:avLst/>
          </a:prstGeom>
          <a:noFill/>
        </p:spPr>
        <p:txBody>
          <a:bodyPr wrap="square" rtlCol="0">
            <a:spAutoFit/>
          </a:bodyPr>
          <a:lstStyle/>
          <a:p>
            <a:r>
              <a:rPr lang="en-US" sz="2400" b="1" dirty="0">
                <a:solidFill>
                  <a:srgbClr val="FF0000"/>
                </a:solidFill>
              </a:rPr>
              <a:t>4. Trend Analysis of Revenue Performance Over Time.</a:t>
            </a:r>
          </a:p>
        </p:txBody>
      </p:sp>
      <p:sp>
        <p:nvSpPr>
          <p:cNvPr id="5" name="TextBox 4">
            <a:extLst>
              <a:ext uri="{FF2B5EF4-FFF2-40B4-BE49-F238E27FC236}">
                <a16:creationId xmlns:a16="http://schemas.microsoft.com/office/drawing/2014/main" id="{E54904C4-CF14-547C-8F94-D4210683FAC5}"/>
              </a:ext>
            </a:extLst>
          </p:cNvPr>
          <p:cNvSpPr txBox="1"/>
          <p:nvPr/>
        </p:nvSpPr>
        <p:spPr>
          <a:xfrm>
            <a:off x="6277758" y="2398062"/>
            <a:ext cx="5587999" cy="4031873"/>
          </a:xfrm>
          <a:prstGeom prst="rect">
            <a:avLst/>
          </a:prstGeom>
          <a:noFill/>
        </p:spPr>
        <p:txBody>
          <a:bodyPr wrap="square" rtlCol="0">
            <a:spAutoFit/>
          </a:bodyPr>
          <a:lstStyle/>
          <a:p>
            <a:r>
              <a:rPr lang="en-US" sz="1600" b="1" u="sng" dirty="0"/>
              <a:t>Insights:</a:t>
            </a:r>
          </a:p>
          <a:p>
            <a:r>
              <a:rPr lang="en-US" sz="1600" b="1" dirty="0"/>
              <a:t>2022:</a:t>
            </a:r>
            <a:r>
              <a:rPr lang="en-US" sz="1600" dirty="0"/>
              <a:t> Consistent declines throughout the year ended with the lowest performance in December (1.34), indicating structural or external challenges.</a:t>
            </a:r>
            <a:br>
              <a:rPr lang="en-US" sz="1600" dirty="0"/>
            </a:br>
            <a:r>
              <a:rPr lang="en-US" sz="1600" b="1" dirty="0"/>
              <a:t>2023: </a:t>
            </a:r>
            <a:r>
              <a:rPr lang="en-US" sz="1600" dirty="0"/>
              <a:t>Showed significant volatility, with March (1.26) as the lowest point but strong recovery in October (2.02) and December (2.03).</a:t>
            </a:r>
          </a:p>
          <a:p>
            <a:endParaRPr lang="en-US" sz="1600" dirty="0"/>
          </a:p>
          <a:p>
            <a:r>
              <a:rPr lang="en-US" sz="1600" b="1" dirty="0"/>
              <a:t>Trends:</a:t>
            </a:r>
            <a:endParaRPr lang="en-US" sz="1600" dirty="0"/>
          </a:p>
          <a:p>
            <a:pPr marL="285750" indent="-285750">
              <a:buFont typeface="Wingdings" panose="05000000000000000000" pitchFamily="2" charset="2"/>
              <a:buChar char="Ø"/>
            </a:pPr>
            <a:r>
              <a:rPr lang="en-US" sz="1600" b="1" dirty="0"/>
              <a:t>No sustained upward trend,</a:t>
            </a:r>
            <a:r>
              <a:rPr lang="en-US" sz="1600" dirty="0"/>
              <a:t> as peaks occur sporadically without year-on-year consistency.</a:t>
            </a:r>
          </a:p>
          <a:p>
            <a:pPr marL="285750" indent="-285750">
              <a:buFont typeface="Wingdings" panose="05000000000000000000" pitchFamily="2" charset="2"/>
              <a:buChar char="Ø"/>
            </a:pPr>
            <a:r>
              <a:rPr lang="en-US" sz="1600" b="1" dirty="0"/>
              <a:t>Clear downward trend</a:t>
            </a:r>
            <a:r>
              <a:rPr lang="en-US" sz="1600" dirty="0"/>
              <a:t> from 2021 to 2022, with Q4 showing reduced performance.</a:t>
            </a:r>
          </a:p>
          <a:p>
            <a:pPr marL="285750" indent="-285750">
              <a:buFont typeface="Wingdings" panose="05000000000000000000" pitchFamily="2" charset="2"/>
              <a:buChar char="Ø"/>
            </a:pPr>
            <a:r>
              <a:rPr lang="en-US" sz="1600" b="1" dirty="0"/>
              <a:t>Recovery in 2023:</a:t>
            </a:r>
            <a:r>
              <a:rPr lang="en-US" sz="1600" dirty="0"/>
              <a:t> Notable improvements started in March, with the strongest growth from March (1.26) to May (1.82), driven by effective strategic adjustments.</a:t>
            </a:r>
          </a:p>
        </p:txBody>
      </p:sp>
      <p:sp>
        <p:nvSpPr>
          <p:cNvPr id="6" name="TextBox 5">
            <a:extLst>
              <a:ext uri="{FF2B5EF4-FFF2-40B4-BE49-F238E27FC236}">
                <a16:creationId xmlns:a16="http://schemas.microsoft.com/office/drawing/2014/main" id="{01C44758-E01E-B709-1707-903D9596B184}"/>
              </a:ext>
            </a:extLst>
          </p:cNvPr>
          <p:cNvSpPr txBox="1"/>
          <p:nvPr/>
        </p:nvSpPr>
        <p:spPr>
          <a:xfrm>
            <a:off x="6214766" y="791301"/>
            <a:ext cx="5713984" cy="1323439"/>
          </a:xfrm>
          <a:prstGeom prst="rect">
            <a:avLst/>
          </a:prstGeom>
          <a:noFill/>
        </p:spPr>
        <p:txBody>
          <a:bodyPr wrap="square" rtlCol="0">
            <a:spAutoFit/>
          </a:bodyPr>
          <a:lstStyle/>
          <a:p>
            <a:r>
              <a:rPr lang="en-US" sz="1600" b="1" i="1" u="sng" dirty="0"/>
              <a:t>Purpose</a:t>
            </a:r>
            <a:r>
              <a:rPr lang="en-US" sz="1600" b="1" dirty="0"/>
              <a:t>: </a:t>
            </a:r>
            <a:r>
              <a:rPr lang="en-US" sz="1600" dirty="0"/>
              <a:t>To identify key metrics (revenue) over time to identify long-term trends, assess whether performance is improving or declining, and understand business growth sustainability. This insight helps spot early signs of decline and guide strategic decisions to optimize performance</a:t>
            </a:r>
            <a:r>
              <a:rPr lang="en-US" sz="1600" b="1" dirty="0"/>
              <a:t>.</a:t>
            </a:r>
            <a:endParaRPr lang="en-NG" sz="1600" i="1" dirty="0"/>
          </a:p>
        </p:txBody>
      </p:sp>
      <p:cxnSp>
        <p:nvCxnSpPr>
          <p:cNvPr id="3" name="Straight Connector 2">
            <a:extLst>
              <a:ext uri="{FF2B5EF4-FFF2-40B4-BE49-F238E27FC236}">
                <a16:creationId xmlns:a16="http://schemas.microsoft.com/office/drawing/2014/main" id="{77B2BD55-4991-9277-B793-5745F1FCBFCB}"/>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D3C25907-2594-0D9F-EDEF-451B0FA98803}"/>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C8B49D2C-61E9-B090-A8BF-F109025577DB}"/>
              </a:ext>
            </a:extLst>
          </p:cNvPr>
          <p:cNvSpPr txBox="1"/>
          <p:nvPr/>
        </p:nvSpPr>
        <p:spPr>
          <a:xfrm>
            <a:off x="11039856" y="6603460"/>
            <a:ext cx="384048" cy="261610"/>
          </a:xfrm>
          <a:prstGeom prst="rect">
            <a:avLst/>
          </a:prstGeom>
          <a:noFill/>
        </p:spPr>
        <p:txBody>
          <a:bodyPr wrap="square" rtlCol="0">
            <a:spAutoFit/>
          </a:bodyPr>
          <a:lstStyle/>
          <a:p>
            <a:r>
              <a:rPr lang="en-US" sz="1100" b="1" dirty="0"/>
              <a:t>13  </a:t>
            </a:r>
            <a:endParaRPr lang="en-NG" sz="1100" b="1" dirty="0"/>
          </a:p>
        </p:txBody>
      </p:sp>
      <p:sp>
        <p:nvSpPr>
          <p:cNvPr id="8" name="TextBox 7">
            <a:extLst>
              <a:ext uri="{FF2B5EF4-FFF2-40B4-BE49-F238E27FC236}">
                <a16:creationId xmlns:a16="http://schemas.microsoft.com/office/drawing/2014/main" id="{350CF9FD-586F-F26A-0C25-D07FDFAF0C7F}"/>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Is there a clear upward or downward trend  in performance over time?</a:t>
            </a:r>
          </a:p>
        </p:txBody>
      </p:sp>
      <p:sp>
        <p:nvSpPr>
          <p:cNvPr id="10" name="Rectangle: Rounded Corners 9">
            <a:extLst>
              <a:ext uri="{FF2B5EF4-FFF2-40B4-BE49-F238E27FC236}">
                <a16:creationId xmlns:a16="http://schemas.microsoft.com/office/drawing/2014/main" id="{ED6B3102-ED42-D1FB-1C68-1FCB858F79F5}"/>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2" name="Picture 11">
            <a:extLst>
              <a:ext uri="{FF2B5EF4-FFF2-40B4-BE49-F238E27FC236}">
                <a16:creationId xmlns:a16="http://schemas.microsoft.com/office/drawing/2014/main" id="{05D8B028-7B5B-130C-C01C-72A04E952FBE}"/>
              </a:ext>
            </a:extLst>
          </p:cNvPr>
          <p:cNvPicPr>
            <a:picLocks noChangeAspect="1"/>
          </p:cNvPicPr>
          <p:nvPr/>
        </p:nvPicPr>
        <p:blipFill>
          <a:blip r:embed="rId2">
            <a:duotone>
              <a:prstClr val="black"/>
              <a:srgbClr val="F2FFF5">
                <a:tint val="45000"/>
                <a:satMod val="400000"/>
              </a:srgbClr>
            </a:duotone>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60093" y="2001339"/>
            <a:ext cx="5666601" cy="4384944"/>
          </a:xfrm>
          <a:prstGeom prst="rect">
            <a:avLst/>
          </a:prstGeom>
        </p:spPr>
      </p:pic>
    </p:spTree>
    <p:extLst>
      <p:ext uri="{BB962C8B-B14F-4D97-AF65-F5344CB8AC3E}">
        <p14:creationId xmlns:p14="http://schemas.microsoft.com/office/powerpoint/2010/main" val="344547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BA5ED13F-898A-C0BA-1B47-479819BA0060}"/>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3E4A32E-1F78-9F84-6EE2-F5B95C18390B}"/>
              </a:ext>
            </a:extLst>
          </p:cNvPr>
          <p:cNvSpPr/>
          <p:nvPr/>
        </p:nvSpPr>
        <p:spPr>
          <a:xfrm>
            <a:off x="5977235" y="790766"/>
            <a:ext cx="6054671"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D42B9449-79A9-EF06-A723-2D63C1609E28}"/>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D955E82A-CCF8-5053-DA70-D8373A56F099}"/>
              </a:ext>
            </a:extLst>
          </p:cNvPr>
          <p:cNvSpPr txBox="1"/>
          <p:nvPr/>
        </p:nvSpPr>
        <p:spPr>
          <a:xfrm>
            <a:off x="446574" y="96047"/>
            <a:ext cx="5299668" cy="461665"/>
          </a:xfrm>
          <a:prstGeom prst="rect">
            <a:avLst/>
          </a:prstGeom>
          <a:noFill/>
        </p:spPr>
        <p:txBody>
          <a:bodyPr wrap="square" rtlCol="0">
            <a:spAutoFit/>
          </a:bodyPr>
          <a:lstStyle/>
          <a:p>
            <a:r>
              <a:rPr lang="en-US" sz="2400" b="1" dirty="0">
                <a:solidFill>
                  <a:srgbClr val="FF0000"/>
                </a:solidFill>
              </a:rPr>
              <a:t>5. Market Zone Performance Analysis.</a:t>
            </a:r>
          </a:p>
        </p:txBody>
      </p:sp>
      <p:sp>
        <p:nvSpPr>
          <p:cNvPr id="5" name="TextBox 4">
            <a:extLst>
              <a:ext uri="{FF2B5EF4-FFF2-40B4-BE49-F238E27FC236}">
                <a16:creationId xmlns:a16="http://schemas.microsoft.com/office/drawing/2014/main" id="{B2FDA387-6E58-BF8B-53F6-5EA674DAD126}"/>
              </a:ext>
            </a:extLst>
          </p:cNvPr>
          <p:cNvSpPr txBox="1"/>
          <p:nvPr/>
        </p:nvSpPr>
        <p:spPr>
          <a:xfrm>
            <a:off x="6277758" y="2369379"/>
            <a:ext cx="5587999" cy="4031873"/>
          </a:xfrm>
          <a:prstGeom prst="rect">
            <a:avLst/>
          </a:prstGeom>
          <a:noFill/>
        </p:spPr>
        <p:txBody>
          <a:bodyPr wrap="square" rtlCol="0">
            <a:spAutoFit/>
          </a:bodyPr>
          <a:lstStyle/>
          <a:p>
            <a:r>
              <a:rPr lang="en-US" sz="1600" b="1" i="1" u="sng" dirty="0"/>
              <a:t>Hypothesis</a:t>
            </a:r>
            <a:r>
              <a:rPr lang="en-US" sz="1600" dirty="0"/>
              <a:t>: Significant differences in revenue and profitability across market zones highlight varying performance levels, emphasizing the need for tailored strategies to address unique market dynamics and opportunities within each market zone.</a:t>
            </a:r>
          </a:p>
          <a:p>
            <a:endParaRPr lang="en-US" sz="1600" dirty="0"/>
          </a:p>
          <a:p>
            <a:r>
              <a:rPr lang="en-US" sz="1600" b="1" u="sng" dirty="0"/>
              <a:t>Insights:</a:t>
            </a:r>
          </a:p>
          <a:p>
            <a:r>
              <a:rPr lang="en-US" sz="1600" dirty="0"/>
              <a:t>The </a:t>
            </a:r>
            <a:r>
              <a:rPr lang="en-US" sz="1600" b="1" dirty="0"/>
              <a:t>North-Central market zone stands out as the top performer, achieving a total revenue of $25.12M and profits of $0.43M, representing 1.71% of its revenue</a:t>
            </a:r>
            <a:r>
              <a:rPr lang="en-US" sz="1600" dirty="0"/>
              <a:t>. Following closely is the South-East, with a total revenue of $19.95M and profits of $0.35M, accounting for 1.75% of its revenue.</a:t>
            </a:r>
          </a:p>
          <a:p>
            <a:endParaRPr lang="en-US" sz="1600" dirty="0"/>
          </a:p>
          <a:p>
            <a:r>
              <a:rPr lang="en-US" sz="1600" dirty="0"/>
              <a:t>On the other hand</a:t>
            </a:r>
            <a:r>
              <a:rPr lang="en-US" sz="1600" b="1" dirty="0"/>
              <a:t>, the North-East records the lowest revenue at $0.16M, while the South-South reports the lowest profit at $0.01M,</a:t>
            </a:r>
            <a:r>
              <a:rPr lang="en-US" sz="1600" dirty="0"/>
              <a:t> highlighting significant disparities in market performance across regions.</a:t>
            </a:r>
          </a:p>
        </p:txBody>
      </p:sp>
      <p:sp>
        <p:nvSpPr>
          <p:cNvPr id="6" name="TextBox 5">
            <a:extLst>
              <a:ext uri="{FF2B5EF4-FFF2-40B4-BE49-F238E27FC236}">
                <a16:creationId xmlns:a16="http://schemas.microsoft.com/office/drawing/2014/main" id="{7D382D1C-8280-1D37-C4AB-BD4C5E838694}"/>
              </a:ext>
            </a:extLst>
          </p:cNvPr>
          <p:cNvSpPr txBox="1"/>
          <p:nvPr/>
        </p:nvSpPr>
        <p:spPr>
          <a:xfrm>
            <a:off x="6214766" y="791301"/>
            <a:ext cx="5713984" cy="1323439"/>
          </a:xfrm>
          <a:prstGeom prst="rect">
            <a:avLst/>
          </a:prstGeom>
          <a:noFill/>
        </p:spPr>
        <p:txBody>
          <a:bodyPr wrap="square" rtlCol="0">
            <a:spAutoFit/>
          </a:bodyPr>
          <a:lstStyle/>
          <a:p>
            <a:r>
              <a:rPr lang="en-US" sz="1600" b="1" i="1" u="sng" dirty="0"/>
              <a:t>Purpose</a:t>
            </a:r>
            <a:r>
              <a:rPr lang="en-US" sz="1600" b="1" dirty="0"/>
              <a:t>: </a:t>
            </a:r>
            <a:r>
              <a:rPr lang="en-US" sz="1600" dirty="0"/>
              <a:t>To compare revenue and profitability across market zones, identifying high-performing and underperforming zones. These insights support the optimization of resource allocation, marketing strategies, and sales efforts, ultimately driving business growth and enhancing overall profitability.</a:t>
            </a:r>
            <a:endParaRPr lang="en-NG" sz="1600" i="1" dirty="0"/>
          </a:p>
        </p:txBody>
      </p:sp>
      <p:cxnSp>
        <p:nvCxnSpPr>
          <p:cNvPr id="3" name="Straight Connector 2">
            <a:extLst>
              <a:ext uri="{FF2B5EF4-FFF2-40B4-BE49-F238E27FC236}">
                <a16:creationId xmlns:a16="http://schemas.microsoft.com/office/drawing/2014/main" id="{8A78D401-EFDC-E90B-2CCC-7471538413F1}"/>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969571F7-7721-DA21-F86F-27E6674B7E3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18CB4D75-9094-5BA4-0705-306042DB516E}"/>
              </a:ext>
            </a:extLst>
          </p:cNvPr>
          <p:cNvSpPr txBox="1"/>
          <p:nvPr/>
        </p:nvSpPr>
        <p:spPr>
          <a:xfrm>
            <a:off x="11039856" y="6603460"/>
            <a:ext cx="384048" cy="261610"/>
          </a:xfrm>
          <a:prstGeom prst="rect">
            <a:avLst/>
          </a:prstGeom>
          <a:noFill/>
        </p:spPr>
        <p:txBody>
          <a:bodyPr wrap="square" rtlCol="0">
            <a:spAutoFit/>
          </a:bodyPr>
          <a:lstStyle/>
          <a:p>
            <a:r>
              <a:rPr lang="en-US" sz="1100" b="1" dirty="0"/>
              <a:t>14  </a:t>
            </a:r>
            <a:endParaRPr lang="en-NG" sz="1100" b="1" dirty="0"/>
          </a:p>
        </p:txBody>
      </p:sp>
      <p:sp>
        <p:nvSpPr>
          <p:cNvPr id="8" name="TextBox 7">
            <a:extLst>
              <a:ext uri="{FF2B5EF4-FFF2-40B4-BE49-F238E27FC236}">
                <a16:creationId xmlns:a16="http://schemas.microsoft.com/office/drawing/2014/main" id="{3972A33A-A05F-05E6-6455-1AB6BE0BAE58}"/>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How do revenue and profitability differ across various market zones?</a:t>
            </a:r>
          </a:p>
        </p:txBody>
      </p:sp>
      <p:sp>
        <p:nvSpPr>
          <p:cNvPr id="10" name="Rectangle: Rounded Corners 9">
            <a:extLst>
              <a:ext uri="{FF2B5EF4-FFF2-40B4-BE49-F238E27FC236}">
                <a16:creationId xmlns:a16="http://schemas.microsoft.com/office/drawing/2014/main" id="{BE5C03C4-ABBB-436E-20D5-6F2760DEA20F}"/>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3" name="Picture 12">
            <a:extLst>
              <a:ext uri="{FF2B5EF4-FFF2-40B4-BE49-F238E27FC236}">
                <a16:creationId xmlns:a16="http://schemas.microsoft.com/office/drawing/2014/main" id="{0B01F9DD-99AA-AC4E-967A-17337D33DB52}"/>
              </a:ext>
            </a:extLst>
          </p:cNvPr>
          <p:cNvPicPr>
            <a:picLocks noChangeAspect="1"/>
          </p:cNvPicPr>
          <p:nvPr/>
        </p:nvPicPr>
        <p:blipFill>
          <a:blip r:embed="rId2"/>
          <a:stretch>
            <a:fillRect/>
          </a:stretch>
        </p:blipFill>
        <p:spPr>
          <a:xfrm>
            <a:off x="160094" y="1889541"/>
            <a:ext cx="5713985" cy="4486078"/>
          </a:xfrm>
          <a:prstGeom prst="rect">
            <a:avLst/>
          </a:prstGeom>
        </p:spPr>
      </p:pic>
    </p:spTree>
    <p:extLst>
      <p:ext uri="{BB962C8B-B14F-4D97-AF65-F5344CB8AC3E}">
        <p14:creationId xmlns:p14="http://schemas.microsoft.com/office/powerpoint/2010/main" val="77683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9B794D2D-1AC2-A75D-DF30-80E8693C402D}"/>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A588B9A6-B171-3969-EF0D-1141D3146C5A}"/>
              </a:ext>
            </a:extLst>
          </p:cNvPr>
          <p:cNvSpPr/>
          <p:nvPr/>
        </p:nvSpPr>
        <p:spPr>
          <a:xfrm>
            <a:off x="5977235" y="790766"/>
            <a:ext cx="6054671"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0F30FBCC-70C7-5EC2-8C34-D3851A7F6062}"/>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E14CC012-9792-16F3-BCE9-08950072B92C}"/>
              </a:ext>
            </a:extLst>
          </p:cNvPr>
          <p:cNvSpPr txBox="1"/>
          <p:nvPr/>
        </p:nvSpPr>
        <p:spPr>
          <a:xfrm>
            <a:off x="446574" y="96047"/>
            <a:ext cx="7211526" cy="461665"/>
          </a:xfrm>
          <a:prstGeom prst="rect">
            <a:avLst/>
          </a:prstGeom>
          <a:noFill/>
        </p:spPr>
        <p:txBody>
          <a:bodyPr wrap="square" rtlCol="0">
            <a:spAutoFit/>
          </a:bodyPr>
          <a:lstStyle/>
          <a:p>
            <a:r>
              <a:rPr lang="en-US" sz="2400" b="1" dirty="0">
                <a:solidFill>
                  <a:srgbClr val="FF0000"/>
                </a:solidFill>
              </a:rPr>
              <a:t>6. Revenue and Profitability Analysis by Product Type.</a:t>
            </a:r>
          </a:p>
        </p:txBody>
      </p:sp>
      <p:sp>
        <p:nvSpPr>
          <p:cNvPr id="5" name="TextBox 4">
            <a:extLst>
              <a:ext uri="{FF2B5EF4-FFF2-40B4-BE49-F238E27FC236}">
                <a16:creationId xmlns:a16="http://schemas.microsoft.com/office/drawing/2014/main" id="{8AFF2D96-C1F0-BAB8-22F0-8449C0FA4A4F}"/>
              </a:ext>
            </a:extLst>
          </p:cNvPr>
          <p:cNvSpPr txBox="1"/>
          <p:nvPr/>
        </p:nvSpPr>
        <p:spPr>
          <a:xfrm>
            <a:off x="6277758" y="2398062"/>
            <a:ext cx="5587999" cy="4031873"/>
          </a:xfrm>
          <a:prstGeom prst="rect">
            <a:avLst/>
          </a:prstGeom>
          <a:noFill/>
        </p:spPr>
        <p:txBody>
          <a:bodyPr wrap="square" rtlCol="0">
            <a:spAutoFit/>
          </a:bodyPr>
          <a:lstStyle/>
          <a:p>
            <a:r>
              <a:rPr lang="en-US" sz="1600" b="1" i="1" u="sng" dirty="0"/>
              <a:t>Hypothesis</a:t>
            </a:r>
            <a:r>
              <a:rPr lang="en-US" sz="1600" dirty="0"/>
              <a:t>: Significant differences in revenue and profit across product types indicate that each product performs differently in these areas. From a business perspective, this highlights that customer preferences vary considerably between products.</a:t>
            </a:r>
          </a:p>
          <a:p>
            <a:endParaRPr lang="en-US" sz="1600" dirty="0"/>
          </a:p>
          <a:p>
            <a:r>
              <a:rPr lang="en-US" sz="1600" b="1" u="sng" dirty="0"/>
              <a:t>Insights:</a:t>
            </a:r>
          </a:p>
          <a:p>
            <a:r>
              <a:rPr lang="en-US" sz="1600" dirty="0"/>
              <a:t>The </a:t>
            </a:r>
            <a:r>
              <a:rPr lang="en-US" sz="1600" b="1" dirty="0"/>
              <a:t>"Own Brand" product type leads as the top performer, generating a total revenue of $23.4M and profits of $0.39M, which account for 1.67% of its total revenue. </a:t>
            </a:r>
            <a:r>
              <a:rPr lang="en-US" sz="1600" dirty="0"/>
              <a:t>Following closely is the "Third-Party Brand" product type, with a total revenue of $10.66M and profits of $0.19M, representing 1.78% of its revenue.</a:t>
            </a:r>
          </a:p>
          <a:p>
            <a:r>
              <a:rPr lang="en-US" sz="1600" dirty="0"/>
              <a:t>In contrast</a:t>
            </a:r>
            <a:r>
              <a:rPr lang="en-US" sz="1600" b="1" dirty="0"/>
              <a:t>, "Wholesale Goods" reports the lowest revenue at $4.93M. However, its profits of $0.11M represent an impressive 2.23% of its total revenue</a:t>
            </a:r>
            <a:r>
              <a:rPr lang="en-US" sz="1600" dirty="0"/>
              <a:t>, underscoring its high profitability despite relatively low sales figures.</a:t>
            </a:r>
          </a:p>
        </p:txBody>
      </p:sp>
      <p:sp>
        <p:nvSpPr>
          <p:cNvPr id="6" name="TextBox 5">
            <a:extLst>
              <a:ext uri="{FF2B5EF4-FFF2-40B4-BE49-F238E27FC236}">
                <a16:creationId xmlns:a16="http://schemas.microsoft.com/office/drawing/2014/main" id="{CBCADBA8-0B59-76D9-C97C-C424F351A11B}"/>
              </a:ext>
            </a:extLst>
          </p:cNvPr>
          <p:cNvSpPr txBox="1"/>
          <p:nvPr/>
        </p:nvSpPr>
        <p:spPr>
          <a:xfrm>
            <a:off x="6151773" y="898168"/>
            <a:ext cx="5713984" cy="1077218"/>
          </a:xfrm>
          <a:prstGeom prst="rect">
            <a:avLst/>
          </a:prstGeom>
          <a:noFill/>
        </p:spPr>
        <p:txBody>
          <a:bodyPr wrap="square" rtlCol="0">
            <a:spAutoFit/>
          </a:bodyPr>
          <a:lstStyle/>
          <a:p>
            <a:r>
              <a:rPr lang="en-US" sz="1600" b="1" i="1" u="sng" dirty="0"/>
              <a:t>Purpose</a:t>
            </a:r>
            <a:r>
              <a:rPr lang="en-US" sz="1600" b="1" dirty="0"/>
              <a:t>: </a:t>
            </a:r>
            <a:r>
              <a:rPr lang="en-US" sz="1600" dirty="0"/>
              <a:t>Is to identify which product types are most profitable and which are underperforming. This insight helps businesses optimize resources, marketing strategies, and inventory management to drive growth and reduce costs.</a:t>
            </a:r>
            <a:endParaRPr lang="en-NG" sz="1600" i="1" dirty="0"/>
          </a:p>
        </p:txBody>
      </p:sp>
      <p:cxnSp>
        <p:nvCxnSpPr>
          <p:cNvPr id="3" name="Straight Connector 2">
            <a:extLst>
              <a:ext uri="{FF2B5EF4-FFF2-40B4-BE49-F238E27FC236}">
                <a16:creationId xmlns:a16="http://schemas.microsoft.com/office/drawing/2014/main" id="{D9549E58-B1D1-62E1-E116-87E5FAF2D93E}"/>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2AFAE5F4-427C-84D8-59EA-45107EE72220}"/>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D5D237C3-8790-B4F5-059D-EB70A45D4C12}"/>
              </a:ext>
            </a:extLst>
          </p:cNvPr>
          <p:cNvSpPr txBox="1"/>
          <p:nvPr/>
        </p:nvSpPr>
        <p:spPr>
          <a:xfrm>
            <a:off x="11039856" y="6603460"/>
            <a:ext cx="384048" cy="261610"/>
          </a:xfrm>
          <a:prstGeom prst="rect">
            <a:avLst/>
          </a:prstGeom>
          <a:noFill/>
        </p:spPr>
        <p:txBody>
          <a:bodyPr wrap="square" rtlCol="0">
            <a:spAutoFit/>
          </a:bodyPr>
          <a:lstStyle/>
          <a:p>
            <a:r>
              <a:rPr lang="en-US" sz="1100" b="1" dirty="0"/>
              <a:t>15  </a:t>
            </a:r>
            <a:endParaRPr lang="en-NG" sz="1100" b="1" dirty="0"/>
          </a:p>
        </p:txBody>
      </p:sp>
      <p:sp>
        <p:nvSpPr>
          <p:cNvPr id="8" name="TextBox 7">
            <a:extLst>
              <a:ext uri="{FF2B5EF4-FFF2-40B4-BE49-F238E27FC236}">
                <a16:creationId xmlns:a16="http://schemas.microsoft.com/office/drawing/2014/main" id="{8B2A15B3-6F21-3FCC-B7D9-93B2805A63A8}"/>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How do revenue and profit vary across different product types?</a:t>
            </a:r>
          </a:p>
        </p:txBody>
      </p:sp>
      <p:sp>
        <p:nvSpPr>
          <p:cNvPr id="10" name="Rectangle: Rounded Corners 9">
            <a:extLst>
              <a:ext uri="{FF2B5EF4-FFF2-40B4-BE49-F238E27FC236}">
                <a16:creationId xmlns:a16="http://schemas.microsoft.com/office/drawing/2014/main" id="{822E0FD1-3F8F-4BE4-A998-A4024568CEB8}"/>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2" name="Picture 11">
            <a:extLst>
              <a:ext uri="{FF2B5EF4-FFF2-40B4-BE49-F238E27FC236}">
                <a16:creationId xmlns:a16="http://schemas.microsoft.com/office/drawing/2014/main" id="{AACADC9F-E801-4D2F-B4EF-4995934E597D}"/>
              </a:ext>
            </a:extLst>
          </p:cNvPr>
          <p:cNvPicPr>
            <a:picLocks noChangeAspect="1"/>
          </p:cNvPicPr>
          <p:nvPr/>
        </p:nvPicPr>
        <p:blipFill>
          <a:blip r:embed="rId2"/>
          <a:stretch>
            <a:fillRect/>
          </a:stretch>
        </p:blipFill>
        <p:spPr>
          <a:xfrm>
            <a:off x="160095" y="1889540"/>
            <a:ext cx="5650992" cy="4496746"/>
          </a:xfrm>
          <a:prstGeom prst="rect">
            <a:avLst/>
          </a:prstGeom>
        </p:spPr>
      </p:pic>
    </p:spTree>
    <p:extLst>
      <p:ext uri="{BB962C8B-B14F-4D97-AF65-F5344CB8AC3E}">
        <p14:creationId xmlns:p14="http://schemas.microsoft.com/office/powerpoint/2010/main" val="102154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86614192-0DD3-34E4-120B-FBBD6CC2675F}"/>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577B229-3808-1178-9884-C0D6B8A6736E}"/>
              </a:ext>
            </a:extLst>
          </p:cNvPr>
          <p:cNvSpPr/>
          <p:nvPr/>
        </p:nvSpPr>
        <p:spPr>
          <a:xfrm>
            <a:off x="5977235" y="790766"/>
            <a:ext cx="6054671"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F1C14F76-8E71-D9A1-52E1-7A5BB1C0AFFC}"/>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8EF14959-7AC1-0F49-F1E3-D4DCBB17ABDB}"/>
              </a:ext>
            </a:extLst>
          </p:cNvPr>
          <p:cNvSpPr txBox="1"/>
          <p:nvPr/>
        </p:nvSpPr>
        <p:spPr>
          <a:xfrm>
            <a:off x="446574" y="96047"/>
            <a:ext cx="7478226" cy="461665"/>
          </a:xfrm>
          <a:prstGeom prst="rect">
            <a:avLst/>
          </a:prstGeom>
          <a:noFill/>
        </p:spPr>
        <p:txBody>
          <a:bodyPr wrap="square" rtlCol="0">
            <a:spAutoFit/>
          </a:bodyPr>
          <a:lstStyle/>
          <a:p>
            <a:r>
              <a:rPr lang="en-US" sz="2400" b="1" dirty="0">
                <a:solidFill>
                  <a:srgbClr val="FF0000"/>
                </a:solidFill>
              </a:rPr>
              <a:t>7. Revenue and Profitability Analysis by Customer Types.</a:t>
            </a:r>
          </a:p>
        </p:txBody>
      </p:sp>
      <p:sp>
        <p:nvSpPr>
          <p:cNvPr id="5" name="TextBox 4">
            <a:extLst>
              <a:ext uri="{FF2B5EF4-FFF2-40B4-BE49-F238E27FC236}">
                <a16:creationId xmlns:a16="http://schemas.microsoft.com/office/drawing/2014/main" id="{20589F9D-94D8-8BC4-77C2-3697665FD289}"/>
              </a:ext>
            </a:extLst>
          </p:cNvPr>
          <p:cNvSpPr txBox="1"/>
          <p:nvPr/>
        </p:nvSpPr>
        <p:spPr>
          <a:xfrm>
            <a:off x="6277758" y="2398062"/>
            <a:ext cx="5587999" cy="4031873"/>
          </a:xfrm>
          <a:prstGeom prst="rect">
            <a:avLst/>
          </a:prstGeom>
          <a:noFill/>
        </p:spPr>
        <p:txBody>
          <a:bodyPr wrap="square" rtlCol="0">
            <a:spAutoFit/>
          </a:bodyPr>
          <a:lstStyle/>
          <a:p>
            <a:r>
              <a:rPr lang="en-US" sz="1600" b="1" i="1" u="sng" dirty="0"/>
              <a:t>Hypothesis</a:t>
            </a:r>
            <a:r>
              <a:rPr lang="en-US" sz="1600" dirty="0"/>
              <a:t>: The significant differences in revenue and profitability across customer types highlight distinct performance patterns. This suggests that customer preferences and purchasing behaviors vary substantially among segments, emphasizing the need for tailored business strategies to maximize profitability.</a:t>
            </a:r>
          </a:p>
          <a:p>
            <a:endParaRPr lang="en-US" sz="1600" dirty="0"/>
          </a:p>
          <a:p>
            <a:r>
              <a:rPr lang="en-US" sz="1600" b="1" u="sng" dirty="0"/>
              <a:t>Insights:</a:t>
            </a:r>
          </a:p>
          <a:p>
            <a:pPr>
              <a:buFont typeface="Arial" panose="020B0604020202020204" pitchFamily="34" charset="0"/>
              <a:buChar char="•"/>
            </a:pPr>
            <a:r>
              <a:rPr lang="en-US" sz="1600" b="1" dirty="0"/>
              <a:t>  Brick and Mortar</a:t>
            </a:r>
            <a:r>
              <a:rPr lang="en-US" sz="1600" dirty="0"/>
              <a:t> emerges as the highest-performing customer type, generating a total revenue of $32.76M and profits of $0.56M, which account for 1.71% of its overall revenue.</a:t>
            </a:r>
          </a:p>
          <a:p>
            <a:pPr>
              <a:buFont typeface="Arial" panose="020B0604020202020204" pitchFamily="34" charset="0"/>
              <a:buChar char="•"/>
            </a:pPr>
            <a:r>
              <a:rPr lang="en-US" sz="1600" b="1" dirty="0"/>
              <a:t>  E-Commerce</a:t>
            </a:r>
            <a:r>
              <a:rPr lang="en-US" sz="1600" dirty="0"/>
              <a:t>, in contrast, is the lowest-performing customer type, with a total revenue of $8.54M and profits of $0.16M, representing 1.87% of its total revenue.</a:t>
            </a:r>
          </a:p>
          <a:p>
            <a:r>
              <a:rPr lang="en-US" sz="1600" i="1" u="sng" dirty="0"/>
              <a:t>This analysis underscores the importance of understanding and leveraging the unique dynamics of each customer segment to drive growth and profitability.</a:t>
            </a:r>
            <a:r>
              <a:rPr lang="en-US" sz="1600" b="1" i="1" u="sng" dirty="0"/>
              <a:t> </a:t>
            </a:r>
          </a:p>
        </p:txBody>
      </p:sp>
      <p:sp>
        <p:nvSpPr>
          <p:cNvPr id="6" name="TextBox 5">
            <a:extLst>
              <a:ext uri="{FF2B5EF4-FFF2-40B4-BE49-F238E27FC236}">
                <a16:creationId xmlns:a16="http://schemas.microsoft.com/office/drawing/2014/main" id="{A66ADFA0-B76A-DE6E-E2CE-7B3385EDD9DD}"/>
              </a:ext>
            </a:extLst>
          </p:cNvPr>
          <p:cNvSpPr txBox="1"/>
          <p:nvPr/>
        </p:nvSpPr>
        <p:spPr>
          <a:xfrm>
            <a:off x="6147578" y="898168"/>
            <a:ext cx="5713984" cy="1077218"/>
          </a:xfrm>
          <a:prstGeom prst="rect">
            <a:avLst/>
          </a:prstGeom>
          <a:noFill/>
        </p:spPr>
        <p:txBody>
          <a:bodyPr wrap="square" rtlCol="0">
            <a:spAutoFit/>
          </a:bodyPr>
          <a:lstStyle/>
          <a:p>
            <a:r>
              <a:rPr lang="en-US" sz="1600" b="1" i="1" u="sng" dirty="0"/>
              <a:t>Purpose</a:t>
            </a:r>
            <a:r>
              <a:rPr lang="en-US" sz="1600" b="1" dirty="0"/>
              <a:t>: </a:t>
            </a:r>
            <a:r>
              <a:rPr lang="en-US" sz="1600" dirty="0"/>
              <a:t>To uncover the revenue and profit contributions of different customer types to inform resource allocation, optimize marketing strategies, and drive targeted initiatives for customer retention and revenue growth.</a:t>
            </a:r>
            <a:endParaRPr lang="en-NG" sz="1600" i="1" dirty="0"/>
          </a:p>
        </p:txBody>
      </p:sp>
      <p:cxnSp>
        <p:nvCxnSpPr>
          <p:cNvPr id="3" name="Straight Connector 2">
            <a:extLst>
              <a:ext uri="{FF2B5EF4-FFF2-40B4-BE49-F238E27FC236}">
                <a16:creationId xmlns:a16="http://schemas.microsoft.com/office/drawing/2014/main" id="{484D7BCD-AA0E-D052-BDB8-20B75E3C033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E204340-E565-1397-B471-DE92C3B67277}"/>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2AA11D8A-FF2D-9FAD-6F90-9AADE0A8FFCE}"/>
              </a:ext>
            </a:extLst>
          </p:cNvPr>
          <p:cNvSpPr txBox="1"/>
          <p:nvPr/>
        </p:nvSpPr>
        <p:spPr>
          <a:xfrm>
            <a:off x="11039856" y="6603460"/>
            <a:ext cx="384048" cy="261610"/>
          </a:xfrm>
          <a:prstGeom prst="rect">
            <a:avLst/>
          </a:prstGeom>
          <a:noFill/>
        </p:spPr>
        <p:txBody>
          <a:bodyPr wrap="square" rtlCol="0">
            <a:spAutoFit/>
          </a:bodyPr>
          <a:lstStyle/>
          <a:p>
            <a:r>
              <a:rPr lang="en-US" sz="1100" b="1" dirty="0"/>
              <a:t>16  </a:t>
            </a:r>
            <a:endParaRPr lang="en-NG" sz="1100" b="1" dirty="0"/>
          </a:p>
        </p:txBody>
      </p:sp>
      <p:sp>
        <p:nvSpPr>
          <p:cNvPr id="8" name="TextBox 7">
            <a:extLst>
              <a:ext uri="{FF2B5EF4-FFF2-40B4-BE49-F238E27FC236}">
                <a16:creationId xmlns:a16="http://schemas.microsoft.com/office/drawing/2014/main" id="{1C16E26E-FD25-A553-256E-A97ED9E3B89F}"/>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How do revenue and profit vary across different product types?</a:t>
            </a:r>
          </a:p>
        </p:txBody>
      </p:sp>
      <p:sp>
        <p:nvSpPr>
          <p:cNvPr id="10" name="Rectangle: Rounded Corners 9">
            <a:extLst>
              <a:ext uri="{FF2B5EF4-FFF2-40B4-BE49-F238E27FC236}">
                <a16:creationId xmlns:a16="http://schemas.microsoft.com/office/drawing/2014/main" id="{A061D888-4900-CDE3-90A9-F379F3745F28}"/>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2" name="Picture 11">
            <a:extLst>
              <a:ext uri="{FF2B5EF4-FFF2-40B4-BE49-F238E27FC236}">
                <a16:creationId xmlns:a16="http://schemas.microsoft.com/office/drawing/2014/main" id="{5426D865-9A41-E34D-92B3-02C758C4F7FB}"/>
              </a:ext>
            </a:extLst>
          </p:cNvPr>
          <p:cNvPicPr>
            <a:picLocks noChangeAspect="1"/>
          </p:cNvPicPr>
          <p:nvPr/>
        </p:nvPicPr>
        <p:blipFill>
          <a:blip r:embed="rId2"/>
          <a:stretch>
            <a:fillRect/>
          </a:stretch>
        </p:blipFill>
        <p:spPr>
          <a:xfrm>
            <a:off x="129731" y="2000960"/>
            <a:ext cx="5681356" cy="4385327"/>
          </a:xfrm>
          <a:prstGeom prst="rect">
            <a:avLst/>
          </a:prstGeom>
        </p:spPr>
      </p:pic>
    </p:spTree>
    <p:extLst>
      <p:ext uri="{BB962C8B-B14F-4D97-AF65-F5344CB8AC3E}">
        <p14:creationId xmlns:p14="http://schemas.microsoft.com/office/powerpoint/2010/main" val="1899018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F909E25-A147-913A-D305-1EFC7D072EC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D88E2B9-3511-42FD-EE1B-1E77742F0B73}"/>
              </a:ext>
            </a:extLst>
          </p:cNvPr>
          <p:cNvSpPr/>
          <p:nvPr/>
        </p:nvSpPr>
        <p:spPr>
          <a:xfrm>
            <a:off x="6277758" y="790766"/>
            <a:ext cx="5754148" cy="1200872"/>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9EB3117C-B77C-76F2-E86E-53AF1E385A07}"/>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C041B780-7795-5DFB-FC62-E777551FE380}"/>
              </a:ext>
            </a:extLst>
          </p:cNvPr>
          <p:cNvSpPr txBox="1"/>
          <p:nvPr/>
        </p:nvSpPr>
        <p:spPr>
          <a:xfrm>
            <a:off x="446574" y="96047"/>
            <a:ext cx="9700726" cy="461665"/>
          </a:xfrm>
          <a:prstGeom prst="rect">
            <a:avLst/>
          </a:prstGeom>
          <a:noFill/>
        </p:spPr>
        <p:txBody>
          <a:bodyPr wrap="square" rtlCol="0">
            <a:spAutoFit/>
          </a:bodyPr>
          <a:lstStyle/>
          <a:p>
            <a:r>
              <a:rPr lang="en-US" sz="2400" b="1" dirty="0">
                <a:solidFill>
                  <a:srgbClr val="FF0000"/>
                </a:solidFill>
              </a:rPr>
              <a:t>8. Exploratory and Statistical Correlation Analysis with Significance Testing.</a:t>
            </a:r>
          </a:p>
        </p:txBody>
      </p:sp>
      <p:sp>
        <p:nvSpPr>
          <p:cNvPr id="5" name="TextBox 4">
            <a:extLst>
              <a:ext uri="{FF2B5EF4-FFF2-40B4-BE49-F238E27FC236}">
                <a16:creationId xmlns:a16="http://schemas.microsoft.com/office/drawing/2014/main" id="{CF22637D-F1BA-1797-7EE1-E8A2647C0FCC}"/>
              </a:ext>
            </a:extLst>
          </p:cNvPr>
          <p:cNvSpPr txBox="1"/>
          <p:nvPr/>
        </p:nvSpPr>
        <p:spPr>
          <a:xfrm>
            <a:off x="6713327" y="2400856"/>
            <a:ext cx="5318579" cy="307777"/>
          </a:xfrm>
          <a:prstGeom prst="rect">
            <a:avLst/>
          </a:prstGeom>
          <a:noFill/>
        </p:spPr>
        <p:txBody>
          <a:bodyPr wrap="square" rtlCol="0">
            <a:spAutoFit/>
          </a:bodyPr>
          <a:lstStyle/>
          <a:p>
            <a:r>
              <a:rPr lang="en-US" sz="1400" b="1" u="sng" dirty="0"/>
              <a:t>Correlation Matrix: Revenue, Profit, Cost Price, and Volume</a:t>
            </a:r>
          </a:p>
        </p:txBody>
      </p:sp>
      <p:sp>
        <p:nvSpPr>
          <p:cNvPr id="6" name="TextBox 5">
            <a:extLst>
              <a:ext uri="{FF2B5EF4-FFF2-40B4-BE49-F238E27FC236}">
                <a16:creationId xmlns:a16="http://schemas.microsoft.com/office/drawing/2014/main" id="{7B865DE7-6AE8-3E81-4C07-28F3A536635F}"/>
              </a:ext>
            </a:extLst>
          </p:cNvPr>
          <p:cNvSpPr txBox="1"/>
          <p:nvPr/>
        </p:nvSpPr>
        <p:spPr>
          <a:xfrm>
            <a:off x="6442491" y="838417"/>
            <a:ext cx="5381572" cy="1077218"/>
          </a:xfrm>
          <a:prstGeom prst="rect">
            <a:avLst/>
          </a:prstGeom>
          <a:noFill/>
        </p:spPr>
        <p:txBody>
          <a:bodyPr wrap="square" rtlCol="0">
            <a:spAutoFit/>
          </a:bodyPr>
          <a:lstStyle/>
          <a:p>
            <a:r>
              <a:rPr lang="en-US" sz="1600" b="1" i="1" u="sng" dirty="0"/>
              <a:t>Purpose</a:t>
            </a:r>
            <a:r>
              <a:rPr lang="en-US" sz="1600" b="1" dirty="0"/>
              <a:t>: </a:t>
            </a:r>
            <a:r>
              <a:rPr lang="en-US" sz="1600" dirty="0"/>
              <a:t>To identify the strength and direction of relationships between variables while incorporating statistical rigor through significance testing and confidence intervals for more reliable interpretations.</a:t>
            </a:r>
            <a:endParaRPr lang="en-NG" sz="1600" i="1" dirty="0"/>
          </a:p>
        </p:txBody>
      </p:sp>
      <p:cxnSp>
        <p:nvCxnSpPr>
          <p:cNvPr id="3" name="Straight Connector 2">
            <a:extLst>
              <a:ext uri="{FF2B5EF4-FFF2-40B4-BE49-F238E27FC236}">
                <a16:creationId xmlns:a16="http://schemas.microsoft.com/office/drawing/2014/main" id="{CF3B8884-7CC9-8812-F2F6-6FD0A7025E1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ADB5512-486A-E68B-248F-67533696B24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B6810F15-4CD0-5C2F-B749-2A740F235388}"/>
              </a:ext>
            </a:extLst>
          </p:cNvPr>
          <p:cNvSpPr txBox="1"/>
          <p:nvPr/>
        </p:nvSpPr>
        <p:spPr>
          <a:xfrm>
            <a:off x="11039856" y="6603460"/>
            <a:ext cx="384048" cy="261610"/>
          </a:xfrm>
          <a:prstGeom prst="rect">
            <a:avLst/>
          </a:prstGeom>
          <a:noFill/>
        </p:spPr>
        <p:txBody>
          <a:bodyPr wrap="square" rtlCol="0">
            <a:spAutoFit/>
          </a:bodyPr>
          <a:lstStyle/>
          <a:p>
            <a:r>
              <a:rPr lang="en-US" sz="1100" b="1" dirty="0"/>
              <a:t>17  </a:t>
            </a:r>
            <a:endParaRPr lang="en-NG" sz="1100" b="1" dirty="0"/>
          </a:p>
        </p:txBody>
      </p:sp>
      <p:sp>
        <p:nvSpPr>
          <p:cNvPr id="8" name="TextBox 7">
            <a:extLst>
              <a:ext uri="{FF2B5EF4-FFF2-40B4-BE49-F238E27FC236}">
                <a16:creationId xmlns:a16="http://schemas.microsoft.com/office/drawing/2014/main" id="{26CA62B7-3718-A7FE-00F3-C5D481CC1506}"/>
              </a:ext>
            </a:extLst>
          </p:cNvPr>
          <p:cNvSpPr txBox="1"/>
          <p:nvPr/>
        </p:nvSpPr>
        <p:spPr>
          <a:xfrm>
            <a:off x="651150" y="838417"/>
            <a:ext cx="4890516" cy="830997"/>
          </a:xfrm>
          <a:prstGeom prst="rect">
            <a:avLst/>
          </a:prstGeom>
          <a:noFill/>
        </p:spPr>
        <p:txBody>
          <a:bodyPr wrap="square" rtlCol="0">
            <a:spAutoFit/>
          </a:bodyPr>
          <a:lstStyle/>
          <a:p>
            <a:r>
              <a:rPr lang="en-US" sz="1600" b="1" i="1" u="sng" dirty="0">
                <a:solidFill>
                  <a:srgbClr val="FF0000"/>
                </a:solidFill>
              </a:rPr>
              <a:t>Task  </a:t>
            </a:r>
            <a:r>
              <a:rPr lang="en-US" sz="1600" b="1" dirty="0">
                <a:solidFill>
                  <a:srgbClr val="FF0000"/>
                </a:solidFill>
              </a:rPr>
              <a:t>: </a:t>
            </a:r>
            <a:r>
              <a:rPr lang="en-US" sz="1600" i="1" dirty="0">
                <a:solidFill>
                  <a:srgbClr val="FF0000"/>
                </a:solidFill>
              </a:rPr>
              <a:t>To display the correlation matrix and perform statistical correlation analysis with significance testing using the psych package.</a:t>
            </a:r>
          </a:p>
        </p:txBody>
      </p:sp>
      <p:sp>
        <p:nvSpPr>
          <p:cNvPr id="10" name="Rectangle: Rounded Corners 9">
            <a:extLst>
              <a:ext uri="{FF2B5EF4-FFF2-40B4-BE49-F238E27FC236}">
                <a16:creationId xmlns:a16="http://schemas.microsoft.com/office/drawing/2014/main" id="{56745D52-44E6-6B94-22A6-95565143B3AC}"/>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3" name="Picture 12">
            <a:extLst>
              <a:ext uri="{FF2B5EF4-FFF2-40B4-BE49-F238E27FC236}">
                <a16:creationId xmlns:a16="http://schemas.microsoft.com/office/drawing/2014/main" id="{DFCE1607-5C2B-1D6A-3163-61B5FACC3DAC}"/>
              </a:ext>
            </a:extLst>
          </p:cNvPr>
          <p:cNvPicPr>
            <a:picLocks noChangeAspect="1"/>
          </p:cNvPicPr>
          <p:nvPr/>
        </p:nvPicPr>
        <p:blipFill>
          <a:blip r:embed="rId2"/>
          <a:stretch>
            <a:fillRect/>
          </a:stretch>
        </p:blipFill>
        <p:spPr>
          <a:xfrm>
            <a:off x="6400798" y="2758011"/>
            <a:ext cx="5464957" cy="948041"/>
          </a:xfrm>
          <a:prstGeom prst="rect">
            <a:avLst/>
          </a:prstGeom>
        </p:spPr>
      </p:pic>
      <p:sp>
        <p:nvSpPr>
          <p:cNvPr id="14" name="TextBox 13">
            <a:extLst>
              <a:ext uri="{FF2B5EF4-FFF2-40B4-BE49-F238E27FC236}">
                <a16:creationId xmlns:a16="http://schemas.microsoft.com/office/drawing/2014/main" id="{6437DD0F-4CC4-B4ED-132F-12959C53374B}"/>
              </a:ext>
            </a:extLst>
          </p:cNvPr>
          <p:cNvSpPr txBox="1"/>
          <p:nvPr/>
        </p:nvSpPr>
        <p:spPr>
          <a:xfrm>
            <a:off x="7068264" y="3806576"/>
            <a:ext cx="4173136" cy="307777"/>
          </a:xfrm>
          <a:prstGeom prst="rect">
            <a:avLst/>
          </a:prstGeom>
          <a:noFill/>
        </p:spPr>
        <p:txBody>
          <a:bodyPr wrap="square" rtlCol="0">
            <a:spAutoFit/>
          </a:bodyPr>
          <a:lstStyle/>
          <a:p>
            <a:r>
              <a:rPr lang="en-US" sz="1400" b="1" u="sng" dirty="0"/>
              <a:t>p-values from significance tests of correlations</a:t>
            </a:r>
          </a:p>
        </p:txBody>
      </p:sp>
      <p:pic>
        <p:nvPicPr>
          <p:cNvPr id="15" name="Picture 14">
            <a:extLst>
              <a:ext uri="{FF2B5EF4-FFF2-40B4-BE49-F238E27FC236}">
                <a16:creationId xmlns:a16="http://schemas.microsoft.com/office/drawing/2014/main" id="{71357FBF-4820-8199-AEE0-D2F815285EA2}"/>
              </a:ext>
            </a:extLst>
          </p:cNvPr>
          <p:cNvPicPr>
            <a:picLocks noChangeAspect="1"/>
          </p:cNvPicPr>
          <p:nvPr/>
        </p:nvPicPr>
        <p:blipFill>
          <a:blip r:embed="rId3"/>
          <a:stretch>
            <a:fillRect/>
          </a:stretch>
        </p:blipFill>
        <p:spPr>
          <a:xfrm>
            <a:off x="6500641" y="4114353"/>
            <a:ext cx="5245389" cy="1160565"/>
          </a:xfrm>
          <a:prstGeom prst="rect">
            <a:avLst/>
          </a:prstGeom>
        </p:spPr>
      </p:pic>
      <p:sp>
        <p:nvSpPr>
          <p:cNvPr id="17" name="TextBox 16">
            <a:extLst>
              <a:ext uri="{FF2B5EF4-FFF2-40B4-BE49-F238E27FC236}">
                <a16:creationId xmlns:a16="http://schemas.microsoft.com/office/drawing/2014/main" id="{6778730A-C7A6-F3F8-C157-76D9CFE7AE98}"/>
              </a:ext>
            </a:extLst>
          </p:cNvPr>
          <p:cNvSpPr txBox="1"/>
          <p:nvPr/>
        </p:nvSpPr>
        <p:spPr>
          <a:xfrm>
            <a:off x="6312570" y="5325718"/>
            <a:ext cx="5599013" cy="954107"/>
          </a:xfrm>
          <a:prstGeom prst="rect">
            <a:avLst/>
          </a:prstGeom>
          <a:noFill/>
        </p:spPr>
        <p:txBody>
          <a:bodyPr wrap="square" rtlCol="0">
            <a:spAutoFit/>
          </a:bodyPr>
          <a:lstStyle/>
          <a:p>
            <a:r>
              <a:rPr lang="en-US" sz="1400" b="1" dirty="0"/>
              <a:t>The correlation results suggest that while increasing sales volume and revenue can lead to positive outcomes, the company must also focus on controlling costs, optimizing profit margins, and addressing inefficiencies in pricing and operational expenses</a:t>
            </a:r>
            <a:r>
              <a:rPr lang="en-US" sz="1400" dirty="0"/>
              <a:t>.</a:t>
            </a:r>
            <a:endParaRPr lang="en-NG" sz="1400" dirty="0"/>
          </a:p>
        </p:txBody>
      </p:sp>
      <p:pic>
        <p:nvPicPr>
          <p:cNvPr id="19" name="Picture 18">
            <a:extLst>
              <a:ext uri="{FF2B5EF4-FFF2-40B4-BE49-F238E27FC236}">
                <a16:creationId xmlns:a16="http://schemas.microsoft.com/office/drawing/2014/main" id="{FCF32D70-C5E2-D0CA-3756-39FF53E70927}"/>
              </a:ext>
            </a:extLst>
          </p:cNvPr>
          <p:cNvPicPr>
            <a:picLocks noChangeAspect="1"/>
          </p:cNvPicPr>
          <p:nvPr/>
        </p:nvPicPr>
        <p:blipFill>
          <a:blip r:embed="rId4"/>
          <a:stretch>
            <a:fillRect/>
          </a:stretch>
        </p:blipFill>
        <p:spPr>
          <a:xfrm>
            <a:off x="215741" y="1950120"/>
            <a:ext cx="5761494" cy="4436161"/>
          </a:xfrm>
          <a:prstGeom prst="rect">
            <a:avLst/>
          </a:prstGeom>
        </p:spPr>
      </p:pic>
      <p:sp>
        <p:nvSpPr>
          <p:cNvPr id="12" name="Rectangle 11">
            <a:extLst>
              <a:ext uri="{FF2B5EF4-FFF2-40B4-BE49-F238E27FC236}">
                <a16:creationId xmlns:a16="http://schemas.microsoft.com/office/drawing/2014/main" id="{549C3847-E88D-2789-A66B-1A0097622823}"/>
              </a:ext>
            </a:extLst>
          </p:cNvPr>
          <p:cNvSpPr/>
          <p:nvPr/>
        </p:nvSpPr>
        <p:spPr>
          <a:xfrm>
            <a:off x="10704576" y="2938272"/>
            <a:ext cx="1119487" cy="1786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Rectangle 17">
            <a:extLst>
              <a:ext uri="{FF2B5EF4-FFF2-40B4-BE49-F238E27FC236}">
                <a16:creationId xmlns:a16="http://schemas.microsoft.com/office/drawing/2014/main" id="{F9479FE3-EFBF-A7A3-E77B-E8F9328EA2D3}"/>
              </a:ext>
            </a:extLst>
          </p:cNvPr>
          <p:cNvSpPr/>
          <p:nvPr/>
        </p:nvSpPr>
        <p:spPr>
          <a:xfrm>
            <a:off x="9570720" y="3429000"/>
            <a:ext cx="1048512" cy="271114"/>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0" name="Rectangle 19">
            <a:extLst>
              <a:ext uri="{FF2B5EF4-FFF2-40B4-BE49-F238E27FC236}">
                <a16:creationId xmlns:a16="http://schemas.microsoft.com/office/drawing/2014/main" id="{99096C78-6A5F-4AD2-511E-74F4596FDA42}"/>
              </a:ext>
            </a:extLst>
          </p:cNvPr>
          <p:cNvSpPr/>
          <p:nvPr/>
        </p:nvSpPr>
        <p:spPr>
          <a:xfrm>
            <a:off x="9570720" y="2877585"/>
            <a:ext cx="1048512" cy="271114"/>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Rectangle 20">
            <a:extLst>
              <a:ext uri="{FF2B5EF4-FFF2-40B4-BE49-F238E27FC236}">
                <a16:creationId xmlns:a16="http://schemas.microsoft.com/office/drawing/2014/main" id="{455405B1-0CA5-E1B2-F2C9-9286FFF6AB00}"/>
              </a:ext>
            </a:extLst>
          </p:cNvPr>
          <p:cNvSpPr/>
          <p:nvPr/>
        </p:nvSpPr>
        <p:spPr>
          <a:xfrm>
            <a:off x="7510272" y="3468186"/>
            <a:ext cx="955004" cy="2319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15">
            <a:extLst>
              <a:ext uri="{FF2B5EF4-FFF2-40B4-BE49-F238E27FC236}">
                <a16:creationId xmlns:a16="http://schemas.microsoft.com/office/drawing/2014/main" id="{91462CDD-49EE-32E1-947B-270CDD09EB25}"/>
              </a:ext>
            </a:extLst>
          </p:cNvPr>
          <p:cNvSpPr/>
          <p:nvPr/>
        </p:nvSpPr>
        <p:spPr>
          <a:xfrm>
            <a:off x="10704576" y="3289808"/>
            <a:ext cx="1161179" cy="186208"/>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Rectangle 22">
            <a:extLst>
              <a:ext uri="{FF2B5EF4-FFF2-40B4-BE49-F238E27FC236}">
                <a16:creationId xmlns:a16="http://schemas.microsoft.com/office/drawing/2014/main" id="{73AE1D20-2D64-6418-2AC1-4C1718D6F667}"/>
              </a:ext>
            </a:extLst>
          </p:cNvPr>
          <p:cNvSpPr/>
          <p:nvPr/>
        </p:nvSpPr>
        <p:spPr>
          <a:xfrm>
            <a:off x="7510272" y="3289808"/>
            <a:ext cx="955004" cy="185198"/>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80346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CA72C395-CF2D-4118-CF8A-1DEA136D7715}"/>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103BD98-F473-DE05-221B-E12A1EE1B2E5}"/>
              </a:ext>
            </a:extLst>
          </p:cNvPr>
          <p:cNvSpPr/>
          <p:nvPr/>
        </p:nvSpPr>
        <p:spPr>
          <a:xfrm>
            <a:off x="5977235" y="790766"/>
            <a:ext cx="6054671"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09E85385-30D8-18BE-3F11-4FECDB4A4347}"/>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0C7FA73A-D74B-87E8-1EE6-D9E4CC1AC5E8}"/>
              </a:ext>
            </a:extLst>
          </p:cNvPr>
          <p:cNvSpPr txBox="1"/>
          <p:nvPr/>
        </p:nvSpPr>
        <p:spPr>
          <a:xfrm>
            <a:off x="446574" y="96047"/>
            <a:ext cx="5299668" cy="461665"/>
          </a:xfrm>
          <a:prstGeom prst="rect">
            <a:avLst/>
          </a:prstGeom>
          <a:noFill/>
        </p:spPr>
        <p:txBody>
          <a:bodyPr wrap="square" rtlCol="0">
            <a:spAutoFit/>
          </a:bodyPr>
          <a:lstStyle/>
          <a:p>
            <a:r>
              <a:rPr lang="en-US" sz="2400" b="1" dirty="0">
                <a:solidFill>
                  <a:srgbClr val="FF0000"/>
                </a:solidFill>
              </a:rPr>
              <a:t>9. The Impact of Volume on Revenue.</a:t>
            </a:r>
          </a:p>
        </p:txBody>
      </p:sp>
      <p:sp>
        <p:nvSpPr>
          <p:cNvPr id="5" name="TextBox 4">
            <a:extLst>
              <a:ext uri="{FF2B5EF4-FFF2-40B4-BE49-F238E27FC236}">
                <a16:creationId xmlns:a16="http://schemas.microsoft.com/office/drawing/2014/main" id="{357AE4E8-0211-F083-7ADF-FB3CDC80AF6A}"/>
              </a:ext>
            </a:extLst>
          </p:cNvPr>
          <p:cNvSpPr txBox="1"/>
          <p:nvPr/>
        </p:nvSpPr>
        <p:spPr>
          <a:xfrm>
            <a:off x="6277758" y="2348129"/>
            <a:ext cx="5587999" cy="4031873"/>
          </a:xfrm>
          <a:prstGeom prst="rect">
            <a:avLst/>
          </a:prstGeom>
          <a:noFill/>
        </p:spPr>
        <p:txBody>
          <a:bodyPr wrap="square" rtlCol="0">
            <a:spAutoFit/>
          </a:bodyPr>
          <a:lstStyle/>
          <a:p>
            <a:r>
              <a:rPr lang="en-US" sz="1600" b="1" i="1" u="sng" dirty="0"/>
              <a:t>Hypothesis</a:t>
            </a:r>
            <a:r>
              <a:rPr lang="en-US" sz="1600" dirty="0"/>
              <a:t>: The </a:t>
            </a:r>
            <a:r>
              <a:rPr lang="en-US" sz="1600" b="1" dirty="0"/>
              <a:t>p-value of zero </a:t>
            </a:r>
            <a:r>
              <a:rPr lang="en-US" sz="1600" dirty="0"/>
              <a:t>indicates a </a:t>
            </a:r>
            <a:r>
              <a:rPr lang="en-US" sz="1600" b="1" dirty="0"/>
              <a:t>strong correlation between revenue and sales volume</a:t>
            </a:r>
            <a:r>
              <a:rPr lang="en-US" sz="1600" dirty="0"/>
              <a:t>, meaning that as </a:t>
            </a:r>
            <a:r>
              <a:rPr lang="en-US" sz="1600" b="1" dirty="0"/>
              <a:t>sales volume increases, revenue rises significantly.</a:t>
            </a:r>
          </a:p>
          <a:p>
            <a:endParaRPr lang="en-US" sz="1600" dirty="0"/>
          </a:p>
          <a:p>
            <a:r>
              <a:rPr lang="en-US" sz="1600" b="1" u="sng" dirty="0"/>
              <a:t>Insights:</a:t>
            </a:r>
          </a:p>
          <a:p>
            <a:r>
              <a:rPr lang="en-US" sz="1600" dirty="0"/>
              <a:t>The correlation between </a:t>
            </a:r>
            <a:r>
              <a:rPr lang="en-US" sz="1600" b="1" dirty="0"/>
              <a:t>revenue and volume </a:t>
            </a:r>
            <a:r>
              <a:rPr lang="en-US" sz="1600" dirty="0"/>
              <a:t>is </a:t>
            </a:r>
            <a:r>
              <a:rPr lang="en-US" sz="1600" b="1" dirty="0"/>
              <a:t>0.585</a:t>
            </a:r>
            <a:r>
              <a:rPr lang="en-US" sz="1600" dirty="0"/>
              <a:t>, indicating a </a:t>
            </a:r>
            <a:r>
              <a:rPr lang="en-US" sz="1600" b="1" dirty="0"/>
              <a:t>moderate positive relationship</a:t>
            </a:r>
            <a:r>
              <a:rPr lang="en-US" sz="1600" dirty="0"/>
              <a:t>. This suggests that as sales volume increases, revenue tends to rise as well, implying that higher sales quantities are associated with higher revenue. </a:t>
            </a:r>
            <a:r>
              <a:rPr lang="en-US" sz="1600" i="1" dirty="0"/>
              <a:t>This insight highlights the importance for the company to focus on scaling their sales volume in order to drive revenue growth.</a:t>
            </a:r>
          </a:p>
          <a:p>
            <a:endParaRPr lang="en-US" sz="1600" b="1" i="1" u="sng" dirty="0"/>
          </a:p>
          <a:p>
            <a:r>
              <a:rPr lang="en-US" sz="1600" b="1" u="sng" dirty="0"/>
              <a:t>Business Implication</a:t>
            </a:r>
            <a:r>
              <a:rPr lang="en-US" sz="1600" u="sng" dirty="0"/>
              <a:t>: </a:t>
            </a:r>
            <a:r>
              <a:rPr lang="en-US" sz="1600" dirty="0"/>
              <a:t>To drive revenue growth, the company should focus on increasing sales volume through strategies like selling more units, enhancing marketing, or expanding the customer base.</a:t>
            </a:r>
          </a:p>
        </p:txBody>
      </p:sp>
      <p:sp>
        <p:nvSpPr>
          <p:cNvPr id="6" name="TextBox 5">
            <a:extLst>
              <a:ext uri="{FF2B5EF4-FFF2-40B4-BE49-F238E27FC236}">
                <a16:creationId xmlns:a16="http://schemas.microsoft.com/office/drawing/2014/main" id="{4B0698A7-7C54-7C63-A53C-5975BEB39F55}"/>
              </a:ext>
            </a:extLst>
          </p:cNvPr>
          <p:cNvSpPr txBox="1"/>
          <p:nvPr/>
        </p:nvSpPr>
        <p:spPr>
          <a:xfrm>
            <a:off x="6214766" y="791301"/>
            <a:ext cx="5713984" cy="1323439"/>
          </a:xfrm>
          <a:prstGeom prst="rect">
            <a:avLst/>
          </a:prstGeom>
          <a:noFill/>
        </p:spPr>
        <p:txBody>
          <a:bodyPr wrap="square" rtlCol="0">
            <a:spAutoFit/>
          </a:bodyPr>
          <a:lstStyle/>
          <a:p>
            <a:r>
              <a:rPr lang="en-US" sz="1600" b="1" i="1" u="sng" dirty="0"/>
              <a:t>Purpose</a:t>
            </a:r>
            <a:r>
              <a:rPr lang="en-US" sz="1600" b="1" dirty="0"/>
              <a:t>: </a:t>
            </a:r>
            <a:r>
              <a:rPr lang="en-US" sz="1600" dirty="0"/>
              <a:t>Is to explore the relationship between Volume and revenue, aiming to identify key revenue drivers, optimize pricing and sales strategies, improve forecasting accuracy, analyze segment contributions, and support data-driven decision-making to maximize revenue generation.</a:t>
            </a:r>
            <a:endParaRPr lang="en-NG" sz="1600" i="1" dirty="0"/>
          </a:p>
        </p:txBody>
      </p:sp>
      <p:cxnSp>
        <p:nvCxnSpPr>
          <p:cNvPr id="3" name="Straight Connector 2">
            <a:extLst>
              <a:ext uri="{FF2B5EF4-FFF2-40B4-BE49-F238E27FC236}">
                <a16:creationId xmlns:a16="http://schemas.microsoft.com/office/drawing/2014/main" id="{23FC1552-5F51-9A65-AA3B-A406FB74DEF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95C2AC7E-F527-9963-6C67-90932A0D1635}"/>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AD17D5FA-E0AF-30E7-3295-C81C2303C4CC}"/>
              </a:ext>
            </a:extLst>
          </p:cNvPr>
          <p:cNvSpPr txBox="1"/>
          <p:nvPr/>
        </p:nvSpPr>
        <p:spPr>
          <a:xfrm>
            <a:off x="11039856" y="6603460"/>
            <a:ext cx="384048" cy="261610"/>
          </a:xfrm>
          <a:prstGeom prst="rect">
            <a:avLst/>
          </a:prstGeom>
          <a:noFill/>
        </p:spPr>
        <p:txBody>
          <a:bodyPr wrap="square" rtlCol="0">
            <a:spAutoFit/>
          </a:bodyPr>
          <a:lstStyle/>
          <a:p>
            <a:r>
              <a:rPr lang="en-US" sz="1100" b="1" dirty="0"/>
              <a:t>18  </a:t>
            </a:r>
            <a:endParaRPr lang="en-NG" sz="1100" b="1" dirty="0"/>
          </a:p>
        </p:txBody>
      </p:sp>
      <p:sp>
        <p:nvSpPr>
          <p:cNvPr id="8" name="TextBox 7">
            <a:extLst>
              <a:ext uri="{FF2B5EF4-FFF2-40B4-BE49-F238E27FC236}">
                <a16:creationId xmlns:a16="http://schemas.microsoft.com/office/drawing/2014/main" id="{67CA1F5F-EE60-F6C7-E465-164D23348263}"/>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How Does Volume Directly Impact Revenue Growth?</a:t>
            </a:r>
          </a:p>
        </p:txBody>
      </p:sp>
      <p:sp>
        <p:nvSpPr>
          <p:cNvPr id="10" name="Rectangle: Rounded Corners 9">
            <a:extLst>
              <a:ext uri="{FF2B5EF4-FFF2-40B4-BE49-F238E27FC236}">
                <a16:creationId xmlns:a16="http://schemas.microsoft.com/office/drawing/2014/main" id="{F0AF97BF-C3A5-126D-8420-64D03946B7F1}"/>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4" name="Picture 13">
            <a:extLst>
              <a:ext uri="{FF2B5EF4-FFF2-40B4-BE49-F238E27FC236}">
                <a16:creationId xmlns:a16="http://schemas.microsoft.com/office/drawing/2014/main" id="{CF8043D8-B198-4C4E-D364-09AB27AEBDFA}"/>
              </a:ext>
            </a:extLst>
          </p:cNvPr>
          <p:cNvPicPr>
            <a:picLocks noChangeAspect="1"/>
          </p:cNvPicPr>
          <p:nvPr/>
        </p:nvPicPr>
        <p:blipFill>
          <a:blip r:embed="rId2"/>
          <a:stretch>
            <a:fillRect/>
          </a:stretch>
        </p:blipFill>
        <p:spPr>
          <a:xfrm>
            <a:off x="199960" y="1950121"/>
            <a:ext cx="5611126" cy="4436166"/>
          </a:xfrm>
          <a:prstGeom prst="rect">
            <a:avLst/>
          </a:prstGeom>
        </p:spPr>
      </p:pic>
    </p:spTree>
    <p:extLst>
      <p:ext uri="{BB962C8B-B14F-4D97-AF65-F5344CB8AC3E}">
        <p14:creationId xmlns:p14="http://schemas.microsoft.com/office/powerpoint/2010/main" val="122000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152909-6255-ADA9-8C5F-99F9270EE5CC}"/>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sp>
        <p:nvSpPr>
          <p:cNvPr id="9" name="Rectangle: Rounded Corners 8">
            <a:extLst>
              <a:ext uri="{FF2B5EF4-FFF2-40B4-BE49-F238E27FC236}">
                <a16:creationId xmlns:a16="http://schemas.microsoft.com/office/drawing/2014/main" id="{1E446FD1-FA7F-6CD3-846B-64B0E31132B0}"/>
              </a:ext>
            </a:extLst>
          </p:cNvPr>
          <p:cNvSpPr/>
          <p:nvPr/>
        </p:nvSpPr>
        <p:spPr>
          <a:xfrm>
            <a:off x="629248" y="1270000"/>
            <a:ext cx="4068113" cy="4102099"/>
          </a:xfrm>
          <a:prstGeom prst="roundRect">
            <a:avLst>
              <a:gd name="adj" fmla="val 6477"/>
            </a:avLst>
          </a:prstGeom>
          <a:solidFill>
            <a:schemeClr val="bg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E532DBE8-642C-0023-BBF8-DACBCCAB0F8D}"/>
              </a:ext>
            </a:extLst>
          </p:cNvPr>
          <p:cNvSpPr txBox="1"/>
          <p:nvPr/>
        </p:nvSpPr>
        <p:spPr>
          <a:xfrm>
            <a:off x="1141196" y="2820692"/>
            <a:ext cx="3044215" cy="83099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800" b="1" dirty="0">
                <a:solidFill>
                  <a:srgbClr val="FF0000"/>
                </a:solidFill>
                <a:latin typeface="Arial Rounded MT Bold" panose="020F0704030504030204" pitchFamily="34" charset="0"/>
              </a:rPr>
              <a:t>Contents</a:t>
            </a:r>
            <a:endParaRPr lang="en-NG" sz="4800" b="1" dirty="0">
              <a:solidFill>
                <a:srgbClr val="FF0000"/>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10770DD6-C326-5164-4620-962F1D14FCD4}"/>
              </a:ext>
            </a:extLst>
          </p:cNvPr>
          <p:cNvSpPr txBox="1"/>
          <p:nvPr/>
        </p:nvSpPr>
        <p:spPr>
          <a:xfrm>
            <a:off x="5182781" y="1426620"/>
            <a:ext cx="6413108" cy="3788858"/>
          </a:xfrm>
          <a:prstGeom prst="rect">
            <a:avLst/>
          </a:prstGeom>
          <a:noFill/>
        </p:spPr>
        <p:txBody>
          <a:bodyPr wrap="square" rtlCol="0">
            <a:spAutoFit/>
          </a:bodyPr>
          <a:lstStyle/>
          <a:p>
            <a:pPr marL="457200" indent="-457200">
              <a:lnSpc>
                <a:spcPct val="150000"/>
              </a:lnSpc>
              <a:buFont typeface="+mj-lt"/>
              <a:buAutoNum type="arabicPeriod"/>
            </a:pPr>
            <a:r>
              <a:rPr lang="en-US" dirty="0"/>
              <a:t>Executive Summary</a:t>
            </a:r>
          </a:p>
          <a:p>
            <a:pPr marL="457200" indent="-457200">
              <a:lnSpc>
                <a:spcPct val="150000"/>
              </a:lnSpc>
              <a:buFont typeface="+mj-lt"/>
              <a:buAutoNum type="arabicPeriod"/>
            </a:pPr>
            <a:r>
              <a:rPr lang="en-US" dirty="0"/>
              <a:t>Objectives of the Project</a:t>
            </a:r>
          </a:p>
          <a:p>
            <a:pPr marL="457200" indent="-457200">
              <a:lnSpc>
                <a:spcPct val="150000"/>
              </a:lnSpc>
              <a:buFont typeface="+mj-lt"/>
              <a:buAutoNum type="arabicPeriod"/>
            </a:pPr>
            <a:r>
              <a:rPr lang="en-US" dirty="0"/>
              <a:t>Tasks / Questions : A Detailed Examination of Diagnostic, Predictive, and Prescriptive Analytics</a:t>
            </a:r>
          </a:p>
          <a:p>
            <a:pPr marL="457200" indent="-457200">
              <a:lnSpc>
                <a:spcPct val="150000"/>
              </a:lnSpc>
              <a:buFont typeface="+mj-lt"/>
              <a:buAutoNum type="arabicPeriod"/>
            </a:pPr>
            <a:r>
              <a:rPr lang="en-US" dirty="0"/>
              <a:t>Tools Used throughout the Project</a:t>
            </a:r>
            <a:endParaRPr lang="en-NG" dirty="0"/>
          </a:p>
          <a:p>
            <a:pPr marL="457200" indent="-457200">
              <a:lnSpc>
                <a:spcPct val="150000"/>
              </a:lnSpc>
              <a:buFont typeface="+mj-lt"/>
              <a:buAutoNum type="arabicPeriod"/>
            </a:pPr>
            <a:r>
              <a:rPr lang="en-US" dirty="0"/>
              <a:t>Approach, Analysis, and Technical Challenges</a:t>
            </a:r>
          </a:p>
          <a:p>
            <a:pPr marL="457200" indent="-457200">
              <a:lnSpc>
                <a:spcPct val="150000"/>
              </a:lnSpc>
              <a:buFont typeface="+mj-lt"/>
              <a:buAutoNum type="arabicPeriod"/>
            </a:pPr>
            <a:r>
              <a:rPr lang="en-US" dirty="0"/>
              <a:t>Key Findings: Objective, Purpose, and Results (Hypotheses, Insights, and Interpretations from Visualizations and Models)</a:t>
            </a:r>
          </a:p>
          <a:p>
            <a:pPr marL="457200" indent="-457200">
              <a:lnSpc>
                <a:spcPct val="150000"/>
              </a:lnSpc>
              <a:buFont typeface="+mj-lt"/>
              <a:buAutoNum type="arabicPeriod"/>
            </a:pPr>
            <a:r>
              <a:rPr lang="en-US" dirty="0"/>
              <a:t>Final Recommendations</a:t>
            </a:r>
          </a:p>
        </p:txBody>
      </p:sp>
      <p:cxnSp>
        <p:nvCxnSpPr>
          <p:cNvPr id="3" name="Straight Connector 2">
            <a:extLst>
              <a:ext uri="{FF2B5EF4-FFF2-40B4-BE49-F238E27FC236}">
                <a16:creationId xmlns:a16="http://schemas.microsoft.com/office/drawing/2014/main" id="{77B7FCEF-5D7B-37FD-2C3D-0D42792505A9}"/>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237AAC8-BF03-CEAA-25A1-1D8A8390270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870F45F9-B86A-73BC-8B3A-1FCCD5C65C66}"/>
              </a:ext>
            </a:extLst>
          </p:cNvPr>
          <p:cNvSpPr txBox="1"/>
          <p:nvPr/>
        </p:nvSpPr>
        <p:spPr>
          <a:xfrm>
            <a:off x="11039856" y="6603460"/>
            <a:ext cx="384048" cy="261610"/>
          </a:xfrm>
          <a:prstGeom prst="rect">
            <a:avLst/>
          </a:prstGeom>
          <a:noFill/>
        </p:spPr>
        <p:txBody>
          <a:bodyPr wrap="square" rtlCol="0">
            <a:spAutoFit/>
          </a:bodyPr>
          <a:lstStyle/>
          <a:p>
            <a:r>
              <a:rPr lang="en-US" sz="1100" b="1" dirty="0"/>
              <a:t>1 </a:t>
            </a:r>
            <a:endParaRPr lang="en-NG" sz="1100" b="1" dirty="0"/>
          </a:p>
        </p:txBody>
      </p:sp>
    </p:spTree>
    <p:extLst>
      <p:ext uri="{BB962C8B-B14F-4D97-AF65-F5344CB8AC3E}">
        <p14:creationId xmlns:p14="http://schemas.microsoft.com/office/powerpoint/2010/main" val="356257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A9A539C-B95B-26CE-60BE-73A21876F32D}"/>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A982832B-04B0-E3DE-156B-8C74A590363A}"/>
              </a:ext>
            </a:extLst>
          </p:cNvPr>
          <p:cNvSpPr/>
          <p:nvPr/>
        </p:nvSpPr>
        <p:spPr>
          <a:xfrm>
            <a:off x="5977235" y="790766"/>
            <a:ext cx="6054671"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2FA3142E-B197-9923-2E17-73D3EC5C2710}"/>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515FE4A7-39AB-72E7-3AA9-B701B392426B}"/>
              </a:ext>
            </a:extLst>
          </p:cNvPr>
          <p:cNvSpPr txBox="1"/>
          <p:nvPr/>
        </p:nvSpPr>
        <p:spPr>
          <a:xfrm>
            <a:off x="446574" y="96047"/>
            <a:ext cx="5831184" cy="461665"/>
          </a:xfrm>
          <a:prstGeom prst="rect">
            <a:avLst/>
          </a:prstGeom>
          <a:noFill/>
        </p:spPr>
        <p:txBody>
          <a:bodyPr wrap="square" rtlCol="0">
            <a:spAutoFit/>
          </a:bodyPr>
          <a:lstStyle/>
          <a:p>
            <a:r>
              <a:rPr lang="en-US" sz="2400" b="1" dirty="0">
                <a:solidFill>
                  <a:srgbClr val="FF0000"/>
                </a:solidFill>
              </a:rPr>
              <a:t>10. The Impact of Volume on Profitability.</a:t>
            </a:r>
          </a:p>
        </p:txBody>
      </p:sp>
      <p:sp>
        <p:nvSpPr>
          <p:cNvPr id="5" name="TextBox 4">
            <a:extLst>
              <a:ext uri="{FF2B5EF4-FFF2-40B4-BE49-F238E27FC236}">
                <a16:creationId xmlns:a16="http://schemas.microsoft.com/office/drawing/2014/main" id="{A3F334ED-EFE0-3CDE-D3E6-282D337E8554}"/>
              </a:ext>
            </a:extLst>
          </p:cNvPr>
          <p:cNvSpPr txBox="1"/>
          <p:nvPr/>
        </p:nvSpPr>
        <p:spPr>
          <a:xfrm>
            <a:off x="6277758" y="2354413"/>
            <a:ext cx="5587999" cy="4031873"/>
          </a:xfrm>
          <a:prstGeom prst="rect">
            <a:avLst/>
          </a:prstGeom>
          <a:noFill/>
        </p:spPr>
        <p:txBody>
          <a:bodyPr wrap="square" rtlCol="0">
            <a:spAutoFit/>
          </a:bodyPr>
          <a:lstStyle/>
          <a:p>
            <a:r>
              <a:rPr lang="en-US" sz="1600" b="1" i="1" u="sng" dirty="0"/>
              <a:t>Hypothesis</a:t>
            </a:r>
            <a:r>
              <a:rPr lang="en-US" sz="1600" dirty="0"/>
              <a:t>: The </a:t>
            </a:r>
            <a:r>
              <a:rPr lang="en-US" sz="1600" b="1" dirty="0"/>
              <a:t>p-value of 1.28e-21 </a:t>
            </a:r>
            <a:r>
              <a:rPr lang="en-US" sz="1600" dirty="0"/>
              <a:t>indicates </a:t>
            </a:r>
            <a:r>
              <a:rPr lang="en-US" sz="1600" b="1" dirty="0"/>
              <a:t>a strong correlation between profit and sales volume</a:t>
            </a:r>
            <a:r>
              <a:rPr lang="en-US" sz="1600" dirty="0"/>
              <a:t>, suggesting that </a:t>
            </a:r>
            <a:r>
              <a:rPr lang="en-US" sz="1600" b="1" dirty="0"/>
              <a:t>higher sales volumes lead to higher profits, </a:t>
            </a:r>
            <a:r>
              <a:rPr lang="en-US" sz="1600" i="1" u="sng" dirty="0"/>
              <a:t>assuming stable profit margins.</a:t>
            </a:r>
          </a:p>
          <a:p>
            <a:endParaRPr lang="en-US" sz="1600" dirty="0"/>
          </a:p>
          <a:p>
            <a:r>
              <a:rPr lang="en-US" sz="1600" b="1" u="sng" dirty="0"/>
              <a:t>Insights:</a:t>
            </a:r>
          </a:p>
          <a:p>
            <a:r>
              <a:rPr lang="en-US" sz="1600" dirty="0"/>
              <a:t>The correlation between </a:t>
            </a:r>
            <a:r>
              <a:rPr lang="en-US" sz="1600" b="1" dirty="0"/>
              <a:t>profit and volume </a:t>
            </a:r>
            <a:r>
              <a:rPr lang="en-US" sz="1600" dirty="0"/>
              <a:t>is </a:t>
            </a:r>
            <a:r>
              <a:rPr lang="en-US" sz="1600" b="1" dirty="0"/>
              <a:t>0.027</a:t>
            </a:r>
            <a:r>
              <a:rPr lang="en-US" sz="1600" dirty="0"/>
              <a:t>, which is very close to zero, indicating a </a:t>
            </a:r>
            <a:r>
              <a:rPr lang="en-US" sz="1600" b="1" dirty="0"/>
              <a:t>negligible relationship </a:t>
            </a:r>
            <a:r>
              <a:rPr lang="en-US" sz="1600" dirty="0"/>
              <a:t>between the two variables. This suggests that increasing sales volume alone may not lead to higher profits. </a:t>
            </a:r>
            <a:r>
              <a:rPr lang="en-US" sz="1600" i="1" dirty="0"/>
              <a:t>Factors such as low profit margins, high operational expenses, or price discounts could be limiting the profitability despite higher sales volumes.</a:t>
            </a:r>
          </a:p>
          <a:p>
            <a:endParaRPr lang="en-US" sz="1600" b="1" i="1" u="sng" dirty="0"/>
          </a:p>
          <a:p>
            <a:r>
              <a:rPr lang="en-US" sz="1600" b="1" u="sng" dirty="0"/>
              <a:t>Business Implication:</a:t>
            </a:r>
            <a:r>
              <a:rPr lang="en-US" sz="1600" u="sng" dirty="0"/>
              <a:t> </a:t>
            </a:r>
            <a:r>
              <a:rPr lang="en-US" sz="1600" dirty="0"/>
              <a:t>To boost profitability, the company should focus on increasing sales volume while ensuring cost efficiency in production and delivery.</a:t>
            </a:r>
          </a:p>
        </p:txBody>
      </p:sp>
      <p:sp>
        <p:nvSpPr>
          <p:cNvPr id="6" name="TextBox 5">
            <a:extLst>
              <a:ext uri="{FF2B5EF4-FFF2-40B4-BE49-F238E27FC236}">
                <a16:creationId xmlns:a16="http://schemas.microsoft.com/office/drawing/2014/main" id="{6741A14D-10C8-CDD8-76DE-BF63E3202686}"/>
              </a:ext>
            </a:extLst>
          </p:cNvPr>
          <p:cNvSpPr txBox="1"/>
          <p:nvPr/>
        </p:nvSpPr>
        <p:spPr>
          <a:xfrm>
            <a:off x="6214766" y="944334"/>
            <a:ext cx="5713984" cy="1077218"/>
          </a:xfrm>
          <a:prstGeom prst="rect">
            <a:avLst/>
          </a:prstGeom>
          <a:noFill/>
        </p:spPr>
        <p:txBody>
          <a:bodyPr wrap="square" rtlCol="0">
            <a:spAutoFit/>
          </a:bodyPr>
          <a:lstStyle/>
          <a:p>
            <a:r>
              <a:rPr lang="en-US" sz="1600" b="1" i="1" u="sng" dirty="0"/>
              <a:t>Purpose</a:t>
            </a:r>
            <a:r>
              <a:rPr lang="en-US" sz="1600" b="1" dirty="0"/>
              <a:t>: </a:t>
            </a:r>
            <a:r>
              <a:rPr lang="en-US" sz="1600" dirty="0"/>
              <a:t>Is to examine the correlation between the volume of products sold and the profit generated. This analysis aims to uncover key drivers of profitability, enhance business strategies, and support informed decision-making. </a:t>
            </a:r>
            <a:endParaRPr lang="en-NG" sz="1600" i="1" dirty="0"/>
          </a:p>
        </p:txBody>
      </p:sp>
      <p:cxnSp>
        <p:nvCxnSpPr>
          <p:cNvPr id="3" name="Straight Connector 2">
            <a:extLst>
              <a:ext uri="{FF2B5EF4-FFF2-40B4-BE49-F238E27FC236}">
                <a16:creationId xmlns:a16="http://schemas.microsoft.com/office/drawing/2014/main" id="{48C47FD1-0BA9-59FF-7943-53E27EF4F665}"/>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C016DC1-710C-6CFB-4DB0-8AE2DDB6C584}"/>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2EF71652-8762-6526-D99E-DBF603DD716C}"/>
              </a:ext>
            </a:extLst>
          </p:cNvPr>
          <p:cNvSpPr txBox="1"/>
          <p:nvPr/>
        </p:nvSpPr>
        <p:spPr>
          <a:xfrm>
            <a:off x="11039856" y="6603460"/>
            <a:ext cx="384048" cy="261610"/>
          </a:xfrm>
          <a:prstGeom prst="rect">
            <a:avLst/>
          </a:prstGeom>
          <a:noFill/>
        </p:spPr>
        <p:txBody>
          <a:bodyPr wrap="square" rtlCol="0">
            <a:spAutoFit/>
          </a:bodyPr>
          <a:lstStyle/>
          <a:p>
            <a:r>
              <a:rPr lang="en-US" sz="1100" b="1" dirty="0"/>
              <a:t>19  </a:t>
            </a:r>
            <a:endParaRPr lang="en-NG" sz="1100" b="1" dirty="0"/>
          </a:p>
        </p:txBody>
      </p:sp>
      <p:sp>
        <p:nvSpPr>
          <p:cNvPr id="8" name="TextBox 7">
            <a:extLst>
              <a:ext uri="{FF2B5EF4-FFF2-40B4-BE49-F238E27FC236}">
                <a16:creationId xmlns:a16="http://schemas.microsoft.com/office/drawing/2014/main" id="{562AF6F7-34B0-4D0A-9F25-D71C5DD31DAA}"/>
              </a:ext>
            </a:extLst>
          </p:cNvPr>
          <p:cNvSpPr txBox="1"/>
          <p:nvPr/>
        </p:nvSpPr>
        <p:spPr>
          <a:xfrm>
            <a:off x="651150" y="960578"/>
            <a:ext cx="4890516" cy="338554"/>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How Does Volume Drive Profitability?</a:t>
            </a:r>
          </a:p>
        </p:txBody>
      </p:sp>
      <p:sp>
        <p:nvSpPr>
          <p:cNvPr id="10" name="Rectangle: Rounded Corners 9">
            <a:extLst>
              <a:ext uri="{FF2B5EF4-FFF2-40B4-BE49-F238E27FC236}">
                <a16:creationId xmlns:a16="http://schemas.microsoft.com/office/drawing/2014/main" id="{03C014EF-0C7B-BB04-11E8-314F07F5A04B}"/>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4" name="Picture 13">
            <a:extLst>
              <a:ext uri="{FF2B5EF4-FFF2-40B4-BE49-F238E27FC236}">
                <a16:creationId xmlns:a16="http://schemas.microsoft.com/office/drawing/2014/main" id="{1342AEBA-57BC-39A7-3CED-43C8095E6A8D}"/>
              </a:ext>
            </a:extLst>
          </p:cNvPr>
          <p:cNvPicPr>
            <a:picLocks noChangeAspect="1"/>
          </p:cNvPicPr>
          <p:nvPr/>
        </p:nvPicPr>
        <p:blipFill>
          <a:blip r:embed="rId2"/>
          <a:stretch>
            <a:fillRect/>
          </a:stretch>
        </p:blipFill>
        <p:spPr>
          <a:xfrm>
            <a:off x="160094" y="1885809"/>
            <a:ext cx="5650992" cy="4500477"/>
          </a:xfrm>
          <a:prstGeom prst="rect">
            <a:avLst/>
          </a:prstGeom>
        </p:spPr>
      </p:pic>
    </p:spTree>
    <p:extLst>
      <p:ext uri="{BB962C8B-B14F-4D97-AF65-F5344CB8AC3E}">
        <p14:creationId xmlns:p14="http://schemas.microsoft.com/office/powerpoint/2010/main" val="3574423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94B1122-BFCD-6304-F198-9BFA3C70FBE7}"/>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B02259C-2B2C-6315-EFD5-AF655D880660}"/>
              </a:ext>
            </a:extLst>
          </p:cNvPr>
          <p:cNvSpPr/>
          <p:nvPr/>
        </p:nvSpPr>
        <p:spPr>
          <a:xfrm>
            <a:off x="5977235" y="790766"/>
            <a:ext cx="6054671"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671B06EC-C8CC-FD24-04F3-A528E25E2EC3}"/>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ABAA08EF-6A7C-E357-CFA5-9D2E9D14E02D}"/>
              </a:ext>
            </a:extLst>
          </p:cNvPr>
          <p:cNvSpPr txBox="1"/>
          <p:nvPr/>
        </p:nvSpPr>
        <p:spPr>
          <a:xfrm>
            <a:off x="446574" y="96047"/>
            <a:ext cx="7503626" cy="461665"/>
          </a:xfrm>
          <a:prstGeom prst="rect">
            <a:avLst/>
          </a:prstGeom>
          <a:noFill/>
        </p:spPr>
        <p:txBody>
          <a:bodyPr wrap="square" rtlCol="0">
            <a:spAutoFit/>
          </a:bodyPr>
          <a:lstStyle/>
          <a:p>
            <a:r>
              <a:rPr lang="en-US" sz="2400" b="1" dirty="0">
                <a:solidFill>
                  <a:srgbClr val="FF0000"/>
                </a:solidFill>
              </a:rPr>
              <a:t>11. Revenue and Profitability: Analyzing the Correlation.</a:t>
            </a:r>
          </a:p>
        </p:txBody>
      </p:sp>
      <p:sp>
        <p:nvSpPr>
          <p:cNvPr id="5" name="TextBox 4">
            <a:extLst>
              <a:ext uri="{FF2B5EF4-FFF2-40B4-BE49-F238E27FC236}">
                <a16:creationId xmlns:a16="http://schemas.microsoft.com/office/drawing/2014/main" id="{AC5F16C5-22D2-3CB0-098E-00438465A87E}"/>
              </a:ext>
            </a:extLst>
          </p:cNvPr>
          <p:cNvSpPr txBox="1"/>
          <p:nvPr/>
        </p:nvSpPr>
        <p:spPr>
          <a:xfrm>
            <a:off x="6310885" y="2459564"/>
            <a:ext cx="5587999" cy="3785652"/>
          </a:xfrm>
          <a:prstGeom prst="rect">
            <a:avLst/>
          </a:prstGeom>
          <a:noFill/>
        </p:spPr>
        <p:txBody>
          <a:bodyPr wrap="square" rtlCol="0">
            <a:spAutoFit/>
          </a:bodyPr>
          <a:lstStyle/>
          <a:p>
            <a:r>
              <a:rPr lang="en-US" sz="1600" b="1" i="1" u="sng" dirty="0"/>
              <a:t>Hypothesis</a:t>
            </a:r>
            <a:r>
              <a:rPr lang="en-US" sz="1600" dirty="0"/>
              <a:t>: The </a:t>
            </a:r>
            <a:r>
              <a:rPr lang="en-US" sz="1600" b="1" dirty="0"/>
              <a:t>extremely small p-value </a:t>
            </a:r>
            <a:r>
              <a:rPr lang="en-US" sz="1600" dirty="0"/>
              <a:t>indicates a </a:t>
            </a:r>
            <a:r>
              <a:rPr lang="en-US" sz="1600" b="1" dirty="0"/>
              <a:t>strong correlation</a:t>
            </a:r>
            <a:r>
              <a:rPr lang="en-US" sz="1600" dirty="0"/>
              <a:t> </a:t>
            </a:r>
            <a:r>
              <a:rPr lang="en-US" sz="1600" b="1" dirty="0"/>
              <a:t>between revenue and profit</a:t>
            </a:r>
            <a:r>
              <a:rPr lang="en-US" sz="1600" dirty="0"/>
              <a:t>, meaning that </a:t>
            </a:r>
            <a:r>
              <a:rPr lang="en-US" sz="1600" b="1" dirty="0"/>
              <a:t>as</a:t>
            </a:r>
            <a:r>
              <a:rPr lang="en-US" sz="1600" dirty="0"/>
              <a:t> </a:t>
            </a:r>
            <a:r>
              <a:rPr lang="en-US" sz="1600" b="1" dirty="0"/>
              <a:t>revenue increases, profit tends to increase as well</a:t>
            </a:r>
            <a:r>
              <a:rPr lang="en-US" sz="1600" dirty="0"/>
              <a:t>.</a:t>
            </a:r>
          </a:p>
          <a:p>
            <a:endParaRPr lang="en-US" sz="1600" dirty="0"/>
          </a:p>
          <a:p>
            <a:r>
              <a:rPr lang="en-US" sz="1600" b="1" u="sng" dirty="0"/>
              <a:t>Insights:</a:t>
            </a:r>
          </a:p>
          <a:p>
            <a:r>
              <a:rPr lang="en-US" sz="1600" dirty="0"/>
              <a:t>The </a:t>
            </a:r>
            <a:r>
              <a:rPr lang="en-US" sz="1600" b="1" dirty="0"/>
              <a:t>weak correlation (0.042) between revenue and profit </a:t>
            </a:r>
            <a:r>
              <a:rPr lang="en-US" sz="1600" dirty="0"/>
              <a:t>suggests that they are not strongly related. </a:t>
            </a:r>
            <a:r>
              <a:rPr lang="en-US" sz="1600" i="1" dirty="0"/>
              <a:t>Factors such as high operational expenses, low profit margins, </a:t>
            </a:r>
            <a:r>
              <a:rPr lang="en-US" sz="1600" dirty="0"/>
              <a:t>or inefficient cost management</a:t>
            </a:r>
            <a:r>
              <a:rPr lang="en-US" sz="1600" i="1" dirty="0"/>
              <a:t> may be limiting profitability, despite increases in revenue.</a:t>
            </a:r>
          </a:p>
          <a:p>
            <a:endParaRPr lang="en-US" sz="1600" b="1" i="1" u="sng" dirty="0"/>
          </a:p>
          <a:p>
            <a:r>
              <a:rPr lang="en-US" sz="1600" b="1" u="sng" dirty="0"/>
              <a:t>Business Implication</a:t>
            </a:r>
            <a:r>
              <a:rPr lang="en-US" sz="1600" b="1" dirty="0"/>
              <a:t>:</a:t>
            </a:r>
            <a:r>
              <a:rPr lang="en-US" sz="1600" dirty="0"/>
              <a:t> Growing revenue directly boosts profitability. Therefore, strategies to increase sales, raise prices, or expand the customer base should be prioritized to drive profit growth.</a:t>
            </a:r>
          </a:p>
        </p:txBody>
      </p:sp>
      <p:sp>
        <p:nvSpPr>
          <p:cNvPr id="6" name="TextBox 5">
            <a:extLst>
              <a:ext uri="{FF2B5EF4-FFF2-40B4-BE49-F238E27FC236}">
                <a16:creationId xmlns:a16="http://schemas.microsoft.com/office/drawing/2014/main" id="{9A76EAB1-9A35-479D-0C2A-5AF224F32F05}"/>
              </a:ext>
            </a:extLst>
          </p:cNvPr>
          <p:cNvSpPr txBox="1"/>
          <p:nvPr/>
        </p:nvSpPr>
        <p:spPr>
          <a:xfrm>
            <a:off x="6184900" y="888660"/>
            <a:ext cx="5713984" cy="1077218"/>
          </a:xfrm>
          <a:prstGeom prst="rect">
            <a:avLst/>
          </a:prstGeom>
          <a:noFill/>
        </p:spPr>
        <p:txBody>
          <a:bodyPr wrap="square" rtlCol="0">
            <a:spAutoFit/>
          </a:bodyPr>
          <a:lstStyle/>
          <a:p>
            <a:r>
              <a:rPr lang="en-US" sz="1600" b="1" i="1" u="sng" dirty="0"/>
              <a:t>Purpose</a:t>
            </a:r>
            <a:r>
              <a:rPr lang="en-US" sz="1600" b="1" dirty="0"/>
              <a:t>: </a:t>
            </a:r>
            <a:r>
              <a:rPr lang="en-US" sz="1600" dirty="0"/>
              <a:t>Is to explore the relationship between revenue and profitability, helping to identify profit drivers, optimize business strategies, enhance financial efficiency, and support data-driven decision-making for prioritizing profitable revenue streams. </a:t>
            </a:r>
            <a:endParaRPr lang="en-NG" sz="1600" i="1" dirty="0"/>
          </a:p>
        </p:txBody>
      </p:sp>
      <p:cxnSp>
        <p:nvCxnSpPr>
          <p:cNvPr id="3" name="Straight Connector 2">
            <a:extLst>
              <a:ext uri="{FF2B5EF4-FFF2-40B4-BE49-F238E27FC236}">
                <a16:creationId xmlns:a16="http://schemas.microsoft.com/office/drawing/2014/main" id="{5B225D60-9699-5FD0-0057-FC59A975C2A6}"/>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E0E00E4D-6685-C6A9-CADE-29F436799C63}"/>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1F705D60-E461-77B1-2E12-6FD16A40740A}"/>
              </a:ext>
            </a:extLst>
          </p:cNvPr>
          <p:cNvSpPr txBox="1"/>
          <p:nvPr/>
        </p:nvSpPr>
        <p:spPr>
          <a:xfrm>
            <a:off x="11039856" y="6603460"/>
            <a:ext cx="384048" cy="261610"/>
          </a:xfrm>
          <a:prstGeom prst="rect">
            <a:avLst/>
          </a:prstGeom>
          <a:noFill/>
        </p:spPr>
        <p:txBody>
          <a:bodyPr wrap="square" rtlCol="0">
            <a:spAutoFit/>
          </a:bodyPr>
          <a:lstStyle/>
          <a:p>
            <a:r>
              <a:rPr lang="en-US" sz="1100" b="1" dirty="0"/>
              <a:t>20  </a:t>
            </a:r>
            <a:endParaRPr lang="en-NG" sz="1100" b="1" dirty="0"/>
          </a:p>
        </p:txBody>
      </p:sp>
      <p:sp>
        <p:nvSpPr>
          <p:cNvPr id="8" name="TextBox 7">
            <a:extLst>
              <a:ext uri="{FF2B5EF4-FFF2-40B4-BE49-F238E27FC236}">
                <a16:creationId xmlns:a16="http://schemas.microsoft.com/office/drawing/2014/main" id="{6AD4D6AB-BC7B-FDFB-9440-654432E59095}"/>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How Does Revenue Influence Profitability?</a:t>
            </a:r>
          </a:p>
        </p:txBody>
      </p:sp>
      <p:sp>
        <p:nvSpPr>
          <p:cNvPr id="10" name="Rectangle: Rounded Corners 9">
            <a:extLst>
              <a:ext uri="{FF2B5EF4-FFF2-40B4-BE49-F238E27FC236}">
                <a16:creationId xmlns:a16="http://schemas.microsoft.com/office/drawing/2014/main" id="{D6B4A391-8195-7ABF-87C3-6C55492EFD74}"/>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4" name="Picture 13">
            <a:extLst>
              <a:ext uri="{FF2B5EF4-FFF2-40B4-BE49-F238E27FC236}">
                <a16:creationId xmlns:a16="http://schemas.microsoft.com/office/drawing/2014/main" id="{02716BF0-45C8-B1CB-721F-CB98DCB63D00}"/>
              </a:ext>
            </a:extLst>
          </p:cNvPr>
          <p:cNvPicPr>
            <a:picLocks noChangeAspect="1"/>
          </p:cNvPicPr>
          <p:nvPr/>
        </p:nvPicPr>
        <p:blipFill>
          <a:blip r:embed="rId2"/>
          <a:stretch>
            <a:fillRect/>
          </a:stretch>
        </p:blipFill>
        <p:spPr>
          <a:xfrm>
            <a:off x="157223" y="1889541"/>
            <a:ext cx="5686990" cy="4496745"/>
          </a:xfrm>
          <a:prstGeom prst="rect">
            <a:avLst/>
          </a:prstGeom>
        </p:spPr>
      </p:pic>
    </p:spTree>
    <p:extLst>
      <p:ext uri="{BB962C8B-B14F-4D97-AF65-F5344CB8AC3E}">
        <p14:creationId xmlns:p14="http://schemas.microsoft.com/office/powerpoint/2010/main" val="1325941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BD05CE7A-F45C-694F-E748-088152BDFA25}"/>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1FB3FDB-6D50-DCFE-55C8-58F1FE16804A}"/>
              </a:ext>
            </a:extLst>
          </p:cNvPr>
          <p:cNvSpPr/>
          <p:nvPr/>
        </p:nvSpPr>
        <p:spPr>
          <a:xfrm>
            <a:off x="5977235" y="790765"/>
            <a:ext cx="6054671" cy="1538119"/>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68031659-4C3A-9D09-9FC9-68DDAC7D4D6A}"/>
              </a:ext>
            </a:extLst>
          </p:cNvPr>
          <p:cNvSpPr/>
          <p:nvPr/>
        </p:nvSpPr>
        <p:spPr>
          <a:xfrm>
            <a:off x="6214766" y="2501899"/>
            <a:ext cx="5817140" cy="3884387"/>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AF70C308-01DF-C20A-BD14-AF7A6E4DA8A3}"/>
              </a:ext>
            </a:extLst>
          </p:cNvPr>
          <p:cNvSpPr txBox="1"/>
          <p:nvPr/>
        </p:nvSpPr>
        <p:spPr>
          <a:xfrm>
            <a:off x="446574" y="96047"/>
            <a:ext cx="5429970" cy="461665"/>
          </a:xfrm>
          <a:prstGeom prst="rect">
            <a:avLst/>
          </a:prstGeom>
          <a:noFill/>
        </p:spPr>
        <p:txBody>
          <a:bodyPr wrap="square" rtlCol="0">
            <a:spAutoFit/>
          </a:bodyPr>
          <a:lstStyle/>
          <a:p>
            <a:r>
              <a:rPr lang="en-US" sz="2400" b="1" dirty="0">
                <a:solidFill>
                  <a:srgbClr val="FF0000"/>
                </a:solidFill>
              </a:rPr>
              <a:t>12. The Impact of Cost Price on Revenue.</a:t>
            </a:r>
          </a:p>
        </p:txBody>
      </p:sp>
      <p:sp>
        <p:nvSpPr>
          <p:cNvPr id="5" name="TextBox 4">
            <a:extLst>
              <a:ext uri="{FF2B5EF4-FFF2-40B4-BE49-F238E27FC236}">
                <a16:creationId xmlns:a16="http://schemas.microsoft.com/office/drawing/2014/main" id="{6C35FA9D-F36B-8C62-0FF8-6A0E73E0CE7B}"/>
              </a:ext>
            </a:extLst>
          </p:cNvPr>
          <p:cNvSpPr txBox="1"/>
          <p:nvPr/>
        </p:nvSpPr>
        <p:spPr>
          <a:xfrm>
            <a:off x="6323585" y="2540607"/>
            <a:ext cx="5587999" cy="3785652"/>
          </a:xfrm>
          <a:prstGeom prst="rect">
            <a:avLst/>
          </a:prstGeom>
          <a:noFill/>
        </p:spPr>
        <p:txBody>
          <a:bodyPr wrap="square" rtlCol="0">
            <a:spAutoFit/>
          </a:bodyPr>
          <a:lstStyle/>
          <a:p>
            <a:r>
              <a:rPr lang="en-US" sz="1600" b="1" i="1" u="sng" dirty="0"/>
              <a:t>Hypothesis</a:t>
            </a:r>
            <a:r>
              <a:rPr lang="en-US" sz="1600" dirty="0"/>
              <a:t>: The </a:t>
            </a:r>
            <a:r>
              <a:rPr lang="en-US" sz="1600" b="1" dirty="0"/>
              <a:t>p-value of zero </a:t>
            </a:r>
            <a:r>
              <a:rPr lang="en-US" sz="1600" dirty="0"/>
              <a:t>indicates a </a:t>
            </a:r>
            <a:r>
              <a:rPr lang="en-US" sz="1600" b="1" dirty="0"/>
              <a:t>strong positive relationship between revenue and cost price</a:t>
            </a:r>
            <a:r>
              <a:rPr lang="en-US" sz="1600" dirty="0"/>
              <a:t>, where higher costs reduce profitability unless revenue increases proportionally.</a:t>
            </a:r>
          </a:p>
          <a:p>
            <a:endParaRPr lang="en-US" sz="1600" dirty="0"/>
          </a:p>
          <a:p>
            <a:r>
              <a:rPr lang="en-US" sz="1600" b="1" u="sng" dirty="0"/>
              <a:t>Insights:</a:t>
            </a:r>
          </a:p>
          <a:p>
            <a:r>
              <a:rPr lang="en-US" sz="1600" dirty="0"/>
              <a:t>The </a:t>
            </a:r>
            <a:r>
              <a:rPr lang="en-US" sz="1600" b="1" dirty="0"/>
              <a:t>strong positive correlation (0.990) between revenue and cost price </a:t>
            </a:r>
            <a:r>
              <a:rPr lang="en-US" sz="1600" dirty="0"/>
              <a:t>suggests that higher-cost items drive more revenue.</a:t>
            </a:r>
            <a:r>
              <a:rPr lang="en-US" sz="1600" b="1" u="sng" dirty="0"/>
              <a:t> </a:t>
            </a:r>
            <a:r>
              <a:rPr lang="en-US" sz="1600" i="1" dirty="0"/>
              <a:t>However, this could also point to inefficiency, as high costs may squeeze profit margins unless pricing is managed effectively</a:t>
            </a:r>
            <a:r>
              <a:rPr lang="en-US" sz="1600" dirty="0"/>
              <a:t>.</a:t>
            </a:r>
          </a:p>
          <a:p>
            <a:endParaRPr lang="en-US" sz="1600" b="1" u="sng" dirty="0"/>
          </a:p>
          <a:p>
            <a:r>
              <a:rPr lang="en-US" sz="1600" b="1" u="sng" dirty="0"/>
              <a:t>Business Implication</a:t>
            </a:r>
            <a:r>
              <a:rPr lang="en-US" sz="1600" b="1" dirty="0"/>
              <a:t>:</a:t>
            </a:r>
            <a:r>
              <a:rPr lang="en-US" sz="1600" dirty="0"/>
              <a:t> Managing costs is crucial to protect profit margins. The company should control production and acquisition costs to prevent rising costs from offsetting revenue gains, potentially through strategies like optimizing supply chains or negotiating better supplier deals.</a:t>
            </a:r>
          </a:p>
        </p:txBody>
      </p:sp>
      <p:sp>
        <p:nvSpPr>
          <p:cNvPr id="6" name="TextBox 5">
            <a:extLst>
              <a:ext uri="{FF2B5EF4-FFF2-40B4-BE49-F238E27FC236}">
                <a16:creationId xmlns:a16="http://schemas.microsoft.com/office/drawing/2014/main" id="{EEF913B7-D8CE-EDC8-9F80-CC1A8BEA8DF7}"/>
              </a:ext>
            </a:extLst>
          </p:cNvPr>
          <p:cNvSpPr txBox="1"/>
          <p:nvPr/>
        </p:nvSpPr>
        <p:spPr>
          <a:xfrm>
            <a:off x="6111610" y="791301"/>
            <a:ext cx="5817140" cy="1569660"/>
          </a:xfrm>
          <a:prstGeom prst="rect">
            <a:avLst/>
          </a:prstGeom>
          <a:noFill/>
        </p:spPr>
        <p:txBody>
          <a:bodyPr wrap="square" rtlCol="0">
            <a:spAutoFit/>
          </a:bodyPr>
          <a:lstStyle/>
          <a:p>
            <a:r>
              <a:rPr lang="en-US" sz="1600" b="1" i="1" u="sng" dirty="0"/>
              <a:t>Purpose</a:t>
            </a:r>
            <a:r>
              <a:rPr lang="en-US" sz="1600" b="1" dirty="0"/>
              <a:t>: </a:t>
            </a:r>
            <a:r>
              <a:rPr lang="en-US" sz="1600" dirty="0"/>
              <a:t>Is to understand how the cost of production or acquiring a product impacts revenue generation. This analysis helps identify cost-related revenue drivers, optimize pricing strategies, improve forecasting, enhance business efficiency by addressing cost inefficiencies, and support data-driven decisions for better pricing and revenue optimization.</a:t>
            </a:r>
            <a:endParaRPr lang="en-NG" sz="1600" i="1" dirty="0"/>
          </a:p>
        </p:txBody>
      </p:sp>
      <p:cxnSp>
        <p:nvCxnSpPr>
          <p:cNvPr id="3" name="Straight Connector 2">
            <a:extLst>
              <a:ext uri="{FF2B5EF4-FFF2-40B4-BE49-F238E27FC236}">
                <a16:creationId xmlns:a16="http://schemas.microsoft.com/office/drawing/2014/main" id="{0FE836D6-BB91-50A0-9B20-D0C25CE3B65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7D0C107-B0E0-3463-7A48-974D2312C4CF}"/>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57AE7E02-4607-F440-B129-055019309319}"/>
              </a:ext>
            </a:extLst>
          </p:cNvPr>
          <p:cNvSpPr txBox="1"/>
          <p:nvPr/>
        </p:nvSpPr>
        <p:spPr>
          <a:xfrm>
            <a:off x="11039856" y="6603460"/>
            <a:ext cx="384048" cy="261610"/>
          </a:xfrm>
          <a:prstGeom prst="rect">
            <a:avLst/>
          </a:prstGeom>
          <a:noFill/>
        </p:spPr>
        <p:txBody>
          <a:bodyPr wrap="square" rtlCol="0">
            <a:spAutoFit/>
          </a:bodyPr>
          <a:lstStyle/>
          <a:p>
            <a:r>
              <a:rPr lang="en-US" sz="1100" b="1" dirty="0"/>
              <a:t>21 </a:t>
            </a:r>
            <a:endParaRPr lang="en-NG" sz="1100" b="1" dirty="0"/>
          </a:p>
        </p:txBody>
      </p:sp>
      <p:sp>
        <p:nvSpPr>
          <p:cNvPr id="8" name="TextBox 7">
            <a:extLst>
              <a:ext uri="{FF2B5EF4-FFF2-40B4-BE49-F238E27FC236}">
                <a16:creationId xmlns:a16="http://schemas.microsoft.com/office/drawing/2014/main" id="{56821FA9-C746-B11F-BA94-4E6EAE92F9E7}"/>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How Does Cost Price Influence Revenue Streams?</a:t>
            </a:r>
          </a:p>
        </p:txBody>
      </p:sp>
      <p:sp>
        <p:nvSpPr>
          <p:cNvPr id="10" name="Rectangle: Rounded Corners 9">
            <a:extLst>
              <a:ext uri="{FF2B5EF4-FFF2-40B4-BE49-F238E27FC236}">
                <a16:creationId xmlns:a16="http://schemas.microsoft.com/office/drawing/2014/main" id="{2A5F8042-237C-D412-8C7E-CA771D820850}"/>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4" name="Picture 13">
            <a:extLst>
              <a:ext uri="{FF2B5EF4-FFF2-40B4-BE49-F238E27FC236}">
                <a16:creationId xmlns:a16="http://schemas.microsoft.com/office/drawing/2014/main" id="{3945AE69-DFE1-6E61-E7B9-C964FBB26618}"/>
              </a:ext>
            </a:extLst>
          </p:cNvPr>
          <p:cNvPicPr>
            <a:picLocks noChangeAspect="1"/>
          </p:cNvPicPr>
          <p:nvPr/>
        </p:nvPicPr>
        <p:blipFill>
          <a:blip r:embed="rId2"/>
          <a:stretch>
            <a:fillRect/>
          </a:stretch>
        </p:blipFill>
        <p:spPr>
          <a:xfrm>
            <a:off x="160095" y="1950121"/>
            <a:ext cx="5586148" cy="4436162"/>
          </a:xfrm>
          <a:prstGeom prst="rect">
            <a:avLst/>
          </a:prstGeom>
        </p:spPr>
      </p:pic>
    </p:spTree>
    <p:extLst>
      <p:ext uri="{BB962C8B-B14F-4D97-AF65-F5344CB8AC3E}">
        <p14:creationId xmlns:p14="http://schemas.microsoft.com/office/powerpoint/2010/main" val="2490089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1B3AA575-CAA5-71A9-2AD7-09C8CEAEA1A1}"/>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641C6D1-96B7-5FF6-EF76-C07B2654C07C}"/>
              </a:ext>
            </a:extLst>
          </p:cNvPr>
          <p:cNvSpPr/>
          <p:nvPr/>
        </p:nvSpPr>
        <p:spPr>
          <a:xfrm>
            <a:off x="5977235" y="790766"/>
            <a:ext cx="6054671" cy="1166618"/>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28EB16AB-66D1-4CD3-C389-6A75FCAF937A}"/>
              </a:ext>
            </a:extLst>
          </p:cNvPr>
          <p:cNvSpPr/>
          <p:nvPr/>
        </p:nvSpPr>
        <p:spPr>
          <a:xfrm>
            <a:off x="6096000" y="2130397"/>
            <a:ext cx="5935906" cy="4278094"/>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43FF8401-1775-4485-4791-E85863B2B366}"/>
              </a:ext>
            </a:extLst>
          </p:cNvPr>
          <p:cNvSpPr txBox="1"/>
          <p:nvPr/>
        </p:nvSpPr>
        <p:spPr>
          <a:xfrm>
            <a:off x="446574" y="96047"/>
            <a:ext cx="5831184" cy="461665"/>
          </a:xfrm>
          <a:prstGeom prst="rect">
            <a:avLst/>
          </a:prstGeom>
          <a:noFill/>
        </p:spPr>
        <p:txBody>
          <a:bodyPr wrap="square" rtlCol="0">
            <a:spAutoFit/>
          </a:bodyPr>
          <a:lstStyle/>
          <a:p>
            <a:r>
              <a:rPr lang="en-US" sz="2400" b="1" dirty="0">
                <a:solidFill>
                  <a:srgbClr val="FF0000"/>
                </a:solidFill>
              </a:rPr>
              <a:t>13. The Impact of Cost Price on Profitability.</a:t>
            </a:r>
          </a:p>
        </p:txBody>
      </p:sp>
      <p:sp>
        <p:nvSpPr>
          <p:cNvPr id="5" name="TextBox 4">
            <a:extLst>
              <a:ext uri="{FF2B5EF4-FFF2-40B4-BE49-F238E27FC236}">
                <a16:creationId xmlns:a16="http://schemas.microsoft.com/office/drawing/2014/main" id="{10CE6A11-02D7-CA99-A800-67264EC6DC4C}"/>
              </a:ext>
            </a:extLst>
          </p:cNvPr>
          <p:cNvSpPr txBox="1"/>
          <p:nvPr/>
        </p:nvSpPr>
        <p:spPr>
          <a:xfrm>
            <a:off x="6184048" y="2146054"/>
            <a:ext cx="5759810" cy="4278094"/>
          </a:xfrm>
          <a:prstGeom prst="rect">
            <a:avLst/>
          </a:prstGeom>
          <a:noFill/>
        </p:spPr>
        <p:txBody>
          <a:bodyPr wrap="square" rtlCol="0">
            <a:spAutoFit/>
          </a:bodyPr>
          <a:lstStyle/>
          <a:p>
            <a:r>
              <a:rPr lang="en-US" sz="1600" b="1" i="1" u="sng" dirty="0"/>
              <a:t>Hypothesis</a:t>
            </a:r>
            <a:r>
              <a:rPr lang="en-US" sz="1600" dirty="0"/>
              <a:t>: The </a:t>
            </a:r>
            <a:r>
              <a:rPr lang="en-US" sz="1600" b="1" dirty="0"/>
              <a:t>extremely low p-value </a:t>
            </a:r>
            <a:r>
              <a:rPr lang="en-US" sz="1600" dirty="0"/>
              <a:t>indicates a </a:t>
            </a:r>
            <a:r>
              <a:rPr lang="en-US" sz="1600" b="1" dirty="0"/>
              <a:t>significant negative correlation between profit and cost price,</a:t>
            </a:r>
            <a:r>
              <a:rPr lang="en-US" sz="1600" dirty="0"/>
              <a:t> suggesting </a:t>
            </a:r>
            <a:r>
              <a:rPr lang="en-US" sz="1600" i="1" dirty="0"/>
              <a:t>that higher costs reduce profits, especially if revenue doesn't increase proportionally.</a:t>
            </a:r>
          </a:p>
          <a:p>
            <a:endParaRPr lang="en-US" sz="1600" dirty="0"/>
          </a:p>
          <a:p>
            <a:r>
              <a:rPr lang="en-US" sz="1600" b="1" u="sng" dirty="0"/>
              <a:t>Insights:</a:t>
            </a:r>
          </a:p>
          <a:p>
            <a:r>
              <a:rPr lang="en-US" sz="1600" dirty="0"/>
              <a:t>The </a:t>
            </a:r>
            <a:r>
              <a:rPr lang="en-US" sz="1600" b="1" dirty="0"/>
              <a:t>correlation between profit and cost price is -0.098, indicating a weak negative relationship</a:t>
            </a:r>
            <a:r>
              <a:rPr lang="en-US" sz="1600" dirty="0"/>
              <a:t>. This suggests that as cost price increases, profit tends to slightly decrease. This trend may indicate that rising costs are eroding profit margins, highlighting the need for better cost management and optimized pricing strategies to sustain profitability.</a:t>
            </a:r>
          </a:p>
          <a:p>
            <a:endParaRPr lang="en-US" sz="1600" dirty="0"/>
          </a:p>
          <a:p>
            <a:r>
              <a:rPr lang="en-US" sz="1600" b="1" u="sng" dirty="0"/>
              <a:t>Business Implication</a:t>
            </a:r>
            <a:r>
              <a:rPr lang="en-US" sz="1600" b="1" dirty="0"/>
              <a:t>:</a:t>
            </a:r>
            <a:r>
              <a:rPr lang="en-US" sz="1600" dirty="0"/>
              <a:t> Effective cost management is crucial for maintaining profitability. The company should control costs and optimize operations to prevent high-cost structures from eroding profit margins, while also focusing on revenue growth.</a:t>
            </a:r>
          </a:p>
        </p:txBody>
      </p:sp>
      <p:sp>
        <p:nvSpPr>
          <p:cNvPr id="6" name="TextBox 5">
            <a:extLst>
              <a:ext uri="{FF2B5EF4-FFF2-40B4-BE49-F238E27FC236}">
                <a16:creationId xmlns:a16="http://schemas.microsoft.com/office/drawing/2014/main" id="{ED84830A-32D0-54E7-9B15-C4D17F03CCD4}"/>
              </a:ext>
            </a:extLst>
          </p:cNvPr>
          <p:cNvSpPr txBox="1"/>
          <p:nvPr/>
        </p:nvSpPr>
        <p:spPr>
          <a:xfrm>
            <a:off x="6151773" y="812634"/>
            <a:ext cx="5713984" cy="1077218"/>
          </a:xfrm>
          <a:prstGeom prst="rect">
            <a:avLst/>
          </a:prstGeom>
          <a:noFill/>
        </p:spPr>
        <p:txBody>
          <a:bodyPr wrap="square" rtlCol="0">
            <a:spAutoFit/>
          </a:bodyPr>
          <a:lstStyle/>
          <a:p>
            <a:r>
              <a:rPr lang="en-US" sz="1600" b="1" i="1" u="sng" dirty="0"/>
              <a:t>Purpose</a:t>
            </a:r>
            <a:r>
              <a:rPr lang="en-US" sz="1600" b="1" dirty="0"/>
              <a:t>: </a:t>
            </a:r>
            <a:r>
              <a:rPr lang="en-US" sz="1600" dirty="0"/>
              <a:t>Is to investigate how the cost of producing or acquiring a product impacts the overall profitability of a business. This analysis ultimately supports strategic decision-making to ensure that businesses optimize costs and maximize profitability.</a:t>
            </a:r>
            <a:endParaRPr lang="en-NG" sz="1600" i="1" dirty="0"/>
          </a:p>
        </p:txBody>
      </p:sp>
      <p:cxnSp>
        <p:nvCxnSpPr>
          <p:cNvPr id="3" name="Straight Connector 2">
            <a:extLst>
              <a:ext uri="{FF2B5EF4-FFF2-40B4-BE49-F238E27FC236}">
                <a16:creationId xmlns:a16="http://schemas.microsoft.com/office/drawing/2014/main" id="{73EFE880-2AFC-43FC-78CA-3E9C1C8F5E7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B4CFDE0-15A2-9860-2857-09902D7DD7C9}"/>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EF3FD8A2-1F13-3E8E-1DD7-738F8F6B7209}"/>
              </a:ext>
            </a:extLst>
          </p:cNvPr>
          <p:cNvSpPr txBox="1"/>
          <p:nvPr/>
        </p:nvSpPr>
        <p:spPr>
          <a:xfrm>
            <a:off x="11039856" y="6603460"/>
            <a:ext cx="384048" cy="261610"/>
          </a:xfrm>
          <a:prstGeom prst="rect">
            <a:avLst/>
          </a:prstGeom>
          <a:noFill/>
        </p:spPr>
        <p:txBody>
          <a:bodyPr wrap="square" rtlCol="0">
            <a:spAutoFit/>
          </a:bodyPr>
          <a:lstStyle/>
          <a:p>
            <a:r>
              <a:rPr lang="en-US" sz="1100" b="1" dirty="0"/>
              <a:t>22 </a:t>
            </a:r>
            <a:endParaRPr lang="en-NG" sz="1100" b="1" dirty="0"/>
          </a:p>
        </p:txBody>
      </p:sp>
      <p:sp>
        <p:nvSpPr>
          <p:cNvPr id="8" name="TextBox 7">
            <a:extLst>
              <a:ext uri="{FF2B5EF4-FFF2-40B4-BE49-F238E27FC236}">
                <a16:creationId xmlns:a16="http://schemas.microsoft.com/office/drawing/2014/main" id="{FD0EAF35-2AE6-132E-4C5E-012F70C7539D}"/>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What Role Does Cost Price Play in Driving Profitability?</a:t>
            </a:r>
          </a:p>
        </p:txBody>
      </p:sp>
      <p:sp>
        <p:nvSpPr>
          <p:cNvPr id="10" name="Rectangle: Rounded Corners 9">
            <a:extLst>
              <a:ext uri="{FF2B5EF4-FFF2-40B4-BE49-F238E27FC236}">
                <a16:creationId xmlns:a16="http://schemas.microsoft.com/office/drawing/2014/main" id="{9AE93AD8-BC1E-4447-62AB-A8059ABC7CDF}"/>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6" name="Picture 15">
            <a:extLst>
              <a:ext uri="{FF2B5EF4-FFF2-40B4-BE49-F238E27FC236}">
                <a16:creationId xmlns:a16="http://schemas.microsoft.com/office/drawing/2014/main" id="{738480DC-1374-33C6-B892-7CE7DB288AAB}"/>
              </a:ext>
            </a:extLst>
          </p:cNvPr>
          <p:cNvPicPr>
            <a:picLocks noChangeAspect="1"/>
          </p:cNvPicPr>
          <p:nvPr/>
        </p:nvPicPr>
        <p:blipFill>
          <a:blip r:embed="rId2"/>
          <a:stretch>
            <a:fillRect/>
          </a:stretch>
        </p:blipFill>
        <p:spPr>
          <a:xfrm>
            <a:off x="160095" y="1957384"/>
            <a:ext cx="5681906" cy="4428899"/>
          </a:xfrm>
          <a:prstGeom prst="rect">
            <a:avLst/>
          </a:prstGeom>
        </p:spPr>
      </p:pic>
    </p:spTree>
    <p:extLst>
      <p:ext uri="{BB962C8B-B14F-4D97-AF65-F5344CB8AC3E}">
        <p14:creationId xmlns:p14="http://schemas.microsoft.com/office/powerpoint/2010/main" val="1931399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D9C5B14-DAD4-BE33-5850-26D7561790A5}"/>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B5D0640F-2801-5D85-F0AE-667A0B72E45A}"/>
              </a:ext>
            </a:extLst>
          </p:cNvPr>
          <p:cNvSpPr/>
          <p:nvPr/>
        </p:nvSpPr>
        <p:spPr>
          <a:xfrm>
            <a:off x="5977235" y="790766"/>
            <a:ext cx="6054671"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AEE9C90C-55FA-32B6-8DA4-AD883966E4AA}"/>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BBB0C4C-53BF-32A7-4BA5-5F26AF5499A6}"/>
              </a:ext>
            </a:extLst>
          </p:cNvPr>
          <p:cNvSpPr txBox="1"/>
          <p:nvPr/>
        </p:nvSpPr>
        <p:spPr>
          <a:xfrm>
            <a:off x="446574" y="96047"/>
            <a:ext cx="5299668" cy="461665"/>
          </a:xfrm>
          <a:prstGeom prst="rect">
            <a:avLst/>
          </a:prstGeom>
          <a:noFill/>
        </p:spPr>
        <p:txBody>
          <a:bodyPr wrap="square" rtlCol="0">
            <a:spAutoFit/>
          </a:bodyPr>
          <a:lstStyle/>
          <a:p>
            <a:r>
              <a:rPr lang="en-US" sz="2400" b="1" dirty="0">
                <a:solidFill>
                  <a:srgbClr val="FF0000"/>
                </a:solidFill>
              </a:rPr>
              <a:t>14. The Impact of Cost Price on Volume.</a:t>
            </a:r>
          </a:p>
        </p:txBody>
      </p:sp>
      <p:sp>
        <p:nvSpPr>
          <p:cNvPr id="5" name="TextBox 4">
            <a:extLst>
              <a:ext uri="{FF2B5EF4-FFF2-40B4-BE49-F238E27FC236}">
                <a16:creationId xmlns:a16="http://schemas.microsoft.com/office/drawing/2014/main" id="{86297F7E-984F-78B5-D084-B8A4386FC5DE}"/>
              </a:ext>
            </a:extLst>
          </p:cNvPr>
          <p:cNvSpPr txBox="1"/>
          <p:nvPr/>
        </p:nvSpPr>
        <p:spPr>
          <a:xfrm>
            <a:off x="6277758" y="2348129"/>
            <a:ext cx="5587999" cy="4031873"/>
          </a:xfrm>
          <a:prstGeom prst="rect">
            <a:avLst/>
          </a:prstGeom>
          <a:noFill/>
        </p:spPr>
        <p:txBody>
          <a:bodyPr wrap="square" rtlCol="0">
            <a:spAutoFit/>
          </a:bodyPr>
          <a:lstStyle/>
          <a:p>
            <a:r>
              <a:rPr lang="en-US" sz="1600" b="1" i="1" u="sng" dirty="0"/>
              <a:t>Hypothesis</a:t>
            </a:r>
            <a:r>
              <a:rPr lang="en-US" sz="1600" dirty="0"/>
              <a:t>: The </a:t>
            </a:r>
            <a:r>
              <a:rPr lang="en-US" sz="1600" b="1" dirty="0"/>
              <a:t>zero p-value highlights a strong correlation between sales volume and cost price</a:t>
            </a:r>
            <a:r>
              <a:rPr lang="en-US" sz="1600" dirty="0"/>
              <a:t>, with cost per unit potentially decreasing due to economies of scale or increasing due to inefficiencies in the production process. </a:t>
            </a:r>
          </a:p>
          <a:p>
            <a:endParaRPr lang="en-US" sz="1600" dirty="0"/>
          </a:p>
          <a:p>
            <a:r>
              <a:rPr lang="en-US" sz="1600" b="1" u="sng" dirty="0"/>
              <a:t>Insights:</a:t>
            </a:r>
          </a:p>
          <a:p>
            <a:r>
              <a:rPr lang="en-US" sz="1600" dirty="0"/>
              <a:t>The </a:t>
            </a:r>
            <a:r>
              <a:rPr lang="en-US" sz="1600" b="1" dirty="0"/>
              <a:t>correlation between volume and cost price is 0.579, indicating a moderate positive relationship</a:t>
            </a:r>
            <a:r>
              <a:rPr lang="en-US" sz="1600" dirty="0"/>
              <a:t>. This suggests that higher product volumes are associated with higher cost prices, potentially due to factors such as bulk purchasing expenses or increased costs in production processes. </a:t>
            </a:r>
            <a:r>
              <a:rPr lang="en-US" sz="1600" i="1" dirty="0"/>
              <a:t>Understanding this relationship is essential for the company to optimize production costs and align sales strategies effectively.</a:t>
            </a:r>
          </a:p>
          <a:p>
            <a:endParaRPr lang="en-US" sz="1600" dirty="0"/>
          </a:p>
          <a:p>
            <a:r>
              <a:rPr lang="en-US" sz="1600" b="1" u="sng" dirty="0"/>
              <a:t>Business Implication</a:t>
            </a:r>
            <a:r>
              <a:rPr lang="en-US" sz="1600" b="1" dirty="0"/>
              <a:t>:</a:t>
            </a:r>
            <a:r>
              <a:rPr lang="en-US" sz="1600" dirty="0"/>
              <a:t> Leveraging economies of scale can lower unit costs and enhance profitability as sales volume grows.</a:t>
            </a:r>
          </a:p>
        </p:txBody>
      </p:sp>
      <p:sp>
        <p:nvSpPr>
          <p:cNvPr id="6" name="TextBox 5">
            <a:extLst>
              <a:ext uri="{FF2B5EF4-FFF2-40B4-BE49-F238E27FC236}">
                <a16:creationId xmlns:a16="http://schemas.microsoft.com/office/drawing/2014/main" id="{61BDC208-57F2-580B-9972-DB6063F75609}"/>
              </a:ext>
            </a:extLst>
          </p:cNvPr>
          <p:cNvSpPr txBox="1"/>
          <p:nvPr/>
        </p:nvSpPr>
        <p:spPr>
          <a:xfrm>
            <a:off x="6214766" y="791301"/>
            <a:ext cx="5713984" cy="1323439"/>
          </a:xfrm>
          <a:prstGeom prst="rect">
            <a:avLst/>
          </a:prstGeom>
          <a:noFill/>
        </p:spPr>
        <p:txBody>
          <a:bodyPr wrap="square" rtlCol="0">
            <a:spAutoFit/>
          </a:bodyPr>
          <a:lstStyle/>
          <a:p>
            <a:r>
              <a:rPr lang="en-US" sz="1600" b="1" i="1" u="sng" dirty="0"/>
              <a:t>Purpose</a:t>
            </a:r>
            <a:r>
              <a:rPr lang="en-US" sz="1600" b="1" dirty="0"/>
              <a:t>: </a:t>
            </a:r>
            <a:r>
              <a:rPr lang="en-US" sz="1600" dirty="0"/>
              <a:t>Is to evaluate the relationship between cost price and sales volume, identify pricing sensitivity, and uncover insights that can guide pricing strategies, optimize production costs, and predict how variations in cost price impact customer demand and sales performance.</a:t>
            </a:r>
            <a:endParaRPr lang="en-NG" sz="1600" i="1" dirty="0"/>
          </a:p>
        </p:txBody>
      </p:sp>
      <p:cxnSp>
        <p:nvCxnSpPr>
          <p:cNvPr id="3" name="Straight Connector 2">
            <a:extLst>
              <a:ext uri="{FF2B5EF4-FFF2-40B4-BE49-F238E27FC236}">
                <a16:creationId xmlns:a16="http://schemas.microsoft.com/office/drawing/2014/main" id="{9C9B8535-92F6-46C4-2108-496CF3C9661B}"/>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DDA09EC-790C-FD02-92DD-8F1AC8A145E0}"/>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AA2BF0B3-C346-00CD-7B78-CC0CBD433973}"/>
              </a:ext>
            </a:extLst>
          </p:cNvPr>
          <p:cNvSpPr txBox="1"/>
          <p:nvPr/>
        </p:nvSpPr>
        <p:spPr>
          <a:xfrm>
            <a:off x="11039856" y="6603460"/>
            <a:ext cx="384048" cy="261610"/>
          </a:xfrm>
          <a:prstGeom prst="rect">
            <a:avLst/>
          </a:prstGeom>
          <a:noFill/>
        </p:spPr>
        <p:txBody>
          <a:bodyPr wrap="square" rtlCol="0">
            <a:spAutoFit/>
          </a:bodyPr>
          <a:lstStyle/>
          <a:p>
            <a:r>
              <a:rPr lang="en-US" sz="1100" b="1" dirty="0"/>
              <a:t>23  </a:t>
            </a:r>
            <a:endParaRPr lang="en-NG" sz="1100" b="1" dirty="0"/>
          </a:p>
        </p:txBody>
      </p:sp>
      <p:sp>
        <p:nvSpPr>
          <p:cNvPr id="8" name="TextBox 7">
            <a:extLst>
              <a:ext uri="{FF2B5EF4-FFF2-40B4-BE49-F238E27FC236}">
                <a16:creationId xmlns:a16="http://schemas.microsoft.com/office/drawing/2014/main" id="{F3AF0AD6-72C1-79AF-3477-E59EE769692A}"/>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What Role Does Cost Price Play in Driving Volume Sold?</a:t>
            </a:r>
          </a:p>
        </p:txBody>
      </p:sp>
      <p:sp>
        <p:nvSpPr>
          <p:cNvPr id="10" name="Rectangle: Rounded Corners 9">
            <a:extLst>
              <a:ext uri="{FF2B5EF4-FFF2-40B4-BE49-F238E27FC236}">
                <a16:creationId xmlns:a16="http://schemas.microsoft.com/office/drawing/2014/main" id="{E3FEB1ED-786C-89DC-D9CD-ED8E4D040AEF}"/>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4" name="Picture 13">
            <a:extLst>
              <a:ext uri="{FF2B5EF4-FFF2-40B4-BE49-F238E27FC236}">
                <a16:creationId xmlns:a16="http://schemas.microsoft.com/office/drawing/2014/main" id="{17D4AFF7-32BC-290F-7CB1-8518CF325A3C}"/>
              </a:ext>
            </a:extLst>
          </p:cNvPr>
          <p:cNvPicPr>
            <a:picLocks noChangeAspect="1"/>
          </p:cNvPicPr>
          <p:nvPr/>
        </p:nvPicPr>
        <p:blipFill>
          <a:blip r:embed="rId2"/>
          <a:stretch>
            <a:fillRect/>
          </a:stretch>
        </p:blipFill>
        <p:spPr>
          <a:xfrm>
            <a:off x="160094" y="1950121"/>
            <a:ext cx="5650992" cy="4436163"/>
          </a:xfrm>
          <a:prstGeom prst="rect">
            <a:avLst/>
          </a:prstGeom>
        </p:spPr>
      </p:pic>
    </p:spTree>
    <p:extLst>
      <p:ext uri="{BB962C8B-B14F-4D97-AF65-F5344CB8AC3E}">
        <p14:creationId xmlns:p14="http://schemas.microsoft.com/office/powerpoint/2010/main" val="3202852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A9D05FD-C9FE-F98E-EB7A-588F6644B6C0}"/>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4507E5E-B7E4-FC4E-E85E-712818E4DCEB}"/>
              </a:ext>
            </a:extLst>
          </p:cNvPr>
          <p:cNvSpPr/>
          <p:nvPr/>
        </p:nvSpPr>
        <p:spPr>
          <a:xfrm>
            <a:off x="6214766" y="2106160"/>
            <a:ext cx="5817140" cy="994306"/>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DADCFBF9-EFD4-7B49-9C0C-AD34EFADA8A1}"/>
              </a:ext>
            </a:extLst>
          </p:cNvPr>
          <p:cNvSpPr/>
          <p:nvPr/>
        </p:nvSpPr>
        <p:spPr>
          <a:xfrm>
            <a:off x="6214766" y="3307241"/>
            <a:ext cx="5817140" cy="309355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E19DF83-EEA0-680E-5EA0-A0B806F16388}"/>
              </a:ext>
            </a:extLst>
          </p:cNvPr>
          <p:cNvSpPr txBox="1"/>
          <p:nvPr/>
        </p:nvSpPr>
        <p:spPr>
          <a:xfrm>
            <a:off x="478832" y="130119"/>
            <a:ext cx="11432752" cy="830997"/>
          </a:xfrm>
          <a:prstGeom prst="rect">
            <a:avLst/>
          </a:prstGeom>
          <a:noFill/>
        </p:spPr>
        <p:txBody>
          <a:bodyPr wrap="square" rtlCol="0">
            <a:spAutoFit/>
          </a:bodyPr>
          <a:lstStyle/>
          <a:p>
            <a:r>
              <a:rPr lang="en-US" sz="2400" b="1" dirty="0">
                <a:solidFill>
                  <a:srgbClr val="FF0000"/>
                </a:solidFill>
              </a:rPr>
              <a:t>15. Identifying Key Drivers of Revenue Performance: Insights from Feature Importance &amp; Regression Analysis.</a:t>
            </a:r>
          </a:p>
        </p:txBody>
      </p:sp>
      <p:sp>
        <p:nvSpPr>
          <p:cNvPr id="5" name="TextBox 4">
            <a:extLst>
              <a:ext uri="{FF2B5EF4-FFF2-40B4-BE49-F238E27FC236}">
                <a16:creationId xmlns:a16="http://schemas.microsoft.com/office/drawing/2014/main" id="{E5151F30-A6C5-6193-ACA0-F77640F01397}"/>
              </a:ext>
            </a:extLst>
          </p:cNvPr>
          <p:cNvSpPr txBox="1"/>
          <p:nvPr/>
        </p:nvSpPr>
        <p:spPr>
          <a:xfrm>
            <a:off x="6269953" y="3351404"/>
            <a:ext cx="5641631" cy="3046988"/>
          </a:xfrm>
          <a:prstGeom prst="rect">
            <a:avLst/>
          </a:prstGeom>
          <a:noFill/>
        </p:spPr>
        <p:txBody>
          <a:bodyPr wrap="square" rtlCol="0">
            <a:spAutoFit/>
          </a:bodyPr>
          <a:lstStyle/>
          <a:p>
            <a:r>
              <a:rPr lang="en-US" sz="1600" b="1" u="sng" dirty="0"/>
              <a:t>Insights:</a:t>
            </a:r>
          </a:p>
          <a:p>
            <a:pPr marL="285750" indent="-285750">
              <a:buFont typeface="Wingdings" panose="05000000000000000000" pitchFamily="2" charset="2"/>
              <a:buChar char="Ø"/>
            </a:pPr>
            <a:r>
              <a:rPr lang="en-US" sz="1600" b="1" dirty="0"/>
              <a:t>Significant Variables</a:t>
            </a:r>
            <a:r>
              <a:rPr lang="en-US" sz="1600" dirty="0"/>
              <a:t>: </a:t>
            </a:r>
            <a:r>
              <a:rPr lang="en-US" sz="1600" b="1" dirty="0"/>
              <a:t>Cost Price and Profit have coefficients of 1.000, showing perfect positive relationships </a:t>
            </a:r>
            <a:r>
              <a:rPr lang="en-US" sz="1600" dirty="0"/>
              <a:t>with the dependent variable. Both are </a:t>
            </a:r>
            <a:r>
              <a:rPr lang="en-US" sz="1600" b="1" dirty="0"/>
              <a:t>highly significant (p&lt;0.001p&lt;0.001)</a:t>
            </a:r>
            <a:r>
              <a:rPr lang="en-US" sz="1600" dirty="0"/>
              <a:t> with extremely low errors and high t-values, making them the primary drivers in the model.</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Non-Significant Variables</a:t>
            </a:r>
            <a:r>
              <a:rPr lang="en-US" sz="1600" dirty="0"/>
              <a:t>: Variables like </a:t>
            </a:r>
            <a:r>
              <a:rPr lang="en-US" sz="1600" b="1" dirty="0"/>
              <a:t>profit margin, volume, and categorical variables (e.g., customer types, product types, market locations)</a:t>
            </a:r>
            <a:r>
              <a:rPr lang="en-US" sz="1600" dirty="0"/>
              <a:t> are </a:t>
            </a:r>
            <a:r>
              <a:rPr lang="en-US" sz="1600" b="1" dirty="0"/>
              <a:t>not statistically significant (p&gt;0.05p&gt;0.05)</a:t>
            </a:r>
            <a:r>
              <a:rPr lang="en-US" sz="1600" dirty="0"/>
              <a:t> and have minimal influence on the dependent variable.</a:t>
            </a:r>
          </a:p>
        </p:txBody>
      </p:sp>
      <p:sp>
        <p:nvSpPr>
          <p:cNvPr id="6" name="TextBox 5">
            <a:extLst>
              <a:ext uri="{FF2B5EF4-FFF2-40B4-BE49-F238E27FC236}">
                <a16:creationId xmlns:a16="http://schemas.microsoft.com/office/drawing/2014/main" id="{67DE5FDD-83E4-6218-D2D7-87386484318A}"/>
              </a:ext>
            </a:extLst>
          </p:cNvPr>
          <p:cNvSpPr txBox="1"/>
          <p:nvPr/>
        </p:nvSpPr>
        <p:spPr>
          <a:xfrm>
            <a:off x="6323507" y="2187814"/>
            <a:ext cx="5599658" cy="830997"/>
          </a:xfrm>
          <a:prstGeom prst="rect">
            <a:avLst/>
          </a:prstGeom>
          <a:noFill/>
        </p:spPr>
        <p:txBody>
          <a:bodyPr wrap="square" rtlCol="0">
            <a:spAutoFit/>
          </a:bodyPr>
          <a:lstStyle/>
          <a:p>
            <a:r>
              <a:rPr lang="en-US" sz="1600" b="1" i="1" u="sng" dirty="0"/>
              <a:t>Purpose</a:t>
            </a:r>
            <a:r>
              <a:rPr lang="en-US" sz="1600" b="1" dirty="0"/>
              <a:t>: </a:t>
            </a:r>
            <a:r>
              <a:rPr lang="en-US" sz="1600" dirty="0"/>
              <a:t>Is to identify the factors that significantly impact revenue outcomes, enabling businesses to optimize strategies and make informed decisions to enhance sales effectiveness.</a:t>
            </a:r>
            <a:endParaRPr lang="en-NG" sz="1600" i="1" dirty="0"/>
          </a:p>
        </p:txBody>
      </p:sp>
      <p:cxnSp>
        <p:nvCxnSpPr>
          <p:cNvPr id="3" name="Straight Connector 2">
            <a:extLst>
              <a:ext uri="{FF2B5EF4-FFF2-40B4-BE49-F238E27FC236}">
                <a16:creationId xmlns:a16="http://schemas.microsoft.com/office/drawing/2014/main" id="{EE9F4C90-E06B-A90B-ACF9-D96CD5DACC7A}"/>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39787DB-C7E9-4AFB-E6F1-420C122A624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0F5A3D29-37BE-16C5-5FBD-B93DADC9A781}"/>
              </a:ext>
            </a:extLst>
          </p:cNvPr>
          <p:cNvSpPr txBox="1"/>
          <p:nvPr/>
        </p:nvSpPr>
        <p:spPr>
          <a:xfrm>
            <a:off x="11039856" y="6603460"/>
            <a:ext cx="384048" cy="261610"/>
          </a:xfrm>
          <a:prstGeom prst="rect">
            <a:avLst/>
          </a:prstGeom>
          <a:noFill/>
        </p:spPr>
        <p:txBody>
          <a:bodyPr wrap="square" rtlCol="0">
            <a:spAutoFit/>
          </a:bodyPr>
          <a:lstStyle/>
          <a:p>
            <a:r>
              <a:rPr lang="en-US" sz="1100" b="1" dirty="0"/>
              <a:t>24  </a:t>
            </a:r>
            <a:endParaRPr lang="en-NG" sz="1100" b="1" dirty="0"/>
          </a:p>
        </p:txBody>
      </p:sp>
      <p:sp>
        <p:nvSpPr>
          <p:cNvPr id="8" name="TextBox 7">
            <a:extLst>
              <a:ext uri="{FF2B5EF4-FFF2-40B4-BE49-F238E27FC236}">
                <a16:creationId xmlns:a16="http://schemas.microsoft.com/office/drawing/2014/main" id="{4B636127-0BD3-5F7A-57DA-0BB9EEE0F57C}"/>
              </a:ext>
            </a:extLst>
          </p:cNvPr>
          <p:cNvSpPr txBox="1"/>
          <p:nvPr/>
        </p:nvSpPr>
        <p:spPr>
          <a:xfrm>
            <a:off x="6721189" y="1168877"/>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What</a:t>
            </a:r>
            <a:r>
              <a:rPr lang="en-US" sz="1600" dirty="0"/>
              <a:t> </a:t>
            </a:r>
            <a:r>
              <a:rPr lang="en-US" sz="1600" i="1" dirty="0">
                <a:solidFill>
                  <a:srgbClr val="FF0000"/>
                </a:solidFill>
              </a:rPr>
              <a:t>Key Drivers Contribute to Revenue Performance?</a:t>
            </a:r>
          </a:p>
        </p:txBody>
      </p:sp>
      <p:sp>
        <p:nvSpPr>
          <p:cNvPr id="10" name="Rectangle: Rounded Corners 9">
            <a:extLst>
              <a:ext uri="{FF2B5EF4-FFF2-40B4-BE49-F238E27FC236}">
                <a16:creationId xmlns:a16="http://schemas.microsoft.com/office/drawing/2014/main" id="{CFCB054B-98B5-1CA5-FA57-4065DCE4E4FE}"/>
              </a:ext>
            </a:extLst>
          </p:cNvPr>
          <p:cNvSpPr/>
          <p:nvPr/>
        </p:nvSpPr>
        <p:spPr>
          <a:xfrm>
            <a:off x="6661806" y="1050252"/>
            <a:ext cx="5009282" cy="830997"/>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4" name="Picture 13">
            <a:extLst>
              <a:ext uri="{FF2B5EF4-FFF2-40B4-BE49-F238E27FC236}">
                <a16:creationId xmlns:a16="http://schemas.microsoft.com/office/drawing/2014/main" id="{68084597-A38E-0AC7-92F2-2A704DD45DE5}"/>
              </a:ext>
            </a:extLst>
          </p:cNvPr>
          <p:cNvPicPr>
            <a:picLocks noChangeAspect="1"/>
          </p:cNvPicPr>
          <p:nvPr/>
        </p:nvPicPr>
        <p:blipFill>
          <a:blip r:embed="rId2"/>
          <a:stretch>
            <a:fillRect/>
          </a:stretch>
        </p:blipFill>
        <p:spPr>
          <a:xfrm>
            <a:off x="83422" y="1046206"/>
            <a:ext cx="5893813" cy="3611138"/>
          </a:xfrm>
          <a:prstGeom prst="rect">
            <a:avLst/>
          </a:prstGeom>
        </p:spPr>
      </p:pic>
      <p:pic>
        <p:nvPicPr>
          <p:cNvPr id="16" name="Picture 15">
            <a:extLst>
              <a:ext uri="{FF2B5EF4-FFF2-40B4-BE49-F238E27FC236}">
                <a16:creationId xmlns:a16="http://schemas.microsoft.com/office/drawing/2014/main" id="{A3147013-2EEF-1EB2-B730-3101BF5F1313}"/>
              </a:ext>
            </a:extLst>
          </p:cNvPr>
          <p:cNvPicPr>
            <a:picLocks noChangeAspect="1"/>
          </p:cNvPicPr>
          <p:nvPr/>
        </p:nvPicPr>
        <p:blipFill>
          <a:blip r:embed="rId3"/>
          <a:stretch>
            <a:fillRect/>
          </a:stretch>
        </p:blipFill>
        <p:spPr>
          <a:xfrm>
            <a:off x="83422" y="5239817"/>
            <a:ext cx="5934903" cy="1240229"/>
          </a:xfrm>
          <a:prstGeom prst="rect">
            <a:avLst/>
          </a:prstGeom>
        </p:spPr>
      </p:pic>
      <p:sp>
        <p:nvSpPr>
          <p:cNvPr id="19" name="TextBox 18">
            <a:extLst>
              <a:ext uri="{FF2B5EF4-FFF2-40B4-BE49-F238E27FC236}">
                <a16:creationId xmlns:a16="http://schemas.microsoft.com/office/drawing/2014/main" id="{85005659-05FC-2FB7-1045-4EFAFAEF2257}"/>
              </a:ext>
            </a:extLst>
          </p:cNvPr>
          <p:cNvSpPr txBox="1"/>
          <p:nvPr/>
        </p:nvSpPr>
        <p:spPr>
          <a:xfrm>
            <a:off x="381623" y="4906466"/>
            <a:ext cx="5338499" cy="307777"/>
          </a:xfrm>
          <a:prstGeom prst="rect">
            <a:avLst/>
          </a:prstGeom>
          <a:noFill/>
        </p:spPr>
        <p:txBody>
          <a:bodyPr wrap="square" rtlCol="0">
            <a:spAutoFit/>
          </a:bodyPr>
          <a:lstStyle/>
          <a:p>
            <a:r>
              <a:rPr lang="en-US" sz="1400" b="1" u="sng" dirty="0"/>
              <a:t>Variables Significantly Influencing Revenue Using a Regression Model.</a:t>
            </a:r>
          </a:p>
        </p:txBody>
      </p:sp>
    </p:spTree>
    <p:extLst>
      <p:ext uri="{BB962C8B-B14F-4D97-AF65-F5344CB8AC3E}">
        <p14:creationId xmlns:p14="http://schemas.microsoft.com/office/powerpoint/2010/main" val="440457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622E5567-A8C8-24DB-6F31-4B6417506EA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0F33478-A138-29AD-6655-FA6FCAA64C1E}"/>
              </a:ext>
            </a:extLst>
          </p:cNvPr>
          <p:cNvSpPr/>
          <p:nvPr/>
        </p:nvSpPr>
        <p:spPr>
          <a:xfrm>
            <a:off x="5977235" y="790766"/>
            <a:ext cx="6054671" cy="1184620"/>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6966F761-4A64-76DE-BC12-B396E6AFC2F3}"/>
              </a:ext>
            </a:extLst>
          </p:cNvPr>
          <p:cNvSpPr/>
          <p:nvPr/>
        </p:nvSpPr>
        <p:spPr>
          <a:xfrm>
            <a:off x="6214766" y="2208440"/>
            <a:ext cx="5817140" cy="4177847"/>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4243C3E8-E30F-3844-5955-A9E5BC93C29F}"/>
              </a:ext>
            </a:extLst>
          </p:cNvPr>
          <p:cNvSpPr txBox="1"/>
          <p:nvPr/>
        </p:nvSpPr>
        <p:spPr>
          <a:xfrm>
            <a:off x="446574" y="96047"/>
            <a:ext cx="8880306" cy="461665"/>
          </a:xfrm>
          <a:prstGeom prst="rect">
            <a:avLst/>
          </a:prstGeom>
          <a:noFill/>
        </p:spPr>
        <p:txBody>
          <a:bodyPr wrap="square" rtlCol="0">
            <a:spAutoFit/>
          </a:bodyPr>
          <a:lstStyle/>
          <a:p>
            <a:r>
              <a:rPr lang="en-US" sz="2400" b="1" dirty="0">
                <a:solidFill>
                  <a:srgbClr val="FF0000"/>
                </a:solidFill>
              </a:rPr>
              <a:t>16. Revenue Seasonality and Trend Analysis: Using Decomposition.</a:t>
            </a:r>
          </a:p>
        </p:txBody>
      </p:sp>
      <p:sp>
        <p:nvSpPr>
          <p:cNvPr id="5" name="TextBox 4">
            <a:extLst>
              <a:ext uri="{FF2B5EF4-FFF2-40B4-BE49-F238E27FC236}">
                <a16:creationId xmlns:a16="http://schemas.microsoft.com/office/drawing/2014/main" id="{7CAC1380-148A-2396-5C8B-5BDC4472B7EC}"/>
              </a:ext>
            </a:extLst>
          </p:cNvPr>
          <p:cNvSpPr txBox="1"/>
          <p:nvPr/>
        </p:nvSpPr>
        <p:spPr>
          <a:xfrm>
            <a:off x="6260592" y="2354410"/>
            <a:ext cx="5587999" cy="4031873"/>
          </a:xfrm>
          <a:prstGeom prst="rect">
            <a:avLst/>
          </a:prstGeom>
          <a:noFill/>
        </p:spPr>
        <p:txBody>
          <a:bodyPr wrap="square" rtlCol="0">
            <a:spAutoFit/>
          </a:bodyPr>
          <a:lstStyle/>
          <a:p>
            <a:r>
              <a:rPr lang="en-US" sz="1600" b="1" u="sng" dirty="0"/>
              <a:t>Insights:</a:t>
            </a:r>
          </a:p>
          <a:p>
            <a:pPr marL="285750" indent="-285750">
              <a:buFont typeface="Wingdings" panose="05000000000000000000" pitchFamily="2" charset="2"/>
              <a:buChar char="Ø"/>
            </a:pPr>
            <a:r>
              <a:rPr lang="en-US" sz="1600" b="1" u="sng" dirty="0"/>
              <a:t>Trend: </a:t>
            </a:r>
            <a:r>
              <a:rPr lang="en-US" sz="1600" dirty="0"/>
              <a:t>The </a:t>
            </a:r>
            <a:r>
              <a:rPr lang="en-US" sz="1600" dirty="0">
                <a:solidFill>
                  <a:srgbClr val="FF0000"/>
                </a:solidFill>
              </a:rPr>
              <a:t>second graph </a:t>
            </a:r>
            <a:r>
              <a:rPr lang="en-US" sz="1600" dirty="0"/>
              <a:t>highlights the overall long-term direction of revenue. There’s a clear dip around 2022, followed by a gradual recovery and a strong upward trend in 2023. This indicates that business strategies or market conditions improved post-2022, leading to revenue growth.</a:t>
            </a:r>
          </a:p>
          <a:p>
            <a:pPr marL="285750" indent="-285750">
              <a:buFont typeface="Wingdings" panose="05000000000000000000" pitchFamily="2" charset="2"/>
              <a:buChar char="Ø"/>
            </a:pPr>
            <a:r>
              <a:rPr lang="en-US" sz="1600" b="1" u="sng" dirty="0"/>
              <a:t>Seasonality: </a:t>
            </a:r>
            <a:r>
              <a:rPr lang="en-US" sz="1600" dirty="0"/>
              <a:t>The </a:t>
            </a:r>
            <a:r>
              <a:rPr lang="en-US" sz="1600" b="1" dirty="0">
                <a:solidFill>
                  <a:srgbClr val="0070C0"/>
                </a:solidFill>
              </a:rPr>
              <a:t>third graph </a:t>
            </a:r>
            <a:r>
              <a:rPr lang="en-US" sz="1600" dirty="0"/>
              <a:t>shows repeating patterns in revenue, likely driven by recurring events (e.g., holiday seasons, industry-specific cycles). Peaks and troughs may represent periods of higher and lower demand, which could inform inventory and resource planning</a:t>
            </a:r>
            <a:r>
              <a:rPr lang="en-US" sz="1600" b="1" u="sng" dirty="0"/>
              <a:t>.</a:t>
            </a:r>
          </a:p>
          <a:p>
            <a:endParaRPr lang="en-US" sz="1600" b="1" u="sng" dirty="0"/>
          </a:p>
          <a:p>
            <a:r>
              <a:rPr lang="en-US" sz="1600" b="1" u="sng" dirty="0"/>
              <a:t>Business Actionable Insight:</a:t>
            </a:r>
            <a:r>
              <a:rPr lang="en-US" sz="1600" u="sng" dirty="0"/>
              <a:t> </a:t>
            </a:r>
            <a:r>
              <a:rPr lang="en-US" sz="1600" dirty="0"/>
              <a:t>Understanding these components can help the company plan better for peak seasons, improve operational efficiency during off-peak times, and adjust long-term strategies to maintain upward trends.</a:t>
            </a:r>
            <a:endParaRPr lang="en-US" sz="1600" b="1" u="sng" dirty="0"/>
          </a:p>
        </p:txBody>
      </p:sp>
      <p:sp>
        <p:nvSpPr>
          <p:cNvPr id="6" name="TextBox 5">
            <a:extLst>
              <a:ext uri="{FF2B5EF4-FFF2-40B4-BE49-F238E27FC236}">
                <a16:creationId xmlns:a16="http://schemas.microsoft.com/office/drawing/2014/main" id="{E018CBB3-4CBC-C2DD-326F-6884C4A2E9FF}"/>
              </a:ext>
            </a:extLst>
          </p:cNvPr>
          <p:cNvSpPr txBox="1"/>
          <p:nvPr/>
        </p:nvSpPr>
        <p:spPr>
          <a:xfrm>
            <a:off x="6197600" y="832667"/>
            <a:ext cx="5713984" cy="1077218"/>
          </a:xfrm>
          <a:prstGeom prst="rect">
            <a:avLst/>
          </a:prstGeom>
          <a:noFill/>
        </p:spPr>
        <p:txBody>
          <a:bodyPr wrap="square" rtlCol="0">
            <a:spAutoFit/>
          </a:bodyPr>
          <a:lstStyle/>
          <a:p>
            <a:r>
              <a:rPr lang="en-US" sz="1600" b="1" i="1" u="sng" dirty="0"/>
              <a:t>Purpose</a:t>
            </a:r>
            <a:r>
              <a:rPr lang="en-US" sz="1600" b="1" dirty="0"/>
              <a:t>: </a:t>
            </a:r>
            <a:r>
              <a:rPr lang="en-US" sz="1600" dirty="0"/>
              <a:t>To uncover recurring seasonal patterns and identify long-term growth or decline trends in revenue, enabling better forecasting, resource allocation, and strategic decision-making for sustained business performance.</a:t>
            </a:r>
            <a:endParaRPr lang="en-NG" sz="1600" i="1" dirty="0"/>
          </a:p>
        </p:txBody>
      </p:sp>
      <p:cxnSp>
        <p:nvCxnSpPr>
          <p:cNvPr id="3" name="Straight Connector 2">
            <a:extLst>
              <a:ext uri="{FF2B5EF4-FFF2-40B4-BE49-F238E27FC236}">
                <a16:creationId xmlns:a16="http://schemas.microsoft.com/office/drawing/2014/main" id="{3C3CA7E6-F96A-EA52-3DF9-604464B1CAFC}"/>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97CD4DE7-695D-C3AF-0D9A-C375520B59FA}"/>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E1C9D83A-F639-E7FC-2034-D58B8683D082}"/>
              </a:ext>
            </a:extLst>
          </p:cNvPr>
          <p:cNvSpPr txBox="1"/>
          <p:nvPr/>
        </p:nvSpPr>
        <p:spPr>
          <a:xfrm>
            <a:off x="11039856" y="6603460"/>
            <a:ext cx="384048" cy="261610"/>
          </a:xfrm>
          <a:prstGeom prst="rect">
            <a:avLst/>
          </a:prstGeom>
          <a:noFill/>
        </p:spPr>
        <p:txBody>
          <a:bodyPr wrap="square" rtlCol="0">
            <a:spAutoFit/>
          </a:bodyPr>
          <a:lstStyle/>
          <a:p>
            <a:r>
              <a:rPr lang="en-US" sz="1100" b="1" dirty="0"/>
              <a:t>25  </a:t>
            </a:r>
            <a:endParaRPr lang="en-NG" sz="1100" b="1" dirty="0"/>
          </a:p>
        </p:txBody>
      </p:sp>
      <p:sp>
        <p:nvSpPr>
          <p:cNvPr id="8" name="TextBox 7">
            <a:extLst>
              <a:ext uri="{FF2B5EF4-FFF2-40B4-BE49-F238E27FC236}">
                <a16:creationId xmlns:a16="http://schemas.microsoft.com/office/drawing/2014/main" id="{40000863-6253-B99F-3B80-D59EA4EA3661}"/>
              </a:ext>
            </a:extLst>
          </p:cNvPr>
          <p:cNvSpPr txBox="1"/>
          <p:nvPr/>
        </p:nvSpPr>
        <p:spPr>
          <a:xfrm>
            <a:off x="651150" y="898168"/>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What are the seasonal patterns and long-term trends in revenue over time?</a:t>
            </a:r>
          </a:p>
        </p:txBody>
      </p:sp>
      <p:sp>
        <p:nvSpPr>
          <p:cNvPr id="10" name="Rectangle: Rounded Corners 9">
            <a:extLst>
              <a:ext uri="{FF2B5EF4-FFF2-40B4-BE49-F238E27FC236}">
                <a16:creationId xmlns:a16="http://schemas.microsoft.com/office/drawing/2014/main" id="{BEBD9757-E41F-8E47-42C1-4573FAEB2054}"/>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3" name="Picture 12">
            <a:extLst>
              <a:ext uri="{FF2B5EF4-FFF2-40B4-BE49-F238E27FC236}">
                <a16:creationId xmlns:a16="http://schemas.microsoft.com/office/drawing/2014/main" id="{2D14919C-F9B3-21AE-5B8F-1F6581D9E97C}"/>
              </a:ext>
            </a:extLst>
          </p:cNvPr>
          <p:cNvPicPr>
            <a:picLocks noChangeAspect="1"/>
          </p:cNvPicPr>
          <p:nvPr/>
        </p:nvPicPr>
        <p:blipFill>
          <a:blip r:embed="rId2"/>
          <a:stretch>
            <a:fillRect/>
          </a:stretch>
        </p:blipFill>
        <p:spPr>
          <a:xfrm>
            <a:off x="160094" y="1889541"/>
            <a:ext cx="5650992" cy="4496742"/>
          </a:xfrm>
          <a:prstGeom prst="rect">
            <a:avLst/>
          </a:prstGeom>
        </p:spPr>
      </p:pic>
      <p:sp>
        <p:nvSpPr>
          <p:cNvPr id="12" name="TextBox 11">
            <a:extLst>
              <a:ext uri="{FF2B5EF4-FFF2-40B4-BE49-F238E27FC236}">
                <a16:creationId xmlns:a16="http://schemas.microsoft.com/office/drawing/2014/main" id="{D03F1CD8-A5A8-2FB6-05F5-275D4C7E189C}"/>
              </a:ext>
            </a:extLst>
          </p:cNvPr>
          <p:cNvSpPr txBox="1"/>
          <p:nvPr/>
        </p:nvSpPr>
        <p:spPr>
          <a:xfrm>
            <a:off x="1013280" y="2405211"/>
            <a:ext cx="792480" cy="276999"/>
          </a:xfrm>
          <a:prstGeom prst="rect">
            <a:avLst/>
          </a:prstGeom>
          <a:noFill/>
        </p:spPr>
        <p:txBody>
          <a:bodyPr wrap="square" rtlCol="0">
            <a:spAutoFit/>
          </a:bodyPr>
          <a:lstStyle/>
          <a:p>
            <a:r>
              <a:rPr lang="en-US" sz="1200" dirty="0"/>
              <a:t>1</a:t>
            </a:r>
            <a:r>
              <a:rPr lang="en-US" sz="1200" baseline="30000" dirty="0"/>
              <a:t>st</a:t>
            </a:r>
            <a:r>
              <a:rPr lang="en-US" sz="1200" dirty="0"/>
              <a:t> graph</a:t>
            </a:r>
            <a:endParaRPr lang="en-NG" sz="1200" dirty="0"/>
          </a:p>
        </p:txBody>
      </p:sp>
      <p:sp>
        <p:nvSpPr>
          <p:cNvPr id="14" name="TextBox 13">
            <a:extLst>
              <a:ext uri="{FF2B5EF4-FFF2-40B4-BE49-F238E27FC236}">
                <a16:creationId xmlns:a16="http://schemas.microsoft.com/office/drawing/2014/main" id="{D9AF3CB7-C9FE-0114-D6C3-2435C7AED285}"/>
              </a:ext>
            </a:extLst>
          </p:cNvPr>
          <p:cNvSpPr txBox="1"/>
          <p:nvPr/>
        </p:nvSpPr>
        <p:spPr>
          <a:xfrm>
            <a:off x="1013280" y="4037291"/>
            <a:ext cx="792480" cy="276999"/>
          </a:xfrm>
          <a:prstGeom prst="rect">
            <a:avLst/>
          </a:prstGeom>
          <a:noFill/>
        </p:spPr>
        <p:txBody>
          <a:bodyPr wrap="square" rtlCol="0">
            <a:spAutoFit/>
          </a:bodyPr>
          <a:lstStyle/>
          <a:p>
            <a:r>
              <a:rPr lang="en-US" sz="1200" b="1" dirty="0">
                <a:solidFill>
                  <a:srgbClr val="0070C0"/>
                </a:solidFill>
              </a:rPr>
              <a:t>3</a:t>
            </a:r>
            <a:r>
              <a:rPr lang="en-US" sz="1200" b="1" baseline="30000" dirty="0">
                <a:solidFill>
                  <a:srgbClr val="0070C0"/>
                </a:solidFill>
              </a:rPr>
              <a:t>rd</a:t>
            </a:r>
            <a:r>
              <a:rPr lang="en-US" sz="1200" b="1" dirty="0">
                <a:solidFill>
                  <a:srgbClr val="0070C0"/>
                </a:solidFill>
              </a:rPr>
              <a:t> graph</a:t>
            </a:r>
            <a:endParaRPr lang="en-NG" sz="1200" b="1" dirty="0">
              <a:solidFill>
                <a:srgbClr val="0070C0"/>
              </a:solidFill>
            </a:endParaRPr>
          </a:p>
        </p:txBody>
      </p:sp>
      <p:sp>
        <p:nvSpPr>
          <p:cNvPr id="15" name="TextBox 14">
            <a:extLst>
              <a:ext uri="{FF2B5EF4-FFF2-40B4-BE49-F238E27FC236}">
                <a16:creationId xmlns:a16="http://schemas.microsoft.com/office/drawing/2014/main" id="{6A141367-730D-1F51-7CC1-AEF104648791}"/>
              </a:ext>
            </a:extLst>
          </p:cNvPr>
          <p:cNvSpPr txBox="1"/>
          <p:nvPr/>
        </p:nvSpPr>
        <p:spPr>
          <a:xfrm>
            <a:off x="1013280" y="3221251"/>
            <a:ext cx="792480" cy="276999"/>
          </a:xfrm>
          <a:prstGeom prst="rect">
            <a:avLst/>
          </a:prstGeom>
          <a:noFill/>
        </p:spPr>
        <p:txBody>
          <a:bodyPr wrap="square" rtlCol="0">
            <a:spAutoFit/>
          </a:bodyPr>
          <a:lstStyle/>
          <a:p>
            <a:r>
              <a:rPr lang="en-US" sz="1200" b="1" dirty="0">
                <a:solidFill>
                  <a:srgbClr val="FF0000"/>
                </a:solidFill>
              </a:rPr>
              <a:t>2</a:t>
            </a:r>
            <a:r>
              <a:rPr lang="en-US" sz="1200" b="1" baseline="30000" dirty="0">
                <a:solidFill>
                  <a:srgbClr val="FF0000"/>
                </a:solidFill>
              </a:rPr>
              <a:t>nd</a:t>
            </a:r>
            <a:r>
              <a:rPr lang="en-US" sz="1200" b="1" dirty="0">
                <a:solidFill>
                  <a:srgbClr val="FF0000"/>
                </a:solidFill>
              </a:rPr>
              <a:t> graph</a:t>
            </a:r>
            <a:endParaRPr lang="en-NG" sz="1200" b="1" dirty="0">
              <a:solidFill>
                <a:srgbClr val="FF0000"/>
              </a:solidFill>
            </a:endParaRPr>
          </a:p>
        </p:txBody>
      </p:sp>
    </p:spTree>
    <p:extLst>
      <p:ext uri="{BB962C8B-B14F-4D97-AF65-F5344CB8AC3E}">
        <p14:creationId xmlns:p14="http://schemas.microsoft.com/office/powerpoint/2010/main" val="4067959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C71D30A-7EFC-F6B2-7D8F-2FDED1900AEB}"/>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FF709A0-F9CD-66A6-27B3-56D8CD6119D4}"/>
              </a:ext>
            </a:extLst>
          </p:cNvPr>
          <p:cNvSpPr/>
          <p:nvPr/>
        </p:nvSpPr>
        <p:spPr>
          <a:xfrm>
            <a:off x="5977235" y="790766"/>
            <a:ext cx="6054671" cy="1086802"/>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0669B382-2A90-1BA7-14B0-DBBA4995DEC6}"/>
              </a:ext>
            </a:extLst>
          </p:cNvPr>
          <p:cNvSpPr/>
          <p:nvPr/>
        </p:nvSpPr>
        <p:spPr>
          <a:xfrm>
            <a:off x="6214766" y="2110622"/>
            <a:ext cx="5817140" cy="4275665"/>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3BE16B2-5231-429A-2ACD-EB446CA3D0C2}"/>
              </a:ext>
            </a:extLst>
          </p:cNvPr>
          <p:cNvSpPr txBox="1"/>
          <p:nvPr/>
        </p:nvSpPr>
        <p:spPr>
          <a:xfrm>
            <a:off x="446574" y="96047"/>
            <a:ext cx="8209746" cy="461665"/>
          </a:xfrm>
          <a:prstGeom prst="rect">
            <a:avLst/>
          </a:prstGeom>
          <a:noFill/>
        </p:spPr>
        <p:txBody>
          <a:bodyPr wrap="square" rtlCol="0">
            <a:spAutoFit/>
          </a:bodyPr>
          <a:lstStyle/>
          <a:p>
            <a:r>
              <a:rPr lang="en-US" sz="2400" b="1" dirty="0">
                <a:solidFill>
                  <a:srgbClr val="FF0000"/>
                </a:solidFill>
              </a:rPr>
              <a:t>17. The Forecasting Revenue Trends with Time Series Analysis.</a:t>
            </a:r>
          </a:p>
        </p:txBody>
      </p:sp>
      <p:sp>
        <p:nvSpPr>
          <p:cNvPr id="5" name="TextBox 4">
            <a:extLst>
              <a:ext uri="{FF2B5EF4-FFF2-40B4-BE49-F238E27FC236}">
                <a16:creationId xmlns:a16="http://schemas.microsoft.com/office/drawing/2014/main" id="{73ACC7F8-144E-1214-E130-BBC764F9C51E}"/>
              </a:ext>
            </a:extLst>
          </p:cNvPr>
          <p:cNvSpPr txBox="1"/>
          <p:nvPr/>
        </p:nvSpPr>
        <p:spPr>
          <a:xfrm>
            <a:off x="6273563" y="2158120"/>
            <a:ext cx="5587999" cy="4278094"/>
          </a:xfrm>
          <a:prstGeom prst="rect">
            <a:avLst/>
          </a:prstGeom>
          <a:noFill/>
        </p:spPr>
        <p:txBody>
          <a:bodyPr wrap="square" rtlCol="0">
            <a:spAutoFit/>
          </a:bodyPr>
          <a:lstStyle/>
          <a:p>
            <a:r>
              <a:rPr lang="en-US" sz="1600" b="1" u="sng" dirty="0"/>
              <a:t>Insights: </a:t>
            </a:r>
            <a:r>
              <a:rPr lang="en-US" sz="1600" dirty="0"/>
              <a:t> </a:t>
            </a:r>
          </a:p>
          <a:p>
            <a:pPr marL="285750" indent="-285750">
              <a:buFont typeface="Wingdings" panose="05000000000000000000" pitchFamily="2" charset="2"/>
              <a:buChar char="Ø"/>
            </a:pPr>
            <a:r>
              <a:rPr lang="en-US" sz="1600" dirty="0"/>
              <a:t>The</a:t>
            </a:r>
            <a:r>
              <a:rPr lang="en-US" sz="1600" b="1" dirty="0"/>
              <a:t> black line </a:t>
            </a:r>
            <a:r>
              <a:rPr lang="en-US" sz="1600" dirty="0"/>
              <a:t>shows historical revenue data, while the</a:t>
            </a:r>
            <a:r>
              <a:rPr lang="en-US" sz="1600" b="1" dirty="0"/>
              <a:t> </a:t>
            </a:r>
            <a:r>
              <a:rPr lang="en-US" sz="1600" b="1" dirty="0">
                <a:solidFill>
                  <a:srgbClr val="0070C0"/>
                </a:solidFill>
              </a:rPr>
              <a:t>blue line </a:t>
            </a:r>
            <a:r>
              <a:rPr lang="en-US" sz="1600" dirty="0"/>
              <a:t>represents the predicted trend. There is a gradual flattening in future revenue after an initial increase. </a:t>
            </a:r>
          </a:p>
          <a:p>
            <a:pPr marL="285750" indent="-285750">
              <a:buFont typeface="Wingdings" panose="05000000000000000000" pitchFamily="2" charset="2"/>
              <a:buChar char="Ø"/>
            </a:pPr>
            <a:r>
              <a:rPr lang="en-US" sz="1600" dirty="0"/>
              <a:t>The </a:t>
            </a:r>
            <a:r>
              <a:rPr lang="en-US" sz="1600" b="1" dirty="0"/>
              <a:t>shaded regions (confidence intervals) </a:t>
            </a:r>
            <a:r>
              <a:rPr lang="en-US" sz="1600" dirty="0"/>
              <a:t>indicate uncertainty in predictions. The</a:t>
            </a:r>
            <a:r>
              <a:rPr lang="en-US" sz="1600" b="1" dirty="0"/>
              <a:t> darker area </a:t>
            </a:r>
            <a:r>
              <a:rPr lang="en-US" sz="1600" dirty="0"/>
              <a:t>shows a higher confidence range, while the </a:t>
            </a:r>
            <a:r>
              <a:rPr lang="en-US" sz="1600" b="1" dirty="0"/>
              <a:t>lighter areas </a:t>
            </a:r>
            <a:r>
              <a:rPr lang="en-US" sz="1600" dirty="0"/>
              <a:t>account for wider potential variability. </a:t>
            </a:r>
          </a:p>
          <a:p>
            <a:pPr marL="285750" indent="-285750">
              <a:buFont typeface="Wingdings" panose="05000000000000000000" pitchFamily="2" charset="2"/>
              <a:buChar char="Ø"/>
            </a:pPr>
            <a:r>
              <a:rPr lang="en-US" sz="1600" dirty="0"/>
              <a:t>From </a:t>
            </a:r>
            <a:r>
              <a:rPr lang="en-US" sz="1600" b="1" dirty="0"/>
              <a:t>2024 onwards</a:t>
            </a:r>
            <a:r>
              <a:rPr lang="en-US" sz="1600" dirty="0"/>
              <a:t>, revenue is expected to stabilize, suggesting steady but limited growth opportunities unless new interventions are introduced.</a:t>
            </a:r>
          </a:p>
          <a:p>
            <a:endParaRPr lang="en-US" sz="1600" dirty="0"/>
          </a:p>
          <a:p>
            <a:r>
              <a:rPr lang="en-US" sz="1600" b="1" u="sng" dirty="0"/>
              <a:t>Business Actionable Insight</a:t>
            </a:r>
            <a:r>
              <a:rPr lang="en-US" sz="1600" b="1" dirty="0"/>
              <a:t>: </a:t>
            </a:r>
            <a:r>
              <a:rPr lang="en-US" sz="1600" dirty="0"/>
              <a:t>To achieve higher growth, the company should diversify offerings, target new customer segments, and explore untapped markets. Additionally, regularly monitor actual revenue against forecasts to refine strategies and ensure accuracy.</a:t>
            </a:r>
          </a:p>
        </p:txBody>
      </p:sp>
      <p:sp>
        <p:nvSpPr>
          <p:cNvPr id="6" name="TextBox 5">
            <a:extLst>
              <a:ext uri="{FF2B5EF4-FFF2-40B4-BE49-F238E27FC236}">
                <a16:creationId xmlns:a16="http://schemas.microsoft.com/office/drawing/2014/main" id="{3D50982B-3823-2C47-274A-3866EA532D05}"/>
              </a:ext>
            </a:extLst>
          </p:cNvPr>
          <p:cNvSpPr txBox="1"/>
          <p:nvPr/>
        </p:nvSpPr>
        <p:spPr>
          <a:xfrm>
            <a:off x="6147578" y="838417"/>
            <a:ext cx="5713984" cy="830997"/>
          </a:xfrm>
          <a:prstGeom prst="rect">
            <a:avLst/>
          </a:prstGeom>
          <a:noFill/>
        </p:spPr>
        <p:txBody>
          <a:bodyPr wrap="square" rtlCol="0">
            <a:spAutoFit/>
          </a:bodyPr>
          <a:lstStyle/>
          <a:p>
            <a:r>
              <a:rPr lang="en-US" sz="1600" b="1" i="1" u="sng" dirty="0"/>
              <a:t>Purpose</a:t>
            </a:r>
            <a:r>
              <a:rPr lang="en-US" sz="1600" b="1" dirty="0"/>
              <a:t>: </a:t>
            </a:r>
            <a:r>
              <a:rPr lang="en-US" sz="1600" dirty="0"/>
              <a:t>To leverage these predictions in decision-making that optimizes business strategies, such as pricing, marketing, and resource allocation, to achieve positive financial outcomes.</a:t>
            </a:r>
            <a:endParaRPr lang="en-NG" sz="1600" i="1" dirty="0"/>
          </a:p>
        </p:txBody>
      </p:sp>
      <p:cxnSp>
        <p:nvCxnSpPr>
          <p:cNvPr id="3" name="Straight Connector 2">
            <a:extLst>
              <a:ext uri="{FF2B5EF4-FFF2-40B4-BE49-F238E27FC236}">
                <a16:creationId xmlns:a16="http://schemas.microsoft.com/office/drawing/2014/main" id="{DA3052CD-C6C0-7700-7805-7AF6C41AC05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7DD95C6-EFC3-1B24-1C7A-512EA665625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6D0A9008-36CD-F532-C2CB-03D744007DF5}"/>
              </a:ext>
            </a:extLst>
          </p:cNvPr>
          <p:cNvSpPr txBox="1"/>
          <p:nvPr/>
        </p:nvSpPr>
        <p:spPr>
          <a:xfrm>
            <a:off x="11039856" y="6603460"/>
            <a:ext cx="384048" cy="261610"/>
          </a:xfrm>
          <a:prstGeom prst="rect">
            <a:avLst/>
          </a:prstGeom>
          <a:noFill/>
        </p:spPr>
        <p:txBody>
          <a:bodyPr wrap="square" rtlCol="0">
            <a:spAutoFit/>
          </a:bodyPr>
          <a:lstStyle/>
          <a:p>
            <a:r>
              <a:rPr lang="en-US" sz="1100" b="1" dirty="0"/>
              <a:t>26 </a:t>
            </a:r>
            <a:endParaRPr lang="en-NG" sz="1100" b="1" dirty="0"/>
          </a:p>
        </p:txBody>
      </p:sp>
      <p:sp>
        <p:nvSpPr>
          <p:cNvPr id="8" name="TextBox 7">
            <a:extLst>
              <a:ext uri="{FF2B5EF4-FFF2-40B4-BE49-F238E27FC236}">
                <a16:creationId xmlns:a16="http://schemas.microsoft.com/office/drawing/2014/main" id="{C10A57EC-7D8B-0E87-79F8-98FE2F4CAB75}"/>
              </a:ext>
            </a:extLst>
          </p:cNvPr>
          <p:cNvSpPr txBox="1"/>
          <p:nvPr/>
        </p:nvSpPr>
        <p:spPr>
          <a:xfrm>
            <a:off x="651150" y="838417"/>
            <a:ext cx="4890516"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What are the predicted revenue trends for the next 36 months, and how can these insights be leveraged to drive favorable business decisions?</a:t>
            </a:r>
          </a:p>
        </p:txBody>
      </p:sp>
      <p:sp>
        <p:nvSpPr>
          <p:cNvPr id="10" name="Rectangle: Rounded Corners 9">
            <a:extLst>
              <a:ext uri="{FF2B5EF4-FFF2-40B4-BE49-F238E27FC236}">
                <a16:creationId xmlns:a16="http://schemas.microsoft.com/office/drawing/2014/main" id="{62EC0E3E-915E-22BF-85C1-DFC666910B6E}"/>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4" name="Picture 13">
            <a:extLst>
              <a:ext uri="{FF2B5EF4-FFF2-40B4-BE49-F238E27FC236}">
                <a16:creationId xmlns:a16="http://schemas.microsoft.com/office/drawing/2014/main" id="{3D74322B-14A5-0817-C246-1B11B2E78407}"/>
              </a:ext>
            </a:extLst>
          </p:cNvPr>
          <p:cNvPicPr>
            <a:picLocks noChangeAspect="1"/>
          </p:cNvPicPr>
          <p:nvPr/>
        </p:nvPicPr>
        <p:blipFill>
          <a:blip r:embed="rId2"/>
          <a:stretch>
            <a:fillRect/>
          </a:stretch>
        </p:blipFill>
        <p:spPr>
          <a:xfrm>
            <a:off x="160094" y="1950120"/>
            <a:ext cx="5692066" cy="4436163"/>
          </a:xfrm>
          <a:prstGeom prst="rect">
            <a:avLst/>
          </a:prstGeom>
        </p:spPr>
      </p:pic>
    </p:spTree>
    <p:extLst>
      <p:ext uri="{BB962C8B-B14F-4D97-AF65-F5344CB8AC3E}">
        <p14:creationId xmlns:p14="http://schemas.microsoft.com/office/powerpoint/2010/main" val="248675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20242175-335D-3CA7-B61A-12FFA2C49E95}"/>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633394F-CAF3-C678-E37E-055484FC530B}"/>
              </a:ext>
            </a:extLst>
          </p:cNvPr>
          <p:cNvSpPr/>
          <p:nvPr/>
        </p:nvSpPr>
        <p:spPr>
          <a:xfrm>
            <a:off x="5977235" y="790766"/>
            <a:ext cx="6054671"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A25A9546-A96C-786F-0F8D-6430F2A00D67}"/>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684CD0FA-0E66-DED4-B9D6-B621FAC905BD}"/>
              </a:ext>
            </a:extLst>
          </p:cNvPr>
          <p:cNvSpPr txBox="1"/>
          <p:nvPr/>
        </p:nvSpPr>
        <p:spPr>
          <a:xfrm>
            <a:off x="446574" y="96047"/>
            <a:ext cx="2833074" cy="461665"/>
          </a:xfrm>
          <a:prstGeom prst="rect">
            <a:avLst/>
          </a:prstGeom>
          <a:noFill/>
        </p:spPr>
        <p:txBody>
          <a:bodyPr wrap="square" rtlCol="0">
            <a:spAutoFit/>
          </a:bodyPr>
          <a:lstStyle/>
          <a:p>
            <a:r>
              <a:rPr lang="en-US" sz="2400" b="1" dirty="0">
                <a:solidFill>
                  <a:srgbClr val="FF0000"/>
                </a:solidFill>
              </a:rPr>
              <a:t>18. Pricing Analysis</a:t>
            </a:r>
          </a:p>
        </p:txBody>
      </p:sp>
      <p:sp>
        <p:nvSpPr>
          <p:cNvPr id="5" name="TextBox 4">
            <a:extLst>
              <a:ext uri="{FF2B5EF4-FFF2-40B4-BE49-F238E27FC236}">
                <a16:creationId xmlns:a16="http://schemas.microsoft.com/office/drawing/2014/main" id="{0F9DBE97-3347-EC47-E421-4F51D9E2AE63}"/>
              </a:ext>
            </a:extLst>
          </p:cNvPr>
          <p:cNvSpPr txBox="1"/>
          <p:nvPr/>
        </p:nvSpPr>
        <p:spPr>
          <a:xfrm>
            <a:off x="6277758" y="2398062"/>
            <a:ext cx="5587999" cy="4031873"/>
          </a:xfrm>
          <a:prstGeom prst="rect">
            <a:avLst/>
          </a:prstGeom>
          <a:noFill/>
        </p:spPr>
        <p:txBody>
          <a:bodyPr wrap="square" rtlCol="0">
            <a:spAutoFit/>
          </a:bodyPr>
          <a:lstStyle/>
          <a:p>
            <a:r>
              <a:rPr lang="en-US" sz="1600" b="1" u="sng" dirty="0"/>
              <a:t>Insights:</a:t>
            </a:r>
          </a:p>
          <a:p>
            <a:pPr marL="285750" indent="-285750">
              <a:buFont typeface="Wingdings" panose="05000000000000000000" pitchFamily="2" charset="2"/>
              <a:buChar char="Ø"/>
            </a:pPr>
            <a:r>
              <a:rPr lang="en-US" sz="1600" b="1" dirty="0"/>
              <a:t>Selling Price: </a:t>
            </a:r>
            <a:r>
              <a:rPr lang="en-US" sz="1600" dirty="0"/>
              <a:t>A unit increase has a </a:t>
            </a:r>
            <a:r>
              <a:rPr lang="en-US" sz="1600" b="1" dirty="0"/>
              <a:t>small positive impact (+0.0016)</a:t>
            </a:r>
            <a:r>
              <a:rPr lang="en-US" sz="1600" dirty="0"/>
              <a:t> on the profit margin.</a:t>
            </a:r>
          </a:p>
          <a:p>
            <a:pPr marL="285750" indent="-285750">
              <a:buFont typeface="Wingdings" panose="05000000000000000000" pitchFamily="2" charset="2"/>
              <a:buChar char="§"/>
            </a:pPr>
            <a:r>
              <a:rPr lang="en-US" sz="1600" dirty="0"/>
              <a:t> </a:t>
            </a:r>
            <a:r>
              <a:rPr lang="en-US" sz="1600" b="1" u="sng" dirty="0"/>
              <a:t>Action: </a:t>
            </a:r>
            <a:r>
              <a:rPr lang="en-US" sz="1600" i="1" dirty="0"/>
              <a:t>Incrementally adjust prices to enhance profitability while ensuring customer demand remains steady.</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Cost Price: </a:t>
            </a:r>
            <a:r>
              <a:rPr lang="en-US" sz="1600" dirty="0"/>
              <a:t>A unit increase has a </a:t>
            </a:r>
            <a:r>
              <a:rPr lang="en-US" sz="1600" b="1" dirty="0"/>
              <a:t>significant negative impact (-0.0787) </a:t>
            </a:r>
            <a:r>
              <a:rPr lang="en-US" sz="1600" dirty="0"/>
              <a:t>on the profit margin.</a:t>
            </a:r>
          </a:p>
          <a:p>
            <a:pPr marL="285750" indent="-285750">
              <a:buFont typeface="Wingdings" panose="05000000000000000000" pitchFamily="2" charset="2"/>
              <a:buChar char="§"/>
            </a:pPr>
            <a:r>
              <a:rPr lang="en-US" sz="1600" b="1" u="sng" dirty="0"/>
              <a:t>Action: </a:t>
            </a:r>
            <a:r>
              <a:rPr lang="en-US" sz="1600" i="1" dirty="0"/>
              <a:t>Prioritize cost management and optimization strategies to minimize profit erosion.</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Revenue: </a:t>
            </a:r>
            <a:r>
              <a:rPr lang="en-US" sz="1600" dirty="0"/>
              <a:t>A unit increase has a </a:t>
            </a:r>
            <a:r>
              <a:rPr lang="en-US" sz="1600" b="1" dirty="0"/>
              <a:t>substantial positive impact (+0.0779) </a:t>
            </a:r>
            <a:r>
              <a:rPr lang="en-US" sz="1600" dirty="0"/>
              <a:t>on the profit margin.</a:t>
            </a:r>
          </a:p>
          <a:p>
            <a:pPr marL="285750" indent="-285750">
              <a:buFont typeface="Wingdings" panose="05000000000000000000" pitchFamily="2" charset="2"/>
              <a:buChar char="§"/>
            </a:pPr>
            <a:r>
              <a:rPr lang="en-US" sz="1600" b="1" u="sng" dirty="0"/>
              <a:t>Action: </a:t>
            </a:r>
            <a:r>
              <a:rPr lang="en-US" sz="1600" i="1" dirty="0"/>
              <a:t>Focus on driving revenue growth through increased sales, improved marketing strategies, and expanding the customer base to enhance overall business performance.</a:t>
            </a:r>
          </a:p>
        </p:txBody>
      </p:sp>
      <p:sp>
        <p:nvSpPr>
          <p:cNvPr id="6" name="TextBox 5">
            <a:extLst>
              <a:ext uri="{FF2B5EF4-FFF2-40B4-BE49-F238E27FC236}">
                <a16:creationId xmlns:a16="http://schemas.microsoft.com/office/drawing/2014/main" id="{E096EF4D-F8BA-EBC4-96BA-E28F36A1F17F}"/>
              </a:ext>
            </a:extLst>
          </p:cNvPr>
          <p:cNvSpPr txBox="1"/>
          <p:nvPr/>
        </p:nvSpPr>
        <p:spPr>
          <a:xfrm>
            <a:off x="6214766" y="791301"/>
            <a:ext cx="5713984" cy="1323439"/>
          </a:xfrm>
          <a:prstGeom prst="rect">
            <a:avLst/>
          </a:prstGeom>
          <a:noFill/>
        </p:spPr>
        <p:txBody>
          <a:bodyPr wrap="square" rtlCol="0">
            <a:spAutoFit/>
          </a:bodyPr>
          <a:lstStyle/>
          <a:p>
            <a:r>
              <a:rPr lang="en-US" sz="1600" b="1" i="1" u="sng" dirty="0"/>
              <a:t>Purpose</a:t>
            </a:r>
            <a:r>
              <a:rPr lang="en-US" sz="1600" b="1" dirty="0"/>
              <a:t>: </a:t>
            </a:r>
            <a:r>
              <a:rPr lang="en-US" sz="1600" dirty="0"/>
              <a:t>Is to uncover how selling price and cost price influence profit margins, optimize pricing strategies, support data-driven decisions, identify segment-specific patterns, forecast financial outcomes, and detect inefficiencies to improve profitability and guide strategic planning.</a:t>
            </a:r>
            <a:endParaRPr lang="en-NG" sz="1600" i="1" dirty="0"/>
          </a:p>
        </p:txBody>
      </p:sp>
      <p:cxnSp>
        <p:nvCxnSpPr>
          <p:cNvPr id="3" name="Straight Connector 2">
            <a:extLst>
              <a:ext uri="{FF2B5EF4-FFF2-40B4-BE49-F238E27FC236}">
                <a16:creationId xmlns:a16="http://schemas.microsoft.com/office/drawing/2014/main" id="{3670133F-0BF6-3A3C-7872-D4C60D2ECA7C}"/>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580756F-6EC4-69C5-6557-B8DF81BA708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072CE758-FC24-E117-0469-000DEF32DB92}"/>
              </a:ext>
            </a:extLst>
          </p:cNvPr>
          <p:cNvSpPr txBox="1"/>
          <p:nvPr/>
        </p:nvSpPr>
        <p:spPr>
          <a:xfrm>
            <a:off x="11039856" y="6603460"/>
            <a:ext cx="384048" cy="261610"/>
          </a:xfrm>
          <a:prstGeom prst="rect">
            <a:avLst/>
          </a:prstGeom>
          <a:noFill/>
        </p:spPr>
        <p:txBody>
          <a:bodyPr wrap="square" rtlCol="0">
            <a:spAutoFit/>
          </a:bodyPr>
          <a:lstStyle/>
          <a:p>
            <a:r>
              <a:rPr lang="en-US" sz="1100" b="1" dirty="0"/>
              <a:t>27  </a:t>
            </a:r>
            <a:endParaRPr lang="en-NG" sz="1100" b="1" dirty="0"/>
          </a:p>
        </p:txBody>
      </p:sp>
      <p:sp>
        <p:nvSpPr>
          <p:cNvPr id="8" name="TextBox 7">
            <a:extLst>
              <a:ext uri="{FF2B5EF4-FFF2-40B4-BE49-F238E27FC236}">
                <a16:creationId xmlns:a16="http://schemas.microsoft.com/office/drawing/2014/main" id="{EF8FB8D6-8F2B-A514-9415-401783FF4EDE}"/>
              </a:ext>
            </a:extLst>
          </p:cNvPr>
          <p:cNvSpPr txBox="1"/>
          <p:nvPr/>
        </p:nvSpPr>
        <p:spPr>
          <a:xfrm>
            <a:off x="651150" y="898168"/>
            <a:ext cx="4890516"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What insights can be derived from analyzing the relationships between selling price, cost price, and profit margin using statistical models?</a:t>
            </a:r>
          </a:p>
        </p:txBody>
      </p:sp>
      <p:sp>
        <p:nvSpPr>
          <p:cNvPr id="10" name="Rectangle: Rounded Corners 9">
            <a:extLst>
              <a:ext uri="{FF2B5EF4-FFF2-40B4-BE49-F238E27FC236}">
                <a16:creationId xmlns:a16="http://schemas.microsoft.com/office/drawing/2014/main" id="{D230C390-42A9-ACD7-4AA0-A240436B99EE}"/>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3" name="Picture 12">
            <a:extLst>
              <a:ext uri="{FF2B5EF4-FFF2-40B4-BE49-F238E27FC236}">
                <a16:creationId xmlns:a16="http://schemas.microsoft.com/office/drawing/2014/main" id="{63D5E149-A2CB-56E2-884E-451CBA5CCFAF}"/>
              </a:ext>
            </a:extLst>
          </p:cNvPr>
          <p:cNvPicPr>
            <a:picLocks noChangeAspect="1"/>
          </p:cNvPicPr>
          <p:nvPr/>
        </p:nvPicPr>
        <p:blipFill>
          <a:blip r:embed="rId2"/>
          <a:stretch>
            <a:fillRect/>
          </a:stretch>
        </p:blipFill>
        <p:spPr>
          <a:xfrm>
            <a:off x="160094" y="2609739"/>
            <a:ext cx="5817140" cy="3776543"/>
          </a:xfrm>
          <a:prstGeom prst="rect">
            <a:avLst/>
          </a:prstGeom>
        </p:spPr>
      </p:pic>
      <p:sp>
        <p:nvSpPr>
          <p:cNvPr id="15" name="TextBox 14">
            <a:extLst>
              <a:ext uri="{FF2B5EF4-FFF2-40B4-BE49-F238E27FC236}">
                <a16:creationId xmlns:a16="http://schemas.microsoft.com/office/drawing/2014/main" id="{B6F312FA-C506-E5E2-FE69-23E103E15409}"/>
              </a:ext>
            </a:extLst>
          </p:cNvPr>
          <p:cNvSpPr txBox="1"/>
          <p:nvPr/>
        </p:nvSpPr>
        <p:spPr>
          <a:xfrm>
            <a:off x="651150" y="2030167"/>
            <a:ext cx="5045890" cy="553998"/>
          </a:xfrm>
          <a:prstGeom prst="rect">
            <a:avLst/>
          </a:prstGeom>
          <a:noFill/>
        </p:spPr>
        <p:txBody>
          <a:bodyPr wrap="square" rtlCol="0">
            <a:spAutoFit/>
          </a:bodyPr>
          <a:lstStyle/>
          <a:p>
            <a:r>
              <a:rPr lang="en-US" sz="1500" b="1" u="sng" dirty="0"/>
              <a:t>Regression model analyzing the effect of selling price, cost price, and revenue on profit margin.</a:t>
            </a:r>
          </a:p>
        </p:txBody>
      </p:sp>
      <p:sp>
        <p:nvSpPr>
          <p:cNvPr id="12" name="Rectangle 11">
            <a:extLst>
              <a:ext uri="{FF2B5EF4-FFF2-40B4-BE49-F238E27FC236}">
                <a16:creationId xmlns:a16="http://schemas.microsoft.com/office/drawing/2014/main" id="{ED137C0D-3114-35E4-62F3-222EF2864348}"/>
              </a:ext>
            </a:extLst>
          </p:cNvPr>
          <p:cNvSpPr/>
          <p:nvPr/>
        </p:nvSpPr>
        <p:spPr>
          <a:xfrm>
            <a:off x="160094" y="4096512"/>
            <a:ext cx="5143426" cy="10485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673063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C892A44-31B6-E5CD-52AB-945C15A5B15B}"/>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3F828AA-3EC5-9FCF-DAEF-C1E802234FA2}"/>
              </a:ext>
            </a:extLst>
          </p:cNvPr>
          <p:cNvSpPr/>
          <p:nvPr/>
        </p:nvSpPr>
        <p:spPr>
          <a:xfrm>
            <a:off x="5977235" y="790766"/>
            <a:ext cx="6054671"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F8E742-0D20-9650-A4A0-8D2E613929D8}"/>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6B7DF64D-98B1-AF2F-3354-F2567E2513AC}"/>
              </a:ext>
            </a:extLst>
          </p:cNvPr>
          <p:cNvSpPr txBox="1"/>
          <p:nvPr/>
        </p:nvSpPr>
        <p:spPr>
          <a:xfrm>
            <a:off x="446574" y="96047"/>
            <a:ext cx="7453842" cy="461665"/>
          </a:xfrm>
          <a:prstGeom prst="rect">
            <a:avLst/>
          </a:prstGeom>
          <a:noFill/>
        </p:spPr>
        <p:txBody>
          <a:bodyPr wrap="square" rtlCol="0">
            <a:spAutoFit/>
          </a:bodyPr>
          <a:lstStyle/>
          <a:p>
            <a:r>
              <a:rPr lang="en-US" sz="2400" b="1" dirty="0">
                <a:solidFill>
                  <a:srgbClr val="FF0000"/>
                </a:solidFill>
              </a:rPr>
              <a:t>19. Top Customers Who Make Up 80% of Total Revenue.</a:t>
            </a:r>
          </a:p>
        </p:txBody>
      </p:sp>
      <p:sp>
        <p:nvSpPr>
          <p:cNvPr id="5" name="TextBox 4">
            <a:extLst>
              <a:ext uri="{FF2B5EF4-FFF2-40B4-BE49-F238E27FC236}">
                <a16:creationId xmlns:a16="http://schemas.microsoft.com/office/drawing/2014/main" id="{220A0826-92CA-943C-9751-A900FE90D8C5}"/>
              </a:ext>
            </a:extLst>
          </p:cNvPr>
          <p:cNvSpPr txBox="1"/>
          <p:nvPr/>
        </p:nvSpPr>
        <p:spPr>
          <a:xfrm>
            <a:off x="6277758" y="2354411"/>
            <a:ext cx="5587999" cy="4031873"/>
          </a:xfrm>
          <a:prstGeom prst="rect">
            <a:avLst/>
          </a:prstGeom>
          <a:noFill/>
        </p:spPr>
        <p:txBody>
          <a:bodyPr wrap="square" rtlCol="0">
            <a:spAutoFit/>
          </a:bodyPr>
          <a:lstStyle/>
          <a:p>
            <a:r>
              <a:rPr lang="en-US" sz="1600" b="1" u="sng" dirty="0"/>
              <a:t>Insights:</a:t>
            </a:r>
          </a:p>
          <a:p>
            <a:r>
              <a:rPr lang="en-US" sz="1600" dirty="0"/>
              <a:t>Starting with the highest revenue contributors and summing their contributions, the top fourteen (14) customers out of thirty-eight (38) account for approximately </a:t>
            </a:r>
            <a:r>
              <a:rPr lang="en-US" sz="1600" b="1" dirty="0"/>
              <a:t>80% of the total revenue.</a:t>
            </a:r>
          </a:p>
          <a:p>
            <a:endParaRPr lang="en-US" sz="1600" dirty="0"/>
          </a:p>
          <a:p>
            <a:r>
              <a:rPr lang="en-US" sz="1600" b="1" u="sng" dirty="0"/>
              <a:t>Business Actionable Insight</a:t>
            </a:r>
            <a:r>
              <a:rPr lang="en-US" sz="1600" b="1" dirty="0"/>
              <a:t>:</a:t>
            </a:r>
            <a:br>
              <a:rPr lang="en-US" sz="1600" dirty="0"/>
            </a:br>
            <a:r>
              <a:rPr lang="en-US" sz="1600" b="1" dirty="0"/>
              <a:t>These fourteen customers are the primary revenue drivers for the business. Focusing on these key customers through targeted customer relationship management, personalized marketing strategies, and optimized service delivery can enhance loyalty and foster further revenue growth</a:t>
            </a:r>
            <a:r>
              <a:rPr lang="en-US" sz="1600" dirty="0"/>
              <a:t>.</a:t>
            </a:r>
          </a:p>
          <a:p>
            <a:r>
              <a:rPr lang="en-US" sz="1600" dirty="0"/>
              <a:t>Customers outside this top 80% may represent lower-priority opportunities for growth or could benefit from alternative strategies aimed at increasing their contributions, such as promotions, upselling, or outreach campaigns to boost engagement and spending.</a:t>
            </a:r>
          </a:p>
        </p:txBody>
      </p:sp>
      <p:sp>
        <p:nvSpPr>
          <p:cNvPr id="6" name="TextBox 5">
            <a:extLst>
              <a:ext uri="{FF2B5EF4-FFF2-40B4-BE49-F238E27FC236}">
                <a16:creationId xmlns:a16="http://schemas.microsoft.com/office/drawing/2014/main" id="{F3D0864F-E76B-877F-C1C4-47A8AF955198}"/>
              </a:ext>
            </a:extLst>
          </p:cNvPr>
          <p:cNvSpPr txBox="1"/>
          <p:nvPr/>
        </p:nvSpPr>
        <p:spPr>
          <a:xfrm>
            <a:off x="6214766" y="791301"/>
            <a:ext cx="5713984" cy="1323439"/>
          </a:xfrm>
          <a:prstGeom prst="rect">
            <a:avLst/>
          </a:prstGeom>
          <a:noFill/>
        </p:spPr>
        <p:txBody>
          <a:bodyPr wrap="square" rtlCol="0">
            <a:spAutoFit/>
          </a:bodyPr>
          <a:lstStyle/>
          <a:p>
            <a:r>
              <a:rPr lang="en-US" sz="1600" b="1" i="1" u="sng" dirty="0"/>
              <a:t>Purpose</a:t>
            </a:r>
            <a:r>
              <a:rPr lang="en-US" sz="1600" b="1" dirty="0"/>
              <a:t>: </a:t>
            </a:r>
            <a:r>
              <a:rPr lang="en-US" sz="1600" dirty="0"/>
              <a:t>To identify key customers who contribute significantly to total revenue, enabling businesses to prioritize engagement, optimize marketing, allocate resources efficiently, and make data-driven decisions to retain and grow these high-value customers, ultimately maximizing revenue and fostering long-term success.</a:t>
            </a:r>
            <a:endParaRPr lang="en-NG" sz="1600" i="1" dirty="0"/>
          </a:p>
        </p:txBody>
      </p:sp>
      <p:cxnSp>
        <p:nvCxnSpPr>
          <p:cNvPr id="3" name="Straight Connector 2">
            <a:extLst>
              <a:ext uri="{FF2B5EF4-FFF2-40B4-BE49-F238E27FC236}">
                <a16:creationId xmlns:a16="http://schemas.microsoft.com/office/drawing/2014/main" id="{8384C15A-1BEB-4195-DB5C-C2FCD37DA993}"/>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3F5AE05-EF56-9249-6B81-349F81F0A12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D83E847E-4E85-AA38-3BD4-56C168839F48}"/>
              </a:ext>
            </a:extLst>
          </p:cNvPr>
          <p:cNvSpPr txBox="1"/>
          <p:nvPr/>
        </p:nvSpPr>
        <p:spPr>
          <a:xfrm>
            <a:off x="11039856" y="6603460"/>
            <a:ext cx="384048" cy="261610"/>
          </a:xfrm>
          <a:prstGeom prst="rect">
            <a:avLst/>
          </a:prstGeom>
          <a:noFill/>
        </p:spPr>
        <p:txBody>
          <a:bodyPr wrap="square" rtlCol="0">
            <a:spAutoFit/>
          </a:bodyPr>
          <a:lstStyle/>
          <a:p>
            <a:r>
              <a:rPr lang="en-US" sz="1100" b="1" dirty="0"/>
              <a:t>28  </a:t>
            </a:r>
            <a:endParaRPr lang="en-NG" sz="1100" b="1" dirty="0"/>
          </a:p>
        </p:txBody>
      </p:sp>
      <p:sp>
        <p:nvSpPr>
          <p:cNvPr id="8" name="TextBox 7">
            <a:extLst>
              <a:ext uri="{FF2B5EF4-FFF2-40B4-BE49-F238E27FC236}">
                <a16:creationId xmlns:a16="http://schemas.microsoft.com/office/drawing/2014/main" id="{6E13FB33-3DA8-B9AB-EA73-96C849FDD135}"/>
              </a:ext>
            </a:extLst>
          </p:cNvPr>
          <p:cNvSpPr txBox="1"/>
          <p:nvPr/>
        </p:nvSpPr>
        <p:spPr>
          <a:xfrm>
            <a:off x="758031" y="898168"/>
            <a:ext cx="4676754"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Which customers contribute to the majority (80%) of the business's total revenue?</a:t>
            </a:r>
          </a:p>
        </p:txBody>
      </p:sp>
      <p:sp>
        <p:nvSpPr>
          <p:cNvPr id="10" name="Rectangle: Rounded Corners 9">
            <a:extLst>
              <a:ext uri="{FF2B5EF4-FFF2-40B4-BE49-F238E27FC236}">
                <a16:creationId xmlns:a16="http://schemas.microsoft.com/office/drawing/2014/main" id="{773D0E50-3381-4C6A-967B-8698B8AECD01}"/>
              </a:ext>
            </a:extLst>
          </p:cNvPr>
          <p:cNvSpPr/>
          <p:nvPr/>
        </p:nvSpPr>
        <p:spPr>
          <a:xfrm>
            <a:off x="651150" y="791302"/>
            <a:ext cx="4890516" cy="805850"/>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4" name="Picture 13">
            <a:extLst>
              <a:ext uri="{FF2B5EF4-FFF2-40B4-BE49-F238E27FC236}">
                <a16:creationId xmlns:a16="http://schemas.microsoft.com/office/drawing/2014/main" id="{14BFA912-D4A7-1842-BD81-5D43A6241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1861909"/>
            <a:ext cx="5650992" cy="4524375"/>
          </a:xfrm>
          <a:prstGeom prst="rect">
            <a:avLst/>
          </a:prstGeom>
        </p:spPr>
      </p:pic>
    </p:spTree>
    <p:extLst>
      <p:ext uri="{BB962C8B-B14F-4D97-AF65-F5344CB8AC3E}">
        <p14:creationId xmlns:p14="http://schemas.microsoft.com/office/powerpoint/2010/main" val="151137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E41FFCD8-A03D-3945-38DA-D717854D932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10856C-716B-F30F-526C-CB338CB5AF96}"/>
              </a:ext>
            </a:extLst>
          </p:cNvPr>
          <p:cNvSpPr txBox="1"/>
          <p:nvPr/>
        </p:nvSpPr>
        <p:spPr>
          <a:xfrm>
            <a:off x="633984" y="207721"/>
            <a:ext cx="3284259"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Executive Summary</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AEAEA966-8866-AE78-78D4-3E2114AA974A}"/>
              </a:ext>
            </a:extLst>
          </p:cNvPr>
          <p:cNvSpPr txBox="1"/>
          <p:nvPr/>
        </p:nvSpPr>
        <p:spPr>
          <a:xfrm>
            <a:off x="633984" y="987379"/>
            <a:ext cx="10789920" cy="4832092"/>
          </a:xfrm>
          <a:prstGeom prst="rect">
            <a:avLst/>
          </a:prstGeom>
          <a:noFill/>
        </p:spPr>
        <p:txBody>
          <a:bodyPr wrap="square" rtlCol="0">
            <a:spAutoFit/>
          </a:bodyPr>
          <a:lstStyle/>
          <a:p>
            <a:r>
              <a:rPr lang="en-US" sz="1600" dirty="0"/>
              <a:t>The company conducted a comprehensive analysis of its revenue and profitability from 2020 to 2023, leveraging advanced diagnostic, predictive, and prescriptive analytics to uncover trends, address disparities, and identify growth opportunities. Transitioning from its startup phase, the company achieved significant market presence, marked by exceptional growth in 2021, a decline in 2022 due to challenges, and a strong recovery in 2023 driven by strategic adjustments.</a:t>
            </a:r>
            <a:br>
              <a:rPr lang="en-US" sz="1600" dirty="0"/>
            </a:br>
            <a:r>
              <a:rPr lang="en-US" sz="1600" dirty="0"/>
              <a:t>This analysis provides actionable insights to optimize costs, enhance product profitability, expand market reach, and strengthen customer engagement, laying the foundation for sustainable growth, long-term profitability, and a stronger competitive edge.</a:t>
            </a:r>
          </a:p>
          <a:p>
            <a:endParaRPr lang="en-US" sz="1600" dirty="0"/>
          </a:p>
          <a:p>
            <a:r>
              <a:rPr lang="en-US" sz="2000" b="1" dirty="0">
                <a:solidFill>
                  <a:srgbClr val="FF0000"/>
                </a:solidFill>
              </a:rPr>
              <a:t>Key Insights</a:t>
            </a:r>
          </a:p>
          <a:p>
            <a:r>
              <a:rPr lang="en-US" sz="1600" b="1" dirty="0"/>
              <a:t>Revenue Trends and Growth Opportunities</a:t>
            </a:r>
            <a:r>
              <a:rPr lang="en-US" sz="1600" dirty="0"/>
              <a:t>:</a:t>
            </a:r>
          </a:p>
          <a:p>
            <a:pPr marL="285750" indent="-285750">
              <a:buFont typeface="Wingdings" panose="05000000000000000000" pitchFamily="2" charset="2"/>
              <a:buChar char="Ø"/>
            </a:pPr>
            <a:r>
              <a:rPr lang="en-US" sz="1600" dirty="0"/>
              <a:t>2021 marked a period of exceptional growth due to market reach expansion and robust marketing strategies.</a:t>
            </a:r>
          </a:p>
          <a:p>
            <a:pPr marL="285750" indent="-285750">
              <a:buFont typeface="Wingdings" panose="05000000000000000000" pitchFamily="2" charset="2"/>
              <a:buChar char="Ø"/>
            </a:pPr>
            <a:r>
              <a:rPr lang="en-US" sz="1600" dirty="0"/>
              <a:t>A notable decline in 2022 was attributed to external and internal challenges, including competition and operational inefficiencies.</a:t>
            </a:r>
          </a:p>
          <a:p>
            <a:pPr marL="285750" indent="-285750">
              <a:buFont typeface="Wingdings" panose="05000000000000000000" pitchFamily="2" charset="2"/>
              <a:buChar char="Ø"/>
            </a:pPr>
            <a:r>
              <a:rPr lang="en-US" sz="1600" dirty="0"/>
              <a:t>Recovery in 2023 highlights the effectiveness of corrective strategies such as product quality improvements and market retargeting.</a:t>
            </a:r>
          </a:p>
          <a:p>
            <a:pPr marL="285750" indent="-285750">
              <a:buFont typeface="Wingdings" panose="05000000000000000000" pitchFamily="2" charset="2"/>
              <a:buChar char="Ø"/>
            </a:pPr>
            <a:endParaRPr lang="en-US" sz="1600" dirty="0"/>
          </a:p>
          <a:p>
            <a:r>
              <a:rPr lang="en-US" sz="1600" b="1" dirty="0"/>
              <a:t>Market Zone Analysis</a:t>
            </a:r>
            <a:endParaRPr lang="en-US" sz="1600" dirty="0"/>
          </a:p>
          <a:p>
            <a:pPr marL="285750" indent="-285750">
              <a:buFont typeface="Wingdings" panose="05000000000000000000" pitchFamily="2" charset="2"/>
              <a:buChar char="Ø"/>
            </a:pPr>
            <a:r>
              <a:rPr lang="en-US" sz="1600" b="1" dirty="0"/>
              <a:t>Top Performers</a:t>
            </a:r>
            <a:r>
              <a:rPr lang="en-US" sz="1600" dirty="0"/>
              <a:t>: North-Central zone leads with $25.12M revenue and $0.43M profit.</a:t>
            </a:r>
          </a:p>
          <a:p>
            <a:pPr marL="285750" indent="-285750">
              <a:buFont typeface="Wingdings" panose="05000000000000000000" pitchFamily="2" charset="2"/>
              <a:buChar char="Ø"/>
            </a:pPr>
            <a:r>
              <a:rPr lang="en-US" sz="1600" b="1" dirty="0"/>
              <a:t>Underperformers</a:t>
            </a:r>
            <a:r>
              <a:rPr lang="en-US" sz="1600" dirty="0"/>
              <a:t>: North-East and South-South zones show significant revenue and profitability gaps, demanding tailored interventions.</a:t>
            </a:r>
          </a:p>
        </p:txBody>
      </p:sp>
      <p:cxnSp>
        <p:nvCxnSpPr>
          <p:cNvPr id="4" name="Straight Connector 3">
            <a:extLst>
              <a:ext uri="{FF2B5EF4-FFF2-40B4-BE49-F238E27FC236}">
                <a16:creationId xmlns:a16="http://schemas.microsoft.com/office/drawing/2014/main" id="{A3E5F489-D6A5-1AEA-BF79-AE0341AF6E59}"/>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6721A07-3CD0-199F-EE45-4869CC0B0CC5}"/>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DDB874D1-C265-E080-9638-C6928759E578}"/>
              </a:ext>
            </a:extLst>
          </p:cNvPr>
          <p:cNvSpPr txBox="1"/>
          <p:nvPr/>
        </p:nvSpPr>
        <p:spPr>
          <a:xfrm>
            <a:off x="11039856" y="6603460"/>
            <a:ext cx="384048" cy="261610"/>
          </a:xfrm>
          <a:prstGeom prst="rect">
            <a:avLst/>
          </a:prstGeom>
          <a:noFill/>
        </p:spPr>
        <p:txBody>
          <a:bodyPr wrap="square" rtlCol="0">
            <a:spAutoFit/>
          </a:bodyPr>
          <a:lstStyle/>
          <a:p>
            <a:r>
              <a:rPr lang="en-US" sz="1100" b="1" dirty="0"/>
              <a:t>2  </a:t>
            </a:r>
            <a:endParaRPr lang="en-NG" sz="1100" b="1" dirty="0"/>
          </a:p>
        </p:txBody>
      </p:sp>
    </p:spTree>
    <p:extLst>
      <p:ext uri="{BB962C8B-B14F-4D97-AF65-F5344CB8AC3E}">
        <p14:creationId xmlns:p14="http://schemas.microsoft.com/office/powerpoint/2010/main" val="1616769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66DADCF0-6333-D9CF-1DC4-E040B456DB33}"/>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F040E76-938D-DB90-6EE2-6792F94B6B3E}"/>
              </a:ext>
            </a:extLst>
          </p:cNvPr>
          <p:cNvSpPr/>
          <p:nvPr/>
        </p:nvSpPr>
        <p:spPr>
          <a:xfrm>
            <a:off x="6147578" y="790767"/>
            <a:ext cx="5884328" cy="1162782"/>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769D7207-62BA-044C-B55A-2C4EE70332BF}"/>
              </a:ext>
            </a:extLst>
          </p:cNvPr>
          <p:cNvSpPr/>
          <p:nvPr/>
        </p:nvSpPr>
        <p:spPr>
          <a:xfrm>
            <a:off x="5888735" y="2186604"/>
            <a:ext cx="6143170" cy="4199683"/>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3867A355-4623-1A8C-8F5D-A6ED458A69FC}"/>
              </a:ext>
            </a:extLst>
          </p:cNvPr>
          <p:cNvSpPr txBox="1"/>
          <p:nvPr/>
        </p:nvSpPr>
        <p:spPr>
          <a:xfrm>
            <a:off x="446574" y="96047"/>
            <a:ext cx="6319986" cy="461665"/>
          </a:xfrm>
          <a:prstGeom prst="rect">
            <a:avLst/>
          </a:prstGeom>
          <a:noFill/>
        </p:spPr>
        <p:txBody>
          <a:bodyPr wrap="square" rtlCol="0">
            <a:spAutoFit/>
          </a:bodyPr>
          <a:lstStyle/>
          <a:p>
            <a:r>
              <a:rPr lang="en-US" sz="2400" b="1" dirty="0">
                <a:solidFill>
                  <a:srgbClr val="FF0000"/>
                </a:solidFill>
              </a:rPr>
              <a:t>20. The Clustering and Customer Segmentation.</a:t>
            </a:r>
          </a:p>
        </p:txBody>
      </p:sp>
      <p:sp>
        <p:nvSpPr>
          <p:cNvPr id="5" name="TextBox 4">
            <a:extLst>
              <a:ext uri="{FF2B5EF4-FFF2-40B4-BE49-F238E27FC236}">
                <a16:creationId xmlns:a16="http://schemas.microsoft.com/office/drawing/2014/main" id="{49BE6BFF-635D-144D-C413-38F619617B4F}"/>
              </a:ext>
            </a:extLst>
          </p:cNvPr>
          <p:cNvSpPr txBox="1"/>
          <p:nvPr/>
        </p:nvSpPr>
        <p:spPr>
          <a:xfrm>
            <a:off x="5948895" y="2191829"/>
            <a:ext cx="6022849" cy="4216539"/>
          </a:xfrm>
          <a:prstGeom prst="rect">
            <a:avLst/>
          </a:prstGeom>
          <a:noFill/>
        </p:spPr>
        <p:txBody>
          <a:bodyPr wrap="square" rtlCol="0">
            <a:spAutoFit/>
          </a:bodyPr>
          <a:lstStyle/>
          <a:p>
            <a:r>
              <a:rPr lang="en-US" sz="1600" b="1" u="sng" dirty="0"/>
              <a:t>Insights:</a:t>
            </a:r>
          </a:p>
          <a:p>
            <a:r>
              <a:rPr lang="en-US" sz="1400" b="1" dirty="0"/>
              <a:t>Three distinct clusters are visible:</a:t>
            </a:r>
          </a:p>
          <a:p>
            <a:pPr marL="285750" indent="-285750">
              <a:buFont typeface="Wingdings" panose="05000000000000000000" pitchFamily="2" charset="2"/>
              <a:buChar char="Ø"/>
            </a:pPr>
            <a:r>
              <a:rPr lang="en-US" sz="1400" b="1" dirty="0"/>
              <a:t>1st Cluster (</a:t>
            </a:r>
            <a:r>
              <a:rPr lang="en-US" sz="1400" b="1" dirty="0">
                <a:solidFill>
                  <a:srgbClr val="FF0000"/>
                </a:solidFill>
              </a:rPr>
              <a:t>red points</a:t>
            </a:r>
            <a:r>
              <a:rPr lang="en-US" sz="1400" b="1" dirty="0"/>
              <a:t>): </a:t>
            </a:r>
            <a:r>
              <a:rPr lang="en-US" sz="1400" dirty="0"/>
              <a:t>These </a:t>
            </a:r>
            <a:r>
              <a:rPr lang="en-US" sz="1400" b="1" dirty="0"/>
              <a:t>are customers with low-volume and low-revenue,</a:t>
            </a:r>
            <a:r>
              <a:rPr lang="en-US" sz="1400" dirty="0"/>
              <a:t> they are likely occasional buyers or low-spending customers.</a:t>
            </a:r>
          </a:p>
          <a:p>
            <a:pPr marL="285750" indent="-285750">
              <a:buFont typeface="Wingdings" panose="05000000000000000000" pitchFamily="2" charset="2"/>
              <a:buChar char="Ø"/>
            </a:pPr>
            <a:r>
              <a:rPr lang="en-US" sz="1400" b="1" dirty="0"/>
              <a:t>2nd Cluster (</a:t>
            </a:r>
            <a:r>
              <a:rPr lang="en-US" sz="1400" b="1" dirty="0">
                <a:solidFill>
                  <a:srgbClr val="00B050"/>
                </a:solidFill>
              </a:rPr>
              <a:t>green points</a:t>
            </a:r>
            <a:r>
              <a:rPr lang="en-US" sz="1400" b="1" dirty="0"/>
              <a:t>): </a:t>
            </a:r>
            <a:r>
              <a:rPr lang="en-US" sz="1400" dirty="0"/>
              <a:t>These </a:t>
            </a:r>
            <a:r>
              <a:rPr lang="en-US" sz="1400" b="1" dirty="0"/>
              <a:t>are customers with moderate-volume and moderate-revenue customers</a:t>
            </a:r>
            <a:r>
              <a:rPr lang="en-US" sz="1400" dirty="0"/>
              <a:t>, they represent a middle tier of customers with more frequent purchases and moderate spending.</a:t>
            </a:r>
          </a:p>
          <a:p>
            <a:pPr marL="285750" indent="-285750">
              <a:buFont typeface="Wingdings" panose="05000000000000000000" pitchFamily="2" charset="2"/>
              <a:buChar char="Ø"/>
            </a:pPr>
            <a:r>
              <a:rPr lang="en-US" sz="1400" b="1" dirty="0"/>
              <a:t>3rd Cluster (black points): </a:t>
            </a:r>
            <a:r>
              <a:rPr lang="en-US" sz="1400" dirty="0"/>
              <a:t>These are </a:t>
            </a:r>
            <a:r>
              <a:rPr lang="en-US" sz="1400" b="1" dirty="0"/>
              <a:t>customers with high-volume and high-revenue customers,</a:t>
            </a:r>
            <a:r>
              <a:rPr lang="en-US" sz="1400" dirty="0"/>
              <a:t> they are the most valuable customers, contributing most of the revenue and representing high loyalty.  </a:t>
            </a:r>
            <a:r>
              <a:rPr lang="en-US" sz="1400" b="1" u="sng" dirty="0"/>
              <a:t>This cluster contributes the most to overall revenue and sales volume in the customer segmentation</a:t>
            </a:r>
            <a:r>
              <a:rPr lang="en-US" sz="1400" dirty="0"/>
              <a:t>.</a:t>
            </a:r>
          </a:p>
          <a:p>
            <a:endParaRPr lang="en-US" sz="1400" dirty="0"/>
          </a:p>
          <a:p>
            <a:r>
              <a:rPr lang="en-US" sz="1400" b="1" i="1" dirty="0"/>
              <a:t>Premium Stores leads as the top customer</a:t>
            </a:r>
            <a:r>
              <a:rPr lang="en-US" sz="1400" i="1" dirty="0"/>
              <a:t>, generating $</a:t>
            </a:r>
            <a:r>
              <a:rPr lang="en-US" sz="1400" b="1" i="1" dirty="0"/>
              <a:t>6.83M in total revenue with a sales volume of 31.8K units.</a:t>
            </a:r>
            <a:r>
              <a:rPr lang="en-US" sz="1400" i="1" dirty="0"/>
              <a:t> Nixon Hub ranks second, contributing $6.27M in revenue and 24.6K units in volume. Excel Stores secures third place with $5.66M in revenue and 16.0K units in volume. Prime Stop Superstore follows in fourth place with $4.67M in revenue and 16.4K units, while Chance Outlet ranks fifth, delivering $4.22M in revenue and a total volume of 21.4K units.</a:t>
            </a:r>
          </a:p>
        </p:txBody>
      </p:sp>
      <p:sp>
        <p:nvSpPr>
          <p:cNvPr id="6" name="TextBox 5">
            <a:extLst>
              <a:ext uri="{FF2B5EF4-FFF2-40B4-BE49-F238E27FC236}">
                <a16:creationId xmlns:a16="http://schemas.microsoft.com/office/drawing/2014/main" id="{3AAB7232-36CF-995C-CE75-7C17C5068940}"/>
              </a:ext>
            </a:extLst>
          </p:cNvPr>
          <p:cNvSpPr txBox="1"/>
          <p:nvPr/>
        </p:nvSpPr>
        <p:spPr>
          <a:xfrm>
            <a:off x="6232750" y="840131"/>
            <a:ext cx="5713984" cy="1077218"/>
          </a:xfrm>
          <a:prstGeom prst="rect">
            <a:avLst/>
          </a:prstGeom>
          <a:noFill/>
        </p:spPr>
        <p:txBody>
          <a:bodyPr wrap="square" rtlCol="0">
            <a:spAutoFit/>
          </a:bodyPr>
          <a:lstStyle/>
          <a:p>
            <a:r>
              <a:rPr lang="en-US" sz="1600" b="1" i="1" u="sng" dirty="0"/>
              <a:t>Purpose</a:t>
            </a:r>
            <a:r>
              <a:rPr lang="en-US" sz="1600" b="1" dirty="0"/>
              <a:t>: </a:t>
            </a:r>
            <a:r>
              <a:rPr lang="en-US" sz="1600" dirty="0"/>
              <a:t>To identify customer segments generating the highest revenue and sales volume, uncovering trends to guide strategic decisions. Insights help optimize resources, target marketing, and tailor engagement strategies for profitability and growth.</a:t>
            </a:r>
            <a:endParaRPr lang="en-NG" sz="1600" i="1" dirty="0"/>
          </a:p>
        </p:txBody>
      </p:sp>
      <p:cxnSp>
        <p:nvCxnSpPr>
          <p:cNvPr id="3" name="Straight Connector 2">
            <a:extLst>
              <a:ext uri="{FF2B5EF4-FFF2-40B4-BE49-F238E27FC236}">
                <a16:creationId xmlns:a16="http://schemas.microsoft.com/office/drawing/2014/main" id="{FC3CE97F-0C82-9E6D-4F90-E8323B514871}"/>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4D502A4A-0B79-8854-9342-155B2B17E507}"/>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7B1D82AC-08FF-8929-4691-884EC0564D19}"/>
              </a:ext>
            </a:extLst>
          </p:cNvPr>
          <p:cNvSpPr txBox="1"/>
          <p:nvPr/>
        </p:nvSpPr>
        <p:spPr>
          <a:xfrm>
            <a:off x="11039856" y="6603460"/>
            <a:ext cx="384048" cy="261610"/>
          </a:xfrm>
          <a:prstGeom prst="rect">
            <a:avLst/>
          </a:prstGeom>
          <a:noFill/>
        </p:spPr>
        <p:txBody>
          <a:bodyPr wrap="square" rtlCol="0">
            <a:spAutoFit/>
          </a:bodyPr>
          <a:lstStyle/>
          <a:p>
            <a:r>
              <a:rPr lang="en-US" sz="1100" b="1" dirty="0"/>
              <a:t>29  </a:t>
            </a:r>
            <a:endParaRPr lang="en-NG" sz="1100" b="1" dirty="0"/>
          </a:p>
        </p:txBody>
      </p:sp>
      <p:sp>
        <p:nvSpPr>
          <p:cNvPr id="8" name="TextBox 7">
            <a:extLst>
              <a:ext uri="{FF2B5EF4-FFF2-40B4-BE49-F238E27FC236}">
                <a16:creationId xmlns:a16="http://schemas.microsoft.com/office/drawing/2014/main" id="{AAEF1C5D-91D1-04D8-2712-3BB1A7630327}"/>
              </a:ext>
            </a:extLst>
          </p:cNvPr>
          <p:cNvSpPr txBox="1"/>
          <p:nvPr/>
        </p:nvSpPr>
        <p:spPr>
          <a:xfrm>
            <a:off x="651150" y="840131"/>
            <a:ext cx="4890516"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i="1" dirty="0">
                <a:solidFill>
                  <a:srgbClr val="FF0000"/>
                </a:solidFill>
              </a:rPr>
              <a:t>Which customer segments, based on clustering, contribute the most to overall revenue and sales volume?</a:t>
            </a:r>
          </a:p>
        </p:txBody>
      </p:sp>
      <p:sp>
        <p:nvSpPr>
          <p:cNvPr id="10" name="Rectangle: Rounded Corners 9">
            <a:extLst>
              <a:ext uri="{FF2B5EF4-FFF2-40B4-BE49-F238E27FC236}">
                <a16:creationId xmlns:a16="http://schemas.microsoft.com/office/drawing/2014/main" id="{D9E2B77E-6F3A-1A62-0126-F40DF5FC096A}"/>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3" name="Picture 12">
            <a:extLst>
              <a:ext uri="{FF2B5EF4-FFF2-40B4-BE49-F238E27FC236}">
                <a16:creationId xmlns:a16="http://schemas.microsoft.com/office/drawing/2014/main" id="{62D4007B-764C-1FB8-7445-411F06E902E6}"/>
              </a:ext>
            </a:extLst>
          </p:cNvPr>
          <p:cNvPicPr>
            <a:picLocks noChangeAspect="1"/>
          </p:cNvPicPr>
          <p:nvPr/>
        </p:nvPicPr>
        <p:blipFill>
          <a:blip r:embed="rId2"/>
          <a:stretch>
            <a:fillRect/>
          </a:stretch>
        </p:blipFill>
        <p:spPr>
          <a:xfrm>
            <a:off x="160094" y="2186598"/>
            <a:ext cx="5521378" cy="4199681"/>
          </a:xfrm>
          <a:prstGeom prst="rect">
            <a:avLst/>
          </a:prstGeom>
        </p:spPr>
      </p:pic>
    </p:spTree>
    <p:extLst>
      <p:ext uri="{BB962C8B-B14F-4D97-AF65-F5344CB8AC3E}">
        <p14:creationId xmlns:p14="http://schemas.microsoft.com/office/powerpoint/2010/main" val="3402781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ADB09-AB30-D61B-D169-16EB4106708A}"/>
              </a:ext>
            </a:extLst>
          </p:cNvPr>
          <p:cNvSpPr txBox="1"/>
          <p:nvPr/>
        </p:nvSpPr>
        <p:spPr>
          <a:xfrm>
            <a:off x="633984" y="298703"/>
            <a:ext cx="3951010" cy="461665"/>
          </a:xfrm>
          <a:prstGeom prst="rect">
            <a:avLst/>
          </a:prstGeom>
          <a:noFill/>
        </p:spPr>
        <p:txBody>
          <a:bodyPr wrap="square" rtlCol="0">
            <a:spAutoFit/>
          </a:bodyPr>
          <a:lstStyle/>
          <a:p>
            <a:r>
              <a:rPr lang="en-US" sz="2400" b="1" dirty="0">
                <a:solidFill>
                  <a:srgbClr val="FF0000"/>
                </a:solidFill>
              </a:rPr>
              <a:t>Final Recommendations</a:t>
            </a:r>
          </a:p>
        </p:txBody>
      </p:sp>
      <p:sp>
        <p:nvSpPr>
          <p:cNvPr id="3" name="TextBox 2">
            <a:extLst>
              <a:ext uri="{FF2B5EF4-FFF2-40B4-BE49-F238E27FC236}">
                <a16:creationId xmlns:a16="http://schemas.microsoft.com/office/drawing/2014/main" id="{CDFEB2FB-6942-0670-7D4F-DE3CBA45B8B8}"/>
              </a:ext>
            </a:extLst>
          </p:cNvPr>
          <p:cNvSpPr txBox="1"/>
          <p:nvPr/>
        </p:nvSpPr>
        <p:spPr>
          <a:xfrm>
            <a:off x="627585" y="1166842"/>
            <a:ext cx="10936829" cy="4524315"/>
          </a:xfrm>
          <a:prstGeom prst="rect">
            <a:avLst/>
          </a:prstGeom>
          <a:noFill/>
        </p:spPr>
        <p:txBody>
          <a:bodyPr wrap="square" rtlCol="0">
            <a:spAutoFit/>
          </a:bodyPr>
          <a:lstStyle/>
          <a:p>
            <a:r>
              <a:rPr lang="en-US" sz="1600" b="1" dirty="0"/>
              <a:t>1. Driving Sustainable Growth Through Strategic Optimization and Market Expansion </a:t>
            </a:r>
            <a:r>
              <a:rPr lang="en-US" sz="1600" b="1" dirty="0">
                <a:latin typeface="Aptos" panose="02110004020202020204"/>
                <a:cs typeface="Times New Roman" panose="02020603050405020304" pitchFamily="18" charset="0"/>
              </a:rPr>
              <a:t>-  </a:t>
            </a:r>
            <a:r>
              <a:rPr lang="en-US" sz="1600" dirty="0"/>
              <a:t>From 2020 to 2023, the business experienced fluctuating performance: startup growth, a surge in 2021, decline in 2022, and recovery in 2023.</a:t>
            </a:r>
          </a:p>
          <a:p>
            <a:endParaRPr lang="en-US" sz="1600" dirty="0"/>
          </a:p>
          <a:p>
            <a:r>
              <a:rPr lang="en-US" sz="1600" b="1" kern="100" dirty="0">
                <a:solidFill>
                  <a:srgbClr val="FF0000"/>
                </a:solidFill>
                <a:latin typeface="Aptos" panose="02110004020202020204"/>
                <a:cs typeface="Times New Roman" panose="02020603050405020304" pitchFamily="18" charset="0"/>
              </a:rPr>
              <a:t>Business Action Plan</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pPr marL="285750" indent="-285750">
              <a:buFont typeface="Wingdings" panose="05000000000000000000" pitchFamily="2" charset="2"/>
              <a:buChar char="ü"/>
            </a:pPr>
            <a:r>
              <a:rPr lang="en-US" sz="1600" b="1" dirty="0"/>
              <a:t>Focus on Revenue Drivers:</a:t>
            </a:r>
            <a:r>
              <a:rPr lang="en-US" sz="1600" dirty="0"/>
              <a:t> Identify and prioritize top-performing products and customers using Pareto Analysis.</a:t>
            </a:r>
            <a:endParaRPr lang="en-US" sz="16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ü"/>
            </a:pPr>
            <a:r>
              <a:rPr lang="en-US" sz="1600" b="1" dirty="0"/>
              <a:t>Enhance Cost Efficiency:</a:t>
            </a:r>
            <a:r>
              <a:rPr lang="en-US" sz="1600" dirty="0"/>
              <a:t> Identify cost-saving opportunities through Cost-Benefit Analysis and optimize supplier contracts.</a:t>
            </a:r>
            <a:endParaRPr lang="en-US" sz="1600" b="1"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ü"/>
            </a:pPr>
            <a:r>
              <a:rPr lang="en-US" sz="1600" b="1" dirty="0"/>
              <a:t>Build a Resilient Supply Chain:</a:t>
            </a:r>
            <a:r>
              <a:rPr lang="en-US" sz="1600" dirty="0"/>
              <a:t> Diversify suppliers to reduce risks and use inventory tools to balance stock levels.</a:t>
            </a:r>
            <a:endParaRPr lang="en-US" sz="16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ü"/>
            </a:pPr>
            <a:r>
              <a:rPr lang="en-US" sz="1600" b="1" dirty="0"/>
              <a:t>Strengthen Market Reach: </a:t>
            </a:r>
            <a:r>
              <a:rPr lang="en-US" sz="1600" dirty="0"/>
              <a:t>Target under served segments and invest in digital marketing to expand awareness and sales</a:t>
            </a:r>
          </a:p>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 </a:t>
            </a:r>
            <a:endParaRPr lang="en-US" sz="1600" b="1" kern="100" dirty="0">
              <a:solidFill>
                <a:srgbClr val="FF0000"/>
              </a:solidFill>
              <a:latin typeface="Aptos" panose="02110004020202020204"/>
              <a:cs typeface="Times New Roman" panose="02020603050405020304" pitchFamily="18" charset="0"/>
            </a:endParaRPr>
          </a:p>
          <a:p>
            <a:r>
              <a:rPr lang="en-US" sz="1600" dirty="0"/>
              <a:t>Enhance market position by optimizing targeting strategies and delivering compelling value propositions, enhance customer retention with loyalty programs, mitigate risks through contingency plans and diversification, and expand marketing strategies using customer feedback.</a:t>
            </a:r>
          </a:p>
          <a:p>
            <a:r>
              <a:rPr lang="en-US" sz="1600" b="1" kern="100" dirty="0">
                <a:solidFill>
                  <a:srgbClr val="FF0000"/>
                </a:solidFill>
                <a:latin typeface="Aptos" panose="02110004020202020204"/>
                <a:cs typeface="Times New Roman" panose="02020603050405020304" pitchFamily="18" charset="0"/>
              </a:rPr>
              <a:t>Expected Impact:</a:t>
            </a:r>
          </a:p>
          <a:p>
            <a:pPr marL="285750" indent="-285750">
              <a:buFont typeface="Wingdings" panose="05000000000000000000" pitchFamily="2" charset="2"/>
              <a:buChar char="Ø"/>
            </a:pPr>
            <a:r>
              <a:rPr lang="en-US" sz="1600" b="1" dirty="0"/>
              <a:t>Revenue Growth: </a:t>
            </a:r>
            <a:r>
              <a:rPr lang="en-US" sz="1600" dirty="0"/>
              <a:t>15-20% annually.</a:t>
            </a:r>
          </a:p>
          <a:p>
            <a:pPr marL="285750" indent="-285750">
              <a:buFont typeface="Wingdings" panose="05000000000000000000" pitchFamily="2" charset="2"/>
              <a:buChar char="Ø"/>
            </a:pPr>
            <a:r>
              <a:rPr lang="en-US" sz="1600" b="1" dirty="0"/>
              <a:t>Profitability: </a:t>
            </a:r>
            <a:r>
              <a:rPr lang="en-US" sz="1600" dirty="0"/>
              <a:t>10-12% margin improvement.</a:t>
            </a:r>
          </a:p>
          <a:p>
            <a:pPr marL="285750" indent="-285750">
              <a:buFont typeface="Wingdings" panose="05000000000000000000" pitchFamily="2" charset="2"/>
              <a:buChar char="Ø"/>
            </a:pPr>
            <a:r>
              <a:rPr lang="en-US" sz="1600" b="1" dirty="0"/>
              <a:t>Customer Retention: </a:t>
            </a:r>
            <a:r>
              <a:rPr lang="en-US" sz="1600" dirty="0"/>
              <a:t>20% increase in repeat business.</a:t>
            </a:r>
          </a:p>
          <a:p>
            <a:pPr marL="285750" indent="-285750">
              <a:buFont typeface="Wingdings" panose="05000000000000000000" pitchFamily="2" charset="2"/>
              <a:buChar char="Ø"/>
            </a:pPr>
            <a:r>
              <a:rPr lang="en-US" sz="1600" b="1" dirty="0"/>
              <a:t>Market Share: </a:t>
            </a:r>
            <a:r>
              <a:rPr lang="en-US" sz="1600" dirty="0"/>
              <a:t>5-8% rise in targeted markets</a:t>
            </a:r>
          </a:p>
          <a:p>
            <a:endParaRPr lang="en-US" sz="1600" b="1" kern="100" dirty="0">
              <a:solidFill>
                <a:srgbClr val="FF0000"/>
              </a:solidFill>
              <a:latin typeface="Aptos" panose="02110004020202020204"/>
              <a:cs typeface="Times New Roman" panose="02020603050405020304" pitchFamily="18" charset="0"/>
            </a:endParaRPr>
          </a:p>
        </p:txBody>
      </p:sp>
      <p:cxnSp>
        <p:nvCxnSpPr>
          <p:cNvPr id="4" name="Straight Connector 3">
            <a:extLst>
              <a:ext uri="{FF2B5EF4-FFF2-40B4-BE49-F238E27FC236}">
                <a16:creationId xmlns:a16="http://schemas.microsoft.com/office/drawing/2014/main" id="{2F5ADE27-9502-012D-5618-4310777ECF4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F1559D3-C7C2-2FED-1B7B-7F6B7433324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9CB7227C-7DCA-3183-5943-8CE26E5416CF}"/>
              </a:ext>
            </a:extLst>
          </p:cNvPr>
          <p:cNvSpPr txBox="1"/>
          <p:nvPr/>
        </p:nvSpPr>
        <p:spPr>
          <a:xfrm>
            <a:off x="11039856" y="6603460"/>
            <a:ext cx="384048" cy="261610"/>
          </a:xfrm>
          <a:prstGeom prst="rect">
            <a:avLst/>
          </a:prstGeom>
          <a:noFill/>
        </p:spPr>
        <p:txBody>
          <a:bodyPr wrap="square" rtlCol="0">
            <a:spAutoFit/>
          </a:bodyPr>
          <a:lstStyle/>
          <a:p>
            <a:r>
              <a:rPr lang="en-US" sz="1100" b="1" dirty="0"/>
              <a:t>30</a:t>
            </a:r>
            <a:endParaRPr lang="en-NG" sz="1100" b="1" dirty="0"/>
          </a:p>
        </p:txBody>
      </p:sp>
    </p:spTree>
    <p:extLst>
      <p:ext uri="{BB962C8B-B14F-4D97-AF65-F5344CB8AC3E}">
        <p14:creationId xmlns:p14="http://schemas.microsoft.com/office/powerpoint/2010/main" val="469885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9CB1891-E87F-55C6-C546-CC419573EDD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31E7F4-90FE-B7F8-E71B-F0E302F6744A}"/>
              </a:ext>
            </a:extLst>
          </p:cNvPr>
          <p:cNvSpPr txBox="1"/>
          <p:nvPr/>
        </p:nvSpPr>
        <p:spPr>
          <a:xfrm>
            <a:off x="487075" y="595329"/>
            <a:ext cx="10936829" cy="4883901"/>
          </a:xfrm>
          <a:prstGeom prst="rect">
            <a:avLst/>
          </a:prstGeom>
          <a:noFill/>
        </p:spPr>
        <p:txBody>
          <a:bodyPr wrap="square" rtlCol="0">
            <a:spAutoFit/>
          </a:bodyPr>
          <a:lstStyle/>
          <a:p>
            <a:r>
              <a:rPr lang="en-US" sz="1600" b="1" dirty="0"/>
              <a:t>2. Building Stability and Driving Sustainable Growth </a:t>
            </a:r>
            <a:r>
              <a:rPr lang="en-US" sz="1600" b="1" dirty="0">
                <a:latin typeface="Aptos" panose="02110004020202020204"/>
                <a:cs typeface="Times New Roman" panose="02020603050405020304" pitchFamily="18" charset="0"/>
              </a:rPr>
              <a:t>- </a:t>
            </a:r>
            <a:r>
              <a:rPr lang="en-US" sz="1600" dirty="0"/>
              <a:t>The performance from 2022 to 2023 shows a decline in 2022 and recovery in 2023, but with inconsistent trends. While growth was evident in Q4 of 2023, there’s a need for a strategy that ensures long-term stability and growth.</a:t>
            </a:r>
          </a:p>
          <a:p>
            <a:endParaRPr lang="en-US" sz="1600" dirty="0"/>
          </a:p>
          <a:p>
            <a:r>
              <a:rPr lang="en-US" sz="1600" b="1" kern="100" dirty="0">
                <a:solidFill>
                  <a:srgbClr val="FF0000"/>
                </a:solidFill>
                <a:latin typeface="Aptos" panose="02110004020202020204"/>
                <a:cs typeface="Times New Roman" panose="02020603050405020304" pitchFamily="18" charset="0"/>
              </a:rPr>
              <a:t>Business Action Plan: </a:t>
            </a:r>
          </a:p>
          <a:p>
            <a:r>
              <a:rPr lang="en-US" sz="1600" dirty="0"/>
              <a:t>Review and resolve causes of the 2022 decline, strengthen the strategies that drove the 2023 recovery, Reduce Volatility, and Launch loyalty programs and diversify products to create stable revenue.</a:t>
            </a:r>
            <a:endParaRPr lang="en-US" sz="1600" kern="100" dirty="0">
              <a:latin typeface="Aptos" panose="02110004020202020204"/>
              <a:cs typeface="Times New Roman" panose="02020603050405020304" pitchFamily="18" charset="0"/>
            </a:endParaRPr>
          </a:p>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r>
              <a:rPr lang="en-US" sz="1600" dirty="0"/>
              <a:t>Monitor Performance, optimize Marketing &amp; Pricing, enhance supply chain management and inventory alignment, and explore new markets and customer segments through innovation.</a:t>
            </a:r>
          </a:p>
          <a:p>
            <a:r>
              <a:rPr lang="en-US" sz="1600" b="1" kern="100" dirty="0">
                <a:solidFill>
                  <a:srgbClr val="FF0000"/>
                </a:solidFill>
                <a:latin typeface="Aptos" panose="02110004020202020204"/>
                <a:cs typeface="Times New Roman" panose="02020603050405020304" pitchFamily="18" charset="0"/>
              </a:rPr>
              <a:t>Expected Impact:</a:t>
            </a:r>
          </a:p>
          <a:p>
            <a:pPr marL="285750" indent="-285750">
              <a:lnSpc>
                <a:spcPct val="115000"/>
              </a:lnSpc>
              <a:buFont typeface="Wingdings" panose="05000000000000000000" pitchFamily="2" charset="2"/>
              <a:buChar char="Ø"/>
            </a:pPr>
            <a:r>
              <a:rPr lang="en-US" sz="1600" b="1" dirty="0"/>
              <a:t>Revenue Growth: </a:t>
            </a:r>
            <a:r>
              <a:rPr lang="en-US" sz="1600" dirty="0"/>
              <a:t>15–20% increase in revenue. </a:t>
            </a:r>
            <a:endParaRPr lang="en-NG" sz="1600" dirty="0"/>
          </a:p>
          <a:p>
            <a:pPr marL="285750" indent="-285750">
              <a:lnSpc>
                <a:spcPct val="115000"/>
              </a:lnSpc>
              <a:buFont typeface="Wingdings" panose="05000000000000000000" pitchFamily="2" charset="2"/>
              <a:buChar char="Ø"/>
            </a:pPr>
            <a:r>
              <a:rPr lang="en-US" sz="1600" b="1" dirty="0"/>
              <a:t>Profit Margin Improvement: </a:t>
            </a:r>
            <a:r>
              <a:rPr lang="en-US" sz="1600" dirty="0"/>
              <a:t>10–12% improvement in profitability.</a:t>
            </a:r>
            <a:endParaRPr lang="en-NG" sz="1600" dirty="0"/>
          </a:p>
          <a:p>
            <a:pPr marL="285750" indent="-285750">
              <a:lnSpc>
                <a:spcPct val="115000"/>
              </a:lnSpc>
              <a:buFont typeface="Wingdings" panose="05000000000000000000" pitchFamily="2" charset="2"/>
              <a:buChar char="Ø"/>
            </a:pPr>
            <a:r>
              <a:rPr lang="en-US" sz="1600" b="1" dirty="0"/>
              <a:t>Operational Efficiency: </a:t>
            </a:r>
            <a:r>
              <a:rPr lang="en-US" sz="1600" dirty="0"/>
              <a:t>15–20% improvement in operational efficiency.</a:t>
            </a:r>
            <a:endParaRPr lang="en-NG" sz="1600" dirty="0"/>
          </a:p>
          <a:p>
            <a:pPr marL="285750" indent="-285750">
              <a:lnSpc>
                <a:spcPct val="115000"/>
              </a:lnSpc>
              <a:buFont typeface="Wingdings" panose="05000000000000000000" pitchFamily="2" charset="2"/>
              <a:buChar char="Ø"/>
            </a:pPr>
            <a:r>
              <a:rPr lang="en-US" sz="1600" b="1" dirty="0"/>
              <a:t>Risk Mitigation: </a:t>
            </a:r>
            <a:r>
              <a:rPr lang="en-US" sz="1600" dirty="0"/>
              <a:t>25–30% reduction in volatility.</a:t>
            </a:r>
            <a:endParaRPr lang="en-NG" sz="1600" dirty="0"/>
          </a:p>
          <a:p>
            <a:pPr marL="285750" indent="-285750">
              <a:lnSpc>
                <a:spcPct val="115000"/>
              </a:lnSpc>
              <a:spcAft>
                <a:spcPts val="800"/>
              </a:spcAft>
              <a:buFont typeface="Wingdings" panose="05000000000000000000" pitchFamily="2" charset="2"/>
              <a:buChar char="Ø"/>
            </a:pPr>
            <a:r>
              <a:rPr lang="en-US" sz="1600" b="1" dirty="0"/>
              <a:t>Customer Retention and Acquisition: </a:t>
            </a:r>
            <a:r>
              <a:rPr lang="en-US" sz="1600" dirty="0"/>
              <a:t>20–25% improvement in customer retention and a 10–15% increase in new customer acquisition</a:t>
            </a:r>
            <a:r>
              <a:rPr lang="en-US" sz="1800" kern="100" dirty="0">
                <a:effectLst/>
                <a:latin typeface="Aptos" panose="02110004020202020204"/>
                <a:ea typeface="Aptos" panose="02110004020202020204"/>
                <a:cs typeface="Times New Roman" panose="02020603050405020304" pitchFamily="18" charset="0"/>
              </a:rPr>
              <a:t>.</a:t>
            </a:r>
            <a:endParaRPr lang="en-NG" sz="1800" kern="100" dirty="0">
              <a:effectLst/>
              <a:latin typeface="Aptos" panose="02110004020202020204"/>
              <a:ea typeface="Aptos" panose="02110004020202020204"/>
              <a:cs typeface="Times New Roman" panose="02020603050405020304" pitchFamily="18" charset="0"/>
            </a:endParaRPr>
          </a:p>
          <a:p>
            <a:endParaRPr lang="en-US" sz="1600" b="1" kern="100" dirty="0">
              <a:solidFill>
                <a:srgbClr val="FF0000"/>
              </a:solidFill>
              <a:latin typeface="Aptos" panose="02110004020202020204"/>
              <a:cs typeface="Times New Roman" panose="02020603050405020304" pitchFamily="18" charset="0"/>
            </a:endParaRPr>
          </a:p>
        </p:txBody>
      </p:sp>
      <p:cxnSp>
        <p:nvCxnSpPr>
          <p:cNvPr id="4" name="Straight Connector 3">
            <a:extLst>
              <a:ext uri="{FF2B5EF4-FFF2-40B4-BE49-F238E27FC236}">
                <a16:creationId xmlns:a16="http://schemas.microsoft.com/office/drawing/2014/main" id="{D483A2BD-B719-34F9-CA32-D696AFF799C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6C6AF4F-19BE-7944-E6E5-E3D6C8ABDE29}"/>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CFC2E22C-055B-72B3-2F4C-5E8B63E00D33}"/>
              </a:ext>
            </a:extLst>
          </p:cNvPr>
          <p:cNvSpPr txBox="1"/>
          <p:nvPr/>
        </p:nvSpPr>
        <p:spPr>
          <a:xfrm>
            <a:off x="11039856" y="6603460"/>
            <a:ext cx="384048" cy="261610"/>
          </a:xfrm>
          <a:prstGeom prst="rect">
            <a:avLst/>
          </a:prstGeom>
          <a:noFill/>
        </p:spPr>
        <p:txBody>
          <a:bodyPr wrap="square" rtlCol="0">
            <a:spAutoFit/>
          </a:bodyPr>
          <a:lstStyle/>
          <a:p>
            <a:r>
              <a:rPr lang="en-US" sz="1100" b="1" dirty="0"/>
              <a:t>31 </a:t>
            </a:r>
            <a:endParaRPr lang="en-NG" sz="1100" b="1" dirty="0"/>
          </a:p>
        </p:txBody>
      </p:sp>
    </p:spTree>
    <p:extLst>
      <p:ext uri="{BB962C8B-B14F-4D97-AF65-F5344CB8AC3E}">
        <p14:creationId xmlns:p14="http://schemas.microsoft.com/office/powerpoint/2010/main" val="1724876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E1E2E11B-46A5-979D-54D8-1C8FAE7D8D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FC05A3B-D205-2BA1-EE87-57E34907CDC5}"/>
              </a:ext>
            </a:extLst>
          </p:cNvPr>
          <p:cNvSpPr txBox="1"/>
          <p:nvPr/>
        </p:nvSpPr>
        <p:spPr>
          <a:xfrm>
            <a:off x="505665" y="388450"/>
            <a:ext cx="11180669" cy="6145272"/>
          </a:xfrm>
          <a:prstGeom prst="rect">
            <a:avLst/>
          </a:prstGeom>
          <a:noFill/>
        </p:spPr>
        <p:txBody>
          <a:bodyPr wrap="square" rtlCol="0">
            <a:spAutoFit/>
          </a:bodyPr>
          <a:lstStyle/>
          <a:p>
            <a:r>
              <a:rPr lang="en-US" sz="1600" b="1" dirty="0"/>
              <a:t>3. Optimizing Market Zones for Balanced Growth and Increased Profitability - </a:t>
            </a:r>
            <a:r>
              <a:rPr lang="en-US" sz="1600" dirty="0">
                <a:latin typeface="Aptos" panose="02110004020202020204"/>
                <a:cs typeface="Times New Roman" panose="02020603050405020304" pitchFamily="18" charset="0"/>
              </a:rPr>
              <a:t>R</a:t>
            </a:r>
            <a:r>
              <a:rPr lang="en-US" sz="1600" dirty="0"/>
              <a:t>evenue and profitability across market zones reveals clear disparities in performance. The North-Central zone is the top performer, with strong revenue and profit, while the North-East and South-South zones show significant underperformance</a:t>
            </a:r>
          </a:p>
          <a:p>
            <a:endParaRPr lang="en-US" sz="1600" dirty="0"/>
          </a:p>
          <a:p>
            <a:r>
              <a:rPr lang="en-US" sz="1600" b="1" kern="100" dirty="0">
                <a:solidFill>
                  <a:srgbClr val="FF0000"/>
                </a:solidFill>
                <a:latin typeface="Aptos" panose="02110004020202020204"/>
                <a:cs typeface="Times New Roman" panose="02020603050405020304" pitchFamily="18" charset="0"/>
              </a:rPr>
              <a:t>Business Action Plan: </a:t>
            </a:r>
          </a:p>
          <a:p>
            <a:r>
              <a:rPr lang="en-US" sz="1600" dirty="0"/>
              <a:t>Expand in high-performing zones, address underperforming ones, allocate resources strategically to maximize ROI, and regularly monitor profitability to drive sustainable growth and reduce costs</a:t>
            </a:r>
            <a:r>
              <a:rPr lang="en-NG" sz="1600" dirty="0">
                <a:latin typeface="Aptos" panose="02110004020202020204"/>
                <a:cs typeface="Times New Roman" panose="02020603050405020304" pitchFamily="18" charset="0"/>
              </a:rPr>
              <a:t>.</a:t>
            </a:r>
          </a:p>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r>
              <a:rPr lang="en-US" sz="1600" dirty="0"/>
              <a:t>Create tailored marketing campaigns, optimize pricing and distribution, and strengthen local partnerships in underperforming zones to boost visibility, customer loyalty, and market penetration.</a:t>
            </a:r>
          </a:p>
          <a:p>
            <a:r>
              <a:rPr lang="en-US" sz="1600" b="1" kern="100" dirty="0">
                <a:solidFill>
                  <a:srgbClr val="FF0000"/>
                </a:solidFill>
                <a:latin typeface="Aptos" panose="02110004020202020204"/>
                <a:cs typeface="Times New Roman" panose="02020603050405020304" pitchFamily="18" charset="0"/>
              </a:rPr>
              <a:t>Expected Impact:</a:t>
            </a:r>
          </a:p>
          <a:p>
            <a:pPr marL="285750" indent="-285750">
              <a:lnSpc>
                <a:spcPct val="115000"/>
              </a:lnSpc>
              <a:buFont typeface="Wingdings" panose="05000000000000000000" pitchFamily="2" charset="2"/>
              <a:buChar char="Ø"/>
            </a:pPr>
            <a:r>
              <a:rPr lang="en-US" sz="1600" b="1" dirty="0"/>
              <a:t>Revenue Growth: </a:t>
            </a:r>
            <a:r>
              <a:rPr lang="en-NG" sz="1600" dirty="0"/>
              <a:t>10–15% increase in overall revenue</a:t>
            </a:r>
            <a:r>
              <a:rPr lang="en-US" sz="1600" dirty="0"/>
              <a:t>.</a:t>
            </a:r>
            <a:endParaRPr lang="en-NG" sz="1600" dirty="0"/>
          </a:p>
          <a:p>
            <a:pPr marL="285750" indent="-285750">
              <a:lnSpc>
                <a:spcPct val="115000"/>
              </a:lnSpc>
              <a:buFont typeface="Wingdings" panose="05000000000000000000" pitchFamily="2" charset="2"/>
              <a:buChar char="Ø"/>
            </a:pPr>
            <a:r>
              <a:rPr lang="en-US" sz="1600" b="1" dirty="0"/>
              <a:t>Profit Margin Improvement: </a:t>
            </a:r>
            <a:r>
              <a:rPr lang="en-US" sz="1600" dirty="0"/>
              <a:t>5–8% increase by optimizing resource allocation.</a:t>
            </a:r>
          </a:p>
          <a:p>
            <a:pPr marL="285750" indent="-285750">
              <a:lnSpc>
                <a:spcPct val="115000"/>
              </a:lnSpc>
              <a:buFont typeface="Wingdings" panose="05000000000000000000" pitchFamily="2" charset="2"/>
              <a:buChar char="Ø"/>
            </a:pPr>
            <a:r>
              <a:rPr lang="en-US" sz="1600" b="1" dirty="0"/>
              <a:t>Operational Efficiency: </a:t>
            </a:r>
            <a:r>
              <a:rPr lang="en-US" sz="1600" dirty="0"/>
              <a:t>10–12% improvement by streamlining supply chains</a:t>
            </a:r>
          </a:p>
          <a:p>
            <a:pPr marL="285750" indent="-285750">
              <a:lnSpc>
                <a:spcPct val="115000"/>
              </a:lnSpc>
              <a:spcAft>
                <a:spcPts val="800"/>
              </a:spcAft>
              <a:buFont typeface="Wingdings" panose="05000000000000000000" pitchFamily="2" charset="2"/>
              <a:buChar char="Ø"/>
            </a:pPr>
            <a:r>
              <a:rPr lang="en-US" sz="1600" b="1" dirty="0"/>
              <a:t>Customer Engagement: </a:t>
            </a:r>
            <a:r>
              <a:rPr lang="nl-NL" sz="1600" dirty="0"/>
              <a:t>20–25% boost in underperforming zones</a:t>
            </a:r>
          </a:p>
          <a:p>
            <a:pPr marL="285750" indent="-285750">
              <a:lnSpc>
                <a:spcPct val="115000"/>
              </a:lnSpc>
              <a:spcAft>
                <a:spcPts val="800"/>
              </a:spcAft>
              <a:buFont typeface="Wingdings" panose="05000000000000000000" pitchFamily="2" charset="2"/>
              <a:buChar char="Ø"/>
            </a:pPr>
            <a:endParaRPr lang="nl-NL" sz="1600" dirty="0"/>
          </a:p>
          <a:p>
            <a:r>
              <a:rPr lang="en-US" sz="1600" b="1" dirty="0"/>
              <a:t>4. Optimizing Product Types for Balanced Growth and Increased Profitability </a:t>
            </a:r>
            <a:r>
              <a:rPr lang="en-US" sz="1600" b="1" dirty="0">
                <a:latin typeface="Aptos" panose="02110004020202020204"/>
                <a:cs typeface="Times New Roman" panose="02020603050405020304" pitchFamily="18" charset="0"/>
              </a:rPr>
              <a:t>– </a:t>
            </a:r>
            <a:r>
              <a:rPr lang="en-US" sz="1600" dirty="0"/>
              <a:t>The analysis shows that "Own Brand" generates the most revenue but has lower profit margins, while "Wholesale Goods" is more profitable despite lower sales. This highlights the need for tailored strategies to optimize performance across product types.</a:t>
            </a:r>
          </a:p>
          <a:p>
            <a:endParaRPr lang="en-US" sz="1600" dirty="0"/>
          </a:p>
          <a:p>
            <a:r>
              <a:rPr lang="en-US" sz="1600" b="1" kern="100" dirty="0">
                <a:solidFill>
                  <a:srgbClr val="FF0000"/>
                </a:solidFill>
                <a:latin typeface="Aptos" panose="02110004020202020204"/>
                <a:cs typeface="Times New Roman" panose="02020603050405020304" pitchFamily="18" charset="0"/>
              </a:rPr>
              <a:t>Business Action Plan: </a:t>
            </a:r>
          </a:p>
          <a:p>
            <a:r>
              <a:rPr lang="en-NG" sz="1600" dirty="0"/>
              <a:t>Focus on High-Profit Products ("Wholesale Goods") , strengthen "Own Brand" by boosting sales through promotions and expanded distribution, optimize "Third-Party Brand" by adjusting pricing or supplier terms to improve profitability, and reevaluate Inventory</a:t>
            </a:r>
            <a:r>
              <a:rPr lang="en-US" sz="1600" dirty="0"/>
              <a:t>.</a:t>
            </a:r>
          </a:p>
        </p:txBody>
      </p:sp>
      <p:cxnSp>
        <p:nvCxnSpPr>
          <p:cNvPr id="4" name="Straight Connector 3">
            <a:extLst>
              <a:ext uri="{FF2B5EF4-FFF2-40B4-BE49-F238E27FC236}">
                <a16:creationId xmlns:a16="http://schemas.microsoft.com/office/drawing/2014/main" id="{68B55272-FF68-7AA4-944E-9CD0B85C143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9D0888A-9478-77A3-266B-A1625E234C67}"/>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F9379A52-5222-11C3-838F-F7444E8A0EDE}"/>
              </a:ext>
            </a:extLst>
          </p:cNvPr>
          <p:cNvSpPr txBox="1"/>
          <p:nvPr/>
        </p:nvSpPr>
        <p:spPr>
          <a:xfrm>
            <a:off x="11039856" y="6603460"/>
            <a:ext cx="384048" cy="261610"/>
          </a:xfrm>
          <a:prstGeom prst="rect">
            <a:avLst/>
          </a:prstGeom>
          <a:noFill/>
        </p:spPr>
        <p:txBody>
          <a:bodyPr wrap="square" rtlCol="0">
            <a:spAutoFit/>
          </a:bodyPr>
          <a:lstStyle/>
          <a:p>
            <a:r>
              <a:rPr lang="en-US" sz="1100" b="1" dirty="0"/>
              <a:t>32 </a:t>
            </a:r>
            <a:endParaRPr lang="en-NG" sz="1100" b="1" dirty="0"/>
          </a:p>
        </p:txBody>
      </p:sp>
    </p:spTree>
    <p:extLst>
      <p:ext uri="{BB962C8B-B14F-4D97-AF65-F5344CB8AC3E}">
        <p14:creationId xmlns:p14="http://schemas.microsoft.com/office/powerpoint/2010/main" val="2441520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0B0EA67-AD73-7DC2-A526-3875F7121C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8D6D5D-54E5-A832-1AA9-095C25E9F4A7}"/>
              </a:ext>
            </a:extLst>
          </p:cNvPr>
          <p:cNvSpPr txBox="1"/>
          <p:nvPr/>
        </p:nvSpPr>
        <p:spPr>
          <a:xfrm>
            <a:off x="633984" y="314926"/>
            <a:ext cx="11082528" cy="6247864"/>
          </a:xfrm>
          <a:prstGeom prst="rect">
            <a:avLst/>
          </a:prstGeom>
          <a:noFill/>
        </p:spPr>
        <p:txBody>
          <a:bodyPr wrap="square" rtlCol="0">
            <a:spAutoFit/>
          </a:bodyPr>
          <a:lstStyle/>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r>
              <a:rPr lang="en-NG" sz="1600" dirty="0"/>
              <a:t>Tailor campaigns for each product type, conduct price analysis to maximize sales and margins, and expand distribution by exploring new channels for "Own Brand" products.</a:t>
            </a:r>
          </a:p>
          <a:p>
            <a:r>
              <a:rPr lang="en-US" sz="1600" b="1" kern="100" dirty="0">
                <a:solidFill>
                  <a:srgbClr val="FF0000"/>
                </a:solidFill>
                <a:latin typeface="Aptos" panose="02110004020202020204"/>
                <a:cs typeface="Times New Roman" panose="02020603050405020304" pitchFamily="18" charset="0"/>
              </a:rPr>
              <a:t>Expected Impact:</a:t>
            </a:r>
          </a:p>
          <a:p>
            <a:pPr marL="285750" indent="-285750">
              <a:buFont typeface="Wingdings" panose="05000000000000000000" pitchFamily="2" charset="2"/>
              <a:buChar char="Ø"/>
            </a:pPr>
            <a:r>
              <a:rPr lang="en-US" sz="1600" b="1" dirty="0"/>
              <a:t>Profit Margin</a:t>
            </a:r>
            <a:r>
              <a:rPr lang="en-US" sz="1600" dirty="0"/>
              <a:t>: 5–7% increase by optimizing high-margin products.</a:t>
            </a:r>
          </a:p>
          <a:p>
            <a:pPr marL="285750" indent="-285750">
              <a:buFont typeface="Wingdings" panose="05000000000000000000" pitchFamily="2" charset="2"/>
              <a:buChar char="Ø"/>
            </a:pPr>
            <a:r>
              <a:rPr lang="en-US" sz="1600" b="1" dirty="0"/>
              <a:t>Revenue Growth</a:t>
            </a:r>
            <a:r>
              <a:rPr lang="en-US" sz="1600" dirty="0"/>
              <a:t>: 8–12% increase for "Own Brand" with enhanced marketing.</a:t>
            </a:r>
          </a:p>
          <a:p>
            <a:pPr marL="285750" indent="-285750">
              <a:buFont typeface="Wingdings" panose="05000000000000000000" pitchFamily="2" charset="2"/>
              <a:buChar char="Ø"/>
            </a:pPr>
            <a:r>
              <a:rPr lang="en-US" sz="1600" b="1" dirty="0"/>
              <a:t>Profitability</a:t>
            </a:r>
            <a:r>
              <a:rPr lang="en-US" sz="1600" dirty="0"/>
              <a:t>: 3–5% improvement for "Third-Party Brand" through better pricing.</a:t>
            </a:r>
          </a:p>
          <a:p>
            <a:pPr marL="285750" indent="-285750">
              <a:buFont typeface="Wingdings" panose="05000000000000000000" pitchFamily="2" charset="2"/>
              <a:buChar char="Ø"/>
            </a:pPr>
            <a:r>
              <a:rPr lang="en-US" sz="1600" b="1" dirty="0"/>
              <a:t>Cost Efficiency</a:t>
            </a:r>
            <a:r>
              <a:rPr lang="en-US" sz="1600" dirty="0"/>
              <a:t>: 10–15% reduction in inventory costs.</a:t>
            </a:r>
          </a:p>
          <a:p>
            <a:pPr marL="285750" indent="-285750">
              <a:buFont typeface="Wingdings" panose="05000000000000000000" pitchFamily="2" charset="2"/>
              <a:buChar char="Ø"/>
            </a:pPr>
            <a:r>
              <a:rPr lang="en-US" sz="1600" b="1" dirty="0"/>
              <a:t>Market Share</a:t>
            </a:r>
            <a:r>
              <a:rPr lang="en-US" sz="1600" dirty="0"/>
              <a:t>: 5–10% increase through targeted campaigns.</a:t>
            </a:r>
          </a:p>
          <a:p>
            <a:endParaRPr lang="en-US" sz="1600" b="1" kern="100" dirty="0">
              <a:solidFill>
                <a:srgbClr val="FF0000"/>
              </a:solidFill>
              <a:latin typeface="Aptos" panose="02110004020202020204"/>
              <a:cs typeface="Times New Roman" panose="02020603050405020304" pitchFamily="18" charset="0"/>
            </a:endParaRPr>
          </a:p>
          <a:p>
            <a:r>
              <a:rPr lang="en-US" sz="1600" b="1" kern="100" dirty="0">
                <a:latin typeface="Aptos" panose="02110004020202020204"/>
                <a:cs typeface="Times New Roman" panose="02020603050405020304" pitchFamily="18" charset="0"/>
              </a:rPr>
              <a:t>5. </a:t>
            </a:r>
            <a:r>
              <a:rPr lang="en-US" sz="1600" b="1" dirty="0"/>
              <a:t>Optimizing Sales Strategies by Customer Type for Balanced Growth and Enhanced Profitability – </a:t>
            </a:r>
            <a:r>
              <a:rPr lang="en-US" sz="1600" dirty="0"/>
              <a:t>The analysis reveals that "Brick and Mortar" leads in revenue and profit, while "E-Commerce" has higher profit margins but lower sales, indicating the need for tailored strategies to optimize growth and profitability for each segment.</a:t>
            </a:r>
          </a:p>
          <a:p>
            <a:endParaRPr lang="en-US" sz="1600" b="1" kern="100" dirty="0">
              <a:solidFill>
                <a:srgbClr val="FF0000"/>
              </a:solidFill>
              <a:latin typeface="Aptos" panose="02110004020202020204"/>
              <a:cs typeface="Times New Roman" panose="02020603050405020304" pitchFamily="18" charset="0"/>
            </a:endParaRPr>
          </a:p>
          <a:p>
            <a:r>
              <a:rPr lang="en-US" sz="1600" b="1" kern="100" dirty="0">
                <a:solidFill>
                  <a:srgbClr val="FF0000"/>
                </a:solidFill>
                <a:latin typeface="Aptos" panose="02110004020202020204"/>
                <a:cs typeface="Times New Roman" panose="02020603050405020304" pitchFamily="18" charset="0"/>
              </a:rPr>
              <a:t>Business Action Plan: </a:t>
            </a:r>
          </a:p>
          <a:p>
            <a:r>
              <a:rPr lang="en-US" sz="1600" dirty="0"/>
              <a:t>Leverage Brick and Mortar Success, Boost E-Commerce Performance, and focus resources on "Brick and Mortar" while improving "E-Commerce" performance.</a:t>
            </a:r>
          </a:p>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r>
              <a:rPr lang="en-US" sz="1600" dirty="0"/>
              <a:t>Craft separate marketing strategies for each segment to address their unique preferences and behaviors, and implement loyalty programs for both in-store and online customers to foster repeat business</a:t>
            </a:r>
            <a:endParaRPr lang="en-NG" sz="1600" dirty="0"/>
          </a:p>
          <a:p>
            <a:r>
              <a:rPr lang="en-US" sz="1600" b="1" kern="100" dirty="0">
                <a:solidFill>
                  <a:srgbClr val="FF0000"/>
                </a:solidFill>
                <a:latin typeface="Aptos" panose="02110004020202020204"/>
                <a:cs typeface="Times New Roman" panose="02020603050405020304" pitchFamily="18" charset="0"/>
              </a:rPr>
              <a:t>Expected Impact:</a:t>
            </a:r>
          </a:p>
          <a:p>
            <a:pPr marL="285750" indent="-285750">
              <a:buFont typeface="Wingdings" panose="05000000000000000000" pitchFamily="2" charset="2"/>
              <a:buChar char="Ø"/>
            </a:pPr>
            <a:r>
              <a:rPr lang="en-US" sz="1600" b="1" dirty="0"/>
              <a:t>Profit Margin</a:t>
            </a:r>
            <a:r>
              <a:rPr lang="en-US" sz="1600" dirty="0"/>
              <a:t>: 3–5% increase by optimizing high-margin products.</a:t>
            </a:r>
          </a:p>
          <a:p>
            <a:pPr marL="285750" indent="-285750">
              <a:buFont typeface="Wingdings" panose="05000000000000000000" pitchFamily="2" charset="2"/>
              <a:buChar char="Ø"/>
            </a:pPr>
            <a:r>
              <a:rPr lang="en-US" sz="1600" b="1" dirty="0"/>
              <a:t>Revenue Growth</a:t>
            </a:r>
            <a:r>
              <a:rPr lang="en-US" sz="1600" dirty="0"/>
              <a:t>: </a:t>
            </a:r>
            <a:r>
              <a:rPr lang="en-NG" sz="1600" dirty="0"/>
              <a:t>8–12% increase in total revenue.</a:t>
            </a:r>
          </a:p>
          <a:p>
            <a:pPr marL="285750" indent="-285750">
              <a:buFont typeface="Wingdings" panose="05000000000000000000" pitchFamily="2" charset="2"/>
              <a:buChar char="Ø"/>
            </a:pPr>
            <a:r>
              <a:rPr lang="en-NG" sz="1600" b="1" dirty="0"/>
              <a:t>Customer Engagement: </a:t>
            </a:r>
            <a:r>
              <a:rPr lang="en-NG" sz="1600" dirty="0"/>
              <a:t>15–20% improvement via enhanced loyalty programs and personalized marketing.</a:t>
            </a:r>
          </a:p>
          <a:p>
            <a:pPr marL="285750" indent="-285750">
              <a:buFont typeface="Wingdings" panose="05000000000000000000" pitchFamily="2" charset="2"/>
              <a:buChar char="Ø"/>
            </a:pPr>
            <a:r>
              <a:rPr lang="en-US" sz="1600" b="1" dirty="0"/>
              <a:t>Market Share</a:t>
            </a:r>
            <a:r>
              <a:rPr lang="en-US" sz="1600" dirty="0"/>
              <a:t>: 5–7% increase through targeted campaigns.</a:t>
            </a:r>
          </a:p>
        </p:txBody>
      </p:sp>
      <p:cxnSp>
        <p:nvCxnSpPr>
          <p:cNvPr id="4" name="Straight Connector 3">
            <a:extLst>
              <a:ext uri="{FF2B5EF4-FFF2-40B4-BE49-F238E27FC236}">
                <a16:creationId xmlns:a16="http://schemas.microsoft.com/office/drawing/2014/main" id="{0EDCA1FA-4758-0255-342F-5D3BCE5DFC65}"/>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D49E725-5856-9426-2062-4E6367AA65A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95904201-4EE1-ED30-B09D-E70D9AD8E6EB}"/>
              </a:ext>
            </a:extLst>
          </p:cNvPr>
          <p:cNvSpPr txBox="1"/>
          <p:nvPr/>
        </p:nvSpPr>
        <p:spPr>
          <a:xfrm>
            <a:off x="11039856" y="6603460"/>
            <a:ext cx="384048" cy="261610"/>
          </a:xfrm>
          <a:prstGeom prst="rect">
            <a:avLst/>
          </a:prstGeom>
          <a:noFill/>
        </p:spPr>
        <p:txBody>
          <a:bodyPr wrap="square" rtlCol="0">
            <a:spAutoFit/>
          </a:bodyPr>
          <a:lstStyle/>
          <a:p>
            <a:r>
              <a:rPr lang="en-US" sz="1100" b="1" dirty="0"/>
              <a:t>33 </a:t>
            </a:r>
            <a:endParaRPr lang="en-NG" sz="1100" b="1" dirty="0"/>
          </a:p>
        </p:txBody>
      </p:sp>
    </p:spTree>
    <p:extLst>
      <p:ext uri="{BB962C8B-B14F-4D97-AF65-F5344CB8AC3E}">
        <p14:creationId xmlns:p14="http://schemas.microsoft.com/office/powerpoint/2010/main" val="3549700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6CB65AB-BD20-C719-A291-CFF1A8A2FC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C4DE30-98A5-3AF4-3EB7-9F7F54ABFBEC}"/>
              </a:ext>
            </a:extLst>
          </p:cNvPr>
          <p:cNvSpPr txBox="1"/>
          <p:nvPr/>
        </p:nvSpPr>
        <p:spPr>
          <a:xfrm>
            <a:off x="627585" y="523301"/>
            <a:ext cx="10936829" cy="4278094"/>
          </a:xfrm>
          <a:prstGeom prst="rect">
            <a:avLst/>
          </a:prstGeom>
          <a:noFill/>
        </p:spPr>
        <p:txBody>
          <a:bodyPr wrap="square" rtlCol="0">
            <a:spAutoFit/>
          </a:bodyPr>
          <a:lstStyle/>
          <a:p>
            <a:endParaRPr lang="en-US" sz="1600" b="1" kern="100" dirty="0">
              <a:solidFill>
                <a:srgbClr val="FF0000"/>
              </a:solidFill>
              <a:latin typeface="Aptos" panose="02110004020202020204"/>
              <a:cs typeface="Times New Roman" panose="02020603050405020304" pitchFamily="18" charset="0"/>
            </a:endParaRPr>
          </a:p>
          <a:p>
            <a:r>
              <a:rPr lang="en-US" sz="1600" b="1" kern="100" dirty="0">
                <a:latin typeface="Aptos" panose="02110004020202020204"/>
                <a:cs typeface="Times New Roman" panose="02020603050405020304" pitchFamily="18" charset="0"/>
              </a:rPr>
              <a:t>6. </a:t>
            </a:r>
            <a:r>
              <a:rPr lang="en-US" sz="1600" b="1" dirty="0"/>
              <a:t>Driving Revenue and Profitability Through Cost Management and Volume Optimization – </a:t>
            </a:r>
            <a:r>
              <a:rPr lang="en-US" sz="1600" dirty="0"/>
              <a:t>Based on the correlation analysis, the most significant relationships observed are between </a:t>
            </a:r>
            <a:r>
              <a:rPr lang="en-US" sz="1600" b="1" dirty="0"/>
              <a:t>revenue and cost price</a:t>
            </a:r>
            <a:r>
              <a:rPr lang="en-US" sz="1600" dirty="0"/>
              <a:t> (0.99) and </a:t>
            </a:r>
            <a:r>
              <a:rPr lang="en-US" sz="1600" b="1" dirty="0"/>
              <a:t>revenue and volume</a:t>
            </a:r>
            <a:r>
              <a:rPr lang="en-US" sz="1600" dirty="0"/>
              <a:t> (0.58), indicating that both cost and sales volume play critical roles in driving revenue.</a:t>
            </a:r>
          </a:p>
          <a:p>
            <a:endParaRPr lang="en-US" sz="1600" b="1" kern="100" dirty="0">
              <a:solidFill>
                <a:srgbClr val="FF0000"/>
              </a:solidFill>
              <a:latin typeface="Aptos" panose="02110004020202020204"/>
              <a:cs typeface="Times New Roman" panose="02020603050405020304" pitchFamily="18" charset="0"/>
            </a:endParaRPr>
          </a:p>
          <a:p>
            <a:r>
              <a:rPr lang="en-US" sz="1600" b="1" kern="100" dirty="0">
                <a:solidFill>
                  <a:srgbClr val="FF0000"/>
                </a:solidFill>
                <a:latin typeface="Aptos" panose="02110004020202020204"/>
                <a:cs typeface="Times New Roman" panose="02020603050405020304" pitchFamily="18" charset="0"/>
              </a:rPr>
              <a:t>Business Action Plan: </a:t>
            </a:r>
          </a:p>
          <a:p>
            <a:r>
              <a:rPr lang="en-US" sz="1600" dirty="0"/>
              <a:t>Focus on Revenue Optimization, profit Optimization</a:t>
            </a:r>
            <a:r>
              <a:rPr lang="en-US" sz="1600" b="1" dirty="0"/>
              <a:t>, </a:t>
            </a:r>
            <a:r>
              <a:rPr lang="en-US" sz="1600" dirty="0"/>
              <a:t>and Leverage the strong correlation between </a:t>
            </a:r>
            <a:r>
              <a:rPr lang="en-US" sz="1600" b="1" dirty="0"/>
              <a:t>revenue and volume</a:t>
            </a:r>
            <a:r>
              <a:rPr lang="en-US" sz="1600" dirty="0"/>
              <a:t> to prioritize sales and marketing strategies that increase product volume.</a:t>
            </a:r>
          </a:p>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r>
              <a:rPr lang="en-US" sz="1600" dirty="0"/>
              <a:t>Optimize procurement to reduce costs, drive sales through targeted marketing and customer segmentation, and improve profitability by refining pricing, addressing inefficiencies, and introducing higher-margin products.</a:t>
            </a:r>
          </a:p>
          <a:p>
            <a:r>
              <a:rPr lang="en-US" sz="1600" b="1" kern="100" dirty="0">
                <a:solidFill>
                  <a:srgbClr val="FF0000"/>
                </a:solidFill>
                <a:latin typeface="Aptos" panose="02110004020202020204"/>
                <a:cs typeface="Times New Roman" panose="02020603050405020304" pitchFamily="18" charset="0"/>
              </a:rPr>
              <a:t>Expected Impact:</a:t>
            </a:r>
          </a:p>
          <a:p>
            <a:pPr marL="285750" indent="-285750">
              <a:buFont typeface="Wingdings" panose="05000000000000000000" pitchFamily="2" charset="2"/>
              <a:buChar char="Ø"/>
            </a:pPr>
            <a:r>
              <a:rPr lang="en-US" sz="1600" b="1" dirty="0"/>
              <a:t>Revenue Growth:</a:t>
            </a:r>
            <a:r>
              <a:rPr lang="en-US" sz="1600" dirty="0"/>
              <a:t> 8-12% increase through optimized volume and cost price.</a:t>
            </a:r>
          </a:p>
          <a:p>
            <a:pPr marL="285750" indent="-285750">
              <a:buFont typeface="Wingdings" panose="05000000000000000000" pitchFamily="2" charset="2"/>
              <a:buChar char="Ø"/>
            </a:pPr>
            <a:r>
              <a:rPr lang="en-US" sz="1600" b="1" dirty="0"/>
              <a:t>Profit Margin:</a:t>
            </a:r>
            <a:r>
              <a:rPr lang="en-US" sz="1600" dirty="0"/>
              <a:t> 3-5% improvement via better cost management and targeted pricing.</a:t>
            </a:r>
          </a:p>
          <a:p>
            <a:pPr marL="285750" indent="-285750">
              <a:buFont typeface="Wingdings" panose="05000000000000000000" pitchFamily="2" charset="2"/>
              <a:buChar char="Ø"/>
            </a:pPr>
            <a:r>
              <a:rPr lang="en-US" sz="1600" b="1" dirty="0"/>
              <a:t>Volume Expansion:</a:t>
            </a:r>
            <a:r>
              <a:rPr lang="en-US" sz="1600" dirty="0"/>
              <a:t> 10-15% increase from improved availability and marketing.</a:t>
            </a:r>
          </a:p>
          <a:p>
            <a:pPr marL="285750" indent="-285750">
              <a:buFont typeface="Wingdings" panose="05000000000000000000" pitchFamily="2" charset="2"/>
              <a:buChar char="Ø"/>
            </a:pPr>
            <a:r>
              <a:rPr lang="en-US" sz="1600" b="1" dirty="0"/>
              <a:t>Cost Efficiency:</a:t>
            </a:r>
            <a:r>
              <a:rPr lang="en-US" sz="1600" dirty="0"/>
              <a:t> 10-12% reduction in cost of goods sold through optimized procurement.</a:t>
            </a:r>
          </a:p>
          <a:p>
            <a:pPr marL="285750" indent="-285750">
              <a:buFont typeface="Wingdings" panose="05000000000000000000" pitchFamily="2" charset="2"/>
              <a:buChar char="Ø"/>
            </a:pPr>
            <a:r>
              <a:rPr lang="en-US" sz="1600" b="1" dirty="0"/>
              <a:t>Profitability:</a:t>
            </a:r>
            <a:r>
              <a:rPr lang="en-US" sz="1600" dirty="0"/>
              <a:t> 3-5% improvement from operational efficiencies and pricing strategies.</a:t>
            </a:r>
            <a:endParaRPr lang="en-NG" sz="1600" dirty="0"/>
          </a:p>
        </p:txBody>
      </p:sp>
      <p:cxnSp>
        <p:nvCxnSpPr>
          <p:cNvPr id="4" name="Straight Connector 3">
            <a:extLst>
              <a:ext uri="{FF2B5EF4-FFF2-40B4-BE49-F238E27FC236}">
                <a16:creationId xmlns:a16="http://schemas.microsoft.com/office/drawing/2014/main" id="{BBC225B3-6030-E580-6A1A-694C6AC90A1B}"/>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ACE8A7C-47AD-D02E-E9D7-F00C9E0D7310}"/>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74A9A785-F24B-15EA-60A7-7AC431BC0DBC}"/>
              </a:ext>
            </a:extLst>
          </p:cNvPr>
          <p:cNvSpPr txBox="1"/>
          <p:nvPr/>
        </p:nvSpPr>
        <p:spPr>
          <a:xfrm>
            <a:off x="11039856" y="6603460"/>
            <a:ext cx="384048" cy="261610"/>
          </a:xfrm>
          <a:prstGeom prst="rect">
            <a:avLst/>
          </a:prstGeom>
          <a:noFill/>
        </p:spPr>
        <p:txBody>
          <a:bodyPr wrap="square" rtlCol="0">
            <a:spAutoFit/>
          </a:bodyPr>
          <a:lstStyle/>
          <a:p>
            <a:r>
              <a:rPr lang="en-US" sz="1100" b="1" dirty="0"/>
              <a:t>34 </a:t>
            </a:r>
            <a:endParaRPr lang="en-NG" sz="1100" b="1" dirty="0"/>
          </a:p>
        </p:txBody>
      </p:sp>
    </p:spTree>
    <p:extLst>
      <p:ext uri="{BB962C8B-B14F-4D97-AF65-F5344CB8AC3E}">
        <p14:creationId xmlns:p14="http://schemas.microsoft.com/office/powerpoint/2010/main" val="3469945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05DD8F94-D435-F9E1-7BAD-2DF93789FCA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1163A8-A1CC-2F28-FFAB-9B84C03A82DC}"/>
              </a:ext>
            </a:extLst>
          </p:cNvPr>
          <p:cNvSpPr txBox="1"/>
          <p:nvPr/>
        </p:nvSpPr>
        <p:spPr>
          <a:xfrm>
            <a:off x="530049" y="298703"/>
            <a:ext cx="11131901" cy="6247864"/>
          </a:xfrm>
          <a:prstGeom prst="rect">
            <a:avLst/>
          </a:prstGeom>
          <a:noFill/>
        </p:spPr>
        <p:txBody>
          <a:bodyPr wrap="square" rtlCol="0">
            <a:spAutoFit/>
          </a:bodyPr>
          <a:lstStyle/>
          <a:p>
            <a:r>
              <a:rPr lang="en-US" sz="1600" b="1" dirty="0"/>
              <a:t>7. Driving Revenue Growth and Profitability through Strategic Pricing, High-Margin Products, and Market-Focused Initiatives </a:t>
            </a:r>
            <a:r>
              <a:rPr lang="en-US" sz="1600" b="1" dirty="0">
                <a:latin typeface="Aptos" panose="02110004020202020204"/>
                <a:cs typeface="Times New Roman" panose="02020603050405020304" pitchFamily="18" charset="0"/>
              </a:rPr>
              <a:t>– </a:t>
            </a:r>
            <a:r>
              <a:rPr lang="en-US" sz="1600" dirty="0"/>
              <a:t>The XGBoost model identified cost price and profit margin as key drivers of revenue, emphasizing the need to optimize pricing, margins, and market-specific strategies to improve revenue outcomes..</a:t>
            </a:r>
          </a:p>
          <a:p>
            <a:endParaRPr lang="en-US" sz="1600" dirty="0"/>
          </a:p>
          <a:p>
            <a:r>
              <a:rPr lang="en-US" sz="1600" b="1" kern="100" dirty="0">
                <a:solidFill>
                  <a:srgbClr val="FF0000"/>
                </a:solidFill>
                <a:latin typeface="Aptos" panose="02110004020202020204"/>
                <a:cs typeface="Times New Roman" panose="02020603050405020304" pitchFamily="18" charset="0"/>
              </a:rPr>
              <a:t>Business Action Plan: </a:t>
            </a:r>
          </a:p>
          <a:p>
            <a:r>
              <a:rPr lang="en-US" sz="1600" dirty="0"/>
              <a:t>Scale high-margin product lines, optimize pricing and production costs, implement market-specific strategies for Abuja and South-East, and tailor offerings and marketing to engage top-performing customers and boost sales.</a:t>
            </a:r>
          </a:p>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r>
              <a:rPr lang="en-US" sz="1600" dirty="0"/>
              <a:t>Optimize costs, refine pricing, target high-potential regions with tailored campaigns, and expand market reach while enhancing supply chain efficiency to drive profitability and sustainable growth.</a:t>
            </a:r>
          </a:p>
          <a:p>
            <a:r>
              <a:rPr lang="en-US" sz="1600" b="1" kern="100" dirty="0">
                <a:solidFill>
                  <a:srgbClr val="FF0000"/>
                </a:solidFill>
                <a:latin typeface="Aptos" panose="02110004020202020204"/>
                <a:cs typeface="Times New Roman" panose="02020603050405020304" pitchFamily="18" charset="0"/>
              </a:rPr>
              <a:t>Expected Impact:</a:t>
            </a:r>
          </a:p>
          <a:p>
            <a:pPr marL="285750" indent="-285750">
              <a:buFont typeface="Wingdings" panose="05000000000000000000" pitchFamily="2" charset="2"/>
              <a:buChar char="Ø"/>
            </a:pPr>
            <a:r>
              <a:rPr lang="en-US" sz="1600" b="1" dirty="0"/>
              <a:t>Revenue Growth</a:t>
            </a:r>
            <a:r>
              <a:rPr lang="en-US" sz="1600" dirty="0"/>
              <a:t>: 12–18% increase from optimized pricing and tailored strategies</a:t>
            </a:r>
          </a:p>
          <a:p>
            <a:pPr marL="285750" indent="-285750">
              <a:buFont typeface="Wingdings" panose="05000000000000000000" pitchFamily="2" charset="2"/>
              <a:buChar char="Ø"/>
            </a:pPr>
            <a:r>
              <a:rPr lang="en-US" sz="1600" b="1" dirty="0"/>
              <a:t>Profit Margins</a:t>
            </a:r>
            <a:r>
              <a:rPr lang="en-US" sz="1600" dirty="0"/>
              <a:t>: 6–9% steady improvement through customer loyalty and operational excellence.</a:t>
            </a:r>
          </a:p>
          <a:p>
            <a:pPr marL="285750" indent="-285750">
              <a:buFont typeface="Wingdings" panose="05000000000000000000" pitchFamily="2" charset="2"/>
              <a:buChar char="Ø"/>
            </a:pPr>
            <a:r>
              <a:rPr lang="en-US" sz="1600" b="1" dirty="0"/>
              <a:t>Profitability</a:t>
            </a:r>
            <a:r>
              <a:rPr lang="en-US" sz="1600" dirty="0"/>
              <a:t>: 10–15% margin improvement due to cost reductions and high-margin products.</a:t>
            </a:r>
          </a:p>
          <a:p>
            <a:pPr marL="285750" indent="-285750">
              <a:buFont typeface="Wingdings" panose="05000000000000000000" pitchFamily="2" charset="2"/>
              <a:buChar char="Ø"/>
            </a:pPr>
            <a:r>
              <a:rPr lang="en-US" sz="1600" b="1" dirty="0"/>
              <a:t>Cost Efficiency</a:t>
            </a:r>
            <a:r>
              <a:rPr lang="en-US" sz="1600" dirty="0"/>
              <a:t>: 10–15% savings from improved supply chain efficiency.</a:t>
            </a:r>
          </a:p>
          <a:p>
            <a:pPr marL="285750" indent="-285750">
              <a:buFont typeface="Wingdings" panose="05000000000000000000" pitchFamily="2" charset="2"/>
              <a:buChar char="Ø"/>
            </a:pPr>
            <a:endParaRPr lang="en-US" sz="1600" dirty="0"/>
          </a:p>
          <a:p>
            <a:r>
              <a:rPr lang="en-US" sz="1600" b="1" dirty="0"/>
              <a:t>8. Strategic Interventions to Reverse Decline and Drive Sustainable Growth by 2026 - </a:t>
            </a:r>
            <a:r>
              <a:rPr lang="en-US" sz="1600" dirty="0"/>
              <a:t>Revenue forecasts indicate a gradual decline in 2024, stabilizing in 2025 and 2026. To counter diminishing returns and ensure sustained growth, targeted adjustments in pricing, marketing, and resource allocation are essential.</a:t>
            </a:r>
          </a:p>
          <a:p>
            <a:endParaRPr lang="en-US" sz="1600" dirty="0"/>
          </a:p>
          <a:p>
            <a:r>
              <a:rPr lang="en-US" sz="1600" b="1" kern="100" dirty="0">
                <a:solidFill>
                  <a:srgbClr val="FF0000"/>
                </a:solidFill>
                <a:latin typeface="Aptos" panose="02110004020202020204"/>
                <a:cs typeface="Times New Roman" panose="02020603050405020304" pitchFamily="18" charset="0"/>
              </a:rPr>
              <a:t>Business Action Plan: </a:t>
            </a:r>
          </a:p>
          <a:p>
            <a:pPr marL="285750" indent="-285750">
              <a:buFont typeface="Wingdings" panose="05000000000000000000" pitchFamily="2" charset="2"/>
              <a:buChar char="Ø"/>
            </a:pPr>
            <a:r>
              <a:rPr lang="en-US" sz="1600" b="1" dirty="0"/>
              <a:t>2024:</a:t>
            </a:r>
            <a:r>
              <a:rPr lang="en-US" sz="1600" dirty="0"/>
              <a:t> Boost immediate revenue through seasonal campaigns and optimized pricing for price-sensitive products. </a:t>
            </a:r>
          </a:p>
          <a:p>
            <a:pPr marL="285750" indent="-285750">
              <a:buFont typeface="Wingdings" panose="05000000000000000000" pitchFamily="2" charset="2"/>
              <a:buChar char="Ø"/>
            </a:pPr>
            <a:r>
              <a:rPr lang="en-US" sz="1600" b="1" dirty="0"/>
              <a:t>2025:</a:t>
            </a:r>
            <a:r>
              <a:rPr lang="en-US" sz="1600" dirty="0"/>
              <a:t> Stabilize by reducing costs via supplier renegotiations and focusing on high-margin and promising product categories. </a:t>
            </a:r>
          </a:p>
          <a:p>
            <a:pPr marL="285750" indent="-285750">
              <a:buFont typeface="Wingdings" panose="05000000000000000000" pitchFamily="2" charset="2"/>
              <a:buChar char="Ø"/>
            </a:pPr>
            <a:r>
              <a:rPr lang="en-US" sz="1600" b="1" dirty="0"/>
              <a:t>2026: </a:t>
            </a:r>
            <a:r>
              <a:rPr lang="en-US" sz="1600" dirty="0"/>
              <a:t>Achieve sustained growth by expanding into new markets, targeting underserved segments, and innovating high-margin product offerings.</a:t>
            </a:r>
          </a:p>
        </p:txBody>
      </p:sp>
      <p:cxnSp>
        <p:nvCxnSpPr>
          <p:cNvPr id="4" name="Straight Connector 3">
            <a:extLst>
              <a:ext uri="{FF2B5EF4-FFF2-40B4-BE49-F238E27FC236}">
                <a16:creationId xmlns:a16="http://schemas.microsoft.com/office/drawing/2014/main" id="{1EAAAFA7-1859-7CE3-6EC9-8D595B9FCA1B}"/>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337B606-4587-A7B7-44D5-E9AC36900A6C}"/>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817FFFEE-3B93-8B46-3ABE-C98DB8FCD0CA}"/>
              </a:ext>
            </a:extLst>
          </p:cNvPr>
          <p:cNvSpPr txBox="1"/>
          <p:nvPr/>
        </p:nvSpPr>
        <p:spPr>
          <a:xfrm>
            <a:off x="11039856" y="6603460"/>
            <a:ext cx="384048" cy="261610"/>
          </a:xfrm>
          <a:prstGeom prst="rect">
            <a:avLst/>
          </a:prstGeom>
          <a:noFill/>
        </p:spPr>
        <p:txBody>
          <a:bodyPr wrap="square" rtlCol="0">
            <a:spAutoFit/>
          </a:bodyPr>
          <a:lstStyle/>
          <a:p>
            <a:r>
              <a:rPr lang="en-US" sz="1100" b="1" dirty="0"/>
              <a:t>35 </a:t>
            </a:r>
            <a:endParaRPr lang="en-NG" sz="1100" b="1" dirty="0"/>
          </a:p>
        </p:txBody>
      </p:sp>
    </p:spTree>
    <p:extLst>
      <p:ext uri="{BB962C8B-B14F-4D97-AF65-F5344CB8AC3E}">
        <p14:creationId xmlns:p14="http://schemas.microsoft.com/office/powerpoint/2010/main" val="4122961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C03E68C5-CBDE-5317-2D06-B697BDC60D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20693D8-C682-4C1C-BB94-A4947DCDE749}"/>
              </a:ext>
            </a:extLst>
          </p:cNvPr>
          <p:cNvSpPr txBox="1"/>
          <p:nvPr/>
        </p:nvSpPr>
        <p:spPr>
          <a:xfrm>
            <a:off x="627585" y="583137"/>
            <a:ext cx="10936829" cy="5787995"/>
          </a:xfrm>
          <a:prstGeom prst="rect">
            <a:avLst/>
          </a:prstGeom>
          <a:noFill/>
        </p:spPr>
        <p:txBody>
          <a:bodyPr wrap="square" rtlCol="0">
            <a:spAutoFit/>
          </a:bodyPr>
          <a:lstStyle/>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r>
              <a:rPr lang="en-US" sz="1600" dirty="0"/>
              <a:t>Boost sales through targeted marketing and Pareto analysis, enhance cost efficiency with operational audits and predictive analytics, and drive customer retention and brand equity with loyalty programs and innovative campaigns.</a:t>
            </a:r>
          </a:p>
          <a:p>
            <a:r>
              <a:rPr lang="en-US" sz="1600" b="1" kern="100" dirty="0">
                <a:solidFill>
                  <a:srgbClr val="FF0000"/>
                </a:solidFill>
                <a:latin typeface="Aptos" panose="02110004020202020204"/>
                <a:cs typeface="Times New Roman" panose="02020603050405020304" pitchFamily="18" charset="0"/>
              </a:rPr>
              <a:t>Expected Impact:</a:t>
            </a:r>
          </a:p>
          <a:p>
            <a:pPr marL="285750" indent="-285750">
              <a:lnSpc>
                <a:spcPct val="115000"/>
              </a:lnSpc>
              <a:buFont typeface="Wingdings" panose="05000000000000000000" pitchFamily="2" charset="2"/>
              <a:buChar char="Ø"/>
            </a:pPr>
            <a:r>
              <a:rPr lang="en-US" sz="1600" b="1" dirty="0"/>
              <a:t>Revenue Growth: Revenue Growth:</a:t>
            </a:r>
            <a:r>
              <a:rPr lang="en-US" sz="1600" dirty="0"/>
              <a:t> 8–12% improvement in 2024 via pricing and promotions; 5–7% annual growth from 2025 through market expansion and innovation. </a:t>
            </a:r>
          </a:p>
          <a:p>
            <a:pPr marL="285750" indent="-285750">
              <a:lnSpc>
                <a:spcPct val="115000"/>
              </a:lnSpc>
              <a:buFont typeface="Wingdings" panose="05000000000000000000" pitchFamily="2" charset="2"/>
              <a:buChar char="Ø"/>
            </a:pPr>
            <a:r>
              <a:rPr lang="en-US" sz="1600" b="1" dirty="0"/>
              <a:t>Cost Efficiency:</a:t>
            </a:r>
            <a:r>
              <a:rPr lang="en-US" sz="1600" dirty="0"/>
              <a:t> 10–15% reduction in cost of goods sold by 2025 through supplier renegotiations and resource optimization.</a:t>
            </a:r>
          </a:p>
          <a:p>
            <a:pPr marL="285750" indent="-285750">
              <a:lnSpc>
                <a:spcPct val="115000"/>
              </a:lnSpc>
              <a:buFont typeface="Wingdings" panose="05000000000000000000" pitchFamily="2" charset="2"/>
              <a:buChar char="Ø"/>
            </a:pPr>
            <a:r>
              <a:rPr lang="en-US" sz="1600" b="1" dirty="0"/>
              <a:t>Profit Margins:</a:t>
            </a:r>
            <a:r>
              <a:rPr lang="en-US" sz="1600" dirty="0"/>
              <a:t> 6–9% improvement over 36 months through a focus on high-margin products and cost controls. </a:t>
            </a:r>
          </a:p>
          <a:p>
            <a:pPr marL="285750" indent="-285750">
              <a:lnSpc>
                <a:spcPct val="115000"/>
              </a:lnSpc>
              <a:buFont typeface="Wingdings" panose="05000000000000000000" pitchFamily="2" charset="2"/>
              <a:buChar char="Ø"/>
            </a:pPr>
            <a:r>
              <a:rPr lang="en-US" sz="1600" b="1" dirty="0"/>
              <a:t>Customer Retention:</a:t>
            </a:r>
            <a:r>
              <a:rPr lang="en-US" sz="1600" dirty="0"/>
              <a:t> 15–20% increase in repeat business via loyalty programs and personalized marketing.</a:t>
            </a:r>
          </a:p>
          <a:p>
            <a:pPr marL="285750" indent="-285750">
              <a:lnSpc>
                <a:spcPct val="115000"/>
              </a:lnSpc>
              <a:buFont typeface="Wingdings" panose="05000000000000000000" pitchFamily="2" charset="2"/>
              <a:buChar char="Ø"/>
            </a:pPr>
            <a:r>
              <a:rPr lang="en-US" sz="1600" b="1" dirty="0"/>
              <a:t>Market Share:</a:t>
            </a:r>
            <a:r>
              <a:rPr lang="en-US" sz="1600" dirty="0"/>
              <a:t> 5–8% gain in targeted regions with tailored market-entry strategies</a:t>
            </a:r>
          </a:p>
          <a:p>
            <a:pPr marL="285750" indent="-285750">
              <a:lnSpc>
                <a:spcPct val="115000"/>
              </a:lnSpc>
              <a:buFont typeface="Wingdings" panose="05000000000000000000" pitchFamily="2" charset="2"/>
              <a:buChar char="Ø"/>
            </a:pPr>
            <a:endParaRPr lang="en-US" sz="1600" b="1" kern="100" dirty="0">
              <a:solidFill>
                <a:srgbClr val="FF0000"/>
              </a:solidFill>
              <a:latin typeface="Aptos" panose="02110004020202020204"/>
              <a:cs typeface="Times New Roman" panose="02020603050405020304" pitchFamily="18" charset="0"/>
            </a:endParaRPr>
          </a:p>
          <a:p>
            <a:r>
              <a:rPr lang="en-US" sz="1600" b="1" dirty="0"/>
              <a:t>9. Maximizing Revenue and Profitability by Prioritizing Top-Performing Customers for Sustainable Growth </a:t>
            </a:r>
            <a:r>
              <a:rPr lang="en-US" sz="1600" b="1" dirty="0">
                <a:latin typeface="Aptos" panose="02110004020202020204"/>
                <a:cs typeface="Times New Roman" panose="02020603050405020304" pitchFamily="18" charset="0"/>
              </a:rPr>
              <a:t>– </a:t>
            </a:r>
            <a:r>
              <a:rPr lang="en-US" sz="1600" dirty="0"/>
              <a:t>"Premium Stores," "Nixon Hub," and "Excel Stores" contributing significantly to the total revenue (28.77% collectively) , presenting an opportunity to prioritize engagement, streamline marketing, and optimize resource allocation for long-term success.</a:t>
            </a:r>
          </a:p>
          <a:p>
            <a:endParaRPr lang="en-US" sz="1600" b="1" kern="100" dirty="0">
              <a:solidFill>
                <a:srgbClr val="FF0000"/>
              </a:solidFill>
              <a:latin typeface="Aptos" panose="02110004020202020204"/>
              <a:cs typeface="Times New Roman" panose="02020603050405020304" pitchFamily="18" charset="0"/>
            </a:endParaRPr>
          </a:p>
          <a:p>
            <a:r>
              <a:rPr lang="en-US" sz="1600" b="1" kern="100" dirty="0">
                <a:solidFill>
                  <a:srgbClr val="FF0000"/>
                </a:solidFill>
                <a:latin typeface="Aptos" panose="02110004020202020204"/>
                <a:cs typeface="Times New Roman" panose="02020603050405020304" pitchFamily="18" charset="0"/>
              </a:rPr>
              <a:t>Business Action Plan: </a:t>
            </a:r>
          </a:p>
          <a:p>
            <a:r>
              <a:rPr lang="en-US" sz="1600" dirty="0"/>
              <a:t>Focus on prioritizing high-value customers, developing tailored loyalty programs, expanding partnerships with top performers, and gathering customer feedback to enhance relationships, increase sales, and improve offerings.</a:t>
            </a:r>
          </a:p>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r>
              <a:rPr lang="en-US" sz="1600" kern="100" dirty="0">
                <a:latin typeface="Aptos" panose="02110004020202020204"/>
                <a:cs typeface="Times New Roman" panose="02020603050405020304" pitchFamily="18" charset="0"/>
              </a:rPr>
              <a:t>Focus</a:t>
            </a:r>
            <a:r>
              <a:rPr lang="en-US" sz="1600" kern="100" dirty="0">
                <a:solidFill>
                  <a:srgbClr val="FF0000"/>
                </a:solidFill>
                <a:latin typeface="Aptos" panose="02110004020202020204"/>
                <a:cs typeface="Times New Roman" panose="02020603050405020304" pitchFamily="18" charset="0"/>
              </a:rPr>
              <a:t> </a:t>
            </a:r>
            <a:r>
              <a:rPr lang="en-US" sz="1600" dirty="0"/>
              <a:t>on customer retention through superior service and rewards, upselling and cross-selling high-margin products, targeted marketing to top revenue segments, and volume-based strategies to encourage bulk purchases and drive sales growth.</a:t>
            </a:r>
            <a:endParaRPr lang="en-US" sz="1600" b="1" kern="100" dirty="0">
              <a:solidFill>
                <a:srgbClr val="FF0000"/>
              </a:solidFill>
              <a:latin typeface="Aptos" panose="02110004020202020204"/>
              <a:cs typeface="Times New Roman" panose="02020603050405020304" pitchFamily="18" charset="0"/>
            </a:endParaRPr>
          </a:p>
          <a:p>
            <a:pPr>
              <a:lnSpc>
                <a:spcPct val="115000"/>
              </a:lnSpc>
            </a:pPr>
            <a:endParaRPr lang="en-US" sz="1600" b="1" kern="100" dirty="0">
              <a:solidFill>
                <a:srgbClr val="FF0000"/>
              </a:solidFill>
              <a:latin typeface="Aptos" panose="02110004020202020204"/>
              <a:cs typeface="Times New Roman" panose="02020603050405020304" pitchFamily="18" charset="0"/>
            </a:endParaRPr>
          </a:p>
        </p:txBody>
      </p:sp>
      <p:cxnSp>
        <p:nvCxnSpPr>
          <p:cNvPr id="4" name="Straight Connector 3">
            <a:extLst>
              <a:ext uri="{FF2B5EF4-FFF2-40B4-BE49-F238E27FC236}">
                <a16:creationId xmlns:a16="http://schemas.microsoft.com/office/drawing/2014/main" id="{24E13EE5-B159-11BC-F431-667CF676ABD2}"/>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BCB032A-8F39-8C84-445A-2F57257F573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FD79A84F-CB42-8AF8-7900-C94F8A7F7844}"/>
              </a:ext>
            </a:extLst>
          </p:cNvPr>
          <p:cNvSpPr txBox="1"/>
          <p:nvPr/>
        </p:nvSpPr>
        <p:spPr>
          <a:xfrm>
            <a:off x="11039856" y="6603460"/>
            <a:ext cx="384048" cy="261610"/>
          </a:xfrm>
          <a:prstGeom prst="rect">
            <a:avLst/>
          </a:prstGeom>
          <a:noFill/>
        </p:spPr>
        <p:txBody>
          <a:bodyPr wrap="square" rtlCol="0">
            <a:spAutoFit/>
          </a:bodyPr>
          <a:lstStyle/>
          <a:p>
            <a:r>
              <a:rPr lang="en-US" sz="1100" b="1" dirty="0"/>
              <a:t>36 </a:t>
            </a:r>
            <a:endParaRPr lang="en-NG" sz="1100" b="1" dirty="0"/>
          </a:p>
        </p:txBody>
      </p:sp>
    </p:spTree>
    <p:extLst>
      <p:ext uri="{BB962C8B-B14F-4D97-AF65-F5344CB8AC3E}">
        <p14:creationId xmlns:p14="http://schemas.microsoft.com/office/powerpoint/2010/main" val="531615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0A06FF2-241C-0D23-396E-CF6483A5ED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6D8214F-6BBA-05F1-35A6-4CC74E9582FF}"/>
              </a:ext>
            </a:extLst>
          </p:cNvPr>
          <p:cNvSpPr txBox="1"/>
          <p:nvPr/>
        </p:nvSpPr>
        <p:spPr>
          <a:xfrm>
            <a:off x="530049" y="311432"/>
            <a:ext cx="11131901" cy="6247864"/>
          </a:xfrm>
          <a:prstGeom prst="rect">
            <a:avLst/>
          </a:prstGeom>
          <a:noFill/>
        </p:spPr>
        <p:txBody>
          <a:bodyPr wrap="square" rtlCol="0">
            <a:spAutoFit/>
          </a:bodyPr>
          <a:lstStyle/>
          <a:p>
            <a:r>
              <a:rPr lang="en-US" sz="1600" b="1" kern="100" dirty="0">
                <a:solidFill>
                  <a:srgbClr val="FF0000"/>
                </a:solidFill>
                <a:latin typeface="Aptos" panose="02110004020202020204"/>
                <a:cs typeface="Times New Roman" panose="02020603050405020304" pitchFamily="18" charset="0"/>
              </a:rPr>
              <a:t>Expected Impact:</a:t>
            </a:r>
          </a:p>
          <a:p>
            <a:pPr marL="285750" indent="-285750">
              <a:buFont typeface="Wingdings" panose="05000000000000000000" pitchFamily="2" charset="2"/>
              <a:buChar char="Ø"/>
            </a:pPr>
            <a:r>
              <a:rPr lang="en-US" sz="1600" b="1" dirty="0"/>
              <a:t>Revenue Growth</a:t>
            </a:r>
            <a:r>
              <a:rPr lang="en-US" sz="1600" dirty="0"/>
              <a:t>: 15–20% increase by focusing efforts on top-performing customers. </a:t>
            </a:r>
          </a:p>
          <a:p>
            <a:pPr marL="285750" indent="-285750">
              <a:buFont typeface="Wingdings" panose="05000000000000000000" pitchFamily="2" charset="2"/>
              <a:buChar char="Ø"/>
            </a:pPr>
            <a:r>
              <a:rPr lang="en-US" sz="1600" b="1" dirty="0"/>
              <a:t>Profitability:</a:t>
            </a:r>
            <a:r>
              <a:rPr lang="en-US" sz="1600" dirty="0"/>
              <a:t> Anticipated 8–12% improvement from targeting high-margin products and upselling strategies.</a:t>
            </a:r>
          </a:p>
          <a:p>
            <a:pPr marL="285750" indent="-285750">
              <a:buFont typeface="Wingdings" panose="05000000000000000000" pitchFamily="2" charset="2"/>
              <a:buChar char="Ø"/>
            </a:pPr>
            <a:r>
              <a:rPr lang="en-US" sz="1600" b="1" dirty="0"/>
              <a:t>Customer Retention:</a:t>
            </a:r>
            <a:r>
              <a:rPr lang="en-US" sz="1600" dirty="0"/>
              <a:t> Achieve a 20–30% increase in repeat business through personalized incentives and loyalty programs.</a:t>
            </a:r>
          </a:p>
          <a:p>
            <a:pPr marL="285750" indent="-285750">
              <a:buFont typeface="Wingdings" panose="05000000000000000000" pitchFamily="2" charset="2"/>
              <a:buChar char="Ø"/>
            </a:pPr>
            <a:r>
              <a:rPr lang="en-US" sz="1600" b="1" dirty="0"/>
              <a:t>Marketing Efficiency:</a:t>
            </a:r>
            <a:r>
              <a:rPr lang="en-US" sz="1600" dirty="0"/>
              <a:t> Reduce marketing costs by 10–15% by reallocating efforts toward top customers while still maintaining customer diversity.</a:t>
            </a:r>
          </a:p>
          <a:p>
            <a:pPr marL="285750" indent="-285750">
              <a:buFont typeface="Wingdings" panose="05000000000000000000" pitchFamily="2" charset="2"/>
              <a:buChar char="Ø"/>
            </a:pPr>
            <a:r>
              <a:rPr lang="en-US" sz="1600" b="1" dirty="0"/>
              <a:t>Customer Satisfaction:</a:t>
            </a:r>
            <a:r>
              <a:rPr lang="en-US" sz="1600" dirty="0"/>
              <a:t> Improve satisfaction rates by 20% through customized solutions and continuous feedback integration.</a:t>
            </a:r>
          </a:p>
          <a:p>
            <a:pPr marL="285750" indent="-285750">
              <a:buFont typeface="Wingdings" panose="05000000000000000000" pitchFamily="2" charset="2"/>
              <a:buChar char="Ø"/>
            </a:pPr>
            <a:endParaRPr lang="en-US" sz="1600" dirty="0"/>
          </a:p>
          <a:p>
            <a:r>
              <a:rPr lang="en-US" sz="1600" b="1" dirty="0"/>
              <a:t>10. Maximizing Revenue and Profitability through Targeted Customer Segmentation and Strategic Engagement </a:t>
            </a:r>
            <a:r>
              <a:rPr lang="en-US" sz="1600" b="1" dirty="0">
                <a:latin typeface="Aptos" panose="02110004020202020204"/>
                <a:cs typeface="Times New Roman" panose="02020603050405020304" pitchFamily="18" charset="0"/>
              </a:rPr>
              <a:t>– </a:t>
            </a:r>
            <a:r>
              <a:rPr lang="en-US" sz="1600" dirty="0"/>
              <a:t>The customer segmentation analysis reveals that high-volume, high-revenue customers like Premium Stores, Nixon Hub, and Excel Stores are the most valuable, driving most of the revenue and sales volume, presenting key opportunities to optimize engagement and resource allocation for sustained growth and profitability.</a:t>
            </a:r>
          </a:p>
          <a:p>
            <a:endParaRPr lang="en-US" sz="1600" b="1" kern="100" dirty="0">
              <a:solidFill>
                <a:srgbClr val="FF0000"/>
              </a:solidFill>
              <a:latin typeface="Aptos" panose="02110004020202020204"/>
              <a:cs typeface="Times New Roman" panose="02020603050405020304" pitchFamily="18" charset="0"/>
            </a:endParaRPr>
          </a:p>
          <a:p>
            <a:pPr marL="285750" indent="-285750">
              <a:buFont typeface="Wingdings" panose="05000000000000000000" pitchFamily="2" charset="2"/>
              <a:buChar char="ü"/>
            </a:pPr>
            <a:r>
              <a:rPr lang="en-US" sz="1600" b="1" kern="100" dirty="0">
                <a:solidFill>
                  <a:srgbClr val="FF0000"/>
                </a:solidFill>
                <a:latin typeface="Aptos" panose="02110004020202020204"/>
                <a:cs typeface="Times New Roman" panose="02020603050405020304" pitchFamily="18" charset="0"/>
              </a:rPr>
              <a:t>Business Action Plan: </a:t>
            </a:r>
          </a:p>
          <a:p>
            <a:pPr marL="285750" indent="-285750">
              <a:buFont typeface="Wingdings" panose="05000000000000000000" pitchFamily="2" charset="2"/>
              <a:buChar char="ü"/>
            </a:pPr>
            <a:r>
              <a:rPr lang="en-US" sz="1600" b="1" dirty="0"/>
              <a:t>Focus on High-Value Customers (3rd Cluster): </a:t>
            </a:r>
            <a:r>
              <a:rPr lang="en-US" sz="1600" dirty="0"/>
              <a:t>Prioritize engagement with high-volume, high-revenue customers like Premium Stores, Nixon Hub, and Excel Stores through exclusive programs and premium services to strengthen relationships.</a:t>
            </a:r>
          </a:p>
          <a:p>
            <a:pPr marL="285750" indent="-285750">
              <a:buFont typeface="Wingdings" panose="05000000000000000000" pitchFamily="2" charset="2"/>
              <a:buChar char="ü"/>
            </a:pPr>
            <a:r>
              <a:rPr lang="en-US" sz="1600" b="1" kern="100" dirty="0">
                <a:latin typeface="Aptos" panose="02110004020202020204"/>
                <a:cs typeface="Times New Roman" panose="02020603050405020304" pitchFamily="18" charset="0"/>
              </a:rPr>
              <a:t>Foster Growth in Moderate-Value Customers (</a:t>
            </a:r>
            <a:r>
              <a:rPr lang="en-US" sz="1600" b="1" kern="100" dirty="0">
                <a:solidFill>
                  <a:srgbClr val="3AEF31"/>
                </a:solidFill>
                <a:latin typeface="Aptos" panose="02110004020202020204"/>
                <a:cs typeface="Times New Roman" panose="02020603050405020304" pitchFamily="18" charset="0"/>
              </a:rPr>
              <a:t>2nd Cluster</a:t>
            </a:r>
            <a:r>
              <a:rPr lang="en-US" sz="1600" b="1" kern="100" dirty="0">
                <a:latin typeface="Aptos" panose="02110004020202020204"/>
                <a:cs typeface="Times New Roman" panose="02020603050405020304" pitchFamily="18" charset="0"/>
              </a:rPr>
              <a:t>): </a:t>
            </a:r>
            <a:r>
              <a:rPr lang="en-US" sz="1600" dirty="0"/>
              <a:t>Develop tailored marketing campaigns and tiered incentives to encourage increased purchases and loyalty from moderate-volume customers, aiming to transition them into the high-value cluster.</a:t>
            </a:r>
          </a:p>
          <a:p>
            <a:pPr marL="285750" indent="-285750">
              <a:buFont typeface="Wingdings" panose="05000000000000000000" pitchFamily="2" charset="2"/>
              <a:buChar char="ü"/>
            </a:pPr>
            <a:r>
              <a:rPr lang="en-US" sz="1600" b="1" kern="100" dirty="0">
                <a:latin typeface="Aptos" panose="02110004020202020204"/>
                <a:cs typeface="Times New Roman" panose="02020603050405020304" pitchFamily="18" charset="0"/>
              </a:rPr>
              <a:t>Optimize Resources for Low-Value Customers (</a:t>
            </a:r>
            <a:r>
              <a:rPr lang="en-US" sz="1600" b="1" kern="100" dirty="0">
                <a:solidFill>
                  <a:srgbClr val="FF0000"/>
                </a:solidFill>
                <a:latin typeface="Aptos" panose="02110004020202020204"/>
                <a:cs typeface="Times New Roman" panose="02020603050405020304" pitchFamily="18" charset="0"/>
              </a:rPr>
              <a:t>1st Cluster</a:t>
            </a:r>
            <a:r>
              <a:rPr lang="en-US" sz="1600" b="1" kern="100" dirty="0">
                <a:latin typeface="Aptos" panose="02110004020202020204"/>
                <a:cs typeface="Times New Roman" panose="02020603050405020304" pitchFamily="18" charset="0"/>
              </a:rPr>
              <a:t>): </a:t>
            </a:r>
            <a:r>
              <a:rPr lang="en-US" sz="1600" dirty="0"/>
              <a:t>Utilize cost-effective strategies such as automated communication and general promotions to sustain engagement without over-investing resources.</a:t>
            </a:r>
          </a:p>
          <a:p>
            <a:r>
              <a:rPr lang="en-US" sz="1600" b="1" kern="100" dirty="0">
                <a:solidFill>
                  <a:srgbClr val="FF0000"/>
                </a:solidFill>
                <a:latin typeface="Aptos" panose="02110004020202020204"/>
                <a:cs typeface="Times New Roman" panose="02020603050405020304" pitchFamily="18" charset="0"/>
              </a:rPr>
              <a:t>Business Strategies</a:t>
            </a:r>
            <a:r>
              <a:rPr lang="en-NG" sz="1600" b="1" kern="100" dirty="0">
                <a:solidFill>
                  <a:srgbClr val="FF0000"/>
                </a:solidFill>
                <a:latin typeface="Aptos" panose="02110004020202020204"/>
                <a:cs typeface="Times New Roman" panose="02020603050405020304" pitchFamily="18" charset="0"/>
              </a:rPr>
              <a:t>:</a:t>
            </a:r>
            <a:r>
              <a:rPr lang="en-US" sz="1600" b="1" kern="100" dirty="0">
                <a:solidFill>
                  <a:srgbClr val="FF0000"/>
                </a:solidFill>
                <a:latin typeface="Aptos" panose="02110004020202020204"/>
                <a:cs typeface="Times New Roman" panose="02020603050405020304" pitchFamily="18" charset="0"/>
              </a:rPr>
              <a:t> </a:t>
            </a:r>
          </a:p>
          <a:p>
            <a:r>
              <a:rPr lang="en-US" sz="1600" dirty="0"/>
              <a:t>Implement exclusive loyalty programs for high-value customers, create personalized marketing campaigns for each cluster, optimize inventory and supply chain for top customers, and nurture moderate and low-value customers through upselling, cross-selling, and education.</a:t>
            </a:r>
            <a:endParaRPr lang="en-US" sz="1600" b="1" kern="100" dirty="0">
              <a:latin typeface="Aptos" panose="02110004020202020204"/>
              <a:cs typeface="Times New Roman" panose="02020603050405020304" pitchFamily="18" charset="0"/>
            </a:endParaRPr>
          </a:p>
        </p:txBody>
      </p:sp>
      <p:cxnSp>
        <p:nvCxnSpPr>
          <p:cNvPr id="4" name="Straight Connector 3">
            <a:extLst>
              <a:ext uri="{FF2B5EF4-FFF2-40B4-BE49-F238E27FC236}">
                <a16:creationId xmlns:a16="http://schemas.microsoft.com/office/drawing/2014/main" id="{4D7E021C-F4E8-AAEE-39E2-F6B5F026FC9B}"/>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C49AF21-9783-9A6C-43F4-44BD6746D70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A7DBD725-6516-01AF-778D-C5C9E2FDDA65}"/>
              </a:ext>
            </a:extLst>
          </p:cNvPr>
          <p:cNvSpPr txBox="1"/>
          <p:nvPr/>
        </p:nvSpPr>
        <p:spPr>
          <a:xfrm>
            <a:off x="11039856" y="6603460"/>
            <a:ext cx="384048" cy="261610"/>
          </a:xfrm>
          <a:prstGeom prst="rect">
            <a:avLst/>
          </a:prstGeom>
          <a:noFill/>
        </p:spPr>
        <p:txBody>
          <a:bodyPr wrap="square" rtlCol="0">
            <a:spAutoFit/>
          </a:bodyPr>
          <a:lstStyle/>
          <a:p>
            <a:r>
              <a:rPr lang="en-US" sz="1100" b="1" dirty="0"/>
              <a:t>37 </a:t>
            </a:r>
            <a:endParaRPr lang="en-NG" sz="1100" b="1" dirty="0"/>
          </a:p>
        </p:txBody>
      </p:sp>
    </p:spTree>
    <p:extLst>
      <p:ext uri="{BB962C8B-B14F-4D97-AF65-F5344CB8AC3E}">
        <p14:creationId xmlns:p14="http://schemas.microsoft.com/office/powerpoint/2010/main" val="1766534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14B70AA-E6CB-8325-9760-F6DF602EA3A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C3614B-3D3D-A6EA-9D0E-1E153517203E}"/>
              </a:ext>
            </a:extLst>
          </p:cNvPr>
          <p:cNvSpPr txBox="1"/>
          <p:nvPr/>
        </p:nvSpPr>
        <p:spPr>
          <a:xfrm>
            <a:off x="530049" y="298703"/>
            <a:ext cx="11131901" cy="6247864"/>
          </a:xfrm>
          <a:prstGeom prst="rect">
            <a:avLst/>
          </a:prstGeom>
          <a:noFill/>
        </p:spPr>
        <p:txBody>
          <a:bodyPr wrap="square" rtlCol="0">
            <a:spAutoFit/>
          </a:bodyPr>
          <a:lstStyle/>
          <a:p>
            <a:r>
              <a:rPr lang="en-US" sz="1600" b="1" kern="100" dirty="0">
                <a:solidFill>
                  <a:srgbClr val="FF0000"/>
                </a:solidFill>
                <a:latin typeface="Aptos" panose="02110004020202020204"/>
                <a:cs typeface="Times New Roman" panose="02020603050405020304" pitchFamily="18" charset="0"/>
              </a:rPr>
              <a:t>Expected Impact:</a:t>
            </a:r>
          </a:p>
          <a:p>
            <a:pPr marL="285750" indent="-285750">
              <a:buFont typeface="Wingdings" panose="05000000000000000000" pitchFamily="2" charset="2"/>
              <a:buChar char="Ø"/>
            </a:pPr>
            <a:r>
              <a:rPr lang="en-US" sz="1600" b="1" dirty="0"/>
              <a:t>Revenue Growth</a:t>
            </a:r>
            <a:r>
              <a:rPr lang="en-US" sz="1600" dirty="0"/>
              <a:t>: Achieve a 15–20% revenue increase by prioritizing the 3rd cluster and driving growth in the 2nd cluster.</a:t>
            </a:r>
          </a:p>
          <a:p>
            <a:pPr marL="285750" indent="-285750">
              <a:buFont typeface="Wingdings" panose="05000000000000000000" pitchFamily="2" charset="2"/>
              <a:buChar char="Ø"/>
            </a:pPr>
            <a:r>
              <a:rPr lang="en-US" sz="1600" b="1" dirty="0"/>
              <a:t>Profit Margins:</a:t>
            </a:r>
            <a:r>
              <a:rPr lang="en-US" sz="1600" dirty="0"/>
              <a:t> Enhance margins by </a:t>
            </a:r>
            <a:r>
              <a:rPr lang="en-US" sz="1600" b="1" dirty="0"/>
              <a:t>8–12%</a:t>
            </a:r>
            <a:r>
              <a:rPr lang="en-US" sz="1600" dirty="0"/>
              <a:t> through targeted resource allocation and cost efficiencies.</a:t>
            </a:r>
          </a:p>
          <a:p>
            <a:pPr marL="285750" indent="-285750">
              <a:buFont typeface="Wingdings" panose="05000000000000000000" pitchFamily="2" charset="2"/>
              <a:buChar char="Ø"/>
            </a:pPr>
            <a:r>
              <a:rPr lang="en-US" sz="1600" b="1" dirty="0"/>
              <a:t>Customer Retention: </a:t>
            </a:r>
            <a:r>
              <a:rPr lang="en-US" sz="1600" dirty="0"/>
              <a:t>Boost retention rates by </a:t>
            </a:r>
            <a:r>
              <a:rPr lang="en-US" sz="1600" b="1" dirty="0"/>
              <a:t>25–30%</a:t>
            </a:r>
            <a:r>
              <a:rPr lang="en-US" sz="1600" dirty="0"/>
              <a:t> for high-value customers with loyalty programs and personalized strategies..</a:t>
            </a:r>
          </a:p>
          <a:p>
            <a:pPr marL="285750" indent="-285750">
              <a:buFont typeface="Wingdings" panose="05000000000000000000" pitchFamily="2" charset="2"/>
              <a:buChar char="Ø"/>
            </a:pPr>
            <a:r>
              <a:rPr lang="en-US" sz="1600" b="1" dirty="0"/>
              <a:t>Sales Volume:</a:t>
            </a:r>
            <a:r>
              <a:rPr lang="en-US" sz="1600" dirty="0"/>
              <a:t> Boost overall sales volume by </a:t>
            </a:r>
            <a:r>
              <a:rPr lang="en-US" sz="1600" b="1" dirty="0"/>
              <a:t>10–15%</a:t>
            </a:r>
            <a:r>
              <a:rPr lang="en-US" sz="1600" dirty="0"/>
              <a:t> through tailored marketing and engagement strategies.</a:t>
            </a:r>
          </a:p>
          <a:p>
            <a:pPr marL="285750" indent="-285750">
              <a:buFont typeface="Wingdings" panose="05000000000000000000" pitchFamily="2" charset="2"/>
              <a:buChar char="Ø"/>
            </a:pPr>
            <a:r>
              <a:rPr lang="en-US" sz="1600" b="1" dirty="0"/>
              <a:t>Operational Efficiency:</a:t>
            </a:r>
            <a:r>
              <a:rPr lang="en-US" sz="1600" dirty="0"/>
              <a:t> Reduce costs by </a:t>
            </a:r>
            <a:r>
              <a:rPr lang="en-US" sz="1600" b="1" dirty="0"/>
              <a:t>10–15%</a:t>
            </a:r>
            <a:r>
              <a:rPr lang="en-US" sz="1600" dirty="0"/>
              <a:t> through better prioritization and streamlined supply chain processes</a:t>
            </a:r>
          </a:p>
          <a:p>
            <a:pPr marL="285750" indent="-285750">
              <a:buFont typeface="Wingdings" panose="05000000000000000000" pitchFamily="2" charset="2"/>
              <a:buChar char="Ø"/>
            </a:pPr>
            <a:endParaRPr lang="en-US" sz="1600" dirty="0"/>
          </a:p>
          <a:p>
            <a:endParaRPr lang="en-US" sz="2400" dirty="0"/>
          </a:p>
          <a:p>
            <a:r>
              <a:rPr lang="en-NG" sz="2400" b="1" kern="100" dirty="0">
                <a:solidFill>
                  <a:srgbClr val="FF0000"/>
                </a:solidFill>
                <a:effectLst/>
                <a:latin typeface="Aptos" panose="02110004020202020204"/>
                <a:ea typeface="Aptos" panose="02110004020202020204"/>
                <a:cs typeface="Times New Roman" panose="02020603050405020304" pitchFamily="18" charset="0"/>
              </a:rPr>
              <a:t>Implementation Plan</a:t>
            </a:r>
            <a:r>
              <a:rPr lang="en-US" sz="2400" b="1" kern="100" dirty="0">
                <a:solidFill>
                  <a:srgbClr val="FF0000"/>
                </a:solidFill>
                <a:effectLst/>
                <a:latin typeface="Aptos" panose="02110004020202020204"/>
                <a:ea typeface="Aptos" panose="02110004020202020204"/>
                <a:cs typeface="Times New Roman" panose="02020603050405020304" pitchFamily="18" charset="0"/>
              </a:rPr>
              <a:t> </a:t>
            </a:r>
          </a:p>
          <a:p>
            <a:pPr marL="285750" indent="-285750">
              <a:buFont typeface="Wingdings" panose="05000000000000000000" pitchFamily="2" charset="2"/>
              <a:buChar char="Ø"/>
            </a:pPr>
            <a:r>
              <a:rPr lang="en-US" sz="1600" b="1" dirty="0">
                <a:solidFill>
                  <a:srgbClr val="FF0000"/>
                </a:solidFill>
              </a:rPr>
              <a:t>Immediate Actions (0-6 Months): </a:t>
            </a:r>
          </a:p>
          <a:p>
            <a:r>
              <a:rPr lang="en-US" sz="1600" dirty="0"/>
              <a:t>Focus on revenue drivers by analyzing top products and high-value customers, launching loyalty programs, improving cost efficiency through cost-benefit analysis and supplier renegotiation, boosting sales with targeted campaigns and optimized pricing, and strengthening supply chain resilience by diversifying suppliers and managing inventory effectively.</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solidFill>
                  <a:srgbClr val="FF0000"/>
                </a:solidFill>
              </a:rPr>
              <a:t>Short-Term Actions (6-18 Months): </a:t>
            </a:r>
          </a:p>
          <a:p>
            <a:r>
              <a:rPr lang="en-US" sz="1600" dirty="0"/>
              <a:t>Expand market reach by targeting underperforming regions and reallocating resources to high-performing zones, optimize product offerings by scaling high-margin lines and promoting "Own Brand," boost operational efficiency through audits and predictive analytics, and drive digital and e-commerce growth with enhanced marketing and personalized strategies.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solidFill>
                  <a:srgbClr val="FF0000"/>
                </a:solidFill>
              </a:rPr>
              <a:t>Long-Term Actions (18+ Months):</a:t>
            </a:r>
          </a:p>
          <a:p>
            <a:r>
              <a:rPr lang="en-US" sz="1600" dirty="0"/>
              <a:t>Sustain growth through innovation by developing high-margin products and customer-centric solutions, expand geographically with market entry strategies and partnerships, ensure consistent profitability with targeted loyalty programs and pricing reassessments, and monitor performance to refine strategies based on feedback and trends.</a:t>
            </a:r>
            <a:endParaRPr lang="en-US" sz="1600" b="1" dirty="0">
              <a:solidFill>
                <a:srgbClr val="FF0000"/>
              </a:solidFill>
            </a:endParaRPr>
          </a:p>
        </p:txBody>
      </p:sp>
      <p:cxnSp>
        <p:nvCxnSpPr>
          <p:cNvPr id="4" name="Straight Connector 3">
            <a:extLst>
              <a:ext uri="{FF2B5EF4-FFF2-40B4-BE49-F238E27FC236}">
                <a16:creationId xmlns:a16="http://schemas.microsoft.com/office/drawing/2014/main" id="{F24FBFBA-F401-E95F-1E16-ADA6E6ADED72}"/>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1EF837F-E2F4-2C93-E470-585E78876BB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08B0176E-6D3A-D745-BB86-34747904B0AC}"/>
              </a:ext>
            </a:extLst>
          </p:cNvPr>
          <p:cNvSpPr txBox="1"/>
          <p:nvPr/>
        </p:nvSpPr>
        <p:spPr>
          <a:xfrm>
            <a:off x="11039856" y="6603460"/>
            <a:ext cx="384048" cy="261610"/>
          </a:xfrm>
          <a:prstGeom prst="rect">
            <a:avLst/>
          </a:prstGeom>
          <a:noFill/>
        </p:spPr>
        <p:txBody>
          <a:bodyPr wrap="square" rtlCol="0">
            <a:spAutoFit/>
          </a:bodyPr>
          <a:lstStyle/>
          <a:p>
            <a:r>
              <a:rPr lang="en-US" sz="1100" b="1" dirty="0"/>
              <a:t>38 </a:t>
            </a:r>
            <a:endParaRPr lang="en-NG" sz="1100" b="1" dirty="0"/>
          </a:p>
        </p:txBody>
      </p:sp>
    </p:spTree>
    <p:extLst>
      <p:ext uri="{BB962C8B-B14F-4D97-AF65-F5344CB8AC3E}">
        <p14:creationId xmlns:p14="http://schemas.microsoft.com/office/powerpoint/2010/main" val="191893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EBC7E8AA-19D5-8B04-BCE9-91A8BBF06A1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847734-DE0A-26F7-0167-73C79C821AEF}"/>
              </a:ext>
            </a:extLst>
          </p:cNvPr>
          <p:cNvSpPr txBox="1"/>
          <p:nvPr/>
        </p:nvSpPr>
        <p:spPr>
          <a:xfrm>
            <a:off x="633984" y="735955"/>
            <a:ext cx="10789920" cy="5386090"/>
          </a:xfrm>
          <a:prstGeom prst="rect">
            <a:avLst/>
          </a:prstGeom>
          <a:noFill/>
        </p:spPr>
        <p:txBody>
          <a:bodyPr wrap="square" rtlCol="0">
            <a:spAutoFit/>
          </a:bodyPr>
          <a:lstStyle/>
          <a:p>
            <a:r>
              <a:rPr lang="en-US" sz="1600" b="1" dirty="0"/>
              <a:t>Product Performance</a:t>
            </a:r>
            <a:endParaRPr lang="en-US" sz="1600" dirty="0"/>
          </a:p>
          <a:p>
            <a:pPr marL="285750" indent="-285750">
              <a:buFont typeface="Wingdings" panose="05000000000000000000" pitchFamily="2" charset="2"/>
              <a:buChar char="Ø"/>
            </a:pPr>
            <a:r>
              <a:rPr lang="en-US" sz="1600" dirty="0"/>
              <a:t>"Own Brand" dominates revenue ($23.4M), though with lower profit margins.</a:t>
            </a:r>
          </a:p>
          <a:p>
            <a:pPr marL="285750" indent="-285750">
              <a:buFont typeface="Wingdings" panose="05000000000000000000" pitchFamily="2" charset="2"/>
              <a:buChar char="Ø"/>
            </a:pPr>
            <a:r>
              <a:rPr lang="en-US" sz="1600" dirty="0"/>
              <a:t>"Wholesale Goods" shows the highest profitability despite lower sales volumes.</a:t>
            </a:r>
          </a:p>
          <a:p>
            <a:endParaRPr lang="en-US" sz="1600" b="1" dirty="0"/>
          </a:p>
          <a:p>
            <a:r>
              <a:rPr lang="en-US" sz="1600" b="1" dirty="0"/>
              <a:t>Customer Segment Insights</a:t>
            </a:r>
            <a:endParaRPr lang="en-US" sz="1600" dirty="0"/>
          </a:p>
          <a:p>
            <a:pPr marL="285750" indent="-285750">
              <a:buFont typeface="Wingdings" panose="05000000000000000000" pitchFamily="2" charset="2"/>
              <a:buChar char="Ø"/>
            </a:pPr>
            <a:r>
              <a:rPr lang="en-US" sz="1600" b="1" dirty="0"/>
              <a:t>Brick and Mortar</a:t>
            </a:r>
            <a:r>
              <a:rPr lang="en-US" sz="1600" dirty="0"/>
              <a:t>: Top performer with $32.76M revenue and $0.56M profit.</a:t>
            </a:r>
          </a:p>
          <a:p>
            <a:pPr marL="285750" indent="-285750">
              <a:buFont typeface="Wingdings" panose="05000000000000000000" pitchFamily="2" charset="2"/>
              <a:buChar char="Ø"/>
            </a:pPr>
            <a:r>
              <a:rPr lang="en-US" sz="1600" b="1" dirty="0"/>
              <a:t>E-Commerce</a:t>
            </a:r>
            <a:r>
              <a:rPr lang="en-US" sz="1600" dirty="0"/>
              <a:t>: Higher profit margins but lower total revenue, suggesting untapped potential.</a:t>
            </a:r>
          </a:p>
          <a:p>
            <a:pPr marL="285750" indent="-285750">
              <a:buFont typeface="Wingdings" panose="05000000000000000000" pitchFamily="2" charset="2"/>
              <a:buChar char="Ø"/>
            </a:pPr>
            <a:endParaRPr lang="en-US" sz="1600" dirty="0"/>
          </a:p>
          <a:p>
            <a:r>
              <a:rPr lang="en-US" sz="1600" b="1" dirty="0"/>
              <a:t>Critical Relationships</a:t>
            </a:r>
          </a:p>
          <a:p>
            <a:pPr marL="285750" indent="-285750">
              <a:buFont typeface="Wingdings" panose="05000000000000000000" pitchFamily="2" charset="2"/>
              <a:buChar char="Ø"/>
            </a:pPr>
            <a:r>
              <a:rPr lang="en-US" sz="1600" dirty="0"/>
              <a:t>Strong correlation between revenue and cost price (0.99) highlights the need for cost efficiency.</a:t>
            </a:r>
          </a:p>
          <a:p>
            <a:pPr marL="285750" indent="-285750">
              <a:buFont typeface="Wingdings" panose="05000000000000000000" pitchFamily="2" charset="2"/>
              <a:buChar char="Ø"/>
            </a:pPr>
            <a:r>
              <a:rPr lang="en-US" sz="1600" dirty="0"/>
              <a:t>Volume impacts revenue positively (0.58), but its relationship with profitability remains negligible, underscoring the need for better margin management</a:t>
            </a:r>
            <a:r>
              <a:rPr lang="en-US" dirty="0"/>
              <a:t>.</a:t>
            </a:r>
          </a:p>
          <a:p>
            <a:endParaRPr lang="en-US" dirty="0"/>
          </a:p>
          <a:p>
            <a:r>
              <a:rPr lang="en-US" sz="1600" b="1" dirty="0"/>
              <a:t>Forecasts and Future Trends</a:t>
            </a:r>
          </a:p>
          <a:p>
            <a:pPr marL="285750" indent="-285750">
              <a:buFont typeface="Wingdings" panose="05000000000000000000" pitchFamily="2" charset="2"/>
              <a:buChar char="Ø"/>
            </a:pPr>
            <a:r>
              <a:rPr lang="en-US" sz="1600" dirty="0"/>
              <a:t>Revenue stabilization expected by 2025, requiring targeted interventions to avoid stagnation.</a:t>
            </a:r>
          </a:p>
          <a:p>
            <a:pPr marL="285750" indent="-285750">
              <a:buFont typeface="Wingdings" panose="05000000000000000000" pitchFamily="2" charset="2"/>
              <a:buChar char="Ø"/>
            </a:pPr>
            <a:r>
              <a:rPr lang="en-US" sz="1600" dirty="0"/>
              <a:t>Seasonal trends indicate predictable peaks and troughs, which can be leveraged for inventory and resource planning.</a:t>
            </a:r>
          </a:p>
          <a:p>
            <a:pPr marL="285750" indent="-285750">
              <a:buFont typeface="Wingdings" panose="05000000000000000000" pitchFamily="2" charset="2"/>
              <a:buChar char="Ø"/>
            </a:pPr>
            <a:endParaRPr lang="en-US" sz="1600" dirty="0"/>
          </a:p>
          <a:p>
            <a:r>
              <a:rPr lang="en-US" sz="2000" b="1" dirty="0">
                <a:solidFill>
                  <a:srgbClr val="FF0000"/>
                </a:solidFill>
              </a:rPr>
              <a:t>Strategic Recommendations</a:t>
            </a:r>
          </a:p>
          <a:p>
            <a:pPr>
              <a:buFont typeface="+mj-lt"/>
              <a:buAutoNum type="arabicPeriod"/>
            </a:pPr>
            <a:r>
              <a:rPr lang="en-US" sz="1600" b="1" dirty="0"/>
              <a:t> Market and Segment Optimization</a:t>
            </a:r>
            <a:r>
              <a:rPr lang="en-US" sz="1600" dirty="0"/>
              <a:t>: Focus on high-performing zones like North-Central and address underperforming areas with tailored strategies. Prioritize high-margin products such as "Wholesale Goods" while refining pricing for "Own Brand" and "Third-Party Brand" products.</a:t>
            </a:r>
          </a:p>
        </p:txBody>
      </p:sp>
      <p:cxnSp>
        <p:nvCxnSpPr>
          <p:cNvPr id="4" name="Straight Connector 3">
            <a:extLst>
              <a:ext uri="{FF2B5EF4-FFF2-40B4-BE49-F238E27FC236}">
                <a16:creationId xmlns:a16="http://schemas.microsoft.com/office/drawing/2014/main" id="{83A3B012-0EFD-97D2-3C1D-554559CA813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11F94802-2D98-87B6-6DE6-ECD1C7C1C649}"/>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E5D67824-CDFC-187F-38C5-02A84962131C}"/>
              </a:ext>
            </a:extLst>
          </p:cNvPr>
          <p:cNvSpPr txBox="1"/>
          <p:nvPr/>
        </p:nvSpPr>
        <p:spPr>
          <a:xfrm>
            <a:off x="11039856" y="6603460"/>
            <a:ext cx="384048" cy="261610"/>
          </a:xfrm>
          <a:prstGeom prst="rect">
            <a:avLst/>
          </a:prstGeom>
          <a:noFill/>
        </p:spPr>
        <p:txBody>
          <a:bodyPr wrap="square" rtlCol="0">
            <a:spAutoFit/>
          </a:bodyPr>
          <a:lstStyle/>
          <a:p>
            <a:r>
              <a:rPr lang="en-US" sz="1100" b="1" dirty="0"/>
              <a:t>3  </a:t>
            </a:r>
            <a:endParaRPr lang="en-NG" sz="1100" b="1" dirty="0"/>
          </a:p>
        </p:txBody>
      </p:sp>
    </p:spTree>
    <p:extLst>
      <p:ext uri="{BB962C8B-B14F-4D97-AF65-F5344CB8AC3E}">
        <p14:creationId xmlns:p14="http://schemas.microsoft.com/office/powerpoint/2010/main" val="475195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A07697E-FFD6-0C56-1E8D-34BCD29473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96D4E63-6A22-8F2B-822D-D1ED5B193410}"/>
              </a:ext>
            </a:extLst>
          </p:cNvPr>
          <p:cNvSpPr txBox="1"/>
          <p:nvPr/>
        </p:nvSpPr>
        <p:spPr>
          <a:xfrm>
            <a:off x="633984" y="664463"/>
            <a:ext cx="10789920" cy="2677656"/>
          </a:xfrm>
          <a:prstGeom prst="rect">
            <a:avLst/>
          </a:prstGeom>
          <a:noFill/>
        </p:spPr>
        <p:txBody>
          <a:bodyPr wrap="square" rtlCol="0">
            <a:spAutoFit/>
          </a:bodyPr>
          <a:lstStyle/>
          <a:p>
            <a:r>
              <a:rPr lang="en-NG" sz="2400" b="1" kern="100" dirty="0">
                <a:solidFill>
                  <a:srgbClr val="FF0000"/>
                </a:solidFill>
                <a:effectLst/>
                <a:latin typeface="Aptos" panose="02110004020202020204"/>
                <a:ea typeface="Aptos" panose="02110004020202020204"/>
                <a:cs typeface="Times New Roman" panose="02020603050405020304" pitchFamily="18" charset="0"/>
              </a:rPr>
              <a:t>Conclusion</a:t>
            </a:r>
            <a:endParaRPr lang="en-US" sz="2400" b="1" kern="100" dirty="0">
              <a:solidFill>
                <a:srgbClr val="FF0000"/>
              </a:solidFill>
              <a:effectLst/>
              <a:latin typeface="Aptos" panose="02110004020202020204"/>
              <a:ea typeface="Aptos" panose="02110004020202020204"/>
              <a:cs typeface="Times New Roman" panose="02020603050405020304" pitchFamily="18" charset="0"/>
            </a:endParaRPr>
          </a:p>
          <a:p>
            <a:endParaRPr lang="en-US" sz="1600" dirty="0"/>
          </a:p>
          <a:p>
            <a:r>
              <a:rPr lang="en-US" sz="1600" dirty="0"/>
              <a:t>These final recommendations offer actionable insights to drive sustainable growth and profitability. By addressing key challenges and leveraging opportunities, the company is projected to achieve a revenue increase of over 15%, profit margin growth of more than 8%, a 25% boost in customer retention, and a 10% rise in sales volume by 2024. A strategic focus on enhancing product offerings, expanding regional presence, and strengthening customer engagement will ensure long-term success and greater market competitiveness.</a:t>
            </a:r>
          </a:p>
          <a:p>
            <a:r>
              <a:rPr lang="en-US" sz="1600" dirty="0"/>
              <a:t>By aligning resources and strategies with critical business drivers, and adopting data-driven decision-making alongside agile marketing approaches, the company is well-positioned to adapt to evolving market demands, achieve higher revenue and profitability, and secure a stronger market presence.</a:t>
            </a:r>
          </a:p>
        </p:txBody>
      </p:sp>
      <p:cxnSp>
        <p:nvCxnSpPr>
          <p:cNvPr id="4" name="Straight Connector 3">
            <a:extLst>
              <a:ext uri="{FF2B5EF4-FFF2-40B4-BE49-F238E27FC236}">
                <a16:creationId xmlns:a16="http://schemas.microsoft.com/office/drawing/2014/main" id="{A06E1192-8C26-4A24-F9CB-42C7499C082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087E140-653D-81AC-35BE-1816658B7450}"/>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8265737B-5F2D-05A7-06D0-DE4F96BE289E}"/>
              </a:ext>
            </a:extLst>
          </p:cNvPr>
          <p:cNvSpPr txBox="1"/>
          <p:nvPr/>
        </p:nvSpPr>
        <p:spPr>
          <a:xfrm>
            <a:off x="11039856" y="6603460"/>
            <a:ext cx="384048" cy="261610"/>
          </a:xfrm>
          <a:prstGeom prst="rect">
            <a:avLst/>
          </a:prstGeom>
          <a:noFill/>
        </p:spPr>
        <p:txBody>
          <a:bodyPr wrap="square" rtlCol="0">
            <a:spAutoFit/>
          </a:bodyPr>
          <a:lstStyle/>
          <a:p>
            <a:r>
              <a:rPr lang="en-US" sz="1100" b="1" dirty="0"/>
              <a:t>39 </a:t>
            </a:r>
            <a:endParaRPr lang="en-NG" sz="1100" b="1" dirty="0"/>
          </a:p>
        </p:txBody>
      </p:sp>
    </p:spTree>
    <p:extLst>
      <p:ext uri="{BB962C8B-B14F-4D97-AF65-F5344CB8AC3E}">
        <p14:creationId xmlns:p14="http://schemas.microsoft.com/office/powerpoint/2010/main" val="2797417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AFC1A65-2A08-AC50-84CF-CA79322834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D8FBCF-DC48-6371-0C9B-17BB463E1D6D}"/>
              </a:ext>
            </a:extLst>
          </p:cNvPr>
          <p:cNvSpPr txBox="1"/>
          <p:nvPr/>
        </p:nvSpPr>
        <p:spPr>
          <a:xfrm>
            <a:off x="825910" y="714795"/>
            <a:ext cx="5068453" cy="358816"/>
          </a:xfrm>
          <a:prstGeom prst="rect">
            <a:avLst/>
          </a:prstGeom>
          <a:noFill/>
        </p:spPr>
        <p:txBody>
          <a:bodyPr wrap="square" rtlCol="0">
            <a:spAutoFit/>
          </a:bodyPr>
          <a:lstStyle/>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endParaRPr lang="en-US" sz="2400" b="1" kern="100" dirty="0">
              <a:solidFill>
                <a:srgbClr val="FF0000"/>
              </a:solidFill>
              <a:effectLst/>
              <a:latin typeface="Aptos" panose="02110004020202020204"/>
              <a:ea typeface="Aptos" panose="02110004020202020204"/>
              <a:cs typeface="Times New Roman" panose="02020603050405020304" pitchFamily="18" charset="0"/>
            </a:endParaRPr>
          </a:p>
        </p:txBody>
      </p:sp>
      <p:cxnSp>
        <p:nvCxnSpPr>
          <p:cNvPr id="2" name="Straight Connector 1">
            <a:extLst>
              <a:ext uri="{FF2B5EF4-FFF2-40B4-BE49-F238E27FC236}">
                <a16:creationId xmlns:a16="http://schemas.microsoft.com/office/drawing/2014/main" id="{DD493750-C716-F7FD-FAED-2483F22D54D8}"/>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E190EAE-50B8-CD67-31EB-9BE526A5930A}"/>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97729D06-EC95-ED79-C7AB-907AE4A940B1}"/>
              </a:ext>
            </a:extLst>
          </p:cNvPr>
          <p:cNvSpPr txBox="1"/>
          <p:nvPr/>
        </p:nvSpPr>
        <p:spPr>
          <a:xfrm>
            <a:off x="11039856" y="6603460"/>
            <a:ext cx="384048" cy="430887"/>
          </a:xfrm>
          <a:prstGeom prst="rect">
            <a:avLst/>
          </a:prstGeom>
          <a:noFill/>
        </p:spPr>
        <p:txBody>
          <a:bodyPr wrap="square" rtlCol="0">
            <a:spAutoFit/>
          </a:bodyPr>
          <a:lstStyle/>
          <a:p>
            <a:endParaRPr lang="en-US" sz="1100" b="1" dirty="0"/>
          </a:p>
          <a:p>
            <a:r>
              <a:rPr lang="en-US" sz="1100" b="1" dirty="0"/>
              <a:t>  </a:t>
            </a:r>
            <a:endParaRPr lang="en-NG" sz="1100" b="1" dirty="0"/>
          </a:p>
        </p:txBody>
      </p:sp>
      <p:sp>
        <p:nvSpPr>
          <p:cNvPr id="6" name="Rectangle: Rounded Corners 5">
            <a:extLst>
              <a:ext uri="{FF2B5EF4-FFF2-40B4-BE49-F238E27FC236}">
                <a16:creationId xmlns:a16="http://schemas.microsoft.com/office/drawing/2014/main" id="{51CE8B58-AA08-D723-E8AE-C50BF4AB7DCC}"/>
              </a:ext>
            </a:extLst>
          </p:cNvPr>
          <p:cNvSpPr/>
          <p:nvPr/>
        </p:nvSpPr>
        <p:spPr>
          <a:xfrm>
            <a:off x="6601985" y="1562710"/>
            <a:ext cx="3540067"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2B688E39-2037-49D9-92A7-2F3032E5AE40}"/>
              </a:ext>
            </a:extLst>
          </p:cNvPr>
          <p:cNvSpPr txBox="1"/>
          <p:nvPr/>
        </p:nvSpPr>
        <p:spPr>
          <a:xfrm>
            <a:off x="6911701" y="1695445"/>
            <a:ext cx="3540067"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8" name="Rectangle: Rounded Corners 7">
            <a:extLst>
              <a:ext uri="{FF2B5EF4-FFF2-40B4-BE49-F238E27FC236}">
                <a16:creationId xmlns:a16="http://schemas.microsoft.com/office/drawing/2014/main" id="{01D810D1-7FE0-F7BF-2946-A60630D30A8D}"/>
              </a:ext>
            </a:extLst>
          </p:cNvPr>
          <p:cNvSpPr/>
          <p:nvPr/>
        </p:nvSpPr>
        <p:spPr>
          <a:xfrm>
            <a:off x="1351104" y="1568446"/>
            <a:ext cx="3540067"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0C974E5-AF13-085A-3BD5-F1EBA73F88F6}"/>
              </a:ext>
            </a:extLst>
          </p:cNvPr>
          <p:cNvSpPr txBox="1"/>
          <p:nvPr/>
        </p:nvSpPr>
        <p:spPr>
          <a:xfrm>
            <a:off x="1660820" y="1701181"/>
            <a:ext cx="2920635" cy="369332"/>
          </a:xfrm>
          <a:prstGeom prst="rect">
            <a:avLst/>
          </a:prstGeom>
          <a:noFill/>
        </p:spPr>
        <p:txBody>
          <a:bodyPr wrap="square" rtlCol="0">
            <a:spAutoFit/>
          </a:bodyPr>
          <a:lstStyle/>
          <a:p>
            <a:r>
              <a:rPr lang="en-US" b="1" dirty="0">
                <a:solidFill>
                  <a:schemeClr val="bg1"/>
                </a:solidFill>
              </a:rPr>
              <a:t>Tel:  +234(0)8065060691</a:t>
            </a:r>
            <a:endParaRPr lang="en-NG" b="1" dirty="0">
              <a:solidFill>
                <a:schemeClr val="bg1"/>
              </a:solidFill>
            </a:endParaRPr>
          </a:p>
        </p:txBody>
      </p:sp>
      <p:sp>
        <p:nvSpPr>
          <p:cNvPr id="10" name="Rectangle: Rounded Corners 9">
            <a:extLst>
              <a:ext uri="{FF2B5EF4-FFF2-40B4-BE49-F238E27FC236}">
                <a16:creationId xmlns:a16="http://schemas.microsoft.com/office/drawing/2014/main" id="{13B2E750-AEDF-8953-F224-63FE0BF1FC19}"/>
              </a:ext>
            </a:extLst>
          </p:cNvPr>
          <p:cNvSpPr/>
          <p:nvPr/>
        </p:nvSpPr>
        <p:spPr>
          <a:xfrm>
            <a:off x="5220182" y="3744853"/>
            <a:ext cx="6203722"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hlinkClick r:id="rId2"/>
            <a:extLst>
              <a:ext uri="{FF2B5EF4-FFF2-40B4-BE49-F238E27FC236}">
                <a16:creationId xmlns:a16="http://schemas.microsoft.com/office/drawing/2014/main" id="{BE4EE0D4-BEB2-768A-0BFD-2E5716AF5EA7}"/>
              </a:ext>
            </a:extLst>
          </p:cNvPr>
          <p:cNvSpPr txBox="1"/>
          <p:nvPr/>
        </p:nvSpPr>
        <p:spPr>
          <a:xfrm>
            <a:off x="5457155" y="3859781"/>
            <a:ext cx="5829725" cy="392159"/>
          </a:xfrm>
          <a:prstGeom prst="rect">
            <a:avLst/>
          </a:prstGeom>
          <a:noFill/>
        </p:spPr>
        <p:txBody>
          <a:bodyPr wrap="square" rtlCol="0">
            <a:spAutoFit/>
          </a:bodyPr>
          <a:lstStyle/>
          <a:p>
            <a:pPr>
              <a:lnSpc>
                <a:spcPct val="115000"/>
              </a:lnSpc>
              <a:spcAft>
                <a:spcPts val="800"/>
              </a:spcAft>
            </a:pPr>
            <a:r>
              <a:rPr lang="en-US" b="1" u="sng" kern="100" dirty="0">
                <a:solidFill>
                  <a:schemeClr val="bg1"/>
                </a:solidFill>
                <a:latin typeface="Aptos" panose="02110004020202020204"/>
                <a:ea typeface="Aptos" panose="02110004020202020204"/>
                <a:cs typeface="Times New Roman" panose="02020603050405020304" pitchFamily="18" charset="0"/>
              </a:rPr>
              <a:t>LinkedIn -https://www.linkedin.com/in/olumide-balogun1/    </a:t>
            </a:r>
            <a:endParaRPr lang="en-NG" sz="1800" b="1" u="sng"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331C353A-3CB5-8521-98E2-940A9EA31D11}"/>
              </a:ext>
            </a:extLst>
          </p:cNvPr>
          <p:cNvSpPr/>
          <p:nvPr/>
        </p:nvSpPr>
        <p:spPr>
          <a:xfrm>
            <a:off x="825910" y="2726690"/>
            <a:ext cx="6085791"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hlinkClick r:id="rId3"/>
            <a:extLst>
              <a:ext uri="{FF2B5EF4-FFF2-40B4-BE49-F238E27FC236}">
                <a16:creationId xmlns:a16="http://schemas.microsoft.com/office/drawing/2014/main" id="{E3B0BABE-5391-E98E-0F91-D3890014A88B}"/>
              </a:ext>
            </a:extLst>
          </p:cNvPr>
          <p:cNvSpPr txBox="1"/>
          <p:nvPr/>
        </p:nvSpPr>
        <p:spPr>
          <a:xfrm>
            <a:off x="1135626" y="2859425"/>
            <a:ext cx="4758737" cy="369332"/>
          </a:xfrm>
          <a:prstGeom prst="rect">
            <a:avLst/>
          </a:prstGeom>
          <a:noFill/>
        </p:spPr>
        <p:txBody>
          <a:bodyPr wrap="square" rtlCol="0">
            <a:spAutoFit/>
          </a:bodyPr>
          <a:lstStyle/>
          <a:p>
            <a:r>
              <a:rPr lang="en-US" b="1" u="sng" dirty="0" err="1">
                <a:solidFill>
                  <a:schemeClr val="bg1"/>
                </a:solidFill>
              </a:rPr>
              <a:t>Github</a:t>
            </a:r>
            <a:r>
              <a:rPr lang="en-US" b="1" u="sng" dirty="0">
                <a:solidFill>
                  <a:schemeClr val="bg1"/>
                </a:solidFill>
              </a:rPr>
              <a:t> -  </a:t>
            </a:r>
            <a:r>
              <a:rPr lang="en-NG" sz="1800" b="1" u="sng"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14" name="Rectangle 13">
            <a:extLst>
              <a:ext uri="{FF2B5EF4-FFF2-40B4-BE49-F238E27FC236}">
                <a16:creationId xmlns:a16="http://schemas.microsoft.com/office/drawing/2014/main" id="{DF0ADC1A-6EFD-63FC-E6BB-9E295957BB31}"/>
              </a:ext>
            </a:extLst>
          </p:cNvPr>
          <p:cNvSpPr/>
          <p:nvPr/>
        </p:nvSpPr>
        <p:spPr>
          <a:xfrm>
            <a:off x="342314" y="1007743"/>
            <a:ext cx="11507372" cy="54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E1ADB120-75B7-0B9C-C463-B02D67BD8D7A}"/>
              </a:ext>
            </a:extLst>
          </p:cNvPr>
          <p:cNvSpPr txBox="1"/>
          <p:nvPr/>
        </p:nvSpPr>
        <p:spPr>
          <a:xfrm>
            <a:off x="1175332" y="610859"/>
            <a:ext cx="4719031" cy="430887"/>
          </a:xfrm>
          <a:prstGeom prst="rect">
            <a:avLst/>
          </a:prstGeom>
          <a:noFill/>
        </p:spPr>
        <p:txBody>
          <a:bodyPr wrap="square">
            <a:spAutoFit/>
          </a:bodyPr>
          <a:lstStyle/>
          <a:p>
            <a:r>
              <a:rPr lang="en-US" sz="2200" b="1" dirty="0">
                <a:solidFill>
                  <a:srgbClr val="0070C0"/>
                </a:solidFill>
              </a:rPr>
              <a:t>BALOGUN OLUMIDE CHRIS  CONTACTS              </a:t>
            </a:r>
            <a:endParaRPr lang="en-NG" sz="2200" b="1" dirty="0">
              <a:solidFill>
                <a:srgbClr val="0070C0"/>
              </a:solidFill>
            </a:endParaRPr>
          </a:p>
        </p:txBody>
      </p:sp>
      <p:sp>
        <p:nvSpPr>
          <p:cNvPr id="16" name="Rectangle: Rounded Corners 15">
            <a:extLst>
              <a:ext uri="{FF2B5EF4-FFF2-40B4-BE49-F238E27FC236}">
                <a16:creationId xmlns:a16="http://schemas.microsoft.com/office/drawing/2014/main" id="{64D1AC6C-8FA9-D737-2A4B-6EF53B0ED726}"/>
              </a:ext>
            </a:extLst>
          </p:cNvPr>
          <p:cNvSpPr/>
          <p:nvPr/>
        </p:nvSpPr>
        <p:spPr>
          <a:xfrm>
            <a:off x="7384647" y="4838090"/>
            <a:ext cx="4255879"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095AB5F7-26AF-D5D1-362A-DF51FFD2B247}"/>
              </a:ext>
            </a:extLst>
          </p:cNvPr>
          <p:cNvSpPr txBox="1"/>
          <p:nvPr/>
        </p:nvSpPr>
        <p:spPr>
          <a:xfrm>
            <a:off x="7769171" y="4949175"/>
            <a:ext cx="3486829" cy="392159"/>
          </a:xfrm>
          <a:prstGeom prst="rect">
            <a:avLst/>
          </a:prstGeom>
          <a:noFill/>
        </p:spPr>
        <p:txBody>
          <a:bodyPr wrap="square" rtlCol="0">
            <a:spAutoFit/>
          </a:bodyPr>
          <a:lstStyle/>
          <a:p>
            <a:pPr>
              <a:lnSpc>
                <a:spcPct val="115000"/>
              </a:lnSpc>
              <a:spcAft>
                <a:spcPts val="800"/>
              </a:spcAft>
            </a:pPr>
            <a:r>
              <a:rPr lang="en-US" sz="1800" b="1" kern="100" dirty="0">
                <a:solidFill>
                  <a:schemeClr val="bg1"/>
                </a:solidFill>
                <a:effectLst/>
                <a:latin typeface="Aptos" panose="02110004020202020204"/>
                <a:ea typeface="Aptos" panose="02110004020202020204"/>
                <a:cs typeface="Times New Roman" panose="02020603050405020304" pitchFamily="18" charset="0"/>
                <a:hlinkClick r:id="rId4">
                  <a:extLst>
                    <a:ext uri="{A12FA001-AC4F-418D-AE19-62706E023703}">
                      <ahyp:hlinkClr xmlns:ahyp="http://schemas.microsoft.com/office/drawing/2018/hyperlinkcolor" val="tx"/>
                    </a:ext>
                  </a:extLst>
                </a:hlinkClick>
              </a:rPr>
              <a:t>X - </a:t>
            </a: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4">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9" name="TextBox 18">
            <a:extLst>
              <a:ext uri="{FF2B5EF4-FFF2-40B4-BE49-F238E27FC236}">
                <a16:creationId xmlns:a16="http://schemas.microsoft.com/office/drawing/2014/main" id="{967D9E35-B752-5561-F11A-4EE29C219B70}"/>
              </a:ext>
            </a:extLst>
          </p:cNvPr>
          <p:cNvSpPr txBox="1"/>
          <p:nvPr/>
        </p:nvSpPr>
        <p:spPr>
          <a:xfrm>
            <a:off x="11039856" y="6603460"/>
            <a:ext cx="384048" cy="261610"/>
          </a:xfrm>
          <a:prstGeom prst="rect">
            <a:avLst/>
          </a:prstGeom>
          <a:noFill/>
        </p:spPr>
        <p:txBody>
          <a:bodyPr wrap="square" rtlCol="0">
            <a:spAutoFit/>
          </a:bodyPr>
          <a:lstStyle/>
          <a:p>
            <a:r>
              <a:rPr lang="en-US" sz="1100" b="1" dirty="0"/>
              <a:t> </a:t>
            </a:r>
            <a:endParaRPr lang="en-NG" sz="1100" b="1" dirty="0"/>
          </a:p>
        </p:txBody>
      </p:sp>
      <p:sp>
        <p:nvSpPr>
          <p:cNvPr id="21" name="Rectangle: Rounded Corners 20">
            <a:hlinkClick r:id="rId5"/>
            <a:extLst>
              <a:ext uri="{FF2B5EF4-FFF2-40B4-BE49-F238E27FC236}">
                <a16:creationId xmlns:a16="http://schemas.microsoft.com/office/drawing/2014/main" id="{BEDB747E-9B1A-379C-6016-F8E6959B0509}"/>
              </a:ext>
            </a:extLst>
          </p:cNvPr>
          <p:cNvSpPr/>
          <p:nvPr/>
        </p:nvSpPr>
        <p:spPr>
          <a:xfrm>
            <a:off x="551473" y="4919697"/>
            <a:ext cx="5544528"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hlinkClick r:id="rId5"/>
            <a:extLst>
              <a:ext uri="{FF2B5EF4-FFF2-40B4-BE49-F238E27FC236}">
                <a16:creationId xmlns:a16="http://schemas.microsoft.com/office/drawing/2014/main" id="{FC652D2C-338E-4F5D-A53D-96CA38871D2E}"/>
              </a:ext>
            </a:extLst>
          </p:cNvPr>
          <p:cNvSpPr txBox="1"/>
          <p:nvPr/>
        </p:nvSpPr>
        <p:spPr>
          <a:xfrm>
            <a:off x="739266" y="5006592"/>
            <a:ext cx="5155097" cy="392159"/>
          </a:xfrm>
          <a:prstGeom prst="rect">
            <a:avLst/>
          </a:prstGeom>
          <a:noFill/>
        </p:spPr>
        <p:txBody>
          <a:bodyPr wrap="square" rtlCol="0">
            <a:spAutoFit/>
          </a:bodyPr>
          <a:lstStyle/>
          <a:p>
            <a:pPr>
              <a:lnSpc>
                <a:spcPct val="115000"/>
              </a:lnSpc>
              <a:spcAft>
                <a:spcPts val="800"/>
              </a:spcAft>
            </a:pPr>
            <a:r>
              <a:rPr lang="en-US" sz="1800" b="1" u="sng" kern="100" dirty="0">
                <a:solidFill>
                  <a:schemeClr val="bg1"/>
                </a:solidFill>
                <a:effectLst/>
                <a:latin typeface="Aptos" panose="02110004020202020204"/>
                <a:ea typeface="Aptos" panose="02110004020202020204"/>
                <a:cs typeface="Times New Roman" panose="02020603050405020304" pitchFamily="18" charset="0"/>
              </a:rPr>
              <a:t>Medium - https://medium.com/@Olumide-Balogun</a:t>
            </a:r>
            <a:endParaRPr lang="en-NG" sz="1800" b="1" u="sng"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269547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14E7F34-3C2B-6F20-0D7D-777CA2867F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52A076-8B63-C5E3-6F9F-834E7E8A7409}"/>
              </a:ext>
            </a:extLst>
          </p:cNvPr>
          <p:cNvSpPr txBox="1"/>
          <p:nvPr/>
        </p:nvSpPr>
        <p:spPr>
          <a:xfrm>
            <a:off x="633984" y="695337"/>
            <a:ext cx="10789920" cy="4832092"/>
          </a:xfrm>
          <a:prstGeom prst="rect">
            <a:avLst/>
          </a:prstGeom>
          <a:noFill/>
        </p:spPr>
        <p:txBody>
          <a:bodyPr wrap="square" rtlCol="0">
            <a:spAutoFit/>
          </a:bodyPr>
          <a:lstStyle/>
          <a:p>
            <a:r>
              <a:rPr lang="en-US" sz="1600" b="1" dirty="0"/>
              <a:t>2. Customer-Centric Strategies</a:t>
            </a:r>
            <a:r>
              <a:rPr lang="en-US" sz="1600" dirty="0"/>
              <a:t>: Enhance engagement with top-revenue customers through personalized loyalty programs and exclusive offers. Employ cost-effective marketing to boost contributions from moderate and low-value customer segments.</a:t>
            </a:r>
          </a:p>
          <a:p>
            <a:endParaRPr lang="en-US" sz="1600" dirty="0"/>
          </a:p>
          <a:p>
            <a:r>
              <a:rPr lang="en-US" sz="1600" b="1" dirty="0"/>
              <a:t>3. Operational and Cost Efficiencies</a:t>
            </a:r>
            <a:r>
              <a:rPr lang="en-US" sz="1600" dirty="0"/>
              <a:t>: Optimize costs through supplier renegotiations, cost-benefit analyses, and streamlined supply chain operations. Use predictive analytics to manage inventory effectively and reduce waste.</a:t>
            </a:r>
          </a:p>
          <a:p>
            <a:endParaRPr lang="en-US" sz="1600" b="1" dirty="0"/>
          </a:p>
          <a:p>
            <a:r>
              <a:rPr lang="en-US" sz="1600" b="1" dirty="0"/>
              <a:t>4. Growth and Innovation: </a:t>
            </a:r>
            <a:r>
              <a:rPr lang="en-US" sz="1600" dirty="0"/>
              <a:t>Expand offerings and enter underserved markets to drive revenue growth. Utilize digital marketing and e-commerce platforms to increase sales volumes and customer reach.</a:t>
            </a:r>
          </a:p>
          <a:p>
            <a:endParaRPr lang="en-US" sz="1600" dirty="0"/>
          </a:p>
          <a:p>
            <a:r>
              <a:rPr lang="en-US" sz="1600" b="1" dirty="0"/>
              <a:t>5. Profitability through Pricing Strategies: </a:t>
            </a:r>
            <a:r>
              <a:rPr lang="en-US" sz="1600" dirty="0"/>
              <a:t>Adjust prices strategically to improve margins while maintaining demand. Strengthen cost controls to safeguard profit margins against rising operational expenses.</a:t>
            </a:r>
          </a:p>
          <a:p>
            <a:endParaRPr lang="en-US" sz="1600" dirty="0"/>
          </a:p>
          <a:p>
            <a:r>
              <a:rPr lang="en-US" sz="2000" b="1" dirty="0">
                <a:solidFill>
                  <a:srgbClr val="FF0000"/>
                </a:solidFill>
              </a:rPr>
              <a:t>Expected Outcomes</a:t>
            </a:r>
          </a:p>
          <a:p>
            <a:pPr marL="285750" indent="-285750">
              <a:buFont typeface="Wingdings" panose="05000000000000000000" pitchFamily="2" charset="2"/>
              <a:buChar char="Ø"/>
            </a:pPr>
            <a:r>
              <a:rPr lang="en-US" sz="1600" b="1" dirty="0"/>
              <a:t>Revenue Growth</a:t>
            </a:r>
            <a:r>
              <a:rPr lang="en-US" sz="1600" dirty="0"/>
              <a:t>: Achieve 15–20% annual growth through enhanced market presence and customer-centric strategies.</a:t>
            </a:r>
          </a:p>
          <a:p>
            <a:pPr marL="285750" indent="-285750">
              <a:buFont typeface="Wingdings" panose="05000000000000000000" pitchFamily="2" charset="2"/>
              <a:buChar char="Ø"/>
            </a:pPr>
            <a:r>
              <a:rPr lang="en-US" sz="1600" b="1" dirty="0"/>
              <a:t>Profit Margins</a:t>
            </a:r>
            <a:r>
              <a:rPr lang="en-US" sz="1600" dirty="0"/>
              <a:t>: Improve by 10–12% through cost efficiencies and optimized pricing.</a:t>
            </a:r>
          </a:p>
          <a:p>
            <a:pPr marL="285750" indent="-285750">
              <a:buFont typeface="Wingdings" panose="05000000000000000000" pitchFamily="2" charset="2"/>
              <a:buChar char="Ø"/>
            </a:pPr>
            <a:r>
              <a:rPr lang="en-US" sz="1600" b="1" dirty="0"/>
              <a:t>Customer Retention</a:t>
            </a:r>
            <a:r>
              <a:rPr lang="en-US" sz="1600" dirty="0"/>
              <a:t>: Increase by 20–30% via tailored loyalty initiatives and targeted engagement.</a:t>
            </a:r>
          </a:p>
          <a:p>
            <a:pPr marL="285750" indent="-285750">
              <a:buFont typeface="Wingdings" panose="05000000000000000000" pitchFamily="2" charset="2"/>
              <a:buChar char="Ø"/>
            </a:pPr>
            <a:r>
              <a:rPr lang="en-US" sz="1600" b="1" dirty="0"/>
              <a:t>Market Share</a:t>
            </a:r>
            <a:r>
              <a:rPr lang="en-US" sz="1600" dirty="0"/>
              <a:t>: Realize a 5–8% rise in key zones through strategic campaigns.</a:t>
            </a:r>
          </a:p>
          <a:p>
            <a:pPr marL="285750" indent="-285750">
              <a:buFont typeface="Wingdings" panose="05000000000000000000" pitchFamily="2" charset="2"/>
              <a:buChar char="Ø"/>
            </a:pPr>
            <a:r>
              <a:rPr lang="en-US" sz="1600" b="1" dirty="0"/>
              <a:t>Operational Efficiency</a:t>
            </a:r>
            <a:r>
              <a:rPr lang="en-US" sz="1600" dirty="0"/>
              <a:t>: Enhance by 15–20% through process optimization and technology integration.</a:t>
            </a:r>
          </a:p>
          <a:p>
            <a:endParaRPr lang="en-US" sz="1600" dirty="0"/>
          </a:p>
        </p:txBody>
      </p:sp>
      <p:cxnSp>
        <p:nvCxnSpPr>
          <p:cNvPr id="4" name="Straight Connector 3">
            <a:extLst>
              <a:ext uri="{FF2B5EF4-FFF2-40B4-BE49-F238E27FC236}">
                <a16:creationId xmlns:a16="http://schemas.microsoft.com/office/drawing/2014/main" id="{A949D04B-B78B-E9AF-4C88-919B9E4014B1}"/>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02624F9-5E8F-4654-69C6-0C68A7EABA1F}"/>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0BE83D26-986F-48B9-EA9B-4C9AFF33CF96}"/>
              </a:ext>
            </a:extLst>
          </p:cNvPr>
          <p:cNvSpPr txBox="1"/>
          <p:nvPr/>
        </p:nvSpPr>
        <p:spPr>
          <a:xfrm>
            <a:off x="11039856" y="6603460"/>
            <a:ext cx="384048" cy="261610"/>
          </a:xfrm>
          <a:prstGeom prst="rect">
            <a:avLst/>
          </a:prstGeom>
          <a:noFill/>
        </p:spPr>
        <p:txBody>
          <a:bodyPr wrap="square" rtlCol="0">
            <a:spAutoFit/>
          </a:bodyPr>
          <a:lstStyle/>
          <a:p>
            <a:r>
              <a:rPr lang="en-US" sz="1100" b="1" dirty="0"/>
              <a:t>4  </a:t>
            </a:r>
            <a:endParaRPr lang="en-NG" sz="1100" b="1" dirty="0"/>
          </a:p>
        </p:txBody>
      </p:sp>
    </p:spTree>
    <p:extLst>
      <p:ext uri="{BB962C8B-B14F-4D97-AF65-F5344CB8AC3E}">
        <p14:creationId xmlns:p14="http://schemas.microsoft.com/office/powerpoint/2010/main" val="382839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22899759-50AE-5CC8-FC6E-F0CDB102BF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4958C1-6AD2-543F-4F99-C3FD3FD282F8}"/>
              </a:ext>
            </a:extLst>
          </p:cNvPr>
          <p:cNvSpPr txBox="1"/>
          <p:nvPr/>
        </p:nvSpPr>
        <p:spPr>
          <a:xfrm>
            <a:off x="633984" y="207721"/>
            <a:ext cx="4011168"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Objectives of this Project</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B6444614-D181-686A-C5E8-6C874075BCB6}"/>
              </a:ext>
            </a:extLst>
          </p:cNvPr>
          <p:cNvSpPr txBox="1"/>
          <p:nvPr/>
        </p:nvSpPr>
        <p:spPr>
          <a:xfrm>
            <a:off x="633984" y="987379"/>
            <a:ext cx="10789920" cy="5509200"/>
          </a:xfrm>
          <a:prstGeom prst="rect">
            <a:avLst/>
          </a:prstGeom>
          <a:noFill/>
        </p:spPr>
        <p:txBody>
          <a:bodyPr wrap="square" rtlCol="0">
            <a:spAutoFit/>
          </a:bodyPr>
          <a:lstStyle/>
          <a:p>
            <a:r>
              <a:rPr lang="en-US" sz="1600" dirty="0"/>
              <a:t>This project aimed to leverage advanced analytics to empower the company's strategic decision-making processes. Key objectives included:</a:t>
            </a:r>
          </a:p>
          <a:p>
            <a:endParaRPr lang="en-US" sz="1600" dirty="0"/>
          </a:p>
          <a:p>
            <a:pPr marL="342900" indent="-342900">
              <a:buFont typeface="+mj-lt"/>
              <a:buAutoNum type="arabicPeriod"/>
            </a:pPr>
            <a:r>
              <a:rPr lang="en-US" sz="1600" b="1" dirty="0"/>
              <a:t>Performance Diagnosis</a:t>
            </a:r>
            <a:r>
              <a:rPr lang="en-US" sz="1600" dirty="0"/>
              <a:t>: Analyze trends in revenue, profitability, and volume from 2020 to 2023 to identify growth patterns and operational challenges.</a:t>
            </a:r>
          </a:p>
          <a:p>
            <a:pPr marL="342900" indent="-342900">
              <a:buFont typeface="+mj-lt"/>
              <a:buAutoNum type="arabicPeriod"/>
            </a:pPr>
            <a:endParaRPr lang="en-US" sz="1600" dirty="0"/>
          </a:p>
          <a:p>
            <a:pPr marL="342900" indent="-342900">
              <a:buFont typeface="+mj-lt"/>
              <a:buAutoNum type="arabicPeriod"/>
            </a:pPr>
            <a:r>
              <a:rPr lang="en-US" sz="1600" b="1" dirty="0"/>
              <a:t>Customer and Product Analysis</a:t>
            </a:r>
            <a:r>
              <a:rPr lang="en-US" sz="1600" dirty="0"/>
              <a:t>: Evaluate revenue and profit contributions across customer segments and product categories, focusing on high-value segments and optimizing product strategies.</a:t>
            </a:r>
          </a:p>
          <a:p>
            <a:pPr marL="342900" indent="-342900">
              <a:buFont typeface="+mj-lt"/>
              <a:buAutoNum type="arabicPeriod"/>
            </a:pPr>
            <a:endParaRPr lang="en-US" sz="1600" dirty="0"/>
          </a:p>
          <a:p>
            <a:pPr marL="342900" indent="-342900">
              <a:buFont typeface="+mj-lt"/>
              <a:buAutoNum type="arabicPeriod"/>
            </a:pPr>
            <a:r>
              <a:rPr lang="en-US" sz="1600" b="1" dirty="0"/>
              <a:t>Market Zone Evaluation</a:t>
            </a:r>
            <a:r>
              <a:rPr lang="en-US" sz="1600" dirty="0"/>
              <a:t>: Assess market zone performance to identify high-performing regions and areas for growth through targeted interventions.</a:t>
            </a:r>
          </a:p>
          <a:p>
            <a:pPr marL="342900" indent="-342900">
              <a:buFont typeface="+mj-lt"/>
              <a:buAutoNum type="arabicPeriod"/>
            </a:pPr>
            <a:endParaRPr lang="en-US" sz="1600" dirty="0"/>
          </a:p>
          <a:p>
            <a:pPr marL="342900" indent="-342900">
              <a:buFont typeface="+mj-lt"/>
              <a:buAutoNum type="arabicPeriod"/>
            </a:pPr>
            <a:r>
              <a:rPr lang="en-US" sz="1600" b="1" dirty="0"/>
              <a:t>Revenue and Profitability Drivers</a:t>
            </a:r>
            <a:r>
              <a:rPr lang="en-US" sz="1600" dirty="0"/>
              <a:t>: Analyze key variables like cost price, volume, and pricing to uncover opportunities for cost management and profitability optimization.</a:t>
            </a:r>
          </a:p>
          <a:p>
            <a:pPr marL="342900" indent="-342900">
              <a:buFont typeface="+mj-lt"/>
              <a:buAutoNum type="arabicPeriod"/>
            </a:pPr>
            <a:endParaRPr lang="en-US" sz="1600" dirty="0"/>
          </a:p>
          <a:p>
            <a:pPr marL="342900" indent="-342900">
              <a:buFont typeface="+mj-lt"/>
              <a:buAutoNum type="arabicPeriod"/>
            </a:pPr>
            <a:r>
              <a:rPr lang="en-US" sz="1600" b="1" dirty="0"/>
              <a:t>Future Forecasting</a:t>
            </a:r>
            <a:r>
              <a:rPr lang="en-US" sz="1600" dirty="0"/>
              <a:t>: Use predictive analytics to forecast revenue trends and seasonal patterns, enabling better planning and resource allocation.</a:t>
            </a:r>
          </a:p>
          <a:p>
            <a:pPr marL="342900" indent="-342900">
              <a:buFont typeface="+mj-lt"/>
              <a:buAutoNum type="arabicPeriod"/>
            </a:pPr>
            <a:endParaRPr lang="en-US" sz="1600" dirty="0"/>
          </a:p>
          <a:p>
            <a:pPr marL="342900" indent="-342900">
              <a:buFont typeface="+mj-lt"/>
              <a:buAutoNum type="arabicPeriod"/>
            </a:pPr>
            <a:r>
              <a:rPr lang="en-US" sz="1600" b="1" dirty="0"/>
              <a:t>Strategic Recommendations</a:t>
            </a:r>
            <a:r>
              <a:rPr lang="en-US" sz="1600" dirty="0"/>
              <a:t>: Deliver actionable strategies for market expansion, customer engagement, product optimization, and long-term sustainability.</a:t>
            </a:r>
          </a:p>
          <a:p>
            <a:endParaRPr lang="en-US" sz="1600" dirty="0"/>
          </a:p>
          <a:p>
            <a:r>
              <a:rPr lang="en-US" sz="1600" dirty="0"/>
              <a:t>The project provided data-driven insights to support sustainable growth, operational efficiency, and profitability.</a:t>
            </a:r>
          </a:p>
        </p:txBody>
      </p:sp>
      <p:cxnSp>
        <p:nvCxnSpPr>
          <p:cNvPr id="4" name="Straight Connector 3">
            <a:extLst>
              <a:ext uri="{FF2B5EF4-FFF2-40B4-BE49-F238E27FC236}">
                <a16:creationId xmlns:a16="http://schemas.microsoft.com/office/drawing/2014/main" id="{E310A2D9-7A36-70D6-8503-7D7D136728C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C1BC603-8B54-E71D-A20F-E167FDAA4A9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36969894-C7A3-49BA-6928-7EE84F8C96A0}"/>
              </a:ext>
            </a:extLst>
          </p:cNvPr>
          <p:cNvSpPr txBox="1"/>
          <p:nvPr/>
        </p:nvSpPr>
        <p:spPr>
          <a:xfrm>
            <a:off x="11039856" y="6603460"/>
            <a:ext cx="384048" cy="261610"/>
          </a:xfrm>
          <a:prstGeom prst="rect">
            <a:avLst/>
          </a:prstGeom>
          <a:noFill/>
        </p:spPr>
        <p:txBody>
          <a:bodyPr wrap="square" rtlCol="0">
            <a:spAutoFit/>
          </a:bodyPr>
          <a:lstStyle/>
          <a:p>
            <a:r>
              <a:rPr lang="en-US" sz="1100" b="1" dirty="0"/>
              <a:t>5  </a:t>
            </a:r>
            <a:endParaRPr lang="en-NG" sz="1100" b="1" dirty="0"/>
          </a:p>
        </p:txBody>
      </p:sp>
    </p:spTree>
    <p:extLst>
      <p:ext uri="{BB962C8B-B14F-4D97-AF65-F5344CB8AC3E}">
        <p14:creationId xmlns:p14="http://schemas.microsoft.com/office/powerpoint/2010/main" val="303731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ADB09-AB30-D61B-D169-16EB4106708A}"/>
              </a:ext>
            </a:extLst>
          </p:cNvPr>
          <p:cNvSpPr txBox="1"/>
          <p:nvPr/>
        </p:nvSpPr>
        <p:spPr>
          <a:xfrm>
            <a:off x="459882" y="279906"/>
            <a:ext cx="10964022" cy="830997"/>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Tasks / Questions : A Detailed Examination of Diagnostic, Predictive, and Prescriptive Analytics</a:t>
            </a:r>
          </a:p>
        </p:txBody>
      </p:sp>
      <p:sp>
        <p:nvSpPr>
          <p:cNvPr id="3" name="TextBox 2">
            <a:extLst>
              <a:ext uri="{FF2B5EF4-FFF2-40B4-BE49-F238E27FC236}">
                <a16:creationId xmlns:a16="http://schemas.microsoft.com/office/drawing/2014/main" id="{994561A0-1281-9B96-C511-546CC631C3BA}"/>
              </a:ext>
            </a:extLst>
          </p:cNvPr>
          <p:cNvSpPr txBox="1"/>
          <p:nvPr/>
        </p:nvSpPr>
        <p:spPr>
          <a:xfrm>
            <a:off x="459882" y="1296317"/>
            <a:ext cx="11451702" cy="5262979"/>
          </a:xfrm>
          <a:prstGeom prst="rect">
            <a:avLst/>
          </a:prstGeom>
          <a:noFill/>
        </p:spPr>
        <p:txBody>
          <a:bodyPr wrap="square" rtlCol="0">
            <a:spAutoFit/>
          </a:bodyPr>
          <a:lstStyle/>
          <a:p>
            <a:pPr algn="just"/>
            <a:r>
              <a:rPr lang="en-US" sz="1600" i="1" dirty="0"/>
              <a:t>1.    Did any years experience negative or stagnant growth?. Furthermore, are there significant differences in the data?</a:t>
            </a:r>
          </a:p>
          <a:p>
            <a:pPr algn="just"/>
            <a:r>
              <a:rPr lang="en-US" sz="1600" i="1" dirty="0"/>
              <a:t>2.    Which customer types, product types, and market zones rank among the top 20 with </a:t>
            </a:r>
            <a:r>
              <a:rPr lang="en-US" sz="1600" b="1" i="1" dirty="0"/>
              <a:t>total revenue surpassing $4.00 million</a:t>
            </a:r>
            <a:r>
              <a:rPr lang="en-US" sz="1600" i="1" dirty="0"/>
              <a:t>?</a:t>
            </a:r>
          </a:p>
          <a:p>
            <a:pPr algn="just"/>
            <a:r>
              <a:rPr lang="en-US" sz="1600" i="1" dirty="0"/>
              <a:t>3.    Which customer types, product types, and market zones rank among the top 20 with </a:t>
            </a:r>
            <a:r>
              <a:rPr lang="en-US" sz="1600" b="1" i="1" dirty="0"/>
              <a:t>total profits exceeding $0.06 million</a:t>
            </a:r>
            <a:r>
              <a:rPr lang="en-US" sz="1600" i="1" dirty="0"/>
              <a:t>?</a:t>
            </a:r>
          </a:p>
          <a:p>
            <a:pPr algn="just"/>
            <a:r>
              <a:rPr lang="en-US" sz="1600" i="1" dirty="0"/>
              <a:t>4.    Is there a clear upward or downward trend in performance over time?</a:t>
            </a:r>
          </a:p>
          <a:p>
            <a:pPr algn="just"/>
            <a:r>
              <a:rPr lang="en-US" sz="1600" i="1" dirty="0"/>
              <a:t>5.    How do revenue and profitability differ across various market zones?</a:t>
            </a:r>
          </a:p>
          <a:p>
            <a:pPr algn="just"/>
            <a:r>
              <a:rPr lang="en-US" sz="1600" i="1" dirty="0"/>
              <a:t>6.    How do revenue and profit vary across different product types?</a:t>
            </a:r>
          </a:p>
          <a:p>
            <a:pPr algn="just"/>
            <a:r>
              <a:rPr lang="en-US" sz="1600" i="1" dirty="0"/>
              <a:t>7.    How do revenue and profit vary across different customer types?</a:t>
            </a:r>
          </a:p>
          <a:p>
            <a:pPr algn="just"/>
            <a:r>
              <a:rPr lang="en-US" sz="1600" i="1" dirty="0"/>
              <a:t>8.    To display the correlation matrix and perform statistical correlation analysis with significance testing using the psych package.</a:t>
            </a:r>
          </a:p>
          <a:p>
            <a:pPr algn="just"/>
            <a:r>
              <a:rPr lang="en-US" sz="1600" i="1" dirty="0"/>
              <a:t>9.    How Does Volume Directly Impact Revenue Growth? </a:t>
            </a:r>
          </a:p>
          <a:p>
            <a:pPr algn="just"/>
            <a:r>
              <a:rPr lang="en-US" sz="1600" i="1" dirty="0"/>
              <a:t>10.  How Does Volume Drive Profitability?</a:t>
            </a:r>
          </a:p>
          <a:p>
            <a:pPr algn="just"/>
            <a:r>
              <a:rPr lang="en-US" sz="1600" i="1" dirty="0"/>
              <a:t>11.  How Does Revenue Influence Profitability?</a:t>
            </a:r>
          </a:p>
          <a:p>
            <a:pPr algn="just"/>
            <a:r>
              <a:rPr lang="en-US" sz="1600" i="1" dirty="0"/>
              <a:t>12.  How Does Cost Price Influence Revenue Streams?</a:t>
            </a:r>
          </a:p>
          <a:p>
            <a:pPr algn="just"/>
            <a:r>
              <a:rPr lang="en-US" sz="1600" i="1" dirty="0"/>
              <a:t>13.  What Role Does Cost Price Play in Driving Profitability?</a:t>
            </a:r>
          </a:p>
          <a:p>
            <a:pPr algn="just"/>
            <a:r>
              <a:rPr lang="en-US" sz="1600" i="1" dirty="0"/>
              <a:t>14.  What Role Does Cost Price Play in Driving Volume Sold?</a:t>
            </a:r>
          </a:p>
          <a:p>
            <a:pPr algn="just"/>
            <a:r>
              <a:rPr lang="en-US" sz="1600" i="1" dirty="0"/>
              <a:t>15.  What Key Drivers Contribute to Revenue Performance?</a:t>
            </a:r>
          </a:p>
          <a:p>
            <a:pPr algn="just"/>
            <a:r>
              <a:rPr lang="en-US" sz="1600" i="1" dirty="0"/>
              <a:t>16.  What are the seasonal patterns and long-term trends in revenue over time?</a:t>
            </a:r>
          </a:p>
          <a:p>
            <a:pPr algn="just"/>
            <a:r>
              <a:rPr lang="en-US" sz="1600" i="1" dirty="0"/>
              <a:t>17.  What are the predicted revenue trends for the next 36 months, and how can these insights be leveraged to drive favorable business decisions?</a:t>
            </a:r>
          </a:p>
          <a:p>
            <a:pPr algn="just"/>
            <a:r>
              <a:rPr lang="en-US" sz="1600" i="1" dirty="0"/>
              <a:t>18.  How do average selling price, profit margin, and price elasticity impact revenue and business strategies?</a:t>
            </a:r>
          </a:p>
          <a:p>
            <a:pPr algn="just"/>
            <a:r>
              <a:rPr lang="en-US" sz="1600" i="1" dirty="0"/>
              <a:t>19.  Which customers contribute to the majority (80%) of the business's total revenue?</a:t>
            </a:r>
          </a:p>
          <a:p>
            <a:pPr algn="just"/>
            <a:r>
              <a:rPr lang="en-US" sz="1600" i="1" dirty="0"/>
              <a:t>20.  Which customer segments, based on clustering, contribute the most to overall revenue and sales volume?</a:t>
            </a:r>
          </a:p>
        </p:txBody>
      </p:sp>
      <p:cxnSp>
        <p:nvCxnSpPr>
          <p:cNvPr id="4" name="Straight Connector 3">
            <a:extLst>
              <a:ext uri="{FF2B5EF4-FFF2-40B4-BE49-F238E27FC236}">
                <a16:creationId xmlns:a16="http://schemas.microsoft.com/office/drawing/2014/main" id="{A823DB33-C40C-7CC1-133C-303253CF71C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A83E3ABD-C7C2-79D1-CB09-D25314C9A1B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AECDFD8B-8417-F7C9-5AE0-DB53CCCE4533}"/>
              </a:ext>
            </a:extLst>
          </p:cNvPr>
          <p:cNvSpPr txBox="1"/>
          <p:nvPr/>
        </p:nvSpPr>
        <p:spPr>
          <a:xfrm>
            <a:off x="11039856" y="6603460"/>
            <a:ext cx="384048" cy="261610"/>
          </a:xfrm>
          <a:prstGeom prst="rect">
            <a:avLst/>
          </a:prstGeom>
          <a:noFill/>
        </p:spPr>
        <p:txBody>
          <a:bodyPr wrap="square" rtlCol="0">
            <a:spAutoFit/>
          </a:bodyPr>
          <a:lstStyle/>
          <a:p>
            <a:r>
              <a:rPr lang="en-US" sz="1100" b="1" dirty="0"/>
              <a:t>6  </a:t>
            </a:r>
            <a:endParaRPr lang="en-NG" sz="1100" b="1" dirty="0"/>
          </a:p>
        </p:txBody>
      </p:sp>
    </p:spTree>
    <p:extLst>
      <p:ext uri="{BB962C8B-B14F-4D97-AF65-F5344CB8AC3E}">
        <p14:creationId xmlns:p14="http://schemas.microsoft.com/office/powerpoint/2010/main" val="378555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C491C4C5-3F5A-AAE0-9A29-CA1F9529D13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CD6094-7B1E-54C0-CCDC-17CD3C70D80B}"/>
              </a:ext>
            </a:extLst>
          </p:cNvPr>
          <p:cNvSpPr txBox="1"/>
          <p:nvPr/>
        </p:nvSpPr>
        <p:spPr>
          <a:xfrm>
            <a:off x="633984" y="207721"/>
            <a:ext cx="5462016"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Tools Used throughout the Project</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EA645E4C-7B96-6FD2-540A-C02B29C3AD82}"/>
              </a:ext>
            </a:extLst>
          </p:cNvPr>
          <p:cNvSpPr txBox="1"/>
          <p:nvPr/>
        </p:nvSpPr>
        <p:spPr>
          <a:xfrm>
            <a:off x="633984" y="987379"/>
            <a:ext cx="10789920" cy="3046988"/>
          </a:xfrm>
          <a:prstGeom prst="rect">
            <a:avLst/>
          </a:prstGeom>
          <a:noFill/>
        </p:spPr>
        <p:txBody>
          <a:bodyPr wrap="square" rtlCol="0">
            <a:spAutoFit/>
          </a:bodyPr>
          <a:lstStyle/>
          <a:p>
            <a:r>
              <a:rPr lang="en-US" sz="1600" dirty="0"/>
              <a:t>For my deep dive into the company's sales outlook, I utilized the following tools and technologies:</a:t>
            </a:r>
          </a:p>
          <a:p>
            <a:endParaRPr lang="en-US" sz="1600" dirty="0"/>
          </a:p>
          <a:p>
            <a:pPr marL="285750" indent="-285750">
              <a:buFont typeface="Wingdings" panose="05000000000000000000" pitchFamily="2" charset="2"/>
              <a:buChar char="Ø"/>
            </a:pPr>
            <a:r>
              <a:rPr lang="en-US" sz="1600" b="1" dirty="0"/>
              <a:t>R</a:t>
            </a:r>
            <a:r>
              <a:rPr lang="en-US" sz="1600" dirty="0"/>
              <a:t>: The backbone of my analysis, empowering me to clean and format data, conduct advanced analyses and modeling, create visualizations, and uncover critical insights. I relied on libraries such as </a:t>
            </a:r>
            <a:r>
              <a:rPr lang="en-US" sz="1600" i="1" dirty="0"/>
              <a:t>dplyr</a:t>
            </a:r>
            <a:r>
              <a:rPr lang="en-US" sz="1600" dirty="0"/>
              <a:t>, </a:t>
            </a:r>
            <a:r>
              <a:rPr lang="en-US" sz="1600" i="1" dirty="0"/>
              <a:t>ggplot2</a:t>
            </a:r>
            <a:r>
              <a:rPr lang="en-US" sz="1600" dirty="0"/>
              <a:t>, </a:t>
            </a:r>
            <a:r>
              <a:rPr lang="en-US" sz="1600" i="1" dirty="0"/>
              <a:t>readr</a:t>
            </a:r>
            <a:r>
              <a:rPr lang="en-US" sz="1600" dirty="0"/>
              <a:t>, </a:t>
            </a:r>
            <a:r>
              <a:rPr lang="en-US" sz="1600" i="1" dirty="0"/>
              <a:t>lubridate</a:t>
            </a:r>
            <a:r>
              <a:rPr lang="en-US" sz="1600" dirty="0"/>
              <a:t>, </a:t>
            </a:r>
            <a:r>
              <a:rPr lang="en-US" sz="1600" i="1" dirty="0"/>
              <a:t>forecast</a:t>
            </a:r>
            <a:r>
              <a:rPr lang="en-US" sz="1600" dirty="0"/>
              <a:t>, </a:t>
            </a:r>
            <a:r>
              <a:rPr lang="en-US" sz="1600" i="1" dirty="0"/>
              <a:t>randomForest</a:t>
            </a:r>
            <a:r>
              <a:rPr lang="en-US" sz="1600" dirty="0"/>
              <a:t>, </a:t>
            </a:r>
            <a:r>
              <a:rPr lang="en-US" sz="1600" i="1" dirty="0"/>
              <a:t>psych,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PowerPoint</a:t>
            </a:r>
            <a:r>
              <a:rPr lang="en-US" sz="1600" dirty="0"/>
              <a:t>: Essential for presenting complex findings, insights, and recommendations in a visually engaging and easily understandable way for stakeholders and decision-makers.</a:t>
            </a:r>
          </a:p>
          <a:p>
            <a:endParaRPr lang="en-US" sz="1600" dirty="0"/>
          </a:p>
          <a:p>
            <a:pPr marL="285750" indent="-285750">
              <a:buFont typeface="Wingdings" panose="05000000000000000000" pitchFamily="2" charset="2"/>
              <a:buChar char="Ø"/>
            </a:pPr>
            <a:r>
              <a:rPr lang="en-US" sz="1600" b="1" dirty="0"/>
              <a:t>Git &amp; GitHub</a:t>
            </a:r>
            <a:r>
              <a:rPr lang="en-US" sz="1600" dirty="0"/>
              <a:t>: Vital for version control, sharing R scripts, and facilitating seamless collaboration and project tracking throughout the analysis process.</a:t>
            </a:r>
          </a:p>
          <a:p>
            <a:endParaRPr lang="en-US" sz="1600" dirty="0"/>
          </a:p>
        </p:txBody>
      </p:sp>
      <p:cxnSp>
        <p:nvCxnSpPr>
          <p:cNvPr id="4" name="Straight Connector 3">
            <a:extLst>
              <a:ext uri="{FF2B5EF4-FFF2-40B4-BE49-F238E27FC236}">
                <a16:creationId xmlns:a16="http://schemas.microsoft.com/office/drawing/2014/main" id="{FDBCBEE3-8707-2C6E-C289-C159563D88EA}"/>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AA3ABA5-3C74-EB01-3AD8-E8B0EDD706C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5268EBCC-D5D7-2CC1-DCB4-94D368F66820}"/>
              </a:ext>
            </a:extLst>
          </p:cNvPr>
          <p:cNvSpPr txBox="1"/>
          <p:nvPr/>
        </p:nvSpPr>
        <p:spPr>
          <a:xfrm>
            <a:off x="11039856" y="6603460"/>
            <a:ext cx="384048" cy="261610"/>
          </a:xfrm>
          <a:prstGeom prst="rect">
            <a:avLst/>
          </a:prstGeom>
          <a:noFill/>
        </p:spPr>
        <p:txBody>
          <a:bodyPr wrap="square" rtlCol="0">
            <a:spAutoFit/>
          </a:bodyPr>
          <a:lstStyle/>
          <a:p>
            <a:r>
              <a:rPr lang="en-US" sz="1100" b="1" dirty="0"/>
              <a:t>7  </a:t>
            </a:r>
            <a:endParaRPr lang="en-NG" sz="1100" b="1" dirty="0"/>
          </a:p>
        </p:txBody>
      </p:sp>
    </p:spTree>
    <p:extLst>
      <p:ext uri="{BB962C8B-B14F-4D97-AF65-F5344CB8AC3E}">
        <p14:creationId xmlns:p14="http://schemas.microsoft.com/office/powerpoint/2010/main" val="356669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8D3F0A10-7F36-B26F-F5DA-571779AA0C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D87A0F8-B84C-0561-71A6-9614787B31ED}"/>
              </a:ext>
            </a:extLst>
          </p:cNvPr>
          <p:cNvSpPr txBox="1"/>
          <p:nvPr/>
        </p:nvSpPr>
        <p:spPr>
          <a:xfrm>
            <a:off x="836637" y="277757"/>
            <a:ext cx="7672363"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Approach, Analysis and Technical Challenges</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63E3E1C0-C33A-6597-BA91-7FE07838F29E}"/>
              </a:ext>
            </a:extLst>
          </p:cNvPr>
          <p:cNvSpPr txBox="1"/>
          <p:nvPr/>
        </p:nvSpPr>
        <p:spPr>
          <a:xfrm>
            <a:off x="836637" y="986296"/>
            <a:ext cx="10518725" cy="5262979"/>
          </a:xfrm>
          <a:prstGeom prst="rect">
            <a:avLst/>
          </a:prstGeom>
          <a:noFill/>
        </p:spPr>
        <p:txBody>
          <a:bodyPr wrap="square" rtlCol="0">
            <a:spAutoFit/>
          </a:bodyPr>
          <a:lstStyle/>
          <a:p>
            <a:pPr>
              <a:buFont typeface="+mj-lt"/>
              <a:buAutoNum type="arabicPeriod"/>
            </a:pPr>
            <a:r>
              <a:rPr lang="en-US" sz="1600" b="1" dirty="0"/>
              <a:t>  Data Collection</a:t>
            </a:r>
            <a:r>
              <a:rPr lang="en-US" sz="1600" dirty="0"/>
              <a:t>:</a:t>
            </a:r>
          </a:p>
          <a:p>
            <a:pPr marL="742950" lvl="1" indent="-285750">
              <a:buFont typeface="Wingdings" panose="05000000000000000000" pitchFamily="2" charset="2"/>
              <a:buChar char="Ø"/>
            </a:pPr>
            <a:r>
              <a:rPr lang="en-US" sz="1600" dirty="0"/>
              <a:t>Obtained data tables from the management team for analysis.</a:t>
            </a:r>
          </a:p>
          <a:p>
            <a:pPr lvl="1"/>
            <a:endParaRPr lang="en-US" sz="1600" dirty="0"/>
          </a:p>
          <a:p>
            <a:pPr>
              <a:buFont typeface="+mj-lt"/>
              <a:buAutoNum type="arabicPeriod"/>
            </a:pPr>
            <a:r>
              <a:rPr lang="en-US" sz="1600" b="1" dirty="0"/>
              <a:t>  Data Preparation</a:t>
            </a:r>
            <a:r>
              <a:rPr lang="en-US" sz="1600" dirty="0"/>
              <a:t>:</a:t>
            </a:r>
          </a:p>
          <a:p>
            <a:pPr marL="742950" lvl="1" indent="-285750">
              <a:buFont typeface="Wingdings" panose="05000000000000000000" pitchFamily="2" charset="2"/>
              <a:buChar char="Ø"/>
            </a:pPr>
            <a:r>
              <a:rPr lang="en-US" sz="1600" dirty="0"/>
              <a:t>Compiled, formatted, cleaned, and transformed the raw data into a unified and consistent dataset.</a:t>
            </a:r>
          </a:p>
          <a:p>
            <a:pPr marL="742950" lvl="1" indent="-285750">
              <a:buFont typeface="Wingdings" panose="05000000000000000000" pitchFamily="2" charset="2"/>
              <a:buChar char="Ø"/>
            </a:pPr>
            <a:r>
              <a:rPr lang="en-US" sz="1600" dirty="0"/>
              <a:t>Addressed missing values, removed duplicates, and handled outliers to improve data reliability.</a:t>
            </a:r>
          </a:p>
          <a:p>
            <a:pPr marL="742950" lvl="1" indent="-285750">
              <a:buFont typeface="Wingdings" panose="05000000000000000000" pitchFamily="2" charset="2"/>
              <a:buChar char="Ø"/>
            </a:pPr>
            <a:r>
              <a:rPr lang="en-US" sz="1600" dirty="0"/>
              <a:t>Corrected spelling errors and adjusted data types to ensure accuracy and consistency.</a:t>
            </a:r>
          </a:p>
          <a:p>
            <a:pPr marL="742950" lvl="1" indent="-285750">
              <a:buFont typeface="Wingdings" panose="05000000000000000000" pitchFamily="2" charset="2"/>
              <a:buChar char="Ø"/>
            </a:pPr>
            <a:endParaRPr lang="en-US" sz="1600" dirty="0"/>
          </a:p>
          <a:p>
            <a:pPr>
              <a:buFont typeface="+mj-lt"/>
              <a:buAutoNum type="arabicPeriod"/>
            </a:pPr>
            <a:r>
              <a:rPr lang="en-US" sz="1600" b="1" dirty="0"/>
              <a:t>  Data Enhancement</a:t>
            </a:r>
            <a:r>
              <a:rPr lang="en-US" sz="1600" dirty="0"/>
              <a:t>:</a:t>
            </a:r>
          </a:p>
          <a:p>
            <a:pPr marL="742950" lvl="1" indent="-285750">
              <a:buFont typeface="Wingdings" panose="05000000000000000000" pitchFamily="2" charset="2"/>
              <a:buChar char="Ø"/>
            </a:pPr>
            <a:r>
              <a:rPr lang="en-US" sz="1600" dirty="0"/>
              <a:t>Created calculated variables to support deeper and more meaningful analysis.</a:t>
            </a:r>
          </a:p>
          <a:p>
            <a:pPr marL="742950" lvl="1" indent="-285750">
              <a:buFont typeface="+mj-lt"/>
              <a:buAutoNum type="arabicPeriod"/>
            </a:pPr>
            <a:endParaRPr lang="en-US" sz="1600" dirty="0"/>
          </a:p>
          <a:p>
            <a:pPr>
              <a:buFont typeface="+mj-lt"/>
              <a:buAutoNum type="arabicPeriod"/>
            </a:pPr>
            <a:r>
              <a:rPr lang="en-US" sz="1600" b="1" dirty="0"/>
              <a:t>  Exploratory Data Analysis (EDA)</a:t>
            </a:r>
            <a:r>
              <a:rPr lang="en-US" sz="1600" dirty="0"/>
              <a:t>:</a:t>
            </a:r>
          </a:p>
          <a:p>
            <a:pPr marL="742950" lvl="1" indent="-285750">
              <a:buFont typeface="Wingdings" panose="05000000000000000000" pitchFamily="2" charset="2"/>
              <a:buChar char="Ø"/>
            </a:pPr>
            <a:r>
              <a:rPr lang="en-US" sz="1600" dirty="0"/>
              <a:t>Conducted detailed exploratory analysis using graphical visualizations and statistical techniques to uncover trends, patterns, and relationships within the data.</a:t>
            </a:r>
          </a:p>
          <a:p>
            <a:pPr marL="742950" lvl="1" indent="-285750">
              <a:buFont typeface="Wingdings" panose="05000000000000000000" pitchFamily="2" charset="2"/>
              <a:buChar char="Ø"/>
            </a:pPr>
            <a:endParaRPr lang="en-US" sz="1600" dirty="0"/>
          </a:p>
          <a:p>
            <a:pPr>
              <a:buFont typeface="+mj-lt"/>
              <a:buAutoNum type="arabicPeriod"/>
            </a:pPr>
            <a:r>
              <a:rPr lang="en-US" sz="1600" b="1" dirty="0"/>
              <a:t>  Advanced Analysis and Modeling</a:t>
            </a:r>
            <a:r>
              <a:rPr lang="en-US" sz="1600" dirty="0"/>
              <a:t>:</a:t>
            </a:r>
          </a:p>
          <a:p>
            <a:pPr marL="742950" lvl="1" indent="-285750">
              <a:buFont typeface="Wingdings" panose="05000000000000000000" pitchFamily="2" charset="2"/>
              <a:buChar char="Ø"/>
            </a:pPr>
            <a:r>
              <a:rPr lang="en-US" sz="1600" dirty="0"/>
              <a:t>Leveraged machine learning models and visual plots to identify key drivers of performance and derive actionable insights.</a:t>
            </a:r>
          </a:p>
          <a:p>
            <a:pPr lvl="1"/>
            <a:endParaRPr lang="en-US" sz="1600" dirty="0"/>
          </a:p>
          <a:p>
            <a:pPr lvl="1"/>
            <a:r>
              <a:rPr lang="en-US" sz="1600" i="1" dirty="0"/>
              <a:t>This structured approach enhances data clarity and reliability, effectively addressing technical challenges and delivering actionable insights to support informed decision-making.</a:t>
            </a:r>
          </a:p>
        </p:txBody>
      </p:sp>
      <p:cxnSp>
        <p:nvCxnSpPr>
          <p:cNvPr id="4" name="Straight Connector 3">
            <a:extLst>
              <a:ext uri="{FF2B5EF4-FFF2-40B4-BE49-F238E27FC236}">
                <a16:creationId xmlns:a16="http://schemas.microsoft.com/office/drawing/2014/main" id="{E64C9B96-56CF-9A85-4223-F5E85B46503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0BEF009-CDA7-BF3E-2ABA-42BF90C042E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792C336B-570E-E4B5-63B1-10E6DA352518}"/>
              </a:ext>
            </a:extLst>
          </p:cNvPr>
          <p:cNvSpPr txBox="1"/>
          <p:nvPr/>
        </p:nvSpPr>
        <p:spPr>
          <a:xfrm>
            <a:off x="11039856" y="6603460"/>
            <a:ext cx="384048" cy="261610"/>
          </a:xfrm>
          <a:prstGeom prst="rect">
            <a:avLst/>
          </a:prstGeom>
          <a:noFill/>
        </p:spPr>
        <p:txBody>
          <a:bodyPr wrap="square" rtlCol="0">
            <a:spAutoFit/>
          </a:bodyPr>
          <a:lstStyle/>
          <a:p>
            <a:r>
              <a:rPr lang="en-US" sz="1100" b="1" dirty="0"/>
              <a:t>8  </a:t>
            </a:r>
            <a:endParaRPr lang="en-NG" sz="1100" b="1" dirty="0"/>
          </a:p>
        </p:txBody>
      </p:sp>
    </p:spTree>
    <p:extLst>
      <p:ext uri="{BB962C8B-B14F-4D97-AF65-F5344CB8AC3E}">
        <p14:creationId xmlns:p14="http://schemas.microsoft.com/office/powerpoint/2010/main" val="4048913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11097</TotalTime>
  <Words>7844</Words>
  <Application>Microsoft Office PowerPoint</Application>
  <PresentationFormat>Widescreen</PresentationFormat>
  <Paragraphs>533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Aptos</vt:lpstr>
      <vt:lpstr>Aptos Display</vt:lpstr>
      <vt:lpstr>Arial</vt:lpstr>
      <vt:lpstr>Arial Rounded MT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Balogun</dc:creator>
  <cp:lastModifiedBy>Christopher Balogun</cp:lastModifiedBy>
  <cp:revision>653</cp:revision>
  <dcterms:created xsi:type="dcterms:W3CDTF">2024-09-24T19:38:50Z</dcterms:created>
  <dcterms:modified xsi:type="dcterms:W3CDTF">2025-01-05T12:34:25Z</dcterms:modified>
</cp:coreProperties>
</file>