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85" r:id="rId3"/>
    <p:sldId id="275" r:id="rId4"/>
    <p:sldId id="282" r:id="rId5"/>
    <p:sldId id="280" r:id="rId6"/>
    <p:sldId id="278" r:id="rId7"/>
    <p:sldId id="279" r:id="rId8"/>
    <p:sldId id="276" r:id="rId9"/>
    <p:sldId id="277" r:id="rId10"/>
    <p:sldId id="264" r:id="rId11"/>
    <p:sldId id="265" r:id="rId12"/>
    <p:sldId id="266" r:id="rId13"/>
    <p:sldId id="267" r:id="rId14"/>
    <p:sldId id="268" r:id="rId15"/>
    <p:sldId id="269" r:id="rId16"/>
    <p:sldId id="270" r:id="rId17"/>
    <p:sldId id="271" r:id="rId18"/>
    <p:sldId id="272" r:id="rId19"/>
    <p:sldId id="273" r:id="rId20"/>
    <p:sldId id="261" r:id="rId21"/>
    <p:sldId id="260" r:id="rId22"/>
    <p:sldId id="263" r:id="rId23"/>
    <p:sldId id="262" r:id="rId24"/>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5" autoAdjust="0"/>
    <p:restoredTop sz="94660"/>
  </p:normalViewPr>
  <p:slideViewPr>
    <p:cSldViewPr snapToGrid="0">
      <p:cViewPr varScale="1">
        <p:scale>
          <a:sx n="65" d="100"/>
          <a:sy n="65"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7D0A-8779-EB12-957A-6EE77B1F67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C81A8458-B572-18B6-CA59-73BCB983C7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20EFEF03-6259-03B8-68A0-4C3CF9C3913E}"/>
              </a:ext>
            </a:extLst>
          </p:cNvPr>
          <p:cNvSpPr>
            <a:spLocks noGrp="1"/>
          </p:cNvSpPr>
          <p:nvPr>
            <p:ph type="dt" sz="half" idx="10"/>
          </p:nvPr>
        </p:nvSpPr>
        <p:spPr/>
        <p:txBody>
          <a:bodyPr/>
          <a:lstStyle/>
          <a:p>
            <a:fld id="{5A56D894-3CC3-4001-B6BA-A76A67271E4B}" type="datetimeFigureOut">
              <a:rPr lang="en-NG" smtClean="0"/>
              <a:t>23/05/2025</a:t>
            </a:fld>
            <a:endParaRPr lang="en-NG"/>
          </a:p>
        </p:txBody>
      </p:sp>
      <p:sp>
        <p:nvSpPr>
          <p:cNvPr id="5" name="Footer Placeholder 4">
            <a:extLst>
              <a:ext uri="{FF2B5EF4-FFF2-40B4-BE49-F238E27FC236}">
                <a16:creationId xmlns:a16="http://schemas.microsoft.com/office/drawing/2014/main" id="{F6ABAE8D-8768-4116-CF4F-A0BE84CC60CF}"/>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78574B8A-A89B-30F6-7FA4-5CAD35EB9972}"/>
              </a:ext>
            </a:extLst>
          </p:cNvPr>
          <p:cNvSpPr>
            <a:spLocks noGrp="1"/>
          </p:cNvSpPr>
          <p:nvPr>
            <p:ph type="sldNum" sz="quarter" idx="12"/>
          </p:nvPr>
        </p:nvSpPr>
        <p:spPr/>
        <p:txBody>
          <a:bodyPr/>
          <a:lstStyle/>
          <a:p>
            <a:fld id="{8CA83B10-1615-4A39-8594-C911D56DEDAF}" type="slidenum">
              <a:rPr lang="en-NG" smtClean="0"/>
              <a:t>‹#›</a:t>
            </a:fld>
            <a:endParaRPr lang="en-NG"/>
          </a:p>
        </p:txBody>
      </p:sp>
    </p:spTree>
    <p:extLst>
      <p:ext uri="{BB962C8B-B14F-4D97-AF65-F5344CB8AC3E}">
        <p14:creationId xmlns:p14="http://schemas.microsoft.com/office/powerpoint/2010/main" val="868134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CB79D-7674-371F-5FF8-17C747101DDE}"/>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E1B9B980-04C4-5A13-EE81-F37743C892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7A2C89E4-98D4-6998-E381-170BC4E1BE95}"/>
              </a:ext>
            </a:extLst>
          </p:cNvPr>
          <p:cNvSpPr>
            <a:spLocks noGrp="1"/>
          </p:cNvSpPr>
          <p:nvPr>
            <p:ph type="dt" sz="half" idx="10"/>
          </p:nvPr>
        </p:nvSpPr>
        <p:spPr/>
        <p:txBody>
          <a:bodyPr/>
          <a:lstStyle/>
          <a:p>
            <a:fld id="{5A56D894-3CC3-4001-B6BA-A76A67271E4B}" type="datetimeFigureOut">
              <a:rPr lang="en-NG" smtClean="0"/>
              <a:t>23/05/2025</a:t>
            </a:fld>
            <a:endParaRPr lang="en-NG"/>
          </a:p>
        </p:txBody>
      </p:sp>
      <p:sp>
        <p:nvSpPr>
          <p:cNvPr id="5" name="Footer Placeholder 4">
            <a:extLst>
              <a:ext uri="{FF2B5EF4-FFF2-40B4-BE49-F238E27FC236}">
                <a16:creationId xmlns:a16="http://schemas.microsoft.com/office/drawing/2014/main" id="{382812DC-630A-EF76-F701-61EEB64B623E}"/>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E8DD741F-885E-2F3A-54BD-DF1EB731A0EC}"/>
              </a:ext>
            </a:extLst>
          </p:cNvPr>
          <p:cNvSpPr>
            <a:spLocks noGrp="1"/>
          </p:cNvSpPr>
          <p:nvPr>
            <p:ph type="sldNum" sz="quarter" idx="12"/>
          </p:nvPr>
        </p:nvSpPr>
        <p:spPr/>
        <p:txBody>
          <a:bodyPr/>
          <a:lstStyle/>
          <a:p>
            <a:fld id="{8CA83B10-1615-4A39-8594-C911D56DEDAF}" type="slidenum">
              <a:rPr lang="en-NG" smtClean="0"/>
              <a:t>‹#›</a:t>
            </a:fld>
            <a:endParaRPr lang="en-NG"/>
          </a:p>
        </p:txBody>
      </p:sp>
    </p:spTree>
    <p:extLst>
      <p:ext uri="{BB962C8B-B14F-4D97-AF65-F5344CB8AC3E}">
        <p14:creationId xmlns:p14="http://schemas.microsoft.com/office/powerpoint/2010/main" val="1194413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5F353-800A-F06C-D676-DEA76111CF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2B4EF579-9BEC-BF8D-9D38-A6BC71D9B9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E5D85948-5432-387E-C441-821A4C47862C}"/>
              </a:ext>
            </a:extLst>
          </p:cNvPr>
          <p:cNvSpPr>
            <a:spLocks noGrp="1"/>
          </p:cNvSpPr>
          <p:nvPr>
            <p:ph type="dt" sz="half" idx="10"/>
          </p:nvPr>
        </p:nvSpPr>
        <p:spPr/>
        <p:txBody>
          <a:bodyPr/>
          <a:lstStyle/>
          <a:p>
            <a:fld id="{5A56D894-3CC3-4001-B6BA-A76A67271E4B}" type="datetimeFigureOut">
              <a:rPr lang="en-NG" smtClean="0"/>
              <a:t>23/05/2025</a:t>
            </a:fld>
            <a:endParaRPr lang="en-NG"/>
          </a:p>
        </p:txBody>
      </p:sp>
      <p:sp>
        <p:nvSpPr>
          <p:cNvPr id="5" name="Footer Placeholder 4">
            <a:extLst>
              <a:ext uri="{FF2B5EF4-FFF2-40B4-BE49-F238E27FC236}">
                <a16:creationId xmlns:a16="http://schemas.microsoft.com/office/drawing/2014/main" id="{D0379E40-F8E4-6DFD-28C8-D88F6D15A7EA}"/>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563E074C-1E9E-7E6C-C20B-60EBBA5F4978}"/>
              </a:ext>
            </a:extLst>
          </p:cNvPr>
          <p:cNvSpPr>
            <a:spLocks noGrp="1"/>
          </p:cNvSpPr>
          <p:nvPr>
            <p:ph type="sldNum" sz="quarter" idx="12"/>
          </p:nvPr>
        </p:nvSpPr>
        <p:spPr/>
        <p:txBody>
          <a:bodyPr/>
          <a:lstStyle/>
          <a:p>
            <a:fld id="{8CA83B10-1615-4A39-8594-C911D56DEDAF}" type="slidenum">
              <a:rPr lang="en-NG" smtClean="0"/>
              <a:t>‹#›</a:t>
            </a:fld>
            <a:endParaRPr lang="en-NG"/>
          </a:p>
        </p:txBody>
      </p:sp>
    </p:spTree>
    <p:extLst>
      <p:ext uri="{BB962C8B-B14F-4D97-AF65-F5344CB8AC3E}">
        <p14:creationId xmlns:p14="http://schemas.microsoft.com/office/powerpoint/2010/main" val="3233548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F407F-62B6-2DE9-0DA6-F46F0D1C5650}"/>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1F547CBD-79D1-74BD-160C-4307C953F3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C392A5F5-3AA5-12B9-1312-EC8DD78A4D54}"/>
              </a:ext>
            </a:extLst>
          </p:cNvPr>
          <p:cNvSpPr>
            <a:spLocks noGrp="1"/>
          </p:cNvSpPr>
          <p:nvPr>
            <p:ph type="dt" sz="half" idx="10"/>
          </p:nvPr>
        </p:nvSpPr>
        <p:spPr/>
        <p:txBody>
          <a:bodyPr/>
          <a:lstStyle/>
          <a:p>
            <a:fld id="{5A56D894-3CC3-4001-B6BA-A76A67271E4B}" type="datetimeFigureOut">
              <a:rPr lang="en-NG" smtClean="0"/>
              <a:t>23/05/2025</a:t>
            </a:fld>
            <a:endParaRPr lang="en-NG"/>
          </a:p>
        </p:txBody>
      </p:sp>
      <p:sp>
        <p:nvSpPr>
          <p:cNvPr id="5" name="Footer Placeholder 4">
            <a:extLst>
              <a:ext uri="{FF2B5EF4-FFF2-40B4-BE49-F238E27FC236}">
                <a16:creationId xmlns:a16="http://schemas.microsoft.com/office/drawing/2014/main" id="{E59BDDA5-42F7-0E89-B17C-2B9C6CEB51D5}"/>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E6C39ADA-FB20-DF1A-8302-58CA5CE11168}"/>
              </a:ext>
            </a:extLst>
          </p:cNvPr>
          <p:cNvSpPr>
            <a:spLocks noGrp="1"/>
          </p:cNvSpPr>
          <p:nvPr>
            <p:ph type="sldNum" sz="quarter" idx="12"/>
          </p:nvPr>
        </p:nvSpPr>
        <p:spPr/>
        <p:txBody>
          <a:bodyPr/>
          <a:lstStyle/>
          <a:p>
            <a:fld id="{8CA83B10-1615-4A39-8594-C911D56DEDAF}" type="slidenum">
              <a:rPr lang="en-NG" smtClean="0"/>
              <a:t>‹#›</a:t>
            </a:fld>
            <a:endParaRPr lang="en-NG"/>
          </a:p>
        </p:txBody>
      </p:sp>
    </p:spTree>
    <p:extLst>
      <p:ext uri="{BB962C8B-B14F-4D97-AF65-F5344CB8AC3E}">
        <p14:creationId xmlns:p14="http://schemas.microsoft.com/office/powerpoint/2010/main" val="1838818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B09FF-3EA8-7241-F13D-EE5B2A9ADA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C788CF89-2066-F7F9-0724-385CD677BEC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0C5072-289C-C1DE-0604-7223A26AC6AD}"/>
              </a:ext>
            </a:extLst>
          </p:cNvPr>
          <p:cNvSpPr>
            <a:spLocks noGrp="1"/>
          </p:cNvSpPr>
          <p:nvPr>
            <p:ph type="dt" sz="half" idx="10"/>
          </p:nvPr>
        </p:nvSpPr>
        <p:spPr/>
        <p:txBody>
          <a:bodyPr/>
          <a:lstStyle/>
          <a:p>
            <a:fld id="{5A56D894-3CC3-4001-B6BA-A76A67271E4B}" type="datetimeFigureOut">
              <a:rPr lang="en-NG" smtClean="0"/>
              <a:t>23/05/2025</a:t>
            </a:fld>
            <a:endParaRPr lang="en-NG"/>
          </a:p>
        </p:txBody>
      </p:sp>
      <p:sp>
        <p:nvSpPr>
          <p:cNvPr id="5" name="Footer Placeholder 4">
            <a:extLst>
              <a:ext uri="{FF2B5EF4-FFF2-40B4-BE49-F238E27FC236}">
                <a16:creationId xmlns:a16="http://schemas.microsoft.com/office/drawing/2014/main" id="{F5F7E14D-4022-C8C2-A742-30DF6A5DC186}"/>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989C900A-0996-6516-DF73-A318C693DEE8}"/>
              </a:ext>
            </a:extLst>
          </p:cNvPr>
          <p:cNvSpPr>
            <a:spLocks noGrp="1"/>
          </p:cNvSpPr>
          <p:nvPr>
            <p:ph type="sldNum" sz="quarter" idx="12"/>
          </p:nvPr>
        </p:nvSpPr>
        <p:spPr/>
        <p:txBody>
          <a:bodyPr/>
          <a:lstStyle/>
          <a:p>
            <a:fld id="{8CA83B10-1615-4A39-8594-C911D56DEDAF}" type="slidenum">
              <a:rPr lang="en-NG" smtClean="0"/>
              <a:t>‹#›</a:t>
            </a:fld>
            <a:endParaRPr lang="en-NG"/>
          </a:p>
        </p:txBody>
      </p:sp>
    </p:spTree>
    <p:extLst>
      <p:ext uri="{BB962C8B-B14F-4D97-AF65-F5344CB8AC3E}">
        <p14:creationId xmlns:p14="http://schemas.microsoft.com/office/powerpoint/2010/main" val="2393575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5542-1384-07AA-605A-FC0314BC65E6}"/>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27A61EE6-0A2F-5380-9EFA-10185B57EA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633B4D67-FE48-341B-F3C1-847C86F193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1E3C33FE-A69E-8BF6-2A9C-7B15AA8A49F9}"/>
              </a:ext>
            </a:extLst>
          </p:cNvPr>
          <p:cNvSpPr>
            <a:spLocks noGrp="1"/>
          </p:cNvSpPr>
          <p:nvPr>
            <p:ph type="dt" sz="half" idx="10"/>
          </p:nvPr>
        </p:nvSpPr>
        <p:spPr/>
        <p:txBody>
          <a:bodyPr/>
          <a:lstStyle/>
          <a:p>
            <a:fld id="{5A56D894-3CC3-4001-B6BA-A76A67271E4B}" type="datetimeFigureOut">
              <a:rPr lang="en-NG" smtClean="0"/>
              <a:t>23/05/2025</a:t>
            </a:fld>
            <a:endParaRPr lang="en-NG"/>
          </a:p>
        </p:txBody>
      </p:sp>
      <p:sp>
        <p:nvSpPr>
          <p:cNvPr id="6" name="Footer Placeholder 5">
            <a:extLst>
              <a:ext uri="{FF2B5EF4-FFF2-40B4-BE49-F238E27FC236}">
                <a16:creationId xmlns:a16="http://schemas.microsoft.com/office/drawing/2014/main" id="{7D92D256-E33B-1172-0234-BC54104861D0}"/>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260901E4-DB45-4B08-8F2C-ABDDD0DBC2E8}"/>
              </a:ext>
            </a:extLst>
          </p:cNvPr>
          <p:cNvSpPr>
            <a:spLocks noGrp="1"/>
          </p:cNvSpPr>
          <p:nvPr>
            <p:ph type="sldNum" sz="quarter" idx="12"/>
          </p:nvPr>
        </p:nvSpPr>
        <p:spPr/>
        <p:txBody>
          <a:bodyPr/>
          <a:lstStyle/>
          <a:p>
            <a:fld id="{8CA83B10-1615-4A39-8594-C911D56DEDAF}" type="slidenum">
              <a:rPr lang="en-NG" smtClean="0"/>
              <a:t>‹#›</a:t>
            </a:fld>
            <a:endParaRPr lang="en-NG"/>
          </a:p>
        </p:txBody>
      </p:sp>
    </p:spTree>
    <p:extLst>
      <p:ext uri="{BB962C8B-B14F-4D97-AF65-F5344CB8AC3E}">
        <p14:creationId xmlns:p14="http://schemas.microsoft.com/office/powerpoint/2010/main" val="4184510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7B671-F621-55BC-1821-1E43195B1974}"/>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52588C18-730B-9C62-6240-B233FCF54E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800AD3-EE6A-8B67-9524-0CAFD695D8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F140DA49-EDEF-2F2A-AAF3-DB1E0FA038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CA9BC-966C-86D6-848C-8C3EEED7C6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A4150A09-BD63-6F4F-71DD-490A8171AB08}"/>
              </a:ext>
            </a:extLst>
          </p:cNvPr>
          <p:cNvSpPr>
            <a:spLocks noGrp="1"/>
          </p:cNvSpPr>
          <p:nvPr>
            <p:ph type="dt" sz="half" idx="10"/>
          </p:nvPr>
        </p:nvSpPr>
        <p:spPr/>
        <p:txBody>
          <a:bodyPr/>
          <a:lstStyle/>
          <a:p>
            <a:fld id="{5A56D894-3CC3-4001-B6BA-A76A67271E4B}" type="datetimeFigureOut">
              <a:rPr lang="en-NG" smtClean="0"/>
              <a:t>23/05/2025</a:t>
            </a:fld>
            <a:endParaRPr lang="en-NG"/>
          </a:p>
        </p:txBody>
      </p:sp>
      <p:sp>
        <p:nvSpPr>
          <p:cNvPr id="8" name="Footer Placeholder 7">
            <a:extLst>
              <a:ext uri="{FF2B5EF4-FFF2-40B4-BE49-F238E27FC236}">
                <a16:creationId xmlns:a16="http://schemas.microsoft.com/office/drawing/2014/main" id="{BC2F947C-BF7A-C333-D7C6-58D27F12CCD5}"/>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819EFBF4-2AD1-88D8-BFE3-92311EB95DBA}"/>
              </a:ext>
            </a:extLst>
          </p:cNvPr>
          <p:cNvSpPr>
            <a:spLocks noGrp="1"/>
          </p:cNvSpPr>
          <p:nvPr>
            <p:ph type="sldNum" sz="quarter" idx="12"/>
          </p:nvPr>
        </p:nvSpPr>
        <p:spPr/>
        <p:txBody>
          <a:bodyPr/>
          <a:lstStyle/>
          <a:p>
            <a:fld id="{8CA83B10-1615-4A39-8594-C911D56DEDAF}" type="slidenum">
              <a:rPr lang="en-NG" smtClean="0"/>
              <a:t>‹#›</a:t>
            </a:fld>
            <a:endParaRPr lang="en-NG"/>
          </a:p>
        </p:txBody>
      </p:sp>
    </p:spTree>
    <p:extLst>
      <p:ext uri="{BB962C8B-B14F-4D97-AF65-F5344CB8AC3E}">
        <p14:creationId xmlns:p14="http://schemas.microsoft.com/office/powerpoint/2010/main" val="2976526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63553-43D5-18FF-29E2-3D7432FBC651}"/>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CB0CDA4D-3699-B1CC-2665-D7108797580D}"/>
              </a:ext>
            </a:extLst>
          </p:cNvPr>
          <p:cNvSpPr>
            <a:spLocks noGrp="1"/>
          </p:cNvSpPr>
          <p:nvPr>
            <p:ph type="dt" sz="half" idx="10"/>
          </p:nvPr>
        </p:nvSpPr>
        <p:spPr/>
        <p:txBody>
          <a:bodyPr/>
          <a:lstStyle/>
          <a:p>
            <a:fld id="{5A56D894-3CC3-4001-B6BA-A76A67271E4B}" type="datetimeFigureOut">
              <a:rPr lang="en-NG" smtClean="0"/>
              <a:t>23/05/2025</a:t>
            </a:fld>
            <a:endParaRPr lang="en-NG"/>
          </a:p>
        </p:txBody>
      </p:sp>
      <p:sp>
        <p:nvSpPr>
          <p:cNvPr id="4" name="Footer Placeholder 3">
            <a:extLst>
              <a:ext uri="{FF2B5EF4-FFF2-40B4-BE49-F238E27FC236}">
                <a16:creationId xmlns:a16="http://schemas.microsoft.com/office/drawing/2014/main" id="{E7E2F354-97D6-4500-8EF1-602BB70785C6}"/>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D95748C4-4339-3630-AE26-F346E5110CA5}"/>
              </a:ext>
            </a:extLst>
          </p:cNvPr>
          <p:cNvSpPr>
            <a:spLocks noGrp="1"/>
          </p:cNvSpPr>
          <p:nvPr>
            <p:ph type="sldNum" sz="quarter" idx="12"/>
          </p:nvPr>
        </p:nvSpPr>
        <p:spPr/>
        <p:txBody>
          <a:bodyPr/>
          <a:lstStyle/>
          <a:p>
            <a:fld id="{8CA83B10-1615-4A39-8594-C911D56DEDAF}" type="slidenum">
              <a:rPr lang="en-NG" smtClean="0"/>
              <a:t>‹#›</a:t>
            </a:fld>
            <a:endParaRPr lang="en-NG"/>
          </a:p>
        </p:txBody>
      </p:sp>
    </p:spTree>
    <p:extLst>
      <p:ext uri="{BB962C8B-B14F-4D97-AF65-F5344CB8AC3E}">
        <p14:creationId xmlns:p14="http://schemas.microsoft.com/office/powerpoint/2010/main" val="2758769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B1D7B1-FD2B-2C97-0499-01C86E3A41BD}"/>
              </a:ext>
            </a:extLst>
          </p:cNvPr>
          <p:cNvSpPr>
            <a:spLocks noGrp="1"/>
          </p:cNvSpPr>
          <p:nvPr>
            <p:ph type="dt" sz="half" idx="10"/>
          </p:nvPr>
        </p:nvSpPr>
        <p:spPr/>
        <p:txBody>
          <a:bodyPr/>
          <a:lstStyle/>
          <a:p>
            <a:fld id="{5A56D894-3CC3-4001-B6BA-A76A67271E4B}" type="datetimeFigureOut">
              <a:rPr lang="en-NG" smtClean="0"/>
              <a:t>23/05/2025</a:t>
            </a:fld>
            <a:endParaRPr lang="en-NG"/>
          </a:p>
        </p:txBody>
      </p:sp>
      <p:sp>
        <p:nvSpPr>
          <p:cNvPr id="3" name="Footer Placeholder 2">
            <a:extLst>
              <a:ext uri="{FF2B5EF4-FFF2-40B4-BE49-F238E27FC236}">
                <a16:creationId xmlns:a16="http://schemas.microsoft.com/office/drawing/2014/main" id="{B84D14E1-79BB-D121-ABD1-DAA757DE4EA1}"/>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93D890CE-F260-90FA-CD64-013906388845}"/>
              </a:ext>
            </a:extLst>
          </p:cNvPr>
          <p:cNvSpPr>
            <a:spLocks noGrp="1"/>
          </p:cNvSpPr>
          <p:nvPr>
            <p:ph type="sldNum" sz="quarter" idx="12"/>
          </p:nvPr>
        </p:nvSpPr>
        <p:spPr/>
        <p:txBody>
          <a:bodyPr/>
          <a:lstStyle/>
          <a:p>
            <a:fld id="{8CA83B10-1615-4A39-8594-C911D56DEDAF}" type="slidenum">
              <a:rPr lang="en-NG" smtClean="0"/>
              <a:t>‹#›</a:t>
            </a:fld>
            <a:endParaRPr lang="en-NG"/>
          </a:p>
        </p:txBody>
      </p:sp>
    </p:spTree>
    <p:extLst>
      <p:ext uri="{BB962C8B-B14F-4D97-AF65-F5344CB8AC3E}">
        <p14:creationId xmlns:p14="http://schemas.microsoft.com/office/powerpoint/2010/main" val="2868667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6DC1D-EC2C-A850-35A6-C26CC881D7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1F4DDCCD-956D-2982-FE8F-5EF625AE4E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458ECDC3-4CBC-A11A-36E4-E968B2B47C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753AC6-6826-DA95-0C9B-E73E13AD1466}"/>
              </a:ext>
            </a:extLst>
          </p:cNvPr>
          <p:cNvSpPr>
            <a:spLocks noGrp="1"/>
          </p:cNvSpPr>
          <p:nvPr>
            <p:ph type="dt" sz="half" idx="10"/>
          </p:nvPr>
        </p:nvSpPr>
        <p:spPr/>
        <p:txBody>
          <a:bodyPr/>
          <a:lstStyle/>
          <a:p>
            <a:fld id="{5A56D894-3CC3-4001-B6BA-A76A67271E4B}" type="datetimeFigureOut">
              <a:rPr lang="en-NG" smtClean="0"/>
              <a:t>23/05/2025</a:t>
            </a:fld>
            <a:endParaRPr lang="en-NG"/>
          </a:p>
        </p:txBody>
      </p:sp>
      <p:sp>
        <p:nvSpPr>
          <p:cNvPr id="6" name="Footer Placeholder 5">
            <a:extLst>
              <a:ext uri="{FF2B5EF4-FFF2-40B4-BE49-F238E27FC236}">
                <a16:creationId xmlns:a16="http://schemas.microsoft.com/office/drawing/2014/main" id="{5D2F4D22-2593-DFF7-2259-49130B450CAA}"/>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AD85B635-ECDB-20E0-97F6-E18B8192701D}"/>
              </a:ext>
            </a:extLst>
          </p:cNvPr>
          <p:cNvSpPr>
            <a:spLocks noGrp="1"/>
          </p:cNvSpPr>
          <p:nvPr>
            <p:ph type="sldNum" sz="quarter" idx="12"/>
          </p:nvPr>
        </p:nvSpPr>
        <p:spPr/>
        <p:txBody>
          <a:bodyPr/>
          <a:lstStyle/>
          <a:p>
            <a:fld id="{8CA83B10-1615-4A39-8594-C911D56DEDAF}" type="slidenum">
              <a:rPr lang="en-NG" smtClean="0"/>
              <a:t>‹#›</a:t>
            </a:fld>
            <a:endParaRPr lang="en-NG"/>
          </a:p>
        </p:txBody>
      </p:sp>
    </p:spTree>
    <p:extLst>
      <p:ext uri="{BB962C8B-B14F-4D97-AF65-F5344CB8AC3E}">
        <p14:creationId xmlns:p14="http://schemas.microsoft.com/office/powerpoint/2010/main" val="667278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05FA1-AC2D-7F52-3643-BE6DE4091B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0A1F4CB8-C68D-E1DC-0402-C516897A1A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E51C78CF-7D48-1AE2-F1D8-6E83A8F22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90B5CD-F847-1A29-16C6-BABE4B5D8F93}"/>
              </a:ext>
            </a:extLst>
          </p:cNvPr>
          <p:cNvSpPr>
            <a:spLocks noGrp="1"/>
          </p:cNvSpPr>
          <p:nvPr>
            <p:ph type="dt" sz="half" idx="10"/>
          </p:nvPr>
        </p:nvSpPr>
        <p:spPr/>
        <p:txBody>
          <a:bodyPr/>
          <a:lstStyle/>
          <a:p>
            <a:fld id="{5A56D894-3CC3-4001-B6BA-A76A67271E4B}" type="datetimeFigureOut">
              <a:rPr lang="en-NG" smtClean="0"/>
              <a:t>23/05/2025</a:t>
            </a:fld>
            <a:endParaRPr lang="en-NG"/>
          </a:p>
        </p:txBody>
      </p:sp>
      <p:sp>
        <p:nvSpPr>
          <p:cNvPr id="6" name="Footer Placeholder 5">
            <a:extLst>
              <a:ext uri="{FF2B5EF4-FFF2-40B4-BE49-F238E27FC236}">
                <a16:creationId xmlns:a16="http://schemas.microsoft.com/office/drawing/2014/main" id="{A44088D7-18C6-DF52-7295-F3CA2AF9D9ED}"/>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DD672C13-80D7-403D-1EFF-3D022B005050}"/>
              </a:ext>
            </a:extLst>
          </p:cNvPr>
          <p:cNvSpPr>
            <a:spLocks noGrp="1"/>
          </p:cNvSpPr>
          <p:nvPr>
            <p:ph type="sldNum" sz="quarter" idx="12"/>
          </p:nvPr>
        </p:nvSpPr>
        <p:spPr/>
        <p:txBody>
          <a:bodyPr/>
          <a:lstStyle/>
          <a:p>
            <a:fld id="{8CA83B10-1615-4A39-8594-C911D56DEDAF}" type="slidenum">
              <a:rPr lang="en-NG" smtClean="0"/>
              <a:t>‹#›</a:t>
            </a:fld>
            <a:endParaRPr lang="en-NG"/>
          </a:p>
        </p:txBody>
      </p:sp>
    </p:spTree>
    <p:extLst>
      <p:ext uri="{BB962C8B-B14F-4D97-AF65-F5344CB8AC3E}">
        <p14:creationId xmlns:p14="http://schemas.microsoft.com/office/powerpoint/2010/main" val="251481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9D7B98-AFAC-07C5-C33A-9D6D606BB0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243C4A24-D211-27DA-7F29-0003259959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95C9336C-8735-20D6-A2D4-E5552D5E40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A56D894-3CC3-4001-B6BA-A76A67271E4B}" type="datetimeFigureOut">
              <a:rPr lang="en-NG" smtClean="0"/>
              <a:t>23/05/2025</a:t>
            </a:fld>
            <a:endParaRPr lang="en-NG"/>
          </a:p>
        </p:txBody>
      </p:sp>
      <p:sp>
        <p:nvSpPr>
          <p:cNvPr id="5" name="Footer Placeholder 4">
            <a:extLst>
              <a:ext uri="{FF2B5EF4-FFF2-40B4-BE49-F238E27FC236}">
                <a16:creationId xmlns:a16="http://schemas.microsoft.com/office/drawing/2014/main" id="{BD5E50CC-44A2-0FA8-D9F5-09CE7E7B44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G"/>
          </a:p>
        </p:txBody>
      </p:sp>
      <p:sp>
        <p:nvSpPr>
          <p:cNvPr id="6" name="Slide Number Placeholder 5">
            <a:extLst>
              <a:ext uri="{FF2B5EF4-FFF2-40B4-BE49-F238E27FC236}">
                <a16:creationId xmlns:a16="http://schemas.microsoft.com/office/drawing/2014/main" id="{B231F781-BA97-C185-D2DA-D0411937C8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CA83B10-1615-4A39-8594-C911D56DEDAF}" type="slidenum">
              <a:rPr lang="en-NG" smtClean="0"/>
              <a:t>‹#›</a:t>
            </a:fld>
            <a:endParaRPr lang="en-NG"/>
          </a:p>
        </p:txBody>
      </p:sp>
    </p:spTree>
    <p:extLst>
      <p:ext uri="{BB962C8B-B14F-4D97-AF65-F5344CB8AC3E}">
        <p14:creationId xmlns:p14="http://schemas.microsoft.com/office/powerpoint/2010/main" val="1861795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olumidebalogun1" TargetMode="External"/><Relationship Id="rId2" Type="http://schemas.openxmlformats.org/officeDocument/2006/relationships/hyperlink" Target="https://www.linkedin.com/in/olumide-balogun1/" TargetMode="External"/><Relationship Id="rId1" Type="http://schemas.openxmlformats.org/officeDocument/2006/relationships/slideLayout" Target="../slideLayouts/slideLayout6.xml"/><Relationship Id="rId5" Type="http://schemas.openxmlformats.org/officeDocument/2006/relationships/hyperlink" Target="https://medium.com/@Olumide-Balogun" TargetMode="External"/><Relationship Id="rId4" Type="http://schemas.openxmlformats.org/officeDocument/2006/relationships/hyperlink" Target="https://x.com/IAmOluBalogu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A33A1B-E360-E9C5-FC24-2EEE8A428DEE}"/>
              </a:ext>
            </a:extLst>
          </p:cNvPr>
          <p:cNvSpPr/>
          <p:nvPr/>
        </p:nvSpPr>
        <p:spPr>
          <a:xfrm>
            <a:off x="0" y="0"/>
            <a:ext cx="12192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Rectangle: Rounded Corners 1">
            <a:extLst>
              <a:ext uri="{FF2B5EF4-FFF2-40B4-BE49-F238E27FC236}">
                <a16:creationId xmlns:a16="http://schemas.microsoft.com/office/drawing/2014/main" id="{934E4ADB-DB98-6DAD-ECF7-0A1BCAB6B1D1}"/>
              </a:ext>
            </a:extLst>
          </p:cNvPr>
          <p:cNvSpPr/>
          <p:nvPr/>
        </p:nvSpPr>
        <p:spPr>
          <a:xfrm>
            <a:off x="125730" y="125730"/>
            <a:ext cx="11955780" cy="6595110"/>
          </a:xfrm>
          <a:prstGeom prst="roundRect">
            <a:avLst>
              <a:gd name="adj" fmla="val 3437"/>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pic>
        <p:nvPicPr>
          <p:cNvPr id="5" name="Picture 4">
            <a:extLst>
              <a:ext uri="{FF2B5EF4-FFF2-40B4-BE49-F238E27FC236}">
                <a16:creationId xmlns:a16="http://schemas.microsoft.com/office/drawing/2014/main" id="{CAC8E79A-B091-0D2E-4431-135EF330C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9813" y="954609"/>
            <a:ext cx="2705698" cy="2522255"/>
          </a:xfrm>
          <a:prstGeom prst="rect">
            <a:avLst/>
          </a:prstGeom>
        </p:spPr>
      </p:pic>
      <p:pic>
        <p:nvPicPr>
          <p:cNvPr id="11" name="Picture 10">
            <a:extLst>
              <a:ext uri="{FF2B5EF4-FFF2-40B4-BE49-F238E27FC236}">
                <a16:creationId xmlns:a16="http://schemas.microsoft.com/office/drawing/2014/main" id="{E41A5EAE-2B95-FC65-83BE-54FCDC20AF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2854" y="2306853"/>
            <a:ext cx="1223351" cy="1170011"/>
          </a:xfrm>
          <a:prstGeom prst="rect">
            <a:avLst/>
          </a:prstGeom>
        </p:spPr>
      </p:pic>
      <p:pic>
        <p:nvPicPr>
          <p:cNvPr id="13" name="Picture 12">
            <a:extLst>
              <a:ext uri="{FF2B5EF4-FFF2-40B4-BE49-F238E27FC236}">
                <a16:creationId xmlns:a16="http://schemas.microsoft.com/office/drawing/2014/main" id="{808D3DC7-FF80-6AA0-7D2B-2ADDE8F0B8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2287" y="3314700"/>
            <a:ext cx="2823551" cy="3044531"/>
          </a:xfrm>
          <a:prstGeom prst="rect">
            <a:avLst/>
          </a:prstGeom>
        </p:spPr>
      </p:pic>
      <p:pic>
        <p:nvPicPr>
          <p:cNvPr id="15" name="Picture 14">
            <a:extLst>
              <a:ext uri="{FF2B5EF4-FFF2-40B4-BE49-F238E27FC236}">
                <a16:creationId xmlns:a16="http://schemas.microsoft.com/office/drawing/2014/main" id="{3A876AAD-8AE6-BD09-FD53-EA01F311A1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61020" y="3451860"/>
            <a:ext cx="3634740" cy="3021671"/>
          </a:xfrm>
          <a:prstGeom prst="rect">
            <a:avLst/>
          </a:prstGeom>
        </p:spPr>
      </p:pic>
      <p:sp>
        <p:nvSpPr>
          <p:cNvPr id="16" name="TextBox 15">
            <a:extLst>
              <a:ext uri="{FF2B5EF4-FFF2-40B4-BE49-F238E27FC236}">
                <a16:creationId xmlns:a16="http://schemas.microsoft.com/office/drawing/2014/main" id="{BB88AA0B-E682-4E19-06EE-F01AA540F1C4}"/>
              </a:ext>
            </a:extLst>
          </p:cNvPr>
          <p:cNvSpPr txBox="1"/>
          <p:nvPr/>
        </p:nvSpPr>
        <p:spPr>
          <a:xfrm>
            <a:off x="212966" y="1584038"/>
            <a:ext cx="4905656" cy="3785652"/>
          </a:xfrm>
          <a:prstGeom prst="rect">
            <a:avLst/>
          </a:prstGeom>
          <a:noFill/>
        </p:spPr>
        <p:txBody>
          <a:bodyPr wrap="square" rtlCol="0">
            <a:spAutoFit/>
          </a:bodyPr>
          <a:lstStyle/>
          <a:p>
            <a:pPr algn="ctr"/>
            <a:r>
              <a:rPr lang="en-US" sz="4000" dirty="0">
                <a:solidFill>
                  <a:schemeClr val="bg1"/>
                </a:solidFill>
                <a:latin typeface="Arial Rounded MT Bold" panose="020F0704030504030204" pitchFamily="34" charset="0"/>
                <a:cs typeface="Times New Roman" panose="02020603050405020304" pitchFamily="18" charset="0"/>
              </a:rPr>
              <a:t>Decoding Consumer Spending: Strategic Retail Insights That Drive Growth</a:t>
            </a:r>
            <a:endParaRPr lang="en-NG" sz="4000" dirty="0">
              <a:solidFill>
                <a:schemeClr val="bg1"/>
              </a:solidFill>
              <a:latin typeface="Arial Rounded MT Bold" panose="020F0704030504030204" pitchFamily="34" charset="0"/>
              <a:cs typeface="Times New Roman" panose="02020603050405020304" pitchFamily="18" charset="0"/>
            </a:endParaRPr>
          </a:p>
        </p:txBody>
      </p:sp>
      <p:pic>
        <p:nvPicPr>
          <p:cNvPr id="18" name="Picture 17">
            <a:extLst>
              <a:ext uri="{FF2B5EF4-FFF2-40B4-BE49-F238E27FC236}">
                <a16:creationId xmlns:a16="http://schemas.microsoft.com/office/drawing/2014/main" id="{B9D486A1-F036-8D6F-7972-668868D6FB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53909" y="1474470"/>
            <a:ext cx="2297096" cy="2299143"/>
          </a:xfrm>
          <a:prstGeom prst="rect">
            <a:avLst/>
          </a:prstGeom>
        </p:spPr>
      </p:pic>
      <p:pic>
        <p:nvPicPr>
          <p:cNvPr id="4" name="Image 1" descr="preencoded.png">
            <a:extLst>
              <a:ext uri="{FF2B5EF4-FFF2-40B4-BE49-F238E27FC236}">
                <a16:creationId xmlns:a16="http://schemas.microsoft.com/office/drawing/2014/main" id="{8BAEA631-7F94-09D6-53D7-5BF9C2F19FD5}"/>
              </a:ext>
            </a:extLst>
          </p:cNvPr>
          <p:cNvPicPr>
            <a:picLocks noChangeAspect="1"/>
          </p:cNvPicPr>
          <p:nvPr/>
        </p:nvPicPr>
        <p:blipFill>
          <a:blip r:embed="rId7"/>
          <a:stretch>
            <a:fillRect/>
          </a:stretch>
        </p:blipFill>
        <p:spPr>
          <a:xfrm>
            <a:off x="245092" y="6237804"/>
            <a:ext cx="367665" cy="367665"/>
          </a:xfrm>
          <a:prstGeom prst="rect">
            <a:avLst/>
          </a:prstGeom>
        </p:spPr>
      </p:pic>
      <p:sp>
        <p:nvSpPr>
          <p:cNvPr id="6" name="Text 3">
            <a:extLst>
              <a:ext uri="{FF2B5EF4-FFF2-40B4-BE49-F238E27FC236}">
                <a16:creationId xmlns:a16="http://schemas.microsoft.com/office/drawing/2014/main" id="{EFFE1B07-F5CD-0F2F-B8B6-BD39F111B5F5}"/>
              </a:ext>
            </a:extLst>
          </p:cNvPr>
          <p:cNvSpPr/>
          <p:nvPr/>
        </p:nvSpPr>
        <p:spPr>
          <a:xfrm>
            <a:off x="967469" y="6264100"/>
            <a:ext cx="1698325" cy="418862"/>
          </a:xfrm>
          <a:prstGeom prst="rect">
            <a:avLst/>
          </a:prstGeom>
          <a:noFill/>
          <a:ln/>
        </p:spPr>
        <p:txBody>
          <a:bodyPr wrap="none" lIns="0" tIns="0" rIns="0" bIns="0" rtlCol="0" anchor="t"/>
          <a:lstStyle/>
          <a:p>
            <a:pPr marL="0" indent="0" algn="l">
              <a:lnSpc>
                <a:spcPts val="3250"/>
              </a:lnSpc>
              <a:buNone/>
            </a:pPr>
            <a:r>
              <a:rPr lang="en-US" sz="1600" kern="0" spc="-89" dirty="0">
                <a:solidFill>
                  <a:schemeClr val="bg1"/>
                </a:solidFill>
                <a:latin typeface="Baskerville Old Face" panose="02020602080505020303" pitchFamily="18" charset="0"/>
                <a:ea typeface="Source Serif Pro Semi Bold" pitchFamily="34" charset="-122"/>
              </a:rPr>
              <a:t>by Olumide Balogun</a:t>
            </a:r>
          </a:p>
        </p:txBody>
      </p:sp>
    </p:spTree>
    <p:extLst>
      <p:ext uri="{BB962C8B-B14F-4D97-AF65-F5344CB8AC3E}">
        <p14:creationId xmlns:p14="http://schemas.microsoft.com/office/powerpoint/2010/main" val="384568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1F8F27-189A-F295-5FE8-9E748E15FF0C}"/>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455B23B-943C-BB5C-7C0E-D0B480EF663F}"/>
              </a:ext>
            </a:extLst>
          </p:cNvPr>
          <p:cNvCxnSpPr>
            <a:cxnSpLocks/>
          </p:cNvCxnSpPr>
          <p:nvPr/>
        </p:nvCxnSpPr>
        <p:spPr>
          <a:xfrm>
            <a:off x="501445" y="1017640"/>
            <a:ext cx="6636774" cy="0"/>
          </a:xfrm>
          <a:prstGeom prst="line">
            <a:avLst/>
          </a:prstGeom>
        </p:spPr>
        <p:style>
          <a:lnRef idx="2">
            <a:schemeClr val="accent1"/>
          </a:lnRef>
          <a:fillRef idx="0">
            <a:schemeClr val="accent1"/>
          </a:fillRef>
          <a:effectRef idx="1">
            <a:schemeClr val="accent1"/>
          </a:effectRef>
          <a:fontRef idx="minor">
            <a:schemeClr val="tx1"/>
          </a:fontRef>
        </p:style>
      </p:cxnSp>
      <p:pic>
        <p:nvPicPr>
          <p:cNvPr id="12" name="Picture 11">
            <a:extLst>
              <a:ext uri="{FF2B5EF4-FFF2-40B4-BE49-F238E27FC236}">
                <a16:creationId xmlns:a16="http://schemas.microsoft.com/office/drawing/2014/main" id="{5B6021A6-BF77-47FE-7D61-8861357EE5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23" y="1118997"/>
            <a:ext cx="8040509" cy="5271913"/>
          </a:xfrm>
          <a:prstGeom prst="rect">
            <a:avLst/>
          </a:prstGeom>
        </p:spPr>
      </p:pic>
      <p:sp>
        <p:nvSpPr>
          <p:cNvPr id="13" name="TextBox 12">
            <a:extLst>
              <a:ext uri="{FF2B5EF4-FFF2-40B4-BE49-F238E27FC236}">
                <a16:creationId xmlns:a16="http://schemas.microsoft.com/office/drawing/2014/main" id="{22870FF5-FC67-4ED4-6961-39D17427AF7E}"/>
              </a:ext>
            </a:extLst>
          </p:cNvPr>
          <p:cNvSpPr txBox="1"/>
          <p:nvPr/>
        </p:nvSpPr>
        <p:spPr>
          <a:xfrm>
            <a:off x="194185" y="186643"/>
            <a:ext cx="7462684" cy="830997"/>
          </a:xfrm>
          <a:prstGeom prst="rect">
            <a:avLst/>
          </a:prstGeom>
          <a:noFill/>
        </p:spPr>
        <p:txBody>
          <a:bodyPr wrap="square" rtlCol="0">
            <a:spAutoFit/>
          </a:bodyPr>
          <a:lstStyle/>
          <a:p>
            <a:r>
              <a:rPr lang="en-US" sz="2400" b="1" dirty="0"/>
              <a:t>Which month achieved the highest total sales, and what was the total sales figure recorded during that period?</a:t>
            </a:r>
          </a:p>
        </p:txBody>
      </p:sp>
      <p:sp>
        <p:nvSpPr>
          <p:cNvPr id="15" name="Rectangle 14">
            <a:extLst>
              <a:ext uri="{FF2B5EF4-FFF2-40B4-BE49-F238E27FC236}">
                <a16:creationId xmlns:a16="http://schemas.microsoft.com/office/drawing/2014/main" id="{D00C6158-7498-32E2-54FE-5C9233370638}"/>
              </a:ext>
            </a:extLst>
          </p:cNvPr>
          <p:cNvSpPr/>
          <p:nvPr/>
        </p:nvSpPr>
        <p:spPr>
          <a:xfrm>
            <a:off x="8328752" y="1298088"/>
            <a:ext cx="3863248" cy="5559912"/>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6" name="Rectangle: Rounded Corners 15">
            <a:extLst>
              <a:ext uri="{FF2B5EF4-FFF2-40B4-BE49-F238E27FC236}">
                <a16:creationId xmlns:a16="http://schemas.microsoft.com/office/drawing/2014/main" id="{7D599A50-4A71-2198-7392-4FA877F21C92}"/>
              </a:ext>
            </a:extLst>
          </p:cNvPr>
          <p:cNvSpPr/>
          <p:nvPr/>
        </p:nvSpPr>
        <p:spPr>
          <a:xfrm>
            <a:off x="8461399" y="152949"/>
            <a:ext cx="3613533" cy="830997"/>
          </a:xfrm>
          <a:prstGeom prst="roundRect">
            <a:avLst/>
          </a:prstGeom>
          <a:solidFill>
            <a:schemeClr val="accent1">
              <a:lumMod val="75000"/>
            </a:schemeClr>
          </a:solidFill>
          <a:ln>
            <a:no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7" name="Arrow: Left 16">
            <a:extLst>
              <a:ext uri="{FF2B5EF4-FFF2-40B4-BE49-F238E27FC236}">
                <a16:creationId xmlns:a16="http://schemas.microsoft.com/office/drawing/2014/main" id="{9012D49E-C68E-E891-F1B8-9069B99D04D2}"/>
              </a:ext>
            </a:extLst>
          </p:cNvPr>
          <p:cNvSpPr/>
          <p:nvPr/>
        </p:nvSpPr>
        <p:spPr>
          <a:xfrm>
            <a:off x="7807879" y="467090"/>
            <a:ext cx="653520" cy="202095"/>
          </a:xfrm>
          <a:prstGeom prst="leftArrow">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TextBox 13">
            <a:extLst>
              <a:ext uri="{FF2B5EF4-FFF2-40B4-BE49-F238E27FC236}">
                <a16:creationId xmlns:a16="http://schemas.microsoft.com/office/drawing/2014/main" id="{A685B925-9135-BBC8-D012-738B6B853068}"/>
              </a:ext>
            </a:extLst>
          </p:cNvPr>
          <p:cNvSpPr txBox="1"/>
          <p:nvPr/>
        </p:nvSpPr>
        <p:spPr>
          <a:xfrm>
            <a:off x="8461399" y="250651"/>
            <a:ext cx="3613533" cy="646331"/>
          </a:xfrm>
          <a:prstGeom prst="rect">
            <a:avLst/>
          </a:prstGeom>
          <a:noFill/>
        </p:spPr>
        <p:txBody>
          <a:bodyPr wrap="square" rtlCol="0">
            <a:spAutoFit/>
          </a:bodyPr>
          <a:lstStyle/>
          <a:p>
            <a:pPr algn="ctr"/>
            <a:r>
              <a:rPr lang="en-US" b="1" dirty="0">
                <a:solidFill>
                  <a:schemeClr val="accent1">
                    <a:lumMod val="40000"/>
                    <a:lumOff val="60000"/>
                  </a:schemeClr>
                </a:solidFill>
              </a:rPr>
              <a:t> </a:t>
            </a:r>
            <a:r>
              <a:rPr lang="en-US" b="1" dirty="0">
                <a:solidFill>
                  <a:schemeClr val="accent1">
                    <a:lumMod val="40000"/>
                    <a:lumOff val="60000"/>
                  </a:schemeClr>
                </a:solidFill>
                <a:latin typeface="Arial Rounded MT Bold" panose="020F0704030504030204" pitchFamily="34" charset="0"/>
              </a:rPr>
              <a:t>Monthly Sales Performance Trends</a:t>
            </a:r>
          </a:p>
        </p:txBody>
      </p:sp>
      <p:pic>
        <p:nvPicPr>
          <p:cNvPr id="19" name="Picture 18">
            <a:extLst>
              <a:ext uri="{FF2B5EF4-FFF2-40B4-BE49-F238E27FC236}">
                <a16:creationId xmlns:a16="http://schemas.microsoft.com/office/drawing/2014/main" id="{BB49606A-356F-4246-89F2-B922ADDD96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1399" y="1364447"/>
            <a:ext cx="881349" cy="935492"/>
          </a:xfrm>
          <a:prstGeom prst="rect">
            <a:avLst/>
          </a:prstGeom>
        </p:spPr>
      </p:pic>
      <p:cxnSp>
        <p:nvCxnSpPr>
          <p:cNvPr id="21" name="Straight Connector 20">
            <a:extLst>
              <a:ext uri="{FF2B5EF4-FFF2-40B4-BE49-F238E27FC236}">
                <a16:creationId xmlns:a16="http://schemas.microsoft.com/office/drawing/2014/main" id="{591098BC-DC35-CFC9-4A3B-F33D22B9BA3A}"/>
              </a:ext>
            </a:extLst>
          </p:cNvPr>
          <p:cNvCxnSpPr>
            <a:cxnSpLocks/>
          </p:cNvCxnSpPr>
          <p:nvPr/>
        </p:nvCxnSpPr>
        <p:spPr>
          <a:xfrm>
            <a:off x="9573658" y="2299939"/>
            <a:ext cx="1806766"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3C3525E8-5D24-1226-56B4-F3E8974FDAC1}"/>
              </a:ext>
            </a:extLst>
          </p:cNvPr>
          <p:cNvSpPr txBox="1"/>
          <p:nvPr/>
        </p:nvSpPr>
        <p:spPr>
          <a:xfrm>
            <a:off x="9485968" y="1790590"/>
            <a:ext cx="2213945" cy="492443"/>
          </a:xfrm>
          <a:prstGeom prst="rect">
            <a:avLst/>
          </a:prstGeom>
          <a:noFill/>
        </p:spPr>
        <p:txBody>
          <a:bodyPr wrap="square" rtlCol="0">
            <a:spAutoFit/>
          </a:bodyPr>
          <a:lstStyle/>
          <a:p>
            <a:r>
              <a:rPr lang="en-US" sz="2600" b="1" dirty="0">
                <a:solidFill>
                  <a:schemeClr val="accent1">
                    <a:lumMod val="40000"/>
                    <a:lumOff val="60000"/>
                  </a:schemeClr>
                </a:solidFill>
                <a:latin typeface="Arial Rounded MT Bold" panose="020F0704030504030204" pitchFamily="34" charset="0"/>
              </a:rPr>
              <a:t>Key Insights</a:t>
            </a:r>
            <a:endParaRPr lang="en-NG" sz="2600" b="1" dirty="0">
              <a:solidFill>
                <a:schemeClr val="accent1">
                  <a:lumMod val="40000"/>
                  <a:lumOff val="60000"/>
                </a:schemeClr>
              </a:solidFill>
              <a:latin typeface="Arial Rounded MT Bold" panose="020F0704030504030204" pitchFamily="34" charset="0"/>
            </a:endParaRPr>
          </a:p>
        </p:txBody>
      </p:sp>
      <p:sp>
        <p:nvSpPr>
          <p:cNvPr id="29" name="TextBox 28">
            <a:extLst>
              <a:ext uri="{FF2B5EF4-FFF2-40B4-BE49-F238E27FC236}">
                <a16:creationId xmlns:a16="http://schemas.microsoft.com/office/drawing/2014/main" id="{48A5E22A-83C7-6A4E-1770-6FA4A31F31CF}"/>
              </a:ext>
            </a:extLst>
          </p:cNvPr>
          <p:cNvSpPr txBox="1"/>
          <p:nvPr/>
        </p:nvSpPr>
        <p:spPr>
          <a:xfrm>
            <a:off x="8461399" y="2455821"/>
            <a:ext cx="3613533" cy="1631216"/>
          </a:xfrm>
          <a:prstGeom prst="rect">
            <a:avLst/>
          </a:prstGeom>
          <a:noFill/>
        </p:spPr>
        <p:txBody>
          <a:bodyPr wrap="square" rtlCol="0">
            <a:spAutoFit/>
          </a:bodyPr>
          <a:lstStyle/>
          <a:p>
            <a:r>
              <a:rPr lang="en-NG" sz="2000" b="1" kern="100" dirty="0">
                <a:solidFill>
                  <a:schemeClr val="bg1"/>
                </a:solidFill>
                <a:effectLst/>
                <a:latin typeface="Aptos" panose="02110004020202020204"/>
                <a:ea typeface="Aptos" panose="02110004020202020204"/>
                <a:cs typeface="Times New Roman" panose="02020603050405020304" pitchFamily="18" charset="0"/>
              </a:rPr>
              <a:t>December reigns supreme</a:t>
            </a:r>
            <a:r>
              <a:rPr lang="en-NG" sz="2000" kern="100" dirty="0">
                <a:solidFill>
                  <a:schemeClr val="bg1"/>
                </a:solidFill>
                <a:effectLst/>
                <a:latin typeface="Aptos" panose="02110004020202020204"/>
                <a:ea typeface="Aptos" panose="02110004020202020204"/>
                <a:cs typeface="Times New Roman" panose="02020603050405020304" pitchFamily="18" charset="0"/>
              </a:rPr>
              <a:t> with </a:t>
            </a:r>
            <a:r>
              <a:rPr lang="en-NG" sz="2000" b="1" kern="100" dirty="0">
                <a:solidFill>
                  <a:schemeClr val="bg1"/>
                </a:solidFill>
                <a:effectLst/>
                <a:latin typeface="Aptos" panose="02110004020202020204"/>
                <a:ea typeface="Aptos" panose="02110004020202020204"/>
                <a:cs typeface="Times New Roman" panose="02020603050405020304" pitchFamily="18" charset="0"/>
              </a:rPr>
              <a:t>$6.41M </a:t>
            </a:r>
            <a:r>
              <a:rPr lang="en-NG" sz="2000" kern="100" dirty="0">
                <a:solidFill>
                  <a:schemeClr val="bg1"/>
                </a:solidFill>
                <a:effectLst/>
                <a:latin typeface="Aptos" panose="02110004020202020204"/>
                <a:ea typeface="Aptos" panose="02110004020202020204"/>
                <a:cs typeface="Times New Roman" panose="02020603050405020304" pitchFamily="18" charset="0"/>
              </a:rPr>
              <a:t>in revenue, proving the unmatched power of </a:t>
            </a:r>
            <a:r>
              <a:rPr lang="en-NG" sz="2000" b="1" kern="100" dirty="0">
                <a:solidFill>
                  <a:schemeClr val="bg1"/>
                </a:solidFill>
                <a:effectLst/>
                <a:latin typeface="Aptos" panose="02110004020202020204"/>
                <a:ea typeface="Aptos" panose="02110004020202020204"/>
                <a:cs typeface="Times New Roman" panose="02020603050405020304" pitchFamily="18" charset="0"/>
              </a:rPr>
              <a:t>Q4 and holiday-driven consumer spending.</a:t>
            </a:r>
          </a:p>
        </p:txBody>
      </p:sp>
      <p:sp>
        <p:nvSpPr>
          <p:cNvPr id="30" name="TextBox 29">
            <a:extLst>
              <a:ext uri="{FF2B5EF4-FFF2-40B4-BE49-F238E27FC236}">
                <a16:creationId xmlns:a16="http://schemas.microsoft.com/office/drawing/2014/main" id="{209FC115-ECC8-6AB2-941A-299544C6D4D9}"/>
              </a:ext>
            </a:extLst>
          </p:cNvPr>
          <p:cNvSpPr txBox="1"/>
          <p:nvPr/>
        </p:nvSpPr>
        <p:spPr>
          <a:xfrm>
            <a:off x="8328752" y="4401179"/>
            <a:ext cx="3613533" cy="1877181"/>
          </a:xfrm>
          <a:prstGeom prst="rect">
            <a:avLst/>
          </a:prstGeom>
          <a:noFill/>
        </p:spPr>
        <p:txBody>
          <a:bodyPr wrap="square" rtlCol="0">
            <a:spAutoFit/>
          </a:bodyPr>
          <a:lstStyle/>
          <a:p>
            <a:pPr marL="342900" lvl="0" indent="-342900">
              <a:lnSpc>
                <a:spcPct val="115000"/>
              </a:lnSpc>
              <a:spcAft>
                <a:spcPts val="800"/>
              </a:spcAft>
              <a:buSzPts val="1000"/>
              <a:buFont typeface="Wingdings" panose="05000000000000000000" pitchFamily="2" charset="2"/>
              <a:buChar char="Ø"/>
              <a:tabLst>
                <a:tab pos="457200" algn="l"/>
              </a:tabLst>
            </a:pPr>
            <a:r>
              <a:rPr lang="en-NG" sz="1600" b="1" kern="100" dirty="0">
                <a:solidFill>
                  <a:schemeClr val="bg1"/>
                </a:solidFill>
                <a:effectLst/>
                <a:latin typeface="Aptos" panose="02110004020202020204"/>
                <a:ea typeface="Aptos" panose="02110004020202020204"/>
                <a:cs typeface="Times New Roman" panose="02020603050405020304" pitchFamily="18" charset="0"/>
              </a:rPr>
              <a:t>February is a red flag</a:t>
            </a:r>
            <a:r>
              <a:rPr lang="en-NG" sz="1600" kern="100" dirty="0">
                <a:solidFill>
                  <a:schemeClr val="bg1"/>
                </a:solidFill>
                <a:effectLst/>
                <a:latin typeface="Aptos" panose="02110004020202020204"/>
                <a:ea typeface="Aptos" panose="02110004020202020204"/>
                <a:cs typeface="Times New Roman" panose="02020603050405020304" pitchFamily="18" charset="0"/>
              </a:rPr>
              <a:t>, recording the lowest sales at </a:t>
            </a:r>
            <a:r>
              <a:rPr lang="en-NG" sz="1600" b="1" kern="100" dirty="0">
                <a:solidFill>
                  <a:schemeClr val="bg1"/>
                </a:solidFill>
                <a:effectLst/>
                <a:latin typeface="Aptos" panose="02110004020202020204"/>
                <a:ea typeface="Aptos" panose="02110004020202020204"/>
                <a:cs typeface="Times New Roman" panose="02020603050405020304" pitchFamily="18" charset="0"/>
              </a:rPr>
              <a:t>$1.24M</a:t>
            </a:r>
            <a:r>
              <a:rPr lang="en-US" sz="1600" kern="100" dirty="0">
                <a:solidFill>
                  <a:schemeClr val="bg1"/>
                </a:solidFill>
                <a:effectLst/>
                <a:latin typeface="Aptos" panose="02110004020202020204"/>
                <a:ea typeface="Aptos" panose="02110004020202020204"/>
                <a:cs typeface="Times New Roman" panose="02020603050405020304" pitchFamily="18" charset="0"/>
              </a:rPr>
              <a:t>, </a:t>
            </a:r>
            <a:r>
              <a:rPr lang="en-NG" sz="1600" kern="100" dirty="0">
                <a:solidFill>
                  <a:schemeClr val="bg1"/>
                </a:solidFill>
                <a:effectLst/>
                <a:latin typeface="Aptos" panose="02110004020202020204"/>
                <a:ea typeface="Aptos" panose="02110004020202020204"/>
                <a:cs typeface="Times New Roman" panose="02020603050405020304" pitchFamily="18" charset="0"/>
              </a:rPr>
              <a:t>a signal to rethink early-year strategies.</a:t>
            </a:r>
          </a:p>
          <a:p>
            <a:pPr marL="342900" lvl="0" indent="-342900">
              <a:lnSpc>
                <a:spcPct val="115000"/>
              </a:lnSpc>
              <a:spcAft>
                <a:spcPts val="800"/>
              </a:spcAft>
              <a:buSzPts val="1000"/>
              <a:buFont typeface="Wingdings" panose="05000000000000000000" pitchFamily="2" charset="2"/>
              <a:buChar char="Ø"/>
              <a:tabLst>
                <a:tab pos="457200" algn="l"/>
              </a:tabLst>
            </a:pPr>
            <a:r>
              <a:rPr lang="en-NG" sz="1600" b="1" kern="100" dirty="0">
                <a:solidFill>
                  <a:schemeClr val="bg1"/>
                </a:solidFill>
                <a:effectLst/>
                <a:latin typeface="Aptos" panose="02110004020202020204"/>
                <a:ea typeface="Aptos" panose="02110004020202020204"/>
                <a:cs typeface="Times New Roman" panose="02020603050405020304" pitchFamily="18" charset="0"/>
              </a:rPr>
              <a:t>Sales momentum builds from June onward</a:t>
            </a:r>
            <a:r>
              <a:rPr lang="en-NG" sz="1600" kern="100" dirty="0">
                <a:solidFill>
                  <a:schemeClr val="bg1"/>
                </a:solidFill>
                <a:effectLst/>
                <a:latin typeface="Aptos" panose="02110004020202020204"/>
                <a:ea typeface="Aptos" panose="02110004020202020204"/>
                <a:cs typeface="Times New Roman" panose="02020603050405020304" pitchFamily="18" charset="0"/>
              </a:rPr>
              <a:t>, showing a consistent lead-up to year-end peaks.</a:t>
            </a:r>
          </a:p>
        </p:txBody>
      </p:sp>
      <p:cxnSp>
        <p:nvCxnSpPr>
          <p:cNvPr id="2" name="Straight Connector 1">
            <a:extLst>
              <a:ext uri="{FF2B5EF4-FFF2-40B4-BE49-F238E27FC236}">
                <a16:creationId xmlns:a16="http://schemas.microsoft.com/office/drawing/2014/main" id="{0DB81A0D-22DA-7E62-E9A5-2BC35E046F08}"/>
              </a:ext>
            </a:extLst>
          </p:cNvPr>
          <p:cNvCxnSpPr>
            <a:cxnSpLocks/>
          </p:cNvCxnSpPr>
          <p:nvPr/>
        </p:nvCxnSpPr>
        <p:spPr>
          <a:xfrm>
            <a:off x="633984" y="6559296"/>
            <a:ext cx="6864096"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B65218FE-61F3-770F-C844-F90C1D9DD31A}"/>
              </a:ext>
            </a:extLst>
          </p:cNvPr>
          <p:cNvSpPr txBox="1"/>
          <p:nvPr/>
        </p:nvSpPr>
        <p:spPr>
          <a:xfrm>
            <a:off x="1104826" y="6563328"/>
            <a:ext cx="2715006"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4" name="TextBox 3">
            <a:extLst>
              <a:ext uri="{FF2B5EF4-FFF2-40B4-BE49-F238E27FC236}">
                <a16:creationId xmlns:a16="http://schemas.microsoft.com/office/drawing/2014/main" id="{13700CCE-74C4-C4E8-0567-82AAE4912560}"/>
              </a:ext>
            </a:extLst>
          </p:cNvPr>
          <p:cNvSpPr txBox="1"/>
          <p:nvPr/>
        </p:nvSpPr>
        <p:spPr>
          <a:xfrm>
            <a:off x="7138219" y="6578717"/>
            <a:ext cx="384048" cy="261610"/>
          </a:xfrm>
          <a:prstGeom prst="rect">
            <a:avLst/>
          </a:prstGeom>
          <a:noFill/>
        </p:spPr>
        <p:txBody>
          <a:bodyPr wrap="square" rtlCol="0">
            <a:spAutoFit/>
          </a:bodyPr>
          <a:lstStyle/>
          <a:p>
            <a:r>
              <a:rPr lang="en-US" sz="1100" b="1" dirty="0"/>
              <a:t>10 </a:t>
            </a:r>
            <a:endParaRPr lang="en-NG" sz="1100" b="1" dirty="0"/>
          </a:p>
        </p:txBody>
      </p:sp>
    </p:spTree>
    <p:extLst>
      <p:ext uri="{BB962C8B-B14F-4D97-AF65-F5344CB8AC3E}">
        <p14:creationId xmlns:p14="http://schemas.microsoft.com/office/powerpoint/2010/main" val="176042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5518E3-8F0A-7007-07FF-6E83E1F9CE38}"/>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6EB19CEE-43D3-9117-EBF9-1439546F57D2}"/>
              </a:ext>
            </a:extLst>
          </p:cNvPr>
          <p:cNvCxnSpPr>
            <a:cxnSpLocks/>
          </p:cNvCxnSpPr>
          <p:nvPr/>
        </p:nvCxnSpPr>
        <p:spPr>
          <a:xfrm>
            <a:off x="501445" y="1017640"/>
            <a:ext cx="6636774"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37FA690D-B755-7D1A-3985-15254B12B9A7}"/>
              </a:ext>
            </a:extLst>
          </p:cNvPr>
          <p:cNvSpPr txBox="1"/>
          <p:nvPr/>
        </p:nvSpPr>
        <p:spPr>
          <a:xfrm>
            <a:off x="194185" y="186643"/>
            <a:ext cx="7462684" cy="830997"/>
          </a:xfrm>
          <a:prstGeom prst="rect">
            <a:avLst/>
          </a:prstGeom>
          <a:noFill/>
        </p:spPr>
        <p:txBody>
          <a:bodyPr wrap="square" rtlCol="0">
            <a:spAutoFit/>
          </a:bodyPr>
          <a:lstStyle/>
          <a:p>
            <a:r>
              <a:rPr lang="en-US" sz="2400" b="1" dirty="0"/>
              <a:t>What is the percentage growth in total monthly sales over time, and how does it vary across different months?</a:t>
            </a:r>
          </a:p>
        </p:txBody>
      </p:sp>
      <p:sp>
        <p:nvSpPr>
          <p:cNvPr id="15" name="Rectangle 14">
            <a:extLst>
              <a:ext uri="{FF2B5EF4-FFF2-40B4-BE49-F238E27FC236}">
                <a16:creationId xmlns:a16="http://schemas.microsoft.com/office/drawing/2014/main" id="{411E1204-A373-DDA0-20DD-EBBB544B5751}"/>
              </a:ext>
            </a:extLst>
          </p:cNvPr>
          <p:cNvSpPr/>
          <p:nvPr/>
        </p:nvSpPr>
        <p:spPr>
          <a:xfrm>
            <a:off x="8328752" y="1427065"/>
            <a:ext cx="3863248" cy="5472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6" name="Rectangle: Rounded Corners 15">
            <a:extLst>
              <a:ext uri="{FF2B5EF4-FFF2-40B4-BE49-F238E27FC236}">
                <a16:creationId xmlns:a16="http://schemas.microsoft.com/office/drawing/2014/main" id="{2568B5D3-D60C-F65B-CCE2-3CBB7189F529}"/>
              </a:ext>
            </a:extLst>
          </p:cNvPr>
          <p:cNvSpPr/>
          <p:nvPr/>
        </p:nvSpPr>
        <p:spPr>
          <a:xfrm>
            <a:off x="8461399" y="152949"/>
            <a:ext cx="3613533" cy="992400"/>
          </a:xfrm>
          <a:prstGeom prst="roundRect">
            <a:avLst/>
          </a:prstGeom>
          <a:solidFill>
            <a:schemeClr val="accent1">
              <a:lumMod val="75000"/>
            </a:schemeClr>
          </a:solidFill>
          <a:ln>
            <a:no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7" name="Arrow: Left 16">
            <a:extLst>
              <a:ext uri="{FF2B5EF4-FFF2-40B4-BE49-F238E27FC236}">
                <a16:creationId xmlns:a16="http://schemas.microsoft.com/office/drawing/2014/main" id="{C1BD0FB4-32E8-F1DF-C8B3-71A617EE7F98}"/>
              </a:ext>
            </a:extLst>
          </p:cNvPr>
          <p:cNvSpPr/>
          <p:nvPr/>
        </p:nvSpPr>
        <p:spPr>
          <a:xfrm>
            <a:off x="7807879" y="467090"/>
            <a:ext cx="653520" cy="202095"/>
          </a:xfrm>
          <a:prstGeom prst="leftArrow">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TextBox 13">
            <a:extLst>
              <a:ext uri="{FF2B5EF4-FFF2-40B4-BE49-F238E27FC236}">
                <a16:creationId xmlns:a16="http://schemas.microsoft.com/office/drawing/2014/main" id="{0FD4F26C-2498-D9CF-85C6-7409165BBE21}"/>
              </a:ext>
            </a:extLst>
          </p:cNvPr>
          <p:cNvSpPr txBox="1"/>
          <p:nvPr/>
        </p:nvSpPr>
        <p:spPr>
          <a:xfrm>
            <a:off x="8645427" y="189594"/>
            <a:ext cx="3330766" cy="923330"/>
          </a:xfrm>
          <a:prstGeom prst="rect">
            <a:avLst/>
          </a:prstGeom>
          <a:noFill/>
        </p:spPr>
        <p:txBody>
          <a:bodyPr wrap="square" rtlCol="0">
            <a:spAutoFit/>
          </a:bodyPr>
          <a:lstStyle/>
          <a:p>
            <a:pPr algn="ctr"/>
            <a:r>
              <a:rPr lang="en-US" b="1" dirty="0">
                <a:solidFill>
                  <a:schemeClr val="accent1">
                    <a:lumMod val="40000"/>
                    <a:lumOff val="60000"/>
                  </a:schemeClr>
                </a:solidFill>
                <a:latin typeface="Arial Rounded MT Bold" panose="020F0704030504030204" pitchFamily="34" charset="0"/>
              </a:rPr>
              <a:t>Monthly Sales Growth Analysis:   Unveiling the Momentum</a:t>
            </a:r>
          </a:p>
        </p:txBody>
      </p:sp>
      <p:pic>
        <p:nvPicPr>
          <p:cNvPr id="19" name="Picture 18">
            <a:extLst>
              <a:ext uri="{FF2B5EF4-FFF2-40B4-BE49-F238E27FC236}">
                <a16:creationId xmlns:a16="http://schemas.microsoft.com/office/drawing/2014/main" id="{E289D43E-5EAF-7EFE-6DA0-B737CB64E7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3352" y="1542660"/>
            <a:ext cx="881349" cy="935492"/>
          </a:xfrm>
          <a:prstGeom prst="rect">
            <a:avLst/>
          </a:prstGeom>
        </p:spPr>
      </p:pic>
      <p:cxnSp>
        <p:nvCxnSpPr>
          <p:cNvPr id="21" name="Straight Connector 20">
            <a:extLst>
              <a:ext uri="{FF2B5EF4-FFF2-40B4-BE49-F238E27FC236}">
                <a16:creationId xmlns:a16="http://schemas.microsoft.com/office/drawing/2014/main" id="{75FD7563-B2DC-74A1-B248-AB962F6C4ACA}"/>
              </a:ext>
            </a:extLst>
          </p:cNvPr>
          <p:cNvCxnSpPr>
            <a:cxnSpLocks/>
          </p:cNvCxnSpPr>
          <p:nvPr/>
        </p:nvCxnSpPr>
        <p:spPr>
          <a:xfrm>
            <a:off x="9605611" y="2478152"/>
            <a:ext cx="1806766"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679ACA4D-CD02-3FFE-32EE-83BFC967D555}"/>
              </a:ext>
            </a:extLst>
          </p:cNvPr>
          <p:cNvSpPr txBox="1"/>
          <p:nvPr/>
        </p:nvSpPr>
        <p:spPr>
          <a:xfrm>
            <a:off x="9517921" y="1968803"/>
            <a:ext cx="2213945" cy="492443"/>
          </a:xfrm>
          <a:prstGeom prst="rect">
            <a:avLst/>
          </a:prstGeom>
          <a:noFill/>
        </p:spPr>
        <p:txBody>
          <a:bodyPr wrap="square" rtlCol="0">
            <a:spAutoFit/>
          </a:bodyPr>
          <a:lstStyle/>
          <a:p>
            <a:r>
              <a:rPr lang="en-US" sz="2600" b="1" dirty="0">
                <a:solidFill>
                  <a:schemeClr val="accent1">
                    <a:lumMod val="40000"/>
                    <a:lumOff val="60000"/>
                  </a:schemeClr>
                </a:solidFill>
                <a:latin typeface="Arial Rounded MT Bold" panose="020F0704030504030204" pitchFamily="34" charset="0"/>
              </a:rPr>
              <a:t>Key Insights</a:t>
            </a:r>
            <a:endParaRPr lang="en-NG" sz="2600" b="1" dirty="0">
              <a:solidFill>
                <a:schemeClr val="accent1">
                  <a:lumMod val="40000"/>
                  <a:lumOff val="60000"/>
                </a:schemeClr>
              </a:solidFill>
              <a:latin typeface="Arial Rounded MT Bold" panose="020F0704030504030204" pitchFamily="34" charset="0"/>
            </a:endParaRPr>
          </a:p>
        </p:txBody>
      </p:sp>
      <p:sp>
        <p:nvSpPr>
          <p:cNvPr id="29" name="TextBox 28">
            <a:extLst>
              <a:ext uri="{FF2B5EF4-FFF2-40B4-BE49-F238E27FC236}">
                <a16:creationId xmlns:a16="http://schemas.microsoft.com/office/drawing/2014/main" id="{02FCE74E-1068-52EC-D43E-86E5EBCB5C80}"/>
              </a:ext>
            </a:extLst>
          </p:cNvPr>
          <p:cNvSpPr txBox="1"/>
          <p:nvPr/>
        </p:nvSpPr>
        <p:spPr>
          <a:xfrm>
            <a:off x="8453609" y="2617418"/>
            <a:ext cx="3613533" cy="1323439"/>
          </a:xfrm>
          <a:prstGeom prst="rect">
            <a:avLst/>
          </a:prstGeom>
          <a:noFill/>
        </p:spPr>
        <p:txBody>
          <a:bodyPr wrap="square" rtlCol="0">
            <a:spAutoFit/>
          </a:bodyPr>
          <a:lstStyle/>
          <a:p>
            <a:r>
              <a:rPr lang="en-NG" sz="2000" b="1" kern="100" dirty="0">
                <a:solidFill>
                  <a:schemeClr val="bg1"/>
                </a:solidFill>
                <a:latin typeface="Aptos" panose="02110004020202020204"/>
                <a:cs typeface="Times New Roman" panose="02020603050405020304" pitchFamily="18" charset="0"/>
              </a:rPr>
              <a:t>November shows explosive growth </a:t>
            </a:r>
            <a:r>
              <a:rPr lang="en-NG" sz="2000" kern="100" dirty="0">
                <a:solidFill>
                  <a:schemeClr val="bg1"/>
                </a:solidFill>
                <a:latin typeface="Aptos" panose="02110004020202020204"/>
                <a:cs typeface="Times New Roman" panose="02020603050405020304" pitchFamily="18" charset="0"/>
              </a:rPr>
              <a:t>at </a:t>
            </a:r>
            <a:r>
              <a:rPr lang="en-NG" sz="2000" b="1" kern="100" dirty="0">
                <a:solidFill>
                  <a:schemeClr val="bg1"/>
                </a:solidFill>
                <a:latin typeface="Aptos" panose="02110004020202020204"/>
                <a:cs typeface="Times New Roman" panose="02020603050405020304" pitchFamily="18" charset="0"/>
              </a:rPr>
              <a:t>+226.47%, </a:t>
            </a:r>
            <a:r>
              <a:rPr lang="en-NG" sz="2000" kern="100" dirty="0">
                <a:solidFill>
                  <a:schemeClr val="bg1"/>
                </a:solidFill>
                <a:latin typeface="Aptos" panose="02110004020202020204"/>
                <a:cs typeface="Times New Roman" panose="02020603050405020304" pitchFamily="18" charset="0"/>
              </a:rPr>
              <a:t>driven by </a:t>
            </a:r>
            <a:r>
              <a:rPr lang="en-NG" sz="2000" b="1" kern="100" dirty="0">
                <a:solidFill>
                  <a:schemeClr val="bg1"/>
                </a:solidFill>
                <a:latin typeface="Aptos" panose="02110004020202020204"/>
                <a:cs typeface="Times New Roman" panose="02020603050405020304" pitchFamily="18" charset="0"/>
              </a:rPr>
              <a:t>pre-holiday promotions</a:t>
            </a:r>
            <a:r>
              <a:rPr lang="en-NG" sz="2000" kern="100" dirty="0">
                <a:solidFill>
                  <a:schemeClr val="bg1"/>
                </a:solidFill>
                <a:latin typeface="Aptos" panose="02110004020202020204"/>
                <a:cs typeface="Times New Roman" panose="02020603050405020304" pitchFamily="18" charset="0"/>
              </a:rPr>
              <a:t>, double down on this period.</a:t>
            </a:r>
          </a:p>
        </p:txBody>
      </p:sp>
      <p:sp>
        <p:nvSpPr>
          <p:cNvPr id="30" name="TextBox 29">
            <a:extLst>
              <a:ext uri="{FF2B5EF4-FFF2-40B4-BE49-F238E27FC236}">
                <a16:creationId xmlns:a16="http://schemas.microsoft.com/office/drawing/2014/main" id="{62785351-E3C9-9772-9485-91A691339B94}"/>
              </a:ext>
            </a:extLst>
          </p:cNvPr>
          <p:cNvSpPr txBox="1"/>
          <p:nvPr/>
        </p:nvSpPr>
        <p:spPr>
          <a:xfrm>
            <a:off x="8362660" y="4338168"/>
            <a:ext cx="3613533" cy="2443489"/>
          </a:xfrm>
          <a:prstGeom prst="rect">
            <a:avLst/>
          </a:prstGeom>
          <a:noFill/>
        </p:spPr>
        <p:txBody>
          <a:bodyPr wrap="square" rtlCol="0">
            <a:spAutoFit/>
          </a:bodyPr>
          <a:lstStyle/>
          <a:p>
            <a:pPr marL="342900" lvl="0" indent="-342900">
              <a:lnSpc>
                <a:spcPct val="115000"/>
              </a:lnSpc>
              <a:spcAft>
                <a:spcPts val="800"/>
              </a:spcAft>
              <a:buSzPts val="1000"/>
              <a:buFont typeface="Wingdings" panose="05000000000000000000" pitchFamily="2" charset="2"/>
              <a:buChar char="Ø"/>
              <a:tabLst>
                <a:tab pos="457200" algn="l"/>
              </a:tabLst>
            </a:pPr>
            <a:r>
              <a:rPr lang="en-NG" sz="1600" b="1" kern="100" dirty="0">
                <a:solidFill>
                  <a:schemeClr val="bg1"/>
                </a:solidFill>
                <a:effectLst/>
                <a:latin typeface="Aptos" panose="02110004020202020204"/>
                <a:ea typeface="Aptos" panose="02110004020202020204"/>
                <a:cs typeface="Times New Roman" panose="02020603050405020304" pitchFamily="18" charset="0"/>
              </a:rPr>
              <a:t>February (-73.39%) and October (-25.77%) reveal volatility</a:t>
            </a:r>
            <a:r>
              <a:rPr lang="en-NG" sz="1600" kern="100" dirty="0">
                <a:solidFill>
                  <a:schemeClr val="bg1"/>
                </a:solidFill>
                <a:effectLst/>
                <a:latin typeface="Aptos" panose="02110004020202020204"/>
                <a:ea typeface="Aptos" panose="02110004020202020204"/>
                <a:cs typeface="Times New Roman" panose="02020603050405020304" pitchFamily="18" charset="0"/>
              </a:rPr>
              <a:t>, highlighting the need for buffer campaigns and agile planning.</a:t>
            </a:r>
          </a:p>
          <a:p>
            <a:pPr marL="342900" lvl="0" indent="-342900">
              <a:lnSpc>
                <a:spcPct val="115000"/>
              </a:lnSpc>
              <a:spcAft>
                <a:spcPts val="800"/>
              </a:spcAft>
              <a:buSzPts val="1000"/>
              <a:buFont typeface="Wingdings" panose="05000000000000000000" pitchFamily="2" charset="2"/>
              <a:buChar char="Ø"/>
              <a:tabLst>
                <a:tab pos="457200" algn="l"/>
              </a:tabLst>
            </a:pPr>
            <a:r>
              <a:rPr lang="en-NG" sz="1600" b="1" kern="100" dirty="0">
                <a:solidFill>
                  <a:schemeClr val="bg1"/>
                </a:solidFill>
                <a:effectLst/>
                <a:latin typeface="Aptos" panose="02110004020202020204"/>
                <a:ea typeface="Aptos" panose="02110004020202020204"/>
                <a:cs typeface="Times New Roman" panose="02020603050405020304" pitchFamily="18" charset="0"/>
              </a:rPr>
              <a:t>Growth is uneven</a:t>
            </a:r>
            <a:r>
              <a:rPr lang="en-NG" sz="1600" kern="100" dirty="0">
                <a:solidFill>
                  <a:schemeClr val="bg1"/>
                </a:solidFill>
                <a:effectLst/>
                <a:latin typeface="Aptos" panose="02110004020202020204"/>
                <a:ea typeface="Aptos" panose="02110004020202020204"/>
                <a:cs typeface="Times New Roman" panose="02020603050405020304" pitchFamily="18" charset="0"/>
              </a:rPr>
              <a:t>, a reminder that demand planning must adapt to both calendar seasons and consumer mood shifts.</a:t>
            </a:r>
          </a:p>
        </p:txBody>
      </p:sp>
      <p:pic>
        <p:nvPicPr>
          <p:cNvPr id="3" name="Picture 2">
            <a:extLst>
              <a:ext uri="{FF2B5EF4-FFF2-40B4-BE49-F238E27FC236}">
                <a16:creationId xmlns:a16="http://schemas.microsoft.com/office/drawing/2014/main" id="{2D75D76C-C13D-2D22-8DAD-5B7DC18624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185" y="1189823"/>
            <a:ext cx="7903657" cy="5201084"/>
          </a:xfrm>
          <a:prstGeom prst="rect">
            <a:avLst/>
          </a:prstGeom>
        </p:spPr>
      </p:pic>
      <p:cxnSp>
        <p:nvCxnSpPr>
          <p:cNvPr id="2" name="Straight Connector 1">
            <a:extLst>
              <a:ext uri="{FF2B5EF4-FFF2-40B4-BE49-F238E27FC236}">
                <a16:creationId xmlns:a16="http://schemas.microsoft.com/office/drawing/2014/main" id="{333C712E-9DD9-CE03-31DA-F47A98758B28}"/>
              </a:ext>
            </a:extLst>
          </p:cNvPr>
          <p:cNvCxnSpPr>
            <a:cxnSpLocks/>
          </p:cNvCxnSpPr>
          <p:nvPr/>
        </p:nvCxnSpPr>
        <p:spPr>
          <a:xfrm>
            <a:off x="633984" y="6559296"/>
            <a:ext cx="6864096"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97042503-487C-AC4B-C6FC-E4FDF06B4960}"/>
              </a:ext>
            </a:extLst>
          </p:cNvPr>
          <p:cNvSpPr txBox="1"/>
          <p:nvPr/>
        </p:nvSpPr>
        <p:spPr>
          <a:xfrm>
            <a:off x="1104826" y="6563328"/>
            <a:ext cx="2715006"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2B0A0946-E0BE-5AF1-5FD8-02E6D1B95495}"/>
              </a:ext>
            </a:extLst>
          </p:cNvPr>
          <p:cNvSpPr txBox="1"/>
          <p:nvPr/>
        </p:nvSpPr>
        <p:spPr>
          <a:xfrm>
            <a:off x="7138219" y="6578717"/>
            <a:ext cx="384048" cy="261610"/>
          </a:xfrm>
          <a:prstGeom prst="rect">
            <a:avLst/>
          </a:prstGeom>
          <a:noFill/>
        </p:spPr>
        <p:txBody>
          <a:bodyPr wrap="square" rtlCol="0">
            <a:spAutoFit/>
          </a:bodyPr>
          <a:lstStyle/>
          <a:p>
            <a:r>
              <a:rPr lang="en-US" sz="1100" b="1" dirty="0"/>
              <a:t>11 </a:t>
            </a:r>
            <a:endParaRPr lang="en-NG" sz="1100" b="1" dirty="0"/>
          </a:p>
        </p:txBody>
      </p:sp>
    </p:spTree>
    <p:extLst>
      <p:ext uri="{BB962C8B-B14F-4D97-AF65-F5344CB8AC3E}">
        <p14:creationId xmlns:p14="http://schemas.microsoft.com/office/powerpoint/2010/main" val="3509018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2B14A-328D-15BD-37D3-A2ACDF4731A5}"/>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948C521A-469C-D54E-AB58-47A1D40A0EFD}"/>
              </a:ext>
            </a:extLst>
          </p:cNvPr>
          <p:cNvCxnSpPr>
            <a:cxnSpLocks/>
          </p:cNvCxnSpPr>
          <p:nvPr/>
        </p:nvCxnSpPr>
        <p:spPr>
          <a:xfrm>
            <a:off x="501445" y="1017640"/>
            <a:ext cx="6636774"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8E2F59FA-C9C1-F870-3C76-B61F14013441}"/>
              </a:ext>
            </a:extLst>
          </p:cNvPr>
          <p:cNvSpPr txBox="1"/>
          <p:nvPr/>
        </p:nvSpPr>
        <p:spPr>
          <a:xfrm>
            <a:off x="194185" y="186643"/>
            <a:ext cx="7462684" cy="830997"/>
          </a:xfrm>
          <a:prstGeom prst="rect">
            <a:avLst/>
          </a:prstGeom>
          <a:noFill/>
        </p:spPr>
        <p:txBody>
          <a:bodyPr wrap="square" rtlCol="0">
            <a:spAutoFit/>
          </a:bodyPr>
          <a:lstStyle/>
          <a:p>
            <a:r>
              <a:rPr lang="en-US" sz="2400" b="1" dirty="0"/>
              <a:t>Which city achieved the highest total sales, and what was the total sales amount for that city?</a:t>
            </a:r>
          </a:p>
        </p:txBody>
      </p:sp>
      <p:sp>
        <p:nvSpPr>
          <p:cNvPr id="15" name="Rectangle 14">
            <a:extLst>
              <a:ext uri="{FF2B5EF4-FFF2-40B4-BE49-F238E27FC236}">
                <a16:creationId xmlns:a16="http://schemas.microsoft.com/office/drawing/2014/main" id="{64F409ED-BE21-D578-25C6-A10B6B07A3FD}"/>
              </a:ext>
            </a:extLst>
          </p:cNvPr>
          <p:cNvSpPr/>
          <p:nvPr/>
        </p:nvSpPr>
        <p:spPr>
          <a:xfrm>
            <a:off x="8328752" y="1298087"/>
            <a:ext cx="3863248" cy="5559912"/>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6" name="Rectangle: Rounded Corners 15">
            <a:extLst>
              <a:ext uri="{FF2B5EF4-FFF2-40B4-BE49-F238E27FC236}">
                <a16:creationId xmlns:a16="http://schemas.microsoft.com/office/drawing/2014/main" id="{A94826F3-FE62-7811-E3F6-45AEECD56C02}"/>
              </a:ext>
            </a:extLst>
          </p:cNvPr>
          <p:cNvSpPr/>
          <p:nvPr/>
        </p:nvSpPr>
        <p:spPr>
          <a:xfrm>
            <a:off x="8461399" y="152949"/>
            <a:ext cx="3613533" cy="830997"/>
          </a:xfrm>
          <a:prstGeom prst="roundRect">
            <a:avLst/>
          </a:prstGeom>
          <a:solidFill>
            <a:schemeClr val="accent1">
              <a:lumMod val="75000"/>
            </a:schemeClr>
          </a:solidFill>
          <a:ln>
            <a:no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7" name="Arrow: Left 16">
            <a:extLst>
              <a:ext uri="{FF2B5EF4-FFF2-40B4-BE49-F238E27FC236}">
                <a16:creationId xmlns:a16="http://schemas.microsoft.com/office/drawing/2014/main" id="{B36110F2-17B2-8AA5-A8C8-1D3E548DEDA5}"/>
              </a:ext>
            </a:extLst>
          </p:cNvPr>
          <p:cNvSpPr/>
          <p:nvPr/>
        </p:nvSpPr>
        <p:spPr>
          <a:xfrm>
            <a:off x="7807879" y="467090"/>
            <a:ext cx="653520" cy="202095"/>
          </a:xfrm>
          <a:prstGeom prst="leftArrow">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TextBox 13">
            <a:extLst>
              <a:ext uri="{FF2B5EF4-FFF2-40B4-BE49-F238E27FC236}">
                <a16:creationId xmlns:a16="http://schemas.microsoft.com/office/drawing/2014/main" id="{7E6C00E7-B2A9-EA32-D941-E28D3299DF67}"/>
              </a:ext>
            </a:extLst>
          </p:cNvPr>
          <p:cNvSpPr txBox="1"/>
          <p:nvPr/>
        </p:nvSpPr>
        <p:spPr>
          <a:xfrm>
            <a:off x="8594993" y="237880"/>
            <a:ext cx="3330766" cy="646331"/>
          </a:xfrm>
          <a:prstGeom prst="rect">
            <a:avLst/>
          </a:prstGeom>
          <a:noFill/>
        </p:spPr>
        <p:txBody>
          <a:bodyPr wrap="square" rtlCol="0">
            <a:spAutoFit/>
          </a:bodyPr>
          <a:lstStyle/>
          <a:p>
            <a:pPr algn="ctr"/>
            <a:r>
              <a:rPr lang="en-US" b="1" dirty="0">
                <a:solidFill>
                  <a:schemeClr val="accent1">
                    <a:lumMod val="40000"/>
                    <a:lumOff val="60000"/>
                  </a:schemeClr>
                </a:solidFill>
                <a:latin typeface="Arial Rounded MT Bold" panose="020F0704030504030204" pitchFamily="34" charset="0"/>
              </a:rPr>
              <a:t>Geographic Sales Performance Analysis</a:t>
            </a:r>
          </a:p>
        </p:txBody>
      </p:sp>
      <p:pic>
        <p:nvPicPr>
          <p:cNvPr id="19" name="Picture 18">
            <a:extLst>
              <a:ext uri="{FF2B5EF4-FFF2-40B4-BE49-F238E27FC236}">
                <a16:creationId xmlns:a16="http://schemas.microsoft.com/office/drawing/2014/main" id="{8B343BFA-8AB9-B137-A93F-558075CCB6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1399" y="1364447"/>
            <a:ext cx="881349" cy="935492"/>
          </a:xfrm>
          <a:prstGeom prst="rect">
            <a:avLst/>
          </a:prstGeom>
        </p:spPr>
      </p:pic>
      <p:cxnSp>
        <p:nvCxnSpPr>
          <p:cNvPr id="21" name="Straight Connector 20">
            <a:extLst>
              <a:ext uri="{FF2B5EF4-FFF2-40B4-BE49-F238E27FC236}">
                <a16:creationId xmlns:a16="http://schemas.microsoft.com/office/drawing/2014/main" id="{7371959A-731A-17AD-5375-CCDA33963B79}"/>
              </a:ext>
            </a:extLst>
          </p:cNvPr>
          <p:cNvCxnSpPr>
            <a:cxnSpLocks/>
          </p:cNvCxnSpPr>
          <p:nvPr/>
        </p:nvCxnSpPr>
        <p:spPr>
          <a:xfrm>
            <a:off x="9573658" y="2299939"/>
            <a:ext cx="1806766"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8688C7B8-4498-0227-1250-22728CB2D63D}"/>
              </a:ext>
            </a:extLst>
          </p:cNvPr>
          <p:cNvSpPr txBox="1"/>
          <p:nvPr/>
        </p:nvSpPr>
        <p:spPr>
          <a:xfrm>
            <a:off x="9485968" y="1790590"/>
            <a:ext cx="2213945" cy="492443"/>
          </a:xfrm>
          <a:prstGeom prst="rect">
            <a:avLst/>
          </a:prstGeom>
          <a:noFill/>
        </p:spPr>
        <p:txBody>
          <a:bodyPr wrap="square" rtlCol="0">
            <a:spAutoFit/>
          </a:bodyPr>
          <a:lstStyle/>
          <a:p>
            <a:r>
              <a:rPr lang="en-US" sz="2600" b="1" dirty="0">
                <a:solidFill>
                  <a:schemeClr val="accent1">
                    <a:lumMod val="40000"/>
                    <a:lumOff val="60000"/>
                  </a:schemeClr>
                </a:solidFill>
                <a:latin typeface="Arial Rounded MT Bold" panose="020F0704030504030204" pitchFamily="34" charset="0"/>
              </a:rPr>
              <a:t>Key Insights</a:t>
            </a:r>
            <a:endParaRPr lang="en-NG" sz="2600" b="1" dirty="0">
              <a:solidFill>
                <a:schemeClr val="accent1">
                  <a:lumMod val="40000"/>
                  <a:lumOff val="60000"/>
                </a:schemeClr>
              </a:solidFill>
              <a:latin typeface="Arial Rounded MT Bold" panose="020F0704030504030204" pitchFamily="34" charset="0"/>
            </a:endParaRPr>
          </a:p>
        </p:txBody>
      </p:sp>
      <p:sp>
        <p:nvSpPr>
          <p:cNvPr id="29" name="TextBox 28">
            <a:extLst>
              <a:ext uri="{FF2B5EF4-FFF2-40B4-BE49-F238E27FC236}">
                <a16:creationId xmlns:a16="http://schemas.microsoft.com/office/drawing/2014/main" id="{85051A3A-7FE2-0379-1A6F-CEE68551006E}"/>
              </a:ext>
            </a:extLst>
          </p:cNvPr>
          <p:cNvSpPr txBox="1"/>
          <p:nvPr/>
        </p:nvSpPr>
        <p:spPr>
          <a:xfrm>
            <a:off x="8461399" y="2455821"/>
            <a:ext cx="3613533" cy="1323439"/>
          </a:xfrm>
          <a:prstGeom prst="rect">
            <a:avLst/>
          </a:prstGeom>
          <a:noFill/>
        </p:spPr>
        <p:txBody>
          <a:bodyPr wrap="square" rtlCol="0">
            <a:spAutoFit/>
          </a:bodyPr>
          <a:lstStyle/>
          <a:p>
            <a:r>
              <a:rPr lang="en-NG" sz="2000" b="1" kern="100" dirty="0">
                <a:solidFill>
                  <a:schemeClr val="bg1"/>
                </a:solidFill>
                <a:effectLst/>
                <a:latin typeface="Aptos" panose="02110004020202020204"/>
                <a:ea typeface="Aptos" panose="02110004020202020204"/>
                <a:cs typeface="Times New Roman" panose="02020603050405020304" pitchFamily="18" charset="0"/>
              </a:rPr>
              <a:t>San Francisco dominates the leaderboard</a:t>
            </a:r>
            <a:r>
              <a:rPr lang="en-NG" sz="2000" kern="100" dirty="0">
                <a:solidFill>
                  <a:schemeClr val="bg1"/>
                </a:solidFill>
                <a:effectLst/>
                <a:latin typeface="Aptos" panose="02110004020202020204"/>
                <a:ea typeface="Aptos" panose="02110004020202020204"/>
                <a:cs typeface="Times New Roman" panose="02020603050405020304" pitchFamily="18" charset="0"/>
              </a:rPr>
              <a:t> with </a:t>
            </a:r>
            <a:r>
              <a:rPr lang="en-NG" sz="2000" b="1" kern="100" dirty="0">
                <a:solidFill>
                  <a:schemeClr val="bg1"/>
                </a:solidFill>
                <a:effectLst/>
                <a:latin typeface="Aptos" panose="02110004020202020204"/>
                <a:ea typeface="Aptos" panose="02110004020202020204"/>
                <a:cs typeface="Times New Roman" panose="02020603050405020304" pitchFamily="18" charset="0"/>
              </a:rPr>
              <a:t>$9.4M </a:t>
            </a:r>
            <a:r>
              <a:rPr lang="en-NG" sz="2000" kern="100" dirty="0">
                <a:solidFill>
                  <a:schemeClr val="bg1"/>
                </a:solidFill>
                <a:effectLst/>
                <a:latin typeface="Aptos" panose="02110004020202020204"/>
                <a:ea typeface="Aptos" panose="02110004020202020204"/>
                <a:cs typeface="Times New Roman" panose="02020603050405020304" pitchFamily="18" charset="0"/>
              </a:rPr>
              <a:t>in total sales, </a:t>
            </a:r>
            <a:r>
              <a:rPr lang="en-NG" sz="2000" b="1" kern="100" dirty="0">
                <a:solidFill>
                  <a:schemeClr val="bg1"/>
                </a:solidFill>
                <a:effectLst/>
                <a:latin typeface="Aptos" panose="02110004020202020204"/>
                <a:ea typeface="Aptos" panose="02110004020202020204"/>
                <a:cs typeface="Times New Roman" panose="02020603050405020304" pitchFamily="18" charset="0"/>
              </a:rPr>
              <a:t>over 17x more </a:t>
            </a:r>
            <a:r>
              <a:rPr lang="en-NG" sz="2000" kern="100" dirty="0">
                <a:solidFill>
                  <a:schemeClr val="bg1"/>
                </a:solidFill>
                <a:effectLst/>
                <a:latin typeface="Aptos" panose="02110004020202020204"/>
                <a:ea typeface="Aptos" panose="02110004020202020204"/>
                <a:cs typeface="Times New Roman" panose="02020603050405020304" pitchFamily="18" charset="0"/>
              </a:rPr>
              <a:t>than Portland (ME).</a:t>
            </a:r>
          </a:p>
        </p:txBody>
      </p:sp>
      <p:sp>
        <p:nvSpPr>
          <p:cNvPr id="30" name="TextBox 29">
            <a:extLst>
              <a:ext uri="{FF2B5EF4-FFF2-40B4-BE49-F238E27FC236}">
                <a16:creationId xmlns:a16="http://schemas.microsoft.com/office/drawing/2014/main" id="{372B4255-F683-70BF-E743-107534BCE539}"/>
              </a:ext>
            </a:extLst>
          </p:cNvPr>
          <p:cNvSpPr txBox="1"/>
          <p:nvPr/>
        </p:nvSpPr>
        <p:spPr>
          <a:xfrm>
            <a:off x="8328752" y="4093401"/>
            <a:ext cx="3613533" cy="2443489"/>
          </a:xfrm>
          <a:prstGeom prst="rect">
            <a:avLst/>
          </a:prstGeom>
          <a:noFill/>
        </p:spPr>
        <p:txBody>
          <a:bodyPr wrap="square" rtlCol="0">
            <a:spAutoFit/>
          </a:bodyPr>
          <a:lstStyle/>
          <a:p>
            <a:pPr marL="342900" lvl="0" indent="-342900">
              <a:lnSpc>
                <a:spcPct val="115000"/>
              </a:lnSpc>
              <a:spcAft>
                <a:spcPts val="800"/>
              </a:spcAft>
              <a:buSzPts val="1000"/>
              <a:buFont typeface="Wingdings" panose="05000000000000000000" pitchFamily="2" charset="2"/>
              <a:buChar char="Ø"/>
              <a:tabLst>
                <a:tab pos="457200" algn="l"/>
              </a:tabLst>
            </a:pPr>
            <a:r>
              <a:rPr lang="en-NG" sz="1600" b="1" kern="100" dirty="0">
                <a:solidFill>
                  <a:schemeClr val="bg1"/>
                </a:solidFill>
                <a:effectLst/>
                <a:latin typeface="Aptos" panose="02110004020202020204"/>
                <a:ea typeface="Aptos" panose="02110004020202020204"/>
                <a:cs typeface="Times New Roman" panose="02020603050405020304" pitchFamily="18" charset="0"/>
              </a:rPr>
              <a:t>LA and NYC are revenue magnets</a:t>
            </a:r>
            <a:r>
              <a:rPr lang="en-US" sz="1600" b="1" kern="100" dirty="0">
                <a:solidFill>
                  <a:schemeClr val="bg1"/>
                </a:solidFill>
                <a:effectLst/>
                <a:latin typeface="Aptos" panose="02110004020202020204"/>
                <a:ea typeface="Aptos" panose="02110004020202020204"/>
                <a:cs typeface="Times New Roman" panose="02020603050405020304" pitchFamily="18" charset="0"/>
              </a:rPr>
              <a:t> with $6.35M and $5.21M </a:t>
            </a:r>
            <a:r>
              <a:rPr lang="en-US" sz="1600" kern="100" dirty="0">
                <a:solidFill>
                  <a:schemeClr val="bg1"/>
                </a:solidFill>
                <a:effectLst/>
                <a:latin typeface="Aptos" panose="02110004020202020204"/>
                <a:ea typeface="Aptos" panose="02110004020202020204"/>
                <a:cs typeface="Times New Roman" panose="02020603050405020304" pitchFamily="18" charset="0"/>
              </a:rPr>
              <a:t>respectively</a:t>
            </a:r>
            <a:r>
              <a:rPr lang="en-NG" sz="1600" kern="100" dirty="0">
                <a:solidFill>
                  <a:schemeClr val="bg1"/>
                </a:solidFill>
                <a:effectLst/>
                <a:latin typeface="Aptos" panose="02110004020202020204"/>
                <a:ea typeface="Aptos" panose="02110004020202020204"/>
                <a:cs typeface="Times New Roman" panose="02020603050405020304" pitchFamily="18" charset="0"/>
              </a:rPr>
              <a:t>, solidifying the value of investing in metro hubs.</a:t>
            </a:r>
          </a:p>
          <a:p>
            <a:pPr marL="342900" lvl="0" indent="-342900">
              <a:lnSpc>
                <a:spcPct val="115000"/>
              </a:lnSpc>
              <a:spcAft>
                <a:spcPts val="800"/>
              </a:spcAft>
              <a:buSzPts val="1000"/>
              <a:buFont typeface="Wingdings" panose="05000000000000000000" pitchFamily="2" charset="2"/>
              <a:buChar char="Ø"/>
              <a:tabLst>
                <a:tab pos="457200" algn="l"/>
              </a:tabLst>
            </a:pPr>
            <a:r>
              <a:rPr lang="en-NG" sz="1600" b="1" kern="100" dirty="0">
                <a:solidFill>
                  <a:schemeClr val="bg1"/>
                </a:solidFill>
                <a:effectLst/>
                <a:latin typeface="Aptos" panose="02110004020202020204"/>
                <a:ea typeface="Aptos" panose="02110004020202020204"/>
                <a:cs typeface="Times New Roman" panose="02020603050405020304" pitchFamily="18" charset="0"/>
              </a:rPr>
              <a:t>Mid-tier cities like Austin and Portland (OR)</a:t>
            </a:r>
            <a:r>
              <a:rPr lang="en-NG" sz="1600" kern="100" dirty="0">
                <a:solidFill>
                  <a:schemeClr val="bg1"/>
                </a:solidFill>
                <a:effectLst/>
                <a:latin typeface="Aptos" panose="02110004020202020204"/>
                <a:ea typeface="Aptos" panose="02110004020202020204"/>
                <a:cs typeface="Times New Roman" panose="02020603050405020304" pitchFamily="18" charset="0"/>
              </a:rPr>
              <a:t> represent untapped potential with the right local strategies.</a:t>
            </a:r>
          </a:p>
        </p:txBody>
      </p:sp>
      <p:pic>
        <p:nvPicPr>
          <p:cNvPr id="3" name="Picture 2">
            <a:extLst>
              <a:ext uri="{FF2B5EF4-FFF2-40B4-BE49-F238E27FC236}">
                <a16:creationId xmlns:a16="http://schemas.microsoft.com/office/drawing/2014/main" id="{2A26E34F-3A53-4667-C3A7-12477DF409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185" y="1254232"/>
            <a:ext cx="7884852" cy="5136676"/>
          </a:xfrm>
          <a:prstGeom prst="rect">
            <a:avLst/>
          </a:prstGeom>
        </p:spPr>
      </p:pic>
      <p:cxnSp>
        <p:nvCxnSpPr>
          <p:cNvPr id="2" name="Straight Connector 1">
            <a:extLst>
              <a:ext uri="{FF2B5EF4-FFF2-40B4-BE49-F238E27FC236}">
                <a16:creationId xmlns:a16="http://schemas.microsoft.com/office/drawing/2014/main" id="{071AE73F-4304-F2C8-E731-F6850ACEB5F2}"/>
              </a:ext>
            </a:extLst>
          </p:cNvPr>
          <p:cNvCxnSpPr>
            <a:cxnSpLocks/>
          </p:cNvCxnSpPr>
          <p:nvPr/>
        </p:nvCxnSpPr>
        <p:spPr>
          <a:xfrm>
            <a:off x="633984" y="6559296"/>
            <a:ext cx="6864096"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B07C0739-252F-1E0F-F132-5615942ADA50}"/>
              </a:ext>
            </a:extLst>
          </p:cNvPr>
          <p:cNvSpPr txBox="1"/>
          <p:nvPr/>
        </p:nvSpPr>
        <p:spPr>
          <a:xfrm>
            <a:off x="1104826" y="6563328"/>
            <a:ext cx="2715006"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60104120-7C1A-12B0-A15C-6971F3E49B68}"/>
              </a:ext>
            </a:extLst>
          </p:cNvPr>
          <p:cNvSpPr txBox="1"/>
          <p:nvPr/>
        </p:nvSpPr>
        <p:spPr>
          <a:xfrm>
            <a:off x="7138219" y="6578717"/>
            <a:ext cx="384048" cy="261610"/>
          </a:xfrm>
          <a:prstGeom prst="rect">
            <a:avLst/>
          </a:prstGeom>
          <a:noFill/>
        </p:spPr>
        <p:txBody>
          <a:bodyPr wrap="square" rtlCol="0">
            <a:spAutoFit/>
          </a:bodyPr>
          <a:lstStyle/>
          <a:p>
            <a:r>
              <a:rPr lang="en-US" sz="1100" b="1" dirty="0"/>
              <a:t>12 </a:t>
            </a:r>
            <a:endParaRPr lang="en-NG" sz="1100" b="1" dirty="0"/>
          </a:p>
        </p:txBody>
      </p:sp>
    </p:spTree>
    <p:extLst>
      <p:ext uri="{BB962C8B-B14F-4D97-AF65-F5344CB8AC3E}">
        <p14:creationId xmlns:p14="http://schemas.microsoft.com/office/powerpoint/2010/main" val="2856111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6832A6-8D6A-5E0A-9311-756860C4E155}"/>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84D8466-83E1-A0BD-C46A-987E019B43F4}"/>
              </a:ext>
            </a:extLst>
          </p:cNvPr>
          <p:cNvCxnSpPr>
            <a:cxnSpLocks/>
          </p:cNvCxnSpPr>
          <p:nvPr/>
        </p:nvCxnSpPr>
        <p:spPr>
          <a:xfrm>
            <a:off x="501445" y="1017640"/>
            <a:ext cx="6636774"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96FFF564-E47F-0C7A-FB28-8770EF11D1C2}"/>
              </a:ext>
            </a:extLst>
          </p:cNvPr>
          <p:cNvSpPr txBox="1"/>
          <p:nvPr/>
        </p:nvSpPr>
        <p:spPr>
          <a:xfrm>
            <a:off x="194185" y="186643"/>
            <a:ext cx="7462684" cy="830997"/>
          </a:xfrm>
          <a:prstGeom prst="rect">
            <a:avLst/>
          </a:prstGeom>
          <a:noFill/>
        </p:spPr>
        <p:txBody>
          <a:bodyPr wrap="square" rtlCol="0">
            <a:spAutoFit/>
          </a:bodyPr>
          <a:lstStyle/>
          <a:p>
            <a:r>
              <a:rPr lang="en-US" sz="2400" b="1" dirty="0"/>
              <a:t>Which product had the highest sales, and what factors do you believe contributed to its success?</a:t>
            </a:r>
          </a:p>
        </p:txBody>
      </p:sp>
      <p:sp>
        <p:nvSpPr>
          <p:cNvPr id="15" name="Rectangle 14">
            <a:extLst>
              <a:ext uri="{FF2B5EF4-FFF2-40B4-BE49-F238E27FC236}">
                <a16:creationId xmlns:a16="http://schemas.microsoft.com/office/drawing/2014/main" id="{642B1E20-D3DB-E3DE-270B-D00E3175B014}"/>
              </a:ext>
            </a:extLst>
          </p:cNvPr>
          <p:cNvSpPr/>
          <p:nvPr/>
        </p:nvSpPr>
        <p:spPr>
          <a:xfrm>
            <a:off x="8328752" y="1298087"/>
            <a:ext cx="3863248" cy="5559912"/>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6" name="Rectangle: Rounded Corners 15">
            <a:extLst>
              <a:ext uri="{FF2B5EF4-FFF2-40B4-BE49-F238E27FC236}">
                <a16:creationId xmlns:a16="http://schemas.microsoft.com/office/drawing/2014/main" id="{7EE3EDEB-5267-31FD-3D43-9CAAE30344E0}"/>
              </a:ext>
            </a:extLst>
          </p:cNvPr>
          <p:cNvSpPr/>
          <p:nvPr/>
        </p:nvSpPr>
        <p:spPr>
          <a:xfrm>
            <a:off x="8461399" y="152949"/>
            <a:ext cx="3613533" cy="830997"/>
          </a:xfrm>
          <a:prstGeom prst="roundRect">
            <a:avLst/>
          </a:prstGeom>
          <a:solidFill>
            <a:schemeClr val="accent1">
              <a:lumMod val="75000"/>
            </a:schemeClr>
          </a:solidFill>
          <a:ln>
            <a:no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7" name="Arrow: Left 16">
            <a:extLst>
              <a:ext uri="{FF2B5EF4-FFF2-40B4-BE49-F238E27FC236}">
                <a16:creationId xmlns:a16="http://schemas.microsoft.com/office/drawing/2014/main" id="{0A838134-9A19-ED2F-DD28-3CC7AB803FA1}"/>
              </a:ext>
            </a:extLst>
          </p:cNvPr>
          <p:cNvSpPr/>
          <p:nvPr/>
        </p:nvSpPr>
        <p:spPr>
          <a:xfrm>
            <a:off x="7807879" y="467090"/>
            <a:ext cx="653520" cy="202095"/>
          </a:xfrm>
          <a:prstGeom prst="leftArrow">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TextBox 13">
            <a:extLst>
              <a:ext uri="{FF2B5EF4-FFF2-40B4-BE49-F238E27FC236}">
                <a16:creationId xmlns:a16="http://schemas.microsoft.com/office/drawing/2014/main" id="{31457DF7-1C75-6E3F-A51B-03746F305F58}"/>
              </a:ext>
            </a:extLst>
          </p:cNvPr>
          <p:cNvSpPr txBox="1"/>
          <p:nvPr/>
        </p:nvSpPr>
        <p:spPr>
          <a:xfrm>
            <a:off x="8594993" y="237880"/>
            <a:ext cx="3330766" cy="646331"/>
          </a:xfrm>
          <a:prstGeom prst="rect">
            <a:avLst/>
          </a:prstGeom>
          <a:noFill/>
        </p:spPr>
        <p:txBody>
          <a:bodyPr wrap="square" rtlCol="0">
            <a:spAutoFit/>
          </a:bodyPr>
          <a:lstStyle/>
          <a:p>
            <a:pPr algn="ctr"/>
            <a:r>
              <a:rPr lang="en-US" b="1" dirty="0">
                <a:solidFill>
                  <a:schemeClr val="accent1">
                    <a:lumMod val="40000"/>
                    <a:lumOff val="60000"/>
                  </a:schemeClr>
                </a:solidFill>
                <a:latin typeface="Arial Rounded MT Bold" panose="020F0704030504030204" pitchFamily="34" charset="0"/>
              </a:rPr>
              <a:t>Product Sales Analysis:   Spotlight on Performance</a:t>
            </a:r>
          </a:p>
        </p:txBody>
      </p:sp>
      <p:pic>
        <p:nvPicPr>
          <p:cNvPr id="19" name="Picture 18">
            <a:extLst>
              <a:ext uri="{FF2B5EF4-FFF2-40B4-BE49-F238E27FC236}">
                <a16:creationId xmlns:a16="http://schemas.microsoft.com/office/drawing/2014/main" id="{CF19B844-DA54-F2C8-6304-E38C099361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1399" y="1364447"/>
            <a:ext cx="881349" cy="935492"/>
          </a:xfrm>
          <a:prstGeom prst="rect">
            <a:avLst/>
          </a:prstGeom>
        </p:spPr>
      </p:pic>
      <p:cxnSp>
        <p:nvCxnSpPr>
          <p:cNvPr id="21" name="Straight Connector 20">
            <a:extLst>
              <a:ext uri="{FF2B5EF4-FFF2-40B4-BE49-F238E27FC236}">
                <a16:creationId xmlns:a16="http://schemas.microsoft.com/office/drawing/2014/main" id="{2201D15B-65C6-692D-4333-95505B5CD56A}"/>
              </a:ext>
            </a:extLst>
          </p:cNvPr>
          <p:cNvCxnSpPr>
            <a:cxnSpLocks/>
          </p:cNvCxnSpPr>
          <p:nvPr/>
        </p:nvCxnSpPr>
        <p:spPr>
          <a:xfrm>
            <a:off x="9573658" y="2299939"/>
            <a:ext cx="1806766"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C5EA6BB1-FDB7-9D10-337C-74A34F487B77}"/>
              </a:ext>
            </a:extLst>
          </p:cNvPr>
          <p:cNvSpPr txBox="1"/>
          <p:nvPr/>
        </p:nvSpPr>
        <p:spPr>
          <a:xfrm>
            <a:off x="9485968" y="1790590"/>
            <a:ext cx="2213945" cy="492443"/>
          </a:xfrm>
          <a:prstGeom prst="rect">
            <a:avLst/>
          </a:prstGeom>
          <a:noFill/>
        </p:spPr>
        <p:txBody>
          <a:bodyPr wrap="square" rtlCol="0">
            <a:spAutoFit/>
          </a:bodyPr>
          <a:lstStyle/>
          <a:p>
            <a:r>
              <a:rPr lang="en-US" sz="2600" b="1" dirty="0">
                <a:solidFill>
                  <a:schemeClr val="accent1">
                    <a:lumMod val="40000"/>
                    <a:lumOff val="60000"/>
                  </a:schemeClr>
                </a:solidFill>
                <a:latin typeface="Arial Rounded MT Bold" panose="020F0704030504030204" pitchFamily="34" charset="0"/>
              </a:rPr>
              <a:t>Key Insights</a:t>
            </a:r>
            <a:endParaRPr lang="en-NG" sz="2600" b="1" dirty="0">
              <a:solidFill>
                <a:schemeClr val="accent1">
                  <a:lumMod val="40000"/>
                  <a:lumOff val="60000"/>
                </a:schemeClr>
              </a:solidFill>
              <a:latin typeface="Arial Rounded MT Bold" panose="020F0704030504030204" pitchFamily="34" charset="0"/>
            </a:endParaRPr>
          </a:p>
        </p:txBody>
      </p:sp>
      <p:sp>
        <p:nvSpPr>
          <p:cNvPr id="29" name="TextBox 28">
            <a:extLst>
              <a:ext uri="{FF2B5EF4-FFF2-40B4-BE49-F238E27FC236}">
                <a16:creationId xmlns:a16="http://schemas.microsoft.com/office/drawing/2014/main" id="{1EC1CB30-5404-C346-26F1-102098729C96}"/>
              </a:ext>
            </a:extLst>
          </p:cNvPr>
          <p:cNvSpPr txBox="1"/>
          <p:nvPr/>
        </p:nvSpPr>
        <p:spPr>
          <a:xfrm>
            <a:off x="8461399" y="2455821"/>
            <a:ext cx="3613533" cy="1323439"/>
          </a:xfrm>
          <a:prstGeom prst="rect">
            <a:avLst/>
          </a:prstGeom>
          <a:noFill/>
        </p:spPr>
        <p:txBody>
          <a:bodyPr wrap="square" rtlCol="0">
            <a:spAutoFit/>
          </a:bodyPr>
          <a:lstStyle/>
          <a:p>
            <a:r>
              <a:rPr lang="en-NG" sz="2000" b="1" kern="100" dirty="0">
                <a:solidFill>
                  <a:schemeClr val="bg1"/>
                </a:solidFill>
                <a:effectLst/>
                <a:latin typeface="Aptos" panose="02110004020202020204"/>
                <a:ea typeface="Aptos" panose="02110004020202020204"/>
                <a:cs typeface="Times New Roman" panose="02020603050405020304" pitchFamily="18" charset="0"/>
              </a:rPr>
              <a:t>Accessories are the unsung heroes</a:t>
            </a:r>
            <a:r>
              <a:rPr lang="en-NG" sz="2000" kern="100" dirty="0">
                <a:solidFill>
                  <a:schemeClr val="bg1"/>
                </a:solidFill>
                <a:effectLst/>
                <a:latin typeface="Aptos" panose="02110004020202020204"/>
                <a:ea typeface="Aptos" panose="02110004020202020204"/>
                <a:cs typeface="Times New Roman" panose="02020603050405020304" pitchFamily="18" charset="0"/>
              </a:rPr>
              <a:t>, AAA Batteries (</a:t>
            </a:r>
            <a:r>
              <a:rPr lang="en-NG" sz="2000" b="1" kern="100" dirty="0">
                <a:solidFill>
                  <a:schemeClr val="bg1"/>
                </a:solidFill>
                <a:effectLst/>
                <a:latin typeface="Aptos" panose="02110004020202020204"/>
                <a:ea typeface="Aptos" panose="02110004020202020204"/>
                <a:cs typeface="Times New Roman" panose="02020603050405020304" pitchFamily="18" charset="0"/>
              </a:rPr>
              <a:t>23,993 units</a:t>
            </a:r>
            <a:r>
              <a:rPr lang="en-NG" sz="2000" kern="100" dirty="0">
                <a:solidFill>
                  <a:schemeClr val="bg1"/>
                </a:solidFill>
                <a:effectLst/>
                <a:latin typeface="Aptos" panose="02110004020202020204"/>
                <a:ea typeface="Aptos" panose="02110004020202020204"/>
                <a:cs typeface="Times New Roman" panose="02020603050405020304" pitchFamily="18" charset="0"/>
              </a:rPr>
              <a:t>) outsell iPhones by </a:t>
            </a:r>
            <a:r>
              <a:rPr lang="en-NG" sz="2000" b="1" kern="100" dirty="0">
                <a:solidFill>
                  <a:schemeClr val="bg1"/>
                </a:solidFill>
                <a:effectLst/>
                <a:latin typeface="Aptos" panose="02110004020202020204"/>
                <a:ea typeface="Aptos" panose="02110004020202020204"/>
                <a:cs typeface="Times New Roman" panose="02020603050405020304" pitchFamily="18" charset="0"/>
              </a:rPr>
              <a:t>4x</a:t>
            </a:r>
            <a:r>
              <a:rPr lang="en-NG" sz="2000" kern="100" dirty="0">
                <a:solidFill>
                  <a:schemeClr val="bg1"/>
                </a:solidFill>
                <a:effectLst/>
                <a:latin typeface="Aptos" panose="02110004020202020204"/>
                <a:ea typeface="Aptos" panose="02110004020202020204"/>
                <a:cs typeface="Times New Roman" panose="02020603050405020304" pitchFamily="18" charset="0"/>
              </a:rPr>
              <a:t> and MacBooks by </a:t>
            </a:r>
            <a:r>
              <a:rPr lang="en-NG" sz="2000" b="1" kern="100" dirty="0">
                <a:solidFill>
                  <a:schemeClr val="bg1"/>
                </a:solidFill>
                <a:effectLst/>
                <a:latin typeface="Aptos" panose="02110004020202020204"/>
                <a:ea typeface="Aptos" panose="02110004020202020204"/>
                <a:cs typeface="Times New Roman" panose="02020603050405020304" pitchFamily="18" charset="0"/>
              </a:rPr>
              <a:t>5.5x.</a:t>
            </a:r>
          </a:p>
        </p:txBody>
      </p:sp>
      <p:sp>
        <p:nvSpPr>
          <p:cNvPr id="30" name="TextBox 29">
            <a:extLst>
              <a:ext uri="{FF2B5EF4-FFF2-40B4-BE49-F238E27FC236}">
                <a16:creationId xmlns:a16="http://schemas.microsoft.com/office/drawing/2014/main" id="{1B9D834A-6C71-FA9D-F172-E3F3015DD526}"/>
              </a:ext>
            </a:extLst>
          </p:cNvPr>
          <p:cNvSpPr txBox="1"/>
          <p:nvPr/>
        </p:nvSpPr>
        <p:spPr>
          <a:xfrm>
            <a:off x="8328752" y="4093401"/>
            <a:ext cx="3746180" cy="2160335"/>
          </a:xfrm>
          <a:prstGeom prst="rect">
            <a:avLst/>
          </a:prstGeom>
          <a:noFill/>
        </p:spPr>
        <p:txBody>
          <a:bodyPr wrap="square" rtlCol="0">
            <a:spAutoFit/>
          </a:bodyPr>
          <a:lstStyle/>
          <a:p>
            <a:pPr marL="342900" lvl="0" indent="-342900">
              <a:lnSpc>
                <a:spcPct val="115000"/>
              </a:lnSpc>
              <a:spcAft>
                <a:spcPts val="800"/>
              </a:spcAft>
              <a:buSzPts val="1000"/>
              <a:buFont typeface="Wingdings" panose="05000000000000000000" pitchFamily="2" charset="2"/>
              <a:buChar char="Ø"/>
              <a:tabLst>
                <a:tab pos="457200" algn="l"/>
              </a:tabLst>
            </a:pPr>
            <a:r>
              <a:rPr lang="en-NG" sz="1600" b="1" kern="100" dirty="0">
                <a:solidFill>
                  <a:schemeClr val="bg1"/>
                </a:solidFill>
                <a:effectLst/>
                <a:latin typeface="Aptos" panose="02110004020202020204"/>
                <a:ea typeface="Aptos" panose="02110004020202020204"/>
                <a:cs typeface="Times New Roman" panose="02020603050405020304" pitchFamily="18" charset="0"/>
              </a:rPr>
              <a:t>Galaxy Buds outshine AirPods and Bose</a:t>
            </a:r>
            <a:r>
              <a:rPr lang="en-NG" sz="1600" kern="100" dirty="0">
                <a:solidFill>
                  <a:schemeClr val="bg1"/>
                </a:solidFill>
                <a:effectLst/>
                <a:latin typeface="Aptos" panose="02110004020202020204"/>
                <a:ea typeface="Aptos" panose="02110004020202020204"/>
                <a:cs typeface="Times New Roman" panose="02020603050405020304" pitchFamily="18" charset="0"/>
              </a:rPr>
              <a:t>, suggesting pricing and value perception trump brand loyalty.</a:t>
            </a:r>
          </a:p>
          <a:p>
            <a:pPr marL="342900" lvl="0" indent="-342900">
              <a:lnSpc>
                <a:spcPct val="115000"/>
              </a:lnSpc>
              <a:spcAft>
                <a:spcPts val="800"/>
              </a:spcAft>
              <a:buSzPts val="1000"/>
              <a:buFont typeface="Wingdings" panose="05000000000000000000" pitchFamily="2" charset="2"/>
              <a:buChar char="Ø"/>
              <a:tabLst>
                <a:tab pos="457200" algn="l"/>
              </a:tabLst>
            </a:pPr>
            <a:r>
              <a:rPr lang="en-NG" sz="1600" b="1" kern="100" dirty="0">
                <a:solidFill>
                  <a:schemeClr val="bg1"/>
                </a:solidFill>
                <a:effectLst/>
                <a:latin typeface="Aptos" panose="02110004020202020204"/>
                <a:ea typeface="Aptos" panose="02110004020202020204"/>
                <a:cs typeface="Times New Roman" panose="02020603050405020304" pitchFamily="18" charset="0"/>
              </a:rPr>
              <a:t>High-value electronics underperform</a:t>
            </a:r>
            <a:r>
              <a:rPr lang="en-NG" sz="1600" kern="100" dirty="0">
                <a:solidFill>
                  <a:schemeClr val="bg1"/>
                </a:solidFill>
                <a:effectLst/>
                <a:latin typeface="Aptos" panose="02110004020202020204"/>
                <a:ea typeface="Aptos" panose="02110004020202020204"/>
                <a:cs typeface="Times New Roman" panose="02020603050405020304" pitchFamily="18" charset="0"/>
              </a:rPr>
              <a:t>, likely due to price sensitivity and purchase frequency, needs repositioning or bundle support.</a:t>
            </a:r>
          </a:p>
        </p:txBody>
      </p:sp>
      <p:pic>
        <p:nvPicPr>
          <p:cNvPr id="3" name="Picture 2">
            <a:extLst>
              <a:ext uri="{FF2B5EF4-FFF2-40B4-BE49-F238E27FC236}">
                <a16:creationId xmlns:a16="http://schemas.microsoft.com/office/drawing/2014/main" id="{15E186EA-7CEE-DDAA-5F2C-E4290C5017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185" y="1198352"/>
            <a:ext cx="7903657" cy="5192557"/>
          </a:xfrm>
          <a:prstGeom prst="rect">
            <a:avLst/>
          </a:prstGeom>
        </p:spPr>
      </p:pic>
      <p:cxnSp>
        <p:nvCxnSpPr>
          <p:cNvPr id="2" name="Straight Connector 1">
            <a:extLst>
              <a:ext uri="{FF2B5EF4-FFF2-40B4-BE49-F238E27FC236}">
                <a16:creationId xmlns:a16="http://schemas.microsoft.com/office/drawing/2014/main" id="{9335FA02-64FB-F68C-6273-6505A8B313A0}"/>
              </a:ext>
            </a:extLst>
          </p:cNvPr>
          <p:cNvCxnSpPr>
            <a:cxnSpLocks/>
          </p:cNvCxnSpPr>
          <p:nvPr/>
        </p:nvCxnSpPr>
        <p:spPr>
          <a:xfrm>
            <a:off x="633984" y="6559296"/>
            <a:ext cx="6864096"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3E034216-36D6-472E-5708-302D8249ED54}"/>
              </a:ext>
            </a:extLst>
          </p:cNvPr>
          <p:cNvSpPr txBox="1"/>
          <p:nvPr/>
        </p:nvSpPr>
        <p:spPr>
          <a:xfrm>
            <a:off x="1104826" y="6563328"/>
            <a:ext cx="2715006"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4E71301B-46ED-5C73-8A1C-821022E80C95}"/>
              </a:ext>
            </a:extLst>
          </p:cNvPr>
          <p:cNvSpPr txBox="1"/>
          <p:nvPr/>
        </p:nvSpPr>
        <p:spPr>
          <a:xfrm>
            <a:off x="7138219" y="6578717"/>
            <a:ext cx="384048" cy="261610"/>
          </a:xfrm>
          <a:prstGeom prst="rect">
            <a:avLst/>
          </a:prstGeom>
          <a:noFill/>
        </p:spPr>
        <p:txBody>
          <a:bodyPr wrap="square" rtlCol="0">
            <a:spAutoFit/>
          </a:bodyPr>
          <a:lstStyle/>
          <a:p>
            <a:r>
              <a:rPr lang="en-US" sz="1100" b="1" dirty="0"/>
              <a:t>13 </a:t>
            </a:r>
            <a:endParaRPr lang="en-NG" sz="1100" b="1" dirty="0"/>
          </a:p>
        </p:txBody>
      </p:sp>
    </p:spTree>
    <p:extLst>
      <p:ext uri="{BB962C8B-B14F-4D97-AF65-F5344CB8AC3E}">
        <p14:creationId xmlns:p14="http://schemas.microsoft.com/office/powerpoint/2010/main" val="3475754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3BD0E0-C6CF-A607-EA11-B006C847A1D4}"/>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86101EF-D4BA-3812-9330-BFDADD86815E}"/>
              </a:ext>
            </a:extLst>
          </p:cNvPr>
          <p:cNvCxnSpPr>
            <a:cxnSpLocks/>
          </p:cNvCxnSpPr>
          <p:nvPr/>
        </p:nvCxnSpPr>
        <p:spPr>
          <a:xfrm>
            <a:off x="354330" y="1260220"/>
            <a:ext cx="6476629"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584419B8-08DA-525A-F0D7-E1C88F9ADBE5}"/>
              </a:ext>
            </a:extLst>
          </p:cNvPr>
          <p:cNvSpPr txBox="1"/>
          <p:nvPr/>
        </p:nvSpPr>
        <p:spPr>
          <a:xfrm>
            <a:off x="194185" y="106586"/>
            <a:ext cx="7231184" cy="1200329"/>
          </a:xfrm>
          <a:prstGeom prst="rect">
            <a:avLst/>
          </a:prstGeom>
          <a:noFill/>
        </p:spPr>
        <p:txBody>
          <a:bodyPr wrap="square" rtlCol="0">
            <a:spAutoFit/>
          </a:bodyPr>
          <a:lstStyle/>
          <a:p>
            <a:r>
              <a:rPr lang="en-US" sz="2400" b="1" dirty="0"/>
              <a:t>How do product sales vary across different days of the week, and what insights can be drawn from the distribution of order volumes by product and day?</a:t>
            </a:r>
          </a:p>
        </p:txBody>
      </p:sp>
      <p:sp>
        <p:nvSpPr>
          <p:cNvPr id="15" name="Rectangle 14">
            <a:extLst>
              <a:ext uri="{FF2B5EF4-FFF2-40B4-BE49-F238E27FC236}">
                <a16:creationId xmlns:a16="http://schemas.microsoft.com/office/drawing/2014/main" id="{85D6C424-3392-E53D-A9CF-D7DBA78C3915}"/>
              </a:ext>
            </a:extLst>
          </p:cNvPr>
          <p:cNvSpPr/>
          <p:nvPr/>
        </p:nvSpPr>
        <p:spPr>
          <a:xfrm>
            <a:off x="8328752" y="1298087"/>
            <a:ext cx="3863248" cy="5559912"/>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6" name="Rectangle: Rounded Corners 15">
            <a:extLst>
              <a:ext uri="{FF2B5EF4-FFF2-40B4-BE49-F238E27FC236}">
                <a16:creationId xmlns:a16="http://schemas.microsoft.com/office/drawing/2014/main" id="{7DEEE451-A646-AE3C-4AB5-ED8B78DFFBF6}"/>
              </a:ext>
            </a:extLst>
          </p:cNvPr>
          <p:cNvSpPr/>
          <p:nvPr/>
        </p:nvSpPr>
        <p:spPr>
          <a:xfrm>
            <a:off x="8461399" y="152949"/>
            <a:ext cx="3613533" cy="830997"/>
          </a:xfrm>
          <a:prstGeom prst="roundRect">
            <a:avLst/>
          </a:prstGeom>
          <a:solidFill>
            <a:schemeClr val="accent1">
              <a:lumMod val="75000"/>
            </a:schemeClr>
          </a:solidFill>
          <a:ln>
            <a:no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7" name="Arrow: Left 16">
            <a:extLst>
              <a:ext uri="{FF2B5EF4-FFF2-40B4-BE49-F238E27FC236}">
                <a16:creationId xmlns:a16="http://schemas.microsoft.com/office/drawing/2014/main" id="{AE96CBEF-0FEA-530A-D979-C432E25DAE69}"/>
              </a:ext>
            </a:extLst>
          </p:cNvPr>
          <p:cNvSpPr/>
          <p:nvPr/>
        </p:nvSpPr>
        <p:spPr>
          <a:xfrm>
            <a:off x="7807879" y="467090"/>
            <a:ext cx="653520" cy="202095"/>
          </a:xfrm>
          <a:prstGeom prst="leftArrow">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TextBox 13">
            <a:extLst>
              <a:ext uri="{FF2B5EF4-FFF2-40B4-BE49-F238E27FC236}">
                <a16:creationId xmlns:a16="http://schemas.microsoft.com/office/drawing/2014/main" id="{511830F0-4CB9-D874-CF3E-25311D83E7AC}"/>
              </a:ext>
            </a:extLst>
          </p:cNvPr>
          <p:cNvSpPr txBox="1"/>
          <p:nvPr/>
        </p:nvSpPr>
        <p:spPr>
          <a:xfrm>
            <a:off x="8707915" y="237880"/>
            <a:ext cx="3104921" cy="646331"/>
          </a:xfrm>
          <a:prstGeom prst="rect">
            <a:avLst/>
          </a:prstGeom>
          <a:noFill/>
        </p:spPr>
        <p:txBody>
          <a:bodyPr wrap="square" rtlCol="0">
            <a:spAutoFit/>
          </a:bodyPr>
          <a:lstStyle/>
          <a:p>
            <a:pPr algn="ctr"/>
            <a:r>
              <a:rPr lang="en-US" b="1" dirty="0">
                <a:solidFill>
                  <a:schemeClr val="accent1">
                    <a:lumMod val="40000"/>
                    <a:lumOff val="60000"/>
                  </a:schemeClr>
                </a:solidFill>
                <a:latin typeface="Arial Rounded MT Bold" panose="020F0704030504030204" pitchFamily="34" charset="0"/>
              </a:rPr>
              <a:t>Product Sales Performance   Analysis</a:t>
            </a:r>
          </a:p>
        </p:txBody>
      </p:sp>
      <p:pic>
        <p:nvPicPr>
          <p:cNvPr id="19" name="Picture 18">
            <a:extLst>
              <a:ext uri="{FF2B5EF4-FFF2-40B4-BE49-F238E27FC236}">
                <a16:creationId xmlns:a16="http://schemas.microsoft.com/office/drawing/2014/main" id="{CEE6F8C6-7F21-CA53-40A2-EC71C15416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1399" y="1364447"/>
            <a:ext cx="881349" cy="935492"/>
          </a:xfrm>
          <a:prstGeom prst="rect">
            <a:avLst/>
          </a:prstGeom>
        </p:spPr>
      </p:pic>
      <p:cxnSp>
        <p:nvCxnSpPr>
          <p:cNvPr id="21" name="Straight Connector 20">
            <a:extLst>
              <a:ext uri="{FF2B5EF4-FFF2-40B4-BE49-F238E27FC236}">
                <a16:creationId xmlns:a16="http://schemas.microsoft.com/office/drawing/2014/main" id="{17A49520-9943-D964-689E-DB3F4E84066D}"/>
              </a:ext>
            </a:extLst>
          </p:cNvPr>
          <p:cNvCxnSpPr>
            <a:cxnSpLocks/>
          </p:cNvCxnSpPr>
          <p:nvPr/>
        </p:nvCxnSpPr>
        <p:spPr>
          <a:xfrm>
            <a:off x="9573658" y="2299939"/>
            <a:ext cx="1806766"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9C59E8A5-8FBC-F38C-E3EA-2830D17D344B}"/>
              </a:ext>
            </a:extLst>
          </p:cNvPr>
          <p:cNvSpPr txBox="1"/>
          <p:nvPr/>
        </p:nvSpPr>
        <p:spPr>
          <a:xfrm>
            <a:off x="9485968" y="1790590"/>
            <a:ext cx="2213945" cy="492443"/>
          </a:xfrm>
          <a:prstGeom prst="rect">
            <a:avLst/>
          </a:prstGeom>
          <a:noFill/>
        </p:spPr>
        <p:txBody>
          <a:bodyPr wrap="square" rtlCol="0">
            <a:spAutoFit/>
          </a:bodyPr>
          <a:lstStyle/>
          <a:p>
            <a:r>
              <a:rPr lang="en-US" sz="2600" b="1" dirty="0">
                <a:solidFill>
                  <a:schemeClr val="accent1">
                    <a:lumMod val="40000"/>
                    <a:lumOff val="60000"/>
                  </a:schemeClr>
                </a:solidFill>
                <a:latin typeface="Arial Rounded MT Bold" panose="020F0704030504030204" pitchFamily="34" charset="0"/>
              </a:rPr>
              <a:t>Key Insights</a:t>
            </a:r>
            <a:endParaRPr lang="en-NG" sz="2600" b="1" dirty="0">
              <a:solidFill>
                <a:schemeClr val="accent1">
                  <a:lumMod val="40000"/>
                  <a:lumOff val="60000"/>
                </a:schemeClr>
              </a:solidFill>
              <a:latin typeface="Arial Rounded MT Bold" panose="020F0704030504030204" pitchFamily="34" charset="0"/>
            </a:endParaRPr>
          </a:p>
        </p:txBody>
      </p:sp>
      <p:sp>
        <p:nvSpPr>
          <p:cNvPr id="29" name="TextBox 28">
            <a:extLst>
              <a:ext uri="{FF2B5EF4-FFF2-40B4-BE49-F238E27FC236}">
                <a16:creationId xmlns:a16="http://schemas.microsoft.com/office/drawing/2014/main" id="{0C61B623-923E-D79E-6B79-728082471CE5}"/>
              </a:ext>
            </a:extLst>
          </p:cNvPr>
          <p:cNvSpPr txBox="1"/>
          <p:nvPr/>
        </p:nvSpPr>
        <p:spPr>
          <a:xfrm>
            <a:off x="8461399" y="2455821"/>
            <a:ext cx="3613533" cy="1631216"/>
          </a:xfrm>
          <a:prstGeom prst="rect">
            <a:avLst/>
          </a:prstGeom>
          <a:noFill/>
        </p:spPr>
        <p:txBody>
          <a:bodyPr wrap="square" rtlCol="0">
            <a:spAutoFit/>
          </a:bodyPr>
          <a:lstStyle/>
          <a:p>
            <a:r>
              <a:rPr lang="en-NG" sz="2000" b="1" kern="100" dirty="0">
                <a:solidFill>
                  <a:schemeClr val="bg1"/>
                </a:solidFill>
                <a:effectLst/>
                <a:latin typeface="Aptos" panose="02110004020202020204"/>
                <a:ea typeface="Aptos" panose="02110004020202020204"/>
                <a:cs typeface="Times New Roman" panose="02020603050405020304" pitchFamily="18" charset="0"/>
              </a:rPr>
              <a:t>Top-selling items (batteries, cables, Galaxy Buds)</a:t>
            </a:r>
            <a:r>
              <a:rPr lang="en-NG" sz="2000" kern="100" dirty="0">
                <a:solidFill>
                  <a:schemeClr val="bg1"/>
                </a:solidFill>
                <a:effectLst/>
                <a:latin typeface="Aptos" panose="02110004020202020204"/>
                <a:ea typeface="Aptos" panose="02110004020202020204"/>
                <a:cs typeface="Times New Roman" panose="02020603050405020304" pitchFamily="18" charset="0"/>
              </a:rPr>
              <a:t> maintain strong, consistent daily sales, ideal for automation and stock stability</a:t>
            </a:r>
            <a:r>
              <a:rPr lang="en-US" sz="2000" kern="100" dirty="0">
                <a:solidFill>
                  <a:schemeClr val="bg1"/>
                </a:solidFill>
                <a:effectLst/>
                <a:latin typeface="Aptos" panose="02110004020202020204"/>
                <a:ea typeface="Aptos" panose="02110004020202020204"/>
                <a:cs typeface="Times New Roman" panose="02020603050405020304" pitchFamily="18" charset="0"/>
              </a:rPr>
              <a:t>.</a:t>
            </a:r>
            <a:r>
              <a:rPr lang="en-NG" sz="1800" kern="100" dirty="0">
                <a:effectLst/>
                <a:latin typeface="Aptos" panose="02110004020202020204"/>
                <a:ea typeface="Aptos" panose="02110004020202020204"/>
                <a:cs typeface="Times New Roman" panose="02020603050405020304" pitchFamily="18" charset="0"/>
              </a:rPr>
              <a:t>.</a:t>
            </a:r>
          </a:p>
        </p:txBody>
      </p:sp>
      <p:sp>
        <p:nvSpPr>
          <p:cNvPr id="30" name="TextBox 29">
            <a:extLst>
              <a:ext uri="{FF2B5EF4-FFF2-40B4-BE49-F238E27FC236}">
                <a16:creationId xmlns:a16="http://schemas.microsoft.com/office/drawing/2014/main" id="{690AB5DB-0F1E-AB27-3210-C48ED9504A0B}"/>
              </a:ext>
            </a:extLst>
          </p:cNvPr>
          <p:cNvSpPr txBox="1"/>
          <p:nvPr/>
        </p:nvSpPr>
        <p:spPr>
          <a:xfrm>
            <a:off x="8328752" y="4401178"/>
            <a:ext cx="3746180" cy="1877181"/>
          </a:xfrm>
          <a:prstGeom prst="rect">
            <a:avLst/>
          </a:prstGeom>
          <a:noFill/>
        </p:spPr>
        <p:txBody>
          <a:bodyPr wrap="square" rtlCol="0">
            <a:spAutoFit/>
          </a:bodyPr>
          <a:lstStyle/>
          <a:p>
            <a:pPr marL="342900" lvl="0" indent="-342900">
              <a:lnSpc>
                <a:spcPct val="115000"/>
              </a:lnSpc>
              <a:spcAft>
                <a:spcPts val="800"/>
              </a:spcAft>
              <a:buSzPts val="1000"/>
              <a:buFont typeface="Wingdings" panose="05000000000000000000" pitchFamily="2" charset="2"/>
              <a:buChar char="Ø"/>
              <a:tabLst>
                <a:tab pos="457200" algn="l"/>
              </a:tabLst>
            </a:pPr>
            <a:r>
              <a:rPr lang="en-NG" sz="1600" b="1" kern="100" dirty="0">
                <a:solidFill>
                  <a:schemeClr val="bg1"/>
                </a:solidFill>
                <a:effectLst/>
                <a:latin typeface="Aptos" panose="02110004020202020204"/>
                <a:ea typeface="Aptos" panose="02110004020202020204"/>
                <a:cs typeface="Times New Roman" panose="02020603050405020304" pitchFamily="18" charset="0"/>
              </a:rPr>
              <a:t>Entertainment products (TVs, headphones)</a:t>
            </a:r>
            <a:r>
              <a:rPr lang="en-NG" sz="1600" kern="100" dirty="0">
                <a:solidFill>
                  <a:schemeClr val="bg1"/>
                </a:solidFill>
                <a:effectLst/>
                <a:latin typeface="Aptos" panose="02110004020202020204"/>
                <a:ea typeface="Aptos" panose="02110004020202020204"/>
                <a:cs typeface="Times New Roman" panose="02020603050405020304" pitchFamily="18" charset="0"/>
              </a:rPr>
              <a:t> spike over weekends, perfect for weekend campaign pushes.</a:t>
            </a:r>
          </a:p>
          <a:p>
            <a:pPr marL="342900" lvl="0" indent="-342900">
              <a:lnSpc>
                <a:spcPct val="115000"/>
              </a:lnSpc>
              <a:spcAft>
                <a:spcPts val="800"/>
              </a:spcAft>
              <a:buSzPts val="1000"/>
              <a:buFont typeface="Wingdings" panose="05000000000000000000" pitchFamily="2" charset="2"/>
              <a:buChar char="Ø"/>
              <a:tabLst>
                <a:tab pos="457200" algn="l"/>
              </a:tabLst>
            </a:pPr>
            <a:r>
              <a:rPr lang="en-NG" sz="1600" b="1" kern="100" dirty="0">
                <a:solidFill>
                  <a:schemeClr val="bg1"/>
                </a:solidFill>
                <a:effectLst/>
                <a:latin typeface="Aptos" panose="02110004020202020204"/>
                <a:ea typeface="Aptos" panose="02110004020202020204"/>
                <a:cs typeface="Times New Roman" panose="02020603050405020304" pitchFamily="18" charset="0"/>
              </a:rPr>
              <a:t>Laptops peak early-week</a:t>
            </a:r>
            <a:r>
              <a:rPr lang="en-NG" sz="1600" kern="100" dirty="0">
                <a:solidFill>
                  <a:schemeClr val="bg1"/>
                </a:solidFill>
                <a:effectLst/>
                <a:latin typeface="Aptos" panose="02110004020202020204"/>
                <a:ea typeface="Aptos" panose="02110004020202020204"/>
                <a:cs typeface="Times New Roman" panose="02020603050405020304" pitchFamily="18" charset="0"/>
              </a:rPr>
              <a:t>, especially Mondays, cater to “back-to-work” energy with productivity promos.</a:t>
            </a:r>
          </a:p>
        </p:txBody>
      </p:sp>
      <p:pic>
        <p:nvPicPr>
          <p:cNvPr id="3" name="Picture 2">
            <a:extLst>
              <a:ext uri="{FF2B5EF4-FFF2-40B4-BE49-F238E27FC236}">
                <a16:creationId xmlns:a16="http://schemas.microsoft.com/office/drawing/2014/main" id="{E422C69A-0B76-1BB4-BF09-BC4FA892AB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185" y="1454232"/>
            <a:ext cx="7903657" cy="4936678"/>
          </a:xfrm>
          <a:prstGeom prst="rect">
            <a:avLst/>
          </a:prstGeom>
        </p:spPr>
      </p:pic>
      <p:cxnSp>
        <p:nvCxnSpPr>
          <p:cNvPr id="4" name="Straight Connector 3">
            <a:extLst>
              <a:ext uri="{FF2B5EF4-FFF2-40B4-BE49-F238E27FC236}">
                <a16:creationId xmlns:a16="http://schemas.microsoft.com/office/drawing/2014/main" id="{A0EE13A2-07B2-98A2-C30F-8223193C6A0B}"/>
              </a:ext>
            </a:extLst>
          </p:cNvPr>
          <p:cNvCxnSpPr>
            <a:cxnSpLocks/>
          </p:cNvCxnSpPr>
          <p:nvPr/>
        </p:nvCxnSpPr>
        <p:spPr>
          <a:xfrm>
            <a:off x="633984" y="6559296"/>
            <a:ext cx="6864096"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FA889356-ADC9-C978-81FB-C31D4CBAF4E3}"/>
              </a:ext>
            </a:extLst>
          </p:cNvPr>
          <p:cNvSpPr txBox="1"/>
          <p:nvPr/>
        </p:nvSpPr>
        <p:spPr>
          <a:xfrm>
            <a:off x="1104826" y="6563328"/>
            <a:ext cx="2715006"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2" name="TextBox 1">
            <a:extLst>
              <a:ext uri="{FF2B5EF4-FFF2-40B4-BE49-F238E27FC236}">
                <a16:creationId xmlns:a16="http://schemas.microsoft.com/office/drawing/2014/main" id="{193C16DA-818F-89B3-55D0-E0386E16E2A9}"/>
              </a:ext>
            </a:extLst>
          </p:cNvPr>
          <p:cNvSpPr txBox="1"/>
          <p:nvPr/>
        </p:nvSpPr>
        <p:spPr>
          <a:xfrm>
            <a:off x="7138219" y="6578717"/>
            <a:ext cx="384048" cy="261610"/>
          </a:xfrm>
          <a:prstGeom prst="rect">
            <a:avLst/>
          </a:prstGeom>
          <a:noFill/>
        </p:spPr>
        <p:txBody>
          <a:bodyPr wrap="square" rtlCol="0">
            <a:spAutoFit/>
          </a:bodyPr>
          <a:lstStyle/>
          <a:p>
            <a:r>
              <a:rPr lang="en-US" sz="1100" b="1" dirty="0"/>
              <a:t>14 </a:t>
            </a:r>
            <a:endParaRPr lang="en-NG" sz="1100" b="1" dirty="0"/>
          </a:p>
        </p:txBody>
      </p:sp>
    </p:spTree>
    <p:extLst>
      <p:ext uri="{BB962C8B-B14F-4D97-AF65-F5344CB8AC3E}">
        <p14:creationId xmlns:p14="http://schemas.microsoft.com/office/powerpoint/2010/main" val="2870953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538E3E-4E23-4998-845D-51F061AA7D0F}"/>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F19604-8D95-9BF1-299F-45BE110BD613}"/>
              </a:ext>
            </a:extLst>
          </p:cNvPr>
          <p:cNvCxnSpPr>
            <a:cxnSpLocks/>
          </p:cNvCxnSpPr>
          <p:nvPr/>
        </p:nvCxnSpPr>
        <p:spPr>
          <a:xfrm>
            <a:off x="501445" y="1017640"/>
            <a:ext cx="6636774"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5EA75F99-12A1-F0C4-20ED-6E5B92A21667}"/>
              </a:ext>
            </a:extLst>
          </p:cNvPr>
          <p:cNvSpPr txBox="1"/>
          <p:nvPr/>
        </p:nvSpPr>
        <p:spPr>
          <a:xfrm>
            <a:off x="194185" y="186643"/>
            <a:ext cx="7462684" cy="830997"/>
          </a:xfrm>
          <a:prstGeom prst="rect">
            <a:avLst/>
          </a:prstGeom>
          <a:noFill/>
        </p:spPr>
        <p:txBody>
          <a:bodyPr wrap="square" rtlCol="0">
            <a:spAutoFit/>
          </a:bodyPr>
          <a:lstStyle/>
          <a:p>
            <a:r>
              <a:rPr lang="en-US" sz="2400" b="1" dirty="0"/>
              <a:t>On which day of the week do customers make the most purchases?</a:t>
            </a:r>
          </a:p>
        </p:txBody>
      </p:sp>
      <p:sp>
        <p:nvSpPr>
          <p:cNvPr id="15" name="Rectangle 14">
            <a:extLst>
              <a:ext uri="{FF2B5EF4-FFF2-40B4-BE49-F238E27FC236}">
                <a16:creationId xmlns:a16="http://schemas.microsoft.com/office/drawing/2014/main" id="{E042A6AB-C399-4213-54BB-B83404491AB3}"/>
              </a:ext>
            </a:extLst>
          </p:cNvPr>
          <p:cNvSpPr/>
          <p:nvPr/>
        </p:nvSpPr>
        <p:spPr>
          <a:xfrm>
            <a:off x="8328752" y="1298087"/>
            <a:ext cx="3863248" cy="5559912"/>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6" name="Rectangle: Rounded Corners 15">
            <a:extLst>
              <a:ext uri="{FF2B5EF4-FFF2-40B4-BE49-F238E27FC236}">
                <a16:creationId xmlns:a16="http://schemas.microsoft.com/office/drawing/2014/main" id="{065876B9-FA2F-31BD-311C-E29DD36099CC}"/>
              </a:ext>
            </a:extLst>
          </p:cNvPr>
          <p:cNvSpPr/>
          <p:nvPr/>
        </p:nvSpPr>
        <p:spPr>
          <a:xfrm>
            <a:off x="8461399" y="152949"/>
            <a:ext cx="3613533" cy="830997"/>
          </a:xfrm>
          <a:prstGeom prst="roundRect">
            <a:avLst/>
          </a:prstGeom>
          <a:solidFill>
            <a:schemeClr val="accent1">
              <a:lumMod val="75000"/>
            </a:schemeClr>
          </a:solidFill>
          <a:ln>
            <a:no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7" name="Arrow: Left 16">
            <a:extLst>
              <a:ext uri="{FF2B5EF4-FFF2-40B4-BE49-F238E27FC236}">
                <a16:creationId xmlns:a16="http://schemas.microsoft.com/office/drawing/2014/main" id="{5BF1E523-F627-E077-764D-D5FDAEEA6490}"/>
              </a:ext>
            </a:extLst>
          </p:cNvPr>
          <p:cNvSpPr/>
          <p:nvPr/>
        </p:nvSpPr>
        <p:spPr>
          <a:xfrm>
            <a:off x="7807879" y="467090"/>
            <a:ext cx="653520" cy="202095"/>
          </a:xfrm>
          <a:prstGeom prst="leftArrow">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TextBox 13">
            <a:extLst>
              <a:ext uri="{FF2B5EF4-FFF2-40B4-BE49-F238E27FC236}">
                <a16:creationId xmlns:a16="http://schemas.microsoft.com/office/drawing/2014/main" id="{3BF63C78-085F-8A14-B114-4558CE42C18A}"/>
              </a:ext>
            </a:extLst>
          </p:cNvPr>
          <p:cNvSpPr txBox="1"/>
          <p:nvPr/>
        </p:nvSpPr>
        <p:spPr>
          <a:xfrm>
            <a:off x="8594993" y="250650"/>
            <a:ext cx="3330766" cy="646331"/>
          </a:xfrm>
          <a:prstGeom prst="rect">
            <a:avLst/>
          </a:prstGeom>
          <a:noFill/>
        </p:spPr>
        <p:txBody>
          <a:bodyPr wrap="square" rtlCol="0">
            <a:spAutoFit/>
          </a:bodyPr>
          <a:lstStyle/>
          <a:p>
            <a:pPr algn="ctr"/>
            <a:r>
              <a:rPr lang="en-US" b="1" dirty="0">
                <a:solidFill>
                  <a:schemeClr val="accent1">
                    <a:lumMod val="40000"/>
                    <a:lumOff val="60000"/>
                  </a:schemeClr>
                </a:solidFill>
                <a:latin typeface="Arial Rounded MT Bold" panose="020F0704030504030204" pitchFamily="34" charset="0"/>
              </a:rPr>
              <a:t>Weekly Purchase Trends Analysis</a:t>
            </a:r>
          </a:p>
        </p:txBody>
      </p:sp>
      <p:pic>
        <p:nvPicPr>
          <p:cNvPr id="19" name="Picture 18">
            <a:extLst>
              <a:ext uri="{FF2B5EF4-FFF2-40B4-BE49-F238E27FC236}">
                <a16:creationId xmlns:a16="http://schemas.microsoft.com/office/drawing/2014/main" id="{9E6C2C01-9802-84C6-1DE5-CE72D6919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1399" y="1364447"/>
            <a:ext cx="881349" cy="935492"/>
          </a:xfrm>
          <a:prstGeom prst="rect">
            <a:avLst/>
          </a:prstGeom>
        </p:spPr>
      </p:pic>
      <p:cxnSp>
        <p:nvCxnSpPr>
          <p:cNvPr id="21" name="Straight Connector 20">
            <a:extLst>
              <a:ext uri="{FF2B5EF4-FFF2-40B4-BE49-F238E27FC236}">
                <a16:creationId xmlns:a16="http://schemas.microsoft.com/office/drawing/2014/main" id="{A3D4D836-31A8-B094-5A06-90866FAAC2C0}"/>
              </a:ext>
            </a:extLst>
          </p:cNvPr>
          <p:cNvCxnSpPr>
            <a:cxnSpLocks/>
          </p:cNvCxnSpPr>
          <p:nvPr/>
        </p:nvCxnSpPr>
        <p:spPr>
          <a:xfrm>
            <a:off x="9573658" y="2299939"/>
            <a:ext cx="1806766"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786DB09E-D8D1-32E8-7229-EE6DBEB2656D}"/>
              </a:ext>
            </a:extLst>
          </p:cNvPr>
          <p:cNvSpPr txBox="1"/>
          <p:nvPr/>
        </p:nvSpPr>
        <p:spPr>
          <a:xfrm>
            <a:off x="9485968" y="1790590"/>
            <a:ext cx="2213945" cy="492443"/>
          </a:xfrm>
          <a:prstGeom prst="rect">
            <a:avLst/>
          </a:prstGeom>
          <a:noFill/>
        </p:spPr>
        <p:txBody>
          <a:bodyPr wrap="square" rtlCol="0">
            <a:spAutoFit/>
          </a:bodyPr>
          <a:lstStyle/>
          <a:p>
            <a:r>
              <a:rPr lang="en-US" sz="2600" b="1" dirty="0">
                <a:solidFill>
                  <a:schemeClr val="accent1">
                    <a:lumMod val="40000"/>
                    <a:lumOff val="60000"/>
                  </a:schemeClr>
                </a:solidFill>
                <a:latin typeface="Arial Rounded MT Bold" panose="020F0704030504030204" pitchFamily="34" charset="0"/>
              </a:rPr>
              <a:t>Key Insights</a:t>
            </a:r>
            <a:endParaRPr lang="en-NG" sz="2600" b="1" dirty="0">
              <a:solidFill>
                <a:schemeClr val="accent1">
                  <a:lumMod val="40000"/>
                  <a:lumOff val="60000"/>
                </a:schemeClr>
              </a:solidFill>
              <a:latin typeface="Arial Rounded MT Bold" panose="020F0704030504030204" pitchFamily="34" charset="0"/>
            </a:endParaRPr>
          </a:p>
        </p:txBody>
      </p:sp>
      <p:sp>
        <p:nvSpPr>
          <p:cNvPr id="29" name="TextBox 28">
            <a:extLst>
              <a:ext uri="{FF2B5EF4-FFF2-40B4-BE49-F238E27FC236}">
                <a16:creationId xmlns:a16="http://schemas.microsoft.com/office/drawing/2014/main" id="{B0E1C9DB-CB2E-7578-CF66-6E747FD4A373}"/>
              </a:ext>
            </a:extLst>
          </p:cNvPr>
          <p:cNvSpPr txBox="1"/>
          <p:nvPr/>
        </p:nvSpPr>
        <p:spPr>
          <a:xfrm>
            <a:off x="8461399" y="2455821"/>
            <a:ext cx="3613533" cy="1323439"/>
          </a:xfrm>
          <a:prstGeom prst="rect">
            <a:avLst/>
          </a:prstGeom>
          <a:noFill/>
        </p:spPr>
        <p:txBody>
          <a:bodyPr wrap="square" rtlCol="0">
            <a:spAutoFit/>
          </a:bodyPr>
          <a:lstStyle/>
          <a:p>
            <a:r>
              <a:rPr lang="en-NG" sz="2000" b="1" kern="100" dirty="0">
                <a:solidFill>
                  <a:schemeClr val="bg1"/>
                </a:solidFill>
                <a:effectLst/>
                <a:latin typeface="Aptos" panose="02110004020202020204"/>
                <a:ea typeface="Aptos" panose="02110004020202020204"/>
                <a:cs typeface="Times New Roman" panose="02020603050405020304" pitchFamily="18" charset="0"/>
              </a:rPr>
              <a:t>Tuesday is king</a:t>
            </a:r>
            <a:r>
              <a:rPr lang="en-NG" sz="2000" kern="100" dirty="0">
                <a:solidFill>
                  <a:schemeClr val="bg1"/>
                </a:solidFill>
                <a:effectLst/>
                <a:latin typeface="Aptos" panose="02110004020202020204"/>
                <a:ea typeface="Aptos" panose="02110004020202020204"/>
                <a:cs typeface="Times New Roman" panose="02020603050405020304" pitchFamily="18" charset="0"/>
              </a:rPr>
              <a:t>, with the highest total sales (</a:t>
            </a:r>
            <a:r>
              <a:rPr lang="en-NG" sz="2000" b="1" kern="100" dirty="0">
                <a:solidFill>
                  <a:schemeClr val="bg1"/>
                </a:solidFill>
                <a:effectLst/>
                <a:latin typeface="Aptos" panose="02110004020202020204"/>
                <a:ea typeface="Aptos" panose="02110004020202020204"/>
                <a:cs typeface="Times New Roman" panose="02020603050405020304" pitchFamily="18" charset="0"/>
              </a:rPr>
              <a:t>$5.75M</a:t>
            </a:r>
            <a:r>
              <a:rPr lang="en-NG" sz="2000" kern="100" dirty="0">
                <a:solidFill>
                  <a:schemeClr val="bg1"/>
                </a:solidFill>
                <a:effectLst/>
                <a:latin typeface="Aptos" panose="02110004020202020204"/>
                <a:ea typeface="Aptos" panose="02110004020202020204"/>
                <a:cs typeface="Times New Roman" panose="02020603050405020304" pitchFamily="18" charset="0"/>
              </a:rPr>
              <a:t>), the best day for major campaign launches.</a:t>
            </a:r>
          </a:p>
        </p:txBody>
      </p:sp>
      <p:sp>
        <p:nvSpPr>
          <p:cNvPr id="30" name="TextBox 29">
            <a:extLst>
              <a:ext uri="{FF2B5EF4-FFF2-40B4-BE49-F238E27FC236}">
                <a16:creationId xmlns:a16="http://schemas.microsoft.com/office/drawing/2014/main" id="{AA9749A2-DD70-A0DA-C9A9-4E7CAEEBFCB9}"/>
              </a:ext>
            </a:extLst>
          </p:cNvPr>
          <p:cNvSpPr txBox="1"/>
          <p:nvPr/>
        </p:nvSpPr>
        <p:spPr>
          <a:xfrm>
            <a:off x="8328752" y="4128622"/>
            <a:ext cx="3613533" cy="2726644"/>
          </a:xfrm>
          <a:prstGeom prst="rect">
            <a:avLst/>
          </a:prstGeom>
          <a:noFill/>
        </p:spPr>
        <p:txBody>
          <a:bodyPr wrap="square" rtlCol="0">
            <a:spAutoFit/>
          </a:bodyPr>
          <a:lstStyle/>
          <a:p>
            <a:pPr marL="342900" lvl="0" indent="-342900">
              <a:lnSpc>
                <a:spcPct val="115000"/>
              </a:lnSpc>
              <a:spcAft>
                <a:spcPts val="800"/>
              </a:spcAft>
              <a:buSzPts val="1000"/>
              <a:buFont typeface="Wingdings" panose="05000000000000000000" pitchFamily="2" charset="2"/>
              <a:buChar char="Ø"/>
              <a:tabLst>
                <a:tab pos="457200" algn="l"/>
              </a:tabLst>
            </a:pPr>
            <a:r>
              <a:rPr lang="en-NG" sz="1600" b="1" kern="100" dirty="0">
                <a:solidFill>
                  <a:schemeClr val="bg1"/>
                </a:solidFill>
                <a:effectLst/>
                <a:latin typeface="Aptos" panose="02110004020202020204"/>
                <a:ea typeface="Aptos" panose="02110004020202020204"/>
                <a:cs typeface="Times New Roman" panose="02020603050405020304" pitchFamily="18" charset="0"/>
              </a:rPr>
              <a:t>Thursday is the quietest</a:t>
            </a:r>
            <a:r>
              <a:rPr lang="en-US" sz="1600" b="1" kern="100" dirty="0">
                <a:solidFill>
                  <a:schemeClr val="bg1"/>
                </a:solidFill>
                <a:effectLst/>
                <a:latin typeface="Aptos" panose="02110004020202020204"/>
                <a:ea typeface="Aptos" panose="02110004020202020204"/>
                <a:cs typeface="Times New Roman" panose="02020603050405020304" pitchFamily="18" charset="0"/>
              </a:rPr>
              <a:t> </a:t>
            </a:r>
            <a:r>
              <a:rPr lang="en-US" sz="1600" kern="100" dirty="0">
                <a:solidFill>
                  <a:schemeClr val="bg1"/>
                </a:solidFill>
                <a:latin typeface="Aptos" panose="02110004020202020204"/>
                <a:ea typeface="Aptos" panose="02110004020202020204"/>
                <a:cs typeface="Times New Roman" panose="02020603050405020304" pitchFamily="18" charset="0"/>
              </a:rPr>
              <a:t>with total sales of </a:t>
            </a:r>
            <a:r>
              <a:rPr lang="en-US" sz="1600" b="1" kern="100" dirty="0">
                <a:solidFill>
                  <a:schemeClr val="bg1"/>
                </a:solidFill>
                <a:effectLst/>
                <a:latin typeface="Aptos" panose="02110004020202020204"/>
                <a:ea typeface="Aptos" panose="02110004020202020204"/>
                <a:cs typeface="Times New Roman" panose="02020603050405020304" pitchFamily="18" charset="0"/>
              </a:rPr>
              <a:t>$5.41M</a:t>
            </a:r>
            <a:r>
              <a:rPr lang="en-NG" sz="1600" kern="100" dirty="0">
                <a:solidFill>
                  <a:schemeClr val="bg1"/>
                </a:solidFill>
                <a:effectLst/>
                <a:latin typeface="Aptos" panose="02110004020202020204"/>
                <a:ea typeface="Aptos" panose="02110004020202020204"/>
                <a:cs typeface="Times New Roman" panose="02020603050405020304" pitchFamily="18" charset="0"/>
              </a:rPr>
              <a:t>, revealing an opportunity for mid-week flash sales or loyalty nudges.</a:t>
            </a:r>
          </a:p>
          <a:p>
            <a:pPr marL="342900" lvl="0" indent="-342900">
              <a:lnSpc>
                <a:spcPct val="115000"/>
              </a:lnSpc>
              <a:spcAft>
                <a:spcPts val="800"/>
              </a:spcAft>
              <a:buSzPts val="1000"/>
              <a:buFont typeface="Wingdings" panose="05000000000000000000" pitchFamily="2" charset="2"/>
              <a:buChar char="Ø"/>
              <a:tabLst>
                <a:tab pos="457200" algn="l"/>
              </a:tabLst>
            </a:pPr>
            <a:r>
              <a:rPr lang="en-NG" sz="1600" b="1" kern="100" dirty="0">
                <a:solidFill>
                  <a:schemeClr val="bg1"/>
                </a:solidFill>
                <a:effectLst/>
                <a:latin typeface="Aptos" panose="02110004020202020204"/>
                <a:ea typeface="Aptos" panose="02110004020202020204"/>
                <a:cs typeface="Times New Roman" panose="02020603050405020304" pitchFamily="18" charset="0"/>
              </a:rPr>
              <a:t>Sunday remains strong</a:t>
            </a:r>
            <a:r>
              <a:rPr lang="en-US" sz="1600" b="1" kern="100" dirty="0">
                <a:solidFill>
                  <a:schemeClr val="bg1"/>
                </a:solidFill>
                <a:effectLst/>
                <a:latin typeface="Aptos" panose="02110004020202020204"/>
                <a:ea typeface="Aptos" panose="02110004020202020204"/>
                <a:cs typeface="Times New Roman" panose="02020603050405020304" pitchFamily="18" charset="0"/>
              </a:rPr>
              <a:t> </a:t>
            </a:r>
            <a:r>
              <a:rPr lang="en-US" sz="1600" kern="100" dirty="0">
                <a:solidFill>
                  <a:schemeClr val="bg1"/>
                </a:solidFill>
                <a:latin typeface="Aptos" panose="02110004020202020204"/>
                <a:cs typeface="Times New Roman" panose="02020603050405020304" pitchFamily="18" charset="0"/>
              </a:rPr>
              <a:t>with total sales of </a:t>
            </a:r>
            <a:r>
              <a:rPr lang="en-US" sz="1600" b="1" kern="100" dirty="0">
                <a:solidFill>
                  <a:schemeClr val="bg1"/>
                </a:solidFill>
                <a:latin typeface="Aptos" panose="02110004020202020204"/>
                <a:cs typeface="Times New Roman" panose="02020603050405020304" pitchFamily="18" charset="0"/>
              </a:rPr>
              <a:t>$5.66M</a:t>
            </a:r>
            <a:r>
              <a:rPr lang="en-NG" sz="1600" kern="100" dirty="0">
                <a:solidFill>
                  <a:schemeClr val="bg1"/>
                </a:solidFill>
                <a:latin typeface="Aptos" panose="02110004020202020204"/>
                <a:cs typeface="Times New Roman" panose="02020603050405020304" pitchFamily="18" charset="0"/>
              </a:rPr>
              <a:t>, </a:t>
            </a:r>
            <a:r>
              <a:rPr lang="en-US" sz="1600" dirty="0">
                <a:solidFill>
                  <a:schemeClr val="bg1"/>
                </a:solidFill>
              </a:rPr>
              <a:t>which may reflect increased leisure-time shopping behavior </a:t>
            </a:r>
            <a:r>
              <a:rPr lang="en-NG" sz="1600" kern="100" dirty="0">
                <a:solidFill>
                  <a:schemeClr val="bg1"/>
                </a:solidFill>
                <a:latin typeface="Aptos" panose="02110004020202020204"/>
                <a:cs typeface="Times New Roman" panose="02020603050405020304" pitchFamily="18" charset="0"/>
              </a:rPr>
              <a:t>aligning with </a:t>
            </a:r>
            <a:r>
              <a:rPr lang="en-NG" sz="1600" kern="100" dirty="0">
                <a:solidFill>
                  <a:schemeClr val="bg1"/>
                </a:solidFill>
                <a:effectLst/>
                <a:latin typeface="Aptos" panose="02110004020202020204"/>
                <a:ea typeface="Aptos" panose="02110004020202020204"/>
                <a:cs typeface="Times New Roman" panose="02020603050405020304" pitchFamily="18" charset="0"/>
              </a:rPr>
              <a:t>leisure-time browsing and impulse purchases.</a:t>
            </a:r>
          </a:p>
        </p:txBody>
      </p:sp>
      <p:pic>
        <p:nvPicPr>
          <p:cNvPr id="3" name="Picture 2">
            <a:extLst>
              <a:ext uri="{FF2B5EF4-FFF2-40B4-BE49-F238E27FC236}">
                <a16:creationId xmlns:a16="http://schemas.microsoft.com/office/drawing/2014/main" id="{DBF4C101-0B91-EAE1-8E32-DD771816EE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185" y="1211856"/>
            <a:ext cx="7884852" cy="5179052"/>
          </a:xfrm>
          <a:prstGeom prst="rect">
            <a:avLst/>
          </a:prstGeom>
        </p:spPr>
      </p:pic>
      <p:cxnSp>
        <p:nvCxnSpPr>
          <p:cNvPr id="2" name="Straight Connector 1">
            <a:extLst>
              <a:ext uri="{FF2B5EF4-FFF2-40B4-BE49-F238E27FC236}">
                <a16:creationId xmlns:a16="http://schemas.microsoft.com/office/drawing/2014/main" id="{CE63D7A7-9AB6-6709-717E-D654AB3D45DC}"/>
              </a:ext>
            </a:extLst>
          </p:cNvPr>
          <p:cNvCxnSpPr>
            <a:cxnSpLocks/>
          </p:cNvCxnSpPr>
          <p:nvPr/>
        </p:nvCxnSpPr>
        <p:spPr>
          <a:xfrm>
            <a:off x="633984" y="6559296"/>
            <a:ext cx="6864096"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8C557162-74B3-33EB-8BC8-B3A787B723BB}"/>
              </a:ext>
            </a:extLst>
          </p:cNvPr>
          <p:cNvSpPr txBox="1"/>
          <p:nvPr/>
        </p:nvSpPr>
        <p:spPr>
          <a:xfrm>
            <a:off x="1104826" y="6563328"/>
            <a:ext cx="2715006"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B7017D85-4938-C26D-0AF4-2107B47C8542}"/>
              </a:ext>
            </a:extLst>
          </p:cNvPr>
          <p:cNvSpPr txBox="1"/>
          <p:nvPr/>
        </p:nvSpPr>
        <p:spPr>
          <a:xfrm>
            <a:off x="7138219" y="6578717"/>
            <a:ext cx="384048" cy="261610"/>
          </a:xfrm>
          <a:prstGeom prst="rect">
            <a:avLst/>
          </a:prstGeom>
          <a:noFill/>
        </p:spPr>
        <p:txBody>
          <a:bodyPr wrap="square" rtlCol="0">
            <a:spAutoFit/>
          </a:bodyPr>
          <a:lstStyle/>
          <a:p>
            <a:r>
              <a:rPr lang="en-US" sz="1100" b="1" dirty="0"/>
              <a:t>15 </a:t>
            </a:r>
            <a:endParaRPr lang="en-NG" sz="1100" b="1" dirty="0"/>
          </a:p>
        </p:txBody>
      </p:sp>
    </p:spTree>
    <p:extLst>
      <p:ext uri="{BB962C8B-B14F-4D97-AF65-F5344CB8AC3E}">
        <p14:creationId xmlns:p14="http://schemas.microsoft.com/office/powerpoint/2010/main" val="2666526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70D3B-D24F-389E-CDCB-AF95637D70E7}"/>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EDD72DF-6B7A-4972-23E1-A2526720198F}"/>
              </a:ext>
            </a:extLst>
          </p:cNvPr>
          <p:cNvCxnSpPr>
            <a:cxnSpLocks/>
          </p:cNvCxnSpPr>
          <p:nvPr/>
        </p:nvCxnSpPr>
        <p:spPr>
          <a:xfrm>
            <a:off x="361454" y="1298087"/>
            <a:ext cx="6636774"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ED748382-508E-248F-7F87-D08B4444C261}"/>
              </a:ext>
            </a:extLst>
          </p:cNvPr>
          <p:cNvSpPr txBox="1"/>
          <p:nvPr/>
        </p:nvSpPr>
        <p:spPr>
          <a:xfrm>
            <a:off x="196022" y="97758"/>
            <a:ext cx="7462684" cy="1200329"/>
          </a:xfrm>
          <a:prstGeom prst="rect">
            <a:avLst/>
          </a:prstGeom>
          <a:noFill/>
        </p:spPr>
        <p:txBody>
          <a:bodyPr wrap="square" rtlCol="0">
            <a:spAutoFit/>
          </a:bodyPr>
          <a:lstStyle/>
          <a:p>
            <a:r>
              <a:rPr lang="en-US" sz="2400" b="1" dirty="0"/>
              <a:t>What is the optimal timing for advertisements and promotions to maximize customer purchases, based on historical purchase behavior?</a:t>
            </a:r>
          </a:p>
        </p:txBody>
      </p:sp>
      <p:sp>
        <p:nvSpPr>
          <p:cNvPr id="15" name="Rectangle 14">
            <a:extLst>
              <a:ext uri="{FF2B5EF4-FFF2-40B4-BE49-F238E27FC236}">
                <a16:creationId xmlns:a16="http://schemas.microsoft.com/office/drawing/2014/main" id="{32C65CAF-C203-F880-DA85-6852C97FE8F8}"/>
              </a:ext>
            </a:extLst>
          </p:cNvPr>
          <p:cNvSpPr/>
          <p:nvPr/>
        </p:nvSpPr>
        <p:spPr>
          <a:xfrm>
            <a:off x="8328752" y="1475351"/>
            <a:ext cx="3863248" cy="5382647"/>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6" name="Rectangle: Rounded Corners 15">
            <a:extLst>
              <a:ext uri="{FF2B5EF4-FFF2-40B4-BE49-F238E27FC236}">
                <a16:creationId xmlns:a16="http://schemas.microsoft.com/office/drawing/2014/main" id="{5DA015FE-F549-9B37-CC22-994BC705D27C}"/>
              </a:ext>
            </a:extLst>
          </p:cNvPr>
          <p:cNvSpPr/>
          <p:nvPr/>
        </p:nvSpPr>
        <p:spPr>
          <a:xfrm>
            <a:off x="8461399" y="152949"/>
            <a:ext cx="3613533" cy="1094232"/>
          </a:xfrm>
          <a:prstGeom prst="roundRect">
            <a:avLst/>
          </a:prstGeom>
          <a:solidFill>
            <a:schemeClr val="accent1">
              <a:lumMod val="75000"/>
            </a:schemeClr>
          </a:solidFill>
          <a:ln>
            <a:no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7" name="Arrow: Left 16">
            <a:extLst>
              <a:ext uri="{FF2B5EF4-FFF2-40B4-BE49-F238E27FC236}">
                <a16:creationId xmlns:a16="http://schemas.microsoft.com/office/drawing/2014/main" id="{991CA214-034D-B77B-05F7-A4919062EDFB}"/>
              </a:ext>
            </a:extLst>
          </p:cNvPr>
          <p:cNvSpPr/>
          <p:nvPr/>
        </p:nvSpPr>
        <p:spPr>
          <a:xfrm>
            <a:off x="7807879" y="467090"/>
            <a:ext cx="653520" cy="202095"/>
          </a:xfrm>
          <a:prstGeom prst="leftArrow">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TextBox 13">
            <a:extLst>
              <a:ext uri="{FF2B5EF4-FFF2-40B4-BE49-F238E27FC236}">
                <a16:creationId xmlns:a16="http://schemas.microsoft.com/office/drawing/2014/main" id="{6AF6ECBD-B35E-61D7-B08E-F2B7F81F1FDF}"/>
              </a:ext>
            </a:extLst>
          </p:cNvPr>
          <p:cNvSpPr txBox="1"/>
          <p:nvPr/>
        </p:nvSpPr>
        <p:spPr>
          <a:xfrm>
            <a:off x="8535985" y="237880"/>
            <a:ext cx="3464360" cy="923330"/>
          </a:xfrm>
          <a:prstGeom prst="rect">
            <a:avLst/>
          </a:prstGeom>
          <a:noFill/>
        </p:spPr>
        <p:txBody>
          <a:bodyPr wrap="square" rtlCol="0">
            <a:spAutoFit/>
          </a:bodyPr>
          <a:lstStyle/>
          <a:p>
            <a:pPr algn="ctr"/>
            <a:r>
              <a:rPr lang="en-US" b="1" dirty="0">
                <a:solidFill>
                  <a:schemeClr val="accent1">
                    <a:lumMod val="40000"/>
                    <a:lumOff val="60000"/>
                  </a:schemeClr>
                </a:solidFill>
                <a:latin typeface="Arial Rounded MT Bold" panose="020F0704030504030204" pitchFamily="34" charset="0"/>
              </a:rPr>
              <a:t>Time</a:t>
            </a:r>
            <a:r>
              <a:rPr lang="en-US" b="1" dirty="0">
                <a:latin typeface="Arial Rounded MT Bold" panose="020F0704030504030204" pitchFamily="34" charset="0"/>
              </a:rPr>
              <a:t> </a:t>
            </a:r>
            <a:r>
              <a:rPr lang="en-US" b="1" dirty="0">
                <a:solidFill>
                  <a:schemeClr val="accent1">
                    <a:lumMod val="40000"/>
                    <a:lumOff val="60000"/>
                  </a:schemeClr>
                </a:solidFill>
                <a:latin typeface="Arial Rounded MT Bold" panose="020F0704030504030204" pitchFamily="34" charset="0"/>
              </a:rPr>
              <a:t>Series Analysis: Uncovering Customer Purchase Patterns Over Time</a:t>
            </a:r>
          </a:p>
        </p:txBody>
      </p:sp>
      <p:pic>
        <p:nvPicPr>
          <p:cNvPr id="19" name="Picture 18">
            <a:extLst>
              <a:ext uri="{FF2B5EF4-FFF2-40B4-BE49-F238E27FC236}">
                <a16:creationId xmlns:a16="http://schemas.microsoft.com/office/drawing/2014/main" id="{8D87B3A0-016E-67A0-CB96-6825EC5410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1399" y="1586864"/>
            <a:ext cx="881349" cy="879969"/>
          </a:xfrm>
          <a:prstGeom prst="rect">
            <a:avLst/>
          </a:prstGeom>
        </p:spPr>
      </p:pic>
      <p:cxnSp>
        <p:nvCxnSpPr>
          <p:cNvPr id="21" name="Straight Connector 20">
            <a:extLst>
              <a:ext uri="{FF2B5EF4-FFF2-40B4-BE49-F238E27FC236}">
                <a16:creationId xmlns:a16="http://schemas.microsoft.com/office/drawing/2014/main" id="{E87D4D34-762F-949B-C767-1D7EEFF6B710}"/>
              </a:ext>
            </a:extLst>
          </p:cNvPr>
          <p:cNvCxnSpPr>
            <a:cxnSpLocks/>
          </p:cNvCxnSpPr>
          <p:nvPr/>
        </p:nvCxnSpPr>
        <p:spPr>
          <a:xfrm>
            <a:off x="9573658" y="2466834"/>
            <a:ext cx="1806766"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E33F6830-1313-F6B1-E19C-4E4FED53AF13}"/>
              </a:ext>
            </a:extLst>
          </p:cNvPr>
          <p:cNvSpPr txBox="1"/>
          <p:nvPr/>
        </p:nvSpPr>
        <p:spPr>
          <a:xfrm>
            <a:off x="9485968" y="1957485"/>
            <a:ext cx="2213945" cy="492443"/>
          </a:xfrm>
          <a:prstGeom prst="rect">
            <a:avLst/>
          </a:prstGeom>
          <a:noFill/>
        </p:spPr>
        <p:txBody>
          <a:bodyPr wrap="square" rtlCol="0">
            <a:spAutoFit/>
          </a:bodyPr>
          <a:lstStyle/>
          <a:p>
            <a:r>
              <a:rPr lang="en-US" sz="2600" b="1" dirty="0">
                <a:solidFill>
                  <a:schemeClr val="accent1">
                    <a:lumMod val="40000"/>
                    <a:lumOff val="60000"/>
                  </a:schemeClr>
                </a:solidFill>
                <a:latin typeface="Arial Rounded MT Bold" panose="020F0704030504030204" pitchFamily="34" charset="0"/>
              </a:rPr>
              <a:t>Key Insights</a:t>
            </a:r>
            <a:endParaRPr lang="en-NG" sz="2600" b="1" dirty="0">
              <a:solidFill>
                <a:schemeClr val="accent1">
                  <a:lumMod val="40000"/>
                  <a:lumOff val="60000"/>
                </a:schemeClr>
              </a:solidFill>
              <a:latin typeface="Arial Rounded MT Bold" panose="020F0704030504030204" pitchFamily="34" charset="0"/>
            </a:endParaRPr>
          </a:p>
        </p:txBody>
      </p:sp>
      <p:sp>
        <p:nvSpPr>
          <p:cNvPr id="29" name="TextBox 28">
            <a:extLst>
              <a:ext uri="{FF2B5EF4-FFF2-40B4-BE49-F238E27FC236}">
                <a16:creationId xmlns:a16="http://schemas.microsoft.com/office/drawing/2014/main" id="{2F7D24F6-15EC-8E39-DB1A-24E51813A9CD}"/>
              </a:ext>
            </a:extLst>
          </p:cNvPr>
          <p:cNvSpPr txBox="1"/>
          <p:nvPr/>
        </p:nvSpPr>
        <p:spPr>
          <a:xfrm>
            <a:off x="8461399" y="2622716"/>
            <a:ext cx="3613533" cy="1323439"/>
          </a:xfrm>
          <a:prstGeom prst="rect">
            <a:avLst/>
          </a:prstGeom>
          <a:noFill/>
        </p:spPr>
        <p:txBody>
          <a:bodyPr wrap="square" rtlCol="0">
            <a:spAutoFit/>
          </a:bodyPr>
          <a:lstStyle/>
          <a:p>
            <a:r>
              <a:rPr lang="en-NG" sz="2000" b="1" kern="100" dirty="0">
                <a:solidFill>
                  <a:schemeClr val="bg1"/>
                </a:solidFill>
                <a:effectLst/>
                <a:latin typeface="Aptos" panose="02110004020202020204"/>
                <a:ea typeface="Aptos" panose="02110004020202020204"/>
                <a:cs typeface="Times New Roman" panose="02020603050405020304" pitchFamily="18" charset="0"/>
              </a:rPr>
              <a:t>Peak activity falls between 11 AM–</a:t>
            </a:r>
            <a:r>
              <a:rPr lang="en-US" sz="2000" b="1" kern="100" dirty="0">
                <a:solidFill>
                  <a:schemeClr val="bg1"/>
                </a:solidFill>
                <a:effectLst/>
                <a:latin typeface="Aptos" panose="02110004020202020204"/>
                <a:ea typeface="Aptos" panose="02110004020202020204"/>
                <a:cs typeface="Times New Roman" panose="02020603050405020304" pitchFamily="18" charset="0"/>
              </a:rPr>
              <a:t>1</a:t>
            </a:r>
            <a:r>
              <a:rPr lang="en-NG" sz="2000" b="1" kern="100" dirty="0">
                <a:solidFill>
                  <a:schemeClr val="bg1"/>
                </a:solidFill>
                <a:effectLst/>
                <a:latin typeface="Aptos" panose="02110004020202020204"/>
                <a:ea typeface="Aptos" panose="02110004020202020204"/>
                <a:cs typeface="Times New Roman" panose="02020603050405020304" pitchFamily="18" charset="0"/>
              </a:rPr>
              <a:t> PM and 6–</a:t>
            </a:r>
            <a:r>
              <a:rPr lang="en-US" sz="2000" b="1" kern="100" dirty="0">
                <a:solidFill>
                  <a:schemeClr val="bg1"/>
                </a:solidFill>
                <a:effectLst/>
                <a:latin typeface="Aptos" panose="02110004020202020204"/>
                <a:ea typeface="Aptos" panose="02110004020202020204"/>
                <a:cs typeface="Times New Roman" panose="02020603050405020304" pitchFamily="18" charset="0"/>
              </a:rPr>
              <a:t>8</a:t>
            </a:r>
            <a:r>
              <a:rPr lang="en-NG" sz="2000" b="1" kern="100" dirty="0">
                <a:solidFill>
                  <a:schemeClr val="bg1"/>
                </a:solidFill>
                <a:effectLst/>
                <a:latin typeface="Aptos" panose="02110004020202020204"/>
                <a:ea typeface="Aptos" panose="02110004020202020204"/>
                <a:cs typeface="Times New Roman" panose="02020603050405020304" pitchFamily="18" charset="0"/>
              </a:rPr>
              <a:t> PM</a:t>
            </a:r>
            <a:r>
              <a:rPr lang="en-NG" sz="2000" kern="100" dirty="0">
                <a:solidFill>
                  <a:schemeClr val="bg1"/>
                </a:solidFill>
                <a:effectLst/>
                <a:latin typeface="Aptos" panose="02110004020202020204"/>
                <a:ea typeface="Aptos" panose="02110004020202020204"/>
                <a:cs typeface="Times New Roman" panose="02020603050405020304" pitchFamily="18" charset="0"/>
              </a:rPr>
              <a:t>, making these golden hours for ad spend and campaign drops</a:t>
            </a:r>
            <a:r>
              <a:rPr lang="en-NG" sz="1800" kern="100" dirty="0">
                <a:effectLst/>
                <a:latin typeface="Aptos" panose="02110004020202020204"/>
                <a:ea typeface="Aptos" panose="02110004020202020204"/>
                <a:cs typeface="Times New Roman" panose="02020603050405020304" pitchFamily="18" charset="0"/>
              </a:rPr>
              <a:t>.</a:t>
            </a:r>
          </a:p>
        </p:txBody>
      </p:sp>
      <p:sp>
        <p:nvSpPr>
          <p:cNvPr id="30" name="TextBox 29">
            <a:extLst>
              <a:ext uri="{FF2B5EF4-FFF2-40B4-BE49-F238E27FC236}">
                <a16:creationId xmlns:a16="http://schemas.microsoft.com/office/drawing/2014/main" id="{F8364112-A494-2C60-493D-D4884804DEED}"/>
              </a:ext>
            </a:extLst>
          </p:cNvPr>
          <p:cNvSpPr txBox="1"/>
          <p:nvPr/>
        </p:nvSpPr>
        <p:spPr>
          <a:xfrm>
            <a:off x="8328752" y="4260296"/>
            <a:ext cx="3613533" cy="2160335"/>
          </a:xfrm>
          <a:prstGeom prst="rect">
            <a:avLst/>
          </a:prstGeom>
          <a:noFill/>
        </p:spPr>
        <p:txBody>
          <a:bodyPr wrap="square" rtlCol="0">
            <a:spAutoFit/>
          </a:bodyPr>
          <a:lstStyle/>
          <a:p>
            <a:pPr marL="342900" lvl="0" indent="-342900">
              <a:lnSpc>
                <a:spcPct val="115000"/>
              </a:lnSpc>
              <a:spcAft>
                <a:spcPts val="800"/>
              </a:spcAft>
              <a:buSzPts val="1000"/>
              <a:buFont typeface="Wingdings" panose="05000000000000000000" pitchFamily="2" charset="2"/>
              <a:buChar char="Ø"/>
              <a:tabLst>
                <a:tab pos="457200" algn="l"/>
              </a:tabLst>
            </a:pPr>
            <a:r>
              <a:rPr lang="en-NG" sz="1600" b="1" kern="100" dirty="0">
                <a:solidFill>
                  <a:schemeClr val="bg1"/>
                </a:solidFill>
                <a:effectLst/>
                <a:latin typeface="Aptos" panose="02110004020202020204"/>
                <a:ea typeface="Aptos" panose="02110004020202020204"/>
                <a:cs typeface="Times New Roman" panose="02020603050405020304" pitchFamily="18" charset="0"/>
              </a:rPr>
              <a:t>Lowest engagement happens between 2 AM–</a:t>
            </a:r>
            <a:r>
              <a:rPr lang="en-US" sz="1600" b="1" kern="100" dirty="0">
                <a:solidFill>
                  <a:schemeClr val="bg1"/>
                </a:solidFill>
                <a:effectLst/>
                <a:latin typeface="Aptos" panose="02110004020202020204"/>
                <a:ea typeface="Aptos" panose="02110004020202020204"/>
                <a:cs typeface="Times New Roman" panose="02020603050405020304" pitchFamily="18" charset="0"/>
              </a:rPr>
              <a:t>5</a:t>
            </a:r>
            <a:r>
              <a:rPr lang="en-NG" sz="1600" b="1" kern="100" dirty="0">
                <a:solidFill>
                  <a:schemeClr val="bg1"/>
                </a:solidFill>
                <a:effectLst/>
                <a:latin typeface="Aptos" panose="02110004020202020204"/>
                <a:ea typeface="Aptos" panose="02110004020202020204"/>
                <a:cs typeface="Times New Roman" panose="02020603050405020304" pitchFamily="18" charset="0"/>
              </a:rPr>
              <a:t> AM</a:t>
            </a:r>
            <a:r>
              <a:rPr lang="en-NG" sz="1600" kern="100" dirty="0">
                <a:solidFill>
                  <a:schemeClr val="bg1"/>
                </a:solidFill>
                <a:effectLst/>
                <a:latin typeface="Aptos" panose="02110004020202020204"/>
                <a:ea typeface="Aptos" panose="02110004020202020204"/>
                <a:cs typeface="Times New Roman" panose="02020603050405020304" pitchFamily="18" charset="0"/>
              </a:rPr>
              <a:t>, confirming minimal ROI for overnight marketing.</a:t>
            </a:r>
          </a:p>
          <a:p>
            <a:pPr marL="342900" lvl="0" indent="-342900">
              <a:lnSpc>
                <a:spcPct val="115000"/>
              </a:lnSpc>
              <a:spcAft>
                <a:spcPts val="800"/>
              </a:spcAft>
              <a:buSzPts val="1000"/>
              <a:buFont typeface="Wingdings" panose="05000000000000000000" pitchFamily="2" charset="2"/>
              <a:buChar char="Ø"/>
              <a:tabLst>
                <a:tab pos="457200" algn="l"/>
              </a:tabLst>
            </a:pPr>
            <a:r>
              <a:rPr lang="en-NG" sz="1600" b="1" kern="100" dirty="0">
                <a:solidFill>
                  <a:schemeClr val="bg1"/>
                </a:solidFill>
                <a:effectLst/>
                <a:latin typeface="Aptos" panose="02110004020202020204"/>
                <a:ea typeface="Aptos" panose="02110004020202020204"/>
                <a:cs typeface="Times New Roman" panose="02020603050405020304" pitchFamily="18" charset="0"/>
              </a:rPr>
              <a:t>Purchasing </a:t>
            </a:r>
            <a:r>
              <a:rPr lang="en-NG" sz="1600" b="1" kern="100" dirty="0" err="1">
                <a:solidFill>
                  <a:schemeClr val="bg1"/>
                </a:solidFill>
                <a:effectLst/>
                <a:latin typeface="Aptos" panose="02110004020202020204"/>
                <a:ea typeface="Aptos" panose="02110004020202020204"/>
                <a:cs typeface="Times New Roman" panose="02020603050405020304" pitchFamily="18" charset="0"/>
              </a:rPr>
              <a:t>behavior</a:t>
            </a:r>
            <a:r>
              <a:rPr lang="en-NG" sz="1600" b="1" kern="100" dirty="0">
                <a:solidFill>
                  <a:schemeClr val="bg1"/>
                </a:solidFill>
                <a:effectLst/>
                <a:latin typeface="Aptos" panose="02110004020202020204"/>
                <a:ea typeface="Aptos" panose="02110004020202020204"/>
                <a:cs typeface="Times New Roman" panose="02020603050405020304" pitchFamily="18" charset="0"/>
              </a:rPr>
              <a:t> follows a daily rhythm</a:t>
            </a:r>
            <a:r>
              <a:rPr lang="en-NG" sz="1600" kern="100" dirty="0">
                <a:solidFill>
                  <a:schemeClr val="bg1"/>
                </a:solidFill>
                <a:effectLst/>
                <a:latin typeface="Aptos" panose="02110004020202020204"/>
                <a:ea typeface="Aptos" panose="02110004020202020204"/>
                <a:cs typeface="Times New Roman" panose="02020603050405020304" pitchFamily="18" charset="0"/>
              </a:rPr>
              <a:t>, ideal for scheduling messaging that mirrors buyer energy levels.</a:t>
            </a:r>
          </a:p>
        </p:txBody>
      </p:sp>
      <p:pic>
        <p:nvPicPr>
          <p:cNvPr id="3" name="Picture 2">
            <a:extLst>
              <a:ext uri="{FF2B5EF4-FFF2-40B4-BE49-F238E27FC236}">
                <a16:creationId xmlns:a16="http://schemas.microsoft.com/office/drawing/2014/main" id="{B43A0EF5-6C1D-7CF6-CC70-9CF0B2BBCA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256" y="1527719"/>
            <a:ext cx="7903656" cy="4892912"/>
          </a:xfrm>
          <a:prstGeom prst="rect">
            <a:avLst/>
          </a:prstGeom>
        </p:spPr>
      </p:pic>
      <p:cxnSp>
        <p:nvCxnSpPr>
          <p:cNvPr id="2" name="Straight Connector 1">
            <a:extLst>
              <a:ext uri="{FF2B5EF4-FFF2-40B4-BE49-F238E27FC236}">
                <a16:creationId xmlns:a16="http://schemas.microsoft.com/office/drawing/2014/main" id="{118027D7-A2E3-994B-B075-F8CE8CFC1DA8}"/>
              </a:ext>
            </a:extLst>
          </p:cNvPr>
          <p:cNvCxnSpPr>
            <a:cxnSpLocks/>
          </p:cNvCxnSpPr>
          <p:nvPr/>
        </p:nvCxnSpPr>
        <p:spPr>
          <a:xfrm>
            <a:off x="633984" y="6559296"/>
            <a:ext cx="6864096"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F4E3FEF4-4854-D2A0-37D2-9802F2C343F5}"/>
              </a:ext>
            </a:extLst>
          </p:cNvPr>
          <p:cNvSpPr txBox="1"/>
          <p:nvPr/>
        </p:nvSpPr>
        <p:spPr>
          <a:xfrm>
            <a:off x="1104826" y="6563328"/>
            <a:ext cx="2715006"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83CAC868-A96C-EFE6-84E2-641325916947}"/>
              </a:ext>
            </a:extLst>
          </p:cNvPr>
          <p:cNvSpPr txBox="1"/>
          <p:nvPr/>
        </p:nvSpPr>
        <p:spPr>
          <a:xfrm>
            <a:off x="7138219" y="6578717"/>
            <a:ext cx="384048" cy="261610"/>
          </a:xfrm>
          <a:prstGeom prst="rect">
            <a:avLst/>
          </a:prstGeom>
          <a:noFill/>
        </p:spPr>
        <p:txBody>
          <a:bodyPr wrap="square" rtlCol="0">
            <a:spAutoFit/>
          </a:bodyPr>
          <a:lstStyle/>
          <a:p>
            <a:r>
              <a:rPr lang="en-US" sz="1100" b="1" dirty="0"/>
              <a:t>16 </a:t>
            </a:r>
            <a:endParaRPr lang="en-NG" sz="1100" b="1" dirty="0"/>
          </a:p>
        </p:txBody>
      </p:sp>
    </p:spTree>
    <p:extLst>
      <p:ext uri="{BB962C8B-B14F-4D97-AF65-F5344CB8AC3E}">
        <p14:creationId xmlns:p14="http://schemas.microsoft.com/office/powerpoint/2010/main" val="906931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6CD6E5-F018-B9E2-D09E-C6333C62533E}"/>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3AB0B59-BF8D-B2C8-AFBF-AE7715058B96}"/>
              </a:ext>
            </a:extLst>
          </p:cNvPr>
          <p:cNvCxnSpPr>
            <a:cxnSpLocks/>
          </p:cNvCxnSpPr>
          <p:nvPr/>
        </p:nvCxnSpPr>
        <p:spPr>
          <a:xfrm>
            <a:off x="501445" y="1017640"/>
            <a:ext cx="6636774"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78A7F37C-C774-886F-23B8-BE48D7BBA6BE}"/>
              </a:ext>
            </a:extLst>
          </p:cNvPr>
          <p:cNvSpPr txBox="1"/>
          <p:nvPr/>
        </p:nvSpPr>
        <p:spPr>
          <a:xfrm>
            <a:off x="194185" y="186643"/>
            <a:ext cx="7462684" cy="830997"/>
          </a:xfrm>
          <a:prstGeom prst="rect">
            <a:avLst/>
          </a:prstGeom>
          <a:noFill/>
        </p:spPr>
        <p:txBody>
          <a:bodyPr wrap="square" rtlCol="0">
            <a:spAutoFit/>
          </a:bodyPr>
          <a:lstStyle/>
          <a:p>
            <a:r>
              <a:rPr lang="en-US" sz="2400" b="1" dirty="0"/>
              <a:t>What will our monthly sales look like over the next two years based on historical purchasing patterns?</a:t>
            </a:r>
          </a:p>
        </p:txBody>
      </p:sp>
      <p:sp>
        <p:nvSpPr>
          <p:cNvPr id="15" name="Rectangle 14">
            <a:extLst>
              <a:ext uri="{FF2B5EF4-FFF2-40B4-BE49-F238E27FC236}">
                <a16:creationId xmlns:a16="http://schemas.microsoft.com/office/drawing/2014/main" id="{3E2AAF1D-37E0-5D75-92B2-AAD5B5F59DAD}"/>
              </a:ext>
            </a:extLst>
          </p:cNvPr>
          <p:cNvSpPr/>
          <p:nvPr/>
        </p:nvSpPr>
        <p:spPr>
          <a:xfrm>
            <a:off x="8328752" y="1298087"/>
            <a:ext cx="3863248" cy="5559912"/>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6" name="Rectangle: Rounded Corners 15">
            <a:extLst>
              <a:ext uri="{FF2B5EF4-FFF2-40B4-BE49-F238E27FC236}">
                <a16:creationId xmlns:a16="http://schemas.microsoft.com/office/drawing/2014/main" id="{8F5714C6-FA77-5408-F780-6EA10435C197}"/>
              </a:ext>
            </a:extLst>
          </p:cNvPr>
          <p:cNvSpPr/>
          <p:nvPr/>
        </p:nvSpPr>
        <p:spPr>
          <a:xfrm>
            <a:off x="8461399" y="152949"/>
            <a:ext cx="3613533" cy="830997"/>
          </a:xfrm>
          <a:prstGeom prst="roundRect">
            <a:avLst/>
          </a:prstGeom>
          <a:solidFill>
            <a:schemeClr val="accent1">
              <a:lumMod val="75000"/>
            </a:schemeClr>
          </a:solidFill>
          <a:ln>
            <a:no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7" name="Arrow: Left 16">
            <a:extLst>
              <a:ext uri="{FF2B5EF4-FFF2-40B4-BE49-F238E27FC236}">
                <a16:creationId xmlns:a16="http://schemas.microsoft.com/office/drawing/2014/main" id="{1CCE8776-1D8D-F7F8-6E08-63BE591B827C}"/>
              </a:ext>
            </a:extLst>
          </p:cNvPr>
          <p:cNvSpPr/>
          <p:nvPr/>
        </p:nvSpPr>
        <p:spPr>
          <a:xfrm>
            <a:off x="7807879" y="467090"/>
            <a:ext cx="653520" cy="202095"/>
          </a:xfrm>
          <a:prstGeom prst="leftArrow">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TextBox 13">
            <a:extLst>
              <a:ext uri="{FF2B5EF4-FFF2-40B4-BE49-F238E27FC236}">
                <a16:creationId xmlns:a16="http://schemas.microsoft.com/office/drawing/2014/main" id="{AE3EE2A9-21F3-7A77-3CC1-41635CE43F51}"/>
              </a:ext>
            </a:extLst>
          </p:cNvPr>
          <p:cNvSpPr txBox="1"/>
          <p:nvPr/>
        </p:nvSpPr>
        <p:spPr>
          <a:xfrm>
            <a:off x="8902073" y="365558"/>
            <a:ext cx="2563728" cy="369332"/>
          </a:xfrm>
          <a:prstGeom prst="rect">
            <a:avLst/>
          </a:prstGeom>
          <a:noFill/>
        </p:spPr>
        <p:txBody>
          <a:bodyPr wrap="square" rtlCol="0">
            <a:spAutoFit/>
          </a:bodyPr>
          <a:lstStyle/>
          <a:p>
            <a:pPr algn="ctr"/>
            <a:r>
              <a:rPr lang="en-US" b="1" i="1" dirty="0">
                <a:solidFill>
                  <a:schemeClr val="accent1">
                    <a:lumMod val="40000"/>
                    <a:lumOff val="60000"/>
                  </a:schemeClr>
                </a:solidFill>
              </a:rPr>
              <a:t> </a:t>
            </a:r>
            <a:r>
              <a:rPr lang="en-US" b="1" dirty="0">
                <a:solidFill>
                  <a:schemeClr val="accent1">
                    <a:lumMod val="40000"/>
                    <a:lumOff val="60000"/>
                  </a:schemeClr>
                </a:solidFill>
                <a:latin typeface="Arial Rounded MT Bold" panose="020F0704030504030204" pitchFamily="34" charset="0"/>
              </a:rPr>
              <a:t>Sales Forecasting </a:t>
            </a:r>
          </a:p>
        </p:txBody>
      </p:sp>
      <p:pic>
        <p:nvPicPr>
          <p:cNvPr id="19" name="Picture 18">
            <a:extLst>
              <a:ext uri="{FF2B5EF4-FFF2-40B4-BE49-F238E27FC236}">
                <a16:creationId xmlns:a16="http://schemas.microsoft.com/office/drawing/2014/main" id="{6AB8EB8F-3B5E-B89F-CFD1-230B18422C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1399" y="1364447"/>
            <a:ext cx="881349" cy="935492"/>
          </a:xfrm>
          <a:prstGeom prst="rect">
            <a:avLst/>
          </a:prstGeom>
        </p:spPr>
      </p:pic>
      <p:cxnSp>
        <p:nvCxnSpPr>
          <p:cNvPr id="21" name="Straight Connector 20">
            <a:extLst>
              <a:ext uri="{FF2B5EF4-FFF2-40B4-BE49-F238E27FC236}">
                <a16:creationId xmlns:a16="http://schemas.microsoft.com/office/drawing/2014/main" id="{FE836999-7832-CDE1-DDE3-EDCF00C3EC0E}"/>
              </a:ext>
            </a:extLst>
          </p:cNvPr>
          <p:cNvCxnSpPr>
            <a:cxnSpLocks/>
          </p:cNvCxnSpPr>
          <p:nvPr/>
        </p:nvCxnSpPr>
        <p:spPr>
          <a:xfrm>
            <a:off x="9573658" y="2299939"/>
            <a:ext cx="1806766"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3DEECC70-38C9-7FA3-B637-ECADCE237771}"/>
              </a:ext>
            </a:extLst>
          </p:cNvPr>
          <p:cNvSpPr txBox="1"/>
          <p:nvPr/>
        </p:nvSpPr>
        <p:spPr>
          <a:xfrm>
            <a:off x="9485968" y="1790590"/>
            <a:ext cx="2213945" cy="492443"/>
          </a:xfrm>
          <a:prstGeom prst="rect">
            <a:avLst/>
          </a:prstGeom>
          <a:noFill/>
        </p:spPr>
        <p:txBody>
          <a:bodyPr wrap="square" rtlCol="0">
            <a:spAutoFit/>
          </a:bodyPr>
          <a:lstStyle/>
          <a:p>
            <a:r>
              <a:rPr lang="en-US" sz="2600" b="1" dirty="0">
                <a:solidFill>
                  <a:schemeClr val="accent1">
                    <a:lumMod val="40000"/>
                    <a:lumOff val="60000"/>
                  </a:schemeClr>
                </a:solidFill>
                <a:latin typeface="Arial Rounded MT Bold" panose="020F0704030504030204" pitchFamily="34" charset="0"/>
              </a:rPr>
              <a:t>Key Insights</a:t>
            </a:r>
            <a:endParaRPr lang="en-NG" sz="2600" b="1" dirty="0">
              <a:solidFill>
                <a:schemeClr val="accent1">
                  <a:lumMod val="40000"/>
                  <a:lumOff val="60000"/>
                </a:schemeClr>
              </a:solidFill>
              <a:latin typeface="Arial Rounded MT Bold" panose="020F0704030504030204" pitchFamily="34" charset="0"/>
            </a:endParaRPr>
          </a:p>
        </p:txBody>
      </p:sp>
      <p:sp>
        <p:nvSpPr>
          <p:cNvPr id="29" name="TextBox 28">
            <a:extLst>
              <a:ext uri="{FF2B5EF4-FFF2-40B4-BE49-F238E27FC236}">
                <a16:creationId xmlns:a16="http://schemas.microsoft.com/office/drawing/2014/main" id="{73780F7C-9CCB-C001-F0BA-DE90A1C44A20}"/>
              </a:ext>
            </a:extLst>
          </p:cNvPr>
          <p:cNvSpPr txBox="1"/>
          <p:nvPr/>
        </p:nvSpPr>
        <p:spPr>
          <a:xfrm>
            <a:off x="8461399" y="2455821"/>
            <a:ext cx="3613533" cy="1323439"/>
          </a:xfrm>
          <a:prstGeom prst="rect">
            <a:avLst/>
          </a:prstGeom>
          <a:noFill/>
        </p:spPr>
        <p:txBody>
          <a:bodyPr wrap="square" rtlCol="0">
            <a:spAutoFit/>
          </a:bodyPr>
          <a:lstStyle/>
          <a:p>
            <a:r>
              <a:rPr lang="en-NG" sz="2000" b="1" kern="100" dirty="0">
                <a:solidFill>
                  <a:schemeClr val="bg1"/>
                </a:solidFill>
                <a:effectLst/>
                <a:latin typeface="Aptos" panose="02110004020202020204"/>
                <a:ea typeface="Aptos" panose="02110004020202020204"/>
                <a:cs typeface="Times New Roman" panose="02020603050405020304" pitchFamily="18" charset="0"/>
              </a:rPr>
              <a:t>Monthly sales show a healthy upward trajectory</a:t>
            </a:r>
            <a:r>
              <a:rPr lang="en-NG" sz="2000" kern="100" dirty="0">
                <a:solidFill>
                  <a:schemeClr val="bg1"/>
                </a:solidFill>
                <a:effectLst/>
                <a:latin typeface="Aptos" panose="02110004020202020204"/>
                <a:ea typeface="Aptos" panose="02110004020202020204"/>
                <a:cs typeface="Times New Roman" panose="02020603050405020304" pitchFamily="18" charset="0"/>
              </a:rPr>
              <a:t>, with </a:t>
            </a:r>
            <a:r>
              <a:rPr lang="en-US" sz="2000" kern="100" dirty="0">
                <a:solidFill>
                  <a:schemeClr val="bg1"/>
                </a:solidFill>
                <a:effectLst/>
                <a:latin typeface="Aptos" panose="02110004020202020204"/>
                <a:ea typeface="Aptos" panose="02110004020202020204"/>
                <a:cs typeface="Times New Roman" panose="02020603050405020304" pitchFamily="18" charset="0"/>
              </a:rPr>
              <a:t>approximately </a:t>
            </a:r>
            <a:r>
              <a:rPr lang="en-NG" sz="2000" b="1" kern="100" dirty="0">
                <a:solidFill>
                  <a:schemeClr val="bg1"/>
                </a:solidFill>
                <a:effectLst/>
                <a:latin typeface="Aptos" panose="02110004020202020204"/>
                <a:ea typeface="Aptos" panose="02110004020202020204"/>
                <a:cs typeface="Times New Roman" panose="02020603050405020304" pitchFamily="18" charset="0"/>
              </a:rPr>
              <a:t>$50K </a:t>
            </a:r>
            <a:r>
              <a:rPr lang="en-NG" sz="2000" kern="100" dirty="0">
                <a:solidFill>
                  <a:schemeClr val="bg1"/>
                </a:solidFill>
                <a:effectLst/>
                <a:latin typeface="Aptos" panose="02110004020202020204"/>
                <a:ea typeface="Aptos" panose="02110004020202020204"/>
                <a:cs typeface="Times New Roman" panose="02020603050405020304" pitchFamily="18" charset="0"/>
              </a:rPr>
              <a:t>average growth, momentum is strong.</a:t>
            </a:r>
          </a:p>
        </p:txBody>
      </p:sp>
      <p:sp>
        <p:nvSpPr>
          <p:cNvPr id="30" name="TextBox 29">
            <a:extLst>
              <a:ext uri="{FF2B5EF4-FFF2-40B4-BE49-F238E27FC236}">
                <a16:creationId xmlns:a16="http://schemas.microsoft.com/office/drawing/2014/main" id="{48C24989-B6D1-6BBD-91C6-D45D68ABFB73}"/>
              </a:ext>
            </a:extLst>
          </p:cNvPr>
          <p:cNvSpPr txBox="1"/>
          <p:nvPr/>
        </p:nvSpPr>
        <p:spPr>
          <a:xfrm>
            <a:off x="8328752" y="4139981"/>
            <a:ext cx="3613533" cy="1594026"/>
          </a:xfrm>
          <a:prstGeom prst="rect">
            <a:avLst/>
          </a:prstGeom>
          <a:noFill/>
        </p:spPr>
        <p:txBody>
          <a:bodyPr wrap="square" rtlCol="0">
            <a:spAutoFit/>
          </a:bodyPr>
          <a:lstStyle/>
          <a:p>
            <a:pPr marL="342900" lvl="0" indent="-342900">
              <a:lnSpc>
                <a:spcPct val="115000"/>
              </a:lnSpc>
              <a:spcAft>
                <a:spcPts val="800"/>
              </a:spcAft>
              <a:buSzPts val="1000"/>
              <a:buFont typeface="Wingdings" panose="05000000000000000000" pitchFamily="2" charset="2"/>
              <a:buChar char="Ø"/>
              <a:tabLst>
                <a:tab pos="457200" algn="l"/>
              </a:tabLst>
            </a:pPr>
            <a:r>
              <a:rPr lang="en-NG" sz="1600" b="1" kern="100" dirty="0">
                <a:solidFill>
                  <a:schemeClr val="bg1"/>
                </a:solidFill>
                <a:effectLst/>
                <a:latin typeface="Aptos" panose="02110004020202020204"/>
                <a:ea typeface="Aptos" panose="02110004020202020204"/>
                <a:cs typeface="Times New Roman" panose="02020603050405020304" pitchFamily="18" charset="0"/>
              </a:rPr>
              <a:t>Q4 spikes expected</a:t>
            </a:r>
            <a:r>
              <a:rPr lang="en-NG" sz="1600" kern="100" dirty="0">
                <a:solidFill>
                  <a:schemeClr val="bg1"/>
                </a:solidFill>
                <a:effectLst/>
                <a:latin typeface="Aptos" panose="02110004020202020204"/>
                <a:ea typeface="Aptos" panose="02110004020202020204"/>
                <a:cs typeface="Times New Roman" panose="02020603050405020304" pitchFamily="18" charset="0"/>
              </a:rPr>
              <a:t>, confirming need for early inventory and staff scaling.</a:t>
            </a:r>
          </a:p>
          <a:p>
            <a:pPr marL="342900" lvl="0" indent="-342900">
              <a:lnSpc>
                <a:spcPct val="115000"/>
              </a:lnSpc>
              <a:spcAft>
                <a:spcPts val="800"/>
              </a:spcAft>
              <a:buSzPts val="1000"/>
              <a:buFont typeface="Wingdings" panose="05000000000000000000" pitchFamily="2" charset="2"/>
              <a:buChar char="Ø"/>
              <a:tabLst>
                <a:tab pos="457200" algn="l"/>
              </a:tabLst>
            </a:pPr>
            <a:r>
              <a:rPr lang="en-NG" sz="1600" b="1" kern="100" dirty="0">
                <a:solidFill>
                  <a:schemeClr val="bg1"/>
                </a:solidFill>
                <a:effectLst/>
                <a:latin typeface="Aptos" panose="02110004020202020204"/>
                <a:ea typeface="Aptos" panose="02110004020202020204"/>
                <a:cs typeface="Times New Roman" panose="02020603050405020304" pitchFamily="18" charset="0"/>
              </a:rPr>
              <a:t>Volatility projected in early 2025</a:t>
            </a:r>
            <a:r>
              <a:rPr lang="en-NG" sz="1600" kern="100" dirty="0">
                <a:solidFill>
                  <a:schemeClr val="bg1"/>
                </a:solidFill>
                <a:effectLst/>
                <a:latin typeface="Aptos" panose="02110004020202020204"/>
                <a:ea typeface="Aptos" panose="02110004020202020204"/>
                <a:cs typeface="Times New Roman" panose="02020603050405020304" pitchFamily="18" charset="0"/>
              </a:rPr>
              <a:t>, confidence intervals widen in </a:t>
            </a:r>
            <a:r>
              <a:rPr lang="en-NG" sz="1600" b="1" kern="100" dirty="0">
                <a:solidFill>
                  <a:schemeClr val="bg1"/>
                </a:solidFill>
                <a:effectLst/>
                <a:latin typeface="Aptos" panose="02110004020202020204"/>
                <a:ea typeface="Aptos" panose="02110004020202020204"/>
                <a:cs typeface="Times New Roman" panose="02020603050405020304" pitchFamily="18" charset="0"/>
              </a:rPr>
              <a:t>Feb–Apr</a:t>
            </a:r>
            <a:r>
              <a:rPr lang="en-NG" sz="1600" kern="100" dirty="0">
                <a:solidFill>
                  <a:schemeClr val="bg1"/>
                </a:solidFill>
                <a:effectLst/>
                <a:latin typeface="Aptos" panose="02110004020202020204"/>
                <a:ea typeface="Aptos" panose="02110004020202020204"/>
                <a:cs typeface="Times New Roman" panose="02020603050405020304" pitchFamily="18" charset="0"/>
              </a:rPr>
              <a:t>, suggesting agility will be critical.</a:t>
            </a:r>
          </a:p>
        </p:txBody>
      </p:sp>
      <p:pic>
        <p:nvPicPr>
          <p:cNvPr id="3" name="Picture 2">
            <a:extLst>
              <a:ext uri="{FF2B5EF4-FFF2-40B4-BE49-F238E27FC236}">
                <a16:creationId xmlns:a16="http://schemas.microsoft.com/office/drawing/2014/main" id="{F11CFC2F-1415-907B-0E95-63ACEC7C5F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185" y="1201339"/>
            <a:ext cx="7903657" cy="5189559"/>
          </a:xfrm>
          <a:prstGeom prst="rect">
            <a:avLst/>
          </a:prstGeom>
        </p:spPr>
      </p:pic>
      <p:cxnSp>
        <p:nvCxnSpPr>
          <p:cNvPr id="2" name="Straight Connector 1">
            <a:extLst>
              <a:ext uri="{FF2B5EF4-FFF2-40B4-BE49-F238E27FC236}">
                <a16:creationId xmlns:a16="http://schemas.microsoft.com/office/drawing/2014/main" id="{1E2DD648-F4A6-2A0F-9C2E-E5AB439878F5}"/>
              </a:ext>
            </a:extLst>
          </p:cNvPr>
          <p:cNvCxnSpPr>
            <a:cxnSpLocks/>
          </p:cNvCxnSpPr>
          <p:nvPr/>
        </p:nvCxnSpPr>
        <p:spPr>
          <a:xfrm>
            <a:off x="633984" y="6559296"/>
            <a:ext cx="6864096"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A7DA0593-CEE8-B3D5-3820-441271535C65}"/>
              </a:ext>
            </a:extLst>
          </p:cNvPr>
          <p:cNvSpPr txBox="1"/>
          <p:nvPr/>
        </p:nvSpPr>
        <p:spPr>
          <a:xfrm>
            <a:off x="1104826" y="6563328"/>
            <a:ext cx="2715006"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805A1568-F2FA-8F43-7A54-6CD99D1211B1}"/>
              </a:ext>
            </a:extLst>
          </p:cNvPr>
          <p:cNvSpPr txBox="1"/>
          <p:nvPr/>
        </p:nvSpPr>
        <p:spPr>
          <a:xfrm>
            <a:off x="7138219" y="6578717"/>
            <a:ext cx="384048" cy="261610"/>
          </a:xfrm>
          <a:prstGeom prst="rect">
            <a:avLst/>
          </a:prstGeom>
          <a:noFill/>
        </p:spPr>
        <p:txBody>
          <a:bodyPr wrap="square" rtlCol="0">
            <a:spAutoFit/>
          </a:bodyPr>
          <a:lstStyle/>
          <a:p>
            <a:r>
              <a:rPr lang="en-US" sz="1100" b="1" dirty="0"/>
              <a:t>17 </a:t>
            </a:r>
            <a:endParaRPr lang="en-NG" sz="1100" b="1" dirty="0"/>
          </a:p>
        </p:txBody>
      </p:sp>
    </p:spTree>
    <p:extLst>
      <p:ext uri="{BB962C8B-B14F-4D97-AF65-F5344CB8AC3E}">
        <p14:creationId xmlns:p14="http://schemas.microsoft.com/office/powerpoint/2010/main" val="3205930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C78C4-C204-6336-6644-3F4AF3F4CE6E}"/>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8E094567-3B3F-9179-57D2-4F554B80FC32}"/>
              </a:ext>
            </a:extLst>
          </p:cNvPr>
          <p:cNvCxnSpPr>
            <a:cxnSpLocks/>
          </p:cNvCxnSpPr>
          <p:nvPr/>
        </p:nvCxnSpPr>
        <p:spPr>
          <a:xfrm>
            <a:off x="479502" y="755294"/>
            <a:ext cx="5954752"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42381528-9F50-8C99-88BB-319375B0D03E}"/>
              </a:ext>
            </a:extLst>
          </p:cNvPr>
          <p:cNvSpPr txBox="1"/>
          <p:nvPr/>
        </p:nvSpPr>
        <p:spPr>
          <a:xfrm>
            <a:off x="345195" y="256911"/>
            <a:ext cx="6412444" cy="461665"/>
          </a:xfrm>
          <a:prstGeom prst="rect">
            <a:avLst/>
          </a:prstGeom>
          <a:noFill/>
        </p:spPr>
        <p:txBody>
          <a:bodyPr wrap="square" rtlCol="0">
            <a:spAutoFit/>
          </a:bodyPr>
          <a:lstStyle/>
          <a:p>
            <a:r>
              <a:rPr lang="en-US" sz="2400" b="1" dirty="0"/>
              <a:t>What products are frequently bought together?</a:t>
            </a:r>
          </a:p>
        </p:txBody>
      </p:sp>
      <p:sp>
        <p:nvSpPr>
          <p:cNvPr id="15" name="Rectangle 14">
            <a:extLst>
              <a:ext uri="{FF2B5EF4-FFF2-40B4-BE49-F238E27FC236}">
                <a16:creationId xmlns:a16="http://schemas.microsoft.com/office/drawing/2014/main" id="{42ECC994-3596-C40D-DE66-96403696D828}"/>
              </a:ext>
            </a:extLst>
          </p:cNvPr>
          <p:cNvSpPr/>
          <p:nvPr/>
        </p:nvSpPr>
        <p:spPr>
          <a:xfrm>
            <a:off x="7928517" y="1298087"/>
            <a:ext cx="4263483" cy="5559912"/>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6" name="Rectangle: Rounded Corners 15">
            <a:extLst>
              <a:ext uri="{FF2B5EF4-FFF2-40B4-BE49-F238E27FC236}">
                <a16:creationId xmlns:a16="http://schemas.microsoft.com/office/drawing/2014/main" id="{663A3F3B-86AC-178B-2B82-63767EDD934D}"/>
              </a:ext>
            </a:extLst>
          </p:cNvPr>
          <p:cNvSpPr/>
          <p:nvPr/>
        </p:nvSpPr>
        <p:spPr>
          <a:xfrm>
            <a:off x="8098965" y="152949"/>
            <a:ext cx="3613533" cy="830997"/>
          </a:xfrm>
          <a:prstGeom prst="roundRect">
            <a:avLst/>
          </a:prstGeom>
          <a:solidFill>
            <a:schemeClr val="accent1">
              <a:lumMod val="75000"/>
            </a:schemeClr>
          </a:solidFill>
          <a:ln>
            <a:no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7" name="Arrow: Left 16">
            <a:extLst>
              <a:ext uri="{FF2B5EF4-FFF2-40B4-BE49-F238E27FC236}">
                <a16:creationId xmlns:a16="http://schemas.microsoft.com/office/drawing/2014/main" id="{4B6B9FA0-43EE-B12F-3913-A7847490243D}"/>
              </a:ext>
            </a:extLst>
          </p:cNvPr>
          <p:cNvSpPr/>
          <p:nvPr/>
        </p:nvSpPr>
        <p:spPr>
          <a:xfrm>
            <a:off x="7445445" y="467090"/>
            <a:ext cx="653520" cy="202095"/>
          </a:xfrm>
          <a:prstGeom prst="leftArrow">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TextBox 13">
            <a:extLst>
              <a:ext uri="{FF2B5EF4-FFF2-40B4-BE49-F238E27FC236}">
                <a16:creationId xmlns:a16="http://schemas.microsoft.com/office/drawing/2014/main" id="{6C75502F-3186-BA4F-EABE-E3D7E2186FA6}"/>
              </a:ext>
            </a:extLst>
          </p:cNvPr>
          <p:cNvSpPr txBox="1"/>
          <p:nvPr/>
        </p:nvSpPr>
        <p:spPr>
          <a:xfrm>
            <a:off x="8232559" y="237880"/>
            <a:ext cx="3330766" cy="646331"/>
          </a:xfrm>
          <a:prstGeom prst="rect">
            <a:avLst/>
          </a:prstGeom>
          <a:noFill/>
        </p:spPr>
        <p:txBody>
          <a:bodyPr wrap="square" rtlCol="0">
            <a:spAutoFit/>
          </a:bodyPr>
          <a:lstStyle/>
          <a:p>
            <a:pPr algn="ctr"/>
            <a:r>
              <a:rPr lang="en-US" b="1" dirty="0">
                <a:solidFill>
                  <a:schemeClr val="accent1">
                    <a:lumMod val="40000"/>
                    <a:lumOff val="60000"/>
                  </a:schemeClr>
                </a:solidFill>
                <a:latin typeface="Arial Rounded MT Bold" panose="020F0704030504030204" pitchFamily="34" charset="0"/>
              </a:rPr>
              <a:t>Market Basket Analysis for Customer Purchase Insights</a:t>
            </a:r>
          </a:p>
        </p:txBody>
      </p:sp>
      <p:pic>
        <p:nvPicPr>
          <p:cNvPr id="19" name="Picture 18">
            <a:extLst>
              <a:ext uri="{FF2B5EF4-FFF2-40B4-BE49-F238E27FC236}">
                <a16:creationId xmlns:a16="http://schemas.microsoft.com/office/drawing/2014/main" id="{D911CEC9-ACD8-E732-DB09-BCEFA4BA9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8965" y="1369580"/>
            <a:ext cx="881349" cy="935492"/>
          </a:xfrm>
          <a:prstGeom prst="rect">
            <a:avLst/>
          </a:prstGeom>
        </p:spPr>
      </p:pic>
      <p:cxnSp>
        <p:nvCxnSpPr>
          <p:cNvPr id="21" name="Straight Connector 20">
            <a:extLst>
              <a:ext uri="{FF2B5EF4-FFF2-40B4-BE49-F238E27FC236}">
                <a16:creationId xmlns:a16="http://schemas.microsoft.com/office/drawing/2014/main" id="{4538A54E-1959-6DC4-F8E3-2471D4FBA60C}"/>
              </a:ext>
            </a:extLst>
          </p:cNvPr>
          <p:cNvCxnSpPr>
            <a:cxnSpLocks/>
          </p:cNvCxnSpPr>
          <p:nvPr/>
        </p:nvCxnSpPr>
        <p:spPr>
          <a:xfrm>
            <a:off x="9211224" y="2305072"/>
            <a:ext cx="1806766"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768B9F28-8476-2ED7-8CC5-2FFB55F16407}"/>
              </a:ext>
            </a:extLst>
          </p:cNvPr>
          <p:cNvSpPr txBox="1"/>
          <p:nvPr/>
        </p:nvSpPr>
        <p:spPr>
          <a:xfrm>
            <a:off x="9123534" y="1795723"/>
            <a:ext cx="2213945" cy="492443"/>
          </a:xfrm>
          <a:prstGeom prst="rect">
            <a:avLst/>
          </a:prstGeom>
          <a:noFill/>
        </p:spPr>
        <p:txBody>
          <a:bodyPr wrap="square" rtlCol="0">
            <a:spAutoFit/>
          </a:bodyPr>
          <a:lstStyle/>
          <a:p>
            <a:r>
              <a:rPr lang="en-US" sz="2600" b="1" dirty="0">
                <a:solidFill>
                  <a:schemeClr val="accent1">
                    <a:lumMod val="40000"/>
                    <a:lumOff val="60000"/>
                  </a:schemeClr>
                </a:solidFill>
                <a:latin typeface="Arial Rounded MT Bold" panose="020F0704030504030204" pitchFamily="34" charset="0"/>
              </a:rPr>
              <a:t>Key Insights</a:t>
            </a:r>
            <a:endParaRPr lang="en-NG" sz="2600" b="1" dirty="0">
              <a:solidFill>
                <a:schemeClr val="accent1">
                  <a:lumMod val="40000"/>
                  <a:lumOff val="60000"/>
                </a:schemeClr>
              </a:solidFill>
              <a:latin typeface="Arial Rounded MT Bold" panose="020F0704030504030204" pitchFamily="34" charset="0"/>
            </a:endParaRPr>
          </a:p>
        </p:txBody>
      </p:sp>
      <p:sp>
        <p:nvSpPr>
          <p:cNvPr id="29" name="TextBox 28">
            <a:extLst>
              <a:ext uri="{FF2B5EF4-FFF2-40B4-BE49-F238E27FC236}">
                <a16:creationId xmlns:a16="http://schemas.microsoft.com/office/drawing/2014/main" id="{1F3A7A90-8A32-E710-6292-8F554171B33C}"/>
              </a:ext>
            </a:extLst>
          </p:cNvPr>
          <p:cNvSpPr txBox="1"/>
          <p:nvPr/>
        </p:nvSpPr>
        <p:spPr>
          <a:xfrm>
            <a:off x="8065778" y="3793339"/>
            <a:ext cx="3988958" cy="3046988"/>
          </a:xfrm>
          <a:prstGeom prst="rect">
            <a:avLst/>
          </a:prstGeom>
          <a:noFill/>
        </p:spPr>
        <p:txBody>
          <a:bodyPr wrap="square" rtlCol="0">
            <a:spAutoFit/>
          </a:bodyPr>
          <a:lstStyle/>
          <a:p>
            <a:r>
              <a:rPr lang="en-US" sz="1600" b="1" dirty="0">
                <a:solidFill>
                  <a:schemeClr val="bg1"/>
                </a:solidFill>
              </a:rPr>
              <a:t>Strong Accessory Dependency</a:t>
            </a:r>
            <a:r>
              <a:rPr lang="en-US" sz="1600" dirty="0">
                <a:solidFill>
                  <a:schemeClr val="bg1"/>
                </a:solidFill>
              </a:rPr>
              <a:t>:</a:t>
            </a:r>
          </a:p>
          <a:p>
            <a:endParaRPr lang="en-US" sz="1600" dirty="0">
              <a:solidFill>
                <a:schemeClr val="bg1"/>
              </a:solidFill>
            </a:endParaRPr>
          </a:p>
          <a:p>
            <a:pPr marL="342900" indent="-342900">
              <a:buFont typeface="Wingdings" panose="05000000000000000000" pitchFamily="2" charset="2"/>
              <a:buChar char="Ø"/>
            </a:pPr>
            <a:r>
              <a:rPr lang="en-US" sz="1600" b="1" dirty="0">
                <a:solidFill>
                  <a:schemeClr val="bg1"/>
                </a:solidFill>
              </a:rPr>
              <a:t>Google Phone</a:t>
            </a:r>
            <a:r>
              <a:rPr lang="en-US" sz="1600" dirty="0">
                <a:solidFill>
                  <a:schemeClr val="bg1"/>
                </a:solidFill>
              </a:rPr>
              <a:t> is frequently bought with the </a:t>
            </a:r>
            <a:r>
              <a:rPr lang="en-US" sz="1600" b="1" dirty="0">
                <a:solidFill>
                  <a:schemeClr val="bg1"/>
                </a:solidFill>
              </a:rPr>
              <a:t>USB-C Charging Cable </a:t>
            </a:r>
            <a:r>
              <a:rPr lang="en-US" sz="1600" dirty="0">
                <a:solidFill>
                  <a:schemeClr val="bg1"/>
                </a:solidFill>
              </a:rPr>
              <a:t>(</a:t>
            </a:r>
            <a:r>
              <a:rPr lang="en-US" sz="1600" b="1" dirty="0">
                <a:solidFill>
                  <a:schemeClr val="bg1"/>
                </a:solidFill>
              </a:rPr>
              <a:t>473 times</a:t>
            </a:r>
            <a:r>
              <a:rPr lang="en-US" sz="1600" dirty="0">
                <a:solidFill>
                  <a:schemeClr val="bg1"/>
                </a:solidFill>
              </a:rPr>
              <a:t>), and </a:t>
            </a:r>
            <a:r>
              <a:rPr lang="en-US" sz="1600" b="1" dirty="0">
                <a:solidFill>
                  <a:schemeClr val="bg1"/>
                </a:solidFill>
              </a:rPr>
              <a:t>Samsung Galaxy Phone </a:t>
            </a:r>
            <a:r>
              <a:rPr lang="en-US" sz="1600" dirty="0">
                <a:solidFill>
                  <a:schemeClr val="bg1"/>
                </a:solidFill>
              </a:rPr>
              <a:t>with the same cable (</a:t>
            </a:r>
            <a:r>
              <a:rPr lang="en-US" sz="1600" b="1" dirty="0">
                <a:solidFill>
                  <a:schemeClr val="bg1"/>
                </a:solidFill>
              </a:rPr>
              <a:t>172 times</a:t>
            </a:r>
            <a:r>
              <a:rPr lang="en-US" sz="1600" dirty="0">
                <a:solidFill>
                  <a:schemeClr val="bg1"/>
                </a:solidFill>
              </a:rPr>
              <a:t>), confirming a strong dependency on accessories.</a:t>
            </a:r>
          </a:p>
          <a:p>
            <a:endParaRPr lang="en-US" sz="1600" dirty="0">
              <a:solidFill>
                <a:schemeClr val="bg1"/>
              </a:solidFill>
            </a:endParaRPr>
          </a:p>
          <a:p>
            <a:pPr marL="285750" indent="-285750">
              <a:buFont typeface="Wingdings" panose="05000000000000000000" pitchFamily="2" charset="2"/>
              <a:buChar char="Ø"/>
            </a:pPr>
            <a:r>
              <a:rPr lang="en-US" sz="1600" dirty="0">
                <a:solidFill>
                  <a:schemeClr val="bg1"/>
                </a:solidFill>
              </a:rPr>
              <a:t>A similar pattern was observed with the iPhone, frequently purchased alongside the Lightning Charging Cable (465 times) and Apple AirPods (157 times).</a:t>
            </a:r>
          </a:p>
        </p:txBody>
      </p:sp>
      <p:sp>
        <p:nvSpPr>
          <p:cNvPr id="7" name="TextBox 6">
            <a:extLst>
              <a:ext uri="{FF2B5EF4-FFF2-40B4-BE49-F238E27FC236}">
                <a16:creationId xmlns:a16="http://schemas.microsoft.com/office/drawing/2014/main" id="{5ECE7234-E39F-3BCB-49E0-B28B8D76F297}"/>
              </a:ext>
            </a:extLst>
          </p:cNvPr>
          <p:cNvSpPr txBox="1"/>
          <p:nvPr/>
        </p:nvSpPr>
        <p:spPr>
          <a:xfrm>
            <a:off x="8065778" y="2500329"/>
            <a:ext cx="3988957" cy="1015663"/>
          </a:xfrm>
          <a:prstGeom prst="rect">
            <a:avLst/>
          </a:prstGeom>
          <a:noFill/>
        </p:spPr>
        <p:txBody>
          <a:bodyPr wrap="square" rtlCol="0">
            <a:spAutoFit/>
          </a:bodyPr>
          <a:lstStyle/>
          <a:p>
            <a:r>
              <a:rPr lang="en-NG" sz="2000" b="1" kern="100" dirty="0">
                <a:solidFill>
                  <a:schemeClr val="bg1"/>
                </a:solidFill>
                <a:effectLst/>
                <a:latin typeface="Aptos" panose="02110004020202020204"/>
                <a:ea typeface="Aptos" panose="02110004020202020204"/>
                <a:cs typeface="Times New Roman" panose="02020603050405020304" pitchFamily="18" charset="0"/>
              </a:rPr>
              <a:t>Accessory-first purchasing </a:t>
            </a:r>
            <a:r>
              <a:rPr lang="en-NG" sz="2000" b="1" kern="100" dirty="0" err="1">
                <a:solidFill>
                  <a:schemeClr val="bg1"/>
                </a:solidFill>
                <a:effectLst/>
                <a:latin typeface="Aptos" panose="02110004020202020204"/>
                <a:ea typeface="Aptos" panose="02110004020202020204"/>
                <a:cs typeface="Times New Roman" panose="02020603050405020304" pitchFamily="18" charset="0"/>
              </a:rPr>
              <a:t>behavior</a:t>
            </a:r>
            <a:r>
              <a:rPr lang="en-NG" sz="2000" kern="100" dirty="0">
                <a:solidFill>
                  <a:schemeClr val="bg1"/>
                </a:solidFill>
                <a:effectLst/>
                <a:latin typeface="Aptos" panose="02110004020202020204"/>
                <a:ea typeface="Aptos" panose="02110004020202020204"/>
                <a:cs typeface="Times New Roman" panose="02020603050405020304" pitchFamily="18" charset="0"/>
              </a:rPr>
              <a:t> (cables, chargers, earbuds) creates a </a:t>
            </a:r>
            <a:r>
              <a:rPr lang="en-NG" sz="2000" b="1" kern="100" dirty="0">
                <a:solidFill>
                  <a:schemeClr val="bg1"/>
                </a:solidFill>
                <a:effectLst/>
                <a:latin typeface="Aptos" panose="02110004020202020204"/>
                <a:ea typeface="Aptos" panose="02110004020202020204"/>
                <a:cs typeface="Times New Roman" panose="02020603050405020304" pitchFamily="18" charset="0"/>
              </a:rPr>
              <a:t>goldmine</a:t>
            </a:r>
            <a:r>
              <a:rPr lang="en-NG" sz="2000" kern="100" dirty="0">
                <a:solidFill>
                  <a:schemeClr val="bg1"/>
                </a:solidFill>
                <a:effectLst/>
                <a:latin typeface="Aptos" panose="02110004020202020204"/>
                <a:ea typeface="Aptos" panose="02110004020202020204"/>
                <a:cs typeface="Times New Roman" panose="02020603050405020304" pitchFamily="18" charset="0"/>
              </a:rPr>
              <a:t> for cross-sell strategies.</a:t>
            </a:r>
          </a:p>
        </p:txBody>
      </p:sp>
      <p:cxnSp>
        <p:nvCxnSpPr>
          <p:cNvPr id="2" name="Straight Connector 1">
            <a:extLst>
              <a:ext uri="{FF2B5EF4-FFF2-40B4-BE49-F238E27FC236}">
                <a16:creationId xmlns:a16="http://schemas.microsoft.com/office/drawing/2014/main" id="{7D43D28C-F81A-A877-B494-1372F3F6871E}"/>
              </a:ext>
            </a:extLst>
          </p:cNvPr>
          <p:cNvCxnSpPr>
            <a:cxnSpLocks/>
          </p:cNvCxnSpPr>
          <p:nvPr/>
        </p:nvCxnSpPr>
        <p:spPr>
          <a:xfrm>
            <a:off x="633984" y="6559296"/>
            <a:ext cx="6864096"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4D65C3FD-5C19-9064-9930-732C609917B9}"/>
              </a:ext>
            </a:extLst>
          </p:cNvPr>
          <p:cNvSpPr txBox="1"/>
          <p:nvPr/>
        </p:nvSpPr>
        <p:spPr>
          <a:xfrm>
            <a:off x="1104826" y="6563328"/>
            <a:ext cx="2715006"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pic>
        <p:nvPicPr>
          <p:cNvPr id="6" name="Picture 5">
            <a:extLst>
              <a:ext uri="{FF2B5EF4-FFF2-40B4-BE49-F238E27FC236}">
                <a16:creationId xmlns:a16="http://schemas.microsoft.com/office/drawing/2014/main" id="{CA6507E0-EA4D-88E1-53BD-D1C8BA8731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450" y="983325"/>
            <a:ext cx="7054630" cy="5314599"/>
          </a:xfrm>
          <a:prstGeom prst="rect">
            <a:avLst/>
          </a:prstGeom>
        </p:spPr>
      </p:pic>
      <p:sp>
        <p:nvSpPr>
          <p:cNvPr id="4" name="TextBox 3">
            <a:extLst>
              <a:ext uri="{FF2B5EF4-FFF2-40B4-BE49-F238E27FC236}">
                <a16:creationId xmlns:a16="http://schemas.microsoft.com/office/drawing/2014/main" id="{B334C90C-574C-92A2-A7E1-3673A601CE67}"/>
              </a:ext>
            </a:extLst>
          </p:cNvPr>
          <p:cNvSpPr txBox="1"/>
          <p:nvPr/>
        </p:nvSpPr>
        <p:spPr>
          <a:xfrm>
            <a:off x="7138219" y="6578717"/>
            <a:ext cx="384048" cy="261610"/>
          </a:xfrm>
          <a:prstGeom prst="rect">
            <a:avLst/>
          </a:prstGeom>
          <a:noFill/>
        </p:spPr>
        <p:txBody>
          <a:bodyPr wrap="square" rtlCol="0">
            <a:spAutoFit/>
          </a:bodyPr>
          <a:lstStyle/>
          <a:p>
            <a:r>
              <a:rPr lang="en-US" sz="1100" b="1" dirty="0"/>
              <a:t>18 </a:t>
            </a:r>
            <a:endParaRPr lang="en-NG" sz="1100" b="1" dirty="0"/>
          </a:p>
        </p:txBody>
      </p:sp>
    </p:spTree>
    <p:extLst>
      <p:ext uri="{BB962C8B-B14F-4D97-AF65-F5344CB8AC3E}">
        <p14:creationId xmlns:p14="http://schemas.microsoft.com/office/powerpoint/2010/main" val="767404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5C12BD-B526-9A25-262E-CEBDD0C85928}"/>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ADDE981-6A5B-215A-E904-BAEA288E69E4}"/>
              </a:ext>
            </a:extLst>
          </p:cNvPr>
          <p:cNvCxnSpPr>
            <a:cxnSpLocks/>
          </p:cNvCxnSpPr>
          <p:nvPr/>
        </p:nvCxnSpPr>
        <p:spPr>
          <a:xfrm>
            <a:off x="501445" y="1017640"/>
            <a:ext cx="6636774"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BAE1F2D4-9A7F-EAD4-4CC3-D10AA01FC450}"/>
              </a:ext>
            </a:extLst>
          </p:cNvPr>
          <p:cNvSpPr txBox="1"/>
          <p:nvPr/>
        </p:nvSpPr>
        <p:spPr>
          <a:xfrm>
            <a:off x="194185" y="186643"/>
            <a:ext cx="7462684" cy="830997"/>
          </a:xfrm>
          <a:prstGeom prst="rect">
            <a:avLst/>
          </a:prstGeom>
          <a:noFill/>
        </p:spPr>
        <p:txBody>
          <a:bodyPr wrap="square" rtlCol="0">
            <a:spAutoFit/>
          </a:bodyPr>
          <a:lstStyle/>
          <a:p>
            <a:r>
              <a:rPr lang="en-US" sz="2400" b="1" dirty="0"/>
              <a:t>How can we group cities based on sales performance to uncover patterns for better sales strategy?</a:t>
            </a:r>
          </a:p>
        </p:txBody>
      </p:sp>
      <p:sp>
        <p:nvSpPr>
          <p:cNvPr id="15" name="Rectangle 14">
            <a:extLst>
              <a:ext uri="{FF2B5EF4-FFF2-40B4-BE49-F238E27FC236}">
                <a16:creationId xmlns:a16="http://schemas.microsoft.com/office/drawing/2014/main" id="{77D81163-4806-A834-2A50-02749874461C}"/>
              </a:ext>
            </a:extLst>
          </p:cNvPr>
          <p:cNvSpPr/>
          <p:nvPr/>
        </p:nvSpPr>
        <p:spPr>
          <a:xfrm>
            <a:off x="8328752" y="1298087"/>
            <a:ext cx="3863248" cy="5559912"/>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6" name="Rectangle: Rounded Corners 15">
            <a:extLst>
              <a:ext uri="{FF2B5EF4-FFF2-40B4-BE49-F238E27FC236}">
                <a16:creationId xmlns:a16="http://schemas.microsoft.com/office/drawing/2014/main" id="{2B8356FF-E910-889B-1CE4-16910D90CF7D}"/>
              </a:ext>
            </a:extLst>
          </p:cNvPr>
          <p:cNvSpPr/>
          <p:nvPr/>
        </p:nvSpPr>
        <p:spPr>
          <a:xfrm>
            <a:off x="8461399" y="152949"/>
            <a:ext cx="3613533" cy="830997"/>
          </a:xfrm>
          <a:prstGeom prst="roundRect">
            <a:avLst/>
          </a:prstGeom>
          <a:solidFill>
            <a:schemeClr val="accent1">
              <a:lumMod val="75000"/>
            </a:schemeClr>
          </a:solidFill>
          <a:ln>
            <a:no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7" name="Arrow: Left 16">
            <a:extLst>
              <a:ext uri="{FF2B5EF4-FFF2-40B4-BE49-F238E27FC236}">
                <a16:creationId xmlns:a16="http://schemas.microsoft.com/office/drawing/2014/main" id="{D99C65ED-39A5-5D7F-D8D8-5A9F36C3193D}"/>
              </a:ext>
            </a:extLst>
          </p:cNvPr>
          <p:cNvSpPr/>
          <p:nvPr/>
        </p:nvSpPr>
        <p:spPr>
          <a:xfrm>
            <a:off x="7807879" y="467090"/>
            <a:ext cx="653520" cy="202095"/>
          </a:xfrm>
          <a:prstGeom prst="leftArrow">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TextBox 13">
            <a:extLst>
              <a:ext uri="{FF2B5EF4-FFF2-40B4-BE49-F238E27FC236}">
                <a16:creationId xmlns:a16="http://schemas.microsoft.com/office/drawing/2014/main" id="{4ADCE5C9-B642-BE29-498F-E59EAF18B659}"/>
              </a:ext>
            </a:extLst>
          </p:cNvPr>
          <p:cNvSpPr txBox="1"/>
          <p:nvPr/>
        </p:nvSpPr>
        <p:spPr>
          <a:xfrm>
            <a:off x="8582609" y="231331"/>
            <a:ext cx="3355531" cy="646331"/>
          </a:xfrm>
          <a:prstGeom prst="rect">
            <a:avLst/>
          </a:prstGeom>
          <a:noFill/>
        </p:spPr>
        <p:txBody>
          <a:bodyPr wrap="square" rtlCol="0">
            <a:spAutoFit/>
          </a:bodyPr>
          <a:lstStyle/>
          <a:p>
            <a:pPr algn="ctr"/>
            <a:r>
              <a:rPr lang="en-US" b="1" dirty="0">
                <a:solidFill>
                  <a:schemeClr val="accent1">
                    <a:lumMod val="40000"/>
                    <a:lumOff val="60000"/>
                  </a:schemeClr>
                </a:solidFill>
                <a:latin typeface="Arial Rounded MT Bold" panose="020F0704030504030204" pitchFamily="34" charset="0"/>
              </a:rPr>
              <a:t>Clustering Cities by Sales Performance Using </a:t>
            </a:r>
            <a:r>
              <a:rPr lang="en-US" b="1" dirty="0" err="1">
                <a:solidFill>
                  <a:schemeClr val="accent1">
                    <a:lumMod val="40000"/>
                    <a:lumOff val="60000"/>
                  </a:schemeClr>
                </a:solidFill>
                <a:latin typeface="Arial Rounded MT Bold" panose="020F0704030504030204" pitchFamily="34" charset="0"/>
              </a:rPr>
              <a:t>KMeans</a:t>
            </a:r>
            <a:endParaRPr lang="en-US" b="1" dirty="0">
              <a:solidFill>
                <a:schemeClr val="accent1">
                  <a:lumMod val="40000"/>
                  <a:lumOff val="60000"/>
                </a:schemeClr>
              </a:solidFill>
              <a:latin typeface="Arial Rounded MT Bold" panose="020F0704030504030204" pitchFamily="34" charset="0"/>
            </a:endParaRPr>
          </a:p>
        </p:txBody>
      </p:sp>
      <p:pic>
        <p:nvPicPr>
          <p:cNvPr id="19" name="Picture 18">
            <a:extLst>
              <a:ext uri="{FF2B5EF4-FFF2-40B4-BE49-F238E27FC236}">
                <a16:creationId xmlns:a16="http://schemas.microsoft.com/office/drawing/2014/main" id="{5B075408-A900-8A46-EBDF-FC7CF98BB9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1399" y="1364447"/>
            <a:ext cx="881349" cy="935492"/>
          </a:xfrm>
          <a:prstGeom prst="rect">
            <a:avLst/>
          </a:prstGeom>
        </p:spPr>
      </p:pic>
      <p:cxnSp>
        <p:nvCxnSpPr>
          <p:cNvPr id="21" name="Straight Connector 20">
            <a:extLst>
              <a:ext uri="{FF2B5EF4-FFF2-40B4-BE49-F238E27FC236}">
                <a16:creationId xmlns:a16="http://schemas.microsoft.com/office/drawing/2014/main" id="{C3E75ADF-B7C2-1D3B-B5BA-0D125F3FF330}"/>
              </a:ext>
            </a:extLst>
          </p:cNvPr>
          <p:cNvCxnSpPr>
            <a:cxnSpLocks/>
          </p:cNvCxnSpPr>
          <p:nvPr/>
        </p:nvCxnSpPr>
        <p:spPr>
          <a:xfrm>
            <a:off x="9573658" y="2299939"/>
            <a:ext cx="1806766"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3CE53FA4-F0C4-ABAD-F465-2D1C0197AF81}"/>
              </a:ext>
            </a:extLst>
          </p:cNvPr>
          <p:cNvSpPr txBox="1"/>
          <p:nvPr/>
        </p:nvSpPr>
        <p:spPr>
          <a:xfrm>
            <a:off x="9485968" y="1790590"/>
            <a:ext cx="2213945" cy="492443"/>
          </a:xfrm>
          <a:prstGeom prst="rect">
            <a:avLst/>
          </a:prstGeom>
          <a:noFill/>
        </p:spPr>
        <p:txBody>
          <a:bodyPr wrap="square" rtlCol="0">
            <a:spAutoFit/>
          </a:bodyPr>
          <a:lstStyle/>
          <a:p>
            <a:r>
              <a:rPr lang="en-US" sz="2600" b="1" dirty="0">
                <a:solidFill>
                  <a:schemeClr val="accent1">
                    <a:lumMod val="40000"/>
                    <a:lumOff val="60000"/>
                  </a:schemeClr>
                </a:solidFill>
                <a:latin typeface="Arial Rounded MT Bold" panose="020F0704030504030204" pitchFamily="34" charset="0"/>
              </a:rPr>
              <a:t>Key Insights</a:t>
            </a:r>
            <a:endParaRPr lang="en-NG" sz="2600" b="1" dirty="0">
              <a:solidFill>
                <a:schemeClr val="accent1">
                  <a:lumMod val="40000"/>
                  <a:lumOff val="60000"/>
                </a:schemeClr>
              </a:solidFill>
              <a:latin typeface="Arial Rounded MT Bold" panose="020F0704030504030204" pitchFamily="34" charset="0"/>
            </a:endParaRPr>
          </a:p>
        </p:txBody>
      </p:sp>
      <p:sp>
        <p:nvSpPr>
          <p:cNvPr id="30" name="TextBox 29">
            <a:extLst>
              <a:ext uri="{FF2B5EF4-FFF2-40B4-BE49-F238E27FC236}">
                <a16:creationId xmlns:a16="http://schemas.microsoft.com/office/drawing/2014/main" id="{530DD207-2772-92AC-8CB6-125227DDBF0E}"/>
              </a:ext>
            </a:extLst>
          </p:cNvPr>
          <p:cNvSpPr txBox="1"/>
          <p:nvPr/>
        </p:nvSpPr>
        <p:spPr>
          <a:xfrm>
            <a:off x="8393467" y="4535431"/>
            <a:ext cx="3613533" cy="2160335"/>
          </a:xfrm>
          <a:prstGeom prst="rect">
            <a:avLst/>
          </a:prstGeom>
          <a:noFill/>
        </p:spPr>
        <p:txBody>
          <a:bodyPr wrap="square" rtlCol="0">
            <a:spAutoFit/>
          </a:bodyPr>
          <a:lstStyle/>
          <a:p>
            <a:pPr marL="342900" lvl="0" indent="-342900">
              <a:lnSpc>
                <a:spcPct val="115000"/>
              </a:lnSpc>
              <a:spcAft>
                <a:spcPts val="800"/>
              </a:spcAft>
              <a:buSzPts val="1000"/>
              <a:buFont typeface="Wingdings" panose="05000000000000000000" pitchFamily="2" charset="2"/>
              <a:buChar char="Ø"/>
              <a:tabLst>
                <a:tab pos="457200" algn="l"/>
              </a:tabLst>
            </a:pPr>
            <a:r>
              <a:rPr lang="en-NG" sz="1600" b="1" kern="100" dirty="0">
                <a:solidFill>
                  <a:schemeClr val="bg1"/>
                </a:solidFill>
                <a:effectLst/>
                <a:latin typeface="Aptos" panose="02110004020202020204"/>
                <a:ea typeface="Aptos" panose="02110004020202020204"/>
                <a:cs typeface="Times New Roman" panose="02020603050405020304" pitchFamily="18" charset="0"/>
              </a:rPr>
              <a:t>Cluster </a:t>
            </a:r>
            <a:r>
              <a:rPr lang="en-US" sz="1600" b="1" kern="100" dirty="0">
                <a:solidFill>
                  <a:schemeClr val="bg1"/>
                </a:solidFill>
                <a:effectLst/>
                <a:latin typeface="Aptos" panose="02110004020202020204"/>
                <a:ea typeface="Aptos" panose="02110004020202020204"/>
                <a:cs typeface="Times New Roman" panose="02020603050405020304" pitchFamily="18" charset="0"/>
              </a:rPr>
              <a:t>2</a:t>
            </a:r>
            <a:r>
              <a:rPr lang="en-NG" sz="1600" b="1" kern="100" dirty="0">
                <a:solidFill>
                  <a:schemeClr val="bg1"/>
                </a:solidFill>
                <a:effectLst/>
                <a:latin typeface="Aptos" panose="02110004020202020204"/>
                <a:ea typeface="Aptos" panose="02110004020202020204"/>
                <a:cs typeface="Times New Roman" panose="02020603050405020304" pitchFamily="18" charset="0"/>
              </a:rPr>
              <a:t> (Mid-tier)</a:t>
            </a:r>
            <a:r>
              <a:rPr lang="en-NG" sz="1600" kern="100" dirty="0">
                <a:solidFill>
                  <a:schemeClr val="bg1"/>
                </a:solidFill>
                <a:effectLst/>
                <a:latin typeface="Aptos" panose="02110004020202020204"/>
                <a:ea typeface="Aptos" panose="02110004020202020204"/>
                <a:cs typeface="Times New Roman" panose="02020603050405020304" pitchFamily="18" charset="0"/>
              </a:rPr>
              <a:t>: Stable, with room to grow, apply localized promotions and performance-based incentives.</a:t>
            </a:r>
          </a:p>
          <a:p>
            <a:pPr marL="342900" lvl="0" indent="-342900">
              <a:lnSpc>
                <a:spcPct val="115000"/>
              </a:lnSpc>
              <a:spcAft>
                <a:spcPts val="800"/>
              </a:spcAft>
              <a:buSzPts val="1000"/>
              <a:buFont typeface="Wingdings" panose="05000000000000000000" pitchFamily="2" charset="2"/>
              <a:buChar char="Ø"/>
              <a:tabLst>
                <a:tab pos="457200" algn="l"/>
              </a:tabLst>
            </a:pPr>
            <a:r>
              <a:rPr lang="en-NG" sz="1600" b="1" kern="100" dirty="0">
                <a:solidFill>
                  <a:schemeClr val="bg1"/>
                </a:solidFill>
                <a:effectLst/>
                <a:latin typeface="Aptos" panose="02110004020202020204"/>
                <a:ea typeface="Aptos" panose="02110004020202020204"/>
                <a:cs typeface="Times New Roman" panose="02020603050405020304" pitchFamily="18" charset="0"/>
              </a:rPr>
              <a:t>Cluster </a:t>
            </a:r>
            <a:r>
              <a:rPr lang="en-US" sz="1600" b="1" kern="100" dirty="0">
                <a:solidFill>
                  <a:schemeClr val="bg1"/>
                </a:solidFill>
                <a:effectLst/>
                <a:latin typeface="Aptos" panose="02110004020202020204"/>
                <a:ea typeface="Aptos" panose="02110004020202020204"/>
                <a:cs typeface="Times New Roman" panose="02020603050405020304" pitchFamily="18" charset="0"/>
              </a:rPr>
              <a:t>0</a:t>
            </a:r>
            <a:r>
              <a:rPr lang="en-NG" sz="1600" b="1" kern="100" dirty="0">
                <a:solidFill>
                  <a:schemeClr val="bg1"/>
                </a:solidFill>
                <a:effectLst/>
                <a:latin typeface="Aptos" panose="02110004020202020204"/>
                <a:ea typeface="Aptos" panose="02110004020202020204"/>
                <a:cs typeface="Times New Roman" panose="02020603050405020304" pitchFamily="18" charset="0"/>
              </a:rPr>
              <a:t> (Low-tier)</a:t>
            </a:r>
            <a:r>
              <a:rPr lang="en-NG" sz="1600" kern="100" dirty="0">
                <a:solidFill>
                  <a:schemeClr val="bg1"/>
                </a:solidFill>
                <a:effectLst/>
                <a:latin typeface="Aptos" panose="02110004020202020204"/>
                <a:ea typeface="Aptos" panose="02110004020202020204"/>
                <a:cs typeface="Times New Roman" panose="02020603050405020304" pitchFamily="18" charset="0"/>
              </a:rPr>
              <a:t>: Low sales, low volume, either rethink strategy or cut losses to improve ROI.</a:t>
            </a:r>
          </a:p>
        </p:txBody>
      </p:sp>
      <p:pic>
        <p:nvPicPr>
          <p:cNvPr id="6" name="Picture 5">
            <a:extLst>
              <a:ext uri="{FF2B5EF4-FFF2-40B4-BE49-F238E27FC236}">
                <a16:creationId xmlns:a16="http://schemas.microsoft.com/office/drawing/2014/main" id="{5A3E326B-9967-8104-C4A7-F8F43289AC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185" y="1200150"/>
            <a:ext cx="7903657" cy="5190757"/>
          </a:xfrm>
          <a:prstGeom prst="rect">
            <a:avLst/>
          </a:prstGeom>
        </p:spPr>
      </p:pic>
      <p:cxnSp>
        <p:nvCxnSpPr>
          <p:cNvPr id="9" name="Straight Connector 8">
            <a:extLst>
              <a:ext uri="{FF2B5EF4-FFF2-40B4-BE49-F238E27FC236}">
                <a16:creationId xmlns:a16="http://schemas.microsoft.com/office/drawing/2014/main" id="{3A246FC0-A9A7-D3C1-8021-2C778478A4CD}"/>
              </a:ext>
            </a:extLst>
          </p:cNvPr>
          <p:cNvCxnSpPr>
            <a:cxnSpLocks/>
          </p:cNvCxnSpPr>
          <p:nvPr/>
        </p:nvCxnSpPr>
        <p:spPr>
          <a:xfrm>
            <a:off x="633984" y="6559296"/>
            <a:ext cx="6864096"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B7CB4D04-8233-C254-EC64-623C11686903}"/>
              </a:ext>
            </a:extLst>
          </p:cNvPr>
          <p:cNvSpPr txBox="1"/>
          <p:nvPr/>
        </p:nvSpPr>
        <p:spPr>
          <a:xfrm>
            <a:off x="1104826" y="6563328"/>
            <a:ext cx="2715006"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20" name="TextBox 19">
            <a:extLst>
              <a:ext uri="{FF2B5EF4-FFF2-40B4-BE49-F238E27FC236}">
                <a16:creationId xmlns:a16="http://schemas.microsoft.com/office/drawing/2014/main" id="{E6D83A63-13AC-9B22-1AD1-EF74A800C0AC}"/>
              </a:ext>
            </a:extLst>
          </p:cNvPr>
          <p:cNvSpPr txBox="1"/>
          <p:nvPr/>
        </p:nvSpPr>
        <p:spPr>
          <a:xfrm>
            <a:off x="8592628" y="2443233"/>
            <a:ext cx="3335495" cy="1631216"/>
          </a:xfrm>
          <a:prstGeom prst="rect">
            <a:avLst/>
          </a:prstGeom>
          <a:noFill/>
        </p:spPr>
        <p:txBody>
          <a:bodyPr wrap="square" rtlCol="0">
            <a:spAutoFit/>
          </a:bodyPr>
          <a:lstStyle/>
          <a:p>
            <a:r>
              <a:rPr lang="en-US" sz="2000" b="1" dirty="0">
                <a:solidFill>
                  <a:schemeClr val="bg1"/>
                </a:solidFill>
              </a:rPr>
              <a:t>San Francisco (CA), </a:t>
            </a:r>
            <a:r>
              <a:rPr lang="en-US" sz="2000" dirty="0">
                <a:solidFill>
                  <a:schemeClr val="bg1"/>
                </a:solidFill>
              </a:rPr>
              <a:t>the only city in </a:t>
            </a:r>
            <a:r>
              <a:rPr lang="en-US" sz="2000" b="1" dirty="0">
                <a:solidFill>
                  <a:schemeClr val="bg1"/>
                </a:solidFill>
              </a:rPr>
              <a:t>cluster 1</a:t>
            </a:r>
            <a:r>
              <a:rPr lang="en-US" sz="2000" dirty="0">
                <a:solidFill>
                  <a:schemeClr val="bg1"/>
                </a:solidFill>
              </a:rPr>
              <a:t>, demonstrates strong performance in both revenue (</a:t>
            </a:r>
            <a:r>
              <a:rPr lang="en-US" sz="2000" b="1" dirty="0">
                <a:solidFill>
                  <a:schemeClr val="bg1"/>
                </a:solidFill>
              </a:rPr>
              <a:t>$9.4M</a:t>
            </a:r>
            <a:r>
              <a:rPr lang="en-US" sz="2000" dirty="0">
                <a:solidFill>
                  <a:schemeClr val="bg1"/>
                </a:solidFill>
              </a:rPr>
              <a:t>) and </a:t>
            </a:r>
            <a:r>
              <a:rPr lang="en-US" sz="2000" b="1" dirty="0">
                <a:solidFill>
                  <a:schemeClr val="bg1"/>
                </a:solidFill>
              </a:rPr>
              <a:t>44.42K</a:t>
            </a:r>
            <a:r>
              <a:rPr lang="en-US" sz="2000" dirty="0">
                <a:solidFill>
                  <a:schemeClr val="bg1"/>
                </a:solidFill>
              </a:rPr>
              <a:t> unit sales.</a:t>
            </a:r>
            <a:endParaRPr lang="en-NG" sz="2000" dirty="0">
              <a:solidFill>
                <a:schemeClr val="bg1"/>
              </a:solidFill>
            </a:endParaRPr>
          </a:p>
        </p:txBody>
      </p:sp>
      <p:sp>
        <p:nvSpPr>
          <p:cNvPr id="2" name="TextBox 1">
            <a:extLst>
              <a:ext uri="{FF2B5EF4-FFF2-40B4-BE49-F238E27FC236}">
                <a16:creationId xmlns:a16="http://schemas.microsoft.com/office/drawing/2014/main" id="{096D8F90-E4A5-A024-6720-42A8F35377DA}"/>
              </a:ext>
            </a:extLst>
          </p:cNvPr>
          <p:cNvSpPr txBox="1"/>
          <p:nvPr/>
        </p:nvSpPr>
        <p:spPr>
          <a:xfrm>
            <a:off x="7138219" y="6578717"/>
            <a:ext cx="384048" cy="261610"/>
          </a:xfrm>
          <a:prstGeom prst="rect">
            <a:avLst/>
          </a:prstGeom>
          <a:noFill/>
        </p:spPr>
        <p:txBody>
          <a:bodyPr wrap="square" rtlCol="0">
            <a:spAutoFit/>
          </a:bodyPr>
          <a:lstStyle/>
          <a:p>
            <a:r>
              <a:rPr lang="en-US" sz="1100" b="1" dirty="0"/>
              <a:t>19 </a:t>
            </a:r>
            <a:endParaRPr lang="en-NG" sz="1100" b="1" dirty="0"/>
          </a:p>
        </p:txBody>
      </p:sp>
    </p:spTree>
    <p:extLst>
      <p:ext uri="{BB962C8B-B14F-4D97-AF65-F5344CB8AC3E}">
        <p14:creationId xmlns:p14="http://schemas.microsoft.com/office/powerpoint/2010/main" val="581622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042336-1F8F-BA9C-D4A4-BBBAF74097D5}"/>
              </a:ext>
            </a:extLst>
          </p:cNvPr>
          <p:cNvSpPr txBox="1"/>
          <p:nvPr/>
        </p:nvSpPr>
        <p:spPr>
          <a:xfrm>
            <a:off x="41155" y="1367878"/>
            <a:ext cx="2482645" cy="1323439"/>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4000" b="1" dirty="0">
                <a:solidFill>
                  <a:srgbClr val="FF0000"/>
                </a:solidFill>
                <a:latin typeface="Arial Rounded MT Bold" panose="020F0704030504030204" pitchFamily="34" charset="0"/>
              </a:rPr>
              <a:t>Table of Contents</a:t>
            </a:r>
            <a:endParaRPr lang="en-NG" sz="4000" b="1" dirty="0">
              <a:solidFill>
                <a:srgbClr val="FF0000"/>
              </a:solidFill>
              <a:latin typeface="Arial Rounded MT Bold" panose="020F0704030504030204" pitchFamily="34" charset="0"/>
            </a:endParaRPr>
          </a:p>
        </p:txBody>
      </p:sp>
      <p:pic>
        <p:nvPicPr>
          <p:cNvPr id="3" name="Picture 2">
            <a:extLst>
              <a:ext uri="{FF2B5EF4-FFF2-40B4-BE49-F238E27FC236}">
                <a16:creationId xmlns:a16="http://schemas.microsoft.com/office/drawing/2014/main" id="{14E432CD-2625-E5A4-01A5-1B9C51BB99C8}"/>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17057" y="3170902"/>
            <a:ext cx="2073125" cy="2123769"/>
          </a:xfrm>
          <a:prstGeom prst="rect">
            <a:avLst/>
          </a:prstGeom>
        </p:spPr>
      </p:pic>
      <p:sp>
        <p:nvSpPr>
          <p:cNvPr id="4" name="Rectangle: Rounded Corners 3">
            <a:extLst>
              <a:ext uri="{FF2B5EF4-FFF2-40B4-BE49-F238E27FC236}">
                <a16:creationId xmlns:a16="http://schemas.microsoft.com/office/drawing/2014/main" id="{5687DD9C-DC5B-CC46-ACF3-1C989FE08E6B}"/>
              </a:ext>
            </a:extLst>
          </p:cNvPr>
          <p:cNvSpPr/>
          <p:nvPr/>
        </p:nvSpPr>
        <p:spPr>
          <a:xfrm>
            <a:off x="2748678" y="1367878"/>
            <a:ext cx="57600" cy="4320000"/>
          </a:xfrm>
          <a:prstGeom prst="round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Scroll: Horizontal 4">
            <a:extLst>
              <a:ext uri="{FF2B5EF4-FFF2-40B4-BE49-F238E27FC236}">
                <a16:creationId xmlns:a16="http://schemas.microsoft.com/office/drawing/2014/main" id="{3CF7CE67-5C5E-C07F-7094-F353E937C8EC}"/>
              </a:ext>
            </a:extLst>
          </p:cNvPr>
          <p:cNvSpPr/>
          <p:nvPr/>
        </p:nvSpPr>
        <p:spPr>
          <a:xfrm>
            <a:off x="3054566" y="117987"/>
            <a:ext cx="9096279" cy="6327056"/>
          </a:xfrm>
          <a:prstGeom prst="horizont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TextBox 5">
            <a:extLst>
              <a:ext uri="{FF2B5EF4-FFF2-40B4-BE49-F238E27FC236}">
                <a16:creationId xmlns:a16="http://schemas.microsoft.com/office/drawing/2014/main" id="{83D7ABEA-B50B-5FEB-FD20-3B3A621B03B4}"/>
              </a:ext>
            </a:extLst>
          </p:cNvPr>
          <p:cNvSpPr txBox="1"/>
          <p:nvPr/>
        </p:nvSpPr>
        <p:spPr>
          <a:xfrm>
            <a:off x="3959743" y="1058470"/>
            <a:ext cx="8191102" cy="4446089"/>
          </a:xfrm>
          <a:prstGeom prst="rect">
            <a:avLst/>
          </a:prstGeom>
          <a:noFill/>
        </p:spPr>
        <p:txBody>
          <a:bodyPr wrap="square" rtlCol="0">
            <a:spAutoFit/>
          </a:bodyPr>
          <a:lstStyle/>
          <a:p>
            <a:pPr indent="-457200">
              <a:lnSpc>
                <a:spcPct val="200000"/>
              </a:lnSpc>
              <a:buFont typeface="+mj-lt"/>
              <a:buAutoNum type="arabicPeriod"/>
            </a:pPr>
            <a:r>
              <a:rPr lang="en-US" sz="1600" b="1" dirty="0">
                <a:solidFill>
                  <a:schemeClr val="bg1"/>
                </a:solidFill>
                <a:latin typeface="Arial Rounded MT Bold" panose="020F0704030504030204" pitchFamily="34" charset="0"/>
              </a:rPr>
              <a:t>Executive Summary</a:t>
            </a:r>
          </a:p>
          <a:p>
            <a:pPr indent="-457200">
              <a:lnSpc>
                <a:spcPct val="200000"/>
              </a:lnSpc>
              <a:buFont typeface="+mj-lt"/>
              <a:buAutoNum type="arabicPeriod"/>
            </a:pPr>
            <a:r>
              <a:rPr lang="en-US" sz="1600" b="1" dirty="0">
                <a:solidFill>
                  <a:schemeClr val="bg1"/>
                </a:solidFill>
                <a:latin typeface="Arial Rounded MT Bold" panose="020F0704030504030204" pitchFamily="34" charset="0"/>
              </a:rPr>
              <a:t>Objectives of the Project</a:t>
            </a:r>
          </a:p>
          <a:p>
            <a:pPr indent="-457200">
              <a:lnSpc>
                <a:spcPct val="200000"/>
              </a:lnSpc>
              <a:buFont typeface="+mj-lt"/>
              <a:buAutoNum type="arabicPeriod"/>
            </a:pPr>
            <a:r>
              <a:rPr lang="en-US" sz="1600" b="1" dirty="0">
                <a:solidFill>
                  <a:schemeClr val="bg1"/>
                </a:solidFill>
                <a:latin typeface="Arial Rounded MT Bold" panose="020F0704030504030204" pitchFamily="34" charset="0"/>
              </a:rPr>
              <a:t>Business Questions</a:t>
            </a:r>
          </a:p>
          <a:p>
            <a:pPr indent="-457200">
              <a:lnSpc>
                <a:spcPct val="200000"/>
              </a:lnSpc>
              <a:buFont typeface="+mj-lt"/>
              <a:buAutoNum type="arabicPeriod"/>
            </a:pPr>
            <a:r>
              <a:rPr lang="en-US" sz="1600" b="1" dirty="0">
                <a:solidFill>
                  <a:schemeClr val="bg1"/>
                </a:solidFill>
                <a:latin typeface="Arial Rounded MT Bold" panose="020F0704030504030204" pitchFamily="34" charset="0"/>
              </a:rPr>
              <a:t>Tools Used throughout the Project</a:t>
            </a:r>
            <a:endParaRPr lang="en-NG" sz="1600" b="1" dirty="0">
              <a:solidFill>
                <a:schemeClr val="bg1"/>
              </a:solidFill>
              <a:latin typeface="Arial Rounded MT Bold" panose="020F0704030504030204" pitchFamily="34" charset="0"/>
            </a:endParaRPr>
          </a:p>
          <a:p>
            <a:pPr indent="-457200">
              <a:lnSpc>
                <a:spcPct val="200000"/>
              </a:lnSpc>
              <a:buFont typeface="+mj-lt"/>
              <a:buAutoNum type="arabicPeriod"/>
            </a:pPr>
            <a:r>
              <a:rPr lang="en-NG" sz="1600" b="1" dirty="0">
                <a:solidFill>
                  <a:schemeClr val="bg1"/>
                </a:solidFill>
                <a:latin typeface="Arial Rounded MT Bold" panose="020F0704030504030204" pitchFamily="34" charset="0"/>
              </a:rPr>
              <a:t>Methodology</a:t>
            </a:r>
            <a:r>
              <a:rPr lang="en-US" sz="1600" b="1" dirty="0">
                <a:solidFill>
                  <a:schemeClr val="bg1"/>
                </a:solidFill>
                <a:latin typeface="Arial Rounded MT Bold" panose="020F0704030504030204" pitchFamily="34" charset="0"/>
              </a:rPr>
              <a:t> </a:t>
            </a:r>
            <a:endParaRPr lang="en-NG" sz="1600" b="1" dirty="0">
              <a:solidFill>
                <a:schemeClr val="bg1"/>
              </a:solidFill>
              <a:latin typeface="Arial Rounded MT Bold" panose="020F0704030504030204" pitchFamily="34" charset="0"/>
            </a:endParaRPr>
          </a:p>
          <a:p>
            <a:pPr indent="-457200">
              <a:lnSpc>
                <a:spcPct val="200000"/>
              </a:lnSpc>
              <a:buFont typeface="+mj-lt"/>
              <a:buAutoNum type="arabicPeriod"/>
            </a:pPr>
            <a:r>
              <a:rPr lang="en-US" sz="1600" b="1" dirty="0">
                <a:solidFill>
                  <a:schemeClr val="bg1"/>
                </a:solidFill>
                <a:latin typeface="Arial Rounded MT Bold" panose="020F0704030504030204" pitchFamily="34" charset="0"/>
              </a:rPr>
              <a:t>Key Findings: Insights, EDA Visualizations, and   Model-Driven Interpretations</a:t>
            </a:r>
            <a:endParaRPr lang="en-NG" sz="1600" b="1" dirty="0">
              <a:solidFill>
                <a:schemeClr val="bg1"/>
              </a:solidFill>
              <a:latin typeface="Arial Rounded MT Bold" panose="020F0704030504030204" pitchFamily="34" charset="0"/>
            </a:endParaRPr>
          </a:p>
          <a:p>
            <a:pPr indent="-457200">
              <a:lnSpc>
                <a:spcPct val="200000"/>
              </a:lnSpc>
              <a:buFont typeface="+mj-lt"/>
              <a:buAutoNum type="arabicPeriod"/>
            </a:pPr>
            <a:r>
              <a:rPr lang="en-US" sz="1600" b="1" dirty="0">
                <a:solidFill>
                  <a:schemeClr val="bg1"/>
                </a:solidFill>
                <a:latin typeface="Arial Rounded MT Bold" panose="020F0704030504030204" pitchFamily="34" charset="0"/>
              </a:rPr>
              <a:t>Strategic Recommendations</a:t>
            </a:r>
          </a:p>
          <a:p>
            <a:pPr indent="-457200">
              <a:lnSpc>
                <a:spcPct val="200000"/>
              </a:lnSpc>
              <a:buFont typeface="+mj-lt"/>
              <a:buAutoNum type="arabicPeriod"/>
            </a:pPr>
            <a:r>
              <a:rPr lang="en-US" sz="1600" b="1" dirty="0">
                <a:solidFill>
                  <a:schemeClr val="bg1"/>
                </a:solidFill>
                <a:latin typeface="Arial Rounded MT Bold" panose="020F0704030504030204" pitchFamily="34" charset="0"/>
              </a:rPr>
              <a:t>Expected Business Impact</a:t>
            </a:r>
          </a:p>
          <a:p>
            <a:pPr indent="-457200">
              <a:lnSpc>
                <a:spcPct val="200000"/>
              </a:lnSpc>
              <a:buFont typeface="+mj-lt"/>
              <a:buAutoNum type="arabicPeriod"/>
            </a:pPr>
            <a:r>
              <a:rPr lang="en-US" sz="1600" b="1" dirty="0">
                <a:solidFill>
                  <a:schemeClr val="bg1"/>
                </a:solidFill>
                <a:latin typeface="Arial Rounded MT Bold" panose="020F0704030504030204" pitchFamily="34" charset="0"/>
              </a:rPr>
              <a:t>Conclusion</a:t>
            </a:r>
          </a:p>
        </p:txBody>
      </p:sp>
      <p:cxnSp>
        <p:nvCxnSpPr>
          <p:cNvPr id="9" name="Straight Connector 8">
            <a:extLst>
              <a:ext uri="{FF2B5EF4-FFF2-40B4-BE49-F238E27FC236}">
                <a16:creationId xmlns:a16="http://schemas.microsoft.com/office/drawing/2014/main" id="{B2460F02-CB67-91D4-984A-FB3CF3967902}"/>
              </a:ext>
            </a:extLst>
          </p:cNvPr>
          <p:cNvCxnSpPr>
            <a:cxnSpLocks/>
          </p:cNvCxnSpPr>
          <p:nvPr/>
        </p:nvCxnSpPr>
        <p:spPr>
          <a:xfrm>
            <a:off x="648733" y="6569857"/>
            <a:ext cx="11173206"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48F43543-1A90-B1B8-1F32-2DEF5677C0A0}"/>
              </a:ext>
            </a:extLst>
          </p:cNvPr>
          <p:cNvSpPr txBox="1"/>
          <p:nvPr/>
        </p:nvSpPr>
        <p:spPr>
          <a:xfrm>
            <a:off x="1119575" y="6573889"/>
            <a:ext cx="2715006"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11" name="TextBox 10">
            <a:extLst>
              <a:ext uri="{FF2B5EF4-FFF2-40B4-BE49-F238E27FC236}">
                <a16:creationId xmlns:a16="http://schemas.microsoft.com/office/drawing/2014/main" id="{D1352C29-CCB0-1F03-0D30-F0CF8D1307AB}"/>
              </a:ext>
            </a:extLst>
          </p:cNvPr>
          <p:cNvSpPr txBox="1"/>
          <p:nvPr/>
        </p:nvSpPr>
        <p:spPr>
          <a:xfrm>
            <a:off x="11039856" y="6603460"/>
            <a:ext cx="384048" cy="261610"/>
          </a:xfrm>
          <a:prstGeom prst="rect">
            <a:avLst/>
          </a:prstGeom>
          <a:noFill/>
        </p:spPr>
        <p:txBody>
          <a:bodyPr wrap="square" rtlCol="0">
            <a:spAutoFit/>
          </a:bodyPr>
          <a:lstStyle/>
          <a:p>
            <a:r>
              <a:rPr lang="en-US" sz="1100" b="1" dirty="0"/>
              <a:t>2  </a:t>
            </a:r>
            <a:endParaRPr lang="en-NG" sz="1100" b="1" dirty="0"/>
          </a:p>
        </p:txBody>
      </p:sp>
    </p:spTree>
    <p:extLst>
      <p:ext uri="{BB962C8B-B14F-4D97-AF65-F5344CB8AC3E}">
        <p14:creationId xmlns:p14="http://schemas.microsoft.com/office/powerpoint/2010/main" val="279076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croll: Vertical 1">
            <a:extLst>
              <a:ext uri="{FF2B5EF4-FFF2-40B4-BE49-F238E27FC236}">
                <a16:creationId xmlns:a16="http://schemas.microsoft.com/office/drawing/2014/main" id="{336F84C7-481C-20D1-D910-D8BE0EAAAA2E}"/>
              </a:ext>
            </a:extLst>
          </p:cNvPr>
          <p:cNvSpPr/>
          <p:nvPr/>
        </p:nvSpPr>
        <p:spPr>
          <a:xfrm>
            <a:off x="3078685" y="181797"/>
            <a:ext cx="8922815" cy="6006465"/>
          </a:xfrm>
          <a:prstGeom prst="verticalScroll">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7FF2ED55-8C43-B72E-75BD-92DA0015A199}"/>
              </a:ext>
            </a:extLst>
          </p:cNvPr>
          <p:cNvSpPr txBox="1"/>
          <p:nvPr/>
        </p:nvSpPr>
        <p:spPr>
          <a:xfrm>
            <a:off x="4091940" y="1066851"/>
            <a:ext cx="6976076" cy="4655377"/>
          </a:xfrm>
          <a:prstGeom prst="rect">
            <a:avLst/>
          </a:prstGeom>
          <a:noFill/>
        </p:spPr>
        <p:txBody>
          <a:bodyPr wrap="square" rtlCol="0">
            <a:spAutoFit/>
          </a:bodyPr>
          <a:lstStyle/>
          <a:p>
            <a:pPr lvl="0">
              <a:lnSpc>
                <a:spcPct val="115000"/>
              </a:lnSpc>
              <a:spcAft>
                <a:spcPts val="800"/>
              </a:spcAft>
              <a:buSzPts val="1000"/>
              <a:tabLst>
                <a:tab pos="457200" algn="l"/>
              </a:tabLst>
            </a:pPr>
            <a:r>
              <a:rPr lang="en-US" sz="1600" b="1" kern="100" dirty="0">
                <a:solidFill>
                  <a:schemeClr val="bg1"/>
                </a:solidFill>
                <a:effectLst/>
                <a:latin typeface="Aptos" panose="02110004020202020204"/>
                <a:ea typeface="Aptos" panose="02110004020202020204"/>
                <a:cs typeface="Times New Roman" panose="02020603050405020304" pitchFamily="18" charset="0"/>
              </a:rPr>
              <a:t>1.  </a:t>
            </a:r>
            <a:r>
              <a:rPr lang="en-NG" sz="1600" b="1" kern="100" dirty="0">
                <a:solidFill>
                  <a:schemeClr val="bg1"/>
                </a:solidFill>
                <a:effectLst/>
                <a:latin typeface="Aptos" panose="02110004020202020204"/>
                <a:ea typeface="Aptos" panose="02110004020202020204"/>
                <a:cs typeface="Times New Roman" panose="02020603050405020304" pitchFamily="18" charset="0"/>
              </a:rPr>
              <a:t>Double down on Q4 strategies</a:t>
            </a:r>
            <a:r>
              <a:rPr lang="en-NG" sz="1600" kern="100" dirty="0">
                <a:solidFill>
                  <a:schemeClr val="bg1"/>
                </a:solidFill>
                <a:effectLst/>
                <a:latin typeface="Aptos" panose="02110004020202020204"/>
                <a:ea typeface="Aptos" panose="02110004020202020204"/>
                <a:cs typeface="Times New Roman" panose="02020603050405020304" pitchFamily="18" charset="0"/>
              </a:rPr>
              <a:t>: Scale marketing, inventory, and staffing to maximize November–December peak seasons.</a:t>
            </a:r>
          </a:p>
          <a:p>
            <a:pPr lvl="0">
              <a:lnSpc>
                <a:spcPct val="115000"/>
              </a:lnSpc>
              <a:spcAft>
                <a:spcPts val="800"/>
              </a:spcAft>
              <a:buSzPts val="1000"/>
              <a:tabLst>
                <a:tab pos="457200" algn="l"/>
              </a:tabLst>
            </a:pPr>
            <a:r>
              <a:rPr lang="en-US" sz="1600" b="1" kern="100" dirty="0">
                <a:solidFill>
                  <a:schemeClr val="bg1"/>
                </a:solidFill>
                <a:effectLst/>
                <a:latin typeface="Aptos" panose="02110004020202020204"/>
                <a:ea typeface="Aptos" panose="02110004020202020204"/>
                <a:cs typeface="Times New Roman" panose="02020603050405020304" pitchFamily="18" charset="0"/>
              </a:rPr>
              <a:t>2.  </a:t>
            </a:r>
            <a:r>
              <a:rPr lang="en-NG" sz="1600" b="1" kern="100" dirty="0">
                <a:solidFill>
                  <a:schemeClr val="bg1"/>
                </a:solidFill>
                <a:effectLst/>
                <a:latin typeface="Aptos" panose="02110004020202020204"/>
                <a:ea typeface="Aptos" panose="02110004020202020204"/>
                <a:cs typeface="Times New Roman" panose="02020603050405020304" pitchFamily="18" charset="0"/>
              </a:rPr>
              <a:t>Create targeted product bundles</a:t>
            </a:r>
            <a:r>
              <a:rPr lang="en-NG" sz="1600" kern="100" dirty="0">
                <a:solidFill>
                  <a:schemeClr val="bg1"/>
                </a:solidFill>
                <a:effectLst/>
                <a:latin typeface="Aptos" panose="02110004020202020204"/>
                <a:ea typeface="Aptos" panose="02110004020202020204"/>
                <a:cs typeface="Times New Roman" panose="02020603050405020304" pitchFamily="18" charset="0"/>
              </a:rPr>
              <a:t>: Leverage high-frequency pairings (e.g., iPhone + Cable + AirPods) to boost Average Order Value (AOV).</a:t>
            </a:r>
          </a:p>
          <a:p>
            <a:pPr lvl="0">
              <a:lnSpc>
                <a:spcPct val="115000"/>
              </a:lnSpc>
              <a:spcAft>
                <a:spcPts val="800"/>
              </a:spcAft>
              <a:buSzPts val="1000"/>
              <a:tabLst>
                <a:tab pos="457200" algn="l"/>
              </a:tabLst>
            </a:pPr>
            <a:r>
              <a:rPr lang="en-US" sz="1600" b="1" kern="100" dirty="0">
                <a:solidFill>
                  <a:schemeClr val="bg1"/>
                </a:solidFill>
                <a:effectLst/>
                <a:latin typeface="Aptos" panose="02110004020202020204"/>
                <a:ea typeface="Aptos" panose="02110004020202020204"/>
                <a:cs typeface="Times New Roman" panose="02020603050405020304" pitchFamily="18" charset="0"/>
              </a:rPr>
              <a:t>3.  </a:t>
            </a:r>
            <a:r>
              <a:rPr lang="en-NG" sz="1600" b="1" kern="100" dirty="0">
                <a:solidFill>
                  <a:schemeClr val="bg1"/>
                </a:solidFill>
                <a:effectLst/>
                <a:latin typeface="Aptos" panose="02110004020202020204"/>
                <a:ea typeface="Aptos" panose="02110004020202020204"/>
                <a:cs typeface="Times New Roman" panose="02020603050405020304" pitchFamily="18" charset="0"/>
              </a:rPr>
              <a:t>Optimize campaign timing</a:t>
            </a:r>
            <a:r>
              <a:rPr lang="en-NG" sz="1600" kern="100" dirty="0">
                <a:solidFill>
                  <a:schemeClr val="bg1"/>
                </a:solidFill>
                <a:effectLst/>
                <a:latin typeface="Aptos" panose="02110004020202020204"/>
                <a:ea typeface="Aptos" panose="02110004020202020204"/>
                <a:cs typeface="Times New Roman" panose="02020603050405020304" pitchFamily="18" charset="0"/>
              </a:rPr>
              <a:t>: Run high-impact promotions during peak activity windows (Tuesdays, 11 AM–2 PM, and 6–9 PM).</a:t>
            </a:r>
          </a:p>
          <a:p>
            <a:pPr lvl="0">
              <a:lnSpc>
                <a:spcPct val="115000"/>
              </a:lnSpc>
              <a:spcAft>
                <a:spcPts val="800"/>
              </a:spcAft>
              <a:buSzPts val="1000"/>
              <a:tabLst>
                <a:tab pos="457200" algn="l"/>
              </a:tabLst>
            </a:pPr>
            <a:r>
              <a:rPr lang="en-US" sz="1600" b="1" kern="100" dirty="0">
                <a:solidFill>
                  <a:schemeClr val="bg1"/>
                </a:solidFill>
                <a:effectLst/>
                <a:latin typeface="Aptos" panose="02110004020202020204"/>
                <a:ea typeface="Aptos" panose="02110004020202020204"/>
                <a:cs typeface="Times New Roman" panose="02020603050405020304" pitchFamily="18" charset="0"/>
              </a:rPr>
              <a:t>4.  </a:t>
            </a:r>
            <a:r>
              <a:rPr lang="en-NG" sz="1600" b="1" kern="100" dirty="0">
                <a:solidFill>
                  <a:schemeClr val="bg1"/>
                </a:solidFill>
                <a:effectLst/>
                <a:latin typeface="Aptos" panose="02110004020202020204"/>
                <a:ea typeface="Aptos" panose="02110004020202020204"/>
                <a:cs typeface="Times New Roman" panose="02020603050405020304" pitchFamily="18" charset="0"/>
              </a:rPr>
              <a:t>Expand in top-tier cities</a:t>
            </a:r>
            <a:r>
              <a:rPr lang="en-NG" sz="1600" kern="100" dirty="0">
                <a:solidFill>
                  <a:schemeClr val="bg1"/>
                </a:solidFill>
                <a:effectLst/>
                <a:latin typeface="Aptos" panose="02110004020202020204"/>
                <a:ea typeface="Aptos" panose="02110004020202020204"/>
                <a:cs typeface="Times New Roman" panose="02020603050405020304" pitchFamily="18" charset="0"/>
              </a:rPr>
              <a:t>: Increase investment in high-performing cities like San Francisco, LA, and NYC.</a:t>
            </a:r>
          </a:p>
          <a:p>
            <a:pPr lvl="0">
              <a:lnSpc>
                <a:spcPct val="115000"/>
              </a:lnSpc>
              <a:spcAft>
                <a:spcPts val="800"/>
              </a:spcAft>
              <a:buSzPts val="1000"/>
              <a:tabLst>
                <a:tab pos="457200" algn="l"/>
              </a:tabLst>
            </a:pPr>
            <a:r>
              <a:rPr lang="en-US" sz="1600" b="1" kern="100" dirty="0">
                <a:solidFill>
                  <a:schemeClr val="bg1"/>
                </a:solidFill>
                <a:effectLst/>
                <a:latin typeface="Aptos" panose="02110004020202020204"/>
                <a:ea typeface="Aptos" panose="02110004020202020204"/>
                <a:cs typeface="Times New Roman" panose="02020603050405020304" pitchFamily="18" charset="0"/>
              </a:rPr>
              <a:t>5.  </a:t>
            </a:r>
            <a:r>
              <a:rPr lang="en-NG" sz="1600" b="1" kern="100" dirty="0">
                <a:solidFill>
                  <a:schemeClr val="bg1"/>
                </a:solidFill>
                <a:effectLst/>
                <a:latin typeface="Aptos" panose="02110004020202020204"/>
                <a:ea typeface="Aptos" panose="02110004020202020204"/>
                <a:cs typeface="Times New Roman" panose="02020603050405020304" pitchFamily="18" charset="0"/>
              </a:rPr>
              <a:t>Revive low-performing regions</a:t>
            </a:r>
            <a:r>
              <a:rPr lang="en-NG" sz="1600" kern="100" dirty="0">
                <a:solidFill>
                  <a:schemeClr val="bg1"/>
                </a:solidFill>
                <a:effectLst/>
                <a:latin typeface="Aptos" panose="02110004020202020204"/>
                <a:ea typeface="Aptos" panose="02110004020202020204"/>
                <a:cs typeface="Times New Roman" panose="02020603050405020304" pitchFamily="18" charset="0"/>
              </a:rPr>
              <a:t>: Roll out localized campaigns in underperforming cities, and reassess long-term viability for continued investment.</a:t>
            </a:r>
          </a:p>
          <a:p>
            <a:pPr lvl="0">
              <a:lnSpc>
                <a:spcPct val="115000"/>
              </a:lnSpc>
              <a:spcAft>
                <a:spcPts val="800"/>
              </a:spcAft>
              <a:buSzPts val="1000"/>
              <a:tabLst>
                <a:tab pos="457200" algn="l"/>
              </a:tabLst>
            </a:pPr>
            <a:r>
              <a:rPr lang="en-US" sz="1600" b="1" kern="100" dirty="0">
                <a:solidFill>
                  <a:schemeClr val="bg1"/>
                </a:solidFill>
                <a:effectLst/>
                <a:latin typeface="Aptos" panose="02110004020202020204"/>
                <a:ea typeface="Aptos" panose="02110004020202020204"/>
                <a:cs typeface="Times New Roman" panose="02020603050405020304" pitchFamily="18" charset="0"/>
              </a:rPr>
              <a:t>6.  </a:t>
            </a:r>
            <a:r>
              <a:rPr lang="en-NG" sz="1600" b="1" kern="100" dirty="0">
                <a:solidFill>
                  <a:schemeClr val="bg1"/>
                </a:solidFill>
                <a:effectLst/>
                <a:latin typeface="Aptos" panose="02110004020202020204"/>
                <a:ea typeface="Aptos" panose="02110004020202020204"/>
                <a:cs typeface="Times New Roman" panose="02020603050405020304" pitchFamily="18" charset="0"/>
              </a:rPr>
              <a:t>Forecast-driven planning</a:t>
            </a:r>
            <a:r>
              <a:rPr lang="en-NG" sz="1600" kern="100" dirty="0">
                <a:solidFill>
                  <a:schemeClr val="bg1"/>
                </a:solidFill>
                <a:effectLst/>
                <a:latin typeface="Aptos" panose="02110004020202020204"/>
                <a:ea typeface="Aptos" panose="02110004020202020204"/>
                <a:cs typeface="Times New Roman" panose="02020603050405020304" pitchFamily="18" charset="0"/>
              </a:rPr>
              <a:t>: Use Prophet-based sales forecasting to inform budgeting, procurement, and staffing plans.</a:t>
            </a:r>
          </a:p>
          <a:p>
            <a:pPr lvl="0">
              <a:lnSpc>
                <a:spcPct val="115000"/>
              </a:lnSpc>
              <a:spcAft>
                <a:spcPts val="800"/>
              </a:spcAft>
              <a:buSzPts val="1000"/>
              <a:tabLst>
                <a:tab pos="457200" algn="l"/>
              </a:tabLst>
            </a:pPr>
            <a:r>
              <a:rPr lang="en-US" sz="1600" b="1" kern="100" dirty="0">
                <a:solidFill>
                  <a:schemeClr val="bg1"/>
                </a:solidFill>
                <a:effectLst/>
                <a:latin typeface="Aptos" panose="02110004020202020204"/>
                <a:ea typeface="Aptos" panose="02110004020202020204"/>
                <a:cs typeface="Times New Roman" panose="02020603050405020304" pitchFamily="18" charset="0"/>
              </a:rPr>
              <a:t>7.  </a:t>
            </a:r>
            <a:r>
              <a:rPr lang="en-NG" sz="1600" b="1" kern="100" dirty="0">
                <a:solidFill>
                  <a:schemeClr val="bg1"/>
                </a:solidFill>
                <a:effectLst/>
                <a:latin typeface="Aptos" panose="02110004020202020204"/>
                <a:ea typeface="Aptos" panose="02110004020202020204"/>
                <a:cs typeface="Times New Roman" panose="02020603050405020304" pitchFamily="18" charset="0"/>
              </a:rPr>
              <a:t>Leverage clustering insights</a:t>
            </a:r>
            <a:r>
              <a:rPr lang="en-NG" sz="1600" kern="100" dirty="0">
                <a:solidFill>
                  <a:schemeClr val="bg1"/>
                </a:solidFill>
                <a:effectLst/>
                <a:latin typeface="Aptos" panose="02110004020202020204"/>
                <a:ea typeface="Aptos" panose="02110004020202020204"/>
                <a:cs typeface="Times New Roman" panose="02020603050405020304" pitchFamily="18" charset="0"/>
              </a:rPr>
              <a:t>: Customize strategy by cluster to improve performance and resource allocation.</a:t>
            </a:r>
          </a:p>
        </p:txBody>
      </p:sp>
      <p:sp>
        <p:nvSpPr>
          <p:cNvPr id="4" name="TextBox 3">
            <a:extLst>
              <a:ext uri="{FF2B5EF4-FFF2-40B4-BE49-F238E27FC236}">
                <a16:creationId xmlns:a16="http://schemas.microsoft.com/office/drawing/2014/main" id="{123FC8DB-4DEE-C5AB-7349-548A873F46F4}"/>
              </a:ext>
            </a:extLst>
          </p:cNvPr>
          <p:cNvSpPr txBox="1"/>
          <p:nvPr/>
        </p:nvSpPr>
        <p:spPr>
          <a:xfrm>
            <a:off x="32867" y="1655809"/>
            <a:ext cx="2937509" cy="830997"/>
          </a:xfrm>
          <a:prstGeom prst="rect">
            <a:avLst/>
          </a:prstGeom>
          <a:noFill/>
        </p:spPr>
        <p:txBody>
          <a:bodyPr wrap="square" rtlCol="0">
            <a:spAutoFit/>
          </a:bodyPr>
          <a:lstStyle/>
          <a:p>
            <a:r>
              <a:rPr lang="en-US" sz="2400" b="1" dirty="0">
                <a:solidFill>
                  <a:srgbClr val="FF0000"/>
                </a:solidFill>
              </a:rPr>
              <a:t>          </a:t>
            </a:r>
            <a:r>
              <a:rPr lang="en-NG" sz="2400" b="1" dirty="0">
                <a:solidFill>
                  <a:srgbClr val="FF0000"/>
                </a:solidFill>
                <a:latin typeface="Arial Rounded MT Bold" panose="020F0704030504030204" pitchFamily="34" charset="0"/>
              </a:rPr>
              <a:t>Strategic</a:t>
            </a:r>
            <a:r>
              <a:rPr lang="en-US" sz="2400" b="1" dirty="0">
                <a:solidFill>
                  <a:srgbClr val="FF0000"/>
                </a:solidFill>
                <a:latin typeface="Arial Rounded MT Bold" panose="020F0704030504030204" pitchFamily="34" charset="0"/>
              </a:rPr>
              <a:t> Recommendations</a:t>
            </a:r>
          </a:p>
        </p:txBody>
      </p:sp>
      <p:sp>
        <p:nvSpPr>
          <p:cNvPr id="5" name="Rectangle: Rounded Corners 4">
            <a:extLst>
              <a:ext uri="{FF2B5EF4-FFF2-40B4-BE49-F238E27FC236}">
                <a16:creationId xmlns:a16="http://schemas.microsoft.com/office/drawing/2014/main" id="{DF955BD5-4405-52A0-758B-EF3F1ACF6046}"/>
              </a:ext>
            </a:extLst>
          </p:cNvPr>
          <p:cNvSpPr/>
          <p:nvPr/>
        </p:nvSpPr>
        <p:spPr>
          <a:xfrm>
            <a:off x="3094130" y="663757"/>
            <a:ext cx="45719" cy="4621427"/>
          </a:xfrm>
          <a:prstGeom prst="round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6" name="Picture 5">
            <a:extLst>
              <a:ext uri="{FF2B5EF4-FFF2-40B4-BE49-F238E27FC236}">
                <a16:creationId xmlns:a16="http://schemas.microsoft.com/office/drawing/2014/main" id="{8F7F137E-40C3-A01C-54DF-91298F2200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279" y="2974471"/>
            <a:ext cx="1930687" cy="2227720"/>
          </a:xfrm>
          <a:prstGeom prst="rect">
            <a:avLst/>
          </a:prstGeom>
        </p:spPr>
      </p:pic>
      <p:cxnSp>
        <p:nvCxnSpPr>
          <p:cNvPr id="7" name="Straight Connector 6">
            <a:extLst>
              <a:ext uri="{FF2B5EF4-FFF2-40B4-BE49-F238E27FC236}">
                <a16:creationId xmlns:a16="http://schemas.microsoft.com/office/drawing/2014/main" id="{D5F622C5-239B-702A-1C40-FB4344C1B6ED}"/>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ED8BD5B0-D14D-510D-F15D-CA89B95DEC5C}"/>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A411A75C-67E9-1C09-81A6-2D18ADF1E4FF}"/>
              </a:ext>
            </a:extLst>
          </p:cNvPr>
          <p:cNvSpPr txBox="1"/>
          <p:nvPr/>
        </p:nvSpPr>
        <p:spPr>
          <a:xfrm>
            <a:off x="11068016" y="6609011"/>
            <a:ext cx="384048" cy="261610"/>
          </a:xfrm>
          <a:prstGeom prst="rect">
            <a:avLst/>
          </a:prstGeom>
          <a:noFill/>
        </p:spPr>
        <p:txBody>
          <a:bodyPr wrap="square" rtlCol="0">
            <a:spAutoFit/>
          </a:bodyPr>
          <a:lstStyle/>
          <a:p>
            <a:r>
              <a:rPr lang="en-US" sz="1100" b="1" dirty="0"/>
              <a:t>20 </a:t>
            </a:r>
            <a:endParaRPr lang="en-NG" sz="1100" b="1" dirty="0"/>
          </a:p>
        </p:txBody>
      </p:sp>
    </p:spTree>
    <p:extLst>
      <p:ext uri="{BB962C8B-B14F-4D97-AF65-F5344CB8AC3E}">
        <p14:creationId xmlns:p14="http://schemas.microsoft.com/office/powerpoint/2010/main" val="477801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7C05A2-F75B-B9D4-D0A2-631086C92B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611" y="2411730"/>
            <a:ext cx="2739499" cy="2891790"/>
          </a:xfrm>
          <a:prstGeom prst="rect">
            <a:avLst/>
          </a:prstGeom>
        </p:spPr>
      </p:pic>
      <p:sp>
        <p:nvSpPr>
          <p:cNvPr id="4" name="Rectangle: Rounded Corners 3">
            <a:extLst>
              <a:ext uri="{FF2B5EF4-FFF2-40B4-BE49-F238E27FC236}">
                <a16:creationId xmlns:a16="http://schemas.microsoft.com/office/drawing/2014/main" id="{B9736AE2-C1EE-81C5-0600-11DC7B16B756}"/>
              </a:ext>
            </a:extLst>
          </p:cNvPr>
          <p:cNvSpPr/>
          <p:nvPr/>
        </p:nvSpPr>
        <p:spPr>
          <a:xfrm flipH="1">
            <a:off x="3466834" y="927494"/>
            <a:ext cx="45719" cy="5003011"/>
          </a:xfrm>
          <a:prstGeom prst="round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TextBox 4">
            <a:extLst>
              <a:ext uri="{FF2B5EF4-FFF2-40B4-BE49-F238E27FC236}">
                <a16:creationId xmlns:a16="http://schemas.microsoft.com/office/drawing/2014/main" id="{37BD6B7F-7A4D-0AFF-6195-87B374CECEFF}"/>
              </a:ext>
            </a:extLst>
          </p:cNvPr>
          <p:cNvSpPr txBox="1"/>
          <p:nvPr/>
        </p:nvSpPr>
        <p:spPr>
          <a:xfrm>
            <a:off x="308611" y="1264711"/>
            <a:ext cx="2739499" cy="830997"/>
          </a:xfrm>
          <a:prstGeom prst="rect">
            <a:avLst/>
          </a:prstGeom>
          <a:noFill/>
        </p:spPr>
        <p:txBody>
          <a:bodyPr wrap="square" rtlCol="0">
            <a:spAutoFit/>
          </a:bodyPr>
          <a:lstStyle/>
          <a:p>
            <a:pPr algn="ctr"/>
            <a:r>
              <a:rPr lang="en-US" sz="2400" b="1" dirty="0">
                <a:solidFill>
                  <a:srgbClr val="FF0000"/>
                </a:solidFill>
                <a:latin typeface="Arial Rounded MT Bold" panose="020F0704030504030204" pitchFamily="34" charset="0"/>
              </a:rPr>
              <a:t>Expected Business Impact</a:t>
            </a:r>
          </a:p>
        </p:txBody>
      </p:sp>
      <p:sp>
        <p:nvSpPr>
          <p:cNvPr id="6" name="Arrow: Right 5">
            <a:extLst>
              <a:ext uri="{FF2B5EF4-FFF2-40B4-BE49-F238E27FC236}">
                <a16:creationId xmlns:a16="http://schemas.microsoft.com/office/drawing/2014/main" id="{2AAE399F-113E-C95F-0E58-F6684128C363}"/>
              </a:ext>
            </a:extLst>
          </p:cNvPr>
          <p:cNvSpPr/>
          <p:nvPr/>
        </p:nvSpPr>
        <p:spPr>
          <a:xfrm>
            <a:off x="3863339" y="262889"/>
            <a:ext cx="8186093" cy="2040255"/>
          </a:xfrm>
          <a:prstGeom prst="rightArrow">
            <a:avLst>
              <a:gd name="adj1" fmla="val 76016"/>
              <a:gd name="adj2" fmla="val 31707"/>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Arrow: Right 6">
            <a:extLst>
              <a:ext uri="{FF2B5EF4-FFF2-40B4-BE49-F238E27FC236}">
                <a16:creationId xmlns:a16="http://schemas.microsoft.com/office/drawing/2014/main" id="{5055BB80-E881-1430-8EC4-2782D08F460E}"/>
              </a:ext>
            </a:extLst>
          </p:cNvPr>
          <p:cNvSpPr/>
          <p:nvPr/>
        </p:nvSpPr>
        <p:spPr>
          <a:xfrm>
            <a:off x="3863340" y="2245994"/>
            <a:ext cx="8186092" cy="2040255"/>
          </a:xfrm>
          <a:prstGeom prst="rightArrow">
            <a:avLst>
              <a:gd name="adj1" fmla="val 76016"/>
              <a:gd name="adj2" fmla="val 31707"/>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Arrow: Right 7">
            <a:extLst>
              <a:ext uri="{FF2B5EF4-FFF2-40B4-BE49-F238E27FC236}">
                <a16:creationId xmlns:a16="http://schemas.microsoft.com/office/drawing/2014/main" id="{2BC93199-509A-E31E-B7CE-C992151499AD}"/>
              </a:ext>
            </a:extLst>
          </p:cNvPr>
          <p:cNvSpPr/>
          <p:nvPr/>
        </p:nvSpPr>
        <p:spPr>
          <a:xfrm>
            <a:off x="3863339" y="4239989"/>
            <a:ext cx="8186093" cy="2246535"/>
          </a:xfrm>
          <a:prstGeom prst="rightArrow">
            <a:avLst>
              <a:gd name="adj1" fmla="val 76016"/>
              <a:gd name="adj2" fmla="val 29081"/>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TextBox 8">
            <a:extLst>
              <a:ext uri="{FF2B5EF4-FFF2-40B4-BE49-F238E27FC236}">
                <a16:creationId xmlns:a16="http://schemas.microsoft.com/office/drawing/2014/main" id="{21EB0488-EE57-B94E-2119-0184B354C169}"/>
              </a:ext>
            </a:extLst>
          </p:cNvPr>
          <p:cNvSpPr txBox="1"/>
          <p:nvPr/>
        </p:nvSpPr>
        <p:spPr>
          <a:xfrm>
            <a:off x="3863339" y="625989"/>
            <a:ext cx="8001000" cy="1387559"/>
          </a:xfrm>
          <a:prstGeom prst="rect">
            <a:avLst/>
          </a:prstGeom>
          <a:noFill/>
        </p:spPr>
        <p:txBody>
          <a:bodyPr wrap="square" rtlCol="0">
            <a:spAutoFit/>
          </a:bodyPr>
          <a:lstStyle/>
          <a:p>
            <a:pPr>
              <a:lnSpc>
                <a:spcPct val="115000"/>
              </a:lnSpc>
              <a:spcAft>
                <a:spcPts val="800"/>
              </a:spcAft>
              <a:buNone/>
            </a:pPr>
            <a:r>
              <a:rPr lang="en-NG" sz="1600" b="1" kern="100" dirty="0">
                <a:solidFill>
                  <a:schemeClr val="bg1"/>
                </a:solidFill>
                <a:effectLst/>
                <a:latin typeface="Aptos" panose="02110004020202020204"/>
                <a:ea typeface="Aptos" panose="02110004020202020204"/>
                <a:cs typeface="Times New Roman" panose="02020603050405020304" pitchFamily="18" charset="0"/>
              </a:rPr>
              <a:t>1. </a:t>
            </a:r>
            <a:r>
              <a:rPr lang="en-US" sz="1600" b="1" kern="100" dirty="0">
                <a:solidFill>
                  <a:schemeClr val="bg1"/>
                </a:solidFill>
                <a:effectLst/>
                <a:latin typeface="Aptos" panose="02110004020202020204"/>
                <a:ea typeface="Aptos" panose="02110004020202020204"/>
                <a:cs typeface="Times New Roman" panose="02020603050405020304" pitchFamily="18" charset="0"/>
              </a:rPr>
              <a:t> </a:t>
            </a:r>
            <a:r>
              <a:rPr lang="en-NG" sz="1600" b="1" kern="100" dirty="0">
                <a:solidFill>
                  <a:schemeClr val="bg1"/>
                </a:solidFill>
                <a:effectLst/>
                <a:latin typeface="Aptos" panose="02110004020202020204"/>
                <a:ea typeface="Aptos" panose="02110004020202020204"/>
                <a:cs typeface="Times New Roman" panose="02020603050405020304" pitchFamily="18" charset="0"/>
              </a:rPr>
              <a:t>Growth &amp; Profitability</a:t>
            </a:r>
            <a:endParaRPr lang="en-NG" sz="1600" kern="100" dirty="0">
              <a:solidFill>
                <a:schemeClr val="bg1"/>
              </a:solidFill>
              <a:effectLst/>
              <a:latin typeface="Aptos" panose="02110004020202020204"/>
              <a:ea typeface="Aptos" panose="02110004020202020204"/>
              <a:cs typeface="Times New Roman" panose="02020603050405020304" pitchFamily="18" charset="0"/>
            </a:endParaRPr>
          </a:p>
          <a:p>
            <a:pPr marL="342900" lvl="0" indent="-342900">
              <a:lnSpc>
                <a:spcPct val="115000"/>
              </a:lnSpc>
              <a:spcAft>
                <a:spcPts val="800"/>
              </a:spcAft>
              <a:buSzPts val="1000"/>
              <a:buFont typeface="Wingdings" panose="05000000000000000000" pitchFamily="2" charset="2"/>
              <a:buChar char="Ø"/>
              <a:tabLst>
                <a:tab pos="457200" algn="l"/>
              </a:tabLst>
            </a:pPr>
            <a:r>
              <a:rPr lang="en-NG" sz="1550" kern="100" dirty="0">
                <a:solidFill>
                  <a:schemeClr val="bg1"/>
                </a:solidFill>
                <a:effectLst/>
                <a:latin typeface="Aptos" panose="02110004020202020204"/>
                <a:ea typeface="Aptos" panose="02110004020202020204"/>
                <a:cs typeface="Times New Roman" panose="02020603050405020304" pitchFamily="18" charset="0"/>
              </a:rPr>
              <a:t>Achieve </a:t>
            </a:r>
            <a:r>
              <a:rPr lang="en-NG" sz="1550" b="1" kern="100" dirty="0">
                <a:solidFill>
                  <a:schemeClr val="bg1"/>
                </a:solidFill>
                <a:effectLst/>
                <a:latin typeface="Aptos" panose="02110004020202020204"/>
                <a:ea typeface="Aptos" panose="02110004020202020204"/>
                <a:cs typeface="Times New Roman" panose="02020603050405020304" pitchFamily="18" charset="0"/>
              </a:rPr>
              <a:t>15–20% revenue uplift</a:t>
            </a:r>
            <a:r>
              <a:rPr lang="en-NG" sz="1550" kern="100" dirty="0">
                <a:solidFill>
                  <a:schemeClr val="bg1"/>
                </a:solidFill>
                <a:effectLst/>
                <a:latin typeface="Aptos" panose="02110004020202020204"/>
                <a:ea typeface="Aptos" panose="02110004020202020204"/>
                <a:cs typeface="Times New Roman" panose="02020603050405020304" pitchFamily="18" charset="0"/>
              </a:rPr>
              <a:t> through strategic scaling during Q4 and bundling strategies.</a:t>
            </a:r>
          </a:p>
          <a:p>
            <a:pPr marL="342900" lvl="0" indent="-342900">
              <a:lnSpc>
                <a:spcPct val="115000"/>
              </a:lnSpc>
              <a:spcAft>
                <a:spcPts val="800"/>
              </a:spcAft>
              <a:buSzPts val="1000"/>
              <a:buFont typeface="Wingdings" panose="05000000000000000000" pitchFamily="2" charset="2"/>
              <a:buChar char="Ø"/>
              <a:tabLst>
                <a:tab pos="457200" algn="l"/>
              </a:tabLst>
            </a:pPr>
            <a:r>
              <a:rPr lang="en-NG" sz="1550" kern="100" dirty="0">
                <a:solidFill>
                  <a:schemeClr val="bg1"/>
                </a:solidFill>
                <a:effectLst/>
                <a:latin typeface="Aptos" panose="02110004020202020204"/>
                <a:ea typeface="Aptos" panose="02110004020202020204"/>
                <a:cs typeface="Times New Roman" panose="02020603050405020304" pitchFamily="18" charset="0"/>
              </a:rPr>
              <a:t>Improve profit margins by </a:t>
            </a:r>
            <a:r>
              <a:rPr lang="en-NG" sz="1550" b="1" kern="100" dirty="0">
                <a:solidFill>
                  <a:schemeClr val="bg1"/>
                </a:solidFill>
                <a:effectLst/>
                <a:latin typeface="Aptos" panose="02110004020202020204"/>
                <a:ea typeface="Aptos" panose="02110004020202020204"/>
                <a:cs typeface="Times New Roman" panose="02020603050405020304" pitchFamily="18" charset="0"/>
              </a:rPr>
              <a:t>8–12%</a:t>
            </a:r>
            <a:r>
              <a:rPr lang="en-NG" sz="1550" kern="100" dirty="0">
                <a:solidFill>
                  <a:schemeClr val="bg1"/>
                </a:solidFill>
                <a:effectLst/>
                <a:latin typeface="Aptos" panose="02110004020202020204"/>
                <a:ea typeface="Aptos" panose="02110004020202020204"/>
                <a:cs typeface="Times New Roman" panose="02020603050405020304" pitchFamily="18" charset="0"/>
              </a:rPr>
              <a:t> via product mix optimization and smarter inventory alignment.</a:t>
            </a:r>
          </a:p>
        </p:txBody>
      </p:sp>
      <p:sp>
        <p:nvSpPr>
          <p:cNvPr id="10" name="TextBox 9">
            <a:extLst>
              <a:ext uri="{FF2B5EF4-FFF2-40B4-BE49-F238E27FC236}">
                <a16:creationId xmlns:a16="http://schemas.microsoft.com/office/drawing/2014/main" id="{C9EF80F2-6FDA-3137-109D-A63EF3C6C01A}"/>
              </a:ext>
            </a:extLst>
          </p:cNvPr>
          <p:cNvSpPr txBox="1"/>
          <p:nvPr/>
        </p:nvSpPr>
        <p:spPr>
          <a:xfrm>
            <a:off x="3863339" y="2577787"/>
            <a:ext cx="7524831" cy="1661865"/>
          </a:xfrm>
          <a:prstGeom prst="rect">
            <a:avLst/>
          </a:prstGeom>
          <a:noFill/>
          <a:ln>
            <a:noFill/>
          </a:ln>
        </p:spPr>
        <p:txBody>
          <a:bodyPr wrap="square" rtlCol="0">
            <a:spAutoFit/>
          </a:bodyPr>
          <a:lstStyle/>
          <a:p>
            <a:pPr>
              <a:lnSpc>
                <a:spcPct val="115000"/>
              </a:lnSpc>
              <a:spcAft>
                <a:spcPts val="800"/>
              </a:spcAft>
            </a:pPr>
            <a:r>
              <a:rPr lang="en-NG" sz="1600" b="1" kern="100" dirty="0">
                <a:solidFill>
                  <a:schemeClr val="bg1"/>
                </a:solidFill>
                <a:effectLst/>
                <a:latin typeface="Aptos" panose="02110004020202020204"/>
                <a:ea typeface="Aptos" panose="02110004020202020204"/>
                <a:cs typeface="Times New Roman" panose="02020603050405020304" pitchFamily="18" charset="0"/>
              </a:rPr>
              <a:t>2. </a:t>
            </a:r>
            <a:r>
              <a:rPr lang="en-US" sz="1600" b="1" kern="100" dirty="0">
                <a:solidFill>
                  <a:schemeClr val="bg1"/>
                </a:solidFill>
                <a:effectLst/>
                <a:latin typeface="Aptos" panose="02110004020202020204"/>
                <a:ea typeface="Aptos" panose="02110004020202020204"/>
                <a:cs typeface="Times New Roman" panose="02020603050405020304" pitchFamily="18" charset="0"/>
              </a:rPr>
              <a:t> </a:t>
            </a:r>
            <a:r>
              <a:rPr lang="en-NG" sz="1600" b="1" kern="100" dirty="0">
                <a:solidFill>
                  <a:schemeClr val="bg1"/>
                </a:solidFill>
                <a:effectLst/>
                <a:latin typeface="Aptos" panose="02110004020202020204"/>
                <a:ea typeface="Aptos" panose="02110004020202020204"/>
                <a:cs typeface="Times New Roman" panose="02020603050405020304" pitchFamily="18" charset="0"/>
              </a:rPr>
              <a:t>Operational Efficiency</a:t>
            </a:r>
            <a:endParaRPr lang="en-NG" sz="1600" kern="100" dirty="0">
              <a:solidFill>
                <a:schemeClr val="bg1"/>
              </a:solidFill>
              <a:effectLst/>
              <a:latin typeface="Aptos" panose="02110004020202020204"/>
              <a:ea typeface="Aptos" panose="02110004020202020204"/>
              <a:cs typeface="Times New Roman" panose="02020603050405020304" pitchFamily="18" charset="0"/>
            </a:endParaRPr>
          </a:p>
          <a:p>
            <a:pPr marL="342900" lvl="0" indent="-342900">
              <a:lnSpc>
                <a:spcPct val="115000"/>
              </a:lnSpc>
              <a:spcAft>
                <a:spcPts val="800"/>
              </a:spcAft>
              <a:buSzPts val="1000"/>
              <a:buFont typeface="Wingdings" panose="05000000000000000000" pitchFamily="2" charset="2"/>
              <a:buChar char="Ø"/>
              <a:tabLst>
                <a:tab pos="457200" algn="l"/>
              </a:tabLst>
            </a:pPr>
            <a:r>
              <a:rPr lang="en-NG" sz="1550" kern="100" dirty="0">
                <a:solidFill>
                  <a:schemeClr val="bg1"/>
                </a:solidFill>
                <a:effectLst/>
                <a:latin typeface="Aptos" panose="02110004020202020204"/>
                <a:ea typeface="Aptos" panose="02110004020202020204"/>
                <a:cs typeface="Times New Roman" panose="02020603050405020304" pitchFamily="18" charset="0"/>
              </a:rPr>
              <a:t>Boost forecasting accuracy by </a:t>
            </a:r>
            <a:r>
              <a:rPr lang="en-NG" sz="1550" b="1" kern="100" dirty="0">
                <a:solidFill>
                  <a:schemeClr val="bg1"/>
                </a:solidFill>
                <a:effectLst/>
                <a:latin typeface="Aptos" panose="02110004020202020204"/>
                <a:ea typeface="Aptos" panose="02110004020202020204"/>
                <a:cs typeface="Times New Roman" panose="02020603050405020304" pitchFamily="18" charset="0"/>
              </a:rPr>
              <a:t>25–30%</a:t>
            </a:r>
            <a:r>
              <a:rPr lang="en-NG" sz="1550" kern="100" dirty="0">
                <a:solidFill>
                  <a:schemeClr val="bg1"/>
                </a:solidFill>
                <a:effectLst/>
                <a:latin typeface="Aptos" panose="02110004020202020204"/>
                <a:ea typeface="Aptos" panose="02110004020202020204"/>
                <a:cs typeface="Times New Roman" panose="02020603050405020304" pitchFamily="18" charset="0"/>
              </a:rPr>
              <a:t> using Prophet </a:t>
            </a:r>
            <a:r>
              <a:rPr lang="en-NG" sz="1550" kern="100" dirty="0" err="1">
                <a:solidFill>
                  <a:schemeClr val="bg1"/>
                </a:solidFill>
                <a:effectLst/>
                <a:latin typeface="Aptos" panose="02110004020202020204"/>
                <a:ea typeface="Aptos" panose="02110004020202020204"/>
                <a:cs typeface="Times New Roman" panose="02020603050405020304" pitchFamily="18" charset="0"/>
              </a:rPr>
              <a:t>modeling</a:t>
            </a:r>
            <a:r>
              <a:rPr lang="en-NG" sz="1550" kern="100" dirty="0">
                <a:solidFill>
                  <a:schemeClr val="bg1"/>
                </a:solidFill>
                <a:effectLst/>
                <a:latin typeface="Aptos" panose="02110004020202020204"/>
                <a:ea typeface="Aptos" panose="02110004020202020204"/>
                <a:cs typeface="Times New Roman" panose="02020603050405020304" pitchFamily="18" charset="0"/>
              </a:rPr>
              <a:t>, enhancing demand planning and budgeting.</a:t>
            </a:r>
          </a:p>
          <a:p>
            <a:pPr marL="342900" lvl="0" indent="-342900">
              <a:lnSpc>
                <a:spcPct val="115000"/>
              </a:lnSpc>
              <a:spcAft>
                <a:spcPts val="800"/>
              </a:spcAft>
              <a:buSzPts val="1000"/>
              <a:buFont typeface="Wingdings" panose="05000000000000000000" pitchFamily="2" charset="2"/>
              <a:buChar char="Ø"/>
              <a:tabLst>
                <a:tab pos="457200" algn="l"/>
              </a:tabLst>
            </a:pPr>
            <a:r>
              <a:rPr lang="en-NG" sz="1550" kern="100" dirty="0">
                <a:solidFill>
                  <a:schemeClr val="bg1"/>
                </a:solidFill>
                <a:effectLst/>
                <a:latin typeface="Aptos" panose="02110004020202020204"/>
                <a:ea typeface="Aptos" panose="02110004020202020204"/>
                <a:cs typeface="Times New Roman" panose="02020603050405020304" pitchFamily="18" charset="0"/>
              </a:rPr>
              <a:t>Reduce profit volatility by </a:t>
            </a:r>
            <a:r>
              <a:rPr lang="en-NG" sz="1550" b="1" kern="100" dirty="0">
                <a:solidFill>
                  <a:schemeClr val="bg1"/>
                </a:solidFill>
                <a:effectLst/>
                <a:latin typeface="Aptos" panose="02110004020202020204"/>
                <a:ea typeface="Aptos" panose="02110004020202020204"/>
                <a:cs typeface="Times New Roman" panose="02020603050405020304" pitchFamily="18" charset="0"/>
              </a:rPr>
              <a:t>10–15%</a:t>
            </a:r>
            <a:r>
              <a:rPr lang="en-NG" sz="1550" kern="100" dirty="0">
                <a:solidFill>
                  <a:schemeClr val="bg1"/>
                </a:solidFill>
                <a:effectLst/>
                <a:latin typeface="Aptos" panose="02110004020202020204"/>
                <a:ea typeface="Aptos" panose="02110004020202020204"/>
                <a:cs typeface="Times New Roman" panose="02020603050405020304" pitchFamily="18" charset="0"/>
              </a:rPr>
              <a:t> through better timing of promotions and cost control</a:t>
            </a:r>
            <a:r>
              <a:rPr lang="en-NG" sz="1500" kern="100" dirty="0">
                <a:effectLst/>
                <a:latin typeface="Aptos" panose="02110004020202020204"/>
                <a:ea typeface="Aptos" panose="02110004020202020204"/>
                <a:cs typeface="Times New Roman" panose="02020603050405020304" pitchFamily="18" charset="0"/>
              </a:rPr>
              <a:t>.</a:t>
            </a:r>
          </a:p>
        </p:txBody>
      </p:sp>
      <p:sp>
        <p:nvSpPr>
          <p:cNvPr id="11" name="TextBox 10">
            <a:extLst>
              <a:ext uri="{FF2B5EF4-FFF2-40B4-BE49-F238E27FC236}">
                <a16:creationId xmlns:a16="http://schemas.microsoft.com/office/drawing/2014/main" id="{AD4FCB62-D3DE-9837-A2E8-F911C1BE4D2C}"/>
              </a:ext>
            </a:extLst>
          </p:cNvPr>
          <p:cNvSpPr txBox="1"/>
          <p:nvPr/>
        </p:nvSpPr>
        <p:spPr>
          <a:xfrm>
            <a:off x="3863337" y="4570145"/>
            <a:ext cx="7479391" cy="1661865"/>
          </a:xfrm>
          <a:prstGeom prst="rect">
            <a:avLst/>
          </a:prstGeom>
          <a:noFill/>
        </p:spPr>
        <p:txBody>
          <a:bodyPr wrap="square" rtlCol="0">
            <a:spAutoFit/>
          </a:bodyPr>
          <a:lstStyle/>
          <a:p>
            <a:pPr>
              <a:lnSpc>
                <a:spcPct val="115000"/>
              </a:lnSpc>
              <a:spcAft>
                <a:spcPts val="800"/>
              </a:spcAft>
              <a:buNone/>
            </a:pPr>
            <a:r>
              <a:rPr lang="en-NG" sz="1600" b="1" kern="100" dirty="0">
                <a:solidFill>
                  <a:schemeClr val="bg1"/>
                </a:solidFill>
                <a:effectLst/>
                <a:latin typeface="Aptos" panose="02110004020202020204"/>
                <a:ea typeface="Aptos" panose="02110004020202020204"/>
                <a:cs typeface="Times New Roman" panose="02020603050405020304" pitchFamily="18" charset="0"/>
              </a:rPr>
              <a:t>3.</a:t>
            </a:r>
            <a:r>
              <a:rPr lang="en-US" sz="1600" b="1" kern="100" dirty="0">
                <a:solidFill>
                  <a:schemeClr val="bg1"/>
                </a:solidFill>
                <a:effectLst/>
                <a:latin typeface="Aptos" panose="02110004020202020204"/>
                <a:ea typeface="Aptos" panose="02110004020202020204"/>
                <a:cs typeface="Times New Roman" panose="02020603050405020304" pitchFamily="18" charset="0"/>
              </a:rPr>
              <a:t> </a:t>
            </a:r>
            <a:r>
              <a:rPr lang="en-NG" sz="1600" b="1" kern="100" dirty="0">
                <a:solidFill>
                  <a:schemeClr val="bg1"/>
                </a:solidFill>
                <a:effectLst/>
                <a:latin typeface="Aptos" panose="02110004020202020204"/>
                <a:ea typeface="Aptos" panose="02110004020202020204"/>
                <a:cs typeface="Times New Roman" panose="02020603050405020304" pitchFamily="18" charset="0"/>
              </a:rPr>
              <a:t> Market Expansion &amp; Sales Optimization</a:t>
            </a:r>
            <a:endParaRPr lang="en-NG" sz="1600" kern="100" dirty="0">
              <a:solidFill>
                <a:schemeClr val="bg1"/>
              </a:solidFill>
              <a:effectLst/>
              <a:latin typeface="Aptos" panose="02110004020202020204"/>
              <a:ea typeface="Aptos" panose="02110004020202020204"/>
              <a:cs typeface="Times New Roman" panose="02020603050405020304" pitchFamily="18" charset="0"/>
            </a:endParaRPr>
          </a:p>
          <a:p>
            <a:pPr marL="342900" lvl="0" indent="-342900">
              <a:lnSpc>
                <a:spcPct val="115000"/>
              </a:lnSpc>
              <a:spcAft>
                <a:spcPts val="800"/>
              </a:spcAft>
              <a:buSzPts val="1000"/>
              <a:buFont typeface="Wingdings" panose="05000000000000000000" pitchFamily="2" charset="2"/>
              <a:buChar char="Ø"/>
              <a:tabLst>
                <a:tab pos="457200" algn="l"/>
              </a:tabLst>
            </a:pPr>
            <a:r>
              <a:rPr lang="en-NG" sz="1550" kern="100" dirty="0">
                <a:solidFill>
                  <a:schemeClr val="bg1"/>
                </a:solidFill>
                <a:effectLst/>
                <a:latin typeface="Aptos" panose="02110004020202020204"/>
                <a:ea typeface="Aptos" panose="02110004020202020204"/>
                <a:cs typeface="Times New Roman" panose="02020603050405020304" pitchFamily="18" charset="0"/>
              </a:rPr>
              <a:t>Increase regional market penetration by </a:t>
            </a:r>
            <a:r>
              <a:rPr lang="en-NG" sz="1550" b="1" kern="100" dirty="0">
                <a:solidFill>
                  <a:schemeClr val="bg1"/>
                </a:solidFill>
                <a:effectLst/>
                <a:latin typeface="Aptos" panose="02110004020202020204"/>
                <a:ea typeface="Aptos" panose="02110004020202020204"/>
                <a:cs typeface="Times New Roman" panose="02020603050405020304" pitchFamily="18" charset="0"/>
              </a:rPr>
              <a:t>10–14%</a:t>
            </a:r>
            <a:r>
              <a:rPr lang="en-NG" sz="1550" kern="100" dirty="0">
                <a:solidFill>
                  <a:schemeClr val="bg1"/>
                </a:solidFill>
                <a:effectLst/>
                <a:latin typeface="Aptos" panose="02110004020202020204"/>
                <a:ea typeface="Aptos" panose="02110004020202020204"/>
                <a:cs typeface="Times New Roman" panose="02020603050405020304" pitchFamily="18" charset="0"/>
              </a:rPr>
              <a:t> through localized promotions in mid- and low-tier clusters.</a:t>
            </a:r>
          </a:p>
          <a:p>
            <a:pPr marL="342900" lvl="0" indent="-342900">
              <a:lnSpc>
                <a:spcPct val="115000"/>
              </a:lnSpc>
              <a:spcAft>
                <a:spcPts val="800"/>
              </a:spcAft>
              <a:buSzPts val="1000"/>
              <a:buFont typeface="Wingdings" panose="05000000000000000000" pitchFamily="2" charset="2"/>
              <a:buChar char="Ø"/>
              <a:tabLst>
                <a:tab pos="457200" algn="l"/>
              </a:tabLst>
            </a:pPr>
            <a:r>
              <a:rPr lang="en-NG" sz="1550" kern="100" dirty="0">
                <a:solidFill>
                  <a:schemeClr val="bg1"/>
                </a:solidFill>
                <a:effectLst/>
                <a:latin typeface="Aptos" panose="02110004020202020204"/>
                <a:ea typeface="Aptos" panose="02110004020202020204"/>
                <a:cs typeface="Times New Roman" panose="02020603050405020304" pitchFamily="18" charset="0"/>
              </a:rPr>
              <a:t>Raise cross-/upsell revenue by </a:t>
            </a:r>
            <a:r>
              <a:rPr lang="en-NG" sz="1550" b="1" kern="100" dirty="0">
                <a:solidFill>
                  <a:schemeClr val="bg1"/>
                </a:solidFill>
                <a:effectLst/>
                <a:latin typeface="Aptos" panose="02110004020202020204"/>
                <a:ea typeface="Aptos" panose="02110004020202020204"/>
                <a:cs typeface="Times New Roman" panose="02020603050405020304" pitchFamily="18" charset="0"/>
              </a:rPr>
              <a:t>12–15%</a:t>
            </a:r>
            <a:r>
              <a:rPr lang="en-NG" sz="1550" kern="100" dirty="0">
                <a:solidFill>
                  <a:schemeClr val="bg1"/>
                </a:solidFill>
                <a:effectLst/>
                <a:latin typeface="Aptos" panose="02110004020202020204"/>
                <a:ea typeface="Aptos" panose="02110004020202020204"/>
                <a:cs typeface="Times New Roman" panose="02020603050405020304" pitchFamily="18" charset="0"/>
              </a:rPr>
              <a:t> using market basket insights to personalize product recommendations and bundles.</a:t>
            </a:r>
          </a:p>
        </p:txBody>
      </p:sp>
      <p:cxnSp>
        <p:nvCxnSpPr>
          <p:cNvPr id="12" name="Straight Connector 11">
            <a:extLst>
              <a:ext uri="{FF2B5EF4-FFF2-40B4-BE49-F238E27FC236}">
                <a16:creationId xmlns:a16="http://schemas.microsoft.com/office/drawing/2014/main" id="{24C66067-D05C-9290-1236-40F3E7E8D61F}"/>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A51CF594-754D-D7CF-3FAC-A2EBF5D6D370}"/>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2" name="TextBox 1">
            <a:extLst>
              <a:ext uri="{FF2B5EF4-FFF2-40B4-BE49-F238E27FC236}">
                <a16:creationId xmlns:a16="http://schemas.microsoft.com/office/drawing/2014/main" id="{4E14FED8-1E4A-FBF9-8DE4-BB2CF37D473C}"/>
              </a:ext>
            </a:extLst>
          </p:cNvPr>
          <p:cNvSpPr txBox="1"/>
          <p:nvPr/>
        </p:nvSpPr>
        <p:spPr>
          <a:xfrm>
            <a:off x="11068016" y="6609011"/>
            <a:ext cx="384048" cy="261610"/>
          </a:xfrm>
          <a:prstGeom prst="rect">
            <a:avLst/>
          </a:prstGeom>
          <a:noFill/>
        </p:spPr>
        <p:txBody>
          <a:bodyPr wrap="square" rtlCol="0">
            <a:spAutoFit/>
          </a:bodyPr>
          <a:lstStyle/>
          <a:p>
            <a:r>
              <a:rPr lang="en-US" sz="1100" b="1" dirty="0"/>
              <a:t>21 </a:t>
            </a:r>
            <a:endParaRPr lang="en-NG" sz="1100" b="1" dirty="0"/>
          </a:p>
        </p:txBody>
      </p:sp>
    </p:spTree>
    <p:extLst>
      <p:ext uri="{BB962C8B-B14F-4D97-AF65-F5344CB8AC3E}">
        <p14:creationId xmlns:p14="http://schemas.microsoft.com/office/powerpoint/2010/main" val="469443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253715-6062-69CF-0377-AD1327A411B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7561C93-01AF-3459-3235-08FC7C558E41}"/>
              </a:ext>
            </a:extLst>
          </p:cNvPr>
          <p:cNvSpPr txBox="1"/>
          <p:nvPr/>
        </p:nvSpPr>
        <p:spPr>
          <a:xfrm>
            <a:off x="555885" y="1484324"/>
            <a:ext cx="1947285" cy="461665"/>
          </a:xfrm>
          <a:prstGeom prst="rect">
            <a:avLst/>
          </a:prstGeom>
          <a:noFill/>
        </p:spPr>
        <p:txBody>
          <a:bodyPr wrap="square" rtlCol="0">
            <a:spAutoFit/>
          </a:bodyPr>
          <a:lstStyle/>
          <a:p>
            <a:pPr algn="ctr"/>
            <a:r>
              <a:rPr lang="en-US" sz="2400" b="1" dirty="0">
                <a:solidFill>
                  <a:srgbClr val="FF0000"/>
                </a:solidFill>
                <a:latin typeface="Arial Rounded MT Bold" panose="020F0704030504030204" pitchFamily="34" charset="0"/>
              </a:rPr>
              <a:t>Conclusion</a:t>
            </a:r>
          </a:p>
        </p:txBody>
      </p:sp>
      <p:sp>
        <p:nvSpPr>
          <p:cNvPr id="3" name="Rectangle: Rounded Corners 2">
            <a:extLst>
              <a:ext uri="{FF2B5EF4-FFF2-40B4-BE49-F238E27FC236}">
                <a16:creationId xmlns:a16="http://schemas.microsoft.com/office/drawing/2014/main" id="{3BB1C176-CF3B-9483-84D6-55210E8B9B83}"/>
              </a:ext>
            </a:extLst>
          </p:cNvPr>
          <p:cNvSpPr/>
          <p:nvPr/>
        </p:nvSpPr>
        <p:spPr>
          <a:xfrm flipH="1">
            <a:off x="3295384" y="927494"/>
            <a:ext cx="45719" cy="5003011"/>
          </a:xfrm>
          <a:prstGeom prst="round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4" name="Picture 3">
            <a:extLst>
              <a:ext uri="{FF2B5EF4-FFF2-40B4-BE49-F238E27FC236}">
                <a16:creationId xmlns:a16="http://schemas.microsoft.com/office/drawing/2014/main" id="{C90D7EEA-D65C-E73C-125F-9E440445D5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885" y="2854458"/>
            <a:ext cx="2165080" cy="2434234"/>
          </a:xfrm>
          <a:prstGeom prst="rect">
            <a:avLst/>
          </a:prstGeom>
        </p:spPr>
      </p:pic>
      <p:sp>
        <p:nvSpPr>
          <p:cNvPr id="5" name="Scroll: Horizontal 4">
            <a:extLst>
              <a:ext uri="{FF2B5EF4-FFF2-40B4-BE49-F238E27FC236}">
                <a16:creationId xmlns:a16="http://schemas.microsoft.com/office/drawing/2014/main" id="{001A7318-A1EF-A974-C12E-13B6A55F5EC8}"/>
              </a:ext>
            </a:extLst>
          </p:cNvPr>
          <p:cNvSpPr/>
          <p:nvPr/>
        </p:nvSpPr>
        <p:spPr>
          <a:xfrm>
            <a:off x="3657600" y="582930"/>
            <a:ext cx="8206742" cy="5703570"/>
          </a:xfrm>
          <a:prstGeom prst="horizontalScroll">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TextBox 5">
            <a:extLst>
              <a:ext uri="{FF2B5EF4-FFF2-40B4-BE49-F238E27FC236}">
                <a16:creationId xmlns:a16="http://schemas.microsoft.com/office/drawing/2014/main" id="{2F713BE5-BB8A-741E-B1B6-229283AE94D0}"/>
              </a:ext>
            </a:extLst>
          </p:cNvPr>
          <p:cNvSpPr txBox="1"/>
          <p:nvPr/>
        </p:nvSpPr>
        <p:spPr>
          <a:xfrm>
            <a:off x="4743450" y="1484324"/>
            <a:ext cx="6892665" cy="3961854"/>
          </a:xfrm>
          <a:prstGeom prst="rect">
            <a:avLst/>
          </a:prstGeom>
          <a:noFill/>
        </p:spPr>
        <p:txBody>
          <a:bodyPr wrap="square" rtlCol="0">
            <a:spAutoFit/>
          </a:bodyPr>
          <a:lstStyle/>
          <a:p>
            <a:pPr>
              <a:lnSpc>
                <a:spcPct val="115000"/>
              </a:lnSpc>
              <a:spcAft>
                <a:spcPts val="800"/>
              </a:spcAft>
              <a:buNone/>
            </a:pPr>
            <a:r>
              <a:rPr lang="en-NG" sz="1600" kern="100" dirty="0">
                <a:solidFill>
                  <a:schemeClr val="bg1"/>
                </a:solidFill>
                <a:effectLst/>
                <a:latin typeface="Aptos" panose="02110004020202020204"/>
                <a:ea typeface="Aptos" panose="02110004020202020204"/>
                <a:cs typeface="Times New Roman" panose="02020603050405020304" pitchFamily="18" charset="0"/>
              </a:rPr>
              <a:t>This project demonstrates how the fusion of </a:t>
            </a:r>
            <a:r>
              <a:rPr lang="en-NG" sz="1600" b="1" kern="100" dirty="0">
                <a:solidFill>
                  <a:schemeClr val="bg1"/>
                </a:solidFill>
                <a:effectLst/>
                <a:latin typeface="Aptos" panose="02110004020202020204"/>
                <a:ea typeface="Aptos" panose="02110004020202020204"/>
                <a:cs typeface="Times New Roman" panose="02020603050405020304" pitchFamily="18" charset="0"/>
              </a:rPr>
              <a:t>Exploratory Data Analysis</a:t>
            </a:r>
            <a:r>
              <a:rPr lang="en-NG" sz="1600" kern="100" dirty="0">
                <a:solidFill>
                  <a:schemeClr val="bg1"/>
                </a:solidFill>
                <a:effectLst/>
                <a:latin typeface="Aptos" panose="02110004020202020204"/>
                <a:ea typeface="Aptos" panose="02110004020202020204"/>
                <a:cs typeface="Times New Roman" panose="02020603050405020304" pitchFamily="18" charset="0"/>
              </a:rPr>
              <a:t> and </a:t>
            </a:r>
            <a:r>
              <a:rPr lang="en-NG" sz="1600" b="1" kern="100" dirty="0">
                <a:solidFill>
                  <a:schemeClr val="bg1"/>
                </a:solidFill>
                <a:effectLst/>
                <a:latin typeface="Aptos" panose="02110004020202020204"/>
                <a:ea typeface="Aptos" panose="02110004020202020204"/>
                <a:cs typeface="Times New Roman" panose="02020603050405020304" pitchFamily="18" charset="0"/>
              </a:rPr>
              <a:t>Machine Learning</a:t>
            </a:r>
            <a:r>
              <a:rPr lang="en-NG" sz="1600" kern="100" dirty="0">
                <a:solidFill>
                  <a:schemeClr val="bg1"/>
                </a:solidFill>
                <a:effectLst/>
                <a:latin typeface="Aptos" panose="02110004020202020204"/>
                <a:ea typeface="Aptos" panose="02110004020202020204"/>
                <a:cs typeface="Times New Roman" panose="02020603050405020304" pitchFamily="18" charset="0"/>
              </a:rPr>
              <a:t> can transform raw sales data into </a:t>
            </a:r>
            <a:r>
              <a:rPr lang="en-NG" sz="1600" b="1" kern="100" dirty="0">
                <a:solidFill>
                  <a:schemeClr val="bg1"/>
                </a:solidFill>
                <a:effectLst/>
                <a:latin typeface="Aptos" panose="02110004020202020204"/>
                <a:ea typeface="Aptos" panose="02110004020202020204"/>
                <a:cs typeface="Times New Roman" panose="02020603050405020304" pitchFamily="18" charset="0"/>
              </a:rPr>
              <a:t>clear, actionable strategies</a:t>
            </a:r>
            <a:r>
              <a:rPr lang="en-NG" sz="1600" kern="100" dirty="0">
                <a:solidFill>
                  <a:schemeClr val="bg1"/>
                </a:solidFill>
                <a:effectLst/>
                <a:latin typeface="Aptos" panose="02110004020202020204"/>
                <a:ea typeface="Aptos" panose="02110004020202020204"/>
                <a:cs typeface="Times New Roman" panose="02020603050405020304" pitchFamily="18" charset="0"/>
              </a:rPr>
              <a:t> that fuel business growth.</a:t>
            </a:r>
          </a:p>
          <a:p>
            <a:pPr>
              <a:lnSpc>
                <a:spcPct val="115000"/>
              </a:lnSpc>
              <a:spcAft>
                <a:spcPts val="800"/>
              </a:spcAft>
              <a:buNone/>
            </a:pPr>
            <a:r>
              <a:rPr lang="en-NG" sz="1600" kern="100" dirty="0">
                <a:solidFill>
                  <a:schemeClr val="bg1"/>
                </a:solidFill>
                <a:effectLst/>
                <a:latin typeface="Aptos" panose="02110004020202020204"/>
                <a:ea typeface="Aptos" panose="02110004020202020204"/>
                <a:cs typeface="Times New Roman" panose="02020603050405020304" pitchFamily="18" charset="0"/>
              </a:rPr>
              <a:t>By uncovering patterns across </a:t>
            </a:r>
            <a:r>
              <a:rPr lang="en-NG" sz="1600" b="1" kern="100" dirty="0">
                <a:solidFill>
                  <a:schemeClr val="bg1"/>
                </a:solidFill>
                <a:effectLst/>
                <a:latin typeface="Aptos" panose="02110004020202020204"/>
                <a:ea typeface="Aptos" panose="02110004020202020204"/>
                <a:cs typeface="Times New Roman" panose="02020603050405020304" pitchFamily="18" charset="0"/>
              </a:rPr>
              <a:t>time, geography, products, and customer </a:t>
            </a:r>
            <a:r>
              <a:rPr lang="en-NG" sz="1600" b="1" kern="100" dirty="0" err="1">
                <a:solidFill>
                  <a:schemeClr val="bg1"/>
                </a:solidFill>
                <a:effectLst/>
                <a:latin typeface="Aptos" panose="02110004020202020204"/>
                <a:ea typeface="Aptos" panose="02110004020202020204"/>
                <a:cs typeface="Times New Roman" panose="02020603050405020304" pitchFamily="18" charset="0"/>
              </a:rPr>
              <a:t>behavior</a:t>
            </a:r>
            <a:r>
              <a:rPr lang="en-NG" sz="1600" kern="100" dirty="0">
                <a:solidFill>
                  <a:schemeClr val="bg1"/>
                </a:solidFill>
                <a:effectLst/>
                <a:latin typeface="Aptos" panose="02110004020202020204"/>
                <a:ea typeface="Aptos" panose="02110004020202020204"/>
                <a:cs typeface="Times New Roman" panose="02020603050405020304" pitchFamily="18" charset="0"/>
              </a:rPr>
              <a:t>, the project effectively answers key business questions, identifying </a:t>
            </a:r>
            <a:r>
              <a:rPr lang="en-NG" sz="1600" b="1" kern="100" dirty="0">
                <a:solidFill>
                  <a:schemeClr val="bg1"/>
                </a:solidFill>
                <a:effectLst/>
                <a:latin typeface="Aptos" panose="02110004020202020204"/>
                <a:ea typeface="Aptos" panose="02110004020202020204"/>
                <a:cs typeface="Times New Roman" panose="02020603050405020304" pitchFamily="18" charset="0"/>
              </a:rPr>
              <a:t>top-performing months, cities, and products</a:t>
            </a:r>
            <a:r>
              <a:rPr lang="en-NG" sz="1600" kern="100" dirty="0">
                <a:solidFill>
                  <a:schemeClr val="bg1"/>
                </a:solidFill>
                <a:effectLst/>
                <a:latin typeface="Aptos" panose="02110004020202020204"/>
                <a:ea typeface="Aptos" panose="02110004020202020204"/>
                <a:cs typeface="Times New Roman" panose="02020603050405020304" pitchFamily="18" charset="0"/>
              </a:rPr>
              <a:t>, while spotlighting hidden opportunities in </a:t>
            </a:r>
            <a:r>
              <a:rPr lang="en-NG" sz="1600" b="1" kern="100" dirty="0">
                <a:solidFill>
                  <a:schemeClr val="bg1"/>
                </a:solidFill>
                <a:effectLst/>
                <a:latin typeface="Aptos" panose="02110004020202020204"/>
                <a:ea typeface="Aptos" panose="02110004020202020204"/>
                <a:cs typeface="Times New Roman" panose="02020603050405020304" pitchFamily="18" charset="0"/>
              </a:rPr>
              <a:t>product bundling</a:t>
            </a:r>
            <a:r>
              <a:rPr lang="en-NG" sz="1600" kern="100" dirty="0">
                <a:solidFill>
                  <a:schemeClr val="bg1"/>
                </a:solidFill>
                <a:effectLst/>
                <a:latin typeface="Aptos" panose="02110004020202020204"/>
                <a:ea typeface="Aptos" panose="02110004020202020204"/>
                <a:cs typeface="Times New Roman" panose="02020603050405020304" pitchFamily="18" charset="0"/>
              </a:rPr>
              <a:t>, </a:t>
            </a:r>
            <a:r>
              <a:rPr lang="en-NG" sz="1600" b="1" kern="100" dirty="0">
                <a:solidFill>
                  <a:schemeClr val="bg1"/>
                </a:solidFill>
                <a:effectLst/>
                <a:latin typeface="Aptos" panose="02110004020202020204"/>
                <a:ea typeface="Aptos" panose="02110004020202020204"/>
                <a:cs typeface="Times New Roman" panose="02020603050405020304" pitchFamily="18" charset="0"/>
              </a:rPr>
              <a:t>promotion timing</a:t>
            </a:r>
            <a:r>
              <a:rPr lang="en-NG" sz="1600" kern="100" dirty="0">
                <a:solidFill>
                  <a:schemeClr val="bg1"/>
                </a:solidFill>
                <a:effectLst/>
                <a:latin typeface="Aptos" panose="02110004020202020204"/>
                <a:ea typeface="Aptos" panose="02110004020202020204"/>
                <a:cs typeface="Times New Roman" panose="02020603050405020304" pitchFamily="18" charset="0"/>
              </a:rPr>
              <a:t>, and </a:t>
            </a:r>
            <a:r>
              <a:rPr lang="en-NG" sz="1600" b="1" kern="100" dirty="0">
                <a:solidFill>
                  <a:schemeClr val="bg1"/>
                </a:solidFill>
                <a:effectLst/>
                <a:latin typeface="Aptos" panose="02110004020202020204"/>
                <a:ea typeface="Aptos" panose="02110004020202020204"/>
                <a:cs typeface="Times New Roman" panose="02020603050405020304" pitchFamily="18" charset="0"/>
              </a:rPr>
              <a:t>customer segmentation</a:t>
            </a:r>
            <a:r>
              <a:rPr lang="en-NG" sz="1600" kern="100" dirty="0">
                <a:solidFill>
                  <a:schemeClr val="bg1"/>
                </a:solidFill>
                <a:effectLst/>
                <a:latin typeface="Aptos" panose="02110004020202020204"/>
                <a:ea typeface="Aptos" panose="02110004020202020204"/>
                <a:cs typeface="Times New Roman" panose="02020603050405020304" pitchFamily="18" charset="0"/>
              </a:rPr>
              <a:t>.</a:t>
            </a:r>
          </a:p>
          <a:p>
            <a:pPr>
              <a:lnSpc>
                <a:spcPct val="115000"/>
              </a:lnSpc>
              <a:spcAft>
                <a:spcPts val="800"/>
              </a:spcAft>
            </a:pPr>
            <a:r>
              <a:rPr lang="en-NG" sz="1600" kern="100" dirty="0">
                <a:solidFill>
                  <a:schemeClr val="bg1"/>
                </a:solidFill>
                <a:effectLst/>
                <a:latin typeface="Aptos" panose="02110004020202020204"/>
                <a:ea typeface="Aptos" panose="02110004020202020204"/>
                <a:cs typeface="Times New Roman" panose="02020603050405020304" pitchFamily="18" charset="0"/>
              </a:rPr>
              <a:t>But this project goes beyond just visualizing what happened, it </a:t>
            </a:r>
            <a:r>
              <a:rPr lang="en-NG" sz="1600" b="1" kern="100" dirty="0">
                <a:solidFill>
                  <a:schemeClr val="bg1"/>
                </a:solidFill>
                <a:effectLst/>
                <a:latin typeface="Aptos" panose="02110004020202020204"/>
                <a:ea typeface="Aptos" panose="02110004020202020204"/>
                <a:cs typeface="Times New Roman" panose="02020603050405020304" pitchFamily="18" charset="0"/>
              </a:rPr>
              <a:t>strategically connects insights to execution</a:t>
            </a:r>
            <a:r>
              <a:rPr lang="en-NG" sz="1600" kern="100" dirty="0">
                <a:solidFill>
                  <a:schemeClr val="bg1"/>
                </a:solidFill>
                <a:effectLst/>
                <a:latin typeface="Aptos" panose="02110004020202020204"/>
                <a:ea typeface="Aptos" panose="02110004020202020204"/>
                <a:cs typeface="Times New Roman" panose="02020603050405020304" pitchFamily="18" charset="0"/>
              </a:rPr>
              <a:t>, using </a:t>
            </a:r>
            <a:r>
              <a:rPr lang="en-NG" sz="1600" b="1" kern="100" dirty="0">
                <a:solidFill>
                  <a:schemeClr val="bg1"/>
                </a:solidFill>
                <a:effectLst/>
                <a:latin typeface="Aptos" panose="02110004020202020204"/>
                <a:ea typeface="Aptos" panose="02110004020202020204"/>
                <a:cs typeface="Times New Roman" panose="02020603050405020304" pitchFamily="18" charset="0"/>
              </a:rPr>
              <a:t>Python-powered analytics, predictive </a:t>
            </a:r>
            <a:r>
              <a:rPr lang="en-NG" sz="1600" b="1" kern="100" dirty="0" err="1">
                <a:solidFill>
                  <a:schemeClr val="bg1"/>
                </a:solidFill>
                <a:effectLst/>
                <a:latin typeface="Aptos" panose="02110004020202020204"/>
                <a:ea typeface="Aptos" panose="02110004020202020204"/>
                <a:cs typeface="Times New Roman" panose="02020603050405020304" pitchFamily="18" charset="0"/>
              </a:rPr>
              <a:t>modeling</a:t>
            </a:r>
            <a:r>
              <a:rPr lang="en-NG" sz="1600" b="1" kern="100" dirty="0">
                <a:solidFill>
                  <a:schemeClr val="bg1"/>
                </a:solidFill>
                <a:effectLst/>
                <a:latin typeface="Aptos" panose="02110004020202020204"/>
                <a:ea typeface="Aptos" panose="02110004020202020204"/>
                <a:cs typeface="Times New Roman" panose="02020603050405020304" pitchFamily="18" charset="0"/>
              </a:rPr>
              <a:t>, and real business acumen</a:t>
            </a:r>
            <a:r>
              <a:rPr lang="en-NG" sz="1600" kern="100" dirty="0">
                <a:solidFill>
                  <a:schemeClr val="bg1"/>
                </a:solidFill>
                <a:effectLst/>
                <a:latin typeface="Aptos" panose="02110004020202020204"/>
                <a:ea typeface="Aptos" panose="02110004020202020204"/>
                <a:cs typeface="Times New Roman" panose="02020603050405020304" pitchFamily="18" charset="0"/>
              </a:rPr>
              <a:t>. It equips stakeholders with </a:t>
            </a:r>
            <a:r>
              <a:rPr lang="en-NG" sz="1600" b="1" kern="100" dirty="0">
                <a:solidFill>
                  <a:schemeClr val="bg1"/>
                </a:solidFill>
                <a:effectLst/>
                <a:latin typeface="Aptos" panose="02110004020202020204"/>
                <a:ea typeface="Aptos" panose="02110004020202020204"/>
                <a:cs typeface="Times New Roman" panose="02020603050405020304" pitchFamily="18" charset="0"/>
              </a:rPr>
              <a:t>intelligent, scalable recommendations</a:t>
            </a:r>
            <a:r>
              <a:rPr lang="en-NG" sz="1600" kern="100" dirty="0">
                <a:solidFill>
                  <a:schemeClr val="bg1"/>
                </a:solidFill>
                <a:effectLst/>
                <a:latin typeface="Aptos" panose="02110004020202020204"/>
                <a:ea typeface="Aptos" panose="02110004020202020204"/>
                <a:cs typeface="Times New Roman" panose="02020603050405020304" pitchFamily="18" charset="0"/>
              </a:rPr>
              <a:t> that optimize marketing, streamline inventory, and future-proof decision-making.</a:t>
            </a:r>
          </a:p>
        </p:txBody>
      </p:sp>
      <p:cxnSp>
        <p:nvCxnSpPr>
          <p:cNvPr id="7" name="Straight Connector 6">
            <a:extLst>
              <a:ext uri="{FF2B5EF4-FFF2-40B4-BE49-F238E27FC236}">
                <a16:creationId xmlns:a16="http://schemas.microsoft.com/office/drawing/2014/main" id="{0DCEF3B3-9EE9-31C2-5E8C-C9BC04C27FB5}"/>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DF3FF2E-B053-820F-D7DD-343FC54BB8D3}"/>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CD5E4037-D926-3036-725A-CE6249886240}"/>
              </a:ext>
            </a:extLst>
          </p:cNvPr>
          <p:cNvSpPr txBox="1"/>
          <p:nvPr/>
        </p:nvSpPr>
        <p:spPr>
          <a:xfrm>
            <a:off x="11068016" y="6609011"/>
            <a:ext cx="384048" cy="261610"/>
          </a:xfrm>
          <a:prstGeom prst="rect">
            <a:avLst/>
          </a:prstGeom>
          <a:noFill/>
        </p:spPr>
        <p:txBody>
          <a:bodyPr wrap="square" rtlCol="0">
            <a:spAutoFit/>
          </a:bodyPr>
          <a:lstStyle/>
          <a:p>
            <a:r>
              <a:rPr lang="en-US" sz="1100" b="1" dirty="0"/>
              <a:t>22 </a:t>
            </a:r>
            <a:endParaRPr lang="en-NG" sz="1100" b="1" dirty="0"/>
          </a:p>
        </p:txBody>
      </p:sp>
    </p:spTree>
    <p:extLst>
      <p:ext uri="{BB962C8B-B14F-4D97-AF65-F5344CB8AC3E}">
        <p14:creationId xmlns:p14="http://schemas.microsoft.com/office/powerpoint/2010/main" val="2670468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457E791-4C42-E4B6-539D-974E29FE7456}"/>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2F86FF41-77DD-FA7F-6A50-591E9C5FF0EB}"/>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5" name="Rectangle: Rounded Corners 4">
            <a:extLst>
              <a:ext uri="{FF2B5EF4-FFF2-40B4-BE49-F238E27FC236}">
                <a16:creationId xmlns:a16="http://schemas.microsoft.com/office/drawing/2014/main" id="{EB035E81-81EC-2882-0D85-3C88D6377520}"/>
              </a:ext>
            </a:extLst>
          </p:cNvPr>
          <p:cNvSpPr/>
          <p:nvPr/>
        </p:nvSpPr>
        <p:spPr>
          <a:xfrm>
            <a:off x="6601985" y="1562710"/>
            <a:ext cx="3540067" cy="648929"/>
          </a:xfrm>
          <a:prstGeom prst="round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TextBox 5">
            <a:extLst>
              <a:ext uri="{FF2B5EF4-FFF2-40B4-BE49-F238E27FC236}">
                <a16:creationId xmlns:a16="http://schemas.microsoft.com/office/drawing/2014/main" id="{1E13E6E1-F8CD-2249-CF79-39027CC82723}"/>
              </a:ext>
            </a:extLst>
          </p:cNvPr>
          <p:cNvSpPr txBox="1"/>
          <p:nvPr/>
        </p:nvSpPr>
        <p:spPr>
          <a:xfrm>
            <a:off x="6911701" y="1695445"/>
            <a:ext cx="3540067" cy="369332"/>
          </a:xfrm>
          <a:prstGeom prst="rect">
            <a:avLst/>
          </a:prstGeom>
          <a:noFill/>
        </p:spPr>
        <p:txBody>
          <a:bodyPr wrap="square" rtlCol="0">
            <a:spAutoFit/>
          </a:bodyPr>
          <a:lstStyle/>
          <a:p>
            <a:r>
              <a:rPr lang="en-US" b="1" dirty="0">
                <a:solidFill>
                  <a:schemeClr val="bg1"/>
                </a:solidFill>
              </a:rPr>
              <a:t>Email: krisbalo11@gmail.com                 </a:t>
            </a:r>
            <a:endParaRPr lang="en-NG" b="1" dirty="0">
              <a:solidFill>
                <a:schemeClr val="bg1"/>
              </a:solidFill>
            </a:endParaRPr>
          </a:p>
        </p:txBody>
      </p:sp>
      <p:sp>
        <p:nvSpPr>
          <p:cNvPr id="7" name="Rectangle: Rounded Corners 6">
            <a:extLst>
              <a:ext uri="{FF2B5EF4-FFF2-40B4-BE49-F238E27FC236}">
                <a16:creationId xmlns:a16="http://schemas.microsoft.com/office/drawing/2014/main" id="{36CBC9D9-BB2F-42ED-6D43-A5AB13DD5152}"/>
              </a:ext>
            </a:extLst>
          </p:cNvPr>
          <p:cNvSpPr/>
          <p:nvPr/>
        </p:nvSpPr>
        <p:spPr>
          <a:xfrm>
            <a:off x="1351104" y="1568446"/>
            <a:ext cx="3540067" cy="648929"/>
          </a:xfrm>
          <a:prstGeom prst="round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TextBox 7">
            <a:extLst>
              <a:ext uri="{FF2B5EF4-FFF2-40B4-BE49-F238E27FC236}">
                <a16:creationId xmlns:a16="http://schemas.microsoft.com/office/drawing/2014/main" id="{1AAA55B2-04F5-A681-9808-E5A9D5278AF2}"/>
              </a:ext>
            </a:extLst>
          </p:cNvPr>
          <p:cNvSpPr txBox="1"/>
          <p:nvPr/>
        </p:nvSpPr>
        <p:spPr>
          <a:xfrm>
            <a:off x="1660820" y="1701181"/>
            <a:ext cx="2920635" cy="369332"/>
          </a:xfrm>
          <a:prstGeom prst="rect">
            <a:avLst/>
          </a:prstGeom>
          <a:noFill/>
        </p:spPr>
        <p:txBody>
          <a:bodyPr wrap="square" rtlCol="0">
            <a:spAutoFit/>
          </a:bodyPr>
          <a:lstStyle/>
          <a:p>
            <a:r>
              <a:rPr lang="en-US" b="1" dirty="0">
                <a:solidFill>
                  <a:schemeClr val="bg1"/>
                </a:solidFill>
              </a:rPr>
              <a:t>Tel:  +234(0)8065060691</a:t>
            </a:r>
            <a:endParaRPr lang="en-NG" b="1" dirty="0">
              <a:solidFill>
                <a:schemeClr val="bg1"/>
              </a:solidFill>
            </a:endParaRPr>
          </a:p>
        </p:txBody>
      </p:sp>
      <p:sp>
        <p:nvSpPr>
          <p:cNvPr id="9" name="Rectangle: Rounded Corners 8">
            <a:extLst>
              <a:ext uri="{FF2B5EF4-FFF2-40B4-BE49-F238E27FC236}">
                <a16:creationId xmlns:a16="http://schemas.microsoft.com/office/drawing/2014/main" id="{38D4354B-D86E-FA04-5A8F-1F70A0589487}"/>
              </a:ext>
            </a:extLst>
          </p:cNvPr>
          <p:cNvSpPr/>
          <p:nvPr/>
        </p:nvSpPr>
        <p:spPr>
          <a:xfrm>
            <a:off x="5220182" y="3744853"/>
            <a:ext cx="6203722" cy="648929"/>
          </a:xfrm>
          <a:prstGeom prst="round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hlinkClick r:id="rId2"/>
            <a:extLst>
              <a:ext uri="{FF2B5EF4-FFF2-40B4-BE49-F238E27FC236}">
                <a16:creationId xmlns:a16="http://schemas.microsoft.com/office/drawing/2014/main" id="{82AED3E9-8AB6-D95D-5F8D-6234CD8AEFBA}"/>
              </a:ext>
            </a:extLst>
          </p:cNvPr>
          <p:cNvSpPr txBox="1"/>
          <p:nvPr/>
        </p:nvSpPr>
        <p:spPr>
          <a:xfrm>
            <a:off x="5457155" y="3859781"/>
            <a:ext cx="5829725" cy="392159"/>
          </a:xfrm>
          <a:prstGeom prst="rect">
            <a:avLst/>
          </a:prstGeom>
          <a:noFill/>
        </p:spPr>
        <p:txBody>
          <a:bodyPr wrap="square" rtlCol="0">
            <a:spAutoFit/>
          </a:bodyPr>
          <a:lstStyle/>
          <a:p>
            <a:pPr>
              <a:lnSpc>
                <a:spcPct val="115000"/>
              </a:lnSpc>
              <a:spcAft>
                <a:spcPts val="800"/>
              </a:spcAft>
            </a:pPr>
            <a:r>
              <a:rPr lang="en-US" b="1" u="sng" kern="100" dirty="0">
                <a:solidFill>
                  <a:schemeClr val="bg1"/>
                </a:solidFill>
                <a:latin typeface="Aptos" panose="02110004020202020204"/>
                <a:ea typeface="Aptos" panose="02110004020202020204"/>
                <a:cs typeface="Times New Roman" panose="02020603050405020304" pitchFamily="18" charset="0"/>
              </a:rPr>
              <a:t>LinkedIn -https://www.linkedin.com/in/olumide-balogun1/    </a:t>
            </a:r>
            <a:endParaRPr lang="en-NG" sz="1800" b="1" u="sng" kern="100" dirty="0">
              <a:solidFill>
                <a:schemeClr val="bg1"/>
              </a:solidFill>
              <a:effectLst/>
              <a:latin typeface="Aptos" panose="02110004020202020204"/>
              <a:ea typeface="Aptos" panose="02110004020202020204"/>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D294BC3A-6A97-532F-3CD1-704DC23FAE41}"/>
              </a:ext>
            </a:extLst>
          </p:cNvPr>
          <p:cNvSpPr/>
          <p:nvPr/>
        </p:nvSpPr>
        <p:spPr>
          <a:xfrm>
            <a:off x="825910" y="2726690"/>
            <a:ext cx="6085791" cy="648929"/>
          </a:xfrm>
          <a:prstGeom prst="round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2" name="TextBox 11">
            <a:hlinkClick r:id="rId3"/>
            <a:extLst>
              <a:ext uri="{FF2B5EF4-FFF2-40B4-BE49-F238E27FC236}">
                <a16:creationId xmlns:a16="http://schemas.microsoft.com/office/drawing/2014/main" id="{B83D960F-3E41-CE49-633D-D1173F44AD27}"/>
              </a:ext>
            </a:extLst>
          </p:cNvPr>
          <p:cNvSpPr txBox="1"/>
          <p:nvPr/>
        </p:nvSpPr>
        <p:spPr>
          <a:xfrm>
            <a:off x="1135626" y="2859425"/>
            <a:ext cx="4758737" cy="369332"/>
          </a:xfrm>
          <a:prstGeom prst="rect">
            <a:avLst/>
          </a:prstGeom>
          <a:noFill/>
        </p:spPr>
        <p:txBody>
          <a:bodyPr wrap="square" rtlCol="0">
            <a:spAutoFit/>
          </a:bodyPr>
          <a:lstStyle/>
          <a:p>
            <a:r>
              <a:rPr lang="en-US" b="1" u="sng" dirty="0" err="1">
                <a:solidFill>
                  <a:schemeClr val="bg1"/>
                </a:solidFill>
              </a:rPr>
              <a:t>Github</a:t>
            </a:r>
            <a:r>
              <a:rPr lang="en-US" b="1" u="sng" dirty="0">
                <a:solidFill>
                  <a:schemeClr val="bg1"/>
                </a:solidFill>
              </a:rPr>
              <a:t> -  </a:t>
            </a:r>
            <a:r>
              <a:rPr lang="en-NG" sz="1800" b="1" u="sng" kern="100" dirty="0">
                <a:solidFill>
                  <a:schemeClr val="bg1"/>
                </a:solidFill>
                <a:effectLst/>
                <a:latin typeface="Aptos" panose="02110004020202020204"/>
                <a:ea typeface="Aptos" panose="02110004020202020204"/>
                <a:cs typeface="Times New Roman" panose="02020603050405020304" pitchFamily="18" charset="0"/>
              </a:rPr>
              <a:t>https://github.com/olumidebalogun1</a:t>
            </a:r>
          </a:p>
        </p:txBody>
      </p:sp>
      <p:sp>
        <p:nvSpPr>
          <p:cNvPr id="13" name="Rectangle 12">
            <a:extLst>
              <a:ext uri="{FF2B5EF4-FFF2-40B4-BE49-F238E27FC236}">
                <a16:creationId xmlns:a16="http://schemas.microsoft.com/office/drawing/2014/main" id="{FE27B827-58C5-5DBD-DAAB-D71D9DCA3C52}"/>
              </a:ext>
            </a:extLst>
          </p:cNvPr>
          <p:cNvSpPr/>
          <p:nvPr/>
        </p:nvSpPr>
        <p:spPr>
          <a:xfrm>
            <a:off x="342314" y="1007743"/>
            <a:ext cx="11507372" cy="5400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TextBox 13">
            <a:extLst>
              <a:ext uri="{FF2B5EF4-FFF2-40B4-BE49-F238E27FC236}">
                <a16:creationId xmlns:a16="http://schemas.microsoft.com/office/drawing/2014/main" id="{ABA53D0F-A33F-F740-FEE2-3D322C21AD5A}"/>
              </a:ext>
            </a:extLst>
          </p:cNvPr>
          <p:cNvSpPr txBox="1"/>
          <p:nvPr/>
        </p:nvSpPr>
        <p:spPr>
          <a:xfrm>
            <a:off x="1175332" y="610859"/>
            <a:ext cx="4719031" cy="430887"/>
          </a:xfrm>
          <a:prstGeom prst="rect">
            <a:avLst/>
          </a:prstGeom>
          <a:noFill/>
        </p:spPr>
        <p:txBody>
          <a:bodyPr wrap="square">
            <a:spAutoFit/>
          </a:bodyPr>
          <a:lstStyle/>
          <a:p>
            <a:r>
              <a:rPr lang="en-US" sz="2200" b="1" dirty="0">
                <a:solidFill>
                  <a:srgbClr val="0070C0"/>
                </a:solidFill>
              </a:rPr>
              <a:t>BALOGUN OLUMIDE CHRIS  CONTACTS              </a:t>
            </a:r>
            <a:endParaRPr lang="en-NG" sz="2200" b="1" dirty="0">
              <a:solidFill>
                <a:srgbClr val="0070C0"/>
              </a:solidFill>
            </a:endParaRPr>
          </a:p>
        </p:txBody>
      </p:sp>
      <p:sp>
        <p:nvSpPr>
          <p:cNvPr id="15" name="Rectangle: Rounded Corners 14">
            <a:extLst>
              <a:ext uri="{FF2B5EF4-FFF2-40B4-BE49-F238E27FC236}">
                <a16:creationId xmlns:a16="http://schemas.microsoft.com/office/drawing/2014/main" id="{78F1F2C2-1E81-6F9F-B87E-E1C615844784}"/>
              </a:ext>
            </a:extLst>
          </p:cNvPr>
          <p:cNvSpPr/>
          <p:nvPr/>
        </p:nvSpPr>
        <p:spPr>
          <a:xfrm>
            <a:off x="7384647" y="4838090"/>
            <a:ext cx="4255879" cy="648929"/>
          </a:xfrm>
          <a:prstGeom prst="round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6" name="TextBox 15">
            <a:extLst>
              <a:ext uri="{FF2B5EF4-FFF2-40B4-BE49-F238E27FC236}">
                <a16:creationId xmlns:a16="http://schemas.microsoft.com/office/drawing/2014/main" id="{0EAF1B1F-E3AD-EC3B-2620-3B8F9FC1A05A}"/>
              </a:ext>
            </a:extLst>
          </p:cNvPr>
          <p:cNvSpPr txBox="1"/>
          <p:nvPr/>
        </p:nvSpPr>
        <p:spPr>
          <a:xfrm>
            <a:off x="7769171" y="4949175"/>
            <a:ext cx="3486829" cy="392159"/>
          </a:xfrm>
          <a:prstGeom prst="rect">
            <a:avLst/>
          </a:prstGeom>
          <a:noFill/>
        </p:spPr>
        <p:txBody>
          <a:bodyPr wrap="square" rtlCol="0">
            <a:spAutoFit/>
          </a:bodyPr>
          <a:lstStyle/>
          <a:p>
            <a:pPr>
              <a:lnSpc>
                <a:spcPct val="115000"/>
              </a:lnSpc>
              <a:spcAft>
                <a:spcPts val="800"/>
              </a:spcAft>
            </a:pPr>
            <a:r>
              <a:rPr lang="en-US" sz="1800" b="1" kern="100" dirty="0">
                <a:solidFill>
                  <a:schemeClr val="bg1"/>
                </a:solidFill>
                <a:effectLst/>
                <a:latin typeface="Aptos" panose="02110004020202020204"/>
                <a:ea typeface="Aptos" panose="02110004020202020204"/>
                <a:cs typeface="Times New Roman" panose="02020603050405020304" pitchFamily="18" charset="0"/>
                <a:hlinkClick r:id="rId4">
                  <a:extLst>
                    <a:ext uri="{A12FA001-AC4F-418D-AE19-62706E023703}">
                      <ahyp:hlinkClr xmlns:ahyp="http://schemas.microsoft.com/office/drawing/2018/hyperlinkcolor" val="tx"/>
                    </a:ext>
                  </a:extLst>
                </a:hlinkClick>
              </a:rPr>
              <a:t>X - </a:t>
            </a:r>
            <a:r>
              <a:rPr lang="en-NG" sz="1800" b="1" kern="100" dirty="0">
                <a:solidFill>
                  <a:schemeClr val="bg1"/>
                </a:solidFill>
                <a:effectLst/>
                <a:latin typeface="Aptos" panose="02110004020202020204"/>
                <a:ea typeface="Aptos" panose="02110004020202020204"/>
                <a:cs typeface="Times New Roman" panose="02020603050405020304" pitchFamily="18" charset="0"/>
                <a:hlinkClick r:id="rId4">
                  <a:extLst>
                    <a:ext uri="{A12FA001-AC4F-418D-AE19-62706E023703}">
                      <ahyp:hlinkClr xmlns:ahyp="http://schemas.microsoft.com/office/drawing/2018/hyperlinkcolor" val="tx"/>
                    </a:ext>
                  </a:extLst>
                </a:hlinkClick>
              </a:rPr>
              <a:t>https://x.com/IAmOluBalogun</a:t>
            </a:r>
            <a:endParaRPr lang="en-NG" sz="1800" b="1" kern="100" dirty="0">
              <a:solidFill>
                <a:schemeClr val="bg1"/>
              </a:solidFill>
              <a:effectLst/>
              <a:latin typeface="Aptos" panose="02110004020202020204"/>
              <a:ea typeface="Aptos" panose="02110004020202020204"/>
              <a:cs typeface="Times New Roman" panose="02020603050405020304" pitchFamily="18" charset="0"/>
            </a:endParaRPr>
          </a:p>
        </p:txBody>
      </p:sp>
      <p:sp>
        <p:nvSpPr>
          <p:cNvPr id="17" name="Rectangle: Rounded Corners 16">
            <a:hlinkClick r:id="rId5"/>
            <a:extLst>
              <a:ext uri="{FF2B5EF4-FFF2-40B4-BE49-F238E27FC236}">
                <a16:creationId xmlns:a16="http://schemas.microsoft.com/office/drawing/2014/main" id="{4981E80A-F393-0EE6-8578-C6A220F9CBB8}"/>
              </a:ext>
            </a:extLst>
          </p:cNvPr>
          <p:cNvSpPr/>
          <p:nvPr/>
        </p:nvSpPr>
        <p:spPr>
          <a:xfrm>
            <a:off x="551473" y="4919697"/>
            <a:ext cx="5544528" cy="648929"/>
          </a:xfrm>
          <a:prstGeom prst="round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8" name="TextBox 17">
            <a:hlinkClick r:id="rId5"/>
            <a:extLst>
              <a:ext uri="{FF2B5EF4-FFF2-40B4-BE49-F238E27FC236}">
                <a16:creationId xmlns:a16="http://schemas.microsoft.com/office/drawing/2014/main" id="{2DBCAC3D-AA99-2A12-3E76-DCBD8B22C9C4}"/>
              </a:ext>
            </a:extLst>
          </p:cNvPr>
          <p:cNvSpPr txBox="1"/>
          <p:nvPr/>
        </p:nvSpPr>
        <p:spPr>
          <a:xfrm>
            <a:off x="739266" y="5006592"/>
            <a:ext cx="5155097" cy="392159"/>
          </a:xfrm>
          <a:prstGeom prst="rect">
            <a:avLst/>
          </a:prstGeom>
          <a:noFill/>
        </p:spPr>
        <p:txBody>
          <a:bodyPr wrap="square" rtlCol="0">
            <a:spAutoFit/>
          </a:bodyPr>
          <a:lstStyle/>
          <a:p>
            <a:pPr>
              <a:lnSpc>
                <a:spcPct val="115000"/>
              </a:lnSpc>
              <a:spcAft>
                <a:spcPts val="800"/>
              </a:spcAft>
            </a:pPr>
            <a:r>
              <a:rPr lang="en-US" sz="1800" b="1" u="sng" kern="100" dirty="0">
                <a:solidFill>
                  <a:schemeClr val="bg1"/>
                </a:solidFill>
                <a:effectLst/>
                <a:latin typeface="Aptos" panose="02110004020202020204"/>
                <a:ea typeface="Aptos" panose="02110004020202020204"/>
                <a:cs typeface="Times New Roman" panose="02020603050405020304" pitchFamily="18" charset="0"/>
              </a:rPr>
              <a:t>Medium - https://medium.com/@Olumide-Balogun</a:t>
            </a:r>
            <a:endParaRPr lang="en-NG" sz="1800" b="1" u="sng" kern="100" dirty="0">
              <a:solidFill>
                <a:schemeClr val="bg1"/>
              </a:solidFill>
              <a:effectLst/>
              <a:latin typeface="Aptos" panose="02110004020202020204"/>
              <a:ea typeface="Aptos" panose="02110004020202020204"/>
              <a:cs typeface="Times New Roman" panose="02020603050405020304" pitchFamily="18" charset="0"/>
            </a:endParaRPr>
          </a:p>
        </p:txBody>
      </p:sp>
    </p:spTree>
    <p:extLst>
      <p:ext uri="{BB962C8B-B14F-4D97-AF65-F5344CB8AC3E}">
        <p14:creationId xmlns:p14="http://schemas.microsoft.com/office/powerpoint/2010/main" val="1394739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2B6D2A-DB84-833E-258C-2C53CB14011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2466D0C-BDC8-F00E-6EC7-4C3C2F2E3FE0}"/>
              </a:ext>
            </a:extLst>
          </p:cNvPr>
          <p:cNvSpPr txBox="1"/>
          <p:nvPr/>
        </p:nvSpPr>
        <p:spPr>
          <a:xfrm>
            <a:off x="259099" y="1557728"/>
            <a:ext cx="1874427" cy="954107"/>
          </a:xfrm>
          <a:prstGeom prst="rect">
            <a:avLst/>
          </a:prstGeom>
          <a:noFill/>
        </p:spPr>
        <p:txBody>
          <a:bodyPr wrap="square" rtlCol="0">
            <a:spAutoFit/>
          </a:bodyPr>
          <a:lstStyle/>
          <a:p>
            <a:pPr algn="ctr"/>
            <a:r>
              <a:rPr lang="en-US" sz="2800" b="1" dirty="0">
                <a:solidFill>
                  <a:srgbClr val="FF0000"/>
                </a:solidFill>
                <a:latin typeface="Arial Rounded MT Bold" panose="020F0704030504030204" pitchFamily="34" charset="0"/>
              </a:rPr>
              <a:t>Executive Summary</a:t>
            </a:r>
            <a:endParaRPr lang="en-NG" sz="2800" b="1" dirty="0">
              <a:solidFill>
                <a:srgbClr val="FF0000"/>
              </a:solidFill>
              <a:latin typeface="Arial Rounded MT Bold" panose="020F0704030504030204" pitchFamily="34" charset="0"/>
            </a:endParaRPr>
          </a:p>
        </p:txBody>
      </p:sp>
      <p:pic>
        <p:nvPicPr>
          <p:cNvPr id="3" name="Picture 2">
            <a:extLst>
              <a:ext uri="{FF2B5EF4-FFF2-40B4-BE49-F238E27FC236}">
                <a16:creationId xmlns:a16="http://schemas.microsoft.com/office/drawing/2014/main" id="{96E3F8F9-2E9D-4B3E-E771-E0B014CA7FC8}"/>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0204" y="3106330"/>
            <a:ext cx="1892989" cy="2068830"/>
          </a:xfrm>
          <a:prstGeom prst="rect">
            <a:avLst/>
          </a:prstGeom>
        </p:spPr>
      </p:pic>
      <p:sp>
        <p:nvSpPr>
          <p:cNvPr id="4" name="Rectangle: Rounded Corners 3">
            <a:extLst>
              <a:ext uri="{FF2B5EF4-FFF2-40B4-BE49-F238E27FC236}">
                <a16:creationId xmlns:a16="http://schemas.microsoft.com/office/drawing/2014/main" id="{5BEA534B-D67B-ABEE-6E6A-5405552C01B6}"/>
              </a:ext>
            </a:extLst>
          </p:cNvPr>
          <p:cNvSpPr/>
          <p:nvPr/>
        </p:nvSpPr>
        <p:spPr>
          <a:xfrm>
            <a:off x="2490692" y="997715"/>
            <a:ext cx="45767" cy="4862570"/>
          </a:xfrm>
          <a:prstGeom prst="round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Rectangle: Rounded Corners 4">
            <a:extLst>
              <a:ext uri="{FF2B5EF4-FFF2-40B4-BE49-F238E27FC236}">
                <a16:creationId xmlns:a16="http://schemas.microsoft.com/office/drawing/2014/main" id="{D60F0F5D-0611-C288-BB5D-5C8E16F60156}"/>
              </a:ext>
            </a:extLst>
          </p:cNvPr>
          <p:cNvSpPr/>
          <p:nvPr/>
        </p:nvSpPr>
        <p:spPr>
          <a:xfrm>
            <a:off x="2846439" y="191734"/>
            <a:ext cx="9235357" cy="6231924"/>
          </a:xfrm>
          <a:prstGeom prst="roundRect">
            <a:avLst>
              <a:gd name="adj" fmla="val 1425"/>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6" name="Straight Connector 5">
            <a:extLst>
              <a:ext uri="{FF2B5EF4-FFF2-40B4-BE49-F238E27FC236}">
                <a16:creationId xmlns:a16="http://schemas.microsoft.com/office/drawing/2014/main" id="{726DC82F-79EA-6FE0-F0FE-D24ECCF5BD2B}"/>
              </a:ext>
            </a:extLst>
          </p:cNvPr>
          <p:cNvCxnSpPr>
            <a:cxnSpLocks/>
          </p:cNvCxnSpPr>
          <p:nvPr/>
        </p:nvCxnSpPr>
        <p:spPr>
          <a:xfrm>
            <a:off x="633984" y="6559296"/>
            <a:ext cx="11173206"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01EBDBC6-7326-D694-4E39-88E7C71DDA1C}"/>
              </a:ext>
            </a:extLst>
          </p:cNvPr>
          <p:cNvSpPr txBox="1"/>
          <p:nvPr/>
        </p:nvSpPr>
        <p:spPr>
          <a:xfrm>
            <a:off x="1104826" y="6563328"/>
            <a:ext cx="2715006"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13" name="TextBox 12">
            <a:extLst>
              <a:ext uri="{FF2B5EF4-FFF2-40B4-BE49-F238E27FC236}">
                <a16:creationId xmlns:a16="http://schemas.microsoft.com/office/drawing/2014/main" id="{0F0A70C9-623E-4AEB-9111-AB02F631B9D8}"/>
              </a:ext>
            </a:extLst>
          </p:cNvPr>
          <p:cNvSpPr txBox="1"/>
          <p:nvPr/>
        </p:nvSpPr>
        <p:spPr>
          <a:xfrm>
            <a:off x="2929677" y="434342"/>
            <a:ext cx="9068880" cy="5710025"/>
          </a:xfrm>
          <a:prstGeom prst="rect">
            <a:avLst/>
          </a:prstGeom>
          <a:noFill/>
        </p:spPr>
        <p:txBody>
          <a:bodyPr wrap="square" rtlCol="0">
            <a:spAutoFit/>
          </a:bodyPr>
          <a:lstStyle/>
          <a:p>
            <a:pPr>
              <a:lnSpc>
                <a:spcPct val="115000"/>
              </a:lnSpc>
              <a:spcAft>
                <a:spcPts val="800"/>
              </a:spcAft>
              <a:buNone/>
            </a:pPr>
            <a:r>
              <a:rPr lang="en-NG" sz="1600" kern="100" dirty="0">
                <a:solidFill>
                  <a:schemeClr val="bg1"/>
                </a:solidFill>
                <a:effectLst/>
                <a:latin typeface="Aptos" panose="02110004020202020204"/>
                <a:ea typeface="Aptos" panose="02110004020202020204"/>
                <a:cs typeface="Times New Roman" panose="02020603050405020304" pitchFamily="18" charset="0"/>
              </a:rPr>
              <a:t>This end-to-end, Python-powered analytics pipeline was developed to extract, </a:t>
            </a:r>
            <a:r>
              <a:rPr lang="en-NG" sz="1600" kern="100" dirty="0" err="1">
                <a:solidFill>
                  <a:schemeClr val="bg1"/>
                </a:solidFill>
                <a:effectLst/>
                <a:latin typeface="Aptos" panose="02110004020202020204"/>
                <a:ea typeface="Aptos" panose="02110004020202020204"/>
                <a:cs typeface="Times New Roman" panose="02020603050405020304" pitchFamily="18" charset="0"/>
              </a:rPr>
              <a:t>analyze</a:t>
            </a:r>
            <a:r>
              <a:rPr lang="en-NG" sz="1600" kern="100" dirty="0">
                <a:solidFill>
                  <a:schemeClr val="bg1"/>
                </a:solidFill>
                <a:effectLst/>
                <a:latin typeface="Aptos" panose="02110004020202020204"/>
                <a:ea typeface="Aptos" panose="02110004020202020204"/>
                <a:cs typeface="Times New Roman" panose="02020603050405020304" pitchFamily="18" charset="0"/>
              </a:rPr>
              <a:t>, and transform U.S. retail sales data into strategic, real-time business intelligence. By decoding the complexities of customer </a:t>
            </a:r>
            <a:r>
              <a:rPr lang="en-NG" sz="1600" kern="100" dirty="0" err="1">
                <a:solidFill>
                  <a:schemeClr val="bg1"/>
                </a:solidFill>
                <a:effectLst/>
                <a:latin typeface="Aptos" panose="02110004020202020204"/>
                <a:ea typeface="Aptos" panose="02110004020202020204"/>
                <a:cs typeface="Times New Roman" panose="02020603050405020304" pitchFamily="18" charset="0"/>
              </a:rPr>
              <a:t>behavior</a:t>
            </a:r>
            <a:r>
              <a:rPr lang="en-NG" sz="1600" kern="100" dirty="0">
                <a:solidFill>
                  <a:schemeClr val="bg1"/>
                </a:solidFill>
                <a:effectLst/>
                <a:latin typeface="Aptos" panose="02110004020202020204"/>
                <a:ea typeface="Aptos" panose="02110004020202020204"/>
                <a:cs typeface="Times New Roman" panose="02020603050405020304" pitchFamily="18" charset="0"/>
              </a:rPr>
              <a:t>, product performance, and regional sales trends, the project empowers data-driven decision-making at scale.</a:t>
            </a:r>
          </a:p>
          <a:p>
            <a:pPr marL="285750" indent="-285750">
              <a:lnSpc>
                <a:spcPct val="115000"/>
              </a:lnSpc>
              <a:spcAft>
                <a:spcPts val="800"/>
              </a:spcAft>
              <a:buFont typeface="Wingdings" panose="05000000000000000000" pitchFamily="2" charset="2"/>
              <a:buChar char="ü"/>
            </a:pPr>
            <a:r>
              <a:rPr lang="en-NG" sz="1600" b="1" u="sng" kern="100" dirty="0">
                <a:solidFill>
                  <a:schemeClr val="bg1"/>
                </a:solidFill>
                <a:effectLst/>
                <a:latin typeface="Aptos" panose="02110004020202020204"/>
                <a:ea typeface="Aptos" panose="02110004020202020204"/>
                <a:cs typeface="Times New Roman" panose="02020603050405020304" pitchFamily="18" charset="0"/>
              </a:rPr>
              <a:t>Key methodologies included</a:t>
            </a:r>
            <a:r>
              <a:rPr lang="en-NG" sz="1600" kern="100" dirty="0">
                <a:solidFill>
                  <a:schemeClr val="bg1"/>
                </a:solidFill>
                <a:effectLst/>
                <a:latin typeface="Aptos" panose="02110004020202020204"/>
                <a:ea typeface="Aptos" panose="02110004020202020204"/>
                <a:cs typeface="Times New Roman" panose="02020603050405020304" pitchFamily="18" charset="0"/>
              </a:rPr>
              <a:t>:</a:t>
            </a:r>
            <a:r>
              <a:rPr lang="en-US" sz="1600" kern="100" dirty="0">
                <a:solidFill>
                  <a:schemeClr val="bg1"/>
                </a:solidFill>
                <a:effectLst/>
                <a:latin typeface="Aptos" panose="02110004020202020204"/>
                <a:ea typeface="Aptos" panose="02110004020202020204"/>
                <a:cs typeface="Times New Roman" panose="02020603050405020304" pitchFamily="18" charset="0"/>
              </a:rPr>
              <a:t> </a:t>
            </a:r>
            <a:r>
              <a:rPr lang="en-NG" sz="1600" b="1" kern="100" dirty="0">
                <a:solidFill>
                  <a:schemeClr val="bg1"/>
                </a:solidFill>
                <a:effectLst/>
                <a:latin typeface="Aptos" panose="02110004020202020204"/>
                <a:ea typeface="Aptos" panose="02110004020202020204"/>
                <a:cs typeface="Times New Roman" panose="02020603050405020304" pitchFamily="18" charset="0"/>
              </a:rPr>
              <a:t>Exploratory Data Analysis (EDA)</a:t>
            </a:r>
            <a:r>
              <a:rPr lang="en-NG" sz="1600" kern="100" dirty="0">
                <a:solidFill>
                  <a:schemeClr val="bg1"/>
                </a:solidFill>
                <a:effectLst/>
                <a:latin typeface="Aptos" panose="02110004020202020204"/>
                <a:ea typeface="Aptos" panose="02110004020202020204"/>
                <a:cs typeface="Times New Roman" panose="02020603050405020304" pitchFamily="18" charset="0"/>
              </a:rPr>
              <a:t> for trend discovery</a:t>
            </a:r>
            <a:r>
              <a:rPr lang="en-US" sz="1600" kern="100" dirty="0">
                <a:solidFill>
                  <a:schemeClr val="bg1"/>
                </a:solidFill>
                <a:effectLst/>
                <a:latin typeface="Aptos" panose="02110004020202020204"/>
                <a:ea typeface="Aptos" panose="02110004020202020204"/>
                <a:cs typeface="Times New Roman" panose="02020603050405020304" pitchFamily="18" charset="0"/>
              </a:rPr>
              <a:t>, </a:t>
            </a:r>
            <a:r>
              <a:rPr lang="en-NG" sz="1600" b="1" kern="100" dirty="0">
                <a:solidFill>
                  <a:schemeClr val="bg1"/>
                </a:solidFill>
                <a:effectLst/>
                <a:latin typeface="Aptos" panose="02110004020202020204"/>
                <a:ea typeface="Aptos" panose="02110004020202020204"/>
                <a:cs typeface="Times New Roman" panose="02020603050405020304" pitchFamily="18" charset="0"/>
              </a:rPr>
              <a:t>Prophet forecasting</a:t>
            </a:r>
            <a:r>
              <a:rPr lang="en-NG" sz="1600" kern="100" dirty="0">
                <a:solidFill>
                  <a:schemeClr val="bg1"/>
                </a:solidFill>
                <a:effectLst/>
                <a:latin typeface="Aptos" panose="02110004020202020204"/>
                <a:ea typeface="Aptos" panose="02110004020202020204"/>
                <a:cs typeface="Times New Roman" panose="02020603050405020304" pitchFamily="18" charset="0"/>
              </a:rPr>
              <a:t> to anticipate sales movements</a:t>
            </a:r>
            <a:r>
              <a:rPr lang="en-US" sz="1600" kern="100" dirty="0">
                <a:solidFill>
                  <a:schemeClr val="bg1"/>
                </a:solidFill>
                <a:effectLst/>
                <a:latin typeface="Aptos" panose="02110004020202020204"/>
                <a:ea typeface="Aptos" panose="02110004020202020204"/>
                <a:cs typeface="Times New Roman" panose="02020603050405020304" pitchFamily="18" charset="0"/>
              </a:rPr>
              <a:t>, </a:t>
            </a:r>
            <a:r>
              <a:rPr lang="en-NG" sz="1600" b="1" kern="100" dirty="0">
                <a:solidFill>
                  <a:schemeClr val="bg1"/>
                </a:solidFill>
                <a:effectLst/>
                <a:latin typeface="Aptos" panose="02110004020202020204"/>
                <a:ea typeface="Aptos" panose="02110004020202020204"/>
                <a:cs typeface="Times New Roman" panose="02020603050405020304" pitchFamily="18" charset="0"/>
              </a:rPr>
              <a:t>Market Basket Analysis</a:t>
            </a:r>
            <a:r>
              <a:rPr lang="en-NG" sz="1600" kern="100" dirty="0">
                <a:solidFill>
                  <a:schemeClr val="bg1"/>
                </a:solidFill>
                <a:effectLst/>
                <a:latin typeface="Aptos" panose="02110004020202020204"/>
                <a:ea typeface="Aptos" panose="02110004020202020204"/>
                <a:cs typeface="Times New Roman" panose="02020603050405020304" pitchFamily="18" charset="0"/>
              </a:rPr>
              <a:t> for cross-selling opportunities</a:t>
            </a:r>
            <a:r>
              <a:rPr lang="en-US" sz="1600" kern="100" dirty="0">
                <a:solidFill>
                  <a:schemeClr val="bg1"/>
                </a:solidFill>
                <a:effectLst/>
                <a:latin typeface="Aptos" panose="02110004020202020204"/>
                <a:ea typeface="Aptos" panose="02110004020202020204"/>
                <a:cs typeface="Times New Roman" panose="02020603050405020304" pitchFamily="18" charset="0"/>
              </a:rPr>
              <a:t>, and </a:t>
            </a:r>
            <a:r>
              <a:rPr lang="en-NG" sz="1600" b="1" kern="100" dirty="0" err="1">
                <a:solidFill>
                  <a:schemeClr val="bg1"/>
                </a:solidFill>
                <a:effectLst/>
                <a:latin typeface="Aptos" panose="02110004020202020204"/>
                <a:ea typeface="Aptos" panose="02110004020202020204"/>
                <a:cs typeface="Times New Roman" panose="02020603050405020304" pitchFamily="18" charset="0"/>
              </a:rPr>
              <a:t>KMeans</a:t>
            </a:r>
            <a:r>
              <a:rPr lang="en-NG" sz="1600" b="1" kern="100" dirty="0">
                <a:solidFill>
                  <a:schemeClr val="bg1"/>
                </a:solidFill>
                <a:effectLst/>
                <a:latin typeface="Aptos" panose="02110004020202020204"/>
                <a:ea typeface="Aptos" panose="02110004020202020204"/>
                <a:cs typeface="Times New Roman" panose="02020603050405020304" pitchFamily="18" charset="0"/>
              </a:rPr>
              <a:t> clustering</a:t>
            </a:r>
            <a:r>
              <a:rPr lang="en-NG" sz="1600" kern="100" dirty="0">
                <a:solidFill>
                  <a:schemeClr val="bg1"/>
                </a:solidFill>
                <a:effectLst/>
                <a:latin typeface="Aptos" panose="02110004020202020204"/>
                <a:ea typeface="Aptos" panose="02110004020202020204"/>
                <a:cs typeface="Times New Roman" panose="02020603050405020304" pitchFamily="18" charset="0"/>
              </a:rPr>
              <a:t> to segment customers and uncover </a:t>
            </a:r>
            <a:r>
              <a:rPr lang="en-NG" sz="1600" kern="100" dirty="0" err="1">
                <a:solidFill>
                  <a:schemeClr val="bg1"/>
                </a:solidFill>
                <a:effectLst/>
                <a:latin typeface="Aptos" panose="02110004020202020204"/>
                <a:ea typeface="Aptos" panose="02110004020202020204"/>
                <a:cs typeface="Times New Roman" panose="02020603050405020304" pitchFamily="18" charset="0"/>
              </a:rPr>
              <a:t>behavioral</a:t>
            </a:r>
            <a:r>
              <a:rPr lang="en-NG" sz="1600" kern="100" dirty="0">
                <a:solidFill>
                  <a:schemeClr val="bg1"/>
                </a:solidFill>
                <a:effectLst/>
                <a:latin typeface="Aptos" panose="02110004020202020204"/>
                <a:ea typeface="Aptos" panose="02110004020202020204"/>
                <a:cs typeface="Times New Roman" panose="02020603050405020304" pitchFamily="18" charset="0"/>
              </a:rPr>
              <a:t> patterns</a:t>
            </a:r>
          </a:p>
          <a:p>
            <a:pPr>
              <a:lnSpc>
                <a:spcPct val="115000"/>
              </a:lnSpc>
              <a:spcAft>
                <a:spcPts val="800"/>
              </a:spcAft>
              <a:buNone/>
            </a:pPr>
            <a:r>
              <a:rPr lang="en-NG" sz="1600" i="1" kern="100" dirty="0">
                <a:solidFill>
                  <a:schemeClr val="bg1"/>
                </a:solidFill>
                <a:effectLst/>
                <a:latin typeface="Aptos" panose="02110004020202020204"/>
                <a:ea typeface="Aptos" panose="02110004020202020204"/>
                <a:cs typeface="Times New Roman" panose="02020603050405020304" pitchFamily="18" charset="0"/>
              </a:rPr>
              <a:t>Rather than stopping at “</a:t>
            </a:r>
            <a:r>
              <a:rPr lang="en-NG" sz="1600" b="1" i="1" kern="100" dirty="0">
                <a:solidFill>
                  <a:schemeClr val="bg1"/>
                </a:solidFill>
                <a:effectLst/>
                <a:latin typeface="Aptos" panose="02110004020202020204"/>
                <a:ea typeface="Aptos" panose="02110004020202020204"/>
                <a:cs typeface="Times New Roman" panose="02020603050405020304" pitchFamily="18" charset="0"/>
              </a:rPr>
              <a:t>what happened,” </a:t>
            </a:r>
            <a:r>
              <a:rPr lang="en-NG" sz="1600" i="1" kern="100" dirty="0">
                <a:solidFill>
                  <a:schemeClr val="bg1"/>
                </a:solidFill>
                <a:effectLst/>
                <a:latin typeface="Aptos" panose="02110004020202020204"/>
                <a:ea typeface="Aptos" panose="02110004020202020204"/>
                <a:cs typeface="Times New Roman" panose="02020603050405020304" pitchFamily="18" charset="0"/>
              </a:rPr>
              <a:t>the analysis dove into the </a:t>
            </a:r>
            <a:r>
              <a:rPr lang="en-NG" sz="1600" b="1" i="1" kern="100" dirty="0">
                <a:solidFill>
                  <a:schemeClr val="bg1"/>
                </a:solidFill>
                <a:effectLst/>
                <a:latin typeface="Aptos" panose="02110004020202020204"/>
                <a:ea typeface="Aptos" panose="02110004020202020204"/>
                <a:cs typeface="Times New Roman" panose="02020603050405020304" pitchFamily="18" charset="0"/>
              </a:rPr>
              <a:t>why</a:t>
            </a:r>
            <a:r>
              <a:rPr lang="en-US" sz="1600" i="1" kern="100" dirty="0">
                <a:solidFill>
                  <a:schemeClr val="bg1"/>
                </a:solidFill>
                <a:latin typeface="Aptos" panose="02110004020202020204"/>
                <a:ea typeface="Aptos" panose="02110004020202020204"/>
                <a:cs typeface="Times New Roman" panose="02020603050405020304" pitchFamily="18" charset="0"/>
              </a:rPr>
              <a:t>, </a:t>
            </a:r>
            <a:r>
              <a:rPr lang="en-NG" sz="1600" i="1" kern="100" dirty="0">
                <a:solidFill>
                  <a:schemeClr val="bg1"/>
                </a:solidFill>
                <a:effectLst/>
                <a:latin typeface="Aptos" panose="02110004020202020204"/>
                <a:ea typeface="Aptos" panose="02110004020202020204"/>
                <a:cs typeface="Times New Roman" panose="02020603050405020304" pitchFamily="18" charset="0"/>
              </a:rPr>
              <a:t>and most importantly</a:t>
            </a:r>
            <a:r>
              <a:rPr lang="en-US" sz="1600" i="1" kern="100" dirty="0">
                <a:solidFill>
                  <a:schemeClr val="bg1"/>
                </a:solidFill>
                <a:effectLst/>
                <a:latin typeface="Aptos" panose="02110004020202020204"/>
                <a:ea typeface="Aptos" panose="02110004020202020204"/>
                <a:cs typeface="Times New Roman" panose="02020603050405020304" pitchFamily="18" charset="0"/>
              </a:rPr>
              <a:t>, </a:t>
            </a:r>
            <a:r>
              <a:rPr lang="en-NG" sz="1600" i="1" kern="100" dirty="0">
                <a:solidFill>
                  <a:schemeClr val="bg1"/>
                </a:solidFill>
                <a:effectLst/>
                <a:latin typeface="Aptos" panose="02110004020202020204"/>
                <a:ea typeface="Aptos" panose="02110004020202020204"/>
                <a:cs typeface="Times New Roman" panose="02020603050405020304" pitchFamily="18" charset="0"/>
              </a:rPr>
              <a:t>the </a:t>
            </a:r>
            <a:r>
              <a:rPr lang="en-NG" sz="1600" b="1" i="1" kern="100" dirty="0">
                <a:solidFill>
                  <a:schemeClr val="bg1"/>
                </a:solidFill>
                <a:effectLst/>
                <a:latin typeface="Aptos" panose="02110004020202020204"/>
                <a:ea typeface="Aptos" panose="02110004020202020204"/>
                <a:cs typeface="Times New Roman" panose="02020603050405020304" pitchFamily="18" charset="0"/>
              </a:rPr>
              <a:t>what’s next</a:t>
            </a:r>
            <a:r>
              <a:rPr lang="en-NG" sz="1600" kern="100" dirty="0">
                <a:solidFill>
                  <a:schemeClr val="bg1"/>
                </a:solidFill>
                <a:effectLst/>
                <a:latin typeface="Aptos" panose="02110004020202020204"/>
                <a:ea typeface="Aptos" panose="02110004020202020204"/>
                <a:cs typeface="Times New Roman" panose="02020603050405020304" pitchFamily="18" charset="0"/>
              </a:rPr>
              <a:t>.</a:t>
            </a:r>
          </a:p>
          <a:p>
            <a:pPr marL="285750" indent="-285750">
              <a:lnSpc>
                <a:spcPct val="115000"/>
              </a:lnSpc>
              <a:spcAft>
                <a:spcPts val="800"/>
              </a:spcAft>
              <a:buFont typeface="Wingdings" panose="05000000000000000000" pitchFamily="2" charset="2"/>
              <a:buChar char="ü"/>
            </a:pPr>
            <a:r>
              <a:rPr lang="en-NG" sz="1600" b="1" u="sng" kern="100" dirty="0">
                <a:solidFill>
                  <a:schemeClr val="bg1"/>
                </a:solidFill>
                <a:effectLst/>
                <a:latin typeface="Aptos" panose="02110004020202020204"/>
                <a:ea typeface="Aptos" panose="02110004020202020204"/>
                <a:cs typeface="Times New Roman" panose="02020603050405020304" pitchFamily="18" charset="0"/>
              </a:rPr>
              <a:t>Impact</a:t>
            </a:r>
            <a:r>
              <a:rPr lang="en-NG" sz="1600" b="1" kern="100" dirty="0">
                <a:solidFill>
                  <a:schemeClr val="bg1"/>
                </a:solidFill>
                <a:effectLst/>
                <a:latin typeface="Aptos" panose="02110004020202020204"/>
                <a:ea typeface="Aptos" panose="02110004020202020204"/>
                <a:cs typeface="Times New Roman" panose="02020603050405020304" pitchFamily="18" charset="0"/>
              </a:rPr>
              <a:t>:</a:t>
            </a:r>
            <a:r>
              <a:rPr lang="en-US" sz="1600" b="1" kern="100" dirty="0">
                <a:solidFill>
                  <a:schemeClr val="bg1"/>
                </a:solidFill>
                <a:latin typeface="Aptos" panose="02110004020202020204"/>
                <a:ea typeface="Aptos" panose="02110004020202020204"/>
                <a:cs typeface="Times New Roman" panose="02020603050405020304" pitchFamily="18" charset="0"/>
              </a:rPr>
              <a:t> </a:t>
            </a:r>
            <a:r>
              <a:rPr lang="en-NG" sz="1600" kern="100" dirty="0">
                <a:solidFill>
                  <a:schemeClr val="bg1"/>
                </a:solidFill>
                <a:effectLst/>
                <a:latin typeface="Aptos" panose="02110004020202020204"/>
                <a:ea typeface="Aptos" panose="02110004020202020204"/>
                <a:cs typeface="Times New Roman" panose="02020603050405020304" pitchFamily="18" charset="0"/>
              </a:rPr>
              <a:t>Streamlined marketing strategies tailored to customer segments</a:t>
            </a:r>
            <a:r>
              <a:rPr lang="en-US" sz="1600" kern="100" dirty="0">
                <a:solidFill>
                  <a:schemeClr val="bg1"/>
                </a:solidFill>
                <a:effectLst/>
                <a:latin typeface="Aptos" panose="02110004020202020204"/>
                <a:ea typeface="Aptos" panose="02110004020202020204"/>
                <a:cs typeface="Times New Roman" panose="02020603050405020304" pitchFamily="18" charset="0"/>
              </a:rPr>
              <a:t>, </a:t>
            </a:r>
            <a:r>
              <a:rPr lang="en-NG" sz="1600" kern="100" dirty="0">
                <a:solidFill>
                  <a:schemeClr val="bg1"/>
                </a:solidFill>
                <a:effectLst/>
                <a:latin typeface="Aptos" panose="02110004020202020204"/>
                <a:ea typeface="Aptos" panose="02110004020202020204"/>
                <a:cs typeface="Times New Roman" panose="02020603050405020304" pitchFamily="18" charset="0"/>
              </a:rPr>
              <a:t>Data-informed inventory decisions to reduce overstock and stockouts</a:t>
            </a:r>
            <a:r>
              <a:rPr lang="en-US" sz="1600" kern="100" dirty="0">
                <a:solidFill>
                  <a:schemeClr val="bg1"/>
                </a:solidFill>
                <a:effectLst/>
                <a:latin typeface="Aptos" panose="02110004020202020204"/>
                <a:ea typeface="Aptos" panose="02110004020202020204"/>
                <a:cs typeface="Times New Roman" panose="02020603050405020304" pitchFamily="18" charset="0"/>
              </a:rPr>
              <a:t>, and </a:t>
            </a:r>
            <a:r>
              <a:rPr lang="en-NG" sz="1600" kern="100" dirty="0">
                <a:solidFill>
                  <a:schemeClr val="bg1"/>
                </a:solidFill>
                <a:effectLst/>
                <a:latin typeface="Aptos" panose="02110004020202020204"/>
                <a:ea typeface="Aptos" panose="02110004020202020204"/>
                <a:cs typeface="Times New Roman" panose="02020603050405020304" pitchFamily="18" charset="0"/>
              </a:rPr>
              <a:t>Forecasts that prioritized profitability, not just revenue</a:t>
            </a:r>
          </a:p>
          <a:p>
            <a:pPr>
              <a:lnSpc>
                <a:spcPct val="115000"/>
              </a:lnSpc>
              <a:spcAft>
                <a:spcPts val="800"/>
              </a:spcAft>
            </a:pPr>
            <a:r>
              <a:rPr lang="en-NG" sz="1600" kern="100" dirty="0">
                <a:solidFill>
                  <a:schemeClr val="bg1"/>
                </a:solidFill>
                <a:effectLst/>
                <a:latin typeface="Aptos" panose="02110004020202020204"/>
                <a:ea typeface="Aptos" panose="02110004020202020204"/>
                <a:cs typeface="Times New Roman" panose="02020603050405020304" pitchFamily="18" charset="0"/>
              </a:rPr>
              <a:t>As a result, </a:t>
            </a:r>
            <a:r>
              <a:rPr lang="en-NG" sz="1600" i="1" kern="100" dirty="0">
                <a:solidFill>
                  <a:schemeClr val="bg1"/>
                </a:solidFill>
                <a:effectLst/>
                <a:latin typeface="Aptos" panose="02110004020202020204"/>
                <a:ea typeface="Aptos" panose="02110004020202020204"/>
                <a:cs typeface="Times New Roman" panose="02020603050405020304" pitchFamily="18" charset="0"/>
              </a:rPr>
              <a:t>Chris &amp; Kris</a:t>
            </a:r>
            <a:r>
              <a:rPr lang="en-NG" sz="1600" kern="100" dirty="0">
                <a:solidFill>
                  <a:schemeClr val="bg1"/>
                </a:solidFill>
                <a:effectLst/>
                <a:latin typeface="Aptos" panose="02110004020202020204"/>
                <a:ea typeface="Aptos" panose="02110004020202020204"/>
                <a:cs typeface="Times New Roman" panose="02020603050405020304" pitchFamily="18" charset="0"/>
              </a:rPr>
              <a:t> gained a competitive, predictive edge</a:t>
            </a:r>
            <a:r>
              <a:rPr lang="en-US" sz="1600" kern="100" dirty="0">
                <a:solidFill>
                  <a:schemeClr val="bg1"/>
                </a:solidFill>
                <a:effectLst/>
                <a:latin typeface="Aptos" panose="02110004020202020204"/>
                <a:ea typeface="Aptos" panose="02110004020202020204"/>
                <a:cs typeface="Times New Roman" panose="02020603050405020304" pitchFamily="18" charset="0"/>
              </a:rPr>
              <a:t>, </a:t>
            </a:r>
            <a:r>
              <a:rPr lang="en-NG" sz="1600" kern="100" dirty="0">
                <a:solidFill>
                  <a:schemeClr val="bg1"/>
                </a:solidFill>
                <a:effectLst/>
                <a:latin typeface="Aptos" panose="02110004020202020204"/>
                <a:ea typeface="Aptos" panose="02110004020202020204"/>
                <a:cs typeface="Times New Roman" panose="02020603050405020304" pitchFamily="18" charset="0"/>
              </a:rPr>
              <a:t>fuelled by insight, not guesswork.</a:t>
            </a:r>
            <a:endParaRPr lang="en-US" sz="1600" kern="100" dirty="0">
              <a:solidFill>
                <a:schemeClr val="bg1"/>
              </a:solidFill>
              <a:effectLst/>
              <a:latin typeface="Aptos" panose="02110004020202020204"/>
              <a:ea typeface="Aptos" panose="02110004020202020204"/>
              <a:cs typeface="Times New Roman" panose="02020603050405020304" pitchFamily="18" charset="0"/>
            </a:endParaRPr>
          </a:p>
          <a:p>
            <a:pPr>
              <a:lnSpc>
                <a:spcPct val="115000"/>
              </a:lnSpc>
              <a:spcAft>
                <a:spcPts val="800"/>
              </a:spcAft>
            </a:pPr>
            <a:endParaRPr lang="en-US" sz="1600" kern="100" dirty="0">
              <a:solidFill>
                <a:schemeClr val="bg1"/>
              </a:solidFill>
              <a:latin typeface="Aptos" panose="02110004020202020204"/>
              <a:ea typeface="Aptos" panose="02110004020202020204"/>
              <a:cs typeface="Times New Roman" panose="02020603050405020304" pitchFamily="18" charset="0"/>
            </a:endParaRPr>
          </a:p>
          <a:p>
            <a:pPr>
              <a:lnSpc>
                <a:spcPct val="115000"/>
              </a:lnSpc>
              <a:spcAft>
                <a:spcPts val="800"/>
              </a:spcAft>
              <a:buNone/>
            </a:pPr>
            <a:r>
              <a:rPr lang="en-NG" sz="1600" b="1" u="sng" kern="100" dirty="0">
                <a:solidFill>
                  <a:schemeClr val="bg1"/>
                </a:solidFill>
                <a:effectLst/>
                <a:latin typeface="Aptos" panose="02110004020202020204"/>
                <a:ea typeface="Aptos" panose="02110004020202020204"/>
                <a:cs typeface="Times New Roman" panose="02020603050405020304" pitchFamily="18" charset="0"/>
              </a:rPr>
              <a:t>Key Insights</a:t>
            </a:r>
          </a:p>
          <a:p>
            <a:pPr marL="342900" lvl="0" indent="-342900">
              <a:lnSpc>
                <a:spcPct val="115000"/>
              </a:lnSpc>
              <a:spcAft>
                <a:spcPts val="800"/>
              </a:spcAft>
              <a:buFont typeface="Segoe UI Emoji" panose="020B0502040204020203" pitchFamily="34" charset="0"/>
              <a:buAutoNum type="arabicPeriod"/>
            </a:pPr>
            <a:r>
              <a:rPr lang="en-NG" sz="1600" b="1" kern="100" dirty="0">
                <a:solidFill>
                  <a:schemeClr val="bg1"/>
                </a:solidFill>
                <a:effectLst/>
                <a:latin typeface="Aptos" panose="02110004020202020204"/>
                <a:ea typeface="Aptos" panose="02110004020202020204"/>
                <a:cs typeface="Segoe UI Emoji" panose="020B0502040204020203" pitchFamily="34" charset="0"/>
              </a:rPr>
              <a:t> Sales &amp; Performance</a:t>
            </a:r>
            <a:endParaRPr lang="en-NG" sz="1600" kern="100" dirty="0">
              <a:solidFill>
                <a:schemeClr val="bg1"/>
              </a:solidFill>
              <a:effectLst/>
              <a:latin typeface="Aptos" panose="02110004020202020204"/>
              <a:ea typeface="Aptos" panose="02110004020202020204"/>
              <a:cs typeface="Segoe UI Emoji" panose="020B0502040204020203" pitchFamily="34" charset="0"/>
            </a:endParaRPr>
          </a:p>
          <a:p>
            <a:pPr marL="342900" lvl="0" indent="-342900">
              <a:lnSpc>
                <a:spcPct val="115000"/>
              </a:lnSpc>
              <a:spcAft>
                <a:spcPts val="800"/>
              </a:spcAft>
              <a:buSzPts val="1000"/>
              <a:buFont typeface="Wingdings" panose="05000000000000000000" pitchFamily="2" charset="2"/>
              <a:buChar char="Ø"/>
              <a:tabLst>
                <a:tab pos="457200" algn="l"/>
              </a:tabLst>
            </a:pPr>
            <a:r>
              <a:rPr lang="en-NG" sz="1600" kern="100" dirty="0">
                <a:solidFill>
                  <a:schemeClr val="bg1"/>
                </a:solidFill>
                <a:effectLst/>
                <a:latin typeface="Aptos" panose="02110004020202020204"/>
                <a:ea typeface="Aptos" panose="02110004020202020204"/>
                <a:cs typeface="Times New Roman" panose="02020603050405020304" pitchFamily="18" charset="0"/>
              </a:rPr>
              <a:t>Revenue peaked in </a:t>
            </a:r>
            <a:r>
              <a:rPr lang="en-NG" sz="1600" b="1" kern="100" dirty="0">
                <a:solidFill>
                  <a:schemeClr val="bg1"/>
                </a:solidFill>
                <a:effectLst/>
                <a:latin typeface="Aptos" panose="02110004020202020204"/>
                <a:ea typeface="Aptos" panose="02110004020202020204"/>
                <a:cs typeface="Times New Roman" panose="02020603050405020304" pitchFamily="18" charset="0"/>
              </a:rPr>
              <a:t>December ($6.41M)</a:t>
            </a:r>
            <a:r>
              <a:rPr lang="en-NG" sz="1600" kern="100" dirty="0">
                <a:solidFill>
                  <a:schemeClr val="bg1"/>
                </a:solidFill>
                <a:effectLst/>
                <a:latin typeface="Aptos" panose="02110004020202020204"/>
                <a:ea typeface="Aptos" panose="02110004020202020204"/>
                <a:cs typeface="Times New Roman" panose="02020603050405020304" pitchFamily="18" charset="0"/>
              </a:rPr>
              <a:t>; February saw a sharp </a:t>
            </a:r>
            <a:r>
              <a:rPr lang="en-NG" sz="1600" b="1" kern="100" dirty="0">
                <a:solidFill>
                  <a:schemeClr val="bg1"/>
                </a:solidFill>
                <a:effectLst/>
                <a:latin typeface="Aptos" panose="02110004020202020204"/>
                <a:ea typeface="Aptos" panose="02110004020202020204"/>
                <a:cs typeface="Times New Roman" panose="02020603050405020304" pitchFamily="18" charset="0"/>
              </a:rPr>
              <a:t>73.39% dip</a:t>
            </a:r>
            <a:r>
              <a:rPr lang="en-NG" sz="1600" kern="100" dirty="0">
                <a:solidFill>
                  <a:schemeClr val="bg1"/>
                </a:solidFill>
                <a:effectLst/>
                <a:latin typeface="Aptos" panose="02110004020202020204"/>
                <a:ea typeface="Aptos" panose="02110004020202020204"/>
                <a:cs typeface="Times New Roman" panose="02020603050405020304" pitchFamily="18" charset="0"/>
              </a:rPr>
              <a:t>, confirming strong seasonal swings. </a:t>
            </a:r>
            <a:r>
              <a:rPr lang="en-NG" sz="1600" b="1" kern="100" dirty="0">
                <a:solidFill>
                  <a:schemeClr val="bg1"/>
                </a:solidFill>
                <a:effectLst/>
                <a:latin typeface="Aptos" panose="02110004020202020204"/>
                <a:ea typeface="Aptos" panose="02110004020202020204"/>
                <a:cs typeface="Times New Roman" panose="02020603050405020304" pitchFamily="18" charset="0"/>
              </a:rPr>
              <a:t>November sales surged +226.47%</a:t>
            </a:r>
            <a:r>
              <a:rPr lang="en-NG" sz="1600" kern="100" dirty="0">
                <a:solidFill>
                  <a:schemeClr val="bg1"/>
                </a:solidFill>
                <a:effectLst/>
                <a:latin typeface="Aptos" panose="02110004020202020204"/>
                <a:ea typeface="Aptos" panose="02110004020202020204"/>
                <a:cs typeface="Times New Roman" panose="02020603050405020304" pitchFamily="18" charset="0"/>
              </a:rPr>
              <a:t> due to holiday campaigns, timing is everything.</a:t>
            </a:r>
          </a:p>
        </p:txBody>
      </p:sp>
      <p:sp>
        <p:nvSpPr>
          <p:cNvPr id="14" name="TextBox 13">
            <a:extLst>
              <a:ext uri="{FF2B5EF4-FFF2-40B4-BE49-F238E27FC236}">
                <a16:creationId xmlns:a16="http://schemas.microsoft.com/office/drawing/2014/main" id="{7CA2DD69-8188-B674-85F9-B8E231AE9CDB}"/>
              </a:ext>
            </a:extLst>
          </p:cNvPr>
          <p:cNvSpPr txBox="1"/>
          <p:nvPr/>
        </p:nvSpPr>
        <p:spPr>
          <a:xfrm>
            <a:off x="11039856" y="6603460"/>
            <a:ext cx="384048" cy="261610"/>
          </a:xfrm>
          <a:prstGeom prst="rect">
            <a:avLst/>
          </a:prstGeom>
          <a:noFill/>
        </p:spPr>
        <p:txBody>
          <a:bodyPr wrap="square" rtlCol="0">
            <a:spAutoFit/>
          </a:bodyPr>
          <a:lstStyle/>
          <a:p>
            <a:r>
              <a:rPr lang="en-US" sz="1100" b="1" dirty="0"/>
              <a:t>3  </a:t>
            </a:r>
            <a:endParaRPr lang="en-NG" sz="1100" b="1" dirty="0"/>
          </a:p>
        </p:txBody>
      </p:sp>
    </p:spTree>
    <p:extLst>
      <p:ext uri="{BB962C8B-B14F-4D97-AF65-F5344CB8AC3E}">
        <p14:creationId xmlns:p14="http://schemas.microsoft.com/office/powerpoint/2010/main" val="3617939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7FAE5D-61DF-37C2-A1F2-E4D2F0BC105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17FAADC-3B93-5507-C123-131117BF8451}"/>
              </a:ext>
            </a:extLst>
          </p:cNvPr>
          <p:cNvSpPr txBox="1"/>
          <p:nvPr/>
        </p:nvSpPr>
        <p:spPr>
          <a:xfrm>
            <a:off x="0" y="63840"/>
            <a:ext cx="4925961" cy="461665"/>
          </a:xfrm>
          <a:prstGeom prst="rect">
            <a:avLst/>
          </a:prstGeom>
          <a:noFill/>
        </p:spPr>
        <p:txBody>
          <a:bodyPr wrap="square" rtlCol="0">
            <a:spAutoFit/>
          </a:bodyPr>
          <a:lstStyle/>
          <a:p>
            <a:r>
              <a:rPr lang="en-US" sz="2400" b="1" dirty="0">
                <a:solidFill>
                  <a:srgbClr val="FF0000"/>
                </a:solidFill>
                <a:latin typeface="Arial Rounded MT Bold" panose="020F0704030504030204" pitchFamily="34" charset="0"/>
              </a:rPr>
              <a:t>Executive Summary (continued)</a:t>
            </a:r>
            <a:endParaRPr lang="en-NG" sz="2400" b="1" dirty="0">
              <a:solidFill>
                <a:srgbClr val="FF0000"/>
              </a:solidFill>
              <a:latin typeface="Arial Rounded MT Bold" panose="020F0704030504030204" pitchFamily="34" charset="0"/>
            </a:endParaRPr>
          </a:p>
        </p:txBody>
      </p:sp>
      <p:sp>
        <p:nvSpPr>
          <p:cNvPr id="5" name="Rectangle: Rounded Corners 4">
            <a:extLst>
              <a:ext uri="{FF2B5EF4-FFF2-40B4-BE49-F238E27FC236}">
                <a16:creationId xmlns:a16="http://schemas.microsoft.com/office/drawing/2014/main" id="{531C284B-E3BA-5EE4-282B-5DFE275F79E5}"/>
              </a:ext>
            </a:extLst>
          </p:cNvPr>
          <p:cNvSpPr/>
          <p:nvPr/>
        </p:nvSpPr>
        <p:spPr>
          <a:xfrm>
            <a:off x="132737" y="529536"/>
            <a:ext cx="6853280" cy="5909540"/>
          </a:xfrm>
          <a:prstGeom prst="roundRect">
            <a:avLst>
              <a:gd name="adj" fmla="val 1425"/>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6" name="Straight Connector 5">
            <a:extLst>
              <a:ext uri="{FF2B5EF4-FFF2-40B4-BE49-F238E27FC236}">
                <a16:creationId xmlns:a16="http://schemas.microsoft.com/office/drawing/2014/main" id="{6CE713E4-D6D2-3DB7-263D-0A315A123395}"/>
              </a:ext>
            </a:extLst>
          </p:cNvPr>
          <p:cNvCxnSpPr>
            <a:cxnSpLocks/>
          </p:cNvCxnSpPr>
          <p:nvPr/>
        </p:nvCxnSpPr>
        <p:spPr>
          <a:xfrm>
            <a:off x="633984" y="6559296"/>
            <a:ext cx="11173206"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979E3964-48E3-7917-4543-CA26398D210C}"/>
              </a:ext>
            </a:extLst>
          </p:cNvPr>
          <p:cNvSpPr txBox="1"/>
          <p:nvPr/>
        </p:nvSpPr>
        <p:spPr>
          <a:xfrm>
            <a:off x="1104826" y="6563328"/>
            <a:ext cx="2715006"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2478191E-5EEE-189A-0D5C-94B8A4132733}"/>
              </a:ext>
            </a:extLst>
          </p:cNvPr>
          <p:cNvSpPr txBox="1"/>
          <p:nvPr/>
        </p:nvSpPr>
        <p:spPr>
          <a:xfrm>
            <a:off x="218868" y="665292"/>
            <a:ext cx="6681018" cy="5632055"/>
          </a:xfrm>
          <a:prstGeom prst="rect">
            <a:avLst/>
          </a:prstGeom>
          <a:noFill/>
        </p:spPr>
        <p:txBody>
          <a:bodyPr wrap="square" numCol="1" rtlCol="0">
            <a:spAutoFit/>
          </a:bodyPr>
          <a:lstStyle/>
          <a:p>
            <a:pPr marL="342900" indent="-342900">
              <a:lnSpc>
                <a:spcPct val="115000"/>
              </a:lnSpc>
              <a:spcAft>
                <a:spcPts val="800"/>
              </a:spcAft>
              <a:buFont typeface="+mj-lt"/>
              <a:buAutoNum type="arabicPeriod" startAt="2"/>
            </a:pPr>
            <a:r>
              <a:rPr lang="en-NG" sz="1600" b="1" kern="100" dirty="0">
                <a:solidFill>
                  <a:schemeClr val="bg1"/>
                </a:solidFill>
                <a:effectLst/>
                <a:latin typeface="Aptos" panose="02110004020202020204"/>
                <a:ea typeface="Aptos" panose="02110004020202020204"/>
                <a:cs typeface="Segoe UI Emoji" panose="020B0502040204020203" pitchFamily="34" charset="0"/>
              </a:rPr>
              <a:t> </a:t>
            </a:r>
            <a:r>
              <a:rPr lang="en-NG" sz="1600" b="1" kern="100" dirty="0">
                <a:solidFill>
                  <a:schemeClr val="bg1"/>
                </a:solidFill>
                <a:latin typeface="Aptos" panose="02110004020202020204"/>
              </a:rPr>
              <a:t>Product &amp; Consumer </a:t>
            </a:r>
            <a:r>
              <a:rPr lang="en-NG" sz="1600" b="1" kern="100" dirty="0" err="1">
                <a:solidFill>
                  <a:schemeClr val="bg1"/>
                </a:solidFill>
                <a:latin typeface="Aptos" panose="02110004020202020204"/>
              </a:rPr>
              <a:t>Behavior</a:t>
            </a:r>
            <a:endParaRPr lang="en-NG" sz="1600" b="1" kern="100" dirty="0">
              <a:solidFill>
                <a:schemeClr val="bg1"/>
              </a:solidFill>
              <a:latin typeface="Aptos" panose="02110004020202020204"/>
            </a:endParaRPr>
          </a:p>
          <a:p>
            <a:pPr marL="342900" indent="-342900">
              <a:lnSpc>
                <a:spcPct val="115000"/>
              </a:lnSpc>
              <a:spcAft>
                <a:spcPts val="800"/>
              </a:spcAft>
              <a:buFont typeface="Wingdings" panose="05000000000000000000" pitchFamily="2" charset="2"/>
              <a:buChar char="Ø"/>
            </a:pPr>
            <a:r>
              <a:rPr lang="en-NG" sz="1600" b="1" kern="100" dirty="0">
                <a:solidFill>
                  <a:schemeClr val="bg1"/>
                </a:solidFill>
                <a:latin typeface="Aptos" panose="02110004020202020204"/>
              </a:rPr>
              <a:t>The Top sellers are AAA Batteries, Charging Cables, Galaxy Buds, and accessories are the unsung heroes. Tuesdays, especially 11 AM–2 PM and 6–9 PM, are the sweet spots for customer traffic.</a:t>
            </a:r>
          </a:p>
          <a:p>
            <a:pPr marL="342900" indent="-342900">
              <a:lnSpc>
                <a:spcPct val="115000"/>
              </a:lnSpc>
              <a:spcAft>
                <a:spcPts val="800"/>
              </a:spcAft>
              <a:buFont typeface="Wingdings" panose="05000000000000000000" pitchFamily="2" charset="2"/>
              <a:buChar char="Ø"/>
            </a:pPr>
            <a:r>
              <a:rPr lang="en-NG" sz="1600" b="1" kern="100" dirty="0">
                <a:solidFill>
                  <a:schemeClr val="bg1"/>
                </a:solidFill>
                <a:latin typeface="Aptos" panose="02110004020202020204"/>
              </a:rPr>
              <a:t>Bundle purchases (e.g., phone + cable) reveal solid cross-sell potential.</a:t>
            </a:r>
            <a:endParaRPr lang="en-US" sz="1600" b="1" kern="100" dirty="0">
              <a:solidFill>
                <a:schemeClr val="bg1"/>
              </a:solidFill>
              <a:latin typeface="Aptos" panose="02110004020202020204"/>
            </a:endParaRPr>
          </a:p>
          <a:p>
            <a:pPr marL="342900" indent="-342900">
              <a:lnSpc>
                <a:spcPct val="115000"/>
              </a:lnSpc>
              <a:spcAft>
                <a:spcPts val="800"/>
              </a:spcAft>
              <a:buFont typeface="Wingdings" panose="05000000000000000000" pitchFamily="2" charset="2"/>
              <a:buChar char="Ø"/>
            </a:pPr>
            <a:endParaRPr lang="en-NG" sz="1600" b="1" kern="100" dirty="0">
              <a:solidFill>
                <a:schemeClr val="bg1"/>
              </a:solidFill>
              <a:latin typeface="Aptos" panose="02110004020202020204"/>
            </a:endParaRPr>
          </a:p>
          <a:p>
            <a:pPr>
              <a:lnSpc>
                <a:spcPct val="115000"/>
              </a:lnSpc>
              <a:spcAft>
                <a:spcPts val="800"/>
              </a:spcAft>
            </a:pPr>
            <a:r>
              <a:rPr lang="en-US" sz="1600" b="1" kern="100" dirty="0">
                <a:solidFill>
                  <a:schemeClr val="bg1"/>
                </a:solidFill>
                <a:latin typeface="Aptos" panose="02110004020202020204"/>
              </a:rPr>
              <a:t>3.  </a:t>
            </a:r>
            <a:r>
              <a:rPr lang="en-NG" sz="1600" b="1" kern="100" dirty="0">
                <a:solidFill>
                  <a:schemeClr val="bg1"/>
                </a:solidFill>
                <a:latin typeface="Aptos" panose="02110004020202020204"/>
              </a:rPr>
              <a:t> Market Insights</a:t>
            </a:r>
          </a:p>
          <a:p>
            <a:pPr marL="342900" indent="-342900">
              <a:lnSpc>
                <a:spcPct val="115000"/>
              </a:lnSpc>
              <a:spcAft>
                <a:spcPts val="800"/>
              </a:spcAft>
              <a:buSzPts val="1000"/>
              <a:buFont typeface="Wingdings" panose="05000000000000000000" pitchFamily="2" charset="2"/>
              <a:buChar char="Ø"/>
              <a:tabLst>
                <a:tab pos="457200" algn="l"/>
              </a:tabLst>
            </a:pPr>
            <a:r>
              <a:rPr lang="en-NG" sz="1600" b="1" kern="100" dirty="0">
                <a:solidFill>
                  <a:schemeClr val="bg1"/>
                </a:solidFill>
                <a:latin typeface="Aptos" panose="02110004020202020204"/>
              </a:rPr>
              <a:t>San Francisco, LA, NYC lead in revenue; Portland (ME) </a:t>
            </a:r>
            <a:r>
              <a:rPr lang="en-US" sz="1600" b="1" kern="100" dirty="0">
                <a:solidFill>
                  <a:schemeClr val="bg1"/>
                </a:solidFill>
                <a:latin typeface="Aptos" panose="02110004020202020204"/>
              </a:rPr>
              <a:t>  </a:t>
            </a:r>
            <a:r>
              <a:rPr lang="en-NG" sz="1600" b="1" kern="100" dirty="0">
                <a:solidFill>
                  <a:schemeClr val="bg1"/>
                </a:solidFill>
                <a:latin typeface="Aptos" panose="02110004020202020204"/>
              </a:rPr>
              <a:t>and Austin show untapped potential.</a:t>
            </a:r>
          </a:p>
          <a:p>
            <a:pPr marL="342900" indent="-342900">
              <a:lnSpc>
                <a:spcPct val="115000"/>
              </a:lnSpc>
              <a:spcAft>
                <a:spcPts val="800"/>
              </a:spcAft>
              <a:buSzPts val="1000"/>
              <a:buFont typeface="Wingdings" panose="05000000000000000000" pitchFamily="2" charset="2"/>
              <a:buChar char="Ø"/>
              <a:tabLst>
                <a:tab pos="457200" algn="l"/>
              </a:tabLst>
            </a:pPr>
            <a:r>
              <a:rPr lang="en-NG" sz="1600" b="1" kern="100" dirty="0">
                <a:solidFill>
                  <a:schemeClr val="bg1"/>
                </a:solidFill>
                <a:latin typeface="Aptos" panose="02110004020202020204"/>
              </a:rPr>
              <a:t>Clustering analysis uncovered 3 market tiers for tailored regional approaches.</a:t>
            </a:r>
            <a:endParaRPr lang="en-US" sz="1600" b="1" kern="100" dirty="0">
              <a:solidFill>
                <a:schemeClr val="bg1"/>
              </a:solidFill>
              <a:latin typeface="Aptos" panose="02110004020202020204"/>
            </a:endParaRPr>
          </a:p>
          <a:p>
            <a:pPr marL="342900" indent="-342900">
              <a:lnSpc>
                <a:spcPct val="115000"/>
              </a:lnSpc>
              <a:spcAft>
                <a:spcPts val="800"/>
              </a:spcAft>
              <a:buSzPts val="1000"/>
              <a:buFont typeface="Wingdings" panose="05000000000000000000" pitchFamily="2" charset="2"/>
              <a:buChar char="Ø"/>
              <a:tabLst>
                <a:tab pos="457200" algn="l"/>
              </a:tabLst>
            </a:pPr>
            <a:endParaRPr lang="en-NG" sz="1600" b="1" kern="100" dirty="0">
              <a:solidFill>
                <a:schemeClr val="bg1"/>
              </a:solidFill>
              <a:latin typeface="Aptos" panose="02110004020202020204"/>
            </a:endParaRPr>
          </a:p>
          <a:p>
            <a:pPr>
              <a:lnSpc>
                <a:spcPct val="115000"/>
              </a:lnSpc>
              <a:spcAft>
                <a:spcPts val="800"/>
              </a:spcAft>
            </a:pPr>
            <a:r>
              <a:rPr lang="en-US" sz="1600" b="1" kern="100" dirty="0">
                <a:solidFill>
                  <a:schemeClr val="bg1"/>
                </a:solidFill>
                <a:latin typeface="Aptos" panose="02110004020202020204"/>
              </a:rPr>
              <a:t>4.  </a:t>
            </a:r>
            <a:r>
              <a:rPr lang="en-NG" sz="1600" b="1" kern="100" dirty="0">
                <a:solidFill>
                  <a:schemeClr val="bg1"/>
                </a:solidFill>
                <a:latin typeface="Aptos" panose="02110004020202020204"/>
              </a:rPr>
              <a:t>Forecasting &amp; Strategy</a:t>
            </a:r>
          </a:p>
          <a:p>
            <a:pPr marL="342900" indent="-342900">
              <a:lnSpc>
                <a:spcPct val="115000"/>
              </a:lnSpc>
              <a:spcAft>
                <a:spcPts val="800"/>
              </a:spcAft>
              <a:buSzPts val="1000"/>
              <a:buFont typeface="Wingdings" panose="05000000000000000000" pitchFamily="2" charset="2"/>
              <a:buChar char="Ø"/>
              <a:tabLst>
                <a:tab pos="457200" algn="l"/>
              </a:tabLst>
            </a:pPr>
            <a:r>
              <a:rPr lang="en-NG" sz="1600" b="1" kern="100" dirty="0">
                <a:solidFill>
                  <a:schemeClr val="bg1"/>
                </a:solidFill>
                <a:latin typeface="Aptos" panose="02110004020202020204"/>
              </a:rPr>
              <a:t>Prophet model shows Q4 growth and early 2025 volatility; consistent &gt;$1M monthly sales supports solid budgeting.</a:t>
            </a:r>
          </a:p>
          <a:p>
            <a:pPr marL="342900" indent="-342900">
              <a:lnSpc>
                <a:spcPct val="115000"/>
              </a:lnSpc>
              <a:spcAft>
                <a:spcPts val="800"/>
              </a:spcAft>
              <a:buSzPts val="1000"/>
              <a:buFont typeface="Wingdings" panose="05000000000000000000" pitchFamily="2" charset="2"/>
              <a:buChar char="Ø"/>
              <a:tabLst>
                <a:tab pos="457200" algn="l"/>
              </a:tabLst>
            </a:pPr>
            <a:r>
              <a:rPr lang="en-NG" sz="1600" b="1" kern="100" dirty="0">
                <a:solidFill>
                  <a:schemeClr val="bg1"/>
                </a:solidFill>
                <a:latin typeface="Aptos" panose="02110004020202020204"/>
              </a:rPr>
              <a:t>Timing campaigns with peak shopping hours </a:t>
            </a:r>
            <a:r>
              <a:rPr lang="en-NG" sz="1600" dirty="0">
                <a:solidFill>
                  <a:schemeClr val="bg1"/>
                </a:solidFill>
                <a:effectLst/>
                <a:latin typeface="Aptos" panose="02110004020202020204"/>
                <a:ea typeface="Aptos" panose="02110004020202020204"/>
                <a:cs typeface="Times New Roman" panose="02020603050405020304" pitchFamily="18" charset="0"/>
              </a:rPr>
              <a:t>can boost ROI significantly.</a:t>
            </a:r>
            <a:endParaRPr lang="en-NG" sz="1600" kern="100" dirty="0">
              <a:solidFill>
                <a:schemeClr val="bg1"/>
              </a:solidFill>
              <a:effectLst/>
              <a:latin typeface="Aptos" panose="02110004020202020204"/>
              <a:ea typeface="Aptos" panose="02110004020202020204"/>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96765309-F58A-E004-1060-31F28B0C01A6}"/>
              </a:ext>
            </a:extLst>
          </p:cNvPr>
          <p:cNvSpPr/>
          <p:nvPr/>
        </p:nvSpPr>
        <p:spPr>
          <a:xfrm>
            <a:off x="7221796" y="1168809"/>
            <a:ext cx="4837467" cy="4785852"/>
          </a:xfrm>
          <a:prstGeom prst="roundRect">
            <a:avLst>
              <a:gd name="adj" fmla="val 1425"/>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1" name="TextBox 10">
            <a:extLst>
              <a:ext uri="{FF2B5EF4-FFF2-40B4-BE49-F238E27FC236}">
                <a16:creationId xmlns:a16="http://schemas.microsoft.com/office/drawing/2014/main" id="{60B9F0B0-3A25-E9EE-456F-94FCCAE3B0A0}"/>
              </a:ext>
            </a:extLst>
          </p:cNvPr>
          <p:cNvSpPr txBox="1"/>
          <p:nvPr/>
        </p:nvSpPr>
        <p:spPr>
          <a:xfrm>
            <a:off x="7418439" y="1311516"/>
            <a:ext cx="4449294" cy="4372223"/>
          </a:xfrm>
          <a:prstGeom prst="rect">
            <a:avLst/>
          </a:prstGeom>
          <a:noFill/>
        </p:spPr>
        <p:txBody>
          <a:bodyPr wrap="square" rtlCol="0">
            <a:spAutoFit/>
          </a:bodyPr>
          <a:lstStyle/>
          <a:p>
            <a:pPr>
              <a:lnSpc>
                <a:spcPct val="115000"/>
              </a:lnSpc>
              <a:spcAft>
                <a:spcPts val="800"/>
              </a:spcAft>
              <a:buNone/>
            </a:pPr>
            <a:r>
              <a:rPr lang="en-NG" sz="1600" b="1" u="sng" kern="100" dirty="0">
                <a:solidFill>
                  <a:schemeClr val="bg1"/>
                </a:solidFill>
                <a:effectLst/>
                <a:latin typeface="Aptos" panose="02110004020202020204"/>
                <a:ea typeface="Aptos" panose="02110004020202020204"/>
                <a:cs typeface="Times New Roman" panose="02020603050405020304" pitchFamily="18" charset="0"/>
              </a:rPr>
              <a:t>Strategic </a:t>
            </a:r>
            <a:r>
              <a:rPr lang="en-US" sz="1600" b="1" u="sng" kern="100" dirty="0">
                <a:solidFill>
                  <a:schemeClr val="bg1"/>
                </a:solidFill>
                <a:effectLst/>
                <a:latin typeface="Aptos" panose="02110004020202020204"/>
                <a:ea typeface="Aptos" panose="02110004020202020204"/>
                <a:cs typeface="Times New Roman" panose="02020603050405020304" pitchFamily="18" charset="0"/>
              </a:rPr>
              <a:t>Recommendations</a:t>
            </a:r>
            <a:endParaRPr lang="en-NG" sz="1600" b="1" u="sng" kern="100" dirty="0">
              <a:solidFill>
                <a:schemeClr val="bg1"/>
              </a:solidFill>
              <a:effectLst/>
              <a:latin typeface="Aptos" panose="02110004020202020204"/>
              <a:ea typeface="Aptos" panose="02110004020202020204"/>
              <a:cs typeface="Times New Roman" panose="02020603050405020304" pitchFamily="18" charset="0"/>
            </a:endParaRPr>
          </a:p>
          <a:p>
            <a:pPr marL="342900" lvl="0" indent="-342900">
              <a:lnSpc>
                <a:spcPct val="115000"/>
              </a:lnSpc>
              <a:spcAft>
                <a:spcPts val="800"/>
              </a:spcAft>
              <a:buSzPts val="1000"/>
              <a:buFont typeface="Wingdings" panose="05000000000000000000" pitchFamily="2" charset="2"/>
              <a:buChar char="Ø"/>
              <a:tabLst>
                <a:tab pos="457200" algn="l"/>
              </a:tabLst>
            </a:pPr>
            <a:r>
              <a:rPr lang="en-NG" sz="1600" b="1" kern="100" dirty="0">
                <a:solidFill>
                  <a:schemeClr val="bg1"/>
                </a:solidFill>
                <a:effectLst/>
                <a:latin typeface="Aptos" panose="02110004020202020204"/>
                <a:ea typeface="Aptos" panose="02110004020202020204"/>
                <a:cs typeface="Times New Roman" panose="02020603050405020304" pitchFamily="18" charset="0"/>
              </a:rPr>
              <a:t>Maximize Q4</a:t>
            </a:r>
            <a:r>
              <a:rPr lang="en-NG" sz="1600" kern="100" dirty="0">
                <a:solidFill>
                  <a:schemeClr val="bg1"/>
                </a:solidFill>
                <a:effectLst/>
                <a:latin typeface="Aptos" panose="02110004020202020204"/>
                <a:ea typeface="Aptos" panose="02110004020202020204"/>
                <a:cs typeface="Times New Roman" panose="02020603050405020304" pitchFamily="18" charset="0"/>
              </a:rPr>
              <a:t>: Double down on marketing, inventory, and staffing.</a:t>
            </a:r>
          </a:p>
          <a:p>
            <a:pPr marL="342900" lvl="0" indent="-342900">
              <a:lnSpc>
                <a:spcPct val="115000"/>
              </a:lnSpc>
              <a:spcAft>
                <a:spcPts val="800"/>
              </a:spcAft>
              <a:buSzPts val="1000"/>
              <a:buFont typeface="Wingdings" panose="05000000000000000000" pitchFamily="2" charset="2"/>
              <a:buChar char="Ø"/>
              <a:tabLst>
                <a:tab pos="457200" algn="l"/>
              </a:tabLst>
            </a:pPr>
            <a:r>
              <a:rPr lang="en-NG" sz="1600" b="1" kern="100" dirty="0">
                <a:solidFill>
                  <a:schemeClr val="bg1"/>
                </a:solidFill>
                <a:effectLst/>
                <a:latin typeface="Aptos" panose="02110004020202020204"/>
                <a:ea typeface="Aptos" panose="02110004020202020204"/>
                <a:cs typeface="Times New Roman" panose="02020603050405020304" pitchFamily="18" charset="0"/>
              </a:rPr>
              <a:t>Promote Bundles</a:t>
            </a:r>
            <a:r>
              <a:rPr lang="en-NG" sz="1600" kern="100" dirty="0">
                <a:solidFill>
                  <a:schemeClr val="bg1"/>
                </a:solidFill>
                <a:effectLst/>
                <a:latin typeface="Aptos" panose="02110004020202020204"/>
                <a:ea typeface="Aptos" panose="02110004020202020204"/>
                <a:cs typeface="Times New Roman" panose="02020603050405020304" pitchFamily="18" charset="0"/>
              </a:rPr>
              <a:t>: Elevate AOV with high-frequency product pairings.</a:t>
            </a:r>
          </a:p>
          <a:p>
            <a:pPr marL="342900" lvl="0" indent="-342900">
              <a:lnSpc>
                <a:spcPct val="115000"/>
              </a:lnSpc>
              <a:spcAft>
                <a:spcPts val="800"/>
              </a:spcAft>
              <a:buSzPts val="1000"/>
              <a:buFont typeface="Wingdings" panose="05000000000000000000" pitchFamily="2" charset="2"/>
              <a:buChar char="Ø"/>
              <a:tabLst>
                <a:tab pos="457200" algn="l"/>
              </a:tabLst>
            </a:pPr>
            <a:r>
              <a:rPr lang="en-NG" sz="1600" b="1" kern="100" dirty="0">
                <a:solidFill>
                  <a:schemeClr val="bg1"/>
                </a:solidFill>
                <a:effectLst/>
                <a:latin typeface="Aptos" panose="02110004020202020204"/>
                <a:ea typeface="Aptos" panose="02110004020202020204"/>
                <a:cs typeface="Times New Roman" panose="02020603050405020304" pitchFamily="18" charset="0"/>
              </a:rPr>
              <a:t>Target Peak Hours</a:t>
            </a:r>
            <a:r>
              <a:rPr lang="en-NG" sz="1600" kern="100" dirty="0">
                <a:solidFill>
                  <a:schemeClr val="bg1"/>
                </a:solidFill>
                <a:effectLst/>
                <a:latin typeface="Aptos" panose="02110004020202020204"/>
                <a:ea typeface="Aptos" panose="02110004020202020204"/>
                <a:cs typeface="Times New Roman" panose="02020603050405020304" pitchFamily="18" charset="0"/>
              </a:rPr>
              <a:t>: Optimize promotions for Tuesdays and key shopping windows.</a:t>
            </a:r>
          </a:p>
          <a:p>
            <a:pPr marL="342900" lvl="0" indent="-342900">
              <a:lnSpc>
                <a:spcPct val="115000"/>
              </a:lnSpc>
              <a:spcAft>
                <a:spcPts val="800"/>
              </a:spcAft>
              <a:buSzPts val="1000"/>
              <a:buFont typeface="Wingdings" panose="05000000000000000000" pitchFamily="2" charset="2"/>
              <a:buChar char="Ø"/>
              <a:tabLst>
                <a:tab pos="457200" algn="l"/>
              </a:tabLst>
            </a:pPr>
            <a:r>
              <a:rPr lang="en-NG" sz="1600" b="1" kern="100" dirty="0">
                <a:solidFill>
                  <a:schemeClr val="bg1"/>
                </a:solidFill>
                <a:effectLst/>
                <a:latin typeface="Aptos" panose="02110004020202020204"/>
                <a:ea typeface="Aptos" panose="02110004020202020204"/>
                <a:cs typeface="Times New Roman" panose="02020603050405020304" pitchFamily="18" charset="0"/>
              </a:rPr>
              <a:t>Invest in Top Cities</a:t>
            </a:r>
            <a:r>
              <a:rPr lang="en-NG" sz="1600" kern="100" dirty="0">
                <a:solidFill>
                  <a:schemeClr val="bg1"/>
                </a:solidFill>
                <a:effectLst/>
                <a:latin typeface="Aptos" panose="02110004020202020204"/>
                <a:ea typeface="Aptos" panose="02110004020202020204"/>
                <a:cs typeface="Times New Roman" panose="02020603050405020304" pitchFamily="18" charset="0"/>
              </a:rPr>
              <a:t>: Scale up efforts in SF, LA, NYC.</a:t>
            </a:r>
          </a:p>
          <a:p>
            <a:pPr marL="342900" lvl="0" indent="-342900">
              <a:lnSpc>
                <a:spcPct val="115000"/>
              </a:lnSpc>
              <a:spcAft>
                <a:spcPts val="800"/>
              </a:spcAft>
              <a:buSzPts val="1000"/>
              <a:buFont typeface="Wingdings" panose="05000000000000000000" pitchFamily="2" charset="2"/>
              <a:buChar char="Ø"/>
              <a:tabLst>
                <a:tab pos="457200" algn="l"/>
              </a:tabLst>
            </a:pPr>
            <a:r>
              <a:rPr lang="en-NG" sz="1600" b="1" kern="100" dirty="0">
                <a:solidFill>
                  <a:schemeClr val="bg1"/>
                </a:solidFill>
                <a:effectLst/>
                <a:latin typeface="Aptos" panose="02110004020202020204"/>
                <a:ea typeface="Aptos" panose="02110004020202020204"/>
                <a:cs typeface="Times New Roman" panose="02020603050405020304" pitchFamily="18" charset="0"/>
              </a:rPr>
              <a:t>Revive Low-Performers</a:t>
            </a:r>
            <a:r>
              <a:rPr lang="en-NG" sz="1600" kern="100" dirty="0">
                <a:solidFill>
                  <a:schemeClr val="bg1"/>
                </a:solidFill>
                <a:effectLst/>
                <a:latin typeface="Aptos" panose="02110004020202020204"/>
                <a:ea typeface="Aptos" panose="02110004020202020204"/>
                <a:cs typeface="Times New Roman" panose="02020603050405020304" pitchFamily="18" charset="0"/>
              </a:rPr>
              <a:t>: Localized campaigns for Portland and Austin.</a:t>
            </a:r>
          </a:p>
          <a:p>
            <a:pPr marL="342900" lvl="0" indent="-342900">
              <a:lnSpc>
                <a:spcPct val="115000"/>
              </a:lnSpc>
              <a:spcAft>
                <a:spcPts val="800"/>
              </a:spcAft>
              <a:buSzPts val="1000"/>
              <a:buFont typeface="Wingdings" panose="05000000000000000000" pitchFamily="2" charset="2"/>
              <a:buChar char="Ø"/>
              <a:tabLst>
                <a:tab pos="457200" algn="l"/>
              </a:tabLst>
            </a:pPr>
            <a:r>
              <a:rPr lang="en-NG" sz="1600" b="1" kern="100" dirty="0">
                <a:solidFill>
                  <a:schemeClr val="bg1"/>
                </a:solidFill>
                <a:effectLst/>
                <a:latin typeface="Aptos" panose="02110004020202020204"/>
                <a:ea typeface="Aptos" panose="02110004020202020204"/>
                <a:cs typeface="Times New Roman" panose="02020603050405020304" pitchFamily="18" charset="0"/>
              </a:rPr>
              <a:t>Forecast-Driven Planning</a:t>
            </a:r>
            <a:r>
              <a:rPr lang="en-NG" sz="1600" kern="100" dirty="0">
                <a:solidFill>
                  <a:schemeClr val="bg1"/>
                </a:solidFill>
                <a:effectLst/>
                <a:latin typeface="Aptos" panose="02110004020202020204"/>
                <a:ea typeface="Aptos" panose="02110004020202020204"/>
                <a:cs typeface="Times New Roman" panose="02020603050405020304" pitchFamily="18" charset="0"/>
              </a:rPr>
              <a:t>: Leverage Prophet to guide resource allocation.</a:t>
            </a:r>
            <a:endParaRPr lang="en-US" sz="1600" kern="100" dirty="0">
              <a:solidFill>
                <a:schemeClr val="bg1"/>
              </a:solidFill>
              <a:effectLst/>
              <a:latin typeface="Aptos" panose="02110004020202020204"/>
              <a:ea typeface="Aptos" panose="02110004020202020204"/>
              <a:cs typeface="Times New Roman" panose="02020603050405020304" pitchFamily="18" charset="0"/>
            </a:endParaRPr>
          </a:p>
        </p:txBody>
      </p:sp>
      <p:sp>
        <p:nvSpPr>
          <p:cNvPr id="13" name="TextBox 12">
            <a:extLst>
              <a:ext uri="{FF2B5EF4-FFF2-40B4-BE49-F238E27FC236}">
                <a16:creationId xmlns:a16="http://schemas.microsoft.com/office/drawing/2014/main" id="{27726971-FC7C-3F3D-77E0-40535F4A0439}"/>
              </a:ext>
            </a:extLst>
          </p:cNvPr>
          <p:cNvSpPr txBox="1"/>
          <p:nvPr/>
        </p:nvSpPr>
        <p:spPr>
          <a:xfrm>
            <a:off x="11039856" y="6603460"/>
            <a:ext cx="384048" cy="261610"/>
          </a:xfrm>
          <a:prstGeom prst="rect">
            <a:avLst/>
          </a:prstGeom>
          <a:noFill/>
        </p:spPr>
        <p:txBody>
          <a:bodyPr wrap="square" rtlCol="0">
            <a:spAutoFit/>
          </a:bodyPr>
          <a:lstStyle/>
          <a:p>
            <a:r>
              <a:rPr lang="en-US" sz="1100" b="1" dirty="0"/>
              <a:t>  4</a:t>
            </a:r>
            <a:endParaRPr lang="en-NG" sz="1100" b="1" dirty="0"/>
          </a:p>
        </p:txBody>
      </p:sp>
    </p:spTree>
    <p:extLst>
      <p:ext uri="{BB962C8B-B14F-4D97-AF65-F5344CB8AC3E}">
        <p14:creationId xmlns:p14="http://schemas.microsoft.com/office/powerpoint/2010/main" val="2765031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FC545-ABB6-80AE-637F-E67EAAA7334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5C73F97-43A4-AC53-E198-E0C6DFE44D97}"/>
              </a:ext>
            </a:extLst>
          </p:cNvPr>
          <p:cNvSpPr txBox="1"/>
          <p:nvPr/>
        </p:nvSpPr>
        <p:spPr>
          <a:xfrm>
            <a:off x="200311" y="1392606"/>
            <a:ext cx="2594422" cy="954107"/>
          </a:xfrm>
          <a:prstGeom prst="rect">
            <a:avLst/>
          </a:prstGeom>
          <a:noFill/>
        </p:spPr>
        <p:txBody>
          <a:bodyPr wrap="square" rtlCol="0">
            <a:spAutoFit/>
          </a:bodyPr>
          <a:lstStyle/>
          <a:p>
            <a:pPr algn="ctr"/>
            <a:r>
              <a:rPr lang="en-US" sz="2800" b="1" dirty="0">
                <a:solidFill>
                  <a:srgbClr val="FF0000"/>
                </a:solidFill>
                <a:latin typeface="Arial Rounded MT Bold" panose="020F0704030504030204" pitchFamily="34" charset="0"/>
              </a:rPr>
              <a:t>Objectives of this Project</a:t>
            </a:r>
            <a:endParaRPr lang="en-NG" sz="2800" b="1" dirty="0">
              <a:solidFill>
                <a:srgbClr val="FF0000"/>
              </a:solidFill>
              <a:latin typeface="Arial Rounded MT Bold" panose="020F0704030504030204" pitchFamily="34" charset="0"/>
            </a:endParaRPr>
          </a:p>
        </p:txBody>
      </p:sp>
      <p:pic>
        <p:nvPicPr>
          <p:cNvPr id="3" name="Picture 2">
            <a:extLst>
              <a:ext uri="{FF2B5EF4-FFF2-40B4-BE49-F238E27FC236}">
                <a16:creationId xmlns:a16="http://schemas.microsoft.com/office/drawing/2014/main" id="{10010D4D-B9B5-F536-408C-235B37F9F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06" y="2811780"/>
            <a:ext cx="2205943" cy="2011179"/>
          </a:xfrm>
          <a:prstGeom prst="rect">
            <a:avLst/>
          </a:prstGeom>
        </p:spPr>
      </p:pic>
      <p:sp>
        <p:nvSpPr>
          <p:cNvPr id="4" name="Rectangle: Rounded Corners 3">
            <a:extLst>
              <a:ext uri="{FF2B5EF4-FFF2-40B4-BE49-F238E27FC236}">
                <a16:creationId xmlns:a16="http://schemas.microsoft.com/office/drawing/2014/main" id="{F950C831-8160-1DDE-8876-F21DE87F1500}"/>
              </a:ext>
            </a:extLst>
          </p:cNvPr>
          <p:cNvSpPr/>
          <p:nvPr/>
        </p:nvSpPr>
        <p:spPr>
          <a:xfrm>
            <a:off x="2962059" y="972273"/>
            <a:ext cx="45767" cy="4862570"/>
          </a:xfrm>
          <a:prstGeom prst="round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Scroll: Vertical 4">
            <a:extLst>
              <a:ext uri="{FF2B5EF4-FFF2-40B4-BE49-F238E27FC236}">
                <a16:creationId xmlns:a16="http://schemas.microsoft.com/office/drawing/2014/main" id="{0C4C6C14-6C60-5A34-A1E0-C66341289A06}"/>
              </a:ext>
            </a:extLst>
          </p:cNvPr>
          <p:cNvSpPr/>
          <p:nvPr/>
        </p:nvSpPr>
        <p:spPr>
          <a:xfrm>
            <a:off x="3512436" y="411480"/>
            <a:ext cx="8180454" cy="5863590"/>
          </a:xfrm>
          <a:prstGeom prst="verticalScroll">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TextBox 5">
            <a:extLst>
              <a:ext uri="{FF2B5EF4-FFF2-40B4-BE49-F238E27FC236}">
                <a16:creationId xmlns:a16="http://schemas.microsoft.com/office/drawing/2014/main" id="{7CC0CD3C-E8B0-CB19-6075-415968902C1E}"/>
              </a:ext>
            </a:extLst>
          </p:cNvPr>
          <p:cNvSpPr txBox="1"/>
          <p:nvPr/>
        </p:nvSpPr>
        <p:spPr>
          <a:xfrm>
            <a:off x="4643584" y="1274619"/>
            <a:ext cx="6183630" cy="4783297"/>
          </a:xfrm>
          <a:prstGeom prst="rect">
            <a:avLst/>
          </a:prstGeom>
          <a:noFill/>
        </p:spPr>
        <p:txBody>
          <a:bodyPr wrap="square" rtlCol="0">
            <a:spAutoFit/>
          </a:bodyPr>
          <a:lstStyle/>
          <a:p>
            <a:pPr>
              <a:lnSpc>
                <a:spcPct val="115000"/>
              </a:lnSpc>
              <a:spcAft>
                <a:spcPts val="800"/>
              </a:spcAft>
              <a:buNone/>
            </a:pPr>
            <a:r>
              <a:rPr lang="en-NG" sz="1580" kern="100" dirty="0">
                <a:solidFill>
                  <a:schemeClr val="bg1"/>
                </a:solidFill>
                <a:effectLst/>
                <a:latin typeface="Aptos" panose="02110004020202020204"/>
                <a:ea typeface="Aptos" panose="02110004020202020204"/>
                <a:cs typeface="Times New Roman" panose="02020603050405020304" pitchFamily="18" charset="0"/>
              </a:rPr>
              <a:t>The primary objective of this project was to </a:t>
            </a:r>
            <a:r>
              <a:rPr lang="en-NG" sz="1580" b="1" kern="100" dirty="0">
                <a:solidFill>
                  <a:schemeClr val="bg1"/>
                </a:solidFill>
                <a:effectLst/>
                <a:latin typeface="Aptos" panose="02110004020202020204"/>
                <a:ea typeface="Aptos" panose="02110004020202020204"/>
                <a:cs typeface="Times New Roman" panose="02020603050405020304" pitchFamily="18" charset="0"/>
              </a:rPr>
              <a:t>transform raw transactional sales data into actionable business insights</a:t>
            </a:r>
            <a:r>
              <a:rPr lang="en-NG" sz="1580" kern="100" dirty="0">
                <a:solidFill>
                  <a:schemeClr val="bg1"/>
                </a:solidFill>
                <a:effectLst/>
                <a:latin typeface="Aptos" panose="02110004020202020204"/>
                <a:ea typeface="Aptos" panose="02110004020202020204"/>
                <a:cs typeface="Times New Roman" panose="02020603050405020304" pitchFamily="18" charset="0"/>
              </a:rPr>
              <a:t> that support </a:t>
            </a:r>
            <a:r>
              <a:rPr lang="en-NG" sz="1580" b="1" kern="100" dirty="0">
                <a:solidFill>
                  <a:schemeClr val="bg1"/>
                </a:solidFill>
                <a:effectLst/>
                <a:latin typeface="Aptos" panose="02110004020202020204"/>
                <a:ea typeface="Aptos" panose="02110004020202020204"/>
                <a:cs typeface="Times New Roman" panose="02020603050405020304" pitchFamily="18" charset="0"/>
              </a:rPr>
              <a:t>data-driven decision-making and strategic growth</a:t>
            </a:r>
            <a:r>
              <a:rPr lang="en-NG" sz="1580" kern="100" dirty="0">
                <a:solidFill>
                  <a:schemeClr val="bg1"/>
                </a:solidFill>
                <a:effectLst/>
                <a:latin typeface="Aptos" panose="02110004020202020204"/>
                <a:ea typeface="Aptos" panose="02110004020202020204"/>
                <a:cs typeface="Times New Roman" panose="02020603050405020304" pitchFamily="18" charset="0"/>
              </a:rPr>
              <a:t> for </a:t>
            </a:r>
            <a:r>
              <a:rPr lang="en-NG" sz="1580" i="1" kern="100" dirty="0">
                <a:solidFill>
                  <a:schemeClr val="bg1"/>
                </a:solidFill>
                <a:effectLst/>
                <a:latin typeface="Aptos" panose="02110004020202020204"/>
                <a:ea typeface="Aptos" panose="02110004020202020204"/>
                <a:cs typeface="Times New Roman" panose="02020603050405020304" pitchFamily="18" charset="0"/>
              </a:rPr>
              <a:t>Chris &amp; Kris</a:t>
            </a:r>
            <a:r>
              <a:rPr lang="en-NG" sz="1580" kern="100" dirty="0">
                <a:solidFill>
                  <a:schemeClr val="bg1"/>
                </a:solidFill>
                <a:effectLst/>
                <a:latin typeface="Aptos" panose="02110004020202020204"/>
                <a:ea typeface="Aptos" panose="02110004020202020204"/>
                <a:cs typeface="Times New Roman" panose="02020603050405020304" pitchFamily="18" charset="0"/>
              </a:rPr>
              <a:t>, a U.S.-based retail company. Specifically, the project aimed to:</a:t>
            </a:r>
          </a:p>
          <a:p>
            <a:pPr marL="342900" lvl="0" indent="-342900">
              <a:lnSpc>
                <a:spcPct val="115000"/>
              </a:lnSpc>
              <a:spcAft>
                <a:spcPts val="800"/>
              </a:spcAft>
              <a:buSzPts val="1000"/>
              <a:buFont typeface="Wingdings" panose="05000000000000000000" pitchFamily="2" charset="2"/>
              <a:buChar char="Ø"/>
              <a:tabLst>
                <a:tab pos="457200" algn="l"/>
              </a:tabLst>
            </a:pPr>
            <a:r>
              <a:rPr lang="en-NG" sz="1580" b="1" kern="100" dirty="0">
                <a:solidFill>
                  <a:schemeClr val="bg1"/>
                </a:solidFill>
                <a:effectLst/>
                <a:latin typeface="Aptos" panose="02110004020202020204"/>
                <a:ea typeface="Aptos" panose="02110004020202020204"/>
                <a:cs typeface="Times New Roman" panose="02020603050405020304" pitchFamily="18" charset="0"/>
              </a:rPr>
              <a:t>Uncover hidden sales patterns</a:t>
            </a:r>
            <a:r>
              <a:rPr lang="en-NG" sz="1580" kern="100" dirty="0">
                <a:solidFill>
                  <a:schemeClr val="bg1"/>
                </a:solidFill>
                <a:effectLst/>
                <a:latin typeface="Aptos" panose="02110004020202020204"/>
                <a:ea typeface="Aptos" panose="02110004020202020204"/>
                <a:cs typeface="Times New Roman" panose="02020603050405020304" pitchFamily="18" charset="0"/>
              </a:rPr>
              <a:t> and highlight untapped growth opportunities.</a:t>
            </a:r>
          </a:p>
          <a:p>
            <a:pPr marL="342900" lvl="0" indent="-342900">
              <a:lnSpc>
                <a:spcPct val="115000"/>
              </a:lnSpc>
              <a:spcAft>
                <a:spcPts val="800"/>
              </a:spcAft>
              <a:buSzPts val="1000"/>
              <a:buFont typeface="Wingdings" panose="05000000000000000000" pitchFamily="2" charset="2"/>
              <a:buChar char="Ø"/>
              <a:tabLst>
                <a:tab pos="457200" algn="l"/>
              </a:tabLst>
            </a:pPr>
            <a:r>
              <a:rPr lang="en-NG" sz="1580" b="1" kern="100" dirty="0">
                <a:solidFill>
                  <a:schemeClr val="bg1"/>
                </a:solidFill>
                <a:effectLst/>
                <a:latin typeface="Aptos" panose="02110004020202020204"/>
                <a:ea typeface="Aptos" panose="02110004020202020204"/>
                <a:cs typeface="Times New Roman" panose="02020603050405020304" pitchFamily="18" charset="0"/>
              </a:rPr>
              <a:t>Identify top-performing products and cities</a:t>
            </a:r>
            <a:r>
              <a:rPr lang="en-NG" sz="1580" kern="100" dirty="0">
                <a:solidFill>
                  <a:schemeClr val="bg1"/>
                </a:solidFill>
                <a:effectLst/>
                <a:latin typeface="Aptos" panose="02110004020202020204"/>
                <a:ea typeface="Aptos" panose="02110004020202020204"/>
                <a:cs typeface="Times New Roman" panose="02020603050405020304" pitchFamily="18" charset="0"/>
              </a:rPr>
              <a:t> contributing the most revenue.</a:t>
            </a:r>
          </a:p>
          <a:p>
            <a:pPr marL="342900" lvl="0" indent="-342900">
              <a:lnSpc>
                <a:spcPct val="115000"/>
              </a:lnSpc>
              <a:spcAft>
                <a:spcPts val="800"/>
              </a:spcAft>
              <a:buSzPts val="1000"/>
              <a:buFont typeface="Wingdings" panose="05000000000000000000" pitchFamily="2" charset="2"/>
              <a:buChar char="Ø"/>
              <a:tabLst>
                <a:tab pos="457200" algn="l"/>
              </a:tabLst>
            </a:pPr>
            <a:r>
              <a:rPr lang="en-NG" sz="1580" b="1" kern="100" dirty="0">
                <a:solidFill>
                  <a:schemeClr val="bg1"/>
                </a:solidFill>
                <a:effectLst/>
                <a:latin typeface="Aptos" panose="02110004020202020204"/>
                <a:ea typeface="Aptos" panose="02110004020202020204"/>
                <a:cs typeface="Times New Roman" panose="02020603050405020304" pitchFamily="18" charset="0"/>
              </a:rPr>
              <a:t>Understand customer purchasing </a:t>
            </a:r>
            <a:r>
              <a:rPr lang="en-NG" sz="1580" b="1" kern="100" dirty="0" err="1">
                <a:solidFill>
                  <a:schemeClr val="bg1"/>
                </a:solidFill>
                <a:effectLst/>
                <a:latin typeface="Aptos" panose="02110004020202020204"/>
                <a:ea typeface="Aptos" panose="02110004020202020204"/>
                <a:cs typeface="Times New Roman" panose="02020603050405020304" pitchFamily="18" charset="0"/>
              </a:rPr>
              <a:t>behavior</a:t>
            </a:r>
            <a:r>
              <a:rPr lang="en-NG" sz="1580" kern="100" dirty="0">
                <a:solidFill>
                  <a:schemeClr val="bg1"/>
                </a:solidFill>
                <a:effectLst/>
                <a:latin typeface="Aptos" panose="02110004020202020204"/>
                <a:ea typeface="Aptos" panose="02110004020202020204"/>
                <a:cs typeface="Times New Roman" panose="02020603050405020304" pitchFamily="18" charset="0"/>
              </a:rPr>
              <a:t> to better time and target marketing efforts.</a:t>
            </a:r>
          </a:p>
          <a:p>
            <a:pPr marL="342900" lvl="0" indent="-342900">
              <a:lnSpc>
                <a:spcPct val="115000"/>
              </a:lnSpc>
              <a:spcAft>
                <a:spcPts val="800"/>
              </a:spcAft>
              <a:buSzPts val="1000"/>
              <a:buFont typeface="Wingdings" panose="05000000000000000000" pitchFamily="2" charset="2"/>
              <a:buChar char="Ø"/>
              <a:tabLst>
                <a:tab pos="457200" algn="l"/>
              </a:tabLst>
            </a:pPr>
            <a:r>
              <a:rPr lang="en-NG" sz="1580" b="1" kern="100" dirty="0">
                <a:solidFill>
                  <a:schemeClr val="bg1"/>
                </a:solidFill>
                <a:effectLst/>
                <a:latin typeface="Aptos" panose="02110004020202020204"/>
                <a:ea typeface="Aptos" panose="02110004020202020204"/>
                <a:cs typeface="Times New Roman" panose="02020603050405020304" pitchFamily="18" charset="0"/>
              </a:rPr>
              <a:t>Forecast future sales trends</a:t>
            </a:r>
            <a:r>
              <a:rPr lang="en-NG" sz="1580" kern="100" dirty="0">
                <a:solidFill>
                  <a:schemeClr val="bg1"/>
                </a:solidFill>
                <a:effectLst/>
                <a:latin typeface="Aptos" panose="02110004020202020204"/>
                <a:ea typeface="Aptos" panose="02110004020202020204"/>
                <a:cs typeface="Times New Roman" panose="02020603050405020304" pitchFamily="18" charset="0"/>
              </a:rPr>
              <a:t> for smarter budgeting, inventory planning, and resource allocation.</a:t>
            </a:r>
          </a:p>
          <a:p>
            <a:pPr marL="342900" lvl="0" indent="-342900">
              <a:lnSpc>
                <a:spcPct val="115000"/>
              </a:lnSpc>
              <a:spcAft>
                <a:spcPts val="800"/>
              </a:spcAft>
              <a:buSzPts val="1000"/>
              <a:buFont typeface="Wingdings" panose="05000000000000000000" pitchFamily="2" charset="2"/>
              <a:buChar char="Ø"/>
              <a:tabLst>
                <a:tab pos="457200" algn="l"/>
              </a:tabLst>
            </a:pPr>
            <a:r>
              <a:rPr lang="en-NG" sz="1580" b="1" kern="100" dirty="0">
                <a:solidFill>
                  <a:schemeClr val="bg1"/>
                </a:solidFill>
                <a:effectLst/>
                <a:latin typeface="Aptos" panose="02110004020202020204"/>
                <a:ea typeface="Aptos" panose="02110004020202020204"/>
                <a:cs typeface="Times New Roman" panose="02020603050405020304" pitchFamily="18" charset="0"/>
              </a:rPr>
              <a:t>Recommend tailored strategies</a:t>
            </a:r>
            <a:r>
              <a:rPr lang="en-NG" sz="1580" kern="100" dirty="0">
                <a:solidFill>
                  <a:schemeClr val="bg1"/>
                </a:solidFill>
                <a:effectLst/>
                <a:latin typeface="Aptos" panose="02110004020202020204"/>
                <a:ea typeface="Aptos" panose="02110004020202020204"/>
                <a:cs typeface="Times New Roman" panose="02020603050405020304" pitchFamily="18" charset="0"/>
              </a:rPr>
              <a:t> using advanced analytics like customer segmentation, market basket analysis, and sales forecasting.</a:t>
            </a:r>
          </a:p>
        </p:txBody>
      </p:sp>
      <p:cxnSp>
        <p:nvCxnSpPr>
          <p:cNvPr id="7" name="Straight Connector 6">
            <a:extLst>
              <a:ext uri="{FF2B5EF4-FFF2-40B4-BE49-F238E27FC236}">
                <a16:creationId xmlns:a16="http://schemas.microsoft.com/office/drawing/2014/main" id="{8C54ED53-291F-06C5-1123-63A438A9F60B}"/>
              </a:ext>
            </a:extLst>
          </p:cNvPr>
          <p:cNvCxnSpPr>
            <a:cxnSpLocks/>
          </p:cNvCxnSpPr>
          <p:nvPr/>
        </p:nvCxnSpPr>
        <p:spPr>
          <a:xfrm>
            <a:off x="633984" y="6559296"/>
            <a:ext cx="11173206"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B185386-B58D-D373-7197-9703BA66073D}"/>
              </a:ext>
            </a:extLst>
          </p:cNvPr>
          <p:cNvSpPr txBox="1"/>
          <p:nvPr/>
        </p:nvSpPr>
        <p:spPr>
          <a:xfrm>
            <a:off x="1104826" y="6563328"/>
            <a:ext cx="2715006"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B3BDD612-2847-6DD7-D565-AB92CA04C1CB}"/>
              </a:ext>
            </a:extLst>
          </p:cNvPr>
          <p:cNvSpPr txBox="1"/>
          <p:nvPr/>
        </p:nvSpPr>
        <p:spPr>
          <a:xfrm>
            <a:off x="11039856" y="6603460"/>
            <a:ext cx="384048" cy="261610"/>
          </a:xfrm>
          <a:prstGeom prst="rect">
            <a:avLst/>
          </a:prstGeom>
          <a:noFill/>
        </p:spPr>
        <p:txBody>
          <a:bodyPr wrap="square" rtlCol="0">
            <a:spAutoFit/>
          </a:bodyPr>
          <a:lstStyle/>
          <a:p>
            <a:r>
              <a:rPr lang="en-US" sz="1100" b="1" dirty="0"/>
              <a:t>5  </a:t>
            </a:r>
            <a:endParaRPr lang="en-NG" sz="1100" b="1" dirty="0"/>
          </a:p>
        </p:txBody>
      </p:sp>
    </p:spTree>
    <p:extLst>
      <p:ext uri="{BB962C8B-B14F-4D97-AF65-F5344CB8AC3E}">
        <p14:creationId xmlns:p14="http://schemas.microsoft.com/office/powerpoint/2010/main" val="14636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50572-C6DE-5C69-55D3-5B2FC19BE790}"/>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18B8E48A-986B-E248-9F62-FAC152A8A0E0}"/>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11480" y="2782088"/>
            <a:ext cx="2126832" cy="2510002"/>
          </a:xfrm>
          <a:prstGeom prst="rect">
            <a:avLst/>
          </a:prstGeom>
        </p:spPr>
      </p:pic>
      <p:sp>
        <p:nvSpPr>
          <p:cNvPr id="3" name="Rectangle: Rounded Corners 2">
            <a:extLst>
              <a:ext uri="{FF2B5EF4-FFF2-40B4-BE49-F238E27FC236}">
                <a16:creationId xmlns:a16="http://schemas.microsoft.com/office/drawing/2014/main" id="{041404EE-3C5E-9D15-6031-F46FD93BD120}"/>
              </a:ext>
            </a:extLst>
          </p:cNvPr>
          <p:cNvSpPr/>
          <p:nvPr/>
        </p:nvSpPr>
        <p:spPr>
          <a:xfrm flipH="1">
            <a:off x="2839056" y="1062990"/>
            <a:ext cx="66610" cy="4995765"/>
          </a:xfrm>
          <a:prstGeom prst="round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 name="TextBox 3">
            <a:extLst>
              <a:ext uri="{FF2B5EF4-FFF2-40B4-BE49-F238E27FC236}">
                <a16:creationId xmlns:a16="http://schemas.microsoft.com/office/drawing/2014/main" id="{4BC3BB43-5F6C-3AE8-00EA-95D0BD64F234}"/>
              </a:ext>
            </a:extLst>
          </p:cNvPr>
          <p:cNvSpPr txBox="1"/>
          <p:nvPr/>
        </p:nvSpPr>
        <p:spPr>
          <a:xfrm>
            <a:off x="200311" y="1392606"/>
            <a:ext cx="2153819" cy="954107"/>
          </a:xfrm>
          <a:prstGeom prst="rect">
            <a:avLst/>
          </a:prstGeom>
          <a:noFill/>
        </p:spPr>
        <p:txBody>
          <a:bodyPr wrap="square" rtlCol="0">
            <a:spAutoFit/>
          </a:bodyPr>
          <a:lstStyle/>
          <a:p>
            <a:pPr algn="ctr"/>
            <a:r>
              <a:rPr lang="en-US" sz="2800" b="1" dirty="0">
                <a:solidFill>
                  <a:srgbClr val="FF0000"/>
                </a:solidFill>
                <a:latin typeface="Arial Rounded MT Bold" panose="020F0704030504030204" pitchFamily="34" charset="0"/>
              </a:rPr>
              <a:t>Business Questions</a:t>
            </a:r>
            <a:endParaRPr lang="en-NG" sz="2800" b="1" dirty="0">
              <a:solidFill>
                <a:srgbClr val="FF0000"/>
              </a:solidFill>
              <a:latin typeface="Arial Rounded MT Bold" panose="020F0704030504030204" pitchFamily="34" charset="0"/>
            </a:endParaRPr>
          </a:p>
        </p:txBody>
      </p:sp>
      <p:cxnSp>
        <p:nvCxnSpPr>
          <p:cNvPr id="5" name="Straight Connector 4">
            <a:extLst>
              <a:ext uri="{FF2B5EF4-FFF2-40B4-BE49-F238E27FC236}">
                <a16:creationId xmlns:a16="http://schemas.microsoft.com/office/drawing/2014/main" id="{B16A6E27-965B-7DB3-CB5F-0E0BEF2FF808}"/>
              </a:ext>
            </a:extLst>
          </p:cNvPr>
          <p:cNvCxnSpPr>
            <a:cxnSpLocks/>
          </p:cNvCxnSpPr>
          <p:nvPr/>
        </p:nvCxnSpPr>
        <p:spPr>
          <a:xfrm>
            <a:off x="633984" y="6559296"/>
            <a:ext cx="6864096"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8F46BC8-0B44-EB5F-3D1E-201060BCE94D}"/>
              </a:ext>
            </a:extLst>
          </p:cNvPr>
          <p:cNvSpPr txBox="1"/>
          <p:nvPr/>
        </p:nvSpPr>
        <p:spPr>
          <a:xfrm>
            <a:off x="1104826" y="6563328"/>
            <a:ext cx="2715006"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7" name="Rectangle: Rounded Corners 6">
            <a:extLst>
              <a:ext uri="{FF2B5EF4-FFF2-40B4-BE49-F238E27FC236}">
                <a16:creationId xmlns:a16="http://schemas.microsoft.com/office/drawing/2014/main" id="{1FC3E379-3357-DBE6-E264-C238BFF9166E}"/>
              </a:ext>
            </a:extLst>
          </p:cNvPr>
          <p:cNvSpPr/>
          <p:nvPr/>
        </p:nvSpPr>
        <p:spPr>
          <a:xfrm>
            <a:off x="3303270" y="388620"/>
            <a:ext cx="8555199" cy="6035037"/>
          </a:xfrm>
          <a:prstGeom prst="roundRect">
            <a:avLst>
              <a:gd name="adj" fmla="val 1425"/>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TextBox 7">
            <a:extLst>
              <a:ext uri="{FF2B5EF4-FFF2-40B4-BE49-F238E27FC236}">
                <a16:creationId xmlns:a16="http://schemas.microsoft.com/office/drawing/2014/main" id="{74B36C6B-B7C0-8E12-329B-0F94AEBD3BC2}"/>
              </a:ext>
            </a:extLst>
          </p:cNvPr>
          <p:cNvSpPr txBox="1"/>
          <p:nvPr/>
        </p:nvSpPr>
        <p:spPr>
          <a:xfrm>
            <a:off x="3465300" y="552539"/>
            <a:ext cx="8231138" cy="5752922"/>
          </a:xfrm>
          <a:prstGeom prst="rect">
            <a:avLst/>
          </a:prstGeom>
          <a:noFill/>
        </p:spPr>
        <p:txBody>
          <a:bodyPr wrap="square" rtlCol="0">
            <a:spAutoFit/>
          </a:bodyPr>
          <a:lstStyle/>
          <a:p>
            <a:pPr>
              <a:lnSpc>
                <a:spcPct val="115000"/>
              </a:lnSpc>
              <a:spcAft>
                <a:spcPts val="800"/>
              </a:spcAft>
              <a:buNone/>
            </a:pPr>
            <a:r>
              <a:rPr lang="en-NG" sz="1580" kern="100" dirty="0">
                <a:solidFill>
                  <a:schemeClr val="bg1"/>
                </a:solidFill>
                <a:effectLst/>
                <a:latin typeface="Aptos" panose="02110004020202020204"/>
                <a:ea typeface="Aptos" panose="02110004020202020204"/>
                <a:cs typeface="Times New Roman" panose="02020603050405020304" pitchFamily="18" charset="0"/>
              </a:rPr>
              <a:t>1. </a:t>
            </a:r>
            <a:r>
              <a:rPr lang="en-US" sz="1580" kern="100" dirty="0">
                <a:solidFill>
                  <a:schemeClr val="bg1"/>
                </a:solidFill>
                <a:effectLst/>
                <a:latin typeface="Aptos" panose="02110004020202020204"/>
                <a:ea typeface="Aptos" panose="02110004020202020204"/>
                <a:cs typeface="Times New Roman" panose="02020603050405020304" pitchFamily="18" charset="0"/>
              </a:rPr>
              <a:t> </a:t>
            </a:r>
            <a:r>
              <a:rPr lang="en-NG" sz="1580" kern="100" dirty="0">
                <a:solidFill>
                  <a:schemeClr val="bg1"/>
                </a:solidFill>
                <a:effectLst/>
                <a:latin typeface="Aptos" panose="02110004020202020204"/>
                <a:ea typeface="Aptos" panose="02110004020202020204"/>
                <a:cs typeface="Times New Roman" panose="02020603050405020304" pitchFamily="18" charset="0"/>
              </a:rPr>
              <a:t>Which month achieved the highest total sales, and what was the total sales figure recorded during that period?</a:t>
            </a:r>
          </a:p>
          <a:p>
            <a:pPr>
              <a:lnSpc>
                <a:spcPct val="115000"/>
              </a:lnSpc>
              <a:spcAft>
                <a:spcPts val="800"/>
              </a:spcAft>
              <a:buNone/>
            </a:pPr>
            <a:r>
              <a:rPr lang="en-NG" sz="1580" kern="100" dirty="0">
                <a:solidFill>
                  <a:schemeClr val="bg1"/>
                </a:solidFill>
                <a:effectLst/>
                <a:latin typeface="Aptos" panose="02110004020202020204"/>
                <a:ea typeface="Aptos" panose="02110004020202020204"/>
                <a:cs typeface="Times New Roman" panose="02020603050405020304" pitchFamily="18" charset="0"/>
              </a:rPr>
              <a:t>2.</a:t>
            </a:r>
            <a:r>
              <a:rPr lang="en-US" sz="1580" kern="100" dirty="0">
                <a:solidFill>
                  <a:schemeClr val="bg1"/>
                </a:solidFill>
                <a:effectLst/>
                <a:latin typeface="Aptos" panose="02110004020202020204"/>
                <a:ea typeface="Aptos" panose="02110004020202020204"/>
                <a:cs typeface="Times New Roman" panose="02020603050405020304" pitchFamily="18" charset="0"/>
              </a:rPr>
              <a:t> </a:t>
            </a:r>
            <a:r>
              <a:rPr lang="en-NG" sz="1580" kern="100" dirty="0">
                <a:solidFill>
                  <a:schemeClr val="bg1"/>
                </a:solidFill>
                <a:effectLst/>
                <a:latin typeface="Aptos" panose="02110004020202020204"/>
                <a:ea typeface="Aptos" panose="02110004020202020204"/>
                <a:cs typeface="Times New Roman" panose="02020603050405020304" pitchFamily="18" charset="0"/>
              </a:rPr>
              <a:t> What is the percentage growth in total monthly sales over time, and how does it vary across different months?</a:t>
            </a:r>
          </a:p>
          <a:p>
            <a:pPr>
              <a:lnSpc>
                <a:spcPct val="115000"/>
              </a:lnSpc>
              <a:spcAft>
                <a:spcPts val="800"/>
              </a:spcAft>
              <a:buNone/>
            </a:pPr>
            <a:r>
              <a:rPr lang="en-NG" sz="1580" kern="100" dirty="0">
                <a:solidFill>
                  <a:schemeClr val="bg1"/>
                </a:solidFill>
                <a:effectLst/>
                <a:latin typeface="Aptos" panose="02110004020202020204"/>
                <a:ea typeface="Aptos" panose="02110004020202020204"/>
                <a:cs typeface="Times New Roman" panose="02020603050405020304" pitchFamily="18" charset="0"/>
              </a:rPr>
              <a:t>3.</a:t>
            </a:r>
            <a:r>
              <a:rPr lang="en-US" sz="1580" kern="100" dirty="0">
                <a:solidFill>
                  <a:schemeClr val="bg1"/>
                </a:solidFill>
                <a:effectLst/>
                <a:latin typeface="Aptos" panose="02110004020202020204"/>
                <a:ea typeface="Aptos" panose="02110004020202020204"/>
                <a:cs typeface="Times New Roman" panose="02020603050405020304" pitchFamily="18" charset="0"/>
              </a:rPr>
              <a:t> </a:t>
            </a:r>
            <a:r>
              <a:rPr lang="en-NG" sz="1580" kern="100" dirty="0">
                <a:solidFill>
                  <a:schemeClr val="bg1"/>
                </a:solidFill>
                <a:effectLst/>
                <a:latin typeface="Aptos" panose="02110004020202020204"/>
                <a:ea typeface="Aptos" panose="02110004020202020204"/>
                <a:cs typeface="Times New Roman" panose="02020603050405020304" pitchFamily="18" charset="0"/>
              </a:rPr>
              <a:t> Which city achieved the highest total sales, and what was the total sales amount for that city?</a:t>
            </a:r>
          </a:p>
          <a:p>
            <a:pPr>
              <a:lnSpc>
                <a:spcPct val="115000"/>
              </a:lnSpc>
              <a:spcAft>
                <a:spcPts val="800"/>
              </a:spcAft>
              <a:buNone/>
            </a:pPr>
            <a:r>
              <a:rPr lang="en-NG" sz="1580" kern="100" dirty="0">
                <a:solidFill>
                  <a:schemeClr val="bg1"/>
                </a:solidFill>
                <a:effectLst/>
                <a:latin typeface="Aptos" panose="02110004020202020204"/>
                <a:ea typeface="Aptos" panose="02110004020202020204"/>
                <a:cs typeface="Times New Roman" panose="02020603050405020304" pitchFamily="18" charset="0"/>
              </a:rPr>
              <a:t>4. </a:t>
            </a:r>
            <a:r>
              <a:rPr lang="en-US" sz="1580" kern="100" dirty="0">
                <a:solidFill>
                  <a:schemeClr val="bg1"/>
                </a:solidFill>
                <a:effectLst/>
                <a:latin typeface="Aptos" panose="02110004020202020204"/>
                <a:ea typeface="Aptos" panose="02110004020202020204"/>
                <a:cs typeface="Times New Roman" panose="02020603050405020304" pitchFamily="18" charset="0"/>
              </a:rPr>
              <a:t> </a:t>
            </a:r>
            <a:r>
              <a:rPr lang="en-NG" sz="1580" kern="100" dirty="0">
                <a:solidFill>
                  <a:schemeClr val="bg1"/>
                </a:solidFill>
                <a:effectLst/>
                <a:latin typeface="Aptos" panose="02110004020202020204"/>
                <a:ea typeface="Aptos" panose="02110004020202020204"/>
                <a:cs typeface="Times New Roman" panose="02020603050405020304" pitchFamily="18" charset="0"/>
              </a:rPr>
              <a:t>Which product had the highest sales, and what factors do you believe contributed to its success? </a:t>
            </a:r>
          </a:p>
          <a:p>
            <a:pPr>
              <a:lnSpc>
                <a:spcPct val="115000"/>
              </a:lnSpc>
              <a:spcAft>
                <a:spcPts val="800"/>
              </a:spcAft>
              <a:buNone/>
            </a:pPr>
            <a:r>
              <a:rPr lang="en-NG" sz="1580" kern="100" dirty="0">
                <a:solidFill>
                  <a:schemeClr val="bg1"/>
                </a:solidFill>
                <a:effectLst/>
                <a:latin typeface="Aptos" panose="02110004020202020204"/>
                <a:ea typeface="Aptos" panose="02110004020202020204"/>
                <a:cs typeface="Times New Roman" panose="02020603050405020304" pitchFamily="18" charset="0"/>
              </a:rPr>
              <a:t>5. </a:t>
            </a:r>
            <a:r>
              <a:rPr lang="en-US" sz="1580" kern="100" dirty="0">
                <a:solidFill>
                  <a:schemeClr val="bg1"/>
                </a:solidFill>
                <a:effectLst/>
                <a:latin typeface="Aptos" panose="02110004020202020204"/>
                <a:ea typeface="Aptos" panose="02110004020202020204"/>
                <a:cs typeface="Times New Roman" panose="02020603050405020304" pitchFamily="18" charset="0"/>
              </a:rPr>
              <a:t> </a:t>
            </a:r>
            <a:r>
              <a:rPr lang="en-NG" sz="1580" kern="100" dirty="0">
                <a:solidFill>
                  <a:schemeClr val="bg1"/>
                </a:solidFill>
                <a:effectLst/>
                <a:latin typeface="Aptos" panose="02110004020202020204"/>
                <a:ea typeface="Aptos" panose="02110004020202020204"/>
                <a:cs typeface="Times New Roman" panose="02020603050405020304" pitchFamily="18" charset="0"/>
              </a:rPr>
              <a:t>How do product sales vary across different days of the week, and what insights can be drawn from the distribution of order volumes by product and day?</a:t>
            </a:r>
          </a:p>
          <a:p>
            <a:pPr>
              <a:lnSpc>
                <a:spcPct val="115000"/>
              </a:lnSpc>
              <a:spcAft>
                <a:spcPts val="800"/>
              </a:spcAft>
              <a:buNone/>
            </a:pPr>
            <a:r>
              <a:rPr lang="en-NG" sz="1580" kern="100" dirty="0">
                <a:solidFill>
                  <a:schemeClr val="bg1"/>
                </a:solidFill>
                <a:effectLst/>
                <a:latin typeface="Aptos" panose="02110004020202020204"/>
                <a:ea typeface="Aptos" panose="02110004020202020204"/>
                <a:cs typeface="Times New Roman" panose="02020603050405020304" pitchFamily="18" charset="0"/>
              </a:rPr>
              <a:t>6. </a:t>
            </a:r>
            <a:r>
              <a:rPr lang="en-US" sz="1580" kern="100" dirty="0">
                <a:solidFill>
                  <a:schemeClr val="bg1"/>
                </a:solidFill>
                <a:effectLst/>
                <a:latin typeface="Aptos" panose="02110004020202020204"/>
                <a:ea typeface="Aptos" panose="02110004020202020204"/>
                <a:cs typeface="Times New Roman" panose="02020603050405020304" pitchFamily="18" charset="0"/>
              </a:rPr>
              <a:t> </a:t>
            </a:r>
            <a:r>
              <a:rPr lang="en-NG" sz="1580" kern="100" dirty="0">
                <a:solidFill>
                  <a:schemeClr val="bg1"/>
                </a:solidFill>
                <a:effectLst/>
                <a:latin typeface="Aptos" panose="02110004020202020204"/>
                <a:ea typeface="Aptos" panose="02110004020202020204"/>
                <a:cs typeface="Times New Roman" panose="02020603050405020304" pitchFamily="18" charset="0"/>
              </a:rPr>
              <a:t>On which day of the week do customers make the most purchases?</a:t>
            </a:r>
          </a:p>
          <a:p>
            <a:pPr>
              <a:lnSpc>
                <a:spcPct val="115000"/>
              </a:lnSpc>
              <a:spcAft>
                <a:spcPts val="800"/>
              </a:spcAft>
              <a:buNone/>
            </a:pPr>
            <a:r>
              <a:rPr lang="en-NG" sz="1580" kern="100" dirty="0">
                <a:solidFill>
                  <a:schemeClr val="bg1"/>
                </a:solidFill>
                <a:effectLst/>
                <a:latin typeface="Aptos" panose="02110004020202020204"/>
                <a:ea typeface="Aptos" panose="02110004020202020204"/>
                <a:cs typeface="Times New Roman" panose="02020603050405020304" pitchFamily="18" charset="0"/>
              </a:rPr>
              <a:t>7. </a:t>
            </a:r>
            <a:r>
              <a:rPr lang="en-US" sz="1580" kern="100" dirty="0">
                <a:solidFill>
                  <a:schemeClr val="bg1"/>
                </a:solidFill>
                <a:effectLst/>
                <a:latin typeface="Aptos" panose="02110004020202020204"/>
                <a:ea typeface="Aptos" panose="02110004020202020204"/>
                <a:cs typeface="Times New Roman" panose="02020603050405020304" pitchFamily="18" charset="0"/>
              </a:rPr>
              <a:t> </a:t>
            </a:r>
            <a:r>
              <a:rPr lang="en-NG" sz="1580" kern="100" dirty="0">
                <a:solidFill>
                  <a:schemeClr val="bg1"/>
                </a:solidFill>
                <a:effectLst/>
                <a:latin typeface="Aptos" panose="02110004020202020204"/>
                <a:ea typeface="Aptos" panose="02110004020202020204"/>
                <a:cs typeface="Times New Roman" panose="02020603050405020304" pitchFamily="18" charset="0"/>
              </a:rPr>
              <a:t>What is the optimal timing for advertisements and promotions to maximize customer purchases, based on historical purchase </a:t>
            </a:r>
            <a:r>
              <a:rPr lang="en-NG" sz="1580" kern="100" dirty="0" err="1">
                <a:solidFill>
                  <a:schemeClr val="bg1"/>
                </a:solidFill>
                <a:effectLst/>
                <a:latin typeface="Aptos" panose="02110004020202020204"/>
                <a:ea typeface="Aptos" panose="02110004020202020204"/>
                <a:cs typeface="Times New Roman" panose="02020603050405020304" pitchFamily="18" charset="0"/>
              </a:rPr>
              <a:t>behavior</a:t>
            </a:r>
            <a:r>
              <a:rPr lang="en-NG" sz="1580" kern="100" dirty="0">
                <a:solidFill>
                  <a:schemeClr val="bg1"/>
                </a:solidFill>
                <a:effectLst/>
                <a:latin typeface="Aptos" panose="02110004020202020204"/>
                <a:ea typeface="Aptos" panose="02110004020202020204"/>
                <a:cs typeface="Times New Roman" panose="02020603050405020304" pitchFamily="18" charset="0"/>
              </a:rPr>
              <a:t>?</a:t>
            </a:r>
          </a:p>
          <a:p>
            <a:pPr>
              <a:lnSpc>
                <a:spcPct val="115000"/>
              </a:lnSpc>
              <a:spcAft>
                <a:spcPts val="800"/>
              </a:spcAft>
              <a:buNone/>
            </a:pPr>
            <a:r>
              <a:rPr lang="en-NG" sz="1580" kern="100" dirty="0">
                <a:solidFill>
                  <a:schemeClr val="bg1"/>
                </a:solidFill>
                <a:effectLst/>
                <a:latin typeface="Aptos" panose="02110004020202020204"/>
                <a:ea typeface="Aptos" panose="02110004020202020204"/>
                <a:cs typeface="Times New Roman" panose="02020603050405020304" pitchFamily="18" charset="0"/>
              </a:rPr>
              <a:t>8. </a:t>
            </a:r>
            <a:r>
              <a:rPr lang="en-US" sz="1580" kern="100" dirty="0">
                <a:solidFill>
                  <a:schemeClr val="bg1"/>
                </a:solidFill>
                <a:effectLst/>
                <a:latin typeface="Aptos" panose="02110004020202020204"/>
                <a:ea typeface="Aptos" panose="02110004020202020204"/>
                <a:cs typeface="Times New Roman" panose="02020603050405020304" pitchFamily="18" charset="0"/>
              </a:rPr>
              <a:t> </a:t>
            </a:r>
            <a:r>
              <a:rPr lang="en-NG" sz="1580" kern="100" dirty="0">
                <a:solidFill>
                  <a:schemeClr val="bg1"/>
                </a:solidFill>
                <a:effectLst/>
                <a:latin typeface="Aptos" panose="02110004020202020204"/>
                <a:ea typeface="Aptos" panose="02110004020202020204"/>
                <a:cs typeface="Times New Roman" panose="02020603050405020304" pitchFamily="18" charset="0"/>
              </a:rPr>
              <a:t>What will our monthly sales look like over the next two years based on historical purchasing patterns?</a:t>
            </a:r>
          </a:p>
          <a:p>
            <a:pPr>
              <a:lnSpc>
                <a:spcPct val="115000"/>
              </a:lnSpc>
              <a:spcAft>
                <a:spcPts val="800"/>
              </a:spcAft>
              <a:buNone/>
            </a:pPr>
            <a:r>
              <a:rPr lang="en-NG" sz="1580" kern="100" dirty="0">
                <a:solidFill>
                  <a:schemeClr val="bg1"/>
                </a:solidFill>
                <a:effectLst/>
                <a:latin typeface="Aptos" panose="02110004020202020204"/>
                <a:ea typeface="Aptos" panose="02110004020202020204"/>
                <a:cs typeface="Times New Roman" panose="02020603050405020304" pitchFamily="18" charset="0"/>
              </a:rPr>
              <a:t>9. </a:t>
            </a:r>
            <a:r>
              <a:rPr lang="en-US" sz="1580" kern="100" dirty="0">
                <a:solidFill>
                  <a:schemeClr val="bg1"/>
                </a:solidFill>
                <a:effectLst/>
                <a:latin typeface="Aptos" panose="02110004020202020204"/>
                <a:ea typeface="Aptos" panose="02110004020202020204"/>
                <a:cs typeface="Times New Roman" panose="02020603050405020304" pitchFamily="18" charset="0"/>
              </a:rPr>
              <a:t> </a:t>
            </a:r>
            <a:r>
              <a:rPr lang="en-NG" sz="1580" kern="100" dirty="0">
                <a:solidFill>
                  <a:schemeClr val="bg1"/>
                </a:solidFill>
                <a:effectLst/>
                <a:latin typeface="Aptos" panose="02110004020202020204"/>
                <a:ea typeface="Aptos" panose="02110004020202020204"/>
                <a:cs typeface="Times New Roman" panose="02020603050405020304" pitchFamily="18" charset="0"/>
              </a:rPr>
              <a:t>What products are frequently bought together?</a:t>
            </a:r>
          </a:p>
          <a:p>
            <a:pPr>
              <a:lnSpc>
                <a:spcPct val="115000"/>
              </a:lnSpc>
              <a:spcAft>
                <a:spcPts val="800"/>
              </a:spcAft>
            </a:pPr>
            <a:r>
              <a:rPr lang="en-NG" sz="1580" kern="100" dirty="0">
                <a:solidFill>
                  <a:schemeClr val="bg1"/>
                </a:solidFill>
                <a:effectLst/>
                <a:latin typeface="Aptos" panose="02110004020202020204"/>
                <a:ea typeface="Aptos" panose="02110004020202020204"/>
                <a:cs typeface="Times New Roman" panose="02020603050405020304" pitchFamily="18" charset="0"/>
              </a:rPr>
              <a:t>10. </a:t>
            </a:r>
            <a:r>
              <a:rPr lang="en-US" sz="1580" kern="100" dirty="0">
                <a:solidFill>
                  <a:schemeClr val="bg1"/>
                </a:solidFill>
                <a:effectLst/>
                <a:latin typeface="Aptos" panose="02110004020202020204"/>
                <a:ea typeface="Aptos" panose="02110004020202020204"/>
                <a:cs typeface="Times New Roman" panose="02020603050405020304" pitchFamily="18" charset="0"/>
              </a:rPr>
              <a:t> </a:t>
            </a:r>
            <a:r>
              <a:rPr lang="en-NG" sz="1580" kern="100" dirty="0">
                <a:solidFill>
                  <a:schemeClr val="bg1"/>
                </a:solidFill>
                <a:effectLst/>
                <a:latin typeface="Aptos" panose="02110004020202020204"/>
                <a:ea typeface="Aptos" panose="02110004020202020204"/>
                <a:cs typeface="Times New Roman" panose="02020603050405020304" pitchFamily="18" charset="0"/>
              </a:rPr>
              <a:t>How can we group cities based on sales performance to uncover patterns for better sales strategy?</a:t>
            </a:r>
          </a:p>
        </p:txBody>
      </p:sp>
      <p:sp>
        <p:nvSpPr>
          <p:cNvPr id="9" name="TextBox 8">
            <a:extLst>
              <a:ext uri="{FF2B5EF4-FFF2-40B4-BE49-F238E27FC236}">
                <a16:creationId xmlns:a16="http://schemas.microsoft.com/office/drawing/2014/main" id="{7741A45C-B646-1899-2D18-1C75E63D7177}"/>
              </a:ext>
            </a:extLst>
          </p:cNvPr>
          <p:cNvSpPr txBox="1"/>
          <p:nvPr/>
        </p:nvSpPr>
        <p:spPr>
          <a:xfrm>
            <a:off x="11039856" y="6603460"/>
            <a:ext cx="384048" cy="261610"/>
          </a:xfrm>
          <a:prstGeom prst="rect">
            <a:avLst/>
          </a:prstGeom>
          <a:noFill/>
        </p:spPr>
        <p:txBody>
          <a:bodyPr wrap="square" rtlCol="0">
            <a:spAutoFit/>
          </a:bodyPr>
          <a:lstStyle/>
          <a:p>
            <a:r>
              <a:rPr lang="en-US" sz="1100" b="1" dirty="0"/>
              <a:t>6  </a:t>
            </a:r>
            <a:endParaRPr lang="en-NG" sz="1100" b="1" dirty="0"/>
          </a:p>
        </p:txBody>
      </p:sp>
    </p:spTree>
    <p:extLst>
      <p:ext uri="{BB962C8B-B14F-4D97-AF65-F5344CB8AC3E}">
        <p14:creationId xmlns:p14="http://schemas.microsoft.com/office/powerpoint/2010/main" val="4237477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AA38F-E7E1-110B-D010-FD0C63A09B7A}"/>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2A83689F-837D-B754-2FC0-17C75E5ACD7C}"/>
              </a:ext>
            </a:extLst>
          </p:cNvPr>
          <p:cNvSpPr/>
          <p:nvPr/>
        </p:nvSpPr>
        <p:spPr>
          <a:xfrm>
            <a:off x="4091934" y="365760"/>
            <a:ext cx="7700015" cy="6069330"/>
          </a:xfrm>
          <a:prstGeom prst="roundRect">
            <a:avLst>
              <a:gd name="adj" fmla="val 1789"/>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E72A20B1-3086-0DA3-E530-1E8FB676D9C4}"/>
              </a:ext>
            </a:extLst>
          </p:cNvPr>
          <p:cNvSpPr txBox="1"/>
          <p:nvPr/>
        </p:nvSpPr>
        <p:spPr>
          <a:xfrm>
            <a:off x="378430" y="1502803"/>
            <a:ext cx="2780042" cy="1384995"/>
          </a:xfrm>
          <a:prstGeom prst="rect">
            <a:avLst/>
          </a:prstGeom>
          <a:noFill/>
        </p:spPr>
        <p:txBody>
          <a:bodyPr wrap="square" rtlCol="0">
            <a:spAutoFit/>
          </a:bodyPr>
          <a:lstStyle/>
          <a:p>
            <a:pPr algn="ctr"/>
            <a:r>
              <a:rPr lang="en-US" sz="2800" b="1" dirty="0">
                <a:solidFill>
                  <a:srgbClr val="FF0000"/>
                </a:solidFill>
                <a:latin typeface="Arial Rounded MT Bold" panose="020F0704030504030204" pitchFamily="34" charset="0"/>
              </a:rPr>
              <a:t>Tools Used throughout the Project</a:t>
            </a:r>
          </a:p>
        </p:txBody>
      </p:sp>
      <p:sp>
        <p:nvSpPr>
          <p:cNvPr id="3" name="Rectangle: Rounded Corners 2">
            <a:extLst>
              <a:ext uri="{FF2B5EF4-FFF2-40B4-BE49-F238E27FC236}">
                <a16:creationId xmlns:a16="http://schemas.microsoft.com/office/drawing/2014/main" id="{03FC8C43-39B7-EC75-8F7C-1E467A6D351C}"/>
              </a:ext>
            </a:extLst>
          </p:cNvPr>
          <p:cNvSpPr/>
          <p:nvPr/>
        </p:nvSpPr>
        <p:spPr>
          <a:xfrm flipH="1">
            <a:off x="3482140" y="834391"/>
            <a:ext cx="45719" cy="4972046"/>
          </a:xfrm>
          <a:prstGeom prst="round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5" name="Picture 4">
            <a:extLst>
              <a:ext uri="{FF2B5EF4-FFF2-40B4-BE49-F238E27FC236}">
                <a16:creationId xmlns:a16="http://schemas.microsoft.com/office/drawing/2014/main" id="{097CDD76-6AB6-6119-D1D2-40E64B64D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24" y="3264228"/>
            <a:ext cx="2240280" cy="2265358"/>
          </a:xfrm>
          <a:prstGeom prst="rect">
            <a:avLst/>
          </a:prstGeom>
        </p:spPr>
      </p:pic>
      <p:sp>
        <p:nvSpPr>
          <p:cNvPr id="10" name="TextBox 9">
            <a:extLst>
              <a:ext uri="{FF2B5EF4-FFF2-40B4-BE49-F238E27FC236}">
                <a16:creationId xmlns:a16="http://schemas.microsoft.com/office/drawing/2014/main" id="{A475D2FF-E0C7-735E-F9BA-C5C8D2DF755C}"/>
              </a:ext>
            </a:extLst>
          </p:cNvPr>
          <p:cNvSpPr txBox="1"/>
          <p:nvPr/>
        </p:nvSpPr>
        <p:spPr>
          <a:xfrm>
            <a:off x="4206240" y="510380"/>
            <a:ext cx="7472604" cy="5837239"/>
          </a:xfrm>
          <a:prstGeom prst="rect">
            <a:avLst/>
          </a:prstGeom>
          <a:noFill/>
        </p:spPr>
        <p:txBody>
          <a:bodyPr wrap="square" rtlCol="0">
            <a:spAutoFit/>
          </a:bodyPr>
          <a:lstStyle/>
          <a:p>
            <a:pPr>
              <a:lnSpc>
                <a:spcPct val="115000"/>
              </a:lnSpc>
              <a:spcAft>
                <a:spcPts val="800"/>
              </a:spcAft>
              <a:buNone/>
            </a:pPr>
            <a:r>
              <a:rPr lang="en-US" sz="1600" kern="100" dirty="0">
                <a:solidFill>
                  <a:schemeClr val="bg1"/>
                </a:solidFill>
                <a:latin typeface="Aptos" panose="02110004020202020204"/>
                <a:ea typeface="Aptos" panose="02110004020202020204"/>
                <a:cs typeface="Times New Roman" panose="02020603050405020304" pitchFamily="18" charset="0"/>
              </a:rPr>
              <a:t>1.  </a:t>
            </a:r>
            <a:r>
              <a:rPr lang="en-NG" sz="1600" b="1" kern="100" dirty="0">
                <a:solidFill>
                  <a:schemeClr val="bg1"/>
                </a:solidFill>
                <a:effectLst/>
                <a:latin typeface="Aptos" panose="02110004020202020204"/>
                <a:ea typeface="Aptos" panose="02110004020202020204"/>
                <a:cs typeface="Times New Roman" panose="02020603050405020304" pitchFamily="18" charset="0"/>
              </a:rPr>
              <a:t>Python</a:t>
            </a:r>
            <a:r>
              <a:rPr lang="en-NG" sz="1600" kern="100" dirty="0">
                <a:solidFill>
                  <a:schemeClr val="bg1"/>
                </a:solidFill>
                <a:effectLst/>
                <a:latin typeface="Aptos" panose="02110004020202020204"/>
                <a:ea typeface="Aptos" panose="02110004020202020204"/>
                <a:cs typeface="Times New Roman" panose="02020603050405020304" pitchFamily="18" charset="0"/>
              </a:rPr>
              <a:t>: The foundation of my analysis, enabling efficient data manipulation and insight extraction. Key libraries included:</a:t>
            </a:r>
          </a:p>
          <a:p>
            <a:pPr marL="285750" indent="-285750">
              <a:lnSpc>
                <a:spcPct val="115000"/>
              </a:lnSpc>
              <a:spcAft>
                <a:spcPts val="800"/>
              </a:spcAft>
              <a:buFont typeface="Wingdings" panose="05000000000000000000" pitchFamily="2" charset="2"/>
              <a:buChar char="Ø"/>
            </a:pPr>
            <a:r>
              <a:rPr lang="en-NG" sz="1600" kern="100" dirty="0">
                <a:solidFill>
                  <a:schemeClr val="bg1"/>
                </a:solidFill>
                <a:effectLst/>
                <a:latin typeface="Aptos" panose="02110004020202020204"/>
                <a:ea typeface="Aptos" panose="02110004020202020204"/>
                <a:cs typeface="Times New Roman" panose="02020603050405020304" pitchFamily="18" charset="0"/>
              </a:rPr>
              <a:t>Pandas</a:t>
            </a:r>
            <a:r>
              <a:rPr lang="en-US" sz="1600" kern="100" dirty="0">
                <a:solidFill>
                  <a:schemeClr val="bg1"/>
                </a:solidFill>
                <a:effectLst/>
                <a:latin typeface="Aptos" panose="02110004020202020204"/>
                <a:ea typeface="Aptos" panose="02110004020202020204"/>
                <a:cs typeface="Times New Roman" panose="02020603050405020304" pitchFamily="18" charset="0"/>
              </a:rPr>
              <a:t> </a:t>
            </a:r>
            <a:r>
              <a:rPr lang="en-NG" sz="1600" kern="100" dirty="0">
                <a:solidFill>
                  <a:schemeClr val="bg1"/>
                </a:solidFill>
                <a:effectLst/>
                <a:latin typeface="Aptos" panose="02110004020202020204"/>
                <a:ea typeface="Aptos" panose="02110004020202020204"/>
                <a:cs typeface="Times New Roman" panose="02020603050405020304" pitchFamily="18" charset="0"/>
              </a:rPr>
              <a:t>for data cleaning and analysis</a:t>
            </a:r>
          </a:p>
          <a:p>
            <a:pPr marL="285750" indent="-285750">
              <a:lnSpc>
                <a:spcPct val="115000"/>
              </a:lnSpc>
              <a:spcAft>
                <a:spcPts val="800"/>
              </a:spcAft>
              <a:buFont typeface="Wingdings" panose="05000000000000000000" pitchFamily="2" charset="2"/>
              <a:buChar char="Ø"/>
            </a:pPr>
            <a:r>
              <a:rPr lang="en-NG" sz="1600" kern="100" dirty="0">
                <a:solidFill>
                  <a:schemeClr val="bg1"/>
                </a:solidFill>
                <a:effectLst/>
                <a:latin typeface="Aptos" panose="02110004020202020204"/>
                <a:ea typeface="Aptos" panose="02110004020202020204"/>
                <a:cs typeface="Times New Roman" panose="02020603050405020304" pitchFamily="18" charset="0"/>
              </a:rPr>
              <a:t> Matplotlib</a:t>
            </a:r>
            <a:r>
              <a:rPr lang="en-US" sz="1600" kern="100" dirty="0">
                <a:solidFill>
                  <a:schemeClr val="bg1"/>
                </a:solidFill>
                <a:effectLst/>
                <a:latin typeface="Aptos" panose="02110004020202020204"/>
                <a:ea typeface="Aptos" panose="02110004020202020204"/>
                <a:cs typeface="Times New Roman" panose="02020603050405020304" pitchFamily="18" charset="0"/>
              </a:rPr>
              <a:t> </a:t>
            </a:r>
            <a:r>
              <a:rPr lang="en-NG" sz="1600" kern="100" dirty="0">
                <a:solidFill>
                  <a:schemeClr val="bg1"/>
                </a:solidFill>
                <a:effectLst/>
                <a:latin typeface="Aptos" panose="02110004020202020204"/>
                <a:ea typeface="Aptos" panose="02110004020202020204"/>
                <a:cs typeface="Times New Roman" panose="02020603050405020304" pitchFamily="18" charset="0"/>
              </a:rPr>
              <a:t>for basic data visualizations</a:t>
            </a:r>
          </a:p>
          <a:p>
            <a:pPr marL="285750" indent="-285750">
              <a:lnSpc>
                <a:spcPct val="115000"/>
              </a:lnSpc>
              <a:spcAft>
                <a:spcPts val="800"/>
              </a:spcAft>
              <a:buFont typeface="Wingdings" panose="05000000000000000000" pitchFamily="2" charset="2"/>
              <a:buChar char="Ø"/>
            </a:pPr>
            <a:r>
              <a:rPr lang="en-NG" sz="1600" kern="100" dirty="0">
                <a:solidFill>
                  <a:schemeClr val="bg1"/>
                </a:solidFill>
                <a:effectLst/>
                <a:latin typeface="Aptos" panose="02110004020202020204"/>
                <a:ea typeface="Aptos" panose="02110004020202020204"/>
                <a:cs typeface="Times New Roman" panose="02020603050405020304" pitchFamily="18" charset="0"/>
              </a:rPr>
              <a:t> Seaborn</a:t>
            </a:r>
            <a:r>
              <a:rPr lang="en-US" sz="1600" kern="100" dirty="0">
                <a:solidFill>
                  <a:schemeClr val="bg1"/>
                </a:solidFill>
                <a:effectLst/>
                <a:latin typeface="Aptos" panose="02110004020202020204"/>
                <a:ea typeface="Aptos" panose="02110004020202020204"/>
                <a:cs typeface="Times New Roman" panose="02020603050405020304" pitchFamily="18" charset="0"/>
              </a:rPr>
              <a:t> </a:t>
            </a:r>
            <a:r>
              <a:rPr lang="en-NG" sz="1600" kern="100" dirty="0">
                <a:solidFill>
                  <a:schemeClr val="bg1"/>
                </a:solidFill>
                <a:effectLst/>
                <a:latin typeface="Aptos" panose="02110004020202020204"/>
                <a:ea typeface="Aptos" panose="02110004020202020204"/>
                <a:cs typeface="Times New Roman" panose="02020603050405020304" pitchFamily="18" charset="0"/>
              </a:rPr>
              <a:t>for enhanced and detailed plotting</a:t>
            </a:r>
            <a:endParaRPr lang="en-US" sz="1600" kern="100" dirty="0">
              <a:solidFill>
                <a:schemeClr val="bg1"/>
              </a:solidFill>
              <a:effectLst/>
              <a:latin typeface="Aptos" panose="02110004020202020204"/>
              <a:ea typeface="Aptos" panose="02110004020202020204"/>
              <a:cs typeface="Times New Roman" panose="02020603050405020304" pitchFamily="18" charset="0"/>
            </a:endParaRPr>
          </a:p>
          <a:p>
            <a:pPr marL="285750" indent="-285750">
              <a:lnSpc>
                <a:spcPct val="115000"/>
              </a:lnSpc>
              <a:spcAft>
                <a:spcPts val="800"/>
              </a:spcAft>
              <a:buFont typeface="Wingdings" panose="05000000000000000000" pitchFamily="2" charset="2"/>
              <a:buChar char="Ø"/>
            </a:pPr>
            <a:endParaRPr lang="en-US" sz="1600" kern="100" dirty="0">
              <a:solidFill>
                <a:schemeClr val="bg1"/>
              </a:solidFill>
              <a:latin typeface="Aptos" panose="02110004020202020204"/>
              <a:ea typeface="Aptos" panose="02110004020202020204"/>
              <a:cs typeface="Times New Roman" panose="02020603050405020304" pitchFamily="18" charset="0"/>
            </a:endParaRPr>
          </a:p>
          <a:p>
            <a:pPr>
              <a:lnSpc>
                <a:spcPct val="115000"/>
              </a:lnSpc>
              <a:spcAft>
                <a:spcPts val="800"/>
              </a:spcAft>
              <a:buNone/>
            </a:pPr>
            <a:r>
              <a:rPr lang="en-US" sz="1600" kern="100" dirty="0">
                <a:solidFill>
                  <a:schemeClr val="bg1"/>
                </a:solidFill>
                <a:effectLst/>
                <a:latin typeface="Aptos" panose="02110004020202020204"/>
                <a:ea typeface="Aptos" panose="02110004020202020204"/>
                <a:cs typeface="Times New Roman" panose="02020603050405020304" pitchFamily="18" charset="0"/>
              </a:rPr>
              <a:t>2. </a:t>
            </a:r>
            <a:r>
              <a:rPr lang="en-US" sz="1600" kern="100" dirty="0">
                <a:solidFill>
                  <a:schemeClr val="bg1"/>
                </a:solidFill>
                <a:latin typeface="Aptos" panose="02110004020202020204"/>
                <a:ea typeface="Aptos" panose="02110004020202020204"/>
                <a:cs typeface="Times New Roman" panose="02020603050405020304" pitchFamily="18" charset="0"/>
              </a:rPr>
              <a:t> </a:t>
            </a:r>
            <a:r>
              <a:rPr lang="en-NG" sz="1600" b="1" kern="100" dirty="0">
                <a:solidFill>
                  <a:schemeClr val="bg1"/>
                </a:solidFill>
                <a:effectLst/>
                <a:latin typeface="Aptos" panose="02110004020202020204"/>
                <a:ea typeface="Aptos" panose="02110004020202020204"/>
                <a:cs typeface="Times New Roman" panose="02020603050405020304" pitchFamily="18" charset="0"/>
              </a:rPr>
              <a:t>Machine Learning</a:t>
            </a:r>
            <a:r>
              <a:rPr lang="en-NG" sz="1600" kern="100" dirty="0">
                <a:solidFill>
                  <a:schemeClr val="bg1"/>
                </a:solidFill>
                <a:effectLst/>
                <a:latin typeface="Aptos" panose="02110004020202020204"/>
                <a:ea typeface="Aptos" panose="02110004020202020204"/>
                <a:cs typeface="Times New Roman" panose="02020603050405020304" pitchFamily="18" charset="0"/>
              </a:rPr>
              <a:t>: To uncover patterns and make predictive insights, I incorporated:</a:t>
            </a:r>
          </a:p>
          <a:p>
            <a:pPr marL="285750" indent="-285750">
              <a:lnSpc>
                <a:spcPct val="115000"/>
              </a:lnSpc>
              <a:spcAft>
                <a:spcPts val="800"/>
              </a:spcAft>
              <a:buFont typeface="Wingdings" panose="05000000000000000000" pitchFamily="2" charset="2"/>
              <a:buChar char="Ø"/>
            </a:pPr>
            <a:r>
              <a:rPr lang="en-NG" sz="1600" kern="100" dirty="0">
                <a:solidFill>
                  <a:schemeClr val="bg1"/>
                </a:solidFill>
                <a:effectLst/>
                <a:latin typeface="Aptos" panose="02110004020202020204"/>
                <a:ea typeface="Aptos" panose="02110004020202020204"/>
                <a:cs typeface="Times New Roman" panose="02020603050405020304" pitchFamily="18" charset="0"/>
              </a:rPr>
              <a:t> scikit-learn</a:t>
            </a:r>
            <a:r>
              <a:rPr lang="en-US" sz="1600" kern="100" dirty="0">
                <a:solidFill>
                  <a:schemeClr val="bg1"/>
                </a:solidFill>
                <a:effectLst/>
                <a:latin typeface="Aptos" panose="02110004020202020204"/>
                <a:ea typeface="Aptos" panose="02110004020202020204"/>
                <a:cs typeface="Times New Roman" panose="02020603050405020304" pitchFamily="18" charset="0"/>
              </a:rPr>
              <a:t> </a:t>
            </a:r>
            <a:r>
              <a:rPr lang="en-NG" sz="1600" kern="100" dirty="0">
                <a:solidFill>
                  <a:schemeClr val="bg1"/>
                </a:solidFill>
                <a:effectLst/>
                <a:latin typeface="Aptos" panose="02110004020202020204"/>
                <a:ea typeface="Aptos" panose="02110004020202020204"/>
                <a:cs typeface="Times New Roman" panose="02020603050405020304" pitchFamily="18" charset="0"/>
              </a:rPr>
              <a:t>for model development and evaluation</a:t>
            </a:r>
          </a:p>
          <a:p>
            <a:pPr marL="285750" indent="-285750">
              <a:lnSpc>
                <a:spcPct val="115000"/>
              </a:lnSpc>
              <a:spcAft>
                <a:spcPts val="800"/>
              </a:spcAft>
              <a:buFont typeface="Wingdings" panose="05000000000000000000" pitchFamily="2" charset="2"/>
              <a:buChar char="Ø"/>
            </a:pPr>
            <a:r>
              <a:rPr lang="en-NG" sz="1600" kern="100" dirty="0">
                <a:solidFill>
                  <a:schemeClr val="bg1"/>
                </a:solidFill>
                <a:effectLst/>
                <a:latin typeface="Aptos" panose="02110004020202020204"/>
                <a:ea typeface="Aptos" panose="02110004020202020204"/>
                <a:cs typeface="Times New Roman" panose="02020603050405020304" pitchFamily="18" charset="0"/>
              </a:rPr>
              <a:t> </a:t>
            </a:r>
            <a:r>
              <a:rPr lang="en-NG" sz="1600" kern="100" dirty="0" err="1">
                <a:solidFill>
                  <a:schemeClr val="bg1"/>
                </a:solidFill>
                <a:effectLst/>
                <a:latin typeface="Aptos" panose="02110004020202020204"/>
                <a:ea typeface="Aptos" panose="02110004020202020204"/>
                <a:cs typeface="Times New Roman" panose="02020603050405020304" pitchFamily="18" charset="0"/>
              </a:rPr>
              <a:t>XGBoost</a:t>
            </a:r>
            <a:r>
              <a:rPr lang="en-US" sz="1600" kern="100" dirty="0">
                <a:solidFill>
                  <a:schemeClr val="bg1"/>
                </a:solidFill>
                <a:latin typeface="Aptos" panose="02110004020202020204"/>
                <a:ea typeface="Aptos" panose="02110004020202020204"/>
                <a:cs typeface="Times New Roman" panose="02020603050405020304" pitchFamily="18" charset="0"/>
              </a:rPr>
              <a:t> </a:t>
            </a:r>
            <a:r>
              <a:rPr lang="en-NG" sz="1600" kern="100" dirty="0">
                <a:solidFill>
                  <a:schemeClr val="bg1"/>
                </a:solidFill>
                <a:effectLst/>
                <a:latin typeface="Aptos" panose="02110004020202020204"/>
                <a:ea typeface="Aptos" panose="02110004020202020204"/>
                <a:cs typeface="Times New Roman" panose="02020603050405020304" pitchFamily="18" charset="0"/>
              </a:rPr>
              <a:t>for high-performance gradient boosting</a:t>
            </a:r>
          </a:p>
          <a:p>
            <a:pPr marL="285750" indent="-285750">
              <a:lnSpc>
                <a:spcPct val="115000"/>
              </a:lnSpc>
              <a:spcAft>
                <a:spcPts val="800"/>
              </a:spcAft>
              <a:buFont typeface="Wingdings" panose="05000000000000000000" pitchFamily="2" charset="2"/>
              <a:buChar char="Ø"/>
            </a:pPr>
            <a:r>
              <a:rPr lang="en-NG" sz="1600" kern="100" dirty="0">
                <a:solidFill>
                  <a:schemeClr val="bg1"/>
                </a:solidFill>
                <a:effectLst/>
                <a:latin typeface="Aptos" panose="02110004020202020204"/>
                <a:ea typeface="Aptos" panose="02110004020202020204"/>
                <a:cs typeface="Times New Roman" panose="02020603050405020304" pitchFamily="18" charset="0"/>
              </a:rPr>
              <a:t> Prophet</a:t>
            </a:r>
            <a:r>
              <a:rPr lang="en-US" sz="1600" kern="100" dirty="0">
                <a:solidFill>
                  <a:schemeClr val="bg1"/>
                </a:solidFill>
                <a:effectLst/>
                <a:latin typeface="Aptos" panose="02110004020202020204"/>
                <a:ea typeface="Aptos" panose="02110004020202020204"/>
                <a:cs typeface="Times New Roman" panose="02020603050405020304" pitchFamily="18" charset="0"/>
              </a:rPr>
              <a:t> </a:t>
            </a:r>
            <a:r>
              <a:rPr lang="en-NG" sz="1600" kern="100" dirty="0">
                <a:solidFill>
                  <a:schemeClr val="bg1"/>
                </a:solidFill>
                <a:effectLst/>
                <a:latin typeface="Aptos" panose="02110004020202020204"/>
                <a:ea typeface="Aptos" panose="02110004020202020204"/>
                <a:cs typeface="Times New Roman" panose="02020603050405020304" pitchFamily="18" charset="0"/>
              </a:rPr>
              <a:t>for time series forecasting</a:t>
            </a:r>
            <a:endParaRPr lang="en-US" sz="1600" kern="100" dirty="0">
              <a:solidFill>
                <a:schemeClr val="bg1"/>
              </a:solidFill>
              <a:effectLst/>
              <a:latin typeface="Aptos" panose="02110004020202020204"/>
              <a:ea typeface="Aptos" panose="02110004020202020204"/>
              <a:cs typeface="Times New Roman" panose="02020603050405020304" pitchFamily="18" charset="0"/>
            </a:endParaRPr>
          </a:p>
          <a:p>
            <a:pPr marL="285750" indent="-285750">
              <a:lnSpc>
                <a:spcPct val="115000"/>
              </a:lnSpc>
              <a:spcAft>
                <a:spcPts val="800"/>
              </a:spcAft>
              <a:buFont typeface="Wingdings" panose="05000000000000000000" pitchFamily="2" charset="2"/>
              <a:buChar char="Ø"/>
            </a:pPr>
            <a:endParaRPr lang="en-US" sz="1600" kern="100" dirty="0">
              <a:solidFill>
                <a:schemeClr val="bg1"/>
              </a:solidFill>
              <a:latin typeface="Aptos" panose="02110004020202020204"/>
              <a:ea typeface="Aptos" panose="02110004020202020204"/>
              <a:cs typeface="Times New Roman" panose="02020603050405020304" pitchFamily="18" charset="0"/>
            </a:endParaRPr>
          </a:p>
          <a:p>
            <a:pPr>
              <a:lnSpc>
                <a:spcPct val="115000"/>
              </a:lnSpc>
              <a:spcAft>
                <a:spcPts val="800"/>
              </a:spcAft>
              <a:buNone/>
            </a:pPr>
            <a:r>
              <a:rPr lang="en-NG" sz="1600" kern="100" dirty="0">
                <a:solidFill>
                  <a:schemeClr val="bg1"/>
                </a:solidFill>
                <a:effectLst/>
                <a:latin typeface="Aptos" panose="02110004020202020204"/>
                <a:ea typeface="Aptos" panose="02110004020202020204"/>
                <a:cs typeface="Times New Roman" panose="02020603050405020304" pitchFamily="18" charset="0"/>
              </a:rPr>
              <a:t>3.  </a:t>
            </a:r>
            <a:r>
              <a:rPr lang="en-NG" sz="1600" b="1" kern="100" dirty="0" err="1">
                <a:solidFill>
                  <a:schemeClr val="bg1"/>
                </a:solidFill>
                <a:effectLst/>
                <a:latin typeface="Aptos" panose="02110004020202020204"/>
                <a:ea typeface="Aptos" panose="02110004020202020204"/>
                <a:cs typeface="Times New Roman" panose="02020603050405020304" pitchFamily="18" charset="0"/>
              </a:rPr>
              <a:t>Jupyter</a:t>
            </a:r>
            <a:r>
              <a:rPr lang="en-NG" sz="1600" b="1" kern="100" dirty="0">
                <a:solidFill>
                  <a:schemeClr val="bg1"/>
                </a:solidFill>
                <a:effectLst/>
                <a:latin typeface="Aptos" panose="02110004020202020204"/>
                <a:ea typeface="Aptos" panose="02110004020202020204"/>
                <a:cs typeface="Times New Roman" panose="02020603050405020304" pitchFamily="18" charset="0"/>
              </a:rPr>
              <a:t> Notebooks</a:t>
            </a:r>
            <a:r>
              <a:rPr lang="en-NG" sz="1600" kern="100" dirty="0">
                <a:solidFill>
                  <a:schemeClr val="bg1"/>
                </a:solidFill>
                <a:effectLst/>
                <a:latin typeface="Aptos" panose="02110004020202020204"/>
                <a:ea typeface="Aptos" panose="02110004020202020204"/>
                <a:cs typeface="Times New Roman" panose="02020603050405020304" pitchFamily="18" charset="0"/>
              </a:rPr>
              <a:t>: Provided an interactive coding environment, allowing for seamless integration of code, analysis, and documentation.</a:t>
            </a:r>
          </a:p>
          <a:p>
            <a:pPr>
              <a:lnSpc>
                <a:spcPct val="115000"/>
              </a:lnSpc>
              <a:spcAft>
                <a:spcPts val="800"/>
              </a:spcAft>
              <a:buNone/>
            </a:pPr>
            <a:r>
              <a:rPr lang="en-NG" sz="1600" kern="100" dirty="0">
                <a:solidFill>
                  <a:schemeClr val="bg1"/>
                </a:solidFill>
                <a:effectLst/>
                <a:latin typeface="Aptos" panose="02110004020202020204"/>
                <a:ea typeface="Aptos" panose="02110004020202020204"/>
                <a:cs typeface="Times New Roman" panose="02020603050405020304" pitchFamily="18" charset="0"/>
              </a:rPr>
              <a:t> </a:t>
            </a:r>
          </a:p>
          <a:p>
            <a:pPr>
              <a:lnSpc>
                <a:spcPct val="115000"/>
              </a:lnSpc>
              <a:spcAft>
                <a:spcPts val="800"/>
              </a:spcAft>
            </a:pPr>
            <a:r>
              <a:rPr lang="en-NG" sz="1600" kern="100" dirty="0">
                <a:solidFill>
                  <a:schemeClr val="bg1"/>
                </a:solidFill>
                <a:effectLst/>
                <a:latin typeface="Aptos" panose="02110004020202020204"/>
                <a:ea typeface="Aptos" panose="02110004020202020204"/>
                <a:cs typeface="Times New Roman" panose="02020603050405020304" pitchFamily="18" charset="0"/>
              </a:rPr>
              <a:t>4.  </a:t>
            </a:r>
            <a:r>
              <a:rPr lang="en-NG" sz="1600" b="1" kern="100" dirty="0">
                <a:solidFill>
                  <a:schemeClr val="bg1"/>
                </a:solidFill>
                <a:effectLst/>
                <a:latin typeface="Aptos" panose="02110004020202020204"/>
                <a:ea typeface="Aptos" panose="02110004020202020204"/>
                <a:cs typeface="Times New Roman" panose="02020603050405020304" pitchFamily="18" charset="0"/>
              </a:rPr>
              <a:t>Git &amp; GitHub</a:t>
            </a:r>
            <a:r>
              <a:rPr lang="en-NG" sz="1600" kern="100" dirty="0">
                <a:solidFill>
                  <a:schemeClr val="bg1"/>
                </a:solidFill>
                <a:effectLst/>
                <a:latin typeface="Aptos" panose="02110004020202020204"/>
                <a:ea typeface="Aptos" panose="02110004020202020204"/>
                <a:cs typeface="Times New Roman" panose="02020603050405020304" pitchFamily="18" charset="0"/>
              </a:rPr>
              <a:t>: Used for version control, code management, and collaboration, ensuring transparency and reproducibility throughout the project.</a:t>
            </a:r>
          </a:p>
        </p:txBody>
      </p:sp>
      <p:cxnSp>
        <p:nvCxnSpPr>
          <p:cNvPr id="12" name="Straight Connector 11">
            <a:extLst>
              <a:ext uri="{FF2B5EF4-FFF2-40B4-BE49-F238E27FC236}">
                <a16:creationId xmlns:a16="http://schemas.microsoft.com/office/drawing/2014/main" id="{228190D7-0DF2-8C13-CC7D-26DA3AC121BA}"/>
              </a:ext>
            </a:extLst>
          </p:cNvPr>
          <p:cNvCxnSpPr>
            <a:cxnSpLocks/>
          </p:cNvCxnSpPr>
          <p:nvPr/>
        </p:nvCxnSpPr>
        <p:spPr>
          <a:xfrm>
            <a:off x="633984" y="6559296"/>
            <a:ext cx="10864596"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4A3C9AC2-2D5D-7F56-FE50-8170992046D9}"/>
              </a:ext>
            </a:extLst>
          </p:cNvPr>
          <p:cNvSpPr txBox="1"/>
          <p:nvPr/>
        </p:nvSpPr>
        <p:spPr>
          <a:xfrm>
            <a:off x="1104826" y="6563328"/>
            <a:ext cx="2715006"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4" name="TextBox 3">
            <a:extLst>
              <a:ext uri="{FF2B5EF4-FFF2-40B4-BE49-F238E27FC236}">
                <a16:creationId xmlns:a16="http://schemas.microsoft.com/office/drawing/2014/main" id="{55A1D734-01BD-812C-AA0A-39A9E7AFA665}"/>
              </a:ext>
            </a:extLst>
          </p:cNvPr>
          <p:cNvSpPr txBox="1"/>
          <p:nvPr/>
        </p:nvSpPr>
        <p:spPr>
          <a:xfrm>
            <a:off x="11039856" y="6603460"/>
            <a:ext cx="384048" cy="261610"/>
          </a:xfrm>
          <a:prstGeom prst="rect">
            <a:avLst/>
          </a:prstGeom>
          <a:noFill/>
        </p:spPr>
        <p:txBody>
          <a:bodyPr wrap="square" rtlCol="0">
            <a:spAutoFit/>
          </a:bodyPr>
          <a:lstStyle/>
          <a:p>
            <a:r>
              <a:rPr lang="en-US" sz="1100" b="1" dirty="0"/>
              <a:t>7  </a:t>
            </a:r>
            <a:endParaRPr lang="en-NG" sz="1100" b="1" dirty="0"/>
          </a:p>
        </p:txBody>
      </p:sp>
    </p:spTree>
    <p:extLst>
      <p:ext uri="{BB962C8B-B14F-4D97-AF65-F5344CB8AC3E}">
        <p14:creationId xmlns:p14="http://schemas.microsoft.com/office/powerpoint/2010/main" val="2256585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63F5D-5570-C73A-BD5F-2F8B89D7A0B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B08F5D7-785F-7C33-2EB9-0DA65C5DEBBC}"/>
              </a:ext>
            </a:extLst>
          </p:cNvPr>
          <p:cNvSpPr txBox="1"/>
          <p:nvPr/>
        </p:nvSpPr>
        <p:spPr>
          <a:xfrm>
            <a:off x="259080" y="1348523"/>
            <a:ext cx="2475679" cy="523220"/>
          </a:xfrm>
          <a:prstGeom prst="rect">
            <a:avLst/>
          </a:prstGeom>
          <a:noFill/>
        </p:spPr>
        <p:txBody>
          <a:bodyPr wrap="square" rtlCol="0">
            <a:spAutoFit/>
          </a:bodyPr>
          <a:lstStyle/>
          <a:p>
            <a:r>
              <a:rPr lang="en-NG" sz="2800" b="1" dirty="0">
                <a:solidFill>
                  <a:srgbClr val="FF0000"/>
                </a:solidFill>
                <a:latin typeface="Arial Rounded MT Bold" panose="020F0704030504030204" pitchFamily="34" charset="0"/>
              </a:rPr>
              <a:t>Methodology</a:t>
            </a:r>
          </a:p>
        </p:txBody>
      </p:sp>
      <p:sp>
        <p:nvSpPr>
          <p:cNvPr id="3" name="Rectangle: Rounded Corners 2">
            <a:extLst>
              <a:ext uri="{FF2B5EF4-FFF2-40B4-BE49-F238E27FC236}">
                <a16:creationId xmlns:a16="http://schemas.microsoft.com/office/drawing/2014/main" id="{E70FACC9-734F-D4B8-BC91-9A9A4BEE3E42}"/>
              </a:ext>
            </a:extLst>
          </p:cNvPr>
          <p:cNvSpPr/>
          <p:nvPr/>
        </p:nvSpPr>
        <p:spPr>
          <a:xfrm>
            <a:off x="2962059" y="972273"/>
            <a:ext cx="45767" cy="4862570"/>
          </a:xfrm>
          <a:prstGeom prst="round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4" name="Picture 3">
            <a:extLst>
              <a:ext uri="{FF2B5EF4-FFF2-40B4-BE49-F238E27FC236}">
                <a16:creationId xmlns:a16="http://schemas.microsoft.com/office/drawing/2014/main" id="{1DA097D7-624D-EDC0-6448-8154ED3386AC}"/>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74398" y="2444381"/>
            <a:ext cx="2133061" cy="2952000"/>
          </a:xfrm>
          <a:prstGeom prst="rect">
            <a:avLst/>
          </a:prstGeom>
        </p:spPr>
      </p:pic>
      <p:sp>
        <p:nvSpPr>
          <p:cNvPr id="5" name="Rectangle 4">
            <a:extLst>
              <a:ext uri="{FF2B5EF4-FFF2-40B4-BE49-F238E27FC236}">
                <a16:creationId xmlns:a16="http://schemas.microsoft.com/office/drawing/2014/main" id="{28532D40-3D90-AAB0-CCAB-02FE2FDF0654}"/>
              </a:ext>
            </a:extLst>
          </p:cNvPr>
          <p:cNvSpPr/>
          <p:nvPr/>
        </p:nvSpPr>
        <p:spPr>
          <a:xfrm>
            <a:off x="3475588" y="194310"/>
            <a:ext cx="4286250" cy="62865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TextBox 5">
            <a:extLst>
              <a:ext uri="{FF2B5EF4-FFF2-40B4-BE49-F238E27FC236}">
                <a16:creationId xmlns:a16="http://schemas.microsoft.com/office/drawing/2014/main" id="{9C11AE48-5EED-312F-DAB4-8D75E947C7F5}"/>
              </a:ext>
            </a:extLst>
          </p:cNvPr>
          <p:cNvSpPr txBox="1"/>
          <p:nvPr/>
        </p:nvSpPr>
        <p:spPr>
          <a:xfrm>
            <a:off x="3561313" y="1336878"/>
            <a:ext cx="4063365" cy="5143716"/>
          </a:xfrm>
          <a:prstGeom prst="rect">
            <a:avLst/>
          </a:prstGeom>
          <a:noFill/>
        </p:spPr>
        <p:txBody>
          <a:bodyPr wrap="square" rtlCol="0">
            <a:spAutoFit/>
          </a:bodyPr>
          <a:lstStyle/>
          <a:p>
            <a:pPr>
              <a:lnSpc>
                <a:spcPct val="115000"/>
              </a:lnSpc>
              <a:spcAft>
                <a:spcPts val="800"/>
              </a:spcAft>
              <a:buNone/>
            </a:pPr>
            <a:r>
              <a:rPr lang="en-NG" sz="1600" kern="100" dirty="0">
                <a:solidFill>
                  <a:schemeClr val="bg1"/>
                </a:solidFill>
                <a:effectLst/>
                <a:latin typeface="Aptos" panose="02110004020202020204"/>
                <a:ea typeface="Aptos" panose="02110004020202020204"/>
                <a:cs typeface="Times New Roman" panose="02020603050405020304" pitchFamily="18" charset="0"/>
              </a:rPr>
              <a:t>1.  </a:t>
            </a:r>
            <a:r>
              <a:rPr lang="en-NG" sz="1600" b="1" kern="100" dirty="0">
                <a:solidFill>
                  <a:schemeClr val="bg1"/>
                </a:solidFill>
                <a:effectLst/>
                <a:latin typeface="Aptos" panose="02110004020202020204"/>
                <a:ea typeface="Aptos" panose="02110004020202020204"/>
                <a:cs typeface="Times New Roman" panose="02020603050405020304" pitchFamily="18" charset="0"/>
              </a:rPr>
              <a:t>Data Cleaning &amp; Preprocessing</a:t>
            </a:r>
            <a:r>
              <a:rPr lang="en-NG" sz="1600" kern="100" dirty="0">
                <a:solidFill>
                  <a:schemeClr val="bg1"/>
                </a:solidFill>
                <a:effectLst/>
                <a:latin typeface="Aptos" panose="02110004020202020204"/>
                <a:ea typeface="Aptos" panose="02110004020202020204"/>
                <a:cs typeface="Times New Roman" panose="02020603050405020304" pitchFamily="18" charset="0"/>
              </a:rPr>
              <a:t>: Removing duplicates, handling missing values, creating more columns, and formatting variables</a:t>
            </a:r>
          </a:p>
          <a:p>
            <a:pPr>
              <a:lnSpc>
                <a:spcPct val="115000"/>
              </a:lnSpc>
              <a:spcAft>
                <a:spcPts val="800"/>
              </a:spcAft>
              <a:buNone/>
            </a:pPr>
            <a:r>
              <a:rPr lang="en-NG" sz="1600" kern="100" dirty="0">
                <a:solidFill>
                  <a:schemeClr val="bg1"/>
                </a:solidFill>
                <a:effectLst/>
                <a:latin typeface="Aptos" panose="02110004020202020204"/>
                <a:ea typeface="Aptos" panose="02110004020202020204"/>
                <a:cs typeface="Times New Roman" panose="02020603050405020304" pitchFamily="18" charset="0"/>
              </a:rPr>
              <a:t> </a:t>
            </a:r>
          </a:p>
          <a:p>
            <a:pPr>
              <a:lnSpc>
                <a:spcPct val="115000"/>
              </a:lnSpc>
              <a:spcAft>
                <a:spcPts val="800"/>
              </a:spcAft>
              <a:buNone/>
            </a:pPr>
            <a:r>
              <a:rPr lang="en-NG" sz="1600" kern="100" dirty="0">
                <a:solidFill>
                  <a:schemeClr val="bg1"/>
                </a:solidFill>
                <a:effectLst/>
                <a:latin typeface="Aptos" panose="02110004020202020204"/>
                <a:ea typeface="Aptos" panose="02110004020202020204"/>
                <a:cs typeface="Times New Roman" panose="02020603050405020304" pitchFamily="18" charset="0"/>
              </a:rPr>
              <a:t>2.  </a:t>
            </a:r>
            <a:r>
              <a:rPr lang="en-NG" sz="1600" b="1" kern="100" dirty="0">
                <a:solidFill>
                  <a:schemeClr val="bg1"/>
                </a:solidFill>
                <a:effectLst/>
                <a:latin typeface="Aptos" panose="02110004020202020204"/>
                <a:ea typeface="Aptos" panose="02110004020202020204"/>
                <a:cs typeface="Times New Roman" panose="02020603050405020304" pitchFamily="18" charset="0"/>
              </a:rPr>
              <a:t>Monthly Sales Analysis</a:t>
            </a:r>
            <a:r>
              <a:rPr lang="en-NG" sz="1600" kern="100" dirty="0">
                <a:solidFill>
                  <a:schemeClr val="bg1"/>
                </a:solidFill>
                <a:effectLst/>
                <a:latin typeface="Aptos" panose="02110004020202020204"/>
                <a:ea typeface="Aptos" panose="02110004020202020204"/>
                <a:cs typeface="Times New Roman" panose="02020603050405020304" pitchFamily="18" charset="0"/>
              </a:rPr>
              <a:t>: Identified the highest-grossing months and overall trends.</a:t>
            </a:r>
          </a:p>
          <a:p>
            <a:pPr>
              <a:lnSpc>
                <a:spcPct val="115000"/>
              </a:lnSpc>
              <a:spcAft>
                <a:spcPts val="800"/>
              </a:spcAft>
              <a:buNone/>
            </a:pPr>
            <a:r>
              <a:rPr lang="en-NG" sz="1600" kern="100" dirty="0">
                <a:solidFill>
                  <a:schemeClr val="bg1"/>
                </a:solidFill>
                <a:effectLst/>
                <a:latin typeface="Aptos" panose="02110004020202020204"/>
                <a:ea typeface="Aptos" panose="02110004020202020204"/>
                <a:cs typeface="Times New Roman" panose="02020603050405020304" pitchFamily="18" charset="0"/>
              </a:rPr>
              <a:t> </a:t>
            </a:r>
          </a:p>
          <a:p>
            <a:pPr>
              <a:lnSpc>
                <a:spcPct val="115000"/>
              </a:lnSpc>
              <a:spcAft>
                <a:spcPts val="800"/>
              </a:spcAft>
              <a:buNone/>
            </a:pPr>
            <a:r>
              <a:rPr lang="en-NG" sz="1600" kern="100" dirty="0">
                <a:solidFill>
                  <a:schemeClr val="bg1"/>
                </a:solidFill>
                <a:effectLst/>
                <a:latin typeface="Aptos" panose="02110004020202020204"/>
                <a:ea typeface="Aptos" panose="02110004020202020204"/>
                <a:cs typeface="Times New Roman" panose="02020603050405020304" pitchFamily="18" charset="0"/>
              </a:rPr>
              <a:t>3.  </a:t>
            </a:r>
            <a:r>
              <a:rPr lang="en-NG" sz="1600" b="1" kern="100" dirty="0">
                <a:solidFill>
                  <a:schemeClr val="bg1"/>
                </a:solidFill>
                <a:effectLst/>
                <a:latin typeface="Aptos" panose="02110004020202020204"/>
                <a:ea typeface="Aptos" panose="02110004020202020204"/>
                <a:cs typeface="Times New Roman" panose="02020603050405020304" pitchFamily="18" charset="0"/>
              </a:rPr>
              <a:t>City-Level Analysis</a:t>
            </a:r>
            <a:r>
              <a:rPr lang="en-NG" sz="1600" kern="100" dirty="0">
                <a:solidFill>
                  <a:schemeClr val="bg1"/>
                </a:solidFill>
                <a:effectLst/>
                <a:latin typeface="Aptos" panose="02110004020202020204"/>
                <a:ea typeface="Aptos" panose="02110004020202020204"/>
                <a:cs typeface="Times New Roman" panose="02020603050405020304" pitchFamily="18" charset="0"/>
              </a:rPr>
              <a:t>: Mapped sales performance geographically.</a:t>
            </a:r>
          </a:p>
          <a:p>
            <a:pPr>
              <a:lnSpc>
                <a:spcPct val="115000"/>
              </a:lnSpc>
              <a:spcAft>
                <a:spcPts val="800"/>
              </a:spcAft>
              <a:buNone/>
            </a:pPr>
            <a:r>
              <a:rPr lang="en-NG" sz="1600" kern="100" dirty="0">
                <a:solidFill>
                  <a:schemeClr val="bg1"/>
                </a:solidFill>
                <a:effectLst/>
                <a:latin typeface="Aptos" panose="02110004020202020204"/>
                <a:ea typeface="Aptos" panose="02110004020202020204"/>
                <a:cs typeface="Times New Roman" panose="02020603050405020304" pitchFamily="18" charset="0"/>
              </a:rPr>
              <a:t> </a:t>
            </a:r>
          </a:p>
          <a:p>
            <a:pPr>
              <a:lnSpc>
                <a:spcPct val="115000"/>
              </a:lnSpc>
              <a:spcAft>
                <a:spcPts val="800"/>
              </a:spcAft>
              <a:buNone/>
            </a:pPr>
            <a:r>
              <a:rPr lang="en-NG" sz="1600" kern="100" dirty="0">
                <a:solidFill>
                  <a:schemeClr val="bg1"/>
                </a:solidFill>
                <a:effectLst/>
                <a:latin typeface="Aptos" panose="02110004020202020204"/>
                <a:ea typeface="Aptos" panose="02110004020202020204"/>
                <a:cs typeface="Times New Roman" panose="02020603050405020304" pitchFamily="18" charset="0"/>
              </a:rPr>
              <a:t>4.  </a:t>
            </a:r>
            <a:r>
              <a:rPr lang="en-NG" sz="1600" b="1" kern="100" dirty="0">
                <a:solidFill>
                  <a:schemeClr val="bg1"/>
                </a:solidFill>
                <a:effectLst/>
                <a:latin typeface="Aptos" panose="02110004020202020204"/>
                <a:ea typeface="Aptos" panose="02110004020202020204"/>
                <a:cs typeface="Times New Roman" panose="02020603050405020304" pitchFamily="18" charset="0"/>
              </a:rPr>
              <a:t>Product &amp; Weekly Trends</a:t>
            </a:r>
            <a:r>
              <a:rPr lang="en-NG" sz="1600" kern="100" dirty="0">
                <a:solidFill>
                  <a:schemeClr val="bg1"/>
                </a:solidFill>
                <a:effectLst/>
                <a:latin typeface="Aptos" panose="02110004020202020204"/>
                <a:ea typeface="Aptos" panose="02110004020202020204"/>
                <a:cs typeface="Times New Roman" panose="02020603050405020304" pitchFamily="18" charset="0"/>
              </a:rPr>
              <a:t>: Uncovered product demand patterns by weekday.</a:t>
            </a:r>
          </a:p>
          <a:p>
            <a:pPr>
              <a:lnSpc>
                <a:spcPct val="115000"/>
              </a:lnSpc>
              <a:spcAft>
                <a:spcPts val="800"/>
              </a:spcAft>
              <a:buNone/>
            </a:pPr>
            <a:r>
              <a:rPr lang="en-NG" sz="1600" kern="100" dirty="0">
                <a:solidFill>
                  <a:schemeClr val="bg1"/>
                </a:solidFill>
                <a:effectLst/>
                <a:latin typeface="Aptos" panose="02110004020202020204"/>
                <a:ea typeface="Aptos" panose="02110004020202020204"/>
                <a:cs typeface="Times New Roman" panose="02020603050405020304" pitchFamily="18" charset="0"/>
              </a:rPr>
              <a:t> </a:t>
            </a:r>
          </a:p>
          <a:p>
            <a:pPr>
              <a:lnSpc>
                <a:spcPct val="115000"/>
              </a:lnSpc>
              <a:spcAft>
                <a:spcPts val="800"/>
              </a:spcAft>
            </a:pPr>
            <a:r>
              <a:rPr lang="en-NG" sz="1600" kern="100" dirty="0">
                <a:solidFill>
                  <a:schemeClr val="bg1"/>
                </a:solidFill>
                <a:effectLst/>
                <a:latin typeface="Aptos" panose="02110004020202020204"/>
                <a:ea typeface="Aptos" panose="02110004020202020204"/>
                <a:cs typeface="Times New Roman" panose="02020603050405020304" pitchFamily="18" charset="0"/>
              </a:rPr>
              <a:t>5.  </a:t>
            </a:r>
            <a:r>
              <a:rPr lang="en-NG" sz="1600" b="1" kern="100" dirty="0">
                <a:solidFill>
                  <a:schemeClr val="bg1"/>
                </a:solidFill>
                <a:effectLst/>
                <a:latin typeface="Aptos" panose="02110004020202020204"/>
                <a:ea typeface="Aptos" panose="02110004020202020204"/>
                <a:cs typeface="Times New Roman" panose="02020603050405020304" pitchFamily="18" charset="0"/>
              </a:rPr>
              <a:t>Insights Visualization</a:t>
            </a:r>
            <a:r>
              <a:rPr lang="en-NG" sz="1600" kern="100" dirty="0">
                <a:solidFill>
                  <a:schemeClr val="bg1"/>
                </a:solidFill>
                <a:effectLst/>
                <a:latin typeface="Aptos" panose="02110004020202020204"/>
                <a:ea typeface="Aptos" panose="02110004020202020204"/>
                <a:cs typeface="Times New Roman" panose="02020603050405020304" pitchFamily="18" charset="0"/>
              </a:rPr>
              <a:t>: Created clear visuals (bar charts, heatmaps) for storytelling.</a:t>
            </a:r>
          </a:p>
        </p:txBody>
      </p:sp>
      <p:sp>
        <p:nvSpPr>
          <p:cNvPr id="8" name="Rectangle 7">
            <a:extLst>
              <a:ext uri="{FF2B5EF4-FFF2-40B4-BE49-F238E27FC236}">
                <a16:creationId xmlns:a16="http://schemas.microsoft.com/office/drawing/2014/main" id="{19D34DFF-728F-0E3C-73D3-4F97722B2CA7}"/>
              </a:ext>
            </a:extLst>
          </p:cNvPr>
          <p:cNvSpPr/>
          <p:nvPr/>
        </p:nvSpPr>
        <p:spPr>
          <a:xfrm>
            <a:off x="8126730" y="194310"/>
            <a:ext cx="3806190" cy="62865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TextBox 8">
            <a:extLst>
              <a:ext uri="{FF2B5EF4-FFF2-40B4-BE49-F238E27FC236}">
                <a16:creationId xmlns:a16="http://schemas.microsoft.com/office/drawing/2014/main" id="{A67B6175-F061-F166-449C-DD72A6897EA6}"/>
              </a:ext>
            </a:extLst>
          </p:cNvPr>
          <p:cNvSpPr txBox="1"/>
          <p:nvPr/>
        </p:nvSpPr>
        <p:spPr>
          <a:xfrm>
            <a:off x="3792770" y="348369"/>
            <a:ext cx="3600450" cy="707886"/>
          </a:xfrm>
          <a:prstGeom prst="rect">
            <a:avLst/>
          </a:prstGeom>
          <a:noFill/>
        </p:spPr>
        <p:txBody>
          <a:bodyPr wrap="square" rtlCol="0">
            <a:spAutoFit/>
          </a:bodyPr>
          <a:lstStyle/>
          <a:p>
            <a:r>
              <a:rPr lang="en-NG" sz="2000" b="1" dirty="0">
                <a:solidFill>
                  <a:schemeClr val="bg1"/>
                </a:solidFill>
                <a:effectLst/>
                <a:latin typeface="Arial Rounded MT Bold" panose="020F0704030504030204" pitchFamily="34" charset="0"/>
                <a:ea typeface="Aptos" panose="02110004020202020204"/>
                <a:cs typeface="Times New Roman" panose="02020603050405020304" pitchFamily="18" charset="0"/>
              </a:rPr>
              <a:t>Phase I: EDA – Descriptive &amp; Diagnostic Analysis</a:t>
            </a:r>
            <a:endParaRPr lang="en-NG" sz="2000" b="1" dirty="0">
              <a:solidFill>
                <a:schemeClr val="bg1"/>
              </a:solidFill>
              <a:latin typeface="Arial Rounded MT Bold" panose="020F0704030504030204" pitchFamily="34" charset="0"/>
            </a:endParaRPr>
          </a:p>
        </p:txBody>
      </p:sp>
      <p:sp>
        <p:nvSpPr>
          <p:cNvPr id="10" name="TextBox 9">
            <a:extLst>
              <a:ext uri="{FF2B5EF4-FFF2-40B4-BE49-F238E27FC236}">
                <a16:creationId xmlns:a16="http://schemas.microsoft.com/office/drawing/2014/main" id="{27BAE7AE-7475-1C09-9025-950DFA149580}"/>
              </a:ext>
            </a:extLst>
          </p:cNvPr>
          <p:cNvSpPr txBox="1"/>
          <p:nvPr/>
        </p:nvSpPr>
        <p:spPr>
          <a:xfrm>
            <a:off x="8229600" y="1588338"/>
            <a:ext cx="3600450" cy="4655377"/>
          </a:xfrm>
          <a:prstGeom prst="rect">
            <a:avLst/>
          </a:prstGeom>
          <a:noFill/>
        </p:spPr>
        <p:txBody>
          <a:bodyPr wrap="square" rtlCol="0">
            <a:spAutoFit/>
          </a:bodyPr>
          <a:lstStyle/>
          <a:p>
            <a:pPr>
              <a:lnSpc>
                <a:spcPct val="115000"/>
              </a:lnSpc>
              <a:spcAft>
                <a:spcPts val="800"/>
              </a:spcAft>
              <a:buNone/>
            </a:pPr>
            <a:r>
              <a:rPr lang="en-NG" sz="1600" kern="100" dirty="0">
                <a:solidFill>
                  <a:schemeClr val="bg1"/>
                </a:solidFill>
                <a:effectLst/>
                <a:latin typeface="Aptos" panose="02110004020202020204"/>
                <a:ea typeface="Aptos" panose="02110004020202020204"/>
                <a:cs typeface="Times New Roman" panose="02020603050405020304" pitchFamily="18" charset="0"/>
              </a:rPr>
              <a:t>1.  </a:t>
            </a:r>
            <a:r>
              <a:rPr lang="en-NG" sz="1600" b="1" kern="100" dirty="0">
                <a:solidFill>
                  <a:schemeClr val="bg1"/>
                </a:solidFill>
                <a:effectLst/>
                <a:latin typeface="Aptos" panose="02110004020202020204"/>
                <a:ea typeface="Aptos" panose="02110004020202020204"/>
                <a:cs typeface="Times New Roman" panose="02020603050405020304" pitchFamily="18" charset="0"/>
              </a:rPr>
              <a:t>Time Series Analysis</a:t>
            </a:r>
            <a:r>
              <a:rPr lang="en-NG" sz="1600" kern="100" dirty="0">
                <a:solidFill>
                  <a:schemeClr val="bg1"/>
                </a:solidFill>
                <a:effectLst/>
                <a:latin typeface="Aptos" panose="02110004020202020204"/>
                <a:ea typeface="Aptos" panose="02110004020202020204"/>
                <a:cs typeface="Times New Roman" panose="02020603050405020304" pitchFamily="18" charset="0"/>
              </a:rPr>
              <a:t>: Determined optimal times for promotions and customer engagement.</a:t>
            </a:r>
          </a:p>
          <a:p>
            <a:pPr>
              <a:lnSpc>
                <a:spcPct val="115000"/>
              </a:lnSpc>
              <a:spcAft>
                <a:spcPts val="800"/>
              </a:spcAft>
              <a:buNone/>
            </a:pPr>
            <a:r>
              <a:rPr lang="en-NG" sz="1600" kern="100" dirty="0">
                <a:solidFill>
                  <a:schemeClr val="bg1"/>
                </a:solidFill>
                <a:effectLst/>
                <a:latin typeface="Aptos" panose="02110004020202020204"/>
                <a:ea typeface="Aptos" panose="02110004020202020204"/>
                <a:cs typeface="Times New Roman" panose="02020603050405020304" pitchFamily="18" charset="0"/>
              </a:rPr>
              <a:t> </a:t>
            </a:r>
          </a:p>
          <a:p>
            <a:pPr>
              <a:lnSpc>
                <a:spcPct val="115000"/>
              </a:lnSpc>
              <a:spcAft>
                <a:spcPts val="800"/>
              </a:spcAft>
              <a:buNone/>
            </a:pPr>
            <a:r>
              <a:rPr lang="en-NG" sz="1600" kern="100" dirty="0">
                <a:solidFill>
                  <a:schemeClr val="bg1"/>
                </a:solidFill>
                <a:effectLst/>
                <a:latin typeface="Aptos" panose="02110004020202020204"/>
                <a:ea typeface="Aptos" panose="02110004020202020204"/>
                <a:cs typeface="Times New Roman" panose="02020603050405020304" pitchFamily="18" charset="0"/>
              </a:rPr>
              <a:t>2.  </a:t>
            </a:r>
            <a:r>
              <a:rPr lang="en-NG" sz="1600" b="1" kern="100" dirty="0">
                <a:solidFill>
                  <a:schemeClr val="bg1"/>
                </a:solidFill>
                <a:effectLst/>
                <a:latin typeface="Aptos" panose="02110004020202020204"/>
                <a:ea typeface="Aptos" panose="02110004020202020204"/>
                <a:cs typeface="Times New Roman" panose="02020603050405020304" pitchFamily="18" charset="0"/>
              </a:rPr>
              <a:t>Sales Forecasting</a:t>
            </a:r>
            <a:r>
              <a:rPr lang="en-NG" sz="1600" kern="100" dirty="0">
                <a:solidFill>
                  <a:schemeClr val="bg1"/>
                </a:solidFill>
                <a:effectLst/>
                <a:latin typeface="Aptos" panose="02110004020202020204"/>
                <a:ea typeface="Aptos" panose="02110004020202020204"/>
                <a:cs typeface="Times New Roman" panose="02020603050405020304" pitchFamily="18" charset="0"/>
              </a:rPr>
              <a:t>: Used Prophet models to predict future sales.</a:t>
            </a:r>
          </a:p>
          <a:p>
            <a:pPr>
              <a:lnSpc>
                <a:spcPct val="115000"/>
              </a:lnSpc>
              <a:spcAft>
                <a:spcPts val="800"/>
              </a:spcAft>
              <a:buNone/>
            </a:pPr>
            <a:r>
              <a:rPr lang="en-NG" sz="1600" kern="100" dirty="0">
                <a:solidFill>
                  <a:schemeClr val="bg1"/>
                </a:solidFill>
                <a:effectLst/>
                <a:latin typeface="Aptos" panose="02110004020202020204"/>
                <a:ea typeface="Aptos" panose="02110004020202020204"/>
                <a:cs typeface="Times New Roman" panose="02020603050405020304" pitchFamily="18" charset="0"/>
              </a:rPr>
              <a:t> </a:t>
            </a:r>
          </a:p>
          <a:p>
            <a:pPr>
              <a:lnSpc>
                <a:spcPct val="115000"/>
              </a:lnSpc>
              <a:spcAft>
                <a:spcPts val="800"/>
              </a:spcAft>
              <a:buNone/>
            </a:pPr>
            <a:r>
              <a:rPr lang="en-NG" sz="1600" kern="100" dirty="0">
                <a:solidFill>
                  <a:schemeClr val="bg1"/>
                </a:solidFill>
                <a:effectLst/>
                <a:latin typeface="Aptos" panose="02110004020202020204"/>
                <a:ea typeface="Aptos" panose="02110004020202020204"/>
                <a:cs typeface="Times New Roman" panose="02020603050405020304" pitchFamily="18" charset="0"/>
              </a:rPr>
              <a:t>3.  </a:t>
            </a:r>
            <a:r>
              <a:rPr lang="en-NG" sz="1600" b="1" kern="100" dirty="0">
                <a:solidFill>
                  <a:schemeClr val="bg1"/>
                </a:solidFill>
                <a:effectLst/>
                <a:latin typeface="Aptos" panose="02110004020202020204"/>
                <a:ea typeface="Aptos" panose="02110004020202020204"/>
                <a:cs typeface="Times New Roman" panose="02020603050405020304" pitchFamily="18" charset="0"/>
              </a:rPr>
              <a:t>Market Basket Analysis</a:t>
            </a:r>
            <a:r>
              <a:rPr lang="en-NG" sz="1600" kern="100" dirty="0">
                <a:solidFill>
                  <a:schemeClr val="bg1"/>
                </a:solidFill>
                <a:effectLst/>
                <a:latin typeface="Aptos" panose="02110004020202020204"/>
                <a:ea typeface="Aptos" panose="02110004020202020204"/>
                <a:cs typeface="Times New Roman" panose="02020603050405020304" pitchFamily="18" charset="0"/>
              </a:rPr>
              <a:t>: Revealed frequent product pairings using </a:t>
            </a:r>
            <a:r>
              <a:rPr lang="en-NG" sz="1600" kern="100" dirty="0" err="1">
                <a:solidFill>
                  <a:schemeClr val="bg1"/>
                </a:solidFill>
                <a:effectLst/>
                <a:latin typeface="Aptos" panose="02110004020202020204"/>
                <a:ea typeface="Aptos" panose="02110004020202020204"/>
                <a:cs typeface="Times New Roman" panose="02020603050405020304" pitchFamily="18" charset="0"/>
              </a:rPr>
              <a:t>Apriori</a:t>
            </a:r>
            <a:r>
              <a:rPr lang="en-NG" sz="1600" kern="100" dirty="0">
                <a:solidFill>
                  <a:schemeClr val="bg1"/>
                </a:solidFill>
                <a:effectLst/>
                <a:latin typeface="Aptos" panose="02110004020202020204"/>
                <a:ea typeface="Aptos" panose="02110004020202020204"/>
                <a:cs typeface="Times New Roman" panose="02020603050405020304" pitchFamily="18" charset="0"/>
              </a:rPr>
              <a:t> algorithm or any other analysis.</a:t>
            </a:r>
          </a:p>
          <a:p>
            <a:pPr>
              <a:lnSpc>
                <a:spcPct val="115000"/>
              </a:lnSpc>
              <a:spcAft>
                <a:spcPts val="800"/>
              </a:spcAft>
              <a:buNone/>
            </a:pPr>
            <a:r>
              <a:rPr lang="en-NG" sz="1600" kern="100" dirty="0">
                <a:solidFill>
                  <a:schemeClr val="bg1"/>
                </a:solidFill>
                <a:effectLst/>
                <a:latin typeface="Aptos" panose="02110004020202020204"/>
                <a:ea typeface="Aptos" panose="02110004020202020204"/>
                <a:cs typeface="Times New Roman" panose="02020603050405020304" pitchFamily="18" charset="0"/>
              </a:rPr>
              <a:t> </a:t>
            </a:r>
          </a:p>
          <a:p>
            <a:pPr>
              <a:lnSpc>
                <a:spcPct val="115000"/>
              </a:lnSpc>
              <a:spcAft>
                <a:spcPts val="800"/>
              </a:spcAft>
            </a:pPr>
            <a:r>
              <a:rPr lang="en-NG" sz="1600" kern="100" dirty="0">
                <a:solidFill>
                  <a:schemeClr val="bg1"/>
                </a:solidFill>
                <a:effectLst/>
                <a:latin typeface="Aptos" panose="02110004020202020204"/>
                <a:ea typeface="Aptos" panose="02110004020202020204"/>
                <a:cs typeface="Times New Roman" panose="02020603050405020304" pitchFamily="18" charset="0"/>
              </a:rPr>
              <a:t>4.  </a:t>
            </a:r>
            <a:r>
              <a:rPr lang="en-NG" sz="1600" b="1" kern="100" dirty="0">
                <a:solidFill>
                  <a:schemeClr val="bg1"/>
                </a:solidFill>
                <a:effectLst/>
                <a:latin typeface="Aptos" panose="02110004020202020204"/>
                <a:ea typeface="Aptos" panose="02110004020202020204"/>
                <a:cs typeface="Times New Roman" panose="02020603050405020304" pitchFamily="18" charset="0"/>
              </a:rPr>
              <a:t>Clustering</a:t>
            </a:r>
            <a:r>
              <a:rPr lang="en-NG" sz="1600" kern="100" dirty="0">
                <a:solidFill>
                  <a:schemeClr val="bg1"/>
                </a:solidFill>
                <a:effectLst/>
                <a:latin typeface="Aptos" panose="02110004020202020204"/>
                <a:ea typeface="Aptos" panose="02110004020202020204"/>
                <a:cs typeface="Times New Roman" panose="02020603050405020304" pitchFamily="18" charset="0"/>
              </a:rPr>
              <a:t>: Applied </a:t>
            </a:r>
            <a:r>
              <a:rPr lang="en-NG" sz="1600" kern="100" dirty="0" err="1">
                <a:solidFill>
                  <a:schemeClr val="bg1"/>
                </a:solidFill>
                <a:effectLst/>
                <a:latin typeface="Aptos" panose="02110004020202020204"/>
                <a:ea typeface="Aptos" panose="02110004020202020204"/>
                <a:cs typeface="Times New Roman" panose="02020603050405020304" pitchFamily="18" charset="0"/>
              </a:rPr>
              <a:t>KMeans</a:t>
            </a:r>
            <a:r>
              <a:rPr lang="en-NG" sz="1600" kern="100" dirty="0">
                <a:solidFill>
                  <a:schemeClr val="bg1"/>
                </a:solidFill>
                <a:effectLst/>
                <a:latin typeface="Aptos" panose="02110004020202020204"/>
                <a:ea typeface="Aptos" panose="02110004020202020204"/>
                <a:cs typeface="Times New Roman" panose="02020603050405020304" pitchFamily="18" charset="0"/>
              </a:rPr>
              <a:t> to segment cities for targeted sales strategies. </a:t>
            </a:r>
          </a:p>
        </p:txBody>
      </p:sp>
      <p:sp>
        <p:nvSpPr>
          <p:cNvPr id="11" name="TextBox 10">
            <a:extLst>
              <a:ext uri="{FF2B5EF4-FFF2-40B4-BE49-F238E27FC236}">
                <a16:creationId xmlns:a16="http://schemas.microsoft.com/office/drawing/2014/main" id="{16819EDC-98C5-47BA-5C8B-9281F87DB85E}"/>
              </a:ext>
            </a:extLst>
          </p:cNvPr>
          <p:cNvSpPr txBox="1"/>
          <p:nvPr/>
        </p:nvSpPr>
        <p:spPr>
          <a:xfrm>
            <a:off x="8332470" y="292992"/>
            <a:ext cx="3600450" cy="1015663"/>
          </a:xfrm>
          <a:prstGeom prst="rect">
            <a:avLst/>
          </a:prstGeom>
          <a:noFill/>
        </p:spPr>
        <p:txBody>
          <a:bodyPr wrap="square" rtlCol="0">
            <a:spAutoFit/>
          </a:bodyPr>
          <a:lstStyle/>
          <a:p>
            <a:r>
              <a:rPr lang="en-NG" sz="2000" b="1" dirty="0">
                <a:solidFill>
                  <a:schemeClr val="bg1"/>
                </a:solidFill>
                <a:latin typeface="Arial Rounded MT Bold" panose="020F0704030504030204" pitchFamily="34" charset="0"/>
                <a:cs typeface="Times New Roman" panose="02020603050405020304" pitchFamily="18" charset="0"/>
              </a:rPr>
              <a:t>Phase II: Machine Learning – Predictive &amp; Prescriptive Models</a:t>
            </a:r>
          </a:p>
        </p:txBody>
      </p:sp>
      <p:cxnSp>
        <p:nvCxnSpPr>
          <p:cNvPr id="12" name="Straight Connector 11">
            <a:extLst>
              <a:ext uri="{FF2B5EF4-FFF2-40B4-BE49-F238E27FC236}">
                <a16:creationId xmlns:a16="http://schemas.microsoft.com/office/drawing/2014/main" id="{6BB719B0-36A8-B025-860B-358D40BDE721}"/>
              </a:ext>
            </a:extLst>
          </p:cNvPr>
          <p:cNvCxnSpPr>
            <a:cxnSpLocks/>
          </p:cNvCxnSpPr>
          <p:nvPr/>
        </p:nvCxnSpPr>
        <p:spPr>
          <a:xfrm>
            <a:off x="633984" y="6559296"/>
            <a:ext cx="10876026" cy="4032"/>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8ED345C6-DFCC-F09E-9942-FCBFC860F27F}"/>
              </a:ext>
            </a:extLst>
          </p:cNvPr>
          <p:cNvSpPr txBox="1"/>
          <p:nvPr/>
        </p:nvSpPr>
        <p:spPr>
          <a:xfrm>
            <a:off x="1104826" y="6563328"/>
            <a:ext cx="2715006"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14" name="TextBox 13">
            <a:extLst>
              <a:ext uri="{FF2B5EF4-FFF2-40B4-BE49-F238E27FC236}">
                <a16:creationId xmlns:a16="http://schemas.microsoft.com/office/drawing/2014/main" id="{735685B4-8FA5-863F-9A18-0691FC2C7D30}"/>
              </a:ext>
            </a:extLst>
          </p:cNvPr>
          <p:cNvSpPr txBox="1"/>
          <p:nvPr/>
        </p:nvSpPr>
        <p:spPr>
          <a:xfrm>
            <a:off x="11039856" y="6603460"/>
            <a:ext cx="384048" cy="261610"/>
          </a:xfrm>
          <a:prstGeom prst="rect">
            <a:avLst/>
          </a:prstGeom>
          <a:noFill/>
        </p:spPr>
        <p:txBody>
          <a:bodyPr wrap="square" rtlCol="0">
            <a:spAutoFit/>
          </a:bodyPr>
          <a:lstStyle/>
          <a:p>
            <a:r>
              <a:rPr lang="en-US" sz="1100" b="1" dirty="0"/>
              <a:t>8  </a:t>
            </a:r>
            <a:endParaRPr lang="en-NG" sz="1100" b="1" dirty="0"/>
          </a:p>
        </p:txBody>
      </p:sp>
    </p:spTree>
    <p:extLst>
      <p:ext uri="{BB962C8B-B14F-4D97-AF65-F5344CB8AC3E}">
        <p14:creationId xmlns:p14="http://schemas.microsoft.com/office/powerpoint/2010/main" val="698146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CB23E2-80B7-0436-7F8E-265171D01446}"/>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CB4BA0F-2BAE-A8B3-F81A-3796B3219067}"/>
              </a:ext>
            </a:extLst>
          </p:cNvPr>
          <p:cNvSpPr/>
          <p:nvPr/>
        </p:nvSpPr>
        <p:spPr>
          <a:xfrm>
            <a:off x="1435100" y="1377950"/>
            <a:ext cx="9321800" cy="4102099"/>
          </a:xfrm>
          <a:prstGeom prst="roundRect">
            <a:avLst>
              <a:gd name="adj" fmla="val 6275"/>
            </a:avLst>
          </a:prstGeom>
          <a:solidFill>
            <a:schemeClr val="accent1">
              <a:lumMod val="75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4E00CB40-D4EE-7847-DAC6-A5DBBD0017A8}"/>
              </a:ext>
            </a:extLst>
          </p:cNvPr>
          <p:cNvSpPr txBox="1"/>
          <p:nvPr/>
        </p:nvSpPr>
        <p:spPr>
          <a:xfrm>
            <a:off x="4508810" y="2769955"/>
            <a:ext cx="5824653" cy="1384995"/>
          </a:xfrm>
          <a:prstGeom prst="rect">
            <a:avLst/>
          </a:prstGeom>
          <a:noFill/>
        </p:spPr>
        <p:txBody>
          <a:bodyPr wrap="square" rtlCol="0">
            <a:spAutoFit/>
          </a:bodyPr>
          <a:lstStyle/>
          <a:p>
            <a:pPr algn="ctr"/>
            <a:r>
              <a:rPr lang="en-US" sz="2800" b="1" dirty="0">
                <a:solidFill>
                  <a:schemeClr val="bg1"/>
                </a:solidFill>
                <a:latin typeface="Arial Rounded MT Bold" panose="020F0704030504030204" pitchFamily="34" charset="0"/>
              </a:rPr>
              <a:t>Key Findings: Insights, EDA Visualizations, and Model-Driven Interpretations</a:t>
            </a:r>
            <a:endParaRPr lang="en-NG" sz="2800" b="1" dirty="0">
              <a:solidFill>
                <a:schemeClr val="bg1"/>
              </a:solidFill>
              <a:latin typeface="Arial Rounded MT Bold" panose="020F0704030504030204" pitchFamily="34" charset="0"/>
            </a:endParaRPr>
          </a:p>
        </p:txBody>
      </p:sp>
      <p:pic>
        <p:nvPicPr>
          <p:cNvPr id="4" name="Picture 3">
            <a:extLst>
              <a:ext uri="{FF2B5EF4-FFF2-40B4-BE49-F238E27FC236}">
                <a16:creationId xmlns:a16="http://schemas.microsoft.com/office/drawing/2014/main" id="{581BD393-83CE-1338-BB08-3917B0D2A8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1395" y="2711971"/>
            <a:ext cx="1728439" cy="1500961"/>
          </a:xfrm>
          <a:prstGeom prst="rect">
            <a:avLst/>
          </a:prstGeom>
        </p:spPr>
      </p:pic>
      <p:sp>
        <p:nvSpPr>
          <p:cNvPr id="5" name="Rectangle: Rounded Corners 4">
            <a:extLst>
              <a:ext uri="{FF2B5EF4-FFF2-40B4-BE49-F238E27FC236}">
                <a16:creationId xmlns:a16="http://schemas.microsoft.com/office/drawing/2014/main" id="{07F9F495-2A9B-1CC9-AC03-EE05CE1FFB7B}"/>
              </a:ext>
            </a:extLst>
          </p:cNvPr>
          <p:cNvSpPr/>
          <p:nvPr/>
        </p:nvSpPr>
        <p:spPr>
          <a:xfrm>
            <a:off x="4307899" y="2620537"/>
            <a:ext cx="45719" cy="172843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6" name="Straight Connector 5">
            <a:extLst>
              <a:ext uri="{FF2B5EF4-FFF2-40B4-BE49-F238E27FC236}">
                <a16:creationId xmlns:a16="http://schemas.microsoft.com/office/drawing/2014/main" id="{57CFA858-E7F8-7CE7-0420-916A562E8F94}"/>
              </a:ext>
            </a:extLst>
          </p:cNvPr>
          <p:cNvCxnSpPr>
            <a:cxnSpLocks/>
          </p:cNvCxnSpPr>
          <p:nvPr/>
        </p:nvCxnSpPr>
        <p:spPr>
          <a:xfrm>
            <a:off x="633984" y="6559296"/>
            <a:ext cx="11173206"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540F1039-0777-242E-FEFE-AA3C7E54886C}"/>
              </a:ext>
            </a:extLst>
          </p:cNvPr>
          <p:cNvSpPr txBox="1"/>
          <p:nvPr/>
        </p:nvSpPr>
        <p:spPr>
          <a:xfrm>
            <a:off x="1104826" y="6563328"/>
            <a:ext cx="2715006"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8" name="TextBox 7">
            <a:extLst>
              <a:ext uri="{FF2B5EF4-FFF2-40B4-BE49-F238E27FC236}">
                <a16:creationId xmlns:a16="http://schemas.microsoft.com/office/drawing/2014/main" id="{5A946794-D8C2-8205-899C-C171942D10D4}"/>
              </a:ext>
            </a:extLst>
          </p:cNvPr>
          <p:cNvSpPr txBox="1"/>
          <p:nvPr/>
        </p:nvSpPr>
        <p:spPr>
          <a:xfrm>
            <a:off x="11039856" y="6603460"/>
            <a:ext cx="384048" cy="261610"/>
          </a:xfrm>
          <a:prstGeom prst="rect">
            <a:avLst/>
          </a:prstGeom>
          <a:noFill/>
        </p:spPr>
        <p:txBody>
          <a:bodyPr wrap="square" rtlCol="0">
            <a:spAutoFit/>
          </a:bodyPr>
          <a:lstStyle/>
          <a:p>
            <a:r>
              <a:rPr lang="en-US" sz="1100" b="1" dirty="0"/>
              <a:t>9  </a:t>
            </a:r>
            <a:endParaRPr lang="en-NG" sz="1100" b="1" dirty="0"/>
          </a:p>
        </p:txBody>
      </p:sp>
    </p:spTree>
    <p:extLst>
      <p:ext uri="{BB962C8B-B14F-4D97-AF65-F5344CB8AC3E}">
        <p14:creationId xmlns:p14="http://schemas.microsoft.com/office/powerpoint/2010/main" val="3513092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871</TotalTime>
  <Words>2526</Words>
  <Application>Microsoft Office PowerPoint</Application>
  <PresentationFormat>Widescreen</PresentationFormat>
  <Paragraphs>228</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Aptos</vt:lpstr>
      <vt:lpstr>Aptos Display</vt:lpstr>
      <vt:lpstr>Arial</vt:lpstr>
      <vt:lpstr>Arial Rounded MT Bold</vt:lpstr>
      <vt:lpstr>Baskerville Old Face</vt:lpstr>
      <vt:lpstr>Segoe UI Emoji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Christopher Balogun</dc:creator>
  <cp:lastModifiedBy>Christopher Balogun</cp:lastModifiedBy>
  <cp:revision>45</cp:revision>
  <dcterms:created xsi:type="dcterms:W3CDTF">2025-05-22T12:37:34Z</dcterms:created>
  <dcterms:modified xsi:type="dcterms:W3CDTF">2025-05-23T10:00:06Z</dcterms:modified>
</cp:coreProperties>
</file>