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8.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9.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0.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1.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2.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3.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4.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15.xml" ContentType="application/vnd.openxmlformats-officedocument.drawingml.chartshapes+xml"/>
  <Override PartName="/ppt/notesSlides/notesSlide4.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16.xml" ContentType="application/vnd.openxmlformats-officedocument.drawingml.chartshapes+xml"/>
  <Override PartName="/ppt/notesSlides/notesSlide5.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17.xml" ContentType="application/vnd.openxmlformats-officedocument.drawingml.chartshape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18.xml" ContentType="application/vnd.openxmlformats-officedocument.drawingml.chartshape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drawings/drawing19.xml" ContentType="application/vnd.openxmlformats-officedocument.drawingml.chartshape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20.xml" ContentType="application/vnd.openxmlformats-officedocument.drawingml.chartshape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drawings/drawing21.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22.xml" ContentType="application/vnd.openxmlformats-officedocument.drawingml.chartshape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23.xml" ContentType="application/vnd.openxmlformats-officedocument.drawingml.chartshape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68"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274" r:id="rId18"/>
    <p:sldId id="279" r:id="rId19"/>
    <p:sldId id="272" r:id="rId20"/>
    <p:sldId id="280" r:id="rId21"/>
    <p:sldId id="390" r:id="rId22"/>
    <p:sldId id="328" r:id="rId23"/>
    <p:sldId id="283" r:id="rId24"/>
    <p:sldId id="289" r:id="rId25"/>
    <p:sldId id="264" r:id="rId26"/>
    <p:sldId id="284" r:id="rId27"/>
    <p:sldId id="285" r:id="rId28"/>
    <p:sldId id="286" r:id="rId29"/>
    <p:sldId id="287" r:id="rId30"/>
    <p:sldId id="288" r:id="rId31"/>
    <p:sldId id="356" r:id="rId32"/>
    <p:sldId id="391" r:id="rId33"/>
    <p:sldId id="329" r:id="rId34"/>
    <p:sldId id="260" r:id="rId35"/>
    <p:sldId id="263" r:id="rId36"/>
    <p:sldId id="311" r:id="rId37"/>
    <p:sldId id="290" r:id="rId38"/>
    <p:sldId id="392" r:id="rId39"/>
    <p:sldId id="332" r:id="rId40"/>
    <p:sldId id="292" r:id="rId41"/>
    <p:sldId id="257" r:id="rId42"/>
    <p:sldId id="293" r:id="rId43"/>
    <p:sldId id="294" r:id="rId44"/>
    <p:sldId id="296" r:id="rId45"/>
    <p:sldId id="395" r:id="rId46"/>
    <p:sldId id="298" r:id="rId47"/>
    <p:sldId id="300" r:id="rId48"/>
    <p:sldId id="396" r:id="rId49"/>
    <p:sldId id="339" r:id="rId50"/>
    <p:sldId id="340" r:id="rId51"/>
    <p:sldId id="341" r:id="rId52"/>
    <p:sldId id="393" r:id="rId53"/>
    <p:sldId id="316" r:id="rId54"/>
    <p:sldId id="317" r:id="rId55"/>
    <p:sldId id="346" r:id="rId56"/>
    <p:sldId id="347" r:id="rId57"/>
    <p:sldId id="353" r:id="rId58"/>
    <p:sldId id="357" r:id="rId59"/>
    <p:sldId id="349" r:id="rId60"/>
    <p:sldId id="367" r:id="rId61"/>
    <p:sldId id="330" r:id="rId6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8.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9.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0.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1.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2.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3.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1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1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17.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18.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chartUserShapes" Target="../drawings/drawing19.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20.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chartUserShapes" Target="../drawings/drawing21.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2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298687</c:v>
                </c:pt>
                <c:pt idx="1">
                  <c:v>264615</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48625328280691"/>
          <c:y val="0.11014198483299391"/>
          <c:w val="0.71752926756558189"/>
          <c:h val="0.80025053846651861"/>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Agricultural vehicle</c:v>
                </c:pt>
                <c:pt idx="1">
                  <c:v>Others</c:v>
                </c:pt>
                <c:pt idx="2">
                  <c:v>Bus</c:v>
                </c:pt>
                <c:pt idx="3">
                  <c:v>Motorcycle</c:v>
                </c:pt>
                <c:pt idx="4">
                  <c:v>Van</c:v>
                </c:pt>
                <c:pt idx="5">
                  <c:v>Cars</c:v>
                </c:pt>
              </c:strCache>
            </c:strRef>
          </c:cat>
          <c:val>
            <c:numRef>
              <c:f>Sheet1!$B$2:$B$7</c:f>
              <c:numCache>
                <c:formatCode>_-* #,##0_-;\-* #,##0_-;_-* "-"??_-;_-@_-</c:formatCode>
                <c:ptCount val="6"/>
                <c:pt idx="0">
                  <c:v>399</c:v>
                </c:pt>
                <c:pt idx="1">
                  <c:v>1477</c:v>
                </c:pt>
                <c:pt idx="2">
                  <c:v>6573</c:v>
                </c:pt>
                <c:pt idx="3">
                  <c:v>15579</c:v>
                </c:pt>
                <c:pt idx="4">
                  <c:v>15905</c:v>
                </c:pt>
                <c:pt idx="5">
                  <c:v>155804</c:v>
                </c:pt>
              </c:numCache>
            </c:numRef>
          </c:val>
          <c:extLst>
            <c:ext xmlns:c16="http://schemas.microsoft.com/office/drawing/2014/chart" uri="{C3380CC4-5D6E-409C-BE32-E72D297353CC}">
              <c16:uniqueId val="{00000000-676A-4AF9-B992-74244C57203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Agricultural vehicle</c:v>
                </c:pt>
                <c:pt idx="1">
                  <c:v>Others</c:v>
                </c:pt>
                <c:pt idx="2">
                  <c:v>Bus</c:v>
                </c:pt>
                <c:pt idx="3">
                  <c:v>Motorcycle</c:v>
                </c:pt>
                <c:pt idx="4">
                  <c:v>Van</c:v>
                </c:pt>
                <c:pt idx="5">
                  <c:v>Cars</c:v>
                </c:pt>
              </c:strCache>
            </c:strRef>
          </c:cat>
          <c:val>
            <c:numRef>
              <c:f>Sheet1!$C$2:$C$7</c:f>
              <c:numCache>
                <c:formatCode>_-* #,##0_-;\-* #,##0_-;_-* "-"??_-;_-@_-</c:formatCode>
                <c:ptCount val="6"/>
                <c:pt idx="0">
                  <c:v>633</c:v>
                </c:pt>
                <c:pt idx="1">
                  <c:v>1947</c:v>
                </c:pt>
                <c:pt idx="2">
                  <c:v>6225</c:v>
                </c:pt>
                <c:pt idx="3">
                  <c:v>18093</c:v>
                </c:pt>
                <c:pt idx="4">
                  <c:v>17567</c:v>
                </c:pt>
                <c:pt idx="5">
                  <c:v>177681</c:v>
                </c:pt>
              </c:numCache>
            </c:numRef>
          </c:val>
          <c:extLst>
            <c:ext xmlns:c16="http://schemas.microsoft.com/office/drawing/2014/chart" uri="{C3380CC4-5D6E-409C-BE32-E72D297353CC}">
              <c16:uniqueId val="{00000001-676A-4AF9-B992-74244C57203C}"/>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a:noFill/>
        </a:ln>
        <a:effectLst/>
      </c:spPr>
    </c:plotArea>
    <c:legend>
      <c:legendPos val="t"/>
      <c:layout>
        <c:manualLayout>
          <c:xMode val="edge"/>
          <c:yMode val="edge"/>
          <c:x val="1.5795257227309539E-2"/>
          <c:y val="1.3768970163501768E-2"/>
          <c:w val="0.22222813417569562"/>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2021 Casualties</c:v>
                </c:pt>
              </c:strCache>
            </c:strRef>
          </c:tx>
          <c:spPr>
            <a:ln w="44450" cap="rnd">
              <a:solidFill>
                <a:schemeClr val="tx2">
                  <a:lumMod val="90000"/>
                  <a:lumOff val="1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_-* #,##0_-;\-* #,##0_-;_-* "-"??_-;_-@_-</c:formatCode>
                <c:ptCount val="12"/>
                <c:pt idx="0">
                  <c:v>18173</c:v>
                </c:pt>
                <c:pt idx="1">
                  <c:v>14648</c:v>
                </c:pt>
                <c:pt idx="2">
                  <c:v>17815</c:v>
                </c:pt>
                <c:pt idx="3">
                  <c:v>17335</c:v>
                </c:pt>
                <c:pt idx="4">
                  <c:v>18852</c:v>
                </c:pt>
                <c:pt idx="5">
                  <c:v>18728</c:v>
                </c:pt>
                <c:pt idx="6">
                  <c:v>19682</c:v>
                </c:pt>
                <c:pt idx="7">
                  <c:v>18797</c:v>
                </c:pt>
                <c:pt idx="8">
                  <c:v>18456</c:v>
                </c:pt>
                <c:pt idx="9">
                  <c:v>20109</c:v>
                </c:pt>
                <c:pt idx="10">
                  <c:v>20975</c:v>
                </c:pt>
                <c:pt idx="11">
                  <c:v>18576</c:v>
                </c:pt>
              </c:numCache>
            </c:numRef>
          </c:val>
          <c:smooth val="0"/>
          <c:extLst>
            <c:ext xmlns:c16="http://schemas.microsoft.com/office/drawing/2014/chart" uri="{C3380CC4-5D6E-409C-BE32-E72D297353CC}">
              <c16:uniqueId val="{00000000-F9F0-4D61-A5D1-F9DBAB7108BA}"/>
            </c:ext>
          </c:extLst>
        </c:ser>
        <c:ser>
          <c:idx val="1"/>
          <c:order val="1"/>
          <c:tx>
            <c:strRef>
              <c:f>Sheet1!$C$1</c:f>
              <c:strCache>
                <c:ptCount val="1"/>
                <c:pt idx="0">
                  <c:v>2022 Casualties</c:v>
                </c:pt>
              </c:strCache>
            </c:strRef>
          </c:tx>
          <c:spPr>
            <a:ln w="28575" cap="rnd">
              <a:solidFill>
                <a:schemeClr val="accent1">
                  <a:lumMod val="60000"/>
                  <a:lumOff val="4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_-* #,##0_-;\-* #,##0_-;_-* "-"??_-;_-@_-</c:formatCode>
                <c:ptCount val="12"/>
                <c:pt idx="0">
                  <c:v>13163</c:v>
                </c:pt>
                <c:pt idx="1">
                  <c:v>14804</c:v>
                </c:pt>
                <c:pt idx="2">
                  <c:v>16575</c:v>
                </c:pt>
                <c:pt idx="3">
                  <c:v>15767</c:v>
                </c:pt>
                <c:pt idx="4">
                  <c:v>16775</c:v>
                </c:pt>
                <c:pt idx="5">
                  <c:v>17230</c:v>
                </c:pt>
                <c:pt idx="6">
                  <c:v>17201</c:v>
                </c:pt>
                <c:pt idx="7">
                  <c:v>16796</c:v>
                </c:pt>
                <c:pt idx="8">
                  <c:v>17500</c:v>
                </c:pt>
                <c:pt idx="9">
                  <c:v>18287</c:v>
                </c:pt>
                <c:pt idx="10">
                  <c:v>18439</c:v>
                </c:pt>
                <c:pt idx="11">
                  <c:v>13200</c:v>
                </c:pt>
              </c:numCache>
            </c:numRef>
          </c:val>
          <c:smooth val="0"/>
          <c:extLst>
            <c:ext xmlns:c16="http://schemas.microsoft.com/office/drawing/2014/chart" uri="{C3380CC4-5D6E-409C-BE32-E72D297353CC}">
              <c16:uniqueId val="{00000001-F9F0-4D61-A5D1-F9DBAB7108BA}"/>
            </c:ext>
          </c:extLst>
        </c:ser>
        <c:dLbls>
          <c:showLegendKey val="0"/>
          <c:showVal val="0"/>
          <c:showCatName val="0"/>
          <c:showSerName val="0"/>
          <c:showPercent val="0"/>
          <c:showBubbleSize val="0"/>
        </c:dLbls>
        <c:smooth val="0"/>
        <c:axId val="1839308079"/>
        <c:axId val="1839308559"/>
      </c:lineChart>
      <c:catAx>
        <c:axId val="1839308079"/>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39308559"/>
        <c:crosses val="autoZero"/>
        <c:auto val="1"/>
        <c:lblAlgn val="ctr"/>
        <c:lblOffset val="100"/>
        <c:noMultiLvlLbl val="0"/>
      </c:catAx>
      <c:valAx>
        <c:axId val="1839308559"/>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39308079"/>
        <c:crosses val="autoZero"/>
        <c:crossBetween val="between"/>
      </c:valAx>
      <c:spPr>
        <a:noFill/>
        <a:ln>
          <a:noFill/>
        </a:ln>
        <a:effectLst/>
      </c:spPr>
    </c:plotArea>
    <c:legend>
      <c:legendPos val="t"/>
      <c:layout>
        <c:manualLayout>
          <c:xMode val="edge"/>
          <c:yMode val="edge"/>
          <c:x val="1.3013958043847454E-2"/>
          <c:y val="1.7106807768645916E-2"/>
          <c:w val="0.49686073289591998"/>
          <c:h val="6.5040354287381877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779891988189546"/>
          <c:y val="0.11014198483299389"/>
          <c:w val="0.73253630577073681"/>
          <c:h val="0.80025053846651861"/>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Sheet1!$B$2:$B$7</c:f>
              <c:numCache>
                <c:formatCode>_-* #,##0_-;\-* #,##0_-;_-* "-"??_-;_-@_-</c:formatCode>
                <c:ptCount val="6"/>
                <c:pt idx="0">
                  <c:v>769</c:v>
                </c:pt>
                <c:pt idx="1">
                  <c:v>2221</c:v>
                </c:pt>
                <c:pt idx="2">
                  <c:v>3499</c:v>
                </c:pt>
                <c:pt idx="3">
                  <c:v>12683</c:v>
                </c:pt>
                <c:pt idx="4">
                  <c:v>31912</c:v>
                </c:pt>
                <c:pt idx="5">
                  <c:v>144653</c:v>
                </c:pt>
              </c:numCache>
            </c:numRef>
          </c:val>
          <c:extLst>
            <c:ext xmlns:c16="http://schemas.microsoft.com/office/drawing/2014/chart" uri="{C3380CC4-5D6E-409C-BE32-E72D297353CC}">
              <c16:uniqueId val="{00000000-563E-45D9-A2E2-6F256AD201E1}"/>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Sheet1!$C$2:$C$7</c:f>
              <c:numCache>
                <c:formatCode>_-* #,##0_-;\-* #,##0_-;_-* "-"??_-;_-@_-</c:formatCode>
                <c:ptCount val="6"/>
                <c:pt idx="0">
                  <c:v>1152</c:v>
                </c:pt>
                <c:pt idx="1">
                  <c:v>2458</c:v>
                </c:pt>
                <c:pt idx="2">
                  <c:v>3890</c:v>
                </c:pt>
                <c:pt idx="3">
                  <c:v>14145</c:v>
                </c:pt>
                <c:pt idx="4">
                  <c:v>35456</c:v>
                </c:pt>
                <c:pt idx="5">
                  <c:v>165045</c:v>
                </c:pt>
              </c:numCache>
            </c:numRef>
          </c:val>
          <c:extLst>
            <c:ext xmlns:c16="http://schemas.microsoft.com/office/drawing/2014/chart" uri="{C3380CC4-5D6E-409C-BE32-E72D297353CC}">
              <c16:uniqueId val="{00000001-563E-45D9-A2E2-6F256AD201E1}"/>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a:noFill/>
        </a:ln>
        <a:effectLst/>
      </c:spPr>
    </c:plotArea>
    <c:legend>
      <c:legendPos val="t"/>
      <c:layout>
        <c:manualLayout>
          <c:xMode val="edge"/>
          <c:yMode val="edge"/>
          <c:x val="1.5795275590551178E-2"/>
          <c:y val="2.2046439001018561E-2"/>
          <c:w val="0.17323212612414876"/>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81943062813765"/>
          <c:y val="0.10978231667011924"/>
          <c:w val="0.72298971643486309"/>
          <c:h val="0.79821241023223466"/>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Sheet1!$B$2:$B$7</c:f>
              <c:numCache>
                <c:formatCode>_-* #,##0_-;\-* #,##0_-;_-* "-"??_-;_-@_-</c:formatCode>
                <c:ptCount val="6"/>
                <c:pt idx="0">
                  <c:v>178</c:v>
                </c:pt>
                <c:pt idx="1">
                  <c:v>202</c:v>
                </c:pt>
                <c:pt idx="2">
                  <c:v>4028</c:v>
                </c:pt>
                <c:pt idx="3">
                  <c:v>9190</c:v>
                </c:pt>
                <c:pt idx="4">
                  <c:v>50163</c:v>
                </c:pt>
                <c:pt idx="5">
                  <c:v>131976</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Sheet1!$C$2:$C$7</c:f>
              <c:numCache>
                <c:formatCode>_-* #,##0_-;\-* #,##0_-;_-* "-"??_-;_-@_-</c:formatCode>
                <c:ptCount val="6"/>
                <c:pt idx="0">
                  <c:v>386</c:v>
                </c:pt>
                <c:pt idx="1">
                  <c:v>194</c:v>
                </c:pt>
                <c:pt idx="2">
                  <c:v>2447</c:v>
                </c:pt>
                <c:pt idx="3">
                  <c:v>7116</c:v>
                </c:pt>
                <c:pt idx="4">
                  <c:v>64534</c:v>
                </c:pt>
                <c:pt idx="5">
                  <c:v>147469</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4999117778858823"/>
          <c:h val="6.585678805418487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3728376515822"/>
          <c:y val="0.17529776745828915"/>
          <c:w val="0.59028365145132378"/>
          <c:h val="0.7326968927257993"/>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Sheet1!$B$2:$B$6</c:f>
              <c:numCache>
                <c:formatCode>_-* #,##0_-;\-* #,##0_-;_-* "-"??_-;_-@_-</c:formatCode>
                <c:ptCount val="5"/>
                <c:pt idx="0">
                  <c:v>656</c:v>
                </c:pt>
                <c:pt idx="1">
                  <c:v>1707</c:v>
                </c:pt>
                <c:pt idx="2">
                  <c:v>11167</c:v>
                </c:pt>
                <c:pt idx="3">
                  <c:v>37668</c:v>
                </c:pt>
                <c:pt idx="4">
                  <c:v>144539</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Sheet1!$C$2:$C$6</c:f>
              <c:numCache>
                <c:formatCode>_-* #,##0_-;\-* #,##0_-;_-* "-"??_-;_-@_-</c:formatCode>
                <c:ptCount val="5"/>
                <c:pt idx="0">
                  <c:v>882</c:v>
                </c:pt>
                <c:pt idx="1">
                  <c:v>2122</c:v>
                </c:pt>
                <c:pt idx="2">
                  <c:v>14219</c:v>
                </c:pt>
                <c:pt idx="3">
                  <c:v>44499</c:v>
                </c:pt>
                <c:pt idx="4">
                  <c:v>160424</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8478532003329499"/>
          <c:h val="6.492878425189613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470090514697332"/>
          <c:y val="8.7245041348121416E-2"/>
          <c:w val="0.67014937509962647"/>
          <c:h val="0.8180517338290455"/>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 </c:v>
                </c:pt>
                <c:pt idx="2">
                  <c:v>Slip road</c:v>
                </c:pt>
                <c:pt idx="3">
                  <c:v>Other junction</c:v>
                </c:pt>
                <c:pt idx="4">
                  <c:v>Private drive or entrance</c:v>
                </c:pt>
                <c:pt idx="5">
                  <c:v>Roundabout</c:v>
                </c:pt>
                <c:pt idx="6">
                  <c:v>Crossroads</c:v>
                </c:pt>
                <c:pt idx="7">
                  <c:v>T or staggered junction</c:v>
                </c:pt>
                <c:pt idx="8">
                  <c:v>Not at junction </c:v>
                </c:pt>
              </c:strCache>
            </c:strRef>
          </c:cat>
          <c:val>
            <c:numRef>
              <c:f>Sheet1!$B$2:$B$10</c:f>
              <c:numCache>
                <c:formatCode>_-* #,##0_-;\-* #,##0_-;_-* "-"??_-;_-@_-</c:formatCode>
                <c:ptCount val="9"/>
                <c:pt idx="0">
                  <c:v>2190</c:v>
                </c:pt>
                <c:pt idx="1">
                  <c:v>2708</c:v>
                </c:pt>
                <c:pt idx="2">
                  <c:v>3003</c:v>
                </c:pt>
                <c:pt idx="3">
                  <c:v>4675</c:v>
                </c:pt>
                <c:pt idx="4">
                  <c:v>7192</c:v>
                </c:pt>
                <c:pt idx="5">
                  <c:v>16470</c:v>
                </c:pt>
                <c:pt idx="6">
                  <c:v>20455</c:v>
                </c:pt>
                <c:pt idx="7">
                  <c:v>60736</c:v>
                </c:pt>
                <c:pt idx="8">
                  <c:v>78308</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 </c:v>
                </c:pt>
                <c:pt idx="2">
                  <c:v>Slip road</c:v>
                </c:pt>
                <c:pt idx="3">
                  <c:v>Other junction</c:v>
                </c:pt>
                <c:pt idx="4">
                  <c:v>Private drive or entrance</c:v>
                </c:pt>
                <c:pt idx="5">
                  <c:v>Roundabout</c:v>
                </c:pt>
                <c:pt idx="6">
                  <c:v>Crossroads</c:v>
                </c:pt>
                <c:pt idx="7">
                  <c:v>T or staggered junction</c:v>
                </c:pt>
                <c:pt idx="8">
                  <c:v>Not at junction </c:v>
                </c:pt>
              </c:strCache>
            </c:strRef>
          </c:cat>
          <c:val>
            <c:numRef>
              <c:f>Sheet1!$C$2:$C$10</c:f>
              <c:numCache>
                <c:formatCode>_-* #,##0_-;\-* #,##0_-;_-* "-"??_-;_-@_-</c:formatCode>
                <c:ptCount val="9"/>
                <c:pt idx="0">
                  <c:v>2265</c:v>
                </c:pt>
                <c:pt idx="1">
                  <c:v>3166</c:v>
                </c:pt>
                <c:pt idx="2">
                  <c:v>3355</c:v>
                </c:pt>
                <c:pt idx="3">
                  <c:v>6564</c:v>
                </c:pt>
                <c:pt idx="4">
                  <c:v>7426</c:v>
                </c:pt>
                <c:pt idx="5">
                  <c:v>18615</c:v>
                </c:pt>
                <c:pt idx="6">
                  <c:v>22108</c:v>
                </c:pt>
                <c:pt idx="7">
                  <c:v>66696</c:v>
                </c:pt>
                <c:pt idx="8">
                  <c:v>91951</c:v>
                </c:pt>
              </c:numCache>
            </c:numRef>
          </c:val>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gapWidth val="50"/>
        <c:axId val="1553040080"/>
        <c:axId val="1553020880"/>
      </c:barChart>
      <c:catAx>
        <c:axId val="1553040080"/>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21251863182247857"/>
          <c:h val="6.610320803964134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91954578311363"/>
          <c:y val="0.16155436952123417"/>
          <c:w val="0.82289547879290981"/>
          <c:h val="0.76018378559011535"/>
        </c:manualLayout>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_-* #,##0_-;\-* #,##0_-;_-* "-"??_-;_-@_-</c:formatCode>
                <c:ptCount val="2"/>
                <c:pt idx="0">
                  <c:v>134613</c:v>
                </c:pt>
                <c:pt idx="1">
                  <c:v>87533</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_-* #,##0_-;\-* #,##0_-;_-* "-"??_-;_-@_-</c:formatCode>
                <c:ptCount val="2"/>
                <c:pt idx="0">
                  <c:v>121251</c:v>
                </c:pt>
                <c:pt idx="1">
                  <c:v>74486</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182"/>
        <c:axId val="946610432"/>
        <c:axId val="946623872"/>
      </c:barChart>
      <c:catAx>
        <c:axId val="9466104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l"/>
        <c:numFmt formatCode="_-* #,##0_-;\-* #,##0_-;_-* &quot;-&quot;??_-;_-@_-" sourceLinked="1"/>
        <c:majorTickMark val="none"/>
        <c:minorTickMark val="none"/>
        <c:tickLblPos val="nextTo"/>
        <c:spPr>
          <a:noFill/>
          <a:ln w="19050">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60583560085E-2"/>
          <c:y val="5.9187721193736274E-3"/>
          <c:w val="0.21848413545199355"/>
          <c:h val="6.299714482605774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86698188288436"/>
          <c:y val="3.8094267674914813E-2"/>
          <c:w val="0.75725945099027825"/>
          <c:h val="0.79491124118999668"/>
        </c:manualLayout>
      </c:layout>
      <c:scatterChart>
        <c:scatterStyle val="lineMarker"/>
        <c:varyColors val="0"/>
        <c:ser>
          <c:idx val="0"/>
          <c:order val="0"/>
          <c:tx>
            <c:strRef>
              <c:f>Sheet1!$B$1</c:f>
              <c:strCache>
                <c:ptCount val="1"/>
                <c:pt idx="0">
                  <c:v>Sum of Number_of_Casualties</c:v>
                </c:pt>
              </c:strCache>
            </c:strRef>
          </c:tx>
          <c:spPr>
            <a:ln w="25400" cap="rnd">
              <a:noFill/>
              <a:round/>
            </a:ln>
            <a:effectLst/>
          </c:spPr>
          <c:marker>
            <c:symbol val="circle"/>
            <c:size val="8"/>
            <c:spPr>
              <a:solidFill>
                <a:schemeClr val="tx2">
                  <a:lumMod val="75000"/>
                  <a:lumOff val="25000"/>
                </a:schemeClr>
              </a:solidFill>
              <a:ln w="9525">
                <a:solidFill>
                  <a:schemeClr val="accent1"/>
                </a:solidFill>
              </a:ln>
              <a:effectLst/>
            </c:spPr>
          </c:marker>
          <c:trendline>
            <c:spPr>
              <a:ln w="25400" cap="rnd">
                <a:solidFill>
                  <a:srgbClr val="FF0000"/>
                </a:solidFill>
                <a:prstDash val="sysDot"/>
              </a:ln>
              <a:effectLst/>
            </c:spPr>
            <c:trendlineType val="linear"/>
            <c:dispRSqr val="0"/>
            <c:dispEq val="0"/>
          </c:trendline>
          <c:xVal>
            <c:numRef>
              <c:f>Sheet1!$A$2:$A$13</c:f>
              <c:numCache>
                <c:formatCode>General</c:formatCode>
                <c:ptCount val="12"/>
                <c:pt idx="0">
                  <c:v>24098</c:v>
                </c:pt>
                <c:pt idx="1">
                  <c:v>19440</c:v>
                </c:pt>
                <c:pt idx="2">
                  <c:v>23949</c:v>
                </c:pt>
                <c:pt idx="3">
                  <c:v>23364</c:v>
                </c:pt>
                <c:pt idx="4">
                  <c:v>25268</c:v>
                </c:pt>
                <c:pt idx="5">
                  <c:v>25715</c:v>
                </c:pt>
                <c:pt idx="6">
                  <c:v>26263</c:v>
                </c:pt>
                <c:pt idx="7">
                  <c:v>24788</c:v>
                </c:pt>
                <c:pt idx="8">
                  <c:v>25475</c:v>
                </c:pt>
                <c:pt idx="9">
                  <c:v>27057</c:v>
                </c:pt>
                <c:pt idx="10">
                  <c:v>28491</c:v>
                </c:pt>
                <c:pt idx="11">
                  <c:v>24779</c:v>
                </c:pt>
              </c:numCache>
            </c:numRef>
          </c:xVal>
          <c:yVal>
            <c:numRef>
              <c:f>Sheet1!$B$2:$B$13</c:f>
              <c:numCache>
                <c:formatCode>General</c:formatCode>
                <c:ptCount val="12"/>
                <c:pt idx="0">
                  <c:v>18173</c:v>
                </c:pt>
                <c:pt idx="1">
                  <c:v>14648</c:v>
                </c:pt>
                <c:pt idx="2">
                  <c:v>17815</c:v>
                </c:pt>
                <c:pt idx="3">
                  <c:v>17335</c:v>
                </c:pt>
                <c:pt idx="4">
                  <c:v>18852</c:v>
                </c:pt>
                <c:pt idx="5">
                  <c:v>18728</c:v>
                </c:pt>
                <c:pt idx="6">
                  <c:v>19682</c:v>
                </c:pt>
                <c:pt idx="7">
                  <c:v>18797</c:v>
                </c:pt>
                <c:pt idx="8">
                  <c:v>18456</c:v>
                </c:pt>
                <c:pt idx="9">
                  <c:v>20109</c:v>
                </c:pt>
                <c:pt idx="10">
                  <c:v>20975</c:v>
                </c:pt>
                <c:pt idx="11">
                  <c:v>18576</c:v>
                </c:pt>
              </c:numCache>
            </c:numRef>
          </c:yVal>
          <c:smooth val="0"/>
          <c:extLst>
            <c:ext xmlns:c16="http://schemas.microsoft.com/office/drawing/2014/chart" uri="{C3380CC4-5D6E-409C-BE32-E72D297353CC}">
              <c16:uniqueId val="{00000000-3BDD-4DE3-A28E-EFC6203E9897}"/>
            </c:ext>
          </c:extLst>
        </c:ser>
        <c:dLbls>
          <c:showLegendKey val="0"/>
          <c:showVal val="0"/>
          <c:showCatName val="0"/>
          <c:showSerName val="0"/>
          <c:showPercent val="0"/>
          <c:showBubbleSize val="0"/>
        </c:dLbls>
        <c:axId val="1364878799"/>
        <c:axId val="1364879759"/>
      </c:scatterChart>
      <c:valAx>
        <c:axId val="1364878799"/>
        <c:scaling>
          <c:orientation val="minMax"/>
          <c:min val="17000"/>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baseline="0" dirty="0"/>
                  <a:t>Total Number of Vehicles</a:t>
                </a:r>
                <a:endParaRPr lang="en-US" b="1" dirty="0"/>
              </a:p>
            </c:rich>
          </c:tx>
          <c:layout>
            <c:manualLayout>
              <c:xMode val="edge"/>
              <c:yMode val="edge"/>
              <c:x val="0.38871883074911728"/>
              <c:y val="0.9373558277228586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NG"/>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79759"/>
        <c:crosses val="autoZero"/>
        <c:crossBetween val="midCat"/>
      </c:valAx>
      <c:valAx>
        <c:axId val="1364879759"/>
        <c:scaling>
          <c:orientation val="minMax"/>
          <c:min val="1300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Total</a:t>
                </a:r>
                <a:r>
                  <a:rPr lang="en-US" b="1" baseline="0" dirty="0"/>
                  <a:t> Casualties</a:t>
                </a:r>
                <a:endParaRPr lang="en-US" b="1" dirty="0"/>
              </a:p>
            </c:rich>
          </c:tx>
          <c:layout>
            <c:manualLayout>
              <c:xMode val="edge"/>
              <c:yMode val="edge"/>
              <c:x val="1.3960482673611977E-2"/>
              <c:y val="0.2936835143823082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787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882315714421"/>
          <c:y val="3.8094267674914813E-2"/>
          <c:w val="0.75589637393522391"/>
          <c:h val="0.79491124118999668"/>
        </c:manualLayout>
      </c:layout>
      <c:scatterChart>
        <c:scatterStyle val="lineMarker"/>
        <c:varyColors val="0"/>
        <c:ser>
          <c:idx val="0"/>
          <c:order val="0"/>
          <c:tx>
            <c:strRef>
              <c:f>Sheet1!$B$1</c:f>
              <c:strCache>
                <c:ptCount val="1"/>
                <c:pt idx="0">
                  <c:v>13163</c:v>
                </c:pt>
              </c:strCache>
            </c:strRef>
          </c:tx>
          <c:spPr>
            <a:ln w="38100" cap="rnd">
              <a:noFill/>
              <a:round/>
            </a:ln>
            <a:effectLst/>
          </c:spPr>
          <c:marker>
            <c:symbol val="circle"/>
            <c:size val="8"/>
            <c:spPr>
              <a:solidFill>
                <a:schemeClr val="tx2">
                  <a:lumMod val="75000"/>
                  <a:lumOff val="25000"/>
                </a:schemeClr>
              </a:solidFill>
              <a:ln w="9525">
                <a:solidFill>
                  <a:schemeClr val="accent1"/>
                </a:solidFill>
              </a:ln>
              <a:effectLst/>
            </c:spPr>
          </c:marker>
          <c:trendline>
            <c:spPr>
              <a:ln w="25400" cap="rnd">
                <a:solidFill>
                  <a:srgbClr val="FF0000"/>
                </a:solidFill>
                <a:prstDash val="sysDot"/>
              </a:ln>
              <a:effectLst/>
            </c:spPr>
            <c:trendlineType val="linear"/>
            <c:dispRSqr val="0"/>
            <c:dispEq val="0"/>
          </c:trendline>
          <c:xVal>
            <c:numRef>
              <c:f>Sheet1!$A$2:$A$12</c:f>
              <c:numCache>
                <c:formatCode>General</c:formatCode>
                <c:ptCount val="11"/>
                <c:pt idx="0">
                  <c:v>19777</c:v>
                </c:pt>
                <c:pt idx="1">
                  <c:v>22568</c:v>
                </c:pt>
                <c:pt idx="2">
                  <c:v>21340</c:v>
                </c:pt>
                <c:pt idx="3">
                  <c:v>22623</c:v>
                </c:pt>
                <c:pt idx="4">
                  <c:v>23680</c:v>
                </c:pt>
                <c:pt idx="5">
                  <c:v>23318</c:v>
                </c:pt>
                <c:pt idx="6">
                  <c:v>22418</c:v>
                </c:pt>
                <c:pt idx="7">
                  <c:v>23975</c:v>
                </c:pt>
                <c:pt idx="8">
                  <c:v>24867</c:v>
                </c:pt>
                <c:pt idx="9">
                  <c:v>25019</c:v>
                </c:pt>
                <c:pt idx="10">
                  <c:v>17268</c:v>
                </c:pt>
              </c:numCache>
            </c:numRef>
          </c:xVal>
          <c:yVal>
            <c:numRef>
              <c:f>Sheet1!$B$2:$B$12</c:f>
              <c:numCache>
                <c:formatCode>General</c:formatCode>
                <c:ptCount val="11"/>
                <c:pt idx="0">
                  <c:v>14804</c:v>
                </c:pt>
                <c:pt idx="1">
                  <c:v>16575</c:v>
                </c:pt>
                <c:pt idx="2">
                  <c:v>15767</c:v>
                </c:pt>
                <c:pt idx="3">
                  <c:v>16775</c:v>
                </c:pt>
                <c:pt idx="4">
                  <c:v>17230</c:v>
                </c:pt>
                <c:pt idx="5">
                  <c:v>17201</c:v>
                </c:pt>
                <c:pt idx="6">
                  <c:v>16796</c:v>
                </c:pt>
                <c:pt idx="7">
                  <c:v>17500</c:v>
                </c:pt>
                <c:pt idx="8">
                  <c:v>18287</c:v>
                </c:pt>
                <c:pt idx="9">
                  <c:v>18439</c:v>
                </c:pt>
                <c:pt idx="10">
                  <c:v>13200</c:v>
                </c:pt>
              </c:numCache>
            </c:numRef>
          </c:yVal>
          <c:smooth val="0"/>
          <c:extLst>
            <c:ext xmlns:c16="http://schemas.microsoft.com/office/drawing/2014/chart" uri="{C3380CC4-5D6E-409C-BE32-E72D297353CC}">
              <c16:uniqueId val="{00000000-2C0F-4C70-BB3F-01C5C7610F7A}"/>
            </c:ext>
          </c:extLst>
        </c:ser>
        <c:dLbls>
          <c:showLegendKey val="0"/>
          <c:showVal val="0"/>
          <c:showCatName val="0"/>
          <c:showSerName val="0"/>
          <c:showPercent val="0"/>
          <c:showBubbleSize val="0"/>
        </c:dLbls>
        <c:axId val="1364864399"/>
        <c:axId val="1364865839"/>
      </c:scatterChart>
      <c:valAx>
        <c:axId val="1364864399"/>
        <c:scaling>
          <c:orientation val="minMax"/>
          <c:min val="1500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US" sz="1330" b="1" i="0" u="none" strike="noStrike" kern="1200" baseline="0" dirty="0">
                    <a:solidFill>
                      <a:prstClr val="black">
                        <a:lumMod val="65000"/>
                        <a:lumOff val="35000"/>
                      </a:prstClr>
                    </a:solidFill>
                  </a:rPr>
                  <a:t>Total Number of Vehicles</a:t>
                </a:r>
              </a:p>
            </c:rich>
          </c:tx>
          <c:layout>
            <c:manualLayout>
              <c:xMode val="edge"/>
              <c:yMode val="edge"/>
              <c:x val="0.36820544660483057"/>
              <c:y val="0.94045165428051647"/>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NG"/>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65839"/>
        <c:crosses val="autoZero"/>
        <c:crossBetween val="midCat"/>
      </c:valAx>
      <c:valAx>
        <c:axId val="1364865839"/>
        <c:scaling>
          <c:orientation val="minMax"/>
          <c:min val="12000"/>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US" sz="1330" b="1" i="0" u="none" strike="noStrike" kern="1200" baseline="0" dirty="0">
                    <a:solidFill>
                      <a:prstClr val="black">
                        <a:lumMod val="65000"/>
                        <a:lumOff val="35000"/>
                      </a:prstClr>
                    </a:solidFill>
                  </a:rPr>
                  <a:t>Total Casualties</a:t>
                </a:r>
              </a:p>
            </c:rich>
          </c:tx>
          <c:layout>
            <c:manualLayout>
              <c:xMode val="edge"/>
              <c:yMode val="edge"/>
              <c:x val="9.359250596698284E-3"/>
              <c:y val="0.29677934093996605"/>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643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Slight</c:v>
                </c:pt>
                <c:pt idx="1">
                  <c:v>Serious</c:v>
                </c:pt>
                <c:pt idx="2">
                  <c:v>Fatal</c:v>
                </c:pt>
              </c:strCache>
            </c:strRef>
          </c:cat>
          <c:val>
            <c:numRef>
              <c:f>Sheet1!$B$2:$B$4</c:f>
              <c:numCache>
                <c:formatCode>_-* #,##0_-;\-* #,##0_-;_-* "-"??_-;_-@_-</c:formatCode>
                <c:ptCount val="3"/>
                <c:pt idx="0">
                  <c:v>185599</c:v>
                </c:pt>
                <c:pt idx="1">
                  <c:v>32267</c:v>
                </c:pt>
                <c:pt idx="2">
                  <c:v>4280</c:v>
                </c:pt>
              </c:numCache>
            </c:numRef>
          </c:val>
          <c:extLst>
            <c:ext xmlns:c16="http://schemas.microsoft.com/office/drawing/2014/chart" uri="{C3380CC4-5D6E-409C-BE32-E72D297353CC}">
              <c16:uniqueId val="{00000000-8B72-4247-8FD0-C55997B121A9}"/>
            </c:ext>
          </c:extLst>
        </c:ser>
        <c:ser>
          <c:idx val="1"/>
          <c:order val="1"/>
          <c:tx>
            <c:strRef>
              <c:f>Sheet1!$C$1</c:f>
              <c:strCache>
                <c:ptCount val="1"/>
                <c:pt idx="0">
                  <c:v>2022</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Slight</c:v>
                </c:pt>
                <c:pt idx="1">
                  <c:v>Serious</c:v>
                </c:pt>
                <c:pt idx="2">
                  <c:v>Fatal</c:v>
                </c:pt>
              </c:strCache>
            </c:strRef>
          </c:cat>
          <c:val>
            <c:numRef>
              <c:f>Sheet1!$C$2:$C$4</c:f>
              <c:numCache>
                <c:formatCode>_-* #,##0_-;\-* #,##0_-;_-* "-"??_-;_-@_-</c:formatCode>
                <c:ptCount val="3"/>
                <c:pt idx="0">
                  <c:v>165837</c:v>
                </c:pt>
                <c:pt idx="1">
                  <c:v>27045</c:v>
                </c:pt>
                <c:pt idx="2">
                  <c:v>2855</c:v>
                </c:pt>
              </c:numCache>
            </c:numRef>
          </c:val>
          <c:extLst>
            <c:ext xmlns:c16="http://schemas.microsoft.com/office/drawing/2014/chart" uri="{C3380CC4-5D6E-409C-BE32-E72D297353CC}">
              <c16:uniqueId val="{00000001-8B72-4247-8FD0-C55997B121A9}"/>
            </c:ext>
          </c:extLst>
        </c:ser>
        <c:dLbls>
          <c:showLegendKey val="0"/>
          <c:showVal val="0"/>
          <c:showCatName val="0"/>
          <c:showSerName val="0"/>
          <c:showPercent val="0"/>
          <c:showBubbleSize val="0"/>
        </c:dLbls>
        <c:gapWidth val="50"/>
        <c:overlap val="-27"/>
        <c:axId val="1843351359"/>
        <c:axId val="1843349919"/>
      </c:barChart>
      <c:catAx>
        <c:axId val="1843351359"/>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3349919"/>
        <c:crosses val="autoZero"/>
        <c:auto val="1"/>
        <c:lblAlgn val="ctr"/>
        <c:lblOffset val="100"/>
        <c:noMultiLvlLbl val="0"/>
      </c:catAx>
      <c:valAx>
        <c:axId val="1843349919"/>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3351359"/>
        <c:crosses val="autoZero"/>
        <c:crossBetween val="between"/>
      </c:valAx>
      <c:spPr>
        <a:noFill/>
        <a:ln>
          <a:noFill/>
        </a:ln>
        <a:effectLst/>
      </c:spPr>
    </c:plotArea>
    <c:legend>
      <c:legendPos val="t"/>
      <c:layout>
        <c:manualLayout>
          <c:xMode val="edge"/>
          <c:yMode val="edge"/>
          <c:x val="1.925887664494336E-2"/>
          <c:y val="1.9819952784368947E-2"/>
          <c:w val="0.20702116699309311"/>
          <c:h val="6.489328995387011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8794968086677"/>
          <c:y val="0.10471099565369438"/>
          <c:w val="0.85533990282452255"/>
          <c:h val="0.80451748172643567"/>
        </c:manualLayout>
      </c:layout>
      <c:barChart>
        <c:barDir val="col"/>
        <c:grouping val="clustered"/>
        <c:varyColors val="0"/>
        <c:ser>
          <c:idx val="0"/>
          <c:order val="0"/>
          <c:tx>
            <c:strRef>
              <c:f>Sheet1!$B$1</c:f>
              <c:strCache>
                <c:ptCount val="1"/>
                <c:pt idx="0">
                  <c:v>Cars</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238904</c:v>
                </c:pt>
                <c:pt idx="1">
                  <c:v>210278</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Motorcycle</c:v>
                </c:pt>
              </c:strCache>
            </c:strRef>
          </c:tx>
          <c:spPr>
            <a:solidFill>
              <a:schemeClr val="tx2">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Sheet1!$C$2:$C$3</c:f>
              <c:numCache>
                <c:formatCode>_-* #,##0_-;\-* #,##0_-;_-* "-"??_-;_-@_-</c:formatCode>
                <c:ptCount val="2"/>
                <c:pt idx="0">
                  <c:v>24296</c:v>
                </c:pt>
                <c:pt idx="1">
                  <c:v>21430</c:v>
                </c:pt>
              </c:numCache>
            </c:numRef>
          </c:val>
          <c:extLst>
            <c:ext xmlns:c16="http://schemas.microsoft.com/office/drawing/2014/chart" uri="{C3380CC4-5D6E-409C-BE32-E72D297353CC}">
              <c16:uniqueId val="{00000001-1C27-47C0-A960-39B057E75BFC}"/>
            </c:ext>
          </c:extLst>
        </c:ser>
        <c:ser>
          <c:idx val="2"/>
          <c:order val="2"/>
          <c:tx>
            <c:strRef>
              <c:f>Sheet1!$D$1</c:f>
              <c:strCache>
                <c:ptCount val="1"/>
                <c:pt idx="0">
                  <c:v>Van</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Sheet1!$D$2:$D$3</c:f>
              <c:numCache>
                <c:formatCode>_-* #,##0_-;\-* #,##0_-;_-* "-"??_-;_-@_-</c:formatCode>
                <c:ptCount val="2"/>
                <c:pt idx="0">
                  <c:v>23806</c:v>
                </c:pt>
                <c:pt idx="1">
                  <c:v>21338</c:v>
                </c:pt>
              </c:numCache>
            </c:numRef>
          </c:val>
          <c:extLst>
            <c:ext xmlns:c16="http://schemas.microsoft.com/office/drawing/2014/chart" uri="{C3380CC4-5D6E-409C-BE32-E72D297353CC}">
              <c16:uniqueId val="{00000002-1C27-47C0-A960-39B057E75BFC}"/>
            </c:ext>
          </c:extLst>
        </c:ser>
        <c:ser>
          <c:idx val="3"/>
          <c:order val="3"/>
          <c:tx>
            <c:strRef>
              <c:f>Sheet1!$E$1</c:f>
              <c:strCache>
                <c:ptCount val="1"/>
                <c:pt idx="0">
                  <c:v>Bus</c:v>
                </c:pt>
              </c:strCache>
            </c:strRef>
          </c:tx>
          <c:spPr>
            <a:solidFill>
              <a:schemeClr val="tx2">
                <a:lumMod val="25000"/>
                <a:lumOff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Sheet1!$E$2:$E$3</c:f>
              <c:numCache>
                <c:formatCode>_-* #,##0_-;\-* #,##0_-;_-* "-"??_-;_-@_-</c:formatCode>
                <c:ptCount val="2"/>
                <c:pt idx="0">
                  <c:v>8254</c:v>
                </c:pt>
                <c:pt idx="1">
                  <c:v>9013</c:v>
                </c:pt>
              </c:numCache>
            </c:numRef>
          </c:val>
          <c:extLst>
            <c:ext xmlns:c16="http://schemas.microsoft.com/office/drawing/2014/chart" uri="{C3380CC4-5D6E-409C-BE32-E72D297353CC}">
              <c16:uniqueId val="{00000003-1C27-47C0-A960-39B057E75BFC}"/>
            </c:ext>
          </c:extLst>
        </c:ser>
        <c:ser>
          <c:idx val="4"/>
          <c:order val="4"/>
          <c:tx>
            <c:strRef>
              <c:f>Sheet1!$F$1</c:f>
              <c:strCache>
                <c:ptCount val="1"/>
                <c:pt idx="0">
                  <c:v>Others</c:v>
                </c:pt>
              </c:strCache>
            </c:strRef>
          </c:tx>
          <c:spPr>
            <a:solidFill>
              <a:schemeClr val="accent4">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Sheet1!$F$2:$F$3</c:f>
              <c:numCache>
                <c:formatCode>_-* #,##0_-;\-* #,##0_-;_-* "-"??_-;_-@_-</c:formatCode>
                <c:ptCount val="2"/>
                <c:pt idx="0">
                  <c:v>2622</c:v>
                </c:pt>
                <c:pt idx="1">
                  <c:v>2009</c:v>
                </c:pt>
              </c:numCache>
            </c:numRef>
          </c:val>
          <c:extLst>
            <c:ext xmlns:c16="http://schemas.microsoft.com/office/drawing/2014/chart" uri="{C3380CC4-5D6E-409C-BE32-E72D297353CC}">
              <c16:uniqueId val="{00000004-1C27-47C0-A960-39B057E75BFC}"/>
            </c:ext>
          </c:extLst>
        </c:ser>
        <c:ser>
          <c:idx val="5"/>
          <c:order val="5"/>
          <c:tx>
            <c:strRef>
              <c:f>Sheet1!$G$1</c:f>
              <c:strCache>
                <c:ptCount val="1"/>
                <c:pt idx="0">
                  <c:v>Agricultural vehicle</c:v>
                </c:pt>
              </c:strCache>
            </c:strRef>
          </c:tx>
          <c:spPr>
            <a:solidFill>
              <a:schemeClr val="accent6"/>
            </a:solidFill>
            <a:ln>
              <a:noFill/>
            </a:ln>
            <a:effectLst/>
          </c:spPr>
          <c:invertIfNegative val="0"/>
          <c:cat>
            <c:numRef>
              <c:f>Sheet1!$A$2:$A$3</c:f>
              <c:numCache>
                <c:formatCode>General</c:formatCode>
                <c:ptCount val="2"/>
                <c:pt idx="0">
                  <c:v>2021</c:v>
                </c:pt>
                <c:pt idx="1">
                  <c:v>2022</c:v>
                </c:pt>
              </c:numCache>
            </c:numRef>
          </c:cat>
          <c:val>
            <c:numRef>
              <c:f>Sheet1!$G$2:$G$3</c:f>
              <c:numCache>
                <c:formatCode>_-* #,##0_-;\-* #,##0_-;_-* "-"??_-;_-@_-</c:formatCode>
                <c:ptCount val="2"/>
                <c:pt idx="0">
                  <c:v>805</c:v>
                </c:pt>
                <c:pt idx="1">
                  <c:v>547</c:v>
                </c:pt>
              </c:numCache>
            </c:numRef>
          </c:val>
          <c:extLst>
            <c:ext xmlns:c16="http://schemas.microsoft.com/office/drawing/2014/chart" uri="{C3380CC4-5D6E-409C-BE32-E72D297353CC}">
              <c16:uniqueId val="{00000005-1C27-47C0-A960-39B057E75BFC}"/>
            </c:ext>
          </c:extLst>
        </c:ser>
        <c:dLbls>
          <c:showLegendKey val="0"/>
          <c:showVal val="0"/>
          <c:showCatName val="0"/>
          <c:showSerName val="0"/>
          <c:showPercent val="0"/>
          <c:showBubbleSize val="0"/>
        </c:dLbls>
        <c:gapWidth val="50"/>
        <c:overlap val="-27"/>
        <c:axId val="1553040080"/>
        <c:axId val="1553020880"/>
      </c:barChart>
      <c:catAx>
        <c:axId val="155304008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78837817147856515"/>
          <c:h val="6.560081207968532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81815710121061"/>
          <c:y val="0.10832439485365324"/>
          <c:w val="0.85606038790031613"/>
          <c:h val="0.78894802539245235"/>
        </c:manualLayout>
      </c:layout>
      <c:barChart>
        <c:barDir val="col"/>
        <c:grouping val="clustered"/>
        <c:varyColors val="0"/>
        <c:ser>
          <c:idx val="0"/>
          <c:order val="0"/>
          <c:tx>
            <c:strRef>
              <c:f>Sheet1!$B$1</c:f>
              <c:strCache>
                <c:ptCount val="1"/>
                <c:pt idx="0">
                  <c:v>Cost per Casuality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c:formatCode>
                <c:ptCount val="3"/>
                <c:pt idx="0">
                  <c:v>1930329</c:v>
                </c:pt>
                <c:pt idx="1">
                  <c:v>216915</c:v>
                </c:pt>
                <c:pt idx="2">
                  <c:v>16722</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Cost per Accident</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c:formatCode>
                <c:ptCount val="3"/>
                <c:pt idx="0">
                  <c:v>2120661</c:v>
                </c:pt>
                <c:pt idx="1">
                  <c:v>246109</c:v>
                </c:pt>
                <c:pt idx="2">
                  <c:v>24960</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w="25400">
          <a:noFill/>
        </a:ln>
        <a:effectLst/>
      </c:spPr>
    </c:plotArea>
    <c:legend>
      <c:legendPos val="t"/>
      <c:layout>
        <c:manualLayout>
          <c:xMode val="edge"/>
          <c:yMode val="edge"/>
          <c:x val="7.3809055118110312E-3"/>
          <c:y val="1.4062499134934847E-2"/>
          <c:w val="0.46252409539692108"/>
          <c:h val="6.454576520075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8261808120</c:v>
                </c:pt>
                <c:pt idx="1">
                  <c:v>6999196305</c:v>
                </c:pt>
                <c:pt idx="2">
                  <c:v>3103586478</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5511089295</c:v>
                </c:pt>
                <c:pt idx="1">
                  <c:v>5866466175</c:v>
                </c:pt>
                <c:pt idx="2">
                  <c:v>2773126314</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2.7402217446923529E-2"/>
          <c:y val="1.4062499134934847E-2"/>
          <c:w val="0.22590889039657619"/>
          <c:h val="6.454576520075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9076429080</c:v>
                </c:pt>
                <c:pt idx="1">
                  <c:v>7941199103</c:v>
                </c:pt>
                <c:pt idx="2">
                  <c:v>4632551040</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6054487155</c:v>
                </c:pt>
                <c:pt idx="1">
                  <c:v>6656017905</c:v>
                </c:pt>
                <c:pt idx="2">
                  <c:v>4139291520</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0"/>
          <c:y val="6.0681902124392166E-3"/>
          <c:w val="0.21649847312706888"/>
          <c:h val="6.953835406790925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17338237200</c:v>
                </c:pt>
                <c:pt idx="1">
                  <c:v>14940395408</c:v>
                </c:pt>
                <c:pt idx="2">
                  <c:v>7736137518</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11565576450</c:v>
                </c:pt>
                <c:pt idx="1">
                  <c:v>12522484080</c:v>
                </c:pt>
                <c:pt idx="2">
                  <c:v>6912417834</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1.7559010632706804E-2"/>
          <c:y val="2.3164718873170523E-2"/>
          <c:w val="0.32205195704333223"/>
          <c:h val="7.364800005351475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40014770126</c:v>
                </c:pt>
                <c:pt idx="1">
                  <c:v>31000478364</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373143007702521"/>
          <c:y val="0.10786043304587999"/>
          <c:w val="0.74385195987282382"/>
          <c:h val="0.79957601555204738"/>
        </c:manualLayout>
      </c:layout>
      <c:barChart>
        <c:barDir val="col"/>
        <c:grouping val="clustered"/>
        <c:varyColors val="0"/>
        <c:ser>
          <c:idx val="0"/>
          <c:order val="0"/>
          <c:tx>
            <c:strRef>
              <c:f>Sheet1!$B$1</c:f>
              <c:strCache>
                <c:ptCount val="1"/>
                <c:pt idx="0">
                  <c:v>Total Cost of Payment</c:v>
                </c:pt>
              </c:strCache>
            </c:strRef>
          </c:tx>
          <c:spPr>
            <a:solidFill>
              <a:schemeClr val="accent1">
                <a:lumMod val="60000"/>
                <a:lumOff val="40000"/>
              </a:schemeClr>
            </a:solidFill>
            <a:ln>
              <a:noFill/>
            </a:ln>
            <a:effectLst/>
          </c:spPr>
          <c:invertIfNegative val="0"/>
          <c:cat>
            <c:numRef>
              <c:f>Sheet1!$A$2:$A$3</c:f>
              <c:numCache>
                <c:formatCode>General</c:formatCode>
                <c:ptCount val="2"/>
                <c:pt idx="0">
                  <c:v>2021</c:v>
                </c:pt>
                <c:pt idx="1">
                  <c:v>2022</c:v>
                </c:pt>
              </c:numCache>
            </c:numRef>
          </c:cat>
          <c:val>
            <c:numRef>
              <c:f>Sheet1!$B$2:$B$3</c:f>
              <c:numCache>
                <c:formatCode>_-* #,##0_-;\-* #,##0_-;_-* "-"??_-;_-@_-</c:formatCode>
                <c:ptCount val="2"/>
                <c:pt idx="0">
                  <c:v>40014770126</c:v>
                </c:pt>
                <c:pt idx="1">
                  <c:v>31000478364</c:v>
                </c:pt>
              </c:numCache>
            </c:numRef>
          </c:val>
          <c:extLst>
            <c:ext xmlns:c16="http://schemas.microsoft.com/office/drawing/2014/chart" uri="{C3380CC4-5D6E-409C-BE32-E72D297353CC}">
              <c16:uniqueId val="{00000000-BE80-4232-A415-CEF04D986518}"/>
            </c:ext>
          </c:extLst>
        </c:ser>
        <c:ser>
          <c:idx val="1"/>
          <c:order val="1"/>
          <c:tx>
            <c:strRef>
              <c:f>Sheet1!$C$1</c:f>
              <c:strCache>
                <c:ptCount val="1"/>
                <c:pt idx="0">
                  <c:v>CARS</c:v>
                </c:pt>
              </c:strCache>
            </c:strRef>
          </c:tx>
          <c:spPr>
            <a:solidFill>
              <a:srgbClr val="0070C0"/>
            </a:solidFill>
            <a:ln>
              <a:noFill/>
            </a:ln>
            <a:effectLst/>
          </c:spPr>
          <c:invertIfNegative val="0"/>
          <c:cat>
            <c:numRef>
              <c:f>Sheet1!$A$2:$A$3</c:f>
              <c:numCache>
                <c:formatCode>General</c:formatCode>
                <c:ptCount val="2"/>
                <c:pt idx="0">
                  <c:v>2021</c:v>
                </c:pt>
                <c:pt idx="1">
                  <c:v>2022</c:v>
                </c:pt>
              </c:numCache>
            </c:numRef>
          </c:cat>
          <c:val>
            <c:numRef>
              <c:f>Sheet1!$C$2:$C$3</c:f>
              <c:numCache>
                <c:formatCode>_-* #,##0_-;\-* #,##0_-;_-* "-"??_-;_-@_-</c:formatCode>
                <c:ptCount val="2"/>
                <c:pt idx="0">
                  <c:v>31768531394</c:v>
                </c:pt>
                <c:pt idx="1">
                  <c:v>24961887526</c:v>
                </c:pt>
              </c:numCache>
            </c:numRef>
          </c:val>
          <c:extLst>
            <c:ext xmlns:c16="http://schemas.microsoft.com/office/drawing/2014/chart" uri="{C3380CC4-5D6E-409C-BE32-E72D297353CC}">
              <c16:uniqueId val="{00000001-BE80-4232-A415-CEF04D986518}"/>
            </c:ext>
          </c:extLst>
        </c:ser>
        <c:dLbls>
          <c:showLegendKey val="0"/>
          <c:showVal val="0"/>
          <c:showCatName val="0"/>
          <c:showSerName val="0"/>
          <c:showPercent val="0"/>
          <c:showBubbleSize val="0"/>
        </c:dLbls>
        <c:gapWidth val="60"/>
        <c:overlap val="-27"/>
        <c:axId val="984003040"/>
        <c:axId val="984014560"/>
      </c:barChart>
      <c:catAx>
        <c:axId val="98400304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014560"/>
        <c:crosses val="autoZero"/>
        <c:auto val="1"/>
        <c:lblAlgn val="ctr"/>
        <c:lblOffset val="100"/>
        <c:noMultiLvlLbl val="0"/>
      </c:catAx>
      <c:valAx>
        <c:axId val="98401456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003040"/>
        <c:crosses val="autoZero"/>
        <c:crossBetween val="between"/>
      </c:valAx>
      <c:spPr>
        <a:noFill/>
        <a:ln>
          <a:noFill/>
        </a:ln>
        <a:effectLst/>
      </c:spPr>
    </c:plotArea>
    <c:legend>
      <c:legendPos val="t"/>
      <c:layout>
        <c:manualLayout>
          <c:xMode val="edge"/>
          <c:yMode val="edge"/>
          <c:x val="1.0449803149606309E-2"/>
          <c:y val="9.3749994232898981E-3"/>
          <c:w val="0.39607373957515307"/>
          <c:h val="5.5973328394147065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538901508816"/>
          <c:y val="4.3653303357061371E-2"/>
          <c:w val="0.67991483423168253"/>
          <c:h val="0.87223743515679431"/>
        </c:manualLayout>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A055-4B47-9C15-05355CD0322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055-4B47-9C15-05355CD0322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40014770126</c:v>
                </c:pt>
                <c:pt idx="1">
                  <c:v>31000478364</c:v>
                </c:pt>
              </c:numCache>
            </c:numRef>
          </c:val>
          <c:extLst>
            <c:ext xmlns:c16="http://schemas.microsoft.com/office/drawing/2014/chart" uri="{C3380CC4-5D6E-409C-BE32-E72D297353CC}">
              <c16:uniqueId val="{00000004-A055-4B47-9C15-05355CD03227}"/>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538901508816"/>
          <c:y val="4.3653303357061371E-2"/>
          <c:w val="0.67991483423168253"/>
          <c:h val="0.87223743515679431"/>
        </c:manualLayout>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92239401351339"/>
          <c:y val="0.11064356419250432"/>
          <c:w val="0.87495615568933116"/>
          <c:h val="0.6854275110827458"/>
        </c:manualLayout>
      </c:layout>
      <c:lineChart>
        <c:grouping val="standard"/>
        <c:varyColors val="0"/>
        <c:ser>
          <c:idx val="0"/>
          <c:order val="0"/>
          <c:tx>
            <c:strRef>
              <c:f>Sheet1!$B$1</c:f>
              <c:strCache>
                <c:ptCount val="1"/>
                <c:pt idx="0">
                  <c:v>2021</c:v>
                </c:pt>
              </c:strCache>
            </c:strRef>
          </c:tx>
          <c:spPr>
            <a:ln w="44450" cap="rnd">
              <a:solidFill>
                <a:schemeClr val="tx2">
                  <a:lumMod val="90000"/>
                  <a:lumOff val="1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_-* #,##0_-;\-* #,##0_-;_-* "-"??_-;_-@_-</c:formatCode>
                <c:ptCount val="12"/>
                <c:pt idx="0">
                  <c:v>24098</c:v>
                </c:pt>
                <c:pt idx="1">
                  <c:v>19440</c:v>
                </c:pt>
                <c:pt idx="2">
                  <c:v>23949</c:v>
                </c:pt>
                <c:pt idx="3">
                  <c:v>23364</c:v>
                </c:pt>
                <c:pt idx="4">
                  <c:v>25268</c:v>
                </c:pt>
                <c:pt idx="5">
                  <c:v>25715</c:v>
                </c:pt>
                <c:pt idx="6">
                  <c:v>26263</c:v>
                </c:pt>
                <c:pt idx="7">
                  <c:v>24788</c:v>
                </c:pt>
                <c:pt idx="8">
                  <c:v>25475</c:v>
                </c:pt>
                <c:pt idx="9">
                  <c:v>27057</c:v>
                </c:pt>
                <c:pt idx="10">
                  <c:v>28491</c:v>
                </c:pt>
                <c:pt idx="11">
                  <c:v>24779</c:v>
                </c:pt>
              </c:numCache>
            </c:numRef>
          </c:val>
          <c:smooth val="0"/>
          <c:extLst>
            <c:ext xmlns:c16="http://schemas.microsoft.com/office/drawing/2014/chart" uri="{C3380CC4-5D6E-409C-BE32-E72D297353CC}">
              <c16:uniqueId val="{00000000-1C27-47C0-A960-39B057E75BFC}"/>
            </c:ext>
          </c:extLst>
        </c:ser>
        <c:ser>
          <c:idx val="1"/>
          <c:order val="1"/>
          <c:tx>
            <c:strRef>
              <c:f>Sheet1!$C$1</c:f>
              <c:strCache>
                <c:ptCount val="1"/>
                <c:pt idx="0">
                  <c:v>2022</c:v>
                </c:pt>
              </c:strCache>
            </c:strRef>
          </c:tx>
          <c:spPr>
            <a:ln w="28575" cap="rnd">
              <a:solidFill>
                <a:schemeClr val="accent1">
                  <a:lumMod val="60000"/>
                  <a:lumOff val="4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_-* #,##0_-;\-* #,##0_-;_-* "-"??_-;_-@_-</c:formatCode>
                <c:ptCount val="12"/>
                <c:pt idx="0">
                  <c:v>17762</c:v>
                </c:pt>
                <c:pt idx="1">
                  <c:v>19777</c:v>
                </c:pt>
                <c:pt idx="2">
                  <c:v>22568</c:v>
                </c:pt>
                <c:pt idx="3">
                  <c:v>21340</c:v>
                </c:pt>
                <c:pt idx="4">
                  <c:v>22623</c:v>
                </c:pt>
                <c:pt idx="5">
                  <c:v>23680</c:v>
                </c:pt>
                <c:pt idx="6">
                  <c:v>23318</c:v>
                </c:pt>
                <c:pt idx="7">
                  <c:v>22418</c:v>
                </c:pt>
                <c:pt idx="8">
                  <c:v>23975</c:v>
                </c:pt>
                <c:pt idx="9">
                  <c:v>24867</c:v>
                </c:pt>
                <c:pt idx="10">
                  <c:v>25019</c:v>
                </c:pt>
                <c:pt idx="11">
                  <c:v>17268</c:v>
                </c:pt>
              </c:numCache>
            </c:numRef>
          </c:val>
          <c:smooth val="0"/>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smooth val="0"/>
        <c:axId val="1553040080"/>
        <c:axId val="1553020880"/>
      </c:lineChart>
      <c:catAx>
        <c:axId val="155304008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33279598612667211"/>
          <c:h val="6.42570768748831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A055-4B47-9C15-05355CD0322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055-4B47-9C15-05355CD0322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31768531394</c:v>
                </c:pt>
                <c:pt idx="1">
                  <c:v>24961887526</c:v>
                </c:pt>
              </c:numCache>
            </c:numRef>
          </c:val>
          <c:extLst>
            <c:ext xmlns:c16="http://schemas.microsoft.com/office/drawing/2014/chart" uri="{C3380CC4-5D6E-409C-BE32-E72D297353CC}">
              <c16:uniqueId val="{00000004-A055-4B47-9C15-05355CD03227}"/>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565818477772452"/>
          <c:y val="0.14325164690153089"/>
          <c:w val="0.6990652406922987"/>
          <c:h val="0.76714087639798156"/>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Sheet1!$B$2:$B$7</c:f>
              <c:numCache>
                <c:formatCode>_-* #,##0_-;\-* #,##0_-;_-* "-"??_-;_-@_-</c:formatCode>
                <c:ptCount val="6"/>
                <c:pt idx="0">
                  <c:v>1010</c:v>
                </c:pt>
                <c:pt idx="1">
                  <c:v>2985</c:v>
                </c:pt>
                <c:pt idx="2">
                  <c:v>4680</c:v>
                </c:pt>
                <c:pt idx="3">
                  <c:v>18910</c:v>
                </c:pt>
                <c:pt idx="4">
                  <c:v>43012</c:v>
                </c:pt>
                <c:pt idx="5">
                  <c:v>194018</c:v>
                </c:pt>
              </c:numCache>
            </c:numRef>
          </c:val>
          <c:extLst>
            <c:ext xmlns:c16="http://schemas.microsoft.com/office/drawing/2014/chart" uri="{C3380CC4-5D6E-409C-BE32-E72D297353CC}">
              <c16:uniqueId val="{00000000-743C-40DC-BDEB-C60C3996DE78}"/>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Sheet1!$C$2:$C$7</c:f>
              <c:numCache>
                <c:formatCode>_-* #,##0_-;\-* #,##0_-;_-* "-"??_-;_-@_-</c:formatCode>
                <c:ptCount val="6"/>
                <c:pt idx="0">
                  <c:v>1538</c:v>
                </c:pt>
                <c:pt idx="1">
                  <c:v>3249</c:v>
                </c:pt>
                <c:pt idx="2">
                  <c:v>5183</c:v>
                </c:pt>
                <c:pt idx="3">
                  <c:v>21005</c:v>
                </c:pt>
                <c:pt idx="4">
                  <c:v>48285</c:v>
                </c:pt>
                <c:pt idx="5">
                  <c:v>219427</c:v>
                </c:pt>
              </c:numCache>
            </c:numRef>
          </c:val>
          <c:extLst>
            <c:ext xmlns:c16="http://schemas.microsoft.com/office/drawing/2014/chart" uri="{C3380CC4-5D6E-409C-BE32-E72D297353CC}">
              <c16:uniqueId val="{00000001-743C-40DC-BDEB-C60C3996DE78}"/>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w="25400">
          <a:noFill/>
        </a:ln>
        <a:effectLst/>
      </c:spPr>
    </c:plotArea>
    <c:legend>
      <c:legendPos val="t"/>
      <c:layout>
        <c:manualLayout>
          <c:xMode val="edge"/>
          <c:yMode val="edge"/>
          <c:x val="1.5795275590551178E-2"/>
          <c:y val="2.2046439001018561E-2"/>
          <c:w val="0.23811036748237682"/>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60309890383444"/>
          <c:y val="0.12765478663354657"/>
          <c:w val="0.66180226199985526"/>
          <c:h val="0.78033989297666617"/>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Sheet1!$B$2:$B$7</c:f>
              <c:numCache>
                <c:formatCode>_-* #,##0_-;\-* #,##0_-;_-* "-"??_-;_-@_-</c:formatCode>
                <c:ptCount val="6"/>
                <c:pt idx="0">
                  <c:v>184</c:v>
                </c:pt>
                <c:pt idx="1">
                  <c:v>271</c:v>
                </c:pt>
                <c:pt idx="2">
                  <c:v>5192</c:v>
                </c:pt>
                <c:pt idx="3">
                  <c:v>11412</c:v>
                </c:pt>
                <c:pt idx="4">
                  <c:v>65538</c:v>
                </c:pt>
                <c:pt idx="5">
                  <c:v>182018</c:v>
                </c:pt>
              </c:numCache>
            </c:numRef>
          </c:val>
          <c:extLst>
            <c:ext xmlns:c16="http://schemas.microsoft.com/office/drawing/2014/chart" uri="{C3380CC4-5D6E-409C-BE32-E72D297353CC}">
              <c16:uniqueId val="{00000000-0E85-4B2F-B942-5512B452F776}"/>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Sheet1!$C$2:$C$7</c:f>
              <c:numCache>
                <c:formatCode>_-* #,##0_-;\-* #,##0_-;_-* "-"??_-;_-@_-</c:formatCode>
                <c:ptCount val="6"/>
                <c:pt idx="0">
                  <c:v>423</c:v>
                </c:pt>
                <c:pt idx="1">
                  <c:v>272</c:v>
                </c:pt>
                <c:pt idx="2">
                  <c:v>3150</c:v>
                </c:pt>
                <c:pt idx="3">
                  <c:v>8573</c:v>
                </c:pt>
                <c:pt idx="4">
                  <c:v>83518</c:v>
                </c:pt>
                <c:pt idx="5">
                  <c:v>202751</c:v>
                </c:pt>
              </c:numCache>
            </c:numRef>
          </c:val>
          <c:extLst>
            <c:ext xmlns:c16="http://schemas.microsoft.com/office/drawing/2014/chart" uri="{C3380CC4-5D6E-409C-BE32-E72D297353CC}">
              <c16:uniqueId val="{00000001-0E85-4B2F-B942-5512B452F776}"/>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7468846434218498E-2"/>
          <c:y val="1.13594393904051E-2"/>
          <c:w val="0.22116505355111821"/>
          <c:h val="8.26887666023425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3728376515822"/>
          <c:y val="0.12032398172965711"/>
          <c:w val="0.71824821288567076"/>
          <c:h val="0.78767067845443139"/>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Sheet1!$B$2:$B$6</c:f>
              <c:numCache>
                <c:formatCode>_-* #,##0_-;\-* #,##0_-;_-* "-"??_-;_-@_-</c:formatCode>
                <c:ptCount val="5"/>
                <c:pt idx="0">
                  <c:v>844</c:v>
                </c:pt>
                <c:pt idx="1">
                  <c:v>2277</c:v>
                </c:pt>
                <c:pt idx="2">
                  <c:v>11707</c:v>
                </c:pt>
                <c:pt idx="3">
                  <c:v>48982</c:v>
                </c:pt>
                <c:pt idx="4">
                  <c:v>200805</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Sheet1!$C$2:$C$6</c:f>
              <c:numCache>
                <c:formatCode>_-* #,##0_-;\-* #,##0_-;_-* "-"??_-;_-@_-</c:formatCode>
                <c:ptCount val="5"/>
                <c:pt idx="0">
                  <c:v>1150</c:v>
                </c:pt>
                <c:pt idx="1">
                  <c:v>2808</c:v>
                </c:pt>
                <c:pt idx="2">
                  <c:v>14543</c:v>
                </c:pt>
                <c:pt idx="3">
                  <c:v>57733</c:v>
                </c:pt>
                <c:pt idx="4">
                  <c:v>222453</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4289944130431426"/>
          <c:h val="6.492878425189613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357493578176932"/>
          <c:y val="0.14321942925957523"/>
          <c:w val="0.69137959948464167"/>
          <c:h val="0.7620774568767269"/>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c:v>
                </c:pt>
                <c:pt idx="2">
                  <c:v>Slip road</c:v>
                </c:pt>
                <c:pt idx="3">
                  <c:v>Other junction</c:v>
                </c:pt>
                <c:pt idx="4">
                  <c:v>Private drive </c:v>
                </c:pt>
                <c:pt idx="5">
                  <c:v>Roundabout</c:v>
                </c:pt>
                <c:pt idx="6">
                  <c:v>Crossroads</c:v>
                </c:pt>
                <c:pt idx="7">
                  <c:v>T or staggered junction</c:v>
                </c:pt>
                <c:pt idx="8">
                  <c:v>Not at junction </c:v>
                </c:pt>
              </c:strCache>
            </c:strRef>
          </c:cat>
          <c:val>
            <c:numRef>
              <c:f>Sheet1!$B$2:$B$10</c:f>
              <c:numCache>
                <c:formatCode>_-* #,##0_-;\-* #,##0_-;_-* "-"??_-;_-@_-</c:formatCode>
                <c:ptCount val="9"/>
                <c:pt idx="0">
                  <c:v>3117</c:v>
                </c:pt>
                <c:pt idx="1">
                  <c:v>3468</c:v>
                </c:pt>
                <c:pt idx="2">
                  <c:v>4025</c:v>
                </c:pt>
                <c:pt idx="3">
                  <c:v>6401</c:v>
                </c:pt>
                <c:pt idx="4">
                  <c:v>10638</c:v>
                </c:pt>
                <c:pt idx="5">
                  <c:v>24328</c:v>
                </c:pt>
                <c:pt idx="6">
                  <c:v>27299</c:v>
                </c:pt>
                <c:pt idx="7">
                  <c:v>85219</c:v>
                </c:pt>
                <c:pt idx="8">
                  <c:v>100120</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c:v>
                </c:pt>
                <c:pt idx="2">
                  <c:v>Slip road</c:v>
                </c:pt>
                <c:pt idx="3">
                  <c:v>Other junction</c:v>
                </c:pt>
                <c:pt idx="4">
                  <c:v>Private drive </c:v>
                </c:pt>
                <c:pt idx="5">
                  <c:v>Roundabout</c:v>
                </c:pt>
                <c:pt idx="6">
                  <c:v>Crossroads</c:v>
                </c:pt>
                <c:pt idx="7">
                  <c:v>T or staggered junction</c:v>
                </c:pt>
                <c:pt idx="8">
                  <c:v>Not at junction </c:v>
                </c:pt>
              </c:strCache>
            </c:strRef>
          </c:cat>
          <c:val>
            <c:numRef>
              <c:f>Sheet1!$C$2:$C$10</c:f>
              <c:numCache>
                <c:formatCode>_-* #,##0_-;\-* #,##0_-;_-* "-"??_-;_-@_-</c:formatCode>
                <c:ptCount val="9"/>
                <c:pt idx="0">
                  <c:v>3163</c:v>
                </c:pt>
                <c:pt idx="1">
                  <c:v>4243</c:v>
                </c:pt>
                <c:pt idx="2">
                  <c:v>4595</c:v>
                </c:pt>
                <c:pt idx="3">
                  <c:v>9071</c:v>
                </c:pt>
                <c:pt idx="4">
                  <c:v>11113</c:v>
                </c:pt>
                <c:pt idx="5">
                  <c:v>27346</c:v>
                </c:pt>
                <c:pt idx="6">
                  <c:v>29649</c:v>
                </c:pt>
                <c:pt idx="7">
                  <c:v>93571</c:v>
                </c:pt>
                <c:pt idx="8">
                  <c:v>115936</c:v>
                </c:pt>
              </c:numCache>
            </c:numRef>
          </c:val>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gapWidth val="50"/>
        <c:axId val="1553040080"/>
        <c:axId val="1553020880"/>
      </c:barChart>
      <c:catAx>
        <c:axId val="1553040080"/>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20062073294281554"/>
          <c:h val="6.610320803964134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56641387772492"/>
          <c:y val="0.15592505869555684"/>
          <c:w val="0.82289547879290981"/>
          <c:h val="0.71535121732996576"/>
        </c:manualLayout>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_-* #,##0_-;\-* #,##0_-;_-* "-"??_-;_-@_-</c:formatCode>
                <c:ptCount val="2"/>
                <c:pt idx="0">
                  <c:v>189241</c:v>
                </c:pt>
                <c:pt idx="1">
                  <c:v>109446</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_-* #,##0_-;\-* #,##0_-;_-* "-"??_-;_-@_-</c:formatCode>
                <c:ptCount val="2"/>
                <c:pt idx="0">
                  <c:v>170151</c:v>
                </c:pt>
                <c:pt idx="1">
                  <c:v>94464</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l"/>
        <c:numFmt formatCode="_-* #,##0_-;\-* #,##0_-;_-* &quot;-&quot;??_-;_-@_-" sourceLinked="1"/>
        <c:majorTickMark val="none"/>
        <c:minorTickMark val="none"/>
        <c:tickLblPos val="nextTo"/>
        <c:spPr>
          <a:noFill/>
          <a:ln w="19050">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60583560085E-2"/>
          <c:y val="5.9187721193736274E-3"/>
          <c:w val="0.21467956850797063"/>
          <c:h val="6.299714482605774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Number_of_Casualties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222146</c:v>
                </c:pt>
                <c:pt idx="1">
                  <c:v>195737</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0.25</cdr:x>
      <cdr:y>0.19505</cdr:y>
    </cdr:from>
    <cdr:to>
      <cdr:x>0.51493</cdr:x>
      <cdr:y>0.27864</cdr:y>
    </cdr:to>
    <cdr:cxnSp macro="">
      <cdr:nvCxnSpPr>
        <cdr:cNvPr id="2" name="Straight Arrow Connector 1">
          <a:extLst xmlns:a="http://schemas.openxmlformats.org/drawingml/2006/main">
            <a:ext uri="{FF2B5EF4-FFF2-40B4-BE49-F238E27FC236}">
              <a16:creationId xmlns:a16="http://schemas.microsoft.com/office/drawing/2014/main" id="{4BFC34FE-79EE-EDA6-BCFB-D96347550AB5}"/>
            </a:ext>
          </a:extLst>
        </cdr:cNvPr>
        <cdr:cNvCxnSpPr/>
      </cdr:nvCxnSpPr>
      <cdr:spPr>
        <a:xfrm xmlns:a="http://schemas.openxmlformats.org/drawingml/2006/main">
          <a:off x="1885072" y="886266"/>
          <a:ext cx="1997612" cy="379827"/>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0.30697</cdr:x>
      <cdr:y>0.18407</cdr:y>
    </cdr:from>
    <cdr:to>
      <cdr:x>0.4035</cdr:x>
      <cdr:y>0.28173</cdr:y>
    </cdr:to>
    <cdr:sp macro="" textlink="">
      <cdr:nvSpPr>
        <cdr:cNvPr id="3" name="Oval 2">
          <a:extLst xmlns:a="http://schemas.openxmlformats.org/drawingml/2006/main">
            <a:ext uri="{FF2B5EF4-FFF2-40B4-BE49-F238E27FC236}">
              <a16:creationId xmlns:a16="http://schemas.microsoft.com/office/drawing/2014/main" id="{AED3B490-AC05-2ED7-B057-A3773641F13E}"/>
            </a:ext>
          </a:extLst>
        </cdr:cNvPr>
        <cdr:cNvSpPr/>
      </cdr:nvSpPr>
      <cdr:spPr>
        <a:xfrm xmlns:a="http://schemas.openxmlformats.org/drawingml/2006/main">
          <a:off x="2236764" y="836380"/>
          <a:ext cx="703385" cy="443782"/>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0.31036</cdr:x>
      <cdr:y>0.20428</cdr:y>
    </cdr:from>
    <cdr:to>
      <cdr:x>0.39338</cdr:x>
      <cdr:y>0.26524</cdr:y>
    </cdr:to>
    <cdr:sp macro="" textlink="">
      <cdr:nvSpPr>
        <cdr:cNvPr id="4" name="TextBox 11">
          <a:extLst xmlns:a="http://schemas.openxmlformats.org/drawingml/2006/main">
            <a:ext uri="{FF2B5EF4-FFF2-40B4-BE49-F238E27FC236}">
              <a16:creationId xmlns:a16="http://schemas.microsoft.com/office/drawing/2014/main" id="{2978ADBC-9FAB-29D8-D54A-14A65E65D053}"/>
            </a:ext>
          </a:extLst>
        </cdr:cNvPr>
        <cdr:cNvSpPr txBox="1"/>
      </cdr:nvSpPr>
      <cdr:spPr>
        <a:xfrm xmlns:a="http://schemas.openxmlformats.org/drawingml/2006/main">
          <a:off x="2261473" y="928220"/>
          <a:ext cx="604911"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- 12%</a:t>
          </a:r>
          <a:endParaRPr lang="en-NG" sz="1200" b="1" dirty="0"/>
        </a:p>
      </cdr:txBody>
    </cdr:sp>
  </cdr:relSizeAnchor>
  <cdr:relSizeAnchor xmlns:cdr="http://schemas.openxmlformats.org/drawingml/2006/chartDrawing">
    <cdr:from>
      <cdr:x>0.54443</cdr:x>
      <cdr:y>0.21981</cdr:y>
    </cdr:from>
    <cdr:to>
      <cdr:x>0.63904</cdr:x>
      <cdr:y>0.9257</cdr:y>
    </cdr:to>
    <cdr:sp macro="" textlink="">
      <cdr:nvSpPr>
        <cdr:cNvPr id="6" name="Rectangle 5">
          <a:extLst xmlns:a="http://schemas.openxmlformats.org/drawingml/2006/main">
            <a:ext uri="{FF2B5EF4-FFF2-40B4-BE49-F238E27FC236}">
              <a16:creationId xmlns:a16="http://schemas.microsoft.com/office/drawing/2014/main" id="{930A10D9-6DD2-7859-DA61-766B62EACE33}"/>
            </a:ext>
          </a:extLst>
        </cdr:cNvPr>
        <cdr:cNvSpPr/>
      </cdr:nvSpPr>
      <cdr:spPr>
        <a:xfrm xmlns:a="http://schemas.openxmlformats.org/drawingml/2006/main">
          <a:off x="3967075" y="998807"/>
          <a:ext cx="689332" cy="3207444"/>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0.20465</cdr:x>
      <cdr:y>0.36146</cdr:y>
    </cdr:from>
    <cdr:to>
      <cdr:x>0.74329</cdr:x>
      <cdr:y>0.48607</cdr:y>
    </cdr:to>
    <cdr:cxnSp macro="">
      <cdr:nvCxnSpPr>
        <cdr:cNvPr id="10" name="Straight Arrow Connector 9">
          <a:extLst xmlns:a="http://schemas.openxmlformats.org/drawingml/2006/main">
            <a:ext uri="{FF2B5EF4-FFF2-40B4-BE49-F238E27FC236}">
              <a16:creationId xmlns:a16="http://schemas.microsoft.com/office/drawing/2014/main" id="{2475A4D4-C227-DC07-E0AE-9413BBB782DE}"/>
            </a:ext>
          </a:extLst>
        </cdr:cNvPr>
        <cdr:cNvCxnSpPr/>
      </cdr:nvCxnSpPr>
      <cdr:spPr>
        <a:xfrm xmlns:a="http://schemas.openxmlformats.org/drawingml/2006/main" flipH="1">
          <a:off x="1491176" y="1642404"/>
          <a:ext cx="3924886" cy="566225"/>
        </a:xfrm>
        <a:prstGeom xmlns:a="http://schemas.openxmlformats.org/drawingml/2006/main" prst="straightConnector1">
          <a:avLst/>
        </a:prstGeom>
        <a:ln xmlns:a="http://schemas.openxmlformats.org/drawingml/2006/main" w="1905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0.62938</cdr:x>
      <cdr:y>0.36146</cdr:y>
    </cdr:from>
    <cdr:to>
      <cdr:x>0.74522</cdr:x>
      <cdr:y>0.51393</cdr:y>
    </cdr:to>
    <cdr:cxnSp macro="">
      <cdr:nvCxnSpPr>
        <cdr:cNvPr id="13" name="Straight Arrow Connector 12">
          <a:extLst xmlns:a="http://schemas.openxmlformats.org/drawingml/2006/main">
            <a:ext uri="{FF2B5EF4-FFF2-40B4-BE49-F238E27FC236}">
              <a16:creationId xmlns:a16="http://schemas.microsoft.com/office/drawing/2014/main" id="{C3823153-8CD4-048D-D471-ED1042ADFF7A}"/>
            </a:ext>
          </a:extLst>
        </cdr:cNvPr>
        <cdr:cNvCxnSpPr/>
      </cdr:nvCxnSpPr>
      <cdr:spPr>
        <a:xfrm xmlns:a="http://schemas.openxmlformats.org/drawingml/2006/main" flipH="1">
          <a:off x="4586069" y="1642404"/>
          <a:ext cx="844061" cy="692834"/>
        </a:xfrm>
        <a:prstGeom xmlns:a="http://schemas.openxmlformats.org/drawingml/2006/main" prst="straightConnector1">
          <a:avLst/>
        </a:prstGeom>
        <a:ln xmlns:a="http://schemas.openxmlformats.org/drawingml/2006/main">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0.74521</cdr:x>
      <cdr:y>0.25209</cdr:y>
    </cdr:from>
    <cdr:to>
      <cdr:x>0.95373</cdr:x>
      <cdr:y>0.49845</cdr:y>
    </cdr:to>
    <cdr:sp macro="" textlink="">
      <cdr:nvSpPr>
        <cdr:cNvPr id="16" name="Speech Bubble: Rectangle 15">
          <a:extLst xmlns:a="http://schemas.openxmlformats.org/drawingml/2006/main">
            <a:ext uri="{FF2B5EF4-FFF2-40B4-BE49-F238E27FC236}">
              <a16:creationId xmlns:a16="http://schemas.microsoft.com/office/drawing/2014/main" id="{0008CD8A-D47F-AFFB-27E5-3B87F412A9EC}"/>
            </a:ext>
          </a:extLst>
        </cdr:cNvPr>
        <cdr:cNvSpPr/>
      </cdr:nvSpPr>
      <cdr:spPr>
        <a:xfrm xmlns:a="http://schemas.openxmlformats.org/drawingml/2006/main">
          <a:off x="5430041" y="1145475"/>
          <a:ext cx="1519400" cy="1119423"/>
        </a:xfrm>
        <a:prstGeom xmlns:a="http://schemas.openxmlformats.org/drawingml/2006/main" prst="wedgeRectCallou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0.75873</cdr:x>
      <cdr:y>0.26935</cdr:y>
    </cdr:from>
    <cdr:to>
      <cdr:x>0.93828</cdr:x>
      <cdr:y>0.47369</cdr:y>
    </cdr:to>
    <cdr:sp macro="" textlink="">
      <cdr:nvSpPr>
        <cdr:cNvPr id="18" name="TextBox 17">
          <a:extLst xmlns:a="http://schemas.openxmlformats.org/drawingml/2006/main">
            <a:ext uri="{FF2B5EF4-FFF2-40B4-BE49-F238E27FC236}">
              <a16:creationId xmlns:a16="http://schemas.microsoft.com/office/drawing/2014/main" id="{E9929CAF-BE9B-AB14-6994-3FD6126A5F6A}"/>
            </a:ext>
          </a:extLst>
        </cdr:cNvPr>
        <cdr:cNvSpPr txBox="1"/>
      </cdr:nvSpPr>
      <cdr:spPr>
        <a:xfrm xmlns:a="http://schemas.openxmlformats.org/drawingml/2006/main">
          <a:off x="5528604" y="1223890"/>
          <a:ext cx="1308296" cy="9284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Cars accounted for over 79% of the total vehicles involved in road accident</a:t>
          </a:r>
          <a:endParaRPr lang="en-NG" sz="1200" b="1" dirty="0"/>
        </a:p>
      </cdr:txBody>
    </cdr:sp>
  </cdr:relSizeAnchor>
  <cdr:relSizeAnchor xmlns:cdr="http://schemas.openxmlformats.org/drawingml/2006/chartDrawing">
    <cdr:from>
      <cdr:x>0.4035</cdr:x>
      <cdr:y>0.66254</cdr:y>
    </cdr:from>
    <cdr:to>
      <cdr:x>0.7922</cdr:x>
      <cdr:y>0.82663</cdr:y>
    </cdr:to>
    <cdr:cxnSp macro="">
      <cdr:nvCxnSpPr>
        <cdr:cNvPr id="5" name="Straight Arrow Connector 4">
          <a:extLst xmlns:a="http://schemas.openxmlformats.org/drawingml/2006/main">
            <a:ext uri="{FF2B5EF4-FFF2-40B4-BE49-F238E27FC236}">
              <a16:creationId xmlns:a16="http://schemas.microsoft.com/office/drawing/2014/main" id="{70733011-ADE2-495E-FD79-0E05008C72BA}"/>
            </a:ext>
          </a:extLst>
        </cdr:cNvPr>
        <cdr:cNvCxnSpPr/>
      </cdr:nvCxnSpPr>
      <cdr:spPr>
        <a:xfrm xmlns:a="http://schemas.openxmlformats.org/drawingml/2006/main" flipH="1">
          <a:off x="2940149" y="3010487"/>
          <a:ext cx="2832295" cy="745588"/>
        </a:xfrm>
        <a:prstGeom xmlns:a="http://schemas.openxmlformats.org/drawingml/2006/main" prst="straightConnector1">
          <a:avLst/>
        </a:prstGeom>
        <a:ln xmlns:a="http://schemas.openxmlformats.org/drawingml/2006/main" w="1905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0.79349</cdr:x>
      <cdr:y>0.66873</cdr:y>
    </cdr:from>
    <cdr:to>
      <cdr:x>0.80313</cdr:x>
      <cdr:y>0.79876</cdr:y>
    </cdr:to>
    <cdr:cxnSp macro="">
      <cdr:nvCxnSpPr>
        <cdr:cNvPr id="7" name="Straight Arrow Connector 6">
          <a:extLst xmlns:a="http://schemas.openxmlformats.org/drawingml/2006/main">
            <a:ext uri="{FF2B5EF4-FFF2-40B4-BE49-F238E27FC236}">
              <a16:creationId xmlns:a16="http://schemas.microsoft.com/office/drawing/2014/main" id="{9DAC2B31-7288-3C46-A44E-1C533717CF3A}"/>
            </a:ext>
          </a:extLst>
        </cdr:cNvPr>
        <cdr:cNvCxnSpPr/>
      </cdr:nvCxnSpPr>
      <cdr:spPr>
        <a:xfrm xmlns:a="http://schemas.openxmlformats.org/drawingml/2006/main">
          <a:off x="5781822" y="3038622"/>
          <a:ext cx="70250" cy="590844"/>
        </a:xfrm>
        <a:prstGeom xmlns:a="http://schemas.openxmlformats.org/drawingml/2006/main" prst="straightConnector1">
          <a:avLst/>
        </a:prstGeom>
        <a:ln xmlns:a="http://schemas.openxmlformats.org/drawingml/2006/main">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0.76178</cdr:x>
      <cdr:y>0.60713</cdr:y>
    </cdr:from>
    <cdr:to>
      <cdr:x>0.86056</cdr:x>
      <cdr:y>0.67911</cdr:y>
    </cdr:to>
    <cdr:sp macro="" textlink="">
      <cdr:nvSpPr>
        <cdr:cNvPr id="32" name="Rectangle 31">
          <a:extLst xmlns:a="http://schemas.openxmlformats.org/drawingml/2006/main">
            <a:ext uri="{FF2B5EF4-FFF2-40B4-BE49-F238E27FC236}">
              <a16:creationId xmlns:a16="http://schemas.microsoft.com/office/drawing/2014/main" id="{ADCCF2C1-94B4-6A5D-99C5-AD9DD803074E}"/>
            </a:ext>
          </a:extLst>
        </cdr:cNvPr>
        <cdr:cNvSpPr/>
      </cdr:nvSpPr>
      <cdr:spPr>
        <a:xfrm xmlns:a="http://schemas.openxmlformats.org/drawingml/2006/main">
          <a:off x="5205238" y="2453042"/>
          <a:ext cx="674970" cy="290798"/>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+ 9.2%</a:t>
          </a:r>
          <a:endParaRPr lang="en-NG" sz="1200" b="1" dirty="0">
            <a:solidFill>
              <a:schemeClr val="tx1"/>
            </a:solidFill>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0.58744</cdr:x>
      <cdr:y>0.48232</cdr:y>
    </cdr:from>
    <cdr:to>
      <cdr:x>0.7988</cdr:x>
      <cdr:y>0.62903</cdr:y>
    </cdr:to>
    <cdr:sp macro="" textlink="">
      <cdr:nvSpPr>
        <cdr:cNvPr id="2" name="Oval 1">
          <a:extLst xmlns:a="http://schemas.openxmlformats.org/drawingml/2006/main">
            <a:ext uri="{FF2B5EF4-FFF2-40B4-BE49-F238E27FC236}">
              <a16:creationId xmlns:a16="http://schemas.microsoft.com/office/drawing/2014/main" id="{AE376C62-1BF6-64DB-979D-C1762E7EAF3E}"/>
            </a:ext>
          </a:extLst>
        </cdr:cNvPr>
        <cdr:cNvSpPr/>
      </cdr:nvSpPr>
      <cdr:spPr>
        <a:xfrm xmlns:a="http://schemas.openxmlformats.org/drawingml/2006/main">
          <a:off x="3830522" y="2087362"/>
          <a:ext cx="1378249" cy="634931"/>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0.62446</cdr:x>
      <cdr:y>0.5056</cdr:y>
    </cdr:from>
    <cdr:to>
      <cdr:x>0.77602</cdr:x>
      <cdr:y>0.61227</cdr:y>
    </cdr:to>
    <cdr:sp macro="" textlink="">
      <cdr:nvSpPr>
        <cdr:cNvPr id="3" name="TextBox 11">
          <a:extLst xmlns:a="http://schemas.openxmlformats.org/drawingml/2006/main">
            <a:ext uri="{FF2B5EF4-FFF2-40B4-BE49-F238E27FC236}">
              <a16:creationId xmlns:a16="http://schemas.microsoft.com/office/drawing/2014/main" id="{B0EEB47C-64CB-6C9E-5628-B17C21BC9FDC}"/>
            </a:ext>
          </a:extLst>
        </cdr:cNvPr>
        <cdr:cNvSpPr txBox="1"/>
      </cdr:nvSpPr>
      <cdr:spPr>
        <a:xfrm xmlns:a="http://schemas.openxmlformats.org/drawingml/2006/main">
          <a:off x="4071907" y="2188146"/>
          <a:ext cx="988280" cy="46164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decrease</a:t>
          </a:r>
          <a:endParaRPr lang="en-NG" sz="1200" b="1" dirty="0"/>
        </a:p>
      </cdr:txBody>
    </cdr:sp>
  </cdr:relSizeAnchor>
  <cdr:relSizeAnchor xmlns:cdr="http://schemas.openxmlformats.org/drawingml/2006/chartDrawing">
    <cdr:from>
      <cdr:x>0.02529</cdr:x>
      <cdr:y>0.10521</cdr:y>
    </cdr:from>
    <cdr:to>
      <cdr:x>0.91264</cdr:x>
      <cdr:y>0.24275</cdr:y>
    </cdr:to>
    <cdr:sp macro="" textlink="">
      <cdr:nvSpPr>
        <cdr:cNvPr id="4" name="Rectangle 3">
          <a:extLst xmlns:a="http://schemas.openxmlformats.org/drawingml/2006/main">
            <a:ext uri="{FF2B5EF4-FFF2-40B4-BE49-F238E27FC236}">
              <a16:creationId xmlns:a16="http://schemas.microsoft.com/office/drawing/2014/main" id="{26AC6D7A-51A1-F3E1-60D7-8649A15280DD}"/>
            </a:ext>
          </a:extLst>
        </cdr:cNvPr>
        <cdr:cNvSpPr/>
      </cdr:nvSpPr>
      <cdr:spPr>
        <a:xfrm xmlns:a="http://schemas.openxmlformats.org/drawingml/2006/main">
          <a:off x="164891" y="455327"/>
          <a:ext cx="5786203" cy="595245"/>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0.78899</cdr:x>
      <cdr:y>0</cdr:y>
    </cdr:from>
    <cdr:to>
      <cdr:x>0.91954</cdr:x>
      <cdr:y>0.11079</cdr:y>
    </cdr:to>
    <cdr:sp macro="" textlink="">
      <cdr:nvSpPr>
        <cdr:cNvPr id="5" name="Speech Bubble: Rectangle 4">
          <a:extLst xmlns:a="http://schemas.openxmlformats.org/drawingml/2006/main">
            <a:ext uri="{FF2B5EF4-FFF2-40B4-BE49-F238E27FC236}">
              <a16:creationId xmlns:a16="http://schemas.microsoft.com/office/drawing/2014/main" id="{E9470EBD-FB2A-FCFD-3851-F0567F91A244}"/>
            </a:ext>
          </a:extLst>
        </cdr:cNvPr>
        <cdr:cNvSpPr/>
      </cdr:nvSpPr>
      <cdr:spPr>
        <a:xfrm xmlns:a="http://schemas.openxmlformats.org/drawingml/2006/main">
          <a:off x="5144781" y="0"/>
          <a:ext cx="851284" cy="479476"/>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12.4%</a:t>
          </a:r>
          <a:endParaRPr lang="en-NG" sz="1200" b="1" dirty="0">
            <a:solidFill>
              <a:schemeClr val="tx1"/>
            </a:solidFill>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0.3794</cdr:x>
      <cdr:y>0.54074</cdr:y>
    </cdr:from>
    <cdr:to>
      <cdr:x>0.51208</cdr:x>
      <cdr:y>0.63224</cdr:y>
    </cdr:to>
    <cdr:sp macro="" textlink="">
      <cdr:nvSpPr>
        <cdr:cNvPr id="2" name="Rectangle 1">
          <a:extLst xmlns:a="http://schemas.openxmlformats.org/drawingml/2006/main">
            <a:ext uri="{FF2B5EF4-FFF2-40B4-BE49-F238E27FC236}">
              <a16:creationId xmlns:a16="http://schemas.microsoft.com/office/drawing/2014/main" id="{ADCCF2C1-94B4-6A5D-99C5-AD9DD803074E}"/>
            </a:ext>
          </a:extLst>
        </cdr:cNvPr>
        <cdr:cNvSpPr/>
      </cdr:nvSpPr>
      <cdr:spPr>
        <a:xfrm xmlns:a="http://schemas.openxmlformats.org/drawingml/2006/main">
          <a:off x="2354529" y="2293079"/>
          <a:ext cx="823385" cy="388011"/>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+ 33.1%</a:t>
          </a:r>
          <a:endParaRPr lang="en-NG" sz="1200" b="1" dirty="0">
            <a:solidFill>
              <a:schemeClr val="tx1"/>
            </a:solidFill>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0.80454</cdr:x>
      <cdr:y>0.06191</cdr:y>
    </cdr:from>
    <cdr:to>
      <cdr:x>0.94774</cdr:x>
      <cdr:y>0.17272</cdr:y>
    </cdr:to>
    <cdr:sp macro="" textlink="">
      <cdr:nvSpPr>
        <cdr:cNvPr id="2" name="Speech Bubble: Rectangle 1">
          <a:extLst xmlns:a="http://schemas.openxmlformats.org/drawingml/2006/main">
            <a:ext uri="{FF2B5EF4-FFF2-40B4-BE49-F238E27FC236}">
              <a16:creationId xmlns:a16="http://schemas.microsoft.com/office/drawing/2014/main" id="{32B31774-A4E5-45ED-E7FE-1A862476B267}"/>
            </a:ext>
          </a:extLst>
        </cdr:cNvPr>
        <cdr:cNvSpPr/>
      </cdr:nvSpPr>
      <cdr:spPr>
        <a:xfrm xmlns:a="http://schemas.openxmlformats.org/drawingml/2006/main">
          <a:off x="5077338" y="247100"/>
          <a:ext cx="903738" cy="442273"/>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9.9%</a:t>
          </a:r>
          <a:endParaRPr lang="en-NG" sz="1200" b="1" dirty="0">
            <a:solidFill>
              <a:schemeClr val="tx1"/>
            </a:solidFill>
          </a:endParaRPr>
        </a:p>
      </cdr:txBody>
    </cdr:sp>
  </cdr:relSizeAnchor>
  <cdr:relSizeAnchor xmlns:cdr="http://schemas.openxmlformats.org/drawingml/2006/chartDrawing">
    <cdr:from>
      <cdr:x>0.10054</cdr:x>
      <cdr:y>0.1688</cdr:y>
    </cdr:from>
    <cdr:to>
      <cdr:x>0.86234</cdr:x>
      <cdr:y>0.32103</cdr:y>
    </cdr:to>
    <cdr:sp macro="" textlink="">
      <cdr:nvSpPr>
        <cdr:cNvPr id="3" name="Rectangle 2">
          <a:extLst xmlns:a="http://schemas.openxmlformats.org/drawingml/2006/main">
            <a:ext uri="{FF2B5EF4-FFF2-40B4-BE49-F238E27FC236}">
              <a16:creationId xmlns:a16="http://schemas.microsoft.com/office/drawing/2014/main" id="{4C781F0A-42F5-001C-1DFE-9F4127F5362D}"/>
            </a:ext>
          </a:extLst>
        </cdr:cNvPr>
        <cdr:cNvSpPr/>
      </cdr:nvSpPr>
      <cdr:spPr>
        <a:xfrm xmlns:a="http://schemas.openxmlformats.org/drawingml/2006/main">
          <a:off x="649573" y="673727"/>
          <a:ext cx="4921770" cy="607592"/>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0.4319</cdr:x>
      <cdr:y>0.35376</cdr:y>
    </cdr:from>
    <cdr:to>
      <cdr:x>0.67668</cdr:x>
      <cdr:y>0.86231</cdr:y>
    </cdr:to>
    <cdr:cxnSp macro="">
      <cdr:nvCxnSpPr>
        <cdr:cNvPr id="4" name="Straight Arrow Connector 3">
          <a:extLst xmlns:a="http://schemas.openxmlformats.org/drawingml/2006/main">
            <a:ext uri="{FF2B5EF4-FFF2-40B4-BE49-F238E27FC236}">
              <a16:creationId xmlns:a16="http://schemas.microsoft.com/office/drawing/2014/main" id="{06907B1A-7FC6-20DA-E774-29A31DBEC022}"/>
            </a:ext>
          </a:extLst>
        </cdr:cNvPr>
        <cdr:cNvCxnSpPr/>
      </cdr:nvCxnSpPr>
      <cdr:spPr>
        <a:xfrm xmlns:a="http://schemas.openxmlformats.org/drawingml/2006/main" flipH="1">
          <a:off x="3201938" y="1634515"/>
          <a:ext cx="1814770" cy="2349697"/>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0.44316</cdr:x>
      <cdr:y>0.52842</cdr:y>
    </cdr:from>
    <cdr:to>
      <cdr:x>0.66821</cdr:x>
      <cdr:y>0.67457</cdr:y>
    </cdr:to>
    <cdr:sp macro="" textlink="">
      <cdr:nvSpPr>
        <cdr:cNvPr id="5" name="Oval 4">
          <a:extLst xmlns:a="http://schemas.openxmlformats.org/drawingml/2006/main">
            <a:ext uri="{FF2B5EF4-FFF2-40B4-BE49-F238E27FC236}">
              <a16:creationId xmlns:a16="http://schemas.microsoft.com/office/drawing/2014/main" id="{AE096C1A-2E01-51C7-4037-530D3DDAB7DF}"/>
            </a:ext>
          </a:extLst>
        </cdr:cNvPr>
        <cdr:cNvSpPr/>
      </cdr:nvSpPr>
      <cdr:spPr>
        <a:xfrm xmlns:a="http://schemas.openxmlformats.org/drawingml/2006/main">
          <a:off x="2863120" y="2109070"/>
          <a:ext cx="1454046" cy="583325"/>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0.4728</cdr:x>
      <cdr:y>0.55052</cdr:y>
    </cdr:from>
    <cdr:to>
      <cdr:x>0.63573</cdr:x>
      <cdr:y>0.66619</cdr:y>
    </cdr:to>
    <cdr:sp macro="" textlink="">
      <cdr:nvSpPr>
        <cdr:cNvPr id="6" name="TextBox 11">
          <a:extLst xmlns:a="http://schemas.openxmlformats.org/drawingml/2006/main">
            <a:ext uri="{FF2B5EF4-FFF2-40B4-BE49-F238E27FC236}">
              <a16:creationId xmlns:a16="http://schemas.microsoft.com/office/drawing/2014/main" id="{911F29AC-B509-1080-1645-2888CE37B26D}"/>
            </a:ext>
          </a:extLst>
        </cdr:cNvPr>
        <cdr:cNvSpPr txBox="1"/>
      </cdr:nvSpPr>
      <cdr:spPr>
        <a:xfrm xmlns:a="http://schemas.openxmlformats.org/drawingml/2006/main">
          <a:off x="3054642" y="2197263"/>
          <a:ext cx="1052651" cy="46167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userShapes>
</file>

<file path=ppt/drawings/drawing13.xml><?xml version="1.0" encoding="utf-8"?>
<c:userShapes xmlns:c="http://schemas.openxmlformats.org/drawingml/2006/chart">
  <cdr:relSizeAnchor xmlns:cdr="http://schemas.openxmlformats.org/drawingml/2006/chartDrawing">
    <cdr:from>
      <cdr:x>0.45239</cdr:x>
      <cdr:y>0.31347</cdr:y>
    </cdr:from>
    <cdr:to>
      <cdr:x>0.69533</cdr:x>
      <cdr:y>0.86574</cdr:y>
    </cdr:to>
    <cdr:cxnSp macro="">
      <cdr:nvCxnSpPr>
        <cdr:cNvPr id="2" name="Straight Arrow Connector 1">
          <a:extLst xmlns:a="http://schemas.openxmlformats.org/drawingml/2006/main">
            <a:ext uri="{FF2B5EF4-FFF2-40B4-BE49-F238E27FC236}">
              <a16:creationId xmlns:a16="http://schemas.microsoft.com/office/drawing/2014/main" id="{86D768AF-37E7-43C2-8E62-C1EDD243CE83}"/>
            </a:ext>
          </a:extLst>
        </cdr:cNvPr>
        <cdr:cNvCxnSpPr/>
      </cdr:nvCxnSpPr>
      <cdr:spPr>
        <a:xfrm xmlns:a="http://schemas.openxmlformats.org/drawingml/2006/main" flipH="1">
          <a:off x="3360267" y="1380283"/>
          <a:ext cx="1804491" cy="2431796"/>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0.47373</cdr:x>
      <cdr:y>0.511</cdr:y>
    </cdr:from>
    <cdr:to>
      <cdr:x>0.68669</cdr:x>
      <cdr:y>0.65796</cdr:y>
    </cdr:to>
    <cdr:sp macro="" textlink="">
      <cdr:nvSpPr>
        <cdr:cNvPr id="3" name="Oval 2">
          <a:extLst xmlns:a="http://schemas.openxmlformats.org/drawingml/2006/main">
            <a:ext uri="{FF2B5EF4-FFF2-40B4-BE49-F238E27FC236}">
              <a16:creationId xmlns:a16="http://schemas.microsoft.com/office/drawing/2014/main" id="{6F4A0B27-8B40-CB47-AFAF-4709850ABEFD}"/>
            </a:ext>
          </a:extLst>
        </cdr:cNvPr>
        <cdr:cNvSpPr/>
      </cdr:nvSpPr>
      <cdr:spPr>
        <a:xfrm xmlns:a="http://schemas.openxmlformats.org/drawingml/2006/main">
          <a:off x="2901173" y="2179211"/>
          <a:ext cx="1304144" cy="626726"/>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0.51121</cdr:x>
      <cdr:y>0.52919</cdr:y>
    </cdr:from>
    <cdr:to>
      <cdr:x>0.67445</cdr:x>
      <cdr:y>0.63745</cdr:y>
    </cdr:to>
    <cdr:sp macro="" textlink="">
      <cdr:nvSpPr>
        <cdr:cNvPr id="4" name="TextBox 11">
          <a:extLst xmlns:a="http://schemas.openxmlformats.org/drawingml/2006/main">
            <a:ext uri="{FF2B5EF4-FFF2-40B4-BE49-F238E27FC236}">
              <a16:creationId xmlns:a16="http://schemas.microsoft.com/office/drawing/2014/main" id="{FC8F2607-E4D1-EBEC-9582-185171C325BE}"/>
            </a:ext>
          </a:extLst>
        </cdr:cNvPr>
        <cdr:cNvSpPr txBox="1"/>
      </cdr:nvSpPr>
      <cdr:spPr>
        <a:xfrm xmlns:a="http://schemas.openxmlformats.org/drawingml/2006/main">
          <a:off x="3130679" y="2256784"/>
          <a:ext cx="999687"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i="0" dirty="0">
              <a:solidFill>
                <a:srgbClr val="0D0D0D"/>
              </a:solidFill>
              <a:effectLst/>
            </a:rPr>
            <a:t>year on year</a:t>
          </a:r>
        </a:p>
        <a:p xmlns:a="http://schemas.openxmlformats.org/drawingml/2006/main">
          <a:r>
            <a:rPr lang="en-US" sz="1200" b="1" dirty="0">
              <a:solidFill>
                <a:srgbClr val="0D0D0D"/>
              </a:solidFill>
            </a:rPr>
            <a:t>  decrease </a:t>
          </a:r>
          <a:endParaRPr lang="en-NG" sz="1200" b="1" dirty="0"/>
        </a:p>
      </cdr:txBody>
    </cdr:sp>
  </cdr:relSizeAnchor>
</c:userShapes>
</file>

<file path=ppt/drawings/drawing14.xml><?xml version="1.0" encoding="utf-8"?>
<c:userShapes xmlns:c="http://schemas.openxmlformats.org/drawingml/2006/chart">
  <cdr:relSizeAnchor xmlns:cdr="http://schemas.openxmlformats.org/drawingml/2006/chartDrawing">
    <cdr:from>
      <cdr:x>0.44105</cdr:x>
      <cdr:y>0.23655</cdr:y>
    </cdr:from>
    <cdr:to>
      <cdr:x>0.89592</cdr:x>
      <cdr:y>0.78541</cdr:y>
    </cdr:to>
    <cdr:cxnSp macro="">
      <cdr:nvCxnSpPr>
        <cdr:cNvPr id="3" name="Straight Arrow Connector 2">
          <a:extLst xmlns:a="http://schemas.openxmlformats.org/drawingml/2006/main">
            <a:ext uri="{FF2B5EF4-FFF2-40B4-BE49-F238E27FC236}">
              <a16:creationId xmlns:a16="http://schemas.microsoft.com/office/drawing/2014/main" id="{55A2C256-9668-15F4-741F-8E342EA35D9A}"/>
            </a:ext>
          </a:extLst>
        </cdr:cNvPr>
        <cdr:cNvCxnSpPr/>
      </cdr:nvCxnSpPr>
      <cdr:spPr>
        <a:xfrm xmlns:a="http://schemas.openxmlformats.org/drawingml/2006/main">
          <a:off x="2841674" y="1061013"/>
          <a:ext cx="2930769" cy="2461846"/>
        </a:xfrm>
        <a:prstGeom xmlns:a="http://schemas.openxmlformats.org/drawingml/2006/main" prst="straightConnector1">
          <a:avLst/>
        </a:prstGeom>
        <a:ln xmlns:a="http://schemas.openxmlformats.org/drawingml/2006/main" w="22225">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0.54585</cdr:x>
      <cdr:y>0.45417</cdr:y>
    </cdr:from>
    <cdr:to>
      <cdr:x>0.78155</cdr:x>
      <cdr:y>0.53477</cdr:y>
    </cdr:to>
    <cdr:sp macro="" textlink="">
      <cdr:nvSpPr>
        <cdr:cNvPr id="4" name="Rectangle: Rounded Corners 3">
          <a:extLst xmlns:a="http://schemas.openxmlformats.org/drawingml/2006/main">
            <a:ext uri="{FF2B5EF4-FFF2-40B4-BE49-F238E27FC236}">
              <a16:creationId xmlns:a16="http://schemas.microsoft.com/office/drawing/2014/main" id="{2D419A88-449D-C5A0-2848-410D9504EA7F}"/>
            </a:ext>
          </a:extLst>
        </cdr:cNvPr>
        <cdr:cNvSpPr/>
      </cdr:nvSpPr>
      <cdr:spPr>
        <a:xfrm xmlns:a="http://schemas.openxmlformats.org/drawingml/2006/main">
          <a:off x="3033146" y="1916226"/>
          <a:ext cx="1309709" cy="340079"/>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Noticeable Drop</a:t>
          </a:r>
          <a:endParaRPr lang="en-NG" sz="1200" b="1" dirty="0">
            <a:solidFill>
              <a:schemeClr val="tx1"/>
            </a:solidFill>
          </a:endParaRPr>
        </a:p>
      </cdr:txBody>
    </cdr:sp>
  </cdr:relSizeAnchor>
</c:userShapes>
</file>

<file path=ppt/drawings/drawing15.xml><?xml version="1.0" encoding="utf-8"?>
<c:userShapes xmlns:c="http://schemas.openxmlformats.org/drawingml/2006/chart">
  <cdr:relSizeAnchor xmlns:cdr="http://schemas.openxmlformats.org/drawingml/2006/chartDrawing">
    <cdr:from>
      <cdr:x>0.44355</cdr:x>
      <cdr:y>0.12258</cdr:y>
    </cdr:from>
    <cdr:to>
      <cdr:x>0.88508</cdr:x>
      <cdr:y>0.39726</cdr:y>
    </cdr:to>
    <cdr:cxnSp macro="">
      <cdr:nvCxnSpPr>
        <cdr:cNvPr id="2" name="Straight Arrow Connector 1">
          <a:extLst xmlns:a="http://schemas.openxmlformats.org/drawingml/2006/main">
            <a:ext uri="{FF2B5EF4-FFF2-40B4-BE49-F238E27FC236}">
              <a16:creationId xmlns:a16="http://schemas.microsoft.com/office/drawing/2014/main" id="{CED1C624-4451-750C-D6DF-69FD191193D5}"/>
            </a:ext>
          </a:extLst>
        </cdr:cNvPr>
        <cdr:cNvCxnSpPr>
          <a:cxnSpLocks xmlns:a="http://schemas.openxmlformats.org/drawingml/2006/main"/>
        </cdr:cNvCxnSpPr>
      </cdr:nvCxnSpPr>
      <cdr:spPr>
        <a:xfrm xmlns:a="http://schemas.openxmlformats.org/drawingml/2006/main">
          <a:off x="3094891" y="552766"/>
          <a:ext cx="3080824" cy="1238707"/>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0.51663</cdr:x>
      <cdr:y>0.16327</cdr:y>
    </cdr:from>
    <cdr:to>
      <cdr:x>0.74232</cdr:x>
      <cdr:y>0.29571</cdr:y>
    </cdr:to>
    <cdr:sp macro="" textlink="">
      <cdr:nvSpPr>
        <cdr:cNvPr id="9" name="Oval 8">
          <a:extLst xmlns:a="http://schemas.openxmlformats.org/drawingml/2006/main">
            <a:ext uri="{FF2B5EF4-FFF2-40B4-BE49-F238E27FC236}">
              <a16:creationId xmlns:a16="http://schemas.microsoft.com/office/drawing/2014/main" id="{AED3B490-AC05-2ED7-B057-A3773641F13E}"/>
            </a:ext>
          </a:extLst>
        </cdr:cNvPr>
        <cdr:cNvSpPr/>
      </cdr:nvSpPr>
      <cdr:spPr>
        <a:xfrm xmlns:a="http://schemas.openxmlformats.org/drawingml/2006/main">
          <a:off x="3275868" y="683408"/>
          <a:ext cx="1431044" cy="554349"/>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0.54444</cdr:x>
      <cdr:y>0.17263</cdr:y>
    </cdr:from>
    <cdr:to>
      <cdr:x>0.70922</cdr:x>
      <cdr:y>0.28292</cdr:y>
    </cdr:to>
    <cdr:sp macro="" textlink="">
      <cdr:nvSpPr>
        <cdr:cNvPr id="10" name="TextBox 11">
          <a:extLst xmlns:a="http://schemas.openxmlformats.org/drawingml/2006/main">
            <a:ext uri="{FF2B5EF4-FFF2-40B4-BE49-F238E27FC236}">
              <a16:creationId xmlns:a16="http://schemas.microsoft.com/office/drawing/2014/main" id="{2978ADBC-9FAB-29D8-D54A-14A65E65D053}"/>
            </a:ext>
          </a:extLst>
        </cdr:cNvPr>
        <cdr:cNvSpPr txBox="1"/>
      </cdr:nvSpPr>
      <cdr:spPr>
        <a:xfrm xmlns:a="http://schemas.openxmlformats.org/drawingml/2006/main">
          <a:off x="3452206" y="722588"/>
          <a:ext cx="1044843"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   Declined</a:t>
          </a:r>
        </a:p>
        <a:p xmlns:a="http://schemas.openxmlformats.org/drawingml/2006/main">
          <a:r>
            <a:rPr lang="en-US" sz="1200" b="1" dirty="0"/>
            <a:t>year on year</a:t>
          </a:r>
          <a:endParaRPr lang="en-NG" sz="1200" b="1" dirty="0"/>
        </a:p>
      </cdr:txBody>
    </cdr:sp>
  </cdr:relSizeAnchor>
</c:userShapes>
</file>

<file path=ppt/drawings/drawing16.xml><?xml version="1.0" encoding="utf-8"?>
<c:userShapes xmlns:c="http://schemas.openxmlformats.org/drawingml/2006/chart">
  <cdr:relSizeAnchor xmlns:cdr="http://schemas.openxmlformats.org/drawingml/2006/chartDrawing">
    <cdr:from>
      <cdr:x>0.341</cdr:x>
      <cdr:y>0.05412</cdr:y>
    </cdr:from>
    <cdr:to>
      <cdr:x>0.92667</cdr:x>
      <cdr:y>0.33954</cdr:y>
    </cdr:to>
    <cdr:cxnSp macro="">
      <cdr:nvCxnSpPr>
        <cdr:cNvPr id="2" name="Straight Arrow Connector 1">
          <a:extLst xmlns:a="http://schemas.openxmlformats.org/drawingml/2006/main">
            <a:ext uri="{FF2B5EF4-FFF2-40B4-BE49-F238E27FC236}">
              <a16:creationId xmlns:a16="http://schemas.microsoft.com/office/drawing/2014/main" id="{4B68384A-2951-8A51-7268-AE13E3C393CC}"/>
            </a:ext>
          </a:extLst>
        </cdr:cNvPr>
        <cdr:cNvCxnSpPr>
          <a:cxnSpLocks xmlns:a="http://schemas.openxmlformats.org/drawingml/2006/main"/>
        </cdr:cNvCxnSpPr>
      </cdr:nvCxnSpPr>
      <cdr:spPr>
        <a:xfrm xmlns:a="http://schemas.openxmlformats.org/drawingml/2006/main">
          <a:off x="2100862" y="226552"/>
          <a:ext cx="3608288" cy="1194700"/>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0.5665</cdr:x>
      <cdr:y>0.14813</cdr:y>
    </cdr:from>
    <cdr:to>
      <cdr:x>0.78589</cdr:x>
      <cdr:y>0.26767</cdr:y>
    </cdr:to>
    <cdr:sp macro="" textlink="">
      <cdr:nvSpPr>
        <cdr:cNvPr id="5" name="Oval 4">
          <a:extLst xmlns:a="http://schemas.openxmlformats.org/drawingml/2006/main">
            <a:ext uri="{FF2B5EF4-FFF2-40B4-BE49-F238E27FC236}">
              <a16:creationId xmlns:a16="http://schemas.microsoft.com/office/drawing/2014/main" id="{5C9AE658-06F6-DD2A-9654-1269331FC84B}"/>
            </a:ext>
          </a:extLst>
        </cdr:cNvPr>
        <cdr:cNvSpPr/>
      </cdr:nvSpPr>
      <cdr:spPr>
        <a:xfrm xmlns:a="http://schemas.openxmlformats.org/drawingml/2006/main">
          <a:off x="3490183" y="620043"/>
          <a:ext cx="1351640" cy="500359"/>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0.59548</cdr:x>
      <cdr:y>0.14873</cdr:y>
    </cdr:from>
    <cdr:to>
      <cdr:x>0.75426</cdr:x>
      <cdr:y>0.25902</cdr:y>
    </cdr:to>
    <cdr:sp macro="" textlink="">
      <cdr:nvSpPr>
        <cdr:cNvPr id="6" name="TextBox 11">
          <a:extLst xmlns:a="http://schemas.openxmlformats.org/drawingml/2006/main">
            <a:ext uri="{FF2B5EF4-FFF2-40B4-BE49-F238E27FC236}">
              <a16:creationId xmlns:a16="http://schemas.microsoft.com/office/drawing/2014/main" id="{E759028C-4F25-311B-E019-CC10273EE972}"/>
            </a:ext>
          </a:extLst>
        </cdr:cNvPr>
        <cdr:cNvSpPr txBox="1"/>
      </cdr:nvSpPr>
      <cdr:spPr>
        <a:xfrm xmlns:a="http://schemas.openxmlformats.org/drawingml/2006/main">
          <a:off x="3668727" y="622548"/>
          <a:ext cx="97822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   Declined</a:t>
          </a:r>
        </a:p>
        <a:p xmlns:a="http://schemas.openxmlformats.org/drawingml/2006/main">
          <a:r>
            <a:rPr lang="en-US" sz="1200" b="1" dirty="0"/>
            <a:t>year on year</a:t>
          </a:r>
          <a:endParaRPr lang="en-NG" sz="1200" b="1" dirty="0"/>
        </a:p>
      </cdr:txBody>
    </cdr:sp>
  </cdr:relSizeAnchor>
</c:userShapes>
</file>

<file path=ppt/drawings/drawing17.xml><?xml version="1.0" encoding="utf-8"?>
<c:userShapes xmlns:c="http://schemas.openxmlformats.org/drawingml/2006/chart">
  <cdr:relSizeAnchor xmlns:cdr="http://schemas.openxmlformats.org/drawingml/2006/chartDrawing">
    <cdr:from>
      <cdr:x>0.55164</cdr:x>
      <cdr:y>0.09023</cdr:y>
    </cdr:from>
    <cdr:to>
      <cdr:x>0.79903</cdr:x>
      <cdr:y>0.17154</cdr:y>
    </cdr:to>
    <cdr:sp macro="" textlink="">
      <cdr:nvSpPr>
        <cdr:cNvPr id="2" name="Rectangle: Rounded Corners 1">
          <a:extLst xmlns:a="http://schemas.openxmlformats.org/drawingml/2006/main">
            <a:ext uri="{FF2B5EF4-FFF2-40B4-BE49-F238E27FC236}">
              <a16:creationId xmlns:a16="http://schemas.microsoft.com/office/drawing/2014/main" id="{792B2401-A173-AFE0-B032-90D6CC83C471}"/>
            </a:ext>
          </a:extLst>
        </cdr:cNvPr>
        <cdr:cNvSpPr/>
      </cdr:nvSpPr>
      <cdr:spPr>
        <a:xfrm xmlns:a="http://schemas.openxmlformats.org/drawingml/2006/main">
          <a:off x="3175355" y="377629"/>
          <a:ext cx="1424066" cy="340337"/>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11.4% </a:t>
          </a:r>
          <a:endParaRPr lang="en-NG" sz="1200" b="1" dirty="0">
            <a:solidFill>
              <a:schemeClr val="tx1"/>
            </a:solidFill>
          </a:endParaRPr>
        </a:p>
      </cdr:txBody>
    </cdr:sp>
  </cdr:relSizeAnchor>
</c:userShapes>
</file>

<file path=ppt/drawings/drawing18.xml><?xml version="1.0" encoding="utf-8"?>
<c:userShapes xmlns:c="http://schemas.openxmlformats.org/drawingml/2006/chart">
  <cdr:relSizeAnchor xmlns:cdr="http://schemas.openxmlformats.org/drawingml/2006/chartDrawing">
    <cdr:from>
      <cdr:x>0.44808</cdr:x>
      <cdr:y>0.29734</cdr:y>
    </cdr:from>
    <cdr:to>
      <cdr:x>0.55192</cdr:x>
      <cdr:y>0.35765</cdr:y>
    </cdr:to>
    <cdr:sp macro="" textlink="">
      <cdr:nvSpPr>
        <cdr:cNvPr id="2"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2792436" y="1365707"/>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31.77B</a:t>
          </a:r>
          <a:endParaRPr lang="en-NG" sz="1200" b="1" dirty="0"/>
        </a:p>
      </cdr:txBody>
    </cdr:sp>
  </cdr:relSizeAnchor>
  <cdr:relSizeAnchor xmlns:cdr="http://schemas.openxmlformats.org/drawingml/2006/chartDrawing">
    <cdr:from>
      <cdr:x>0.65826</cdr:x>
      <cdr:y>0.30404</cdr:y>
    </cdr:from>
    <cdr:to>
      <cdr:x>0.7621</cdr:x>
      <cdr:y>0.36435</cdr:y>
    </cdr:to>
    <cdr:sp macro="" textlink="">
      <cdr:nvSpPr>
        <cdr:cNvPr id="3"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4102296" y="1396479"/>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31.00B</a:t>
          </a:r>
          <a:endParaRPr lang="en-NG" sz="1200" b="1" dirty="0"/>
        </a:p>
      </cdr:txBody>
    </cdr:sp>
  </cdr:relSizeAnchor>
  <cdr:relSizeAnchor xmlns:cdr="http://schemas.openxmlformats.org/drawingml/2006/chartDrawing">
    <cdr:from>
      <cdr:x>0.8255</cdr:x>
      <cdr:y>0.40716</cdr:y>
    </cdr:from>
    <cdr:to>
      <cdr:x>0.92934</cdr:x>
      <cdr:y>0.46747</cdr:y>
    </cdr:to>
    <cdr:sp macro="" textlink="">
      <cdr:nvSpPr>
        <cdr:cNvPr id="4"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5144508" y="1870144"/>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24.96B</a:t>
          </a:r>
          <a:endParaRPr lang="en-NG" sz="1200" b="1" dirty="0"/>
        </a:p>
      </cdr:txBody>
    </cdr:sp>
  </cdr:relSizeAnchor>
</c:userShapes>
</file>

<file path=ppt/drawings/drawing19.xml><?xml version="1.0" encoding="utf-8"?>
<c:userShapes xmlns:c="http://schemas.openxmlformats.org/drawingml/2006/chart">
  <cdr:relSizeAnchor xmlns:cdr="http://schemas.openxmlformats.org/drawingml/2006/chartDrawing">
    <cdr:from>
      <cdr:x>0.51342</cdr:x>
      <cdr:y>0.20191</cdr:y>
    </cdr:from>
    <cdr:to>
      <cdr:x>0.6864</cdr:x>
      <cdr:y>0.2747</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3509490" y="853772"/>
          <a:ext cx="1182431" cy="307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 trillion</a:t>
          </a:r>
          <a:endParaRPr lang="en-NG" sz="1400" b="1" dirty="0"/>
        </a:p>
      </cdr:txBody>
    </cdr:sp>
  </cdr:relSizeAnchor>
  <cdr:relSizeAnchor xmlns:cdr="http://schemas.openxmlformats.org/drawingml/2006/chartDrawing">
    <cdr:from>
      <cdr:x>0.25492</cdr:x>
      <cdr:y>0.5399</cdr:y>
    </cdr:from>
    <cdr:to>
      <cdr:x>0.45549</cdr:x>
      <cdr:y>0.58703</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742509" y="2282954"/>
          <a:ext cx="1371016" cy="19927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 trillion</a:t>
          </a:r>
          <a:endParaRPr lang="en-NG" sz="1400" b="1" dirty="0"/>
        </a:p>
      </cdr:txBody>
    </cdr:sp>
  </cdr:relSizeAnchor>
  <cdr:relSizeAnchor xmlns:cdr="http://schemas.openxmlformats.org/drawingml/2006/chartDrawing">
    <cdr:from>
      <cdr:x>0.77748</cdr:x>
      <cdr:y>0.03043</cdr:y>
    </cdr:from>
    <cdr:to>
      <cdr:x>0.96383</cdr:x>
      <cdr:y>0.0922</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5314476" y="128673"/>
          <a:ext cx="1273817" cy="26118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 trillion</a:t>
          </a:r>
          <a:endParaRPr lang="en-NG" sz="14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0.71549</cdr:x>
      <cdr:y>0.39891</cdr:y>
    </cdr:from>
    <cdr:to>
      <cdr:x>0.87804</cdr:x>
      <cdr:y>0.46616</cdr:y>
    </cdr:to>
    <cdr:sp macro="" textlink="">
      <cdr:nvSpPr>
        <cdr:cNvPr id="6" name="TextBox 14">
          <a:extLst xmlns:a="http://schemas.openxmlformats.org/drawingml/2006/main">
            <a:ext uri="{FF2B5EF4-FFF2-40B4-BE49-F238E27FC236}">
              <a16:creationId xmlns:a16="http://schemas.microsoft.com/office/drawing/2014/main" id="{22B68A24-7BF3-1727-1244-FE09BB204276}"/>
            </a:ext>
          </a:extLst>
        </cdr:cNvPr>
        <cdr:cNvSpPr txBox="1"/>
      </cdr:nvSpPr>
      <cdr:spPr>
        <a:xfrm xmlns:a="http://schemas.openxmlformats.org/drawingml/2006/main">
          <a:off x="4086445" y="1643282"/>
          <a:ext cx="928377"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 drop</a:t>
          </a:r>
          <a:endParaRPr lang="en-NG" sz="1200" b="1" dirty="0"/>
        </a:p>
      </cdr:txBody>
    </cdr:sp>
  </cdr:relSizeAnchor>
  <cdr:relSizeAnchor xmlns:cdr="http://schemas.openxmlformats.org/drawingml/2006/chartDrawing">
    <cdr:from>
      <cdr:x>0.76392</cdr:x>
      <cdr:y>0.81505</cdr:y>
    </cdr:from>
    <cdr:to>
      <cdr:x>1</cdr:x>
      <cdr:y>0.81505</cdr:y>
    </cdr:to>
    <cdr:cxnSp macro="">
      <cdr:nvCxnSpPr>
        <cdr:cNvPr id="3" name="Straight Connector 2">
          <a:extLst xmlns:a="http://schemas.openxmlformats.org/drawingml/2006/main">
            <a:ext uri="{FF2B5EF4-FFF2-40B4-BE49-F238E27FC236}">
              <a16:creationId xmlns:a16="http://schemas.microsoft.com/office/drawing/2014/main" id="{7948B188-D6B2-6FB7-7685-0C38CC15903F}"/>
            </a:ext>
          </a:extLst>
        </cdr:cNvPr>
        <cdr:cNvCxnSpPr>
          <a:cxnSpLocks xmlns:a="http://schemas.openxmlformats.org/drawingml/2006/main"/>
        </cdr:cNvCxnSpPr>
      </cdr:nvCxnSpPr>
      <cdr:spPr>
        <a:xfrm xmlns:a="http://schemas.openxmlformats.org/drawingml/2006/main">
          <a:off x="5298049" y="3691988"/>
          <a:ext cx="1589652" cy="0"/>
        </a:xfrm>
        <a:prstGeom xmlns:a="http://schemas.openxmlformats.org/drawingml/2006/main" prst="line">
          <a:avLst/>
        </a:prstGeom>
        <a:ln xmlns:a="http://schemas.openxmlformats.org/drawingml/2006/main">
          <a:solidFill>
            <a:schemeClr val="tx1"/>
          </a:solidFill>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0.xml><?xml version="1.0" encoding="utf-8"?>
<c:userShapes xmlns:c="http://schemas.openxmlformats.org/drawingml/2006/chart">
  <cdr:relSizeAnchor xmlns:cdr="http://schemas.openxmlformats.org/drawingml/2006/chartDrawing">
    <cdr:from>
      <cdr:x>0.55791</cdr:x>
      <cdr:y>0.2256</cdr:y>
    </cdr:from>
    <cdr:to>
      <cdr:x>0.72653</cdr:x>
      <cdr:y>0.29339</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2621567" y="947070"/>
          <a:ext cx="792332" cy="284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2.176T</a:t>
          </a:r>
          <a:endParaRPr lang="en-NG" sz="1400" b="1" dirty="0"/>
        </a:p>
      </cdr:txBody>
    </cdr:sp>
  </cdr:relSizeAnchor>
  <cdr:relSizeAnchor xmlns:cdr="http://schemas.openxmlformats.org/drawingml/2006/chartDrawing">
    <cdr:from>
      <cdr:x>0.35539</cdr:x>
      <cdr:y>0.54019</cdr:y>
    </cdr:from>
    <cdr:to>
      <cdr:x>0.50901</cdr:x>
      <cdr:y>0.64118</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669935" y="2267697"/>
          <a:ext cx="721884" cy="4239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2.002T</a:t>
          </a:r>
          <a:endParaRPr lang="en-NG" sz="1400" b="1" dirty="0"/>
        </a:p>
      </cdr:txBody>
    </cdr:sp>
  </cdr:relSizeAnchor>
  <cdr:relSizeAnchor xmlns:cdr="http://schemas.openxmlformats.org/drawingml/2006/chartDrawing">
    <cdr:from>
      <cdr:x>0.79495</cdr:x>
      <cdr:y>0.03071</cdr:y>
    </cdr:from>
    <cdr:to>
      <cdr:x>0.95534</cdr:x>
      <cdr:y>0.12666</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3735404" y="113373"/>
          <a:ext cx="753651" cy="3542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2.271T</a:t>
          </a:r>
          <a:endParaRPr lang="en-NG" sz="1400" b="1" dirty="0"/>
        </a:p>
      </cdr:txBody>
    </cdr:sp>
  </cdr:relSizeAnchor>
  <cdr:relSizeAnchor xmlns:cdr="http://schemas.openxmlformats.org/drawingml/2006/chartDrawing">
    <cdr:from>
      <cdr:x>0.70651</cdr:x>
      <cdr:y>0.14529</cdr:y>
    </cdr:from>
    <cdr:to>
      <cdr:x>0.87728</cdr:x>
      <cdr:y>0.26682</cdr:y>
    </cdr:to>
    <cdr:sp macro="" textlink="">
      <cdr:nvSpPr>
        <cdr:cNvPr id="5" name="Rectangle: Rounded Corners 4">
          <a:extLst xmlns:a="http://schemas.openxmlformats.org/drawingml/2006/main">
            <a:ext uri="{FF2B5EF4-FFF2-40B4-BE49-F238E27FC236}">
              <a16:creationId xmlns:a16="http://schemas.microsoft.com/office/drawing/2014/main" id="{FF00F17A-FA81-8A06-0440-7D5CA6C352DD}"/>
            </a:ext>
          </a:extLst>
        </cdr:cNvPr>
        <cdr:cNvSpPr/>
      </cdr:nvSpPr>
      <cdr:spPr>
        <a:xfrm xmlns:a="http://schemas.openxmlformats.org/drawingml/2006/main">
          <a:off x="3319855" y="609919"/>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1.xml><?xml version="1.0" encoding="utf-8"?>
<c:userShapes xmlns:c="http://schemas.openxmlformats.org/drawingml/2006/chart">
  <cdr:relSizeAnchor xmlns:cdr="http://schemas.openxmlformats.org/drawingml/2006/chartDrawing">
    <cdr:from>
      <cdr:x>0.575</cdr:x>
      <cdr:y>0.11396</cdr:y>
    </cdr:from>
    <cdr:to>
      <cdr:x>0.74893</cdr:x>
      <cdr:y>0.23481</cdr:y>
    </cdr:to>
    <cdr:cxnSp macro="">
      <cdr:nvCxnSpPr>
        <cdr:cNvPr id="2" name="Straight Arrow Connector 1">
          <a:extLst xmlns:a="http://schemas.openxmlformats.org/drawingml/2006/main">
            <a:ext uri="{FF2B5EF4-FFF2-40B4-BE49-F238E27FC236}">
              <a16:creationId xmlns:a16="http://schemas.microsoft.com/office/drawing/2014/main" id="{7689D1FC-9DC2-5CF3-3F4E-435F43BD054C}"/>
            </a:ext>
          </a:extLst>
        </cdr:cNvPr>
        <cdr:cNvCxnSpPr>
          <a:cxnSpLocks xmlns:a="http://schemas.openxmlformats.org/drawingml/2006/main"/>
        </cdr:cNvCxnSpPr>
      </cdr:nvCxnSpPr>
      <cdr:spPr>
        <a:xfrm xmlns:a="http://schemas.openxmlformats.org/drawingml/2006/main">
          <a:off x="2063367" y="516951"/>
          <a:ext cx="624127" cy="548206"/>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0.65493</cdr:x>
      <cdr:y>0.04489</cdr:y>
    </cdr:from>
    <cdr:to>
      <cdr:x>0.88628</cdr:x>
      <cdr:y>0.17133</cdr:y>
    </cdr:to>
    <cdr:sp macro="" textlink="">
      <cdr:nvSpPr>
        <cdr:cNvPr id="3" name="Rectangle: Rounded Corners 2">
          <a:extLst xmlns:a="http://schemas.openxmlformats.org/drawingml/2006/main">
            <a:ext uri="{FF2B5EF4-FFF2-40B4-BE49-F238E27FC236}">
              <a16:creationId xmlns:a16="http://schemas.microsoft.com/office/drawing/2014/main" id="{2BC9B5E0-1BE2-7359-5AB7-AFF2F60C9151}"/>
            </a:ext>
          </a:extLst>
        </cdr:cNvPr>
        <cdr:cNvSpPr/>
      </cdr:nvSpPr>
      <cdr:spPr>
        <a:xfrm xmlns:a="http://schemas.openxmlformats.org/drawingml/2006/main">
          <a:off x="2271601" y="181142"/>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2.xml><?xml version="1.0" encoding="utf-8"?>
<c:userShapes xmlns:c="http://schemas.openxmlformats.org/drawingml/2006/chart">
  <cdr:relSizeAnchor xmlns:cdr="http://schemas.openxmlformats.org/drawingml/2006/chartDrawing">
    <cdr:from>
      <cdr:x>0.55791</cdr:x>
      <cdr:y>0.2256</cdr:y>
    </cdr:from>
    <cdr:to>
      <cdr:x>0.72653</cdr:x>
      <cdr:y>0.29339</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2621567" y="947070"/>
          <a:ext cx="792332" cy="284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2.176T</a:t>
          </a:r>
          <a:endParaRPr lang="en-NG" sz="1400" b="1" dirty="0"/>
        </a:p>
      </cdr:txBody>
    </cdr:sp>
  </cdr:relSizeAnchor>
  <cdr:relSizeAnchor xmlns:cdr="http://schemas.openxmlformats.org/drawingml/2006/chartDrawing">
    <cdr:from>
      <cdr:x>0.35539</cdr:x>
      <cdr:y>0.54019</cdr:y>
    </cdr:from>
    <cdr:to>
      <cdr:x>0.50901</cdr:x>
      <cdr:y>0.64118</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669935" y="2267697"/>
          <a:ext cx="721884" cy="4239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2.002T</a:t>
          </a:r>
          <a:endParaRPr lang="en-NG" sz="1400" b="1" dirty="0"/>
        </a:p>
      </cdr:txBody>
    </cdr:sp>
  </cdr:relSizeAnchor>
  <cdr:relSizeAnchor xmlns:cdr="http://schemas.openxmlformats.org/drawingml/2006/chartDrawing">
    <cdr:from>
      <cdr:x>0.79495</cdr:x>
      <cdr:y>0.03071</cdr:y>
    </cdr:from>
    <cdr:to>
      <cdr:x>0.95534</cdr:x>
      <cdr:y>0.12666</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3735404" y="113373"/>
          <a:ext cx="753651" cy="3542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2.271T</a:t>
          </a:r>
          <a:endParaRPr lang="en-NG" sz="1400" b="1" dirty="0"/>
        </a:p>
      </cdr:txBody>
    </cdr:sp>
  </cdr:relSizeAnchor>
  <cdr:relSizeAnchor xmlns:cdr="http://schemas.openxmlformats.org/drawingml/2006/chartDrawing">
    <cdr:from>
      <cdr:x>0.70651</cdr:x>
      <cdr:y>0.14529</cdr:y>
    </cdr:from>
    <cdr:to>
      <cdr:x>0.87728</cdr:x>
      <cdr:y>0.26682</cdr:y>
    </cdr:to>
    <cdr:sp macro="" textlink="">
      <cdr:nvSpPr>
        <cdr:cNvPr id="5" name="Rectangle: Rounded Corners 4">
          <a:extLst xmlns:a="http://schemas.openxmlformats.org/drawingml/2006/main">
            <a:ext uri="{FF2B5EF4-FFF2-40B4-BE49-F238E27FC236}">
              <a16:creationId xmlns:a16="http://schemas.microsoft.com/office/drawing/2014/main" id="{FF00F17A-FA81-8A06-0440-7D5CA6C352DD}"/>
            </a:ext>
          </a:extLst>
        </cdr:cNvPr>
        <cdr:cNvSpPr/>
      </cdr:nvSpPr>
      <cdr:spPr>
        <a:xfrm xmlns:a="http://schemas.openxmlformats.org/drawingml/2006/main">
          <a:off x="3319855" y="609919"/>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3.xml><?xml version="1.0" encoding="utf-8"?>
<c:userShapes xmlns:c="http://schemas.openxmlformats.org/drawingml/2006/chart">
  <cdr:relSizeAnchor xmlns:cdr="http://schemas.openxmlformats.org/drawingml/2006/chartDrawing">
    <cdr:from>
      <cdr:x>0.575</cdr:x>
      <cdr:y>0.11396</cdr:y>
    </cdr:from>
    <cdr:to>
      <cdr:x>0.72617</cdr:x>
      <cdr:y>0.22162</cdr:y>
    </cdr:to>
    <cdr:cxnSp macro="">
      <cdr:nvCxnSpPr>
        <cdr:cNvPr id="2" name="Straight Arrow Connector 1">
          <a:extLst xmlns:a="http://schemas.openxmlformats.org/drawingml/2006/main">
            <a:ext uri="{FF2B5EF4-FFF2-40B4-BE49-F238E27FC236}">
              <a16:creationId xmlns:a16="http://schemas.microsoft.com/office/drawing/2014/main" id="{7689D1FC-9DC2-5CF3-3F4E-435F43BD054C}"/>
            </a:ext>
          </a:extLst>
        </cdr:cNvPr>
        <cdr:cNvCxnSpPr>
          <a:cxnSpLocks xmlns:a="http://schemas.openxmlformats.org/drawingml/2006/main"/>
        </cdr:cNvCxnSpPr>
      </cdr:nvCxnSpPr>
      <cdr:spPr>
        <a:xfrm xmlns:a="http://schemas.openxmlformats.org/drawingml/2006/main">
          <a:off x="1994363" y="459819"/>
          <a:ext cx="524319" cy="434395"/>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0.65493</cdr:x>
      <cdr:y>0.04489</cdr:y>
    </cdr:from>
    <cdr:to>
      <cdr:x>0.88628</cdr:x>
      <cdr:y>0.17133</cdr:y>
    </cdr:to>
    <cdr:sp macro="" textlink="">
      <cdr:nvSpPr>
        <cdr:cNvPr id="3" name="Rectangle: Rounded Corners 2">
          <a:extLst xmlns:a="http://schemas.openxmlformats.org/drawingml/2006/main">
            <a:ext uri="{FF2B5EF4-FFF2-40B4-BE49-F238E27FC236}">
              <a16:creationId xmlns:a16="http://schemas.microsoft.com/office/drawing/2014/main" id="{2BC9B5E0-1BE2-7359-5AB7-AFF2F60C9151}"/>
            </a:ext>
          </a:extLst>
        </cdr:cNvPr>
        <cdr:cNvSpPr/>
      </cdr:nvSpPr>
      <cdr:spPr>
        <a:xfrm xmlns:a="http://schemas.openxmlformats.org/drawingml/2006/main">
          <a:off x="2271601" y="181142"/>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0.55258</cdr:x>
      <cdr:y>0.46938</cdr:y>
    </cdr:from>
    <cdr:to>
      <cdr:x>0.77169</cdr:x>
      <cdr:y>0.60619</cdr:y>
    </cdr:to>
    <cdr:sp macro="" textlink="">
      <cdr:nvSpPr>
        <cdr:cNvPr id="2" name="Oval 1">
          <a:extLst xmlns:a="http://schemas.openxmlformats.org/drawingml/2006/main">
            <a:ext uri="{FF2B5EF4-FFF2-40B4-BE49-F238E27FC236}">
              <a16:creationId xmlns:a16="http://schemas.microsoft.com/office/drawing/2014/main" id="{AE376C62-1BF6-64DB-979D-C1762E7EAF3E}"/>
            </a:ext>
          </a:extLst>
        </cdr:cNvPr>
        <cdr:cNvSpPr/>
      </cdr:nvSpPr>
      <cdr:spPr>
        <a:xfrm xmlns:a="http://schemas.openxmlformats.org/drawingml/2006/main">
          <a:off x="3353216" y="1909143"/>
          <a:ext cx="1329622" cy="556471"/>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0.57553</cdr:x>
      <cdr:y>0.47811</cdr:y>
    </cdr:from>
    <cdr:to>
      <cdr:x>0.74658</cdr:x>
      <cdr:y>0.59161</cdr:y>
    </cdr:to>
    <cdr:sp macro="" textlink="">
      <cdr:nvSpPr>
        <cdr:cNvPr id="3" name="TextBox 11">
          <a:extLst xmlns:a="http://schemas.openxmlformats.org/drawingml/2006/main">
            <a:ext uri="{FF2B5EF4-FFF2-40B4-BE49-F238E27FC236}">
              <a16:creationId xmlns:a16="http://schemas.microsoft.com/office/drawing/2014/main" id="{B0EEB47C-64CB-6C9E-5628-B17C21BC9FDC}"/>
            </a:ext>
          </a:extLst>
        </cdr:cNvPr>
        <cdr:cNvSpPr txBox="1"/>
      </cdr:nvSpPr>
      <cdr:spPr>
        <a:xfrm xmlns:a="http://schemas.openxmlformats.org/drawingml/2006/main">
          <a:off x="3492484" y="1944653"/>
          <a:ext cx="103795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dr:relSizeAnchor xmlns:cdr="http://schemas.openxmlformats.org/drawingml/2006/chartDrawing">
    <cdr:from>
      <cdr:x>0.00381</cdr:x>
      <cdr:y>0.1311</cdr:y>
    </cdr:from>
    <cdr:to>
      <cdr:x>0.9665</cdr:x>
      <cdr:y>0.26862</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23119" y="533233"/>
          <a:ext cx="5841897" cy="559345"/>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0.71908</cdr:x>
      <cdr:y>0</cdr:y>
    </cdr:from>
    <cdr:to>
      <cdr:x>0.85446</cdr:x>
      <cdr:y>0.11079</cdr:y>
    </cdr:to>
    <cdr:sp macro="" textlink="">
      <cdr:nvSpPr>
        <cdr:cNvPr id="5" name="Speech Bubble: Rectangle 4">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4449439" y="0"/>
          <a:ext cx="837667" cy="450625"/>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11.6%</a:t>
          </a:r>
          <a:endParaRPr lang="en-NG" sz="12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0.18428</cdr:x>
      <cdr:y>0.13013</cdr:y>
    </cdr:from>
    <cdr:to>
      <cdr:x>0.92356</cdr:x>
      <cdr:y>0.2633</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1124262" y="532869"/>
          <a:ext cx="4510405" cy="545317"/>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0.80197</cdr:x>
      <cdr:y>0.00688</cdr:y>
    </cdr:from>
    <cdr:to>
      <cdr:x>0.9392</cdr:x>
      <cdr:y>0.12226</cdr:y>
    </cdr:to>
    <cdr:sp macro="" textlink="">
      <cdr:nvSpPr>
        <cdr:cNvPr id="5" name="Speech Bubble: Rectangle 4">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5133277" y="29966"/>
          <a:ext cx="878378" cy="502569"/>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10.23%</a:t>
          </a:r>
          <a:endParaRPr lang="en-NG" sz="1200" b="1" dirty="0">
            <a:solidFill>
              <a:schemeClr val="tx1"/>
            </a:solidFill>
          </a:endParaRPr>
        </a:p>
      </cdr:txBody>
    </cdr:sp>
  </cdr:relSizeAnchor>
  <cdr:relSizeAnchor xmlns:cdr="http://schemas.openxmlformats.org/drawingml/2006/chartDrawing">
    <cdr:from>
      <cdr:x>0.38153</cdr:x>
      <cdr:y>0.38283</cdr:y>
    </cdr:from>
    <cdr:to>
      <cdr:x>0.41287</cdr:x>
      <cdr:y>0.65087</cdr:y>
    </cdr:to>
    <cdr:sp macro="" textlink="">
      <cdr:nvSpPr>
        <cdr:cNvPr id="2" name="Right Brace 1">
          <a:extLst xmlns:a="http://schemas.openxmlformats.org/drawingml/2006/main">
            <a:ext uri="{FF2B5EF4-FFF2-40B4-BE49-F238E27FC236}">
              <a16:creationId xmlns:a16="http://schemas.microsoft.com/office/drawing/2014/main" id="{DB37B617-997E-3A2F-AEE2-C5C83AE5764F}"/>
            </a:ext>
          </a:extLst>
        </cdr:cNvPr>
        <cdr:cNvSpPr/>
      </cdr:nvSpPr>
      <cdr:spPr>
        <a:xfrm xmlns:a="http://schemas.openxmlformats.org/drawingml/2006/main">
          <a:off x="2672862" y="1733112"/>
          <a:ext cx="219612" cy="1213443"/>
        </a:xfrm>
        <a:prstGeom xmlns:a="http://schemas.openxmlformats.org/drawingml/2006/main" prst="rightBrac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0.43574</cdr:x>
      <cdr:y>0.48463</cdr:y>
    </cdr:from>
    <cdr:to>
      <cdr:x>0.55972</cdr:x>
      <cdr:y>0.57191</cdr:y>
    </cdr:to>
    <cdr:sp macro="" textlink="">
      <cdr:nvSpPr>
        <cdr:cNvPr id="3" name="Rectangle 2">
          <a:extLst xmlns:a="http://schemas.openxmlformats.org/drawingml/2006/main">
            <a:ext uri="{FF2B5EF4-FFF2-40B4-BE49-F238E27FC236}">
              <a16:creationId xmlns:a16="http://schemas.microsoft.com/office/drawing/2014/main" id="{30E6BD02-A6E8-2B47-D0C3-97C6BE5C98CE}"/>
            </a:ext>
          </a:extLst>
        </cdr:cNvPr>
        <cdr:cNvSpPr/>
      </cdr:nvSpPr>
      <cdr:spPr>
        <a:xfrm xmlns:a="http://schemas.openxmlformats.org/drawingml/2006/main">
          <a:off x="2789084" y="2110937"/>
          <a:ext cx="793565" cy="380172"/>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+ 33.1%</a:t>
          </a:r>
          <a:endParaRPr lang="en-NG" sz="1200" b="1" dirty="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0.4749</cdr:x>
      <cdr:y>0.30276</cdr:y>
    </cdr:from>
    <cdr:to>
      <cdr:x>0.72394</cdr:x>
      <cdr:y>0.81131</cdr:y>
    </cdr:to>
    <cdr:cxnSp macro="">
      <cdr:nvCxnSpPr>
        <cdr:cNvPr id="5" name="Straight Arrow Connector 4">
          <a:extLst xmlns:a="http://schemas.openxmlformats.org/drawingml/2006/main">
            <a:ext uri="{FF2B5EF4-FFF2-40B4-BE49-F238E27FC236}">
              <a16:creationId xmlns:a16="http://schemas.microsoft.com/office/drawing/2014/main" id="{54C924BA-801D-D677-4B3F-F24A7A074BA6}"/>
            </a:ext>
          </a:extLst>
        </cdr:cNvPr>
        <cdr:cNvCxnSpPr/>
      </cdr:nvCxnSpPr>
      <cdr:spPr>
        <a:xfrm xmlns:a="http://schemas.openxmlformats.org/drawingml/2006/main" flipH="1">
          <a:off x="3460651" y="1398881"/>
          <a:ext cx="1814732" cy="2349674"/>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0.22494</cdr:x>
      <cdr:y>0.12259</cdr:y>
    </cdr:from>
    <cdr:to>
      <cdr:x>0.9935</cdr:x>
      <cdr:y>0.27167</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1318072" y="503611"/>
          <a:ext cx="4503478" cy="612420"/>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0.78829</cdr:x>
      <cdr:y>0</cdr:y>
    </cdr:from>
    <cdr:to>
      <cdr:x>0.93093</cdr:x>
      <cdr:y>0.11037</cdr:y>
    </cdr:to>
    <cdr:sp macro="" textlink="">
      <cdr:nvSpPr>
        <cdr:cNvPr id="6" name="Speech Bubble: Rectangle 5">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4619089" y="0"/>
          <a:ext cx="835807" cy="453400"/>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9.7%</a:t>
          </a:r>
          <a:endParaRPr lang="en-NG" sz="1200" b="1" dirty="0">
            <a:solidFill>
              <a:schemeClr val="tx1"/>
            </a:solidFill>
          </a:endParaRPr>
        </a:p>
      </cdr:txBody>
    </cdr:sp>
  </cdr:relSizeAnchor>
  <cdr:relSizeAnchor xmlns:cdr="http://schemas.openxmlformats.org/drawingml/2006/chartDrawing">
    <cdr:from>
      <cdr:x>0.50579</cdr:x>
      <cdr:y>0.47741</cdr:y>
    </cdr:from>
    <cdr:to>
      <cdr:x>0.70406</cdr:x>
      <cdr:y>0.62357</cdr:y>
    </cdr:to>
    <cdr:sp macro="" textlink="">
      <cdr:nvSpPr>
        <cdr:cNvPr id="7" name="Oval 6">
          <a:extLst xmlns:a="http://schemas.openxmlformats.org/drawingml/2006/main">
            <a:ext uri="{FF2B5EF4-FFF2-40B4-BE49-F238E27FC236}">
              <a16:creationId xmlns:a16="http://schemas.microsoft.com/office/drawing/2014/main" id="{13834945-0971-0D58-8C1C-0B0A558634A8}"/>
            </a:ext>
          </a:extLst>
        </cdr:cNvPr>
        <cdr:cNvSpPr/>
      </cdr:nvSpPr>
      <cdr:spPr>
        <a:xfrm xmlns:a="http://schemas.openxmlformats.org/drawingml/2006/main">
          <a:off x="3176806" y="1926780"/>
          <a:ext cx="1245294" cy="589887"/>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0.52595</cdr:x>
      <cdr:y>0.5</cdr:y>
    </cdr:from>
    <cdr:to>
      <cdr:x>0.69928</cdr:x>
      <cdr:y>0.61439</cdr:y>
    </cdr:to>
    <cdr:sp macro="" textlink="">
      <cdr:nvSpPr>
        <cdr:cNvPr id="8" name="TextBox 11">
          <a:extLst xmlns:a="http://schemas.openxmlformats.org/drawingml/2006/main">
            <a:ext uri="{FF2B5EF4-FFF2-40B4-BE49-F238E27FC236}">
              <a16:creationId xmlns:a16="http://schemas.microsoft.com/office/drawing/2014/main" id="{1990F5E6-485B-A427-60E1-54C0BC2653CD}"/>
            </a:ext>
          </a:extLst>
        </cdr:cNvPr>
        <cdr:cNvSpPr txBox="1"/>
      </cdr:nvSpPr>
      <cdr:spPr>
        <a:xfrm xmlns:a="http://schemas.openxmlformats.org/drawingml/2006/main">
          <a:off x="3303428" y="2017951"/>
          <a:ext cx="1088691"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userShapes>
</file>

<file path=ppt/drawings/drawing6.xml><?xml version="1.0" encoding="utf-8"?>
<c:userShapes xmlns:c="http://schemas.openxmlformats.org/drawingml/2006/chart">
  <cdr:relSizeAnchor xmlns:cdr="http://schemas.openxmlformats.org/drawingml/2006/chartDrawing">
    <cdr:from>
      <cdr:x>0.55566</cdr:x>
      <cdr:y>0.33684</cdr:y>
    </cdr:from>
    <cdr:to>
      <cdr:x>0.79814</cdr:x>
      <cdr:y>0.87046</cdr:y>
    </cdr:to>
    <cdr:cxnSp macro="">
      <cdr:nvCxnSpPr>
        <cdr:cNvPr id="2" name="Straight Arrow Connector 1">
          <a:extLst xmlns:a="http://schemas.openxmlformats.org/drawingml/2006/main">
            <a:ext uri="{FF2B5EF4-FFF2-40B4-BE49-F238E27FC236}">
              <a16:creationId xmlns:a16="http://schemas.microsoft.com/office/drawing/2014/main" id="{119B4F87-3AD5-3D5B-505F-22533CA7F434}"/>
            </a:ext>
          </a:extLst>
        </cdr:cNvPr>
        <cdr:cNvCxnSpPr/>
      </cdr:nvCxnSpPr>
      <cdr:spPr>
        <a:xfrm xmlns:a="http://schemas.openxmlformats.org/drawingml/2006/main" flipH="1">
          <a:off x="4158565" y="1483196"/>
          <a:ext cx="1814732" cy="2349674"/>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0.5843</cdr:x>
      <cdr:y>0.50364</cdr:y>
    </cdr:from>
    <cdr:to>
      <cdr:x>0.79446</cdr:x>
      <cdr:y>0.68842</cdr:y>
    </cdr:to>
    <cdr:sp macro="" textlink="">
      <cdr:nvSpPr>
        <cdr:cNvPr id="3" name="Oval 2">
          <a:extLst xmlns:a="http://schemas.openxmlformats.org/drawingml/2006/main">
            <a:ext uri="{FF2B5EF4-FFF2-40B4-BE49-F238E27FC236}">
              <a16:creationId xmlns:a16="http://schemas.microsoft.com/office/drawing/2014/main" id="{BA532B80-0E28-4F4B-0BED-77D2983640FF}"/>
            </a:ext>
          </a:extLst>
        </cdr:cNvPr>
        <cdr:cNvSpPr/>
      </cdr:nvSpPr>
      <cdr:spPr>
        <a:xfrm xmlns:a="http://schemas.openxmlformats.org/drawingml/2006/main">
          <a:off x="3792512" y="2083793"/>
          <a:ext cx="1364104" cy="764498"/>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0.61437</cdr:x>
      <cdr:y>0.54528</cdr:y>
    </cdr:from>
    <cdr:to>
      <cdr:x>0.77136</cdr:x>
      <cdr:y>0.65686</cdr:y>
    </cdr:to>
    <cdr:sp macro="" textlink="">
      <cdr:nvSpPr>
        <cdr:cNvPr id="4" name="TextBox 11">
          <a:extLst xmlns:a="http://schemas.openxmlformats.org/drawingml/2006/main">
            <a:ext uri="{FF2B5EF4-FFF2-40B4-BE49-F238E27FC236}">
              <a16:creationId xmlns:a16="http://schemas.microsoft.com/office/drawing/2014/main" id="{ADFC3C50-A54D-4B99-CFA6-EF9FECE0D41A}"/>
            </a:ext>
          </a:extLst>
        </cdr:cNvPr>
        <cdr:cNvSpPr txBox="1"/>
      </cdr:nvSpPr>
      <cdr:spPr>
        <a:xfrm xmlns:a="http://schemas.openxmlformats.org/drawingml/2006/main">
          <a:off x="3987717" y="2256064"/>
          <a:ext cx="1018998"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i="0" dirty="0">
              <a:solidFill>
                <a:srgbClr val="0D0D0D"/>
              </a:solidFill>
              <a:effectLst/>
            </a:rPr>
            <a:t>year on year</a:t>
          </a:r>
        </a:p>
        <a:p xmlns:a="http://schemas.openxmlformats.org/drawingml/2006/main">
          <a:r>
            <a:rPr lang="en-US" sz="1200" b="1" dirty="0">
              <a:solidFill>
                <a:srgbClr val="0D0D0D"/>
              </a:solidFill>
            </a:rPr>
            <a:t>  decrease </a:t>
          </a:r>
          <a:endParaRPr lang="en-NG" sz="1200" b="1" dirty="0"/>
        </a:p>
      </cdr:txBody>
    </cdr:sp>
  </cdr:relSizeAnchor>
  <cdr:relSizeAnchor xmlns:cdr="http://schemas.openxmlformats.org/drawingml/2006/chartDrawing">
    <cdr:from>
      <cdr:x>0.81323</cdr:x>
      <cdr:y>0.00329</cdr:y>
    </cdr:from>
    <cdr:to>
      <cdr:x>0.93111</cdr:x>
      <cdr:y>0.1191</cdr:y>
    </cdr:to>
    <cdr:sp macro="" textlink="">
      <cdr:nvSpPr>
        <cdr:cNvPr id="6" name="Speech Bubble: Rectangle 5">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5485703" y="13073"/>
          <a:ext cx="795176" cy="460192"/>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8.6%    </a:t>
          </a:r>
          <a:endParaRPr lang="en-NG" sz="1200" b="1" dirty="0">
            <a:solidFill>
              <a:schemeClr val="tx1"/>
            </a:solidFill>
          </a:endParaRPr>
        </a:p>
      </cdr:txBody>
    </cdr:sp>
  </cdr:relSizeAnchor>
  <cdr:relSizeAnchor xmlns:cdr="http://schemas.openxmlformats.org/drawingml/2006/chartDrawing">
    <cdr:from>
      <cdr:x>0.06616</cdr:x>
      <cdr:y>0.12331</cdr:y>
    </cdr:from>
    <cdr:to>
      <cdr:x>0.93303</cdr:x>
      <cdr:y>0.22827</cdr:y>
    </cdr:to>
    <cdr:sp macro="" textlink="">
      <cdr:nvSpPr>
        <cdr:cNvPr id="7" name="Rectangle 6">
          <a:extLst xmlns:a="http://schemas.openxmlformats.org/drawingml/2006/main">
            <a:ext uri="{FF2B5EF4-FFF2-40B4-BE49-F238E27FC236}">
              <a16:creationId xmlns:a16="http://schemas.microsoft.com/office/drawing/2014/main" id="{33D12082-3323-5506-90BC-E2C5A8EC5A5B}"/>
            </a:ext>
          </a:extLst>
        </cdr:cNvPr>
        <cdr:cNvSpPr/>
      </cdr:nvSpPr>
      <cdr:spPr>
        <a:xfrm xmlns:a="http://schemas.openxmlformats.org/drawingml/2006/main">
          <a:off x="429426" y="510188"/>
          <a:ext cx="5626599" cy="434266"/>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userShapes>
</file>

<file path=ppt/drawings/drawing7.xml><?xml version="1.0" encoding="utf-8"?>
<c:userShapes xmlns:c="http://schemas.openxmlformats.org/drawingml/2006/chart">
  <cdr:relSizeAnchor xmlns:cdr="http://schemas.openxmlformats.org/drawingml/2006/chartDrawing">
    <cdr:from>
      <cdr:x>0.76494</cdr:x>
      <cdr:y>0.18458</cdr:y>
    </cdr:from>
    <cdr:to>
      <cdr:x>0.90084</cdr:x>
      <cdr:y>0.30332</cdr:y>
    </cdr:to>
    <cdr:sp macro="" textlink="">
      <cdr:nvSpPr>
        <cdr:cNvPr id="7" name="Speech Bubble: Rectangle 6">
          <a:extLst xmlns:a="http://schemas.openxmlformats.org/drawingml/2006/main">
            <a:ext uri="{FF2B5EF4-FFF2-40B4-BE49-F238E27FC236}">
              <a16:creationId xmlns:a16="http://schemas.microsoft.com/office/drawing/2014/main" id="{E85F480E-387D-38FE-F691-2E120194FB3C}"/>
            </a:ext>
          </a:extLst>
        </cdr:cNvPr>
        <cdr:cNvSpPr/>
      </cdr:nvSpPr>
      <cdr:spPr>
        <a:xfrm xmlns:a="http://schemas.openxmlformats.org/drawingml/2006/main">
          <a:off x="4987977" y="761728"/>
          <a:ext cx="886166" cy="490016"/>
        </a:xfrm>
        <a:prstGeom xmlns:a="http://schemas.openxmlformats.org/drawingml/2006/main" prst="wedgeRectCallou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Decline by        13.7% </a:t>
          </a:r>
          <a:endParaRPr lang="en-NG" sz="1200" b="1" dirty="0">
            <a:solidFill>
              <a:schemeClr val="tx1"/>
            </a:solidFill>
          </a:endParaRPr>
        </a:p>
      </cdr:txBody>
    </cdr:sp>
  </cdr:relSizeAnchor>
  <cdr:relSizeAnchor xmlns:cdr="http://schemas.openxmlformats.org/drawingml/2006/chartDrawing">
    <cdr:from>
      <cdr:x>0.35367</cdr:x>
      <cdr:y>0</cdr:y>
    </cdr:from>
    <cdr:to>
      <cdr:x>0.5</cdr:x>
      <cdr:y>0.11874</cdr:y>
    </cdr:to>
    <cdr:sp macro="" textlink="">
      <cdr:nvSpPr>
        <cdr:cNvPr id="10" name="Speech Bubble: Rectangle 9">
          <a:extLst xmlns:a="http://schemas.openxmlformats.org/drawingml/2006/main">
            <a:ext uri="{FF2B5EF4-FFF2-40B4-BE49-F238E27FC236}">
              <a16:creationId xmlns:a16="http://schemas.microsoft.com/office/drawing/2014/main" id="{2184CAA4-FD28-B0E4-3787-55062FA38FD4}"/>
            </a:ext>
          </a:extLst>
        </cdr:cNvPr>
        <cdr:cNvSpPr/>
      </cdr:nvSpPr>
      <cdr:spPr>
        <a:xfrm xmlns:a="http://schemas.openxmlformats.org/drawingml/2006/main">
          <a:off x="2306184" y="0"/>
          <a:ext cx="954177" cy="508024"/>
        </a:xfrm>
        <a:prstGeom xmlns:a="http://schemas.openxmlformats.org/drawingml/2006/main" prst="wedgeRectCallout">
          <a:avLst/>
        </a:prstGeom>
        <a:solidFill xmlns:a="http://schemas.openxmlformats.org/drawingml/2006/main">
          <a:schemeClr val="tx2">
            <a:lumMod val="10000"/>
            <a:lumOff val="9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10.8% </a:t>
          </a:r>
          <a:endParaRPr lang="en-NG" sz="1200" b="1" dirty="0">
            <a:solidFill>
              <a:schemeClr val="tx1"/>
            </a:solidFill>
          </a:endParaRPr>
        </a:p>
      </cdr:txBody>
    </cdr:sp>
  </cdr:relSizeAnchor>
  <cdr:relSizeAnchor xmlns:cdr="http://schemas.openxmlformats.org/drawingml/2006/chartDrawing">
    <cdr:from>
      <cdr:x>0.18837</cdr:x>
      <cdr:y>0.11749</cdr:y>
    </cdr:from>
    <cdr:to>
      <cdr:x>0.56267</cdr:x>
      <cdr:y>0.95486</cdr:y>
    </cdr:to>
    <cdr:sp macro="" textlink="">
      <cdr:nvSpPr>
        <cdr:cNvPr id="2" name="Rectangle 1">
          <a:extLst xmlns:a="http://schemas.openxmlformats.org/drawingml/2006/main">
            <a:ext uri="{FF2B5EF4-FFF2-40B4-BE49-F238E27FC236}">
              <a16:creationId xmlns:a16="http://schemas.microsoft.com/office/drawing/2014/main" id="{D43CD90D-21B7-B19E-14FF-9DB2B21666F5}"/>
            </a:ext>
          </a:extLst>
        </cdr:cNvPr>
        <cdr:cNvSpPr/>
      </cdr:nvSpPr>
      <cdr:spPr>
        <a:xfrm xmlns:a="http://schemas.openxmlformats.org/drawingml/2006/main">
          <a:off x="1228287" y="502669"/>
          <a:ext cx="2440706" cy="3582646"/>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0.70103</cdr:x>
      <cdr:y>0.32267</cdr:y>
    </cdr:from>
    <cdr:to>
      <cdr:x>0.90425</cdr:x>
      <cdr:y>0.42245</cdr:y>
    </cdr:to>
    <cdr:sp macro="" textlink="">
      <cdr:nvSpPr>
        <cdr:cNvPr id="4" name="Right Brace 3">
          <a:extLst xmlns:a="http://schemas.openxmlformats.org/drawingml/2006/main">
            <a:ext uri="{FF2B5EF4-FFF2-40B4-BE49-F238E27FC236}">
              <a16:creationId xmlns:a16="http://schemas.microsoft.com/office/drawing/2014/main" id="{CB3B1508-F86D-8686-449D-6171B1C9F749}"/>
            </a:ext>
          </a:extLst>
        </cdr:cNvPr>
        <cdr:cNvSpPr/>
      </cdr:nvSpPr>
      <cdr:spPr>
        <a:xfrm xmlns:a="http://schemas.openxmlformats.org/drawingml/2006/main" rot="16200000">
          <a:off x="5027930" y="874920"/>
          <a:ext cx="411773" cy="1325142"/>
        </a:xfrm>
        <a:prstGeom xmlns:a="http://schemas.openxmlformats.org/drawingml/2006/main" prst="rightBrac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userShapes>
</file>

<file path=ppt/drawings/drawing8.xml><?xml version="1.0" encoding="utf-8"?>
<c:userShapes xmlns:c="http://schemas.openxmlformats.org/drawingml/2006/chart">
  <cdr:relSizeAnchor xmlns:cdr="http://schemas.openxmlformats.org/drawingml/2006/chartDrawing">
    <cdr:from>
      <cdr:x>0.46808</cdr:x>
      <cdr:y>0.27531</cdr:y>
    </cdr:from>
    <cdr:to>
      <cdr:x>0.78511</cdr:x>
      <cdr:y>0.77654</cdr:y>
    </cdr:to>
    <cdr:cxnSp macro="">
      <cdr:nvCxnSpPr>
        <cdr:cNvPr id="5" name="Straight Arrow Connector 4">
          <a:extLst xmlns:a="http://schemas.openxmlformats.org/drawingml/2006/main">
            <a:ext uri="{FF2B5EF4-FFF2-40B4-BE49-F238E27FC236}">
              <a16:creationId xmlns:a16="http://schemas.microsoft.com/office/drawing/2014/main" id="{118AD806-35FC-CF2A-4FD8-B2719024AB04}"/>
            </a:ext>
          </a:extLst>
        </cdr:cNvPr>
        <cdr:cNvCxnSpPr/>
      </cdr:nvCxnSpPr>
      <cdr:spPr>
        <a:xfrm xmlns:a="http://schemas.openxmlformats.org/drawingml/2006/main" flipH="1">
          <a:off x="3364864" y="1267208"/>
          <a:ext cx="2278966" cy="2307101"/>
        </a:xfrm>
        <a:prstGeom xmlns:a="http://schemas.openxmlformats.org/drawingml/2006/main" prst="straightConnector1">
          <a:avLst/>
        </a:prstGeom>
        <a:ln xmlns:a="http://schemas.openxmlformats.org/drawingml/2006/main" w="22225">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0.50602</cdr:x>
      <cdr:y>0.44449</cdr:y>
    </cdr:from>
    <cdr:to>
      <cdr:x>0.73494</cdr:x>
      <cdr:y>0.5912</cdr:y>
    </cdr:to>
    <cdr:sp macro="" textlink="">
      <cdr:nvSpPr>
        <cdr:cNvPr id="2" name="Oval 1">
          <a:extLst xmlns:a="http://schemas.openxmlformats.org/drawingml/2006/main">
            <a:ext uri="{FF2B5EF4-FFF2-40B4-BE49-F238E27FC236}">
              <a16:creationId xmlns:a16="http://schemas.microsoft.com/office/drawing/2014/main" id="{12CC5117-BF48-D59A-5BA6-9689E86ED869}"/>
            </a:ext>
          </a:extLst>
        </cdr:cNvPr>
        <cdr:cNvSpPr/>
      </cdr:nvSpPr>
      <cdr:spPr>
        <a:xfrm xmlns:a="http://schemas.openxmlformats.org/drawingml/2006/main">
          <a:off x="3147936" y="1878779"/>
          <a:ext cx="1424064" cy="620122"/>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0.53835</cdr:x>
      <cdr:y>0.46323</cdr:y>
    </cdr:from>
    <cdr:to>
      <cdr:x>0.70121</cdr:x>
      <cdr:y>0.57245</cdr:y>
    </cdr:to>
    <cdr:sp macro="" textlink="">
      <cdr:nvSpPr>
        <cdr:cNvPr id="3" name="TextBox 11">
          <a:extLst xmlns:a="http://schemas.openxmlformats.org/drawingml/2006/main">
            <a:ext uri="{FF2B5EF4-FFF2-40B4-BE49-F238E27FC236}">
              <a16:creationId xmlns:a16="http://schemas.microsoft.com/office/drawing/2014/main" id="{52568B1A-A2F2-CD50-F567-8FABF793E9ED}"/>
            </a:ext>
          </a:extLst>
        </cdr:cNvPr>
        <cdr:cNvSpPr txBox="1"/>
      </cdr:nvSpPr>
      <cdr:spPr>
        <a:xfrm xmlns:a="http://schemas.openxmlformats.org/drawingml/2006/main">
          <a:off x="3349055" y="1958007"/>
          <a:ext cx="101308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decrease</a:t>
          </a:r>
          <a:endParaRPr lang="en-NG" sz="1200" b="1" dirty="0"/>
        </a:p>
      </cdr:txBody>
    </cdr:sp>
  </cdr:relSizeAnchor>
  <cdr:relSizeAnchor xmlns:cdr="http://schemas.openxmlformats.org/drawingml/2006/chartDrawing">
    <cdr:from>
      <cdr:x>0.19518</cdr:x>
      <cdr:y>0.09101</cdr:y>
    </cdr:from>
    <cdr:to>
      <cdr:x>0.983</cdr:x>
      <cdr:y>0.24642</cdr:y>
    </cdr:to>
    <cdr:sp macro="" textlink="">
      <cdr:nvSpPr>
        <cdr:cNvPr id="6" name="Rectangle 5">
          <a:extLst xmlns:a="http://schemas.openxmlformats.org/drawingml/2006/main">
            <a:ext uri="{FF2B5EF4-FFF2-40B4-BE49-F238E27FC236}">
              <a16:creationId xmlns:a16="http://schemas.microsoft.com/office/drawing/2014/main" id="{01F2AE45-5DDC-2713-8FE0-728D254C07BD}"/>
            </a:ext>
          </a:extLst>
        </cdr:cNvPr>
        <cdr:cNvSpPr/>
      </cdr:nvSpPr>
      <cdr:spPr>
        <a:xfrm xmlns:a="http://schemas.openxmlformats.org/drawingml/2006/main">
          <a:off x="1214199" y="384686"/>
          <a:ext cx="4900963" cy="656879"/>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0.83052</cdr:x>
      <cdr:y>0</cdr:y>
    </cdr:from>
    <cdr:to>
      <cdr:x>0.96385</cdr:x>
      <cdr:y>0.11079</cdr:y>
    </cdr:to>
    <cdr:sp macro="" textlink="">
      <cdr:nvSpPr>
        <cdr:cNvPr id="7" name="Speech Bubble: Rectangle 6">
          <a:extLst xmlns:a="http://schemas.openxmlformats.org/drawingml/2006/main">
            <a:ext uri="{FF2B5EF4-FFF2-40B4-BE49-F238E27FC236}">
              <a16:creationId xmlns:a16="http://schemas.microsoft.com/office/drawing/2014/main" id="{6A949EAD-1A8F-E08B-8DBE-13A122CD7C0E}"/>
            </a:ext>
          </a:extLst>
        </cdr:cNvPr>
        <cdr:cNvSpPr/>
      </cdr:nvSpPr>
      <cdr:spPr>
        <a:xfrm xmlns:a="http://schemas.openxmlformats.org/drawingml/2006/main">
          <a:off x="5509461" y="0"/>
          <a:ext cx="884420" cy="509954"/>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Declined by 12.3%</a:t>
          </a:r>
          <a:endParaRPr lang="en-NG" sz="1200" b="1" dirty="0">
            <a:solidFill>
              <a:schemeClr val="tx1"/>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0.73417</cdr:x>
      <cdr:y>0.31258</cdr:y>
    </cdr:from>
    <cdr:to>
      <cdr:x>0.92793</cdr:x>
      <cdr:y>0.3798</cdr:y>
    </cdr:to>
    <cdr:sp macro="" textlink="">
      <cdr:nvSpPr>
        <cdr:cNvPr id="2" name="TextBox 14">
          <a:extLst xmlns:a="http://schemas.openxmlformats.org/drawingml/2006/main">
            <a:ext uri="{FF2B5EF4-FFF2-40B4-BE49-F238E27FC236}">
              <a16:creationId xmlns:a16="http://schemas.microsoft.com/office/drawing/2014/main" id="{B3AAADCC-749D-88F3-743B-D9F83FA05F49}"/>
            </a:ext>
          </a:extLst>
        </cdr:cNvPr>
        <cdr:cNvSpPr txBox="1"/>
      </cdr:nvSpPr>
      <cdr:spPr>
        <a:xfrm xmlns:a="http://schemas.openxmlformats.org/drawingml/2006/main">
          <a:off x="4732280" y="1288026"/>
          <a:ext cx="1248950"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40.1% increase</a:t>
          </a:r>
          <a:endParaRPr lang="en-NG" sz="1200" b="1" dirty="0"/>
        </a:p>
      </cdr:txBody>
    </cdr:sp>
  </cdr:relSizeAnchor>
  <cdr:relSizeAnchor xmlns:cdr="http://schemas.openxmlformats.org/drawingml/2006/chartDrawing">
    <cdr:from>
      <cdr:x>0.21373</cdr:x>
      <cdr:y>0.15044</cdr:y>
    </cdr:from>
    <cdr:to>
      <cdr:x>0.41345</cdr:x>
      <cdr:y>0.21766</cdr:y>
    </cdr:to>
    <cdr:sp macro="" textlink="">
      <cdr:nvSpPr>
        <cdr:cNvPr id="4" name="TextBox 14">
          <a:extLst xmlns:a="http://schemas.openxmlformats.org/drawingml/2006/main">
            <a:ext uri="{FF2B5EF4-FFF2-40B4-BE49-F238E27FC236}">
              <a16:creationId xmlns:a16="http://schemas.microsoft.com/office/drawing/2014/main" id="{CEC835E0-7DA2-9BFF-A54F-70494BC5F45A}"/>
            </a:ext>
          </a:extLst>
        </cdr:cNvPr>
        <cdr:cNvSpPr txBox="1"/>
      </cdr:nvSpPr>
      <cdr:spPr>
        <a:xfrm xmlns:a="http://schemas.openxmlformats.org/drawingml/2006/main">
          <a:off x="1377672" y="619893"/>
          <a:ext cx="1287349" cy="27698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43.2% increase</a:t>
          </a:r>
          <a:endParaRPr lang="en-NG"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5320B-952C-45E0-9510-72B67A7DE552}" type="datetimeFigureOut">
              <a:rPr lang="en-NG" smtClean="0"/>
              <a:t>14/06/2024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B1952-48EA-4102-9209-9A2B39946D5E}" type="slidenum">
              <a:rPr lang="en-NG" smtClean="0"/>
              <a:t>‹#›</a:t>
            </a:fld>
            <a:endParaRPr lang="en-NG"/>
          </a:p>
        </p:txBody>
      </p:sp>
    </p:spTree>
    <p:extLst>
      <p:ext uri="{BB962C8B-B14F-4D97-AF65-F5344CB8AC3E}">
        <p14:creationId xmlns:p14="http://schemas.microsoft.com/office/powerpoint/2010/main" val="374601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19</a:t>
            </a:fld>
            <a:endParaRPr lang="en-NG"/>
          </a:p>
        </p:txBody>
      </p:sp>
    </p:spTree>
    <p:extLst>
      <p:ext uri="{BB962C8B-B14F-4D97-AF65-F5344CB8AC3E}">
        <p14:creationId xmlns:p14="http://schemas.microsoft.com/office/powerpoint/2010/main" val="42709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31</a:t>
            </a:fld>
            <a:endParaRPr lang="en-NG"/>
          </a:p>
        </p:txBody>
      </p:sp>
    </p:spTree>
    <p:extLst>
      <p:ext uri="{BB962C8B-B14F-4D97-AF65-F5344CB8AC3E}">
        <p14:creationId xmlns:p14="http://schemas.microsoft.com/office/powerpoint/2010/main" val="124381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41</a:t>
            </a:fld>
            <a:endParaRPr lang="en-NG"/>
          </a:p>
        </p:txBody>
      </p:sp>
    </p:spTree>
    <p:extLst>
      <p:ext uri="{BB962C8B-B14F-4D97-AF65-F5344CB8AC3E}">
        <p14:creationId xmlns:p14="http://schemas.microsoft.com/office/powerpoint/2010/main" val="75712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42</a:t>
            </a:fld>
            <a:endParaRPr lang="en-NG"/>
          </a:p>
        </p:txBody>
      </p:sp>
    </p:spTree>
    <p:extLst>
      <p:ext uri="{BB962C8B-B14F-4D97-AF65-F5344CB8AC3E}">
        <p14:creationId xmlns:p14="http://schemas.microsoft.com/office/powerpoint/2010/main" val="13136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43</a:t>
            </a:fld>
            <a:endParaRPr lang="en-NG"/>
          </a:p>
        </p:txBody>
      </p:sp>
    </p:spTree>
    <p:extLst>
      <p:ext uri="{BB962C8B-B14F-4D97-AF65-F5344CB8AC3E}">
        <p14:creationId xmlns:p14="http://schemas.microsoft.com/office/powerpoint/2010/main" val="124282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53</a:t>
            </a:fld>
            <a:endParaRPr lang="en-NG"/>
          </a:p>
        </p:txBody>
      </p:sp>
    </p:spTree>
    <p:extLst>
      <p:ext uri="{BB962C8B-B14F-4D97-AF65-F5344CB8AC3E}">
        <p14:creationId xmlns:p14="http://schemas.microsoft.com/office/powerpoint/2010/main" val="259953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7A8F-EE52-2F25-3EE6-47E85CB3C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5213258-D20D-19ED-0BCF-1FA6991D7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4041287-BD59-1823-8D85-EDD09DF760CF}"/>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5" name="Footer Placeholder 4">
            <a:extLst>
              <a:ext uri="{FF2B5EF4-FFF2-40B4-BE49-F238E27FC236}">
                <a16:creationId xmlns:a16="http://schemas.microsoft.com/office/drawing/2014/main" id="{190827C7-35A8-F49B-4B99-59B84603BAE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79F1ED4-CBB9-EAFB-3F82-3F53330464CC}"/>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394492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E915-6801-0C00-C369-E3EB86B0D268}"/>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121E5E7-DB3C-1355-85AA-A15AA83D1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84C6231-EDB5-FD41-5A1F-28545F5E7EDF}"/>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5" name="Footer Placeholder 4">
            <a:extLst>
              <a:ext uri="{FF2B5EF4-FFF2-40B4-BE49-F238E27FC236}">
                <a16:creationId xmlns:a16="http://schemas.microsoft.com/office/drawing/2014/main" id="{5B3983F1-2CBD-D3E9-268A-C400821B840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262F971-2573-2A44-9763-7031FF19A1C3}"/>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2200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28287-8AD3-54AB-B770-44AB066020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AD8757B-48BA-2657-8EF3-3CAFD1EDC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CE8FB85-06A6-B7F1-0101-6F41C5FBD95C}"/>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5" name="Footer Placeholder 4">
            <a:extLst>
              <a:ext uri="{FF2B5EF4-FFF2-40B4-BE49-F238E27FC236}">
                <a16:creationId xmlns:a16="http://schemas.microsoft.com/office/drawing/2014/main" id="{556C2A89-FD10-A2D7-A1DA-0E4F345A103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F9F6371-7D8F-115A-1DDB-074DF225FDF1}"/>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05726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8EEC-107E-6C1C-BBB8-B27D519DBC3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A3ED7B9-01EF-F615-830A-9F1A03869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F70D9FB-1943-BA45-C085-15A2B6FA065F}"/>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5" name="Footer Placeholder 4">
            <a:extLst>
              <a:ext uri="{FF2B5EF4-FFF2-40B4-BE49-F238E27FC236}">
                <a16:creationId xmlns:a16="http://schemas.microsoft.com/office/drawing/2014/main" id="{D300F2F5-0086-2BA3-4D5F-CE178D0E3F5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6A56CC3-DB38-B6A3-29AF-10D7E217A4A0}"/>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08981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9730-CFA6-7C3E-EAE8-13F98FEE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957A923-5097-069B-0FD4-0521CB2EEE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EFE9F-15C4-6504-833F-6BF15A7A061E}"/>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5" name="Footer Placeholder 4">
            <a:extLst>
              <a:ext uri="{FF2B5EF4-FFF2-40B4-BE49-F238E27FC236}">
                <a16:creationId xmlns:a16="http://schemas.microsoft.com/office/drawing/2014/main" id="{5E118A6A-0CE4-97B1-8965-DA961C126BB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B2A5D4B-E23E-EF02-DD9F-190B08F6AA78}"/>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702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626-D435-75ED-7196-E2D02078074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5FF327B-37B3-22E5-5566-13DA4AC6C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3EAC2CE-502C-0201-3906-54526C5AE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2130EFA-53A6-AE43-726C-3FBF752719EF}"/>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6" name="Footer Placeholder 5">
            <a:extLst>
              <a:ext uri="{FF2B5EF4-FFF2-40B4-BE49-F238E27FC236}">
                <a16:creationId xmlns:a16="http://schemas.microsoft.com/office/drawing/2014/main" id="{52026E81-252E-A5A2-3AC1-AAED7B36CBE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BB1E905-6432-6786-DB0E-2C5D824EB11F}"/>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0866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FE0D-6539-38CB-658A-639BE15DCD8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580CFD4-08B5-C47D-1436-18DF7B051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20159-D37A-56C7-8486-C2F85CBC9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0332AE80-E3A4-5C97-AC3B-E06C4A0AB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B318E-42D6-689F-7CBC-D6709F86C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0B92454-AE41-02FB-6233-745F35C9B0AC}"/>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8" name="Footer Placeholder 7">
            <a:extLst>
              <a:ext uri="{FF2B5EF4-FFF2-40B4-BE49-F238E27FC236}">
                <a16:creationId xmlns:a16="http://schemas.microsoft.com/office/drawing/2014/main" id="{EB9FDCBE-5A51-C438-E20D-6BA31CE7D0E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5DA798A-DAF0-18BB-A336-5BC4DFD3A511}"/>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405796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915B-A68C-7D65-F577-EE548B0E8EF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AD24848-8935-2BF5-E091-57E42FF112A5}"/>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4" name="Footer Placeholder 3">
            <a:extLst>
              <a:ext uri="{FF2B5EF4-FFF2-40B4-BE49-F238E27FC236}">
                <a16:creationId xmlns:a16="http://schemas.microsoft.com/office/drawing/2014/main" id="{A6E5CD17-4A1D-6C51-462E-0CA96CAD530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61C6C75-0CF3-02BE-52FB-D2A2BEFC8802}"/>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65696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242F0-4D67-24EE-5DAC-3F29EC20E3C8}"/>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3" name="Footer Placeholder 2">
            <a:extLst>
              <a:ext uri="{FF2B5EF4-FFF2-40B4-BE49-F238E27FC236}">
                <a16:creationId xmlns:a16="http://schemas.microsoft.com/office/drawing/2014/main" id="{02F0AF9D-284E-8ED7-2122-CF8611791B6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5F2A9F6-31DE-6360-58DC-CD10C6128C93}"/>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4123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6B18-66FB-E32C-7CCB-7760DEC19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6AE8104-7C26-B847-947B-2DDCB5130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B4CBE9-D02E-6792-4169-4E26597FB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AE152-7C8B-0F27-3E35-4B1FD7E25D54}"/>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6" name="Footer Placeholder 5">
            <a:extLst>
              <a:ext uri="{FF2B5EF4-FFF2-40B4-BE49-F238E27FC236}">
                <a16:creationId xmlns:a16="http://schemas.microsoft.com/office/drawing/2014/main" id="{E5CC39F6-054C-30E1-A4C5-B17A48AB7D3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A7D909B-CF26-2BBD-64A3-81CB874D6F7E}"/>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370504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2FC3-ED21-A644-3FA7-E22D5D0CB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8F38521-E826-A64C-C1DF-8CAD935EC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B6EB12B-2D96-D065-26CF-45ACBC3B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D36A4-BF1F-A874-B092-3B8EAA136CEB}"/>
              </a:ext>
            </a:extLst>
          </p:cNvPr>
          <p:cNvSpPr>
            <a:spLocks noGrp="1"/>
          </p:cNvSpPr>
          <p:nvPr>
            <p:ph type="dt" sz="half" idx="10"/>
          </p:nvPr>
        </p:nvSpPr>
        <p:spPr/>
        <p:txBody>
          <a:bodyPr/>
          <a:lstStyle/>
          <a:p>
            <a:fld id="{CFDDB425-C9E8-4E85-815D-66E44761641D}" type="datetimeFigureOut">
              <a:rPr lang="en-NG" smtClean="0"/>
              <a:t>14/06/2024</a:t>
            </a:fld>
            <a:endParaRPr lang="en-NG"/>
          </a:p>
        </p:txBody>
      </p:sp>
      <p:sp>
        <p:nvSpPr>
          <p:cNvPr id="6" name="Footer Placeholder 5">
            <a:extLst>
              <a:ext uri="{FF2B5EF4-FFF2-40B4-BE49-F238E27FC236}">
                <a16:creationId xmlns:a16="http://schemas.microsoft.com/office/drawing/2014/main" id="{54055382-27D4-CB7D-7A8C-77E9A0A9F43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163720F-E30C-6583-F8DB-A4A8D3A3A4E5}"/>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41396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D3052-081F-234E-4A9C-2F2D4EBD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0D56863-FBA6-16F2-622C-32DD3CEA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19BC4D9-B986-C959-41C5-8E7D57692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DDB425-C9E8-4E85-815D-66E44761641D}" type="datetimeFigureOut">
              <a:rPr lang="en-NG" smtClean="0"/>
              <a:t>14/06/2024</a:t>
            </a:fld>
            <a:endParaRPr lang="en-NG"/>
          </a:p>
        </p:txBody>
      </p:sp>
      <p:sp>
        <p:nvSpPr>
          <p:cNvPr id="5" name="Footer Placeholder 4">
            <a:extLst>
              <a:ext uri="{FF2B5EF4-FFF2-40B4-BE49-F238E27FC236}">
                <a16:creationId xmlns:a16="http://schemas.microsoft.com/office/drawing/2014/main" id="{29939B61-CC71-612E-FECF-8196E4179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43B85F07-EC77-E255-9C62-EE4E11B4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44F559-0D63-478C-A548-826A908A83F3}" type="slidenum">
              <a:rPr lang="en-NG" smtClean="0"/>
              <a:t>‹#›</a:t>
            </a:fld>
            <a:endParaRPr lang="en-NG"/>
          </a:p>
        </p:txBody>
      </p:sp>
    </p:spTree>
    <p:extLst>
      <p:ext uri="{BB962C8B-B14F-4D97-AF65-F5344CB8AC3E}">
        <p14:creationId xmlns:p14="http://schemas.microsoft.com/office/powerpoint/2010/main" val="68068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x.com/IAmOluBalogun"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66ACCC-BD98-3C79-F755-0DDBAEF80C26}"/>
              </a:ext>
            </a:extLst>
          </p:cNvPr>
          <p:cNvSpPr/>
          <p:nvPr/>
        </p:nvSpPr>
        <p:spPr>
          <a:xfrm>
            <a:off x="-5406" y="0"/>
            <a:ext cx="12192000"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4" name="Picture 43">
            <a:extLst>
              <a:ext uri="{FF2B5EF4-FFF2-40B4-BE49-F238E27FC236}">
                <a16:creationId xmlns:a16="http://schemas.microsoft.com/office/drawing/2014/main" id="{92B96AF7-D702-15D2-0905-32BB05A599A0}"/>
              </a:ext>
            </a:extLst>
          </p:cNvPr>
          <p:cNvPicPr>
            <a:picLocks noChangeAspect="1"/>
          </p:cNvPicPr>
          <p:nvPr/>
        </p:nvPicPr>
        <p:blipFill>
          <a:blip r:embed="rId2"/>
          <a:stretch>
            <a:fillRect/>
          </a:stretch>
        </p:blipFill>
        <p:spPr>
          <a:xfrm>
            <a:off x="5934625" y="2641648"/>
            <a:ext cx="3342110" cy="3154675"/>
          </a:xfrm>
          <a:prstGeom prst="rect">
            <a:avLst/>
          </a:prstGeom>
        </p:spPr>
      </p:pic>
      <p:pic>
        <p:nvPicPr>
          <p:cNvPr id="46" name="Picture 45">
            <a:extLst>
              <a:ext uri="{FF2B5EF4-FFF2-40B4-BE49-F238E27FC236}">
                <a16:creationId xmlns:a16="http://schemas.microsoft.com/office/drawing/2014/main" id="{3C16F7E8-CCD3-39CA-03A6-90C7D29CC93D}"/>
              </a:ext>
            </a:extLst>
          </p:cNvPr>
          <p:cNvPicPr>
            <a:picLocks noChangeAspect="1"/>
          </p:cNvPicPr>
          <p:nvPr/>
        </p:nvPicPr>
        <p:blipFill>
          <a:blip r:embed="rId3"/>
          <a:stretch>
            <a:fillRect/>
          </a:stretch>
        </p:blipFill>
        <p:spPr>
          <a:xfrm>
            <a:off x="9316997" y="2641260"/>
            <a:ext cx="2846334" cy="3156230"/>
          </a:xfrm>
          <a:prstGeom prst="rect">
            <a:avLst/>
          </a:prstGeom>
        </p:spPr>
      </p:pic>
      <p:pic>
        <p:nvPicPr>
          <p:cNvPr id="2" name="Picture 1">
            <a:extLst>
              <a:ext uri="{FF2B5EF4-FFF2-40B4-BE49-F238E27FC236}">
                <a16:creationId xmlns:a16="http://schemas.microsoft.com/office/drawing/2014/main" id="{AFDF5D7D-7306-0C3F-7EE3-C47B531445C0}"/>
              </a:ext>
            </a:extLst>
          </p:cNvPr>
          <p:cNvPicPr>
            <a:picLocks noChangeAspect="1"/>
          </p:cNvPicPr>
          <p:nvPr/>
        </p:nvPicPr>
        <p:blipFill>
          <a:blip r:embed="rId4">
            <a:alphaModFix/>
          </a:blip>
          <a:stretch>
            <a:fillRect/>
          </a:stretch>
        </p:blipFill>
        <p:spPr>
          <a:xfrm>
            <a:off x="5407" y="0"/>
            <a:ext cx="5888956" cy="5796323"/>
          </a:xfrm>
          <a:prstGeom prst="rect">
            <a:avLst/>
          </a:prstGeom>
        </p:spPr>
      </p:pic>
      <p:sp>
        <p:nvSpPr>
          <p:cNvPr id="25" name="TextBox 24">
            <a:extLst>
              <a:ext uri="{FF2B5EF4-FFF2-40B4-BE49-F238E27FC236}">
                <a16:creationId xmlns:a16="http://schemas.microsoft.com/office/drawing/2014/main" id="{0B4ED9DF-54E9-62B0-7375-2827E3A840F5}"/>
              </a:ext>
            </a:extLst>
          </p:cNvPr>
          <p:cNvSpPr txBox="1"/>
          <p:nvPr/>
        </p:nvSpPr>
        <p:spPr>
          <a:xfrm>
            <a:off x="43833" y="5488546"/>
            <a:ext cx="3137095" cy="307777"/>
          </a:xfrm>
          <a:prstGeom prst="rect">
            <a:avLst/>
          </a:prstGeom>
          <a:noFill/>
        </p:spPr>
        <p:txBody>
          <a:bodyPr wrap="square" rtlCol="0">
            <a:spAutoFit/>
          </a:bodyPr>
          <a:lstStyle/>
          <a:p>
            <a:r>
              <a:rPr lang="en-US" sz="1400" dirty="0">
                <a:solidFill>
                  <a:schemeClr val="bg1"/>
                </a:solidFill>
              </a:rPr>
              <a:t>Images: Getty, Alamy and  Dreamstime</a:t>
            </a:r>
            <a:endParaRPr lang="en-NG" sz="1400" dirty="0">
              <a:solidFill>
                <a:schemeClr val="bg1"/>
              </a:solidFill>
            </a:endParaRPr>
          </a:p>
        </p:txBody>
      </p:sp>
      <p:sp>
        <p:nvSpPr>
          <p:cNvPr id="4" name="TextBox 3">
            <a:extLst>
              <a:ext uri="{FF2B5EF4-FFF2-40B4-BE49-F238E27FC236}">
                <a16:creationId xmlns:a16="http://schemas.microsoft.com/office/drawing/2014/main" id="{18C37ACF-E6AE-C770-7FE3-5E18D23AF5E3}"/>
              </a:ext>
            </a:extLst>
          </p:cNvPr>
          <p:cNvSpPr txBox="1"/>
          <p:nvPr/>
        </p:nvSpPr>
        <p:spPr>
          <a:xfrm>
            <a:off x="5905176" y="162519"/>
            <a:ext cx="6258153" cy="2308324"/>
          </a:xfrm>
          <a:prstGeom prst="rect">
            <a:avLst/>
          </a:prstGeom>
          <a:noFill/>
        </p:spPr>
        <p:txBody>
          <a:bodyPr wrap="square" rtlCol="0">
            <a:spAutoFit/>
          </a:bodyPr>
          <a:lstStyle/>
          <a:p>
            <a:r>
              <a:rPr lang="en-US" sz="3600" b="1" dirty="0">
                <a:solidFill>
                  <a:schemeClr val="tx2">
                    <a:lumMod val="90000"/>
                    <a:lumOff val="10000"/>
                  </a:schemeClr>
                </a:solidFill>
                <a:latin typeface="Arial Rounded MT Bold" panose="020F0704030504030204" pitchFamily="34" charset="0"/>
              </a:rPr>
              <a:t>THE ECONOMIC IMPACTS OF ROAD ACCIDENTS AND CASUALTIES ON THE UK’s GDP (2021&amp; 2022)</a:t>
            </a:r>
            <a:endParaRPr lang="en-NG" sz="3600" dirty="0">
              <a:solidFill>
                <a:schemeClr val="tx2">
                  <a:lumMod val="90000"/>
                  <a:lumOff val="10000"/>
                </a:schemeClr>
              </a:solidFill>
              <a:latin typeface="Arial Rounded MT Bold" panose="020F0704030504030204" pitchFamily="34" charset="0"/>
            </a:endParaRPr>
          </a:p>
        </p:txBody>
      </p:sp>
      <p:sp>
        <p:nvSpPr>
          <p:cNvPr id="5" name="Rectangle 4">
            <a:extLst>
              <a:ext uri="{FF2B5EF4-FFF2-40B4-BE49-F238E27FC236}">
                <a16:creationId xmlns:a16="http://schemas.microsoft.com/office/drawing/2014/main" id="{B00B3299-BE82-381F-8F37-8277A66B6F2B}"/>
              </a:ext>
            </a:extLst>
          </p:cNvPr>
          <p:cNvSpPr/>
          <p:nvPr/>
        </p:nvSpPr>
        <p:spPr>
          <a:xfrm>
            <a:off x="182880" y="5908432"/>
            <a:ext cx="11826240" cy="82999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751EBD0-2D85-6E39-7341-1F733E61F436}"/>
              </a:ext>
            </a:extLst>
          </p:cNvPr>
          <p:cNvSpPr txBox="1"/>
          <p:nvPr/>
        </p:nvSpPr>
        <p:spPr>
          <a:xfrm>
            <a:off x="7763457" y="6078848"/>
            <a:ext cx="4081541" cy="523220"/>
          </a:xfrm>
          <a:prstGeom prst="rect">
            <a:avLst/>
          </a:prstGeom>
          <a:noFill/>
        </p:spPr>
        <p:txBody>
          <a:bodyPr wrap="square" rtlCol="0">
            <a:spAutoFit/>
          </a:bodyPr>
          <a:lstStyle/>
          <a:p>
            <a:r>
              <a:rPr lang="en-US" sz="2800" b="1" dirty="0">
                <a:solidFill>
                  <a:schemeClr val="bg1"/>
                </a:solidFill>
              </a:rPr>
              <a:t>Balogun Olumide Chris.  </a:t>
            </a:r>
            <a:endParaRPr lang="en-NG" sz="2800" b="1" dirty="0">
              <a:solidFill>
                <a:schemeClr val="bg1"/>
              </a:solidFill>
            </a:endParaRPr>
          </a:p>
        </p:txBody>
      </p:sp>
      <p:sp>
        <p:nvSpPr>
          <p:cNvPr id="6" name="TextBox 5">
            <a:extLst>
              <a:ext uri="{FF2B5EF4-FFF2-40B4-BE49-F238E27FC236}">
                <a16:creationId xmlns:a16="http://schemas.microsoft.com/office/drawing/2014/main" id="{00A76F6E-F2B7-5B07-E01A-CBBF818D5764}"/>
              </a:ext>
            </a:extLst>
          </p:cNvPr>
          <p:cNvSpPr txBox="1"/>
          <p:nvPr/>
        </p:nvSpPr>
        <p:spPr>
          <a:xfrm>
            <a:off x="528724" y="6078848"/>
            <a:ext cx="2242612" cy="523220"/>
          </a:xfrm>
          <a:prstGeom prst="rect">
            <a:avLst/>
          </a:prstGeom>
          <a:noFill/>
        </p:spPr>
        <p:txBody>
          <a:bodyPr wrap="square" rtlCol="0">
            <a:spAutoFit/>
          </a:bodyPr>
          <a:lstStyle/>
          <a:p>
            <a:r>
              <a:rPr lang="en-US" sz="2800" b="1">
                <a:solidFill>
                  <a:schemeClr val="bg1"/>
                </a:solidFill>
              </a:rPr>
              <a:t>April </a:t>
            </a:r>
            <a:r>
              <a:rPr lang="en-US" sz="2800" b="1" dirty="0">
                <a:solidFill>
                  <a:schemeClr val="bg1"/>
                </a:solidFill>
              </a:rPr>
              <a:t>2024 </a:t>
            </a:r>
            <a:endParaRPr lang="en-NG" sz="2800" b="1" dirty="0">
              <a:solidFill>
                <a:schemeClr val="bg1"/>
              </a:solidFill>
            </a:endParaRPr>
          </a:p>
        </p:txBody>
      </p:sp>
    </p:spTree>
    <p:extLst>
      <p:ext uri="{BB962C8B-B14F-4D97-AF65-F5344CB8AC3E}">
        <p14:creationId xmlns:p14="http://schemas.microsoft.com/office/powerpoint/2010/main" val="301447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A0A4B-38FB-33BA-F118-A47B49EF83DB}"/>
              </a:ext>
            </a:extLst>
          </p:cNvPr>
          <p:cNvSpPr txBox="1"/>
          <p:nvPr/>
        </p:nvSpPr>
        <p:spPr>
          <a:xfrm>
            <a:off x="988540" y="825657"/>
            <a:ext cx="9910119" cy="4524315"/>
          </a:xfrm>
          <a:prstGeom prst="rect">
            <a:avLst/>
          </a:prstGeom>
          <a:noFill/>
        </p:spPr>
        <p:txBody>
          <a:bodyPr wrap="square">
            <a:spAutoFit/>
          </a:bodyPr>
          <a:lstStyle/>
          <a:p>
            <a:pPr algn="l"/>
            <a:r>
              <a:rPr lang="en-US" sz="1400" b="1" dirty="0"/>
              <a:t>3. </a:t>
            </a:r>
            <a:r>
              <a:rPr lang="en-US" b="1" dirty="0"/>
              <a:t> </a:t>
            </a:r>
            <a:r>
              <a:rPr lang="en-US" sz="1400" b="1" dirty="0"/>
              <a:t>Gaining Insight into the Impact of Accidents on Casualties</a:t>
            </a:r>
            <a:r>
              <a:rPr lang="en-US" sz="1400" b="0" i="0" dirty="0">
                <a:solidFill>
                  <a:srgbClr val="111111"/>
                </a:solidFill>
                <a:effectLst/>
              </a:rPr>
              <a:t>:</a:t>
            </a:r>
          </a:p>
          <a:p>
            <a:pPr marL="742950" lvl="1" indent="-285750" algn="l">
              <a:buFont typeface="Arial" panose="020B0604020202020204" pitchFamily="34" charset="0"/>
              <a:buChar char="•"/>
            </a:pPr>
            <a:r>
              <a:rPr lang="en-US" sz="1400" dirty="0"/>
              <a:t>Providing detailed information on the total number of vehicles involved in accidents, total casualties, and casualties categorized by severity enhances our comprehension of the human impact of accidents.</a:t>
            </a:r>
          </a:p>
          <a:p>
            <a:pPr marL="742950" lvl="1" indent="-285750" algn="l">
              <a:buFont typeface="Arial" panose="020B0604020202020204" pitchFamily="34" charset="0"/>
              <a:buChar char="•"/>
            </a:pPr>
            <a:r>
              <a:rPr lang="en-US" sz="1400" b="0" i="0" dirty="0">
                <a:solidFill>
                  <a:srgbClr val="111111"/>
                </a:solidFill>
                <a:effectLst/>
              </a:rPr>
              <a:t>Prioritizing safety measures becomes more informed.</a:t>
            </a:r>
          </a:p>
          <a:p>
            <a:pPr lvl="1" algn="l"/>
            <a:endParaRPr lang="en-US" sz="1400" b="0" i="0" dirty="0">
              <a:solidFill>
                <a:srgbClr val="111111"/>
              </a:solidFill>
              <a:effectLst/>
            </a:endParaRPr>
          </a:p>
          <a:p>
            <a:pPr algn="l"/>
            <a:r>
              <a:rPr lang="en-US" sz="1400" b="1" dirty="0">
                <a:solidFill>
                  <a:srgbClr val="111111"/>
                </a:solidFill>
              </a:rPr>
              <a:t>4.  </a:t>
            </a:r>
            <a:r>
              <a:rPr lang="en-US" sz="1400" b="1" i="0" dirty="0">
                <a:solidFill>
                  <a:srgbClr val="111111"/>
                </a:solidFill>
                <a:effectLst/>
              </a:rPr>
              <a:t> Analysis of Significant Patterns</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Examining vehicle types, road conditions, lighting, and junction details helps inform decisions to mitigate accidents.</a:t>
            </a:r>
          </a:p>
          <a:p>
            <a:pPr marL="742950" lvl="1" indent="-285750" algn="l">
              <a:buFont typeface="Arial" panose="020B0604020202020204" pitchFamily="34" charset="0"/>
              <a:buChar char="•"/>
            </a:pPr>
            <a:r>
              <a:rPr lang="en-US" sz="1400" b="0" i="0" dirty="0">
                <a:solidFill>
                  <a:srgbClr val="111111"/>
                </a:solidFill>
                <a:effectLst/>
              </a:rPr>
              <a:t>Identifying patterns guides targeted interventions.</a:t>
            </a:r>
          </a:p>
          <a:p>
            <a:pPr algn="l"/>
            <a:endParaRPr lang="en-US" sz="1400" b="1" dirty="0">
              <a:solidFill>
                <a:srgbClr val="111111"/>
              </a:solidFill>
            </a:endParaRPr>
          </a:p>
          <a:p>
            <a:pPr algn="l"/>
            <a:r>
              <a:rPr lang="en-US" sz="1400" b="1" dirty="0">
                <a:solidFill>
                  <a:srgbClr val="111111"/>
                </a:solidFill>
              </a:rPr>
              <a:t>5.  Location</a:t>
            </a:r>
            <a:r>
              <a:rPr lang="en-US" sz="1400" b="1" i="0" dirty="0">
                <a:solidFill>
                  <a:srgbClr val="111111"/>
                </a:solidFill>
                <a:effectLst/>
              </a:rPr>
              <a:t> Risk Assessment</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Implementing geographically targeted safety measures becomes feasible.</a:t>
            </a:r>
          </a:p>
          <a:p>
            <a:pPr lvl="1" algn="l"/>
            <a:endParaRPr lang="en-US" sz="1400" b="0" i="0" dirty="0">
              <a:solidFill>
                <a:srgbClr val="111111"/>
              </a:solidFill>
              <a:effectLst/>
            </a:endParaRPr>
          </a:p>
          <a:p>
            <a:pPr algn="l"/>
            <a:r>
              <a:rPr lang="en-US" sz="1400" b="1" i="0" dirty="0">
                <a:solidFill>
                  <a:srgbClr val="111111"/>
                </a:solidFill>
                <a:effectLst/>
              </a:rPr>
              <a:t>6.   Informed Decision-Making</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Stakeholders can prioritize and implement road safety initiatives based on empirical evidence.</a:t>
            </a:r>
          </a:p>
          <a:p>
            <a:pPr marL="742950" lvl="1" indent="-285750" algn="l">
              <a:buFont typeface="Arial" panose="020B0604020202020204" pitchFamily="34" charset="0"/>
              <a:buChar char="•"/>
            </a:pPr>
            <a:r>
              <a:rPr lang="en-US" sz="1400" dirty="0">
                <a:solidFill>
                  <a:srgbClr val="111111"/>
                </a:solidFill>
              </a:rPr>
              <a:t>T</a:t>
            </a:r>
            <a:r>
              <a:rPr lang="en-US" sz="1400" b="0" i="0" dirty="0">
                <a:solidFill>
                  <a:srgbClr val="111111"/>
                </a:solidFill>
                <a:effectLst/>
              </a:rPr>
              <a:t>his contributes to saving lives on UK roads.</a:t>
            </a:r>
          </a:p>
          <a:p>
            <a:pPr marL="742950" lvl="1" indent="-285750" algn="l">
              <a:buFont typeface="Arial" panose="020B0604020202020204" pitchFamily="34" charset="0"/>
              <a:buChar char="•"/>
            </a:pPr>
            <a:r>
              <a:rPr lang="en-US" sz="1400" b="0" i="0" dirty="0">
                <a:solidFill>
                  <a:srgbClr val="111111"/>
                </a:solidFill>
                <a:effectLst/>
              </a:rPr>
              <a:t>Ultimately </a:t>
            </a:r>
            <a:r>
              <a:rPr lang="en-US" sz="1400" dirty="0">
                <a:solidFill>
                  <a:srgbClr val="111111"/>
                </a:solidFill>
              </a:rPr>
              <a:t>reduce the effect of road accidents and casualties on the UK GDP</a:t>
            </a:r>
          </a:p>
          <a:p>
            <a:pPr lvl="1" algn="l"/>
            <a:endParaRPr lang="en-US" sz="1400" b="1" dirty="0">
              <a:solidFill>
                <a:srgbClr val="111111"/>
              </a:solidFill>
            </a:endParaRPr>
          </a:p>
          <a:p>
            <a:pPr lvl="1" algn="l"/>
            <a:r>
              <a:rPr lang="en-US" sz="1400" b="1" dirty="0"/>
              <a:t>By leveraging this dataset, our goal is to unearth actionable insights that contribute to the enhancement of road safety measures, leading to a reduction in road accidents and casualties, the preservation of lives on the UK’s roads, and ultimately, mitigate the Economic impacts of Road Accidents and Casualties on the UK’s GDP</a:t>
            </a:r>
            <a:r>
              <a:rPr lang="en-US" sz="1800" b="1" dirty="0"/>
              <a:t>.</a:t>
            </a:r>
            <a:endParaRPr lang="en-US" b="1" dirty="0"/>
          </a:p>
        </p:txBody>
      </p:sp>
      <p:sp>
        <p:nvSpPr>
          <p:cNvPr id="3" name="TextBox 2">
            <a:extLst>
              <a:ext uri="{FF2B5EF4-FFF2-40B4-BE49-F238E27FC236}">
                <a16:creationId xmlns:a16="http://schemas.microsoft.com/office/drawing/2014/main" id="{032D897C-8515-8FD8-F50A-5697D1055DB0}"/>
              </a:ext>
            </a:extLst>
          </p:cNvPr>
          <p:cNvSpPr txBox="1"/>
          <p:nvPr/>
        </p:nvSpPr>
        <p:spPr>
          <a:xfrm>
            <a:off x="11365692" y="6482696"/>
            <a:ext cx="428610" cy="307777"/>
          </a:xfrm>
          <a:prstGeom prst="rect">
            <a:avLst/>
          </a:prstGeom>
          <a:noFill/>
        </p:spPr>
        <p:txBody>
          <a:bodyPr wrap="square" rtlCol="0">
            <a:spAutoFit/>
          </a:bodyPr>
          <a:lstStyle/>
          <a:p>
            <a:r>
              <a:rPr lang="en-US" sz="1400" dirty="0"/>
              <a:t>10</a:t>
            </a:r>
            <a:endParaRPr lang="en-NG" sz="1400" dirty="0"/>
          </a:p>
        </p:txBody>
      </p:sp>
    </p:spTree>
    <p:extLst>
      <p:ext uri="{BB962C8B-B14F-4D97-AF65-F5344CB8AC3E}">
        <p14:creationId xmlns:p14="http://schemas.microsoft.com/office/powerpoint/2010/main" val="387926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7" y="2631807"/>
            <a:ext cx="4943463"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E922AC02-97E4-7C67-3987-6E451364C6AD}"/>
              </a:ext>
            </a:extLst>
          </p:cNvPr>
          <p:cNvSpPr txBox="1"/>
          <p:nvPr/>
        </p:nvSpPr>
        <p:spPr>
          <a:xfrm>
            <a:off x="11365692" y="6482696"/>
            <a:ext cx="428610" cy="307777"/>
          </a:xfrm>
          <a:prstGeom prst="rect">
            <a:avLst/>
          </a:prstGeom>
          <a:noFill/>
        </p:spPr>
        <p:txBody>
          <a:bodyPr wrap="square" rtlCol="0">
            <a:spAutoFit/>
          </a:bodyPr>
          <a:lstStyle/>
          <a:p>
            <a:r>
              <a:rPr lang="en-US" sz="1400" dirty="0"/>
              <a:t>11</a:t>
            </a:r>
            <a:endParaRPr lang="en-NG" sz="1400" dirty="0"/>
          </a:p>
        </p:txBody>
      </p:sp>
    </p:spTree>
    <p:extLst>
      <p:ext uri="{BB962C8B-B14F-4D97-AF65-F5344CB8AC3E}">
        <p14:creationId xmlns:p14="http://schemas.microsoft.com/office/powerpoint/2010/main" val="110749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00384" y="419019"/>
            <a:ext cx="7926164" cy="830997"/>
          </a:xfrm>
          <a:prstGeom prst="rect">
            <a:avLst/>
          </a:prstGeom>
          <a:noFill/>
        </p:spPr>
        <p:txBody>
          <a:bodyPr wrap="square">
            <a:spAutoFit/>
          </a:bodyPr>
          <a:lstStyle/>
          <a:p>
            <a:r>
              <a:rPr lang="en-US" sz="2000" dirty="0"/>
              <a:t>Section 1.</a:t>
            </a:r>
          </a:p>
          <a:p>
            <a:r>
              <a:rPr lang="en-US" sz="2800" b="1" dirty="0"/>
              <a:t>Total Vehicles Involved in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02" y="1806751"/>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962" y="2419117"/>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907873" y="1768805"/>
            <a:ext cx="9047083" cy="492443"/>
          </a:xfrm>
          <a:prstGeom prst="rect">
            <a:avLst/>
          </a:prstGeom>
          <a:noFill/>
        </p:spPr>
        <p:txBody>
          <a:bodyPr wrap="square">
            <a:spAutoFit/>
          </a:bodyPr>
          <a:lstStyle/>
          <a:p>
            <a:r>
              <a:rPr lang="en-US" sz="1200" b="1" i="0" dirty="0">
                <a:solidFill>
                  <a:srgbClr val="0D0D0D"/>
                </a:solidFill>
                <a:effectLst/>
              </a:rPr>
              <a:t>In 2021, road accidents in the UK involved 298,687 vehicles, whereas in 2022, there were 264,615 vehicular accidents, marking a notable decline of 11.4% year over year</a:t>
            </a:r>
            <a:r>
              <a:rPr lang="en-US" sz="1400" b="1" i="0" dirty="0">
                <a:solidFill>
                  <a:srgbClr val="0D0D0D"/>
                </a:solidFill>
                <a:effectLst/>
              </a:rPr>
              <a:t>.</a:t>
            </a:r>
            <a:endParaRPr lang="en-NG" sz="14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907874" y="2327170"/>
            <a:ext cx="9047084" cy="461665"/>
          </a:xfrm>
          <a:prstGeom prst="rect">
            <a:avLst/>
          </a:prstGeom>
          <a:noFill/>
        </p:spPr>
        <p:txBody>
          <a:bodyPr wrap="square">
            <a:spAutoFit/>
          </a:bodyPr>
          <a:lstStyle/>
          <a:p>
            <a:r>
              <a:rPr lang="en-US" sz="1200" b="1" i="0" dirty="0">
                <a:solidFill>
                  <a:srgbClr val="0D0D0D"/>
                </a:solidFill>
                <a:effectLst/>
              </a:rPr>
              <a:t>During 2021, cars constituted 80% (238,904) of all vehicles involved in road accidents, and in 2022, they remained a significant portion, representing 79.5% (238,904) of total vehicle involvement. This decline from 2021 to 2022 indicates a decrease of 12% in car accidents.</a:t>
            </a:r>
            <a:endParaRPr lang="en-NG" sz="1200" b="1" dirty="0"/>
          </a:p>
        </p:txBody>
      </p:sp>
      <p:pic>
        <p:nvPicPr>
          <p:cNvPr id="20" name="Picture 19">
            <a:extLst>
              <a:ext uri="{FF2B5EF4-FFF2-40B4-BE49-F238E27FC236}">
                <a16:creationId xmlns:a16="http://schemas.microsoft.com/office/drawing/2014/main" id="{D762E4F2-7126-9984-4C0F-B96092839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962" y="3068634"/>
            <a:ext cx="576000" cy="331694"/>
          </a:xfrm>
          <a:prstGeom prst="rect">
            <a:avLst/>
          </a:prstGeom>
        </p:spPr>
      </p:pic>
      <p:sp>
        <p:nvSpPr>
          <p:cNvPr id="21" name="TextBox 20">
            <a:extLst>
              <a:ext uri="{FF2B5EF4-FFF2-40B4-BE49-F238E27FC236}">
                <a16:creationId xmlns:a16="http://schemas.microsoft.com/office/drawing/2014/main" id="{FEDB139A-67BB-1732-3F9A-AE529EC65D9C}"/>
              </a:ext>
            </a:extLst>
          </p:cNvPr>
          <p:cNvSpPr txBox="1"/>
          <p:nvPr/>
        </p:nvSpPr>
        <p:spPr>
          <a:xfrm>
            <a:off x="1871671" y="2939656"/>
            <a:ext cx="9083286" cy="461665"/>
          </a:xfrm>
          <a:prstGeom prst="rect">
            <a:avLst/>
          </a:prstGeom>
          <a:noFill/>
        </p:spPr>
        <p:txBody>
          <a:bodyPr wrap="square">
            <a:spAutoFit/>
          </a:bodyPr>
          <a:lstStyle/>
          <a:p>
            <a:r>
              <a:rPr lang="en-US" sz="1200" b="1" i="0" dirty="0">
                <a:solidFill>
                  <a:srgbClr val="0D0D0D"/>
                </a:solidFill>
                <a:effectLst/>
              </a:rPr>
              <a:t>The UK witnessed its highest vehicle involvement in road accidents in Nov. 2021 and 2022, with 28,491 and 25,019 vehicles respectively. These incidents accounted for 9.54% and 9.45% of the total accidents for their respective years. Notably, there was a significant 12.2% drop. </a:t>
            </a:r>
            <a:endParaRPr lang="en-NG" sz="1200" b="1" dirty="0"/>
          </a:p>
        </p:txBody>
      </p:sp>
      <p:pic>
        <p:nvPicPr>
          <p:cNvPr id="22" name="Picture 21">
            <a:extLst>
              <a:ext uri="{FF2B5EF4-FFF2-40B4-BE49-F238E27FC236}">
                <a16:creationId xmlns:a16="http://schemas.microsoft.com/office/drawing/2014/main" id="{15504F7A-83DD-65FF-D684-677483A4FC5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47962" y="3659963"/>
            <a:ext cx="576000" cy="373576"/>
          </a:xfrm>
          <a:prstGeom prst="rect">
            <a:avLst/>
          </a:prstGeom>
        </p:spPr>
      </p:pic>
      <p:sp>
        <p:nvSpPr>
          <p:cNvPr id="23" name="TextBox 22">
            <a:extLst>
              <a:ext uri="{FF2B5EF4-FFF2-40B4-BE49-F238E27FC236}">
                <a16:creationId xmlns:a16="http://schemas.microsoft.com/office/drawing/2014/main" id="{65BA6303-13C4-C191-6C1C-65498428B85C}"/>
              </a:ext>
            </a:extLst>
          </p:cNvPr>
          <p:cNvSpPr txBox="1"/>
          <p:nvPr/>
        </p:nvSpPr>
        <p:spPr>
          <a:xfrm>
            <a:off x="1871670" y="3576523"/>
            <a:ext cx="9083286" cy="461665"/>
          </a:xfrm>
          <a:prstGeom prst="rect">
            <a:avLst/>
          </a:prstGeom>
          <a:noFill/>
        </p:spPr>
        <p:txBody>
          <a:bodyPr wrap="square">
            <a:spAutoFit/>
          </a:bodyPr>
          <a:lstStyle/>
          <a:p>
            <a:r>
              <a:rPr lang="en-US" sz="1200" b="1" i="0" dirty="0">
                <a:solidFill>
                  <a:srgbClr val="0D0D0D"/>
                </a:solidFill>
                <a:effectLst/>
              </a:rPr>
              <a:t>During 2021, the majority of road accidents, amounting to 73.40% (219,427),  occurred on single carriageways, and in 2022, single carriageways maintained a substantial share, representing 73.32% (194,018). Th</a:t>
            </a:r>
            <a:r>
              <a:rPr lang="en-US" sz="1200" b="1" dirty="0">
                <a:solidFill>
                  <a:srgbClr val="0D0D0D"/>
                </a:solidFill>
              </a:rPr>
              <a:t>ere was</a:t>
            </a:r>
            <a:r>
              <a:rPr lang="en-US" sz="1200" b="1" i="0" dirty="0">
                <a:solidFill>
                  <a:srgbClr val="0D0D0D"/>
                </a:solidFill>
                <a:effectLst/>
              </a:rPr>
              <a:t> 11.6% reduction in road accidents.</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62" y="5847863"/>
            <a:ext cx="576000" cy="322953"/>
          </a:xfrm>
          <a:prstGeom prst="rect">
            <a:avLst/>
          </a:prstGeom>
        </p:spPr>
      </p:pic>
      <p:pic>
        <p:nvPicPr>
          <p:cNvPr id="26" name="Picture 25">
            <a:extLst>
              <a:ext uri="{FF2B5EF4-FFF2-40B4-BE49-F238E27FC236}">
                <a16:creationId xmlns:a16="http://schemas.microsoft.com/office/drawing/2014/main" id="{732B0046-4D6B-EA4C-7025-9C079CAFCDA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62236" y="4153942"/>
            <a:ext cx="576000" cy="373576"/>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9"/>
          <a:stretch>
            <a:fillRect/>
          </a:stretch>
        </p:blipFill>
        <p:spPr>
          <a:xfrm>
            <a:off x="947962" y="5267915"/>
            <a:ext cx="576001" cy="337508"/>
          </a:xfrm>
          <a:prstGeom prst="rect">
            <a:avLst/>
          </a:prstGeom>
        </p:spPr>
      </p:pic>
      <p:sp>
        <p:nvSpPr>
          <p:cNvPr id="29" name="TextBox 28">
            <a:extLst>
              <a:ext uri="{FF2B5EF4-FFF2-40B4-BE49-F238E27FC236}">
                <a16:creationId xmlns:a16="http://schemas.microsoft.com/office/drawing/2014/main" id="{CEA5E7F5-FA7D-DB98-F02D-8BD5459BAAA5}"/>
              </a:ext>
            </a:extLst>
          </p:cNvPr>
          <p:cNvSpPr txBox="1"/>
          <p:nvPr/>
        </p:nvSpPr>
        <p:spPr>
          <a:xfrm>
            <a:off x="1858478" y="4186842"/>
            <a:ext cx="9083286" cy="307777"/>
          </a:xfrm>
          <a:prstGeom prst="rect">
            <a:avLst/>
          </a:prstGeom>
          <a:noFill/>
        </p:spPr>
        <p:txBody>
          <a:bodyPr wrap="square">
            <a:spAutoFit/>
          </a:bodyPr>
          <a:lstStyle/>
          <a:p>
            <a:r>
              <a:rPr lang="en-US" sz="1200" b="1" i="0" dirty="0">
                <a:solidFill>
                  <a:srgbClr val="0D0D0D"/>
                </a:solidFill>
                <a:effectLst/>
              </a:rPr>
              <a:t>The majority of road accidents in both 2021 and 2022 took place on dry road surfaces, accounting for 68% (192,385</a:t>
            </a:r>
            <a:r>
              <a:rPr lang="en-US" sz="1200" b="1" dirty="0">
                <a:solidFill>
                  <a:srgbClr val="0D0D0D"/>
                </a:solidFill>
              </a:rPr>
              <a:t>) </a:t>
            </a:r>
            <a:r>
              <a:rPr lang="en-US" sz="1200" b="1" i="0" dirty="0">
                <a:solidFill>
                  <a:srgbClr val="0D0D0D"/>
                </a:solidFill>
                <a:effectLst/>
              </a:rPr>
              <a:t>on average</a:t>
            </a:r>
            <a:r>
              <a:rPr lang="en-US" sz="1400" b="1" i="0" dirty="0">
                <a:solidFill>
                  <a:srgbClr val="0D0D0D"/>
                </a:solidFill>
                <a:effectLst/>
                <a:highlight>
                  <a:srgbClr val="FFFFFF"/>
                </a:highlight>
              </a:rPr>
              <a:t>. </a:t>
            </a:r>
            <a:endParaRPr lang="en-NG" sz="1400" b="1" dirty="0"/>
          </a:p>
        </p:txBody>
      </p:sp>
      <p:pic>
        <p:nvPicPr>
          <p:cNvPr id="30" name="Picture 29">
            <a:extLst>
              <a:ext uri="{FF2B5EF4-FFF2-40B4-BE49-F238E27FC236}">
                <a16:creationId xmlns:a16="http://schemas.microsoft.com/office/drawing/2014/main" id="{BF0DE41A-2A21-558F-729F-617D72B8622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62236" y="4673387"/>
            <a:ext cx="576000" cy="401436"/>
          </a:xfrm>
          <a:prstGeom prst="rect">
            <a:avLst/>
          </a:prstGeom>
        </p:spPr>
      </p:pic>
      <p:sp>
        <p:nvSpPr>
          <p:cNvPr id="32" name="TextBox 31">
            <a:extLst>
              <a:ext uri="{FF2B5EF4-FFF2-40B4-BE49-F238E27FC236}">
                <a16:creationId xmlns:a16="http://schemas.microsoft.com/office/drawing/2014/main" id="{F2E66369-8AB1-89A7-E4E3-D97C15A0B23F}"/>
              </a:ext>
            </a:extLst>
          </p:cNvPr>
          <p:cNvSpPr txBox="1"/>
          <p:nvPr/>
        </p:nvSpPr>
        <p:spPr>
          <a:xfrm>
            <a:off x="1871670" y="4643273"/>
            <a:ext cx="9083286" cy="461665"/>
          </a:xfrm>
          <a:prstGeom prst="rect">
            <a:avLst/>
          </a:prstGeom>
          <a:noFill/>
        </p:spPr>
        <p:txBody>
          <a:bodyPr wrap="square">
            <a:spAutoFit/>
          </a:bodyPr>
          <a:lstStyle/>
          <a:p>
            <a:r>
              <a:rPr lang="en-US" sz="1200" b="1" i="0" dirty="0">
                <a:solidFill>
                  <a:srgbClr val="0D0D0D"/>
                </a:solidFill>
                <a:effectLst/>
              </a:rPr>
              <a:t>In 2021, the majority of road accidents, totaling 74.5% (222,453), occurred during daylight hours. Similarly, in 2022, daylight still held a significant share, accounting for 75.9% (200,805), marking a 9.7% decrease year on year.</a:t>
            </a:r>
            <a:endParaRPr lang="en-NG" sz="1200" b="1" dirty="0"/>
          </a:p>
        </p:txBody>
      </p:sp>
      <p:sp>
        <p:nvSpPr>
          <p:cNvPr id="33" name="TextBox 32">
            <a:extLst>
              <a:ext uri="{FF2B5EF4-FFF2-40B4-BE49-F238E27FC236}">
                <a16:creationId xmlns:a16="http://schemas.microsoft.com/office/drawing/2014/main" id="{D5096B82-4576-6853-C48F-68F1AC285155}"/>
              </a:ext>
            </a:extLst>
          </p:cNvPr>
          <p:cNvSpPr txBox="1"/>
          <p:nvPr/>
        </p:nvSpPr>
        <p:spPr>
          <a:xfrm>
            <a:off x="1907873" y="5258355"/>
            <a:ext cx="9083286" cy="461665"/>
          </a:xfrm>
          <a:prstGeom prst="rect">
            <a:avLst/>
          </a:prstGeom>
          <a:noFill/>
        </p:spPr>
        <p:txBody>
          <a:bodyPr wrap="square">
            <a:spAutoFit/>
          </a:bodyPr>
          <a:lstStyle/>
          <a:p>
            <a:r>
              <a:rPr lang="en-US" sz="1200" b="1" i="0" dirty="0">
                <a:effectLst/>
              </a:rPr>
              <a:t>In the UK, </a:t>
            </a:r>
            <a:r>
              <a:rPr lang="en-US" sz="1200" b="1" i="0" u="none" strike="noStrike" dirty="0">
                <a:effectLst/>
              </a:rPr>
              <a:t>Not at junction or within 20 meters,</a:t>
            </a:r>
            <a:r>
              <a:rPr lang="en-US" sz="1200" b="1" dirty="0"/>
              <a:t> and </a:t>
            </a:r>
            <a:r>
              <a:rPr lang="en-US" sz="1200" b="1" i="0" u="none" strike="noStrike" dirty="0">
                <a:effectLst/>
              </a:rPr>
              <a:t>T or staggered junction</a:t>
            </a:r>
            <a:r>
              <a:rPr lang="en-US" sz="1200" b="1" dirty="0"/>
              <a:t> </a:t>
            </a:r>
            <a:r>
              <a:rPr lang="en-US" sz="1200" b="1" i="0" dirty="0">
                <a:effectLst/>
              </a:rPr>
              <a:t>were the most dangerous junction details in 2021 and 2022 in terms of vehicles involved in road accidents. The two junction details amount to over 70% (197,423) on an average. </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876579" y="5870841"/>
            <a:ext cx="9109670" cy="276999"/>
          </a:xfrm>
          <a:prstGeom prst="rect">
            <a:avLst/>
          </a:prstGeom>
          <a:noFill/>
        </p:spPr>
        <p:txBody>
          <a:bodyPr wrap="square">
            <a:spAutoFit/>
          </a:bodyPr>
          <a:lstStyle/>
          <a:p>
            <a:r>
              <a:rPr lang="en-US" sz="1200" b="1" i="0" dirty="0">
                <a:solidFill>
                  <a:srgbClr val="0D0D0D"/>
                </a:solidFill>
                <a:effectLst/>
              </a:rPr>
              <a:t>In both 2021 and 2022, urban areas witnessed a higher frequency of road accidents, averaging 63.8% (179,696).  </a:t>
            </a:r>
            <a:endParaRPr lang="en-NG" sz="1200" b="1" dirty="0"/>
          </a:p>
        </p:txBody>
      </p:sp>
      <p:sp>
        <p:nvSpPr>
          <p:cNvPr id="2" name="TextBox 1">
            <a:extLst>
              <a:ext uri="{FF2B5EF4-FFF2-40B4-BE49-F238E27FC236}">
                <a16:creationId xmlns:a16="http://schemas.microsoft.com/office/drawing/2014/main" id="{D766604C-8972-A7FC-71FD-F2B409757A20}"/>
              </a:ext>
            </a:extLst>
          </p:cNvPr>
          <p:cNvSpPr txBox="1"/>
          <p:nvPr/>
        </p:nvSpPr>
        <p:spPr>
          <a:xfrm>
            <a:off x="11365692" y="6482696"/>
            <a:ext cx="428610" cy="307777"/>
          </a:xfrm>
          <a:prstGeom prst="rect">
            <a:avLst/>
          </a:prstGeom>
          <a:noFill/>
        </p:spPr>
        <p:txBody>
          <a:bodyPr wrap="square" rtlCol="0">
            <a:spAutoFit/>
          </a:bodyPr>
          <a:lstStyle/>
          <a:p>
            <a:r>
              <a:rPr lang="en-US" sz="1400" dirty="0"/>
              <a:t>12</a:t>
            </a:r>
            <a:endParaRPr lang="en-NG" sz="1400" dirty="0"/>
          </a:p>
        </p:txBody>
      </p:sp>
    </p:spTree>
    <p:extLst>
      <p:ext uri="{BB962C8B-B14F-4D97-AF65-F5344CB8AC3E}">
        <p14:creationId xmlns:p14="http://schemas.microsoft.com/office/powerpoint/2010/main" val="316923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C13AE62-5EB7-99A2-6914-CCFA0BBE19BA}"/>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38A3D706-350D-E077-1DE7-3781D1E09B7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14178" y="352492"/>
            <a:ext cx="10695693"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Stunning Progress: UK Road Accidents Drop by 11.4%, With Vehicle Involvement Falling from 298,687 in 2021 to 264,615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49111"/>
            <a:ext cx="10953616" cy="832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8202409" y="1553260"/>
            <a:ext cx="2150883"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8459238" y="1923464"/>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2670533805"/>
              </p:ext>
            </p:extLst>
          </p:nvPr>
        </p:nvGraphicFramePr>
        <p:xfrm>
          <a:off x="568036" y="1725212"/>
          <a:ext cx="5748358" cy="4343504"/>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14124C0-5051-FE5F-E7E3-9013EEBAA15A}"/>
              </a:ext>
            </a:extLst>
          </p:cNvPr>
          <p:cNvSpPr txBox="1"/>
          <p:nvPr/>
        </p:nvSpPr>
        <p:spPr>
          <a:xfrm>
            <a:off x="568036" y="1274894"/>
            <a:ext cx="56413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in UK 2021 &amp; 2022.</a:t>
            </a:r>
            <a:r>
              <a:rPr kumimoji="0" lang="en-NG" altLang="en-NG" sz="1400" b="0" i="0" u="none" strike="noStrike" cap="none" normalizeH="0" baseline="0" dirty="0">
                <a:ln>
                  <a:noFill/>
                </a:ln>
                <a:solidFill>
                  <a:schemeClr val="tx1"/>
                </a:solidFill>
                <a:effectLst/>
              </a:rPr>
              <a:t> </a:t>
            </a:r>
          </a:p>
        </p:txBody>
      </p:sp>
      <p:cxnSp>
        <p:nvCxnSpPr>
          <p:cNvPr id="10" name="Straight Arrow Connector 9">
            <a:extLst>
              <a:ext uri="{FF2B5EF4-FFF2-40B4-BE49-F238E27FC236}">
                <a16:creationId xmlns:a16="http://schemas.microsoft.com/office/drawing/2014/main" id="{4BFC34FE-79EE-EDA6-BCFB-D96347550AB5}"/>
              </a:ext>
            </a:extLst>
          </p:cNvPr>
          <p:cNvCxnSpPr/>
          <p:nvPr/>
        </p:nvCxnSpPr>
        <p:spPr>
          <a:xfrm>
            <a:off x="3805311" y="2729810"/>
            <a:ext cx="1561514" cy="1336431"/>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AED3B490-AC05-2ED7-B057-A3773641F13E}"/>
              </a:ext>
            </a:extLst>
          </p:cNvPr>
          <p:cNvSpPr/>
          <p:nvPr/>
        </p:nvSpPr>
        <p:spPr>
          <a:xfrm>
            <a:off x="4148157" y="3150851"/>
            <a:ext cx="889747" cy="449374"/>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TextBox 11">
            <a:extLst>
              <a:ext uri="{FF2B5EF4-FFF2-40B4-BE49-F238E27FC236}">
                <a16:creationId xmlns:a16="http://schemas.microsoft.com/office/drawing/2014/main" id="{2978ADBC-9FAB-29D8-D54A-14A65E65D053}"/>
              </a:ext>
            </a:extLst>
          </p:cNvPr>
          <p:cNvSpPr txBox="1"/>
          <p:nvPr/>
        </p:nvSpPr>
        <p:spPr>
          <a:xfrm>
            <a:off x="4202617" y="3237039"/>
            <a:ext cx="780828" cy="276999"/>
          </a:xfrm>
          <a:prstGeom prst="rect">
            <a:avLst/>
          </a:prstGeom>
          <a:noFill/>
        </p:spPr>
        <p:txBody>
          <a:bodyPr wrap="square" rtlCol="0">
            <a:spAutoFit/>
          </a:bodyPr>
          <a:lstStyle/>
          <a:p>
            <a:r>
              <a:rPr lang="en-US" sz="1200" b="1" dirty="0"/>
              <a:t>- 11.4%</a:t>
            </a:r>
            <a:endParaRPr lang="en-NG" sz="1200" b="1" dirty="0"/>
          </a:p>
        </p:txBody>
      </p:sp>
      <p:sp>
        <p:nvSpPr>
          <p:cNvPr id="14" name="TextBox 13">
            <a:extLst>
              <a:ext uri="{FF2B5EF4-FFF2-40B4-BE49-F238E27FC236}">
                <a16:creationId xmlns:a16="http://schemas.microsoft.com/office/drawing/2014/main" id="{19FEEE22-A3AC-8B86-F60E-53BB7B496F4D}"/>
              </a:ext>
            </a:extLst>
          </p:cNvPr>
          <p:cNvSpPr txBox="1"/>
          <p:nvPr/>
        </p:nvSpPr>
        <p:spPr>
          <a:xfrm>
            <a:off x="7498081" y="1988386"/>
            <a:ext cx="3511790" cy="3754874"/>
          </a:xfrm>
          <a:prstGeom prst="rect">
            <a:avLst/>
          </a:prstGeom>
          <a:noFill/>
        </p:spPr>
        <p:txBody>
          <a:bodyPr wrap="square" rtlCol="0">
            <a:spAutoFit/>
          </a:bodyPr>
          <a:lstStyle/>
          <a:p>
            <a:r>
              <a:rPr lang="en-US" sz="1400" b="1" dirty="0"/>
              <a:t>298,687 vehicles were involved in road accident in the UK in 2021, while  2022 recorded 264,615 vehicular road accident. There was a significant drop of 11.4% in the number of vehicles involved in road accident.</a:t>
            </a:r>
            <a:r>
              <a:rPr lang="en-US" sz="1400" b="0" i="0" dirty="0">
                <a:solidFill>
                  <a:srgbClr val="0D0D0D"/>
                </a:solidFill>
                <a:effectLst/>
                <a:highlight>
                  <a:srgbClr val="FFFFFF"/>
                </a:highlight>
              </a:rPr>
              <a:t> The decline indicates the effectiveness of efforts to bolster road safety.</a:t>
            </a:r>
          </a:p>
          <a:p>
            <a:r>
              <a:rPr lang="en-US" sz="1400" b="0" i="0" dirty="0">
                <a:solidFill>
                  <a:srgbClr val="0D0D0D"/>
                </a:solidFill>
                <a:effectLst/>
                <a:highlight>
                  <a:srgbClr val="FFFFFF"/>
                </a:highlight>
              </a:rPr>
              <a:t> </a:t>
            </a:r>
          </a:p>
          <a:p>
            <a:r>
              <a:rPr lang="en-US" sz="1400" b="1" i="0" dirty="0">
                <a:solidFill>
                  <a:srgbClr val="0D0D0D"/>
                </a:solidFill>
                <a:effectLst/>
                <a:highlight>
                  <a:srgbClr val="FFFFFF"/>
                </a:highlight>
              </a:rPr>
              <a:t>Significance: </a:t>
            </a:r>
          </a:p>
          <a:p>
            <a:pPr marL="285750" indent="-285750">
              <a:buFont typeface="Arial" panose="020B0604020202020204" pitchFamily="34" charset="0"/>
              <a:buChar char="•"/>
            </a:pPr>
            <a:r>
              <a:rPr lang="en-US" sz="1400" b="0" i="0" dirty="0">
                <a:solidFill>
                  <a:srgbClr val="0D0D0D"/>
                </a:solidFill>
                <a:effectLst/>
                <a:highlight>
                  <a:srgbClr val="FFFFFF"/>
                </a:highlight>
              </a:rPr>
              <a:t> Policymakers and authorities play a crucial role in implementing safety measures, improving. infrastructure, and promoting responsible driving. </a:t>
            </a:r>
          </a:p>
          <a:p>
            <a:pPr marL="285750" indent="-285750">
              <a:buFont typeface="Arial" panose="020B0604020202020204" pitchFamily="34" charset="0"/>
              <a:buChar char="•"/>
            </a:pPr>
            <a:endParaRPr lang="en-US" sz="1400"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 Emergency services respond promptly to accidents, minimizing their impact on lives and the economy.</a:t>
            </a:r>
            <a:endParaRPr lang="en-NG" sz="1400" dirty="0"/>
          </a:p>
        </p:txBody>
      </p:sp>
      <p:sp>
        <p:nvSpPr>
          <p:cNvPr id="7" name="TextBox 6">
            <a:extLst>
              <a:ext uri="{FF2B5EF4-FFF2-40B4-BE49-F238E27FC236}">
                <a16:creationId xmlns:a16="http://schemas.microsoft.com/office/drawing/2014/main" id="{F06474EB-361C-BA83-882E-EE1658386A96}"/>
              </a:ext>
            </a:extLst>
          </p:cNvPr>
          <p:cNvSpPr txBox="1"/>
          <p:nvPr/>
        </p:nvSpPr>
        <p:spPr>
          <a:xfrm>
            <a:off x="11365692" y="6482696"/>
            <a:ext cx="428610" cy="307777"/>
          </a:xfrm>
          <a:prstGeom prst="rect">
            <a:avLst/>
          </a:prstGeom>
          <a:noFill/>
        </p:spPr>
        <p:txBody>
          <a:bodyPr wrap="square" rtlCol="0">
            <a:spAutoFit/>
          </a:bodyPr>
          <a:lstStyle/>
          <a:p>
            <a:r>
              <a:rPr lang="en-US" sz="1400" dirty="0"/>
              <a:t>13</a:t>
            </a:r>
            <a:endParaRPr lang="en-NG" sz="1400" dirty="0"/>
          </a:p>
        </p:txBody>
      </p:sp>
    </p:spTree>
    <p:extLst>
      <p:ext uri="{BB962C8B-B14F-4D97-AF65-F5344CB8AC3E}">
        <p14:creationId xmlns:p14="http://schemas.microsoft.com/office/powerpoint/2010/main" val="423174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nvGraphicFramePr>
        <p:xfrm>
          <a:off x="498764" y="1786596"/>
          <a:ext cx="6657778" cy="404035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FD931B3-5206-FA89-B2DC-7AD1B4CA374A}"/>
              </a:ext>
            </a:extLst>
          </p:cNvPr>
          <p:cNvSpPr txBox="1"/>
          <p:nvPr/>
        </p:nvSpPr>
        <p:spPr>
          <a:xfrm>
            <a:off x="323555" y="568667"/>
            <a:ext cx="11064881" cy="415498"/>
          </a:xfrm>
          <a:prstGeom prst="rect">
            <a:avLst/>
          </a:prstGeom>
          <a:noFill/>
          <a:ln>
            <a:noFill/>
          </a:ln>
        </p:spPr>
        <p:txBody>
          <a:bodyPr wrap="square" rtlCol="0">
            <a:spAutoFit/>
          </a:bodyPr>
          <a:lstStyle/>
          <a:p>
            <a:r>
              <a:rPr lang="en-US" sz="2100" b="1" i="0" dirty="0">
                <a:solidFill>
                  <a:srgbClr val="0D0D0D"/>
                </a:solidFill>
                <a:effectLst/>
                <a:highlight>
                  <a:srgbClr val="FFFFFF"/>
                </a:highlight>
              </a:rPr>
              <a:t>Road Safety Shifts: Car Accidents Drop by 12% in UK, Bus Incidents Up by 9.2% in 2022. </a:t>
            </a:r>
            <a:r>
              <a:rPr lang="en-US" sz="2100" b="1" dirty="0">
                <a:solidFill>
                  <a:srgbClr val="0D0D0D"/>
                </a:solidFill>
                <a:highlight>
                  <a:srgbClr val="FFFFFF"/>
                </a:highlight>
              </a:rPr>
              <a:t>Amazing! </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1287660"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98764" y="1268795"/>
            <a:ext cx="611838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by Vehicle Type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866909" y="1420698"/>
            <a:ext cx="2050473" cy="369332"/>
          </a:xfrm>
          <a:prstGeom prst="rect">
            <a:avLst/>
          </a:prstGeom>
          <a:noFill/>
        </p:spPr>
        <p:txBody>
          <a:bodyPr wrap="square" rtlCol="0">
            <a:spAutoFit/>
          </a:bodyPr>
          <a:lstStyle/>
          <a:p>
            <a:pPr algn="ctr"/>
            <a:r>
              <a:rPr lang="en-US" b="1" dirty="0"/>
              <a:t>  </a:t>
            </a:r>
            <a:r>
              <a:rPr lang="en-US" sz="1600" b="1" dirty="0"/>
              <a:t>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9186203" y="1786596"/>
            <a:ext cx="1514622" cy="343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BEFD10D-3898-4373-7009-B26B5A577330}"/>
              </a:ext>
            </a:extLst>
          </p:cNvPr>
          <p:cNvSpPr txBox="1"/>
          <p:nvPr/>
        </p:nvSpPr>
        <p:spPr>
          <a:xfrm>
            <a:off x="8126361" y="2010247"/>
            <a:ext cx="3262076" cy="3816429"/>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2021, cars comprised </a:t>
            </a:r>
            <a:r>
              <a:rPr lang="en-US" sz="1400" dirty="0">
                <a:solidFill>
                  <a:srgbClr val="0D0D0D"/>
                </a:solidFill>
                <a:highlight>
                  <a:srgbClr val="FFFFFF"/>
                </a:highlight>
              </a:rPr>
              <a:t>80</a:t>
            </a:r>
            <a:r>
              <a:rPr lang="en-US" sz="1400" b="0" i="0" dirty="0">
                <a:solidFill>
                  <a:srgbClr val="0D0D0D"/>
                </a:solidFill>
                <a:effectLst/>
                <a:highlight>
                  <a:srgbClr val="FFFFFF"/>
                </a:highlight>
              </a:rPr>
              <a:t>% of all vehicles involved in road accidents, totaling </a:t>
            </a:r>
            <a:r>
              <a:rPr lang="en-US" sz="1400" dirty="0">
                <a:solidFill>
                  <a:srgbClr val="0D0D0D"/>
                </a:solidFill>
                <a:highlight>
                  <a:srgbClr val="FFFFFF"/>
                </a:highlight>
              </a:rPr>
              <a:t>238</a:t>
            </a:r>
            <a:r>
              <a:rPr lang="en-US" sz="1400" b="0" i="0" dirty="0">
                <a:solidFill>
                  <a:srgbClr val="0D0D0D"/>
                </a:solidFill>
                <a:effectLst/>
                <a:highlight>
                  <a:srgbClr val="FFFFFF"/>
                </a:highlight>
              </a:rPr>
              <a:t>,904. In 2022, cars continued to represent a substantial portion, accounting for 79.5% of total vehicle involvement, with </a:t>
            </a:r>
            <a:r>
              <a:rPr lang="en-US" sz="1400" dirty="0">
                <a:solidFill>
                  <a:srgbClr val="0D0D0D"/>
                </a:solidFill>
                <a:highlight>
                  <a:srgbClr val="FFFFFF"/>
                </a:highlight>
              </a:rPr>
              <a:t>210</a:t>
            </a:r>
            <a:r>
              <a:rPr lang="en-US" sz="1400" b="0" i="0" dirty="0">
                <a:solidFill>
                  <a:srgbClr val="0D0D0D"/>
                </a:solidFill>
                <a:effectLst/>
                <a:highlight>
                  <a:srgbClr val="FFFFFF"/>
                </a:highlight>
              </a:rPr>
              <a:t>,278 cars implicated. </a:t>
            </a:r>
            <a:r>
              <a:rPr lang="en-US" sz="1400" b="1" i="0" dirty="0">
                <a:solidFill>
                  <a:srgbClr val="0D0D0D"/>
                </a:solidFill>
                <a:effectLst/>
                <a:highlight>
                  <a:srgbClr val="FFFFFF"/>
                </a:highlight>
              </a:rPr>
              <a:t>This decline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 reflects a reduction of 12% in car accidents. </a:t>
            </a:r>
            <a:endParaRPr kumimoji="0" lang="en-US" altLang="en-NG" sz="1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i="0" dirty="0">
                <a:solidFill>
                  <a:srgbClr val="0D0D0D"/>
                </a:solidFill>
                <a:effectLst/>
                <a:highlight>
                  <a:srgbClr val="FFFFFF"/>
                </a:highlight>
              </a:rPr>
              <a:t>In 2022, there was a decrease in the involvement of all vehicle types compared to the previous year. </a:t>
            </a:r>
            <a:r>
              <a:rPr lang="en-US" sz="1400" b="1" i="0" dirty="0">
                <a:solidFill>
                  <a:srgbClr val="0D0D0D"/>
                </a:solidFill>
                <a:effectLst/>
                <a:highlight>
                  <a:srgbClr val="FFFFFF"/>
                </a:highlight>
              </a:rPr>
              <a:t>However, buses exhibited an increase of </a:t>
            </a:r>
            <a:r>
              <a:rPr lang="en-US" sz="1400" b="1" dirty="0">
                <a:solidFill>
                  <a:srgbClr val="0D0D0D"/>
                </a:solidFill>
                <a:highlight>
                  <a:srgbClr val="FFFFFF"/>
                </a:highlight>
              </a:rPr>
              <a:t>9</a:t>
            </a:r>
            <a:r>
              <a:rPr lang="en-US" sz="1400" b="1" i="0" dirty="0">
                <a:solidFill>
                  <a:srgbClr val="0D0D0D"/>
                </a:solidFill>
                <a:effectLst/>
                <a:highlight>
                  <a:srgbClr val="FFFFFF"/>
                </a:highlight>
              </a:rPr>
              <a:t>.2%, rising from </a:t>
            </a:r>
            <a:r>
              <a:rPr lang="en-US" sz="1400" b="1" dirty="0">
                <a:solidFill>
                  <a:srgbClr val="0D0D0D"/>
                </a:solidFill>
                <a:highlight>
                  <a:srgbClr val="FFFFFF"/>
                </a:highlight>
              </a:rPr>
              <a:t>8,254</a:t>
            </a:r>
            <a:r>
              <a:rPr lang="en-US" sz="1400" b="1" i="0" dirty="0">
                <a:solidFill>
                  <a:srgbClr val="0D0D0D"/>
                </a:solidFill>
                <a:effectLst/>
                <a:highlight>
                  <a:srgbClr val="FFFFFF"/>
                </a:highlight>
              </a:rPr>
              <a:t> incidents in 2021 to </a:t>
            </a:r>
            <a:r>
              <a:rPr lang="en-US" sz="1400" b="1" dirty="0">
                <a:solidFill>
                  <a:srgbClr val="0D0D0D"/>
                </a:solidFill>
                <a:highlight>
                  <a:srgbClr val="FFFFFF"/>
                </a:highlight>
              </a:rPr>
              <a:t>9,013</a:t>
            </a:r>
            <a:r>
              <a:rPr lang="en-US" sz="1400" b="1" i="0" dirty="0">
                <a:solidFill>
                  <a:srgbClr val="0D0D0D"/>
                </a:solidFill>
                <a:effectLst/>
                <a:highlight>
                  <a:srgbClr val="FFFFFF"/>
                </a:highlight>
              </a:rPr>
              <a:t> in 2022.</a:t>
            </a:r>
            <a:endParaRPr lang="en-US" sz="1400" b="1" dirty="0"/>
          </a:p>
          <a:p>
            <a:endParaRPr lang="en-NG" dirty="0"/>
          </a:p>
        </p:txBody>
      </p:sp>
      <p:sp>
        <p:nvSpPr>
          <p:cNvPr id="2" name="Rectangle 1">
            <a:extLst>
              <a:ext uri="{FF2B5EF4-FFF2-40B4-BE49-F238E27FC236}">
                <a16:creationId xmlns:a16="http://schemas.microsoft.com/office/drawing/2014/main" id="{D4435D26-0CBD-1EA9-268C-6EEC1CDE0C7F}"/>
              </a:ext>
            </a:extLst>
          </p:cNvPr>
          <p:cNvSpPr/>
          <p:nvPr/>
        </p:nvSpPr>
        <p:spPr>
          <a:xfrm>
            <a:off x="1315329" y="2502449"/>
            <a:ext cx="588421" cy="308675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95765F57-A388-096C-1831-48AEF1C1FA40}"/>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602875B-3531-E1D4-5C30-215681F77633}"/>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15" name="TextBox 14">
            <a:extLst>
              <a:ext uri="{FF2B5EF4-FFF2-40B4-BE49-F238E27FC236}">
                <a16:creationId xmlns:a16="http://schemas.microsoft.com/office/drawing/2014/main" id="{47B474FF-5881-4941-132F-D961FBFCC520}"/>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TextBox 2">
            <a:extLst>
              <a:ext uri="{FF2B5EF4-FFF2-40B4-BE49-F238E27FC236}">
                <a16:creationId xmlns:a16="http://schemas.microsoft.com/office/drawing/2014/main" id="{A9AD4041-786E-9CD2-1B3E-126A2FF4F648}"/>
              </a:ext>
            </a:extLst>
          </p:cNvPr>
          <p:cNvSpPr txBox="1"/>
          <p:nvPr/>
        </p:nvSpPr>
        <p:spPr>
          <a:xfrm>
            <a:off x="11365692" y="6482696"/>
            <a:ext cx="428610" cy="307777"/>
          </a:xfrm>
          <a:prstGeom prst="rect">
            <a:avLst/>
          </a:prstGeom>
          <a:noFill/>
        </p:spPr>
        <p:txBody>
          <a:bodyPr wrap="square" rtlCol="0">
            <a:spAutoFit/>
          </a:bodyPr>
          <a:lstStyle/>
          <a:p>
            <a:r>
              <a:rPr lang="en-US" sz="1400" dirty="0"/>
              <a:t>14</a:t>
            </a:r>
            <a:endParaRPr lang="en-NG" sz="1400" dirty="0"/>
          </a:p>
        </p:txBody>
      </p:sp>
    </p:spTree>
    <p:extLst>
      <p:ext uri="{BB962C8B-B14F-4D97-AF65-F5344CB8AC3E}">
        <p14:creationId xmlns:p14="http://schemas.microsoft.com/office/powerpoint/2010/main" val="277411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3974313790"/>
              </p:ext>
            </p:extLst>
          </p:nvPr>
        </p:nvGraphicFramePr>
        <p:xfrm>
          <a:off x="464236" y="1800668"/>
          <a:ext cx="5711391" cy="411939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E733E627-63E3-585D-1EAB-42CDB17F373D}"/>
              </a:ext>
            </a:extLst>
          </p:cNvPr>
          <p:cNvCxnSpPr>
            <a:cxnSpLocks/>
          </p:cNvCxnSpPr>
          <p:nvPr/>
        </p:nvCxnSpPr>
        <p:spPr>
          <a:xfrm>
            <a:off x="351693" y="636059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D931B3-5206-FA89-B2DC-7AD1B4CA374A}"/>
              </a:ext>
            </a:extLst>
          </p:cNvPr>
          <p:cNvSpPr txBox="1"/>
          <p:nvPr/>
        </p:nvSpPr>
        <p:spPr>
          <a:xfrm>
            <a:off x="314178" y="348054"/>
            <a:ext cx="10478513"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Contrasting Trends in UK Road Accidents: November 2022 Declines by 12.2%, February Defies Expectations with an increase of 1.94%</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4" y="1027613"/>
            <a:ext cx="10745798" cy="4571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62072" y="1246815"/>
            <a:ext cx="599368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in 2021 &amp; 2022 (Monthly Trend)</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026364" y="1435334"/>
            <a:ext cx="2175164"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354291" y="1797174"/>
            <a:ext cx="1519311"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203B6D6-1013-E1DD-75B2-13E2F8B3DA9F}"/>
              </a:ext>
            </a:extLst>
          </p:cNvPr>
          <p:cNvSpPr txBox="1"/>
          <p:nvPr/>
        </p:nvSpPr>
        <p:spPr>
          <a:xfrm>
            <a:off x="7240157" y="1920165"/>
            <a:ext cx="3714526" cy="4062651"/>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Nov. 2021</a:t>
            </a:r>
            <a:r>
              <a:rPr lang="en-US" sz="1400" b="0" i="0" dirty="0">
                <a:solidFill>
                  <a:srgbClr val="0D0D0D"/>
                </a:solidFill>
                <a:effectLst/>
                <a:highlight>
                  <a:srgbClr val="FFFFFF"/>
                </a:highlight>
              </a:rPr>
              <a:t>, the UK saw the highest number of vehicles involved in road accidents, totaling </a:t>
            </a:r>
            <a:r>
              <a:rPr lang="en-US" sz="1400" b="1" i="0" dirty="0">
                <a:solidFill>
                  <a:srgbClr val="0D0D0D"/>
                </a:solidFill>
                <a:effectLst/>
                <a:highlight>
                  <a:srgbClr val="FFFFFF"/>
                </a:highlight>
              </a:rPr>
              <a:t>28,491, accounting for 9.54% of the year's total incidents</a:t>
            </a:r>
            <a:r>
              <a:rPr lang="en-US" sz="1400" b="0" i="0" dirty="0">
                <a:solidFill>
                  <a:srgbClr val="0D0D0D"/>
                </a:solidFill>
                <a:effectLst/>
                <a:highlight>
                  <a:srgbClr val="FFFFFF"/>
                </a:highlight>
              </a:rPr>
              <a:t>. Similarly</a:t>
            </a:r>
            <a:r>
              <a:rPr lang="en-US" sz="1400" b="1" i="0" dirty="0">
                <a:solidFill>
                  <a:srgbClr val="0D0D0D"/>
                </a:solidFill>
                <a:effectLst/>
                <a:highlight>
                  <a:srgbClr val="FFFFFF"/>
                </a:highlight>
              </a:rPr>
              <a:t>, Nov. 2022 </a:t>
            </a:r>
            <a:r>
              <a:rPr lang="en-US" sz="1400" b="0" i="0" dirty="0">
                <a:solidFill>
                  <a:srgbClr val="0D0D0D"/>
                </a:solidFill>
                <a:effectLst/>
                <a:highlight>
                  <a:srgbClr val="FFFFFF"/>
                </a:highlight>
              </a:rPr>
              <a:t>marked the </a:t>
            </a:r>
            <a:r>
              <a:rPr lang="en-US" sz="1400" b="1" i="0" dirty="0">
                <a:solidFill>
                  <a:srgbClr val="0D0D0D"/>
                </a:solidFill>
                <a:effectLst/>
                <a:highlight>
                  <a:srgbClr val="FFFFFF"/>
                </a:highlight>
              </a:rPr>
              <a:t>peak for the year with 25,019 vehicles involved, making up 9.45% of the total accidents. </a:t>
            </a:r>
            <a:r>
              <a:rPr lang="en-US" sz="1400" b="0" i="0" dirty="0">
                <a:solidFill>
                  <a:srgbClr val="0D0D0D"/>
                </a:solidFill>
                <a:effectLst/>
                <a:highlight>
                  <a:srgbClr val="FFFFFF"/>
                </a:highlight>
              </a:rPr>
              <a:t>Notably, there was a significant        </a:t>
            </a:r>
            <a:r>
              <a:rPr lang="en-US" sz="1400" b="1" i="0" dirty="0">
                <a:solidFill>
                  <a:srgbClr val="0D0D0D"/>
                </a:solidFill>
                <a:effectLst/>
                <a:highlight>
                  <a:srgbClr val="FFFFFF"/>
                </a:highlight>
              </a:rPr>
              <a:t>12.2% </a:t>
            </a:r>
            <a:r>
              <a:rPr lang="en-US" sz="1400" b="0" i="0" dirty="0">
                <a:solidFill>
                  <a:srgbClr val="0D0D0D"/>
                </a:solidFill>
                <a:effectLst/>
                <a:highlight>
                  <a:srgbClr val="FFFFFF"/>
                </a:highlight>
              </a:rPr>
              <a:t>decrease in November's accidents. </a:t>
            </a:r>
            <a:r>
              <a:rPr lang="en-US" sz="1400" b="1" dirty="0">
                <a:solidFill>
                  <a:srgbClr val="0D0D0D"/>
                </a:solidFill>
                <a:highlight>
                  <a:srgbClr val="FFFFFF"/>
                </a:highlight>
              </a:rPr>
              <a:t>The l</a:t>
            </a:r>
            <a:r>
              <a:rPr lang="en-US" sz="1400" b="1" i="0" dirty="0">
                <a:solidFill>
                  <a:srgbClr val="0D0D0D"/>
                </a:solidFill>
                <a:effectLst/>
                <a:highlight>
                  <a:srgbClr val="FFFFFF"/>
                </a:highlight>
              </a:rPr>
              <a:t>owest incidents occurred in Feb. 2021 (19,400, 6.51%) and Dec. 2022 (17,268, 6.53%).</a:t>
            </a:r>
          </a:p>
          <a:p>
            <a:pPr algn="l"/>
            <a:endParaRPr lang="en-US" sz="1400" b="1"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Overall, there was a decline in accidents from 2021 to 2022. </a:t>
            </a:r>
            <a:r>
              <a:rPr lang="en-US" sz="1400" b="1" i="0" dirty="0">
                <a:solidFill>
                  <a:srgbClr val="0D0D0D"/>
                </a:solidFill>
                <a:effectLst/>
                <a:highlight>
                  <a:srgbClr val="FFFFFF"/>
                </a:highlight>
              </a:rPr>
              <a:t>However, February bucked the trend, witnessing a 1.94% increase from 19,400 incidents in 2021 to 19,777 in 2022</a:t>
            </a:r>
            <a:r>
              <a:rPr lang="en-US" sz="1600" b="0" i="0" dirty="0">
                <a:solidFill>
                  <a:srgbClr val="0D0D0D"/>
                </a:solidFill>
                <a:effectLst/>
                <a:highlight>
                  <a:srgbClr val="FFFFFF"/>
                </a:highlight>
              </a:rPr>
              <a:t>.</a:t>
            </a:r>
          </a:p>
          <a:p>
            <a:endParaRPr lang="en-NG" dirty="0"/>
          </a:p>
        </p:txBody>
      </p:sp>
      <p:sp>
        <p:nvSpPr>
          <p:cNvPr id="15" name="TextBox 14">
            <a:extLst>
              <a:ext uri="{FF2B5EF4-FFF2-40B4-BE49-F238E27FC236}">
                <a16:creationId xmlns:a16="http://schemas.microsoft.com/office/drawing/2014/main" id="{22B68A24-7BF3-1727-1244-FE09BB204276}"/>
              </a:ext>
            </a:extLst>
          </p:cNvPr>
          <p:cNvSpPr txBox="1"/>
          <p:nvPr/>
        </p:nvSpPr>
        <p:spPr>
          <a:xfrm>
            <a:off x="1528766" y="2180702"/>
            <a:ext cx="1256563" cy="276999"/>
          </a:xfrm>
          <a:prstGeom prst="rect">
            <a:avLst/>
          </a:prstGeom>
          <a:noFill/>
        </p:spPr>
        <p:txBody>
          <a:bodyPr wrap="square" rtlCol="0">
            <a:spAutoFit/>
          </a:bodyPr>
          <a:lstStyle/>
          <a:p>
            <a:r>
              <a:rPr lang="en-US" sz="1200" b="1" dirty="0"/>
              <a:t>46.6% increase</a:t>
            </a:r>
            <a:endParaRPr lang="en-NG" sz="1200" b="1" dirty="0"/>
          </a:p>
        </p:txBody>
      </p:sp>
      <p:cxnSp>
        <p:nvCxnSpPr>
          <p:cNvPr id="13" name="Straight Connector 12">
            <a:extLst>
              <a:ext uri="{FF2B5EF4-FFF2-40B4-BE49-F238E27FC236}">
                <a16:creationId xmlns:a16="http://schemas.microsoft.com/office/drawing/2014/main" id="{900C6867-2795-BBAD-3EC0-FBF5B706CFBA}"/>
              </a:ext>
            </a:extLst>
          </p:cNvPr>
          <p:cNvCxnSpPr>
            <a:cxnSpLocks/>
          </p:cNvCxnSpPr>
          <p:nvPr/>
        </p:nvCxnSpPr>
        <p:spPr>
          <a:xfrm>
            <a:off x="5247249" y="2697167"/>
            <a:ext cx="928378" cy="15791"/>
          </a:xfrm>
          <a:prstGeom prst="line">
            <a:avLst/>
          </a:prstGeom>
          <a:ln>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948B188-D6B2-6FB7-7685-0C38CC15903F}"/>
              </a:ext>
            </a:extLst>
          </p:cNvPr>
          <p:cNvCxnSpPr>
            <a:cxnSpLocks/>
          </p:cNvCxnSpPr>
          <p:nvPr/>
        </p:nvCxnSpPr>
        <p:spPr>
          <a:xfrm>
            <a:off x="5247249" y="3641188"/>
            <a:ext cx="928378" cy="0"/>
          </a:xfrm>
          <a:prstGeom prst="line">
            <a:avLst/>
          </a:prstGeom>
          <a:ln>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C8FEFBE-DD1E-38B0-E307-2415A49B637C}"/>
              </a:ext>
            </a:extLst>
          </p:cNvPr>
          <p:cNvCxnSpPr>
            <a:cxnSpLocks/>
          </p:cNvCxnSpPr>
          <p:nvPr/>
        </p:nvCxnSpPr>
        <p:spPr>
          <a:xfrm>
            <a:off x="6019737" y="2720605"/>
            <a:ext cx="0" cy="920583"/>
          </a:xfrm>
          <a:prstGeom prst="straightConnector1">
            <a:avLst/>
          </a:prstGeom>
          <a:ln w="22225">
            <a:solidFill>
              <a:schemeClr val="accent1">
                <a:lumMod val="60000"/>
                <a:lumOff val="4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EB44934-8B08-4E87-A22B-DD4331D1725E}"/>
              </a:ext>
            </a:extLst>
          </p:cNvPr>
          <p:cNvCxnSpPr>
            <a:cxnSpLocks/>
          </p:cNvCxnSpPr>
          <p:nvPr/>
        </p:nvCxnSpPr>
        <p:spPr>
          <a:xfrm flipV="1">
            <a:off x="1237317" y="3424681"/>
            <a:ext cx="919731" cy="385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6AAEBF7-790D-5A27-4F41-CC8E162964D9}"/>
              </a:ext>
            </a:extLst>
          </p:cNvPr>
          <p:cNvCxnSpPr>
            <a:cxnSpLocks/>
          </p:cNvCxnSpPr>
          <p:nvPr/>
        </p:nvCxnSpPr>
        <p:spPr>
          <a:xfrm>
            <a:off x="1237317" y="2405779"/>
            <a:ext cx="4650865"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0C12ADC-9254-A824-6C1B-78A686427CAA}"/>
              </a:ext>
            </a:extLst>
          </p:cNvPr>
          <p:cNvCxnSpPr>
            <a:cxnSpLocks/>
          </p:cNvCxnSpPr>
          <p:nvPr/>
        </p:nvCxnSpPr>
        <p:spPr>
          <a:xfrm flipV="1">
            <a:off x="1402722" y="2405779"/>
            <a:ext cx="0" cy="1057440"/>
          </a:xfrm>
          <a:prstGeom prst="straightConnector1">
            <a:avLst/>
          </a:prstGeom>
          <a:ln w="2222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5FC5077-27FB-951D-A78A-C1BE1ED142E2}"/>
              </a:ext>
            </a:extLst>
          </p:cNvPr>
          <p:cNvSpPr txBox="1"/>
          <p:nvPr/>
        </p:nvSpPr>
        <p:spPr>
          <a:xfrm>
            <a:off x="351693" y="6435363"/>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64520C07-F2D7-3E0E-43E5-571F1DA3C77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303BB629-669E-047A-69A0-E3D8E58C9E18}"/>
              </a:ext>
            </a:extLst>
          </p:cNvPr>
          <p:cNvSpPr txBox="1"/>
          <p:nvPr/>
        </p:nvSpPr>
        <p:spPr>
          <a:xfrm>
            <a:off x="11365692" y="6482696"/>
            <a:ext cx="428610" cy="307777"/>
          </a:xfrm>
          <a:prstGeom prst="rect">
            <a:avLst/>
          </a:prstGeom>
          <a:noFill/>
        </p:spPr>
        <p:txBody>
          <a:bodyPr wrap="square" rtlCol="0">
            <a:spAutoFit/>
          </a:bodyPr>
          <a:lstStyle/>
          <a:p>
            <a:r>
              <a:rPr lang="en-US" sz="1400" dirty="0"/>
              <a:t>15</a:t>
            </a:r>
            <a:endParaRPr lang="en-NG" sz="1400" dirty="0"/>
          </a:p>
        </p:txBody>
      </p:sp>
    </p:spTree>
    <p:extLst>
      <p:ext uri="{BB962C8B-B14F-4D97-AF65-F5344CB8AC3E}">
        <p14:creationId xmlns:p14="http://schemas.microsoft.com/office/powerpoint/2010/main" val="215737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B15C41F4-4A71-F20D-E31A-9BF1FBFB1837}"/>
              </a:ext>
            </a:extLst>
          </p:cNvPr>
          <p:cNvCxnSpPr/>
          <p:nvPr/>
        </p:nvCxnSpPr>
        <p:spPr>
          <a:xfrm flipH="1">
            <a:off x="3740727" y="3144982"/>
            <a:ext cx="1537855" cy="1995054"/>
          </a:xfrm>
          <a:prstGeom prst="straightConnector1">
            <a:avLst/>
          </a:prstGeom>
          <a:ln w="22225">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D931B3-5206-FA89-B2DC-7AD1B4CA374A}"/>
              </a:ext>
            </a:extLst>
          </p:cNvPr>
          <p:cNvSpPr txBox="1"/>
          <p:nvPr/>
        </p:nvSpPr>
        <p:spPr>
          <a:xfrm>
            <a:off x="323557" y="345088"/>
            <a:ext cx="10289025" cy="738664"/>
          </a:xfrm>
          <a:prstGeom prst="rect">
            <a:avLst/>
          </a:prstGeom>
          <a:noFill/>
          <a:ln>
            <a:noFill/>
          </a:ln>
        </p:spPr>
        <p:txBody>
          <a:bodyPr wrap="square" rtlCol="0">
            <a:spAutoFit/>
          </a:bodyPr>
          <a:lstStyle/>
          <a:p>
            <a:r>
              <a:rPr lang="en-US" sz="2100" b="1" i="0" dirty="0">
                <a:solidFill>
                  <a:srgbClr val="0D0D0D"/>
                </a:solidFill>
                <a:effectLst/>
              </a:rPr>
              <a:t>Despite a Promising 11.6% Decrease in Vehicular Accidents, Single Carriageways Remain a Prevailing Hazard in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678460" cy="719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76383" y="1290124"/>
            <a:ext cx="618765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Road Types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506691" y="1463146"/>
            <a:ext cx="1704109"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797636" y="1832478"/>
            <a:ext cx="141316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BEFD10D-3898-4373-7009-B26B5A577330}"/>
              </a:ext>
            </a:extLst>
          </p:cNvPr>
          <p:cNvSpPr txBox="1"/>
          <p:nvPr/>
        </p:nvSpPr>
        <p:spPr>
          <a:xfrm>
            <a:off x="7952509" y="2080199"/>
            <a:ext cx="293909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accidents, </a:t>
            </a:r>
            <a:r>
              <a:rPr lang="en-US" sz="1400" b="1" i="0" dirty="0">
                <a:solidFill>
                  <a:srgbClr val="0D0D0D"/>
                </a:solidFill>
                <a:effectLst/>
                <a:highlight>
                  <a:srgbClr val="FFFFFF"/>
                </a:highlight>
              </a:rPr>
              <a:t>comprising 73.40%, took place on single carriageways, involving a total of 219,427 vehicles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single carriageways continued to hold a </a:t>
            </a:r>
            <a:r>
              <a:rPr lang="en-US" sz="1400" b="1" i="0" dirty="0">
                <a:solidFill>
                  <a:srgbClr val="0D0D0D"/>
                </a:solidFill>
                <a:effectLst/>
                <a:highlight>
                  <a:srgbClr val="FFFFFF"/>
                </a:highlight>
              </a:rPr>
              <a:t>significant share, accounting for 73.32% of the total 155,804 vehicles involved in accidents</a:t>
            </a:r>
            <a:r>
              <a:rPr lang="en-US" sz="1400" b="0" i="0" dirty="0">
                <a:solidFill>
                  <a:srgbClr val="0D0D0D"/>
                </a:solidFill>
                <a:effectLst/>
                <a:highlight>
                  <a:srgbClr val="FFFFFF"/>
                </a:highlight>
              </a:rPr>
              <a:t>. This decline </a:t>
            </a:r>
            <a:r>
              <a:rPr lang="en-US" sz="1400" dirty="0">
                <a:solidFill>
                  <a:srgbClr val="0D0D0D"/>
                </a:solidFill>
                <a:highlight>
                  <a:srgbClr val="FFFFFF"/>
                </a:highlight>
              </a:rPr>
              <a:t>in</a:t>
            </a:r>
            <a:r>
              <a:rPr lang="en-US" sz="1400" b="0" i="0" dirty="0">
                <a:solidFill>
                  <a:srgbClr val="0D0D0D"/>
                </a:solidFill>
                <a:effectLst/>
                <a:highlight>
                  <a:srgbClr val="FFFFFF"/>
                </a:highlight>
              </a:rPr>
              <a:t> 2022 reflecting a reduction of </a:t>
            </a:r>
            <a:r>
              <a:rPr lang="en-US" sz="1400" b="1" i="0" dirty="0">
                <a:solidFill>
                  <a:srgbClr val="0D0D0D"/>
                </a:solidFill>
                <a:effectLst/>
                <a:highlight>
                  <a:srgbClr val="FFFFFF"/>
                </a:highlight>
              </a:rPr>
              <a:t>11.6% in road accidents.</a:t>
            </a:r>
            <a:endParaRPr lang="en-US" sz="1400" b="1" dirty="0">
              <a:solidFill>
                <a:srgbClr val="0D0D0D"/>
              </a:solidFill>
              <a:highlight>
                <a:srgbClr val="FFFFFF"/>
              </a:highligh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Notably, </a:t>
            </a:r>
            <a:r>
              <a:rPr lang="en-US" sz="1400" b="1" i="0" dirty="0">
                <a:solidFill>
                  <a:srgbClr val="0D0D0D"/>
                </a:solidFill>
                <a:effectLst/>
                <a:highlight>
                  <a:srgbClr val="FFFFFF"/>
                </a:highlight>
              </a:rPr>
              <a:t>single carriageways witnessed nearly </a:t>
            </a:r>
            <a:r>
              <a:rPr lang="en-US" sz="1400" b="1" dirty="0">
                <a:solidFill>
                  <a:srgbClr val="0D0D0D"/>
                </a:solidFill>
                <a:highlight>
                  <a:srgbClr val="FFFFFF"/>
                </a:highlight>
              </a:rPr>
              <a:t>75% </a:t>
            </a:r>
            <a:r>
              <a:rPr lang="en-US" sz="1400" b="1" i="0" dirty="0">
                <a:solidFill>
                  <a:srgbClr val="0D0D0D"/>
                </a:solidFill>
                <a:effectLst/>
                <a:highlight>
                  <a:srgbClr val="FFFFFF"/>
                </a:highlight>
              </a:rPr>
              <a:t>of all vehicles involved in accidents throughout both 2021 and 2022.</a:t>
            </a:r>
            <a:endParaRPr kumimoji="0" lang="en-US" altLang="en-NG" sz="1400" b="1" i="0" u="none" strike="noStrike" cap="none" normalizeH="0" baseline="0" dirty="0">
              <a:ln>
                <a:noFill/>
              </a:ln>
              <a:solidFill>
                <a:schemeClr val="tx1"/>
              </a:solidFill>
              <a:effectLst/>
            </a:endParaRPr>
          </a:p>
        </p:txBody>
      </p:sp>
      <p:graphicFrame>
        <p:nvGraphicFramePr>
          <p:cNvPr id="20" name="Chart 19">
            <a:extLst>
              <a:ext uri="{FF2B5EF4-FFF2-40B4-BE49-F238E27FC236}">
                <a16:creationId xmlns:a16="http://schemas.microsoft.com/office/drawing/2014/main" id="{8F75CC7E-0569-D9E2-F04D-8C36F6C0E0D8}"/>
              </a:ext>
            </a:extLst>
          </p:cNvPr>
          <p:cNvGraphicFramePr/>
          <p:nvPr>
            <p:extLst>
              <p:ext uri="{D42A27DB-BD31-4B8C-83A1-F6EECF244321}">
                <p14:modId xmlns:p14="http://schemas.microsoft.com/office/powerpoint/2010/main" val="2029618294"/>
              </p:ext>
            </p:extLst>
          </p:nvPr>
        </p:nvGraphicFramePr>
        <p:xfrm>
          <a:off x="595744" y="1787730"/>
          <a:ext cx="6068291" cy="4067375"/>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21912E94-E551-A281-18EE-059E727C9809}"/>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53998C0-4FBD-A254-75B2-E9E7D25D5A54}"/>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4" name="TextBox 3">
            <a:extLst>
              <a:ext uri="{FF2B5EF4-FFF2-40B4-BE49-F238E27FC236}">
                <a16:creationId xmlns:a16="http://schemas.microsoft.com/office/drawing/2014/main" id="{215711D9-B88D-2F09-FCA4-0B4EF751F466}"/>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5" name="TextBox 4">
            <a:extLst>
              <a:ext uri="{FF2B5EF4-FFF2-40B4-BE49-F238E27FC236}">
                <a16:creationId xmlns:a16="http://schemas.microsoft.com/office/drawing/2014/main" id="{5426BBDB-93DF-6855-0DF7-76765C10D631}"/>
              </a:ext>
            </a:extLst>
          </p:cNvPr>
          <p:cNvSpPr txBox="1"/>
          <p:nvPr/>
        </p:nvSpPr>
        <p:spPr>
          <a:xfrm>
            <a:off x="11365692" y="6482696"/>
            <a:ext cx="428610" cy="307777"/>
          </a:xfrm>
          <a:prstGeom prst="rect">
            <a:avLst/>
          </a:prstGeom>
          <a:noFill/>
        </p:spPr>
        <p:txBody>
          <a:bodyPr wrap="square" rtlCol="0">
            <a:spAutoFit/>
          </a:bodyPr>
          <a:lstStyle/>
          <a:p>
            <a:r>
              <a:rPr lang="en-US" sz="1400" dirty="0"/>
              <a:t>16</a:t>
            </a:r>
            <a:endParaRPr lang="en-NG" sz="1400" dirty="0"/>
          </a:p>
        </p:txBody>
      </p:sp>
    </p:spTree>
    <p:extLst>
      <p:ext uri="{BB962C8B-B14F-4D97-AF65-F5344CB8AC3E}">
        <p14:creationId xmlns:p14="http://schemas.microsoft.com/office/powerpoint/2010/main" val="226774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23557" y="305911"/>
            <a:ext cx="1041947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Unveiling Road Safety Trends: Dry Roads Dominate Accidents Despite a 10.23% Decrease, while Shallow Floodwater Records Lowest Incident Rate</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546156" cy="488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2" y="1272550"/>
            <a:ext cx="7413675" cy="30777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Road Surface Conditions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175405" y="1659961"/>
            <a:ext cx="2372750" cy="369332"/>
          </a:xfrm>
          <a:prstGeom prst="rect">
            <a:avLst/>
          </a:prstGeom>
          <a:noFill/>
        </p:spPr>
        <p:txBody>
          <a:bodyPr wrap="square" rtlCol="0">
            <a:spAutoFit/>
          </a:bodyPr>
          <a:lstStyle/>
          <a:p>
            <a:pPr algn="ctr"/>
            <a:r>
              <a:rPr lang="en-US" b="1" dirty="0"/>
              <a:t>  KEY </a:t>
            </a:r>
            <a:r>
              <a:rPr lang="en-US" sz="1600" b="1" dirty="0"/>
              <a:t>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550543" y="2001546"/>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932AEF7-25FA-B4AA-4279-7E39AF0EDD29}"/>
              </a:ext>
            </a:extLst>
          </p:cNvPr>
          <p:cNvSpPr txBox="1"/>
          <p:nvPr/>
        </p:nvSpPr>
        <p:spPr>
          <a:xfrm>
            <a:off x="7765367" y="2179937"/>
            <a:ext cx="324294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majority of road accidents in </a:t>
            </a:r>
            <a:r>
              <a:rPr lang="en-US" sz="1400" b="1" i="0" dirty="0">
                <a:solidFill>
                  <a:srgbClr val="0D0D0D"/>
                </a:solidFill>
                <a:effectLst/>
                <a:highlight>
                  <a:srgbClr val="FFFFFF"/>
                </a:highlight>
              </a:rPr>
              <a:t>both 2021 and 2022 took place on dry road surfaces, accounting for 68% on average. In</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approximately </a:t>
            </a:r>
            <a:r>
              <a:rPr lang="en-US" sz="1400" b="1" i="0" dirty="0">
                <a:solidFill>
                  <a:srgbClr val="0D0D0D"/>
                </a:solidFill>
                <a:effectLst/>
                <a:highlight>
                  <a:srgbClr val="FFFFFF"/>
                </a:highlight>
              </a:rPr>
              <a:t>67.9% of all accidents, involving 202,751 vehicles</a:t>
            </a:r>
            <a:r>
              <a:rPr lang="en-US" sz="1400" b="0" i="0" dirty="0">
                <a:solidFill>
                  <a:srgbClr val="0D0D0D"/>
                </a:solidFill>
                <a:effectLst/>
                <a:highlight>
                  <a:srgbClr val="FFFFFF"/>
                </a:highlight>
              </a:rPr>
              <a:t>, occurred on dry roads. By </a:t>
            </a:r>
            <a:r>
              <a:rPr lang="en-US" sz="1400" b="1" i="0" dirty="0">
                <a:solidFill>
                  <a:srgbClr val="0D0D0D"/>
                </a:solidFill>
                <a:effectLst/>
                <a:highlight>
                  <a:srgbClr val="FFFFFF"/>
                </a:highlight>
              </a:rPr>
              <a:t>2022, this figure slightly increased to about 68.8%, with 182,018 vehicles</a:t>
            </a:r>
            <a:r>
              <a:rPr lang="en-US" sz="1400" b="0" i="0" dirty="0">
                <a:solidFill>
                  <a:srgbClr val="0D0D0D"/>
                </a:solidFill>
                <a:effectLst/>
                <a:highlight>
                  <a:srgbClr val="FFFFFF"/>
                </a:highlight>
              </a:rPr>
              <a:t> involved in accidents on dry surfaces. </a:t>
            </a:r>
            <a:r>
              <a:rPr lang="en-US" sz="1400" b="1" i="0" dirty="0">
                <a:solidFill>
                  <a:srgbClr val="0D0D0D"/>
                </a:solidFill>
                <a:effectLst/>
                <a:highlight>
                  <a:srgbClr val="FFFFFF"/>
                </a:highlight>
              </a:rPr>
              <a:t>This change reflects a decrease of 10.23% </a:t>
            </a:r>
            <a:r>
              <a:rPr lang="en-US" sz="1400" b="1" dirty="0">
                <a:solidFill>
                  <a:srgbClr val="0D0D0D"/>
                </a:solidFill>
                <a:highlight>
                  <a:srgbClr val="FFFFFF"/>
                </a:highlight>
              </a:rPr>
              <a:t>in 2022</a:t>
            </a:r>
            <a:r>
              <a:rPr lang="en-US" sz="1400" b="0" i="0" dirty="0">
                <a:solidFill>
                  <a:srgbClr val="0D0D0D"/>
                </a:solidFill>
                <a:effectLst/>
                <a:highlight>
                  <a:srgbClr val="FFFFFF"/>
                </a:highlight>
              </a:rPr>
              <a:t>. </a:t>
            </a:r>
          </a:p>
          <a:p>
            <a:pPr marL="285750" indent="-285750">
              <a:buFont typeface="Arial" panose="020B0604020202020204" pitchFamily="34" charset="0"/>
              <a:buChar char="•"/>
            </a:pPr>
            <a:endParaRPr lang="en-US" sz="1400" b="0" i="0" dirty="0">
              <a:solidFill>
                <a:srgbClr val="0D0D0D"/>
              </a:solidFill>
              <a:effectLst/>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Other Road Surfaces: Roads with floodwater exceeding 3cm deep experienced the lowest </a:t>
            </a:r>
            <a:r>
              <a:rPr lang="en-US" sz="1400" b="0" i="0" dirty="0">
                <a:solidFill>
                  <a:srgbClr val="0D0D0D"/>
                </a:solidFill>
                <a:effectLst/>
                <a:highlight>
                  <a:srgbClr val="FFFFFF"/>
                </a:highlight>
              </a:rPr>
              <a:t>incidence of accidents, accounting for </a:t>
            </a:r>
            <a:r>
              <a:rPr lang="en-US" sz="1400" b="1" i="0" dirty="0">
                <a:solidFill>
                  <a:srgbClr val="0D0D0D"/>
                </a:solidFill>
                <a:effectLst/>
                <a:highlight>
                  <a:srgbClr val="FFFFFF"/>
                </a:highlight>
              </a:rPr>
              <a:t>less than 0.2% </a:t>
            </a:r>
            <a:r>
              <a:rPr lang="en-US" sz="1400" b="0" i="0" dirty="0">
                <a:solidFill>
                  <a:srgbClr val="0D0D0D"/>
                </a:solidFill>
                <a:effectLst/>
                <a:highlight>
                  <a:srgbClr val="FFFFFF"/>
                </a:highlight>
              </a:rPr>
              <a:t>of all reported incidents.</a:t>
            </a:r>
            <a:r>
              <a:rPr lang="en-US" sz="1400" b="1" i="0" dirty="0">
                <a:solidFill>
                  <a:srgbClr val="0D0D0D"/>
                </a:solidFill>
                <a:effectLst/>
                <a:highlight>
                  <a:srgbClr val="FFFFFF"/>
                </a:highlight>
              </a:rPr>
              <a:t> </a:t>
            </a:r>
          </a:p>
        </p:txBody>
      </p:sp>
      <p:graphicFrame>
        <p:nvGraphicFramePr>
          <p:cNvPr id="14" name="Chart 13">
            <a:extLst>
              <a:ext uri="{FF2B5EF4-FFF2-40B4-BE49-F238E27FC236}">
                <a16:creationId xmlns:a16="http://schemas.microsoft.com/office/drawing/2014/main" id="{768E3E2F-8FED-823A-C319-D6AE4459C22F}"/>
              </a:ext>
            </a:extLst>
          </p:cNvPr>
          <p:cNvGraphicFramePr/>
          <p:nvPr>
            <p:extLst>
              <p:ext uri="{D42A27DB-BD31-4B8C-83A1-F6EECF244321}">
                <p14:modId xmlns:p14="http://schemas.microsoft.com/office/powerpoint/2010/main" val="1623325415"/>
              </p:ext>
            </p:extLst>
          </p:nvPr>
        </p:nvGraphicFramePr>
        <p:xfrm>
          <a:off x="659567" y="1856039"/>
          <a:ext cx="6100997" cy="4094895"/>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91C82D59-9ABC-EFE2-41CF-39BAAD518AB1}"/>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9830446-19F4-CAEC-2729-CFF8DCA94A9D}"/>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0907E9EF-0E66-E155-69EC-C6A04BBF97CF}"/>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TextBox 2">
            <a:extLst>
              <a:ext uri="{FF2B5EF4-FFF2-40B4-BE49-F238E27FC236}">
                <a16:creationId xmlns:a16="http://schemas.microsoft.com/office/drawing/2014/main" id="{FBBAB84E-27CF-4C1C-5567-F08952AA8993}"/>
              </a:ext>
            </a:extLst>
          </p:cNvPr>
          <p:cNvSpPr txBox="1"/>
          <p:nvPr/>
        </p:nvSpPr>
        <p:spPr>
          <a:xfrm>
            <a:off x="11365692" y="6482696"/>
            <a:ext cx="428610" cy="307777"/>
          </a:xfrm>
          <a:prstGeom prst="rect">
            <a:avLst/>
          </a:prstGeom>
          <a:noFill/>
        </p:spPr>
        <p:txBody>
          <a:bodyPr wrap="square" rtlCol="0">
            <a:spAutoFit/>
          </a:bodyPr>
          <a:lstStyle/>
          <a:p>
            <a:r>
              <a:rPr lang="en-US" sz="1400" dirty="0"/>
              <a:t>17</a:t>
            </a:r>
            <a:endParaRPr lang="en-NG" sz="1400" dirty="0"/>
          </a:p>
        </p:txBody>
      </p:sp>
    </p:spTree>
    <p:extLst>
      <p:ext uri="{BB962C8B-B14F-4D97-AF65-F5344CB8AC3E}">
        <p14:creationId xmlns:p14="http://schemas.microsoft.com/office/powerpoint/2010/main" val="414368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51693" y="344538"/>
            <a:ext cx="10439381"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Daylight's Grip: Despite a 9.7% Reduction in 2022, Vehicular Accidents Remain Dominated by Daylight, Involving Nearly 75% of All Vehicles in 2021 and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85999" cy="11117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66187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Light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1841671323"/>
              </p:ext>
            </p:extLst>
          </p:nvPr>
        </p:nvGraphicFramePr>
        <p:xfrm>
          <a:off x="749507" y="1783838"/>
          <a:ext cx="6734505" cy="410799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6C03BF7-2E36-A224-9EB5-A4BD26DE3F18}"/>
              </a:ext>
            </a:extLst>
          </p:cNvPr>
          <p:cNvSpPr txBox="1"/>
          <p:nvPr/>
        </p:nvSpPr>
        <p:spPr>
          <a:xfrm>
            <a:off x="9010743" y="1652589"/>
            <a:ext cx="1808556"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4" name="Straight Connector 3">
            <a:extLst>
              <a:ext uri="{FF2B5EF4-FFF2-40B4-BE49-F238E27FC236}">
                <a16:creationId xmlns:a16="http://schemas.microsoft.com/office/drawing/2014/main" id="{4FE6603C-22D1-D2D5-F1C1-9D095DBF9084}"/>
              </a:ext>
            </a:extLst>
          </p:cNvPr>
          <p:cNvCxnSpPr>
            <a:cxnSpLocks/>
          </p:cNvCxnSpPr>
          <p:nvPr/>
        </p:nvCxnSpPr>
        <p:spPr>
          <a:xfrm>
            <a:off x="9273409" y="2015120"/>
            <a:ext cx="13645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0DA4607-9BBA-37D6-F0BB-919E6FAB2068}"/>
              </a:ext>
            </a:extLst>
          </p:cNvPr>
          <p:cNvSpPr txBox="1"/>
          <p:nvPr/>
        </p:nvSpPr>
        <p:spPr>
          <a:xfrm>
            <a:off x="8512228" y="2260305"/>
            <a:ext cx="2930265" cy="3332756"/>
          </a:xfrm>
          <a:prstGeom prst="rect">
            <a:avLst/>
          </a:prstGeom>
          <a:noFill/>
        </p:spPr>
        <p:txBody>
          <a:bodyPr wrap="square" rtlCol="0">
            <a:spAutoFit/>
          </a:bodyPr>
          <a:lstStyle/>
          <a:p>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accidents, </a:t>
            </a:r>
            <a:r>
              <a:rPr lang="en-US" sz="1400" b="1" i="0" dirty="0">
                <a:solidFill>
                  <a:srgbClr val="0D0D0D"/>
                </a:solidFill>
                <a:effectLst/>
                <a:highlight>
                  <a:srgbClr val="FFFFFF"/>
                </a:highlight>
              </a:rPr>
              <a:t>comprising 74.5%, took place </a:t>
            </a:r>
            <a:r>
              <a:rPr lang="en-US" sz="1400" b="1" dirty="0">
                <a:solidFill>
                  <a:srgbClr val="0D0D0D"/>
                </a:solidFill>
                <a:highlight>
                  <a:srgbClr val="FFFFFF"/>
                </a:highlight>
              </a:rPr>
              <a:t>during</a:t>
            </a:r>
            <a:r>
              <a:rPr lang="en-US" sz="1400" b="1" i="0" dirty="0">
                <a:solidFill>
                  <a:srgbClr val="0D0D0D"/>
                </a:solidFill>
                <a:effectLst/>
                <a:highlight>
                  <a:srgbClr val="FFFFFF"/>
                </a:highlight>
              </a:rPr>
              <a:t>  Daylight, involving a total of 222,453 vehicles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a:t>
            </a:r>
            <a:r>
              <a:rPr lang="en-US" sz="1400" dirty="0">
                <a:solidFill>
                  <a:srgbClr val="0D0D0D"/>
                </a:solidFill>
                <a:highlight>
                  <a:srgbClr val="FFFFFF"/>
                </a:highlight>
              </a:rPr>
              <a:t>Daylight</a:t>
            </a:r>
            <a:r>
              <a:rPr lang="en-US" sz="1400" b="0" i="0" dirty="0">
                <a:solidFill>
                  <a:srgbClr val="0D0D0D"/>
                </a:solidFill>
                <a:effectLst/>
                <a:highlight>
                  <a:srgbClr val="FFFFFF"/>
                </a:highlight>
              </a:rPr>
              <a:t> continued to hold a </a:t>
            </a:r>
            <a:r>
              <a:rPr lang="en-US" sz="1400" b="1" i="0" dirty="0">
                <a:solidFill>
                  <a:srgbClr val="0D0D0D"/>
                </a:solidFill>
                <a:effectLst/>
                <a:highlight>
                  <a:srgbClr val="FFFFFF"/>
                </a:highlight>
              </a:rPr>
              <a:t>significant share, accounting for 75.9% of the total </a:t>
            </a:r>
            <a:r>
              <a:rPr lang="en-US" sz="1400" b="1" dirty="0">
                <a:solidFill>
                  <a:srgbClr val="0D0D0D"/>
                </a:solidFill>
                <a:highlight>
                  <a:srgbClr val="FFFFFF"/>
                </a:highlight>
              </a:rPr>
              <a:t>200</a:t>
            </a:r>
            <a:r>
              <a:rPr lang="en-US" sz="1400" b="1" i="0" dirty="0">
                <a:solidFill>
                  <a:srgbClr val="0D0D0D"/>
                </a:solidFill>
                <a:effectLst/>
                <a:highlight>
                  <a:srgbClr val="FFFFFF"/>
                </a:highlight>
              </a:rPr>
              <a:t>,805 vehicles involved in accidents</a:t>
            </a:r>
            <a:r>
              <a:rPr lang="en-US" sz="1400" b="0" i="0" dirty="0">
                <a:solidFill>
                  <a:srgbClr val="0D0D0D"/>
                </a:solidFill>
                <a:effectLst/>
                <a:highlight>
                  <a:srgbClr val="FFFFFF"/>
                </a:highlight>
              </a:rPr>
              <a:t>. Th</a:t>
            </a:r>
            <a:r>
              <a:rPr lang="en-US" sz="1400" dirty="0">
                <a:solidFill>
                  <a:srgbClr val="0D0D0D"/>
                </a:solidFill>
                <a:highlight>
                  <a:srgbClr val="FFFFFF"/>
                </a:highlight>
              </a:rPr>
              <a:t>is</a:t>
            </a:r>
            <a:r>
              <a:rPr lang="en-US" sz="1400" b="0" i="0" dirty="0">
                <a:solidFill>
                  <a:srgbClr val="0D0D0D"/>
                </a:solidFill>
                <a:effectLst/>
                <a:highlight>
                  <a:srgbClr val="FFFFFF"/>
                </a:highlight>
              </a:rPr>
              <a:t> decline in 2022 reflecting a reduction of</a:t>
            </a:r>
            <a:r>
              <a:rPr lang="en-US" sz="1400" b="1" dirty="0">
                <a:solidFill>
                  <a:srgbClr val="0D0D0D"/>
                </a:solidFill>
                <a:highlight>
                  <a:srgbClr val="FFFFFF"/>
                </a:highlight>
              </a:rPr>
              <a:t> 9</a:t>
            </a:r>
            <a:r>
              <a:rPr lang="en-US" sz="1400" b="1" i="0" dirty="0">
                <a:solidFill>
                  <a:srgbClr val="0D0D0D"/>
                </a:solidFill>
                <a:effectLst/>
                <a:highlight>
                  <a:srgbClr val="FFFFFF"/>
                </a:highlight>
              </a:rPr>
              <a:t>.</a:t>
            </a:r>
            <a:r>
              <a:rPr lang="en-US" sz="1400" b="1" dirty="0">
                <a:solidFill>
                  <a:srgbClr val="0D0D0D"/>
                </a:solidFill>
                <a:highlight>
                  <a:srgbClr val="FFFFFF"/>
                </a:highlight>
              </a:rPr>
              <a:t>7</a:t>
            </a:r>
            <a:r>
              <a:rPr lang="en-US" sz="1400" b="1" i="0" dirty="0">
                <a:solidFill>
                  <a:srgbClr val="0D0D0D"/>
                </a:solidFill>
                <a:effectLst/>
                <a:highlight>
                  <a:srgbClr val="FFFFFF"/>
                </a:highlight>
              </a:rPr>
              <a:t>% in road accidents.</a:t>
            </a:r>
            <a:endParaRPr lang="en-US" sz="1400" b="1" dirty="0">
              <a:solidFill>
                <a:srgbClr val="0D0D0D"/>
              </a:solidFill>
              <a:highlight>
                <a:srgbClr val="FFFFFF"/>
              </a:highlight>
            </a:endParaRPr>
          </a:p>
          <a:p>
            <a:endParaRPr lang="en-US" sz="1400" b="1" i="0" dirty="0">
              <a:solidFill>
                <a:srgbClr val="0D0D0D"/>
              </a:solidFill>
              <a:effectLst/>
              <a:highlight>
                <a:srgbClr val="FFFFFF"/>
              </a:highlight>
            </a:endParaRPr>
          </a:p>
          <a:p>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Notably, </a:t>
            </a:r>
            <a:r>
              <a:rPr lang="en-US" sz="1400" b="1" dirty="0">
                <a:solidFill>
                  <a:srgbClr val="0D0D0D"/>
                </a:solidFill>
                <a:highlight>
                  <a:srgbClr val="FFFFFF"/>
                </a:highlight>
              </a:rPr>
              <a:t>Daylight</a:t>
            </a:r>
            <a:r>
              <a:rPr lang="en-US" sz="1400" b="1" i="0" dirty="0">
                <a:solidFill>
                  <a:srgbClr val="0D0D0D"/>
                </a:solidFill>
                <a:effectLst/>
                <a:highlight>
                  <a:srgbClr val="FFFFFF"/>
                </a:highlight>
              </a:rPr>
              <a:t> witnessed </a:t>
            </a:r>
            <a:r>
              <a:rPr lang="en-US" sz="1400" b="1" dirty="0">
                <a:solidFill>
                  <a:srgbClr val="0D0D0D"/>
                </a:solidFill>
                <a:highlight>
                  <a:srgbClr val="FFFFFF"/>
                </a:highlight>
              </a:rPr>
              <a:t>nearly three-quarter (75%)</a:t>
            </a:r>
            <a:r>
              <a:rPr lang="en-US" sz="1400" b="1" i="0" dirty="0">
                <a:solidFill>
                  <a:srgbClr val="0D0D0D"/>
                </a:solidFill>
                <a:effectLst/>
                <a:highlight>
                  <a:srgbClr val="FFFFFF"/>
                </a:highlight>
              </a:rPr>
              <a:t> of the total number of vehicles involved in road  accidents </a:t>
            </a:r>
            <a:r>
              <a:rPr lang="en-US" sz="1400" b="1" dirty="0">
                <a:solidFill>
                  <a:srgbClr val="0D0D0D"/>
                </a:solidFill>
                <a:highlight>
                  <a:srgbClr val="FFFFFF"/>
                </a:highlight>
              </a:rPr>
              <a:t>in</a:t>
            </a:r>
            <a:r>
              <a:rPr lang="en-US" sz="1400" b="1" i="0" dirty="0">
                <a:solidFill>
                  <a:srgbClr val="0D0D0D"/>
                </a:solidFill>
                <a:effectLst/>
                <a:highlight>
                  <a:srgbClr val="FFFFFF"/>
                </a:highlight>
              </a:rPr>
              <a:t> 2021 and 2022.</a:t>
            </a:r>
            <a:endParaRPr kumimoji="0" lang="en-US" altLang="en-NG" sz="1400" b="1" i="0" u="none" strike="noStrike" cap="none" normalizeH="0" baseline="0" dirty="0">
              <a:ln>
                <a:noFill/>
              </a:ln>
              <a:solidFill>
                <a:schemeClr val="tx1"/>
              </a:solidFill>
              <a:effectLst/>
            </a:endParaRPr>
          </a:p>
        </p:txBody>
      </p:sp>
      <p:cxnSp>
        <p:nvCxnSpPr>
          <p:cNvPr id="6" name="Straight Connector 5">
            <a:extLst>
              <a:ext uri="{FF2B5EF4-FFF2-40B4-BE49-F238E27FC236}">
                <a16:creationId xmlns:a16="http://schemas.microsoft.com/office/drawing/2014/main" id="{E733E627-63E3-585D-1EAB-42CDB17F373D}"/>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2AD29FB-EC62-413D-282C-567B8BCD50AA}"/>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9B77D597-D805-EFC7-F072-CDEFEDE3B351}"/>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2" name="TextBox 1">
            <a:extLst>
              <a:ext uri="{FF2B5EF4-FFF2-40B4-BE49-F238E27FC236}">
                <a16:creationId xmlns:a16="http://schemas.microsoft.com/office/drawing/2014/main" id="{180B7145-E532-046C-6522-D57A5D889869}"/>
              </a:ext>
            </a:extLst>
          </p:cNvPr>
          <p:cNvSpPr txBox="1"/>
          <p:nvPr/>
        </p:nvSpPr>
        <p:spPr>
          <a:xfrm>
            <a:off x="11365692" y="6482696"/>
            <a:ext cx="428610" cy="307777"/>
          </a:xfrm>
          <a:prstGeom prst="rect">
            <a:avLst/>
          </a:prstGeom>
          <a:noFill/>
        </p:spPr>
        <p:txBody>
          <a:bodyPr wrap="square" rtlCol="0">
            <a:spAutoFit/>
          </a:bodyPr>
          <a:lstStyle/>
          <a:p>
            <a:r>
              <a:rPr lang="en-US" sz="1400" dirty="0"/>
              <a:t>18</a:t>
            </a:r>
            <a:endParaRPr lang="en-NG" sz="1400" dirty="0"/>
          </a:p>
        </p:txBody>
      </p:sp>
    </p:spTree>
    <p:extLst>
      <p:ext uri="{BB962C8B-B14F-4D97-AF65-F5344CB8AC3E}">
        <p14:creationId xmlns:p14="http://schemas.microsoft.com/office/powerpoint/2010/main" val="168807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4225022300"/>
              </p:ext>
            </p:extLst>
          </p:nvPr>
        </p:nvGraphicFramePr>
        <p:xfrm>
          <a:off x="351693" y="1843630"/>
          <a:ext cx="7373470" cy="413744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FD931B3-5206-FA89-B2DC-7AD1B4CA374A}"/>
              </a:ext>
            </a:extLst>
          </p:cNvPr>
          <p:cNvSpPr txBox="1"/>
          <p:nvPr/>
        </p:nvSpPr>
        <p:spPr>
          <a:xfrm>
            <a:off x="351693" y="286891"/>
            <a:ext cx="10241642"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Junction Peril: Most Hazardous Road Junctions in 2021-2022 are Not at junction or within 20 meters, and T or staggered junction accounting for over 70% of all road accidents</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994918"/>
            <a:ext cx="10803988" cy="7324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524656" y="1302124"/>
            <a:ext cx="7100033"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at different Junction Detail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608560" y="1644799"/>
            <a:ext cx="2363371"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9114997" y="1983353"/>
            <a:ext cx="1350498"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6D09AA-3A69-443E-4B01-CA343C2A2E44}"/>
              </a:ext>
            </a:extLst>
          </p:cNvPr>
          <p:cNvSpPr txBox="1"/>
          <p:nvPr/>
        </p:nvSpPr>
        <p:spPr>
          <a:xfrm>
            <a:off x="8231598" y="2217309"/>
            <a:ext cx="3330815"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highlight>
                  <a:srgbClr val="FFFFFF"/>
                </a:highlight>
              </a:rPr>
              <a:t>In the UK, </a:t>
            </a:r>
            <a:r>
              <a:rPr lang="en-US" sz="1400" b="1" i="0" u="none" strike="noStrike" dirty="0">
                <a:effectLst/>
              </a:rPr>
              <a:t>Not at junction or within 20 meters,</a:t>
            </a:r>
            <a:r>
              <a:rPr lang="en-US" sz="1400" b="1" dirty="0"/>
              <a:t> and </a:t>
            </a:r>
            <a:r>
              <a:rPr lang="en-US" sz="1400" b="1" i="0" u="none" strike="noStrike" dirty="0">
                <a:effectLst/>
              </a:rPr>
              <a:t>T or staggered junction</a:t>
            </a:r>
            <a:r>
              <a:rPr lang="en-US" sz="1400" b="1" dirty="0"/>
              <a:t> </a:t>
            </a:r>
            <a:r>
              <a:rPr lang="en-US" sz="1400" b="1" i="0" dirty="0">
                <a:effectLst/>
                <a:highlight>
                  <a:srgbClr val="FFFFFF"/>
                </a:highlight>
              </a:rPr>
              <a:t>were the most dangerous junction details in 2021 and 2022 in terms of vehicles involved in road accidents. The two junction details amount to over 70% </a:t>
            </a:r>
            <a:r>
              <a:rPr lang="en-US" sz="1400" i="0" dirty="0">
                <a:effectLst/>
                <a:highlight>
                  <a:srgbClr val="FFFFFF"/>
                </a:highlight>
              </a:rPr>
              <a:t>on an average. </a:t>
            </a:r>
            <a:r>
              <a:rPr lang="en-US" sz="1400" dirty="0">
                <a:highlight>
                  <a:srgbClr val="FFFFFF"/>
                </a:highlight>
              </a:rPr>
              <a:t>A</a:t>
            </a:r>
            <a:r>
              <a:rPr lang="en-US" sz="1400" i="0" dirty="0">
                <a:effectLst/>
                <a:highlight>
                  <a:srgbClr val="FFFFFF"/>
                </a:highlight>
              </a:rPr>
              <a:t> total of  </a:t>
            </a:r>
            <a:r>
              <a:rPr lang="en-US" sz="1400" b="1" i="0" dirty="0">
                <a:effectLst/>
                <a:highlight>
                  <a:srgbClr val="FFFFFF"/>
                </a:highlight>
              </a:rPr>
              <a:t>209,507 in 2021 and 185,339 in 2022, accounting for a drop of 11.5% in 2022</a:t>
            </a:r>
          </a:p>
          <a:p>
            <a:endParaRPr lang="en-US" sz="1400" i="0" dirty="0">
              <a:effectLst/>
              <a:highlight>
                <a:srgbClr val="FFFFFF"/>
              </a:highlight>
            </a:endParaRPr>
          </a:p>
          <a:p>
            <a:pPr marL="285750" indent="-285750">
              <a:buFont typeface="Arial" panose="020B0604020202020204" pitchFamily="34" charset="0"/>
              <a:buChar char="•"/>
            </a:pPr>
            <a:r>
              <a:rPr lang="en-US" sz="1400" i="0" dirty="0">
                <a:effectLst/>
                <a:highlight>
                  <a:srgbClr val="FFFFFF"/>
                </a:highlight>
              </a:rPr>
              <a:t>In comparison, </a:t>
            </a:r>
            <a:r>
              <a:rPr lang="en-US" sz="1400" b="1" i="0" dirty="0">
                <a:effectLst/>
                <a:highlight>
                  <a:srgbClr val="FFFFFF"/>
                </a:highlight>
              </a:rPr>
              <a:t>junctions with more than four arms and mini roundabout were the safest with only</a:t>
            </a:r>
            <a:r>
              <a:rPr lang="en-NG" sz="1400" b="1" i="0" u="none" strike="noStrike" dirty="0">
                <a:effectLst/>
              </a:rPr>
              <a:t> 4,243 </a:t>
            </a:r>
            <a:r>
              <a:rPr lang="en-US" sz="1400" b="1" i="0" u="none" strike="noStrike" dirty="0">
                <a:effectLst/>
              </a:rPr>
              <a:t>and </a:t>
            </a:r>
            <a:r>
              <a:rPr lang="en-NG" sz="1400" b="1" i="0" u="none" strike="noStrike" dirty="0">
                <a:effectLst/>
              </a:rPr>
              <a:t> 3,163 </a:t>
            </a:r>
            <a:r>
              <a:rPr lang="en-US" sz="1400" b="1" i="0" u="none" strike="noStrike" dirty="0">
                <a:effectLst/>
              </a:rPr>
              <a:t>in 2021 respectively, </a:t>
            </a:r>
            <a:r>
              <a:rPr lang="en-US" sz="1400" b="1" i="0" dirty="0">
                <a:effectLst/>
                <a:highlight>
                  <a:srgbClr val="FFFFFF"/>
                </a:highlight>
              </a:rPr>
              <a:t>and also</a:t>
            </a:r>
            <a:r>
              <a:rPr lang="en-US" sz="1400" b="1" i="0" u="none" strike="noStrike" dirty="0">
                <a:effectLst/>
              </a:rPr>
              <a:t> </a:t>
            </a:r>
            <a:r>
              <a:rPr lang="en-US" sz="1400" b="1" i="0" dirty="0">
                <a:effectLst/>
                <a:highlight>
                  <a:srgbClr val="FFFFFF"/>
                </a:highlight>
              </a:rPr>
              <a:t>only </a:t>
            </a:r>
            <a:r>
              <a:rPr lang="en-NG" sz="1400" b="1" i="0" u="none" strike="noStrike" dirty="0">
                <a:effectLst/>
              </a:rPr>
              <a:t>3,468 </a:t>
            </a:r>
            <a:r>
              <a:rPr lang="en-US" sz="1400" b="1" i="0" u="none" strike="noStrike" dirty="0">
                <a:effectLst/>
              </a:rPr>
              <a:t>and</a:t>
            </a:r>
            <a:r>
              <a:rPr lang="en-NG" sz="1400" b="1" i="0" u="none" strike="noStrike" dirty="0">
                <a:effectLst/>
              </a:rPr>
              <a:t> 3,117 </a:t>
            </a:r>
            <a:r>
              <a:rPr lang="en-US" sz="1400" b="1" i="0" dirty="0">
                <a:effectLst/>
                <a:highlight>
                  <a:srgbClr val="FFFFFF"/>
                </a:highlight>
              </a:rPr>
              <a:t>occurring in 2021 respectively.</a:t>
            </a:r>
            <a:endParaRPr lang="en-NG" sz="1400" b="1" dirty="0"/>
          </a:p>
        </p:txBody>
      </p:sp>
      <p:cxnSp>
        <p:nvCxnSpPr>
          <p:cNvPr id="6" name="Straight Connector 5">
            <a:extLst>
              <a:ext uri="{FF2B5EF4-FFF2-40B4-BE49-F238E27FC236}">
                <a16:creationId xmlns:a16="http://schemas.microsoft.com/office/drawing/2014/main" id="{244611DB-56D7-9D2B-A77F-0A057B719655}"/>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2BF3D08-4441-BB82-F779-3FB5DED34F3F}"/>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4" name="TextBox 13">
            <a:extLst>
              <a:ext uri="{FF2B5EF4-FFF2-40B4-BE49-F238E27FC236}">
                <a16:creationId xmlns:a16="http://schemas.microsoft.com/office/drawing/2014/main" id="{D1A85A70-09FD-C237-B3F1-17776FD47724}"/>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TextBox 2">
            <a:extLst>
              <a:ext uri="{FF2B5EF4-FFF2-40B4-BE49-F238E27FC236}">
                <a16:creationId xmlns:a16="http://schemas.microsoft.com/office/drawing/2014/main" id="{BE497095-95E3-2271-47D2-451DD2D6C51C}"/>
              </a:ext>
            </a:extLst>
          </p:cNvPr>
          <p:cNvSpPr txBox="1"/>
          <p:nvPr/>
        </p:nvSpPr>
        <p:spPr>
          <a:xfrm>
            <a:off x="11365692" y="6482696"/>
            <a:ext cx="428610" cy="307777"/>
          </a:xfrm>
          <a:prstGeom prst="rect">
            <a:avLst/>
          </a:prstGeom>
          <a:noFill/>
        </p:spPr>
        <p:txBody>
          <a:bodyPr wrap="square" rtlCol="0">
            <a:spAutoFit/>
          </a:bodyPr>
          <a:lstStyle/>
          <a:p>
            <a:r>
              <a:rPr lang="en-US" sz="1400" dirty="0"/>
              <a:t>19</a:t>
            </a:r>
            <a:endParaRPr lang="en-NG" sz="1400" dirty="0"/>
          </a:p>
        </p:txBody>
      </p:sp>
    </p:spTree>
    <p:extLst>
      <p:ext uri="{BB962C8B-B14F-4D97-AF65-F5344CB8AC3E}">
        <p14:creationId xmlns:p14="http://schemas.microsoft.com/office/powerpoint/2010/main" val="274883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TextBox 5">
            <a:extLst>
              <a:ext uri="{FF2B5EF4-FFF2-40B4-BE49-F238E27FC236}">
                <a16:creationId xmlns:a16="http://schemas.microsoft.com/office/drawing/2014/main" id="{E2A25AF0-E640-EA38-96B3-AF1E83D5AE91}"/>
              </a:ext>
            </a:extLst>
          </p:cNvPr>
          <p:cNvSpPr txBox="1"/>
          <p:nvPr/>
        </p:nvSpPr>
        <p:spPr>
          <a:xfrm>
            <a:off x="11365692" y="6482696"/>
            <a:ext cx="428610" cy="307777"/>
          </a:xfrm>
          <a:prstGeom prst="rect">
            <a:avLst/>
          </a:prstGeom>
          <a:noFill/>
        </p:spPr>
        <p:txBody>
          <a:bodyPr wrap="square" rtlCol="0">
            <a:spAutoFit/>
          </a:bodyPr>
          <a:lstStyle/>
          <a:p>
            <a:r>
              <a:rPr lang="en-US" sz="1400" dirty="0"/>
              <a:t>2</a:t>
            </a:r>
            <a:endParaRPr lang="en-NG" sz="1400" dirty="0"/>
          </a:p>
        </p:txBody>
      </p:sp>
    </p:spTree>
    <p:extLst>
      <p:ext uri="{BB962C8B-B14F-4D97-AF65-F5344CB8AC3E}">
        <p14:creationId xmlns:p14="http://schemas.microsoft.com/office/powerpoint/2010/main" val="391304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51693" y="351639"/>
            <a:ext cx="1036443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Urban Accidents Surge: UK’s High Incident Rates occurred on City Roads with over 63% of all Vehicular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in 2021 and 2022 despite 10.8% drop in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14891" cy="9346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5823935"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by Locations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280643" y="1627774"/>
            <a:ext cx="2303642"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flipV="1">
            <a:off x="8622956" y="1975019"/>
            <a:ext cx="1619016" cy="3031"/>
          </a:xfrm>
          <a:prstGeom prst="line">
            <a:avLst/>
          </a:prstGeom>
          <a:ln w="28575"/>
        </p:spPr>
        <p:style>
          <a:lnRef idx="2">
            <a:schemeClr val="accent1"/>
          </a:lnRef>
          <a:fillRef idx="0">
            <a:schemeClr val="accent1"/>
          </a:fillRef>
          <a:effectRef idx="1">
            <a:schemeClr val="accent1"/>
          </a:effectRef>
          <a:fontRef idx="minor">
            <a:schemeClr val="tx1"/>
          </a:fontRef>
        </p:style>
      </p:cxn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1026605508"/>
              </p:ext>
            </p:extLst>
          </p:nvPr>
        </p:nvGraphicFramePr>
        <p:xfrm>
          <a:off x="659566" y="1762574"/>
          <a:ext cx="6520723" cy="427846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146C5C0-2481-B4DD-2D61-342E973D5A79}"/>
              </a:ext>
            </a:extLst>
          </p:cNvPr>
          <p:cNvSpPr txBox="1"/>
          <p:nvPr/>
        </p:nvSpPr>
        <p:spPr>
          <a:xfrm>
            <a:off x="8079698" y="2109027"/>
            <a:ext cx="2705533"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 urban areas</a:t>
            </a:r>
            <a:r>
              <a:rPr lang="en-US" sz="1400" b="0" i="0" dirty="0">
                <a:solidFill>
                  <a:srgbClr val="0D0D0D"/>
                </a:solidFill>
                <a:effectLst/>
                <a:highlight>
                  <a:srgbClr val="FFFFFF"/>
                </a:highlight>
              </a:rPr>
              <a:t> witnessed a higher frequency of road accidents, averaging </a:t>
            </a:r>
            <a:r>
              <a:rPr lang="en-US" sz="1400" b="1" i="0" dirty="0">
                <a:solidFill>
                  <a:srgbClr val="0D0D0D"/>
                </a:solidFill>
                <a:effectLst/>
                <a:highlight>
                  <a:srgbClr val="FFFFFF"/>
                </a:highlight>
              </a:rPr>
              <a:t>63.8%</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 189,241 accidents (63.4%) were reported in urban </a:t>
            </a:r>
            <a:r>
              <a:rPr lang="en-US" sz="1400" b="0" i="0" dirty="0">
                <a:solidFill>
                  <a:srgbClr val="0D0D0D"/>
                </a:solidFill>
                <a:effectLst/>
                <a:highlight>
                  <a:srgbClr val="FFFFFF"/>
                </a:highlight>
              </a:rPr>
              <a:t>locations, while in </a:t>
            </a:r>
            <a:r>
              <a:rPr lang="en-US" sz="1400" b="1" i="0" dirty="0">
                <a:solidFill>
                  <a:srgbClr val="0D0D0D"/>
                </a:solidFill>
                <a:effectLst/>
                <a:highlight>
                  <a:srgbClr val="FFFFFF"/>
                </a:highlight>
              </a:rPr>
              <a:t>2022, the number slightly decreased to 109,446 (64.3%), marking a decline of 42.2% </a:t>
            </a:r>
            <a:r>
              <a:rPr lang="en-US" sz="1400" b="1" dirty="0">
                <a:solidFill>
                  <a:srgbClr val="0D0D0D"/>
                </a:solidFill>
                <a:highlight>
                  <a:srgbClr val="FFFFFF"/>
                </a:highlight>
              </a:rPr>
              <a:t>year on year</a:t>
            </a:r>
            <a:r>
              <a:rPr lang="en-US" sz="1400" b="1" i="0" dirty="0">
                <a:solidFill>
                  <a:srgbClr val="0D0D0D"/>
                </a:solidFill>
                <a:effectLst/>
                <a:highlight>
                  <a:srgbClr val="FFFFFF"/>
                </a:highlight>
              </a:rPr>
              <a:t>.</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a:t>
            </a:r>
            <a:r>
              <a:rPr lang="en-US" sz="1400" b="0" i="0" dirty="0">
                <a:solidFill>
                  <a:srgbClr val="0D0D0D"/>
                </a:solidFill>
                <a:effectLst/>
                <a:highlight>
                  <a:srgbClr val="FFFFFF"/>
                </a:highlight>
              </a:rPr>
              <a:t>experienced fewer road accidents, accounting for </a:t>
            </a:r>
            <a:r>
              <a:rPr lang="en-US" sz="1400" b="1" i="0" dirty="0">
                <a:solidFill>
                  <a:srgbClr val="0D0D0D"/>
                </a:solidFill>
                <a:effectLst/>
                <a:highlight>
                  <a:srgbClr val="FFFFFF"/>
                </a:highlight>
              </a:rPr>
              <a:t>36.6% in 2021 and 35.7% in 2022.</a:t>
            </a:r>
          </a:p>
        </p:txBody>
      </p:sp>
      <p:cxnSp>
        <p:nvCxnSpPr>
          <p:cNvPr id="3" name="Straight Connector 2">
            <a:extLst>
              <a:ext uri="{FF2B5EF4-FFF2-40B4-BE49-F238E27FC236}">
                <a16:creationId xmlns:a16="http://schemas.microsoft.com/office/drawing/2014/main" id="{223B368F-5831-6343-C7CB-F9E306CD0739}"/>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B8BB0B1-2082-667F-0463-75E525B31470}"/>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9D7DED70-F1CD-0BAA-52B8-3E611E4A114A}"/>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7E9020C2-EF8E-6B13-A3D3-1D75F71F1006}"/>
              </a:ext>
            </a:extLst>
          </p:cNvPr>
          <p:cNvSpPr txBox="1"/>
          <p:nvPr/>
        </p:nvSpPr>
        <p:spPr>
          <a:xfrm>
            <a:off x="11365692" y="6482696"/>
            <a:ext cx="428610" cy="307777"/>
          </a:xfrm>
          <a:prstGeom prst="rect">
            <a:avLst/>
          </a:prstGeom>
          <a:noFill/>
        </p:spPr>
        <p:txBody>
          <a:bodyPr wrap="square" rtlCol="0">
            <a:spAutoFit/>
          </a:bodyPr>
          <a:lstStyle/>
          <a:p>
            <a:r>
              <a:rPr lang="en-US" sz="1400" dirty="0"/>
              <a:t>21</a:t>
            </a:r>
            <a:endParaRPr lang="en-NG" sz="1400" dirty="0"/>
          </a:p>
        </p:txBody>
      </p:sp>
    </p:spTree>
    <p:extLst>
      <p:ext uri="{BB962C8B-B14F-4D97-AF65-F5344CB8AC3E}">
        <p14:creationId xmlns:p14="http://schemas.microsoft.com/office/powerpoint/2010/main" val="264407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23410" y="3070932"/>
            <a:ext cx="4943463"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F7035E42-319F-E2F7-1546-C41B9FF78A39}"/>
              </a:ext>
            </a:extLst>
          </p:cNvPr>
          <p:cNvSpPr txBox="1"/>
          <p:nvPr/>
        </p:nvSpPr>
        <p:spPr>
          <a:xfrm>
            <a:off x="11365692" y="6482696"/>
            <a:ext cx="428610" cy="307777"/>
          </a:xfrm>
          <a:prstGeom prst="rect">
            <a:avLst/>
          </a:prstGeom>
          <a:noFill/>
        </p:spPr>
        <p:txBody>
          <a:bodyPr wrap="square" rtlCol="0">
            <a:spAutoFit/>
          </a:bodyPr>
          <a:lstStyle/>
          <a:p>
            <a:r>
              <a:rPr lang="en-US" sz="1400" dirty="0"/>
              <a:t>21</a:t>
            </a:r>
            <a:endParaRPr lang="en-NG" sz="1400" dirty="0"/>
          </a:p>
        </p:txBody>
      </p:sp>
    </p:spTree>
    <p:extLst>
      <p:ext uri="{BB962C8B-B14F-4D97-AF65-F5344CB8AC3E}">
        <p14:creationId xmlns:p14="http://schemas.microsoft.com/office/powerpoint/2010/main" val="326615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43502" y="398099"/>
            <a:ext cx="7461015" cy="830997"/>
          </a:xfrm>
          <a:prstGeom prst="rect">
            <a:avLst/>
          </a:prstGeom>
          <a:noFill/>
        </p:spPr>
        <p:txBody>
          <a:bodyPr wrap="square">
            <a:spAutoFit/>
          </a:bodyPr>
          <a:lstStyle/>
          <a:p>
            <a:r>
              <a:rPr lang="en-US" sz="2000" dirty="0"/>
              <a:t>Section 2.</a:t>
            </a:r>
          </a:p>
          <a:p>
            <a:r>
              <a:rPr lang="en-US" sz="2800" b="1" dirty="0"/>
              <a:t>Total Casualties from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68" y="1961804"/>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52" y="2493097"/>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600594" y="1999946"/>
            <a:ext cx="10097712" cy="276999"/>
          </a:xfrm>
          <a:prstGeom prst="rect">
            <a:avLst/>
          </a:prstGeom>
          <a:noFill/>
        </p:spPr>
        <p:txBody>
          <a:bodyPr wrap="square">
            <a:spAutoFit/>
          </a:bodyPr>
          <a:lstStyle/>
          <a:p>
            <a:r>
              <a:rPr lang="en-US" sz="1200" b="1" i="0" dirty="0">
                <a:solidFill>
                  <a:srgbClr val="0D0D0D"/>
                </a:solidFill>
                <a:effectLst/>
              </a:rPr>
              <a:t>In 2021, there were 222,146 total casualties from road accident, whereas in 2022, the total decreased to 195,737, marking a notable decline of 11.9%. </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78910" y="2419134"/>
            <a:ext cx="10097712" cy="461665"/>
          </a:xfrm>
          <a:prstGeom prst="rect">
            <a:avLst/>
          </a:prstGeom>
          <a:noFill/>
        </p:spPr>
        <p:txBody>
          <a:bodyPr wrap="square">
            <a:spAutoFit/>
          </a:bodyPr>
          <a:lstStyle/>
          <a:p>
            <a:r>
              <a:rPr lang="en-US" sz="1200" b="1" i="0" dirty="0">
                <a:solidFill>
                  <a:srgbClr val="0D0D0D"/>
                </a:solidFill>
                <a:effectLst/>
              </a:rPr>
              <a:t>During 2021, cars constituted 80% of </a:t>
            </a:r>
            <a:r>
              <a:rPr lang="en-US" sz="1200" b="1" dirty="0">
                <a:solidFill>
                  <a:srgbClr val="0D0D0D"/>
                </a:solidFill>
              </a:rPr>
              <a:t>the total </a:t>
            </a:r>
            <a:r>
              <a:rPr lang="en-US" sz="1200" b="1" i="0" dirty="0">
                <a:solidFill>
                  <a:srgbClr val="0D0D0D"/>
                </a:solidFill>
                <a:effectLst/>
              </a:rPr>
              <a:t>casualties from road accident, and in 2022, they remained a significant portion, representing 79.6% of </a:t>
            </a:r>
            <a:r>
              <a:rPr lang="en-US" sz="1200" b="1" dirty="0">
                <a:solidFill>
                  <a:srgbClr val="0D0D0D"/>
                </a:solidFill>
              </a:rPr>
              <a:t>road accident casualties</a:t>
            </a:r>
            <a:r>
              <a:rPr lang="en-US" sz="1200" b="1" i="0" dirty="0">
                <a:solidFill>
                  <a:srgbClr val="0D0D0D"/>
                </a:solidFill>
                <a:effectLst/>
              </a:rPr>
              <a:t>. This </a:t>
            </a:r>
            <a:r>
              <a:rPr lang="en-US" sz="1200" b="1" dirty="0">
                <a:solidFill>
                  <a:srgbClr val="0D0D0D"/>
                </a:solidFill>
              </a:rPr>
              <a:t>accounted for</a:t>
            </a:r>
            <a:r>
              <a:rPr lang="en-US" sz="1200" b="1" i="0" dirty="0">
                <a:solidFill>
                  <a:srgbClr val="0D0D0D"/>
                </a:solidFill>
                <a:effectLst/>
              </a:rPr>
              <a:t> 12%  decrease year on year in car accident casualties.</a:t>
            </a:r>
            <a:endParaRPr lang="en-NG" sz="1200" b="1" dirty="0"/>
          </a:p>
        </p:txBody>
      </p:sp>
      <p:pic>
        <p:nvPicPr>
          <p:cNvPr id="20" name="Picture 19">
            <a:extLst>
              <a:ext uri="{FF2B5EF4-FFF2-40B4-BE49-F238E27FC236}">
                <a16:creationId xmlns:a16="http://schemas.microsoft.com/office/drawing/2014/main" id="{D762E4F2-7126-9984-4C0F-B96092839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458" y="3151368"/>
            <a:ext cx="576000" cy="331694"/>
          </a:xfrm>
          <a:prstGeom prst="rect">
            <a:avLst/>
          </a:prstGeom>
        </p:spPr>
      </p:pic>
      <p:sp>
        <p:nvSpPr>
          <p:cNvPr id="21" name="TextBox 20">
            <a:extLst>
              <a:ext uri="{FF2B5EF4-FFF2-40B4-BE49-F238E27FC236}">
                <a16:creationId xmlns:a16="http://schemas.microsoft.com/office/drawing/2014/main" id="{FEDB139A-67BB-1732-3F9A-AE529EC65D9C}"/>
              </a:ext>
            </a:extLst>
          </p:cNvPr>
          <p:cNvSpPr txBox="1"/>
          <p:nvPr/>
        </p:nvSpPr>
        <p:spPr>
          <a:xfrm>
            <a:off x="1578910" y="3079937"/>
            <a:ext cx="10287529" cy="461665"/>
          </a:xfrm>
          <a:prstGeom prst="rect">
            <a:avLst/>
          </a:prstGeom>
          <a:noFill/>
        </p:spPr>
        <p:txBody>
          <a:bodyPr wrap="square">
            <a:spAutoFit/>
          </a:bodyPr>
          <a:lstStyle/>
          <a:p>
            <a:r>
              <a:rPr lang="en-US" sz="1200" b="1" i="0" dirty="0">
                <a:solidFill>
                  <a:srgbClr val="0D0D0D"/>
                </a:solidFill>
                <a:effectLst/>
              </a:rPr>
              <a:t>Nov. 2021 and 2022</a:t>
            </a:r>
            <a:r>
              <a:rPr lang="en-US" sz="1200" b="1" dirty="0">
                <a:solidFill>
                  <a:srgbClr val="0D0D0D"/>
                </a:solidFill>
              </a:rPr>
              <a:t> both had the</a:t>
            </a:r>
            <a:r>
              <a:rPr lang="en-US" sz="1200" b="1" i="0" dirty="0">
                <a:solidFill>
                  <a:srgbClr val="0D0D0D"/>
                </a:solidFill>
                <a:effectLst/>
              </a:rPr>
              <a:t> highest number of road accident casualties, with 20,975 and 18,439 </a:t>
            </a:r>
            <a:r>
              <a:rPr lang="en-US" sz="1200" b="1" dirty="0">
                <a:solidFill>
                  <a:srgbClr val="0D0D0D"/>
                </a:solidFill>
              </a:rPr>
              <a:t>casualties</a:t>
            </a:r>
            <a:r>
              <a:rPr lang="en-US" sz="1200" b="1" i="0" dirty="0">
                <a:solidFill>
                  <a:srgbClr val="0D0D0D"/>
                </a:solidFill>
                <a:effectLst/>
              </a:rPr>
              <a:t> respectively. These incidents accounted for 9.44% and 9.42% of the total casualties for their respective years. Notably, there was a significant 12.1% drop. </a:t>
            </a:r>
            <a:endParaRPr lang="en-NG" sz="1200" b="1" dirty="0"/>
          </a:p>
        </p:txBody>
      </p:sp>
      <p:pic>
        <p:nvPicPr>
          <p:cNvPr id="22" name="Picture 21">
            <a:extLst>
              <a:ext uri="{FF2B5EF4-FFF2-40B4-BE49-F238E27FC236}">
                <a16:creationId xmlns:a16="http://schemas.microsoft.com/office/drawing/2014/main" id="{15504F7A-83DD-65FF-D684-677483A4FC5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5458" y="3750807"/>
            <a:ext cx="576000" cy="373576"/>
          </a:xfrm>
          <a:prstGeom prst="rect">
            <a:avLst/>
          </a:prstGeom>
        </p:spPr>
      </p:pic>
      <p:sp>
        <p:nvSpPr>
          <p:cNvPr id="23" name="TextBox 22">
            <a:extLst>
              <a:ext uri="{FF2B5EF4-FFF2-40B4-BE49-F238E27FC236}">
                <a16:creationId xmlns:a16="http://schemas.microsoft.com/office/drawing/2014/main" id="{65BA6303-13C4-C191-6C1C-65498428B85C}"/>
              </a:ext>
            </a:extLst>
          </p:cNvPr>
          <p:cNvSpPr txBox="1"/>
          <p:nvPr/>
        </p:nvSpPr>
        <p:spPr>
          <a:xfrm>
            <a:off x="1578909" y="3700432"/>
            <a:ext cx="10287529" cy="461665"/>
          </a:xfrm>
          <a:prstGeom prst="rect">
            <a:avLst/>
          </a:prstGeom>
          <a:noFill/>
        </p:spPr>
        <p:txBody>
          <a:bodyPr wrap="square">
            <a:spAutoFit/>
          </a:bodyPr>
          <a:lstStyle/>
          <a:p>
            <a:r>
              <a:rPr lang="en-US" sz="1200" b="1" i="0" dirty="0">
                <a:solidFill>
                  <a:srgbClr val="0D0D0D"/>
                </a:solidFill>
                <a:effectLst/>
              </a:rPr>
              <a:t>During 2021, the majority of road accident casualties, amounting to 74.3%, occurred on single carriageways, and in 2022, single carriageways maintained a substantial share, representing 73.9%. Th</a:t>
            </a:r>
            <a:r>
              <a:rPr lang="en-US" sz="1200" b="1" dirty="0">
                <a:solidFill>
                  <a:srgbClr val="0D0D0D"/>
                </a:solidFill>
              </a:rPr>
              <a:t>ere was</a:t>
            </a:r>
            <a:r>
              <a:rPr lang="en-US" sz="1200" b="1" i="0" dirty="0">
                <a:solidFill>
                  <a:srgbClr val="0D0D0D"/>
                </a:solidFill>
                <a:effectLst/>
              </a:rPr>
              <a:t> 12.4% reduction in road accident casualties year on year.</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728" y="5888568"/>
            <a:ext cx="576000" cy="322953"/>
          </a:xfrm>
          <a:prstGeom prst="rect">
            <a:avLst/>
          </a:prstGeom>
        </p:spPr>
      </p:pic>
      <p:pic>
        <p:nvPicPr>
          <p:cNvPr id="26" name="Picture 25">
            <a:extLst>
              <a:ext uri="{FF2B5EF4-FFF2-40B4-BE49-F238E27FC236}">
                <a16:creationId xmlns:a16="http://schemas.microsoft.com/office/drawing/2014/main" id="{732B0046-4D6B-EA4C-7025-9C079CAFCDA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73095" y="4220138"/>
            <a:ext cx="576000" cy="373576"/>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9"/>
          <a:stretch>
            <a:fillRect/>
          </a:stretch>
        </p:blipFill>
        <p:spPr>
          <a:xfrm>
            <a:off x="673094" y="5330790"/>
            <a:ext cx="576001" cy="337508"/>
          </a:xfrm>
          <a:prstGeom prst="rect">
            <a:avLst/>
          </a:prstGeom>
        </p:spPr>
      </p:pic>
      <p:sp>
        <p:nvSpPr>
          <p:cNvPr id="29" name="TextBox 28">
            <a:extLst>
              <a:ext uri="{FF2B5EF4-FFF2-40B4-BE49-F238E27FC236}">
                <a16:creationId xmlns:a16="http://schemas.microsoft.com/office/drawing/2014/main" id="{CEA5E7F5-FA7D-DB98-F02D-8BD5459BAAA5}"/>
              </a:ext>
            </a:extLst>
          </p:cNvPr>
          <p:cNvSpPr txBox="1"/>
          <p:nvPr/>
        </p:nvSpPr>
        <p:spPr>
          <a:xfrm>
            <a:off x="1578909" y="4285327"/>
            <a:ext cx="10309214" cy="276999"/>
          </a:xfrm>
          <a:prstGeom prst="rect">
            <a:avLst/>
          </a:prstGeom>
          <a:noFill/>
        </p:spPr>
        <p:txBody>
          <a:bodyPr wrap="square">
            <a:spAutoFit/>
          </a:bodyPr>
          <a:lstStyle/>
          <a:p>
            <a:r>
              <a:rPr lang="en-US" sz="1200" b="1" i="0" dirty="0">
                <a:solidFill>
                  <a:srgbClr val="0D0D0D"/>
                </a:solidFill>
                <a:effectLst/>
              </a:rPr>
              <a:t>The majority of casualties from road accident in both 2021 and 2022 took place on dry road surfaces, accounting for 66.9% on average</a:t>
            </a:r>
            <a:r>
              <a:rPr lang="en-US" sz="1200" b="1" i="0" dirty="0">
                <a:solidFill>
                  <a:srgbClr val="0D0D0D"/>
                </a:solidFill>
                <a:effectLst/>
                <a:highlight>
                  <a:srgbClr val="FFFFFF"/>
                </a:highlight>
              </a:rPr>
              <a:t>. </a:t>
            </a:r>
            <a:endParaRPr lang="en-NG" sz="1200" b="1" dirty="0"/>
          </a:p>
        </p:txBody>
      </p:sp>
      <p:pic>
        <p:nvPicPr>
          <p:cNvPr id="30" name="Picture 29">
            <a:extLst>
              <a:ext uri="{FF2B5EF4-FFF2-40B4-BE49-F238E27FC236}">
                <a16:creationId xmlns:a16="http://schemas.microsoft.com/office/drawing/2014/main" id="{BF0DE41A-2A21-558F-729F-617D72B8622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79728" y="4734572"/>
            <a:ext cx="576000" cy="363632"/>
          </a:xfrm>
          <a:prstGeom prst="rect">
            <a:avLst/>
          </a:prstGeom>
        </p:spPr>
      </p:pic>
      <p:sp>
        <p:nvSpPr>
          <p:cNvPr id="32" name="TextBox 31">
            <a:extLst>
              <a:ext uri="{FF2B5EF4-FFF2-40B4-BE49-F238E27FC236}">
                <a16:creationId xmlns:a16="http://schemas.microsoft.com/office/drawing/2014/main" id="{F2E66369-8AB1-89A7-E4E3-D97C15A0B23F}"/>
              </a:ext>
            </a:extLst>
          </p:cNvPr>
          <p:cNvSpPr txBox="1"/>
          <p:nvPr/>
        </p:nvSpPr>
        <p:spPr>
          <a:xfrm>
            <a:off x="1578909" y="4685556"/>
            <a:ext cx="10309214" cy="461665"/>
          </a:xfrm>
          <a:prstGeom prst="rect">
            <a:avLst/>
          </a:prstGeom>
          <a:noFill/>
        </p:spPr>
        <p:txBody>
          <a:bodyPr wrap="square">
            <a:spAutoFit/>
          </a:bodyPr>
          <a:lstStyle/>
          <a:p>
            <a:r>
              <a:rPr lang="en-US" sz="1200" b="1" i="0" dirty="0">
                <a:solidFill>
                  <a:srgbClr val="0D0D0D"/>
                </a:solidFill>
                <a:effectLst/>
              </a:rPr>
              <a:t>In 2021, the majority of road accident casualties, totaling 72.2%, occurred during daylight hours. Similarly, in 2022, daylight still held a significant share, accounting for 73.8% , marking a 9.9% decrease year on year.</a:t>
            </a:r>
            <a:endParaRPr lang="en-NG" sz="1200" b="1" dirty="0"/>
          </a:p>
        </p:txBody>
      </p:sp>
      <p:sp>
        <p:nvSpPr>
          <p:cNvPr id="33" name="TextBox 32">
            <a:extLst>
              <a:ext uri="{FF2B5EF4-FFF2-40B4-BE49-F238E27FC236}">
                <a16:creationId xmlns:a16="http://schemas.microsoft.com/office/drawing/2014/main" id="{D5096B82-4576-6853-C48F-68F1AC285155}"/>
              </a:ext>
            </a:extLst>
          </p:cNvPr>
          <p:cNvSpPr txBox="1"/>
          <p:nvPr/>
        </p:nvSpPr>
        <p:spPr>
          <a:xfrm>
            <a:off x="1537962" y="5311993"/>
            <a:ext cx="10309214" cy="461665"/>
          </a:xfrm>
          <a:prstGeom prst="rect">
            <a:avLst/>
          </a:prstGeom>
          <a:noFill/>
        </p:spPr>
        <p:txBody>
          <a:bodyPr wrap="square">
            <a:spAutoFit/>
          </a:bodyPr>
          <a:lstStyle/>
          <a:p>
            <a:r>
              <a:rPr lang="en-US" sz="1200" b="1" i="0" dirty="0">
                <a:effectLst/>
              </a:rPr>
              <a:t>In the UK, </a:t>
            </a:r>
            <a:r>
              <a:rPr lang="en-US" sz="1200" b="1" i="0" u="none" strike="noStrike" dirty="0">
                <a:effectLst/>
              </a:rPr>
              <a:t>Not at junction or within 20 meters,</a:t>
            </a:r>
            <a:r>
              <a:rPr lang="en-US" sz="1200" b="1" dirty="0"/>
              <a:t> and </a:t>
            </a:r>
            <a:r>
              <a:rPr lang="en-US" sz="1200" b="1" i="0" u="none" strike="noStrike" dirty="0">
                <a:effectLst/>
              </a:rPr>
              <a:t>T or staggered junction</a:t>
            </a:r>
            <a:r>
              <a:rPr lang="en-US" sz="1200" b="1" dirty="0"/>
              <a:t> </a:t>
            </a:r>
            <a:r>
              <a:rPr lang="en-US" sz="1200" b="1" i="0" dirty="0">
                <a:effectLst/>
              </a:rPr>
              <a:t>were the most dangerous junction details in 2021 and 2022 in terms </a:t>
            </a:r>
            <a:r>
              <a:rPr lang="en-US" sz="1200" b="1" dirty="0"/>
              <a:t>total casualties from </a:t>
            </a:r>
            <a:r>
              <a:rPr lang="en-US" sz="1200" b="1" i="0" dirty="0">
                <a:effectLst/>
              </a:rPr>
              <a:t>road accidents. The two junction details amount to over 71% on an average. </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578909" y="5944938"/>
            <a:ext cx="10058400" cy="276999"/>
          </a:xfrm>
          <a:prstGeom prst="rect">
            <a:avLst/>
          </a:prstGeom>
          <a:noFill/>
        </p:spPr>
        <p:txBody>
          <a:bodyPr wrap="square">
            <a:spAutoFit/>
          </a:bodyPr>
          <a:lstStyle/>
          <a:p>
            <a:r>
              <a:rPr lang="en-US" sz="1200" b="1" i="0" dirty="0">
                <a:solidFill>
                  <a:srgbClr val="0D0D0D"/>
                </a:solidFill>
                <a:effectLst/>
              </a:rPr>
              <a:t>In both 2021 and 2022, urban areas witnessed a higher frequency of total casualties from road accidents, averaging 61.3%. </a:t>
            </a:r>
            <a:endParaRPr lang="en-NG" sz="1200" b="1" dirty="0"/>
          </a:p>
        </p:txBody>
      </p:sp>
      <p:sp>
        <p:nvSpPr>
          <p:cNvPr id="2" name="TextBox 1">
            <a:extLst>
              <a:ext uri="{FF2B5EF4-FFF2-40B4-BE49-F238E27FC236}">
                <a16:creationId xmlns:a16="http://schemas.microsoft.com/office/drawing/2014/main" id="{D647410B-C854-BF2A-47FD-DF2D6000FED3}"/>
              </a:ext>
            </a:extLst>
          </p:cNvPr>
          <p:cNvSpPr txBox="1"/>
          <p:nvPr/>
        </p:nvSpPr>
        <p:spPr>
          <a:xfrm>
            <a:off x="11365692" y="6482696"/>
            <a:ext cx="428610" cy="307777"/>
          </a:xfrm>
          <a:prstGeom prst="rect">
            <a:avLst/>
          </a:prstGeom>
          <a:noFill/>
        </p:spPr>
        <p:txBody>
          <a:bodyPr wrap="square" rtlCol="0">
            <a:spAutoFit/>
          </a:bodyPr>
          <a:lstStyle/>
          <a:p>
            <a:r>
              <a:rPr lang="en-US" sz="1400" dirty="0"/>
              <a:t>22</a:t>
            </a:r>
            <a:endParaRPr lang="en-NG" sz="1400" dirty="0"/>
          </a:p>
        </p:txBody>
      </p:sp>
    </p:spTree>
    <p:extLst>
      <p:ext uri="{BB962C8B-B14F-4D97-AF65-F5344CB8AC3E}">
        <p14:creationId xmlns:p14="http://schemas.microsoft.com/office/powerpoint/2010/main" val="2796911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A6A53-714C-0E20-9F77-4C7A2BFA2F63}"/>
              </a:ext>
            </a:extLst>
          </p:cNvPr>
          <p:cNvSpPr txBox="1"/>
          <p:nvPr/>
        </p:nvSpPr>
        <p:spPr>
          <a:xfrm>
            <a:off x="323557" y="331519"/>
            <a:ext cx="10514332"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Declining Casualties of about </a:t>
            </a:r>
            <a:r>
              <a:rPr lang="en-US" sz="2100" b="1" dirty="0">
                <a:solidFill>
                  <a:srgbClr val="0D0D0D"/>
                </a:solidFill>
                <a:highlight>
                  <a:srgbClr val="FFFFFF"/>
                </a:highlight>
              </a:rPr>
              <a:t>11.9%</a:t>
            </a:r>
            <a:r>
              <a:rPr lang="en-US" sz="2100" b="1" i="0" dirty="0">
                <a:solidFill>
                  <a:srgbClr val="0D0D0D"/>
                </a:solidFill>
                <a:effectLst/>
                <a:highlight>
                  <a:srgbClr val="FFFFFF"/>
                </a:highlight>
              </a:rPr>
              <a:t> in 2022 Signal Progress, from 222,146 </a:t>
            </a:r>
            <a:r>
              <a:rPr lang="en-US" sz="2100" b="1" dirty="0">
                <a:solidFill>
                  <a:srgbClr val="0D0D0D"/>
                </a:solidFill>
                <a:highlight>
                  <a:srgbClr val="FFFFFF"/>
                </a:highlight>
              </a:rPr>
              <a:t>Casualties in 2022 to 195,737 Casualties in 2021</a:t>
            </a:r>
            <a:endParaRPr lang="en-NG" sz="2100"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27613"/>
            <a:ext cx="10666077" cy="9677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361512441"/>
              </p:ext>
            </p:extLst>
          </p:nvPr>
        </p:nvGraphicFramePr>
        <p:xfrm>
          <a:off x="629587" y="1725212"/>
          <a:ext cx="5901740" cy="4295048"/>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14124C0-5051-FE5F-E7E3-9013EEBAA15A}"/>
              </a:ext>
            </a:extLst>
          </p:cNvPr>
          <p:cNvSpPr txBox="1"/>
          <p:nvPr/>
        </p:nvSpPr>
        <p:spPr>
          <a:xfrm>
            <a:off x="351692" y="1259506"/>
            <a:ext cx="501478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in UK 2021 &amp; 2022.</a:t>
            </a:r>
            <a:r>
              <a:rPr kumimoji="0" lang="en-NG" altLang="en-NG" sz="1400" b="0" i="0" u="none" strike="noStrike" cap="none" normalizeH="0" baseline="0" dirty="0">
                <a:ln>
                  <a:noFill/>
                </a:ln>
                <a:solidFill>
                  <a:schemeClr val="tx1"/>
                </a:solidFill>
                <a:effectLst/>
              </a:rPr>
              <a:t> </a:t>
            </a:r>
          </a:p>
        </p:txBody>
      </p:sp>
      <p:sp>
        <p:nvSpPr>
          <p:cNvPr id="7" name="TextBox 6">
            <a:extLst>
              <a:ext uri="{FF2B5EF4-FFF2-40B4-BE49-F238E27FC236}">
                <a16:creationId xmlns:a16="http://schemas.microsoft.com/office/drawing/2014/main" id="{27944787-49D3-D5D2-835C-64D8D38312FF}"/>
              </a:ext>
            </a:extLst>
          </p:cNvPr>
          <p:cNvSpPr txBox="1"/>
          <p:nvPr/>
        </p:nvSpPr>
        <p:spPr>
          <a:xfrm>
            <a:off x="8092542" y="1584347"/>
            <a:ext cx="2150883"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0" name="Straight Connector 9">
            <a:extLst>
              <a:ext uri="{FF2B5EF4-FFF2-40B4-BE49-F238E27FC236}">
                <a16:creationId xmlns:a16="http://schemas.microsoft.com/office/drawing/2014/main" id="{3FDA79BC-9F93-21F7-46F1-C3B460AE02DC}"/>
              </a:ext>
            </a:extLst>
          </p:cNvPr>
          <p:cNvCxnSpPr>
            <a:cxnSpLocks/>
          </p:cNvCxnSpPr>
          <p:nvPr/>
        </p:nvCxnSpPr>
        <p:spPr>
          <a:xfrm>
            <a:off x="8349371" y="1944017"/>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FEC4D6E-0962-3817-17BF-B35B79FDF92E}"/>
              </a:ext>
            </a:extLst>
          </p:cNvPr>
          <p:cNvSpPr txBox="1"/>
          <p:nvPr/>
        </p:nvSpPr>
        <p:spPr>
          <a:xfrm>
            <a:off x="7498078" y="2135885"/>
            <a:ext cx="3339809" cy="3970318"/>
          </a:xfrm>
          <a:prstGeom prst="rect">
            <a:avLst/>
          </a:prstGeom>
          <a:noFill/>
        </p:spPr>
        <p:txBody>
          <a:bodyPr wrap="square" rtlCol="0">
            <a:spAutoFit/>
          </a:bodyPr>
          <a:lstStyle/>
          <a:p>
            <a:pPr algn="l"/>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there </a:t>
            </a:r>
            <a:r>
              <a:rPr lang="en-US" sz="1400" b="1" i="0" dirty="0">
                <a:solidFill>
                  <a:srgbClr val="0D0D0D"/>
                </a:solidFill>
                <a:effectLst/>
                <a:highlight>
                  <a:srgbClr val="FFFFFF"/>
                </a:highlight>
              </a:rPr>
              <a:t>were 222,146 road accident casualties</a:t>
            </a:r>
            <a:r>
              <a:rPr lang="en-US" sz="1400" b="0" i="0" dirty="0">
                <a:solidFill>
                  <a:srgbClr val="0D0D0D"/>
                </a:solidFill>
                <a:effectLst/>
                <a:highlight>
                  <a:srgbClr val="FFFFFF"/>
                </a:highlight>
              </a:rPr>
              <a:t>, whereas in 2022, </a:t>
            </a:r>
            <a:r>
              <a:rPr lang="en-US" sz="1400" b="1" i="0" dirty="0">
                <a:solidFill>
                  <a:srgbClr val="0D0D0D"/>
                </a:solidFill>
                <a:effectLst/>
                <a:highlight>
                  <a:srgbClr val="FFFFFF"/>
                </a:highlight>
              </a:rPr>
              <a:t>the total decreased to 195,737</a:t>
            </a:r>
            <a:r>
              <a:rPr lang="en-US" sz="1400" b="0" i="0" dirty="0">
                <a:solidFill>
                  <a:srgbClr val="0D0D0D"/>
                </a:solidFill>
                <a:effectLst/>
                <a:highlight>
                  <a:srgbClr val="FFFFFF"/>
                </a:highlight>
              </a:rPr>
              <a:t>, marking a notable </a:t>
            </a:r>
            <a:r>
              <a:rPr lang="en-US" sz="1400" b="1" i="0" dirty="0">
                <a:solidFill>
                  <a:srgbClr val="0D0D0D"/>
                </a:solidFill>
                <a:effectLst/>
                <a:highlight>
                  <a:srgbClr val="FFFFFF"/>
                </a:highlight>
              </a:rPr>
              <a:t>decline of 11.9%. </a:t>
            </a:r>
            <a:r>
              <a:rPr lang="en-US" sz="1400" b="0" i="0" dirty="0">
                <a:solidFill>
                  <a:srgbClr val="0D0D0D"/>
                </a:solidFill>
                <a:effectLst/>
                <a:highlight>
                  <a:srgbClr val="FFFFFF"/>
                </a:highlight>
              </a:rPr>
              <a:t>This reduction underscores the efficacy of initiatives aimed at enhancing road safety.</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Importance: </a:t>
            </a:r>
          </a:p>
          <a:p>
            <a:pPr marL="285750" indent="-285750" algn="l">
              <a:buFont typeface="Arial" panose="020B0604020202020204" pitchFamily="34" charset="0"/>
              <a:buChar char="•"/>
            </a:pPr>
            <a:r>
              <a:rPr lang="en-US" sz="1400" b="0" i="0" dirty="0">
                <a:solidFill>
                  <a:srgbClr val="0D0D0D"/>
                </a:solidFill>
                <a:effectLst/>
                <a:highlight>
                  <a:srgbClr val="FFFFFF"/>
                </a:highlight>
              </a:rPr>
              <a:t>Policy makers and governing bodies are pivotal in enacting safety protocols, enhancing infrastructure, and advocating responsible driving practices.</a:t>
            </a:r>
          </a:p>
          <a:p>
            <a:pPr algn="l"/>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Additionally, emergency services' swift response to accidents plays a crucial role in mitigating their toll on both lives and the economy.</a:t>
            </a:r>
          </a:p>
        </p:txBody>
      </p:sp>
      <p:cxnSp>
        <p:nvCxnSpPr>
          <p:cNvPr id="14" name="Straight Arrow Connector 13">
            <a:extLst>
              <a:ext uri="{FF2B5EF4-FFF2-40B4-BE49-F238E27FC236}">
                <a16:creationId xmlns:a16="http://schemas.microsoft.com/office/drawing/2014/main" id="{727A2225-1DBD-148F-95B7-75DBFBFC1BCF}"/>
              </a:ext>
            </a:extLst>
          </p:cNvPr>
          <p:cNvCxnSpPr>
            <a:cxnSpLocks/>
          </p:cNvCxnSpPr>
          <p:nvPr/>
        </p:nvCxnSpPr>
        <p:spPr>
          <a:xfrm>
            <a:off x="3805311" y="2729810"/>
            <a:ext cx="1366296" cy="121260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85C34408-99E6-4F94-73E7-C1C4A432E6FA}"/>
              </a:ext>
            </a:extLst>
          </p:cNvPr>
          <p:cNvSpPr/>
          <p:nvPr/>
        </p:nvSpPr>
        <p:spPr>
          <a:xfrm>
            <a:off x="4232564" y="3173338"/>
            <a:ext cx="707008" cy="449374"/>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TextBox 15">
            <a:extLst>
              <a:ext uri="{FF2B5EF4-FFF2-40B4-BE49-F238E27FC236}">
                <a16:creationId xmlns:a16="http://schemas.microsoft.com/office/drawing/2014/main" id="{E6AFD238-2F32-455E-6F4C-E3473296E203}"/>
              </a:ext>
            </a:extLst>
          </p:cNvPr>
          <p:cNvSpPr txBox="1"/>
          <p:nvPr/>
        </p:nvSpPr>
        <p:spPr>
          <a:xfrm>
            <a:off x="4232564" y="3269413"/>
            <a:ext cx="707008" cy="276999"/>
          </a:xfrm>
          <a:prstGeom prst="rect">
            <a:avLst/>
          </a:prstGeom>
          <a:noFill/>
        </p:spPr>
        <p:txBody>
          <a:bodyPr wrap="square" rtlCol="0">
            <a:spAutoFit/>
          </a:bodyPr>
          <a:lstStyle/>
          <a:p>
            <a:r>
              <a:rPr lang="en-US" sz="1200" b="1" dirty="0"/>
              <a:t>- 11.9%</a:t>
            </a:r>
            <a:endParaRPr lang="en-NG" sz="1200" b="1" dirty="0"/>
          </a:p>
        </p:txBody>
      </p:sp>
      <p:cxnSp>
        <p:nvCxnSpPr>
          <p:cNvPr id="2" name="Straight Connector 1">
            <a:extLst>
              <a:ext uri="{FF2B5EF4-FFF2-40B4-BE49-F238E27FC236}">
                <a16:creationId xmlns:a16="http://schemas.microsoft.com/office/drawing/2014/main" id="{8C111666-CD40-1A91-5BA1-2469E2F6C0F9}"/>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AAECBAC-F6B0-4BDC-E876-B34334A4CA1B}"/>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161BB983-35BF-3381-4D8F-C49B7A93734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AE795D90-93DA-7847-D959-50C84C11AB59}"/>
              </a:ext>
            </a:extLst>
          </p:cNvPr>
          <p:cNvSpPr txBox="1"/>
          <p:nvPr/>
        </p:nvSpPr>
        <p:spPr>
          <a:xfrm>
            <a:off x="11365692" y="6482696"/>
            <a:ext cx="428610" cy="307777"/>
          </a:xfrm>
          <a:prstGeom prst="rect">
            <a:avLst/>
          </a:prstGeom>
          <a:noFill/>
        </p:spPr>
        <p:txBody>
          <a:bodyPr wrap="square" rtlCol="0">
            <a:spAutoFit/>
          </a:bodyPr>
          <a:lstStyle/>
          <a:p>
            <a:r>
              <a:rPr lang="en-US" sz="1400" dirty="0"/>
              <a:t>23</a:t>
            </a:r>
            <a:endParaRPr lang="en-NG" sz="1400" dirty="0"/>
          </a:p>
        </p:txBody>
      </p:sp>
    </p:spTree>
    <p:extLst>
      <p:ext uri="{BB962C8B-B14F-4D97-AF65-F5344CB8AC3E}">
        <p14:creationId xmlns:p14="http://schemas.microsoft.com/office/powerpoint/2010/main" val="42620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23557" y="344929"/>
            <a:ext cx="9794804"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Buses Bucking the Trend: Despite Cars Dominating with Over 79% of Road Casualties, They Declined by 12.3% in 2022, while Buses increased by 5.6%</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56018" cy="7163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92478"/>
            <a:ext cx="5509461"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Vehicle Types in 2021 &amp; 2022.</a:t>
            </a:r>
            <a:r>
              <a:rPr kumimoji="0" lang="en-NG" altLang="en-NG" sz="1400" b="0" i="0" u="none" strike="noStrike" cap="none" normalizeH="0" baseline="0" dirty="0">
                <a:ln>
                  <a:noFill/>
                </a:ln>
                <a:solidFill>
                  <a:schemeClr val="tx1"/>
                </a:solidFill>
                <a:effectLst/>
              </a:rPr>
              <a:t> </a:t>
            </a:r>
          </a:p>
        </p:txBody>
      </p:sp>
      <p:graphicFrame>
        <p:nvGraphicFramePr>
          <p:cNvPr id="14" name="Chart 13">
            <a:extLst>
              <a:ext uri="{FF2B5EF4-FFF2-40B4-BE49-F238E27FC236}">
                <a16:creationId xmlns:a16="http://schemas.microsoft.com/office/drawing/2014/main" id="{EFBA1334-111D-0914-2C3F-17F36EC6C3E1}"/>
              </a:ext>
            </a:extLst>
          </p:cNvPr>
          <p:cNvGraphicFramePr/>
          <p:nvPr>
            <p:extLst>
              <p:ext uri="{D42A27DB-BD31-4B8C-83A1-F6EECF244321}">
                <p14:modId xmlns:p14="http://schemas.microsoft.com/office/powerpoint/2010/main" val="2607056246"/>
              </p:ext>
            </p:extLst>
          </p:nvPr>
        </p:nvGraphicFramePr>
        <p:xfrm>
          <a:off x="764498" y="1806566"/>
          <a:ext cx="6220918" cy="422685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182C7C80-7CC3-103F-96F8-F86AB0CD56F1}"/>
              </a:ext>
            </a:extLst>
          </p:cNvPr>
          <p:cNvSpPr txBox="1"/>
          <p:nvPr/>
        </p:nvSpPr>
        <p:spPr>
          <a:xfrm>
            <a:off x="8305589" y="1427723"/>
            <a:ext cx="2111538"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161ADBE2-3A2E-D1E8-9719-4D18C936F3B9}"/>
              </a:ext>
            </a:extLst>
          </p:cNvPr>
          <p:cNvCxnSpPr>
            <a:cxnSpLocks/>
          </p:cNvCxnSpPr>
          <p:nvPr/>
        </p:nvCxnSpPr>
        <p:spPr>
          <a:xfrm>
            <a:off x="8604047" y="1776602"/>
            <a:ext cx="1514622" cy="343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5F69C86-2DED-3074-1FAB-0F523A1FA5A5}"/>
              </a:ext>
            </a:extLst>
          </p:cNvPr>
          <p:cNvSpPr txBox="1"/>
          <p:nvPr/>
        </p:nvSpPr>
        <p:spPr>
          <a:xfrm>
            <a:off x="7764905" y="2010247"/>
            <a:ext cx="3192906" cy="397031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cars comprised </a:t>
            </a:r>
            <a:r>
              <a:rPr lang="en-US" sz="1400" b="1" dirty="0">
                <a:solidFill>
                  <a:srgbClr val="0D0D0D"/>
                </a:solidFill>
                <a:highlight>
                  <a:srgbClr val="FFFFFF"/>
                </a:highlight>
              </a:rPr>
              <a:t>80</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of </a:t>
            </a:r>
            <a:r>
              <a:rPr lang="en-US" sz="1400" b="1" i="0" dirty="0">
                <a:solidFill>
                  <a:srgbClr val="0D0D0D"/>
                </a:solidFill>
                <a:effectLst/>
                <a:highlight>
                  <a:srgbClr val="FFFFFF"/>
                </a:highlight>
              </a:rPr>
              <a:t>n</a:t>
            </a:r>
            <a:r>
              <a:rPr lang="en-US" altLang="en-NG" sz="1400" b="1" dirty="0"/>
              <a:t>umber of road accident casualties by Vehicle Types </a:t>
            </a:r>
            <a:r>
              <a:rPr lang="en-US" sz="1400" b="0" i="0" dirty="0">
                <a:solidFill>
                  <a:srgbClr val="0D0D0D"/>
                </a:solidFill>
                <a:effectLst/>
                <a:highlight>
                  <a:srgbClr val="FFFFFF"/>
                </a:highlight>
              </a:rPr>
              <a:t>, totaling </a:t>
            </a:r>
            <a:r>
              <a:rPr lang="en-US" sz="1400" b="1" i="0" dirty="0">
                <a:solidFill>
                  <a:srgbClr val="0D0D0D"/>
                </a:solidFill>
                <a:effectLst/>
                <a:highlight>
                  <a:srgbClr val="FFFFFF"/>
                </a:highlight>
              </a:rPr>
              <a:t>177,681</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cars continued to represent a substantial portion, accounting for </a:t>
            </a:r>
            <a:r>
              <a:rPr lang="en-US" sz="1400" b="1" i="0" dirty="0">
                <a:solidFill>
                  <a:srgbClr val="0D0D0D"/>
                </a:solidFill>
                <a:effectLst/>
                <a:highlight>
                  <a:srgbClr val="FFFFFF"/>
                </a:highlight>
              </a:rPr>
              <a:t>79.6% </a:t>
            </a:r>
            <a:r>
              <a:rPr lang="en-US" sz="1400" b="0" i="0" dirty="0">
                <a:solidFill>
                  <a:srgbClr val="0D0D0D"/>
                </a:solidFill>
                <a:effectLst/>
                <a:highlight>
                  <a:srgbClr val="FFFFFF"/>
                </a:highlight>
              </a:rPr>
              <a:t>of n</a:t>
            </a:r>
            <a:r>
              <a:rPr lang="en-US" altLang="en-NG" sz="1400" dirty="0"/>
              <a:t>umber of road accident casualties </a:t>
            </a:r>
            <a:r>
              <a:rPr lang="en-US" sz="1400" b="0" i="0" dirty="0">
                <a:solidFill>
                  <a:srgbClr val="0D0D0D"/>
                </a:solidFill>
                <a:effectLst/>
                <a:highlight>
                  <a:srgbClr val="FFFFFF"/>
                </a:highlight>
              </a:rPr>
              <a:t>, with</a:t>
            </a:r>
            <a:r>
              <a:rPr lang="en-US" sz="1400" b="1" i="0" dirty="0">
                <a:solidFill>
                  <a:srgbClr val="0D0D0D"/>
                </a:solidFill>
                <a:effectLst/>
                <a:highlight>
                  <a:srgbClr val="FFFFFF"/>
                </a:highlight>
              </a:rPr>
              <a:t> 155,804 cars </a:t>
            </a:r>
            <a:r>
              <a:rPr lang="en-US" sz="1400" b="0" i="0" dirty="0">
                <a:solidFill>
                  <a:srgbClr val="0D0D0D"/>
                </a:solidFill>
                <a:effectLst/>
                <a:highlight>
                  <a:srgbClr val="FFFFFF"/>
                </a:highlight>
              </a:rPr>
              <a:t>implicated. </a:t>
            </a:r>
            <a:r>
              <a:rPr lang="en-US" sz="1400" b="1" i="0" dirty="0">
                <a:solidFill>
                  <a:srgbClr val="0D0D0D"/>
                </a:solidFill>
                <a:effectLst/>
                <a:highlight>
                  <a:srgbClr val="FFFFFF"/>
                </a:highlight>
              </a:rPr>
              <a:t>This decline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 reflects a reduction of 12.3% in car accidents. </a:t>
            </a:r>
            <a:endParaRPr kumimoji="0" lang="en-US" altLang="en-NG" sz="1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In 2022, there was a decrease in the involvement of all vehicle types compared to the previous year. </a:t>
            </a:r>
            <a:r>
              <a:rPr lang="en-US" sz="1400" b="0" i="0" dirty="0">
                <a:solidFill>
                  <a:srgbClr val="0D0D0D"/>
                </a:solidFill>
                <a:effectLst/>
                <a:highlight>
                  <a:srgbClr val="FFFFFF"/>
                </a:highlight>
              </a:rPr>
              <a:t>However, buses exhibited </a:t>
            </a:r>
            <a:r>
              <a:rPr lang="en-US" sz="1400" b="1" i="0" dirty="0">
                <a:solidFill>
                  <a:srgbClr val="0D0D0D"/>
                </a:solidFill>
                <a:effectLst/>
                <a:highlight>
                  <a:srgbClr val="FFFFFF"/>
                </a:highlight>
              </a:rPr>
              <a:t>an increase of 5.59%, rising from 6,225 incidents in 2021 to 6,573 in 2022.</a:t>
            </a:r>
            <a:endParaRPr lang="en-US" sz="1400" b="1" dirty="0"/>
          </a:p>
          <a:p>
            <a:endParaRPr lang="en-NG" sz="1400" dirty="0"/>
          </a:p>
        </p:txBody>
      </p:sp>
      <p:cxnSp>
        <p:nvCxnSpPr>
          <p:cNvPr id="5" name="Straight Connector 4">
            <a:extLst>
              <a:ext uri="{FF2B5EF4-FFF2-40B4-BE49-F238E27FC236}">
                <a16:creationId xmlns:a16="http://schemas.microsoft.com/office/drawing/2014/main" id="{6948073E-C152-1AC4-C397-F72DDAEBC68E}"/>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60BA36-E5BE-D27F-8574-AAAB632B50F3}"/>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0945107D-99E2-3417-962F-2B9D44718EA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1" name="TextBox 10">
            <a:extLst>
              <a:ext uri="{FF2B5EF4-FFF2-40B4-BE49-F238E27FC236}">
                <a16:creationId xmlns:a16="http://schemas.microsoft.com/office/drawing/2014/main" id="{20EEA870-C962-C64D-0E75-566FB60096B8}"/>
              </a:ext>
            </a:extLst>
          </p:cNvPr>
          <p:cNvSpPr txBox="1"/>
          <p:nvPr/>
        </p:nvSpPr>
        <p:spPr>
          <a:xfrm>
            <a:off x="11365692" y="6482696"/>
            <a:ext cx="428610" cy="307777"/>
          </a:xfrm>
          <a:prstGeom prst="rect">
            <a:avLst/>
          </a:prstGeom>
          <a:noFill/>
        </p:spPr>
        <p:txBody>
          <a:bodyPr wrap="square" rtlCol="0">
            <a:spAutoFit/>
          </a:bodyPr>
          <a:lstStyle/>
          <a:p>
            <a:r>
              <a:rPr lang="en-US" sz="1400" dirty="0"/>
              <a:t>24</a:t>
            </a:r>
            <a:endParaRPr lang="en-NG" sz="1400" dirty="0"/>
          </a:p>
        </p:txBody>
      </p:sp>
    </p:spTree>
    <p:extLst>
      <p:ext uri="{BB962C8B-B14F-4D97-AF65-F5344CB8AC3E}">
        <p14:creationId xmlns:p14="http://schemas.microsoft.com/office/powerpoint/2010/main" val="299656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04AE4-12A0-2604-6651-9142E457B265}"/>
              </a:ext>
            </a:extLst>
          </p:cNvPr>
          <p:cNvSpPr txBox="1"/>
          <p:nvPr/>
        </p:nvSpPr>
        <p:spPr>
          <a:xfrm>
            <a:off x="351693" y="365205"/>
            <a:ext cx="9689873"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Peaks: UK Road Accidents Hit Highs in November of 2021 and 2022, with a Notable 12.1% Decrease</a:t>
            </a:r>
            <a:endParaRPr lang="en-NG" sz="2100" b="1" dirty="0"/>
          </a:p>
        </p:txBody>
      </p:sp>
      <p:sp>
        <p:nvSpPr>
          <p:cNvPr id="6" name="Rectangle 5">
            <a:extLst>
              <a:ext uri="{FF2B5EF4-FFF2-40B4-BE49-F238E27FC236}">
                <a16:creationId xmlns:a16="http://schemas.microsoft.com/office/drawing/2014/main" id="{E605D475-599D-59B0-6BE2-81BE061A7945}"/>
              </a:ext>
            </a:extLst>
          </p:cNvPr>
          <p:cNvSpPr/>
          <p:nvPr/>
        </p:nvSpPr>
        <p:spPr>
          <a:xfrm>
            <a:off x="351693" y="1027613"/>
            <a:ext cx="10621107" cy="7881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860C6FBD-2736-242D-9823-13361425754C}"/>
              </a:ext>
            </a:extLst>
          </p:cNvPr>
          <p:cNvSpPr txBox="1"/>
          <p:nvPr/>
        </p:nvSpPr>
        <p:spPr>
          <a:xfrm>
            <a:off x="351694" y="1289745"/>
            <a:ext cx="5458264" cy="307777"/>
          </a:xfrm>
          <a:prstGeom prst="rect">
            <a:avLst/>
          </a:prstGeom>
          <a:noFill/>
        </p:spPr>
        <p:txBody>
          <a:bodyPr wrap="square" rtlCol="0">
            <a:spAutoFit/>
          </a:bodyPr>
          <a:lstStyle/>
          <a:p>
            <a:pPr eaLnBrk="0" fontAlgn="base" hangingPunct="0">
              <a:spcBef>
                <a:spcPct val="0"/>
              </a:spcBef>
              <a:spcAft>
                <a:spcPct val="0"/>
              </a:spcAft>
            </a:pPr>
            <a:r>
              <a:rPr lang="en-US" altLang="en-NG" sz="1400" dirty="0"/>
              <a:t>Number of Road Accident Casualties in 2021 &amp; 2022 (Monthly Trend).</a:t>
            </a:r>
            <a:r>
              <a:rPr kumimoji="0" lang="en-NG" altLang="en-NG" sz="1400" b="0" i="0" u="none" strike="noStrike" cap="none" normalizeH="0" baseline="0" dirty="0">
                <a:ln>
                  <a:noFill/>
                </a:ln>
                <a:solidFill>
                  <a:schemeClr val="tx1"/>
                </a:solidFill>
                <a:effectLst/>
              </a:rPr>
              <a:t> </a:t>
            </a:r>
          </a:p>
        </p:txBody>
      </p:sp>
      <p:graphicFrame>
        <p:nvGraphicFramePr>
          <p:cNvPr id="13" name="Chart 12">
            <a:extLst>
              <a:ext uri="{FF2B5EF4-FFF2-40B4-BE49-F238E27FC236}">
                <a16:creationId xmlns:a16="http://schemas.microsoft.com/office/drawing/2014/main" id="{EEB81659-44D4-D042-C642-9C7CDAF7569E}"/>
              </a:ext>
            </a:extLst>
          </p:cNvPr>
          <p:cNvGraphicFramePr/>
          <p:nvPr>
            <p:extLst>
              <p:ext uri="{D42A27DB-BD31-4B8C-83A1-F6EECF244321}">
                <p14:modId xmlns:p14="http://schemas.microsoft.com/office/powerpoint/2010/main" val="3957358320"/>
              </p:ext>
            </p:extLst>
          </p:nvPr>
        </p:nvGraphicFramePr>
        <p:xfrm>
          <a:off x="584616" y="1920166"/>
          <a:ext cx="6445772" cy="412060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A551C6E4-4BFF-745F-2309-11D2B7104008}"/>
              </a:ext>
            </a:extLst>
          </p:cNvPr>
          <p:cNvSpPr txBox="1"/>
          <p:nvPr/>
        </p:nvSpPr>
        <p:spPr>
          <a:xfrm>
            <a:off x="7877406" y="1581612"/>
            <a:ext cx="2563318"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1" name="Straight Connector 10">
            <a:extLst>
              <a:ext uri="{FF2B5EF4-FFF2-40B4-BE49-F238E27FC236}">
                <a16:creationId xmlns:a16="http://schemas.microsoft.com/office/drawing/2014/main" id="{20DE2207-F11D-7AA3-ADFC-456ED3069D1F}"/>
              </a:ext>
            </a:extLst>
          </p:cNvPr>
          <p:cNvCxnSpPr>
            <a:cxnSpLocks/>
          </p:cNvCxnSpPr>
          <p:nvPr/>
        </p:nvCxnSpPr>
        <p:spPr>
          <a:xfrm>
            <a:off x="8399410" y="1950943"/>
            <a:ext cx="1519311"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FBE35E3-23F7-5968-A78D-4355C2273B55}"/>
              </a:ext>
            </a:extLst>
          </p:cNvPr>
          <p:cNvSpPr txBox="1"/>
          <p:nvPr/>
        </p:nvSpPr>
        <p:spPr>
          <a:xfrm>
            <a:off x="7568418" y="2172913"/>
            <a:ext cx="3207434" cy="289310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Nov. 2021</a:t>
            </a:r>
            <a:r>
              <a:rPr lang="en-US" sz="1400" b="0" i="0" dirty="0">
                <a:solidFill>
                  <a:srgbClr val="0D0D0D"/>
                </a:solidFill>
                <a:effectLst/>
                <a:highlight>
                  <a:srgbClr val="FFFFFF"/>
                </a:highlight>
              </a:rPr>
              <a:t>, the UK saw the highest number of vehicles involved in road accidents, totaling </a:t>
            </a:r>
            <a:r>
              <a:rPr lang="en-US" sz="1400" b="1" i="0" dirty="0">
                <a:solidFill>
                  <a:srgbClr val="0D0D0D"/>
                </a:solidFill>
                <a:effectLst/>
                <a:highlight>
                  <a:srgbClr val="FFFFFF"/>
                </a:highlight>
              </a:rPr>
              <a:t>20,975, accounting for 9.44% of the year's total incidents</a:t>
            </a:r>
            <a:r>
              <a:rPr lang="en-US" sz="1400" b="0" i="0" dirty="0">
                <a:solidFill>
                  <a:srgbClr val="0D0D0D"/>
                </a:solidFill>
                <a:effectLst/>
                <a:highlight>
                  <a:srgbClr val="FFFFFF"/>
                </a:highlight>
              </a:rPr>
              <a:t>. Similarly</a:t>
            </a:r>
            <a:r>
              <a:rPr lang="en-US" sz="1400" b="1" i="0" dirty="0">
                <a:solidFill>
                  <a:srgbClr val="0D0D0D"/>
                </a:solidFill>
                <a:effectLst/>
                <a:highlight>
                  <a:srgbClr val="FFFFFF"/>
                </a:highlight>
              </a:rPr>
              <a:t>, Nov. 2022 </a:t>
            </a:r>
            <a:r>
              <a:rPr lang="en-US" sz="1400" b="0" i="0" dirty="0">
                <a:solidFill>
                  <a:srgbClr val="0D0D0D"/>
                </a:solidFill>
                <a:effectLst/>
                <a:highlight>
                  <a:srgbClr val="FFFFFF"/>
                </a:highlight>
              </a:rPr>
              <a:t>marked the </a:t>
            </a:r>
            <a:r>
              <a:rPr lang="en-US" sz="1400" b="1" i="0" dirty="0">
                <a:solidFill>
                  <a:srgbClr val="0D0D0D"/>
                </a:solidFill>
                <a:effectLst/>
                <a:highlight>
                  <a:srgbClr val="FFFFFF"/>
                </a:highlight>
              </a:rPr>
              <a:t>peak for the year with </a:t>
            </a:r>
            <a:r>
              <a:rPr lang="en-US" sz="1400" b="1" dirty="0">
                <a:solidFill>
                  <a:srgbClr val="0D0D0D"/>
                </a:solidFill>
                <a:highlight>
                  <a:srgbClr val="FFFFFF"/>
                </a:highlight>
              </a:rPr>
              <a:t>18</a:t>
            </a:r>
            <a:r>
              <a:rPr lang="en-US" sz="1400" b="1" i="0" dirty="0">
                <a:solidFill>
                  <a:srgbClr val="0D0D0D"/>
                </a:solidFill>
                <a:effectLst/>
                <a:highlight>
                  <a:srgbClr val="FFFFFF"/>
                </a:highlight>
              </a:rPr>
              <a:t>,439 vehicles involved, making up 9.42% of the total accidents. </a:t>
            </a:r>
            <a:r>
              <a:rPr lang="en-US" sz="1400" b="0" i="0" dirty="0">
                <a:solidFill>
                  <a:srgbClr val="0D0D0D"/>
                </a:solidFill>
                <a:effectLst/>
                <a:highlight>
                  <a:srgbClr val="FFFFFF"/>
                </a:highlight>
              </a:rPr>
              <a:t>Notably, there was a significant </a:t>
            </a:r>
            <a:r>
              <a:rPr lang="en-US" sz="1400" b="1" i="0" dirty="0">
                <a:solidFill>
                  <a:srgbClr val="0D0D0D"/>
                </a:solidFill>
                <a:effectLst/>
                <a:highlight>
                  <a:srgbClr val="FFFFFF"/>
                </a:highlight>
              </a:rPr>
              <a:t>12.1% </a:t>
            </a:r>
            <a:r>
              <a:rPr lang="en-US" sz="1400" b="0" i="0" dirty="0">
                <a:solidFill>
                  <a:srgbClr val="0D0D0D"/>
                </a:solidFill>
                <a:effectLst/>
                <a:highlight>
                  <a:srgbClr val="FFFFFF"/>
                </a:highlight>
              </a:rPr>
              <a:t>decrease in November's accidents. </a:t>
            </a:r>
            <a:r>
              <a:rPr lang="en-US" sz="1400" b="1" dirty="0">
                <a:solidFill>
                  <a:srgbClr val="0D0D0D"/>
                </a:solidFill>
                <a:highlight>
                  <a:srgbClr val="FFFFFF"/>
                </a:highlight>
              </a:rPr>
              <a:t>The l</a:t>
            </a:r>
            <a:r>
              <a:rPr lang="en-US" sz="1400" b="1" i="0" dirty="0">
                <a:solidFill>
                  <a:srgbClr val="0D0D0D"/>
                </a:solidFill>
                <a:effectLst/>
                <a:highlight>
                  <a:srgbClr val="FFFFFF"/>
                </a:highlight>
              </a:rPr>
              <a:t>owest incidents occurred in Feb. 2021 (14,648, 6.59%) and </a:t>
            </a:r>
            <a:r>
              <a:rPr lang="en-US" sz="1400" b="1" dirty="0">
                <a:solidFill>
                  <a:srgbClr val="0D0D0D"/>
                </a:solidFill>
                <a:highlight>
                  <a:srgbClr val="FFFFFF"/>
                </a:highlight>
              </a:rPr>
              <a:t>Jan</a:t>
            </a:r>
            <a:r>
              <a:rPr lang="en-US" sz="1400" b="1" i="0" dirty="0">
                <a:solidFill>
                  <a:srgbClr val="0D0D0D"/>
                </a:solidFill>
                <a:effectLst/>
                <a:highlight>
                  <a:srgbClr val="FFFFFF"/>
                </a:highlight>
              </a:rPr>
              <a:t>. 2022 (13,163, 6.72%).</a:t>
            </a:r>
          </a:p>
        </p:txBody>
      </p:sp>
      <p:cxnSp>
        <p:nvCxnSpPr>
          <p:cNvPr id="9" name="Straight Connector 8">
            <a:extLst>
              <a:ext uri="{FF2B5EF4-FFF2-40B4-BE49-F238E27FC236}">
                <a16:creationId xmlns:a16="http://schemas.microsoft.com/office/drawing/2014/main" id="{32D9B259-8BAF-9905-E343-14F4BB12A388}"/>
              </a:ext>
            </a:extLst>
          </p:cNvPr>
          <p:cNvCxnSpPr/>
          <p:nvPr/>
        </p:nvCxnSpPr>
        <p:spPr>
          <a:xfrm flipH="1">
            <a:off x="1800576" y="2827142"/>
            <a:ext cx="4726745" cy="0"/>
          </a:xfrm>
          <a:prstGeom prst="line">
            <a:avLst/>
          </a:prstGeom>
          <a:ln>
            <a:solidFill>
              <a:schemeClr val="tx2">
                <a:lumMod val="90000"/>
                <a:lumOff val="1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0725DF4-A265-CEAE-D650-E5A00F2704A8}"/>
              </a:ext>
            </a:extLst>
          </p:cNvPr>
          <p:cNvCxnSpPr>
            <a:cxnSpLocks/>
          </p:cNvCxnSpPr>
          <p:nvPr/>
        </p:nvCxnSpPr>
        <p:spPr>
          <a:xfrm flipH="1">
            <a:off x="5786895" y="3114226"/>
            <a:ext cx="1111348" cy="0"/>
          </a:xfrm>
          <a:prstGeom prst="line">
            <a:avLst/>
          </a:prstGeom>
          <a:ln>
            <a:solidFill>
              <a:schemeClr val="accent1">
                <a:lumMod val="60000"/>
                <a:lumOff val="4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55D5F9C-BC39-54C4-09AB-4777E029AFEF}"/>
              </a:ext>
            </a:extLst>
          </p:cNvPr>
          <p:cNvCxnSpPr>
            <a:cxnSpLocks/>
          </p:cNvCxnSpPr>
          <p:nvPr/>
        </p:nvCxnSpPr>
        <p:spPr>
          <a:xfrm flipH="1">
            <a:off x="1244992" y="3892061"/>
            <a:ext cx="5507500" cy="0"/>
          </a:xfrm>
          <a:prstGeom prst="line">
            <a:avLst/>
          </a:prstGeom>
          <a:ln>
            <a:solidFill>
              <a:schemeClr val="accent1">
                <a:lumMod val="60000"/>
                <a:lumOff val="4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63225ED-182C-EE89-5B07-495D976755D0}"/>
              </a:ext>
            </a:extLst>
          </p:cNvPr>
          <p:cNvCxnSpPr>
            <a:cxnSpLocks/>
          </p:cNvCxnSpPr>
          <p:nvPr/>
        </p:nvCxnSpPr>
        <p:spPr>
          <a:xfrm flipH="1">
            <a:off x="1244992" y="3720905"/>
            <a:ext cx="2004645" cy="0"/>
          </a:xfrm>
          <a:prstGeom prst="line">
            <a:avLst/>
          </a:prstGeom>
          <a:ln>
            <a:solidFill>
              <a:schemeClr val="tx2">
                <a:lumMod val="90000"/>
                <a:lumOff val="1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71A111F-FEF7-AE17-3BCD-0A7E7E0B551E}"/>
              </a:ext>
            </a:extLst>
          </p:cNvPr>
          <p:cNvCxnSpPr>
            <a:cxnSpLocks/>
          </p:cNvCxnSpPr>
          <p:nvPr/>
        </p:nvCxnSpPr>
        <p:spPr>
          <a:xfrm flipV="1">
            <a:off x="1955409" y="2821148"/>
            <a:ext cx="0" cy="864587"/>
          </a:xfrm>
          <a:prstGeom prst="straightConnector1">
            <a:avLst/>
          </a:prstGeom>
          <a:ln w="22225">
            <a:solidFill>
              <a:schemeClr val="tx2">
                <a:lumMod val="90000"/>
                <a:lumOff val="1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F019DD9-3C42-C1D0-D4E3-B34649DE10A3}"/>
              </a:ext>
            </a:extLst>
          </p:cNvPr>
          <p:cNvCxnSpPr>
            <a:cxnSpLocks/>
          </p:cNvCxnSpPr>
          <p:nvPr/>
        </p:nvCxnSpPr>
        <p:spPr>
          <a:xfrm flipV="1">
            <a:off x="6527321" y="3114226"/>
            <a:ext cx="0" cy="777835"/>
          </a:xfrm>
          <a:prstGeom prst="straightConnector1">
            <a:avLst/>
          </a:prstGeom>
          <a:ln w="22225">
            <a:solidFill>
              <a:schemeClr val="accent1">
                <a:lumMod val="60000"/>
                <a:lumOff val="4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52633B72-0E7E-1659-7811-DE41CF848AF8}"/>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EC5C7DE7-FCFB-0043-B11E-273DD9F6AF00}"/>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160107B2-70D7-0B51-0923-4BE7F7582E9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71317E6B-29C0-827F-B1B0-EC3DAF82AF5E}"/>
              </a:ext>
            </a:extLst>
          </p:cNvPr>
          <p:cNvSpPr txBox="1"/>
          <p:nvPr/>
        </p:nvSpPr>
        <p:spPr>
          <a:xfrm>
            <a:off x="11365692" y="6482696"/>
            <a:ext cx="428610" cy="307777"/>
          </a:xfrm>
          <a:prstGeom prst="rect">
            <a:avLst/>
          </a:prstGeom>
          <a:noFill/>
        </p:spPr>
        <p:txBody>
          <a:bodyPr wrap="square" rtlCol="0">
            <a:spAutoFit/>
          </a:bodyPr>
          <a:lstStyle/>
          <a:p>
            <a:r>
              <a:rPr lang="en-US" sz="1400" dirty="0"/>
              <a:t>25</a:t>
            </a:r>
            <a:endParaRPr lang="en-NG" sz="1400" dirty="0"/>
          </a:p>
        </p:txBody>
      </p:sp>
    </p:spTree>
    <p:extLst>
      <p:ext uri="{BB962C8B-B14F-4D97-AF65-F5344CB8AC3E}">
        <p14:creationId xmlns:p14="http://schemas.microsoft.com/office/powerpoint/2010/main" val="101023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a:extLst>
              <a:ext uri="{FF2B5EF4-FFF2-40B4-BE49-F238E27FC236}">
                <a16:creationId xmlns:a16="http://schemas.microsoft.com/office/drawing/2014/main" id="{6394BE46-6BFC-49AD-3567-CA4454D8474B}"/>
              </a:ext>
            </a:extLst>
          </p:cNvPr>
          <p:cNvCxnSpPr/>
          <p:nvPr/>
        </p:nvCxnSpPr>
        <p:spPr>
          <a:xfrm flipH="1">
            <a:off x="3868615" y="3263705"/>
            <a:ext cx="2307013" cy="2208627"/>
          </a:xfrm>
          <a:prstGeom prst="straightConnector1">
            <a:avLst/>
          </a:prstGeom>
          <a:ln w="190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B0B2FA5C-B1C5-3357-02AA-FE1F2EA3749A}"/>
              </a:ext>
            </a:extLst>
          </p:cNvPr>
          <p:cNvSpPr/>
          <p:nvPr/>
        </p:nvSpPr>
        <p:spPr>
          <a:xfrm>
            <a:off x="351693" y="1027613"/>
            <a:ext cx="10678460" cy="7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92478"/>
            <a:ext cx="574430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Road Types in 2021 &amp; 2022.</a:t>
            </a:r>
            <a:r>
              <a:rPr kumimoji="0" lang="en-NG" altLang="en-NG" sz="1400" b="0" i="0" u="none" strike="noStrike" cap="none" normalizeH="0" baseline="0" dirty="0">
                <a:ln>
                  <a:noFill/>
                </a:ln>
                <a:solidFill>
                  <a:schemeClr val="tx1"/>
                </a:solidFill>
                <a:effectLst/>
              </a:rPr>
              <a:t> </a:t>
            </a:r>
          </a:p>
        </p:txBody>
      </p:sp>
      <p:sp>
        <p:nvSpPr>
          <p:cNvPr id="2" name="TextBox 1">
            <a:extLst>
              <a:ext uri="{FF2B5EF4-FFF2-40B4-BE49-F238E27FC236}">
                <a16:creationId xmlns:a16="http://schemas.microsoft.com/office/drawing/2014/main" id="{4374E836-B029-107F-5FE4-726C7F287F7E}"/>
              </a:ext>
            </a:extLst>
          </p:cNvPr>
          <p:cNvSpPr txBox="1"/>
          <p:nvPr/>
        </p:nvSpPr>
        <p:spPr>
          <a:xfrm>
            <a:off x="8348695" y="1482550"/>
            <a:ext cx="2048802" cy="338554"/>
          </a:xfrm>
          <a:prstGeom prst="rect">
            <a:avLst/>
          </a:prstGeom>
          <a:noFill/>
        </p:spPr>
        <p:txBody>
          <a:bodyPr wrap="square" rtlCol="0">
            <a:spAutoFit/>
          </a:bodyPr>
          <a:lstStyle/>
          <a:p>
            <a:pPr algn="ctr"/>
            <a:r>
              <a:rPr lang="en-US" sz="1600" b="1" dirty="0"/>
              <a:t>  KEY INSGHTS</a:t>
            </a:r>
            <a:endParaRPr lang="en-NG" sz="1600" b="1" dirty="0"/>
          </a:p>
        </p:txBody>
      </p:sp>
      <p:sp>
        <p:nvSpPr>
          <p:cNvPr id="4" name="TextBox 3">
            <a:extLst>
              <a:ext uri="{FF2B5EF4-FFF2-40B4-BE49-F238E27FC236}">
                <a16:creationId xmlns:a16="http://schemas.microsoft.com/office/drawing/2014/main" id="{A290A75F-7B2B-B52E-D0EC-53D3D5A1A8EE}"/>
              </a:ext>
            </a:extLst>
          </p:cNvPr>
          <p:cNvSpPr txBox="1"/>
          <p:nvPr/>
        </p:nvSpPr>
        <p:spPr>
          <a:xfrm>
            <a:off x="8049718" y="2099035"/>
            <a:ext cx="2903546"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 casualties, </a:t>
            </a:r>
            <a:r>
              <a:rPr lang="en-US" sz="1400" b="1" i="0" dirty="0">
                <a:solidFill>
                  <a:srgbClr val="0D0D0D"/>
                </a:solidFill>
                <a:effectLst/>
                <a:highlight>
                  <a:srgbClr val="FFFFFF"/>
                </a:highlight>
              </a:rPr>
              <a:t>comprising 74.3%, </a:t>
            </a:r>
            <a:r>
              <a:rPr lang="en-US" sz="1400" b="1" dirty="0">
                <a:solidFill>
                  <a:srgbClr val="0D0D0D"/>
                </a:solidFill>
                <a:highlight>
                  <a:srgbClr val="FFFFFF"/>
                </a:highlight>
              </a:rPr>
              <a:t>occurred</a:t>
            </a:r>
            <a:r>
              <a:rPr lang="en-US" sz="1400" b="1" i="0" dirty="0">
                <a:solidFill>
                  <a:srgbClr val="0D0D0D"/>
                </a:solidFill>
                <a:effectLst/>
                <a:highlight>
                  <a:srgbClr val="FFFFFF"/>
                </a:highlight>
              </a:rPr>
              <a:t> on the single carriageways, totaling 16</a:t>
            </a:r>
            <a:r>
              <a:rPr lang="en-US" sz="1400" b="1" dirty="0">
                <a:solidFill>
                  <a:srgbClr val="0D0D0D"/>
                </a:solidFill>
                <a:highlight>
                  <a:srgbClr val="FFFFFF"/>
                </a:highlight>
              </a:rPr>
              <a:t>5</a:t>
            </a:r>
            <a:r>
              <a:rPr lang="en-US" sz="1400" b="1" i="0" dirty="0">
                <a:solidFill>
                  <a:srgbClr val="0D0D0D"/>
                </a:solidFill>
                <a:effectLst/>
                <a:highlight>
                  <a:srgbClr val="FFFFFF"/>
                </a:highlight>
              </a:rPr>
              <a:t>,045 </a:t>
            </a:r>
            <a:r>
              <a:rPr lang="en-US" sz="1400" b="1" dirty="0">
                <a:solidFill>
                  <a:srgbClr val="0D0D0D"/>
                </a:solidFill>
                <a:highlight>
                  <a:srgbClr val="FFFFFF"/>
                </a:highlight>
              </a:rPr>
              <a:t>casualties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 single carriageways</a:t>
            </a:r>
            <a:r>
              <a:rPr lang="en-US" sz="1400" b="0" i="0" dirty="0">
                <a:solidFill>
                  <a:srgbClr val="0D0D0D"/>
                </a:solidFill>
                <a:effectLst/>
                <a:highlight>
                  <a:srgbClr val="FFFFFF"/>
                </a:highlight>
              </a:rPr>
              <a:t> continued to hold a </a:t>
            </a:r>
            <a:r>
              <a:rPr lang="en-US" sz="1400" i="0" dirty="0">
                <a:solidFill>
                  <a:srgbClr val="0D0D0D"/>
                </a:solidFill>
                <a:effectLst/>
                <a:highlight>
                  <a:srgbClr val="FFFFFF"/>
                </a:highlight>
              </a:rPr>
              <a:t>significant share</a:t>
            </a:r>
            <a:r>
              <a:rPr lang="en-US" sz="1400" b="1" i="0" dirty="0">
                <a:solidFill>
                  <a:srgbClr val="0D0D0D"/>
                </a:solidFill>
                <a:effectLst/>
                <a:highlight>
                  <a:srgbClr val="FFFFFF"/>
                </a:highlight>
              </a:rPr>
              <a:t>, accounting for 73.9% </a:t>
            </a:r>
            <a:r>
              <a:rPr lang="en-US" sz="1400" b="1" dirty="0">
                <a:solidFill>
                  <a:srgbClr val="0D0D0D"/>
                </a:solidFill>
                <a:highlight>
                  <a:srgbClr val="FFFFFF"/>
                </a:highlight>
              </a:rPr>
              <a:t>and </a:t>
            </a:r>
            <a:r>
              <a:rPr lang="en-US" sz="1400" b="1" i="0" dirty="0">
                <a:solidFill>
                  <a:srgbClr val="0D0D0D"/>
                </a:solidFill>
                <a:effectLst/>
                <a:highlight>
                  <a:srgbClr val="FFFFFF"/>
                </a:highlight>
              </a:rPr>
              <a:t>totaling 144,653 </a:t>
            </a:r>
            <a:r>
              <a:rPr lang="en-US" sz="1400" b="1" dirty="0">
                <a:solidFill>
                  <a:srgbClr val="0D0D0D"/>
                </a:solidFill>
                <a:highlight>
                  <a:srgbClr val="FFFFFF"/>
                </a:highlight>
              </a:rPr>
              <a:t>road accident casualties</a:t>
            </a:r>
            <a:r>
              <a:rPr lang="en-US" sz="1400" b="0" i="0" dirty="0">
                <a:solidFill>
                  <a:srgbClr val="0D0D0D"/>
                </a:solidFill>
                <a:effectLst/>
                <a:highlight>
                  <a:srgbClr val="FFFFFF"/>
                </a:highlight>
              </a:rPr>
              <a:t>. This decline in 2022 reflects a reduction of</a:t>
            </a:r>
            <a:r>
              <a:rPr lang="en-US" sz="1400" b="1" dirty="0">
                <a:solidFill>
                  <a:srgbClr val="0D0D0D"/>
                </a:solidFill>
                <a:highlight>
                  <a:srgbClr val="FFFFFF"/>
                </a:highlight>
              </a:rPr>
              <a:t> </a:t>
            </a:r>
            <a:r>
              <a:rPr lang="en-US" sz="1400" b="1" i="0" dirty="0">
                <a:solidFill>
                  <a:srgbClr val="0D0D0D"/>
                </a:solidFill>
                <a:effectLst/>
                <a:highlight>
                  <a:srgbClr val="FFFFFF"/>
                </a:highlight>
              </a:rPr>
              <a:t>12.4% in road accidents.</a:t>
            </a:r>
            <a:endParaRPr lang="en-US" sz="1400" b="1" dirty="0">
              <a:solidFill>
                <a:srgbClr val="0D0D0D"/>
              </a:solidFill>
              <a:highlight>
                <a:srgbClr val="FFFFFF"/>
              </a:highligh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Notably, </a:t>
            </a:r>
            <a:r>
              <a:rPr lang="en-US" sz="1400" b="1" i="0" dirty="0">
                <a:solidFill>
                  <a:srgbClr val="0D0D0D"/>
                </a:solidFill>
                <a:effectLst/>
                <a:highlight>
                  <a:srgbClr val="FFFFFF"/>
                </a:highlight>
              </a:rPr>
              <a:t>single carriageways witnessed nearly </a:t>
            </a:r>
            <a:r>
              <a:rPr lang="en-US" sz="1400" b="1" dirty="0">
                <a:solidFill>
                  <a:srgbClr val="0D0D0D"/>
                </a:solidFill>
                <a:highlight>
                  <a:srgbClr val="FFFFFF"/>
                </a:highlight>
              </a:rPr>
              <a:t>three</a:t>
            </a:r>
            <a:r>
              <a:rPr lang="en-US" sz="1400" b="1" i="0" dirty="0">
                <a:solidFill>
                  <a:srgbClr val="0D0D0D"/>
                </a:solidFill>
                <a:effectLst/>
                <a:highlight>
                  <a:srgbClr val="FFFFFF"/>
                </a:highlight>
              </a:rPr>
              <a:t>-quarter</a:t>
            </a:r>
            <a:r>
              <a:rPr lang="en-US" sz="1400" b="1" dirty="0">
                <a:solidFill>
                  <a:srgbClr val="0D0D0D"/>
                </a:solidFill>
                <a:highlight>
                  <a:srgbClr val="FFFFFF"/>
                </a:highlight>
              </a:rPr>
              <a:t> (75%) </a:t>
            </a:r>
            <a:r>
              <a:rPr lang="en-US" sz="1400" b="1" i="0" dirty="0">
                <a:solidFill>
                  <a:srgbClr val="0D0D0D"/>
                </a:solidFill>
                <a:effectLst/>
                <a:highlight>
                  <a:srgbClr val="FFFFFF"/>
                </a:highlight>
              </a:rPr>
              <a:t>of </a:t>
            </a:r>
            <a:r>
              <a:rPr lang="en-US" sz="1400" b="1" dirty="0">
                <a:solidFill>
                  <a:srgbClr val="0D0D0D"/>
                </a:solidFill>
                <a:highlight>
                  <a:srgbClr val="FFFFFF"/>
                </a:highlight>
              </a:rPr>
              <a:t>total number of accident casualties</a:t>
            </a:r>
            <a:r>
              <a:rPr lang="en-US" sz="1400" b="1" i="0" dirty="0">
                <a:solidFill>
                  <a:srgbClr val="0D0D0D"/>
                </a:solidFill>
                <a:effectLst/>
                <a:highlight>
                  <a:srgbClr val="FFFFFF"/>
                </a:highlight>
              </a:rPr>
              <a:t> throughout both 2021 and 2022.</a:t>
            </a:r>
            <a:endParaRPr kumimoji="0" lang="en-US" altLang="en-NG" sz="1400" b="1" i="0" u="none" strike="noStrike" cap="none" normalizeH="0" baseline="0" dirty="0">
              <a:ln>
                <a:noFill/>
              </a:ln>
              <a:solidFill>
                <a:schemeClr val="tx1"/>
              </a:solidFill>
              <a:effectLst/>
            </a:endParaRPr>
          </a:p>
        </p:txBody>
      </p:sp>
      <p:graphicFrame>
        <p:nvGraphicFramePr>
          <p:cNvPr id="15" name="Chart 14">
            <a:extLst>
              <a:ext uri="{FF2B5EF4-FFF2-40B4-BE49-F238E27FC236}">
                <a16:creationId xmlns:a16="http://schemas.microsoft.com/office/drawing/2014/main" id="{D3A4532A-A678-A77C-8F0A-DF84FB95B29D}"/>
              </a:ext>
            </a:extLst>
          </p:cNvPr>
          <p:cNvGraphicFramePr/>
          <p:nvPr>
            <p:extLst>
              <p:ext uri="{D42A27DB-BD31-4B8C-83A1-F6EECF244321}">
                <p14:modId xmlns:p14="http://schemas.microsoft.com/office/powerpoint/2010/main" val="1570550244"/>
              </p:ext>
            </p:extLst>
          </p:nvPr>
        </p:nvGraphicFramePr>
        <p:xfrm>
          <a:off x="794479" y="1788326"/>
          <a:ext cx="6520722" cy="4327794"/>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C75F4AA8-4880-56BD-A518-DCF03CEAACD9}"/>
              </a:ext>
            </a:extLst>
          </p:cNvPr>
          <p:cNvSpPr txBox="1"/>
          <p:nvPr/>
        </p:nvSpPr>
        <p:spPr>
          <a:xfrm>
            <a:off x="323557" y="295908"/>
            <a:ext cx="10073939" cy="738664"/>
          </a:xfrm>
          <a:prstGeom prst="rect">
            <a:avLst/>
          </a:prstGeom>
          <a:noFill/>
        </p:spPr>
        <p:txBody>
          <a:bodyPr wrap="square">
            <a:spAutoFit/>
          </a:bodyPr>
          <a:lstStyle/>
          <a:p>
            <a:r>
              <a:rPr lang="en-US" sz="2100" b="1" i="0" dirty="0">
                <a:solidFill>
                  <a:srgbClr val="0D0D0D"/>
                </a:solidFill>
                <a:effectLst/>
                <a:highlight>
                  <a:srgbClr val="FFFFFF"/>
                </a:highlight>
              </a:rPr>
              <a:t>Single Carriageway Dominance: The Persistent Hazard - a 12.4% Decrease in 2022 in Road Accident Casualties Yet Dominant </a:t>
            </a:r>
            <a:r>
              <a:rPr lang="en-US" sz="2100" b="1" dirty="0">
                <a:solidFill>
                  <a:srgbClr val="0D0D0D"/>
                </a:solidFill>
                <a:highlight>
                  <a:srgbClr val="FFFFFF"/>
                </a:highlight>
              </a:rPr>
              <a:t>with nearly 75% of all Casualties in 2021 and 2022</a:t>
            </a:r>
            <a:endParaRPr lang="en-NG" sz="2100" b="1" dirty="0"/>
          </a:p>
        </p:txBody>
      </p:sp>
      <p:cxnSp>
        <p:nvCxnSpPr>
          <p:cNvPr id="3" name="Straight Connector 2">
            <a:extLst>
              <a:ext uri="{FF2B5EF4-FFF2-40B4-BE49-F238E27FC236}">
                <a16:creationId xmlns:a16="http://schemas.microsoft.com/office/drawing/2014/main" id="{57265D6A-CC1C-DE0C-FC8D-38394AD56CC8}"/>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3A6A4BF-D039-CAF1-807B-D8B09172A228}"/>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8DD1898C-C73A-7347-E657-C981CDCD820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2E7FCBCB-8539-FF3F-D85F-2CEBF5C46FF5}"/>
              </a:ext>
            </a:extLst>
          </p:cNvPr>
          <p:cNvSpPr txBox="1"/>
          <p:nvPr/>
        </p:nvSpPr>
        <p:spPr>
          <a:xfrm>
            <a:off x="11365692" y="6482696"/>
            <a:ext cx="428610" cy="307777"/>
          </a:xfrm>
          <a:prstGeom prst="rect">
            <a:avLst/>
          </a:prstGeom>
          <a:noFill/>
        </p:spPr>
        <p:txBody>
          <a:bodyPr wrap="square" rtlCol="0">
            <a:spAutoFit/>
          </a:bodyPr>
          <a:lstStyle/>
          <a:p>
            <a:r>
              <a:rPr lang="en-US" sz="1400" dirty="0"/>
              <a:t>26</a:t>
            </a:r>
            <a:endParaRPr lang="en-NG" sz="1400" dirty="0"/>
          </a:p>
        </p:txBody>
      </p:sp>
      <p:cxnSp>
        <p:nvCxnSpPr>
          <p:cNvPr id="8" name="Straight Connector 7">
            <a:extLst>
              <a:ext uri="{FF2B5EF4-FFF2-40B4-BE49-F238E27FC236}">
                <a16:creationId xmlns:a16="http://schemas.microsoft.com/office/drawing/2014/main" id="{66B5A01B-A436-8897-0F7D-675295679DB2}"/>
              </a:ext>
            </a:extLst>
          </p:cNvPr>
          <p:cNvCxnSpPr>
            <a:cxnSpLocks/>
          </p:cNvCxnSpPr>
          <p:nvPr/>
        </p:nvCxnSpPr>
        <p:spPr>
          <a:xfrm>
            <a:off x="8498357" y="1845442"/>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218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B2FA5C-B1C5-3357-02AA-FE1F2EA3749A}"/>
              </a:ext>
            </a:extLst>
          </p:cNvPr>
          <p:cNvSpPr/>
          <p:nvPr/>
        </p:nvSpPr>
        <p:spPr>
          <a:xfrm>
            <a:off x="351693" y="1027613"/>
            <a:ext cx="10402364" cy="8987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651380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Road Surface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740551399"/>
              </p:ext>
            </p:extLst>
          </p:nvPr>
        </p:nvGraphicFramePr>
        <p:xfrm>
          <a:off x="779489" y="1830948"/>
          <a:ext cx="6205927" cy="424063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6720137-70BD-4B02-6857-E95A02A8B411}"/>
              </a:ext>
            </a:extLst>
          </p:cNvPr>
          <p:cNvSpPr txBox="1"/>
          <p:nvPr/>
        </p:nvSpPr>
        <p:spPr>
          <a:xfrm>
            <a:off x="8184591" y="1490074"/>
            <a:ext cx="1692083"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8E37748F-2F5B-EDCD-BA66-1FC5B1893840}"/>
              </a:ext>
            </a:extLst>
          </p:cNvPr>
          <p:cNvCxnSpPr>
            <a:cxnSpLocks/>
          </p:cNvCxnSpPr>
          <p:nvPr/>
        </p:nvCxnSpPr>
        <p:spPr>
          <a:xfrm>
            <a:off x="8184591" y="182862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257062E-A27B-A601-F784-9AE4CB03A3F8}"/>
              </a:ext>
            </a:extLst>
          </p:cNvPr>
          <p:cNvSpPr txBox="1"/>
          <p:nvPr/>
        </p:nvSpPr>
        <p:spPr>
          <a:xfrm>
            <a:off x="7457952" y="2054773"/>
            <a:ext cx="3296105"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majority of road accident casualties in </a:t>
            </a:r>
            <a:r>
              <a:rPr lang="en-US" sz="1400" b="1" i="0" dirty="0">
                <a:solidFill>
                  <a:srgbClr val="0D0D0D"/>
                </a:solidFill>
                <a:effectLst/>
                <a:highlight>
                  <a:srgbClr val="FFFFFF"/>
                </a:highlight>
              </a:rPr>
              <a:t>both 2021 and 2022 took place on dry road surfaces, </a:t>
            </a:r>
            <a:r>
              <a:rPr lang="en-US" sz="1400" i="0" dirty="0">
                <a:solidFill>
                  <a:srgbClr val="0D0D0D"/>
                </a:solidFill>
                <a:effectLst/>
                <a:highlight>
                  <a:srgbClr val="FFFFFF"/>
                </a:highlight>
              </a:rPr>
              <a:t>accounting for </a:t>
            </a:r>
            <a:r>
              <a:rPr lang="en-US" sz="1400" b="1" i="0" dirty="0">
                <a:solidFill>
                  <a:srgbClr val="0D0D0D"/>
                </a:solidFill>
                <a:effectLst/>
                <a:highlight>
                  <a:srgbClr val="FFFFFF"/>
                </a:highlight>
              </a:rPr>
              <a:t>66.</a:t>
            </a:r>
            <a:r>
              <a:rPr lang="en-US" sz="1400" b="1" dirty="0">
                <a:solidFill>
                  <a:srgbClr val="0D0D0D"/>
                </a:solidFill>
                <a:highlight>
                  <a:srgbClr val="FFFFFF"/>
                </a:highlight>
              </a:rPr>
              <a:t>9</a:t>
            </a:r>
            <a:r>
              <a:rPr lang="en-US" sz="1400" b="1" i="0" dirty="0">
                <a:solidFill>
                  <a:srgbClr val="0D0D0D"/>
                </a:solidFill>
                <a:effectLst/>
                <a:highlight>
                  <a:srgbClr val="FFFFFF"/>
                </a:highlight>
              </a:rPr>
              <a:t>% on average. In</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approximately </a:t>
            </a:r>
            <a:r>
              <a:rPr lang="en-US" sz="1400" b="1" i="0" dirty="0">
                <a:solidFill>
                  <a:srgbClr val="0D0D0D"/>
                </a:solidFill>
                <a:effectLst/>
                <a:highlight>
                  <a:srgbClr val="FFFFFF"/>
                </a:highlight>
              </a:rPr>
              <a:t>66.4%, </a:t>
            </a:r>
            <a:r>
              <a:rPr lang="en-US" sz="1400" i="0" dirty="0">
                <a:solidFill>
                  <a:srgbClr val="0D0D0D"/>
                </a:solidFill>
                <a:effectLst/>
                <a:highlight>
                  <a:srgbClr val="FFFFFF"/>
                </a:highlight>
              </a:rPr>
              <a:t>totaling</a:t>
            </a:r>
            <a:r>
              <a:rPr lang="en-US" sz="1400" b="1" i="0" dirty="0">
                <a:solidFill>
                  <a:srgbClr val="0D0D0D"/>
                </a:solidFill>
                <a:effectLst/>
                <a:highlight>
                  <a:srgbClr val="FFFFFF"/>
                </a:highlight>
              </a:rPr>
              <a:t> </a:t>
            </a:r>
            <a:r>
              <a:rPr lang="en-US" sz="1400" b="1" dirty="0">
                <a:solidFill>
                  <a:srgbClr val="0D0D0D"/>
                </a:solidFill>
                <a:highlight>
                  <a:srgbClr val="FFFFFF"/>
                </a:highlight>
              </a:rPr>
              <a:t>147,469</a:t>
            </a:r>
            <a:r>
              <a:rPr lang="en-US" sz="1400" b="1" i="0" dirty="0">
                <a:solidFill>
                  <a:srgbClr val="0D0D0D"/>
                </a:solidFill>
                <a:effectLst/>
                <a:highlight>
                  <a:srgbClr val="FFFFFF"/>
                </a:highlight>
              </a:rPr>
              <a:t> </a:t>
            </a:r>
            <a:r>
              <a:rPr lang="en-US" sz="1400" i="0" dirty="0">
                <a:solidFill>
                  <a:srgbClr val="0D0D0D"/>
                </a:solidFill>
                <a:effectLst/>
                <a:highlight>
                  <a:srgbClr val="FFFFFF"/>
                </a:highlight>
              </a:rPr>
              <a:t>number of road accident casualties</a:t>
            </a:r>
            <a:r>
              <a:rPr lang="en-US" sz="1400" dirty="0">
                <a:solidFill>
                  <a:srgbClr val="0D0D0D"/>
                </a:solidFill>
                <a:highlight>
                  <a:srgbClr val="FFFFFF"/>
                </a:highlight>
              </a:rPr>
              <a:t> </a:t>
            </a:r>
            <a:r>
              <a:rPr lang="en-US" sz="1400" b="0" i="0" dirty="0">
                <a:solidFill>
                  <a:srgbClr val="0D0D0D"/>
                </a:solidFill>
                <a:effectLst/>
                <a:highlight>
                  <a:srgbClr val="FFFFFF"/>
                </a:highlight>
              </a:rPr>
              <a:t>occurred on dry roads. By </a:t>
            </a:r>
            <a:r>
              <a:rPr lang="en-US" sz="1400" b="1" i="0" dirty="0">
                <a:solidFill>
                  <a:srgbClr val="0D0D0D"/>
                </a:solidFill>
                <a:effectLst/>
                <a:highlight>
                  <a:srgbClr val="FFFFFF"/>
                </a:highlight>
              </a:rPr>
              <a:t>2022, </a:t>
            </a:r>
            <a:r>
              <a:rPr lang="en-US" sz="1400" i="0" dirty="0">
                <a:solidFill>
                  <a:srgbClr val="0D0D0D"/>
                </a:solidFill>
                <a:effectLst/>
                <a:highlight>
                  <a:srgbClr val="FFFFFF"/>
                </a:highlight>
              </a:rPr>
              <a:t>this figure slightly increased to about </a:t>
            </a:r>
            <a:r>
              <a:rPr lang="en-US" sz="1400" b="1" i="0" dirty="0">
                <a:solidFill>
                  <a:srgbClr val="0D0D0D"/>
                </a:solidFill>
                <a:effectLst/>
                <a:highlight>
                  <a:srgbClr val="FFFFFF"/>
                </a:highlight>
              </a:rPr>
              <a:t>67.4%, with </a:t>
            </a:r>
            <a:r>
              <a:rPr lang="en-US" sz="1400" b="1" dirty="0">
                <a:solidFill>
                  <a:srgbClr val="0D0D0D"/>
                </a:solidFill>
                <a:highlight>
                  <a:srgbClr val="FFFFFF"/>
                </a:highlight>
              </a:rPr>
              <a:t>131,976</a:t>
            </a:r>
            <a:r>
              <a:rPr lang="en-US" sz="1400" b="1" i="0" dirty="0">
                <a:solidFill>
                  <a:srgbClr val="0D0D0D"/>
                </a:solidFill>
                <a:effectLst/>
                <a:highlight>
                  <a:srgbClr val="FFFFFF"/>
                </a:highlight>
              </a:rPr>
              <a:t> </a:t>
            </a:r>
            <a:r>
              <a:rPr lang="en-US" sz="1400" i="0" dirty="0">
                <a:solidFill>
                  <a:srgbClr val="0D0D0D"/>
                </a:solidFill>
                <a:effectLst/>
                <a:highlight>
                  <a:srgbClr val="FFFFFF"/>
                </a:highlight>
              </a:rPr>
              <a:t>casualties</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This change reflects a decrease of around          10.5% from 2021 to 2022</a:t>
            </a:r>
            <a:r>
              <a:rPr lang="en-US" sz="1400" b="0" i="0" dirty="0">
                <a:solidFill>
                  <a:srgbClr val="0D0D0D"/>
                </a:solidFill>
                <a:effectLst/>
                <a:highlight>
                  <a:srgbClr val="FFFFFF"/>
                </a:highlight>
              </a:rPr>
              <a:t>. </a:t>
            </a:r>
          </a:p>
          <a:p>
            <a:pPr marL="285750" indent="-285750">
              <a:buFont typeface="Arial" panose="020B0604020202020204" pitchFamily="34" charset="0"/>
              <a:buChar char="•"/>
            </a:pPr>
            <a:endParaRPr lang="en-US" sz="1400" b="0" i="0" dirty="0">
              <a:solidFill>
                <a:srgbClr val="0D0D0D"/>
              </a:solidFill>
              <a:effectLst/>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Other Road Surfaces: Roads with floodwater exceeding 3cm deep experienced the lowest </a:t>
            </a:r>
            <a:r>
              <a:rPr lang="en-US" sz="1400" b="0" i="0" dirty="0">
                <a:solidFill>
                  <a:srgbClr val="0D0D0D"/>
                </a:solidFill>
                <a:effectLst/>
                <a:highlight>
                  <a:srgbClr val="FFFFFF"/>
                </a:highlight>
              </a:rPr>
              <a:t>incidence of accidents, accounting for </a:t>
            </a:r>
            <a:r>
              <a:rPr lang="en-US" sz="1400" b="1" i="0" dirty="0">
                <a:solidFill>
                  <a:srgbClr val="0D0D0D"/>
                </a:solidFill>
                <a:effectLst/>
                <a:highlight>
                  <a:srgbClr val="FFFFFF"/>
                </a:highlight>
              </a:rPr>
              <a:t>less than 0.15% </a:t>
            </a:r>
            <a:r>
              <a:rPr lang="en-US" sz="1400" b="0" i="0" dirty="0">
                <a:solidFill>
                  <a:srgbClr val="0D0D0D"/>
                </a:solidFill>
                <a:effectLst/>
                <a:highlight>
                  <a:srgbClr val="FFFFFF"/>
                </a:highlight>
              </a:rPr>
              <a:t>of all reported incidents.</a:t>
            </a:r>
            <a:r>
              <a:rPr lang="en-US" sz="1400" b="1" i="0" dirty="0">
                <a:solidFill>
                  <a:srgbClr val="0D0D0D"/>
                </a:solidFill>
                <a:effectLst/>
                <a:highlight>
                  <a:srgbClr val="FFFFFF"/>
                </a:highlight>
              </a:rPr>
              <a:t> </a:t>
            </a:r>
          </a:p>
        </p:txBody>
      </p:sp>
      <p:sp>
        <p:nvSpPr>
          <p:cNvPr id="14" name="Speech Bubble: Rectangle 13">
            <a:extLst>
              <a:ext uri="{FF2B5EF4-FFF2-40B4-BE49-F238E27FC236}">
                <a16:creationId xmlns:a16="http://schemas.microsoft.com/office/drawing/2014/main" id="{32B31774-A4E5-45ED-E7FE-1A862476B267}"/>
              </a:ext>
            </a:extLst>
          </p:cNvPr>
          <p:cNvSpPr/>
          <p:nvPr/>
        </p:nvSpPr>
        <p:spPr>
          <a:xfrm>
            <a:off x="6021351" y="1828628"/>
            <a:ext cx="844144" cy="511975"/>
          </a:xfrm>
          <a:prstGeom prst="wedge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b="1" dirty="0">
                <a:solidFill>
                  <a:schemeClr val="tx1"/>
                </a:solidFill>
              </a:rPr>
              <a:t>Declined by 10.5%</a:t>
            </a:r>
            <a:endParaRPr lang="en-NG" sz="1200" b="1" dirty="0">
              <a:solidFill>
                <a:schemeClr val="tx1"/>
              </a:solidFill>
            </a:endParaRPr>
          </a:p>
        </p:txBody>
      </p:sp>
      <p:sp>
        <p:nvSpPr>
          <p:cNvPr id="15" name="Rectangle 14">
            <a:extLst>
              <a:ext uri="{FF2B5EF4-FFF2-40B4-BE49-F238E27FC236}">
                <a16:creationId xmlns:a16="http://schemas.microsoft.com/office/drawing/2014/main" id="{4E485805-7E4E-9E8E-EB05-419F9CEF6E4C}"/>
              </a:ext>
            </a:extLst>
          </p:cNvPr>
          <p:cNvSpPr/>
          <p:nvPr/>
        </p:nvSpPr>
        <p:spPr>
          <a:xfrm>
            <a:off x="1252025" y="2335237"/>
            <a:ext cx="5266047" cy="52449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D1AB7793-A565-8CB7-918D-9BEC3EDB6ADD}"/>
              </a:ext>
            </a:extLst>
          </p:cNvPr>
          <p:cNvSpPr txBox="1"/>
          <p:nvPr/>
        </p:nvSpPr>
        <p:spPr>
          <a:xfrm>
            <a:off x="351693" y="314895"/>
            <a:ext cx="9524981" cy="738664"/>
          </a:xfrm>
          <a:prstGeom prst="rect">
            <a:avLst/>
          </a:prstGeom>
          <a:noFill/>
        </p:spPr>
        <p:txBody>
          <a:bodyPr wrap="square">
            <a:spAutoFit/>
          </a:bodyPr>
          <a:lstStyle/>
          <a:p>
            <a:r>
              <a:rPr lang="en-US" sz="2100" b="1" dirty="0">
                <a:solidFill>
                  <a:srgbClr val="0D0D0D"/>
                </a:solidFill>
                <a:highlight>
                  <a:srgbClr val="FFFFFF"/>
                </a:highlight>
              </a:rPr>
              <a:t>Dry Roads Notoriety</a:t>
            </a:r>
            <a:r>
              <a:rPr lang="en-US" sz="2100" b="1" i="0" dirty="0">
                <a:solidFill>
                  <a:srgbClr val="0D0D0D"/>
                </a:solidFill>
                <a:effectLst/>
                <a:highlight>
                  <a:srgbClr val="FFFFFF"/>
                </a:highlight>
              </a:rPr>
              <a:t>: Dry Roads Dominate Road Accident Casualties with over 66% Despite a 10.23% Decrease, while Shallow Floodwater Records Lowest Incident Rate</a:t>
            </a:r>
            <a:endParaRPr lang="en-NG" sz="2100" b="1" dirty="0"/>
          </a:p>
        </p:txBody>
      </p:sp>
      <p:sp>
        <p:nvSpPr>
          <p:cNvPr id="8" name="Right Brace 7">
            <a:extLst>
              <a:ext uri="{FF2B5EF4-FFF2-40B4-BE49-F238E27FC236}">
                <a16:creationId xmlns:a16="http://schemas.microsoft.com/office/drawing/2014/main" id="{DB37B617-997E-3A2F-AEE2-C5C83AE5764F}"/>
              </a:ext>
            </a:extLst>
          </p:cNvPr>
          <p:cNvSpPr/>
          <p:nvPr/>
        </p:nvSpPr>
        <p:spPr>
          <a:xfrm>
            <a:off x="2734647" y="3573193"/>
            <a:ext cx="303974" cy="17303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7B2A889E-3942-5DD8-2A3C-CF016757502F}"/>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386259B-9F3A-9A8F-9E96-345CB7FC20C5}"/>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E0BB5544-60FE-F01D-EB12-5723AD92CB32}"/>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9EA3F74F-26AB-872F-D286-7CC1127A3CEC}"/>
              </a:ext>
            </a:extLst>
          </p:cNvPr>
          <p:cNvSpPr txBox="1"/>
          <p:nvPr/>
        </p:nvSpPr>
        <p:spPr>
          <a:xfrm>
            <a:off x="11365692" y="6482696"/>
            <a:ext cx="428610" cy="307777"/>
          </a:xfrm>
          <a:prstGeom prst="rect">
            <a:avLst/>
          </a:prstGeom>
          <a:noFill/>
        </p:spPr>
        <p:txBody>
          <a:bodyPr wrap="square" rtlCol="0">
            <a:spAutoFit/>
          </a:bodyPr>
          <a:lstStyle/>
          <a:p>
            <a:r>
              <a:rPr lang="en-US" sz="1400" dirty="0"/>
              <a:t>27</a:t>
            </a:r>
            <a:endParaRPr lang="en-NG" sz="1400" dirty="0"/>
          </a:p>
        </p:txBody>
      </p:sp>
    </p:spTree>
    <p:extLst>
      <p:ext uri="{BB962C8B-B14F-4D97-AF65-F5344CB8AC3E}">
        <p14:creationId xmlns:p14="http://schemas.microsoft.com/office/powerpoint/2010/main" val="1982509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1A0F6F-C12D-730F-559F-8CBE6083EA7C}"/>
              </a:ext>
            </a:extLst>
          </p:cNvPr>
          <p:cNvSpPr txBox="1"/>
          <p:nvPr/>
        </p:nvSpPr>
        <p:spPr>
          <a:xfrm>
            <a:off x="351693" y="1272549"/>
            <a:ext cx="606409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Light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3060768037"/>
              </p:ext>
            </p:extLst>
          </p:nvPr>
        </p:nvGraphicFramePr>
        <p:xfrm>
          <a:off x="524657" y="1794485"/>
          <a:ext cx="6460759" cy="399127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20F3942-B050-2B09-E95F-64E550A2DD69}"/>
              </a:ext>
            </a:extLst>
          </p:cNvPr>
          <p:cNvSpPr txBox="1"/>
          <p:nvPr/>
        </p:nvSpPr>
        <p:spPr>
          <a:xfrm>
            <a:off x="8525811" y="1633348"/>
            <a:ext cx="1907344"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3" name="Straight Connector 2">
            <a:extLst>
              <a:ext uri="{FF2B5EF4-FFF2-40B4-BE49-F238E27FC236}">
                <a16:creationId xmlns:a16="http://schemas.microsoft.com/office/drawing/2014/main" id="{7EC7E7F3-8053-0F2D-5D98-C03F333D4C44}"/>
              </a:ext>
            </a:extLst>
          </p:cNvPr>
          <p:cNvCxnSpPr>
            <a:cxnSpLocks/>
          </p:cNvCxnSpPr>
          <p:nvPr/>
        </p:nvCxnSpPr>
        <p:spPr>
          <a:xfrm>
            <a:off x="8812314" y="1995879"/>
            <a:ext cx="13645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EF773CC-07A5-7400-978E-09B42FDD7AAE}"/>
              </a:ext>
            </a:extLst>
          </p:cNvPr>
          <p:cNvSpPr txBox="1"/>
          <p:nvPr/>
        </p:nvSpPr>
        <p:spPr>
          <a:xfrm>
            <a:off x="8299937" y="2249831"/>
            <a:ext cx="2717833" cy="3539430"/>
          </a:xfrm>
          <a:prstGeom prst="rect">
            <a:avLst/>
          </a:prstGeom>
          <a:noFill/>
        </p:spPr>
        <p:txBody>
          <a:bodyPr wrap="square" rtlCol="0">
            <a:spAutoFit/>
          </a:bodyPr>
          <a:lstStyle/>
          <a:p>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 casualties </a:t>
            </a:r>
            <a:r>
              <a:rPr lang="en-US" sz="1400" b="1" i="0" dirty="0">
                <a:solidFill>
                  <a:srgbClr val="0D0D0D"/>
                </a:solidFill>
                <a:effectLst/>
                <a:highlight>
                  <a:srgbClr val="FFFFFF"/>
                </a:highlight>
              </a:rPr>
              <a:t>comprising 7</a:t>
            </a:r>
            <a:r>
              <a:rPr lang="en-US" sz="1400" b="1" dirty="0">
                <a:solidFill>
                  <a:srgbClr val="0D0D0D"/>
                </a:solidFill>
                <a:highlight>
                  <a:srgbClr val="FFFFFF"/>
                </a:highlight>
              </a:rPr>
              <a:t>2.2</a:t>
            </a:r>
            <a:r>
              <a:rPr lang="en-US" sz="1400" b="1" i="0" dirty="0">
                <a:solidFill>
                  <a:srgbClr val="0D0D0D"/>
                </a:solidFill>
                <a:effectLst/>
                <a:highlight>
                  <a:srgbClr val="FFFFFF"/>
                </a:highlight>
              </a:rPr>
              <a:t>%, occurred  </a:t>
            </a:r>
            <a:r>
              <a:rPr lang="en-US" sz="1400" b="1" dirty="0">
                <a:solidFill>
                  <a:srgbClr val="0D0D0D"/>
                </a:solidFill>
                <a:highlight>
                  <a:srgbClr val="FFFFFF"/>
                </a:highlight>
              </a:rPr>
              <a:t>during</a:t>
            </a:r>
            <a:r>
              <a:rPr lang="en-US" sz="1400" b="1" i="0" dirty="0">
                <a:solidFill>
                  <a:srgbClr val="0D0D0D"/>
                </a:solidFill>
                <a:effectLst/>
                <a:highlight>
                  <a:srgbClr val="FFFFFF"/>
                </a:highlight>
              </a:rPr>
              <a:t>  Daylight, involving a total of </a:t>
            </a:r>
            <a:r>
              <a:rPr lang="en-US" sz="1400" b="1" dirty="0">
                <a:solidFill>
                  <a:srgbClr val="0D0D0D"/>
                </a:solidFill>
                <a:highlight>
                  <a:srgbClr val="FFFFFF"/>
                </a:highlight>
              </a:rPr>
              <a:t>160,424</a:t>
            </a:r>
            <a:r>
              <a:rPr lang="en-US" sz="1400" b="1" i="0" dirty="0">
                <a:solidFill>
                  <a:srgbClr val="0D0D0D"/>
                </a:solidFill>
                <a:effectLst/>
                <a:highlight>
                  <a:srgbClr val="FFFFFF"/>
                </a:highlight>
              </a:rPr>
              <a:t> </a:t>
            </a:r>
            <a:r>
              <a:rPr lang="en-US" sz="1400" b="1" dirty="0">
                <a:solidFill>
                  <a:srgbClr val="0D0D0D"/>
                </a:solidFill>
                <a:highlight>
                  <a:srgbClr val="FFFFFF"/>
                </a:highlight>
              </a:rPr>
              <a:t>casualties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a:t>
            </a:r>
            <a:r>
              <a:rPr lang="en-US" sz="1400" dirty="0">
                <a:solidFill>
                  <a:srgbClr val="0D0D0D"/>
                </a:solidFill>
                <a:highlight>
                  <a:srgbClr val="FFFFFF"/>
                </a:highlight>
              </a:rPr>
              <a:t>Daylight</a:t>
            </a:r>
            <a:r>
              <a:rPr lang="en-US" sz="1400" b="0" i="0" dirty="0">
                <a:solidFill>
                  <a:srgbClr val="0D0D0D"/>
                </a:solidFill>
                <a:effectLst/>
                <a:highlight>
                  <a:srgbClr val="FFFFFF"/>
                </a:highlight>
              </a:rPr>
              <a:t> continued to hold a </a:t>
            </a:r>
            <a:r>
              <a:rPr lang="en-US" sz="1400" b="1" i="0" dirty="0">
                <a:solidFill>
                  <a:srgbClr val="0D0D0D"/>
                </a:solidFill>
                <a:effectLst/>
                <a:highlight>
                  <a:srgbClr val="FFFFFF"/>
                </a:highlight>
              </a:rPr>
              <a:t>significant share, accounting for 73.8%</a:t>
            </a:r>
            <a:r>
              <a:rPr lang="en-US" sz="1400" b="1" dirty="0">
                <a:solidFill>
                  <a:srgbClr val="0D0D0D"/>
                </a:solidFill>
                <a:highlight>
                  <a:srgbClr val="FFFFFF"/>
                </a:highlight>
              </a:rPr>
              <a:t>,</a:t>
            </a:r>
            <a:r>
              <a:rPr lang="en-US" sz="1400" b="1" i="0" dirty="0">
                <a:solidFill>
                  <a:srgbClr val="0D0D0D"/>
                </a:solidFill>
                <a:effectLst/>
                <a:highlight>
                  <a:srgbClr val="FFFFFF"/>
                </a:highlight>
              </a:rPr>
              <a:t> totaling 144,539 casualties</a:t>
            </a:r>
            <a:r>
              <a:rPr lang="en-US" sz="1400" b="0" i="0" dirty="0">
                <a:solidFill>
                  <a:srgbClr val="0D0D0D"/>
                </a:solidFill>
                <a:effectLst/>
                <a:highlight>
                  <a:srgbClr val="FFFFFF"/>
                </a:highlight>
              </a:rPr>
              <a:t>. This decline </a:t>
            </a:r>
            <a:r>
              <a:rPr lang="en-US" sz="1400" dirty="0">
                <a:solidFill>
                  <a:srgbClr val="0D0D0D"/>
                </a:solidFill>
                <a:highlight>
                  <a:srgbClr val="FFFFFF"/>
                </a:highlight>
              </a:rPr>
              <a:t>in</a:t>
            </a:r>
            <a:r>
              <a:rPr lang="en-US" sz="1400" b="0" i="0" dirty="0">
                <a:solidFill>
                  <a:srgbClr val="0D0D0D"/>
                </a:solidFill>
                <a:effectLst/>
                <a:highlight>
                  <a:srgbClr val="FFFFFF"/>
                </a:highlight>
              </a:rPr>
              <a:t> 2022 reflects a reduction of </a:t>
            </a:r>
            <a:r>
              <a:rPr lang="en-US" sz="1400" b="1" dirty="0">
                <a:solidFill>
                  <a:srgbClr val="0D0D0D"/>
                </a:solidFill>
                <a:highlight>
                  <a:srgbClr val="FFFFFF"/>
                </a:highlight>
              </a:rPr>
              <a:t>9.9</a:t>
            </a:r>
            <a:r>
              <a:rPr lang="en-US" sz="1400" b="1" i="0" dirty="0">
                <a:solidFill>
                  <a:srgbClr val="0D0D0D"/>
                </a:solidFill>
                <a:effectLst/>
                <a:highlight>
                  <a:srgbClr val="FFFFFF"/>
                </a:highlight>
              </a:rPr>
              <a:t>% in the number of road accident casualties.</a:t>
            </a:r>
            <a:endParaRPr lang="en-US" sz="1400" b="1" dirty="0">
              <a:solidFill>
                <a:srgbClr val="0D0D0D"/>
              </a:solidFill>
              <a:highlight>
                <a:srgbClr val="FFFFFF"/>
              </a:highlight>
            </a:endParaRPr>
          </a:p>
          <a:p>
            <a:endParaRPr lang="en-US" sz="1400" b="1" i="0" dirty="0">
              <a:solidFill>
                <a:srgbClr val="0D0D0D"/>
              </a:solidFill>
              <a:effectLst/>
              <a:highlight>
                <a:srgbClr val="FFFFFF"/>
              </a:highlight>
            </a:endParaRPr>
          </a:p>
          <a:p>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Notably, </a:t>
            </a:r>
            <a:r>
              <a:rPr lang="en-US" sz="1400" b="1" dirty="0">
                <a:solidFill>
                  <a:srgbClr val="0D0D0D"/>
                </a:solidFill>
                <a:highlight>
                  <a:srgbClr val="FFFFFF"/>
                </a:highlight>
              </a:rPr>
              <a:t>Daylight</a:t>
            </a:r>
            <a:r>
              <a:rPr lang="en-US" sz="1400" b="1" i="0" dirty="0">
                <a:solidFill>
                  <a:srgbClr val="0D0D0D"/>
                </a:solidFill>
                <a:effectLst/>
                <a:highlight>
                  <a:srgbClr val="FFFFFF"/>
                </a:highlight>
              </a:rPr>
              <a:t> witnessed almost three-quarter (75%) of all vehicles involved in accidents throughout both 2021 and 2022.</a:t>
            </a:r>
            <a:endParaRPr kumimoji="0" lang="en-US" altLang="en-NG" sz="1400" b="1" i="0" u="none" strike="noStrike" cap="none" normalizeH="0" baseline="0" dirty="0">
              <a:ln>
                <a:noFill/>
              </a:ln>
              <a:solidFill>
                <a:schemeClr val="tx1"/>
              </a:solidFill>
              <a:effectLst/>
            </a:endParaRPr>
          </a:p>
        </p:txBody>
      </p:sp>
      <p:sp>
        <p:nvSpPr>
          <p:cNvPr id="11" name="TextBox 10">
            <a:extLst>
              <a:ext uri="{FF2B5EF4-FFF2-40B4-BE49-F238E27FC236}">
                <a16:creationId xmlns:a16="http://schemas.microsoft.com/office/drawing/2014/main" id="{46A8F305-E1D1-1B60-088F-B0D926C9EE44}"/>
              </a:ext>
            </a:extLst>
          </p:cNvPr>
          <p:cNvSpPr txBox="1"/>
          <p:nvPr/>
        </p:nvSpPr>
        <p:spPr>
          <a:xfrm>
            <a:off x="323557" y="335945"/>
            <a:ext cx="10109597" cy="738664"/>
          </a:xfrm>
          <a:prstGeom prst="rect">
            <a:avLst/>
          </a:prstGeom>
          <a:noFill/>
        </p:spPr>
        <p:txBody>
          <a:bodyPr wrap="square">
            <a:spAutoFit/>
          </a:bodyPr>
          <a:lstStyle/>
          <a:p>
            <a:r>
              <a:rPr lang="en-US" sz="2100" b="1" dirty="0">
                <a:solidFill>
                  <a:srgbClr val="0D0D0D"/>
                </a:solidFill>
                <a:highlight>
                  <a:srgbClr val="FFFFFF"/>
                </a:highlight>
              </a:rPr>
              <a:t>Stupefying! </a:t>
            </a:r>
            <a:r>
              <a:rPr lang="en-US" sz="2100" b="1" i="0" dirty="0">
                <a:solidFill>
                  <a:srgbClr val="0D0D0D"/>
                </a:solidFill>
                <a:effectLst/>
                <a:highlight>
                  <a:srgbClr val="FFFFFF"/>
                </a:highlight>
              </a:rPr>
              <a:t>Despite the Visibility of Light, Road Accident Casualties Remain Dominated by Daylight with Nearly 75%.</a:t>
            </a:r>
            <a:r>
              <a:rPr lang="en-US" sz="2100" b="1" dirty="0">
                <a:solidFill>
                  <a:srgbClr val="0D0D0D"/>
                </a:solidFill>
                <a:highlight>
                  <a:srgbClr val="FFFFFF"/>
                </a:highlight>
              </a:rPr>
              <a:t> However, there was </a:t>
            </a:r>
            <a:r>
              <a:rPr lang="en-US" sz="2100" b="1" i="0" dirty="0">
                <a:solidFill>
                  <a:srgbClr val="0D0D0D"/>
                </a:solidFill>
                <a:effectLst/>
                <a:highlight>
                  <a:srgbClr val="FFFFFF"/>
                </a:highlight>
              </a:rPr>
              <a:t>9.7% Reduction</a:t>
            </a:r>
            <a:r>
              <a:rPr lang="en-US" sz="2100" b="1" dirty="0">
                <a:solidFill>
                  <a:srgbClr val="0D0D0D"/>
                </a:solidFill>
                <a:highlight>
                  <a:srgbClr val="FFFFFF"/>
                </a:highlight>
              </a:rPr>
              <a:t> </a:t>
            </a:r>
            <a:r>
              <a:rPr lang="en-US" sz="2100" b="1" i="0" dirty="0">
                <a:solidFill>
                  <a:srgbClr val="0D0D0D"/>
                </a:solidFill>
                <a:effectLst/>
                <a:highlight>
                  <a:srgbClr val="FFFFFF"/>
                </a:highlight>
              </a:rPr>
              <a:t>in 2022</a:t>
            </a:r>
            <a:endParaRPr lang="en-NG" sz="2100" dirty="0"/>
          </a:p>
        </p:txBody>
      </p:sp>
      <p:sp>
        <p:nvSpPr>
          <p:cNvPr id="6" name="Rectangle 5">
            <a:extLst>
              <a:ext uri="{FF2B5EF4-FFF2-40B4-BE49-F238E27FC236}">
                <a16:creationId xmlns:a16="http://schemas.microsoft.com/office/drawing/2014/main" id="{852BD760-FC05-1B33-D24B-8F723C4BFB67}"/>
              </a:ext>
            </a:extLst>
          </p:cNvPr>
          <p:cNvSpPr/>
          <p:nvPr/>
        </p:nvSpPr>
        <p:spPr>
          <a:xfrm>
            <a:off x="351693" y="1027613"/>
            <a:ext cx="10402364" cy="8987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59F3C228-C005-E72E-90E2-42737C920C88}"/>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F9FEDBB-518E-0742-CE72-19F45682FBAB}"/>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8" name="TextBox 7">
            <a:extLst>
              <a:ext uri="{FF2B5EF4-FFF2-40B4-BE49-F238E27FC236}">
                <a16:creationId xmlns:a16="http://schemas.microsoft.com/office/drawing/2014/main" id="{AF0EA388-9AD1-1485-6433-8403E9024D43}"/>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D565E8C0-C7EF-05FE-58C5-8D247D1E821D}"/>
              </a:ext>
            </a:extLst>
          </p:cNvPr>
          <p:cNvSpPr txBox="1"/>
          <p:nvPr/>
        </p:nvSpPr>
        <p:spPr>
          <a:xfrm>
            <a:off x="11365692" y="6482696"/>
            <a:ext cx="428610" cy="307777"/>
          </a:xfrm>
          <a:prstGeom prst="rect">
            <a:avLst/>
          </a:prstGeom>
          <a:noFill/>
        </p:spPr>
        <p:txBody>
          <a:bodyPr wrap="square" rtlCol="0">
            <a:spAutoFit/>
          </a:bodyPr>
          <a:lstStyle/>
          <a:p>
            <a:r>
              <a:rPr lang="en-US" sz="1400" dirty="0"/>
              <a:t>28</a:t>
            </a:r>
            <a:endParaRPr lang="en-NG" sz="1400" dirty="0"/>
          </a:p>
        </p:txBody>
      </p:sp>
    </p:spTree>
    <p:extLst>
      <p:ext uri="{BB962C8B-B14F-4D97-AF65-F5344CB8AC3E}">
        <p14:creationId xmlns:p14="http://schemas.microsoft.com/office/powerpoint/2010/main" val="413226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1316428299"/>
              </p:ext>
            </p:extLst>
          </p:nvPr>
        </p:nvGraphicFramePr>
        <p:xfrm>
          <a:off x="651495" y="1828417"/>
          <a:ext cx="6588243" cy="4264601"/>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B0B2FA5C-B1C5-3357-02AA-FE1F2EA3749A}"/>
              </a:ext>
            </a:extLst>
          </p:cNvPr>
          <p:cNvSpPr/>
          <p:nvPr/>
        </p:nvSpPr>
        <p:spPr>
          <a:xfrm>
            <a:off x="351693" y="1027612"/>
            <a:ext cx="10803987" cy="11130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4" y="1272549"/>
            <a:ext cx="612405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at different Junction Detail in 2021 &amp; 2022.</a:t>
            </a:r>
            <a:r>
              <a:rPr kumimoji="0" lang="en-NG" altLang="en-NG" sz="1400" b="0" i="0" u="none" strike="noStrike" cap="none" normalizeH="0" baseline="0" dirty="0">
                <a:ln>
                  <a:noFill/>
                </a:ln>
                <a:solidFill>
                  <a:schemeClr val="tx1"/>
                </a:solidFill>
                <a:effectLst/>
              </a:rPr>
              <a:t> </a:t>
            </a:r>
          </a:p>
        </p:txBody>
      </p:sp>
      <p:sp>
        <p:nvSpPr>
          <p:cNvPr id="2" name="TextBox 1">
            <a:extLst>
              <a:ext uri="{FF2B5EF4-FFF2-40B4-BE49-F238E27FC236}">
                <a16:creationId xmlns:a16="http://schemas.microsoft.com/office/drawing/2014/main" id="{BF776A7F-7960-E5F7-7DA8-A19856A45DE8}"/>
              </a:ext>
            </a:extLst>
          </p:cNvPr>
          <p:cNvSpPr txBox="1"/>
          <p:nvPr/>
        </p:nvSpPr>
        <p:spPr>
          <a:xfrm>
            <a:off x="8217096" y="1628184"/>
            <a:ext cx="2363371"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3" name="Straight Connector 2">
            <a:extLst>
              <a:ext uri="{FF2B5EF4-FFF2-40B4-BE49-F238E27FC236}">
                <a16:creationId xmlns:a16="http://schemas.microsoft.com/office/drawing/2014/main" id="{E5222F4C-F5DC-614B-5ADC-D5EEAC791AA6}"/>
              </a:ext>
            </a:extLst>
          </p:cNvPr>
          <p:cNvCxnSpPr>
            <a:cxnSpLocks/>
          </p:cNvCxnSpPr>
          <p:nvPr/>
        </p:nvCxnSpPr>
        <p:spPr>
          <a:xfrm>
            <a:off x="8723532" y="1970563"/>
            <a:ext cx="1454789"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82527DB-67AF-16EA-6E5B-02F6DD7737F3}"/>
              </a:ext>
            </a:extLst>
          </p:cNvPr>
          <p:cNvSpPr txBox="1"/>
          <p:nvPr/>
        </p:nvSpPr>
        <p:spPr>
          <a:xfrm>
            <a:off x="7851896" y="2183219"/>
            <a:ext cx="3513796" cy="3754874"/>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highlight>
                  <a:srgbClr val="FFFFFF"/>
                </a:highlight>
              </a:rPr>
              <a:t>In the UK, </a:t>
            </a:r>
            <a:r>
              <a:rPr lang="en-US" sz="1400" b="1" i="0" u="none" strike="noStrike" dirty="0">
                <a:effectLst/>
              </a:rPr>
              <a:t>Not at junction or within 20 meters,</a:t>
            </a:r>
            <a:r>
              <a:rPr lang="en-US" sz="1400" b="1" dirty="0"/>
              <a:t> and </a:t>
            </a:r>
            <a:r>
              <a:rPr lang="en-US" sz="1400" b="1" i="0" u="none" strike="noStrike" dirty="0">
                <a:effectLst/>
              </a:rPr>
              <a:t>T or staggered junction</a:t>
            </a:r>
            <a:r>
              <a:rPr lang="en-US" sz="1400" b="1" dirty="0"/>
              <a:t> </a:t>
            </a:r>
            <a:r>
              <a:rPr lang="en-US" sz="1400" b="1" i="0" dirty="0">
                <a:effectLst/>
                <a:highlight>
                  <a:srgbClr val="FFFFFF"/>
                </a:highlight>
              </a:rPr>
              <a:t>were the most dangerous junction details in 2021 and 2022 in terms of </a:t>
            </a:r>
            <a:r>
              <a:rPr lang="en-US" sz="1400" b="1" dirty="0">
                <a:highlight>
                  <a:srgbClr val="FFFFFF"/>
                </a:highlight>
              </a:rPr>
              <a:t>the number of road accident casualties.</a:t>
            </a:r>
            <a:r>
              <a:rPr lang="en-US" sz="1400" b="1" i="0" dirty="0">
                <a:effectLst/>
                <a:highlight>
                  <a:srgbClr val="FFFFFF"/>
                </a:highlight>
              </a:rPr>
              <a:t> </a:t>
            </a:r>
            <a:r>
              <a:rPr lang="en-US" sz="1400" i="0" dirty="0">
                <a:effectLst/>
                <a:highlight>
                  <a:srgbClr val="FFFFFF"/>
                </a:highlight>
              </a:rPr>
              <a:t>The </a:t>
            </a:r>
            <a:r>
              <a:rPr lang="en-US" sz="1400" b="1" i="0" dirty="0">
                <a:effectLst/>
                <a:highlight>
                  <a:srgbClr val="FFFFFF"/>
                </a:highlight>
              </a:rPr>
              <a:t>two junction details </a:t>
            </a:r>
            <a:r>
              <a:rPr lang="en-US" sz="1400" i="0" dirty="0">
                <a:effectLst/>
                <a:highlight>
                  <a:srgbClr val="FFFFFF"/>
                </a:highlight>
              </a:rPr>
              <a:t>amount to over </a:t>
            </a:r>
            <a:r>
              <a:rPr lang="en-US" sz="1400" b="1" i="0" dirty="0">
                <a:effectLst/>
                <a:highlight>
                  <a:srgbClr val="FFFFFF"/>
                </a:highlight>
              </a:rPr>
              <a:t>71% </a:t>
            </a:r>
            <a:r>
              <a:rPr lang="en-US" sz="1400" i="0" dirty="0">
                <a:effectLst/>
                <a:highlight>
                  <a:srgbClr val="FFFFFF"/>
                </a:highlight>
              </a:rPr>
              <a:t>on an average. </a:t>
            </a:r>
            <a:r>
              <a:rPr lang="en-US" sz="1400" dirty="0">
                <a:highlight>
                  <a:srgbClr val="FFFFFF"/>
                </a:highlight>
              </a:rPr>
              <a:t>A</a:t>
            </a:r>
            <a:r>
              <a:rPr lang="en-US" sz="1400" i="0" dirty="0">
                <a:effectLst/>
                <a:highlight>
                  <a:srgbClr val="FFFFFF"/>
                </a:highlight>
              </a:rPr>
              <a:t> </a:t>
            </a:r>
            <a:r>
              <a:rPr lang="en-US" sz="1400" b="1" i="0" dirty="0">
                <a:effectLst/>
                <a:highlight>
                  <a:srgbClr val="FFFFFF"/>
                </a:highlight>
              </a:rPr>
              <a:t>total of  158,647 in 2021 and 139,044 in 2022 of casualties were recorded, showing a drop of 12.36% in 2022.</a:t>
            </a:r>
          </a:p>
          <a:p>
            <a:endParaRPr lang="en-US" sz="1400" i="0" dirty="0">
              <a:effectLst/>
              <a:highlight>
                <a:srgbClr val="FFFFFF"/>
              </a:highlight>
            </a:endParaRPr>
          </a:p>
          <a:p>
            <a:pPr marL="285750" indent="-285750">
              <a:buFont typeface="Arial" panose="020B0604020202020204" pitchFamily="34" charset="0"/>
              <a:buChar char="•"/>
            </a:pPr>
            <a:r>
              <a:rPr lang="en-US" sz="1400" i="0" dirty="0">
                <a:effectLst/>
                <a:highlight>
                  <a:srgbClr val="FFFFFF"/>
                </a:highlight>
              </a:rPr>
              <a:t>In comparison, </a:t>
            </a:r>
            <a:r>
              <a:rPr lang="en-US" sz="1400" b="1" i="0" dirty="0">
                <a:effectLst/>
                <a:highlight>
                  <a:srgbClr val="FFFFFF"/>
                </a:highlight>
              </a:rPr>
              <a:t>junctions with more than four arms </a:t>
            </a:r>
            <a:r>
              <a:rPr lang="en-US" sz="1400" i="0" dirty="0">
                <a:effectLst/>
                <a:highlight>
                  <a:srgbClr val="FFFFFF"/>
                </a:highlight>
              </a:rPr>
              <a:t>recorded</a:t>
            </a:r>
            <a:r>
              <a:rPr lang="en-US" sz="1400" b="1" i="0" dirty="0">
                <a:effectLst/>
                <a:highlight>
                  <a:srgbClr val="FFFFFF"/>
                </a:highlight>
              </a:rPr>
              <a:t> 3.166 in 2021 </a:t>
            </a:r>
            <a:r>
              <a:rPr lang="en-US" sz="1400" i="0" dirty="0">
                <a:effectLst/>
                <a:highlight>
                  <a:srgbClr val="FFFFFF"/>
                </a:highlight>
              </a:rPr>
              <a:t>and </a:t>
            </a:r>
            <a:r>
              <a:rPr lang="en-US" sz="1400" b="1" i="0" dirty="0">
                <a:effectLst/>
                <a:highlight>
                  <a:srgbClr val="FFFFFF"/>
                </a:highlight>
              </a:rPr>
              <a:t>2,708 in 2022 </a:t>
            </a:r>
            <a:r>
              <a:rPr lang="en-US" sz="1400" i="0" dirty="0">
                <a:effectLst/>
                <a:highlight>
                  <a:srgbClr val="FFFFFF"/>
                </a:highlight>
              </a:rPr>
              <a:t>and</a:t>
            </a:r>
            <a:r>
              <a:rPr lang="en-US" sz="1400" b="1" i="0" dirty="0">
                <a:effectLst/>
                <a:highlight>
                  <a:srgbClr val="FFFFFF"/>
                </a:highlight>
              </a:rPr>
              <a:t> mini roundabout  </a:t>
            </a:r>
            <a:r>
              <a:rPr lang="en-US" sz="1400" i="0" dirty="0">
                <a:effectLst/>
                <a:highlight>
                  <a:srgbClr val="FFFFFF"/>
                </a:highlight>
              </a:rPr>
              <a:t>with</a:t>
            </a:r>
            <a:r>
              <a:rPr lang="en-US" sz="1400" b="1" i="0" dirty="0">
                <a:effectLst/>
                <a:highlight>
                  <a:srgbClr val="FFFFFF"/>
                </a:highlight>
              </a:rPr>
              <a:t> 2,265 in 2021 </a:t>
            </a:r>
            <a:r>
              <a:rPr lang="en-US" sz="1400" i="0" dirty="0">
                <a:effectLst/>
                <a:highlight>
                  <a:srgbClr val="FFFFFF"/>
                </a:highlight>
              </a:rPr>
              <a:t>and</a:t>
            </a:r>
            <a:r>
              <a:rPr lang="en-US" sz="1400" b="1" i="0" dirty="0">
                <a:effectLst/>
                <a:highlight>
                  <a:srgbClr val="FFFFFF"/>
                </a:highlight>
              </a:rPr>
              <a:t> 2,150 in 2022. These two </a:t>
            </a:r>
            <a:r>
              <a:rPr lang="en-US" sz="1400" b="1" dirty="0">
                <a:highlight>
                  <a:srgbClr val="FFFFFF"/>
                </a:highlight>
              </a:rPr>
              <a:t>junction types</a:t>
            </a:r>
            <a:r>
              <a:rPr lang="en-US" sz="1400" b="1" i="0" dirty="0">
                <a:effectLst/>
                <a:highlight>
                  <a:srgbClr val="FFFFFF"/>
                </a:highlight>
              </a:rPr>
              <a:t> were the safest</a:t>
            </a:r>
            <a:r>
              <a:rPr lang="en-US" sz="1400" b="1" dirty="0">
                <a:highlight>
                  <a:srgbClr val="FFFFFF"/>
                </a:highlight>
              </a:rPr>
              <a:t> in 2021 and 2022.</a:t>
            </a:r>
            <a:endParaRPr lang="en-NG" sz="1400" b="1" dirty="0"/>
          </a:p>
        </p:txBody>
      </p:sp>
      <p:sp>
        <p:nvSpPr>
          <p:cNvPr id="15" name="Speech Bubble: Rectangle 14">
            <a:extLst>
              <a:ext uri="{FF2B5EF4-FFF2-40B4-BE49-F238E27FC236}">
                <a16:creationId xmlns:a16="http://schemas.microsoft.com/office/drawing/2014/main" id="{32B31774-A4E5-45ED-E7FE-1A862476B267}"/>
              </a:ext>
            </a:extLst>
          </p:cNvPr>
          <p:cNvSpPr/>
          <p:nvPr/>
        </p:nvSpPr>
        <p:spPr>
          <a:xfrm>
            <a:off x="6596667" y="1628184"/>
            <a:ext cx="844144" cy="511975"/>
          </a:xfrm>
          <a:prstGeom prst="wedge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b="1" dirty="0">
                <a:solidFill>
                  <a:schemeClr val="tx1"/>
                </a:solidFill>
              </a:rPr>
              <a:t>Declined by 14.8%</a:t>
            </a:r>
            <a:endParaRPr lang="en-NG" sz="1200" b="1" dirty="0">
              <a:solidFill>
                <a:schemeClr val="tx1"/>
              </a:solidFill>
            </a:endParaRPr>
          </a:p>
        </p:txBody>
      </p:sp>
      <p:sp>
        <p:nvSpPr>
          <p:cNvPr id="16" name="Rectangle 15">
            <a:extLst>
              <a:ext uri="{FF2B5EF4-FFF2-40B4-BE49-F238E27FC236}">
                <a16:creationId xmlns:a16="http://schemas.microsoft.com/office/drawing/2014/main" id="{BD141125-E94A-86F0-2F99-F097A3A5A521}"/>
              </a:ext>
            </a:extLst>
          </p:cNvPr>
          <p:cNvSpPr/>
          <p:nvPr/>
        </p:nvSpPr>
        <p:spPr>
          <a:xfrm>
            <a:off x="779490" y="2183219"/>
            <a:ext cx="6340838" cy="748459"/>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04F265B0-F225-446A-9AF2-0A1A793605E0}"/>
              </a:ext>
            </a:extLst>
          </p:cNvPr>
          <p:cNvSpPr txBox="1"/>
          <p:nvPr/>
        </p:nvSpPr>
        <p:spPr>
          <a:xfrm>
            <a:off x="314178" y="338114"/>
            <a:ext cx="10359182"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Dangerous </a:t>
            </a:r>
            <a:r>
              <a:rPr lang="en-US" sz="2100" b="1" dirty="0">
                <a:solidFill>
                  <a:srgbClr val="0D0D0D"/>
                </a:solidFill>
                <a:highlight>
                  <a:srgbClr val="FFFFFF"/>
                </a:highlight>
              </a:rPr>
              <a:t>Point</a:t>
            </a:r>
            <a:r>
              <a:rPr lang="en-US" sz="2100" b="1" i="0" dirty="0">
                <a:solidFill>
                  <a:srgbClr val="0D0D0D"/>
                </a:solidFill>
                <a:effectLst/>
                <a:highlight>
                  <a:srgbClr val="FFFFFF"/>
                </a:highlight>
              </a:rPr>
              <a:t>s : Not at junction or within 20 meters, and T or staggered junction are the Most Hazardous Road Junctions with over 70% of all road accident casualties</a:t>
            </a:r>
            <a:endParaRPr lang="en-NG" sz="2100" b="1" dirty="0"/>
          </a:p>
        </p:txBody>
      </p:sp>
      <p:cxnSp>
        <p:nvCxnSpPr>
          <p:cNvPr id="5" name="Straight Connector 4">
            <a:extLst>
              <a:ext uri="{FF2B5EF4-FFF2-40B4-BE49-F238E27FC236}">
                <a16:creationId xmlns:a16="http://schemas.microsoft.com/office/drawing/2014/main" id="{E0E919D8-2EFB-3044-D57C-32A5DFB58E77}"/>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2F38B63-AF2D-6A44-E557-581F4DEC0909}"/>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EE294FF3-05AB-E377-7876-127B4D07550B}"/>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344295AD-27CA-9EAA-8A37-E8905085D44C}"/>
              </a:ext>
            </a:extLst>
          </p:cNvPr>
          <p:cNvSpPr txBox="1"/>
          <p:nvPr/>
        </p:nvSpPr>
        <p:spPr>
          <a:xfrm>
            <a:off x="11365692" y="6482696"/>
            <a:ext cx="428610" cy="307777"/>
          </a:xfrm>
          <a:prstGeom prst="rect">
            <a:avLst/>
          </a:prstGeom>
          <a:noFill/>
        </p:spPr>
        <p:txBody>
          <a:bodyPr wrap="square" rtlCol="0">
            <a:spAutoFit/>
          </a:bodyPr>
          <a:lstStyle/>
          <a:p>
            <a:r>
              <a:rPr lang="en-US" sz="1400" dirty="0"/>
              <a:t>29</a:t>
            </a:r>
            <a:endParaRPr lang="en-NG" sz="1400" dirty="0"/>
          </a:p>
        </p:txBody>
      </p:sp>
    </p:spTree>
    <p:extLst>
      <p:ext uri="{BB962C8B-B14F-4D97-AF65-F5344CB8AC3E}">
        <p14:creationId xmlns:p14="http://schemas.microsoft.com/office/powerpoint/2010/main" val="340613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758FC2-1831-2207-5EE2-251FA5332007}"/>
              </a:ext>
            </a:extLst>
          </p:cNvPr>
          <p:cNvSpPr txBox="1"/>
          <p:nvPr/>
        </p:nvSpPr>
        <p:spPr>
          <a:xfrm>
            <a:off x="504092" y="422895"/>
            <a:ext cx="3758990" cy="523220"/>
          </a:xfrm>
          <a:prstGeom prst="rect">
            <a:avLst/>
          </a:prstGeom>
          <a:noFill/>
        </p:spPr>
        <p:txBody>
          <a:bodyPr wrap="square" rtlCol="0">
            <a:spAutoFit/>
          </a:bodyPr>
          <a:lstStyle/>
          <a:p>
            <a:r>
              <a:rPr lang="en-US" sz="2800" b="1" dirty="0">
                <a:solidFill>
                  <a:srgbClr val="0070C0"/>
                </a:solidFill>
              </a:rPr>
              <a:t>Executive Summary (I)</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D3B7B182-DCE8-EED6-4CBD-8E9F2A4E9DB9}"/>
              </a:ext>
            </a:extLst>
          </p:cNvPr>
          <p:cNvCxnSpPr>
            <a:cxnSpLocks/>
          </p:cNvCxnSpPr>
          <p:nvPr/>
        </p:nvCxnSpPr>
        <p:spPr>
          <a:xfrm>
            <a:off x="504091" y="946115"/>
            <a:ext cx="4166762"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5381B8-A7B2-7EF6-CC1A-FE52A0730FDB}"/>
              </a:ext>
            </a:extLst>
          </p:cNvPr>
          <p:cNvSpPr txBox="1"/>
          <p:nvPr/>
        </p:nvSpPr>
        <p:spPr>
          <a:xfrm>
            <a:off x="1037968" y="1469335"/>
            <a:ext cx="9996616" cy="4832092"/>
          </a:xfrm>
          <a:prstGeom prst="rect">
            <a:avLst/>
          </a:prstGeom>
          <a:noFill/>
        </p:spPr>
        <p:txBody>
          <a:bodyPr wrap="square">
            <a:spAutoFit/>
          </a:bodyPr>
          <a:lstStyle/>
          <a:p>
            <a:r>
              <a:rPr lang="en-US" sz="1400" b="1" dirty="0"/>
              <a:t>Vehicular Transportation is vital in the UK, facilitating essential goods movement and daily activities. While modern society enjoys technological advancements that enhance travel opportunities for work and leisure</a:t>
            </a:r>
          </a:p>
          <a:p>
            <a:pPr marL="285750" indent="-285750">
              <a:buFont typeface="Arial" panose="020B0604020202020204" pitchFamily="34" charset="0"/>
              <a:buChar char="•"/>
            </a:pPr>
            <a:r>
              <a:rPr lang="en-US" sz="1400" dirty="0"/>
              <a:t>These conveniences come at a significant cost. This includes the tragic loss of lives and the economic consequences of road accidents</a:t>
            </a:r>
          </a:p>
          <a:p>
            <a:pPr marL="285750" indent="-285750">
              <a:buFont typeface="Arial" panose="020B0604020202020204" pitchFamily="34" charset="0"/>
              <a:buChar char="•"/>
            </a:pPr>
            <a:r>
              <a:rPr lang="en-US" sz="1400" b="0" i="0" dirty="0">
                <a:solidFill>
                  <a:srgbClr val="111111"/>
                </a:solidFill>
                <a:effectLst/>
                <a:latin typeface="-apple-system"/>
              </a:rPr>
              <a:t>Road accidents not only result in immediate costs but also have long-term consequences that ripple through the economy</a:t>
            </a:r>
            <a:endParaRPr lang="en-US" sz="1400" dirty="0"/>
          </a:p>
          <a:p>
            <a:pPr marL="285750" indent="-285750">
              <a:buFont typeface="Arial" panose="020B0604020202020204" pitchFamily="34" charset="0"/>
              <a:buChar char="•"/>
            </a:pPr>
            <a:r>
              <a:rPr lang="en-US" sz="1400" dirty="0"/>
              <a:t>The economic ramifications of road accidents are substantial, including lost productivity and the considerable healthcare resources needed. </a:t>
            </a:r>
            <a:r>
              <a:rPr lang="en-US" sz="1400" i="0" dirty="0">
                <a:solidFill>
                  <a:srgbClr val="0D0D0D"/>
                </a:solidFill>
                <a:effectLst/>
              </a:rPr>
              <a:t>Economically, the toll of road crash injuries is estimated to exceed 1.3% of the UK's GDP</a:t>
            </a:r>
          </a:p>
          <a:p>
            <a:pPr marL="285750" indent="-285750">
              <a:buFont typeface="Arial" panose="020B0604020202020204" pitchFamily="34" charset="0"/>
              <a:buChar char="•"/>
            </a:pPr>
            <a:endParaRPr lang="en-US" sz="1400" dirty="0">
              <a:solidFill>
                <a:srgbClr val="0D0D0D"/>
              </a:solidFill>
            </a:endParaRPr>
          </a:p>
          <a:p>
            <a:r>
              <a:rPr lang="en-US" sz="1400" b="1" dirty="0"/>
              <a:t>In the UK, the Aggregate Number of Vehicles Engaged in Traffic Incidents</a:t>
            </a:r>
          </a:p>
          <a:p>
            <a:pPr marL="285750" indent="-285750">
              <a:buFont typeface="Arial" panose="020B0604020202020204" pitchFamily="34" charset="0"/>
              <a:buChar char="•"/>
            </a:pPr>
            <a:r>
              <a:rPr lang="en-US" sz="1400" dirty="0"/>
              <a:t>In 2021, the UK saw 298,687 vehicles involved in road accidents, compared to 264,615 vehicles in 2022, reflecting an 11.4% decrease in accidents from the previous year</a:t>
            </a:r>
            <a:endParaRPr lang="en-US" sz="1400" i="0" dirty="0">
              <a:solidFill>
                <a:srgbClr val="0D0D0D"/>
              </a:solidFill>
              <a:effectLst/>
            </a:endParaRPr>
          </a:p>
          <a:p>
            <a:pPr marL="285750" indent="-285750">
              <a:buFont typeface="Arial" panose="020B0604020202020204" pitchFamily="34" charset="0"/>
              <a:buChar char="•"/>
            </a:pPr>
            <a:r>
              <a:rPr lang="en-US" sz="1400" dirty="0"/>
              <a:t>In 2021, cars accounted for 80% of all vehicles in road accidents, and in 2022, this proportion slightly decreased to 79.5%. This shift represents a 12% decline in car accidents from 2021 to 2022</a:t>
            </a:r>
            <a:endParaRPr lang="en-US" sz="1400" i="0" dirty="0">
              <a:solidFill>
                <a:srgbClr val="0D0D0D"/>
              </a:solidFill>
              <a:effectLst/>
            </a:endParaRPr>
          </a:p>
          <a:p>
            <a:pPr marL="285750" indent="-285750">
              <a:buFont typeface="Arial" panose="020B0604020202020204" pitchFamily="34" charset="0"/>
              <a:buChar char="•"/>
            </a:pPr>
            <a:r>
              <a:rPr lang="en-US" sz="1400" i="0" dirty="0">
                <a:solidFill>
                  <a:srgbClr val="0D0D0D"/>
                </a:solidFill>
                <a:effectLst/>
              </a:rPr>
              <a:t>The UK witnessed its highest vehicle involvement in road accidents in Nov. 2021 and 2022, with 28,491 and 25,019 vehicles respectively. These incidents accounted for 9.54% and 9.45% of the total accidents for their respective years. Notably, there was a significant 12.2% drop</a:t>
            </a:r>
          </a:p>
          <a:p>
            <a:pPr marL="285750" indent="-285750">
              <a:buFont typeface="Arial" panose="020B0604020202020204" pitchFamily="34" charset="0"/>
              <a:buChar char="•"/>
            </a:pPr>
            <a:r>
              <a:rPr lang="en-US" sz="1400" dirty="0"/>
              <a:t>In 2021, 73.40% of road accidents happened on single carriageways, and this trend continued in 2022, with single carriageways accounting for 73.32% of accidents. This reflects an 11.6% reduction in road accidents overall.</a:t>
            </a:r>
          </a:p>
          <a:p>
            <a:pPr marL="285750" indent="-285750">
              <a:buFont typeface="Arial" panose="020B0604020202020204" pitchFamily="34" charset="0"/>
              <a:buChar char="•"/>
            </a:pPr>
            <a:r>
              <a:rPr lang="en-US" sz="1400" i="0" dirty="0">
                <a:solidFill>
                  <a:srgbClr val="0D0D0D"/>
                </a:solidFill>
                <a:effectLst/>
              </a:rPr>
              <a:t>In 2021, the majority of road accidents, totaling 74.5%, occurred during daylight hours. Similarly, in 2022, daylight still held a significant share, accounting for 75.9% , marking a 9.7% decrease year on year</a:t>
            </a:r>
            <a:endParaRPr lang="en-US" sz="1400" dirty="0"/>
          </a:p>
          <a:p>
            <a:pPr marL="285750" indent="-285750">
              <a:buFont typeface="Arial" panose="020B0604020202020204" pitchFamily="34" charset="0"/>
              <a:buChar char="•"/>
            </a:pPr>
            <a:r>
              <a:rPr lang="en-US" sz="1400" dirty="0"/>
              <a:t>Not at junction or within 20 meters" and "T or staggered junctions" were the most hazardous junction details in the UK for road accidents in both 2021 and 2022. Together, they accounted for over 70% of accidents on average during these years</a:t>
            </a:r>
            <a:endParaRPr lang="en-US" sz="1400" i="0" dirty="0">
              <a:solidFill>
                <a:srgbClr val="0D0D0D"/>
              </a:solidFill>
              <a:effectLst/>
            </a:endParaRPr>
          </a:p>
        </p:txBody>
      </p:sp>
      <p:sp>
        <p:nvSpPr>
          <p:cNvPr id="3" name="TextBox 2">
            <a:extLst>
              <a:ext uri="{FF2B5EF4-FFF2-40B4-BE49-F238E27FC236}">
                <a16:creationId xmlns:a16="http://schemas.microsoft.com/office/drawing/2014/main" id="{3A6C2EDA-C19F-B2F0-D649-46E0281C087E}"/>
              </a:ext>
            </a:extLst>
          </p:cNvPr>
          <p:cNvSpPr txBox="1"/>
          <p:nvPr/>
        </p:nvSpPr>
        <p:spPr>
          <a:xfrm>
            <a:off x="11365692" y="6482696"/>
            <a:ext cx="428610" cy="307777"/>
          </a:xfrm>
          <a:prstGeom prst="rect">
            <a:avLst/>
          </a:prstGeom>
          <a:noFill/>
        </p:spPr>
        <p:txBody>
          <a:bodyPr wrap="square" rtlCol="0">
            <a:spAutoFit/>
          </a:bodyPr>
          <a:lstStyle/>
          <a:p>
            <a:r>
              <a:rPr lang="en-US" sz="1400" dirty="0"/>
              <a:t>3</a:t>
            </a:r>
            <a:endParaRPr lang="en-NG" sz="1400" dirty="0"/>
          </a:p>
        </p:txBody>
      </p:sp>
    </p:spTree>
    <p:extLst>
      <p:ext uri="{BB962C8B-B14F-4D97-AF65-F5344CB8AC3E}">
        <p14:creationId xmlns:p14="http://schemas.microsoft.com/office/powerpoint/2010/main" val="270199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B2FA5C-B1C5-3357-02AA-FE1F2EA3749A}"/>
              </a:ext>
            </a:extLst>
          </p:cNvPr>
          <p:cNvSpPr/>
          <p:nvPr/>
        </p:nvSpPr>
        <p:spPr>
          <a:xfrm>
            <a:off x="351693" y="1027613"/>
            <a:ext cx="11287660"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49"/>
            <a:ext cx="534456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Locations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3174638808"/>
              </p:ext>
            </p:extLst>
          </p:nvPr>
        </p:nvGraphicFramePr>
        <p:xfrm>
          <a:off x="704537" y="1794485"/>
          <a:ext cx="6499274" cy="41063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756FBA0-F411-5E9F-0E30-23068B15BC12}"/>
              </a:ext>
            </a:extLst>
          </p:cNvPr>
          <p:cNvSpPr txBox="1"/>
          <p:nvPr/>
        </p:nvSpPr>
        <p:spPr>
          <a:xfrm>
            <a:off x="8693834" y="1499113"/>
            <a:ext cx="2175803"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DD53E92C-1C2B-C53D-8FDB-607388DE4672}"/>
              </a:ext>
            </a:extLst>
          </p:cNvPr>
          <p:cNvCxnSpPr>
            <a:cxnSpLocks/>
          </p:cNvCxnSpPr>
          <p:nvPr/>
        </p:nvCxnSpPr>
        <p:spPr>
          <a:xfrm>
            <a:off x="8874100" y="1837667"/>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9E5291A-D769-7985-40FC-63E6FCB02CED}"/>
              </a:ext>
            </a:extLst>
          </p:cNvPr>
          <p:cNvSpPr txBox="1"/>
          <p:nvPr/>
        </p:nvSpPr>
        <p:spPr>
          <a:xfrm>
            <a:off x="8454683" y="2075513"/>
            <a:ext cx="2654104" cy="3754874"/>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a:t>
            </a:r>
            <a:r>
              <a:rPr lang="en-US" sz="1400" b="0" i="0" dirty="0">
                <a:solidFill>
                  <a:srgbClr val="0D0D0D"/>
                </a:solidFill>
                <a:effectLst/>
                <a:highlight>
                  <a:srgbClr val="FFFFFF"/>
                </a:highlight>
              </a:rPr>
              <a:t>, urban areas witnessed a higher frequency of road accident casualties, averaging </a:t>
            </a:r>
            <a:r>
              <a:rPr lang="en-US" sz="1400" b="1" i="0" dirty="0">
                <a:solidFill>
                  <a:srgbClr val="0D0D0D"/>
                </a:solidFill>
                <a:effectLst/>
                <a:highlight>
                  <a:srgbClr val="FFFFFF"/>
                </a:highlight>
              </a:rPr>
              <a:t>61.3%</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2021,a total of  </a:t>
            </a:r>
            <a:r>
              <a:rPr lang="en-US" sz="1400" b="1" dirty="0">
                <a:solidFill>
                  <a:srgbClr val="0D0D0D"/>
                </a:solidFill>
                <a:highlight>
                  <a:srgbClr val="FFFFFF"/>
                </a:highlight>
              </a:rPr>
              <a:t>134</a:t>
            </a:r>
            <a:r>
              <a:rPr lang="en-US" sz="1400" b="1" i="0" dirty="0">
                <a:solidFill>
                  <a:srgbClr val="0D0D0D"/>
                </a:solidFill>
                <a:effectLst/>
                <a:highlight>
                  <a:srgbClr val="FFFFFF"/>
                </a:highlight>
              </a:rPr>
              <a:t>,613 (60.6%) </a:t>
            </a:r>
            <a:r>
              <a:rPr lang="en-US" sz="1400" b="0" i="0" dirty="0">
                <a:solidFill>
                  <a:srgbClr val="0D0D0D"/>
                </a:solidFill>
                <a:effectLst/>
                <a:highlight>
                  <a:srgbClr val="FFFFFF"/>
                </a:highlight>
              </a:rPr>
              <a:t>casualties were reported in urban locations, while in </a:t>
            </a:r>
            <a:r>
              <a:rPr lang="en-US" sz="1400" b="1" i="0" dirty="0">
                <a:solidFill>
                  <a:srgbClr val="0D0D0D"/>
                </a:solidFill>
                <a:effectLst/>
                <a:highlight>
                  <a:srgbClr val="FFFFFF"/>
                </a:highlight>
              </a:rPr>
              <a:t>2022, the number slightly decreased to </a:t>
            </a:r>
            <a:r>
              <a:rPr lang="en-US" sz="1400" b="1" dirty="0">
                <a:solidFill>
                  <a:srgbClr val="0D0D0D"/>
                </a:solidFill>
                <a:highlight>
                  <a:srgbClr val="FFFFFF"/>
                </a:highlight>
              </a:rPr>
              <a:t>121,251</a:t>
            </a:r>
            <a:r>
              <a:rPr lang="en-US" sz="1400" b="1" i="0" dirty="0">
                <a:solidFill>
                  <a:srgbClr val="0D0D0D"/>
                </a:solidFill>
                <a:effectLst/>
                <a:highlight>
                  <a:srgbClr val="FFFFFF"/>
                </a:highlight>
              </a:rPr>
              <a:t> (62%), marking a decline of         9.9%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a:t>
            </a:r>
            <a:r>
              <a:rPr lang="en-US" sz="1400" b="0" i="0" dirty="0">
                <a:solidFill>
                  <a:srgbClr val="0D0D0D"/>
                </a:solidFill>
                <a:effectLst/>
                <a:highlight>
                  <a:srgbClr val="FFFFFF"/>
                </a:highlight>
              </a:rPr>
              <a:t>experienced fewer road accidents, accounting for </a:t>
            </a:r>
            <a:r>
              <a:rPr lang="en-US" sz="1400" b="1" i="0" dirty="0">
                <a:solidFill>
                  <a:srgbClr val="0D0D0D"/>
                </a:solidFill>
                <a:effectLst/>
                <a:highlight>
                  <a:srgbClr val="FFFFFF"/>
                </a:highlight>
              </a:rPr>
              <a:t>39</a:t>
            </a:r>
            <a:r>
              <a:rPr lang="en-US" sz="1400" b="1" dirty="0">
                <a:solidFill>
                  <a:srgbClr val="0D0D0D"/>
                </a:solidFill>
                <a:highlight>
                  <a:srgbClr val="FFFFFF"/>
                </a:highlight>
              </a:rPr>
              <a:t>.4</a:t>
            </a:r>
            <a:r>
              <a:rPr lang="en-US" sz="1400" b="1" i="0" dirty="0">
                <a:solidFill>
                  <a:srgbClr val="0D0D0D"/>
                </a:solidFill>
                <a:effectLst/>
                <a:highlight>
                  <a:srgbClr val="FFFFFF"/>
                </a:highlight>
              </a:rPr>
              <a:t>% (87,553) in 2021 and 38.1% (74,486) in 2022.</a:t>
            </a:r>
          </a:p>
        </p:txBody>
      </p:sp>
      <p:sp>
        <p:nvSpPr>
          <p:cNvPr id="14" name="Speech Bubble: Rectangle 13">
            <a:extLst>
              <a:ext uri="{FF2B5EF4-FFF2-40B4-BE49-F238E27FC236}">
                <a16:creationId xmlns:a16="http://schemas.microsoft.com/office/drawing/2014/main" id="{D81C6289-CBAF-F342-F6F8-1FBB289B2D75}"/>
              </a:ext>
            </a:extLst>
          </p:cNvPr>
          <p:cNvSpPr/>
          <p:nvPr/>
        </p:nvSpPr>
        <p:spPr>
          <a:xfrm>
            <a:off x="5281184" y="2581041"/>
            <a:ext cx="1129436" cy="552414"/>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solidFill>
                  <a:schemeClr val="tx1"/>
                </a:solidFill>
              </a:rPr>
              <a:t>Declined by        14.9% </a:t>
            </a:r>
            <a:endParaRPr lang="en-NG" sz="1400" b="1" dirty="0">
              <a:solidFill>
                <a:schemeClr val="tx1"/>
              </a:solidFill>
            </a:endParaRPr>
          </a:p>
        </p:txBody>
      </p:sp>
      <p:sp>
        <p:nvSpPr>
          <p:cNvPr id="15" name="Right Brace 14">
            <a:extLst>
              <a:ext uri="{FF2B5EF4-FFF2-40B4-BE49-F238E27FC236}">
                <a16:creationId xmlns:a16="http://schemas.microsoft.com/office/drawing/2014/main" id="{4333C5FD-0D6E-239D-60C7-C42279361BC5}"/>
              </a:ext>
            </a:extLst>
          </p:cNvPr>
          <p:cNvSpPr/>
          <p:nvPr/>
        </p:nvSpPr>
        <p:spPr>
          <a:xfrm rot="16200000">
            <a:off x="5511237" y="2796787"/>
            <a:ext cx="255618" cy="1129436"/>
          </a:xfrm>
          <a:prstGeom prst="rightBrace">
            <a:avLst/>
          </a:prstGeom>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NG"/>
          </a:p>
        </p:txBody>
      </p:sp>
      <p:sp>
        <p:nvSpPr>
          <p:cNvPr id="16" name="Speech Bubble: Rectangle 15">
            <a:extLst>
              <a:ext uri="{FF2B5EF4-FFF2-40B4-BE49-F238E27FC236}">
                <a16:creationId xmlns:a16="http://schemas.microsoft.com/office/drawing/2014/main" id="{D81C6289-CBAF-F342-F6F8-1FBB289B2D75}"/>
              </a:ext>
            </a:extLst>
          </p:cNvPr>
          <p:cNvSpPr/>
          <p:nvPr/>
        </p:nvSpPr>
        <p:spPr>
          <a:xfrm>
            <a:off x="2518938" y="1814468"/>
            <a:ext cx="1048721" cy="552414"/>
          </a:xfrm>
          <a:prstGeom prst="wedgeRectCallou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solidFill>
                  <a:schemeClr val="tx1"/>
                </a:solidFill>
              </a:rPr>
              <a:t>Declined by           9.9% </a:t>
            </a:r>
            <a:endParaRPr lang="en-NG" sz="1400" b="1" dirty="0">
              <a:solidFill>
                <a:schemeClr val="tx1"/>
              </a:solidFill>
            </a:endParaRPr>
          </a:p>
        </p:txBody>
      </p:sp>
      <p:sp>
        <p:nvSpPr>
          <p:cNvPr id="18" name="Right Brace 17">
            <a:extLst>
              <a:ext uri="{FF2B5EF4-FFF2-40B4-BE49-F238E27FC236}">
                <a16:creationId xmlns:a16="http://schemas.microsoft.com/office/drawing/2014/main" id="{4333C5FD-0D6E-239D-60C7-C42279361BC5}"/>
              </a:ext>
            </a:extLst>
          </p:cNvPr>
          <p:cNvSpPr/>
          <p:nvPr/>
        </p:nvSpPr>
        <p:spPr>
          <a:xfrm rot="16200000">
            <a:off x="2738306" y="1931570"/>
            <a:ext cx="108293" cy="1190649"/>
          </a:xfrm>
          <a:prstGeom prst="rightBrace">
            <a:avLst/>
          </a:prstGeom>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NG"/>
          </a:p>
        </p:txBody>
      </p:sp>
      <p:sp>
        <p:nvSpPr>
          <p:cNvPr id="11" name="TextBox 10">
            <a:extLst>
              <a:ext uri="{FF2B5EF4-FFF2-40B4-BE49-F238E27FC236}">
                <a16:creationId xmlns:a16="http://schemas.microsoft.com/office/drawing/2014/main" id="{7841D75D-A744-0D03-818C-FB5F11763E36}"/>
              </a:ext>
            </a:extLst>
          </p:cNvPr>
          <p:cNvSpPr txBox="1"/>
          <p:nvPr/>
        </p:nvSpPr>
        <p:spPr>
          <a:xfrm>
            <a:off x="270083" y="251218"/>
            <a:ext cx="11369270" cy="738664"/>
          </a:xfrm>
          <a:prstGeom prst="rect">
            <a:avLst/>
          </a:prstGeom>
          <a:noFill/>
        </p:spPr>
        <p:txBody>
          <a:bodyPr wrap="square">
            <a:spAutoFit/>
          </a:bodyPr>
          <a:lstStyle/>
          <a:p>
            <a:r>
              <a:rPr lang="en-US" sz="2100" b="1" dirty="0"/>
              <a:t>Urban Hazard: The Shift in Road Accident Casualties on City Roads with 61.3% in 2021 and 2022 to 10%  drop in 2022</a:t>
            </a:r>
            <a:endParaRPr lang="en-NG" sz="2100" b="1" dirty="0"/>
          </a:p>
        </p:txBody>
      </p:sp>
      <p:cxnSp>
        <p:nvCxnSpPr>
          <p:cNvPr id="5" name="Straight Connector 4">
            <a:extLst>
              <a:ext uri="{FF2B5EF4-FFF2-40B4-BE49-F238E27FC236}">
                <a16:creationId xmlns:a16="http://schemas.microsoft.com/office/drawing/2014/main" id="{F4743488-F22B-1579-9128-5B0D0AE12368}"/>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42382B-1BB7-7A69-E974-9687AB58A603}"/>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76795B23-8B04-2CCB-B6B7-EC2682FCC915}"/>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E4C6DA48-2D4C-4FBE-1D03-92ABCFB0FD92}"/>
              </a:ext>
            </a:extLst>
          </p:cNvPr>
          <p:cNvSpPr txBox="1"/>
          <p:nvPr/>
        </p:nvSpPr>
        <p:spPr>
          <a:xfrm>
            <a:off x="11365692" y="6482696"/>
            <a:ext cx="428610" cy="307777"/>
          </a:xfrm>
          <a:prstGeom prst="rect">
            <a:avLst/>
          </a:prstGeom>
          <a:noFill/>
        </p:spPr>
        <p:txBody>
          <a:bodyPr wrap="square" rtlCol="0">
            <a:spAutoFit/>
          </a:bodyPr>
          <a:lstStyle/>
          <a:p>
            <a:r>
              <a:rPr lang="en-US" sz="1400" dirty="0"/>
              <a:t>30</a:t>
            </a:r>
            <a:endParaRPr lang="en-NG" sz="1400" dirty="0"/>
          </a:p>
        </p:txBody>
      </p:sp>
    </p:spTree>
    <p:extLst>
      <p:ext uri="{BB962C8B-B14F-4D97-AF65-F5344CB8AC3E}">
        <p14:creationId xmlns:p14="http://schemas.microsoft.com/office/powerpoint/2010/main" val="95358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6C8C3-7AD0-4560-D102-EF4CE29E0A5E}"/>
              </a:ext>
            </a:extLst>
          </p:cNvPr>
          <p:cNvSpPr/>
          <p:nvPr/>
        </p:nvSpPr>
        <p:spPr>
          <a:xfrm>
            <a:off x="351693" y="1027613"/>
            <a:ext cx="10696058" cy="10400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A10E96DA-507B-2FF3-27A2-DDDFA46E3579}"/>
              </a:ext>
            </a:extLst>
          </p:cNvPr>
          <p:cNvSpPr txBox="1"/>
          <p:nvPr/>
        </p:nvSpPr>
        <p:spPr>
          <a:xfrm>
            <a:off x="351693" y="389336"/>
            <a:ext cx="10066471" cy="738664"/>
          </a:xfrm>
          <a:prstGeom prst="rect">
            <a:avLst/>
          </a:prstGeom>
          <a:noFill/>
        </p:spPr>
        <p:txBody>
          <a:bodyPr wrap="square">
            <a:spAutoFit/>
          </a:bodyPr>
          <a:lstStyle/>
          <a:p>
            <a:r>
              <a:rPr lang="en-US" sz="2100" b="1" dirty="0"/>
              <a:t>The Monthly Trend showing Positive Correlation between the Total Number of Vehicles involved in Road Accidents and the Total Casualties Resulting from these Accidents</a:t>
            </a:r>
          </a:p>
        </p:txBody>
      </p:sp>
      <p:graphicFrame>
        <p:nvGraphicFramePr>
          <p:cNvPr id="6" name="Chart 5">
            <a:extLst>
              <a:ext uri="{FF2B5EF4-FFF2-40B4-BE49-F238E27FC236}">
                <a16:creationId xmlns:a16="http://schemas.microsoft.com/office/drawing/2014/main" id="{62678CED-954B-C4B7-26F0-B94CB5F00612}"/>
              </a:ext>
            </a:extLst>
          </p:cNvPr>
          <p:cNvGraphicFramePr/>
          <p:nvPr>
            <p:extLst>
              <p:ext uri="{D42A27DB-BD31-4B8C-83A1-F6EECF244321}">
                <p14:modId xmlns:p14="http://schemas.microsoft.com/office/powerpoint/2010/main" val="833276900"/>
              </p:ext>
            </p:extLst>
          </p:nvPr>
        </p:nvGraphicFramePr>
        <p:xfrm>
          <a:off x="674557" y="2023994"/>
          <a:ext cx="5135400" cy="351960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759501B-116E-E993-87F4-4ED6FE39896D}"/>
              </a:ext>
            </a:extLst>
          </p:cNvPr>
          <p:cNvSpPr txBox="1"/>
          <p:nvPr/>
        </p:nvSpPr>
        <p:spPr>
          <a:xfrm>
            <a:off x="351693" y="1314400"/>
            <a:ext cx="545826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b="1" dirty="0"/>
              <a:t>2021 Monthly Trend Correlation btw Total Number of Vehicles and Total Casualties.</a:t>
            </a:r>
            <a:r>
              <a:rPr kumimoji="0" lang="en-NG" altLang="en-NG" sz="1400" b="1"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86468A68-BDDC-36A0-8832-3619A8C699B8}"/>
              </a:ext>
            </a:extLst>
          </p:cNvPr>
          <p:cNvSpPr txBox="1"/>
          <p:nvPr/>
        </p:nvSpPr>
        <p:spPr>
          <a:xfrm>
            <a:off x="6412524" y="1313667"/>
            <a:ext cx="542778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b="1" dirty="0"/>
              <a:t>2022 Monthly Trend Correlation btw Total Number of Vehicles and Total Casualties.</a:t>
            </a:r>
            <a:r>
              <a:rPr kumimoji="0" lang="en-NG" altLang="en-NG" sz="1400" b="1" i="0" u="none" strike="noStrike" cap="none" normalizeH="0" baseline="0" dirty="0">
                <a:ln>
                  <a:noFill/>
                </a:ln>
                <a:solidFill>
                  <a:schemeClr val="tx1"/>
                </a:solidFill>
                <a:effectLst/>
              </a:rPr>
              <a:t> </a:t>
            </a:r>
          </a:p>
        </p:txBody>
      </p:sp>
      <p:graphicFrame>
        <p:nvGraphicFramePr>
          <p:cNvPr id="11" name="Chart 10">
            <a:extLst>
              <a:ext uri="{FF2B5EF4-FFF2-40B4-BE49-F238E27FC236}">
                <a16:creationId xmlns:a16="http://schemas.microsoft.com/office/drawing/2014/main" id="{E165CAA9-53FF-8431-D2F5-597CB2EE95A0}"/>
              </a:ext>
            </a:extLst>
          </p:cNvPr>
          <p:cNvGraphicFramePr/>
          <p:nvPr>
            <p:extLst>
              <p:ext uri="{D42A27DB-BD31-4B8C-83A1-F6EECF244321}">
                <p14:modId xmlns:p14="http://schemas.microsoft.com/office/powerpoint/2010/main" val="391977685"/>
              </p:ext>
            </p:extLst>
          </p:nvPr>
        </p:nvGraphicFramePr>
        <p:xfrm>
          <a:off x="6412523" y="2018940"/>
          <a:ext cx="5279806" cy="3524116"/>
        </p:xfrm>
        <a:graphic>
          <a:graphicData uri="http://schemas.openxmlformats.org/drawingml/2006/chart">
            <c:chart xmlns:c="http://schemas.openxmlformats.org/drawingml/2006/chart" xmlns:r="http://schemas.openxmlformats.org/officeDocument/2006/relationships" r:id="rId4"/>
          </a:graphicData>
        </a:graphic>
      </p:graphicFrame>
      <p:cxnSp>
        <p:nvCxnSpPr>
          <p:cNvPr id="4" name="Straight Connector 3">
            <a:extLst>
              <a:ext uri="{FF2B5EF4-FFF2-40B4-BE49-F238E27FC236}">
                <a16:creationId xmlns:a16="http://schemas.microsoft.com/office/drawing/2014/main" id="{69074E98-EC23-141A-8805-2BE478511BF6}"/>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252B723-1102-9096-7857-D8F574BE8A5D}"/>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9" name="TextBox 8">
            <a:extLst>
              <a:ext uri="{FF2B5EF4-FFF2-40B4-BE49-F238E27FC236}">
                <a16:creationId xmlns:a16="http://schemas.microsoft.com/office/drawing/2014/main" id="{7F3802B2-7023-D0D0-4173-1B6640680F81}"/>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01C8D7C-B65C-0B4F-5C92-E059523C9C7D}"/>
              </a:ext>
            </a:extLst>
          </p:cNvPr>
          <p:cNvSpPr txBox="1"/>
          <p:nvPr/>
        </p:nvSpPr>
        <p:spPr>
          <a:xfrm>
            <a:off x="11365692" y="6482696"/>
            <a:ext cx="428610" cy="307777"/>
          </a:xfrm>
          <a:prstGeom prst="rect">
            <a:avLst/>
          </a:prstGeom>
          <a:noFill/>
        </p:spPr>
        <p:txBody>
          <a:bodyPr wrap="square" rtlCol="0">
            <a:spAutoFit/>
          </a:bodyPr>
          <a:lstStyle/>
          <a:p>
            <a:r>
              <a:rPr lang="en-US" sz="1400" dirty="0"/>
              <a:t>31</a:t>
            </a:r>
            <a:endParaRPr lang="en-NG" sz="1400" dirty="0"/>
          </a:p>
        </p:txBody>
      </p:sp>
      <p:sp>
        <p:nvSpPr>
          <p:cNvPr id="12" name="TextBox 11">
            <a:extLst>
              <a:ext uri="{FF2B5EF4-FFF2-40B4-BE49-F238E27FC236}">
                <a16:creationId xmlns:a16="http://schemas.microsoft.com/office/drawing/2014/main" id="{A0BBCC03-B75F-027E-518B-17F47EB87F35}"/>
              </a:ext>
            </a:extLst>
          </p:cNvPr>
          <p:cNvSpPr txBox="1"/>
          <p:nvPr/>
        </p:nvSpPr>
        <p:spPr>
          <a:xfrm>
            <a:off x="357600" y="5780426"/>
            <a:ext cx="11692328" cy="338554"/>
          </a:xfrm>
          <a:prstGeom prst="rect">
            <a:avLst/>
          </a:prstGeom>
          <a:noFill/>
        </p:spPr>
        <p:txBody>
          <a:bodyPr wrap="square" rtlCol="0">
            <a:spAutoFit/>
          </a:bodyPr>
          <a:lstStyle/>
          <a:p>
            <a:r>
              <a:rPr lang="en-US" sz="1600" b="1" i="0" dirty="0">
                <a:solidFill>
                  <a:srgbClr val="FF0000"/>
                </a:solidFill>
                <a:effectLst/>
              </a:rPr>
              <a:t>This shows that the greater the number of vehicles involved in road accidents, the higher the number of casualties that will be recorded</a:t>
            </a:r>
            <a:r>
              <a:rPr lang="en-US" sz="1600" b="1" i="0" dirty="0">
                <a:solidFill>
                  <a:srgbClr val="FF0000"/>
                </a:solidFill>
                <a:effectLst/>
                <a:highlight>
                  <a:srgbClr val="FFFFFF"/>
                </a:highlight>
                <a:latin typeface="ui-sans-serif"/>
              </a:rPr>
              <a:t>.</a:t>
            </a:r>
            <a:endParaRPr lang="en-NG" sz="1600" b="1" dirty="0">
              <a:solidFill>
                <a:srgbClr val="FF0000"/>
              </a:solidFill>
            </a:endParaRPr>
          </a:p>
        </p:txBody>
      </p:sp>
    </p:spTree>
    <p:extLst>
      <p:ext uri="{BB962C8B-B14F-4D97-AF65-F5344CB8AC3E}">
        <p14:creationId xmlns:p14="http://schemas.microsoft.com/office/powerpoint/2010/main" val="336152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8" y="3610577"/>
            <a:ext cx="6509882"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4584E8C-C4DA-85A1-2171-8CB1B9C4F220}"/>
              </a:ext>
            </a:extLst>
          </p:cNvPr>
          <p:cNvSpPr txBox="1"/>
          <p:nvPr/>
        </p:nvSpPr>
        <p:spPr>
          <a:xfrm>
            <a:off x="11365692" y="6482696"/>
            <a:ext cx="428610" cy="307777"/>
          </a:xfrm>
          <a:prstGeom prst="rect">
            <a:avLst/>
          </a:prstGeom>
          <a:noFill/>
        </p:spPr>
        <p:txBody>
          <a:bodyPr wrap="square" rtlCol="0">
            <a:spAutoFit/>
          </a:bodyPr>
          <a:lstStyle/>
          <a:p>
            <a:r>
              <a:rPr lang="en-US" sz="1400" dirty="0"/>
              <a:t>32</a:t>
            </a:r>
            <a:endParaRPr lang="en-NG" sz="1400" dirty="0"/>
          </a:p>
        </p:txBody>
      </p:sp>
    </p:spTree>
    <p:extLst>
      <p:ext uri="{BB962C8B-B14F-4D97-AF65-F5344CB8AC3E}">
        <p14:creationId xmlns:p14="http://schemas.microsoft.com/office/powerpoint/2010/main" val="313751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43502" y="398099"/>
            <a:ext cx="9155134" cy="830997"/>
          </a:xfrm>
          <a:prstGeom prst="rect">
            <a:avLst/>
          </a:prstGeom>
          <a:noFill/>
        </p:spPr>
        <p:txBody>
          <a:bodyPr wrap="square">
            <a:spAutoFit/>
          </a:bodyPr>
          <a:lstStyle/>
          <a:p>
            <a:r>
              <a:rPr lang="en-US" sz="2000" dirty="0"/>
              <a:t>Section 3.</a:t>
            </a:r>
            <a:endParaRPr lang="en-US" sz="2800" dirty="0"/>
          </a:p>
          <a:p>
            <a:r>
              <a:rPr lang="en-US" sz="2800" b="1" dirty="0"/>
              <a:t>Total Casualties Categorized by Severity of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36" y="2810731"/>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50" y="3768296"/>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579365" y="2580646"/>
            <a:ext cx="10097712" cy="830997"/>
          </a:xfrm>
          <a:prstGeom prst="rect">
            <a:avLst/>
          </a:prstGeom>
          <a:noFill/>
        </p:spPr>
        <p:txBody>
          <a:bodyPr wrap="square">
            <a:spAutoFit/>
          </a:bodyPr>
          <a:lstStyle/>
          <a:p>
            <a:r>
              <a:rPr lang="en-US" sz="1200" b="1" i="0" dirty="0">
                <a:solidFill>
                  <a:srgbClr val="0D0D0D"/>
                </a:solidFill>
                <a:effectLst/>
              </a:rPr>
              <a:t>In 2021, slight accident casualties made up 83.55% of all road accident severities, </a:t>
            </a:r>
            <a:r>
              <a:rPr lang="en-US" sz="1200" b="1" dirty="0">
                <a:solidFill>
                  <a:srgbClr val="0D0D0D"/>
                </a:solidFill>
              </a:rPr>
              <a:t>and</a:t>
            </a:r>
            <a:r>
              <a:rPr lang="en-US" sz="1200" b="1" i="0" dirty="0">
                <a:solidFill>
                  <a:srgbClr val="0D0D0D"/>
                </a:solidFill>
                <a:effectLst/>
              </a:rPr>
              <a:t> </a:t>
            </a:r>
            <a:r>
              <a:rPr lang="en-US" sz="1200" b="1" dirty="0">
                <a:solidFill>
                  <a:srgbClr val="0D0D0D"/>
                </a:solidFill>
              </a:rPr>
              <a:t>i</a:t>
            </a:r>
            <a:r>
              <a:rPr lang="en-US" sz="1200" b="1" i="0" dirty="0">
                <a:solidFill>
                  <a:srgbClr val="0D0D0D"/>
                </a:solidFill>
                <a:effectLst/>
              </a:rPr>
              <a:t>n 2022, slight severity remained significant, representing 84.72% of total casualties. This indicates a 10.65% reduction </a:t>
            </a:r>
            <a:r>
              <a:rPr lang="en-US" sz="1200" b="1" dirty="0">
                <a:solidFill>
                  <a:srgbClr val="0D0D0D"/>
                </a:solidFill>
              </a:rPr>
              <a:t>year on year</a:t>
            </a:r>
            <a:r>
              <a:rPr lang="en-US" sz="1200" b="1" i="0" dirty="0">
                <a:solidFill>
                  <a:srgbClr val="0D0D0D"/>
                </a:solidFill>
                <a:effectLst/>
              </a:rPr>
              <a:t>. Regarding serious severity, there was a noticeable 16.18% decrease in the total cost of road casualties and accidents attributed to serious accidents in 2021 and 2022. Similarly, there was a 33.3% decrease in the total cost of road casualties and accidents related to fatal accidents during the same period.</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98699" y="3711350"/>
            <a:ext cx="10097712" cy="461665"/>
          </a:xfrm>
          <a:prstGeom prst="rect">
            <a:avLst/>
          </a:prstGeom>
          <a:noFill/>
        </p:spPr>
        <p:txBody>
          <a:bodyPr wrap="square">
            <a:spAutoFit/>
          </a:bodyPr>
          <a:lstStyle/>
          <a:p>
            <a:r>
              <a:rPr lang="en-US" sz="1200" b="1" i="0" dirty="0">
                <a:solidFill>
                  <a:srgbClr val="0D0D0D"/>
                </a:solidFill>
                <a:effectLst/>
              </a:rPr>
              <a:t>In both 2021 and 2022, cars accounted for the highest total road casualties by severity, comprising 79.80% (333,485). During this period, slight casualties decreased by 11.2%, serious casualties increased by 276.3%, and fatal casualties decreased by 30.4%</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50" y="5290849"/>
            <a:ext cx="576000" cy="322953"/>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6"/>
          <a:stretch>
            <a:fillRect/>
          </a:stretch>
        </p:blipFill>
        <p:spPr>
          <a:xfrm>
            <a:off x="581450" y="4493951"/>
            <a:ext cx="576001" cy="337508"/>
          </a:xfrm>
          <a:prstGeom prst="rect">
            <a:avLst/>
          </a:prstGeom>
        </p:spPr>
      </p:pic>
      <p:sp>
        <p:nvSpPr>
          <p:cNvPr id="33" name="TextBox 32">
            <a:extLst>
              <a:ext uri="{FF2B5EF4-FFF2-40B4-BE49-F238E27FC236}">
                <a16:creationId xmlns:a16="http://schemas.microsoft.com/office/drawing/2014/main" id="{D5096B82-4576-6853-C48F-68F1AC285155}"/>
              </a:ext>
            </a:extLst>
          </p:cNvPr>
          <p:cNvSpPr txBox="1"/>
          <p:nvPr/>
        </p:nvSpPr>
        <p:spPr>
          <a:xfrm>
            <a:off x="1587246" y="4472722"/>
            <a:ext cx="10309214" cy="461665"/>
          </a:xfrm>
          <a:prstGeom prst="rect">
            <a:avLst/>
          </a:prstGeom>
          <a:noFill/>
        </p:spPr>
        <p:txBody>
          <a:bodyPr wrap="square">
            <a:spAutoFit/>
          </a:bodyPr>
          <a:lstStyle/>
          <a:p>
            <a:r>
              <a:rPr lang="en-US" sz="1200" b="1" i="0" dirty="0">
                <a:solidFill>
                  <a:srgbClr val="0D0D0D"/>
                </a:solidFill>
                <a:effectLst/>
              </a:rPr>
              <a:t>In the UK, "Not at junction or within 20 meters" and "T or staggered junction" were identified as the most hazardous junction details in terms of road fatal accidents in both 2021 and 2022. Together, these two junction details constituted over 84% of the total, with a notable decrease of 32.3% observed in 2022</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618677" y="5191650"/>
            <a:ext cx="10058400" cy="646331"/>
          </a:xfrm>
          <a:prstGeom prst="rect">
            <a:avLst/>
          </a:prstGeom>
          <a:noFill/>
        </p:spPr>
        <p:txBody>
          <a:bodyPr wrap="square">
            <a:spAutoFit/>
          </a:bodyPr>
          <a:lstStyle/>
          <a:p>
            <a:r>
              <a:rPr lang="en-US" sz="1200" b="1" i="0" dirty="0">
                <a:solidFill>
                  <a:srgbClr val="0D0D0D"/>
                </a:solidFill>
                <a:effectLst/>
              </a:rPr>
              <a:t> In 2021 and 2022, urban areas consistently accounted for around 61.2% of total road accident casualties. Slight casualties decreased by 9.1% from 2021 to 2022, with slight casualties making up 52.6% in 2021 and 54.3% in 2022. Serious casualties averaged 7.3%, and fatal casualties averaged 0.1% across both years</a:t>
            </a:r>
            <a:endParaRPr lang="en-NG" sz="1200" b="1" dirty="0"/>
          </a:p>
        </p:txBody>
      </p:sp>
      <p:sp>
        <p:nvSpPr>
          <p:cNvPr id="2" name="TextBox 1">
            <a:extLst>
              <a:ext uri="{FF2B5EF4-FFF2-40B4-BE49-F238E27FC236}">
                <a16:creationId xmlns:a16="http://schemas.microsoft.com/office/drawing/2014/main" id="{767E1B3B-74D2-5F31-4CA5-EA2D167BE298}"/>
              </a:ext>
            </a:extLst>
          </p:cNvPr>
          <p:cNvSpPr txBox="1"/>
          <p:nvPr/>
        </p:nvSpPr>
        <p:spPr>
          <a:xfrm>
            <a:off x="1579365" y="1991216"/>
            <a:ext cx="5989053" cy="369332"/>
          </a:xfrm>
          <a:prstGeom prst="rect">
            <a:avLst/>
          </a:prstGeom>
          <a:noFill/>
        </p:spPr>
        <p:txBody>
          <a:bodyPr wrap="square" rtlCol="0">
            <a:spAutoFit/>
          </a:bodyPr>
          <a:lstStyle/>
          <a:p>
            <a:r>
              <a:rPr lang="en-US" sz="1600" b="1" dirty="0"/>
              <a:t>Note: </a:t>
            </a:r>
            <a:r>
              <a:rPr lang="en-US" sz="1600" b="1" u="sng" dirty="0"/>
              <a:t>Fatalities </a:t>
            </a:r>
            <a:r>
              <a:rPr lang="en-US" sz="1600" u="sng" dirty="0"/>
              <a:t>means those who are killed in road accidents</a:t>
            </a:r>
            <a:r>
              <a:rPr lang="en-US" u="sng" dirty="0"/>
              <a:t>.</a:t>
            </a:r>
            <a:endParaRPr lang="en-NG" u="sng" dirty="0"/>
          </a:p>
        </p:txBody>
      </p:sp>
      <p:sp>
        <p:nvSpPr>
          <p:cNvPr id="3" name="TextBox 2">
            <a:extLst>
              <a:ext uri="{FF2B5EF4-FFF2-40B4-BE49-F238E27FC236}">
                <a16:creationId xmlns:a16="http://schemas.microsoft.com/office/drawing/2014/main" id="{EA8A7D98-F325-AFC4-C16E-7309C38365D9}"/>
              </a:ext>
            </a:extLst>
          </p:cNvPr>
          <p:cNvSpPr txBox="1"/>
          <p:nvPr/>
        </p:nvSpPr>
        <p:spPr>
          <a:xfrm>
            <a:off x="11365692" y="6482696"/>
            <a:ext cx="428610" cy="307777"/>
          </a:xfrm>
          <a:prstGeom prst="rect">
            <a:avLst/>
          </a:prstGeom>
          <a:noFill/>
        </p:spPr>
        <p:txBody>
          <a:bodyPr wrap="square" rtlCol="0">
            <a:spAutoFit/>
          </a:bodyPr>
          <a:lstStyle/>
          <a:p>
            <a:r>
              <a:rPr lang="en-US" sz="1400" dirty="0"/>
              <a:t>33</a:t>
            </a:r>
            <a:endParaRPr lang="en-NG" sz="1400" dirty="0"/>
          </a:p>
        </p:txBody>
      </p:sp>
    </p:spTree>
    <p:extLst>
      <p:ext uri="{BB962C8B-B14F-4D97-AF65-F5344CB8AC3E}">
        <p14:creationId xmlns:p14="http://schemas.microsoft.com/office/powerpoint/2010/main" val="3841472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04AE4-12A0-2604-6651-9142E457B265}"/>
              </a:ext>
            </a:extLst>
          </p:cNvPr>
          <p:cNvSpPr txBox="1"/>
          <p:nvPr/>
        </p:nvSpPr>
        <p:spPr>
          <a:xfrm>
            <a:off x="323557" y="332089"/>
            <a:ext cx="10322470"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Exploring the Decline in Road Accident Casualties by Severity from 2021 to 2022, Highlighting a Remarkable 33% Reduction in Fatalities</a:t>
            </a:r>
            <a:endParaRPr lang="en-NG" sz="2100" b="1" dirty="0"/>
          </a:p>
        </p:txBody>
      </p:sp>
      <p:sp>
        <p:nvSpPr>
          <p:cNvPr id="7" name="TextBox 6">
            <a:extLst>
              <a:ext uri="{FF2B5EF4-FFF2-40B4-BE49-F238E27FC236}">
                <a16:creationId xmlns:a16="http://schemas.microsoft.com/office/drawing/2014/main" id="{860C6FBD-2736-242D-9823-13361425754C}"/>
              </a:ext>
            </a:extLst>
          </p:cNvPr>
          <p:cNvSpPr txBox="1"/>
          <p:nvPr/>
        </p:nvSpPr>
        <p:spPr>
          <a:xfrm>
            <a:off x="351692" y="1314400"/>
            <a:ext cx="555673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Severity in 2021 &amp; 2022.</a:t>
            </a:r>
            <a:r>
              <a:rPr kumimoji="0" lang="en-NG" altLang="en-NG" sz="1400" b="0" i="0" u="none" strike="noStrike" cap="none" normalizeH="0" baseline="0" dirty="0">
                <a:ln>
                  <a:noFill/>
                </a:ln>
                <a:solidFill>
                  <a:schemeClr val="tx1"/>
                </a:solidFill>
                <a:effectLst/>
              </a:rPr>
              <a:t> </a:t>
            </a:r>
          </a:p>
        </p:txBody>
      </p:sp>
      <p:graphicFrame>
        <p:nvGraphicFramePr>
          <p:cNvPr id="13" name="Chart 12">
            <a:extLst>
              <a:ext uri="{FF2B5EF4-FFF2-40B4-BE49-F238E27FC236}">
                <a16:creationId xmlns:a16="http://schemas.microsoft.com/office/drawing/2014/main" id="{E8A92FF3-EA3A-09AB-3BD6-66A5FF293A5F}"/>
              </a:ext>
            </a:extLst>
          </p:cNvPr>
          <p:cNvGraphicFramePr/>
          <p:nvPr>
            <p:extLst>
              <p:ext uri="{D42A27DB-BD31-4B8C-83A1-F6EECF244321}">
                <p14:modId xmlns:p14="http://schemas.microsoft.com/office/powerpoint/2010/main" val="1947349213"/>
              </p:ext>
            </p:extLst>
          </p:nvPr>
        </p:nvGraphicFramePr>
        <p:xfrm>
          <a:off x="618889" y="1851000"/>
          <a:ext cx="5556739" cy="421918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6AEC6C6-C658-689F-B393-8AA03CDE43AE}"/>
              </a:ext>
            </a:extLst>
          </p:cNvPr>
          <p:cNvSpPr txBox="1"/>
          <p:nvPr/>
        </p:nvSpPr>
        <p:spPr>
          <a:xfrm>
            <a:off x="8082466" y="1496487"/>
            <a:ext cx="2008682"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2" name="Straight Connector 11">
            <a:extLst>
              <a:ext uri="{FF2B5EF4-FFF2-40B4-BE49-F238E27FC236}">
                <a16:creationId xmlns:a16="http://schemas.microsoft.com/office/drawing/2014/main" id="{76AC949E-E8B1-F704-CB7B-E3B4E3F1B099}"/>
              </a:ext>
            </a:extLst>
          </p:cNvPr>
          <p:cNvCxnSpPr>
            <a:cxnSpLocks/>
          </p:cNvCxnSpPr>
          <p:nvPr/>
        </p:nvCxnSpPr>
        <p:spPr>
          <a:xfrm>
            <a:off x="8186474" y="1835041"/>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3A898A-9741-BCA8-E177-2BCBA846400D}"/>
              </a:ext>
            </a:extLst>
          </p:cNvPr>
          <p:cNvSpPr txBox="1"/>
          <p:nvPr/>
        </p:nvSpPr>
        <p:spPr>
          <a:xfrm>
            <a:off x="7230794" y="1930138"/>
            <a:ext cx="3712026" cy="4185761"/>
          </a:xfrm>
          <a:prstGeom prst="rect">
            <a:avLst/>
          </a:prstGeom>
          <a:noFill/>
        </p:spPr>
        <p:txBody>
          <a:bodyPr wrap="square" rtlCol="0">
            <a:spAutoFit/>
          </a:bodyPr>
          <a:lstStyle/>
          <a:p>
            <a:pPr algn="l"/>
            <a:r>
              <a:rPr lang="en-US" sz="1400" b="1" dirty="0">
                <a:solidFill>
                  <a:srgbClr val="0D0D0D"/>
                </a:solidFill>
                <a:highlight>
                  <a:srgbClr val="FFFFFF"/>
                </a:highlight>
              </a:rPr>
              <a:t>Slight </a:t>
            </a:r>
            <a:r>
              <a:rPr lang="en-US" sz="1400" b="1" i="0" dirty="0">
                <a:solidFill>
                  <a:srgbClr val="0D0D0D"/>
                </a:solidFill>
                <a:effectLst/>
                <a:highlight>
                  <a:srgbClr val="FFFFFF"/>
                </a:highlight>
              </a:rPr>
              <a:t>Severity: </a:t>
            </a:r>
            <a:r>
              <a:rPr lang="en-US" sz="1400" b="1" dirty="0">
                <a:solidFill>
                  <a:srgbClr val="0D0D0D"/>
                </a:solidFill>
                <a:highlight>
                  <a:srgbClr val="FFFFFF"/>
                </a:highlight>
              </a:rPr>
              <a:t>T</a:t>
            </a:r>
            <a:r>
              <a:rPr lang="en-US" sz="1400" b="1" i="0" dirty="0">
                <a:solidFill>
                  <a:srgbClr val="0D0D0D"/>
                </a:solidFill>
                <a:effectLst/>
                <a:highlight>
                  <a:srgbClr val="FFFFFF"/>
                </a:highlight>
              </a:rPr>
              <a:t>he number road </a:t>
            </a:r>
            <a:r>
              <a:rPr lang="en-US" sz="1400" b="1" dirty="0">
                <a:solidFill>
                  <a:srgbClr val="0D0D0D"/>
                </a:solidFill>
                <a:highlight>
                  <a:srgbClr val="FFFFFF"/>
                </a:highlight>
              </a:rPr>
              <a:t>accident </a:t>
            </a:r>
            <a:r>
              <a:rPr lang="en-US" sz="1400" b="1" i="0" dirty="0">
                <a:solidFill>
                  <a:srgbClr val="0D0D0D"/>
                </a:solidFill>
                <a:effectLst/>
                <a:highlight>
                  <a:srgbClr val="FFFFFF"/>
                </a:highlight>
              </a:rPr>
              <a:t>casualties</a:t>
            </a:r>
            <a:r>
              <a:rPr lang="en-US" sz="1400" b="1" dirty="0">
                <a:solidFill>
                  <a:srgbClr val="0D0D0D"/>
                </a:solidFill>
                <a:highlight>
                  <a:srgbClr val="FFFFFF"/>
                </a:highlight>
              </a:rPr>
              <a:t> in</a:t>
            </a:r>
            <a:r>
              <a:rPr lang="en-US" sz="1400" b="1" i="0" dirty="0">
                <a:solidFill>
                  <a:srgbClr val="0D0D0D"/>
                </a:solidFill>
                <a:effectLst/>
                <a:highlight>
                  <a:srgbClr val="FFFFFF"/>
                </a:highlight>
              </a:rPr>
              <a:t> 2021, </a:t>
            </a:r>
            <a:r>
              <a:rPr lang="en-US" sz="1400" b="1" dirty="0">
                <a:solidFill>
                  <a:srgbClr val="0D0D0D"/>
                </a:solidFill>
                <a:highlight>
                  <a:srgbClr val="FFFFFF"/>
                </a:highlight>
              </a:rPr>
              <a:t>slight</a:t>
            </a:r>
            <a:r>
              <a:rPr lang="en-US" sz="1400" b="1" i="0" dirty="0">
                <a:solidFill>
                  <a:srgbClr val="0D0D0D"/>
                </a:solidFill>
                <a:effectLst/>
                <a:highlight>
                  <a:srgbClr val="FFFFFF"/>
                </a:highlight>
              </a:rPr>
              <a:t> accident casualties constituted </a:t>
            </a:r>
            <a:r>
              <a:rPr lang="en-US" sz="1400" b="1" dirty="0">
                <a:solidFill>
                  <a:srgbClr val="0D0D0D"/>
                </a:solidFill>
                <a:highlight>
                  <a:srgbClr val="FFFFFF"/>
                </a:highlight>
              </a:rPr>
              <a:t>8</a:t>
            </a:r>
            <a:r>
              <a:rPr lang="en-US" sz="1400" b="1" i="0" dirty="0">
                <a:solidFill>
                  <a:srgbClr val="0D0D0D"/>
                </a:solidFill>
                <a:effectLst/>
                <a:highlight>
                  <a:srgbClr val="FFFFFF"/>
                </a:highlight>
              </a:rPr>
              <a:t>3.55% </a:t>
            </a:r>
            <a:r>
              <a:rPr lang="en-US" sz="1400" b="0" i="0" dirty="0">
                <a:solidFill>
                  <a:srgbClr val="0D0D0D"/>
                </a:solidFill>
                <a:effectLst/>
                <a:highlight>
                  <a:srgbClr val="FFFFFF"/>
                </a:highlight>
              </a:rPr>
              <a:t>of all road accident severities, resulting in </a:t>
            </a:r>
            <a:r>
              <a:rPr lang="en-US" sz="1400" b="1" dirty="0">
                <a:solidFill>
                  <a:srgbClr val="0D0D0D"/>
                </a:solidFill>
                <a:highlight>
                  <a:srgbClr val="FFFFFF"/>
                </a:highlight>
              </a:rPr>
              <a:t>185,599 </a:t>
            </a:r>
            <a:r>
              <a:rPr lang="en-US" sz="1400" dirty="0">
                <a:solidFill>
                  <a:srgbClr val="0D0D0D"/>
                </a:solidFill>
                <a:highlight>
                  <a:srgbClr val="FFFFFF"/>
                </a:highlight>
              </a:rPr>
              <a:t>casualties</a:t>
            </a:r>
            <a:r>
              <a:rPr lang="en-US" sz="1400" b="0" i="0" dirty="0">
                <a:solidFill>
                  <a:srgbClr val="0D0D0D"/>
                </a:solidFill>
                <a:effectLst/>
                <a:highlight>
                  <a:srgbClr val="FFFFFF"/>
                </a:highlight>
              </a:rPr>
              <a:t>. By </a:t>
            </a:r>
            <a:r>
              <a:rPr lang="en-US" sz="1400" i="0" dirty="0">
                <a:solidFill>
                  <a:srgbClr val="0D0D0D"/>
                </a:solidFill>
                <a:effectLst/>
                <a:highlight>
                  <a:srgbClr val="FFFFFF"/>
                </a:highlight>
              </a:rPr>
              <a:t>2022</a:t>
            </a:r>
            <a:r>
              <a:rPr lang="en-US" sz="1400" b="1" i="0" dirty="0">
                <a:solidFill>
                  <a:srgbClr val="0D0D0D"/>
                </a:solidFill>
                <a:effectLst/>
                <a:highlight>
                  <a:srgbClr val="FFFFFF"/>
                </a:highlight>
              </a:rPr>
              <a:t>, </a:t>
            </a:r>
            <a:r>
              <a:rPr lang="en-US" sz="1400" b="1" dirty="0">
                <a:solidFill>
                  <a:srgbClr val="0D0D0D"/>
                </a:solidFill>
                <a:highlight>
                  <a:srgbClr val="FFFFFF"/>
                </a:highlight>
              </a:rPr>
              <a:t>slight </a:t>
            </a:r>
            <a:r>
              <a:rPr lang="en-US" sz="1400" b="1" i="0" dirty="0">
                <a:solidFill>
                  <a:srgbClr val="0D0D0D"/>
                </a:solidFill>
                <a:effectLst/>
                <a:highlight>
                  <a:srgbClr val="FFFFFF"/>
                </a:highlight>
              </a:rPr>
              <a:t>severity </a:t>
            </a:r>
            <a:r>
              <a:rPr lang="en-US" sz="1400" b="0" i="0" dirty="0">
                <a:solidFill>
                  <a:srgbClr val="0D0D0D"/>
                </a:solidFill>
                <a:effectLst/>
                <a:highlight>
                  <a:srgbClr val="FFFFFF"/>
                </a:highlight>
              </a:rPr>
              <a:t>still accounted for a significant portion, representing </a:t>
            </a:r>
            <a:r>
              <a:rPr lang="en-US" sz="1400" b="1" dirty="0">
                <a:solidFill>
                  <a:srgbClr val="0D0D0D"/>
                </a:solidFill>
                <a:highlight>
                  <a:srgbClr val="FFFFFF"/>
                </a:highlight>
              </a:rPr>
              <a:t>84</a:t>
            </a:r>
            <a:r>
              <a:rPr lang="en-US" sz="1400" b="1" i="0" dirty="0">
                <a:solidFill>
                  <a:srgbClr val="0D0D0D"/>
                </a:solidFill>
                <a:effectLst/>
                <a:highlight>
                  <a:srgbClr val="FFFFFF"/>
                </a:highlight>
              </a:rPr>
              <a:t>.72% of the total number of road accident casualties, equating to </a:t>
            </a:r>
            <a:r>
              <a:rPr lang="en-US" sz="1400" b="1" dirty="0">
                <a:solidFill>
                  <a:srgbClr val="0D0D0D"/>
                </a:solidFill>
                <a:highlight>
                  <a:srgbClr val="FFFFFF"/>
                </a:highlight>
              </a:rPr>
              <a:t>165,837</a:t>
            </a:r>
            <a:r>
              <a:rPr lang="en-US" sz="1400" b="1" i="0" dirty="0">
                <a:solidFill>
                  <a:srgbClr val="0D0D0D"/>
                </a:solidFill>
                <a:effectLst/>
                <a:highlight>
                  <a:srgbClr val="FFFFFF"/>
                </a:highlight>
              </a:rPr>
              <a:t>.</a:t>
            </a:r>
            <a:r>
              <a:rPr lang="en-US" sz="1400" b="0" i="0" dirty="0">
                <a:solidFill>
                  <a:srgbClr val="0D0D0D"/>
                </a:solidFill>
                <a:effectLst/>
                <a:highlight>
                  <a:srgbClr val="FFFFFF"/>
                </a:highlight>
              </a:rPr>
              <a:t> This reflects a </a:t>
            </a:r>
            <a:r>
              <a:rPr lang="en-US" sz="1400" b="1" dirty="0">
                <a:solidFill>
                  <a:srgbClr val="0D0D0D"/>
                </a:solidFill>
                <a:highlight>
                  <a:srgbClr val="FFFFFF"/>
                </a:highlight>
              </a:rPr>
              <a:t>10</a:t>
            </a:r>
            <a:r>
              <a:rPr lang="en-US" sz="1400" b="1" i="0" dirty="0">
                <a:solidFill>
                  <a:srgbClr val="0D0D0D"/>
                </a:solidFill>
                <a:effectLst/>
                <a:highlight>
                  <a:srgbClr val="FFFFFF"/>
                </a:highlight>
              </a:rPr>
              <a:t>.65% reduction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16.18% decrease</a:t>
            </a:r>
            <a:r>
              <a:rPr lang="en-US" sz="1400" b="0" i="0" dirty="0">
                <a:solidFill>
                  <a:srgbClr val="0D0D0D"/>
                </a:solidFill>
                <a:effectLst/>
                <a:highlight>
                  <a:srgbClr val="FFFFFF"/>
                </a:highlight>
              </a:rPr>
              <a:t> in the total cost of road casualties and accidents attributed to serious accidents between 2021 and 2022.</a:t>
            </a:r>
          </a:p>
          <a:p>
            <a:pPr algn="l"/>
            <a:endParaRPr lang="en-US" sz="1400" b="0" i="0" dirty="0">
              <a:solidFill>
                <a:srgbClr val="0D0D0D"/>
              </a:solidFill>
              <a:effectLst/>
              <a:highlight>
                <a:srgbClr val="FFFFFF"/>
              </a:highlight>
            </a:endParaRPr>
          </a:p>
          <a:p>
            <a:pPr algn="l"/>
            <a:r>
              <a:rPr lang="en-US" sz="1400" b="1" dirty="0">
                <a:solidFill>
                  <a:srgbClr val="0D0D0D"/>
                </a:solidFill>
                <a:highlight>
                  <a:srgbClr val="FFFFFF"/>
                </a:highlight>
              </a:rPr>
              <a:t>Fatal</a:t>
            </a:r>
            <a:r>
              <a:rPr lang="en-US" sz="1400" b="1" i="0" dirty="0">
                <a:solidFill>
                  <a:srgbClr val="0D0D0D"/>
                </a:solidFill>
                <a:effectLst/>
                <a:highlight>
                  <a:srgbClr val="FFFFFF"/>
                </a:highlight>
              </a:rPr>
              <a: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a:t>
            </a:r>
            <a:r>
              <a:rPr lang="en-US" sz="1400" b="1" dirty="0">
                <a:solidFill>
                  <a:srgbClr val="0D0D0D"/>
                </a:solidFill>
                <a:highlight>
                  <a:srgbClr val="FFFFFF"/>
                </a:highlight>
              </a:rPr>
              <a:t>33</a:t>
            </a:r>
            <a:r>
              <a:rPr lang="en-US" sz="1400" b="1" i="0" dirty="0">
                <a:solidFill>
                  <a:srgbClr val="0D0D0D"/>
                </a:solidFill>
                <a:effectLst/>
                <a:highlight>
                  <a:srgbClr val="FFFFFF"/>
                </a:highlight>
              </a:rPr>
              <a:t>.</a:t>
            </a:r>
            <a:r>
              <a:rPr lang="en-US" sz="1400" b="1" dirty="0">
                <a:solidFill>
                  <a:srgbClr val="0D0D0D"/>
                </a:solidFill>
                <a:highlight>
                  <a:srgbClr val="FFFFFF"/>
                </a:highlight>
              </a:rPr>
              <a:t>3</a:t>
            </a:r>
            <a:r>
              <a:rPr lang="en-US" sz="1400" b="1" i="0" dirty="0">
                <a:solidFill>
                  <a:srgbClr val="0D0D0D"/>
                </a:solidFill>
                <a:effectLst/>
                <a:highlight>
                  <a:srgbClr val="FFFFFF"/>
                </a:highlight>
              </a:rPr>
              <a:t>% decrease</a:t>
            </a:r>
            <a:r>
              <a:rPr lang="en-US" sz="1400" b="0" i="0" dirty="0">
                <a:solidFill>
                  <a:srgbClr val="0D0D0D"/>
                </a:solidFill>
                <a:effectLst/>
                <a:highlight>
                  <a:srgbClr val="FFFFFF"/>
                </a:highlight>
              </a:rPr>
              <a:t> in the total cost of road casualties and accidents related to </a:t>
            </a:r>
            <a:r>
              <a:rPr lang="en-US" sz="1400" dirty="0">
                <a:solidFill>
                  <a:srgbClr val="0D0D0D"/>
                </a:solidFill>
                <a:highlight>
                  <a:srgbClr val="FFFFFF"/>
                </a:highlight>
              </a:rPr>
              <a:t>fatal</a:t>
            </a:r>
            <a:r>
              <a:rPr lang="en-US" sz="1400" b="0" i="0" dirty="0">
                <a:solidFill>
                  <a:srgbClr val="0D0D0D"/>
                </a:solidFill>
                <a:effectLst/>
                <a:highlight>
                  <a:srgbClr val="FFFFFF"/>
                </a:highlight>
              </a:rPr>
              <a:t> accidents during the same period.</a:t>
            </a:r>
          </a:p>
        </p:txBody>
      </p:sp>
      <p:sp>
        <p:nvSpPr>
          <p:cNvPr id="8" name="Rectangle 7">
            <a:extLst>
              <a:ext uri="{FF2B5EF4-FFF2-40B4-BE49-F238E27FC236}">
                <a16:creationId xmlns:a16="http://schemas.microsoft.com/office/drawing/2014/main" id="{A051FF59-B63D-4650-EE11-A4EB37DB7D3D}"/>
              </a:ext>
            </a:extLst>
          </p:cNvPr>
          <p:cNvSpPr/>
          <p:nvPr/>
        </p:nvSpPr>
        <p:spPr>
          <a:xfrm>
            <a:off x="309482" y="1012549"/>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2" name="Straight Connector 1">
            <a:extLst>
              <a:ext uri="{FF2B5EF4-FFF2-40B4-BE49-F238E27FC236}">
                <a16:creationId xmlns:a16="http://schemas.microsoft.com/office/drawing/2014/main" id="{04FBA5E9-22D3-A8A0-59E7-BE096BE17A64}"/>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A8D0DAB-CD28-0CF2-DC0D-579CA423D9FE}"/>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E22C5418-2708-C4F7-D874-42BA4BF9D3F2}"/>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08AD5E2A-D821-D739-6C07-663734629673}"/>
              </a:ext>
            </a:extLst>
          </p:cNvPr>
          <p:cNvSpPr txBox="1"/>
          <p:nvPr/>
        </p:nvSpPr>
        <p:spPr>
          <a:xfrm>
            <a:off x="11365692" y="6482696"/>
            <a:ext cx="428610" cy="307777"/>
          </a:xfrm>
          <a:prstGeom prst="rect">
            <a:avLst/>
          </a:prstGeom>
          <a:noFill/>
        </p:spPr>
        <p:txBody>
          <a:bodyPr wrap="square" rtlCol="0">
            <a:spAutoFit/>
          </a:bodyPr>
          <a:lstStyle/>
          <a:p>
            <a:r>
              <a:rPr lang="en-US" sz="1400" dirty="0"/>
              <a:t>34</a:t>
            </a:r>
            <a:endParaRPr lang="en-NG" sz="1400" dirty="0"/>
          </a:p>
        </p:txBody>
      </p:sp>
    </p:spTree>
    <p:extLst>
      <p:ext uri="{BB962C8B-B14F-4D97-AF65-F5344CB8AC3E}">
        <p14:creationId xmlns:p14="http://schemas.microsoft.com/office/powerpoint/2010/main" val="238467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6B184E7-61E7-E79E-C23A-0CFA665604D7}"/>
              </a:ext>
            </a:extLst>
          </p:cNvPr>
          <p:cNvCxnSpPr>
            <a:cxnSpLocks/>
          </p:cNvCxnSpPr>
          <p:nvPr/>
        </p:nvCxnSpPr>
        <p:spPr>
          <a:xfrm>
            <a:off x="337626" y="6433308"/>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999E137-2068-4C75-40E0-B92E595BA18C}"/>
              </a:ext>
            </a:extLst>
          </p:cNvPr>
          <p:cNvSpPr txBox="1"/>
          <p:nvPr/>
        </p:nvSpPr>
        <p:spPr>
          <a:xfrm>
            <a:off x="6175628" y="652082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6704AE4-12A0-2604-6651-9142E457B265}"/>
              </a:ext>
            </a:extLst>
          </p:cNvPr>
          <p:cNvSpPr txBox="1"/>
          <p:nvPr/>
        </p:nvSpPr>
        <p:spPr>
          <a:xfrm>
            <a:off x="323431" y="316998"/>
            <a:ext cx="10559302"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Cars Dominate with Over 79% in Both 2021 and 2022, Notable Shifts in Severity, and Agriculture Vehicles Maintain Minimal Incidents at 0.25%</a:t>
            </a:r>
            <a:endParaRPr lang="en-NG" sz="2100" b="1" dirty="0"/>
          </a:p>
        </p:txBody>
      </p:sp>
      <p:sp>
        <p:nvSpPr>
          <p:cNvPr id="6" name="Rectangle 5">
            <a:extLst>
              <a:ext uri="{FF2B5EF4-FFF2-40B4-BE49-F238E27FC236}">
                <a16:creationId xmlns:a16="http://schemas.microsoft.com/office/drawing/2014/main" id="{E605D475-599D-59B0-6BE2-81BE061A7945}"/>
              </a:ext>
            </a:extLst>
          </p:cNvPr>
          <p:cNvSpPr/>
          <p:nvPr/>
        </p:nvSpPr>
        <p:spPr>
          <a:xfrm>
            <a:off x="309482" y="1012549"/>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860C6FBD-2736-242D-9823-13361425754C}"/>
              </a:ext>
            </a:extLst>
          </p:cNvPr>
          <p:cNvSpPr txBox="1"/>
          <p:nvPr/>
        </p:nvSpPr>
        <p:spPr>
          <a:xfrm>
            <a:off x="351693" y="1314401"/>
            <a:ext cx="530470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Severity by Vehicle Type in 2021 &amp; 2022.</a:t>
            </a:r>
            <a:r>
              <a:rPr kumimoji="0" lang="en-NG" altLang="en-NG" sz="1400" b="0"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8CA586AC-559D-8DAE-054F-6B2C1D4634D4}"/>
              </a:ext>
            </a:extLst>
          </p:cNvPr>
          <p:cNvSpPr txBox="1"/>
          <p:nvPr/>
        </p:nvSpPr>
        <p:spPr>
          <a:xfrm>
            <a:off x="9689424" y="1683966"/>
            <a:ext cx="2141505"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ECC2E579-53D4-4EA0-CE30-7F5817FE3C48}"/>
              </a:ext>
            </a:extLst>
          </p:cNvPr>
          <p:cNvCxnSpPr>
            <a:cxnSpLocks/>
          </p:cNvCxnSpPr>
          <p:nvPr/>
        </p:nvCxnSpPr>
        <p:spPr>
          <a:xfrm>
            <a:off x="10086535" y="2080848"/>
            <a:ext cx="142083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E626DA7-5206-1AEF-F00D-1652A18C72A2}"/>
              </a:ext>
            </a:extLst>
          </p:cNvPr>
          <p:cNvSpPr txBox="1">
            <a:spLocks noGrp="1" noRot="1" noMove="1" noResize="1" noEditPoints="1" noAdjustHandles="1" noChangeArrowheads="1" noChangeShapeType="1"/>
          </p:cNvSpPr>
          <p:nvPr/>
        </p:nvSpPr>
        <p:spPr>
          <a:xfrm>
            <a:off x="9551962" y="2240414"/>
            <a:ext cx="2503739" cy="3108543"/>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solidFill>
                  <a:srgbClr val="0D0D0D"/>
                </a:solidFill>
                <a:effectLst/>
                <a:highlight>
                  <a:srgbClr val="FFFFFF"/>
                </a:highlight>
                <a:latin typeface="Söhne"/>
              </a:rPr>
              <a:t>Cars </a:t>
            </a:r>
            <a:r>
              <a:rPr lang="en-US" sz="1400" i="0" dirty="0">
                <a:solidFill>
                  <a:srgbClr val="0D0D0D"/>
                </a:solidFill>
                <a:effectLst/>
                <a:highlight>
                  <a:srgbClr val="FFFFFF"/>
                </a:highlight>
                <a:latin typeface="Söhne"/>
              </a:rPr>
              <a:t>recorded the most road accident casualties in 2021 and 2022, accounting for</a:t>
            </a:r>
            <a:r>
              <a:rPr lang="en-US" sz="1400" b="1" i="0" dirty="0">
                <a:solidFill>
                  <a:srgbClr val="0D0D0D"/>
                </a:solidFill>
                <a:effectLst/>
                <a:highlight>
                  <a:srgbClr val="FFFFFF"/>
                </a:highlight>
                <a:latin typeface="Söhne"/>
              </a:rPr>
              <a:t> </a:t>
            </a:r>
            <a:r>
              <a:rPr lang="en-NG" sz="1400" b="1" i="0" u="none" strike="noStrike" dirty="0">
                <a:solidFill>
                  <a:srgbClr val="000000"/>
                </a:solidFill>
                <a:effectLst/>
              </a:rPr>
              <a:t>79.80%</a:t>
            </a:r>
            <a:r>
              <a:rPr lang="en-US" sz="1400" b="1" dirty="0">
                <a:solidFill>
                  <a:srgbClr val="000000"/>
                </a:solidFill>
              </a:rPr>
              <a:t> (333,485). Slight experienced a drop of -11.2%, Serious experienced an increase of 276.3% and fatal with a drop of 30.4%.</a:t>
            </a:r>
          </a:p>
          <a:p>
            <a:endParaRPr lang="en-US" sz="1400" b="1" dirty="0">
              <a:solidFill>
                <a:srgbClr val="000000"/>
              </a:solidFill>
            </a:endParaRPr>
          </a:p>
          <a:p>
            <a:pPr marL="285750" indent="-285750">
              <a:buFont typeface="Arial" panose="020B0604020202020204" pitchFamily="34" charset="0"/>
              <a:buChar char="•"/>
            </a:pPr>
            <a:r>
              <a:rPr lang="en-US" sz="1400" b="1" dirty="0">
                <a:solidFill>
                  <a:srgbClr val="000000"/>
                </a:solidFill>
              </a:rPr>
              <a:t>Agriculture vehicles recorded the lowest in 2021 and 2022 with an average of 0.25% and a total of 1,032.</a:t>
            </a:r>
            <a:endParaRPr lang="en-US" sz="1400" dirty="0"/>
          </a:p>
        </p:txBody>
      </p:sp>
      <p:graphicFrame>
        <p:nvGraphicFramePr>
          <p:cNvPr id="36" name="Table 35">
            <a:extLst>
              <a:ext uri="{FF2B5EF4-FFF2-40B4-BE49-F238E27FC236}">
                <a16:creationId xmlns:a16="http://schemas.microsoft.com/office/drawing/2014/main" id="{B7787B07-2651-D876-AA06-0256858FCD7A}"/>
              </a:ext>
            </a:extLst>
          </p:cNvPr>
          <p:cNvGraphicFramePr>
            <a:graphicFrameLocks noGrp="1"/>
          </p:cNvGraphicFramePr>
          <p:nvPr>
            <p:extLst>
              <p:ext uri="{D42A27DB-BD31-4B8C-83A1-F6EECF244321}">
                <p14:modId xmlns:p14="http://schemas.microsoft.com/office/powerpoint/2010/main" val="3373695290"/>
              </p:ext>
            </p:extLst>
          </p:nvPr>
        </p:nvGraphicFramePr>
        <p:xfrm>
          <a:off x="309482" y="1834999"/>
          <a:ext cx="9115872" cy="4560399"/>
        </p:xfrm>
        <a:graphic>
          <a:graphicData uri="http://schemas.openxmlformats.org/drawingml/2006/table">
            <a:tbl>
              <a:tblPr>
                <a:tableStyleId>{5C22544A-7EE6-4342-B048-85BDC9FD1C3A}</a:tableStyleId>
              </a:tblPr>
              <a:tblGrid>
                <a:gridCol w="2259634">
                  <a:extLst>
                    <a:ext uri="{9D8B030D-6E8A-4147-A177-3AD203B41FA5}">
                      <a16:colId xmlns:a16="http://schemas.microsoft.com/office/drawing/2014/main" val="452197202"/>
                    </a:ext>
                  </a:extLst>
                </a:gridCol>
                <a:gridCol w="1304669">
                  <a:extLst>
                    <a:ext uri="{9D8B030D-6E8A-4147-A177-3AD203B41FA5}">
                      <a16:colId xmlns:a16="http://schemas.microsoft.com/office/drawing/2014/main" val="355368125"/>
                    </a:ext>
                  </a:extLst>
                </a:gridCol>
                <a:gridCol w="632159">
                  <a:extLst>
                    <a:ext uri="{9D8B030D-6E8A-4147-A177-3AD203B41FA5}">
                      <a16:colId xmlns:a16="http://schemas.microsoft.com/office/drawing/2014/main" val="2401841840"/>
                    </a:ext>
                  </a:extLst>
                </a:gridCol>
                <a:gridCol w="538008">
                  <a:extLst>
                    <a:ext uri="{9D8B030D-6E8A-4147-A177-3AD203B41FA5}">
                      <a16:colId xmlns:a16="http://schemas.microsoft.com/office/drawing/2014/main" val="3028439743"/>
                    </a:ext>
                  </a:extLst>
                </a:gridCol>
                <a:gridCol w="796924">
                  <a:extLst>
                    <a:ext uri="{9D8B030D-6E8A-4147-A177-3AD203B41FA5}">
                      <a16:colId xmlns:a16="http://schemas.microsoft.com/office/drawing/2014/main" val="617908344"/>
                    </a:ext>
                  </a:extLst>
                </a:gridCol>
                <a:gridCol w="699411">
                  <a:extLst>
                    <a:ext uri="{9D8B030D-6E8A-4147-A177-3AD203B41FA5}">
                      <a16:colId xmlns:a16="http://schemas.microsoft.com/office/drawing/2014/main" val="1784487584"/>
                    </a:ext>
                  </a:extLst>
                </a:gridCol>
                <a:gridCol w="632159">
                  <a:extLst>
                    <a:ext uri="{9D8B030D-6E8A-4147-A177-3AD203B41FA5}">
                      <a16:colId xmlns:a16="http://schemas.microsoft.com/office/drawing/2014/main" val="1714264752"/>
                    </a:ext>
                  </a:extLst>
                </a:gridCol>
                <a:gridCol w="538008">
                  <a:extLst>
                    <a:ext uri="{9D8B030D-6E8A-4147-A177-3AD203B41FA5}">
                      <a16:colId xmlns:a16="http://schemas.microsoft.com/office/drawing/2014/main" val="1975529673"/>
                    </a:ext>
                  </a:extLst>
                </a:gridCol>
                <a:gridCol w="796924">
                  <a:extLst>
                    <a:ext uri="{9D8B030D-6E8A-4147-A177-3AD203B41FA5}">
                      <a16:colId xmlns:a16="http://schemas.microsoft.com/office/drawing/2014/main" val="190788618"/>
                    </a:ext>
                  </a:extLst>
                </a:gridCol>
                <a:gridCol w="917976">
                  <a:extLst>
                    <a:ext uri="{9D8B030D-6E8A-4147-A177-3AD203B41FA5}">
                      <a16:colId xmlns:a16="http://schemas.microsoft.com/office/drawing/2014/main" val="770862942"/>
                    </a:ext>
                  </a:extLst>
                </a:gridCol>
              </a:tblGrid>
              <a:tr h="506711">
                <a:tc>
                  <a:txBody>
                    <a:bodyPr/>
                    <a:lstStyle/>
                    <a:p>
                      <a:pPr algn="l" fontAlgn="b"/>
                      <a:r>
                        <a:rPr lang="en-US" sz="1100" b="1" i="0" u="none" strike="noStrike" dirty="0">
                          <a:solidFill>
                            <a:srgbClr val="000000"/>
                          </a:solidFill>
                          <a:effectLst/>
                          <a:highlight>
                            <a:srgbClr val="C0E6F5"/>
                          </a:highlight>
                          <a:latin typeface="Aptos Narrow"/>
                        </a:rPr>
                        <a:t>  </a:t>
                      </a:r>
                      <a:endParaRPr lang="en-NG" sz="1100" b="1" i="0" u="none" strike="noStrike" dirty="0">
                        <a:solidFill>
                          <a:srgbClr val="000000"/>
                        </a:solidFill>
                        <a:effectLst/>
                        <a:highlight>
                          <a:srgbClr val="C0E6F5"/>
                        </a:highlight>
                        <a:latin typeface="Aptos Narrow"/>
                      </a:endParaRPr>
                    </a:p>
                  </a:txBody>
                  <a:tcPr marL="9525" marR="9525" marT="9525" marB="0" anchor="b">
                    <a:solidFill>
                      <a:schemeClr val="bg1"/>
                    </a:solidFill>
                  </a:tcPr>
                </a:tc>
                <a:tc>
                  <a:txBody>
                    <a:bodyPr/>
                    <a:lstStyle/>
                    <a:p>
                      <a:pPr algn="r" fontAlgn="b"/>
                      <a:r>
                        <a:rPr lang="en-US" sz="1600" b="1" u="none" strike="noStrike" dirty="0">
                          <a:effectLst/>
                          <a:latin typeface="+mn-lt"/>
                        </a:rPr>
                        <a:t>    </a:t>
                      </a:r>
                      <a:endParaRPr lang="en-NG"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600" b="1" u="none" strike="noStrike" dirty="0">
                          <a:effectLst/>
                          <a:latin typeface="+mn-lt"/>
                        </a:rPr>
                        <a:t>          </a:t>
                      </a:r>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r"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3185145376"/>
                  </a:ext>
                </a:extLst>
              </a:tr>
              <a:tr h="506711">
                <a:tc>
                  <a:txBody>
                    <a:bodyPr/>
                    <a:lstStyle/>
                    <a:p>
                      <a:pPr algn="l" fontAlgn="b"/>
                      <a:r>
                        <a:rPr lang="en-US" sz="1800" b="1" i="0" u="none" strike="noStrike" dirty="0">
                          <a:solidFill>
                            <a:srgbClr val="000000"/>
                          </a:solidFill>
                          <a:effectLst/>
                          <a:latin typeface="+mn-lt"/>
                        </a:rPr>
                        <a:t>        Vehicle Type</a:t>
                      </a:r>
                    </a:p>
                  </a:txBody>
                  <a:tcPr marL="9525" marR="9525" marT="9525" marB="0" anchor="b">
                    <a:solidFill>
                      <a:schemeClr val="bg1"/>
                    </a:solidFill>
                  </a:tcPr>
                </a:tc>
                <a:tc>
                  <a:txBody>
                    <a:bodyPr/>
                    <a:lstStyle/>
                    <a:p>
                      <a:pPr algn="l" fontAlgn="b"/>
                      <a:r>
                        <a:rPr lang="en-US" sz="1600" b="1" u="none" strike="noStrike" dirty="0">
                          <a:effectLst/>
                          <a:latin typeface="+mn-lt"/>
                        </a:rPr>
                        <a:t>Slight</a:t>
                      </a:r>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Slight</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Serious</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  Fatal</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448316340"/>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2785702299"/>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0" u="none" strike="noStrike" dirty="0">
                          <a:effectLst/>
                          <a:latin typeface="+mn-lt"/>
                        </a:rPr>
                        <a:t>15,094</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13,239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2,164</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NG" sz="1300" b="0" u="none" strike="noStrike" dirty="0">
                          <a:effectLst/>
                          <a:latin typeface="+mn-lt"/>
                        </a:rPr>
                        <a:t>176</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3028050271"/>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0" u="none" strike="noStrike" dirty="0">
                          <a:effectLst/>
                          <a:latin typeface="+mn-lt"/>
                        </a:rPr>
                        <a:t>14,551</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13,468</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2,198</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 </a:t>
                      </a:r>
                      <a:r>
                        <a:rPr lang="en-US" sz="1300" b="0" u="none" strike="noStrike" dirty="0">
                          <a:effectLst/>
                          <a:latin typeface="+mn-lt"/>
                        </a:rPr>
                        <a:t>  </a:t>
                      </a:r>
                      <a:r>
                        <a:rPr lang="en-NG" sz="1300" b="0" u="none" strike="noStrike" dirty="0">
                          <a:effectLst/>
                          <a:latin typeface="+mn-lt"/>
                        </a:rPr>
                        <a:t> 239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76647847"/>
                  </a:ext>
                </a:extLst>
              </a:tr>
              <a:tr h="506711">
                <a:tc>
                  <a:txBody>
                    <a:bodyPr/>
                    <a:lstStyle/>
                    <a:p>
                      <a:pPr algn="l" fontAlgn="b"/>
                      <a:r>
                        <a:rPr lang="en-US" sz="1800" b="1" u="none" strike="noStrike" dirty="0">
                          <a:effectLst/>
                          <a:latin typeface="+mn-lt"/>
                        </a:rPr>
                        <a:t>                       Bus</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NG" sz="1400" b="0" u="none" strike="noStrike" dirty="0">
                          <a:effectLst/>
                          <a:latin typeface="+mn-lt"/>
                        </a:rPr>
                        <a:t>5,211</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300" b="1" u="none" strike="noStrike" dirty="0">
                        <a:effectLst/>
                        <a:latin typeface="+mn-lt"/>
                      </a:endParaRPr>
                    </a:p>
                    <a:p>
                      <a:pPr algn="l" fontAlgn="b"/>
                      <a:r>
                        <a:rPr lang="en-NG" sz="1300" b="0" u="none" strike="noStrike" dirty="0">
                          <a:effectLst/>
                          <a:latin typeface="+mn-lt"/>
                        </a:rPr>
                        <a:t>5,611</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 912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US" sz="1300" b="0" u="none" strike="noStrike" dirty="0">
                          <a:effectLst/>
                          <a:latin typeface="+mn-lt"/>
                        </a:rPr>
                        <a:t> </a:t>
                      </a:r>
                      <a:r>
                        <a:rPr lang="en-NG" sz="1300" b="0" u="none" strike="noStrike" dirty="0">
                          <a:effectLst/>
                          <a:latin typeface="+mn-lt"/>
                        </a:rPr>
                        <a:t>50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625644380"/>
                  </a:ext>
                </a:extLst>
              </a:tr>
              <a:tr h="506711">
                <a:tc>
                  <a:txBody>
                    <a:bodyPr/>
                    <a:lstStyle/>
                    <a:p>
                      <a:pPr algn="l" fontAlgn="b"/>
                      <a:r>
                        <a:rPr lang="en-US" sz="1800" b="1" u="none" strike="noStrike" dirty="0">
                          <a:effectLst/>
                          <a:latin typeface="+mn-lt"/>
                        </a:rPr>
                        <a:t>                      Others</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NG" sz="1400" b="0" u="none" strike="noStrike" dirty="0">
                          <a:effectLst/>
                          <a:latin typeface="+mn-lt"/>
                        </a:rPr>
                        <a:t>1,620</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1,203</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241</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NG" sz="1300" b="0" u="none" strike="noStrike" dirty="0">
                          <a:effectLst/>
                          <a:latin typeface="+mn-lt"/>
                        </a:rPr>
                        <a:t>33</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2609906819"/>
                  </a:ext>
                </a:extLst>
              </a:tr>
              <a:tr h="506711">
                <a:tc>
                  <a:txBody>
                    <a:bodyPr/>
                    <a:lstStyle/>
                    <a:p>
                      <a:pPr algn="l" fontAlgn="b"/>
                      <a:r>
                        <a:rPr lang="en-US" sz="1800" b="1" u="none" strike="noStrike" dirty="0">
                          <a:effectLst/>
                          <a:latin typeface="+mn-lt"/>
                        </a:rPr>
                        <a:t>                  Agric. veh.</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0" u="none" strike="noStrike" dirty="0">
                          <a:effectLst/>
                          <a:latin typeface="+mn-lt"/>
                        </a:rPr>
                        <a:t>523</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331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61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     </a:t>
                      </a:r>
                      <a:r>
                        <a:rPr lang="en-US" sz="1300" b="0" u="none" strike="noStrike" dirty="0">
                          <a:effectLst/>
                          <a:latin typeface="+mn-lt"/>
                        </a:rPr>
                        <a:t>   </a:t>
                      </a:r>
                      <a:r>
                        <a:rPr lang="en-NG" sz="1300" b="0" u="none" strike="noStrike" dirty="0">
                          <a:effectLst/>
                          <a:latin typeface="+mn-lt"/>
                        </a:rPr>
                        <a:t>7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471007633"/>
                  </a:ext>
                </a:extLst>
              </a:tr>
              <a:tr h="506711">
                <a:tc>
                  <a:txBody>
                    <a:bodyPr/>
                    <a:lstStyle/>
                    <a:p>
                      <a:pPr algn="l" fontAlgn="b"/>
                      <a:r>
                        <a:rPr lang="en-US" sz="1800" b="1" u="none" strike="noStrike" dirty="0">
                          <a:effectLst/>
                        </a:rPr>
                        <a:t>       </a:t>
                      </a:r>
                      <a:endParaRPr lang="en-US" sz="1800" b="1" i="0" u="none" strike="noStrike" dirty="0">
                        <a:solidFill>
                          <a:srgbClr val="000000"/>
                        </a:solidFill>
                        <a:effectLst/>
                        <a:latin typeface="Aptos Narrow"/>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300" b="1" u="none" strike="noStrike" dirty="0">
                          <a:effectLst/>
                          <a:latin typeface="+mn-lt"/>
                        </a:rPr>
                        <a:t>   </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4003024789"/>
                  </a:ext>
                </a:extLst>
              </a:tr>
            </a:tbl>
          </a:graphicData>
        </a:graphic>
      </p:graphicFrame>
      <p:sp>
        <p:nvSpPr>
          <p:cNvPr id="117" name="Rectangle 116">
            <a:extLst>
              <a:ext uri="{FF2B5EF4-FFF2-40B4-BE49-F238E27FC236}">
                <a16:creationId xmlns:a16="http://schemas.microsoft.com/office/drawing/2014/main" id="{D125F26F-21AE-09F1-6CA2-F837C6489DE0}"/>
              </a:ext>
            </a:extLst>
          </p:cNvPr>
          <p:cNvSpPr/>
          <p:nvPr/>
        </p:nvSpPr>
        <p:spPr>
          <a:xfrm>
            <a:off x="322524" y="6001168"/>
            <a:ext cx="8217005" cy="374653"/>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7" name="Rectangle 36">
            <a:extLst>
              <a:ext uri="{FF2B5EF4-FFF2-40B4-BE49-F238E27FC236}">
                <a16:creationId xmlns:a16="http://schemas.microsoft.com/office/drawing/2014/main" id="{5A868E19-0F2F-9326-F067-2A605A9F1BB4}"/>
              </a:ext>
            </a:extLst>
          </p:cNvPr>
          <p:cNvSpPr/>
          <p:nvPr/>
        </p:nvSpPr>
        <p:spPr>
          <a:xfrm>
            <a:off x="323557" y="1834999"/>
            <a:ext cx="9087729" cy="45603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8" name="Rectangle 37">
            <a:extLst>
              <a:ext uri="{FF2B5EF4-FFF2-40B4-BE49-F238E27FC236}">
                <a16:creationId xmlns:a16="http://schemas.microsoft.com/office/drawing/2014/main" id="{DBAD971A-CAEA-1D2E-676B-B428FDDC8B27}"/>
              </a:ext>
            </a:extLst>
          </p:cNvPr>
          <p:cNvSpPr/>
          <p:nvPr/>
        </p:nvSpPr>
        <p:spPr>
          <a:xfrm>
            <a:off x="323557" y="2391508"/>
            <a:ext cx="9087729" cy="590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FC7B00E8-12D7-4A59-DFCF-1ED93D828B5C}"/>
              </a:ext>
            </a:extLst>
          </p:cNvPr>
          <p:cNvSpPr/>
          <p:nvPr/>
        </p:nvSpPr>
        <p:spPr>
          <a:xfrm>
            <a:off x="323555" y="4053350"/>
            <a:ext cx="9073658" cy="44963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13">
            <a:extLst>
              <a:ext uri="{FF2B5EF4-FFF2-40B4-BE49-F238E27FC236}">
                <a16:creationId xmlns:a16="http://schemas.microsoft.com/office/drawing/2014/main" id="{3226DC8C-D1D8-5CBF-731D-EF763955CF33}"/>
              </a:ext>
            </a:extLst>
          </p:cNvPr>
          <p:cNvSpPr/>
          <p:nvPr/>
        </p:nvSpPr>
        <p:spPr>
          <a:xfrm>
            <a:off x="323555" y="5454957"/>
            <a:ext cx="9073658" cy="52911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6" name="Rectangle 105">
            <a:extLst>
              <a:ext uri="{FF2B5EF4-FFF2-40B4-BE49-F238E27FC236}">
                <a16:creationId xmlns:a16="http://schemas.microsoft.com/office/drawing/2014/main" id="{9487FDA1-1FDD-1D82-F010-6B8BC16F98F0}"/>
              </a:ext>
            </a:extLst>
          </p:cNvPr>
          <p:cNvSpPr/>
          <p:nvPr/>
        </p:nvSpPr>
        <p:spPr>
          <a:xfrm>
            <a:off x="4908157" y="2425212"/>
            <a:ext cx="748238" cy="397975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609AC2C3-FF29-9B94-09B1-BA1C90B80287}"/>
              </a:ext>
            </a:extLst>
          </p:cNvPr>
          <p:cNvSpPr txBox="1"/>
          <p:nvPr/>
        </p:nvSpPr>
        <p:spPr>
          <a:xfrm>
            <a:off x="3371558" y="2589944"/>
            <a:ext cx="820614" cy="307777"/>
          </a:xfrm>
          <a:prstGeom prst="rect">
            <a:avLst/>
          </a:prstGeom>
          <a:noFill/>
        </p:spPr>
        <p:txBody>
          <a:bodyPr wrap="square" rtlCol="0">
            <a:spAutoFit/>
          </a:bodyPr>
          <a:lstStyle/>
          <a:p>
            <a:pPr algn="l" fontAlgn="b"/>
            <a:r>
              <a:rPr lang="en-US" sz="1400" b="1" i="0" dirty="0">
                <a:solidFill>
                  <a:srgbClr val="000000"/>
                </a:solidFill>
              </a:rPr>
              <a:t>Serious</a:t>
            </a:r>
            <a:endParaRPr lang="en-US" sz="1400" b="1" i="0" u="none" strike="noStrike" dirty="0">
              <a:solidFill>
                <a:srgbClr val="000000"/>
              </a:solidFill>
              <a:effectLst/>
              <a:latin typeface="+mn-lt"/>
            </a:endParaRPr>
          </a:p>
        </p:txBody>
      </p:sp>
      <p:sp>
        <p:nvSpPr>
          <p:cNvPr id="21" name="TextBox 20">
            <a:extLst>
              <a:ext uri="{FF2B5EF4-FFF2-40B4-BE49-F238E27FC236}">
                <a16:creationId xmlns:a16="http://schemas.microsoft.com/office/drawing/2014/main" id="{144DAC36-45EA-CB9F-F9A3-9DFBB0B1889C}"/>
              </a:ext>
            </a:extLst>
          </p:cNvPr>
          <p:cNvSpPr txBox="1"/>
          <p:nvPr/>
        </p:nvSpPr>
        <p:spPr>
          <a:xfrm>
            <a:off x="3348111" y="3152952"/>
            <a:ext cx="731520" cy="307777"/>
          </a:xfrm>
          <a:prstGeom prst="rect">
            <a:avLst/>
          </a:prstGeom>
          <a:noFill/>
        </p:spPr>
        <p:txBody>
          <a:bodyPr wrap="square" rtlCol="0">
            <a:spAutoFit/>
          </a:bodyPr>
          <a:lstStyle/>
          <a:p>
            <a:pPr algn="l" fontAlgn="b"/>
            <a:r>
              <a:rPr lang="en-NG" sz="1400" u="none" strike="noStrike" dirty="0">
                <a:effectLst/>
                <a:latin typeface="+mn-lt"/>
              </a:rPr>
              <a:t>5,706 </a:t>
            </a:r>
            <a:endParaRPr lang="en-NG" sz="1400" i="0" u="none" strike="noStrike" dirty="0">
              <a:solidFill>
                <a:srgbClr val="000000"/>
              </a:solidFill>
              <a:effectLst/>
              <a:latin typeface="+mn-lt"/>
            </a:endParaRPr>
          </a:p>
        </p:txBody>
      </p:sp>
      <p:sp>
        <p:nvSpPr>
          <p:cNvPr id="22" name="TextBox 21">
            <a:extLst>
              <a:ext uri="{FF2B5EF4-FFF2-40B4-BE49-F238E27FC236}">
                <a16:creationId xmlns:a16="http://schemas.microsoft.com/office/drawing/2014/main" id="{1C205878-6360-6B90-26B8-7552808FF2C2}"/>
              </a:ext>
            </a:extLst>
          </p:cNvPr>
          <p:cNvSpPr txBox="1"/>
          <p:nvPr/>
        </p:nvSpPr>
        <p:spPr>
          <a:xfrm>
            <a:off x="3330951" y="3636577"/>
            <a:ext cx="723315" cy="307777"/>
          </a:xfrm>
          <a:prstGeom prst="rect">
            <a:avLst/>
          </a:prstGeom>
          <a:noFill/>
        </p:spPr>
        <p:txBody>
          <a:bodyPr wrap="square" rtlCol="0">
            <a:spAutoFit/>
          </a:bodyPr>
          <a:lstStyle/>
          <a:p>
            <a:pPr algn="l" fontAlgn="b"/>
            <a:r>
              <a:rPr lang="en-NG" sz="1400" u="none" strike="noStrike" dirty="0">
                <a:effectLst/>
                <a:latin typeface="+mn-lt"/>
              </a:rPr>
              <a:t>2,635 </a:t>
            </a:r>
            <a:endParaRPr lang="en-NG" sz="1400" i="0" u="none" strike="noStrike" dirty="0">
              <a:solidFill>
                <a:srgbClr val="000000"/>
              </a:solidFill>
              <a:effectLst/>
              <a:latin typeface="+mn-lt"/>
            </a:endParaRPr>
          </a:p>
        </p:txBody>
      </p:sp>
      <p:sp>
        <p:nvSpPr>
          <p:cNvPr id="15" name="Rectangle 14">
            <a:extLst>
              <a:ext uri="{FF2B5EF4-FFF2-40B4-BE49-F238E27FC236}">
                <a16:creationId xmlns:a16="http://schemas.microsoft.com/office/drawing/2014/main" id="{47D425EA-2734-F218-811F-B24D637DFB58}"/>
              </a:ext>
            </a:extLst>
          </p:cNvPr>
          <p:cNvSpPr/>
          <p:nvPr/>
        </p:nvSpPr>
        <p:spPr>
          <a:xfrm>
            <a:off x="323555" y="5969448"/>
            <a:ext cx="9073658" cy="418154"/>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TextBox 22">
            <a:extLst>
              <a:ext uri="{FF2B5EF4-FFF2-40B4-BE49-F238E27FC236}">
                <a16:creationId xmlns:a16="http://schemas.microsoft.com/office/drawing/2014/main" id="{C447CCD0-F45F-9B4C-8109-8CFE4ACA68FF}"/>
              </a:ext>
            </a:extLst>
          </p:cNvPr>
          <p:cNvSpPr txBox="1"/>
          <p:nvPr/>
        </p:nvSpPr>
        <p:spPr>
          <a:xfrm>
            <a:off x="3416106" y="4115482"/>
            <a:ext cx="731520" cy="307777"/>
          </a:xfrm>
          <a:prstGeom prst="rect">
            <a:avLst/>
          </a:prstGeom>
          <a:noFill/>
        </p:spPr>
        <p:txBody>
          <a:bodyPr wrap="square" rtlCol="0">
            <a:spAutoFit/>
          </a:bodyPr>
          <a:lstStyle/>
          <a:p>
            <a:r>
              <a:rPr lang="en-NG" sz="1400" u="none" strike="noStrike" dirty="0">
                <a:effectLst/>
                <a:latin typeface="+mn-lt"/>
              </a:rPr>
              <a:t>2,626</a:t>
            </a:r>
            <a:endParaRPr lang="en-NG" sz="1400" dirty="0"/>
          </a:p>
        </p:txBody>
      </p:sp>
      <p:sp>
        <p:nvSpPr>
          <p:cNvPr id="24" name="TextBox 23">
            <a:extLst>
              <a:ext uri="{FF2B5EF4-FFF2-40B4-BE49-F238E27FC236}">
                <a16:creationId xmlns:a16="http://schemas.microsoft.com/office/drawing/2014/main" id="{13CA3073-0AA5-0126-3A70-B8285719A07F}"/>
              </a:ext>
            </a:extLst>
          </p:cNvPr>
          <p:cNvSpPr txBox="1"/>
          <p:nvPr/>
        </p:nvSpPr>
        <p:spPr>
          <a:xfrm>
            <a:off x="3536852" y="4642351"/>
            <a:ext cx="655320" cy="307777"/>
          </a:xfrm>
          <a:prstGeom prst="rect">
            <a:avLst/>
          </a:prstGeom>
          <a:noFill/>
        </p:spPr>
        <p:txBody>
          <a:bodyPr wrap="square" rtlCol="0">
            <a:spAutoFit/>
          </a:bodyPr>
          <a:lstStyle/>
          <a:p>
            <a:r>
              <a:rPr lang="en-NG" sz="1400" u="none" strike="noStrike" dirty="0">
                <a:effectLst/>
                <a:latin typeface="+mn-lt"/>
              </a:rPr>
              <a:t>896 </a:t>
            </a:r>
            <a:endParaRPr lang="en-NG" sz="1400" dirty="0"/>
          </a:p>
        </p:txBody>
      </p:sp>
      <p:sp>
        <p:nvSpPr>
          <p:cNvPr id="25" name="TextBox 24">
            <a:extLst>
              <a:ext uri="{FF2B5EF4-FFF2-40B4-BE49-F238E27FC236}">
                <a16:creationId xmlns:a16="http://schemas.microsoft.com/office/drawing/2014/main" id="{65BDA44D-6AAB-7F20-3996-EB16A104FF53}"/>
              </a:ext>
            </a:extLst>
          </p:cNvPr>
          <p:cNvSpPr txBox="1"/>
          <p:nvPr/>
        </p:nvSpPr>
        <p:spPr>
          <a:xfrm>
            <a:off x="3536852" y="5108864"/>
            <a:ext cx="610773" cy="307777"/>
          </a:xfrm>
          <a:prstGeom prst="rect">
            <a:avLst/>
          </a:prstGeom>
          <a:noFill/>
        </p:spPr>
        <p:txBody>
          <a:bodyPr wrap="square" rtlCol="0">
            <a:spAutoFit/>
          </a:bodyPr>
          <a:lstStyle/>
          <a:p>
            <a:r>
              <a:rPr lang="en-NG" sz="1400" u="none" strike="noStrike" dirty="0">
                <a:effectLst/>
                <a:latin typeface="+mn-lt"/>
              </a:rPr>
              <a:t>303 </a:t>
            </a:r>
            <a:endParaRPr lang="en-NG" sz="1400" dirty="0"/>
          </a:p>
        </p:txBody>
      </p:sp>
      <p:sp>
        <p:nvSpPr>
          <p:cNvPr id="26" name="TextBox 25">
            <a:extLst>
              <a:ext uri="{FF2B5EF4-FFF2-40B4-BE49-F238E27FC236}">
                <a16:creationId xmlns:a16="http://schemas.microsoft.com/office/drawing/2014/main" id="{949F44DD-6E5A-DA32-FF9C-88207F7C08AF}"/>
              </a:ext>
            </a:extLst>
          </p:cNvPr>
          <p:cNvSpPr txBox="1"/>
          <p:nvPr/>
        </p:nvSpPr>
        <p:spPr>
          <a:xfrm>
            <a:off x="3516922" y="5584265"/>
            <a:ext cx="610773" cy="307777"/>
          </a:xfrm>
          <a:prstGeom prst="rect">
            <a:avLst/>
          </a:prstGeom>
          <a:noFill/>
        </p:spPr>
        <p:txBody>
          <a:bodyPr wrap="square" rtlCol="0">
            <a:spAutoFit/>
          </a:bodyPr>
          <a:lstStyle/>
          <a:p>
            <a:r>
              <a:rPr lang="en-NG" sz="1400" u="none" strike="noStrike" dirty="0">
                <a:effectLst/>
                <a:latin typeface="+mn-lt"/>
              </a:rPr>
              <a:t>101 </a:t>
            </a:r>
            <a:endParaRPr lang="en-NG" sz="1400" dirty="0"/>
          </a:p>
        </p:txBody>
      </p:sp>
      <p:sp>
        <p:nvSpPr>
          <p:cNvPr id="27" name="TextBox 26">
            <a:extLst>
              <a:ext uri="{FF2B5EF4-FFF2-40B4-BE49-F238E27FC236}">
                <a16:creationId xmlns:a16="http://schemas.microsoft.com/office/drawing/2014/main" id="{ABB87B72-22D9-D34C-8A10-F09F1A2F5B54}"/>
              </a:ext>
            </a:extLst>
          </p:cNvPr>
          <p:cNvSpPr txBox="1"/>
          <p:nvPr/>
        </p:nvSpPr>
        <p:spPr>
          <a:xfrm>
            <a:off x="3330750" y="6077268"/>
            <a:ext cx="961292" cy="307777"/>
          </a:xfrm>
          <a:prstGeom prst="rect">
            <a:avLst/>
          </a:prstGeom>
          <a:noFill/>
        </p:spPr>
        <p:txBody>
          <a:bodyPr wrap="square" rtlCol="0">
            <a:spAutoFit/>
          </a:bodyPr>
          <a:lstStyle/>
          <a:p>
            <a:r>
              <a:rPr lang="en-NG" sz="1400" b="1" u="none" strike="noStrike" dirty="0">
                <a:solidFill>
                  <a:schemeClr val="bg1"/>
                </a:solidFill>
                <a:effectLst/>
                <a:latin typeface="+mn-lt"/>
              </a:rPr>
              <a:t>32,267</a:t>
            </a:r>
            <a:r>
              <a:rPr lang="en-NG" sz="1400" b="1" u="none" strike="noStrike" dirty="0">
                <a:effectLst/>
                <a:latin typeface="+mn-lt"/>
              </a:rPr>
              <a:t> </a:t>
            </a:r>
            <a:endParaRPr lang="en-NG" sz="1400" dirty="0"/>
          </a:p>
        </p:txBody>
      </p:sp>
      <p:cxnSp>
        <p:nvCxnSpPr>
          <p:cNvPr id="29" name="Straight Connector 28">
            <a:extLst>
              <a:ext uri="{FF2B5EF4-FFF2-40B4-BE49-F238E27FC236}">
                <a16:creationId xmlns:a16="http://schemas.microsoft.com/office/drawing/2014/main" id="{3732E954-DC77-3D1A-D27F-9973E930E657}"/>
              </a:ext>
            </a:extLst>
          </p:cNvPr>
          <p:cNvCxnSpPr>
            <a:cxnSpLocks/>
          </p:cNvCxnSpPr>
          <p:nvPr/>
        </p:nvCxnSpPr>
        <p:spPr>
          <a:xfrm>
            <a:off x="2302420" y="1823218"/>
            <a:ext cx="0" cy="4552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4F15DF2-5F2C-80DC-DE87-D36239E308E1}"/>
              </a:ext>
            </a:extLst>
          </p:cNvPr>
          <p:cNvCxnSpPr>
            <a:cxnSpLocks/>
          </p:cNvCxnSpPr>
          <p:nvPr/>
        </p:nvCxnSpPr>
        <p:spPr>
          <a:xfrm>
            <a:off x="8562533" y="1858089"/>
            <a:ext cx="0" cy="4552603"/>
          </a:xfrm>
          <a:prstGeom prst="line">
            <a:avLst/>
          </a:prstGeom>
          <a:ln w="31750"/>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CD0883A-2320-5396-7407-378A7388A81D}"/>
              </a:ext>
            </a:extLst>
          </p:cNvPr>
          <p:cNvCxnSpPr>
            <a:cxnSpLocks/>
          </p:cNvCxnSpPr>
          <p:nvPr/>
        </p:nvCxnSpPr>
        <p:spPr>
          <a:xfrm>
            <a:off x="3259017" y="2391508"/>
            <a:ext cx="0" cy="402938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6A8E926-D32F-9A04-4948-850FE8676062}"/>
              </a:ext>
            </a:extLst>
          </p:cNvPr>
          <p:cNvCxnSpPr>
            <a:cxnSpLocks/>
          </p:cNvCxnSpPr>
          <p:nvPr/>
        </p:nvCxnSpPr>
        <p:spPr>
          <a:xfrm>
            <a:off x="5658147" y="1834997"/>
            <a:ext cx="0" cy="4552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32FB5A9-F8B3-099A-ECF4-5CEBB526D289}"/>
              </a:ext>
            </a:extLst>
          </p:cNvPr>
          <p:cNvCxnSpPr>
            <a:cxnSpLocks/>
          </p:cNvCxnSpPr>
          <p:nvPr/>
        </p:nvCxnSpPr>
        <p:spPr>
          <a:xfrm>
            <a:off x="4900247" y="2414599"/>
            <a:ext cx="0" cy="3996093"/>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932876D-5319-2A30-BA14-8D702DFE39A8}"/>
              </a:ext>
            </a:extLst>
          </p:cNvPr>
          <p:cNvSpPr txBox="1"/>
          <p:nvPr/>
        </p:nvSpPr>
        <p:spPr>
          <a:xfrm>
            <a:off x="4960037" y="2412832"/>
            <a:ext cx="731520" cy="584775"/>
          </a:xfrm>
          <a:prstGeom prst="rect">
            <a:avLst/>
          </a:prstGeom>
          <a:noFill/>
        </p:spPr>
        <p:txBody>
          <a:bodyPr wrap="square" rtlCol="0">
            <a:spAutoFit/>
          </a:bodyPr>
          <a:lstStyle/>
          <a:p>
            <a:pPr algn="l" fontAlgn="b"/>
            <a:r>
              <a:rPr lang="en-US" sz="1600" b="1" dirty="0"/>
              <a:t> 2021</a:t>
            </a:r>
          </a:p>
          <a:p>
            <a:pPr algn="l" fontAlgn="b"/>
            <a:r>
              <a:rPr lang="en-US" sz="1600" b="1" u="none" strike="noStrike" dirty="0">
                <a:effectLst/>
                <a:latin typeface="+mn-lt"/>
              </a:rPr>
              <a:t> 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40" name="TextBox 39">
            <a:extLst>
              <a:ext uri="{FF2B5EF4-FFF2-40B4-BE49-F238E27FC236}">
                <a16:creationId xmlns:a16="http://schemas.microsoft.com/office/drawing/2014/main" id="{8B0296C0-35EB-A3F2-EF4A-47CB0649982A}"/>
              </a:ext>
            </a:extLst>
          </p:cNvPr>
          <p:cNvSpPr txBox="1"/>
          <p:nvPr/>
        </p:nvSpPr>
        <p:spPr>
          <a:xfrm>
            <a:off x="4187484" y="2570835"/>
            <a:ext cx="820614" cy="307777"/>
          </a:xfrm>
          <a:prstGeom prst="rect">
            <a:avLst/>
          </a:prstGeom>
          <a:noFill/>
        </p:spPr>
        <p:txBody>
          <a:bodyPr wrap="square" rtlCol="0">
            <a:spAutoFit/>
          </a:bodyPr>
          <a:lstStyle/>
          <a:p>
            <a:pPr algn="l" fontAlgn="b"/>
            <a:r>
              <a:rPr lang="en-US" sz="1400" b="1" u="none" strike="noStrike" dirty="0">
                <a:effectLst/>
                <a:latin typeface="+mn-lt"/>
              </a:rPr>
              <a:t>Fatal</a:t>
            </a:r>
            <a:endParaRPr lang="en-US" sz="1400" b="1" i="0" u="none" strike="noStrike" dirty="0">
              <a:solidFill>
                <a:srgbClr val="000000"/>
              </a:solidFill>
              <a:effectLst/>
              <a:latin typeface="+mn-lt"/>
            </a:endParaRPr>
          </a:p>
        </p:txBody>
      </p:sp>
      <p:cxnSp>
        <p:nvCxnSpPr>
          <p:cNvPr id="42" name="Straight Connector 41">
            <a:extLst>
              <a:ext uri="{FF2B5EF4-FFF2-40B4-BE49-F238E27FC236}">
                <a16:creationId xmlns:a16="http://schemas.microsoft.com/office/drawing/2014/main" id="{93758ED5-9D5F-CE79-F7C9-9A5B572D5589}"/>
              </a:ext>
            </a:extLst>
          </p:cNvPr>
          <p:cNvCxnSpPr>
            <a:cxnSpLocks/>
          </p:cNvCxnSpPr>
          <p:nvPr/>
        </p:nvCxnSpPr>
        <p:spPr>
          <a:xfrm>
            <a:off x="4147625" y="2358217"/>
            <a:ext cx="0" cy="4029383"/>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4D7E968-0FD1-A904-9B46-AC86A0C4EC94}"/>
              </a:ext>
            </a:extLst>
          </p:cNvPr>
          <p:cNvSpPr txBox="1"/>
          <p:nvPr/>
        </p:nvSpPr>
        <p:spPr>
          <a:xfrm>
            <a:off x="4160520" y="3163697"/>
            <a:ext cx="731520" cy="307777"/>
          </a:xfrm>
          <a:prstGeom prst="rect">
            <a:avLst/>
          </a:prstGeom>
          <a:noFill/>
        </p:spPr>
        <p:txBody>
          <a:bodyPr wrap="square" rtlCol="0">
            <a:spAutoFit/>
          </a:bodyPr>
          <a:lstStyle/>
          <a:p>
            <a:pPr algn="l" fontAlgn="b"/>
            <a:r>
              <a:rPr lang="en-NG" sz="1400" u="none" strike="noStrike" dirty="0">
                <a:effectLst/>
                <a:latin typeface="+mn-lt"/>
              </a:rPr>
              <a:t>3,375</a:t>
            </a:r>
            <a:endParaRPr lang="en-NG" sz="1400" i="0" u="none" strike="noStrike" dirty="0">
              <a:solidFill>
                <a:srgbClr val="000000"/>
              </a:solidFill>
              <a:effectLst/>
              <a:latin typeface="+mn-lt"/>
            </a:endParaRPr>
          </a:p>
        </p:txBody>
      </p:sp>
      <p:sp>
        <p:nvSpPr>
          <p:cNvPr id="44" name="TextBox 43">
            <a:extLst>
              <a:ext uri="{FF2B5EF4-FFF2-40B4-BE49-F238E27FC236}">
                <a16:creationId xmlns:a16="http://schemas.microsoft.com/office/drawing/2014/main" id="{F099807B-AE1E-A8D1-F9C0-E8D3C47FCE20}"/>
              </a:ext>
            </a:extLst>
          </p:cNvPr>
          <p:cNvSpPr txBox="1"/>
          <p:nvPr/>
        </p:nvSpPr>
        <p:spPr>
          <a:xfrm>
            <a:off x="4144531" y="3670309"/>
            <a:ext cx="668219" cy="307777"/>
          </a:xfrm>
          <a:prstGeom prst="rect">
            <a:avLst/>
          </a:prstGeom>
          <a:noFill/>
        </p:spPr>
        <p:txBody>
          <a:bodyPr wrap="square" rtlCol="0">
            <a:spAutoFit/>
          </a:bodyPr>
          <a:lstStyle/>
          <a:p>
            <a:pPr algn="l" fontAlgn="b"/>
            <a:r>
              <a:rPr lang="en-NG" sz="1400" u="none" strike="noStrike" dirty="0">
                <a:effectLst/>
                <a:latin typeface="+mn-lt"/>
              </a:rPr>
              <a:t> 364</a:t>
            </a:r>
            <a:endParaRPr lang="en-NG" sz="1400" i="0" u="none" strike="noStrike" dirty="0">
              <a:solidFill>
                <a:srgbClr val="000000"/>
              </a:solidFill>
              <a:effectLst/>
              <a:latin typeface="+mn-lt"/>
            </a:endParaRPr>
          </a:p>
        </p:txBody>
      </p:sp>
      <p:sp>
        <p:nvSpPr>
          <p:cNvPr id="115" name="Rectangle 114">
            <a:extLst>
              <a:ext uri="{FF2B5EF4-FFF2-40B4-BE49-F238E27FC236}">
                <a16:creationId xmlns:a16="http://schemas.microsoft.com/office/drawing/2014/main" id="{5754B5C2-15B7-E26F-DE6D-6168546DA941}"/>
              </a:ext>
            </a:extLst>
          </p:cNvPr>
          <p:cNvSpPr/>
          <p:nvPr/>
        </p:nvSpPr>
        <p:spPr>
          <a:xfrm>
            <a:off x="7808735" y="2388950"/>
            <a:ext cx="774523" cy="399609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TextBox 45">
            <a:extLst>
              <a:ext uri="{FF2B5EF4-FFF2-40B4-BE49-F238E27FC236}">
                <a16:creationId xmlns:a16="http://schemas.microsoft.com/office/drawing/2014/main" id="{38B81794-98AA-E5D9-813D-C06D27983B22}"/>
              </a:ext>
            </a:extLst>
          </p:cNvPr>
          <p:cNvSpPr txBox="1"/>
          <p:nvPr/>
        </p:nvSpPr>
        <p:spPr>
          <a:xfrm>
            <a:off x="4210927" y="4146130"/>
            <a:ext cx="668219" cy="307777"/>
          </a:xfrm>
          <a:prstGeom prst="rect">
            <a:avLst/>
          </a:prstGeom>
          <a:noFill/>
        </p:spPr>
        <p:txBody>
          <a:bodyPr wrap="square" rtlCol="0">
            <a:spAutoFit/>
          </a:bodyPr>
          <a:lstStyle/>
          <a:p>
            <a:pPr algn="l" fontAlgn="b"/>
            <a:r>
              <a:rPr lang="en-NG" sz="1400" u="none" strike="noStrike" dirty="0">
                <a:effectLst/>
                <a:latin typeface="+mn-lt"/>
              </a:rPr>
              <a:t> 390</a:t>
            </a:r>
            <a:endParaRPr lang="en-NG" sz="1400" i="0" u="none" strike="noStrike" dirty="0">
              <a:solidFill>
                <a:srgbClr val="000000"/>
              </a:solidFill>
              <a:effectLst/>
              <a:latin typeface="+mn-lt"/>
            </a:endParaRPr>
          </a:p>
        </p:txBody>
      </p:sp>
      <p:sp>
        <p:nvSpPr>
          <p:cNvPr id="47" name="TextBox 46">
            <a:extLst>
              <a:ext uri="{FF2B5EF4-FFF2-40B4-BE49-F238E27FC236}">
                <a16:creationId xmlns:a16="http://schemas.microsoft.com/office/drawing/2014/main" id="{723994CB-D1F3-612C-3849-250BA288AC66}"/>
              </a:ext>
            </a:extLst>
          </p:cNvPr>
          <p:cNvSpPr txBox="1"/>
          <p:nvPr/>
        </p:nvSpPr>
        <p:spPr>
          <a:xfrm>
            <a:off x="4215614" y="4638027"/>
            <a:ext cx="542775" cy="307777"/>
          </a:xfrm>
          <a:prstGeom prst="rect">
            <a:avLst/>
          </a:prstGeom>
          <a:noFill/>
        </p:spPr>
        <p:txBody>
          <a:bodyPr wrap="square" rtlCol="0">
            <a:spAutoFit/>
          </a:bodyPr>
          <a:lstStyle/>
          <a:p>
            <a:pPr algn="l" fontAlgn="b"/>
            <a:r>
              <a:rPr lang="en-NG" sz="1400" u="none" strike="noStrike" dirty="0">
                <a:effectLst/>
                <a:latin typeface="+mn-lt"/>
              </a:rPr>
              <a:t> 118</a:t>
            </a:r>
            <a:endParaRPr lang="en-NG" sz="1400" i="0" u="none" strike="noStrike" dirty="0">
              <a:solidFill>
                <a:srgbClr val="000000"/>
              </a:solidFill>
              <a:effectLst/>
              <a:latin typeface="+mn-lt"/>
            </a:endParaRPr>
          </a:p>
        </p:txBody>
      </p:sp>
      <p:sp>
        <p:nvSpPr>
          <p:cNvPr id="48" name="TextBox 47">
            <a:extLst>
              <a:ext uri="{FF2B5EF4-FFF2-40B4-BE49-F238E27FC236}">
                <a16:creationId xmlns:a16="http://schemas.microsoft.com/office/drawing/2014/main" id="{15744606-1ACB-F1F3-DA9D-A58471EB918C}"/>
              </a:ext>
            </a:extLst>
          </p:cNvPr>
          <p:cNvSpPr txBox="1"/>
          <p:nvPr/>
        </p:nvSpPr>
        <p:spPr>
          <a:xfrm>
            <a:off x="4137300" y="6091603"/>
            <a:ext cx="729175" cy="307777"/>
          </a:xfrm>
          <a:prstGeom prst="rect">
            <a:avLst/>
          </a:prstGeom>
          <a:noFill/>
        </p:spPr>
        <p:txBody>
          <a:bodyPr wrap="square" rtlCol="0">
            <a:spAutoFit/>
          </a:bodyPr>
          <a:lstStyle/>
          <a:p>
            <a:pPr algn="l" fontAlgn="b"/>
            <a:r>
              <a:rPr lang="en-NG" sz="1400" b="1" u="none" strike="noStrike" dirty="0">
                <a:effectLst/>
                <a:latin typeface="+mn-lt"/>
              </a:rPr>
              <a:t> </a:t>
            </a:r>
            <a:r>
              <a:rPr lang="en-NG" sz="1400" b="1" u="none" strike="noStrike" dirty="0">
                <a:solidFill>
                  <a:schemeClr val="bg1"/>
                </a:solidFill>
                <a:effectLst/>
                <a:latin typeface="+mn-lt"/>
              </a:rPr>
              <a:t>4,280</a:t>
            </a:r>
            <a:endParaRPr lang="en-NG" sz="1400" b="1" i="0" u="none" strike="noStrike" dirty="0">
              <a:solidFill>
                <a:schemeClr val="bg1"/>
              </a:solidFill>
              <a:effectLst/>
              <a:latin typeface="+mn-lt"/>
            </a:endParaRPr>
          </a:p>
        </p:txBody>
      </p:sp>
      <p:sp>
        <p:nvSpPr>
          <p:cNvPr id="49" name="TextBox 48">
            <a:extLst>
              <a:ext uri="{FF2B5EF4-FFF2-40B4-BE49-F238E27FC236}">
                <a16:creationId xmlns:a16="http://schemas.microsoft.com/office/drawing/2014/main" id="{D56AE311-CCF6-C5C7-B9ED-92375E0FAE20}"/>
              </a:ext>
            </a:extLst>
          </p:cNvPr>
          <p:cNvSpPr txBox="1"/>
          <p:nvPr/>
        </p:nvSpPr>
        <p:spPr>
          <a:xfrm>
            <a:off x="4350430" y="5584264"/>
            <a:ext cx="422036" cy="307777"/>
          </a:xfrm>
          <a:prstGeom prst="rect">
            <a:avLst/>
          </a:prstGeom>
          <a:noFill/>
        </p:spPr>
        <p:txBody>
          <a:bodyPr wrap="square" rtlCol="0">
            <a:spAutoFit/>
          </a:bodyPr>
          <a:lstStyle/>
          <a:p>
            <a:pPr algn="l" fontAlgn="b"/>
            <a:r>
              <a:rPr lang="en-NG" sz="1400" u="none" strike="noStrike" dirty="0">
                <a:effectLst/>
                <a:latin typeface="+mn-lt"/>
              </a:rPr>
              <a:t> 9</a:t>
            </a:r>
            <a:endParaRPr lang="en-NG" sz="1400" i="0" u="none" strike="noStrike" dirty="0">
              <a:solidFill>
                <a:srgbClr val="000000"/>
              </a:solidFill>
              <a:effectLst/>
              <a:latin typeface="+mn-lt"/>
            </a:endParaRPr>
          </a:p>
        </p:txBody>
      </p:sp>
      <p:sp>
        <p:nvSpPr>
          <p:cNvPr id="50" name="TextBox 49">
            <a:extLst>
              <a:ext uri="{FF2B5EF4-FFF2-40B4-BE49-F238E27FC236}">
                <a16:creationId xmlns:a16="http://schemas.microsoft.com/office/drawing/2014/main" id="{83C218E8-E15D-6C89-99CC-6F43A0E9AFA9}"/>
              </a:ext>
            </a:extLst>
          </p:cNvPr>
          <p:cNvSpPr txBox="1"/>
          <p:nvPr/>
        </p:nvSpPr>
        <p:spPr>
          <a:xfrm>
            <a:off x="4277164" y="5088940"/>
            <a:ext cx="472440" cy="307777"/>
          </a:xfrm>
          <a:prstGeom prst="rect">
            <a:avLst/>
          </a:prstGeom>
          <a:noFill/>
        </p:spPr>
        <p:txBody>
          <a:bodyPr wrap="square" rtlCol="0">
            <a:spAutoFit/>
          </a:bodyPr>
          <a:lstStyle/>
          <a:p>
            <a:pPr algn="l" fontAlgn="b"/>
            <a:r>
              <a:rPr lang="en-NG" sz="1400" u="none" strike="noStrike" dirty="0">
                <a:effectLst/>
                <a:latin typeface="+mn-lt"/>
              </a:rPr>
              <a:t> 24</a:t>
            </a:r>
            <a:endParaRPr lang="en-NG" sz="1400" i="0" u="none" strike="noStrike" dirty="0">
              <a:solidFill>
                <a:srgbClr val="000000"/>
              </a:solidFill>
              <a:effectLst/>
              <a:latin typeface="+mn-lt"/>
            </a:endParaRPr>
          </a:p>
        </p:txBody>
      </p:sp>
      <p:pic>
        <p:nvPicPr>
          <p:cNvPr id="52" name="Picture 51" descr="Bike Motorcycle icon PNG and SVG Vector Free Download">
            <a:extLst>
              <a:ext uri="{FF2B5EF4-FFF2-40B4-BE49-F238E27FC236}">
                <a16:creationId xmlns:a16="http://schemas.microsoft.com/office/drawing/2014/main" id="{7185706A-AC4A-0019-7354-D9337DA6D5F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6275" y="3601261"/>
            <a:ext cx="581317" cy="398026"/>
          </a:xfrm>
          <a:prstGeom prst="rect">
            <a:avLst/>
          </a:prstGeom>
          <a:noFill/>
          <a:ln>
            <a:noFill/>
          </a:ln>
        </p:spPr>
      </p:pic>
      <p:sp>
        <p:nvSpPr>
          <p:cNvPr id="53" name="TextBox 52">
            <a:extLst>
              <a:ext uri="{FF2B5EF4-FFF2-40B4-BE49-F238E27FC236}">
                <a16:creationId xmlns:a16="http://schemas.microsoft.com/office/drawing/2014/main" id="{91BAE9CF-F1BB-2B3C-09F7-2361DCB70813}"/>
              </a:ext>
            </a:extLst>
          </p:cNvPr>
          <p:cNvSpPr txBox="1"/>
          <p:nvPr/>
        </p:nvSpPr>
        <p:spPr>
          <a:xfrm>
            <a:off x="937260" y="3655958"/>
            <a:ext cx="1318264" cy="369332"/>
          </a:xfrm>
          <a:prstGeom prst="rect">
            <a:avLst/>
          </a:prstGeom>
          <a:noFill/>
        </p:spPr>
        <p:txBody>
          <a:bodyPr wrap="square" rtlCol="0">
            <a:spAutoFit/>
          </a:bodyPr>
          <a:lstStyle/>
          <a:p>
            <a:pPr algn="l" fontAlgn="b"/>
            <a:r>
              <a:rPr lang="en-US" b="1" u="none" strike="noStrike">
                <a:effectLst/>
                <a:latin typeface="+mn-lt"/>
              </a:rPr>
              <a:t> Motorcycle</a:t>
            </a:r>
            <a:endParaRPr lang="en-US" b="1" i="0" u="none" strike="noStrike" dirty="0">
              <a:solidFill>
                <a:srgbClr val="000000"/>
              </a:solidFill>
              <a:effectLst/>
              <a:latin typeface="+mn-lt"/>
            </a:endParaRPr>
          </a:p>
        </p:txBody>
      </p:sp>
      <p:sp>
        <p:nvSpPr>
          <p:cNvPr id="116" name="Rectangle 115">
            <a:extLst>
              <a:ext uri="{FF2B5EF4-FFF2-40B4-BE49-F238E27FC236}">
                <a16:creationId xmlns:a16="http://schemas.microsoft.com/office/drawing/2014/main" id="{775FF2BD-4542-FA83-3A3E-DEA19175A690}"/>
              </a:ext>
            </a:extLst>
          </p:cNvPr>
          <p:cNvSpPr/>
          <p:nvPr/>
        </p:nvSpPr>
        <p:spPr>
          <a:xfrm>
            <a:off x="8561636" y="1842435"/>
            <a:ext cx="859941" cy="4528065"/>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54" name="Picture 53" descr="Van Icon Images – Browse 221,318 Stock Photos, Vectors, and ...">
            <a:extLst>
              <a:ext uri="{FF2B5EF4-FFF2-40B4-BE49-F238E27FC236}">
                <a16:creationId xmlns:a16="http://schemas.microsoft.com/office/drawing/2014/main" id="{A68D1A04-212A-1E9C-FED6-FF60409D8171}"/>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319" y="4115180"/>
            <a:ext cx="904875" cy="342900"/>
          </a:xfrm>
          <a:prstGeom prst="rect">
            <a:avLst/>
          </a:prstGeom>
          <a:noFill/>
          <a:ln>
            <a:noFill/>
          </a:ln>
        </p:spPr>
      </p:pic>
      <p:sp>
        <p:nvSpPr>
          <p:cNvPr id="55" name="TextBox 54">
            <a:extLst>
              <a:ext uri="{FF2B5EF4-FFF2-40B4-BE49-F238E27FC236}">
                <a16:creationId xmlns:a16="http://schemas.microsoft.com/office/drawing/2014/main" id="{C7F993A8-E187-48CA-846A-678642AA1453}"/>
              </a:ext>
            </a:extLst>
          </p:cNvPr>
          <p:cNvSpPr txBox="1"/>
          <p:nvPr/>
        </p:nvSpPr>
        <p:spPr>
          <a:xfrm>
            <a:off x="1330568" y="4102879"/>
            <a:ext cx="736068"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effectLst/>
                <a:latin typeface="+mn-lt"/>
              </a:rPr>
              <a:t>Van</a:t>
            </a:r>
            <a:endParaRPr lang="en-US" b="1" i="0" u="none" strike="noStrike" dirty="0">
              <a:solidFill>
                <a:srgbClr val="000000"/>
              </a:solidFill>
              <a:effectLst/>
              <a:latin typeface="+mn-lt"/>
            </a:endParaRPr>
          </a:p>
        </p:txBody>
      </p:sp>
      <p:pic>
        <p:nvPicPr>
          <p:cNvPr id="56" name="Picture 55">
            <a:extLst>
              <a:ext uri="{FF2B5EF4-FFF2-40B4-BE49-F238E27FC236}">
                <a16:creationId xmlns:a16="http://schemas.microsoft.com/office/drawing/2014/main" id="{14487841-C25A-0809-B04B-81358CB9B5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540" y="4569248"/>
            <a:ext cx="876300" cy="390525"/>
          </a:xfrm>
          <a:prstGeom prst="rect">
            <a:avLst/>
          </a:prstGeom>
          <a:noFill/>
          <a:ln>
            <a:noFill/>
          </a:ln>
        </p:spPr>
      </p:pic>
      <p:pic>
        <p:nvPicPr>
          <p:cNvPr id="57" name="Picture 56" descr="Agriculture, equipment, farm, machinery, power, tractor, vehicle icon -  Download on Iconfinder">
            <a:extLst>
              <a:ext uri="{FF2B5EF4-FFF2-40B4-BE49-F238E27FC236}">
                <a16:creationId xmlns:a16="http://schemas.microsoft.com/office/drawing/2014/main" id="{23713A64-8D36-1D7E-B646-50ACAD9B85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327" y="5511991"/>
            <a:ext cx="866775" cy="456256"/>
          </a:xfrm>
          <a:prstGeom prst="rect">
            <a:avLst/>
          </a:prstGeom>
          <a:noFill/>
          <a:ln>
            <a:noFill/>
          </a:ln>
        </p:spPr>
      </p:pic>
      <p:pic>
        <p:nvPicPr>
          <p:cNvPr id="58" name="Picture 57" descr="IconExperience » G-Collection » Steering Wheel Icon">
            <a:extLst>
              <a:ext uri="{FF2B5EF4-FFF2-40B4-BE49-F238E27FC236}">
                <a16:creationId xmlns:a16="http://schemas.microsoft.com/office/drawing/2014/main" id="{0103B6D3-25C6-7AF8-925D-86306EB1615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0436" y="5100385"/>
            <a:ext cx="657225" cy="314325"/>
          </a:xfrm>
          <a:prstGeom prst="rect">
            <a:avLst/>
          </a:prstGeom>
          <a:noFill/>
          <a:ln>
            <a:noFill/>
          </a:ln>
        </p:spPr>
      </p:pic>
      <p:sp>
        <p:nvSpPr>
          <p:cNvPr id="60" name="TextBox 59">
            <a:extLst>
              <a:ext uri="{FF2B5EF4-FFF2-40B4-BE49-F238E27FC236}">
                <a16:creationId xmlns:a16="http://schemas.microsoft.com/office/drawing/2014/main" id="{A014FC3C-AE92-5DEE-3C57-75B8A64F032C}"/>
              </a:ext>
            </a:extLst>
          </p:cNvPr>
          <p:cNvSpPr txBox="1"/>
          <p:nvPr/>
        </p:nvSpPr>
        <p:spPr>
          <a:xfrm>
            <a:off x="3729843" y="1907852"/>
            <a:ext cx="731520" cy="400110"/>
          </a:xfrm>
          <a:prstGeom prst="rect">
            <a:avLst/>
          </a:prstGeom>
          <a:noFill/>
        </p:spPr>
        <p:txBody>
          <a:bodyPr wrap="square" rtlCol="0">
            <a:spAutoFit/>
          </a:bodyPr>
          <a:lstStyle/>
          <a:p>
            <a:pPr algn="l" fontAlgn="b"/>
            <a:r>
              <a:rPr lang="en-NG" sz="2000" b="1" u="none" strike="noStrike" dirty="0">
                <a:effectLst/>
                <a:latin typeface="+mn-lt"/>
              </a:rPr>
              <a:t>2021</a:t>
            </a:r>
            <a:endParaRPr lang="en-NG" sz="2000" b="1" i="0" u="none" strike="noStrike" dirty="0">
              <a:solidFill>
                <a:srgbClr val="000000"/>
              </a:solidFill>
              <a:effectLst/>
              <a:latin typeface="+mn-lt"/>
            </a:endParaRPr>
          </a:p>
        </p:txBody>
      </p:sp>
      <p:cxnSp>
        <p:nvCxnSpPr>
          <p:cNvPr id="61" name="Straight Connector 60">
            <a:extLst>
              <a:ext uri="{FF2B5EF4-FFF2-40B4-BE49-F238E27FC236}">
                <a16:creationId xmlns:a16="http://schemas.microsoft.com/office/drawing/2014/main" id="{E105B113-4BB4-0926-F14F-822D672B19E8}"/>
              </a:ext>
            </a:extLst>
          </p:cNvPr>
          <p:cNvCxnSpPr>
            <a:cxnSpLocks/>
          </p:cNvCxnSpPr>
          <p:nvPr/>
        </p:nvCxnSpPr>
        <p:spPr>
          <a:xfrm>
            <a:off x="7162797" y="2379728"/>
            <a:ext cx="0" cy="3996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A07DF44-3B82-0EE9-011E-47E00800225E}"/>
              </a:ext>
            </a:extLst>
          </p:cNvPr>
          <p:cNvCxnSpPr>
            <a:cxnSpLocks/>
          </p:cNvCxnSpPr>
          <p:nvPr/>
        </p:nvCxnSpPr>
        <p:spPr>
          <a:xfrm>
            <a:off x="6418088" y="2379728"/>
            <a:ext cx="0" cy="3996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2606D50-8AF2-14D9-3695-1D65B9DB5E8E}"/>
              </a:ext>
            </a:extLst>
          </p:cNvPr>
          <p:cNvCxnSpPr>
            <a:cxnSpLocks/>
          </p:cNvCxnSpPr>
          <p:nvPr/>
        </p:nvCxnSpPr>
        <p:spPr>
          <a:xfrm>
            <a:off x="7790571" y="2425212"/>
            <a:ext cx="0" cy="3996093"/>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B158092D-7685-6997-A136-5C957C4E74D6}"/>
              </a:ext>
            </a:extLst>
          </p:cNvPr>
          <p:cNvSpPr txBox="1"/>
          <p:nvPr/>
        </p:nvSpPr>
        <p:spPr>
          <a:xfrm>
            <a:off x="6807883" y="1939366"/>
            <a:ext cx="856264" cy="400110"/>
          </a:xfrm>
          <a:prstGeom prst="rect">
            <a:avLst/>
          </a:prstGeom>
          <a:noFill/>
        </p:spPr>
        <p:txBody>
          <a:bodyPr wrap="square" rtlCol="0">
            <a:spAutoFit/>
          </a:bodyPr>
          <a:lstStyle/>
          <a:p>
            <a:pPr fontAlgn="b"/>
            <a:r>
              <a:rPr lang="en-NG" sz="2000" b="1" u="none" strike="noStrike" dirty="0">
                <a:effectLst/>
                <a:latin typeface="+mn-lt"/>
              </a:rPr>
              <a:t>2022</a:t>
            </a:r>
            <a:endParaRPr lang="en-NG" sz="2000" b="1" i="0" u="none" strike="noStrike" dirty="0">
              <a:solidFill>
                <a:srgbClr val="000000"/>
              </a:solidFill>
              <a:effectLst/>
              <a:latin typeface="+mn-lt"/>
            </a:endParaRPr>
          </a:p>
        </p:txBody>
      </p:sp>
      <p:sp>
        <p:nvSpPr>
          <p:cNvPr id="65" name="TextBox 64">
            <a:extLst>
              <a:ext uri="{FF2B5EF4-FFF2-40B4-BE49-F238E27FC236}">
                <a16:creationId xmlns:a16="http://schemas.microsoft.com/office/drawing/2014/main" id="{429BF651-3404-DEEA-0CED-5D9BEE59A4AE}"/>
              </a:ext>
            </a:extLst>
          </p:cNvPr>
          <p:cNvSpPr txBox="1"/>
          <p:nvPr/>
        </p:nvSpPr>
        <p:spPr>
          <a:xfrm>
            <a:off x="7760091" y="2397575"/>
            <a:ext cx="731520" cy="584775"/>
          </a:xfrm>
          <a:prstGeom prst="rect">
            <a:avLst/>
          </a:prstGeom>
          <a:noFill/>
        </p:spPr>
        <p:txBody>
          <a:bodyPr wrap="square" rtlCol="0">
            <a:spAutoFit/>
          </a:bodyPr>
          <a:lstStyle/>
          <a:p>
            <a:pPr algn="l" fontAlgn="b"/>
            <a:r>
              <a:rPr lang="en-US" sz="1600" b="1" dirty="0"/>
              <a:t> 2022</a:t>
            </a:r>
          </a:p>
          <a:p>
            <a:pPr algn="l" fontAlgn="b"/>
            <a:r>
              <a:rPr lang="en-US" sz="1600" b="1" u="none" strike="noStrike" dirty="0">
                <a:effectLst/>
                <a:latin typeface="+mn-lt"/>
              </a:rPr>
              <a:t> 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66" name="TextBox 65">
            <a:extLst>
              <a:ext uri="{FF2B5EF4-FFF2-40B4-BE49-F238E27FC236}">
                <a16:creationId xmlns:a16="http://schemas.microsoft.com/office/drawing/2014/main" id="{539D4D56-19C9-0CF2-3E86-F721EABD50CD}"/>
              </a:ext>
            </a:extLst>
          </p:cNvPr>
          <p:cNvSpPr txBox="1"/>
          <p:nvPr/>
        </p:nvSpPr>
        <p:spPr>
          <a:xfrm>
            <a:off x="8526193" y="1847274"/>
            <a:ext cx="895644" cy="584775"/>
          </a:xfrm>
          <a:prstGeom prst="rect">
            <a:avLst/>
          </a:prstGeom>
          <a:noFill/>
        </p:spPr>
        <p:txBody>
          <a:bodyPr wrap="square" rtlCol="0">
            <a:spAutoFit/>
          </a:bodyPr>
          <a:lstStyle/>
          <a:p>
            <a:pPr algn="l" fontAlgn="b"/>
            <a:r>
              <a:rPr lang="en-US" sz="1600" b="1" dirty="0"/>
              <a:t>  </a:t>
            </a:r>
            <a:r>
              <a:rPr lang="en-US" sz="1600" b="1" u="none" strike="noStrike" dirty="0">
                <a:solidFill>
                  <a:schemeClr val="bg1"/>
                </a:solidFill>
                <a:effectLst/>
                <a:latin typeface="+mn-lt"/>
              </a:rPr>
              <a:t>Grand</a:t>
            </a:r>
            <a:endParaRPr lang="en-US" sz="1600" b="1" dirty="0">
              <a:solidFill>
                <a:schemeClr val="bg1"/>
              </a:solidFill>
            </a:endParaRPr>
          </a:p>
          <a:p>
            <a:pPr algn="l" fontAlgn="b"/>
            <a:r>
              <a:rPr lang="en-US" sz="1600" b="1" u="none" strike="noStrike" dirty="0">
                <a:effectLst/>
                <a:latin typeface="+mn-lt"/>
              </a:rPr>
              <a:t>   </a:t>
            </a:r>
            <a:r>
              <a:rPr lang="en-US" sz="1600" b="1" u="none" strike="noStrike" dirty="0">
                <a:solidFill>
                  <a:schemeClr val="bg1"/>
                </a:solidFill>
                <a:effectLst/>
                <a:latin typeface="+mn-lt"/>
              </a:rPr>
              <a:t>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71" name="TextBox 70">
            <a:extLst>
              <a:ext uri="{FF2B5EF4-FFF2-40B4-BE49-F238E27FC236}">
                <a16:creationId xmlns:a16="http://schemas.microsoft.com/office/drawing/2014/main" id="{07B7A726-38A0-8D41-53D4-91108E1C25C2}"/>
              </a:ext>
            </a:extLst>
          </p:cNvPr>
          <p:cNvSpPr txBox="1"/>
          <p:nvPr/>
        </p:nvSpPr>
        <p:spPr>
          <a:xfrm>
            <a:off x="1410010" y="3075550"/>
            <a:ext cx="723908"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effectLst/>
                <a:latin typeface="+mn-lt"/>
              </a:rPr>
              <a:t>Cars</a:t>
            </a:r>
            <a:endParaRPr lang="en-US" b="1" i="0" u="none" strike="noStrike" dirty="0">
              <a:solidFill>
                <a:srgbClr val="000000"/>
              </a:solidFill>
              <a:effectLst/>
              <a:latin typeface="+mn-lt"/>
            </a:endParaRPr>
          </a:p>
        </p:txBody>
      </p:sp>
      <p:sp>
        <p:nvSpPr>
          <p:cNvPr id="72" name="TextBox 71">
            <a:extLst>
              <a:ext uri="{FF2B5EF4-FFF2-40B4-BE49-F238E27FC236}">
                <a16:creationId xmlns:a16="http://schemas.microsoft.com/office/drawing/2014/main" id="{CD3663AD-94DD-AFFF-6949-ADD8BD5940E1}"/>
              </a:ext>
            </a:extLst>
          </p:cNvPr>
          <p:cNvSpPr txBox="1"/>
          <p:nvPr/>
        </p:nvSpPr>
        <p:spPr>
          <a:xfrm>
            <a:off x="4889985" y="3165721"/>
            <a:ext cx="899159" cy="307777"/>
          </a:xfrm>
          <a:prstGeom prst="rect">
            <a:avLst/>
          </a:prstGeom>
          <a:noFill/>
        </p:spPr>
        <p:txBody>
          <a:bodyPr wrap="square" rtlCol="0">
            <a:spAutoFit/>
          </a:bodyPr>
          <a:lstStyle/>
          <a:p>
            <a:pPr algn="l" fontAlgn="b"/>
            <a:r>
              <a:rPr lang="en-NG" sz="1400" b="1" u="none" strike="noStrike" dirty="0">
                <a:effectLst/>
                <a:latin typeface="+mn-lt"/>
              </a:rPr>
              <a:t>177,681 </a:t>
            </a:r>
            <a:endParaRPr lang="en-NG" sz="1400" b="1" i="0" u="none" strike="noStrike" dirty="0">
              <a:solidFill>
                <a:srgbClr val="000000"/>
              </a:solidFill>
              <a:effectLst/>
              <a:latin typeface="+mn-lt"/>
            </a:endParaRPr>
          </a:p>
        </p:txBody>
      </p:sp>
      <p:sp>
        <p:nvSpPr>
          <p:cNvPr id="73" name="TextBox 72">
            <a:extLst>
              <a:ext uri="{FF2B5EF4-FFF2-40B4-BE49-F238E27FC236}">
                <a16:creationId xmlns:a16="http://schemas.microsoft.com/office/drawing/2014/main" id="{0923F68B-8E66-C581-7E25-46384CD77FAA}"/>
              </a:ext>
            </a:extLst>
          </p:cNvPr>
          <p:cNvSpPr txBox="1"/>
          <p:nvPr/>
        </p:nvSpPr>
        <p:spPr>
          <a:xfrm>
            <a:off x="2325265" y="3148436"/>
            <a:ext cx="893306" cy="307777"/>
          </a:xfrm>
          <a:prstGeom prst="rect">
            <a:avLst/>
          </a:prstGeom>
          <a:noFill/>
        </p:spPr>
        <p:txBody>
          <a:bodyPr wrap="square" rtlCol="0">
            <a:spAutoFit/>
          </a:bodyPr>
          <a:lstStyle/>
          <a:p>
            <a:pPr algn="l" fontAlgn="b"/>
            <a:r>
              <a:rPr lang="en-NG" sz="1400" u="none" strike="noStrike" dirty="0">
                <a:effectLst/>
                <a:latin typeface="+mn-lt"/>
              </a:rPr>
              <a:t>148,600 </a:t>
            </a:r>
            <a:endParaRPr lang="en-NG" sz="1400" i="0" u="none" strike="noStrike" dirty="0">
              <a:solidFill>
                <a:srgbClr val="000000"/>
              </a:solidFill>
              <a:effectLst/>
              <a:latin typeface="+mn-lt"/>
            </a:endParaRPr>
          </a:p>
        </p:txBody>
      </p:sp>
      <p:sp>
        <p:nvSpPr>
          <p:cNvPr id="74" name="TextBox 73">
            <a:extLst>
              <a:ext uri="{FF2B5EF4-FFF2-40B4-BE49-F238E27FC236}">
                <a16:creationId xmlns:a16="http://schemas.microsoft.com/office/drawing/2014/main" id="{2BAE6CA0-92EF-9342-B839-134392728C0E}"/>
              </a:ext>
            </a:extLst>
          </p:cNvPr>
          <p:cNvSpPr txBox="1"/>
          <p:nvPr/>
        </p:nvSpPr>
        <p:spPr>
          <a:xfrm>
            <a:off x="5658147" y="3143939"/>
            <a:ext cx="787203" cy="307777"/>
          </a:xfrm>
          <a:prstGeom prst="rect">
            <a:avLst/>
          </a:prstGeom>
          <a:noFill/>
        </p:spPr>
        <p:txBody>
          <a:bodyPr wrap="square" rtlCol="0">
            <a:spAutoFit/>
          </a:bodyPr>
          <a:lstStyle/>
          <a:p>
            <a:pPr algn="l" fontAlgn="b"/>
            <a:r>
              <a:rPr lang="en-NG" sz="1400" u="none" strike="noStrike" dirty="0">
                <a:effectLst/>
                <a:latin typeface="+mn-lt"/>
              </a:rPr>
              <a:t>131,985 </a:t>
            </a:r>
            <a:endParaRPr lang="en-NG" sz="1400" i="0" u="none" strike="noStrike" dirty="0">
              <a:solidFill>
                <a:srgbClr val="000000"/>
              </a:solidFill>
              <a:effectLst/>
              <a:latin typeface="+mn-lt"/>
            </a:endParaRPr>
          </a:p>
        </p:txBody>
      </p:sp>
      <p:sp>
        <p:nvSpPr>
          <p:cNvPr id="75" name="TextBox 74">
            <a:extLst>
              <a:ext uri="{FF2B5EF4-FFF2-40B4-BE49-F238E27FC236}">
                <a16:creationId xmlns:a16="http://schemas.microsoft.com/office/drawing/2014/main" id="{64D8CA85-7E41-A2C9-6350-F94B98A6A6DA}"/>
              </a:ext>
            </a:extLst>
          </p:cNvPr>
          <p:cNvSpPr txBox="1"/>
          <p:nvPr/>
        </p:nvSpPr>
        <p:spPr>
          <a:xfrm>
            <a:off x="7192112" y="3144758"/>
            <a:ext cx="616624" cy="307777"/>
          </a:xfrm>
          <a:prstGeom prst="rect">
            <a:avLst/>
          </a:prstGeom>
          <a:noFill/>
        </p:spPr>
        <p:txBody>
          <a:bodyPr wrap="square" rtlCol="0">
            <a:spAutoFit/>
          </a:bodyPr>
          <a:lstStyle/>
          <a:p>
            <a:pPr algn="l" fontAlgn="b"/>
            <a:r>
              <a:rPr lang="en-NG" sz="1400" u="none" strike="noStrike" dirty="0">
                <a:effectLst/>
                <a:latin typeface="+mn-lt"/>
              </a:rPr>
              <a:t>2,350 </a:t>
            </a:r>
            <a:endParaRPr lang="en-NG" sz="1400" i="0" u="none" strike="noStrike" dirty="0">
              <a:solidFill>
                <a:srgbClr val="000000"/>
              </a:solidFill>
              <a:effectLst/>
              <a:latin typeface="+mn-lt"/>
            </a:endParaRPr>
          </a:p>
        </p:txBody>
      </p:sp>
      <p:sp>
        <p:nvSpPr>
          <p:cNvPr id="76" name="TextBox 75">
            <a:extLst>
              <a:ext uri="{FF2B5EF4-FFF2-40B4-BE49-F238E27FC236}">
                <a16:creationId xmlns:a16="http://schemas.microsoft.com/office/drawing/2014/main" id="{052B59A2-0975-9997-28E1-79BE8E0CE444}"/>
              </a:ext>
            </a:extLst>
          </p:cNvPr>
          <p:cNvSpPr txBox="1"/>
          <p:nvPr/>
        </p:nvSpPr>
        <p:spPr>
          <a:xfrm>
            <a:off x="6435257" y="3140224"/>
            <a:ext cx="723004" cy="304823"/>
          </a:xfrm>
          <a:prstGeom prst="rect">
            <a:avLst/>
          </a:prstGeom>
          <a:noFill/>
        </p:spPr>
        <p:txBody>
          <a:bodyPr wrap="square" rtlCol="0">
            <a:spAutoFit/>
          </a:bodyPr>
          <a:lstStyle/>
          <a:p>
            <a:pPr fontAlgn="b"/>
            <a:r>
              <a:rPr lang="en-NG" sz="1400" u="none" strike="noStrike" dirty="0">
                <a:effectLst/>
                <a:latin typeface="+mn-lt"/>
              </a:rPr>
              <a:t>21,469</a:t>
            </a:r>
            <a:endParaRPr lang="en-NG" sz="1400" i="0" u="none" strike="noStrike" dirty="0">
              <a:solidFill>
                <a:srgbClr val="000000"/>
              </a:solidFill>
              <a:effectLst/>
              <a:latin typeface="+mn-lt"/>
            </a:endParaRPr>
          </a:p>
        </p:txBody>
      </p:sp>
      <p:sp>
        <p:nvSpPr>
          <p:cNvPr id="78" name="TextBox 77">
            <a:extLst>
              <a:ext uri="{FF2B5EF4-FFF2-40B4-BE49-F238E27FC236}">
                <a16:creationId xmlns:a16="http://schemas.microsoft.com/office/drawing/2014/main" id="{7113BC6A-DCDC-567D-E33F-89BF52DAD1F5}"/>
              </a:ext>
            </a:extLst>
          </p:cNvPr>
          <p:cNvSpPr txBox="1"/>
          <p:nvPr/>
        </p:nvSpPr>
        <p:spPr>
          <a:xfrm>
            <a:off x="7841270" y="4135176"/>
            <a:ext cx="787203" cy="307777"/>
          </a:xfrm>
          <a:prstGeom prst="rect">
            <a:avLst/>
          </a:prstGeom>
          <a:noFill/>
        </p:spPr>
        <p:txBody>
          <a:bodyPr wrap="square" rtlCol="0">
            <a:spAutoFit/>
          </a:bodyPr>
          <a:lstStyle/>
          <a:p>
            <a:pPr algn="l" fontAlgn="b"/>
            <a:r>
              <a:rPr lang="en-NG" sz="1400" b="1" u="none" strike="noStrike" dirty="0">
                <a:effectLst/>
                <a:latin typeface="+mn-lt"/>
              </a:rPr>
              <a:t>15,905 </a:t>
            </a:r>
            <a:endParaRPr lang="en-NG" sz="1400" b="1" i="0" u="none" strike="noStrike" dirty="0">
              <a:solidFill>
                <a:srgbClr val="000000"/>
              </a:solidFill>
              <a:effectLst/>
              <a:latin typeface="+mn-lt"/>
            </a:endParaRPr>
          </a:p>
        </p:txBody>
      </p:sp>
      <p:sp>
        <p:nvSpPr>
          <p:cNvPr id="80" name="TextBox 79">
            <a:extLst>
              <a:ext uri="{FF2B5EF4-FFF2-40B4-BE49-F238E27FC236}">
                <a16:creationId xmlns:a16="http://schemas.microsoft.com/office/drawing/2014/main" id="{D3437C17-14AE-15A8-2633-5CF14F1EA631}"/>
              </a:ext>
            </a:extLst>
          </p:cNvPr>
          <p:cNvSpPr txBox="1"/>
          <p:nvPr/>
        </p:nvSpPr>
        <p:spPr>
          <a:xfrm>
            <a:off x="7798178" y="3138746"/>
            <a:ext cx="813585" cy="307777"/>
          </a:xfrm>
          <a:prstGeom prst="rect">
            <a:avLst/>
          </a:prstGeom>
          <a:noFill/>
        </p:spPr>
        <p:txBody>
          <a:bodyPr wrap="square" rtlCol="0">
            <a:spAutoFit/>
          </a:bodyPr>
          <a:lstStyle/>
          <a:p>
            <a:r>
              <a:rPr lang="en-NG" sz="1400" b="1" u="none" strike="noStrike" dirty="0">
                <a:effectLst/>
                <a:latin typeface="+mn-lt"/>
              </a:rPr>
              <a:t>155,804</a:t>
            </a:r>
            <a:endParaRPr lang="en-NG" sz="1400" dirty="0"/>
          </a:p>
        </p:txBody>
      </p:sp>
      <p:sp>
        <p:nvSpPr>
          <p:cNvPr id="81" name="TextBox 80">
            <a:extLst>
              <a:ext uri="{FF2B5EF4-FFF2-40B4-BE49-F238E27FC236}">
                <a16:creationId xmlns:a16="http://schemas.microsoft.com/office/drawing/2014/main" id="{9A69100B-325F-2ABC-3BC3-33DEFB6146DD}"/>
              </a:ext>
            </a:extLst>
          </p:cNvPr>
          <p:cNvSpPr txBox="1"/>
          <p:nvPr/>
        </p:nvSpPr>
        <p:spPr>
          <a:xfrm>
            <a:off x="8597612" y="3127084"/>
            <a:ext cx="813586" cy="307777"/>
          </a:xfrm>
          <a:prstGeom prst="rect">
            <a:avLst/>
          </a:prstGeom>
          <a:noFill/>
        </p:spPr>
        <p:txBody>
          <a:bodyPr wrap="square" rtlCol="0">
            <a:spAutoFit/>
          </a:bodyPr>
          <a:lstStyle/>
          <a:p>
            <a:r>
              <a:rPr lang="en-NG" sz="1400" b="1" u="none" strike="noStrike" dirty="0">
                <a:solidFill>
                  <a:schemeClr val="bg1"/>
                </a:solidFill>
                <a:effectLst/>
                <a:latin typeface="+mn-lt"/>
              </a:rPr>
              <a:t>333,485</a:t>
            </a:r>
            <a:endParaRPr lang="en-NG" sz="1400" dirty="0">
              <a:solidFill>
                <a:schemeClr val="bg1"/>
              </a:solidFill>
            </a:endParaRPr>
          </a:p>
        </p:txBody>
      </p:sp>
      <p:sp>
        <p:nvSpPr>
          <p:cNvPr id="85" name="TextBox 84">
            <a:extLst>
              <a:ext uri="{FF2B5EF4-FFF2-40B4-BE49-F238E27FC236}">
                <a16:creationId xmlns:a16="http://schemas.microsoft.com/office/drawing/2014/main" id="{D26F3B6A-D85D-BD6C-54B1-DA01403B91BB}"/>
              </a:ext>
            </a:extLst>
          </p:cNvPr>
          <p:cNvSpPr txBox="1"/>
          <p:nvPr/>
        </p:nvSpPr>
        <p:spPr>
          <a:xfrm>
            <a:off x="579995" y="6001168"/>
            <a:ext cx="1770775"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solidFill>
                  <a:schemeClr val="bg1"/>
                </a:solidFill>
                <a:effectLst/>
              </a:rPr>
              <a:t>Grand</a:t>
            </a:r>
            <a:r>
              <a:rPr lang="en-US" sz="1800" b="1" u="none" strike="noStrike" dirty="0">
                <a:effectLst/>
              </a:rPr>
              <a:t> </a:t>
            </a:r>
            <a:r>
              <a:rPr lang="en-US" sz="1800" b="1" u="none" strike="noStrike" dirty="0">
                <a:solidFill>
                  <a:schemeClr val="bg1"/>
                </a:solidFill>
                <a:effectLst/>
              </a:rPr>
              <a:t>Total</a:t>
            </a:r>
            <a:endParaRPr lang="en-US" b="1" i="0" u="none" strike="noStrike" dirty="0">
              <a:solidFill>
                <a:schemeClr val="bg1"/>
              </a:solidFill>
              <a:effectLst/>
              <a:latin typeface="+mn-lt"/>
            </a:endParaRPr>
          </a:p>
        </p:txBody>
      </p:sp>
      <p:pic>
        <p:nvPicPr>
          <p:cNvPr id="86" name="Picture 85" descr="Car icon png images | PNGWing">
            <a:extLst>
              <a:ext uri="{FF2B5EF4-FFF2-40B4-BE49-F238E27FC236}">
                <a16:creationId xmlns:a16="http://schemas.microsoft.com/office/drawing/2014/main" id="{816A8B03-F297-4B1E-1564-73910D52DAE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580" y="3121376"/>
            <a:ext cx="820927" cy="323506"/>
          </a:xfrm>
          <a:prstGeom prst="rect">
            <a:avLst/>
          </a:prstGeom>
          <a:noFill/>
          <a:ln>
            <a:noFill/>
          </a:ln>
        </p:spPr>
      </p:pic>
      <p:sp>
        <p:nvSpPr>
          <p:cNvPr id="87" name="TextBox 86">
            <a:extLst>
              <a:ext uri="{FF2B5EF4-FFF2-40B4-BE49-F238E27FC236}">
                <a16:creationId xmlns:a16="http://schemas.microsoft.com/office/drawing/2014/main" id="{2A92FFA0-44E7-F5B2-3C71-C5790C2E8584}"/>
              </a:ext>
            </a:extLst>
          </p:cNvPr>
          <p:cNvSpPr txBox="1"/>
          <p:nvPr/>
        </p:nvSpPr>
        <p:spPr>
          <a:xfrm>
            <a:off x="4948454" y="4638715"/>
            <a:ext cx="731520" cy="307777"/>
          </a:xfrm>
          <a:prstGeom prst="rect">
            <a:avLst/>
          </a:prstGeom>
          <a:noFill/>
        </p:spPr>
        <p:txBody>
          <a:bodyPr wrap="square" rtlCol="0">
            <a:spAutoFit/>
          </a:bodyPr>
          <a:lstStyle/>
          <a:p>
            <a:pPr algn="l" fontAlgn="b"/>
            <a:r>
              <a:rPr lang="en-NG" sz="1400" b="1" u="none" strike="noStrike" dirty="0">
                <a:effectLst/>
                <a:latin typeface="+mn-lt"/>
              </a:rPr>
              <a:t>6,225</a:t>
            </a:r>
            <a:endParaRPr lang="en-NG" sz="1400" b="1" i="0" u="none" strike="noStrike" dirty="0">
              <a:solidFill>
                <a:srgbClr val="000000"/>
              </a:solidFill>
              <a:effectLst/>
              <a:latin typeface="+mn-lt"/>
            </a:endParaRPr>
          </a:p>
        </p:txBody>
      </p:sp>
      <p:sp>
        <p:nvSpPr>
          <p:cNvPr id="88" name="TextBox 87">
            <a:extLst>
              <a:ext uri="{FF2B5EF4-FFF2-40B4-BE49-F238E27FC236}">
                <a16:creationId xmlns:a16="http://schemas.microsoft.com/office/drawing/2014/main" id="{9068EC6B-B0FB-0B15-AD03-A14DEA0D500C}"/>
              </a:ext>
            </a:extLst>
          </p:cNvPr>
          <p:cNvSpPr txBox="1"/>
          <p:nvPr/>
        </p:nvSpPr>
        <p:spPr>
          <a:xfrm>
            <a:off x="5013203" y="5615673"/>
            <a:ext cx="505642" cy="307777"/>
          </a:xfrm>
          <a:prstGeom prst="rect">
            <a:avLst/>
          </a:prstGeom>
          <a:noFill/>
        </p:spPr>
        <p:txBody>
          <a:bodyPr wrap="square" rtlCol="0">
            <a:spAutoFit/>
          </a:bodyPr>
          <a:lstStyle/>
          <a:p>
            <a:pPr algn="l" fontAlgn="b"/>
            <a:r>
              <a:rPr lang="en-NG" sz="1400" b="1" u="none" strike="noStrike" dirty="0">
                <a:effectLst/>
                <a:latin typeface="+mn-lt"/>
              </a:rPr>
              <a:t>633</a:t>
            </a:r>
            <a:endParaRPr lang="en-NG" sz="1400" b="1" i="0" u="none" strike="noStrike" dirty="0">
              <a:solidFill>
                <a:srgbClr val="000000"/>
              </a:solidFill>
              <a:effectLst/>
              <a:latin typeface="+mn-lt"/>
            </a:endParaRPr>
          </a:p>
        </p:txBody>
      </p:sp>
      <p:sp>
        <p:nvSpPr>
          <p:cNvPr id="90" name="TextBox 89">
            <a:extLst>
              <a:ext uri="{FF2B5EF4-FFF2-40B4-BE49-F238E27FC236}">
                <a16:creationId xmlns:a16="http://schemas.microsoft.com/office/drawing/2014/main" id="{9A83FEA3-AC2A-3D4A-EFE3-669D01F99C0F}"/>
              </a:ext>
            </a:extLst>
          </p:cNvPr>
          <p:cNvSpPr txBox="1"/>
          <p:nvPr/>
        </p:nvSpPr>
        <p:spPr>
          <a:xfrm>
            <a:off x="4934986" y="5133993"/>
            <a:ext cx="731520" cy="307777"/>
          </a:xfrm>
          <a:prstGeom prst="rect">
            <a:avLst/>
          </a:prstGeom>
          <a:noFill/>
        </p:spPr>
        <p:txBody>
          <a:bodyPr wrap="square" rtlCol="0">
            <a:spAutoFit/>
          </a:bodyPr>
          <a:lstStyle/>
          <a:p>
            <a:pPr algn="l" fontAlgn="b"/>
            <a:r>
              <a:rPr lang="en-NG" sz="1400" b="1" u="none" strike="noStrike" dirty="0">
                <a:effectLst/>
                <a:latin typeface="+mn-lt"/>
              </a:rPr>
              <a:t>1,947</a:t>
            </a:r>
            <a:endParaRPr lang="en-NG" sz="1400" b="1" i="0" u="none" strike="noStrike" dirty="0">
              <a:solidFill>
                <a:srgbClr val="000000"/>
              </a:solidFill>
              <a:effectLst/>
              <a:latin typeface="+mn-lt"/>
            </a:endParaRPr>
          </a:p>
        </p:txBody>
      </p:sp>
      <p:sp>
        <p:nvSpPr>
          <p:cNvPr id="91" name="TextBox 90">
            <a:extLst>
              <a:ext uri="{FF2B5EF4-FFF2-40B4-BE49-F238E27FC236}">
                <a16:creationId xmlns:a16="http://schemas.microsoft.com/office/drawing/2014/main" id="{229DFEC5-EED2-5CF6-4D74-226EAB34ED5A}"/>
              </a:ext>
            </a:extLst>
          </p:cNvPr>
          <p:cNvSpPr txBox="1"/>
          <p:nvPr/>
        </p:nvSpPr>
        <p:spPr>
          <a:xfrm>
            <a:off x="4908157" y="4151647"/>
            <a:ext cx="731520" cy="307777"/>
          </a:xfrm>
          <a:prstGeom prst="rect">
            <a:avLst/>
          </a:prstGeom>
          <a:noFill/>
        </p:spPr>
        <p:txBody>
          <a:bodyPr wrap="square" rtlCol="0">
            <a:spAutoFit/>
          </a:bodyPr>
          <a:lstStyle/>
          <a:p>
            <a:pPr algn="l" fontAlgn="b"/>
            <a:r>
              <a:rPr lang="en-NG" sz="1400" b="1" u="none" strike="noStrike" dirty="0">
                <a:effectLst/>
                <a:latin typeface="+mn-lt"/>
              </a:rPr>
              <a:t>17,567</a:t>
            </a:r>
            <a:endParaRPr lang="en-NG" sz="1400" b="1" i="0" u="none" strike="noStrike" dirty="0">
              <a:solidFill>
                <a:srgbClr val="000000"/>
              </a:solidFill>
              <a:effectLst/>
              <a:latin typeface="+mn-lt"/>
            </a:endParaRPr>
          </a:p>
        </p:txBody>
      </p:sp>
      <p:sp>
        <p:nvSpPr>
          <p:cNvPr id="92" name="TextBox 91">
            <a:extLst>
              <a:ext uri="{FF2B5EF4-FFF2-40B4-BE49-F238E27FC236}">
                <a16:creationId xmlns:a16="http://schemas.microsoft.com/office/drawing/2014/main" id="{E381D00E-AA97-2FE1-B19D-AB37DB18F0DB}"/>
              </a:ext>
            </a:extLst>
          </p:cNvPr>
          <p:cNvSpPr txBox="1"/>
          <p:nvPr/>
        </p:nvSpPr>
        <p:spPr>
          <a:xfrm>
            <a:off x="4876505" y="6075193"/>
            <a:ext cx="872499" cy="307777"/>
          </a:xfrm>
          <a:prstGeom prst="rect">
            <a:avLst/>
          </a:prstGeom>
          <a:noFill/>
        </p:spPr>
        <p:txBody>
          <a:bodyPr wrap="square" rtlCol="0">
            <a:spAutoFit/>
          </a:bodyPr>
          <a:lstStyle/>
          <a:p>
            <a:pPr algn="l" fontAlgn="b"/>
            <a:r>
              <a:rPr lang="en-NG" sz="1400" b="1" u="none" strike="noStrike" dirty="0">
                <a:effectLst/>
                <a:latin typeface="+mn-lt"/>
              </a:rPr>
              <a:t>222,146</a:t>
            </a:r>
            <a:endParaRPr lang="en-NG" sz="1400" b="1" i="0" u="none" strike="noStrike" dirty="0">
              <a:solidFill>
                <a:srgbClr val="000000"/>
              </a:solidFill>
              <a:effectLst/>
              <a:latin typeface="+mn-lt"/>
            </a:endParaRPr>
          </a:p>
        </p:txBody>
      </p:sp>
      <p:sp>
        <p:nvSpPr>
          <p:cNvPr id="93" name="TextBox 92">
            <a:extLst>
              <a:ext uri="{FF2B5EF4-FFF2-40B4-BE49-F238E27FC236}">
                <a16:creationId xmlns:a16="http://schemas.microsoft.com/office/drawing/2014/main" id="{A9F5665E-92AF-FC1C-F6EC-4CD2D0A678B7}"/>
              </a:ext>
            </a:extLst>
          </p:cNvPr>
          <p:cNvSpPr txBox="1"/>
          <p:nvPr/>
        </p:nvSpPr>
        <p:spPr>
          <a:xfrm>
            <a:off x="4908008" y="3657419"/>
            <a:ext cx="814488" cy="307777"/>
          </a:xfrm>
          <a:prstGeom prst="rect">
            <a:avLst/>
          </a:prstGeom>
          <a:noFill/>
        </p:spPr>
        <p:txBody>
          <a:bodyPr wrap="square" rtlCol="0">
            <a:spAutoFit/>
          </a:bodyPr>
          <a:lstStyle/>
          <a:p>
            <a:r>
              <a:rPr lang="en-NG" sz="1400" b="1" u="none" strike="noStrike" dirty="0">
                <a:effectLst/>
                <a:latin typeface="+mn-lt"/>
              </a:rPr>
              <a:t>18,093</a:t>
            </a:r>
            <a:endParaRPr lang="en-NG" sz="1400" dirty="0"/>
          </a:p>
        </p:txBody>
      </p:sp>
      <p:sp>
        <p:nvSpPr>
          <p:cNvPr id="94" name="TextBox 93">
            <a:extLst>
              <a:ext uri="{FF2B5EF4-FFF2-40B4-BE49-F238E27FC236}">
                <a16:creationId xmlns:a16="http://schemas.microsoft.com/office/drawing/2014/main" id="{0F358112-5AD0-0D18-BCFE-0E6D3D2DDB1B}"/>
              </a:ext>
            </a:extLst>
          </p:cNvPr>
          <p:cNvSpPr txBox="1"/>
          <p:nvPr/>
        </p:nvSpPr>
        <p:spPr>
          <a:xfrm>
            <a:off x="7870362" y="6101919"/>
            <a:ext cx="872499" cy="307777"/>
          </a:xfrm>
          <a:prstGeom prst="rect">
            <a:avLst/>
          </a:prstGeom>
          <a:noFill/>
        </p:spPr>
        <p:txBody>
          <a:bodyPr wrap="square" rtlCol="0">
            <a:spAutoFit/>
          </a:bodyPr>
          <a:lstStyle/>
          <a:p>
            <a:pPr algn="l" fontAlgn="b"/>
            <a:r>
              <a:rPr lang="en-NG" sz="1400" b="1" u="none" strike="noStrike" dirty="0">
                <a:effectLst/>
                <a:latin typeface="+mn-lt"/>
              </a:rPr>
              <a:t>195,737</a:t>
            </a:r>
            <a:endParaRPr lang="en-NG" sz="1400" b="1" i="0" u="none" strike="noStrike" dirty="0">
              <a:solidFill>
                <a:srgbClr val="000000"/>
              </a:solidFill>
              <a:effectLst/>
              <a:latin typeface="+mn-lt"/>
            </a:endParaRPr>
          </a:p>
        </p:txBody>
      </p:sp>
      <p:sp>
        <p:nvSpPr>
          <p:cNvPr id="95" name="TextBox 94">
            <a:extLst>
              <a:ext uri="{FF2B5EF4-FFF2-40B4-BE49-F238E27FC236}">
                <a16:creationId xmlns:a16="http://schemas.microsoft.com/office/drawing/2014/main" id="{F9783DF5-E6E3-8CF3-F190-997072041C0D}"/>
              </a:ext>
            </a:extLst>
          </p:cNvPr>
          <p:cNvSpPr txBox="1"/>
          <p:nvPr/>
        </p:nvSpPr>
        <p:spPr>
          <a:xfrm>
            <a:off x="6471130" y="6091603"/>
            <a:ext cx="790575"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27,045</a:t>
            </a:r>
            <a:endParaRPr lang="en-NG" sz="1400" b="1" i="0" u="none" strike="noStrike" dirty="0">
              <a:solidFill>
                <a:schemeClr val="bg1"/>
              </a:solidFill>
              <a:effectLst/>
              <a:latin typeface="+mn-lt"/>
            </a:endParaRPr>
          </a:p>
        </p:txBody>
      </p:sp>
      <p:sp>
        <p:nvSpPr>
          <p:cNvPr id="100" name="TextBox 99">
            <a:extLst>
              <a:ext uri="{FF2B5EF4-FFF2-40B4-BE49-F238E27FC236}">
                <a16:creationId xmlns:a16="http://schemas.microsoft.com/office/drawing/2014/main" id="{68FF33A4-B89A-98A6-4659-5F61B7016393}"/>
              </a:ext>
            </a:extLst>
          </p:cNvPr>
          <p:cNvSpPr txBox="1"/>
          <p:nvPr/>
        </p:nvSpPr>
        <p:spPr>
          <a:xfrm>
            <a:off x="8589659" y="4151719"/>
            <a:ext cx="771054"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33,472</a:t>
            </a:r>
            <a:endParaRPr lang="en-NG" sz="1400" b="1" i="0" u="none" strike="noStrike" dirty="0">
              <a:solidFill>
                <a:schemeClr val="bg1"/>
              </a:solidFill>
              <a:effectLst/>
              <a:latin typeface="+mn-lt"/>
            </a:endParaRPr>
          </a:p>
        </p:txBody>
      </p:sp>
      <p:sp>
        <p:nvSpPr>
          <p:cNvPr id="101" name="TextBox 100">
            <a:extLst>
              <a:ext uri="{FF2B5EF4-FFF2-40B4-BE49-F238E27FC236}">
                <a16:creationId xmlns:a16="http://schemas.microsoft.com/office/drawing/2014/main" id="{B91AD337-0E9F-01EE-0E05-6B0CDD6162FF}"/>
              </a:ext>
            </a:extLst>
          </p:cNvPr>
          <p:cNvSpPr txBox="1"/>
          <p:nvPr/>
        </p:nvSpPr>
        <p:spPr>
          <a:xfrm>
            <a:off x="7160824" y="6097187"/>
            <a:ext cx="605257"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2,855</a:t>
            </a:r>
            <a:endParaRPr lang="en-NG" sz="1400" b="1" i="0" u="none" strike="noStrike" dirty="0">
              <a:solidFill>
                <a:schemeClr val="bg1"/>
              </a:solidFill>
              <a:effectLst/>
              <a:latin typeface="+mn-lt"/>
            </a:endParaRPr>
          </a:p>
        </p:txBody>
      </p:sp>
      <p:sp>
        <p:nvSpPr>
          <p:cNvPr id="102" name="TextBox 101">
            <a:extLst>
              <a:ext uri="{FF2B5EF4-FFF2-40B4-BE49-F238E27FC236}">
                <a16:creationId xmlns:a16="http://schemas.microsoft.com/office/drawing/2014/main" id="{13401412-D17B-546E-B7C8-F1FD866BACDF}"/>
              </a:ext>
            </a:extLst>
          </p:cNvPr>
          <p:cNvSpPr txBox="1"/>
          <p:nvPr/>
        </p:nvSpPr>
        <p:spPr>
          <a:xfrm>
            <a:off x="8593429" y="4625014"/>
            <a:ext cx="741066"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12,798</a:t>
            </a:r>
            <a:endParaRPr lang="en-NG" sz="1400" b="1" i="0" u="none" strike="noStrike" dirty="0">
              <a:solidFill>
                <a:schemeClr val="bg1"/>
              </a:solidFill>
              <a:effectLst/>
              <a:latin typeface="+mn-lt"/>
            </a:endParaRPr>
          </a:p>
        </p:txBody>
      </p:sp>
      <p:sp>
        <p:nvSpPr>
          <p:cNvPr id="103" name="TextBox 102">
            <a:extLst>
              <a:ext uri="{FF2B5EF4-FFF2-40B4-BE49-F238E27FC236}">
                <a16:creationId xmlns:a16="http://schemas.microsoft.com/office/drawing/2014/main" id="{2FBA17E2-0071-0949-6781-CCFE7CD12871}"/>
              </a:ext>
            </a:extLst>
          </p:cNvPr>
          <p:cNvSpPr txBox="1"/>
          <p:nvPr/>
        </p:nvSpPr>
        <p:spPr>
          <a:xfrm>
            <a:off x="8608720" y="6047423"/>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417,883</a:t>
            </a:r>
            <a:endParaRPr lang="en-NG" sz="1400" b="1" i="0" u="none" strike="noStrike" dirty="0">
              <a:solidFill>
                <a:schemeClr val="bg1"/>
              </a:solidFill>
              <a:effectLst/>
              <a:latin typeface="+mn-lt"/>
            </a:endParaRPr>
          </a:p>
        </p:txBody>
      </p:sp>
      <p:sp>
        <p:nvSpPr>
          <p:cNvPr id="104" name="TextBox 103">
            <a:extLst>
              <a:ext uri="{FF2B5EF4-FFF2-40B4-BE49-F238E27FC236}">
                <a16:creationId xmlns:a16="http://schemas.microsoft.com/office/drawing/2014/main" id="{C3047488-5EE9-B3CA-9459-7C30B6CC7F2F}"/>
              </a:ext>
            </a:extLst>
          </p:cNvPr>
          <p:cNvSpPr txBox="1"/>
          <p:nvPr/>
        </p:nvSpPr>
        <p:spPr>
          <a:xfrm>
            <a:off x="5713602" y="6089403"/>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165,837</a:t>
            </a:r>
            <a:endParaRPr lang="en-NG" sz="1400" b="1" i="0" u="none" strike="noStrike" dirty="0">
              <a:solidFill>
                <a:schemeClr val="bg1"/>
              </a:solidFill>
              <a:effectLst/>
              <a:latin typeface="+mn-lt"/>
            </a:endParaRPr>
          </a:p>
        </p:txBody>
      </p:sp>
      <p:sp>
        <p:nvSpPr>
          <p:cNvPr id="105" name="TextBox 104">
            <a:extLst>
              <a:ext uri="{FF2B5EF4-FFF2-40B4-BE49-F238E27FC236}">
                <a16:creationId xmlns:a16="http://schemas.microsoft.com/office/drawing/2014/main" id="{C70423EE-E9D2-FB5B-B1ED-8C989EF013B6}"/>
              </a:ext>
            </a:extLst>
          </p:cNvPr>
          <p:cNvSpPr txBox="1"/>
          <p:nvPr/>
        </p:nvSpPr>
        <p:spPr>
          <a:xfrm>
            <a:off x="2348414" y="6070370"/>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185,599</a:t>
            </a:r>
            <a:endParaRPr lang="en-NG" sz="1400" b="1" i="0" u="none" strike="noStrike" dirty="0">
              <a:solidFill>
                <a:schemeClr val="bg1"/>
              </a:solidFill>
              <a:effectLst/>
              <a:latin typeface="+mn-lt"/>
            </a:endParaRPr>
          </a:p>
        </p:txBody>
      </p:sp>
      <p:sp>
        <p:nvSpPr>
          <p:cNvPr id="16" name="Rectangle 15">
            <a:extLst>
              <a:ext uri="{FF2B5EF4-FFF2-40B4-BE49-F238E27FC236}">
                <a16:creationId xmlns:a16="http://schemas.microsoft.com/office/drawing/2014/main" id="{73ACB1DD-23FB-E7FC-0647-6EE9C1D6C8DD}"/>
              </a:ext>
            </a:extLst>
          </p:cNvPr>
          <p:cNvSpPr/>
          <p:nvPr/>
        </p:nvSpPr>
        <p:spPr>
          <a:xfrm>
            <a:off x="337626" y="4492610"/>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Rectangle 10">
            <a:extLst>
              <a:ext uri="{FF2B5EF4-FFF2-40B4-BE49-F238E27FC236}">
                <a16:creationId xmlns:a16="http://schemas.microsoft.com/office/drawing/2014/main" id="{95C8DF90-AC83-45A4-FEED-A0319D4B9A97}"/>
              </a:ext>
            </a:extLst>
          </p:cNvPr>
          <p:cNvSpPr/>
          <p:nvPr/>
        </p:nvSpPr>
        <p:spPr>
          <a:xfrm>
            <a:off x="323555" y="3538859"/>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9" name="Rectangle 38">
            <a:extLst>
              <a:ext uri="{FF2B5EF4-FFF2-40B4-BE49-F238E27FC236}">
                <a16:creationId xmlns:a16="http://schemas.microsoft.com/office/drawing/2014/main" id="{64ED5E5D-31F2-5640-7DF2-F63E789EAD41}"/>
              </a:ext>
            </a:extLst>
          </p:cNvPr>
          <p:cNvSpPr/>
          <p:nvPr/>
        </p:nvSpPr>
        <p:spPr>
          <a:xfrm>
            <a:off x="323556" y="2964778"/>
            <a:ext cx="9087729" cy="590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7" name="TextBox 106">
            <a:extLst>
              <a:ext uri="{FF2B5EF4-FFF2-40B4-BE49-F238E27FC236}">
                <a16:creationId xmlns:a16="http://schemas.microsoft.com/office/drawing/2014/main" id="{A83676A5-8000-1006-B8A3-94670479B068}"/>
              </a:ext>
            </a:extLst>
          </p:cNvPr>
          <p:cNvSpPr txBox="1"/>
          <p:nvPr/>
        </p:nvSpPr>
        <p:spPr>
          <a:xfrm>
            <a:off x="8665427" y="5121339"/>
            <a:ext cx="685930"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3,424</a:t>
            </a:r>
            <a:r>
              <a:rPr lang="en-NG" sz="1400" b="1" u="none" strike="noStrike" dirty="0">
                <a:effectLst/>
                <a:latin typeface="+mn-lt"/>
              </a:rPr>
              <a:t> </a:t>
            </a:r>
            <a:endParaRPr lang="en-NG" sz="1400" b="1" i="0" u="none" strike="noStrike" dirty="0">
              <a:solidFill>
                <a:srgbClr val="000000"/>
              </a:solidFill>
              <a:effectLst/>
              <a:latin typeface="+mn-lt"/>
            </a:endParaRPr>
          </a:p>
        </p:txBody>
      </p:sp>
      <p:sp>
        <p:nvSpPr>
          <p:cNvPr id="108" name="TextBox 107">
            <a:extLst>
              <a:ext uri="{FF2B5EF4-FFF2-40B4-BE49-F238E27FC236}">
                <a16:creationId xmlns:a16="http://schemas.microsoft.com/office/drawing/2014/main" id="{BEAE7535-27A4-0C03-B533-01C3C858EE57}"/>
              </a:ext>
            </a:extLst>
          </p:cNvPr>
          <p:cNvSpPr txBox="1"/>
          <p:nvPr/>
        </p:nvSpPr>
        <p:spPr>
          <a:xfrm>
            <a:off x="7870362" y="5106933"/>
            <a:ext cx="708653" cy="307777"/>
          </a:xfrm>
          <a:prstGeom prst="rect">
            <a:avLst/>
          </a:prstGeom>
          <a:noFill/>
        </p:spPr>
        <p:txBody>
          <a:bodyPr wrap="square" rtlCol="0">
            <a:spAutoFit/>
          </a:bodyPr>
          <a:lstStyle/>
          <a:p>
            <a:pPr algn="l" fontAlgn="b"/>
            <a:r>
              <a:rPr lang="en-NG" sz="1400" b="1" u="none" strike="noStrike" dirty="0">
                <a:effectLst/>
                <a:latin typeface="+mn-lt"/>
              </a:rPr>
              <a:t> 1,477 </a:t>
            </a:r>
            <a:endParaRPr lang="en-NG" sz="1400" b="1" i="0" u="none" strike="noStrike" dirty="0">
              <a:solidFill>
                <a:srgbClr val="000000"/>
              </a:solidFill>
              <a:effectLst/>
              <a:latin typeface="+mn-lt"/>
            </a:endParaRPr>
          </a:p>
        </p:txBody>
      </p:sp>
      <p:sp>
        <p:nvSpPr>
          <p:cNvPr id="109" name="TextBox 108">
            <a:extLst>
              <a:ext uri="{FF2B5EF4-FFF2-40B4-BE49-F238E27FC236}">
                <a16:creationId xmlns:a16="http://schemas.microsoft.com/office/drawing/2014/main" id="{FCC8198C-35D5-BEFE-0221-EAAC813BBCB5}"/>
              </a:ext>
            </a:extLst>
          </p:cNvPr>
          <p:cNvSpPr txBox="1"/>
          <p:nvPr/>
        </p:nvSpPr>
        <p:spPr>
          <a:xfrm>
            <a:off x="8642481" y="5621361"/>
            <a:ext cx="701757"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1,032</a:t>
            </a:r>
            <a:r>
              <a:rPr lang="en-NG" sz="1400" b="1" u="none" strike="noStrike" dirty="0">
                <a:effectLst/>
                <a:latin typeface="+mn-lt"/>
              </a:rPr>
              <a:t> </a:t>
            </a:r>
            <a:endParaRPr lang="en-NG" sz="1400" b="1" i="0" u="none" strike="noStrike" dirty="0">
              <a:solidFill>
                <a:srgbClr val="000000"/>
              </a:solidFill>
              <a:effectLst/>
              <a:latin typeface="+mn-lt"/>
            </a:endParaRPr>
          </a:p>
        </p:txBody>
      </p:sp>
      <p:sp>
        <p:nvSpPr>
          <p:cNvPr id="110" name="TextBox 109">
            <a:extLst>
              <a:ext uri="{FF2B5EF4-FFF2-40B4-BE49-F238E27FC236}">
                <a16:creationId xmlns:a16="http://schemas.microsoft.com/office/drawing/2014/main" id="{01386C35-FBC2-F6E3-89DF-FA24DC2F68DE}"/>
              </a:ext>
            </a:extLst>
          </p:cNvPr>
          <p:cNvSpPr txBox="1"/>
          <p:nvPr/>
        </p:nvSpPr>
        <p:spPr>
          <a:xfrm>
            <a:off x="7864630" y="3657419"/>
            <a:ext cx="819240" cy="307777"/>
          </a:xfrm>
          <a:prstGeom prst="rect">
            <a:avLst/>
          </a:prstGeom>
          <a:noFill/>
        </p:spPr>
        <p:txBody>
          <a:bodyPr wrap="square" rtlCol="0">
            <a:spAutoFit/>
          </a:bodyPr>
          <a:lstStyle/>
          <a:p>
            <a:pPr algn="l" fontAlgn="b"/>
            <a:r>
              <a:rPr lang="en-NG" sz="1400" b="1" u="none" strike="noStrike" dirty="0">
                <a:effectLst/>
                <a:latin typeface="+mn-lt"/>
              </a:rPr>
              <a:t>15,579 </a:t>
            </a:r>
            <a:endParaRPr lang="en-NG" sz="1400" b="1" i="0" u="none" strike="noStrike" dirty="0">
              <a:solidFill>
                <a:srgbClr val="000000"/>
              </a:solidFill>
              <a:effectLst/>
              <a:latin typeface="+mn-lt"/>
            </a:endParaRPr>
          </a:p>
        </p:txBody>
      </p:sp>
      <p:sp>
        <p:nvSpPr>
          <p:cNvPr id="111" name="TextBox 110">
            <a:extLst>
              <a:ext uri="{FF2B5EF4-FFF2-40B4-BE49-F238E27FC236}">
                <a16:creationId xmlns:a16="http://schemas.microsoft.com/office/drawing/2014/main" id="{FD0DB673-9D5F-CC61-1F34-08F1D5114AB8}"/>
              </a:ext>
            </a:extLst>
          </p:cNvPr>
          <p:cNvSpPr txBox="1"/>
          <p:nvPr/>
        </p:nvSpPr>
        <p:spPr>
          <a:xfrm>
            <a:off x="8585715" y="3679106"/>
            <a:ext cx="748780"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33,672</a:t>
            </a:r>
            <a:endParaRPr lang="en-NG" sz="1400" b="1" i="0" u="none" strike="noStrike" dirty="0">
              <a:solidFill>
                <a:schemeClr val="bg1"/>
              </a:solidFill>
              <a:effectLst/>
              <a:latin typeface="+mn-lt"/>
            </a:endParaRPr>
          </a:p>
        </p:txBody>
      </p:sp>
      <p:sp>
        <p:nvSpPr>
          <p:cNvPr id="112" name="TextBox 111">
            <a:extLst>
              <a:ext uri="{FF2B5EF4-FFF2-40B4-BE49-F238E27FC236}">
                <a16:creationId xmlns:a16="http://schemas.microsoft.com/office/drawing/2014/main" id="{B8A73663-453F-27EE-16B4-DB5E40A876A8}"/>
              </a:ext>
            </a:extLst>
          </p:cNvPr>
          <p:cNvSpPr txBox="1"/>
          <p:nvPr/>
        </p:nvSpPr>
        <p:spPr>
          <a:xfrm>
            <a:off x="7882320" y="4625013"/>
            <a:ext cx="708653" cy="307777"/>
          </a:xfrm>
          <a:prstGeom prst="rect">
            <a:avLst/>
          </a:prstGeom>
          <a:noFill/>
        </p:spPr>
        <p:txBody>
          <a:bodyPr wrap="square" rtlCol="0">
            <a:spAutoFit/>
          </a:bodyPr>
          <a:lstStyle/>
          <a:p>
            <a:pPr algn="l" fontAlgn="b"/>
            <a:r>
              <a:rPr lang="en-NG" sz="1400" b="1" u="none" strike="noStrike" dirty="0">
                <a:effectLst/>
                <a:latin typeface="+mn-lt"/>
              </a:rPr>
              <a:t> 6,573 </a:t>
            </a:r>
            <a:endParaRPr lang="en-NG" sz="1400" b="1" i="0" u="none" strike="noStrike" dirty="0">
              <a:solidFill>
                <a:srgbClr val="000000"/>
              </a:solidFill>
              <a:effectLst/>
              <a:latin typeface="+mn-lt"/>
            </a:endParaRPr>
          </a:p>
        </p:txBody>
      </p:sp>
      <p:sp>
        <p:nvSpPr>
          <p:cNvPr id="113" name="TextBox 112">
            <a:extLst>
              <a:ext uri="{FF2B5EF4-FFF2-40B4-BE49-F238E27FC236}">
                <a16:creationId xmlns:a16="http://schemas.microsoft.com/office/drawing/2014/main" id="{151C706E-9EC4-C600-52C5-095D166E5A37}"/>
              </a:ext>
            </a:extLst>
          </p:cNvPr>
          <p:cNvSpPr txBox="1"/>
          <p:nvPr/>
        </p:nvSpPr>
        <p:spPr>
          <a:xfrm>
            <a:off x="7963480" y="5633939"/>
            <a:ext cx="640382" cy="307777"/>
          </a:xfrm>
          <a:prstGeom prst="rect">
            <a:avLst/>
          </a:prstGeom>
          <a:noFill/>
        </p:spPr>
        <p:txBody>
          <a:bodyPr wrap="square" rtlCol="0">
            <a:spAutoFit/>
          </a:bodyPr>
          <a:lstStyle/>
          <a:p>
            <a:pPr algn="l" fontAlgn="b"/>
            <a:r>
              <a:rPr lang="en-NG" sz="1400" b="1" u="none" strike="noStrike" dirty="0">
                <a:effectLst/>
                <a:latin typeface="+mn-lt"/>
              </a:rPr>
              <a:t> 399 </a:t>
            </a:r>
            <a:endParaRPr lang="en-NG" sz="1400" b="1" i="0" u="none" strike="noStrike" dirty="0">
              <a:solidFill>
                <a:srgbClr val="000000"/>
              </a:solidFill>
              <a:effectLst/>
              <a:latin typeface="+mn-lt"/>
            </a:endParaRPr>
          </a:p>
        </p:txBody>
      </p:sp>
      <p:sp>
        <p:nvSpPr>
          <p:cNvPr id="13" name="Rectangle 12">
            <a:extLst>
              <a:ext uri="{FF2B5EF4-FFF2-40B4-BE49-F238E27FC236}">
                <a16:creationId xmlns:a16="http://schemas.microsoft.com/office/drawing/2014/main" id="{0E0FCF23-45D3-CCE2-722C-368C83AAF514}"/>
              </a:ext>
            </a:extLst>
          </p:cNvPr>
          <p:cNvSpPr/>
          <p:nvPr/>
        </p:nvSpPr>
        <p:spPr>
          <a:xfrm>
            <a:off x="323555" y="5011455"/>
            <a:ext cx="9073658" cy="44964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Rectangle 16">
            <a:extLst>
              <a:ext uri="{FF2B5EF4-FFF2-40B4-BE49-F238E27FC236}">
                <a16:creationId xmlns:a16="http://schemas.microsoft.com/office/drawing/2014/main" id="{83D7B731-004A-49D6-89FA-C8D7FF825A05}"/>
              </a:ext>
            </a:extLst>
          </p:cNvPr>
          <p:cNvSpPr/>
          <p:nvPr/>
        </p:nvSpPr>
        <p:spPr>
          <a:xfrm>
            <a:off x="323555" y="5447173"/>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2" name="Rectangle 81">
            <a:extLst>
              <a:ext uri="{FF2B5EF4-FFF2-40B4-BE49-F238E27FC236}">
                <a16:creationId xmlns:a16="http://schemas.microsoft.com/office/drawing/2014/main" id="{98D0E28B-146F-6E2D-331E-195A5B2A0664}"/>
              </a:ext>
            </a:extLst>
          </p:cNvPr>
          <p:cNvSpPr/>
          <p:nvPr/>
        </p:nvSpPr>
        <p:spPr>
          <a:xfrm>
            <a:off x="396540" y="3069493"/>
            <a:ext cx="8964174" cy="4030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solidFill>
                <a:schemeClr val="bg1"/>
              </a:solidFill>
            </a:endParaRPr>
          </a:p>
        </p:txBody>
      </p:sp>
      <p:sp>
        <p:nvSpPr>
          <p:cNvPr id="118" name="Rectangle 117">
            <a:extLst>
              <a:ext uri="{FF2B5EF4-FFF2-40B4-BE49-F238E27FC236}">
                <a16:creationId xmlns:a16="http://schemas.microsoft.com/office/drawing/2014/main" id="{28E90B0E-21E4-4133-8D09-87848D1A2814}"/>
              </a:ext>
            </a:extLst>
          </p:cNvPr>
          <p:cNvSpPr/>
          <p:nvPr/>
        </p:nvSpPr>
        <p:spPr>
          <a:xfrm>
            <a:off x="4949248" y="3081284"/>
            <a:ext cx="679586" cy="406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9" name="Rectangle 118">
            <a:extLst>
              <a:ext uri="{FF2B5EF4-FFF2-40B4-BE49-F238E27FC236}">
                <a16:creationId xmlns:a16="http://schemas.microsoft.com/office/drawing/2014/main" id="{06188734-9F79-14B3-9CA1-9933CEECB72A}"/>
              </a:ext>
            </a:extLst>
          </p:cNvPr>
          <p:cNvSpPr/>
          <p:nvPr/>
        </p:nvSpPr>
        <p:spPr>
          <a:xfrm>
            <a:off x="7831109" y="3106082"/>
            <a:ext cx="722777" cy="406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0" name="Rectangle 119">
            <a:extLst>
              <a:ext uri="{FF2B5EF4-FFF2-40B4-BE49-F238E27FC236}">
                <a16:creationId xmlns:a16="http://schemas.microsoft.com/office/drawing/2014/main" id="{D78876E3-F4E9-DDAB-A91F-925700B60C48}"/>
              </a:ext>
            </a:extLst>
          </p:cNvPr>
          <p:cNvSpPr/>
          <p:nvPr/>
        </p:nvSpPr>
        <p:spPr>
          <a:xfrm>
            <a:off x="8632559" y="6001168"/>
            <a:ext cx="784106" cy="369332"/>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2" name="Rectangle 121">
            <a:extLst>
              <a:ext uri="{FF2B5EF4-FFF2-40B4-BE49-F238E27FC236}">
                <a16:creationId xmlns:a16="http://schemas.microsoft.com/office/drawing/2014/main" id="{7FDC4341-8193-09D6-0907-794BEA73C9DE}"/>
              </a:ext>
            </a:extLst>
          </p:cNvPr>
          <p:cNvSpPr/>
          <p:nvPr/>
        </p:nvSpPr>
        <p:spPr>
          <a:xfrm>
            <a:off x="2348414" y="2466744"/>
            <a:ext cx="871052" cy="388845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3" name="Rectangle 122">
            <a:extLst>
              <a:ext uri="{FF2B5EF4-FFF2-40B4-BE49-F238E27FC236}">
                <a16:creationId xmlns:a16="http://schemas.microsoft.com/office/drawing/2014/main" id="{A7A9D001-5B32-C62F-BFF5-5BE9D601F2CC}"/>
              </a:ext>
            </a:extLst>
          </p:cNvPr>
          <p:cNvSpPr/>
          <p:nvPr/>
        </p:nvSpPr>
        <p:spPr>
          <a:xfrm>
            <a:off x="5709359" y="2466744"/>
            <a:ext cx="648421" cy="39183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5B44718-75EE-775C-490D-138192C0C836}"/>
              </a:ext>
            </a:extLst>
          </p:cNvPr>
          <p:cNvSpPr txBox="1"/>
          <p:nvPr/>
        </p:nvSpPr>
        <p:spPr>
          <a:xfrm>
            <a:off x="323557" y="6490045"/>
            <a:ext cx="1927274" cy="307777"/>
          </a:xfrm>
          <a:prstGeom prst="rect">
            <a:avLst/>
          </a:prstGeom>
          <a:noFill/>
        </p:spPr>
        <p:txBody>
          <a:bodyPr wrap="square" rtlCol="0">
            <a:spAutoFit/>
          </a:bodyPr>
          <a:lstStyle/>
          <a:p>
            <a:r>
              <a:rPr lang="en-US" sz="1400" dirty="0"/>
              <a:t>Data Source: Kaggle..</a:t>
            </a:r>
            <a:endParaRPr lang="en-NG" sz="1400" dirty="0"/>
          </a:p>
        </p:txBody>
      </p:sp>
      <p:sp>
        <p:nvSpPr>
          <p:cNvPr id="19" name="TextBox 18">
            <a:extLst>
              <a:ext uri="{FF2B5EF4-FFF2-40B4-BE49-F238E27FC236}">
                <a16:creationId xmlns:a16="http://schemas.microsoft.com/office/drawing/2014/main" id="{2C0354A9-C8E0-8734-5A4B-2AF96D5F715A}"/>
              </a:ext>
            </a:extLst>
          </p:cNvPr>
          <p:cNvSpPr txBox="1"/>
          <p:nvPr/>
        </p:nvSpPr>
        <p:spPr>
          <a:xfrm>
            <a:off x="11365692" y="6482696"/>
            <a:ext cx="428610" cy="307777"/>
          </a:xfrm>
          <a:prstGeom prst="rect">
            <a:avLst/>
          </a:prstGeom>
          <a:noFill/>
        </p:spPr>
        <p:txBody>
          <a:bodyPr wrap="square" rtlCol="0">
            <a:spAutoFit/>
          </a:bodyPr>
          <a:lstStyle/>
          <a:p>
            <a:r>
              <a:rPr lang="en-US" sz="1400" dirty="0"/>
              <a:t>35</a:t>
            </a:r>
            <a:endParaRPr lang="en-NG" sz="1400" dirty="0"/>
          </a:p>
        </p:txBody>
      </p:sp>
    </p:spTree>
    <p:extLst>
      <p:ext uri="{BB962C8B-B14F-4D97-AF65-F5344CB8AC3E}">
        <p14:creationId xmlns:p14="http://schemas.microsoft.com/office/powerpoint/2010/main" val="243744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D0AA77-7101-E141-CABF-154851B851EA}"/>
              </a:ext>
            </a:extLst>
          </p:cNvPr>
          <p:cNvSpPr txBox="1"/>
          <p:nvPr/>
        </p:nvSpPr>
        <p:spPr>
          <a:xfrm>
            <a:off x="323557" y="203149"/>
            <a:ext cx="10079617"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Not at junction or within 20 meters, and T or staggered junction are the Most Hazardous Road Junctions with over 84% of all Road Fatal Accidents in 2021 and 2022</a:t>
            </a:r>
            <a:r>
              <a:rPr lang="en-US" sz="2100" b="1" dirty="0">
                <a:solidFill>
                  <a:srgbClr val="0D0D0D"/>
                </a:solidFill>
                <a:highlight>
                  <a:srgbClr val="FFFFFF"/>
                </a:highlight>
              </a:rPr>
              <a:t> </a:t>
            </a:r>
            <a:endParaRPr lang="en-NG" sz="2100" b="1" dirty="0"/>
          </a:p>
        </p:txBody>
      </p:sp>
      <p:sp>
        <p:nvSpPr>
          <p:cNvPr id="6" name="TextBox 5">
            <a:extLst>
              <a:ext uri="{FF2B5EF4-FFF2-40B4-BE49-F238E27FC236}">
                <a16:creationId xmlns:a16="http://schemas.microsoft.com/office/drawing/2014/main" id="{4F5A9F2E-1197-E7D5-4851-DD41C3BDFFED}"/>
              </a:ext>
            </a:extLst>
          </p:cNvPr>
          <p:cNvSpPr txBox="1"/>
          <p:nvPr/>
        </p:nvSpPr>
        <p:spPr>
          <a:xfrm>
            <a:off x="323557" y="1147794"/>
            <a:ext cx="7891975"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dirty="0"/>
              <a:t>Number of Road Accident Casualties by Severity at different Junction Detail in 2021 &amp; 2022.</a:t>
            </a:r>
            <a:r>
              <a:rPr kumimoji="0" lang="en-NG" altLang="en-NG" sz="1600" b="0" i="0" u="none" strike="noStrike" cap="none" normalizeH="0" baseline="0" dirty="0">
                <a:ln>
                  <a:noFill/>
                </a:ln>
                <a:solidFill>
                  <a:schemeClr val="tx1"/>
                </a:solidFill>
                <a:effectLst/>
              </a:rPr>
              <a:t> </a:t>
            </a:r>
          </a:p>
        </p:txBody>
      </p:sp>
      <p:cxnSp>
        <p:nvCxnSpPr>
          <p:cNvPr id="8" name="Straight Connector 7">
            <a:extLst>
              <a:ext uri="{FF2B5EF4-FFF2-40B4-BE49-F238E27FC236}">
                <a16:creationId xmlns:a16="http://schemas.microsoft.com/office/drawing/2014/main" id="{BEDB3670-99FA-EB33-0DC2-B35190233902}"/>
              </a:ext>
            </a:extLst>
          </p:cNvPr>
          <p:cNvCxnSpPr>
            <a:cxnSpLocks/>
          </p:cNvCxnSpPr>
          <p:nvPr/>
        </p:nvCxnSpPr>
        <p:spPr>
          <a:xfrm>
            <a:off x="393806" y="6372662"/>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015560B-DC6C-D156-82EB-12D7B492BB92}"/>
              </a:ext>
            </a:extLst>
          </p:cNvPr>
          <p:cNvSpPr txBox="1"/>
          <p:nvPr/>
        </p:nvSpPr>
        <p:spPr>
          <a:xfrm>
            <a:off x="6175628" y="6458842"/>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4" name="Picture 13">
            <a:extLst>
              <a:ext uri="{FF2B5EF4-FFF2-40B4-BE49-F238E27FC236}">
                <a16:creationId xmlns:a16="http://schemas.microsoft.com/office/drawing/2014/main" id="{35EAF6AC-1809-C543-9A01-52A9D3912051}"/>
              </a:ext>
            </a:extLst>
          </p:cNvPr>
          <p:cNvPicPr>
            <a:picLocks noChangeAspect="1"/>
          </p:cNvPicPr>
          <p:nvPr/>
        </p:nvPicPr>
        <p:blipFill>
          <a:blip r:embed="rId2"/>
          <a:stretch>
            <a:fillRect/>
          </a:stretch>
        </p:blipFill>
        <p:spPr>
          <a:xfrm>
            <a:off x="494675" y="1645206"/>
            <a:ext cx="8814217" cy="4727456"/>
          </a:xfrm>
          <a:prstGeom prst="rect">
            <a:avLst/>
          </a:prstGeom>
        </p:spPr>
      </p:pic>
      <p:sp>
        <p:nvSpPr>
          <p:cNvPr id="15" name="TextBox 14">
            <a:extLst>
              <a:ext uri="{FF2B5EF4-FFF2-40B4-BE49-F238E27FC236}">
                <a16:creationId xmlns:a16="http://schemas.microsoft.com/office/drawing/2014/main" id="{5CE44246-8469-7CD9-33F2-313064D035DE}"/>
              </a:ext>
            </a:extLst>
          </p:cNvPr>
          <p:cNvSpPr txBox="1"/>
          <p:nvPr/>
        </p:nvSpPr>
        <p:spPr>
          <a:xfrm>
            <a:off x="9833548" y="1620896"/>
            <a:ext cx="1777670"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6" name="Straight Connector 15">
            <a:extLst>
              <a:ext uri="{FF2B5EF4-FFF2-40B4-BE49-F238E27FC236}">
                <a16:creationId xmlns:a16="http://schemas.microsoft.com/office/drawing/2014/main" id="{29A10E78-4138-F41B-BE57-EBFE2697EDB1}"/>
              </a:ext>
            </a:extLst>
          </p:cNvPr>
          <p:cNvCxnSpPr>
            <a:cxnSpLocks/>
          </p:cNvCxnSpPr>
          <p:nvPr/>
        </p:nvCxnSpPr>
        <p:spPr>
          <a:xfrm>
            <a:off x="10049756" y="2002540"/>
            <a:ext cx="142083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5E4405E-6A78-FE54-F51F-0DF9B1FC1067}"/>
              </a:ext>
            </a:extLst>
          </p:cNvPr>
          <p:cNvSpPr txBox="1"/>
          <p:nvPr/>
        </p:nvSpPr>
        <p:spPr>
          <a:xfrm>
            <a:off x="9577037" y="2361206"/>
            <a:ext cx="2366277" cy="2462213"/>
          </a:xfrm>
          <a:prstGeom prst="rect">
            <a:avLst/>
          </a:prstGeom>
          <a:noFill/>
        </p:spPr>
        <p:txBody>
          <a:bodyPr wrap="square" rtlCol="0">
            <a:spAutoFit/>
          </a:bodyPr>
          <a:lstStyle/>
          <a:p>
            <a:pPr marL="285750" indent="-285750">
              <a:buFont typeface="Arial" panose="020B0604020202020204" pitchFamily="34" charset="0"/>
              <a:buChar char="•"/>
            </a:pPr>
            <a:r>
              <a:rPr lang="en-US" sz="1400" i="0" dirty="0">
                <a:effectLst/>
                <a:highlight>
                  <a:srgbClr val="FFFFFF"/>
                </a:highlight>
              </a:rPr>
              <a:t>In the UK, </a:t>
            </a:r>
            <a:r>
              <a:rPr lang="en-US" sz="1400" i="0" u="none" strike="noStrike" dirty="0">
                <a:effectLst/>
              </a:rPr>
              <a:t>Not at junction or within 20 meters,</a:t>
            </a:r>
            <a:r>
              <a:rPr lang="en-US" sz="1400" dirty="0"/>
              <a:t> and </a:t>
            </a:r>
            <a:r>
              <a:rPr lang="en-US" sz="1400" i="0" u="none" strike="noStrike" dirty="0">
                <a:effectLst/>
              </a:rPr>
              <a:t>T or staggered junction</a:t>
            </a:r>
            <a:r>
              <a:rPr lang="en-US" sz="1400" dirty="0"/>
              <a:t> </a:t>
            </a:r>
            <a:r>
              <a:rPr lang="en-US" sz="1400" i="0" dirty="0">
                <a:effectLst/>
                <a:highlight>
                  <a:srgbClr val="FFFFFF"/>
                </a:highlight>
              </a:rPr>
              <a:t>were the most dangerous junction detail in 2021 and 2022 in terms of </a:t>
            </a:r>
            <a:r>
              <a:rPr lang="en-US" sz="1400" dirty="0">
                <a:highlight>
                  <a:srgbClr val="FFFFFF"/>
                </a:highlight>
              </a:rPr>
              <a:t> Road Fatal Accidents.</a:t>
            </a:r>
            <a:r>
              <a:rPr lang="en-US" sz="1400" i="0" dirty="0">
                <a:effectLst/>
                <a:highlight>
                  <a:srgbClr val="FFFFFF"/>
                </a:highlight>
              </a:rPr>
              <a:t> The </a:t>
            </a:r>
            <a:r>
              <a:rPr lang="en-US" sz="1400" b="1" i="0" dirty="0">
                <a:effectLst/>
                <a:highlight>
                  <a:srgbClr val="FFFFFF"/>
                </a:highlight>
              </a:rPr>
              <a:t>two junction detail </a:t>
            </a:r>
            <a:r>
              <a:rPr lang="en-US" sz="1400" b="1" dirty="0">
                <a:highlight>
                  <a:srgbClr val="FFFFFF"/>
                </a:highlight>
              </a:rPr>
              <a:t>accounted</a:t>
            </a:r>
            <a:r>
              <a:rPr lang="en-US" sz="1400" i="0" dirty="0">
                <a:effectLst/>
                <a:highlight>
                  <a:srgbClr val="FFFFFF"/>
                </a:highlight>
              </a:rPr>
              <a:t> for over </a:t>
            </a:r>
            <a:r>
              <a:rPr lang="en-US" sz="1400" b="1" dirty="0">
                <a:highlight>
                  <a:srgbClr val="FFFFFF"/>
                </a:highlight>
              </a:rPr>
              <a:t>84%, and with a drop of 32.3% </a:t>
            </a:r>
            <a:r>
              <a:rPr lang="en-US" sz="1400" i="0" dirty="0">
                <a:effectLst/>
                <a:highlight>
                  <a:srgbClr val="FFFFFF"/>
                </a:highlight>
              </a:rPr>
              <a:t>in 2022.</a:t>
            </a:r>
          </a:p>
        </p:txBody>
      </p:sp>
      <p:sp>
        <p:nvSpPr>
          <p:cNvPr id="18" name="Rectangle 17">
            <a:extLst>
              <a:ext uri="{FF2B5EF4-FFF2-40B4-BE49-F238E27FC236}">
                <a16:creationId xmlns:a16="http://schemas.microsoft.com/office/drawing/2014/main" id="{4D30DAB1-9BB3-401F-3C76-30F356C2EC7A}"/>
              </a:ext>
            </a:extLst>
          </p:cNvPr>
          <p:cNvSpPr/>
          <p:nvPr/>
        </p:nvSpPr>
        <p:spPr>
          <a:xfrm>
            <a:off x="323557" y="2447778"/>
            <a:ext cx="9200271" cy="7596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FBF651A-26E3-3F28-9BAB-2261C58356D2}"/>
              </a:ext>
            </a:extLst>
          </p:cNvPr>
          <p:cNvSpPr txBox="1"/>
          <p:nvPr/>
        </p:nvSpPr>
        <p:spPr>
          <a:xfrm>
            <a:off x="393806" y="6458842"/>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Rectangle 2">
            <a:extLst>
              <a:ext uri="{FF2B5EF4-FFF2-40B4-BE49-F238E27FC236}">
                <a16:creationId xmlns:a16="http://schemas.microsoft.com/office/drawing/2014/main" id="{46345CAD-159F-31EF-FC36-F83455876B21}"/>
              </a:ext>
            </a:extLst>
          </p:cNvPr>
          <p:cNvSpPr/>
          <p:nvPr/>
        </p:nvSpPr>
        <p:spPr>
          <a:xfrm>
            <a:off x="323557" y="937330"/>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790257DB-FA3D-F12F-0562-377CF0458E9E}"/>
              </a:ext>
            </a:extLst>
          </p:cNvPr>
          <p:cNvSpPr txBox="1"/>
          <p:nvPr/>
        </p:nvSpPr>
        <p:spPr>
          <a:xfrm>
            <a:off x="11365692" y="6482696"/>
            <a:ext cx="428610" cy="307777"/>
          </a:xfrm>
          <a:prstGeom prst="rect">
            <a:avLst/>
          </a:prstGeom>
          <a:noFill/>
        </p:spPr>
        <p:txBody>
          <a:bodyPr wrap="square" rtlCol="0">
            <a:spAutoFit/>
          </a:bodyPr>
          <a:lstStyle/>
          <a:p>
            <a:r>
              <a:rPr lang="en-US" sz="1400" dirty="0"/>
              <a:t>36</a:t>
            </a:r>
            <a:endParaRPr lang="en-NG" sz="1400" dirty="0"/>
          </a:p>
        </p:txBody>
      </p:sp>
    </p:spTree>
    <p:extLst>
      <p:ext uri="{BB962C8B-B14F-4D97-AF65-F5344CB8AC3E}">
        <p14:creationId xmlns:p14="http://schemas.microsoft.com/office/powerpoint/2010/main" val="3060040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6B184E7-61E7-E79E-C23A-0CFA665604D7}"/>
              </a:ext>
            </a:extLst>
          </p:cNvPr>
          <p:cNvCxnSpPr>
            <a:cxnSpLocks/>
          </p:cNvCxnSpPr>
          <p:nvPr/>
        </p:nvCxnSpPr>
        <p:spPr>
          <a:xfrm>
            <a:off x="391811" y="639282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999E137-2068-4C75-40E0-B92E595BA18C}"/>
              </a:ext>
            </a:extLst>
          </p:cNvPr>
          <p:cNvSpPr txBox="1"/>
          <p:nvPr/>
        </p:nvSpPr>
        <p:spPr>
          <a:xfrm>
            <a:off x="6243881" y="6473765"/>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860C6FBD-2736-242D-9823-13361425754C}"/>
              </a:ext>
            </a:extLst>
          </p:cNvPr>
          <p:cNvSpPr txBox="1"/>
          <p:nvPr/>
        </p:nvSpPr>
        <p:spPr>
          <a:xfrm>
            <a:off x="351692" y="1314400"/>
            <a:ext cx="604910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Severity by Location in 2021 &amp; 2022.</a:t>
            </a:r>
            <a:r>
              <a:rPr kumimoji="0" lang="en-NG" altLang="en-NG" sz="1400" b="0" i="0" u="none" strike="noStrike" cap="none" normalizeH="0" baseline="0" dirty="0">
                <a:ln>
                  <a:noFill/>
                </a:ln>
                <a:solidFill>
                  <a:schemeClr val="tx1"/>
                </a:solidFill>
                <a:effectLst/>
              </a:rPr>
              <a:t> </a:t>
            </a:r>
          </a:p>
        </p:txBody>
      </p:sp>
      <p:pic>
        <p:nvPicPr>
          <p:cNvPr id="15" name="Picture 14">
            <a:extLst>
              <a:ext uri="{FF2B5EF4-FFF2-40B4-BE49-F238E27FC236}">
                <a16:creationId xmlns:a16="http://schemas.microsoft.com/office/drawing/2014/main" id="{E8B0A3A6-5E59-E1CF-3F50-253063D9A27E}"/>
              </a:ext>
            </a:extLst>
          </p:cNvPr>
          <p:cNvPicPr>
            <a:picLocks noChangeAspect="1"/>
          </p:cNvPicPr>
          <p:nvPr/>
        </p:nvPicPr>
        <p:blipFill>
          <a:blip r:embed="rId2"/>
          <a:stretch>
            <a:fillRect/>
          </a:stretch>
        </p:blipFill>
        <p:spPr>
          <a:xfrm>
            <a:off x="524656" y="1834999"/>
            <a:ext cx="6415790" cy="4214848"/>
          </a:xfrm>
          <a:prstGeom prst="rect">
            <a:avLst/>
          </a:prstGeom>
        </p:spPr>
      </p:pic>
      <p:sp>
        <p:nvSpPr>
          <p:cNvPr id="11" name="TextBox 10">
            <a:extLst>
              <a:ext uri="{FF2B5EF4-FFF2-40B4-BE49-F238E27FC236}">
                <a16:creationId xmlns:a16="http://schemas.microsoft.com/office/drawing/2014/main" id="{FED44F6F-3820-1802-CB93-119F24C00E3B}"/>
              </a:ext>
            </a:extLst>
          </p:cNvPr>
          <p:cNvSpPr txBox="1"/>
          <p:nvPr/>
        </p:nvSpPr>
        <p:spPr>
          <a:xfrm>
            <a:off x="8503049" y="1550834"/>
            <a:ext cx="1960085" cy="338546"/>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DF6B11DC-DEC3-3BC9-3E36-99D75724E6AC}"/>
              </a:ext>
            </a:extLst>
          </p:cNvPr>
          <p:cNvCxnSpPr>
            <a:cxnSpLocks/>
          </p:cNvCxnSpPr>
          <p:nvPr/>
        </p:nvCxnSpPr>
        <p:spPr>
          <a:xfrm>
            <a:off x="8662469" y="1893037"/>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3B2524D-5D38-DE58-C112-01184B7C3FB2}"/>
              </a:ext>
            </a:extLst>
          </p:cNvPr>
          <p:cNvSpPr txBox="1"/>
          <p:nvPr/>
        </p:nvSpPr>
        <p:spPr>
          <a:xfrm>
            <a:off x="7751298" y="2160747"/>
            <a:ext cx="3215281"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 Urban areas </a:t>
            </a:r>
            <a:r>
              <a:rPr lang="en-US" sz="1400" b="0" i="0" dirty="0">
                <a:solidFill>
                  <a:srgbClr val="0D0D0D"/>
                </a:solidFill>
                <a:effectLst/>
                <a:highlight>
                  <a:srgbClr val="FFFFFF"/>
                </a:highlight>
              </a:rPr>
              <a:t>witnessed a higher frequency of road accident casualties, averaging </a:t>
            </a:r>
            <a:r>
              <a:rPr lang="en-US" sz="1400" b="1" i="0" dirty="0">
                <a:solidFill>
                  <a:srgbClr val="0D0D0D"/>
                </a:solidFill>
                <a:effectLst/>
                <a:highlight>
                  <a:srgbClr val="FFFFFF"/>
                </a:highlight>
              </a:rPr>
              <a:t>61.2% of </a:t>
            </a:r>
            <a:r>
              <a:rPr lang="en-US" sz="1400" dirty="0">
                <a:solidFill>
                  <a:srgbClr val="0D0D0D"/>
                </a:solidFill>
                <a:highlight>
                  <a:srgbClr val="FFFFFF"/>
                </a:highlight>
              </a:rPr>
              <a:t>the total road accident casualties.</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 and 2022, </a:t>
            </a:r>
            <a:r>
              <a:rPr lang="en-US" sz="1400" b="1" dirty="0">
                <a:solidFill>
                  <a:srgbClr val="0D0D0D"/>
                </a:solidFill>
                <a:highlight>
                  <a:srgbClr val="FFFFFF"/>
                </a:highlight>
              </a:rPr>
              <a:t>slight recorded</a:t>
            </a:r>
            <a:r>
              <a:rPr lang="en-US" sz="1400" b="1" i="0" dirty="0">
                <a:solidFill>
                  <a:srgbClr val="0D0D0D"/>
                </a:solidFill>
                <a:effectLst/>
                <a:highlight>
                  <a:srgbClr val="FFFFFF"/>
                </a:highlight>
              </a:rPr>
              <a:t> </a:t>
            </a:r>
            <a:r>
              <a:rPr lang="en-US" sz="1400" b="1" dirty="0">
                <a:solidFill>
                  <a:srgbClr val="0D0D0D"/>
                </a:solidFill>
                <a:highlight>
                  <a:srgbClr val="FFFFFF"/>
                </a:highlight>
              </a:rPr>
              <a:t>52</a:t>
            </a:r>
            <a:r>
              <a:rPr lang="en-US" sz="1400" b="1" i="0" dirty="0">
                <a:solidFill>
                  <a:srgbClr val="0D0D0D"/>
                </a:solidFill>
                <a:effectLst/>
                <a:highlight>
                  <a:srgbClr val="FFFFFF"/>
                </a:highlight>
              </a:rPr>
              <a:t>.</a:t>
            </a:r>
            <a:r>
              <a:rPr lang="en-US" sz="1400" b="1" dirty="0">
                <a:solidFill>
                  <a:srgbClr val="0D0D0D"/>
                </a:solidFill>
                <a:highlight>
                  <a:srgbClr val="FFFFFF"/>
                </a:highlight>
              </a:rPr>
              <a:t>6</a:t>
            </a:r>
            <a:r>
              <a:rPr lang="en-US" sz="1400" b="1" i="0" dirty="0">
                <a:solidFill>
                  <a:srgbClr val="0D0D0D"/>
                </a:solidFill>
                <a:effectLst/>
                <a:highlight>
                  <a:srgbClr val="FFFFFF"/>
                </a:highlight>
              </a:rPr>
              <a:t>% and 54.3%  </a:t>
            </a:r>
            <a:r>
              <a:rPr lang="en-US" sz="1400" b="0" i="0" dirty="0">
                <a:solidFill>
                  <a:srgbClr val="0D0D0D"/>
                </a:solidFill>
                <a:effectLst/>
                <a:highlight>
                  <a:srgbClr val="FFFFFF"/>
                </a:highlight>
              </a:rPr>
              <a:t>respectively, with a drop of </a:t>
            </a:r>
            <a:r>
              <a:rPr lang="en-US" sz="1400" b="1" i="0" dirty="0">
                <a:solidFill>
                  <a:srgbClr val="0D0D0D"/>
                </a:solidFill>
                <a:effectLst/>
                <a:highlight>
                  <a:srgbClr val="FFFFFF"/>
                </a:highlight>
              </a:rPr>
              <a:t>9.1%</a:t>
            </a:r>
            <a:r>
              <a:rPr lang="en-US" sz="1400" b="0" i="0" dirty="0">
                <a:solidFill>
                  <a:srgbClr val="0D0D0D"/>
                </a:solidFill>
                <a:effectLst/>
                <a:highlight>
                  <a:srgbClr val="FFFFFF"/>
                </a:highlight>
              </a:rPr>
              <a:t> in 2022. However, </a:t>
            </a:r>
            <a:r>
              <a:rPr lang="en-US" sz="1400" b="1" i="0" dirty="0">
                <a:solidFill>
                  <a:srgbClr val="0D0D0D"/>
                </a:solidFill>
                <a:effectLst/>
                <a:highlight>
                  <a:srgbClr val="FFFFFF"/>
                </a:highlight>
              </a:rPr>
              <a:t>Serious casualties average </a:t>
            </a:r>
            <a:r>
              <a:rPr lang="en-US" sz="1400" b="1" dirty="0">
                <a:solidFill>
                  <a:srgbClr val="0D0D0D"/>
                </a:solidFill>
                <a:highlight>
                  <a:srgbClr val="FFFFFF"/>
                </a:highlight>
              </a:rPr>
              <a:t>7.3% and fatal casualties average 0.1% within 2021 and 2022</a:t>
            </a:r>
            <a:r>
              <a:rPr lang="en-US" sz="1400" dirty="0">
                <a:solidFill>
                  <a:srgbClr val="0D0D0D"/>
                </a:solidFill>
                <a:highlight>
                  <a:srgbClr val="FFFFFF"/>
                </a:highlight>
              </a:rPr>
              <a:t>.</a:t>
            </a: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experienced fewer road accident casualties, accounting </a:t>
            </a:r>
            <a:r>
              <a:rPr lang="en-US" sz="1400" b="1" dirty="0">
                <a:solidFill>
                  <a:srgbClr val="0D0D0D"/>
                </a:solidFill>
                <a:highlight>
                  <a:srgbClr val="FFFFFF"/>
                </a:highlight>
              </a:rPr>
              <a:t>for an average of 38.8% of the total road accident casualties in 2021 and 2022.</a:t>
            </a:r>
            <a:endParaRPr lang="en-US" sz="1400" b="1" i="0" dirty="0">
              <a:solidFill>
                <a:srgbClr val="0D0D0D"/>
              </a:solidFill>
              <a:effectLst/>
              <a:highlight>
                <a:srgbClr val="FFFFFF"/>
              </a:highlight>
            </a:endParaRPr>
          </a:p>
        </p:txBody>
      </p:sp>
      <p:sp>
        <p:nvSpPr>
          <p:cNvPr id="9" name="TextBox 8">
            <a:extLst>
              <a:ext uri="{FF2B5EF4-FFF2-40B4-BE49-F238E27FC236}">
                <a16:creationId xmlns:a16="http://schemas.microsoft.com/office/drawing/2014/main" id="{1A8E4492-CE00-58EE-5BD2-7433C4732F38}"/>
              </a:ext>
            </a:extLst>
          </p:cNvPr>
          <p:cNvSpPr txBox="1"/>
          <p:nvPr/>
        </p:nvSpPr>
        <p:spPr>
          <a:xfrm>
            <a:off x="405642" y="196629"/>
            <a:ext cx="10560937" cy="738664"/>
          </a:xfrm>
          <a:prstGeom prst="rect">
            <a:avLst/>
          </a:prstGeom>
          <a:noFill/>
        </p:spPr>
        <p:txBody>
          <a:bodyPr wrap="square">
            <a:spAutoFit/>
          </a:bodyPr>
          <a:lstStyle/>
          <a:p>
            <a:r>
              <a:rPr kumimoji="0" lang="en-NG" altLang="en-NG" sz="2100" b="1" i="0" u="none" strike="noStrike" cap="none" normalizeH="0" baseline="0" dirty="0">
                <a:ln>
                  <a:noFill/>
                </a:ln>
                <a:solidFill>
                  <a:schemeClr val="tx1"/>
                </a:solidFill>
                <a:effectLst/>
              </a:rPr>
              <a:t>Urban Hazard: Investigating the Dominance of Road Accident Casualties by Severity in Urban Areas</a:t>
            </a:r>
            <a:endParaRPr lang="en-NG" sz="2100" b="1" dirty="0"/>
          </a:p>
        </p:txBody>
      </p:sp>
      <p:sp>
        <p:nvSpPr>
          <p:cNvPr id="3" name="TextBox 2">
            <a:extLst>
              <a:ext uri="{FF2B5EF4-FFF2-40B4-BE49-F238E27FC236}">
                <a16:creationId xmlns:a16="http://schemas.microsoft.com/office/drawing/2014/main" id="{5B4F3C2A-3080-B3B4-6873-06AD40AEF367}"/>
              </a:ext>
            </a:extLst>
          </p:cNvPr>
          <p:cNvSpPr txBox="1"/>
          <p:nvPr/>
        </p:nvSpPr>
        <p:spPr>
          <a:xfrm>
            <a:off x="391811" y="6427193"/>
            <a:ext cx="1927274" cy="307777"/>
          </a:xfrm>
          <a:prstGeom prst="rect">
            <a:avLst/>
          </a:prstGeom>
          <a:noFill/>
        </p:spPr>
        <p:txBody>
          <a:bodyPr wrap="square" rtlCol="0">
            <a:spAutoFit/>
          </a:bodyPr>
          <a:lstStyle/>
          <a:p>
            <a:r>
              <a:rPr lang="en-US" sz="1400" dirty="0"/>
              <a:t>Data Source: Kaggle..</a:t>
            </a:r>
            <a:endParaRPr lang="en-NG" sz="1400" dirty="0"/>
          </a:p>
        </p:txBody>
      </p:sp>
      <p:sp>
        <p:nvSpPr>
          <p:cNvPr id="8" name="Rectangle 7">
            <a:extLst>
              <a:ext uri="{FF2B5EF4-FFF2-40B4-BE49-F238E27FC236}">
                <a16:creationId xmlns:a16="http://schemas.microsoft.com/office/drawing/2014/main" id="{D07B2EE6-BF3D-F144-43E1-2DC8F7E00DE5}"/>
              </a:ext>
            </a:extLst>
          </p:cNvPr>
          <p:cNvSpPr/>
          <p:nvPr/>
        </p:nvSpPr>
        <p:spPr>
          <a:xfrm>
            <a:off x="323557" y="884195"/>
            <a:ext cx="10643022" cy="884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42EB843E-0400-89A5-70AA-1FBC2A748C40}"/>
              </a:ext>
            </a:extLst>
          </p:cNvPr>
          <p:cNvSpPr txBox="1"/>
          <p:nvPr/>
        </p:nvSpPr>
        <p:spPr>
          <a:xfrm>
            <a:off x="11365692" y="6482696"/>
            <a:ext cx="428610" cy="307777"/>
          </a:xfrm>
          <a:prstGeom prst="rect">
            <a:avLst/>
          </a:prstGeom>
          <a:noFill/>
        </p:spPr>
        <p:txBody>
          <a:bodyPr wrap="square" rtlCol="0">
            <a:spAutoFit/>
          </a:bodyPr>
          <a:lstStyle/>
          <a:p>
            <a:r>
              <a:rPr lang="en-US" sz="1400" dirty="0"/>
              <a:t>37</a:t>
            </a:r>
            <a:endParaRPr lang="en-NG" sz="1400" dirty="0"/>
          </a:p>
        </p:txBody>
      </p:sp>
    </p:spTree>
    <p:extLst>
      <p:ext uri="{BB962C8B-B14F-4D97-AF65-F5344CB8AC3E}">
        <p14:creationId xmlns:p14="http://schemas.microsoft.com/office/powerpoint/2010/main" val="914646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2122" y="4060282"/>
            <a:ext cx="7547498"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908F5B87-D965-F045-799A-7D862E32F9C6}"/>
              </a:ext>
            </a:extLst>
          </p:cNvPr>
          <p:cNvSpPr txBox="1"/>
          <p:nvPr/>
        </p:nvSpPr>
        <p:spPr>
          <a:xfrm>
            <a:off x="11365692" y="6482696"/>
            <a:ext cx="428610" cy="307777"/>
          </a:xfrm>
          <a:prstGeom prst="rect">
            <a:avLst/>
          </a:prstGeom>
          <a:noFill/>
        </p:spPr>
        <p:txBody>
          <a:bodyPr wrap="square" rtlCol="0">
            <a:spAutoFit/>
          </a:bodyPr>
          <a:lstStyle/>
          <a:p>
            <a:r>
              <a:rPr lang="en-US" sz="1400" dirty="0"/>
              <a:t>38</a:t>
            </a:r>
            <a:endParaRPr lang="en-NG" sz="1400" dirty="0"/>
          </a:p>
        </p:txBody>
      </p:sp>
    </p:spTree>
    <p:extLst>
      <p:ext uri="{BB962C8B-B14F-4D97-AF65-F5344CB8AC3E}">
        <p14:creationId xmlns:p14="http://schemas.microsoft.com/office/powerpoint/2010/main" val="3740213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42202"/>
          </a:xfrm>
          <a:prstGeom prst="rect">
            <a:avLst/>
          </a:prstGeom>
          <a:noFill/>
          <a:ln>
            <a:noFill/>
          </a:ln>
        </p:spPr>
      </p:pic>
      <p:sp>
        <p:nvSpPr>
          <p:cNvPr id="17" name="TextBox 16">
            <a:extLst>
              <a:ext uri="{FF2B5EF4-FFF2-40B4-BE49-F238E27FC236}">
                <a16:creationId xmlns:a16="http://schemas.microsoft.com/office/drawing/2014/main" id="{D213792E-1FC8-A7E2-B013-18548D28E4E6}"/>
              </a:ext>
            </a:extLst>
          </p:cNvPr>
          <p:cNvSpPr txBox="1"/>
          <p:nvPr/>
        </p:nvSpPr>
        <p:spPr>
          <a:xfrm>
            <a:off x="1569400" y="2662756"/>
            <a:ext cx="10097712" cy="461665"/>
          </a:xfrm>
          <a:prstGeom prst="rect">
            <a:avLst/>
          </a:prstGeom>
          <a:noFill/>
        </p:spPr>
        <p:txBody>
          <a:bodyPr wrap="square">
            <a:spAutoFit/>
          </a:bodyPr>
          <a:lstStyle/>
          <a:p>
            <a:r>
              <a:rPr lang="en-US" sz="1200" b="1" i="0" dirty="0">
                <a:solidFill>
                  <a:srgbClr val="0D0D0D"/>
                </a:solidFill>
                <a:effectLst/>
              </a:rPr>
              <a:t>The cost of fatal casualties is £1,930,329, while accidents cost £2,120,681. Serious casualties are estimated at £210,915, with accidents costing £246,109. Slight casualties have a cost of £16,722, while accidents cost £24,960.</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97505" y="3429000"/>
            <a:ext cx="10097712" cy="461665"/>
          </a:xfrm>
          <a:prstGeom prst="rect">
            <a:avLst/>
          </a:prstGeom>
          <a:noFill/>
        </p:spPr>
        <p:txBody>
          <a:bodyPr wrap="square">
            <a:spAutoFit/>
          </a:bodyPr>
          <a:lstStyle/>
          <a:p>
            <a:r>
              <a:rPr lang="en-US" sz="1200" b="1" i="0" dirty="0">
                <a:solidFill>
                  <a:srgbClr val="0D0D0D"/>
                </a:solidFill>
                <a:effectLst/>
              </a:rPr>
              <a:t>In 2021, the total cost of road casualties and accidents in the UK amounted to £40.015 billion, while in 2022, it decreased to £31.000 billion, marking a significant drop of 11.4%. This decline underscores the effectiveness of efforts aimed at enhancing road safety.</a:t>
            </a:r>
          </a:p>
        </p:txBody>
      </p:sp>
      <p:sp>
        <p:nvSpPr>
          <p:cNvPr id="33" name="TextBox 32">
            <a:extLst>
              <a:ext uri="{FF2B5EF4-FFF2-40B4-BE49-F238E27FC236}">
                <a16:creationId xmlns:a16="http://schemas.microsoft.com/office/drawing/2014/main" id="{D5096B82-4576-6853-C48F-68F1AC285155}"/>
              </a:ext>
            </a:extLst>
          </p:cNvPr>
          <p:cNvSpPr txBox="1"/>
          <p:nvPr/>
        </p:nvSpPr>
        <p:spPr>
          <a:xfrm>
            <a:off x="1597505" y="4231050"/>
            <a:ext cx="10309214" cy="461665"/>
          </a:xfrm>
          <a:prstGeom prst="rect">
            <a:avLst/>
          </a:prstGeom>
          <a:noFill/>
        </p:spPr>
        <p:txBody>
          <a:bodyPr wrap="square">
            <a:spAutoFit/>
          </a:bodyPr>
          <a:lstStyle/>
          <a:p>
            <a:r>
              <a:rPr lang="en-US" sz="1200" b="1" i="0" dirty="0">
                <a:solidFill>
                  <a:srgbClr val="0D0D0D"/>
                </a:solidFill>
                <a:effectLst/>
              </a:rPr>
              <a:t>In 2022, the UK's GDP reached approximately 2.27 trillion pounds, reflecting a growth of 4.32% from the 2.176 trillion recorded in 2021. This mirrors trends seen across Europe, where GDP growth rates experienced declines continent-wide in 2020, with a GDP of 2.002 trillion pounds due to COVID-19 pandemic.</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569400" y="5093492"/>
            <a:ext cx="10058400" cy="461665"/>
          </a:xfrm>
          <a:prstGeom prst="rect">
            <a:avLst/>
          </a:prstGeom>
          <a:noFill/>
        </p:spPr>
        <p:txBody>
          <a:bodyPr wrap="square">
            <a:spAutoFit/>
          </a:bodyPr>
          <a:lstStyle/>
          <a:p>
            <a:r>
              <a:rPr lang="en-US" sz="1200" b="1" i="0" dirty="0">
                <a:solidFill>
                  <a:srgbClr val="0D0D0D"/>
                </a:solidFill>
                <a:effectLst/>
              </a:rPr>
              <a:t>The economic impact of road accidents on the UK's GDP decreased from 1.84% in 2021 to 1.37% in 2022. However, despite progress, the economic consequences of accidents remain a persistent concern.</a:t>
            </a:r>
            <a:endParaRPr lang="en-NG" sz="1200" b="1" dirty="0"/>
          </a:p>
        </p:txBody>
      </p:sp>
      <p:sp>
        <p:nvSpPr>
          <p:cNvPr id="2" name="TextBox 1">
            <a:extLst>
              <a:ext uri="{FF2B5EF4-FFF2-40B4-BE49-F238E27FC236}">
                <a16:creationId xmlns:a16="http://schemas.microsoft.com/office/drawing/2014/main" id="{99227C80-5599-6CBC-0D21-998A41A7FDEE}"/>
              </a:ext>
            </a:extLst>
          </p:cNvPr>
          <p:cNvSpPr txBox="1"/>
          <p:nvPr/>
        </p:nvSpPr>
        <p:spPr>
          <a:xfrm>
            <a:off x="543502" y="398099"/>
            <a:ext cx="11335112" cy="830997"/>
          </a:xfrm>
          <a:prstGeom prst="rect">
            <a:avLst/>
          </a:prstGeom>
          <a:noFill/>
        </p:spPr>
        <p:txBody>
          <a:bodyPr wrap="square">
            <a:spAutoFit/>
          </a:bodyPr>
          <a:lstStyle/>
          <a:p>
            <a:r>
              <a:rPr lang="en-US" sz="2000" dirty="0"/>
              <a:t>Section 4.</a:t>
            </a:r>
          </a:p>
          <a:p>
            <a:r>
              <a:rPr lang="en-US" sz="2800" b="1" dirty="0"/>
              <a:t>The Economic impacts of Road Casualties and Accidents on the UK’s GDP</a:t>
            </a:r>
          </a:p>
        </p:txBody>
      </p:sp>
      <p:pic>
        <p:nvPicPr>
          <p:cNvPr id="4" name="Picture 3">
            <a:extLst>
              <a:ext uri="{FF2B5EF4-FFF2-40B4-BE49-F238E27FC236}">
                <a16:creationId xmlns:a16="http://schemas.microsoft.com/office/drawing/2014/main" id="{AD052A39-482B-95D9-035A-799430B5BE7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9591" y="4093365"/>
            <a:ext cx="769614" cy="738664"/>
          </a:xfrm>
          <a:prstGeom prst="rect">
            <a:avLst/>
          </a:prstGeom>
        </p:spPr>
      </p:pic>
      <p:pic>
        <p:nvPicPr>
          <p:cNvPr id="6" name="Picture 5">
            <a:extLst>
              <a:ext uri="{FF2B5EF4-FFF2-40B4-BE49-F238E27FC236}">
                <a16:creationId xmlns:a16="http://schemas.microsoft.com/office/drawing/2014/main" id="{4B67B692-6BAE-3E13-035B-4526BBBC322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99591" y="2526667"/>
            <a:ext cx="769614" cy="720000"/>
          </a:xfrm>
          <a:prstGeom prst="rect">
            <a:avLst/>
          </a:prstGeom>
        </p:spPr>
      </p:pic>
      <p:pic>
        <p:nvPicPr>
          <p:cNvPr id="9" name="Picture 8">
            <a:extLst>
              <a:ext uri="{FF2B5EF4-FFF2-40B4-BE49-F238E27FC236}">
                <a16:creationId xmlns:a16="http://schemas.microsoft.com/office/drawing/2014/main" id="{38D2758B-E22B-D7B8-D5DA-A464F6E0FEC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9591" y="3354700"/>
            <a:ext cx="769615" cy="738665"/>
          </a:xfrm>
          <a:prstGeom prst="rect">
            <a:avLst/>
          </a:prstGeom>
        </p:spPr>
      </p:pic>
      <p:pic>
        <p:nvPicPr>
          <p:cNvPr id="12" name="Picture 11">
            <a:extLst>
              <a:ext uri="{FF2B5EF4-FFF2-40B4-BE49-F238E27FC236}">
                <a16:creationId xmlns:a16="http://schemas.microsoft.com/office/drawing/2014/main" id="{7E2EC1EE-689F-1596-7FFF-8CFAB61C628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99591" y="4915560"/>
            <a:ext cx="769614" cy="732354"/>
          </a:xfrm>
          <a:prstGeom prst="rect">
            <a:avLst/>
          </a:prstGeom>
        </p:spPr>
      </p:pic>
      <p:sp>
        <p:nvSpPr>
          <p:cNvPr id="3" name="TextBox 2">
            <a:extLst>
              <a:ext uri="{FF2B5EF4-FFF2-40B4-BE49-F238E27FC236}">
                <a16:creationId xmlns:a16="http://schemas.microsoft.com/office/drawing/2014/main" id="{3DDE5BCC-6C1D-BC9E-44F5-7DD556F0845B}"/>
              </a:ext>
            </a:extLst>
          </p:cNvPr>
          <p:cNvSpPr txBox="1"/>
          <p:nvPr/>
        </p:nvSpPr>
        <p:spPr>
          <a:xfrm>
            <a:off x="11365692" y="6482696"/>
            <a:ext cx="428610" cy="307777"/>
          </a:xfrm>
          <a:prstGeom prst="rect">
            <a:avLst/>
          </a:prstGeom>
          <a:noFill/>
        </p:spPr>
        <p:txBody>
          <a:bodyPr wrap="square" rtlCol="0">
            <a:spAutoFit/>
          </a:bodyPr>
          <a:lstStyle/>
          <a:p>
            <a:r>
              <a:rPr lang="en-US" sz="1400" dirty="0"/>
              <a:t>39</a:t>
            </a:r>
            <a:endParaRPr lang="en-NG" sz="1400" dirty="0"/>
          </a:p>
        </p:txBody>
      </p:sp>
      <p:pic>
        <p:nvPicPr>
          <p:cNvPr id="5" name="Picture 4">
            <a:extLst>
              <a:ext uri="{FF2B5EF4-FFF2-40B4-BE49-F238E27FC236}">
                <a16:creationId xmlns:a16="http://schemas.microsoft.com/office/drawing/2014/main" id="{8DD491F9-8D7D-F50C-4C42-55355D6EB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502" y="5958111"/>
            <a:ext cx="576000" cy="331695"/>
          </a:xfrm>
          <a:prstGeom prst="rect">
            <a:avLst/>
          </a:prstGeom>
        </p:spPr>
      </p:pic>
      <p:sp>
        <p:nvSpPr>
          <p:cNvPr id="8" name="TextBox 7">
            <a:extLst>
              <a:ext uri="{FF2B5EF4-FFF2-40B4-BE49-F238E27FC236}">
                <a16:creationId xmlns:a16="http://schemas.microsoft.com/office/drawing/2014/main" id="{2225DD15-5052-A9BD-77A7-C74D277E9B86}"/>
              </a:ext>
            </a:extLst>
          </p:cNvPr>
          <p:cNvSpPr txBox="1"/>
          <p:nvPr/>
        </p:nvSpPr>
        <p:spPr>
          <a:xfrm>
            <a:off x="1598262" y="5854218"/>
            <a:ext cx="10029538" cy="461665"/>
          </a:xfrm>
          <a:prstGeom prst="rect">
            <a:avLst/>
          </a:prstGeom>
          <a:noFill/>
        </p:spPr>
        <p:txBody>
          <a:bodyPr wrap="square">
            <a:spAutoFit/>
          </a:bodyPr>
          <a:lstStyle/>
          <a:p>
            <a:r>
              <a:rPr lang="en-US" sz="1200" b="1" i="0" dirty="0">
                <a:solidFill>
                  <a:srgbClr val="0D0D0D"/>
                </a:solidFill>
                <a:effectLst/>
              </a:rPr>
              <a:t>The economic impact of </a:t>
            </a:r>
            <a:r>
              <a:rPr lang="en-US" sz="1200" b="1" dirty="0">
                <a:solidFill>
                  <a:srgbClr val="0D0D0D"/>
                </a:solidFill>
              </a:rPr>
              <a:t>car</a:t>
            </a:r>
            <a:r>
              <a:rPr lang="en-US" sz="1200" b="1" i="0" dirty="0">
                <a:solidFill>
                  <a:srgbClr val="0D0D0D"/>
                </a:solidFill>
                <a:effectLst/>
              </a:rPr>
              <a:t> accidents and casualties is alarming on the UK's GDP. </a:t>
            </a:r>
            <a:r>
              <a:rPr lang="en-US" sz="1200" b="1" dirty="0">
                <a:solidFill>
                  <a:srgbClr val="0D0D0D"/>
                </a:solidFill>
              </a:rPr>
              <a:t>I</a:t>
            </a:r>
            <a:r>
              <a:rPr lang="en-US" sz="1200" b="1" i="0" dirty="0">
                <a:solidFill>
                  <a:srgbClr val="0D0D0D"/>
                </a:solidFill>
                <a:effectLst/>
              </a:rPr>
              <a:t>n 2021 and 2022, </a:t>
            </a:r>
            <a:r>
              <a:rPr lang="en-US" sz="1200" b="1" dirty="0">
                <a:solidFill>
                  <a:srgbClr val="0D0D0D"/>
                </a:solidFill>
              </a:rPr>
              <a:t>car</a:t>
            </a:r>
            <a:r>
              <a:rPr lang="en-US" sz="1200" b="1" i="0" dirty="0">
                <a:solidFill>
                  <a:srgbClr val="0D0D0D"/>
                </a:solidFill>
                <a:effectLst/>
              </a:rPr>
              <a:t> accidents and casualties ruined the UK’s GDP by </a:t>
            </a:r>
            <a:r>
              <a:rPr lang="en-US" sz="1200" b="1" dirty="0">
                <a:solidFill>
                  <a:srgbClr val="0D0D0D"/>
                </a:solidFill>
              </a:rPr>
              <a:t>1.46% and 1.1% respectively.</a:t>
            </a:r>
            <a:r>
              <a:rPr lang="en-US" sz="1200" b="1" i="0" dirty="0">
                <a:solidFill>
                  <a:srgbClr val="0D0D0D"/>
                </a:solidFill>
                <a:effectLst/>
              </a:rPr>
              <a:t> However, despite progress, the economic consequences of car accidents remain a persistent concern.</a:t>
            </a:r>
            <a:endParaRPr lang="en-NG" sz="1200" b="1" dirty="0"/>
          </a:p>
        </p:txBody>
      </p:sp>
    </p:spTree>
    <p:extLst>
      <p:ext uri="{BB962C8B-B14F-4D97-AF65-F5344CB8AC3E}">
        <p14:creationId xmlns:p14="http://schemas.microsoft.com/office/powerpoint/2010/main" val="399077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22E57-4715-5928-1EDF-E52A7C0D9CB1}"/>
              </a:ext>
            </a:extLst>
          </p:cNvPr>
          <p:cNvSpPr txBox="1"/>
          <p:nvPr/>
        </p:nvSpPr>
        <p:spPr>
          <a:xfrm>
            <a:off x="504093" y="488101"/>
            <a:ext cx="3870200" cy="523220"/>
          </a:xfrm>
          <a:prstGeom prst="rect">
            <a:avLst/>
          </a:prstGeom>
          <a:noFill/>
        </p:spPr>
        <p:txBody>
          <a:bodyPr wrap="square" rtlCol="0">
            <a:spAutoFit/>
          </a:bodyPr>
          <a:lstStyle/>
          <a:p>
            <a:r>
              <a:rPr lang="en-US" sz="2800" b="1" dirty="0">
                <a:solidFill>
                  <a:srgbClr val="0070C0"/>
                </a:solidFill>
              </a:rPr>
              <a:t>Executive Summary (II)</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6D09D5CE-F907-A924-DB8F-AEC0B9C6DF3C}"/>
              </a:ext>
            </a:extLst>
          </p:cNvPr>
          <p:cNvCxnSpPr>
            <a:cxnSpLocks/>
          </p:cNvCxnSpPr>
          <p:nvPr/>
        </p:nvCxnSpPr>
        <p:spPr>
          <a:xfrm>
            <a:off x="504092" y="1011321"/>
            <a:ext cx="4315043"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0534D9-9D11-35F9-848B-03ECAFEBD4B6}"/>
              </a:ext>
            </a:extLst>
          </p:cNvPr>
          <p:cNvSpPr txBox="1"/>
          <p:nvPr/>
        </p:nvSpPr>
        <p:spPr>
          <a:xfrm>
            <a:off x="926756" y="1507029"/>
            <a:ext cx="9947189" cy="4616648"/>
          </a:xfrm>
          <a:prstGeom prst="rect">
            <a:avLst/>
          </a:prstGeom>
          <a:noFill/>
        </p:spPr>
        <p:txBody>
          <a:bodyPr wrap="square">
            <a:spAutoFit/>
          </a:bodyPr>
          <a:lstStyle/>
          <a:p>
            <a:r>
              <a:rPr lang="en-US" sz="1400" b="1" dirty="0"/>
              <a:t>Aggregate Number of Road Accident Casualties and Categorized Casualties by Severity</a:t>
            </a:r>
          </a:p>
          <a:p>
            <a:pPr marL="285750" indent="-285750">
              <a:buFont typeface="Arial" panose="020B0604020202020204" pitchFamily="34" charset="0"/>
              <a:buChar char="•"/>
            </a:pPr>
            <a:r>
              <a:rPr lang="en-US" sz="1400" dirty="0"/>
              <a:t>In 2021, minor accidents accounted for 83.55% of all road accident severities, and this percentage remained high in 2022 at 84.72%, showing a slight decrease of 10.65% year on year. However, there was a significant decrease in serious accidents, with a 16.18% reduction in total costs attributed to them from 2021 to 2022. Fatal accidents (killed in road accidents) also saw a notable decrease, with a 33.3% reduction in total costs over the same period</a:t>
            </a:r>
          </a:p>
          <a:p>
            <a:pPr marL="285750" indent="-285750">
              <a:buFont typeface="Arial" panose="020B0604020202020204" pitchFamily="34" charset="0"/>
              <a:buChar char="•"/>
            </a:pPr>
            <a:r>
              <a:rPr lang="en-US" sz="1400" i="0" dirty="0">
                <a:solidFill>
                  <a:srgbClr val="0D0D0D"/>
                </a:solidFill>
                <a:effectLst/>
              </a:rPr>
              <a:t>In both 2021 and 2022, cars accounted for the highest total road casualties by severity, comprising 79.80% (333,485). During this period, slight casualties decreased by 11.2%, serious casualties increased by 276.3%, and fatal casualties </a:t>
            </a:r>
            <a:r>
              <a:rPr lang="en-US" sz="1400" dirty="0"/>
              <a:t>(killed in road accidents)</a:t>
            </a:r>
            <a:r>
              <a:rPr lang="en-US" sz="1400" i="0" dirty="0">
                <a:solidFill>
                  <a:srgbClr val="0D0D0D"/>
                </a:solidFill>
                <a:effectLst/>
              </a:rPr>
              <a:t> decreased by 30.4%</a:t>
            </a:r>
          </a:p>
          <a:p>
            <a:pPr marL="285750" indent="-285750">
              <a:buFont typeface="Arial" panose="020B0604020202020204" pitchFamily="34" charset="0"/>
              <a:buChar char="•"/>
            </a:pPr>
            <a:r>
              <a:rPr lang="en-US" sz="1400" dirty="0"/>
              <a:t>In the UK, "Not at junction or within 20 meters" and "T or staggered junction" were identified as the most dangerous junction details for road fatal accidents (killed in road accidents) in both 2021 and 2022. These two junction types accounted for over 84% of the total, with a significant decrease of 32.3% observed in 2022</a:t>
            </a:r>
          </a:p>
          <a:p>
            <a:pPr marL="285750" indent="-285750">
              <a:buFont typeface="Arial" panose="020B0604020202020204" pitchFamily="34" charset="0"/>
              <a:buChar char="•"/>
            </a:pPr>
            <a:endParaRPr lang="en-US" sz="1400" dirty="0"/>
          </a:p>
          <a:p>
            <a:r>
              <a:rPr lang="en-US" sz="1400" b="1" dirty="0"/>
              <a:t>The Economic impacts of Road Casualties and Accidents on the UK’s GDP</a:t>
            </a:r>
          </a:p>
          <a:p>
            <a:pPr marL="285750" indent="-285750">
              <a:buFont typeface="Arial" panose="020B0604020202020204" pitchFamily="34" charset="0"/>
              <a:buChar char="•"/>
            </a:pPr>
            <a:r>
              <a:rPr lang="en-US" sz="1400" dirty="0"/>
              <a:t>The cost related to fatal casualties (killed in road accidents) amounts to £1,930,329, and accidents incur costs of £2,120,681. Serious casualties are estimated at £210,915, with accidents costing £246,109. Slight casualties are associated with a cost of £16,722, while accidents cost £24,960</a:t>
            </a:r>
          </a:p>
          <a:p>
            <a:pPr marL="285750" indent="-285750">
              <a:buFont typeface="Arial" panose="020B0604020202020204" pitchFamily="34" charset="0"/>
              <a:buChar char="•"/>
            </a:pPr>
            <a:r>
              <a:rPr lang="en-US" sz="1400" dirty="0"/>
              <a:t>The total cost of road casualties and accidents in the UK was £40.015 billion in 2021, decreasing to £31.000 billion in 2022, marking a significant drop of 11.4%. This decline highlights the effectiveness of efforts to improve road safety</a:t>
            </a:r>
          </a:p>
          <a:p>
            <a:pPr marL="285750" indent="-285750">
              <a:buFont typeface="Arial" panose="020B0604020202020204" pitchFamily="34" charset="0"/>
              <a:buChar char="•"/>
            </a:pPr>
            <a:r>
              <a:rPr lang="en-US" sz="1400" i="0" dirty="0">
                <a:solidFill>
                  <a:srgbClr val="0D0D0D"/>
                </a:solidFill>
                <a:effectLst/>
              </a:rPr>
              <a:t>In 2022, the UK's GDP reached approximately 2.27 trillion pounds, reflecting a growth of 4.32% from the 2.176 trillion recorded in 2021</a:t>
            </a:r>
          </a:p>
          <a:p>
            <a:pPr marL="285750" indent="-285750">
              <a:buFont typeface="Arial" panose="020B0604020202020204" pitchFamily="34" charset="0"/>
              <a:buChar char="•"/>
            </a:pPr>
            <a:r>
              <a:rPr lang="en-US" sz="1400" i="0" dirty="0">
                <a:solidFill>
                  <a:srgbClr val="0D0D0D"/>
                </a:solidFill>
                <a:effectLst/>
              </a:rPr>
              <a:t>The economic impact of road accidents on the UK's GDP decreased from 1.84% in 2021 to 1.37% in 2022</a:t>
            </a:r>
          </a:p>
        </p:txBody>
      </p:sp>
      <p:sp>
        <p:nvSpPr>
          <p:cNvPr id="2" name="TextBox 1">
            <a:extLst>
              <a:ext uri="{FF2B5EF4-FFF2-40B4-BE49-F238E27FC236}">
                <a16:creationId xmlns:a16="http://schemas.microsoft.com/office/drawing/2014/main" id="{72B1BCF4-CB6A-9637-ACDC-5C199DC769FC}"/>
              </a:ext>
            </a:extLst>
          </p:cNvPr>
          <p:cNvSpPr txBox="1"/>
          <p:nvPr/>
        </p:nvSpPr>
        <p:spPr>
          <a:xfrm>
            <a:off x="11365692" y="6482696"/>
            <a:ext cx="428610" cy="307777"/>
          </a:xfrm>
          <a:prstGeom prst="rect">
            <a:avLst/>
          </a:prstGeom>
          <a:noFill/>
        </p:spPr>
        <p:txBody>
          <a:bodyPr wrap="square" rtlCol="0">
            <a:spAutoFit/>
          </a:bodyPr>
          <a:lstStyle/>
          <a:p>
            <a:r>
              <a:rPr lang="en-US" sz="1400" dirty="0"/>
              <a:t>4</a:t>
            </a:r>
            <a:endParaRPr lang="en-NG" sz="1400" dirty="0"/>
          </a:p>
        </p:txBody>
      </p:sp>
    </p:spTree>
    <p:extLst>
      <p:ext uri="{BB962C8B-B14F-4D97-AF65-F5344CB8AC3E}">
        <p14:creationId xmlns:p14="http://schemas.microsoft.com/office/powerpoint/2010/main" val="1882272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1150697466"/>
              </p:ext>
            </p:extLst>
          </p:nvPr>
        </p:nvGraphicFramePr>
        <p:xfrm>
          <a:off x="614597" y="1835000"/>
          <a:ext cx="6505731" cy="39953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51694" y="358564"/>
            <a:ext cx="1024128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Fatal Road Incidents: A Significant Burden on Society and the Economy Compared to Serious and Slight Accidents</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3"/>
            <a:ext cx="10666077" cy="10472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06652"/>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5967C7F-446B-ACE9-5610-9949F1123B0A}"/>
              </a:ext>
            </a:extLst>
          </p:cNvPr>
          <p:cNvSpPr txBox="1"/>
          <p:nvPr/>
        </p:nvSpPr>
        <p:spPr>
          <a:xfrm>
            <a:off x="351693" y="6386632"/>
            <a:ext cx="2241605" cy="307777"/>
          </a:xfrm>
          <a:prstGeom prst="rect">
            <a:avLst/>
          </a:prstGeom>
          <a:noFill/>
        </p:spPr>
        <p:txBody>
          <a:bodyPr wrap="square" rtlCol="0">
            <a:spAutoFit/>
          </a:bodyPr>
          <a:lstStyle/>
          <a:p>
            <a:r>
              <a:rPr lang="en-US" sz="1400" dirty="0"/>
              <a:t>Source: gov.uk, Statista..</a:t>
            </a:r>
            <a:endParaRPr lang="en-NG" sz="1400" dirty="0"/>
          </a:p>
        </p:txBody>
      </p:sp>
      <p:sp>
        <p:nvSpPr>
          <p:cNvPr id="9" name="TextBox 8">
            <a:extLst>
              <a:ext uri="{FF2B5EF4-FFF2-40B4-BE49-F238E27FC236}">
                <a16:creationId xmlns:a16="http://schemas.microsoft.com/office/drawing/2014/main" id="{8D060441-A147-FB48-CCB7-EAB6203F1E9C}"/>
              </a:ext>
            </a:extLst>
          </p:cNvPr>
          <p:cNvSpPr txBox="1"/>
          <p:nvPr/>
        </p:nvSpPr>
        <p:spPr>
          <a:xfrm>
            <a:off x="6203764" y="643320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351693" y="1311779"/>
            <a:ext cx="7498079"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Average Cost of Road Casualties and Accidents by Severity in UK in 2021 &amp; 2022 (in GBP) </a:t>
            </a:r>
          </a:p>
        </p:txBody>
      </p:sp>
      <p:sp>
        <p:nvSpPr>
          <p:cNvPr id="12" name="TextBox 11">
            <a:extLst>
              <a:ext uri="{FF2B5EF4-FFF2-40B4-BE49-F238E27FC236}">
                <a16:creationId xmlns:a16="http://schemas.microsoft.com/office/drawing/2014/main" id="{19A42354-BFE8-66B6-03E7-3CBD38885A16}"/>
              </a:ext>
            </a:extLst>
          </p:cNvPr>
          <p:cNvSpPr txBox="1"/>
          <p:nvPr/>
        </p:nvSpPr>
        <p:spPr>
          <a:xfrm>
            <a:off x="8754255" y="1561443"/>
            <a:ext cx="1838719"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3" name="Straight Connector 12">
            <a:extLst>
              <a:ext uri="{FF2B5EF4-FFF2-40B4-BE49-F238E27FC236}">
                <a16:creationId xmlns:a16="http://schemas.microsoft.com/office/drawing/2014/main" id="{209068CF-6BD9-BAE2-ADEC-65876EA48291}"/>
              </a:ext>
            </a:extLst>
          </p:cNvPr>
          <p:cNvCxnSpPr>
            <a:cxnSpLocks/>
          </p:cNvCxnSpPr>
          <p:nvPr/>
        </p:nvCxnSpPr>
        <p:spPr>
          <a:xfrm>
            <a:off x="8934138" y="1930775"/>
            <a:ext cx="146903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C9643C8-BF85-41AE-F5D5-BE6E9804E1F7}"/>
              </a:ext>
            </a:extLst>
          </p:cNvPr>
          <p:cNvSpPr txBox="1"/>
          <p:nvPr/>
        </p:nvSpPr>
        <p:spPr>
          <a:xfrm>
            <a:off x="8285871" y="2122609"/>
            <a:ext cx="2731899" cy="3108543"/>
          </a:xfrm>
          <a:prstGeom prst="rect">
            <a:avLst/>
          </a:prstGeom>
          <a:noFill/>
        </p:spPr>
        <p:txBody>
          <a:bodyPr wrap="square" rtlCol="0">
            <a:spAutoFit/>
          </a:bodyPr>
          <a:lstStyle/>
          <a:p>
            <a:r>
              <a:rPr lang="en-US" sz="1400" b="1" i="0" dirty="0">
                <a:solidFill>
                  <a:srgbClr val="0D0D0D"/>
                </a:solidFill>
                <a:effectLst/>
                <a:highlight>
                  <a:srgbClr val="FFFFFF"/>
                </a:highlight>
              </a:rPr>
              <a:t>Fatal accidents in both 2021 and 2022 incurred significantly higher costs and casualties compared to serious or slight accidents, highlighting the severe financial implications on society and the economy.</a:t>
            </a:r>
          </a:p>
          <a:p>
            <a:r>
              <a:rPr lang="en-US" sz="1400" b="0" i="0" dirty="0">
                <a:solidFill>
                  <a:srgbClr val="0D0D0D"/>
                </a:solidFill>
                <a:effectLst/>
                <a:highlight>
                  <a:srgbClr val="FFFFFF"/>
                </a:highlight>
              </a:rPr>
              <a:t>This indicates the severe financial implications of fatal road incidents on society and the economy. The data underscores the importance of road safety measures to prevent fatal accidents and reduce their economic burden</a:t>
            </a:r>
            <a:r>
              <a:rPr lang="en-US" sz="1400" b="1" i="0" dirty="0">
                <a:solidFill>
                  <a:srgbClr val="0D0D0D"/>
                </a:solidFill>
                <a:effectLst/>
                <a:highlight>
                  <a:srgbClr val="FFFFFF"/>
                </a:highlight>
              </a:rPr>
              <a:t>.</a:t>
            </a:r>
            <a:endParaRPr lang="en-US" sz="1400" b="1" dirty="0"/>
          </a:p>
        </p:txBody>
      </p:sp>
      <p:sp>
        <p:nvSpPr>
          <p:cNvPr id="2" name="TextBox 1">
            <a:extLst>
              <a:ext uri="{FF2B5EF4-FFF2-40B4-BE49-F238E27FC236}">
                <a16:creationId xmlns:a16="http://schemas.microsoft.com/office/drawing/2014/main" id="{174C59A0-3959-F5E9-B81F-CDFB99C27BFB}"/>
              </a:ext>
            </a:extLst>
          </p:cNvPr>
          <p:cNvSpPr txBox="1"/>
          <p:nvPr/>
        </p:nvSpPr>
        <p:spPr>
          <a:xfrm>
            <a:off x="11411697" y="6433204"/>
            <a:ext cx="428610" cy="307777"/>
          </a:xfrm>
          <a:prstGeom prst="rect">
            <a:avLst/>
          </a:prstGeom>
          <a:noFill/>
        </p:spPr>
        <p:txBody>
          <a:bodyPr wrap="square" rtlCol="0">
            <a:spAutoFit/>
          </a:bodyPr>
          <a:lstStyle/>
          <a:p>
            <a:r>
              <a:rPr lang="en-US" sz="1400" dirty="0"/>
              <a:t>40</a:t>
            </a:r>
            <a:endParaRPr lang="en-NG" sz="1400" dirty="0"/>
          </a:p>
        </p:txBody>
      </p:sp>
    </p:spTree>
    <p:extLst>
      <p:ext uri="{BB962C8B-B14F-4D97-AF65-F5344CB8AC3E}">
        <p14:creationId xmlns:p14="http://schemas.microsoft.com/office/powerpoint/2010/main" val="181974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2211906897"/>
              </p:ext>
            </p:extLst>
          </p:nvPr>
        </p:nvGraphicFramePr>
        <p:xfrm>
          <a:off x="584616" y="1880196"/>
          <a:ext cx="6340840"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295422" y="490750"/>
            <a:ext cx="10797299" cy="415498"/>
          </a:xfrm>
          <a:prstGeom prst="rect">
            <a:avLst/>
          </a:prstGeom>
          <a:noFill/>
          <a:ln>
            <a:noFill/>
          </a:ln>
        </p:spPr>
        <p:txBody>
          <a:bodyPr wrap="square" rtlCol="0">
            <a:spAutoFit/>
          </a:bodyPr>
          <a:lstStyle/>
          <a:p>
            <a:r>
              <a:rPr lang="en-US" sz="2100" b="1" i="0" dirty="0">
                <a:solidFill>
                  <a:srgbClr val="0D0D0D"/>
                </a:solidFill>
                <a:effectLst/>
                <a:highlight>
                  <a:srgbClr val="FFFFFF"/>
                </a:highlight>
              </a:rPr>
              <a:t>The Cost of Calamity: Monitoring the Reduction in Road Accident Severities' Financial Burden</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923648"/>
            <a:ext cx="10741028" cy="968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6725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203764" y="641382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351693" y="1283857"/>
            <a:ext cx="6822830"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The Cost of Road Casualties by Severity in UK in 2021 &amp; 2022 (in billion GBP) </a:t>
            </a:r>
          </a:p>
        </p:txBody>
      </p:sp>
      <p:sp>
        <p:nvSpPr>
          <p:cNvPr id="12" name="TextBox 11">
            <a:extLst>
              <a:ext uri="{FF2B5EF4-FFF2-40B4-BE49-F238E27FC236}">
                <a16:creationId xmlns:a16="http://schemas.microsoft.com/office/drawing/2014/main" id="{19A42354-BFE8-66B6-03E7-3CBD38885A16}"/>
              </a:ext>
            </a:extLst>
          </p:cNvPr>
          <p:cNvSpPr txBox="1"/>
          <p:nvPr/>
        </p:nvSpPr>
        <p:spPr>
          <a:xfrm>
            <a:off x="8349521" y="1255464"/>
            <a:ext cx="2296506"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3" name="Straight Connector 12">
            <a:extLst>
              <a:ext uri="{FF2B5EF4-FFF2-40B4-BE49-F238E27FC236}">
                <a16:creationId xmlns:a16="http://schemas.microsoft.com/office/drawing/2014/main" id="{209068CF-6BD9-BAE2-ADEC-65876EA48291}"/>
              </a:ext>
            </a:extLst>
          </p:cNvPr>
          <p:cNvCxnSpPr>
            <a:cxnSpLocks/>
          </p:cNvCxnSpPr>
          <p:nvPr/>
        </p:nvCxnSpPr>
        <p:spPr>
          <a:xfrm>
            <a:off x="8605519" y="1642464"/>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23B23BB-5106-6017-A85B-589BA7BBF6CC}"/>
              </a:ext>
            </a:extLst>
          </p:cNvPr>
          <p:cNvSpPr txBox="1"/>
          <p:nvPr/>
        </p:nvSpPr>
        <p:spPr>
          <a:xfrm>
            <a:off x="7785461" y="1770245"/>
            <a:ext cx="3520139"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In 2021, fatal </a:t>
            </a:r>
            <a:r>
              <a:rPr lang="en-US" sz="1400" b="1" dirty="0">
                <a:solidFill>
                  <a:srgbClr val="0D0D0D"/>
                </a:solidFill>
                <a:highlight>
                  <a:srgbClr val="FFFFFF"/>
                </a:highlight>
              </a:rPr>
              <a:t>casualtie</a:t>
            </a:r>
            <a:r>
              <a:rPr lang="en-US" sz="1400" b="1" i="0" dirty="0">
                <a:solidFill>
                  <a:srgbClr val="0D0D0D"/>
                </a:solidFill>
                <a:effectLst/>
                <a:highlight>
                  <a:srgbClr val="FFFFFF"/>
                </a:highlight>
              </a:rPr>
              <a:t>s constituted 45%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£8.262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significant portion, representing </a:t>
            </a:r>
            <a:r>
              <a:rPr lang="en-US" sz="1400" b="1" i="0" dirty="0">
                <a:solidFill>
                  <a:srgbClr val="0D0D0D"/>
                </a:solidFill>
                <a:effectLst/>
                <a:highlight>
                  <a:srgbClr val="FFFFFF"/>
                </a:highlight>
              </a:rPr>
              <a:t>39% of the total cost of road casualties, equating to £5.511 billion.</a:t>
            </a:r>
            <a:r>
              <a:rPr lang="en-US" sz="1400" b="0" i="0" dirty="0">
                <a:solidFill>
                  <a:srgbClr val="0D0D0D"/>
                </a:solidFill>
                <a:effectLst/>
                <a:highlight>
                  <a:srgbClr val="FFFFFF"/>
                </a:highlight>
              </a:rPr>
              <a:t> This reflects a </a:t>
            </a:r>
            <a:r>
              <a:rPr lang="en-US" sz="1400" b="1" i="0" dirty="0">
                <a:solidFill>
                  <a:srgbClr val="0D0D0D"/>
                </a:solidFill>
                <a:effectLst/>
                <a:highlight>
                  <a:srgbClr val="FFFFFF"/>
                </a:highlight>
              </a:rPr>
              <a:t>33.3% </a:t>
            </a:r>
            <a:r>
              <a:rPr lang="en-US" sz="1400" i="0" dirty="0">
                <a:solidFill>
                  <a:srgbClr val="0D0D0D"/>
                </a:solidFill>
                <a:effectLst/>
                <a:highlight>
                  <a:srgbClr val="FFFFFF"/>
                </a:highlight>
              </a:rPr>
              <a:t>reduction</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in the </a:t>
            </a:r>
            <a:r>
              <a:rPr lang="en-US" sz="1400" b="1" i="0" dirty="0">
                <a:solidFill>
                  <a:srgbClr val="0D0D0D"/>
                </a:solidFill>
                <a:effectLst/>
                <a:highlight>
                  <a:srgbClr val="FFFFFF"/>
                </a:highlight>
              </a:rPr>
              <a:t>total cost of road casualties </a:t>
            </a:r>
            <a:r>
              <a:rPr lang="en-US" sz="1400" b="0" i="0" dirty="0">
                <a:solidFill>
                  <a:srgbClr val="0D0D0D"/>
                </a:solidFill>
                <a:effectLst/>
                <a:highlight>
                  <a:srgbClr val="FFFFFF"/>
                </a:highlight>
              </a:rPr>
              <a:t>due to </a:t>
            </a:r>
            <a:r>
              <a:rPr lang="en-US" sz="1400" b="1" i="0" dirty="0">
                <a:solidFill>
                  <a:srgbClr val="0D0D0D"/>
                </a:solidFill>
                <a:effectLst/>
                <a:highlight>
                  <a:srgbClr val="FFFFFF"/>
                </a:highlight>
              </a:rPr>
              <a:t>fatal accidents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16.2% decrease</a:t>
            </a:r>
            <a:r>
              <a:rPr lang="en-US" sz="1400" b="0" i="0" dirty="0">
                <a:solidFill>
                  <a:srgbClr val="0D0D0D"/>
                </a:solidFill>
                <a:effectLst/>
                <a:highlight>
                  <a:srgbClr val="FFFFFF"/>
                </a:highlight>
              </a:rPr>
              <a:t> in the total cost of road casualties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10.7% decrease</a:t>
            </a:r>
            <a:r>
              <a:rPr lang="en-US" sz="1400" b="0" i="0" dirty="0">
                <a:solidFill>
                  <a:srgbClr val="0D0D0D"/>
                </a:solidFill>
                <a:effectLst/>
                <a:highlight>
                  <a:srgbClr val="FFFFFF"/>
                </a:highlight>
              </a:rPr>
              <a:t> in the total cost of road casualties related to slight accidents during the same period.</a:t>
            </a:r>
          </a:p>
        </p:txBody>
      </p:sp>
      <p:sp>
        <p:nvSpPr>
          <p:cNvPr id="8" name="TextBox 7">
            <a:extLst>
              <a:ext uri="{FF2B5EF4-FFF2-40B4-BE49-F238E27FC236}">
                <a16:creationId xmlns:a16="http://schemas.microsoft.com/office/drawing/2014/main" id="{76767090-B301-2F8D-E878-A6B7E8E773BF}"/>
              </a:ext>
            </a:extLst>
          </p:cNvPr>
          <p:cNvSpPr txBox="1"/>
          <p:nvPr/>
        </p:nvSpPr>
        <p:spPr>
          <a:xfrm>
            <a:off x="11411697" y="6433204"/>
            <a:ext cx="428610" cy="307777"/>
          </a:xfrm>
          <a:prstGeom prst="rect">
            <a:avLst/>
          </a:prstGeom>
          <a:noFill/>
        </p:spPr>
        <p:txBody>
          <a:bodyPr wrap="square" rtlCol="0">
            <a:spAutoFit/>
          </a:bodyPr>
          <a:lstStyle/>
          <a:p>
            <a:r>
              <a:rPr lang="en-US" sz="1400" dirty="0"/>
              <a:t>41</a:t>
            </a:r>
            <a:endParaRPr lang="en-NG" sz="1400" dirty="0"/>
          </a:p>
        </p:txBody>
      </p:sp>
    </p:spTree>
    <p:extLst>
      <p:ext uri="{BB962C8B-B14F-4D97-AF65-F5344CB8AC3E}">
        <p14:creationId xmlns:p14="http://schemas.microsoft.com/office/powerpoint/2010/main" val="955511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662576679"/>
              </p:ext>
            </p:extLst>
          </p:nvPr>
        </p:nvGraphicFramePr>
        <p:xfrm>
          <a:off x="584616" y="1835000"/>
          <a:ext cx="6160958"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23557" y="329422"/>
            <a:ext cx="9974685"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Driving Down Costs: </a:t>
            </a:r>
            <a:r>
              <a:rPr lang="en-US" sz="2100" b="1" dirty="0">
                <a:solidFill>
                  <a:srgbClr val="0D0D0D"/>
                </a:solidFill>
                <a:highlight>
                  <a:srgbClr val="FFFFFF"/>
                </a:highlight>
              </a:rPr>
              <a:t>Celebrat</a:t>
            </a:r>
            <a:r>
              <a:rPr lang="en-US" sz="2100" b="1" i="0" dirty="0">
                <a:solidFill>
                  <a:srgbClr val="0D0D0D"/>
                </a:solidFill>
                <a:effectLst/>
                <a:highlight>
                  <a:srgbClr val="FFFFFF"/>
                </a:highlight>
              </a:rPr>
              <a:t>ing the Decline in Financial Impact of Fatal Road Accidents (2021-2022)</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2"/>
            <a:ext cx="10711048" cy="13009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14178" y="628339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096000" y="640868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696467" y="1350050"/>
            <a:ext cx="6049107"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The Cost of Road Accidents by Severity in UK in 2021 &amp; 2022 (in billion GBP) </a:t>
            </a:r>
          </a:p>
        </p:txBody>
      </p:sp>
      <p:sp>
        <p:nvSpPr>
          <p:cNvPr id="15" name="TextBox 14">
            <a:extLst>
              <a:ext uri="{FF2B5EF4-FFF2-40B4-BE49-F238E27FC236}">
                <a16:creationId xmlns:a16="http://schemas.microsoft.com/office/drawing/2014/main" id="{764DCF8F-22AD-6CF5-1215-96A6E1EF4111}"/>
              </a:ext>
            </a:extLst>
          </p:cNvPr>
          <p:cNvSpPr txBox="1"/>
          <p:nvPr/>
        </p:nvSpPr>
        <p:spPr>
          <a:xfrm>
            <a:off x="8064709" y="1455095"/>
            <a:ext cx="2053652" cy="338545"/>
          </a:xfrm>
          <a:prstGeom prst="rect">
            <a:avLst/>
          </a:prstGeom>
          <a:noFill/>
        </p:spPr>
        <p:txBody>
          <a:bodyPr wrap="square" rtlCol="0">
            <a:spAutoFit/>
          </a:bodyPr>
          <a:lstStyle/>
          <a:p>
            <a:pPr algn="ctr"/>
            <a:r>
              <a:rPr lang="en-US" sz="1600" b="1" dirty="0"/>
              <a:t>KEY INSIGHTS</a:t>
            </a:r>
            <a:endParaRPr lang="en-NG" sz="1600" b="1" dirty="0"/>
          </a:p>
        </p:txBody>
      </p:sp>
      <p:cxnSp>
        <p:nvCxnSpPr>
          <p:cNvPr id="16" name="Straight Connector 15">
            <a:extLst>
              <a:ext uri="{FF2B5EF4-FFF2-40B4-BE49-F238E27FC236}">
                <a16:creationId xmlns:a16="http://schemas.microsoft.com/office/drawing/2014/main" id="{20D68CE1-9500-D1D3-F412-C8EA832C67D2}"/>
              </a:ext>
            </a:extLst>
          </p:cNvPr>
          <p:cNvCxnSpPr>
            <a:cxnSpLocks/>
          </p:cNvCxnSpPr>
          <p:nvPr/>
        </p:nvCxnSpPr>
        <p:spPr>
          <a:xfrm>
            <a:off x="8185796" y="1830626"/>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9CD5086-798E-2979-1965-216FC142C046}"/>
              </a:ext>
            </a:extLst>
          </p:cNvPr>
          <p:cNvSpPr txBox="1"/>
          <p:nvPr/>
        </p:nvSpPr>
        <p:spPr>
          <a:xfrm>
            <a:off x="7469946" y="1927517"/>
            <a:ext cx="3592795"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In 2021, fatal accidents constituted 41.9%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£9.076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 portion, representing </a:t>
            </a:r>
            <a:r>
              <a:rPr lang="en-US" sz="1400" b="1" i="0" dirty="0">
                <a:solidFill>
                  <a:srgbClr val="0D0D0D"/>
                </a:solidFill>
                <a:effectLst/>
                <a:highlight>
                  <a:srgbClr val="FFFFFF"/>
                </a:highlight>
              </a:rPr>
              <a:t>35.9% of the total cost of road casualties, equating to £6.05 billion.</a:t>
            </a:r>
            <a:r>
              <a:rPr lang="en-US" sz="1400" b="0" i="0" dirty="0">
                <a:solidFill>
                  <a:srgbClr val="0D0D0D"/>
                </a:solidFill>
                <a:effectLst/>
                <a:highlight>
                  <a:srgbClr val="FFFFFF"/>
                </a:highlight>
              </a:rPr>
              <a:t> This reflects a </a:t>
            </a:r>
            <a:r>
              <a:rPr lang="en-US" sz="1400" b="1" i="0" dirty="0">
                <a:solidFill>
                  <a:srgbClr val="0D0D0D"/>
                </a:solidFill>
                <a:effectLst/>
                <a:highlight>
                  <a:srgbClr val="FFFFFF"/>
                </a:highlight>
              </a:rPr>
              <a:t>33.3% </a:t>
            </a:r>
            <a:r>
              <a:rPr lang="en-US" sz="1400" i="0" dirty="0">
                <a:solidFill>
                  <a:srgbClr val="0D0D0D"/>
                </a:solidFill>
                <a:effectLst/>
                <a:highlight>
                  <a:srgbClr val="FFFFFF"/>
                </a:highlight>
              </a:rPr>
              <a:t>reduction</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in the </a:t>
            </a:r>
            <a:r>
              <a:rPr lang="en-US" sz="1400" b="1" i="0" dirty="0">
                <a:solidFill>
                  <a:srgbClr val="0D0D0D"/>
                </a:solidFill>
                <a:effectLst/>
                <a:highlight>
                  <a:srgbClr val="FFFFFF"/>
                </a:highlight>
              </a:rPr>
              <a:t>total cost of road </a:t>
            </a:r>
            <a:r>
              <a:rPr lang="en-US" sz="1400" b="1" dirty="0">
                <a:solidFill>
                  <a:srgbClr val="0D0D0D"/>
                </a:solidFill>
                <a:highlight>
                  <a:srgbClr val="FFFFFF"/>
                </a:highlight>
              </a:rPr>
              <a:t>accident</a:t>
            </a:r>
            <a:r>
              <a:rPr lang="en-US" sz="1400" b="1" i="0" dirty="0">
                <a:solidFill>
                  <a:srgbClr val="0D0D0D"/>
                </a:solidFill>
                <a:effectLst/>
                <a:highlight>
                  <a:srgbClr val="FFFFFF"/>
                </a:highlight>
              </a:rPr>
              <a:t>s </a:t>
            </a:r>
            <a:r>
              <a:rPr lang="en-US" sz="1400" b="0" i="0" dirty="0">
                <a:solidFill>
                  <a:srgbClr val="0D0D0D"/>
                </a:solidFill>
                <a:effectLst/>
                <a:highlight>
                  <a:srgbClr val="FFFFFF"/>
                </a:highlight>
              </a:rPr>
              <a:t>due to </a:t>
            </a:r>
            <a:r>
              <a:rPr lang="en-US" sz="1400" b="1" i="0" dirty="0">
                <a:solidFill>
                  <a:srgbClr val="0D0D0D"/>
                </a:solidFill>
                <a:effectLst/>
                <a:highlight>
                  <a:srgbClr val="FFFFFF"/>
                </a:highlight>
              </a:rPr>
              <a:t>fatal accidents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16.2% decrease</a:t>
            </a:r>
            <a:r>
              <a:rPr lang="en-US" sz="1400" b="0" i="0" dirty="0">
                <a:solidFill>
                  <a:srgbClr val="0D0D0D"/>
                </a:solidFill>
                <a:effectLst/>
                <a:highlight>
                  <a:srgbClr val="FFFFFF"/>
                </a:highlight>
              </a:rPr>
              <a:t> in the total cost of road casualties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10.7% decrease</a:t>
            </a:r>
            <a:r>
              <a:rPr lang="en-US" sz="1400" b="0" i="0" dirty="0">
                <a:solidFill>
                  <a:srgbClr val="0D0D0D"/>
                </a:solidFill>
                <a:effectLst/>
                <a:highlight>
                  <a:srgbClr val="FFFFFF"/>
                </a:highlight>
              </a:rPr>
              <a:t> in the total cost of road casualties related to slight accidents during the same period.</a:t>
            </a:r>
          </a:p>
        </p:txBody>
      </p:sp>
      <p:sp>
        <p:nvSpPr>
          <p:cNvPr id="2" name="TextBox 1">
            <a:extLst>
              <a:ext uri="{FF2B5EF4-FFF2-40B4-BE49-F238E27FC236}">
                <a16:creationId xmlns:a16="http://schemas.microsoft.com/office/drawing/2014/main" id="{7546EB7E-AF5D-67DF-F1C3-A6F03F160623}"/>
              </a:ext>
            </a:extLst>
          </p:cNvPr>
          <p:cNvSpPr txBox="1"/>
          <p:nvPr/>
        </p:nvSpPr>
        <p:spPr>
          <a:xfrm>
            <a:off x="11411697" y="6433204"/>
            <a:ext cx="428610" cy="307777"/>
          </a:xfrm>
          <a:prstGeom prst="rect">
            <a:avLst/>
          </a:prstGeom>
          <a:noFill/>
        </p:spPr>
        <p:txBody>
          <a:bodyPr wrap="square" rtlCol="0">
            <a:spAutoFit/>
          </a:bodyPr>
          <a:lstStyle/>
          <a:p>
            <a:r>
              <a:rPr lang="en-US" sz="1400" dirty="0"/>
              <a:t>42</a:t>
            </a:r>
            <a:endParaRPr lang="en-NG" sz="1400" dirty="0"/>
          </a:p>
        </p:txBody>
      </p:sp>
    </p:spTree>
    <p:extLst>
      <p:ext uri="{BB962C8B-B14F-4D97-AF65-F5344CB8AC3E}">
        <p14:creationId xmlns:p14="http://schemas.microsoft.com/office/powerpoint/2010/main" val="177204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1188985918"/>
              </p:ext>
            </p:extLst>
          </p:nvPr>
        </p:nvGraphicFramePr>
        <p:xfrm>
          <a:off x="659566" y="1835000"/>
          <a:ext cx="5786203"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02341" y="360527"/>
            <a:ext cx="10214528"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Cost Reduction Triumph: The Decline in Financial Impact of Road Casualties and Accidents from 2021 to 2022</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3"/>
            <a:ext cx="10731996" cy="11815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63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203764" y="644718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TextBox 2">
            <a:extLst>
              <a:ext uri="{FF2B5EF4-FFF2-40B4-BE49-F238E27FC236}">
                <a16:creationId xmlns:a16="http://schemas.microsoft.com/office/drawing/2014/main" id="{AE496E64-9D15-EA98-8B01-604ED6B85042}"/>
              </a:ext>
            </a:extLst>
          </p:cNvPr>
          <p:cNvSpPr txBox="1"/>
          <p:nvPr/>
        </p:nvSpPr>
        <p:spPr>
          <a:xfrm>
            <a:off x="391321" y="1348733"/>
            <a:ext cx="7156535"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Total Cost of Road Casualties and Accidents by Severity in UK in 2021 &amp; 2022 (in billion GBP) </a:t>
            </a:r>
          </a:p>
        </p:txBody>
      </p:sp>
      <p:sp>
        <p:nvSpPr>
          <p:cNvPr id="2" name="TextBox 1">
            <a:extLst>
              <a:ext uri="{FF2B5EF4-FFF2-40B4-BE49-F238E27FC236}">
                <a16:creationId xmlns:a16="http://schemas.microsoft.com/office/drawing/2014/main" id="{52546A87-195D-6035-41F5-96192BE6886D}"/>
              </a:ext>
            </a:extLst>
          </p:cNvPr>
          <p:cNvSpPr txBox="1"/>
          <p:nvPr/>
        </p:nvSpPr>
        <p:spPr>
          <a:xfrm>
            <a:off x="8181210" y="1537452"/>
            <a:ext cx="2013947"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8" name="Straight Connector 7">
            <a:extLst>
              <a:ext uri="{FF2B5EF4-FFF2-40B4-BE49-F238E27FC236}">
                <a16:creationId xmlns:a16="http://schemas.microsoft.com/office/drawing/2014/main" id="{6331AE35-04FB-08A6-9810-427B8B111BAE}"/>
              </a:ext>
            </a:extLst>
          </p:cNvPr>
          <p:cNvCxnSpPr>
            <a:cxnSpLocks/>
          </p:cNvCxnSpPr>
          <p:nvPr/>
        </p:nvCxnSpPr>
        <p:spPr>
          <a:xfrm>
            <a:off x="8394492" y="189402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2ED232F-3F0F-CD34-8AF7-B391A37AD701}"/>
              </a:ext>
            </a:extLst>
          </p:cNvPr>
          <p:cNvSpPr txBox="1"/>
          <p:nvPr/>
        </p:nvSpPr>
        <p:spPr>
          <a:xfrm>
            <a:off x="7230794" y="1999302"/>
            <a:ext cx="3852895"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a:t>
            </a:r>
            <a:r>
              <a:rPr lang="en-US" sz="1400" b="1" dirty="0">
                <a:solidFill>
                  <a:srgbClr val="0D0D0D"/>
                </a:solidFill>
                <a:highlight>
                  <a:srgbClr val="FFFFFF"/>
                </a:highlight>
              </a:rPr>
              <a:t>T</a:t>
            </a:r>
            <a:r>
              <a:rPr lang="en-US" sz="1400" b="1" i="0" dirty="0">
                <a:solidFill>
                  <a:srgbClr val="0D0D0D"/>
                </a:solidFill>
                <a:effectLst/>
                <a:highlight>
                  <a:srgbClr val="FFFFFF"/>
                </a:highlight>
              </a:rPr>
              <a:t>he total cost of road casualties </a:t>
            </a:r>
            <a:r>
              <a:rPr lang="en-US" sz="1400" b="1" dirty="0">
                <a:solidFill>
                  <a:srgbClr val="0D0D0D"/>
                </a:solidFill>
                <a:highlight>
                  <a:srgbClr val="FFFFFF"/>
                </a:highlight>
              </a:rPr>
              <a:t>and accidents in</a:t>
            </a:r>
            <a:r>
              <a:rPr lang="en-US" sz="1400" b="1" i="0" dirty="0">
                <a:solidFill>
                  <a:srgbClr val="0D0D0D"/>
                </a:solidFill>
                <a:effectLst/>
                <a:highlight>
                  <a:srgbClr val="FFFFFF"/>
                </a:highlight>
              </a:rPr>
              <a:t> 2021, fatal accidents constituted 43.33%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£17.338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significant portion, representing </a:t>
            </a:r>
            <a:r>
              <a:rPr lang="en-US" sz="1400" b="1" i="0" dirty="0">
                <a:solidFill>
                  <a:srgbClr val="0D0D0D"/>
                </a:solidFill>
                <a:effectLst/>
                <a:highlight>
                  <a:srgbClr val="FFFFFF"/>
                </a:highlight>
              </a:rPr>
              <a:t>37.31% of the total cost of road casualties and accidents, equating to £11.566 billion.</a:t>
            </a:r>
            <a:r>
              <a:rPr lang="en-US" sz="1400" b="0" i="0" dirty="0">
                <a:solidFill>
                  <a:srgbClr val="0D0D0D"/>
                </a:solidFill>
                <a:effectLst/>
                <a:highlight>
                  <a:srgbClr val="FFFFFF"/>
                </a:highlight>
              </a:rPr>
              <a:t> This reflects</a:t>
            </a:r>
            <a:r>
              <a:rPr lang="en-US" sz="1400" b="1" dirty="0">
                <a:solidFill>
                  <a:srgbClr val="0D0D0D"/>
                </a:solidFill>
                <a:highlight>
                  <a:srgbClr val="FFFFFF"/>
                </a:highlight>
              </a:rPr>
              <a:t> a </a:t>
            </a:r>
            <a:r>
              <a:rPr lang="en-US" sz="1400" b="1" i="0" dirty="0">
                <a:solidFill>
                  <a:srgbClr val="0D0D0D"/>
                </a:solidFill>
                <a:effectLst/>
                <a:highlight>
                  <a:srgbClr val="FFFFFF"/>
                </a:highlight>
              </a:rPr>
              <a:t>33.3% reduction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16.18% decrease</a:t>
            </a:r>
            <a:r>
              <a:rPr lang="en-US" sz="1400" b="0" i="0" dirty="0">
                <a:solidFill>
                  <a:srgbClr val="0D0D0D"/>
                </a:solidFill>
                <a:effectLst/>
                <a:highlight>
                  <a:srgbClr val="FFFFFF"/>
                </a:highlight>
              </a:rPr>
              <a:t> in the total cost of road casualties and accidents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10.65% decrease</a:t>
            </a:r>
            <a:r>
              <a:rPr lang="en-US" sz="1400" b="0" i="0" dirty="0">
                <a:solidFill>
                  <a:srgbClr val="0D0D0D"/>
                </a:solidFill>
                <a:effectLst/>
                <a:highlight>
                  <a:srgbClr val="FFFFFF"/>
                </a:highlight>
              </a:rPr>
              <a:t> in the total cost of road casualties and accidents related to slight accidents during the same period.</a:t>
            </a:r>
          </a:p>
        </p:txBody>
      </p:sp>
      <p:sp>
        <p:nvSpPr>
          <p:cNvPr id="11" name="TextBox 10">
            <a:extLst>
              <a:ext uri="{FF2B5EF4-FFF2-40B4-BE49-F238E27FC236}">
                <a16:creationId xmlns:a16="http://schemas.microsoft.com/office/drawing/2014/main" id="{29C2E342-F28F-77C2-0D67-0EA66A73BDCA}"/>
              </a:ext>
            </a:extLst>
          </p:cNvPr>
          <p:cNvSpPr txBox="1"/>
          <p:nvPr/>
        </p:nvSpPr>
        <p:spPr>
          <a:xfrm>
            <a:off x="11411697" y="6433204"/>
            <a:ext cx="428610" cy="307777"/>
          </a:xfrm>
          <a:prstGeom prst="rect">
            <a:avLst/>
          </a:prstGeom>
          <a:noFill/>
        </p:spPr>
        <p:txBody>
          <a:bodyPr wrap="square" rtlCol="0">
            <a:spAutoFit/>
          </a:bodyPr>
          <a:lstStyle/>
          <a:p>
            <a:r>
              <a:rPr lang="en-US" sz="1400" dirty="0"/>
              <a:t>43</a:t>
            </a:r>
            <a:endParaRPr lang="en-NG" sz="1400" dirty="0"/>
          </a:p>
        </p:txBody>
      </p:sp>
    </p:spTree>
    <p:extLst>
      <p:ext uri="{BB962C8B-B14F-4D97-AF65-F5344CB8AC3E}">
        <p14:creationId xmlns:p14="http://schemas.microsoft.com/office/powerpoint/2010/main" val="590079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C05289EF-7712-6EF1-6F52-CFB8D4FB2822}"/>
              </a:ext>
            </a:extLst>
          </p:cNvPr>
          <p:cNvCxnSpPr>
            <a:cxnSpLocks/>
          </p:cNvCxnSpPr>
          <p:nvPr/>
        </p:nvCxnSpPr>
        <p:spPr>
          <a:xfrm>
            <a:off x="3552668" y="1988386"/>
            <a:ext cx="1424066" cy="814775"/>
          </a:xfrm>
          <a:prstGeom prst="straightConnector1">
            <a:avLst/>
          </a:prstGeom>
          <a:ln w="190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05537" y="63482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096000" y="644062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23557" y="348024"/>
            <a:ext cx="10029735"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Celebrating Financial Milestone of Over £9 Billion Reduction in the Total Cost of UK Road Casualties and Accidents in 2022</a:t>
            </a:r>
            <a:endParaRPr lang="en-NG" sz="2100" b="1" dirty="0"/>
          </a:p>
        </p:txBody>
      </p: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2011124282"/>
              </p:ext>
            </p:extLst>
          </p:nvPr>
        </p:nvGraphicFramePr>
        <p:xfrm>
          <a:off x="674557" y="1885885"/>
          <a:ext cx="5756223" cy="41854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BD6872A-0F8B-9AFB-931B-3FCA11D957A3}"/>
              </a:ext>
            </a:extLst>
          </p:cNvPr>
          <p:cNvSpPr txBox="1"/>
          <p:nvPr/>
        </p:nvSpPr>
        <p:spPr>
          <a:xfrm>
            <a:off x="674557" y="1301112"/>
            <a:ext cx="5756223"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Road Casualties and Accidents Total Cost in 2021 &amp; 2022 (in billion GBP) </a:t>
            </a:r>
          </a:p>
        </p:txBody>
      </p:sp>
      <p:sp>
        <p:nvSpPr>
          <p:cNvPr id="3" name="TextBox 2">
            <a:extLst>
              <a:ext uri="{FF2B5EF4-FFF2-40B4-BE49-F238E27FC236}">
                <a16:creationId xmlns:a16="http://schemas.microsoft.com/office/drawing/2014/main" id="{98459727-9BA2-C404-1A8F-6A903AB66FEB}"/>
              </a:ext>
            </a:extLst>
          </p:cNvPr>
          <p:cNvSpPr txBox="1"/>
          <p:nvPr/>
        </p:nvSpPr>
        <p:spPr>
          <a:xfrm>
            <a:off x="8202012" y="1552099"/>
            <a:ext cx="1779044" cy="369330"/>
          </a:xfrm>
          <a:prstGeom prst="rect">
            <a:avLst/>
          </a:prstGeom>
          <a:noFill/>
        </p:spPr>
        <p:txBody>
          <a:bodyPr wrap="square" rtlCol="0">
            <a:spAutoFit/>
          </a:bodyPr>
          <a:lstStyle/>
          <a:p>
            <a:pPr algn="ctr"/>
            <a:r>
              <a:rPr lang="en-US" b="1" dirty="0"/>
              <a:t>KEY </a:t>
            </a:r>
            <a:r>
              <a:rPr lang="en-US" sz="1600" b="1" dirty="0"/>
              <a:t>INSIGHTS</a:t>
            </a:r>
            <a:endParaRPr lang="en-NG" sz="1600" b="1" dirty="0"/>
          </a:p>
        </p:txBody>
      </p:sp>
      <p:cxnSp>
        <p:nvCxnSpPr>
          <p:cNvPr id="10" name="Straight Connector 9">
            <a:extLst>
              <a:ext uri="{FF2B5EF4-FFF2-40B4-BE49-F238E27FC236}">
                <a16:creationId xmlns:a16="http://schemas.microsoft.com/office/drawing/2014/main" id="{E56C33FC-9280-F71F-3E82-B11848B2C2E8}"/>
              </a:ext>
            </a:extLst>
          </p:cNvPr>
          <p:cNvCxnSpPr>
            <a:cxnSpLocks/>
          </p:cNvCxnSpPr>
          <p:nvPr/>
        </p:nvCxnSpPr>
        <p:spPr>
          <a:xfrm>
            <a:off x="8272922" y="19214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A5A70F4-2384-D5AD-CA6A-02AB151C5B45}"/>
              </a:ext>
            </a:extLst>
          </p:cNvPr>
          <p:cNvSpPr txBox="1"/>
          <p:nvPr/>
        </p:nvSpPr>
        <p:spPr>
          <a:xfrm>
            <a:off x="7315200" y="1988386"/>
            <a:ext cx="3552669" cy="4185761"/>
          </a:xfrm>
          <a:prstGeom prst="rect">
            <a:avLst/>
          </a:prstGeom>
          <a:noFill/>
        </p:spPr>
        <p:txBody>
          <a:bodyPr wrap="square" rtlCol="0">
            <a:spAutoFit/>
          </a:bodyPr>
          <a:lstStyle/>
          <a:p>
            <a:r>
              <a:rPr lang="en-US" sz="1400" b="1" i="0" dirty="0">
                <a:solidFill>
                  <a:srgbClr val="0D0D0D"/>
                </a:solidFill>
                <a:effectLst/>
                <a:highlight>
                  <a:srgbClr val="FFFFFF"/>
                </a:highlight>
              </a:rPr>
              <a:t>£40.015 billion</a:t>
            </a:r>
            <a:r>
              <a:rPr lang="en-US" sz="1400" b="1" dirty="0"/>
              <a:t> was the total cost of road casualties and accidents in the UK in 2021, while 2022 accounted for </a:t>
            </a:r>
            <a:r>
              <a:rPr lang="en-US" sz="1400" b="1" i="0" dirty="0">
                <a:solidFill>
                  <a:srgbClr val="0D0D0D"/>
                </a:solidFill>
                <a:effectLst/>
                <a:highlight>
                  <a:srgbClr val="FFFFFF"/>
                </a:highlight>
              </a:rPr>
              <a:t>£31.000 billion.</a:t>
            </a:r>
            <a:r>
              <a:rPr lang="en-US" sz="1400" b="1" dirty="0"/>
              <a:t> There was a significant drop of 11.4% in the total cost of road casualties and accidents.</a:t>
            </a:r>
            <a:r>
              <a:rPr lang="en-US" sz="1400" b="0" i="0" dirty="0">
                <a:solidFill>
                  <a:srgbClr val="0D0D0D"/>
                </a:solidFill>
                <a:effectLst/>
                <a:highlight>
                  <a:srgbClr val="FFFFFF"/>
                </a:highlight>
              </a:rPr>
              <a:t> The decline indicates the effectiveness of efforts to bolster road safety.</a:t>
            </a:r>
          </a:p>
          <a:p>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Significance:</a:t>
            </a:r>
          </a:p>
          <a:p>
            <a:pPr marL="285750" indent="-285750" algn="l">
              <a:buFont typeface="Arial" panose="020B0604020202020204" pitchFamily="34" charset="0"/>
              <a:buChar char="•"/>
            </a:pPr>
            <a:r>
              <a:rPr lang="en-US" sz="1400" b="0" i="0" dirty="0">
                <a:solidFill>
                  <a:srgbClr val="0D0D0D"/>
                </a:solidFill>
                <a:effectLst/>
                <a:highlight>
                  <a:srgbClr val="FFFFFF"/>
                </a:highlight>
              </a:rPr>
              <a:t> Policymakers and authorities wield significant influence in enhancing safety protocols, upgrading infrastructure, and fostering conscientious driving habits.</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Swift emergency response services mitigate the repercussions of accidents, safeguarding both lives and economic stability</a:t>
            </a:r>
          </a:p>
          <a:p>
            <a:r>
              <a:rPr lang="en-US" sz="1400" b="0" i="0" dirty="0">
                <a:solidFill>
                  <a:srgbClr val="0D0D0D"/>
                </a:solidFill>
                <a:effectLst/>
                <a:highlight>
                  <a:srgbClr val="FFFFFF"/>
                </a:highlight>
              </a:rPr>
              <a:t> </a:t>
            </a:r>
          </a:p>
        </p:txBody>
      </p:sp>
      <p:sp>
        <p:nvSpPr>
          <p:cNvPr id="8" name="Rectangle 7">
            <a:extLst>
              <a:ext uri="{FF2B5EF4-FFF2-40B4-BE49-F238E27FC236}">
                <a16:creationId xmlns:a16="http://schemas.microsoft.com/office/drawing/2014/main" id="{988F44F9-9E59-D571-6CEE-D1E451AC1D39}"/>
              </a:ext>
            </a:extLst>
          </p:cNvPr>
          <p:cNvSpPr/>
          <p:nvPr/>
        </p:nvSpPr>
        <p:spPr>
          <a:xfrm>
            <a:off x="351693" y="1027613"/>
            <a:ext cx="10731996" cy="11815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BFF2D190-AF61-3CB8-BF9F-7E1132172693}"/>
              </a:ext>
            </a:extLst>
          </p:cNvPr>
          <p:cNvSpPr txBox="1"/>
          <p:nvPr/>
        </p:nvSpPr>
        <p:spPr>
          <a:xfrm>
            <a:off x="11411697" y="6433204"/>
            <a:ext cx="428610" cy="307777"/>
          </a:xfrm>
          <a:prstGeom prst="rect">
            <a:avLst/>
          </a:prstGeom>
          <a:noFill/>
        </p:spPr>
        <p:txBody>
          <a:bodyPr wrap="square" rtlCol="0">
            <a:spAutoFit/>
          </a:bodyPr>
          <a:lstStyle/>
          <a:p>
            <a:r>
              <a:rPr lang="en-US" sz="1400" dirty="0"/>
              <a:t>44</a:t>
            </a:r>
            <a:endParaRPr lang="en-NG" sz="1400" dirty="0"/>
          </a:p>
        </p:txBody>
      </p:sp>
    </p:spTree>
    <p:extLst>
      <p:ext uri="{BB962C8B-B14F-4D97-AF65-F5344CB8AC3E}">
        <p14:creationId xmlns:p14="http://schemas.microsoft.com/office/powerpoint/2010/main" val="689042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22DE08A-E5CF-C376-E8E5-C0191CE9DBA3}"/>
              </a:ext>
            </a:extLst>
          </p:cNvPr>
          <p:cNvGraphicFramePr/>
          <p:nvPr>
            <p:extLst>
              <p:ext uri="{D42A27DB-BD31-4B8C-83A1-F6EECF244321}">
                <p14:modId xmlns:p14="http://schemas.microsoft.com/office/powerpoint/2010/main" val="518347042"/>
              </p:ext>
            </p:extLst>
          </p:nvPr>
        </p:nvGraphicFramePr>
        <p:xfrm>
          <a:off x="562709" y="1434905"/>
          <a:ext cx="6231986" cy="46431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7F75A51-D9B8-83CF-3DDA-612976FD1E32}"/>
              </a:ext>
            </a:extLst>
          </p:cNvPr>
          <p:cNvSpPr txBox="1"/>
          <p:nvPr/>
        </p:nvSpPr>
        <p:spPr>
          <a:xfrm>
            <a:off x="323557" y="329422"/>
            <a:ext cx="10711048"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Cars recorded over 77% </a:t>
            </a:r>
            <a:r>
              <a:rPr lang="en-US" sz="2100" b="1" dirty="0">
                <a:solidFill>
                  <a:srgbClr val="0D0D0D"/>
                </a:solidFill>
                <a:highlight>
                  <a:srgbClr val="FFFFFF"/>
                </a:highlight>
              </a:rPr>
              <a:t>of the Total Cost of Payment in 2021 and over 78% in 2022. However, there was a noticeable drop of about £6.81Billion, making 21.4% decrease in 2022</a:t>
            </a:r>
            <a:endParaRPr lang="en-NG" sz="2100" b="1" dirty="0"/>
          </a:p>
        </p:txBody>
      </p:sp>
      <p:sp>
        <p:nvSpPr>
          <p:cNvPr id="6" name="Rectangle 5">
            <a:extLst>
              <a:ext uri="{FF2B5EF4-FFF2-40B4-BE49-F238E27FC236}">
                <a16:creationId xmlns:a16="http://schemas.microsoft.com/office/drawing/2014/main" id="{F1E85D46-3410-9197-B848-6E1D77061186}"/>
              </a:ext>
            </a:extLst>
          </p:cNvPr>
          <p:cNvSpPr/>
          <p:nvPr/>
        </p:nvSpPr>
        <p:spPr>
          <a:xfrm>
            <a:off x="351693" y="1027612"/>
            <a:ext cx="10711048" cy="13009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6BB58A9D-BA63-BD5F-A6F5-224E8493EADC}"/>
              </a:ext>
            </a:extLst>
          </p:cNvPr>
          <p:cNvCxnSpPr>
            <a:cxnSpLocks/>
          </p:cNvCxnSpPr>
          <p:nvPr/>
        </p:nvCxnSpPr>
        <p:spPr>
          <a:xfrm>
            <a:off x="314178" y="628339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D9320AA-8445-4DD2-8EE0-B1FC1B760843}"/>
              </a:ext>
            </a:extLst>
          </p:cNvPr>
          <p:cNvSpPr txBox="1"/>
          <p:nvPr/>
        </p:nvSpPr>
        <p:spPr>
          <a:xfrm>
            <a:off x="6096000" y="640868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6EC9042B-7AE4-F120-E2FC-15F0FB55A329}"/>
              </a:ext>
            </a:extLst>
          </p:cNvPr>
          <p:cNvSpPr txBox="1"/>
          <p:nvPr/>
        </p:nvSpPr>
        <p:spPr>
          <a:xfrm>
            <a:off x="8137042" y="2614484"/>
            <a:ext cx="2053652" cy="338545"/>
          </a:xfrm>
          <a:prstGeom prst="rect">
            <a:avLst/>
          </a:prstGeom>
          <a:noFill/>
        </p:spPr>
        <p:txBody>
          <a:bodyPr wrap="square" rtlCol="0">
            <a:spAutoFit/>
          </a:bodyPr>
          <a:lstStyle/>
          <a:p>
            <a:pPr algn="ctr"/>
            <a:r>
              <a:rPr lang="en-US" sz="1600" b="1" dirty="0"/>
              <a:t>KEY INSIGHTS</a:t>
            </a:r>
            <a:endParaRPr lang="en-NG" sz="1600" b="1" dirty="0"/>
          </a:p>
        </p:txBody>
      </p:sp>
      <p:cxnSp>
        <p:nvCxnSpPr>
          <p:cNvPr id="10" name="Straight Connector 9">
            <a:extLst>
              <a:ext uri="{FF2B5EF4-FFF2-40B4-BE49-F238E27FC236}">
                <a16:creationId xmlns:a16="http://schemas.microsoft.com/office/drawing/2014/main" id="{C0B30237-2E00-DEC0-3F37-E58E685C585A}"/>
              </a:ext>
            </a:extLst>
          </p:cNvPr>
          <p:cNvCxnSpPr>
            <a:cxnSpLocks/>
          </p:cNvCxnSpPr>
          <p:nvPr/>
        </p:nvCxnSpPr>
        <p:spPr>
          <a:xfrm>
            <a:off x="8395102" y="2995041"/>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197C90E-14A0-42DD-D558-146B53062CFB}"/>
              </a:ext>
            </a:extLst>
          </p:cNvPr>
          <p:cNvSpPr txBox="1"/>
          <p:nvPr/>
        </p:nvSpPr>
        <p:spPr>
          <a:xfrm>
            <a:off x="7508147" y="3184947"/>
            <a:ext cx="3592795" cy="2893100"/>
          </a:xfrm>
          <a:prstGeom prst="rect">
            <a:avLst/>
          </a:prstGeom>
          <a:noFill/>
        </p:spPr>
        <p:txBody>
          <a:bodyPr wrap="square" rtlCol="0">
            <a:spAutoFit/>
          </a:bodyPr>
          <a:lstStyle/>
          <a:p>
            <a:pPr algn="l"/>
            <a:r>
              <a:rPr lang="en-US" sz="1400" b="0" i="0" dirty="0">
                <a:solidFill>
                  <a:srgbClr val="0D0D0D"/>
                </a:solidFill>
                <a:effectLst/>
              </a:rPr>
              <a:t>In </a:t>
            </a:r>
            <a:r>
              <a:rPr lang="en-US" sz="1400" b="1" i="0" dirty="0">
                <a:solidFill>
                  <a:srgbClr val="0D0D0D"/>
                </a:solidFill>
                <a:effectLst/>
              </a:rPr>
              <a:t>2021 and 2022</a:t>
            </a:r>
            <a:r>
              <a:rPr lang="en-US" sz="1400" b="0" i="0" dirty="0">
                <a:solidFill>
                  <a:srgbClr val="0D0D0D"/>
                </a:solidFill>
                <a:effectLst/>
              </a:rPr>
              <a:t>, the total cost of payments due to car accidents was </a:t>
            </a:r>
            <a:r>
              <a:rPr lang="en-US" sz="1400" b="1" i="0" dirty="0">
                <a:solidFill>
                  <a:srgbClr val="0D0D0D"/>
                </a:solidFill>
                <a:effectLst/>
              </a:rPr>
              <a:t>£31.77 billion and £24.96 billion respectively</a:t>
            </a:r>
            <a:r>
              <a:rPr lang="en-US" sz="1400" b="0" i="0" dirty="0">
                <a:solidFill>
                  <a:srgbClr val="0D0D0D"/>
                </a:solidFill>
                <a:effectLst/>
              </a:rPr>
              <a:t>, with a noticeable </a:t>
            </a:r>
            <a:r>
              <a:rPr lang="en-US" sz="1400" b="1" i="0" dirty="0">
                <a:solidFill>
                  <a:srgbClr val="0D0D0D"/>
                </a:solidFill>
                <a:effectLst/>
              </a:rPr>
              <a:t>drop of £6.81 billion in 2022</a:t>
            </a:r>
            <a:r>
              <a:rPr lang="en-US" sz="1400" b="0" i="0" dirty="0">
                <a:solidFill>
                  <a:srgbClr val="0D0D0D"/>
                </a:solidFill>
                <a:effectLst/>
              </a:rPr>
              <a:t>.</a:t>
            </a:r>
          </a:p>
          <a:p>
            <a:pPr algn="l"/>
            <a:endParaRPr lang="en-US" sz="1400" b="1" i="0" dirty="0">
              <a:solidFill>
                <a:srgbClr val="0D0D0D"/>
              </a:solidFill>
              <a:effectLst/>
            </a:endParaRPr>
          </a:p>
          <a:p>
            <a:pPr algn="l"/>
            <a:r>
              <a:rPr lang="en-US" sz="1400" b="1" i="0" dirty="0">
                <a:solidFill>
                  <a:srgbClr val="0D0D0D"/>
                </a:solidFill>
                <a:effectLst/>
              </a:rPr>
              <a:t>Comparison:</a:t>
            </a:r>
          </a:p>
          <a:p>
            <a:pPr algn="l"/>
            <a:r>
              <a:rPr lang="en-US" sz="1400" b="0" i="0" dirty="0">
                <a:solidFill>
                  <a:srgbClr val="0D0D0D"/>
                </a:solidFill>
                <a:effectLst/>
              </a:rPr>
              <a:t>In </a:t>
            </a:r>
            <a:r>
              <a:rPr lang="en-US" sz="1400" b="1" i="0" dirty="0">
                <a:solidFill>
                  <a:srgbClr val="0D0D0D"/>
                </a:solidFill>
                <a:effectLst/>
              </a:rPr>
              <a:t>2021, cars accounted for over 77% </a:t>
            </a:r>
            <a:r>
              <a:rPr lang="en-US" sz="1400" b="0" i="0" dirty="0">
                <a:solidFill>
                  <a:srgbClr val="0D0D0D"/>
                </a:solidFill>
                <a:effectLst/>
              </a:rPr>
              <a:t>of the total cost of payments for accidents and casualties, while </a:t>
            </a:r>
            <a:r>
              <a:rPr lang="en-US" sz="1400" b="1" i="0" dirty="0">
                <a:solidFill>
                  <a:srgbClr val="0D0D0D"/>
                </a:solidFill>
                <a:effectLst/>
              </a:rPr>
              <a:t>in 2022, cars accounted for over 78% </a:t>
            </a:r>
            <a:r>
              <a:rPr lang="en-US" sz="1400" b="0" i="0" dirty="0">
                <a:solidFill>
                  <a:srgbClr val="0D0D0D"/>
                </a:solidFill>
                <a:effectLst/>
              </a:rPr>
              <a:t>of the total cost of payments for accidents and casualties. The total cost of payments for accidents and casualties shows </a:t>
            </a:r>
            <a:r>
              <a:rPr lang="en-US" sz="1400" b="1" i="0" dirty="0">
                <a:solidFill>
                  <a:srgbClr val="0D0D0D"/>
                </a:solidFill>
                <a:effectLst/>
              </a:rPr>
              <a:t>an increase of over 1%.</a:t>
            </a:r>
          </a:p>
        </p:txBody>
      </p:sp>
      <p:sp>
        <p:nvSpPr>
          <p:cNvPr id="2" name="TextBox 1">
            <a:extLst>
              <a:ext uri="{FF2B5EF4-FFF2-40B4-BE49-F238E27FC236}">
                <a16:creationId xmlns:a16="http://schemas.microsoft.com/office/drawing/2014/main" id="{7E89DD28-DA61-5BA6-ABC7-32685A048C08}"/>
              </a:ext>
            </a:extLst>
          </p:cNvPr>
          <p:cNvSpPr txBox="1"/>
          <p:nvPr/>
        </p:nvSpPr>
        <p:spPr>
          <a:xfrm>
            <a:off x="7508147" y="1416552"/>
            <a:ext cx="3942955" cy="1077218"/>
          </a:xfrm>
          <a:prstGeom prst="rect">
            <a:avLst/>
          </a:prstGeom>
          <a:noFill/>
        </p:spPr>
        <p:txBody>
          <a:bodyPr wrap="square" rtlCol="0">
            <a:spAutoFit/>
          </a:bodyPr>
          <a:lstStyle/>
          <a:p>
            <a:r>
              <a:rPr lang="en-US" sz="1600" b="1" i="0" dirty="0">
                <a:solidFill>
                  <a:srgbClr val="FF0000"/>
                </a:solidFill>
                <a:effectLst/>
              </a:rPr>
              <a:t>Since most road accidents involve cars, it’s imperative to look at the total cost of payments due to car accidents and compare it to the overall total cost of payments</a:t>
            </a:r>
            <a:r>
              <a:rPr lang="en-US" sz="1600" b="0" i="0" dirty="0">
                <a:solidFill>
                  <a:srgbClr val="0D0D0D"/>
                </a:solidFill>
                <a:effectLst/>
              </a:rPr>
              <a:t>.</a:t>
            </a:r>
            <a:endParaRPr lang="en-NG" sz="1600" b="1" dirty="0">
              <a:solidFill>
                <a:srgbClr val="FF0000"/>
              </a:solidFill>
            </a:endParaRPr>
          </a:p>
        </p:txBody>
      </p:sp>
      <p:sp>
        <p:nvSpPr>
          <p:cNvPr id="3" name="TextBox 2">
            <a:extLst>
              <a:ext uri="{FF2B5EF4-FFF2-40B4-BE49-F238E27FC236}">
                <a16:creationId xmlns:a16="http://schemas.microsoft.com/office/drawing/2014/main" id="{FC3461E5-D061-4C0D-132E-2B646A8B4C3F}"/>
              </a:ext>
            </a:extLst>
          </p:cNvPr>
          <p:cNvSpPr txBox="1"/>
          <p:nvPr/>
        </p:nvSpPr>
        <p:spPr>
          <a:xfrm>
            <a:off x="2335238" y="2131324"/>
            <a:ext cx="647114" cy="276999"/>
          </a:xfrm>
          <a:prstGeom prst="rect">
            <a:avLst/>
          </a:prstGeom>
          <a:noFill/>
        </p:spPr>
        <p:txBody>
          <a:bodyPr wrap="square" rtlCol="0">
            <a:spAutoFit/>
          </a:bodyPr>
          <a:lstStyle/>
          <a:p>
            <a:r>
              <a:rPr lang="en-US" sz="1200" b="1" dirty="0"/>
              <a:t>40.01B</a:t>
            </a:r>
            <a:endParaRPr lang="en-NG" sz="1200" b="1" dirty="0"/>
          </a:p>
        </p:txBody>
      </p:sp>
      <p:sp>
        <p:nvSpPr>
          <p:cNvPr id="12" name="TextBox 11">
            <a:extLst>
              <a:ext uri="{FF2B5EF4-FFF2-40B4-BE49-F238E27FC236}">
                <a16:creationId xmlns:a16="http://schemas.microsoft.com/office/drawing/2014/main" id="{07F770C4-F4DF-2469-45CB-F29F9FD12803}"/>
              </a:ext>
            </a:extLst>
          </p:cNvPr>
          <p:cNvSpPr txBox="1"/>
          <p:nvPr/>
        </p:nvSpPr>
        <p:spPr>
          <a:xfrm>
            <a:off x="11411697" y="6433204"/>
            <a:ext cx="428610" cy="307777"/>
          </a:xfrm>
          <a:prstGeom prst="rect">
            <a:avLst/>
          </a:prstGeom>
          <a:noFill/>
        </p:spPr>
        <p:txBody>
          <a:bodyPr wrap="square" rtlCol="0">
            <a:spAutoFit/>
          </a:bodyPr>
          <a:lstStyle/>
          <a:p>
            <a:r>
              <a:rPr lang="en-US" sz="1400" dirty="0"/>
              <a:t>45</a:t>
            </a:r>
            <a:endParaRPr lang="en-NG" sz="1400" dirty="0"/>
          </a:p>
        </p:txBody>
      </p:sp>
    </p:spTree>
    <p:extLst>
      <p:ext uri="{BB962C8B-B14F-4D97-AF65-F5344CB8AC3E}">
        <p14:creationId xmlns:p14="http://schemas.microsoft.com/office/powerpoint/2010/main" val="42544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51693" y="632501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C13AE62-5EB7-99A2-6914-CCFA0BBE19BA}"/>
              </a:ext>
            </a:extLst>
          </p:cNvPr>
          <p:cNvSpPr txBox="1"/>
          <p:nvPr/>
        </p:nvSpPr>
        <p:spPr>
          <a:xfrm>
            <a:off x="351694" y="6370365"/>
            <a:ext cx="2301566" cy="307778"/>
          </a:xfrm>
          <a:prstGeom prst="rect">
            <a:avLst/>
          </a:prstGeom>
          <a:noFill/>
        </p:spPr>
        <p:txBody>
          <a:bodyPr wrap="square" rtlCol="0">
            <a:spAutoFit/>
          </a:bodyPr>
          <a:lstStyle/>
          <a:p>
            <a:r>
              <a:rPr lang="en-US" sz="1400" dirty="0"/>
              <a:t>Source: Statista, gov.uk.</a:t>
            </a:r>
            <a:endParaRPr lang="en-NG" sz="1400" dirty="0"/>
          </a:p>
        </p:txBody>
      </p:sp>
      <p:sp>
        <p:nvSpPr>
          <p:cNvPr id="4" name="TextBox 3">
            <a:extLst>
              <a:ext uri="{FF2B5EF4-FFF2-40B4-BE49-F238E27FC236}">
                <a16:creationId xmlns:a16="http://schemas.microsoft.com/office/drawing/2014/main" id="{38A3D706-350D-E077-1DE7-3781D1E09B7F}"/>
              </a:ext>
            </a:extLst>
          </p:cNvPr>
          <p:cNvSpPr txBox="1"/>
          <p:nvPr/>
        </p:nvSpPr>
        <p:spPr>
          <a:xfrm>
            <a:off x="6203764" y="641693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23557" y="329853"/>
            <a:ext cx="10034646"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Resilience Amidst Shadows: The UK Economy's Steadfast Climb Through the Pandemic</a:t>
            </a:r>
            <a:r>
              <a:rPr lang="en-US" sz="2100" b="1" dirty="0">
                <a:solidFill>
                  <a:srgbClr val="0D0D0D"/>
                </a:solidFill>
                <a:highlight>
                  <a:srgbClr val="FFFFFF"/>
                </a:highlight>
                <a:latin typeface="Söhne"/>
              </a:rPr>
              <a:t> with over 13.4%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27612"/>
            <a:ext cx="10821136" cy="11540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8844198" y="1594020"/>
            <a:ext cx="1514006"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8844198" y="2005174"/>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705113" y="1299636"/>
            <a:ext cx="5390887" cy="307777"/>
          </a:xfrm>
          <a:prstGeom prst="rect">
            <a:avLst/>
          </a:prstGeom>
          <a:noFill/>
        </p:spPr>
        <p:txBody>
          <a:bodyPr wrap="square" rtlCol="0">
            <a:spAutoFit/>
          </a:bodyPr>
          <a:lstStyle/>
          <a:p>
            <a:pPr eaLnBrk="0" fontAlgn="base" hangingPunct="0">
              <a:spcBef>
                <a:spcPct val="0"/>
              </a:spcBef>
              <a:spcAft>
                <a:spcPct val="0"/>
              </a:spcAft>
            </a:pPr>
            <a:r>
              <a:rPr lang="en-US" sz="1400" i="0" dirty="0">
                <a:solidFill>
                  <a:srgbClr val="0F2741"/>
                </a:solidFill>
                <a:effectLst/>
                <a:highlight>
                  <a:srgbClr val="FFFFFF"/>
                </a:highlight>
              </a:rPr>
              <a:t>Gross domestic product of the UK from 2020 to 2022 </a:t>
            </a:r>
            <a:r>
              <a:rPr lang="en-US" sz="1400" i="1" dirty="0">
                <a:solidFill>
                  <a:srgbClr val="455F7C"/>
                </a:solidFill>
                <a:effectLst/>
                <a:highlight>
                  <a:srgbClr val="FFFFFF"/>
                </a:highlight>
              </a:rPr>
              <a:t>(in trillion GBP)</a:t>
            </a:r>
            <a:endParaRPr kumimoji="0" lang="en-NG" altLang="en-NG" sz="1400" b="0"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extLst>
              <p:ext uri="{D42A27DB-BD31-4B8C-83A1-F6EECF244321}">
                <p14:modId xmlns:p14="http://schemas.microsoft.com/office/powerpoint/2010/main" val="1745683418"/>
              </p:ext>
            </p:extLst>
          </p:nvPr>
        </p:nvGraphicFramePr>
        <p:xfrm>
          <a:off x="839449" y="1808420"/>
          <a:ext cx="6835515" cy="4228476"/>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2F326E71-B390-F51D-2693-D08FBA993BA7}"/>
              </a:ext>
            </a:extLst>
          </p:cNvPr>
          <p:cNvSpPr txBox="1"/>
          <p:nvPr/>
        </p:nvSpPr>
        <p:spPr>
          <a:xfrm>
            <a:off x="8574374" y="2198277"/>
            <a:ext cx="2598455" cy="3108543"/>
          </a:xfrm>
          <a:prstGeom prst="rect">
            <a:avLst/>
          </a:prstGeom>
          <a:noFill/>
        </p:spPr>
        <p:txBody>
          <a:bodyPr wrap="square">
            <a:spAutoFit/>
          </a:bodyPr>
          <a:lstStyle/>
          <a:p>
            <a:r>
              <a:rPr lang="en-US" sz="1400" b="1" i="0" dirty="0">
                <a:solidFill>
                  <a:srgbClr val="0D0D0D"/>
                </a:solidFill>
                <a:effectLst/>
                <a:highlight>
                  <a:srgbClr val="FFFFFF"/>
                </a:highlight>
              </a:rPr>
              <a:t>In 2022, the United Kingdom's gross domestic product reached around 2.27 trillion pounds, showing growth of +4.32%, from the 2.176 trillion recorded in 2021</a:t>
            </a:r>
            <a:r>
              <a:rPr lang="en-US" sz="1400" b="0" i="0" dirty="0">
                <a:solidFill>
                  <a:srgbClr val="0D0D0D"/>
                </a:solidFill>
                <a:effectLst/>
                <a:highlight>
                  <a:srgbClr val="FFFFFF"/>
                </a:highlight>
              </a:rPr>
              <a:t>. Despite this expansion, the UK economy continues to grapple with lingering impacts from the COVID-19 pandemic. This economic challenge mirrors trends across Europe, where GDP growth rates saw declines continent-wide in </a:t>
            </a:r>
            <a:r>
              <a:rPr lang="en-US" sz="1400" b="1" i="0" dirty="0">
                <a:solidFill>
                  <a:srgbClr val="0D0D0D"/>
                </a:solidFill>
                <a:effectLst/>
                <a:highlight>
                  <a:srgbClr val="FFFFFF"/>
                </a:highlight>
              </a:rPr>
              <a:t>2020 (with a GDP of 2.002 trillion pounds).</a:t>
            </a:r>
            <a:endParaRPr lang="en-NG" sz="1400" b="1" dirty="0"/>
          </a:p>
        </p:txBody>
      </p:sp>
      <p:cxnSp>
        <p:nvCxnSpPr>
          <p:cNvPr id="17" name="Straight Arrow Connector 16">
            <a:extLst>
              <a:ext uri="{FF2B5EF4-FFF2-40B4-BE49-F238E27FC236}">
                <a16:creationId xmlns:a16="http://schemas.microsoft.com/office/drawing/2014/main" id="{92BDAB36-C0A2-3E0A-B170-37F84DC9C411}"/>
              </a:ext>
            </a:extLst>
          </p:cNvPr>
          <p:cNvCxnSpPr>
            <a:cxnSpLocks/>
          </p:cNvCxnSpPr>
          <p:nvPr/>
        </p:nvCxnSpPr>
        <p:spPr>
          <a:xfrm flipV="1">
            <a:off x="3075394" y="2911721"/>
            <a:ext cx="1160018" cy="1100089"/>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39F5BF61-AD0B-DE5E-3B73-D8792091512B}"/>
              </a:ext>
            </a:extLst>
          </p:cNvPr>
          <p:cNvSpPr/>
          <p:nvPr/>
        </p:nvSpPr>
        <p:spPr>
          <a:xfrm>
            <a:off x="3075394" y="3211980"/>
            <a:ext cx="1160018" cy="4605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5F4C5D3B-172F-FA03-9887-5492DB8CFE5B}"/>
              </a:ext>
            </a:extLst>
          </p:cNvPr>
          <p:cNvSpPr txBox="1"/>
          <p:nvPr/>
        </p:nvSpPr>
        <p:spPr>
          <a:xfrm>
            <a:off x="3238809" y="3286481"/>
            <a:ext cx="876981" cy="307777"/>
          </a:xfrm>
          <a:prstGeom prst="rect">
            <a:avLst/>
          </a:prstGeom>
          <a:noFill/>
        </p:spPr>
        <p:txBody>
          <a:bodyPr wrap="square" rtlCol="0">
            <a:spAutoFit/>
          </a:bodyPr>
          <a:lstStyle/>
          <a:p>
            <a:r>
              <a:rPr lang="en-US" sz="1400" b="1" dirty="0"/>
              <a:t>+ 8.69% </a:t>
            </a:r>
            <a:endParaRPr lang="en-NG" sz="1400" b="1" dirty="0"/>
          </a:p>
        </p:txBody>
      </p:sp>
      <p:cxnSp>
        <p:nvCxnSpPr>
          <p:cNvPr id="24" name="Straight Arrow Connector 23">
            <a:extLst>
              <a:ext uri="{FF2B5EF4-FFF2-40B4-BE49-F238E27FC236}">
                <a16:creationId xmlns:a16="http://schemas.microsoft.com/office/drawing/2014/main" id="{AE413746-7E02-A377-8B85-CC7EDA5A5888}"/>
              </a:ext>
            </a:extLst>
          </p:cNvPr>
          <p:cNvCxnSpPr>
            <a:cxnSpLocks/>
          </p:cNvCxnSpPr>
          <p:nvPr/>
        </p:nvCxnSpPr>
        <p:spPr>
          <a:xfrm flipV="1">
            <a:off x="4895184" y="2005174"/>
            <a:ext cx="1045976" cy="592526"/>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505D854-03CB-832E-C90C-620A47B8A0FB}"/>
              </a:ext>
            </a:extLst>
          </p:cNvPr>
          <p:cNvSpPr/>
          <p:nvPr/>
        </p:nvSpPr>
        <p:spPr>
          <a:xfrm>
            <a:off x="4895184" y="2137192"/>
            <a:ext cx="966122" cy="4605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898D2A2-964E-C9C2-2810-3A33A22F19A0}"/>
              </a:ext>
            </a:extLst>
          </p:cNvPr>
          <p:cNvSpPr txBox="1"/>
          <p:nvPr/>
        </p:nvSpPr>
        <p:spPr>
          <a:xfrm>
            <a:off x="4926818" y="2213557"/>
            <a:ext cx="779438" cy="307777"/>
          </a:xfrm>
          <a:prstGeom prst="rect">
            <a:avLst/>
          </a:prstGeom>
          <a:noFill/>
        </p:spPr>
        <p:txBody>
          <a:bodyPr wrap="square" rtlCol="0">
            <a:spAutoFit/>
          </a:bodyPr>
          <a:lstStyle/>
          <a:p>
            <a:r>
              <a:rPr lang="en-US" sz="1400" b="1" dirty="0"/>
              <a:t>+ 4.32% </a:t>
            </a:r>
            <a:endParaRPr lang="en-NG" sz="1400" b="1" dirty="0"/>
          </a:p>
        </p:txBody>
      </p:sp>
      <p:sp>
        <p:nvSpPr>
          <p:cNvPr id="10" name="TextBox 9">
            <a:extLst>
              <a:ext uri="{FF2B5EF4-FFF2-40B4-BE49-F238E27FC236}">
                <a16:creationId xmlns:a16="http://schemas.microsoft.com/office/drawing/2014/main" id="{E49914C7-74DD-CB66-74E0-B1FB880D0D2F}"/>
              </a:ext>
            </a:extLst>
          </p:cNvPr>
          <p:cNvSpPr txBox="1"/>
          <p:nvPr/>
        </p:nvSpPr>
        <p:spPr>
          <a:xfrm>
            <a:off x="11411697" y="6433204"/>
            <a:ext cx="428610" cy="307777"/>
          </a:xfrm>
          <a:prstGeom prst="rect">
            <a:avLst/>
          </a:prstGeom>
          <a:noFill/>
        </p:spPr>
        <p:txBody>
          <a:bodyPr wrap="square" rtlCol="0">
            <a:spAutoFit/>
          </a:bodyPr>
          <a:lstStyle/>
          <a:p>
            <a:r>
              <a:rPr lang="en-US" sz="1400" dirty="0"/>
              <a:t>46</a:t>
            </a:r>
            <a:endParaRPr lang="en-NG" sz="1400" dirty="0"/>
          </a:p>
        </p:txBody>
      </p:sp>
    </p:spTree>
    <p:extLst>
      <p:ext uri="{BB962C8B-B14F-4D97-AF65-F5344CB8AC3E}">
        <p14:creationId xmlns:p14="http://schemas.microsoft.com/office/powerpoint/2010/main" val="563734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44738" y="6365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161560" y="6477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02340" y="347347"/>
            <a:ext cx="10469361"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Road Accidents and the UK Economy: A Tale of Impact and Progress</a:t>
            </a:r>
            <a:r>
              <a:rPr lang="en-US" sz="2100" b="1" dirty="0">
                <a:solidFill>
                  <a:srgbClr val="0D0D0D"/>
                </a:solidFill>
                <a:highlight>
                  <a:srgbClr val="FFFFFF"/>
                </a:highlight>
              </a:rPr>
              <a:t>. </a:t>
            </a:r>
            <a:r>
              <a:rPr lang="en-US" sz="2100" b="1" i="0" dirty="0">
                <a:solidFill>
                  <a:srgbClr val="0D0D0D"/>
                </a:solidFill>
                <a:effectLst/>
                <a:highlight>
                  <a:srgbClr val="FFFFFF"/>
                </a:highlight>
              </a:rPr>
              <a:t>The Economic </a:t>
            </a:r>
            <a:r>
              <a:rPr lang="en-US" sz="2100" b="1" dirty="0">
                <a:solidFill>
                  <a:srgbClr val="0D0D0D"/>
                </a:solidFill>
                <a:highlight>
                  <a:srgbClr val="FFFFFF"/>
                </a:highlight>
              </a:rPr>
              <a:t>I</a:t>
            </a:r>
            <a:r>
              <a:rPr lang="en-US" sz="2100" b="1" i="0" dirty="0">
                <a:solidFill>
                  <a:srgbClr val="0D0D0D"/>
                </a:solidFill>
                <a:effectLst/>
                <a:highlight>
                  <a:srgbClr val="FFFFFF"/>
                </a:highlight>
              </a:rPr>
              <a:t>mpact of Road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on the UK's GDP was 1.84% in 2021, decreasing to 1.37%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23557" y="1042033"/>
            <a:ext cx="10814135" cy="9845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9932186" y="1754897"/>
            <a:ext cx="1679031"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9932186" y="21242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323557" y="1306609"/>
            <a:ext cx="4557931" cy="307777"/>
          </a:xfrm>
          <a:prstGeom prst="rect">
            <a:avLst/>
          </a:prstGeom>
          <a:noFill/>
        </p:spPr>
        <p:txBody>
          <a:bodyPr wrap="square" rtlCol="0">
            <a:spAutoFit/>
          </a:bodyPr>
          <a:lstStyle/>
          <a:p>
            <a:pPr eaLnBrk="0" fontAlgn="base" hangingPunct="0">
              <a:spcBef>
                <a:spcPct val="0"/>
              </a:spcBef>
              <a:spcAft>
                <a:spcPct val="0"/>
              </a:spcAft>
            </a:pPr>
            <a:r>
              <a:rPr lang="en-US" sz="1400" b="1" i="0" dirty="0">
                <a:solidFill>
                  <a:srgbClr val="0F2741"/>
                </a:solidFill>
                <a:effectLst/>
                <a:highlight>
                  <a:srgbClr val="FFFFFF"/>
                </a:highlight>
              </a:rPr>
              <a:t>GDP of the UK from 2020 to 2022 </a:t>
            </a:r>
            <a:r>
              <a:rPr lang="en-US" sz="1400" b="1" i="1" dirty="0">
                <a:solidFill>
                  <a:srgbClr val="455F7C"/>
                </a:solidFill>
                <a:effectLst/>
                <a:highlight>
                  <a:srgbClr val="FFFFFF"/>
                </a:highlight>
              </a:rPr>
              <a:t>(in trillion GBP), and …</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extLst>
              <p:ext uri="{D42A27DB-BD31-4B8C-83A1-F6EECF244321}">
                <p14:modId xmlns:p14="http://schemas.microsoft.com/office/powerpoint/2010/main" val="3157965407"/>
              </p:ext>
            </p:extLst>
          </p:nvPr>
        </p:nvGraphicFramePr>
        <p:xfrm>
          <a:off x="622590" y="1826591"/>
          <a:ext cx="4698918" cy="4197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D1E950-9908-6F08-85EA-EABE0086E7E1}"/>
              </a:ext>
            </a:extLst>
          </p:cNvPr>
          <p:cNvGraphicFramePr/>
          <p:nvPr>
            <p:extLst>
              <p:ext uri="{D42A27DB-BD31-4B8C-83A1-F6EECF244321}">
                <p14:modId xmlns:p14="http://schemas.microsoft.com/office/powerpoint/2010/main" val="3934572169"/>
              </p:ext>
            </p:extLst>
          </p:nvPr>
        </p:nvGraphicFramePr>
        <p:xfrm>
          <a:off x="5950069" y="1989663"/>
          <a:ext cx="3468458" cy="403491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40B5557-0BF6-59E8-867B-1FC0EA9C6A3C}"/>
              </a:ext>
            </a:extLst>
          </p:cNvPr>
          <p:cNvSpPr txBox="1"/>
          <p:nvPr/>
        </p:nvSpPr>
        <p:spPr>
          <a:xfrm>
            <a:off x="5921933" y="1306609"/>
            <a:ext cx="3534977" cy="523220"/>
          </a:xfrm>
          <a:prstGeom prst="rect">
            <a:avLst/>
          </a:prstGeom>
          <a:noFill/>
        </p:spPr>
        <p:txBody>
          <a:bodyPr wrap="square" rtlCol="0">
            <a:spAutoFit/>
          </a:bodyPr>
          <a:lstStyle/>
          <a:p>
            <a:pPr eaLnBrk="0" fontAlgn="base" hangingPunct="0">
              <a:spcBef>
                <a:spcPct val="0"/>
              </a:spcBef>
              <a:spcAft>
                <a:spcPct val="0"/>
              </a:spcAft>
            </a:pPr>
            <a:r>
              <a:rPr lang="en-US" sz="1400" b="1" dirty="0">
                <a:solidFill>
                  <a:srgbClr val="0F2741"/>
                </a:solidFill>
                <a:highlight>
                  <a:srgbClr val="FFFFFF"/>
                </a:highlight>
              </a:rPr>
              <a:t>… Road Casualties &amp; Accidents Total Cost in 2021 &amp; 2022 (in billions GBP)</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sp>
        <p:nvSpPr>
          <p:cNvPr id="13" name="Rectangle 12">
            <a:extLst>
              <a:ext uri="{FF2B5EF4-FFF2-40B4-BE49-F238E27FC236}">
                <a16:creationId xmlns:a16="http://schemas.microsoft.com/office/drawing/2014/main" id="{9D5AA2DC-A03A-AAD8-D26F-04E83906D2CC}"/>
              </a:ext>
            </a:extLst>
          </p:cNvPr>
          <p:cNvSpPr/>
          <p:nvPr/>
        </p:nvSpPr>
        <p:spPr>
          <a:xfrm>
            <a:off x="3108961" y="2217699"/>
            <a:ext cx="2212548" cy="38068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5" name="Straight Arrow Connector 14">
            <a:extLst>
              <a:ext uri="{FF2B5EF4-FFF2-40B4-BE49-F238E27FC236}">
                <a16:creationId xmlns:a16="http://schemas.microsoft.com/office/drawing/2014/main" id="{7689D1FC-9DC2-5CF3-3F4E-435F43BD054C}"/>
              </a:ext>
            </a:extLst>
          </p:cNvPr>
          <p:cNvCxnSpPr>
            <a:cxnSpLocks/>
          </p:cNvCxnSpPr>
          <p:nvPr/>
        </p:nvCxnSpPr>
        <p:spPr>
          <a:xfrm flipV="1">
            <a:off x="3680663" y="2217698"/>
            <a:ext cx="534572" cy="55982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EE57EAC-32CC-C057-CFBC-05FC3853F5B2}"/>
              </a:ext>
            </a:extLst>
          </p:cNvPr>
          <p:cNvSpPr txBox="1"/>
          <p:nvPr/>
        </p:nvSpPr>
        <p:spPr>
          <a:xfrm>
            <a:off x="9675356" y="2290346"/>
            <a:ext cx="2380656" cy="2893100"/>
          </a:xfrm>
          <a:prstGeom prst="rect">
            <a:avLst/>
          </a:prstGeom>
          <a:noFill/>
        </p:spPr>
        <p:txBody>
          <a:bodyPr wrap="square" rtlCol="0">
            <a:spAutoFit/>
          </a:bodyPr>
          <a:lstStyle/>
          <a:p>
            <a:r>
              <a:rPr lang="en-US" sz="1400" b="0" i="0" dirty="0">
                <a:solidFill>
                  <a:srgbClr val="0D0D0D"/>
                </a:solidFill>
                <a:effectLst/>
                <a:highlight>
                  <a:srgbClr val="FFFFFF"/>
                </a:highlight>
              </a:rPr>
              <a:t>The economic impact of road accidents on </a:t>
            </a:r>
            <a:r>
              <a:rPr lang="en-US" sz="1400" b="1" i="0" dirty="0">
                <a:solidFill>
                  <a:srgbClr val="0D0D0D"/>
                </a:solidFill>
                <a:effectLst/>
                <a:highlight>
                  <a:srgbClr val="FFFFFF"/>
                </a:highlight>
              </a:rPr>
              <a:t>the UK's GDP was 1.84% in 2021, decreasing to 1.37% in 2022. </a:t>
            </a:r>
            <a:r>
              <a:rPr lang="en-US" sz="1400" b="0" i="0" dirty="0">
                <a:solidFill>
                  <a:srgbClr val="0D0D0D"/>
                </a:solidFill>
                <a:effectLst/>
                <a:highlight>
                  <a:srgbClr val="FFFFFF"/>
                </a:highlight>
              </a:rPr>
              <a:t>The improvement underscores the dedication of policymakers, transportation authorities, and emergency services to bolster road safety measures. </a:t>
            </a:r>
            <a:r>
              <a:rPr lang="en-US" sz="1400" b="1" i="0" dirty="0">
                <a:solidFill>
                  <a:srgbClr val="0D0D0D"/>
                </a:solidFill>
                <a:effectLst/>
                <a:highlight>
                  <a:srgbClr val="FFFFFF"/>
                </a:highlight>
              </a:rPr>
              <a:t>Yet, despite progress, the economic repercussions of accidents persist as a concern.</a:t>
            </a:r>
            <a:endParaRPr lang="en-NG" sz="1400" b="1" dirty="0"/>
          </a:p>
        </p:txBody>
      </p:sp>
      <p:sp>
        <p:nvSpPr>
          <p:cNvPr id="3" name="TextBox 2">
            <a:extLst>
              <a:ext uri="{FF2B5EF4-FFF2-40B4-BE49-F238E27FC236}">
                <a16:creationId xmlns:a16="http://schemas.microsoft.com/office/drawing/2014/main" id="{6BC29522-DB1B-5AB1-3DF5-02C9F18EA4C3}"/>
              </a:ext>
            </a:extLst>
          </p:cNvPr>
          <p:cNvSpPr txBox="1"/>
          <p:nvPr/>
        </p:nvSpPr>
        <p:spPr>
          <a:xfrm>
            <a:off x="11411697" y="6433204"/>
            <a:ext cx="428610" cy="307777"/>
          </a:xfrm>
          <a:prstGeom prst="rect">
            <a:avLst/>
          </a:prstGeom>
          <a:noFill/>
        </p:spPr>
        <p:txBody>
          <a:bodyPr wrap="square" rtlCol="0">
            <a:spAutoFit/>
          </a:bodyPr>
          <a:lstStyle/>
          <a:p>
            <a:r>
              <a:rPr lang="en-US" sz="1400" dirty="0"/>
              <a:t>47</a:t>
            </a:r>
            <a:endParaRPr lang="en-NG" sz="1400" dirty="0"/>
          </a:p>
        </p:txBody>
      </p:sp>
    </p:spTree>
    <p:extLst>
      <p:ext uri="{BB962C8B-B14F-4D97-AF65-F5344CB8AC3E}">
        <p14:creationId xmlns:p14="http://schemas.microsoft.com/office/powerpoint/2010/main" val="1725516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44738" y="6365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161560" y="6477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02340" y="347347"/>
            <a:ext cx="10835352" cy="738664"/>
          </a:xfrm>
          <a:prstGeom prst="rect">
            <a:avLst/>
          </a:prstGeom>
          <a:noFill/>
          <a:ln>
            <a:noFill/>
          </a:ln>
        </p:spPr>
        <p:txBody>
          <a:bodyPr wrap="square" rtlCol="0">
            <a:spAutoFit/>
          </a:bodyPr>
          <a:lstStyle/>
          <a:p>
            <a:r>
              <a:rPr lang="en-US" sz="2100" b="1" dirty="0">
                <a:solidFill>
                  <a:srgbClr val="0D0D0D"/>
                </a:solidFill>
                <a:highlight>
                  <a:srgbClr val="FFFFFF"/>
                </a:highlight>
              </a:rPr>
              <a:t>How Car</a:t>
            </a:r>
            <a:r>
              <a:rPr lang="en-US" sz="2100" b="1" i="0" dirty="0">
                <a:solidFill>
                  <a:srgbClr val="0D0D0D"/>
                </a:solidFill>
                <a:effectLst/>
                <a:highlight>
                  <a:srgbClr val="FFFFFF"/>
                </a:highlight>
              </a:rPr>
              <a:t> Accidents R</a:t>
            </a:r>
            <a:r>
              <a:rPr lang="en-US" sz="2100" b="1" dirty="0">
                <a:solidFill>
                  <a:srgbClr val="0D0D0D"/>
                </a:solidFill>
                <a:highlight>
                  <a:srgbClr val="FFFFFF"/>
                </a:highlight>
              </a:rPr>
              <a:t>uin</a:t>
            </a:r>
            <a:r>
              <a:rPr lang="en-US" sz="2100" b="1" i="0" dirty="0">
                <a:solidFill>
                  <a:srgbClr val="0D0D0D"/>
                </a:solidFill>
                <a:effectLst/>
                <a:highlight>
                  <a:srgbClr val="FFFFFF"/>
                </a:highlight>
              </a:rPr>
              <a:t> the UK Economy: The </a:t>
            </a:r>
            <a:r>
              <a:rPr lang="en-US" sz="2100" b="1" dirty="0">
                <a:solidFill>
                  <a:srgbClr val="0D0D0D"/>
                </a:solidFill>
                <a:highlight>
                  <a:srgbClr val="FFFFFF"/>
                </a:highlight>
              </a:rPr>
              <a:t>E</a:t>
            </a:r>
            <a:r>
              <a:rPr lang="en-US" sz="2100" b="1" i="0" dirty="0">
                <a:solidFill>
                  <a:srgbClr val="0D0D0D"/>
                </a:solidFill>
                <a:effectLst/>
                <a:highlight>
                  <a:srgbClr val="FFFFFF"/>
                </a:highlight>
              </a:rPr>
              <a:t>conomic </a:t>
            </a:r>
            <a:r>
              <a:rPr lang="en-US" sz="2100" b="1" dirty="0">
                <a:solidFill>
                  <a:srgbClr val="0D0D0D"/>
                </a:solidFill>
                <a:highlight>
                  <a:srgbClr val="FFFFFF"/>
                </a:highlight>
              </a:rPr>
              <a:t>I</a:t>
            </a:r>
            <a:r>
              <a:rPr lang="en-US" sz="2100" b="1" i="0" dirty="0">
                <a:solidFill>
                  <a:srgbClr val="0D0D0D"/>
                </a:solidFill>
                <a:effectLst/>
                <a:highlight>
                  <a:srgbClr val="FFFFFF"/>
                </a:highlight>
              </a:rPr>
              <a:t>mpact of Car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on the UK's GDP was 1.46% (out of 1.84%) in 2021, decreasing to 1.1% (out of 1.37%) in 2022 </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23557" y="1042033"/>
            <a:ext cx="10814135" cy="9845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9932186" y="1754897"/>
            <a:ext cx="1679031"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9932186" y="21242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323557" y="1306609"/>
            <a:ext cx="4557931" cy="307777"/>
          </a:xfrm>
          <a:prstGeom prst="rect">
            <a:avLst/>
          </a:prstGeom>
          <a:noFill/>
        </p:spPr>
        <p:txBody>
          <a:bodyPr wrap="square" rtlCol="0">
            <a:spAutoFit/>
          </a:bodyPr>
          <a:lstStyle/>
          <a:p>
            <a:pPr eaLnBrk="0" fontAlgn="base" hangingPunct="0">
              <a:spcBef>
                <a:spcPct val="0"/>
              </a:spcBef>
              <a:spcAft>
                <a:spcPct val="0"/>
              </a:spcAft>
            </a:pPr>
            <a:r>
              <a:rPr lang="en-US" sz="1400" b="1" i="0" dirty="0">
                <a:solidFill>
                  <a:srgbClr val="0F2741"/>
                </a:solidFill>
                <a:effectLst/>
                <a:highlight>
                  <a:srgbClr val="FFFFFF"/>
                </a:highlight>
              </a:rPr>
              <a:t>GDP of the UK from 2020 to 2022 </a:t>
            </a:r>
            <a:r>
              <a:rPr lang="en-US" sz="1400" b="1" i="1" dirty="0">
                <a:solidFill>
                  <a:srgbClr val="455F7C"/>
                </a:solidFill>
                <a:effectLst/>
                <a:highlight>
                  <a:srgbClr val="FFFFFF"/>
                </a:highlight>
              </a:rPr>
              <a:t>(in trillion GBP), and …</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nvGraphicFramePr>
        <p:xfrm>
          <a:off x="622590" y="1826591"/>
          <a:ext cx="4698918" cy="4197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D1E950-9908-6F08-85EA-EABE0086E7E1}"/>
              </a:ext>
            </a:extLst>
          </p:cNvPr>
          <p:cNvGraphicFramePr/>
          <p:nvPr>
            <p:extLst>
              <p:ext uri="{D42A27DB-BD31-4B8C-83A1-F6EECF244321}">
                <p14:modId xmlns:p14="http://schemas.microsoft.com/office/powerpoint/2010/main" val="678288311"/>
              </p:ext>
            </p:extLst>
          </p:nvPr>
        </p:nvGraphicFramePr>
        <p:xfrm>
          <a:off x="5950069" y="1989663"/>
          <a:ext cx="3468458" cy="403491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40B5557-0BF6-59E8-867B-1FC0EA9C6A3C}"/>
              </a:ext>
            </a:extLst>
          </p:cNvPr>
          <p:cNvSpPr txBox="1"/>
          <p:nvPr/>
        </p:nvSpPr>
        <p:spPr>
          <a:xfrm>
            <a:off x="5921933" y="1306609"/>
            <a:ext cx="3534977" cy="523220"/>
          </a:xfrm>
          <a:prstGeom prst="rect">
            <a:avLst/>
          </a:prstGeom>
          <a:noFill/>
        </p:spPr>
        <p:txBody>
          <a:bodyPr wrap="square" rtlCol="0">
            <a:spAutoFit/>
          </a:bodyPr>
          <a:lstStyle/>
          <a:p>
            <a:pPr eaLnBrk="0" fontAlgn="base" hangingPunct="0">
              <a:spcBef>
                <a:spcPct val="0"/>
              </a:spcBef>
              <a:spcAft>
                <a:spcPct val="0"/>
              </a:spcAft>
            </a:pPr>
            <a:r>
              <a:rPr lang="en-US" sz="1400" b="1" dirty="0">
                <a:solidFill>
                  <a:srgbClr val="0F2741"/>
                </a:solidFill>
                <a:highlight>
                  <a:srgbClr val="FFFFFF"/>
                </a:highlight>
              </a:rPr>
              <a:t>… Road Casualties &amp; Accidents Total Cost due to CARS in 2021 &amp; 2022 (in billions GBP)</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sp>
        <p:nvSpPr>
          <p:cNvPr id="13" name="Rectangle 12">
            <a:extLst>
              <a:ext uri="{FF2B5EF4-FFF2-40B4-BE49-F238E27FC236}">
                <a16:creationId xmlns:a16="http://schemas.microsoft.com/office/drawing/2014/main" id="{9D5AA2DC-A03A-AAD8-D26F-04E83906D2CC}"/>
              </a:ext>
            </a:extLst>
          </p:cNvPr>
          <p:cNvSpPr/>
          <p:nvPr/>
        </p:nvSpPr>
        <p:spPr>
          <a:xfrm>
            <a:off x="3108961" y="2217699"/>
            <a:ext cx="2212548" cy="38068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5" name="Straight Arrow Connector 14">
            <a:extLst>
              <a:ext uri="{FF2B5EF4-FFF2-40B4-BE49-F238E27FC236}">
                <a16:creationId xmlns:a16="http://schemas.microsoft.com/office/drawing/2014/main" id="{7689D1FC-9DC2-5CF3-3F4E-435F43BD054C}"/>
              </a:ext>
            </a:extLst>
          </p:cNvPr>
          <p:cNvCxnSpPr>
            <a:cxnSpLocks/>
          </p:cNvCxnSpPr>
          <p:nvPr/>
        </p:nvCxnSpPr>
        <p:spPr>
          <a:xfrm flipV="1">
            <a:off x="3680663" y="2217698"/>
            <a:ext cx="534572" cy="55982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EE57EAC-32CC-C057-CFBC-05FC3853F5B2}"/>
              </a:ext>
            </a:extLst>
          </p:cNvPr>
          <p:cNvSpPr txBox="1"/>
          <p:nvPr/>
        </p:nvSpPr>
        <p:spPr>
          <a:xfrm>
            <a:off x="9675356" y="2290346"/>
            <a:ext cx="2380656" cy="3539430"/>
          </a:xfrm>
          <a:prstGeom prst="rect">
            <a:avLst/>
          </a:prstGeom>
          <a:noFill/>
        </p:spPr>
        <p:txBody>
          <a:bodyPr wrap="square" rtlCol="0">
            <a:spAutoFit/>
          </a:bodyPr>
          <a:lstStyle/>
          <a:p>
            <a:r>
              <a:rPr lang="en-US" sz="1400" b="0" i="0" dirty="0">
                <a:solidFill>
                  <a:srgbClr val="0D0D0D"/>
                </a:solidFill>
                <a:effectLst/>
                <a:highlight>
                  <a:srgbClr val="FFFFFF"/>
                </a:highlight>
              </a:rPr>
              <a:t>The economic impact of road accidents on </a:t>
            </a:r>
            <a:r>
              <a:rPr lang="en-US" sz="1400" b="1" i="0" dirty="0">
                <a:solidFill>
                  <a:srgbClr val="0D0D0D"/>
                </a:solidFill>
                <a:effectLst/>
                <a:highlight>
                  <a:srgbClr val="FFFFFF"/>
                </a:highlight>
              </a:rPr>
              <a:t>the UK's GDP was 1.84% in 2021, decreasing to 1.37% in 2022.</a:t>
            </a:r>
          </a:p>
          <a:p>
            <a:endParaRPr lang="en-US" sz="1400" b="1" i="0" dirty="0">
              <a:solidFill>
                <a:srgbClr val="0D0D0D"/>
              </a:solidFill>
              <a:effectLst/>
              <a:highlight>
                <a:srgbClr val="FFFFFF"/>
              </a:highlight>
            </a:endParaRPr>
          </a:p>
          <a:p>
            <a:r>
              <a:rPr lang="en-US" sz="1400" b="0" i="0" dirty="0">
                <a:solidFill>
                  <a:srgbClr val="0D0D0D"/>
                </a:solidFill>
                <a:effectLst/>
                <a:highlight>
                  <a:srgbClr val="FFFFFF"/>
                </a:highlight>
              </a:rPr>
              <a:t>However, </a:t>
            </a:r>
            <a:r>
              <a:rPr lang="en-US" sz="1400" b="1" i="0" dirty="0">
                <a:solidFill>
                  <a:srgbClr val="0D0D0D"/>
                </a:solidFill>
                <a:effectLst/>
                <a:highlight>
                  <a:srgbClr val="FFFFFF"/>
                </a:highlight>
              </a:rPr>
              <a:t>Total </a:t>
            </a:r>
            <a:r>
              <a:rPr lang="en-US" sz="1400" b="1" dirty="0">
                <a:solidFill>
                  <a:srgbClr val="0D0D0D"/>
                </a:solidFill>
                <a:highlight>
                  <a:srgbClr val="FFFFFF"/>
                </a:highlight>
              </a:rPr>
              <a:t>Cost of Payments due to </a:t>
            </a:r>
            <a:r>
              <a:rPr lang="en-US" sz="1400" b="1" i="0" dirty="0">
                <a:solidFill>
                  <a:srgbClr val="0D0D0D"/>
                </a:solidFill>
                <a:effectLst/>
                <a:highlight>
                  <a:srgbClr val="FFFFFF"/>
                </a:highlight>
              </a:rPr>
              <a:t>Cars accidents and casualties was 1.46% of the UK’s GDP in 2021 and 1.1</a:t>
            </a:r>
            <a:r>
              <a:rPr lang="en-US" sz="1400" i="0" dirty="0">
                <a:solidFill>
                  <a:srgbClr val="0D0D0D"/>
                </a:solidFill>
                <a:effectLst/>
                <a:highlight>
                  <a:srgbClr val="FFFFFF"/>
                </a:highlight>
              </a:rPr>
              <a:t>% of the UK’s GDP in 2022.</a:t>
            </a:r>
            <a:r>
              <a:rPr lang="en-US" sz="1400" i="0" dirty="0">
                <a:solidFill>
                  <a:srgbClr val="0D0D0D"/>
                </a:solidFill>
                <a:effectLst/>
              </a:rPr>
              <a:t> </a:t>
            </a:r>
            <a:r>
              <a:rPr lang="en-US" sz="1400" b="0" i="0" dirty="0">
                <a:solidFill>
                  <a:srgbClr val="0D0D0D"/>
                </a:solidFill>
                <a:effectLst/>
              </a:rPr>
              <a:t>Despite progress, the economic repercussions of accidents remain a concern, particularly due to car accidents and casualties</a:t>
            </a:r>
            <a:r>
              <a:rPr lang="en-US" sz="1400" b="0" i="0" dirty="0">
                <a:solidFill>
                  <a:srgbClr val="0D0D0D"/>
                </a:solidFill>
                <a:effectLst/>
                <a:latin typeface="ui-sans-serif"/>
              </a:rPr>
              <a:t>.</a:t>
            </a:r>
            <a:endParaRPr lang="en-NG" sz="1400" dirty="0"/>
          </a:p>
        </p:txBody>
      </p:sp>
      <p:sp>
        <p:nvSpPr>
          <p:cNvPr id="3" name="TextBox 2">
            <a:extLst>
              <a:ext uri="{FF2B5EF4-FFF2-40B4-BE49-F238E27FC236}">
                <a16:creationId xmlns:a16="http://schemas.microsoft.com/office/drawing/2014/main" id="{6BC29522-DB1B-5AB1-3DF5-02C9F18EA4C3}"/>
              </a:ext>
            </a:extLst>
          </p:cNvPr>
          <p:cNvSpPr txBox="1"/>
          <p:nvPr/>
        </p:nvSpPr>
        <p:spPr>
          <a:xfrm>
            <a:off x="11411697" y="6433204"/>
            <a:ext cx="428610" cy="307777"/>
          </a:xfrm>
          <a:prstGeom prst="rect">
            <a:avLst/>
          </a:prstGeom>
          <a:noFill/>
        </p:spPr>
        <p:txBody>
          <a:bodyPr wrap="square" rtlCol="0">
            <a:spAutoFit/>
          </a:bodyPr>
          <a:lstStyle/>
          <a:p>
            <a:r>
              <a:rPr lang="en-US" sz="1400" dirty="0"/>
              <a:t>48</a:t>
            </a:r>
            <a:endParaRPr lang="en-NG" sz="1400" dirty="0"/>
          </a:p>
        </p:txBody>
      </p:sp>
    </p:spTree>
    <p:extLst>
      <p:ext uri="{BB962C8B-B14F-4D97-AF65-F5344CB8AC3E}">
        <p14:creationId xmlns:p14="http://schemas.microsoft.com/office/powerpoint/2010/main" val="4058959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8000"/>
          </a:xfrm>
          <a:prstGeom prst="rect">
            <a:avLst/>
          </a:prstGeom>
          <a:noFill/>
          <a:ln>
            <a:noFill/>
          </a:ln>
        </p:spPr>
      </p:pic>
      <p:sp>
        <p:nvSpPr>
          <p:cNvPr id="6" name="TextBox 5">
            <a:extLst>
              <a:ext uri="{FF2B5EF4-FFF2-40B4-BE49-F238E27FC236}">
                <a16:creationId xmlns:a16="http://schemas.microsoft.com/office/drawing/2014/main" id="{1261F2D6-43B1-F674-2BF4-75172B400D3F}"/>
              </a:ext>
            </a:extLst>
          </p:cNvPr>
          <p:cNvSpPr txBox="1"/>
          <p:nvPr/>
        </p:nvSpPr>
        <p:spPr>
          <a:xfrm>
            <a:off x="323557" y="457199"/>
            <a:ext cx="10900117" cy="523220"/>
          </a:xfrm>
          <a:prstGeom prst="rect">
            <a:avLst/>
          </a:prstGeom>
          <a:noFill/>
        </p:spPr>
        <p:txBody>
          <a:bodyPr wrap="square">
            <a:spAutoFit/>
          </a:bodyPr>
          <a:lstStyle/>
          <a:p>
            <a:r>
              <a:rPr lang="en-US" sz="2800" b="1" dirty="0">
                <a:solidFill>
                  <a:srgbClr val="0070C0"/>
                </a:solidFill>
              </a:rPr>
              <a:t>The Economic impacts of Road Accidents and Casualties on the UK’s GDP</a:t>
            </a:r>
            <a:endParaRPr lang="en-NG" sz="2800" dirty="0">
              <a:solidFill>
                <a:srgbClr val="0070C0"/>
              </a:solidFill>
            </a:endParaRPr>
          </a:p>
        </p:txBody>
      </p:sp>
      <p:cxnSp>
        <p:nvCxnSpPr>
          <p:cNvPr id="7" name="Straight Connector 6">
            <a:extLst>
              <a:ext uri="{FF2B5EF4-FFF2-40B4-BE49-F238E27FC236}">
                <a16:creationId xmlns:a16="http://schemas.microsoft.com/office/drawing/2014/main" id="{9D7CB83B-CC4B-8E71-EC11-DE7284FDA6AE}"/>
              </a:ext>
            </a:extLst>
          </p:cNvPr>
          <p:cNvCxnSpPr>
            <a:cxnSpLocks/>
          </p:cNvCxnSpPr>
          <p:nvPr/>
        </p:nvCxnSpPr>
        <p:spPr>
          <a:xfrm flipV="1">
            <a:off x="323557" y="980419"/>
            <a:ext cx="10900117" cy="44039"/>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70A0583D-FF23-8C4C-5DFD-E68592286B83}"/>
              </a:ext>
            </a:extLst>
          </p:cNvPr>
          <p:cNvSpPr/>
          <p:nvPr/>
        </p:nvSpPr>
        <p:spPr>
          <a:xfrm>
            <a:off x="576774" y="1737590"/>
            <a:ext cx="2039817" cy="2087750"/>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DIRECT COSTS</a:t>
            </a:r>
          </a:p>
          <a:p>
            <a:pPr algn="ctr"/>
            <a:r>
              <a:rPr lang="en-US" sz="2000" b="1" dirty="0"/>
              <a:t>of</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flipV="1">
            <a:off x="3193366" y="1711086"/>
            <a:ext cx="2487906" cy="26504"/>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flipV="1">
            <a:off x="8160433" y="1725001"/>
            <a:ext cx="2345653" cy="12589"/>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630116" y="1492971"/>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00511" y="1372532"/>
            <a:ext cx="2345653" cy="338554"/>
          </a:xfrm>
          <a:prstGeom prst="rect">
            <a:avLst/>
          </a:prstGeom>
          <a:noFill/>
        </p:spPr>
        <p:txBody>
          <a:bodyPr wrap="square" rtlCol="0">
            <a:spAutoFit/>
          </a:bodyPr>
          <a:lstStyle/>
          <a:p>
            <a:r>
              <a:rPr lang="en-US" sz="1600" b="1" dirty="0"/>
              <a:t>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160433" y="1386447"/>
            <a:ext cx="2345653"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193367" y="1900657"/>
            <a:ext cx="270070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Medical Expenses</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02744" y="2447280"/>
            <a:ext cx="269294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Vehicle Repairs</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02743" y="3001243"/>
            <a:ext cx="269294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Legal Fees</a:t>
            </a:r>
            <a:endParaRPr lang="en-NG" sz="1600" b="1" dirty="0">
              <a:solidFill>
                <a:schemeClr val="tx1"/>
              </a:solidFill>
            </a:endParaRPr>
          </a:p>
        </p:txBody>
      </p:sp>
      <p:sp>
        <p:nvSpPr>
          <p:cNvPr id="20" name="Rectangle 19">
            <a:extLst>
              <a:ext uri="{FF2B5EF4-FFF2-40B4-BE49-F238E27FC236}">
                <a16:creationId xmlns:a16="http://schemas.microsoft.com/office/drawing/2014/main" id="{2174AA9B-82DE-FBA8-C7AB-C823B9CC9FF7}"/>
              </a:ext>
            </a:extLst>
          </p:cNvPr>
          <p:cNvSpPr/>
          <p:nvPr/>
        </p:nvSpPr>
        <p:spPr>
          <a:xfrm>
            <a:off x="3193365" y="3610509"/>
            <a:ext cx="2700701"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Insurance Payouts</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13674" y="1873338"/>
            <a:ext cx="3538851" cy="3469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Consumer Spending</a:t>
            </a:r>
            <a:endParaRPr lang="en-NG" sz="1600" b="1" dirty="0">
              <a:solidFill>
                <a:schemeClr val="tx1"/>
              </a:solidFill>
            </a:endParaRPr>
          </a:p>
        </p:txBody>
      </p:sp>
      <p:sp>
        <p:nvSpPr>
          <p:cNvPr id="25" name="Rectangle 24">
            <a:extLst>
              <a:ext uri="{FF2B5EF4-FFF2-40B4-BE49-F238E27FC236}">
                <a16:creationId xmlns:a16="http://schemas.microsoft.com/office/drawing/2014/main" id="{71AAB0B4-6C83-6F8C-51B7-0AB0C7EE5244}"/>
              </a:ext>
            </a:extLst>
          </p:cNvPr>
          <p:cNvSpPr/>
          <p:nvPr/>
        </p:nvSpPr>
        <p:spPr>
          <a:xfrm>
            <a:off x="7413674" y="2447280"/>
            <a:ext cx="3538851" cy="56701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Diversion (to Address Aftermath of Accidents)</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501748" y="4616905"/>
            <a:ext cx="2039817" cy="1658151"/>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HEALTHCARE COSTS </a:t>
            </a:r>
          </a:p>
          <a:p>
            <a:pPr algn="ctr"/>
            <a:r>
              <a:rPr lang="en-US" sz="2000" b="1" dirty="0"/>
              <a:t>of</a:t>
            </a:r>
          </a:p>
          <a:p>
            <a:pPr algn="ctr"/>
            <a:r>
              <a:rPr lang="en-US" sz="1600" b="1" dirty="0"/>
              <a:t>(affect various stakeholders)</a:t>
            </a:r>
            <a:endParaRPr lang="en-NG" sz="16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118341" y="4609243"/>
            <a:ext cx="2727824" cy="39177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Individuals and Families</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127719" y="5301282"/>
            <a:ext cx="2727824" cy="36459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Healthcare System</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118340" y="5983594"/>
            <a:ext cx="2727824" cy="29146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Government</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13674" y="4581110"/>
            <a:ext cx="3538851" cy="47400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Productivity</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23051" y="5273149"/>
            <a:ext cx="3531091" cy="47400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Allocation</a:t>
            </a:r>
            <a:endParaRPr lang="en-NG" sz="1600" b="1" dirty="0">
              <a:solidFill>
                <a:schemeClr val="tx1"/>
              </a:solidFill>
            </a:endParaRPr>
          </a:p>
        </p:txBody>
      </p:sp>
      <p:sp>
        <p:nvSpPr>
          <p:cNvPr id="35" name="Rectangle 34">
            <a:extLst>
              <a:ext uri="{FF2B5EF4-FFF2-40B4-BE49-F238E27FC236}">
                <a16:creationId xmlns:a16="http://schemas.microsoft.com/office/drawing/2014/main" id="{8F8E6195-BF8A-49BE-2992-58909F3D650F}"/>
              </a:ext>
            </a:extLst>
          </p:cNvPr>
          <p:cNvSpPr/>
          <p:nvPr/>
        </p:nvSpPr>
        <p:spPr>
          <a:xfrm>
            <a:off x="7413673" y="5955461"/>
            <a:ext cx="3531091" cy="43581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Opportunity Cost</a:t>
            </a:r>
            <a:endParaRPr lang="en-NG" sz="1600" b="1" dirty="0">
              <a:solidFill>
                <a:schemeClr val="tx1"/>
              </a:solidFill>
            </a:endParaRPr>
          </a:p>
        </p:txBody>
      </p:sp>
      <p:sp>
        <p:nvSpPr>
          <p:cNvPr id="36" name="Oval 35">
            <a:extLst>
              <a:ext uri="{FF2B5EF4-FFF2-40B4-BE49-F238E27FC236}">
                <a16:creationId xmlns:a16="http://schemas.microsoft.com/office/drawing/2014/main" id="{8A52DD71-C0BE-E49F-20BC-FDA982FC253B}"/>
              </a:ext>
            </a:extLst>
          </p:cNvPr>
          <p:cNvSpPr/>
          <p:nvPr/>
        </p:nvSpPr>
        <p:spPr>
          <a:xfrm>
            <a:off x="576773" y="4347696"/>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NG" b="1" dirty="0"/>
          </a:p>
        </p:txBody>
      </p:sp>
      <p:sp>
        <p:nvSpPr>
          <p:cNvPr id="2" name="TextBox 1">
            <a:extLst>
              <a:ext uri="{FF2B5EF4-FFF2-40B4-BE49-F238E27FC236}">
                <a16:creationId xmlns:a16="http://schemas.microsoft.com/office/drawing/2014/main" id="{696EBEC3-C015-5D22-AA15-44243CA8C397}"/>
              </a:ext>
            </a:extLst>
          </p:cNvPr>
          <p:cNvSpPr txBox="1"/>
          <p:nvPr/>
        </p:nvSpPr>
        <p:spPr>
          <a:xfrm>
            <a:off x="11411697" y="6518998"/>
            <a:ext cx="428610" cy="307777"/>
          </a:xfrm>
          <a:prstGeom prst="rect">
            <a:avLst/>
          </a:prstGeom>
          <a:noFill/>
        </p:spPr>
        <p:txBody>
          <a:bodyPr wrap="square" rtlCol="0">
            <a:spAutoFit/>
          </a:bodyPr>
          <a:lstStyle/>
          <a:p>
            <a:r>
              <a:rPr lang="en-US" sz="1400" dirty="0"/>
              <a:t>49</a:t>
            </a:r>
            <a:endParaRPr lang="en-NG" sz="1400" dirty="0"/>
          </a:p>
        </p:txBody>
      </p:sp>
      <p:cxnSp>
        <p:nvCxnSpPr>
          <p:cNvPr id="3" name="Straight Connector 2">
            <a:extLst>
              <a:ext uri="{FF2B5EF4-FFF2-40B4-BE49-F238E27FC236}">
                <a16:creationId xmlns:a16="http://schemas.microsoft.com/office/drawing/2014/main" id="{A70DC6C7-4B29-5F3D-3729-09D85EA3CFF0}"/>
              </a:ext>
            </a:extLst>
          </p:cNvPr>
          <p:cNvCxnSpPr>
            <a:cxnSpLocks/>
          </p:cNvCxnSpPr>
          <p:nvPr/>
        </p:nvCxnSpPr>
        <p:spPr>
          <a:xfrm>
            <a:off x="501748" y="647242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659562A-BA86-ADCE-8CA6-A43E2391DE9B}"/>
              </a:ext>
            </a:extLst>
          </p:cNvPr>
          <p:cNvSpPr txBox="1"/>
          <p:nvPr/>
        </p:nvSpPr>
        <p:spPr>
          <a:xfrm>
            <a:off x="6353819" y="651899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317308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22E57-4715-5928-1EDF-E52A7C0D9CB1}"/>
              </a:ext>
            </a:extLst>
          </p:cNvPr>
          <p:cNvSpPr txBox="1"/>
          <p:nvPr/>
        </p:nvSpPr>
        <p:spPr>
          <a:xfrm>
            <a:off x="504092" y="461665"/>
            <a:ext cx="3882557" cy="523220"/>
          </a:xfrm>
          <a:prstGeom prst="rect">
            <a:avLst/>
          </a:prstGeom>
          <a:noFill/>
        </p:spPr>
        <p:txBody>
          <a:bodyPr wrap="square" rtlCol="0">
            <a:spAutoFit/>
          </a:bodyPr>
          <a:lstStyle/>
          <a:p>
            <a:r>
              <a:rPr lang="en-US" sz="2800" b="1" dirty="0">
                <a:solidFill>
                  <a:srgbClr val="0070C0"/>
                </a:solidFill>
              </a:rPr>
              <a:t>Executive Summary (III)</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6D09D5CE-F907-A924-DB8F-AEC0B9C6DF3C}"/>
              </a:ext>
            </a:extLst>
          </p:cNvPr>
          <p:cNvCxnSpPr>
            <a:cxnSpLocks/>
          </p:cNvCxnSpPr>
          <p:nvPr/>
        </p:nvCxnSpPr>
        <p:spPr>
          <a:xfrm>
            <a:off x="504092" y="939432"/>
            <a:ext cx="4315043"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F40E574-0E49-0254-ADDB-3FE6B2FC30D7}"/>
              </a:ext>
            </a:extLst>
          </p:cNvPr>
          <p:cNvSpPr txBox="1"/>
          <p:nvPr/>
        </p:nvSpPr>
        <p:spPr>
          <a:xfrm>
            <a:off x="926757" y="1462652"/>
            <a:ext cx="9922476" cy="4401205"/>
          </a:xfrm>
          <a:prstGeom prst="rect">
            <a:avLst/>
          </a:prstGeom>
          <a:noFill/>
        </p:spPr>
        <p:txBody>
          <a:bodyPr wrap="square">
            <a:spAutoFit/>
          </a:bodyPr>
          <a:lstStyle/>
          <a:p>
            <a:r>
              <a:rPr lang="en-US" sz="1400" b="1" dirty="0"/>
              <a:t>This Findings Suggest ten(10) Strategic Priorities to Mitigate the Economic Impacts of Road Casualties and Accidents on the UK’s GDP</a:t>
            </a:r>
          </a:p>
          <a:p>
            <a:pPr marL="342900" indent="-342900">
              <a:buFont typeface="+mj-lt"/>
              <a:buAutoNum type="arabicPeriod"/>
            </a:pPr>
            <a:r>
              <a:rPr lang="en-US" sz="1400" dirty="0"/>
              <a:t>Infrastructure Investment for Safer Roads</a:t>
            </a:r>
          </a:p>
          <a:p>
            <a:pPr marL="342900" indent="-342900">
              <a:buFont typeface="+mj-lt"/>
              <a:buAutoNum type="arabicPeriod"/>
            </a:pPr>
            <a:r>
              <a:rPr lang="en-US" sz="1400" dirty="0"/>
              <a:t>Promoting Education and Awareness.</a:t>
            </a:r>
          </a:p>
          <a:p>
            <a:pPr marL="342900" indent="-342900">
              <a:buFont typeface="+mj-lt"/>
              <a:buAutoNum type="arabicPeriod"/>
            </a:pPr>
            <a:r>
              <a:rPr lang="en-US" sz="1400" dirty="0"/>
              <a:t>Strengthening Law Enforcement and Penalties</a:t>
            </a:r>
          </a:p>
          <a:p>
            <a:pPr marL="342900" indent="-342900">
              <a:buFont typeface="+mj-lt"/>
              <a:buAutoNum type="arabicPeriod"/>
            </a:pPr>
            <a:r>
              <a:rPr lang="en-US" sz="1400" dirty="0"/>
              <a:t>Enhancing Emergency Response and Medical Services.</a:t>
            </a:r>
          </a:p>
          <a:p>
            <a:pPr marL="342900" indent="-342900">
              <a:buFont typeface="+mj-lt"/>
              <a:buAutoNum type="arabicPeriod"/>
            </a:pPr>
            <a:r>
              <a:rPr lang="en-US" sz="1400" dirty="0"/>
              <a:t>Utilizing Data for Informed Decision-Making</a:t>
            </a:r>
          </a:p>
          <a:p>
            <a:pPr marL="342900" indent="-342900">
              <a:buFont typeface="+mj-lt"/>
              <a:buAutoNum type="arabicPeriod"/>
            </a:pPr>
            <a:r>
              <a:rPr lang="en-US" sz="1400" dirty="0"/>
              <a:t>Improving Insurance and Compensation Systems.</a:t>
            </a:r>
          </a:p>
          <a:p>
            <a:pPr marL="342900" indent="-342900">
              <a:buFont typeface="+mj-lt"/>
              <a:buAutoNum type="arabicPeriod"/>
            </a:pPr>
            <a:r>
              <a:rPr lang="en-US" sz="1400" dirty="0"/>
              <a:t>Integration of Road Safety in Urban Planning</a:t>
            </a:r>
          </a:p>
          <a:p>
            <a:pPr marL="342900" indent="-342900">
              <a:buFont typeface="+mj-lt"/>
              <a:buAutoNum type="arabicPeriod"/>
            </a:pPr>
            <a:r>
              <a:rPr lang="en-US" sz="1400" dirty="0"/>
              <a:t>Addressing Environmental Concerns.</a:t>
            </a:r>
          </a:p>
          <a:p>
            <a:pPr marL="342900" indent="-342900">
              <a:buFont typeface="+mj-lt"/>
              <a:buAutoNum type="arabicPeriod"/>
            </a:pPr>
            <a:r>
              <a:rPr lang="en-US" sz="1400" dirty="0"/>
              <a:t>Driving Research and Innovation</a:t>
            </a:r>
          </a:p>
          <a:p>
            <a:pPr marL="342900" indent="-342900">
              <a:buFont typeface="+mj-lt"/>
              <a:buAutoNum type="arabicPeriod"/>
            </a:pPr>
            <a:r>
              <a:rPr lang="en-US" sz="1400" dirty="0"/>
              <a:t>Fostering Collaboration and Leadership</a:t>
            </a:r>
          </a:p>
          <a:p>
            <a:pPr marL="285750" indent="-285750">
              <a:buFont typeface="Arial" panose="020B0604020202020204" pitchFamily="34" charset="0"/>
              <a:buChar char="•"/>
            </a:pPr>
            <a:endParaRPr lang="en-US" sz="1400" b="1" dirty="0"/>
          </a:p>
          <a:p>
            <a:r>
              <a:rPr lang="en-US" sz="1400" b="1" dirty="0"/>
              <a:t>Key Stakeholders committed to implementing the Strategic Priorities to Mitigate the Economic Impact of Road Casualties and Accidents on the UK’s GDP</a:t>
            </a:r>
          </a:p>
          <a:p>
            <a:pPr marL="342900" indent="-342900">
              <a:buFont typeface="+mj-lt"/>
              <a:buAutoNum type="arabicPeriod"/>
            </a:pPr>
            <a:r>
              <a:rPr lang="en-US" sz="1400" i="0" dirty="0">
                <a:solidFill>
                  <a:srgbClr val="242424"/>
                </a:solidFill>
                <a:effectLst/>
                <a:latin typeface="source-serif-pro"/>
              </a:rPr>
              <a:t>Government Authorities: </a:t>
            </a:r>
            <a:r>
              <a:rPr lang="en-US" sz="1400" dirty="0">
                <a:solidFill>
                  <a:srgbClr val="242424"/>
                </a:solidFill>
                <a:latin typeface="source-serif-pro"/>
              </a:rPr>
              <a:t>Ministry of Transportation, Road Transport Department, Emergency Services Department and Traffic Management Agencies</a:t>
            </a:r>
            <a:endParaRPr lang="en-US" sz="1400" i="0" dirty="0">
              <a:solidFill>
                <a:srgbClr val="242424"/>
              </a:solidFill>
              <a:effectLst/>
              <a:latin typeface="source-serif-pro"/>
            </a:endParaRPr>
          </a:p>
          <a:p>
            <a:pPr marL="342900" indent="-342900">
              <a:buFont typeface="+mj-lt"/>
              <a:buAutoNum type="arabicPeriod"/>
            </a:pPr>
            <a:r>
              <a:rPr lang="en-US" sz="1400" dirty="0">
                <a:solidFill>
                  <a:srgbClr val="242424"/>
                </a:solidFill>
                <a:latin typeface="source-serif-pro"/>
              </a:rPr>
              <a:t>Regulatory and Enforcement Bodies:  Police Force and Road Safety Corps</a:t>
            </a:r>
          </a:p>
          <a:p>
            <a:pPr marL="342900" indent="-342900">
              <a:buFont typeface="+mj-lt"/>
              <a:buAutoNum type="arabicPeriod"/>
            </a:pPr>
            <a:r>
              <a:rPr lang="en-US" sz="1400" dirty="0">
                <a:solidFill>
                  <a:srgbClr val="242424"/>
                </a:solidFill>
                <a:latin typeface="source-serif-pro"/>
              </a:rPr>
              <a:t>Support and Service Providers:  Healthcare </a:t>
            </a:r>
            <a:r>
              <a:rPr lang="en-US" sz="1400" dirty="0"/>
              <a:t>Providers</a:t>
            </a:r>
            <a:r>
              <a:rPr lang="en-US" sz="1400" dirty="0">
                <a:solidFill>
                  <a:srgbClr val="242424"/>
                </a:solidFill>
                <a:latin typeface="source-serif-pro"/>
              </a:rPr>
              <a:t>, Insurance Companies, </a:t>
            </a:r>
            <a:r>
              <a:rPr lang="en-US" sz="1400" dirty="0"/>
              <a:t>Technology Companies</a:t>
            </a:r>
            <a:r>
              <a:rPr lang="en-US" sz="1400" dirty="0">
                <a:solidFill>
                  <a:srgbClr val="242424"/>
                </a:solidFill>
                <a:latin typeface="source-serif-pro"/>
              </a:rPr>
              <a:t>, Transport Operators and Media</a:t>
            </a:r>
          </a:p>
          <a:p>
            <a:pPr marL="342900" indent="-342900">
              <a:buFont typeface="+mj-lt"/>
              <a:buAutoNum type="arabicPeriod"/>
            </a:pPr>
            <a:r>
              <a:rPr lang="en-US" sz="1400" dirty="0">
                <a:solidFill>
                  <a:srgbClr val="242424"/>
                </a:solidFill>
                <a:latin typeface="source-serif-pro"/>
              </a:rPr>
              <a:t>Community and Civil </a:t>
            </a:r>
            <a:r>
              <a:rPr lang="en-US" sz="1400" dirty="0"/>
              <a:t>Organizations:  </a:t>
            </a:r>
            <a:r>
              <a:rPr lang="en-US" sz="1400" dirty="0">
                <a:solidFill>
                  <a:srgbClr val="242424"/>
                </a:solidFill>
                <a:latin typeface="source-serif-pro"/>
              </a:rPr>
              <a:t>Road Safety NGO’s, </a:t>
            </a:r>
            <a:r>
              <a:rPr lang="en-US" sz="1400" dirty="0"/>
              <a:t>Educational Institutions and Road Users</a:t>
            </a:r>
          </a:p>
        </p:txBody>
      </p:sp>
      <p:sp>
        <p:nvSpPr>
          <p:cNvPr id="2" name="TextBox 1">
            <a:extLst>
              <a:ext uri="{FF2B5EF4-FFF2-40B4-BE49-F238E27FC236}">
                <a16:creationId xmlns:a16="http://schemas.microsoft.com/office/drawing/2014/main" id="{812B8CFD-8DC9-ED14-448B-D7EBB2B52D92}"/>
              </a:ext>
            </a:extLst>
          </p:cNvPr>
          <p:cNvSpPr txBox="1"/>
          <p:nvPr/>
        </p:nvSpPr>
        <p:spPr>
          <a:xfrm>
            <a:off x="11365692" y="6482696"/>
            <a:ext cx="428610" cy="307777"/>
          </a:xfrm>
          <a:prstGeom prst="rect">
            <a:avLst/>
          </a:prstGeom>
          <a:noFill/>
        </p:spPr>
        <p:txBody>
          <a:bodyPr wrap="square" rtlCol="0">
            <a:spAutoFit/>
          </a:bodyPr>
          <a:lstStyle/>
          <a:p>
            <a:r>
              <a:rPr lang="en-US" sz="1400" dirty="0"/>
              <a:t>5</a:t>
            </a:r>
            <a:endParaRPr lang="en-NG" sz="1400" dirty="0"/>
          </a:p>
        </p:txBody>
      </p:sp>
    </p:spTree>
    <p:extLst>
      <p:ext uri="{BB962C8B-B14F-4D97-AF65-F5344CB8AC3E}">
        <p14:creationId xmlns:p14="http://schemas.microsoft.com/office/powerpoint/2010/main" val="66315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286AD-E723-C382-C2ED-626120C2D787}"/>
              </a:ext>
            </a:extLst>
          </p:cNvPr>
          <p:cNvPicPr>
            <a:picLocks noChangeAspect="1"/>
          </p:cNvPicPr>
          <p:nvPr/>
        </p:nvPicPr>
        <p:blipFill>
          <a:blip r:embed="rId2">
            <a:alphaModFix amt="15000"/>
          </a:blip>
          <a:stretch>
            <a:fillRect/>
          </a:stretch>
        </p:blipFill>
        <p:spPr>
          <a:xfrm>
            <a:off x="0" y="-27651"/>
            <a:ext cx="12192000" cy="6858000"/>
          </a:xfrm>
          <a:prstGeom prst="rect">
            <a:avLst/>
          </a:prstGeom>
          <a:noFill/>
          <a:ln>
            <a:noFill/>
          </a:ln>
        </p:spPr>
      </p:pic>
      <p:sp>
        <p:nvSpPr>
          <p:cNvPr id="9" name="Rectangle: Rounded Corners 8">
            <a:extLst>
              <a:ext uri="{FF2B5EF4-FFF2-40B4-BE49-F238E27FC236}">
                <a16:creationId xmlns:a16="http://schemas.microsoft.com/office/drawing/2014/main" id="{70A0583D-FF23-8C4C-5DFD-E68592286B83}"/>
              </a:ext>
            </a:extLst>
          </p:cNvPr>
          <p:cNvSpPr/>
          <p:nvPr/>
        </p:nvSpPr>
        <p:spPr>
          <a:xfrm>
            <a:off x="694016" y="1042369"/>
            <a:ext cx="2039817" cy="1649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PRODUCTIVITY LOSS</a:t>
            </a:r>
          </a:p>
          <a:p>
            <a:pPr algn="ctr"/>
            <a:r>
              <a:rPr lang="en-US" sz="2000" b="1" dirty="0"/>
              <a:t>due to</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flipV="1">
            <a:off x="3575536" y="1028454"/>
            <a:ext cx="2315598" cy="26504"/>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a:off x="8235458" y="1054958"/>
            <a:ext cx="2455876"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635394" y="810339"/>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75536" y="689900"/>
            <a:ext cx="2455876" cy="338554"/>
          </a:xfrm>
          <a:prstGeom prst="rect">
            <a:avLst/>
          </a:prstGeom>
          <a:noFill/>
        </p:spPr>
        <p:txBody>
          <a:bodyPr wrap="square" rtlCol="0">
            <a:spAutoFit/>
          </a:bodyPr>
          <a:lstStyle/>
          <a:p>
            <a:r>
              <a:rPr lang="en-US" sz="1600" b="1" dirty="0"/>
              <a:t> 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235458" y="703815"/>
            <a:ext cx="2455876"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268392" y="1218025"/>
            <a:ext cx="2827608"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Workforce Disruption</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77769" y="1764648"/>
            <a:ext cx="2819484"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Time Off for Recovery</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77768" y="2318611"/>
            <a:ext cx="2819484"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Economic Output</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88699" y="1190705"/>
            <a:ext cx="3499091" cy="42533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Labour Productivity</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635394" y="3925073"/>
            <a:ext cx="2039817" cy="1927898"/>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HUMAN CAPITAL LOSSES </a:t>
            </a:r>
          </a:p>
          <a:p>
            <a:pPr algn="ctr"/>
            <a:r>
              <a:rPr lang="en-US" sz="2000" b="1" dirty="0"/>
              <a:t>due to</a:t>
            </a:r>
          </a:p>
          <a:p>
            <a:pPr algn="ctr"/>
            <a:endParaRPr lang="en-NG" sz="20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251987" y="3917413"/>
            <a:ext cx="2839324" cy="51116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Premature Removal from the Workforce</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266054" y="4591851"/>
            <a:ext cx="2829946" cy="4261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Skill Set Depletion</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261365" y="5302568"/>
            <a:ext cx="2829946" cy="578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Innovation and Entrepreneurship</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58230" y="3889280"/>
            <a:ext cx="3529560" cy="51116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Labour Force Reduction</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58231" y="4614664"/>
            <a:ext cx="3520181" cy="43864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Long – Time Effects</a:t>
            </a:r>
            <a:endParaRPr lang="en-NG" sz="1600" b="1" dirty="0">
              <a:solidFill>
                <a:schemeClr val="tx1"/>
              </a:solidFill>
            </a:endParaRPr>
          </a:p>
        </p:txBody>
      </p:sp>
      <p:sp>
        <p:nvSpPr>
          <p:cNvPr id="35" name="Rectangle 34">
            <a:extLst>
              <a:ext uri="{FF2B5EF4-FFF2-40B4-BE49-F238E27FC236}">
                <a16:creationId xmlns:a16="http://schemas.microsoft.com/office/drawing/2014/main" id="{8F8E6195-BF8A-49BE-2992-58909F3D650F}"/>
              </a:ext>
            </a:extLst>
          </p:cNvPr>
          <p:cNvSpPr/>
          <p:nvPr/>
        </p:nvSpPr>
        <p:spPr>
          <a:xfrm>
            <a:off x="7453542" y="5274435"/>
            <a:ext cx="3529560" cy="3928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Investment in Education and Training</a:t>
            </a:r>
            <a:endParaRPr lang="en-NG" sz="1600" b="1" dirty="0">
              <a:solidFill>
                <a:schemeClr val="tx1"/>
              </a:solidFill>
            </a:endParaRPr>
          </a:p>
        </p:txBody>
      </p:sp>
      <p:sp>
        <p:nvSpPr>
          <p:cNvPr id="2" name="Rectangle 1">
            <a:extLst>
              <a:ext uri="{FF2B5EF4-FFF2-40B4-BE49-F238E27FC236}">
                <a16:creationId xmlns:a16="http://schemas.microsoft.com/office/drawing/2014/main" id="{72F7CA1A-97A1-2510-A6E6-F0D00D31ACD4}"/>
              </a:ext>
            </a:extLst>
          </p:cNvPr>
          <p:cNvSpPr/>
          <p:nvPr/>
        </p:nvSpPr>
        <p:spPr>
          <a:xfrm>
            <a:off x="7479322" y="2326601"/>
            <a:ext cx="3499090" cy="4001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Long – Time Effects</a:t>
            </a:r>
            <a:endParaRPr lang="en-NG" sz="1600" b="1" dirty="0">
              <a:solidFill>
                <a:schemeClr val="tx1"/>
              </a:solidFill>
            </a:endParaRPr>
          </a:p>
        </p:txBody>
      </p:sp>
      <p:sp>
        <p:nvSpPr>
          <p:cNvPr id="3" name="Rectangle 2">
            <a:extLst>
              <a:ext uri="{FF2B5EF4-FFF2-40B4-BE49-F238E27FC236}">
                <a16:creationId xmlns:a16="http://schemas.microsoft.com/office/drawing/2014/main" id="{6A27FE72-7ECE-7222-FD08-1191311F44EE}"/>
              </a:ext>
            </a:extLst>
          </p:cNvPr>
          <p:cNvSpPr/>
          <p:nvPr/>
        </p:nvSpPr>
        <p:spPr>
          <a:xfrm>
            <a:off x="7488700" y="1748220"/>
            <a:ext cx="3499090" cy="41653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Allocation</a:t>
            </a:r>
            <a:endParaRPr lang="en-NG" sz="1600" b="1" dirty="0">
              <a:solidFill>
                <a:schemeClr val="tx1"/>
              </a:solidFill>
            </a:endParaRPr>
          </a:p>
        </p:txBody>
      </p:sp>
      <p:sp>
        <p:nvSpPr>
          <p:cNvPr id="4" name="Oval 3">
            <a:extLst>
              <a:ext uri="{FF2B5EF4-FFF2-40B4-BE49-F238E27FC236}">
                <a16:creationId xmlns:a16="http://schemas.microsoft.com/office/drawing/2014/main" id="{CC4467EE-F05A-27E4-700E-F0E5F5504177}"/>
              </a:ext>
            </a:extLst>
          </p:cNvPr>
          <p:cNvSpPr/>
          <p:nvPr/>
        </p:nvSpPr>
        <p:spPr>
          <a:xfrm>
            <a:off x="694016" y="3661662"/>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NG" b="1" dirty="0"/>
          </a:p>
        </p:txBody>
      </p:sp>
      <p:sp>
        <p:nvSpPr>
          <p:cNvPr id="6" name="TextBox 5">
            <a:extLst>
              <a:ext uri="{FF2B5EF4-FFF2-40B4-BE49-F238E27FC236}">
                <a16:creationId xmlns:a16="http://schemas.microsoft.com/office/drawing/2014/main" id="{BF147122-31D7-7085-84ED-3FE94B960FD8}"/>
              </a:ext>
            </a:extLst>
          </p:cNvPr>
          <p:cNvSpPr txBox="1"/>
          <p:nvPr/>
        </p:nvSpPr>
        <p:spPr>
          <a:xfrm>
            <a:off x="11411697" y="6433204"/>
            <a:ext cx="428610" cy="307777"/>
          </a:xfrm>
          <a:prstGeom prst="rect">
            <a:avLst/>
          </a:prstGeom>
          <a:noFill/>
        </p:spPr>
        <p:txBody>
          <a:bodyPr wrap="square" rtlCol="0">
            <a:spAutoFit/>
          </a:bodyPr>
          <a:lstStyle/>
          <a:p>
            <a:r>
              <a:rPr lang="en-US" sz="1400" dirty="0"/>
              <a:t>50</a:t>
            </a:r>
            <a:endParaRPr lang="en-NG" sz="1400" dirty="0"/>
          </a:p>
        </p:txBody>
      </p:sp>
      <p:cxnSp>
        <p:nvCxnSpPr>
          <p:cNvPr id="7" name="Straight Connector 6">
            <a:extLst>
              <a:ext uri="{FF2B5EF4-FFF2-40B4-BE49-F238E27FC236}">
                <a16:creationId xmlns:a16="http://schemas.microsoft.com/office/drawing/2014/main" id="{FE9369C3-06AC-F804-67FA-ECFC45CD6966}"/>
              </a:ext>
            </a:extLst>
          </p:cNvPr>
          <p:cNvCxnSpPr>
            <a:cxnSpLocks/>
          </p:cNvCxnSpPr>
          <p:nvPr/>
        </p:nvCxnSpPr>
        <p:spPr>
          <a:xfrm>
            <a:off x="520505" y="638663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06F6A58-EDC2-1510-97AE-2FFEDA7482B7}"/>
              </a:ext>
            </a:extLst>
          </p:cNvPr>
          <p:cNvSpPr txBox="1"/>
          <p:nvPr/>
        </p:nvSpPr>
        <p:spPr>
          <a:xfrm>
            <a:off x="6372576" y="643320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3468647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AF067-597D-7090-14D9-1B5461787F0B}"/>
              </a:ext>
            </a:extLst>
          </p:cNvPr>
          <p:cNvPicPr>
            <a:picLocks noChangeAspect="1"/>
          </p:cNvPicPr>
          <p:nvPr/>
        </p:nvPicPr>
        <p:blipFill>
          <a:blip r:embed="rId2">
            <a:alphaModFix amt="15000"/>
          </a:blip>
          <a:stretch>
            <a:fillRect/>
          </a:stretch>
        </p:blipFill>
        <p:spPr>
          <a:xfrm>
            <a:off x="0" y="-27651"/>
            <a:ext cx="12192000" cy="6858000"/>
          </a:xfrm>
          <a:prstGeom prst="rect">
            <a:avLst/>
          </a:prstGeom>
          <a:noFill/>
          <a:ln>
            <a:noFill/>
          </a:ln>
        </p:spPr>
      </p:pic>
      <p:sp>
        <p:nvSpPr>
          <p:cNvPr id="9" name="Rectangle: Rounded Corners 8">
            <a:extLst>
              <a:ext uri="{FF2B5EF4-FFF2-40B4-BE49-F238E27FC236}">
                <a16:creationId xmlns:a16="http://schemas.microsoft.com/office/drawing/2014/main" id="{70A0583D-FF23-8C4C-5DFD-E68592286B83}"/>
              </a:ext>
            </a:extLst>
          </p:cNvPr>
          <p:cNvSpPr/>
          <p:nvPr/>
        </p:nvSpPr>
        <p:spPr>
          <a:xfrm>
            <a:off x="526371" y="1064866"/>
            <a:ext cx="2039817" cy="222332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INSURANCE PREMIUMS</a:t>
            </a:r>
          </a:p>
          <a:p>
            <a:pPr algn="ctr"/>
            <a:r>
              <a:rPr lang="en-US" sz="2000" b="1" dirty="0"/>
              <a:t>due to</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a:off x="3580730" y="1064866"/>
            <a:ext cx="2355375"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a:off x="8034728" y="1064866"/>
            <a:ext cx="2398426" cy="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584992" y="817181"/>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80730" y="660571"/>
            <a:ext cx="2564814" cy="338554"/>
          </a:xfrm>
          <a:prstGeom prst="rect">
            <a:avLst/>
          </a:prstGeom>
          <a:noFill/>
        </p:spPr>
        <p:txBody>
          <a:bodyPr wrap="square" rtlCol="0">
            <a:spAutoFit/>
          </a:bodyPr>
          <a:lstStyle/>
          <a:p>
            <a:r>
              <a:rPr lang="en-US" sz="1600" b="1" dirty="0"/>
              <a:t> 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240652" y="674486"/>
            <a:ext cx="2564814"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273586" y="1188696"/>
            <a:ext cx="2953036"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Increased Premiums</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82963" y="1735319"/>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Disposable Income</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82962" y="2289282"/>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Investment Constraints</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93893" y="1161377"/>
            <a:ext cx="3418946" cy="4001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Direct Effects</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526371" y="4415760"/>
            <a:ext cx="2039817" cy="181314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ENVIRONMENTALCOST</a:t>
            </a:r>
          </a:p>
          <a:p>
            <a:pPr algn="ctr"/>
            <a:r>
              <a:rPr lang="en-US" sz="2000" b="1" dirty="0"/>
              <a:t>of</a:t>
            </a:r>
          </a:p>
          <a:p>
            <a:pPr algn="ctr"/>
            <a:endParaRPr lang="en-NG" sz="20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282963" y="4368862"/>
            <a:ext cx="2931772" cy="47488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Air Pollution – Vehicle Emissions</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282070" y="5043300"/>
            <a:ext cx="2944552" cy="4390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Water Pollution – Oil Spills</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282071" y="5754017"/>
            <a:ext cx="2863474" cy="47488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Habitat Destruction</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93893" y="4340729"/>
            <a:ext cx="3418947" cy="4672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Diversion</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93893" y="5015167"/>
            <a:ext cx="3418947" cy="4672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Healthcare Costs</a:t>
            </a:r>
            <a:endParaRPr lang="en-NG" sz="1600" b="1" dirty="0">
              <a:solidFill>
                <a:schemeClr val="tx1"/>
              </a:solidFill>
            </a:endParaRPr>
          </a:p>
        </p:txBody>
      </p:sp>
      <p:sp>
        <p:nvSpPr>
          <p:cNvPr id="3" name="Rectangle 2">
            <a:extLst>
              <a:ext uri="{FF2B5EF4-FFF2-40B4-BE49-F238E27FC236}">
                <a16:creationId xmlns:a16="http://schemas.microsoft.com/office/drawing/2014/main" id="{6A27FE72-7ECE-7222-FD08-1191311F44EE}"/>
              </a:ext>
            </a:extLst>
          </p:cNvPr>
          <p:cNvSpPr/>
          <p:nvPr/>
        </p:nvSpPr>
        <p:spPr>
          <a:xfrm>
            <a:off x="7493894" y="1718891"/>
            <a:ext cx="3418945" cy="42775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Indirect Effects</a:t>
            </a:r>
            <a:endParaRPr lang="en-NG" sz="1600" b="1" dirty="0">
              <a:solidFill>
                <a:schemeClr val="tx1"/>
              </a:solidFill>
            </a:endParaRPr>
          </a:p>
        </p:txBody>
      </p:sp>
      <p:sp>
        <p:nvSpPr>
          <p:cNvPr id="4" name="Oval 3">
            <a:extLst>
              <a:ext uri="{FF2B5EF4-FFF2-40B4-BE49-F238E27FC236}">
                <a16:creationId xmlns:a16="http://schemas.microsoft.com/office/drawing/2014/main" id="{CC4467EE-F05A-27E4-700E-F0E5F5504177}"/>
              </a:ext>
            </a:extLst>
          </p:cNvPr>
          <p:cNvSpPr/>
          <p:nvPr/>
        </p:nvSpPr>
        <p:spPr>
          <a:xfrm>
            <a:off x="584992" y="4193936"/>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6</a:t>
            </a:r>
            <a:endParaRPr lang="en-NG" b="1" dirty="0"/>
          </a:p>
        </p:txBody>
      </p:sp>
      <p:sp>
        <p:nvSpPr>
          <p:cNvPr id="8" name="Rectangle 7">
            <a:extLst>
              <a:ext uri="{FF2B5EF4-FFF2-40B4-BE49-F238E27FC236}">
                <a16:creationId xmlns:a16="http://schemas.microsoft.com/office/drawing/2014/main" id="{C1269BFD-F13E-B59E-6CF8-9BDFB12F18CE}"/>
              </a:ext>
            </a:extLst>
          </p:cNvPr>
          <p:cNvSpPr/>
          <p:nvPr/>
        </p:nvSpPr>
        <p:spPr>
          <a:xfrm>
            <a:off x="3282962" y="2848846"/>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Economic Growth</a:t>
            </a:r>
            <a:endParaRPr lang="en-NG" sz="1600" b="1" dirty="0">
              <a:solidFill>
                <a:schemeClr val="tx1"/>
              </a:solidFill>
            </a:endParaRPr>
          </a:p>
        </p:txBody>
      </p:sp>
      <p:sp>
        <p:nvSpPr>
          <p:cNvPr id="2" name="TextBox 1">
            <a:extLst>
              <a:ext uri="{FF2B5EF4-FFF2-40B4-BE49-F238E27FC236}">
                <a16:creationId xmlns:a16="http://schemas.microsoft.com/office/drawing/2014/main" id="{2952FBFF-DB88-60D5-26EF-14A392A81EAE}"/>
              </a:ext>
            </a:extLst>
          </p:cNvPr>
          <p:cNvSpPr txBox="1"/>
          <p:nvPr/>
        </p:nvSpPr>
        <p:spPr>
          <a:xfrm>
            <a:off x="11411697" y="6433204"/>
            <a:ext cx="428610" cy="307777"/>
          </a:xfrm>
          <a:prstGeom prst="rect">
            <a:avLst/>
          </a:prstGeom>
          <a:noFill/>
        </p:spPr>
        <p:txBody>
          <a:bodyPr wrap="square" rtlCol="0">
            <a:spAutoFit/>
          </a:bodyPr>
          <a:lstStyle/>
          <a:p>
            <a:r>
              <a:rPr lang="en-US" sz="1400" dirty="0"/>
              <a:t>51</a:t>
            </a:r>
            <a:endParaRPr lang="en-NG" sz="1400" dirty="0"/>
          </a:p>
        </p:txBody>
      </p:sp>
      <p:cxnSp>
        <p:nvCxnSpPr>
          <p:cNvPr id="6" name="Straight Connector 5">
            <a:extLst>
              <a:ext uri="{FF2B5EF4-FFF2-40B4-BE49-F238E27FC236}">
                <a16:creationId xmlns:a16="http://schemas.microsoft.com/office/drawing/2014/main" id="{6CD08C2E-A5B0-8D2C-C50E-E0D9F8477B25}"/>
              </a:ext>
            </a:extLst>
          </p:cNvPr>
          <p:cNvCxnSpPr>
            <a:cxnSpLocks/>
          </p:cNvCxnSpPr>
          <p:nvPr/>
        </p:nvCxnSpPr>
        <p:spPr>
          <a:xfrm>
            <a:off x="526371" y="634837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267A822-3A5C-56EE-D4E2-50A86A590DC3}"/>
              </a:ext>
            </a:extLst>
          </p:cNvPr>
          <p:cNvSpPr txBox="1"/>
          <p:nvPr/>
        </p:nvSpPr>
        <p:spPr>
          <a:xfrm>
            <a:off x="6378442" y="639494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1911311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9"/>
            <a:ext cx="12191999" cy="624967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520505" y="626547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520505" y="6265476"/>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372576" y="6312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7" y="4539967"/>
            <a:ext cx="10170372"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34B6A4B6-90BB-324F-4A39-2AA015B830AB}"/>
              </a:ext>
            </a:extLst>
          </p:cNvPr>
          <p:cNvSpPr txBox="1"/>
          <p:nvPr/>
        </p:nvSpPr>
        <p:spPr>
          <a:xfrm>
            <a:off x="11411697" y="6433204"/>
            <a:ext cx="428610" cy="307777"/>
          </a:xfrm>
          <a:prstGeom prst="rect">
            <a:avLst/>
          </a:prstGeom>
          <a:noFill/>
        </p:spPr>
        <p:txBody>
          <a:bodyPr wrap="square" rtlCol="0">
            <a:spAutoFit/>
          </a:bodyPr>
          <a:lstStyle/>
          <a:p>
            <a:r>
              <a:rPr lang="en-US" sz="1400" dirty="0"/>
              <a:t>52</a:t>
            </a:r>
            <a:endParaRPr lang="en-NG" sz="1400" dirty="0"/>
          </a:p>
        </p:txBody>
      </p:sp>
    </p:spTree>
    <p:extLst>
      <p:ext uri="{BB962C8B-B14F-4D97-AF65-F5344CB8AC3E}">
        <p14:creationId xmlns:p14="http://schemas.microsoft.com/office/powerpoint/2010/main" val="538550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3">
            <a:alphaModFix amt="15000"/>
          </a:blip>
          <a:stretch>
            <a:fillRect/>
          </a:stretch>
        </p:blipFill>
        <p:spPr>
          <a:xfrm>
            <a:off x="0" y="0"/>
            <a:ext cx="12192000" cy="6858000"/>
          </a:xfrm>
          <a:prstGeom prst="rect">
            <a:avLst/>
          </a:prstGeom>
          <a:noFill/>
          <a:ln>
            <a:noFill/>
          </a:ln>
        </p:spPr>
      </p:pic>
      <p:sp>
        <p:nvSpPr>
          <p:cNvPr id="5" name="TextBox 4">
            <a:extLst>
              <a:ext uri="{FF2B5EF4-FFF2-40B4-BE49-F238E27FC236}">
                <a16:creationId xmlns:a16="http://schemas.microsoft.com/office/drawing/2014/main" id="{9DD55BC9-FE9A-06EB-0678-F4A354C056E5}"/>
              </a:ext>
            </a:extLst>
          </p:cNvPr>
          <p:cNvSpPr txBox="1"/>
          <p:nvPr/>
        </p:nvSpPr>
        <p:spPr>
          <a:xfrm>
            <a:off x="543503" y="398099"/>
            <a:ext cx="10163331" cy="1261884"/>
          </a:xfrm>
          <a:prstGeom prst="rect">
            <a:avLst/>
          </a:prstGeom>
          <a:noFill/>
        </p:spPr>
        <p:txBody>
          <a:bodyPr wrap="square">
            <a:spAutoFit/>
          </a:bodyPr>
          <a:lstStyle/>
          <a:p>
            <a:r>
              <a:rPr lang="en-US" sz="2000" dirty="0"/>
              <a:t>Section 5.</a:t>
            </a:r>
          </a:p>
          <a:p>
            <a:r>
              <a:rPr lang="en-US" sz="2800" b="1" dirty="0"/>
              <a:t>Strategic Priorities to Mitigate the Economic impacts of Road Accidents and Casualties on the UK’s GDP</a:t>
            </a:r>
          </a:p>
        </p:txBody>
      </p:sp>
      <p:sp>
        <p:nvSpPr>
          <p:cNvPr id="6" name="TextBox 5">
            <a:extLst>
              <a:ext uri="{FF2B5EF4-FFF2-40B4-BE49-F238E27FC236}">
                <a16:creationId xmlns:a16="http://schemas.microsoft.com/office/drawing/2014/main" id="{FDA27665-10D9-EEE6-0F61-E249BE1DCC65}"/>
              </a:ext>
            </a:extLst>
          </p:cNvPr>
          <p:cNvSpPr txBox="1"/>
          <p:nvPr/>
        </p:nvSpPr>
        <p:spPr>
          <a:xfrm>
            <a:off x="950806" y="2299092"/>
            <a:ext cx="9962033" cy="3539430"/>
          </a:xfrm>
          <a:prstGeom prst="rect">
            <a:avLst/>
          </a:prstGeom>
          <a:noFill/>
        </p:spPr>
        <p:txBody>
          <a:bodyPr wrap="square" rtlCol="0">
            <a:spAutoFit/>
          </a:bodyPr>
          <a:lstStyle/>
          <a:p>
            <a:r>
              <a:rPr lang="en-US" sz="1600" b="1" i="0" dirty="0">
                <a:solidFill>
                  <a:srgbClr val="0D0D0D"/>
                </a:solidFill>
                <a:effectLst/>
              </a:rPr>
              <a:t>Managing the economic repercussions of road accidents and casualties on the UK's GDP demands a comprehensive strategy. Let's explore the strategic focal points.</a:t>
            </a:r>
          </a:p>
          <a:p>
            <a:endParaRPr lang="en-US" sz="1600" b="1" dirty="0">
              <a:solidFill>
                <a:srgbClr val="0D0D0D"/>
              </a:solidFill>
            </a:endParaRPr>
          </a:p>
          <a:p>
            <a:r>
              <a:rPr lang="en-US" sz="1600" dirty="0"/>
              <a:t>1.  Infrastructure Investment for Safer Roads.                      2.  Promoting Education and Awareness.</a:t>
            </a:r>
          </a:p>
          <a:p>
            <a:r>
              <a:rPr lang="en-US" sz="1600" i="0" dirty="0">
                <a:solidFill>
                  <a:srgbClr val="0D0D0D"/>
                </a:solidFill>
                <a:effectLst/>
              </a:rPr>
              <a:t>3.  </a:t>
            </a:r>
            <a:r>
              <a:rPr lang="en-US" sz="1600" dirty="0"/>
              <a:t>Strengthening Law Enforcement and Penalties.              4.  Enhancing Emergency Response and Medical Services.</a:t>
            </a:r>
          </a:p>
          <a:p>
            <a:r>
              <a:rPr lang="en-US" sz="1600" i="0" dirty="0">
                <a:solidFill>
                  <a:srgbClr val="0D0D0D"/>
                </a:solidFill>
                <a:effectLst/>
              </a:rPr>
              <a:t>5.</a:t>
            </a:r>
            <a:r>
              <a:rPr lang="en-US" sz="1600" dirty="0">
                <a:solidFill>
                  <a:srgbClr val="0D0D0D"/>
                </a:solidFill>
              </a:rPr>
              <a:t>  </a:t>
            </a:r>
            <a:r>
              <a:rPr lang="en-US" sz="1600" dirty="0"/>
              <a:t>Utilizing Data for Informed Decision-Making.                  6.  Improving Insurance and Compensation Systems.</a:t>
            </a:r>
          </a:p>
          <a:p>
            <a:r>
              <a:rPr lang="en-US" sz="1600" i="0" dirty="0">
                <a:solidFill>
                  <a:srgbClr val="0D0D0D"/>
                </a:solidFill>
                <a:effectLst/>
              </a:rPr>
              <a:t>7.  </a:t>
            </a:r>
            <a:r>
              <a:rPr lang="en-US" sz="1600" dirty="0"/>
              <a:t>Integration of Road Safety in Urban Planning.                 8.  Addressing Environmental Concerns.</a:t>
            </a:r>
          </a:p>
          <a:p>
            <a:pPr marL="342900" indent="-342900">
              <a:buAutoNum type="arabicPeriod" startAt="9"/>
            </a:pPr>
            <a:r>
              <a:rPr lang="en-US" sz="1600" dirty="0"/>
              <a:t>Driving Research and Innovation.                                  10. Fostering Collaboration and Leadership.</a:t>
            </a:r>
          </a:p>
          <a:p>
            <a:endParaRPr lang="en-US" sz="1600" dirty="0"/>
          </a:p>
          <a:p>
            <a:pPr marL="342900" indent="-342900">
              <a:buAutoNum type="arabicPeriod" startAt="9"/>
            </a:pPr>
            <a:endParaRPr lang="en-US" sz="1600" dirty="0"/>
          </a:p>
          <a:p>
            <a:r>
              <a:rPr lang="en-US" sz="1600" b="1" dirty="0"/>
              <a:t>By emphasizing these initiatives, the UK can alleviate the financial fallout from road accidents, preserve human capital, and cultivate safer roadways for all. However, achieving this commendable goal requires the support of all stakeholders. Engaging stakeholders to mitigate the economic impact of road casualties and accidents on the UK's GDP is essential to this effort.</a:t>
            </a:r>
          </a:p>
        </p:txBody>
      </p:sp>
      <p:sp>
        <p:nvSpPr>
          <p:cNvPr id="2" name="TextBox 1">
            <a:extLst>
              <a:ext uri="{FF2B5EF4-FFF2-40B4-BE49-F238E27FC236}">
                <a16:creationId xmlns:a16="http://schemas.microsoft.com/office/drawing/2014/main" id="{73F3DCB9-2AEA-2798-054D-DAF03D45D4A3}"/>
              </a:ext>
            </a:extLst>
          </p:cNvPr>
          <p:cNvSpPr txBox="1"/>
          <p:nvPr/>
        </p:nvSpPr>
        <p:spPr>
          <a:xfrm>
            <a:off x="11411697" y="6433204"/>
            <a:ext cx="428610" cy="307777"/>
          </a:xfrm>
          <a:prstGeom prst="rect">
            <a:avLst/>
          </a:prstGeom>
          <a:noFill/>
        </p:spPr>
        <p:txBody>
          <a:bodyPr wrap="square" rtlCol="0">
            <a:spAutoFit/>
          </a:bodyPr>
          <a:lstStyle/>
          <a:p>
            <a:r>
              <a:rPr lang="en-US" sz="1400" dirty="0"/>
              <a:t>53</a:t>
            </a:r>
            <a:endParaRPr lang="en-NG" sz="1400" dirty="0"/>
          </a:p>
        </p:txBody>
      </p:sp>
    </p:spTree>
    <p:extLst>
      <p:ext uri="{BB962C8B-B14F-4D97-AF65-F5344CB8AC3E}">
        <p14:creationId xmlns:p14="http://schemas.microsoft.com/office/powerpoint/2010/main" val="1137045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5" name="TextBox 4">
            <a:extLst>
              <a:ext uri="{FF2B5EF4-FFF2-40B4-BE49-F238E27FC236}">
                <a16:creationId xmlns:a16="http://schemas.microsoft.com/office/drawing/2014/main" id="{A517287D-D180-CF16-F96B-6247A69A54BB}"/>
              </a:ext>
            </a:extLst>
          </p:cNvPr>
          <p:cNvSpPr txBox="1"/>
          <p:nvPr/>
        </p:nvSpPr>
        <p:spPr>
          <a:xfrm>
            <a:off x="332936" y="126560"/>
            <a:ext cx="10653937" cy="1384995"/>
          </a:xfrm>
          <a:prstGeom prst="rect">
            <a:avLst/>
          </a:prstGeom>
          <a:noFill/>
        </p:spPr>
        <p:txBody>
          <a:bodyPr wrap="square">
            <a:spAutoFit/>
          </a:bodyPr>
          <a:lstStyle/>
          <a:p>
            <a:r>
              <a:rPr lang="en-US" sz="2800" b="1" dirty="0"/>
              <a:t>Call for Action:</a:t>
            </a:r>
          </a:p>
          <a:p>
            <a:r>
              <a:rPr lang="en-US" sz="2800" b="1" dirty="0">
                <a:solidFill>
                  <a:srgbClr val="0070C0"/>
                </a:solidFill>
              </a:rPr>
              <a:t>Strategic Priorities to Mitigate the Economic impacts of Road Accidents and Casualties on the UK’s GDP</a:t>
            </a:r>
          </a:p>
        </p:txBody>
      </p:sp>
      <p:cxnSp>
        <p:nvCxnSpPr>
          <p:cNvPr id="9" name="Straight Connector 8">
            <a:extLst>
              <a:ext uri="{FF2B5EF4-FFF2-40B4-BE49-F238E27FC236}">
                <a16:creationId xmlns:a16="http://schemas.microsoft.com/office/drawing/2014/main" id="{709D4142-2CD1-7837-B8C4-A4AB6D38E4E3}"/>
              </a:ext>
            </a:extLst>
          </p:cNvPr>
          <p:cNvCxnSpPr>
            <a:cxnSpLocks/>
          </p:cNvCxnSpPr>
          <p:nvPr/>
        </p:nvCxnSpPr>
        <p:spPr>
          <a:xfrm>
            <a:off x="314178" y="1505439"/>
            <a:ext cx="10888393"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E25EFC5-BEE6-8385-ABB9-18DDF3595B74}"/>
              </a:ext>
            </a:extLst>
          </p:cNvPr>
          <p:cNvSpPr/>
          <p:nvPr/>
        </p:nvSpPr>
        <p:spPr>
          <a:xfrm>
            <a:off x="568571" y="1905098"/>
            <a:ext cx="10653935" cy="156151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2527231" y="2076170"/>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Enhanced Road Design</a:t>
            </a:r>
          </a:p>
          <a:p>
            <a:pPr algn="ctr"/>
            <a:r>
              <a:rPr lang="en-US" sz="1400" b="1" dirty="0">
                <a:solidFill>
                  <a:schemeClr val="tx1"/>
                </a:solidFill>
              </a:rPr>
              <a:t>to mitigate accident risks</a:t>
            </a:r>
            <a:endParaRPr lang="en-NG" sz="1400" b="1" dirty="0">
              <a:solidFill>
                <a:schemeClr val="tx1"/>
              </a:solidFill>
            </a:endParaRPr>
          </a:p>
        </p:txBody>
      </p:sp>
      <p:sp>
        <p:nvSpPr>
          <p:cNvPr id="12" name="Rectangle 11">
            <a:extLst>
              <a:ext uri="{FF2B5EF4-FFF2-40B4-BE49-F238E27FC236}">
                <a16:creationId xmlns:a16="http://schemas.microsoft.com/office/drawing/2014/main" id="{5B2CC932-211A-49F5-60AD-49031C38D0CE}"/>
              </a:ext>
            </a:extLst>
          </p:cNvPr>
          <p:cNvSpPr/>
          <p:nvPr/>
        </p:nvSpPr>
        <p:spPr>
          <a:xfrm>
            <a:off x="5444784" y="2097450"/>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r>
              <a:rPr lang="en-US" sz="1400" b="1" dirty="0">
                <a:solidFill>
                  <a:schemeClr val="tx1"/>
                </a:solidFill>
              </a:rPr>
              <a:t>Safety Enhancements</a:t>
            </a:r>
          </a:p>
          <a:p>
            <a:pPr algn="ctr"/>
            <a:r>
              <a:rPr lang="en-US" sz="1400" b="1" dirty="0">
                <a:solidFill>
                  <a:schemeClr val="tx1"/>
                </a:solidFill>
              </a:rPr>
              <a:t>such as crash barriers, guardrails, …</a:t>
            </a:r>
            <a:endParaRPr lang="en-NG" sz="1400" b="1" dirty="0">
              <a:solidFill>
                <a:schemeClr val="tx1"/>
              </a:solidFill>
            </a:endParaRPr>
          </a:p>
        </p:txBody>
      </p:sp>
      <p:sp>
        <p:nvSpPr>
          <p:cNvPr id="13" name="Rectangle 12">
            <a:extLst>
              <a:ext uri="{FF2B5EF4-FFF2-40B4-BE49-F238E27FC236}">
                <a16:creationId xmlns:a16="http://schemas.microsoft.com/office/drawing/2014/main" id="{1B28DF73-6A77-AC2C-760A-049368E155FE}"/>
              </a:ext>
            </a:extLst>
          </p:cNvPr>
          <p:cNvSpPr/>
          <p:nvPr/>
        </p:nvSpPr>
        <p:spPr>
          <a:xfrm>
            <a:off x="8396650" y="2088297"/>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Integration of Smart Technology </a:t>
            </a:r>
            <a:endParaRPr lang="en-NG" sz="1400" b="1" dirty="0">
              <a:solidFill>
                <a:schemeClr val="tx1"/>
              </a:solidFill>
            </a:endParaRPr>
          </a:p>
        </p:txBody>
      </p:sp>
      <p:sp>
        <p:nvSpPr>
          <p:cNvPr id="15" name="TextBox 14">
            <a:extLst>
              <a:ext uri="{FF2B5EF4-FFF2-40B4-BE49-F238E27FC236}">
                <a16:creationId xmlns:a16="http://schemas.microsoft.com/office/drawing/2014/main" id="{7B0011C2-1E1F-AF82-389D-8130B8DB7C66}"/>
              </a:ext>
            </a:extLst>
          </p:cNvPr>
          <p:cNvSpPr txBox="1"/>
          <p:nvPr/>
        </p:nvSpPr>
        <p:spPr>
          <a:xfrm>
            <a:off x="729720" y="2343226"/>
            <a:ext cx="1531029" cy="830997"/>
          </a:xfrm>
          <a:prstGeom prst="rect">
            <a:avLst/>
          </a:prstGeom>
          <a:noFill/>
        </p:spPr>
        <p:txBody>
          <a:bodyPr wrap="square">
            <a:spAutoFit/>
          </a:bodyPr>
          <a:lstStyle/>
          <a:p>
            <a:r>
              <a:rPr lang="en-US" sz="1600" b="1" dirty="0">
                <a:solidFill>
                  <a:schemeClr val="bg1"/>
                </a:solidFill>
              </a:rPr>
              <a:t>Infrastructure Investment for Safer Roads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79717" y="1652797"/>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1</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235003" y="1913371"/>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1a</a:t>
            </a:r>
            <a:endParaRPr lang="en-NG" sz="1200" b="1" dirty="0"/>
          </a:p>
        </p:txBody>
      </p:sp>
      <p:sp>
        <p:nvSpPr>
          <p:cNvPr id="25" name="Oval 24">
            <a:extLst>
              <a:ext uri="{FF2B5EF4-FFF2-40B4-BE49-F238E27FC236}">
                <a16:creationId xmlns:a16="http://schemas.microsoft.com/office/drawing/2014/main" id="{A0EB1E93-9939-0197-2A27-B16C93289007}"/>
              </a:ext>
            </a:extLst>
          </p:cNvPr>
          <p:cNvSpPr/>
          <p:nvPr/>
        </p:nvSpPr>
        <p:spPr>
          <a:xfrm>
            <a:off x="5144672" y="1913371"/>
            <a:ext cx="506433"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1b</a:t>
            </a:r>
            <a:endParaRPr lang="en-NG" sz="1200" b="1" dirty="0"/>
          </a:p>
        </p:txBody>
      </p:sp>
      <p:sp>
        <p:nvSpPr>
          <p:cNvPr id="26" name="Oval 25">
            <a:extLst>
              <a:ext uri="{FF2B5EF4-FFF2-40B4-BE49-F238E27FC236}">
                <a16:creationId xmlns:a16="http://schemas.microsoft.com/office/drawing/2014/main" id="{43662F13-4DFE-882F-B701-99A23A44D06E}"/>
              </a:ext>
            </a:extLst>
          </p:cNvPr>
          <p:cNvSpPr/>
          <p:nvPr/>
        </p:nvSpPr>
        <p:spPr>
          <a:xfrm>
            <a:off x="8082472" y="1913371"/>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1c</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412654" y="3840952"/>
            <a:ext cx="4788934" cy="26848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181803" y="4087751"/>
            <a:ext cx="3719981" cy="350264"/>
          </a:xfrm>
          <a:prstGeom prst="rect">
            <a:avLst/>
          </a:prstGeom>
          <a:noFill/>
        </p:spPr>
        <p:txBody>
          <a:bodyPr wrap="square" rtlCol="0">
            <a:spAutoFit/>
          </a:bodyPr>
          <a:lstStyle/>
          <a:p>
            <a:r>
              <a:rPr lang="en-US" sz="1600" b="1" dirty="0">
                <a:solidFill>
                  <a:schemeClr val="bg1"/>
                </a:solidFill>
              </a:rPr>
              <a:t>Promoting Education and Awareness</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842891" y="4408668"/>
            <a:ext cx="406358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Public Awareness Campaigns on SPEED MANAGEMENT, IMPAIRED &amp; DISTRACTED DRIVING, and the USE OF MOTOCYCLE HELMET </a:t>
            </a:r>
            <a:endParaRPr lang="en-NG" sz="1400" b="1" dirty="0">
              <a:solidFill>
                <a:schemeClr val="tx1"/>
              </a:solidFill>
            </a:endParaRPr>
          </a:p>
        </p:txBody>
      </p:sp>
      <p:sp>
        <p:nvSpPr>
          <p:cNvPr id="34" name="Oval 33">
            <a:extLst>
              <a:ext uri="{FF2B5EF4-FFF2-40B4-BE49-F238E27FC236}">
                <a16:creationId xmlns:a16="http://schemas.microsoft.com/office/drawing/2014/main" id="{6E3821EC-5D90-4EC3-9FAE-641C55EB58D6}"/>
              </a:ext>
            </a:extLst>
          </p:cNvPr>
          <p:cNvSpPr/>
          <p:nvPr/>
        </p:nvSpPr>
        <p:spPr>
          <a:xfrm>
            <a:off x="568571" y="4388164"/>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2a</a:t>
            </a:r>
            <a:endParaRPr lang="en-NG" sz="1200" b="1" dirty="0"/>
          </a:p>
        </p:txBody>
      </p:sp>
      <p:sp>
        <p:nvSpPr>
          <p:cNvPr id="35" name="Rectangle 34">
            <a:extLst>
              <a:ext uri="{FF2B5EF4-FFF2-40B4-BE49-F238E27FC236}">
                <a16:creationId xmlns:a16="http://schemas.microsoft.com/office/drawing/2014/main" id="{83CCC157-6E4A-32DC-C56F-D7FA9C47F87A}"/>
              </a:ext>
            </a:extLst>
          </p:cNvPr>
          <p:cNvSpPr/>
          <p:nvPr/>
        </p:nvSpPr>
        <p:spPr>
          <a:xfrm>
            <a:off x="842891" y="5545373"/>
            <a:ext cx="406358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Comprehensive Driver Education Programs</a:t>
            </a:r>
            <a:endParaRPr lang="en-NG" sz="1400" b="1" dirty="0">
              <a:solidFill>
                <a:schemeClr val="tx1"/>
              </a:solidFill>
            </a:endParaRPr>
          </a:p>
        </p:txBody>
      </p:sp>
      <p:sp>
        <p:nvSpPr>
          <p:cNvPr id="36" name="Oval 35">
            <a:extLst>
              <a:ext uri="{FF2B5EF4-FFF2-40B4-BE49-F238E27FC236}">
                <a16:creationId xmlns:a16="http://schemas.microsoft.com/office/drawing/2014/main" id="{357FC7F1-0195-E89F-C377-81CB0235FC5D}"/>
              </a:ext>
            </a:extLst>
          </p:cNvPr>
          <p:cNvSpPr/>
          <p:nvPr/>
        </p:nvSpPr>
        <p:spPr>
          <a:xfrm>
            <a:off x="568571" y="5524869"/>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2b</a:t>
            </a:r>
            <a:endParaRPr lang="en-NG" sz="1200" b="1" dirty="0"/>
          </a:p>
        </p:txBody>
      </p:sp>
      <p:sp>
        <p:nvSpPr>
          <p:cNvPr id="37" name="Oval 36">
            <a:extLst>
              <a:ext uri="{FF2B5EF4-FFF2-40B4-BE49-F238E27FC236}">
                <a16:creationId xmlns:a16="http://schemas.microsoft.com/office/drawing/2014/main" id="{0DE040AA-90C1-3FBF-62F9-E14E49DB577D}"/>
              </a:ext>
            </a:extLst>
          </p:cNvPr>
          <p:cNvSpPr/>
          <p:nvPr/>
        </p:nvSpPr>
        <p:spPr>
          <a:xfrm>
            <a:off x="98475" y="3522894"/>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2</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5979946" y="3840952"/>
            <a:ext cx="5222625" cy="26848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520978" y="4062533"/>
            <a:ext cx="4419008" cy="338554"/>
          </a:xfrm>
          <a:prstGeom prst="rect">
            <a:avLst/>
          </a:prstGeom>
          <a:noFill/>
        </p:spPr>
        <p:txBody>
          <a:bodyPr wrap="square" rtlCol="0">
            <a:spAutoFit/>
          </a:bodyPr>
          <a:lstStyle/>
          <a:p>
            <a:r>
              <a:rPr lang="en-US" sz="1600" b="1" dirty="0">
                <a:solidFill>
                  <a:schemeClr val="bg1"/>
                </a:solidFill>
              </a:rPr>
              <a:t>Strengthening Law Enforcement and Penalties</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477586" y="4381008"/>
            <a:ext cx="4404095"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Vigorous Enforcement of traffic laws to deter violations</a:t>
            </a:r>
            <a:endParaRPr lang="en-NG" sz="1400" b="1" dirty="0">
              <a:solidFill>
                <a:schemeClr val="tx1"/>
              </a:solidFill>
            </a:endParaRPr>
          </a:p>
        </p:txBody>
      </p:sp>
      <p:sp>
        <p:nvSpPr>
          <p:cNvPr id="41" name="Oval 40">
            <a:extLst>
              <a:ext uri="{FF2B5EF4-FFF2-40B4-BE49-F238E27FC236}">
                <a16:creationId xmlns:a16="http://schemas.microsoft.com/office/drawing/2014/main" id="{6D000832-3CFB-8819-9A8E-271ACF9B20DC}"/>
              </a:ext>
            </a:extLst>
          </p:cNvPr>
          <p:cNvSpPr/>
          <p:nvPr/>
        </p:nvSpPr>
        <p:spPr>
          <a:xfrm>
            <a:off x="6207956" y="4206080"/>
            <a:ext cx="513952"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3a</a:t>
            </a:r>
            <a:endParaRPr lang="en-NG" sz="1200" b="1" dirty="0"/>
          </a:p>
        </p:txBody>
      </p:sp>
      <p:sp>
        <p:nvSpPr>
          <p:cNvPr id="42" name="Rectangle 41">
            <a:extLst>
              <a:ext uri="{FF2B5EF4-FFF2-40B4-BE49-F238E27FC236}">
                <a16:creationId xmlns:a16="http://schemas.microsoft.com/office/drawing/2014/main" id="{12A6C36C-FE69-8D39-2FA6-C7C2FC5DE483}"/>
              </a:ext>
            </a:extLst>
          </p:cNvPr>
          <p:cNvSpPr/>
          <p:nvPr/>
        </p:nvSpPr>
        <p:spPr>
          <a:xfrm>
            <a:off x="6477586" y="5517713"/>
            <a:ext cx="4404095"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Utilizing Technology to ensure consistent adherence to regulations.</a:t>
            </a:r>
            <a:endParaRPr lang="en-NG" sz="1400" b="1" dirty="0">
              <a:solidFill>
                <a:schemeClr val="tx1"/>
              </a:solidFill>
            </a:endParaRPr>
          </a:p>
        </p:txBody>
      </p:sp>
      <p:sp>
        <p:nvSpPr>
          <p:cNvPr id="43" name="Oval 42">
            <a:extLst>
              <a:ext uri="{FF2B5EF4-FFF2-40B4-BE49-F238E27FC236}">
                <a16:creationId xmlns:a16="http://schemas.microsoft.com/office/drawing/2014/main" id="{4E62BC09-703D-6749-3C0B-3736A52286CA}"/>
              </a:ext>
            </a:extLst>
          </p:cNvPr>
          <p:cNvSpPr/>
          <p:nvPr/>
        </p:nvSpPr>
        <p:spPr>
          <a:xfrm>
            <a:off x="6207956" y="5342785"/>
            <a:ext cx="513952"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3b</a:t>
            </a:r>
            <a:endParaRPr lang="en-NG" sz="1200" b="1" dirty="0"/>
          </a:p>
        </p:txBody>
      </p:sp>
      <p:sp>
        <p:nvSpPr>
          <p:cNvPr id="44" name="Oval 43">
            <a:extLst>
              <a:ext uri="{FF2B5EF4-FFF2-40B4-BE49-F238E27FC236}">
                <a16:creationId xmlns:a16="http://schemas.microsoft.com/office/drawing/2014/main" id="{E1B8FC2D-F286-CB16-A635-8D4548330A7D}"/>
              </a:ext>
            </a:extLst>
          </p:cNvPr>
          <p:cNvSpPr/>
          <p:nvPr/>
        </p:nvSpPr>
        <p:spPr>
          <a:xfrm>
            <a:off x="5659904" y="3570163"/>
            <a:ext cx="491083"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3</a:t>
            </a:r>
            <a:endParaRPr lang="en-NG" sz="1600" b="1" dirty="0"/>
          </a:p>
        </p:txBody>
      </p:sp>
      <p:sp>
        <p:nvSpPr>
          <p:cNvPr id="2" name="TextBox 1">
            <a:extLst>
              <a:ext uri="{FF2B5EF4-FFF2-40B4-BE49-F238E27FC236}">
                <a16:creationId xmlns:a16="http://schemas.microsoft.com/office/drawing/2014/main" id="{166D81B0-BE08-8B34-D05D-BEDF09A766B1}"/>
              </a:ext>
            </a:extLst>
          </p:cNvPr>
          <p:cNvSpPr txBox="1"/>
          <p:nvPr/>
        </p:nvSpPr>
        <p:spPr>
          <a:xfrm>
            <a:off x="11411697" y="6433204"/>
            <a:ext cx="428610" cy="307777"/>
          </a:xfrm>
          <a:prstGeom prst="rect">
            <a:avLst/>
          </a:prstGeom>
          <a:noFill/>
        </p:spPr>
        <p:txBody>
          <a:bodyPr wrap="square" rtlCol="0">
            <a:spAutoFit/>
          </a:bodyPr>
          <a:lstStyle/>
          <a:p>
            <a:r>
              <a:rPr lang="en-US" sz="1400" dirty="0"/>
              <a:t>54</a:t>
            </a:r>
            <a:endParaRPr lang="en-NG" sz="1400" dirty="0"/>
          </a:p>
        </p:txBody>
      </p:sp>
    </p:spTree>
    <p:extLst>
      <p:ext uri="{BB962C8B-B14F-4D97-AF65-F5344CB8AC3E}">
        <p14:creationId xmlns:p14="http://schemas.microsoft.com/office/powerpoint/2010/main" val="4249047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10" name="Rectangle 9">
            <a:extLst>
              <a:ext uri="{FF2B5EF4-FFF2-40B4-BE49-F238E27FC236}">
                <a16:creationId xmlns:a16="http://schemas.microsoft.com/office/drawing/2014/main" id="{4E25EFC5-BEE6-8385-ABB9-18DDF3595B74}"/>
              </a:ext>
            </a:extLst>
          </p:cNvPr>
          <p:cNvSpPr/>
          <p:nvPr/>
        </p:nvSpPr>
        <p:spPr>
          <a:xfrm>
            <a:off x="529883" y="455805"/>
            <a:ext cx="10457907" cy="149507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3005797" y="624616"/>
            <a:ext cx="3716213"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Swift Emergency Response timing to accident sites ensures immediate medical assistance</a:t>
            </a:r>
          </a:p>
        </p:txBody>
      </p:sp>
      <p:sp>
        <p:nvSpPr>
          <p:cNvPr id="12" name="Rectangle 11">
            <a:extLst>
              <a:ext uri="{FF2B5EF4-FFF2-40B4-BE49-F238E27FC236}">
                <a16:creationId xmlns:a16="http://schemas.microsoft.com/office/drawing/2014/main" id="{5B2CC932-211A-49F5-60AD-49031C38D0CE}"/>
              </a:ext>
            </a:extLst>
          </p:cNvPr>
          <p:cNvSpPr/>
          <p:nvPr/>
        </p:nvSpPr>
        <p:spPr>
          <a:xfrm>
            <a:off x="7257757" y="637603"/>
            <a:ext cx="3552096"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Specialized Medical Facilities tailored to the needs of accident victims</a:t>
            </a:r>
          </a:p>
        </p:txBody>
      </p:sp>
      <p:sp>
        <p:nvSpPr>
          <p:cNvPr id="15" name="TextBox 14">
            <a:extLst>
              <a:ext uri="{FF2B5EF4-FFF2-40B4-BE49-F238E27FC236}">
                <a16:creationId xmlns:a16="http://schemas.microsoft.com/office/drawing/2014/main" id="{7B0011C2-1E1F-AF82-389D-8130B8DB7C66}"/>
              </a:ext>
            </a:extLst>
          </p:cNvPr>
          <p:cNvSpPr txBox="1"/>
          <p:nvPr/>
        </p:nvSpPr>
        <p:spPr>
          <a:xfrm>
            <a:off x="656492" y="787734"/>
            <a:ext cx="2180492" cy="830997"/>
          </a:xfrm>
          <a:prstGeom prst="rect">
            <a:avLst/>
          </a:prstGeom>
          <a:noFill/>
        </p:spPr>
        <p:txBody>
          <a:bodyPr wrap="square">
            <a:spAutoFit/>
          </a:bodyPr>
          <a:lstStyle/>
          <a:p>
            <a:r>
              <a:rPr lang="en-US" sz="1600" b="1" dirty="0">
                <a:solidFill>
                  <a:schemeClr val="bg1"/>
                </a:solidFill>
              </a:rPr>
              <a:t>Enhancing Emergency Response and Medical Services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192257" y="203504"/>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4</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679895" y="449689"/>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4a</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529883" y="2142960"/>
            <a:ext cx="5115953" cy="282062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041016" y="2464573"/>
            <a:ext cx="4072591" cy="342528"/>
          </a:xfrm>
          <a:prstGeom prst="rect">
            <a:avLst/>
          </a:prstGeom>
          <a:noFill/>
        </p:spPr>
        <p:txBody>
          <a:bodyPr wrap="square" rtlCol="0">
            <a:spAutoFit/>
          </a:bodyPr>
          <a:lstStyle/>
          <a:p>
            <a:r>
              <a:rPr lang="en-US" sz="1600" b="1" dirty="0">
                <a:solidFill>
                  <a:schemeClr val="bg1"/>
                </a:solidFill>
              </a:rPr>
              <a:t>Utilizing Data for Informed Decision-Making</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955431" y="2910117"/>
            <a:ext cx="428947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Comprehensive Accident Data Gathering to track accident patterns, and pinpoint high-risk zones</a:t>
            </a:r>
            <a:endParaRPr lang="en-NG" sz="1400" b="1" dirty="0">
              <a:solidFill>
                <a:schemeClr val="tx1"/>
              </a:solidFill>
            </a:endParaRPr>
          </a:p>
        </p:txBody>
      </p:sp>
      <p:sp>
        <p:nvSpPr>
          <p:cNvPr id="35" name="Rectangle 34">
            <a:extLst>
              <a:ext uri="{FF2B5EF4-FFF2-40B4-BE49-F238E27FC236}">
                <a16:creationId xmlns:a16="http://schemas.microsoft.com/office/drawing/2014/main" id="{83CCC157-6E4A-32DC-C56F-D7FA9C47F87A}"/>
              </a:ext>
            </a:extLst>
          </p:cNvPr>
          <p:cNvSpPr/>
          <p:nvPr/>
        </p:nvSpPr>
        <p:spPr>
          <a:xfrm>
            <a:off x="955431" y="4046822"/>
            <a:ext cx="428947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Analyze accident data to formulate evidence-based policies and optimize resource allocation</a:t>
            </a:r>
            <a:endParaRPr lang="en-NG" sz="1400" b="1" dirty="0">
              <a:solidFill>
                <a:schemeClr val="tx1"/>
              </a:solidFill>
            </a:endParaRPr>
          </a:p>
        </p:txBody>
      </p:sp>
      <p:sp>
        <p:nvSpPr>
          <p:cNvPr id="37" name="Oval 36">
            <a:extLst>
              <a:ext uri="{FF2B5EF4-FFF2-40B4-BE49-F238E27FC236}">
                <a16:creationId xmlns:a16="http://schemas.microsoft.com/office/drawing/2014/main" id="{0DE040AA-90C1-3FBF-62F9-E14E49DB577D}"/>
              </a:ext>
            </a:extLst>
          </p:cNvPr>
          <p:cNvSpPr/>
          <p:nvPr/>
        </p:nvSpPr>
        <p:spPr>
          <a:xfrm>
            <a:off x="211015" y="2024343"/>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5</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5979934" y="2142960"/>
            <a:ext cx="5007856" cy="282062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464937" y="2425782"/>
            <a:ext cx="4639165" cy="351817"/>
          </a:xfrm>
          <a:prstGeom prst="rect">
            <a:avLst/>
          </a:prstGeom>
          <a:noFill/>
        </p:spPr>
        <p:txBody>
          <a:bodyPr wrap="square" rtlCol="0">
            <a:spAutoFit/>
          </a:bodyPr>
          <a:lstStyle/>
          <a:p>
            <a:r>
              <a:rPr lang="en-US" sz="1600" b="1" dirty="0">
                <a:solidFill>
                  <a:schemeClr val="bg1"/>
                </a:solidFill>
              </a:rPr>
              <a:t>Improving Insurance and Compensation Systems</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464937" y="2835687"/>
            <a:ext cx="4068229"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r>
              <a:rPr lang="en-US" sz="1400" b="1" dirty="0">
                <a:solidFill>
                  <a:schemeClr val="tx1"/>
                </a:solidFill>
              </a:rPr>
              <a:t>Streamline Claims Processing to ensure swift compensation for victims</a:t>
            </a:r>
          </a:p>
          <a:p>
            <a:pPr algn="ctr"/>
            <a:endParaRPr lang="en-NG" sz="1400" b="1" dirty="0">
              <a:solidFill>
                <a:schemeClr val="tx1"/>
              </a:solidFill>
            </a:endParaRPr>
          </a:p>
          <a:p>
            <a:pPr algn="ctr"/>
            <a:endParaRPr lang="en-NG" sz="1400" b="1" dirty="0">
              <a:solidFill>
                <a:schemeClr val="tx1"/>
              </a:solidFill>
            </a:endParaRPr>
          </a:p>
        </p:txBody>
      </p:sp>
      <p:sp>
        <p:nvSpPr>
          <p:cNvPr id="42" name="Rectangle 41">
            <a:extLst>
              <a:ext uri="{FF2B5EF4-FFF2-40B4-BE49-F238E27FC236}">
                <a16:creationId xmlns:a16="http://schemas.microsoft.com/office/drawing/2014/main" id="{12A6C36C-FE69-8D39-2FA6-C7C2FC5DE483}"/>
              </a:ext>
            </a:extLst>
          </p:cNvPr>
          <p:cNvSpPr/>
          <p:nvPr/>
        </p:nvSpPr>
        <p:spPr>
          <a:xfrm>
            <a:off x="6464937" y="3972392"/>
            <a:ext cx="4068229"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Promoting Universal Insurance Coverage</a:t>
            </a:r>
            <a:endParaRPr lang="en-NG" sz="1400" b="1" dirty="0">
              <a:solidFill>
                <a:schemeClr val="tx1"/>
              </a:solidFill>
            </a:endParaRPr>
          </a:p>
        </p:txBody>
      </p:sp>
      <p:sp>
        <p:nvSpPr>
          <p:cNvPr id="43" name="Oval 42">
            <a:extLst>
              <a:ext uri="{FF2B5EF4-FFF2-40B4-BE49-F238E27FC236}">
                <a16:creationId xmlns:a16="http://schemas.microsoft.com/office/drawing/2014/main" id="{4E62BC09-703D-6749-3C0B-3736A52286CA}"/>
              </a:ext>
            </a:extLst>
          </p:cNvPr>
          <p:cNvSpPr/>
          <p:nvPr/>
        </p:nvSpPr>
        <p:spPr>
          <a:xfrm>
            <a:off x="6149771" y="3797464"/>
            <a:ext cx="520293"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6b</a:t>
            </a:r>
            <a:endParaRPr lang="en-NG" sz="1200" b="1" dirty="0"/>
          </a:p>
        </p:txBody>
      </p:sp>
      <p:sp>
        <p:nvSpPr>
          <p:cNvPr id="44" name="Oval 43">
            <a:extLst>
              <a:ext uri="{FF2B5EF4-FFF2-40B4-BE49-F238E27FC236}">
                <a16:creationId xmlns:a16="http://schemas.microsoft.com/office/drawing/2014/main" id="{E1B8FC2D-F286-CB16-A635-8D4548330A7D}"/>
              </a:ext>
            </a:extLst>
          </p:cNvPr>
          <p:cNvSpPr/>
          <p:nvPr/>
        </p:nvSpPr>
        <p:spPr>
          <a:xfrm>
            <a:off x="5824359" y="1993150"/>
            <a:ext cx="485004"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6</a:t>
            </a:r>
            <a:endParaRPr lang="en-NG" sz="1600" b="1" dirty="0"/>
          </a:p>
        </p:txBody>
      </p:sp>
      <p:sp>
        <p:nvSpPr>
          <p:cNvPr id="2" name="Rectangle 1">
            <a:extLst>
              <a:ext uri="{FF2B5EF4-FFF2-40B4-BE49-F238E27FC236}">
                <a16:creationId xmlns:a16="http://schemas.microsoft.com/office/drawing/2014/main" id="{1EEC08AC-B056-FB10-279C-FD04126AF05E}"/>
              </a:ext>
            </a:extLst>
          </p:cNvPr>
          <p:cNvSpPr/>
          <p:nvPr/>
        </p:nvSpPr>
        <p:spPr>
          <a:xfrm>
            <a:off x="579008" y="5242572"/>
            <a:ext cx="10457907" cy="127513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1600" dirty="0"/>
          </a:p>
        </p:txBody>
      </p:sp>
      <p:sp>
        <p:nvSpPr>
          <p:cNvPr id="3" name="Rectangle 2">
            <a:extLst>
              <a:ext uri="{FF2B5EF4-FFF2-40B4-BE49-F238E27FC236}">
                <a16:creationId xmlns:a16="http://schemas.microsoft.com/office/drawing/2014/main" id="{E6F4A9C1-55D6-FC46-D796-BEBED8A8A677}"/>
              </a:ext>
            </a:extLst>
          </p:cNvPr>
          <p:cNvSpPr/>
          <p:nvPr/>
        </p:nvSpPr>
        <p:spPr>
          <a:xfrm>
            <a:off x="4931676" y="5454117"/>
            <a:ext cx="4281267" cy="90354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Designing Safe Urban Spaces</a:t>
            </a:r>
          </a:p>
        </p:txBody>
      </p:sp>
      <p:sp>
        <p:nvSpPr>
          <p:cNvPr id="4" name="TextBox 3">
            <a:extLst>
              <a:ext uri="{FF2B5EF4-FFF2-40B4-BE49-F238E27FC236}">
                <a16:creationId xmlns:a16="http://schemas.microsoft.com/office/drawing/2014/main" id="{B42E4441-5058-F01A-3AB7-856996EC400C}"/>
              </a:ext>
            </a:extLst>
          </p:cNvPr>
          <p:cNvSpPr txBox="1"/>
          <p:nvPr/>
        </p:nvSpPr>
        <p:spPr>
          <a:xfrm>
            <a:off x="912556" y="5601593"/>
            <a:ext cx="3202104" cy="584775"/>
          </a:xfrm>
          <a:prstGeom prst="rect">
            <a:avLst/>
          </a:prstGeom>
          <a:noFill/>
        </p:spPr>
        <p:txBody>
          <a:bodyPr wrap="square">
            <a:spAutoFit/>
          </a:bodyPr>
          <a:lstStyle/>
          <a:p>
            <a:r>
              <a:rPr lang="en-US" sz="1600" b="1" dirty="0">
                <a:solidFill>
                  <a:schemeClr val="bg1"/>
                </a:solidFill>
              </a:rPr>
              <a:t>Integration of Road Safety in Urban Planning</a:t>
            </a:r>
            <a:endParaRPr lang="en-NG" sz="1600" b="1" dirty="0">
              <a:solidFill>
                <a:schemeClr val="bg1"/>
              </a:solidFill>
            </a:endParaRPr>
          </a:p>
        </p:txBody>
      </p:sp>
      <p:sp>
        <p:nvSpPr>
          <p:cNvPr id="6" name="Oval 5">
            <a:extLst>
              <a:ext uri="{FF2B5EF4-FFF2-40B4-BE49-F238E27FC236}">
                <a16:creationId xmlns:a16="http://schemas.microsoft.com/office/drawing/2014/main" id="{46FB67F6-AD71-D0A2-A8B0-C3BC66FE6231}"/>
              </a:ext>
            </a:extLst>
          </p:cNvPr>
          <p:cNvSpPr/>
          <p:nvPr/>
        </p:nvSpPr>
        <p:spPr>
          <a:xfrm>
            <a:off x="274209" y="5123625"/>
            <a:ext cx="478302" cy="46948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7</a:t>
            </a:r>
            <a:endParaRPr lang="en-NG" sz="1600" b="1" dirty="0"/>
          </a:p>
        </p:txBody>
      </p:sp>
      <p:sp>
        <p:nvSpPr>
          <p:cNvPr id="7" name="Oval 6">
            <a:extLst>
              <a:ext uri="{FF2B5EF4-FFF2-40B4-BE49-F238E27FC236}">
                <a16:creationId xmlns:a16="http://schemas.microsoft.com/office/drawing/2014/main" id="{B00C011D-E407-FC56-C275-E220D51C66D6}"/>
              </a:ext>
            </a:extLst>
          </p:cNvPr>
          <p:cNvSpPr/>
          <p:nvPr/>
        </p:nvSpPr>
        <p:spPr>
          <a:xfrm>
            <a:off x="4684430" y="5265321"/>
            <a:ext cx="478302" cy="40563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7a</a:t>
            </a:r>
            <a:endParaRPr lang="en-NG" sz="1200" b="1" dirty="0"/>
          </a:p>
        </p:txBody>
      </p:sp>
      <p:sp>
        <p:nvSpPr>
          <p:cNvPr id="8" name="Oval 7">
            <a:extLst>
              <a:ext uri="{FF2B5EF4-FFF2-40B4-BE49-F238E27FC236}">
                <a16:creationId xmlns:a16="http://schemas.microsoft.com/office/drawing/2014/main" id="{DA1B06FE-FF46-564A-7415-793582EAD4D4}"/>
              </a:ext>
            </a:extLst>
          </p:cNvPr>
          <p:cNvSpPr/>
          <p:nvPr/>
        </p:nvSpPr>
        <p:spPr>
          <a:xfrm>
            <a:off x="6933519" y="375154"/>
            <a:ext cx="529888"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4b</a:t>
            </a:r>
            <a:endParaRPr lang="en-NG" sz="1200" b="1" dirty="0"/>
          </a:p>
        </p:txBody>
      </p:sp>
      <p:sp>
        <p:nvSpPr>
          <p:cNvPr id="18" name="Oval 17">
            <a:extLst>
              <a:ext uri="{FF2B5EF4-FFF2-40B4-BE49-F238E27FC236}">
                <a16:creationId xmlns:a16="http://schemas.microsoft.com/office/drawing/2014/main" id="{65A87324-D59B-533B-F0AB-C278546D14C9}"/>
              </a:ext>
            </a:extLst>
          </p:cNvPr>
          <p:cNvSpPr/>
          <p:nvPr/>
        </p:nvSpPr>
        <p:spPr>
          <a:xfrm>
            <a:off x="6195307" y="2704429"/>
            <a:ext cx="474757"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6a</a:t>
            </a:r>
            <a:endParaRPr lang="en-NG" sz="1200" b="1" dirty="0"/>
          </a:p>
        </p:txBody>
      </p:sp>
      <p:sp>
        <p:nvSpPr>
          <p:cNvPr id="21" name="Oval 20">
            <a:extLst>
              <a:ext uri="{FF2B5EF4-FFF2-40B4-BE49-F238E27FC236}">
                <a16:creationId xmlns:a16="http://schemas.microsoft.com/office/drawing/2014/main" id="{711F144D-39C7-BD63-86FD-4901DA970940}"/>
              </a:ext>
            </a:extLst>
          </p:cNvPr>
          <p:cNvSpPr/>
          <p:nvPr/>
        </p:nvSpPr>
        <p:spPr>
          <a:xfrm>
            <a:off x="725064" y="2733842"/>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5a</a:t>
            </a:r>
            <a:endParaRPr lang="en-NG" sz="1200" b="1" dirty="0"/>
          </a:p>
        </p:txBody>
      </p:sp>
      <p:sp>
        <p:nvSpPr>
          <p:cNvPr id="23" name="Oval 22">
            <a:extLst>
              <a:ext uri="{FF2B5EF4-FFF2-40B4-BE49-F238E27FC236}">
                <a16:creationId xmlns:a16="http://schemas.microsoft.com/office/drawing/2014/main" id="{0AEE8EC7-EDC0-70A2-4663-9D7B6FD6D73A}"/>
              </a:ext>
            </a:extLst>
          </p:cNvPr>
          <p:cNvSpPr/>
          <p:nvPr/>
        </p:nvSpPr>
        <p:spPr>
          <a:xfrm>
            <a:off x="725064" y="3870547"/>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5b</a:t>
            </a:r>
            <a:endParaRPr lang="en-NG" sz="1200" b="1" dirty="0"/>
          </a:p>
        </p:txBody>
      </p:sp>
      <p:sp>
        <p:nvSpPr>
          <p:cNvPr id="5" name="TextBox 4">
            <a:extLst>
              <a:ext uri="{FF2B5EF4-FFF2-40B4-BE49-F238E27FC236}">
                <a16:creationId xmlns:a16="http://schemas.microsoft.com/office/drawing/2014/main" id="{565CA62D-39ED-350C-F1B8-5D37881183D7}"/>
              </a:ext>
            </a:extLst>
          </p:cNvPr>
          <p:cNvSpPr txBox="1"/>
          <p:nvPr/>
        </p:nvSpPr>
        <p:spPr>
          <a:xfrm>
            <a:off x="11411697" y="6433204"/>
            <a:ext cx="428610" cy="307777"/>
          </a:xfrm>
          <a:prstGeom prst="rect">
            <a:avLst/>
          </a:prstGeom>
          <a:noFill/>
        </p:spPr>
        <p:txBody>
          <a:bodyPr wrap="square" rtlCol="0">
            <a:spAutoFit/>
          </a:bodyPr>
          <a:lstStyle/>
          <a:p>
            <a:r>
              <a:rPr lang="en-US" sz="1400" dirty="0"/>
              <a:t>55</a:t>
            </a:r>
            <a:endParaRPr lang="en-NG" sz="1400" dirty="0"/>
          </a:p>
        </p:txBody>
      </p:sp>
    </p:spTree>
    <p:extLst>
      <p:ext uri="{BB962C8B-B14F-4D97-AF65-F5344CB8AC3E}">
        <p14:creationId xmlns:p14="http://schemas.microsoft.com/office/powerpoint/2010/main" val="4261488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10" name="Rectangle 9">
            <a:extLst>
              <a:ext uri="{FF2B5EF4-FFF2-40B4-BE49-F238E27FC236}">
                <a16:creationId xmlns:a16="http://schemas.microsoft.com/office/drawing/2014/main" id="{4E25EFC5-BEE6-8385-ABB9-18DDF3595B74}"/>
              </a:ext>
            </a:extLst>
          </p:cNvPr>
          <p:cNvSpPr/>
          <p:nvPr/>
        </p:nvSpPr>
        <p:spPr>
          <a:xfrm>
            <a:off x="642425" y="976309"/>
            <a:ext cx="10481604" cy="156151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3118338" y="1145120"/>
            <a:ext cx="3716213"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Reducing Air Pollution by tackling vehicle emissions to mitigate air pollution levels </a:t>
            </a:r>
          </a:p>
        </p:txBody>
      </p:sp>
      <p:sp>
        <p:nvSpPr>
          <p:cNvPr id="12" name="Rectangle 11">
            <a:extLst>
              <a:ext uri="{FF2B5EF4-FFF2-40B4-BE49-F238E27FC236}">
                <a16:creationId xmlns:a16="http://schemas.microsoft.com/office/drawing/2014/main" id="{5B2CC932-211A-49F5-60AD-49031C38D0CE}"/>
              </a:ext>
            </a:extLst>
          </p:cNvPr>
          <p:cNvSpPr/>
          <p:nvPr/>
        </p:nvSpPr>
        <p:spPr>
          <a:xfrm>
            <a:off x="7664549" y="1145120"/>
            <a:ext cx="3036474"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Habitat Preservation Efforts</a:t>
            </a:r>
          </a:p>
        </p:txBody>
      </p:sp>
      <p:sp>
        <p:nvSpPr>
          <p:cNvPr id="15" name="TextBox 14">
            <a:extLst>
              <a:ext uri="{FF2B5EF4-FFF2-40B4-BE49-F238E27FC236}">
                <a16:creationId xmlns:a16="http://schemas.microsoft.com/office/drawing/2014/main" id="{7B0011C2-1E1F-AF82-389D-8130B8DB7C66}"/>
              </a:ext>
            </a:extLst>
          </p:cNvPr>
          <p:cNvSpPr txBox="1"/>
          <p:nvPr/>
        </p:nvSpPr>
        <p:spPr>
          <a:xfrm>
            <a:off x="939012" y="1235903"/>
            <a:ext cx="1761983" cy="830997"/>
          </a:xfrm>
          <a:prstGeom prst="rect">
            <a:avLst/>
          </a:prstGeom>
          <a:noFill/>
        </p:spPr>
        <p:txBody>
          <a:bodyPr wrap="square">
            <a:spAutoFit/>
          </a:bodyPr>
          <a:lstStyle/>
          <a:p>
            <a:r>
              <a:rPr lang="en-US" sz="1600" b="1" dirty="0">
                <a:solidFill>
                  <a:schemeClr val="bg1"/>
                </a:solidFill>
              </a:rPr>
              <a:t>Addressing Environmental Concerns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304798" y="724008"/>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8</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792436" y="970193"/>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8a</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642424" y="3065495"/>
            <a:ext cx="5115953" cy="318055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382142" y="3230621"/>
            <a:ext cx="3069938" cy="338441"/>
          </a:xfrm>
          <a:prstGeom prst="rect">
            <a:avLst/>
          </a:prstGeom>
          <a:noFill/>
        </p:spPr>
        <p:txBody>
          <a:bodyPr wrap="square" rtlCol="0">
            <a:spAutoFit/>
          </a:bodyPr>
          <a:lstStyle/>
          <a:p>
            <a:r>
              <a:rPr lang="en-US" sz="1600" b="1" dirty="0">
                <a:solidFill>
                  <a:schemeClr val="bg1"/>
                </a:solidFill>
              </a:rPr>
              <a:t>Habitat Preservation Efforts</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1067972" y="3787636"/>
            <a:ext cx="3773851"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Funding Research</a:t>
            </a:r>
            <a:endParaRPr lang="en-NG" sz="1400" b="1" dirty="0">
              <a:solidFill>
                <a:schemeClr val="tx1"/>
              </a:solidFill>
            </a:endParaRPr>
          </a:p>
        </p:txBody>
      </p:sp>
      <p:sp>
        <p:nvSpPr>
          <p:cNvPr id="34" name="Oval 33">
            <a:extLst>
              <a:ext uri="{FF2B5EF4-FFF2-40B4-BE49-F238E27FC236}">
                <a16:creationId xmlns:a16="http://schemas.microsoft.com/office/drawing/2014/main" id="{6E3821EC-5D90-4EC3-9FAE-641C55EB58D6}"/>
              </a:ext>
            </a:extLst>
          </p:cNvPr>
          <p:cNvSpPr/>
          <p:nvPr/>
        </p:nvSpPr>
        <p:spPr>
          <a:xfrm>
            <a:off x="699871" y="3569062"/>
            <a:ext cx="500576"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9a</a:t>
            </a:r>
            <a:endParaRPr lang="en-NG" sz="1200" b="1" dirty="0"/>
          </a:p>
        </p:txBody>
      </p:sp>
      <p:sp>
        <p:nvSpPr>
          <p:cNvPr id="35" name="Rectangle 34">
            <a:extLst>
              <a:ext uri="{FF2B5EF4-FFF2-40B4-BE49-F238E27FC236}">
                <a16:creationId xmlns:a16="http://schemas.microsoft.com/office/drawing/2014/main" id="{83CCC157-6E4A-32DC-C56F-D7FA9C47F87A}"/>
              </a:ext>
            </a:extLst>
          </p:cNvPr>
          <p:cNvSpPr/>
          <p:nvPr/>
        </p:nvSpPr>
        <p:spPr>
          <a:xfrm>
            <a:off x="1067972" y="4924341"/>
            <a:ext cx="3773851" cy="115290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Implementing Pilot Programs that test innovative solutions aimed at reducing accidents</a:t>
            </a:r>
            <a:endParaRPr lang="en-NG" sz="1400" b="1" dirty="0">
              <a:solidFill>
                <a:schemeClr val="tx1"/>
              </a:solidFill>
            </a:endParaRPr>
          </a:p>
        </p:txBody>
      </p:sp>
      <p:sp>
        <p:nvSpPr>
          <p:cNvPr id="36" name="Oval 35">
            <a:extLst>
              <a:ext uri="{FF2B5EF4-FFF2-40B4-BE49-F238E27FC236}">
                <a16:creationId xmlns:a16="http://schemas.microsoft.com/office/drawing/2014/main" id="{357FC7F1-0195-E89F-C377-81CB0235FC5D}"/>
              </a:ext>
            </a:extLst>
          </p:cNvPr>
          <p:cNvSpPr/>
          <p:nvPr/>
        </p:nvSpPr>
        <p:spPr>
          <a:xfrm>
            <a:off x="733874" y="4714228"/>
            <a:ext cx="500576"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9b</a:t>
            </a:r>
            <a:endParaRPr lang="en-NG" sz="1200" b="1" dirty="0"/>
          </a:p>
        </p:txBody>
      </p:sp>
      <p:sp>
        <p:nvSpPr>
          <p:cNvPr id="37" name="Oval 36">
            <a:extLst>
              <a:ext uri="{FF2B5EF4-FFF2-40B4-BE49-F238E27FC236}">
                <a16:creationId xmlns:a16="http://schemas.microsoft.com/office/drawing/2014/main" id="{0DE040AA-90C1-3FBF-62F9-E14E49DB577D}"/>
              </a:ext>
            </a:extLst>
          </p:cNvPr>
          <p:cNvSpPr/>
          <p:nvPr/>
        </p:nvSpPr>
        <p:spPr>
          <a:xfrm>
            <a:off x="323556" y="2901862"/>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9</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6183925" y="3065496"/>
            <a:ext cx="4940103" cy="318055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1600"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793962" y="3222316"/>
            <a:ext cx="4015897" cy="346746"/>
          </a:xfrm>
          <a:prstGeom prst="rect">
            <a:avLst/>
          </a:prstGeom>
          <a:noFill/>
        </p:spPr>
        <p:txBody>
          <a:bodyPr wrap="square" rtlCol="0">
            <a:spAutoFit/>
          </a:bodyPr>
          <a:lstStyle/>
          <a:p>
            <a:r>
              <a:rPr lang="en-US" sz="1600" b="1" dirty="0">
                <a:solidFill>
                  <a:schemeClr val="bg1"/>
                </a:solidFill>
              </a:rPr>
              <a:t>Fostering Collaboration and Leadership</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927171" y="3787636"/>
            <a:ext cx="3773851"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Governmental dedication towards prioritizing  and advancing road safety initiatives</a:t>
            </a:r>
            <a:endParaRPr lang="en-NG" sz="1400" b="1" dirty="0">
              <a:solidFill>
                <a:schemeClr val="tx1"/>
              </a:solidFill>
            </a:endParaRPr>
          </a:p>
        </p:txBody>
      </p:sp>
      <p:sp>
        <p:nvSpPr>
          <p:cNvPr id="42" name="Rectangle 41">
            <a:extLst>
              <a:ext uri="{FF2B5EF4-FFF2-40B4-BE49-F238E27FC236}">
                <a16:creationId xmlns:a16="http://schemas.microsoft.com/office/drawing/2014/main" id="{12A6C36C-FE69-8D39-2FA6-C7C2FC5DE483}"/>
              </a:ext>
            </a:extLst>
          </p:cNvPr>
          <p:cNvSpPr/>
          <p:nvPr/>
        </p:nvSpPr>
        <p:spPr>
          <a:xfrm>
            <a:off x="6927171" y="4924341"/>
            <a:ext cx="3773851" cy="115290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b="1" dirty="0">
                <a:solidFill>
                  <a:schemeClr val="tx1"/>
                </a:solidFill>
              </a:rPr>
              <a:t>  Involving stakeholders in collaborative efforts to develop and implement effective road safety strategies</a:t>
            </a:r>
            <a:endParaRPr lang="en-NG" sz="1400" b="1" dirty="0">
              <a:solidFill>
                <a:schemeClr val="tx1"/>
              </a:solidFill>
            </a:endParaRPr>
          </a:p>
          <a:p>
            <a:pPr algn="ctr"/>
            <a:endParaRPr lang="en-NG" sz="1400" b="1" dirty="0">
              <a:solidFill>
                <a:schemeClr val="tx1"/>
              </a:solidFill>
            </a:endParaRPr>
          </a:p>
        </p:txBody>
      </p:sp>
      <p:sp>
        <p:nvSpPr>
          <p:cNvPr id="44" name="Oval 43">
            <a:extLst>
              <a:ext uri="{FF2B5EF4-FFF2-40B4-BE49-F238E27FC236}">
                <a16:creationId xmlns:a16="http://schemas.microsoft.com/office/drawing/2014/main" id="{E1B8FC2D-F286-CB16-A635-8D4548330A7D}"/>
              </a:ext>
            </a:extLst>
          </p:cNvPr>
          <p:cNvSpPr/>
          <p:nvPr/>
        </p:nvSpPr>
        <p:spPr>
          <a:xfrm>
            <a:off x="5856848" y="2775710"/>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10</a:t>
            </a:r>
            <a:endParaRPr lang="en-NG" sz="1600" b="1" dirty="0"/>
          </a:p>
        </p:txBody>
      </p:sp>
      <p:sp>
        <p:nvSpPr>
          <p:cNvPr id="8" name="Oval 7">
            <a:extLst>
              <a:ext uri="{FF2B5EF4-FFF2-40B4-BE49-F238E27FC236}">
                <a16:creationId xmlns:a16="http://schemas.microsoft.com/office/drawing/2014/main" id="{DA1B06FE-FF46-564A-7415-793582EAD4D4}"/>
              </a:ext>
            </a:extLst>
          </p:cNvPr>
          <p:cNvSpPr/>
          <p:nvPr/>
        </p:nvSpPr>
        <p:spPr>
          <a:xfrm>
            <a:off x="7404290" y="995761"/>
            <a:ext cx="529888"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8b</a:t>
            </a:r>
            <a:endParaRPr lang="en-NG" sz="1200" b="1" dirty="0"/>
          </a:p>
        </p:txBody>
      </p:sp>
      <p:sp>
        <p:nvSpPr>
          <p:cNvPr id="5" name="Oval 4">
            <a:extLst>
              <a:ext uri="{FF2B5EF4-FFF2-40B4-BE49-F238E27FC236}">
                <a16:creationId xmlns:a16="http://schemas.microsoft.com/office/drawing/2014/main" id="{71695C34-93D3-8D0B-1B86-A4B19FB505BC}"/>
              </a:ext>
            </a:extLst>
          </p:cNvPr>
          <p:cNvSpPr/>
          <p:nvPr/>
        </p:nvSpPr>
        <p:spPr>
          <a:xfrm>
            <a:off x="6428939" y="4712176"/>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10b</a:t>
            </a:r>
            <a:endParaRPr lang="en-NG" sz="1200" b="1" dirty="0"/>
          </a:p>
        </p:txBody>
      </p:sp>
      <p:sp>
        <p:nvSpPr>
          <p:cNvPr id="9" name="Oval 8">
            <a:extLst>
              <a:ext uri="{FF2B5EF4-FFF2-40B4-BE49-F238E27FC236}">
                <a16:creationId xmlns:a16="http://schemas.microsoft.com/office/drawing/2014/main" id="{9B168D6B-1C69-BBB1-1F04-4EA569177CF2}"/>
              </a:ext>
            </a:extLst>
          </p:cNvPr>
          <p:cNvSpPr/>
          <p:nvPr/>
        </p:nvSpPr>
        <p:spPr>
          <a:xfrm>
            <a:off x="6453566" y="3569062"/>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10a</a:t>
            </a:r>
            <a:endParaRPr lang="en-NG" sz="1200" b="1" dirty="0"/>
          </a:p>
        </p:txBody>
      </p:sp>
      <p:sp>
        <p:nvSpPr>
          <p:cNvPr id="2" name="TextBox 1">
            <a:extLst>
              <a:ext uri="{FF2B5EF4-FFF2-40B4-BE49-F238E27FC236}">
                <a16:creationId xmlns:a16="http://schemas.microsoft.com/office/drawing/2014/main" id="{D7028117-EAEF-81D2-433E-98F2934BA557}"/>
              </a:ext>
            </a:extLst>
          </p:cNvPr>
          <p:cNvSpPr txBox="1"/>
          <p:nvPr/>
        </p:nvSpPr>
        <p:spPr>
          <a:xfrm>
            <a:off x="11411697" y="6433204"/>
            <a:ext cx="428610" cy="307777"/>
          </a:xfrm>
          <a:prstGeom prst="rect">
            <a:avLst/>
          </a:prstGeom>
          <a:noFill/>
        </p:spPr>
        <p:txBody>
          <a:bodyPr wrap="square" rtlCol="0">
            <a:spAutoFit/>
          </a:bodyPr>
          <a:lstStyle/>
          <a:p>
            <a:r>
              <a:rPr lang="en-US" sz="1400" dirty="0"/>
              <a:t>56</a:t>
            </a:r>
            <a:endParaRPr lang="en-NG" sz="1400" dirty="0"/>
          </a:p>
        </p:txBody>
      </p:sp>
    </p:spTree>
    <p:extLst>
      <p:ext uri="{BB962C8B-B14F-4D97-AF65-F5344CB8AC3E}">
        <p14:creationId xmlns:p14="http://schemas.microsoft.com/office/powerpoint/2010/main" val="1504847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56994D-F125-56DD-0FA2-564AB2455E19}"/>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3" name="TextBox 2">
            <a:extLst>
              <a:ext uri="{FF2B5EF4-FFF2-40B4-BE49-F238E27FC236}">
                <a16:creationId xmlns:a16="http://schemas.microsoft.com/office/drawing/2014/main" id="{9089CC72-87B5-D3BF-C584-3F3FDE4DBDF5}"/>
              </a:ext>
            </a:extLst>
          </p:cNvPr>
          <p:cNvSpPr txBox="1"/>
          <p:nvPr/>
        </p:nvSpPr>
        <p:spPr>
          <a:xfrm>
            <a:off x="809469" y="279797"/>
            <a:ext cx="10283252" cy="5909310"/>
          </a:xfrm>
          <a:prstGeom prst="rect">
            <a:avLst/>
          </a:prstGeom>
          <a:noFill/>
        </p:spPr>
        <p:txBody>
          <a:bodyPr wrap="square">
            <a:spAutoFit/>
          </a:bodyPr>
          <a:lstStyle/>
          <a:p>
            <a:r>
              <a:rPr lang="en-US" sz="2800" b="1" dirty="0">
                <a:solidFill>
                  <a:srgbClr val="0070C0"/>
                </a:solidFill>
              </a:rPr>
              <a:t>Engaging Stakeholders to Mitigate the Economic Impact of Road Accidents and Casualties on the UK’s GDP</a:t>
            </a:r>
          </a:p>
          <a:p>
            <a:endParaRPr lang="en-US" b="1" dirty="0"/>
          </a:p>
          <a:p>
            <a:r>
              <a:rPr lang="en-US" sz="1600" dirty="0"/>
              <a:t>The mitigation of road accidents in the UK is a multifaceted endeavor that relies on the concerted efforts of a diverse range of stakeholders, each playing a pivotal role in safeguarding road safety. </a:t>
            </a:r>
            <a:endParaRPr lang="en-US" sz="1600" b="1" dirty="0"/>
          </a:p>
          <a:p>
            <a:endParaRPr lang="en-US" sz="1600" b="1" dirty="0"/>
          </a:p>
          <a:p>
            <a:r>
              <a:rPr lang="en-US" sz="1600" dirty="0"/>
              <a:t>Effective collaboration among stakeholders not only prevents accidents but also reduces their impact on individuals, communities, and society as a whole. Through initiatives like emergency response protocols, victim support services, and targeted infrastructure enhancements, collaborative efforts mitigate the physical, emotional, and economic toll of road accidents, fostering resilience and well-being at all societal levels.</a:t>
            </a:r>
          </a:p>
          <a:p>
            <a:endParaRPr lang="en-US" sz="1600" dirty="0"/>
          </a:p>
          <a:p>
            <a:r>
              <a:rPr lang="en-US" sz="1600" dirty="0"/>
              <a:t> </a:t>
            </a:r>
            <a:r>
              <a:rPr lang="en-US" sz="1600" b="1" dirty="0"/>
              <a:t>By analyzing data, prioritizing interventions, and integrating engineering improvements with enforcement and education, stakeholders effectively prevent accidents and reduce their consequences. These collaborative endeavors contribute to enhancing societal resilience and well-being. </a:t>
            </a:r>
          </a:p>
          <a:p>
            <a:endParaRPr lang="en-US" sz="1600" b="1" dirty="0"/>
          </a:p>
          <a:p>
            <a:r>
              <a:rPr lang="en-US" sz="1600" b="1" u="sng" dirty="0"/>
              <a:t>The stakeholders are:</a:t>
            </a:r>
          </a:p>
          <a:p>
            <a:endParaRPr lang="en-US" sz="1600" dirty="0"/>
          </a:p>
          <a:p>
            <a:pPr marL="342900" indent="-342900">
              <a:buAutoNum type="arabicPeriod"/>
            </a:pPr>
            <a:r>
              <a:rPr lang="en-US" sz="1600" b="1" i="0" dirty="0">
                <a:solidFill>
                  <a:srgbClr val="242424"/>
                </a:solidFill>
                <a:effectLst/>
              </a:rPr>
              <a:t>Government Authorities:</a:t>
            </a:r>
          </a:p>
          <a:p>
            <a:pPr marL="285750" indent="-285750">
              <a:buFont typeface="Arial" panose="020B0604020202020204" pitchFamily="34" charset="0"/>
              <a:buChar char="•"/>
            </a:pPr>
            <a:r>
              <a:rPr lang="en-US" sz="1600" dirty="0">
                <a:solidFill>
                  <a:srgbClr val="242424"/>
                </a:solidFill>
              </a:rPr>
              <a:t>Ministry of Transportation</a:t>
            </a:r>
          </a:p>
          <a:p>
            <a:pPr marL="285750" indent="-285750">
              <a:buFont typeface="Arial" panose="020B0604020202020204" pitchFamily="34" charset="0"/>
              <a:buChar char="•"/>
            </a:pPr>
            <a:r>
              <a:rPr lang="en-US" sz="1600" dirty="0">
                <a:solidFill>
                  <a:srgbClr val="242424"/>
                </a:solidFill>
              </a:rPr>
              <a:t>Road Transport Department</a:t>
            </a:r>
          </a:p>
          <a:p>
            <a:pPr marL="285750" indent="-285750">
              <a:buFont typeface="Arial" panose="020B0604020202020204" pitchFamily="34" charset="0"/>
              <a:buChar char="•"/>
            </a:pPr>
            <a:r>
              <a:rPr lang="en-US" sz="1600" dirty="0">
                <a:solidFill>
                  <a:srgbClr val="242424"/>
                </a:solidFill>
              </a:rPr>
              <a:t>Emergency Services Department</a:t>
            </a:r>
          </a:p>
          <a:p>
            <a:pPr marL="285750" indent="-285750">
              <a:buFont typeface="Arial" panose="020B0604020202020204" pitchFamily="34" charset="0"/>
              <a:buChar char="•"/>
            </a:pPr>
            <a:r>
              <a:rPr lang="en-US" sz="1600" dirty="0">
                <a:solidFill>
                  <a:srgbClr val="242424"/>
                </a:solidFill>
              </a:rPr>
              <a:t>Traffic Management Agencies</a:t>
            </a:r>
          </a:p>
        </p:txBody>
      </p:sp>
      <p:cxnSp>
        <p:nvCxnSpPr>
          <p:cNvPr id="4" name="Straight Connector 3">
            <a:extLst>
              <a:ext uri="{FF2B5EF4-FFF2-40B4-BE49-F238E27FC236}">
                <a16:creationId xmlns:a16="http://schemas.microsoft.com/office/drawing/2014/main" id="{12FA953E-1E42-0D92-C886-A603E3D719D2}"/>
              </a:ext>
            </a:extLst>
          </p:cNvPr>
          <p:cNvCxnSpPr>
            <a:cxnSpLocks/>
          </p:cNvCxnSpPr>
          <p:nvPr/>
        </p:nvCxnSpPr>
        <p:spPr>
          <a:xfrm>
            <a:off x="809469" y="1215562"/>
            <a:ext cx="10178321"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E562A88-2E81-20FA-DF0D-F8B9FEBC04C8}"/>
              </a:ext>
            </a:extLst>
          </p:cNvPr>
          <p:cNvSpPr txBox="1"/>
          <p:nvPr/>
        </p:nvSpPr>
        <p:spPr>
          <a:xfrm>
            <a:off x="11411697" y="6433204"/>
            <a:ext cx="428610" cy="307777"/>
          </a:xfrm>
          <a:prstGeom prst="rect">
            <a:avLst/>
          </a:prstGeom>
          <a:noFill/>
        </p:spPr>
        <p:txBody>
          <a:bodyPr wrap="square" rtlCol="0">
            <a:spAutoFit/>
          </a:bodyPr>
          <a:lstStyle/>
          <a:p>
            <a:r>
              <a:rPr lang="en-US" sz="1400" dirty="0"/>
              <a:t>57</a:t>
            </a:r>
            <a:endParaRPr lang="en-NG" sz="1400" dirty="0"/>
          </a:p>
        </p:txBody>
      </p:sp>
    </p:spTree>
    <p:extLst>
      <p:ext uri="{BB962C8B-B14F-4D97-AF65-F5344CB8AC3E}">
        <p14:creationId xmlns:p14="http://schemas.microsoft.com/office/powerpoint/2010/main" val="2016460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DDB58C-9FF4-6F58-E8CA-A2F4155FA5B8}"/>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3" name="TextBox 2">
            <a:extLst>
              <a:ext uri="{FF2B5EF4-FFF2-40B4-BE49-F238E27FC236}">
                <a16:creationId xmlns:a16="http://schemas.microsoft.com/office/drawing/2014/main" id="{82C4AE88-CE12-AEC0-948A-D6F50A8C0DD8}"/>
              </a:ext>
            </a:extLst>
          </p:cNvPr>
          <p:cNvSpPr txBox="1"/>
          <p:nvPr/>
        </p:nvSpPr>
        <p:spPr>
          <a:xfrm>
            <a:off x="959370" y="724055"/>
            <a:ext cx="10028420" cy="5047536"/>
          </a:xfrm>
          <a:prstGeom prst="rect">
            <a:avLst/>
          </a:prstGeom>
          <a:noFill/>
        </p:spPr>
        <p:txBody>
          <a:bodyPr wrap="square">
            <a:spAutoFit/>
          </a:bodyPr>
          <a:lstStyle/>
          <a:p>
            <a:r>
              <a:rPr lang="en-US" sz="1600" b="1" dirty="0">
                <a:solidFill>
                  <a:srgbClr val="242424"/>
                </a:solidFill>
                <a:latin typeface="source-serif-pro"/>
              </a:rPr>
              <a:t>2</a:t>
            </a:r>
            <a:r>
              <a:rPr lang="en-US" sz="1600" b="1" dirty="0">
                <a:solidFill>
                  <a:srgbClr val="242424"/>
                </a:solidFill>
              </a:rPr>
              <a:t>.   Regulatory and Enforcement Bodies:</a:t>
            </a:r>
          </a:p>
          <a:p>
            <a:pPr marL="285750" indent="-285750">
              <a:buFont typeface="Arial" panose="020B0604020202020204" pitchFamily="34" charset="0"/>
              <a:buChar char="•"/>
            </a:pPr>
            <a:r>
              <a:rPr lang="en-US" sz="1600" dirty="0">
                <a:solidFill>
                  <a:srgbClr val="242424"/>
                </a:solidFill>
              </a:rPr>
              <a:t>Police Force</a:t>
            </a:r>
          </a:p>
          <a:p>
            <a:pPr marL="285750" indent="-285750">
              <a:buFont typeface="Arial" panose="020B0604020202020204" pitchFamily="34" charset="0"/>
              <a:buChar char="•"/>
            </a:pPr>
            <a:r>
              <a:rPr lang="en-US" sz="1600" dirty="0">
                <a:solidFill>
                  <a:srgbClr val="242424"/>
                </a:solidFill>
              </a:rPr>
              <a:t>Road Safety Corps</a:t>
            </a:r>
          </a:p>
          <a:p>
            <a:pPr marL="285750" indent="-285750">
              <a:buFont typeface="Arial" panose="020B0604020202020204" pitchFamily="34" charset="0"/>
              <a:buChar char="•"/>
            </a:pPr>
            <a:endParaRPr lang="en-US" sz="1600" b="1" dirty="0">
              <a:solidFill>
                <a:srgbClr val="242424"/>
              </a:solidFill>
            </a:endParaRPr>
          </a:p>
          <a:p>
            <a:r>
              <a:rPr lang="en-US" sz="1600" b="1" dirty="0">
                <a:solidFill>
                  <a:srgbClr val="242424"/>
                </a:solidFill>
              </a:rPr>
              <a:t>3. Support and Service Providers:</a:t>
            </a:r>
          </a:p>
          <a:p>
            <a:pPr marL="285750" indent="-285750">
              <a:buFont typeface="Arial" panose="020B0604020202020204" pitchFamily="34" charset="0"/>
              <a:buChar char="•"/>
            </a:pPr>
            <a:r>
              <a:rPr lang="en-US" sz="1600" dirty="0">
                <a:solidFill>
                  <a:srgbClr val="242424"/>
                </a:solidFill>
              </a:rPr>
              <a:t>Healthcare </a:t>
            </a:r>
            <a:r>
              <a:rPr lang="en-US" sz="1600" dirty="0"/>
              <a:t>Providers</a:t>
            </a:r>
            <a:endParaRPr lang="en-US" sz="1600" dirty="0">
              <a:solidFill>
                <a:srgbClr val="242424"/>
              </a:solidFill>
            </a:endParaRPr>
          </a:p>
          <a:p>
            <a:pPr marL="285750" indent="-285750">
              <a:buFont typeface="Arial" panose="020B0604020202020204" pitchFamily="34" charset="0"/>
              <a:buChar char="•"/>
            </a:pPr>
            <a:r>
              <a:rPr lang="en-US" sz="1600" dirty="0">
                <a:solidFill>
                  <a:srgbClr val="242424"/>
                </a:solidFill>
              </a:rPr>
              <a:t>Insurance Companies</a:t>
            </a:r>
          </a:p>
          <a:p>
            <a:pPr marL="285750" indent="-285750">
              <a:buFont typeface="Arial" panose="020B0604020202020204" pitchFamily="34" charset="0"/>
              <a:buChar char="•"/>
            </a:pPr>
            <a:r>
              <a:rPr lang="en-US" sz="1600" dirty="0"/>
              <a:t>Technology Companies</a:t>
            </a:r>
            <a:endParaRPr lang="en-US" sz="1600" dirty="0">
              <a:solidFill>
                <a:srgbClr val="242424"/>
              </a:solidFill>
            </a:endParaRPr>
          </a:p>
          <a:p>
            <a:pPr marL="285750" indent="-285750">
              <a:buFont typeface="Arial" panose="020B0604020202020204" pitchFamily="34" charset="0"/>
              <a:buChar char="•"/>
            </a:pPr>
            <a:r>
              <a:rPr lang="en-US" sz="1600" dirty="0">
                <a:solidFill>
                  <a:srgbClr val="242424"/>
                </a:solidFill>
              </a:rPr>
              <a:t>Transport Operators</a:t>
            </a:r>
          </a:p>
          <a:p>
            <a:pPr marL="285750" indent="-285750">
              <a:buFont typeface="Arial" panose="020B0604020202020204" pitchFamily="34" charset="0"/>
              <a:buChar char="•"/>
            </a:pPr>
            <a:r>
              <a:rPr lang="en-US" sz="1600" dirty="0">
                <a:solidFill>
                  <a:srgbClr val="242424"/>
                </a:solidFill>
              </a:rPr>
              <a:t>Media</a:t>
            </a:r>
          </a:p>
          <a:p>
            <a:pPr marL="285750" indent="-285750">
              <a:buFont typeface="Arial" panose="020B0604020202020204" pitchFamily="34" charset="0"/>
              <a:buChar char="•"/>
            </a:pPr>
            <a:endParaRPr lang="en-US" sz="1600" dirty="0">
              <a:solidFill>
                <a:srgbClr val="242424"/>
              </a:solidFill>
            </a:endParaRPr>
          </a:p>
          <a:p>
            <a:r>
              <a:rPr lang="en-US" sz="1600" b="1" dirty="0">
                <a:solidFill>
                  <a:srgbClr val="242424"/>
                </a:solidFill>
              </a:rPr>
              <a:t>4.  Community and Civil </a:t>
            </a:r>
            <a:r>
              <a:rPr lang="en-US" sz="1600" b="1" dirty="0"/>
              <a:t>Organizations</a:t>
            </a:r>
            <a:endParaRPr lang="en-US" sz="1600" b="1" dirty="0">
              <a:solidFill>
                <a:srgbClr val="242424"/>
              </a:solidFill>
            </a:endParaRPr>
          </a:p>
          <a:p>
            <a:pPr marL="285750" indent="-285750">
              <a:buFont typeface="Arial" panose="020B0604020202020204" pitchFamily="34" charset="0"/>
              <a:buChar char="•"/>
            </a:pPr>
            <a:r>
              <a:rPr lang="en-US" sz="1600" dirty="0">
                <a:solidFill>
                  <a:srgbClr val="242424"/>
                </a:solidFill>
              </a:rPr>
              <a:t>Road Safety NGO’s</a:t>
            </a:r>
          </a:p>
          <a:p>
            <a:pPr marL="285750" indent="-285750">
              <a:buFont typeface="Arial" panose="020B0604020202020204" pitchFamily="34" charset="0"/>
              <a:buChar char="•"/>
            </a:pPr>
            <a:r>
              <a:rPr lang="en-US" sz="1600" dirty="0"/>
              <a:t>Educational Institutions</a:t>
            </a:r>
          </a:p>
          <a:p>
            <a:pPr marL="285750" indent="-285750">
              <a:buFont typeface="Arial" panose="020B0604020202020204" pitchFamily="34" charset="0"/>
              <a:buChar char="•"/>
            </a:pPr>
            <a:r>
              <a:rPr lang="en-US" sz="1600" dirty="0"/>
              <a:t>Road Users</a:t>
            </a:r>
          </a:p>
          <a:p>
            <a:endParaRPr lang="en-US" sz="1600" dirty="0"/>
          </a:p>
          <a:p>
            <a:pPr marL="285750" indent="-285750">
              <a:buFont typeface="Arial" panose="020B0604020202020204" pitchFamily="34" charset="0"/>
              <a:buChar char="•"/>
            </a:pPr>
            <a:endParaRPr lang="en-US" sz="1600" dirty="0"/>
          </a:p>
          <a:p>
            <a:r>
              <a:rPr lang="en-US" sz="1600" b="1" dirty="0"/>
              <a:t>Collaboration among these stakeholders is crucial for developing comprehensive strategies to mitigate road accidents and improve overall road safety in the UK.</a:t>
            </a:r>
            <a:endParaRPr lang="en-US" sz="1600" dirty="0"/>
          </a:p>
          <a:p>
            <a:endParaRPr lang="en-US" dirty="0"/>
          </a:p>
        </p:txBody>
      </p:sp>
      <p:sp>
        <p:nvSpPr>
          <p:cNvPr id="4" name="TextBox 3">
            <a:extLst>
              <a:ext uri="{FF2B5EF4-FFF2-40B4-BE49-F238E27FC236}">
                <a16:creationId xmlns:a16="http://schemas.microsoft.com/office/drawing/2014/main" id="{F852F7AB-B819-E8D8-BC7C-576CD2BAD76A}"/>
              </a:ext>
            </a:extLst>
          </p:cNvPr>
          <p:cNvSpPr txBox="1"/>
          <p:nvPr/>
        </p:nvSpPr>
        <p:spPr>
          <a:xfrm>
            <a:off x="11411697" y="6433204"/>
            <a:ext cx="428610" cy="307777"/>
          </a:xfrm>
          <a:prstGeom prst="rect">
            <a:avLst/>
          </a:prstGeom>
          <a:noFill/>
        </p:spPr>
        <p:txBody>
          <a:bodyPr wrap="square" rtlCol="0">
            <a:spAutoFit/>
          </a:bodyPr>
          <a:lstStyle/>
          <a:p>
            <a:r>
              <a:rPr lang="en-US" sz="1400" dirty="0"/>
              <a:t>58</a:t>
            </a:r>
            <a:endParaRPr lang="en-NG" sz="1400" dirty="0"/>
          </a:p>
        </p:txBody>
      </p:sp>
    </p:spTree>
    <p:extLst>
      <p:ext uri="{BB962C8B-B14F-4D97-AF65-F5344CB8AC3E}">
        <p14:creationId xmlns:p14="http://schemas.microsoft.com/office/powerpoint/2010/main" val="326578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9CADF-A743-DA91-A938-D541AE1B7A4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4" name="TextBox 3">
            <a:extLst>
              <a:ext uri="{FF2B5EF4-FFF2-40B4-BE49-F238E27FC236}">
                <a16:creationId xmlns:a16="http://schemas.microsoft.com/office/drawing/2014/main" id="{1FB7C87D-42DD-03EF-434B-A13E16C6F5D8}"/>
              </a:ext>
            </a:extLst>
          </p:cNvPr>
          <p:cNvSpPr txBox="1"/>
          <p:nvPr/>
        </p:nvSpPr>
        <p:spPr>
          <a:xfrm>
            <a:off x="1124262" y="1914989"/>
            <a:ext cx="9114020" cy="2308324"/>
          </a:xfrm>
          <a:prstGeom prst="rect">
            <a:avLst/>
          </a:prstGeom>
          <a:noFill/>
        </p:spPr>
        <p:txBody>
          <a:bodyPr wrap="square">
            <a:spAutoFit/>
          </a:bodyPr>
          <a:lstStyle/>
          <a:p>
            <a:r>
              <a:rPr lang="en-US" sz="1600" b="1" dirty="0"/>
              <a:t>This report provides an in-depth analysis revealing that road accidents significantly impact the UK’s GDP, encompassing direct, indirect, and broader economic effects. To effectively address these impacts, a comprehensive strategy leveraging data-driven insights is essential. This strategy should include the implementation of enhanced safety measures, promotion of education and awareness, strengthening of law enforcement and penalties, improvement of emergency response and medical services, optimization of insurance and compensation systems, utilization of technological advancements, and enactment of effective policy interventions. Reducing the economic burden of road accidents will not only enhance public safety but also boost economic productivity and promote sustainable growth in the UK.</a:t>
            </a:r>
          </a:p>
          <a:p>
            <a:endParaRPr lang="en-NG" sz="1600" b="1" dirty="0"/>
          </a:p>
        </p:txBody>
      </p:sp>
      <p:sp>
        <p:nvSpPr>
          <p:cNvPr id="7" name="TextBox 6">
            <a:extLst>
              <a:ext uri="{FF2B5EF4-FFF2-40B4-BE49-F238E27FC236}">
                <a16:creationId xmlns:a16="http://schemas.microsoft.com/office/drawing/2014/main" id="{613F79E7-F170-8923-1BF5-F8472E6260C4}"/>
              </a:ext>
            </a:extLst>
          </p:cNvPr>
          <p:cNvSpPr txBox="1"/>
          <p:nvPr/>
        </p:nvSpPr>
        <p:spPr>
          <a:xfrm>
            <a:off x="520505" y="560906"/>
            <a:ext cx="2342616" cy="523220"/>
          </a:xfrm>
          <a:prstGeom prst="rect">
            <a:avLst/>
          </a:prstGeom>
          <a:noFill/>
        </p:spPr>
        <p:txBody>
          <a:bodyPr wrap="square" rtlCol="0">
            <a:spAutoFit/>
          </a:bodyPr>
          <a:lstStyle/>
          <a:p>
            <a:r>
              <a:rPr lang="en-US" sz="2800" b="1" dirty="0">
                <a:solidFill>
                  <a:srgbClr val="0070C0"/>
                </a:solidFill>
              </a:rPr>
              <a:t>Conclusion</a:t>
            </a:r>
            <a:endParaRPr lang="en-NG" sz="2800" b="1" dirty="0">
              <a:solidFill>
                <a:srgbClr val="0070C0"/>
              </a:solidFill>
            </a:endParaRPr>
          </a:p>
        </p:txBody>
      </p:sp>
      <p:cxnSp>
        <p:nvCxnSpPr>
          <p:cNvPr id="8" name="Straight Connector 7">
            <a:extLst>
              <a:ext uri="{FF2B5EF4-FFF2-40B4-BE49-F238E27FC236}">
                <a16:creationId xmlns:a16="http://schemas.microsoft.com/office/drawing/2014/main" id="{8F376D36-2680-DC1F-9DFA-5C7254484BA8}"/>
              </a:ext>
            </a:extLst>
          </p:cNvPr>
          <p:cNvCxnSpPr>
            <a:cxnSpLocks/>
          </p:cNvCxnSpPr>
          <p:nvPr/>
        </p:nvCxnSpPr>
        <p:spPr>
          <a:xfrm>
            <a:off x="520505" y="1084126"/>
            <a:ext cx="2342616"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390D7C7-FC65-856E-DA82-0266F7C464D0}"/>
              </a:ext>
            </a:extLst>
          </p:cNvPr>
          <p:cNvSpPr txBox="1"/>
          <p:nvPr/>
        </p:nvSpPr>
        <p:spPr>
          <a:xfrm>
            <a:off x="11411697" y="6433204"/>
            <a:ext cx="428610" cy="307777"/>
          </a:xfrm>
          <a:prstGeom prst="rect">
            <a:avLst/>
          </a:prstGeom>
          <a:noFill/>
        </p:spPr>
        <p:txBody>
          <a:bodyPr wrap="square" rtlCol="0">
            <a:spAutoFit/>
          </a:bodyPr>
          <a:lstStyle/>
          <a:p>
            <a:r>
              <a:rPr lang="en-US" sz="1400" dirty="0"/>
              <a:t>59</a:t>
            </a:r>
            <a:endParaRPr lang="en-NG" sz="1400" dirty="0"/>
          </a:p>
        </p:txBody>
      </p:sp>
    </p:spTree>
    <p:extLst>
      <p:ext uri="{BB962C8B-B14F-4D97-AF65-F5344CB8AC3E}">
        <p14:creationId xmlns:p14="http://schemas.microsoft.com/office/powerpoint/2010/main" val="270491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99064-9890-5564-4B7E-BF2066E3ABCD}"/>
              </a:ext>
            </a:extLst>
          </p:cNvPr>
          <p:cNvSpPr txBox="1"/>
          <p:nvPr/>
        </p:nvSpPr>
        <p:spPr>
          <a:xfrm>
            <a:off x="504092" y="487495"/>
            <a:ext cx="4043194" cy="523220"/>
          </a:xfrm>
          <a:prstGeom prst="rect">
            <a:avLst/>
          </a:prstGeom>
          <a:noFill/>
        </p:spPr>
        <p:txBody>
          <a:bodyPr wrap="square" rtlCol="0">
            <a:spAutoFit/>
          </a:bodyPr>
          <a:lstStyle/>
          <a:p>
            <a:r>
              <a:rPr lang="en-US" sz="2800" b="1" dirty="0">
                <a:solidFill>
                  <a:srgbClr val="0070C0"/>
                </a:solidFill>
              </a:rPr>
              <a:t>Objectives of this Project</a:t>
            </a:r>
            <a:endParaRPr lang="en-NG" sz="2800" b="1" dirty="0">
              <a:solidFill>
                <a:srgbClr val="0070C0"/>
              </a:solidFill>
            </a:endParaRPr>
          </a:p>
        </p:txBody>
      </p:sp>
      <p:cxnSp>
        <p:nvCxnSpPr>
          <p:cNvPr id="3" name="Straight Connector 2">
            <a:extLst>
              <a:ext uri="{FF2B5EF4-FFF2-40B4-BE49-F238E27FC236}">
                <a16:creationId xmlns:a16="http://schemas.microsoft.com/office/drawing/2014/main" id="{05217598-B088-DA90-6CDD-A7D26DE70C2B}"/>
              </a:ext>
            </a:extLst>
          </p:cNvPr>
          <p:cNvCxnSpPr>
            <a:cxnSpLocks/>
          </p:cNvCxnSpPr>
          <p:nvPr/>
        </p:nvCxnSpPr>
        <p:spPr>
          <a:xfrm>
            <a:off x="504092" y="976502"/>
            <a:ext cx="4401540"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98600C5-8AD9-1EE2-5E8D-F09259D1A9D6}"/>
              </a:ext>
            </a:extLst>
          </p:cNvPr>
          <p:cNvSpPr txBox="1"/>
          <p:nvPr/>
        </p:nvSpPr>
        <p:spPr>
          <a:xfrm>
            <a:off x="982390" y="1536174"/>
            <a:ext cx="9835666" cy="3785652"/>
          </a:xfrm>
          <a:prstGeom prst="rect">
            <a:avLst/>
          </a:prstGeom>
          <a:noFill/>
        </p:spPr>
        <p:txBody>
          <a:bodyPr wrap="square" rtlCol="0">
            <a:spAutoFit/>
          </a:bodyPr>
          <a:lstStyle/>
          <a:p>
            <a:r>
              <a:rPr lang="en-US" sz="1600" dirty="0"/>
              <a:t>State the </a:t>
            </a:r>
            <a:r>
              <a:rPr lang="en-US" sz="1600" b="1" dirty="0"/>
              <a:t>Indispensable role of vehicular transportation </a:t>
            </a:r>
            <a:r>
              <a:rPr lang="en-US" sz="1600" dirty="0"/>
              <a:t>in the UK, its importance, and the significant costs</a:t>
            </a:r>
          </a:p>
          <a:p>
            <a:endParaRPr lang="en-US" sz="1600" dirty="0"/>
          </a:p>
          <a:p>
            <a:r>
              <a:rPr lang="en-US" sz="1600" dirty="0"/>
              <a:t>Analyst the </a:t>
            </a:r>
            <a:r>
              <a:rPr lang="en-US" sz="1600" b="1" dirty="0"/>
              <a:t>Aggregate Number of Vehicles e</a:t>
            </a:r>
            <a:r>
              <a:rPr lang="en-US" sz="1600" dirty="0"/>
              <a:t>ngaged in traffic incidents in 2021 and 2022</a:t>
            </a:r>
          </a:p>
          <a:p>
            <a:pPr marL="342900" indent="-342900">
              <a:buAutoNum type="arabicPeriod"/>
            </a:pPr>
            <a:endParaRPr lang="en-US" sz="1600" dirty="0"/>
          </a:p>
          <a:p>
            <a:r>
              <a:rPr lang="en-US" sz="1600" dirty="0"/>
              <a:t>Analyst the </a:t>
            </a:r>
            <a:r>
              <a:rPr lang="en-US" sz="1600" b="1" dirty="0"/>
              <a:t>Aggregate Number of Road Accident Casualties </a:t>
            </a:r>
            <a:r>
              <a:rPr lang="en-US" sz="1600" dirty="0"/>
              <a:t>in 2021 and 2022</a:t>
            </a:r>
          </a:p>
          <a:p>
            <a:pPr marL="342900" indent="-342900">
              <a:buAutoNum type="arabicPeriod"/>
            </a:pPr>
            <a:endParaRPr lang="en-US" sz="1600" dirty="0"/>
          </a:p>
          <a:p>
            <a:r>
              <a:rPr lang="en-US" sz="1600" dirty="0"/>
              <a:t>Analysis the </a:t>
            </a:r>
            <a:r>
              <a:rPr lang="en-US" sz="1600" b="1" dirty="0"/>
              <a:t>Categorized Casualties by Severity of Road Accidents </a:t>
            </a:r>
            <a:r>
              <a:rPr lang="en-US" sz="1600" dirty="0"/>
              <a:t>in 2021 and 2022</a:t>
            </a:r>
          </a:p>
          <a:p>
            <a:endParaRPr lang="en-US" sz="1600" dirty="0"/>
          </a:p>
          <a:p>
            <a:r>
              <a:rPr lang="en-US" sz="1600" dirty="0"/>
              <a:t>Better understand the </a:t>
            </a:r>
            <a:r>
              <a:rPr lang="en-US" sz="1600" b="1" dirty="0"/>
              <a:t>Correlation between the Numbers of Vehicles involved in Road Accident and the Number of Casualties recorded from Road Accident </a:t>
            </a:r>
            <a:r>
              <a:rPr lang="en-US" sz="1600" dirty="0"/>
              <a:t>in 2021 and 2022.</a:t>
            </a:r>
          </a:p>
          <a:p>
            <a:pPr marL="342900" indent="-342900">
              <a:buAutoNum type="arabicPeriod"/>
            </a:pPr>
            <a:endParaRPr lang="en-US" sz="1600" dirty="0"/>
          </a:p>
          <a:p>
            <a:r>
              <a:rPr lang="en-US" sz="1600" dirty="0"/>
              <a:t>Analyst and state the  </a:t>
            </a:r>
            <a:r>
              <a:rPr lang="en-US" sz="1600" b="1" dirty="0"/>
              <a:t>Economic impacts of Road Accidents and Casualties on the UK’s GDP</a:t>
            </a:r>
          </a:p>
          <a:p>
            <a:pPr marL="342900" indent="-342900">
              <a:buFontTx/>
              <a:buAutoNum type="arabicPeriod"/>
            </a:pPr>
            <a:endParaRPr lang="en-US" sz="1600" b="1" dirty="0"/>
          </a:p>
          <a:p>
            <a:r>
              <a:rPr lang="en-US" sz="1600" dirty="0"/>
              <a:t>Make a Recommendation on Action to</a:t>
            </a:r>
            <a:r>
              <a:rPr lang="en-US" sz="1600" b="1" dirty="0"/>
              <a:t> Mitigate the Economic impacts of Road Accidents and Casualties on the UK’s GDP, </a:t>
            </a:r>
            <a:r>
              <a:rPr lang="en-US" sz="1600" dirty="0"/>
              <a:t>and the</a:t>
            </a:r>
            <a:r>
              <a:rPr lang="en-US" sz="1600" b="1" dirty="0"/>
              <a:t> Key stakeholders </a:t>
            </a:r>
            <a:r>
              <a:rPr lang="en-US" sz="1600" dirty="0"/>
              <a:t>committed to implementing the Strategic Priorities</a:t>
            </a:r>
          </a:p>
        </p:txBody>
      </p:sp>
      <p:sp>
        <p:nvSpPr>
          <p:cNvPr id="5" name="Oval 4">
            <a:extLst>
              <a:ext uri="{FF2B5EF4-FFF2-40B4-BE49-F238E27FC236}">
                <a16:creationId xmlns:a16="http://schemas.microsoft.com/office/drawing/2014/main" id="{143AD842-C7C2-766A-5C31-EAD836EB3F44}"/>
              </a:ext>
            </a:extLst>
          </p:cNvPr>
          <p:cNvSpPr/>
          <p:nvPr/>
        </p:nvSpPr>
        <p:spPr>
          <a:xfrm>
            <a:off x="539261" y="1496314"/>
            <a:ext cx="347007" cy="3596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t>
            </a:r>
            <a:endParaRPr lang="en-NG" dirty="0"/>
          </a:p>
        </p:txBody>
      </p:sp>
      <p:sp>
        <p:nvSpPr>
          <p:cNvPr id="12" name="Oval 11">
            <a:extLst>
              <a:ext uri="{FF2B5EF4-FFF2-40B4-BE49-F238E27FC236}">
                <a16:creationId xmlns:a16="http://schemas.microsoft.com/office/drawing/2014/main" id="{09316E4E-B5B8-EEFF-D0F0-45B2E4A981D6}"/>
              </a:ext>
            </a:extLst>
          </p:cNvPr>
          <p:cNvSpPr/>
          <p:nvPr/>
        </p:nvSpPr>
        <p:spPr>
          <a:xfrm>
            <a:off x="539261" y="2479458"/>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G" dirty="0"/>
          </a:p>
        </p:txBody>
      </p:sp>
      <p:sp>
        <p:nvSpPr>
          <p:cNvPr id="13" name="Oval 12">
            <a:extLst>
              <a:ext uri="{FF2B5EF4-FFF2-40B4-BE49-F238E27FC236}">
                <a16:creationId xmlns:a16="http://schemas.microsoft.com/office/drawing/2014/main" id="{32B34E1D-623E-E895-F5FD-2346E42F57BA}"/>
              </a:ext>
            </a:extLst>
          </p:cNvPr>
          <p:cNvSpPr/>
          <p:nvPr/>
        </p:nvSpPr>
        <p:spPr>
          <a:xfrm>
            <a:off x="543946" y="1995784"/>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G" dirty="0"/>
          </a:p>
        </p:txBody>
      </p:sp>
      <p:sp>
        <p:nvSpPr>
          <p:cNvPr id="15" name="Oval 14">
            <a:extLst>
              <a:ext uri="{FF2B5EF4-FFF2-40B4-BE49-F238E27FC236}">
                <a16:creationId xmlns:a16="http://schemas.microsoft.com/office/drawing/2014/main" id="{05911493-96FB-AF07-4941-C9886F31CF93}"/>
              </a:ext>
            </a:extLst>
          </p:cNvPr>
          <p:cNvSpPr/>
          <p:nvPr/>
        </p:nvSpPr>
        <p:spPr>
          <a:xfrm>
            <a:off x="539261" y="2960798"/>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NG" dirty="0"/>
          </a:p>
        </p:txBody>
      </p:sp>
      <p:sp>
        <p:nvSpPr>
          <p:cNvPr id="16" name="Oval 15">
            <a:extLst>
              <a:ext uri="{FF2B5EF4-FFF2-40B4-BE49-F238E27FC236}">
                <a16:creationId xmlns:a16="http://schemas.microsoft.com/office/drawing/2014/main" id="{297FA6CD-91E5-8D63-F98A-AE1278A4F1C8}"/>
              </a:ext>
            </a:extLst>
          </p:cNvPr>
          <p:cNvSpPr/>
          <p:nvPr/>
        </p:nvSpPr>
        <p:spPr>
          <a:xfrm>
            <a:off x="533395" y="4225928"/>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NG" dirty="0"/>
          </a:p>
        </p:txBody>
      </p:sp>
      <p:sp>
        <p:nvSpPr>
          <p:cNvPr id="6" name="Oval 5">
            <a:extLst>
              <a:ext uri="{FF2B5EF4-FFF2-40B4-BE49-F238E27FC236}">
                <a16:creationId xmlns:a16="http://schemas.microsoft.com/office/drawing/2014/main" id="{6646C5BE-A618-0CC5-D244-53B139E1A7D7}"/>
              </a:ext>
            </a:extLst>
          </p:cNvPr>
          <p:cNvSpPr/>
          <p:nvPr/>
        </p:nvSpPr>
        <p:spPr>
          <a:xfrm>
            <a:off x="522848" y="3593363"/>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NG" dirty="0"/>
          </a:p>
        </p:txBody>
      </p:sp>
      <p:sp>
        <p:nvSpPr>
          <p:cNvPr id="7" name="TextBox 6">
            <a:extLst>
              <a:ext uri="{FF2B5EF4-FFF2-40B4-BE49-F238E27FC236}">
                <a16:creationId xmlns:a16="http://schemas.microsoft.com/office/drawing/2014/main" id="{71565BE3-15E2-9DBB-3315-01B9EC4B0BA8}"/>
              </a:ext>
            </a:extLst>
          </p:cNvPr>
          <p:cNvSpPr txBox="1"/>
          <p:nvPr/>
        </p:nvSpPr>
        <p:spPr>
          <a:xfrm>
            <a:off x="11365692" y="6482696"/>
            <a:ext cx="428610" cy="307777"/>
          </a:xfrm>
          <a:prstGeom prst="rect">
            <a:avLst/>
          </a:prstGeom>
          <a:noFill/>
        </p:spPr>
        <p:txBody>
          <a:bodyPr wrap="square" rtlCol="0">
            <a:spAutoFit/>
          </a:bodyPr>
          <a:lstStyle/>
          <a:p>
            <a:r>
              <a:rPr lang="en-US" sz="1400" dirty="0"/>
              <a:t>6</a:t>
            </a:r>
            <a:endParaRPr lang="en-NG" sz="1400" dirty="0"/>
          </a:p>
        </p:txBody>
      </p:sp>
      <p:sp>
        <p:nvSpPr>
          <p:cNvPr id="8" name="Oval 7">
            <a:extLst>
              <a:ext uri="{FF2B5EF4-FFF2-40B4-BE49-F238E27FC236}">
                <a16:creationId xmlns:a16="http://schemas.microsoft.com/office/drawing/2014/main" id="{E44E8936-7955-B26E-4A63-548AFAA8FBE9}"/>
              </a:ext>
            </a:extLst>
          </p:cNvPr>
          <p:cNvSpPr/>
          <p:nvPr/>
        </p:nvSpPr>
        <p:spPr>
          <a:xfrm>
            <a:off x="531047" y="4819766"/>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endParaRPr lang="en-NG" dirty="0"/>
          </a:p>
        </p:txBody>
      </p:sp>
    </p:spTree>
    <p:extLst>
      <p:ext uri="{BB962C8B-B14F-4D97-AF65-F5344CB8AC3E}">
        <p14:creationId xmlns:p14="http://schemas.microsoft.com/office/powerpoint/2010/main" val="3047783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1AA087-8286-42B7-3899-4174F726937F}"/>
              </a:ext>
            </a:extLst>
          </p:cNvPr>
          <p:cNvSpPr/>
          <p:nvPr/>
        </p:nvSpPr>
        <p:spPr>
          <a:xfrm>
            <a:off x="6459795" y="1971541"/>
            <a:ext cx="3621184"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CD6F994-FAA3-7A0A-7E02-149907E75772}"/>
              </a:ext>
            </a:extLst>
          </p:cNvPr>
          <p:cNvSpPr txBox="1"/>
          <p:nvPr/>
        </p:nvSpPr>
        <p:spPr>
          <a:xfrm>
            <a:off x="6641693" y="2104276"/>
            <a:ext cx="3230352"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5" name="Rectangle: Rounded Corners 4">
            <a:extLst>
              <a:ext uri="{FF2B5EF4-FFF2-40B4-BE49-F238E27FC236}">
                <a16:creationId xmlns:a16="http://schemas.microsoft.com/office/drawing/2014/main" id="{ED0B6725-2BE3-E41A-303C-2B48728BCB19}"/>
              </a:ext>
            </a:extLst>
          </p:cNvPr>
          <p:cNvSpPr/>
          <p:nvPr/>
        </p:nvSpPr>
        <p:spPr>
          <a:xfrm>
            <a:off x="1390810" y="1977277"/>
            <a:ext cx="3230351"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068F2A-2953-1489-9604-B0C0C398466F}"/>
              </a:ext>
            </a:extLst>
          </p:cNvPr>
          <p:cNvSpPr txBox="1"/>
          <p:nvPr/>
        </p:nvSpPr>
        <p:spPr>
          <a:xfrm>
            <a:off x="1700526" y="2110012"/>
            <a:ext cx="267974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7" name="Rectangle: Rounded Corners 6">
            <a:extLst>
              <a:ext uri="{FF2B5EF4-FFF2-40B4-BE49-F238E27FC236}">
                <a16:creationId xmlns:a16="http://schemas.microsoft.com/office/drawing/2014/main" id="{7D687FAC-4D01-4F6B-918C-242BD730A4D6}"/>
              </a:ext>
            </a:extLst>
          </p:cNvPr>
          <p:cNvSpPr/>
          <p:nvPr/>
        </p:nvSpPr>
        <p:spPr>
          <a:xfrm>
            <a:off x="6096000" y="4203829"/>
            <a:ext cx="4893408"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Rounded Corners 8">
            <a:extLst>
              <a:ext uri="{FF2B5EF4-FFF2-40B4-BE49-F238E27FC236}">
                <a16:creationId xmlns:a16="http://schemas.microsoft.com/office/drawing/2014/main" id="{D4E27F7E-1552-5D41-93A0-8D3985215AD4}"/>
              </a:ext>
            </a:extLst>
          </p:cNvPr>
          <p:cNvSpPr/>
          <p:nvPr/>
        </p:nvSpPr>
        <p:spPr>
          <a:xfrm>
            <a:off x="865616" y="3135521"/>
            <a:ext cx="6499122"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2DA71CEF-FC56-EA4D-56D2-09FBD03C78EF}"/>
              </a:ext>
            </a:extLst>
          </p:cNvPr>
          <p:cNvSpPr txBox="1"/>
          <p:nvPr/>
        </p:nvSpPr>
        <p:spPr>
          <a:xfrm>
            <a:off x="1175332" y="3268256"/>
            <a:ext cx="5989966" cy="369332"/>
          </a:xfrm>
          <a:prstGeom prst="rect">
            <a:avLst/>
          </a:prstGeom>
          <a:solidFill>
            <a:srgbClr val="0070C0"/>
          </a:solidFill>
        </p:spPr>
        <p:txBody>
          <a:bodyPr wrap="square" rtlCol="0">
            <a:spAutoFit/>
          </a:bodyPr>
          <a:lstStyle/>
          <a:p>
            <a:r>
              <a:rPr lang="en-US" b="1" dirty="0">
                <a:solidFill>
                  <a:schemeClr val="bg1"/>
                </a:solidFill>
              </a:rPr>
              <a:t>LinkedIn: https://www.linkedin.com/in/olumide-balogun1/ </a:t>
            </a:r>
            <a:endParaRPr lang="en-NG" b="1" dirty="0">
              <a:solidFill>
                <a:schemeClr val="bg1"/>
              </a:solidFill>
            </a:endParaRPr>
          </a:p>
        </p:txBody>
      </p:sp>
      <p:sp>
        <p:nvSpPr>
          <p:cNvPr id="13" name="TextBox 12">
            <a:extLst>
              <a:ext uri="{FF2B5EF4-FFF2-40B4-BE49-F238E27FC236}">
                <a16:creationId xmlns:a16="http://schemas.microsoft.com/office/drawing/2014/main" id="{53CFA6A0-64D6-D769-17AD-27108941D7FD}"/>
              </a:ext>
            </a:extLst>
          </p:cNvPr>
          <p:cNvSpPr txBox="1"/>
          <p:nvPr/>
        </p:nvSpPr>
        <p:spPr>
          <a:xfrm>
            <a:off x="1175332" y="610859"/>
            <a:ext cx="4719031" cy="430887"/>
          </a:xfrm>
          <a:prstGeom prst="rect">
            <a:avLst/>
          </a:prstGeom>
          <a:noFill/>
        </p:spPr>
        <p:txBody>
          <a:bodyPr wrap="square">
            <a:spAutoFit/>
          </a:bodyPr>
          <a:lstStyle/>
          <a:p>
            <a:r>
              <a:rPr lang="en-US" sz="2200" b="1" dirty="0">
                <a:solidFill>
                  <a:schemeClr val="tx2">
                    <a:lumMod val="75000"/>
                    <a:lumOff val="25000"/>
                  </a:schemeClr>
                </a:solidFill>
              </a:rPr>
              <a:t>BALOGUN OLUMIDE CHRIS  CONTACTS              </a:t>
            </a:r>
            <a:endParaRPr lang="en-NG" sz="2200" b="1" dirty="0">
              <a:solidFill>
                <a:schemeClr val="tx2">
                  <a:lumMod val="75000"/>
                  <a:lumOff val="25000"/>
                </a:schemeClr>
              </a:solidFill>
            </a:endParaRPr>
          </a:p>
        </p:txBody>
      </p:sp>
      <p:cxnSp>
        <p:nvCxnSpPr>
          <p:cNvPr id="12" name="Straight Connector 11">
            <a:extLst>
              <a:ext uri="{FF2B5EF4-FFF2-40B4-BE49-F238E27FC236}">
                <a16:creationId xmlns:a16="http://schemas.microsoft.com/office/drawing/2014/main" id="{C8C8E1B5-2371-819E-02F1-92905247CBA8}"/>
              </a:ext>
            </a:extLst>
          </p:cNvPr>
          <p:cNvCxnSpPr>
            <a:cxnSpLocks/>
          </p:cNvCxnSpPr>
          <p:nvPr/>
        </p:nvCxnSpPr>
        <p:spPr>
          <a:xfrm>
            <a:off x="524656" y="6407835"/>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262737-72F0-D2F9-36F5-0DAB8C7C9968}"/>
              </a:ext>
            </a:extLst>
          </p:cNvPr>
          <p:cNvSpPr txBox="1"/>
          <p:nvPr/>
        </p:nvSpPr>
        <p:spPr>
          <a:xfrm>
            <a:off x="6348680" y="6515055"/>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AB42663E-0F0A-2FC5-310A-A6113073BA31}"/>
              </a:ext>
            </a:extLst>
          </p:cNvPr>
          <p:cNvCxnSpPr>
            <a:cxnSpLocks/>
          </p:cNvCxnSpPr>
          <p:nvPr/>
        </p:nvCxnSpPr>
        <p:spPr>
          <a:xfrm>
            <a:off x="524656" y="1118056"/>
            <a:ext cx="10178321"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 name="Rectangle: Rounded Corners 3">
            <a:extLst>
              <a:ext uri="{FF2B5EF4-FFF2-40B4-BE49-F238E27FC236}">
                <a16:creationId xmlns:a16="http://schemas.microsoft.com/office/drawing/2014/main" id="{E258636D-0243-895B-5947-216EE14F963D}"/>
              </a:ext>
            </a:extLst>
          </p:cNvPr>
          <p:cNvSpPr/>
          <p:nvPr/>
        </p:nvSpPr>
        <p:spPr>
          <a:xfrm>
            <a:off x="2271252" y="5372476"/>
            <a:ext cx="4748980"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1C33B8B4-8209-7599-C68D-21FDD538A936}"/>
              </a:ext>
            </a:extLst>
          </p:cNvPr>
          <p:cNvSpPr txBox="1"/>
          <p:nvPr/>
        </p:nvSpPr>
        <p:spPr>
          <a:xfrm>
            <a:off x="6469040" y="4332213"/>
            <a:ext cx="4015646"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9" name="TextBox 18">
            <a:extLst>
              <a:ext uri="{FF2B5EF4-FFF2-40B4-BE49-F238E27FC236}">
                <a16:creationId xmlns:a16="http://schemas.microsoft.com/office/drawing/2014/main" id="{065D3956-D574-B032-3E00-EAF8C63F04C5}"/>
              </a:ext>
            </a:extLst>
          </p:cNvPr>
          <p:cNvSpPr txBox="1"/>
          <p:nvPr/>
        </p:nvSpPr>
        <p:spPr>
          <a:xfrm>
            <a:off x="3040398" y="5485921"/>
            <a:ext cx="3755849"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2">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8974220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93B45-EDC2-2C4A-691C-5E316F09D56B}"/>
              </a:ext>
            </a:extLst>
          </p:cNvPr>
          <p:cNvSpPr/>
          <p:nvPr/>
        </p:nvSpPr>
        <p:spPr>
          <a:xfrm>
            <a:off x="2858463" y="1818655"/>
            <a:ext cx="4421188" cy="115003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567C989-3FEB-DC1B-A2FE-06A24BBF7314}"/>
              </a:ext>
            </a:extLst>
          </p:cNvPr>
          <p:cNvSpPr txBox="1"/>
          <p:nvPr/>
        </p:nvSpPr>
        <p:spPr>
          <a:xfrm>
            <a:off x="3176178" y="2162839"/>
            <a:ext cx="3882453" cy="461665"/>
          </a:xfrm>
          <a:prstGeom prst="rect">
            <a:avLst/>
          </a:prstGeom>
          <a:noFill/>
        </p:spPr>
        <p:txBody>
          <a:bodyPr wrap="square" rtlCol="0">
            <a:spAutoFit/>
          </a:bodyPr>
          <a:lstStyle/>
          <a:p>
            <a:r>
              <a:rPr lang="en-US" sz="2400" b="1" dirty="0">
                <a:solidFill>
                  <a:schemeClr val="bg1"/>
                </a:solidFill>
              </a:rPr>
              <a:t>BALOGUN OLUMIDE CHRIS.                    </a:t>
            </a:r>
            <a:endParaRPr lang="en-NG" sz="2400" b="1" dirty="0">
              <a:solidFill>
                <a:schemeClr val="bg1"/>
              </a:solidFill>
            </a:endParaRPr>
          </a:p>
        </p:txBody>
      </p:sp>
      <p:sp>
        <p:nvSpPr>
          <p:cNvPr id="4" name="TextBox 3">
            <a:extLst>
              <a:ext uri="{FF2B5EF4-FFF2-40B4-BE49-F238E27FC236}">
                <a16:creationId xmlns:a16="http://schemas.microsoft.com/office/drawing/2014/main" id="{E0CE6A60-C6BA-9C04-1979-D30FCD551780}"/>
              </a:ext>
            </a:extLst>
          </p:cNvPr>
          <p:cNvSpPr txBox="1"/>
          <p:nvPr/>
        </p:nvSpPr>
        <p:spPr>
          <a:xfrm>
            <a:off x="4679313" y="3973770"/>
            <a:ext cx="1913206" cy="523220"/>
          </a:xfrm>
          <a:prstGeom prst="rect">
            <a:avLst/>
          </a:prstGeom>
          <a:noFill/>
        </p:spPr>
        <p:txBody>
          <a:bodyPr wrap="square" rtlCol="0">
            <a:spAutoFit/>
          </a:bodyPr>
          <a:lstStyle/>
          <a:p>
            <a:r>
              <a:rPr lang="en-US" sz="2800" b="1" dirty="0">
                <a:solidFill>
                  <a:schemeClr val="tx2">
                    <a:lumMod val="75000"/>
                    <a:lumOff val="25000"/>
                  </a:schemeClr>
                </a:solidFill>
              </a:rPr>
              <a:t>Thank you</a:t>
            </a:r>
            <a:endParaRPr lang="en-NG" sz="2800" b="1" dirty="0">
              <a:solidFill>
                <a:schemeClr val="tx2">
                  <a:lumMod val="75000"/>
                  <a:lumOff val="25000"/>
                </a:schemeClr>
              </a:solidFill>
            </a:endParaRPr>
          </a:p>
        </p:txBody>
      </p:sp>
      <p:cxnSp>
        <p:nvCxnSpPr>
          <p:cNvPr id="9" name="Straight Connector 8">
            <a:extLst>
              <a:ext uri="{FF2B5EF4-FFF2-40B4-BE49-F238E27FC236}">
                <a16:creationId xmlns:a16="http://schemas.microsoft.com/office/drawing/2014/main" id="{69C6E4B7-BF75-0581-49D2-CB4313A02D6B}"/>
              </a:ext>
            </a:extLst>
          </p:cNvPr>
          <p:cNvCxnSpPr>
            <a:cxnSpLocks/>
          </p:cNvCxnSpPr>
          <p:nvPr/>
        </p:nvCxnSpPr>
        <p:spPr>
          <a:xfrm>
            <a:off x="524656" y="6407835"/>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2DBA2E5-95E1-3E4C-4FC0-9295CDD53B6A}"/>
              </a:ext>
            </a:extLst>
          </p:cNvPr>
          <p:cNvSpPr txBox="1"/>
          <p:nvPr/>
        </p:nvSpPr>
        <p:spPr>
          <a:xfrm>
            <a:off x="6348680" y="6515055"/>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5" name="Straight Connector 4">
            <a:extLst>
              <a:ext uri="{FF2B5EF4-FFF2-40B4-BE49-F238E27FC236}">
                <a16:creationId xmlns:a16="http://schemas.microsoft.com/office/drawing/2014/main" id="{28990041-5B8F-3D75-E475-15E04D7BA52D}"/>
              </a:ext>
            </a:extLst>
          </p:cNvPr>
          <p:cNvCxnSpPr>
            <a:cxnSpLocks/>
          </p:cNvCxnSpPr>
          <p:nvPr/>
        </p:nvCxnSpPr>
        <p:spPr>
          <a:xfrm>
            <a:off x="4679313" y="4510470"/>
            <a:ext cx="2901878" cy="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83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8" y="2162021"/>
            <a:ext cx="2173459"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982859BA-682D-AA10-CA80-421121C09974}"/>
              </a:ext>
            </a:extLst>
          </p:cNvPr>
          <p:cNvSpPr txBox="1"/>
          <p:nvPr/>
        </p:nvSpPr>
        <p:spPr>
          <a:xfrm>
            <a:off x="11365692" y="6482696"/>
            <a:ext cx="428610" cy="307777"/>
          </a:xfrm>
          <a:prstGeom prst="rect">
            <a:avLst/>
          </a:prstGeom>
          <a:noFill/>
        </p:spPr>
        <p:txBody>
          <a:bodyPr wrap="square" rtlCol="0">
            <a:spAutoFit/>
          </a:bodyPr>
          <a:lstStyle/>
          <a:p>
            <a:r>
              <a:rPr lang="en-US" sz="1400" dirty="0"/>
              <a:t>7</a:t>
            </a:r>
            <a:endParaRPr lang="en-NG" sz="1400" dirty="0"/>
          </a:p>
        </p:txBody>
      </p:sp>
    </p:spTree>
    <p:extLst>
      <p:ext uri="{BB962C8B-B14F-4D97-AF65-F5344CB8AC3E}">
        <p14:creationId xmlns:p14="http://schemas.microsoft.com/office/powerpoint/2010/main" val="278754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B3517-7162-037A-9844-78908CC6CE19}"/>
              </a:ext>
            </a:extLst>
          </p:cNvPr>
          <p:cNvSpPr txBox="1"/>
          <p:nvPr/>
        </p:nvSpPr>
        <p:spPr>
          <a:xfrm>
            <a:off x="902043" y="1580759"/>
            <a:ext cx="9860692" cy="4401205"/>
          </a:xfrm>
          <a:prstGeom prst="rect">
            <a:avLst/>
          </a:prstGeom>
          <a:noFill/>
        </p:spPr>
        <p:txBody>
          <a:bodyPr wrap="square">
            <a:spAutoFit/>
          </a:bodyPr>
          <a:lstStyle/>
          <a:p>
            <a:pPr algn="l"/>
            <a:r>
              <a:rPr lang="en-US" sz="1400" b="1" dirty="0">
                <a:solidFill>
                  <a:srgbClr val="0D0D0D"/>
                </a:solidFill>
              </a:rPr>
              <a:t>Vehicular</a:t>
            </a:r>
            <a:r>
              <a:rPr lang="en-US" sz="1400" b="1" i="0" dirty="0">
                <a:solidFill>
                  <a:srgbClr val="0D0D0D"/>
                </a:solidFill>
                <a:effectLst/>
              </a:rPr>
              <a:t> transportation plays an indispensable role in the United Kingdom, facilitating the movement of essential goods crucial for daily life. While contemporary society benefits from technological progress, providing enhanced opportunities for travel by vehicle for both work and leisure, these conveniences carry a notable price tag. This includes not only the tragic loss of human lives but also the economic consequences resulting from road accidents.</a:t>
            </a:r>
          </a:p>
          <a:p>
            <a:pPr algn="l"/>
            <a:endParaRPr lang="en-US" sz="1400" b="1" i="0" dirty="0">
              <a:solidFill>
                <a:srgbClr val="0D0D0D"/>
              </a:solidFill>
              <a:effectLst/>
              <a:highlight>
                <a:srgbClr val="FFFFFF"/>
              </a:highlight>
            </a:endParaRPr>
          </a:p>
          <a:p>
            <a:pPr algn="l"/>
            <a:r>
              <a:rPr lang="en-US" sz="1400" b="1" i="0" dirty="0">
                <a:solidFill>
                  <a:srgbClr val="0D0D0D"/>
                </a:solidFill>
                <a:effectLst/>
              </a:rPr>
              <a:t>Road accidents, which stand as the leading cause of injury-related deaths and rank tenth among all causes of mortality globally, constitute a surprisingly significant portion of the global burden of ill-health, including within the UK. Despite a noticeable decline in road accident fatalities over the past decade, there remains ample room for improvement. Recognizing road safety as a paramount concern, the UK has implemented various measures aimed at further decreasing the occurrence of accidents and casualties.</a:t>
            </a:r>
          </a:p>
          <a:p>
            <a:pPr algn="l"/>
            <a:endParaRPr lang="en-US" sz="1400" b="1" i="0" dirty="0">
              <a:solidFill>
                <a:srgbClr val="0D0D0D"/>
              </a:solidFill>
              <a:effectLst/>
            </a:endParaRPr>
          </a:p>
          <a:p>
            <a:pPr algn="l"/>
            <a:r>
              <a:rPr lang="en-US" sz="1400" b="1" i="0" dirty="0">
                <a:solidFill>
                  <a:srgbClr val="0D0D0D"/>
                </a:solidFill>
                <a:effectLst/>
              </a:rPr>
              <a:t>The economic ramifications of road accidents are profound, encompassing lost productivity and the extensive healthcare resources required. Economically, the toll of road crash injuries is estimated to exceed 1.3% of the UK's GDP. Efforts are concentrated on implementing safety protocols to mitigate the impact of road accidents, aligning with the objective of minimizing their adverse effects on the nation's GDP. Through continuous initiatives and investments, the UK strives to sustain progress in reducing road accident casualties and bolstering overall road safety.</a:t>
            </a:r>
          </a:p>
          <a:p>
            <a:pPr algn="l"/>
            <a:br>
              <a:rPr lang="en-US" sz="1400" b="1" dirty="0"/>
            </a:br>
            <a:r>
              <a:rPr lang="en-US" sz="1400" b="1" i="0" dirty="0">
                <a:solidFill>
                  <a:srgbClr val="0D0D0D"/>
                </a:solidFill>
                <a:effectLst/>
              </a:rPr>
              <a:t>This report examines the correlation between the quantity of vehicles engaged in road accidents, the resulting casualties, severity, and their impact on the GDP. Its central objective is to propose strategies for mitigating the effects of road accidents on both the GDP and society at large, advocating for collaborative efforts among all stakeholders.</a:t>
            </a:r>
          </a:p>
        </p:txBody>
      </p:sp>
      <p:sp>
        <p:nvSpPr>
          <p:cNvPr id="4" name="TextBox 3">
            <a:extLst>
              <a:ext uri="{FF2B5EF4-FFF2-40B4-BE49-F238E27FC236}">
                <a16:creationId xmlns:a16="http://schemas.microsoft.com/office/drawing/2014/main" id="{0C2720CC-3136-37D4-1136-E207F2980D4B}"/>
              </a:ext>
            </a:extLst>
          </p:cNvPr>
          <p:cNvSpPr txBox="1"/>
          <p:nvPr/>
        </p:nvSpPr>
        <p:spPr>
          <a:xfrm>
            <a:off x="504092" y="516237"/>
            <a:ext cx="2399746" cy="523220"/>
          </a:xfrm>
          <a:prstGeom prst="rect">
            <a:avLst/>
          </a:prstGeom>
          <a:noFill/>
        </p:spPr>
        <p:txBody>
          <a:bodyPr wrap="square" rtlCol="0">
            <a:spAutoFit/>
          </a:bodyPr>
          <a:lstStyle/>
          <a:p>
            <a:r>
              <a:rPr lang="en-US" sz="2800" b="1" dirty="0">
                <a:solidFill>
                  <a:srgbClr val="0070C0"/>
                </a:solidFill>
              </a:rPr>
              <a:t>Introduction</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B97D1AF9-D957-4A57-DE31-E3E6D06061FA}"/>
              </a:ext>
            </a:extLst>
          </p:cNvPr>
          <p:cNvCxnSpPr>
            <a:cxnSpLocks/>
          </p:cNvCxnSpPr>
          <p:nvPr/>
        </p:nvCxnSpPr>
        <p:spPr>
          <a:xfrm>
            <a:off x="504092" y="1039457"/>
            <a:ext cx="2399746"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682E3C1-4AED-A879-DE91-2C3D7D8E6BE2}"/>
              </a:ext>
            </a:extLst>
          </p:cNvPr>
          <p:cNvSpPr txBox="1"/>
          <p:nvPr/>
        </p:nvSpPr>
        <p:spPr>
          <a:xfrm>
            <a:off x="11365692" y="6482696"/>
            <a:ext cx="428610" cy="307777"/>
          </a:xfrm>
          <a:prstGeom prst="rect">
            <a:avLst/>
          </a:prstGeom>
          <a:noFill/>
        </p:spPr>
        <p:txBody>
          <a:bodyPr wrap="square" rtlCol="0">
            <a:spAutoFit/>
          </a:bodyPr>
          <a:lstStyle/>
          <a:p>
            <a:r>
              <a:rPr lang="en-US" sz="1400" dirty="0"/>
              <a:t>8</a:t>
            </a:r>
            <a:endParaRPr lang="en-NG" sz="1400" dirty="0"/>
          </a:p>
        </p:txBody>
      </p:sp>
    </p:spTree>
    <p:extLst>
      <p:ext uri="{BB962C8B-B14F-4D97-AF65-F5344CB8AC3E}">
        <p14:creationId xmlns:p14="http://schemas.microsoft.com/office/powerpoint/2010/main" val="196225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5D5714-AF9D-37BA-ED61-A6C26C6DDCE1}"/>
              </a:ext>
            </a:extLst>
          </p:cNvPr>
          <p:cNvSpPr txBox="1"/>
          <p:nvPr/>
        </p:nvSpPr>
        <p:spPr>
          <a:xfrm>
            <a:off x="864974" y="850370"/>
            <a:ext cx="9996616" cy="4616648"/>
          </a:xfrm>
          <a:prstGeom prst="rect">
            <a:avLst/>
          </a:prstGeom>
          <a:noFill/>
        </p:spPr>
        <p:txBody>
          <a:bodyPr wrap="square">
            <a:spAutoFit/>
          </a:bodyPr>
          <a:lstStyle/>
          <a:p>
            <a:pPr algn="l"/>
            <a:r>
              <a:rPr lang="en-US" sz="1400" b="1" dirty="0"/>
              <a:t>The dataset highlighted in this presentation transcends its role as a mere compilation of data points. Instead, it stands as a reservoir of profound importance for a multitude of compelling reasons. Embedded within its structure is the key to unlocking a deeper comprehension of intricate phenomena. It goes beyond conventional statistical analysis, serving as a portal to reveal hidden trends and unravel complex patterns. At its essence, this dataset offers invaluable insights, providing a comprehensive understanding of the subject matter under scrutiny.</a:t>
            </a:r>
          </a:p>
          <a:p>
            <a:pPr algn="l"/>
            <a:endParaRPr kumimoji="0" lang="en-US" altLang="en-NG" sz="1400" b="1" i="0" u="none" strike="noStrike" cap="none" normalizeH="0" baseline="0" dirty="0">
              <a:ln>
                <a:noFill/>
              </a:ln>
              <a:solidFill>
                <a:schemeClr val="tx1"/>
              </a:solidFill>
              <a:effectLst/>
            </a:endParaRPr>
          </a:p>
          <a:p>
            <a:pPr algn="l"/>
            <a:r>
              <a:rPr lang="en-US" sz="1400" b="1" dirty="0">
                <a:solidFill>
                  <a:srgbClr val="111111"/>
                </a:solidFill>
              </a:rPr>
              <a:t>M</a:t>
            </a:r>
            <a:r>
              <a:rPr lang="en-US" sz="1400" b="1" i="0" dirty="0">
                <a:solidFill>
                  <a:srgbClr val="111111"/>
                </a:solidFill>
                <a:effectLst/>
              </a:rPr>
              <a:t>oreover, the significance of this dataset extends beyond its initial applications, resonating with broader societal implications. It acts as a catalyst for innovation and discovery, igniting fresh ideas, propelling progress, and enhancing safety for lives and property on UK roads. </a:t>
            </a:r>
          </a:p>
          <a:p>
            <a:pPr algn="l"/>
            <a:endParaRPr lang="en-US" sz="1400" b="1" dirty="0">
              <a:solidFill>
                <a:srgbClr val="111111"/>
              </a:solidFill>
            </a:endParaRPr>
          </a:p>
          <a:p>
            <a:pPr algn="l"/>
            <a:r>
              <a:rPr lang="en-US" sz="1400" b="1" i="0" dirty="0">
                <a:solidFill>
                  <a:srgbClr val="111111"/>
                </a:solidFill>
                <a:effectLst/>
              </a:rPr>
              <a:t>Furthermore, h</a:t>
            </a:r>
            <a:r>
              <a:rPr lang="en-US" sz="1400" b="1" dirty="0"/>
              <a:t>ere are the reasons why this holds profound significance:</a:t>
            </a:r>
          </a:p>
          <a:p>
            <a:pPr algn="l"/>
            <a:endParaRPr lang="en-US" sz="1400" b="1" dirty="0">
              <a:solidFill>
                <a:srgbClr val="111111"/>
              </a:solidFill>
            </a:endParaRPr>
          </a:p>
          <a:p>
            <a:pPr algn="l"/>
            <a:r>
              <a:rPr lang="en-US" sz="1400" b="1" i="0" dirty="0">
                <a:solidFill>
                  <a:srgbClr val="111111"/>
                </a:solidFill>
                <a:effectLst/>
              </a:rPr>
              <a:t>1. Road Safety Evaluation</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The dataset provides a comprehensive overview of road safety in the UK, offering insights into accident frequency and distribution.</a:t>
            </a:r>
          </a:p>
          <a:p>
            <a:pPr marL="742950" lvl="1" indent="-285750" algn="l">
              <a:buFont typeface="Arial" panose="020B0604020202020204" pitchFamily="34" charset="0"/>
              <a:buChar char="•"/>
            </a:pPr>
            <a:r>
              <a:rPr lang="en-US" sz="1400" b="0" i="0" dirty="0">
                <a:solidFill>
                  <a:srgbClr val="111111"/>
                </a:solidFill>
                <a:effectLst/>
              </a:rPr>
              <a:t>Policymakers can use this information to make strategic decisions and improve road safety.</a:t>
            </a:r>
          </a:p>
          <a:p>
            <a:pPr marL="742950" lvl="1" indent="-285750" algn="l">
              <a:buFont typeface="Arial" panose="020B0604020202020204" pitchFamily="34" charset="0"/>
              <a:buChar char="•"/>
            </a:pPr>
            <a:endParaRPr lang="en-US" sz="1400" b="0" i="0" dirty="0">
              <a:solidFill>
                <a:srgbClr val="111111"/>
              </a:solidFill>
              <a:effectLst/>
            </a:endParaRPr>
          </a:p>
          <a:p>
            <a:pPr algn="l"/>
            <a:r>
              <a:rPr lang="en-US" sz="1400" b="1" dirty="0">
                <a:solidFill>
                  <a:srgbClr val="111111"/>
                </a:solidFill>
              </a:rPr>
              <a:t>2. </a:t>
            </a:r>
            <a:r>
              <a:rPr lang="en-US" sz="1400" b="1" i="0" dirty="0">
                <a:solidFill>
                  <a:srgbClr val="111111"/>
                </a:solidFill>
                <a:effectLst/>
              </a:rPr>
              <a:t> Comparative Analysis of Trends</a:t>
            </a:r>
            <a:r>
              <a:rPr lang="en-US" sz="1400" b="0" i="0" dirty="0">
                <a:solidFill>
                  <a:srgbClr val="111111"/>
                </a:solidFill>
                <a:effectLst/>
              </a:rPr>
              <a:t>:</a:t>
            </a:r>
          </a:p>
          <a:p>
            <a:pPr marL="742950" lvl="1" indent="-285750" algn="l">
              <a:buFont typeface="Arial" panose="020B0604020202020204" pitchFamily="34" charset="0"/>
              <a:buChar char="•"/>
            </a:pPr>
            <a:r>
              <a:rPr lang="en-US" sz="1400" dirty="0"/>
              <a:t>Over a span of twelve months across two consecutive years, the dataset enables comparison between the total number of vehicles involved in accidents and total casualties, facilitating the identification of trends over time</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Understanding shifts helps adapt safety measures effectively.</a:t>
            </a:r>
            <a:r>
              <a:rPr lang="en-US" sz="1400" b="1" dirty="0"/>
              <a:t> </a:t>
            </a:r>
            <a:endParaRPr lang="en-US" sz="1400" b="0" i="0" dirty="0">
              <a:solidFill>
                <a:srgbClr val="111111"/>
              </a:solidFill>
              <a:effectLst/>
            </a:endParaRPr>
          </a:p>
        </p:txBody>
      </p:sp>
      <p:sp>
        <p:nvSpPr>
          <p:cNvPr id="2" name="TextBox 1">
            <a:extLst>
              <a:ext uri="{FF2B5EF4-FFF2-40B4-BE49-F238E27FC236}">
                <a16:creationId xmlns:a16="http://schemas.microsoft.com/office/drawing/2014/main" id="{16B72581-40F9-F28C-5BA0-19A437677D26}"/>
              </a:ext>
            </a:extLst>
          </p:cNvPr>
          <p:cNvSpPr txBox="1"/>
          <p:nvPr/>
        </p:nvSpPr>
        <p:spPr>
          <a:xfrm>
            <a:off x="11365692" y="6482696"/>
            <a:ext cx="428610" cy="307777"/>
          </a:xfrm>
          <a:prstGeom prst="rect">
            <a:avLst/>
          </a:prstGeom>
          <a:noFill/>
        </p:spPr>
        <p:txBody>
          <a:bodyPr wrap="square" rtlCol="0">
            <a:spAutoFit/>
          </a:bodyPr>
          <a:lstStyle/>
          <a:p>
            <a:r>
              <a:rPr lang="en-US" sz="1400" dirty="0"/>
              <a:t>9</a:t>
            </a:r>
            <a:endParaRPr lang="en-NG" sz="1400" dirty="0"/>
          </a:p>
        </p:txBody>
      </p:sp>
    </p:spTree>
    <p:extLst>
      <p:ext uri="{BB962C8B-B14F-4D97-AF65-F5344CB8AC3E}">
        <p14:creationId xmlns:p14="http://schemas.microsoft.com/office/powerpoint/2010/main" val="154781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18500</TotalTime>
  <Words>9441</Words>
  <Application>Microsoft Office PowerPoint</Application>
  <PresentationFormat>Widescreen</PresentationFormat>
  <Paragraphs>945</Paragraphs>
  <Slides>61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-apple-system</vt:lpstr>
      <vt:lpstr>Aptos</vt:lpstr>
      <vt:lpstr>Aptos Display</vt:lpstr>
      <vt:lpstr>Aptos Narrow</vt:lpstr>
      <vt:lpstr>Arial</vt:lpstr>
      <vt:lpstr>Arial Rounded MT Bold</vt:lpstr>
      <vt:lpstr>Söhne</vt:lpstr>
      <vt:lpstr>source-serif-pro</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Balogun</dc:creator>
  <cp:lastModifiedBy>Christopher Balogun</cp:lastModifiedBy>
  <cp:revision>677</cp:revision>
  <dcterms:created xsi:type="dcterms:W3CDTF">2024-05-01T12:08:10Z</dcterms:created>
  <dcterms:modified xsi:type="dcterms:W3CDTF">2024-06-14T21:27:46Z</dcterms:modified>
</cp:coreProperties>
</file>