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5.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6.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7.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8.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9.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0.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38" r:id="rId3"/>
    <p:sldId id="303" r:id="rId4"/>
    <p:sldId id="305" r:id="rId5"/>
    <p:sldId id="373" r:id="rId6"/>
    <p:sldId id="374" r:id="rId7"/>
    <p:sldId id="336" r:id="rId8"/>
    <p:sldId id="375" r:id="rId9"/>
    <p:sldId id="275" r:id="rId10"/>
    <p:sldId id="277" r:id="rId11"/>
    <p:sldId id="377" r:id="rId12"/>
    <p:sldId id="308" r:id="rId13"/>
    <p:sldId id="258" r:id="rId14"/>
    <p:sldId id="281" r:id="rId15"/>
    <p:sldId id="282" r:id="rId16"/>
    <p:sldId id="285" r:id="rId17"/>
    <p:sldId id="261" r:id="rId18"/>
    <p:sldId id="283" r:id="rId19"/>
    <p:sldId id="284" r:id="rId20"/>
    <p:sldId id="295" r:id="rId21"/>
    <p:sldId id="271" r:id="rId22"/>
    <p:sldId id="302" r:id="rId23"/>
    <p:sldId id="297" r:id="rId24"/>
    <p:sldId id="262" r:id="rId25"/>
    <p:sldId id="298" r:id="rId26"/>
    <p:sldId id="257" r:id="rId27"/>
    <p:sldId id="345" r:id="rId28"/>
    <p:sldId id="331" r:id="rId29"/>
    <p:sldId id="376" r:id="rId30"/>
    <p:sldId id="378" r:id="rId31"/>
    <p:sldId id="313" r:id="rId32"/>
    <p:sldId id="321" r:id="rId33"/>
    <p:sldId id="322" r:id="rId34"/>
    <p:sldId id="323" r:id="rId35"/>
    <p:sldId id="327" r:id="rId36"/>
    <p:sldId id="328" r:id="rId37"/>
    <p:sldId id="346" r:id="rId38"/>
    <p:sldId id="329" r:id="rId39"/>
    <p:sldId id="330" r:id="rId4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275B"/>
    <a:srgbClr val="20FC93"/>
    <a:srgbClr val="D9D9D9"/>
    <a:srgbClr val="DF4DD5"/>
    <a:srgbClr val="800080"/>
    <a:srgbClr val="B870BC"/>
    <a:srgbClr val="DC4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4249" autoAdjust="0"/>
  </p:normalViewPr>
  <p:slideViewPr>
    <p:cSldViewPr snapToGrid="0">
      <p:cViewPr>
        <p:scale>
          <a:sx n="62" d="100"/>
          <a:sy n="62" d="100"/>
        </p:scale>
        <p:origin x="330"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6.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4.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966020673471367E-2"/>
          <c:y val="3.1980514094854667E-2"/>
          <c:w val="0.91167052049557751"/>
          <c:h val="0.86149939160055611"/>
        </c:manualLayout>
      </c:layout>
      <c:lineChart>
        <c:grouping val="standard"/>
        <c:varyColors val="0"/>
        <c:ser>
          <c:idx val="0"/>
          <c:order val="0"/>
          <c:tx>
            <c:strRef>
              <c:f>Sheet1!$B$1</c:f>
              <c:strCache>
                <c:ptCount val="1"/>
                <c:pt idx="0">
                  <c:v>Count of Films</c:v>
                </c:pt>
              </c:strCache>
            </c:strRef>
          </c:tx>
          <c:spPr>
            <a:ln w="38100" cap="rnd">
              <a:solidFill>
                <a:srgbClr val="00B050"/>
              </a:solidFill>
              <a:round/>
            </a:ln>
            <a:effectLst/>
          </c:spPr>
          <c:marker>
            <c:symbol val="diamond"/>
            <c:size val="7"/>
            <c:spPr>
              <a:solidFill>
                <a:schemeClr val="tx1"/>
              </a:solidFill>
              <a:ln w="9525">
                <a:solidFill>
                  <a:schemeClr val="tx1"/>
                </a:solidFill>
              </a:ln>
              <a:effectLst/>
            </c:spPr>
          </c:marker>
          <c:dLbls>
            <c:dLbl>
              <c:idx val="2"/>
              <c:layout>
                <c:manualLayout>
                  <c:x val="-4.6551919975487854E-2"/>
                  <c:y val="-3.41005480410822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7C-4677-B799-B78DC375840F}"/>
                </c:ext>
              </c:extLst>
            </c:dLbl>
            <c:dLbl>
              <c:idx val="4"/>
              <c:layout>
                <c:manualLayout>
                  <c:x val="-2.2411827694017606E-2"/>
                  <c:y val="-4.22553479755869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7C-4677-B799-B78DC375840F}"/>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18</c:v>
                </c:pt>
                <c:pt idx="2">
                  <c:v>19</c:v>
                </c:pt>
                <c:pt idx="3">
                  <c:v>20</c:v>
                </c:pt>
                <c:pt idx="4">
                  <c:v>21</c:v>
                </c:pt>
                <c:pt idx="5">
                  <c:v>22</c:v>
                </c:pt>
                <c:pt idx="6">
                  <c:v>2023</c:v>
                </c:pt>
              </c:numCache>
            </c:numRef>
          </c:cat>
          <c:val>
            <c:numRef>
              <c:f>Sheet1!$B$2:$B$8</c:f>
              <c:numCache>
                <c:formatCode>General</c:formatCode>
                <c:ptCount val="7"/>
                <c:pt idx="0">
                  <c:v>450</c:v>
                </c:pt>
                <c:pt idx="1">
                  <c:v>565</c:v>
                </c:pt>
                <c:pt idx="2">
                  <c:v>700</c:v>
                </c:pt>
                <c:pt idx="3" formatCode="#,##0">
                  <c:v>2599</c:v>
                </c:pt>
                <c:pt idx="4" formatCode="#,##0">
                  <c:v>1808</c:v>
                </c:pt>
                <c:pt idx="5" formatCode="#,##0">
                  <c:v>1953</c:v>
                </c:pt>
                <c:pt idx="6" formatCode="#,##0">
                  <c:v>1782</c:v>
                </c:pt>
              </c:numCache>
            </c:numRef>
          </c:val>
          <c:smooth val="0"/>
          <c:extLst>
            <c:ext xmlns:c16="http://schemas.microsoft.com/office/drawing/2014/chart" uri="{C3380CC4-5D6E-409C-BE32-E72D297353CC}">
              <c16:uniqueId val="{00000002-AF7C-4677-B799-B78DC375840F}"/>
            </c:ext>
          </c:extLst>
        </c:ser>
        <c:dLbls>
          <c:showLegendKey val="0"/>
          <c:showVal val="1"/>
          <c:showCatName val="0"/>
          <c:showSerName val="0"/>
          <c:showPercent val="0"/>
          <c:showBubbleSize val="0"/>
        </c:dLbls>
        <c:marker val="1"/>
        <c:smooth val="0"/>
        <c:axId val="945006176"/>
        <c:axId val="945020096"/>
      </c:lineChart>
      <c:catAx>
        <c:axId val="945006176"/>
        <c:scaling>
          <c:orientation val="minMax"/>
        </c:scaling>
        <c:delete val="0"/>
        <c:axPos val="b"/>
        <c:majorGridlines>
          <c:spPr>
            <a:ln w="6350" cap="flat" cmpd="sng" algn="ctr">
              <a:solidFill>
                <a:srgbClr val="D9D9D9">
                  <a:alpha val="95000"/>
                </a:srgb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20096"/>
        <c:crosses val="autoZero"/>
        <c:auto val="1"/>
        <c:lblAlgn val="ctr"/>
        <c:lblOffset val="100"/>
        <c:noMultiLvlLbl val="0"/>
      </c:catAx>
      <c:valAx>
        <c:axId val="945020096"/>
        <c:scaling>
          <c:orientation val="minMax"/>
        </c:scaling>
        <c:delete val="0"/>
        <c:axPos val="l"/>
        <c:majorGridlines>
          <c:spPr>
            <a:ln w="3175" cap="flat" cmpd="sng" algn="ctr">
              <a:solidFill>
                <a:schemeClr val="tx1">
                  <a:lumMod val="15000"/>
                  <a:lumOff val="85000"/>
                  <a:alpha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0617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297644542567915E-2"/>
          <c:y val="5.1764090179672054E-2"/>
          <c:w val="0.8936703007826009"/>
          <c:h val="0.84474376025470166"/>
        </c:manualLayout>
      </c:layout>
      <c:lineChart>
        <c:grouping val="standard"/>
        <c:varyColors val="0"/>
        <c:ser>
          <c:idx val="0"/>
          <c:order val="0"/>
          <c:tx>
            <c:strRef>
              <c:f>Sheet1!$B$1</c:f>
              <c:strCache>
                <c:ptCount val="1"/>
                <c:pt idx="0">
                  <c:v>Failed</c:v>
                </c:pt>
              </c:strCache>
            </c:strRef>
          </c:tx>
          <c:spPr>
            <a:ln w="19050" cap="rnd">
              <a:solidFill>
                <a:srgbClr val="92D050"/>
              </a:solidFill>
              <a:round/>
            </a:ln>
            <a:effectLst/>
          </c:spPr>
          <c:marker>
            <c:symbol val="circle"/>
            <c:size val="5"/>
            <c:spPr>
              <a:solidFill>
                <a:schemeClr val="accent1"/>
              </a:solidFill>
              <a:ln w="9525">
                <a:solidFill>
                  <a:schemeClr val="accent1"/>
                </a:solidFill>
              </a:ln>
              <a:effectLst/>
            </c:spPr>
          </c:marker>
          <c:dLbls>
            <c:delete val="1"/>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3</c:v>
                </c:pt>
                <c:pt idx="1">
                  <c:v>2</c:v>
                </c:pt>
                <c:pt idx="2">
                  <c:v>5</c:v>
                </c:pt>
                <c:pt idx="3">
                  <c:v>9</c:v>
                </c:pt>
                <c:pt idx="4">
                  <c:v>12</c:v>
                </c:pt>
                <c:pt idx="5">
                  <c:v>17</c:v>
                </c:pt>
                <c:pt idx="6">
                  <c:v>14</c:v>
                </c:pt>
                <c:pt idx="7">
                  <c:v>11</c:v>
                </c:pt>
                <c:pt idx="8">
                  <c:v>14</c:v>
                </c:pt>
                <c:pt idx="9">
                  <c:v>18</c:v>
                </c:pt>
                <c:pt idx="10">
                  <c:v>7</c:v>
                </c:pt>
              </c:numCache>
            </c:numRef>
          </c:val>
          <c:smooth val="0"/>
          <c:extLst>
            <c:ext xmlns:c16="http://schemas.microsoft.com/office/drawing/2014/chart" uri="{C3380CC4-5D6E-409C-BE32-E72D297353CC}">
              <c16:uniqueId val="{00000000-8B0F-4F6E-842A-23D4EAE9B775}"/>
            </c:ext>
          </c:extLst>
        </c:ser>
        <c:ser>
          <c:idx val="1"/>
          <c:order val="1"/>
          <c:tx>
            <c:strRef>
              <c:f>Sheet1!$C$1</c:f>
              <c:strCache>
                <c:ptCount val="1"/>
                <c:pt idx="0">
                  <c:v>Passed</c:v>
                </c:pt>
              </c:strCache>
            </c:strRef>
          </c:tx>
          <c:spPr>
            <a:ln w="50800" cap="rnd">
              <a:solidFill>
                <a:srgbClr val="00B050"/>
              </a:solidFill>
              <a:round/>
            </a:ln>
            <a:effectLst/>
          </c:spPr>
          <c:marker>
            <c:symbol val="circle"/>
            <c:size val="7"/>
            <c:spPr>
              <a:solidFill>
                <a:schemeClr val="tx1"/>
              </a:solidFill>
              <a:ln w="9525">
                <a:solidFill>
                  <a:schemeClr val="accent2"/>
                </a:solidFill>
              </a:ln>
              <a:effectLst/>
            </c:spPr>
          </c:marker>
          <c:dLbls>
            <c:dLbl>
              <c:idx val="1"/>
              <c:layout>
                <c:manualLayout>
                  <c:x val="-4.8150628180598516E-2"/>
                  <c:y val="-4.418501272112315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0F-4F6E-842A-23D4EAE9B775}"/>
                </c:ext>
              </c:extLst>
            </c:dLbl>
            <c:dLbl>
              <c:idx val="2"/>
              <c:delete val="1"/>
              <c:extLst>
                <c:ext xmlns:c15="http://schemas.microsoft.com/office/drawing/2012/chart" uri="{CE6537A1-D6FC-4f65-9D91-7224C49458BB}"/>
                <c:ext xmlns:c16="http://schemas.microsoft.com/office/drawing/2014/chart" uri="{C3380CC4-5D6E-409C-BE32-E72D297353CC}">
                  <c16:uniqueId val="{00000007-F196-483A-AD7F-0633056182C0}"/>
                </c:ext>
              </c:extLst>
            </c:dLbl>
            <c:dLbl>
              <c:idx val="3"/>
              <c:delete val="1"/>
              <c:extLst>
                <c:ext xmlns:c15="http://schemas.microsoft.com/office/drawing/2012/chart" uri="{CE6537A1-D6FC-4f65-9D91-7224C49458BB}"/>
                <c:ext xmlns:c16="http://schemas.microsoft.com/office/drawing/2014/chart" uri="{C3380CC4-5D6E-409C-BE32-E72D297353CC}">
                  <c16:uniqueId val="{00000006-F196-483A-AD7F-0633056182C0}"/>
                </c:ext>
              </c:extLst>
            </c:dLbl>
            <c:dLbl>
              <c:idx val="4"/>
              <c:delete val="1"/>
              <c:extLst>
                <c:ext xmlns:c15="http://schemas.microsoft.com/office/drawing/2012/chart" uri="{CE6537A1-D6FC-4f65-9D91-7224C49458BB}"/>
                <c:ext xmlns:c16="http://schemas.microsoft.com/office/drawing/2014/chart" uri="{C3380CC4-5D6E-409C-BE32-E72D297353CC}">
                  <c16:uniqueId val="{00000003-F196-483A-AD7F-0633056182C0}"/>
                </c:ext>
              </c:extLst>
            </c:dLbl>
            <c:dLbl>
              <c:idx val="5"/>
              <c:delete val="1"/>
              <c:extLst>
                <c:ext xmlns:c15="http://schemas.microsoft.com/office/drawing/2012/chart" uri="{CE6537A1-D6FC-4f65-9D91-7224C49458BB}"/>
                <c:ext xmlns:c16="http://schemas.microsoft.com/office/drawing/2014/chart" uri="{C3380CC4-5D6E-409C-BE32-E72D297353CC}">
                  <c16:uniqueId val="{00000004-F196-483A-AD7F-0633056182C0}"/>
                </c:ext>
              </c:extLst>
            </c:dLbl>
            <c:dLbl>
              <c:idx val="6"/>
              <c:delete val="1"/>
              <c:extLst>
                <c:ext xmlns:c15="http://schemas.microsoft.com/office/drawing/2012/chart" uri="{CE6537A1-D6FC-4f65-9D91-7224C49458BB}"/>
                <c:ext xmlns:c16="http://schemas.microsoft.com/office/drawing/2014/chart" uri="{C3380CC4-5D6E-409C-BE32-E72D297353CC}">
                  <c16:uniqueId val="{00000002-F196-483A-AD7F-0633056182C0}"/>
                </c:ext>
              </c:extLst>
            </c:dLbl>
            <c:dLbl>
              <c:idx val="7"/>
              <c:delete val="1"/>
              <c:extLst>
                <c:ext xmlns:c15="http://schemas.microsoft.com/office/drawing/2012/chart" uri="{CE6537A1-D6FC-4f65-9D91-7224C49458BB}"/>
                <c:ext xmlns:c16="http://schemas.microsoft.com/office/drawing/2014/chart" uri="{C3380CC4-5D6E-409C-BE32-E72D297353CC}">
                  <c16:uniqueId val="{00000005-F196-483A-AD7F-0633056182C0}"/>
                </c:ext>
              </c:extLst>
            </c:dLbl>
            <c:dLbl>
              <c:idx val="8"/>
              <c:delete val="1"/>
              <c:extLst>
                <c:ext xmlns:c15="http://schemas.microsoft.com/office/drawing/2012/chart" uri="{CE6537A1-D6FC-4f65-9D91-7224C49458BB}"/>
                <c:ext xmlns:c16="http://schemas.microsoft.com/office/drawing/2014/chart" uri="{C3380CC4-5D6E-409C-BE32-E72D297353CC}">
                  <c16:uniqueId val="{00000001-F196-483A-AD7F-0633056182C0}"/>
                </c:ext>
              </c:extLst>
            </c:dLbl>
            <c:dLbl>
              <c:idx val="9"/>
              <c:delete val="1"/>
              <c:extLst>
                <c:ext xmlns:c15="http://schemas.microsoft.com/office/drawing/2012/chart" uri="{CE6537A1-D6FC-4f65-9D91-7224C49458BB}"/>
                <c:ext xmlns:c16="http://schemas.microsoft.com/office/drawing/2014/chart" uri="{C3380CC4-5D6E-409C-BE32-E72D297353CC}">
                  <c16:uniqueId val="{00000000-F196-483A-AD7F-0633056182C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1">
                  <c:v>1</c:v>
                </c:pt>
                <c:pt idx="2">
                  <c:v>3</c:v>
                </c:pt>
                <c:pt idx="3">
                  <c:v>5</c:v>
                </c:pt>
                <c:pt idx="4">
                  <c:v>4</c:v>
                </c:pt>
                <c:pt idx="5">
                  <c:v>6</c:v>
                </c:pt>
                <c:pt idx="6">
                  <c:v>6</c:v>
                </c:pt>
                <c:pt idx="7">
                  <c:v>3</c:v>
                </c:pt>
                <c:pt idx="8">
                  <c:v>6</c:v>
                </c:pt>
                <c:pt idx="9">
                  <c:v>4</c:v>
                </c:pt>
                <c:pt idx="10">
                  <c:v>5</c:v>
                </c:pt>
              </c:numCache>
            </c:numRef>
          </c:val>
          <c:smooth val="0"/>
          <c:extLst>
            <c:ext xmlns:c16="http://schemas.microsoft.com/office/drawing/2014/chart" uri="{C3380CC4-5D6E-409C-BE32-E72D297353CC}">
              <c16:uniqueId val="{00000001-8B0F-4F6E-842A-23D4EAE9B775}"/>
            </c:ext>
          </c:extLst>
        </c:ser>
        <c:dLbls>
          <c:dLblPos val="t"/>
          <c:showLegendKey val="0"/>
          <c:showVal val="1"/>
          <c:showCatName val="0"/>
          <c:showSerName val="0"/>
          <c:showPercent val="0"/>
          <c:showBubbleSize val="0"/>
        </c:dLbls>
        <c:marker val="1"/>
        <c:smooth val="0"/>
        <c:axId val="31413248"/>
        <c:axId val="31403648"/>
      </c:lineChart>
      <c:catAx>
        <c:axId val="31413248"/>
        <c:scaling>
          <c:orientation val="minMax"/>
        </c:scaling>
        <c:delete val="0"/>
        <c:axPos val="b"/>
        <c:majorGridlines>
          <c:spPr>
            <a:ln w="6350" cap="flat" cmpd="sng" algn="ctr">
              <a:solidFill>
                <a:schemeClr val="tx1">
                  <a:lumMod val="15000"/>
                  <a:lumOff val="85000"/>
                  <a:alpha val="95000"/>
                </a:scheme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03648"/>
        <c:crosses val="autoZero"/>
        <c:auto val="1"/>
        <c:lblAlgn val="ctr"/>
        <c:lblOffset val="100"/>
        <c:noMultiLvlLbl val="0"/>
      </c:catAx>
      <c:valAx>
        <c:axId val="31403648"/>
        <c:scaling>
          <c:orientation val="minMax"/>
        </c:scaling>
        <c:delete val="0"/>
        <c:axPos val="l"/>
        <c:majorGridlines>
          <c:spPr>
            <a:ln w="6350" cap="flat" cmpd="sng" algn="ctr">
              <a:solidFill>
                <a:schemeClr val="tx1">
                  <a:lumMod val="15000"/>
                  <a:lumOff val="85000"/>
                  <a:alpha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13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549444219833016E-2"/>
          <c:y val="6.2999801262456592E-2"/>
          <c:w val="0.89085508851057849"/>
          <c:h val="0.84030386865235984"/>
        </c:manualLayout>
      </c:layout>
      <c:lineChart>
        <c:grouping val="standard"/>
        <c:varyColors val="0"/>
        <c:ser>
          <c:idx val="0"/>
          <c:order val="0"/>
          <c:tx>
            <c:strRef>
              <c:f>Sheet1!$B$1</c:f>
              <c:strCache>
                <c:ptCount val="1"/>
                <c:pt idx="0">
                  <c:v>Failed</c:v>
                </c:pt>
              </c:strCache>
            </c:strRef>
          </c:tx>
          <c:spPr>
            <a:ln w="19050" cap="rnd">
              <a:solidFill>
                <a:srgbClr val="92D050"/>
              </a:solidFill>
              <a:round/>
            </a:ln>
            <a:effectLst/>
          </c:spPr>
          <c:marker>
            <c:symbol val="circle"/>
            <c:size val="5"/>
            <c:spPr>
              <a:solidFill>
                <a:schemeClr val="tx1"/>
              </a:solidFill>
              <a:ln w="9525">
                <a:solidFill>
                  <a:schemeClr val="accent1"/>
                </a:solidFill>
              </a:ln>
              <a:effectLst/>
            </c:spPr>
          </c:marker>
          <c:cat>
            <c:numRef>
              <c:f>Sheet1!$A$2:$A$10</c:f>
              <c:numCache>
                <c:formatCode>General</c:formatCode>
                <c:ptCount val="9"/>
                <c:pt idx="0">
                  <c:v>2013</c:v>
                </c:pt>
                <c:pt idx="1">
                  <c:v>14</c:v>
                </c:pt>
                <c:pt idx="2">
                  <c:v>15</c:v>
                </c:pt>
                <c:pt idx="3">
                  <c:v>16</c:v>
                </c:pt>
                <c:pt idx="4">
                  <c:v>17</c:v>
                </c:pt>
                <c:pt idx="5">
                  <c:v>18</c:v>
                </c:pt>
                <c:pt idx="6">
                  <c:v>19</c:v>
                </c:pt>
                <c:pt idx="7">
                  <c:v>21</c:v>
                </c:pt>
                <c:pt idx="8">
                  <c:v>22</c:v>
                </c:pt>
              </c:numCache>
            </c:numRef>
          </c:cat>
          <c:val>
            <c:numRef>
              <c:f>Sheet1!$B$2:$B$10</c:f>
              <c:numCache>
                <c:formatCode>General</c:formatCode>
                <c:ptCount val="9"/>
                <c:pt idx="0">
                  <c:v>1</c:v>
                </c:pt>
                <c:pt idx="1">
                  <c:v>1</c:v>
                </c:pt>
                <c:pt idx="2">
                  <c:v>0</c:v>
                </c:pt>
                <c:pt idx="3">
                  <c:v>3</c:v>
                </c:pt>
                <c:pt idx="4">
                  <c:v>3</c:v>
                </c:pt>
                <c:pt idx="5">
                  <c:v>5</c:v>
                </c:pt>
                <c:pt idx="6">
                  <c:v>3</c:v>
                </c:pt>
                <c:pt idx="7">
                  <c:v>3</c:v>
                </c:pt>
                <c:pt idx="8">
                  <c:v>9</c:v>
                </c:pt>
              </c:numCache>
            </c:numRef>
          </c:val>
          <c:smooth val="0"/>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ln w="50800" cap="rnd">
              <a:solidFill>
                <a:srgbClr val="00B050"/>
              </a:solidFill>
              <a:round/>
            </a:ln>
            <a:effectLst/>
          </c:spPr>
          <c:marker>
            <c:symbol val="circle"/>
            <c:size val="7"/>
            <c:spPr>
              <a:solidFill>
                <a:schemeClr val="tx1"/>
              </a:solidFill>
              <a:ln w="9525">
                <a:solidFill>
                  <a:schemeClr val="accent2"/>
                </a:solidFill>
              </a:ln>
              <a:effectLst/>
            </c:spPr>
          </c:marker>
          <c:cat>
            <c:numRef>
              <c:f>Sheet1!$A$2:$A$10</c:f>
              <c:numCache>
                <c:formatCode>General</c:formatCode>
                <c:ptCount val="9"/>
                <c:pt idx="0">
                  <c:v>2013</c:v>
                </c:pt>
                <c:pt idx="1">
                  <c:v>14</c:v>
                </c:pt>
                <c:pt idx="2">
                  <c:v>15</c:v>
                </c:pt>
                <c:pt idx="3">
                  <c:v>16</c:v>
                </c:pt>
                <c:pt idx="4">
                  <c:v>17</c:v>
                </c:pt>
                <c:pt idx="5">
                  <c:v>18</c:v>
                </c:pt>
                <c:pt idx="6">
                  <c:v>19</c:v>
                </c:pt>
                <c:pt idx="7">
                  <c:v>21</c:v>
                </c:pt>
                <c:pt idx="8">
                  <c:v>22</c:v>
                </c:pt>
              </c:numCache>
            </c:numRef>
          </c:cat>
          <c:val>
            <c:numRef>
              <c:f>Sheet1!$C$2:$C$10</c:f>
              <c:numCache>
                <c:formatCode>General</c:formatCode>
                <c:ptCount val="9"/>
                <c:pt idx="0">
                  <c:v>0</c:v>
                </c:pt>
                <c:pt idx="1">
                  <c:v>0</c:v>
                </c:pt>
                <c:pt idx="2">
                  <c:v>1</c:v>
                </c:pt>
                <c:pt idx="3">
                  <c:v>1</c:v>
                </c:pt>
                <c:pt idx="4">
                  <c:v>0</c:v>
                </c:pt>
                <c:pt idx="5">
                  <c:v>1</c:v>
                </c:pt>
                <c:pt idx="6">
                  <c:v>0</c:v>
                </c:pt>
                <c:pt idx="7">
                  <c:v>3</c:v>
                </c:pt>
                <c:pt idx="8">
                  <c:v>0</c:v>
                </c:pt>
              </c:numCache>
            </c:numRef>
          </c:val>
          <c:smooth val="0"/>
          <c:extLst>
            <c:ext xmlns:c16="http://schemas.microsoft.com/office/drawing/2014/chart" uri="{C3380CC4-5D6E-409C-BE32-E72D297353CC}">
              <c16:uniqueId val="{00000001-5602-4BD6-B31D-73DE5E5DFA8D}"/>
            </c:ext>
          </c:extLst>
        </c:ser>
        <c:dLbls>
          <c:showLegendKey val="0"/>
          <c:showVal val="0"/>
          <c:showCatName val="0"/>
          <c:showSerName val="0"/>
          <c:showPercent val="0"/>
          <c:showBubbleSize val="0"/>
        </c:dLbls>
        <c:marker val="1"/>
        <c:smooth val="0"/>
        <c:axId val="984889344"/>
        <c:axId val="984889824"/>
      </c:lineChart>
      <c:catAx>
        <c:axId val="984889344"/>
        <c:scaling>
          <c:orientation val="minMax"/>
        </c:scaling>
        <c:delete val="0"/>
        <c:axPos val="b"/>
        <c:majorGridlines>
          <c:spPr>
            <a:ln w="6350" cap="flat" cmpd="sng" algn="ctr">
              <a:solidFill>
                <a:schemeClr val="tx1">
                  <a:lumMod val="15000"/>
                  <a:lumOff val="85000"/>
                  <a:alpha val="95000"/>
                </a:scheme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majorGridlines>
          <c:spPr>
            <a:ln w="6350" cap="flat" cmpd="sng" algn="ctr">
              <a:solidFill>
                <a:schemeClr val="tx1">
                  <a:lumMod val="15000"/>
                  <a:lumOff val="85000"/>
                  <a:alpha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78525416574055"/>
          <c:y val="0.13175356222681794"/>
          <c:w val="0.85386007562296484"/>
          <c:h val="0.81300974155963268"/>
        </c:manualLayout>
      </c:layout>
      <c:barChart>
        <c:barDir val="col"/>
        <c:grouping val="clustered"/>
        <c:varyColors val="0"/>
        <c:ser>
          <c:idx val="0"/>
          <c:order val="0"/>
          <c:tx>
            <c:strRef>
              <c:f>Sheet1!$B$1</c:f>
              <c:strCache>
                <c:ptCount val="1"/>
                <c:pt idx="0">
                  <c:v>Failed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28</c:v>
                </c:pt>
              </c:numCache>
            </c:numRef>
          </c:val>
          <c:extLst>
            <c:ext xmlns:c16="http://schemas.microsoft.com/office/drawing/2014/chart" uri="{C3380CC4-5D6E-409C-BE32-E72D297353CC}">
              <c16:uniqueId val="{00000000-5246-4DC4-82FE-EAE1BAC88B42}"/>
            </c:ext>
          </c:extLst>
        </c:ser>
        <c:ser>
          <c:idx val="1"/>
          <c:order val="1"/>
          <c:tx>
            <c:strRef>
              <c:f>Sheet1!$C$1</c:f>
              <c:strCache>
                <c:ptCount val="1"/>
                <c:pt idx="0">
                  <c:v>Passed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6</c:v>
                </c:pt>
              </c:numCache>
            </c:numRef>
          </c:val>
          <c:extLst>
            <c:ext xmlns:c16="http://schemas.microsoft.com/office/drawing/2014/chart" uri="{C3380CC4-5D6E-409C-BE32-E72D297353CC}">
              <c16:uniqueId val="{00000001-5246-4DC4-82FE-EAE1BAC88B42}"/>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majorGridlines>
          <c:spPr>
            <a:ln w="6350" cap="flat" cmpd="sng" algn="ctr">
              <a:solidFill>
                <a:schemeClr val="tx1">
                  <a:lumMod val="15000"/>
                  <a:lumOff val="85000"/>
                  <a:alpha val="9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4167683405909488"/>
          <c:h val="7.651686601326862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536481032719649E-2"/>
          <c:y val="6.1594636131634975E-2"/>
          <c:w val="0.89778942869304545"/>
          <c:h val="0.83575422566178392"/>
        </c:manualLayout>
      </c:layout>
      <c:lineChart>
        <c:grouping val="standard"/>
        <c:varyColors val="0"/>
        <c:ser>
          <c:idx val="0"/>
          <c:order val="0"/>
          <c:tx>
            <c:strRef>
              <c:f>Sheet1!$B$1</c:f>
              <c:strCache>
                <c:ptCount val="1"/>
                <c:pt idx="0">
                  <c:v>Failed</c:v>
                </c:pt>
              </c:strCache>
            </c:strRef>
          </c:tx>
          <c:spPr>
            <a:ln w="19050" cap="rnd">
              <a:solidFill>
                <a:srgbClr val="92D050"/>
              </a:solidFill>
              <a:round/>
            </a:ln>
            <a:effectLst/>
          </c:spPr>
          <c:marker>
            <c:symbol val="circle"/>
            <c:size val="5"/>
            <c:spPr>
              <a:solidFill>
                <a:schemeClr val="tx1"/>
              </a:solidFill>
              <a:ln w="9525">
                <a:solidFill>
                  <a:schemeClr val="accent1"/>
                </a:solidFill>
              </a:ln>
              <a:effectLst/>
            </c:spPr>
          </c:marker>
          <c:dLbls>
            <c:delete val="1"/>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23</c:v>
                </c:pt>
              </c:numCache>
            </c:numRef>
          </c:cat>
          <c:val>
            <c:numRef>
              <c:f>Sheet1!$B$2:$B$12</c:f>
              <c:numCache>
                <c:formatCode>General</c:formatCode>
                <c:ptCount val="11"/>
                <c:pt idx="0">
                  <c:v>2</c:v>
                </c:pt>
                <c:pt idx="1">
                  <c:v>1</c:v>
                </c:pt>
                <c:pt idx="2">
                  <c:v>2</c:v>
                </c:pt>
                <c:pt idx="3">
                  <c:v>4</c:v>
                </c:pt>
                <c:pt idx="4">
                  <c:v>7</c:v>
                </c:pt>
                <c:pt idx="5">
                  <c:v>6</c:v>
                </c:pt>
                <c:pt idx="6">
                  <c:v>5</c:v>
                </c:pt>
                <c:pt idx="7">
                  <c:v>3</c:v>
                </c:pt>
                <c:pt idx="8">
                  <c:v>7</c:v>
                </c:pt>
                <c:pt idx="9">
                  <c:v>11</c:v>
                </c:pt>
                <c:pt idx="10">
                  <c:v>5</c:v>
                </c:pt>
              </c:numCache>
            </c:numRef>
          </c:val>
          <c:smooth val="0"/>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ln w="50800" cap="rnd">
              <a:solidFill>
                <a:srgbClr val="00B050"/>
              </a:solidFill>
              <a:round/>
            </a:ln>
            <a:effectLst/>
          </c:spPr>
          <c:marker>
            <c:symbol val="circle"/>
            <c:size val="7"/>
            <c:spPr>
              <a:solidFill>
                <a:schemeClr val="tx1"/>
              </a:solidFill>
              <a:ln w="9525">
                <a:solidFill>
                  <a:schemeClr val="accent2"/>
                </a:solidFill>
              </a:ln>
              <a:effectLst/>
            </c:spPr>
          </c:marker>
          <c:dLbls>
            <c:delete val="1"/>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23</c:v>
                </c:pt>
              </c:numCache>
            </c:numRef>
          </c:cat>
          <c:val>
            <c:numRef>
              <c:f>Sheet1!$C$2:$C$12</c:f>
              <c:numCache>
                <c:formatCode>General</c:formatCode>
                <c:ptCount val="11"/>
                <c:pt idx="0">
                  <c:v>0</c:v>
                </c:pt>
                <c:pt idx="1">
                  <c:v>0</c:v>
                </c:pt>
                <c:pt idx="2">
                  <c:v>1</c:v>
                </c:pt>
                <c:pt idx="3">
                  <c:v>2</c:v>
                </c:pt>
                <c:pt idx="4">
                  <c:v>0</c:v>
                </c:pt>
                <c:pt idx="5">
                  <c:v>3</c:v>
                </c:pt>
                <c:pt idx="6">
                  <c:v>0</c:v>
                </c:pt>
                <c:pt idx="7">
                  <c:v>3</c:v>
                </c:pt>
                <c:pt idx="8">
                  <c:v>3</c:v>
                </c:pt>
                <c:pt idx="9">
                  <c:v>0</c:v>
                </c:pt>
                <c:pt idx="10">
                  <c:v>1</c:v>
                </c:pt>
              </c:numCache>
            </c:numRef>
          </c:val>
          <c:smooth val="0"/>
          <c:extLst>
            <c:ext xmlns:c16="http://schemas.microsoft.com/office/drawing/2014/chart" uri="{C3380CC4-5D6E-409C-BE32-E72D297353CC}">
              <c16:uniqueId val="{00000001-5602-4BD6-B31D-73DE5E5DFA8D}"/>
            </c:ext>
          </c:extLst>
        </c:ser>
        <c:dLbls>
          <c:dLblPos val="t"/>
          <c:showLegendKey val="0"/>
          <c:showVal val="1"/>
          <c:showCatName val="0"/>
          <c:showSerName val="0"/>
          <c:showPercent val="0"/>
          <c:showBubbleSize val="0"/>
        </c:dLbls>
        <c:marker val="1"/>
        <c:smooth val="0"/>
        <c:axId val="984889344"/>
        <c:axId val="984889824"/>
      </c:lineChart>
      <c:catAx>
        <c:axId val="984889344"/>
        <c:scaling>
          <c:orientation val="minMax"/>
        </c:scaling>
        <c:delete val="0"/>
        <c:axPos val="b"/>
        <c:majorGridlines>
          <c:spPr>
            <a:ln w="6350" cap="flat" cmpd="sng" algn="ctr">
              <a:solidFill>
                <a:schemeClr val="tx1">
                  <a:lumMod val="15000"/>
                  <a:lumOff val="85000"/>
                  <a:alpha val="95000"/>
                </a:scheme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majorGridlines>
          <c:spPr>
            <a:ln w="6350" cap="flat" cmpd="sng" algn="ctr">
              <a:solidFill>
                <a:schemeClr val="tx1">
                  <a:lumMod val="15000"/>
                  <a:lumOff val="85000"/>
                  <a:alpha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Failed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53</c:v>
                </c:pt>
              </c:numCache>
            </c:numRef>
          </c:val>
          <c:extLst>
            <c:ext xmlns:c16="http://schemas.microsoft.com/office/drawing/2014/chart" uri="{C3380CC4-5D6E-409C-BE32-E72D297353CC}">
              <c16:uniqueId val="{00000000-098D-40E0-A7A7-1A7F6D5194D7}"/>
            </c:ext>
          </c:extLst>
        </c:ser>
        <c:ser>
          <c:idx val="1"/>
          <c:order val="1"/>
          <c:tx>
            <c:strRef>
              <c:f>Sheet1!$C$1</c:f>
              <c:strCache>
                <c:ptCount val="1"/>
                <c:pt idx="0">
                  <c:v>Passed</c:v>
                </c:pt>
              </c:strCache>
            </c:strRef>
          </c:tx>
          <c:spPr>
            <a:solidFill>
              <a:srgbClr val="92D05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0-13E8-429F-8201-196A447747F7}"/>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13</c:v>
                </c:pt>
              </c:numCache>
            </c:numRef>
          </c:val>
          <c:extLst>
            <c:ext xmlns:c16="http://schemas.microsoft.com/office/drawing/2014/chart" uri="{C3380CC4-5D6E-409C-BE32-E72D297353CC}">
              <c16:uniqueId val="{00000001-098D-40E0-A7A7-1A7F6D5194D7}"/>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majorGridlines>
          <c:spPr>
            <a:ln w="6350" cap="flat" cmpd="sng" algn="ctr">
              <a:solidFill>
                <a:schemeClr val="tx1">
                  <a:lumMod val="15000"/>
                  <a:lumOff val="85000"/>
                  <a:alpha val="9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51377072756098652"/>
          <c:h val="7.651686601326862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GDP(%)</c:v>
                </c:pt>
              </c:strCache>
            </c:strRef>
          </c:tx>
          <c:spPr>
            <a:ln w="38100" cap="rnd">
              <a:solidFill>
                <a:srgbClr val="00B050"/>
              </a:solidFill>
              <a:round/>
            </a:ln>
            <a:effectLst/>
          </c:spPr>
          <c:marker>
            <c:symbol val="circle"/>
            <c:size val="7"/>
            <c:spPr>
              <a:solidFill>
                <a:schemeClr val="tx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c:formatCode>
                <c:ptCount val="2"/>
                <c:pt idx="0">
                  <c:v>1.2999999999999999E-2</c:v>
                </c:pt>
                <c:pt idx="1">
                  <c:v>2.3E-2</c:v>
                </c:pt>
              </c:numCache>
            </c:numRef>
          </c:val>
          <c:smooth val="0"/>
          <c:extLst>
            <c:ext xmlns:c16="http://schemas.microsoft.com/office/drawing/2014/chart" uri="{C3380CC4-5D6E-409C-BE32-E72D297353CC}">
              <c16:uniqueId val="{00000000-C6FA-4591-88F9-DE083167E9F3}"/>
            </c:ext>
          </c:extLst>
        </c:ser>
        <c:dLbls>
          <c:dLblPos val="t"/>
          <c:showLegendKey val="0"/>
          <c:showVal val="1"/>
          <c:showCatName val="0"/>
          <c:showSerName val="0"/>
          <c:showPercent val="0"/>
          <c:showBubbleSize val="0"/>
        </c:dLbls>
        <c:marker val="1"/>
        <c:smooth val="0"/>
        <c:axId val="1073224256"/>
        <c:axId val="1073247296"/>
      </c:lineChart>
      <c:catAx>
        <c:axId val="1073224256"/>
        <c:scaling>
          <c:orientation val="minMax"/>
        </c:scaling>
        <c:delete val="0"/>
        <c:axPos val="b"/>
        <c:majorGridlines>
          <c:spPr>
            <a:ln w="6350" cap="flat" cmpd="sng" algn="ctr">
              <a:solidFill>
                <a:srgbClr val="D9D9D9">
                  <a:alpha val="95000"/>
                </a:srgb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47296"/>
        <c:crosses val="autoZero"/>
        <c:auto val="1"/>
        <c:lblAlgn val="ctr"/>
        <c:lblOffset val="100"/>
        <c:noMultiLvlLbl val="0"/>
      </c:catAx>
      <c:valAx>
        <c:axId val="1073247296"/>
        <c:scaling>
          <c:orientation val="minMax"/>
        </c:scaling>
        <c:delete val="0"/>
        <c:axPos val="l"/>
        <c:majorGridlines>
          <c:spPr>
            <a:ln w="6350" cap="flat" cmpd="sng" algn="ctr">
              <a:solidFill>
                <a:schemeClr val="tx1">
                  <a:lumMod val="15000"/>
                  <a:lumOff val="85000"/>
                  <a:alpha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24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880290354330705E-2"/>
          <c:y val="4.9562527117956272E-2"/>
          <c:w val="0.92880720964566932"/>
          <c:h val="0.84579487876797288"/>
        </c:manualLayout>
      </c:layout>
      <c:lineChart>
        <c:grouping val="standard"/>
        <c:varyColors val="0"/>
        <c:ser>
          <c:idx val="0"/>
          <c:order val="0"/>
          <c:tx>
            <c:strRef>
              <c:f>Sheet1!$B$1</c:f>
              <c:strCache>
                <c:ptCount val="1"/>
                <c:pt idx="0">
                  <c:v>Female</c:v>
                </c:pt>
              </c:strCache>
            </c:strRef>
          </c:tx>
          <c:spPr>
            <a:ln w="50800" cap="rnd">
              <a:solidFill>
                <a:srgbClr val="F8275B"/>
              </a:solidFill>
              <a:round/>
            </a:ln>
            <a:effectLst/>
          </c:spPr>
          <c:marker>
            <c:symbol val="circle"/>
            <c:size val="7"/>
            <c:spPr>
              <a:solidFill>
                <a:schemeClr val="accent1"/>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9-1C75-4397-996D-B728BF8E89AF}"/>
                </c:ext>
              </c:extLst>
            </c:dLbl>
            <c:dLbl>
              <c:idx val="1"/>
              <c:delete val="1"/>
              <c:extLst>
                <c:ext xmlns:c15="http://schemas.microsoft.com/office/drawing/2012/chart" uri="{CE6537A1-D6FC-4f65-9D91-7224C49458BB}"/>
                <c:ext xmlns:c16="http://schemas.microsoft.com/office/drawing/2014/chart" uri="{C3380CC4-5D6E-409C-BE32-E72D297353CC}">
                  <c16:uniqueId val="{00000008-1C75-4397-996D-B728BF8E89AF}"/>
                </c:ext>
              </c:extLst>
            </c:dLbl>
            <c:dLbl>
              <c:idx val="2"/>
              <c:delete val="1"/>
              <c:extLst>
                <c:ext xmlns:c15="http://schemas.microsoft.com/office/drawing/2012/chart" uri="{CE6537A1-D6FC-4f65-9D91-7224C49458BB}"/>
                <c:ext xmlns:c16="http://schemas.microsoft.com/office/drawing/2014/chart" uri="{C3380CC4-5D6E-409C-BE32-E72D297353CC}">
                  <c16:uniqueId val="{00000007-1C75-4397-996D-B728BF8E89AF}"/>
                </c:ext>
              </c:extLst>
            </c:dLbl>
            <c:dLbl>
              <c:idx val="3"/>
              <c:delete val="1"/>
              <c:extLst>
                <c:ext xmlns:c15="http://schemas.microsoft.com/office/drawing/2012/chart" uri="{CE6537A1-D6FC-4f65-9D91-7224C49458BB}"/>
                <c:ext xmlns:c16="http://schemas.microsoft.com/office/drawing/2014/chart" uri="{C3380CC4-5D6E-409C-BE32-E72D297353CC}">
                  <c16:uniqueId val="{00000006-1C75-4397-996D-B728BF8E89AF}"/>
                </c:ext>
              </c:extLst>
            </c:dLbl>
            <c:dLbl>
              <c:idx val="4"/>
              <c:delete val="1"/>
              <c:extLst>
                <c:ext xmlns:c15="http://schemas.microsoft.com/office/drawing/2012/chart" uri="{CE6537A1-D6FC-4f65-9D91-7224C49458BB}"/>
                <c:ext xmlns:c16="http://schemas.microsoft.com/office/drawing/2014/chart" uri="{C3380CC4-5D6E-409C-BE32-E72D297353CC}">
                  <c16:uniqueId val="{00000005-1C75-4397-996D-B728BF8E89AF}"/>
                </c:ext>
              </c:extLst>
            </c:dLbl>
            <c:dLbl>
              <c:idx val="5"/>
              <c:delete val="1"/>
              <c:extLst>
                <c:ext xmlns:c15="http://schemas.microsoft.com/office/drawing/2012/chart" uri="{CE6537A1-D6FC-4f65-9D91-7224C49458BB}"/>
                <c:ext xmlns:c16="http://schemas.microsoft.com/office/drawing/2014/chart" uri="{C3380CC4-5D6E-409C-BE32-E72D297353CC}">
                  <c16:uniqueId val="{00000004-1C75-4397-996D-B728BF8E89AF}"/>
                </c:ext>
              </c:extLst>
            </c:dLbl>
            <c:dLbl>
              <c:idx val="6"/>
              <c:delete val="1"/>
              <c:extLst>
                <c:ext xmlns:c15="http://schemas.microsoft.com/office/drawing/2012/chart" uri="{CE6537A1-D6FC-4f65-9D91-7224C49458BB}"/>
                <c:ext xmlns:c16="http://schemas.microsoft.com/office/drawing/2014/chart" uri="{C3380CC4-5D6E-409C-BE32-E72D297353CC}">
                  <c16:uniqueId val="{00000003-1C75-4397-996D-B728BF8E89AF}"/>
                </c:ext>
              </c:extLst>
            </c:dLbl>
            <c:dLbl>
              <c:idx val="7"/>
              <c:delete val="1"/>
              <c:extLst>
                <c:ext xmlns:c15="http://schemas.microsoft.com/office/drawing/2012/chart" uri="{CE6537A1-D6FC-4f65-9D91-7224C49458BB}"/>
                <c:ext xmlns:c16="http://schemas.microsoft.com/office/drawing/2014/chart" uri="{C3380CC4-5D6E-409C-BE32-E72D297353CC}">
                  <c16:uniqueId val="{00000002-1C75-4397-996D-B728BF8E89AF}"/>
                </c:ext>
              </c:extLst>
            </c:dLbl>
            <c:dLbl>
              <c:idx val="8"/>
              <c:delete val="1"/>
              <c:extLst>
                <c:ext xmlns:c15="http://schemas.microsoft.com/office/drawing/2012/chart" uri="{CE6537A1-D6FC-4f65-9D91-7224C49458BB}"/>
                <c:ext xmlns:c16="http://schemas.microsoft.com/office/drawing/2014/chart" uri="{C3380CC4-5D6E-409C-BE32-E72D297353CC}">
                  <c16:uniqueId val="{00000001-1C75-4397-996D-B728BF8E89AF}"/>
                </c:ext>
              </c:extLst>
            </c:dLbl>
            <c:dLbl>
              <c:idx val="9"/>
              <c:layout>
                <c:manualLayout>
                  <c:x val="1.4695250984251854E-2"/>
                  <c:y val="-3.66050648841325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C75-4397-996D-B728BF8E89AF}"/>
                </c:ext>
              </c:extLst>
            </c:dLbl>
            <c:dLbl>
              <c:idx val="10"/>
              <c:delete val="1"/>
              <c:extLst>
                <c:ext xmlns:c15="http://schemas.microsoft.com/office/drawing/2012/chart" uri="{CE6537A1-D6FC-4f65-9D91-7224C49458BB}"/>
                <c:ext xmlns:c16="http://schemas.microsoft.com/office/drawing/2014/chart" uri="{C3380CC4-5D6E-409C-BE32-E72D297353CC}">
                  <c16:uniqueId val="{00000000-1C75-4397-996D-B728BF8E89AF}"/>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1</c:v>
                </c:pt>
                <c:pt idx="2">
                  <c:v>1</c:v>
                </c:pt>
                <c:pt idx="3">
                  <c:v>4</c:v>
                </c:pt>
                <c:pt idx="4">
                  <c:v>3</c:v>
                </c:pt>
                <c:pt idx="5">
                  <c:v>6</c:v>
                </c:pt>
                <c:pt idx="6">
                  <c:v>3</c:v>
                </c:pt>
                <c:pt idx="7">
                  <c:v>0</c:v>
                </c:pt>
                <c:pt idx="8">
                  <c:v>6</c:v>
                </c:pt>
                <c:pt idx="9">
                  <c:v>9</c:v>
                </c:pt>
                <c:pt idx="10">
                  <c:v>0</c:v>
                </c:pt>
              </c:numCache>
            </c:numRef>
          </c:val>
          <c:smooth val="0"/>
          <c:extLst>
            <c:ext xmlns:c16="http://schemas.microsoft.com/office/drawing/2014/chart" uri="{C3380CC4-5D6E-409C-BE32-E72D297353CC}">
              <c16:uniqueId val="{00000000-CC8E-4390-8F8D-5D4A7D9A30EC}"/>
            </c:ext>
          </c:extLst>
        </c:ser>
        <c:ser>
          <c:idx val="1"/>
          <c:order val="1"/>
          <c:tx>
            <c:strRef>
              <c:f>Sheet1!$C$1</c:f>
              <c:strCache>
                <c:ptCount val="1"/>
                <c:pt idx="0">
                  <c:v>Male</c:v>
                </c:pt>
              </c:strCache>
            </c:strRef>
          </c:tx>
          <c:spPr>
            <a:ln w="22225" cap="rnd">
              <a:solidFill>
                <a:srgbClr val="0070C0"/>
              </a:solidFill>
              <a:round/>
            </a:ln>
            <a:effectLst/>
          </c:spPr>
          <c:marker>
            <c:symbol val="circle"/>
            <c:size val="5"/>
            <c:spPr>
              <a:solidFill>
                <a:schemeClr val="tx1"/>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4-CC8E-4390-8F8D-5D4A7D9A30EC}"/>
                </c:ext>
              </c:extLst>
            </c:dLbl>
            <c:dLbl>
              <c:idx val="1"/>
              <c:delete val="1"/>
              <c:extLst>
                <c:ext xmlns:c15="http://schemas.microsoft.com/office/drawing/2012/chart" uri="{CE6537A1-D6FC-4f65-9D91-7224C49458BB}"/>
                <c:ext xmlns:c16="http://schemas.microsoft.com/office/drawing/2014/chart" uri="{C3380CC4-5D6E-409C-BE32-E72D297353CC}">
                  <c16:uniqueId val="{00000003-CC8E-4390-8F8D-5D4A7D9A30EC}"/>
                </c:ext>
              </c:extLst>
            </c:dLbl>
            <c:dLbl>
              <c:idx val="2"/>
              <c:delete val="1"/>
              <c:extLst>
                <c:ext xmlns:c15="http://schemas.microsoft.com/office/drawing/2012/chart" uri="{CE6537A1-D6FC-4f65-9D91-7224C49458BB}"/>
                <c:ext xmlns:c16="http://schemas.microsoft.com/office/drawing/2014/chart" uri="{C3380CC4-5D6E-409C-BE32-E72D297353CC}">
                  <c16:uniqueId val="{00000012-1C75-4397-996D-B728BF8E89AF}"/>
                </c:ext>
              </c:extLst>
            </c:dLbl>
            <c:dLbl>
              <c:idx val="3"/>
              <c:delete val="1"/>
              <c:extLst>
                <c:ext xmlns:c15="http://schemas.microsoft.com/office/drawing/2012/chart" uri="{CE6537A1-D6FC-4f65-9D91-7224C49458BB}"/>
                <c:ext xmlns:c16="http://schemas.microsoft.com/office/drawing/2014/chart" uri="{C3380CC4-5D6E-409C-BE32-E72D297353CC}">
                  <c16:uniqueId val="{00000011-1C75-4397-996D-B728BF8E89AF}"/>
                </c:ext>
              </c:extLst>
            </c:dLbl>
            <c:dLbl>
              <c:idx val="4"/>
              <c:delete val="1"/>
              <c:extLst>
                <c:ext xmlns:c15="http://schemas.microsoft.com/office/drawing/2012/chart" uri="{CE6537A1-D6FC-4f65-9D91-7224C49458BB}"/>
                <c:ext xmlns:c16="http://schemas.microsoft.com/office/drawing/2014/chart" uri="{C3380CC4-5D6E-409C-BE32-E72D297353CC}">
                  <c16:uniqueId val="{00000010-1C75-4397-996D-B728BF8E89AF}"/>
                </c:ext>
              </c:extLst>
            </c:dLbl>
            <c:dLbl>
              <c:idx val="5"/>
              <c:delete val="1"/>
              <c:extLst>
                <c:ext xmlns:c15="http://schemas.microsoft.com/office/drawing/2012/chart" uri="{CE6537A1-D6FC-4f65-9D91-7224C49458BB}"/>
                <c:ext xmlns:c16="http://schemas.microsoft.com/office/drawing/2014/chart" uri="{C3380CC4-5D6E-409C-BE32-E72D297353CC}">
                  <c16:uniqueId val="{0000000D-1C75-4397-996D-B728BF8E89AF}"/>
                </c:ext>
              </c:extLst>
            </c:dLbl>
            <c:dLbl>
              <c:idx val="6"/>
              <c:delete val="1"/>
              <c:extLst>
                <c:ext xmlns:c15="http://schemas.microsoft.com/office/drawing/2012/chart" uri="{CE6537A1-D6FC-4f65-9D91-7224C49458BB}"/>
                <c:ext xmlns:c16="http://schemas.microsoft.com/office/drawing/2014/chart" uri="{C3380CC4-5D6E-409C-BE32-E72D297353CC}">
                  <c16:uniqueId val="{0000000C-1C75-4397-996D-B728BF8E89AF}"/>
                </c:ext>
              </c:extLst>
            </c:dLbl>
            <c:dLbl>
              <c:idx val="7"/>
              <c:delete val="1"/>
              <c:extLst>
                <c:ext xmlns:c15="http://schemas.microsoft.com/office/drawing/2012/chart" uri="{CE6537A1-D6FC-4f65-9D91-7224C49458BB}"/>
                <c:ext xmlns:c16="http://schemas.microsoft.com/office/drawing/2014/chart" uri="{C3380CC4-5D6E-409C-BE32-E72D297353CC}">
                  <c16:uniqueId val="{0000000B-1C75-4397-996D-B728BF8E89AF}"/>
                </c:ext>
              </c:extLst>
            </c:dLbl>
            <c:dLbl>
              <c:idx val="8"/>
              <c:delete val="1"/>
              <c:extLst>
                <c:ext xmlns:c15="http://schemas.microsoft.com/office/drawing/2012/chart" uri="{CE6537A1-D6FC-4f65-9D91-7224C49458BB}"/>
                <c:ext xmlns:c16="http://schemas.microsoft.com/office/drawing/2014/chart" uri="{C3380CC4-5D6E-409C-BE32-E72D297353CC}">
                  <c16:uniqueId val="{0000000E-1C75-4397-996D-B728BF8E89AF}"/>
                </c:ext>
              </c:extLst>
            </c:dLbl>
            <c:dLbl>
              <c:idx val="9"/>
              <c:layout>
                <c:manualLayout>
                  <c:x val="1.3988188976377953E-2"/>
                  <c:y val="-3.93075507668356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50-4808-A209-8A4B4A50AEB4}"/>
                </c:ext>
              </c:extLst>
            </c:dLbl>
            <c:dLbl>
              <c:idx val="10"/>
              <c:delete val="1"/>
              <c:extLst>
                <c:ext xmlns:c15="http://schemas.microsoft.com/office/drawing/2012/chart" uri="{CE6537A1-D6FC-4f65-9D91-7224C49458BB}"/>
                <c:ext xmlns:c16="http://schemas.microsoft.com/office/drawing/2014/chart" uri="{C3380CC4-5D6E-409C-BE32-E72D297353CC}">
                  <c16:uniqueId val="{0000000F-1C75-4397-996D-B728BF8E89AF}"/>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2</c:v>
                </c:pt>
                <c:pt idx="1">
                  <c:v>2</c:v>
                </c:pt>
                <c:pt idx="2">
                  <c:v>7</c:v>
                </c:pt>
                <c:pt idx="3">
                  <c:v>10</c:v>
                </c:pt>
                <c:pt idx="4">
                  <c:v>13</c:v>
                </c:pt>
                <c:pt idx="5">
                  <c:v>17</c:v>
                </c:pt>
                <c:pt idx="6">
                  <c:v>17</c:v>
                </c:pt>
                <c:pt idx="7">
                  <c:v>14</c:v>
                </c:pt>
                <c:pt idx="8">
                  <c:v>14</c:v>
                </c:pt>
                <c:pt idx="9">
                  <c:v>13</c:v>
                </c:pt>
                <c:pt idx="10">
                  <c:v>12</c:v>
                </c:pt>
              </c:numCache>
            </c:numRef>
          </c:val>
          <c:smooth val="0"/>
          <c:extLst>
            <c:ext xmlns:c16="http://schemas.microsoft.com/office/drawing/2014/chart" uri="{C3380CC4-5D6E-409C-BE32-E72D297353CC}">
              <c16:uniqueId val="{00000001-CC8E-4390-8F8D-5D4A7D9A30EC}"/>
            </c:ext>
          </c:extLst>
        </c:ser>
        <c:dLbls>
          <c:dLblPos val="t"/>
          <c:showLegendKey val="0"/>
          <c:showVal val="1"/>
          <c:showCatName val="0"/>
          <c:showSerName val="0"/>
          <c:showPercent val="0"/>
          <c:showBubbleSize val="0"/>
        </c:dLbls>
        <c:marker val="1"/>
        <c:smooth val="0"/>
        <c:axId val="1184213632"/>
        <c:axId val="1257258400"/>
      </c:lineChart>
      <c:catAx>
        <c:axId val="1184213632"/>
        <c:scaling>
          <c:orientation val="minMax"/>
        </c:scaling>
        <c:delete val="0"/>
        <c:axPos val="b"/>
        <c:majorGridlines>
          <c:spPr>
            <a:ln w="6350" cap="flat" cmpd="sng" algn="ctr">
              <a:solidFill>
                <a:srgbClr val="D9D9D9">
                  <a:alpha val="95000"/>
                </a:srgb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57258400"/>
        <c:crosses val="autoZero"/>
        <c:auto val="1"/>
        <c:lblAlgn val="ctr"/>
        <c:lblOffset val="100"/>
        <c:noMultiLvlLbl val="0"/>
      </c:catAx>
      <c:valAx>
        <c:axId val="1257258400"/>
        <c:scaling>
          <c:orientation val="minMax"/>
        </c:scaling>
        <c:delete val="0"/>
        <c:axPos val="l"/>
        <c:majorGridlines>
          <c:spPr>
            <a:ln w="6350" cap="flat" cmpd="sng" algn="ctr">
              <a:solidFill>
                <a:srgbClr val="D9D9D9">
                  <a:alpha val="95000"/>
                </a:srgb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8421363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65942325984654E-2"/>
          <c:y val="6.0923849421066489E-2"/>
          <c:w val="0.91665595736495231"/>
          <c:h val="0.85310125198807951"/>
        </c:manualLayout>
      </c:layout>
      <c:lineChart>
        <c:grouping val="standard"/>
        <c:varyColors val="0"/>
        <c:ser>
          <c:idx val="0"/>
          <c:order val="0"/>
          <c:tx>
            <c:strRef>
              <c:f>Sheet1!$B$1</c:f>
              <c:strCache>
                <c:ptCount val="1"/>
                <c:pt idx="0">
                  <c:v>Female</c:v>
                </c:pt>
              </c:strCache>
            </c:strRef>
          </c:tx>
          <c:spPr>
            <a:ln w="50800" cap="rnd">
              <a:solidFill>
                <a:srgbClr val="F8275B"/>
              </a:solidFill>
              <a:round/>
            </a:ln>
            <a:effectLst/>
          </c:spPr>
          <c:marker>
            <c:symbol val="circle"/>
            <c:size val="7"/>
            <c:spPr>
              <a:solidFill>
                <a:schemeClr val="accent1"/>
              </a:solidFill>
              <a:ln w="9525">
                <a:solidFill>
                  <a:schemeClr val="tx1"/>
                </a:solidFill>
              </a:ln>
              <a:effectLst/>
            </c:spPr>
          </c:marker>
          <c:dLbls>
            <c:delete val="1"/>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2</c:v>
                </c:pt>
                <c:pt idx="1">
                  <c:v>1</c:v>
                </c:pt>
                <c:pt idx="2">
                  <c:v>3</c:v>
                </c:pt>
                <c:pt idx="3">
                  <c:v>6</c:v>
                </c:pt>
                <c:pt idx="4">
                  <c:v>7</c:v>
                </c:pt>
                <c:pt idx="5">
                  <c:v>9</c:v>
                </c:pt>
                <c:pt idx="6">
                  <c:v>5</c:v>
                </c:pt>
                <c:pt idx="7">
                  <c:v>6</c:v>
                </c:pt>
                <c:pt idx="8">
                  <c:v>10</c:v>
                </c:pt>
                <c:pt idx="9">
                  <c:v>11</c:v>
                </c:pt>
                <c:pt idx="10">
                  <c:v>6</c:v>
                </c:pt>
              </c:numCache>
            </c:numRef>
          </c:val>
          <c:smooth val="0"/>
          <c:extLst>
            <c:ext xmlns:c16="http://schemas.microsoft.com/office/drawing/2014/chart" uri="{C3380CC4-5D6E-409C-BE32-E72D297353CC}">
              <c16:uniqueId val="{00000000-0FFC-498D-90D4-993DBB33D5E1}"/>
            </c:ext>
          </c:extLst>
        </c:ser>
        <c:ser>
          <c:idx val="1"/>
          <c:order val="1"/>
          <c:tx>
            <c:strRef>
              <c:f>Sheet1!$C$1</c:f>
              <c:strCache>
                <c:ptCount val="1"/>
                <c:pt idx="0">
                  <c:v>Male</c:v>
                </c:pt>
              </c:strCache>
            </c:strRef>
          </c:tx>
          <c:spPr>
            <a:ln w="22225" cap="rnd">
              <a:solidFill>
                <a:srgbClr val="0070C0"/>
              </a:solidFill>
              <a:round/>
            </a:ln>
            <a:effectLst/>
          </c:spPr>
          <c:marker>
            <c:symbol val="circle"/>
            <c:size val="5"/>
            <c:spPr>
              <a:solidFill>
                <a:schemeClr val="tx1"/>
              </a:solidFill>
              <a:ln w="9525">
                <a:solidFill>
                  <a:schemeClr val="tx1"/>
                </a:solidFill>
              </a:ln>
              <a:effectLst/>
            </c:spPr>
          </c:marker>
          <c:dLbls>
            <c:dLbl>
              <c:idx val="0"/>
              <c:layout>
                <c:manualLayout>
                  <c:x val="-4.3135314305981512E-2"/>
                  <c:y val="6.7679900704019445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AD4-4D1A-BBC3-5D6F74639D11}"/>
                </c:ext>
              </c:extLst>
            </c:dLbl>
            <c:dLbl>
              <c:idx val="1"/>
              <c:delete val="1"/>
              <c:extLst>
                <c:ext xmlns:c15="http://schemas.microsoft.com/office/drawing/2012/chart" uri="{CE6537A1-D6FC-4f65-9D91-7224C49458BB}"/>
                <c:ext xmlns:c16="http://schemas.microsoft.com/office/drawing/2014/chart" uri="{C3380CC4-5D6E-409C-BE32-E72D297353CC}">
                  <c16:uniqueId val="{00000003-0FFC-498D-90D4-993DBB33D5E1}"/>
                </c:ext>
              </c:extLst>
            </c:dLbl>
            <c:dLbl>
              <c:idx val="2"/>
              <c:delete val="1"/>
              <c:extLst>
                <c:ext xmlns:c15="http://schemas.microsoft.com/office/drawing/2012/chart" uri="{CE6537A1-D6FC-4f65-9D91-7224C49458BB}"/>
                <c:ext xmlns:c16="http://schemas.microsoft.com/office/drawing/2014/chart" uri="{C3380CC4-5D6E-409C-BE32-E72D297353CC}">
                  <c16:uniqueId val="{0000000A-8715-4B9F-90C8-AA584EDD2E2C}"/>
                </c:ext>
              </c:extLst>
            </c:dLbl>
            <c:dLbl>
              <c:idx val="3"/>
              <c:delete val="1"/>
              <c:extLst>
                <c:ext xmlns:c15="http://schemas.microsoft.com/office/drawing/2012/chart" uri="{CE6537A1-D6FC-4f65-9D91-7224C49458BB}"/>
                <c:ext xmlns:c16="http://schemas.microsoft.com/office/drawing/2014/chart" uri="{C3380CC4-5D6E-409C-BE32-E72D297353CC}">
                  <c16:uniqueId val="{0000000B-8715-4B9F-90C8-AA584EDD2E2C}"/>
                </c:ext>
              </c:extLst>
            </c:dLbl>
            <c:dLbl>
              <c:idx val="4"/>
              <c:delete val="1"/>
              <c:extLst>
                <c:ext xmlns:c15="http://schemas.microsoft.com/office/drawing/2012/chart" uri="{CE6537A1-D6FC-4f65-9D91-7224C49458BB}"/>
                <c:ext xmlns:c16="http://schemas.microsoft.com/office/drawing/2014/chart" uri="{C3380CC4-5D6E-409C-BE32-E72D297353CC}">
                  <c16:uniqueId val="{0000000C-8715-4B9F-90C8-AA584EDD2E2C}"/>
                </c:ext>
              </c:extLst>
            </c:dLbl>
            <c:dLbl>
              <c:idx val="5"/>
              <c:delete val="1"/>
              <c:extLst>
                <c:ext xmlns:c15="http://schemas.microsoft.com/office/drawing/2012/chart" uri="{CE6537A1-D6FC-4f65-9D91-7224C49458BB}"/>
                <c:ext xmlns:c16="http://schemas.microsoft.com/office/drawing/2014/chart" uri="{C3380CC4-5D6E-409C-BE32-E72D297353CC}">
                  <c16:uniqueId val="{00000003-8715-4B9F-90C8-AA584EDD2E2C}"/>
                </c:ext>
              </c:extLst>
            </c:dLbl>
            <c:dLbl>
              <c:idx val="6"/>
              <c:delete val="1"/>
              <c:extLst>
                <c:ext xmlns:c15="http://schemas.microsoft.com/office/drawing/2012/chart" uri="{CE6537A1-D6FC-4f65-9D91-7224C49458BB}"/>
                <c:ext xmlns:c16="http://schemas.microsoft.com/office/drawing/2014/chart" uri="{C3380CC4-5D6E-409C-BE32-E72D297353CC}">
                  <c16:uniqueId val="{00000004-8715-4B9F-90C8-AA584EDD2E2C}"/>
                </c:ext>
              </c:extLst>
            </c:dLbl>
            <c:dLbl>
              <c:idx val="7"/>
              <c:delete val="1"/>
              <c:extLst>
                <c:ext xmlns:c15="http://schemas.microsoft.com/office/drawing/2012/chart" uri="{CE6537A1-D6FC-4f65-9D91-7224C49458BB}"/>
                <c:ext xmlns:c16="http://schemas.microsoft.com/office/drawing/2014/chart" uri="{C3380CC4-5D6E-409C-BE32-E72D297353CC}">
                  <c16:uniqueId val="{00000005-8715-4B9F-90C8-AA584EDD2E2C}"/>
                </c:ext>
              </c:extLst>
            </c:dLbl>
            <c:dLbl>
              <c:idx val="10"/>
              <c:delete val="1"/>
              <c:extLst>
                <c:ext xmlns:c15="http://schemas.microsoft.com/office/drawing/2012/chart" uri="{CE6537A1-D6FC-4f65-9D91-7224C49458BB}"/>
                <c:ext xmlns:c16="http://schemas.microsoft.com/office/drawing/2014/chart" uri="{C3380CC4-5D6E-409C-BE32-E72D297353CC}">
                  <c16:uniqueId val="{00000007-8715-4B9F-90C8-AA584EDD2E2C}"/>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2</c:v>
                </c:pt>
                <c:pt idx="2">
                  <c:v>5</c:v>
                </c:pt>
                <c:pt idx="3">
                  <c:v>8</c:v>
                </c:pt>
                <c:pt idx="4">
                  <c:v>9</c:v>
                </c:pt>
                <c:pt idx="5">
                  <c:v>14</c:v>
                </c:pt>
                <c:pt idx="6">
                  <c:v>15</c:v>
                </c:pt>
                <c:pt idx="7">
                  <c:v>8</c:v>
                </c:pt>
                <c:pt idx="8">
                  <c:v>10</c:v>
                </c:pt>
                <c:pt idx="9">
                  <c:v>11</c:v>
                </c:pt>
                <c:pt idx="10">
                  <c:v>6</c:v>
                </c:pt>
              </c:numCache>
            </c:numRef>
          </c:val>
          <c:smooth val="0"/>
          <c:extLst>
            <c:ext xmlns:c16="http://schemas.microsoft.com/office/drawing/2014/chart" uri="{C3380CC4-5D6E-409C-BE32-E72D297353CC}">
              <c16:uniqueId val="{00000001-0FFC-498D-90D4-993DBB33D5E1}"/>
            </c:ext>
          </c:extLst>
        </c:ser>
        <c:dLbls>
          <c:dLblPos val="t"/>
          <c:showLegendKey val="0"/>
          <c:showVal val="1"/>
          <c:showCatName val="0"/>
          <c:showSerName val="0"/>
          <c:showPercent val="0"/>
          <c:showBubbleSize val="0"/>
        </c:dLbls>
        <c:marker val="1"/>
        <c:smooth val="0"/>
        <c:axId val="913201727"/>
        <c:axId val="913200767"/>
      </c:lineChart>
      <c:catAx>
        <c:axId val="913201727"/>
        <c:scaling>
          <c:orientation val="minMax"/>
        </c:scaling>
        <c:delete val="0"/>
        <c:axPos val="b"/>
        <c:majorGridlines>
          <c:spPr>
            <a:ln w="6350" cap="flat" cmpd="sng" algn="ctr">
              <a:solidFill>
                <a:srgbClr val="D9D9D9">
                  <a:alpha val="95000"/>
                </a:srgb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0767"/>
        <c:crosses val="autoZero"/>
        <c:auto val="1"/>
        <c:lblAlgn val="ctr"/>
        <c:lblOffset val="100"/>
        <c:noMultiLvlLbl val="0"/>
      </c:catAx>
      <c:valAx>
        <c:axId val="913200767"/>
        <c:scaling>
          <c:orientation val="minMax"/>
        </c:scaling>
        <c:delete val="0"/>
        <c:axPos val="l"/>
        <c:majorGridlines>
          <c:spPr>
            <a:ln w="6350" cap="flat" cmpd="sng" algn="ctr">
              <a:solidFill>
                <a:srgbClr val="D9D9D9">
                  <a:alpha val="95000"/>
                </a:srgb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172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63920936918289"/>
          <c:y val="4.6244487024498397E-2"/>
          <c:w val="0.72659246921057941"/>
          <c:h val="0.85945512493326659"/>
        </c:manualLayout>
      </c:layout>
      <c:lineChart>
        <c:grouping val="standard"/>
        <c:varyColors val="0"/>
        <c:ser>
          <c:idx val="0"/>
          <c:order val="0"/>
          <c:tx>
            <c:strRef>
              <c:f>Sheet1!$B$1</c:f>
              <c:strCache>
                <c:ptCount val="1"/>
                <c:pt idx="0">
                  <c:v>Female</c:v>
                </c:pt>
              </c:strCache>
            </c:strRef>
          </c:tx>
          <c:spPr>
            <a:ln w="50800" cap="rnd">
              <a:solidFill>
                <a:srgbClr val="F8275B"/>
              </a:solidFill>
              <a:round/>
            </a:ln>
            <a:effectLst/>
          </c:spPr>
          <c:marker>
            <c:symbol val="circle"/>
            <c:size val="7"/>
            <c:spPr>
              <a:solidFill>
                <a:schemeClr val="tx1"/>
              </a:solidFill>
              <a:ln w="9525">
                <a:solidFill>
                  <a:schemeClr val="accent1"/>
                </a:solidFill>
              </a:ln>
              <a:effectLst/>
            </c:spPr>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23</c:v>
                </c:pt>
              </c:numCache>
            </c:numRef>
          </c:cat>
          <c:val>
            <c:numRef>
              <c:f>Sheet1!$B$2:$B$12</c:f>
              <c:numCache>
                <c:formatCode>0.0%</c:formatCode>
                <c:ptCount val="11"/>
                <c:pt idx="0">
                  <c:v>0.33333333333333331</c:v>
                </c:pt>
                <c:pt idx="1">
                  <c:v>0.66666666666666663</c:v>
                </c:pt>
                <c:pt idx="2">
                  <c:v>0.5</c:v>
                </c:pt>
                <c:pt idx="3">
                  <c:v>0.2857142857142857</c:v>
                </c:pt>
                <c:pt idx="4">
                  <c:v>0.3125</c:v>
                </c:pt>
                <c:pt idx="5">
                  <c:v>0.43478260869565216</c:v>
                </c:pt>
                <c:pt idx="6">
                  <c:v>0.35</c:v>
                </c:pt>
                <c:pt idx="7">
                  <c:v>0.7857142857142857</c:v>
                </c:pt>
                <c:pt idx="8">
                  <c:v>0.55000000000000004</c:v>
                </c:pt>
                <c:pt idx="9">
                  <c:v>0.27272727272727271</c:v>
                </c:pt>
                <c:pt idx="10">
                  <c:v>0.25</c:v>
                </c:pt>
              </c:numCache>
            </c:numRef>
          </c:val>
          <c:smooth val="0"/>
          <c:extLst>
            <c:ext xmlns:c16="http://schemas.microsoft.com/office/drawing/2014/chart" uri="{C3380CC4-5D6E-409C-BE32-E72D297353CC}">
              <c16:uniqueId val="{00000000-7A7F-433B-B6AE-CC57465B8B1C}"/>
            </c:ext>
          </c:extLst>
        </c:ser>
        <c:ser>
          <c:idx val="1"/>
          <c:order val="1"/>
          <c:tx>
            <c:strRef>
              <c:f>Sheet1!$C$1</c:f>
              <c:strCache>
                <c:ptCount val="1"/>
                <c:pt idx="0">
                  <c:v>Female, Male</c:v>
                </c:pt>
              </c:strCache>
            </c:strRef>
          </c:tx>
          <c:spPr>
            <a:ln w="12700" cap="rnd">
              <a:solidFill>
                <a:schemeClr val="bg1">
                  <a:lumMod val="65000"/>
                </a:schemeClr>
              </a:solidFill>
              <a:round/>
            </a:ln>
            <a:effectLst/>
          </c:spPr>
          <c:marker>
            <c:symbol val="circle"/>
            <c:size val="5"/>
            <c:spPr>
              <a:solidFill>
                <a:schemeClr val="tx1"/>
              </a:solidFill>
              <a:ln w="9525">
                <a:solidFill>
                  <a:schemeClr val="accent2"/>
                </a:solidFill>
              </a:ln>
              <a:effectLst/>
            </c:spPr>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23</c:v>
                </c:pt>
              </c:numCache>
            </c:numRef>
          </c:cat>
          <c:val>
            <c:numRef>
              <c:f>Sheet1!$C$2:$C$12</c:f>
              <c:numCache>
                <c:formatCode>0.0%</c:formatCode>
                <c:ptCount val="11"/>
                <c:pt idx="0">
                  <c:v>0.33333333333333331</c:v>
                </c:pt>
                <c:pt idx="1">
                  <c:v>0.33333333333333331</c:v>
                </c:pt>
                <c:pt idx="2">
                  <c:v>0.125</c:v>
                </c:pt>
                <c:pt idx="3">
                  <c:v>0.2857142857142857</c:v>
                </c:pt>
                <c:pt idx="4">
                  <c:v>0.25</c:v>
                </c:pt>
                <c:pt idx="5">
                  <c:v>8.6956521739130432E-2</c:v>
                </c:pt>
                <c:pt idx="6">
                  <c:v>0.15</c:v>
                </c:pt>
                <c:pt idx="7">
                  <c:v>7.1428571428571425E-2</c:v>
                </c:pt>
                <c:pt idx="8">
                  <c:v>0.15</c:v>
                </c:pt>
                <c:pt idx="9">
                  <c:v>0.27272727272727271</c:v>
                </c:pt>
                <c:pt idx="10">
                  <c:v>8.3333333333333329E-2</c:v>
                </c:pt>
              </c:numCache>
            </c:numRef>
          </c:val>
          <c:smooth val="0"/>
          <c:extLst>
            <c:ext xmlns:c16="http://schemas.microsoft.com/office/drawing/2014/chart" uri="{C3380CC4-5D6E-409C-BE32-E72D297353CC}">
              <c16:uniqueId val="{00000001-7A7F-433B-B6AE-CC57465B8B1C}"/>
            </c:ext>
          </c:extLst>
        </c:ser>
        <c:ser>
          <c:idx val="2"/>
          <c:order val="2"/>
          <c:tx>
            <c:strRef>
              <c:f>Sheet1!$D$1</c:f>
              <c:strCache>
                <c:ptCount val="1"/>
                <c:pt idx="0">
                  <c:v>Male</c:v>
                </c:pt>
              </c:strCache>
            </c:strRef>
          </c:tx>
          <c:spPr>
            <a:ln w="22225" cap="rnd">
              <a:solidFill>
                <a:srgbClr val="0070C0"/>
              </a:solidFill>
              <a:round/>
            </a:ln>
            <a:effectLst/>
          </c:spPr>
          <c:marker>
            <c:symbol val="circle"/>
            <c:size val="5"/>
            <c:spPr>
              <a:solidFill>
                <a:schemeClr val="tx1"/>
              </a:solidFill>
              <a:ln w="9525">
                <a:solidFill>
                  <a:schemeClr val="accent3"/>
                </a:solidFill>
              </a:ln>
              <a:effectLst/>
            </c:spPr>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23</c:v>
                </c:pt>
              </c:numCache>
            </c:numRef>
          </c:cat>
          <c:val>
            <c:numRef>
              <c:f>Sheet1!$D$2:$D$12</c:f>
              <c:numCache>
                <c:formatCode>0.0%</c:formatCode>
                <c:ptCount val="11"/>
                <c:pt idx="0">
                  <c:v>0.33333333333333331</c:v>
                </c:pt>
                <c:pt idx="1">
                  <c:v>0</c:v>
                </c:pt>
                <c:pt idx="2">
                  <c:v>0.375</c:v>
                </c:pt>
                <c:pt idx="3">
                  <c:v>0.42857142857142855</c:v>
                </c:pt>
                <c:pt idx="4">
                  <c:v>0.4375</c:v>
                </c:pt>
                <c:pt idx="5">
                  <c:v>0.47826086956521741</c:v>
                </c:pt>
                <c:pt idx="6">
                  <c:v>0.5</c:v>
                </c:pt>
                <c:pt idx="7">
                  <c:v>0.14285714285714285</c:v>
                </c:pt>
                <c:pt idx="8">
                  <c:v>0.3</c:v>
                </c:pt>
                <c:pt idx="9">
                  <c:v>0.45454545454545453</c:v>
                </c:pt>
                <c:pt idx="10">
                  <c:v>0.66666666666666663</c:v>
                </c:pt>
              </c:numCache>
            </c:numRef>
          </c:val>
          <c:smooth val="0"/>
          <c:extLst>
            <c:ext xmlns:c16="http://schemas.microsoft.com/office/drawing/2014/chart" uri="{C3380CC4-5D6E-409C-BE32-E72D297353CC}">
              <c16:uniqueId val="{00000002-7A7F-433B-B6AE-CC57465B8B1C}"/>
            </c:ext>
          </c:extLst>
        </c:ser>
        <c:dLbls>
          <c:showLegendKey val="0"/>
          <c:showVal val="0"/>
          <c:showCatName val="0"/>
          <c:showSerName val="0"/>
          <c:showPercent val="0"/>
          <c:showBubbleSize val="0"/>
        </c:dLbls>
        <c:marker val="1"/>
        <c:smooth val="0"/>
        <c:axId val="1104693440"/>
        <c:axId val="1104704960"/>
      </c:lineChart>
      <c:catAx>
        <c:axId val="1104693440"/>
        <c:scaling>
          <c:orientation val="minMax"/>
        </c:scaling>
        <c:delete val="0"/>
        <c:axPos val="b"/>
        <c:majorGridlines>
          <c:spPr>
            <a:ln w="6350" cap="flat" cmpd="sng" algn="ctr">
              <a:solidFill>
                <a:schemeClr val="tx1">
                  <a:lumMod val="15000"/>
                  <a:lumOff val="85000"/>
                  <a:alpha val="95000"/>
                </a:scheme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704960"/>
        <c:crosses val="autoZero"/>
        <c:auto val="1"/>
        <c:lblAlgn val="ctr"/>
        <c:lblOffset val="100"/>
        <c:noMultiLvlLbl val="0"/>
      </c:catAx>
      <c:valAx>
        <c:axId val="1104704960"/>
        <c:scaling>
          <c:orientation val="minMax"/>
          <c:max val="0.8"/>
        </c:scaling>
        <c:delete val="0"/>
        <c:axPos val="l"/>
        <c:majorGridlines>
          <c:spPr>
            <a:ln w="6350" cap="flat" cmpd="sng" algn="ctr">
              <a:solidFill>
                <a:schemeClr val="tx1">
                  <a:lumMod val="15000"/>
                  <a:lumOff val="85000"/>
                  <a:alpha val="9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69344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Female</c:v>
                </c:pt>
              </c:strCache>
            </c:strRef>
          </c:tx>
          <c:spPr>
            <a:solidFill>
              <a:srgbClr val="F8275B"/>
            </a:solidFill>
            <a:ln>
              <a:noFill/>
            </a:ln>
            <a:effectLst/>
          </c:spPr>
          <c:invertIfNegative val="0"/>
          <c:dLbls>
            <c:dLbl>
              <c:idx val="0"/>
              <c:layout>
                <c:manualLayout>
                  <c:x val="1.5624999999999858E-3"/>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2</c:v>
                </c:pt>
                <c:pt idx="2">
                  <c:v>4</c:v>
                </c:pt>
                <c:pt idx="3">
                  <c:v>4</c:v>
                </c:pt>
                <c:pt idx="4">
                  <c:v>5</c:v>
                </c:pt>
                <c:pt idx="5">
                  <c:v>10</c:v>
                </c:pt>
                <c:pt idx="6">
                  <c:v>7</c:v>
                </c:pt>
                <c:pt idx="7">
                  <c:v>11</c:v>
                </c:pt>
                <c:pt idx="8">
                  <c:v>11</c:v>
                </c:pt>
                <c:pt idx="9">
                  <c:v>6</c:v>
                </c:pt>
                <c:pt idx="10">
                  <c:v>3</c:v>
                </c:pt>
              </c:numCache>
            </c:numRef>
          </c:val>
          <c:extLst>
            <c:ext xmlns:c16="http://schemas.microsoft.com/office/drawing/2014/chart" uri="{C3380CC4-5D6E-409C-BE32-E72D297353CC}">
              <c16:uniqueId val="{00000001-01A7-4780-8672-FFBBEA4B0D10}"/>
            </c:ext>
          </c:extLst>
        </c:ser>
        <c:ser>
          <c:idx val="1"/>
          <c:order val="1"/>
          <c:tx>
            <c:strRef>
              <c:f>Sheet1!$C$1</c:f>
              <c:strCache>
                <c:ptCount val="1"/>
                <c:pt idx="0">
                  <c:v>Female, Male</c:v>
                </c:pt>
              </c:strCache>
            </c:strRef>
          </c:tx>
          <c:spPr>
            <a:solidFill>
              <a:schemeClr val="bg1">
                <a:lumMod val="65000"/>
              </a:schemeClr>
            </a:solidFill>
            <a:ln>
              <a:noFill/>
            </a:ln>
            <a:effectLst/>
          </c:spPr>
          <c:invertIfNegative val="0"/>
          <c:dLbls>
            <c:dLbl>
              <c:idx val="0"/>
              <c:layout>
                <c:manualLayout>
                  <c:x val="-3.1250000000000002E-3"/>
                  <c:y val="1.90268196956755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A7-4780-8672-FFBBEA4B0D10}"/>
                </c:ext>
              </c:extLst>
            </c:dLbl>
            <c:dLbl>
              <c:idx val="1"/>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A7-4780-8672-FFBBEA4B0D10}"/>
                </c:ext>
              </c:extLst>
            </c:dLbl>
            <c:dLbl>
              <c:idx val="2"/>
              <c:layout>
                <c:manualLayout>
                  <c:x val="-1.5625000000000287E-3"/>
                  <c:y val="2.534018052779229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A7-4780-8672-FFBBEA4B0D10}"/>
                </c:ext>
              </c:extLst>
            </c:dLbl>
            <c:dLbl>
              <c:idx val="7"/>
              <c:layout>
                <c:manualLayout>
                  <c:x val="-3.1250000000001147E-3"/>
                  <c:y val="2.534018052779401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A7-4780-8672-FFBBEA4B0D10}"/>
                </c:ext>
              </c:extLst>
            </c:dLbl>
            <c:dLbl>
              <c:idx val="10"/>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1</c:v>
                </c:pt>
                <c:pt idx="2">
                  <c:v>1</c:v>
                </c:pt>
                <c:pt idx="3">
                  <c:v>4</c:v>
                </c:pt>
                <c:pt idx="4">
                  <c:v>4</c:v>
                </c:pt>
                <c:pt idx="5">
                  <c:v>2</c:v>
                </c:pt>
                <c:pt idx="6">
                  <c:v>3</c:v>
                </c:pt>
                <c:pt idx="7">
                  <c:v>1</c:v>
                </c:pt>
                <c:pt idx="8">
                  <c:v>3</c:v>
                </c:pt>
                <c:pt idx="9">
                  <c:v>6</c:v>
                </c:pt>
                <c:pt idx="10">
                  <c:v>1</c:v>
                </c:pt>
              </c:numCache>
            </c:numRef>
          </c:val>
          <c:extLst>
            <c:ext xmlns:c16="http://schemas.microsoft.com/office/drawing/2014/chart" uri="{C3380CC4-5D6E-409C-BE32-E72D297353CC}">
              <c16:uniqueId val="{00000007-01A7-4780-8672-FFBBEA4B0D10}"/>
            </c:ext>
          </c:extLst>
        </c:ser>
        <c:ser>
          <c:idx val="2"/>
          <c:order val="2"/>
          <c:tx>
            <c:strRef>
              <c:f>Sheet1!$D$1</c:f>
              <c:strCache>
                <c:ptCount val="1"/>
                <c:pt idx="0">
                  <c:v>Male</c:v>
                </c:pt>
              </c:strCache>
            </c:strRef>
          </c:tx>
          <c:spPr>
            <a:solidFill>
              <a:srgbClr val="0070C0"/>
            </a:solidFill>
            <a:ln>
              <a:noFill/>
            </a:ln>
            <a:effectLst/>
          </c:spPr>
          <c:invertIfNegative val="0"/>
          <c:dLbls>
            <c:dLbl>
              <c:idx val="0"/>
              <c:layout>
                <c:manualLayout>
                  <c:x val="4.6874999999999998E-3"/>
                  <c:y val="-9.18473122633314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Sheet1!$D$2:$D$12</c:f>
              <c:numCache>
                <c:formatCode>General</c:formatCode>
                <c:ptCount val="11"/>
                <c:pt idx="0">
                  <c:v>1</c:v>
                </c:pt>
                <c:pt idx="2">
                  <c:v>3</c:v>
                </c:pt>
                <c:pt idx="3">
                  <c:v>6</c:v>
                </c:pt>
                <c:pt idx="4">
                  <c:v>7</c:v>
                </c:pt>
                <c:pt idx="5">
                  <c:v>11</c:v>
                </c:pt>
                <c:pt idx="6">
                  <c:v>10</c:v>
                </c:pt>
                <c:pt idx="7">
                  <c:v>2</c:v>
                </c:pt>
                <c:pt idx="8">
                  <c:v>6</c:v>
                </c:pt>
                <c:pt idx="9">
                  <c:v>10</c:v>
                </c:pt>
                <c:pt idx="10">
                  <c:v>8</c:v>
                </c:pt>
              </c:numCache>
            </c:numRef>
          </c:val>
          <c:extLst>
            <c:ext xmlns:c16="http://schemas.microsoft.com/office/drawing/2014/chart" uri="{C3380CC4-5D6E-409C-BE32-E72D297353CC}">
              <c16:uniqueId val="{00000009-01A7-4780-8672-FFBBEA4B0D10}"/>
            </c:ext>
          </c:extLst>
        </c:ser>
        <c:dLbls>
          <c:showLegendKey val="0"/>
          <c:showVal val="0"/>
          <c:showCatName val="0"/>
          <c:showSerName val="0"/>
          <c:showPercent val="0"/>
          <c:showBubbleSize val="0"/>
        </c:dLbls>
        <c:gapWidth val="45"/>
        <c:overlap val="100"/>
        <c:axId val="1546713920"/>
        <c:axId val="1546714400"/>
      </c:barChart>
      <c:catAx>
        <c:axId val="15467139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4400"/>
        <c:crosses val="autoZero"/>
        <c:auto val="1"/>
        <c:lblAlgn val="ctr"/>
        <c:lblOffset val="100"/>
        <c:noMultiLvlLbl val="0"/>
      </c:catAx>
      <c:valAx>
        <c:axId val="1546714400"/>
        <c:scaling>
          <c:orientation val="minMax"/>
        </c:scaling>
        <c:delete val="0"/>
        <c:axPos val="l"/>
        <c:majorGridlines>
          <c:spPr>
            <a:ln w="6350" cap="flat" cmpd="sng" algn="ctr">
              <a:solidFill>
                <a:schemeClr val="tx1">
                  <a:lumMod val="15000"/>
                  <a:lumOff val="85000"/>
                  <a:alpha val="9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3920"/>
        <c:crosses val="autoZero"/>
        <c:crossBetween val="between"/>
      </c:valAx>
      <c:spPr>
        <a:noFill/>
        <a:ln>
          <a:noFill/>
        </a:ln>
        <a:effectLst/>
      </c:spPr>
    </c:plotArea>
    <c:legend>
      <c:legendPos val="t"/>
      <c:layout>
        <c:manualLayout>
          <c:xMode val="edge"/>
          <c:yMode val="edge"/>
          <c:x val="1.3072342519685032E-2"/>
          <c:y val="1.1718749279112373E-2"/>
          <c:w val="0.47252221199134176"/>
          <c:h val="7.100830692361337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Outcome</c:v>
                </c:pt>
              </c:strCache>
            </c:strRef>
          </c:tx>
          <c:spPr>
            <a:solidFill>
              <a:srgbClr val="92D050"/>
            </a:solidFill>
            <a:ln>
              <a:noFill/>
            </a:ln>
            <a:effectLst/>
          </c:spPr>
          <c:invertIfNegative val="0"/>
          <c:dPt>
            <c:idx val="0"/>
            <c:invertIfNegative val="0"/>
            <c:bubble3D val="0"/>
            <c:spPr>
              <a:solidFill>
                <a:srgbClr val="F8275B"/>
              </a:solidFill>
              <a:ln>
                <a:noFill/>
              </a:ln>
              <a:effectLst/>
            </c:spPr>
            <c:extLst>
              <c:ext xmlns:c16="http://schemas.microsoft.com/office/drawing/2014/chart" uri="{C3380CC4-5D6E-409C-BE32-E72D297353CC}">
                <c16:uniqueId val="{00000004-15A0-4B67-ADB3-096F60503ADD}"/>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1-A8F1-4D1A-9F54-87447DDFDB81}"/>
              </c:ext>
            </c:extLst>
          </c:dPt>
          <c:dPt>
            <c:idx val="2"/>
            <c:invertIfNegative val="0"/>
            <c:bubble3D val="0"/>
            <c:spPr>
              <a:solidFill>
                <a:srgbClr val="0070C0"/>
              </a:solidFill>
              <a:ln>
                <a:solidFill>
                  <a:schemeClr val="accent6">
                    <a:lumMod val="75000"/>
                  </a:schemeClr>
                </a:solidFill>
              </a:ln>
              <a:effectLst/>
            </c:spPr>
            <c:extLst>
              <c:ext xmlns:c16="http://schemas.microsoft.com/office/drawing/2014/chart" uri="{C3380CC4-5D6E-409C-BE32-E72D297353CC}">
                <c16:uniqueId val="{00000003-A8F1-4D1A-9F54-87447DDFDB81}"/>
              </c:ext>
            </c:extLst>
          </c:dPt>
          <c:dLbls>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extLst>
                <c:ext xmlns:c16="http://schemas.microsoft.com/office/drawing/2014/chart" uri="{C3380CC4-5D6E-409C-BE32-E72D297353CC}">
                  <c16:uniqueId val="{00000001-A8F1-4D1A-9F54-87447DDFDB8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Female</c:v>
                </c:pt>
                <c:pt idx="1">
                  <c:v>Co - Lead</c:v>
                </c:pt>
                <c:pt idx="2">
                  <c:v>Male</c:v>
                </c:pt>
              </c:strCache>
            </c:strRef>
          </c:cat>
          <c:val>
            <c:numRef>
              <c:f>Sheet1!$B$2:$B$4</c:f>
              <c:numCache>
                <c:formatCode>General</c:formatCode>
                <c:ptCount val="3"/>
                <c:pt idx="0">
                  <c:v>64</c:v>
                </c:pt>
                <c:pt idx="1">
                  <c:v>27</c:v>
                </c:pt>
                <c:pt idx="2">
                  <c:v>64</c:v>
                </c:pt>
              </c:numCache>
            </c:numRef>
          </c:val>
          <c:extLst>
            <c:ext xmlns:c16="http://schemas.microsoft.com/office/drawing/2014/chart" uri="{C3380CC4-5D6E-409C-BE32-E72D297353CC}">
              <c16:uniqueId val="{00000004-A8F1-4D1A-9F54-87447DDFDB81}"/>
            </c:ext>
          </c:extLst>
        </c:ser>
        <c:dLbls>
          <c:dLblPos val="inEnd"/>
          <c:showLegendKey val="0"/>
          <c:showVal val="1"/>
          <c:showCatName val="0"/>
          <c:showSerName val="0"/>
          <c:showPercent val="0"/>
          <c:showBubbleSize val="0"/>
        </c:dLbls>
        <c:gapWidth val="55"/>
        <c:overlap val="-27"/>
        <c:axId val="1213310544"/>
        <c:axId val="1213309104"/>
      </c:barChart>
      <c:catAx>
        <c:axId val="12133105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09104"/>
        <c:crosses val="autoZero"/>
        <c:auto val="1"/>
        <c:lblAlgn val="ctr"/>
        <c:lblOffset val="100"/>
        <c:noMultiLvlLbl val="0"/>
      </c:catAx>
      <c:valAx>
        <c:axId val="1213309104"/>
        <c:scaling>
          <c:orientation val="minMax"/>
        </c:scaling>
        <c:delete val="0"/>
        <c:axPos val="l"/>
        <c:majorGridlines>
          <c:spPr>
            <a:ln w="6350" cap="flat" cmpd="sng" algn="ctr">
              <a:solidFill>
                <a:schemeClr val="tx1">
                  <a:lumMod val="15000"/>
                  <a:lumOff val="85000"/>
                  <a:alpha val="9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1054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93873408232774"/>
          <c:y val="4.6684420138195806E-2"/>
          <c:w val="0.77394969962438043"/>
          <c:h val="0.85960315272102328"/>
        </c:manualLayout>
      </c:layout>
      <c:lineChart>
        <c:grouping val="standard"/>
        <c:varyColors val="0"/>
        <c:ser>
          <c:idx val="0"/>
          <c:order val="0"/>
          <c:tx>
            <c:strRef>
              <c:f>Sheet1!$B$1</c:f>
              <c:strCache>
                <c:ptCount val="1"/>
                <c:pt idx="0">
                  <c:v>Failed</c:v>
                </c:pt>
              </c:strCache>
            </c:strRef>
          </c:tx>
          <c:spPr>
            <a:ln w="19050" cap="rnd">
              <a:solidFill>
                <a:srgbClr val="92D050"/>
              </a:solidFill>
              <a:round/>
            </a:ln>
            <a:effectLst/>
          </c:spPr>
          <c:marker>
            <c:symbol val="square"/>
            <c:size val="5"/>
            <c:spPr>
              <a:solidFill>
                <a:schemeClr val="tx1"/>
              </a:solidFill>
              <a:ln w="9525">
                <a:solidFill>
                  <a:schemeClr val="accent1"/>
                </a:solidFill>
              </a:ln>
              <a:effectLst/>
            </c:spPr>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0.0%</c:formatCode>
                <c:ptCount val="11"/>
                <c:pt idx="0">
                  <c:v>1</c:v>
                </c:pt>
                <c:pt idx="1">
                  <c:v>0.66666666666666663</c:v>
                </c:pt>
                <c:pt idx="2">
                  <c:v>0.625</c:v>
                </c:pt>
                <c:pt idx="3">
                  <c:v>0.6428571428571429</c:v>
                </c:pt>
                <c:pt idx="4">
                  <c:v>0.75</c:v>
                </c:pt>
                <c:pt idx="5">
                  <c:v>0.73913043478260865</c:v>
                </c:pt>
                <c:pt idx="6">
                  <c:v>0.7</c:v>
                </c:pt>
                <c:pt idx="7">
                  <c:v>0.7857142857142857</c:v>
                </c:pt>
                <c:pt idx="8">
                  <c:v>0.7</c:v>
                </c:pt>
                <c:pt idx="9">
                  <c:v>0.81818181818181823</c:v>
                </c:pt>
                <c:pt idx="10">
                  <c:v>0.58333333333333337</c:v>
                </c:pt>
              </c:numCache>
            </c:numRef>
          </c:val>
          <c:smooth val="0"/>
          <c:extLst>
            <c:ext xmlns:c16="http://schemas.microsoft.com/office/drawing/2014/chart" uri="{C3380CC4-5D6E-409C-BE32-E72D297353CC}">
              <c16:uniqueId val="{00000000-2A02-42EE-9BE1-5913EF81E88B}"/>
            </c:ext>
          </c:extLst>
        </c:ser>
        <c:ser>
          <c:idx val="1"/>
          <c:order val="1"/>
          <c:tx>
            <c:strRef>
              <c:f>Sheet1!$C$1</c:f>
              <c:strCache>
                <c:ptCount val="1"/>
                <c:pt idx="0">
                  <c:v>Passed</c:v>
                </c:pt>
              </c:strCache>
            </c:strRef>
          </c:tx>
          <c:spPr>
            <a:ln w="50800" cap="rnd">
              <a:solidFill>
                <a:srgbClr val="00B050"/>
              </a:solidFill>
              <a:round/>
            </a:ln>
            <a:effectLst/>
          </c:spPr>
          <c:marker>
            <c:symbol val="circle"/>
            <c:size val="7"/>
            <c:spPr>
              <a:solidFill>
                <a:schemeClr val="tx1"/>
              </a:solidFill>
              <a:ln w="9525">
                <a:solidFill>
                  <a:schemeClr val="accent2"/>
                </a:solidFill>
              </a:ln>
              <a:effectLst/>
            </c:spPr>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0.0%</c:formatCode>
                <c:ptCount val="11"/>
                <c:pt idx="0">
                  <c:v>0</c:v>
                </c:pt>
                <c:pt idx="1">
                  <c:v>0.33333333333333331</c:v>
                </c:pt>
                <c:pt idx="2">
                  <c:v>0.375</c:v>
                </c:pt>
                <c:pt idx="3">
                  <c:v>0.35714285714285715</c:v>
                </c:pt>
                <c:pt idx="4">
                  <c:v>0.25</c:v>
                </c:pt>
                <c:pt idx="5">
                  <c:v>0.2608695652173913</c:v>
                </c:pt>
                <c:pt idx="6">
                  <c:v>0.3</c:v>
                </c:pt>
                <c:pt idx="7">
                  <c:v>0.21428571428571427</c:v>
                </c:pt>
                <c:pt idx="8">
                  <c:v>0.3</c:v>
                </c:pt>
                <c:pt idx="9">
                  <c:v>0.18181818181818182</c:v>
                </c:pt>
                <c:pt idx="10">
                  <c:v>0.41666666666666669</c:v>
                </c:pt>
              </c:numCache>
            </c:numRef>
          </c:val>
          <c:smooth val="0"/>
          <c:extLst>
            <c:ext xmlns:c16="http://schemas.microsoft.com/office/drawing/2014/chart" uri="{C3380CC4-5D6E-409C-BE32-E72D297353CC}">
              <c16:uniqueId val="{00000001-2A02-42EE-9BE1-5913EF81E88B}"/>
            </c:ext>
          </c:extLst>
        </c:ser>
        <c:dLbls>
          <c:showLegendKey val="0"/>
          <c:showVal val="0"/>
          <c:showCatName val="0"/>
          <c:showSerName val="0"/>
          <c:showPercent val="0"/>
          <c:showBubbleSize val="0"/>
        </c:dLbls>
        <c:marker val="1"/>
        <c:smooth val="0"/>
        <c:axId val="1309164304"/>
        <c:axId val="1309177744"/>
      </c:lineChart>
      <c:catAx>
        <c:axId val="1309164304"/>
        <c:scaling>
          <c:orientation val="minMax"/>
        </c:scaling>
        <c:delete val="0"/>
        <c:axPos val="b"/>
        <c:majorGridlines>
          <c:spPr>
            <a:ln w="6350" cap="flat" cmpd="sng" algn="ctr">
              <a:solidFill>
                <a:schemeClr val="tx1">
                  <a:lumMod val="15000"/>
                  <a:lumOff val="85000"/>
                  <a:alpha val="95000"/>
                </a:schemeClr>
              </a:solidFill>
              <a:round/>
            </a:ln>
            <a:effectLst/>
          </c:spPr>
        </c:majorGridlines>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77744"/>
        <c:crosses val="autoZero"/>
        <c:auto val="1"/>
        <c:lblAlgn val="ctr"/>
        <c:lblOffset val="100"/>
        <c:noMultiLvlLbl val="0"/>
      </c:catAx>
      <c:valAx>
        <c:axId val="1309177744"/>
        <c:scaling>
          <c:orientation val="minMax"/>
          <c:max val="1"/>
        </c:scaling>
        <c:delete val="0"/>
        <c:axPos val="l"/>
        <c:majorGridlines>
          <c:spPr>
            <a:ln w="6350" cap="flat" cmpd="sng" algn="ctr">
              <a:solidFill>
                <a:schemeClr val="tx1">
                  <a:lumMod val="15000"/>
                  <a:lumOff val="85000"/>
                  <a:alpha val="9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6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Rate</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3-F34D-4568-AF0B-5C22AF96A1DB}"/>
              </c:ext>
            </c:extLst>
          </c:dPt>
          <c:dPt>
            <c:idx val="1"/>
            <c:invertIfNegative val="0"/>
            <c:bubble3D val="0"/>
            <c:spPr>
              <a:solidFill>
                <a:srgbClr val="92D050"/>
              </a:solidFill>
              <a:ln>
                <a:noFill/>
              </a:ln>
              <a:effectLst/>
            </c:spPr>
            <c:extLst>
              <c:ext xmlns:c16="http://schemas.microsoft.com/office/drawing/2014/chart" uri="{C3380CC4-5D6E-409C-BE32-E72D297353CC}">
                <c16:uniqueId val="{00000004-F34D-4568-AF0B-5C22AF96A1DB}"/>
              </c:ext>
            </c:extLst>
          </c:dPt>
          <c:dLbls>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6="http://schemas.microsoft.com/office/drawing/2014/chart" uri="{C3380CC4-5D6E-409C-BE32-E72D297353CC}">
                  <c16:uniqueId val="{00000004-F34D-4568-AF0B-5C22AF96A1D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Passed</c:v>
                </c:pt>
                <c:pt idx="1">
                  <c:v>Failed</c:v>
                </c:pt>
              </c:strCache>
            </c:strRef>
          </c:cat>
          <c:val>
            <c:numRef>
              <c:f>Sheet1!$B$2:$B$3</c:f>
              <c:numCache>
                <c:formatCode>General</c:formatCode>
                <c:ptCount val="2"/>
                <c:pt idx="0">
                  <c:v>43</c:v>
                </c:pt>
                <c:pt idx="1">
                  <c:v>112</c:v>
                </c:pt>
              </c:numCache>
            </c:numRef>
          </c:val>
          <c:extLst>
            <c:ext xmlns:c16="http://schemas.microsoft.com/office/drawing/2014/chart" uri="{C3380CC4-5D6E-409C-BE32-E72D297353CC}">
              <c16:uniqueId val="{00000000-F34D-4568-AF0B-5C22AF96A1DB}"/>
            </c:ext>
          </c:extLst>
        </c:ser>
        <c:dLbls>
          <c:showLegendKey val="0"/>
          <c:showVal val="0"/>
          <c:showCatName val="0"/>
          <c:showSerName val="0"/>
          <c:showPercent val="0"/>
          <c:showBubbleSize val="0"/>
        </c:dLbls>
        <c:gapWidth val="55"/>
        <c:overlap val="-27"/>
        <c:axId val="1168891216"/>
        <c:axId val="1168879696"/>
      </c:barChart>
      <c:catAx>
        <c:axId val="116889121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79696"/>
        <c:crosses val="autoZero"/>
        <c:auto val="1"/>
        <c:lblAlgn val="ctr"/>
        <c:lblOffset val="100"/>
        <c:noMultiLvlLbl val="0"/>
      </c:catAx>
      <c:valAx>
        <c:axId val="1168879696"/>
        <c:scaling>
          <c:orientation val="minMax"/>
        </c:scaling>
        <c:delete val="0"/>
        <c:axPos val="l"/>
        <c:majorGridlines>
          <c:spPr>
            <a:ln w="6350" cap="flat" cmpd="sng" algn="ctr">
              <a:solidFill>
                <a:schemeClr val="tx1">
                  <a:lumMod val="15000"/>
                  <a:lumOff val="85000"/>
                  <a:alpha val="9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912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0.32837</cdr:x>
      <cdr:y>0.43401</cdr:y>
    </cdr:from>
    <cdr:to>
      <cdr:x>0.39068</cdr:x>
      <cdr:y>0.5126</cdr:y>
    </cdr:to>
    <cdr:sp macro="" textlink="">
      <cdr:nvSpPr>
        <cdr:cNvPr id="20" name="TextBox 1">
          <a:extLst xmlns:a="http://schemas.openxmlformats.org/drawingml/2006/main">
            <a:ext uri="{FF2B5EF4-FFF2-40B4-BE49-F238E27FC236}">
              <a16:creationId xmlns:a16="http://schemas.microsoft.com/office/drawing/2014/main" id="{894BA09E-DFFF-7182-0662-3E257FEECD69}"/>
            </a:ext>
          </a:extLst>
        </cdr:cNvPr>
        <cdr:cNvSpPr txBox="1"/>
      </cdr:nvSpPr>
      <cdr:spPr>
        <a:xfrm xmlns:a="http://schemas.openxmlformats.org/drawingml/2006/main">
          <a:off x="2668952" y="2039581"/>
          <a:ext cx="506456" cy="3693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NG" sz="2000" b="0" dirty="0"/>
        </a:p>
      </cdr:txBody>
    </cdr:sp>
  </cdr:relSizeAnchor>
  <cdr:relSizeAnchor xmlns:cdr="http://schemas.openxmlformats.org/drawingml/2006/chartDrawing">
    <cdr:from>
      <cdr:x>0.87129</cdr:x>
      <cdr:y>0.5256</cdr:y>
    </cdr:from>
    <cdr:to>
      <cdr:x>0.98364</cdr:x>
      <cdr:y>0.59677</cdr:y>
    </cdr:to>
    <cdr:sp macro="" textlink="">
      <cdr:nvSpPr>
        <cdr:cNvPr id="2" name="TextBox 1">
          <a:extLst xmlns:a="http://schemas.openxmlformats.org/drawingml/2006/main">
            <a:ext uri="{FF2B5EF4-FFF2-40B4-BE49-F238E27FC236}">
              <a16:creationId xmlns:a16="http://schemas.microsoft.com/office/drawing/2014/main" id="{50665345-67DB-CB7D-37A1-87682EF24F8F}"/>
            </a:ext>
          </a:extLst>
        </cdr:cNvPr>
        <cdr:cNvSpPr txBox="1"/>
      </cdr:nvSpPr>
      <cdr:spPr>
        <a:xfrm xmlns:a="http://schemas.openxmlformats.org/drawingml/2006/main">
          <a:off x="7081842" y="2470012"/>
          <a:ext cx="913181" cy="3344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F0000"/>
              </a:solidFill>
            </a:rPr>
            <a:t>Female</a:t>
          </a:r>
          <a:endParaRPr lang="en-NG" sz="1600" b="1" dirty="0">
            <a:solidFill>
              <a:srgbClr val="FF0000"/>
            </a:solidFill>
          </a:endParaRPr>
        </a:p>
      </cdr:txBody>
    </cdr:sp>
  </cdr:relSizeAnchor>
  <cdr:relSizeAnchor xmlns:cdr="http://schemas.openxmlformats.org/drawingml/2006/chartDrawing">
    <cdr:from>
      <cdr:x>0.9119</cdr:x>
      <cdr:y>0.33577</cdr:y>
    </cdr:from>
    <cdr:to>
      <cdr:x>0.98914</cdr:x>
      <cdr:y>0.40694</cdr:y>
    </cdr:to>
    <cdr:sp macro="" textlink="">
      <cdr:nvSpPr>
        <cdr:cNvPr id="3" name="TextBox 1">
          <a:extLst xmlns:a="http://schemas.openxmlformats.org/drawingml/2006/main">
            <a:ext uri="{FF2B5EF4-FFF2-40B4-BE49-F238E27FC236}">
              <a16:creationId xmlns:a16="http://schemas.microsoft.com/office/drawing/2014/main" id="{1CE0CFC2-7F37-6102-9232-85D0A0E60A2A}"/>
            </a:ext>
          </a:extLst>
        </cdr:cNvPr>
        <cdr:cNvSpPr txBox="1"/>
      </cdr:nvSpPr>
      <cdr:spPr>
        <a:xfrm xmlns:a="http://schemas.openxmlformats.org/drawingml/2006/main">
          <a:off x="7411962" y="1577918"/>
          <a:ext cx="627775" cy="3344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0070C0"/>
              </a:solidFill>
            </a:rPr>
            <a:t>Male</a:t>
          </a:r>
          <a:endParaRPr lang="en-NG" sz="1600" b="1" dirty="0">
            <a:solidFill>
              <a:srgbClr val="0070C0"/>
            </a:solidFill>
          </a:endParaRPr>
        </a:p>
      </cdr:txBody>
    </cdr:sp>
  </cdr:relSizeAnchor>
  <cdr:relSizeAnchor xmlns:cdr="http://schemas.openxmlformats.org/drawingml/2006/chartDrawing">
    <cdr:from>
      <cdr:x>0.85493</cdr:x>
      <cdr:y>0.18352</cdr:y>
    </cdr:from>
    <cdr:to>
      <cdr:x>0.85493</cdr:x>
      <cdr:y>0.4681</cdr:y>
    </cdr:to>
    <cdr:cxnSp macro="">
      <cdr:nvCxnSpPr>
        <cdr:cNvPr id="4" name="Straight Arrow Connector 3">
          <a:extLst xmlns:a="http://schemas.openxmlformats.org/drawingml/2006/main">
            <a:ext uri="{FF2B5EF4-FFF2-40B4-BE49-F238E27FC236}">
              <a16:creationId xmlns:a16="http://schemas.microsoft.com/office/drawing/2014/main" id="{8E362EDA-DFAB-CF54-FDF5-76348F0BB852}"/>
            </a:ext>
          </a:extLst>
        </cdr:cNvPr>
        <cdr:cNvCxnSpPr/>
      </cdr:nvCxnSpPr>
      <cdr:spPr>
        <a:xfrm xmlns:a="http://schemas.openxmlformats.org/drawingml/2006/main">
          <a:off x="6948865" y="862434"/>
          <a:ext cx="0" cy="1337340"/>
        </a:xfrm>
        <a:prstGeom xmlns:a="http://schemas.openxmlformats.org/drawingml/2006/main" prst="straightConnector1">
          <a:avLst/>
        </a:prstGeom>
        <a:ln xmlns:a="http://schemas.openxmlformats.org/drawingml/2006/main">
          <a:solidFill>
            <a:schemeClr val="tx1"/>
          </a:solidFill>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0.53007</cdr:x>
      <cdr:y>0.04172</cdr:y>
    </cdr:from>
    <cdr:to>
      <cdr:x>0.58882</cdr:x>
      <cdr:y>0.11652</cdr:y>
    </cdr:to>
    <cdr:sp macro="" textlink="">
      <cdr:nvSpPr>
        <cdr:cNvPr id="8" name="TextBox 7">
          <a:extLst xmlns:a="http://schemas.openxmlformats.org/drawingml/2006/main">
            <a:ext uri="{FF2B5EF4-FFF2-40B4-BE49-F238E27FC236}">
              <a16:creationId xmlns:a16="http://schemas.microsoft.com/office/drawing/2014/main" id="{74757FE3-48CC-7096-EB83-0CF40D0ACDB4}"/>
            </a:ext>
          </a:extLst>
        </cdr:cNvPr>
        <cdr:cNvSpPr txBox="1"/>
      </cdr:nvSpPr>
      <cdr:spPr>
        <a:xfrm xmlns:a="http://schemas.openxmlformats.org/drawingml/2006/main">
          <a:off x="4308444" y="196050"/>
          <a:ext cx="477507" cy="3515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17</a:t>
          </a:r>
          <a:endParaRPr lang="en-NG" sz="1400" b="1" dirty="0"/>
        </a:p>
      </cdr:txBody>
    </cdr:sp>
  </cdr:relSizeAnchor>
  <cdr:relSizeAnchor xmlns:cdr="http://schemas.openxmlformats.org/drawingml/2006/chartDrawing">
    <cdr:from>
      <cdr:x>0.42366</cdr:x>
      <cdr:y>0.09813</cdr:y>
    </cdr:from>
    <cdr:to>
      <cdr:x>0.51927</cdr:x>
      <cdr:y>0.09813</cdr:y>
    </cdr:to>
    <cdr:cxnSp macro="">
      <cdr:nvCxnSpPr>
        <cdr:cNvPr id="9" name="Straight Arrow Connector 8">
          <a:extLst xmlns:a="http://schemas.openxmlformats.org/drawingml/2006/main">
            <a:ext uri="{FF2B5EF4-FFF2-40B4-BE49-F238E27FC236}">
              <a16:creationId xmlns:a16="http://schemas.microsoft.com/office/drawing/2014/main" id="{8E362EDA-DFAB-CF54-FDF5-76348F0BB852}"/>
            </a:ext>
          </a:extLst>
        </cdr:cNvPr>
        <cdr:cNvCxnSpPr>
          <a:cxnSpLocks xmlns:a="http://schemas.openxmlformats.org/drawingml/2006/main"/>
        </cdr:cNvCxnSpPr>
      </cdr:nvCxnSpPr>
      <cdr:spPr>
        <a:xfrm xmlns:a="http://schemas.openxmlformats.org/drawingml/2006/main">
          <a:off x="3443486" y="461137"/>
          <a:ext cx="777149" cy="0"/>
        </a:xfrm>
        <a:prstGeom xmlns:a="http://schemas.openxmlformats.org/drawingml/2006/main" prst="straightConnector1">
          <a:avLst/>
        </a:prstGeom>
        <a:ln xmlns:a="http://schemas.openxmlformats.org/drawingml/2006/main">
          <a:solidFill>
            <a:schemeClr val="tx1"/>
          </a:solidFill>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0.33649</cdr:x>
      <cdr:y>0.17041</cdr:y>
    </cdr:from>
    <cdr:to>
      <cdr:x>0.53132</cdr:x>
      <cdr:y>0.25177</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233525" y="696447"/>
          <a:ext cx="714226" cy="3325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80.3%</a:t>
          </a:r>
          <a:endParaRPr lang="en-NG" sz="1200" b="1" dirty="0"/>
        </a:p>
      </cdr:txBody>
    </cdr:sp>
  </cdr:relSizeAnchor>
  <cdr:relSizeAnchor xmlns:cdr="http://schemas.openxmlformats.org/drawingml/2006/chartDrawing">
    <cdr:from>
      <cdr:x>0.56937</cdr:x>
      <cdr:y>0.70937</cdr:y>
    </cdr:from>
    <cdr:to>
      <cdr:x>0.7642</cdr:x>
      <cdr:y>0.79073</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1994291" y="2899061"/>
          <a:ext cx="682415" cy="33250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19.7%</a:t>
          </a:r>
          <a:endParaRPr lang="en-NG" sz="12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0.22245</cdr:x>
      <cdr:y>0.17571</cdr:y>
    </cdr:from>
    <cdr:to>
      <cdr:x>0.47437</cdr:x>
      <cdr:y>0.639</cdr:y>
    </cdr:to>
    <cdr:cxnSp macro="">
      <cdr:nvCxnSpPr>
        <cdr:cNvPr id="6" name="Straight Arrow Connector 5">
          <a:extLst xmlns:a="http://schemas.openxmlformats.org/drawingml/2006/main">
            <a:ext uri="{FF2B5EF4-FFF2-40B4-BE49-F238E27FC236}">
              <a16:creationId xmlns:a16="http://schemas.microsoft.com/office/drawing/2014/main" id="{131C55BF-EBD1-6ADA-5076-ED4B2D6FF44A}"/>
            </a:ext>
          </a:extLst>
        </cdr:cNvPr>
        <cdr:cNvCxnSpPr/>
      </cdr:nvCxnSpPr>
      <cdr:spPr>
        <a:xfrm xmlns:a="http://schemas.openxmlformats.org/drawingml/2006/main" flipV="1">
          <a:off x="1705974" y="809448"/>
          <a:ext cx="1931964" cy="2134300"/>
        </a:xfrm>
        <a:prstGeom xmlns:a="http://schemas.openxmlformats.org/drawingml/2006/main" prst="straightConnector1">
          <a:avLst/>
        </a:prstGeom>
        <a:ln xmlns:a="http://schemas.openxmlformats.org/drawingml/2006/main">
          <a:solidFill>
            <a:schemeClr val="tx1"/>
          </a:solidFill>
          <a:prstDash val="dash"/>
          <a:tailEnd type="stealth"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0.88093</cdr:x>
      <cdr:y>0.61402</cdr:y>
    </cdr:from>
    <cdr:to>
      <cdr:x>1</cdr:x>
      <cdr:y>0.68662</cdr:y>
    </cdr:to>
    <cdr:sp macro="" textlink="">
      <cdr:nvSpPr>
        <cdr:cNvPr id="2" name="TextBox 1">
          <a:extLst xmlns:a="http://schemas.openxmlformats.org/drawingml/2006/main">
            <a:ext uri="{FF2B5EF4-FFF2-40B4-BE49-F238E27FC236}">
              <a16:creationId xmlns:a16="http://schemas.microsoft.com/office/drawing/2014/main" id="{40328EEF-B14F-A05E-0B0D-86FF3FE6C7FE}"/>
            </a:ext>
          </a:extLst>
        </cdr:cNvPr>
        <cdr:cNvSpPr txBox="1"/>
      </cdr:nvSpPr>
      <cdr:spPr>
        <a:xfrm xmlns:a="http://schemas.openxmlformats.org/drawingml/2006/main">
          <a:off x="6755800" y="2828677"/>
          <a:ext cx="913160" cy="3344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FF0000"/>
              </a:solidFill>
            </a:rPr>
            <a:t>Female</a:t>
          </a:r>
          <a:endParaRPr lang="en-NG" sz="1600" b="1" dirty="0">
            <a:solidFill>
              <a:srgbClr val="FF0000"/>
            </a:solidFill>
          </a:endParaRPr>
        </a:p>
      </cdr:txBody>
    </cdr:sp>
  </cdr:relSizeAnchor>
  <cdr:relSizeAnchor xmlns:cdr="http://schemas.openxmlformats.org/drawingml/2006/chartDrawing">
    <cdr:from>
      <cdr:x>0.64165</cdr:x>
      <cdr:y>0.23036</cdr:y>
    </cdr:from>
    <cdr:to>
      <cdr:x>0.72609</cdr:x>
      <cdr:y>0.29496</cdr:y>
    </cdr:to>
    <cdr:sp macro="" textlink="">
      <cdr:nvSpPr>
        <cdr:cNvPr id="3" name="TextBox 1">
          <a:extLst xmlns:a="http://schemas.openxmlformats.org/drawingml/2006/main">
            <a:ext uri="{FF2B5EF4-FFF2-40B4-BE49-F238E27FC236}">
              <a16:creationId xmlns:a16="http://schemas.microsoft.com/office/drawing/2014/main" id="{755CC8EA-CEF2-CE3D-F4E9-576F3B21013F}"/>
            </a:ext>
          </a:extLst>
        </cdr:cNvPr>
        <cdr:cNvSpPr txBox="1"/>
      </cdr:nvSpPr>
      <cdr:spPr>
        <a:xfrm xmlns:a="http://schemas.openxmlformats.org/drawingml/2006/main">
          <a:off x="4920799" y="1061246"/>
          <a:ext cx="647567" cy="2976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0070C0"/>
              </a:solidFill>
            </a:rPr>
            <a:t>Male</a:t>
          </a:r>
          <a:endParaRPr lang="en-NG" sz="1600" b="1" dirty="0">
            <a:solidFill>
              <a:srgbClr val="0070C0"/>
            </a:solidFill>
          </a:endParaRPr>
        </a:p>
      </cdr:txBody>
    </cdr:sp>
  </cdr:relSizeAnchor>
  <cdr:relSizeAnchor xmlns:cdr="http://schemas.openxmlformats.org/drawingml/2006/chartDrawing">
    <cdr:from>
      <cdr:x>0.10675</cdr:x>
      <cdr:y>0.32288</cdr:y>
    </cdr:from>
    <cdr:to>
      <cdr:x>0.86146</cdr:x>
      <cdr:y>0.8095</cdr:y>
    </cdr:to>
    <cdr:cxnSp macro="">
      <cdr:nvCxnSpPr>
        <cdr:cNvPr id="4" name="Straight Arrow Connector 3">
          <a:extLst xmlns:a="http://schemas.openxmlformats.org/drawingml/2006/main">
            <a:ext uri="{FF2B5EF4-FFF2-40B4-BE49-F238E27FC236}">
              <a16:creationId xmlns:a16="http://schemas.microsoft.com/office/drawing/2014/main" id="{7E71DE99-60B1-77E7-92EB-6A2EB93D6CDB}"/>
            </a:ext>
          </a:extLst>
        </cdr:cNvPr>
        <cdr:cNvCxnSpPr/>
      </cdr:nvCxnSpPr>
      <cdr:spPr>
        <a:xfrm xmlns:a="http://schemas.openxmlformats.org/drawingml/2006/main" flipV="1">
          <a:off x="818674" y="1487471"/>
          <a:ext cx="5787836" cy="2241755"/>
        </a:xfrm>
        <a:prstGeom xmlns:a="http://schemas.openxmlformats.org/drawingml/2006/main" prst="straightConnector1">
          <a:avLst/>
        </a:prstGeom>
        <a:ln xmlns:a="http://schemas.openxmlformats.org/drawingml/2006/main" w="12700">
          <a:solidFill>
            <a:schemeClr val="tx1"/>
          </a:solidFill>
          <a:prstDash val="lg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0.58526</cdr:x>
      <cdr:y>0.04625</cdr:y>
    </cdr:from>
    <cdr:to>
      <cdr:x>0.63608</cdr:x>
      <cdr:y>0.11882</cdr:y>
    </cdr:to>
    <cdr:sp macro="" textlink="">
      <cdr:nvSpPr>
        <cdr:cNvPr id="9" name="TextBox 1">
          <a:extLst xmlns:a="http://schemas.openxmlformats.org/drawingml/2006/main">
            <a:ext uri="{FF2B5EF4-FFF2-40B4-BE49-F238E27FC236}">
              <a16:creationId xmlns:a16="http://schemas.microsoft.com/office/drawing/2014/main" id="{A9673F31-FAC0-4256-71F4-6521FF2DF75E}"/>
            </a:ext>
          </a:extLst>
        </cdr:cNvPr>
        <cdr:cNvSpPr txBox="1"/>
      </cdr:nvSpPr>
      <cdr:spPr>
        <a:xfrm xmlns:a="http://schemas.openxmlformats.org/drawingml/2006/main">
          <a:off x="4488371" y="213057"/>
          <a:ext cx="389737" cy="3343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t>15</a:t>
          </a:r>
          <a:endParaRPr lang="en-NG" sz="14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0.80867</cdr:x>
      <cdr:y>0.5808</cdr:y>
    </cdr:from>
    <cdr:to>
      <cdr:x>0.94405</cdr:x>
      <cdr:y>0.71155</cdr:y>
    </cdr:to>
    <cdr:sp macro="" textlink="">
      <cdr:nvSpPr>
        <cdr:cNvPr id="5" name="TextBox 4">
          <a:extLst xmlns:a="http://schemas.openxmlformats.org/drawingml/2006/main">
            <a:ext uri="{FF2B5EF4-FFF2-40B4-BE49-F238E27FC236}">
              <a16:creationId xmlns:a16="http://schemas.microsoft.com/office/drawing/2014/main" id="{0B580AEE-792D-65CE-D621-EFB97243C8DF}"/>
            </a:ext>
          </a:extLst>
        </cdr:cNvPr>
        <cdr:cNvSpPr txBox="1"/>
      </cdr:nvSpPr>
      <cdr:spPr>
        <a:xfrm xmlns:a="http://schemas.openxmlformats.org/drawingml/2006/main">
          <a:off x="6863620" y="2674062"/>
          <a:ext cx="1149039" cy="6019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F8275B"/>
              </a:solidFill>
            </a:rPr>
            <a:t>Female as lead role</a:t>
          </a:r>
          <a:endParaRPr lang="en-NG" sz="1600" b="1" dirty="0">
            <a:solidFill>
              <a:srgbClr val="F8275B"/>
            </a:solidFill>
          </a:endParaRPr>
        </a:p>
      </cdr:txBody>
    </cdr:sp>
  </cdr:relSizeAnchor>
  <cdr:relSizeAnchor xmlns:cdr="http://schemas.openxmlformats.org/drawingml/2006/chartDrawing">
    <cdr:from>
      <cdr:x>0.81455</cdr:x>
      <cdr:y>0.76767</cdr:y>
    </cdr:from>
    <cdr:to>
      <cdr:x>0.95697</cdr:x>
      <cdr:y>0.91083</cdr:y>
    </cdr:to>
    <cdr:sp macro="" textlink="">
      <cdr:nvSpPr>
        <cdr:cNvPr id="6" name="TextBox 5">
          <a:extLst xmlns:a="http://schemas.openxmlformats.org/drawingml/2006/main">
            <a:ext uri="{FF2B5EF4-FFF2-40B4-BE49-F238E27FC236}">
              <a16:creationId xmlns:a16="http://schemas.microsoft.com/office/drawing/2014/main" id="{D54AD354-18A7-FC06-F761-A2F723EEA9B6}"/>
            </a:ext>
          </a:extLst>
        </cdr:cNvPr>
        <cdr:cNvSpPr txBox="1"/>
      </cdr:nvSpPr>
      <cdr:spPr>
        <a:xfrm xmlns:a="http://schemas.openxmlformats.org/drawingml/2006/main">
          <a:off x="6913472" y="3534453"/>
          <a:ext cx="1208791" cy="6591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bg1">
                  <a:lumMod val="65000"/>
                </a:schemeClr>
              </a:solidFill>
            </a:rPr>
            <a:t>Female as Co-lead role</a:t>
          </a:r>
          <a:endParaRPr lang="en-NG" sz="1600" b="1" dirty="0">
            <a:solidFill>
              <a:schemeClr val="bg1">
                <a:lumMod val="65000"/>
              </a:schemeClr>
            </a:solidFill>
          </a:endParaRPr>
        </a:p>
      </cdr:txBody>
    </cdr:sp>
  </cdr:relSizeAnchor>
  <cdr:relSizeAnchor xmlns:cdr="http://schemas.openxmlformats.org/drawingml/2006/chartDrawing">
    <cdr:from>
      <cdr:x>0.55315</cdr:x>
      <cdr:y>0.05447</cdr:y>
    </cdr:from>
    <cdr:to>
      <cdr:x>0.71128</cdr:x>
      <cdr:y>0.05536</cdr:y>
    </cdr:to>
    <cdr:cxnSp macro="">
      <cdr:nvCxnSpPr>
        <cdr:cNvPr id="11" name="Straight Connector 10">
          <a:extLst xmlns:a="http://schemas.openxmlformats.org/drawingml/2006/main">
            <a:ext uri="{FF2B5EF4-FFF2-40B4-BE49-F238E27FC236}">
              <a16:creationId xmlns:a16="http://schemas.microsoft.com/office/drawing/2014/main" id="{7713DA86-E482-C745-FA62-4A7E43F94089}"/>
            </a:ext>
          </a:extLst>
        </cdr:cNvPr>
        <cdr:cNvCxnSpPr/>
      </cdr:nvCxnSpPr>
      <cdr:spPr>
        <a:xfrm xmlns:a="http://schemas.openxmlformats.org/drawingml/2006/main">
          <a:off x="4694903" y="250769"/>
          <a:ext cx="1342092" cy="4116"/>
        </a:xfrm>
        <a:prstGeom xmlns:a="http://schemas.openxmlformats.org/drawingml/2006/main" prst="line">
          <a:avLst/>
        </a:prstGeom>
        <a:ln xmlns:a="http://schemas.openxmlformats.org/drawingml/2006/main">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0.80606</cdr:x>
      <cdr:y>0.34154</cdr:y>
    </cdr:from>
    <cdr:to>
      <cdr:x>0.865</cdr:x>
      <cdr:y>0.38146</cdr:y>
    </cdr:to>
    <cdr:sp macro="" textlink="">
      <cdr:nvSpPr>
        <cdr:cNvPr id="19" name="TextBox 18">
          <a:extLst xmlns:a="http://schemas.openxmlformats.org/drawingml/2006/main">
            <a:ext uri="{FF2B5EF4-FFF2-40B4-BE49-F238E27FC236}">
              <a16:creationId xmlns:a16="http://schemas.microsoft.com/office/drawing/2014/main" id="{35737077-BE7F-EB6B-7DF3-075A47FD43ED}"/>
            </a:ext>
          </a:extLst>
        </cdr:cNvPr>
        <cdr:cNvSpPr txBox="1"/>
      </cdr:nvSpPr>
      <cdr:spPr>
        <a:xfrm xmlns:a="http://schemas.openxmlformats.org/drawingml/2006/main">
          <a:off x="6252287" y="1572514"/>
          <a:ext cx="457200" cy="183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0.57284</cdr:x>
      <cdr:y>0</cdr:y>
    </cdr:from>
    <cdr:to>
      <cdr:x>0.66263</cdr:x>
      <cdr:y>0.05766</cdr:y>
    </cdr:to>
    <cdr:sp macro="" textlink="">
      <cdr:nvSpPr>
        <cdr:cNvPr id="2" name="TextBox 1">
          <a:extLst xmlns:a="http://schemas.openxmlformats.org/drawingml/2006/main">
            <a:ext uri="{FF2B5EF4-FFF2-40B4-BE49-F238E27FC236}">
              <a16:creationId xmlns:a16="http://schemas.microsoft.com/office/drawing/2014/main" id="{33799F85-AF19-14EA-11CF-77372B483994}"/>
            </a:ext>
          </a:extLst>
        </cdr:cNvPr>
        <cdr:cNvSpPr txBox="1"/>
      </cdr:nvSpPr>
      <cdr:spPr>
        <a:xfrm xmlns:a="http://schemas.openxmlformats.org/drawingml/2006/main">
          <a:off x="4861981" y="0"/>
          <a:ext cx="762071" cy="2654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78.6%</a:t>
          </a:r>
          <a:endParaRPr lang="en-NG" sz="1400" b="1" dirty="0"/>
        </a:p>
      </cdr:txBody>
    </cdr:sp>
  </cdr:relSizeAnchor>
</c:userShapes>
</file>

<file path=ppt/drawings/drawing4.xml><?xml version="1.0" encoding="utf-8"?>
<c:userShapes xmlns:c="http://schemas.openxmlformats.org/drawingml/2006/chart">
  <cdr:relSizeAnchor xmlns:cdr="http://schemas.openxmlformats.org/drawingml/2006/chartDrawing">
    <cdr:from>
      <cdr:x>0.36439</cdr:x>
      <cdr:y>0.54642</cdr:y>
    </cdr:from>
    <cdr:to>
      <cdr:x>0.85489</cdr:x>
      <cdr:y>0.59469</cdr:y>
    </cdr:to>
    <cdr:cxnSp macro="">
      <cdr:nvCxnSpPr>
        <cdr:cNvPr id="15" name="Straight Arrow Connector 14">
          <a:extLst xmlns:a="http://schemas.openxmlformats.org/drawingml/2006/main">
            <a:ext uri="{FF2B5EF4-FFF2-40B4-BE49-F238E27FC236}">
              <a16:creationId xmlns:a16="http://schemas.microsoft.com/office/drawing/2014/main" id="{337F66A8-2C87-8CD4-BD85-B80E7A9B89CE}"/>
            </a:ext>
          </a:extLst>
        </cdr:cNvPr>
        <cdr:cNvCxnSpPr/>
      </cdr:nvCxnSpPr>
      <cdr:spPr>
        <a:xfrm xmlns:a="http://schemas.openxmlformats.org/drawingml/2006/main" flipV="1">
          <a:off x="2640543" y="2504471"/>
          <a:ext cx="3554361" cy="221226"/>
        </a:xfrm>
        <a:prstGeom xmlns:a="http://schemas.openxmlformats.org/drawingml/2006/main" prst="straightConnector1">
          <a:avLst/>
        </a:prstGeom>
        <a:ln xmlns:a="http://schemas.openxmlformats.org/drawingml/2006/main" w="3175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0.84319</cdr:x>
      <cdr:y>0.54738</cdr:y>
    </cdr:from>
    <cdr:to>
      <cdr:x>1</cdr:x>
      <cdr:y>0.64863</cdr:y>
    </cdr:to>
    <cdr:sp macro="" textlink="">
      <cdr:nvSpPr>
        <cdr:cNvPr id="7" name="TextBox 6">
          <a:extLst xmlns:a="http://schemas.openxmlformats.org/drawingml/2006/main">
            <a:ext uri="{FF2B5EF4-FFF2-40B4-BE49-F238E27FC236}">
              <a16:creationId xmlns:a16="http://schemas.microsoft.com/office/drawing/2014/main" id="{CC4D93C2-534F-8762-C5EC-4400B5D71876}"/>
            </a:ext>
          </a:extLst>
        </cdr:cNvPr>
        <cdr:cNvSpPr txBox="1"/>
      </cdr:nvSpPr>
      <cdr:spPr>
        <a:xfrm xmlns:a="http://schemas.openxmlformats.org/drawingml/2006/main">
          <a:off x="7632505" y="2966069"/>
          <a:ext cx="1252024" cy="5486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0.83507</cdr:x>
      <cdr:y>0.56197</cdr:y>
    </cdr:from>
    <cdr:to>
      <cdr:x>0.94827</cdr:x>
      <cdr:y>0.64238</cdr:y>
    </cdr:to>
    <cdr:sp macro="" textlink="">
      <cdr:nvSpPr>
        <cdr:cNvPr id="10" name="TextBox 9">
          <a:extLst xmlns:a="http://schemas.openxmlformats.org/drawingml/2006/main">
            <a:ext uri="{FF2B5EF4-FFF2-40B4-BE49-F238E27FC236}">
              <a16:creationId xmlns:a16="http://schemas.microsoft.com/office/drawing/2014/main" id="{80E4CA79-7319-7643-BC56-873DD116338B}"/>
            </a:ext>
          </a:extLst>
        </cdr:cNvPr>
        <cdr:cNvSpPr txBox="1"/>
      </cdr:nvSpPr>
      <cdr:spPr>
        <a:xfrm xmlns:a="http://schemas.openxmlformats.org/drawingml/2006/main">
          <a:off x="6275033" y="2575717"/>
          <a:ext cx="850627" cy="3685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00B050"/>
              </a:solidFill>
            </a:rPr>
            <a:t>Passed</a:t>
          </a:r>
          <a:endParaRPr lang="en-NG" sz="1600" b="1" dirty="0">
            <a:solidFill>
              <a:srgbClr val="00B050"/>
            </a:solidFill>
          </a:endParaRPr>
        </a:p>
      </cdr:txBody>
    </cdr:sp>
  </cdr:relSizeAnchor>
  <cdr:relSizeAnchor xmlns:cdr="http://schemas.openxmlformats.org/drawingml/2006/chartDrawing">
    <cdr:from>
      <cdr:x>0.83806</cdr:x>
      <cdr:y>0.31682</cdr:y>
    </cdr:from>
    <cdr:to>
      <cdr:x>0.94906</cdr:x>
      <cdr:y>0.38498</cdr:y>
    </cdr:to>
    <cdr:sp macro="" textlink="">
      <cdr:nvSpPr>
        <cdr:cNvPr id="11" name="TextBox 10">
          <a:extLst xmlns:a="http://schemas.openxmlformats.org/drawingml/2006/main">
            <a:ext uri="{FF2B5EF4-FFF2-40B4-BE49-F238E27FC236}">
              <a16:creationId xmlns:a16="http://schemas.microsoft.com/office/drawing/2014/main" id="{C5BCD01E-E1B8-1560-CFB0-0AD8E1C2CB74}"/>
            </a:ext>
          </a:extLst>
        </cdr:cNvPr>
        <cdr:cNvSpPr txBox="1"/>
      </cdr:nvSpPr>
      <cdr:spPr>
        <a:xfrm xmlns:a="http://schemas.openxmlformats.org/drawingml/2006/main">
          <a:off x="6297454" y="1452133"/>
          <a:ext cx="834095" cy="3124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92D050"/>
              </a:solidFill>
            </a:rPr>
            <a:t>Failed</a:t>
          </a:r>
          <a:endParaRPr lang="en-NG" sz="1600" b="1" dirty="0">
            <a:solidFill>
              <a:srgbClr val="92D050"/>
            </a:solidFill>
          </a:endParaRPr>
        </a:p>
      </cdr:txBody>
    </cdr:sp>
  </cdr:relSizeAnchor>
  <cdr:relSizeAnchor xmlns:cdr="http://schemas.openxmlformats.org/drawingml/2006/chartDrawing">
    <cdr:from>
      <cdr:x>0.82029</cdr:x>
      <cdr:y>0.47855</cdr:y>
    </cdr:from>
    <cdr:to>
      <cdr:x>0.91798</cdr:x>
      <cdr:y>0.54419</cdr:y>
    </cdr:to>
    <cdr:sp macro="" textlink="">
      <cdr:nvSpPr>
        <cdr:cNvPr id="2" name="TextBox 1">
          <a:extLst xmlns:a="http://schemas.openxmlformats.org/drawingml/2006/main">
            <a:ext uri="{FF2B5EF4-FFF2-40B4-BE49-F238E27FC236}">
              <a16:creationId xmlns:a16="http://schemas.microsoft.com/office/drawing/2014/main" id="{FA7D2826-DAC3-7C44-5DFD-BCCD7BBB45D8}"/>
            </a:ext>
          </a:extLst>
        </cdr:cNvPr>
        <cdr:cNvSpPr txBox="1"/>
      </cdr:nvSpPr>
      <cdr:spPr>
        <a:xfrm xmlns:a="http://schemas.openxmlformats.org/drawingml/2006/main">
          <a:off x="5944182" y="2150510"/>
          <a:ext cx="707922" cy="2949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41.7%</a:t>
          </a:r>
          <a:endParaRPr lang="en-NG" sz="1400" b="1" dirty="0"/>
        </a:p>
      </cdr:txBody>
    </cdr:sp>
  </cdr:relSizeAnchor>
  <cdr:relSizeAnchor xmlns:cdr="http://schemas.openxmlformats.org/drawingml/2006/chartDrawing">
    <cdr:from>
      <cdr:x>0.67172</cdr:x>
      <cdr:y>0.37025</cdr:y>
    </cdr:from>
    <cdr:to>
      <cdr:x>0.73318</cdr:x>
      <cdr:y>0.43917</cdr:y>
    </cdr:to>
    <cdr:sp macro="" textlink="">
      <cdr:nvSpPr>
        <cdr:cNvPr id="4" name="TextBox 3">
          <a:extLst xmlns:a="http://schemas.openxmlformats.org/drawingml/2006/main">
            <a:ext uri="{FF2B5EF4-FFF2-40B4-BE49-F238E27FC236}">
              <a16:creationId xmlns:a16="http://schemas.microsoft.com/office/drawing/2014/main" id="{AABAB9F4-4246-E9CC-D3AD-8B8C8D71568B}"/>
            </a:ext>
          </a:extLst>
        </cdr:cNvPr>
        <cdr:cNvSpPr txBox="1"/>
      </cdr:nvSpPr>
      <cdr:spPr>
        <a:xfrm xmlns:a="http://schemas.openxmlformats.org/drawingml/2006/main">
          <a:off x="4867550" y="1663813"/>
          <a:ext cx="445350" cy="3097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0.79016</cdr:x>
      <cdr:y>0.40282</cdr:y>
    </cdr:from>
    <cdr:to>
      <cdr:x>0.88786</cdr:x>
      <cdr:y>0.46845</cdr:y>
    </cdr:to>
    <cdr:sp macro="" textlink="">
      <cdr:nvSpPr>
        <cdr:cNvPr id="5" name="TextBox 1">
          <a:extLst xmlns:a="http://schemas.openxmlformats.org/drawingml/2006/main">
            <a:ext uri="{FF2B5EF4-FFF2-40B4-BE49-F238E27FC236}">
              <a16:creationId xmlns:a16="http://schemas.microsoft.com/office/drawing/2014/main" id="{450B06A0-903D-156B-C25F-8BE9446F289C}"/>
            </a:ext>
          </a:extLst>
        </cdr:cNvPr>
        <cdr:cNvSpPr txBox="1"/>
      </cdr:nvSpPr>
      <cdr:spPr>
        <a:xfrm xmlns:a="http://schemas.openxmlformats.org/drawingml/2006/main">
          <a:off x="5725856" y="1810158"/>
          <a:ext cx="707922" cy="2949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58.3%</a:t>
          </a:r>
          <a:endParaRPr lang="en-NG" sz="1400" dirty="0"/>
        </a:p>
      </cdr:txBody>
    </cdr:sp>
  </cdr:relSizeAnchor>
  <cdr:relSizeAnchor xmlns:cdr="http://schemas.openxmlformats.org/drawingml/2006/chartDrawing">
    <cdr:from>
      <cdr:x>0.54757</cdr:x>
      <cdr:y>0.5267</cdr:y>
    </cdr:from>
    <cdr:to>
      <cdr:x>0.69003</cdr:x>
      <cdr:y>0.60875</cdr:y>
    </cdr:to>
    <cdr:sp macro="" textlink="">
      <cdr:nvSpPr>
        <cdr:cNvPr id="13" name="Oval 12">
          <a:extLst xmlns:a="http://schemas.openxmlformats.org/drawingml/2006/main">
            <a:ext uri="{FF2B5EF4-FFF2-40B4-BE49-F238E27FC236}">
              <a16:creationId xmlns:a16="http://schemas.microsoft.com/office/drawing/2014/main" id="{A70C23BF-0D68-3DD9-7FFD-85BFE85D34CA}"/>
            </a:ext>
          </a:extLst>
        </cdr:cNvPr>
        <cdr:cNvSpPr/>
      </cdr:nvSpPr>
      <cdr:spPr>
        <a:xfrm xmlns:a="http://schemas.openxmlformats.org/drawingml/2006/main">
          <a:off x="3967898" y="2414096"/>
          <a:ext cx="1032387" cy="376065"/>
        </a:xfrm>
        <a:prstGeom xmlns:a="http://schemas.openxmlformats.org/drawingml/2006/main" prst="ellipse">
          <a:avLst/>
        </a:prstGeom>
        <a:solidFill xmlns:a="http://schemas.openxmlformats.org/drawingml/2006/main">
          <a:schemeClr val="bg1"/>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b="1" dirty="0">
              <a:solidFill>
                <a:schemeClr val="tx1"/>
              </a:solidFill>
            </a:rPr>
            <a:t>+6 p.p.</a:t>
          </a:r>
          <a:endParaRPr lang="en-NG" sz="1400" b="1" dirty="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0.67697</cdr:x>
      <cdr:y>0.0369</cdr:y>
    </cdr:from>
    <cdr:to>
      <cdr:x>0.86984</cdr:x>
      <cdr:y>0.11314</cdr:y>
    </cdr:to>
    <cdr:sp macro="" textlink="">
      <cdr:nvSpPr>
        <cdr:cNvPr id="2" name="TextBox 17">
          <a:extLst xmlns:a="http://schemas.openxmlformats.org/drawingml/2006/main">
            <a:ext uri="{FF2B5EF4-FFF2-40B4-BE49-F238E27FC236}">
              <a16:creationId xmlns:a16="http://schemas.microsoft.com/office/drawing/2014/main" id="{7458A866-31DD-5854-CA3A-5757DF129596}"/>
            </a:ext>
          </a:extLst>
        </cdr:cNvPr>
        <cdr:cNvSpPr txBox="1"/>
      </cdr:nvSpPr>
      <cdr:spPr>
        <a:xfrm xmlns:a="http://schemas.openxmlformats.org/drawingml/2006/main">
          <a:off x="3012049" y="163864"/>
          <a:ext cx="858129"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b="1" dirty="0"/>
            <a:t>72.3%</a:t>
          </a:r>
          <a:endParaRPr lang="en-NG" sz="16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0.85853</cdr:x>
      <cdr:y>0.69331</cdr:y>
    </cdr:from>
    <cdr:to>
      <cdr:x>1</cdr:x>
      <cdr:y>0.76862</cdr:y>
    </cdr:to>
    <cdr:sp macro="" textlink="">
      <cdr:nvSpPr>
        <cdr:cNvPr id="2" name="TextBox 1">
          <a:extLst xmlns:a="http://schemas.openxmlformats.org/drawingml/2006/main">
            <a:ext uri="{FF2B5EF4-FFF2-40B4-BE49-F238E27FC236}">
              <a16:creationId xmlns:a16="http://schemas.microsoft.com/office/drawing/2014/main" id="{A2DD3B44-1F0B-5BC2-A2AD-DD9282B735A3}"/>
            </a:ext>
          </a:extLst>
        </cdr:cNvPr>
        <cdr:cNvSpPr txBox="1"/>
      </cdr:nvSpPr>
      <cdr:spPr>
        <a:xfrm xmlns:a="http://schemas.openxmlformats.org/drawingml/2006/main">
          <a:off x="4979819" y="3078741"/>
          <a:ext cx="820583" cy="3344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00B050"/>
              </a:solidFill>
            </a:rPr>
            <a:t>Passed</a:t>
          </a:r>
          <a:endParaRPr lang="en-NG" sz="1600" b="1" dirty="0">
            <a:solidFill>
              <a:srgbClr val="00B050"/>
            </a:solidFill>
          </a:endParaRPr>
        </a:p>
      </cdr:txBody>
    </cdr:sp>
  </cdr:relSizeAnchor>
  <cdr:relSizeAnchor xmlns:cdr="http://schemas.openxmlformats.org/drawingml/2006/chartDrawing">
    <cdr:from>
      <cdr:x>0.87529</cdr:x>
      <cdr:y>0.29349</cdr:y>
    </cdr:from>
    <cdr:to>
      <cdr:x>1</cdr:x>
      <cdr:y>0.34661</cdr:y>
    </cdr:to>
    <cdr:sp macro="" textlink="">
      <cdr:nvSpPr>
        <cdr:cNvPr id="3" name="TextBox 1">
          <a:extLst xmlns:a="http://schemas.openxmlformats.org/drawingml/2006/main">
            <a:ext uri="{FF2B5EF4-FFF2-40B4-BE49-F238E27FC236}">
              <a16:creationId xmlns:a16="http://schemas.microsoft.com/office/drawing/2014/main" id="{E810A388-BC33-7409-B0B6-B68B8D104739}"/>
            </a:ext>
          </a:extLst>
        </cdr:cNvPr>
        <cdr:cNvSpPr txBox="1"/>
      </cdr:nvSpPr>
      <cdr:spPr>
        <a:xfrm xmlns:a="http://schemas.openxmlformats.org/drawingml/2006/main">
          <a:off x="5077049" y="1303287"/>
          <a:ext cx="723353" cy="2358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92D050"/>
              </a:solidFill>
            </a:rPr>
            <a:t>Failed</a:t>
          </a:r>
          <a:endParaRPr lang="en-NG" sz="1600" b="1" dirty="0">
            <a:solidFill>
              <a:srgbClr val="92D050"/>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0.83095</cdr:x>
      <cdr:y>0.68857</cdr:y>
    </cdr:from>
    <cdr:to>
      <cdr:x>0.95484</cdr:x>
      <cdr:y>0.79683</cdr:y>
    </cdr:to>
    <cdr:sp macro="" textlink="">
      <cdr:nvSpPr>
        <cdr:cNvPr id="2" name="TextBox 1">
          <a:extLst xmlns:a="http://schemas.openxmlformats.org/drawingml/2006/main">
            <a:ext uri="{FF2B5EF4-FFF2-40B4-BE49-F238E27FC236}">
              <a16:creationId xmlns:a16="http://schemas.microsoft.com/office/drawing/2014/main" id="{F2310CF7-A49B-16B3-A49B-D1F32D008CC1}"/>
            </a:ext>
          </a:extLst>
        </cdr:cNvPr>
        <cdr:cNvSpPr txBox="1"/>
      </cdr:nvSpPr>
      <cdr:spPr>
        <a:xfrm xmlns:a="http://schemas.openxmlformats.org/drawingml/2006/main">
          <a:off x="5391443" y="2619331"/>
          <a:ext cx="803787" cy="41181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00B050"/>
              </a:solidFill>
            </a:rPr>
            <a:t>Passed</a:t>
          </a:r>
          <a:endParaRPr lang="en-NG" sz="1600" b="1" dirty="0">
            <a:solidFill>
              <a:srgbClr val="00B050"/>
            </a:solidFill>
          </a:endParaRPr>
        </a:p>
      </cdr:txBody>
    </cdr:sp>
  </cdr:relSizeAnchor>
  <cdr:relSizeAnchor xmlns:cdr="http://schemas.openxmlformats.org/drawingml/2006/chartDrawing">
    <cdr:from>
      <cdr:x>0.848</cdr:x>
      <cdr:y>0.29243</cdr:y>
    </cdr:from>
    <cdr:to>
      <cdr:x>0.96166</cdr:x>
      <cdr:y>0.35872</cdr:y>
    </cdr:to>
    <cdr:sp macro="" textlink="">
      <cdr:nvSpPr>
        <cdr:cNvPr id="6" name="TextBox 1">
          <a:extLst xmlns:a="http://schemas.openxmlformats.org/drawingml/2006/main">
            <a:ext uri="{FF2B5EF4-FFF2-40B4-BE49-F238E27FC236}">
              <a16:creationId xmlns:a16="http://schemas.microsoft.com/office/drawing/2014/main" id="{4D963288-ABE8-BA12-F9DF-C91CA072B47E}"/>
            </a:ext>
          </a:extLst>
        </cdr:cNvPr>
        <cdr:cNvSpPr txBox="1"/>
      </cdr:nvSpPr>
      <cdr:spPr>
        <a:xfrm xmlns:a="http://schemas.openxmlformats.org/drawingml/2006/main">
          <a:off x="5502056" y="1112407"/>
          <a:ext cx="737419" cy="25216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92D050"/>
              </a:solidFill>
            </a:rPr>
            <a:t>Failed</a:t>
          </a:r>
          <a:endParaRPr lang="en-NG" sz="1600" b="1" dirty="0">
            <a:solidFill>
              <a:srgbClr val="92D050"/>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0.33687</cdr:x>
      <cdr:y>0.12237</cdr:y>
    </cdr:from>
    <cdr:to>
      <cdr:x>0.5317</cdr:x>
      <cdr:y>0.20373</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301261" y="465492"/>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82.35%</a:t>
          </a:r>
          <a:endParaRPr lang="en-NG" sz="1200" b="1" dirty="0"/>
        </a:p>
      </cdr:txBody>
    </cdr:sp>
  </cdr:relSizeAnchor>
  <cdr:relSizeAnchor xmlns:cdr="http://schemas.openxmlformats.org/drawingml/2006/chartDrawing">
    <cdr:from>
      <cdr:x>0.5922</cdr:x>
      <cdr:y>0.71471</cdr:y>
    </cdr:from>
    <cdr:to>
      <cdr:x>0.78703</cdr:x>
      <cdr:y>0.79607</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2299320" y="2718767"/>
          <a:ext cx="756463" cy="3094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17.65%</a:t>
          </a:r>
          <a:endParaRPr lang="en-NG" sz="1200" b="1" dirty="0"/>
        </a:p>
      </cdr:txBody>
    </cdr:sp>
  </cdr:relSizeAnchor>
</c:userShapes>
</file>

<file path=ppt/drawings/drawing9.xml><?xml version="1.0" encoding="utf-8"?>
<c:userShapes xmlns:c="http://schemas.openxmlformats.org/drawingml/2006/chart">
  <cdr:relSizeAnchor xmlns:cdr="http://schemas.openxmlformats.org/drawingml/2006/chartDrawing">
    <cdr:from>
      <cdr:x>0.87272</cdr:x>
      <cdr:y>0.2986</cdr:y>
    </cdr:from>
    <cdr:to>
      <cdr:x>0.98143</cdr:x>
      <cdr:y>0.35616</cdr:y>
    </cdr:to>
    <cdr:sp macro="" textlink="">
      <cdr:nvSpPr>
        <cdr:cNvPr id="2" name="TextBox 1">
          <a:extLst xmlns:a="http://schemas.openxmlformats.org/drawingml/2006/main">
            <a:ext uri="{FF2B5EF4-FFF2-40B4-BE49-F238E27FC236}">
              <a16:creationId xmlns:a16="http://schemas.microsoft.com/office/drawing/2014/main" id="{24FA8370-B407-35DC-04CD-C43013D3C769}"/>
            </a:ext>
          </a:extLst>
        </cdr:cNvPr>
        <cdr:cNvSpPr txBox="1"/>
      </cdr:nvSpPr>
      <cdr:spPr>
        <a:xfrm xmlns:a="http://schemas.openxmlformats.org/drawingml/2006/main">
          <a:off x="5960190" y="1223636"/>
          <a:ext cx="742378" cy="2358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solidFill>
                <a:srgbClr val="92D050"/>
              </a:solidFill>
            </a:rPr>
            <a:t>Failed</a:t>
          </a:r>
          <a:endParaRPr lang="en-NG" sz="1600" b="1" dirty="0">
            <a:solidFill>
              <a:srgbClr val="92D050"/>
            </a:solidFill>
          </a:endParaRPr>
        </a:p>
      </cdr:txBody>
    </cdr:sp>
  </cdr:relSizeAnchor>
  <cdr:relSizeAnchor xmlns:cdr="http://schemas.openxmlformats.org/drawingml/2006/chartDrawing">
    <cdr:from>
      <cdr:x>0.81546</cdr:x>
      <cdr:y>0.05908</cdr:y>
    </cdr:from>
    <cdr:to>
      <cdr:x>0.87272</cdr:x>
      <cdr:y>0.13419</cdr:y>
    </cdr:to>
    <cdr:sp macro="" textlink="">
      <cdr:nvSpPr>
        <cdr:cNvPr id="4" name="TextBox 10">
          <a:extLst xmlns:a="http://schemas.openxmlformats.org/drawingml/2006/main">
            <a:ext uri="{FF2B5EF4-FFF2-40B4-BE49-F238E27FC236}">
              <a16:creationId xmlns:a16="http://schemas.microsoft.com/office/drawing/2014/main" id="{B1A6FEF6-87AC-CBBF-8400-00A245918584}"/>
            </a:ext>
          </a:extLst>
        </cdr:cNvPr>
        <cdr:cNvSpPr txBox="1"/>
      </cdr:nvSpPr>
      <cdr:spPr>
        <a:xfrm xmlns:a="http://schemas.openxmlformats.org/drawingml/2006/main">
          <a:off x="5569111" y="242106"/>
          <a:ext cx="391079" cy="30779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1" dirty="0"/>
            <a:t>11</a:t>
          </a:r>
          <a:endParaRPr lang="en-NG" sz="1400" b="1" dirty="0"/>
        </a:p>
      </cdr:txBody>
    </cdr:sp>
  </cdr:relSizeAnchor>
  <cdr:relSizeAnchor xmlns:cdr="http://schemas.openxmlformats.org/drawingml/2006/chartDrawing">
    <cdr:from>
      <cdr:x>0.79916</cdr:x>
      <cdr:y>0.13166</cdr:y>
    </cdr:from>
    <cdr:to>
      <cdr:x>0.88947</cdr:x>
      <cdr:y>0.13166</cdr:y>
    </cdr:to>
    <cdr:cxnSp macro="">
      <cdr:nvCxnSpPr>
        <cdr:cNvPr id="7" name="Straight Connector 6">
          <a:extLst xmlns:a="http://schemas.openxmlformats.org/drawingml/2006/main">
            <a:ext uri="{FF2B5EF4-FFF2-40B4-BE49-F238E27FC236}">
              <a16:creationId xmlns:a16="http://schemas.microsoft.com/office/drawing/2014/main" id="{630CCDD5-65C6-2BFB-B01D-CA6CFFFDFBAB}"/>
            </a:ext>
          </a:extLst>
        </cdr:cNvPr>
        <cdr:cNvCxnSpPr/>
      </cdr:nvCxnSpPr>
      <cdr:spPr>
        <a:xfrm xmlns:a="http://schemas.openxmlformats.org/drawingml/2006/main">
          <a:off x="5457812" y="539547"/>
          <a:ext cx="616730" cy="0"/>
        </a:xfrm>
        <a:prstGeom xmlns:a="http://schemas.openxmlformats.org/drawingml/2006/main" prst="line">
          <a:avLst/>
        </a:prstGeom>
        <a:ln xmlns:a="http://schemas.openxmlformats.org/drawingml/2006/main">
          <a:prstDash val="sys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0.71589</cdr:x>
      <cdr:y>0.07915</cdr:y>
    </cdr:from>
    <cdr:to>
      <cdr:x>0.79916</cdr:x>
      <cdr:y>0.16076</cdr:y>
    </cdr:to>
    <cdr:sp macro="" textlink="">
      <cdr:nvSpPr>
        <cdr:cNvPr id="10" name="TextBox 9">
          <a:extLst xmlns:a="http://schemas.openxmlformats.org/drawingml/2006/main">
            <a:ext uri="{FF2B5EF4-FFF2-40B4-BE49-F238E27FC236}">
              <a16:creationId xmlns:a16="http://schemas.microsoft.com/office/drawing/2014/main" id="{D0D2F442-CBDD-A037-74E3-9A25A02D2B5E}"/>
            </a:ext>
          </a:extLst>
        </cdr:cNvPr>
        <cdr:cNvSpPr txBox="1"/>
      </cdr:nvSpPr>
      <cdr:spPr>
        <a:xfrm xmlns:a="http://schemas.openxmlformats.org/drawingml/2006/main">
          <a:off x="4889100" y="324344"/>
          <a:ext cx="568712" cy="3344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Peak</a:t>
          </a:r>
          <a:endParaRPr lang="en-NG" sz="1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0DB1-C064-FA3E-0EE4-277059C6A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D1409858-0077-4A3F-F9E1-6BA84CC78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16E89365-584A-AAD4-CFDB-ED47EAFDF2CA}"/>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D259C5D6-4575-A387-B183-1D8B9812F0E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19C124-B243-8607-6067-59D9A9B39974}"/>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1460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F365-3032-B236-5BF0-50C8C0EC458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4DD0BBC-177B-D480-F1A0-8B899736B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04C217-1F26-5392-83B2-E0C13D479A10}"/>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D2A06089-A405-4DA4-1B22-1B1FFF7DF17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26722C9-F730-38F8-5859-C9E84A4F5DE0}"/>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546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5BE7C-D263-5972-3451-EC0D79D17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D805AD2-5C6A-7B7A-7DBF-513B658B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ABE237-6756-5E37-8A02-0294AE10311D}"/>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93F2826B-FB61-7A58-4737-A80390F3F68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1721FD-5AD8-A56E-1CA4-D7C9ABE240A7}"/>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3228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E5D-8A9C-CEDA-6840-EFA5CFF6796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B93D163-DDEC-BB16-EA85-63ADDD62F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38079C2-8830-00DE-6D6D-C784F628D7ED}"/>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A1A6496E-1427-1E10-5986-54325ED6348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9B96DC7-9A30-4673-8502-2B2DF9363F7A}"/>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2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0CCC-A743-D89F-5AFE-7E3B3D152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DA80BF4-2DA3-5166-8919-DB2290C5D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3292-E84D-611E-9985-E2D4EF372715}"/>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C067845C-78B2-7D86-4A02-867E79D9F35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37A25C2-2AB5-E827-9EC1-78DE88856102}"/>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60697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06D5-6074-B77E-5EEF-4166703F5E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697161B-9D8C-EF6E-3A7D-3E25BFD56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B00BE97-3775-F6CC-E7DD-8843CAA9D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BD685D7-0F7B-D2E1-4339-853ED93576AD}"/>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6" name="Footer Placeholder 5">
            <a:extLst>
              <a:ext uri="{FF2B5EF4-FFF2-40B4-BE49-F238E27FC236}">
                <a16:creationId xmlns:a16="http://schemas.microsoft.com/office/drawing/2014/main" id="{EBD4F92C-6E66-B3CF-71D1-F32B325D516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511572B-A4A5-3C3A-6266-06C161938FE9}"/>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1157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2A5F-1468-AE80-B5F4-308C152625F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B22FA37-2413-C741-43BA-8889C2848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7DD35C-F9A7-F7C8-4A57-98767EE5B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0AA9FD6-843C-97DD-930D-015E3AADC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E8F88-4353-1204-B6BF-8808CD444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971BFDB9-5336-8E79-B6BA-106A0BD34E33}"/>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8" name="Footer Placeholder 7">
            <a:extLst>
              <a:ext uri="{FF2B5EF4-FFF2-40B4-BE49-F238E27FC236}">
                <a16:creationId xmlns:a16="http://schemas.microsoft.com/office/drawing/2014/main" id="{DB8D4228-3D66-762A-75D7-5E69A0A2F10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1D1526F-16E6-6836-B76E-C43E37947358}"/>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6728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9265-A5E8-FFF6-3FE9-4A3F842679F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68CC756-2870-D709-0EAF-55678C18B307}"/>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4" name="Footer Placeholder 3">
            <a:extLst>
              <a:ext uri="{FF2B5EF4-FFF2-40B4-BE49-F238E27FC236}">
                <a16:creationId xmlns:a16="http://schemas.microsoft.com/office/drawing/2014/main" id="{A9418F2D-CC6D-6005-C74F-B74EC982179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1D82B6E-043F-BE1B-061B-A4F8531464BE}"/>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92385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A5B8B-25CA-0222-5E05-0868070628E3}"/>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3" name="Footer Placeholder 2">
            <a:extLst>
              <a:ext uri="{FF2B5EF4-FFF2-40B4-BE49-F238E27FC236}">
                <a16:creationId xmlns:a16="http://schemas.microsoft.com/office/drawing/2014/main" id="{C7B25F12-A483-342E-A708-6990F6B68D6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8AB3939-8AA0-D482-866F-947CC5F6575D}"/>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38096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8A8-01F4-9347-CAD5-87E392159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702E3F3-6724-01C7-0FCC-E65AF444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DD3DDCB-B3D6-C23F-9006-CF821B9F3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E5B7C-7032-EE88-F8C4-F5A73520F944}"/>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6" name="Footer Placeholder 5">
            <a:extLst>
              <a:ext uri="{FF2B5EF4-FFF2-40B4-BE49-F238E27FC236}">
                <a16:creationId xmlns:a16="http://schemas.microsoft.com/office/drawing/2014/main" id="{EA4BB2EE-ECEB-E6B9-16FC-EAC202038ED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975808C-8170-2E6F-F68B-5AC4FBB0F79B}"/>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1092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DBBD-8760-9C21-E372-EFDC79C49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0269ADD-2B65-3CFC-C136-BA3F4074C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A55945E-1831-2800-958B-9A088CA2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C5793-0DF9-0E37-FFE0-221CEE9E204B}"/>
              </a:ext>
            </a:extLst>
          </p:cNvPr>
          <p:cNvSpPr>
            <a:spLocks noGrp="1"/>
          </p:cNvSpPr>
          <p:nvPr>
            <p:ph type="dt" sz="half" idx="10"/>
          </p:nvPr>
        </p:nvSpPr>
        <p:spPr/>
        <p:txBody>
          <a:bodyPr/>
          <a:lstStyle/>
          <a:p>
            <a:fld id="{BBAE6E30-288C-4064-B2A0-76AD5DB5B1C2}" type="datetimeFigureOut">
              <a:rPr lang="en-NG" smtClean="0"/>
              <a:t>17/07/2024</a:t>
            </a:fld>
            <a:endParaRPr lang="en-NG"/>
          </a:p>
        </p:txBody>
      </p:sp>
      <p:sp>
        <p:nvSpPr>
          <p:cNvPr id="6" name="Footer Placeholder 5">
            <a:extLst>
              <a:ext uri="{FF2B5EF4-FFF2-40B4-BE49-F238E27FC236}">
                <a16:creationId xmlns:a16="http://schemas.microsoft.com/office/drawing/2014/main" id="{FA1C72EC-4068-B871-000A-52C969D08F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1AFB6F3-70B6-BA31-18F8-D2D68A902F75}"/>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0929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F8D29-30B2-F51E-97B2-72B4F0E81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29B6B47-0317-EFBA-5B98-0FCAE5430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F8FFCBD-F6DB-D5F2-B185-FA1E99800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AE6E30-288C-4064-B2A0-76AD5DB5B1C2}" type="datetimeFigureOut">
              <a:rPr lang="en-NG" smtClean="0"/>
              <a:t>17/07/2024</a:t>
            </a:fld>
            <a:endParaRPr lang="en-NG"/>
          </a:p>
        </p:txBody>
      </p:sp>
      <p:sp>
        <p:nvSpPr>
          <p:cNvPr id="5" name="Footer Placeholder 4">
            <a:extLst>
              <a:ext uri="{FF2B5EF4-FFF2-40B4-BE49-F238E27FC236}">
                <a16:creationId xmlns:a16="http://schemas.microsoft.com/office/drawing/2014/main" id="{51CBAE5F-58D0-8832-113C-B4F72E8AF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FF2BCAC7-91C7-60B6-B79C-8441D57B7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CB5D05-AB5E-4372-8ED4-213C06C92A49}" type="slidenum">
              <a:rPr lang="en-NG" smtClean="0"/>
              <a:t>‹#›</a:t>
            </a:fld>
            <a:endParaRPr lang="en-NG"/>
          </a:p>
        </p:txBody>
      </p:sp>
    </p:spTree>
    <p:extLst>
      <p:ext uri="{BB962C8B-B14F-4D97-AF65-F5344CB8AC3E}">
        <p14:creationId xmlns:p14="http://schemas.microsoft.com/office/powerpoint/2010/main" val="171309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EBC93-B697-B1E9-ED28-49E549578ECC}"/>
              </a:ext>
            </a:extLst>
          </p:cNvPr>
          <p:cNvPicPr>
            <a:picLocks noChangeAspect="1"/>
          </p:cNvPicPr>
          <p:nvPr/>
        </p:nvPicPr>
        <p:blipFill>
          <a:blip r:embed="rId2"/>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E2A86E86-29EF-B55E-094C-F6FCF54DF1DE}"/>
              </a:ext>
            </a:extLst>
          </p:cNvPr>
          <p:cNvSpPr txBox="1"/>
          <p:nvPr/>
        </p:nvSpPr>
        <p:spPr>
          <a:xfrm>
            <a:off x="6324336" y="2200474"/>
            <a:ext cx="5734928" cy="3046988"/>
          </a:xfrm>
          <a:prstGeom prst="rect">
            <a:avLst/>
          </a:prstGeom>
          <a:noFill/>
        </p:spPr>
        <p:txBody>
          <a:bodyPr wrap="square" rtlCol="0">
            <a:spAutoFit/>
          </a:bodyPr>
          <a:lstStyle/>
          <a:p>
            <a:r>
              <a:rPr lang="en-US" sz="3600" b="1" dirty="0">
                <a:solidFill>
                  <a:srgbClr val="00B050"/>
                </a:solidFill>
                <a:latin typeface="Arial Rounded MT Bold" panose="020F0704030504030204" pitchFamily="34" charset="0"/>
              </a:rPr>
              <a:t>Analyzing Gender Disparity in Nollywood: Using Four Evaluation Criteria.</a:t>
            </a:r>
          </a:p>
          <a:p>
            <a:endParaRPr lang="en-NG" sz="4800" b="1" dirty="0">
              <a:solidFill>
                <a:srgbClr val="00B050"/>
              </a:solidFill>
            </a:endParaRPr>
          </a:p>
        </p:txBody>
      </p:sp>
      <p:sp>
        <p:nvSpPr>
          <p:cNvPr id="4" name="Rectangle: Rounded Corners 3">
            <a:extLst>
              <a:ext uri="{FF2B5EF4-FFF2-40B4-BE49-F238E27FC236}">
                <a16:creationId xmlns:a16="http://schemas.microsoft.com/office/drawing/2014/main" id="{0E3908DA-D821-7316-4D1D-45524EA98845}"/>
              </a:ext>
            </a:extLst>
          </p:cNvPr>
          <p:cNvSpPr/>
          <p:nvPr/>
        </p:nvSpPr>
        <p:spPr>
          <a:xfrm>
            <a:off x="5560142" y="6091084"/>
            <a:ext cx="6499122"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77114BEA-9974-0352-B322-CC066310BD30}"/>
              </a:ext>
            </a:extLst>
          </p:cNvPr>
          <p:cNvSpPr txBox="1"/>
          <p:nvPr/>
        </p:nvSpPr>
        <p:spPr>
          <a:xfrm>
            <a:off x="6096000" y="6223819"/>
            <a:ext cx="5569974" cy="369332"/>
          </a:xfrm>
          <a:prstGeom prst="rect">
            <a:avLst/>
          </a:prstGeom>
          <a:noFill/>
        </p:spPr>
        <p:txBody>
          <a:bodyPr wrap="square" rtlCol="0">
            <a:spAutoFit/>
          </a:bodyPr>
          <a:lstStyle/>
          <a:p>
            <a:r>
              <a:rPr lang="en-US" b="1" dirty="0">
                <a:solidFill>
                  <a:schemeClr val="bg1"/>
                </a:solidFill>
              </a:rPr>
              <a:t>OLUMIDE BALOGUN                                     March  2024</a:t>
            </a:r>
            <a:endParaRPr lang="en-NG" b="1" dirty="0">
              <a:solidFill>
                <a:schemeClr val="bg1"/>
              </a:solidFill>
            </a:endParaRPr>
          </a:p>
        </p:txBody>
      </p:sp>
    </p:spTree>
    <p:extLst>
      <p:ext uri="{BB962C8B-B14F-4D97-AF65-F5344CB8AC3E}">
        <p14:creationId xmlns:p14="http://schemas.microsoft.com/office/powerpoint/2010/main" val="108945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38D295A9-7E34-F21B-37E3-D7A871E93AA3}"/>
              </a:ext>
            </a:extLst>
          </p:cNvPr>
          <p:cNvCxnSpPr>
            <a:cxnSpLocks/>
          </p:cNvCxnSpPr>
          <p:nvPr/>
        </p:nvCxnSpPr>
        <p:spPr>
          <a:xfrm flipV="1">
            <a:off x="2635326" y="2141380"/>
            <a:ext cx="1636509" cy="1132540"/>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B6951F3-F7A5-0745-6C0E-16A92A17D55B}"/>
              </a:ext>
            </a:extLst>
          </p:cNvPr>
          <p:cNvSpPr txBox="1"/>
          <p:nvPr/>
        </p:nvSpPr>
        <p:spPr>
          <a:xfrm>
            <a:off x="536173" y="1352190"/>
            <a:ext cx="3569111" cy="369332"/>
          </a:xfrm>
          <a:prstGeom prst="rect">
            <a:avLst/>
          </a:prstGeom>
          <a:noFill/>
        </p:spPr>
        <p:txBody>
          <a:bodyPr wrap="square" rtlCol="0">
            <a:spAutoFit/>
          </a:bodyPr>
          <a:lstStyle/>
          <a:p>
            <a:r>
              <a:rPr lang="en-US" dirty="0"/>
              <a:t>Percentage change in GDP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solidFill>
                  <a:srgbClr val="111111"/>
                </a:solidFill>
              </a:rPr>
              <a:t>Nollywood continued to increase it contribution to the GDP of Nigeria. From </a:t>
            </a:r>
            <a:r>
              <a:rPr lang="en-US" sz="2600" b="1" dirty="0">
                <a:solidFill>
                  <a:srgbClr val="00B050"/>
                </a:solidFill>
              </a:rPr>
              <a:t>1.3%</a:t>
            </a:r>
            <a:r>
              <a:rPr lang="en-US" sz="2600" b="1" dirty="0">
                <a:solidFill>
                  <a:srgbClr val="111111"/>
                </a:solidFill>
              </a:rPr>
              <a:t> in 2021 to </a:t>
            </a:r>
            <a:r>
              <a:rPr lang="en-US" sz="2600" b="1" dirty="0">
                <a:solidFill>
                  <a:srgbClr val="00B050"/>
                </a:solidFill>
              </a:rPr>
              <a:t>2.3% </a:t>
            </a:r>
            <a:r>
              <a:rPr lang="en-US" sz="2600" b="1" dirty="0">
                <a:solidFill>
                  <a:srgbClr val="111111"/>
                </a:solidFill>
              </a:rPr>
              <a:t>in 2022</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a:t>
            </a:r>
            <a:r>
              <a:rPr lang="en-US" sz="1400" dirty="0" err="1"/>
              <a:t>PcW</a:t>
            </a:r>
            <a:r>
              <a:rPr lang="en-US" sz="1400" dirty="0"/>
              <a:t> , </a:t>
            </a:r>
            <a:r>
              <a:rPr lang="en-US" sz="1400" dirty="0" err="1"/>
              <a:t>VenturesAfrica</a:t>
            </a:r>
            <a:r>
              <a:rPr lang="en-US" sz="1400" dirty="0"/>
              <a:t> </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5820363" y="6550223"/>
            <a:ext cx="3378338"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Oval 2">
            <a:extLst>
              <a:ext uri="{FF2B5EF4-FFF2-40B4-BE49-F238E27FC236}">
                <a16:creationId xmlns:a16="http://schemas.microsoft.com/office/drawing/2014/main" id="{5B771651-FD5C-410D-B506-7D3D35A0A55F}"/>
              </a:ext>
            </a:extLst>
          </p:cNvPr>
          <p:cNvSpPr/>
          <p:nvPr/>
        </p:nvSpPr>
        <p:spPr>
          <a:xfrm>
            <a:off x="2814802" y="2527125"/>
            <a:ext cx="1182608" cy="4660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9367BAB1-CCF4-1307-D394-C5B3AF5E17C0}"/>
              </a:ext>
            </a:extLst>
          </p:cNvPr>
          <p:cNvSpPr txBox="1"/>
          <p:nvPr/>
        </p:nvSpPr>
        <p:spPr>
          <a:xfrm>
            <a:off x="2814802" y="2604696"/>
            <a:ext cx="1182608" cy="307777"/>
          </a:xfrm>
          <a:prstGeom prst="rect">
            <a:avLst/>
          </a:prstGeom>
          <a:noFill/>
        </p:spPr>
        <p:txBody>
          <a:bodyPr wrap="square" rtlCol="0">
            <a:spAutoFit/>
          </a:bodyPr>
          <a:lstStyle/>
          <a:p>
            <a:r>
              <a:rPr lang="en-US" sz="1400" b="1" dirty="0"/>
              <a:t>+ 1%  growth</a:t>
            </a:r>
            <a:endParaRPr lang="en-NG" sz="1400" b="1" dirty="0"/>
          </a:p>
        </p:txBody>
      </p:sp>
      <p:sp>
        <p:nvSpPr>
          <p:cNvPr id="27" name="TextBox 26">
            <a:extLst>
              <a:ext uri="{FF2B5EF4-FFF2-40B4-BE49-F238E27FC236}">
                <a16:creationId xmlns:a16="http://schemas.microsoft.com/office/drawing/2014/main" id="{40445AF1-FC59-8A39-FF72-87CFCA312750}"/>
              </a:ext>
            </a:extLst>
          </p:cNvPr>
          <p:cNvSpPr txBox="1"/>
          <p:nvPr/>
        </p:nvSpPr>
        <p:spPr>
          <a:xfrm>
            <a:off x="7832641" y="3135955"/>
            <a:ext cx="3734064" cy="1569660"/>
          </a:xfrm>
          <a:prstGeom prst="rect">
            <a:avLst/>
          </a:prstGeom>
          <a:noFill/>
        </p:spPr>
        <p:txBody>
          <a:bodyPr wrap="square" rtlCol="0">
            <a:spAutoFit/>
          </a:bodyPr>
          <a:lstStyle/>
          <a:p>
            <a:r>
              <a:rPr lang="en-US" sz="1600" b="1" i="0" dirty="0">
                <a:solidFill>
                  <a:srgbClr val="0D0D0D"/>
                </a:solidFill>
                <a:effectLst/>
                <a:highlight>
                  <a:srgbClr val="FFFFFF"/>
                </a:highlight>
              </a:rPr>
              <a:t>According to PwC, Nollywood's contribution amounted to 2.3% of the GDP, equivalent to around $600 million. Projections suggest that the industry is poised to reach an annual value of approximately $1 billion.</a:t>
            </a:r>
          </a:p>
        </p:txBody>
      </p:sp>
      <p:sp>
        <p:nvSpPr>
          <p:cNvPr id="34" name="Right Brace 33">
            <a:extLst>
              <a:ext uri="{FF2B5EF4-FFF2-40B4-BE49-F238E27FC236}">
                <a16:creationId xmlns:a16="http://schemas.microsoft.com/office/drawing/2014/main" id="{CF3B9A8C-DBCF-1D15-F0C9-BCBF90DFB6B5}"/>
              </a:ext>
            </a:extLst>
          </p:cNvPr>
          <p:cNvSpPr/>
          <p:nvPr/>
        </p:nvSpPr>
        <p:spPr>
          <a:xfrm>
            <a:off x="7080759" y="2599985"/>
            <a:ext cx="428773" cy="3314117"/>
          </a:xfrm>
          <a:prstGeom prst="rightBrace">
            <a:avLst/>
          </a:prstGeom>
          <a:ln w="190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sp>
        <p:nvSpPr>
          <p:cNvPr id="2" name="TextBox 1">
            <a:extLst>
              <a:ext uri="{FF2B5EF4-FFF2-40B4-BE49-F238E27FC236}">
                <a16:creationId xmlns:a16="http://schemas.microsoft.com/office/drawing/2014/main" id="{A68EF604-E906-4187-2F0E-9F4D3941D622}"/>
              </a:ext>
            </a:extLst>
          </p:cNvPr>
          <p:cNvSpPr txBox="1"/>
          <p:nvPr/>
        </p:nvSpPr>
        <p:spPr>
          <a:xfrm>
            <a:off x="11061289" y="6534424"/>
            <a:ext cx="428610" cy="307777"/>
          </a:xfrm>
          <a:prstGeom prst="rect">
            <a:avLst/>
          </a:prstGeom>
          <a:noFill/>
        </p:spPr>
        <p:txBody>
          <a:bodyPr wrap="square" rtlCol="0">
            <a:spAutoFit/>
          </a:bodyPr>
          <a:lstStyle/>
          <a:p>
            <a:r>
              <a:rPr lang="en-US" sz="1400" dirty="0"/>
              <a:t>10</a:t>
            </a:r>
            <a:endParaRPr lang="en-NG" sz="1400" dirty="0"/>
          </a:p>
        </p:txBody>
      </p:sp>
      <p:graphicFrame>
        <p:nvGraphicFramePr>
          <p:cNvPr id="13" name="Chart 12">
            <a:extLst>
              <a:ext uri="{FF2B5EF4-FFF2-40B4-BE49-F238E27FC236}">
                <a16:creationId xmlns:a16="http://schemas.microsoft.com/office/drawing/2014/main" id="{5233B74A-BCA9-B3AF-F962-9B2086D99522}"/>
              </a:ext>
            </a:extLst>
          </p:cNvPr>
          <p:cNvGraphicFramePr/>
          <p:nvPr>
            <p:extLst>
              <p:ext uri="{D42A27DB-BD31-4B8C-83A1-F6EECF244321}">
                <p14:modId xmlns:p14="http://schemas.microsoft.com/office/powerpoint/2010/main" val="470887014"/>
              </p:ext>
            </p:extLst>
          </p:nvPr>
        </p:nvGraphicFramePr>
        <p:xfrm>
          <a:off x="614289" y="1762805"/>
          <a:ext cx="6390125" cy="4636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788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11</a:t>
            </a:r>
            <a:endParaRPr lang="en-NG" sz="1400" dirty="0"/>
          </a:p>
        </p:txBody>
      </p:sp>
      <p:sp>
        <p:nvSpPr>
          <p:cNvPr id="10" name="Rectangle 9">
            <a:extLst>
              <a:ext uri="{FF2B5EF4-FFF2-40B4-BE49-F238E27FC236}">
                <a16:creationId xmlns:a16="http://schemas.microsoft.com/office/drawing/2014/main" id="{6B0BB087-1D0C-9EC5-FFD3-57DB3148116A}"/>
              </a:ext>
            </a:extLst>
          </p:cNvPr>
          <p:cNvSpPr/>
          <p:nvPr/>
        </p:nvSpPr>
        <p:spPr>
          <a:xfrm>
            <a:off x="514783" y="3450844"/>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83139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560439" y="436097"/>
            <a:ext cx="9599560" cy="6006905"/>
            <a:chOff x="560439" y="436098"/>
            <a:chExt cx="9599560"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560439" y="436098"/>
              <a:ext cx="4605717" cy="2720653"/>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10" name="Picture 9">
            <a:extLst>
              <a:ext uri="{FF2B5EF4-FFF2-40B4-BE49-F238E27FC236}">
                <a16:creationId xmlns:a16="http://schemas.microsoft.com/office/drawing/2014/main" id="{1C5512EA-4275-99F2-4278-F1584028D605}"/>
              </a:ext>
            </a:extLst>
          </p:cNvPr>
          <p:cNvPicPr>
            <a:picLocks noChangeAspect="1"/>
          </p:cNvPicPr>
          <p:nvPr/>
        </p:nvPicPr>
        <p:blipFill>
          <a:blip r:embed="rId2"/>
          <a:stretch>
            <a:fillRect/>
          </a:stretch>
        </p:blipFill>
        <p:spPr>
          <a:xfrm>
            <a:off x="5166157" y="2983816"/>
            <a:ext cx="4732933" cy="3248172"/>
          </a:xfrm>
          <a:prstGeom prst="rect">
            <a:avLst/>
          </a:prstGeom>
        </p:spPr>
      </p:pic>
      <p:cxnSp>
        <p:nvCxnSpPr>
          <p:cNvPr id="2" name="Straight Connector 1">
            <a:extLst>
              <a:ext uri="{FF2B5EF4-FFF2-40B4-BE49-F238E27FC236}">
                <a16:creationId xmlns:a16="http://schemas.microsoft.com/office/drawing/2014/main" id="{87AF817F-84B7-9BD3-BDA8-572DF75E6EB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36CBF8F-E78A-51D6-51AC-3BBFA941831A}"/>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1E446E6A-E476-A10F-F236-45270295FFF9}"/>
              </a:ext>
            </a:extLst>
          </p:cNvPr>
          <p:cNvSpPr txBox="1"/>
          <p:nvPr/>
        </p:nvSpPr>
        <p:spPr>
          <a:xfrm>
            <a:off x="691411" y="668484"/>
            <a:ext cx="4343771" cy="2431435"/>
          </a:xfrm>
          <a:prstGeom prst="rect">
            <a:avLst/>
          </a:prstGeom>
          <a:noFill/>
        </p:spPr>
        <p:txBody>
          <a:bodyPr wrap="square" rtlCol="0">
            <a:spAutoFit/>
          </a:bodyPr>
          <a:lstStyle/>
          <a:p>
            <a:r>
              <a:rPr lang="en-US" sz="2000" b="1" dirty="0">
                <a:solidFill>
                  <a:schemeClr val="bg1"/>
                </a:solidFill>
              </a:rPr>
              <a:t>Scene 1 – </a:t>
            </a:r>
            <a:r>
              <a:rPr lang="en-US" sz="2000" b="1" u="sng" dirty="0">
                <a:solidFill>
                  <a:schemeClr val="bg1"/>
                </a:solidFill>
              </a:rPr>
              <a:t>Movie Directors Assessments</a:t>
            </a:r>
          </a:p>
          <a:p>
            <a:endParaRPr lang="en-US" sz="2000" b="1" u="sng" dirty="0">
              <a:solidFill>
                <a:schemeClr val="bg1"/>
              </a:solidFill>
            </a:endParaRPr>
          </a:p>
          <a:p>
            <a:pPr marL="342900" indent="-342900">
              <a:buFont typeface="Arial" panose="020B0604020202020204" pitchFamily="34" charset="0"/>
              <a:buChar char="•"/>
            </a:pPr>
            <a:r>
              <a:rPr lang="en-US" sz="2000" b="1" dirty="0">
                <a:solidFill>
                  <a:schemeClr val="bg1"/>
                </a:solidFill>
              </a:rPr>
              <a:t> </a:t>
            </a:r>
            <a:r>
              <a:rPr lang="en-US" b="1" dirty="0">
                <a:solidFill>
                  <a:schemeClr val="bg1"/>
                </a:solidFill>
              </a:rPr>
              <a:t>Evaluation of the Total Count and Proportion of Male versus Female Directors.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Directors.</a:t>
            </a:r>
          </a:p>
          <a:p>
            <a:endParaRPr lang="en-US" sz="2000" b="1" dirty="0">
              <a:solidFill>
                <a:schemeClr val="bg1"/>
              </a:solidFill>
            </a:endParaRPr>
          </a:p>
        </p:txBody>
      </p:sp>
      <p:sp>
        <p:nvSpPr>
          <p:cNvPr id="13" name="TextBox 12">
            <a:extLst>
              <a:ext uri="{FF2B5EF4-FFF2-40B4-BE49-F238E27FC236}">
                <a16:creationId xmlns:a16="http://schemas.microsoft.com/office/drawing/2014/main" id="{E578F1A5-389B-79B3-7327-0F7E947D5CC2}"/>
              </a:ext>
            </a:extLst>
          </p:cNvPr>
          <p:cNvSpPr txBox="1"/>
          <p:nvPr/>
        </p:nvSpPr>
        <p:spPr>
          <a:xfrm>
            <a:off x="11061289" y="6550223"/>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5280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270149F-53A6-8415-62A7-8E30C07AB5DB}"/>
              </a:ext>
            </a:extLst>
          </p:cNvPr>
          <p:cNvGraphicFramePr/>
          <p:nvPr>
            <p:extLst>
              <p:ext uri="{D42A27DB-BD31-4B8C-83A1-F6EECF244321}">
                <p14:modId xmlns:p14="http://schemas.microsoft.com/office/powerpoint/2010/main" val="3300019276"/>
              </p:ext>
            </p:extLst>
          </p:nvPr>
        </p:nvGraphicFramePr>
        <p:xfrm>
          <a:off x="189133" y="1683856"/>
          <a:ext cx="8128000" cy="469937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6951F3-F7A5-0745-6C0E-16A92A17D55B}"/>
              </a:ext>
            </a:extLst>
          </p:cNvPr>
          <p:cNvSpPr txBox="1"/>
          <p:nvPr/>
        </p:nvSpPr>
        <p:spPr>
          <a:xfrm>
            <a:off x="189133" y="1323330"/>
            <a:ext cx="3584581" cy="369332"/>
          </a:xfrm>
          <a:prstGeom prst="rect">
            <a:avLst/>
          </a:prstGeom>
          <a:noFill/>
        </p:spPr>
        <p:txBody>
          <a:bodyPr wrap="square" rtlCol="0">
            <a:spAutoFit/>
          </a:bodyPr>
          <a:lstStyle/>
          <a:p>
            <a:r>
              <a:rPr lang="en-US" dirty="0"/>
              <a:t>Annual Trends in Movie Directorship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6458714" y="1570907"/>
            <a:ext cx="2127450" cy="871314"/>
          </a:xfrm>
          <a:prstGeom prst="wedgeEllipseCallou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40.9%  involvement of female directors.</a:t>
            </a:r>
            <a:endParaRPr lang="en-NG" sz="1400" b="1"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i="0" dirty="0">
                <a:solidFill>
                  <a:srgbClr val="111111"/>
                </a:solidFill>
                <a:effectLst/>
              </a:rPr>
              <a:t>Despite a modest increase in 2022, </a:t>
            </a:r>
            <a:r>
              <a:rPr lang="en-US" sz="2600" b="1" i="0" dirty="0">
                <a:solidFill>
                  <a:srgbClr val="F8275B"/>
                </a:solidFill>
                <a:effectLst/>
              </a:rPr>
              <a:t>female directors </a:t>
            </a:r>
            <a:r>
              <a:rPr lang="en-US" sz="2600" b="1" i="0" dirty="0">
                <a:solidFill>
                  <a:srgbClr val="111111"/>
                </a:solidFill>
                <a:effectLst/>
              </a:rPr>
              <a:t>continue to be underrepresented in the movie industry. The </a:t>
            </a:r>
            <a:r>
              <a:rPr lang="en-US" sz="2600" b="1" i="0" dirty="0">
                <a:solidFill>
                  <a:srgbClr val="0070C0"/>
                </a:solidFill>
                <a:effectLst/>
              </a:rPr>
              <a:t>male</a:t>
            </a:r>
            <a:r>
              <a:rPr lang="en-US" sz="2600" b="1" i="0" dirty="0">
                <a:solidFill>
                  <a:srgbClr val="111111"/>
                </a:solidFill>
                <a:effectLst/>
              </a:rPr>
              <a:t> lead all the way with </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09391" y="1590995"/>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228406" y="1960327"/>
            <a:ext cx="1786597"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768382" y="2231438"/>
            <a:ext cx="3151163"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40.9%  female directed </a:t>
            </a:r>
            <a:r>
              <a:rPr lang="en-US" sz="1600" dirty="0"/>
              <a:t>movies and TV shows. Unfortunately, this progress was abruptly halted.</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rPr>
              <a:t>Over the span of a decade, </a:t>
            </a:r>
            <a:r>
              <a:rPr lang="en-US" sz="1600" b="1" i="0" dirty="0">
                <a:solidFill>
                  <a:srgbClr val="0D0D0D"/>
                </a:solidFill>
                <a:effectLst/>
                <a:highlight>
                  <a:srgbClr val="FFFFFF"/>
                </a:highlight>
              </a:rPr>
              <a:t>male directors showcased their prowess</a:t>
            </a:r>
            <a:r>
              <a:rPr lang="en-US" sz="1600" b="0" i="0" dirty="0">
                <a:solidFill>
                  <a:srgbClr val="0D0D0D"/>
                </a:solidFill>
                <a:effectLst/>
                <a:highlight>
                  <a:srgbClr val="FFFFFF"/>
                </a:highlight>
              </a:rPr>
              <a:t>, while </a:t>
            </a:r>
            <a:r>
              <a:rPr lang="en-US" sz="1600" b="1" i="0" dirty="0">
                <a:solidFill>
                  <a:srgbClr val="0D0D0D"/>
                </a:solidFill>
                <a:effectLst/>
                <a:highlight>
                  <a:srgbClr val="FFFFFF"/>
                </a:highlight>
              </a:rPr>
              <a:t>female directors were notably absent </a:t>
            </a:r>
            <a:r>
              <a:rPr lang="en-US" sz="1600" b="0" i="0" dirty="0">
                <a:solidFill>
                  <a:srgbClr val="0D0D0D"/>
                </a:solidFill>
                <a:effectLst/>
                <a:highlight>
                  <a:srgbClr val="FFFFFF"/>
                </a:highlight>
              </a:rPr>
              <a:t>from directing any movies or TV shows in 2015, 2020, and 2023.</a:t>
            </a:r>
          </a:p>
          <a:p>
            <a:pPr marL="285750" indent="-285750">
              <a:buFont typeface="Arial" panose="020B0604020202020204" pitchFamily="34" charset="0"/>
              <a:buChar char="•"/>
            </a:pPr>
            <a:endParaRPr lang="en-US" sz="1600" dirty="0">
              <a:solidFill>
                <a:srgbClr val="0D0D0D"/>
              </a:solidFill>
              <a:highlight>
                <a:srgbClr val="FFFFFF"/>
              </a:highlight>
            </a:endParaRPr>
          </a:p>
          <a:p>
            <a:pPr marL="285750" indent="-285750">
              <a:buFont typeface="Arial" panose="020B0604020202020204" pitchFamily="34" charset="0"/>
              <a:buChar char="•"/>
            </a:pPr>
            <a:r>
              <a:rPr lang="en-US" sz="1600" b="1" dirty="0">
                <a:solidFill>
                  <a:srgbClr val="0D0D0D"/>
                </a:solidFill>
                <a:highlight>
                  <a:srgbClr val="FFFFFF"/>
                </a:highlight>
              </a:rPr>
              <a:t>Male directed 121 (78.1%) films while female directed 34 (21.9%) </a:t>
            </a:r>
            <a:r>
              <a:rPr lang="en-US" sz="1600" dirty="0">
                <a:solidFill>
                  <a:srgbClr val="0D0D0D"/>
                </a:solidFill>
                <a:highlight>
                  <a:srgbClr val="FFFFFF"/>
                </a:highlight>
              </a:rPr>
              <a:t>films from 2013 to 2023.</a:t>
            </a:r>
          </a:p>
        </p:txBody>
      </p:sp>
      <p:sp>
        <p:nvSpPr>
          <p:cNvPr id="35" name="TextBox 34">
            <a:extLst>
              <a:ext uri="{FF2B5EF4-FFF2-40B4-BE49-F238E27FC236}">
                <a16:creationId xmlns:a16="http://schemas.microsoft.com/office/drawing/2014/main" id="{D6F70600-74E7-ADC4-9E5B-56D4948786E7}"/>
              </a:ext>
            </a:extLst>
          </p:cNvPr>
          <p:cNvSpPr txBox="1"/>
          <p:nvPr/>
        </p:nvSpPr>
        <p:spPr>
          <a:xfrm>
            <a:off x="5669922" y="6534424"/>
            <a:ext cx="3673306"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2" name="TextBox 1">
            <a:extLst>
              <a:ext uri="{FF2B5EF4-FFF2-40B4-BE49-F238E27FC236}">
                <a16:creationId xmlns:a16="http://schemas.microsoft.com/office/drawing/2014/main" id="{5F447287-CACB-DF9B-E9DE-E213DFE8DC3E}"/>
              </a:ext>
            </a:extLst>
          </p:cNvPr>
          <p:cNvSpPr txBox="1"/>
          <p:nvPr/>
        </p:nvSpPr>
        <p:spPr>
          <a:xfrm>
            <a:off x="11061289" y="6534424"/>
            <a:ext cx="428610" cy="307777"/>
          </a:xfrm>
          <a:prstGeom prst="rect">
            <a:avLst/>
          </a:prstGeom>
          <a:noFill/>
        </p:spPr>
        <p:txBody>
          <a:bodyPr wrap="square" rtlCol="0">
            <a:spAutoFit/>
          </a:bodyPr>
          <a:lstStyle/>
          <a:p>
            <a:r>
              <a:rPr lang="en-US" sz="1400" dirty="0"/>
              <a:t>13</a:t>
            </a:r>
            <a:endParaRPr lang="en-NG" sz="1400" dirty="0"/>
          </a:p>
        </p:txBody>
      </p:sp>
      <p:cxnSp>
        <p:nvCxnSpPr>
          <p:cNvPr id="26" name="Straight Arrow Connector 25">
            <a:extLst>
              <a:ext uri="{FF2B5EF4-FFF2-40B4-BE49-F238E27FC236}">
                <a16:creationId xmlns:a16="http://schemas.microsoft.com/office/drawing/2014/main" id="{23B73E7E-70D6-2082-97CA-7FE07F4F2482}"/>
              </a:ext>
            </a:extLst>
          </p:cNvPr>
          <p:cNvCxnSpPr/>
          <p:nvPr/>
        </p:nvCxnSpPr>
        <p:spPr>
          <a:xfrm flipV="1">
            <a:off x="914400" y="3883630"/>
            <a:ext cx="6223598" cy="1744394"/>
          </a:xfrm>
          <a:prstGeom prst="straightConnector1">
            <a:avLst/>
          </a:prstGeom>
          <a:ln w="12700">
            <a:solidFill>
              <a:schemeClr val="tx1"/>
            </a:solidFill>
            <a:prstDash val="lgDash"/>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E362EDA-DFAB-CF54-FDF5-76348F0BB852}"/>
              </a:ext>
            </a:extLst>
          </p:cNvPr>
          <p:cNvCxnSpPr>
            <a:cxnSpLocks/>
          </p:cNvCxnSpPr>
          <p:nvPr/>
        </p:nvCxnSpPr>
        <p:spPr>
          <a:xfrm>
            <a:off x="7137998" y="2501136"/>
            <a:ext cx="0" cy="50097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9538AD5-2CB0-1F97-6590-046597B53498}"/>
              </a:ext>
            </a:extLst>
          </p:cNvPr>
          <p:cNvSpPr txBox="1"/>
          <p:nvPr/>
        </p:nvSpPr>
        <p:spPr>
          <a:xfrm>
            <a:off x="3047732" y="1960327"/>
            <a:ext cx="639350" cy="369332"/>
          </a:xfrm>
          <a:prstGeom prst="rect">
            <a:avLst/>
          </a:prstGeom>
          <a:noFill/>
        </p:spPr>
        <p:txBody>
          <a:bodyPr wrap="square" rtlCol="0">
            <a:spAutoFit/>
          </a:bodyPr>
          <a:lstStyle/>
          <a:p>
            <a:r>
              <a:rPr lang="en-US" dirty="0"/>
              <a:t>Peak</a:t>
            </a:r>
            <a:endParaRPr lang="en-NG" dirty="0"/>
          </a:p>
        </p:txBody>
      </p:sp>
    </p:spTree>
    <p:extLst>
      <p:ext uri="{BB962C8B-B14F-4D97-AF65-F5344CB8AC3E}">
        <p14:creationId xmlns:p14="http://schemas.microsoft.com/office/powerpoint/2010/main" val="90596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353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BC8EAA51-F225-7A3B-BC95-5FE1784D383D}"/>
              </a:ext>
            </a:extLst>
          </p:cNvPr>
          <p:cNvSpPr txBox="1"/>
          <p:nvPr/>
        </p:nvSpPr>
        <p:spPr>
          <a:xfrm>
            <a:off x="304799" y="237319"/>
            <a:ext cx="11563643" cy="892552"/>
          </a:xfrm>
          <a:prstGeom prst="rect">
            <a:avLst/>
          </a:prstGeom>
          <a:noFill/>
          <a:ln>
            <a:noFill/>
          </a:ln>
        </p:spPr>
        <p:txBody>
          <a:bodyPr wrap="square" rtlCol="0">
            <a:spAutoFit/>
          </a:bodyPr>
          <a:lstStyle/>
          <a:p>
            <a:r>
              <a:rPr lang="en-US" sz="2600" b="1" i="0" dirty="0">
                <a:solidFill>
                  <a:srgbClr val="0070C0"/>
                </a:solidFill>
                <a:effectLst/>
                <a:highlight>
                  <a:srgbClr val="FFFFFF"/>
                </a:highlight>
              </a:rPr>
              <a:t>Male</a:t>
            </a:r>
            <a:r>
              <a:rPr lang="en-US" sz="2600" b="1" i="0" dirty="0">
                <a:solidFill>
                  <a:srgbClr val="00B050"/>
                </a:solidFill>
                <a:effectLst/>
                <a:highlight>
                  <a:srgbClr val="FFFFFF"/>
                </a:highlight>
              </a:rPr>
              <a:t>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a:t>
            </a:r>
            <a:r>
              <a:rPr lang="en-US" sz="2600" b="1" dirty="0">
                <a:solidFill>
                  <a:srgbClr val="0D0D0D"/>
                </a:solidFill>
                <a:highlight>
                  <a:srgbClr val="FFFFFF"/>
                </a:highlight>
              </a:rPr>
              <a:t>e</a:t>
            </a:r>
            <a:r>
              <a:rPr lang="en-US" sz="2600" b="1" i="0" dirty="0">
                <a:solidFill>
                  <a:srgbClr val="0D0D0D"/>
                </a:solidFill>
                <a:effectLst/>
                <a:highlight>
                  <a:srgbClr val="FFFFFF"/>
                </a:highlight>
              </a:rPr>
              <a:t>xcel </a:t>
            </a:r>
            <a:r>
              <a:rPr lang="en-US" sz="2600" b="1" dirty="0">
                <a:solidFill>
                  <a:srgbClr val="0D0D0D"/>
                </a:solidFill>
                <a:highlight>
                  <a:srgbClr val="FFFFFF"/>
                </a:highlight>
              </a:rPr>
              <a:t>o</a:t>
            </a:r>
            <a:r>
              <a:rPr lang="en-US" sz="2600" b="1" i="0" dirty="0">
                <a:solidFill>
                  <a:srgbClr val="0D0D0D"/>
                </a:solidFill>
                <a:effectLst/>
                <a:highlight>
                  <a:srgbClr val="FFFFFF"/>
                </a:highlight>
              </a:rPr>
              <a:t>verall, yet </a:t>
            </a:r>
            <a:r>
              <a:rPr lang="en-US" sz="2600" b="1" dirty="0">
                <a:solidFill>
                  <a:srgbClr val="F8275B"/>
                </a:solidFill>
                <a:highlight>
                  <a:srgbClr val="FFFFFF"/>
                </a:highlight>
              </a:rPr>
              <a:t>fe</a:t>
            </a:r>
            <a:r>
              <a:rPr lang="en-US" sz="2600" b="1" i="0" dirty="0">
                <a:solidFill>
                  <a:srgbClr val="F8275B"/>
                </a:solidFill>
                <a:effectLst/>
                <a:highlight>
                  <a:srgbClr val="FFFFFF"/>
                </a:highlight>
              </a:rPr>
              <a:t>male</a:t>
            </a:r>
            <a:r>
              <a:rPr lang="en-US" sz="2600" b="1" i="0" dirty="0">
                <a:solidFill>
                  <a:srgbClr val="0D0D0D"/>
                </a:solidFill>
                <a:effectLst/>
                <a:highlight>
                  <a:srgbClr val="FFFFFF"/>
                </a:highlight>
              </a:rPr>
              <a:t> showcase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0D0D0D"/>
                </a:solidFill>
                <a:highlight>
                  <a:srgbClr val="FFFFFF"/>
                </a:highlight>
              </a:rPr>
              <a:t>s</a:t>
            </a:r>
            <a:r>
              <a:rPr lang="en-US" sz="2600" b="1" i="0" dirty="0">
                <a:solidFill>
                  <a:srgbClr val="0D0D0D"/>
                </a:solidFill>
                <a:effectLst/>
                <a:highlight>
                  <a:srgbClr val="FFFFFF"/>
                </a:highlight>
              </a:rPr>
              <a:t>trengths in crime, documentary, and drama </a:t>
            </a:r>
            <a:r>
              <a:rPr lang="en-US" sz="2600" b="1" dirty="0">
                <a:solidFill>
                  <a:srgbClr val="0D0D0D"/>
                </a:solidFill>
                <a:highlight>
                  <a:srgbClr val="FFFFFF"/>
                </a:highlight>
              </a:rPr>
              <a:t>g</a:t>
            </a:r>
            <a:r>
              <a:rPr lang="en-US" sz="2600" b="1" i="0" dirty="0">
                <a:solidFill>
                  <a:srgbClr val="0D0D0D"/>
                </a:solidFill>
                <a:effectLst/>
                <a:highlight>
                  <a:srgbClr val="FFFFFF"/>
                </a:highlight>
              </a:rPr>
              <a:t>enres</a:t>
            </a:r>
            <a:endParaRPr lang="en-NG" sz="2600" dirty="0"/>
          </a:p>
        </p:txBody>
      </p:sp>
      <p:sp>
        <p:nvSpPr>
          <p:cNvPr id="3" name="Rectangle 2">
            <a:extLst>
              <a:ext uri="{FF2B5EF4-FFF2-40B4-BE49-F238E27FC236}">
                <a16:creationId xmlns:a16="http://schemas.microsoft.com/office/drawing/2014/main" id="{FDAB0456-E43D-5F2C-A25F-4FC67F8988BD}"/>
              </a:ext>
            </a:extLst>
          </p:cNvPr>
          <p:cNvSpPr/>
          <p:nvPr/>
        </p:nvSpPr>
        <p:spPr>
          <a:xfrm>
            <a:off x="323556" y="1083126"/>
            <a:ext cx="11507372" cy="10494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04799" y="1220229"/>
            <a:ext cx="7939549" cy="369332"/>
          </a:xfrm>
          <a:prstGeom prst="rect">
            <a:avLst/>
          </a:prstGeom>
          <a:noFill/>
        </p:spPr>
        <p:txBody>
          <a:bodyPr wrap="square" rtlCol="0">
            <a:spAutoFit/>
          </a:bodyPr>
          <a:lstStyle/>
          <a:p>
            <a:r>
              <a:rPr lang="en-US" dirty="0"/>
              <a:t>Gender distribution across movie and TV show genres directed by female and male </a:t>
            </a:r>
            <a:endParaRPr lang="en-NG" sz="1400"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49545" y="5961491"/>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70C0"/>
                </a:solidFill>
              </a:rPr>
              <a:t>Male</a:t>
            </a:r>
            <a:endParaRPr lang="en-NG" b="1" dirty="0">
              <a:solidFill>
                <a:srgbClr val="0070C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75.9%</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100%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73288" y="378449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83779"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52.4%</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F8275B"/>
                </a:solidFill>
              </a:rPr>
              <a:t>Female</a:t>
            </a:r>
            <a:endParaRPr lang="en-NG" b="1" dirty="0">
              <a:solidFill>
                <a:srgbClr val="F8275B"/>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83301" y="2322146"/>
            <a:ext cx="664584" cy="461665"/>
          </a:xfrm>
          <a:prstGeom prst="rect">
            <a:avLst/>
          </a:prstGeom>
          <a:noFill/>
        </p:spPr>
        <p:txBody>
          <a:bodyPr wrap="square" rtlCol="0">
            <a:spAutoFit/>
          </a:bodyPr>
          <a:lstStyle/>
          <a:p>
            <a:r>
              <a:rPr lang="en-US" sz="2400" b="1" dirty="0"/>
              <a:t>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24.1%</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47.6%</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32069"/>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prowess in</a:t>
            </a:r>
            <a:r>
              <a:rPr lang="en-US" sz="1800" dirty="0"/>
              <a:t> </a:t>
            </a:r>
            <a:r>
              <a:rPr lang="en-US" sz="1800" b="1" dirty="0"/>
              <a:t>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sz="1800" dirty="0"/>
              <a:t>directors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dirty="0"/>
              <a:t>directors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shows their prowess.</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809133"/>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unrelente</a:t>
            </a:r>
            <a:r>
              <a:rPr lang="en-US" b="1" dirty="0"/>
              <a:t>d </a:t>
            </a:r>
            <a:r>
              <a:rPr lang="en-US" sz="1800" b="1" dirty="0"/>
              <a:t>prowess in</a:t>
            </a:r>
            <a:r>
              <a:rPr lang="en-US" sz="1800" dirty="0"/>
              <a:t> </a:t>
            </a:r>
            <a:r>
              <a:rPr lang="en-US" b="1" dirty="0"/>
              <a:t>Horror</a:t>
            </a:r>
            <a:r>
              <a:rPr lang="en-US" sz="1800" b="1" dirty="0"/>
              <a:t> films.</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8C80854-5418-9498-41E2-A7CD48D6CA25}"/>
              </a:ext>
            </a:extLst>
          </p:cNvPr>
          <p:cNvSpPr txBox="1"/>
          <p:nvPr/>
        </p:nvSpPr>
        <p:spPr>
          <a:xfrm>
            <a:off x="11083889" y="6534424"/>
            <a:ext cx="428610" cy="307777"/>
          </a:xfrm>
          <a:prstGeom prst="rect">
            <a:avLst/>
          </a:prstGeom>
          <a:noFill/>
        </p:spPr>
        <p:txBody>
          <a:bodyPr wrap="square" rtlCol="0">
            <a:spAutoFit/>
          </a:bodyPr>
          <a:lstStyle/>
          <a:p>
            <a:r>
              <a:rPr lang="en-US" sz="1400" dirty="0"/>
              <a:t>14</a:t>
            </a:r>
            <a:endParaRPr lang="en-NG" sz="1400" dirty="0"/>
          </a:p>
        </p:txBody>
      </p:sp>
      <p:sp>
        <p:nvSpPr>
          <p:cNvPr id="7" name="Rectangle 6">
            <a:extLst>
              <a:ext uri="{FF2B5EF4-FFF2-40B4-BE49-F238E27FC236}">
                <a16:creationId xmlns:a16="http://schemas.microsoft.com/office/drawing/2014/main" id="{08048D92-4AC4-0066-C804-235458AD1D4D}"/>
              </a:ext>
            </a:extLst>
          </p:cNvPr>
          <p:cNvSpPr/>
          <p:nvPr/>
        </p:nvSpPr>
        <p:spPr>
          <a:xfrm>
            <a:off x="3711500" y="1668521"/>
            <a:ext cx="1460138" cy="4721627"/>
          </a:xfrm>
          <a:prstGeom prst="rect">
            <a:avLst/>
          </a:prstGeom>
          <a:solidFill>
            <a:srgbClr val="F8275B">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8B1B9936-406D-E63E-9C67-560C6EE63958}"/>
              </a:ext>
            </a:extLst>
          </p:cNvPr>
          <p:cNvSpPr/>
          <p:nvPr/>
        </p:nvSpPr>
        <p:spPr>
          <a:xfrm>
            <a:off x="323556" y="2132868"/>
            <a:ext cx="3376245" cy="742156"/>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278B6784-D278-A6AE-E6BE-9086E7A030CD}"/>
              </a:ext>
            </a:extLst>
          </p:cNvPr>
          <p:cNvSpPr/>
          <p:nvPr/>
        </p:nvSpPr>
        <p:spPr>
          <a:xfrm>
            <a:off x="5156922" y="5794546"/>
            <a:ext cx="6480995" cy="609969"/>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D5AC2385-9A17-8472-371D-F505E7282D0D}"/>
              </a:ext>
            </a:extLst>
          </p:cNvPr>
          <p:cNvSpPr/>
          <p:nvPr/>
        </p:nvSpPr>
        <p:spPr>
          <a:xfrm>
            <a:off x="5171638" y="2145543"/>
            <a:ext cx="6454583" cy="742156"/>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Rectangle 24">
            <a:extLst>
              <a:ext uri="{FF2B5EF4-FFF2-40B4-BE49-F238E27FC236}">
                <a16:creationId xmlns:a16="http://schemas.microsoft.com/office/drawing/2014/main" id="{0249FB8D-0E47-87B9-E2F3-DAD48CBEA491}"/>
              </a:ext>
            </a:extLst>
          </p:cNvPr>
          <p:cNvSpPr/>
          <p:nvPr/>
        </p:nvSpPr>
        <p:spPr>
          <a:xfrm>
            <a:off x="329407" y="5782566"/>
            <a:ext cx="3376245" cy="621744"/>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4" name="Rectangle 33">
            <a:extLst>
              <a:ext uri="{FF2B5EF4-FFF2-40B4-BE49-F238E27FC236}">
                <a16:creationId xmlns:a16="http://schemas.microsoft.com/office/drawing/2014/main" id="{EF57A7C1-FB38-F4AE-BAF8-0E7FE126A374}"/>
              </a:ext>
            </a:extLst>
          </p:cNvPr>
          <p:cNvSpPr/>
          <p:nvPr/>
        </p:nvSpPr>
        <p:spPr>
          <a:xfrm>
            <a:off x="314889" y="3614484"/>
            <a:ext cx="3376245" cy="742156"/>
          </a:xfrm>
          <a:prstGeom prst="rect">
            <a:avLst/>
          </a:prstGeom>
          <a:solidFill>
            <a:srgbClr val="F8275B">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4" name="Rectangle 43">
            <a:extLst>
              <a:ext uri="{FF2B5EF4-FFF2-40B4-BE49-F238E27FC236}">
                <a16:creationId xmlns:a16="http://schemas.microsoft.com/office/drawing/2014/main" id="{5CE31629-07B7-61B6-9D8B-4DB05D57577F}"/>
              </a:ext>
            </a:extLst>
          </p:cNvPr>
          <p:cNvSpPr/>
          <p:nvPr/>
        </p:nvSpPr>
        <p:spPr>
          <a:xfrm>
            <a:off x="6661214" y="3604886"/>
            <a:ext cx="4965005" cy="742156"/>
          </a:xfrm>
          <a:prstGeom prst="rect">
            <a:avLst/>
          </a:prstGeom>
          <a:solidFill>
            <a:srgbClr val="F8275B">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4" name="Rectangle 63">
            <a:extLst>
              <a:ext uri="{FF2B5EF4-FFF2-40B4-BE49-F238E27FC236}">
                <a16:creationId xmlns:a16="http://schemas.microsoft.com/office/drawing/2014/main" id="{684C896D-6CF3-059E-0F46-1C4035007D3A}"/>
              </a:ext>
            </a:extLst>
          </p:cNvPr>
          <p:cNvSpPr/>
          <p:nvPr/>
        </p:nvSpPr>
        <p:spPr>
          <a:xfrm>
            <a:off x="5145227" y="2925595"/>
            <a:ext cx="1523158" cy="2856971"/>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5" name="Rectangle 64">
            <a:extLst>
              <a:ext uri="{FF2B5EF4-FFF2-40B4-BE49-F238E27FC236}">
                <a16:creationId xmlns:a16="http://schemas.microsoft.com/office/drawing/2014/main" id="{39BFA2A3-66CD-119A-EDFA-23B8535103FF}"/>
              </a:ext>
            </a:extLst>
          </p:cNvPr>
          <p:cNvSpPr/>
          <p:nvPr/>
        </p:nvSpPr>
        <p:spPr>
          <a:xfrm>
            <a:off x="5161930" y="1660113"/>
            <a:ext cx="1506454" cy="450117"/>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15914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59672" y="259767"/>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Remarkable Disparity: The striking </a:t>
            </a:r>
            <a:r>
              <a:rPr lang="en-US" sz="2600" b="1" dirty="0">
                <a:solidFill>
                  <a:srgbClr val="0D0D0D"/>
                </a:solidFill>
                <a:highlight>
                  <a:srgbClr val="FFFFFF"/>
                </a:highlight>
              </a:rPr>
              <a:t>d</a:t>
            </a:r>
            <a:r>
              <a:rPr lang="en-US" sz="2600" b="1" i="0" dirty="0">
                <a:solidFill>
                  <a:srgbClr val="0D0D0D"/>
                </a:solidFill>
                <a:effectLst/>
                <a:highlight>
                  <a:srgbClr val="FFFFFF"/>
                </a:highlight>
              </a:rPr>
              <a:t>ominance of the Top 5 </a:t>
            </a:r>
            <a:r>
              <a:rPr lang="en-US" sz="2600" b="1" dirty="0">
                <a:solidFill>
                  <a:srgbClr val="0070C0"/>
                </a:solidFill>
                <a:highlight>
                  <a:srgbClr val="FFFFFF"/>
                </a:highlight>
              </a:rPr>
              <a:t>m</a:t>
            </a:r>
            <a:r>
              <a:rPr lang="en-US" sz="2600" b="1" i="0" dirty="0">
                <a:solidFill>
                  <a:srgbClr val="0070C0"/>
                </a:solidFill>
                <a:effectLst/>
                <a:highlight>
                  <a:srgbClr val="FFFFFF"/>
                </a:highlight>
              </a:rPr>
              <a:t>ale</a:t>
            </a:r>
            <a:r>
              <a:rPr lang="en-US" sz="2600" b="1" i="0" dirty="0">
                <a:solidFill>
                  <a:srgbClr val="0D0D0D"/>
                </a:solidFill>
                <a:effectLst/>
                <a:highlight>
                  <a:srgbClr val="FFFFFF"/>
                </a:highlight>
              </a:rPr>
              <a:t>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over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F8275B"/>
                </a:solidFill>
                <a:highlight>
                  <a:srgbClr val="FFFFFF"/>
                </a:highlight>
              </a:rPr>
              <a:t>f</a:t>
            </a:r>
            <a:r>
              <a:rPr lang="en-US" sz="2600" b="1" i="0" dirty="0">
                <a:solidFill>
                  <a:srgbClr val="F8275B"/>
                </a:solidFill>
                <a:effectLst/>
                <a:highlight>
                  <a:srgbClr val="FFFFFF"/>
                </a:highlight>
              </a:rPr>
              <a:t>emale</a:t>
            </a:r>
            <a:r>
              <a:rPr lang="en-US" sz="2600" b="1" i="0" dirty="0">
                <a:solidFill>
                  <a:srgbClr val="0D0D0D"/>
                </a:solidFill>
                <a:effectLst/>
                <a:highlight>
                  <a:srgbClr val="FFFFFF"/>
                </a:highlight>
              </a:rPr>
              <a:t> counterparts</a:t>
            </a:r>
            <a:r>
              <a:rPr kumimoji="0" lang="en-NG" altLang="en-NG" sz="2600" b="1" i="0" u="none" strike="noStrike" cap="none" normalizeH="0" baseline="0" dirty="0">
                <a:ln>
                  <a:noFill/>
                </a:ln>
                <a:solidFill>
                  <a:srgbClr val="92D050"/>
                </a:solidFill>
                <a:effectLst/>
              </a:rPr>
              <a:t> </a:t>
            </a:r>
            <a:r>
              <a:rPr kumimoji="0" lang="en-NG" altLang="en-NG" sz="2600" b="1" i="0" u="none" strike="noStrike" cap="none" normalizeH="0" baseline="0" dirty="0">
                <a:ln>
                  <a:noFill/>
                </a:ln>
                <a:solidFill>
                  <a:schemeClr val="tx1"/>
                </a:solidFill>
                <a:effectLst/>
              </a:rPr>
              <a:t>in the </a:t>
            </a:r>
            <a:r>
              <a:rPr lang="en-US" altLang="en-NG" sz="2600" b="1" dirty="0"/>
              <a:t>film</a:t>
            </a:r>
            <a:r>
              <a:rPr kumimoji="0" lang="en-NG" altLang="en-NG" sz="2600" b="1" i="0" u="none" strike="noStrike" cap="none" normalizeH="0" baseline="0" dirty="0">
                <a:ln>
                  <a:noFill/>
                </a:ln>
                <a:solidFill>
                  <a:schemeClr val="tx1"/>
                </a:solidFill>
                <a:effectLst/>
              </a:rPr>
              <a:t> industry</a:t>
            </a:r>
          </a:p>
        </p:txBody>
      </p:sp>
      <p:sp>
        <p:nvSpPr>
          <p:cNvPr id="3" name="Rectangle 2">
            <a:extLst>
              <a:ext uri="{FF2B5EF4-FFF2-40B4-BE49-F238E27FC236}">
                <a16:creationId xmlns:a16="http://schemas.microsoft.com/office/drawing/2014/main" id="{3DA58084-1C15-7709-801B-8549ED81F423}"/>
              </a:ext>
            </a:extLst>
          </p:cNvPr>
          <p:cNvSpPr/>
          <p:nvPr/>
        </p:nvSpPr>
        <p:spPr>
          <a:xfrm>
            <a:off x="365887" y="1083908"/>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369332"/>
          </a:xfrm>
          <a:prstGeom prst="rect">
            <a:avLst/>
          </a:prstGeom>
          <a:noFill/>
        </p:spPr>
        <p:txBody>
          <a:bodyPr wrap="square" rtlCol="0">
            <a:spAutoFit/>
          </a:bodyPr>
          <a:lstStyle/>
          <a:p>
            <a:r>
              <a:rPr lang="en-US" b="1" dirty="0"/>
              <a:t>Biodun Stephen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( 3.9%)</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D9D9D9"/>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369332"/>
          </a:xfrm>
          <a:prstGeom prst="rect">
            <a:avLst/>
          </a:prstGeom>
          <a:noFill/>
        </p:spPr>
        <p:txBody>
          <a:bodyPr wrap="square" rtlCol="0">
            <a:spAutoFit/>
          </a:bodyPr>
          <a:lstStyle/>
          <a:p>
            <a:r>
              <a:rPr lang="en-US" b="1" dirty="0"/>
              <a:t>Omoni Oboli</a:t>
            </a:r>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369332"/>
          </a:xfrm>
          <a:prstGeom prst="rect">
            <a:avLst/>
          </a:prstGeom>
          <a:noFill/>
        </p:spPr>
        <p:txBody>
          <a:bodyPr wrap="square" rtlCol="0">
            <a:spAutoFit/>
          </a:bodyPr>
          <a:lstStyle/>
          <a:p>
            <a:r>
              <a:rPr lang="en-US" b="1" dirty="0"/>
              <a:t>Tope Oshin</a:t>
            </a:r>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Kemi Adetiba</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( 3.9%)</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( 2.0%)</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( 2.0%)</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(8.3%)</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1642193" cy="369332"/>
          </a:xfrm>
          <a:prstGeom prst="rect">
            <a:avLst/>
          </a:prstGeom>
          <a:noFill/>
        </p:spPr>
        <p:txBody>
          <a:bodyPr wrap="square" rtlCol="0">
            <a:spAutoFit/>
          </a:bodyPr>
          <a:lstStyle/>
          <a:p>
            <a:r>
              <a:rPr lang="en-US" b="1" dirty="0"/>
              <a:t>Kayode Kasum</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( 6.7%)</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Niyi Akinmolayan</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( 5.0%)</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Walter Taylaur</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( 3.3%)</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605263" cy="369332"/>
          </a:xfrm>
          <a:prstGeom prst="rect">
            <a:avLst/>
          </a:prstGeom>
          <a:noFill/>
        </p:spPr>
        <p:txBody>
          <a:bodyPr wrap="square" rtlCol="0">
            <a:spAutoFit/>
          </a:bodyPr>
          <a:lstStyle/>
          <a:p>
            <a:r>
              <a:rPr lang="en-US" b="1" dirty="0"/>
              <a:t>Moses Inwang</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( 3.3%)</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F8275B"/>
                </a:solidFill>
              </a:rPr>
              <a:t>Female Director</a:t>
            </a:r>
            <a:endParaRPr lang="en-NG" b="1" dirty="0">
              <a:solidFill>
                <a:srgbClr val="F8275B"/>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70C0"/>
                </a:solidFill>
              </a:rPr>
              <a:t>Male Director</a:t>
            </a:r>
            <a:endParaRPr lang="en-NG" b="1" dirty="0">
              <a:solidFill>
                <a:srgbClr val="0070C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36622" y="1300060"/>
            <a:ext cx="4412357" cy="369332"/>
          </a:xfrm>
          <a:prstGeom prst="rect">
            <a:avLst/>
          </a:prstGeom>
          <a:noFill/>
        </p:spPr>
        <p:txBody>
          <a:bodyPr wrap="square" rtlCol="0">
            <a:spAutoFit/>
          </a:bodyPr>
          <a:lstStyle/>
          <a:p>
            <a:r>
              <a:rPr lang="en-US" dirty="0"/>
              <a:t>Top 5 highly skilled female and male directors  </a:t>
            </a:r>
            <a:endParaRPr lang="en-NG" dirty="0"/>
          </a:p>
        </p:txBody>
      </p:sp>
      <p:pic>
        <p:nvPicPr>
          <p:cNvPr id="73" name="Picture 72">
            <a:extLst>
              <a:ext uri="{FF2B5EF4-FFF2-40B4-BE49-F238E27FC236}">
                <a16:creationId xmlns:a16="http://schemas.microsoft.com/office/drawing/2014/main" id="{93072844-9CA9-5F1B-9E79-CD1EE65E2562}"/>
              </a:ext>
            </a:extLst>
          </p:cNvPr>
          <p:cNvPicPr>
            <a:picLocks noChangeAspect="1"/>
          </p:cNvPicPr>
          <p:nvPr/>
        </p:nvPicPr>
        <p:blipFill>
          <a:blip r:embed="rId3"/>
          <a:stretch>
            <a:fillRect/>
          </a:stretch>
        </p:blipFill>
        <p:spPr>
          <a:xfrm>
            <a:off x="9006285" y="4769165"/>
            <a:ext cx="2587351" cy="1522529"/>
          </a:xfrm>
          <a:prstGeom prst="rect">
            <a:avLst/>
          </a:prstGeom>
        </p:spPr>
      </p:pic>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8982754" y="1919109"/>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directors </a:t>
            </a:r>
            <a:r>
              <a:rPr lang="en-US" sz="1600" dirty="0"/>
              <a:t>sum up to </a:t>
            </a:r>
            <a:r>
              <a:rPr lang="en-US" sz="1600" b="1" dirty="0"/>
              <a:t>26.6%, while that of the female is</a:t>
            </a:r>
            <a:r>
              <a:rPr lang="en-US" sz="1600" dirty="0"/>
              <a:t> </a:t>
            </a:r>
            <a:r>
              <a:rPr lang="en-US" sz="1600" b="1" dirty="0"/>
              <a:t>14.4%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rPr>
              <a:t>The first </a:t>
            </a:r>
            <a:r>
              <a:rPr lang="en-US" sz="1600" b="1" dirty="0">
                <a:solidFill>
                  <a:srgbClr val="0D0D0D"/>
                </a:solidFill>
                <a:highlight>
                  <a:srgbClr val="FFFFFF"/>
                </a:highlight>
              </a:rPr>
              <a:t>2 </a:t>
            </a:r>
            <a:r>
              <a:rPr lang="en-US" sz="1600" b="1" i="0" dirty="0">
                <a:solidFill>
                  <a:srgbClr val="0D0D0D"/>
                </a:solidFill>
                <a:effectLst/>
                <a:highlight>
                  <a:srgbClr val="FFFFFF"/>
                </a:highlight>
              </a:rPr>
              <a:t>Leading </a:t>
            </a:r>
            <a:r>
              <a:rPr lang="en-US" sz="1600" b="1" i="0" dirty="0">
                <a:effectLst/>
                <a:highlight>
                  <a:srgbClr val="FFFFFF"/>
                </a:highlight>
              </a:rPr>
              <a:t>Male</a:t>
            </a:r>
            <a:r>
              <a:rPr lang="en-US" sz="1600" b="1" i="0" dirty="0">
                <a:solidFill>
                  <a:srgbClr val="00B050"/>
                </a:solidFill>
                <a:effectLst/>
                <a:highlight>
                  <a:srgbClr val="FFFFFF"/>
                </a:highlight>
              </a:rPr>
              <a:t> </a:t>
            </a:r>
            <a:r>
              <a:rPr lang="en-US" sz="1600" b="1" i="0" dirty="0">
                <a:solidFill>
                  <a:srgbClr val="0D0D0D"/>
                </a:solidFill>
                <a:effectLst/>
                <a:highlight>
                  <a:srgbClr val="FFFFFF"/>
                </a:highlight>
              </a:rPr>
              <a:t>Directors Contribute 23.4% Combined</a:t>
            </a:r>
            <a:r>
              <a:rPr lang="en-US" sz="1600" b="0" i="0" dirty="0">
                <a:solidFill>
                  <a:srgbClr val="0D0D0D"/>
                </a:solidFill>
                <a:effectLst/>
                <a:highlight>
                  <a:srgbClr val="FFFFFF"/>
                </a:highlight>
              </a:rPr>
              <a:t>, Compared to </a:t>
            </a:r>
            <a:r>
              <a:rPr lang="en-US" sz="1600" b="1" i="0" dirty="0">
                <a:solidFill>
                  <a:srgbClr val="92D050"/>
                </a:solidFill>
                <a:effectLst/>
                <a:highlight>
                  <a:srgbClr val="FFFFFF"/>
                </a:highlight>
              </a:rPr>
              <a:t>Female</a:t>
            </a:r>
            <a:r>
              <a:rPr lang="en-US" sz="1600" b="0" i="0" dirty="0">
                <a:solidFill>
                  <a:srgbClr val="0D0D0D"/>
                </a:solidFill>
                <a:effectLst/>
                <a:highlight>
                  <a:srgbClr val="FFFFFF"/>
                </a:highlight>
              </a:rPr>
              <a:t> </a:t>
            </a:r>
            <a:r>
              <a:rPr lang="en-US" sz="1600" b="1" i="0" dirty="0">
                <a:solidFill>
                  <a:srgbClr val="0D0D0D"/>
                </a:solidFill>
                <a:effectLst/>
                <a:highlight>
                  <a:srgbClr val="FFFFFF"/>
                </a:highlight>
              </a:rPr>
              <a:t>Counterparts at 12.7%</a:t>
            </a:r>
            <a:r>
              <a:rPr lang="en-US" sz="1600" b="1" dirty="0"/>
              <a:t>. A clear difference of 10.7%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sp>
        <p:nvSpPr>
          <p:cNvPr id="4" name="TextBox 3">
            <a:extLst>
              <a:ext uri="{FF2B5EF4-FFF2-40B4-BE49-F238E27FC236}">
                <a16:creationId xmlns:a16="http://schemas.microsoft.com/office/drawing/2014/main" id="{A295A9B6-B2DD-ABCA-5B59-4FBD8EE05FA8}"/>
              </a:ext>
            </a:extLst>
          </p:cNvPr>
          <p:cNvSpPr txBox="1"/>
          <p:nvPr/>
        </p:nvSpPr>
        <p:spPr>
          <a:xfrm>
            <a:off x="11061289" y="6534424"/>
            <a:ext cx="428610" cy="307777"/>
          </a:xfrm>
          <a:prstGeom prst="rect">
            <a:avLst/>
          </a:prstGeom>
          <a:noFill/>
        </p:spPr>
        <p:txBody>
          <a:bodyPr wrap="square" rtlCol="0">
            <a:spAutoFit/>
          </a:bodyPr>
          <a:lstStyle/>
          <a:p>
            <a:r>
              <a:rPr lang="en-US" sz="1400" dirty="0"/>
              <a:t>15</a:t>
            </a:r>
            <a:endParaRPr lang="en-NG" sz="1400" dirty="0"/>
          </a:p>
        </p:txBody>
      </p:sp>
    </p:spTree>
    <p:extLst>
      <p:ext uri="{BB962C8B-B14F-4D97-AF65-F5344CB8AC3E}">
        <p14:creationId xmlns:p14="http://schemas.microsoft.com/office/powerpoint/2010/main" val="402808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27703" y="436098"/>
            <a:ext cx="9732296" cy="6006904"/>
            <a:chOff x="427703" y="436099"/>
            <a:chExt cx="9732296" cy="5670283"/>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27703" y="436099"/>
              <a:ext cx="4738453" cy="2818726"/>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2F418AD-702A-CE6D-171D-EF777006182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5166156" y="2983817"/>
            <a:ext cx="4732934" cy="3208800"/>
          </a:xfrm>
          <a:prstGeom prst="rect">
            <a:avLst/>
          </a:prstGeom>
        </p:spPr>
      </p:pic>
      <p:cxnSp>
        <p:nvCxnSpPr>
          <p:cNvPr id="10" name="Straight Connector 9">
            <a:extLst>
              <a:ext uri="{FF2B5EF4-FFF2-40B4-BE49-F238E27FC236}">
                <a16:creationId xmlns:a16="http://schemas.microsoft.com/office/drawing/2014/main" id="{B25C94C0-471C-06DA-079F-04DA7DE290E9}"/>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3A1620C-3BB8-2F6A-7E19-52EA48FDDA95}"/>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601A9D8F-3AB7-774E-B3C5-E08060257BFF}"/>
              </a:ext>
            </a:extLst>
          </p:cNvPr>
          <p:cNvSpPr txBox="1"/>
          <p:nvPr/>
        </p:nvSpPr>
        <p:spPr>
          <a:xfrm>
            <a:off x="11061289" y="6550223"/>
            <a:ext cx="428610" cy="307777"/>
          </a:xfrm>
          <a:prstGeom prst="rect">
            <a:avLst/>
          </a:prstGeom>
          <a:noFill/>
        </p:spPr>
        <p:txBody>
          <a:bodyPr wrap="square" rtlCol="0">
            <a:spAutoFit/>
          </a:bodyPr>
          <a:lstStyle/>
          <a:p>
            <a:r>
              <a:rPr lang="en-US" sz="1400" dirty="0"/>
              <a:t>16</a:t>
            </a:r>
            <a:endParaRPr lang="en-NG" sz="1400" dirty="0"/>
          </a:p>
        </p:txBody>
      </p:sp>
      <p:sp>
        <p:nvSpPr>
          <p:cNvPr id="14" name="TextBox 13">
            <a:extLst>
              <a:ext uri="{FF2B5EF4-FFF2-40B4-BE49-F238E27FC236}">
                <a16:creationId xmlns:a16="http://schemas.microsoft.com/office/drawing/2014/main" id="{47BBCE59-F575-9437-55A9-1F4D1C2D860C}"/>
              </a:ext>
            </a:extLst>
          </p:cNvPr>
          <p:cNvSpPr txBox="1"/>
          <p:nvPr/>
        </p:nvSpPr>
        <p:spPr>
          <a:xfrm>
            <a:off x="530942" y="721572"/>
            <a:ext cx="4504353" cy="2092881"/>
          </a:xfrm>
          <a:prstGeom prst="rect">
            <a:avLst/>
          </a:prstGeom>
          <a:noFill/>
        </p:spPr>
        <p:txBody>
          <a:bodyPr wrap="square" rtlCol="0">
            <a:spAutoFit/>
          </a:bodyPr>
          <a:lstStyle/>
          <a:p>
            <a:r>
              <a:rPr lang="en-US" sz="2000" b="1" dirty="0">
                <a:solidFill>
                  <a:schemeClr val="bg1"/>
                </a:solidFill>
              </a:rPr>
              <a:t>Scene 2 – </a:t>
            </a:r>
            <a:r>
              <a:rPr lang="en-US" sz="2000" b="1" u="sng" dirty="0">
                <a:solidFill>
                  <a:schemeClr val="bg1"/>
                </a:solidFill>
              </a:rPr>
              <a:t>Movie Producers Assessments</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Evaluation of the Total Count and Proportion of Male versus Female Producers.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Producers.</a:t>
            </a:r>
          </a:p>
        </p:txBody>
      </p:sp>
    </p:spTree>
    <p:extLst>
      <p:ext uri="{BB962C8B-B14F-4D97-AF65-F5344CB8AC3E}">
        <p14:creationId xmlns:p14="http://schemas.microsoft.com/office/powerpoint/2010/main" val="1916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382174" y="1392801"/>
            <a:ext cx="5303520" cy="369332"/>
          </a:xfrm>
          <a:prstGeom prst="rect">
            <a:avLst/>
          </a:prstGeom>
          <a:noFill/>
        </p:spPr>
        <p:txBody>
          <a:bodyPr wrap="square" rtlCol="0">
            <a:spAutoFit/>
          </a:bodyPr>
          <a:lstStyle/>
          <a:p>
            <a:r>
              <a:rPr lang="en-US" dirty="0"/>
              <a:t>Annual Trends in Movie Production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6027328" y="1569961"/>
            <a:ext cx="2293712" cy="939037"/>
          </a:xfrm>
          <a:prstGeom prst="wedgeEllipse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 surge in the involvement of female producers</a:t>
            </a:r>
            <a:r>
              <a:rPr lang="en-US" sz="1400" dirty="0">
                <a:solidFill>
                  <a:schemeClr val="tx1"/>
                </a:solidFill>
              </a:rPr>
              <a:t>.</a:t>
            </a:r>
            <a:endParaRPr lang="en-NG" sz="1400"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42277" y="360458"/>
            <a:ext cx="11707446" cy="892552"/>
          </a:xfrm>
          <a:prstGeom prst="rect">
            <a:avLst/>
          </a:prstGeom>
          <a:solidFill>
            <a:schemeClr val="bg1"/>
          </a:solidFill>
          <a:ln>
            <a:noFill/>
          </a:ln>
        </p:spPr>
        <p:txBody>
          <a:bodyPr wrap="square" rtlCol="0">
            <a:spAutoFit/>
          </a:bodyPr>
          <a:lstStyle/>
          <a:p>
            <a:r>
              <a:rPr lang="en-US" sz="2600" b="1" i="0" dirty="0">
                <a:solidFill>
                  <a:srgbClr val="0070C0"/>
                </a:solidFill>
                <a:effectLst/>
                <a:highlight>
                  <a:srgbClr val="FFFFFF"/>
                </a:highlight>
              </a:rPr>
              <a:t>Male</a:t>
            </a:r>
            <a:r>
              <a:rPr lang="en-US" sz="2600" b="1" i="0" dirty="0">
                <a:solidFill>
                  <a:srgbClr val="0D0D0D"/>
                </a:solidFill>
                <a:effectLst/>
                <a:highlight>
                  <a:srgbClr val="FFFFFF"/>
                </a:highlight>
              </a:rPr>
              <a:t> producers continue to dominate, despite</a:t>
            </a:r>
            <a:r>
              <a:rPr lang="en-US" sz="2600" b="1" i="0" dirty="0">
                <a:solidFill>
                  <a:srgbClr val="F8275B"/>
                </a:solidFill>
                <a:effectLst/>
                <a:highlight>
                  <a:srgbClr val="FFFFFF"/>
                </a:highlight>
              </a:rPr>
              <a:t> females </a:t>
            </a:r>
            <a:r>
              <a:rPr lang="en-US" sz="2600" b="1" i="0" dirty="0">
                <a:solidFill>
                  <a:srgbClr val="0D0D0D"/>
                </a:solidFill>
                <a:effectLst/>
                <a:highlight>
                  <a:srgbClr val="FFFFFF"/>
                </a:highlight>
              </a:rPr>
              <a:t>constituting 42.6% of industry producers, showcasing a significant, noteworthy, and substantial presence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74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31274"/>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97218" y="2000606"/>
            <a:ext cx="175846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679767" y="2250208"/>
            <a:ext cx="3295952"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rgbClr val="0D0D0D"/>
                </a:solidFill>
                <a:effectLst/>
                <a:highlight>
                  <a:srgbClr val="FFFFFF"/>
                </a:highlight>
              </a:rPr>
              <a:t>In 2022, there was a notable 10% </a:t>
            </a:r>
            <a:r>
              <a:rPr lang="en-US" sz="1600" b="1" dirty="0">
                <a:solidFill>
                  <a:srgbClr val="0D0D0D"/>
                </a:solidFill>
                <a:highlight>
                  <a:srgbClr val="FFFFFF"/>
                </a:highlight>
              </a:rPr>
              <a:t>surge</a:t>
            </a:r>
            <a:r>
              <a:rPr lang="en-US" sz="1600" b="0" i="0" dirty="0">
                <a:solidFill>
                  <a:srgbClr val="0D0D0D"/>
                </a:solidFill>
                <a:effectLst/>
                <a:highlight>
                  <a:srgbClr val="FFFFFF"/>
                </a:highlight>
              </a:rPr>
              <a:t> in the production of movies and TV shows led by female. </a:t>
            </a:r>
            <a:r>
              <a:rPr lang="en-US" sz="1600" b="1" i="0" dirty="0">
                <a:solidFill>
                  <a:srgbClr val="0D0D0D"/>
                </a:solidFill>
                <a:effectLst/>
                <a:highlight>
                  <a:srgbClr val="FFFFFF"/>
                </a:highlight>
              </a:rPr>
              <a:t>Regrettably, this positive momentum was unexpectedly halted</a:t>
            </a:r>
            <a:r>
              <a:rPr lang="en-US" sz="1600" b="0" i="0" dirty="0">
                <a:solidFill>
                  <a:srgbClr val="0D0D0D"/>
                </a:solidFill>
                <a:effectLst/>
                <a:highlight>
                  <a:srgbClr val="FFFFFF"/>
                </a:highlight>
              </a:rPr>
              <a:t>. Also, </a:t>
            </a:r>
            <a:r>
              <a:rPr lang="en-US" sz="1600" b="1" i="0" dirty="0">
                <a:solidFill>
                  <a:srgbClr val="0D0D0D"/>
                </a:solidFill>
                <a:effectLst/>
                <a:highlight>
                  <a:srgbClr val="FFFFFF"/>
                </a:highlight>
              </a:rPr>
              <a:t>in 2021 - 2023</a:t>
            </a:r>
            <a:r>
              <a:rPr lang="en-US" sz="1600" b="0" i="0" dirty="0">
                <a:solidFill>
                  <a:srgbClr val="0D0D0D"/>
                </a:solidFill>
                <a:effectLst/>
                <a:highlight>
                  <a:srgbClr val="FFFFFF"/>
                </a:highlight>
              </a:rPr>
              <a:t>, they both produced  an equal number of movies.</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rPr>
              <a:t>In the realm of movie and TV show production</a:t>
            </a:r>
            <a:r>
              <a:rPr lang="en-US" sz="1600" b="1" i="0" dirty="0">
                <a:solidFill>
                  <a:srgbClr val="0D0D0D"/>
                </a:solidFill>
                <a:effectLst/>
                <a:highlight>
                  <a:srgbClr val="FFFFFF"/>
                </a:highlight>
              </a:rPr>
              <a:t>, male constitute 89 (</a:t>
            </a:r>
            <a:r>
              <a:rPr lang="en-US" sz="1600" b="1" dirty="0">
                <a:solidFill>
                  <a:srgbClr val="0D0D0D"/>
                </a:solidFill>
                <a:highlight>
                  <a:srgbClr val="FFFFFF"/>
                </a:highlight>
              </a:rPr>
              <a:t>57</a:t>
            </a:r>
            <a:r>
              <a:rPr lang="en-US" sz="1600" b="1" i="0" dirty="0">
                <a:solidFill>
                  <a:srgbClr val="0D0D0D"/>
                </a:solidFill>
                <a:effectLst/>
                <a:highlight>
                  <a:srgbClr val="FFFFFF"/>
                </a:highlight>
              </a:rPr>
              <a:t>.4% ) of producers</a:t>
            </a:r>
            <a:r>
              <a:rPr lang="en-US" sz="1600" b="0" i="0" dirty="0">
                <a:solidFill>
                  <a:srgbClr val="0D0D0D"/>
                </a:solidFill>
                <a:effectLst/>
                <a:highlight>
                  <a:srgbClr val="FFFFFF"/>
                </a:highlight>
              </a:rPr>
              <a:t>, </a:t>
            </a:r>
            <a:r>
              <a:rPr lang="en-US" sz="1600" b="1" i="0" dirty="0">
                <a:solidFill>
                  <a:srgbClr val="0D0D0D"/>
                </a:solidFill>
                <a:effectLst/>
                <a:highlight>
                  <a:srgbClr val="FFFFFF"/>
                </a:highlight>
              </a:rPr>
              <a:t>while female make up 66 (</a:t>
            </a:r>
            <a:r>
              <a:rPr lang="en-US" sz="1600" b="1" dirty="0">
                <a:solidFill>
                  <a:srgbClr val="0D0D0D"/>
                </a:solidFill>
                <a:highlight>
                  <a:srgbClr val="FFFFFF"/>
                </a:highlight>
              </a:rPr>
              <a:t>42</a:t>
            </a:r>
            <a:r>
              <a:rPr lang="en-US" sz="1600" b="1" i="0" dirty="0">
                <a:solidFill>
                  <a:srgbClr val="0D0D0D"/>
                </a:solidFill>
                <a:effectLst/>
                <a:highlight>
                  <a:srgbClr val="FFFFFF"/>
                </a:highlight>
              </a:rPr>
              <a:t>.6%)</a:t>
            </a:r>
            <a:r>
              <a:rPr lang="en-US" sz="1600" i="0" dirty="0">
                <a:solidFill>
                  <a:srgbClr val="0D0D0D"/>
                </a:solidFill>
                <a:effectLst/>
                <a:highlight>
                  <a:srgbClr val="FFFFFF"/>
                </a:highlight>
              </a:rPr>
              <a:t>. This data underscores the significant contribution of women to the industry.</a:t>
            </a:r>
            <a:endParaRPr lang="en-US" sz="16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34395" y="6534424"/>
            <a:ext cx="357006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76454DD-ED60-7332-7E29-0B1E98E2B236}"/>
              </a:ext>
            </a:extLst>
          </p:cNvPr>
          <p:cNvGraphicFramePr/>
          <p:nvPr>
            <p:extLst>
              <p:ext uri="{D42A27DB-BD31-4B8C-83A1-F6EECF244321}">
                <p14:modId xmlns:p14="http://schemas.microsoft.com/office/powerpoint/2010/main" val="273692557"/>
              </p:ext>
            </p:extLst>
          </p:nvPr>
        </p:nvGraphicFramePr>
        <p:xfrm>
          <a:off x="567674" y="1801419"/>
          <a:ext cx="7668960" cy="460683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D43A8E1C-C23F-A3C3-95D0-CA5EF36768BD}"/>
              </a:ext>
            </a:extLst>
          </p:cNvPr>
          <p:cNvCxnSpPr>
            <a:cxnSpLocks/>
          </p:cNvCxnSpPr>
          <p:nvPr/>
        </p:nvCxnSpPr>
        <p:spPr>
          <a:xfrm flipV="1">
            <a:off x="6533535" y="2594544"/>
            <a:ext cx="218726" cy="576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2BBC6F-E34F-8A72-D243-034F657CE85E}"/>
              </a:ext>
            </a:extLst>
          </p:cNvPr>
          <p:cNvCxnSpPr>
            <a:cxnSpLocks/>
          </p:cNvCxnSpPr>
          <p:nvPr/>
        </p:nvCxnSpPr>
        <p:spPr>
          <a:xfrm flipH="1" flipV="1">
            <a:off x="6704875" y="2601504"/>
            <a:ext cx="344854" cy="37767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14F9FB1D-F2C6-10D0-CE87-BF89D34C9303}"/>
              </a:ext>
            </a:extLst>
          </p:cNvPr>
          <p:cNvSpPr txBox="1"/>
          <p:nvPr/>
        </p:nvSpPr>
        <p:spPr>
          <a:xfrm rot="18715801">
            <a:off x="2018168" y="3455346"/>
            <a:ext cx="2031533" cy="307777"/>
          </a:xfrm>
          <a:prstGeom prst="rect">
            <a:avLst/>
          </a:prstGeom>
          <a:noFill/>
        </p:spPr>
        <p:txBody>
          <a:bodyPr wrap="square" rtlCol="0">
            <a:spAutoFit/>
          </a:bodyPr>
          <a:lstStyle/>
          <a:p>
            <a:r>
              <a:rPr lang="en-US" sz="1400" dirty="0"/>
              <a:t>Increase in production</a:t>
            </a:r>
            <a:endParaRPr lang="en-NG" sz="1400" dirty="0"/>
          </a:p>
        </p:txBody>
      </p:sp>
      <p:sp>
        <p:nvSpPr>
          <p:cNvPr id="4" name="TextBox 3">
            <a:extLst>
              <a:ext uri="{FF2B5EF4-FFF2-40B4-BE49-F238E27FC236}">
                <a16:creationId xmlns:a16="http://schemas.microsoft.com/office/drawing/2014/main" id="{B8158AB6-9C17-3E4C-AF8A-2F8EB3CBAAD6}"/>
              </a:ext>
            </a:extLst>
          </p:cNvPr>
          <p:cNvSpPr txBox="1"/>
          <p:nvPr/>
        </p:nvSpPr>
        <p:spPr>
          <a:xfrm>
            <a:off x="11061289" y="6534424"/>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387676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183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FDAB0456-E43D-5F2C-A25F-4FC67F8988BD}"/>
              </a:ext>
            </a:extLst>
          </p:cNvPr>
          <p:cNvSpPr/>
          <p:nvPr/>
        </p:nvSpPr>
        <p:spPr>
          <a:xfrm>
            <a:off x="174950" y="1092336"/>
            <a:ext cx="11860856" cy="11110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23556" y="1220379"/>
            <a:ext cx="8024031" cy="369332"/>
          </a:xfrm>
          <a:prstGeom prst="rect">
            <a:avLst/>
          </a:prstGeom>
          <a:noFill/>
        </p:spPr>
        <p:txBody>
          <a:bodyPr wrap="square" rtlCol="0">
            <a:spAutoFit/>
          </a:bodyPr>
          <a:lstStyle/>
          <a:p>
            <a:r>
              <a:rPr lang="en-US" dirty="0"/>
              <a:t>Gender distribution across movie and TV show genres produced by female and male</a:t>
            </a:r>
            <a:endParaRPr lang="en-NG"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32211" y="5914508"/>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70C0"/>
                </a:solidFill>
              </a:rPr>
              <a:t>Male</a:t>
            </a:r>
            <a:endParaRPr lang="en-NG" b="1" dirty="0">
              <a:solidFill>
                <a:srgbClr val="0070C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70.8%</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50.0%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17513" y="378582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10577"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59.3%</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F8275B"/>
                </a:solidFill>
              </a:rPr>
              <a:t>Female</a:t>
            </a:r>
            <a:endParaRPr lang="en-NG" b="1" dirty="0">
              <a:solidFill>
                <a:srgbClr val="F8275B"/>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43192" y="2323310"/>
            <a:ext cx="994473" cy="461665"/>
          </a:xfrm>
          <a:prstGeom prst="rect">
            <a:avLst/>
          </a:prstGeom>
          <a:noFill/>
        </p:spPr>
        <p:txBody>
          <a:bodyPr wrap="square" rtlCol="0">
            <a:spAutoFit/>
          </a:bodyPr>
          <a:lstStyle/>
          <a:p>
            <a:r>
              <a:rPr lang="en-US" sz="2400" b="1" dirty="0"/>
              <a:t>50.0%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29.2%</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40.7%</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rPr>
              <a:t>Both </a:t>
            </a:r>
            <a:r>
              <a:rPr lang="en-US" b="1" i="0" dirty="0">
                <a:solidFill>
                  <a:srgbClr val="0D0D0D"/>
                </a:solidFill>
                <a:effectLst/>
                <a:highlight>
                  <a:srgbClr val="FFFFFF"/>
                </a:highlight>
              </a:rPr>
              <a:t>men and women display their prowess in 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b="1" dirty="0"/>
              <a:t>produce</a:t>
            </a:r>
            <a:r>
              <a:rPr lang="en-US" sz="1800" b="1" dirty="0"/>
              <a:t>rs</a:t>
            </a:r>
            <a:r>
              <a:rPr lang="en-US" sz="1800" dirty="0"/>
              <a:t>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b="1" dirty="0"/>
              <a:t>producers</a:t>
            </a:r>
            <a:r>
              <a:rPr lang="en-US" dirty="0"/>
              <a:t>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a:t>
            </a:r>
            <a:r>
              <a:rPr lang="en-US" sz="1800" b="1" dirty="0"/>
              <a:t>shows their prowess</a:t>
            </a:r>
            <a:r>
              <a:rPr lang="en-US" sz="1800" dirty="0"/>
              <a:t>.</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782566"/>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highlight>
                  <a:srgbClr val="FFFFFF"/>
                </a:highlight>
              </a:rPr>
              <a:t>Female producers were notably absent </a:t>
            </a:r>
            <a:r>
              <a:rPr lang="en-US" b="0" i="0" dirty="0">
                <a:solidFill>
                  <a:srgbClr val="0D0D0D"/>
                </a:solidFill>
                <a:effectLst/>
                <a:highlight>
                  <a:srgbClr val="FFFFFF"/>
                </a:highlight>
              </a:rPr>
              <a:t>from the Horror genre over a decade</a:t>
            </a:r>
            <a:r>
              <a:rPr lang="en-US" b="0" i="0" dirty="0">
                <a:solidFill>
                  <a:srgbClr val="0D0D0D"/>
                </a:solidFill>
                <a:effectLst/>
                <a:highlight>
                  <a:srgbClr val="FFFFFF"/>
                </a:highlight>
                <a:latin typeface="Söhne"/>
              </a:rPr>
              <a:t>.</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A149475-B0D2-58DD-66C2-F2CFEAF86952}"/>
              </a:ext>
            </a:extLst>
          </p:cNvPr>
          <p:cNvSpPr txBox="1"/>
          <p:nvPr/>
        </p:nvSpPr>
        <p:spPr>
          <a:xfrm>
            <a:off x="174950" y="260212"/>
            <a:ext cx="11860856"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spite of the remarkable achievements of</a:t>
            </a:r>
            <a:r>
              <a:rPr lang="en-US" sz="2600" b="1" i="0" dirty="0">
                <a:solidFill>
                  <a:srgbClr val="F8275B"/>
                </a:solidFill>
                <a:effectLst/>
                <a:highlight>
                  <a:srgbClr val="FFFFFF"/>
                </a:highlight>
              </a:rPr>
              <a:t> female </a:t>
            </a:r>
            <a:r>
              <a:rPr lang="en-US" sz="2600" b="1" i="0" dirty="0">
                <a:solidFill>
                  <a:srgbClr val="0D0D0D"/>
                </a:solidFill>
                <a:effectLst/>
                <a:highlight>
                  <a:srgbClr val="FFFFFF"/>
                </a:highlight>
              </a:rPr>
              <a:t>producers in Crime, Documentary, and Drama genres, their </a:t>
            </a:r>
            <a:r>
              <a:rPr lang="en-US" sz="2600" b="1" i="0" dirty="0">
                <a:solidFill>
                  <a:srgbClr val="0070C0"/>
                </a:solidFill>
                <a:effectLst/>
                <a:highlight>
                  <a:srgbClr val="FFFFFF"/>
                </a:highlight>
              </a:rPr>
              <a:t>male</a:t>
            </a:r>
            <a:r>
              <a:rPr lang="en-US" sz="2600" b="1" i="0" dirty="0">
                <a:solidFill>
                  <a:srgbClr val="0D0D0D"/>
                </a:solidFill>
                <a:effectLst/>
                <a:highlight>
                  <a:srgbClr val="FFFFFF"/>
                </a:highlight>
              </a:rPr>
              <a:t> counterparts persist in maintaining a lead </a:t>
            </a:r>
            <a:endParaRPr lang="en-NG" sz="2600" b="1" dirty="0"/>
          </a:p>
        </p:txBody>
      </p:sp>
      <p:sp>
        <p:nvSpPr>
          <p:cNvPr id="2" name="TextBox 1">
            <a:extLst>
              <a:ext uri="{FF2B5EF4-FFF2-40B4-BE49-F238E27FC236}">
                <a16:creationId xmlns:a16="http://schemas.microsoft.com/office/drawing/2014/main" id="{129E51BC-B772-992A-8CD5-273E7B6D6087}"/>
              </a:ext>
            </a:extLst>
          </p:cNvPr>
          <p:cNvSpPr txBox="1"/>
          <p:nvPr/>
        </p:nvSpPr>
        <p:spPr>
          <a:xfrm>
            <a:off x="11061289" y="6534424"/>
            <a:ext cx="428610" cy="307777"/>
          </a:xfrm>
          <a:prstGeom prst="rect">
            <a:avLst/>
          </a:prstGeom>
          <a:noFill/>
        </p:spPr>
        <p:txBody>
          <a:bodyPr wrap="square" rtlCol="0">
            <a:spAutoFit/>
          </a:bodyPr>
          <a:lstStyle/>
          <a:p>
            <a:r>
              <a:rPr lang="en-US" sz="1400" dirty="0"/>
              <a:t>18</a:t>
            </a:r>
            <a:endParaRPr lang="en-NG" sz="1400" dirty="0"/>
          </a:p>
        </p:txBody>
      </p:sp>
      <p:sp>
        <p:nvSpPr>
          <p:cNvPr id="7" name="Rectangle 6">
            <a:extLst>
              <a:ext uri="{FF2B5EF4-FFF2-40B4-BE49-F238E27FC236}">
                <a16:creationId xmlns:a16="http://schemas.microsoft.com/office/drawing/2014/main" id="{49647892-EBF4-FD16-40D9-59ADCFAC41FA}"/>
              </a:ext>
            </a:extLst>
          </p:cNvPr>
          <p:cNvSpPr/>
          <p:nvPr/>
        </p:nvSpPr>
        <p:spPr>
          <a:xfrm>
            <a:off x="3711500" y="1668521"/>
            <a:ext cx="1433726" cy="4721627"/>
          </a:xfrm>
          <a:prstGeom prst="rect">
            <a:avLst/>
          </a:prstGeom>
          <a:solidFill>
            <a:srgbClr val="F8275B">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066703EB-8FD6-A61E-52D0-2A4860BCD9F1}"/>
              </a:ext>
            </a:extLst>
          </p:cNvPr>
          <p:cNvSpPr/>
          <p:nvPr/>
        </p:nvSpPr>
        <p:spPr>
          <a:xfrm>
            <a:off x="5169000" y="1644556"/>
            <a:ext cx="1470288" cy="4721627"/>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4B7362D6-17F2-9D9D-F9C6-3880EBC75F7A}"/>
              </a:ext>
            </a:extLst>
          </p:cNvPr>
          <p:cNvSpPr/>
          <p:nvPr/>
        </p:nvSpPr>
        <p:spPr>
          <a:xfrm>
            <a:off x="329407" y="5782566"/>
            <a:ext cx="3376245" cy="621744"/>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BA915E9B-B831-D183-982A-33056DBA944E}"/>
              </a:ext>
            </a:extLst>
          </p:cNvPr>
          <p:cNvSpPr/>
          <p:nvPr/>
        </p:nvSpPr>
        <p:spPr>
          <a:xfrm>
            <a:off x="6645605" y="5782566"/>
            <a:ext cx="4980612" cy="610306"/>
          </a:xfrm>
          <a:prstGeom prst="rect">
            <a:avLst/>
          </a:prstGeom>
          <a:solidFill>
            <a:srgbClr val="0070C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69875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17342" y="242478"/>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Significant Imbalance: The marked prominence of the top five </a:t>
            </a:r>
            <a:r>
              <a:rPr lang="en-US" sz="2600" b="1" i="0" dirty="0">
                <a:solidFill>
                  <a:srgbClr val="0070C0"/>
                </a:solidFill>
                <a:effectLst/>
                <a:highlight>
                  <a:srgbClr val="FFFFFF"/>
                </a:highlight>
              </a:rPr>
              <a:t>male</a:t>
            </a:r>
            <a:r>
              <a:rPr lang="en-US" sz="2600" b="1" i="0" dirty="0">
                <a:solidFill>
                  <a:srgbClr val="0D0D0D"/>
                </a:solidFill>
                <a:effectLst/>
                <a:highlight>
                  <a:srgbClr val="FFFFFF"/>
                </a:highlight>
              </a:rPr>
              <a:t> producers in comparison to their </a:t>
            </a:r>
            <a:r>
              <a:rPr lang="en-US" sz="2600" b="1" i="0" dirty="0">
                <a:solidFill>
                  <a:srgbClr val="F8275B"/>
                </a:solidFill>
                <a:effectLst/>
                <a:highlight>
                  <a:srgbClr val="FFFFFF"/>
                </a:highlight>
              </a:rPr>
              <a:t>female</a:t>
            </a:r>
            <a:r>
              <a:rPr lang="en-US" sz="2600" b="1" i="0" dirty="0">
                <a:solidFill>
                  <a:srgbClr val="0D0D0D"/>
                </a:solidFill>
                <a:effectLst/>
                <a:highlight>
                  <a:srgbClr val="FFFFFF"/>
                </a:highlight>
              </a:rPr>
              <a:t> counterparts within the movie industry</a:t>
            </a:r>
            <a:endParaRPr kumimoji="0" lang="en-NG" altLang="en-NG" sz="2600" b="1"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3DA58084-1C15-7709-801B-8549ED81F423}"/>
              </a:ext>
            </a:extLst>
          </p:cNvPr>
          <p:cNvSpPr/>
          <p:nvPr/>
        </p:nvSpPr>
        <p:spPr>
          <a:xfrm>
            <a:off x="323557" y="1066619"/>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646331"/>
          </a:xfrm>
          <a:prstGeom prst="rect">
            <a:avLst/>
          </a:prstGeom>
          <a:noFill/>
        </p:spPr>
        <p:txBody>
          <a:bodyPr wrap="square" rtlCol="0">
            <a:spAutoFit/>
          </a:bodyPr>
          <a:lstStyle/>
          <a:p>
            <a:r>
              <a:rPr lang="en-US" b="1" dirty="0"/>
              <a:t>Toyin Abraham </a:t>
            </a:r>
            <a:endParaRPr lang="en-NG" b="1" dirty="0"/>
          </a:p>
          <a:p>
            <a:r>
              <a:rPr lang="en-US" b="1" dirty="0"/>
              <a:t>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( 3.2%)</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92D050"/>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646331"/>
          </a:xfrm>
          <a:prstGeom prst="rect">
            <a:avLst/>
          </a:prstGeom>
          <a:noFill/>
        </p:spPr>
        <p:txBody>
          <a:bodyPr wrap="square" rtlCol="0">
            <a:spAutoFit/>
          </a:bodyPr>
          <a:lstStyle/>
          <a:p>
            <a:r>
              <a:rPr lang="en-US" b="1" dirty="0"/>
              <a:t>Mo Abudu</a:t>
            </a:r>
            <a:endParaRPr lang="en-NG" b="1" dirty="0"/>
          </a:p>
          <a:p>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646331"/>
          </a:xfrm>
          <a:prstGeom prst="rect">
            <a:avLst/>
          </a:prstGeom>
          <a:noFill/>
        </p:spPr>
        <p:txBody>
          <a:bodyPr wrap="square" rtlCol="0">
            <a:spAutoFit/>
          </a:bodyPr>
          <a:lstStyle/>
          <a:p>
            <a:r>
              <a:rPr lang="en-US" b="1" dirty="0"/>
              <a:t>Mimi Bartels</a:t>
            </a:r>
            <a:endParaRPr lang="en-NG" b="1" dirty="0"/>
          </a:p>
          <a:p>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Omoni Oboli</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( 7.2%)</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( 2.6%)</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( 1.9%)</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(11.2%)</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2070474" cy="369332"/>
          </a:xfrm>
          <a:prstGeom prst="rect">
            <a:avLst/>
          </a:prstGeom>
          <a:noFill/>
        </p:spPr>
        <p:txBody>
          <a:bodyPr wrap="square" rtlCol="0">
            <a:spAutoFit/>
          </a:bodyPr>
          <a:lstStyle/>
          <a:p>
            <a:r>
              <a:rPr lang="en-US" b="1" dirty="0"/>
              <a:t>Darlinghton Abuda</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( 5.6%)</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Charles Okpaleke</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( 3.4%)</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Chinaza Onuzo</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( 3.4%)</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905373" cy="369332"/>
          </a:xfrm>
          <a:prstGeom prst="rect">
            <a:avLst/>
          </a:prstGeom>
          <a:noFill/>
        </p:spPr>
        <p:txBody>
          <a:bodyPr wrap="square" rtlCol="0">
            <a:spAutoFit/>
          </a:bodyPr>
          <a:lstStyle/>
          <a:p>
            <a:r>
              <a:rPr lang="en-US" b="1" dirty="0"/>
              <a:t>Moses Inwang, …</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( 2.2%)</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F8275B"/>
                </a:solidFill>
              </a:rPr>
              <a:t>Female Producer</a:t>
            </a:r>
            <a:endParaRPr lang="en-NG" b="1" dirty="0">
              <a:solidFill>
                <a:srgbClr val="F8275B"/>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70C0"/>
                </a:solidFill>
              </a:rPr>
              <a:t>Male Producer</a:t>
            </a:r>
            <a:endParaRPr lang="en-NG" b="1" dirty="0">
              <a:solidFill>
                <a:srgbClr val="0070C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23556" y="1285087"/>
            <a:ext cx="4676144" cy="369332"/>
          </a:xfrm>
          <a:prstGeom prst="rect">
            <a:avLst/>
          </a:prstGeom>
          <a:noFill/>
        </p:spPr>
        <p:txBody>
          <a:bodyPr wrap="square" rtlCol="0">
            <a:spAutoFit/>
          </a:bodyPr>
          <a:lstStyle/>
          <a:p>
            <a:r>
              <a:rPr lang="en-US" dirty="0"/>
              <a:t>Top 5 highly skilled female and male producers  </a:t>
            </a:r>
            <a:endParaRPr lang="en-NG" dirty="0"/>
          </a:p>
        </p:txBody>
      </p:sp>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9138723" y="1904195"/>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producers </a:t>
            </a:r>
            <a:r>
              <a:rPr lang="en-US" sz="1600" dirty="0"/>
              <a:t>sum up to </a:t>
            </a:r>
            <a:r>
              <a:rPr lang="en-US" sz="1600" b="1" dirty="0"/>
              <a:t>25.8%, while that of the female is</a:t>
            </a:r>
            <a:r>
              <a:rPr lang="en-US" sz="1600" dirty="0"/>
              <a:t> </a:t>
            </a:r>
            <a:r>
              <a:rPr lang="en-US" sz="1600" b="1" dirty="0"/>
              <a:t>17.5%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rPr>
              <a:t>The first </a:t>
            </a:r>
            <a:r>
              <a:rPr lang="en-US" sz="1600" b="1" dirty="0">
                <a:solidFill>
                  <a:srgbClr val="0D0D0D"/>
                </a:solidFill>
                <a:highlight>
                  <a:srgbClr val="FFFFFF"/>
                </a:highlight>
              </a:rPr>
              <a:t>2 </a:t>
            </a:r>
            <a:r>
              <a:rPr lang="en-US" sz="1600" b="1" i="0" dirty="0">
                <a:solidFill>
                  <a:srgbClr val="0D0D0D"/>
                </a:solidFill>
                <a:effectLst/>
                <a:highlight>
                  <a:srgbClr val="FFFFFF"/>
                </a:highlight>
              </a:rPr>
              <a:t>Leading </a:t>
            </a:r>
            <a:r>
              <a:rPr lang="en-US" sz="1600" b="1" i="0" dirty="0">
                <a:effectLst/>
                <a:highlight>
                  <a:srgbClr val="FFFFFF"/>
                </a:highlight>
              </a:rPr>
              <a:t>Male</a:t>
            </a:r>
            <a:r>
              <a:rPr lang="en-US" sz="1600" b="1" i="0" dirty="0">
                <a:solidFill>
                  <a:srgbClr val="00B050"/>
                </a:solidFill>
                <a:effectLst/>
                <a:highlight>
                  <a:srgbClr val="FFFFFF"/>
                </a:highlight>
              </a:rPr>
              <a:t> </a:t>
            </a:r>
            <a:r>
              <a:rPr lang="en-US" sz="1600" b="1" dirty="0">
                <a:solidFill>
                  <a:srgbClr val="0D0D0D"/>
                </a:solidFill>
                <a:highlight>
                  <a:srgbClr val="FFFFFF"/>
                </a:highlight>
              </a:rPr>
              <a:t>producer</a:t>
            </a:r>
            <a:r>
              <a:rPr lang="en-US" sz="1600" b="1" i="0" dirty="0">
                <a:solidFill>
                  <a:srgbClr val="0D0D0D"/>
                </a:solidFill>
                <a:effectLst/>
                <a:highlight>
                  <a:srgbClr val="FFFFFF"/>
                </a:highlight>
              </a:rPr>
              <a:t>s Contribute </a:t>
            </a:r>
            <a:r>
              <a:rPr lang="en-US" sz="1600" b="1" dirty="0">
                <a:solidFill>
                  <a:srgbClr val="0D0D0D"/>
                </a:solidFill>
                <a:highlight>
                  <a:srgbClr val="FFFFFF"/>
                </a:highlight>
              </a:rPr>
              <a:t>16</a:t>
            </a:r>
            <a:r>
              <a:rPr lang="en-US" sz="1600" b="1" i="0" dirty="0">
                <a:solidFill>
                  <a:srgbClr val="0D0D0D"/>
                </a:solidFill>
                <a:effectLst/>
                <a:highlight>
                  <a:srgbClr val="FFFFFF"/>
                </a:highlight>
              </a:rPr>
              <a:t>.8% Combined</a:t>
            </a:r>
            <a:r>
              <a:rPr lang="en-US" sz="1600" b="0" i="0" dirty="0">
                <a:solidFill>
                  <a:srgbClr val="0D0D0D"/>
                </a:solidFill>
                <a:effectLst/>
                <a:highlight>
                  <a:srgbClr val="FFFFFF"/>
                </a:highlight>
              </a:rPr>
              <a:t>, Compared to </a:t>
            </a:r>
            <a:r>
              <a:rPr lang="en-US" sz="1600" b="1" i="0" dirty="0">
                <a:solidFill>
                  <a:srgbClr val="92D050"/>
                </a:solidFill>
                <a:effectLst/>
                <a:highlight>
                  <a:srgbClr val="FFFFFF"/>
                </a:highlight>
              </a:rPr>
              <a:t>Female</a:t>
            </a:r>
            <a:r>
              <a:rPr lang="en-US" sz="1600" b="0" i="0" dirty="0">
                <a:solidFill>
                  <a:srgbClr val="0D0D0D"/>
                </a:solidFill>
                <a:effectLst/>
                <a:highlight>
                  <a:srgbClr val="FFFFFF"/>
                </a:highlight>
              </a:rPr>
              <a:t> </a:t>
            </a:r>
            <a:r>
              <a:rPr lang="en-US" sz="1600" b="1" i="0" dirty="0">
                <a:solidFill>
                  <a:srgbClr val="0D0D0D"/>
                </a:solidFill>
                <a:effectLst/>
                <a:highlight>
                  <a:srgbClr val="FFFFFF"/>
                </a:highlight>
              </a:rPr>
              <a:t>Counterparts at 10.4%</a:t>
            </a:r>
            <a:r>
              <a:rPr lang="en-US" sz="1600" b="1" dirty="0"/>
              <a:t>. A clear difference of 6.4%</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pic>
        <p:nvPicPr>
          <p:cNvPr id="10" name="Picture 9">
            <a:extLst>
              <a:ext uri="{FF2B5EF4-FFF2-40B4-BE49-F238E27FC236}">
                <a16:creationId xmlns:a16="http://schemas.microsoft.com/office/drawing/2014/main" id="{15DBBDA9-D0B4-BEB4-C9B1-B9208765A7B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92090" l="9961" r="89941">
                        <a14:foregroundMark x1="39063" y1="29492" x2="39063" y2="29492"/>
                        <a14:foregroundMark x1="34375" y1="29297" x2="34375" y2="29297"/>
                        <a14:foregroundMark x1="37793" y1="30176" x2="71387" y2="22559"/>
                        <a14:foregroundMark x1="26758" y1="31543" x2="83398" y2="19531"/>
                        <a14:foregroundMark x1="24707" y1="37988" x2="78223" y2="51465"/>
                        <a14:foregroundMark x1="23926" y1="44531" x2="22266" y2="74707"/>
                        <a14:foregroundMark x1="73242" y1="55762" x2="69238" y2="82031"/>
                        <a14:foregroundMark x1="62207" y1="83496" x2="23633" y2="75488"/>
                        <a14:foregroundMark x1="48047" y1="76758" x2="25195" y2="70117"/>
                        <a14:foregroundMark x1="32813" y1="45996" x2="37500" y2="69922"/>
                        <a14:foregroundMark x1="34863" y1="49805" x2="57813" y2="56152"/>
                        <a14:foregroundMark x1="57813" y1="56152" x2="71875" y2="58008"/>
                        <a14:foregroundMark x1="60645" y1="75684" x2="59473" y2="82715"/>
                        <a14:foregroundMark x1="59473" y1="82715" x2="59570" y2="82910"/>
                        <a14:foregroundMark x1="30957" y1="28711" x2="24707" y2="38184"/>
                        <a14:foregroundMark x1="67676" y1="90039" x2="72168" y2="92090"/>
                        <a14:backgroundMark x1="86328" y1="68750" x2="86328" y2="68750"/>
                        <a14:backgroundMark x1="82617" y1="67871" x2="82617" y2="67871"/>
                      </a14:backgroundRemoval>
                    </a14:imgEffect>
                  </a14:imgLayer>
                </a14:imgProps>
              </a:ext>
            </a:extLst>
          </a:blip>
          <a:stretch>
            <a:fillRect/>
          </a:stretch>
        </p:blipFill>
        <p:spPr>
          <a:xfrm>
            <a:off x="9425354" y="4832693"/>
            <a:ext cx="1991195" cy="1479886"/>
          </a:xfrm>
          <a:prstGeom prst="rect">
            <a:avLst/>
          </a:prstGeom>
        </p:spPr>
      </p:pic>
      <p:sp>
        <p:nvSpPr>
          <p:cNvPr id="4" name="TextBox 3">
            <a:extLst>
              <a:ext uri="{FF2B5EF4-FFF2-40B4-BE49-F238E27FC236}">
                <a16:creationId xmlns:a16="http://schemas.microsoft.com/office/drawing/2014/main" id="{D7DBE16F-A52F-676B-44A4-5C263D2CD014}"/>
              </a:ext>
            </a:extLst>
          </p:cNvPr>
          <p:cNvSpPr txBox="1"/>
          <p:nvPr/>
        </p:nvSpPr>
        <p:spPr>
          <a:xfrm>
            <a:off x="11061289" y="6534424"/>
            <a:ext cx="428610" cy="307777"/>
          </a:xfrm>
          <a:prstGeom prst="rect">
            <a:avLst/>
          </a:prstGeom>
          <a:noFill/>
        </p:spPr>
        <p:txBody>
          <a:bodyPr wrap="square" rtlCol="0">
            <a:spAutoFit/>
          </a:bodyPr>
          <a:lstStyle/>
          <a:p>
            <a:r>
              <a:rPr lang="en-US" sz="1400" dirty="0"/>
              <a:t>19</a:t>
            </a:r>
            <a:endParaRPr lang="en-NG" sz="1400" dirty="0"/>
          </a:p>
        </p:txBody>
      </p:sp>
    </p:spTree>
    <p:extLst>
      <p:ext uri="{BB962C8B-B14F-4D97-AF65-F5344CB8AC3E}">
        <p14:creationId xmlns:p14="http://schemas.microsoft.com/office/powerpoint/2010/main" val="46849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0" name="Rectangle 9">
            <a:extLst>
              <a:ext uri="{FF2B5EF4-FFF2-40B4-BE49-F238E27FC236}">
                <a16:creationId xmlns:a16="http://schemas.microsoft.com/office/drawing/2014/main" id="{D621FFED-0799-F7FB-E399-48A29C96A185}"/>
              </a:ext>
            </a:extLst>
          </p:cNvPr>
          <p:cNvSpPr/>
          <p:nvPr/>
        </p:nvSpPr>
        <p:spPr>
          <a:xfrm>
            <a:off x="514782" y="1359428"/>
            <a:ext cx="3072479"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2213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661182" y="436097"/>
            <a:ext cx="9498817" cy="6006905"/>
            <a:chOff x="661182" y="436098"/>
            <a:chExt cx="949881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661182" y="436098"/>
              <a:ext cx="4504974" cy="2404947"/>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C65B390-4D69-A4B4-1F8D-A77F4125204C}"/>
              </a:ext>
            </a:extLst>
          </p:cNvPr>
          <p:cNvPicPr>
            <a:picLocks noChangeAspect="1"/>
          </p:cNvPicPr>
          <p:nvPr/>
        </p:nvPicPr>
        <p:blipFill>
          <a:blip r:embed="rId2"/>
          <a:stretch>
            <a:fillRect/>
          </a:stretch>
        </p:blipFill>
        <p:spPr>
          <a:xfrm>
            <a:off x="5166156" y="2932529"/>
            <a:ext cx="4732934" cy="3284934"/>
          </a:xfrm>
          <a:prstGeom prst="rect">
            <a:avLst/>
          </a:prstGeom>
        </p:spPr>
      </p:pic>
      <p:cxnSp>
        <p:nvCxnSpPr>
          <p:cNvPr id="10" name="Straight Connector 9">
            <a:extLst>
              <a:ext uri="{FF2B5EF4-FFF2-40B4-BE49-F238E27FC236}">
                <a16:creationId xmlns:a16="http://schemas.microsoft.com/office/drawing/2014/main" id="{58143027-B6A4-1CFD-E7AE-C0A47370B021}"/>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503AFFB-9D9A-2469-EE2E-D02CCB30E5F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931EA1B4-C720-BC5B-CCE8-A15FBB36C1CD}"/>
              </a:ext>
            </a:extLst>
          </p:cNvPr>
          <p:cNvSpPr txBox="1"/>
          <p:nvPr/>
        </p:nvSpPr>
        <p:spPr>
          <a:xfrm>
            <a:off x="11047221" y="6578361"/>
            <a:ext cx="428610" cy="307777"/>
          </a:xfrm>
          <a:prstGeom prst="rect">
            <a:avLst/>
          </a:prstGeom>
          <a:noFill/>
        </p:spPr>
        <p:txBody>
          <a:bodyPr wrap="square" rtlCol="0">
            <a:spAutoFit/>
          </a:bodyPr>
          <a:lstStyle/>
          <a:p>
            <a:r>
              <a:rPr lang="en-US" sz="1400" dirty="0"/>
              <a:t>20</a:t>
            </a:r>
            <a:endParaRPr lang="en-NG" sz="1400" dirty="0"/>
          </a:p>
        </p:txBody>
      </p:sp>
      <p:sp>
        <p:nvSpPr>
          <p:cNvPr id="21" name="TextBox 20">
            <a:extLst>
              <a:ext uri="{FF2B5EF4-FFF2-40B4-BE49-F238E27FC236}">
                <a16:creationId xmlns:a16="http://schemas.microsoft.com/office/drawing/2014/main" id="{6468CE44-8301-8AF5-02E7-C4900C2B9DA0}"/>
              </a:ext>
            </a:extLst>
          </p:cNvPr>
          <p:cNvSpPr txBox="1"/>
          <p:nvPr/>
        </p:nvSpPr>
        <p:spPr>
          <a:xfrm>
            <a:off x="856864" y="643839"/>
            <a:ext cx="4113610" cy="1538883"/>
          </a:xfrm>
          <a:prstGeom prst="rect">
            <a:avLst/>
          </a:prstGeom>
          <a:noFill/>
        </p:spPr>
        <p:txBody>
          <a:bodyPr wrap="square" rtlCol="0">
            <a:spAutoFit/>
          </a:bodyPr>
          <a:lstStyle/>
          <a:p>
            <a:r>
              <a:rPr lang="en-US" sz="2000" b="1" dirty="0">
                <a:solidFill>
                  <a:schemeClr val="bg1"/>
                </a:solidFill>
              </a:rPr>
              <a:t>Scene 3 – </a:t>
            </a:r>
            <a:r>
              <a:rPr lang="en-US" sz="2000" b="1" u="sng" dirty="0">
                <a:solidFill>
                  <a:schemeClr val="bg1"/>
                </a:solidFill>
              </a:rPr>
              <a:t>Lead and Co-lead Role</a:t>
            </a:r>
          </a:p>
          <a:p>
            <a:endParaRPr lang="en-US" sz="2000" b="1" u="sng" dirty="0">
              <a:solidFill>
                <a:schemeClr val="bg1"/>
              </a:solidFill>
            </a:endParaRPr>
          </a:p>
          <a:p>
            <a:pPr marL="342900" indent="-342900">
              <a:buFont typeface="Arial" panose="020B0604020202020204" pitchFamily="34" charset="0"/>
              <a:buChar char="•"/>
            </a:pPr>
            <a:r>
              <a:rPr lang="en-US" b="1" dirty="0">
                <a:solidFill>
                  <a:schemeClr val="bg1"/>
                </a:solidFill>
              </a:rPr>
              <a:t>Analysis of the Total Count and Proportion of male versus female lead and co – lead roles.</a:t>
            </a:r>
          </a:p>
        </p:txBody>
      </p:sp>
    </p:spTree>
    <p:extLst>
      <p:ext uri="{BB962C8B-B14F-4D97-AF65-F5344CB8AC3E}">
        <p14:creationId xmlns:p14="http://schemas.microsoft.com/office/powerpoint/2010/main" val="727639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79822" y="1419142"/>
            <a:ext cx="5767013"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Annual Trends in the Percentage of Lead and Co-Lead Roles</a:t>
            </a:r>
            <a:r>
              <a:rPr lang="en-US" altLang="en-NG" dirty="0">
                <a:latin typeface="Arial" panose="020B0604020202020204" pitchFamily="34" charset="0"/>
              </a:rPr>
              <a:t>.</a:t>
            </a:r>
            <a:r>
              <a:rPr kumimoji="0" lang="en-NG" altLang="en-NG" b="0" i="0" u="none" strike="noStrike" cap="none" normalizeH="0" baseline="0" dirty="0">
                <a:ln>
                  <a:noFill/>
                </a:ln>
                <a:solidFill>
                  <a:schemeClr val="tx1"/>
                </a:solidFill>
                <a:effectLst/>
                <a:latin typeface="Arial" panose="020B0604020202020204" pitchFamily="34" charset="0"/>
              </a:rPr>
              <a:t> </a:t>
            </a:r>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3627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83966"/>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411286" y="205329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9270609" y="2240418"/>
            <a:ext cx="2278966" cy="332398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the last 3 years, total flow by female acting as the lead role has declined significantly. </a:t>
            </a:r>
            <a:r>
              <a:rPr lang="en-US" sz="1600" dirty="0"/>
              <a:t> </a:t>
            </a:r>
          </a:p>
          <a:p>
            <a:endParaRPr lang="en-US" sz="1600" dirty="0"/>
          </a:p>
          <a:p>
            <a:pPr marL="285750" indent="-285750">
              <a:buFont typeface="Arial" panose="020B0604020202020204" pitchFamily="34" charset="0"/>
              <a:buChar char="•"/>
            </a:pPr>
            <a:r>
              <a:rPr kumimoji="0" lang="en-US" altLang="en-NG" sz="1600" b="1" i="0" u="none" strike="noStrike" cap="none" normalizeH="0" baseline="0" dirty="0">
                <a:ln>
                  <a:noFill/>
                </a:ln>
                <a:solidFill>
                  <a:schemeClr val="tx1"/>
                </a:solidFill>
                <a:effectLst/>
              </a:rPr>
              <a:t>Over the course of a decade, the total count of female acting lead role is the same with their male counterpart at 41.3%</a:t>
            </a: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46836" y="6550223"/>
            <a:ext cx="3551310"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473D3370-D28C-F936-BE53-2A32E55E27C9}"/>
              </a:ext>
            </a:extLst>
          </p:cNvPr>
          <p:cNvSpPr txBox="1"/>
          <p:nvPr/>
        </p:nvSpPr>
        <p:spPr>
          <a:xfrm>
            <a:off x="6986323" y="2731620"/>
            <a:ext cx="1036168" cy="584775"/>
          </a:xfrm>
          <a:prstGeom prst="rect">
            <a:avLst/>
          </a:prstGeom>
          <a:noFill/>
        </p:spPr>
        <p:txBody>
          <a:bodyPr wrap="square" rtlCol="0">
            <a:spAutoFit/>
          </a:bodyPr>
          <a:lstStyle/>
          <a:p>
            <a:r>
              <a:rPr lang="en-US" sz="1600" b="1" dirty="0">
                <a:solidFill>
                  <a:srgbClr val="0070C0"/>
                </a:solidFill>
              </a:rPr>
              <a:t>Male as lead  role</a:t>
            </a:r>
            <a:endParaRPr lang="en-NG" sz="1600" b="1" dirty="0">
              <a:solidFill>
                <a:srgbClr val="0070C0"/>
              </a:solidFill>
            </a:endParaRPr>
          </a:p>
        </p:txBody>
      </p:sp>
      <p:sp>
        <p:nvSpPr>
          <p:cNvPr id="10" name="TextBox 9">
            <a:extLst>
              <a:ext uri="{FF2B5EF4-FFF2-40B4-BE49-F238E27FC236}">
                <a16:creationId xmlns:a16="http://schemas.microsoft.com/office/drawing/2014/main" id="{BD13FA04-61B8-72A6-B045-8E82F46510C0}"/>
              </a:ext>
            </a:extLst>
          </p:cNvPr>
          <p:cNvSpPr txBox="1"/>
          <p:nvPr/>
        </p:nvSpPr>
        <p:spPr>
          <a:xfrm>
            <a:off x="267286" y="339764"/>
            <a:ext cx="11563643" cy="892552"/>
          </a:xfrm>
          <a:prstGeom prst="rect">
            <a:avLst/>
          </a:prstGeom>
          <a:noFill/>
        </p:spPr>
        <p:txBody>
          <a:bodyPr wrap="square" rtlCol="0">
            <a:spAutoFit/>
          </a:bodyPr>
          <a:lstStyle/>
          <a:p>
            <a:r>
              <a:rPr lang="en-US" sz="2600" b="1" i="0" dirty="0">
                <a:solidFill>
                  <a:srgbClr val="F8275B"/>
                </a:solidFill>
                <a:effectLst/>
                <a:highlight>
                  <a:srgbClr val="FFFFFF"/>
                </a:highlight>
              </a:rPr>
              <a:t>Female</a:t>
            </a:r>
            <a:r>
              <a:rPr lang="en-US" sz="2600" b="1" i="0" dirty="0">
                <a:solidFill>
                  <a:srgbClr val="0D0D0D"/>
                </a:solidFill>
                <a:effectLst/>
                <a:highlight>
                  <a:srgbClr val="FFFFFF"/>
                </a:highlight>
              </a:rPr>
              <a:t> lead roles have seen a significant decline in the past </a:t>
            </a:r>
            <a:r>
              <a:rPr lang="en-US" sz="2600" b="1" dirty="0">
                <a:solidFill>
                  <a:srgbClr val="0D0D0D"/>
                </a:solidFill>
                <a:highlight>
                  <a:srgbClr val="FFFFFF"/>
                </a:highlight>
              </a:rPr>
              <a:t>3</a:t>
            </a:r>
            <a:r>
              <a:rPr lang="en-US" sz="2600" b="1" i="0" dirty="0">
                <a:solidFill>
                  <a:srgbClr val="0D0D0D"/>
                </a:solidFill>
                <a:effectLst/>
                <a:highlight>
                  <a:srgbClr val="FFFFFF"/>
                </a:highlight>
              </a:rPr>
              <a:t> years. However, over the decade, the total count of female lead roles remains equal to that of </a:t>
            </a:r>
            <a:r>
              <a:rPr lang="en-US" sz="2600" b="1" i="0" dirty="0">
                <a:solidFill>
                  <a:srgbClr val="0070C0"/>
                </a:solidFill>
                <a:effectLst/>
                <a:highlight>
                  <a:srgbClr val="FFFFFF"/>
                </a:highlight>
              </a:rPr>
              <a:t>male</a:t>
            </a:r>
            <a:endParaRPr lang="en-NG" sz="2600" dirty="0">
              <a:solidFill>
                <a:srgbClr val="0070C0"/>
              </a:solidFill>
            </a:endParaRPr>
          </a:p>
        </p:txBody>
      </p:sp>
      <p:sp>
        <p:nvSpPr>
          <p:cNvPr id="4" name="TextBox 3">
            <a:extLst>
              <a:ext uri="{FF2B5EF4-FFF2-40B4-BE49-F238E27FC236}">
                <a16:creationId xmlns:a16="http://schemas.microsoft.com/office/drawing/2014/main" id="{6EDAFE78-30CA-CC7C-EA3B-54178EB95E95}"/>
              </a:ext>
            </a:extLst>
          </p:cNvPr>
          <p:cNvSpPr txBox="1"/>
          <p:nvPr/>
        </p:nvSpPr>
        <p:spPr>
          <a:xfrm>
            <a:off x="6316242" y="1930731"/>
            <a:ext cx="1039644" cy="307777"/>
          </a:xfrm>
          <a:prstGeom prst="rect">
            <a:avLst/>
          </a:prstGeom>
          <a:noFill/>
        </p:spPr>
        <p:txBody>
          <a:bodyPr wrap="square" rtlCol="0">
            <a:spAutoFit/>
          </a:bodyPr>
          <a:lstStyle/>
          <a:p>
            <a:r>
              <a:rPr lang="en-US" sz="1400" b="1" dirty="0"/>
              <a:t>Maximum</a:t>
            </a:r>
            <a:endParaRPr lang="en-NG" sz="1400" b="1" dirty="0"/>
          </a:p>
        </p:txBody>
      </p:sp>
      <p:sp>
        <p:nvSpPr>
          <p:cNvPr id="2" name="TextBox 1">
            <a:extLst>
              <a:ext uri="{FF2B5EF4-FFF2-40B4-BE49-F238E27FC236}">
                <a16:creationId xmlns:a16="http://schemas.microsoft.com/office/drawing/2014/main" id="{F7D4DCF7-7755-A0D7-6373-B58090E8DA7F}"/>
              </a:ext>
            </a:extLst>
          </p:cNvPr>
          <p:cNvSpPr txBox="1"/>
          <p:nvPr/>
        </p:nvSpPr>
        <p:spPr>
          <a:xfrm>
            <a:off x="11061289" y="6534424"/>
            <a:ext cx="428610" cy="307777"/>
          </a:xfrm>
          <a:prstGeom prst="rect">
            <a:avLst/>
          </a:prstGeom>
          <a:noFill/>
        </p:spPr>
        <p:txBody>
          <a:bodyPr wrap="square" rtlCol="0">
            <a:spAutoFit/>
          </a:bodyPr>
          <a:lstStyle/>
          <a:p>
            <a:r>
              <a:rPr lang="en-US" sz="1400" dirty="0"/>
              <a:t>21</a:t>
            </a:r>
            <a:endParaRPr lang="en-NG" sz="1400" dirty="0"/>
          </a:p>
        </p:txBody>
      </p:sp>
      <p:graphicFrame>
        <p:nvGraphicFramePr>
          <p:cNvPr id="8" name="Chart 7">
            <a:extLst>
              <a:ext uri="{FF2B5EF4-FFF2-40B4-BE49-F238E27FC236}">
                <a16:creationId xmlns:a16="http://schemas.microsoft.com/office/drawing/2014/main" id="{438C149F-73EC-E375-FDFE-F1DBDEB25769}"/>
              </a:ext>
            </a:extLst>
          </p:cNvPr>
          <p:cNvGraphicFramePr/>
          <p:nvPr>
            <p:extLst>
              <p:ext uri="{D42A27DB-BD31-4B8C-83A1-F6EECF244321}">
                <p14:modId xmlns:p14="http://schemas.microsoft.com/office/powerpoint/2010/main" val="1429104977"/>
              </p:ext>
            </p:extLst>
          </p:nvPr>
        </p:nvGraphicFramePr>
        <p:xfrm>
          <a:off x="304800" y="1802529"/>
          <a:ext cx="8487508" cy="46041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4072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283746" y="2848955"/>
            <a:ext cx="2199072" cy="2324472"/>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dirty="0">
                <a:solidFill>
                  <a:srgbClr val="0D0D0D"/>
                </a:solidFill>
                <a:highlight>
                  <a:srgbClr val="FFFFFF"/>
                </a:highlight>
              </a:rPr>
              <a:t>Amazing! Gender equality at display, and also increase in the lead and co-lead role in the movies and TV shows from 2013 through 2018</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2A5FF9EC-1379-6D7D-E3B7-8C0EE44952A3}"/>
              </a:ext>
            </a:extLst>
          </p:cNvPr>
          <p:cNvSpPr txBox="1"/>
          <p:nvPr/>
        </p:nvSpPr>
        <p:spPr>
          <a:xfrm>
            <a:off x="479822" y="1419142"/>
            <a:ext cx="359623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b="1" dirty="0"/>
              <a:t>Gender equality at display, ...</a:t>
            </a:r>
            <a:r>
              <a:rPr lang="en-US" altLang="en-NG" dirty="0"/>
              <a:t>.</a:t>
            </a:r>
            <a:r>
              <a:rPr kumimoji="0" lang="en-NG" altLang="en-NG" b="0" i="0" u="none" strike="noStrike" cap="none" normalizeH="0" baseline="0" dirty="0">
                <a:ln>
                  <a:noFill/>
                </a:ln>
                <a:solidFill>
                  <a:schemeClr val="tx1"/>
                </a:solidFill>
                <a:effectLst/>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5607938" y="1415328"/>
            <a:ext cx="464233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b="1" dirty="0"/>
              <a:t>… and a surge in lead and co-lead role.</a:t>
            </a:r>
            <a:endParaRPr kumimoji="0" lang="en-NG" altLang="en-NG" b="1" i="0" u="none" strike="noStrike" cap="none" normalizeH="0" baseline="0" dirty="0">
              <a:ln>
                <a:noFill/>
              </a:ln>
              <a:solidFill>
                <a:schemeClr val="tx1"/>
              </a:solidFill>
              <a:effectLst/>
            </a:endParaRPr>
          </a:p>
        </p:txBody>
      </p:sp>
      <p:graphicFrame>
        <p:nvGraphicFramePr>
          <p:cNvPr id="3" name="Chart 2">
            <a:extLst>
              <a:ext uri="{FF2B5EF4-FFF2-40B4-BE49-F238E27FC236}">
                <a16:creationId xmlns:a16="http://schemas.microsoft.com/office/drawing/2014/main" id="{B631E3D2-4F45-19C4-5769-10E9C65E10A0}"/>
              </a:ext>
            </a:extLst>
          </p:cNvPr>
          <p:cNvGraphicFramePr/>
          <p:nvPr>
            <p:extLst>
              <p:ext uri="{D42A27DB-BD31-4B8C-83A1-F6EECF244321}">
                <p14:modId xmlns:p14="http://schemas.microsoft.com/office/powerpoint/2010/main" val="950313451"/>
              </p:ext>
            </p:extLst>
          </p:nvPr>
        </p:nvGraphicFramePr>
        <p:xfrm>
          <a:off x="5607938" y="1827439"/>
          <a:ext cx="6222990" cy="4531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67FEE0E5-3622-D1C9-B81C-AFF0E938B236}"/>
              </a:ext>
            </a:extLst>
          </p:cNvPr>
          <p:cNvGraphicFramePr/>
          <p:nvPr>
            <p:extLst>
              <p:ext uri="{D42A27DB-BD31-4B8C-83A1-F6EECF244321}">
                <p14:modId xmlns:p14="http://schemas.microsoft.com/office/powerpoint/2010/main" val="3591161985"/>
              </p:ext>
            </p:extLst>
          </p:nvPr>
        </p:nvGraphicFramePr>
        <p:xfrm>
          <a:off x="361072" y="1812010"/>
          <a:ext cx="4576688" cy="453116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1106A8F3-8208-ABB7-A3BB-FEF4F2EB2CDE}"/>
              </a:ext>
            </a:extLst>
          </p:cNvPr>
          <p:cNvSpPr txBox="1"/>
          <p:nvPr/>
        </p:nvSpPr>
        <p:spPr>
          <a:xfrm>
            <a:off x="11061289" y="6534424"/>
            <a:ext cx="428610" cy="307777"/>
          </a:xfrm>
          <a:prstGeom prst="rect">
            <a:avLst/>
          </a:prstGeom>
          <a:noFill/>
        </p:spPr>
        <p:txBody>
          <a:bodyPr wrap="square" rtlCol="0">
            <a:spAutoFit/>
          </a:bodyPr>
          <a:lstStyle/>
          <a:p>
            <a:r>
              <a:rPr lang="en-US" sz="1400" dirty="0"/>
              <a:t>22</a:t>
            </a:r>
            <a:endParaRPr lang="en-NG" sz="1400" dirty="0"/>
          </a:p>
        </p:txBody>
      </p:sp>
      <p:sp>
        <p:nvSpPr>
          <p:cNvPr id="4" name="Rectangle: Rounded Corners 3">
            <a:extLst>
              <a:ext uri="{FF2B5EF4-FFF2-40B4-BE49-F238E27FC236}">
                <a16:creationId xmlns:a16="http://schemas.microsoft.com/office/drawing/2014/main" id="{FD430683-A731-C52A-5299-7C6F4314748A}"/>
              </a:ext>
            </a:extLst>
          </p:cNvPr>
          <p:cNvSpPr/>
          <p:nvPr/>
        </p:nvSpPr>
        <p:spPr>
          <a:xfrm>
            <a:off x="6105378" y="3131278"/>
            <a:ext cx="1519311" cy="675250"/>
          </a:xfrm>
          <a:prstGeom prst="roundRect">
            <a:avLst/>
          </a:prstGeom>
          <a:solidFill>
            <a:schemeClr val="bg1">
              <a:lumMod val="95000"/>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The Number of lead roles by female increased tremendously over the years</a:t>
            </a:r>
            <a:endParaRPr lang="en-NG" sz="1000" b="1" dirty="0">
              <a:solidFill>
                <a:schemeClr val="tx1"/>
              </a:solidFill>
            </a:endParaRPr>
          </a:p>
        </p:txBody>
      </p:sp>
      <p:cxnSp>
        <p:nvCxnSpPr>
          <p:cNvPr id="8" name="Straight Connector 7">
            <a:extLst>
              <a:ext uri="{FF2B5EF4-FFF2-40B4-BE49-F238E27FC236}">
                <a16:creationId xmlns:a16="http://schemas.microsoft.com/office/drawing/2014/main" id="{B801C40A-D9CB-1341-DFD9-7F140EBE9E5B}"/>
              </a:ext>
            </a:extLst>
          </p:cNvPr>
          <p:cNvCxnSpPr>
            <a:cxnSpLocks/>
          </p:cNvCxnSpPr>
          <p:nvPr/>
        </p:nvCxnSpPr>
        <p:spPr>
          <a:xfrm>
            <a:off x="479823" y="1753882"/>
            <a:ext cx="3104035"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086C4E-5CB8-D3C5-F2CF-E693459E698D}"/>
              </a:ext>
            </a:extLst>
          </p:cNvPr>
          <p:cNvCxnSpPr>
            <a:cxnSpLocks/>
          </p:cNvCxnSpPr>
          <p:nvPr/>
        </p:nvCxnSpPr>
        <p:spPr>
          <a:xfrm flipV="1">
            <a:off x="5607938" y="1753882"/>
            <a:ext cx="3831030" cy="30778"/>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73862" y="436098"/>
            <a:ext cx="9686137" cy="5527554"/>
            <a:chOff x="473862" y="436098"/>
            <a:chExt cx="968613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73862" y="436098"/>
              <a:ext cx="4692294" cy="3117695"/>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79B47C30-DBF6-A9B6-9B09-08BA3539B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76" y="2893174"/>
            <a:ext cx="4692294" cy="3324745"/>
          </a:xfrm>
          <a:prstGeom prst="rect">
            <a:avLst/>
          </a:prstGeom>
        </p:spPr>
      </p:pic>
      <p:sp>
        <p:nvSpPr>
          <p:cNvPr id="10" name="TextBox 9">
            <a:extLst>
              <a:ext uri="{FF2B5EF4-FFF2-40B4-BE49-F238E27FC236}">
                <a16:creationId xmlns:a16="http://schemas.microsoft.com/office/drawing/2014/main" id="{0D2C5255-BA24-2923-D836-7E119D5A9771}"/>
              </a:ext>
            </a:extLst>
          </p:cNvPr>
          <p:cNvSpPr txBox="1"/>
          <p:nvPr/>
        </p:nvSpPr>
        <p:spPr>
          <a:xfrm>
            <a:off x="589764" y="662499"/>
            <a:ext cx="4514728" cy="2092881"/>
          </a:xfrm>
          <a:prstGeom prst="rect">
            <a:avLst/>
          </a:prstGeom>
          <a:noFill/>
        </p:spPr>
        <p:txBody>
          <a:bodyPr wrap="square" rtlCol="0">
            <a:spAutoFit/>
          </a:bodyPr>
          <a:lstStyle/>
          <a:p>
            <a:r>
              <a:rPr lang="en-US" sz="2000" b="1" dirty="0">
                <a:solidFill>
                  <a:schemeClr val="bg1"/>
                </a:solidFill>
              </a:rPr>
              <a:t>Scene 4 - </a:t>
            </a:r>
            <a:r>
              <a:rPr lang="en-US" sz="2000" b="1" u="sng" dirty="0">
                <a:solidFill>
                  <a:schemeClr val="bg1"/>
                </a:solidFill>
              </a:rPr>
              <a:t>Application of the Bechdel Test</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Evaluating the Rate of Success and Failure of Bechdel Test over the years</a:t>
            </a:r>
          </a:p>
          <a:p>
            <a:pPr marL="342900" indent="-34290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How many movies directed or produced by females passed the test?</a:t>
            </a:r>
          </a:p>
        </p:txBody>
      </p:sp>
      <p:sp>
        <p:nvSpPr>
          <p:cNvPr id="11" name="TextBox 10">
            <a:extLst>
              <a:ext uri="{FF2B5EF4-FFF2-40B4-BE49-F238E27FC236}">
                <a16:creationId xmlns:a16="http://schemas.microsoft.com/office/drawing/2014/main" id="{0E2CF54C-02C4-9976-CFA5-135061F0CA2A}"/>
              </a:ext>
            </a:extLst>
          </p:cNvPr>
          <p:cNvSpPr txBox="1"/>
          <p:nvPr/>
        </p:nvSpPr>
        <p:spPr>
          <a:xfrm>
            <a:off x="11075356" y="6580074"/>
            <a:ext cx="428610" cy="307777"/>
          </a:xfrm>
          <a:prstGeom prst="rect">
            <a:avLst/>
          </a:prstGeom>
          <a:noFill/>
        </p:spPr>
        <p:txBody>
          <a:bodyPr wrap="square" rtlCol="0">
            <a:spAutoFit/>
          </a:bodyPr>
          <a:lstStyle/>
          <a:p>
            <a:r>
              <a:rPr lang="en-US" sz="1400" dirty="0"/>
              <a:t>23</a:t>
            </a:r>
            <a:endParaRPr lang="en-NG" sz="1400" dirty="0"/>
          </a:p>
        </p:txBody>
      </p:sp>
      <p:cxnSp>
        <p:nvCxnSpPr>
          <p:cNvPr id="12" name="Straight Connector 11">
            <a:extLst>
              <a:ext uri="{FF2B5EF4-FFF2-40B4-BE49-F238E27FC236}">
                <a16:creationId xmlns:a16="http://schemas.microsoft.com/office/drawing/2014/main" id="{DEC1ADFA-F76A-F055-AD81-A098636BAF0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43D95A-6132-D71E-B66C-4089C4CF51E4}"/>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Tree>
    <p:extLst>
      <p:ext uri="{BB962C8B-B14F-4D97-AF65-F5344CB8AC3E}">
        <p14:creationId xmlns:p14="http://schemas.microsoft.com/office/powerpoint/2010/main" val="42986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86116" y="1433626"/>
            <a:ext cx="389415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b="0" i="0" u="none" strike="noStrike" cap="none" normalizeH="0" baseline="0" dirty="0">
                <a:ln>
                  <a:noFill/>
                </a:ln>
                <a:solidFill>
                  <a:schemeClr val="tx1"/>
                </a:solidFill>
                <a:effectLst/>
              </a:rPr>
              <a:t>Percentage Breakdown of Bechdel Test </a:t>
            </a: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t>It’s evidence that the majority of movies and TV shows do not pass the Bechdel test. The </a:t>
            </a:r>
            <a:r>
              <a:rPr lang="en-US" sz="2600" b="1" dirty="0">
                <a:solidFill>
                  <a:srgbClr val="92D050"/>
                </a:solidFill>
              </a:rPr>
              <a:t>failure</a:t>
            </a:r>
            <a:r>
              <a:rPr lang="en-US" sz="2600" b="1" dirty="0"/>
              <a:t> rate significantly surpasses the </a:t>
            </a:r>
            <a:r>
              <a:rPr lang="en-US" sz="2600" b="1" dirty="0">
                <a:solidFill>
                  <a:srgbClr val="00B050"/>
                </a:solidFill>
              </a:rPr>
              <a:t>success</a:t>
            </a:r>
            <a:r>
              <a:rPr lang="en-US" sz="2600" b="1" dirty="0"/>
              <a:t> rate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97355" y="1628317"/>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26880" y="1997649"/>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878708" y="2303279"/>
            <a:ext cx="2713071" cy="384720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+6 p.p</a:t>
            </a:r>
            <a:r>
              <a:rPr lang="en-US" sz="1600" dirty="0"/>
              <a:t>. </a:t>
            </a:r>
            <a:r>
              <a:rPr lang="en-US" sz="1600" b="1" dirty="0"/>
              <a:t>passed</a:t>
            </a:r>
            <a:r>
              <a:rPr lang="en-US" sz="1600" dirty="0"/>
              <a:t> in </a:t>
            </a:r>
            <a:r>
              <a:rPr lang="en-US" sz="1600" b="1" dirty="0"/>
              <a:t>Bechdel test</a:t>
            </a:r>
            <a:r>
              <a:rPr lang="en-US" sz="1600" dirty="0"/>
              <a:t>. Also, it recorded the highest pass in the test. </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rPr>
              <a:t>Over time</a:t>
            </a:r>
            <a:r>
              <a:rPr lang="en-US" sz="1600" b="1" i="0" dirty="0">
                <a:solidFill>
                  <a:srgbClr val="0D0D0D"/>
                </a:solidFill>
                <a:effectLst/>
                <a:highlight>
                  <a:srgbClr val="FFFFFF"/>
                </a:highlight>
              </a:rPr>
              <a:t>, the Bechdel test has seen a significant increase in success results.</a:t>
            </a:r>
          </a:p>
          <a:p>
            <a:pPr marL="285750" indent="-285750">
              <a:buFont typeface="Arial" panose="020B0604020202020204" pitchFamily="34" charset="0"/>
              <a:buChar char="•"/>
            </a:pPr>
            <a:endParaRPr lang="en-US" sz="1600" b="1" dirty="0">
              <a:solidFill>
                <a:srgbClr val="0D0D0D"/>
              </a:solidFill>
              <a:highlight>
                <a:srgbClr val="FFFFFF"/>
              </a:highlight>
            </a:endParaRPr>
          </a:p>
          <a:p>
            <a:pPr marL="285750" indent="-285750">
              <a:buFont typeface="Arial" panose="020B0604020202020204" pitchFamily="34" charset="0"/>
              <a:buChar char="•"/>
            </a:pPr>
            <a:r>
              <a:rPr lang="en-US" sz="1600" dirty="0">
                <a:solidFill>
                  <a:srgbClr val="0D0D0D"/>
                </a:solidFill>
                <a:highlight>
                  <a:srgbClr val="FFFFFF"/>
                </a:highlight>
              </a:rPr>
              <a:t>Over time, </a:t>
            </a:r>
            <a:r>
              <a:rPr lang="en-US" sz="1600" b="1" dirty="0">
                <a:solidFill>
                  <a:srgbClr val="0D0D0D"/>
                </a:solidFill>
                <a:highlight>
                  <a:srgbClr val="FFFFFF"/>
                </a:highlight>
              </a:rPr>
              <a:t>Failure in Bechdel test outperformed success in the test with &gt; 16 p.a.</a:t>
            </a:r>
            <a:endParaRPr lang="en-US" sz="1600" b="1" dirty="0"/>
          </a:p>
          <a:p>
            <a:pPr marL="285750" indent="-285750">
              <a:buFont typeface="Arial" panose="020B0604020202020204" pitchFamily="34" charset="0"/>
              <a:buChar char="•"/>
            </a:pP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BF15F1B-9C58-0826-CADB-529B74B61B6F}"/>
              </a:ext>
            </a:extLst>
          </p:cNvPr>
          <p:cNvGraphicFramePr/>
          <p:nvPr>
            <p:extLst>
              <p:ext uri="{D42A27DB-BD31-4B8C-83A1-F6EECF244321}">
                <p14:modId xmlns:p14="http://schemas.microsoft.com/office/powerpoint/2010/main" val="1094669955"/>
              </p:ext>
            </p:extLst>
          </p:nvPr>
        </p:nvGraphicFramePr>
        <p:xfrm>
          <a:off x="486115" y="1905297"/>
          <a:ext cx="7514366" cy="4583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6DA74A4-0C92-7D4D-C609-6B30FA0C4311}"/>
              </a:ext>
            </a:extLst>
          </p:cNvPr>
          <p:cNvSpPr txBox="1"/>
          <p:nvPr/>
        </p:nvSpPr>
        <p:spPr>
          <a:xfrm>
            <a:off x="11061289" y="6534424"/>
            <a:ext cx="428610" cy="307777"/>
          </a:xfrm>
          <a:prstGeom prst="rect">
            <a:avLst/>
          </a:prstGeom>
          <a:noFill/>
        </p:spPr>
        <p:txBody>
          <a:bodyPr wrap="square" rtlCol="0">
            <a:spAutoFit/>
          </a:bodyPr>
          <a:lstStyle/>
          <a:p>
            <a:r>
              <a:rPr lang="en-US" sz="1400" dirty="0"/>
              <a:t>24</a:t>
            </a:r>
            <a:endParaRPr lang="en-NG" sz="1400" dirty="0"/>
          </a:p>
        </p:txBody>
      </p:sp>
      <p:cxnSp>
        <p:nvCxnSpPr>
          <p:cNvPr id="10" name="Straight Arrow Connector 9">
            <a:extLst>
              <a:ext uri="{FF2B5EF4-FFF2-40B4-BE49-F238E27FC236}">
                <a16:creationId xmlns:a16="http://schemas.microsoft.com/office/drawing/2014/main" id="{721048E3-BB19-004A-33D1-6B27BF47091D}"/>
              </a:ext>
            </a:extLst>
          </p:cNvPr>
          <p:cNvCxnSpPr>
            <a:cxnSpLocks/>
          </p:cNvCxnSpPr>
          <p:nvPr/>
        </p:nvCxnSpPr>
        <p:spPr>
          <a:xfrm flipV="1">
            <a:off x="1651819" y="4445391"/>
            <a:ext cx="5236205" cy="1571951"/>
          </a:xfrm>
          <a:prstGeom prst="straightConnector1">
            <a:avLst/>
          </a:prstGeom>
          <a:ln w="12700">
            <a:solidFill>
              <a:schemeClr val="tx1"/>
            </a:solidFill>
            <a:prstDash val="lg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27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37FE703-8973-57F5-4736-46E05B2970E5}"/>
              </a:ext>
            </a:extLst>
          </p:cNvPr>
          <p:cNvGraphicFramePr/>
          <p:nvPr>
            <p:extLst>
              <p:ext uri="{D42A27DB-BD31-4B8C-83A1-F6EECF244321}">
                <p14:modId xmlns:p14="http://schemas.microsoft.com/office/powerpoint/2010/main" val="498697868"/>
              </p:ext>
            </p:extLst>
          </p:nvPr>
        </p:nvGraphicFramePr>
        <p:xfrm>
          <a:off x="460325" y="1889816"/>
          <a:ext cx="4885398" cy="4440646"/>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graphicFrame>
        <p:nvGraphicFramePr>
          <p:cNvPr id="8" name="Chart 7">
            <a:extLst>
              <a:ext uri="{FF2B5EF4-FFF2-40B4-BE49-F238E27FC236}">
                <a16:creationId xmlns:a16="http://schemas.microsoft.com/office/drawing/2014/main" id="{F22A4F5A-9D79-91FF-11F6-D013E6F732BB}"/>
              </a:ext>
            </a:extLst>
          </p:cNvPr>
          <p:cNvGraphicFramePr/>
          <p:nvPr>
            <p:extLst>
              <p:ext uri="{D42A27DB-BD31-4B8C-83A1-F6EECF244321}">
                <p14:modId xmlns:p14="http://schemas.microsoft.com/office/powerpoint/2010/main" val="3722652885"/>
              </p:ext>
            </p:extLst>
          </p:nvPr>
        </p:nvGraphicFramePr>
        <p:xfrm>
          <a:off x="6283746" y="1889816"/>
          <a:ext cx="5800402" cy="444064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978899" y="2718318"/>
            <a:ext cx="1791885" cy="2117620"/>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AA9E2EF1-2711-825D-FADE-6A3772836182}"/>
              </a:ext>
            </a:extLst>
          </p:cNvPr>
          <p:cNvSpPr/>
          <p:nvPr/>
        </p:nvSpPr>
        <p:spPr>
          <a:xfrm>
            <a:off x="6978899" y="3498083"/>
            <a:ext cx="1489586" cy="66367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0DD95155-A646-FBE3-1DD9-9D68F6569703}"/>
              </a:ext>
            </a:extLst>
          </p:cNvPr>
          <p:cNvSpPr txBox="1"/>
          <p:nvPr/>
        </p:nvSpPr>
        <p:spPr>
          <a:xfrm>
            <a:off x="7099713" y="3592196"/>
            <a:ext cx="1253611" cy="461665"/>
          </a:xfrm>
          <a:prstGeom prst="rect">
            <a:avLst/>
          </a:prstGeom>
          <a:noFill/>
        </p:spPr>
        <p:txBody>
          <a:bodyPr wrap="square" rtlCol="0">
            <a:spAutoFit/>
          </a:bodyPr>
          <a:lstStyle/>
          <a:p>
            <a:r>
              <a:rPr lang="en-US" sz="1200" b="1" dirty="0"/>
              <a:t>433.3% increase in failure rate</a:t>
            </a:r>
            <a:endParaRPr lang="en-NG" sz="1200" b="1" dirty="0"/>
          </a:p>
        </p:txBody>
      </p: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2018, the failure rate of the Bechdel test surged by </a:t>
            </a:r>
            <a:r>
              <a:rPr lang="en-US" sz="2600" b="1" i="0" dirty="0">
                <a:solidFill>
                  <a:srgbClr val="92D050"/>
                </a:solidFill>
                <a:effectLst/>
                <a:highlight>
                  <a:srgbClr val="FFFFFF"/>
                </a:highlight>
              </a:rPr>
              <a:t>433.3%, </a:t>
            </a:r>
            <a:r>
              <a:rPr lang="en-US" sz="2600" b="1" dirty="0">
                <a:solidFill>
                  <a:srgbClr val="0D0D0D"/>
                </a:solidFill>
                <a:highlight>
                  <a:srgbClr val="FFFFFF"/>
                </a:highlight>
              </a:rPr>
              <a:t>and also </a:t>
            </a:r>
            <a:r>
              <a:rPr lang="en-US" sz="2600" b="1" i="0" dirty="0">
                <a:solidFill>
                  <a:srgbClr val="0D0D0D"/>
                </a:solidFill>
                <a:effectLst/>
                <a:highlight>
                  <a:srgbClr val="FFFFFF"/>
                </a:highlight>
              </a:rPr>
              <a:t>revealing a noticeable </a:t>
            </a:r>
            <a:r>
              <a:rPr lang="en-US" sz="2600" b="1" i="0" dirty="0">
                <a:solidFill>
                  <a:srgbClr val="92D050"/>
                </a:solidFill>
                <a:effectLst/>
                <a:highlight>
                  <a:srgbClr val="FFFFFF"/>
                </a:highlight>
              </a:rPr>
              <a:t>44.6% </a:t>
            </a:r>
            <a:r>
              <a:rPr lang="en-US" sz="2600" b="1" i="0" dirty="0">
                <a:solidFill>
                  <a:srgbClr val="0D0D0D"/>
                </a:solidFill>
                <a:effectLst/>
                <a:highlight>
                  <a:srgbClr val="FFFFFF"/>
                </a:highlight>
              </a:rPr>
              <a:t>gap between </a:t>
            </a:r>
            <a:r>
              <a:rPr lang="en-US" sz="2600" b="1" i="0" dirty="0">
                <a:solidFill>
                  <a:srgbClr val="92D050"/>
                </a:solidFill>
                <a:effectLst/>
                <a:highlight>
                  <a:srgbClr val="FFFFFF"/>
                </a:highlight>
              </a:rPr>
              <a:t>failure</a:t>
            </a:r>
            <a:r>
              <a:rPr lang="en-US" sz="2600" b="1" i="0" dirty="0">
                <a:solidFill>
                  <a:srgbClr val="0D0D0D"/>
                </a:solidFill>
                <a:effectLst/>
                <a:highlight>
                  <a:srgbClr val="FFFFFF"/>
                </a:highlight>
              </a:rPr>
              <a:t> and </a:t>
            </a:r>
            <a:r>
              <a:rPr lang="en-US" sz="2600" b="1" i="0" dirty="0">
                <a:solidFill>
                  <a:srgbClr val="00B050"/>
                </a:solidFill>
                <a:effectLst/>
                <a:highlight>
                  <a:srgbClr val="FFFFFF"/>
                </a:highlight>
              </a:rPr>
              <a:t>success</a:t>
            </a:r>
            <a:r>
              <a:rPr lang="en-US" sz="2600" b="1" i="0" dirty="0">
                <a:solidFill>
                  <a:srgbClr val="0D0D0D"/>
                </a:solidFill>
                <a:effectLst/>
                <a:highlight>
                  <a:srgbClr val="FFFFFF"/>
                </a:highlight>
              </a:rPr>
              <a:t> rates over a decade</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7458A866-31DD-5854-CA3A-5757DF129596}"/>
              </a:ext>
            </a:extLst>
          </p:cNvPr>
          <p:cNvSpPr txBox="1"/>
          <p:nvPr/>
        </p:nvSpPr>
        <p:spPr>
          <a:xfrm>
            <a:off x="1773663" y="4179223"/>
            <a:ext cx="858129" cy="307777"/>
          </a:xfrm>
          <a:prstGeom prst="rect">
            <a:avLst/>
          </a:prstGeom>
          <a:noFill/>
        </p:spPr>
        <p:txBody>
          <a:bodyPr wrap="square" rtlCol="0">
            <a:spAutoFit/>
          </a:bodyPr>
          <a:lstStyle/>
          <a:p>
            <a:r>
              <a:rPr lang="en-US" sz="1400" b="1" dirty="0"/>
              <a:t>27.7%</a:t>
            </a:r>
            <a:endParaRPr lang="en-NG" sz="1400" b="1" dirty="0"/>
          </a:p>
        </p:txBody>
      </p:sp>
      <p:sp>
        <p:nvSpPr>
          <p:cNvPr id="19" name="TextBox 18">
            <a:extLst>
              <a:ext uri="{FF2B5EF4-FFF2-40B4-BE49-F238E27FC236}">
                <a16:creationId xmlns:a16="http://schemas.microsoft.com/office/drawing/2014/main" id="{2A5FF9EC-1379-6D7D-E3B7-8C0EE44952A3}"/>
              </a:ext>
            </a:extLst>
          </p:cNvPr>
          <p:cNvSpPr txBox="1"/>
          <p:nvPr/>
        </p:nvSpPr>
        <p:spPr>
          <a:xfrm>
            <a:off x="460325" y="1418503"/>
            <a:ext cx="502216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b="1" dirty="0"/>
              <a:t>44.6% gap between the failure and success, and …</a:t>
            </a:r>
            <a:r>
              <a:rPr lang="en-US" altLang="en-NG" dirty="0"/>
              <a:t>.</a:t>
            </a:r>
            <a:r>
              <a:rPr kumimoji="0" lang="en-NG" altLang="en-NG" b="0" i="0" u="none" strike="noStrike" cap="none" normalizeH="0" baseline="0" dirty="0">
                <a:ln>
                  <a:noFill/>
                </a:ln>
                <a:solidFill>
                  <a:schemeClr val="tx1"/>
                </a:solidFill>
                <a:effectLst/>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6666272" y="1403443"/>
            <a:ext cx="410505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b="1" dirty="0"/>
              <a:t>… 433.3% surge in failure in 2018</a:t>
            </a:r>
            <a:endParaRPr kumimoji="0" lang="en-NG" altLang="en-NG" b="1"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81464C47-6CE3-F0E9-1E9F-897B857ADE2B}"/>
              </a:ext>
            </a:extLst>
          </p:cNvPr>
          <p:cNvSpPr txBox="1"/>
          <p:nvPr/>
        </p:nvSpPr>
        <p:spPr>
          <a:xfrm>
            <a:off x="11061289" y="6534424"/>
            <a:ext cx="428610" cy="307777"/>
          </a:xfrm>
          <a:prstGeom prst="rect">
            <a:avLst/>
          </a:prstGeom>
          <a:noFill/>
        </p:spPr>
        <p:txBody>
          <a:bodyPr wrap="square" rtlCol="0">
            <a:spAutoFit/>
          </a:bodyPr>
          <a:lstStyle/>
          <a:p>
            <a:r>
              <a:rPr lang="en-US" sz="1400" dirty="0"/>
              <a:t>25</a:t>
            </a:r>
            <a:endParaRPr lang="en-NG" sz="1400" dirty="0"/>
          </a:p>
        </p:txBody>
      </p:sp>
      <p:cxnSp>
        <p:nvCxnSpPr>
          <p:cNvPr id="10" name="Straight Connector 9">
            <a:extLst>
              <a:ext uri="{FF2B5EF4-FFF2-40B4-BE49-F238E27FC236}">
                <a16:creationId xmlns:a16="http://schemas.microsoft.com/office/drawing/2014/main" id="{CEF9DA74-D8B8-6F25-E1F6-8ADE7B99CDDE}"/>
              </a:ext>
            </a:extLst>
          </p:cNvPr>
          <p:cNvCxnSpPr>
            <a:cxnSpLocks/>
          </p:cNvCxnSpPr>
          <p:nvPr/>
        </p:nvCxnSpPr>
        <p:spPr>
          <a:xfrm>
            <a:off x="460325" y="1741997"/>
            <a:ext cx="4885398"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1095139-F59A-5DBC-3B24-A36E9CE0F274}"/>
              </a:ext>
            </a:extLst>
          </p:cNvPr>
          <p:cNvCxnSpPr>
            <a:cxnSpLocks/>
          </p:cNvCxnSpPr>
          <p:nvPr/>
        </p:nvCxnSpPr>
        <p:spPr>
          <a:xfrm>
            <a:off x="6704119" y="1741997"/>
            <a:ext cx="3310036"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3" name="Isosceles Triangle 2">
            <a:extLst>
              <a:ext uri="{FF2B5EF4-FFF2-40B4-BE49-F238E27FC236}">
                <a16:creationId xmlns:a16="http://schemas.microsoft.com/office/drawing/2014/main" id="{C4ACC9A8-FB3C-B3FF-63EF-57254FD3E92A}"/>
              </a:ext>
            </a:extLst>
          </p:cNvPr>
          <p:cNvSpPr/>
          <p:nvPr/>
        </p:nvSpPr>
        <p:spPr>
          <a:xfrm rot="5400000">
            <a:off x="4323557" y="3779948"/>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3" name="Straight Arrow Connector 12">
            <a:extLst>
              <a:ext uri="{FF2B5EF4-FFF2-40B4-BE49-F238E27FC236}">
                <a16:creationId xmlns:a16="http://schemas.microsoft.com/office/drawing/2014/main" id="{29A82E9E-0438-36A6-3498-C11958FF1B40}"/>
              </a:ext>
            </a:extLst>
          </p:cNvPr>
          <p:cNvCxnSpPr>
            <a:cxnSpLocks/>
          </p:cNvCxnSpPr>
          <p:nvPr/>
        </p:nvCxnSpPr>
        <p:spPr>
          <a:xfrm flipV="1">
            <a:off x="7261206" y="4940710"/>
            <a:ext cx="4470469" cy="723730"/>
          </a:xfrm>
          <a:prstGeom prst="straightConnector1">
            <a:avLst/>
          </a:prstGeom>
          <a:ln w="12700">
            <a:solidFill>
              <a:schemeClr val="tx1"/>
            </a:solidFill>
            <a:prstDash val="lgDash"/>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51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3118127096"/>
              </p:ext>
            </p:extLst>
          </p:nvPr>
        </p:nvGraphicFramePr>
        <p:xfrm>
          <a:off x="323557" y="1791582"/>
          <a:ext cx="6488264" cy="3804012"/>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152400" y="282819"/>
            <a:ext cx="11887198" cy="892552"/>
          </a:xfrm>
          <a:prstGeom prst="rect">
            <a:avLst/>
          </a:prstGeom>
          <a:noFill/>
          <a:ln>
            <a:noFill/>
          </a:ln>
        </p:spPr>
        <p:txBody>
          <a:bodyPr wrap="square" rtlCol="0">
            <a:spAutoFit/>
          </a:bodyPr>
          <a:lstStyle/>
          <a:p>
            <a:r>
              <a:rPr lang="en-US" sz="2600" b="1" i="0" dirty="0">
                <a:solidFill>
                  <a:srgbClr val="0D0D0D"/>
                </a:solidFill>
                <a:effectLst/>
              </a:rPr>
              <a:t>It's clear that the most of movies and TV series </a:t>
            </a:r>
            <a:r>
              <a:rPr lang="en-US" sz="2600" b="1" i="0" dirty="0">
                <a:solidFill>
                  <a:srgbClr val="F8275B"/>
                </a:solidFill>
                <a:effectLst/>
              </a:rPr>
              <a:t>Directed by Females </a:t>
            </a:r>
            <a:r>
              <a:rPr lang="en-US" sz="2600" b="1" i="0" dirty="0">
                <a:solidFill>
                  <a:srgbClr val="0D0D0D"/>
                </a:solidFill>
                <a:effectLst/>
              </a:rPr>
              <a:t>do not meet the criteria of the Bechdel test, with the rate of failure far surpassing the rate of success</a:t>
            </a:r>
            <a:endParaRPr lang="en-NG" sz="2600" b="1" dirty="0"/>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26</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323557" y="1323080"/>
            <a:ext cx="5221837"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Annual Trends in Bechdel Scores for Female Directors</a:t>
            </a:r>
            <a:endParaRPr kumimoji="0" lang="en-NG" altLang="en-NG" b="1" i="0" u="none" strike="noStrike" cap="none" normalizeH="0" baseline="0" dirty="0">
              <a:ln>
                <a:noFill/>
              </a:ln>
              <a:effectLst/>
            </a:endParaRPr>
          </a:p>
        </p:txBody>
      </p:sp>
      <p:graphicFrame>
        <p:nvGraphicFramePr>
          <p:cNvPr id="15" name="Chart 14">
            <a:extLst>
              <a:ext uri="{FF2B5EF4-FFF2-40B4-BE49-F238E27FC236}">
                <a16:creationId xmlns:a16="http://schemas.microsoft.com/office/drawing/2014/main" id="{45A899B9-DC5B-3B49-57A7-21C1B81FB12D}"/>
              </a:ext>
            </a:extLst>
          </p:cNvPr>
          <p:cNvGraphicFramePr/>
          <p:nvPr>
            <p:extLst>
              <p:ext uri="{D42A27DB-BD31-4B8C-83A1-F6EECF244321}">
                <p14:modId xmlns:p14="http://schemas.microsoft.com/office/powerpoint/2010/main" val="1957329931"/>
              </p:ext>
            </p:extLst>
          </p:nvPr>
        </p:nvGraphicFramePr>
        <p:xfrm>
          <a:off x="8004515" y="1791582"/>
          <a:ext cx="3882683" cy="3804011"/>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174AC72-C4E5-5079-F61E-E980FFC0A501}"/>
              </a:ext>
            </a:extLst>
          </p:cNvPr>
          <p:cNvSpPr txBox="1"/>
          <p:nvPr/>
        </p:nvSpPr>
        <p:spPr>
          <a:xfrm>
            <a:off x="7862208" y="1297424"/>
            <a:ext cx="4024989"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i="0" dirty="0">
                <a:solidFill>
                  <a:srgbClr val="0D0D0D"/>
                </a:solidFill>
                <a:effectLst/>
              </a:rPr>
              <a:t>Decade-Long Total Pass and Fail Counts</a:t>
            </a:r>
            <a:endParaRPr kumimoji="0" lang="en-NG" altLang="en-NG" b="1" i="0" u="none" strike="noStrike" cap="none" normalizeH="0" baseline="0" dirty="0">
              <a:ln>
                <a:noFill/>
              </a:ln>
              <a:effectLst/>
            </a:endParaRPr>
          </a:p>
        </p:txBody>
      </p:sp>
      <p:cxnSp>
        <p:nvCxnSpPr>
          <p:cNvPr id="17" name="Straight Connector 16">
            <a:extLst>
              <a:ext uri="{FF2B5EF4-FFF2-40B4-BE49-F238E27FC236}">
                <a16:creationId xmlns:a16="http://schemas.microsoft.com/office/drawing/2014/main" id="{368E3231-C0CB-632F-87CE-6A0A9710106A}"/>
              </a:ext>
            </a:extLst>
          </p:cNvPr>
          <p:cNvCxnSpPr>
            <a:cxnSpLocks/>
          </p:cNvCxnSpPr>
          <p:nvPr/>
        </p:nvCxnSpPr>
        <p:spPr>
          <a:xfrm>
            <a:off x="7851606" y="1628248"/>
            <a:ext cx="3958884"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8D6042F-D8A6-EE0B-B55B-CE05B38AD46A}"/>
              </a:ext>
            </a:extLst>
          </p:cNvPr>
          <p:cNvCxnSpPr>
            <a:cxnSpLocks/>
          </p:cNvCxnSpPr>
          <p:nvPr/>
        </p:nvCxnSpPr>
        <p:spPr>
          <a:xfrm>
            <a:off x="323557" y="1666756"/>
            <a:ext cx="5221837" cy="25656"/>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0" name="Isosceles Triangle 9">
            <a:extLst>
              <a:ext uri="{FF2B5EF4-FFF2-40B4-BE49-F238E27FC236}">
                <a16:creationId xmlns:a16="http://schemas.microsoft.com/office/drawing/2014/main" id="{D4CBB7F7-2042-35BB-C5D1-902B1931E103}"/>
              </a:ext>
            </a:extLst>
          </p:cNvPr>
          <p:cNvSpPr/>
          <p:nvPr/>
        </p:nvSpPr>
        <p:spPr>
          <a:xfrm rot="5400000">
            <a:off x="5916991" y="3481058"/>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9A13D354-3A56-4557-CF27-203C7010F112}"/>
              </a:ext>
            </a:extLst>
          </p:cNvPr>
          <p:cNvSpPr txBox="1"/>
          <p:nvPr/>
        </p:nvSpPr>
        <p:spPr>
          <a:xfrm>
            <a:off x="1509932" y="5857316"/>
            <a:ext cx="8518971" cy="369332"/>
          </a:xfrm>
          <a:prstGeom prst="rect">
            <a:avLst/>
          </a:prstGeom>
          <a:solidFill>
            <a:schemeClr val="accent6">
              <a:lumMod val="40000"/>
              <a:lumOff val="60000"/>
            </a:schemeClr>
          </a:solidFill>
        </p:spPr>
        <p:txBody>
          <a:bodyPr wrap="square" rtlCol="0">
            <a:spAutoFit/>
          </a:bodyPr>
          <a:lstStyle/>
          <a:p>
            <a:r>
              <a:rPr lang="en-US" b="1" dirty="0"/>
              <a:t>In both 2020 and 2023, there were no scripted movies or TV shows directed by female</a:t>
            </a:r>
            <a:endParaRPr lang="en-NG" b="1" dirty="0"/>
          </a:p>
        </p:txBody>
      </p:sp>
      <p:sp>
        <p:nvSpPr>
          <p:cNvPr id="11" name="TextBox 10">
            <a:extLst>
              <a:ext uri="{FF2B5EF4-FFF2-40B4-BE49-F238E27FC236}">
                <a16:creationId xmlns:a16="http://schemas.microsoft.com/office/drawing/2014/main" id="{B1A6FEF6-87AC-CBBF-8400-00A245918584}"/>
              </a:ext>
            </a:extLst>
          </p:cNvPr>
          <p:cNvSpPr txBox="1"/>
          <p:nvPr/>
        </p:nvSpPr>
        <p:spPr>
          <a:xfrm>
            <a:off x="5375788" y="4085304"/>
            <a:ext cx="339212" cy="307777"/>
          </a:xfrm>
          <a:prstGeom prst="rect">
            <a:avLst/>
          </a:prstGeom>
          <a:noFill/>
        </p:spPr>
        <p:txBody>
          <a:bodyPr wrap="square" rtlCol="0">
            <a:spAutoFit/>
          </a:bodyPr>
          <a:lstStyle/>
          <a:p>
            <a:r>
              <a:rPr lang="en-US" sz="1400" b="1" dirty="0"/>
              <a:t>3</a:t>
            </a:r>
            <a:endParaRPr lang="en-NG" sz="1400" b="1" dirty="0"/>
          </a:p>
        </p:txBody>
      </p:sp>
      <p:sp>
        <p:nvSpPr>
          <p:cNvPr id="12" name="Rectangle 11">
            <a:extLst>
              <a:ext uri="{FF2B5EF4-FFF2-40B4-BE49-F238E27FC236}">
                <a16:creationId xmlns:a16="http://schemas.microsoft.com/office/drawing/2014/main" id="{66B6BACA-EC7B-2AE5-10BA-A1B017CCEFEA}"/>
              </a:ext>
            </a:extLst>
          </p:cNvPr>
          <p:cNvSpPr/>
          <p:nvPr/>
        </p:nvSpPr>
        <p:spPr>
          <a:xfrm>
            <a:off x="152400" y="1102506"/>
            <a:ext cx="11658090" cy="9069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1">
            <a:extLst>
              <a:ext uri="{FF2B5EF4-FFF2-40B4-BE49-F238E27FC236}">
                <a16:creationId xmlns:a16="http://schemas.microsoft.com/office/drawing/2014/main" id="{DCCEAC3E-2047-6EB9-91E2-907F0FF7DC5C}"/>
              </a:ext>
            </a:extLst>
          </p:cNvPr>
          <p:cNvSpPr txBox="1"/>
          <p:nvPr/>
        </p:nvSpPr>
        <p:spPr>
          <a:xfrm>
            <a:off x="5261038" y="2126444"/>
            <a:ext cx="568712" cy="33444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b="1" dirty="0"/>
              <a:t>Peak</a:t>
            </a:r>
            <a:endParaRPr lang="en-NG" sz="1400" b="1" dirty="0"/>
          </a:p>
        </p:txBody>
      </p:sp>
      <p:cxnSp>
        <p:nvCxnSpPr>
          <p:cNvPr id="14" name="Straight Connector 13">
            <a:extLst>
              <a:ext uri="{FF2B5EF4-FFF2-40B4-BE49-F238E27FC236}">
                <a16:creationId xmlns:a16="http://schemas.microsoft.com/office/drawing/2014/main" id="{8A93D49C-BB52-4A00-84C1-842090C7589C}"/>
              </a:ext>
            </a:extLst>
          </p:cNvPr>
          <p:cNvCxnSpPr/>
          <p:nvPr/>
        </p:nvCxnSpPr>
        <p:spPr>
          <a:xfrm>
            <a:off x="5829750" y="2329318"/>
            <a:ext cx="61673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8" name="TextBox 10">
            <a:extLst>
              <a:ext uri="{FF2B5EF4-FFF2-40B4-BE49-F238E27FC236}">
                <a16:creationId xmlns:a16="http://schemas.microsoft.com/office/drawing/2014/main" id="{A6B74A87-0DCE-475A-8152-69F00FD1D5DD}"/>
              </a:ext>
            </a:extLst>
          </p:cNvPr>
          <p:cNvSpPr txBox="1"/>
          <p:nvPr/>
        </p:nvSpPr>
        <p:spPr>
          <a:xfrm>
            <a:off x="5965185" y="2012885"/>
            <a:ext cx="318562" cy="3077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b="1" dirty="0"/>
              <a:t>9</a:t>
            </a:r>
            <a:endParaRPr lang="en-NG" sz="1400" b="1" dirty="0"/>
          </a:p>
        </p:txBody>
      </p:sp>
    </p:spTree>
    <p:extLst>
      <p:ext uri="{BB962C8B-B14F-4D97-AF65-F5344CB8AC3E}">
        <p14:creationId xmlns:p14="http://schemas.microsoft.com/office/powerpoint/2010/main" val="234530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1740974710"/>
              </p:ext>
            </p:extLst>
          </p:nvPr>
        </p:nvGraphicFramePr>
        <p:xfrm>
          <a:off x="323556" y="1969477"/>
          <a:ext cx="6829411" cy="4097938"/>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295422" y="360457"/>
            <a:ext cx="11194478"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latin typeface="+mj-lt"/>
              </a:rPr>
              <a:t>It's clear that most movies and TV shows </a:t>
            </a:r>
            <a:r>
              <a:rPr lang="en-US" sz="2600" b="1" i="0" dirty="0">
                <a:solidFill>
                  <a:srgbClr val="F8275B"/>
                </a:solidFill>
                <a:effectLst/>
                <a:highlight>
                  <a:srgbClr val="FFFFFF"/>
                </a:highlight>
                <a:latin typeface="+mj-lt"/>
              </a:rPr>
              <a:t>Produced by Females </a:t>
            </a:r>
            <a:r>
              <a:rPr lang="en-US" sz="2600" b="1" i="0" dirty="0">
                <a:solidFill>
                  <a:srgbClr val="0D0D0D"/>
                </a:solidFill>
                <a:effectLst/>
                <a:highlight>
                  <a:srgbClr val="FFFFFF"/>
                </a:highlight>
                <a:latin typeface="+mj-lt"/>
              </a:rPr>
              <a:t>do not pass the Bechdel test, with the failure rate significantly exceeding the success rate</a:t>
            </a:r>
            <a:endParaRPr lang="en-NG" sz="2600" b="1" dirty="0">
              <a:latin typeface="+mj-lt"/>
            </a:endParaRPr>
          </a:p>
        </p:txBody>
      </p:sp>
      <p:sp>
        <p:nvSpPr>
          <p:cNvPr id="7" name="Rectangle 6">
            <a:extLst>
              <a:ext uri="{FF2B5EF4-FFF2-40B4-BE49-F238E27FC236}">
                <a16:creationId xmlns:a16="http://schemas.microsoft.com/office/drawing/2014/main" id="{7DD08932-6A34-E90D-A8EC-3DC924341F8F}"/>
              </a:ext>
            </a:extLst>
          </p:cNvPr>
          <p:cNvSpPr/>
          <p:nvPr/>
        </p:nvSpPr>
        <p:spPr>
          <a:xfrm>
            <a:off x="390606" y="1203734"/>
            <a:ext cx="11194478" cy="9854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27</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479822" y="1375246"/>
            <a:ext cx="5508023" cy="369332"/>
          </a:xfrm>
          <a:prstGeom prst="rect">
            <a:avLst/>
          </a:prstGeom>
          <a:noFill/>
        </p:spPr>
        <p:txBody>
          <a:bodyPr wrap="square" rtlCol="0">
            <a:spAutoFit/>
          </a:bodyPr>
          <a:lstStyle/>
          <a:p>
            <a:pPr eaLnBrk="0" fontAlgn="base" hangingPunct="0">
              <a:spcBef>
                <a:spcPct val="0"/>
              </a:spcBef>
              <a:spcAft>
                <a:spcPct val="0"/>
              </a:spcAft>
            </a:pPr>
            <a:r>
              <a:rPr lang="en-US" b="1" dirty="0"/>
              <a:t>Annual Trends in Bechdel Scores for Female Producers</a:t>
            </a:r>
            <a:endParaRPr kumimoji="0" lang="en-NG" altLang="en-NG" b="1" i="0" u="none" strike="noStrike" cap="none" normalizeH="0" baseline="0" dirty="0">
              <a:ln>
                <a:noFill/>
              </a:ln>
              <a:effectLst/>
            </a:endParaRPr>
          </a:p>
        </p:txBody>
      </p:sp>
      <p:sp>
        <p:nvSpPr>
          <p:cNvPr id="17" name="TextBox 16">
            <a:extLst>
              <a:ext uri="{FF2B5EF4-FFF2-40B4-BE49-F238E27FC236}">
                <a16:creationId xmlns:a16="http://schemas.microsoft.com/office/drawing/2014/main" id="{653CEEB9-D7A9-4009-C709-DE04F4971B7F}"/>
              </a:ext>
            </a:extLst>
          </p:cNvPr>
          <p:cNvSpPr txBox="1"/>
          <p:nvPr/>
        </p:nvSpPr>
        <p:spPr>
          <a:xfrm>
            <a:off x="8102991" y="1344159"/>
            <a:ext cx="3981156" cy="369332"/>
          </a:xfrm>
          <a:prstGeom prst="rect">
            <a:avLst/>
          </a:prstGeom>
          <a:noFill/>
        </p:spPr>
        <p:txBody>
          <a:bodyPr wrap="square">
            <a:spAutoFit/>
          </a:bodyPr>
          <a:lstStyle/>
          <a:p>
            <a:pPr eaLnBrk="0" fontAlgn="base" hangingPunct="0">
              <a:spcBef>
                <a:spcPct val="0"/>
              </a:spcBef>
              <a:spcAft>
                <a:spcPct val="0"/>
              </a:spcAft>
            </a:pPr>
            <a:r>
              <a:rPr lang="en-US" b="1" i="0" dirty="0">
                <a:solidFill>
                  <a:srgbClr val="0D0D0D"/>
                </a:solidFill>
                <a:effectLst/>
              </a:rPr>
              <a:t>Decade-Long Total Pass and Fail Counts</a:t>
            </a:r>
            <a:endParaRPr kumimoji="0" lang="en-NG" altLang="en-NG" b="1" i="0" u="none" strike="noStrike" cap="none" normalizeH="0" baseline="0" dirty="0">
              <a:ln>
                <a:noFill/>
              </a:ln>
              <a:effectLst/>
            </a:endParaRPr>
          </a:p>
        </p:txBody>
      </p:sp>
      <p:graphicFrame>
        <p:nvGraphicFramePr>
          <p:cNvPr id="18" name="Chart 17">
            <a:extLst>
              <a:ext uri="{FF2B5EF4-FFF2-40B4-BE49-F238E27FC236}">
                <a16:creationId xmlns:a16="http://schemas.microsoft.com/office/drawing/2014/main" id="{0B8D78D8-AEF6-D52C-646F-188FD7C1A0D8}"/>
              </a:ext>
            </a:extLst>
          </p:cNvPr>
          <p:cNvGraphicFramePr/>
          <p:nvPr>
            <p:extLst>
              <p:ext uri="{D42A27DB-BD31-4B8C-83A1-F6EECF244321}">
                <p14:modId xmlns:p14="http://schemas.microsoft.com/office/powerpoint/2010/main" val="1195140183"/>
              </p:ext>
            </p:extLst>
          </p:nvPr>
        </p:nvGraphicFramePr>
        <p:xfrm>
          <a:off x="8384583" y="1969725"/>
          <a:ext cx="3502618" cy="4086804"/>
        </p:xfrm>
        <a:graphic>
          <a:graphicData uri="http://schemas.openxmlformats.org/drawingml/2006/chart">
            <c:chart xmlns:c="http://schemas.openxmlformats.org/drawingml/2006/chart" xmlns:r="http://schemas.openxmlformats.org/officeDocument/2006/relationships" r:id="rId3"/>
          </a:graphicData>
        </a:graphic>
      </p:graphicFrame>
      <p:cxnSp>
        <p:nvCxnSpPr>
          <p:cNvPr id="19" name="Straight Connector 18">
            <a:extLst>
              <a:ext uri="{FF2B5EF4-FFF2-40B4-BE49-F238E27FC236}">
                <a16:creationId xmlns:a16="http://schemas.microsoft.com/office/drawing/2014/main" id="{D8B7D230-EC56-3921-21F9-F63810549ED6}"/>
              </a:ext>
            </a:extLst>
          </p:cNvPr>
          <p:cNvCxnSpPr>
            <a:cxnSpLocks/>
          </p:cNvCxnSpPr>
          <p:nvPr/>
        </p:nvCxnSpPr>
        <p:spPr>
          <a:xfrm flipV="1">
            <a:off x="8102991" y="1713491"/>
            <a:ext cx="3784209" cy="14801"/>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5EB7E54-900F-5D72-DFC2-AF2E3A60D5B5}"/>
              </a:ext>
            </a:extLst>
          </p:cNvPr>
          <p:cNvCxnSpPr>
            <a:cxnSpLocks/>
          </p:cNvCxnSpPr>
          <p:nvPr/>
        </p:nvCxnSpPr>
        <p:spPr>
          <a:xfrm flipV="1">
            <a:off x="479823" y="1713491"/>
            <a:ext cx="5301545" cy="11461"/>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1" name="Isosceles Triangle 10">
            <a:extLst>
              <a:ext uri="{FF2B5EF4-FFF2-40B4-BE49-F238E27FC236}">
                <a16:creationId xmlns:a16="http://schemas.microsoft.com/office/drawing/2014/main" id="{C637A3F0-4239-ACBB-AA22-082AE486ABB8}"/>
              </a:ext>
            </a:extLst>
          </p:cNvPr>
          <p:cNvSpPr/>
          <p:nvPr/>
        </p:nvSpPr>
        <p:spPr>
          <a:xfrm rot="5400000">
            <a:off x="6189902" y="3769397"/>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
            <a:extLst>
              <a:ext uri="{FF2B5EF4-FFF2-40B4-BE49-F238E27FC236}">
                <a16:creationId xmlns:a16="http://schemas.microsoft.com/office/drawing/2014/main" id="{2A8191C9-AD46-27F7-9A13-1DCB9344F155}"/>
              </a:ext>
            </a:extLst>
          </p:cNvPr>
          <p:cNvSpPr txBox="1"/>
          <p:nvPr/>
        </p:nvSpPr>
        <p:spPr>
          <a:xfrm>
            <a:off x="5577592" y="4810060"/>
            <a:ext cx="820506" cy="33444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b="1" dirty="0">
                <a:solidFill>
                  <a:srgbClr val="00B050"/>
                </a:solidFill>
              </a:rPr>
              <a:t>Passed</a:t>
            </a:r>
            <a:endParaRPr lang="en-NG" sz="1600" b="1" dirty="0">
              <a:solidFill>
                <a:srgbClr val="00B050"/>
              </a:solidFill>
            </a:endParaRPr>
          </a:p>
        </p:txBody>
      </p:sp>
    </p:spTree>
    <p:extLst>
      <p:ext uri="{BB962C8B-B14F-4D97-AF65-F5344CB8AC3E}">
        <p14:creationId xmlns:p14="http://schemas.microsoft.com/office/powerpoint/2010/main" val="82899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361514"/>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281427"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Widespread Imbalance</a:t>
            </a:r>
            <a:r>
              <a:rPr lang="en-US" sz="1600" b="0" i="0" dirty="0">
                <a:solidFill>
                  <a:srgbClr val="0D0D0D"/>
                </a:solidFill>
                <a:effectLst/>
              </a:rPr>
              <a:t>: A considerable number of movies and TV shows fail to meet the Bechdel test criteria, which assesses the representation of women in the film Industry.</a:t>
            </a:r>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28</a:t>
            </a:r>
            <a:endParaRPr lang="en-NG" sz="1400" dirty="0"/>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3587261" cy="461665"/>
          </a:xfrm>
          <a:prstGeom prst="rect">
            <a:avLst/>
          </a:prstGeom>
          <a:noFill/>
        </p:spPr>
        <p:txBody>
          <a:bodyPr wrap="square" rtlCol="0">
            <a:spAutoFit/>
          </a:bodyPr>
          <a:lstStyle/>
          <a:p>
            <a:r>
              <a:rPr lang="en-US" sz="2400" b="1" i="0" dirty="0">
                <a:solidFill>
                  <a:srgbClr val="0D0D0D"/>
                </a:solidFill>
                <a:effectLst/>
                <a:latin typeface="+mj-lt"/>
              </a:rPr>
              <a:t>Bechdel Test Observations</a:t>
            </a:r>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9"/>
            <a:ext cx="3889812" cy="752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8EF0ACD8-8810-A0C6-2A8B-7C81A09FD99E}"/>
              </a:ext>
            </a:extLst>
          </p:cNvPr>
          <p:cNvSpPr/>
          <p:nvPr/>
        </p:nvSpPr>
        <p:spPr>
          <a:xfrm>
            <a:off x="6392594"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Comparative Rates</a:t>
            </a:r>
            <a:r>
              <a:rPr lang="en-US" sz="1600" b="0" i="0" dirty="0">
                <a:solidFill>
                  <a:srgbClr val="0D0D0D"/>
                </a:solidFill>
                <a:effectLst/>
              </a:rPr>
              <a:t>: The proportion of productions that do not satisfy the Bechdel test notably exceeds those that do, highlighting an area for improvement in gender representation.</a:t>
            </a:r>
            <a:endParaRPr lang="en-NG" sz="1600" b="1" dirty="0">
              <a:solidFill>
                <a:schemeClr val="tx1"/>
              </a:solidFill>
            </a:endParaRPr>
          </a:p>
        </p:txBody>
      </p:sp>
      <p:sp>
        <p:nvSpPr>
          <p:cNvPr id="7" name="Rectangle 6">
            <a:extLst>
              <a:ext uri="{FF2B5EF4-FFF2-40B4-BE49-F238E27FC236}">
                <a16:creationId xmlns:a16="http://schemas.microsoft.com/office/drawing/2014/main" id="{8A2E5DB1-C603-DD43-9B62-E3F65D8C0748}"/>
              </a:ext>
            </a:extLst>
          </p:cNvPr>
          <p:cNvSpPr/>
          <p:nvPr/>
        </p:nvSpPr>
        <p:spPr>
          <a:xfrm>
            <a:off x="1755058" y="4156593"/>
            <a:ext cx="8701548" cy="1583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This crucial reminder underscores that while the Bechdel test provides a valuable starting point for discussing gender representation in film, it's essential not to rely solely on it when assessing a movie's quality or the depth of its characters. Genuine diversity and complex female characters are vital for achieving a truly equitable portrayal of genders in the film industry</a:t>
            </a:r>
            <a:r>
              <a:rPr lang="en-US" sz="1600" b="0" i="0" dirty="0">
                <a:solidFill>
                  <a:srgbClr val="0D0D0D"/>
                </a:solidFill>
                <a:effectLst/>
              </a:rPr>
              <a:t>.</a:t>
            </a:r>
            <a:endParaRPr lang="en-NG" sz="1600" b="1" dirty="0">
              <a:solidFill>
                <a:schemeClr val="tx1"/>
              </a:solidFill>
            </a:endParaRPr>
          </a:p>
        </p:txBody>
      </p:sp>
    </p:spTree>
    <p:extLst>
      <p:ext uri="{BB962C8B-B14F-4D97-AF65-F5344CB8AC3E}">
        <p14:creationId xmlns:p14="http://schemas.microsoft.com/office/powerpoint/2010/main" val="241911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29</a:t>
            </a:r>
            <a:endParaRPr lang="en-NG" sz="1400" dirty="0"/>
          </a:p>
        </p:txBody>
      </p:sp>
      <p:sp>
        <p:nvSpPr>
          <p:cNvPr id="17" name="Rectangle 16">
            <a:extLst>
              <a:ext uri="{FF2B5EF4-FFF2-40B4-BE49-F238E27FC236}">
                <a16:creationId xmlns:a16="http://schemas.microsoft.com/office/drawing/2014/main" id="{F8769988-B724-2E16-804C-8DB419DA72F2}"/>
              </a:ext>
            </a:extLst>
          </p:cNvPr>
          <p:cNvSpPr/>
          <p:nvPr/>
        </p:nvSpPr>
        <p:spPr>
          <a:xfrm>
            <a:off x="478517" y="4433179"/>
            <a:ext cx="5105037" cy="11186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4376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3775587" cy="461665"/>
          </a:xfrm>
          <a:prstGeom prst="rect">
            <a:avLst/>
          </a:prstGeom>
          <a:noFill/>
        </p:spPr>
        <p:txBody>
          <a:bodyPr wrap="square" rtlCol="0">
            <a:spAutoFit/>
          </a:bodyPr>
          <a:lstStyle/>
          <a:p>
            <a:r>
              <a:rPr lang="en-US" sz="2400" b="1" dirty="0"/>
              <a:t>EXECUTIVE SUMMARY (I)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1349108"/>
            <a:ext cx="11296356" cy="923330"/>
          </a:xfrm>
          <a:prstGeom prst="rect">
            <a:avLst/>
          </a:prstGeom>
          <a:noFill/>
        </p:spPr>
        <p:txBody>
          <a:bodyPr wrap="square" rtlCol="0">
            <a:spAutoFit/>
          </a:bodyPr>
          <a:lstStyle/>
          <a:p>
            <a:r>
              <a:rPr lang="en-US" b="1" dirty="0">
                <a:solidFill>
                  <a:srgbClr val="0D0D0D"/>
                </a:solidFill>
                <a:highlight>
                  <a:srgbClr val="FFFFFF"/>
                </a:highlight>
              </a:rPr>
              <a:t>Sustained growth of Nollywood is fueled by significant expansion in the product of scripted movies and TV shows</a:t>
            </a:r>
          </a:p>
          <a:p>
            <a:pPr marL="285750" indent="-285750">
              <a:buFont typeface="Arial" panose="020B0604020202020204" pitchFamily="34" charset="0"/>
              <a:buChar char="•"/>
            </a:pPr>
            <a:r>
              <a:rPr lang="en-US" dirty="0"/>
              <a:t>The industry is on steroid with rapid growth of about 477.5% since 2017 in its production.</a:t>
            </a:r>
          </a:p>
          <a:p>
            <a:pPr marL="285750" indent="-285750">
              <a:buFont typeface="Arial" panose="020B0604020202020204" pitchFamily="34" charset="0"/>
              <a:buChar char="•"/>
            </a:pPr>
            <a:r>
              <a:rPr lang="en-US" dirty="0"/>
              <a:t> A rise in Nollywood fueled by highly skilled, accomplished, and sought after production team.</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541605" y="2556225"/>
            <a:ext cx="11296356" cy="923330"/>
          </a:xfrm>
          <a:prstGeom prst="rect">
            <a:avLst/>
          </a:prstGeom>
          <a:noFill/>
        </p:spPr>
        <p:txBody>
          <a:bodyPr wrap="square" rtlCol="0">
            <a:spAutoFit/>
          </a:bodyPr>
          <a:lstStyle/>
          <a:p>
            <a:r>
              <a:rPr lang="en-US" b="1" dirty="0">
                <a:solidFill>
                  <a:srgbClr val="0D0D0D"/>
                </a:solidFill>
                <a:highlight>
                  <a:srgbClr val="FFFFFF"/>
                </a:highlight>
              </a:rPr>
              <a:t>Nollywood remarkable success story significantly contributes to the nation’s GDP</a:t>
            </a:r>
          </a:p>
          <a:p>
            <a:pPr marL="285750" indent="-285750">
              <a:buFont typeface="Arial" panose="020B0604020202020204" pitchFamily="34" charset="0"/>
              <a:buChar char="•"/>
            </a:pPr>
            <a:r>
              <a:rPr lang="en-US" dirty="0">
                <a:solidFill>
                  <a:srgbClr val="0D0D0D"/>
                </a:solidFill>
                <a:highlight>
                  <a:srgbClr val="FFFFFF"/>
                </a:highlight>
              </a:rPr>
              <a:t>According to PwC, Nollywood contribution amounted to 2.3% in 2022.</a:t>
            </a:r>
          </a:p>
          <a:p>
            <a:pPr marL="285750" indent="-285750">
              <a:buFont typeface="Arial" panose="020B0604020202020204" pitchFamily="34" charset="0"/>
              <a:buChar char="•"/>
            </a:pPr>
            <a:r>
              <a:rPr lang="en-US" dirty="0">
                <a:solidFill>
                  <a:srgbClr val="0D0D0D"/>
                </a:solidFill>
                <a:highlight>
                  <a:srgbClr val="FFFFFF"/>
                </a:highlight>
              </a:rPr>
              <a:t>A projection suggest that the industry is poised to reach an annual of approximately $1 billion.</a:t>
            </a:r>
            <a:endParaRPr lang="en-NG" dirty="0"/>
          </a:p>
        </p:txBody>
      </p:sp>
      <p:sp>
        <p:nvSpPr>
          <p:cNvPr id="11" name="TextBox 10">
            <a:extLst>
              <a:ext uri="{FF2B5EF4-FFF2-40B4-BE49-F238E27FC236}">
                <a16:creationId xmlns:a16="http://schemas.microsoft.com/office/drawing/2014/main" id="{9B1CB3DF-B099-48A7-39CE-F42AB1CA0002}"/>
              </a:ext>
            </a:extLst>
          </p:cNvPr>
          <p:cNvSpPr txBox="1"/>
          <p:nvPr/>
        </p:nvSpPr>
        <p:spPr>
          <a:xfrm>
            <a:off x="541605" y="3715125"/>
            <a:ext cx="11090031" cy="2031325"/>
          </a:xfrm>
          <a:prstGeom prst="rect">
            <a:avLst/>
          </a:prstGeom>
          <a:noFill/>
        </p:spPr>
        <p:txBody>
          <a:bodyPr wrap="square" rtlCol="0">
            <a:spAutoFit/>
          </a:bodyPr>
          <a:lstStyle/>
          <a:p>
            <a:r>
              <a:rPr lang="en-NG" sz="1800" b="1" kern="0" dirty="0">
                <a:solidFill>
                  <a:srgbClr val="000000"/>
                </a:solidFill>
                <a:effectLst/>
                <a:ea typeface="Times New Roman" panose="02020603050405020304" pitchFamily="18" charset="0"/>
              </a:rPr>
              <a:t>However</a:t>
            </a:r>
            <a:r>
              <a:rPr lang="en-US" b="1" kern="0" dirty="0">
                <a:solidFill>
                  <a:srgbClr val="000000"/>
                </a:solidFill>
                <a:ea typeface="Times New Roman" panose="02020603050405020304" pitchFamily="18" charset="0"/>
              </a:rPr>
              <a:t>, despite its significant role in the production and contribution to the GDP, the industry continues to grapple in a persistent gender disparity</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Over a span of a decade, male directors helmed (78.1% ) of movies and TV shows, while their female directed 21.9%.</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 In the realm of production, the male contribute 57.4% of producers, while female make up 42.6%.</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With 433.3% surge in failure of Bechdel test in 2018, and a visible difference of 44.6% between failure and success. </a:t>
            </a:r>
            <a:r>
              <a:rPr lang="en-US" sz="1800" dirty="0"/>
              <a:t>The failure rate make up 72.3%, while success rate accounted for 27.7%.</a:t>
            </a:r>
            <a:endParaRPr lang="en-NG" b="1"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0A7D392-5276-8E37-928E-D15315D13DD6}"/>
              </a:ext>
            </a:extLst>
          </p:cNvPr>
          <p:cNvSpPr txBox="1"/>
          <p:nvPr/>
        </p:nvSpPr>
        <p:spPr>
          <a:xfrm>
            <a:off x="11061289" y="6534424"/>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3955923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21D9D1-DA35-99FB-7DE8-FDAC1B224833}"/>
              </a:ext>
            </a:extLst>
          </p:cNvPr>
          <p:cNvSpPr/>
          <p:nvPr/>
        </p:nvSpPr>
        <p:spPr>
          <a:xfrm>
            <a:off x="506437" y="501079"/>
            <a:ext cx="11169748" cy="5803565"/>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TextBox 2">
            <a:extLst>
              <a:ext uri="{FF2B5EF4-FFF2-40B4-BE49-F238E27FC236}">
                <a16:creationId xmlns:a16="http://schemas.microsoft.com/office/drawing/2014/main" id="{783BEE93-111A-86A7-6932-3283FB059F58}"/>
              </a:ext>
            </a:extLst>
          </p:cNvPr>
          <p:cNvSpPr txBox="1"/>
          <p:nvPr/>
        </p:nvSpPr>
        <p:spPr>
          <a:xfrm>
            <a:off x="4553676" y="669745"/>
            <a:ext cx="2464672" cy="400110"/>
          </a:xfrm>
          <a:prstGeom prst="rect">
            <a:avLst/>
          </a:prstGeom>
          <a:noFill/>
        </p:spPr>
        <p:txBody>
          <a:bodyPr wrap="square" rtlCol="0">
            <a:spAutoFit/>
          </a:bodyPr>
          <a:lstStyle/>
          <a:p>
            <a:r>
              <a:rPr lang="en-US" sz="2000" b="1" dirty="0">
                <a:solidFill>
                  <a:schemeClr val="bg1"/>
                </a:solidFill>
              </a:rPr>
              <a:t>Summary Insights</a:t>
            </a:r>
            <a:endParaRPr lang="en-NG" sz="2000" b="1" dirty="0">
              <a:solidFill>
                <a:schemeClr val="bg1"/>
              </a:solidFill>
            </a:endParaRPr>
          </a:p>
        </p:txBody>
      </p:sp>
      <p:sp>
        <p:nvSpPr>
          <p:cNvPr id="4" name="Rectangle 3">
            <a:extLst>
              <a:ext uri="{FF2B5EF4-FFF2-40B4-BE49-F238E27FC236}">
                <a16:creationId xmlns:a16="http://schemas.microsoft.com/office/drawing/2014/main" id="{8C4BC02F-E2A0-5929-178B-F98D5020AD05}"/>
              </a:ext>
            </a:extLst>
          </p:cNvPr>
          <p:cNvSpPr/>
          <p:nvPr/>
        </p:nvSpPr>
        <p:spPr>
          <a:xfrm>
            <a:off x="1083212" y="1313723"/>
            <a:ext cx="9903656" cy="47726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D7160FCE-EFE5-765D-6BF3-483D4154F119}"/>
              </a:ext>
            </a:extLst>
          </p:cNvPr>
          <p:cNvSpPr txBox="1"/>
          <p:nvPr/>
        </p:nvSpPr>
        <p:spPr>
          <a:xfrm>
            <a:off x="1205133" y="1352091"/>
            <a:ext cx="9669194" cy="4770537"/>
          </a:xfrm>
          <a:prstGeom prst="rect">
            <a:avLst/>
          </a:prstGeom>
          <a:noFill/>
        </p:spPr>
        <p:txBody>
          <a:bodyPr wrap="square" rtlCol="0">
            <a:spAutoFit/>
          </a:bodyPr>
          <a:lstStyle/>
          <a:p>
            <a:r>
              <a:rPr lang="en-US" sz="1600" b="1" dirty="0"/>
              <a:t>Despite its significant contribution to the GDP, the Nollywood industry grapples with persistent gender disparities. It is evident that women in Nollywood are notably underrepresented and often stereotyped in roles. The analysis summary below offers a comprehensive overview of gender disparity in Nollywood:</a:t>
            </a:r>
          </a:p>
          <a:p>
            <a:endParaRPr lang="en-US" sz="1600" dirty="0"/>
          </a:p>
          <a:p>
            <a:pPr marL="285750" indent="-285750">
              <a:buFont typeface="Arial" panose="020B0604020202020204" pitchFamily="34" charset="0"/>
              <a:buChar char="•"/>
            </a:pPr>
            <a:r>
              <a:rPr lang="en-US" sz="1600" b="1" dirty="0"/>
              <a:t>Directorship</a:t>
            </a:r>
            <a:r>
              <a:rPr lang="en-US" sz="1600" dirty="0"/>
              <a:t>: Over a decade, male directors led 78.1% of movies and TV shows, while female directors helmed 21.9%. There was a notable and striking dominance of the top five male directors over their female counterparts in the film industry. </a:t>
            </a:r>
            <a:endParaRPr kumimoji="0" lang="en-NG" altLang="en-NG" sz="1600" b="1" i="0" u="none" strike="noStrike" cap="none" normalizeH="0" baseline="0" dirty="0">
              <a:ln>
                <a:noFill/>
              </a:ln>
              <a:solidFill>
                <a:schemeClr val="tx1"/>
              </a:solidFill>
              <a:effectLst/>
            </a:endParaRPr>
          </a:p>
          <a:p>
            <a:endParaRPr lang="en-US" sz="1600" dirty="0"/>
          </a:p>
          <a:p>
            <a:pPr marL="285750" indent="-285750">
              <a:buFont typeface="Arial" panose="020B0604020202020204" pitchFamily="34" charset="0"/>
              <a:buChar char="•"/>
            </a:pPr>
            <a:r>
              <a:rPr lang="en-US" sz="1600" b="1" dirty="0"/>
              <a:t>Production</a:t>
            </a:r>
            <a:r>
              <a:rPr lang="en-US" sz="1600" dirty="0"/>
              <a:t>: Male producers accounted for 57.4%, with female producers making up 42.6%. There was a significant imbalance, with the top five male producers markedly outshining their female counterparts in the movie industry.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Bechdel Test</a:t>
            </a:r>
            <a:r>
              <a:rPr lang="en-US" sz="1600" dirty="0"/>
              <a:t>: There was a 433.3% increase in Bechdel test failures in 2018, with a notable 44.6% gap between failure and success rates. The failure rate make up 72.3%, while success rate accounted for 27.7%.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Lead Roles</a:t>
            </a:r>
            <a:r>
              <a:rPr lang="en-US" sz="1600" dirty="0"/>
              <a:t>: No significant gender disparity was observed in male versus female lead and co-lead roles.</a:t>
            </a:r>
          </a:p>
          <a:p>
            <a:endParaRPr lang="en-US" sz="1600" dirty="0"/>
          </a:p>
          <a:p>
            <a:r>
              <a:rPr lang="en-US" sz="1600" b="1" dirty="0"/>
              <a:t>The strategic framework, underpinned by leading practices, highlights six priorities aimed at addressing these disparities and advancing gender equality.</a:t>
            </a:r>
            <a:endParaRPr lang="en-US" sz="1600" dirty="0"/>
          </a:p>
        </p:txBody>
      </p:sp>
      <p:cxnSp>
        <p:nvCxnSpPr>
          <p:cNvPr id="8" name="Straight Connector 7">
            <a:extLst>
              <a:ext uri="{FF2B5EF4-FFF2-40B4-BE49-F238E27FC236}">
                <a16:creationId xmlns:a16="http://schemas.microsoft.com/office/drawing/2014/main" id="{E10CC85D-6318-202B-8008-1976471BF451}"/>
              </a:ext>
            </a:extLst>
          </p:cNvPr>
          <p:cNvCxnSpPr>
            <a:cxnSpLocks/>
          </p:cNvCxnSpPr>
          <p:nvPr/>
        </p:nvCxnSpPr>
        <p:spPr>
          <a:xfrm>
            <a:off x="4553676" y="1069855"/>
            <a:ext cx="2048602"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7A41A06-7F5A-CEE8-F380-D5899182D60A}"/>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4B24782-87D3-0D5B-877B-DA053067608B}"/>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9" name="TextBox 8">
            <a:extLst>
              <a:ext uri="{FF2B5EF4-FFF2-40B4-BE49-F238E27FC236}">
                <a16:creationId xmlns:a16="http://schemas.microsoft.com/office/drawing/2014/main" id="{6F555238-B733-541D-FE80-7C5890A7A2CD}"/>
              </a:ext>
            </a:extLst>
          </p:cNvPr>
          <p:cNvSpPr txBox="1"/>
          <p:nvPr/>
        </p:nvSpPr>
        <p:spPr>
          <a:xfrm>
            <a:off x="11036514" y="6592469"/>
            <a:ext cx="428610" cy="307777"/>
          </a:xfrm>
          <a:prstGeom prst="rect">
            <a:avLst/>
          </a:prstGeom>
          <a:noFill/>
        </p:spPr>
        <p:txBody>
          <a:bodyPr wrap="square" rtlCol="0">
            <a:spAutoFit/>
          </a:bodyPr>
          <a:lstStyle/>
          <a:p>
            <a:r>
              <a:rPr lang="en-US" sz="1400" dirty="0"/>
              <a:t>30</a:t>
            </a:r>
            <a:endParaRPr lang="en-NG" sz="1400" dirty="0"/>
          </a:p>
        </p:txBody>
      </p:sp>
    </p:spTree>
    <p:extLst>
      <p:ext uri="{BB962C8B-B14F-4D97-AF65-F5344CB8AC3E}">
        <p14:creationId xmlns:p14="http://schemas.microsoft.com/office/powerpoint/2010/main" val="3299521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162074"/>
            <a:ext cx="10902462" cy="514257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24415" y="1188621"/>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48679" y="1293453"/>
            <a:ext cx="300111" cy="369332"/>
          </a:xfrm>
          <a:prstGeom prst="rect">
            <a:avLst/>
          </a:prstGeom>
          <a:noFill/>
        </p:spPr>
        <p:txBody>
          <a:bodyPr wrap="square" rtlCol="0">
            <a:spAutoFit/>
          </a:bodyPr>
          <a:lstStyle/>
          <a:p>
            <a:r>
              <a:rPr lang="en-US" dirty="0"/>
              <a:t>1</a:t>
            </a:r>
            <a:endParaRPr lang="en-NG" dirty="0"/>
          </a:p>
        </p:txBody>
      </p:sp>
      <p:sp>
        <p:nvSpPr>
          <p:cNvPr id="12" name="TextBox 11">
            <a:extLst>
              <a:ext uri="{FF2B5EF4-FFF2-40B4-BE49-F238E27FC236}">
                <a16:creationId xmlns:a16="http://schemas.microsoft.com/office/drawing/2014/main" id="{DC2E9FCA-BC62-7CAC-22F1-0F078398D68E}"/>
              </a:ext>
            </a:extLst>
          </p:cNvPr>
          <p:cNvSpPr txBox="1"/>
          <p:nvPr/>
        </p:nvSpPr>
        <p:spPr>
          <a:xfrm>
            <a:off x="2454940" y="1299913"/>
            <a:ext cx="7208309" cy="400110"/>
          </a:xfrm>
          <a:prstGeom prst="rect">
            <a:avLst/>
          </a:prstGeom>
          <a:noFill/>
        </p:spPr>
        <p:txBody>
          <a:bodyPr wrap="square" rtlCol="0">
            <a:spAutoFit/>
          </a:bodyPr>
          <a:lstStyle/>
          <a:p>
            <a:r>
              <a:rPr lang="en-US" sz="2000" b="1" dirty="0">
                <a:solidFill>
                  <a:schemeClr val="bg1"/>
                </a:solidFill>
              </a:rPr>
              <a:t>Enhancing Representation, Visibility, and Embracing Diversity</a:t>
            </a:r>
            <a:endParaRPr lang="en-NG" sz="2000" b="1" dirty="0">
              <a:solidFill>
                <a:schemeClr val="bg1"/>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487076" y="2065918"/>
            <a:ext cx="4801182" cy="1646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43879" y="187714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61992" y="1947064"/>
            <a:ext cx="529883" cy="369332"/>
          </a:xfrm>
          <a:prstGeom prst="rect">
            <a:avLst/>
          </a:prstGeom>
          <a:noFill/>
        </p:spPr>
        <p:txBody>
          <a:bodyPr wrap="square" rtlCol="0">
            <a:spAutoFit/>
          </a:bodyPr>
          <a:lstStyle/>
          <a:p>
            <a:r>
              <a:rPr lang="en-US" dirty="0"/>
              <a:t>1a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791875" y="2290058"/>
            <a:ext cx="4304125" cy="1323439"/>
          </a:xfrm>
          <a:prstGeom prst="rect">
            <a:avLst/>
          </a:prstGeom>
          <a:noFill/>
        </p:spPr>
        <p:txBody>
          <a:bodyPr wrap="square" rtlCol="0">
            <a:spAutoFit/>
          </a:bodyPr>
          <a:lstStyle/>
          <a:p>
            <a:r>
              <a:rPr lang="en-US" sz="1600" b="1" dirty="0"/>
              <a:t>Encourage gender inclusivity within Nollywood by fostering greater participation and representation of female in all aspects of the industry, including on-screen roles and behind-the-screen positions.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487076" y="4218151"/>
            <a:ext cx="3999913" cy="18300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261993" y="3977282"/>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261992" y="4049260"/>
            <a:ext cx="529883" cy="369332"/>
          </a:xfrm>
          <a:prstGeom prst="rect">
            <a:avLst/>
          </a:prstGeom>
          <a:noFill/>
        </p:spPr>
        <p:txBody>
          <a:bodyPr wrap="square" rtlCol="0">
            <a:spAutoFit/>
          </a:bodyPr>
          <a:lstStyle/>
          <a:p>
            <a:r>
              <a:rPr lang="en-US" dirty="0"/>
              <a:t>1c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1842869" y="4345681"/>
            <a:ext cx="3352799" cy="1569660"/>
          </a:xfrm>
          <a:prstGeom prst="rect">
            <a:avLst/>
          </a:prstGeom>
          <a:noFill/>
        </p:spPr>
        <p:txBody>
          <a:bodyPr wrap="square" rtlCol="0">
            <a:spAutoFit/>
          </a:bodyPr>
          <a:lstStyle/>
          <a:p>
            <a:r>
              <a:rPr lang="en-US" sz="1600" b="1" dirty="0"/>
              <a:t>Champion narratives that celebrate the multifaceted experiences, accomplishments, and obstacles faced by females. Illuminate their significant contributions to the industry.</a:t>
            </a:r>
            <a:endParaRPr lang="en-NG" sz="1600" b="1" dirty="0"/>
          </a:p>
        </p:txBody>
      </p:sp>
      <p:sp>
        <p:nvSpPr>
          <p:cNvPr id="24" name="Rectangle 23">
            <a:extLst>
              <a:ext uri="{FF2B5EF4-FFF2-40B4-BE49-F238E27FC236}">
                <a16:creationId xmlns:a16="http://schemas.microsoft.com/office/drawing/2014/main" id="{DE5B5047-B27F-3A07-8F1A-4C824AD5AB8B}"/>
              </a:ext>
            </a:extLst>
          </p:cNvPr>
          <p:cNvSpPr/>
          <p:nvPr/>
        </p:nvSpPr>
        <p:spPr>
          <a:xfrm>
            <a:off x="6096000" y="4246521"/>
            <a:ext cx="4750191" cy="1770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Oval 24">
            <a:extLst>
              <a:ext uri="{FF2B5EF4-FFF2-40B4-BE49-F238E27FC236}">
                <a16:creationId xmlns:a16="http://schemas.microsoft.com/office/drawing/2014/main" id="{78E23D02-5886-34D6-3EEA-7DAA16E3A2AB}"/>
              </a:ext>
            </a:extLst>
          </p:cNvPr>
          <p:cNvSpPr/>
          <p:nvPr/>
        </p:nvSpPr>
        <p:spPr>
          <a:xfrm>
            <a:off x="5931297" y="3968836"/>
            <a:ext cx="450166" cy="5070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3E69553-2724-D599-7821-3EC3795571B0}"/>
              </a:ext>
            </a:extLst>
          </p:cNvPr>
          <p:cNvSpPr txBox="1"/>
          <p:nvPr/>
        </p:nvSpPr>
        <p:spPr>
          <a:xfrm>
            <a:off x="5931296" y="4040814"/>
            <a:ext cx="529883" cy="369332"/>
          </a:xfrm>
          <a:prstGeom prst="rect">
            <a:avLst/>
          </a:prstGeom>
          <a:noFill/>
        </p:spPr>
        <p:txBody>
          <a:bodyPr wrap="square" rtlCol="0">
            <a:spAutoFit/>
          </a:bodyPr>
          <a:lstStyle/>
          <a:p>
            <a:r>
              <a:rPr lang="en-US" dirty="0"/>
              <a:t>1d</a:t>
            </a:r>
            <a:endParaRPr lang="en-NG" dirty="0"/>
          </a:p>
        </p:txBody>
      </p:sp>
      <p:sp>
        <p:nvSpPr>
          <p:cNvPr id="27" name="TextBox 26">
            <a:extLst>
              <a:ext uri="{FF2B5EF4-FFF2-40B4-BE49-F238E27FC236}">
                <a16:creationId xmlns:a16="http://schemas.microsoft.com/office/drawing/2014/main" id="{8CFD11BB-7EF1-6657-B495-3E142FFFEF40}"/>
              </a:ext>
            </a:extLst>
          </p:cNvPr>
          <p:cNvSpPr txBox="1"/>
          <p:nvPr/>
        </p:nvSpPr>
        <p:spPr>
          <a:xfrm>
            <a:off x="6381463" y="4349622"/>
            <a:ext cx="4323461" cy="1569660"/>
          </a:xfrm>
          <a:prstGeom prst="rect">
            <a:avLst/>
          </a:prstGeom>
          <a:noFill/>
        </p:spPr>
        <p:txBody>
          <a:bodyPr wrap="square" rtlCol="0">
            <a:spAutoFit/>
          </a:bodyPr>
          <a:lstStyle/>
          <a:p>
            <a:r>
              <a:rPr lang="en-US" sz="1600" b="1" dirty="0"/>
              <a:t>Create a movie and TV show landscape that fosters inclusivity and empowerment by activity challenging stereotypes and presenting females in multifaceted roles. Steer clear of perpetuating negative stereotypes or confining females to narrow, predefined roles.</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6846278" y="2116087"/>
            <a:ext cx="3999913" cy="1613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621195" y="1905479"/>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621195" y="1964894"/>
            <a:ext cx="529883" cy="369332"/>
          </a:xfrm>
          <a:prstGeom prst="rect">
            <a:avLst/>
          </a:prstGeom>
          <a:noFill/>
        </p:spPr>
        <p:txBody>
          <a:bodyPr wrap="square" rtlCol="0">
            <a:spAutoFit/>
          </a:bodyPr>
          <a:lstStyle/>
          <a:p>
            <a:r>
              <a:rPr lang="en-US" dirty="0"/>
              <a:t>1b</a:t>
            </a:r>
            <a:endParaRPr lang="en-NG" dirty="0"/>
          </a:p>
        </p:txBody>
      </p:sp>
      <p:sp>
        <p:nvSpPr>
          <p:cNvPr id="35" name="Rectangle 34">
            <a:extLst>
              <a:ext uri="{FF2B5EF4-FFF2-40B4-BE49-F238E27FC236}">
                <a16:creationId xmlns:a16="http://schemas.microsoft.com/office/drawing/2014/main" id="{D48F1727-6853-46AB-20C0-E72BFF37515F}"/>
              </a:ext>
            </a:extLst>
          </p:cNvPr>
          <p:cNvSpPr/>
          <p:nvPr/>
        </p:nvSpPr>
        <p:spPr>
          <a:xfrm>
            <a:off x="402694" y="854918"/>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6" name="TextBox 35">
            <a:extLst>
              <a:ext uri="{FF2B5EF4-FFF2-40B4-BE49-F238E27FC236}">
                <a16:creationId xmlns:a16="http://schemas.microsoft.com/office/drawing/2014/main" id="{9FDDA3E8-D189-6A44-118F-5392EEE68F97}"/>
              </a:ext>
            </a:extLst>
          </p:cNvPr>
          <p:cNvSpPr txBox="1"/>
          <p:nvPr/>
        </p:nvSpPr>
        <p:spPr>
          <a:xfrm>
            <a:off x="381047" y="125031"/>
            <a:ext cx="11429905" cy="830997"/>
          </a:xfrm>
          <a:prstGeom prst="rect">
            <a:avLst/>
          </a:prstGeom>
          <a:noFill/>
        </p:spPr>
        <p:txBody>
          <a:bodyPr wrap="square" rtlCol="0">
            <a:spAutoFit/>
          </a:bodyPr>
          <a:lstStyle/>
          <a:p>
            <a:r>
              <a:rPr lang="en-US" sz="2400" b="1" dirty="0">
                <a:solidFill>
                  <a:srgbClr val="00B050"/>
                </a:solidFill>
              </a:rPr>
              <a:t>Call for Action:</a:t>
            </a:r>
          </a:p>
          <a:p>
            <a:r>
              <a:rPr lang="en-US" sz="2400" b="1" dirty="0"/>
              <a:t>6 Strategic Foci to Address Gender Disparity and Promote Gender Equality </a:t>
            </a:r>
            <a:r>
              <a:rPr lang="en-US" sz="2400" b="1"/>
              <a:t>in Nollywood </a:t>
            </a:r>
            <a:r>
              <a:rPr lang="en-US" sz="2400" b="1">
                <a:solidFill>
                  <a:schemeClr val="bg1"/>
                </a:solidFill>
              </a:rPr>
              <a:t> </a:t>
            </a:r>
            <a:endParaRPr lang="en-NG" sz="2400" dirty="0"/>
          </a:p>
        </p:txBody>
      </p:sp>
      <p:sp>
        <p:nvSpPr>
          <p:cNvPr id="37" name="TextBox 36">
            <a:extLst>
              <a:ext uri="{FF2B5EF4-FFF2-40B4-BE49-F238E27FC236}">
                <a16:creationId xmlns:a16="http://schemas.microsoft.com/office/drawing/2014/main" id="{58DCC24E-FC28-445F-D926-738FDFBDFB3C}"/>
              </a:ext>
            </a:extLst>
          </p:cNvPr>
          <p:cNvSpPr txBox="1"/>
          <p:nvPr/>
        </p:nvSpPr>
        <p:spPr>
          <a:xfrm>
            <a:off x="7142288" y="2316464"/>
            <a:ext cx="3530400" cy="1323439"/>
          </a:xfrm>
          <a:prstGeom prst="rect">
            <a:avLst/>
          </a:prstGeom>
          <a:noFill/>
        </p:spPr>
        <p:txBody>
          <a:bodyPr wrap="square" rtlCol="0">
            <a:spAutoFit/>
          </a:bodyPr>
          <a:lstStyle/>
          <a:p>
            <a:r>
              <a:rPr lang="en-US" sz="1600" b="1" dirty="0"/>
              <a:t>Promote and empower female actors, directors, producers, and writers to contribute their unique perspectives and talents, enriching the diversity and creativity of Nollywood productions.</a:t>
            </a:r>
            <a:endParaRPr lang="en-NG" sz="1600" b="1" dirty="0"/>
          </a:p>
        </p:txBody>
      </p:sp>
      <p:sp>
        <p:nvSpPr>
          <p:cNvPr id="6" name="TextBox 5">
            <a:extLst>
              <a:ext uri="{FF2B5EF4-FFF2-40B4-BE49-F238E27FC236}">
                <a16:creationId xmlns:a16="http://schemas.microsoft.com/office/drawing/2014/main" id="{C0FCE6DC-4174-9DBD-59F2-031934B49BAF}"/>
              </a:ext>
            </a:extLst>
          </p:cNvPr>
          <p:cNvSpPr txBox="1"/>
          <p:nvPr/>
        </p:nvSpPr>
        <p:spPr>
          <a:xfrm>
            <a:off x="11106898" y="6596518"/>
            <a:ext cx="428610" cy="307777"/>
          </a:xfrm>
          <a:prstGeom prst="rect">
            <a:avLst/>
          </a:prstGeom>
          <a:noFill/>
        </p:spPr>
        <p:txBody>
          <a:bodyPr wrap="square" rtlCol="0">
            <a:spAutoFit/>
          </a:bodyPr>
          <a:lstStyle/>
          <a:p>
            <a:r>
              <a:rPr lang="en-US" sz="1400" dirty="0"/>
              <a:t>31</a:t>
            </a:r>
            <a:endParaRPr lang="en-NG" sz="1400" dirty="0"/>
          </a:p>
        </p:txBody>
      </p:sp>
      <p:cxnSp>
        <p:nvCxnSpPr>
          <p:cNvPr id="7" name="Straight Connector 6">
            <a:extLst>
              <a:ext uri="{FF2B5EF4-FFF2-40B4-BE49-F238E27FC236}">
                <a16:creationId xmlns:a16="http://schemas.microsoft.com/office/drawing/2014/main" id="{24F67BFF-C968-516C-C301-A4515DF3F09A}"/>
              </a:ext>
            </a:extLst>
          </p:cNvPr>
          <p:cNvCxnSpPr>
            <a:cxnSpLocks/>
          </p:cNvCxnSpPr>
          <p:nvPr/>
        </p:nvCxnSpPr>
        <p:spPr>
          <a:xfrm>
            <a:off x="2454940" y="1710108"/>
            <a:ext cx="6803278"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453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2</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93235" y="1963019"/>
            <a:ext cx="4801182" cy="1770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325011" y="185100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319145" y="1905679"/>
            <a:ext cx="529883" cy="369332"/>
          </a:xfrm>
          <a:prstGeom prst="rect">
            <a:avLst/>
          </a:prstGeom>
          <a:noFill/>
        </p:spPr>
        <p:txBody>
          <a:bodyPr wrap="square" rtlCol="0">
            <a:spAutoFit/>
          </a:bodyPr>
          <a:lstStyle/>
          <a:p>
            <a:r>
              <a:rPr lang="en-US" dirty="0"/>
              <a:t>2a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017252" y="2192362"/>
            <a:ext cx="3992879" cy="1323439"/>
          </a:xfrm>
          <a:prstGeom prst="rect">
            <a:avLst/>
          </a:prstGeom>
          <a:noFill/>
        </p:spPr>
        <p:txBody>
          <a:bodyPr wrap="square" rtlCol="0">
            <a:spAutoFit/>
          </a:bodyPr>
          <a:lstStyle/>
          <a:p>
            <a:r>
              <a:rPr lang="en-US" sz="1600" b="1" i="0" dirty="0">
                <a:effectLst/>
              </a:rPr>
              <a:t>Create opportunities for women to connect with each other and build mutually beneficial relationships, encouraging the exchange of ideas, experiences, and potential collaborations.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880383" y="4106890"/>
            <a:ext cx="4801182" cy="19761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655300" y="402295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697502" y="4071266"/>
            <a:ext cx="529883" cy="369332"/>
          </a:xfrm>
          <a:prstGeom prst="rect">
            <a:avLst/>
          </a:prstGeom>
          <a:noFill/>
        </p:spPr>
        <p:txBody>
          <a:bodyPr wrap="square" rtlCol="0">
            <a:spAutoFit/>
          </a:bodyPr>
          <a:lstStyle/>
          <a:p>
            <a:r>
              <a:rPr lang="en-US" dirty="0"/>
              <a:t>2c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2180202" y="4486824"/>
            <a:ext cx="4201544" cy="1077218"/>
          </a:xfrm>
          <a:prstGeom prst="rect">
            <a:avLst/>
          </a:prstGeom>
          <a:noFill/>
        </p:spPr>
        <p:txBody>
          <a:bodyPr wrap="square" rtlCol="0">
            <a:spAutoFit/>
          </a:bodyPr>
          <a:lstStyle/>
          <a:p>
            <a:r>
              <a:rPr lang="en-US" sz="1600" b="1" dirty="0"/>
              <a:t>In mentorship relationship, females supporting one another, cultivate a nurturing environment where they exchange experiences, insights, and guidance.</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142288" y="2318894"/>
            <a:ext cx="3999913" cy="2410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924244" y="220048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940651" y="2261554"/>
            <a:ext cx="529883" cy="369332"/>
          </a:xfrm>
          <a:prstGeom prst="rect">
            <a:avLst/>
          </a:prstGeom>
          <a:noFill/>
        </p:spPr>
        <p:txBody>
          <a:bodyPr wrap="square" rtlCol="0">
            <a:spAutoFit/>
          </a:bodyPr>
          <a:lstStyle/>
          <a:p>
            <a:r>
              <a:rPr lang="en-US" dirty="0"/>
              <a:t>2b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20097" y="1139354"/>
            <a:ext cx="5914081" cy="400110"/>
          </a:xfrm>
          <a:prstGeom prst="rect">
            <a:avLst/>
          </a:prstGeom>
          <a:noFill/>
        </p:spPr>
        <p:txBody>
          <a:bodyPr wrap="square" rtlCol="0">
            <a:spAutoFit/>
          </a:bodyPr>
          <a:lstStyle/>
          <a:p>
            <a:r>
              <a:rPr lang="en-US" sz="2000" b="1" dirty="0">
                <a:solidFill>
                  <a:schemeClr val="bg1"/>
                </a:solidFill>
              </a:rPr>
              <a:t>Empowering Networks and Mentorship Initiatives</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542634" y="2502750"/>
            <a:ext cx="3352799" cy="1815882"/>
          </a:xfrm>
          <a:prstGeom prst="rect">
            <a:avLst/>
          </a:prstGeom>
          <a:noFill/>
        </p:spPr>
        <p:txBody>
          <a:bodyPr wrap="square" rtlCol="0">
            <a:spAutoFit/>
          </a:bodyPr>
          <a:lstStyle/>
          <a:p>
            <a:r>
              <a:rPr lang="en-US" sz="1600" b="1" dirty="0"/>
              <a:t>Organize networking events specially designed for upcoming female movie and TV show makers to connect with industry professionals, serving as catalyst for collaborations and paving the way for creative and valuable opportunity. </a:t>
            </a:r>
            <a:endParaRPr lang="en-NG" sz="1600" b="1" dirty="0"/>
          </a:p>
        </p:txBody>
      </p:sp>
      <p:sp>
        <p:nvSpPr>
          <p:cNvPr id="10" name="TextBox 9">
            <a:extLst>
              <a:ext uri="{FF2B5EF4-FFF2-40B4-BE49-F238E27FC236}">
                <a16:creationId xmlns:a16="http://schemas.microsoft.com/office/drawing/2014/main" id="{2A2284FB-CDA5-34E9-CAF5-30CF76099975}"/>
              </a:ext>
            </a:extLst>
          </p:cNvPr>
          <p:cNvSpPr txBox="1"/>
          <p:nvPr/>
        </p:nvSpPr>
        <p:spPr>
          <a:xfrm>
            <a:off x="11106898" y="6583683"/>
            <a:ext cx="428610" cy="307777"/>
          </a:xfrm>
          <a:prstGeom prst="rect">
            <a:avLst/>
          </a:prstGeom>
          <a:noFill/>
        </p:spPr>
        <p:txBody>
          <a:bodyPr wrap="square" rtlCol="0">
            <a:spAutoFit/>
          </a:bodyPr>
          <a:lstStyle/>
          <a:p>
            <a:r>
              <a:rPr lang="en-US" sz="1400" dirty="0"/>
              <a:t>32</a:t>
            </a:r>
            <a:endParaRPr lang="en-NG" sz="1400" dirty="0"/>
          </a:p>
        </p:txBody>
      </p:sp>
      <p:cxnSp>
        <p:nvCxnSpPr>
          <p:cNvPr id="11" name="Straight Connector 10">
            <a:extLst>
              <a:ext uri="{FF2B5EF4-FFF2-40B4-BE49-F238E27FC236}">
                <a16:creationId xmlns:a16="http://schemas.microsoft.com/office/drawing/2014/main" id="{BA309090-F084-212C-681E-1E92AE259D4C}"/>
              </a:ext>
            </a:extLst>
          </p:cNvPr>
          <p:cNvCxnSpPr>
            <a:cxnSpLocks/>
          </p:cNvCxnSpPr>
          <p:nvPr/>
        </p:nvCxnSpPr>
        <p:spPr>
          <a:xfrm>
            <a:off x="2020097" y="1539464"/>
            <a:ext cx="5649139" cy="6823"/>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315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3</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761396" y="2017646"/>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587307" y="188832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587306" y="1960306"/>
            <a:ext cx="529883" cy="369332"/>
          </a:xfrm>
          <a:prstGeom prst="rect">
            <a:avLst/>
          </a:prstGeom>
          <a:noFill/>
        </p:spPr>
        <p:txBody>
          <a:bodyPr wrap="square" rtlCol="0">
            <a:spAutoFit/>
          </a:bodyPr>
          <a:lstStyle/>
          <a:p>
            <a:r>
              <a:rPr lang="en-US" dirty="0"/>
              <a:t>3a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168776" y="2391122"/>
            <a:ext cx="6067858" cy="584775"/>
          </a:xfrm>
          <a:prstGeom prst="rect">
            <a:avLst/>
          </a:prstGeom>
          <a:noFill/>
        </p:spPr>
        <p:txBody>
          <a:bodyPr wrap="square" rtlCol="0">
            <a:spAutoFit/>
          </a:bodyPr>
          <a:lstStyle/>
          <a:p>
            <a:r>
              <a:rPr lang="en-US" sz="1600" b="1" i="0" dirty="0">
                <a:effectLst/>
              </a:rPr>
              <a:t>Advocate for gender-inclusive policies within Nollywood to ensure equitable representation in policy and decision-making bodies</a:t>
            </a:r>
            <a:r>
              <a:rPr lang="en-US" sz="1600" b="1" dirty="0"/>
              <a:t>.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43304" y="3984050"/>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380415" y="38985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18220" y="3961191"/>
            <a:ext cx="529883" cy="369332"/>
          </a:xfrm>
          <a:prstGeom prst="rect">
            <a:avLst/>
          </a:prstGeom>
          <a:noFill/>
        </p:spPr>
        <p:txBody>
          <a:bodyPr wrap="square" rtlCol="0">
            <a:spAutoFit/>
          </a:bodyPr>
          <a:lstStyle/>
          <a:p>
            <a:r>
              <a:rPr lang="en-US" dirty="0"/>
              <a:t>3b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43123" y="4363983"/>
            <a:ext cx="4681476" cy="830997"/>
          </a:xfrm>
          <a:prstGeom prst="rect">
            <a:avLst/>
          </a:prstGeom>
          <a:noFill/>
        </p:spPr>
        <p:txBody>
          <a:bodyPr wrap="square" rtlCol="0">
            <a:spAutoFit/>
          </a:bodyPr>
          <a:lstStyle/>
          <a:p>
            <a:r>
              <a:rPr lang="en-US" sz="1600" b="1" i="0" dirty="0">
                <a:effectLst/>
              </a:rPr>
              <a:t>Raise awareness about gender disparities within the industry and advocate for industry participants and policymakers to prioritize gender equality</a:t>
            </a:r>
            <a:r>
              <a:rPr lang="en-US" sz="1600" b="1" dirty="0"/>
              <a:t>.</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37473" y="1138642"/>
            <a:ext cx="5506118" cy="400110"/>
          </a:xfrm>
          <a:prstGeom prst="rect">
            <a:avLst/>
          </a:prstGeom>
          <a:noFill/>
        </p:spPr>
        <p:txBody>
          <a:bodyPr wrap="square" rtlCol="0">
            <a:spAutoFit/>
          </a:bodyPr>
          <a:lstStyle/>
          <a:p>
            <a:r>
              <a:rPr lang="en-US" sz="2000" b="1" dirty="0">
                <a:solidFill>
                  <a:schemeClr val="bg1"/>
                </a:solidFill>
              </a:rPr>
              <a:t>Advancing Industry Advocacy and Awareness</a:t>
            </a:r>
            <a:endParaRPr lang="en-NG" sz="2000" b="1" dirty="0">
              <a:solidFill>
                <a:schemeClr val="bg1"/>
              </a:solidFill>
            </a:endParaRPr>
          </a:p>
        </p:txBody>
      </p:sp>
      <p:sp>
        <p:nvSpPr>
          <p:cNvPr id="7" name="TextBox 6">
            <a:extLst>
              <a:ext uri="{FF2B5EF4-FFF2-40B4-BE49-F238E27FC236}">
                <a16:creationId xmlns:a16="http://schemas.microsoft.com/office/drawing/2014/main" id="{5006D9F7-5DD3-5684-1001-C2A686E42617}"/>
              </a:ext>
            </a:extLst>
          </p:cNvPr>
          <p:cNvSpPr txBox="1"/>
          <p:nvPr/>
        </p:nvSpPr>
        <p:spPr>
          <a:xfrm>
            <a:off x="11106898" y="6583683"/>
            <a:ext cx="428610" cy="307777"/>
          </a:xfrm>
          <a:prstGeom prst="rect">
            <a:avLst/>
          </a:prstGeom>
          <a:noFill/>
        </p:spPr>
        <p:txBody>
          <a:bodyPr wrap="square" rtlCol="0">
            <a:spAutoFit/>
          </a:bodyPr>
          <a:lstStyle/>
          <a:p>
            <a:r>
              <a:rPr lang="en-US" sz="1400" dirty="0"/>
              <a:t>33</a:t>
            </a:r>
            <a:endParaRPr lang="en-NG" sz="1400" dirty="0"/>
          </a:p>
        </p:txBody>
      </p:sp>
      <p:cxnSp>
        <p:nvCxnSpPr>
          <p:cNvPr id="10" name="Straight Connector 9">
            <a:extLst>
              <a:ext uri="{FF2B5EF4-FFF2-40B4-BE49-F238E27FC236}">
                <a16:creationId xmlns:a16="http://schemas.microsoft.com/office/drawing/2014/main" id="{74E8CC43-383A-CA10-8E46-8B96D7D9956C}"/>
              </a:ext>
            </a:extLst>
          </p:cNvPr>
          <p:cNvCxnSpPr>
            <a:cxnSpLocks/>
          </p:cNvCxnSpPr>
          <p:nvPr/>
        </p:nvCxnSpPr>
        <p:spPr>
          <a:xfrm>
            <a:off x="1962443" y="1546287"/>
            <a:ext cx="5198012"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142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4</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2049784" y="2077489"/>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875695" y="194817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885072" y="2007373"/>
            <a:ext cx="529883" cy="369332"/>
          </a:xfrm>
          <a:prstGeom prst="rect">
            <a:avLst/>
          </a:prstGeom>
          <a:noFill/>
        </p:spPr>
        <p:txBody>
          <a:bodyPr wrap="square" rtlCol="0">
            <a:spAutoFit/>
          </a:bodyPr>
          <a:lstStyle/>
          <a:p>
            <a:r>
              <a:rPr lang="en-US" dirty="0"/>
              <a:t>4a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457164" y="2450965"/>
            <a:ext cx="6067858" cy="584775"/>
          </a:xfrm>
          <a:prstGeom prst="rect">
            <a:avLst/>
          </a:prstGeom>
          <a:noFill/>
        </p:spPr>
        <p:txBody>
          <a:bodyPr wrap="square" rtlCol="0">
            <a:spAutoFit/>
          </a:bodyPr>
          <a:lstStyle/>
          <a:p>
            <a:r>
              <a:rPr lang="en-US" sz="1600" b="1" dirty="0"/>
              <a:t>Champion narratives that empower female, challenge societal norms, and address critical issues such as gender – base violence.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79247" y="4046455"/>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416358" y="3960915"/>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54163" y="4023596"/>
            <a:ext cx="529883" cy="369332"/>
          </a:xfrm>
          <a:prstGeom prst="rect">
            <a:avLst/>
          </a:prstGeom>
          <a:noFill/>
        </p:spPr>
        <p:txBody>
          <a:bodyPr wrap="square" rtlCol="0">
            <a:spAutoFit/>
          </a:bodyPr>
          <a:lstStyle/>
          <a:p>
            <a:r>
              <a:rPr lang="en-US" dirty="0"/>
              <a:t>4b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79066" y="4426388"/>
            <a:ext cx="4681476" cy="830997"/>
          </a:xfrm>
          <a:prstGeom prst="rect">
            <a:avLst/>
          </a:prstGeom>
          <a:noFill/>
        </p:spPr>
        <p:txBody>
          <a:bodyPr wrap="square" rtlCol="0">
            <a:spAutoFit/>
          </a:bodyPr>
          <a:lstStyle/>
          <a:p>
            <a:r>
              <a:rPr lang="en-US" sz="1600" b="1" dirty="0"/>
              <a:t>Engage in collaborative storytelling with female writers, producers and directors to create authentic narratives that resonate with a diverse audience.</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49785" y="1151834"/>
            <a:ext cx="6068826" cy="400110"/>
          </a:xfrm>
          <a:prstGeom prst="rect">
            <a:avLst/>
          </a:prstGeom>
          <a:noFill/>
        </p:spPr>
        <p:txBody>
          <a:bodyPr wrap="square" rtlCol="0">
            <a:spAutoFit/>
          </a:bodyPr>
          <a:lstStyle/>
          <a:p>
            <a:r>
              <a:rPr lang="en-US" sz="2000" b="1" dirty="0">
                <a:solidFill>
                  <a:schemeClr val="bg1"/>
                </a:solidFill>
              </a:rPr>
              <a:t>Crafting Stories with Gender Sensitivity</a:t>
            </a:r>
            <a:endParaRPr lang="en-NG" sz="2000" b="1" dirty="0">
              <a:solidFill>
                <a:schemeClr val="bg1"/>
              </a:solidFill>
            </a:endParaRPr>
          </a:p>
        </p:txBody>
      </p:sp>
      <p:sp>
        <p:nvSpPr>
          <p:cNvPr id="7" name="TextBox 6">
            <a:extLst>
              <a:ext uri="{FF2B5EF4-FFF2-40B4-BE49-F238E27FC236}">
                <a16:creationId xmlns:a16="http://schemas.microsoft.com/office/drawing/2014/main" id="{ED805B93-05E0-71C6-954B-0D3163887010}"/>
              </a:ext>
            </a:extLst>
          </p:cNvPr>
          <p:cNvSpPr txBox="1"/>
          <p:nvPr/>
        </p:nvSpPr>
        <p:spPr>
          <a:xfrm>
            <a:off x="11106898" y="6583683"/>
            <a:ext cx="428610" cy="307777"/>
          </a:xfrm>
          <a:prstGeom prst="rect">
            <a:avLst/>
          </a:prstGeom>
          <a:noFill/>
        </p:spPr>
        <p:txBody>
          <a:bodyPr wrap="square" rtlCol="0">
            <a:spAutoFit/>
          </a:bodyPr>
          <a:lstStyle/>
          <a:p>
            <a:r>
              <a:rPr lang="en-US" sz="1400" dirty="0"/>
              <a:t>34</a:t>
            </a:r>
            <a:endParaRPr lang="en-NG" sz="1400" dirty="0"/>
          </a:p>
        </p:txBody>
      </p:sp>
      <p:cxnSp>
        <p:nvCxnSpPr>
          <p:cNvPr id="10" name="Straight Connector 9">
            <a:extLst>
              <a:ext uri="{FF2B5EF4-FFF2-40B4-BE49-F238E27FC236}">
                <a16:creationId xmlns:a16="http://schemas.microsoft.com/office/drawing/2014/main" id="{14D7D3F2-B38E-023F-F540-48E248F3EE80}"/>
              </a:ext>
            </a:extLst>
          </p:cNvPr>
          <p:cNvCxnSpPr>
            <a:cxnSpLocks/>
          </p:cNvCxnSpPr>
          <p:nvPr/>
        </p:nvCxnSpPr>
        <p:spPr>
          <a:xfrm>
            <a:off x="2049784" y="1551944"/>
            <a:ext cx="4477625"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500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5</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3390315" y="2277353"/>
            <a:ext cx="6939472" cy="1933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3225603" y="2171723"/>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3225603" y="2207237"/>
            <a:ext cx="529883" cy="369332"/>
          </a:xfrm>
          <a:prstGeom prst="rect">
            <a:avLst/>
          </a:prstGeom>
          <a:noFill/>
        </p:spPr>
        <p:txBody>
          <a:bodyPr wrap="square" rtlCol="0">
            <a:spAutoFit/>
          </a:bodyPr>
          <a:lstStyle/>
          <a:p>
            <a:r>
              <a:rPr lang="en-US" dirty="0"/>
              <a:t>5a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3797695" y="2650829"/>
            <a:ext cx="6067858" cy="1077218"/>
          </a:xfrm>
          <a:prstGeom prst="rect">
            <a:avLst/>
          </a:prstGeom>
          <a:noFill/>
        </p:spPr>
        <p:txBody>
          <a:bodyPr wrap="square" rtlCol="0">
            <a:spAutoFit/>
          </a:bodyPr>
          <a:lstStyle/>
          <a:p>
            <a:r>
              <a:rPr lang="en-US" sz="1600" b="1" dirty="0"/>
              <a:t>Facilitate financial assistance by way of offering grants, funding opportunities, tax incentives, and investment schemes specially tailored to empower female movie and TV show makers in bringing their project to fruition. </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188909" y="1158243"/>
            <a:ext cx="6068826" cy="400110"/>
          </a:xfrm>
          <a:prstGeom prst="rect">
            <a:avLst/>
          </a:prstGeom>
          <a:noFill/>
        </p:spPr>
        <p:txBody>
          <a:bodyPr wrap="square" rtlCol="0">
            <a:spAutoFit/>
          </a:bodyPr>
          <a:lstStyle/>
          <a:p>
            <a:r>
              <a:rPr lang="en-US" sz="2000" b="1" dirty="0">
                <a:solidFill>
                  <a:schemeClr val="bg1"/>
                </a:solidFill>
              </a:rPr>
              <a:t>Providing Financial Assistance</a:t>
            </a:r>
            <a:endParaRPr lang="en-NG" sz="2000" b="1" dirty="0">
              <a:solidFill>
                <a:schemeClr val="bg1"/>
              </a:solidFill>
            </a:endParaRPr>
          </a:p>
        </p:txBody>
      </p:sp>
      <p:sp>
        <p:nvSpPr>
          <p:cNvPr id="7" name="TextBox 6">
            <a:extLst>
              <a:ext uri="{FF2B5EF4-FFF2-40B4-BE49-F238E27FC236}">
                <a16:creationId xmlns:a16="http://schemas.microsoft.com/office/drawing/2014/main" id="{7E1B0058-4D98-716E-DCF4-AFA687699790}"/>
              </a:ext>
            </a:extLst>
          </p:cNvPr>
          <p:cNvSpPr txBox="1"/>
          <p:nvPr/>
        </p:nvSpPr>
        <p:spPr>
          <a:xfrm>
            <a:off x="11106898" y="6583683"/>
            <a:ext cx="428610" cy="307777"/>
          </a:xfrm>
          <a:prstGeom prst="rect">
            <a:avLst/>
          </a:prstGeom>
          <a:noFill/>
        </p:spPr>
        <p:txBody>
          <a:bodyPr wrap="square" rtlCol="0">
            <a:spAutoFit/>
          </a:bodyPr>
          <a:lstStyle/>
          <a:p>
            <a:r>
              <a:rPr lang="en-US" sz="1400" dirty="0"/>
              <a:t>35</a:t>
            </a:r>
            <a:endParaRPr lang="en-NG" sz="1400" dirty="0"/>
          </a:p>
        </p:txBody>
      </p:sp>
      <p:cxnSp>
        <p:nvCxnSpPr>
          <p:cNvPr id="10" name="Straight Connector 9">
            <a:extLst>
              <a:ext uri="{FF2B5EF4-FFF2-40B4-BE49-F238E27FC236}">
                <a16:creationId xmlns:a16="http://schemas.microsoft.com/office/drawing/2014/main" id="{8B105C86-7FFF-54C0-EB90-A519F78A8201}"/>
              </a:ext>
            </a:extLst>
          </p:cNvPr>
          <p:cNvCxnSpPr>
            <a:cxnSpLocks/>
          </p:cNvCxnSpPr>
          <p:nvPr/>
        </p:nvCxnSpPr>
        <p:spPr>
          <a:xfrm flipV="1">
            <a:off x="2188909" y="1546287"/>
            <a:ext cx="3810867" cy="12066"/>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634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6</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47951" y="2115152"/>
            <a:ext cx="4801182" cy="16971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56715" y="199636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73861" y="2057812"/>
            <a:ext cx="529883" cy="369332"/>
          </a:xfrm>
          <a:prstGeom prst="rect">
            <a:avLst/>
          </a:prstGeom>
          <a:noFill/>
        </p:spPr>
        <p:txBody>
          <a:bodyPr wrap="square" rtlCol="0">
            <a:spAutoFit/>
          </a:bodyPr>
          <a:lstStyle/>
          <a:p>
            <a:r>
              <a:rPr lang="en-US" dirty="0"/>
              <a:t>6a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855331" y="2488628"/>
            <a:ext cx="3992879" cy="1077218"/>
          </a:xfrm>
          <a:prstGeom prst="rect">
            <a:avLst/>
          </a:prstGeom>
          <a:noFill/>
        </p:spPr>
        <p:txBody>
          <a:bodyPr wrap="square" rtlCol="0">
            <a:spAutoFit/>
          </a:bodyPr>
          <a:lstStyle/>
          <a:p>
            <a:r>
              <a:rPr lang="en-US" sz="1600" b="1" dirty="0"/>
              <a:t>Honoring Excellence by celebrating and recognizing exceptional contributions from female writers, producers, directors, actors, ... </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012745" y="3068694"/>
            <a:ext cx="3999913" cy="19956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805539" y="29458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811108" y="3011354"/>
            <a:ext cx="529883" cy="369332"/>
          </a:xfrm>
          <a:prstGeom prst="rect">
            <a:avLst/>
          </a:prstGeom>
          <a:noFill/>
        </p:spPr>
        <p:txBody>
          <a:bodyPr wrap="square" rtlCol="0">
            <a:spAutoFit/>
          </a:bodyPr>
          <a:lstStyle/>
          <a:p>
            <a:r>
              <a:rPr lang="en-US" dirty="0"/>
              <a:t>6b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07006" y="1167043"/>
            <a:ext cx="8272620" cy="400110"/>
          </a:xfrm>
          <a:prstGeom prst="rect">
            <a:avLst/>
          </a:prstGeom>
          <a:noFill/>
        </p:spPr>
        <p:txBody>
          <a:bodyPr wrap="square" rtlCol="0">
            <a:spAutoFit/>
          </a:bodyPr>
          <a:lstStyle/>
          <a:p>
            <a:r>
              <a:rPr lang="en-US" sz="2000" b="1" dirty="0">
                <a:solidFill>
                  <a:schemeClr val="bg1"/>
                </a:solidFill>
              </a:rPr>
              <a:t>Recognizing Achievements, enhancing Distribution and Promotion inclusivity</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404589" y="3441729"/>
            <a:ext cx="3352799" cy="1323439"/>
          </a:xfrm>
          <a:prstGeom prst="rect">
            <a:avLst/>
          </a:prstGeom>
          <a:noFill/>
        </p:spPr>
        <p:txBody>
          <a:bodyPr wrap="square" rtlCol="0">
            <a:spAutoFit/>
          </a:bodyPr>
          <a:lstStyle/>
          <a:p>
            <a:r>
              <a:rPr lang="en-US" sz="1600" b="1" dirty="0"/>
              <a:t>Engaging various distribution channels and promotional tactics to assist female movie and TV show makers in securing distribution and also aid in promoting their projects. </a:t>
            </a:r>
            <a:endParaRPr lang="en-NG" sz="1600" b="1" dirty="0"/>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36</a:t>
            </a:r>
            <a:endParaRPr lang="en-NG" sz="1400" dirty="0"/>
          </a:p>
        </p:txBody>
      </p:sp>
      <p:cxnSp>
        <p:nvCxnSpPr>
          <p:cNvPr id="11" name="Straight Connector 10">
            <a:extLst>
              <a:ext uri="{FF2B5EF4-FFF2-40B4-BE49-F238E27FC236}">
                <a16:creationId xmlns:a16="http://schemas.microsoft.com/office/drawing/2014/main" id="{7AD85886-CA24-57AB-1242-8CA2DA08FAAA}"/>
              </a:ext>
            </a:extLst>
          </p:cNvPr>
          <p:cNvCxnSpPr>
            <a:cxnSpLocks/>
          </p:cNvCxnSpPr>
          <p:nvPr/>
        </p:nvCxnSpPr>
        <p:spPr>
          <a:xfrm flipV="1">
            <a:off x="2007006" y="1546287"/>
            <a:ext cx="8169381" cy="20866"/>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699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44769" y="1408849"/>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889759" y="2492616"/>
            <a:ext cx="8539090" cy="24578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37</a:t>
            </a:r>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2331767" cy="461665"/>
          </a:xfrm>
          <a:prstGeom prst="rect">
            <a:avLst/>
          </a:prstGeom>
          <a:noFill/>
        </p:spPr>
        <p:txBody>
          <a:bodyPr wrap="square" rtlCol="0">
            <a:spAutoFit/>
          </a:bodyPr>
          <a:lstStyle/>
          <a:p>
            <a:r>
              <a:rPr lang="en-US" sz="2400" b="1" dirty="0"/>
              <a:t>In Conclusion. </a:t>
            </a:r>
            <a:r>
              <a:rPr lang="en-US" sz="2400" b="1" dirty="0">
                <a:solidFill>
                  <a:schemeClr val="bg1"/>
                </a:solidFill>
              </a:rPr>
              <a:t> </a:t>
            </a:r>
            <a:endParaRPr lang="en-NG" sz="2400" dirty="0"/>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8"/>
            <a:ext cx="2331767" cy="918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C6586827-E8A7-1814-8FBA-018789BAC518}"/>
              </a:ext>
            </a:extLst>
          </p:cNvPr>
          <p:cNvSpPr txBox="1"/>
          <p:nvPr/>
        </p:nvSpPr>
        <p:spPr>
          <a:xfrm>
            <a:off x="2339927" y="2721006"/>
            <a:ext cx="7962314" cy="2031325"/>
          </a:xfrm>
          <a:prstGeom prst="rect">
            <a:avLst/>
          </a:prstGeom>
          <a:noFill/>
        </p:spPr>
        <p:txBody>
          <a:bodyPr wrap="square" rtlCol="0">
            <a:spAutoFit/>
          </a:bodyPr>
          <a:lstStyle/>
          <a:p>
            <a:r>
              <a:rPr lang="en-NG" b="1" kern="0" dirty="0">
                <a:solidFill>
                  <a:schemeClr val="tx1"/>
                </a:solidFill>
                <a:effectLst/>
                <a:ea typeface="Times New Roman" panose="02020603050405020304" pitchFamily="18" charset="0"/>
                <a:cs typeface="Times New Roman" panose="02020603050405020304" pitchFamily="18" charset="0"/>
              </a:rPr>
              <a:t>This report provides a thorough examination of Netflix Nigeria's data concerning Gender Disparity</a:t>
            </a:r>
            <a:r>
              <a:rPr lang="en-US" b="1" kern="0" dirty="0">
                <a:solidFill>
                  <a:schemeClr val="tx1"/>
                </a:solidFill>
                <a:effectLst/>
                <a:ea typeface="Times New Roman" panose="02020603050405020304" pitchFamily="18" charset="0"/>
                <a:cs typeface="Times New Roman" panose="02020603050405020304" pitchFamily="18" charset="0"/>
              </a:rPr>
              <a:t> </a:t>
            </a:r>
            <a:r>
              <a:rPr lang="en-NG" b="1" kern="0" dirty="0">
                <a:solidFill>
                  <a:schemeClr val="tx1"/>
                </a:solidFill>
                <a:effectLst/>
                <a:ea typeface="Times New Roman" panose="02020603050405020304" pitchFamily="18" charset="0"/>
                <a:cs typeface="Times New Roman" panose="02020603050405020304" pitchFamily="18" charset="0"/>
              </a:rPr>
              <a:t>in Nollywood, empowering stakeholders to make well-informed decisions and implement strategies aimed at enhancing gender</a:t>
            </a:r>
            <a:r>
              <a:rPr lang="en-US" b="1" kern="0" dirty="0">
                <a:solidFill>
                  <a:schemeClr val="tx1"/>
                </a:solidFill>
                <a:effectLst/>
                <a:ea typeface="Times New Roman" panose="02020603050405020304" pitchFamily="18" charset="0"/>
                <a:cs typeface="Times New Roman" panose="02020603050405020304" pitchFamily="18" charset="0"/>
              </a:rPr>
              <a:t> </a:t>
            </a:r>
            <a:r>
              <a:rPr lang="en-NG" b="1" kern="0" dirty="0">
                <a:solidFill>
                  <a:schemeClr val="tx1"/>
                </a:solidFill>
                <a:effectLst/>
                <a:ea typeface="Times New Roman" panose="02020603050405020304" pitchFamily="18" charset="0"/>
                <a:cs typeface="Times New Roman" panose="02020603050405020304" pitchFamily="18" charset="0"/>
              </a:rPr>
              <a:t>equality within the industry. Through the cultivation of an inclusive atmosphere, the acknowledgment and celebration of </a:t>
            </a:r>
            <a:r>
              <a:rPr lang="en-US" b="1" kern="0" dirty="0">
                <a:solidFill>
                  <a:schemeClr val="tx1"/>
                </a:solidFill>
                <a:effectLst/>
                <a:ea typeface="Times New Roman" panose="02020603050405020304" pitchFamily="18" charset="0"/>
                <a:cs typeface="Times New Roman" panose="02020603050405020304" pitchFamily="18" charset="0"/>
              </a:rPr>
              <a:t>females’</a:t>
            </a:r>
            <a:r>
              <a:rPr lang="en-NG" b="1" kern="0" dirty="0">
                <a:solidFill>
                  <a:schemeClr val="tx1"/>
                </a:solidFill>
                <a:effectLst/>
                <a:ea typeface="Times New Roman" panose="02020603050405020304" pitchFamily="18" charset="0"/>
                <a:cs typeface="Times New Roman" panose="02020603050405020304" pitchFamily="18" charset="0"/>
              </a:rPr>
              <a:t> achievements, and the active challenge of stereotypes, we can cultivate a film industry that</a:t>
            </a:r>
            <a:r>
              <a:rPr lang="en-US" b="1" kern="0" dirty="0">
                <a:solidFill>
                  <a:schemeClr val="tx1"/>
                </a:solidFill>
                <a:effectLst/>
                <a:ea typeface="Times New Roman" panose="02020603050405020304" pitchFamily="18" charset="0"/>
                <a:cs typeface="Times New Roman" panose="02020603050405020304" pitchFamily="18" charset="0"/>
              </a:rPr>
              <a:t> </a:t>
            </a:r>
            <a:r>
              <a:rPr lang="en-NG" b="1" kern="0" dirty="0">
                <a:solidFill>
                  <a:schemeClr val="tx1"/>
                </a:solidFill>
                <a:effectLst/>
                <a:ea typeface="Times New Roman" panose="02020603050405020304" pitchFamily="18" charset="0"/>
                <a:cs typeface="Times New Roman" panose="02020603050405020304" pitchFamily="18" charset="0"/>
              </a:rPr>
              <a:t>is not only more equitable but also more vibrant and enriching for all involved</a:t>
            </a:r>
            <a:r>
              <a:rPr lang="en-US" b="1" kern="0" dirty="0">
                <a:solidFill>
                  <a:schemeClr val="tx1"/>
                </a:solidFill>
                <a:effectLst/>
                <a:ea typeface="Times New Roman" panose="02020603050405020304" pitchFamily="18" charset="0"/>
                <a:cs typeface="Times New Roman" panose="02020603050405020304" pitchFamily="18" charset="0"/>
              </a:rPr>
              <a:t>.</a:t>
            </a:r>
            <a:endParaRPr lang="en-NG" b="1" dirty="0">
              <a:solidFill>
                <a:schemeClr val="tx1"/>
              </a:solidFill>
            </a:endParaRPr>
          </a:p>
        </p:txBody>
      </p:sp>
    </p:spTree>
    <p:extLst>
      <p:ext uri="{BB962C8B-B14F-4D97-AF65-F5344CB8AC3E}">
        <p14:creationId xmlns:p14="http://schemas.microsoft.com/office/powerpoint/2010/main" val="2493135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641691" y="1971541"/>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951407" y="2104276"/>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920635" cy="369332"/>
          </a:xfrm>
          <a:prstGeom prst="rect">
            <a:avLst/>
          </a:prstGeom>
          <a:noFill/>
        </p:spPr>
        <p:txBody>
          <a:bodyPr wrap="square" rtlCol="0">
            <a:spAutoFit/>
          </a:bodyPr>
          <a:lstStyle/>
          <a:p>
            <a:r>
              <a:rPr lang="en-US" b="1" dirty="0">
                <a:solidFill>
                  <a:schemeClr val="bg1"/>
                </a:solidFill>
              </a:rPr>
              <a:t>Tel:  </a:t>
            </a:r>
            <a:r>
              <a:rPr lang="en-US" b="1">
                <a:solidFill>
                  <a:schemeClr val="bg1"/>
                </a:solidFill>
              </a:rPr>
              <a:t>+234 - </a:t>
            </a:r>
            <a:r>
              <a:rPr lang="en-US" b="1" dirty="0">
                <a:solidFill>
                  <a:schemeClr val="bg1"/>
                </a:solidFill>
              </a:rPr>
              <a:t>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5633884" y="4153684"/>
            <a:ext cx="501445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E1F5E5E-5645-B225-1CC4-29832C0B947B}"/>
              </a:ext>
            </a:extLst>
          </p:cNvPr>
          <p:cNvSpPr txBox="1"/>
          <p:nvPr/>
        </p:nvSpPr>
        <p:spPr>
          <a:xfrm>
            <a:off x="6358597" y="4293765"/>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085791"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183265" cy="369332"/>
          </a:xfrm>
          <a:prstGeom prst="rect">
            <a:avLst/>
          </a:prstGeom>
          <a:noFill/>
        </p:spPr>
        <p:txBody>
          <a:bodyPr wrap="square" rtlCol="0">
            <a:spAutoFit/>
          </a:bodyPr>
          <a:lstStyle/>
          <a:p>
            <a:r>
              <a:rPr lang="en-US" b="1" dirty="0">
                <a:solidFill>
                  <a:schemeClr val="bg1"/>
                </a:solidFill>
              </a:rPr>
              <a:t>LinkedIn: www.linkedin.com/in/olumide-balogun1</a:t>
            </a:r>
            <a:endParaRPr lang="en-NG" b="1" dirty="0">
              <a:solidFill>
                <a:schemeClr val="bg1"/>
              </a:solidFill>
            </a:endParaRPr>
          </a:p>
        </p:txBody>
      </p:sp>
      <p:sp>
        <p:nvSpPr>
          <p:cNvPr id="11" name="Rectangle 10">
            <a:extLst>
              <a:ext uri="{FF2B5EF4-FFF2-40B4-BE49-F238E27FC236}">
                <a16:creationId xmlns:a16="http://schemas.microsoft.com/office/drawing/2014/main" id="{FF68657A-E1B7-287C-EFA0-13A17BFA1C6B}"/>
              </a:ext>
            </a:extLst>
          </p:cNvPr>
          <p:cNvSpPr/>
          <p:nvPr/>
        </p:nvSpPr>
        <p:spPr>
          <a:xfrm>
            <a:off x="342314" y="100774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3" y="610859"/>
            <a:ext cx="4230386" cy="430887"/>
          </a:xfrm>
          <a:prstGeom prst="rect">
            <a:avLst/>
          </a:prstGeom>
          <a:noFill/>
        </p:spPr>
        <p:txBody>
          <a:bodyPr wrap="square">
            <a:spAutoFit/>
          </a:bodyPr>
          <a:lstStyle/>
          <a:p>
            <a:r>
              <a:rPr lang="en-US" sz="2200" b="1" dirty="0">
                <a:solidFill>
                  <a:srgbClr val="00B050"/>
                </a:solidFill>
              </a:rPr>
              <a:t>OLUMIDE BALOGUN  CONTACTS              </a:t>
            </a:r>
            <a:endParaRPr lang="en-NG" sz="2200" b="1" dirty="0">
              <a:solidFill>
                <a:srgbClr val="00B050"/>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4" name="Rectangle: Rounded Corners 3">
            <a:extLst>
              <a:ext uri="{FF2B5EF4-FFF2-40B4-BE49-F238E27FC236}">
                <a16:creationId xmlns:a16="http://schemas.microsoft.com/office/drawing/2014/main" id="{092B0C44-5174-D2D6-A45A-CAECC0D2D529}"/>
              </a:ext>
            </a:extLst>
          </p:cNvPr>
          <p:cNvSpPr/>
          <p:nvPr/>
        </p:nvSpPr>
        <p:spPr>
          <a:xfrm>
            <a:off x="2182761" y="5237670"/>
            <a:ext cx="445893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1EF90B7C-D634-46E9-A75B-7381DEE24EF1}"/>
              </a:ext>
            </a:extLst>
          </p:cNvPr>
          <p:cNvSpPr txBox="1"/>
          <p:nvPr/>
        </p:nvSpPr>
        <p:spPr>
          <a:xfrm>
            <a:off x="2743236" y="5347837"/>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3549747" y="1983546"/>
            <a:ext cx="4141971" cy="115003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4178137" y="2336200"/>
            <a:ext cx="3096722" cy="461665"/>
          </a:xfrm>
          <a:prstGeom prst="rect">
            <a:avLst/>
          </a:prstGeom>
          <a:noFill/>
        </p:spPr>
        <p:txBody>
          <a:bodyPr wrap="square" rtlCol="0">
            <a:spAutoFit/>
          </a:bodyPr>
          <a:lstStyle/>
          <a:p>
            <a:r>
              <a:rPr lang="en-US" sz="2400" b="1" dirty="0">
                <a:solidFill>
                  <a:schemeClr val="bg1"/>
                </a:solidFill>
              </a:rPr>
              <a:t>OLUMIDE BALOGUN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5069057" y="4121834"/>
            <a:ext cx="1913206" cy="523220"/>
          </a:xfrm>
          <a:prstGeom prst="rect">
            <a:avLst/>
          </a:prstGeom>
          <a:noFill/>
        </p:spPr>
        <p:txBody>
          <a:bodyPr wrap="square" rtlCol="0">
            <a:spAutoFit/>
          </a:bodyPr>
          <a:lstStyle/>
          <a:p>
            <a:r>
              <a:rPr lang="en-US" sz="2800" b="1" dirty="0">
                <a:solidFill>
                  <a:srgbClr val="00B050"/>
                </a:solidFill>
              </a:rPr>
              <a:t>Thank you</a:t>
            </a:r>
            <a:endParaRPr lang="en-NG" sz="2800" b="1" dirty="0">
              <a:solidFill>
                <a:srgbClr val="00B050"/>
              </a:solidFill>
            </a:endParaRPr>
          </a:p>
        </p:txBody>
      </p:sp>
      <p:cxnSp>
        <p:nvCxnSpPr>
          <p:cNvPr id="6" name="Straight Connector 5">
            <a:extLst>
              <a:ext uri="{FF2B5EF4-FFF2-40B4-BE49-F238E27FC236}">
                <a16:creationId xmlns:a16="http://schemas.microsoft.com/office/drawing/2014/main" id="{BABBB162-DFF3-C7EE-3D0D-06893079BFBF}"/>
              </a:ext>
            </a:extLst>
          </p:cNvPr>
          <p:cNvCxnSpPr>
            <a:cxnSpLocks/>
          </p:cNvCxnSpPr>
          <p:nvPr/>
        </p:nvCxnSpPr>
        <p:spPr>
          <a:xfrm>
            <a:off x="5069057" y="4673188"/>
            <a:ext cx="2901878"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E61D19C-94DC-FC50-DAB3-884021397852}"/>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C4692C4-EB14-532F-76A6-4C578851397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Tree>
    <p:extLst>
      <p:ext uri="{BB962C8B-B14F-4D97-AF65-F5344CB8AC3E}">
        <p14:creationId xmlns:p14="http://schemas.microsoft.com/office/powerpoint/2010/main" val="279683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4042873" cy="461665"/>
          </a:xfrm>
          <a:prstGeom prst="rect">
            <a:avLst/>
          </a:prstGeom>
          <a:noFill/>
        </p:spPr>
        <p:txBody>
          <a:bodyPr wrap="square" rtlCol="0">
            <a:spAutoFit/>
          </a:bodyPr>
          <a:lstStyle/>
          <a:p>
            <a:r>
              <a:rPr lang="en-US" sz="2400" b="1" dirty="0"/>
              <a:t>EXECUTIVE SUMMARY (II)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2925505"/>
            <a:ext cx="11296356" cy="2031325"/>
          </a:xfrm>
          <a:prstGeom prst="rect">
            <a:avLst/>
          </a:prstGeom>
          <a:noFill/>
        </p:spPr>
        <p:txBody>
          <a:bodyPr wrap="square" rtlCol="0">
            <a:spAutoFit/>
          </a:bodyPr>
          <a:lstStyle/>
          <a:p>
            <a:r>
              <a:rPr lang="en-US" b="1" dirty="0">
                <a:solidFill>
                  <a:srgbClr val="0D0D0D"/>
                </a:solidFill>
                <a:highlight>
                  <a:srgbClr val="FFFFFF"/>
                </a:highlight>
              </a:rPr>
              <a:t>These findings suggest six strategic priorities to address this disparity and promote gender equality</a:t>
            </a:r>
          </a:p>
          <a:p>
            <a:pPr marL="342900" indent="-342900">
              <a:buFont typeface="Arial" panose="020B0604020202020204" pitchFamily="34" charset="0"/>
              <a:buChar char="•"/>
            </a:pPr>
            <a:r>
              <a:rPr lang="en-US" sz="1800" dirty="0"/>
              <a:t>Enhancing representation, Visibility, and Embracing Diversity.</a:t>
            </a:r>
          </a:p>
          <a:p>
            <a:pPr marL="342900" indent="-342900">
              <a:buFont typeface="Arial" panose="020B0604020202020204" pitchFamily="34" charset="0"/>
              <a:buChar char="•"/>
            </a:pPr>
            <a:r>
              <a:rPr lang="en-US" sz="1800" dirty="0"/>
              <a:t>Empowering Networking and Mentorship Initiative.</a:t>
            </a:r>
          </a:p>
          <a:p>
            <a:pPr marL="342900" indent="-342900">
              <a:buFont typeface="Arial" panose="020B0604020202020204" pitchFamily="34" charset="0"/>
              <a:buChar char="•"/>
            </a:pPr>
            <a:r>
              <a:rPr lang="en-US" sz="1800" dirty="0"/>
              <a:t>Advancing Industry Advocacy and Awareness.</a:t>
            </a:r>
          </a:p>
          <a:p>
            <a:pPr marL="342900" indent="-342900">
              <a:buFont typeface="Arial" panose="020B0604020202020204" pitchFamily="34" charset="0"/>
              <a:buChar char="•"/>
            </a:pPr>
            <a:r>
              <a:rPr lang="en-US" sz="1800" dirty="0"/>
              <a:t>Crafting Stories with Gender Sensitivity.</a:t>
            </a:r>
            <a:endParaRPr lang="en-US" b="1" dirty="0">
              <a:solidFill>
                <a:srgbClr val="0D0D0D"/>
              </a:solidFill>
              <a:highlight>
                <a:srgbClr val="FFFFFF"/>
              </a:highlight>
            </a:endParaRPr>
          </a:p>
          <a:p>
            <a:pPr marL="285750" indent="-285750">
              <a:buFont typeface="Arial" panose="020B0604020202020204" pitchFamily="34" charset="0"/>
              <a:buChar char="•"/>
            </a:pPr>
            <a:r>
              <a:rPr lang="en-US" dirty="0"/>
              <a:t> Empowering Financial Assistance.</a:t>
            </a:r>
          </a:p>
          <a:p>
            <a:pPr marL="285750" indent="-285750">
              <a:buFont typeface="Arial" panose="020B0604020202020204" pitchFamily="34" charset="0"/>
              <a:buChar char="•"/>
            </a:pPr>
            <a:r>
              <a:rPr lang="en-US" dirty="0"/>
              <a:t> Recognizing achievements, enhancing distribution, and promoting inclusivity.</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488852" y="5181345"/>
            <a:ext cx="11296356" cy="1200329"/>
          </a:xfrm>
          <a:prstGeom prst="rect">
            <a:avLst/>
          </a:prstGeom>
          <a:noFill/>
        </p:spPr>
        <p:txBody>
          <a:bodyPr wrap="square" rtlCol="0">
            <a:spAutoFit/>
          </a:bodyPr>
          <a:lstStyle/>
          <a:p>
            <a:r>
              <a:rPr lang="en-US" b="1" dirty="0">
                <a:solidFill>
                  <a:srgbClr val="0D0D0D"/>
                </a:solidFill>
                <a:highlight>
                  <a:srgbClr val="FFFFFF"/>
                </a:highlight>
              </a:rPr>
              <a:t>To bridge the gender disparity in Nollywood, it necessitates a collaborative effort from</a:t>
            </a:r>
          </a:p>
          <a:p>
            <a:pPr marL="285750" indent="-285750">
              <a:buFont typeface="Arial" panose="020B0604020202020204" pitchFamily="34" charset="0"/>
              <a:buChar char="•"/>
            </a:pPr>
            <a:r>
              <a:rPr lang="en-US" dirty="0">
                <a:solidFill>
                  <a:srgbClr val="0D0D0D"/>
                </a:solidFill>
                <a:highlight>
                  <a:srgbClr val="FFFFFF"/>
                </a:highlight>
              </a:rPr>
              <a:t>Industry participants.</a:t>
            </a:r>
          </a:p>
          <a:p>
            <a:pPr marL="285750" indent="-285750">
              <a:buFont typeface="Arial" panose="020B0604020202020204" pitchFamily="34" charset="0"/>
              <a:buChar char="•"/>
            </a:pPr>
            <a:r>
              <a:rPr lang="en-US" dirty="0">
                <a:solidFill>
                  <a:srgbClr val="0D0D0D"/>
                </a:solidFill>
                <a:highlight>
                  <a:srgbClr val="FFFFFF"/>
                </a:highlight>
              </a:rPr>
              <a:t>Policy-makers.</a:t>
            </a:r>
          </a:p>
          <a:p>
            <a:pPr marL="285750" indent="-285750">
              <a:buFont typeface="Arial" panose="020B0604020202020204" pitchFamily="34" charset="0"/>
              <a:buChar char="•"/>
            </a:pPr>
            <a:r>
              <a:rPr lang="en-US" dirty="0">
                <a:solidFill>
                  <a:srgbClr val="0D0D0D"/>
                </a:solidFill>
                <a:highlight>
                  <a:srgbClr val="FFFFFF"/>
                </a:highlight>
              </a:rPr>
              <a:t>Society at large.</a:t>
            </a:r>
            <a:endParaRPr lang="en-NG"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179E9536-9846-2B7C-AE54-963B7824CB8C}"/>
              </a:ext>
            </a:extLst>
          </p:cNvPr>
          <p:cNvSpPr txBox="1"/>
          <p:nvPr/>
        </p:nvSpPr>
        <p:spPr>
          <a:xfrm>
            <a:off x="11061289" y="6534424"/>
            <a:ext cx="428610" cy="307777"/>
          </a:xfrm>
          <a:prstGeom prst="rect">
            <a:avLst/>
          </a:prstGeom>
          <a:noFill/>
        </p:spPr>
        <p:txBody>
          <a:bodyPr wrap="square" rtlCol="0">
            <a:spAutoFit/>
          </a:bodyPr>
          <a:lstStyle/>
          <a:p>
            <a:r>
              <a:rPr lang="en-US" sz="1400" dirty="0"/>
              <a:t>4</a:t>
            </a:r>
            <a:endParaRPr lang="en-NG" sz="1400" dirty="0"/>
          </a:p>
        </p:txBody>
      </p:sp>
      <p:sp>
        <p:nvSpPr>
          <p:cNvPr id="5" name="TextBox 4">
            <a:extLst>
              <a:ext uri="{FF2B5EF4-FFF2-40B4-BE49-F238E27FC236}">
                <a16:creationId xmlns:a16="http://schemas.microsoft.com/office/drawing/2014/main" id="{B59822E1-7E17-0550-F9B0-C63B918FFC1C}"/>
              </a:ext>
            </a:extLst>
          </p:cNvPr>
          <p:cNvSpPr txBox="1"/>
          <p:nvPr/>
        </p:nvSpPr>
        <p:spPr>
          <a:xfrm>
            <a:off x="541605" y="1233168"/>
            <a:ext cx="9270609" cy="1477328"/>
          </a:xfrm>
          <a:prstGeom prst="rect">
            <a:avLst/>
          </a:prstGeom>
          <a:noFill/>
        </p:spPr>
        <p:txBody>
          <a:bodyPr wrap="square" rtlCol="0">
            <a:spAutoFit/>
          </a:bodyPr>
          <a:lstStyle/>
          <a:p>
            <a:pPr algn="l"/>
            <a:r>
              <a:rPr lang="en-US" b="1" i="0" dirty="0">
                <a:solidFill>
                  <a:srgbClr val="0D0D0D"/>
                </a:solidFill>
                <a:effectLst/>
                <a:highlight>
                  <a:srgbClr val="FFFFFF"/>
                </a:highlight>
              </a:rPr>
              <a:t>The examination of gender dynamics in Nollywood employed four key criteria</a:t>
            </a:r>
          </a:p>
          <a:p>
            <a:pPr marL="285750" indent="-285750" algn="l">
              <a:buFont typeface="Arial" panose="020B0604020202020204" pitchFamily="34" charset="0"/>
              <a:buChar char="•"/>
            </a:pPr>
            <a:r>
              <a:rPr lang="en-US" b="0" i="0" dirty="0">
                <a:solidFill>
                  <a:srgbClr val="0D0D0D"/>
                </a:solidFill>
                <a:effectLst/>
                <a:highlight>
                  <a:srgbClr val="FFFFFF"/>
                </a:highlight>
              </a:rPr>
              <a:t>Assessment of the total count and proportion of male versus female directors.</a:t>
            </a:r>
          </a:p>
          <a:p>
            <a:pPr marL="285750" indent="-285750" algn="l">
              <a:buFont typeface="Arial" panose="020B0604020202020204" pitchFamily="34" charset="0"/>
              <a:buChar char="•"/>
            </a:pPr>
            <a:r>
              <a:rPr lang="en-US" b="0" i="0" dirty="0">
                <a:solidFill>
                  <a:srgbClr val="0D0D0D"/>
                </a:solidFill>
                <a:effectLst/>
                <a:highlight>
                  <a:srgbClr val="FFFFFF"/>
                </a:highlight>
              </a:rPr>
              <a:t>Evaluation of the total count and proportion of male versus female producers.</a:t>
            </a:r>
          </a:p>
          <a:p>
            <a:pPr marL="285750" indent="-285750" algn="l">
              <a:buFont typeface="Arial" panose="020B0604020202020204" pitchFamily="34" charset="0"/>
              <a:buChar char="•"/>
            </a:pPr>
            <a:r>
              <a:rPr lang="en-US" b="0" i="0" dirty="0">
                <a:solidFill>
                  <a:srgbClr val="0D0D0D"/>
                </a:solidFill>
                <a:effectLst/>
                <a:highlight>
                  <a:srgbClr val="FFFFFF"/>
                </a:highlight>
              </a:rPr>
              <a:t>Application of the Bechdel Test.</a:t>
            </a:r>
          </a:p>
          <a:p>
            <a:pPr marL="285750" indent="-285750" algn="l">
              <a:buFont typeface="Arial" panose="020B0604020202020204" pitchFamily="34" charset="0"/>
              <a:buChar char="•"/>
            </a:pPr>
            <a:r>
              <a:rPr lang="en-US" b="0" i="0" dirty="0">
                <a:solidFill>
                  <a:srgbClr val="0D0D0D"/>
                </a:solidFill>
                <a:effectLst/>
                <a:highlight>
                  <a:srgbClr val="FFFFFF"/>
                </a:highlight>
              </a:rPr>
              <a:t>Analysis of the total count and proportion of male versus female lead and co-lead roles.</a:t>
            </a:r>
            <a:endParaRPr lang="en-NG" dirty="0"/>
          </a:p>
        </p:txBody>
      </p:sp>
    </p:spTree>
    <p:extLst>
      <p:ext uri="{BB962C8B-B14F-4D97-AF65-F5344CB8AC3E}">
        <p14:creationId xmlns:p14="http://schemas.microsoft.com/office/powerpoint/2010/main" val="382143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677744" y="323659"/>
            <a:ext cx="4043194" cy="461665"/>
          </a:xfrm>
          <a:prstGeom prst="rect">
            <a:avLst/>
          </a:prstGeom>
          <a:noFill/>
        </p:spPr>
        <p:txBody>
          <a:bodyPr wrap="square" rtlCol="0">
            <a:spAutoFit/>
          </a:bodyPr>
          <a:lstStyle/>
          <a:p>
            <a:r>
              <a:rPr lang="en-US" sz="2400" b="1" dirty="0"/>
              <a:t>Project Objectives </a:t>
            </a:r>
            <a:endParaRPr lang="en-NG" sz="2400" b="1" dirty="0"/>
          </a:p>
        </p:txBody>
      </p:sp>
      <p:sp>
        <p:nvSpPr>
          <p:cNvPr id="4" name="TextBox 3">
            <a:extLst>
              <a:ext uri="{FF2B5EF4-FFF2-40B4-BE49-F238E27FC236}">
                <a16:creationId xmlns:a16="http://schemas.microsoft.com/office/drawing/2014/main" id="{C98600C5-8AD9-1EE2-5E8D-F09259D1A9D6}"/>
              </a:ext>
            </a:extLst>
          </p:cNvPr>
          <p:cNvSpPr txBox="1"/>
          <p:nvPr/>
        </p:nvSpPr>
        <p:spPr>
          <a:xfrm>
            <a:off x="1047147" y="881163"/>
            <a:ext cx="10532850" cy="5909310"/>
          </a:xfrm>
          <a:prstGeom prst="rect">
            <a:avLst/>
          </a:prstGeom>
          <a:noFill/>
        </p:spPr>
        <p:txBody>
          <a:bodyPr wrap="square" rtlCol="0">
            <a:spAutoFit/>
          </a:bodyPr>
          <a:lstStyle/>
          <a:p>
            <a:r>
              <a:rPr lang="en-US" b="1" dirty="0"/>
              <a:t>This project aims to advocate for gender equality within the Nollywood industry through actionable insights and strategic recommendations. This project will focus on the following key areas:</a:t>
            </a:r>
          </a:p>
          <a:p>
            <a:endParaRPr lang="en-US" dirty="0"/>
          </a:p>
          <a:p>
            <a:r>
              <a:rPr lang="en-US" b="1" dirty="0"/>
              <a:t>Industry Impact and Economic Contribution</a:t>
            </a:r>
            <a:r>
              <a:rPr lang="en-US" dirty="0"/>
              <a:t>: </a:t>
            </a:r>
          </a:p>
          <a:p>
            <a:pPr marL="285750" indent="-285750">
              <a:buFont typeface="Arial" panose="020B0604020202020204" pitchFamily="34" charset="0"/>
              <a:buChar char="•"/>
            </a:pPr>
            <a:r>
              <a:rPr lang="en-US" dirty="0"/>
              <a:t>Explore the growth of Nollywood over the years and its vital role in the Nigerian economy.</a:t>
            </a:r>
          </a:p>
          <a:p>
            <a:pPr marL="285750" indent="-285750">
              <a:buFont typeface="Arial" panose="020B0604020202020204" pitchFamily="34" charset="0"/>
              <a:buChar char="•"/>
            </a:pPr>
            <a:endParaRPr lang="en-US" dirty="0"/>
          </a:p>
          <a:p>
            <a:r>
              <a:rPr lang="en-US" b="1" dirty="0"/>
              <a:t>Quantitative Representation Analysis</a:t>
            </a:r>
            <a:r>
              <a:rPr lang="en-US" dirty="0"/>
              <a:t>:</a:t>
            </a:r>
          </a:p>
          <a:p>
            <a:pPr marL="742950" lvl="1" indent="-285750">
              <a:buFont typeface="Arial" panose="020B0604020202020204" pitchFamily="34" charset="0"/>
              <a:buChar char="•"/>
            </a:pPr>
            <a:r>
              <a:rPr lang="en-US" b="1" dirty="0"/>
              <a:t>Directors</a:t>
            </a:r>
            <a:r>
              <a:rPr lang="en-US" dirty="0"/>
              <a:t>: Analyze the total count and proportion of male versus female directors in movies and TV shows from 2013 to 2023. Identify the top five (5) male and female directors.</a:t>
            </a:r>
          </a:p>
          <a:p>
            <a:pPr marL="742950" lvl="1" indent="-285750">
              <a:buFont typeface="Arial" panose="020B0604020202020204" pitchFamily="34" charset="0"/>
              <a:buChar char="•"/>
            </a:pPr>
            <a:r>
              <a:rPr lang="en-US" b="1" dirty="0"/>
              <a:t>Producers</a:t>
            </a:r>
            <a:r>
              <a:rPr lang="en-US" dirty="0"/>
              <a:t>: Evaluate the total count and proportion of male versus female producers in movies and TV shows from 2013 to 2023. Identify the top five (5) male and female producers.</a:t>
            </a:r>
          </a:p>
          <a:p>
            <a:pPr marL="742950" lvl="1" indent="-285750">
              <a:buFont typeface="Arial" panose="020B0604020202020204" pitchFamily="34" charset="0"/>
              <a:buChar char="•"/>
            </a:pPr>
            <a:r>
              <a:rPr lang="en-US" b="1" dirty="0"/>
              <a:t>Lead Roles</a:t>
            </a:r>
            <a:r>
              <a:rPr lang="en-US" dirty="0"/>
              <a:t>: Analyze the total count and proportion of male versus female lead and co-lead roles from 2013 to 2023.</a:t>
            </a:r>
          </a:p>
          <a:p>
            <a:pPr lvl="1"/>
            <a:endParaRPr lang="en-US" dirty="0"/>
          </a:p>
          <a:p>
            <a:r>
              <a:rPr lang="en-US" b="1" dirty="0"/>
              <a:t>Content Analysis</a:t>
            </a:r>
            <a:r>
              <a:rPr lang="en-US" dirty="0"/>
              <a:t>:</a:t>
            </a:r>
          </a:p>
          <a:p>
            <a:pPr marL="742950" lvl="1" indent="-285750">
              <a:buFont typeface="Arial" panose="020B0604020202020204" pitchFamily="34" charset="0"/>
              <a:buChar char="•"/>
            </a:pPr>
            <a:r>
              <a:rPr lang="en-US" b="1" dirty="0"/>
              <a:t>Bechdel Test</a:t>
            </a:r>
            <a:r>
              <a:rPr lang="en-US" dirty="0"/>
              <a:t>: Assess the success and failure rates of the Bechdel Test in movies and TV shows. Analyze how many films directed or produced by females passed the test.</a:t>
            </a:r>
          </a:p>
          <a:p>
            <a:pPr lvl="1"/>
            <a:endParaRPr lang="en-US" dirty="0"/>
          </a:p>
          <a:p>
            <a:r>
              <a:rPr lang="en-US" b="1" dirty="0"/>
              <a:t>Call for Action</a:t>
            </a:r>
            <a:r>
              <a:rPr lang="en-US" dirty="0"/>
              <a:t>:</a:t>
            </a:r>
          </a:p>
          <a:p>
            <a:pPr marL="742950" lvl="1" indent="-285750">
              <a:buFont typeface="Arial" panose="020B0604020202020204" pitchFamily="34" charset="0"/>
              <a:buChar char="•"/>
            </a:pPr>
            <a:r>
              <a:rPr lang="en-US" dirty="0"/>
              <a:t>Identify six (6) strategic focal points to address gender disparity and promote gender equality in Nollywood.</a:t>
            </a:r>
          </a:p>
        </p:txBody>
      </p:sp>
      <p:sp>
        <p:nvSpPr>
          <p:cNvPr id="5" name="Oval 4">
            <a:extLst>
              <a:ext uri="{FF2B5EF4-FFF2-40B4-BE49-F238E27FC236}">
                <a16:creationId xmlns:a16="http://schemas.microsoft.com/office/drawing/2014/main" id="{143AD842-C7C2-766A-5C31-EAD836EB3F44}"/>
              </a:ext>
            </a:extLst>
          </p:cNvPr>
          <p:cNvSpPr/>
          <p:nvPr/>
        </p:nvSpPr>
        <p:spPr>
          <a:xfrm>
            <a:off x="484314" y="1740242"/>
            <a:ext cx="347007" cy="3596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24168" y="4734496"/>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38235" y="253610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24170" y="579634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144853" y="6482696"/>
            <a:ext cx="428610" cy="307777"/>
          </a:xfrm>
          <a:prstGeom prst="rect">
            <a:avLst/>
          </a:prstGeom>
          <a:noFill/>
        </p:spPr>
        <p:txBody>
          <a:bodyPr wrap="square" rtlCol="0">
            <a:spAutoFit/>
          </a:bodyPr>
          <a:lstStyle/>
          <a:p>
            <a:r>
              <a:rPr lang="en-US" sz="1400" dirty="0"/>
              <a:t>5</a:t>
            </a:r>
            <a:endParaRPr lang="en-NG" sz="1400" dirty="0"/>
          </a:p>
        </p:txBody>
      </p:sp>
      <p:sp>
        <p:nvSpPr>
          <p:cNvPr id="9" name="Rectangle 8">
            <a:extLst>
              <a:ext uri="{FF2B5EF4-FFF2-40B4-BE49-F238E27FC236}">
                <a16:creationId xmlns:a16="http://schemas.microsoft.com/office/drawing/2014/main" id="{83F84286-1E7B-A191-C964-D73034842CE8}"/>
              </a:ext>
            </a:extLst>
          </p:cNvPr>
          <p:cNvSpPr/>
          <p:nvPr/>
        </p:nvSpPr>
        <p:spPr>
          <a:xfrm>
            <a:off x="524168" y="742124"/>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0477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6</a:t>
            </a:r>
            <a:endParaRPr lang="en-NG" sz="1400" dirty="0"/>
          </a:p>
        </p:txBody>
      </p:sp>
      <p:sp>
        <p:nvSpPr>
          <p:cNvPr id="17" name="Rectangle 16">
            <a:extLst>
              <a:ext uri="{FF2B5EF4-FFF2-40B4-BE49-F238E27FC236}">
                <a16:creationId xmlns:a16="http://schemas.microsoft.com/office/drawing/2014/main" id="{E5D4CEC8-B9B1-66CE-7357-6DB3BD986B75}"/>
              </a:ext>
            </a:extLst>
          </p:cNvPr>
          <p:cNvSpPr/>
          <p:nvPr/>
        </p:nvSpPr>
        <p:spPr>
          <a:xfrm>
            <a:off x="514784" y="2005500"/>
            <a:ext cx="2748922"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38829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16375-B9D5-E53A-1123-7250E658B96B}"/>
              </a:ext>
            </a:extLst>
          </p:cNvPr>
          <p:cNvSpPr txBox="1"/>
          <p:nvPr/>
        </p:nvSpPr>
        <p:spPr>
          <a:xfrm>
            <a:off x="541606" y="585095"/>
            <a:ext cx="2973729" cy="461665"/>
          </a:xfrm>
          <a:prstGeom prst="rect">
            <a:avLst/>
          </a:prstGeom>
          <a:noFill/>
        </p:spPr>
        <p:txBody>
          <a:bodyPr wrap="square" rtlCol="0">
            <a:spAutoFit/>
          </a:bodyPr>
          <a:lstStyle/>
          <a:p>
            <a:r>
              <a:rPr lang="en-US" sz="2400" b="1" dirty="0"/>
              <a:t>INTRODUCTION</a:t>
            </a:r>
            <a:endParaRPr lang="en-NG" sz="2400" b="1" dirty="0"/>
          </a:p>
        </p:txBody>
      </p:sp>
      <p:cxnSp>
        <p:nvCxnSpPr>
          <p:cNvPr id="3" name="Straight Connector 2">
            <a:extLst>
              <a:ext uri="{FF2B5EF4-FFF2-40B4-BE49-F238E27FC236}">
                <a16:creationId xmlns:a16="http://schemas.microsoft.com/office/drawing/2014/main" id="{FC634755-54D4-76E6-D09B-9E325F07675C}"/>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297519-4729-041F-ADF3-B211317BB7E2}"/>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sp>
        <p:nvSpPr>
          <p:cNvPr id="5" name="Rectangle 4">
            <a:extLst>
              <a:ext uri="{FF2B5EF4-FFF2-40B4-BE49-F238E27FC236}">
                <a16:creationId xmlns:a16="http://schemas.microsoft.com/office/drawing/2014/main" id="{6470755B-9DB5-AE42-07AA-37C9D5D6AAF4}"/>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4AB3F5-4403-35B9-F854-9EEC2A5BEB2B}"/>
              </a:ext>
            </a:extLst>
          </p:cNvPr>
          <p:cNvSpPr txBox="1"/>
          <p:nvPr/>
        </p:nvSpPr>
        <p:spPr>
          <a:xfrm>
            <a:off x="323557" y="6534424"/>
            <a:ext cx="4262511" cy="307777"/>
          </a:xfrm>
          <a:prstGeom prst="rect">
            <a:avLst/>
          </a:prstGeom>
          <a:noFill/>
        </p:spPr>
        <p:txBody>
          <a:bodyPr wrap="square" rtlCol="0">
            <a:spAutoFit/>
          </a:bodyPr>
          <a:lstStyle/>
          <a:p>
            <a:r>
              <a:rPr lang="en-US" sz="1400" dirty="0"/>
              <a:t>Source: UNESCO, </a:t>
            </a:r>
            <a:r>
              <a:rPr lang="en-US" sz="1400" dirty="0" err="1"/>
              <a:t>Pwc</a:t>
            </a:r>
            <a:endParaRPr lang="en-NG" sz="1400" dirty="0"/>
          </a:p>
        </p:txBody>
      </p:sp>
      <p:sp>
        <p:nvSpPr>
          <p:cNvPr id="8" name="TextBox 7">
            <a:extLst>
              <a:ext uri="{FF2B5EF4-FFF2-40B4-BE49-F238E27FC236}">
                <a16:creationId xmlns:a16="http://schemas.microsoft.com/office/drawing/2014/main" id="{35F4BA44-F3A3-2678-954B-241634B0BDCB}"/>
              </a:ext>
            </a:extLst>
          </p:cNvPr>
          <p:cNvSpPr txBox="1"/>
          <p:nvPr/>
        </p:nvSpPr>
        <p:spPr>
          <a:xfrm>
            <a:off x="441960" y="1479824"/>
            <a:ext cx="11308080" cy="4247317"/>
          </a:xfrm>
          <a:prstGeom prst="rect">
            <a:avLst/>
          </a:prstGeom>
          <a:noFill/>
        </p:spPr>
        <p:txBody>
          <a:bodyPr wrap="square" rtlCol="0">
            <a:spAutoFit/>
          </a:bodyPr>
          <a:lstStyle/>
          <a:p>
            <a:r>
              <a:rPr lang="en-US" i="0" dirty="0">
                <a:solidFill>
                  <a:srgbClr val="0D0D0D"/>
                </a:solidFill>
                <a:effectLst/>
                <a:highlight>
                  <a:srgbClr val="FFFFFF"/>
                </a:highlight>
              </a:rPr>
              <a:t>Nollywood, Nigeria's film industry, is pivotal to the economy, providing abundant employment opportunities. It ranks as the world's second-largest film producer, with around 2,500 movies and TV shows produced annually according to UNESCO. Since 2017, it has seen a staggering 477.6% growth in annual production, reaching 2599 productions in 2020.</a:t>
            </a:r>
          </a:p>
          <a:p>
            <a:endParaRPr lang="en-US" dirty="0">
              <a:solidFill>
                <a:srgbClr val="0D0D0D"/>
              </a:solidFill>
              <a:highlight>
                <a:srgbClr val="FFFFFF"/>
              </a:highlight>
            </a:endParaRPr>
          </a:p>
          <a:p>
            <a:r>
              <a:rPr lang="en-US" i="0" dirty="0">
                <a:solidFill>
                  <a:srgbClr val="0D0D0D"/>
                </a:solidFill>
                <a:effectLst/>
                <a:highlight>
                  <a:srgbClr val="FFFFFF"/>
                </a:highlight>
              </a:rPr>
              <a:t>Over the past two decades, Nollywood has experienced a steady growth trajectory, culminating in its contribution of approximately 1.3% to Nigeria's GDP in 2021. According to PwC, Nollywood's contribution amounted to 2.3% of the GDP, equivalent to around $600 million. Projections suggest that the industry is poised to reach an annual value of approximately $1 billion.</a:t>
            </a:r>
          </a:p>
          <a:p>
            <a:endParaRPr lang="en-US" dirty="0">
              <a:solidFill>
                <a:srgbClr val="0D0D0D"/>
              </a:solidFill>
              <a:highlight>
                <a:srgbClr val="FFFFFF"/>
              </a:highlight>
            </a:endParaRPr>
          </a:p>
          <a:p>
            <a:r>
              <a:rPr lang="en-NG" sz="1800" kern="0" dirty="0">
                <a:solidFill>
                  <a:srgbClr val="000000"/>
                </a:solidFill>
                <a:effectLst/>
                <a:ea typeface="Times New Roman" panose="02020603050405020304" pitchFamily="18" charset="0"/>
              </a:rPr>
              <a:t>However, despite its prominence, the industry grapples with a persistent gender gap, characterized by disparities in opportunities, representation, absence of comprehensive policies, institutional support, and inclusive practices and pay between male and female professionals</a:t>
            </a:r>
            <a:r>
              <a:rPr lang="en-US" sz="1800" kern="0" dirty="0">
                <a:solidFill>
                  <a:srgbClr val="000000"/>
                </a:solidFill>
                <a:effectLst/>
                <a:ea typeface="Times New Roman" panose="02020603050405020304" pitchFamily="18" charset="0"/>
              </a:rPr>
              <a:t>.</a:t>
            </a:r>
          </a:p>
          <a:p>
            <a:endParaRPr lang="en-US" kern="0" dirty="0">
              <a:solidFill>
                <a:srgbClr val="000000"/>
              </a:solidFill>
            </a:endParaRPr>
          </a:p>
          <a:p>
            <a:r>
              <a:rPr lang="en-US" i="0" dirty="0">
                <a:solidFill>
                  <a:srgbClr val="0D0D0D"/>
                </a:solidFill>
                <a:effectLst/>
                <a:highlight>
                  <a:srgbClr val="FFFFFF"/>
                </a:highlight>
              </a:rPr>
              <a:t>This report analyses the gender disparity within Nollywood from 2013 to 2023, utilizing four criteria for evaluation and data from Netflix Nigeria. </a:t>
            </a:r>
            <a:r>
              <a:rPr lang="en-US" b="1" i="0" dirty="0">
                <a:solidFill>
                  <a:srgbClr val="0D0D0D"/>
                </a:solidFill>
                <a:effectLst/>
                <a:highlight>
                  <a:srgbClr val="FFFFFF"/>
                </a:highlight>
              </a:rPr>
              <a:t>Its primary aim is to advocate for gender equality within the industry.</a:t>
            </a:r>
            <a:endParaRPr lang="en-US" b="1" dirty="0">
              <a:solidFill>
                <a:srgbClr val="0D0D0D"/>
              </a:solidFill>
              <a:highlight>
                <a:srgbClr val="FFFFFF"/>
              </a:highlight>
            </a:endParaRPr>
          </a:p>
        </p:txBody>
      </p:sp>
      <p:sp>
        <p:nvSpPr>
          <p:cNvPr id="9" name="TextBox 8">
            <a:extLst>
              <a:ext uri="{FF2B5EF4-FFF2-40B4-BE49-F238E27FC236}">
                <a16:creationId xmlns:a16="http://schemas.microsoft.com/office/drawing/2014/main" id="{4015333B-CC07-6BFE-CF52-B543DDA1F5FD}"/>
              </a:ext>
            </a:extLst>
          </p:cNvPr>
          <p:cNvSpPr txBox="1"/>
          <p:nvPr/>
        </p:nvSpPr>
        <p:spPr>
          <a:xfrm>
            <a:off x="11061289" y="6534424"/>
            <a:ext cx="428610" cy="307777"/>
          </a:xfrm>
          <a:prstGeom prst="rect">
            <a:avLst/>
          </a:prstGeom>
          <a:noFill/>
        </p:spPr>
        <p:txBody>
          <a:bodyPr wrap="square" rtlCol="0">
            <a:spAutoFit/>
          </a:bodyPr>
          <a:lstStyle/>
          <a:p>
            <a:r>
              <a:rPr lang="en-US" sz="1400" dirty="0"/>
              <a:t>7</a:t>
            </a:r>
            <a:endParaRPr lang="en-NG" sz="1400" dirty="0"/>
          </a:p>
        </p:txBody>
      </p:sp>
    </p:spTree>
    <p:extLst>
      <p:ext uri="{BB962C8B-B14F-4D97-AF65-F5344CB8AC3E}">
        <p14:creationId xmlns:p14="http://schemas.microsoft.com/office/powerpoint/2010/main" val="76042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8</a:t>
            </a:r>
            <a:endParaRPr lang="en-NG" sz="1400" dirty="0"/>
          </a:p>
        </p:txBody>
      </p:sp>
      <p:sp>
        <p:nvSpPr>
          <p:cNvPr id="17" name="Rectangle 16">
            <a:extLst>
              <a:ext uri="{FF2B5EF4-FFF2-40B4-BE49-F238E27FC236}">
                <a16:creationId xmlns:a16="http://schemas.microsoft.com/office/drawing/2014/main" id="{3200F66D-F3D1-D970-2348-4379B607C361}"/>
              </a:ext>
            </a:extLst>
          </p:cNvPr>
          <p:cNvSpPr/>
          <p:nvPr/>
        </p:nvSpPr>
        <p:spPr>
          <a:xfrm>
            <a:off x="511086" y="2561005"/>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5352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F7608203-92E9-8F5A-1439-15A78BB5A9C2}"/>
              </a:ext>
            </a:extLst>
          </p:cNvPr>
          <p:cNvCxnSpPr/>
          <p:nvPr/>
        </p:nvCxnSpPr>
        <p:spPr>
          <a:xfrm>
            <a:off x="6002684" y="2448069"/>
            <a:ext cx="787880" cy="665236"/>
          </a:xfrm>
          <a:prstGeom prst="straightConnector1">
            <a:avLst/>
          </a:prstGeom>
          <a:ln w="22225">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B6951F3-F7A5-0745-6C0E-16A92A17D55B}"/>
              </a:ext>
            </a:extLst>
          </p:cNvPr>
          <p:cNvSpPr txBox="1"/>
          <p:nvPr/>
        </p:nvSpPr>
        <p:spPr>
          <a:xfrm>
            <a:off x="611746" y="1321521"/>
            <a:ext cx="3686132" cy="369332"/>
          </a:xfrm>
          <a:prstGeom prst="rect">
            <a:avLst/>
          </a:prstGeom>
          <a:noFill/>
        </p:spPr>
        <p:txBody>
          <a:bodyPr wrap="square" rtlCol="0">
            <a:spAutoFit/>
          </a:bodyPr>
          <a:lstStyle/>
          <a:p>
            <a:r>
              <a:rPr lang="en-US" dirty="0"/>
              <a:t>Annual Trends in Movie Releases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323556" y="360457"/>
            <a:ext cx="11388976" cy="892552"/>
          </a:xfrm>
          <a:prstGeom prst="rect">
            <a:avLst/>
          </a:prstGeom>
          <a:noFill/>
          <a:ln>
            <a:noFill/>
          </a:ln>
        </p:spPr>
        <p:txBody>
          <a:bodyPr wrap="square" rtlCol="0">
            <a:spAutoFit/>
          </a:bodyPr>
          <a:lstStyle/>
          <a:p>
            <a:r>
              <a:rPr lang="en-US" sz="2600" b="1" dirty="0">
                <a:solidFill>
                  <a:srgbClr val="111111"/>
                </a:solidFill>
              </a:rPr>
              <a:t>Good news! Nigeria movie and TV show industry is on steroid and its not looking back at all. It production has seen growth from </a:t>
            </a:r>
            <a:r>
              <a:rPr lang="en-US" sz="2600" b="1" dirty="0">
                <a:solidFill>
                  <a:srgbClr val="00B050"/>
                </a:solidFill>
              </a:rPr>
              <a:t>450</a:t>
            </a:r>
            <a:r>
              <a:rPr lang="en-US" sz="2600" b="1" dirty="0">
                <a:solidFill>
                  <a:srgbClr val="111111"/>
                </a:solidFill>
              </a:rPr>
              <a:t> in 2017 to </a:t>
            </a:r>
            <a:r>
              <a:rPr lang="en-US" sz="2600" b="1" dirty="0">
                <a:solidFill>
                  <a:srgbClr val="00B050"/>
                </a:solidFill>
              </a:rPr>
              <a:t>2,599</a:t>
            </a:r>
            <a:r>
              <a:rPr lang="en-US" sz="2600" b="1" dirty="0">
                <a:solidFill>
                  <a:srgbClr val="111111"/>
                </a:solidFill>
              </a:rPr>
              <a:t> in 2020</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Statista, P+ </a:t>
            </a:r>
            <a:r>
              <a:rPr lang="en-US" sz="1400" dirty="0" err="1"/>
              <a:t>mang</a:t>
            </a:r>
            <a:r>
              <a:rPr lang="en-US" sz="1400" dirty="0"/>
              <a:t>.</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175628" y="6580997"/>
            <a:ext cx="3513796" cy="307777"/>
          </a:xfrm>
          <a:prstGeom prst="rect">
            <a:avLst/>
          </a:prstGeom>
          <a:noFill/>
        </p:spPr>
        <p:txBody>
          <a:bodyPr wrap="square" rtlCol="0">
            <a:spAutoFit/>
          </a:bodyPr>
          <a:lstStyle/>
          <a:p>
            <a:r>
              <a:rPr lang="en-US" sz="1400" b="1" dirty="0">
                <a:solidFill>
                  <a:srgbClr val="0070C0"/>
                </a:solidFill>
              </a:rPr>
              <a:t>Olumide Balogun   +234-8065060691</a:t>
            </a:r>
            <a:endParaRPr lang="en-NG" sz="1400" b="1" dirty="0">
              <a:solidFill>
                <a:srgbClr val="0070C0"/>
              </a:solidFill>
            </a:endParaRPr>
          </a:p>
        </p:txBody>
      </p:sp>
      <p:cxnSp>
        <p:nvCxnSpPr>
          <p:cNvPr id="10" name="Straight Arrow Connector 9">
            <a:extLst>
              <a:ext uri="{FF2B5EF4-FFF2-40B4-BE49-F238E27FC236}">
                <a16:creationId xmlns:a16="http://schemas.microsoft.com/office/drawing/2014/main" id="{CADDC948-950F-B408-954E-504C26C68025}"/>
              </a:ext>
            </a:extLst>
          </p:cNvPr>
          <p:cNvCxnSpPr>
            <a:cxnSpLocks/>
          </p:cNvCxnSpPr>
          <p:nvPr/>
        </p:nvCxnSpPr>
        <p:spPr>
          <a:xfrm flipV="1">
            <a:off x="3647041" y="2708202"/>
            <a:ext cx="1210441" cy="1863798"/>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617647D4-C40A-523F-93C7-AF64F5186649}"/>
              </a:ext>
            </a:extLst>
          </p:cNvPr>
          <p:cNvSpPr/>
          <p:nvPr/>
        </p:nvSpPr>
        <p:spPr>
          <a:xfrm>
            <a:off x="3515379" y="3383564"/>
            <a:ext cx="1342103" cy="61323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8" name="TextBox 27">
            <a:extLst>
              <a:ext uri="{FF2B5EF4-FFF2-40B4-BE49-F238E27FC236}">
                <a16:creationId xmlns:a16="http://schemas.microsoft.com/office/drawing/2014/main" id="{6184CE7D-7E08-D719-176E-1E19CE3AD852}"/>
              </a:ext>
            </a:extLst>
          </p:cNvPr>
          <p:cNvSpPr txBox="1"/>
          <p:nvPr/>
        </p:nvSpPr>
        <p:spPr>
          <a:xfrm>
            <a:off x="3647041" y="3424934"/>
            <a:ext cx="1182608" cy="523220"/>
          </a:xfrm>
          <a:prstGeom prst="rect">
            <a:avLst/>
          </a:prstGeom>
          <a:noFill/>
        </p:spPr>
        <p:txBody>
          <a:bodyPr wrap="square" rtlCol="0">
            <a:spAutoFit/>
          </a:bodyPr>
          <a:lstStyle/>
          <a:p>
            <a:r>
              <a:rPr lang="en-US" sz="1400" b="1" dirty="0"/>
              <a:t>+ 477.6% Rapid growth</a:t>
            </a:r>
            <a:endParaRPr lang="en-NG" sz="1400" b="1" dirty="0"/>
          </a:p>
        </p:txBody>
      </p:sp>
      <p:sp>
        <p:nvSpPr>
          <p:cNvPr id="2" name="TextBox 1">
            <a:extLst>
              <a:ext uri="{FF2B5EF4-FFF2-40B4-BE49-F238E27FC236}">
                <a16:creationId xmlns:a16="http://schemas.microsoft.com/office/drawing/2014/main" id="{BFA8B7EF-E028-FB57-823D-97948B232EE3}"/>
              </a:ext>
            </a:extLst>
          </p:cNvPr>
          <p:cNvSpPr txBox="1"/>
          <p:nvPr/>
        </p:nvSpPr>
        <p:spPr>
          <a:xfrm>
            <a:off x="11061289" y="6534424"/>
            <a:ext cx="428610" cy="307777"/>
          </a:xfrm>
          <a:prstGeom prst="rect">
            <a:avLst/>
          </a:prstGeom>
          <a:noFill/>
        </p:spPr>
        <p:txBody>
          <a:bodyPr wrap="square" rtlCol="0">
            <a:spAutoFit/>
          </a:bodyPr>
          <a:lstStyle/>
          <a:p>
            <a:r>
              <a:rPr lang="en-US" sz="1400" dirty="0"/>
              <a:t>9</a:t>
            </a:r>
            <a:endParaRPr lang="en-NG" sz="1400" dirty="0"/>
          </a:p>
        </p:txBody>
      </p:sp>
      <p:graphicFrame>
        <p:nvGraphicFramePr>
          <p:cNvPr id="15" name="Chart 14">
            <a:extLst>
              <a:ext uri="{FF2B5EF4-FFF2-40B4-BE49-F238E27FC236}">
                <a16:creationId xmlns:a16="http://schemas.microsoft.com/office/drawing/2014/main" id="{E1164E2E-633E-D29D-6CB0-51B4F6A5EB9B}"/>
              </a:ext>
            </a:extLst>
          </p:cNvPr>
          <p:cNvGraphicFramePr/>
          <p:nvPr>
            <p:extLst>
              <p:ext uri="{D42A27DB-BD31-4B8C-83A1-F6EECF244321}">
                <p14:modId xmlns:p14="http://schemas.microsoft.com/office/powerpoint/2010/main" val="303422275"/>
              </p:ext>
            </p:extLst>
          </p:nvPr>
        </p:nvGraphicFramePr>
        <p:xfrm>
          <a:off x="518772" y="1764653"/>
          <a:ext cx="9314546" cy="46720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26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27239</TotalTime>
  <Words>3638</Words>
  <Application>Microsoft Office PowerPoint</Application>
  <PresentationFormat>Widescreen</PresentationFormat>
  <Paragraphs>504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Arial Rounded MT Bold</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986</cp:revision>
  <dcterms:created xsi:type="dcterms:W3CDTF">2024-04-15T15:49:10Z</dcterms:created>
  <dcterms:modified xsi:type="dcterms:W3CDTF">2024-07-17T17:33:33Z</dcterms:modified>
</cp:coreProperties>
</file>