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E872-26D9-8367-326C-5B2F7165C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834E9-D384-36F2-9D3F-C7283615C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5D59-28B4-D31F-F830-06154BA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9A70-06E4-35A3-C792-322781A9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5AE5-8AF3-FC51-6C04-CA6C4497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816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2F17-0918-8F57-CB1B-93A67270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B75D2-5F21-82A7-2912-E77B25F7F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AC31-08B1-1892-B745-A55F7C91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ABF7-4E5D-E17D-65B0-D880209B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C8C7-B71D-A92E-E5E7-85FC55E8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5338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D70DB-67E3-6990-8151-07A18130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7603F-F9B4-6C88-C356-496AD57D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F597-62D7-FC51-A8D5-AB8F66D4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D70D-49E9-3393-5BD1-B098D36C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422C-4F52-1D7C-AA88-C863E34D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809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1504-0A75-AFCA-33E3-14BF1BBF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2970-14B3-C5FE-C45D-02553A75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E9B-7A06-7720-E8CA-7AA6BB9D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C9B6-BAF7-1D57-E573-2CEB29C0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8D13-ED20-66AC-81D7-77AAC75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7250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901B-6529-B2BE-C75B-887B7C61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2510-EAD6-551E-E1F8-193B01DB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679E-10FD-5BC2-43C3-A9C18A93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BED5-6915-F870-1378-8C749CBB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955F-4519-2C8C-75E1-0685C113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032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C1DD-E77C-50B3-71BB-AE17BAF9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6D33-ACC0-AB81-14D7-10EF329E6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6DE79-D1DF-7893-39D2-2B558D7D2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30D89-2285-2424-50C6-C4B2B18B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D3DB5-A48F-B022-565E-1EFF6605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16732-6699-35D7-EEAC-8AB8B73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48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CC2-9903-F896-EDA3-AE47B18C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953D9-F733-E56C-332F-6A07CC973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693A-7111-1900-DDC0-2137C2FA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76725-9860-B871-06A8-9D6CD231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CFE5A-1A4B-2F3A-A39B-A404EA56B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BD086-C84A-7AF0-8582-61720696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CA6C6-0DB2-89E6-AAE9-2E05731B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B52B-8EE9-659F-F3AC-328E250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24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B19-176E-A4BD-76B4-596BA4A4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F5865-6C9F-87E6-28E4-641F9EA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F7951-C00B-3C8A-AB28-4A84F090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1CF50-126A-A8CE-B0B8-D12A6A53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554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B9BB3-735B-44C4-CE7D-8A7CC4D9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2EEB8-9423-B661-3EEC-D6B03FB3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AC91E-9F00-C715-28DE-B91D53CC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4841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5B35-5F6E-9FF8-5669-46044472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1AED-70AD-839C-7D9C-C99611F4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EBF6F-F1A4-FCDF-D498-0AFB89F9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BE475-2331-4FAB-50BC-90811931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FA23-5D83-F96B-0D9C-BFB92D60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54A2-25C7-F8FB-6B85-33369FF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348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62A-73EF-BF51-B6BD-ADAF2FE9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6DE1C-C508-7F5E-B941-57F7B1722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9F742-A9FA-EA38-0D9B-9FF2EECF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F2312-A3C7-33E6-B268-C78B2508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5D64C-6433-6183-C289-41471BF0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E992-A392-9235-0319-D837010A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4609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645A8-9EEE-C80C-C6DF-5AF37C2B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9F17-9BDA-3D0A-4270-2462AF2C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502B-5AFD-A4D0-D9B4-D4CA9B087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D356F-FE44-4BA9-9A60-6AE0FD1FB0B6}" type="datetimeFigureOut">
              <a:rPr lang="en-NG" smtClean="0"/>
              <a:t>08/10/2024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82D1-E1F6-A637-99E3-3E382E1EE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1333-18B7-EC54-8756-1BCEA51BE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03743-52C2-46C4-9733-C0D2C6050D0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175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0F8F6-1DEC-A4E4-6C81-2D80DA0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088200-9437-E2AD-6D9B-2343F55E344E}"/>
              </a:ext>
            </a:extLst>
          </p:cNvPr>
          <p:cNvSpPr txBox="1"/>
          <p:nvPr/>
        </p:nvSpPr>
        <p:spPr>
          <a:xfrm>
            <a:off x="1778579" y="2150637"/>
            <a:ext cx="863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Chris Luther Auto Company</a:t>
            </a:r>
            <a:endParaRPr lang="en-NG" sz="48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208E3-6004-6E65-29DB-47D00430194E}"/>
              </a:ext>
            </a:extLst>
          </p:cNvPr>
          <p:cNvSpPr txBox="1"/>
          <p:nvPr/>
        </p:nvSpPr>
        <p:spPr>
          <a:xfrm>
            <a:off x="3452368" y="3737496"/>
            <a:ext cx="507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Narrow" panose="020B0606020202030204" pitchFamily="34" charset="0"/>
              </a:rPr>
              <a:t>Sales Performance Analysis</a:t>
            </a:r>
            <a:endParaRPr lang="en-NG" sz="3200" b="1" dirty="0">
              <a:latin typeface="Arial Narrow" panose="020B0606020202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9438D5-78EB-0B21-EF0B-31BD58F61A7E}"/>
              </a:ext>
            </a:extLst>
          </p:cNvPr>
          <p:cNvSpPr/>
          <p:nvPr/>
        </p:nvSpPr>
        <p:spPr>
          <a:xfrm>
            <a:off x="4196857" y="3287565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C829B-8496-81D2-7739-95E63E3086DC}"/>
              </a:ext>
            </a:extLst>
          </p:cNvPr>
          <p:cNvSpPr/>
          <p:nvPr/>
        </p:nvSpPr>
        <p:spPr>
          <a:xfrm>
            <a:off x="7089694" y="3284080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E8B635-75B3-0202-44CC-87782C383ACE}"/>
              </a:ext>
            </a:extLst>
          </p:cNvPr>
          <p:cNvSpPr/>
          <p:nvPr/>
        </p:nvSpPr>
        <p:spPr>
          <a:xfrm>
            <a:off x="5649166" y="3287565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0F8F6-1DEC-A4E4-6C81-2D80DA0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C795E-C8DE-0C66-17E2-8E12C4035C4C}"/>
              </a:ext>
            </a:extLst>
          </p:cNvPr>
          <p:cNvSpPr txBox="1"/>
          <p:nvPr/>
        </p:nvSpPr>
        <p:spPr>
          <a:xfrm>
            <a:off x="805912" y="334141"/>
            <a:ext cx="280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Final Results</a:t>
            </a:r>
            <a:endParaRPr lang="en-NG" sz="3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AC1BE-A5CB-19BD-9169-841B78FA7D7D}"/>
              </a:ext>
            </a:extLst>
          </p:cNvPr>
          <p:cNvSpPr txBox="1"/>
          <p:nvPr/>
        </p:nvSpPr>
        <p:spPr>
          <a:xfrm>
            <a:off x="805912" y="1197620"/>
            <a:ext cx="107863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Is there significant difference year – on – year  for Sales, Avg. Profit and Quantity?</a:t>
            </a:r>
          </a:p>
          <a:p>
            <a:r>
              <a:rPr lang="en-US" sz="2000" dirty="0"/>
              <a:t>       </a:t>
            </a:r>
            <a:r>
              <a:rPr lang="en-US" sz="2000" b="1" u="sng" dirty="0"/>
              <a:t>Hypothesis: </a:t>
            </a:r>
            <a:r>
              <a:rPr lang="en-US" sz="2000" dirty="0"/>
              <a:t>Yes, there was clear and significant difference year – on – year.</a:t>
            </a:r>
          </a:p>
          <a:p>
            <a:endParaRPr lang="en-US" sz="2000" dirty="0"/>
          </a:p>
          <a:p>
            <a:r>
              <a:rPr lang="en-US" sz="2000" dirty="0"/>
              <a:t>2.   Is there significant difference year – on – year  in the Weekly Sales and Quantity Trends?</a:t>
            </a:r>
          </a:p>
          <a:p>
            <a:r>
              <a:rPr lang="en-US" sz="2000" dirty="0"/>
              <a:t>       </a:t>
            </a:r>
            <a:r>
              <a:rPr lang="en-US" sz="2000" b="1" u="sng" dirty="0"/>
              <a:t>Hypothesis: </a:t>
            </a:r>
            <a:r>
              <a:rPr lang="en-US" sz="2000" dirty="0"/>
              <a:t>Yes, there was clear and significant difference year – on – year.</a:t>
            </a:r>
          </a:p>
          <a:p>
            <a:endParaRPr lang="en-US" sz="2000" dirty="0"/>
          </a:p>
          <a:p>
            <a:pPr marL="457200" indent="-457200">
              <a:buAutoNum type="arabicPeriod" startAt="3"/>
            </a:pPr>
            <a:r>
              <a:rPr lang="en-US" sz="2000" dirty="0"/>
              <a:t>Is the there significant difference year-on-year in the top 5 in Company Brand Sales?</a:t>
            </a:r>
          </a:p>
          <a:p>
            <a:r>
              <a:rPr lang="en-US" sz="2000" b="1" dirty="0"/>
              <a:t>  </a:t>
            </a:r>
            <a:r>
              <a:rPr lang="en-US" sz="1800" b="1" dirty="0"/>
              <a:t>      </a:t>
            </a:r>
            <a:r>
              <a:rPr lang="en-US" sz="1800" b="1" u="sng" dirty="0"/>
              <a:t>Hypothesis: </a:t>
            </a:r>
            <a:r>
              <a:rPr lang="en-US" sz="1800" dirty="0"/>
              <a:t>Yes</a:t>
            </a:r>
          </a:p>
          <a:p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Which Car Colour out class the other colours year – on – year?</a:t>
            </a:r>
          </a:p>
          <a:p>
            <a:r>
              <a:rPr lang="en-US" dirty="0"/>
              <a:t>       </a:t>
            </a:r>
            <a:r>
              <a:rPr lang="en-US" b="1" dirty="0"/>
              <a:t>Pale White</a:t>
            </a:r>
          </a:p>
          <a:p>
            <a:endParaRPr lang="en-US" b="1" dirty="0"/>
          </a:p>
          <a:p>
            <a:pPr marL="342900" indent="-342900">
              <a:buAutoNum type="arabicPeriod" startAt="5"/>
            </a:pPr>
            <a:r>
              <a:rPr lang="en-US" dirty="0"/>
              <a:t>Does the projection shows remarkable progress for the company?</a:t>
            </a:r>
          </a:p>
          <a:p>
            <a:r>
              <a:rPr lang="en-US" dirty="0"/>
              <a:t>       </a:t>
            </a:r>
            <a:r>
              <a:rPr lang="en-US" b="1" u="sng" dirty="0"/>
              <a:t>Hypothesis: </a:t>
            </a:r>
            <a:r>
              <a:rPr lang="en-US" dirty="0"/>
              <a:t>Yes   </a:t>
            </a: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A6548-BBBE-E791-2492-F8F174DEA557}"/>
              </a:ext>
            </a:extLst>
          </p:cNvPr>
          <p:cNvSpPr txBox="1"/>
          <p:nvPr/>
        </p:nvSpPr>
        <p:spPr>
          <a:xfrm>
            <a:off x="2484354" y="5816827"/>
            <a:ext cx="103351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To see the functionality and dynamic nature of the dashboard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dirty="0"/>
              <a:t>Go to                    </a:t>
            </a:r>
            <a:r>
              <a:rPr lang="en-US" b="1" dirty="0"/>
              <a:t>https://public.tableau.com/app/profile/olumide.balogun1</a:t>
            </a:r>
            <a:r>
              <a:rPr lang="en-US" dirty="0"/>
              <a:t> </a:t>
            </a:r>
            <a:endParaRPr lang="en-N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9503B3-45DD-5F85-FB89-3F920CB5A2F6}"/>
              </a:ext>
            </a:extLst>
          </p:cNvPr>
          <p:cNvSpPr/>
          <p:nvPr/>
        </p:nvSpPr>
        <p:spPr>
          <a:xfrm>
            <a:off x="2097221" y="5741958"/>
            <a:ext cx="8534204" cy="8309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433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0F8F6-1DEC-A4E4-6C81-2D80DA0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6D29CC-D91E-FEB9-A3BB-0DEC4089B195}"/>
              </a:ext>
            </a:extLst>
          </p:cNvPr>
          <p:cNvSpPr/>
          <p:nvPr/>
        </p:nvSpPr>
        <p:spPr>
          <a:xfrm>
            <a:off x="5530645" y="0"/>
            <a:ext cx="666135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2F07B-021F-F44C-E516-D04F674B577A}"/>
              </a:ext>
            </a:extLst>
          </p:cNvPr>
          <p:cNvSpPr txBox="1"/>
          <p:nvPr/>
        </p:nvSpPr>
        <p:spPr>
          <a:xfrm>
            <a:off x="1116087" y="2805942"/>
            <a:ext cx="289043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Contents</a:t>
            </a:r>
            <a:endParaRPr lang="en-NG" sz="48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EC64-F9FB-ED57-EF26-40B896EE3988}"/>
              </a:ext>
            </a:extLst>
          </p:cNvPr>
          <p:cNvSpPr txBox="1"/>
          <p:nvPr/>
        </p:nvSpPr>
        <p:spPr>
          <a:xfrm>
            <a:off x="6265606" y="2167116"/>
            <a:ext cx="547411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Aim’s Grid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Approach, Analysis and Technical Challenges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Dashboard Components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Final Report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3788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0F8F6-1DEC-A4E4-6C81-2D80DA0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08"/>
            <a:ext cx="12268198" cy="6858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FDD30C-9428-BAD8-1925-5CE5AA78779B}"/>
              </a:ext>
            </a:extLst>
          </p:cNvPr>
          <p:cNvSpPr txBox="1"/>
          <p:nvPr/>
        </p:nvSpPr>
        <p:spPr>
          <a:xfrm>
            <a:off x="817634" y="352512"/>
            <a:ext cx="219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Aim’s Grid</a:t>
            </a:r>
            <a:endParaRPr lang="en-NG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1BCC14-11F3-A43A-129C-C7EDDB8BDD77}"/>
              </a:ext>
            </a:extLst>
          </p:cNvPr>
          <p:cNvSpPr/>
          <p:nvPr/>
        </p:nvSpPr>
        <p:spPr>
          <a:xfrm>
            <a:off x="1135626" y="1228243"/>
            <a:ext cx="3982065" cy="22007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8B785C-0114-11AE-05BF-197D909B3DC7}"/>
              </a:ext>
            </a:extLst>
          </p:cNvPr>
          <p:cNvSpPr/>
          <p:nvPr/>
        </p:nvSpPr>
        <p:spPr>
          <a:xfrm>
            <a:off x="6921908" y="1228243"/>
            <a:ext cx="3982065" cy="2200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E9D0E2-6CD6-8A92-8F5B-A0A55046259F}"/>
              </a:ext>
            </a:extLst>
          </p:cNvPr>
          <p:cNvSpPr/>
          <p:nvPr/>
        </p:nvSpPr>
        <p:spPr>
          <a:xfrm>
            <a:off x="1120878" y="3937037"/>
            <a:ext cx="3982065" cy="25148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9CAE74-CFA0-13AB-AF18-7118828D345D}"/>
              </a:ext>
            </a:extLst>
          </p:cNvPr>
          <p:cNvSpPr/>
          <p:nvPr/>
        </p:nvSpPr>
        <p:spPr>
          <a:xfrm>
            <a:off x="6921908" y="3949348"/>
            <a:ext cx="3982065" cy="25148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After the dashboards, business decisions that save cost between 15% - 20% should be made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11B296-2094-60CC-69CB-420F3C298EDC}"/>
              </a:ext>
            </a:extLst>
          </p:cNvPr>
          <p:cNvCxnSpPr/>
          <p:nvPr/>
        </p:nvCxnSpPr>
        <p:spPr>
          <a:xfrm>
            <a:off x="5117690" y="2383926"/>
            <a:ext cx="1804217" cy="0"/>
          </a:xfrm>
          <a:prstGeom prst="straightConnector1">
            <a:avLst/>
          </a:prstGeom>
          <a:ln w="44450">
            <a:solidFill>
              <a:schemeClr val="tx1">
                <a:alpha val="46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B39093-1C57-AB18-E4CD-9DCD5489121E}"/>
              </a:ext>
            </a:extLst>
          </p:cNvPr>
          <p:cNvCxnSpPr>
            <a:cxnSpLocks/>
          </p:cNvCxnSpPr>
          <p:nvPr/>
        </p:nvCxnSpPr>
        <p:spPr>
          <a:xfrm>
            <a:off x="8696632" y="3429000"/>
            <a:ext cx="0" cy="512090"/>
          </a:xfrm>
          <a:prstGeom prst="straightConnector1">
            <a:avLst/>
          </a:prstGeom>
          <a:ln w="44450">
            <a:solidFill>
              <a:schemeClr val="tx1">
                <a:alpha val="46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CD5189-3E8A-CAC5-9C0F-8E281C87E471}"/>
              </a:ext>
            </a:extLst>
          </p:cNvPr>
          <p:cNvCxnSpPr>
            <a:cxnSpLocks/>
          </p:cNvCxnSpPr>
          <p:nvPr/>
        </p:nvCxnSpPr>
        <p:spPr>
          <a:xfrm flipH="1">
            <a:off x="5117690" y="5280185"/>
            <a:ext cx="1757515" cy="0"/>
          </a:xfrm>
          <a:prstGeom prst="straightConnector1">
            <a:avLst/>
          </a:prstGeom>
          <a:ln w="44450">
            <a:solidFill>
              <a:schemeClr val="tx1">
                <a:alpha val="46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D4DD1-27C4-8612-5EC6-F8E92D382DEF}"/>
              </a:ext>
            </a:extLst>
          </p:cNvPr>
          <p:cNvSpPr txBox="1"/>
          <p:nvPr/>
        </p:nvSpPr>
        <p:spPr>
          <a:xfrm>
            <a:off x="1356851" y="1312650"/>
            <a:ext cx="376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PURPOSE OF THE PROJECT</a:t>
            </a:r>
            <a:endParaRPr lang="en-NG" sz="2400" b="1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2DCE93-D19E-3B58-ACB6-F41A078437AF}"/>
              </a:ext>
            </a:extLst>
          </p:cNvPr>
          <p:cNvSpPr txBox="1"/>
          <p:nvPr/>
        </p:nvSpPr>
        <p:spPr>
          <a:xfrm>
            <a:off x="1356850" y="3997823"/>
            <a:ext cx="376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END RESULT</a:t>
            </a:r>
            <a:endParaRPr lang="en-NG" sz="2400" b="1" u="sn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9EC69-0F15-35AB-536D-58237B249940}"/>
              </a:ext>
            </a:extLst>
          </p:cNvPr>
          <p:cNvSpPr txBox="1"/>
          <p:nvPr/>
        </p:nvSpPr>
        <p:spPr>
          <a:xfrm>
            <a:off x="7111177" y="1312650"/>
            <a:ext cx="376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STAKEHOLDERS</a:t>
            </a:r>
            <a:endParaRPr lang="en-NG" sz="2400" b="1" u="sn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2D6206-FA7B-709F-89F9-2C7BB4536D95}"/>
              </a:ext>
            </a:extLst>
          </p:cNvPr>
          <p:cNvSpPr txBox="1"/>
          <p:nvPr/>
        </p:nvSpPr>
        <p:spPr>
          <a:xfrm>
            <a:off x="7143135" y="4023108"/>
            <a:ext cx="269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SUCCESS CRITERIA </a:t>
            </a:r>
            <a:endParaRPr lang="en-NG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FAAE25-DBA8-07DC-F492-4FE6EAC9050A}"/>
              </a:ext>
            </a:extLst>
          </p:cNvPr>
          <p:cNvSpPr txBox="1"/>
          <p:nvPr/>
        </p:nvSpPr>
        <p:spPr>
          <a:xfrm>
            <a:off x="1489585" y="1793408"/>
            <a:ext cx="3274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unlock Sales insights that are visible before Sales Team for decision support and Automate data to reduce time spent in manual data gathering</a:t>
            </a:r>
            <a:endParaRPr lang="en-NG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81B128-3FFF-6E1D-70FE-AED35716D3B2}"/>
              </a:ext>
            </a:extLst>
          </p:cNvPr>
          <p:cNvSpPr txBox="1"/>
          <p:nvPr/>
        </p:nvSpPr>
        <p:spPr>
          <a:xfrm>
            <a:off x="7275867" y="1786917"/>
            <a:ext cx="3274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Sales Director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Sales Team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Marketing Team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Customer Service Team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IT</a:t>
            </a:r>
            <a:endParaRPr lang="en-NG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CB864-AB8E-9B54-7050-8187197B4D2B}"/>
              </a:ext>
            </a:extLst>
          </p:cNvPr>
          <p:cNvSpPr txBox="1"/>
          <p:nvPr/>
        </p:nvSpPr>
        <p:spPr>
          <a:xfrm>
            <a:off x="1474838" y="4492255"/>
            <a:ext cx="3274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 Automated Dashboards providing quick and remarkable insights in order to support data driven decision making, better customer relationship, informed strategic planning and sense of risk management</a:t>
            </a:r>
            <a:endParaRPr lang="en-NG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6D0280-65C2-AABB-92ED-970D9BF09031}"/>
              </a:ext>
            </a:extLst>
          </p:cNvPr>
          <p:cNvSpPr txBox="1"/>
          <p:nvPr/>
        </p:nvSpPr>
        <p:spPr>
          <a:xfrm>
            <a:off x="7143134" y="4459488"/>
            <a:ext cx="376083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After the dashboards, business decisions that save cost between 15% - 20% will be made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Sales Team able to make better informed decisions with 10% cost savings and reduce business time by 20% from data gathering.</a:t>
            </a:r>
          </a:p>
        </p:txBody>
      </p:sp>
    </p:spTree>
    <p:extLst>
      <p:ext uri="{BB962C8B-B14F-4D97-AF65-F5344CB8AC3E}">
        <p14:creationId xmlns:p14="http://schemas.microsoft.com/office/powerpoint/2010/main" val="215295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0F8F6-1DEC-A4E4-6C81-2D80DA0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1F5C7-1963-0EE9-B480-3BF73CCCE441}"/>
              </a:ext>
            </a:extLst>
          </p:cNvPr>
          <p:cNvSpPr txBox="1"/>
          <p:nvPr/>
        </p:nvSpPr>
        <p:spPr>
          <a:xfrm>
            <a:off x="773389" y="419838"/>
            <a:ext cx="714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Approach, Analysis and Technical Challenges</a:t>
            </a:r>
            <a:endParaRPr lang="en-NG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B1D22-5892-B4B1-2F7D-AA50E83A3A64}"/>
              </a:ext>
            </a:extLst>
          </p:cNvPr>
          <p:cNvSpPr txBox="1"/>
          <p:nvPr/>
        </p:nvSpPr>
        <p:spPr>
          <a:xfrm>
            <a:off x="773389" y="1244909"/>
            <a:ext cx="99295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 Tables collected from the Management team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Formatted, compiled and cleaned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Dealt with missing values, mis-spelt text and change data types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Created calculated fields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Built Charts and created table.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Built Dashboards, with the designs done on power point, added icons, filters and dynamics</a:t>
            </a:r>
          </a:p>
        </p:txBody>
      </p:sp>
    </p:spTree>
    <p:extLst>
      <p:ext uri="{BB962C8B-B14F-4D97-AF65-F5344CB8AC3E}">
        <p14:creationId xmlns:p14="http://schemas.microsoft.com/office/powerpoint/2010/main" val="153549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A37EC-5C7A-A5C1-A3BC-3F1F8B634294}"/>
              </a:ext>
            </a:extLst>
          </p:cNvPr>
          <p:cNvSpPr txBox="1"/>
          <p:nvPr/>
        </p:nvSpPr>
        <p:spPr>
          <a:xfrm>
            <a:off x="773389" y="347918"/>
            <a:ext cx="88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Sales Performance Dashboards Components</a:t>
            </a:r>
            <a:endParaRPr lang="en-NG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1A146-5291-8239-682B-A6F39B6EAAF1}"/>
              </a:ext>
            </a:extLst>
          </p:cNvPr>
          <p:cNvSpPr txBox="1"/>
          <p:nvPr/>
        </p:nvSpPr>
        <p:spPr>
          <a:xfrm>
            <a:off x="773388" y="1161505"/>
            <a:ext cx="781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 Dashboard Components - Key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Requirements</a:t>
            </a:r>
            <a:endParaRPr lang="en-NG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3F435-C5C3-80E0-0D25-872B20ABF52C}"/>
              </a:ext>
            </a:extLst>
          </p:cNvPr>
          <p:cNvSpPr txBox="1"/>
          <p:nvPr/>
        </p:nvSpPr>
        <p:spPr>
          <a:xfrm>
            <a:off x="773388" y="1684725"/>
            <a:ext cx="944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KPI’s and Sales Trends  -  Using BANS for the KPI’s and AREA &amp; LINE CHART for the Sales Trends</a:t>
            </a:r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D41E5-8E2F-FB41-0B9D-C730DC14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2" y="2155755"/>
            <a:ext cx="9449904" cy="1583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F29C1-96E9-57A3-1613-977DFA6C2D27}"/>
              </a:ext>
            </a:extLst>
          </p:cNvPr>
          <p:cNvSpPr txBox="1"/>
          <p:nvPr/>
        </p:nvSpPr>
        <p:spPr>
          <a:xfrm>
            <a:off x="773387" y="4142855"/>
            <a:ext cx="1097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Weekly  Sales Trends -  Using LINE CHART 	                        3.    Weekly Quantity Trends -  Using LINE CHART </a:t>
            </a:r>
            <a:endParaRPr lang="en-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F07F1-0008-81C2-0E80-27BD0E4C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51" y="4615765"/>
            <a:ext cx="4346917" cy="1985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93678-0568-0C8E-A4C9-EF8BC77CB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777" y="4615764"/>
            <a:ext cx="4726745" cy="19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0F8F6-1DEC-A4E4-6C81-2D80DA0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75D843-40BB-A2D8-AFDC-388AB80C6ED3}"/>
              </a:ext>
            </a:extLst>
          </p:cNvPr>
          <p:cNvSpPr txBox="1"/>
          <p:nvPr/>
        </p:nvSpPr>
        <p:spPr>
          <a:xfrm>
            <a:off x="647114" y="554572"/>
            <a:ext cx="112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Total Car Sales by Body Size  - Using Rounded BAR CHART               5. Total Car Sales by Colour – Using DONUT CHART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5BC9A-1D27-7BAB-ECF2-5DC75A53B06F}"/>
              </a:ext>
            </a:extLst>
          </p:cNvPr>
          <p:cNvSpPr txBox="1"/>
          <p:nvPr/>
        </p:nvSpPr>
        <p:spPr>
          <a:xfrm>
            <a:off x="647114" y="3762737"/>
            <a:ext cx="94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Total Car Sales by Regional Dealers  - Using Rounded BAR CHART </a:t>
            </a:r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E1287-C4C7-8A64-3DF5-3DCFFB90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03" y="850582"/>
            <a:ext cx="4011385" cy="2578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40508-6DBE-7F75-786C-43AA3A35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62" y="923904"/>
            <a:ext cx="3356847" cy="2497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04FAE-0C54-345B-21DF-44303C557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03" y="4124694"/>
            <a:ext cx="8048812" cy="25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9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0F8F6-1DEC-A4E4-6C81-2D80DA0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BBE34-1CB6-B9C3-9177-9FA4C1F8BBC9}"/>
              </a:ext>
            </a:extLst>
          </p:cNvPr>
          <p:cNvSpPr txBox="1"/>
          <p:nvPr/>
        </p:nvSpPr>
        <p:spPr>
          <a:xfrm>
            <a:off x="482991" y="4231711"/>
            <a:ext cx="1141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Qty. Forecast for three years  - Using LINE CHART                              3. Sales Forecast for three years – Using LINE CHART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26428-4494-684B-6256-760A6608DD9B}"/>
              </a:ext>
            </a:extLst>
          </p:cNvPr>
          <p:cNvSpPr txBox="1"/>
          <p:nvPr/>
        </p:nvSpPr>
        <p:spPr>
          <a:xfrm>
            <a:off x="482991" y="851334"/>
            <a:ext cx="94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Company Brand Sales</a:t>
            </a:r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1E220-B1AD-B2B3-A0EF-8F01ED72FA03}"/>
              </a:ext>
            </a:extLst>
          </p:cNvPr>
          <p:cNvSpPr txBox="1"/>
          <p:nvPr/>
        </p:nvSpPr>
        <p:spPr>
          <a:xfrm>
            <a:off x="482991" y="278467"/>
            <a:ext cx="9687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 &amp; Projection Dashboard Components - Key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Requirements</a:t>
            </a:r>
            <a:endParaRPr lang="en-NG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30193-7D58-D8FE-D3D1-4C5D90CF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60" y="1227113"/>
            <a:ext cx="4683878" cy="2824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A4B67B-82EF-9491-BC1C-0C327907E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61" y="4601043"/>
            <a:ext cx="4486930" cy="2256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14B39E-5AAA-C925-D4D7-0A5C0F878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455" y="4601043"/>
            <a:ext cx="4486930" cy="21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789DC8-5C1E-7565-C57C-796EA34B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2164859"/>
            <a:ext cx="8675798" cy="4582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50FAD-1BFB-9DF8-3BB8-C1279820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2" y="2377440"/>
            <a:ext cx="3067478" cy="4369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E69E3-4DFF-8FC8-6F9A-5F02C019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839" y="163731"/>
            <a:ext cx="8675798" cy="2001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884523-F466-B439-7107-7D46B2458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55" y="163731"/>
            <a:ext cx="3067478" cy="22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5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0F8F6-1DEC-A4E4-6C81-2D80DA0F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8E0A45-A65C-5029-CFF8-B542D0AA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94" y="230162"/>
            <a:ext cx="9134712" cy="3821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23CC71-102F-4883-B759-6233C1DC6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77" y="4051496"/>
            <a:ext cx="9164070" cy="2576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77C40-D790-95C9-BCF2-E3E964F13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03" y="3659270"/>
            <a:ext cx="2700000" cy="3082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441C2-AAA3-12DF-2177-C3F0EDA18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02" y="230162"/>
            <a:ext cx="2704492" cy="34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485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Arial Narrow</vt:lpstr>
      <vt:lpstr>Arial Rounded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Balogun</dc:creator>
  <cp:lastModifiedBy>Christopher Balogun</cp:lastModifiedBy>
  <cp:revision>33</cp:revision>
  <dcterms:created xsi:type="dcterms:W3CDTF">2024-09-23T20:39:28Z</dcterms:created>
  <dcterms:modified xsi:type="dcterms:W3CDTF">2024-10-08T22:21:21Z</dcterms:modified>
</cp:coreProperties>
</file>