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83" r:id="rId2"/>
    <p:sldId id="426" r:id="rId3"/>
    <p:sldId id="423" r:id="rId4"/>
    <p:sldId id="424" r:id="rId5"/>
    <p:sldId id="421" r:id="rId6"/>
    <p:sldId id="425" r:id="rId7"/>
    <p:sldId id="380" r:id="rId8"/>
    <p:sldId id="308" r:id="rId9"/>
    <p:sldId id="402" r:id="rId10"/>
    <p:sldId id="403" r:id="rId11"/>
    <p:sldId id="404" r:id="rId12"/>
    <p:sldId id="405" r:id="rId13"/>
    <p:sldId id="406" r:id="rId14"/>
    <p:sldId id="407" r:id="rId15"/>
    <p:sldId id="408" r:id="rId16"/>
    <p:sldId id="364" r:id="rId17"/>
    <p:sldId id="409" r:id="rId18"/>
    <p:sldId id="410" r:id="rId19"/>
    <p:sldId id="377" r:id="rId20"/>
    <p:sldId id="411" r:id="rId21"/>
    <p:sldId id="412" r:id="rId22"/>
    <p:sldId id="413" r:id="rId23"/>
    <p:sldId id="304" r:id="rId24"/>
    <p:sldId id="414" r:id="rId25"/>
    <p:sldId id="417" r:id="rId26"/>
    <p:sldId id="418" r:id="rId27"/>
    <p:sldId id="419" r:id="rId28"/>
    <p:sldId id="395" r:id="rId29"/>
    <p:sldId id="344" r:id="rId30"/>
  </p:sldIdLst>
  <p:sldSz cx="12192000" cy="6858000"/>
  <p:notesSz cx="6858000" cy="9144000"/>
  <p:defaultText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2FFF5"/>
    <a:srgbClr val="3AEF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50" autoAdjust="0"/>
    <p:restoredTop sz="95016" autoAdjust="0"/>
  </p:normalViewPr>
  <p:slideViewPr>
    <p:cSldViewPr snapToGrid="0">
      <p:cViewPr varScale="1">
        <p:scale>
          <a:sx n="83" d="100"/>
          <a:sy n="83" d="100"/>
        </p:scale>
        <p:origin x="414"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1E6B14-EF48-4C7B-9E92-918AEADAAA50}" type="datetimeFigureOut">
              <a:rPr lang="en-NG" smtClean="0"/>
              <a:t>15/01/2025</a:t>
            </a:fld>
            <a:endParaRPr lang="en-N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B44A90-4259-4A55-AEDD-E3F1AB38A483}" type="slidenum">
              <a:rPr lang="en-NG" smtClean="0"/>
              <a:t>‹#›</a:t>
            </a:fld>
            <a:endParaRPr lang="en-NG"/>
          </a:p>
        </p:txBody>
      </p:sp>
    </p:spTree>
    <p:extLst>
      <p:ext uri="{BB962C8B-B14F-4D97-AF65-F5344CB8AC3E}">
        <p14:creationId xmlns:p14="http://schemas.microsoft.com/office/powerpoint/2010/main" val="2747971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28653-B1A2-7CBB-7A6B-7620750B8F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G"/>
          </a:p>
        </p:txBody>
      </p:sp>
      <p:sp>
        <p:nvSpPr>
          <p:cNvPr id="3" name="Subtitle 2">
            <a:extLst>
              <a:ext uri="{FF2B5EF4-FFF2-40B4-BE49-F238E27FC236}">
                <a16:creationId xmlns:a16="http://schemas.microsoft.com/office/drawing/2014/main" id="{037BB647-EF8C-C42D-DCF2-A12E9ECD5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G"/>
          </a:p>
        </p:txBody>
      </p:sp>
      <p:sp>
        <p:nvSpPr>
          <p:cNvPr id="4" name="Date Placeholder 3">
            <a:extLst>
              <a:ext uri="{FF2B5EF4-FFF2-40B4-BE49-F238E27FC236}">
                <a16:creationId xmlns:a16="http://schemas.microsoft.com/office/drawing/2014/main" id="{2CA03849-032A-C223-04EB-2355E46BCC4B}"/>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14A4846C-3CCC-D2DD-C289-7E85C9DE9820}"/>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0565C0FF-33E6-25F7-27EB-9CB7F6875FC0}"/>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690904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41A67-A66F-142C-13D2-15979164A79B}"/>
              </a:ext>
            </a:extLst>
          </p:cNvPr>
          <p:cNvSpPr>
            <a:spLocks noGrp="1"/>
          </p:cNvSpPr>
          <p:nvPr>
            <p:ph type="title"/>
          </p:nvPr>
        </p:nvSpPr>
        <p:spPr/>
        <p:txBody>
          <a:bodyPr/>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1EB84201-9407-7C64-7981-E8E1825A3C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76E08EAD-27C2-FC96-D8E8-6B0A8DDBA855}"/>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454A3272-B789-47E2-F542-21E122E56B47}"/>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9A55FA62-704D-F632-B24B-DF4B70888304}"/>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999791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6EBA4D-FBFD-12EE-C4C0-306C3332B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G"/>
          </a:p>
        </p:txBody>
      </p:sp>
      <p:sp>
        <p:nvSpPr>
          <p:cNvPr id="3" name="Vertical Text Placeholder 2">
            <a:extLst>
              <a:ext uri="{FF2B5EF4-FFF2-40B4-BE49-F238E27FC236}">
                <a16:creationId xmlns:a16="http://schemas.microsoft.com/office/drawing/2014/main" id="{94D84EF3-ECF9-8DA8-B51C-CB3E06A653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D53BCEDE-B1BF-3105-0454-8D4B9D636B91}"/>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7A47A180-09FE-596A-09BF-8216AFED423D}"/>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CD68FEDE-D3A1-0A82-34E9-EB03A192F8EB}"/>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740794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492F6-08D2-ABBA-1CF7-8F57DC63DF35}"/>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07E141C9-D32F-E3F2-C66A-F98F69F2A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B7A63890-F8B5-8FC8-69D4-70D6F4FB04C5}"/>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2E127A0F-F54F-A13C-598F-30CBFCEEF09F}"/>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34D4D7FB-2F9B-E373-5180-2C72DA9BCADE}"/>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470808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AAD7F-F268-180C-9FC9-6A8B7A2D79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G"/>
          </a:p>
        </p:txBody>
      </p:sp>
      <p:sp>
        <p:nvSpPr>
          <p:cNvPr id="3" name="Text Placeholder 2">
            <a:extLst>
              <a:ext uri="{FF2B5EF4-FFF2-40B4-BE49-F238E27FC236}">
                <a16:creationId xmlns:a16="http://schemas.microsoft.com/office/drawing/2014/main" id="{66D71BFB-8759-8731-A941-64B769454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31CD24-F26F-C87C-6179-2B97AB3AF611}"/>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9FD29985-3949-31CE-7B67-345FE0EB1AC1}"/>
              </a:ext>
            </a:extLst>
          </p:cNvPr>
          <p:cNvSpPr>
            <a:spLocks noGrp="1"/>
          </p:cNvSpPr>
          <p:nvPr>
            <p:ph type="ftr" sz="quarter" idx="11"/>
          </p:nvPr>
        </p:nvSpPr>
        <p:spPr/>
        <p:txBody>
          <a:bodyPr/>
          <a:lstStyle/>
          <a:p>
            <a:endParaRPr lang="en-NG"/>
          </a:p>
        </p:txBody>
      </p:sp>
      <p:sp>
        <p:nvSpPr>
          <p:cNvPr id="6" name="Slide Number Placeholder 5">
            <a:extLst>
              <a:ext uri="{FF2B5EF4-FFF2-40B4-BE49-F238E27FC236}">
                <a16:creationId xmlns:a16="http://schemas.microsoft.com/office/drawing/2014/main" id="{D60FAAA5-7AD3-87B9-F5A4-C5B93E08565F}"/>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2853354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43BB-CA14-C52E-B565-6ACB9E8E8430}"/>
              </a:ext>
            </a:extLst>
          </p:cNvPr>
          <p:cNvSpPr>
            <a:spLocks noGrp="1"/>
          </p:cNvSpPr>
          <p:nvPr>
            <p:ph type="title"/>
          </p:nvPr>
        </p:nvSpPr>
        <p:spPr/>
        <p:txBody>
          <a:bodyPr/>
          <a:lstStyle/>
          <a:p>
            <a:r>
              <a:rPr lang="en-US"/>
              <a:t>Click to edit Master title style</a:t>
            </a:r>
            <a:endParaRPr lang="en-NG"/>
          </a:p>
        </p:txBody>
      </p:sp>
      <p:sp>
        <p:nvSpPr>
          <p:cNvPr id="3" name="Content Placeholder 2">
            <a:extLst>
              <a:ext uri="{FF2B5EF4-FFF2-40B4-BE49-F238E27FC236}">
                <a16:creationId xmlns:a16="http://schemas.microsoft.com/office/drawing/2014/main" id="{798A2441-2FA6-8BA0-41C5-418221CF3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Content Placeholder 3">
            <a:extLst>
              <a:ext uri="{FF2B5EF4-FFF2-40B4-BE49-F238E27FC236}">
                <a16:creationId xmlns:a16="http://schemas.microsoft.com/office/drawing/2014/main" id="{DBCF02AD-0808-E0BC-764D-3F29CDB047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Date Placeholder 4">
            <a:extLst>
              <a:ext uri="{FF2B5EF4-FFF2-40B4-BE49-F238E27FC236}">
                <a16:creationId xmlns:a16="http://schemas.microsoft.com/office/drawing/2014/main" id="{27150B74-E671-EE73-785E-B089C287548A}"/>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6" name="Footer Placeholder 5">
            <a:extLst>
              <a:ext uri="{FF2B5EF4-FFF2-40B4-BE49-F238E27FC236}">
                <a16:creationId xmlns:a16="http://schemas.microsoft.com/office/drawing/2014/main" id="{4EFAFC22-AAEC-2173-D996-81B0840039FF}"/>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DC602193-22DD-D7E5-D4D4-D248E3AD118D}"/>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07244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483C3-AEA1-0C2B-4D1E-40B80C9A916A}"/>
              </a:ext>
            </a:extLst>
          </p:cNvPr>
          <p:cNvSpPr>
            <a:spLocks noGrp="1"/>
          </p:cNvSpPr>
          <p:nvPr>
            <p:ph type="title"/>
          </p:nvPr>
        </p:nvSpPr>
        <p:spPr>
          <a:xfrm>
            <a:off x="839788" y="365125"/>
            <a:ext cx="10515600" cy="1325563"/>
          </a:xfrm>
        </p:spPr>
        <p:txBody>
          <a:bodyPr/>
          <a:lstStyle/>
          <a:p>
            <a:r>
              <a:rPr lang="en-US"/>
              <a:t>Click to edit Master title style</a:t>
            </a:r>
            <a:endParaRPr lang="en-NG"/>
          </a:p>
        </p:txBody>
      </p:sp>
      <p:sp>
        <p:nvSpPr>
          <p:cNvPr id="3" name="Text Placeholder 2">
            <a:extLst>
              <a:ext uri="{FF2B5EF4-FFF2-40B4-BE49-F238E27FC236}">
                <a16:creationId xmlns:a16="http://schemas.microsoft.com/office/drawing/2014/main" id="{AFB0A293-FC2A-A7F0-6679-C26B9C0C0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403AFA-E6D3-2D68-9A92-6A699FAAC9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5" name="Text Placeholder 4">
            <a:extLst>
              <a:ext uri="{FF2B5EF4-FFF2-40B4-BE49-F238E27FC236}">
                <a16:creationId xmlns:a16="http://schemas.microsoft.com/office/drawing/2014/main" id="{C1E323C6-1C1C-74FF-D47F-9698EE1FE8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C5D736-D804-0768-15EF-95E23A6ACE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7" name="Date Placeholder 6">
            <a:extLst>
              <a:ext uri="{FF2B5EF4-FFF2-40B4-BE49-F238E27FC236}">
                <a16:creationId xmlns:a16="http://schemas.microsoft.com/office/drawing/2014/main" id="{B274442C-77DE-CC30-760E-679CE579CE57}"/>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8" name="Footer Placeholder 7">
            <a:extLst>
              <a:ext uri="{FF2B5EF4-FFF2-40B4-BE49-F238E27FC236}">
                <a16:creationId xmlns:a16="http://schemas.microsoft.com/office/drawing/2014/main" id="{21FA4D43-BF6B-B63E-9AB8-A2D55501B2E8}"/>
              </a:ext>
            </a:extLst>
          </p:cNvPr>
          <p:cNvSpPr>
            <a:spLocks noGrp="1"/>
          </p:cNvSpPr>
          <p:nvPr>
            <p:ph type="ftr" sz="quarter" idx="11"/>
          </p:nvPr>
        </p:nvSpPr>
        <p:spPr/>
        <p:txBody>
          <a:bodyPr/>
          <a:lstStyle/>
          <a:p>
            <a:endParaRPr lang="en-NG"/>
          </a:p>
        </p:txBody>
      </p:sp>
      <p:sp>
        <p:nvSpPr>
          <p:cNvPr id="9" name="Slide Number Placeholder 8">
            <a:extLst>
              <a:ext uri="{FF2B5EF4-FFF2-40B4-BE49-F238E27FC236}">
                <a16:creationId xmlns:a16="http://schemas.microsoft.com/office/drawing/2014/main" id="{AAB1CE6D-3242-ABFE-8D43-314780199A3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2119388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3B13-71DD-73AB-27E4-C2DAAC34CCEF}"/>
              </a:ext>
            </a:extLst>
          </p:cNvPr>
          <p:cNvSpPr>
            <a:spLocks noGrp="1"/>
          </p:cNvSpPr>
          <p:nvPr>
            <p:ph type="title"/>
          </p:nvPr>
        </p:nvSpPr>
        <p:spPr/>
        <p:txBody>
          <a:bodyPr/>
          <a:lstStyle/>
          <a:p>
            <a:r>
              <a:rPr lang="en-US"/>
              <a:t>Click to edit Master title style</a:t>
            </a:r>
            <a:endParaRPr lang="en-NG"/>
          </a:p>
        </p:txBody>
      </p:sp>
      <p:sp>
        <p:nvSpPr>
          <p:cNvPr id="3" name="Date Placeholder 2">
            <a:extLst>
              <a:ext uri="{FF2B5EF4-FFF2-40B4-BE49-F238E27FC236}">
                <a16:creationId xmlns:a16="http://schemas.microsoft.com/office/drawing/2014/main" id="{93B210A6-931E-F24F-F0EC-91A54C2B6A16}"/>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4" name="Footer Placeholder 3">
            <a:extLst>
              <a:ext uri="{FF2B5EF4-FFF2-40B4-BE49-F238E27FC236}">
                <a16:creationId xmlns:a16="http://schemas.microsoft.com/office/drawing/2014/main" id="{4D456B87-C275-AE11-DBDA-F7F364320951}"/>
              </a:ext>
            </a:extLst>
          </p:cNvPr>
          <p:cNvSpPr>
            <a:spLocks noGrp="1"/>
          </p:cNvSpPr>
          <p:nvPr>
            <p:ph type="ftr" sz="quarter" idx="11"/>
          </p:nvPr>
        </p:nvSpPr>
        <p:spPr/>
        <p:txBody>
          <a:bodyPr/>
          <a:lstStyle/>
          <a:p>
            <a:endParaRPr lang="en-NG"/>
          </a:p>
        </p:txBody>
      </p:sp>
      <p:sp>
        <p:nvSpPr>
          <p:cNvPr id="5" name="Slide Number Placeholder 4">
            <a:extLst>
              <a:ext uri="{FF2B5EF4-FFF2-40B4-BE49-F238E27FC236}">
                <a16:creationId xmlns:a16="http://schemas.microsoft.com/office/drawing/2014/main" id="{C4C0B206-DEE2-5FFC-1F8F-C6CF2439363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4233056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F0CFEB-4F2F-D174-662B-6588006ACAFD}"/>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3" name="Footer Placeholder 2">
            <a:extLst>
              <a:ext uri="{FF2B5EF4-FFF2-40B4-BE49-F238E27FC236}">
                <a16:creationId xmlns:a16="http://schemas.microsoft.com/office/drawing/2014/main" id="{AB4D8452-7E89-1C0B-3CAE-7196822FA39E}"/>
              </a:ext>
            </a:extLst>
          </p:cNvPr>
          <p:cNvSpPr>
            <a:spLocks noGrp="1"/>
          </p:cNvSpPr>
          <p:nvPr>
            <p:ph type="ftr" sz="quarter" idx="11"/>
          </p:nvPr>
        </p:nvSpPr>
        <p:spPr/>
        <p:txBody>
          <a:bodyPr/>
          <a:lstStyle/>
          <a:p>
            <a:endParaRPr lang="en-NG"/>
          </a:p>
        </p:txBody>
      </p:sp>
      <p:sp>
        <p:nvSpPr>
          <p:cNvPr id="4" name="Slide Number Placeholder 3">
            <a:extLst>
              <a:ext uri="{FF2B5EF4-FFF2-40B4-BE49-F238E27FC236}">
                <a16:creationId xmlns:a16="http://schemas.microsoft.com/office/drawing/2014/main" id="{B28D8141-8085-0CBB-D984-ABEDA42161E5}"/>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765414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393A8-4EAA-808B-CB71-8392526AE9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Content Placeholder 2">
            <a:extLst>
              <a:ext uri="{FF2B5EF4-FFF2-40B4-BE49-F238E27FC236}">
                <a16:creationId xmlns:a16="http://schemas.microsoft.com/office/drawing/2014/main" id="{2CA8A01E-B309-31AB-B317-030CA1E746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Text Placeholder 3">
            <a:extLst>
              <a:ext uri="{FF2B5EF4-FFF2-40B4-BE49-F238E27FC236}">
                <a16:creationId xmlns:a16="http://schemas.microsoft.com/office/drawing/2014/main" id="{AC716436-BBA0-8F03-1A36-55C80BFFDC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9031C2-C141-C381-0865-23C79407DEC4}"/>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6" name="Footer Placeholder 5">
            <a:extLst>
              <a:ext uri="{FF2B5EF4-FFF2-40B4-BE49-F238E27FC236}">
                <a16:creationId xmlns:a16="http://schemas.microsoft.com/office/drawing/2014/main" id="{5B9C8CB3-3489-34A3-E942-45641EE5279A}"/>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C75F4816-34B5-DF45-FC00-FD2E92E9B272}"/>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361270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78E7B-7A7D-3EA2-6546-0120D45CA9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G"/>
          </a:p>
        </p:txBody>
      </p:sp>
      <p:sp>
        <p:nvSpPr>
          <p:cNvPr id="3" name="Picture Placeholder 2">
            <a:extLst>
              <a:ext uri="{FF2B5EF4-FFF2-40B4-BE49-F238E27FC236}">
                <a16:creationId xmlns:a16="http://schemas.microsoft.com/office/drawing/2014/main" id="{93D3E373-7559-DA55-D47F-AAAF6C027B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G"/>
          </a:p>
        </p:txBody>
      </p:sp>
      <p:sp>
        <p:nvSpPr>
          <p:cNvPr id="4" name="Text Placeholder 3">
            <a:extLst>
              <a:ext uri="{FF2B5EF4-FFF2-40B4-BE49-F238E27FC236}">
                <a16:creationId xmlns:a16="http://schemas.microsoft.com/office/drawing/2014/main" id="{EDA99B29-FB59-28B2-E5C2-B956DE54C9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0A9CD1-3BED-6119-A1B2-D468076D3FF3}"/>
              </a:ext>
            </a:extLst>
          </p:cNvPr>
          <p:cNvSpPr>
            <a:spLocks noGrp="1"/>
          </p:cNvSpPr>
          <p:nvPr>
            <p:ph type="dt" sz="half" idx="10"/>
          </p:nvPr>
        </p:nvSpPr>
        <p:spPr/>
        <p:txBody>
          <a:bodyPr/>
          <a:lstStyle/>
          <a:p>
            <a:fld id="{CF4886A7-F49E-42A7-9CDB-948D243BDAC8}" type="datetimeFigureOut">
              <a:rPr lang="en-NG" smtClean="0"/>
              <a:t>15/01/2025</a:t>
            </a:fld>
            <a:endParaRPr lang="en-NG"/>
          </a:p>
        </p:txBody>
      </p:sp>
      <p:sp>
        <p:nvSpPr>
          <p:cNvPr id="6" name="Footer Placeholder 5">
            <a:extLst>
              <a:ext uri="{FF2B5EF4-FFF2-40B4-BE49-F238E27FC236}">
                <a16:creationId xmlns:a16="http://schemas.microsoft.com/office/drawing/2014/main" id="{89A81BE1-62DE-5FA0-EDCA-2D3B859587D7}"/>
              </a:ext>
            </a:extLst>
          </p:cNvPr>
          <p:cNvSpPr>
            <a:spLocks noGrp="1"/>
          </p:cNvSpPr>
          <p:nvPr>
            <p:ph type="ftr" sz="quarter" idx="11"/>
          </p:nvPr>
        </p:nvSpPr>
        <p:spPr/>
        <p:txBody>
          <a:bodyPr/>
          <a:lstStyle/>
          <a:p>
            <a:endParaRPr lang="en-NG"/>
          </a:p>
        </p:txBody>
      </p:sp>
      <p:sp>
        <p:nvSpPr>
          <p:cNvPr id="7" name="Slide Number Placeholder 6">
            <a:extLst>
              <a:ext uri="{FF2B5EF4-FFF2-40B4-BE49-F238E27FC236}">
                <a16:creationId xmlns:a16="http://schemas.microsoft.com/office/drawing/2014/main" id="{512E062E-3C8F-5853-8201-BB902EF273DC}"/>
              </a:ext>
            </a:extLst>
          </p:cNvPr>
          <p:cNvSpPr>
            <a:spLocks noGrp="1"/>
          </p:cNvSpPr>
          <p:nvPr>
            <p:ph type="sldNum" sz="quarter" idx="12"/>
          </p:nvPr>
        </p:nvSpPr>
        <p:spPr/>
        <p:txBody>
          <a:bodyPr/>
          <a:lstStyle/>
          <a:p>
            <a:fld id="{ECF2E80F-81EF-4BAF-B9B3-C34F125BAC38}" type="slidenum">
              <a:rPr lang="en-NG" smtClean="0"/>
              <a:t>‹#›</a:t>
            </a:fld>
            <a:endParaRPr lang="en-NG"/>
          </a:p>
        </p:txBody>
      </p:sp>
    </p:spTree>
    <p:extLst>
      <p:ext uri="{BB962C8B-B14F-4D97-AF65-F5344CB8AC3E}">
        <p14:creationId xmlns:p14="http://schemas.microsoft.com/office/powerpoint/2010/main" val="1214237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8EF8DB-1E67-F409-A9AA-B043F7814D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G"/>
          </a:p>
        </p:txBody>
      </p:sp>
      <p:sp>
        <p:nvSpPr>
          <p:cNvPr id="3" name="Text Placeholder 2">
            <a:extLst>
              <a:ext uri="{FF2B5EF4-FFF2-40B4-BE49-F238E27FC236}">
                <a16:creationId xmlns:a16="http://schemas.microsoft.com/office/drawing/2014/main" id="{0981E097-2248-C671-2977-BDCC1F7D66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G"/>
          </a:p>
        </p:txBody>
      </p:sp>
      <p:sp>
        <p:nvSpPr>
          <p:cNvPr id="4" name="Date Placeholder 3">
            <a:extLst>
              <a:ext uri="{FF2B5EF4-FFF2-40B4-BE49-F238E27FC236}">
                <a16:creationId xmlns:a16="http://schemas.microsoft.com/office/drawing/2014/main" id="{407862DB-2BD6-90EC-D638-62B46060E6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F4886A7-F49E-42A7-9CDB-948D243BDAC8}" type="datetimeFigureOut">
              <a:rPr lang="en-NG" smtClean="0"/>
              <a:t>15/01/2025</a:t>
            </a:fld>
            <a:endParaRPr lang="en-NG"/>
          </a:p>
        </p:txBody>
      </p:sp>
      <p:sp>
        <p:nvSpPr>
          <p:cNvPr id="5" name="Footer Placeholder 4">
            <a:extLst>
              <a:ext uri="{FF2B5EF4-FFF2-40B4-BE49-F238E27FC236}">
                <a16:creationId xmlns:a16="http://schemas.microsoft.com/office/drawing/2014/main" id="{83065491-DFCA-3B09-20D9-217CC7035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G"/>
          </a:p>
        </p:txBody>
      </p:sp>
      <p:sp>
        <p:nvSpPr>
          <p:cNvPr id="6" name="Slide Number Placeholder 5">
            <a:extLst>
              <a:ext uri="{FF2B5EF4-FFF2-40B4-BE49-F238E27FC236}">
                <a16:creationId xmlns:a16="http://schemas.microsoft.com/office/drawing/2014/main" id="{E7E3DF9D-B7B8-378B-807B-CB6BC23DC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CF2E80F-81EF-4BAF-B9B3-C34F125BAC38}" type="slidenum">
              <a:rPr lang="en-NG" smtClean="0"/>
              <a:t>‹#›</a:t>
            </a:fld>
            <a:endParaRPr lang="en-NG"/>
          </a:p>
        </p:txBody>
      </p:sp>
    </p:spTree>
    <p:extLst>
      <p:ext uri="{BB962C8B-B14F-4D97-AF65-F5344CB8AC3E}">
        <p14:creationId xmlns:p14="http://schemas.microsoft.com/office/powerpoint/2010/main" val="5428399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public.tableau.com/app/profile/olumide.balogun1/vizzes"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olumidebalogun1" TargetMode="External"/><Relationship Id="rId2" Type="http://schemas.openxmlformats.org/officeDocument/2006/relationships/hyperlink" Target="https://www.linkedin.com/in/olumide-balogun1/" TargetMode="External"/><Relationship Id="rId1" Type="http://schemas.openxmlformats.org/officeDocument/2006/relationships/slideLayout" Target="../slideLayouts/slideLayout7.xml"/><Relationship Id="rId5" Type="http://schemas.openxmlformats.org/officeDocument/2006/relationships/hyperlink" Target="https://medium.com/@Olumide-Balogun" TargetMode="External"/><Relationship Id="rId4" Type="http://schemas.openxmlformats.org/officeDocument/2006/relationships/hyperlink" Target="https://x.com/IAmOluBalogu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ED4F9B4-FE97-9F72-6C81-2668669CDA9D}"/>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9525D8DF-2C0D-BF75-804B-AD603922B7DE}"/>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10" name="TextBox 9">
            <a:extLst>
              <a:ext uri="{FF2B5EF4-FFF2-40B4-BE49-F238E27FC236}">
                <a16:creationId xmlns:a16="http://schemas.microsoft.com/office/drawing/2014/main" id="{1C3402B3-CDE6-7074-45D2-6343EEA4CF9A}"/>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pic>
        <p:nvPicPr>
          <p:cNvPr id="14" name="Picture 13">
            <a:extLst>
              <a:ext uri="{FF2B5EF4-FFF2-40B4-BE49-F238E27FC236}">
                <a16:creationId xmlns:a16="http://schemas.microsoft.com/office/drawing/2014/main" id="{FE60986B-DA31-6F0A-771B-5126F10C9FCC}"/>
              </a:ext>
            </a:extLst>
          </p:cNvPr>
          <p:cNvPicPr>
            <a:picLocks noChangeAspect="1"/>
          </p:cNvPicPr>
          <p:nvPr/>
        </p:nvPicPr>
        <p:blipFill>
          <a:blip r:embed="rId2"/>
          <a:stretch>
            <a:fillRect/>
          </a:stretch>
        </p:blipFill>
        <p:spPr>
          <a:xfrm>
            <a:off x="0" y="0"/>
            <a:ext cx="12192000" cy="6559296"/>
          </a:xfrm>
          <a:prstGeom prst="rect">
            <a:avLst/>
          </a:prstGeom>
          <a:solidFill>
            <a:srgbClr val="DFDBCC"/>
          </a:solidFill>
        </p:spPr>
      </p:pic>
      <p:sp>
        <p:nvSpPr>
          <p:cNvPr id="2" name="TextBox 1">
            <a:extLst>
              <a:ext uri="{FF2B5EF4-FFF2-40B4-BE49-F238E27FC236}">
                <a16:creationId xmlns:a16="http://schemas.microsoft.com/office/drawing/2014/main" id="{33B219F4-3137-126A-F96C-10FDFDC95930}"/>
              </a:ext>
            </a:extLst>
          </p:cNvPr>
          <p:cNvSpPr txBox="1"/>
          <p:nvPr/>
        </p:nvSpPr>
        <p:spPr>
          <a:xfrm rot="21600000">
            <a:off x="3509598" y="1730898"/>
            <a:ext cx="4974645" cy="584775"/>
          </a:xfrm>
          <a:prstGeom prst="rect">
            <a:avLst/>
          </a:prstGeom>
          <a:noFill/>
          <a:effectLst>
            <a:glow rad="152400">
              <a:srgbClr val="00B0F0">
                <a:alpha val="39000"/>
              </a:srgbClr>
            </a:glow>
          </a:effectLst>
          <a:scene3d>
            <a:camera prst="orthographicFront">
              <a:rot lat="0" lon="0" rev="0"/>
            </a:camera>
            <a:lightRig rig="threePt" dir="t"/>
          </a:scene3d>
        </p:spPr>
        <p:txBody>
          <a:bodyPr wrap="square">
            <a:spAutoFit/>
          </a:bodyPr>
          <a:lstStyle/>
          <a:p>
            <a:r>
              <a:rPr lang="en-US" sz="3200" b="1" dirty="0">
                <a:solidFill>
                  <a:srgbClr val="FF0000"/>
                </a:solidFill>
                <a:effectLst/>
                <a:latin typeface="Arial Rounded MT Bold" panose="020F0704030504030204" pitchFamily="34" charset="0"/>
              </a:rPr>
              <a:t>Turning Data to Dollars:</a:t>
            </a:r>
          </a:p>
        </p:txBody>
      </p:sp>
      <p:pic>
        <p:nvPicPr>
          <p:cNvPr id="5" name="Picture 4">
            <a:extLst>
              <a:ext uri="{FF2B5EF4-FFF2-40B4-BE49-F238E27FC236}">
                <a16:creationId xmlns:a16="http://schemas.microsoft.com/office/drawing/2014/main" id="{A54C6289-2828-53B5-31A3-C49D7F79B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203" y="5193791"/>
            <a:ext cx="2218701" cy="729573"/>
          </a:xfrm>
          <a:prstGeom prst="rect">
            <a:avLst/>
          </a:prstGeom>
        </p:spPr>
      </p:pic>
      <p:sp>
        <p:nvSpPr>
          <p:cNvPr id="11" name="TextBox 10">
            <a:extLst>
              <a:ext uri="{FF2B5EF4-FFF2-40B4-BE49-F238E27FC236}">
                <a16:creationId xmlns:a16="http://schemas.microsoft.com/office/drawing/2014/main" id="{320DD715-E4DF-08A4-A542-8BD25D12CAEF}"/>
              </a:ext>
            </a:extLst>
          </p:cNvPr>
          <p:cNvSpPr txBox="1"/>
          <p:nvPr/>
        </p:nvSpPr>
        <p:spPr>
          <a:xfrm>
            <a:off x="2303362" y="2293206"/>
            <a:ext cx="7153154" cy="738664"/>
          </a:xfrm>
          <a:prstGeom prst="rect">
            <a:avLst/>
          </a:prstGeom>
          <a:noFill/>
        </p:spPr>
        <p:txBody>
          <a:bodyPr wrap="square">
            <a:spAutoFit/>
          </a:bodyPr>
          <a:lstStyle/>
          <a:p>
            <a:r>
              <a:rPr lang="en-US" sz="4200" b="1" dirty="0">
                <a:latin typeface="Arial Rounded MT Bold" panose="020F0704030504030204" pitchFamily="34" charset="0"/>
              </a:rPr>
              <a:t>Strategic Insights to Boost</a:t>
            </a:r>
            <a:endParaRPr lang="en-NG" sz="4200" b="1" dirty="0">
              <a:latin typeface="Arial Rounded MT Bold" panose="020F0704030504030204" pitchFamily="34" charset="0"/>
            </a:endParaRPr>
          </a:p>
        </p:txBody>
      </p:sp>
      <p:sp>
        <p:nvSpPr>
          <p:cNvPr id="3" name="TextBox 2">
            <a:extLst>
              <a:ext uri="{FF2B5EF4-FFF2-40B4-BE49-F238E27FC236}">
                <a16:creationId xmlns:a16="http://schemas.microsoft.com/office/drawing/2014/main" id="{3B0D9DD4-60E6-5BEC-D749-62DA823E262D}"/>
              </a:ext>
            </a:extLst>
          </p:cNvPr>
          <p:cNvSpPr txBox="1"/>
          <p:nvPr/>
        </p:nvSpPr>
        <p:spPr>
          <a:xfrm>
            <a:off x="2820577" y="2926026"/>
            <a:ext cx="6163596" cy="738664"/>
          </a:xfrm>
          <a:prstGeom prst="rect">
            <a:avLst/>
          </a:prstGeom>
          <a:noFill/>
        </p:spPr>
        <p:txBody>
          <a:bodyPr wrap="square">
            <a:spAutoFit/>
          </a:bodyPr>
          <a:lstStyle/>
          <a:p>
            <a:r>
              <a:rPr lang="en-US" sz="4200" b="1" dirty="0">
                <a:latin typeface="Arial Rounded MT Bold" panose="020F0704030504030204" pitchFamily="34" charset="0"/>
              </a:rPr>
              <a:t>Sales, Profitability, and </a:t>
            </a:r>
            <a:endParaRPr lang="en-NG" sz="4200" b="1" dirty="0">
              <a:latin typeface="Arial Rounded MT Bold" panose="020F0704030504030204" pitchFamily="34" charset="0"/>
            </a:endParaRPr>
          </a:p>
        </p:txBody>
      </p:sp>
      <p:sp>
        <p:nvSpPr>
          <p:cNvPr id="4" name="TextBox 3">
            <a:extLst>
              <a:ext uri="{FF2B5EF4-FFF2-40B4-BE49-F238E27FC236}">
                <a16:creationId xmlns:a16="http://schemas.microsoft.com/office/drawing/2014/main" id="{911A41A6-8D69-561D-2812-4139890B0728}"/>
              </a:ext>
            </a:extLst>
          </p:cNvPr>
          <p:cNvSpPr txBox="1"/>
          <p:nvPr/>
        </p:nvSpPr>
        <p:spPr>
          <a:xfrm>
            <a:off x="4408527" y="3557360"/>
            <a:ext cx="2987696" cy="738664"/>
          </a:xfrm>
          <a:prstGeom prst="rect">
            <a:avLst/>
          </a:prstGeom>
          <a:noFill/>
        </p:spPr>
        <p:txBody>
          <a:bodyPr wrap="square">
            <a:spAutoFit/>
          </a:bodyPr>
          <a:lstStyle/>
          <a:p>
            <a:r>
              <a:rPr lang="en-US" sz="4200" b="1" dirty="0">
                <a:latin typeface="Arial Rounded MT Bold" panose="020F0704030504030204" pitchFamily="34" charset="0"/>
              </a:rPr>
              <a:t>Efficiency.</a:t>
            </a:r>
            <a:endParaRPr lang="en-NG" sz="4200" b="1" dirty="0">
              <a:latin typeface="Arial Rounded MT Bold" panose="020F0704030504030204" pitchFamily="34" charset="0"/>
            </a:endParaRPr>
          </a:p>
        </p:txBody>
      </p:sp>
    </p:spTree>
    <p:extLst>
      <p:ext uri="{BB962C8B-B14F-4D97-AF65-F5344CB8AC3E}">
        <p14:creationId xmlns:p14="http://schemas.microsoft.com/office/powerpoint/2010/main" val="683140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F95B045-6E0D-50A7-174F-88FAA7A3EF27}"/>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296E099-4F92-DEBD-5683-F3202303C6A2}"/>
              </a:ext>
            </a:extLst>
          </p:cNvPr>
          <p:cNvSpPr/>
          <p:nvPr/>
        </p:nvSpPr>
        <p:spPr>
          <a:xfrm>
            <a:off x="6096000" y="790766"/>
            <a:ext cx="5935906" cy="1326940"/>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7BD9B67B-2073-53C5-090D-21FAC507F279}"/>
              </a:ext>
            </a:extLst>
          </p:cNvPr>
          <p:cNvSpPr/>
          <p:nvPr/>
        </p:nvSpPr>
        <p:spPr>
          <a:xfrm>
            <a:off x="6214766" y="2335541"/>
            <a:ext cx="5817140" cy="405074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076C7AA2-8DD9-46EF-8FF8-F81782FD6372}"/>
              </a:ext>
            </a:extLst>
          </p:cNvPr>
          <p:cNvSpPr txBox="1"/>
          <p:nvPr/>
        </p:nvSpPr>
        <p:spPr>
          <a:xfrm>
            <a:off x="478830" y="156092"/>
            <a:ext cx="5632779" cy="461665"/>
          </a:xfrm>
          <a:prstGeom prst="rect">
            <a:avLst/>
          </a:prstGeom>
          <a:noFill/>
        </p:spPr>
        <p:txBody>
          <a:bodyPr wrap="square" rtlCol="0">
            <a:spAutoFit/>
          </a:bodyPr>
          <a:lstStyle/>
          <a:p>
            <a:r>
              <a:rPr lang="en-US" sz="2400" b="1" dirty="0">
                <a:solidFill>
                  <a:srgbClr val="FF0000"/>
                </a:solidFill>
              </a:rPr>
              <a:t>2b. Total Profit by Segment for Each Region</a:t>
            </a:r>
          </a:p>
        </p:txBody>
      </p:sp>
      <p:sp>
        <p:nvSpPr>
          <p:cNvPr id="6" name="TextBox 5">
            <a:extLst>
              <a:ext uri="{FF2B5EF4-FFF2-40B4-BE49-F238E27FC236}">
                <a16:creationId xmlns:a16="http://schemas.microsoft.com/office/drawing/2014/main" id="{E5E946C0-B086-AA2D-5262-6EA38B426E84}"/>
              </a:ext>
            </a:extLst>
          </p:cNvPr>
          <p:cNvSpPr txBox="1"/>
          <p:nvPr/>
        </p:nvSpPr>
        <p:spPr>
          <a:xfrm>
            <a:off x="6266344" y="794267"/>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evaluate the performance of </a:t>
            </a:r>
            <a:r>
              <a:rPr lang="en-US" sz="1600" dirty="0"/>
              <a:t>profit</a:t>
            </a:r>
            <a:r>
              <a:rPr lang="en-NG" sz="1600" dirty="0"/>
              <a:t> across  various segments within different regions. By identifying patterns, trends, and discrepancies</a:t>
            </a:r>
            <a:r>
              <a:rPr lang="en-NG" sz="1600" i="1" dirty="0"/>
              <a:t>, the analysis aims to uncover opportunities for improvement, highlight high-performing segments and regions, and provide actionable insights to guide strategic decision-making.  </a:t>
            </a:r>
          </a:p>
        </p:txBody>
      </p:sp>
      <p:cxnSp>
        <p:nvCxnSpPr>
          <p:cNvPr id="3" name="Straight Connector 2">
            <a:extLst>
              <a:ext uri="{FF2B5EF4-FFF2-40B4-BE49-F238E27FC236}">
                <a16:creationId xmlns:a16="http://schemas.microsoft.com/office/drawing/2014/main" id="{B43371BB-0C4C-492D-FBA6-60DD6EA5EAC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B8D9085-8EC0-2855-745F-6AEFDFEA38D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DFB46607-E904-A56F-A024-E89050961437}"/>
              </a:ext>
            </a:extLst>
          </p:cNvPr>
          <p:cNvSpPr txBox="1"/>
          <p:nvPr/>
        </p:nvSpPr>
        <p:spPr>
          <a:xfrm>
            <a:off x="11039856" y="6603459"/>
            <a:ext cx="298704" cy="261610"/>
          </a:xfrm>
          <a:prstGeom prst="rect">
            <a:avLst/>
          </a:prstGeom>
          <a:noFill/>
        </p:spPr>
        <p:txBody>
          <a:bodyPr wrap="square" rtlCol="0">
            <a:spAutoFit/>
          </a:bodyPr>
          <a:lstStyle/>
          <a:p>
            <a:r>
              <a:rPr lang="en-US" sz="1100" b="1" dirty="0"/>
              <a:t>9  </a:t>
            </a:r>
            <a:endParaRPr lang="en-NG" sz="1100" b="1" dirty="0"/>
          </a:p>
        </p:txBody>
      </p:sp>
      <p:sp>
        <p:nvSpPr>
          <p:cNvPr id="8" name="TextBox 7">
            <a:extLst>
              <a:ext uri="{FF2B5EF4-FFF2-40B4-BE49-F238E27FC236}">
                <a16:creationId xmlns:a16="http://schemas.microsoft.com/office/drawing/2014/main" id="{5ED38932-81F6-5518-4E8E-41D9B2D198EA}"/>
              </a:ext>
            </a:extLst>
          </p:cNvPr>
          <p:cNvSpPr txBox="1"/>
          <p:nvPr/>
        </p:nvSpPr>
        <p:spPr>
          <a:xfrm>
            <a:off x="703836" y="855271"/>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dirty="0">
                <a:solidFill>
                  <a:srgbClr val="FF0000"/>
                </a:solidFill>
              </a:rPr>
              <a:t>How do profit performance vary across different segments within each region?</a:t>
            </a:r>
            <a:endParaRPr lang="en-NG" sz="1600" dirty="0">
              <a:solidFill>
                <a:srgbClr val="FF0000"/>
              </a:solidFill>
            </a:endParaRPr>
          </a:p>
        </p:txBody>
      </p:sp>
      <p:sp>
        <p:nvSpPr>
          <p:cNvPr id="10" name="Rectangle: Rounded Corners 9">
            <a:extLst>
              <a:ext uri="{FF2B5EF4-FFF2-40B4-BE49-F238E27FC236}">
                <a16:creationId xmlns:a16="http://schemas.microsoft.com/office/drawing/2014/main" id="{7805F768-4C45-7EA5-167B-DA87C6D9DBCC}"/>
              </a:ext>
            </a:extLst>
          </p:cNvPr>
          <p:cNvSpPr/>
          <p:nvPr/>
        </p:nvSpPr>
        <p:spPr>
          <a:xfrm>
            <a:off x="651150" y="791302"/>
            <a:ext cx="4995888" cy="712714"/>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74CC81E5-892D-F8A2-2C22-0143A6CEA485}"/>
              </a:ext>
            </a:extLst>
          </p:cNvPr>
          <p:cNvSpPr txBox="1"/>
          <p:nvPr/>
        </p:nvSpPr>
        <p:spPr>
          <a:xfrm>
            <a:off x="6266345" y="2468088"/>
            <a:ext cx="5713983" cy="338554"/>
          </a:xfrm>
          <a:prstGeom prst="rect">
            <a:avLst/>
          </a:prstGeom>
          <a:noFill/>
        </p:spPr>
        <p:txBody>
          <a:bodyPr wrap="square" rtlCol="0">
            <a:spAutoFit/>
          </a:bodyPr>
          <a:lstStyle/>
          <a:p>
            <a:endParaRPr lang="en-US" sz="1600" dirty="0"/>
          </a:p>
        </p:txBody>
      </p:sp>
      <p:pic>
        <p:nvPicPr>
          <p:cNvPr id="16" name="Picture 15">
            <a:extLst>
              <a:ext uri="{FF2B5EF4-FFF2-40B4-BE49-F238E27FC236}">
                <a16:creationId xmlns:a16="http://schemas.microsoft.com/office/drawing/2014/main" id="{01E6EF17-D8CE-BCD3-0008-EED2366E3C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851661"/>
            <a:ext cx="5817141" cy="4534623"/>
          </a:xfrm>
          <a:prstGeom prst="rect">
            <a:avLst/>
          </a:prstGeom>
        </p:spPr>
      </p:pic>
      <p:sp>
        <p:nvSpPr>
          <p:cNvPr id="17" name="TextBox 16">
            <a:extLst>
              <a:ext uri="{FF2B5EF4-FFF2-40B4-BE49-F238E27FC236}">
                <a16:creationId xmlns:a16="http://schemas.microsoft.com/office/drawing/2014/main" id="{81BFF92A-E26E-4374-CA67-2C5CA79C580A}"/>
              </a:ext>
            </a:extLst>
          </p:cNvPr>
          <p:cNvSpPr txBox="1"/>
          <p:nvPr/>
        </p:nvSpPr>
        <p:spPr>
          <a:xfrm>
            <a:off x="6266344" y="2468088"/>
            <a:ext cx="5713983" cy="3785652"/>
          </a:xfrm>
          <a:prstGeom prst="rect">
            <a:avLst/>
          </a:prstGeom>
          <a:noFill/>
        </p:spPr>
        <p:txBody>
          <a:bodyPr wrap="square" rtlCol="0">
            <a:spAutoFit/>
          </a:bodyPr>
          <a:lstStyle/>
          <a:p>
            <a:r>
              <a:rPr lang="en-US" sz="1600" b="1" u="sng" dirty="0"/>
              <a:t>Hypothesis</a:t>
            </a:r>
            <a:r>
              <a:rPr lang="en-US" sz="1600" dirty="0"/>
              <a:t>: There are significant differences in profit by segment across regions, suggesting that segments and regions vary substantially in their profit performance. </a:t>
            </a:r>
          </a:p>
          <a:p>
            <a:r>
              <a:rPr lang="en-US" sz="1600" dirty="0"/>
              <a:t>From a </a:t>
            </a:r>
            <a:r>
              <a:rPr lang="en-US" sz="1600" b="1" dirty="0"/>
              <a:t>business perspective</a:t>
            </a:r>
            <a:r>
              <a:rPr lang="en-US" sz="1600" dirty="0"/>
              <a:t>, this provides strong evidence that sales and profit strategies differ considerably between segments and regions.</a:t>
            </a:r>
          </a:p>
          <a:p>
            <a:endParaRPr lang="en-US" sz="1600" dirty="0"/>
          </a:p>
          <a:p>
            <a:r>
              <a:rPr lang="en-US" sz="1600" b="1" u="sng" dirty="0"/>
              <a:t>Insights:</a:t>
            </a:r>
            <a:br>
              <a:rPr lang="en-US" sz="1600" dirty="0"/>
            </a:br>
            <a:r>
              <a:rPr lang="en-US" sz="1600" dirty="0"/>
              <a:t>The West is the top-performing region, achieving Total Profit of $117.7 thousand, while the Central lags with approximately $40.5 thousand in Profit. Additionally, the Consumer Segment excels with Total Profit of $141.9 thousand, whereas Home Office is the least performing category, totaling $64.0 thousand in  profit.</a:t>
            </a:r>
          </a:p>
          <a:p>
            <a:r>
              <a:rPr lang="en-US" sz="1600" b="1" i="1" dirty="0"/>
              <a:t>In all, Consumer from the West is the most performing with Total Profit of $62.8 thousand.</a:t>
            </a:r>
            <a:endParaRPr lang="en-US" sz="1600" dirty="0"/>
          </a:p>
        </p:txBody>
      </p:sp>
    </p:spTree>
    <p:extLst>
      <p:ext uri="{BB962C8B-B14F-4D97-AF65-F5344CB8AC3E}">
        <p14:creationId xmlns:p14="http://schemas.microsoft.com/office/powerpoint/2010/main" val="3346110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EFEE05B-73D1-9B08-3375-B443A785950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34BB34DB-EC86-2E3F-5269-201B90803199}"/>
              </a:ext>
            </a:extLst>
          </p:cNvPr>
          <p:cNvSpPr/>
          <p:nvPr/>
        </p:nvSpPr>
        <p:spPr>
          <a:xfrm>
            <a:off x="6096000" y="790765"/>
            <a:ext cx="5935906" cy="15629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BB5922F-D929-2126-B2C1-669CC2D5EFF5}"/>
              </a:ext>
            </a:extLst>
          </p:cNvPr>
          <p:cNvSpPr/>
          <p:nvPr/>
        </p:nvSpPr>
        <p:spPr>
          <a:xfrm>
            <a:off x="6214766" y="2539474"/>
            <a:ext cx="5817140" cy="384681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3E7697F4-3481-0143-B8C1-3D9F37BEE2E1}"/>
              </a:ext>
            </a:extLst>
          </p:cNvPr>
          <p:cNvSpPr txBox="1"/>
          <p:nvPr/>
        </p:nvSpPr>
        <p:spPr>
          <a:xfrm>
            <a:off x="478830" y="156092"/>
            <a:ext cx="5735936" cy="461665"/>
          </a:xfrm>
          <a:prstGeom prst="rect">
            <a:avLst/>
          </a:prstGeom>
          <a:noFill/>
        </p:spPr>
        <p:txBody>
          <a:bodyPr wrap="square" rtlCol="0">
            <a:spAutoFit/>
          </a:bodyPr>
          <a:lstStyle/>
          <a:p>
            <a:r>
              <a:rPr lang="en-US" sz="2400" b="1" dirty="0">
                <a:solidFill>
                  <a:srgbClr val="FF0000"/>
                </a:solidFill>
              </a:rPr>
              <a:t>3a. Total Sales by Category for Each Region </a:t>
            </a:r>
          </a:p>
        </p:txBody>
      </p:sp>
      <p:sp>
        <p:nvSpPr>
          <p:cNvPr id="6" name="TextBox 5">
            <a:extLst>
              <a:ext uri="{FF2B5EF4-FFF2-40B4-BE49-F238E27FC236}">
                <a16:creationId xmlns:a16="http://schemas.microsoft.com/office/drawing/2014/main" id="{72F0FF89-6B71-FFE3-C59E-0A90CAF0189D}"/>
              </a:ext>
            </a:extLst>
          </p:cNvPr>
          <p:cNvSpPr txBox="1"/>
          <p:nvPr/>
        </p:nvSpPr>
        <p:spPr>
          <a:xfrm>
            <a:off x="6214766" y="796799"/>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 examine the sales performance across various product categories and regions. By identifying key trends, variations, and under- performing categories or regions, </a:t>
            </a:r>
            <a:r>
              <a:rPr lang="en-NG" sz="1600" i="1" dirty="0"/>
              <a:t>this analysis seeks to uncover insights that can drive business strategy, optimize resource allocation, and highlight areas for  targeted improvements or further investigation.  </a:t>
            </a:r>
          </a:p>
        </p:txBody>
      </p:sp>
      <p:cxnSp>
        <p:nvCxnSpPr>
          <p:cNvPr id="3" name="Straight Connector 2">
            <a:extLst>
              <a:ext uri="{FF2B5EF4-FFF2-40B4-BE49-F238E27FC236}">
                <a16:creationId xmlns:a16="http://schemas.microsoft.com/office/drawing/2014/main" id="{0B649FE5-DE1B-B330-960C-46672CE3DF7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493F7FE-89D9-E545-741E-8D80C1DF8C5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2372F08-03B5-967D-CE34-34FE49DFE153}"/>
              </a:ext>
            </a:extLst>
          </p:cNvPr>
          <p:cNvSpPr txBox="1"/>
          <p:nvPr/>
        </p:nvSpPr>
        <p:spPr>
          <a:xfrm>
            <a:off x="11039856" y="6603460"/>
            <a:ext cx="384048" cy="261610"/>
          </a:xfrm>
          <a:prstGeom prst="rect">
            <a:avLst/>
          </a:prstGeom>
          <a:noFill/>
        </p:spPr>
        <p:txBody>
          <a:bodyPr wrap="square" rtlCol="0">
            <a:spAutoFit/>
          </a:bodyPr>
          <a:lstStyle/>
          <a:p>
            <a:r>
              <a:rPr lang="en-US" sz="1100" b="1" dirty="0"/>
              <a:t>10  </a:t>
            </a:r>
            <a:endParaRPr lang="en-NG" sz="1100" b="1" dirty="0"/>
          </a:p>
        </p:txBody>
      </p:sp>
      <p:sp>
        <p:nvSpPr>
          <p:cNvPr id="8" name="TextBox 7">
            <a:extLst>
              <a:ext uri="{FF2B5EF4-FFF2-40B4-BE49-F238E27FC236}">
                <a16:creationId xmlns:a16="http://schemas.microsoft.com/office/drawing/2014/main" id="{23283282-6B2B-3C8C-DC25-B5E1170E5B78}"/>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sales performance vary across different product categories within each region?</a:t>
            </a:r>
          </a:p>
        </p:txBody>
      </p:sp>
      <p:sp>
        <p:nvSpPr>
          <p:cNvPr id="10" name="Rectangle: Rounded Corners 9">
            <a:extLst>
              <a:ext uri="{FF2B5EF4-FFF2-40B4-BE49-F238E27FC236}">
                <a16:creationId xmlns:a16="http://schemas.microsoft.com/office/drawing/2014/main" id="{51E0AC12-2BD4-B5E7-3035-E0BE8EA3C11D}"/>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5FE50F06-ADC1-4D4F-74F7-E3F3F011092B}"/>
              </a:ext>
            </a:extLst>
          </p:cNvPr>
          <p:cNvSpPr txBox="1"/>
          <p:nvPr/>
        </p:nvSpPr>
        <p:spPr>
          <a:xfrm>
            <a:off x="6283510" y="2635353"/>
            <a:ext cx="5713983" cy="3539430"/>
          </a:xfrm>
          <a:prstGeom prst="rect">
            <a:avLst/>
          </a:prstGeom>
          <a:noFill/>
        </p:spPr>
        <p:txBody>
          <a:bodyPr wrap="square" rtlCol="0">
            <a:spAutoFit/>
          </a:bodyPr>
          <a:lstStyle/>
          <a:p>
            <a:r>
              <a:rPr lang="en-US" sz="1600" b="1" u="sng" dirty="0"/>
              <a:t>Hypothesis</a:t>
            </a:r>
            <a:r>
              <a:rPr lang="en-US" sz="1600" dirty="0"/>
              <a:t>: There are significant differences in sales by category across regions, suggesting that categories and regions vary substantially in their sales performance. From </a:t>
            </a:r>
            <a:r>
              <a:rPr lang="en-US" sz="1600" b="1" dirty="0"/>
              <a:t>a business perspective</a:t>
            </a:r>
            <a:r>
              <a:rPr lang="en-US" sz="1600" dirty="0"/>
              <a:t>, this provides strong evidence that sales strategies differ considerably between categories and regions.</a:t>
            </a:r>
          </a:p>
          <a:p>
            <a:endParaRPr lang="en-US" sz="1600" dirty="0"/>
          </a:p>
          <a:p>
            <a:r>
              <a:rPr lang="en-US" sz="1600" b="1" u="sng" dirty="0"/>
              <a:t>Insights</a:t>
            </a:r>
            <a:r>
              <a:rPr lang="en-US" sz="1600" b="1" dirty="0"/>
              <a:t>:</a:t>
            </a:r>
            <a:r>
              <a:rPr lang="en-US" sz="1600" dirty="0"/>
              <a:t>                                                                                                   The West is the top-performing region, achieving Total Sales of $778.3 million, while the South lags with approximately $411.2 million in Sales. Additionally, the Technology Category excels with Total Sales of $896.8 thousand, whereas Office Supplies is the least performing category, totaling $737.7 thousand in Sales.</a:t>
            </a:r>
          </a:p>
          <a:p>
            <a:r>
              <a:rPr lang="en-US" sz="1600" b="1" i="1" dirty="0"/>
              <a:t>In all, Technology from the West is the most performing with Total Sales of $285.3 thousand.</a:t>
            </a:r>
          </a:p>
        </p:txBody>
      </p:sp>
      <p:pic>
        <p:nvPicPr>
          <p:cNvPr id="15" name="Picture 14">
            <a:extLst>
              <a:ext uri="{FF2B5EF4-FFF2-40B4-BE49-F238E27FC236}">
                <a16:creationId xmlns:a16="http://schemas.microsoft.com/office/drawing/2014/main" id="{9D9A61A2-B4FC-0931-C757-F25B4F5A54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74" y="2050472"/>
            <a:ext cx="5765562" cy="4335809"/>
          </a:xfrm>
          <a:prstGeom prst="rect">
            <a:avLst/>
          </a:prstGeom>
        </p:spPr>
      </p:pic>
    </p:spTree>
    <p:extLst>
      <p:ext uri="{BB962C8B-B14F-4D97-AF65-F5344CB8AC3E}">
        <p14:creationId xmlns:p14="http://schemas.microsoft.com/office/powerpoint/2010/main" val="2311066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AA06BA42-28F5-7B76-C239-09AD52029E53}"/>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7417DE4-AD85-1FA2-5670-22D6AB7E6629}"/>
              </a:ext>
            </a:extLst>
          </p:cNvPr>
          <p:cNvSpPr/>
          <p:nvPr/>
        </p:nvSpPr>
        <p:spPr>
          <a:xfrm>
            <a:off x="6096000" y="790765"/>
            <a:ext cx="5935906" cy="15629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F3957B77-3221-F10E-A37F-A87DF583929B}"/>
              </a:ext>
            </a:extLst>
          </p:cNvPr>
          <p:cNvSpPr/>
          <p:nvPr/>
        </p:nvSpPr>
        <p:spPr>
          <a:xfrm>
            <a:off x="6214766" y="2539474"/>
            <a:ext cx="5817140" cy="3846813"/>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A791F969-EFA8-8341-B41E-A7B44D5B104E}"/>
              </a:ext>
            </a:extLst>
          </p:cNvPr>
          <p:cNvSpPr txBox="1"/>
          <p:nvPr/>
        </p:nvSpPr>
        <p:spPr>
          <a:xfrm>
            <a:off x="478830" y="156092"/>
            <a:ext cx="5735936" cy="461665"/>
          </a:xfrm>
          <a:prstGeom prst="rect">
            <a:avLst/>
          </a:prstGeom>
          <a:noFill/>
        </p:spPr>
        <p:txBody>
          <a:bodyPr wrap="square" rtlCol="0">
            <a:spAutoFit/>
          </a:bodyPr>
          <a:lstStyle/>
          <a:p>
            <a:r>
              <a:rPr lang="en-US" sz="2400" b="1" dirty="0">
                <a:solidFill>
                  <a:srgbClr val="FF0000"/>
                </a:solidFill>
              </a:rPr>
              <a:t>3b. Total Profit by Category for Each Region </a:t>
            </a:r>
          </a:p>
        </p:txBody>
      </p:sp>
      <p:sp>
        <p:nvSpPr>
          <p:cNvPr id="6" name="TextBox 5">
            <a:extLst>
              <a:ext uri="{FF2B5EF4-FFF2-40B4-BE49-F238E27FC236}">
                <a16:creationId xmlns:a16="http://schemas.microsoft.com/office/drawing/2014/main" id="{19A76062-7F9F-9528-FD76-32F2E5872D2B}"/>
              </a:ext>
            </a:extLst>
          </p:cNvPr>
          <p:cNvSpPr txBox="1"/>
          <p:nvPr/>
        </p:nvSpPr>
        <p:spPr>
          <a:xfrm>
            <a:off x="6214766" y="796799"/>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 examine the </a:t>
            </a:r>
            <a:r>
              <a:rPr lang="en-US" sz="1600" dirty="0"/>
              <a:t>profit</a:t>
            </a:r>
            <a:r>
              <a:rPr lang="en-NG" sz="1600" dirty="0"/>
              <a:t> performance across various product categories and regions. By identifying key trends, variations, and under- performing categories or regions, </a:t>
            </a:r>
            <a:r>
              <a:rPr lang="en-NG" sz="1600" i="1" dirty="0"/>
              <a:t>this analysis seeks to uncover insights that can drive business strategy, optimize resource allocation, and highlight areas for  targeted improvements or further investigation.  </a:t>
            </a:r>
          </a:p>
        </p:txBody>
      </p:sp>
      <p:cxnSp>
        <p:nvCxnSpPr>
          <p:cNvPr id="3" name="Straight Connector 2">
            <a:extLst>
              <a:ext uri="{FF2B5EF4-FFF2-40B4-BE49-F238E27FC236}">
                <a16:creationId xmlns:a16="http://schemas.microsoft.com/office/drawing/2014/main" id="{690BC68B-6935-8D59-0917-2E827723564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A2FCC9A-5161-D44B-8B5E-561F3DA23A8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8F9D587-7705-9FE1-5B10-5FCD667761C5}"/>
              </a:ext>
            </a:extLst>
          </p:cNvPr>
          <p:cNvSpPr txBox="1"/>
          <p:nvPr/>
        </p:nvSpPr>
        <p:spPr>
          <a:xfrm>
            <a:off x="11039856" y="6603460"/>
            <a:ext cx="384048" cy="261610"/>
          </a:xfrm>
          <a:prstGeom prst="rect">
            <a:avLst/>
          </a:prstGeom>
          <a:noFill/>
        </p:spPr>
        <p:txBody>
          <a:bodyPr wrap="square" rtlCol="0">
            <a:spAutoFit/>
          </a:bodyPr>
          <a:lstStyle/>
          <a:p>
            <a:r>
              <a:rPr lang="en-US" sz="1100" b="1" dirty="0"/>
              <a:t>11  </a:t>
            </a:r>
            <a:endParaRPr lang="en-NG" sz="1100" b="1" dirty="0"/>
          </a:p>
        </p:txBody>
      </p:sp>
      <p:sp>
        <p:nvSpPr>
          <p:cNvPr id="8" name="TextBox 7">
            <a:extLst>
              <a:ext uri="{FF2B5EF4-FFF2-40B4-BE49-F238E27FC236}">
                <a16:creationId xmlns:a16="http://schemas.microsoft.com/office/drawing/2014/main" id="{DD51555B-6659-1D06-2555-FDC3ACE56FA6}"/>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a:t>
            </a:r>
            <a:r>
              <a:rPr lang="en-US" sz="1600" dirty="0">
                <a:solidFill>
                  <a:srgbClr val="FF0000"/>
                </a:solidFill>
              </a:rPr>
              <a:t>profit</a:t>
            </a:r>
            <a:r>
              <a:rPr lang="en-NG" sz="1600" dirty="0">
                <a:solidFill>
                  <a:srgbClr val="FF0000"/>
                </a:solidFill>
              </a:rPr>
              <a:t> performance vary across different product categories within each region?</a:t>
            </a:r>
          </a:p>
        </p:txBody>
      </p:sp>
      <p:sp>
        <p:nvSpPr>
          <p:cNvPr id="10" name="Rectangle: Rounded Corners 9">
            <a:extLst>
              <a:ext uri="{FF2B5EF4-FFF2-40B4-BE49-F238E27FC236}">
                <a16:creationId xmlns:a16="http://schemas.microsoft.com/office/drawing/2014/main" id="{4587934F-8297-C6A2-3932-373413C39E9D}"/>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EF1E5FF3-0FA2-82F9-4D3F-BDA21AF939C3}"/>
              </a:ext>
            </a:extLst>
          </p:cNvPr>
          <p:cNvSpPr txBox="1"/>
          <p:nvPr/>
        </p:nvSpPr>
        <p:spPr>
          <a:xfrm>
            <a:off x="6283510" y="2656663"/>
            <a:ext cx="5713983" cy="3539430"/>
          </a:xfrm>
          <a:prstGeom prst="rect">
            <a:avLst/>
          </a:prstGeom>
          <a:noFill/>
        </p:spPr>
        <p:txBody>
          <a:bodyPr wrap="square" rtlCol="0">
            <a:spAutoFit/>
          </a:bodyPr>
          <a:lstStyle/>
          <a:p>
            <a:r>
              <a:rPr lang="en-US" sz="1600" b="1" u="sng" dirty="0"/>
              <a:t>Hypothesis</a:t>
            </a:r>
            <a:r>
              <a:rPr lang="en-US" sz="1600" dirty="0"/>
              <a:t>: Profit varies significantly by category across regions, indicating substantial differences in profit performance.</a:t>
            </a:r>
          </a:p>
          <a:p>
            <a:r>
              <a:rPr lang="en-US" sz="1600" dirty="0"/>
              <a:t>From </a:t>
            </a:r>
            <a:r>
              <a:rPr lang="en-US" sz="1600" b="1" dirty="0"/>
              <a:t>a business perspective</a:t>
            </a:r>
            <a:r>
              <a:rPr lang="en-US" sz="1600" dirty="0"/>
              <a:t>, this provides strong evidence that profit strategies differ considerably between categories and regions.</a:t>
            </a:r>
          </a:p>
          <a:p>
            <a:endParaRPr lang="en-US" sz="1600" dirty="0"/>
          </a:p>
          <a:p>
            <a:r>
              <a:rPr lang="en-US" sz="1600" b="1" u="sng" dirty="0"/>
              <a:t>Insights:</a:t>
            </a:r>
            <a:br>
              <a:rPr lang="en-US" sz="1600" dirty="0"/>
            </a:br>
            <a:r>
              <a:rPr lang="en-US" sz="1600" dirty="0"/>
              <a:t>The West is the top-performing region, achieving Total Profit of $117.7 thousand, while the Central lags with approximately $40.5 thousand in profit. Additionally, the Technology Category excels with Total Profit of $153.8 thousand, whereas Office Supplies is the least performing category, totaling $20.3thousand in  Profit.</a:t>
            </a:r>
          </a:p>
          <a:p>
            <a:r>
              <a:rPr lang="en-US" sz="1600" b="1" i="1" dirty="0"/>
              <a:t>In all, Office Supplies  from the West is the most performing with Total Profit of $55.3 thousand.</a:t>
            </a:r>
          </a:p>
        </p:txBody>
      </p:sp>
      <p:pic>
        <p:nvPicPr>
          <p:cNvPr id="12" name="Picture 11">
            <a:extLst>
              <a:ext uri="{FF2B5EF4-FFF2-40B4-BE49-F238E27FC236}">
                <a16:creationId xmlns:a16="http://schemas.microsoft.com/office/drawing/2014/main" id="{D6C0BACB-4EC1-D40B-EAD6-D670BA90AE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828800"/>
            <a:ext cx="5817141" cy="4557479"/>
          </a:xfrm>
          <a:prstGeom prst="rect">
            <a:avLst/>
          </a:prstGeom>
        </p:spPr>
      </p:pic>
    </p:spTree>
    <p:extLst>
      <p:ext uri="{BB962C8B-B14F-4D97-AF65-F5344CB8AC3E}">
        <p14:creationId xmlns:p14="http://schemas.microsoft.com/office/powerpoint/2010/main" val="892590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50E5ECE0-35FF-BA18-B573-8A665CE25712}"/>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A88079E-1DB3-5BA9-DCE8-AA86F3422B6B}"/>
              </a:ext>
            </a:extLst>
          </p:cNvPr>
          <p:cNvSpPr/>
          <p:nvPr/>
        </p:nvSpPr>
        <p:spPr>
          <a:xfrm>
            <a:off x="6096000" y="790765"/>
            <a:ext cx="5935906" cy="17185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536B901-53FC-8A1E-9CB5-12D71A658F7A}"/>
              </a:ext>
            </a:extLst>
          </p:cNvPr>
          <p:cNvSpPr/>
          <p:nvPr/>
        </p:nvSpPr>
        <p:spPr>
          <a:xfrm>
            <a:off x="6214766" y="2682281"/>
            <a:ext cx="5817140" cy="370400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6D7B821C-3988-6EE5-CA4D-582F5D191158}"/>
              </a:ext>
            </a:extLst>
          </p:cNvPr>
          <p:cNvSpPr txBox="1"/>
          <p:nvPr/>
        </p:nvSpPr>
        <p:spPr>
          <a:xfrm>
            <a:off x="478830" y="156092"/>
            <a:ext cx="4130748" cy="461665"/>
          </a:xfrm>
          <a:prstGeom prst="rect">
            <a:avLst/>
          </a:prstGeom>
          <a:noFill/>
        </p:spPr>
        <p:txBody>
          <a:bodyPr wrap="square" rtlCol="0">
            <a:spAutoFit/>
          </a:bodyPr>
          <a:lstStyle/>
          <a:p>
            <a:r>
              <a:rPr lang="en-US" sz="2400" b="1" dirty="0">
                <a:solidFill>
                  <a:srgbClr val="FF0000"/>
                </a:solidFill>
              </a:rPr>
              <a:t>4a. Total Sales by Sub-Category </a:t>
            </a:r>
          </a:p>
        </p:txBody>
      </p:sp>
      <p:sp>
        <p:nvSpPr>
          <p:cNvPr id="6" name="TextBox 5">
            <a:extLst>
              <a:ext uri="{FF2B5EF4-FFF2-40B4-BE49-F238E27FC236}">
                <a16:creationId xmlns:a16="http://schemas.microsoft.com/office/drawing/2014/main" id="{ADE81E37-6384-3608-B999-7BC3FF79FC4A}"/>
              </a:ext>
            </a:extLst>
          </p:cNvPr>
          <p:cNvSpPr txBox="1"/>
          <p:nvPr/>
        </p:nvSpPr>
        <p:spPr>
          <a:xfrm>
            <a:off x="6231972" y="865188"/>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explore the sales performance across various sub-categories. By identifying high-performing and under-performing sub-categories, </a:t>
            </a:r>
            <a:r>
              <a:rPr lang="en-NG" sz="1600" i="1" dirty="0"/>
              <a:t>the analysis aims to uncover valuable insights that can inform product strategies,  optimize inventory and pricing decisions, and highlight areas for improvement or investment opportunities within the business.</a:t>
            </a:r>
          </a:p>
        </p:txBody>
      </p:sp>
      <p:cxnSp>
        <p:nvCxnSpPr>
          <p:cNvPr id="3" name="Straight Connector 2">
            <a:extLst>
              <a:ext uri="{FF2B5EF4-FFF2-40B4-BE49-F238E27FC236}">
                <a16:creationId xmlns:a16="http://schemas.microsoft.com/office/drawing/2014/main" id="{C9A55BBF-3D61-9838-38D5-E3DABBA18778}"/>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7D75000-1DBC-52FC-F2A4-E61A88FB4FD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9C915EC1-87F0-501E-0EED-A38E3800633A}"/>
              </a:ext>
            </a:extLst>
          </p:cNvPr>
          <p:cNvSpPr txBox="1"/>
          <p:nvPr/>
        </p:nvSpPr>
        <p:spPr>
          <a:xfrm>
            <a:off x="11039856" y="6603460"/>
            <a:ext cx="384048" cy="261610"/>
          </a:xfrm>
          <a:prstGeom prst="rect">
            <a:avLst/>
          </a:prstGeom>
          <a:noFill/>
        </p:spPr>
        <p:txBody>
          <a:bodyPr wrap="square" rtlCol="0">
            <a:spAutoFit/>
          </a:bodyPr>
          <a:lstStyle/>
          <a:p>
            <a:r>
              <a:rPr lang="en-US" sz="1100" b="1" dirty="0"/>
              <a:t>12  </a:t>
            </a:r>
            <a:endParaRPr lang="en-NG" sz="1100" b="1" dirty="0"/>
          </a:p>
        </p:txBody>
      </p:sp>
      <p:sp>
        <p:nvSpPr>
          <p:cNvPr id="8" name="TextBox 7">
            <a:extLst>
              <a:ext uri="{FF2B5EF4-FFF2-40B4-BE49-F238E27FC236}">
                <a16:creationId xmlns:a16="http://schemas.microsoft.com/office/drawing/2014/main" id="{720BC8E8-ED72-8974-BE4F-0EB5446B2671}"/>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sales performance vary across different sub-categories?</a:t>
            </a:r>
          </a:p>
        </p:txBody>
      </p:sp>
      <p:sp>
        <p:nvSpPr>
          <p:cNvPr id="10" name="Rectangle: Rounded Corners 9">
            <a:extLst>
              <a:ext uri="{FF2B5EF4-FFF2-40B4-BE49-F238E27FC236}">
                <a16:creationId xmlns:a16="http://schemas.microsoft.com/office/drawing/2014/main" id="{ACA8977F-CEAC-A2CD-4356-E902C3B41468}"/>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A3233665-70F1-BCF9-5DB4-D669C9C24655}"/>
              </a:ext>
            </a:extLst>
          </p:cNvPr>
          <p:cNvSpPr txBox="1"/>
          <p:nvPr/>
        </p:nvSpPr>
        <p:spPr>
          <a:xfrm>
            <a:off x="6283510" y="2871413"/>
            <a:ext cx="5713983" cy="3428374"/>
          </a:xfrm>
          <a:prstGeom prst="rect">
            <a:avLst/>
          </a:prstGeom>
          <a:noFill/>
        </p:spPr>
        <p:txBody>
          <a:bodyPr wrap="square" rtlCol="0">
            <a:spAutoFit/>
          </a:bodyPr>
          <a:lstStyle/>
          <a:p>
            <a:r>
              <a:rPr lang="en-US" sz="1600" b="1" u="sng" dirty="0"/>
              <a:t>Hypothesis</a:t>
            </a:r>
            <a:r>
              <a:rPr lang="en-US" sz="1600" dirty="0"/>
              <a:t>: Sales show significant variation across sub-categories, reflecting substantial differences in performance.</a:t>
            </a:r>
          </a:p>
          <a:p>
            <a:r>
              <a:rPr lang="en-US" sz="1600" dirty="0"/>
              <a:t>From a </a:t>
            </a:r>
            <a:r>
              <a:rPr lang="en-US" sz="1600" b="1" dirty="0"/>
              <a:t>business perspective</a:t>
            </a:r>
            <a:r>
              <a:rPr lang="en-US" sz="1600" dirty="0"/>
              <a:t>, this strongly suggests that sales strategies vary significantly across sub-categories.</a:t>
            </a:r>
            <a:endParaRPr lang="en-US" sz="1600" dirty="0">
              <a:solidFill>
                <a:srgbClr val="FF0000"/>
              </a:solidFill>
            </a:endParaRPr>
          </a:p>
          <a:p>
            <a:pPr>
              <a:lnSpc>
                <a:spcPct val="115000"/>
              </a:lnSpc>
              <a:spcAft>
                <a:spcPts val="800"/>
              </a:spcAft>
            </a:pPr>
            <a:r>
              <a:rPr lang="en-US" sz="1600" b="1" i="1" dirty="0"/>
              <a:t> </a:t>
            </a:r>
            <a:endParaRPr lang="en-US" sz="1600" dirty="0"/>
          </a:p>
          <a:p>
            <a:pPr>
              <a:lnSpc>
                <a:spcPct val="115000"/>
              </a:lnSpc>
              <a:spcAft>
                <a:spcPts val="800"/>
              </a:spcAft>
            </a:pPr>
            <a:r>
              <a:rPr lang="en-US" sz="1600" b="1" u="sng" dirty="0"/>
              <a:t>Insights</a:t>
            </a:r>
            <a:r>
              <a:rPr lang="en-US" sz="1600" b="1" dirty="0"/>
              <a:t>:                                                                                                       </a:t>
            </a:r>
            <a:r>
              <a:rPr lang="en-US" sz="1600" dirty="0"/>
              <a:t>Phones and Chairs led the sub-categories in revenue generation, contributing $357.8K and $333K, respectively. Meanwhile, Storage, Binders, Tables, Machines, and Accessories also exhibit strong and promising revenue potential. In contrast, Art ($27.5K in sales), Envelopes ($18.5K in sales), Labels ($12.5K in sales), and Fasteners ($3.0K in sales) rank as the underperforming sub-categories.</a:t>
            </a:r>
            <a:endParaRPr lang="en-US" sz="1600" kern="100" dirty="0">
              <a:latin typeface="Aptos" panose="02110004020202020204"/>
              <a:cs typeface="Times New Roman" panose="02020603050405020304" pitchFamily="18" charset="0"/>
            </a:endParaRPr>
          </a:p>
        </p:txBody>
      </p:sp>
      <p:pic>
        <p:nvPicPr>
          <p:cNvPr id="13" name="Picture 12">
            <a:extLst>
              <a:ext uri="{FF2B5EF4-FFF2-40B4-BE49-F238E27FC236}">
                <a16:creationId xmlns:a16="http://schemas.microsoft.com/office/drawing/2014/main" id="{CD037AD2-9A49-B18C-1158-2364C413ED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979113"/>
            <a:ext cx="5817140" cy="4407168"/>
          </a:xfrm>
          <a:prstGeom prst="rect">
            <a:avLst/>
          </a:prstGeom>
        </p:spPr>
      </p:pic>
    </p:spTree>
    <p:extLst>
      <p:ext uri="{BB962C8B-B14F-4D97-AF65-F5344CB8AC3E}">
        <p14:creationId xmlns:p14="http://schemas.microsoft.com/office/powerpoint/2010/main" val="2038674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CE785025-F92E-4013-DBB8-8CFD68B83BFE}"/>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47EC8DC5-A227-3C57-5B7C-9531B54176E9}"/>
              </a:ext>
            </a:extLst>
          </p:cNvPr>
          <p:cNvSpPr/>
          <p:nvPr/>
        </p:nvSpPr>
        <p:spPr>
          <a:xfrm>
            <a:off x="6096000" y="790765"/>
            <a:ext cx="5935906" cy="171850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23E8DC6-F7FD-5155-F381-912432DCFC10}"/>
              </a:ext>
            </a:extLst>
          </p:cNvPr>
          <p:cNvSpPr/>
          <p:nvPr/>
        </p:nvSpPr>
        <p:spPr>
          <a:xfrm>
            <a:off x="6214766" y="2682281"/>
            <a:ext cx="5817140" cy="370400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D3EC9786-F044-3368-02D6-6255C8552E11}"/>
              </a:ext>
            </a:extLst>
          </p:cNvPr>
          <p:cNvSpPr txBox="1"/>
          <p:nvPr/>
        </p:nvSpPr>
        <p:spPr>
          <a:xfrm>
            <a:off x="478829" y="156092"/>
            <a:ext cx="4216739" cy="461665"/>
          </a:xfrm>
          <a:prstGeom prst="rect">
            <a:avLst/>
          </a:prstGeom>
          <a:noFill/>
        </p:spPr>
        <p:txBody>
          <a:bodyPr wrap="square" rtlCol="0">
            <a:spAutoFit/>
          </a:bodyPr>
          <a:lstStyle/>
          <a:p>
            <a:r>
              <a:rPr lang="en-US" sz="2400" b="1" dirty="0">
                <a:solidFill>
                  <a:srgbClr val="FF0000"/>
                </a:solidFill>
              </a:rPr>
              <a:t>4b. Total Profit by Sub-Category  </a:t>
            </a:r>
          </a:p>
        </p:txBody>
      </p:sp>
      <p:sp>
        <p:nvSpPr>
          <p:cNvPr id="6" name="TextBox 5">
            <a:extLst>
              <a:ext uri="{FF2B5EF4-FFF2-40B4-BE49-F238E27FC236}">
                <a16:creationId xmlns:a16="http://schemas.microsoft.com/office/drawing/2014/main" id="{0A9838C9-310F-7A75-E4A3-86FD0088C453}"/>
              </a:ext>
            </a:extLst>
          </p:cNvPr>
          <p:cNvSpPr txBox="1"/>
          <p:nvPr/>
        </p:nvSpPr>
        <p:spPr>
          <a:xfrm>
            <a:off x="6231972" y="865188"/>
            <a:ext cx="5782727"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explore the </a:t>
            </a:r>
            <a:r>
              <a:rPr lang="en-US" sz="1600" dirty="0"/>
              <a:t>profit</a:t>
            </a:r>
            <a:r>
              <a:rPr lang="en-NG" sz="1600" dirty="0"/>
              <a:t> performance across various sub-categories. By identifying high-performing and under-performing sub-categories, </a:t>
            </a:r>
            <a:r>
              <a:rPr lang="en-NG" sz="1600" i="1" dirty="0"/>
              <a:t>the analysis aims to uncover valuable insights that can inform product strategies,  optimize inventory and pricing decisions, and highlight areas for improvement or investment opportunities within the business.</a:t>
            </a:r>
          </a:p>
        </p:txBody>
      </p:sp>
      <p:cxnSp>
        <p:nvCxnSpPr>
          <p:cNvPr id="3" name="Straight Connector 2">
            <a:extLst>
              <a:ext uri="{FF2B5EF4-FFF2-40B4-BE49-F238E27FC236}">
                <a16:creationId xmlns:a16="http://schemas.microsoft.com/office/drawing/2014/main" id="{3F7036A4-9436-01C2-9D64-58982E527B0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7A1212FF-0F56-BC75-1B21-8831DEEC470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4C04666C-5482-8603-A580-DDAB5D211240}"/>
              </a:ext>
            </a:extLst>
          </p:cNvPr>
          <p:cNvSpPr txBox="1"/>
          <p:nvPr/>
        </p:nvSpPr>
        <p:spPr>
          <a:xfrm>
            <a:off x="11039856" y="6603460"/>
            <a:ext cx="384048" cy="261610"/>
          </a:xfrm>
          <a:prstGeom prst="rect">
            <a:avLst/>
          </a:prstGeom>
          <a:noFill/>
        </p:spPr>
        <p:txBody>
          <a:bodyPr wrap="square" rtlCol="0">
            <a:spAutoFit/>
          </a:bodyPr>
          <a:lstStyle/>
          <a:p>
            <a:r>
              <a:rPr lang="en-US" sz="1100" b="1" dirty="0"/>
              <a:t>13  </a:t>
            </a:r>
            <a:endParaRPr lang="en-NG" sz="1100" b="1" dirty="0"/>
          </a:p>
        </p:txBody>
      </p:sp>
      <p:sp>
        <p:nvSpPr>
          <p:cNvPr id="8" name="TextBox 7">
            <a:extLst>
              <a:ext uri="{FF2B5EF4-FFF2-40B4-BE49-F238E27FC236}">
                <a16:creationId xmlns:a16="http://schemas.microsoft.com/office/drawing/2014/main" id="{52D0FB65-7568-F99F-F2DD-925A23FEFFAE}"/>
              </a:ext>
            </a:extLst>
          </p:cNvPr>
          <p:cNvSpPr txBox="1"/>
          <p:nvPr/>
        </p:nvSpPr>
        <p:spPr>
          <a:xfrm>
            <a:off x="748208" y="886044"/>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profit performance vary across different sub-categories?</a:t>
            </a:r>
          </a:p>
        </p:txBody>
      </p:sp>
      <p:sp>
        <p:nvSpPr>
          <p:cNvPr id="10" name="Rectangle: Rounded Corners 9">
            <a:extLst>
              <a:ext uri="{FF2B5EF4-FFF2-40B4-BE49-F238E27FC236}">
                <a16:creationId xmlns:a16="http://schemas.microsoft.com/office/drawing/2014/main" id="{547B1AFC-46B7-5D60-3F1D-82F0B7E11AC6}"/>
              </a:ext>
            </a:extLst>
          </p:cNvPr>
          <p:cNvSpPr/>
          <p:nvPr/>
        </p:nvSpPr>
        <p:spPr>
          <a:xfrm>
            <a:off x="651150" y="791301"/>
            <a:ext cx="5084632" cy="774263"/>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4E52686-1FE4-4832-FF97-A4760019EB3D}"/>
              </a:ext>
            </a:extLst>
          </p:cNvPr>
          <p:cNvSpPr txBox="1"/>
          <p:nvPr/>
        </p:nvSpPr>
        <p:spPr>
          <a:xfrm>
            <a:off x="6283510" y="2871413"/>
            <a:ext cx="5713983" cy="2800767"/>
          </a:xfrm>
          <a:prstGeom prst="rect">
            <a:avLst/>
          </a:prstGeom>
          <a:noFill/>
        </p:spPr>
        <p:txBody>
          <a:bodyPr wrap="square" rtlCol="0">
            <a:spAutoFit/>
          </a:bodyPr>
          <a:lstStyle/>
          <a:p>
            <a:r>
              <a:rPr lang="en-US" sz="1600" b="1" u="sng" dirty="0"/>
              <a:t>Hypothesis</a:t>
            </a:r>
            <a:r>
              <a:rPr lang="en-US" sz="1600" b="1" dirty="0"/>
              <a:t>: </a:t>
            </a:r>
            <a:r>
              <a:rPr lang="en-US" sz="1600" dirty="0"/>
              <a:t>Profit exhibits notable variation across sub-categories, highlighting substantial differences in performance. This indicates that profit strategies differ significantly across these sub-categories from a business perspective.</a:t>
            </a:r>
            <a:endParaRPr lang="en-US" sz="1600" b="1" i="1" u="sng" dirty="0"/>
          </a:p>
          <a:p>
            <a:endParaRPr lang="en-US" sz="1600" b="1" i="1" u="sng" dirty="0"/>
          </a:p>
          <a:p>
            <a:r>
              <a:rPr lang="en-US" sz="1600" b="1" u="sng" dirty="0"/>
              <a:t>Insights</a:t>
            </a:r>
            <a:r>
              <a:rPr lang="en-US" sz="1600" b="1" dirty="0"/>
              <a:t>:                                                                                                          </a:t>
            </a:r>
            <a:r>
              <a:rPr lang="en-US" sz="1600" dirty="0"/>
              <a:t>Copiers, Accessories, and Phones are the top three most profitable sub-categories, with Copiers generating $56K in profit, Accessories $48.6K, and Phones $47K. Additionally, Paper, Binders, and Chairs demonstrate strong profit potential. However, Bookcases and Tables are underperforming, with both generating negative profit.</a:t>
            </a:r>
            <a:endParaRPr lang="en-US" sz="1600" kern="100" dirty="0">
              <a:latin typeface="Aptos" panose="02110004020202020204"/>
              <a:cs typeface="Times New Roman" panose="02020603050405020304" pitchFamily="18" charset="0"/>
            </a:endParaRPr>
          </a:p>
        </p:txBody>
      </p:sp>
      <p:pic>
        <p:nvPicPr>
          <p:cNvPr id="12" name="Picture 11">
            <a:extLst>
              <a:ext uri="{FF2B5EF4-FFF2-40B4-BE49-F238E27FC236}">
                <a16:creationId xmlns:a16="http://schemas.microsoft.com/office/drawing/2014/main" id="{2A5E8EC3-6CBB-BBDA-FC9B-F37B695D87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1927655"/>
            <a:ext cx="5709366" cy="4372132"/>
          </a:xfrm>
          <a:prstGeom prst="rect">
            <a:avLst/>
          </a:prstGeom>
        </p:spPr>
      </p:pic>
    </p:spTree>
    <p:extLst>
      <p:ext uri="{BB962C8B-B14F-4D97-AF65-F5344CB8AC3E}">
        <p14:creationId xmlns:p14="http://schemas.microsoft.com/office/powerpoint/2010/main" val="2899685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E7765268-7698-830F-8FDD-6EE897B28E12}"/>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6FAFFB6-1D92-275D-E5BF-18D1C2A11BEC}"/>
              </a:ext>
            </a:extLst>
          </p:cNvPr>
          <p:cNvSpPr/>
          <p:nvPr/>
        </p:nvSpPr>
        <p:spPr>
          <a:xfrm>
            <a:off x="5977235" y="790765"/>
            <a:ext cx="6054671" cy="1642617"/>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B82A83A-1EC1-EFFD-3AB6-D97638E948AA}"/>
              </a:ext>
            </a:extLst>
          </p:cNvPr>
          <p:cNvSpPr/>
          <p:nvPr/>
        </p:nvSpPr>
        <p:spPr>
          <a:xfrm>
            <a:off x="6096000" y="2606390"/>
            <a:ext cx="5935906" cy="377989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187273BA-F61D-D7D6-DDB9-FF4401564F3C}"/>
              </a:ext>
            </a:extLst>
          </p:cNvPr>
          <p:cNvSpPr txBox="1"/>
          <p:nvPr/>
        </p:nvSpPr>
        <p:spPr>
          <a:xfrm>
            <a:off x="478829" y="156092"/>
            <a:ext cx="10711141" cy="461665"/>
          </a:xfrm>
          <a:prstGeom prst="rect">
            <a:avLst/>
          </a:prstGeom>
          <a:noFill/>
        </p:spPr>
        <p:txBody>
          <a:bodyPr wrap="square" rtlCol="0">
            <a:spAutoFit/>
          </a:bodyPr>
          <a:lstStyle/>
          <a:p>
            <a:r>
              <a:rPr lang="en-US" sz="2400" b="1" dirty="0">
                <a:solidFill>
                  <a:srgbClr val="FF0000"/>
                </a:solidFill>
              </a:rPr>
              <a:t>5. Total Monthly Sales: Cyclical Patterns and Month-over-Month Sales Comparison   </a:t>
            </a:r>
          </a:p>
        </p:txBody>
      </p:sp>
      <p:sp>
        <p:nvSpPr>
          <p:cNvPr id="6" name="TextBox 5">
            <a:extLst>
              <a:ext uri="{FF2B5EF4-FFF2-40B4-BE49-F238E27FC236}">
                <a16:creationId xmlns:a16="http://schemas.microsoft.com/office/drawing/2014/main" id="{198A98A9-C3C6-5D72-E9F9-B80F6BB85968}"/>
              </a:ext>
            </a:extLst>
          </p:cNvPr>
          <p:cNvSpPr txBox="1"/>
          <p:nvPr/>
        </p:nvSpPr>
        <p:spPr>
          <a:xfrm>
            <a:off x="6096000" y="819559"/>
            <a:ext cx="5901493" cy="1569660"/>
          </a:xfrm>
          <a:prstGeom prst="rect">
            <a:avLst/>
          </a:prstGeom>
          <a:noFill/>
        </p:spPr>
        <p:txBody>
          <a:bodyPr wrap="square" rtlCol="0">
            <a:spAutoFit/>
          </a:bodyPr>
          <a:lstStyle/>
          <a:p>
            <a:r>
              <a:rPr lang="en-US" sz="1600" b="1" i="1" u="sng" dirty="0"/>
              <a:t>Purpose</a:t>
            </a:r>
            <a:r>
              <a:rPr lang="en-US" sz="1600" b="1" dirty="0"/>
              <a:t>: </a:t>
            </a:r>
            <a:r>
              <a:rPr lang="en-NG" sz="1600" dirty="0"/>
              <a:t>To examine sales performance over time in order to identify long-term trends, assess whether the business is experiencing growth or decline and evaluate the sustainability of its sales stream. </a:t>
            </a:r>
            <a:r>
              <a:rPr lang="en-NG" sz="1600" i="1" dirty="0"/>
              <a:t>The insights derived from this analysis aim to detect early warning signs of potential decline and inform strategic decisions that can optimize future performance and business direction. </a:t>
            </a:r>
          </a:p>
        </p:txBody>
      </p:sp>
      <p:cxnSp>
        <p:nvCxnSpPr>
          <p:cNvPr id="3" name="Straight Connector 2">
            <a:extLst>
              <a:ext uri="{FF2B5EF4-FFF2-40B4-BE49-F238E27FC236}">
                <a16:creationId xmlns:a16="http://schemas.microsoft.com/office/drawing/2014/main" id="{41DB0143-EF4E-9A36-6E36-AB8BB25060F9}"/>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05CF46FE-8D3B-52EE-215C-9CF6B9A1D56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78EE6E38-D92C-EA2E-384C-83F106F529FC}"/>
              </a:ext>
            </a:extLst>
          </p:cNvPr>
          <p:cNvSpPr txBox="1"/>
          <p:nvPr/>
        </p:nvSpPr>
        <p:spPr>
          <a:xfrm>
            <a:off x="11039856" y="6603460"/>
            <a:ext cx="384048" cy="261610"/>
          </a:xfrm>
          <a:prstGeom prst="rect">
            <a:avLst/>
          </a:prstGeom>
          <a:noFill/>
        </p:spPr>
        <p:txBody>
          <a:bodyPr wrap="square" rtlCol="0">
            <a:spAutoFit/>
          </a:bodyPr>
          <a:lstStyle/>
          <a:p>
            <a:r>
              <a:rPr lang="en-US" sz="1100" b="1" dirty="0"/>
              <a:t>14 </a:t>
            </a:r>
            <a:endParaRPr lang="en-NG" sz="1100" b="1" dirty="0"/>
          </a:p>
        </p:txBody>
      </p:sp>
      <p:sp>
        <p:nvSpPr>
          <p:cNvPr id="8" name="TextBox 7">
            <a:extLst>
              <a:ext uri="{FF2B5EF4-FFF2-40B4-BE49-F238E27FC236}">
                <a16:creationId xmlns:a16="http://schemas.microsoft.com/office/drawing/2014/main" id="{709E860C-0BBB-C59A-1BC3-D04C256D5CDE}"/>
              </a:ext>
            </a:extLst>
          </p:cNvPr>
          <p:cNvSpPr txBox="1"/>
          <p:nvPr/>
        </p:nvSpPr>
        <p:spPr>
          <a:xfrm>
            <a:off x="748208" y="819559"/>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Can a distinct upward or downward trend in sales performance be identified over time?</a:t>
            </a:r>
          </a:p>
        </p:txBody>
      </p:sp>
      <p:sp>
        <p:nvSpPr>
          <p:cNvPr id="10" name="Rectangle: Rounded Corners 9">
            <a:extLst>
              <a:ext uri="{FF2B5EF4-FFF2-40B4-BE49-F238E27FC236}">
                <a16:creationId xmlns:a16="http://schemas.microsoft.com/office/drawing/2014/main" id="{6A4891ED-0F02-36FD-D589-8F868F27CF90}"/>
              </a:ext>
            </a:extLst>
          </p:cNvPr>
          <p:cNvSpPr/>
          <p:nvPr/>
        </p:nvSpPr>
        <p:spPr>
          <a:xfrm>
            <a:off x="651150" y="791302"/>
            <a:ext cx="5084632" cy="679518"/>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C105299C-258B-44FA-8637-51B14E184245}"/>
              </a:ext>
            </a:extLst>
          </p:cNvPr>
          <p:cNvSpPr txBox="1"/>
          <p:nvPr/>
        </p:nvSpPr>
        <p:spPr>
          <a:xfrm>
            <a:off x="6195059" y="2622717"/>
            <a:ext cx="5802433" cy="3785652"/>
          </a:xfrm>
          <a:prstGeom prst="rect">
            <a:avLst/>
          </a:prstGeom>
          <a:noFill/>
        </p:spPr>
        <p:txBody>
          <a:bodyPr wrap="square" rtlCol="0">
            <a:spAutoFit/>
          </a:bodyPr>
          <a:lstStyle/>
          <a:p>
            <a:r>
              <a:rPr lang="en-US" sz="1600" b="1" u="sng" dirty="0"/>
              <a:t>Hypothesis</a:t>
            </a:r>
            <a:r>
              <a:rPr lang="en-US" sz="1600" b="1" dirty="0"/>
              <a:t>: </a:t>
            </a:r>
            <a:r>
              <a:rPr lang="en-US" sz="1600" dirty="0"/>
              <a:t>The p-values indicate statistically significant differences in monthly and yearly sales performance. This demonstrates that sales trends vary substantially throughout the year, and these variations are driven by a variety of factors.</a:t>
            </a:r>
          </a:p>
          <a:p>
            <a:endParaRPr lang="en-US" sz="1600" b="1" i="1" u="sng" dirty="0"/>
          </a:p>
          <a:p>
            <a:r>
              <a:rPr lang="en-US" sz="1600" b="1" u="sng" dirty="0"/>
              <a:t>Insights</a:t>
            </a:r>
            <a:r>
              <a:rPr lang="en-US" sz="1600" b="1" dirty="0"/>
              <a:t>:</a:t>
            </a:r>
          </a:p>
          <a:p>
            <a:pPr marL="285750" indent="-285750">
              <a:buFont typeface="Wingdings" panose="05000000000000000000" pitchFamily="2" charset="2"/>
              <a:buChar char="Ø"/>
            </a:pPr>
            <a:r>
              <a:rPr lang="en-US" sz="1600" b="1" dirty="0"/>
              <a:t>CYCLICAL PATTERNS</a:t>
            </a:r>
            <a:r>
              <a:rPr lang="en-US" sz="1600" dirty="0"/>
              <a:t>: December, November, and September emerged as the top-performing months, with March and October also showing strong sales results. In contrast, January and February were the lowest-performing months.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MONTH-OVER-MONTH</a:t>
            </a:r>
            <a:r>
              <a:rPr lang="en-US" sz="1600" dirty="0"/>
              <a:t>: Although overall growth has been flat, 2023 data shows improved sales performance with higher highs and higher lows. The average sales have consistently exceeded $50,000, reflecting a positive upward trend.</a:t>
            </a:r>
          </a:p>
        </p:txBody>
      </p:sp>
      <p:pic>
        <p:nvPicPr>
          <p:cNvPr id="13" name="Picture 12">
            <a:extLst>
              <a:ext uri="{FF2B5EF4-FFF2-40B4-BE49-F238E27FC236}">
                <a16:creationId xmlns:a16="http://schemas.microsoft.com/office/drawing/2014/main" id="{7466980E-F80E-5315-4188-602CDA9B3F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507" y="1577876"/>
            <a:ext cx="5611476" cy="1963964"/>
          </a:xfrm>
          <a:prstGeom prst="rect">
            <a:avLst/>
          </a:prstGeom>
        </p:spPr>
      </p:pic>
      <p:pic>
        <p:nvPicPr>
          <p:cNvPr id="15" name="Picture 14">
            <a:extLst>
              <a:ext uri="{FF2B5EF4-FFF2-40B4-BE49-F238E27FC236}">
                <a16:creationId xmlns:a16="http://schemas.microsoft.com/office/drawing/2014/main" id="{5E8A16F3-55D4-CAFC-E826-3D48E3354B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508" y="3714848"/>
            <a:ext cx="5611476" cy="2671439"/>
          </a:xfrm>
          <a:prstGeom prst="rect">
            <a:avLst/>
          </a:prstGeom>
        </p:spPr>
      </p:pic>
    </p:spTree>
    <p:extLst>
      <p:ext uri="{BB962C8B-B14F-4D97-AF65-F5344CB8AC3E}">
        <p14:creationId xmlns:p14="http://schemas.microsoft.com/office/powerpoint/2010/main" val="2247774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909E25-A147-913A-D305-1EFC7D072EC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CD88E2B9-3511-42FD-EE1B-1E77742F0B73}"/>
              </a:ext>
            </a:extLst>
          </p:cNvPr>
          <p:cNvSpPr/>
          <p:nvPr/>
        </p:nvSpPr>
        <p:spPr>
          <a:xfrm>
            <a:off x="6277758" y="790766"/>
            <a:ext cx="5754148"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9EB3117C-B77C-76F2-E86E-53AF1E385A07}"/>
              </a:ext>
            </a:extLst>
          </p:cNvPr>
          <p:cNvSpPr/>
          <p:nvPr/>
        </p:nvSpPr>
        <p:spPr>
          <a:xfrm>
            <a:off x="6096000" y="2393224"/>
            <a:ext cx="6056447"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C041B780-7795-5DFB-FC62-E777551FE380}"/>
              </a:ext>
            </a:extLst>
          </p:cNvPr>
          <p:cNvSpPr txBox="1"/>
          <p:nvPr/>
        </p:nvSpPr>
        <p:spPr>
          <a:xfrm>
            <a:off x="446574" y="96047"/>
            <a:ext cx="7528383" cy="461665"/>
          </a:xfrm>
          <a:prstGeom prst="rect">
            <a:avLst/>
          </a:prstGeom>
          <a:noFill/>
        </p:spPr>
        <p:txBody>
          <a:bodyPr wrap="square" rtlCol="0">
            <a:spAutoFit/>
          </a:bodyPr>
          <a:lstStyle/>
          <a:p>
            <a:r>
              <a:rPr lang="en-US" sz="2400" b="1" dirty="0">
                <a:solidFill>
                  <a:srgbClr val="FF0000"/>
                </a:solidFill>
              </a:rPr>
              <a:t>6. Correlation among Sales, Profit, Quantity, and Discount</a:t>
            </a:r>
          </a:p>
        </p:txBody>
      </p:sp>
      <p:sp>
        <p:nvSpPr>
          <p:cNvPr id="6" name="TextBox 5">
            <a:extLst>
              <a:ext uri="{FF2B5EF4-FFF2-40B4-BE49-F238E27FC236}">
                <a16:creationId xmlns:a16="http://schemas.microsoft.com/office/drawing/2014/main" id="{7B865DE7-6AE8-3E81-4C07-28F3A536635F}"/>
              </a:ext>
            </a:extLst>
          </p:cNvPr>
          <p:cNvSpPr txBox="1"/>
          <p:nvPr/>
        </p:nvSpPr>
        <p:spPr>
          <a:xfrm>
            <a:off x="6442490" y="795806"/>
            <a:ext cx="5423265" cy="1323439"/>
          </a:xfrm>
          <a:prstGeom prst="rect">
            <a:avLst/>
          </a:prstGeom>
          <a:noFill/>
        </p:spPr>
        <p:txBody>
          <a:bodyPr wrap="square" rtlCol="0">
            <a:spAutoFit/>
          </a:bodyPr>
          <a:lstStyle/>
          <a:p>
            <a:r>
              <a:rPr lang="en-US" sz="1600" b="1" i="1" u="sng" dirty="0"/>
              <a:t>Purpose</a:t>
            </a:r>
            <a:r>
              <a:rPr lang="en-US" sz="1600" b="1" dirty="0"/>
              <a:t>: </a:t>
            </a:r>
            <a:r>
              <a:rPr lang="en-NG" sz="1600" dirty="0"/>
              <a:t>To explore and quantify the relationships between variables, assessing the strength and direction of these correlations. By applying significance testing and confidence intervals</a:t>
            </a:r>
            <a:r>
              <a:rPr lang="en-NG" sz="1600" i="1" dirty="0"/>
              <a:t>, the analysis ensures statistical rigor, providing reliable insights and enabling informed interpretations of the data.</a:t>
            </a:r>
          </a:p>
        </p:txBody>
      </p:sp>
      <p:cxnSp>
        <p:nvCxnSpPr>
          <p:cNvPr id="3" name="Straight Connector 2">
            <a:extLst>
              <a:ext uri="{FF2B5EF4-FFF2-40B4-BE49-F238E27FC236}">
                <a16:creationId xmlns:a16="http://schemas.microsoft.com/office/drawing/2014/main" id="{CF3B8884-7CC9-8812-F2F6-6FD0A7025E1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ADB5512-486A-E68B-248F-67533696B24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B6810F15-4CD0-5C2F-B749-2A740F235388}"/>
              </a:ext>
            </a:extLst>
          </p:cNvPr>
          <p:cNvSpPr txBox="1"/>
          <p:nvPr/>
        </p:nvSpPr>
        <p:spPr>
          <a:xfrm>
            <a:off x="11039856" y="6603460"/>
            <a:ext cx="384048" cy="261610"/>
          </a:xfrm>
          <a:prstGeom prst="rect">
            <a:avLst/>
          </a:prstGeom>
          <a:noFill/>
        </p:spPr>
        <p:txBody>
          <a:bodyPr wrap="square" rtlCol="0">
            <a:spAutoFit/>
          </a:bodyPr>
          <a:lstStyle/>
          <a:p>
            <a:r>
              <a:rPr lang="en-US" sz="1100" b="1" dirty="0"/>
              <a:t>15  </a:t>
            </a:r>
            <a:endParaRPr lang="en-NG" sz="1100" b="1" dirty="0"/>
          </a:p>
        </p:txBody>
      </p:sp>
      <p:sp>
        <p:nvSpPr>
          <p:cNvPr id="8" name="TextBox 7">
            <a:extLst>
              <a:ext uri="{FF2B5EF4-FFF2-40B4-BE49-F238E27FC236}">
                <a16:creationId xmlns:a16="http://schemas.microsoft.com/office/drawing/2014/main" id="{26CA62B7-3718-A7FE-00F3-C5D481CC1506}"/>
              </a:ext>
            </a:extLst>
          </p:cNvPr>
          <p:cNvSpPr txBox="1"/>
          <p:nvPr/>
        </p:nvSpPr>
        <p:spPr>
          <a:xfrm>
            <a:off x="754018" y="838417"/>
            <a:ext cx="4684779"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How do the variables correlate with each other, and what is the strength and direction of these relationships?</a:t>
            </a:r>
            <a:endParaRPr lang="en-US" sz="1600" dirty="0">
              <a:solidFill>
                <a:srgbClr val="FF0000"/>
              </a:solidFill>
            </a:endParaRPr>
          </a:p>
        </p:txBody>
      </p:sp>
      <p:sp>
        <p:nvSpPr>
          <p:cNvPr id="10" name="Rectangle: Rounded Corners 9">
            <a:extLst>
              <a:ext uri="{FF2B5EF4-FFF2-40B4-BE49-F238E27FC236}">
                <a16:creationId xmlns:a16="http://schemas.microsoft.com/office/drawing/2014/main" id="{56745D52-44E6-6B94-22A6-95565143B3AC}"/>
              </a:ext>
            </a:extLst>
          </p:cNvPr>
          <p:cNvSpPr/>
          <p:nvPr/>
        </p:nvSpPr>
        <p:spPr>
          <a:xfrm>
            <a:off x="651150" y="791301"/>
            <a:ext cx="4890516"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6437DD0F-4CC4-B4ED-132F-12959C53374B}"/>
              </a:ext>
            </a:extLst>
          </p:cNvPr>
          <p:cNvSpPr txBox="1"/>
          <p:nvPr/>
        </p:nvSpPr>
        <p:spPr>
          <a:xfrm>
            <a:off x="7025508" y="2393838"/>
            <a:ext cx="3679068" cy="307777"/>
          </a:xfrm>
          <a:prstGeom prst="rect">
            <a:avLst/>
          </a:prstGeom>
          <a:noFill/>
        </p:spPr>
        <p:txBody>
          <a:bodyPr wrap="square" rtlCol="0">
            <a:spAutoFit/>
          </a:bodyPr>
          <a:lstStyle/>
          <a:p>
            <a:r>
              <a:rPr lang="en-US" sz="1400" b="1" u="sng" dirty="0"/>
              <a:t>p-values from significance tests of correlations</a:t>
            </a:r>
          </a:p>
        </p:txBody>
      </p:sp>
      <p:sp>
        <p:nvSpPr>
          <p:cNvPr id="12" name="Rectangle 11">
            <a:extLst>
              <a:ext uri="{FF2B5EF4-FFF2-40B4-BE49-F238E27FC236}">
                <a16:creationId xmlns:a16="http://schemas.microsoft.com/office/drawing/2014/main" id="{549C3847-E88D-2789-A66B-1A0097622823}"/>
              </a:ext>
            </a:extLst>
          </p:cNvPr>
          <p:cNvSpPr/>
          <p:nvPr/>
        </p:nvSpPr>
        <p:spPr>
          <a:xfrm>
            <a:off x="10704576" y="2938272"/>
            <a:ext cx="1119487" cy="1786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Rectangle 17">
            <a:extLst>
              <a:ext uri="{FF2B5EF4-FFF2-40B4-BE49-F238E27FC236}">
                <a16:creationId xmlns:a16="http://schemas.microsoft.com/office/drawing/2014/main" id="{F9479FE3-EFBF-A7A3-E77B-E8F9328EA2D3}"/>
              </a:ext>
            </a:extLst>
          </p:cNvPr>
          <p:cNvSpPr/>
          <p:nvPr/>
        </p:nvSpPr>
        <p:spPr>
          <a:xfrm>
            <a:off x="9570720" y="3429000"/>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0" name="Rectangle 19">
            <a:extLst>
              <a:ext uri="{FF2B5EF4-FFF2-40B4-BE49-F238E27FC236}">
                <a16:creationId xmlns:a16="http://schemas.microsoft.com/office/drawing/2014/main" id="{99096C78-6A5F-4AD2-511E-74F4596FDA42}"/>
              </a:ext>
            </a:extLst>
          </p:cNvPr>
          <p:cNvSpPr/>
          <p:nvPr/>
        </p:nvSpPr>
        <p:spPr>
          <a:xfrm>
            <a:off x="9570720" y="2877585"/>
            <a:ext cx="1048512" cy="271114"/>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1" name="Rectangle 20">
            <a:extLst>
              <a:ext uri="{FF2B5EF4-FFF2-40B4-BE49-F238E27FC236}">
                <a16:creationId xmlns:a16="http://schemas.microsoft.com/office/drawing/2014/main" id="{455405B1-0CA5-E1B2-F2C9-9286FFF6AB00}"/>
              </a:ext>
            </a:extLst>
          </p:cNvPr>
          <p:cNvSpPr/>
          <p:nvPr/>
        </p:nvSpPr>
        <p:spPr>
          <a:xfrm>
            <a:off x="7510272" y="3468186"/>
            <a:ext cx="955004" cy="2319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6" name="Rectangle 15">
            <a:extLst>
              <a:ext uri="{FF2B5EF4-FFF2-40B4-BE49-F238E27FC236}">
                <a16:creationId xmlns:a16="http://schemas.microsoft.com/office/drawing/2014/main" id="{91462CDD-49EE-32E1-947B-270CDD09EB25}"/>
              </a:ext>
            </a:extLst>
          </p:cNvPr>
          <p:cNvSpPr/>
          <p:nvPr/>
        </p:nvSpPr>
        <p:spPr>
          <a:xfrm>
            <a:off x="10704576" y="3289808"/>
            <a:ext cx="1161179" cy="18620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Rectangle 22">
            <a:extLst>
              <a:ext uri="{FF2B5EF4-FFF2-40B4-BE49-F238E27FC236}">
                <a16:creationId xmlns:a16="http://schemas.microsoft.com/office/drawing/2014/main" id="{73AE1D20-2D64-6418-2AC1-4C1718D6F667}"/>
              </a:ext>
            </a:extLst>
          </p:cNvPr>
          <p:cNvSpPr/>
          <p:nvPr/>
        </p:nvSpPr>
        <p:spPr>
          <a:xfrm>
            <a:off x="7510272" y="3289808"/>
            <a:ext cx="955004" cy="185198"/>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24" name="Picture 23">
            <a:extLst>
              <a:ext uri="{FF2B5EF4-FFF2-40B4-BE49-F238E27FC236}">
                <a16:creationId xmlns:a16="http://schemas.microsoft.com/office/drawing/2014/main" id="{26183B67-8900-4C50-72BB-B9F6B888143D}"/>
              </a:ext>
            </a:extLst>
          </p:cNvPr>
          <p:cNvPicPr>
            <a:picLocks noChangeAspect="1"/>
          </p:cNvPicPr>
          <p:nvPr/>
        </p:nvPicPr>
        <p:blipFill>
          <a:blip r:embed="rId2"/>
          <a:stretch>
            <a:fillRect/>
          </a:stretch>
        </p:blipFill>
        <p:spPr>
          <a:xfrm>
            <a:off x="160094" y="1950121"/>
            <a:ext cx="5660584" cy="4460233"/>
          </a:xfrm>
          <a:prstGeom prst="rect">
            <a:avLst/>
          </a:prstGeom>
        </p:spPr>
      </p:pic>
      <p:sp>
        <p:nvSpPr>
          <p:cNvPr id="25" name="Rectangle 24">
            <a:extLst>
              <a:ext uri="{FF2B5EF4-FFF2-40B4-BE49-F238E27FC236}">
                <a16:creationId xmlns:a16="http://schemas.microsoft.com/office/drawing/2014/main" id="{62597D3B-9BF3-136D-599A-6E6B8EBB67E3}"/>
              </a:ext>
            </a:extLst>
          </p:cNvPr>
          <p:cNvSpPr/>
          <p:nvPr/>
        </p:nvSpPr>
        <p:spPr>
          <a:xfrm>
            <a:off x="6620719" y="2708633"/>
            <a:ext cx="5290864" cy="107236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31" name="Picture 30">
            <a:extLst>
              <a:ext uri="{FF2B5EF4-FFF2-40B4-BE49-F238E27FC236}">
                <a16:creationId xmlns:a16="http://schemas.microsoft.com/office/drawing/2014/main" id="{FE277D07-8F61-1453-9D00-C0DF06A02591}"/>
              </a:ext>
            </a:extLst>
          </p:cNvPr>
          <p:cNvPicPr>
            <a:picLocks noChangeAspect="1"/>
          </p:cNvPicPr>
          <p:nvPr/>
        </p:nvPicPr>
        <p:blipFill>
          <a:blip r:embed="rId3"/>
          <a:stretch>
            <a:fillRect/>
          </a:stretch>
        </p:blipFill>
        <p:spPr>
          <a:xfrm>
            <a:off x="6442491" y="2749354"/>
            <a:ext cx="5381572" cy="798689"/>
          </a:xfrm>
          <a:prstGeom prst="rect">
            <a:avLst/>
          </a:prstGeom>
        </p:spPr>
      </p:pic>
      <p:sp>
        <p:nvSpPr>
          <p:cNvPr id="34" name="TextBox 33">
            <a:extLst>
              <a:ext uri="{FF2B5EF4-FFF2-40B4-BE49-F238E27FC236}">
                <a16:creationId xmlns:a16="http://schemas.microsoft.com/office/drawing/2014/main" id="{55AE3F47-77BC-AFA8-A835-D22F79AEEF1C}"/>
              </a:ext>
            </a:extLst>
          </p:cNvPr>
          <p:cNvSpPr txBox="1"/>
          <p:nvPr/>
        </p:nvSpPr>
        <p:spPr>
          <a:xfrm>
            <a:off x="6187044" y="3584150"/>
            <a:ext cx="5857812" cy="2825645"/>
          </a:xfrm>
          <a:prstGeom prst="rect">
            <a:avLst/>
          </a:prstGeom>
          <a:noFill/>
        </p:spPr>
        <p:txBody>
          <a:bodyPr wrap="square" rtlCol="0">
            <a:spAutoFit/>
          </a:bodyPr>
          <a:lstStyle/>
          <a:p>
            <a:pPr>
              <a:lnSpc>
                <a:spcPct val="115000"/>
              </a:lnSpc>
              <a:spcAft>
                <a:spcPts val="800"/>
              </a:spcAft>
            </a:pPr>
            <a:r>
              <a:rPr lang="en-US" sz="1500" b="1" u="sng" dirty="0"/>
              <a:t>Insights:</a:t>
            </a:r>
            <a:endParaRPr lang="en-US" sz="1500" b="1" kern="100" dirty="0">
              <a:effectLst/>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r>
              <a:rPr lang="en-NG" sz="1500" b="1" kern="100" dirty="0">
                <a:effectLst/>
                <a:latin typeface="Aptos" panose="02110004020202020204"/>
                <a:ea typeface="Aptos" panose="02110004020202020204"/>
                <a:cs typeface="Times New Roman" panose="02020603050405020304" pitchFamily="18" charset="0"/>
              </a:rPr>
              <a:t>Sales and Profit</a:t>
            </a:r>
            <a:r>
              <a:rPr lang="en-NG" sz="1500" kern="100" dirty="0">
                <a:effectLst/>
                <a:latin typeface="Aptos" panose="02110004020202020204"/>
                <a:ea typeface="Aptos" panose="02110004020202020204"/>
                <a:cs typeface="Times New Roman" panose="02020603050405020304" pitchFamily="18" charset="0"/>
              </a:rPr>
              <a:t> show the strongest and significant positive relationship (r = 0.48).</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Drive sales</a:t>
            </a:r>
            <a:r>
              <a:rPr lang="en-US" sz="1600" i="1" u="sng" dirty="0"/>
              <a:t> to boost profits.</a:t>
            </a:r>
            <a:endParaRPr lang="en-US" sz="1500" i="1" u="sng" kern="100" dirty="0">
              <a:latin typeface="Aptos" panose="02110004020202020204"/>
              <a:ea typeface="Aptos" panose="02110004020202020204"/>
              <a:cs typeface="Times New Roman" panose="02020603050405020304" pitchFamily="18" charset="0"/>
            </a:endParaRPr>
          </a:p>
          <a:p>
            <a:pPr marL="285750" indent="-285750">
              <a:lnSpc>
                <a:spcPct val="115000"/>
              </a:lnSpc>
              <a:spcAft>
                <a:spcPts val="800"/>
              </a:spcAft>
              <a:buFont typeface="Wingdings" panose="05000000000000000000" pitchFamily="2" charset="2"/>
              <a:buChar char="Ø"/>
            </a:pPr>
            <a:r>
              <a:rPr lang="en-NG" sz="1500" b="1" kern="100" dirty="0">
                <a:effectLst/>
                <a:latin typeface="Aptos" panose="02110004020202020204"/>
                <a:ea typeface="Aptos" panose="02110004020202020204"/>
                <a:cs typeface="Times New Roman" panose="02020603050405020304" pitchFamily="18" charset="0"/>
              </a:rPr>
              <a:t>Discount and Profit</a:t>
            </a:r>
            <a:r>
              <a:rPr lang="en-NG" sz="1500" kern="100" dirty="0">
                <a:effectLst/>
                <a:latin typeface="Aptos" panose="02110004020202020204"/>
                <a:ea typeface="Aptos" panose="02110004020202020204"/>
                <a:cs typeface="Times New Roman" panose="02020603050405020304" pitchFamily="18" charset="0"/>
              </a:rPr>
              <a:t> have a weak but significant negative relationship (r = -0.22), indicating that excessive discounts might reduce profitability.</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Discount strategies </a:t>
            </a:r>
            <a:r>
              <a:rPr lang="en-US" sz="1600" i="1" u="sng" dirty="0"/>
              <a:t>need to be re-evaluated. </a:t>
            </a:r>
          </a:p>
          <a:p>
            <a:pPr marL="285750" indent="-285750">
              <a:lnSpc>
                <a:spcPct val="115000"/>
              </a:lnSpc>
              <a:spcAft>
                <a:spcPts val="800"/>
              </a:spcAft>
              <a:buFont typeface="Wingdings" panose="05000000000000000000" pitchFamily="2" charset="2"/>
              <a:buChar char="Ø"/>
            </a:pPr>
            <a:r>
              <a:rPr lang="en-NG" sz="1500" kern="100" dirty="0">
                <a:effectLst/>
                <a:latin typeface="Aptos" panose="02110004020202020204"/>
                <a:ea typeface="Aptos" panose="02110004020202020204"/>
                <a:cs typeface="Times New Roman" panose="02020603050405020304" pitchFamily="18" charset="0"/>
              </a:rPr>
              <a:t>The relationship between </a:t>
            </a:r>
            <a:r>
              <a:rPr lang="en-NG" sz="1500" b="1" kern="100" dirty="0">
                <a:effectLst/>
                <a:latin typeface="Aptos" panose="02110004020202020204"/>
                <a:ea typeface="Aptos" panose="02110004020202020204"/>
                <a:cs typeface="Times New Roman" panose="02020603050405020304" pitchFamily="18" charset="0"/>
              </a:rPr>
              <a:t>Quantity and Discount</a:t>
            </a:r>
            <a:r>
              <a:rPr lang="en-NG" sz="1500" kern="100" dirty="0">
                <a:effectLst/>
                <a:latin typeface="Aptos" panose="02110004020202020204"/>
                <a:ea typeface="Aptos" panose="02110004020202020204"/>
                <a:cs typeface="Times New Roman" panose="02020603050405020304" pitchFamily="18" charset="0"/>
              </a:rPr>
              <a:t> is not significant, suggesting discounts do not strongly influence the number of items sold.</a:t>
            </a:r>
            <a:r>
              <a:rPr lang="en-US" sz="1500" kern="100" dirty="0">
                <a:effectLst/>
                <a:latin typeface="Aptos" panose="02110004020202020204"/>
                <a:ea typeface="Aptos" panose="02110004020202020204"/>
                <a:cs typeface="Times New Roman" panose="02020603050405020304" pitchFamily="18" charset="0"/>
              </a:rPr>
              <a:t> </a:t>
            </a:r>
            <a:r>
              <a:rPr lang="en-US" sz="1600" b="1" i="1" u="sng" dirty="0"/>
              <a:t>Focus on Increasing Quantity Sold Strategically</a:t>
            </a:r>
            <a:endParaRPr lang="en-NG" sz="1500" b="1" i="1" u="sng" kern="100" dirty="0">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28034634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D3F500-0A29-748C-CC0F-8F9A20A66958}"/>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BC0A46F-8471-564F-B984-1104DAB43874}"/>
              </a:ext>
            </a:extLst>
          </p:cNvPr>
          <p:cNvSpPr/>
          <p:nvPr/>
        </p:nvSpPr>
        <p:spPr>
          <a:xfrm>
            <a:off x="5977235" y="790766"/>
            <a:ext cx="6054671" cy="145472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E7637780-09EF-74BD-42AF-3F967C0DFDCA}"/>
              </a:ext>
            </a:extLst>
          </p:cNvPr>
          <p:cNvSpPr/>
          <p:nvPr/>
        </p:nvSpPr>
        <p:spPr>
          <a:xfrm>
            <a:off x="6096000" y="2512452"/>
            <a:ext cx="5935906" cy="387383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1621B78B-8950-0026-2F13-AD35E1BF4AC1}"/>
              </a:ext>
            </a:extLst>
          </p:cNvPr>
          <p:cNvSpPr txBox="1"/>
          <p:nvPr/>
        </p:nvSpPr>
        <p:spPr>
          <a:xfrm>
            <a:off x="478830" y="156092"/>
            <a:ext cx="6882669" cy="461665"/>
          </a:xfrm>
          <a:prstGeom prst="rect">
            <a:avLst/>
          </a:prstGeom>
          <a:noFill/>
        </p:spPr>
        <p:txBody>
          <a:bodyPr wrap="square" rtlCol="0">
            <a:spAutoFit/>
          </a:bodyPr>
          <a:lstStyle/>
          <a:p>
            <a:r>
              <a:rPr lang="en-US" sz="2400" b="1" dirty="0">
                <a:solidFill>
                  <a:srgbClr val="FF0000"/>
                </a:solidFill>
              </a:rPr>
              <a:t>7. Key Drivers of Sales Performance and Profitability </a:t>
            </a:r>
          </a:p>
        </p:txBody>
      </p:sp>
      <p:sp>
        <p:nvSpPr>
          <p:cNvPr id="6" name="TextBox 5">
            <a:extLst>
              <a:ext uri="{FF2B5EF4-FFF2-40B4-BE49-F238E27FC236}">
                <a16:creationId xmlns:a16="http://schemas.microsoft.com/office/drawing/2014/main" id="{149DC9BB-5903-A111-F38B-E9F9AFE8D400}"/>
              </a:ext>
            </a:extLst>
          </p:cNvPr>
          <p:cNvSpPr txBox="1"/>
          <p:nvPr/>
        </p:nvSpPr>
        <p:spPr>
          <a:xfrm>
            <a:off x="6096000" y="856408"/>
            <a:ext cx="5901493" cy="1323439"/>
          </a:xfrm>
          <a:prstGeom prst="rect">
            <a:avLst/>
          </a:prstGeom>
          <a:noFill/>
        </p:spPr>
        <p:txBody>
          <a:bodyPr wrap="square" rtlCol="0">
            <a:spAutoFit/>
          </a:bodyPr>
          <a:lstStyle/>
          <a:p>
            <a:r>
              <a:rPr lang="en-US" sz="1600" b="1" i="1" u="sng" dirty="0"/>
              <a:t>Purpose</a:t>
            </a:r>
            <a:r>
              <a:rPr lang="en-US" sz="1600" b="1" dirty="0"/>
              <a:t>: </a:t>
            </a:r>
            <a:r>
              <a:rPr lang="en-NG" sz="1600" dirty="0"/>
              <a:t>To identify the key factors that significantly influence sales performance and profitability. By using feature importance and regression analysis, </a:t>
            </a:r>
            <a:r>
              <a:rPr lang="en-NG" sz="1600" i="1" dirty="0"/>
              <a:t>the goal is to provide businesses with actionable insights that help optimize strategies and make informed decisions to improve overall sales performance and profitability.</a:t>
            </a:r>
          </a:p>
        </p:txBody>
      </p:sp>
      <p:cxnSp>
        <p:nvCxnSpPr>
          <p:cNvPr id="3" name="Straight Connector 2">
            <a:extLst>
              <a:ext uri="{FF2B5EF4-FFF2-40B4-BE49-F238E27FC236}">
                <a16:creationId xmlns:a16="http://schemas.microsoft.com/office/drawing/2014/main" id="{D1B800AD-AD16-FA91-5EC8-5C054EEE4C11}"/>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2491A86-4616-0902-4811-27536246B9B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CD38DC4F-24E4-7839-AB8D-3B7EF711C993}"/>
              </a:ext>
            </a:extLst>
          </p:cNvPr>
          <p:cNvSpPr txBox="1"/>
          <p:nvPr/>
        </p:nvSpPr>
        <p:spPr>
          <a:xfrm>
            <a:off x="11039856" y="6603460"/>
            <a:ext cx="384048" cy="261610"/>
          </a:xfrm>
          <a:prstGeom prst="rect">
            <a:avLst/>
          </a:prstGeom>
          <a:noFill/>
        </p:spPr>
        <p:txBody>
          <a:bodyPr wrap="square" rtlCol="0">
            <a:spAutoFit/>
          </a:bodyPr>
          <a:lstStyle/>
          <a:p>
            <a:r>
              <a:rPr lang="en-US" sz="1100" b="1" dirty="0"/>
              <a:t>16  </a:t>
            </a:r>
            <a:endParaRPr lang="en-NG" sz="1100" b="1" dirty="0"/>
          </a:p>
        </p:txBody>
      </p:sp>
      <p:sp>
        <p:nvSpPr>
          <p:cNvPr id="8" name="TextBox 7">
            <a:extLst>
              <a:ext uri="{FF2B5EF4-FFF2-40B4-BE49-F238E27FC236}">
                <a16:creationId xmlns:a16="http://schemas.microsoft.com/office/drawing/2014/main" id="{AFB9BDE5-68D6-3873-7241-B3A8B2A8FC46}"/>
              </a:ext>
            </a:extLst>
          </p:cNvPr>
          <p:cNvSpPr txBox="1"/>
          <p:nvPr/>
        </p:nvSpPr>
        <p:spPr>
          <a:xfrm>
            <a:off x="748208" y="819559"/>
            <a:ext cx="4796065"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key drivers that significantly contribute to sales performance and profitability?</a:t>
            </a:r>
          </a:p>
        </p:txBody>
      </p:sp>
      <p:sp>
        <p:nvSpPr>
          <p:cNvPr id="10" name="Rectangle: Rounded Corners 9">
            <a:extLst>
              <a:ext uri="{FF2B5EF4-FFF2-40B4-BE49-F238E27FC236}">
                <a16:creationId xmlns:a16="http://schemas.microsoft.com/office/drawing/2014/main" id="{6E319ED2-8127-3468-478F-3C5896CF467D}"/>
              </a:ext>
            </a:extLst>
          </p:cNvPr>
          <p:cNvSpPr/>
          <p:nvPr/>
        </p:nvSpPr>
        <p:spPr>
          <a:xfrm>
            <a:off x="651150" y="791302"/>
            <a:ext cx="5084632" cy="87948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192C7F02-5A55-98B2-DE57-CF7B8E843C3F}"/>
              </a:ext>
            </a:extLst>
          </p:cNvPr>
          <p:cNvSpPr txBox="1"/>
          <p:nvPr/>
        </p:nvSpPr>
        <p:spPr>
          <a:xfrm>
            <a:off x="6261903" y="2531929"/>
            <a:ext cx="5649681" cy="3785652"/>
          </a:xfrm>
          <a:prstGeom prst="rect">
            <a:avLst/>
          </a:prstGeom>
          <a:noFill/>
        </p:spPr>
        <p:txBody>
          <a:bodyPr wrap="square" rtlCol="0">
            <a:spAutoFit/>
          </a:bodyPr>
          <a:lstStyle/>
          <a:p>
            <a:r>
              <a:rPr lang="en-US" sz="1600" b="1" u="sng" dirty="0"/>
              <a:t>Insights from Feature Importance and Regression Analysis</a:t>
            </a:r>
            <a:r>
              <a:rPr lang="en-US" sz="1600" b="1" dirty="0"/>
              <a:t>:</a:t>
            </a:r>
          </a:p>
          <a:p>
            <a:endParaRPr lang="en-US" sz="1600" b="1" i="1" dirty="0"/>
          </a:p>
          <a:p>
            <a:pPr marL="285750" indent="-285750">
              <a:buFont typeface="Wingdings" panose="05000000000000000000" pitchFamily="2" charset="2"/>
              <a:buChar char="Ø"/>
            </a:pPr>
            <a:r>
              <a:rPr lang="en-US" sz="1600" b="1" dirty="0"/>
              <a:t>Sales Performance Drivers: </a:t>
            </a:r>
            <a:r>
              <a:rPr lang="en-US" sz="1600" dirty="0"/>
              <a:t>Profit, specific subcategories (such as Copiers, Machines, and Tables), and Quantity are the main drivers of Sales. While Discount also has a positive effect on Sales, it’s important to be cautious, as excessive discounts could negatively impact profitability.</a:t>
            </a:r>
          </a:p>
          <a:p>
            <a:endParaRPr lang="en-US" sz="1600" b="1" i="1" dirty="0"/>
          </a:p>
          <a:p>
            <a:pPr marL="285750" indent="-285750">
              <a:buFont typeface="Wingdings" panose="05000000000000000000" pitchFamily="2" charset="2"/>
              <a:buChar char="Ø"/>
            </a:pPr>
            <a:r>
              <a:rPr lang="en-US" sz="1600" b="1" dirty="0"/>
              <a:t>Profit Performance Drivers: </a:t>
            </a:r>
            <a:r>
              <a:rPr lang="en-US" sz="1600" dirty="0"/>
              <a:t>Sales, Discount, and key subcategories like Binders, Bookcases, Chairs, and Copiers drive Profit. While Discounts positively impact Profit, excessive discounting could reduce profitability. Quantity negatively affects Profit, suggesting that higher sales volumes may come with lower margins or increased costs, like production or shipping.</a:t>
            </a:r>
            <a:r>
              <a:rPr lang="en-US" sz="1600" b="1" dirty="0"/>
              <a:t> </a:t>
            </a:r>
            <a:endParaRPr lang="en-US" sz="1600" b="1" i="1" dirty="0"/>
          </a:p>
        </p:txBody>
      </p:sp>
      <p:pic>
        <p:nvPicPr>
          <p:cNvPr id="12" name="Picture 11">
            <a:extLst>
              <a:ext uri="{FF2B5EF4-FFF2-40B4-BE49-F238E27FC236}">
                <a16:creationId xmlns:a16="http://schemas.microsoft.com/office/drawing/2014/main" id="{34D3D3E7-E5BD-09A8-EE93-299FBF1A31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416" y="2103273"/>
            <a:ext cx="5444216" cy="2046573"/>
          </a:xfrm>
          <a:prstGeom prst="rect">
            <a:avLst/>
          </a:prstGeom>
        </p:spPr>
      </p:pic>
      <p:sp>
        <p:nvSpPr>
          <p:cNvPr id="14" name="TextBox 13">
            <a:extLst>
              <a:ext uri="{FF2B5EF4-FFF2-40B4-BE49-F238E27FC236}">
                <a16:creationId xmlns:a16="http://schemas.microsoft.com/office/drawing/2014/main" id="{0A107902-C131-F894-B81D-EA58CC685593}"/>
              </a:ext>
            </a:extLst>
          </p:cNvPr>
          <p:cNvSpPr txBox="1"/>
          <p:nvPr/>
        </p:nvSpPr>
        <p:spPr>
          <a:xfrm>
            <a:off x="1931672" y="1714951"/>
            <a:ext cx="2709776" cy="307777"/>
          </a:xfrm>
          <a:prstGeom prst="rect">
            <a:avLst/>
          </a:prstGeom>
          <a:noFill/>
        </p:spPr>
        <p:txBody>
          <a:bodyPr wrap="square" rtlCol="0">
            <a:spAutoFit/>
          </a:bodyPr>
          <a:lstStyle/>
          <a:p>
            <a:r>
              <a:rPr lang="en-US" sz="1400" b="1" u="sng" dirty="0">
                <a:solidFill>
                  <a:srgbClr val="FF0000"/>
                </a:solidFill>
              </a:rPr>
              <a:t>1. Key Sales Performance Drivers</a:t>
            </a:r>
          </a:p>
        </p:txBody>
      </p:sp>
      <p:sp>
        <p:nvSpPr>
          <p:cNvPr id="18" name="TextBox 17">
            <a:extLst>
              <a:ext uri="{FF2B5EF4-FFF2-40B4-BE49-F238E27FC236}">
                <a16:creationId xmlns:a16="http://schemas.microsoft.com/office/drawing/2014/main" id="{02428781-C635-E7E4-2F0E-B163FEED20E3}"/>
              </a:ext>
            </a:extLst>
          </p:cNvPr>
          <p:cNvSpPr txBox="1"/>
          <p:nvPr/>
        </p:nvSpPr>
        <p:spPr>
          <a:xfrm>
            <a:off x="1931672" y="4300366"/>
            <a:ext cx="2709776" cy="307777"/>
          </a:xfrm>
          <a:prstGeom prst="rect">
            <a:avLst/>
          </a:prstGeom>
          <a:noFill/>
        </p:spPr>
        <p:txBody>
          <a:bodyPr wrap="square" rtlCol="0">
            <a:spAutoFit/>
          </a:bodyPr>
          <a:lstStyle/>
          <a:p>
            <a:r>
              <a:rPr lang="en-US" sz="1400" b="1" u="sng" dirty="0">
                <a:solidFill>
                  <a:srgbClr val="FF0000"/>
                </a:solidFill>
              </a:rPr>
              <a:t>2. Key Profit Performance Drivers</a:t>
            </a:r>
          </a:p>
        </p:txBody>
      </p:sp>
      <p:pic>
        <p:nvPicPr>
          <p:cNvPr id="20" name="Picture 19">
            <a:extLst>
              <a:ext uri="{FF2B5EF4-FFF2-40B4-BE49-F238E27FC236}">
                <a16:creationId xmlns:a16="http://schemas.microsoft.com/office/drawing/2014/main" id="{B58B068F-7539-41E5-0B24-E37D3A1242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0416" y="4669346"/>
            <a:ext cx="5444216" cy="1716937"/>
          </a:xfrm>
          <a:prstGeom prst="rect">
            <a:avLst/>
          </a:prstGeom>
        </p:spPr>
      </p:pic>
    </p:spTree>
    <p:extLst>
      <p:ext uri="{BB962C8B-B14F-4D97-AF65-F5344CB8AC3E}">
        <p14:creationId xmlns:p14="http://schemas.microsoft.com/office/powerpoint/2010/main" val="1688665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FEDC97-CF29-B3DB-504D-13CF2240E0F6}"/>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E94A25D5-97AE-F949-EE30-9B1975781508}"/>
              </a:ext>
            </a:extLst>
          </p:cNvPr>
          <p:cNvSpPr/>
          <p:nvPr/>
        </p:nvSpPr>
        <p:spPr>
          <a:xfrm>
            <a:off x="5977235" y="790766"/>
            <a:ext cx="6054671" cy="145472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28F2E344-0E4B-874B-6786-0ED1B29C73B5}"/>
              </a:ext>
            </a:extLst>
          </p:cNvPr>
          <p:cNvSpPr/>
          <p:nvPr/>
        </p:nvSpPr>
        <p:spPr>
          <a:xfrm>
            <a:off x="6096000" y="2512452"/>
            <a:ext cx="5935906" cy="3873836"/>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dirty="0"/>
          </a:p>
        </p:txBody>
      </p:sp>
      <p:sp>
        <p:nvSpPr>
          <p:cNvPr id="2" name="TextBox 1">
            <a:extLst>
              <a:ext uri="{FF2B5EF4-FFF2-40B4-BE49-F238E27FC236}">
                <a16:creationId xmlns:a16="http://schemas.microsoft.com/office/drawing/2014/main" id="{5AF2CB6B-2B3D-C460-C962-A086BBDFD8EC}"/>
              </a:ext>
            </a:extLst>
          </p:cNvPr>
          <p:cNvSpPr txBox="1"/>
          <p:nvPr/>
        </p:nvSpPr>
        <p:spPr>
          <a:xfrm>
            <a:off x="478831" y="156092"/>
            <a:ext cx="9954708" cy="461665"/>
          </a:xfrm>
          <a:prstGeom prst="rect">
            <a:avLst/>
          </a:prstGeom>
          <a:noFill/>
        </p:spPr>
        <p:txBody>
          <a:bodyPr wrap="square" rtlCol="0">
            <a:spAutoFit/>
          </a:bodyPr>
          <a:lstStyle/>
          <a:p>
            <a:r>
              <a:rPr lang="en-US" sz="2400" b="1" dirty="0">
                <a:solidFill>
                  <a:srgbClr val="FF0000"/>
                </a:solidFill>
              </a:rPr>
              <a:t>8. Projection of sales for the next thirty-six months – using the ARIMA model </a:t>
            </a:r>
          </a:p>
        </p:txBody>
      </p:sp>
      <p:sp>
        <p:nvSpPr>
          <p:cNvPr id="6" name="TextBox 5">
            <a:extLst>
              <a:ext uri="{FF2B5EF4-FFF2-40B4-BE49-F238E27FC236}">
                <a16:creationId xmlns:a16="http://schemas.microsoft.com/office/drawing/2014/main" id="{A76A91C2-85F1-74A3-A0FF-54FB23D3C7D0}"/>
              </a:ext>
            </a:extLst>
          </p:cNvPr>
          <p:cNvSpPr txBox="1"/>
          <p:nvPr/>
        </p:nvSpPr>
        <p:spPr>
          <a:xfrm>
            <a:off x="6096000" y="856408"/>
            <a:ext cx="5901493" cy="1323439"/>
          </a:xfrm>
          <a:prstGeom prst="rect">
            <a:avLst/>
          </a:prstGeom>
          <a:noFill/>
        </p:spPr>
        <p:txBody>
          <a:bodyPr wrap="square" rtlCol="0">
            <a:spAutoFit/>
          </a:bodyPr>
          <a:lstStyle/>
          <a:p>
            <a:r>
              <a:rPr lang="en-US" sz="1600" b="1" i="1" u="sng" dirty="0"/>
              <a:t>Purpose</a:t>
            </a:r>
            <a:r>
              <a:rPr lang="en-US" sz="1600" b="1" dirty="0"/>
              <a:t>: </a:t>
            </a:r>
            <a:r>
              <a:rPr lang="en-NG" sz="1600" dirty="0"/>
              <a:t>To forecast sales trends for the next 36 months using time series analysis. </a:t>
            </a:r>
            <a:r>
              <a:rPr lang="en-NG" sz="1600" i="1" dirty="0"/>
              <a:t>These insights aim to support data-driven decision-making in key areas such as pricing, marketing, and resource allocation, enabling businesses to optimize strategies and achieve favourable financial outcomes. </a:t>
            </a:r>
          </a:p>
        </p:txBody>
      </p:sp>
      <p:cxnSp>
        <p:nvCxnSpPr>
          <p:cNvPr id="3" name="Straight Connector 2">
            <a:extLst>
              <a:ext uri="{FF2B5EF4-FFF2-40B4-BE49-F238E27FC236}">
                <a16:creationId xmlns:a16="http://schemas.microsoft.com/office/drawing/2014/main" id="{3684FCCE-12A9-FEB1-574F-80FE34F43F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110C89E-A679-AA01-2C01-F8DBDCBA2813}"/>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5D4B297A-0592-581C-C656-B04946816309}"/>
              </a:ext>
            </a:extLst>
          </p:cNvPr>
          <p:cNvSpPr txBox="1"/>
          <p:nvPr/>
        </p:nvSpPr>
        <p:spPr>
          <a:xfrm>
            <a:off x="11039856" y="6603460"/>
            <a:ext cx="384048" cy="261610"/>
          </a:xfrm>
          <a:prstGeom prst="rect">
            <a:avLst/>
          </a:prstGeom>
          <a:noFill/>
        </p:spPr>
        <p:txBody>
          <a:bodyPr wrap="square" rtlCol="0">
            <a:spAutoFit/>
          </a:bodyPr>
          <a:lstStyle/>
          <a:p>
            <a:r>
              <a:rPr lang="en-US" sz="1100" b="1" dirty="0"/>
              <a:t>17  </a:t>
            </a:r>
            <a:endParaRPr lang="en-NG" sz="1100" b="1" dirty="0"/>
          </a:p>
        </p:txBody>
      </p:sp>
      <p:sp>
        <p:nvSpPr>
          <p:cNvPr id="8" name="TextBox 7">
            <a:extLst>
              <a:ext uri="{FF2B5EF4-FFF2-40B4-BE49-F238E27FC236}">
                <a16:creationId xmlns:a16="http://schemas.microsoft.com/office/drawing/2014/main" id="{626BD479-A738-E16A-0AA0-27B260AAF932}"/>
              </a:ext>
            </a:extLst>
          </p:cNvPr>
          <p:cNvSpPr txBox="1"/>
          <p:nvPr/>
        </p:nvSpPr>
        <p:spPr>
          <a:xfrm>
            <a:off x="748208" y="819559"/>
            <a:ext cx="4796065"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predicted sales trends for the next 36 months, and  how can these insights be leveraged to drive favourable business decisions?</a:t>
            </a:r>
          </a:p>
        </p:txBody>
      </p:sp>
      <p:sp>
        <p:nvSpPr>
          <p:cNvPr id="10" name="Rectangle: Rounded Corners 9">
            <a:extLst>
              <a:ext uri="{FF2B5EF4-FFF2-40B4-BE49-F238E27FC236}">
                <a16:creationId xmlns:a16="http://schemas.microsoft.com/office/drawing/2014/main" id="{F101661E-E220-1F48-98BF-EEBDAECD5D68}"/>
              </a:ext>
            </a:extLst>
          </p:cNvPr>
          <p:cNvSpPr/>
          <p:nvPr/>
        </p:nvSpPr>
        <p:spPr>
          <a:xfrm>
            <a:off x="651150" y="791302"/>
            <a:ext cx="5084632" cy="87948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35CA10BD-2BBA-BA37-D82B-541A2423FFCF}"/>
              </a:ext>
            </a:extLst>
          </p:cNvPr>
          <p:cNvSpPr txBox="1"/>
          <p:nvPr/>
        </p:nvSpPr>
        <p:spPr>
          <a:xfrm>
            <a:off x="6261903" y="2578232"/>
            <a:ext cx="5649681" cy="3785652"/>
          </a:xfrm>
          <a:prstGeom prst="rect">
            <a:avLst/>
          </a:prstGeom>
          <a:noFill/>
        </p:spPr>
        <p:txBody>
          <a:bodyPr wrap="square" rtlCol="0">
            <a:spAutoFit/>
          </a:bodyPr>
          <a:lstStyle/>
          <a:p>
            <a:r>
              <a:rPr lang="en-US" sz="1600" b="1" u="sng" dirty="0"/>
              <a:t>Insights:</a:t>
            </a:r>
          </a:p>
          <a:p>
            <a:r>
              <a:rPr lang="en-US" sz="1600" dirty="0"/>
              <a:t>Sales are expected to consistently grow from </a:t>
            </a:r>
            <a:r>
              <a:rPr lang="en-US" sz="1600" b="1" dirty="0"/>
              <a:t>2024 to 2026</a:t>
            </a:r>
            <a:r>
              <a:rPr lang="en-US" sz="1600" dirty="0"/>
              <a:t>, with monthly increases. For instance, </a:t>
            </a:r>
            <a:r>
              <a:rPr lang="en-US" sz="1600" b="1" dirty="0"/>
              <a:t>January sales</a:t>
            </a:r>
            <a:r>
              <a:rPr lang="en-US" sz="1600" dirty="0"/>
              <a:t> rise from </a:t>
            </a:r>
            <a:r>
              <a:rPr lang="en-US" sz="1600" b="1" dirty="0"/>
              <a:t>47.56</a:t>
            </a:r>
            <a:r>
              <a:rPr lang="en-US" sz="1600" dirty="0"/>
              <a:t> in 2024 to </a:t>
            </a:r>
            <a:r>
              <a:rPr lang="en-US" sz="1600" b="1" dirty="0"/>
              <a:t>63.59</a:t>
            </a:r>
            <a:r>
              <a:rPr lang="en-US" sz="1600" dirty="0"/>
              <a:t> in 2026, and </a:t>
            </a:r>
            <a:r>
              <a:rPr lang="en-US" sz="1600" b="1" dirty="0"/>
              <a:t>December sales</a:t>
            </a:r>
            <a:r>
              <a:rPr lang="en-US" sz="1600" dirty="0"/>
              <a:t> increase from </a:t>
            </a:r>
            <a:r>
              <a:rPr lang="en-US" sz="1600" b="1" dirty="0"/>
              <a:t>109.28</a:t>
            </a:r>
            <a:r>
              <a:rPr lang="en-US" sz="1600" dirty="0"/>
              <a:t> to </a:t>
            </a:r>
            <a:r>
              <a:rPr lang="en-US" sz="1600" b="1" dirty="0"/>
              <a:t>125.31</a:t>
            </a:r>
            <a:r>
              <a:rPr lang="en-US" sz="1600" dirty="0"/>
              <a:t>. Seasonal peaks are evident, particularly in </a:t>
            </a:r>
            <a:r>
              <a:rPr lang="en-US" sz="1600" b="1" dirty="0"/>
              <a:t>September</a:t>
            </a:r>
            <a:r>
              <a:rPr lang="en-US" sz="1600" dirty="0"/>
              <a:t> and </a:t>
            </a:r>
            <a:r>
              <a:rPr lang="en-US" sz="1600" b="1" dirty="0"/>
              <a:t>November</a:t>
            </a:r>
            <a:r>
              <a:rPr lang="en-US" sz="1600" dirty="0"/>
              <a:t>, where </a:t>
            </a:r>
            <a:r>
              <a:rPr lang="en-US" sz="1600" b="1" dirty="0"/>
              <a:t>September 2024</a:t>
            </a:r>
            <a:r>
              <a:rPr lang="en-US" sz="1600" dirty="0"/>
              <a:t> starts at </a:t>
            </a:r>
            <a:r>
              <a:rPr lang="en-US" sz="1600" b="1" dirty="0"/>
              <a:t>103.11</a:t>
            </a:r>
            <a:r>
              <a:rPr lang="en-US" sz="1600" dirty="0"/>
              <a:t> and grows to </a:t>
            </a:r>
            <a:r>
              <a:rPr lang="en-US" sz="1600" b="1" dirty="0"/>
              <a:t>119.15</a:t>
            </a:r>
            <a:r>
              <a:rPr lang="en-US" sz="1600" dirty="0"/>
              <a:t> by 2026. Overall, the forecast shows steady growth with some seasonal spikes, indicating a strong year-on-year upward trend.</a:t>
            </a:r>
            <a:endParaRPr lang="en-US" sz="1600" b="1" i="1" u="sng" dirty="0"/>
          </a:p>
          <a:p>
            <a:endParaRPr lang="en-US" sz="1600" b="1" i="1" u="sng" dirty="0"/>
          </a:p>
          <a:p>
            <a:r>
              <a:rPr lang="en-US" sz="1600" b="1" u="sng" dirty="0"/>
              <a:t>Business Actionable Insight</a:t>
            </a:r>
            <a:r>
              <a:rPr lang="en-US" sz="1600" b="1" dirty="0"/>
              <a:t>:</a:t>
            </a:r>
            <a:endParaRPr lang="en-US" sz="1600" b="1" u="sng" dirty="0"/>
          </a:p>
          <a:p>
            <a:r>
              <a:rPr lang="en-US" sz="1600" dirty="0"/>
              <a:t>The company should plan for higher demand during peak months (e.g., September, November) and adjust inventory and production. They should also investigate the factors driving seasonal sales increases to optimize operations</a:t>
            </a:r>
            <a:endParaRPr lang="en-US" sz="1600" b="1" i="1" u="sng" dirty="0"/>
          </a:p>
        </p:txBody>
      </p:sp>
      <p:pic>
        <p:nvPicPr>
          <p:cNvPr id="13" name="Picture 12">
            <a:extLst>
              <a:ext uri="{FF2B5EF4-FFF2-40B4-BE49-F238E27FC236}">
                <a16:creationId xmlns:a16="http://schemas.microsoft.com/office/drawing/2014/main" id="{32A8F3D2-FA15-0206-4263-FE32BACF3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4" y="2179848"/>
            <a:ext cx="5586931" cy="4184028"/>
          </a:xfrm>
          <a:prstGeom prst="rect">
            <a:avLst/>
          </a:prstGeom>
        </p:spPr>
      </p:pic>
    </p:spTree>
    <p:extLst>
      <p:ext uri="{BB962C8B-B14F-4D97-AF65-F5344CB8AC3E}">
        <p14:creationId xmlns:p14="http://schemas.microsoft.com/office/powerpoint/2010/main" val="3557150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20242175-335D-3CA7-B61A-12FFA2C49E95}"/>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633394F-CAF3-C678-E37E-055484FC530B}"/>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A25A9546-A96C-786F-0F8D-6430F2A00D67}"/>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684CD0FA-0E66-DED4-B9D6-B621FAC905BD}"/>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9. Top Customers Driving 80% of Total Sales</a:t>
            </a:r>
          </a:p>
        </p:txBody>
      </p:sp>
      <p:sp>
        <p:nvSpPr>
          <p:cNvPr id="5" name="TextBox 4">
            <a:extLst>
              <a:ext uri="{FF2B5EF4-FFF2-40B4-BE49-F238E27FC236}">
                <a16:creationId xmlns:a16="http://schemas.microsoft.com/office/drawing/2014/main" id="{0F9DBE97-3347-EC47-E421-4F51D9E2AE63}"/>
              </a:ext>
            </a:extLst>
          </p:cNvPr>
          <p:cNvSpPr txBox="1"/>
          <p:nvPr/>
        </p:nvSpPr>
        <p:spPr>
          <a:xfrm>
            <a:off x="6266344" y="2534765"/>
            <a:ext cx="5713984" cy="3785652"/>
          </a:xfrm>
          <a:prstGeom prst="rect">
            <a:avLst/>
          </a:prstGeom>
          <a:noFill/>
        </p:spPr>
        <p:txBody>
          <a:bodyPr wrap="square" rtlCol="0">
            <a:spAutoFit/>
          </a:bodyPr>
          <a:lstStyle/>
          <a:p>
            <a:r>
              <a:rPr lang="en-US" sz="1600" b="1" u="sng" dirty="0"/>
              <a:t>Insights:</a:t>
            </a:r>
          </a:p>
          <a:p>
            <a:r>
              <a:rPr lang="en-US" sz="1600" dirty="0"/>
              <a:t>Out of 793 total customers, </a:t>
            </a:r>
            <a:r>
              <a:rPr lang="en-US" sz="1600" b="1" dirty="0"/>
              <a:t>392 customers</a:t>
            </a:r>
            <a:r>
              <a:rPr lang="en-US" sz="1600" dirty="0"/>
              <a:t> contribute to </a:t>
            </a:r>
            <a:r>
              <a:rPr lang="en-US" sz="1600" b="1" dirty="0"/>
              <a:t>80%</a:t>
            </a:r>
            <a:r>
              <a:rPr lang="en-US" sz="1600" dirty="0"/>
              <a:t> of the total sales, meaning approximately </a:t>
            </a:r>
            <a:r>
              <a:rPr lang="en-US" sz="1600" b="1" dirty="0"/>
              <a:t>49.4%</a:t>
            </a:r>
            <a:r>
              <a:rPr lang="en-US" sz="1600" dirty="0"/>
              <a:t> of the customers account for 80% of the sales.</a:t>
            </a:r>
          </a:p>
          <a:p>
            <a:r>
              <a:rPr lang="en-US" sz="1600" b="1" dirty="0"/>
              <a:t>The top 10 customers within this group of 392 driving 80% of the total sales are: Sean Miller, Tamara Chand, Greg Tran, and others.</a:t>
            </a:r>
          </a:p>
          <a:p>
            <a:endParaRPr lang="en-US" sz="1600" b="1" u="sng" dirty="0"/>
          </a:p>
          <a:p>
            <a:r>
              <a:rPr lang="en-US" sz="1600" b="1" u="sng" dirty="0"/>
              <a:t>Business Actionable Insight</a:t>
            </a:r>
            <a:r>
              <a:rPr lang="en-US" sz="1600" b="1" dirty="0"/>
              <a:t>:</a:t>
            </a:r>
            <a:r>
              <a:rPr lang="en-US" sz="1600" dirty="0"/>
              <a:t> The 392 customers driving 80% of total sales are the core revenue generators. Prioritizing these customers with targeted relationship management, personalized marketing, and optimized service can strengthen loyalty and drive further growth.</a:t>
            </a:r>
          </a:p>
          <a:p>
            <a:r>
              <a:rPr lang="en-US" sz="1600" dirty="0"/>
              <a:t>For customers outside this top 80%, alternative strategies like promotions, upselling, or outreach campaigns could help boost their engagement and sales contribution.</a:t>
            </a:r>
            <a:endParaRPr lang="en-US" sz="1600" b="1" u="sng" dirty="0"/>
          </a:p>
        </p:txBody>
      </p:sp>
      <p:sp>
        <p:nvSpPr>
          <p:cNvPr id="6" name="TextBox 5">
            <a:extLst>
              <a:ext uri="{FF2B5EF4-FFF2-40B4-BE49-F238E27FC236}">
                <a16:creationId xmlns:a16="http://schemas.microsoft.com/office/drawing/2014/main" id="{E096EF4D-F8BA-EBC4-96BA-E28F36A1F17F}"/>
              </a:ext>
            </a:extLst>
          </p:cNvPr>
          <p:cNvSpPr txBox="1"/>
          <p:nvPr/>
        </p:nvSpPr>
        <p:spPr>
          <a:xfrm>
            <a:off x="6096000" y="837467"/>
            <a:ext cx="5832750" cy="1354217"/>
          </a:xfrm>
          <a:prstGeom prst="rect">
            <a:avLst/>
          </a:prstGeom>
          <a:noFill/>
        </p:spPr>
        <p:txBody>
          <a:bodyPr wrap="square" rtlCol="0">
            <a:spAutoFit/>
          </a:bodyPr>
          <a:lstStyle/>
          <a:p>
            <a:r>
              <a:rPr lang="en-US" sz="1600" b="1" i="1" u="sng" dirty="0"/>
              <a:t>Purpose</a:t>
            </a:r>
            <a:r>
              <a:rPr lang="en-US" sz="1600" b="1" dirty="0"/>
              <a:t>: </a:t>
            </a:r>
            <a:r>
              <a:rPr lang="en-NG" sz="1600" dirty="0"/>
              <a:t>To identify the key customers who contribute significantly (80%) to total sales. </a:t>
            </a:r>
            <a:r>
              <a:rPr lang="en-NG" sz="1600" i="1" dirty="0"/>
              <a:t>By prioritizing these high-value customers, businesses can optimize engagement strategies, allocate marketing resources efficiently, and implement retention plans to foster growth, maximize revenue, and build long-term success</a:t>
            </a:r>
            <a:r>
              <a:rPr lang="en-NG" sz="1800" i="1" kern="100" dirty="0">
                <a:effectLst/>
                <a:latin typeface="Aptos" panose="02110004020202020204"/>
                <a:ea typeface="Aptos" panose="02110004020202020204"/>
                <a:cs typeface="Times New Roman" panose="02020603050405020304" pitchFamily="18" charset="0"/>
              </a:rPr>
              <a:t>.</a:t>
            </a:r>
          </a:p>
        </p:txBody>
      </p:sp>
      <p:cxnSp>
        <p:nvCxnSpPr>
          <p:cNvPr id="3" name="Straight Connector 2">
            <a:extLst>
              <a:ext uri="{FF2B5EF4-FFF2-40B4-BE49-F238E27FC236}">
                <a16:creationId xmlns:a16="http://schemas.microsoft.com/office/drawing/2014/main" id="{3670133F-0BF6-3A3C-7872-D4C60D2ECA7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B580756F-6EC4-69C5-6557-B8DF81BA708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72CE758-FC24-E117-0469-000DEF32DB92}"/>
              </a:ext>
            </a:extLst>
          </p:cNvPr>
          <p:cNvSpPr txBox="1"/>
          <p:nvPr/>
        </p:nvSpPr>
        <p:spPr>
          <a:xfrm>
            <a:off x="11039856" y="6603460"/>
            <a:ext cx="384048" cy="261610"/>
          </a:xfrm>
          <a:prstGeom prst="rect">
            <a:avLst/>
          </a:prstGeom>
          <a:noFill/>
        </p:spPr>
        <p:txBody>
          <a:bodyPr wrap="square" rtlCol="0">
            <a:spAutoFit/>
          </a:bodyPr>
          <a:lstStyle/>
          <a:p>
            <a:r>
              <a:rPr lang="en-US" sz="1100" b="1" dirty="0"/>
              <a:t>18  </a:t>
            </a:r>
            <a:endParaRPr lang="en-NG" sz="1100" b="1" dirty="0"/>
          </a:p>
        </p:txBody>
      </p:sp>
      <p:sp>
        <p:nvSpPr>
          <p:cNvPr id="8" name="TextBox 7">
            <a:extLst>
              <a:ext uri="{FF2B5EF4-FFF2-40B4-BE49-F238E27FC236}">
                <a16:creationId xmlns:a16="http://schemas.microsoft.com/office/drawing/2014/main" id="{EF8FB8D6-8F2B-A514-9415-401783FF4EDE}"/>
              </a:ext>
            </a:extLst>
          </p:cNvPr>
          <p:cNvSpPr txBox="1"/>
          <p:nvPr/>
        </p:nvSpPr>
        <p:spPr>
          <a:xfrm>
            <a:off x="742444" y="837467"/>
            <a:ext cx="4707928"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 customers account for 80% of the business’s total sales?</a:t>
            </a:r>
          </a:p>
        </p:txBody>
      </p:sp>
      <p:sp>
        <p:nvSpPr>
          <p:cNvPr id="10" name="Rectangle: Rounded Corners 9">
            <a:extLst>
              <a:ext uri="{FF2B5EF4-FFF2-40B4-BE49-F238E27FC236}">
                <a16:creationId xmlns:a16="http://schemas.microsoft.com/office/drawing/2014/main" id="{D230C390-42A9-ACD7-4AA0-A240436B99EE}"/>
              </a:ext>
            </a:extLst>
          </p:cNvPr>
          <p:cNvSpPr/>
          <p:nvPr/>
        </p:nvSpPr>
        <p:spPr>
          <a:xfrm>
            <a:off x="651150" y="791301"/>
            <a:ext cx="4890516" cy="676717"/>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6" name="Picture 15">
            <a:extLst>
              <a:ext uri="{FF2B5EF4-FFF2-40B4-BE49-F238E27FC236}">
                <a16:creationId xmlns:a16="http://schemas.microsoft.com/office/drawing/2014/main" id="{ABCB200D-D725-FE0A-2309-9E9FE020A94B}"/>
              </a:ext>
            </a:extLst>
          </p:cNvPr>
          <p:cNvPicPr>
            <a:picLocks noChangeAspect="1"/>
          </p:cNvPicPr>
          <p:nvPr/>
        </p:nvPicPr>
        <p:blipFill>
          <a:blip r:embed="rId2"/>
          <a:stretch>
            <a:fillRect/>
          </a:stretch>
        </p:blipFill>
        <p:spPr>
          <a:xfrm>
            <a:off x="160094" y="2034958"/>
            <a:ext cx="5591955" cy="4351328"/>
          </a:xfrm>
          <a:prstGeom prst="rect">
            <a:avLst/>
          </a:prstGeom>
        </p:spPr>
      </p:pic>
      <p:sp>
        <p:nvSpPr>
          <p:cNvPr id="18" name="TextBox 17">
            <a:extLst>
              <a:ext uri="{FF2B5EF4-FFF2-40B4-BE49-F238E27FC236}">
                <a16:creationId xmlns:a16="http://schemas.microsoft.com/office/drawing/2014/main" id="{0EC5EC73-5CE7-8E52-A4A6-CE7C2D2F1207}"/>
              </a:ext>
            </a:extLst>
          </p:cNvPr>
          <p:cNvSpPr txBox="1"/>
          <p:nvPr/>
        </p:nvSpPr>
        <p:spPr>
          <a:xfrm>
            <a:off x="160094" y="1729735"/>
            <a:ext cx="5713985" cy="307777"/>
          </a:xfrm>
          <a:prstGeom prst="rect">
            <a:avLst/>
          </a:prstGeom>
          <a:noFill/>
        </p:spPr>
        <p:txBody>
          <a:bodyPr wrap="square" rtlCol="0">
            <a:spAutoFit/>
          </a:bodyPr>
          <a:lstStyle/>
          <a:p>
            <a:r>
              <a:rPr lang="en-US" sz="1400" b="1" u="sng" dirty="0">
                <a:solidFill>
                  <a:srgbClr val="FF0000"/>
                </a:solidFill>
              </a:rPr>
              <a:t>The top 10 customers among the 392 customers driving 80% of total sales</a:t>
            </a:r>
          </a:p>
        </p:txBody>
      </p:sp>
    </p:spTree>
    <p:extLst>
      <p:ext uri="{BB962C8B-B14F-4D97-AF65-F5344CB8AC3E}">
        <p14:creationId xmlns:p14="http://schemas.microsoft.com/office/powerpoint/2010/main" val="3673063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EAEA3-5E6C-27B2-FB3D-5404B0C7CAE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5A922C7-C495-939D-C223-72AAD35803C0}"/>
              </a:ext>
            </a:extLst>
          </p:cNvPr>
          <p:cNvPicPr>
            <a:picLocks noChangeAspect="1"/>
          </p:cNvPicPr>
          <p:nvPr/>
        </p:nvPicPr>
        <p:blipFill>
          <a:blip r:embed="rId2"/>
          <a:stretch>
            <a:fillRect/>
          </a:stretch>
        </p:blipFill>
        <p:spPr>
          <a:xfrm>
            <a:off x="0" y="0"/>
            <a:ext cx="12192000" cy="6858000"/>
          </a:xfrm>
          <a:prstGeom prst="rect">
            <a:avLst/>
          </a:prstGeom>
          <a:solidFill>
            <a:srgbClr val="F2FFF5"/>
          </a:solidFill>
        </p:spPr>
      </p:pic>
      <p:sp>
        <p:nvSpPr>
          <p:cNvPr id="9" name="Rectangle: Rounded Corners 8">
            <a:extLst>
              <a:ext uri="{FF2B5EF4-FFF2-40B4-BE49-F238E27FC236}">
                <a16:creationId xmlns:a16="http://schemas.microsoft.com/office/drawing/2014/main" id="{B21735AE-C7EE-931D-E08C-DA705ADFAA67}"/>
              </a:ext>
            </a:extLst>
          </p:cNvPr>
          <p:cNvSpPr/>
          <p:nvPr/>
        </p:nvSpPr>
        <p:spPr>
          <a:xfrm>
            <a:off x="4965539" y="1228599"/>
            <a:ext cx="7312210" cy="5031994"/>
          </a:xfrm>
          <a:prstGeom prst="roundRect">
            <a:avLst>
              <a:gd name="adj" fmla="val 4637"/>
            </a:avLst>
          </a:prstGeom>
          <a:solidFill>
            <a:schemeClr val="bg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TextBox 9">
            <a:extLst>
              <a:ext uri="{FF2B5EF4-FFF2-40B4-BE49-F238E27FC236}">
                <a16:creationId xmlns:a16="http://schemas.microsoft.com/office/drawing/2014/main" id="{CC6CBCF4-CBAD-8B79-2565-BAE6DAE63401}"/>
              </a:ext>
            </a:extLst>
          </p:cNvPr>
          <p:cNvSpPr txBox="1"/>
          <p:nvPr/>
        </p:nvSpPr>
        <p:spPr>
          <a:xfrm>
            <a:off x="901281" y="1210813"/>
            <a:ext cx="2612883" cy="1323439"/>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4000" b="1" dirty="0">
                <a:solidFill>
                  <a:srgbClr val="FF0000"/>
                </a:solidFill>
                <a:latin typeface="Arial Rounded MT Bold" panose="020F0704030504030204" pitchFamily="34" charset="0"/>
              </a:rPr>
              <a:t>Table of Contents</a:t>
            </a:r>
            <a:endParaRPr lang="en-NG" sz="4000" b="1" dirty="0">
              <a:solidFill>
                <a:srgbClr val="FF0000"/>
              </a:solidFill>
              <a:latin typeface="Arial Rounded MT Bold" panose="020F0704030504030204" pitchFamily="34" charset="0"/>
            </a:endParaRPr>
          </a:p>
        </p:txBody>
      </p:sp>
      <p:cxnSp>
        <p:nvCxnSpPr>
          <p:cNvPr id="3" name="Straight Connector 2">
            <a:extLst>
              <a:ext uri="{FF2B5EF4-FFF2-40B4-BE49-F238E27FC236}">
                <a16:creationId xmlns:a16="http://schemas.microsoft.com/office/drawing/2014/main" id="{9C44CF37-72BB-5429-FF33-A90F37602F0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58A92F0-0744-B98D-71AC-AFA3E0F2A9BF}"/>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261EEBD6-E786-45AF-F207-C14E4D0269E5}"/>
              </a:ext>
            </a:extLst>
          </p:cNvPr>
          <p:cNvSpPr txBox="1"/>
          <p:nvPr/>
        </p:nvSpPr>
        <p:spPr>
          <a:xfrm>
            <a:off x="11039856" y="6603460"/>
            <a:ext cx="384048" cy="261610"/>
          </a:xfrm>
          <a:prstGeom prst="rect">
            <a:avLst/>
          </a:prstGeom>
          <a:noFill/>
        </p:spPr>
        <p:txBody>
          <a:bodyPr wrap="square" rtlCol="0">
            <a:spAutoFit/>
          </a:bodyPr>
          <a:lstStyle/>
          <a:p>
            <a:r>
              <a:rPr lang="en-US" sz="1100" b="1" dirty="0"/>
              <a:t>1 </a:t>
            </a:r>
            <a:endParaRPr lang="en-NG" sz="1100" b="1" dirty="0"/>
          </a:p>
        </p:txBody>
      </p:sp>
      <p:sp>
        <p:nvSpPr>
          <p:cNvPr id="6" name="TextBox 5">
            <a:extLst>
              <a:ext uri="{FF2B5EF4-FFF2-40B4-BE49-F238E27FC236}">
                <a16:creationId xmlns:a16="http://schemas.microsoft.com/office/drawing/2014/main" id="{C0B7B4ED-FF7A-C349-FAD9-3C62F694B15F}"/>
              </a:ext>
            </a:extLst>
          </p:cNvPr>
          <p:cNvSpPr txBox="1"/>
          <p:nvPr/>
        </p:nvSpPr>
        <p:spPr>
          <a:xfrm>
            <a:off x="5354172" y="1840543"/>
            <a:ext cx="6413108" cy="3788858"/>
          </a:xfrm>
          <a:prstGeom prst="rect">
            <a:avLst/>
          </a:prstGeom>
          <a:noFill/>
        </p:spPr>
        <p:txBody>
          <a:bodyPr wrap="square" rtlCol="0">
            <a:spAutoFit/>
          </a:bodyPr>
          <a:lstStyle/>
          <a:p>
            <a:pPr marL="457200" indent="-457200">
              <a:lnSpc>
                <a:spcPct val="150000"/>
              </a:lnSpc>
              <a:buFont typeface="+mj-lt"/>
              <a:buAutoNum type="arabicPeriod"/>
            </a:pPr>
            <a:r>
              <a:rPr lang="en-US" dirty="0"/>
              <a:t>Executive Summary</a:t>
            </a:r>
          </a:p>
          <a:p>
            <a:pPr marL="457200" indent="-457200">
              <a:lnSpc>
                <a:spcPct val="150000"/>
              </a:lnSpc>
              <a:buFont typeface="+mj-lt"/>
              <a:buAutoNum type="arabicPeriod"/>
            </a:pPr>
            <a:r>
              <a:rPr lang="en-US" dirty="0"/>
              <a:t>Objectives of the Project</a:t>
            </a:r>
          </a:p>
          <a:p>
            <a:pPr marL="457200" indent="-457200">
              <a:lnSpc>
                <a:spcPct val="150000"/>
              </a:lnSpc>
              <a:buFont typeface="+mj-lt"/>
              <a:buAutoNum type="arabicPeriod"/>
            </a:pPr>
            <a:r>
              <a:rPr lang="en-US" dirty="0"/>
              <a:t>Tasks / Questions : A Comprehensive Examination of Descriptive, Diagnostic, Predictive, and Prescriptive Analytics</a:t>
            </a:r>
          </a:p>
          <a:p>
            <a:pPr marL="457200" indent="-457200">
              <a:lnSpc>
                <a:spcPct val="150000"/>
              </a:lnSpc>
              <a:buFont typeface="+mj-lt"/>
              <a:buAutoNum type="arabicPeriod"/>
            </a:pPr>
            <a:r>
              <a:rPr lang="en-US" dirty="0"/>
              <a:t>Tools Used throughout the Project</a:t>
            </a:r>
            <a:endParaRPr lang="en-NG" dirty="0"/>
          </a:p>
          <a:p>
            <a:pPr marL="457200" indent="-457200">
              <a:lnSpc>
                <a:spcPct val="150000"/>
              </a:lnSpc>
              <a:buFont typeface="+mj-lt"/>
              <a:buAutoNum type="arabicPeriod"/>
            </a:pPr>
            <a:r>
              <a:rPr lang="en-US" dirty="0"/>
              <a:t>Approach, Analysis, and Technical Challenges</a:t>
            </a:r>
          </a:p>
          <a:p>
            <a:pPr marL="457200" indent="-457200">
              <a:lnSpc>
                <a:spcPct val="150000"/>
              </a:lnSpc>
              <a:buFont typeface="+mj-lt"/>
              <a:buAutoNum type="arabicPeriod"/>
            </a:pPr>
            <a:r>
              <a:rPr lang="en-US" dirty="0"/>
              <a:t>Key Findings: Objective, Purpose, and Results (Hypotheses, Insights, and Interpretations from Visualizations and Models)</a:t>
            </a:r>
          </a:p>
          <a:p>
            <a:pPr marL="457200" indent="-457200">
              <a:lnSpc>
                <a:spcPct val="150000"/>
              </a:lnSpc>
              <a:buFont typeface="+mj-lt"/>
              <a:buAutoNum type="arabicPeriod"/>
            </a:pPr>
            <a:r>
              <a:rPr lang="en-US" dirty="0"/>
              <a:t>Final Recommendations</a:t>
            </a:r>
          </a:p>
        </p:txBody>
      </p:sp>
      <p:pic>
        <p:nvPicPr>
          <p:cNvPr id="7" name="Picture 6">
            <a:extLst>
              <a:ext uri="{FF2B5EF4-FFF2-40B4-BE49-F238E27FC236}">
                <a16:creationId xmlns:a16="http://schemas.microsoft.com/office/drawing/2014/main" id="{5658CD8B-16BE-67D6-6B87-3B7B2649C355}"/>
              </a:ext>
            </a:extLst>
          </p:cNvPr>
          <p:cNvPicPr>
            <a:picLocks noChangeAspect="1"/>
          </p:cNvPicPr>
          <p:nvPr/>
        </p:nvPicPr>
        <p:blipFill>
          <a:blip r:embed="rId3">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08182" y="2756033"/>
            <a:ext cx="2635200" cy="2635077"/>
          </a:xfrm>
          <a:prstGeom prst="rect">
            <a:avLst/>
          </a:prstGeom>
        </p:spPr>
      </p:pic>
      <p:sp>
        <p:nvSpPr>
          <p:cNvPr id="8" name="Rectangle: Rounded Corners 7">
            <a:extLst>
              <a:ext uri="{FF2B5EF4-FFF2-40B4-BE49-F238E27FC236}">
                <a16:creationId xmlns:a16="http://schemas.microsoft.com/office/drawing/2014/main" id="{409A5B5E-C9B1-6AC2-3975-D5CE7C7FD4EF}"/>
              </a:ext>
            </a:extLst>
          </p:cNvPr>
          <p:cNvSpPr/>
          <p:nvPr/>
        </p:nvSpPr>
        <p:spPr>
          <a:xfrm>
            <a:off x="4251563" y="1574972"/>
            <a:ext cx="57600" cy="4320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223301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B347F69A-007C-FB39-1586-C7F9372B7DA7}"/>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0C49349-5574-BBF8-504A-EFDC065C307A}"/>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53C61FE1-8920-F561-9ECD-7F1CE170CBAD}"/>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E814DA87-4CD8-1FF1-27E3-9AFE15A77DDA}"/>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10. Top Products Driving 80% of Total Sales</a:t>
            </a:r>
          </a:p>
        </p:txBody>
      </p:sp>
      <p:sp>
        <p:nvSpPr>
          <p:cNvPr id="5" name="TextBox 4">
            <a:extLst>
              <a:ext uri="{FF2B5EF4-FFF2-40B4-BE49-F238E27FC236}">
                <a16:creationId xmlns:a16="http://schemas.microsoft.com/office/drawing/2014/main" id="{167DA75F-04C4-54C1-5D45-6822A8A3773B}"/>
              </a:ext>
            </a:extLst>
          </p:cNvPr>
          <p:cNvSpPr txBox="1"/>
          <p:nvPr/>
        </p:nvSpPr>
        <p:spPr>
          <a:xfrm>
            <a:off x="6266344" y="2529023"/>
            <a:ext cx="5713984" cy="3785652"/>
          </a:xfrm>
          <a:prstGeom prst="rect">
            <a:avLst/>
          </a:prstGeom>
          <a:noFill/>
        </p:spPr>
        <p:txBody>
          <a:bodyPr wrap="square" rtlCol="0">
            <a:spAutoFit/>
          </a:bodyPr>
          <a:lstStyle/>
          <a:p>
            <a:r>
              <a:rPr lang="en-US" sz="1600" b="1" u="sng" dirty="0"/>
              <a:t>Insights:</a:t>
            </a:r>
          </a:p>
          <a:p>
            <a:r>
              <a:rPr lang="en-US" sz="1600" dirty="0"/>
              <a:t>Out of 1,894 </a:t>
            </a:r>
            <a:r>
              <a:rPr lang="en-NG" sz="1600" dirty="0"/>
              <a:t>products</a:t>
            </a:r>
            <a:r>
              <a:rPr lang="en-US" sz="1600" dirty="0"/>
              <a:t>, </a:t>
            </a:r>
            <a:r>
              <a:rPr lang="en-US" sz="1600" b="1" dirty="0"/>
              <a:t>422 products</a:t>
            </a:r>
            <a:r>
              <a:rPr lang="en-US" sz="1600" dirty="0"/>
              <a:t> contribute to </a:t>
            </a:r>
            <a:r>
              <a:rPr lang="en-US" sz="1600" b="1" dirty="0"/>
              <a:t>80%</a:t>
            </a:r>
            <a:r>
              <a:rPr lang="en-US" sz="1600" dirty="0"/>
              <a:t> of the total sales, meaning approximately </a:t>
            </a:r>
            <a:r>
              <a:rPr lang="en-US" sz="1600" b="1" dirty="0"/>
              <a:t>22.3%</a:t>
            </a:r>
            <a:r>
              <a:rPr lang="en-US" sz="1600" dirty="0"/>
              <a:t> of the </a:t>
            </a:r>
            <a:r>
              <a:rPr lang="en-NG" sz="1600" dirty="0"/>
              <a:t>products </a:t>
            </a:r>
            <a:r>
              <a:rPr lang="en-US" sz="1600" dirty="0"/>
              <a:t>account for 80% of the sales.</a:t>
            </a:r>
          </a:p>
          <a:p>
            <a:endParaRPr lang="en-US" sz="1600" b="1" u="sng" dirty="0"/>
          </a:p>
          <a:p>
            <a:r>
              <a:rPr lang="en-US" sz="1600" b="1" u="sng" dirty="0"/>
              <a:t>Business Actionable Insight</a:t>
            </a:r>
            <a:r>
              <a:rPr lang="en-US" sz="1600" b="1" dirty="0"/>
              <a:t>:</a:t>
            </a:r>
            <a:r>
              <a:rPr lang="en-US" sz="1600" dirty="0"/>
              <a:t> The 422 </a:t>
            </a:r>
            <a:r>
              <a:rPr lang="en-NG" sz="1600" dirty="0"/>
              <a:t>products</a:t>
            </a:r>
            <a:r>
              <a:rPr lang="en-US" sz="1600" dirty="0"/>
              <a:t> driving 80% of total sales are the core revenue generators. Prioritizing these </a:t>
            </a:r>
            <a:r>
              <a:rPr lang="en-NG" sz="1600" dirty="0"/>
              <a:t>products</a:t>
            </a:r>
            <a:r>
              <a:rPr lang="en-US" sz="1600" dirty="0"/>
              <a:t> with targeted relationship management, personalized marketing, and optimized service can strengthen loyalty and drive further growth.</a:t>
            </a:r>
          </a:p>
          <a:p>
            <a:r>
              <a:rPr lang="en-US" sz="1600" dirty="0"/>
              <a:t>Products outside this top 80% may represent lower-priority opportunities for growth or could benefit from alternative strategies aimed at increasing their contributions, such as promotions, upselling, or outreach campaigns to boost engagement and spending.</a:t>
            </a:r>
            <a:endParaRPr lang="en-US" sz="1600" b="1" u="sng" dirty="0"/>
          </a:p>
        </p:txBody>
      </p:sp>
      <p:sp>
        <p:nvSpPr>
          <p:cNvPr id="6" name="TextBox 5">
            <a:extLst>
              <a:ext uri="{FF2B5EF4-FFF2-40B4-BE49-F238E27FC236}">
                <a16:creationId xmlns:a16="http://schemas.microsoft.com/office/drawing/2014/main" id="{4A21865D-CC45-2052-FF9A-AF9FD8D32A71}"/>
              </a:ext>
            </a:extLst>
          </p:cNvPr>
          <p:cNvSpPr txBox="1"/>
          <p:nvPr/>
        </p:nvSpPr>
        <p:spPr>
          <a:xfrm>
            <a:off x="6096000" y="837467"/>
            <a:ext cx="5832750" cy="1323439"/>
          </a:xfrm>
          <a:prstGeom prst="rect">
            <a:avLst/>
          </a:prstGeom>
          <a:noFill/>
        </p:spPr>
        <p:txBody>
          <a:bodyPr wrap="square" rtlCol="0">
            <a:spAutoFit/>
          </a:bodyPr>
          <a:lstStyle/>
          <a:p>
            <a:r>
              <a:rPr lang="en-US" sz="1600" b="1" i="1" u="sng" dirty="0"/>
              <a:t>Purpose</a:t>
            </a:r>
            <a:r>
              <a:rPr lang="en-US" sz="1600" b="1" dirty="0"/>
              <a:t>: </a:t>
            </a:r>
            <a:r>
              <a:rPr lang="en-NG" sz="1600" dirty="0"/>
              <a:t>To identify the key products that contribute to 80% of total sales. </a:t>
            </a:r>
            <a:r>
              <a:rPr lang="en-NG" sz="1600" i="1" dirty="0"/>
              <a:t>By focusing on these high-value products, businesses can optimize engagement strategies, allocate marketing resources more effectively, and develop retention plan that drive growth, maximize revenue, and support long-term success.</a:t>
            </a:r>
          </a:p>
        </p:txBody>
      </p:sp>
      <p:cxnSp>
        <p:nvCxnSpPr>
          <p:cNvPr id="3" name="Straight Connector 2">
            <a:extLst>
              <a:ext uri="{FF2B5EF4-FFF2-40B4-BE49-F238E27FC236}">
                <a16:creationId xmlns:a16="http://schemas.microsoft.com/office/drawing/2014/main" id="{83A30F69-ECAE-1204-B55C-0A500ED53F1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B19AD06-F334-0D19-BC53-21C91C56977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961EB27F-6C17-4C86-F482-D026D2AED641}"/>
              </a:ext>
            </a:extLst>
          </p:cNvPr>
          <p:cNvSpPr txBox="1"/>
          <p:nvPr/>
        </p:nvSpPr>
        <p:spPr>
          <a:xfrm>
            <a:off x="11039856" y="6603460"/>
            <a:ext cx="384048" cy="261610"/>
          </a:xfrm>
          <a:prstGeom prst="rect">
            <a:avLst/>
          </a:prstGeom>
          <a:noFill/>
        </p:spPr>
        <p:txBody>
          <a:bodyPr wrap="square" rtlCol="0">
            <a:spAutoFit/>
          </a:bodyPr>
          <a:lstStyle/>
          <a:p>
            <a:r>
              <a:rPr lang="en-US" sz="1100" b="1" dirty="0"/>
              <a:t>19  </a:t>
            </a:r>
            <a:endParaRPr lang="en-NG" sz="1100" b="1" dirty="0"/>
          </a:p>
        </p:txBody>
      </p:sp>
      <p:sp>
        <p:nvSpPr>
          <p:cNvPr id="8" name="TextBox 7">
            <a:extLst>
              <a:ext uri="{FF2B5EF4-FFF2-40B4-BE49-F238E27FC236}">
                <a16:creationId xmlns:a16="http://schemas.microsoft.com/office/drawing/2014/main" id="{6585417A-A2B6-66EB-226D-D3964A6F6E70}"/>
              </a:ext>
            </a:extLst>
          </p:cNvPr>
          <p:cNvSpPr txBox="1"/>
          <p:nvPr/>
        </p:nvSpPr>
        <p:spPr>
          <a:xfrm>
            <a:off x="742444" y="837467"/>
            <a:ext cx="4707928" cy="615553"/>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a:t>
            </a:r>
            <a:r>
              <a:rPr lang="en-NG" sz="1800" kern="100" dirty="0">
                <a:effectLst/>
                <a:latin typeface="Aptos" panose="02110004020202020204"/>
                <a:ea typeface="Aptos" panose="02110004020202020204"/>
                <a:cs typeface="Times New Roman" panose="02020603050405020304" pitchFamily="18" charset="0"/>
              </a:rPr>
              <a:t> </a:t>
            </a:r>
            <a:r>
              <a:rPr lang="en-NG" sz="1600" dirty="0">
                <a:solidFill>
                  <a:srgbClr val="FF0000"/>
                </a:solidFill>
              </a:rPr>
              <a:t>products contribute to 80% of the business’s total sales?</a:t>
            </a:r>
          </a:p>
        </p:txBody>
      </p:sp>
      <p:sp>
        <p:nvSpPr>
          <p:cNvPr id="10" name="Rectangle: Rounded Corners 9">
            <a:extLst>
              <a:ext uri="{FF2B5EF4-FFF2-40B4-BE49-F238E27FC236}">
                <a16:creationId xmlns:a16="http://schemas.microsoft.com/office/drawing/2014/main" id="{B7341BB0-8DAC-EF4D-FA5A-3DBA22C77257}"/>
              </a:ext>
            </a:extLst>
          </p:cNvPr>
          <p:cNvSpPr/>
          <p:nvPr/>
        </p:nvSpPr>
        <p:spPr>
          <a:xfrm>
            <a:off x="651150" y="791301"/>
            <a:ext cx="4890516" cy="676717"/>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8" name="TextBox 17">
            <a:extLst>
              <a:ext uri="{FF2B5EF4-FFF2-40B4-BE49-F238E27FC236}">
                <a16:creationId xmlns:a16="http://schemas.microsoft.com/office/drawing/2014/main" id="{50F2B55A-601A-0385-168E-569A1A7FAFF8}"/>
              </a:ext>
            </a:extLst>
          </p:cNvPr>
          <p:cNvSpPr txBox="1"/>
          <p:nvPr/>
        </p:nvSpPr>
        <p:spPr>
          <a:xfrm>
            <a:off x="160094" y="1729735"/>
            <a:ext cx="5713985" cy="307777"/>
          </a:xfrm>
          <a:prstGeom prst="rect">
            <a:avLst/>
          </a:prstGeom>
          <a:noFill/>
        </p:spPr>
        <p:txBody>
          <a:bodyPr wrap="square" rtlCol="0">
            <a:spAutoFit/>
          </a:bodyPr>
          <a:lstStyle/>
          <a:p>
            <a:r>
              <a:rPr lang="en-US" sz="1400" b="1" u="sng" dirty="0">
                <a:solidFill>
                  <a:srgbClr val="FF0000"/>
                </a:solidFill>
              </a:rPr>
              <a:t>The top 10 products among the 422 products driving 80% of total sales</a:t>
            </a:r>
          </a:p>
        </p:txBody>
      </p:sp>
      <p:pic>
        <p:nvPicPr>
          <p:cNvPr id="13" name="Picture 12">
            <a:extLst>
              <a:ext uri="{FF2B5EF4-FFF2-40B4-BE49-F238E27FC236}">
                <a16:creationId xmlns:a16="http://schemas.microsoft.com/office/drawing/2014/main" id="{1C0F8EF3-F384-359D-078A-2CECAED9F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38" y="2037512"/>
            <a:ext cx="5713985" cy="4348774"/>
          </a:xfrm>
          <a:prstGeom prst="rect">
            <a:avLst/>
          </a:prstGeom>
        </p:spPr>
      </p:pic>
    </p:spTree>
    <p:extLst>
      <p:ext uri="{BB962C8B-B14F-4D97-AF65-F5344CB8AC3E}">
        <p14:creationId xmlns:p14="http://schemas.microsoft.com/office/powerpoint/2010/main" val="3721473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BE48D98-64FE-857C-C4EA-1AC34BF4F101}"/>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24743FDD-982C-D7AB-117B-96BD8370AF48}"/>
              </a:ext>
            </a:extLst>
          </p:cNvPr>
          <p:cNvSpPr/>
          <p:nvPr/>
        </p:nvSpPr>
        <p:spPr>
          <a:xfrm>
            <a:off x="5977235" y="790765"/>
            <a:ext cx="6054671" cy="143428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3F18E465-4FFE-3D82-2229-3FFBAAD30AC0}"/>
              </a:ext>
            </a:extLst>
          </p:cNvPr>
          <p:cNvSpPr/>
          <p:nvPr/>
        </p:nvSpPr>
        <p:spPr>
          <a:xfrm>
            <a:off x="6214766" y="2457412"/>
            <a:ext cx="5817140" cy="3928874"/>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8E9AD61D-EFFF-9FA6-D961-A64B4EF8FA19}"/>
              </a:ext>
            </a:extLst>
          </p:cNvPr>
          <p:cNvSpPr txBox="1"/>
          <p:nvPr/>
        </p:nvSpPr>
        <p:spPr>
          <a:xfrm>
            <a:off x="446574" y="96047"/>
            <a:ext cx="5649426" cy="461665"/>
          </a:xfrm>
          <a:prstGeom prst="rect">
            <a:avLst/>
          </a:prstGeom>
          <a:noFill/>
        </p:spPr>
        <p:txBody>
          <a:bodyPr wrap="square" rtlCol="0">
            <a:spAutoFit/>
          </a:bodyPr>
          <a:lstStyle/>
          <a:p>
            <a:r>
              <a:rPr lang="en-US" sz="2400" b="1" dirty="0">
                <a:solidFill>
                  <a:srgbClr val="FF0000"/>
                </a:solidFill>
              </a:rPr>
              <a:t>11. Customer Segmentation and Clustering</a:t>
            </a:r>
          </a:p>
        </p:txBody>
      </p:sp>
      <p:sp>
        <p:nvSpPr>
          <p:cNvPr id="5" name="TextBox 4">
            <a:extLst>
              <a:ext uri="{FF2B5EF4-FFF2-40B4-BE49-F238E27FC236}">
                <a16:creationId xmlns:a16="http://schemas.microsoft.com/office/drawing/2014/main" id="{065D123B-3C3E-2485-4D79-C7C1341BEE0A}"/>
              </a:ext>
            </a:extLst>
          </p:cNvPr>
          <p:cNvSpPr txBox="1"/>
          <p:nvPr/>
        </p:nvSpPr>
        <p:spPr>
          <a:xfrm>
            <a:off x="6266344" y="2529023"/>
            <a:ext cx="5713984" cy="3785652"/>
          </a:xfrm>
          <a:prstGeom prst="rect">
            <a:avLst/>
          </a:prstGeom>
          <a:noFill/>
        </p:spPr>
        <p:txBody>
          <a:bodyPr wrap="square" rtlCol="0">
            <a:spAutoFit/>
          </a:bodyPr>
          <a:lstStyle/>
          <a:p>
            <a:r>
              <a:rPr lang="en-US" sz="1600" b="1" u="sng" dirty="0"/>
              <a:t>Insights:</a:t>
            </a:r>
          </a:p>
          <a:p>
            <a:r>
              <a:rPr lang="en-US" sz="1600" dirty="0"/>
              <a:t>Three distinct customer clusters are identified:</a:t>
            </a:r>
          </a:p>
          <a:p>
            <a:pPr marL="285750" indent="-285750">
              <a:buFont typeface="Wingdings" panose="05000000000000000000" pitchFamily="2" charset="2"/>
              <a:buChar char="Ø"/>
            </a:pPr>
            <a:r>
              <a:rPr lang="en-US" sz="1600" b="1" dirty="0"/>
              <a:t>1st Cluster (</a:t>
            </a:r>
            <a:r>
              <a:rPr lang="en-US" sz="1600" b="1" dirty="0">
                <a:solidFill>
                  <a:srgbClr val="00B0F0"/>
                </a:solidFill>
              </a:rPr>
              <a:t>blue</a:t>
            </a:r>
            <a:r>
              <a:rPr lang="en-US" sz="1600" b="1" dirty="0"/>
              <a:t>)</a:t>
            </a:r>
            <a:r>
              <a:rPr lang="en-US" sz="1600" dirty="0"/>
              <a:t>: Low sales quantity and low sales, representing occasional or low-spending customers.</a:t>
            </a:r>
          </a:p>
          <a:p>
            <a:pPr marL="285750" indent="-285750">
              <a:buFont typeface="Wingdings" panose="05000000000000000000" pitchFamily="2" charset="2"/>
              <a:buChar char="Ø"/>
            </a:pPr>
            <a:r>
              <a:rPr lang="en-US" sz="1600" b="1" dirty="0"/>
              <a:t>2nd Cluster (</a:t>
            </a:r>
            <a:r>
              <a:rPr lang="en-US" sz="1600" b="1" dirty="0">
                <a:solidFill>
                  <a:srgbClr val="00B050"/>
                </a:solidFill>
              </a:rPr>
              <a:t>green</a:t>
            </a:r>
            <a:r>
              <a:rPr lang="en-US" sz="1600" b="1" dirty="0"/>
              <a:t>)</a:t>
            </a:r>
            <a:r>
              <a:rPr lang="en-US" sz="1600" dirty="0"/>
              <a:t>: Moderate sales quantity and sales, indicating middle-tier customers with more frequent purchases and moderate spending.</a:t>
            </a:r>
          </a:p>
          <a:p>
            <a:pPr marL="285750" indent="-285750">
              <a:buFont typeface="Wingdings" panose="05000000000000000000" pitchFamily="2" charset="2"/>
              <a:buChar char="Ø"/>
            </a:pPr>
            <a:r>
              <a:rPr lang="en-US" sz="1600" b="1" dirty="0"/>
              <a:t>3rd Cluster (</a:t>
            </a:r>
            <a:r>
              <a:rPr lang="en-US" sz="1600" b="1" dirty="0">
                <a:solidFill>
                  <a:srgbClr val="FF0066"/>
                </a:solidFill>
              </a:rPr>
              <a:t>pink</a:t>
            </a:r>
            <a:r>
              <a:rPr lang="en-US" sz="1600" b="1" dirty="0"/>
              <a:t>)</a:t>
            </a:r>
            <a:r>
              <a:rPr lang="en-US" sz="1600" dirty="0"/>
              <a:t>: High sales quantity and high sales, representing the most valuable, high-loyalty customers contributing most of the revenue and sales volume.</a:t>
            </a:r>
          </a:p>
          <a:p>
            <a:endParaRPr lang="en-US" sz="1600" dirty="0"/>
          </a:p>
          <a:p>
            <a:r>
              <a:rPr lang="en-US" sz="1600" b="1" u="sng" dirty="0"/>
              <a:t>Top three Customers</a:t>
            </a:r>
            <a:r>
              <a:rPr lang="en-US" sz="1600" u="sng" dirty="0"/>
              <a:t>:</a:t>
            </a:r>
          </a:p>
          <a:p>
            <a:pPr>
              <a:buFont typeface="Arial" panose="020B0604020202020204" pitchFamily="34" charset="0"/>
              <a:buChar char="•"/>
            </a:pPr>
            <a:r>
              <a:rPr lang="en-US" sz="1600" dirty="0"/>
              <a:t> </a:t>
            </a:r>
            <a:r>
              <a:rPr lang="en-US" sz="1600" b="1" dirty="0"/>
              <a:t>Sean Miller </a:t>
            </a:r>
            <a:r>
              <a:rPr lang="en-US" sz="1600" dirty="0"/>
              <a:t>leads with $25.07K in sales and 0.05K units sold</a:t>
            </a:r>
          </a:p>
          <a:p>
            <a:pPr>
              <a:buFont typeface="Arial" panose="020B0604020202020204" pitchFamily="34" charset="0"/>
              <a:buChar char="•"/>
            </a:pPr>
            <a:r>
              <a:rPr lang="en-US" sz="1600" dirty="0"/>
              <a:t> </a:t>
            </a:r>
            <a:r>
              <a:rPr lang="en-US" sz="1600" b="1" dirty="0"/>
              <a:t>Tamara Chand </a:t>
            </a:r>
            <a:r>
              <a:rPr lang="en-US" sz="1600" dirty="0"/>
              <a:t>follows with $19.11K in sales and 0.05K units sold.</a:t>
            </a:r>
            <a:r>
              <a:rPr lang="en-US" sz="1600" b="1" dirty="0"/>
              <a:t> </a:t>
            </a:r>
          </a:p>
          <a:p>
            <a:pPr>
              <a:buFont typeface="Arial" panose="020B0604020202020204" pitchFamily="34" charset="0"/>
              <a:buChar char="•"/>
            </a:pPr>
            <a:r>
              <a:rPr lang="en-US" sz="1600" b="1" dirty="0"/>
              <a:t> Greg Tran </a:t>
            </a:r>
            <a:r>
              <a:rPr lang="en-US" sz="1600" dirty="0"/>
              <a:t>ranks third with $15.98K in sales and 0.12K units sold.</a:t>
            </a:r>
          </a:p>
        </p:txBody>
      </p:sp>
      <p:sp>
        <p:nvSpPr>
          <p:cNvPr id="6" name="TextBox 5">
            <a:extLst>
              <a:ext uri="{FF2B5EF4-FFF2-40B4-BE49-F238E27FC236}">
                <a16:creationId xmlns:a16="http://schemas.microsoft.com/office/drawing/2014/main" id="{90A6FAB8-5751-0BEA-7940-675878CFD1C9}"/>
              </a:ext>
            </a:extLst>
          </p:cNvPr>
          <p:cNvSpPr txBox="1"/>
          <p:nvPr/>
        </p:nvSpPr>
        <p:spPr>
          <a:xfrm>
            <a:off x="6096000" y="837467"/>
            <a:ext cx="5832750" cy="1323439"/>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identify the customer segments that generate the highest sales and quantities, using clustering techniques to uncover trends and insights. </a:t>
            </a:r>
            <a:r>
              <a:rPr lang="en-NG" sz="1600" i="1" dirty="0"/>
              <a:t>This will enable businesses to optimize resource allocation, target marketing efforts more effectively, and tailor customer engagement strategies to drive profitability and growth.</a:t>
            </a:r>
          </a:p>
        </p:txBody>
      </p:sp>
      <p:cxnSp>
        <p:nvCxnSpPr>
          <p:cNvPr id="3" name="Straight Connector 2">
            <a:extLst>
              <a:ext uri="{FF2B5EF4-FFF2-40B4-BE49-F238E27FC236}">
                <a16:creationId xmlns:a16="http://schemas.microsoft.com/office/drawing/2014/main" id="{3A2578A3-8B44-709B-3DA1-A43EBC412CE2}"/>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5E9A4C41-DC28-6F18-62D8-EFB03CEBA4A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82BF1521-8960-116C-07BE-1DFCEB0BD52D}"/>
              </a:ext>
            </a:extLst>
          </p:cNvPr>
          <p:cNvSpPr txBox="1"/>
          <p:nvPr/>
        </p:nvSpPr>
        <p:spPr>
          <a:xfrm>
            <a:off x="11039856" y="6603460"/>
            <a:ext cx="384048" cy="261610"/>
          </a:xfrm>
          <a:prstGeom prst="rect">
            <a:avLst/>
          </a:prstGeom>
          <a:noFill/>
        </p:spPr>
        <p:txBody>
          <a:bodyPr wrap="square" rtlCol="0">
            <a:spAutoFit/>
          </a:bodyPr>
          <a:lstStyle/>
          <a:p>
            <a:r>
              <a:rPr lang="en-US" sz="1100" b="1" dirty="0"/>
              <a:t>20  </a:t>
            </a:r>
            <a:endParaRPr lang="en-NG" sz="1100" b="1" dirty="0"/>
          </a:p>
        </p:txBody>
      </p:sp>
      <p:sp>
        <p:nvSpPr>
          <p:cNvPr id="8" name="TextBox 7">
            <a:extLst>
              <a:ext uri="{FF2B5EF4-FFF2-40B4-BE49-F238E27FC236}">
                <a16:creationId xmlns:a16="http://schemas.microsoft.com/office/drawing/2014/main" id="{FB8760DD-6EE5-AF22-DCD6-85F236F7C7E5}"/>
              </a:ext>
            </a:extLst>
          </p:cNvPr>
          <p:cNvSpPr txBox="1"/>
          <p:nvPr/>
        </p:nvSpPr>
        <p:spPr>
          <a:xfrm>
            <a:off x="742444" y="837467"/>
            <a:ext cx="4707928"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Which customer segments, based on clustering, contribute the most to overall sales and quantity?</a:t>
            </a:r>
          </a:p>
        </p:txBody>
      </p:sp>
      <p:sp>
        <p:nvSpPr>
          <p:cNvPr id="10" name="Rectangle: Rounded Corners 9">
            <a:extLst>
              <a:ext uri="{FF2B5EF4-FFF2-40B4-BE49-F238E27FC236}">
                <a16:creationId xmlns:a16="http://schemas.microsoft.com/office/drawing/2014/main" id="{F6ABB983-BDA3-72B6-8B2F-EF52CCCEF5C2}"/>
              </a:ext>
            </a:extLst>
          </p:cNvPr>
          <p:cNvSpPr/>
          <p:nvPr/>
        </p:nvSpPr>
        <p:spPr>
          <a:xfrm>
            <a:off x="651150" y="791301"/>
            <a:ext cx="4890516" cy="90273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6" name="Picture 15">
            <a:extLst>
              <a:ext uri="{FF2B5EF4-FFF2-40B4-BE49-F238E27FC236}">
                <a16:creationId xmlns:a16="http://schemas.microsoft.com/office/drawing/2014/main" id="{21C725A9-C176-F0B3-5D50-249947195E86}"/>
              </a:ext>
            </a:extLst>
          </p:cNvPr>
          <p:cNvPicPr>
            <a:picLocks noChangeAspect="1"/>
          </p:cNvPicPr>
          <p:nvPr/>
        </p:nvPicPr>
        <p:blipFill>
          <a:blip r:embed="rId2"/>
          <a:stretch>
            <a:fillRect/>
          </a:stretch>
        </p:blipFill>
        <p:spPr>
          <a:xfrm>
            <a:off x="160094" y="2016171"/>
            <a:ext cx="5649426" cy="4370109"/>
          </a:xfrm>
          <a:prstGeom prst="rect">
            <a:avLst/>
          </a:prstGeom>
        </p:spPr>
      </p:pic>
    </p:spTree>
    <p:extLst>
      <p:ext uri="{BB962C8B-B14F-4D97-AF65-F5344CB8AC3E}">
        <p14:creationId xmlns:p14="http://schemas.microsoft.com/office/powerpoint/2010/main" val="2677051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3391F18-A0C4-0C08-7364-CC57BEC7D38B}"/>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DD9E353E-F709-73FC-AB7E-EE43F0CE56F2}"/>
              </a:ext>
            </a:extLst>
          </p:cNvPr>
          <p:cNvSpPr/>
          <p:nvPr/>
        </p:nvSpPr>
        <p:spPr>
          <a:xfrm>
            <a:off x="5977235" y="790765"/>
            <a:ext cx="6054671" cy="1660523"/>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E21D604B-1A6D-DCE2-0F56-1664D15FF1C4}"/>
              </a:ext>
            </a:extLst>
          </p:cNvPr>
          <p:cNvSpPr/>
          <p:nvPr/>
        </p:nvSpPr>
        <p:spPr>
          <a:xfrm>
            <a:off x="5977235" y="2600634"/>
            <a:ext cx="6054671" cy="3785652"/>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386E0241-6BAC-49A2-8AEC-9FE150D993E8}"/>
              </a:ext>
            </a:extLst>
          </p:cNvPr>
          <p:cNvSpPr txBox="1"/>
          <p:nvPr/>
        </p:nvSpPr>
        <p:spPr>
          <a:xfrm>
            <a:off x="446574" y="96047"/>
            <a:ext cx="8834586" cy="461665"/>
          </a:xfrm>
          <a:prstGeom prst="rect">
            <a:avLst/>
          </a:prstGeom>
          <a:noFill/>
        </p:spPr>
        <p:txBody>
          <a:bodyPr wrap="square" rtlCol="0">
            <a:spAutoFit/>
          </a:bodyPr>
          <a:lstStyle/>
          <a:p>
            <a:r>
              <a:rPr lang="en-US" sz="2400" b="1" dirty="0">
                <a:solidFill>
                  <a:srgbClr val="FF0000"/>
                </a:solidFill>
              </a:rPr>
              <a:t>12. Market Basket Analysis: Uncovering Customer Purchase Patterns</a:t>
            </a:r>
          </a:p>
        </p:txBody>
      </p:sp>
      <p:sp>
        <p:nvSpPr>
          <p:cNvPr id="5" name="TextBox 4">
            <a:extLst>
              <a:ext uri="{FF2B5EF4-FFF2-40B4-BE49-F238E27FC236}">
                <a16:creationId xmlns:a16="http://schemas.microsoft.com/office/drawing/2014/main" id="{B7B86B00-3455-7D2B-F94E-76503C583DA9}"/>
              </a:ext>
            </a:extLst>
          </p:cNvPr>
          <p:cNvSpPr txBox="1"/>
          <p:nvPr/>
        </p:nvSpPr>
        <p:spPr>
          <a:xfrm>
            <a:off x="6096000" y="2646157"/>
            <a:ext cx="5832750" cy="3677930"/>
          </a:xfrm>
          <a:prstGeom prst="rect">
            <a:avLst/>
          </a:prstGeom>
          <a:noFill/>
        </p:spPr>
        <p:txBody>
          <a:bodyPr wrap="square" rtlCol="0">
            <a:spAutoFit/>
          </a:bodyPr>
          <a:lstStyle/>
          <a:p>
            <a:r>
              <a:rPr lang="en-US" sz="1600" b="1" u="sng" dirty="0"/>
              <a:t>Insights:</a:t>
            </a:r>
          </a:p>
          <a:p>
            <a:pPr marL="285750" indent="-285750">
              <a:buFont typeface="Wingdings" panose="05000000000000000000" pitchFamily="2" charset="2"/>
              <a:buChar char="Ø"/>
            </a:pPr>
            <a:r>
              <a:rPr lang="en-US" sz="1550" b="1" dirty="0"/>
              <a:t>Strong Associations:</a:t>
            </a:r>
            <a:br>
              <a:rPr lang="en-US" sz="1550" dirty="0"/>
            </a:br>
            <a:r>
              <a:rPr lang="en-US" sz="1550" dirty="0"/>
              <a:t>Certain products demonstrate strong pairwise associations with 100% confidence, indicating they are always purchased together. Examples include:</a:t>
            </a:r>
          </a:p>
          <a:p>
            <a:pPr marL="285750" indent="-285750">
              <a:buFont typeface="Arial" panose="020B0604020202020204" pitchFamily="34" charset="0"/>
              <a:buChar char="•"/>
            </a:pPr>
            <a:r>
              <a:rPr lang="en-US" sz="1550" i="1" dirty="0"/>
              <a:t>Aastra 6757i CT Wireless VoIP Phone</a:t>
            </a:r>
            <a:r>
              <a:rPr lang="en-US" sz="1550" dirty="0"/>
              <a:t> and </a:t>
            </a:r>
            <a:r>
              <a:rPr lang="en-US" sz="1550" i="1" dirty="0"/>
              <a:t>Samsung Galaxy Note 2.</a:t>
            </a:r>
            <a:endParaRPr lang="en-US" sz="1550" dirty="0"/>
          </a:p>
          <a:p>
            <a:pPr marL="285750" indent="-285750">
              <a:buFont typeface="Arial" panose="020B0604020202020204" pitchFamily="34" charset="0"/>
              <a:buChar char="•"/>
            </a:pPr>
            <a:r>
              <a:rPr lang="en-US" sz="1550" i="1" dirty="0"/>
              <a:t>Memorex Blu-Ray Recordable Discs</a:t>
            </a:r>
            <a:r>
              <a:rPr lang="en-US" sz="1550" dirty="0"/>
              <a:t> and </a:t>
            </a:r>
            <a:r>
              <a:rPr lang="en-US" sz="1550" i="1" dirty="0"/>
              <a:t>Maxell DVD-RW.</a:t>
            </a:r>
            <a:endParaRPr lang="en-US" sz="1550" dirty="0"/>
          </a:p>
          <a:p>
            <a:pPr marL="285750" indent="-285750">
              <a:buFont typeface="Arial" panose="020B0604020202020204" pitchFamily="34" charset="0"/>
              <a:buChar char="•"/>
            </a:pPr>
            <a:r>
              <a:rPr lang="en-US" sz="1550" i="1" dirty="0"/>
              <a:t>Eldon Desk Accessories</a:t>
            </a:r>
            <a:r>
              <a:rPr lang="en-US" sz="1550" dirty="0"/>
              <a:t> and </a:t>
            </a:r>
            <a:r>
              <a:rPr lang="en-US" sz="1550" i="1" dirty="0"/>
              <a:t>Howard Miller Wall Clocks.</a:t>
            </a:r>
            <a:br>
              <a:rPr lang="en-US" sz="1550" dirty="0"/>
            </a:br>
            <a:r>
              <a:rPr lang="en-US" sz="1550" dirty="0"/>
              <a:t>These patterns highlight complementary relationships between these items.</a:t>
            </a:r>
          </a:p>
          <a:p>
            <a:pPr marL="285750" indent="-285750">
              <a:buFont typeface="Wingdings" panose="05000000000000000000" pitchFamily="2" charset="2"/>
              <a:buChar char="Ø"/>
            </a:pPr>
            <a:r>
              <a:rPr lang="en-US" sz="1550" b="1" dirty="0"/>
              <a:t>Mutual Dependencies:</a:t>
            </a:r>
            <a:br>
              <a:rPr lang="en-US" sz="1550" dirty="0"/>
            </a:br>
            <a:r>
              <a:rPr lang="en-US" sz="1550" dirty="0"/>
              <a:t>Several product pairs exhibit bidirectional dependencies, where purchasing one item guarantees the purchase of the other (e.g., </a:t>
            </a:r>
            <a:r>
              <a:rPr lang="en-US" sz="1550" i="1" dirty="0"/>
              <a:t>Samsung Galaxy Note 2</a:t>
            </a:r>
            <a:r>
              <a:rPr lang="en-US" sz="1550" dirty="0"/>
              <a:t> and </a:t>
            </a:r>
            <a:r>
              <a:rPr lang="en-US" sz="1550" i="1" dirty="0"/>
              <a:t>Aastra VoIP Phone</a:t>
            </a:r>
            <a:r>
              <a:rPr lang="en-US" sz="1550" dirty="0"/>
              <a:t>). Such relationships can be effectively utilized for reciprocal product recommendations.</a:t>
            </a:r>
          </a:p>
        </p:txBody>
      </p:sp>
      <p:sp>
        <p:nvSpPr>
          <p:cNvPr id="6" name="TextBox 5">
            <a:extLst>
              <a:ext uri="{FF2B5EF4-FFF2-40B4-BE49-F238E27FC236}">
                <a16:creationId xmlns:a16="http://schemas.microsoft.com/office/drawing/2014/main" id="{20E350D1-284D-3C7D-2CD2-DCAA2571C2F1}"/>
              </a:ext>
            </a:extLst>
          </p:cNvPr>
          <p:cNvSpPr txBox="1"/>
          <p:nvPr/>
        </p:nvSpPr>
        <p:spPr>
          <a:xfrm>
            <a:off x="6096000" y="837467"/>
            <a:ext cx="5832750" cy="1569660"/>
          </a:xfrm>
          <a:prstGeom prst="rect">
            <a:avLst/>
          </a:prstGeom>
          <a:noFill/>
        </p:spPr>
        <p:txBody>
          <a:bodyPr wrap="square" rtlCol="0">
            <a:spAutoFit/>
          </a:bodyPr>
          <a:lstStyle/>
          <a:p>
            <a:r>
              <a:rPr lang="en-US" sz="1600" b="1" i="1" u="sng" dirty="0"/>
              <a:t>Purpose</a:t>
            </a:r>
            <a:r>
              <a:rPr lang="en-US" sz="1600" b="1" dirty="0"/>
              <a:t>: </a:t>
            </a:r>
            <a:r>
              <a:rPr lang="en-NG" sz="1600" dirty="0"/>
              <a:t>To</a:t>
            </a:r>
            <a:r>
              <a:rPr lang="en-US" sz="1600" dirty="0"/>
              <a:t> </a:t>
            </a:r>
            <a:r>
              <a:rPr lang="en-NG" sz="1600" dirty="0"/>
              <a:t>uncover hidden relationships and patterns in customer purchases using market basket analysis. By understanding which products are  often bought together, </a:t>
            </a:r>
            <a:r>
              <a:rPr lang="en-NG" sz="1600" i="1" dirty="0"/>
              <a:t>businesses can optimize sales strategies,  improve product recommendations, enhance promotions, and make data-driven decisions to maximize revenue, improve customer  satisfaction, and increase operational efficiency.</a:t>
            </a:r>
          </a:p>
        </p:txBody>
      </p:sp>
      <p:cxnSp>
        <p:nvCxnSpPr>
          <p:cNvPr id="3" name="Straight Connector 2">
            <a:extLst>
              <a:ext uri="{FF2B5EF4-FFF2-40B4-BE49-F238E27FC236}">
                <a16:creationId xmlns:a16="http://schemas.microsoft.com/office/drawing/2014/main" id="{5E4154EF-5DEE-DAAC-1E9C-50C2483391BC}"/>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69A71013-AEF4-64A2-DA52-9EEBA37E3D5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0E7D409B-E3A6-3125-5EE6-FF408600A73F}"/>
              </a:ext>
            </a:extLst>
          </p:cNvPr>
          <p:cNvSpPr txBox="1"/>
          <p:nvPr/>
        </p:nvSpPr>
        <p:spPr>
          <a:xfrm>
            <a:off x="11039856" y="6603460"/>
            <a:ext cx="384048" cy="261610"/>
          </a:xfrm>
          <a:prstGeom prst="rect">
            <a:avLst/>
          </a:prstGeom>
          <a:noFill/>
        </p:spPr>
        <p:txBody>
          <a:bodyPr wrap="square" rtlCol="0">
            <a:spAutoFit/>
          </a:bodyPr>
          <a:lstStyle/>
          <a:p>
            <a:r>
              <a:rPr lang="en-US" sz="1100" b="1" dirty="0"/>
              <a:t>21  </a:t>
            </a:r>
            <a:endParaRPr lang="en-NG" sz="1100" b="1" dirty="0"/>
          </a:p>
        </p:txBody>
      </p:sp>
      <p:sp>
        <p:nvSpPr>
          <p:cNvPr id="8" name="TextBox 7">
            <a:extLst>
              <a:ext uri="{FF2B5EF4-FFF2-40B4-BE49-F238E27FC236}">
                <a16:creationId xmlns:a16="http://schemas.microsoft.com/office/drawing/2014/main" id="{A377BE57-8AD5-5271-39E9-08FE5ED51504}"/>
              </a:ext>
            </a:extLst>
          </p:cNvPr>
          <p:cNvSpPr txBox="1"/>
          <p:nvPr/>
        </p:nvSpPr>
        <p:spPr>
          <a:xfrm>
            <a:off x="742444" y="837467"/>
            <a:ext cx="4707928"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What are the most common patterns and associations in customer purchases (e.g. frequently bought items together)?</a:t>
            </a:r>
          </a:p>
        </p:txBody>
      </p:sp>
      <p:sp>
        <p:nvSpPr>
          <p:cNvPr id="10" name="Rectangle: Rounded Corners 9">
            <a:extLst>
              <a:ext uri="{FF2B5EF4-FFF2-40B4-BE49-F238E27FC236}">
                <a16:creationId xmlns:a16="http://schemas.microsoft.com/office/drawing/2014/main" id="{EBFE6985-7585-BD54-DD4B-BDD8E6C0471F}"/>
              </a:ext>
            </a:extLst>
          </p:cNvPr>
          <p:cNvSpPr/>
          <p:nvPr/>
        </p:nvSpPr>
        <p:spPr>
          <a:xfrm>
            <a:off x="651150" y="791301"/>
            <a:ext cx="4890516" cy="902736"/>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3" name="Picture 12">
            <a:extLst>
              <a:ext uri="{FF2B5EF4-FFF2-40B4-BE49-F238E27FC236}">
                <a16:creationId xmlns:a16="http://schemas.microsoft.com/office/drawing/2014/main" id="{522C1EA6-70C6-A08D-D63A-1B13A3179ACF}"/>
              </a:ext>
            </a:extLst>
          </p:cNvPr>
          <p:cNvPicPr>
            <a:picLocks noChangeAspect="1"/>
          </p:cNvPicPr>
          <p:nvPr/>
        </p:nvPicPr>
        <p:blipFill>
          <a:blip r:embed="rId2"/>
          <a:stretch>
            <a:fillRect/>
          </a:stretch>
        </p:blipFill>
        <p:spPr>
          <a:xfrm>
            <a:off x="77367" y="2497454"/>
            <a:ext cx="5713985" cy="3975337"/>
          </a:xfrm>
          <a:prstGeom prst="rect">
            <a:avLst/>
          </a:prstGeom>
        </p:spPr>
      </p:pic>
      <p:sp>
        <p:nvSpPr>
          <p:cNvPr id="14" name="TextBox 13">
            <a:extLst>
              <a:ext uri="{FF2B5EF4-FFF2-40B4-BE49-F238E27FC236}">
                <a16:creationId xmlns:a16="http://schemas.microsoft.com/office/drawing/2014/main" id="{69AC2D8E-F74B-AC8C-1B5B-B40B890CBBE9}"/>
              </a:ext>
            </a:extLst>
          </p:cNvPr>
          <p:cNvSpPr txBox="1"/>
          <p:nvPr/>
        </p:nvSpPr>
        <p:spPr>
          <a:xfrm>
            <a:off x="446574" y="2166594"/>
            <a:ext cx="5210957" cy="307777"/>
          </a:xfrm>
          <a:prstGeom prst="rect">
            <a:avLst/>
          </a:prstGeom>
          <a:noFill/>
        </p:spPr>
        <p:txBody>
          <a:bodyPr wrap="square" rtlCol="0">
            <a:spAutoFit/>
          </a:bodyPr>
          <a:lstStyle/>
          <a:p>
            <a:r>
              <a:rPr lang="en-US" sz="1400" b="1" u="sng" dirty="0">
                <a:solidFill>
                  <a:srgbClr val="FF0000"/>
                </a:solidFill>
              </a:rPr>
              <a:t>Top 20 Customer Purchase Patterns for Strategic Sales Optimization</a:t>
            </a:r>
          </a:p>
        </p:txBody>
      </p:sp>
    </p:spTree>
    <p:extLst>
      <p:ext uri="{BB962C8B-B14F-4D97-AF65-F5344CB8AC3E}">
        <p14:creationId xmlns:p14="http://schemas.microsoft.com/office/powerpoint/2010/main" val="1526254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2ADB09-AB30-D61B-D169-16EB4106708A}"/>
              </a:ext>
            </a:extLst>
          </p:cNvPr>
          <p:cNvSpPr txBox="1"/>
          <p:nvPr/>
        </p:nvSpPr>
        <p:spPr>
          <a:xfrm>
            <a:off x="2163192" y="498279"/>
            <a:ext cx="4341780"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Final Recommendations</a:t>
            </a:r>
          </a:p>
        </p:txBody>
      </p:sp>
      <p:sp>
        <p:nvSpPr>
          <p:cNvPr id="3" name="TextBox 2">
            <a:extLst>
              <a:ext uri="{FF2B5EF4-FFF2-40B4-BE49-F238E27FC236}">
                <a16:creationId xmlns:a16="http://schemas.microsoft.com/office/drawing/2014/main" id="{CDFEB2FB-6942-0670-7D4F-DE3CBA45B8B8}"/>
              </a:ext>
            </a:extLst>
          </p:cNvPr>
          <p:cNvSpPr txBox="1"/>
          <p:nvPr/>
        </p:nvSpPr>
        <p:spPr>
          <a:xfrm>
            <a:off x="280416" y="1461386"/>
            <a:ext cx="11631168" cy="4803366"/>
          </a:xfrm>
          <a:prstGeom prst="rect">
            <a:avLst/>
          </a:prstGeom>
          <a:noFill/>
        </p:spPr>
        <p:txBody>
          <a:bodyPr wrap="square" rtlCol="0">
            <a:spAutoFit/>
          </a:bodyPr>
          <a:lstStyle/>
          <a:p>
            <a:pPr marL="342900" indent="-342900">
              <a:buAutoNum type="arabicPeriod"/>
            </a:pPr>
            <a:r>
              <a:rPr lang="en-US" sz="1600" b="1" dirty="0"/>
              <a:t>Yearly Breakdown of Sales, Quantities, Profits, and Percentage Growth</a:t>
            </a:r>
          </a:p>
          <a:p>
            <a:endParaRPr lang="en-US" sz="1600" b="1" dirty="0"/>
          </a:p>
          <a:p>
            <a:r>
              <a:rPr lang="en-US" sz="1600" b="1" dirty="0">
                <a:solidFill>
                  <a:srgbClr val="FF0000"/>
                </a:solidFill>
              </a:rPr>
              <a:t>Action Plan: </a:t>
            </a:r>
            <a:r>
              <a:rPr lang="en-US" sz="1600" dirty="0"/>
              <a:t>Investigate the drivers behind the exceptional growth in 2023 to replicate success. Address challenges from 2021 (e.g., supply chain or competition) by optimizing operations and revising strategies to sustain profitability and sales growth.</a:t>
            </a:r>
          </a:p>
          <a:p>
            <a:r>
              <a:rPr lang="en-US" sz="1600" b="1" kern="100" dirty="0">
                <a:solidFill>
                  <a:srgbClr val="FF0000"/>
                </a:solidFill>
                <a:cs typeface="Times New Roman" panose="02020603050405020304" pitchFamily="18" charset="0"/>
              </a:rPr>
              <a:t>Expected Impact: </a:t>
            </a:r>
          </a:p>
          <a:p>
            <a:pPr marL="285750" indent="-285750">
              <a:buFont typeface="Wingdings" panose="05000000000000000000" pitchFamily="2" charset="2"/>
              <a:buChar char="Ø"/>
            </a:pPr>
            <a:r>
              <a:rPr lang="en-NG" sz="1600" b="1" dirty="0"/>
              <a:t>Revenue Growth: </a:t>
            </a:r>
            <a:r>
              <a:rPr lang="en-NG" sz="1600" dirty="0"/>
              <a:t>10-15% annual improvement by replicating successful strategies from 2023.</a:t>
            </a:r>
            <a:r>
              <a:rPr lang="en-US" sz="1600" dirty="0"/>
              <a:t>                   </a:t>
            </a:r>
          </a:p>
          <a:p>
            <a:pPr marL="285750" indent="-285750">
              <a:buFont typeface="Wingdings" panose="05000000000000000000" pitchFamily="2" charset="2"/>
              <a:buChar char="Ø"/>
            </a:pPr>
            <a:r>
              <a:rPr lang="en-NG" sz="1600" b="1" dirty="0"/>
              <a:t>Profitability: </a:t>
            </a:r>
            <a:r>
              <a:rPr lang="en-NG" sz="1600" dirty="0"/>
              <a:t>8-10% increase in profit margins by addressing operational inefficiencies.</a:t>
            </a:r>
            <a:r>
              <a:rPr lang="en-US" sz="1600" dirty="0"/>
              <a:t>                     </a:t>
            </a:r>
          </a:p>
          <a:p>
            <a:pPr marL="285750" indent="-285750">
              <a:buFont typeface="Wingdings" panose="05000000000000000000" pitchFamily="2" charset="2"/>
              <a:buChar char="Ø"/>
            </a:pPr>
            <a:r>
              <a:rPr lang="en-NG" sz="1600" b="1" dirty="0"/>
              <a:t>Operational Stability: </a:t>
            </a:r>
            <a:r>
              <a:rPr lang="en-NG" sz="1600" kern="0" dirty="0">
                <a:effectLst/>
                <a:latin typeface="Times New Roman" panose="02020603050405020304" pitchFamily="18" charset="0"/>
                <a:ea typeface="Times New Roman" panose="02020603050405020304" pitchFamily="18" charset="0"/>
              </a:rPr>
              <a:t>15% reduction in disruptions from supply chain or competitive challenges</a:t>
            </a:r>
            <a:endParaRPr lang="en-US" sz="1600" kern="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Ø"/>
            </a:pPr>
            <a:endParaRPr lang="en-US" sz="1600" b="1" kern="0" dirty="0">
              <a:solidFill>
                <a:srgbClr val="FF0000"/>
              </a:solidFill>
              <a:latin typeface="Times New Roman" panose="02020603050405020304" pitchFamily="18" charset="0"/>
              <a:cs typeface="Times New Roman" panose="02020603050405020304" pitchFamily="18" charset="0"/>
            </a:endParaRPr>
          </a:p>
          <a:p>
            <a:pPr>
              <a:lnSpc>
                <a:spcPct val="115000"/>
              </a:lnSpc>
              <a:spcAft>
                <a:spcPts val="800"/>
              </a:spcAft>
            </a:pPr>
            <a:r>
              <a:rPr lang="en-NG" sz="1600" b="1" dirty="0"/>
              <a:t>2. </a:t>
            </a:r>
            <a:r>
              <a:rPr lang="en-US" sz="1600" b="1" dirty="0"/>
              <a:t>   </a:t>
            </a:r>
            <a:r>
              <a:rPr lang="en-NG" sz="1600" b="1" dirty="0"/>
              <a:t>Sales and Profit by Segment for Each Region</a:t>
            </a:r>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Leverage insights about high-performing regions and segments:</a:t>
            </a:r>
            <a:endParaRPr lang="en-US" sz="1600" dirty="0"/>
          </a:p>
          <a:p>
            <a:pPr marL="285750" indent="-285750">
              <a:buFont typeface="Wingdings" panose="05000000000000000000" pitchFamily="2" charset="2"/>
              <a:buChar char="Ø"/>
            </a:pPr>
            <a:r>
              <a:rPr lang="en-NG" sz="1600" b="1" dirty="0"/>
              <a:t>West &amp; Consumer Segment: </a:t>
            </a:r>
            <a:r>
              <a:rPr lang="en-NG" sz="1600" dirty="0"/>
              <a:t>Enhance marketing strategies and allocate resources to sustain leadership.</a:t>
            </a:r>
            <a:endParaRPr lang="en-US" sz="1600" dirty="0"/>
          </a:p>
          <a:p>
            <a:pPr marL="285750" indent="-285750">
              <a:buFont typeface="Wingdings" panose="05000000000000000000" pitchFamily="2" charset="2"/>
              <a:buChar char="Ø"/>
            </a:pPr>
            <a:r>
              <a:rPr lang="en-NG" sz="1600" b="1" dirty="0"/>
              <a:t>South Region &amp; Home Office Segment: </a:t>
            </a:r>
            <a:r>
              <a:rPr lang="en-NG" sz="1600" dirty="0"/>
              <a:t>Reevaluate strategies to uplift sales and profit in these areas. Consider targeted promotions and improved service offerings.</a:t>
            </a:r>
            <a:endParaRPr lang="en-US" sz="1600" dirty="0"/>
          </a:p>
          <a:p>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Regional Sales Growth</a:t>
            </a:r>
            <a:r>
              <a:rPr lang="en-NG" sz="1600" dirty="0"/>
              <a:t>: 12-18% increase in South region sales through targeted interventions</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10% rise in overall regional profit margins.</a:t>
            </a:r>
            <a:endParaRPr lang="en-US" sz="1600" dirty="0"/>
          </a:p>
          <a:p>
            <a:pPr marL="285750" indent="-285750">
              <a:buFont typeface="Wingdings" panose="05000000000000000000" pitchFamily="2" charset="2"/>
              <a:buChar char="Ø"/>
            </a:pPr>
            <a:r>
              <a:rPr lang="en-NG" sz="1600" b="1" dirty="0"/>
              <a:t>Segment Leadership: </a:t>
            </a:r>
            <a:r>
              <a:rPr lang="en-NG" sz="1600" dirty="0"/>
              <a:t>15% growth in Consumer segment sales across all regions</a:t>
            </a:r>
            <a:r>
              <a:rPr lang="en-NG" sz="1200" kern="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NG" sz="1200" kern="100" dirty="0">
              <a:effectLst/>
              <a:latin typeface="Aptos" panose="02110004020202020204"/>
              <a:ea typeface="Aptos" panose="02110004020202020204"/>
              <a:cs typeface="Times New Roman" panose="02020603050405020304" pitchFamily="18" charset="0"/>
            </a:endParaRPr>
          </a:p>
        </p:txBody>
      </p:sp>
      <p:cxnSp>
        <p:nvCxnSpPr>
          <p:cNvPr id="4" name="Straight Connector 3">
            <a:extLst>
              <a:ext uri="{FF2B5EF4-FFF2-40B4-BE49-F238E27FC236}">
                <a16:creationId xmlns:a16="http://schemas.microsoft.com/office/drawing/2014/main" id="{2F5ADE27-9502-012D-5618-4310777ECF4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F1559D3-C7C2-2FED-1B7B-7F6B743332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9CB7227C-7DCA-3183-5943-8CE26E5416CF}"/>
              </a:ext>
            </a:extLst>
          </p:cNvPr>
          <p:cNvSpPr txBox="1"/>
          <p:nvPr/>
        </p:nvSpPr>
        <p:spPr>
          <a:xfrm>
            <a:off x="11039856" y="6603460"/>
            <a:ext cx="384048" cy="261610"/>
          </a:xfrm>
          <a:prstGeom prst="rect">
            <a:avLst/>
          </a:prstGeom>
          <a:noFill/>
        </p:spPr>
        <p:txBody>
          <a:bodyPr wrap="square" rtlCol="0">
            <a:spAutoFit/>
          </a:bodyPr>
          <a:lstStyle/>
          <a:p>
            <a:r>
              <a:rPr lang="en-US" sz="1100" b="1" dirty="0"/>
              <a:t>22</a:t>
            </a:r>
            <a:endParaRPr lang="en-NG" sz="1100" b="1" dirty="0"/>
          </a:p>
        </p:txBody>
      </p:sp>
      <p:pic>
        <p:nvPicPr>
          <p:cNvPr id="8" name="Picture 7">
            <a:extLst>
              <a:ext uri="{FF2B5EF4-FFF2-40B4-BE49-F238E27FC236}">
                <a16:creationId xmlns:a16="http://schemas.microsoft.com/office/drawing/2014/main" id="{D525B0C1-BAEA-8C33-FA84-0735520475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779" y="259696"/>
            <a:ext cx="1112400" cy="660471"/>
          </a:xfrm>
          <a:prstGeom prst="rect">
            <a:avLst/>
          </a:prstGeom>
        </p:spPr>
      </p:pic>
      <p:sp>
        <p:nvSpPr>
          <p:cNvPr id="9" name="Oval 8">
            <a:extLst>
              <a:ext uri="{FF2B5EF4-FFF2-40B4-BE49-F238E27FC236}">
                <a16:creationId xmlns:a16="http://schemas.microsoft.com/office/drawing/2014/main" id="{891E7775-DC64-603D-2093-8CCA0F17B5BA}"/>
              </a:ext>
            </a:extLst>
          </p:cNvPr>
          <p:cNvSpPr/>
          <p:nvPr/>
        </p:nvSpPr>
        <p:spPr>
          <a:xfrm>
            <a:off x="740779" y="54379"/>
            <a:ext cx="1112400" cy="11124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0" name="Rectangle 9">
            <a:extLst>
              <a:ext uri="{FF2B5EF4-FFF2-40B4-BE49-F238E27FC236}">
                <a16:creationId xmlns:a16="http://schemas.microsoft.com/office/drawing/2014/main" id="{F68A3D16-F6CF-72DD-C091-E39E37602A87}"/>
              </a:ext>
            </a:extLst>
          </p:cNvPr>
          <p:cNvSpPr/>
          <p:nvPr/>
        </p:nvSpPr>
        <p:spPr>
          <a:xfrm flipV="1">
            <a:off x="1790218" y="925930"/>
            <a:ext cx="3638309"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Tree>
    <p:extLst>
      <p:ext uri="{BB962C8B-B14F-4D97-AF65-F5344CB8AC3E}">
        <p14:creationId xmlns:p14="http://schemas.microsoft.com/office/powerpoint/2010/main" val="469885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4F09F367-566F-D11E-990F-8B1FB038450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F47AF5D-717F-E334-F59E-F24E17BF9A15}"/>
              </a:ext>
            </a:extLst>
          </p:cNvPr>
          <p:cNvSpPr txBox="1"/>
          <p:nvPr/>
        </p:nvSpPr>
        <p:spPr>
          <a:xfrm>
            <a:off x="280416" y="491112"/>
            <a:ext cx="11631168" cy="5840381"/>
          </a:xfrm>
          <a:prstGeom prst="rect">
            <a:avLst/>
          </a:prstGeom>
          <a:noFill/>
        </p:spPr>
        <p:txBody>
          <a:bodyPr wrap="square" rtlCol="0">
            <a:spAutoFit/>
          </a:bodyPr>
          <a:lstStyle/>
          <a:p>
            <a:r>
              <a:rPr lang="en-US" sz="1600" b="1" dirty="0"/>
              <a:t>3.  </a:t>
            </a:r>
            <a:r>
              <a:rPr lang="en-NG" sz="1600" b="1" dirty="0"/>
              <a:t>Sales and Profit by Category for Each Region</a:t>
            </a:r>
            <a:endParaRPr lang="en-US" sz="1600" b="1" dirty="0"/>
          </a:p>
          <a:p>
            <a:pPr lvl="0">
              <a:lnSpc>
                <a:spcPct val="115000"/>
              </a:lnSpc>
              <a:spcAft>
                <a:spcPts val="800"/>
              </a:spcAft>
              <a:buSzPts val="1000"/>
              <a:tabLst>
                <a:tab pos="457200" algn="l"/>
              </a:tabLst>
            </a:pPr>
            <a:r>
              <a:rPr lang="en-US" sz="1600" b="1" dirty="0">
                <a:solidFill>
                  <a:srgbClr val="FF0000"/>
                </a:solidFill>
              </a:rPr>
              <a:t>Action Plan: </a:t>
            </a:r>
            <a:r>
              <a:rPr lang="en-NG" sz="1600" dirty="0"/>
              <a:t>Focus investments in:</a:t>
            </a:r>
            <a:endParaRPr lang="en-US" sz="1600" dirty="0"/>
          </a:p>
          <a:p>
            <a:pPr marL="285750" indent="-285750">
              <a:buFont typeface="Wingdings" panose="05000000000000000000" pitchFamily="2" charset="2"/>
              <a:buChar char="Ø"/>
            </a:pPr>
            <a:r>
              <a:rPr lang="en-NG" sz="1600" dirty="0"/>
              <a:t>Technology Category for maximizing sales and profitability.</a:t>
            </a:r>
            <a:endParaRPr lang="en-US" sz="1600" dirty="0"/>
          </a:p>
          <a:p>
            <a:pPr marL="285750" indent="-285750">
              <a:buFont typeface="Wingdings" panose="05000000000000000000" pitchFamily="2" charset="2"/>
              <a:buChar char="Ø"/>
            </a:pPr>
            <a:r>
              <a:rPr lang="en-NG" sz="1600" dirty="0"/>
              <a:t>Address performance gaps in Office Supplies by reviewing pricing and inventory management.</a:t>
            </a:r>
          </a:p>
          <a:p>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Category Revenue Growth</a:t>
            </a:r>
            <a:r>
              <a:rPr lang="en-NG" sz="1600" dirty="0"/>
              <a:t>: 20% increase in Technology category sales through focused strategies.</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12-15% boost in margins for Office Supplies by optimizing pricing and reducing costs.</a:t>
            </a:r>
            <a:endParaRPr lang="en-US" sz="1600" dirty="0"/>
          </a:p>
          <a:p>
            <a:pPr marL="285750" indent="-285750">
              <a:buFont typeface="Wingdings" panose="05000000000000000000" pitchFamily="2" charset="2"/>
              <a:buChar char="Ø"/>
            </a:pPr>
            <a:r>
              <a:rPr lang="en-US" sz="1600" b="1" dirty="0"/>
              <a:t>Market Share</a:t>
            </a:r>
            <a:r>
              <a:rPr lang="en-NG" sz="1600" b="1" dirty="0"/>
              <a:t>: </a:t>
            </a:r>
            <a:r>
              <a:rPr lang="en-NG" sz="1600" dirty="0"/>
              <a:t>5% gain in target regions</a:t>
            </a:r>
            <a:endParaRPr lang="en-US" sz="1600" dirty="0"/>
          </a:p>
          <a:p>
            <a:r>
              <a:rPr lang="en-NG" sz="1600" dirty="0"/>
              <a:t> </a:t>
            </a:r>
            <a:endParaRPr lang="en-US" sz="1600" dirty="0"/>
          </a:p>
          <a:p>
            <a:pPr>
              <a:lnSpc>
                <a:spcPct val="115000"/>
              </a:lnSpc>
              <a:spcAft>
                <a:spcPts val="800"/>
              </a:spcAft>
            </a:pPr>
            <a:r>
              <a:rPr lang="en-US" sz="1600" b="1" dirty="0"/>
              <a:t>4</a:t>
            </a:r>
            <a:r>
              <a:rPr lang="en-NG" sz="1600" b="1" dirty="0"/>
              <a:t>. </a:t>
            </a:r>
            <a:r>
              <a:rPr lang="en-US" sz="1600" b="1" dirty="0"/>
              <a:t> </a:t>
            </a:r>
            <a:r>
              <a:rPr lang="en-NG" sz="1600" b="1" dirty="0"/>
              <a:t>Sales and Profit by Sub-Category</a:t>
            </a:r>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Prioritize high-performing sub-categories like </a:t>
            </a:r>
            <a:r>
              <a:rPr lang="en-NG" sz="1600" b="1" dirty="0"/>
              <a:t>Phones, Chairs, and Copiers</a:t>
            </a:r>
            <a:r>
              <a:rPr lang="en-NG" sz="1600" dirty="0"/>
              <a:t>. Optimize pricing and inventory for underperforming sub-categories such as </a:t>
            </a:r>
            <a:r>
              <a:rPr lang="en-NG" sz="1600" b="1" dirty="0"/>
              <a:t>Art, Labels, and Tables </a:t>
            </a:r>
            <a:r>
              <a:rPr lang="en-NG" sz="1600" dirty="0"/>
              <a:t>to boost their contribution.</a:t>
            </a:r>
            <a:endParaRPr lang="en-US" sz="1600" dirty="0"/>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NG" sz="1600" b="1" dirty="0"/>
              <a:t>Sub-Category Growth</a:t>
            </a:r>
            <a:r>
              <a:rPr lang="en-NG" sz="1600" dirty="0"/>
              <a:t>: 25% revenue boost </a:t>
            </a:r>
            <a:endParaRPr lang="en-US" sz="1600" dirty="0"/>
          </a:p>
          <a:p>
            <a:pPr marL="285750" indent="-285750">
              <a:buFont typeface="Wingdings" panose="05000000000000000000" pitchFamily="2" charset="2"/>
              <a:buChar char="Ø"/>
            </a:pPr>
            <a:r>
              <a:rPr lang="en-NG" sz="1600" b="1" dirty="0"/>
              <a:t>Profitability:</a:t>
            </a:r>
            <a:r>
              <a:rPr lang="en-US" sz="1600" b="1" dirty="0"/>
              <a:t> </a:t>
            </a:r>
            <a:r>
              <a:rPr lang="en-NG" sz="1600" dirty="0"/>
              <a:t>10% rise in profit margins.</a:t>
            </a:r>
            <a:endParaRPr lang="en-US" sz="1600" dirty="0"/>
          </a:p>
          <a:p>
            <a:pPr marL="285750" indent="-285750">
              <a:buFont typeface="Wingdings" panose="05000000000000000000" pitchFamily="2" charset="2"/>
              <a:buChar char="Ø"/>
            </a:pPr>
            <a:r>
              <a:rPr lang="en-NG" sz="1600" b="1" dirty="0"/>
              <a:t>Inventory Optimization: </a:t>
            </a:r>
            <a:r>
              <a:rPr lang="en-NG" sz="1600" dirty="0"/>
              <a:t>15% reduction in costs from better stock management of slow-moving items.</a:t>
            </a:r>
            <a:endParaRPr lang="en-US" sz="1600" dirty="0"/>
          </a:p>
          <a:p>
            <a:pPr marL="285750" indent="-285750">
              <a:buFont typeface="Wingdings" panose="05000000000000000000" pitchFamily="2" charset="2"/>
              <a:buChar char="Ø"/>
            </a:pPr>
            <a:endParaRPr lang="en-US" sz="1600" dirty="0"/>
          </a:p>
          <a:p>
            <a:pPr>
              <a:lnSpc>
                <a:spcPct val="115000"/>
              </a:lnSpc>
              <a:spcAft>
                <a:spcPts val="800"/>
              </a:spcAft>
            </a:pPr>
            <a:r>
              <a:rPr lang="en-US" sz="1600" b="1" dirty="0"/>
              <a:t>5</a:t>
            </a:r>
            <a:r>
              <a:rPr lang="en-NG" sz="1600" b="1" dirty="0"/>
              <a:t>. </a:t>
            </a:r>
            <a:r>
              <a:rPr lang="en-US" sz="1600" b="1" dirty="0"/>
              <a:t> </a:t>
            </a:r>
            <a:r>
              <a:rPr lang="en-NG" sz="1600" b="1" dirty="0"/>
              <a:t>Total Monthly Sales: Cyclical Patterns and Trends</a:t>
            </a:r>
            <a:r>
              <a:rPr lang="en-US" sz="1600" b="1" dirty="0"/>
              <a:t> </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NG" sz="1600" dirty="0"/>
              <a:t>Prepare for peak months (e.g., September, November) by adjusting inventory and staffing. Develop strategies to address low-performing months (January, February) with targeted campaigns and promotions</a:t>
            </a:r>
            <a:r>
              <a:rPr lang="en-NG" sz="1800" kern="0" dirty="0">
                <a:effectLst/>
                <a:latin typeface="Times New Roman" panose="02020603050405020304" pitchFamily="18" charset="0"/>
                <a:ea typeface="Times New Roman" panose="02020603050405020304" pitchFamily="18" charset="0"/>
              </a:rPr>
              <a:t>.</a:t>
            </a:r>
            <a:endParaRPr lang="en-US" sz="1600" dirty="0"/>
          </a:p>
        </p:txBody>
      </p:sp>
      <p:cxnSp>
        <p:nvCxnSpPr>
          <p:cNvPr id="4" name="Straight Connector 3">
            <a:extLst>
              <a:ext uri="{FF2B5EF4-FFF2-40B4-BE49-F238E27FC236}">
                <a16:creationId xmlns:a16="http://schemas.microsoft.com/office/drawing/2014/main" id="{6563F357-AE49-F145-9EAE-C30EBF83B875}"/>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4D385F87-2CC2-DF03-D9E3-7EF0CB4BA01C}"/>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FDC50484-52FE-53DF-EAF2-A2711C5B94BD}"/>
              </a:ext>
            </a:extLst>
          </p:cNvPr>
          <p:cNvSpPr txBox="1"/>
          <p:nvPr/>
        </p:nvSpPr>
        <p:spPr>
          <a:xfrm>
            <a:off x="11039856" y="6603460"/>
            <a:ext cx="384048" cy="261610"/>
          </a:xfrm>
          <a:prstGeom prst="rect">
            <a:avLst/>
          </a:prstGeom>
          <a:noFill/>
        </p:spPr>
        <p:txBody>
          <a:bodyPr wrap="square" rtlCol="0">
            <a:spAutoFit/>
          </a:bodyPr>
          <a:lstStyle/>
          <a:p>
            <a:r>
              <a:rPr lang="en-US" sz="1100" b="1" dirty="0"/>
              <a:t>23</a:t>
            </a:r>
            <a:endParaRPr lang="en-NG" sz="1100" b="1" dirty="0"/>
          </a:p>
        </p:txBody>
      </p:sp>
    </p:spTree>
    <p:extLst>
      <p:ext uri="{BB962C8B-B14F-4D97-AF65-F5344CB8AC3E}">
        <p14:creationId xmlns:p14="http://schemas.microsoft.com/office/powerpoint/2010/main" val="21454374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0F43F17-1CB0-E833-70C1-E15825E2DD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B557B4D-B611-9628-C02E-098C8BEFFACA}"/>
              </a:ext>
            </a:extLst>
          </p:cNvPr>
          <p:cNvSpPr txBox="1"/>
          <p:nvPr/>
        </p:nvSpPr>
        <p:spPr>
          <a:xfrm>
            <a:off x="280416" y="465111"/>
            <a:ext cx="11631168" cy="5681555"/>
          </a:xfrm>
          <a:prstGeom prst="rect">
            <a:avLst/>
          </a:prstGeom>
          <a:noFill/>
        </p:spPr>
        <p:txBody>
          <a:bodyPr wrap="square" rtlCol="0">
            <a:spAutoFit/>
          </a:bodyPr>
          <a:lstStyle/>
          <a:p>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NG" sz="1600" b="1" dirty="0"/>
              <a:t>Revenue Growth</a:t>
            </a:r>
            <a:r>
              <a:rPr lang="en-NG" sz="1600" dirty="0"/>
              <a:t>: 18-22% sales increase during peak months </a:t>
            </a:r>
            <a:r>
              <a:rPr lang="en-US" sz="1600" dirty="0"/>
              <a:t> and 10</a:t>
            </a:r>
            <a:r>
              <a:rPr lang="en-NG" sz="1600" dirty="0"/>
              <a:t>% increase during </a:t>
            </a:r>
            <a:r>
              <a:rPr lang="en-US" sz="1600" dirty="0"/>
              <a:t>off - </a:t>
            </a:r>
            <a:r>
              <a:rPr lang="en-NG" sz="1600" dirty="0"/>
              <a:t>peak months</a:t>
            </a:r>
            <a:r>
              <a:rPr lang="en-US" sz="1600" dirty="0"/>
              <a:t>.</a:t>
            </a:r>
            <a:r>
              <a:rPr lang="en-NG" sz="1600" dirty="0"/>
              <a:t> </a:t>
            </a:r>
            <a:endParaRPr lang="en-US" sz="1600" dirty="0"/>
          </a:p>
          <a:p>
            <a:pPr marL="285750" indent="-285750">
              <a:buFont typeface="Wingdings" panose="05000000000000000000" pitchFamily="2" charset="2"/>
              <a:buChar char="Ø"/>
            </a:pPr>
            <a:r>
              <a:rPr lang="en-NG" sz="1600" b="1" dirty="0"/>
              <a:t>Operational Efficiency:</a:t>
            </a:r>
            <a:r>
              <a:rPr lang="en-US" sz="1600" b="1" dirty="0"/>
              <a:t> </a:t>
            </a:r>
            <a:r>
              <a:rPr lang="en-NG" sz="1600" dirty="0"/>
              <a:t>15% improvement in inventory turnover during peak and off-peak months.</a:t>
            </a:r>
          </a:p>
          <a:p>
            <a:r>
              <a:rPr lang="en-NG" sz="1600" dirty="0"/>
              <a:t> </a:t>
            </a:r>
            <a:endParaRPr lang="en-US" sz="1600" dirty="0"/>
          </a:p>
          <a:p>
            <a:pPr>
              <a:lnSpc>
                <a:spcPct val="115000"/>
              </a:lnSpc>
              <a:spcAft>
                <a:spcPts val="800"/>
              </a:spcAft>
            </a:pPr>
            <a:r>
              <a:rPr lang="en-US" sz="1600" b="1" dirty="0"/>
              <a:t>6</a:t>
            </a:r>
            <a:r>
              <a:rPr lang="en-NG" sz="1600" b="1" dirty="0"/>
              <a:t>. </a:t>
            </a:r>
            <a:r>
              <a:rPr lang="en-US" sz="1600" b="1" dirty="0"/>
              <a:t> Correlation among Sales, Profit, Quantity, and Discount</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Boost profitability by increasing sales, optimizing discount strategies for long-term gains, and adopting volume-based approaches to enhance margins and reduce costs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600" b="1" kern="100" dirty="0">
              <a:solidFill>
                <a:srgbClr val="FF0000"/>
              </a:solidFill>
              <a:cs typeface="Times New Roman" panose="02020603050405020304" pitchFamily="18" charset="0"/>
            </a:endParaRPr>
          </a:p>
          <a:p>
            <a:pPr marL="285750" indent="-285750">
              <a:buFont typeface="Wingdings" panose="05000000000000000000" pitchFamily="2" charset="2"/>
              <a:buChar char="Ø"/>
            </a:pPr>
            <a:r>
              <a:rPr lang="en-NG" sz="1600" b="1" dirty="0"/>
              <a:t>Revenue Growth</a:t>
            </a:r>
            <a:r>
              <a:rPr lang="en-NG" sz="1600" dirty="0"/>
              <a:t>: </a:t>
            </a:r>
            <a:r>
              <a:rPr lang="en-US" sz="1600" dirty="0"/>
              <a:t>12-15% increase by optimizing discount structures to boost sales.</a:t>
            </a:r>
            <a:r>
              <a:rPr lang="en-NG" sz="1600" dirty="0"/>
              <a:t> </a:t>
            </a:r>
            <a:endParaRPr lang="en-US" sz="1600" dirty="0"/>
          </a:p>
          <a:p>
            <a:pPr marL="285750" indent="-285750">
              <a:buFont typeface="Wingdings" panose="05000000000000000000" pitchFamily="2" charset="2"/>
              <a:buChar char="Ø"/>
            </a:pPr>
            <a:r>
              <a:rPr lang="en-US" sz="1600" b="1" dirty="0"/>
              <a:t>Profitability: </a:t>
            </a:r>
            <a:r>
              <a:rPr lang="en-US" sz="1600" dirty="0"/>
              <a:t>10% margin improvement through controlled discount strategies.</a:t>
            </a:r>
          </a:p>
          <a:p>
            <a:pPr marL="285750" indent="-285750">
              <a:buFont typeface="Wingdings" panose="05000000000000000000" pitchFamily="2" charset="2"/>
              <a:buChar char="Ø"/>
            </a:pPr>
            <a:r>
              <a:rPr lang="en-US" sz="1600" b="1" dirty="0"/>
              <a:t>Sales Volume: </a:t>
            </a:r>
            <a:r>
              <a:rPr lang="en-US" sz="1600" dirty="0"/>
              <a:t>8% increase in quantity sold through strategic sales campaigns.</a:t>
            </a:r>
          </a:p>
          <a:p>
            <a:endParaRPr lang="en-US" sz="1600" dirty="0"/>
          </a:p>
          <a:p>
            <a:pPr>
              <a:lnSpc>
                <a:spcPct val="115000"/>
              </a:lnSpc>
              <a:spcAft>
                <a:spcPts val="800"/>
              </a:spcAft>
            </a:pPr>
            <a:r>
              <a:rPr lang="en-US" sz="1600" b="1" dirty="0"/>
              <a:t>7</a:t>
            </a:r>
            <a:r>
              <a:rPr lang="en-NG" sz="1600" b="1" dirty="0"/>
              <a:t>. </a:t>
            </a:r>
            <a:r>
              <a:rPr lang="en-US" sz="1600" b="1" dirty="0"/>
              <a:t> Key Drivers of Sales and Profitability</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on profit, quantity, and key sub-categories like copiers and machines by optimizing discount strategies, maintaining margins, and enhancing operational efficiencies to manage high-volume costs.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Sales Growth: </a:t>
            </a:r>
            <a:r>
              <a:rPr lang="en-US" sz="1600" dirty="0"/>
              <a:t>20% improvement by focusing on high-performing sub-categories (e.g., Copiers, Machines).</a:t>
            </a:r>
          </a:p>
          <a:p>
            <a:pPr marL="285750" indent="-285750">
              <a:buFont typeface="Wingdings" panose="05000000000000000000" pitchFamily="2" charset="2"/>
              <a:buChar char="Ø"/>
            </a:pPr>
            <a:r>
              <a:rPr lang="en-US" sz="1600" b="1" dirty="0"/>
              <a:t>Profitability: </a:t>
            </a:r>
            <a:r>
              <a:rPr lang="en-US" sz="1600" dirty="0"/>
              <a:t>10% margin increase through refined discounting strategies.</a:t>
            </a:r>
          </a:p>
          <a:p>
            <a:pPr marL="285750" indent="-285750">
              <a:buFont typeface="Wingdings" panose="05000000000000000000" pitchFamily="2" charset="2"/>
              <a:buChar char="Ø"/>
            </a:pPr>
            <a:r>
              <a:rPr lang="en-US" sz="1600" b="1" dirty="0"/>
              <a:t>Operational Cost Efficiency: </a:t>
            </a:r>
            <a:r>
              <a:rPr lang="en-US" sz="1600" dirty="0"/>
              <a:t>15% cost reduction through optimized high-volume sales processes.</a:t>
            </a:r>
          </a:p>
        </p:txBody>
      </p:sp>
      <p:cxnSp>
        <p:nvCxnSpPr>
          <p:cNvPr id="4" name="Straight Connector 3">
            <a:extLst>
              <a:ext uri="{FF2B5EF4-FFF2-40B4-BE49-F238E27FC236}">
                <a16:creationId xmlns:a16="http://schemas.microsoft.com/office/drawing/2014/main" id="{D7431CF5-2624-76EC-BBF5-23E8A4A69BE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592A1C33-7BDE-F350-C8D9-CD1C990A2E76}"/>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BCD4D26-07C8-B716-4C18-308DABB5E9A1}"/>
              </a:ext>
            </a:extLst>
          </p:cNvPr>
          <p:cNvSpPr txBox="1"/>
          <p:nvPr/>
        </p:nvSpPr>
        <p:spPr>
          <a:xfrm>
            <a:off x="11039856" y="6603460"/>
            <a:ext cx="384048" cy="261610"/>
          </a:xfrm>
          <a:prstGeom prst="rect">
            <a:avLst/>
          </a:prstGeom>
          <a:noFill/>
        </p:spPr>
        <p:txBody>
          <a:bodyPr wrap="square" rtlCol="0">
            <a:spAutoFit/>
          </a:bodyPr>
          <a:lstStyle/>
          <a:p>
            <a:r>
              <a:rPr lang="en-US" sz="1100" b="1" dirty="0"/>
              <a:t>24</a:t>
            </a:r>
            <a:endParaRPr lang="en-NG" sz="1100" b="1" dirty="0"/>
          </a:p>
        </p:txBody>
      </p:sp>
    </p:spTree>
    <p:extLst>
      <p:ext uri="{BB962C8B-B14F-4D97-AF65-F5344CB8AC3E}">
        <p14:creationId xmlns:p14="http://schemas.microsoft.com/office/powerpoint/2010/main" val="39398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08E89FD8-07D5-D546-557C-FB7AAAD386A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576FC3-3F46-FED9-6B82-5695406B4F6A}"/>
              </a:ext>
            </a:extLst>
          </p:cNvPr>
          <p:cNvSpPr txBox="1"/>
          <p:nvPr/>
        </p:nvSpPr>
        <p:spPr>
          <a:xfrm>
            <a:off x="280416" y="491112"/>
            <a:ext cx="11631168" cy="5599225"/>
          </a:xfrm>
          <a:prstGeom prst="rect">
            <a:avLst/>
          </a:prstGeom>
          <a:noFill/>
        </p:spPr>
        <p:txBody>
          <a:bodyPr wrap="square" rtlCol="0">
            <a:spAutoFit/>
          </a:bodyPr>
          <a:lstStyle/>
          <a:p>
            <a:r>
              <a:rPr lang="en-US" sz="1600" b="1" dirty="0"/>
              <a:t>8.  Sales Projection for the Next 36 Month</a:t>
            </a:r>
          </a:p>
          <a:p>
            <a:pPr lvl="0">
              <a:lnSpc>
                <a:spcPct val="115000"/>
              </a:lnSpc>
              <a:spcAft>
                <a:spcPts val="800"/>
              </a:spcAft>
              <a:buSzPts val="1000"/>
              <a:tabLst>
                <a:tab pos="457200" algn="l"/>
              </a:tabLst>
            </a:pPr>
            <a:r>
              <a:rPr lang="en-US" sz="1600" b="1" dirty="0">
                <a:solidFill>
                  <a:srgbClr val="FF0000"/>
                </a:solidFill>
              </a:rPr>
              <a:t>Action Plan: </a:t>
            </a:r>
            <a:r>
              <a:rPr lang="en-US" sz="1600" dirty="0"/>
              <a:t>Prepare for consistent sales growth by scaling inventory and marketing during peak months and allocating resources to sustain forecasted upward trends.</a:t>
            </a: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20-25% year-over-year increase through 2026.</a:t>
            </a:r>
          </a:p>
          <a:p>
            <a:pPr marL="285750" indent="-285750">
              <a:buFont typeface="Wingdings" panose="05000000000000000000" pitchFamily="2" charset="2"/>
              <a:buChar char="Ø"/>
            </a:pPr>
            <a:r>
              <a:rPr lang="en-US" sz="1600" b="1" dirty="0"/>
              <a:t>Profitability: </a:t>
            </a:r>
            <a:r>
              <a:rPr lang="en-US" sz="1600" dirty="0"/>
              <a:t>10% rise in profit margins due to better seasonal planning.</a:t>
            </a:r>
          </a:p>
          <a:p>
            <a:pPr marL="285750" indent="-285750">
              <a:buFont typeface="Wingdings" panose="05000000000000000000" pitchFamily="2" charset="2"/>
              <a:buChar char="Ø"/>
            </a:pPr>
            <a:r>
              <a:rPr lang="en-US" sz="1600" b="1" dirty="0"/>
              <a:t>Market Share: </a:t>
            </a:r>
            <a:r>
              <a:rPr lang="en-US" sz="1600" dirty="0"/>
              <a:t>8% increase driven by alignment with projected demand trends.</a:t>
            </a:r>
          </a:p>
          <a:p>
            <a:endParaRPr lang="en-US" sz="1600" b="1" dirty="0"/>
          </a:p>
          <a:p>
            <a:pPr>
              <a:lnSpc>
                <a:spcPct val="115000"/>
              </a:lnSpc>
              <a:spcAft>
                <a:spcPts val="800"/>
              </a:spcAft>
            </a:pPr>
            <a:r>
              <a:rPr lang="en-US" sz="1600" b="1" dirty="0"/>
              <a:t>9</a:t>
            </a:r>
            <a:r>
              <a:rPr lang="en-NG" sz="1600" b="1" dirty="0"/>
              <a:t>. </a:t>
            </a:r>
            <a:r>
              <a:rPr lang="en-US" sz="1600" b="1" dirty="0"/>
              <a:t> Top Customers Driving 80% of Sales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Enhance customer engagement by creating loyalty programs and personalized marketing for top customers while designing campaigns to increase contributions from lower-tier customers.</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Customer Retention: 25% increase in repeat business from the top 392 customers.</a:t>
            </a:r>
          </a:p>
          <a:p>
            <a:pPr marL="285750" indent="-285750">
              <a:buFont typeface="Wingdings" panose="05000000000000000000" pitchFamily="2" charset="2"/>
              <a:buChar char="Ø"/>
            </a:pPr>
            <a:r>
              <a:rPr lang="en-US" sz="1600" b="1" dirty="0"/>
              <a:t>Revenue Growth: 10% uplift from targeted campaigns for non-core customers.</a:t>
            </a:r>
          </a:p>
          <a:p>
            <a:pPr marL="285750" indent="-285750">
              <a:buFont typeface="Wingdings" panose="05000000000000000000" pitchFamily="2" charset="2"/>
              <a:buChar char="Ø"/>
            </a:pPr>
            <a:r>
              <a:rPr lang="en-US" sz="1600" b="1" dirty="0"/>
              <a:t>Customer Loyalty: 20% improvement through personalized engagement strategies.</a:t>
            </a:r>
          </a:p>
          <a:p>
            <a:pPr marL="285750" indent="-285750">
              <a:buFont typeface="Wingdings" panose="05000000000000000000" pitchFamily="2" charset="2"/>
              <a:buChar char="Ø"/>
            </a:pPr>
            <a:endParaRPr lang="en-US" sz="1600" b="1" dirty="0"/>
          </a:p>
          <a:p>
            <a:r>
              <a:rPr lang="en-US" sz="1600" b="1" dirty="0"/>
              <a:t>10</a:t>
            </a:r>
            <a:r>
              <a:rPr lang="en-NG" sz="1600" b="1" dirty="0"/>
              <a:t>. </a:t>
            </a:r>
            <a:r>
              <a:rPr lang="en-US" sz="1600" b="1" dirty="0"/>
              <a:t> Top Products Driving 80% of Sales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on high-value products with targeted marketing and inventory planning while improving low-performing products' contributions through bundling, discounts, or promotions.</a:t>
            </a:r>
          </a:p>
        </p:txBody>
      </p:sp>
      <p:cxnSp>
        <p:nvCxnSpPr>
          <p:cNvPr id="4" name="Straight Connector 3">
            <a:extLst>
              <a:ext uri="{FF2B5EF4-FFF2-40B4-BE49-F238E27FC236}">
                <a16:creationId xmlns:a16="http://schemas.microsoft.com/office/drawing/2014/main" id="{947A83A9-3D17-A623-9BD1-3B718AC81DE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FA4782A-40E7-8F65-820E-1751E92B93CD}"/>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D6E5EE53-C276-74C4-C364-CBB3C05C6042}"/>
              </a:ext>
            </a:extLst>
          </p:cNvPr>
          <p:cNvSpPr txBox="1"/>
          <p:nvPr/>
        </p:nvSpPr>
        <p:spPr>
          <a:xfrm>
            <a:off x="11039856" y="6603460"/>
            <a:ext cx="384048" cy="261610"/>
          </a:xfrm>
          <a:prstGeom prst="rect">
            <a:avLst/>
          </a:prstGeom>
          <a:noFill/>
        </p:spPr>
        <p:txBody>
          <a:bodyPr wrap="square" rtlCol="0">
            <a:spAutoFit/>
          </a:bodyPr>
          <a:lstStyle/>
          <a:p>
            <a:r>
              <a:rPr lang="en-US" sz="1100" b="1" dirty="0"/>
              <a:t>25</a:t>
            </a:r>
            <a:endParaRPr lang="en-NG" sz="1100" b="1" dirty="0"/>
          </a:p>
        </p:txBody>
      </p:sp>
    </p:spTree>
    <p:extLst>
      <p:ext uri="{BB962C8B-B14F-4D97-AF65-F5344CB8AC3E}">
        <p14:creationId xmlns:p14="http://schemas.microsoft.com/office/powerpoint/2010/main" val="3038576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35B98B77-E1BF-2CCD-D395-8E80A73AE2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761B24-7B12-0195-803F-F71D52900835}"/>
              </a:ext>
            </a:extLst>
          </p:cNvPr>
          <p:cNvSpPr txBox="1"/>
          <p:nvPr/>
        </p:nvSpPr>
        <p:spPr>
          <a:xfrm>
            <a:off x="280416" y="465111"/>
            <a:ext cx="11631168" cy="5644622"/>
          </a:xfrm>
          <a:prstGeom prst="rect">
            <a:avLst/>
          </a:prstGeom>
          <a:noFill/>
        </p:spPr>
        <p:txBody>
          <a:bodyPr wrap="square" rtlCol="0">
            <a:spAutoFit/>
          </a:bodyPr>
          <a:lstStyle/>
          <a:p>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15% increase from prioritized high-value products.</a:t>
            </a:r>
          </a:p>
          <a:p>
            <a:pPr marL="285750" indent="-285750">
              <a:buFont typeface="Wingdings" panose="05000000000000000000" pitchFamily="2" charset="2"/>
              <a:buChar char="Ø"/>
            </a:pPr>
            <a:r>
              <a:rPr lang="en-US" sz="1600" b="1" dirty="0"/>
              <a:t>Profitability: </a:t>
            </a:r>
            <a:r>
              <a:rPr lang="en-US" sz="1600" dirty="0"/>
              <a:t>12% margin improvement through optimized product mix.</a:t>
            </a:r>
          </a:p>
          <a:p>
            <a:pPr marL="285750" indent="-285750">
              <a:buFont typeface="Wingdings" panose="05000000000000000000" pitchFamily="2" charset="2"/>
              <a:buChar char="Ø"/>
            </a:pPr>
            <a:r>
              <a:rPr lang="en-US" sz="1600" b="1" dirty="0"/>
              <a:t>Market Share: </a:t>
            </a:r>
            <a:r>
              <a:rPr lang="en-US" sz="1600" dirty="0"/>
              <a:t>5% rise in targeted categories driven by high-performing products.</a:t>
            </a:r>
            <a:r>
              <a:rPr lang="en-NG" sz="1600" dirty="0"/>
              <a:t> </a:t>
            </a:r>
            <a:endParaRPr lang="en-US" sz="1600" dirty="0"/>
          </a:p>
          <a:p>
            <a:endParaRPr lang="en-US" sz="1600" b="1" dirty="0"/>
          </a:p>
          <a:p>
            <a:r>
              <a:rPr lang="en-US" sz="1600" b="1" dirty="0"/>
              <a:t>11</a:t>
            </a:r>
            <a:r>
              <a:rPr lang="en-NG" sz="1600" b="1" dirty="0"/>
              <a:t>. </a:t>
            </a:r>
            <a:r>
              <a:rPr lang="en-US" sz="1600" b="1" dirty="0"/>
              <a:t>  Customer Segments Based on Clustering</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Retain high-value customers with exclusive offers, encourage increased spending from moderate-tier customers, and attract low-spending customers with affordable products or promotions to boost loyalty and frequency.</a:t>
            </a:r>
            <a:endParaRPr lang="en-US" sz="1600" b="1" dirty="0">
              <a:solidFill>
                <a:srgbClr val="FF0000"/>
              </a:solidFill>
            </a:endParaRP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latin typeface="Aptos" panose="02110004020202020204"/>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Customer Retention: </a:t>
            </a:r>
            <a:r>
              <a:rPr lang="en-US" sz="1600" dirty="0"/>
              <a:t>30% improvement among high-loyalty customers (Cluster 3).</a:t>
            </a:r>
          </a:p>
          <a:p>
            <a:pPr marL="285750" indent="-285750">
              <a:buFont typeface="Wingdings" panose="05000000000000000000" pitchFamily="2" charset="2"/>
              <a:buChar char="Ø"/>
            </a:pPr>
            <a:r>
              <a:rPr lang="en-US" sz="1600" b="1" dirty="0"/>
              <a:t>Sales Volume: </a:t>
            </a:r>
            <a:r>
              <a:rPr lang="en-US" sz="1600" dirty="0"/>
              <a:t>20% increase from moderate-tier customers (Cluster 2).</a:t>
            </a:r>
          </a:p>
          <a:p>
            <a:pPr marL="285750" indent="-285750">
              <a:buFont typeface="Wingdings" panose="05000000000000000000" pitchFamily="2" charset="2"/>
              <a:buChar char="Ø"/>
            </a:pPr>
            <a:r>
              <a:rPr lang="en-US" sz="1600" b="1" dirty="0"/>
              <a:t>Revenue Growth: </a:t>
            </a:r>
            <a:r>
              <a:rPr lang="en-US" sz="1600" dirty="0"/>
              <a:t>15% uplift from strategies targeting occasional buyers (Cluster 1).</a:t>
            </a:r>
          </a:p>
          <a:p>
            <a:pPr>
              <a:lnSpc>
                <a:spcPct val="115000"/>
              </a:lnSpc>
              <a:spcAft>
                <a:spcPts val="800"/>
              </a:spcAft>
            </a:pPr>
            <a:endParaRPr lang="en-US" sz="1600" dirty="0"/>
          </a:p>
          <a:p>
            <a:pPr>
              <a:lnSpc>
                <a:spcPct val="115000"/>
              </a:lnSpc>
              <a:spcAft>
                <a:spcPts val="800"/>
              </a:spcAft>
            </a:pPr>
            <a:r>
              <a:rPr lang="en-US" sz="1600" b="1" dirty="0"/>
              <a:t>12</a:t>
            </a:r>
            <a:r>
              <a:rPr lang="en-NG" sz="1600" b="1" dirty="0"/>
              <a:t>. </a:t>
            </a:r>
            <a:r>
              <a:rPr lang="en-US" sz="1600" b="1" dirty="0"/>
              <a:t>  Market Basket Analysis: Customer Purchase Patterns</a:t>
            </a:r>
            <a:endParaRPr lang="en-NG" sz="1600" b="1" dirty="0"/>
          </a:p>
          <a:p>
            <a:pPr lvl="0">
              <a:lnSpc>
                <a:spcPct val="115000"/>
              </a:lnSpc>
              <a:spcAft>
                <a:spcPts val="800"/>
              </a:spcAft>
              <a:buSzPts val="1000"/>
              <a:tabLst>
                <a:tab pos="457200" algn="l"/>
              </a:tabLst>
            </a:pPr>
            <a:r>
              <a:rPr lang="en-US" sz="1600" b="1" dirty="0">
                <a:solidFill>
                  <a:srgbClr val="FF0000"/>
                </a:solidFill>
              </a:rPr>
              <a:t>Action Plan:</a:t>
            </a:r>
            <a:r>
              <a:rPr lang="en-NG" sz="1600" b="1" dirty="0">
                <a:solidFill>
                  <a:srgbClr val="FF0000"/>
                </a:solidFill>
              </a:rPr>
              <a:t> </a:t>
            </a:r>
            <a:r>
              <a:rPr lang="en-US" sz="1600" dirty="0"/>
              <a:t>Focus Leverage product pairings for cross-selling and upselling by creating bundled offers for frequently purchased items.</a:t>
            </a:r>
          </a:p>
          <a:p>
            <a:pPr lvl="0">
              <a:lnSpc>
                <a:spcPct val="115000"/>
              </a:lnSpc>
              <a:spcAft>
                <a:spcPts val="800"/>
              </a:spcAft>
              <a:buSzPts val="1000"/>
              <a:tabLst>
                <a:tab pos="457200" algn="l"/>
              </a:tabLst>
            </a:pPr>
            <a:r>
              <a:rPr lang="en-US" sz="1600" b="1" kern="100" dirty="0">
                <a:solidFill>
                  <a:srgbClr val="FF0000"/>
                </a:solidFill>
                <a:cs typeface="Times New Roman" panose="02020603050405020304" pitchFamily="18" charset="0"/>
              </a:rPr>
              <a:t>Expected Impact: </a:t>
            </a:r>
            <a:endParaRPr lang="en-NG" sz="1200" kern="100" dirty="0">
              <a:effectLst/>
              <a:ea typeface="Aptos" panose="02110004020202020204"/>
              <a:cs typeface="Times New Roman" panose="02020603050405020304" pitchFamily="18" charset="0"/>
            </a:endParaRPr>
          </a:p>
          <a:p>
            <a:pPr marL="285750" indent="-285750">
              <a:buFont typeface="Wingdings" panose="05000000000000000000" pitchFamily="2" charset="2"/>
              <a:buChar char="Ø"/>
            </a:pPr>
            <a:r>
              <a:rPr lang="en-US" sz="1600" b="1" dirty="0"/>
              <a:t>Revenue Growth: </a:t>
            </a:r>
            <a:r>
              <a:rPr lang="en-US" sz="1600" dirty="0"/>
              <a:t>12-18% increase through cross-selling and bundling strategies.</a:t>
            </a:r>
          </a:p>
          <a:p>
            <a:pPr marL="285750" indent="-285750">
              <a:buFont typeface="Wingdings" panose="05000000000000000000" pitchFamily="2" charset="2"/>
              <a:buChar char="Ø"/>
            </a:pPr>
            <a:r>
              <a:rPr lang="en-US" sz="1600" b="1" dirty="0"/>
              <a:t>Customer Satisfaction: </a:t>
            </a:r>
            <a:r>
              <a:rPr lang="en-US" sz="1600" dirty="0"/>
              <a:t>20% improvement from personalized product recommendations.</a:t>
            </a:r>
          </a:p>
          <a:p>
            <a:pPr marL="285750" indent="-285750">
              <a:buFont typeface="Wingdings" panose="05000000000000000000" pitchFamily="2" charset="2"/>
              <a:buChar char="Ø"/>
            </a:pPr>
            <a:r>
              <a:rPr lang="en-US" sz="1600" b="1" dirty="0"/>
              <a:t>Profitability: </a:t>
            </a:r>
            <a:r>
              <a:rPr lang="en-US" sz="1600" dirty="0"/>
              <a:t>10% margin boost by leveraging complementary product pairings.</a:t>
            </a:r>
          </a:p>
        </p:txBody>
      </p:sp>
      <p:cxnSp>
        <p:nvCxnSpPr>
          <p:cNvPr id="4" name="Straight Connector 3">
            <a:extLst>
              <a:ext uri="{FF2B5EF4-FFF2-40B4-BE49-F238E27FC236}">
                <a16:creationId xmlns:a16="http://schemas.microsoft.com/office/drawing/2014/main" id="{E8355377-9FD6-1E26-E675-E25E5E7C6DAF}"/>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D4F864D-1E21-2DF3-E0A2-13CFB08C9A3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E25FD07E-60EC-963B-25B0-1AC4C7C1A00E}"/>
              </a:ext>
            </a:extLst>
          </p:cNvPr>
          <p:cNvSpPr txBox="1"/>
          <p:nvPr/>
        </p:nvSpPr>
        <p:spPr>
          <a:xfrm>
            <a:off x="11039856" y="6603460"/>
            <a:ext cx="384048" cy="261610"/>
          </a:xfrm>
          <a:prstGeom prst="rect">
            <a:avLst/>
          </a:prstGeom>
          <a:noFill/>
        </p:spPr>
        <p:txBody>
          <a:bodyPr wrap="square" rtlCol="0">
            <a:spAutoFit/>
          </a:bodyPr>
          <a:lstStyle/>
          <a:p>
            <a:r>
              <a:rPr lang="en-US" sz="1100" b="1" dirty="0"/>
              <a:t>26</a:t>
            </a:r>
            <a:endParaRPr lang="en-NG" sz="1100" b="1" dirty="0"/>
          </a:p>
        </p:txBody>
      </p:sp>
    </p:spTree>
    <p:extLst>
      <p:ext uri="{BB962C8B-B14F-4D97-AF65-F5344CB8AC3E}">
        <p14:creationId xmlns:p14="http://schemas.microsoft.com/office/powerpoint/2010/main" val="1328218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A07697E-FFD6-0C56-1E8D-34BCD29473D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96D4E63-6A22-8F2B-822D-D1ED5B193410}"/>
              </a:ext>
            </a:extLst>
          </p:cNvPr>
          <p:cNvSpPr txBox="1"/>
          <p:nvPr/>
        </p:nvSpPr>
        <p:spPr>
          <a:xfrm>
            <a:off x="2005824" y="473263"/>
            <a:ext cx="1846326" cy="461665"/>
          </a:xfrm>
          <a:prstGeom prst="rect">
            <a:avLst/>
          </a:prstGeom>
          <a:noFill/>
        </p:spPr>
        <p:txBody>
          <a:bodyPr wrap="square" rtlCol="0">
            <a:spAutoFit/>
          </a:bodyPr>
          <a:lstStyle/>
          <a:p>
            <a:r>
              <a:rPr lang="en-NG" sz="2400" b="1" dirty="0">
                <a:solidFill>
                  <a:srgbClr val="FF0000"/>
                </a:solidFill>
                <a:latin typeface="Arial Rounded MT Bold" panose="020F0704030504030204" pitchFamily="34" charset="0"/>
              </a:rPr>
              <a:t>Conclusion</a:t>
            </a:r>
            <a:endParaRPr lang="en-US" sz="2400" b="1" dirty="0">
              <a:solidFill>
                <a:srgbClr val="FF0000"/>
              </a:solidFill>
              <a:latin typeface="Arial Rounded MT Bold" panose="020F0704030504030204" pitchFamily="34" charset="0"/>
            </a:endParaRPr>
          </a:p>
        </p:txBody>
      </p:sp>
      <p:cxnSp>
        <p:nvCxnSpPr>
          <p:cNvPr id="4" name="Straight Connector 3">
            <a:extLst>
              <a:ext uri="{FF2B5EF4-FFF2-40B4-BE49-F238E27FC236}">
                <a16:creationId xmlns:a16="http://schemas.microsoft.com/office/drawing/2014/main" id="{A06E1192-8C26-4A24-F9CB-42C7499C0824}"/>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7087E140-653D-81AC-35BE-1816658B7450}"/>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8265737B-5F2D-05A7-06D0-DE4F96BE289E}"/>
              </a:ext>
            </a:extLst>
          </p:cNvPr>
          <p:cNvSpPr txBox="1"/>
          <p:nvPr/>
        </p:nvSpPr>
        <p:spPr>
          <a:xfrm>
            <a:off x="11039856" y="6603460"/>
            <a:ext cx="384048" cy="261610"/>
          </a:xfrm>
          <a:prstGeom prst="rect">
            <a:avLst/>
          </a:prstGeom>
          <a:noFill/>
        </p:spPr>
        <p:txBody>
          <a:bodyPr wrap="square" rtlCol="0">
            <a:spAutoFit/>
          </a:bodyPr>
          <a:lstStyle/>
          <a:p>
            <a:r>
              <a:rPr lang="en-US" sz="1100" b="1" dirty="0"/>
              <a:t>27 </a:t>
            </a:r>
            <a:endParaRPr lang="en-NG" sz="1100" b="1" dirty="0"/>
          </a:p>
        </p:txBody>
      </p:sp>
      <p:sp>
        <p:nvSpPr>
          <p:cNvPr id="7" name="TextBox 6">
            <a:extLst>
              <a:ext uri="{FF2B5EF4-FFF2-40B4-BE49-F238E27FC236}">
                <a16:creationId xmlns:a16="http://schemas.microsoft.com/office/drawing/2014/main" id="{39267564-3782-71DF-13F9-906DBFB83B8C}"/>
              </a:ext>
            </a:extLst>
          </p:cNvPr>
          <p:cNvSpPr txBox="1"/>
          <p:nvPr/>
        </p:nvSpPr>
        <p:spPr>
          <a:xfrm>
            <a:off x="4391932" y="5591055"/>
            <a:ext cx="5770640" cy="338554"/>
          </a:xfrm>
          <a:prstGeom prst="rect">
            <a:avLst/>
          </a:prstGeom>
          <a:noFill/>
        </p:spPr>
        <p:txBody>
          <a:bodyPr wrap="square" rtlCol="0">
            <a:spAutoFit/>
          </a:bodyPr>
          <a:lstStyle/>
          <a:p>
            <a:r>
              <a:rPr lang="en-US" sz="1600" u="sng" dirty="0">
                <a:solidFill>
                  <a:srgbClr val="FF0000"/>
                </a:solidFill>
                <a:hlinkClick r:id="rId2">
                  <a:extLst>
                    <a:ext uri="{A12FA001-AC4F-418D-AE19-62706E023703}">
                      <ahyp:hlinkClr xmlns:ahyp="http://schemas.microsoft.com/office/drawing/2018/hyperlinkcolor" val="tx"/>
                    </a:ext>
                  </a:extLst>
                </a:hlinkClick>
              </a:rPr>
              <a:t> </a:t>
            </a:r>
            <a:r>
              <a:rPr lang="en-US" sz="1600" b="1" dirty="0">
                <a:solidFill>
                  <a:srgbClr val="FF0000"/>
                </a:solidFill>
                <a:hlinkClick r:id="rId2">
                  <a:extLst>
                    <a:ext uri="{A12FA001-AC4F-418D-AE19-62706E023703}">
                      <ahyp:hlinkClr xmlns:ahyp="http://schemas.microsoft.com/office/drawing/2018/hyperlinkcolor" val="tx"/>
                    </a:ext>
                  </a:extLst>
                </a:hlinkClick>
              </a:rPr>
              <a:t>https://public.tableau.com/app/profile/olumide.balogun1/vizzes</a:t>
            </a:r>
            <a:endParaRPr lang="en-NG" sz="1600" b="1" dirty="0">
              <a:solidFill>
                <a:srgbClr val="FF0000"/>
              </a:solidFill>
            </a:endParaRPr>
          </a:p>
        </p:txBody>
      </p:sp>
      <p:sp>
        <p:nvSpPr>
          <p:cNvPr id="8" name="Rectangle: Rounded Corners 7">
            <a:extLst>
              <a:ext uri="{FF2B5EF4-FFF2-40B4-BE49-F238E27FC236}">
                <a16:creationId xmlns:a16="http://schemas.microsoft.com/office/drawing/2014/main" id="{ACDAAFA7-152E-30D8-772C-AF614B962F4B}"/>
              </a:ext>
            </a:extLst>
          </p:cNvPr>
          <p:cNvSpPr/>
          <p:nvPr/>
        </p:nvSpPr>
        <p:spPr>
          <a:xfrm>
            <a:off x="731520" y="3756088"/>
            <a:ext cx="10692384" cy="2641501"/>
          </a:xfrm>
          <a:prstGeom prst="round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386EB019-18EF-0C28-FDC6-6222B909D2C8}"/>
              </a:ext>
            </a:extLst>
          </p:cNvPr>
          <p:cNvSpPr txBox="1"/>
          <p:nvPr/>
        </p:nvSpPr>
        <p:spPr>
          <a:xfrm>
            <a:off x="539496" y="1379517"/>
            <a:ext cx="10692384" cy="1569660"/>
          </a:xfrm>
          <a:prstGeom prst="rect">
            <a:avLst/>
          </a:prstGeom>
          <a:noFill/>
        </p:spPr>
        <p:txBody>
          <a:bodyPr wrap="square" rtlCol="0">
            <a:spAutoFit/>
          </a:bodyPr>
          <a:lstStyle/>
          <a:p>
            <a:r>
              <a:rPr lang="en-US" sz="1600" dirty="0"/>
              <a:t>These recommendations outline a clear strategy for sustainable growth and profitability. The company is projected to achieve a 15-20% revenue increase, over 10% profit margin growth, and a 12-15% rise in sales volume by 2026. By focusing on product optimization, regional strategies, and operational efficiency, the company will strengthen its market position and long-term success.</a:t>
            </a:r>
          </a:p>
          <a:p>
            <a:r>
              <a:rPr lang="en-US" sz="1600" dirty="0"/>
              <a:t>With data-driven decision-making, enhanced customer engagement, and streamlined operations, the company is well-positioned to adapt to market changes, boost profitability, and expand its market share.</a:t>
            </a:r>
          </a:p>
        </p:txBody>
      </p:sp>
      <p:sp>
        <p:nvSpPr>
          <p:cNvPr id="10" name="TextBox 9">
            <a:extLst>
              <a:ext uri="{FF2B5EF4-FFF2-40B4-BE49-F238E27FC236}">
                <a16:creationId xmlns:a16="http://schemas.microsoft.com/office/drawing/2014/main" id="{3DCDFD9B-1E4D-B2F4-1E0C-81B954247547}"/>
              </a:ext>
            </a:extLst>
          </p:cNvPr>
          <p:cNvSpPr txBox="1"/>
          <p:nvPr/>
        </p:nvSpPr>
        <p:spPr>
          <a:xfrm>
            <a:off x="1003935" y="3817625"/>
            <a:ext cx="10184130" cy="1692771"/>
          </a:xfrm>
          <a:prstGeom prst="rect">
            <a:avLst/>
          </a:prstGeom>
          <a:noFill/>
        </p:spPr>
        <p:txBody>
          <a:bodyPr wrap="square" rtlCol="0">
            <a:spAutoFit/>
          </a:bodyPr>
          <a:lstStyle/>
          <a:p>
            <a:r>
              <a:rPr lang="en-US" sz="2000" b="1" dirty="0"/>
              <a:t>                                                </a:t>
            </a:r>
            <a:r>
              <a:rPr lang="en-US" b="1" dirty="0">
                <a:solidFill>
                  <a:srgbClr val="00B0F0"/>
                </a:solidFill>
                <a:latin typeface="Arial Rounded MT Bold" panose="020F0704030504030204" pitchFamily="34" charset="0"/>
              </a:rPr>
              <a:t>Explore the Power of Dynamic Dashboards</a:t>
            </a:r>
          </a:p>
          <a:p>
            <a:br>
              <a:rPr lang="en-US" sz="1400" dirty="0">
                <a:latin typeface="Arial Rounded MT Bold" panose="020F0704030504030204" pitchFamily="34" charset="0"/>
              </a:rPr>
            </a:br>
            <a:r>
              <a:rPr lang="en-US" sz="1400" dirty="0"/>
              <a:t>Unlock insights with Tableau, the cutting-edge data visualization tool I used to design interactive dashboards. These dashboards empower stakeholders to:</a:t>
            </a:r>
          </a:p>
          <a:p>
            <a:pPr>
              <a:buFont typeface="Arial" panose="020B0604020202020204" pitchFamily="34" charset="0"/>
              <a:buChar char="•"/>
            </a:pPr>
            <a:r>
              <a:rPr lang="en-US" sz="1400" dirty="0"/>
              <a:t> Effortlessly analyze sales trends.</a:t>
            </a:r>
          </a:p>
          <a:p>
            <a:pPr>
              <a:buFont typeface="Arial" panose="020B0604020202020204" pitchFamily="34" charset="0"/>
              <a:buChar char="•"/>
            </a:pPr>
            <a:r>
              <a:rPr lang="en-US" sz="1400" dirty="0"/>
              <a:t> Monitor key performance indicators (KPIs) in real time.</a:t>
            </a:r>
          </a:p>
          <a:p>
            <a:pPr>
              <a:buFont typeface="Arial" panose="020B0604020202020204" pitchFamily="34" charset="0"/>
              <a:buChar char="•"/>
            </a:pPr>
            <a:r>
              <a:rPr lang="en-US" sz="1400" dirty="0"/>
              <a:t> Evaluate geographic performance with unmatched clarity and precision.</a:t>
            </a:r>
          </a:p>
        </p:txBody>
      </p:sp>
      <p:sp>
        <p:nvSpPr>
          <p:cNvPr id="11" name="TextBox 10">
            <a:extLst>
              <a:ext uri="{FF2B5EF4-FFF2-40B4-BE49-F238E27FC236}">
                <a16:creationId xmlns:a16="http://schemas.microsoft.com/office/drawing/2014/main" id="{F8AB2CD7-DD99-FFF2-B014-AF682142F5CE}"/>
              </a:ext>
            </a:extLst>
          </p:cNvPr>
          <p:cNvSpPr txBox="1"/>
          <p:nvPr/>
        </p:nvSpPr>
        <p:spPr>
          <a:xfrm>
            <a:off x="1377270" y="5640939"/>
            <a:ext cx="3103435" cy="338554"/>
          </a:xfrm>
          <a:prstGeom prst="rect">
            <a:avLst/>
          </a:prstGeom>
          <a:noFill/>
        </p:spPr>
        <p:txBody>
          <a:bodyPr wrap="square" rtlCol="0">
            <a:spAutoFit/>
          </a:bodyPr>
          <a:lstStyle/>
          <a:p>
            <a:r>
              <a:rPr lang="en-US" sz="1600" b="1" dirty="0"/>
              <a:t>To explore the dashboard, </a:t>
            </a:r>
            <a:r>
              <a:rPr lang="en-US" sz="1600" dirty="0"/>
              <a:t>click on: </a:t>
            </a:r>
            <a:endParaRPr lang="en-NG" sz="1600" dirty="0"/>
          </a:p>
        </p:txBody>
      </p:sp>
      <p:sp>
        <p:nvSpPr>
          <p:cNvPr id="12" name="TextBox 11">
            <a:extLst>
              <a:ext uri="{FF2B5EF4-FFF2-40B4-BE49-F238E27FC236}">
                <a16:creationId xmlns:a16="http://schemas.microsoft.com/office/drawing/2014/main" id="{0C60E0BE-0750-1FC7-E9B7-C3C2B706922F}"/>
              </a:ext>
            </a:extLst>
          </p:cNvPr>
          <p:cNvSpPr txBox="1"/>
          <p:nvPr/>
        </p:nvSpPr>
        <p:spPr>
          <a:xfrm>
            <a:off x="3474864" y="6016176"/>
            <a:ext cx="4546391" cy="338554"/>
          </a:xfrm>
          <a:prstGeom prst="rect">
            <a:avLst/>
          </a:prstGeom>
          <a:noFill/>
        </p:spPr>
        <p:txBody>
          <a:bodyPr wrap="square" rtlCol="0">
            <a:spAutoFit/>
          </a:bodyPr>
          <a:lstStyle/>
          <a:p>
            <a:r>
              <a:rPr lang="en-US" sz="1600" dirty="0"/>
              <a:t>Select: </a:t>
            </a:r>
            <a:r>
              <a:rPr lang="en-US" sz="1600" b="1" dirty="0">
                <a:solidFill>
                  <a:srgbClr val="FF0000"/>
                </a:solidFill>
              </a:rPr>
              <a:t>Superstore - Sales Performance Dashboard</a:t>
            </a:r>
          </a:p>
        </p:txBody>
      </p:sp>
      <p:sp>
        <p:nvSpPr>
          <p:cNvPr id="2" name="Oval 1">
            <a:extLst>
              <a:ext uri="{FF2B5EF4-FFF2-40B4-BE49-F238E27FC236}">
                <a16:creationId xmlns:a16="http://schemas.microsoft.com/office/drawing/2014/main" id="{71EC1728-8CED-948C-AD3E-742AE883D585}"/>
              </a:ext>
            </a:extLst>
          </p:cNvPr>
          <p:cNvSpPr/>
          <p:nvPr/>
        </p:nvSpPr>
        <p:spPr>
          <a:xfrm>
            <a:off x="740779" y="54379"/>
            <a:ext cx="1112400" cy="111246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Rectangle 12">
            <a:extLst>
              <a:ext uri="{FF2B5EF4-FFF2-40B4-BE49-F238E27FC236}">
                <a16:creationId xmlns:a16="http://schemas.microsoft.com/office/drawing/2014/main" id="{0A692D4C-708B-17A6-8897-8ADA2A663BE2}"/>
              </a:ext>
            </a:extLst>
          </p:cNvPr>
          <p:cNvSpPr/>
          <p:nvPr/>
        </p:nvSpPr>
        <p:spPr>
          <a:xfrm flipV="1">
            <a:off x="1790219" y="925929"/>
            <a:ext cx="1684646" cy="45719"/>
          </a:xfrm>
          <a:prstGeom prst="rect">
            <a:avLst/>
          </a:prstGeom>
          <a:solidFill>
            <a:srgbClr val="00B0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5" name="Picture 14">
            <a:extLst>
              <a:ext uri="{FF2B5EF4-FFF2-40B4-BE49-F238E27FC236}">
                <a16:creationId xmlns:a16="http://schemas.microsoft.com/office/drawing/2014/main" id="{327D2D9C-B225-E089-0C7D-DF175FB1E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5779" y="263529"/>
            <a:ext cx="662400" cy="662400"/>
          </a:xfrm>
          <a:prstGeom prst="rect">
            <a:avLst/>
          </a:prstGeom>
        </p:spPr>
      </p:pic>
    </p:spTree>
    <p:extLst>
      <p:ext uri="{BB962C8B-B14F-4D97-AF65-F5344CB8AC3E}">
        <p14:creationId xmlns:p14="http://schemas.microsoft.com/office/powerpoint/2010/main" val="2797417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AFC1A65-2A08-AC50-84CF-CA793228348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ED8FBCF-DC48-6371-0C9B-17BB463E1D6D}"/>
              </a:ext>
            </a:extLst>
          </p:cNvPr>
          <p:cNvSpPr txBox="1"/>
          <p:nvPr/>
        </p:nvSpPr>
        <p:spPr>
          <a:xfrm>
            <a:off x="825910" y="714795"/>
            <a:ext cx="5068453" cy="358816"/>
          </a:xfrm>
          <a:prstGeom prst="rect">
            <a:avLst/>
          </a:prstGeom>
          <a:noFill/>
        </p:spPr>
        <p:txBody>
          <a:bodyPr wrap="square" rtlCol="0">
            <a:spAutoFit/>
          </a:bodyPr>
          <a:lstStyle/>
          <a:p>
            <a:pPr>
              <a:lnSpc>
                <a:spcPct val="115000"/>
              </a:lnSpc>
              <a:spcAft>
                <a:spcPts val="800"/>
              </a:spcAft>
            </a:pPr>
            <a:r>
              <a:rPr lang="en-NG" sz="1600" kern="100" dirty="0">
                <a:effectLst/>
                <a:latin typeface="Aptos" panose="02110004020202020204"/>
                <a:ea typeface="Aptos" panose="02110004020202020204"/>
                <a:cs typeface="Times New Roman" panose="02020603050405020304" pitchFamily="18" charset="0"/>
              </a:rPr>
              <a:t> </a:t>
            </a:r>
            <a:endParaRPr lang="en-US" sz="2400" b="1" kern="100" dirty="0">
              <a:solidFill>
                <a:srgbClr val="FF0000"/>
              </a:solidFill>
              <a:effectLst/>
              <a:latin typeface="Aptos" panose="02110004020202020204"/>
              <a:ea typeface="Aptos" panose="02110004020202020204"/>
              <a:cs typeface="Times New Roman" panose="02020603050405020304" pitchFamily="18" charset="0"/>
            </a:endParaRPr>
          </a:p>
        </p:txBody>
      </p:sp>
      <p:cxnSp>
        <p:nvCxnSpPr>
          <p:cNvPr id="2" name="Straight Connector 1">
            <a:extLst>
              <a:ext uri="{FF2B5EF4-FFF2-40B4-BE49-F238E27FC236}">
                <a16:creationId xmlns:a16="http://schemas.microsoft.com/office/drawing/2014/main" id="{DD493750-C716-F7FD-FAED-2483F22D54D8}"/>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FE190EAE-50B8-CD67-31EB-9BE526A5930A}"/>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5" name="TextBox 4">
            <a:extLst>
              <a:ext uri="{FF2B5EF4-FFF2-40B4-BE49-F238E27FC236}">
                <a16:creationId xmlns:a16="http://schemas.microsoft.com/office/drawing/2014/main" id="{97729D06-EC95-ED79-C7AB-907AE4A940B1}"/>
              </a:ext>
            </a:extLst>
          </p:cNvPr>
          <p:cNvSpPr txBox="1"/>
          <p:nvPr/>
        </p:nvSpPr>
        <p:spPr>
          <a:xfrm>
            <a:off x="11039856" y="6603460"/>
            <a:ext cx="384048" cy="430887"/>
          </a:xfrm>
          <a:prstGeom prst="rect">
            <a:avLst/>
          </a:prstGeom>
          <a:noFill/>
        </p:spPr>
        <p:txBody>
          <a:bodyPr wrap="square" rtlCol="0">
            <a:spAutoFit/>
          </a:bodyPr>
          <a:lstStyle/>
          <a:p>
            <a:endParaRPr lang="en-US" sz="1100" b="1" dirty="0"/>
          </a:p>
          <a:p>
            <a:r>
              <a:rPr lang="en-US" sz="1100" b="1" dirty="0"/>
              <a:t>  </a:t>
            </a:r>
            <a:endParaRPr lang="en-NG" sz="1100" b="1" dirty="0"/>
          </a:p>
        </p:txBody>
      </p:sp>
      <p:sp>
        <p:nvSpPr>
          <p:cNvPr id="6" name="Rectangle: Rounded Corners 5">
            <a:extLst>
              <a:ext uri="{FF2B5EF4-FFF2-40B4-BE49-F238E27FC236}">
                <a16:creationId xmlns:a16="http://schemas.microsoft.com/office/drawing/2014/main" id="{51CE8B58-AA08-D723-E8AE-C50BF4AB7DCC}"/>
              </a:ext>
            </a:extLst>
          </p:cNvPr>
          <p:cNvSpPr/>
          <p:nvPr/>
        </p:nvSpPr>
        <p:spPr>
          <a:xfrm>
            <a:off x="6601985" y="1562710"/>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TextBox 6">
            <a:extLst>
              <a:ext uri="{FF2B5EF4-FFF2-40B4-BE49-F238E27FC236}">
                <a16:creationId xmlns:a16="http://schemas.microsoft.com/office/drawing/2014/main" id="{2B688E39-2037-49D9-92A7-2F3032E5AE40}"/>
              </a:ext>
            </a:extLst>
          </p:cNvPr>
          <p:cNvSpPr txBox="1"/>
          <p:nvPr/>
        </p:nvSpPr>
        <p:spPr>
          <a:xfrm>
            <a:off x="6911701" y="1695445"/>
            <a:ext cx="3540067" cy="369332"/>
          </a:xfrm>
          <a:prstGeom prst="rect">
            <a:avLst/>
          </a:prstGeom>
          <a:noFill/>
        </p:spPr>
        <p:txBody>
          <a:bodyPr wrap="square" rtlCol="0">
            <a:spAutoFit/>
          </a:bodyPr>
          <a:lstStyle/>
          <a:p>
            <a:r>
              <a:rPr lang="en-US" b="1" dirty="0">
                <a:solidFill>
                  <a:schemeClr val="bg1"/>
                </a:solidFill>
              </a:rPr>
              <a:t>Email: krisbalo11@gmail.com                 </a:t>
            </a:r>
            <a:endParaRPr lang="en-NG" b="1" dirty="0">
              <a:solidFill>
                <a:schemeClr val="bg1"/>
              </a:solidFill>
            </a:endParaRPr>
          </a:p>
        </p:txBody>
      </p:sp>
      <p:sp>
        <p:nvSpPr>
          <p:cNvPr id="8" name="Rectangle: Rounded Corners 7">
            <a:extLst>
              <a:ext uri="{FF2B5EF4-FFF2-40B4-BE49-F238E27FC236}">
                <a16:creationId xmlns:a16="http://schemas.microsoft.com/office/drawing/2014/main" id="{01D810D1-7FE0-F7BF-2946-A60630D30A8D}"/>
              </a:ext>
            </a:extLst>
          </p:cNvPr>
          <p:cNvSpPr/>
          <p:nvPr/>
        </p:nvSpPr>
        <p:spPr>
          <a:xfrm>
            <a:off x="1351104" y="1568446"/>
            <a:ext cx="3540067"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9" name="TextBox 8">
            <a:extLst>
              <a:ext uri="{FF2B5EF4-FFF2-40B4-BE49-F238E27FC236}">
                <a16:creationId xmlns:a16="http://schemas.microsoft.com/office/drawing/2014/main" id="{10C974E5-AF13-085A-3BD5-F1EBA73F88F6}"/>
              </a:ext>
            </a:extLst>
          </p:cNvPr>
          <p:cNvSpPr txBox="1"/>
          <p:nvPr/>
        </p:nvSpPr>
        <p:spPr>
          <a:xfrm>
            <a:off x="1660820" y="1701181"/>
            <a:ext cx="2920635" cy="369332"/>
          </a:xfrm>
          <a:prstGeom prst="rect">
            <a:avLst/>
          </a:prstGeom>
          <a:noFill/>
        </p:spPr>
        <p:txBody>
          <a:bodyPr wrap="square" rtlCol="0">
            <a:spAutoFit/>
          </a:bodyPr>
          <a:lstStyle/>
          <a:p>
            <a:r>
              <a:rPr lang="en-US" b="1" dirty="0">
                <a:solidFill>
                  <a:schemeClr val="bg1"/>
                </a:solidFill>
              </a:rPr>
              <a:t>Tel:  +234(0)8065060691</a:t>
            </a:r>
            <a:endParaRPr lang="en-NG" b="1" dirty="0">
              <a:solidFill>
                <a:schemeClr val="bg1"/>
              </a:solidFill>
            </a:endParaRPr>
          </a:p>
        </p:txBody>
      </p:sp>
      <p:sp>
        <p:nvSpPr>
          <p:cNvPr id="10" name="Rectangle: Rounded Corners 9">
            <a:extLst>
              <a:ext uri="{FF2B5EF4-FFF2-40B4-BE49-F238E27FC236}">
                <a16:creationId xmlns:a16="http://schemas.microsoft.com/office/drawing/2014/main" id="{13B2E750-AEDF-8953-F224-63FE0BF1FC19}"/>
              </a:ext>
            </a:extLst>
          </p:cNvPr>
          <p:cNvSpPr/>
          <p:nvPr/>
        </p:nvSpPr>
        <p:spPr>
          <a:xfrm>
            <a:off x="5220182" y="3744853"/>
            <a:ext cx="6203722"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1" name="TextBox 10">
            <a:hlinkClick r:id="rId2"/>
            <a:extLst>
              <a:ext uri="{FF2B5EF4-FFF2-40B4-BE49-F238E27FC236}">
                <a16:creationId xmlns:a16="http://schemas.microsoft.com/office/drawing/2014/main" id="{BE4EE0D4-BEB2-768A-0BFD-2E5716AF5EA7}"/>
              </a:ext>
            </a:extLst>
          </p:cNvPr>
          <p:cNvSpPr txBox="1"/>
          <p:nvPr/>
        </p:nvSpPr>
        <p:spPr>
          <a:xfrm>
            <a:off x="5457155" y="3859781"/>
            <a:ext cx="5829725" cy="392159"/>
          </a:xfrm>
          <a:prstGeom prst="rect">
            <a:avLst/>
          </a:prstGeom>
          <a:noFill/>
        </p:spPr>
        <p:txBody>
          <a:bodyPr wrap="square" rtlCol="0">
            <a:spAutoFit/>
          </a:bodyPr>
          <a:lstStyle/>
          <a:p>
            <a:pPr>
              <a:lnSpc>
                <a:spcPct val="115000"/>
              </a:lnSpc>
              <a:spcAft>
                <a:spcPts val="800"/>
              </a:spcAft>
            </a:pPr>
            <a:r>
              <a:rPr lang="en-US" b="1" u="sng" kern="100" dirty="0">
                <a:solidFill>
                  <a:schemeClr val="bg1"/>
                </a:solidFill>
                <a:latin typeface="Aptos" panose="02110004020202020204"/>
                <a:ea typeface="Aptos" panose="02110004020202020204"/>
                <a:cs typeface="Times New Roman" panose="02020603050405020304" pitchFamily="18" charset="0"/>
              </a:rPr>
              <a:t>LinkedIn -https://www.linkedin.com/in/olumide-balogun1/    </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2" name="Rectangle: Rounded Corners 11">
            <a:extLst>
              <a:ext uri="{FF2B5EF4-FFF2-40B4-BE49-F238E27FC236}">
                <a16:creationId xmlns:a16="http://schemas.microsoft.com/office/drawing/2014/main" id="{331C353A-3CB5-8521-98E2-940A9EA31D11}"/>
              </a:ext>
            </a:extLst>
          </p:cNvPr>
          <p:cNvSpPr/>
          <p:nvPr/>
        </p:nvSpPr>
        <p:spPr>
          <a:xfrm>
            <a:off x="825910" y="2726690"/>
            <a:ext cx="6085791"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3" name="TextBox 12">
            <a:hlinkClick r:id="rId3"/>
            <a:extLst>
              <a:ext uri="{FF2B5EF4-FFF2-40B4-BE49-F238E27FC236}">
                <a16:creationId xmlns:a16="http://schemas.microsoft.com/office/drawing/2014/main" id="{E3B0BABE-5391-E98E-0F91-D3890014A88B}"/>
              </a:ext>
            </a:extLst>
          </p:cNvPr>
          <p:cNvSpPr txBox="1"/>
          <p:nvPr/>
        </p:nvSpPr>
        <p:spPr>
          <a:xfrm>
            <a:off x="1135626" y="2859425"/>
            <a:ext cx="4758737" cy="369332"/>
          </a:xfrm>
          <a:prstGeom prst="rect">
            <a:avLst/>
          </a:prstGeom>
          <a:noFill/>
        </p:spPr>
        <p:txBody>
          <a:bodyPr wrap="square" rtlCol="0">
            <a:spAutoFit/>
          </a:bodyPr>
          <a:lstStyle/>
          <a:p>
            <a:r>
              <a:rPr lang="en-US" b="1" u="sng" dirty="0" err="1">
                <a:solidFill>
                  <a:schemeClr val="bg1"/>
                </a:solidFill>
              </a:rPr>
              <a:t>Github</a:t>
            </a:r>
            <a:r>
              <a:rPr lang="en-US" b="1" u="sng" dirty="0">
                <a:solidFill>
                  <a:schemeClr val="bg1"/>
                </a:solidFill>
              </a:rPr>
              <a:t> -  </a:t>
            </a:r>
            <a:r>
              <a:rPr lang="en-NG" sz="1800" b="1" u="sng" kern="100" dirty="0">
                <a:solidFill>
                  <a:schemeClr val="bg1"/>
                </a:solidFill>
                <a:effectLst/>
                <a:latin typeface="Aptos" panose="02110004020202020204"/>
                <a:ea typeface="Aptos" panose="02110004020202020204"/>
                <a:cs typeface="Times New Roman" panose="02020603050405020304" pitchFamily="18" charset="0"/>
              </a:rPr>
              <a:t>https://github.com/olumidebalogun1</a:t>
            </a:r>
          </a:p>
        </p:txBody>
      </p:sp>
      <p:sp>
        <p:nvSpPr>
          <p:cNvPr id="14" name="Rectangle 13">
            <a:extLst>
              <a:ext uri="{FF2B5EF4-FFF2-40B4-BE49-F238E27FC236}">
                <a16:creationId xmlns:a16="http://schemas.microsoft.com/office/drawing/2014/main" id="{DF0ADC1A-6EFD-63FC-E6BB-9E295957BB31}"/>
              </a:ext>
            </a:extLst>
          </p:cNvPr>
          <p:cNvSpPr/>
          <p:nvPr/>
        </p:nvSpPr>
        <p:spPr>
          <a:xfrm>
            <a:off x="342314" y="1007743"/>
            <a:ext cx="11507372" cy="54000"/>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5" name="TextBox 14">
            <a:extLst>
              <a:ext uri="{FF2B5EF4-FFF2-40B4-BE49-F238E27FC236}">
                <a16:creationId xmlns:a16="http://schemas.microsoft.com/office/drawing/2014/main" id="{E1ADB120-75B7-0B9C-C463-B02D67BD8D7A}"/>
              </a:ext>
            </a:extLst>
          </p:cNvPr>
          <p:cNvSpPr txBox="1"/>
          <p:nvPr/>
        </p:nvSpPr>
        <p:spPr>
          <a:xfrm>
            <a:off x="1175332" y="610859"/>
            <a:ext cx="4719031" cy="430887"/>
          </a:xfrm>
          <a:prstGeom prst="rect">
            <a:avLst/>
          </a:prstGeom>
          <a:noFill/>
        </p:spPr>
        <p:txBody>
          <a:bodyPr wrap="square">
            <a:spAutoFit/>
          </a:bodyPr>
          <a:lstStyle/>
          <a:p>
            <a:r>
              <a:rPr lang="en-US" sz="2200" b="1" dirty="0">
                <a:solidFill>
                  <a:srgbClr val="0070C0"/>
                </a:solidFill>
              </a:rPr>
              <a:t>BALOGUN OLUMIDE CHRIS  CONTACTS              </a:t>
            </a:r>
            <a:endParaRPr lang="en-NG" sz="2200" b="1" dirty="0">
              <a:solidFill>
                <a:srgbClr val="0070C0"/>
              </a:solidFill>
            </a:endParaRPr>
          </a:p>
        </p:txBody>
      </p:sp>
      <p:sp>
        <p:nvSpPr>
          <p:cNvPr id="16" name="Rectangle: Rounded Corners 15">
            <a:extLst>
              <a:ext uri="{FF2B5EF4-FFF2-40B4-BE49-F238E27FC236}">
                <a16:creationId xmlns:a16="http://schemas.microsoft.com/office/drawing/2014/main" id="{64D1AC6C-8FA9-D737-2A4B-6EF53B0ED726}"/>
              </a:ext>
            </a:extLst>
          </p:cNvPr>
          <p:cNvSpPr/>
          <p:nvPr/>
        </p:nvSpPr>
        <p:spPr>
          <a:xfrm>
            <a:off x="7384647" y="4838090"/>
            <a:ext cx="4255879"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7" name="TextBox 16">
            <a:extLst>
              <a:ext uri="{FF2B5EF4-FFF2-40B4-BE49-F238E27FC236}">
                <a16:creationId xmlns:a16="http://schemas.microsoft.com/office/drawing/2014/main" id="{095AB5F7-26AF-D5D1-362A-DF51FFD2B247}"/>
              </a:ext>
            </a:extLst>
          </p:cNvPr>
          <p:cNvSpPr txBox="1"/>
          <p:nvPr/>
        </p:nvSpPr>
        <p:spPr>
          <a:xfrm>
            <a:off x="7769171" y="4949175"/>
            <a:ext cx="3486829" cy="392159"/>
          </a:xfrm>
          <a:prstGeom prst="rect">
            <a:avLst/>
          </a:prstGeom>
          <a:noFill/>
        </p:spPr>
        <p:txBody>
          <a:bodyPr wrap="square" rtlCol="0">
            <a:spAutoFit/>
          </a:bodyPr>
          <a:lstStyle/>
          <a:p>
            <a:pPr>
              <a:lnSpc>
                <a:spcPct val="115000"/>
              </a:lnSpc>
              <a:spcAft>
                <a:spcPts val="800"/>
              </a:spcAft>
            </a:pPr>
            <a:r>
              <a:rPr lang="en-US"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X - </a:t>
            </a:r>
            <a:r>
              <a:rPr lang="en-NG" sz="1800" b="1" kern="100" dirty="0">
                <a:solidFill>
                  <a:schemeClr val="bg1"/>
                </a:solidFill>
                <a:effectLst/>
                <a:latin typeface="Aptos" panose="02110004020202020204"/>
                <a:ea typeface="Aptos" panose="02110004020202020204"/>
                <a:cs typeface="Times New Roman" panose="02020603050405020304" pitchFamily="18" charset="0"/>
                <a:hlinkClick r:id="rId4">
                  <a:extLst>
                    <a:ext uri="{A12FA001-AC4F-418D-AE19-62706E023703}">
                      <ahyp:hlinkClr xmlns:ahyp="http://schemas.microsoft.com/office/drawing/2018/hyperlinkcolor" val="tx"/>
                    </a:ext>
                  </a:extLst>
                </a:hlinkClick>
              </a:rPr>
              <a:t>https://x.com/IAmOluBalogun</a:t>
            </a:r>
            <a:endParaRPr lang="en-NG" sz="1800" b="1" kern="100" dirty="0">
              <a:solidFill>
                <a:schemeClr val="bg1"/>
              </a:solidFill>
              <a:effectLst/>
              <a:latin typeface="Aptos" panose="02110004020202020204"/>
              <a:ea typeface="Aptos" panose="02110004020202020204"/>
              <a:cs typeface="Times New Roman" panose="02020603050405020304" pitchFamily="18" charset="0"/>
            </a:endParaRPr>
          </a:p>
        </p:txBody>
      </p:sp>
      <p:sp>
        <p:nvSpPr>
          <p:cNvPr id="19" name="TextBox 18">
            <a:extLst>
              <a:ext uri="{FF2B5EF4-FFF2-40B4-BE49-F238E27FC236}">
                <a16:creationId xmlns:a16="http://schemas.microsoft.com/office/drawing/2014/main" id="{967D9E35-B752-5561-F11A-4EE29C219B70}"/>
              </a:ext>
            </a:extLst>
          </p:cNvPr>
          <p:cNvSpPr txBox="1"/>
          <p:nvPr/>
        </p:nvSpPr>
        <p:spPr>
          <a:xfrm>
            <a:off x="11039856" y="6603460"/>
            <a:ext cx="384048" cy="261610"/>
          </a:xfrm>
          <a:prstGeom prst="rect">
            <a:avLst/>
          </a:prstGeom>
          <a:noFill/>
        </p:spPr>
        <p:txBody>
          <a:bodyPr wrap="square" rtlCol="0">
            <a:spAutoFit/>
          </a:bodyPr>
          <a:lstStyle/>
          <a:p>
            <a:r>
              <a:rPr lang="en-US" sz="1100" b="1" dirty="0"/>
              <a:t> </a:t>
            </a:r>
            <a:endParaRPr lang="en-NG" sz="1100" b="1" dirty="0"/>
          </a:p>
        </p:txBody>
      </p:sp>
      <p:sp>
        <p:nvSpPr>
          <p:cNvPr id="21" name="Rectangle: Rounded Corners 20">
            <a:hlinkClick r:id="rId5"/>
            <a:extLst>
              <a:ext uri="{FF2B5EF4-FFF2-40B4-BE49-F238E27FC236}">
                <a16:creationId xmlns:a16="http://schemas.microsoft.com/office/drawing/2014/main" id="{BEDB747E-9B1A-379C-6016-F8E6959B0509}"/>
              </a:ext>
            </a:extLst>
          </p:cNvPr>
          <p:cNvSpPr/>
          <p:nvPr/>
        </p:nvSpPr>
        <p:spPr>
          <a:xfrm>
            <a:off x="551473" y="4919697"/>
            <a:ext cx="5544528" cy="648929"/>
          </a:xfrm>
          <a:prstGeom prst="round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2" name="TextBox 21">
            <a:hlinkClick r:id="rId5"/>
            <a:extLst>
              <a:ext uri="{FF2B5EF4-FFF2-40B4-BE49-F238E27FC236}">
                <a16:creationId xmlns:a16="http://schemas.microsoft.com/office/drawing/2014/main" id="{FC652D2C-338E-4F5D-A53D-96CA38871D2E}"/>
              </a:ext>
            </a:extLst>
          </p:cNvPr>
          <p:cNvSpPr txBox="1"/>
          <p:nvPr/>
        </p:nvSpPr>
        <p:spPr>
          <a:xfrm>
            <a:off x="739266" y="5006592"/>
            <a:ext cx="5155097" cy="392159"/>
          </a:xfrm>
          <a:prstGeom prst="rect">
            <a:avLst/>
          </a:prstGeom>
          <a:noFill/>
        </p:spPr>
        <p:txBody>
          <a:bodyPr wrap="square" rtlCol="0">
            <a:spAutoFit/>
          </a:bodyPr>
          <a:lstStyle/>
          <a:p>
            <a:pPr>
              <a:lnSpc>
                <a:spcPct val="115000"/>
              </a:lnSpc>
              <a:spcAft>
                <a:spcPts val="800"/>
              </a:spcAft>
            </a:pPr>
            <a:r>
              <a:rPr lang="en-US" sz="1800" b="1" u="sng" kern="100" dirty="0">
                <a:solidFill>
                  <a:schemeClr val="bg1"/>
                </a:solidFill>
                <a:effectLst/>
                <a:latin typeface="Aptos" panose="02110004020202020204"/>
                <a:ea typeface="Aptos" panose="02110004020202020204"/>
                <a:cs typeface="Times New Roman" panose="02020603050405020304" pitchFamily="18" charset="0"/>
              </a:rPr>
              <a:t>Medium - https://medium.com/@Olumide-Balogun</a:t>
            </a:r>
            <a:endParaRPr lang="en-NG" sz="1800" b="1" u="sng" kern="100" dirty="0">
              <a:solidFill>
                <a:schemeClr val="bg1"/>
              </a:solidFill>
              <a:effectLst/>
              <a:latin typeface="Aptos" panose="02110004020202020204"/>
              <a:ea typeface="Aptos" panose="02110004020202020204"/>
              <a:cs typeface="Times New Roman" panose="02020603050405020304" pitchFamily="18" charset="0"/>
            </a:endParaRPr>
          </a:p>
        </p:txBody>
      </p:sp>
    </p:spTree>
    <p:extLst>
      <p:ext uri="{BB962C8B-B14F-4D97-AF65-F5344CB8AC3E}">
        <p14:creationId xmlns:p14="http://schemas.microsoft.com/office/powerpoint/2010/main" val="269547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93273707-7D95-036C-75CD-FFCE3097856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6D0C29F-4DE5-286A-AC75-C887CE85FBFB}"/>
              </a:ext>
            </a:extLst>
          </p:cNvPr>
          <p:cNvSpPr txBox="1"/>
          <p:nvPr/>
        </p:nvSpPr>
        <p:spPr>
          <a:xfrm>
            <a:off x="541387" y="472077"/>
            <a:ext cx="3284259"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Executive Summary</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14F09FDE-4B40-ECD5-B0B3-DC570BD3A875}"/>
              </a:ext>
            </a:extLst>
          </p:cNvPr>
          <p:cNvSpPr txBox="1"/>
          <p:nvPr/>
        </p:nvSpPr>
        <p:spPr>
          <a:xfrm>
            <a:off x="4444678" y="1251736"/>
            <a:ext cx="6748041" cy="4770537"/>
          </a:xfrm>
          <a:prstGeom prst="rect">
            <a:avLst/>
          </a:prstGeom>
          <a:noFill/>
        </p:spPr>
        <p:txBody>
          <a:bodyPr wrap="square" rtlCol="0">
            <a:spAutoFit/>
          </a:bodyPr>
          <a:lstStyle/>
          <a:p>
            <a:r>
              <a:rPr lang="en-US" sz="1600" dirty="0"/>
              <a:t>The project, "Turning Data to Dollars: Strategic Insights to Drive Sales, Boost Profitability, and Improve Efficiency," harnesses the power of advanced data analytics to deliver actionable insights that fuel sustainable business growth. Using cutting-edge tools such as R, Tableau, and machine learning models, the analysis explored historical trends, identified key performance drivers, and predicted future trajectories.</a:t>
            </a:r>
          </a:p>
          <a:p>
            <a:endParaRPr lang="en-US" sz="1600" dirty="0"/>
          </a:p>
          <a:p>
            <a:r>
              <a:rPr lang="en-US" sz="1600" dirty="0"/>
              <a:t>This comprehensive analysis explored sales performance, profitability, and operational efficiency across multiple dimensions, including regions, categories, segments, and sub-categories. Key findings revealed opportunities to refine product strategies, strengthen customer engagement, and address areas of underperformance. Additionally, forecasts pointed to promising growth trends, backed by strategies tailored to capitalize on seasonal peaks and eliminate inefficiencies.</a:t>
            </a:r>
          </a:p>
          <a:p>
            <a:endParaRPr lang="en-US" sz="1600" dirty="0"/>
          </a:p>
          <a:p>
            <a:r>
              <a:rPr lang="en-US" sz="1600" dirty="0"/>
              <a:t>Leveraging the outcomes of descriptive, diagnostic, predictive, and prescriptive analytics, the company is well-positioned to achieve substantial revenue growth, enhanced profit margins, and a fortified competitive edge in the market.</a:t>
            </a:r>
          </a:p>
        </p:txBody>
      </p:sp>
      <p:cxnSp>
        <p:nvCxnSpPr>
          <p:cNvPr id="4" name="Straight Connector 3">
            <a:extLst>
              <a:ext uri="{FF2B5EF4-FFF2-40B4-BE49-F238E27FC236}">
                <a16:creationId xmlns:a16="http://schemas.microsoft.com/office/drawing/2014/main" id="{D2BAA56F-885E-F15C-03AC-96DCAE46DEDA}"/>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62038B06-DAC3-222F-1C4A-A7457F37931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48A2CFA-6B2E-491D-7FEA-771F473CA970}"/>
              </a:ext>
            </a:extLst>
          </p:cNvPr>
          <p:cNvSpPr txBox="1"/>
          <p:nvPr/>
        </p:nvSpPr>
        <p:spPr>
          <a:xfrm>
            <a:off x="11039856" y="6603460"/>
            <a:ext cx="384048" cy="261610"/>
          </a:xfrm>
          <a:prstGeom prst="rect">
            <a:avLst/>
          </a:prstGeom>
          <a:noFill/>
        </p:spPr>
        <p:txBody>
          <a:bodyPr wrap="square" rtlCol="0">
            <a:spAutoFit/>
          </a:bodyPr>
          <a:lstStyle/>
          <a:p>
            <a:r>
              <a:rPr lang="en-US" sz="1100" b="1" dirty="0"/>
              <a:t>2  </a:t>
            </a:r>
            <a:endParaRPr lang="en-NG" sz="1100" b="1" dirty="0"/>
          </a:p>
        </p:txBody>
      </p:sp>
      <p:sp>
        <p:nvSpPr>
          <p:cNvPr id="9" name="Rectangle: Rounded Corners 8">
            <a:extLst>
              <a:ext uri="{FF2B5EF4-FFF2-40B4-BE49-F238E27FC236}">
                <a16:creationId xmlns:a16="http://schemas.microsoft.com/office/drawing/2014/main" id="{3BB0BFE9-714F-D366-0438-6340E5F6761D}"/>
              </a:ext>
            </a:extLst>
          </p:cNvPr>
          <p:cNvSpPr/>
          <p:nvPr/>
        </p:nvSpPr>
        <p:spPr>
          <a:xfrm>
            <a:off x="3720412" y="1533893"/>
            <a:ext cx="57600" cy="3960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0" name="Picture 9">
            <a:extLst>
              <a:ext uri="{FF2B5EF4-FFF2-40B4-BE49-F238E27FC236}">
                <a16:creationId xmlns:a16="http://schemas.microsoft.com/office/drawing/2014/main" id="{37AE70D4-336F-A0F6-775D-7434330052C3}"/>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10521" y="1999145"/>
            <a:ext cx="2635200" cy="3089542"/>
          </a:xfrm>
          <a:prstGeom prst="rect">
            <a:avLst/>
          </a:prstGeom>
        </p:spPr>
      </p:pic>
    </p:spTree>
    <p:extLst>
      <p:ext uri="{BB962C8B-B14F-4D97-AF65-F5344CB8AC3E}">
        <p14:creationId xmlns:p14="http://schemas.microsoft.com/office/powerpoint/2010/main" val="4158317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023E5B9B-C998-80E3-4FF3-FC2DF7F9F8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DD2FA21-FA5D-A07E-D799-83F67F49037B}"/>
              </a:ext>
            </a:extLst>
          </p:cNvPr>
          <p:cNvSpPr txBox="1"/>
          <p:nvPr/>
        </p:nvSpPr>
        <p:spPr>
          <a:xfrm>
            <a:off x="338289" y="436596"/>
            <a:ext cx="3845268"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Objectives of the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919560CC-4FB7-31E2-6787-2DD856152B57}"/>
              </a:ext>
            </a:extLst>
          </p:cNvPr>
          <p:cNvSpPr txBox="1"/>
          <p:nvPr/>
        </p:nvSpPr>
        <p:spPr>
          <a:xfrm>
            <a:off x="4368749" y="1097289"/>
            <a:ext cx="7321683" cy="5262979"/>
          </a:xfrm>
          <a:prstGeom prst="rect">
            <a:avLst/>
          </a:prstGeom>
          <a:noFill/>
        </p:spPr>
        <p:txBody>
          <a:bodyPr wrap="square" rtlCol="0">
            <a:spAutoFit/>
          </a:bodyPr>
          <a:lstStyle/>
          <a:p>
            <a:pPr marL="285750" indent="-285750">
              <a:buFont typeface="Wingdings" panose="05000000000000000000" pitchFamily="2" charset="2"/>
              <a:buChar char="Ø"/>
            </a:pPr>
            <a:r>
              <a:rPr lang="en-US" sz="1600" b="1" dirty="0"/>
              <a:t>Accelerating Sales Growth</a:t>
            </a:r>
            <a:r>
              <a:rPr lang="en-US" sz="1600" dirty="0"/>
              <a:t>: Unlock growth opportunities by analyzing historical sales data and key performance indicators (KPIs) to drive sustained revenue improvements.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Optimizing Profit Margins:</a:t>
            </a:r>
            <a:r>
              <a:rPr lang="en-US" sz="1600" dirty="0"/>
              <a:t> Analyze profitability across regions, segments, and categories to refine pricing, reduce costs, and maximize margins.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Boosting Customer Loyalty:</a:t>
            </a:r>
            <a:r>
              <a:rPr lang="en-US" sz="1600" dirty="0"/>
              <a:t> Target high-value customers and key sales segments with personalized campaigns and loyalty programs to strengthen retention.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Enhancing Product Strategies:</a:t>
            </a:r>
            <a:r>
              <a:rPr lang="en-US" sz="1600" dirty="0"/>
              <a:t> Evaluate product performance to improve inventory efficiency, uncover cross-selling potential, and develop strategic product bundles.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Expanding Market Presence:</a:t>
            </a:r>
            <a:r>
              <a:rPr lang="en-US" sz="1600" dirty="0"/>
              <a:t> Address performance gaps with tailored strategies to revitalize underperforming regions and amplify market competitiveness.</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Strategic Forecasting:</a:t>
            </a:r>
            <a:r>
              <a:rPr lang="en-US" sz="1600" dirty="0"/>
              <a:t> Apply time-series analysis to project sales over the next 36 months, enabling smarter resource allocation and proactive planning.</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Driving Operational Excellence:</a:t>
            </a:r>
            <a:r>
              <a:rPr lang="en-US" sz="1600" dirty="0"/>
              <a:t> Streamline sales, pricing, and inventory processes by eliminating inefficiencies and fostering business agility. </a:t>
            </a:r>
          </a:p>
        </p:txBody>
      </p:sp>
      <p:cxnSp>
        <p:nvCxnSpPr>
          <p:cNvPr id="4" name="Straight Connector 3">
            <a:extLst>
              <a:ext uri="{FF2B5EF4-FFF2-40B4-BE49-F238E27FC236}">
                <a16:creationId xmlns:a16="http://schemas.microsoft.com/office/drawing/2014/main" id="{2CEC3A77-93F5-D851-B670-B59660CF136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41B5941-9650-6189-10DA-C96E39F8DE59}"/>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68A1B986-FD22-1E57-43B1-E894B039BE73}"/>
              </a:ext>
            </a:extLst>
          </p:cNvPr>
          <p:cNvSpPr txBox="1"/>
          <p:nvPr/>
        </p:nvSpPr>
        <p:spPr>
          <a:xfrm>
            <a:off x="11039856" y="6603460"/>
            <a:ext cx="384048" cy="261610"/>
          </a:xfrm>
          <a:prstGeom prst="rect">
            <a:avLst/>
          </a:prstGeom>
          <a:noFill/>
        </p:spPr>
        <p:txBody>
          <a:bodyPr wrap="square" rtlCol="0">
            <a:spAutoFit/>
          </a:bodyPr>
          <a:lstStyle/>
          <a:p>
            <a:r>
              <a:rPr lang="en-US" sz="1100" b="1" dirty="0"/>
              <a:t>3  </a:t>
            </a:r>
            <a:endParaRPr lang="en-NG" sz="1100" b="1" dirty="0"/>
          </a:p>
        </p:txBody>
      </p:sp>
      <p:sp>
        <p:nvSpPr>
          <p:cNvPr id="7" name="Rectangle: Rounded Corners 6">
            <a:extLst>
              <a:ext uri="{FF2B5EF4-FFF2-40B4-BE49-F238E27FC236}">
                <a16:creationId xmlns:a16="http://schemas.microsoft.com/office/drawing/2014/main" id="{B06739B3-28FF-2C07-9BF3-B4FB2FE07932}"/>
              </a:ext>
            </a:extLst>
          </p:cNvPr>
          <p:cNvSpPr/>
          <p:nvPr/>
        </p:nvSpPr>
        <p:spPr>
          <a:xfrm>
            <a:off x="3889094" y="1192194"/>
            <a:ext cx="57873" cy="4768768"/>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11" name="Picture 10">
            <a:extLst>
              <a:ext uri="{FF2B5EF4-FFF2-40B4-BE49-F238E27FC236}">
                <a16:creationId xmlns:a16="http://schemas.microsoft.com/office/drawing/2014/main" id="{95DC2B77-5E10-C7F3-0941-B3CCC6C8D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9439" y="2129746"/>
            <a:ext cx="2635174" cy="2893665"/>
          </a:xfrm>
          <a:prstGeom prst="rect">
            <a:avLst/>
          </a:prstGeom>
        </p:spPr>
      </p:pic>
    </p:spTree>
    <p:extLst>
      <p:ext uri="{BB962C8B-B14F-4D97-AF65-F5344CB8AC3E}">
        <p14:creationId xmlns:p14="http://schemas.microsoft.com/office/powerpoint/2010/main" val="1188685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DE332A1-234C-B4B0-E1D4-9E0803EF7F68}"/>
            </a:ext>
          </a:extLst>
        </p:cNvPr>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0AA86732-433F-63A2-3DF9-DE1FFEA28C27}"/>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5820F0A-F8BE-E3A4-EF87-D7C876466351}"/>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B76AAE31-2C0A-2983-EFF2-92907A9E9950}"/>
              </a:ext>
            </a:extLst>
          </p:cNvPr>
          <p:cNvSpPr txBox="1"/>
          <p:nvPr/>
        </p:nvSpPr>
        <p:spPr>
          <a:xfrm>
            <a:off x="11039856" y="6603460"/>
            <a:ext cx="384048" cy="261610"/>
          </a:xfrm>
          <a:prstGeom prst="rect">
            <a:avLst/>
          </a:prstGeom>
          <a:noFill/>
        </p:spPr>
        <p:txBody>
          <a:bodyPr wrap="square" rtlCol="0">
            <a:spAutoFit/>
          </a:bodyPr>
          <a:lstStyle/>
          <a:p>
            <a:r>
              <a:rPr lang="en-US" sz="1100" b="1" dirty="0"/>
              <a:t>4 </a:t>
            </a:r>
            <a:endParaRPr lang="en-NG" sz="1100" b="1" dirty="0"/>
          </a:p>
        </p:txBody>
      </p:sp>
      <p:sp>
        <p:nvSpPr>
          <p:cNvPr id="8" name="TextBox 7">
            <a:extLst>
              <a:ext uri="{FF2B5EF4-FFF2-40B4-BE49-F238E27FC236}">
                <a16:creationId xmlns:a16="http://schemas.microsoft.com/office/drawing/2014/main" id="{B1FC0730-7C2A-01E1-3202-A2A069EEFD72}"/>
              </a:ext>
            </a:extLst>
          </p:cNvPr>
          <p:cNvSpPr txBox="1"/>
          <p:nvPr/>
        </p:nvSpPr>
        <p:spPr>
          <a:xfrm>
            <a:off x="280415" y="312589"/>
            <a:ext cx="11383334" cy="830997"/>
          </a:xfrm>
          <a:prstGeom prst="rect">
            <a:avLst/>
          </a:prstGeom>
          <a:noFill/>
        </p:spPr>
        <p:txBody>
          <a:bodyPr wrap="square">
            <a:spAutoFit/>
          </a:bodyPr>
          <a:lstStyle/>
          <a:p>
            <a:r>
              <a:rPr lang="en-US" sz="2400" b="1" dirty="0">
                <a:solidFill>
                  <a:srgbClr val="FF0000"/>
                </a:solidFill>
                <a:latin typeface="Arial Rounded MT Bold" panose="020F0704030504030204" pitchFamily="34" charset="0"/>
              </a:rPr>
              <a:t> A Comprehensive Examination of Descriptive, Diagnostic, Predictive, and Prescriptive Analytics</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09FF9AD7-153D-D734-EE14-A2C9BC52723C}"/>
              </a:ext>
            </a:extLst>
          </p:cNvPr>
          <p:cNvSpPr txBox="1"/>
          <p:nvPr/>
        </p:nvSpPr>
        <p:spPr>
          <a:xfrm>
            <a:off x="3495554" y="1282432"/>
            <a:ext cx="8061463" cy="5262979"/>
          </a:xfrm>
          <a:prstGeom prst="rect">
            <a:avLst/>
          </a:prstGeom>
          <a:noFill/>
        </p:spPr>
        <p:txBody>
          <a:bodyPr wrap="square">
            <a:spAutoFit/>
          </a:bodyPr>
          <a:lstStyle/>
          <a:p>
            <a:pPr marL="342900" indent="-342900">
              <a:buAutoNum type="arabicPeriod"/>
            </a:pPr>
            <a:r>
              <a:rPr lang="en-US" sz="1600" dirty="0"/>
              <a:t>Were there any years that experienced negative or stagnant growth? Moreover, are there significant differences within the data?</a:t>
            </a:r>
          </a:p>
          <a:p>
            <a:r>
              <a:rPr lang="en-US" sz="1600" dirty="0"/>
              <a:t>2a.  How do sales performance vary across different segments within each region?</a:t>
            </a:r>
          </a:p>
          <a:p>
            <a:r>
              <a:rPr lang="en-US" sz="1600" dirty="0"/>
              <a:t>2b.  How do profit performance vary across different segments within each region?</a:t>
            </a:r>
          </a:p>
          <a:p>
            <a:r>
              <a:rPr lang="en-US" sz="1600" dirty="0"/>
              <a:t>3a.  How do sales performance vary across different product categories within each region?</a:t>
            </a:r>
          </a:p>
          <a:p>
            <a:r>
              <a:rPr lang="en-US" sz="1600" dirty="0"/>
              <a:t>3b.  How do profit performance vary across different product categories within each region?</a:t>
            </a:r>
          </a:p>
          <a:p>
            <a:r>
              <a:rPr lang="en-US" sz="1600" dirty="0"/>
              <a:t>4a.  How do sales performance vary across different sub-categories?</a:t>
            </a:r>
          </a:p>
          <a:p>
            <a:r>
              <a:rPr lang="en-US" sz="1600" dirty="0"/>
              <a:t>4b.  How do profit performance vary across different sub-categories?</a:t>
            </a:r>
          </a:p>
          <a:p>
            <a:r>
              <a:rPr lang="en-US" sz="1600" dirty="0"/>
              <a:t>5.    Can a distinct upward or downward trend in sales performance be identified over time?</a:t>
            </a:r>
          </a:p>
          <a:p>
            <a:pPr marL="342900" indent="-342900">
              <a:buAutoNum type="arabicPeriod" startAt="6"/>
            </a:pPr>
            <a:r>
              <a:rPr lang="en-US" sz="1600" dirty="0"/>
              <a:t>How do the variables correlate with each other, and what is the strength and direction of </a:t>
            </a:r>
          </a:p>
          <a:p>
            <a:r>
              <a:rPr lang="en-US" sz="1600" dirty="0"/>
              <a:t>        these relationships?</a:t>
            </a:r>
          </a:p>
          <a:p>
            <a:pPr marL="342900" indent="-342900">
              <a:buAutoNum type="arabicPeriod" startAt="7"/>
            </a:pPr>
            <a:r>
              <a:rPr lang="en-US" sz="1600" dirty="0"/>
              <a:t>What  are the key drivers that significantly contribute to sales performance and</a:t>
            </a:r>
          </a:p>
          <a:p>
            <a:r>
              <a:rPr lang="en-US" sz="1600" dirty="0"/>
              <a:t>        profitability?</a:t>
            </a:r>
          </a:p>
          <a:p>
            <a:pPr marL="342900" indent="-342900">
              <a:buAutoNum type="arabicPeriod" startAt="8"/>
            </a:pPr>
            <a:r>
              <a:rPr lang="en-US" sz="1600" dirty="0"/>
              <a:t>What are the predicted sales trends for the next 36 months, and  how can these insights be</a:t>
            </a:r>
          </a:p>
          <a:p>
            <a:r>
              <a:rPr lang="en-US" sz="1600" dirty="0"/>
              <a:t>        leveraged to drive favourable business decisions?</a:t>
            </a:r>
          </a:p>
          <a:p>
            <a:r>
              <a:rPr lang="en-US" sz="1600" dirty="0"/>
              <a:t>9.    Which customers account for 80% of the business’s total sales?</a:t>
            </a:r>
          </a:p>
          <a:p>
            <a:r>
              <a:rPr lang="en-US" sz="1600" dirty="0"/>
              <a:t>10.  Which products contribute to 80% of the business’s total sales?</a:t>
            </a:r>
          </a:p>
          <a:p>
            <a:pPr marL="342900" indent="-342900">
              <a:buAutoNum type="arabicPeriod" startAt="11"/>
            </a:pPr>
            <a:r>
              <a:rPr lang="en-US" sz="1600" dirty="0"/>
              <a:t>Which customer segments, based on clustering, contribute the most to overall sales and</a:t>
            </a:r>
          </a:p>
          <a:p>
            <a:r>
              <a:rPr lang="en-US" sz="1600" dirty="0"/>
              <a:t>       quantity?</a:t>
            </a:r>
          </a:p>
          <a:p>
            <a:pPr marL="342900" indent="-342900">
              <a:buAutoNum type="arabicPeriod" startAt="12"/>
            </a:pPr>
            <a:r>
              <a:rPr lang="en-US" sz="1600" dirty="0"/>
              <a:t>What are the most common patterns and associations in customer purchases (e.g.</a:t>
            </a:r>
          </a:p>
          <a:p>
            <a:r>
              <a:rPr lang="en-US" sz="1600" dirty="0"/>
              <a:t>        frequently bought items together)?</a:t>
            </a:r>
            <a:endParaRPr lang="en-NG" sz="1600" dirty="0"/>
          </a:p>
        </p:txBody>
      </p:sp>
      <p:sp>
        <p:nvSpPr>
          <p:cNvPr id="2" name="Rectangle: Rounded Corners 1">
            <a:extLst>
              <a:ext uri="{FF2B5EF4-FFF2-40B4-BE49-F238E27FC236}">
                <a16:creationId xmlns:a16="http://schemas.microsoft.com/office/drawing/2014/main" id="{E314831A-540B-BF1B-39B4-79FAF834073E}"/>
              </a:ext>
            </a:extLst>
          </p:cNvPr>
          <p:cNvSpPr/>
          <p:nvPr/>
        </p:nvSpPr>
        <p:spPr>
          <a:xfrm>
            <a:off x="3056021" y="1405634"/>
            <a:ext cx="57600" cy="4582305"/>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a:extLst>
              <a:ext uri="{FF2B5EF4-FFF2-40B4-BE49-F238E27FC236}">
                <a16:creationId xmlns:a16="http://schemas.microsoft.com/office/drawing/2014/main" id="{BAE60FB9-E229-4E30-D9FA-33B4D7FFB0D7}"/>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80415" y="2167920"/>
            <a:ext cx="2393673" cy="2951544"/>
          </a:xfrm>
          <a:prstGeom prst="rect">
            <a:avLst/>
          </a:prstGeom>
        </p:spPr>
      </p:pic>
    </p:spTree>
    <p:extLst>
      <p:ext uri="{BB962C8B-B14F-4D97-AF65-F5344CB8AC3E}">
        <p14:creationId xmlns:p14="http://schemas.microsoft.com/office/powerpoint/2010/main" val="1919557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DEE364A3-FCAD-C2E1-9FDB-C034DC7FF58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8317C2-9EB1-73AE-FACC-595DABD8074E}"/>
              </a:ext>
            </a:extLst>
          </p:cNvPr>
          <p:cNvSpPr txBox="1"/>
          <p:nvPr/>
        </p:nvSpPr>
        <p:spPr>
          <a:xfrm>
            <a:off x="390915" y="392868"/>
            <a:ext cx="5292254"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Tools Used throughout the Project</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133F173-0572-3645-669D-F783F73818D6}"/>
              </a:ext>
            </a:extLst>
          </p:cNvPr>
          <p:cNvSpPr txBox="1"/>
          <p:nvPr/>
        </p:nvSpPr>
        <p:spPr>
          <a:xfrm>
            <a:off x="4490705" y="1241886"/>
            <a:ext cx="6933199" cy="4770537"/>
          </a:xfrm>
          <a:prstGeom prst="rect">
            <a:avLst/>
          </a:prstGeom>
          <a:noFill/>
        </p:spPr>
        <p:txBody>
          <a:bodyPr wrap="square" rtlCol="0">
            <a:spAutoFit/>
          </a:bodyPr>
          <a:lstStyle/>
          <a:p>
            <a:r>
              <a:rPr lang="en-US" sz="1600" dirty="0"/>
              <a:t>To conduct an in-depth analysis of the company's sales outlook, I used the following tools and technologies:</a:t>
            </a:r>
          </a:p>
          <a:p>
            <a:endParaRPr lang="en-US" sz="1600" dirty="0"/>
          </a:p>
          <a:p>
            <a:pPr marL="285750" indent="-285750">
              <a:buFont typeface="Wingdings" panose="05000000000000000000" pitchFamily="2" charset="2"/>
              <a:buChar char="Ø"/>
            </a:pPr>
            <a:r>
              <a:rPr lang="en-US" sz="1600" b="1" dirty="0"/>
              <a:t>R</a:t>
            </a:r>
            <a:r>
              <a:rPr lang="en-US" sz="1600" dirty="0"/>
              <a:t>: The backbone of my analysis, empowering me to clean and format data, conduct advanced analyses and modeling, create visualizations, and uncover critical insights. I relied on libraries such as </a:t>
            </a:r>
            <a:r>
              <a:rPr lang="en-US" sz="1600" i="1" dirty="0"/>
              <a:t>dplyr</a:t>
            </a:r>
            <a:r>
              <a:rPr lang="en-US" sz="1600" dirty="0"/>
              <a:t>, </a:t>
            </a:r>
            <a:r>
              <a:rPr lang="en-US" sz="1600" i="1" dirty="0"/>
              <a:t>ggplot2</a:t>
            </a:r>
            <a:r>
              <a:rPr lang="en-US" sz="1600" dirty="0"/>
              <a:t>, </a:t>
            </a:r>
            <a:r>
              <a:rPr lang="en-US" sz="1600" i="1" dirty="0"/>
              <a:t>readr</a:t>
            </a:r>
            <a:r>
              <a:rPr lang="en-US" sz="1600" dirty="0"/>
              <a:t>, </a:t>
            </a:r>
            <a:r>
              <a:rPr lang="en-US" sz="1600" i="1" dirty="0"/>
              <a:t>lubridate</a:t>
            </a:r>
            <a:r>
              <a:rPr lang="en-US" sz="1600" dirty="0"/>
              <a:t>, </a:t>
            </a:r>
            <a:r>
              <a:rPr lang="en-US" sz="1600" i="1" dirty="0"/>
              <a:t>forecast</a:t>
            </a:r>
            <a:r>
              <a:rPr lang="en-US" sz="1600" dirty="0"/>
              <a:t>, </a:t>
            </a:r>
            <a:r>
              <a:rPr lang="en-US" sz="1600" i="1" dirty="0"/>
              <a:t>randomForest</a:t>
            </a:r>
            <a:r>
              <a:rPr lang="en-US" sz="1600" dirty="0"/>
              <a:t>, </a:t>
            </a:r>
            <a:r>
              <a:rPr lang="en-US" sz="1600" i="1" dirty="0"/>
              <a:t>psych, …</a:t>
            </a:r>
          </a:p>
          <a:p>
            <a:endParaRPr lang="en-US" sz="1600" i="1" dirty="0"/>
          </a:p>
          <a:p>
            <a:pPr marL="285750" indent="-285750">
              <a:buFont typeface="Wingdings" panose="05000000000000000000" pitchFamily="2" charset="2"/>
              <a:buChar char="Ø"/>
            </a:pPr>
            <a:r>
              <a:rPr lang="en-US" sz="1600" b="1" dirty="0"/>
              <a:t>Tableau</a:t>
            </a:r>
            <a:r>
              <a:rPr lang="en-US" sz="1600" dirty="0"/>
              <a:t>: A powerful data visualization tool I utilized to create interactive and dynamic dashboards, enabling stakeholders to explore sales trends effortlessly, monitor key performance indicators (KPIs), and evaluate geographic performance with clarity and precision.</a:t>
            </a:r>
            <a:endParaRPr lang="en-US" sz="1600" i="1" dirty="0"/>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PowerPoint</a:t>
            </a:r>
            <a:r>
              <a:rPr lang="en-US" sz="1600" dirty="0"/>
              <a:t>: Essential for presenting complex findings, insights, and recommendations in a visually engaging and easily understandable way for stakeholders and decision-makers.</a:t>
            </a:r>
          </a:p>
          <a:p>
            <a:endParaRPr lang="en-US" sz="1600" dirty="0"/>
          </a:p>
          <a:p>
            <a:pPr marL="285750" indent="-285750">
              <a:buFont typeface="Wingdings" panose="05000000000000000000" pitchFamily="2" charset="2"/>
              <a:buChar char="Ø"/>
            </a:pPr>
            <a:r>
              <a:rPr lang="en-US" sz="1600" b="1" dirty="0"/>
              <a:t>Git &amp; GitHub</a:t>
            </a:r>
            <a:r>
              <a:rPr lang="en-US" sz="1600" dirty="0"/>
              <a:t>: Vital for version control, sharing R scripts, and facilitating seamless collaboration and project tracking throughout the analysis process.</a:t>
            </a:r>
          </a:p>
        </p:txBody>
      </p:sp>
      <p:cxnSp>
        <p:nvCxnSpPr>
          <p:cNvPr id="4" name="Straight Connector 3">
            <a:extLst>
              <a:ext uri="{FF2B5EF4-FFF2-40B4-BE49-F238E27FC236}">
                <a16:creationId xmlns:a16="http://schemas.microsoft.com/office/drawing/2014/main" id="{0782D2C4-A634-AB5F-6775-F5D7D292DA4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F8CA3165-2BF4-88FC-5FA3-0BEA796FE90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A6067E02-EDFA-141D-2201-9DEFB9BC2BD8}"/>
              </a:ext>
            </a:extLst>
          </p:cNvPr>
          <p:cNvSpPr txBox="1"/>
          <p:nvPr/>
        </p:nvSpPr>
        <p:spPr>
          <a:xfrm>
            <a:off x="11039856" y="6603460"/>
            <a:ext cx="384048" cy="261610"/>
          </a:xfrm>
          <a:prstGeom prst="rect">
            <a:avLst/>
          </a:prstGeom>
          <a:noFill/>
        </p:spPr>
        <p:txBody>
          <a:bodyPr wrap="square" rtlCol="0">
            <a:spAutoFit/>
          </a:bodyPr>
          <a:lstStyle/>
          <a:p>
            <a:r>
              <a:rPr lang="en-US" sz="1100" b="1" dirty="0"/>
              <a:t>5  </a:t>
            </a:r>
            <a:endParaRPr lang="en-NG" sz="1100" b="1" dirty="0"/>
          </a:p>
        </p:txBody>
      </p:sp>
      <p:sp>
        <p:nvSpPr>
          <p:cNvPr id="7" name="Rectangle: Rounded Corners 6">
            <a:extLst>
              <a:ext uri="{FF2B5EF4-FFF2-40B4-BE49-F238E27FC236}">
                <a16:creationId xmlns:a16="http://schemas.microsoft.com/office/drawing/2014/main" id="{8C418B4E-6942-9F43-896A-C43979371604}"/>
              </a:ext>
            </a:extLst>
          </p:cNvPr>
          <p:cNvSpPr/>
          <p:nvPr/>
        </p:nvSpPr>
        <p:spPr>
          <a:xfrm>
            <a:off x="3706368" y="1521154"/>
            <a:ext cx="57600" cy="4212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8" name="Picture 7">
            <a:extLst>
              <a:ext uri="{FF2B5EF4-FFF2-40B4-BE49-F238E27FC236}">
                <a16:creationId xmlns:a16="http://schemas.microsoft.com/office/drawing/2014/main" id="{87E8EE0A-0BE4-53BA-8605-929AF7C39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237" y="2210765"/>
            <a:ext cx="2635200" cy="2982191"/>
          </a:xfrm>
          <a:prstGeom prst="rect">
            <a:avLst/>
          </a:prstGeom>
        </p:spPr>
      </p:pic>
    </p:spTree>
    <p:extLst>
      <p:ext uri="{BB962C8B-B14F-4D97-AF65-F5344CB8AC3E}">
        <p14:creationId xmlns:p14="http://schemas.microsoft.com/office/powerpoint/2010/main" val="4010441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8D3F0A10-7F36-B26F-F5DA-571779AA0CC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D87A0F8-B84C-0561-71A6-9614787B31ED}"/>
              </a:ext>
            </a:extLst>
          </p:cNvPr>
          <p:cNvSpPr txBox="1"/>
          <p:nvPr/>
        </p:nvSpPr>
        <p:spPr>
          <a:xfrm>
            <a:off x="420959" y="462592"/>
            <a:ext cx="6982531" cy="461665"/>
          </a:xfrm>
          <a:prstGeom prst="rect">
            <a:avLst/>
          </a:prstGeom>
          <a:noFill/>
        </p:spPr>
        <p:txBody>
          <a:bodyPr wrap="square" rtlCol="0">
            <a:spAutoFit/>
          </a:bodyPr>
          <a:lstStyle/>
          <a:p>
            <a:r>
              <a:rPr lang="en-US" sz="2400" b="1" dirty="0">
                <a:solidFill>
                  <a:srgbClr val="FF0000"/>
                </a:solidFill>
                <a:latin typeface="Arial Rounded MT Bold" panose="020F0704030504030204" pitchFamily="34" charset="0"/>
              </a:rPr>
              <a:t>Approach, Analysis and Technical Challenges</a:t>
            </a:r>
            <a:endParaRPr lang="en-NG" sz="2400" b="1" dirty="0">
              <a:solidFill>
                <a:srgbClr val="FF0000"/>
              </a:solidFill>
              <a:latin typeface="Arial Rounded MT Bold" panose="020F0704030504030204" pitchFamily="34" charset="0"/>
            </a:endParaRPr>
          </a:p>
        </p:txBody>
      </p:sp>
      <p:sp>
        <p:nvSpPr>
          <p:cNvPr id="3" name="TextBox 2">
            <a:extLst>
              <a:ext uri="{FF2B5EF4-FFF2-40B4-BE49-F238E27FC236}">
                <a16:creationId xmlns:a16="http://schemas.microsoft.com/office/drawing/2014/main" id="{63E3E1C0-C33A-6597-BA91-7FE07838F29E}"/>
              </a:ext>
            </a:extLst>
          </p:cNvPr>
          <p:cNvSpPr txBox="1"/>
          <p:nvPr/>
        </p:nvSpPr>
        <p:spPr>
          <a:xfrm>
            <a:off x="3177702" y="1421917"/>
            <a:ext cx="8374412" cy="4770537"/>
          </a:xfrm>
          <a:prstGeom prst="rect">
            <a:avLst/>
          </a:prstGeom>
          <a:noFill/>
        </p:spPr>
        <p:txBody>
          <a:bodyPr wrap="square" rtlCol="0">
            <a:spAutoFit/>
          </a:bodyPr>
          <a:lstStyle/>
          <a:p>
            <a:r>
              <a:rPr lang="en-US" sz="1600" b="1" dirty="0"/>
              <a:t>1.   Re-frame "Data Collection:</a:t>
            </a:r>
          </a:p>
          <a:p>
            <a:pPr marL="285750" indent="-285750">
              <a:buFont typeface="Wingdings" panose="05000000000000000000" pitchFamily="2" charset="2"/>
              <a:buChar char="Ø"/>
            </a:pPr>
            <a:r>
              <a:rPr lang="en-US" sz="1600" dirty="0"/>
              <a:t>Obtained data tables from the management team for analysis.</a:t>
            </a:r>
          </a:p>
          <a:p>
            <a:endParaRPr lang="en-US" sz="1600" b="1" dirty="0"/>
          </a:p>
          <a:p>
            <a:r>
              <a:rPr lang="en-US" sz="1600" b="1" dirty="0"/>
              <a:t>2.   Data Preparation:</a:t>
            </a:r>
          </a:p>
          <a:p>
            <a:pPr marL="285750" indent="-285750">
              <a:buFont typeface="Wingdings" panose="05000000000000000000" pitchFamily="2" charset="2"/>
              <a:buChar char="Ø"/>
            </a:pPr>
            <a:r>
              <a:rPr lang="en-US" sz="1600" dirty="0"/>
              <a:t>Compiled, formatted, cleaned, and transformed the raw data into a unified and consistent dataset.</a:t>
            </a:r>
          </a:p>
          <a:p>
            <a:pPr marL="285750" indent="-285750">
              <a:buFont typeface="Wingdings" panose="05000000000000000000" pitchFamily="2" charset="2"/>
              <a:buChar char="Ø"/>
            </a:pPr>
            <a:r>
              <a:rPr lang="en-US" sz="1600" dirty="0"/>
              <a:t>Addressed missing values, removed duplicates, and handled outliers to improve data reliability.</a:t>
            </a:r>
          </a:p>
          <a:p>
            <a:pPr marL="285750" indent="-285750">
              <a:buFont typeface="Wingdings" panose="05000000000000000000" pitchFamily="2" charset="2"/>
              <a:buChar char="Ø"/>
            </a:pPr>
            <a:r>
              <a:rPr lang="en-US" sz="1600" dirty="0"/>
              <a:t>Corrected spelling errors and adjusted data types to ensure accuracy and consistency.</a:t>
            </a:r>
          </a:p>
          <a:p>
            <a:pPr>
              <a:buFont typeface="+mj-lt"/>
              <a:buAutoNum type="arabicPeriod"/>
            </a:pPr>
            <a:endParaRPr lang="en-US" sz="1600" b="1" dirty="0"/>
          </a:p>
          <a:p>
            <a:r>
              <a:rPr lang="en-US" sz="1600" b="1" dirty="0"/>
              <a:t>3.  Data Enhancement:</a:t>
            </a:r>
          </a:p>
          <a:p>
            <a:pPr marL="285750" indent="-285750">
              <a:buFont typeface="Wingdings" panose="05000000000000000000" pitchFamily="2" charset="2"/>
              <a:buChar char="Ø"/>
            </a:pPr>
            <a:r>
              <a:rPr lang="en-US" sz="1600" dirty="0"/>
              <a:t>Created calculated variables to support deeper and more meaningful analysis.</a:t>
            </a:r>
          </a:p>
          <a:p>
            <a:endParaRPr lang="en-US" sz="1600" b="1" dirty="0"/>
          </a:p>
          <a:p>
            <a:r>
              <a:rPr lang="en-US" sz="1600" b="1" dirty="0"/>
              <a:t>4.  Exploratory Data Analysis (EDA):</a:t>
            </a:r>
          </a:p>
          <a:p>
            <a:pPr marL="285750" indent="-285750">
              <a:buFont typeface="Wingdings" panose="05000000000000000000" pitchFamily="2" charset="2"/>
              <a:buChar char="Ø"/>
            </a:pPr>
            <a:r>
              <a:rPr lang="en-US" sz="1600" dirty="0"/>
              <a:t>Conducted detailed exploratory analysis using graphical visualizations and statistical techniques to uncover trends, patterns, and relationships within the data.</a:t>
            </a:r>
          </a:p>
          <a:p>
            <a:pPr>
              <a:buFont typeface="+mj-lt"/>
              <a:buAutoNum type="arabicPeriod"/>
            </a:pPr>
            <a:endParaRPr lang="en-US" sz="1600" b="1" dirty="0"/>
          </a:p>
          <a:p>
            <a:r>
              <a:rPr lang="en-US" sz="1600" b="1" dirty="0"/>
              <a:t>5.  Advanced Analysis and Modeling:</a:t>
            </a:r>
          </a:p>
          <a:p>
            <a:pPr marL="285750" indent="-285750">
              <a:buFont typeface="Wingdings" panose="05000000000000000000" pitchFamily="2" charset="2"/>
              <a:buChar char="Ø"/>
            </a:pPr>
            <a:r>
              <a:rPr lang="en-US" sz="1600" dirty="0"/>
              <a:t>Leveraged machine learning models and visual plots to identify key drivers of performance, Projection of sales, Pareto analysis, customer segments, and derive actionable insights. </a:t>
            </a:r>
          </a:p>
        </p:txBody>
      </p:sp>
      <p:cxnSp>
        <p:nvCxnSpPr>
          <p:cNvPr id="4" name="Straight Connector 3">
            <a:extLst>
              <a:ext uri="{FF2B5EF4-FFF2-40B4-BE49-F238E27FC236}">
                <a16:creationId xmlns:a16="http://schemas.microsoft.com/office/drawing/2014/main" id="{E64C9B96-56CF-9A85-4223-F5E85B46503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20BEF009-CDA7-BF3E-2ABA-42BF90C042E8}"/>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6" name="TextBox 5">
            <a:extLst>
              <a:ext uri="{FF2B5EF4-FFF2-40B4-BE49-F238E27FC236}">
                <a16:creationId xmlns:a16="http://schemas.microsoft.com/office/drawing/2014/main" id="{792C336B-570E-E4B5-63B1-10E6DA352518}"/>
              </a:ext>
            </a:extLst>
          </p:cNvPr>
          <p:cNvSpPr txBox="1"/>
          <p:nvPr/>
        </p:nvSpPr>
        <p:spPr>
          <a:xfrm>
            <a:off x="11039856" y="6603460"/>
            <a:ext cx="384048" cy="261610"/>
          </a:xfrm>
          <a:prstGeom prst="rect">
            <a:avLst/>
          </a:prstGeom>
          <a:noFill/>
        </p:spPr>
        <p:txBody>
          <a:bodyPr wrap="square" rtlCol="0">
            <a:spAutoFit/>
          </a:bodyPr>
          <a:lstStyle/>
          <a:p>
            <a:r>
              <a:rPr lang="en-US" sz="1100" b="1" dirty="0"/>
              <a:t>6  </a:t>
            </a:r>
            <a:endParaRPr lang="en-NG" sz="1100" b="1" dirty="0"/>
          </a:p>
        </p:txBody>
      </p:sp>
      <p:sp>
        <p:nvSpPr>
          <p:cNvPr id="7" name="Rectangle: Rounded Corners 6">
            <a:extLst>
              <a:ext uri="{FF2B5EF4-FFF2-40B4-BE49-F238E27FC236}">
                <a16:creationId xmlns:a16="http://schemas.microsoft.com/office/drawing/2014/main" id="{CF285A06-7C38-C5C9-6413-2B35D6ACDD6D}"/>
              </a:ext>
            </a:extLst>
          </p:cNvPr>
          <p:cNvSpPr/>
          <p:nvPr/>
        </p:nvSpPr>
        <p:spPr>
          <a:xfrm>
            <a:off x="2780599" y="1791185"/>
            <a:ext cx="57600" cy="4032000"/>
          </a:xfrm>
          <a:prstGeom prst="round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pic>
        <p:nvPicPr>
          <p:cNvPr id="9" name="Picture 8">
            <a:extLst>
              <a:ext uri="{FF2B5EF4-FFF2-40B4-BE49-F238E27FC236}">
                <a16:creationId xmlns:a16="http://schemas.microsoft.com/office/drawing/2014/main" id="{013F5DB3-D9D6-76D3-44B1-DD29BEA3D85D}"/>
              </a:ext>
            </a:extLst>
          </p:cNvPr>
          <p:cNvPicPr>
            <a:picLocks noChangeAspect="1"/>
          </p:cNvPicPr>
          <p:nvPr/>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365635" y="2265776"/>
            <a:ext cx="2133061" cy="2952000"/>
          </a:xfrm>
          <a:prstGeom prst="rect">
            <a:avLst/>
          </a:prstGeom>
        </p:spPr>
      </p:pic>
    </p:spTree>
    <p:extLst>
      <p:ext uri="{BB962C8B-B14F-4D97-AF65-F5344CB8AC3E}">
        <p14:creationId xmlns:p14="http://schemas.microsoft.com/office/powerpoint/2010/main" val="4048913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74B20EBE-D0DE-600B-5D45-2FA9D0D885D0}"/>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6DAEB4C0-5FC0-2B40-A2A6-54F640E78899}"/>
              </a:ext>
            </a:extLst>
          </p:cNvPr>
          <p:cNvSpPr/>
          <p:nvPr/>
        </p:nvSpPr>
        <p:spPr>
          <a:xfrm>
            <a:off x="6096000" y="790766"/>
            <a:ext cx="5935906" cy="1384354"/>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D91E93FE-E4F7-643A-538D-17CD20BC5056}"/>
              </a:ext>
            </a:extLst>
          </p:cNvPr>
          <p:cNvSpPr/>
          <p:nvPr/>
        </p:nvSpPr>
        <p:spPr>
          <a:xfrm>
            <a:off x="6214766" y="2348129"/>
            <a:ext cx="5817140" cy="4038158"/>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CEBE183F-7342-BFF1-AEFC-8D5DA9A2B41C}"/>
              </a:ext>
            </a:extLst>
          </p:cNvPr>
          <p:cNvSpPr txBox="1"/>
          <p:nvPr/>
        </p:nvSpPr>
        <p:spPr>
          <a:xfrm>
            <a:off x="478831" y="156092"/>
            <a:ext cx="9475398" cy="461665"/>
          </a:xfrm>
          <a:prstGeom prst="rect">
            <a:avLst/>
          </a:prstGeom>
          <a:noFill/>
        </p:spPr>
        <p:txBody>
          <a:bodyPr wrap="square" rtlCol="0">
            <a:spAutoFit/>
          </a:bodyPr>
          <a:lstStyle/>
          <a:p>
            <a:r>
              <a:rPr lang="en-US" sz="2400" b="1" dirty="0">
                <a:solidFill>
                  <a:srgbClr val="FF0000"/>
                </a:solidFill>
              </a:rPr>
              <a:t>1. Yearly Breakdown of Sales, Quantities, Profits, and Percentage Growth</a:t>
            </a:r>
          </a:p>
        </p:txBody>
      </p:sp>
      <p:sp>
        <p:nvSpPr>
          <p:cNvPr id="6" name="TextBox 5">
            <a:extLst>
              <a:ext uri="{FF2B5EF4-FFF2-40B4-BE49-F238E27FC236}">
                <a16:creationId xmlns:a16="http://schemas.microsoft.com/office/drawing/2014/main" id="{4B6D3E5F-F569-699E-704C-713C53748011}"/>
              </a:ext>
            </a:extLst>
          </p:cNvPr>
          <p:cNvSpPr txBox="1"/>
          <p:nvPr/>
        </p:nvSpPr>
        <p:spPr>
          <a:xfrm>
            <a:off x="6214766" y="791301"/>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identify periods of under- performance  or stagnation and evaluate the significance of variations in key metrics, such as sales, profit, and quantity.  </a:t>
            </a:r>
            <a:r>
              <a:rPr lang="en-NG" sz="1600" i="1" dirty="0"/>
              <a:t>This analysis aims to uncover potential  issues that may require further investigation or strategic interventions.</a:t>
            </a:r>
          </a:p>
        </p:txBody>
      </p:sp>
      <p:cxnSp>
        <p:nvCxnSpPr>
          <p:cNvPr id="3" name="Straight Connector 2">
            <a:extLst>
              <a:ext uri="{FF2B5EF4-FFF2-40B4-BE49-F238E27FC236}">
                <a16:creationId xmlns:a16="http://schemas.microsoft.com/office/drawing/2014/main" id="{CB7C090E-A319-3F70-FFF8-BDEF4B5E0736}"/>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A2A25A1A-90F1-EB6D-0141-99D11A552042}"/>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7E38882-A25D-A716-7465-614B0623856A}"/>
              </a:ext>
            </a:extLst>
          </p:cNvPr>
          <p:cNvSpPr txBox="1"/>
          <p:nvPr/>
        </p:nvSpPr>
        <p:spPr>
          <a:xfrm>
            <a:off x="11039856" y="6603460"/>
            <a:ext cx="384048" cy="261610"/>
          </a:xfrm>
          <a:prstGeom prst="rect">
            <a:avLst/>
          </a:prstGeom>
          <a:noFill/>
        </p:spPr>
        <p:txBody>
          <a:bodyPr wrap="square" rtlCol="0">
            <a:spAutoFit/>
          </a:bodyPr>
          <a:lstStyle/>
          <a:p>
            <a:r>
              <a:rPr lang="en-US" sz="1100" b="1" dirty="0"/>
              <a:t>7  </a:t>
            </a:r>
            <a:endParaRPr lang="en-NG" sz="1100" b="1" dirty="0"/>
          </a:p>
        </p:txBody>
      </p:sp>
      <p:sp>
        <p:nvSpPr>
          <p:cNvPr id="8" name="TextBox 7">
            <a:extLst>
              <a:ext uri="{FF2B5EF4-FFF2-40B4-BE49-F238E27FC236}">
                <a16:creationId xmlns:a16="http://schemas.microsoft.com/office/drawing/2014/main" id="{25A445C6-47FA-267F-602C-93BFD5D90031}"/>
              </a:ext>
            </a:extLst>
          </p:cNvPr>
          <p:cNvSpPr txBox="1"/>
          <p:nvPr/>
        </p:nvSpPr>
        <p:spPr>
          <a:xfrm>
            <a:off x="703836" y="833855"/>
            <a:ext cx="4890516" cy="830997"/>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NG" sz="1600" dirty="0">
                <a:solidFill>
                  <a:srgbClr val="FF0000"/>
                </a:solidFill>
              </a:rPr>
              <a:t>Were there any years that experienced negative or stagnant growth? Moreover, are there significant differences within the data?</a:t>
            </a:r>
          </a:p>
        </p:txBody>
      </p:sp>
      <p:sp>
        <p:nvSpPr>
          <p:cNvPr id="10" name="Rectangle: Rounded Corners 9">
            <a:extLst>
              <a:ext uri="{FF2B5EF4-FFF2-40B4-BE49-F238E27FC236}">
                <a16:creationId xmlns:a16="http://schemas.microsoft.com/office/drawing/2014/main" id="{A134CA88-CECB-660D-B1C8-AACBF2079A1D}"/>
              </a:ext>
            </a:extLst>
          </p:cNvPr>
          <p:cNvSpPr/>
          <p:nvPr/>
        </p:nvSpPr>
        <p:spPr>
          <a:xfrm>
            <a:off x="651150" y="791301"/>
            <a:ext cx="4995888" cy="925231"/>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9E10EE9C-1992-AD19-0C52-70A4DDD60FAE}"/>
              </a:ext>
            </a:extLst>
          </p:cNvPr>
          <p:cNvSpPr txBox="1"/>
          <p:nvPr/>
        </p:nvSpPr>
        <p:spPr>
          <a:xfrm>
            <a:off x="6317923" y="2375486"/>
            <a:ext cx="5713983" cy="4031873"/>
          </a:xfrm>
          <a:prstGeom prst="rect">
            <a:avLst/>
          </a:prstGeom>
          <a:noFill/>
        </p:spPr>
        <p:txBody>
          <a:bodyPr wrap="square" rtlCol="0">
            <a:spAutoFit/>
          </a:bodyPr>
          <a:lstStyle/>
          <a:p>
            <a:r>
              <a:rPr lang="en-US" sz="1600" b="1" u="sng" dirty="0"/>
              <a:t>Hypothesis</a:t>
            </a:r>
            <a:r>
              <a:rPr lang="en-US" sz="1600" dirty="0"/>
              <a:t>: There are significant differences across the calculated fields.</a:t>
            </a:r>
            <a:endParaRPr lang="en-US" sz="1600" b="1" i="1" dirty="0">
              <a:solidFill>
                <a:srgbClr val="FF0000"/>
              </a:solidFill>
            </a:endParaRPr>
          </a:p>
          <a:p>
            <a:endParaRPr lang="en-US" sz="1600" dirty="0"/>
          </a:p>
          <a:p>
            <a:pPr marL="285750" indent="-285750">
              <a:buFont typeface="Wingdings" panose="05000000000000000000" pitchFamily="2" charset="2"/>
              <a:buChar char="Ø"/>
            </a:pPr>
            <a:r>
              <a:rPr lang="en-US" sz="1600" b="1" u="sng" dirty="0"/>
              <a:t>Insights:</a:t>
            </a:r>
            <a:br>
              <a:rPr lang="en-US" sz="1600" dirty="0"/>
            </a:br>
            <a:r>
              <a:rPr lang="en-US" sz="1600" b="1" dirty="0"/>
              <a:t>2023: A Year of Exceptional Growth</a:t>
            </a:r>
            <a:br>
              <a:rPr lang="en-US" sz="1600" dirty="0"/>
            </a:br>
            <a:r>
              <a:rPr lang="en-US" sz="1600" dirty="0"/>
              <a:t>In 2023, remarkable growth underscored effective scaling fueled by heightened demand, expanded market reach, and successful marketing or distribution strategies. This year emerged as the standout performer, </a:t>
            </a:r>
            <a:r>
              <a:rPr lang="en-US" sz="1600" i="1" dirty="0"/>
              <a:t>achieving total sales of $767.37 million and a total profit of $98.08 million.</a:t>
            </a:r>
          </a:p>
          <a:p>
            <a:pPr marL="285750" indent="-285750">
              <a:buFont typeface="Wingdings" panose="05000000000000000000" pitchFamily="2" charset="2"/>
              <a:buChar char="Ø"/>
            </a:pPr>
            <a:endParaRPr lang="en-US" sz="1600" dirty="0"/>
          </a:p>
          <a:p>
            <a:pPr marL="285750" indent="-285750">
              <a:buFont typeface="Wingdings" panose="05000000000000000000" pitchFamily="2" charset="2"/>
              <a:buChar char="Ø"/>
            </a:pPr>
            <a:r>
              <a:rPr lang="en-US" sz="1600" b="1" dirty="0"/>
              <a:t>2021: Mixed Performance Amid Challenges</a:t>
            </a:r>
            <a:br>
              <a:rPr lang="en-US" sz="1600" dirty="0"/>
            </a:br>
            <a:r>
              <a:rPr lang="en-US" sz="1600" dirty="0"/>
              <a:t>Despite a slight decline in sales ($0.02 million), 2021 saw an increase in both profit and quantity sold. The dip in sales could be attributed to factors such </a:t>
            </a:r>
            <a:r>
              <a:rPr lang="en-US" sz="1600" i="1" dirty="0"/>
              <a:t>as intensified competition, supply chain disruptions, or decreased demand.</a:t>
            </a:r>
          </a:p>
        </p:txBody>
      </p:sp>
      <p:pic>
        <p:nvPicPr>
          <p:cNvPr id="16" name="Picture 15">
            <a:extLst>
              <a:ext uri="{FF2B5EF4-FFF2-40B4-BE49-F238E27FC236}">
                <a16:creationId xmlns:a16="http://schemas.microsoft.com/office/drawing/2014/main" id="{7162B121-B068-D1BA-60D6-699238712EB1}"/>
              </a:ext>
            </a:extLst>
          </p:cNvPr>
          <p:cNvPicPr>
            <a:picLocks noChangeAspect="1"/>
          </p:cNvPicPr>
          <p:nvPr/>
        </p:nvPicPr>
        <p:blipFill>
          <a:blip r:embed="rId2"/>
          <a:stretch>
            <a:fillRect/>
          </a:stretch>
        </p:blipFill>
        <p:spPr>
          <a:xfrm>
            <a:off x="218301" y="2369201"/>
            <a:ext cx="5820587" cy="4038158"/>
          </a:xfrm>
          <a:prstGeom prst="rect">
            <a:avLst/>
          </a:prstGeom>
        </p:spPr>
      </p:pic>
    </p:spTree>
    <p:extLst>
      <p:ext uri="{BB962C8B-B14F-4D97-AF65-F5344CB8AC3E}">
        <p14:creationId xmlns:p14="http://schemas.microsoft.com/office/powerpoint/2010/main" val="718213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FFF5"/>
        </a:solidFill>
        <a:effectLst/>
      </p:bgPr>
    </p:bg>
    <p:spTree>
      <p:nvGrpSpPr>
        <p:cNvPr id="1" name="">
          <a:extLst>
            <a:ext uri="{FF2B5EF4-FFF2-40B4-BE49-F238E27FC236}">
              <a16:creationId xmlns:a16="http://schemas.microsoft.com/office/drawing/2014/main" id="{F956934A-C040-8F23-3263-CC8052908AEC}"/>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080247DB-0978-E778-D57E-93E3FB7795D6}"/>
              </a:ext>
            </a:extLst>
          </p:cNvPr>
          <p:cNvSpPr/>
          <p:nvPr/>
        </p:nvSpPr>
        <p:spPr>
          <a:xfrm>
            <a:off x="6096000" y="790766"/>
            <a:ext cx="5935906" cy="1489448"/>
          </a:xfrm>
          <a:prstGeom prst="roundRect">
            <a:avLst>
              <a:gd name="adj" fmla="val 5658"/>
            </a:avLst>
          </a:prstGeom>
          <a:solidFill>
            <a:schemeClr val="bg1"/>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7" name="Rectangle: Rounded Corners 6">
            <a:extLst>
              <a:ext uri="{FF2B5EF4-FFF2-40B4-BE49-F238E27FC236}">
                <a16:creationId xmlns:a16="http://schemas.microsoft.com/office/drawing/2014/main" id="{1CABA8E7-04FD-7980-E5FE-7F787054B5D7}"/>
              </a:ext>
            </a:extLst>
          </p:cNvPr>
          <p:cNvSpPr/>
          <p:nvPr/>
        </p:nvSpPr>
        <p:spPr>
          <a:xfrm>
            <a:off x="6214766" y="2540909"/>
            <a:ext cx="5817140" cy="3845377"/>
          </a:xfrm>
          <a:prstGeom prst="roundRect">
            <a:avLst>
              <a:gd name="adj" fmla="val 3117"/>
            </a:avLst>
          </a:prstGeom>
          <a:solidFill>
            <a:schemeClr val="bg1"/>
          </a:solidFill>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 name="TextBox 1">
            <a:extLst>
              <a:ext uri="{FF2B5EF4-FFF2-40B4-BE49-F238E27FC236}">
                <a16:creationId xmlns:a16="http://schemas.microsoft.com/office/drawing/2014/main" id="{23855B54-E902-0F02-D3F6-BF7C27648CA7}"/>
              </a:ext>
            </a:extLst>
          </p:cNvPr>
          <p:cNvSpPr txBox="1"/>
          <p:nvPr/>
        </p:nvSpPr>
        <p:spPr>
          <a:xfrm>
            <a:off x="478830" y="156092"/>
            <a:ext cx="5632779" cy="461665"/>
          </a:xfrm>
          <a:prstGeom prst="rect">
            <a:avLst/>
          </a:prstGeom>
          <a:noFill/>
        </p:spPr>
        <p:txBody>
          <a:bodyPr wrap="square" rtlCol="0">
            <a:spAutoFit/>
          </a:bodyPr>
          <a:lstStyle/>
          <a:p>
            <a:r>
              <a:rPr lang="en-US" sz="2400" b="1" dirty="0">
                <a:solidFill>
                  <a:srgbClr val="FF0000"/>
                </a:solidFill>
              </a:rPr>
              <a:t>2a. Total Sales by Segment for Each Region</a:t>
            </a:r>
          </a:p>
        </p:txBody>
      </p:sp>
      <p:sp>
        <p:nvSpPr>
          <p:cNvPr id="6" name="TextBox 5">
            <a:extLst>
              <a:ext uri="{FF2B5EF4-FFF2-40B4-BE49-F238E27FC236}">
                <a16:creationId xmlns:a16="http://schemas.microsoft.com/office/drawing/2014/main" id="{A01547A3-ED6B-BE7B-9948-67F204D911A1}"/>
              </a:ext>
            </a:extLst>
          </p:cNvPr>
          <p:cNvSpPr txBox="1"/>
          <p:nvPr/>
        </p:nvSpPr>
        <p:spPr>
          <a:xfrm>
            <a:off x="6266344" y="855271"/>
            <a:ext cx="5713984" cy="1323439"/>
          </a:xfrm>
          <a:prstGeom prst="rect">
            <a:avLst/>
          </a:prstGeom>
          <a:noFill/>
        </p:spPr>
        <p:txBody>
          <a:bodyPr wrap="square" rtlCol="0">
            <a:spAutoFit/>
          </a:bodyPr>
          <a:lstStyle/>
          <a:p>
            <a:r>
              <a:rPr lang="en-US" sz="1600" b="1" i="1" u="sng" dirty="0"/>
              <a:t>Purpose</a:t>
            </a:r>
            <a:r>
              <a:rPr lang="en-US" sz="1600" b="1" dirty="0"/>
              <a:t>: </a:t>
            </a:r>
            <a:r>
              <a:rPr lang="en-NG" sz="1600" dirty="0"/>
              <a:t>To evaluate the performance of sales across  various segments within different regions. By identifying patterns, trends, and discrepancies</a:t>
            </a:r>
            <a:r>
              <a:rPr lang="en-NG" sz="1600" i="1" dirty="0"/>
              <a:t>, the analysis aims to uncover opportunities for improvement, highlight high-performing segments and regions, and provide actionable insights to guide strategic decision-making.  </a:t>
            </a:r>
          </a:p>
        </p:txBody>
      </p:sp>
      <p:cxnSp>
        <p:nvCxnSpPr>
          <p:cNvPr id="3" name="Straight Connector 2">
            <a:extLst>
              <a:ext uri="{FF2B5EF4-FFF2-40B4-BE49-F238E27FC236}">
                <a16:creationId xmlns:a16="http://schemas.microsoft.com/office/drawing/2014/main" id="{E79904DC-386B-D201-405C-863BB3039D00}"/>
              </a:ext>
            </a:extLst>
          </p:cNvPr>
          <p:cNvCxnSpPr>
            <a:cxnSpLocks/>
          </p:cNvCxnSpPr>
          <p:nvPr/>
        </p:nvCxnSpPr>
        <p:spPr>
          <a:xfrm>
            <a:off x="280416" y="6559296"/>
            <a:ext cx="11631168"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3F1F8B2-87E1-6AA0-E888-B4FCF9E34D9B}"/>
              </a:ext>
            </a:extLst>
          </p:cNvPr>
          <p:cNvSpPr txBox="1"/>
          <p:nvPr/>
        </p:nvSpPr>
        <p:spPr>
          <a:xfrm>
            <a:off x="633984" y="6584871"/>
            <a:ext cx="3072384" cy="276999"/>
          </a:xfrm>
          <a:prstGeom prst="rect">
            <a:avLst/>
          </a:prstGeom>
          <a:noFill/>
        </p:spPr>
        <p:txBody>
          <a:bodyPr wrap="square" rtlCol="0">
            <a:spAutoFit/>
          </a:bodyPr>
          <a:lstStyle/>
          <a:p>
            <a:r>
              <a:rPr lang="en-US" sz="1200" b="1" dirty="0">
                <a:solidFill>
                  <a:srgbClr val="FF0000"/>
                </a:solidFill>
              </a:rPr>
              <a:t>Olumide Balogun         +</a:t>
            </a:r>
            <a:r>
              <a:rPr lang="en-US" sz="1100" b="1" dirty="0">
                <a:solidFill>
                  <a:srgbClr val="FF0000"/>
                </a:solidFill>
              </a:rPr>
              <a:t>234-8065060691</a:t>
            </a:r>
            <a:r>
              <a:rPr lang="en-US" sz="1200" b="1" dirty="0">
                <a:solidFill>
                  <a:srgbClr val="FF0000"/>
                </a:solidFill>
              </a:rPr>
              <a:t>  </a:t>
            </a:r>
            <a:endParaRPr lang="en-NG" sz="1200" b="1" dirty="0">
              <a:solidFill>
                <a:srgbClr val="FF0000"/>
              </a:solidFill>
            </a:endParaRPr>
          </a:p>
        </p:txBody>
      </p:sp>
      <p:sp>
        <p:nvSpPr>
          <p:cNvPr id="9" name="TextBox 8">
            <a:extLst>
              <a:ext uri="{FF2B5EF4-FFF2-40B4-BE49-F238E27FC236}">
                <a16:creationId xmlns:a16="http://schemas.microsoft.com/office/drawing/2014/main" id="{FCD98707-1094-6272-48EF-5BCAAC896B31}"/>
              </a:ext>
            </a:extLst>
          </p:cNvPr>
          <p:cNvSpPr txBox="1"/>
          <p:nvPr/>
        </p:nvSpPr>
        <p:spPr>
          <a:xfrm>
            <a:off x="11039856" y="6603460"/>
            <a:ext cx="384048" cy="261610"/>
          </a:xfrm>
          <a:prstGeom prst="rect">
            <a:avLst/>
          </a:prstGeom>
          <a:noFill/>
        </p:spPr>
        <p:txBody>
          <a:bodyPr wrap="square" rtlCol="0">
            <a:spAutoFit/>
          </a:bodyPr>
          <a:lstStyle/>
          <a:p>
            <a:r>
              <a:rPr lang="en-US" sz="1100" b="1" dirty="0"/>
              <a:t>8  </a:t>
            </a:r>
            <a:endParaRPr lang="en-NG" sz="1100" b="1" dirty="0"/>
          </a:p>
        </p:txBody>
      </p:sp>
      <p:sp>
        <p:nvSpPr>
          <p:cNvPr id="8" name="TextBox 7">
            <a:extLst>
              <a:ext uri="{FF2B5EF4-FFF2-40B4-BE49-F238E27FC236}">
                <a16:creationId xmlns:a16="http://schemas.microsoft.com/office/drawing/2014/main" id="{8848F3D9-9D54-23AC-050B-AF6D444290B8}"/>
              </a:ext>
            </a:extLst>
          </p:cNvPr>
          <p:cNvSpPr txBox="1"/>
          <p:nvPr/>
        </p:nvSpPr>
        <p:spPr>
          <a:xfrm>
            <a:off x="703836" y="855271"/>
            <a:ext cx="4890516" cy="584775"/>
          </a:xfrm>
          <a:prstGeom prst="rect">
            <a:avLst/>
          </a:prstGeom>
          <a:noFill/>
        </p:spPr>
        <p:txBody>
          <a:bodyPr wrap="square" rtlCol="0">
            <a:spAutoFit/>
          </a:bodyPr>
          <a:lstStyle/>
          <a:p>
            <a:r>
              <a:rPr lang="en-US" sz="1600" b="1" i="1" u="sng" dirty="0">
                <a:solidFill>
                  <a:srgbClr val="FF0000"/>
                </a:solidFill>
              </a:rPr>
              <a:t>Task / Question </a:t>
            </a:r>
            <a:r>
              <a:rPr lang="en-US" sz="1600" b="1" dirty="0">
                <a:solidFill>
                  <a:srgbClr val="FF0000"/>
                </a:solidFill>
              </a:rPr>
              <a:t>: </a:t>
            </a:r>
            <a:r>
              <a:rPr lang="en-US" sz="1600" dirty="0">
                <a:solidFill>
                  <a:srgbClr val="FF0000"/>
                </a:solidFill>
              </a:rPr>
              <a:t>How do sales performance vary across different segments within each region?</a:t>
            </a:r>
            <a:endParaRPr lang="en-NG" sz="1600" dirty="0">
              <a:solidFill>
                <a:srgbClr val="FF0000"/>
              </a:solidFill>
            </a:endParaRPr>
          </a:p>
        </p:txBody>
      </p:sp>
      <p:sp>
        <p:nvSpPr>
          <p:cNvPr id="10" name="Rectangle: Rounded Corners 9">
            <a:extLst>
              <a:ext uri="{FF2B5EF4-FFF2-40B4-BE49-F238E27FC236}">
                <a16:creationId xmlns:a16="http://schemas.microsoft.com/office/drawing/2014/main" id="{E8636866-CEB6-A919-8259-CAEDFD1EF4A0}"/>
              </a:ext>
            </a:extLst>
          </p:cNvPr>
          <p:cNvSpPr/>
          <p:nvPr/>
        </p:nvSpPr>
        <p:spPr>
          <a:xfrm>
            <a:off x="651150" y="791302"/>
            <a:ext cx="4995888" cy="712714"/>
          </a:xfrm>
          <a:prstGeom prst="roundRect">
            <a:avLst>
              <a:gd name="adj" fmla="val 11176"/>
            </a:avLst>
          </a:prstGeom>
          <a:no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14" name="TextBox 13">
            <a:extLst>
              <a:ext uri="{FF2B5EF4-FFF2-40B4-BE49-F238E27FC236}">
                <a16:creationId xmlns:a16="http://schemas.microsoft.com/office/drawing/2014/main" id="{7BFB64D7-EC61-11C8-9737-CAD542739AD0}"/>
              </a:ext>
            </a:extLst>
          </p:cNvPr>
          <p:cNvSpPr txBox="1"/>
          <p:nvPr/>
        </p:nvSpPr>
        <p:spPr>
          <a:xfrm>
            <a:off x="6266344" y="2693882"/>
            <a:ext cx="5713983" cy="3539430"/>
          </a:xfrm>
          <a:prstGeom prst="rect">
            <a:avLst/>
          </a:prstGeom>
          <a:noFill/>
        </p:spPr>
        <p:txBody>
          <a:bodyPr wrap="square" rtlCol="0">
            <a:spAutoFit/>
          </a:bodyPr>
          <a:lstStyle/>
          <a:p>
            <a:r>
              <a:rPr lang="en-US" sz="1600" b="1" u="sng" dirty="0"/>
              <a:t>Hypothesis</a:t>
            </a:r>
            <a:r>
              <a:rPr lang="en-US" sz="1600" dirty="0"/>
              <a:t>: There are significant differences in sales by segment across regions, suggesting that segments and regions vary substantially in their sales performance. </a:t>
            </a:r>
          </a:p>
          <a:p>
            <a:r>
              <a:rPr lang="en-US" sz="1600" dirty="0"/>
              <a:t>From a </a:t>
            </a:r>
            <a:r>
              <a:rPr lang="en-US" sz="1600" b="1" dirty="0"/>
              <a:t>business perspective</a:t>
            </a:r>
            <a:r>
              <a:rPr lang="en-US" sz="1600" dirty="0"/>
              <a:t>, this provides strong evidence that sales strategies differ considerably between segments and regions.</a:t>
            </a:r>
          </a:p>
          <a:p>
            <a:endParaRPr lang="en-US" sz="1600" dirty="0"/>
          </a:p>
          <a:p>
            <a:r>
              <a:rPr lang="en-US" sz="1600" b="1" u="sng" dirty="0"/>
              <a:t>Insights</a:t>
            </a:r>
            <a:r>
              <a:rPr lang="en-US" sz="1600" b="1" dirty="0"/>
              <a:t>:</a:t>
            </a:r>
            <a:r>
              <a:rPr lang="en-US" sz="1600" dirty="0"/>
              <a:t>                                                                                                   The West is the top-performing region, achieving Total Sales of $778.3 million, while the South lags with approximately $411.2 million in Sales. Additionally, the Consumer Segment excels with Total Sales of  approx. $1.22 million, whereas Home Office  is the least performing category, totaling $451.3 thousand in Sales.</a:t>
            </a:r>
          </a:p>
          <a:p>
            <a:r>
              <a:rPr lang="en-US" sz="1600" b="1" i="1" dirty="0"/>
              <a:t>In all, Consumer from the West is the most performing with Total Sales of $392.4 thousand.</a:t>
            </a:r>
          </a:p>
        </p:txBody>
      </p:sp>
      <p:pic>
        <p:nvPicPr>
          <p:cNvPr id="15" name="Picture 14">
            <a:extLst>
              <a:ext uri="{FF2B5EF4-FFF2-40B4-BE49-F238E27FC236}">
                <a16:creationId xmlns:a16="http://schemas.microsoft.com/office/drawing/2014/main" id="{CA36E4D4-C121-E9D0-B52A-C8C773C575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95" y="1759352"/>
            <a:ext cx="5817140" cy="4626931"/>
          </a:xfrm>
          <a:prstGeom prst="rect">
            <a:avLst/>
          </a:prstGeom>
        </p:spPr>
      </p:pic>
    </p:spTree>
    <p:extLst>
      <p:ext uri="{BB962C8B-B14F-4D97-AF65-F5344CB8AC3E}">
        <p14:creationId xmlns:p14="http://schemas.microsoft.com/office/powerpoint/2010/main" val="3267574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13477</TotalTime>
  <Words>5344</Words>
  <Application>Microsoft Office PowerPoint</Application>
  <PresentationFormat>Widescreen</PresentationFormat>
  <Paragraphs>374</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Aptos</vt:lpstr>
      <vt:lpstr>Aptos Display</vt:lpstr>
      <vt:lpstr>Arial</vt:lpstr>
      <vt:lpstr>Arial Rounded MT Bold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Balogun</dc:creator>
  <cp:lastModifiedBy>Christopher Balogun</cp:lastModifiedBy>
  <cp:revision>804</cp:revision>
  <dcterms:created xsi:type="dcterms:W3CDTF">2024-09-24T19:38:50Z</dcterms:created>
  <dcterms:modified xsi:type="dcterms:W3CDTF">2025-01-15T09:12:46Z</dcterms:modified>
</cp:coreProperties>
</file>