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302" r:id="rId3"/>
    <p:sldId id="303" r:id="rId4"/>
    <p:sldId id="332" r:id="rId5"/>
    <p:sldId id="287" r:id="rId6"/>
    <p:sldId id="286" r:id="rId7"/>
    <p:sldId id="308" r:id="rId8"/>
    <p:sldId id="309" r:id="rId9"/>
    <p:sldId id="310" r:id="rId10"/>
    <p:sldId id="312" r:id="rId11"/>
    <p:sldId id="323" r:id="rId12"/>
    <p:sldId id="324" r:id="rId13"/>
    <p:sldId id="325" r:id="rId14"/>
    <p:sldId id="295" r:id="rId15"/>
    <p:sldId id="297" r:id="rId16"/>
    <p:sldId id="299" r:id="rId17"/>
    <p:sldId id="311" r:id="rId18"/>
    <p:sldId id="288" r:id="rId19"/>
    <p:sldId id="328" r:id="rId20"/>
    <p:sldId id="329" r:id="rId21"/>
    <p:sldId id="294" r:id="rId22"/>
    <p:sldId id="331" r:id="rId23"/>
    <p:sldId id="300" r:id="rId24"/>
    <p:sldId id="301" r:id="rId25"/>
    <p:sldId id="298" r:id="rId26"/>
    <p:sldId id="304" r:id="rId27"/>
    <p:sldId id="333" r:id="rId28"/>
    <p:sldId id="334" r:id="rId29"/>
    <p:sldId id="307" r:id="rId30"/>
    <p:sldId id="306" r:id="rId3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F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9" d="100"/>
          <a:sy n="69" d="100"/>
        </p:scale>
        <p:origin x="78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8653-B1A2-7CBB-7A6B-7620750B8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037BB647-EF8C-C42D-DCF2-A12E9ECD5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CA03849-032A-C223-04EB-2355E46BCC4B}"/>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5" name="Footer Placeholder 4">
            <a:extLst>
              <a:ext uri="{FF2B5EF4-FFF2-40B4-BE49-F238E27FC236}">
                <a16:creationId xmlns:a16="http://schemas.microsoft.com/office/drawing/2014/main" id="{14A4846C-3CCC-D2DD-C289-7E85C9DE982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565C0FF-33E6-25F7-27EB-9CB7F6875FC0}"/>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69090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1A67-A66F-142C-13D2-15979164A79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EB84201-9407-7C64-7981-E8E1825A3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6E08EAD-27C2-FC96-D8E8-6B0A8DDBA855}"/>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5" name="Footer Placeholder 4">
            <a:extLst>
              <a:ext uri="{FF2B5EF4-FFF2-40B4-BE49-F238E27FC236}">
                <a16:creationId xmlns:a16="http://schemas.microsoft.com/office/drawing/2014/main" id="{454A3272-B789-47E2-F542-21E122E56B4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A55FA62-704D-F632-B24B-DF4B70888304}"/>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199979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EBA4D-FBFD-12EE-C4C0-306C3332B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4D84EF3-ECF9-8DA8-B51C-CB3E06A65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53BCEDE-B1BF-3105-0454-8D4B9D636B91}"/>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5" name="Footer Placeholder 4">
            <a:extLst>
              <a:ext uri="{FF2B5EF4-FFF2-40B4-BE49-F238E27FC236}">
                <a16:creationId xmlns:a16="http://schemas.microsoft.com/office/drawing/2014/main" id="{7A47A180-09FE-596A-09BF-8216AFED423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D68FEDE-D3A1-0A82-34E9-EB03A192F8EB}"/>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74079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92F6-08D2-ABBA-1CF7-8F57DC63DF3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7E141C9-D32F-E3F2-C66A-F98F69F2A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7A63890-F8B5-8FC8-69D4-70D6F4FB04C5}"/>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5" name="Footer Placeholder 4">
            <a:extLst>
              <a:ext uri="{FF2B5EF4-FFF2-40B4-BE49-F238E27FC236}">
                <a16:creationId xmlns:a16="http://schemas.microsoft.com/office/drawing/2014/main" id="{2E127A0F-F54F-A13C-598F-30CBFCEEF09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4D4D7FB-2F9B-E373-5180-2C72DA9BCADE}"/>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4708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AD7F-F268-180C-9FC9-6A8B7A2D7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66D71BFB-8759-8731-A941-64B7694547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1CD24-F26F-C87C-6179-2B97AB3AF611}"/>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5" name="Footer Placeholder 4">
            <a:extLst>
              <a:ext uri="{FF2B5EF4-FFF2-40B4-BE49-F238E27FC236}">
                <a16:creationId xmlns:a16="http://schemas.microsoft.com/office/drawing/2014/main" id="{9FD29985-3949-31CE-7B67-345FE0EB1AC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60FAAA5-7AD3-87B9-F5A4-C5B93E08565F}"/>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85335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43BB-CA14-C52E-B565-6ACB9E8E843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98A2441-2FA6-8BA0-41C5-418221CF3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BCF02AD-0808-E0BC-764D-3F29CDB04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27150B74-E671-EE73-785E-B089C287548A}"/>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6" name="Footer Placeholder 5">
            <a:extLst>
              <a:ext uri="{FF2B5EF4-FFF2-40B4-BE49-F238E27FC236}">
                <a16:creationId xmlns:a16="http://schemas.microsoft.com/office/drawing/2014/main" id="{4EFAFC22-AAEC-2173-D996-81B0840039F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C602193-22DD-D7E5-D4D4-D248E3AD118D}"/>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07244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83C3-AEA1-0C2B-4D1E-40B80C9A916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FB0A293-FC2A-A7F0-6679-C26B9C0C0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403AFA-E6D3-2D68-9A92-6A699FAAC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C1E323C6-1C1C-74FF-D47F-9698EE1FE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5D736-D804-0768-15EF-95E23A6AC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B274442C-77DE-CC30-760E-679CE579CE57}"/>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8" name="Footer Placeholder 7">
            <a:extLst>
              <a:ext uri="{FF2B5EF4-FFF2-40B4-BE49-F238E27FC236}">
                <a16:creationId xmlns:a16="http://schemas.microsoft.com/office/drawing/2014/main" id="{21FA4D43-BF6B-B63E-9AB8-A2D55501B2E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AAB1CE6D-3242-ABFE-8D43-314780199A35}"/>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321193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3B13-71DD-73AB-27E4-C2DAAC34CCE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3B210A6-931E-F24F-F0EC-91A54C2B6A16}"/>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4" name="Footer Placeholder 3">
            <a:extLst>
              <a:ext uri="{FF2B5EF4-FFF2-40B4-BE49-F238E27FC236}">
                <a16:creationId xmlns:a16="http://schemas.microsoft.com/office/drawing/2014/main" id="{4D456B87-C275-AE11-DBDA-F7F36432095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4C0B206-DEE2-5FFC-1F8F-C6CF24393632}"/>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23305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CFEB-4F2F-D174-662B-6588006ACAFD}"/>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3" name="Footer Placeholder 2">
            <a:extLst>
              <a:ext uri="{FF2B5EF4-FFF2-40B4-BE49-F238E27FC236}">
                <a16:creationId xmlns:a16="http://schemas.microsoft.com/office/drawing/2014/main" id="{AB4D8452-7E89-1C0B-3CAE-7196822FA39E}"/>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B28D8141-8085-0CBB-D984-ABEDA42161E5}"/>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76541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93A8-4EAA-808B-CB71-8392526AE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2CA8A01E-B309-31AB-B317-030CA1E74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AC716436-BBA0-8F03-1A36-55C80BFFD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031C2-C141-C381-0865-23C79407DEC4}"/>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6" name="Footer Placeholder 5">
            <a:extLst>
              <a:ext uri="{FF2B5EF4-FFF2-40B4-BE49-F238E27FC236}">
                <a16:creationId xmlns:a16="http://schemas.microsoft.com/office/drawing/2014/main" id="{5B9C8CB3-3489-34A3-E942-45641EE5279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75F4816-34B5-DF45-FC00-FD2E92E9B272}"/>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36127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8E7B-7A7D-3EA2-6546-0120D45CA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93D3E373-7559-DA55-D47F-AAAF6C027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EDA99B29-FB59-28B2-E5C2-B956DE54C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A9CD1-3BED-6119-A1B2-D468076D3FF3}"/>
              </a:ext>
            </a:extLst>
          </p:cNvPr>
          <p:cNvSpPr>
            <a:spLocks noGrp="1"/>
          </p:cNvSpPr>
          <p:nvPr>
            <p:ph type="dt" sz="half" idx="10"/>
          </p:nvPr>
        </p:nvSpPr>
        <p:spPr/>
        <p:txBody>
          <a:bodyPr/>
          <a:lstStyle/>
          <a:p>
            <a:fld id="{CF4886A7-F49E-42A7-9CDB-948D243BDAC8}" type="datetimeFigureOut">
              <a:rPr lang="en-NG" smtClean="0"/>
              <a:t>17/10/2024</a:t>
            </a:fld>
            <a:endParaRPr lang="en-NG"/>
          </a:p>
        </p:txBody>
      </p:sp>
      <p:sp>
        <p:nvSpPr>
          <p:cNvPr id="6" name="Footer Placeholder 5">
            <a:extLst>
              <a:ext uri="{FF2B5EF4-FFF2-40B4-BE49-F238E27FC236}">
                <a16:creationId xmlns:a16="http://schemas.microsoft.com/office/drawing/2014/main" id="{89A81BE1-62DE-5FA0-EDCA-2D3B859587D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12E062E-3C8F-5853-8201-BB902EF273DC}"/>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121423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EF8DB-1E67-F409-A9AA-B043F7814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981E097-2248-C671-2977-BDCC1F7D6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07862DB-2BD6-90EC-D638-62B46060E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4886A7-F49E-42A7-9CDB-948D243BDAC8}" type="datetimeFigureOut">
              <a:rPr lang="en-NG" smtClean="0"/>
              <a:t>17/10/2024</a:t>
            </a:fld>
            <a:endParaRPr lang="en-NG"/>
          </a:p>
        </p:txBody>
      </p:sp>
      <p:sp>
        <p:nvSpPr>
          <p:cNvPr id="5" name="Footer Placeholder 4">
            <a:extLst>
              <a:ext uri="{FF2B5EF4-FFF2-40B4-BE49-F238E27FC236}">
                <a16:creationId xmlns:a16="http://schemas.microsoft.com/office/drawing/2014/main" id="{83065491-DFCA-3B09-20D9-217CC7035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E7E3DF9D-B7B8-378B-807B-CB6BC23DC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F2E80F-81EF-4BAF-B9B3-C34F125BAC38}" type="slidenum">
              <a:rPr lang="en-NG" smtClean="0"/>
              <a:t>‹#›</a:t>
            </a:fld>
            <a:endParaRPr lang="en-NG"/>
          </a:p>
        </p:txBody>
      </p:sp>
    </p:spTree>
    <p:extLst>
      <p:ext uri="{BB962C8B-B14F-4D97-AF65-F5344CB8AC3E}">
        <p14:creationId xmlns:p14="http://schemas.microsoft.com/office/powerpoint/2010/main" val="54283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5930C-8E09-133C-E638-F6DE2DDDCEE9}"/>
              </a:ext>
            </a:extLst>
          </p:cNvPr>
          <p:cNvSpPr txBox="1"/>
          <p:nvPr/>
        </p:nvSpPr>
        <p:spPr>
          <a:xfrm>
            <a:off x="1790106" y="2106392"/>
            <a:ext cx="8914470" cy="830997"/>
          </a:xfrm>
          <a:prstGeom prst="rect">
            <a:avLst/>
          </a:prstGeom>
          <a:noFill/>
        </p:spPr>
        <p:txBody>
          <a:bodyPr wrap="square" rtlCol="0">
            <a:spAutoFit/>
          </a:bodyPr>
          <a:lstStyle/>
          <a:p>
            <a:r>
              <a:rPr lang="en-US" sz="4800" b="1" dirty="0">
                <a:solidFill>
                  <a:srgbClr val="00B0F0"/>
                </a:solidFill>
                <a:latin typeface="Arial Rounded MT Bold" panose="020F0704030504030204" pitchFamily="34" charset="0"/>
              </a:rPr>
              <a:t>Smith &amp; Robbins Superstore</a:t>
            </a:r>
            <a:endParaRPr lang="en-NG" sz="4800" b="1" dirty="0">
              <a:solidFill>
                <a:srgbClr val="00B0F0"/>
              </a:solidFill>
              <a:latin typeface="Arial Rounded MT Bold" panose="020F0704030504030204" pitchFamily="34" charset="0"/>
            </a:endParaRPr>
          </a:p>
        </p:txBody>
      </p:sp>
      <p:sp>
        <p:nvSpPr>
          <p:cNvPr id="4" name="Oval 3">
            <a:extLst>
              <a:ext uri="{FF2B5EF4-FFF2-40B4-BE49-F238E27FC236}">
                <a16:creationId xmlns:a16="http://schemas.microsoft.com/office/drawing/2014/main" id="{59786B93-68CD-6839-ACA4-1E3F63CB6765}"/>
              </a:ext>
            </a:extLst>
          </p:cNvPr>
          <p:cNvSpPr/>
          <p:nvPr/>
        </p:nvSpPr>
        <p:spPr>
          <a:xfrm>
            <a:off x="4944364" y="3281515"/>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Oval 4">
            <a:extLst>
              <a:ext uri="{FF2B5EF4-FFF2-40B4-BE49-F238E27FC236}">
                <a16:creationId xmlns:a16="http://schemas.microsoft.com/office/drawing/2014/main" id="{7409941B-AB06-9C4C-191C-8007C154252E}"/>
              </a:ext>
            </a:extLst>
          </p:cNvPr>
          <p:cNvSpPr/>
          <p:nvPr/>
        </p:nvSpPr>
        <p:spPr>
          <a:xfrm>
            <a:off x="5649166" y="3287565"/>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Oval 5">
            <a:extLst>
              <a:ext uri="{FF2B5EF4-FFF2-40B4-BE49-F238E27FC236}">
                <a16:creationId xmlns:a16="http://schemas.microsoft.com/office/drawing/2014/main" id="{CB5D9D19-C38B-5E79-F6A9-7F9650933781}"/>
              </a:ext>
            </a:extLst>
          </p:cNvPr>
          <p:cNvSpPr/>
          <p:nvPr/>
        </p:nvSpPr>
        <p:spPr>
          <a:xfrm>
            <a:off x="6369430" y="3287565"/>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42622275-FAAD-C110-2821-829A2F8FC684}"/>
              </a:ext>
            </a:extLst>
          </p:cNvPr>
          <p:cNvSpPr txBox="1"/>
          <p:nvPr/>
        </p:nvSpPr>
        <p:spPr>
          <a:xfrm>
            <a:off x="3557349" y="3781741"/>
            <a:ext cx="4327633" cy="523220"/>
          </a:xfrm>
          <a:prstGeom prst="rect">
            <a:avLst/>
          </a:prstGeom>
          <a:noFill/>
        </p:spPr>
        <p:txBody>
          <a:bodyPr wrap="square" rtlCol="0">
            <a:spAutoFit/>
          </a:bodyPr>
          <a:lstStyle/>
          <a:p>
            <a:r>
              <a:rPr lang="en-US" sz="2800" b="1" dirty="0">
                <a:solidFill>
                  <a:srgbClr val="FF0000"/>
                </a:solidFill>
                <a:latin typeface="Arial Narrow" panose="020B0606020202030204" pitchFamily="34" charset="0"/>
              </a:rPr>
              <a:t>Sales Performance Analysis</a:t>
            </a:r>
            <a:endParaRPr lang="en-NG" sz="28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68314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BBC001A-3811-3F25-5198-4449A2EC998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196495F-4591-84F2-D7E2-C3E18891B0E9}"/>
              </a:ext>
            </a:extLst>
          </p:cNvPr>
          <p:cNvSpPr/>
          <p:nvPr/>
        </p:nvSpPr>
        <p:spPr>
          <a:xfrm>
            <a:off x="6446566" y="1884219"/>
            <a:ext cx="5436000" cy="4640150"/>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8AFCB8C0-684D-8748-6E41-52E748F698C7}"/>
              </a:ext>
            </a:extLst>
          </p:cNvPr>
          <p:cNvSpPr txBox="1"/>
          <p:nvPr/>
        </p:nvSpPr>
        <p:spPr>
          <a:xfrm>
            <a:off x="478831" y="206526"/>
            <a:ext cx="5967735" cy="461665"/>
          </a:xfrm>
          <a:prstGeom prst="rect">
            <a:avLst/>
          </a:prstGeom>
          <a:noFill/>
        </p:spPr>
        <p:txBody>
          <a:bodyPr wrap="square" rtlCol="0">
            <a:spAutoFit/>
          </a:bodyPr>
          <a:lstStyle/>
          <a:p>
            <a:r>
              <a:rPr lang="en-US" sz="2400" b="1" dirty="0">
                <a:solidFill>
                  <a:srgbClr val="FF0000"/>
                </a:solidFill>
              </a:rPr>
              <a:t>Q3a.  Total Sales by Category for Each Region </a:t>
            </a:r>
          </a:p>
        </p:txBody>
      </p:sp>
      <p:sp>
        <p:nvSpPr>
          <p:cNvPr id="5" name="TextBox 4">
            <a:extLst>
              <a:ext uri="{FF2B5EF4-FFF2-40B4-BE49-F238E27FC236}">
                <a16:creationId xmlns:a16="http://schemas.microsoft.com/office/drawing/2014/main" id="{B6833C2E-C2C5-0A18-13E9-F42AA2085976}"/>
              </a:ext>
            </a:extLst>
          </p:cNvPr>
          <p:cNvSpPr txBox="1"/>
          <p:nvPr/>
        </p:nvSpPr>
        <p:spPr>
          <a:xfrm>
            <a:off x="6638294" y="2000053"/>
            <a:ext cx="5136909" cy="4524315"/>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a:t>
            </a:r>
            <a:r>
              <a:rPr lang="en-US" sz="1600" dirty="0">
                <a:solidFill>
                  <a:srgbClr val="FF0000"/>
                </a:solidFill>
              </a:rPr>
              <a:t>How does Sales vary across Regions within each Category?</a:t>
            </a:r>
          </a:p>
          <a:p>
            <a:endParaRPr lang="en-US" sz="1600" i="1" dirty="0">
              <a:solidFill>
                <a:srgbClr val="FF0000"/>
              </a:solidFill>
            </a:endParaRPr>
          </a:p>
          <a:p>
            <a:r>
              <a:rPr lang="en-US" sz="1600" b="1" i="1" u="sng" dirty="0"/>
              <a:t>Hypothesis</a:t>
            </a:r>
            <a:r>
              <a:rPr lang="en-US" sz="1600" dirty="0"/>
              <a:t>: There are significant differences in Sales across Regions. This suggests that regions perform variably in terms of sales. From a business perspective, this  provides strong evidence that sales strategies differ considerably between regions.</a:t>
            </a:r>
          </a:p>
          <a:p>
            <a:endParaRPr lang="en-US" sz="1600" dirty="0"/>
          </a:p>
          <a:p>
            <a:r>
              <a:rPr lang="en-US" sz="1600" b="1" i="1" u="sng" dirty="0"/>
              <a:t>Insights</a:t>
            </a:r>
            <a:r>
              <a:rPr lang="en-US" sz="1600" b="1" dirty="0"/>
              <a:t>:</a:t>
            </a:r>
            <a:r>
              <a:rPr lang="en-US" sz="1600" dirty="0"/>
              <a:t>                                                                                        The West is the top-performing region, achieving Total Sales of $778.3 million, while the South lags behind with approximately $411.2 million in Sales. Additionally, the Technology Category excels with Total Sales of $896.8 thousand, whereas Office Supplies is the least performing category, totaling $737.7 thousand in Sales.</a:t>
            </a:r>
          </a:p>
          <a:p>
            <a:r>
              <a:rPr lang="en-US" sz="1600" b="1" i="1" dirty="0"/>
              <a:t>In all, Technology from the West is the most performing with Total Sales of $285.3 thousand.</a:t>
            </a:r>
          </a:p>
        </p:txBody>
      </p:sp>
      <p:sp>
        <p:nvSpPr>
          <p:cNvPr id="6" name="TextBox 5">
            <a:extLst>
              <a:ext uri="{FF2B5EF4-FFF2-40B4-BE49-F238E27FC236}">
                <a16:creationId xmlns:a16="http://schemas.microsoft.com/office/drawing/2014/main" id="{FDAAEF38-425E-03AC-CAA0-E3E11FCD2475}"/>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 </a:t>
            </a:r>
            <a:r>
              <a:rPr lang="en-US" sz="1600" dirty="0">
                <a:solidFill>
                  <a:srgbClr val="FF0000"/>
                </a:solidFill>
              </a:rPr>
              <a:t>Evaluate whether there are significant differences in Sales by Category across Regions. </a:t>
            </a:r>
            <a:endParaRPr lang="en-NG" sz="1600" b="1" i="1" dirty="0">
              <a:solidFill>
                <a:srgbClr val="FF0000"/>
              </a:solidFill>
            </a:endParaRPr>
          </a:p>
        </p:txBody>
      </p:sp>
      <p:pic>
        <p:nvPicPr>
          <p:cNvPr id="13" name="Picture 12">
            <a:extLst>
              <a:ext uri="{FF2B5EF4-FFF2-40B4-BE49-F238E27FC236}">
                <a16:creationId xmlns:a16="http://schemas.microsoft.com/office/drawing/2014/main" id="{6076BBB7-7364-DC8E-FC2B-E4B27F02C9AD}"/>
              </a:ext>
            </a:extLst>
          </p:cNvPr>
          <p:cNvPicPr>
            <a:picLocks noChangeAspect="1"/>
          </p:cNvPicPr>
          <p:nvPr/>
        </p:nvPicPr>
        <p:blipFill>
          <a:blip r:embed="rId2"/>
          <a:stretch>
            <a:fillRect/>
          </a:stretch>
        </p:blipFill>
        <p:spPr>
          <a:xfrm>
            <a:off x="175364" y="934867"/>
            <a:ext cx="6062599" cy="5589501"/>
          </a:xfrm>
          <a:prstGeom prst="rect">
            <a:avLst/>
          </a:prstGeom>
        </p:spPr>
      </p:pic>
    </p:spTree>
    <p:extLst>
      <p:ext uri="{BB962C8B-B14F-4D97-AF65-F5344CB8AC3E}">
        <p14:creationId xmlns:p14="http://schemas.microsoft.com/office/powerpoint/2010/main" val="294225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CD829ACE-0BF6-56C8-2321-9D02CD94FD20}"/>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66D06AD-C05A-D64E-4D81-E3A2FF27BD90}"/>
              </a:ext>
            </a:extLst>
          </p:cNvPr>
          <p:cNvSpPr/>
          <p:nvPr/>
        </p:nvSpPr>
        <p:spPr>
          <a:xfrm>
            <a:off x="6488748" y="1786318"/>
            <a:ext cx="5436000" cy="4642339"/>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7AA5FB04-D34E-636B-E41D-D601F69AB16E}"/>
              </a:ext>
            </a:extLst>
          </p:cNvPr>
          <p:cNvSpPr txBox="1"/>
          <p:nvPr/>
        </p:nvSpPr>
        <p:spPr>
          <a:xfrm>
            <a:off x="478832" y="206526"/>
            <a:ext cx="5967734" cy="461665"/>
          </a:xfrm>
          <a:prstGeom prst="rect">
            <a:avLst/>
          </a:prstGeom>
          <a:noFill/>
        </p:spPr>
        <p:txBody>
          <a:bodyPr wrap="square" rtlCol="0">
            <a:spAutoFit/>
          </a:bodyPr>
          <a:lstStyle/>
          <a:p>
            <a:r>
              <a:rPr lang="en-US" sz="2400" b="1" dirty="0">
                <a:solidFill>
                  <a:srgbClr val="FF0000"/>
                </a:solidFill>
              </a:rPr>
              <a:t>Q3b. Total Profit by Category for Each Region </a:t>
            </a:r>
          </a:p>
        </p:txBody>
      </p:sp>
      <p:sp>
        <p:nvSpPr>
          <p:cNvPr id="5" name="TextBox 4">
            <a:extLst>
              <a:ext uri="{FF2B5EF4-FFF2-40B4-BE49-F238E27FC236}">
                <a16:creationId xmlns:a16="http://schemas.microsoft.com/office/drawing/2014/main" id="{327DE993-EC7C-1173-8799-2302102DF1F5}"/>
              </a:ext>
            </a:extLst>
          </p:cNvPr>
          <p:cNvSpPr txBox="1"/>
          <p:nvPr/>
        </p:nvSpPr>
        <p:spPr>
          <a:xfrm>
            <a:off x="6763871" y="1904342"/>
            <a:ext cx="5011332" cy="4524315"/>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How does Profit vary across Regions for each Category? </a:t>
            </a:r>
          </a:p>
          <a:p>
            <a:endParaRPr lang="en-US" sz="1600" b="1" i="1" u="sng" dirty="0">
              <a:solidFill>
                <a:srgbClr val="FF0000"/>
              </a:solidFill>
            </a:endParaRPr>
          </a:p>
          <a:p>
            <a:r>
              <a:rPr lang="en-US" sz="1600" b="1" i="1" u="sng" dirty="0"/>
              <a:t>Hypothesis</a:t>
            </a:r>
            <a:r>
              <a:rPr lang="en-US" sz="1600" dirty="0"/>
              <a:t>: There are significant differences in Profit across Regions. This suggests that regions perform variably in terms of Profit. From a business perspective, this  provides strong evidence that sales and profit strategies differ considerably between regions.</a:t>
            </a:r>
          </a:p>
          <a:p>
            <a:endParaRPr lang="en-US" sz="1600" dirty="0"/>
          </a:p>
          <a:p>
            <a:r>
              <a:rPr lang="en-US" sz="1600" b="1" i="1" u="sng" dirty="0"/>
              <a:t>Insights:</a:t>
            </a:r>
            <a:br>
              <a:rPr lang="en-US" sz="1600" dirty="0"/>
            </a:br>
            <a:r>
              <a:rPr lang="en-US" sz="1600" dirty="0"/>
              <a:t>The West is the top-performing region, achieving Total Profit of $117.7 thousand, while the Central lags behind with approximately $40.5 thousand in profit. Additionally, the Technology Category excels with Total Profit of $153.8 thousand, whereas Office Supplies is the least performing category, totaling $20.3thousand in  Profit.</a:t>
            </a:r>
          </a:p>
          <a:p>
            <a:r>
              <a:rPr lang="en-US" sz="1600" b="1" i="1" dirty="0"/>
              <a:t>In all, Office Supplies  from the West is the most performing with Total Profit of $55.3 thousand.</a:t>
            </a:r>
            <a:r>
              <a:rPr lang="en-US" sz="1600" dirty="0"/>
              <a:t> </a:t>
            </a:r>
          </a:p>
        </p:txBody>
      </p:sp>
      <p:sp>
        <p:nvSpPr>
          <p:cNvPr id="6" name="TextBox 5">
            <a:extLst>
              <a:ext uri="{FF2B5EF4-FFF2-40B4-BE49-F238E27FC236}">
                <a16:creationId xmlns:a16="http://schemas.microsoft.com/office/drawing/2014/main" id="{34DDE04C-33FF-849C-9F74-E3A553E3A69C}"/>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a:t>
            </a:r>
            <a:r>
              <a:rPr lang="en-US" sz="1600" b="1" i="1" dirty="0">
                <a:solidFill>
                  <a:srgbClr val="FF0000"/>
                </a:solidFill>
              </a:rPr>
              <a:t>: : </a:t>
            </a:r>
            <a:r>
              <a:rPr lang="en-US" sz="1600" dirty="0">
                <a:solidFill>
                  <a:srgbClr val="FF0000"/>
                </a:solidFill>
              </a:rPr>
              <a:t>Evaluate whether there are significant differences in Profitability by Category across Regions. </a:t>
            </a:r>
            <a:endParaRPr lang="en-NG" sz="1600" b="1" i="1" dirty="0">
              <a:solidFill>
                <a:srgbClr val="FF0000"/>
              </a:solidFill>
            </a:endParaRPr>
          </a:p>
        </p:txBody>
      </p:sp>
      <p:pic>
        <p:nvPicPr>
          <p:cNvPr id="14" name="Picture 13">
            <a:extLst>
              <a:ext uri="{FF2B5EF4-FFF2-40B4-BE49-F238E27FC236}">
                <a16:creationId xmlns:a16="http://schemas.microsoft.com/office/drawing/2014/main" id="{E194A789-5F6C-8E97-CD51-038355FE2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2" y="934866"/>
            <a:ext cx="6037546" cy="5592544"/>
          </a:xfrm>
          <a:prstGeom prst="rect">
            <a:avLst/>
          </a:prstGeom>
        </p:spPr>
      </p:pic>
    </p:spTree>
    <p:extLst>
      <p:ext uri="{BB962C8B-B14F-4D97-AF65-F5344CB8AC3E}">
        <p14:creationId xmlns:p14="http://schemas.microsoft.com/office/powerpoint/2010/main" val="265192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291613EC-715C-16B2-6FF1-6B24B58C3EA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1498975-681C-3424-3555-810B977652FA}"/>
              </a:ext>
            </a:extLst>
          </p:cNvPr>
          <p:cNvSpPr/>
          <p:nvPr/>
        </p:nvSpPr>
        <p:spPr>
          <a:xfrm>
            <a:off x="6446566" y="1884219"/>
            <a:ext cx="5436000" cy="4640150"/>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781C8B6D-179F-FA9B-0AE7-DE52C4E64176}"/>
              </a:ext>
            </a:extLst>
          </p:cNvPr>
          <p:cNvSpPr txBox="1"/>
          <p:nvPr/>
        </p:nvSpPr>
        <p:spPr>
          <a:xfrm>
            <a:off x="478831" y="206526"/>
            <a:ext cx="5967735" cy="461665"/>
          </a:xfrm>
          <a:prstGeom prst="rect">
            <a:avLst/>
          </a:prstGeom>
          <a:noFill/>
        </p:spPr>
        <p:txBody>
          <a:bodyPr wrap="square" rtlCol="0">
            <a:spAutoFit/>
          </a:bodyPr>
          <a:lstStyle/>
          <a:p>
            <a:r>
              <a:rPr lang="en-US" sz="2400" b="1" dirty="0">
                <a:solidFill>
                  <a:srgbClr val="FF0000"/>
                </a:solidFill>
              </a:rPr>
              <a:t>Q3c.  Total Sales by Segment for Each Region </a:t>
            </a:r>
          </a:p>
        </p:txBody>
      </p:sp>
      <p:sp>
        <p:nvSpPr>
          <p:cNvPr id="5" name="TextBox 4">
            <a:extLst>
              <a:ext uri="{FF2B5EF4-FFF2-40B4-BE49-F238E27FC236}">
                <a16:creationId xmlns:a16="http://schemas.microsoft.com/office/drawing/2014/main" id="{27D7510B-B565-96F1-30BC-F3928FCDB17E}"/>
              </a:ext>
            </a:extLst>
          </p:cNvPr>
          <p:cNvSpPr txBox="1"/>
          <p:nvPr/>
        </p:nvSpPr>
        <p:spPr>
          <a:xfrm>
            <a:off x="6638294" y="2000053"/>
            <a:ext cx="5136909" cy="4524315"/>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a:t>
            </a:r>
            <a:r>
              <a:rPr lang="en-US" sz="1600" dirty="0">
                <a:solidFill>
                  <a:srgbClr val="FF0000"/>
                </a:solidFill>
              </a:rPr>
              <a:t>How does Sales vary across Regions within each Segment?</a:t>
            </a:r>
          </a:p>
          <a:p>
            <a:endParaRPr lang="en-US" sz="1600" i="1" dirty="0">
              <a:solidFill>
                <a:srgbClr val="FF0000"/>
              </a:solidFill>
            </a:endParaRPr>
          </a:p>
          <a:p>
            <a:r>
              <a:rPr lang="en-US" sz="1600" b="1" i="1" u="sng" dirty="0"/>
              <a:t>Hypothesis</a:t>
            </a:r>
            <a:r>
              <a:rPr lang="en-US" sz="1600" dirty="0"/>
              <a:t>: There are significant differences in Sales across Regions. This suggests that Regions perform variably in terms of sales. From a business perspective, this  provides strong evidence that sales strategies differ considerably between regions.</a:t>
            </a:r>
          </a:p>
          <a:p>
            <a:endParaRPr lang="en-US" sz="1600" dirty="0"/>
          </a:p>
          <a:p>
            <a:r>
              <a:rPr lang="en-US" sz="1600" b="1" i="1" u="sng" dirty="0"/>
              <a:t>Insights</a:t>
            </a:r>
            <a:r>
              <a:rPr lang="en-US" sz="1600" b="1" dirty="0"/>
              <a:t>:</a:t>
            </a:r>
            <a:r>
              <a:rPr lang="en-US" sz="1600" dirty="0"/>
              <a:t>                                                                                        The West is the top-performing region, achieving Total Sales of $778.3 million, while the South lags behind with approximately $411.2 million in Sales. Additionally, the Consumer Segment excels with Total Sales of  approx. $1.22 million, whereas Home Office  is the least performing category, totaling $451.3 thousand in Sales.</a:t>
            </a:r>
          </a:p>
          <a:p>
            <a:r>
              <a:rPr lang="en-US" sz="1600" b="1" i="1" dirty="0"/>
              <a:t>In all, Consumer from the West is the most performing with Total Sales of $392.4 thousand.</a:t>
            </a:r>
          </a:p>
        </p:txBody>
      </p:sp>
      <p:sp>
        <p:nvSpPr>
          <p:cNvPr id="6" name="TextBox 5">
            <a:extLst>
              <a:ext uri="{FF2B5EF4-FFF2-40B4-BE49-F238E27FC236}">
                <a16:creationId xmlns:a16="http://schemas.microsoft.com/office/drawing/2014/main" id="{0B479CA4-4887-E734-C9BA-8F78F7C5E0D2}"/>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 </a:t>
            </a:r>
            <a:r>
              <a:rPr lang="en-US" sz="1600" dirty="0">
                <a:solidFill>
                  <a:srgbClr val="FF0000"/>
                </a:solidFill>
              </a:rPr>
              <a:t>Evaluate whether there are significant differences in Sales by Segment across Regions. </a:t>
            </a:r>
            <a:endParaRPr lang="en-NG" sz="1600" b="1" i="1" dirty="0">
              <a:solidFill>
                <a:srgbClr val="FF0000"/>
              </a:solidFill>
            </a:endParaRPr>
          </a:p>
        </p:txBody>
      </p:sp>
      <p:pic>
        <p:nvPicPr>
          <p:cNvPr id="4" name="Picture 3">
            <a:extLst>
              <a:ext uri="{FF2B5EF4-FFF2-40B4-BE49-F238E27FC236}">
                <a16:creationId xmlns:a16="http://schemas.microsoft.com/office/drawing/2014/main" id="{AF29AE0F-AB51-5049-AB43-246A09BA1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71" y="934867"/>
            <a:ext cx="6062599" cy="5589501"/>
          </a:xfrm>
          <a:prstGeom prst="rect">
            <a:avLst/>
          </a:prstGeom>
        </p:spPr>
      </p:pic>
    </p:spTree>
    <p:extLst>
      <p:ext uri="{BB962C8B-B14F-4D97-AF65-F5344CB8AC3E}">
        <p14:creationId xmlns:p14="http://schemas.microsoft.com/office/powerpoint/2010/main" val="255559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A686C5DA-F50E-4752-60E4-F7D19FAA9ED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E98FC16-1C41-4DDA-3B42-22AE718F7855}"/>
              </a:ext>
            </a:extLst>
          </p:cNvPr>
          <p:cNvSpPr/>
          <p:nvPr/>
        </p:nvSpPr>
        <p:spPr>
          <a:xfrm>
            <a:off x="6446566" y="1885071"/>
            <a:ext cx="5436000" cy="4642339"/>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55F6C3DD-5B22-0668-35EF-2F9B9A7F853F}"/>
              </a:ext>
            </a:extLst>
          </p:cNvPr>
          <p:cNvSpPr txBox="1"/>
          <p:nvPr/>
        </p:nvSpPr>
        <p:spPr>
          <a:xfrm>
            <a:off x="478832" y="206526"/>
            <a:ext cx="5967734" cy="461665"/>
          </a:xfrm>
          <a:prstGeom prst="rect">
            <a:avLst/>
          </a:prstGeom>
          <a:noFill/>
        </p:spPr>
        <p:txBody>
          <a:bodyPr wrap="square" rtlCol="0">
            <a:spAutoFit/>
          </a:bodyPr>
          <a:lstStyle/>
          <a:p>
            <a:r>
              <a:rPr lang="en-US" sz="2400" b="1" dirty="0">
                <a:solidFill>
                  <a:srgbClr val="FF0000"/>
                </a:solidFill>
              </a:rPr>
              <a:t>Q3d. Total Profit by Segment for Each Region </a:t>
            </a:r>
          </a:p>
        </p:txBody>
      </p:sp>
      <p:sp>
        <p:nvSpPr>
          <p:cNvPr id="5" name="TextBox 4">
            <a:extLst>
              <a:ext uri="{FF2B5EF4-FFF2-40B4-BE49-F238E27FC236}">
                <a16:creationId xmlns:a16="http://schemas.microsoft.com/office/drawing/2014/main" id="{2A24F9F9-E913-32FD-34A2-170D0C6B18AA}"/>
              </a:ext>
            </a:extLst>
          </p:cNvPr>
          <p:cNvSpPr txBox="1"/>
          <p:nvPr/>
        </p:nvSpPr>
        <p:spPr>
          <a:xfrm>
            <a:off x="6638294" y="2003095"/>
            <a:ext cx="5136909" cy="4524315"/>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How does Profit vary across Regions for each Segment? </a:t>
            </a:r>
          </a:p>
          <a:p>
            <a:endParaRPr lang="en-US" sz="1600" b="1" i="1" u="sng" dirty="0">
              <a:solidFill>
                <a:srgbClr val="FF0000"/>
              </a:solidFill>
            </a:endParaRPr>
          </a:p>
          <a:p>
            <a:r>
              <a:rPr lang="en-US" sz="1600" b="1" i="1" u="sng" dirty="0"/>
              <a:t>Hypothesis</a:t>
            </a:r>
            <a:r>
              <a:rPr lang="en-US" sz="1600" dirty="0"/>
              <a:t>: There are significant differences in Profit across Segment. This suggests that regions perform variably in terms of Profit. From a business perspective, this  provides strong evidence that sales and profit strategies differ considerably between regions.</a:t>
            </a:r>
          </a:p>
          <a:p>
            <a:endParaRPr lang="en-US" sz="1600" dirty="0"/>
          </a:p>
          <a:p>
            <a:r>
              <a:rPr lang="en-US" sz="1600" b="1" i="1" u="sng" dirty="0"/>
              <a:t>Insights:</a:t>
            </a:r>
            <a:br>
              <a:rPr lang="en-US" sz="1600" dirty="0"/>
            </a:br>
            <a:r>
              <a:rPr lang="en-US" sz="1600" dirty="0"/>
              <a:t>The West is the top-performing region, achieving Total Profit of $117.7 thousand, while the Central lags behind with approximately $40.5 thousand in Profit. Additionally, the Consumer Segment excels with Total Profit of $141.9 thousand, whereas Home Office is the least performing category, totaling $64.0 thousand in  profit.</a:t>
            </a:r>
          </a:p>
          <a:p>
            <a:r>
              <a:rPr lang="en-US" sz="1600" b="1" i="1" dirty="0"/>
              <a:t>In all, Consumer from the West is the most performing with Total Profit of $62.8 thousand.</a:t>
            </a:r>
            <a:endParaRPr lang="en-US" sz="1600" dirty="0"/>
          </a:p>
        </p:txBody>
      </p:sp>
      <p:sp>
        <p:nvSpPr>
          <p:cNvPr id="6" name="TextBox 5">
            <a:extLst>
              <a:ext uri="{FF2B5EF4-FFF2-40B4-BE49-F238E27FC236}">
                <a16:creationId xmlns:a16="http://schemas.microsoft.com/office/drawing/2014/main" id="{652745E8-BDE0-87E4-A9A6-1C82408CB364}"/>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a:t>
            </a:r>
            <a:r>
              <a:rPr lang="en-US" sz="1600" b="1" i="1" dirty="0">
                <a:solidFill>
                  <a:srgbClr val="FF0000"/>
                </a:solidFill>
              </a:rPr>
              <a:t>: : </a:t>
            </a:r>
            <a:r>
              <a:rPr lang="en-US" sz="1600" dirty="0">
                <a:solidFill>
                  <a:srgbClr val="FF0000"/>
                </a:solidFill>
              </a:rPr>
              <a:t>Evaluate whether there are significant differences in Profitability by Segment across Regions. </a:t>
            </a:r>
            <a:endParaRPr lang="en-NG" sz="1600" b="1" i="1" dirty="0">
              <a:solidFill>
                <a:srgbClr val="FF0000"/>
              </a:solidFill>
            </a:endParaRPr>
          </a:p>
        </p:txBody>
      </p:sp>
      <p:pic>
        <p:nvPicPr>
          <p:cNvPr id="4" name="Picture 3">
            <a:extLst>
              <a:ext uri="{FF2B5EF4-FFF2-40B4-BE49-F238E27FC236}">
                <a16:creationId xmlns:a16="http://schemas.microsoft.com/office/drawing/2014/main" id="{206C6DB6-96F4-2D23-6F6A-2E264306C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43" y="934866"/>
            <a:ext cx="6037546" cy="5592544"/>
          </a:xfrm>
          <a:prstGeom prst="rect">
            <a:avLst/>
          </a:prstGeom>
        </p:spPr>
      </p:pic>
    </p:spTree>
    <p:extLst>
      <p:ext uri="{BB962C8B-B14F-4D97-AF65-F5344CB8AC3E}">
        <p14:creationId xmlns:p14="http://schemas.microsoft.com/office/powerpoint/2010/main" val="120451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477520" y="2186274"/>
            <a:ext cx="5328000" cy="3981119"/>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80EB3FA-09EC-F258-1559-2B09FD9C4801}"/>
              </a:ext>
            </a:extLst>
          </p:cNvPr>
          <p:cNvSpPr txBox="1"/>
          <p:nvPr/>
        </p:nvSpPr>
        <p:spPr>
          <a:xfrm>
            <a:off x="6660965" y="2585756"/>
            <a:ext cx="4961109" cy="3674596"/>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Which Subcategories that generate the highest Revenue?</a:t>
            </a:r>
          </a:p>
          <a:p>
            <a:endParaRPr lang="en-US" sz="1600" dirty="0">
              <a:solidFill>
                <a:srgbClr val="FF0000"/>
              </a:solidFill>
            </a:endParaRPr>
          </a:p>
          <a:p>
            <a:r>
              <a:rPr lang="en-US" sz="1600" b="1" i="1" u="sng" dirty="0"/>
              <a:t>Hypothesis</a:t>
            </a:r>
            <a:r>
              <a:rPr lang="en-US" sz="1600" dirty="0"/>
              <a:t>: There are significant differences in Sales across the Subcategories</a:t>
            </a:r>
            <a:endParaRPr lang="en-US" sz="1600" dirty="0">
              <a:solidFill>
                <a:srgbClr val="FF0000"/>
              </a:solidFill>
            </a:endParaRPr>
          </a:p>
          <a:p>
            <a:pPr>
              <a:lnSpc>
                <a:spcPct val="115000"/>
              </a:lnSpc>
              <a:spcAft>
                <a:spcPts val="800"/>
              </a:spcAft>
            </a:pPr>
            <a:r>
              <a:rPr lang="en-US" sz="1600" b="1" i="1" dirty="0"/>
              <a:t> </a:t>
            </a:r>
            <a:endParaRPr lang="en-US" sz="1600" dirty="0"/>
          </a:p>
          <a:p>
            <a:pPr>
              <a:lnSpc>
                <a:spcPct val="115000"/>
              </a:lnSpc>
              <a:spcAft>
                <a:spcPts val="800"/>
              </a:spcAft>
            </a:pPr>
            <a:r>
              <a:rPr lang="en-US" sz="1600" b="1" i="1" u="sng" dirty="0"/>
              <a:t>Insights:                                                                                </a:t>
            </a:r>
            <a:r>
              <a:rPr lang="en-US" sz="1600" dirty="0"/>
              <a:t>Phones and Chairs generated the most revenue among the sub-categories, with Phones contributing $357.8K and Chairs $333K. </a:t>
            </a:r>
            <a:r>
              <a:rPr lang="en-US" sz="1600" i="1" dirty="0"/>
              <a:t>However, Storage, Blinders, Tables, Machines, and Accessories also show strong and promising revenue potential, while Fasteners is the underperforming sub-category</a:t>
            </a:r>
            <a:r>
              <a:rPr lang="en-US" sz="1600" dirty="0"/>
              <a:t>.</a:t>
            </a:r>
            <a:endParaRPr lang="en-US" sz="1600" kern="100" dirty="0">
              <a:latin typeface="Aptos" panose="02110004020202020204"/>
              <a:cs typeface="Times New Roman" panose="02020603050405020304" pitchFamily="18" charset="0"/>
            </a:endParaRPr>
          </a:p>
        </p:txBody>
      </p:sp>
      <p:sp>
        <p:nvSpPr>
          <p:cNvPr id="6" name="TextBox 5">
            <a:extLst>
              <a:ext uri="{FF2B5EF4-FFF2-40B4-BE49-F238E27FC236}">
                <a16:creationId xmlns:a16="http://schemas.microsoft.com/office/drawing/2014/main" id="{48254A60-676A-8873-6EED-FDF3946BAF9D}"/>
              </a:ext>
            </a:extLst>
          </p:cNvPr>
          <p:cNvSpPr txBox="1"/>
          <p:nvPr/>
        </p:nvSpPr>
        <p:spPr>
          <a:xfrm>
            <a:off x="6477521" y="994868"/>
            <a:ext cx="5328000"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Identify the Sub-categories that generate the highest Revenue.</a:t>
            </a:r>
            <a:endParaRPr lang="en-NG" sz="1600" dirty="0">
              <a:solidFill>
                <a:srgbClr val="FF0000"/>
              </a:solidFill>
            </a:endParaRPr>
          </a:p>
        </p:txBody>
      </p:sp>
      <p:sp>
        <p:nvSpPr>
          <p:cNvPr id="3" name="TextBox 2">
            <a:extLst>
              <a:ext uri="{FF2B5EF4-FFF2-40B4-BE49-F238E27FC236}">
                <a16:creationId xmlns:a16="http://schemas.microsoft.com/office/drawing/2014/main" id="{F5E38AB2-5255-EB33-07F1-BCE312A5808E}"/>
              </a:ext>
            </a:extLst>
          </p:cNvPr>
          <p:cNvSpPr txBox="1"/>
          <p:nvPr/>
        </p:nvSpPr>
        <p:spPr>
          <a:xfrm>
            <a:off x="478831" y="206526"/>
            <a:ext cx="5036597" cy="461665"/>
          </a:xfrm>
          <a:prstGeom prst="rect">
            <a:avLst/>
          </a:prstGeom>
          <a:noFill/>
        </p:spPr>
        <p:txBody>
          <a:bodyPr wrap="square" rtlCol="0">
            <a:spAutoFit/>
          </a:bodyPr>
          <a:lstStyle/>
          <a:p>
            <a:r>
              <a:rPr lang="en-US" sz="2400" b="1" dirty="0">
                <a:solidFill>
                  <a:srgbClr val="FF0000"/>
                </a:solidFill>
              </a:rPr>
              <a:t>Q4a. Total Sales by Sub-Category </a:t>
            </a:r>
          </a:p>
        </p:txBody>
      </p:sp>
      <p:pic>
        <p:nvPicPr>
          <p:cNvPr id="9" name="Picture 8">
            <a:extLst>
              <a:ext uri="{FF2B5EF4-FFF2-40B4-BE49-F238E27FC236}">
                <a16:creationId xmlns:a16="http://schemas.microsoft.com/office/drawing/2014/main" id="{9B901F99-72E3-CF6D-7B3A-D77D42307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86" y="994869"/>
            <a:ext cx="5907314" cy="5172524"/>
          </a:xfrm>
          <a:prstGeom prst="rect">
            <a:avLst/>
          </a:prstGeom>
        </p:spPr>
      </p:pic>
    </p:spTree>
    <p:extLst>
      <p:ext uri="{BB962C8B-B14F-4D97-AF65-F5344CB8AC3E}">
        <p14:creationId xmlns:p14="http://schemas.microsoft.com/office/powerpoint/2010/main" val="39638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505559" y="2171759"/>
            <a:ext cx="5397909" cy="4031201"/>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80EB3FA-09EC-F258-1559-2B09FD9C4801}"/>
              </a:ext>
            </a:extLst>
          </p:cNvPr>
          <p:cNvSpPr txBox="1"/>
          <p:nvPr/>
        </p:nvSpPr>
        <p:spPr>
          <a:xfrm>
            <a:off x="6667791" y="2494697"/>
            <a:ext cx="5107412" cy="3465308"/>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Are certain Subcategories more Profitable than others?</a:t>
            </a:r>
          </a:p>
          <a:p>
            <a:endParaRPr lang="en-US" sz="1600" dirty="0">
              <a:solidFill>
                <a:srgbClr val="FF0000"/>
              </a:solidFill>
            </a:endParaRPr>
          </a:p>
          <a:p>
            <a:pPr>
              <a:lnSpc>
                <a:spcPct val="115000"/>
              </a:lnSpc>
              <a:spcAft>
                <a:spcPts val="800"/>
              </a:spcAft>
            </a:pPr>
            <a:r>
              <a:rPr lang="en-US" sz="1600" b="1" i="1" u="sng" dirty="0"/>
              <a:t>Hypothesis</a:t>
            </a:r>
            <a:r>
              <a:rPr lang="en-US" sz="1600" b="1" i="1" dirty="0"/>
              <a:t>: </a:t>
            </a:r>
            <a:r>
              <a:rPr lang="en-US" sz="1600" dirty="0"/>
              <a:t>There are significant differences in Profit across the Subcategories</a:t>
            </a:r>
            <a:endParaRPr lang="en-US" sz="1600" b="1" i="1" u="sng" dirty="0"/>
          </a:p>
          <a:p>
            <a:pPr>
              <a:lnSpc>
                <a:spcPct val="115000"/>
              </a:lnSpc>
              <a:spcAft>
                <a:spcPts val="800"/>
              </a:spcAft>
            </a:pPr>
            <a:r>
              <a:rPr lang="en-US" sz="1600" b="1" i="1" u="sng" dirty="0"/>
              <a:t> Insights</a:t>
            </a:r>
            <a:r>
              <a:rPr lang="en-US" sz="1600" dirty="0"/>
              <a:t>:                                                                                    Copiers, Accessories, and Phones are the three most profitable sub-categories, with Copiers generating $56K in profit, Accessories $48.6K, and Phones $47K. </a:t>
            </a:r>
            <a:r>
              <a:rPr lang="en-US" sz="1600" i="1" dirty="0"/>
              <a:t>However, Paper, Blinders, and Chairs also show strong and promising profit potential, while Bookcases and Tables are the underperforming sub-categories</a:t>
            </a:r>
            <a:endParaRPr lang="en-US" sz="1600" i="1" u="sng" kern="100" dirty="0">
              <a:latin typeface="Aptos" panose="02110004020202020204"/>
              <a:cs typeface="Times New Roman" panose="02020603050405020304" pitchFamily="18" charset="0"/>
            </a:endParaRPr>
          </a:p>
        </p:txBody>
      </p:sp>
      <p:sp>
        <p:nvSpPr>
          <p:cNvPr id="6" name="TextBox 5">
            <a:extLst>
              <a:ext uri="{FF2B5EF4-FFF2-40B4-BE49-F238E27FC236}">
                <a16:creationId xmlns:a16="http://schemas.microsoft.com/office/drawing/2014/main" id="{48254A60-676A-8873-6EED-FDF3946BAF9D}"/>
              </a:ext>
            </a:extLst>
          </p:cNvPr>
          <p:cNvSpPr txBox="1"/>
          <p:nvPr/>
        </p:nvSpPr>
        <p:spPr>
          <a:xfrm>
            <a:off x="6505559" y="980354"/>
            <a:ext cx="5269644"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To identify Sub-categories that are more Profitable than others.</a:t>
            </a:r>
            <a:endParaRPr lang="en-NG" sz="1600" dirty="0">
              <a:solidFill>
                <a:srgbClr val="FF0000"/>
              </a:solidFill>
            </a:endParaRPr>
          </a:p>
        </p:txBody>
      </p:sp>
      <p:sp>
        <p:nvSpPr>
          <p:cNvPr id="3" name="TextBox 2">
            <a:extLst>
              <a:ext uri="{FF2B5EF4-FFF2-40B4-BE49-F238E27FC236}">
                <a16:creationId xmlns:a16="http://schemas.microsoft.com/office/drawing/2014/main" id="{C4592CDA-EA6E-691F-3DB2-749BB21C9033}"/>
              </a:ext>
            </a:extLst>
          </p:cNvPr>
          <p:cNvSpPr txBox="1"/>
          <p:nvPr/>
        </p:nvSpPr>
        <p:spPr>
          <a:xfrm>
            <a:off x="478831" y="206526"/>
            <a:ext cx="5036597" cy="461665"/>
          </a:xfrm>
          <a:prstGeom prst="rect">
            <a:avLst/>
          </a:prstGeom>
          <a:noFill/>
        </p:spPr>
        <p:txBody>
          <a:bodyPr wrap="square" rtlCol="0">
            <a:spAutoFit/>
          </a:bodyPr>
          <a:lstStyle/>
          <a:p>
            <a:r>
              <a:rPr lang="en-US" sz="2400" b="1" dirty="0">
                <a:solidFill>
                  <a:srgbClr val="FF0000"/>
                </a:solidFill>
              </a:rPr>
              <a:t>Q4b. Total Profit by Sub-Category </a:t>
            </a:r>
          </a:p>
        </p:txBody>
      </p:sp>
      <p:pic>
        <p:nvPicPr>
          <p:cNvPr id="9" name="Picture 8">
            <a:extLst>
              <a:ext uri="{FF2B5EF4-FFF2-40B4-BE49-F238E27FC236}">
                <a16:creationId xmlns:a16="http://schemas.microsoft.com/office/drawing/2014/main" id="{E148CCEE-546A-8702-7369-F94805AA4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32" y="980355"/>
            <a:ext cx="5807468" cy="5222606"/>
          </a:xfrm>
          <a:prstGeom prst="rect">
            <a:avLst/>
          </a:prstGeom>
        </p:spPr>
      </p:pic>
    </p:spTree>
    <p:extLst>
      <p:ext uri="{BB962C8B-B14F-4D97-AF65-F5344CB8AC3E}">
        <p14:creationId xmlns:p14="http://schemas.microsoft.com/office/powerpoint/2010/main" val="62063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99247-6513-AEB8-C1E0-23AC92AD790B}"/>
              </a:ext>
            </a:extLst>
          </p:cNvPr>
          <p:cNvSpPr txBox="1"/>
          <p:nvPr/>
        </p:nvSpPr>
        <p:spPr>
          <a:xfrm>
            <a:off x="478832" y="206526"/>
            <a:ext cx="4659226" cy="461665"/>
          </a:xfrm>
          <a:prstGeom prst="rect">
            <a:avLst/>
          </a:prstGeom>
          <a:noFill/>
        </p:spPr>
        <p:txBody>
          <a:bodyPr wrap="square" rtlCol="0">
            <a:spAutoFit/>
          </a:bodyPr>
          <a:lstStyle/>
          <a:p>
            <a:r>
              <a:rPr lang="en-US" sz="2400" b="1" dirty="0">
                <a:solidFill>
                  <a:srgbClr val="FF0000"/>
                </a:solidFill>
              </a:rPr>
              <a:t>Q5. Monthly Sales Cyclical Patterns</a:t>
            </a:r>
          </a:p>
        </p:txBody>
      </p:sp>
      <p:sp>
        <p:nvSpPr>
          <p:cNvPr id="10" name="Rectangle: Rounded Corners 9">
            <a:extLst>
              <a:ext uri="{FF2B5EF4-FFF2-40B4-BE49-F238E27FC236}">
                <a16:creationId xmlns:a16="http://schemas.microsoft.com/office/drawing/2014/main" id="{A32AF6B1-F71C-E9A4-D4DE-3DB30B889471}"/>
              </a:ext>
            </a:extLst>
          </p:cNvPr>
          <p:cNvSpPr/>
          <p:nvPr/>
        </p:nvSpPr>
        <p:spPr>
          <a:xfrm>
            <a:off x="6446566" y="1760357"/>
            <a:ext cx="5436000" cy="4438800"/>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34E2ED28-07EB-6DF5-ACF4-DC57F9A9B29F}"/>
              </a:ext>
            </a:extLst>
          </p:cNvPr>
          <p:cNvSpPr txBox="1"/>
          <p:nvPr/>
        </p:nvSpPr>
        <p:spPr>
          <a:xfrm>
            <a:off x="6638294" y="2137481"/>
            <a:ext cx="5136909" cy="3785652"/>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Month recorded the Highest and Lowest Sales?</a:t>
            </a:r>
            <a:endParaRPr lang="en-US" sz="1600" b="1" i="1" dirty="0">
              <a:solidFill>
                <a:srgbClr val="FF0000"/>
              </a:solidFill>
            </a:endParaRPr>
          </a:p>
          <a:p>
            <a:endParaRPr lang="en-US" sz="1600" b="1" i="1" u="sng" dirty="0">
              <a:solidFill>
                <a:srgbClr val="FF0000"/>
              </a:solidFill>
            </a:endParaRPr>
          </a:p>
          <a:p>
            <a:r>
              <a:rPr lang="en-US" sz="1600" b="1" i="1" u="sng" dirty="0"/>
              <a:t>Hypothesis</a:t>
            </a:r>
            <a:r>
              <a:rPr lang="en-US" sz="1600" dirty="0"/>
              <a:t>: A p-value of 0.0002097 indicates significant differences across the months.</a:t>
            </a:r>
          </a:p>
          <a:p>
            <a:endParaRPr lang="en-US" sz="1600" b="1" i="1" u="sng" dirty="0"/>
          </a:p>
          <a:p>
            <a:r>
              <a:rPr lang="en-US" sz="1600" b="1" i="1" u="sng" dirty="0"/>
              <a:t>Insights:</a:t>
            </a:r>
            <a:br>
              <a:rPr lang="en-US" sz="1600" dirty="0"/>
            </a:br>
            <a:r>
              <a:rPr lang="en-US" sz="1600" dirty="0"/>
              <a:t> December recorded the highest individual sales, while November achieved the highest total sales overall.</a:t>
            </a:r>
          </a:p>
          <a:p>
            <a:endParaRPr lang="en-US" sz="1600" dirty="0"/>
          </a:p>
          <a:p>
            <a:r>
              <a:rPr lang="en-US" sz="1600" dirty="0"/>
              <a:t>September, November, and December emerged as the best-performing months, with March and October also showing strong sales performance. In contrast, January and February were the lowest-performing months.</a:t>
            </a:r>
          </a:p>
          <a:p>
            <a:endParaRPr lang="en-US" sz="1600" dirty="0"/>
          </a:p>
        </p:txBody>
      </p:sp>
      <p:sp>
        <p:nvSpPr>
          <p:cNvPr id="12" name="TextBox 11">
            <a:extLst>
              <a:ext uri="{FF2B5EF4-FFF2-40B4-BE49-F238E27FC236}">
                <a16:creationId xmlns:a16="http://schemas.microsoft.com/office/drawing/2014/main" id="{891F70F5-2FE3-D782-FDFD-DEE683EAA437}"/>
              </a:ext>
            </a:extLst>
          </p:cNvPr>
          <p:cNvSpPr txBox="1"/>
          <p:nvPr/>
        </p:nvSpPr>
        <p:spPr>
          <a:xfrm>
            <a:off x="6446566" y="934867"/>
            <a:ext cx="5328637" cy="338554"/>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Compare Monthly Sales</a:t>
            </a:r>
            <a:endParaRPr lang="en-NG" sz="1600" i="1" dirty="0">
              <a:solidFill>
                <a:srgbClr val="FF0000"/>
              </a:solidFill>
            </a:endParaRPr>
          </a:p>
        </p:txBody>
      </p:sp>
      <p:pic>
        <p:nvPicPr>
          <p:cNvPr id="15" name="Picture 14">
            <a:extLst>
              <a:ext uri="{FF2B5EF4-FFF2-40B4-BE49-F238E27FC236}">
                <a16:creationId xmlns:a16="http://schemas.microsoft.com/office/drawing/2014/main" id="{F5CE78F0-B119-FF94-AE69-30370D8EA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77" y="934867"/>
            <a:ext cx="5844623" cy="5451419"/>
          </a:xfrm>
          <a:prstGeom prst="rect">
            <a:avLst/>
          </a:prstGeom>
        </p:spPr>
      </p:pic>
    </p:spTree>
    <p:extLst>
      <p:ext uri="{BB962C8B-B14F-4D97-AF65-F5344CB8AC3E}">
        <p14:creationId xmlns:p14="http://schemas.microsoft.com/office/powerpoint/2010/main" val="376558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B1453C5-1606-BD4E-F952-01BE804E9661}"/>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E89FE1F-7F49-CF84-286D-35A65DE0E372}"/>
              </a:ext>
            </a:extLst>
          </p:cNvPr>
          <p:cNvSpPr/>
          <p:nvPr/>
        </p:nvSpPr>
        <p:spPr>
          <a:xfrm>
            <a:off x="6462887" y="1998635"/>
            <a:ext cx="5436000" cy="4438800"/>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FE7A96E5-6768-6E54-847B-4291F6F55841}"/>
              </a:ext>
            </a:extLst>
          </p:cNvPr>
          <p:cNvSpPr txBox="1"/>
          <p:nvPr/>
        </p:nvSpPr>
        <p:spPr>
          <a:xfrm>
            <a:off x="6628318" y="2354505"/>
            <a:ext cx="5105137" cy="2898999"/>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Are we seeing Consistent Growth or Decline over Time?</a:t>
            </a:r>
          </a:p>
          <a:p>
            <a:endParaRPr lang="en-US" sz="1600" dirty="0">
              <a:solidFill>
                <a:srgbClr val="FF0000"/>
              </a:solidFill>
            </a:endParaRPr>
          </a:p>
          <a:p>
            <a:pPr>
              <a:lnSpc>
                <a:spcPct val="115000"/>
              </a:lnSpc>
              <a:spcAft>
                <a:spcPts val="800"/>
              </a:spcAft>
            </a:pPr>
            <a:r>
              <a:rPr lang="en-US" sz="1600" b="1" i="1" u="sng" dirty="0"/>
              <a:t>Hypothesis</a:t>
            </a:r>
            <a:r>
              <a:rPr lang="en-US" sz="1600" dirty="0"/>
              <a:t>: There is significant difference in growth among the years.</a:t>
            </a:r>
          </a:p>
          <a:p>
            <a:pPr>
              <a:lnSpc>
                <a:spcPct val="115000"/>
              </a:lnSpc>
              <a:spcAft>
                <a:spcPts val="800"/>
              </a:spcAft>
            </a:pPr>
            <a:r>
              <a:rPr lang="en-US" sz="1600" b="1" u="sng" dirty="0"/>
              <a:t>Insights</a:t>
            </a:r>
            <a:r>
              <a:rPr lang="en-US" sz="1600" dirty="0"/>
              <a:t>:                                                                           The growth has remained flat, but shows higher highs and higher lows in 2023, indicating that sales performance is improving significantly. The average sales over the years stood at over $50,000.</a:t>
            </a:r>
            <a:endParaRPr lang="en-US" sz="1600" dirty="0">
              <a:solidFill>
                <a:srgbClr val="000000"/>
              </a:solidFill>
            </a:endParaRPr>
          </a:p>
        </p:txBody>
      </p:sp>
      <p:sp>
        <p:nvSpPr>
          <p:cNvPr id="6" name="TextBox 5">
            <a:extLst>
              <a:ext uri="{FF2B5EF4-FFF2-40B4-BE49-F238E27FC236}">
                <a16:creationId xmlns:a16="http://schemas.microsoft.com/office/drawing/2014/main" id="{ED68C5F1-4DCB-5388-1D44-F1685AC53075}"/>
              </a:ext>
            </a:extLst>
          </p:cNvPr>
          <p:cNvSpPr txBox="1"/>
          <p:nvPr/>
        </p:nvSpPr>
        <p:spPr>
          <a:xfrm>
            <a:off x="6865788" y="1041026"/>
            <a:ext cx="4787884"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Compare Sales Month-over-Month and Year-over-Year.</a:t>
            </a:r>
            <a:endParaRPr lang="en-NG" sz="1600" dirty="0">
              <a:solidFill>
                <a:srgbClr val="FF0000"/>
              </a:solidFill>
            </a:endParaRPr>
          </a:p>
        </p:txBody>
      </p:sp>
      <p:sp>
        <p:nvSpPr>
          <p:cNvPr id="3" name="TextBox 2">
            <a:extLst>
              <a:ext uri="{FF2B5EF4-FFF2-40B4-BE49-F238E27FC236}">
                <a16:creationId xmlns:a16="http://schemas.microsoft.com/office/drawing/2014/main" id="{D2A290D2-DD6F-4EF7-C5E0-6B54B4FE48A8}"/>
              </a:ext>
            </a:extLst>
          </p:cNvPr>
          <p:cNvSpPr txBox="1"/>
          <p:nvPr/>
        </p:nvSpPr>
        <p:spPr>
          <a:xfrm>
            <a:off x="478831" y="206526"/>
            <a:ext cx="9695683" cy="461665"/>
          </a:xfrm>
          <a:prstGeom prst="rect">
            <a:avLst/>
          </a:prstGeom>
          <a:noFill/>
        </p:spPr>
        <p:txBody>
          <a:bodyPr wrap="square" rtlCol="0">
            <a:spAutoFit/>
          </a:bodyPr>
          <a:lstStyle/>
          <a:p>
            <a:r>
              <a:rPr lang="en-US" sz="2400" b="1" dirty="0">
                <a:solidFill>
                  <a:srgbClr val="FF0000"/>
                </a:solidFill>
              </a:rPr>
              <a:t>Q6. Month-over-Month Sales Comparison - Using Time Series Analysis</a:t>
            </a:r>
          </a:p>
        </p:txBody>
      </p:sp>
      <p:pic>
        <p:nvPicPr>
          <p:cNvPr id="4" name="Picture 3">
            <a:extLst>
              <a:ext uri="{FF2B5EF4-FFF2-40B4-BE49-F238E27FC236}">
                <a16:creationId xmlns:a16="http://schemas.microsoft.com/office/drawing/2014/main" id="{145EB11D-5104-AB3F-11BF-9069FF68F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3" y="1041027"/>
            <a:ext cx="5904488" cy="5258174"/>
          </a:xfrm>
          <a:prstGeom prst="rect">
            <a:avLst/>
          </a:prstGeom>
        </p:spPr>
      </p:pic>
    </p:spTree>
    <p:extLst>
      <p:ext uri="{BB962C8B-B14F-4D97-AF65-F5344CB8AC3E}">
        <p14:creationId xmlns:p14="http://schemas.microsoft.com/office/powerpoint/2010/main" val="7844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415549" y="2111188"/>
            <a:ext cx="5436000" cy="408667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45B38F93-CBFF-7913-45A7-193C93FDA1A3}"/>
              </a:ext>
            </a:extLst>
          </p:cNvPr>
          <p:cNvSpPr txBox="1"/>
          <p:nvPr/>
        </p:nvSpPr>
        <p:spPr>
          <a:xfrm>
            <a:off x="544390" y="206526"/>
            <a:ext cx="5399210" cy="461665"/>
          </a:xfrm>
          <a:prstGeom prst="rect">
            <a:avLst/>
          </a:prstGeom>
          <a:noFill/>
        </p:spPr>
        <p:txBody>
          <a:bodyPr wrap="square" rtlCol="0">
            <a:spAutoFit/>
          </a:bodyPr>
          <a:lstStyle/>
          <a:p>
            <a:r>
              <a:rPr lang="en-US" sz="2400" b="1" dirty="0">
                <a:solidFill>
                  <a:srgbClr val="FF0000"/>
                </a:solidFill>
              </a:rPr>
              <a:t>Q7a. The Impact of Sales on Profit </a:t>
            </a:r>
            <a:endParaRPr lang="en-NG" sz="2400" b="1" dirty="0">
              <a:solidFill>
                <a:srgbClr val="FF0000"/>
              </a:solidFill>
            </a:endParaRPr>
          </a:p>
        </p:txBody>
      </p:sp>
      <p:sp>
        <p:nvSpPr>
          <p:cNvPr id="5" name="TextBox 4">
            <a:extLst>
              <a:ext uri="{FF2B5EF4-FFF2-40B4-BE49-F238E27FC236}">
                <a16:creationId xmlns:a16="http://schemas.microsoft.com/office/drawing/2014/main" id="{580EB3FA-09EC-F258-1559-2B09FD9C4801}"/>
              </a:ext>
            </a:extLst>
          </p:cNvPr>
          <p:cNvSpPr txBox="1"/>
          <p:nvPr/>
        </p:nvSpPr>
        <p:spPr>
          <a:xfrm>
            <a:off x="6607277" y="2565957"/>
            <a:ext cx="5136909" cy="2800767"/>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is the correlation between Sales and Profit?</a:t>
            </a:r>
          </a:p>
          <a:p>
            <a:endParaRPr lang="en-US" sz="1600" b="1" i="1" u="sng" dirty="0"/>
          </a:p>
          <a:p>
            <a:r>
              <a:rPr lang="en-US" sz="1600" b="1" i="1" u="sng" dirty="0"/>
              <a:t>Hypothesis</a:t>
            </a:r>
            <a:r>
              <a:rPr lang="en-US" sz="1600" b="1" i="1" dirty="0"/>
              <a:t>: </a:t>
            </a:r>
            <a:r>
              <a:rPr lang="en-US" sz="1600" dirty="0"/>
              <a:t>There is a Strong Positive Relationship between Sales and Profit.</a:t>
            </a:r>
          </a:p>
          <a:p>
            <a:endParaRPr lang="en-US" sz="1600" dirty="0"/>
          </a:p>
          <a:p>
            <a:r>
              <a:rPr lang="en-US" sz="1600" b="1" i="1" u="sng" dirty="0"/>
              <a:t>Insights:</a:t>
            </a:r>
            <a:br>
              <a:rPr lang="en-US" sz="1600" dirty="0"/>
            </a:br>
            <a:r>
              <a:rPr lang="en-US" sz="1600" dirty="0"/>
              <a:t>A correlation of </a:t>
            </a:r>
            <a:r>
              <a:rPr lang="en-US" sz="1600" b="1" dirty="0"/>
              <a:t>0.781</a:t>
            </a:r>
            <a:r>
              <a:rPr lang="en-US" sz="1600" dirty="0"/>
              <a:t> signifies a robust, positive, and statistically significant monotonic relationship between Sales and Profit. This suggests with </a:t>
            </a:r>
            <a:r>
              <a:rPr lang="en-US" sz="1600" b="1" dirty="0"/>
              <a:t>78.1% confidence</a:t>
            </a:r>
            <a:r>
              <a:rPr lang="en-US" sz="1600" dirty="0"/>
              <a:t> that as Sales increase, Profit generally rises as well.</a:t>
            </a:r>
            <a:endParaRPr lang="en-US" sz="1600" b="1" i="1" u="sng" dirty="0"/>
          </a:p>
        </p:txBody>
      </p:sp>
      <p:sp>
        <p:nvSpPr>
          <p:cNvPr id="6" name="TextBox 5">
            <a:extLst>
              <a:ext uri="{FF2B5EF4-FFF2-40B4-BE49-F238E27FC236}">
                <a16:creationId xmlns:a16="http://schemas.microsoft.com/office/drawing/2014/main" id="{48254A60-676A-8873-6EED-FDF3946BAF9D}"/>
              </a:ext>
            </a:extLst>
          </p:cNvPr>
          <p:cNvSpPr txBox="1"/>
          <p:nvPr/>
        </p:nvSpPr>
        <p:spPr>
          <a:xfrm>
            <a:off x="6415549" y="990140"/>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Check if an increase in sales is positively correlated with profit growth.</a:t>
            </a:r>
            <a:endParaRPr lang="en-NG" sz="1600" dirty="0">
              <a:solidFill>
                <a:srgbClr val="FF0000"/>
              </a:solidFill>
            </a:endParaRPr>
          </a:p>
        </p:txBody>
      </p:sp>
      <p:pic>
        <p:nvPicPr>
          <p:cNvPr id="4" name="Picture 3">
            <a:extLst>
              <a:ext uri="{FF2B5EF4-FFF2-40B4-BE49-F238E27FC236}">
                <a16:creationId xmlns:a16="http://schemas.microsoft.com/office/drawing/2014/main" id="{F15A8508-A38E-CA41-20A3-35CD13504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1" y="990140"/>
            <a:ext cx="5961530" cy="5207721"/>
          </a:xfrm>
          <a:prstGeom prst="rect">
            <a:avLst/>
          </a:prstGeom>
        </p:spPr>
      </p:pic>
    </p:spTree>
    <p:extLst>
      <p:ext uri="{BB962C8B-B14F-4D97-AF65-F5344CB8AC3E}">
        <p14:creationId xmlns:p14="http://schemas.microsoft.com/office/powerpoint/2010/main" val="4166070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851D23FF-53D5-FF03-E02E-5D47FE67BF00}"/>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BFED92D-5BD0-8425-8C38-6D742AF49F45}"/>
              </a:ext>
            </a:extLst>
          </p:cNvPr>
          <p:cNvSpPr/>
          <p:nvPr/>
        </p:nvSpPr>
        <p:spPr>
          <a:xfrm>
            <a:off x="6415549" y="2111188"/>
            <a:ext cx="5436000" cy="408667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84E53997-02B8-8CCA-FD1C-88B7A93E6F79}"/>
              </a:ext>
            </a:extLst>
          </p:cNvPr>
          <p:cNvSpPr txBox="1"/>
          <p:nvPr/>
        </p:nvSpPr>
        <p:spPr>
          <a:xfrm>
            <a:off x="544390" y="206526"/>
            <a:ext cx="5372316" cy="461665"/>
          </a:xfrm>
          <a:prstGeom prst="rect">
            <a:avLst/>
          </a:prstGeom>
          <a:noFill/>
        </p:spPr>
        <p:txBody>
          <a:bodyPr wrap="square" rtlCol="0">
            <a:spAutoFit/>
          </a:bodyPr>
          <a:lstStyle/>
          <a:p>
            <a:r>
              <a:rPr lang="en-US" sz="2400" b="1" dirty="0">
                <a:solidFill>
                  <a:srgbClr val="FF0000"/>
                </a:solidFill>
              </a:rPr>
              <a:t>Q7b. The Impact of Quantity on Sales</a:t>
            </a:r>
            <a:endParaRPr lang="en-NG" sz="2400" b="1" dirty="0">
              <a:solidFill>
                <a:srgbClr val="FF0000"/>
              </a:solidFill>
            </a:endParaRPr>
          </a:p>
        </p:txBody>
      </p:sp>
      <p:sp>
        <p:nvSpPr>
          <p:cNvPr id="5" name="TextBox 4">
            <a:extLst>
              <a:ext uri="{FF2B5EF4-FFF2-40B4-BE49-F238E27FC236}">
                <a16:creationId xmlns:a16="http://schemas.microsoft.com/office/drawing/2014/main" id="{0B37D4CA-52E7-A8D3-4C94-4CAF46E17289}"/>
              </a:ext>
            </a:extLst>
          </p:cNvPr>
          <p:cNvSpPr txBox="1"/>
          <p:nvPr/>
        </p:nvSpPr>
        <p:spPr>
          <a:xfrm>
            <a:off x="6607277" y="2565957"/>
            <a:ext cx="5136909" cy="3046988"/>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is the relationship between Sales and Quantity?</a:t>
            </a:r>
          </a:p>
          <a:p>
            <a:endParaRPr lang="en-US" sz="1600" b="1" i="1" u="sng" dirty="0"/>
          </a:p>
          <a:p>
            <a:r>
              <a:rPr lang="en-US" sz="1600" b="1" i="1" u="sng" dirty="0"/>
              <a:t>Hypothesis</a:t>
            </a:r>
            <a:r>
              <a:rPr lang="en-US" sz="1600" b="1" i="1" dirty="0"/>
              <a:t>: </a:t>
            </a:r>
            <a:r>
              <a:rPr lang="en-US" sz="1600" dirty="0"/>
              <a:t>There is a very High Positive Correlation between Sales and Quantity.</a:t>
            </a:r>
          </a:p>
          <a:p>
            <a:endParaRPr lang="en-US" sz="1600" dirty="0"/>
          </a:p>
          <a:p>
            <a:r>
              <a:rPr lang="en-US" sz="1600" b="1" i="1" u="sng" dirty="0"/>
              <a:t>Insights:</a:t>
            </a:r>
            <a:br>
              <a:rPr lang="en-US" sz="1600" dirty="0"/>
            </a:br>
            <a:r>
              <a:rPr lang="en-US" sz="1600" dirty="0"/>
              <a:t>A value of </a:t>
            </a:r>
            <a:r>
              <a:rPr lang="en-US" sz="1600" b="1" dirty="0"/>
              <a:t>0.94</a:t>
            </a:r>
            <a:r>
              <a:rPr lang="en-US" sz="1600" dirty="0"/>
              <a:t> indicates a very strong, positive, and statistically significant monotonic relationship between Sales and Quantity. This reflects a 94% confidence level that as the Quantity Sold increases, Sales also tend to increase. The strength of this relationship is close to 100%.</a:t>
            </a:r>
            <a:endParaRPr lang="en-US" sz="1600" b="1" i="1" u="sng" dirty="0"/>
          </a:p>
        </p:txBody>
      </p:sp>
      <p:sp>
        <p:nvSpPr>
          <p:cNvPr id="6" name="TextBox 5">
            <a:extLst>
              <a:ext uri="{FF2B5EF4-FFF2-40B4-BE49-F238E27FC236}">
                <a16:creationId xmlns:a16="http://schemas.microsoft.com/office/drawing/2014/main" id="{FA2F3F82-E222-4989-4F7C-B0DB5C7F0A10}"/>
              </a:ext>
            </a:extLst>
          </p:cNvPr>
          <p:cNvSpPr txBox="1"/>
          <p:nvPr/>
        </p:nvSpPr>
        <p:spPr>
          <a:xfrm>
            <a:off x="6415549" y="990140"/>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Examine whether an increase in the quantity sold is positively correlated with sales.</a:t>
            </a:r>
            <a:endParaRPr lang="en-NG" sz="1600" dirty="0">
              <a:solidFill>
                <a:srgbClr val="FF0000"/>
              </a:solidFill>
            </a:endParaRPr>
          </a:p>
        </p:txBody>
      </p:sp>
      <p:pic>
        <p:nvPicPr>
          <p:cNvPr id="8" name="Picture 7">
            <a:extLst>
              <a:ext uri="{FF2B5EF4-FFF2-40B4-BE49-F238E27FC236}">
                <a16:creationId xmlns:a16="http://schemas.microsoft.com/office/drawing/2014/main" id="{A78A74E1-7984-C9B8-5C6A-7DA18BF92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12" y="990141"/>
            <a:ext cx="5921188" cy="5207720"/>
          </a:xfrm>
          <a:prstGeom prst="rect">
            <a:avLst/>
          </a:prstGeom>
        </p:spPr>
      </p:pic>
    </p:spTree>
    <p:extLst>
      <p:ext uri="{BB962C8B-B14F-4D97-AF65-F5344CB8AC3E}">
        <p14:creationId xmlns:p14="http://schemas.microsoft.com/office/powerpoint/2010/main" val="202500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152909-6255-ADA9-8C5F-99F9270EE5CC}"/>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sp>
        <p:nvSpPr>
          <p:cNvPr id="9" name="Rectangle: Rounded Corners 8">
            <a:extLst>
              <a:ext uri="{FF2B5EF4-FFF2-40B4-BE49-F238E27FC236}">
                <a16:creationId xmlns:a16="http://schemas.microsoft.com/office/drawing/2014/main" id="{1E446FD1-FA7F-6CD3-846B-64B0E31132B0}"/>
              </a:ext>
            </a:extLst>
          </p:cNvPr>
          <p:cNvSpPr/>
          <p:nvPr/>
        </p:nvSpPr>
        <p:spPr>
          <a:xfrm>
            <a:off x="629248" y="1179871"/>
            <a:ext cx="4068113" cy="4483509"/>
          </a:xfrm>
          <a:prstGeom prst="roundRect">
            <a:avLst/>
          </a:prstGeom>
          <a:solidFill>
            <a:schemeClr val="bg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E532DBE8-642C-0023-BBF8-DACBCCAB0F8D}"/>
              </a:ext>
            </a:extLst>
          </p:cNvPr>
          <p:cNvSpPr txBox="1"/>
          <p:nvPr/>
        </p:nvSpPr>
        <p:spPr>
          <a:xfrm>
            <a:off x="1141196" y="2820692"/>
            <a:ext cx="3044215" cy="83099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800" b="1" dirty="0">
                <a:solidFill>
                  <a:srgbClr val="FF0000"/>
                </a:solidFill>
                <a:latin typeface="Arial Rounded MT Bold" panose="020F0704030504030204" pitchFamily="34" charset="0"/>
              </a:rPr>
              <a:t>Contents</a:t>
            </a:r>
            <a:endParaRPr lang="en-NG" sz="4800" b="1" dirty="0">
              <a:solidFill>
                <a:srgbClr val="FF0000"/>
              </a:solidFill>
              <a:latin typeface="Arial Rounded MT Bold" panose="020F0704030504030204" pitchFamily="34" charset="0"/>
            </a:endParaRPr>
          </a:p>
        </p:txBody>
      </p:sp>
      <p:sp>
        <p:nvSpPr>
          <p:cNvPr id="11" name="TextBox 10">
            <a:extLst>
              <a:ext uri="{FF2B5EF4-FFF2-40B4-BE49-F238E27FC236}">
                <a16:creationId xmlns:a16="http://schemas.microsoft.com/office/drawing/2014/main" id="{10770DD6-C326-5164-4620-962F1D14FCD4}"/>
              </a:ext>
            </a:extLst>
          </p:cNvPr>
          <p:cNvSpPr txBox="1"/>
          <p:nvPr/>
        </p:nvSpPr>
        <p:spPr>
          <a:xfrm>
            <a:off x="5326609" y="1329194"/>
            <a:ext cx="6413108" cy="4199611"/>
          </a:xfrm>
          <a:prstGeom prst="rect">
            <a:avLst/>
          </a:prstGeom>
          <a:noFill/>
        </p:spPr>
        <p:txBody>
          <a:bodyPr wrap="square" rtlCol="0">
            <a:spAutoFit/>
          </a:bodyPr>
          <a:lstStyle/>
          <a:p>
            <a:pPr marL="457200" indent="-457200">
              <a:lnSpc>
                <a:spcPct val="150000"/>
              </a:lnSpc>
              <a:buFont typeface="+mj-lt"/>
              <a:buAutoNum type="arabicPeriod"/>
            </a:pPr>
            <a:r>
              <a:rPr lang="en-US" sz="2000" dirty="0"/>
              <a:t>Executive Summary</a:t>
            </a:r>
          </a:p>
          <a:p>
            <a:pPr marL="457200" indent="-457200">
              <a:lnSpc>
                <a:spcPct val="150000"/>
              </a:lnSpc>
              <a:buFont typeface="+mj-lt"/>
              <a:buAutoNum type="arabicPeriod"/>
            </a:pPr>
            <a:r>
              <a:rPr lang="en-US" sz="2000" dirty="0"/>
              <a:t>Goals and Objectives Matrix</a:t>
            </a:r>
          </a:p>
          <a:p>
            <a:pPr marL="457200" indent="-457200">
              <a:lnSpc>
                <a:spcPct val="150000"/>
              </a:lnSpc>
              <a:buFont typeface="+mj-lt"/>
              <a:buAutoNum type="arabicPeriod"/>
            </a:pPr>
            <a:r>
              <a:rPr lang="en-US" sz="2000" dirty="0"/>
              <a:t>Exploring Descriptive, Diagnostic, Predictive, and Prescriptive Analytics: A Comprehensive Examination</a:t>
            </a:r>
          </a:p>
          <a:p>
            <a:pPr marL="457200" indent="-457200">
              <a:lnSpc>
                <a:spcPct val="150000"/>
              </a:lnSpc>
              <a:buFont typeface="+mj-lt"/>
              <a:buAutoNum type="arabicPeriod"/>
            </a:pPr>
            <a:r>
              <a:rPr lang="en-US" sz="2000" dirty="0"/>
              <a:t>Approach, Analysis, and Technical Challenges</a:t>
            </a:r>
          </a:p>
          <a:p>
            <a:pPr marL="457200" indent="-457200">
              <a:lnSpc>
                <a:spcPct val="150000"/>
              </a:lnSpc>
              <a:buFont typeface="+mj-lt"/>
              <a:buAutoNum type="arabicPeriod"/>
            </a:pPr>
            <a:r>
              <a:rPr lang="en-US" sz="2000" dirty="0"/>
              <a:t>Examinations – Charts, Tests, Plots, and Models</a:t>
            </a:r>
          </a:p>
          <a:p>
            <a:pPr marL="457200" indent="-457200">
              <a:lnSpc>
                <a:spcPct val="150000"/>
              </a:lnSpc>
              <a:buFont typeface="+mj-lt"/>
              <a:buAutoNum type="arabicPeriod"/>
            </a:pPr>
            <a:r>
              <a:rPr lang="en-US" sz="2000" dirty="0"/>
              <a:t>Key Findings from Descriptive, Diagnostic, Predictive, and Prescriptive Analytics</a:t>
            </a:r>
          </a:p>
          <a:p>
            <a:pPr marL="457200" indent="-457200">
              <a:lnSpc>
                <a:spcPct val="150000"/>
              </a:lnSpc>
              <a:buFont typeface="+mj-lt"/>
              <a:buAutoNum type="arabicPeriod"/>
            </a:pPr>
            <a:r>
              <a:rPr lang="en-US" sz="2000" dirty="0"/>
              <a:t>Final Recommendations</a:t>
            </a:r>
          </a:p>
        </p:txBody>
      </p:sp>
    </p:spTree>
    <p:extLst>
      <p:ext uri="{BB962C8B-B14F-4D97-AF65-F5344CB8AC3E}">
        <p14:creationId xmlns:p14="http://schemas.microsoft.com/office/powerpoint/2010/main" val="3562572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9FBE8C1-3445-541C-92AD-25DA0500C2B4}"/>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3762E07-3EB5-B70B-0BB5-3558391F76DB}"/>
              </a:ext>
            </a:extLst>
          </p:cNvPr>
          <p:cNvSpPr/>
          <p:nvPr/>
        </p:nvSpPr>
        <p:spPr>
          <a:xfrm>
            <a:off x="6415549" y="2111188"/>
            <a:ext cx="5436000" cy="408667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00FF709-B054-D1A6-3FCC-A3FCFF9266D3}"/>
              </a:ext>
            </a:extLst>
          </p:cNvPr>
          <p:cNvSpPr txBox="1"/>
          <p:nvPr/>
        </p:nvSpPr>
        <p:spPr>
          <a:xfrm>
            <a:off x="544390" y="206526"/>
            <a:ext cx="5372316" cy="461665"/>
          </a:xfrm>
          <a:prstGeom prst="rect">
            <a:avLst/>
          </a:prstGeom>
          <a:noFill/>
        </p:spPr>
        <p:txBody>
          <a:bodyPr wrap="square" rtlCol="0">
            <a:spAutoFit/>
          </a:bodyPr>
          <a:lstStyle/>
          <a:p>
            <a:r>
              <a:rPr lang="en-US" sz="2400" b="1" dirty="0">
                <a:solidFill>
                  <a:srgbClr val="FF0000"/>
                </a:solidFill>
              </a:rPr>
              <a:t>Q7c. The Impact of Discount on Sales</a:t>
            </a:r>
            <a:endParaRPr lang="en-NG" sz="2400" b="1" dirty="0">
              <a:solidFill>
                <a:srgbClr val="FF0000"/>
              </a:solidFill>
            </a:endParaRPr>
          </a:p>
        </p:txBody>
      </p:sp>
      <p:sp>
        <p:nvSpPr>
          <p:cNvPr id="5" name="TextBox 4">
            <a:extLst>
              <a:ext uri="{FF2B5EF4-FFF2-40B4-BE49-F238E27FC236}">
                <a16:creationId xmlns:a16="http://schemas.microsoft.com/office/drawing/2014/main" id="{2FC3A78A-D91A-7D57-5A0D-0C590311E1E8}"/>
              </a:ext>
            </a:extLst>
          </p:cNvPr>
          <p:cNvSpPr txBox="1"/>
          <p:nvPr/>
        </p:nvSpPr>
        <p:spPr>
          <a:xfrm>
            <a:off x="6607277" y="2565957"/>
            <a:ext cx="5136909" cy="3046988"/>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is the relationship between Sales and Discount?</a:t>
            </a:r>
          </a:p>
          <a:p>
            <a:endParaRPr lang="en-US" sz="1600" b="1" i="1" u="sng" dirty="0"/>
          </a:p>
          <a:p>
            <a:r>
              <a:rPr lang="en-US" sz="1600" b="1" i="1" u="sng" dirty="0"/>
              <a:t>Hypothesis</a:t>
            </a:r>
            <a:r>
              <a:rPr lang="en-US" sz="1600" b="1" i="1" dirty="0"/>
              <a:t>: </a:t>
            </a:r>
            <a:r>
              <a:rPr lang="en-US" sz="1600" dirty="0"/>
              <a:t>There is a very High Positive Correlation between Sales and Discount.</a:t>
            </a:r>
          </a:p>
          <a:p>
            <a:endParaRPr lang="en-US" sz="1600" dirty="0"/>
          </a:p>
          <a:p>
            <a:r>
              <a:rPr lang="en-US" sz="1600" b="1" i="1" u="sng" dirty="0"/>
              <a:t>Insights:</a:t>
            </a:r>
            <a:br>
              <a:rPr lang="en-US" sz="1600" dirty="0"/>
            </a:br>
            <a:r>
              <a:rPr lang="en-US" sz="1600" dirty="0"/>
              <a:t>A value of </a:t>
            </a:r>
            <a:r>
              <a:rPr lang="en-US" sz="1600" b="1" dirty="0"/>
              <a:t>0.92</a:t>
            </a:r>
            <a:r>
              <a:rPr lang="en-US" sz="1600" dirty="0"/>
              <a:t> indicates a very strong, positive, and statistically significant monotonic relationship between Sales and Discount. This reflects a 94% confidence level that as the Discount  increases, Sales also tend to increase. The strength of this relationship is close to 100%.</a:t>
            </a:r>
            <a:endParaRPr lang="en-US" sz="1600" b="1" i="1" u="sng" dirty="0"/>
          </a:p>
        </p:txBody>
      </p:sp>
      <p:sp>
        <p:nvSpPr>
          <p:cNvPr id="6" name="TextBox 5">
            <a:extLst>
              <a:ext uri="{FF2B5EF4-FFF2-40B4-BE49-F238E27FC236}">
                <a16:creationId xmlns:a16="http://schemas.microsoft.com/office/drawing/2014/main" id="{E1CF9FFA-C3C7-7296-C0CB-154A190ACBC8}"/>
              </a:ext>
            </a:extLst>
          </p:cNvPr>
          <p:cNvSpPr txBox="1"/>
          <p:nvPr/>
        </p:nvSpPr>
        <p:spPr>
          <a:xfrm>
            <a:off x="6415549" y="990140"/>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Examine whether an increase in the discount is positively correlated with sales.</a:t>
            </a:r>
            <a:endParaRPr lang="en-NG" sz="1600" dirty="0">
              <a:solidFill>
                <a:srgbClr val="FF0000"/>
              </a:solidFill>
            </a:endParaRPr>
          </a:p>
        </p:txBody>
      </p:sp>
      <p:pic>
        <p:nvPicPr>
          <p:cNvPr id="4" name="Picture 3">
            <a:extLst>
              <a:ext uri="{FF2B5EF4-FFF2-40B4-BE49-F238E27FC236}">
                <a16:creationId xmlns:a16="http://schemas.microsoft.com/office/drawing/2014/main" id="{024B3E38-C197-2F44-8207-6F9D7D2F3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5" y="990140"/>
            <a:ext cx="5997146" cy="5207721"/>
          </a:xfrm>
          <a:prstGeom prst="rect">
            <a:avLst/>
          </a:prstGeom>
        </p:spPr>
      </p:pic>
    </p:spTree>
    <p:extLst>
      <p:ext uri="{BB962C8B-B14F-4D97-AF65-F5344CB8AC3E}">
        <p14:creationId xmlns:p14="http://schemas.microsoft.com/office/powerpoint/2010/main" val="314072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436892" y="1731818"/>
            <a:ext cx="5436000" cy="4644267"/>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80EB3FA-09EC-F258-1559-2B09FD9C4801}"/>
              </a:ext>
            </a:extLst>
          </p:cNvPr>
          <p:cNvSpPr txBox="1"/>
          <p:nvPr/>
        </p:nvSpPr>
        <p:spPr>
          <a:xfrm>
            <a:off x="6657362" y="1880937"/>
            <a:ext cx="5101491" cy="4278094"/>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Key Factors Contribute to Sales Performance?</a:t>
            </a:r>
          </a:p>
          <a:p>
            <a:endParaRPr lang="en-US" sz="1600" dirty="0"/>
          </a:p>
          <a:p>
            <a:r>
              <a:rPr lang="en-US" sz="1600" b="1" i="1" u="sng" dirty="0"/>
              <a:t>Hypothesis &amp; Insights Based on Regression Model :                                                               </a:t>
            </a:r>
            <a:r>
              <a:rPr lang="en-US" sz="1600" b="1" dirty="0"/>
              <a:t>Quantity</a:t>
            </a:r>
            <a:r>
              <a:rPr lang="en-US" sz="1600" dirty="0"/>
              <a:t>: Each additional unit sold increases sales by approximately $47.33 (p &lt; 2e-16), showing a strong positive correlation.</a:t>
            </a:r>
          </a:p>
          <a:p>
            <a:r>
              <a:rPr lang="en-US" sz="1600" b="1" dirty="0"/>
              <a:t>Discount</a:t>
            </a:r>
            <a:r>
              <a:rPr lang="en-US" sz="1600" dirty="0"/>
              <a:t>: A one-unit increase in discount boosts sales by about $239.16 (p &lt; 2e-16), indicating that discounts effectively drive sales.</a:t>
            </a:r>
          </a:p>
          <a:p>
            <a:r>
              <a:rPr lang="en-US" sz="1600" b="1" dirty="0"/>
              <a:t>Profit: </a:t>
            </a:r>
            <a:r>
              <a:rPr lang="en-US" sz="1600" dirty="0"/>
              <a:t>An additional unit of profit raises sales by approximately $1.30 (p &lt; 2e-16), reflecting a positive relationship, though less impactful than quantity and discount.</a:t>
            </a:r>
            <a:endParaRPr lang="en-NG" sz="1600" dirty="0"/>
          </a:p>
          <a:p>
            <a:br>
              <a:rPr lang="en-US" sz="1600" dirty="0"/>
            </a:br>
            <a:r>
              <a:rPr lang="en-US" sz="1600" b="1" i="1" dirty="0">
                <a:solidFill>
                  <a:srgbClr val="FF0000"/>
                </a:solidFill>
              </a:rPr>
              <a:t>Focusing on these variables will be crucial in efforts to accelerate sales growth</a:t>
            </a:r>
            <a:endParaRPr lang="en-US" sz="1600" dirty="0">
              <a:solidFill>
                <a:srgbClr val="FF0000"/>
              </a:solidFill>
            </a:endParaRPr>
          </a:p>
        </p:txBody>
      </p:sp>
      <p:sp>
        <p:nvSpPr>
          <p:cNvPr id="6" name="TextBox 5">
            <a:extLst>
              <a:ext uri="{FF2B5EF4-FFF2-40B4-BE49-F238E27FC236}">
                <a16:creationId xmlns:a16="http://schemas.microsoft.com/office/drawing/2014/main" id="{48254A60-676A-8873-6EED-FDF3946BAF9D}"/>
              </a:ext>
            </a:extLst>
          </p:cNvPr>
          <p:cNvSpPr txBox="1"/>
          <p:nvPr/>
        </p:nvSpPr>
        <p:spPr>
          <a:xfrm>
            <a:off x="6565680" y="822721"/>
            <a:ext cx="5193173" cy="584775"/>
          </a:xfrm>
          <a:prstGeom prst="rect">
            <a:avLst/>
          </a:prstGeom>
          <a:noFill/>
        </p:spPr>
        <p:txBody>
          <a:bodyPr wrap="square" rtlCol="0">
            <a:spAutoFit/>
          </a:bodyPr>
          <a:lstStyle/>
          <a:p>
            <a:r>
              <a:rPr lang="en-US" sz="1600" b="1" i="1" u="sng" dirty="0">
                <a:solidFill>
                  <a:srgbClr val="FF0000"/>
                </a:solidFill>
              </a:rPr>
              <a:t>Purpose</a:t>
            </a:r>
            <a:r>
              <a:rPr lang="en-US" sz="1600" b="1" i="1" dirty="0">
                <a:solidFill>
                  <a:srgbClr val="FF0000"/>
                </a:solidFill>
              </a:rPr>
              <a:t>: </a:t>
            </a:r>
            <a:r>
              <a:rPr lang="en-US" sz="1600" dirty="0">
                <a:solidFill>
                  <a:srgbClr val="FF0000"/>
                </a:solidFill>
              </a:rPr>
              <a:t>Discover the Core Drivers of Sales Performance using Random Forest  and Regression Models</a:t>
            </a:r>
            <a:endParaRPr lang="en-NG" sz="1600" b="1" u="sng" dirty="0">
              <a:solidFill>
                <a:srgbClr val="FF0000"/>
              </a:solidFill>
            </a:endParaRPr>
          </a:p>
        </p:txBody>
      </p:sp>
      <p:sp>
        <p:nvSpPr>
          <p:cNvPr id="3" name="TextBox 2">
            <a:extLst>
              <a:ext uri="{FF2B5EF4-FFF2-40B4-BE49-F238E27FC236}">
                <a16:creationId xmlns:a16="http://schemas.microsoft.com/office/drawing/2014/main" id="{8B3B7E37-BFB4-47EE-7719-91A84FCF81F9}"/>
              </a:ext>
            </a:extLst>
          </p:cNvPr>
          <p:cNvSpPr txBox="1"/>
          <p:nvPr/>
        </p:nvSpPr>
        <p:spPr>
          <a:xfrm>
            <a:off x="69272" y="144002"/>
            <a:ext cx="12053455" cy="461665"/>
          </a:xfrm>
          <a:prstGeom prst="rect">
            <a:avLst/>
          </a:prstGeom>
          <a:noFill/>
        </p:spPr>
        <p:txBody>
          <a:bodyPr wrap="square" rtlCol="0">
            <a:spAutoFit/>
          </a:bodyPr>
          <a:lstStyle/>
          <a:p>
            <a:r>
              <a:rPr lang="en-US" sz="2400" b="1" dirty="0">
                <a:solidFill>
                  <a:srgbClr val="FF0000"/>
                </a:solidFill>
              </a:rPr>
              <a:t>Q8a. Key Sales Performance Drivers: Insights from Feature Importance &amp; Regression Analysis</a:t>
            </a:r>
          </a:p>
        </p:txBody>
      </p:sp>
      <p:pic>
        <p:nvPicPr>
          <p:cNvPr id="9" name="Picture 8">
            <a:extLst>
              <a:ext uri="{FF2B5EF4-FFF2-40B4-BE49-F238E27FC236}">
                <a16:creationId xmlns:a16="http://schemas.microsoft.com/office/drawing/2014/main" id="{E45E41A6-AA85-B44E-BF92-C21DB0EBE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887651"/>
            <a:ext cx="5960076" cy="5488433"/>
          </a:xfrm>
          <a:prstGeom prst="rect">
            <a:avLst/>
          </a:prstGeom>
        </p:spPr>
      </p:pic>
    </p:spTree>
    <p:extLst>
      <p:ext uri="{BB962C8B-B14F-4D97-AF65-F5344CB8AC3E}">
        <p14:creationId xmlns:p14="http://schemas.microsoft.com/office/powerpoint/2010/main" val="119747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5E4B32FF-C17F-9F5B-58A4-B361123A09BA}"/>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7FC69C9-BC8F-8ABC-A2C5-933C34E05F65}"/>
              </a:ext>
            </a:extLst>
          </p:cNvPr>
          <p:cNvSpPr/>
          <p:nvPr/>
        </p:nvSpPr>
        <p:spPr>
          <a:xfrm>
            <a:off x="6436892" y="1496291"/>
            <a:ext cx="5436000" cy="4879795"/>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8E3AC16C-8CD7-4BEF-6C09-8F7FBEFA0DAE}"/>
              </a:ext>
            </a:extLst>
          </p:cNvPr>
          <p:cNvSpPr txBox="1"/>
          <p:nvPr/>
        </p:nvSpPr>
        <p:spPr>
          <a:xfrm>
            <a:off x="6657362" y="1674030"/>
            <a:ext cx="5101491" cy="4524315"/>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Key Factors Contribute to Profitability?</a:t>
            </a:r>
          </a:p>
          <a:p>
            <a:endParaRPr lang="en-US" sz="1600" dirty="0"/>
          </a:p>
          <a:p>
            <a:r>
              <a:rPr lang="en-US" sz="1600" b="1" i="1" u="sng" dirty="0"/>
              <a:t>Hypothesis &amp; Insights Based on Regression Model:</a:t>
            </a:r>
            <a:br>
              <a:rPr lang="en-US" sz="1600" dirty="0"/>
            </a:br>
            <a:r>
              <a:rPr lang="en-US" sz="1600" b="1" dirty="0"/>
              <a:t>Sales (0.1787): </a:t>
            </a:r>
            <a:r>
              <a:rPr lang="en-US" sz="1600" dirty="0"/>
              <a:t>Each additional unit of sales increases profit by $0.1787, indicating a strong positive relationship with profit (p &lt; 2e-16).</a:t>
            </a:r>
          </a:p>
          <a:p>
            <a:endParaRPr lang="en-US" sz="1600" dirty="0"/>
          </a:p>
          <a:p>
            <a:r>
              <a:rPr lang="en-US" sz="1600" b="1" dirty="0"/>
              <a:t>Quantity (-2.928</a:t>
            </a:r>
            <a:r>
              <a:rPr lang="en-US" sz="1600" dirty="0"/>
              <a:t>): Each additional unit sold reduces profit by $2.93, showing a negative relationship between quantity and profit (p = 0.00098), potentially due to higher costs or lower-profit items.</a:t>
            </a:r>
          </a:p>
          <a:p>
            <a:endParaRPr lang="en-US" sz="1600" dirty="0"/>
          </a:p>
          <a:p>
            <a:r>
              <a:rPr lang="en-US" sz="1600" b="1" dirty="0"/>
              <a:t>Discount (-236.0): </a:t>
            </a:r>
            <a:r>
              <a:rPr lang="en-US" sz="1600" dirty="0"/>
              <a:t>A one-unit increase in discount lowers profit by $236, indicating that larger discounts significantly reduce profitability (p &lt; 2e-16).</a:t>
            </a:r>
          </a:p>
          <a:p>
            <a:endParaRPr lang="en-NG" sz="1600" dirty="0"/>
          </a:p>
          <a:p>
            <a:r>
              <a:rPr lang="en-US" sz="1600" b="1" i="1" dirty="0">
                <a:solidFill>
                  <a:srgbClr val="FF0000"/>
                </a:solidFill>
              </a:rPr>
              <a:t>These results suggest that both Quantity and Discount contribute to a reduction in profit.</a:t>
            </a:r>
          </a:p>
        </p:txBody>
      </p:sp>
      <p:sp>
        <p:nvSpPr>
          <p:cNvPr id="6" name="TextBox 5">
            <a:extLst>
              <a:ext uri="{FF2B5EF4-FFF2-40B4-BE49-F238E27FC236}">
                <a16:creationId xmlns:a16="http://schemas.microsoft.com/office/drawing/2014/main" id="{F66A8947-AA25-B62D-C931-FDD3802D6A5D}"/>
              </a:ext>
            </a:extLst>
          </p:cNvPr>
          <p:cNvSpPr txBox="1"/>
          <p:nvPr/>
        </p:nvSpPr>
        <p:spPr>
          <a:xfrm>
            <a:off x="6565680" y="822721"/>
            <a:ext cx="5193173" cy="338554"/>
          </a:xfrm>
          <a:prstGeom prst="rect">
            <a:avLst/>
          </a:prstGeom>
          <a:noFill/>
        </p:spPr>
        <p:txBody>
          <a:bodyPr wrap="square" rtlCol="0">
            <a:spAutoFit/>
          </a:bodyPr>
          <a:lstStyle/>
          <a:p>
            <a:r>
              <a:rPr lang="en-US" sz="1600" b="1" i="1" u="sng" dirty="0">
                <a:solidFill>
                  <a:srgbClr val="FF0000"/>
                </a:solidFill>
              </a:rPr>
              <a:t>Purpose</a:t>
            </a:r>
            <a:r>
              <a:rPr lang="en-US" sz="1600" b="1" i="1" dirty="0">
                <a:solidFill>
                  <a:srgbClr val="FF0000"/>
                </a:solidFill>
              </a:rPr>
              <a:t>: </a:t>
            </a:r>
            <a:r>
              <a:rPr lang="en-US" sz="1600" dirty="0">
                <a:solidFill>
                  <a:srgbClr val="FF0000"/>
                </a:solidFill>
              </a:rPr>
              <a:t>Uncover the Essential Drivers of Profitability. </a:t>
            </a:r>
            <a:endParaRPr lang="en-NG" sz="1600" b="1" u="sng" dirty="0">
              <a:solidFill>
                <a:srgbClr val="FF0000"/>
              </a:solidFill>
            </a:endParaRPr>
          </a:p>
        </p:txBody>
      </p:sp>
      <p:sp>
        <p:nvSpPr>
          <p:cNvPr id="2" name="TextBox 1">
            <a:extLst>
              <a:ext uri="{FF2B5EF4-FFF2-40B4-BE49-F238E27FC236}">
                <a16:creationId xmlns:a16="http://schemas.microsoft.com/office/drawing/2014/main" id="{5F46423E-E90F-D213-32AA-BEAB8B5A7165}"/>
              </a:ext>
            </a:extLst>
          </p:cNvPr>
          <p:cNvSpPr txBox="1"/>
          <p:nvPr/>
        </p:nvSpPr>
        <p:spPr>
          <a:xfrm>
            <a:off x="293098" y="183315"/>
            <a:ext cx="11605804" cy="461665"/>
          </a:xfrm>
          <a:prstGeom prst="rect">
            <a:avLst/>
          </a:prstGeom>
          <a:noFill/>
        </p:spPr>
        <p:txBody>
          <a:bodyPr wrap="square" rtlCol="0">
            <a:spAutoFit/>
          </a:bodyPr>
          <a:lstStyle/>
          <a:p>
            <a:r>
              <a:rPr lang="en-US" sz="2400" b="1" dirty="0">
                <a:solidFill>
                  <a:srgbClr val="FF0000"/>
                </a:solidFill>
              </a:rPr>
              <a:t>Q8b. Key Drivers of Profitability : Insights from Feature Importance &amp; Regression Analysis</a:t>
            </a:r>
          </a:p>
        </p:txBody>
      </p:sp>
      <p:pic>
        <p:nvPicPr>
          <p:cNvPr id="8" name="Picture 7">
            <a:extLst>
              <a:ext uri="{FF2B5EF4-FFF2-40B4-BE49-F238E27FC236}">
                <a16:creationId xmlns:a16="http://schemas.microsoft.com/office/drawing/2014/main" id="{76B6F5DC-4CD8-F9C5-0F6A-5B2153E6F9D6}"/>
              </a:ext>
            </a:extLst>
          </p:cNvPr>
          <p:cNvPicPr>
            <a:picLocks noChangeAspect="1"/>
          </p:cNvPicPr>
          <p:nvPr/>
        </p:nvPicPr>
        <p:blipFill>
          <a:blip r:embed="rId2"/>
          <a:stretch>
            <a:fillRect/>
          </a:stretch>
        </p:blipFill>
        <p:spPr>
          <a:xfrm>
            <a:off x="180109" y="822721"/>
            <a:ext cx="5915892" cy="5553365"/>
          </a:xfrm>
          <a:prstGeom prst="rect">
            <a:avLst/>
          </a:prstGeom>
        </p:spPr>
      </p:pic>
    </p:spTree>
    <p:extLst>
      <p:ext uri="{BB962C8B-B14F-4D97-AF65-F5344CB8AC3E}">
        <p14:creationId xmlns:p14="http://schemas.microsoft.com/office/powerpoint/2010/main" val="3637997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419575" y="1935679"/>
            <a:ext cx="5436000" cy="4438800"/>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80EB3FA-09EC-F258-1559-2B09FD9C4801}"/>
              </a:ext>
            </a:extLst>
          </p:cNvPr>
          <p:cNvSpPr txBox="1"/>
          <p:nvPr/>
        </p:nvSpPr>
        <p:spPr>
          <a:xfrm>
            <a:off x="6764476" y="2169920"/>
            <a:ext cx="4746197" cy="3293209"/>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Are there Seasonal Patterns, and what is the Sales Trend over Time?</a:t>
            </a:r>
          </a:p>
          <a:p>
            <a:endParaRPr lang="en-US" sz="1600" dirty="0">
              <a:solidFill>
                <a:srgbClr val="FF0000"/>
              </a:solidFill>
            </a:endParaRPr>
          </a:p>
          <a:p>
            <a:r>
              <a:rPr lang="en-US" sz="1600" b="1" i="1" u="sng" dirty="0"/>
              <a:t>Hypothesis &amp; Insights</a:t>
            </a:r>
            <a:r>
              <a:rPr lang="en-US" sz="1600" i="1" dirty="0"/>
              <a:t>.</a:t>
            </a:r>
            <a:r>
              <a:rPr lang="en-US" sz="1600" i="1" dirty="0">
                <a:solidFill>
                  <a:srgbClr val="000000"/>
                </a:solidFill>
              </a:rPr>
              <a:t>                                          </a:t>
            </a:r>
            <a:r>
              <a:rPr lang="en-US" sz="1600" dirty="0"/>
              <a:t>Yes, there are clear seasonal patterns. September, November, and December consistently show strong sales performance, with March also experiencing an upward trend, though not as high as the other three months.</a:t>
            </a:r>
          </a:p>
          <a:p>
            <a:endParaRPr lang="en-US" sz="1600" dirty="0"/>
          </a:p>
          <a:p>
            <a:r>
              <a:rPr lang="en-US" sz="1600" dirty="0"/>
              <a:t>While growth had remained flat, there has been a noticeable upward trend since mid-2021, indicating significant improvement in sales performance.</a:t>
            </a:r>
          </a:p>
        </p:txBody>
      </p:sp>
      <p:sp>
        <p:nvSpPr>
          <p:cNvPr id="6" name="TextBox 5">
            <a:extLst>
              <a:ext uri="{FF2B5EF4-FFF2-40B4-BE49-F238E27FC236}">
                <a16:creationId xmlns:a16="http://schemas.microsoft.com/office/drawing/2014/main" id="{48254A60-676A-8873-6EED-FDF3946BAF9D}"/>
              </a:ext>
            </a:extLst>
          </p:cNvPr>
          <p:cNvSpPr txBox="1"/>
          <p:nvPr/>
        </p:nvSpPr>
        <p:spPr>
          <a:xfrm>
            <a:off x="6639116" y="889417"/>
            <a:ext cx="5216459" cy="646331"/>
          </a:xfrm>
          <a:prstGeom prst="rect">
            <a:avLst/>
          </a:prstGeom>
          <a:noFill/>
        </p:spPr>
        <p:txBody>
          <a:bodyPr wrap="square" rtlCol="0">
            <a:spAutoFit/>
          </a:bodyPr>
          <a:lstStyle/>
          <a:p>
            <a:r>
              <a:rPr lang="en-US" b="1" i="1" u="sng" dirty="0">
                <a:solidFill>
                  <a:srgbClr val="FF0000"/>
                </a:solidFill>
              </a:rPr>
              <a:t>Purpose</a:t>
            </a:r>
            <a:r>
              <a:rPr lang="en-US" dirty="0">
                <a:solidFill>
                  <a:srgbClr val="FF0000"/>
                </a:solidFill>
              </a:rPr>
              <a:t>: Analyze the Sales Pattern across Months and Years in-order to identify Seasonality and Trends.</a:t>
            </a:r>
            <a:endParaRPr lang="en-NG" dirty="0">
              <a:solidFill>
                <a:srgbClr val="FF0000"/>
              </a:solidFill>
            </a:endParaRPr>
          </a:p>
        </p:txBody>
      </p:sp>
      <p:sp>
        <p:nvSpPr>
          <p:cNvPr id="3" name="TextBox 2">
            <a:extLst>
              <a:ext uri="{FF2B5EF4-FFF2-40B4-BE49-F238E27FC236}">
                <a16:creationId xmlns:a16="http://schemas.microsoft.com/office/drawing/2014/main" id="{6DF437EA-E1C5-B44F-3343-FC9581CCA7CD}"/>
              </a:ext>
            </a:extLst>
          </p:cNvPr>
          <p:cNvSpPr txBox="1"/>
          <p:nvPr/>
        </p:nvSpPr>
        <p:spPr>
          <a:xfrm>
            <a:off x="478832" y="206526"/>
            <a:ext cx="7387912" cy="461665"/>
          </a:xfrm>
          <a:prstGeom prst="rect">
            <a:avLst/>
          </a:prstGeom>
          <a:noFill/>
        </p:spPr>
        <p:txBody>
          <a:bodyPr wrap="square" rtlCol="0">
            <a:spAutoFit/>
          </a:bodyPr>
          <a:lstStyle/>
          <a:p>
            <a:r>
              <a:rPr lang="en-US" sz="2400" b="1" dirty="0">
                <a:solidFill>
                  <a:srgbClr val="FF0000"/>
                </a:solidFill>
              </a:rPr>
              <a:t>Q9. Sales Seasonality and Trend – using Decomposition</a:t>
            </a:r>
          </a:p>
        </p:txBody>
      </p:sp>
      <p:pic>
        <p:nvPicPr>
          <p:cNvPr id="9" name="Picture 8">
            <a:extLst>
              <a:ext uri="{FF2B5EF4-FFF2-40B4-BE49-F238E27FC236}">
                <a16:creationId xmlns:a16="http://schemas.microsoft.com/office/drawing/2014/main" id="{2DDDD813-CB24-D78D-A19F-6EE55AE31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9" y="889417"/>
            <a:ext cx="5851521" cy="5485062"/>
          </a:xfrm>
          <a:prstGeom prst="rect">
            <a:avLst/>
          </a:prstGeom>
        </p:spPr>
      </p:pic>
    </p:spTree>
    <p:extLst>
      <p:ext uri="{BB962C8B-B14F-4D97-AF65-F5344CB8AC3E}">
        <p14:creationId xmlns:p14="http://schemas.microsoft.com/office/powerpoint/2010/main" val="243252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784259" y="2321875"/>
            <a:ext cx="4959927" cy="3982064"/>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45B38F93-CBFF-7913-45A7-193C93FDA1A3}"/>
              </a:ext>
            </a:extLst>
          </p:cNvPr>
          <p:cNvSpPr txBox="1"/>
          <p:nvPr/>
        </p:nvSpPr>
        <p:spPr>
          <a:xfrm>
            <a:off x="469159" y="241411"/>
            <a:ext cx="10825315" cy="461665"/>
          </a:xfrm>
          <a:prstGeom prst="rect">
            <a:avLst/>
          </a:prstGeom>
          <a:noFill/>
        </p:spPr>
        <p:txBody>
          <a:bodyPr wrap="square" rtlCol="0">
            <a:spAutoFit/>
          </a:bodyPr>
          <a:lstStyle/>
          <a:p>
            <a:r>
              <a:rPr lang="en-US" sz="2400" b="1" dirty="0">
                <a:solidFill>
                  <a:srgbClr val="FF0000"/>
                </a:solidFill>
              </a:rPr>
              <a:t>Q10. Projection of sales for the next thirty-six months – Using Time Series Forecast </a:t>
            </a:r>
          </a:p>
        </p:txBody>
      </p:sp>
      <p:sp>
        <p:nvSpPr>
          <p:cNvPr id="5" name="TextBox 4">
            <a:extLst>
              <a:ext uri="{FF2B5EF4-FFF2-40B4-BE49-F238E27FC236}">
                <a16:creationId xmlns:a16="http://schemas.microsoft.com/office/drawing/2014/main" id="{580EB3FA-09EC-F258-1559-2B09FD9C4801}"/>
              </a:ext>
            </a:extLst>
          </p:cNvPr>
          <p:cNvSpPr txBox="1"/>
          <p:nvPr/>
        </p:nvSpPr>
        <p:spPr>
          <a:xfrm>
            <a:off x="6956302" y="2674311"/>
            <a:ext cx="4655574" cy="2893100"/>
          </a:xfrm>
          <a:prstGeom prst="rect">
            <a:avLst/>
          </a:prstGeom>
          <a:noFill/>
        </p:spPr>
        <p:txBody>
          <a:bodyPr wrap="square" rtlCol="0">
            <a:spAutoFit/>
          </a:bodyPr>
          <a:lstStyle/>
          <a:p>
            <a:r>
              <a:rPr lang="en-US" sz="1400" b="1" i="1" u="sng" dirty="0">
                <a:solidFill>
                  <a:srgbClr val="FF0000"/>
                </a:solidFill>
              </a:rPr>
              <a:t>Question</a:t>
            </a:r>
            <a:r>
              <a:rPr lang="en-US" sz="1400" b="1" i="1" dirty="0">
                <a:solidFill>
                  <a:srgbClr val="FF0000"/>
                </a:solidFill>
              </a:rPr>
              <a:t> : </a:t>
            </a:r>
            <a:r>
              <a:rPr lang="en-US" sz="1400" dirty="0">
                <a:solidFill>
                  <a:srgbClr val="FF0000"/>
                </a:solidFill>
              </a:rPr>
              <a:t>How will sales trends evolve over the next thirty-six months—will they be favorable or unfavorable?</a:t>
            </a:r>
          </a:p>
          <a:p>
            <a:endParaRPr lang="en-US" sz="1400" b="1" i="1" dirty="0">
              <a:solidFill>
                <a:srgbClr val="FF0000"/>
              </a:solidFill>
            </a:endParaRPr>
          </a:p>
          <a:p>
            <a:r>
              <a:rPr lang="en-US" sz="1400" b="1" u="sng" dirty="0"/>
              <a:t>Insights</a:t>
            </a:r>
            <a:r>
              <a:rPr lang="en-US" sz="1400" b="1" dirty="0"/>
              <a:t> :</a:t>
            </a:r>
            <a:endParaRPr lang="en-US" sz="1400" dirty="0"/>
          </a:p>
          <a:p>
            <a:r>
              <a:rPr lang="en-US" sz="1400" dirty="0"/>
              <a:t>The observed upward trend in sales suggests a robust and growing market, indicating that customer demand is on the rise. This trend bodes well for sales outcomes over the next thirty-six months (three years), providing a strong foundation for strategic business planning and decision-making.</a:t>
            </a:r>
          </a:p>
          <a:p>
            <a:endParaRPr lang="en-US" sz="1400" dirty="0"/>
          </a:p>
          <a:p>
            <a:r>
              <a:rPr lang="en-US" sz="1400" dirty="0"/>
              <a:t>Several factors contribute to this upward trajectory:</a:t>
            </a:r>
          </a:p>
          <a:p>
            <a:r>
              <a:rPr lang="en-US" sz="1400" dirty="0"/>
              <a:t>Quantity Sold, Discount Strategies, Market Trends and Consumer Preferences, Profit Target, Economic Factors, …</a:t>
            </a:r>
          </a:p>
        </p:txBody>
      </p:sp>
      <p:sp>
        <p:nvSpPr>
          <p:cNvPr id="6" name="TextBox 5">
            <a:extLst>
              <a:ext uri="{FF2B5EF4-FFF2-40B4-BE49-F238E27FC236}">
                <a16:creationId xmlns:a16="http://schemas.microsoft.com/office/drawing/2014/main" id="{48254A60-676A-8873-6EED-FDF3946BAF9D}"/>
              </a:ext>
            </a:extLst>
          </p:cNvPr>
          <p:cNvSpPr txBox="1"/>
          <p:nvPr/>
        </p:nvSpPr>
        <p:spPr>
          <a:xfrm>
            <a:off x="6956302" y="1027232"/>
            <a:ext cx="4655573" cy="523220"/>
          </a:xfrm>
          <a:prstGeom prst="rect">
            <a:avLst/>
          </a:prstGeom>
          <a:noFill/>
        </p:spPr>
        <p:txBody>
          <a:bodyPr wrap="square" rtlCol="0">
            <a:spAutoFit/>
          </a:bodyPr>
          <a:lstStyle/>
          <a:p>
            <a:r>
              <a:rPr lang="en-US" sz="1400" b="1" i="1" u="sng" dirty="0">
                <a:solidFill>
                  <a:srgbClr val="FF0000"/>
                </a:solidFill>
              </a:rPr>
              <a:t>Purpose</a:t>
            </a:r>
            <a:r>
              <a:rPr lang="en-US" sz="1400" dirty="0">
                <a:solidFill>
                  <a:srgbClr val="FF0000"/>
                </a:solidFill>
              </a:rPr>
              <a:t>: Predict future Sales values based on historical data using the ARIMA model.</a:t>
            </a:r>
            <a:endParaRPr lang="en-NG" sz="1400" b="1" u="sng" kern="100" dirty="0">
              <a:solidFill>
                <a:srgbClr val="FF0000"/>
              </a:solidFill>
              <a:effectLst/>
              <a:latin typeface="Aptos" panose="02110004020202020204"/>
              <a:ea typeface="Aptos" panose="02110004020202020204"/>
              <a:cs typeface="Times New Roman" panose="02020603050405020304" pitchFamily="18" charset="0"/>
            </a:endParaRPr>
          </a:p>
        </p:txBody>
      </p:sp>
      <p:pic>
        <p:nvPicPr>
          <p:cNvPr id="10" name="Picture 9">
            <a:extLst>
              <a:ext uri="{FF2B5EF4-FFF2-40B4-BE49-F238E27FC236}">
                <a16:creationId xmlns:a16="http://schemas.microsoft.com/office/drawing/2014/main" id="{8F4A8241-C12A-5D86-2711-99F969A4E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08" y="1027232"/>
            <a:ext cx="6314304" cy="5276707"/>
          </a:xfrm>
          <a:prstGeom prst="rect">
            <a:avLst/>
          </a:prstGeom>
        </p:spPr>
      </p:pic>
    </p:spTree>
    <p:extLst>
      <p:ext uri="{BB962C8B-B14F-4D97-AF65-F5344CB8AC3E}">
        <p14:creationId xmlns:p14="http://schemas.microsoft.com/office/powerpoint/2010/main" val="2319388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414655" y="1995055"/>
            <a:ext cx="5417127" cy="4494235"/>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80EB3FA-09EC-F258-1559-2B09FD9C4801}"/>
              </a:ext>
            </a:extLst>
          </p:cNvPr>
          <p:cNvSpPr txBox="1"/>
          <p:nvPr/>
        </p:nvSpPr>
        <p:spPr>
          <a:xfrm>
            <a:off x="6610741" y="2672603"/>
            <a:ext cx="5024954" cy="3046988"/>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Which customer segments drive the most sales?</a:t>
            </a:r>
          </a:p>
          <a:p>
            <a:endParaRPr lang="en-US" sz="1600" dirty="0">
              <a:solidFill>
                <a:srgbClr val="FF0000"/>
              </a:solidFill>
            </a:endParaRPr>
          </a:p>
          <a:p>
            <a:r>
              <a:rPr lang="en-US" sz="1600" b="1" u="sng" dirty="0"/>
              <a:t>Insights</a:t>
            </a:r>
            <a:r>
              <a:rPr lang="en-US" sz="1600" b="1" dirty="0"/>
              <a:t> </a:t>
            </a:r>
            <a:r>
              <a:rPr lang="en-US" sz="1600" dirty="0"/>
              <a:t>: </a:t>
            </a:r>
          </a:p>
          <a:p>
            <a:r>
              <a:rPr lang="en-US" sz="1600" dirty="0"/>
              <a:t>The customer segment that drives most of the sales is the category with sales starting from  approximately $7,500+.This segment (third segment) is not clustered together like the others.</a:t>
            </a:r>
          </a:p>
          <a:p>
            <a:endParaRPr lang="en-US" sz="1600" i="1" dirty="0"/>
          </a:p>
          <a:p>
            <a:r>
              <a:rPr lang="en-US" sz="1600" i="1" dirty="0"/>
              <a:t>The second segment start from approximately $2,500 - $7,500, while the third segment are customers with a total sales Amount of less than approximately $2,500</a:t>
            </a:r>
          </a:p>
        </p:txBody>
      </p:sp>
      <p:sp>
        <p:nvSpPr>
          <p:cNvPr id="6" name="TextBox 5">
            <a:extLst>
              <a:ext uri="{FF2B5EF4-FFF2-40B4-BE49-F238E27FC236}">
                <a16:creationId xmlns:a16="http://schemas.microsoft.com/office/drawing/2014/main" id="{48254A60-676A-8873-6EED-FDF3946BAF9D}"/>
              </a:ext>
            </a:extLst>
          </p:cNvPr>
          <p:cNvSpPr txBox="1"/>
          <p:nvPr/>
        </p:nvSpPr>
        <p:spPr>
          <a:xfrm>
            <a:off x="6784259" y="1034735"/>
            <a:ext cx="4851436"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To segment customers based on buying behavior using the K-Means clustering model.</a:t>
            </a:r>
            <a:endParaRPr lang="en-NG" sz="1600" b="1" u="sng" dirty="0">
              <a:solidFill>
                <a:srgbClr val="FF0000"/>
              </a:solidFill>
            </a:endParaRPr>
          </a:p>
        </p:txBody>
      </p:sp>
      <p:sp>
        <p:nvSpPr>
          <p:cNvPr id="3" name="TextBox 2">
            <a:extLst>
              <a:ext uri="{FF2B5EF4-FFF2-40B4-BE49-F238E27FC236}">
                <a16:creationId xmlns:a16="http://schemas.microsoft.com/office/drawing/2014/main" id="{65832A6D-619B-49A3-B708-A978530FA3AC}"/>
              </a:ext>
            </a:extLst>
          </p:cNvPr>
          <p:cNvSpPr txBox="1"/>
          <p:nvPr/>
        </p:nvSpPr>
        <p:spPr>
          <a:xfrm>
            <a:off x="469160" y="241411"/>
            <a:ext cx="5945496" cy="461665"/>
          </a:xfrm>
          <a:prstGeom prst="rect">
            <a:avLst/>
          </a:prstGeom>
          <a:noFill/>
        </p:spPr>
        <p:txBody>
          <a:bodyPr wrap="square" rtlCol="0">
            <a:spAutoFit/>
          </a:bodyPr>
          <a:lstStyle/>
          <a:p>
            <a:r>
              <a:rPr lang="en-US" sz="2400" b="1" dirty="0">
                <a:solidFill>
                  <a:srgbClr val="FF0000"/>
                </a:solidFill>
              </a:rPr>
              <a:t>Q11. Clustering Model - for group of three (3)</a:t>
            </a:r>
          </a:p>
        </p:txBody>
      </p:sp>
      <p:pic>
        <p:nvPicPr>
          <p:cNvPr id="8" name="Picture 7">
            <a:extLst>
              <a:ext uri="{FF2B5EF4-FFF2-40B4-BE49-F238E27FC236}">
                <a16:creationId xmlns:a16="http://schemas.microsoft.com/office/drawing/2014/main" id="{8558B99F-F4CB-7E66-8338-3E2845A1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66" y="1034735"/>
            <a:ext cx="5934075" cy="5454555"/>
          </a:xfrm>
          <a:prstGeom prst="rect">
            <a:avLst/>
          </a:prstGeom>
        </p:spPr>
      </p:pic>
    </p:spTree>
    <p:extLst>
      <p:ext uri="{BB962C8B-B14F-4D97-AF65-F5344CB8AC3E}">
        <p14:creationId xmlns:p14="http://schemas.microsoft.com/office/powerpoint/2010/main" val="466892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ADB09-AB30-D61B-D169-16EB4106708A}"/>
              </a:ext>
            </a:extLst>
          </p:cNvPr>
          <p:cNvSpPr txBox="1"/>
          <p:nvPr/>
        </p:nvSpPr>
        <p:spPr>
          <a:xfrm>
            <a:off x="773390" y="239730"/>
            <a:ext cx="3951010" cy="461665"/>
          </a:xfrm>
          <a:prstGeom prst="rect">
            <a:avLst/>
          </a:prstGeom>
          <a:noFill/>
        </p:spPr>
        <p:txBody>
          <a:bodyPr wrap="square" rtlCol="0">
            <a:spAutoFit/>
          </a:bodyPr>
          <a:lstStyle/>
          <a:p>
            <a:r>
              <a:rPr lang="en-US" sz="2400" b="1" dirty="0">
                <a:solidFill>
                  <a:srgbClr val="FF0000"/>
                </a:solidFill>
              </a:rPr>
              <a:t>Final Recommendations</a:t>
            </a:r>
          </a:p>
        </p:txBody>
      </p:sp>
      <p:sp>
        <p:nvSpPr>
          <p:cNvPr id="3" name="TextBox 2">
            <a:extLst>
              <a:ext uri="{FF2B5EF4-FFF2-40B4-BE49-F238E27FC236}">
                <a16:creationId xmlns:a16="http://schemas.microsoft.com/office/drawing/2014/main" id="{CDFEB2FB-6942-0670-7D4F-DE3CBA45B8B8}"/>
              </a:ext>
            </a:extLst>
          </p:cNvPr>
          <p:cNvSpPr txBox="1"/>
          <p:nvPr/>
        </p:nvSpPr>
        <p:spPr>
          <a:xfrm>
            <a:off x="773390" y="961658"/>
            <a:ext cx="10936829" cy="4934684"/>
          </a:xfrm>
          <a:prstGeom prst="rect">
            <a:avLst/>
          </a:prstGeom>
          <a:noFill/>
        </p:spPr>
        <p:txBody>
          <a:bodyPr wrap="square" rtlCol="0">
            <a:spAutoFit/>
          </a:bodyPr>
          <a:lstStyle/>
          <a:p>
            <a:pPr marL="342900" indent="-342900">
              <a:buAutoNum type="arabicPeriod"/>
            </a:pPr>
            <a:endParaRPr lang="en-US" sz="1600" b="1" dirty="0">
              <a:latin typeface="Aptos" panose="02110004020202020204"/>
              <a:cs typeface="Times New Roman" panose="02020603050405020304" pitchFamily="18" charset="0"/>
            </a:endParaRPr>
          </a:p>
          <a:p>
            <a:r>
              <a:rPr lang="en-US" sz="1600" b="1" dirty="0">
                <a:latin typeface="Aptos" panose="02110004020202020204"/>
                <a:cs typeface="Times New Roman" panose="02020603050405020304" pitchFamily="18" charset="0"/>
              </a:rPr>
              <a:t>1.  Total Sales and Percentage Growth - </a:t>
            </a:r>
            <a:r>
              <a:rPr lang="en-US" sz="1600" dirty="0"/>
              <a:t>Sales have grown by 19.65% in the last period, indicating a positive trend.</a:t>
            </a:r>
          </a:p>
          <a:p>
            <a:pPr marL="342900" indent="-342900">
              <a:buAutoNum type="arabicPeriod"/>
            </a:pPr>
            <a:endParaRPr lang="en-US" sz="1600" dirty="0"/>
          </a:p>
          <a:p>
            <a:r>
              <a:rPr lang="en-NG" sz="1600" b="1" kern="100" dirty="0">
                <a:solidFill>
                  <a:srgbClr val="FF0000"/>
                </a:solidFill>
                <a:effectLst/>
                <a:latin typeface="Aptos" panose="02110004020202020204"/>
                <a:ea typeface="Aptos" panose="02110004020202020204"/>
                <a:cs typeface="Times New Roman" panose="02020603050405020304" pitchFamily="18" charset="0"/>
              </a:rPr>
              <a:t>Action:</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US" sz="1600" dirty="0"/>
              <a:t>Focus on the factors driving the growth</a:t>
            </a:r>
          </a:p>
          <a:p>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 </a:t>
            </a:r>
            <a:r>
              <a:rPr lang="en-US" sz="1600" dirty="0"/>
              <a:t>Boost marketing in growth areas, improve weak segments, and keep pricing competitive. </a:t>
            </a: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US" sz="1600" dirty="0"/>
              <a:t>Attain a 15-20% sales growth, contributing to an overall increase in revenue</a:t>
            </a:r>
          </a:p>
          <a:p>
            <a:endParaRPr lang="en-US" sz="1600" b="1" dirty="0">
              <a:latin typeface="Aptos" panose="02110004020202020204"/>
              <a:cs typeface="Times New Roman" panose="02020603050405020304" pitchFamily="18" charset="0"/>
            </a:endParaRPr>
          </a:p>
          <a:p>
            <a:r>
              <a:rPr lang="en-US" sz="1600" b="1" dirty="0">
                <a:effectLst/>
                <a:latin typeface="Aptos" panose="02110004020202020204"/>
                <a:ea typeface="Aptos" panose="02110004020202020204"/>
                <a:cs typeface="Times New Roman" panose="02020603050405020304" pitchFamily="18" charset="0"/>
              </a:rPr>
              <a:t>2.   </a:t>
            </a:r>
            <a:r>
              <a:rPr lang="en-NG" sz="1600" b="1" dirty="0">
                <a:effectLst/>
                <a:latin typeface="Aptos" panose="02110004020202020204"/>
                <a:ea typeface="Aptos" panose="02110004020202020204"/>
                <a:cs typeface="Times New Roman" panose="02020603050405020304" pitchFamily="18" charset="0"/>
              </a:rPr>
              <a:t>Regional Sales Strategy</a:t>
            </a:r>
            <a:r>
              <a:rPr lang="en-US" sz="1600" b="1" dirty="0">
                <a:effectLst/>
                <a:latin typeface="Aptos" panose="02110004020202020204"/>
                <a:ea typeface="Aptos" panose="02110004020202020204"/>
                <a:cs typeface="Times New Roman" panose="02020603050405020304" pitchFamily="18" charset="0"/>
              </a:rPr>
              <a:t> -</a:t>
            </a:r>
            <a:r>
              <a:rPr lang="en-US" sz="1600" dirty="0">
                <a:effectLst/>
                <a:latin typeface="Aptos" panose="02110004020202020204"/>
                <a:ea typeface="Aptos" panose="02110004020202020204"/>
                <a:cs typeface="Times New Roman" panose="02020603050405020304" pitchFamily="18" charset="0"/>
              </a:rPr>
              <a:t> </a:t>
            </a:r>
            <a:r>
              <a:rPr lang="en-NG" sz="1600" kern="100" dirty="0">
                <a:effectLst/>
                <a:latin typeface="Aptos" panose="02110004020202020204"/>
                <a:ea typeface="Aptos" panose="02110004020202020204"/>
                <a:cs typeface="Times New Roman" panose="02020603050405020304" pitchFamily="18" charset="0"/>
              </a:rPr>
              <a:t>Strengthen Presence in the Southern and Central Regions</a:t>
            </a:r>
            <a:r>
              <a:rPr lang="en-US" sz="1600" kern="100" dirty="0">
                <a:effectLst/>
                <a:latin typeface="Aptos" panose="02110004020202020204"/>
                <a:ea typeface="Aptos" panose="02110004020202020204"/>
                <a:cs typeface="Times New Roman" panose="02020603050405020304" pitchFamily="18" charset="0"/>
              </a:rPr>
              <a:t>.</a:t>
            </a:r>
          </a:p>
          <a:p>
            <a:endParaRPr lang="en-US" sz="1600" kern="100" dirty="0">
              <a:effectLst/>
              <a:latin typeface="Aptos" panose="02110004020202020204"/>
              <a:ea typeface="Aptos" panose="02110004020202020204"/>
              <a:cs typeface="Times New Roman" panose="02020603050405020304" pitchFamily="18" charset="0"/>
            </a:endParaRP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Rebuild supply chain networks and increase investment in localized advertising.</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 </a:t>
            </a:r>
            <a:r>
              <a:rPr lang="en-NG" sz="1600" kern="100" dirty="0">
                <a:effectLst/>
                <a:latin typeface="Aptos" panose="02110004020202020204"/>
                <a:ea typeface="Aptos" panose="02110004020202020204"/>
                <a:cs typeface="Times New Roman" panose="02020603050405020304" pitchFamily="18" charset="0"/>
              </a:rPr>
              <a:t>Offer personalized solutions and bulk purchase discounts to key customers. Partner with local distributors and host promotional events to enhance brand visibility.</a:t>
            </a:r>
            <a:r>
              <a:rPr lang="en-US" sz="1600" kern="100" dirty="0">
                <a:latin typeface="Aptos" panose="02110004020202020204"/>
                <a:ea typeface="Aptos" panose="02110004020202020204"/>
                <a:cs typeface="Times New Roman" panose="02020603050405020304" pitchFamily="18" charset="0"/>
              </a:rPr>
              <a:t>                                                                                                                                         </a:t>
            </a:r>
            <a:r>
              <a:rPr lang="en-NG"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kern="100" dirty="0">
                <a:effectLst/>
                <a:latin typeface="Aptos" panose="02110004020202020204"/>
                <a:ea typeface="Aptos" panose="02110004020202020204"/>
                <a:cs typeface="Times New Roman" panose="02020603050405020304" pitchFamily="18" charset="0"/>
              </a:rPr>
              <a:t>Achieve a </a:t>
            </a:r>
            <a:r>
              <a:rPr lang="en-US" sz="1600" kern="100" dirty="0">
                <a:effectLst/>
                <a:latin typeface="Aptos" panose="02110004020202020204"/>
                <a:ea typeface="Aptos" panose="02110004020202020204"/>
                <a:cs typeface="Times New Roman" panose="02020603050405020304" pitchFamily="18" charset="0"/>
              </a:rPr>
              <a:t>15-</a:t>
            </a:r>
            <a:r>
              <a:rPr lang="en-NG" sz="1600" kern="100" dirty="0">
                <a:effectLst/>
                <a:latin typeface="Aptos" panose="02110004020202020204"/>
                <a:ea typeface="Aptos" panose="02110004020202020204"/>
                <a:cs typeface="Times New Roman" panose="02020603050405020304" pitchFamily="18" charset="0"/>
              </a:rPr>
              <a:t>20% growth in sales, driving overall revenue increase.</a:t>
            </a:r>
            <a:endParaRPr lang="en-US" sz="1600" kern="100" dirty="0">
              <a:latin typeface="Aptos" panose="02110004020202020204"/>
              <a:ea typeface="Aptos" panose="02110004020202020204"/>
              <a:cs typeface="Times New Roman" panose="02020603050405020304" pitchFamily="18" charset="0"/>
            </a:endParaRPr>
          </a:p>
          <a:p>
            <a:pPr>
              <a:spcAft>
                <a:spcPts val="800"/>
              </a:spcAft>
            </a:pPr>
            <a:endParaRPr lang="en-US" sz="1600" kern="100" dirty="0">
              <a:latin typeface="Aptos" panose="02110004020202020204"/>
              <a:ea typeface="Aptos" panose="02110004020202020204"/>
              <a:cs typeface="Times New Roman" panose="02020603050405020304" pitchFamily="18" charset="0"/>
            </a:endParaRPr>
          </a:p>
          <a:p>
            <a:pPr>
              <a:spcAft>
                <a:spcPts val="800"/>
              </a:spcAft>
            </a:pPr>
            <a:r>
              <a:rPr lang="en-US" sz="1600" b="1" dirty="0">
                <a:effectLst/>
                <a:latin typeface="Aptos" panose="02110004020202020204"/>
                <a:ea typeface="Aptos" panose="02110004020202020204"/>
                <a:cs typeface="Times New Roman" panose="02020603050405020304" pitchFamily="18" charset="0"/>
              </a:rPr>
              <a:t>3.  </a:t>
            </a:r>
            <a:r>
              <a:rPr lang="en-NG" sz="1600" b="1" dirty="0">
                <a:effectLst/>
                <a:latin typeface="Aptos" panose="02110004020202020204"/>
                <a:ea typeface="Aptos" panose="02110004020202020204"/>
                <a:cs typeface="Times New Roman" panose="02020603050405020304" pitchFamily="18" charset="0"/>
              </a:rPr>
              <a:t>Sub-Category Sales Strategy</a:t>
            </a:r>
            <a:r>
              <a:rPr lang="en-US" sz="1600" b="1" dirty="0">
                <a:effectLst/>
                <a:latin typeface="Aptos" panose="02110004020202020204"/>
                <a:ea typeface="Aptos" panose="02110004020202020204"/>
                <a:cs typeface="Times New Roman" panose="02020603050405020304" pitchFamily="18" charset="0"/>
              </a:rPr>
              <a:t> - </a:t>
            </a:r>
            <a:r>
              <a:rPr lang="en-NG" sz="1600" kern="100" dirty="0">
                <a:effectLst/>
                <a:latin typeface="Aptos" panose="02110004020202020204"/>
                <a:ea typeface="Aptos" panose="02110004020202020204"/>
                <a:cs typeface="Times New Roman" panose="02020603050405020304" pitchFamily="18" charset="0"/>
              </a:rPr>
              <a:t> Boost Marketing Efforts for Tables, Bookcases, Supplies, Fasteners, and Machines</a:t>
            </a:r>
            <a:r>
              <a:rPr lang="en-US" sz="1600" kern="100" dirty="0">
                <a:effectLst/>
                <a:latin typeface="Aptos" panose="02110004020202020204"/>
                <a:ea typeface="Aptos" panose="02110004020202020204"/>
                <a:cs typeface="Times New Roman" panose="02020603050405020304" pitchFamily="18" charset="0"/>
              </a:rPr>
              <a:t>.</a:t>
            </a: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Launch upgraded versions of these products with enhanced features at competitive pricing.</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 </a:t>
            </a:r>
            <a:r>
              <a:rPr lang="en-NG" sz="1600" kern="100" dirty="0">
                <a:effectLst/>
                <a:latin typeface="Aptos" panose="02110004020202020204"/>
                <a:ea typeface="Aptos" panose="02110004020202020204"/>
                <a:cs typeface="Times New Roman" panose="02020603050405020304" pitchFamily="18" charset="0"/>
              </a:rPr>
              <a:t>Increase product value perception by offering bundle deals with complementary accessories.</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kern="100" dirty="0">
                <a:effectLst/>
                <a:latin typeface="Aptos" panose="02110004020202020204"/>
                <a:ea typeface="Aptos" panose="02110004020202020204"/>
                <a:cs typeface="Times New Roman" panose="02020603050405020304" pitchFamily="18" charset="0"/>
              </a:rPr>
              <a:t>Regain lost market share and boost sales by 15-20%.</a:t>
            </a:r>
            <a:endParaRPr lang="en-US" sz="1600" kern="100" dirty="0">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469885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A9F3C635-1A31-3AD4-5C94-0EDABCBD492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A9031E-9307-627F-9A15-917E8EF48761}"/>
              </a:ext>
            </a:extLst>
          </p:cNvPr>
          <p:cNvSpPr txBox="1"/>
          <p:nvPr/>
        </p:nvSpPr>
        <p:spPr>
          <a:xfrm>
            <a:off x="627585" y="551289"/>
            <a:ext cx="10936829" cy="5755422"/>
          </a:xfrm>
          <a:prstGeom prst="rect">
            <a:avLst/>
          </a:prstGeom>
          <a:noFill/>
        </p:spPr>
        <p:txBody>
          <a:bodyPr wrap="square" rtlCol="0">
            <a:spAutoFit/>
          </a:bodyPr>
          <a:lstStyle/>
          <a:p>
            <a:pPr marL="342900" indent="-342900">
              <a:buAutoNum type="arabicPeriod"/>
            </a:pPr>
            <a:endParaRPr lang="en-US" sz="1600" b="1" dirty="0">
              <a:latin typeface="Aptos" panose="02110004020202020204"/>
              <a:cs typeface="Times New Roman" panose="02020603050405020304" pitchFamily="18" charset="0"/>
            </a:endParaRPr>
          </a:p>
          <a:p>
            <a:r>
              <a:rPr lang="en-US" sz="1600" b="1" dirty="0">
                <a:latin typeface="Aptos" panose="02110004020202020204"/>
                <a:cs typeface="Times New Roman" panose="02020603050405020304" pitchFamily="18" charset="0"/>
              </a:rPr>
              <a:t>4.   </a:t>
            </a:r>
            <a:r>
              <a:rPr lang="en-US" sz="1600" b="1" dirty="0"/>
              <a:t>Monthly Sales Cyclical Patterns - C</a:t>
            </a:r>
            <a:r>
              <a:rPr lang="en-US" sz="1600" dirty="0"/>
              <a:t>apitalize on seasonal trends to drive growth and enhance overall performance.</a:t>
            </a:r>
          </a:p>
          <a:p>
            <a:endParaRPr lang="en-US" sz="1600" b="1" dirty="0"/>
          </a:p>
          <a:p>
            <a:r>
              <a:rPr lang="en-US" sz="1600" b="1" dirty="0">
                <a:solidFill>
                  <a:srgbClr val="FF0000"/>
                </a:solidFill>
              </a:rPr>
              <a:t>Action</a:t>
            </a:r>
            <a:r>
              <a:rPr lang="en-US" sz="1600" dirty="0">
                <a:solidFill>
                  <a:srgbClr val="FF0000"/>
                </a:solidFill>
              </a:rPr>
              <a:t>: </a:t>
            </a:r>
            <a:r>
              <a:rPr lang="en-US" sz="1600" dirty="0"/>
              <a:t>Align marketing, promotions, and stock levels with these cyclical peaks.</a:t>
            </a:r>
          </a:p>
          <a:p>
            <a:r>
              <a:rPr lang="en-US" sz="1600" b="1" dirty="0">
                <a:solidFill>
                  <a:srgbClr val="FF0000"/>
                </a:solidFill>
              </a:rPr>
              <a:t>Strategy</a:t>
            </a:r>
            <a:r>
              <a:rPr lang="en-US" sz="1600" dirty="0">
                <a:solidFill>
                  <a:srgbClr val="FF0000"/>
                </a:solidFill>
              </a:rPr>
              <a:t>: </a:t>
            </a:r>
            <a:r>
              <a:rPr lang="en-US" sz="1600" dirty="0"/>
              <a:t>Implement time-bound campaigns to capitalize on high-demand periods (e.g., seasonal sales or events).</a:t>
            </a:r>
          </a:p>
          <a:p>
            <a:r>
              <a:rPr lang="en-US" sz="1600" b="1" dirty="0">
                <a:solidFill>
                  <a:srgbClr val="FF0000"/>
                </a:solidFill>
              </a:rPr>
              <a:t>Expected Impact</a:t>
            </a:r>
            <a:r>
              <a:rPr lang="en-US" sz="1600" dirty="0">
                <a:solidFill>
                  <a:srgbClr val="FF0000"/>
                </a:solidFill>
              </a:rPr>
              <a:t>: </a:t>
            </a:r>
            <a:r>
              <a:rPr lang="en-US" sz="1600" dirty="0"/>
              <a:t>With the potential for a 30-40% increase during peak sales months.</a:t>
            </a:r>
          </a:p>
          <a:p>
            <a:endParaRPr lang="en-US" sz="1600" dirty="0"/>
          </a:p>
          <a:p>
            <a:endParaRPr lang="en-US" sz="1600" dirty="0"/>
          </a:p>
          <a:p>
            <a:r>
              <a:rPr lang="en-US" sz="1600" b="1" dirty="0">
                <a:latin typeface="Aptos" panose="02110004020202020204"/>
                <a:cs typeface="Times New Roman" panose="02020603050405020304" pitchFamily="18" charset="0"/>
              </a:rPr>
              <a:t>5.  </a:t>
            </a:r>
            <a:r>
              <a:rPr lang="en-US" sz="1600" b="1" dirty="0"/>
              <a:t>Month-over-Month Sales Comparison - </a:t>
            </a:r>
            <a:r>
              <a:rPr lang="en-US" sz="1600" dirty="0"/>
              <a:t>Proactive inventory and marketing management to respond to demand fluctuations and mitigate negative external factors.</a:t>
            </a:r>
            <a:r>
              <a:rPr lang="en-US" sz="1600" b="1" dirty="0"/>
              <a:t> </a:t>
            </a:r>
            <a:endParaRPr lang="en-US" sz="1600" dirty="0"/>
          </a:p>
          <a:p>
            <a:endParaRPr lang="en-US" sz="1600" b="1" dirty="0"/>
          </a:p>
          <a:p>
            <a:r>
              <a:rPr lang="en-US" sz="1600" b="1" dirty="0">
                <a:solidFill>
                  <a:srgbClr val="FF0000"/>
                </a:solidFill>
              </a:rPr>
              <a:t>Action</a:t>
            </a:r>
            <a:r>
              <a:rPr lang="en-US" sz="1600" dirty="0">
                <a:solidFill>
                  <a:srgbClr val="FF0000"/>
                </a:solidFill>
              </a:rPr>
              <a:t>: </a:t>
            </a:r>
            <a:r>
              <a:rPr lang="en-US" sz="1600" dirty="0"/>
              <a:t>Adjust sales and marketing strategies based on historical monthly performance</a:t>
            </a:r>
          </a:p>
          <a:p>
            <a:r>
              <a:rPr lang="en-US" sz="1600" b="1" dirty="0">
                <a:solidFill>
                  <a:srgbClr val="FF0000"/>
                </a:solidFill>
              </a:rPr>
              <a:t>Strategy</a:t>
            </a:r>
            <a:r>
              <a:rPr lang="en-US" sz="1600" dirty="0">
                <a:solidFill>
                  <a:srgbClr val="FF0000"/>
                </a:solidFill>
              </a:rPr>
              <a:t>: </a:t>
            </a:r>
            <a:r>
              <a:rPr lang="en-US" sz="1600" dirty="0"/>
              <a:t>Implement proactive inventory and marketing management to address demand fluctuations and devise corrective actions for unexpected trends.</a:t>
            </a:r>
          </a:p>
          <a:p>
            <a:r>
              <a:rPr lang="en-US" sz="1600" b="1" dirty="0">
                <a:solidFill>
                  <a:srgbClr val="FF0000"/>
                </a:solidFill>
              </a:rPr>
              <a:t>Expected Impact</a:t>
            </a:r>
            <a:r>
              <a:rPr lang="en-US" sz="1600" dirty="0">
                <a:solidFill>
                  <a:srgbClr val="FF0000"/>
                </a:solidFill>
              </a:rPr>
              <a:t>: </a:t>
            </a:r>
            <a:r>
              <a:rPr lang="en-US" sz="1600" dirty="0"/>
              <a:t>Achieved stable sales performance with a month-over-month growth increase of 10-15%.</a:t>
            </a:r>
          </a:p>
          <a:p>
            <a:endParaRPr lang="en-US" sz="1600" dirty="0"/>
          </a:p>
          <a:p>
            <a:endParaRPr lang="en-US" sz="1600" dirty="0"/>
          </a:p>
          <a:p>
            <a:r>
              <a:rPr lang="en-US" sz="1600" b="1" kern="100" dirty="0">
                <a:effectLst/>
                <a:latin typeface="Aptos" panose="02110004020202020204"/>
                <a:ea typeface="Aptos" panose="02110004020202020204"/>
                <a:cs typeface="Times New Roman" panose="02020603050405020304" pitchFamily="18" charset="0"/>
              </a:rPr>
              <a:t>6. </a:t>
            </a:r>
            <a:r>
              <a:rPr lang="en-US" sz="1600" b="1" dirty="0"/>
              <a:t>Sales Seasonality and Trend</a:t>
            </a:r>
            <a:r>
              <a:rPr lang="en-US" sz="1600" b="1" kern="100" dirty="0">
                <a:effectLst/>
                <a:latin typeface="Aptos" panose="02110004020202020204"/>
                <a:ea typeface="Aptos" panose="02110004020202020204"/>
                <a:cs typeface="Times New Roman" panose="02020603050405020304" pitchFamily="18" charset="0"/>
              </a:rPr>
              <a:t> - </a:t>
            </a:r>
            <a:r>
              <a:rPr lang="en-US" sz="1600" dirty="0"/>
              <a:t>Create a seasonal promotion plan designed to boost revenue.</a:t>
            </a:r>
            <a:endParaRPr lang="en-NG" sz="1600" kern="100" dirty="0">
              <a:effectLst/>
              <a:latin typeface="Aptos" panose="02110004020202020204"/>
              <a:ea typeface="Aptos" panose="02110004020202020204"/>
              <a:cs typeface="Times New Roman" panose="02020603050405020304" pitchFamily="18" charset="0"/>
            </a:endParaRPr>
          </a:p>
          <a:p>
            <a:endParaRPr lang="en-US" sz="1600" kern="100" dirty="0">
              <a:effectLst/>
              <a:latin typeface="Aptos" panose="02110004020202020204"/>
              <a:ea typeface="Aptos" panose="02110004020202020204"/>
              <a:cs typeface="Times New Roman" panose="02020603050405020304" pitchFamily="18" charset="0"/>
            </a:endParaRP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US" sz="1600" dirty="0"/>
              <a:t>Prepare marketing and sales teams for seasonal fluctuations while planning for steady long-term growth.</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US" sz="1600" dirty="0"/>
              <a:t>Develop a seasonal promotion plan that capitalizes on revenue opportunities during peak seasons while ensuring cost efficiency during off-peak periods.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US" sz="1600" dirty="0"/>
              <a:t>Steady revenue growth</a:t>
            </a:r>
            <a:r>
              <a:rPr lang="en-US" sz="1600" kern="100" dirty="0">
                <a:latin typeface="Aptos" panose="02110004020202020204"/>
                <a:cs typeface="Times New Roman" panose="02020603050405020304" pitchFamily="18" charset="0"/>
              </a:rPr>
              <a:t> of about 10-20%.</a:t>
            </a:r>
            <a:endParaRPr lang="en-US" sz="1600" dirty="0"/>
          </a:p>
        </p:txBody>
      </p:sp>
    </p:spTree>
    <p:extLst>
      <p:ext uri="{BB962C8B-B14F-4D97-AF65-F5344CB8AC3E}">
        <p14:creationId xmlns:p14="http://schemas.microsoft.com/office/powerpoint/2010/main" val="49886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B3E396C-40E8-E1CE-D507-E1E4ECDB90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9FB6D8-5773-EAA8-DF4E-26792380D1DF}"/>
              </a:ext>
            </a:extLst>
          </p:cNvPr>
          <p:cNvSpPr txBox="1"/>
          <p:nvPr/>
        </p:nvSpPr>
        <p:spPr>
          <a:xfrm>
            <a:off x="627585" y="546021"/>
            <a:ext cx="10936829" cy="4401205"/>
          </a:xfrm>
          <a:prstGeom prst="rect">
            <a:avLst/>
          </a:prstGeom>
          <a:noFill/>
        </p:spPr>
        <p:txBody>
          <a:bodyPr wrap="square" rtlCol="0">
            <a:spAutoFit/>
          </a:bodyPr>
          <a:lstStyle/>
          <a:p>
            <a:pPr>
              <a:spcAft>
                <a:spcPts val="800"/>
              </a:spcAft>
            </a:pPr>
            <a:endParaRPr lang="en-US" sz="1600" kern="100" dirty="0">
              <a:latin typeface="Aptos" panose="02110004020202020204"/>
              <a:ea typeface="Aptos" panose="02110004020202020204"/>
              <a:cs typeface="Times New Roman" panose="02020603050405020304" pitchFamily="18" charset="0"/>
            </a:endParaRPr>
          </a:p>
          <a:p>
            <a:pPr>
              <a:spcAft>
                <a:spcPts val="800"/>
              </a:spcAft>
            </a:pPr>
            <a:r>
              <a:rPr lang="en-US" sz="1600" b="1" dirty="0">
                <a:latin typeface="Aptos" panose="02110004020202020204"/>
                <a:ea typeface="Aptos" panose="02110004020202020204"/>
                <a:cs typeface="Times New Roman" panose="02020603050405020304" pitchFamily="18" charset="0"/>
              </a:rPr>
              <a:t>7</a:t>
            </a:r>
            <a:r>
              <a:rPr lang="en-US" sz="1600" b="1" dirty="0">
                <a:effectLst/>
                <a:latin typeface="Aptos" panose="02110004020202020204"/>
                <a:ea typeface="Aptos" panose="02110004020202020204"/>
                <a:cs typeface="Times New Roman" panose="02020603050405020304" pitchFamily="18" charset="0"/>
              </a:rPr>
              <a:t>.  </a:t>
            </a:r>
            <a:r>
              <a:rPr lang="en-NG" sz="1600" b="1" dirty="0">
                <a:effectLst/>
                <a:latin typeface="Aptos" panose="02110004020202020204"/>
                <a:ea typeface="Aptos" panose="02110004020202020204"/>
                <a:cs typeface="Times New Roman" panose="02020603050405020304" pitchFamily="18" charset="0"/>
              </a:rPr>
              <a:t>Customer Retention and Acquisition Strategy</a:t>
            </a:r>
            <a:r>
              <a:rPr lang="en-US" sz="1600" b="1" dirty="0">
                <a:effectLst/>
                <a:latin typeface="Aptos" panose="02110004020202020204"/>
                <a:ea typeface="Aptos" panose="02110004020202020204"/>
                <a:cs typeface="Times New Roman" panose="02020603050405020304" pitchFamily="18" charset="0"/>
              </a:rPr>
              <a:t> - </a:t>
            </a:r>
            <a:r>
              <a:rPr lang="en-NG" sz="1600" kern="100" dirty="0">
                <a:effectLst/>
                <a:latin typeface="Aptos" panose="02110004020202020204"/>
                <a:ea typeface="Aptos" panose="02110004020202020204"/>
                <a:cs typeface="Times New Roman" panose="02020603050405020304" pitchFamily="18" charset="0"/>
              </a:rPr>
              <a:t> </a:t>
            </a:r>
            <a:r>
              <a:rPr lang="en-NG" sz="1600" dirty="0">
                <a:effectLst/>
                <a:latin typeface="Aptos" panose="02110004020202020204"/>
                <a:ea typeface="Aptos" panose="02110004020202020204"/>
                <a:cs typeface="Times New Roman" panose="02020603050405020304" pitchFamily="18" charset="0"/>
              </a:rPr>
              <a:t>Improve After-Sales Service for Retail Customers</a:t>
            </a:r>
            <a:r>
              <a:rPr lang="en-US" sz="1600" dirty="0">
                <a:effectLst/>
                <a:latin typeface="Aptos" panose="02110004020202020204"/>
                <a:ea typeface="Aptos" panose="02110004020202020204"/>
                <a:cs typeface="Times New Roman" panose="02020603050405020304" pitchFamily="18" charset="0"/>
              </a:rPr>
              <a:t>.</a:t>
            </a:r>
            <a:endParaRPr lang="en-US" sz="1600" kern="100" dirty="0">
              <a:effectLst/>
              <a:latin typeface="Aptos" panose="02110004020202020204"/>
              <a:ea typeface="Aptos" panose="02110004020202020204"/>
              <a:cs typeface="Times New Roman" panose="02020603050405020304" pitchFamily="18" charset="0"/>
            </a:endParaRP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dirty="0">
                <a:effectLst/>
                <a:latin typeface="Aptos" panose="02110004020202020204"/>
                <a:ea typeface="Aptos" panose="02110004020202020204"/>
                <a:cs typeface="Times New Roman" panose="02020603050405020304" pitchFamily="18" charset="0"/>
              </a:rPr>
              <a:t>Implement a comprehensive after-sales support program, featuring a dedicated helpline and quick-response team</a:t>
            </a:r>
            <a:r>
              <a:rPr lang="en-US" sz="1600" kern="100" dirty="0">
                <a:latin typeface="Aptos" panose="02110004020202020204"/>
                <a:ea typeface="Aptos" panose="02110004020202020204"/>
                <a:cs typeface="Times New Roman" panose="02020603050405020304" pitchFamily="18" charset="0"/>
              </a:rPr>
              <a:t>.</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 </a:t>
            </a:r>
            <a:r>
              <a:rPr lang="en-NG" sz="1600" dirty="0">
                <a:effectLst/>
                <a:latin typeface="Aptos" panose="02110004020202020204"/>
                <a:ea typeface="Aptos" panose="02110004020202020204"/>
                <a:cs typeface="Times New Roman" panose="02020603050405020304" pitchFamily="18" charset="0"/>
              </a:rPr>
              <a:t>Provide extended warranties and personalized service for loyal customers</a:t>
            </a:r>
            <a:r>
              <a:rPr lang="en-NG" sz="1600" kern="100" dirty="0">
                <a:effectLst/>
                <a:latin typeface="Aptos" panose="02110004020202020204"/>
                <a:ea typeface="Aptos" panose="02110004020202020204"/>
                <a:cs typeface="Times New Roman" panose="02020603050405020304" pitchFamily="18" charset="0"/>
              </a:rPr>
              <a:t>.</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dirty="0">
                <a:effectLst/>
                <a:latin typeface="Aptos" panose="02110004020202020204"/>
                <a:ea typeface="Aptos" panose="02110004020202020204"/>
                <a:cs typeface="Times New Roman" panose="02020603050405020304" pitchFamily="18" charset="0"/>
              </a:rPr>
              <a:t>Reduce churn rate by </a:t>
            </a:r>
            <a:r>
              <a:rPr lang="en-US" sz="1600" dirty="0">
                <a:effectLst/>
                <a:latin typeface="Aptos" panose="02110004020202020204"/>
                <a:ea typeface="Aptos" panose="02110004020202020204"/>
                <a:cs typeface="Times New Roman" panose="02020603050405020304" pitchFamily="18" charset="0"/>
              </a:rPr>
              <a:t>7-</a:t>
            </a:r>
            <a:r>
              <a:rPr lang="en-NG" sz="1600" dirty="0">
                <a:effectLst/>
                <a:latin typeface="Aptos" panose="02110004020202020204"/>
                <a:ea typeface="Aptos" panose="02110004020202020204"/>
                <a:cs typeface="Times New Roman" panose="02020603050405020304" pitchFamily="18" charset="0"/>
              </a:rPr>
              <a:t>10%, preserving significant revenue.</a:t>
            </a:r>
            <a:endParaRPr lang="en-US" sz="1600" dirty="0">
              <a:effectLst/>
              <a:latin typeface="Aptos" panose="02110004020202020204"/>
              <a:ea typeface="Aptos" panose="02110004020202020204"/>
              <a:cs typeface="Times New Roman" panose="02020603050405020304" pitchFamily="18" charset="0"/>
            </a:endParaRPr>
          </a:p>
          <a:p>
            <a:pPr>
              <a:spcAft>
                <a:spcPts val="800"/>
              </a:spcAft>
            </a:pPr>
            <a:r>
              <a:rPr lang="en-NG" sz="1600" b="1" kern="100" dirty="0">
                <a:effectLst/>
                <a:latin typeface="Aptos" panose="02110004020202020204"/>
                <a:ea typeface="Aptos" panose="02110004020202020204"/>
                <a:cs typeface="Times New Roman" panose="02020603050405020304" pitchFamily="18" charset="0"/>
              </a:rPr>
              <a:t>Leverage Online Sales Growth</a:t>
            </a:r>
            <a:r>
              <a:rPr lang="en-US" sz="1600" b="1" kern="100" dirty="0">
                <a:effectLst/>
                <a:latin typeface="Aptos" panose="02110004020202020204"/>
                <a:ea typeface="Aptos" panose="02110004020202020204"/>
                <a:cs typeface="Times New Roman" panose="02020603050405020304" pitchFamily="18" charset="0"/>
              </a:rPr>
              <a:t>:</a:t>
            </a: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Develop a robust e-commerce strategy with exclusive online offers and an optimized user experience.</a:t>
            </a:r>
            <a:r>
              <a:rPr lang="en-US" sz="1600" kern="100" dirty="0">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NG" sz="1600" dirty="0">
                <a:effectLst/>
                <a:latin typeface="Aptos" panose="02110004020202020204"/>
                <a:ea typeface="Aptos" panose="02110004020202020204"/>
                <a:cs typeface="Times New Roman" panose="02020603050405020304" pitchFamily="18" charset="0"/>
              </a:rPr>
              <a:t>Increase online sales and brand engagement.</a:t>
            </a:r>
            <a:endParaRPr lang="en-US" sz="1600" dirty="0">
              <a:effectLst/>
              <a:latin typeface="Aptos" panose="02110004020202020204"/>
              <a:ea typeface="Aptos" panose="02110004020202020204"/>
              <a:cs typeface="Times New Roman" panose="02020603050405020304" pitchFamily="18" charset="0"/>
            </a:endParaRPr>
          </a:p>
          <a:p>
            <a:pPr>
              <a:spcAft>
                <a:spcPts val="800"/>
              </a:spcAft>
            </a:pPr>
            <a:endParaRPr lang="en-US" sz="1600" dirty="0">
              <a:latin typeface="Aptos" panose="02110004020202020204"/>
              <a:ea typeface="Aptos" panose="02110004020202020204"/>
              <a:cs typeface="Times New Roman" panose="02020603050405020304" pitchFamily="18" charset="0"/>
            </a:endParaRPr>
          </a:p>
          <a:p>
            <a:r>
              <a:rPr lang="en-US" sz="1600" b="1" kern="100" dirty="0">
                <a:effectLst/>
                <a:latin typeface="Aptos" panose="02110004020202020204"/>
                <a:ea typeface="Aptos" panose="02110004020202020204"/>
                <a:cs typeface="Times New Roman" panose="02020603050405020304" pitchFamily="18" charset="0"/>
              </a:rPr>
              <a:t>8.  </a:t>
            </a:r>
            <a:r>
              <a:rPr lang="en-NG" sz="1600" b="1" kern="100" dirty="0">
                <a:effectLst/>
                <a:latin typeface="Aptos" panose="02110004020202020204"/>
                <a:ea typeface="Aptos" panose="02110004020202020204"/>
                <a:cs typeface="Times New Roman" panose="02020603050405020304" pitchFamily="18" charset="0"/>
              </a:rPr>
              <a:t>Dynamic Pricing for High-Demand Products</a:t>
            </a:r>
            <a:r>
              <a:rPr lang="en-US" sz="1600" b="1" kern="100" dirty="0">
                <a:effectLst/>
                <a:latin typeface="Aptos" panose="02110004020202020204"/>
                <a:ea typeface="Aptos" panose="02110004020202020204"/>
                <a:cs typeface="Times New Roman" panose="02020603050405020304" pitchFamily="18" charset="0"/>
              </a:rPr>
              <a:t> - </a:t>
            </a:r>
            <a:r>
              <a:rPr lang="en-NG" sz="1600" kern="100" dirty="0">
                <a:effectLst/>
                <a:latin typeface="Aptos" panose="02110004020202020204"/>
                <a:ea typeface="Aptos" panose="02110004020202020204"/>
                <a:cs typeface="Times New Roman" panose="02020603050405020304" pitchFamily="18" charset="0"/>
              </a:rPr>
              <a:t>Implement Dynamic Pricing for Phones and Chairs</a:t>
            </a:r>
          </a:p>
          <a:p>
            <a:endParaRPr lang="en-US" sz="1600" kern="100" dirty="0">
              <a:effectLst/>
              <a:latin typeface="Aptos" panose="02110004020202020204"/>
              <a:ea typeface="Aptos" panose="02110004020202020204"/>
              <a:cs typeface="Times New Roman" panose="02020603050405020304" pitchFamily="18" charset="0"/>
            </a:endParaRP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Apply dynamic pricing models based on demand trends and competitor pricing.</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 </a:t>
            </a:r>
            <a:r>
              <a:rPr lang="en-US" sz="1600" dirty="0"/>
              <a:t>Increase prices in high-demand periods to boost profits and implement flash sales during low-demand periods to sustain sales momentum.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NG" sz="1600" kern="100" dirty="0">
                <a:effectLst/>
                <a:latin typeface="Aptos" panose="02110004020202020204"/>
                <a:ea typeface="Aptos" panose="02110004020202020204"/>
                <a:cs typeface="Times New Roman" panose="02020603050405020304" pitchFamily="18" charset="0"/>
              </a:rPr>
              <a:t>Increase profit margins by </a:t>
            </a:r>
            <a:r>
              <a:rPr lang="en-US" sz="1600" kern="100" dirty="0">
                <a:effectLst/>
                <a:latin typeface="Aptos" panose="02110004020202020204"/>
                <a:ea typeface="Aptos" panose="02110004020202020204"/>
                <a:cs typeface="Times New Roman" panose="02020603050405020304" pitchFamily="18" charset="0"/>
              </a:rPr>
              <a:t>10 - 15</a:t>
            </a:r>
            <a:r>
              <a:rPr lang="en-NG" sz="1600" kern="100" dirty="0">
                <a:effectLst/>
                <a:latin typeface="Aptos" panose="02110004020202020204"/>
                <a:ea typeface="Aptos" panose="02110004020202020204"/>
                <a:cs typeface="Times New Roman" panose="02020603050405020304" pitchFamily="18" charset="0"/>
              </a:rPr>
              <a:t>%, contributing to overall net revenue growth.</a:t>
            </a:r>
            <a:endParaRPr lang="en-US" sz="1600" kern="100" dirty="0">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368179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FEB2FB-6942-0670-7D4F-DE3CBA45B8B8}"/>
              </a:ext>
            </a:extLst>
          </p:cNvPr>
          <p:cNvSpPr txBox="1"/>
          <p:nvPr/>
        </p:nvSpPr>
        <p:spPr>
          <a:xfrm>
            <a:off x="746412" y="826805"/>
            <a:ext cx="10699175" cy="4182427"/>
          </a:xfrm>
          <a:prstGeom prst="rect">
            <a:avLst/>
          </a:prstGeom>
          <a:noFill/>
        </p:spPr>
        <p:txBody>
          <a:bodyPr wrap="square" rtlCol="0">
            <a:spAutoFit/>
          </a:bodyPr>
          <a:lstStyle/>
          <a:p>
            <a:pPr>
              <a:lnSpc>
                <a:spcPct val="115000"/>
              </a:lnSpc>
              <a:spcAft>
                <a:spcPts val="800"/>
              </a:spcAft>
            </a:pPr>
            <a:r>
              <a:rPr lang="en-US" sz="1600" b="1" kern="100" dirty="0">
                <a:effectLst/>
                <a:latin typeface="Aptos" panose="02110004020202020204"/>
                <a:ea typeface="Aptos" panose="02110004020202020204"/>
                <a:cs typeface="Times New Roman" panose="02020603050405020304" pitchFamily="18" charset="0"/>
              </a:rPr>
              <a:t>9</a:t>
            </a:r>
            <a:r>
              <a:rPr lang="en-NG" sz="1600" b="1" kern="100" dirty="0">
                <a:effectLst/>
                <a:latin typeface="Aptos" panose="02110004020202020204"/>
                <a:ea typeface="Aptos" panose="02110004020202020204"/>
                <a:cs typeface="Times New Roman" panose="02020603050405020304" pitchFamily="18" charset="0"/>
              </a:rPr>
              <a:t>.</a:t>
            </a:r>
            <a:r>
              <a:rPr lang="en-US" sz="1600" b="1" kern="100" dirty="0">
                <a:effectLst/>
                <a:latin typeface="Aptos" panose="02110004020202020204"/>
                <a:ea typeface="Aptos" panose="02110004020202020204"/>
                <a:cs typeface="Times New Roman" panose="02020603050405020304" pitchFamily="18" charset="0"/>
              </a:rPr>
              <a:t>   </a:t>
            </a:r>
            <a:r>
              <a:rPr lang="en-NG" sz="1600" b="1" kern="100" dirty="0">
                <a:effectLst/>
                <a:latin typeface="Aptos" panose="02110004020202020204"/>
                <a:ea typeface="Aptos" panose="02110004020202020204"/>
                <a:cs typeface="Times New Roman" panose="02020603050405020304" pitchFamily="18" charset="0"/>
              </a:rPr>
              <a:t>Customer-Centric Initiative</a:t>
            </a:r>
            <a:r>
              <a:rPr lang="en-US" sz="1600" b="1" kern="100" dirty="0">
                <a:effectLst/>
                <a:latin typeface="Aptos" panose="02110004020202020204"/>
                <a:ea typeface="Aptos" panose="02110004020202020204"/>
                <a:cs typeface="Times New Roman" panose="02020603050405020304" pitchFamily="18" charset="0"/>
              </a:rPr>
              <a:t> - </a:t>
            </a:r>
            <a:r>
              <a:rPr lang="en-NG" sz="1600" kern="100" dirty="0">
                <a:effectLst/>
                <a:latin typeface="Aptos" panose="02110004020202020204"/>
                <a:ea typeface="Aptos" panose="02110004020202020204"/>
                <a:cs typeface="Times New Roman" panose="02020603050405020304" pitchFamily="18" charset="0"/>
              </a:rPr>
              <a:t>Strengthen High-Value Customer Engagement</a:t>
            </a:r>
          </a:p>
          <a:p>
            <a:pPr>
              <a:lnSpc>
                <a:spcPct val="115000"/>
              </a:lnSpc>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Launch a loyalty program offering exclusive benefits and early access to new products.</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kern="100" dirty="0">
                <a:effectLst/>
                <a:latin typeface="Aptos" panose="02110004020202020204"/>
                <a:ea typeface="Aptos" panose="02110004020202020204"/>
                <a:cs typeface="Times New Roman" panose="02020603050405020304" pitchFamily="18" charset="0"/>
              </a:rPr>
              <a:t>Improve high-value customer retention by 10</a:t>
            </a:r>
            <a:r>
              <a:rPr lang="en-US" sz="1600" kern="100" dirty="0">
                <a:effectLst/>
                <a:latin typeface="Aptos" panose="02110004020202020204"/>
                <a:ea typeface="Aptos" panose="02110004020202020204"/>
                <a:cs typeface="Times New Roman" panose="02020603050405020304" pitchFamily="18" charset="0"/>
              </a:rPr>
              <a:t> - 12</a:t>
            </a:r>
            <a:r>
              <a:rPr lang="en-NG" sz="1600" kern="100" dirty="0">
                <a:effectLst/>
                <a:latin typeface="Aptos" panose="02110004020202020204"/>
                <a:ea typeface="Aptos" panose="02110004020202020204"/>
                <a:cs typeface="Times New Roman" panose="02020603050405020304" pitchFamily="18" charset="0"/>
              </a:rPr>
              <a:t>%.</a:t>
            </a:r>
          </a:p>
          <a:p>
            <a:pPr marL="285750" indent="-285750">
              <a:lnSpc>
                <a:spcPct val="200000"/>
              </a:lnSpc>
              <a:spcAft>
                <a:spcPts val="800"/>
              </a:spcAft>
              <a:buFont typeface="Wingdings" panose="05000000000000000000" pitchFamily="2" charset="2"/>
              <a:buChar char="Ø"/>
            </a:pPr>
            <a:r>
              <a:rPr lang="en-NG" sz="1600" kern="100" dirty="0">
                <a:effectLst/>
                <a:latin typeface="Aptos" panose="02110004020202020204"/>
                <a:ea typeface="Aptos" panose="02110004020202020204"/>
                <a:cs typeface="Times New Roman" panose="02020603050405020304" pitchFamily="18" charset="0"/>
              </a:rPr>
              <a:t> </a:t>
            </a:r>
            <a:r>
              <a:rPr lang="en-NG" sz="1600" b="1" kern="100" dirty="0">
                <a:effectLst/>
                <a:latin typeface="Aptos" panose="02110004020202020204"/>
                <a:ea typeface="Aptos" panose="02110004020202020204"/>
                <a:cs typeface="Times New Roman" panose="02020603050405020304" pitchFamily="18" charset="0"/>
              </a:rPr>
              <a:t>Engage Low-Value Customers</a:t>
            </a:r>
          </a:p>
          <a:p>
            <a:pPr>
              <a:lnSpc>
                <a:spcPct val="115000"/>
              </a:lnSpc>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Use predictive analytics to tailor personalized discounts and product recommendations.</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kern="100" dirty="0">
                <a:effectLst/>
                <a:latin typeface="Aptos" panose="02110004020202020204"/>
                <a:ea typeface="Aptos" panose="02110004020202020204"/>
                <a:cs typeface="Times New Roman" panose="02020603050405020304" pitchFamily="18" charset="0"/>
              </a:rPr>
              <a:t>Increase conversion rates by 15</a:t>
            </a:r>
            <a:r>
              <a:rPr lang="en-US" sz="1600" kern="100" dirty="0">
                <a:effectLst/>
                <a:latin typeface="Aptos" panose="02110004020202020204"/>
                <a:ea typeface="Aptos" panose="02110004020202020204"/>
                <a:cs typeface="Times New Roman" panose="02020603050405020304" pitchFamily="18" charset="0"/>
              </a:rPr>
              <a:t> - 20</a:t>
            </a:r>
            <a:r>
              <a:rPr lang="en-NG" sz="1600" kern="100" dirty="0">
                <a:effectLst/>
                <a:latin typeface="Aptos" panose="02110004020202020204"/>
                <a:ea typeface="Aptos" panose="02110004020202020204"/>
                <a:cs typeface="Times New Roman" panose="02020603050405020304" pitchFamily="18" charset="0"/>
              </a:rPr>
              <a:t>%.</a:t>
            </a:r>
          </a:p>
          <a:p>
            <a:pPr>
              <a:lnSpc>
                <a:spcPct val="115000"/>
              </a:lnSpc>
              <a:spcAft>
                <a:spcPts val="800"/>
              </a:spcAft>
            </a:pPr>
            <a:endParaRPr lang="en-US" sz="1600" kern="100" dirty="0">
              <a:latin typeface="Aptos" panose="02110004020202020204"/>
              <a:ea typeface="Aptos" panose="02110004020202020204"/>
              <a:cs typeface="Times New Roman" panose="02020603050405020304" pitchFamily="18" charset="0"/>
            </a:endParaRPr>
          </a:p>
          <a:p>
            <a:pPr>
              <a:lnSpc>
                <a:spcPct val="115000"/>
              </a:lnSpc>
              <a:spcAft>
                <a:spcPts val="800"/>
              </a:spcAft>
            </a:pPr>
            <a:r>
              <a:rPr lang="en-US" sz="1600" b="1" kern="100" dirty="0">
                <a:effectLst/>
                <a:latin typeface="Aptos" panose="02110004020202020204"/>
                <a:ea typeface="Aptos" panose="02110004020202020204"/>
                <a:cs typeface="Times New Roman" panose="02020603050405020304" pitchFamily="18" charset="0"/>
              </a:rPr>
              <a:t>10.   </a:t>
            </a:r>
            <a:r>
              <a:rPr lang="en-NG" sz="1600" b="1" kern="100" dirty="0">
                <a:effectLst/>
                <a:latin typeface="Aptos" panose="02110004020202020204"/>
                <a:ea typeface="Aptos" panose="02110004020202020204"/>
                <a:cs typeface="Times New Roman" panose="02020603050405020304" pitchFamily="18" charset="0"/>
              </a:rPr>
              <a:t>Operational Efficiency Improvements</a:t>
            </a:r>
            <a:r>
              <a:rPr lang="en-US" sz="1600" b="1" kern="100" dirty="0">
                <a:effectLst/>
                <a:latin typeface="Aptos" panose="02110004020202020204"/>
                <a:ea typeface="Aptos" panose="02110004020202020204"/>
                <a:cs typeface="Times New Roman" panose="02020603050405020304" pitchFamily="18" charset="0"/>
              </a:rPr>
              <a:t> - </a:t>
            </a:r>
            <a:r>
              <a:rPr lang="en-NG" sz="1600" kern="100" dirty="0">
                <a:effectLst/>
                <a:latin typeface="Aptos" panose="02110004020202020204"/>
                <a:ea typeface="Aptos" panose="02110004020202020204"/>
                <a:cs typeface="Times New Roman" panose="02020603050405020304" pitchFamily="18" charset="0"/>
              </a:rPr>
              <a:t>Optimize Supply Chain in Southern and Central Regions</a:t>
            </a:r>
            <a:endParaRPr lang="en-US" sz="1600" kern="100" dirty="0">
              <a:effectLst/>
              <a:latin typeface="Aptos" panose="02110004020202020204"/>
              <a:ea typeface="Aptos" panose="02110004020202020204"/>
              <a:cs typeface="Times New Roman" panose="02020603050405020304" pitchFamily="18" charset="0"/>
            </a:endParaRPr>
          </a:p>
          <a:p>
            <a:pPr>
              <a:lnSpc>
                <a:spcPct val="115000"/>
              </a:lnSpc>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Partner with local logistics providers and invest in regional warehouses.</a:t>
            </a:r>
            <a:r>
              <a:rPr lang="en-US" sz="1600" kern="100" dirty="0">
                <a:latin typeface="Aptos" panose="02110004020202020204"/>
                <a:ea typeface="Aptos" panose="02110004020202020204"/>
                <a:cs typeface="Times New Roman" panose="02020603050405020304" pitchFamily="18" charset="0"/>
              </a:rPr>
              <a:t>                      </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kern="100" dirty="0">
                <a:effectLst/>
                <a:latin typeface="Aptos" panose="02110004020202020204"/>
                <a:ea typeface="Aptos" panose="02110004020202020204"/>
                <a:cs typeface="Times New Roman" panose="02020603050405020304" pitchFamily="18" charset="0"/>
              </a:rPr>
              <a:t>Reduce delivery times by 20%, enhancing customer satisfaction and lowering churn rates.</a:t>
            </a:r>
          </a:p>
          <a:p>
            <a:pPr>
              <a:lnSpc>
                <a:spcPct val="150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p>
        </p:txBody>
      </p:sp>
    </p:spTree>
    <p:extLst>
      <p:ext uri="{BB962C8B-B14F-4D97-AF65-F5344CB8AC3E}">
        <p14:creationId xmlns:p14="http://schemas.microsoft.com/office/powerpoint/2010/main" val="198150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152909-6255-ADA9-8C5F-99F9270EE5CC}"/>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sp>
        <p:nvSpPr>
          <p:cNvPr id="3" name="TextBox 2">
            <a:extLst>
              <a:ext uri="{FF2B5EF4-FFF2-40B4-BE49-F238E27FC236}">
                <a16:creationId xmlns:a16="http://schemas.microsoft.com/office/drawing/2014/main" id="{5D9BE565-80A4-37BC-E923-78876465531D}"/>
              </a:ext>
            </a:extLst>
          </p:cNvPr>
          <p:cNvSpPr txBox="1"/>
          <p:nvPr/>
        </p:nvSpPr>
        <p:spPr>
          <a:xfrm>
            <a:off x="699646" y="219323"/>
            <a:ext cx="3341412" cy="461665"/>
          </a:xfrm>
          <a:prstGeom prst="rect">
            <a:avLst/>
          </a:prstGeom>
          <a:noFill/>
        </p:spPr>
        <p:txBody>
          <a:bodyPr wrap="square" rtlCol="0">
            <a:spAutoFit/>
          </a:bodyPr>
          <a:lstStyle/>
          <a:p>
            <a:r>
              <a:rPr lang="en-US" sz="2400" b="1" dirty="0">
                <a:solidFill>
                  <a:srgbClr val="FF0000"/>
                </a:solidFill>
              </a:rPr>
              <a:t>Executive Summary</a:t>
            </a:r>
            <a:endParaRPr lang="en-NG" sz="2400" b="1" dirty="0">
              <a:solidFill>
                <a:srgbClr val="FF0000"/>
              </a:solidFill>
            </a:endParaRPr>
          </a:p>
        </p:txBody>
      </p:sp>
      <p:sp>
        <p:nvSpPr>
          <p:cNvPr id="5" name="TextBox 4">
            <a:extLst>
              <a:ext uri="{FF2B5EF4-FFF2-40B4-BE49-F238E27FC236}">
                <a16:creationId xmlns:a16="http://schemas.microsoft.com/office/drawing/2014/main" id="{14C671D7-027E-DC44-FC1B-EBAB6CED6F6D}"/>
              </a:ext>
            </a:extLst>
          </p:cNvPr>
          <p:cNvSpPr txBox="1"/>
          <p:nvPr/>
        </p:nvSpPr>
        <p:spPr>
          <a:xfrm>
            <a:off x="699646" y="855585"/>
            <a:ext cx="11242972" cy="4801314"/>
          </a:xfrm>
          <a:prstGeom prst="rect">
            <a:avLst/>
          </a:prstGeom>
          <a:noFill/>
        </p:spPr>
        <p:txBody>
          <a:bodyPr wrap="square" rtlCol="0">
            <a:spAutoFit/>
          </a:bodyPr>
          <a:lstStyle/>
          <a:p>
            <a:r>
              <a:rPr lang="en-US" dirty="0"/>
              <a:t>This report offers a comprehensive analysis of Smith &amp; Robbins’ Sales Performance from 2020 to 2023. The objective is to unveil insights into sales performance and profitability, identifying patterns, key trends, performance gaps, and customer behaviors. Additionally, it seeks to uncover correlations and areas for improvement, accompanied by actionable recommendations aimed at enhancing sales performance and informing strategic business decisions.</a:t>
            </a:r>
          </a:p>
          <a:p>
            <a:endParaRPr lang="en-US" dirty="0"/>
          </a:p>
          <a:p>
            <a:r>
              <a:rPr lang="en-US" dirty="0"/>
              <a:t> </a:t>
            </a:r>
            <a:r>
              <a:rPr lang="en-US" b="1" dirty="0"/>
              <a:t>The key focus areas include:</a:t>
            </a:r>
          </a:p>
          <a:p>
            <a:pPr marL="285750" indent="-285750">
              <a:buFont typeface="Wingdings" panose="05000000000000000000" pitchFamily="2" charset="2"/>
              <a:buChar char="Ø"/>
            </a:pPr>
            <a:r>
              <a:rPr lang="en-US" dirty="0"/>
              <a:t>Total Sales, Profit and Quantity along their Respective Percentage Growth</a:t>
            </a:r>
          </a:p>
          <a:p>
            <a:pPr marL="285750" indent="-285750">
              <a:buFont typeface="Wingdings" panose="05000000000000000000" pitchFamily="2" charset="2"/>
              <a:buChar char="Ø"/>
            </a:pPr>
            <a:r>
              <a:rPr lang="en-US" dirty="0"/>
              <a:t>Top 15 Categories, Segments, and Regions by Sales and Profit</a:t>
            </a:r>
          </a:p>
          <a:p>
            <a:pPr marL="285750" indent="-285750">
              <a:buFont typeface="Wingdings" panose="05000000000000000000" pitchFamily="2" charset="2"/>
              <a:buChar char="Ø"/>
            </a:pPr>
            <a:r>
              <a:rPr lang="en-US" dirty="0"/>
              <a:t>Analysis of Sales Performance and Profitability by Segment and Category Across Regions</a:t>
            </a:r>
          </a:p>
          <a:p>
            <a:pPr marL="285750" indent="-285750">
              <a:buFont typeface="Wingdings" panose="05000000000000000000" pitchFamily="2" charset="2"/>
              <a:buChar char="Ø"/>
            </a:pPr>
            <a:r>
              <a:rPr lang="en-US" dirty="0"/>
              <a:t>Top-Performing Subcategories</a:t>
            </a:r>
          </a:p>
          <a:p>
            <a:pPr marL="285750" indent="-285750">
              <a:buFont typeface="Wingdings" panose="05000000000000000000" pitchFamily="2" charset="2"/>
              <a:buChar char="Ø"/>
            </a:pPr>
            <a:r>
              <a:rPr lang="en-US" dirty="0"/>
              <a:t>Monthly Sales Cyclical Patterns</a:t>
            </a:r>
          </a:p>
          <a:p>
            <a:pPr marL="285750" indent="-285750">
              <a:buFont typeface="Wingdings" panose="05000000000000000000" pitchFamily="2" charset="2"/>
              <a:buChar char="Ø"/>
            </a:pPr>
            <a:r>
              <a:rPr lang="en-US" dirty="0"/>
              <a:t>Month-over-Month Sales Comparison Using Time Series Analysis</a:t>
            </a:r>
          </a:p>
          <a:p>
            <a:pPr marL="285750" indent="-285750">
              <a:buFont typeface="Wingdings" panose="05000000000000000000" pitchFamily="2" charset="2"/>
              <a:buChar char="Ø"/>
            </a:pPr>
            <a:r>
              <a:rPr lang="en-US" dirty="0"/>
              <a:t>The Impact of Quantity, Discount on Sales and Profitability</a:t>
            </a:r>
          </a:p>
          <a:p>
            <a:pPr marL="285750" indent="-285750">
              <a:buFont typeface="Wingdings" panose="05000000000000000000" pitchFamily="2" charset="2"/>
              <a:buChar char="Ø"/>
            </a:pPr>
            <a:r>
              <a:rPr lang="en-US" dirty="0"/>
              <a:t>Features with the Greatest Impact on Sales  and Profit Outcomes–  Using Feature Importance and Regression Model </a:t>
            </a:r>
          </a:p>
          <a:p>
            <a:pPr marL="285750" indent="-285750">
              <a:buFont typeface="Wingdings" panose="05000000000000000000" pitchFamily="2" charset="2"/>
              <a:buChar char="Ø"/>
            </a:pPr>
            <a:r>
              <a:rPr lang="en-US" dirty="0"/>
              <a:t>Trends and Seasonality in Sales</a:t>
            </a:r>
          </a:p>
          <a:p>
            <a:pPr marL="285750" indent="-285750">
              <a:buFont typeface="Wingdings" panose="05000000000000000000" pitchFamily="2" charset="2"/>
              <a:buChar char="Ø"/>
            </a:pPr>
            <a:r>
              <a:rPr lang="en-US" dirty="0"/>
              <a:t>Forecasting Sales using ARIMA Model</a:t>
            </a:r>
          </a:p>
          <a:p>
            <a:pPr marL="285750" indent="-285750">
              <a:buFont typeface="Wingdings" panose="05000000000000000000" pitchFamily="2" charset="2"/>
              <a:buChar char="Ø"/>
            </a:pPr>
            <a:r>
              <a:rPr lang="en-US" dirty="0"/>
              <a:t>Customer Segments That Drive the Most Sales</a:t>
            </a:r>
          </a:p>
        </p:txBody>
      </p:sp>
    </p:spTree>
    <p:extLst>
      <p:ext uri="{BB962C8B-B14F-4D97-AF65-F5344CB8AC3E}">
        <p14:creationId xmlns:p14="http://schemas.microsoft.com/office/powerpoint/2010/main" val="263966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FEB2FB-6942-0670-7D4F-DE3CBA45B8B8}"/>
              </a:ext>
            </a:extLst>
          </p:cNvPr>
          <p:cNvSpPr txBox="1"/>
          <p:nvPr/>
        </p:nvSpPr>
        <p:spPr>
          <a:xfrm>
            <a:off x="825910" y="714795"/>
            <a:ext cx="10456606" cy="5180649"/>
          </a:xfrm>
          <a:prstGeom prst="rect">
            <a:avLst/>
          </a:prstGeom>
          <a:noFill/>
        </p:spPr>
        <p:txBody>
          <a:bodyPr wrap="square" rtlCol="0">
            <a:spAutoFit/>
          </a:bodyPr>
          <a:lstStyle/>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r>
              <a:rPr lang="en-NG" sz="2400" b="1" kern="100" dirty="0">
                <a:solidFill>
                  <a:srgbClr val="FF0000"/>
                </a:solidFill>
                <a:effectLst/>
                <a:latin typeface="Aptos" panose="02110004020202020204"/>
                <a:ea typeface="Aptos" panose="02110004020202020204"/>
                <a:cs typeface="Times New Roman" panose="02020603050405020304" pitchFamily="18" charset="0"/>
              </a:rPr>
              <a:t>Implementation Plan</a:t>
            </a:r>
            <a:r>
              <a:rPr lang="en-US" sz="2400" b="1" kern="100" dirty="0">
                <a:solidFill>
                  <a:srgbClr val="FF0000"/>
                </a:solidFill>
                <a:effectLst/>
                <a:latin typeface="Aptos" panose="02110004020202020204"/>
                <a:ea typeface="Aptos" panose="02110004020202020204"/>
                <a:cs typeface="Times New Roman" panose="02020603050405020304" pitchFamily="18" charset="0"/>
              </a:rPr>
              <a:t> </a:t>
            </a:r>
            <a:endParaRPr lang="en-NG" sz="2400" b="1" kern="100" dirty="0">
              <a:solidFill>
                <a:srgbClr val="FF0000"/>
              </a:solidFill>
              <a:effectLst/>
              <a:latin typeface="Aptos" panose="02110004020202020204"/>
              <a:ea typeface="Aptos" panose="02110004020202020204"/>
              <a:cs typeface="Times New Roman" panose="02020603050405020304" pitchFamily="18" charset="0"/>
            </a:endParaRPr>
          </a:p>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Immediate Actions (Next 1 Month): </a:t>
            </a:r>
            <a:r>
              <a:rPr lang="en-NG" sz="1600" kern="100" dirty="0">
                <a:effectLst/>
                <a:latin typeface="Aptos" panose="02110004020202020204"/>
                <a:ea typeface="Aptos" panose="02110004020202020204"/>
                <a:cs typeface="Times New Roman" panose="02020603050405020304" pitchFamily="18" charset="0"/>
              </a:rPr>
              <a:t>Kick off marketing campaigns, initiate partnerships with logistics providers, and launch dynamic pricing tests.</a:t>
            </a:r>
          </a:p>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Short-Term Actions (Next 3 Months): </a:t>
            </a:r>
            <a:r>
              <a:rPr lang="en-NG" sz="1600" kern="100" dirty="0">
                <a:effectLst/>
                <a:latin typeface="Aptos" panose="02110004020202020204"/>
                <a:ea typeface="Aptos" panose="02110004020202020204"/>
                <a:cs typeface="Times New Roman" panose="02020603050405020304" pitchFamily="18" charset="0"/>
              </a:rPr>
              <a:t>Roll out new product upgrades, host promotional events, and develop e-commerce capabilities.</a:t>
            </a:r>
          </a:p>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Long-Term Actions (6+ Months): </a:t>
            </a:r>
            <a:r>
              <a:rPr lang="en-NG" sz="1600" kern="100" dirty="0">
                <a:effectLst/>
                <a:latin typeface="Aptos" panose="02110004020202020204"/>
                <a:ea typeface="Aptos" panose="02110004020202020204"/>
                <a:cs typeface="Times New Roman" panose="02020603050405020304" pitchFamily="18" charset="0"/>
              </a:rPr>
              <a:t>Strengthen loyalty programs, optimize regional warehouses, and continuously monitor dynamic pricing impacts.</a:t>
            </a:r>
          </a:p>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endParaRPr lang="en-US" sz="1600" kern="100" dirty="0">
              <a:effectLst/>
              <a:latin typeface="Aptos" panose="02110004020202020204"/>
              <a:ea typeface="Aptos" panose="02110004020202020204"/>
              <a:cs typeface="Times New Roman" panose="02020603050405020304" pitchFamily="18" charset="0"/>
            </a:endParaRPr>
          </a:p>
          <a:p>
            <a:pPr>
              <a:lnSpc>
                <a:spcPct val="115000"/>
              </a:lnSpc>
              <a:spcAft>
                <a:spcPts val="800"/>
              </a:spcAft>
            </a:pPr>
            <a:endParaRPr lang="en-NG" sz="1600" kern="100" dirty="0">
              <a:effectLst/>
              <a:latin typeface="Aptos" panose="02110004020202020204"/>
              <a:ea typeface="Aptos" panose="02110004020202020204"/>
              <a:cs typeface="Times New Roman" panose="02020603050405020304" pitchFamily="18" charset="0"/>
            </a:endParaRPr>
          </a:p>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r>
              <a:rPr lang="en-NG" sz="2400" b="1" kern="100" dirty="0">
                <a:solidFill>
                  <a:srgbClr val="FF0000"/>
                </a:solidFill>
                <a:effectLst/>
                <a:latin typeface="Aptos" panose="02110004020202020204"/>
                <a:ea typeface="Aptos" panose="02110004020202020204"/>
                <a:cs typeface="Times New Roman" panose="02020603050405020304" pitchFamily="18" charset="0"/>
              </a:rPr>
              <a:t>Conclusion</a:t>
            </a:r>
            <a:endParaRPr lang="en-NG" sz="2400" kern="100" dirty="0">
              <a:effectLst/>
              <a:latin typeface="Aptos" panose="02110004020202020204"/>
              <a:ea typeface="Aptos" panose="02110004020202020204"/>
              <a:cs typeface="Times New Roman" panose="02020603050405020304" pitchFamily="18" charset="0"/>
            </a:endParaRPr>
          </a:p>
          <a:p>
            <a:pPr>
              <a:lnSpc>
                <a:spcPct val="115000"/>
              </a:lnSpc>
              <a:spcAft>
                <a:spcPts val="800"/>
              </a:spcAft>
            </a:pPr>
            <a:r>
              <a:rPr lang="en-NG" kern="100" dirty="0">
                <a:effectLst/>
                <a:latin typeface="Aptos" panose="02110004020202020204"/>
                <a:ea typeface="Aptos" panose="02110004020202020204"/>
                <a:cs typeface="Times New Roman" panose="02020603050405020304" pitchFamily="18" charset="0"/>
              </a:rPr>
              <a:t>This </a:t>
            </a:r>
            <a:r>
              <a:rPr lang="en-US" kern="100" dirty="0">
                <a:latin typeface="Aptos" panose="02110004020202020204"/>
                <a:ea typeface="Aptos" panose="02110004020202020204"/>
                <a:cs typeface="Times New Roman" panose="02020603050405020304" pitchFamily="18" charset="0"/>
              </a:rPr>
              <a:t>final recommendation</a:t>
            </a:r>
            <a:r>
              <a:rPr lang="en-NG" kern="100" dirty="0">
                <a:effectLst/>
                <a:latin typeface="Aptos" panose="02110004020202020204"/>
                <a:ea typeface="Aptos" panose="02110004020202020204"/>
                <a:cs typeface="Times New Roman" panose="02020603050405020304" pitchFamily="18" charset="0"/>
              </a:rPr>
              <a:t> provides actionable insights and strategic recommendations for Smith &amp; Robbins to achieve sustainable growth. By addressing key challenges and capitalizing on opportunities, the company is poised for 20</a:t>
            </a:r>
            <a:r>
              <a:rPr lang="en-US" kern="100" dirty="0">
                <a:effectLst/>
                <a:latin typeface="Aptos" panose="02110004020202020204"/>
                <a:ea typeface="Aptos" panose="02110004020202020204"/>
                <a:cs typeface="Times New Roman" panose="02020603050405020304" pitchFamily="18" charset="0"/>
              </a:rPr>
              <a:t>+</a:t>
            </a:r>
            <a:r>
              <a:rPr lang="en-NG" kern="100" dirty="0">
                <a:effectLst/>
                <a:latin typeface="Aptos" panose="02110004020202020204"/>
                <a:ea typeface="Aptos" panose="02110004020202020204"/>
                <a:cs typeface="Times New Roman" panose="02020603050405020304" pitchFamily="18" charset="0"/>
              </a:rPr>
              <a:t>% increase in revenue by 2024. The focus on improving product offerings, enhancing regional presence, and boosting customer engagement ensures long-term success and competitiveness</a:t>
            </a:r>
            <a:r>
              <a:rPr lang="en-NG" sz="1600" kern="100" dirty="0">
                <a:effectLst/>
                <a:latin typeface="Aptos" panose="02110004020202020204"/>
                <a:ea typeface="Aptos" panose="02110004020202020204"/>
                <a:cs typeface="Times New Roman" panose="02020603050405020304" pitchFamily="18" charset="0"/>
              </a:rPr>
              <a:t>.</a:t>
            </a:r>
          </a:p>
        </p:txBody>
      </p:sp>
    </p:spTree>
    <p:extLst>
      <p:ext uri="{BB962C8B-B14F-4D97-AF65-F5344CB8AC3E}">
        <p14:creationId xmlns:p14="http://schemas.microsoft.com/office/powerpoint/2010/main" val="393830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1F3CC-26C6-8D2E-2E7E-EEBC44F0F4A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43F95B5-B6D9-6F25-FEB1-75280DF17AC2}"/>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pic>
        <p:nvPicPr>
          <p:cNvPr id="4" name="Picture 3">
            <a:extLst>
              <a:ext uri="{FF2B5EF4-FFF2-40B4-BE49-F238E27FC236}">
                <a16:creationId xmlns:a16="http://schemas.microsoft.com/office/drawing/2014/main" id="{2610CA25-D545-1F7B-9FC8-882EEDC1EE36}"/>
              </a:ext>
            </a:extLst>
          </p:cNvPr>
          <p:cNvPicPr>
            <a:picLocks noChangeAspect="1"/>
          </p:cNvPicPr>
          <p:nvPr/>
        </p:nvPicPr>
        <p:blipFill>
          <a:blip r:embed="rId3"/>
          <a:stretch>
            <a:fillRect/>
          </a:stretch>
        </p:blipFill>
        <p:spPr>
          <a:xfrm>
            <a:off x="1045026" y="231371"/>
            <a:ext cx="10101948" cy="6395258"/>
          </a:xfrm>
          <a:prstGeom prst="rect">
            <a:avLst/>
          </a:prstGeom>
        </p:spPr>
      </p:pic>
    </p:spTree>
    <p:extLst>
      <p:ext uri="{BB962C8B-B14F-4D97-AF65-F5344CB8AC3E}">
        <p14:creationId xmlns:p14="http://schemas.microsoft.com/office/powerpoint/2010/main" val="389317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ADB09-AB30-D61B-D169-16EB4106708A}"/>
              </a:ext>
            </a:extLst>
          </p:cNvPr>
          <p:cNvSpPr txBox="1"/>
          <p:nvPr/>
        </p:nvSpPr>
        <p:spPr>
          <a:xfrm>
            <a:off x="459881" y="330432"/>
            <a:ext cx="10734592" cy="830997"/>
          </a:xfrm>
          <a:prstGeom prst="rect">
            <a:avLst/>
          </a:prstGeom>
          <a:noFill/>
        </p:spPr>
        <p:txBody>
          <a:bodyPr wrap="square" rtlCol="0">
            <a:spAutoFit/>
          </a:bodyPr>
          <a:lstStyle/>
          <a:p>
            <a:r>
              <a:rPr lang="en-US" sz="2400" b="1" dirty="0">
                <a:solidFill>
                  <a:srgbClr val="FF0000"/>
                </a:solidFill>
              </a:rPr>
              <a:t>Exploring Descriptive, Diagnostic, Predictive, and Prescriptive Analytics: A Comprehensive Examination</a:t>
            </a:r>
          </a:p>
        </p:txBody>
      </p:sp>
      <p:sp>
        <p:nvSpPr>
          <p:cNvPr id="3" name="TextBox 2">
            <a:extLst>
              <a:ext uri="{FF2B5EF4-FFF2-40B4-BE49-F238E27FC236}">
                <a16:creationId xmlns:a16="http://schemas.microsoft.com/office/drawing/2014/main" id="{994561A0-1281-9B96-C511-546CC631C3BA}"/>
              </a:ext>
            </a:extLst>
          </p:cNvPr>
          <p:cNvSpPr txBox="1"/>
          <p:nvPr/>
        </p:nvSpPr>
        <p:spPr>
          <a:xfrm>
            <a:off x="459881" y="1214494"/>
            <a:ext cx="10884309" cy="4893647"/>
          </a:xfrm>
          <a:prstGeom prst="rect">
            <a:avLst/>
          </a:prstGeom>
          <a:noFill/>
        </p:spPr>
        <p:txBody>
          <a:bodyPr wrap="square" rtlCol="0">
            <a:spAutoFit/>
          </a:bodyPr>
          <a:lstStyle/>
          <a:p>
            <a:pPr>
              <a:lnSpc>
                <a:spcPct val="150000"/>
              </a:lnSpc>
            </a:pPr>
            <a:r>
              <a:rPr lang="en-US" sz="1400" i="1" dirty="0"/>
              <a:t>1.     </a:t>
            </a:r>
            <a:r>
              <a:rPr lang="en-US" sz="1600" i="1" dirty="0"/>
              <a:t>What is the year-over-year Percentage Growth of Sales, Profit, and Quantity?</a:t>
            </a:r>
          </a:p>
          <a:p>
            <a:pPr marL="342900" indent="-342900">
              <a:buAutoNum type="arabicPeriod" startAt="2"/>
            </a:pPr>
            <a:r>
              <a:rPr lang="en-US" sz="1600" i="1" dirty="0"/>
              <a:t>What are the top 15 Categories, Segments, and Regions based on Sales ?</a:t>
            </a:r>
          </a:p>
          <a:p>
            <a:pPr marL="342900" indent="-342900">
              <a:buAutoNum type="arabicPeriod" startAt="3"/>
            </a:pPr>
            <a:r>
              <a:rPr lang="en-US" sz="1600" i="1" dirty="0"/>
              <a:t>What are the top 15 Categories, Segments, and Regions based on Profit ?</a:t>
            </a:r>
          </a:p>
          <a:p>
            <a:pPr marL="342900" indent="-342900">
              <a:buAutoNum type="arabicPeriod" startAt="3"/>
            </a:pPr>
            <a:r>
              <a:rPr lang="en-US" sz="1600" dirty="0"/>
              <a:t>How does Sales vary across Regions within each Category?</a:t>
            </a:r>
          </a:p>
          <a:p>
            <a:pPr marL="342900" indent="-342900">
              <a:buAutoNum type="arabicPeriod" startAt="3"/>
            </a:pPr>
            <a:r>
              <a:rPr lang="en-US" sz="1600" dirty="0"/>
              <a:t>How does Profit vary across Regions for each Category?</a:t>
            </a:r>
          </a:p>
          <a:p>
            <a:pPr marL="342900" indent="-342900">
              <a:buAutoNum type="arabicPeriod" startAt="3"/>
            </a:pPr>
            <a:r>
              <a:rPr lang="en-US" sz="1600" dirty="0"/>
              <a:t>How does Sales vary across Regions within each Segment?</a:t>
            </a:r>
          </a:p>
          <a:p>
            <a:pPr marL="342900" indent="-342900">
              <a:buAutoNum type="arabicPeriod" startAt="3"/>
            </a:pPr>
            <a:r>
              <a:rPr lang="en-US" sz="1600" dirty="0"/>
              <a:t>How does Profit vary across Regions for each Segment?</a:t>
            </a:r>
          </a:p>
          <a:p>
            <a:pPr marL="342900" indent="-342900">
              <a:buAutoNum type="arabicPeriod" startAt="3"/>
            </a:pPr>
            <a:r>
              <a:rPr lang="en-US" sz="1600" dirty="0"/>
              <a:t>Which Subcategories that generate the highest Revenue?</a:t>
            </a:r>
          </a:p>
          <a:p>
            <a:pPr marL="342900" indent="-342900">
              <a:buAutoNum type="arabicPeriod" startAt="3"/>
            </a:pPr>
            <a:r>
              <a:rPr lang="en-US" sz="1600" dirty="0"/>
              <a:t>Are certain Subcategories more Profitable than others?</a:t>
            </a:r>
            <a:endParaRPr lang="en-US" sz="1600" i="1" dirty="0"/>
          </a:p>
          <a:p>
            <a:pPr marL="342900" indent="-342900">
              <a:buAutoNum type="arabicPeriod" startAt="3"/>
            </a:pPr>
            <a:r>
              <a:rPr lang="en-US" sz="1600" dirty="0"/>
              <a:t>What Month recorded the Highest and Lowest Sales?</a:t>
            </a:r>
          </a:p>
          <a:p>
            <a:pPr marL="342900" indent="-342900">
              <a:buAutoNum type="arabicPeriod" startAt="3"/>
            </a:pPr>
            <a:r>
              <a:rPr lang="en-US" sz="1600" dirty="0"/>
              <a:t>Are we seeing Consistent Growth or Decline over Time?</a:t>
            </a:r>
          </a:p>
          <a:p>
            <a:pPr marL="342900" indent="-342900">
              <a:buAutoNum type="arabicPeriod" startAt="3"/>
            </a:pPr>
            <a:r>
              <a:rPr lang="en-US" sz="1600" dirty="0"/>
              <a:t>What is the correlation between Sales and Profit?</a:t>
            </a:r>
          </a:p>
          <a:p>
            <a:pPr marL="342900" indent="-342900">
              <a:buAutoNum type="arabicPeriod" startAt="3"/>
            </a:pPr>
            <a:r>
              <a:rPr lang="en-US" sz="1600" dirty="0"/>
              <a:t>What is the relationship between Sales and Quantity?</a:t>
            </a:r>
          </a:p>
          <a:p>
            <a:pPr marL="342900" indent="-342900">
              <a:buAutoNum type="arabicPeriod" startAt="3"/>
            </a:pPr>
            <a:r>
              <a:rPr lang="en-US" sz="1600" dirty="0"/>
              <a:t>What is the relationship between Sales and Discount?</a:t>
            </a:r>
          </a:p>
          <a:p>
            <a:pPr marL="342900" indent="-342900">
              <a:buFontTx/>
              <a:buAutoNum type="arabicPeriod" startAt="3"/>
            </a:pPr>
            <a:r>
              <a:rPr lang="en-US" sz="1600" dirty="0"/>
              <a:t>What Key Factors Contribute to Sales Performance?</a:t>
            </a:r>
          </a:p>
          <a:p>
            <a:pPr marL="342900" indent="-342900">
              <a:buFontTx/>
              <a:buAutoNum type="arabicPeriod" startAt="3"/>
            </a:pPr>
            <a:r>
              <a:rPr lang="en-US" sz="1600" dirty="0"/>
              <a:t>What Key Factors Contribute to Profitability?</a:t>
            </a:r>
          </a:p>
          <a:p>
            <a:pPr marL="342900" indent="-342900">
              <a:buFontTx/>
              <a:buAutoNum type="arabicPeriod" startAt="3"/>
            </a:pPr>
            <a:r>
              <a:rPr lang="en-US" sz="1600" dirty="0"/>
              <a:t>Are there Seasonal Patterns, and what is the Sales Trend over Time?</a:t>
            </a:r>
          </a:p>
          <a:p>
            <a:pPr marL="342900" indent="-342900">
              <a:buFontTx/>
              <a:buAutoNum type="arabicPeriod" startAt="3"/>
            </a:pPr>
            <a:r>
              <a:rPr lang="en-US" sz="1600" dirty="0"/>
              <a:t>How will sales trends evolve over the next thirty-six months—will they be favorable or unfavorable?</a:t>
            </a:r>
          </a:p>
          <a:p>
            <a:pPr marL="342900" indent="-342900">
              <a:buFontTx/>
              <a:buAutoNum type="arabicPeriod" startAt="3"/>
            </a:pPr>
            <a:r>
              <a:rPr lang="en-US" sz="1600" dirty="0"/>
              <a:t>Which customer segments drive the most sales?</a:t>
            </a:r>
          </a:p>
        </p:txBody>
      </p:sp>
    </p:spTree>
    <p:extLst>
      <p:ext uri="{BB962C8B-B14F-4D97-AF65-F5344CB8AC3E}">
        <p14:creationId xmlns:p14="http://schemas.microsoft.com/office/powerpoint/2010/main" val="378555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7447B-8337-97DD-0F67-1B55461D2CC2}"/>
              </a:ext>
            </a:extLst>
          </p:cNvPr>
          <p:cNvSpPr txBox="1"/>
          <p:nvPr/>
        </p:nvSpPr>
        <p:spPr>
          <a:xfrm>
            <a:off x="773389" y="419838"/>
            <a:ext cx="7141418" cy="523220"/>
          </a:xfrm>
          <a:prstGeom prst="rect">
            <a:avLst/>
          </a:prstGeom>
          <a:noFill/>
        </p:spPr>
        <p:txBody>
          <a:bodyPr wrap="square" rtlCol="0">
            <a:spAutoFit/>
          </a:bodyPr>
          <a:lstStyle/>
          <a:p>
            <a:r>
              <a:rPr lang="en-US" sz="2800" b="1" dirty="0">
                <a:solidFill>
                  <a:srgbClr val="FF0000"/>
                </a:solidFill>
              </a:rPr>
              <a:t>Approach, Analysis and Technical Challenges</a:t>
            </a:r>
            <a:endParaRPr lang="en-NG" sz="2800" b="1" dirty="0">
              <a:solidFill>
                <a:srgbClr val="FF0000"/>
              </a:solidFill>
            </a:endParaRPr>
          </a:p>
        </p:txBody>
      </p:sp>
      <p:sp>
        <p:nvSpPr>
          <p:cNvPr id="3" name="TextBox 2">
            <a:extLst>
              <a:ext uri="{FF2B5EF4-FFF2-40B4-BE49-F238E27FC236}">
                <a16:creationId xmlns:a16="http://schemas.microsoft.com/office/drawing/2014/main" id="{51567F5A-7565-6EC6-E7DC-177A541040F3}"/>
              </a:ext>
            </a:extLst>
          </p:cNvPr>
          <p:cNvSpPr txBox="1"/>
          <p:nvPr/>
        </p:nvSpPr>
        <p:spPr>
          <a:xfrm>
            <a:off x="773388" y="1244909"/>
            <a:ext cx="10518725" cy="3477875"/>
          </a:xfrm>
          <a:prstGeom prst="rect">
            <a:avLst/>
          </a:prstGeom>
          <a:noFill/>
        </p:spPr>
        <p:txBody>
          <a:bodyPr wrap="square" rtlCol="0">
            <a:spAutoFit/>
          </a:bodyPr>
          <a:lstStyle/>
          <a:p>
            <a:pPr marL="457200" indent="-457200">
              <a:buFont typeface="+mj-lt"/>
              <a:buAutoNum type="arabicPeriod"/>
            </a:pPr>
            <a:r>
              <a:rPr lang="en-US" sz="2000" dirty="0"/>
              <a:t>Data tables collected from the management team.</a:t>
            </a:r>
          </a:p>
          <a:p>
            <a:pPr marL="457200" indent="-457200">
              <a:buFont typeface="+mj-lt"/>
              <a:buAutoNum type="arabicPeriod"/>
            </a:pPr>
            <a:endParaRPr lang="en-US" sz="2000" dirty="0"/>
          </a:p>
          <a:p>
            <a:pPr marL="457200" indent="-457200">
              <a:buFont typeface="+mj-lt"/>
              <a:buAutoNum type="arabicPeriod"/>
            </a:pPr>
            <a:r>
              <a:rPr lang="en-US" sz="2000" dirty="0"/>
              <a:t>Formatted, compiled, cleaned, and transformed into a single dataset.</a:t>
            </a:r>
          </a:p>
          <a:p>
            <a:pPr marL="457200" indent="-457200">
              <a:buFont typeface="+mj-lt"/>
              <a:buAutoNum type="arabicPeriod"/>
            </a:pPr>
            <a:endParaRPr lang="en-US" sz="2000" dirty="0"/>
          </a:p>
          <a:p>
            <a:pPr marL="457200" indent="-457200">
              <a:buFont typeface="+mj-lt"/>
              <a:buAutoNum type="arabicPeriod"/>
            </a:pPr>
            <a:r>
              <a:rPr lang="en-US" sz="2000" dirty="0"/>
              <a:t>Addressed missing values, corrected misspellings, and changed data types.</a:t>
            </a:r>
          </a:p>
          <a:p>
            <a:pPr marL="457200" indent="-457200">
              <a:buFont typeface="+mj-lt"/>
              <a:buAutoNum type="arabicPeriod"/>
            </a:pPr>
            <a:endParaRPr lang="en-US" sz="2000" dirty="0"/>
          </a:p>
          <a:p>
            <a:pPr marL="457200" indent="-457200">
              <a:buFont typeface="+mj-lt"/>
              <a:buAutoNum type="arabicPeriod"/>
            </a:pPr>
            <a:r>
              <a:rPr lang="en-US" sz="2000" dirty="0"/>
              <a:t>Created calculated variables for analysis.</a:t>
            </a:r>
          </a:p>
          <a:p>
            <a:pPr marL="457200" indent="-457200">
              <a:buFont typeface="+mj-lt"/>
              <a:buAutoNum type="arabicPeriod"/>
            </a:pPr>
            <a:endParaRPr lang="en-US" sz="2000" dirty="0"/>
          </a:p>
          <a:p>
            <a:pPr marL="457200" indent="-457200">
              <a:buFont typeface="+mj-lt"/>
              <a:buAutoNum type="arabicPeriod"/>
            </a:pPr>
            <a:r>
              <a:rPr lang="en-US" sz="2000" dirty="0"/>
              <a:t>Utilized graphical visualization and statistical inference to uncover valuable insights.</a:t>
            </a:r>
          </a:p>
          <a:p>
            <a:pPr marL="457200" indent="-457200">
              <a:buFont typeface="+mj-lt"/>
              <a:buAutoNum type="arabicPeriod"/>
            </a:pPr>
            <a:endParaRPr lang="en-US" sz="2000" dirty="0"/>
          </a:p>
          <a:p>
            <a:pPr marL="457200" indent="-457200">
              <a:buFont typeface="+mj-lt"/>
              <a:buAutoNum type="arabicPeriod"/>
            </a:pPr>
            <a:r>
              <a:rPr lang="en-US" sz="2000" dirty="0"/>
              <a:t>Employed plots and models to extract meaningful insights.</a:t>
            </a:r>
          </a:p>
        </p:txBody>
      </p:sp>
    </p:spTree>
    <p:extLst>
      <p:ext uri="{BB962C8B-B14F-4D97-AF65-F5344CB8AC3E}">
        <p14:creationId xmlns:p14="http://schemas.microsoft.com/office/powerpoint/2010/main" val="384479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4B20EBE-D0DE-600B-5D45-2FA9D0D885D0}"/>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91E93FE-E4F7-643A-538D-17CD20BC5056}"/>
              </a:ext>
            </a:extLst>
          </p:cNvPr>
          <p:cNvSpPr/>
          <p:nvPr/>
        </p:nvSpPr>
        <p:spPr>
          <a:xfrm>
            <a:off x="6446566" y="1949043"/>
            <a:ext cx="5436000" cy="443724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CEBE183F-7342-BFF1-AEFC-8D5DA9A2B41C}"/>
              </a:ext>
            </a:extLst>
          </p:cNvPr>
          <p:cNvSpPr txBox="1"/>
          <p:nvPr/>
        </p:nvSpPr>
        <p:spPr>
          <a:xfrm>
            <a:off x="478832" y="206526"/>
            <a:ext cx="10050624" cy="461665"/>
          </a:xfrm>
          <a:prstGeom prst="rect">
            <a:avLst/>
          </a:prstGeom>
          <a:noFill/>
        </p:spPr>
        <p:txBody>
          <a:bodyPr wrap="square" rtlCol="0">
            <a:spAutoFit/>
          </a:bodyPr>
          <a:lstStyle/>
          <a:p>
            <a:r>
              <a:rPr lang="en-US" sz="2400" b="1" dirty="0">
                <a:solidFill>
                  <a:srgbClr val="FF0000"/>
                </a:solidFill>
              </a:rPr>
              <a:t>Q1. Total Sales, Profit and Quantity along their Respective Percentage Growth</a:t>
            </a:r>
          </a:p>
        </p:txBody>
      </p:sp>
      <p:sp>
        <p:nvSpPr>
          <p:cNvPr id="5" name="TextBox 4">
            <a:extLst>
              <a:ext uri="{FF2B5EF4-FFF2-40B4-BE49-F238E27FC236}">
                <a16:creationId xmlns:a16="http://schemas.microsoft.com/office/drawing/2014/main" id="{B2BE44F7-A49D-3FFB-FA71-5A3798CCF538}"/>
              </a:ext>
            </a:extLst>
          </p:cNvPr>
          <p:cNvSpPr txBox="1"/>
          <p:nvPr/>
        </p:nvSpPr>
        <p:spPr>
          <a:xfrm>
            <a:off x="6638294" y="2274838"/>
            <a:ext cx="5136909" cy="3785652"/>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i="1" dirty="0">
                <a:solidFill>
                  <a:srgbClr val="FF0000"/>
                </a:solidFill>
              </a:rPr>
              <a:t>What is the year-over-year Percentage Growth of Sales, Profit, and Quantity?</a:t>
            </a:r>
          </a:p>
          <a:p>
            <a:endParaRPr lang="en-US" sz="1600" i="1" dirty="0">
              <a:solidFill>
                <a:srgbClr val="FF0000"/>
              </a:solidFill>
            </a:endParaRPr>
          </a:p>
          <a:p>
            <a:r>
              <a:rPr lang="en-US" sz="1600" b="1" i="1" u="sng" dirty="0"/>
              <a:t>Hypothesis</a:t>
            </a:r>
            <a:r>
              <a:rPr lang="en-US" sz="1600" dirty="0"/>
              <a:t>: There are significant differences across the calculated fields.</a:t>
            </a:r>
            <a:endParaRPr lang="en-US" sz="1600" b="1" i="1" dirty="0">
              <a:solidFill>
                <a:srgbClr val="FF0000"/>
              </a:solidFill>
            </a:endParaRPr>
          </a:p>
          <a:p>
            <a:endParaRPr lang="en-US" sz="1600" dirty="0"/>
          </a:p>
          <a:p>
            <a:r>
              <a:rPr lang="en-US" sz="1600" b="1" i="1" u="sng" dirty="0"/>
              <a:t>Insights:</a:t>
            </a:r>
            <a:br>
              <a:rPr lang="en-US" sz="1600" dirty="0"/>
            </a:br>
            <a:r>
              <a:rPr lang="en-US" sz="1600" dirty="0"/>
              <a:t> 2023 stands out as the best-performing year, with total sales of $767.37 million and total profit of $98.08 million. In contrast, 2021 was the least performing year, with total sales of $492.51 million and total profit of $8.25 million.</a:t>
            </a:r>
          </a:p>
          <a:p>
            <a:endParaRPr lang="en-US" sz="1600" dirty="0"/>
          </a:p>
          <a:p>
            <a:r>
              <a:rPr lang="en-US" sz="1600" dirty="0"/>
              <a:t>Only 2021 recorded negative percentage growth of -2.88%. However, remarkable growth was observed in 2022 and 2023</a:t>
            </a:r>
            <a:r>
              <a:rPr lang="en-US" sz="1600" b="1" i="1" u="sng" dirty="0"/>
              <a:t>.</a:t>
            </a:r>
            <a:endParaRPr lang="en-US" sz="1600" dirty="0"/>
          </a:p>
        </p:txBody>
      </p:sp>
      <p:sp>
        <p:nvSpPr>
          <p:cNvPr id="6" name="TextBox 5">
            <a:extLst>
              <a:ext uri="{FF2B5EF4-FFF2-40B4-BE49-F238E27FC236}">
                <a16:creationId xmlns:a16="http://schemas.microsoft.com/office/drawing/2014/main" id="{4B6D3E5F-F569-699E-704C-713C53748011}"/>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i="1" dirty="0">
                <a:solidFill>
                  <a:srgbClr val="FF0000"/>
                </a:solidFill>
              </a:rPr>
              <a:t>Assess the evolution of Sales, Profit, and Quantity over time to inform the business's overall performance.</a:t>
            </a:r>
            <a:endParaRPr lang="en-NG" sz="1600" i="1" dirty="0">
              <a:solidFill>
                <a:srgbClr val="FF0000"/>
              </a:solidFill>
            </a:endParaRPr>
          </a:p>
        </p:txBody>
      </p:sp>
      <p:pic>
        <p:nvPicPr>
          <p:cNvPr id="8" name="Picture 7">
            <a:extLst>
              <a:ext uri="{FF2B5EF4-FFF2-40B4-BE49-F238E27FC236}">
                <a16:creationId xmlns:a16="http://schemas.microsoft.com/office/drawing/2014/main" id="{D975EC6A-01EC-457B-CF9F-668D345962A2}"/>
              </a:ext>
            </a:extLst>
          </p:cNvPr>
          <p:cNvPicPr>
            <a:picLocks noChangeAspect="1"/>
          </p:cNvPicPr>
          <p:nvPr/>
        </p:nvPicPr>
        <p:blipFill>
          <a:blip r:embed="rId2"/>
          <a:stretch>
            <a:fillRect/>
          </a:stretch>
        </p:blipFill>
        <p:spPr>
          <a:xfrm>
            <a:off x="152400" y="940819"/>
            <a:ext cx="5943600" cy="5445467"/>
          </a:xfrm>
          <a:prstGeom prst="rect">
            <a:avLst/>
          </a:prstGeom>
        </p:spPr>
      </p:pic>
    </p:spTree>
    <p:extLst>
      <p:ext uri="{BB962C8B-B14F-4D97-AF65-F5344CB8AC3E}">
        <p14:creationId xmlns:p14="http://schemas.microsoft.com/office/powerpoint/2010/main" val="71821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155B4578-1E86-A736-F3F3-12F64F03E7F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168FFF9-9C90-DEC7-A5E3-652EAF303471}"/>
              </a:ext>
            </a:extLst>
          </p:cNvPr>
          <p:cNvSpPr/>
          <p:nvPr/>
        </p:nvSpPr>
        <p:spPr>
          <a:xfrm>
            <a:off x="6446566" y="1949043"/>
            <a:ext cx="5436000" cy="443724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EFDEC3EC-F1B8-D7AA-2095-B4C90BD3DAAC}"/>
              </a:ext>
            </a:extLst>
          </p:cNvPr>
          <p:cNvSpPr txBox="1"/>
          <p:nvPr/>
        </p:nvSpPr>
        <p:spPr>
          <a:xfrm>
            <a:off x="478831" y="206526"/>
            <a:ext cx="7445969" cy="461665"/>
          </a:xfrm>
          <a:prstGeom prst="rect">
            <a:avLst/>
          </a:prstGeom>
          <a:noFill/>
        </p:spPr>
        <p:txBody>
          <a:bodyPr wrap="square" rtlCol="0">
            <a:spAutoFit/>
          </a:bodyPr>
          <a:lstStyle/>
          <a:p>
            <a:r>
              <a:rPr lang="en-US" sz="2400" b="1" dirty="0">
                <a:solidFill>
                  <a:srgbClr val="FF0000"/>
                </a:solidFill>
              </a:rPr>
              <a:t>Q2 a. Top 15 Categories, Segments, and Regions by Sales   </a:t>
            </a:r>
          </a:p>
        </p:txBody>
      </p:sp>
      <p:sp>
        <p:nvSpPr>
          <p:cNvPr id="5" name="TextBox 4">
            <a:extLst>
              <a:ext uri="{FF2B5EF4-FFF2-40B4-BE49-F238E27FC236}">
                <a16:creationId xmlns:a16="http://schemas.microsoft.com/office/drawing/2014/main" id="{F3797B41-F6A5-A330-CFCD-407D94842A21}"/>
              </a:ext>
            </a:extLst>
          </p:cNvPr>
          <p:cNvSpPr txBox="1"/>
          <p:nvPr/>
        </p:nvSpPr>
        <p:spPr>
          <a:xfrm>
            <a:off x="6638294" y="2274838"/>
            <a:ext cx="5136909" cy="3785652"/>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i="1" dirty="0">
                <a:solidFill>
                  <a:srgbClr val="FF0000"/>
                </a:solidFill>
              </a:rPr>
              <a:t>What are the top 15 Categories, Segments, and Regions based on Sales ?</a:t>
            </a:r>
          </a:p>
          <a:p>
            <a:endParaRPr lang="en-US" sz="1600" i="1" dirty="0">
              <a:solidFill>
                <a:srgbClr val="FF0000"/>
              </a:solidFill>
            </a:endParaRPr>
          </a:p>
          <a:p>
            <a:r>
              <a:rPr lang="en-US" sz="1600" b="1" i="1" u="sng" dirty="0"/>
              <a:t>Hypothesis</a:t>
            </a:r>
            <a:r>
              <a:rPr lang="en-US" sz="1600" dirty="0"/>
              <a:t>: There are significant differences across the top 15.</a:t>
            </a:r>
            <a:endParaRPr lang="en-US" sz="1600" b="1" i="1" dirty="0">
              <a:solidFill>
                <a:srgbClr val="FF0000"/>
              </a:solidFill>
            </a:endParaRPr>
          </a:p>
          <a:p>
            <a:endParaRPr lang="en-US" sz="1600" dirty="0"/>
          </a:p>
          <a:p>
            <a:r>
              <a:rPr lang="en-US" sz="1600" b="1" i="1" u="sng" dirty="0"/>
              <a:t>Insights:</a:t>
            </a:r>
            <a:br>
              <a:rPr lang="en-US" sz="1600" dirty="0"/>
            </a:br>
            <a:r>
              <a:rPr lang="en-US" sz="1600" dirty="0"/>
              <a:t> The top six (6) are from the consumer segments recording total sales exceeding $100 million. The top two segments belong to the technology category, generating over $140 million in sales and more than $20 million in profit.</a:t>
            </a:r>
          </a:p>
          <a:p>
            <a:endParaRPr lang="en-US" sz="1600" dirty="0"/>
          </a:p>
          <a:p>
            <a:r>
              <a:rPr lang="en-US" sz="1600" dirty="0"/>
              <a:t>The top six segments are highlighted in light pink, while the remaining segments are displayed in white. These represent the top 15 out of a total of 38.</a:t>
            </a:r>
          </a:p>
        </p:txBody>
      </p:sp>
      <p:sp>
        <p:nvSpPr>
          <p:cNvPr id="6" name="TextBox 5">
            <a:extLst>
              <a:ext uri="{FF2B5EF4-FFF2-40B4-BE49-F238E27FC236}">
                <a16:creationId xmlns:a16="http://schemas.microsoft.com/office/drawing/2014/main" id="{71E643EA-CB9B-A3C2-0D4E-7E3AC75B3C0B}"/>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Identify the top 15 Categories, Segments, and Regions ranked by Sales.</a:t>
            </a:r>
            <a:endParaRPr lang="en-NG" sz="1600" b="1" i="1" dirty="0">
              <a:solidFill>
                <a:srgbClr val="FF0000"/>
              </a:solidFill>
            </a:endParaRPr>
          </a:p>
        </p:txBody>
      </p:sp>
      <p:pic>
        <p:nvPicPr>
          <p:cNvPr id="4" name="Picture 3">
            <a:extLst>
              <a:ext uri="{FF2B5EF4-FFF2-40B4-BE49-F238E27FC236}">
                <a16:creationId xmlns:a16="http://schemas.microsoft.com/office/drawing/2014/main" id="{17430CAA-5EA0-85CD-EB91-4E2F9367E594}"/>
              </a:ext>
            </a:extLst>
          </p:cNvPr>
          <p:cNvPicPr>
            <a:picLocks noChangeAspect="1"/>
          </p:cNvPicPr>
          <p:nvPr/>
        </p:nvPicPr>
        <p:blipFill>
          <a:blip r:embed="rId2"/>
          <a:stretch>
            <a:fillRect/>
          </a:stretch>
        </p:blipFill>
        <p:spPr>
          <a:xfrm>
            <a:off x="178502" y="934869"/>
            <a:ext cx="5943600" cy="5451418"/>
          </a:xfrm>
          <a:prstGeom prst="rect">
            <a:avLst/>
          </a:prstGeom>
        </p:spPr>
      </p:pic>
    </p:spTree>
    <p:extLst>
      <p:ext uri="{BB962C8B-B14F-4D97-AF65-F5344CB8AC3E}">
        <p14:creationId xmlns:p14="http://schemas.microsoft.com/office/powerpoint/2010/main" val="162550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531BF4B6-B8EC-A174-B7D0-BAFD69CD69D3}"/>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A3772B0-EE8B-6D03-7997-3AFE4DB558B3}"/>
              </a:ext>
            </a:extLst>
          </p:cNvPr>
          <p:cNvSpPr/>
          <p:nvPr/>
        </p:nvSpPr>
        <p:spPr>
          <a:xfrm>
            <a:off x="6446566" y="1949043"/>
            <a:ext cx="5436000" cy="443724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585E8076-4B61-E23E-5DB3-133522570637}"/>
              </a:ext>
            </a:extLst>
          </p:cNvPr>
          <p:cNvSpPr txBox="1"/>
          <p:nvPr/>
        </p:nvSpPr>
        <p:spPr>
          <a:xfrm>
            <a:off x="478831" y="206526"/>
            <a:ext cx="7445969" cy="461665"/>
          </a:xfrm>
          <a:prstGeom prst="rect">
            <a:avLst/>
          </a:prstGeom>
          <a:noFill/>
        </p:spPr>
        <p:txBody>
          <a:bodyPr wrap="square" rtlCol="0">
            <a:spAutoFit/>
          </a:bodyPr>
          <a:lstStyle/>
          <a:p>
            <a:r>
              <a:rPr lang="en-US" sz="2400" b="1" dirty="0">
                <a:solidFill>
                  <a:srgbClr val="FF0000"/>
                </a:solidFill>
              </a:rPr>
              <a:t>Q2 b. Top 15 Categories, Segments, and Regions by Profit   </a:t>
            </a:r>
          </a:p>
        </p:txBody>
      </p:sp>
      <p:sp>
        <p:nvSpPr>
          <p:cNvPr id="5" name="TextBox 4">
            <a:extLst>
              <a:ext uri="{FF2B5EF4-FFF2-40B4-BE49-F238E27FC236}">
                <a16:creationId xmlns:a16="http://schemas.microsoft.com/office/drawing/2014/main" id="{2377EF85-BC37-82B7-1D7D-7CBAD44DA49F}"/>
              </a:ext>
            </a:extLst>
          </p:cNvPr>
          <p:cNvSpPr txBox="1"/>
          <p:nvPr/>
        </p:nvSpPr>
        <p:spPr>
          <a:xfrm>
            <a:off x="6638294" y="2151727"/>
            <a:ext cx="5136909" cy="4031873"/>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i="1" dirty="0">
                <a:solidFill>
                  <a:srgbClr val="FF0000"/>
                </a:solidFill>
              </a:rPr>
              <a:t>What are the top 15 Categories, Segments, and Regions based on Profit ?</a:t>
            </a:r>
          </a:p>
          <a:p>
            <a:endParaRPr lang="en-US" sz="1600" i="1" dirty="0">
              <a:solidFill>
                <a:srgbClr val="FF0000"/>
              </a:solidFill>
            </a:endParaRPr>
          </a:p>
          <a:p>
            <a:r>
              <a:rPr lang="en-US" sz="1600" b="1" i="1" u="sng" dirty="0"/>
              <a:t>Hypothesis</a:t>
            </a:r>
            <a:r>
              <a:rPr lang="en-US" sz="1600" dirty="0"/>
              <a:t>: There are significant differences across the top 15.</a:t>
            </a:r>
            <a:endParaRPr lang="en-US" sz="1600" b="1" i="1" dirty="0">
              <a:solidFill>
                <a:srgbClr val="FF0000"/>
              </a:solidFill>
            </a:endParaRPr>
          </a:p>
          <a:p>
            <a:endParaRPr lang="en-US" sz="1600" dirty="0"/>
          </a:p>
          <a:p>
            <a:r>
              <a:rPr lang="en-US" sz="1600" b="1" i="1" u="sng" dirty="0"/>
              <a:t>Insights:</a:t>
            </a:r>
            <a:br>
              <a:rPr lang="en-US" sz="1600" dirty="0"/>
            </a:br>
            <a:r>
              <a:rPr lang="en-US" sz="1600" dirty="0"/>
              <a:t> The top three (3)  are from the consumer segments recording total profit exceeding $19 million and more than $100 million in sales, while the fist two are from western region and the third from eastern region.</a:t>
            </a:r>
          </a:p>
          <a:p>
            <a:endParaRPr lang="en-US" sz="1600" dirty="0"/>
          </a:p>
          <a:p>
            <a:r>
              <a:rPr lang="en-US" sz="1600" dirty="0"/>
              <a:t>The top seven (7) with a total profit exceeding $15 Million  are highlighted in light blue, while the remaining segments are displayed in white. These represent the top 15 out of a total of 38.</a:t>
            </a:r>
          </a:p>
        </p:txBody>
      </p:sp>
      <p:sp>
        <p:nvSpPr>
          <p:cNvPr id="6" name="TextBox 5">
            <a:extLst>
              <a:ext uri="{FF2B5EF4-FFF2-40B4-BE49-F238E27FC236}">
                <a16:creationId xmlns:a16="http://schemas.microsoft.com/office/drawing/2014/main" id="{1A1A82F3-CE94-02EB-188E-8150F75397FB}"/>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Identify the top 15 Categories, Segments, and Regions ranked by Sales.</a:t>
            </a:r>
            <a:endParaRPr lang="en-NG" sz="1600" b="1" i="1" dirty="0">
              <a:solidFill>
                <a:srgbClr val="FF0000"/>
              </a:solidFill>
            </a:endParaRPr>
          </a:p>
        </p:txBody>
      </p:sp>
      <p:pic>
        <p:nvPicPr>
          <p:cNvPr id="3" name="Picture 2">
            <a:extLst>
              <a:ext uri="{FF2B5EF4-FFF2-40B4-BE49-F238E27FC236}">
                <a16:creationId xmlns:a16="http://schemas.microsoft.com/office/drawing/2014/main" id="{81EE4FEA-F49E-F02B-D739-0CB6623CBFFC}"/>
              </a:ext>
            </a:extLst>
          </p:cNvPr>
          <p:cNvPicPr>
            <a:picLocks noChangeAspect="1"/>
          </p:cNvPicPr>
          <p:nvPr/>
        </p:nvPicPr>
        <p:blipFill>
          <a:blip r:embed="rId2"/>
          <a:stretch>
            <a:fillRect/>
          </a:stretch>
        </p:blipFill>
        <p:spPr>
          <a:xfrm>
            <a:off x="210457" y="934866"/>
            <a:ext cx="5943600" cy="5451419"/>
          </a:xfrm>
          <a:prstGeom prst="rect">
            <a:avLst/>
          </a:prstGeom>
        </p:spPr>
      </p:pic>
    </p:spTree>
    <p:extLst>
      <p:ext uri="{BB962C8B-B14F-4D97-AF65-F5344CB8AC3E}">
        <p14:creationId xmlns:p14="http://schemas.microsoft.com/office/powerpoint/2010/main" val="3190320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5971</TotalTime>
  <Words>3636</Words>
  <Application>Microsoft Office PowerPoint</Application>
  <PresentationFormat>Widescreen</PresentationFormat>
  <Paragraphs>265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Aptos Display</vt:lpstr>
      <vt:lpstr>Arial</vt:lpstr>
      <vt:lpstr>Arial Narrow</vt:lpstr>
      <vt:lpstr>Arial Rounded MT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Balogun</dc:creator>
  <cp:lastModifiedBy>Christopher Balogun</cp:lastModifiedBy>
  <cp:revision>311</cp:revision>
  <dcterms:created xsi:type="dcterms:W3CDTF">2024-09-24T19:38:50Z</dcterms:created>
  <dcterms:modified xsi:type="dcterms:W3CDTF">2024-10-19T14:05:06Z</dcterms:modified>
</cp:coreProperties>
</file>