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86" r:id="rId4"/>
    <p:sldId id="282" r:id="rId5"/>
    <p:sldId id="267" r:id="rId6"/>
    <p:sldId id="268" r:id="rId7"/>
    <p:sldId id="269" r:id="rId8"/>
    <p:sldId id="270" r:id="rId9"/>
    <p:sldId id="271" r:id="rId10"/>
    <p:sldId id="272" r:id="rId11"/>
    <p:sldId id="273" r:id="rId12"/>
    <p:sldId id="276" r:id="rId13"/>
    <p:sldId id="283" r:id="rId14"/>
    <p:sldId id="284" r:id="rId15"/>
    <p:sldId id="285" r:id="rId16"/>
    <p:sldId id="279" r:id="rId17"/>
    <p:sldId id="281" r:id="rId18"/>
    <p:sldId id="274" r:id="rId19"/>
    <p:sldId id="277" r:id="rId20"/>
    <p:sldId id="280" r:id="rId21"/>
    <p:sldId id="278" r:id="rId22"/>
  </p:sldIdLst>
  <p:sldSz cx="12192000" cy="6858000"/>
  <p:notesSz cx="6858000" cy="9144000"/>
  <p:defaultTex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1F5D9"/>
    <a:srgbClr val="E4F6DD"/>
    <a:srgbClr val="F2FFF5"/>
    <a:srgbClr val="FFFFFF"/>
    <a:srgbClr val="37474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79" d="100"/>
          <a:sy n="79" d="100"/>
        </p:scale>
        <p:origin x="4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6C0C5-4588-9552-1085-BCCD1FF5DF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G"/>
          </a:p>
        </p:txBody>
      </p:sp>
      <p:sp>
        <p:nvSpPr>
          <p:cNvPr id="3" name="Subtitle 2">
            <a:extLst>
              <a:ext uri="{FF2B5EF4-FFF2-40B4-BE49-F238E27FC236}">
                <a16:creationId xmlns:a16="http://schemas.microsoft.com/office/drawing/2014/main" id="{71612577-7E61-E37C-BEEC-83EA5FF5BD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G"/>
          </a:p>
        </p:txBody>
      </p:sp>
      <p:sp>
        <p:nvSpPr>
          <p:cNvPr id="4" name="Date Placeholder 3">
            <a:extLst>
              <a:ext uri="{FF2B5EF4-FFF2-40B4-BE49-F238E27FC236}">
                <a16:creationId xmlns:a16="http://schemas.microsoft.com/office/drawing/2014/main" id="{C615B0E6-7E1C-E54E-B299-7E5841021896}"/>
              </a:ext>
            </a:extLst>
          </p:cNvPr>
          <p:cNvSpPr>
            <a:spLocks noGrp="1"/>
          </p:cNvSpPr>
          <p:nvPr>
            <p:ph type="dt" sz="half" idx="10"/>
          </p:nvPr>
        </p:nvSpPr>
        <p:spPr/>
        <p:txBody>
          <a:bodyPr/>
          <a:lstStyle/>
          <a:p>
            <a:fld id="{2A0B6BF2-4B2F-4BCA-A8A6-08A6EC7C36C0}" type="datetimeFigureOut">
              <a:rPr lang="en-NG" smtClean="0"/>
              <a:t>21/10/2024</a:t>
            </a:fld>
            <a:endParaRPr lang="en-NG"/>
          </a:p>
        </p:txBody>
      </p:sp>
      <p:sp>
        <p:nvSpPr>
          <p:cNvPr id="5" name="Footer Placeholder 4">
            <a:extLst>
              <a:ext uri="{FF2B5EF4-FFF2-40B4-BE49-F238E27FC236}">
                <a16:creationId xmlns:a16="http://schemas.microsoft.com/office/drawing/2014/main" id="{3BD83EEE-3563-D665-6FBE-76B9B210161F}"/>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66B264F2-11F2-04FB-A85D-406E390AA18F}"/>
              </a:ext>
            </a:extLst>
          </p:cNvPr>
          <p:cNvSpPr>
            <a:spLocks noGrp="1"/>
          </p:cNvSpPr>
          <p:nvPr>
            <p:ph type="sldNum" sz="quarter" idx="12"/>
          </p:nvPr>
        </p:nvSpPr>
        <p:spPr/>
        <p:txBody>
          <a:bodyPr/>
          <a:lstStyle/>
          <a:p>
            <a:fld id="{A4E8CB76-7E00-40E4-B529-364FADF189FC}" type="slidenum">
              <a:rPr lang="en-NG" smtClean="0"/>
              <a:t>‹#›</a:t>
            </a:fld>
            <a:endParaRPr lang="en-NG"/>
          </a:p>
        </p:txBody>
      </p:sp>
    </p:spTree>
    <p:extLst>
      <p:ext uri="{BB962C8B-B14F-4D97-AF65-F5344CB8AC3E}">
        <p14:creationId xmlns:p14="http://schemas.microsoft.com/office/powerpoint/2010/main" val="3034074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39574-FB28-7E7C-35BF-D65B4232D6E9}"/>
              </a:ext>
            </a:extLst>
          </p:cNvPr>
          <p:cNvSpPr>
            <a:spLocks noGrp="1"/>
          </p:cNvSpPr>
          <p:nvPr>
            <p:ph type="title"/>
          </p:nvPr>
        </p:nvSpPr>
        <p:spPr/>
        <p:txBody>
          <a:bodyPr/>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0C3383D3-788B-615D-2651-D8787C5E55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7AFB2322-1A03-B35B-F499-D5E87E64EE84}"/>
              </a:ext>
            </a:extLst>
          </p:cNvPr>
          <p:cNvSpPr>
            <a:spLocks noGrp="1"/>
          </p:cNvSpPr>
          <p:nvPr>
            <p:ph type="dt" sz="half" idx="10"/>
          </p:nvPr>
        </p:nvSpPr>
        <p:spPr/>
        <p:txBody>
          <a:bodyPr/>
          <a:lstStyle/>
          <a:p>
            <a:fld id="{2A0B6BF2-4B2F-4BCA-A8A6-08A6EC7C36C0}" type="datetimeFigureOut">
              <a:rPr lang="en-NG" smtClean="0"/>
              <a:t>21/10/2024</a:t>
            </a:fld>
            <a:endParaRPr lang="en-NG"/>
          </a:p>
        </p:txBody>
      </p:sp>
      <p:sp>
        <p:nvSpPr>
          <p:cNvPr id="5" name="Footer Placeholder 4">
            <a:extLst>
              <a:ext uri="{FF2B5EF4-FFF2-40B4-BE49-F238E27FC236}">
                <a16:creationId xmlns:a16="http://schemas.microsoft.com/office/drawing/2014/main" id="{9508640F-F228-1C96-BF2A-E26E070C1C6D}"/>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FD86FC16-8E64-9BCF-3462-37D41EBA460F}"/>
              </a:ext>
            </a:extLst>
          </p:cNvPr>
          <p:cNvSpPr>
            <a:spLocks noGrp="1"/>
          </p:cNvSpPr>
          <p:nvPr>
            <p:ph type="sldNum" sz="quarter" idx="12"/>
          </p:nvPr>
        </p:nvSpPr>
        <p:spPr/>
        <p:txBody>
          <a:bodyPr/>
          <a:lstStyle/>
          <a:p>
            <a:fld id="{A4E8CB76-7E00-40E4-B529-364FADF189FC}" type="slidenum">
              <a:rPr lang="en-NG" smtClean="0"/>
              <a:t>‹#›</a:t>
            </a:fld>
            <a:endParaRPr lang="en-NG"/>
          </a:p>
        </p:txBody>
      </p:sp>
    </p:spTree>
    <p:extLst>
      <p:ext uri="{BB962C8B-B14F-4D97-AF65-F5344CB8AC3E}">
        <p14:creationId xmlns:p14="http://schemas.microsoft.com/office/powerpoint/2010/main" val="4265560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87024C-85FD-EAAA-4BEE-F37AE31D185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8792EC63-9F35-FC07-E4CC-568590D652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8CD34E0D-16EB-9994-3F6A-84AA0E2D8ECB}"/>
              </a:ext>
            </a:extLst>
          </p:cNvPr>
          <p:cNvSpPr>
            <a:spLocks noGrp="1"/>
          </p:cNvSpPr>
          <p:nvPr>
            <p:ph type="dt" sz="half" idx="10"/>
          </p:nvPr>
        </p:nvSpPr>
        <p:spPr/>
        <p:txBody>
          <a:bodyPr/>
          <a:lstStyle/>
          <a:p>
            <a:fld id="{2A0B6BF2-4B2F-4BCA-A8A6-08A6EC7C36C0}" type="datetimeFigureOut">
              <a:rPr lang="en-NG" smtClean="0"/>
              <a:t>21/10/2024</a:t>
            </a:fld>
            <a:endParaRPr lang="en-NG"/>
          </a:p>
        </p:txBody>
      </p:sp>
      <p:sp>
        <p:nvSpPr>
          <p:cNvPr id="5" name="Footer Placeholder 4">
            <a:extLst>
              <a:ext uri="{FF2B5EF4-FFF2-40B4-BE49-F238E27FC236}">
                <a16:creationId xmlns:a16="http://schemas.microsoft.com/office/drawing/2014/main" id="{2E50B7A2-0589-FB10-4A7A-73664240909F}"/>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A296BA6B-26A8-F853-7682-C9021BBC9268}"/>
              </a:ext>
            </a:extLst>
          </p:cNvPr>
          <p:cNvSpPr>
            <a:spLocks noGrp="1"/>
          </p:cNvSpPr>
          <p:nvPr>
            <p:ph type="sldNum" sz="quarter" idx="12"/>
          </p:nvPr>
        </p:nvSpPr>
        <p:spPr/>
        <p:txBody>
          <a:bodyPr/>
          <a:lstStyle/>
          <a:p>
            <a:fld id="{A4E8CB76-7E00-40E4-B529-364FADF189FC}" type="slidenum">
              <a:rPr lang="en-NG" smtClean="0"/>
              <a:t>‹#›</a:t>
            </a:fld>
            <a:endParaRPr lang="en-NG"/>
          </a:p>
        </p:txBody>
      </p:sp>
    </p:spTree>
    <p:extLst>
      <p:ext uri="{BB962C8B-B14F-4D97-AF65-F5344CB8AC3E}">
        <p14:creationId xmlns:p14="http://schemas.microsoft.com/office/powerpoint/2010/main" val="3296119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5EBF1-C3AA-A638-EB7F-23E1CDD44917}"/>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AD22B7BC-7260-ED4F-4C8E-A8BE44B485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4D43CD9D-1624-CCE9-7B87-6A40B9C9BFE1}"/>
              </a:ext>
            </a:extLst>
          </p:cNvPr>
          <p:cNvSpPr>
            <a:spLocks noGrp="1"/>
          </p:cNvSpPr>
          <p:nvPr>
            <p:ph type="dt" sz="half" idx="10"/>
          </p:nvPr>
        </p:nvSpPr>
        <p:spPr/>
        <p:txBody>
          <a:bodyPr/>
          <a:lstStyle/>
          <a:p>
            <a:fld id="{2A0B6BF2-4B2F-4BCA-A8A6-08A6EC7C36C0}" type="datetimeFigureOut">
              <a:rPr lang="en-NG" smtClean="0"/>
              <a:t>21/10/2024</a:t>
            </a:fld>
            <a:endParaRPr lang="en-NG"/>
          </a:p>
        </p:txBody>
      </p:sp>
      <p:sp>
        <p:nvSpPr>
          <p:cNvPr id="5" name="Footer Placeholder 4">
            <a:extLst>
              <a:ext uri="{FF2B5EF4-FFF2-40B4-BE49-F238E27FC236}">
                <a16:creationId xmlns:a16="http://schemas.microsoft.com/office/drawing/2014/main" id="{EA4E467C-B74C-BF5E-6E7D-F962A35A2CF0}"/>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B973CBD5-4CD9-3CCC-703C-F58A7122879A}"/>
              </a:ext>
            </a:extLst>
          </p:cNvPr>
          <p:cNvSpPr>
            <a:spLocks noGrp="1"/>
          </p:cNvSpPr>
          <p:nvPr>
            <p:ph type="sldNum" sz="quarter" idx="12"/>
          </p:nvPr>
        </p:nvSpPr>
        <p:spPr/>
        <p:txBody>
          <a:bodyPr/>
          <a:lstStyle/>
          <a:p>
            <a:fld id="{A4E8CB76-7E00-40E4-B529-364FADF189FC}" type="slidenum">
              <a:rPr lang="en-NG" smtClean="0"/>
              <a:t>‹#›</a:t>
            </a:fld>
            <a:endParaRPr lang="en-NG"/>
          </a:p>
        </p:txBody>
      </p:sp>
    </p:spTree>
    <p:extLst>
      <p:ext uri="{BB962C8B-B14F-4D97-AF65-F5344CB8AC3E}">
        <p14:creationId xmlns:p14="http://schemas.microsoft.com/office/powerpoint/2010/main" val="2313785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C67F4-594F-103E-290F-87889EF161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G"/>
          </a:p>
        </p:txBody>
      </p:sp>
      <p:sp>
        <p:nvSpPr>
          <p:cNvPr id="3" name="Text Placeholder 2">
            <a:extLst>
              <a:ext uri="{FF2B5EF4-FFF2-40B4-BE49-F238E27FC236}">
                <a16:creationId xmlns:a16="http://schemas.microsoft.com/office/drawing/2014/main" id="{E2C1EAF4-49A3-344F-7EBA-37778A3494D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C593FB5-AF0E-F504-E12F-D1404437F008}"/>
              </a:ext>
            </a:extLst>
          </p:cNvPr>
          <p:cNvSpPr>
            <a:spLocks noGrp="1"/>
          </p:cNvSpPr>
          <p:nvPr>
            <p:ph type="dt" sz="half" idx="10"/>
          </p:nvPr>
        </p:nvSpPr>
        <p:spPr/>
        <p:txBody>
          <a:bodyPr/>
          <a:lstStyle/>
          <a:p>
            <a:fld id="{2A0B6BF2-4B2F-4BCA-A8A6-08A6EC7C36C0}" type="datetimeFigureOut">
              <a:rPr lang="en-NG" smtClean="0"/>
              <a:t>21/10/2024</a:t>
            </a:fld>
            <a:endParaRPr lang="en-NG"/>
          </a:p>
        </p:txBody>
      </p:sp>
      <p:sp>
        <p:nvSpPr>
          <p:cNvPr id="5" name="Footer Placeholder 4">
            <a:extLst>
              <a:ext uri="{FF2B5EF4-FFF2-40B4-BE49-F238E27FC236}">
                <a16:creationId xmlns:a16="http://schemas.microsoft.com/office/drawing/2014/main" id="{A4EFBFB2-2256-99D6-D3CF-A53AE7762560}"/>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D36D3FCF-F1D4-3415-B64D-40394ECC137F}"/>
              </a:ext>
            </a:extLst>
          </p:cNvPr>
          <p:cNvSpPr>
            <a:spLocks noGrp="1"/>
          </p:cNvSpPr>
          <p:nvPr>
            <p:ph type="sldNum" sz="quarter" idx="12"/>
          </p:nvPr>
        </p:nvSpPr>
        <p:spPr/>
        <p:txBody>
          <a:bodyPr/>
          <a:lstStyle/>
          <a:p>
            <a:fld id="{A4E8CB76-7E00-40E4-B529-364FADF189FC}" type="slidenum">
              <a:rPr lang="en-NG" smtClean="0"/>
              <a:t>‹#›</a:t>
            </a:fld>
            <a:endParaRPr lang="en-NG"/>
          </a:p>
        </p:txBody>
      </p:sp>
    </p:spTree>
    <p:extLst>
      <p:ext uri="{BB962C8B-B14F-4D97-AF65-F5344CB8AC3E}">
        <p14:creationId xmlns:p14="http://schemas.microsoft.com/office/powerpoint/2010/main" val="3586437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27E69-1E0E-0D79-4644-A264A16C203A}"/>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01FD11C3-6ACD-FEB8-F791-D3E5C0B7BA2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Content Placeholder 3">
            <a:extLst>
              <a:ext uri="{FF2B5EF4-FFF2-40B4-BE49-F238E27FC236}">
                <a16:creationId xmlns:a16="http://schemas.microsoft.com/office/drawing/2014/main" id="{9BC105F8-6447-EDBB-C058-4E78984168B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Date Placeholder 4">
            <a:extLst>
              <a:ext uri="{FF2B5EF4-FFF2-40B4-BE49-F238E27FC236}">
                <a16:creationId xmlns:a16="http://schemas.microsoft.com/office/drawing/2014/main" id="{1164481A-0E18-20D1-CB9C-CCDF7DEF0CD3}"/>
              </a:ext>
            </a:extLst>
          </p:cNvPr>
          <p:cNvSpPr>
            <a:spLocks noGrp="1"/>
          </p:cNvSpPr>
          <p:nvPr>
            <p:ph type="dt" sz="half" idx="10"/>
          </p:nvPr>
        </p:nvSpPr>
        <p:spPr/>
        <p:txBody>
          <a:bodyPr/>
          <a:lstStyle/>
          <a:p>
            <a:fld id="{2A0B6BF2-4B2F-4BCA-A8A6-08A6EC7C36C0}" type="datetimeFigureOut">
              <a:rPr lang="en-NG" smtClean="0"/>
              <a:t>21/10/2024</a:t>
            </a:fld>
            <a:endParaRPr lang="en-NG"/>
          </a:p>
        </p:txBody>
      </p:sp>
      <p:sp>
        <p:nvSpPr>
          <p:cNvPr id="6" name="Footer Placeholder 5">
            <a:extLst>
              <a:ext uri="{FF2B5EF4-FFF2-40B4-BE49-F238E27FC236}">
                <a16:creationId xmlns:a16="http://schemas.microsoft.com/office/drawing/2014/main" id="{E18835D9-76E8-75E8-B86F-63B5C0085152}"/>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13D6615F-2856-2673-5E16-EED7CB03B10A}"/>
              </a:ext>
            </a:extLst>
          </p:cNvPr>
          <p:cNvSpPr>
            <a:spLocks noGrp="1"/>
          </p:cNvSpPr>
          <p:nvPr>
            <p:ph type="sldNum" sz="quarter" idx="12"/>
          </p:nvPr>
        </p:nvSpPr>
        <p:spPr/>
        <p:txBody>
          <a:bodyPr/>
          <a:lstStyle/>
          <a:p>
            <a:fld id="{A4E8CB76-7E00-40E4-B529-364FADF189FC}" type="slidenum">
              <a:rPr lang="en-NG" smtClean="0"/>
              <a:t>‹#›</a:t>
            </a:fld>
            <a:endParaRPr lang="en-NG"/>
          </a:p>
        </p:txBody>
      </p:sp>
    </p:spTree>
    <p:extLst>
      <p:ext uri="{BB962C8B-B14F-4D97-AF65-F5344CB8AC3E}">
        <p14:creationId xmlns:p14="http://schemas.microsoft.com/office/powerpoint/2010/main" val="42192493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E54F6-6DBC-1475-E577-1ECED3499DC7}"/>
              </a:ext>
            </a:extLst>
          </p:cNvPr>
          <p:cNvSpPr>
            <a:spLocks noGrp="1"/>
          </p:cNvSpPr>
          <p:nvPr>
            <p:ph type="title"/>
          </p:nvPr>
        </p:nvSpPr>
        <p:spPr>
          <a:xfrm>
            <a:off x="839788" y="365125"/>
            <a:ext cx="10515600" cy="1325563"/>
          </a:xfrm>
        </p:spPr>
        <p:txBody>
          <a:bodyPr/>
          <a:lstStyle/>
          <a:p>
            <a:r>
              <a:rPr lang="en-US"/>
              <a:t>Click to edit Master title style</a:t>
            </a:r>
            <a:endParaRPr lang="en-NG"/>
          </a:p>
        </p:txBody>
      </p:sp>
      <p:sp>
        <p:nvSpPr>
          <p:cNvPr id="3" name="Text Placeholder 2">
            <a:extLst>
              <a:ext uri="{FF2B5EF4-FFF2-40B4-BE49-F238E27FC236}">
                <a16:creationId xmlns:a16="http://schemas.microsoft.com/office/drawing/2014/main" id="{60F10542-B12E-A4DA-29CA-6388DFEE5A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B1CAF6A-2B26-F836-D307-AF867B12E3A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Text Placeholder 4">
            <a:extLst>
              <a:ext uri="{FF2B5EF4-FFF2-40B4-BE49-F238E27FC236}">
                <a16:creationId xmlns:a16="http://schemas.microsoft.com/office/drawing/2014/main" id="{B42785C8-E264-FFBC-6D4A-A753517B65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20C348-F3FF-6876-D4BA-5507A5829DD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7" name="Date Placeholder 6">
            <a:extLst>
              <a:ext uri="{FF2B5EF4-FFF2-40B4-BE49-F238E27FC236}">
                <a16:creationId xmlns:a16="http://schemas.microsoft.com/office/drawing/2014/main" id="{AF398BF3-FA54-4C08-6987-6AA926593667}"/>
              </a:ext>
            </a:extLst>
          </p:cNvPr>
          <p:cNvSpPr>
            <a:spLocks noGrp="1"/>
          </p:cNvSpPr>
          <p:nvPr>
            <p:ph type="dt" sz="half" idx="10"/>
          </p:nvPr>
        </p:nvSpPr>
        <p:spPr/>
        <p:txBody>
          <a:bodyPr/>
          <a:lstStyle/>
          <a:p>
            <a:fld id="{2A0B6BF2-4B2F-4BCA-A8A6-08A6EC7C36C0}" type="datetimeFigureOut">
              <a:rPr lang="en-NG" smtClean="0"/>
              <a:t>21/10/2024</a:t>
            </a:fld>
            <a:endParaRPr lang="en-NG"/>
          </a:p>
        </p:txBody>
      </p:sp>
      <p:sp>
        <p:nvSpPr>
          <p:cNvPr id="8" name="Footer Placeholder 7">
            <a:extLst>
              <a:ext uri="{FF2B5EF4-FFF2-40B4-BE49-F238E27FC236}">
                <a16:creationId xmlns:a16="http://schemas.microsoft.com/office/drawing/2014/main" id="{959CD5E4-87A4-BA2E-8263-3C3CBECF3255}"/>
              </a:ext>
            </a:extLst>
          </p:cNvPr>
          <p:cNvSpPr>
            <a:spLocks noGrp="1"/>
          </p:cNvSpPr>
          <p:nvPr>
            <p:ph type="ftr" sz="quarter" idx="11"/>
          </p:nvPr>
        </p:nvSpPr>
        <p:spPr/>
        <p:txBody>
          <a:bodyPr/>
          <a:lstStyle/>
          <a:p>
            <a:endParaRPr lang="en-NG"/>
          </a:p>
        </p:txBody>
      </p:sp>
      <p:sp>
        <p:nvSpPr>
          <p:cNvPr id="9" name="Slide Number Placeholder 8">
            <a:extLst>
              <a:ext uri="{FF2B5EF4-FFF2-40B4-BE49-F238E27FC236}">
                <a16:creationId xmlns:a16="http://schemas.microsoft.com/office/drawing/2014/main" id="{8155DE98-4AB6-87C3-842D-257A4824F872}"/>
              </a:ext>
            </a:extLst>
          </p:cNvPr>
          <p:cNvSpPr>
            <a:spLocks noGrp="1"/>
          </p:cNvSpPr>
          <p:nvPr>
            <p:ph type="sldNum" sz="quarter" idx="12"/>
          </p:nvPr>
        </p:nvSpPr>
        <p:spPr/>
        <p:txBody>
          <a:bodyPr/>
          <a:lstStyle/>
          <a:p>
            <a:fld id="{A4E8CB76-7E00-40E4-B529-364FADF189FC}" type="slidenum">
              <a:rPr lang="en-NG" smtClean="0"/>
              <a:t>‹#›</a:t>
            </a:fld>
            <a:endParaRPr lang="en-NG"/>
          </a:p>
        </p:txBody>
      </p:sp>
    </p:spTree>
    <p:extLst>
      <p:ext uri="{BB962C8B-B14F-4D97-AF65-F5344CB8AC3E}">
        <p14:creationId xmlns:p14="http://schemas.microsoft.com/office/powerpoint/2010/main" val="2785999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50C2A-28C5-8E23-8E55-D12651F73419}"/>
              </a:ext>
            </a:extLst>
          </p:cNvPr>
          <p:cNvSpPr>
            <a:spLocks noGrp="1"/>
          </p:cNvSpPr>
          <p:nvPr>
            <p:ph type="title"/>
          </p:nvPr>
        </p:nvSpPr>
        <p:spPr/>
        <p:txBody>
          <a:bodyPr/>
          <a:lstStyle/>
          <a:p>
            <a:r>
              <a:rPr lang="en-US"/>
              <a:t>Click to edit Master title style</a:t>
            </a:r>
            <a:endParaRPr lang="en-NG"/>
          </a:p>
        </p:txBody>
      </p:sp>
      <p:sp>
        <p:nvSpPr>
          <p:cNvPr id="3" name="Date Placeholder 2">
            <a:extLst>
              <a:ext uri="{FF2B5EF4-FFF2-40B4-BE49-F238E27FC236}">
                <a16:creationId xmlns:a16="http://schemas.microsoft.com/office/drawing/2014/main" id="{E04D65BB-285E-FF4B-8F95-6F2CFF958C68}"/>
              </a:ext>
            </a:extLst>
          </p:cNvPr>
          <p:cNvSpPr>
            <a:spLocks noGrp="1"/>
          </p:cNvSpPr>
          <p:nvPr>
            <p:ph type="dt" sz="half" idx="10"/>
          </p:nvPr>
        </p:nvSpPr>
        <p:spPr/>
        <p:txBody>
          <a:bodyPr/>
          <a:lstStyle/>
          <a:p>
            <a:fld id="{2A0B6BF2-4B2F-4BCA-A8A6-08A6EC7C36C0}" type="datetimeFigureOut">
              <a:rPr lang="en-NG" smtClean="0"/>
              <a:t>21/10/2024</a:t>
            </a:fld>
            <a:endParaRPr lang="en-NG"/>
          </a:p>
        </p:txBody>
      </p:sp>
      <p:sp>
        <p:nvSpPr>
          <p:cNvPr id="4" name="Footer Placeholder 3">
            <a:extLst>
              <a:ext uri="{FF2B5EF4-FFF2-40B4-BE49-F238E27FC236}">
                <a16:creationId xmlns:a16="http://schemas.microsoft.com/office/drawing/2014/main" id="{6E021108-5B39-2FC1-C7F5-AAB8F673214D}"/>
              </a:ext>
            </a:extLst>
          </p:cNvPr>
          <p:cNvSpPr>
            <a:spLocks noGrp="1"/>
          </p:cNvSpPr>
          <p:nvPr>
            <p:ph type="ftr" sz="quarter" idx="11"/>
          </p:nvPr>
        </p:nvSpPr>
        <p:spPr/>
        <p:txBody>
          <a:bodyPr/>
          <a:lstStyle/>
          <a:p>
            <a:endParaRPr lang="en-NG"/>
          </a:p>
        </p:txBody>
      </p:sp>
      <p:sp>
        <p:nvSpPr>
          <p:cNvPr id="5" name="Slide Number Placeholder 4">
            <a:extLst>
              <a:ext uri="{FF2B5EF4-FFF2-40B4-BE49-F238E27FC236}">
                <a16:creationId xmlns:a16="http://schemas.microsoft.com/office/drawing/2014/main" id="{BC554917-E8A7-B143-80F3-15A0A13BC786}"/>
              </a:ext>
            </a:extLst>
          </p:cNvPr>
          <p:cNvSpPr>
            <a:spLocks noGrp="1"/>
          </p:cNvSpPr>
          <p:nvPr>
            <p:ph type="sldNum" sz="quarter" idx="12"/>
          </p:nvPr>
        </p:nvSpPr>
        <p:spPr/>
        <p:txBody>
          <a:bodyPr/>
          <a:lstStyle/>
          <a:p>
            <a:fld id="{A4E8CB76-7E00-40E4-B529-364FADF189FC}" type="slidenum">
              <a:rPr lang="en-NG" smtClean="0"/>
              <a:t>‹#›</a:t>
            </a:fld>
            <a:endParaRPr lang="en-NG"/>
          </a:p>
        </p:txBody>
      </p:sp>
    </p:spTree>
    <p:extLst>
      <p:ext uri="{BB962C8B-B14F-4D97-AF65-F5344CB8AC3E}">
        <p14:creationId xmlns:p14="http://schemas.microsoft.com/office/powerpoint/2010/main" val="508412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5F9DD6-64A1-335D-D654-516B4DC53597}"/>
              </a:ext>
            </a:extLst>
          </p:cNvPr>
          <p:cNvSpPr>
            <a:spLocks noGrp="1"/>
          </p:cNvSpPr>
          <p:nvPr>
            <p:ph type="dt" sz="half" idx="10"/>
          </p:nvPr>
        </p:nvSpPr>
        <p:spPr/>
        <p:txBody>
          <a:bodyPr/>
          <a:lstStyle/>
          <a:p>
            <a:fld id="{2A0B6BF2-4B2F-4BCA-A8A6-08A6EC7C36C0}" type="datetimeFigureOut">
              <a:rPr lang="en-NG" smtClean="0"/>
              <a:t>21/10/2024</a:t>
            </a:fld>
            <a:endParaRPr lang="en-NG"/>
          </a:p>
        </p:txBody>
      </p:sp>
      <p:sp>
        <p:nvSpPr>
          <p:cNvPr id="3" name="Footer Placeholder 2">
            <a:extLst>
              <a:ext uri="{FF2B5EF4-FFF2-40B4-BE49-F238E27FC236}">
                <a16:creationId xmlns:a16="http://schemas.microsoft.com/office/drawing/2014/main" id="{3514068F-3E0D-07AC-C0E4-9B34BA5FB2E8}"/>
              </a:ext>
            </a:extLst>
          </p:cNvPr>
          <p:cNvSpPr>
            <a:spLocks noGrp="1"/>
          </p:cNvSpPr>
          <p:nvPr>
            <p:ph type="ftr" sz="quarter" idx="11"/>
          </p:nvPr>
        </p:nvSpPr>
        <p:spPr/>
        <p:txBody>
          <a:bodyPr/>
          <a:lstStyle/>
          <a:p>
            <a:endParaRPr lang="en-NG"/>
          </a:p>
        </p:txBody>
      </p:sp>
      <p:sp>
        <p:nvSpPr>
          <p:cNvPr id="4" name="Slide Number Placeholder 3">
            <a:extLst>
              <a:ext uri="{FF2B5EF4-FFF2-40B4-BE49-F238E27FC236}">
                <a16:creationId xmlns:a16="http://schemas.microsoft.com/office/drawing/2014/main" id="{DFE32A8E-784B-4820-1F48-DFE8CECE7637}"/>
              </a:ext>
            </a:extLst>
          </p:cNvPr>
          <p:cNvSpPr>
            <a:spLocks noGrp="1"/>
          </p:cNvSpPr>
          <p:nvPr>
            <p:ph type="sldNum" sz="quarter" idx="12"/>
          </p:nvPr>
        </p:nvSpPr>
        <p:spPr/>
        <p:txBody>
          <a:bodyPr/>
          <a:lstStyle/>
          <a:p>
            <a:fld id="{A4E8CB76-7E00-40E4-B529-364FADF189FC}" type="slidenum">
              <a:rPr lang="en-NG" smtClean="0"/>
              <a:t>‹#›</a:t>
            </a:fld>
            <a:endParaRPr lang="en-NG"/>
          </a:p>
        </p:txBody>
      </p:sp>
    </p:spTree>
    <p:extLst>
      <p:ext uri="{BB962C8B-B14F-4D97-AF65-F5344CB8AC3E}">
        <p14:creationId xmlns:p14="http://schemas.microsoft.com/office/powerpoint/2010/main" val="2122828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9B674-684D-1810-D0DC-DB5FD84EC9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Content Placeholder 2">
            <a:extLst>
              <a:ext uri="{FF2B5EF4-FFF2-40B4-BE49-F238E27FC236}">
                <a16:creationId xmlns:a16="http://schemas.microsoft.com/office/drawing/2014/main" id="{57C313FB-010B-A656-2815-2F10DCD45B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Text Placeholder 3">
            <a:extLst>
              <a:ext uri="{FF2B5EF4-FFF2-40B4-BE49-F238E27FC236}">
                <a16:creationId xmlns:a16="http://schemas.microsoft.com/office/drawing/2014/main" id="{7D4C48D3-0BA8-5E91-DACE-7DC0F031D9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E55CD8-5316-7143-B7C3-119648687D9E}"/>
              </a:ext>
            </a:extLst>
          </p:cNvPr>
          <p:cNvSpPr>
            <a:spLocks noGrp="1"/>
          </p:cNvSpPr>
          <p:nvPr>
            <p:ph type="dt" sz="half" idx="10"/>
          </p:nvPr>
        </p:nvSpPr>
        <p:spPr/>
        <p:txBody>
          <a:bodyPr/>
          <a:lstStyle/>
          <a:p>
            <a:fld id="{2A0B6BF2-4B2F-4BCA-A8A6-08A6EC7C36C0}" type="datetimeFigureOut">
              <a:rPr lang="en-NG" smtClean="0"/>
              <a:t>21/10/2024</a:t>
            </a:fld>
            <a:endParaRPr lang="en-NG"/>
          </a:p>
        </p:txBody>
      </p:sp>
      <p:sp>
        <p:nvSpPr>
          <p:cNvPr id="6" name="Footer Placeholder 5">
            <a:extLst>
              <a:ext uri="{FF2B5EF4-FFF2-40B4-BE49-F238E27FC236}">
                <a16:creationId xmlns:a16="http://schemas.microsoft.com/office/drawing/2014/main" id="{D4C3F61B-8444-E95C-0AE7-BF405E1EBA11}"/>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F37DC94E-7FC9-9344-4ACA-69E5D0205796}"/>
              </a:ext>
            </a:extLst>
          </p:cNvPr>
          <p:cNvSpPr>
            <a:spLocks noGrp="1"/>
          </p:cNvSpPr>
          <p:nvPr>
            <p:ph type="sldNum" sz="quarter" idx="12"/>
          </p:nvPr>
        </p:nvSpPr>
        <p:spPr/>
        <p:txBody>
          <a:bodyPr/>
          <a:lstStyle/>
          <a:p>
            <a:fld id="{A4E8CB76-7E00-40E4-B529-364FADF189FC}" type="slidenum">
              <a:rPr lang="en-NG" smtClean="0"/>
              <a:t>‹#›</a:t>
            </a:fld>
            <a:endParaRPr lang="en-NG"/>
          </a:p>
        </p:txBody>
      </p:sp>
    </p:spTree>
    <p:extLst>
      <p:ext uri="{BB962C8B-B14F-4D97-AF65-F5344CB8AC3E}">
        <p14:creationId xmlns:p14="http://schemas.microsoft.com/office/powerpoint/2010/main" val="4287499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DDBDD-DAED-981E-6404-83688A82F3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Picture Placeholder 2">
            <a:extLst>
              <a:ext uri="{FF2B5EF4-FFF2-40B4-BE49-F238E27FC236}">
                <a16:creationId xmlns:a16="http://schemas.microsoft.com/office/drawing/2014/main" id="{11C856E1-A964-92D8-C4D2-C0EBD7E17B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G"/>
          </a:p>
        </p:txBody>
      </p:sp>
      <p:sp>
        <p:nvSpPr>
          <p:cNvPr id="4" name="Text Placeholder 3">
            <a:extLst>
              <a:ext uri="{FF2B5EF4-FFF2-40B4-BE49-F238E27FC236}">
                <a16:creationId xmlns:a16="http://schemas.microsoft.com/office/drawing/2014/main" id="{FB7CDA75-7A16-5B8A-F8AD-2BE0CFF963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DF7664-F2B4-D10B-D6F8-3BD5D22E4B7D}"/>
              </a:ext>
            </a:extLst>
          </p:cNvPr>
          <p:cNvSpPr>
            <a:spLocks noGrp="1"/>
          </p:cNvSpPr>
          <p:nvPr>
            <p:ph type="dt" sz="half" idx="10"/>
          </p:nvPr>
        </p:nvSpPr>
        <p:spPr/>
        <p:txBody>
          <a:bodyPr/>
          <a:lstStyle/>
          <a:p>
            <a:fld id="{2A0B6BF2-4B2F-4BCA-A8A6-08A6EC7C36C0}" type="datetimeFigureOut">
              <a:rPr lang="en-NG" smtClean="0"/>
              <a:t>21/10/2024</a:t>
            </a:fld>
            <a:endParaRPr lang="en-NG"/>
          </a:p>
        </p:txBody>
      </p:sp>
      <p:sp>
        <p:nvSpPr>
          <p:cNvPr id="6" name="Footer Placeholder 5">
            <a:extLst>
              <a:ext uri="{FF2B5EF4-FFF2-40B4-BE49-F238E27FC236}">
                <a16:creationId xmlns:a16="http://schemas.microsoft.com/office/drawing/2014/main" id="{29017BF6-F3B6-0C45-565C-19572718E8CC}"/>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B8B2D1A2-F722-4E9D-D785-EA5ACD9FF8A7}"/>
              </a:ext>
            </a:extLst>
          </p:cNvPr>
          <p:cNvSpPr>
            <a:spLocks noGrp="1"/>
          </p:cNvSpPr>
          <p:nvPr>
            <p:ph type="sldNum" sz="quarter" idx="12"/>
          </p:nvPr>
        </p:nvSpPr>
        <p:spPr/>
        <p:txBody>
          <a:bodyPr/>
          <a:lstStyle/>
          <a:p>
            <a:fld id="{A4E8CB76-7E00-40E4-B529-364FADF189FC}" type="slidenum">
              <a:rPr lang="en-NG" smtClean="0"/>
              <a:t>‹#›</a:t>
            </a:fld>
            <a:endParaRPr lang="en-NG"/>
          </a:p>
        </p:txBody>
      </p:sp>
    </p:spTree>
    <p:extLst>
      <p:ext uri="{BB962C8B-B14F-4D97-AF65-F5344CB8AC3E}">
        <p14:creationId xmlns:p14="http://schemas.microsoft.com/office/powerpoint/2010/main" val="1178330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021ACA-CD0C-13FA-65E0-4955530924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G"/>
          </a:p>
        </p:txBody>
      </p:sp>
      <p:sp>
        <p:nvSpPr>
          <p:cNvPr id="3" name="Text Placeholder 2">
            <a:extLst>
              <a:ext uri="{FF2B5EF4-FFF2-40B4-BE49-F238E27FC236}">
                <a16:creationId xmlns:a16="http://schemas.microsoft.com/office/drawing/2014/main" id="{3F7A81E1-F88E-EE05-F8CF-14833769F2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88A2F2FA-6A7A-2D99-FD29-D8FA822FB4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A0B6BF2-4B2F-4BCA-A8A6-08A6EC7C36C0}" type="datetimeFigureOut">
              <a:rPr lang="en-NG" smtClean="0"/>
              <a:t>21/10/2024</a:t>
            </a:fld>
            <a:endParaRPr lang="en-NG"/>
          </a:p>
        </p:txBody>
      </p:sp>
      <p:sp>
        <p:nvSpPr>
          <p:cNvPr id="5" name="Footer Placeholder 4">
            <a:extLst>
              <a:ext uri="{FF2B5EF4-FFF2-40B4-BE49-F238E27FC236}">
                <a16:creationId xmlns:a16="http://schemas.microsoft.com/office/drawing/2014/main" id="{A1418577-6B6A-775D-87C1-331C000A41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NG"/>
          </a:p>
        </p:txBody>
      </p:sp>
      <p:sp>
        <p:nvSpPr>
          <p:cNvPr id="6" name="Slide Number Placeholder 5">
            <a:extLst>
              <a:ext uri="{FF2B5EF4-FFF2-40B4-BE49-F238E27FC236}">
                <a16:creationId xmlns:a16="http://schemas.microsoft.com/office/drawing/2014/main" id="{C4B68667-794E-F684-DEED-A55949308B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4E8CB76-7E00-40E4-B529-364FADF189FC}" type="slidenum">
              <a:rPr lang="en-NG" smtClean="0"/>
              <a:t>‹#›</a:t>
            </a:fld>
            <a:endParaRPr lang="en-NG"/>
          </a:p>
        </p:txBody>
      </p:sp>
    </p:spTree>
    <p:extLst>
      <p:ext uri="{BB962C8B-B14F-4D97-AF65-F5344CB8AC3E}">
        <p14:creationId xmlns:p14="http://schemas.microsoft.com/office/powerpoint/2010/main" val="34893190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1F5D9"/>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4CDB58-D4C2-0AA3-DACD-87447101CF56}"/>
              </a:ext>
            </a:extLst>
          </p:cNvPr>
          <p:cNvSpPr txBox="1"/>
          <p:nvPr/>
        </p:nvSpPr>
        <p:spPr>
          <a:xfrm>
            <a:off x="3658846" y="3769641"/>
            <a:ext cx="4268640" cy="523220"/>
          </a:xfrm>
          <a:prstGeom prst="rect">
            <a:avLst/>
          </a:prstGeom>
          <a:noFill/>
        </p:spPr>
        <p:txBody>
          <a:bodyPr wrap="square" rtlCol="0">
            <a:spAutoFit/>
          </a:bodyPr>
          <a:lstStyle/>
          <a:p>
            <a:r>
              <a:rPr lang="en-US" sz="2800" b="1" dirty="0">
                <a:solidFill>
                  <a:srgbClr val="FF0000"/>
                </a:solidFill>
                <a:latin typeface="Arial Narrow" panose="020B0606020202030204" pitchFamily="34" charset="0"/>
              </a:rPr>
              <a:t>Sales Performance Analysis</a:t>
            </a:r>
            <a:endParaRPr lang="en-NG" sz="2800" b="1" dirty="0">
              <a:solidFill>
                <a:srgbClr val="FF0000"/>
              </a:solidFill>
              <a:latin typeface="Arial Narrow" panose="020B0606020202030204" pitchFamily="34" charset="0"/>
            </a:endParaRPr>
          </a:p>
        </p:txBody>
      </p:sp>
      <p:sp>
        <p:nvSpPr>
          <p:cNvPr id="4" name="TextBox 3">
            <a:extLst>
              <a:ext uri="{FF2B5EF4-FFF2-40B4-BE49-F238E27FC236}">
                <a16:creationId xmlns:a16="http://schemas.microsoft.com/office/drawing/2014/main" id="{F2409E36-2293-FE8E-8C49-77ADE37F869D}"/>
              </a:ext>
            </a:extLst>
          </p:cNvPr>
          <p:cNvSpPr txBox="1"/>
          <p:nvPr/>
        </p:nvSpPr>
        <p:spPr>
          <a:xfrm>
            <a:off x="1664145" y="2115007"/>
            <a:ext cx="8674671" cy="830997"/>
          </a:xfrm>
          <a:prstGeom prst="rect">
            <a:avLst/>
          </a:prstGeom>
          <a:noFill/>
        </p:spPr>
        <p:txBody>
          <a:bodyPr wrap="square" rtlCol="0">
            <a:spAutoFit/>
          </a:bodyPr>
          <a:lstStyle/>
          <a:p>
            <a:r>
              <a:rPr lang="en-US" sz="4800" b="1" dirty="0">
                <a:solidFill>
                  <a:srgbClr val="00B0F0"/>
                </a:solidFill>
                <a:latin typeface="Arial Rounded MT Bold" panose="020F0704030504030204" pitchFamily="34" charset="0"/>
              </a:rPr>
              <a:t>Smith &amp; Robbins Superstore</a:t>
            </a:r>
            <a:endParaRPr lang="en-NG" sz="4800" b="1" dirty="0">
              <a:solidFill>
                <a:srgbClr val="00B0F0"/>
              </a:solidFill>
              <a:latin typeface="Arial Rounded MT Bold" panose="020F0704030504030204" pitchFamily="34" charset="0"/>
            </a:endParaRPr>
          </a:p>
        </p:txBody>
      </p:sp>
      <p:sp>
        <p:nvSpPr>
          <p:cNvPr id="5" name="Oval 4">
            <a:extLst>
              <a:ext uri="{FF2B5EF4-FFF2-40B4-BE49-F238E27FC236}">
                <a16:creationId xmlns:a16="http://schemas.microsoft.com/office/drawing/2014/main" id="{0304A564-DF3D-0254-2140-487F75C67773}"/>
              </a:ext>
            </a:extLst>
          </p:cNvPr>
          <p:cNvSpPr/>
          <p:nvPr/>
        </p:nvSpPr>
        <p:spPr>
          <a:xfrm>
            <a:off x="4196857" y="3287565"/>
            <a:ext cx="144000" cy="144000"/>
          </a:xfrm>
          <a:prstGeom prst="ellipse">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6" name="Oval 5">
            <a:extLst>
              <a:ext uri="{FF2B5EF4-FFF2-40B4-BE49-F238E27FC236}">
                <a16:creationId xmlns:a16="http://schemas.microsoft.com/office/drawing/2014/main" id="{B33D5D63-2126-2BA0-C780-30EEE1EF0CD1}"/>
              </a:ext>
            </a:extLst>
          </p:cNvPr>
          <p:cNvSpPr/>
          <p:nvPr/>
        </p:nvSpPr>
        <p:spPr>
          <a:xfrm>
            <a:off x="4944364" y="3281515"/>
            <a:ext cx="144000" cy="144000"/>
          </a:xfrm>
          <a:prstGeom prst="ellipse">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7" name="Oval 6">
            <a:extLst>
              <a:ext uri="{FF2B5EF4-FFF2-40B4-BE49-F238E27FC236}">
                <a16:creationId xmlns:a16="http://schemas.microsoft.com/office/drawing/2014/main" id="{C3EAED58-718A-AA32-3A23-CD31D6E2D1D0}"/>
              </a:ext>
            </a:extLst>
          </p:cNvPr>
          <p:cNvSpPr/>
          <p:nvPr/>
        </p:nvSpPr>
        <p:spPr>
          <a:xfrm>
            <a:off x="7089694" y="3284080"/>
            <a:ext cx="144000" cy="144000"/>
          </a:xfrm>
          <a:prstGeom prst="ellipse">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8" name="Oval 7">
            <a:extLst>
              <a:ext uri="{FF2B5EF4-FFF2-40B4-BE49-F238E27FC236}">
                <a16:creationId xmlns:a16="http://schemas.microsoft.com/office/drawing/2014/main" id="{5105C038-8725-6B7A-86E5-73D5B01B0330}"/>
              </a:ext>
            </a:extLst>
          </p:cNvPr>
          <p:cNvSpPr/>
          <p:nvPr/>
        </p:nvSpPr>
        <p:spPr>
          <a:xfrm>
            <a:off x="5649166" y="3287565"/>
            <a:ext cx="144000" cy="144000"/>
          </a:xfrm>
          <a:prstGeom prst="ellipse">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9" name="Oval 8">
            <a:extLst>
              <a:ext uri="{FF2B5EF4-FFF2-40B4-BE49-F238E27FC236}">
                <a16:creationId xmlns:a16="http://schemas.microsoft.com/office/drawing/2014/main" id="{E45E2DF8-4706-DC49-9B6B-44970659B595}"/>
              </a:ext>
            </a:extLst>
          </p:cNvPr>
          <p:cNvSpPr/>
          <p:nvPr/>
        </p:nvSpPr>
        <p:spPr>
          <a:xfrm>
            <a:off x="6369430" y="3287565"/>
            <a:ext cx="144000" cy="144000"/>
          </a:xfrm>
          <a:prstGeom prst="ellipse">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cxnSp>
        <p:nvCxnSpPr>
          <p:cNvPr id="2" name="Straight Connector 1">
            <a:extLst>
              <a:ext uri="{FF2B5EF4-FFF2-40B4-BE49-F238E27FC236}">
                <a16:creationId xmlns:a16="http://schemas.microsoft.com/office/drawing/2014/main" id="{C55EE554-BF2C-EFA6-3540-22233B5198F1}"/>
              </a:ext>
            </a:extLst>
          </p:cNvPr>
          <p:cNvCxnSpPr>
            <a:cxnSpLocks/>
          </p:cNvCxnSpPr>
          <p:nvPr/>
        </p:nvCxnSpPr>
        <p:spPr>
          <a:xfrm>
            <a:off x="280416" y="6559296"/>
            <a:ext cx="11631168" cy="0"/>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E78C8F7D-991C-5060-8F41-59EB3BB4015C}"/>
              </a:ext>
            </a:extLst>
          </p:cNvPr>
          <p:cNvSpPr txBox="1"/>
          <p:nvPr/>
        </p:nvSpPr>
        <p:spPr>
          <a:xfrm>
            <a:off x="633984" y="6584871"/>
            <a:ext cx="3072384"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11" name="TextBox 10">
            <a:extLst>
              <a:ext uri="{FF2B5EF4-FFF2-40B4-BE49-F238E27FC236}">
                <a16:creationId xmlns:a16="http://schemas.microsoft.com/office/drawing/2014/main" id="{5F83B6CE-964E-EDA4-4E29-C41568F1FF02}"/>
              </a:ext>
            </a:extLst>
          </p:cNvPr>
          <p:cNvSpPr txBox="1"/>
          <p:nvPr/>
        </p:nvSpPr>
        <p:spPr>
          <a:xfrm>
            <a:off x="11039856" y="6603460"/>
            <a:ext cx="384048" cy="261610"/>
          </a:xfrm>
          <a:prstGeom prst="rect">
            <a:avLst/>
          </a:prstGeom>
          <a:noFill/>
        </p:spPr>
        <p:txBody>
          <a:bodyPr wrap="square" rtlCol="0">
            <a:spAutoFit/>
          </a:bodyPr>
          <a:lstStyle/>
          <a:p>
            <a:r>
              <a:rPr lang="en-US" sz="1100" b="1" dirty="0"/>
              <a:t>1  </a:t>
            </a:r>
            <a:endParaRPr lang="en-NG" sz="1100" b="1" dirty="0"/>
          </a:p>
        </p:txBody>
      </p:sp>
    </p:spTree>
    <p:extLst>
      <p:ext uri="{BB962C8B-B14F-4D97-AF65-F5344CB8AC3E}">
        <p14:creationId xmlns:p14="http://schemas.microsoft.com/office/powerpoint/2010/main" val="36947506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4F6DD"/>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1932D0-AE28-4E7B-4D65-A552F1DC9D62}"/>
              </a:ext>
            </a:extLst>
          </p:cNvPr>
          <p:cNvSpPr txBox="1"/>
          <p:nvPr/>
        </p:nvSpPr>
        <p:spPr>
          <a:xfrm>
            <a:off x="733586" y="629835"/>
            <a:ext cx="10724828" cy="880369"/>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dirty="0"/>
              <a:t>Ensure easy navigation across the dashboard for users.</a:t>
            </a:r>
          </a:p>
          <a:p>
            <a:pPr marL="285750" indent="-285750">
              <a:lnSpc>
                <a:spcPct val="150000"/>
              </a:lnSpc>
              <a:buFont typeface="Wingdings" panose="05000000000000000000" pitchFamily="2" charset="2"/>
              <a:buChar char="Ø"/>
            </a:pPr>
            <a:r>
              <a:rPr lang="en-US" dirty="0"/>
              <a:t>Make charts and graphs interactive, allowing users to filter and explore data directly through them</a:t>
            </a:r>
          </a:p>
        </p:txBody>
      </p:sp>
      <p:sp>
        <p:nvSpPr>
          <p:cNvPr id="3" name="TextBox 2">
            <a:extLst>
              <a:ext uri="{FF2B5EF4-FFF2-40B4-BE49-F238E27FC236}">
                <a16:creationId xmlns:a16="http://schemas.microsoft.com/office/drawing/2014/main" id="{0C633E33-A550-DCFA-E87D-415F838FE817}"/>
              </a:ext>
            </a:extLst>
          </p:cNvPr>
          <p:cNvSpPr txBox="1"/>
          <p:nvPr/>
        </p:nvSpPr>
        <p:spPr>
          <a:xfrm>
            <a:off x="733586" y="1937508"/>
            <a:ext cx="7279041" cy="400110"/>
          </a:xfrm>
          <a:prstGeom prst="rect">
            <a:avLst/>
          </a:prstGeom>
          <a:noFill/>
        </p:spPr>
        <p:txBody>
          <a:bodyPr wrap="square" rtlCol="0">
            <a:spAutoFit/>
          </a:bodyPr>
          <a:lstStyle/>
          <a:p>
            <a:r>
              <a:rPr lang="en-US" sz="2000" dirty="0">
                <a:solidFill>
                  <a:srgbClr val="FF0000"/>
                </a:solidFill>
              </a:rPr>
              <a:t>Data Filters</a:t>
            </a:r>
            <a:endParaRPr lang="en-NG" sz="2000" dirty="0">
              <a:solidFill>
                <a:srgbClr val="FF0000"/>
              </a:solidFill>
            </a:endParaRPr>
          </a:p>
        </p:txBody>
      </p:sp>
      <p:sp>
        <p:nvSpPr>
          <p:cNvPr id="4" name="TextBox 3">
            <a:extLst>
              <a:ext uri="{FF2B5EF4-FFF2-40B4-BE49-F238E27FC236}">
                <a16:creationId xmlns:a16="http://schemas.microsoft.com/office/drawing/2014/main" id="{7DAD179E-A19B-EAB2-F16D-4559D5B78F48}"/>
              </a:ext>
            </a:extLst>
          </p:cNvPr>
          <p:cNvSpPr txBox="1"/>
          <p:nvPr/>
        </p:nvSpPr>
        <p:spPr>
          <a:xfrm>
            <a:off x="733586" y="2233426"/>
            <a:ext cx="10724828" cy="646331"/>
          </a:xfrm>
          <a:prstGeom prst="rect">
            <a:avLst/>
          </a:prstGeom>
          <a:noFill/>
        </p:spPr>
        <p:txBody>
          <a:bodyPr wrap="square" rtlCol="0">
            <a:spAutoFit/>
          </a:bodyPr>
          <a:lstStyle/>
          <a:p>
            <a:pPr marL="285750" indent="-285750">
              <a:buFont typeface="Wingdings" panose="05000000000000000000" pitchFamily="2" charset="2"/>
              <a:buChar char="Ø"/>
            </a:pPr>
            <a:r>
              <a:rPr lang="en-US" dirty="0"/>
              <a:t>Allow users to filter data based on product details such as category and subcategory, as well as location information including region, state, and city.</a:t>
            </a:r>
            <a:endParaRPr lang="en-NG" dirty="0"/>
          </a:p>
        </p:txBody>
      </p:sp>
      <p:cxnSp>
        <p:nvCxnSpPr>
          <p:cNvPr id="5" name="Straight Connector 4">
            <a:extLst>
              <a:ext uri="{FF2B5EF4-FFF2-40B4-BE49-F238E27FC236}">
                <a16:creationId xmlns:a16="http://schemas.microsoft.com/office/drawing/2014/main" id="{22131D42-5F7E-8BF5-58DD-908D267CC7E1}"/>
              </a:ext>
            </a:extLst>
          </p:cNvPr>
          <p:cNvCxnSpPr>
            <a:cxnSpLocks/>
          </p:cNvCxnSpPr>
          <p:nvPr/>
        </p:nvCxnSpPr>
        <p:spPr>
          <a:xfrm>
            <a:off x="280416" y="6559296"/>
            <a:ext cx="11631168" cy="0"/>
          </a:xfrm>
          <a:prstGeom prst="line">
            <a:avLst/>
          </a:prstGeom>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3DAE8AB2-39A4-F3AF-A71F-DF9D3B3F5476}"/>
              </a:ext>
            </a:extLst>
          </p:cNvPr>
          <p:cNvSpPr txBox="1"/>
          <p:nvPr/>
        </p:nvSpPr>
        <p:spPr>
          <a:xfrm>
            <a:off x="633984" y="6584871"/>
            <a:ext cx="3072384"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7" name="TextBox 6">
            <a:extLst>
              <a:ext uri="{FF2B5EF4-FFF2-40B4-BE49-F238E27FC236}">
                <a16:creationId xmlns:a16="http://schemas.microsoft.com/office/drawing/2014/main" id="{6F4DD1DD-3E02-A591-8580-901F4D457414}"/>
              </a:ext>
            </a:extLst>
          </p:cNvPr>
          <p:cNvSpPr txBox="1"/>
          <p:nvPr/>
        </p:nvSpPr>
        <p:spPr>
          <a:xfrm>
            <a:off x="11039856" y="6603460"/>
            <a:ext cx="384048" cy="261610"/>
          </a:xfrm>
          <a:prstGeom prst="rect">
            <a:avLst/>
          </a:prstGeom>
          <a:noFill/>
        </p:spPr>
        <p:txBody>
          <a:bodyPr wrap="square" rtlCol="0">
            <a:spAutoFit/>
          </a:bodyPr>
          <a:lstStyle/>
          <a:p>
            <a:r>
              <a:rPr lang="en-US" sz="1100" b="1" dirty="0"/>
              <a:t>10  </a:t>
            </a:r>
            <a:endParaRPr lang="en-NG" sz="1100" b="1" dirty="0"/>
          </a:p>
        </p:txBody>
      </p:sp>
    </p:spTree>
    <p:extLst>
      <p:ext uri="{BB962C8B-B14F-4D97-AF65-F5344CB8AC3E}">
        <p14:creationId xmlns:p14="http://schemas.microsoft.com/office/powerpoint/2010/main" val="2955871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4F6DD"/>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14DDC1-0915-E32B-2369-D4EEF162C450}"/>
              </a:ext>
            </a:extLst>
          </p:cNvPr>
          <p:cNvSpPr txBox="1"/>
          <p:nvPr/>
        </p:nvSpPr>
        <p:spPr>
          <a:xfrm>
            <a:off x="797773" y="298703"/>
            <a:ext cx="7141418" cy="523220"/>
          </a:xfrm>
          <a:prstGeom prst="rect">
            <a:avLst/>
          </a:prstGeom>
          <a:noFill/>
        </p:spPr>
        <p:txBody>
          <a:bodyPr wrap="square" rtlCol="0">
            <a:spAutoFit/>
          </a:bodyPr>
          <a:lstStyle/>
          <a:p>
            <a:r>
              <a:rPr lang="en-US" sz="2800" b="1" dirty="0">
                <a:solidFill>
                  <a:srgbClr val="FF0000"/>
                </a:solidFill>
              </a:rPr>
              <a:t>Approach, Analysis and Technical Challenges</a:t>
            </a:r>
            <a:endParaRPr lang="en-NG" sz="2800" b="1" dirty="0">
              <a:solidFill>
                <a:srgbClr val="FF0000"/>
              </a:solidFill>
            </a:endParaRPr>
          </a:p>
        </p:txBody>
      </p:sp>
      <p:sp>
        <p:nvSpPr>
          <p:cNvPr id="3" name="TextBox 2">
            <a:extLst>
              <a:ext uri="{FF2B5EF4-FFF2-40B4-BE49-F238E27FC236}">
                <a16:creationId xmlns:a16="http://schemas.microsoft.com/office/drawing/2014/main" id="{0424FE68-705C-D12D-09ED-FF66EC628F12}"/>
              </a:ext>
            </a:extLst>
          </p:cNvPr>
          <p:cNvSpPr txBox="1"/>
          <p:nvPr/>
        </p:nvSpPr>
        <p:spPr>
          <a:xfrm>
            <a:off x="797773" y="942827"/>
            <a:ext cx="9929588" cy="4093428"/>
          </a:xfrm>
          <a:prstGeom prst="rect">
            <a:avLst/>
          </a:prstGeom>
          <a:noFill/>
        </p:spPr>
        <p:txBody>
          <a:bodyPr wrap="square" rtlCol="0">
            <a:spAutoFit/>
          </a:bodyPr>
          <a:lstStyle/>
          <a:p>
            <a:pPr marL="457200" indent="-457200">
              <a:buFont typeface="+mj-lt"/>
              <a:buAutoNum type="arabicPeriod"/>
            </a:pPr>
            <a:r>
              <a:rPr lang="en-US" sz="2000" dirty="0"/>
              <a:t>Collected data tables from the Management team.</a:t>
            </a:r>
          </a:p>
          <a:p>
            <a:pPr marL="457200" indent="-457200">
              <a:buFont typeface="+mj-lt"/>
              <a:buAutoNum type="arabicPeriod"/>
            </a:pPr>
            <a:endParaRPr lang="en-US" sz="2000" dirty="0"/>
          </a:p>
          <a:p>
            <a:pPr marL="457200" indent="-457200">
              <a:buFont typeface="+mj-lt"/>
              <a:buAutoNum type="arabicPeriod"/>
            </a:pPr>
            <a:r>
              <a:rPr lang="en-US" sz="2000" dirty="0"/>
              <a:t>Established data relationships (as a unified dataset), then formatted, compiled, and cleaned the data.</a:t>
            </a:r>
          </a:p>
          <a:p>
            <a:pPr marL="457200" indent="-457200">
              <a:buFont typeface="+mj-lt"/>
              <a:buAutoNum type="arabicPeriod"/>
            </a:pPr>
            <a:endParaRPr lang="en-US" sz="2000" dirty="0"/>
          </a:p>
          <a:p>
            <a:pPr marL="457200" indent="-457200">
              <a:buFont typeface="+mj-lt"/>
              <a:buAutoNum type="arabicPeriod"/>
            </a:pPr>
            <a:r>
              <a:rPr lang="en-US" sz="2000" dirty="0"/>
              <a:t>Renamed fields/tables and changed data types as needed.</a:t>
            </a:r>
          </a:p>
          <a:p>
            <a:pPr marL="457200" indent="-457200">
              <a:buFont typeface="+mj-lt"/>
              <a:buAutoNum type="arabicPeriod"/>
            </a:pPr>
            <a:endParaRPr lang="en-US" sz="2000" dirty="0"/>
          </a:p>
          <a:p>
            <a:pPr marL="457200" indent="-457200">
              <a:buFont typeface="+mj-lt"/>
              <a:buAutoNum type="arabicPeriod"/>
            </a:pPr>
            <a:r>
              <a:rPr lang="en-US" sz="2000" dirty="0"/>
              <a:t>Created calculated fields.</a:t>
            </a:r>
          </a:p>
          <a:p>
            <a:pPr marL="457200" indent="-457200">
              <a:buFont typeface="+mj-lt"/>
              <a:buAutoNum type="arabicPeriod"/>
            </a:pPr>
            <a:endParaRPr lang="en-US" sz="2000" dirty="0"/>
          </a:p>
          <a:p>
            <a:pPr marL="457200" indent="-457200">
              <a:buFont typeface="+mj-lt"/>
              <a:buAutoNum type="arabicPeriod"/>
            </a:pPr>
            <a:r>
              <a:rPr lang="en-US" sz="2000" dirty="0"/>
              <a:t>Built charts and tables.</a:t>
            </a:r>
          </a:p>
          <a:p>
            <a:pPr marL="457200" indent="-457200">
              <a:buFont typeface="+mj-lt"/>
              <a:buAutoNum type="arabicPeriod"/>
            </a:pPr>
            <a:endParaRPr lang="en-US" sz="2000" dirty="0"/>
          </a:p>
          <a:p>
            <a:pPr marL="457200" indent="-457200">
              <a:buFont typeface="+mj-lt"/>
              <a:buAutoNum type="arabicPeriod"/>
            </a:pPr>
            <a:r>
              <a:rPr lang="en-US" sz="2000" dirty="0"/>
              <a:t>Developed automated (functional and dynamic) dashboards. The designs were created in PowerPoint, with added icons, filters, and interactive features.</a:t>
            </a:r>
          </a:p>
        </p:txBody>
      </p:sp>
      <p:sp>
        <p:nvSpPr>
          <p:cNvPr id="4" name="TextBox 3">
            <a:extLst>
              <a:ext uri="{FF2B5EF4-FFF2-40B4-BE49-F238E27FC236}">
                <a16:creationId xmlns:a16="http://schemas.microsoft.com/office/drawing/2014/main" id="{850103D2-EA40-B691-C673-B7B440422B66}"/>
              </a:ext>
            </a:extLst>
          </p:cNvPr>
          <p:cNvSpPr txBox="1"/>
          <p:nvPr/>
        </p:nvSpPr>
        <p:spPr>
          <a:xfrm>
            <a:off x="2470158" y="5552687"/>
            <a:ext cx="7300452" cy="677108"/>
          </a:xfrm>
          <a:prstGeom prst="rect">
            <a:avLst/>
          </a:prstGeom>
          <a:noFill/>
        </p:spPr>
        <p:txBody>
          <a:bodyPr wrap="square" rtlCol="0">
            <a:spAutoFit/>
          </a:bodyPr>
          <a:lstStyle/>
          <a:p>
            <a:r>
              <a:rPr lang="en-US" sz="2000" i="1" dirty="0">
                <a:solidFill>
                  <a:srgbClr val="FF0000"/>
                </a:solidFill>
              </a:rPr>
              <a:t>To see the functionality and dynamic nature of the dashboard</a:t>
            </a:r>
            <a:r>
              <a:rPr lang="en-US" i="1" dirty="0">
                <a:solidFill>
                  <a:srgbClr val="FF0000"/>
                </a:solidFill>
              </a:rPr>
              <a:t>: </a:t>
            </a:r>
            <a:r>
              <a:rPr lang="en-US" dirty="0"/>
              <a:t>Go to                    </a:t>
            </a:r>
            <a:r>
              <a:rPr lang="en-US" b="1" dirty="0"/>
              <a:t>https://public.tableau.com/app/profile/olumide.balogun1/vizzes</a:t>
            </a:r>
            <a:endParaRPr lang="en-NG" b="1" dirty="0"/>
          </a:p>
        </p:txBody>
      </p:sp>
      <p:sp>
        <p:nvSpPr>
          <p:cNvPr id="5" name="Rectangle: Rounded Corners 4">
            <a:extLst>
              <a:ext uri="{FF2B5EF4-FFF2-40B4-BE49-F238E27FC236}">
                <a16:creationId xmlns:a16="http://schemas.microsoft.com/office/drawing/2014/main" id="{5FC4A53B-AAEB-A04D-56C6-834F9CAE000E}"/>
              </a:ext>
            </a:extLst>
          </p:cNvPr>
          <p:cNvSpPr/>
          <p:nvPr/>
        </p:nvSpPr>
        <p:spPr>
          <a:xfrm>
            <a:off x="2235414" y="5431783"/>
            <a:ext cx="7769940" cy="918916"/>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cxnSp>
        <p:nvCxnSpPr>
          <p:cNvPr id="6" name="Straight Connector 5">
            <a:extLst>
              <a:ext uri="{FF2B5EF4-FFF2-40B4-BE49-F238E27FC236}">
                <a16:creationId xmlns:a16="http://schemas.microsoft.com/office/drawing/2014/main" id="{AD330853-4D23-558D-3BA2-A9526CA090CA}"/>
              </a:ext>
            </a:extLst>
          </p:cNvPr>
          <p:cNvCxnSpPr>
            <a:cxnSpLocks/>
          </p:cNvCxnSpPr>
          <p:nvPr/>
        </p:nvCxnSpPr>
        <p:spPr>
          <a:xfrm>
            <a:off x="280416" y="6559296"/>
            <a:ext cx="11631168" cy="0"/>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16FCAACB-629F-16B4-48FD-DD4A2F6A6DB4}"/>
              </a:ext>
            </a:extLst>
          </p:cNvPr>
          <p:cNvSpPr txBox="1"/>
          <p:nvPr/>
        </p:nvSpPr>
        <p:spPr>
          <a:xfrm>
            <a:off x="633984" y="6584871"/>
            <a:ext cx="3072384"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8" name="TextBox 7">
            <a:extLst>
              <a:ext uri="{FF2B5EF4-FFF2-40B4-BE49-F238E27FC236}">
                <a16:creationId xmlns:a16="http://schemas.microsoft.com/office/drawing/2014/main" id="{D0689FE3-391F-87BA-98D6-79916DEC2FFC}"/>
              </a:ext>
            </a:extLst>
          </p:cNvPr>
          <p:cNvSpPr txBox="1"/>
          <p:nvPr/>
        </p:nvSpPr>
        <p:spPr>
          <a:xfrm>
            <a:off x="11039856" y="6603460"/>
            <a:ext cx="384048" cy="261610"/>
          </a:xfrm>
          <a:prstGeom prst="rect">
            <a:avLst/>
          </a:prstGeom>
          <a:noFill/>
        </p:spPr>
        <p:txBody>
          <a:bodyPr wrap="square" rtlCol="0">
            <a:spAutoFit/>
          </a:bodyPr>
          <a:lstStyle/>
          <a:p>
            <a:r>
              <a:rPr lang="en-US" sz="1100" b="1" dirty="0"/>
              <a:t>11  </a:t>
            </a:r>
            <a:endParaRPr lang="en-NG" sz="1100" b="1" dirty="0"/>
          </a:p>
        </p:txBody>
      </p:sp>
    </p:spTree>
    <p:extLst>
      <p:ext uri="{BB962C8B-B14F-4D97-AF65-F5344CB8AC3E}">
        <p14:creationId xmlns:p14="http://schemas.microsoft.com/office/powerpoint/2010/main" val="8219986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4F6DD"/>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F158990-D2E6-51C1-BFED-D750C89713F5}"/>
              </a:ext>
            </a:extLst>
          </p:cNvPr>
          <p:cNvSpPr txBox="1"/>
          <p:nvPr/>
        </p:nvSpPr>
        <p:spPr>
          <a:xfrm>
            <a:off x="773389" y="347918"/>
            <a:ext cx="8850296" cy="646331"/>
          </a:xfrm>
          <a:prstGeom prst="rect">
            <a:avLst/>
          </a:prstGeom>
          <a:noFill/>
        </p:spPr>
        <p:txBody>
          <a:bodyPr wrap="square" rtlCol="0">
            <a:spAutoFit/>
          </a:bodyPr>
          <a:lstStyle/>
          <a:p>
            <a:r>
              <a:rPr lang="en-US" sz="3600" b="1" dirty="0">
                <a:solidFill>
                  <a:srgbClr val="FF0000"/>
                </a:solidFill>
              </a:rPr>
              <a:t>Sales Performance Dashboards Components</a:t>
            </a:r>
            <a:endParaRPr lang="en-NG" sz="3600" b="1" dirty="0">
              <a:solidFill>
                <a:srgbClr val="FF0000"/>
              </a:solidFill>
            </a:endParaRPr>
          </a:p>
        </p:txBody>
      </p:sp>
      <p:sp>
        <p:nvSpPr>
          <p:cNvPr id="3" name="TextBox 2">
            <a:extLst>
              <a:ext uri="{FF2B5EF4-FFF2-40B4-BE49-F238E27FC236}">
                <a16:creationId xmlns:a16="http://schemas.microsoft.com/office/drawing/2014/main" id="{89175608-825A-1B7D-C05B-29BA455A5E07}"/>
              </a:ext>
            </a:extLst>
          </p:cNvPr>
          <p:cNvSpPr txBox="1"/>
          <p:nvPr/>
        </p:nvSpPr>
        <p:spPr>
          <a:xfrm>
            <a:off x="773388" y="1161505"/>
            <a:ext cx="7815975" cy="523220"/>
          </a:xfrm>
          <a:prstGeom prst="rect">
            <a:avLst/>
          </a:prstGeom>
          <a:noFill/>
        </p:spPr>
        <p:txBody>
          <a:bodyPr wrap="square" rtlCol="0">
            <a:spAutoFit/>
          </a:bodyPr>
          <a:lstStyle/>
          <a:p>
            <a:r>
              <a:rPr lang="en-US" sz="2800" b="1" dirty="0"/>
              <a:t>Sales Dashboard Components - Key</a:t>
            </a:r>
            <a:r>
              <a:rPr lang="en-US" sz="2800" b="1" dirty="0">
                <a:solidFill>
                  <a:srgbClr val="FF0000"/>
                </a:solidFill>
              </a:rPr>
              <a:t> </a:t>
            </a:r>
            <a:r>
              <a:rPr lang="en-US" sz="2800" b="1" dirty="0"/>
              <a:t>Requirements</a:t>
            </a:r>
            <a:endParaRPr lang="en-NG" sz="2800" b="1" dirty="0"/>
          </a:p>
        </p:txBody>
      </p:sp>
      <p:sp>
        <p:nvSpPr>
          <p:cNvPr id="4" name="TextBox 3">
            <a:extLst>
              <a:ext uri="{FF2B5EF4-FFF2-40B4-BE49-F238E27FC236}">
                <a16:creationId xmlns:a16="http://schemas.microsoft.com/office/drawing/2014/main" id="{D8E444CD-A61C-C573-BD47-CE94E6B2CD7F}"/>
              </a:ext>
            </a:extLst>
          </p:cNvPr>
          <p:cNvSpPr txBox="1"/>
          <p:nvPr/>
        </p:nvSpPr>
        <p:spPr>
          <a:xfrm>
            <a:off x="773388" y="1684725"/>
            <a:ext cx="8237877" cy="369332"/>
          </a:xfrm>
          <a:prstGeom prst="rect">
            <a:avLst/>
          </a:prstGeom>
          <a:noFill/>
        </p:spPr>
        <p:txBody>
          <a:bodyPr wrap="square" rtlCol="0">
            <a:spAutoFit/>
          </a:bodyPr>
          <a:lstStyle/>
          <a:p>
            <a:r>
              <a:rPr lang="en-US" dirty="0"/>
              <a:t>1. KPI’s and Sales Trends  - Using BANs for the KPIs and Sparklines for the Sales Trends</a:t>
            </a:r>
            <a:endParaRPr lang="en-NG" dirty="0"/>
          </a:p>
        </p:txBody>
      </p:sp>
      <p:pic>
        <p:nvPicPr>
          <p:cNvPr id="6" name="Picture 5">
            <a:extLst>
              <a:ext uri="{FF2B5EF4-FFF2-40B4-BE49-F238E27FC236}">
                <a16:creationId xmlns:a16="http://schemas.microsoft.com/office/drawing/2014/main" id="{444A51F4-C981-C1BE-307C-B1668255FBEF}"/>
              </a:ext>
            </a:extLst>
          </p:cNvPr>
          <p:cNvPicPr>
            <a:picLocks noChangeAspect="1"/>
          </p:cNvPicPr>
          <p:nvPr/>
        </p:nvPicPr>
        <p:blipFill>
          <a:blip r:embed="rId2"/>
          <a:stretch>
            <a:fillRect/>
          </a:stretch>
        </p:blipFill>
        <p:spPr>
          <a:xfrm>
            <a:off x="1156316" y="2078653"/>
            <a:ext cx="9449904" cy="1768435"/>
          </a:xfrm>
          <a:prstGeom prst="rect">
            <a:avLst/>
          </a:prstGeom>
        </p:spPr>
      </p:pic>
      <p:sp>
        <p:nvSpPr>
          <p:cNvPr id="7" name="TextBox 6">
            <a:extLst>
              <a:ext uri="{FF2B5EF4-FFF2-40B4-BE49-F238E27FC236}">
                <a16:creationId xmlns:a16="http://schemas.microsoft.com/office/drawing/2014/main" id="{18B52C97-3B68-D58F-DDD0-1A9C3A03C7BB}"/>
              </a:ext>
            </a:extLst>
          </p:cNvPr>
          <p:cNvSpPr txBox="1"/>
          <p:nvPr/>
        </p:nvSpPr>
        <p:spPr>
          <a:xfrm>
            <a:off x="773388" y="4189821"/>
            <a:ext cx="5774896" cy="369332"/>
          </a:xfrm>
          <a:prstGeom prst="rect">
            <a:avLst/>
          </a:prstGeom>
          <a:noFill/>
        </p:spPr>
        <p:txBody>
          <a:bodyPr wrap="square" rtlCol="0">
            <a:spAutoFit/>
          </a:bodyPr>
          <a:lstStyle/>
          <a:p>
            <a:r>
              <a:rPr lang="en-US" dirty="0"/>
              <a:t>2. Product Subcategory Comparison  -  Using Bar - in - Bar</a:t>
            </a:r>
            <a:endParaRPr lang="en-NG" dirty="0"/>
          </a:p>
        </p:txBody>
      </p:sp>
      <p:pic>
        <p:nvPicPr>
          <p:cNvPr id="9" name="Picture 8">
            <a:extLst>
              <a:ext uri="{FF2B5EF4-FFF2-40B4-BE49-F238E27FC236}">
                <a16:creationId xmlns:a16="http://schemas.microsoft.com/office/drawing/2014/main" id="{D180D299-D719-0A2E-E56F-AF66340460E7}"/>
              </a:ext>
            </a:extLst>
          </p:cNvPr>
          <p:cNvPicPr>
            <a:picLocks noChangeAspect="1"/>
          </p:cNvPicPr>
          <p:nvPr/>
        </p:nvPicPr>
        <p:blipFill>
          <a:blip r:embed="rId3"/>
          <a:stretch>
            <a:fillRect/>
          </a:stretch>
        </p:blipFill>
        <p:spPr>
          <a:xfrm>
            <a:off x="1156316" y="4583749"/>
            <a:ext cx="4311718" cy="2225491"/>
          </a:xfrm>
          <a:prstGeom prst="rect">
            <a:avLst/>
          </a:prstGeom>
        </p:spPr>
      </p:pic>
      <p:sp>
        <p:nvSpPr>
          <p:cNvPr id="10" name="TextBox 9">
            <a:extLst>
              <a:ext uri="{FF2B5EF4-FFF2-40B4-BE49-F238E27FC236}">
                <a16:creationId xmlns:a16="http://schemas.microsoft.com/office/drawing/2014/main" id="{81412BA6-2A28-0024-B572-4A03AE2FFA7E}"/>
              </a:ext>
            </a:extLst>
          </p:cNvPr>
          <p:cNvSpPr txBox="1"/>
          <p:nvPr/>
        </p:nvSpPr>
        <p:spPr>
          <a:xfrm>
            <a:off x="11039856" y="6603460"/>
            <a:ext cx="384048" cy="261610"/>
          </a:xfrm>
          <a:prstGeom prst="rect">
            <a:avLst/>
          </a:prstGeom>
          <a:noFill/>
        </p:spPr>
        <p:txBody>
          <a:bodyPr wrap="square" rtlCol="0">
            <a:spAutoFit/>
          </a:bodyPr>
          <a:lstStyle/>
          <a:p>
            <a:r>
              <a:rPr lang="en-US" sz="1100" b="1" dirty="0"/>
              <a:t>12  </a:t>
            </a:r>
            <a:endParaRPr lang="en-NG" sz="1100" b="1" dirty="0"/>
          </a:p>
        </p:txBody>
      </p:sp>
    </p:spTree>
    <p:extLst>
      <p:ext uri="{BB962C8B-B14F-4D97-AF65-F5344CB8AC3E}">
        <p14:creationId xmlns:p14="http://schemas.microsoft.com/office/powerpoint/2010/main" val="1251423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4F6DD"/>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E444CD-A61C-C573-BD47-CE94E6B2CD7F}"/>
              </a:ext>
            </a:extLst>
          </p:cNvPr>
          <p:cNvSpPr txBox="1"/>
          <p:nvPr/>
        </p:nvSpPr>
        <p:spPr>
          <a:xfrm>
            <a:off x="889502" y="358646"/>
            <a:ext cx="6027492" cy="369332"/>
          </a:xfrm>
          <a:prstGeom prst="rect">
            <a:avLst/>
          </a:prstGeom>
          <a:noFill/>
        </p:spPr>
        <p:txBody>
          <a:bodyPr wrap="square" rtlCol="0">
            <a:spAutoFit/>
          </a:bodyPr>
          <a:lstStyle/>
          <a:p>
            <a:r>
              <a:rPr lang="en-US" dirty="0"/>
              <a:t>3. Weekly Trends for Sales and Profit  - Using Line Chart.</a:t>
            </a:r>
            <a:endParaRPr lang="en-NG" dirty="0"/>
          </a:p>
        </p:txBody>
      </p:sp>
      <p:pic>
        <p:nvPicPr>
          <p:cNvPr id="8" name="Picture 7">
            <a:extLst>
              <a:ext uri="{FF2B5EF4-FFF2-40B4-BE49-F238E27FC236}">
                <a16:creationId xmlns:a16="http://schemas.microsoft.com/office/drawing/2014/main" id="{16C05CC4-C71A-E40C-AD04-1C211C5B94ED}"/>
              </a:ext>
            </a:extLst>
          </p:cNvPr>
          <p:cNvPicPr>
            <a:picLocks noChangeAspect="1"/>
          </p:cNvPicPr>
          <p:nvPr/>
        </p:nvPicPr>
        <p:blipFill>
          <a:blip r:embed="rId2"/>
          <a:stretch>
            <a:fillRect/>
          </a:stretch>
        </p:blipFill>
        <p:spPr>
          <a:xfrm>
            <a:off x="1498209" y="727979"/>
            <a:ext cx="4782217" cy="2407107"/>
          </a:xfrm>
          <a:prstGeom prst="rect">
            <a:avLst/>
          </a:prstGeom>
        </p:spPr>
      </p:pic>
      <p:sp>
        <p:nvSpPr>
          <p:cNvPr id="10" name="TextBox 9">
            <a:extLst>
              <a:ext uri="{FF2B5EF4-FFF2-40B4-BE49-F238E27FC236}">
                <a16:creationId xmlns:a16="http://schemas.microsoft.com/office/drawing/2014/main" id="{75DC306E-0B68-46D6-CC55-92C5DE56E1E4}"/>
              </a:ext>
            </a:extLst>
          </p:cNvPr>
          <p:cNvSpPr txBox="1"/>
          <p:nvPr/>
        </p:nvSpPr>
        <p:spPr>
          <a:xfrm>
            <a:off x="889502" y="3659698"/>
            <a:ext cx="8675412" cy="523220"/>
          </a:xfrm>
          <a:prstGeom prst="rect">
            <a:avLst/>
          </a:prstGeom>
          <a:noFill/>
        </p:spPr>
        <p:txBody>
          <a:bodyPr wrap="square" rtlCol="0">
            <a:spAutoFit/>
          </a:bodyPr>
          <a:lstStyle/>
          <a:p>
            <a:r>
              <a:rPr lang="en-US" sz="2800" b="1" dirty="0"/>
              <a:t>Customer Dashboard Components - Key</a:t>
            </a:r>
            <a:r>
              <a:rPr lang="en-US" sz="2800" b="1" dirty="0">
                <a:solidFill>
                  <a:srgbClr val="FF0000"/>
                </a:solidFill>
              </a:rPr>
              <a:t> </a:t>
            </a:r>
            <a:r>
              <a:rPr lang="en-US" sz="2800" b="1" dirty="0"/>
              <a:t>Requirements</a:t>
            </a:r>
            <a:endParaRPr lang="en-NG" sz="2800" b="1" dirty="0"/>
          </a:p>
        </p:txBody>
      </p:sp>
      <p:sp>
        <p:nvSpPr>
          <p:cNvPr id="11" name="TextBox 10">
            <a:extLst>
              <a:ext uri="{FF2B5EF4-FFF2-40B4-BE49-F238E27FC236}">
                <a16:creationId xmlns:a16="http://schemas.microsoft.com/office/drawing/2014/main" id="{22ACD20B-6595-BFA1-E28C-94DDBE93D78D}"/>
              </a:ext>
            </a:extLst>
          </p:cNvPr>
          <p:cNvSpPr txBox="1"/>
          <p:nvPr/>
        </p:nvSpPr>
        <p:spPr>
          <a:xfrm>
            <a:off x="889502" y="4338198"/>
            <a:ext cx="8873930" cy="369332"/>
          </a:xfrm>
          <a:prstGeom prst="rect">
            <a:avLst/>
          </a:prstGeom>
          <a:noFill/>
        </p:spPr>
        <p:txBody>
          <a:bodyPr wrap="square" rtlCol="0">
            <a:spAutoFit/>
          </a:bodyPr>
          <a:lstStyle/>
          <a:p>
            <a:r>
              <a:rPr lang="en-US" dirty="0"/>
              <a:t>1. KPI’s and Customer Trends  -  Using BANs for the KPIs and Sparklines for the Sales Trends</a:t>
            </a:r>
            <a:endParaRPr lang="en-NG" dirty="0"/>
          </a:p>
        </p:txBody>
      </p:sp>
      <p:pic>
        <p:nvPicPr>
          <p:cNvPr id="13" name="Picture 12">
            <a:extLst>
              <a:ext uri="{FF2B5EF4-FFF2-40B4-BE49-F238E27FC236}">
                <a16:creationId xmlns:a16="http://schemas.microsoft.com/office/drawing/2014/main" id="{2EB80CE0-631D-B245-3853-29BD1B2FD1DE}"/>
              </a:ext>
            </a:extLst>
          </p:cNvPr>
          <p:cNvPicPr>
            <a:picLocks noChangeAspect="1"/>
          </p:cNvPicPr>
          <p:nvPr/>
        </p:nvPicPr>
        <p:blipFill>
          <a:blip r:embed="rId3"/>
          <a:stretch>
            <a:fillRect/>
          </a:stretch>
        </p:blipFill>
        <p:spPr>
          <a:xfrm>
            <a:off x="1498209" y="4746854"/>
            <a:ext cx="9324954" cy="1929876"/>
          </a:xfrm>
          <a:prstGeom prst="rect">
            <a:avLst/>
          </a:prstGeom>
        </p:spPr>
      </p:pic>
      <p:sp>
        <p:nvSpPr>
          <p:cNvPr id="5" name="TextBox 4">
            <a:extLst>
              <a:ext uri="{FF2B5EF4-FFF2-40B4-BE49-F238E27FC236}">
                <a16:creationId xmlns:a16="http://schemas.microsoft.com/office/drawing/2014/main" id="{2ABC9B30-2466-F715-8D1A-659FACA891E3}"/>
              </a:ext>
            </a:extLst>
          </p:cNvPr>
          <p:cNvSpPr txBox="1"/>
          <p:nvPr/>
        </p:nvSpPr>
        <p:spPr>
          <a:xfrm>
            <a:off x="11039856" y="6603460"/>
            <a:ext cx="384048" cy="261610"/>
          </a:xfrm>
          <a:prstGeom prst="rect">
            <a:avLst/>
          </a:prstGeom>
          <a:noFill/>
        </p:spPr>
        <p:txBody>
          <a:bodyPr wrap="square" rtlCol="0">
            <a:spAutoFit/>
          </a:bodyPr>
          <a:lstStyle/>
          <a:p>
            <a:r>
              <a:rPr lang="en-US" sz="1100" b="1" dirty="0"/>
              <a:t>13  </a:t>
            </a:r>
            <a:endParaRPr lang="en-NG" sz="1100" b="1" dirty="0"/>
          </a:p>
        </p:txBody>
      </p:sp>
    </p:spTree>
    <p:extLst>
      <p:ext uri="{BB962C8B-B14F-4D97-AF65-F5344CB8AC3E}">
        <p14:creationId xmlns:p14="http://schemas.microsoft.com/office/powerpoint/2010/main" val="39865995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4F6DD"/>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E444CD-A61C-C573-BD47-CE94E6B2CD7F}"/>
              </a:ext>
            </a:extLst>
          </p:cNvPr>
          <p:cNvSpPr txBox="1"/>
          <p:nvPr/>
        </p:nvSpPr>
        <p:spPr>
          <a:xfrm>
            <a:off x="889502" y="358646"/>
            <a:ext cx="9449904" cy="369332"/>
          </a:xfrm>
          <a:prstGeom prst="rect">
            <a:avLst/>
          </a:prstGeom>
          <a:noFill/>
        </p:spPr>
        <p:txBody>
          <a:bodyPr wrap="square" rtlCol="0">
            <a:spAutoFit/>
          </a:bodyPr>
          <a:lstStyle/>
          <a:p>
            <a:r>
              <a:rPr lang="en-US" dirty="0"/>
              <a:t>2. </a:t>
            </a:r>
            <a:r>
              <a:rPr lang="en-US" sz="1800" dirty="0"/>
              <a:t>Customer Distribution by Number of Orders</a:t>
            </a:r>
            <a:r>
              <a:rPr lang="en-US" dirty="0"/>
              <a:t>  -  Using Histogram. </a:t>
            </a:r>
            <a:endParaRPr lang="en-NG" dirty="0"/>
          </a:p>
        </p:txBody>
      </p:sp>
      <p:sp>
        <p:nvSpPr>
          <p:cNvPr id="11" name="TextBox 10">
            <a:extLst>
              <a:ext uri="{FF2B5EF4-FFF2-40B4-BE49-F238E27FC236}">
                <a16:creationId xmlns:a16="http://schemas.microsoft.com/office/drawing/2014/main" id="{22ACD20B-6595-BFA1-E28C-94DDBE93D78D}"/>
              </a:ext>
            </a:extLst>
          </p:cNvPr>
          <p:cNvSpPr txBox="1"/>
          <p:nvPr/>
        </p:nvSpPr>
        <p:spPr>
          <a:xfrm>
            <a:off x="889502" y="3727648"/>
            <a:ext cx="4464163" cy="369332"/>
          </a:xfrm>
          <a:prstGeom prst="rect">
            <a:avLst/>
          </a:prstGeom>
          <a:noFill/>
        </p:spPr>
        <p:txBody>
          <a:bodyPr wrap="square" rtlCol="0">
            <a:spAutoFit/>
          </a:bodyPr>
          <a:lstStyle/>
          <a:p>
            <a:r>
              <a:rPr lang="en-US" dirty="0"/>
              <a:t>3. Top 10 Customers by Profit  -  Using Table.</a:t>
            </a:r>
            <a:endParaRPr lang="en-NG" dirty="0"/>
          </a:p>
        </p:txBody>
      </p:sp>
      <p:pic>
        <p:nvPicPr>
          <p:cNvPr id="5" name="Picture 4">
            <a:extLst>
              <a:ext uri="{FF2B5EF4-FFF2-40B4-BE49-F238E27FC236}">
                <a16:creationId xmlns:a16="http://schemas.microsoft.com/office/drawing/2014/main" id="{8E093D4F-D9C7-89BB-6A4B-314AA4372615}"/>
              </a:ext>
            </a:extLst>
          </p:cNvPr>
          <p:cNvPicPr>
            <a:picLocks noChangeAspect="1"/>
          </p:cNvPicPr>
          <p:nvPr/>
        </p:nvPicPr>
        <p:blipFill>
          <a:blip r:embed="rId2"/>
          <a:stretch>
            <a:fillRect/>
          </a:stretch>
        </p:blipFill>
        <p:spPr>
          <a:xfrm>
            <a:off x="1594882" y="803966"/>
            <a:ext cx="4706007" cy="2476263"/>
          </a:xfrm>
          <a:prstGeom prst="rect">
            <a:avLst/>
          </a:prstGeom>
        </p:spPr>
      </p:pic>
      <p:pic>
        <p:nvPicPr>
          <p:cNvPr id="7" name="Picture 6">
            <a:extLst>
              <a:ext uri="{FF2B5EF4-FFF2-40B4-BE49-F238E27FC236}">
                <a16:creationId xmlns:a16="http://schemas.microsoft.com/office/drawing/2014/main" id="{3B5FF8D4-EEEF-F9C2-97AA-1ED68CB893F3}"/>
              </a:ext>
            </a:extLst>
          </p:cNvPr>
          <p:cNvPicPr>
            <a:picLocks noChangeAspect="1"/>
          </p:cNvPicPr>
          <p:nvPr/>
        </p:nvPicPr>
        <p:blipFill>
          <a:blip r:embed="rId3"/>
          <a:stretch>
            <a:fillRect/>
          </a:stretch>
        </p:blipFill>
        <p:spPr>
          <a:xfrm>
            <a:off x="1594882" y="4096980"/>
            <a:ext cx="4706007" cy="2623134"/>
          </a:xfrm>
          <a:prstGeom prst="rect">
            <a:avLst/>
          </a:prstGeom>
        </p:spPr>
      </p:pic>
      <p:sp>
        <p:nvSpPr>
          <p:cNvPr id="6" name="TextBox 5">
            <a:extLst>
              <a:ext uri="{FF2B5EF4-FFF2-40B4-BE49-F238E27FC236}">
                <a16:creationId xmlns:a16="http://schemas.microsoft.com/office/drawing/2014/main" id="{2E347513-B8EC-DBD8-C06B-D2DB9EA63984}"/>
              </a:ext>
            </a:extLst>
          </p:cNvPr>
          <p:cNvSpPr txBox="1"/>
          <p:nvPr/>
        </p:nvSpPr>
        <p:spPr>
          <a:xfrm>
            <a:off x="11039856" y="6603460"/>
            <a:ext cx="384048" cy="261610"/>
          </a:xfrm>
          <a:prstGeom prst="rect">
            <a:avLst/>
          </a:prstGeom>
          <a:noFill/>
        </p:spPr>
        <p:txBody>
          <a:bodyPr wrap="square" rtlCol="0">
            <a:spAutoFit/>
          </a:bodyPr>
          <a:lstStyle/>
          <a:p>
            <a:r>
              <a:rPr lang="en-US" sz="1100" b="1" dirty="0"/>
              <a:t>14  </a:t>
            </a:r>
            <a:endParaRPr lang="en-NG" sz="1100" b="1" dirty="0"/>
          </a:p>
        </p:txBody>
      </p:sp>
    </p:spTree>
    <p:extLst>
      <p:ext uri="{BB962C8B-B14F-4D97-AF65-F5344CB8AC3E}">
        <p14:creationId xmlns:p14="http://schemas.microsoft.com/office/powerpoint/2010/main" val="38290127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4F6DD"/>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175608-825A-1B7D-C05B-29BA455A5E07}"/>
              </a:ext>
            </a:extLst>
          </p:cNvPr>
          <p:cNvSpPr txBox="1"/>
          <p:nvPr/>
        </p:nvSpPr>
        <p:spPr>
          <a:xfrm>
            <a:off x="773388" y="460185"/>
            <a:ext cx="10262296" cy="523220"/>
          </a:xfrm>
          <a:prstGeom prst="rect">
            <a:avLst/>
          </a:prstGeom>
          <a:noFill/>
        </p:spPr>
        <p:txBody>
          <a:bodyPr wrap="square" rtlCol="0">
            <a:spAutoFit/>
          </a:bodyPr>
          <a:lstStyle/>
          <a:p>
            <a:r>
              <a:rPr lang="en-US" sz="2800" b="1" dirty="0"/>
              <a:t>Seasonality &amp; Forecast Dashboard Components - Key</a:t>
            </a:r>
            <a:r>
              <a:rPr lang="en-US" sz="2800" b="1" dirty="0">
                <a:solidFill>
                  <a:srgbClr val="FF0000"/>
                </a:solidFill>
              </a:rPr>
              <a:t> </a:t>
            </a:r>
            <a:r>
              <a:rPr lang="en-US" sz="2800" b="1" dirty="0"/>
              <a:t>Requirements</a:t>
            </a:r>
            <a:endParaRPr lang="en-NG" sz="2800" b="1" dirty="0"/>
          </a:p>
        </p:txBody>
      </p:sp>
      <p:sp>
        <p:nvSpPr>
          <p:cNvPr id="4" name="TextBox 3">
            <a:extLst>
              <a:ext uri="{FF2B5EF4-FFF2-40B4-BE49-F238E27FC236}">
                <a16:creationId xmlns:a16="http://schemas.microsoft.com/office/drawing/2014/main" id="{D8E444CD-A61C-C573-BD47-CE94E6B2CD7F}"/>
              </a:ext>
            </a:extLst>
          </p:cNvPr>
          <p:cNvSpPr txBox="1"/>
          <p:nvPr/>
        </p:nvSpPr>
        <p:spPr>
          <a:xfrm>
            <a:off x="773388" y="1066297"/>
            <a:ext cx="4609773" cy="369332"/>
          </a:xfrm>
          <a:prstGeom prst="rect">
            <a:avLst/>
          </a:prstGeom>
          <a:noFill/>
        </p:spPr>
        <p:txBody>
          <a:bodyPr wrap="square" rtlCol="0">
            <a:spAutoFit/>
          </a:bodyPr>
          <a:lstStyle/>
          <a:p>
            <a:r>
              <a:rPr lang="en-US" dirty="0"/>
              <a:t>1. Seasonality and Trends  -  Using Line Chart.</a:t>
            </a:r>
            <a:endParaRPr lang="en-NG" dirty="0"/>
          </a:p>
        </p:txBody>
      </p:sp>
      <p:sp>
        <p:nvSpPr>
          <p:cNvPr id="7" name="TextBox 6">
            <a:extLst>
              <a:ext uri="{FF2B5EF4-FFF2-40B4-BE49-F238E27FC236}">
                <a16:creationId xmlns:a16="http://schemas.microsoft.com/office/drawing/2014/main" id="{18B52C97-3B68-D58F-DDD0-1A9C3A03C7BB}"/>
              </a:ext>
            </a:extLst>
          </p:cNvPr>
          <p:cNvSpPr txBox="1"/>
          <p:nvPr/>
        </p:nvSpPr>
        <p:spPr>
          <a:xfrm>
            <a:off x="773388" y="4183873"/>
            <a:ext cx="3606883" cy="369332"/>
          </a:xfrm>
          <a:prstGeom prst="rect">
            <a:avLst/>
          </a:prstGeom>
          <a:noFill/>
        </p:spPr>
        <p:txBody>
          <a:bodyPr wrap="square" rtlCol="0">
            <a:spAutoFit/>
          </a:bodyPr>
          <a:lstStyle/>
          <a:p>
            <a:r>
              <a:rPr lang="en-US" dirty="0"/>
              <a:t>2. Projection  - Using Line Chart.</a:t>
            </a:r>
            <a:endParaRPr lang="en-NG" dirty="0"/>
          </a:p>
        </p:txBody>
      </p:sp>
      <p:pic>
        <p:nvPicPr>
          <p:cNvPr id="8" name="Picture 7">
            <a:extLst>
              <a:ext uri="{FF2B5EF4-FFF2-40B4-BE49-F238E27FC236}">
                <a16:creationId xmlns:a16="http://schemas.microsoft.com/office/drawing/2014/main" id="{480BE8D2-1397-10A7-07BA-85D57E071540}"/>
              </a:ext>
            </a:extLst>
          </p:cNvPr>
          <p:cNvPicPr>
            <a:picLocks noChangeAspect="1"/>
          </p:cNvPicPr>
          <p:nvPr/>
        </p:nvPicPr>
        <p:blipFill>
          <a:blip r:embed="rId2"/>
          <a:stretch>
            <a:fillRect/>
          </a:stretch>
        </p:blipFill>
        <p:spPr>
          <a:xfrm>
            <a:off x="1108921" y="1429681"/>
            <a:ext cx="4725059" cy="2390808"/>
          </a:xfrm>
          <a:prstGeom prst="rect">
            <a:avLst/>
          </a:prstGeom>
        </p:spPr>
      </p:pic>
      <p:pic>
        <p:nvPicPr>
          <p:cNvPr id="11" name="Picture 10">
            <a:extLst>
              <a:ext uri="{FF2B5EF4-FFF2-40B4-BE49-F238E27FC236}">
                <a16:creationId xmlns:a16="http://schemas.microsoft.com/office/drawing/2014/main" id="{55F97F5C-7D02-7677-A96E-529A877467F2}"/>
              </a:ext>
            </a:extLst>
          </p:cNvPr>
          <p:cNvPicPr>
            <a:picLocks noChangeAspect="1"/>
          </p:cNvPicPr>
          <p:nvPr/>
        </p:nvPicPr>
        <p:blipFill>
          <a:blip r:embed="rId3"/>
          <a:stretch>
            <a:fillRect/>
          </a:stretch>
        </p:blipFill>
        <p:spPr>
          <a:xfrm>
            <a:off x="1108921" y="4553205"/>
            <a:ext cx="4725059" cy="2221437"/>
          </a:xfrm>
          <a:prstGeom prst="rect">
            <a:avLst/>
          </a:prstGeom>
        </p:spPr>
      </p:pic>
      <p:sp>
        <p:nvSpPr>
          <p:cNvPr id="6" name="TextBox 5">
            <a:extLst>
              <a:ext uri="{FF2B5EF4-FFF2-40B4-BE49-F238E27FC236}">
                <a16:creationId xmlns:a16="http://schemas.microsoft.com/office/drawing/2014/main" id="{A601010A-2E5A-53DC-F54C-67A938720B11}"/>
              </a:ext>
            </a:extLst>
          </p:cNvPr>
          <p:cNvSpPr txBox="1"/>
          <p:nvPr/>
        </p:nvSpPr>
        <p:spPr>
          <a:xfrm>
            <a:off x="11039856" y="6603460"/>
            <a:ext cx="384048" cy="261610"/>
          </a:xfrm>
          <a:prstGeom prst="rect">
            <a:avLst/>
          </a:prstGeom>
          <a:noFill/>
        </p:spPr>
        <p:txBody>
          <a:bodyPr wrap="square" rtlCol="0">
            <a:spAutoFit/>
          </a:bodyPr>
          <a:lstStyle/>
          <a:p>
            <a:r>
              <a:rPr lang="en-US" sz="1100" b="1" dirty="0"/>
              <a:t>15  </a:t>
            </a:r>
            <a:endParaRPr lang="en-NG" sz="1100" b="1" dirty="0"/>
          </a:p>
        </p:txBody>
      </p:sp>
    </p:spTree>
    <p:extLst>
      <p:ext uri="{BB962C8B-B14F-4D97-AF65-F5344CB8AC3E}">
        <p14:creationId xmlns:p14="http://schemas.microsoft.com/office/powerpoint/2010/main" val="2147531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4F6DD"/>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D0DA00B-9FE0-6F89-F2A6-73D9A51324AB}"/>
              </a:ext>
            </a:extLst>
          </p:cNvPr>
          <p:cNvPicPr>
            <a:picLocks noChangeAspect="1"/>
          </p:cNvPicPr>
          <p:nvPr/>
        </p:nvPicPr>
        <p:blipFill>
          <a:blip r:embed="rId2"/>
          <a:stretch>
            <a:fillRect/>
          </a:stretch>
        </p:blipFill>
        <p:spPr>
          <a:xfrm>
            <a:off x="408038" y="247669"/>
            <a:ext cx="11375924" cy="2362796"/>
          </a:xfrm>
          <a:prstGeom prst="rect">
            <a:avLst/>
          </a:prstGeom>
        </p:spPr>
      </p:pic>
      <p:pic>
        <p:nvPicPr>
          <p:cNvPr id="5" name="Picture 4">
            <a:extLst>
              <a:ext uri="{FF2B5EF4-FFF2-40B4-BE49-F238E27FC236}">
                <a16:creationId xmlns:a16="http://schemas.microsoft.com/office/drawing/2014/main" id="{45DFC4A8-195C-EB3B-1A6F-8492937D7DED}"/>
              </a:ext>
            </a:extLst>
          </p:cNvPr>
          <p:cNvPicPr>
            <a:picLocks noChangeAspect="1"/>
          </p:cNvPicPr>
          <p:nvPr/>
        </p:nvPicPr>
        <p:blipFill>
          <a:blip r:embed="rId3"/>
          <a:stretch>
            <a:fillRect/>
          </a:stretch>
        </p:blipFill>
        <p:spPr>
          <a:xfrm>
            <a:off x="408038" y="2610465"/>
            <a:ext cx="11375924" cy="3948832"/>
          </a:xfrm>
          <a:prstGeom prst="rect">
            <a:avLst/>
          </a:prstGeom>
        </p:spPr>
      </p:pic>
      <p:cxnSp>
        <p:nvCxnSpPr>
          <p:cNvPr id="2" name="Straight Connector 1">
            <a:extLst>
              <a:ext uri="{FF2B5EF4-FFF2-40B4-BE49-F238E27FC236}">
                <a16:creationId xmlns:a16="http://schemas.microsoft.com/office/drawing/2014/main" id="{5D061EA1-0997-D012-71F0-5CA50D3F46B2}"/>
              </a:ext>
            </a:extLst>
          </p:cNvPr>
          <p:cNvCxnSpPr>
            <a:cxnSpLocks/>
          </p:cNvCxnSpPr>
          <p:nvPr/>
        </p:nvCxnSpPr>
        <p:spPr>
          <a:xfrm>
            <a:off x="280416" y="6559296"/>
            <a:ext cx="11631168" cy="0"/>
          </a:xfrm>
          <a:prstGeom prst="line">
            <a:avLst/>
          </a:prstGeom>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719E5D9B-702B-3FFE-42E4-D0F691878B6B}"/>
              </a:ext>
            </a:extLst>
          </p:cNvPr>
          <p:cNvSpPr txBox="1"/>
          <p:nvPr/>
        </p:nvSpPr>
        <p:spPr>
          <a:xfrm>
            <a:off x="633984" y="6584871"/>
            <a:ext cx="3072384"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6" name="TextBox 5">
            <a:extLst>
              <a:ext uri="{FF2B5EF4-FFF2-40B4-BE49-F238E27FC236}">
                <a16:creationId xmlns:a16="http://schemas.microsoft.com/office/drawing/2014/main" id="{D235F165-BEAB-BB61-A866-38FA0FC1ED29}"/>
              </a:ext>
            </a:extLst>
          </p:cNvPr>
          <p:cNvSpPr txBox="1"/>
          <p:nvPr/>
        </p:nvSpPr>
        <p:spPr>
          <a:xfrm>
            <a:off x="11039856" y="6603460"/>
            <a:ext cx="384048" cy="261610"/>
          </a:xfrm>
          <a:prstGeom prst="rect">
            <a:avLst/>
          </a:prstGeom>
          <a:noFill/>
        </p:spPr>
        <p:txBody>
          <a:bodyPr wrap="square" rtlCol="0">
            <a:spAutoFit/>
          </a:bodyPr>
          <a:lstStyle/>
          <a:p>
            <a:r>
              <a:rPr lang="en-US" sz="1100" b="1" dirty="0"/>
              <a:t>16  </a:t>
            </a:r>
            <a:endParaRPr lang="en-NG" sz="1100" b="1" dirty="0"/>
          </a:p>
        </p:txBody>
      </p:sp>
    </p:spTree>
    <p:extLst>
      <p:ext uri="{BB962C8B-B14F-4D97-AF65-F5344CB8AC3E}">
        <p14:creationId xmlns:p14="http://schemas.microsoft.com/office/powerpoint/2010/main" val="29117581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4F6DD"/>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1B4CC2C-0CF4-B6AC-946D-60C48AF8FB10}"/>
              </a:ext>
            </a:extLst>
          </p:cNvPr>
          <p:cNvPicPr>
            <a:picLocks noChangeAspect="1"/>
          </p:cNvPicPr>
          <p:nvPr/>
        </p:nvPicPr>
        <p:blipFill>
          <a:blip r:embed="rId2"/>
          <a:stretch>
            <a:fillRect/>
          </a:stretch>
        </p:blipFill>
        <p:spPr>
          <a:xfrm>
            <a:off x="329380" y="2551471"/>
            <a:ext cx="11366091" cy="3910290"/>
          </a:xfrm>
          <a:prstGeom prst="rect">
            <a:avLst/>
          </a:prstGeom>
        </p:spPr>
      </p:pic>
      <p:pic>
        <p:nvPicPr>
          <p:cNvPr id="7" name="Picture 6">
            <a:extLst>
              <a:ext uri="{FF2B5EF4-FFF2-40B4-BE49-F238E27FC236}">
                <a16:creationId xmlns:a16="http://schemas.microsoft.com/office/drawing/2014/main" id="{A236E794-7C5D-4DA9-3CB1-8582E1A1BB4D}"/>
              </a:ext>
            </a:extLst>
          </p:cNvPr>
          <p:cNvPicPr>
            <a:picLocks noChangeAspect="1"/>
          </p:cNvPicPr>
          <p:nvPr/>
        </p:nvPicPr>
        <p:blipFill>
          <a:blip r:embed="rId3"/>
          <a:stretch>
            <a:fillRect/>
          </a:stretch>
        </p:blipFill>
        <p:spPr>
          <a:xfrm>
            <a:off x="329380" y="265472"/>
            <a:ext cx="11366091" cy="2285998"/>
          </a:xfrm>
          <a:prstGeom prst="rect">
            <a:avLst/>
          </a:prstGeom>
        </p:spPr>
      </p:pic>
      <p:cxnSp>
        <p:nvCxnSpPr>
          <p:cNvPr id="2" name="Straight Connector 1">
            <a:extLst>
              <a:ext uri="{FF2B5EF4-FFF2-40B4-BE49-F238E27FC236}">
                <a16:creationId xmlns:a16="http://schemas.microsoft.com/office/drawing/2014/main" id="{84592C37-78E3-C9A9-9F7B-979E305FF767}"/>
              </a:ext>
            </a:extLst>
          </p:cNvPr>
          <p:cNvCxnSpPr>
            <a:cxnSpLocks/>
          </p:cNvCxnSpPr>
          <p:nvPr/>
        </p:nvCxnSpPr>
        <p:spPr>
          <a:xfrm>
            <a:off x="280416" y="6559296"/>
            <a:ext cx="11631168"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088AEC78-781B-8DB2-1BDF-F94EAABB1D0D}"/>
              </a:ext>
            </a:extLst>
          </p:cNvPr>
          <p:cNvSpPr txBox="1"/>
          <p:nvPr/>
        </p:nvSpPr>
        <p:spPr>
          <a:xfrm>
            <a:off x="633984" y="6584871"/>
            <a:ext cx="3072384"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4" name="TextBox 3">
            <a:extLst>
              <a:ext uri="{FF2B5EF4-FFF2-40B4-BE49-F238E27FC236}">
                <a16:creationId xmlns:a16="http://schemas.microsoft.com/office/drawing/2014/main" id="{A5F2201F-880A-67F4-520B-15816F6077FC}"/>
              </a:ext>
            </a:extLst>
          </p:cNvPr>
          <p:cNvSpPr txBox="1"/>
          <p:nvPr/>
        </p:nvSpPr>
        <p:spPr>
          <a:xfrm>
            <a:off x="11039856" y="6603460"/>
            <a:ext cx="384048" cy="261610"/>
          </a:xfrm>
          <a:prstGeom prst="rect">
            <a:avLst/>
          </a:prstGeom>
          <a:noFill/>
        </p:spPr>
        <p:txBody>
          <a:bodyPr wrap="square" rtlCol="0">
            <a:spAutoFit/>
          </a:bodyPr>
          <a:lstStyle/>
          <a:p>
            <a:r>
              <a:rPr lang="en-US" sz="1100" b="1" dirty="0"/>
              <a:t>17  </a:t>
            </a:r>
            <a:endParaRPr lang="en-NG" sz="1100" b="1" dirty="0"/>
          </a:p>
        </p:txBody>
      </p:sp>
    </p:spTree>
    <p:extLst>
      <p:ext uri="{BB962C8B-B14F-4D97-AF65-F5344CB8AC3E}">
        <p14:creationId xmlns:p14="http://schemas.microsoft.com/office/powerpoint/2010/main" val="38584175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4F6DD"/>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0A4A283-3C8A-0B58-270D-ECCB86007069}"/>
              </a:ext>
            </a:extLst>
          </p:cNvPr>
          <p:cNvPicPr>
            <a:picLocks noChangeAspect="1"/>
          </p:cNvPicPr>
          <p:nvPr/>
        </p:nvPicPr>
        <p:blipFill>
          <a:blip r:embed="rId2"/>
          <a:stretch>
            <a:fillRect/>
          </a:stretch>
        </p:blipFill>
        <p:spPr>
          <a:xfrm>
            <a:off x="235974" y="252232"/>
            <a:ext cx="11547987" cy="2166503"/>
          </a:xfrm>
          <a:prstGeom prst="rect">
            <a:avLst/>
          </a:prstGeom>
        </p:spPr>
      </p:pic>
      <p:pic>
        <p:nvPicPr>
          <p:cNvPr id="7" name="Picture 6">
            <a:extLst>
              <a:ext uri="{FF2B5EF4-FFF2-40B4-BE49-F238E27FC236}">
                <a16:creationId xmlns:a16="http://schemas.microsoft.com/office/drawing/2014/main" id="{CB2C5ED0-B654-931F-E220-C1DA2FD0EDB1}"/>
              </a:ext>
            </a:extLst>
          </p:cNvPr>
          <p:cNvPicPr>
            <a:picLocks noChangeAspect="1"/>
          </p:cNvPicPr>
          <p:nvPr/>
        </p:nvPicPr>
        <p:blipFill>
          <a:blip r:embed="rId3"/>
          <a:stretch>
            <a:fillRect/>
          </a:stretch>
        </p:blipFill>
        <p:spPr>
          <a:xfrm>
            <a:off x="235974" y="2418736"/>
            <a:ext cx="11547987" cy="4140560"/>
          </a:xfrm>
          <a:prstGeom prst="rect">
            <a:avLst/>
          </a:prstGeom>
        </p:spPr>
      </p:pic>
      <p:cxnSp>
        <p:nvCxnSpPr>
          <p:cNvPr id="2" name="Straight Connector 1">
            <a:extLst>
              <a:ext uri="{FF2B5EF4-FFF2-40B4-BE49-F238E27FC236}">
                <a16:creationId xmlns:a16="http://schemas.microsoft.com/office/drawing/2014/main" id="{ED9E6E87-5CDB-630A-BE99-C75CF00D3B7C}"/>
              </a:ext>
            </a:extLst>
          </p:cNvPr>
          <p:cNvCxnSpPr>
            <a:cxnSpLocks/>
          </p:cNvCxnSpPr>
          <p:nvPr/>
        </p:nvCxnSpPr>
        <p:spPr>
          <a:xfrm>
            <a:off x="280416" y="6559296"/>
            <a:ext cx="11631168"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11D1B621-1BAE-C460-D468-5ABF82B86322}"/>
              </a:ext>
            </a:extLst>
          </p:cNvPr>
          <p:cNvSpPr txBox="1"/>
          <p:nvPr/>
        </p:nvSpPr>
        <p:spPr>
          <a:xfrm>
            <a:off x="633984" y="6584871"/>
            <a:ext cx="3072384"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5" name="TextBox 4">
            <a:extLst>
              <a:ext uri="{FF2B5EF4-FFF2-40B4-BE49-F238E27FC236}">
                <a16:creationId xmlns:a16="http://schemas.microsoft.com/office/drawing/2014/main" id="{3396776A-1E27-0AE7-8B5E-E61D8134D928}"/>
              </a:ext>
            </a:extLst>
          </p:cNvPr>
          <p:cNvSpPr txBox="1"/>
          <p:nvPr/>
        </p:nvSpPr>
        <p:spPr>
          <a:xfrm>
            <a:off x="11039856" y="6603460"/>
            <a:ext cx="384048" cy="261610"/>
          </a:xfrm>
          <a:prstGeom prst="rect">
            <a:avLst/>
          </a:prstGeom>
          <a:noFill/>
        </p:spPr>
        <p:txBody>
          <a:bodyPr wrap="square" rtlCol="0">
            <a:spAutoFit/>
          </a:bodyPr>
          <a:lstStyle/>
          <a:p>
            <a:r>
              <a:rPr lang="en-US" sz="1100" b="1" dirty="0"/>
              <a:t>18  </a:t>
            </a:r>
            <a:endParaRPr lang="en-NG" sz="1100" b="1" dirty="0"/>
          </a:p>
        </p:txBody>
      </p:sp>
    </p:spTree>
    <p:extLst>
      <p:ext uri="{BB962C8B-B14F-4D97-AF65-F5344CB8AC3E}">
        <p14:creationId xmlns:p14="http://schemas.microsoft.com/office/powerpoint/2010/main" val="39115459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E4F6DD"/>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5FB53A-2A95-0B21-5AFC-776C6A504F17}"/>
              </a:ext>
            </a:extLst>
          </p:cNvPr>
          <p:cNvSpPr txBox="1"/>
          <p:nvPr/>
        </p:nvSpPr>
        <p:spPr>
          <a:xfrm>
            <a:off x="818103" y="212221"/>
            <a:ext cx="3562889" cy="584775"/>
          </a:xfrm>
          <a:prstGeom prst="rect">
            <a:avLst/>
          </a:prstGeom>
          <a:noFill/>
        </p:spPr>
        <p:txBody>
          <a:bodyPr wrap="square" rtlCol="0">
            <a:spAutoFit/>
          </a:bodyPr>
          <a:lstStyle/>
          <a:p>
            <a:r>
              <a:rPr lang="en-US" sz="3200" b="1" dirty="0">
                <a:solidFill>
                  <a:srgbClr val="FF0000"/>
                </a:solidFill>
                <a:latin typeface="Arial Rounded MT Bold" panose="020F0704030504030204" pitchFamily="34" charset="0"/>
              </a:rPr>
              <a:t>Success Criteria</a:t>
            </a:r>
            <a:endParaRPr lang="en-NG" sz="3200" b="1" dirty="0">
              <a:solidFill>
                <a:srgbClr val="FF0000"/>
              </a:solidFill>
              <a:latin typeface="Arial Rounded MT Bold" panose="020F0704030504030204" pitchFamily="34" charset="0"/>
            </a:endParaRPr>
          </a:p>
        </p:txBody>
      </p:sp>
      <p:sp>
        <p:nvSpPr>
          <p:cNvPr id="5" name="TextBox 4">
            <a:extLst>
              <a:ext uri="{FF2B5EF4-FFF2-40B4-BE49-F238E27FC236}">
                <a16:creationId xmlns:a16="http://schemas.microsoft.com/office/drawing/2014/main" id="{9740DAA4-CAF4-1BAE-FA74-BCDD25E6C916}"/>
              </a:ext>
            </a:extLst>
          </p:cNvPr>
          <p:cNvSpPr txBox="1"/>
          <p:nvPr/>
        </p:nvSpPr>
        <p:spPr>
          <a:xfrm>
            <a:off x="818103" y="1583531"/>
            <a:ext cx="9945663" cy="3170099"/>
          </a:xfrm>
          <a:prstGeom prst="rect">
            <a:avLst/>
          </a:prstGeom>
          <a:noFill/>
        </p:spPr>
        <p:txBody>
          <a:bodyPr wrap="square" rtlCol="0">
            <a:spAutoFit/>
          </a:bodyPr>
          <a:lstStyle/>
          <a:p>
            <a:pPr marL="285750" indent="-285750">
              <a:buFont typeface="Wingdings" panose="05000000000000000000" pitchFamily="2" charset="2"/>
              <a:buChar char="Ø"/>
            </a:pPr>
            <a:r>
              <a:rPr lang="en-US" sz="2000" dirty="0"/>
              <a:t>Strategic business decisions will be made to reduce costs by 15% to 20%.</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The sales team will make more informed decisions, improve customer relationships, and reduce marketing expenses by 10%.</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Sales analysts will automate data gathering, saving 20% of their time to focus on higher-value activities.</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The executive team will make better financial decisions and develop informed strategic plans, leading to a 15% to 20% increase in profit.</a:t>
            </a:r>
            <a:endParaRPr lang="en-NG" sz="2000" dirty="0"/>
          </a:p>
        </p:txBody>
      </p:sp>
      <p:sp>
        <p:nvSpPr>
          <p:cNvPr id="3" name="TextBox 2">
            <a:extLst>
              <a:ext uri="{FF2B5EF4-FFF2-40B4-BE49-F238E27FC236}">
                <a16:creationId xmlns:a16="http://schemas.microsoft.com/office/drawing/2014/main" id="{E0D179D1-20BF-6067-B1C2-2BA1166CB5C3}"/>
              </a:ext>
            </a:extLst>
          </p:cNvPr>
          <p:cNvSpPr txBox="1"/>
          <p:nvPr/>
        </p:nvSpPr>
        <p:spPr>
          <a:xfrm>
            <a:off x="818103" y="1008395"/>
            <a:ext cx="5530645" cy="461665"/>
          </a:xfrm>
          <a:prstGeom prst="rect">
            <a:avLst/>
          </a:prstGeom>
          <a:noFill/>
        </p:spPr>
        <p:txBody>
          <a:bodyPr wrap="square" rtlCol="0">
            <a:spAutoFit/>
          </a:bodyPr>
          <a:lstStyle/>
          <a:p>
            <a:r>
              <a:rPr lang="en-US" sz="2400" b="1" dirty="0"/>
              <a:t>After this Sales Performance Dashboards:</a:t>
            </a:r>
            <a:endParaRPr lang="en-NG" sz="2400" dirty="0"/>
          </a:p>
        </p:txBody>
      </p:sp>
      <p:sp>
        <p:nvSpPr>
          <p:cNvPr id="7" name="TextBox 6">
            <a:extLst>
              <a:ext uri="{FF2B5EF4-FFF2-40B4-BE49-F238E27FC236}">
                <a16:creationId xmlns:a16="http://schemas.microsoft.com/office/drawing/2014/main" id="{30F545DB-2EFA-539D-E3D9-25A8B16B4394}"/>
              </a:ext>
            </a:extLst>
          </p:cNvPr>
          <p:cNvSpPr txBox="1"/>
          <p:nvPr/>
        </p:nvSpPr>
        <p:spPr>
          <a:xfrm>
            <a:off x="2140708" y="5520799"/>
            <a:ext cx="7300452" cy="677108"/>
          </a:xfrm>
          <a:prstGeom prst="rect">
            <a:avLst/>
          </a:prstGeom>
          <a:noFill/>
        </p:spPr>
        <p:txBody>
          <a:bodyPr wrap="square" rtlCol="0">
            <a:spAutoFit/>
          </a:bodyPr>
          <a:lstStyle/>
          <a:p>
            <a:r>
              <a:rPr lang="en-US" sz="2000" i="1" dirty="0">
                <a:solidFill>
                  <a:srgbClr val="FF0000"/>
                </a:solidFill>
              </a:rPr>
              <a:t>To see the functionality and dynamic nature of the dashboard</a:t>
            </a:r>
            <a:r>
              <a:rPr lang="en-US" i="1" dirty="0">
                <a:solidFill>
                  <a:srgbClr val="FF0000"/>
                </a:solidFill>
              </a:rPr>
              <a:t>: </a:t>
            </a:r>
            <a:r>
              <a:rPr lang="en-US" dirty="0"/>
              <a:t>Go to                    </a:t>
            </a:r>
            <a:r>
              <a:rPr lang="en-US" b="1" dirty="0"/>
              <a:t>https://public.tableau.com/app/profile/olumide.balogun1</a:t>
            </a:r>
            <a:endParaRPr lang="en-NG" b="1" dirty="0"/>
          </a:p>
        </p:txBody>
      </p:sp>
      <p:sp>
        <p:nvSpPr>
          <p:cNvPr id="8" name="Rectangle: Rounded Corners 7">
            <a:extLst>
              <a:ext uri="{FF2B5EF4-FFF2-40B4-BE49-F238E27FC236}">
                <a16:creationId xmlns:a16="http://schemas.microsoft.com/office/drawing/2014/main" id="{213163B8-7B93-6B63-58EB-C14662F7D3EF}"/>
              </a:ext>
            </a:extLst>
          </p:cNvPr>
          <p:cNvSpPr/>
          <p:nvPr/>
        </p:nvSpPr>
        <p:spPr>
          <a:xfrm>
            <a:off x="1944232" y="5399895"/>
            <a:ext cx="7757650" cy="918916"/>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cxnSp>
        <p:nvCxnSpPr>
          <p:cNvPr id="2" name="Straight Connector 1">
            <a:extLst>
              <a:ext uri="{FF2B5EF4-FFF2-40B4-BE49-F238E27FC236}">
                <a16:creationId xmlns:a16="http://schemas.microsoft.com/office/drawing/2014/main" id="{874B9391-F18C-69B3-CD1A-546256894197}"/>
              </a:ext>
            </a:extLst>
          </p:cNvPr>
          <p:cNvCxnSpPr>
            <a:cxnSpLocks/>
          </p:cNvCxnSpPr>
          <p:nvPr/>
        </p:nvCxnSpPr>
        <p:spPr>
          <a:xfrm>
            <a:off x="280416" y="6559296"/>
            <a:ext cx="11631168" cy="0"/>
          </a:xfrm>
          <a:prstGeom prst="line">
            <a:avLst/>
          </a:prstGeom>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4CE93953-86D9-B15B-6848-70C59DB26097}"/>
              </a:ext>
            </a:extLst>
          </p:cNvPr>
          <p:cNvSpPr txBox="1"/>
          <p:nvPr/>
        </p:nvSpPr>
        <p:spPr>
          <a:xfrm>
            <a:off x="633984" y="6584871"/>
            <a:ext cx="3072384"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9" name="TextBox 8">
            <a:extLst>
              <a:ext uri="{FF2B5EF4-FFF2-40B4-BE49-F238E27FC236}">
                <a16:creationId xmlns:a16="http://schemas.microsoft.com/office/drawing/2014/main" id="{481B9B11-6BC1-4BB7-7425-EA5006263CAD}"/>
              </a:ext>
            </a:extLst>
          </p:cNvPr>
          <p:cNvSpPr txBox="1"/>
          <p:nvPr/>
        </p:nvSpPr>
        <p:spPr>
          <a:xfrm>
            <a:off x="11039856" y="6603460"/>
            <a:ext cx="384048" cy="261610"/>
          </a:xfrm>
          <a:prstGeom prst="rect">
            <a:avLst/>
          </a:prstGeom>
          <a:noFill/>
        </p:spPr>
        <p:txBody>
          <a:bodyPr wrap="square" rtlCol="0">
            <a:spAutoFit/>
          </a:bodyPr>
          <a:lstStyle/>
          <a:p>
            <a:r>
              <a:rPr lang="en-US" sz="1100" b="1" dirty="0"/>
              <a:t>19  </a:t>
            </a:r>
            <a:endParaRPr lang="en-NG" sz="1100" b="1" dirty="0"/>
          </a:p>
        </p:txBody>
      </p:sp>
    </p:spTree>
    <p:extLst>
      <p:ext uri="{BB962C8B-B14F-4D97-AF65-F5344CB8AC3E}">
        <p14:creationId xmlns:p14="http://schemas.microsoft.com/office/powerpoint/2010/main" val="2392069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4F6DD"/>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ADDEC8-A316-F776-E996-0CECD1D7792B}"/>
              </a:ext>
            </a:extLst>
          </p:cNvPr>
          <p:cNvSpPr txBox="1"/>
          <p:nvPr/>
        </p:nvSpPr>
        <p:spPr>
          <a:xfrm>
            <a:off x="6617111" y="839916"/>
            <a:ext cx="4871631" cy="5324535"/>
          </a:xfrm>
          <a:prstGeom prst="rect">
            <a:avLst/>
          </a:prstGeom>
          <a:noFill/>
        </p:spPr>
        <p:txBody>
          <a:bodyPr wrap="square" rtlCol="0">
            <a:spAutoFit/>
          </a:bodyPr>
          <a:lstStyle/>
          <a:p>
            <a:r>
              <a:rPr lang="en-US" sz="2000" dirty="0"/>
              <a:t>In light of the competitive landscape, Smith &amp; Robbins Stores seeks to evaluate its performance. The company has tasked us with developing automated sales performance dashboards that deliver quick and up-to-date insights to support data-driven decision-making, enhance customer relationships, improve financial performance, and facilitate informed strategic planning. Additionally, we will provide future projections for sales, profit, and quantity over the next three years.</a:t>
            </a:r>
          </a:p>
          <a:p>
            <a:endParaRPr lang="en-US" sz="2000" dirty="0"/>
          </a:p>
          <a:p>
            <a:r>
              <a:rPr lang="en-US" sz="2000" dirty="0"/>
              <a:t>The sales performance dashboards will include: the Sales Dashboard, the Customer Dashboard, and the Seasonality and Forecast Dashboard.</a:t>
            </a:r>
          </a:p>
        </p:txBody>
      </p:sp>
      <p:sp>
        <p:nvSpPr>
          <p:cNvPr id="3" name="Rectangle: Rounded Corners 2">
            <a:extLst>
              <a:ext uri="{FF2B5EF4-FFF2-40B4-BE49-F238E27FC236}">
                <a16:creationId xmlns:a16="http://schemas.microsoft.com/office/drawing/2014/main" id="{8225C51D-9B72-2CC2-4B6B-E14FA8082574}"/>
              </a:ext>
            </a:extLst>
          </p:cNvPr>
          <p:cNvSpPr/>
          <p:nvPr/>
        </p:nvSpPr>
        <p:spPr>
          <a:xfrm>
            <a:off x="786324" y="693549"/>
            <a:ext cx="4788567" cy="5470902"/>
          </a:xfrm>
          <a:prstGeom prst="roundRect">
            <a:avLst>
              <a:gd name="adj" fmla="val 10908"/>
            </a:avLst>
          </a:prstGeom>
          <a:solidFill>
            <a:schemeClr val="bg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solidFill>
                <a:srgbClr val="00B0F0"/>
              </a:solidFill>
            </a:endParaRPr>
          </a:p>
        </p:txBody>
      </p:sp>
      <p:sp>
        <p:nvSpPr>
          <p:cNvPr id="4" name="TextBox 3">
            <a:extLst>
              <a:ext uri="{FF2B5EF4-FFF2-40B4-BE49-F238E27FC236}">
                <a16:creationId xmlns:a16="http://schemas.microsoft.com/office/drawing/2014/main" id="{67A30374-D449-4B54-04FD-58B37314DCD6}"/>
              </a:ext>
            </a:extLst>
          </p:cNvPr>
          <p:cNvSpPr txBox="1"/>
          <p:nvPr/>
        </p:nvSpPr>
        <p:spPr>
          <a:xfrm>
            <a:off x="1760032" y="2820692"/>
            <a:ext cx="2841149" cy="830997"/>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4800" b="1" dirty="0">
                <a:solidFill>
                  <a:srgbClr val="FF0000"/>
                </a:solidFill>
                <a:latin typeface="Arial Rounded MT Bold" panose="020F0704030504030204" pitchFamily="34" charset="0"/>
              </a:rPr>
              <a:t>The Goal</a:t>
            </a:r>
            <a:endParaRPr lang="en-NG" sz="4800" b="1" dirty="0">
              <a:solidFill>
                <a:srgbClr val="FF0000"/>
              </a:solidFill>
              <a:latin typeface="Arial Rounded MT Bold" panose="020F0704030504030204" pitchFamily="34" charset="0"/>
            </a:endParaRPr>
          </a:p>
        </p:txBody>
      </p:sp>
      <p:cxnSp>
        <p:nvCxnSpPr>
          <p:cNvPr id="5" name="Straight Connector 4">
            <a:extLst>
              <a:ext uri="{FF2B5EF4-FFF2-40B4-BE49-F238E27FC236}">
                <a16:creationId xmlns:a16="http://schemas.microsoft.com/office/drawing/2014/main" id="{C509B32A-C29A-8B0B-8028-B009B5A95456}"/>
              </a:ext>
            </a:extLst>
          </p:cNvPr>
          <p:cNvCxnSpPr>
            <a:cxnSpLocks/>
          </p:cNvCxnSpPr>
          <p:nvPr/>
        </p:nvCxnSpPr>
        <p:spPr>
          <a:xfrm>
            <a:off x="280416" y="6559296"/>
            <a:ext cx="11631168" cy="0"/>
          </a:xfrm>
          <a:prstGeom prst="line">
            <a:avLst/>
          </a:prstGeom>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B78B0088-786D-CBD1-25FD-B784F50B308B}"/>
              </a:ext>
            </a:extLst>
          </p:cNvPr>
          <p:cNvSpPr txBox="1"/>
          <p:nvPr/>
        </p:nvSpPr>
        <p:spPr>
          <a:xfrm>
            <a:off x="633984" y="6584871"/>
            <a:ext cx="3072384"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7" name="TextBox 6">
            <a:extLst>
              <a:ext uri="{FF2B5EF4-FFF2-40B4-BE49-F238E27FC236}">
                <a16:creationId xmlns:a16="http://schemas.microsoft.com/office/drawing/2014/main" id="{C03AC0C1-0321-D38B-B3F3-2AA61072EFF5}"/>
              </a:ext>
            </a:extLst>
          </p:cNvPr>
          <p:cNvSpPr txBox="1"/>
          <p:nvPr/>
        </p:nvSpPr>
        <p:spPr>
          <a:xfrm>
            <a:off x="11039856" y="6603460"/>
            <a:ext cx="384048" cy="261610"/>
          </a:xfrm>
          <a:prstGeom prst="rect">
            <a:avLst/>
          </a:prstGeom>
          <a:noFill/>
        </p:spPr>
        <p:txBody>
          <a:bodyPr wrap="square" rtlCol="0">
            <a:spAutoFit/>
          </a:bodyPr>
          <a:lstStyle/>
          <a:p>
            <a:r>
              <a:rPr lang="en-US" sz="1100" b="1" dirty="0"/>
              <a:t>2  </a:t>
            </a:r>
            <a:endParaRPr lang="en-NG" sz="1100" b="1" dirty="0"/>
          </a:p>
        </p:txBody>
      </p:sp>
    </p:spTree>
    <p:extLst>
      <p:ext uri="{BB962C8B-B14F-4D97-AF65-F5344CB8AC3E}">
        <p14:creationId xmlns:p14="http://schemas.microsoft.com/office/powerpoint/2010/main" val="6330205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E4F6DD"/>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889CE3-3D53-BF3D-77F1-24422D4969C1}"/>
              </a:ext>
            </a:extLst>
          </p:cNvPr>
          <p:cNvSpPr txBox="1"/>
          <p:nvPr/>
        </p:nvSpPr>
        <p:spPr>
          <a:xfrm>
            <a:off x="805912" y="334141"/>
            <a:ext cx="2807444" cy="584775"/>
          </a:xfrm>
          <a:prstGeom prst="rect">
            <a:avLst/>
          </a:prstGeom>
          <a:noFill/>
        </p:spPr>
        <p:txBody>
          <a:bodyPr wrap="square" rtlCol="0">
            <a:spAutoFit/>
          </a:bodyPr>
          <a:lstStyle/>
          <a:p>
            <a:r>
              <a:rPr lang="en-US" sz="3200" b="1" dirty="0">
                <a:solidFill>
                  <a:srgbClr val="FF0000"/>
                </a:solidFill>
                <a:latin typeface="Arial Rounded MT Bold" panose="020F0704030504030204" pitchFamily="34" charset="0"/>
              </a:rPr>
              <a:t>Final Results</a:t>
            </a:r>
            <a:endParaRPr lang="en-NG" sz="3200" b="1" dirty="0">
              <a:solidFill>
                <a:srgbClr val="FF0000"/>
              </a:solidFill>
              <a:latin typeface="Arial Rounded MT Bold" panose="020F0704030504030204" pitchFamily="34" charset="0"/>
            </a:endParaRPr>
          </a:p>
        </p:txBody>
      </p:sp>
      <p:sp>
        <p:nvSpPr>
          <p:cNvPr id="3" name="TextBox 2">
            <a:extLst>
              <a:ext uri="{FF2B5EF4-FFF2-40B4-BE49-F238E27FC236}">
                <a16:creationId xmlns:a16="http://schemas.microsoft.com/office/drawing/2014/main" id="{7B9D9BF5-8DC0-CE28-CEE1-34B087AF754A}"/>
              </a:ext>
            </a:extLst>
          </p:cNvPr>
          <p:cNvSpPr txBox="1"/>
          <p:nvPr/>
        </p:nvSpPr>
        <p:spPr>
          <a:xfrm>
            <a:off x="805912" y="1197620"/>
            <a:ext cx="10786320" cy="5016758"/>
          </a:xfrm>
          <a:prstGeom prst="rect">
            <a:avLst/>
          </a:prstGeom>
          <a:noFill/>
        </p:spPr>
        <p:txBody>
          <a:bodyPr wrap="square" rtlCol="0">
            <a:spAutoFit/>
          </a:bodyPr>
          <a:lstStyle/>
          <a:p>
            <a:pPr marL="342900" indent="-342900">
              <a:buAutoNum type="arabicPeriod"/>
            </a:pPr>
            <a:r>
              <a:rPr lang="en-US" sz="2000" dirty="0"/>
              <a:t>Is there a significant year-on-year difference in Sales, Profit, and Quantity?</a:t>
            </a:r>
          </a:p>
          <a:p>
            <a:r>
              <a:rPr lang="en-US" sz="2000" dirty="0"/>
              <a:t>       </a:t>
            </a:r>
            <a:r>
              <a:rPr lang="en-US" sz="2000" b="1" u="sng" dirty="0"/>
              <a:t>Hypothesis</a:t>
            </a:r>
            <a:r>
              <a:rPr lang="en-US" sz="2000" b="1" dirty="0"/>
              <a:t>: </a:t>
            </a:r>
            <a:r>
              <a:rPr lang="en-US" sz="2000" dirty="0"/>
              <a:t>Yes, there is a clear and significant year-on-year difference.</a:t>
            </a:r>
          </a:p>
          <a:p>
            <a:endParaRPr lang="en-US" sz="2000" dirty="0"/>
          </a:p>
          <a:p>
            <a:r>
              <a:rPr lang="en-US" sz="2000" dirty="0"/>
              <a:t>2.   Is there a significant year-on-year difference in the Number of Customers and Orders?</a:t>
            </a:r>
          </a:p>
          <a:p>
            <a:r>
              <a:rPr lang="en-US" sz="2000" dirty="0"/>
              <a:t>       </a:t>
            </a:r>
            <a:r>
              <a:rPr lang="en-US" sz="2000" b="1" u="sng" dirty="0"/>
              <a:t>Hypothesis</a:t>
            </a:r>
            <a:r>
              <a:rPr lang="en-US" sz="2000" b="1" dirty="0"/>
              <a:t>: </a:t>
            </a:r>
            <a:r>
              <a:rPr lang="en-US" sz="2000" dirty="0"/>
              <a:t>Yes, there is a clear and significant year-on-year difference.</a:t>
            </a:r>
          </a:p>
          <a:p>
            <a:endParaRPr lang="en-US" sz="2000" dirty="0"/>
          </a:p>
          <a:p>
            <a:r>
              <a:rPr lang="en-US" sz="2000" dirty="0"/>
              <a:t>3.  Do the Profit and Quantity trends mirror the Sales trend?</a:t>
            </a:r>
          </a:p>
          <a:p>
            <a:r>
              <a:rPr lang="en-US" sz="2000" b="1" dirty="0"/>
              <a:t>       </a:t>
            </a:r>
            <a:r>
              <a:rPr lang="en-US" sz="2000" b="1" u="sng" dirty="0"/>
              <a:t>Hypothesis</a:t>
            </a:r>
            <a:r>
              <a:rPr lang="en-US" sz="2000" b="1" dirty="0"/>
              <a:t>: </a:t>
            </a:r>
            <a:r>
              <a:rPr lang="en-US" sz="2000" dirty="0"/>
              <a:t>Yes, they do.</a:t>
            </a:r>
          </a:p>
          <a:p>
            <a:endParaRPr lang="en-US" sz="2000" dirty="0"/>
          </a:p>
          <a:p>
            <a:pPr marL="342900" indent="-342900">
              <a:buAutoNum type="arabicPeriod" startAt="4"/>
            </a:pPr>
            <a:r>
              <a:rPr lang="en-US" sz="2000" dirty="0"/>
              <a:t>Which months show notable seasonality in Sales, Profit, and Quantity?</a:t>
            </a:r>
          </a:p>
          <a:p>
            <a:r>
              <a:rPr lang="en-US" sz="2000" dirty="0"/>
              <a:t>       </a:t>
            </a:r>
            <a:r>
              <a:rPr lang="en-US" sz="2000" b="1" u="sng" dirty="0"/>
              <a:t>Answer</a:t>
            </a:r>
            <a:r>
              <a:rPr lang="en-US" sz="2000" b="1" dirty="0"/>
              <a:t>:</a:t>
            </a:r>
            <a:r>
              <a:rPr lang="en-US" sz="2000" dirty="0"/>
              <a:t> September, November, and December stand out.</a:t>
            </a:r>
            <a:endParaRPr lang="en-US" sz="2000" b="1" dirty="0"/>
          </a:p>
          <a:p>
            <a:endParaRPr lang="en-US" sz="2000" b="1" dirty="0"/>
          </a:p>
          <a:p>
            <a:pPr marL="342900" indent="-342900">
              <a:buAutoNum type="arabicPeriod" startAt="5"/>
            </a:pPr>
            <a:r>
              <a:rPr lang="en-US" sz="2000" dirty="0"/>
              <a:t>Does the projection shows remarkable progress for the company? Does the projection indicate remarkable progress for the company?</a:t>
            </a:r>
          </a:p>
          <a:p>
            <a:r>
              <a:rPr lang="en-US" sz="2000" dirty="0"/>
              <a:t>       </a:t>
            </a:r>
            <a:r>
              <a:rPr lang="en-US" sz="2000" b="1" u="sng" dirty="0"/>
              <a:t>Hypothesis</a:t>
            </a:r>
            <a:r>
              <a:rPr lang="en-US" sz="2000" b="1" dirty="0"/>
              <a:t>: </a:t>
            </a:r>
            <a:r>
              <a:rPr lang="en-US" sz="2000" dirty="0"/>
              <a:t>Yes, the projection shows significant progress.</a:t>
            </a:r>
          </a:p>
          <a:p>
            <a:r>
              <a:rPr lang="en-US" sz="2000" dirty="0"/>
              <a:t>       </a:t>
            </a:r>
            <a:endParaRPr lang="en-NG" sz="2000" dirty="0"/>
          </a:p>
        </p:txBody>
      </p:sp>
      <p:cxnSp>
        <p:nvCxnSpPr>
          <p:cNvPr id="4" name="Straight Connector 3">
            <a:extLst>
              <a:ext uri="{FF2B5EF4-FFF2-40B4-BE49-F238E27FC236}">
                <a16:creationId xmlns:a16="http://schemas.microsoft.com/office/drawing/2014/main" id="{0C78EEE6-9D6C-3DA0-1AC2-ED3B469505F6}"/>
              </a:ext>
            </a:extLst>
          </p:cNvPr>
          <p:cNvCxnSpPr>
            <a:cxnSpLocks/>
          </p:cNvCxnSpPr>
          <p:nvPr/>
        </p:nvCxnSpPr>
        <p:spPr>
          <a:xfrm>
            <a:off x="280416" y="6559296"/>
            <a:ext cx="11631168"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AA4E6391-166D-51AD-9481-F3992D566876}"/>
              </a:ext>
            </a:extLst>
          </p:cNvPr>
          <p:cNvSpPr txBox="1"/>
          <p:nvPr/>
        </p:nvSpPr>
        <p:spPr>
          <a:xfrm>
            <a:off x="633984" y="6584871"/>
            <a:ext cx="3072384"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6" name="TextBox 5">
            <a:extLst>
              <a:ext uri="{FF2B5EF4-FFF2-40B4-BE49-F238E27FC236}">
                <a16:creationId xmlns:a16="http://schemas.microsoft.com/office/drawing/2014/main" id="{A36B5EAA-BB97-EAF8-6220-4A777A160C61}"/>
              </a:ext>
            </a:extLst>
          </p:cNvPr>
          <p:cNvSpPr txBox="1"/>
          <p:nvPr/>
        </p:nvSpPr>
        <p:spPr>
          <a:xfrm>
            <a:off x="11039856" y="6603460"/>
            <a:ext cx="384048" cy="261610"/>
          </a:xfrm>
          <a:prstGeom prst="rect">
            <a:avLst/>
          </a:prstGeom>
          <a:noFill/>
        </p:spPr>
        <p:txBody>
          <a:bodyPr wrap="square" rtlCol="0">
            <a:spAutoFit/>
          </a:bodyPr>
          <a:lstStyle/>
          <a:p>
            <a:r>
              <a:rPr lang="en-US" sz="1100" b="1" dirty="0"/>
              <a:t>20  </a:t>
            </a:r>
            <a:endParaRPr lang="en-NG" sz="1100" b="1" dirty="0"/>
          </a:p>
        </p:txBody>
      </p:sp>
    </p:spTree>
    <p:extLst>
      <p:ext uri="{BB962C8B-B14F-4D97-AF65-F5344CB8AC3E}">
        <p14:creationId xmlns:p14="http://schemas.microsoft.com/office/powerpoint/2010/main" val="19554328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E4F6DD"/>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219C3D9-92DB-F107-B6AC-D367EBB1BAA6}"/>
              </a:ext>
            </a:extLst>
          </p:cNvPr>
          <p:cNvSpPr txBox="1"/>
          <p:nvPr/>
        </p:nvSpPr>
        <p:spPr>
          <a:xfrm>
            <a:off x="487680" y="342842"/>
            <a:ext cx="11314176" cy="5863144"/>
          </a:xfrm>
          <a:prstGeom prst="rect">
            <a:avLst/>
          </a:prstGeom>
          <a:noFill/>
        </p:spPr>
        <p:txBody>
          <a:bodyPr wrap="square" rtlCol="0">
            <a:spAutoFit/>
          </a:bodyPr>
          <a:lstStyle/>
          <a:p>
            <a:r>
              <a:rPr lang="en-US" sz="2000" b="1" u="sng" dirty="0"/>
              <a:t>For comprehensive Descriptive, </a:t>
            </a:r>
            <a:r>
              <a:rPr lang="en-US" sz="2000" b="1" u="sng" dirty="0" err="1"/>
              <a:t>Diagonistics</a:t>
            </a:r>
            <a:r>
              <a:rPr lang="en-US" sz="2000" b="1" u="sng" dirty="0"/>
              <a:t>, Predictive and Prescriptive Analysis that involves:</a:t>
            </a:r>
          </a:p>
          <a:p>
            <a:endParaRPr lang="en-US" b="1" u="sng" dirty="0"/>
          </a:p>
          <a:p>
            <a:pPr marL="285750" indent="-285750">
              <a:lnSpc>
                <a:spcPct val="150000"/>
              </a:lnSpc>
              <a:buFont typeface="Wingdings" panose="05000000000000000000" pitchFamily="2" charset="2"/>
              <a:buChar char="Ø"/>
            </a:pPr>
            <a:r>
              <a:rPr lang="en-US" dirty="0"/>
              <a:t>Total Sales, Profit and Quantity along their Respective Percentage Growth</a:t>
            </a:r>
          </a:p>
          <a:p>
            <a:pPr marL="285750" indent="-285750">
              <a:lnSpc>
                <a:spcPct val="150000"/>
              </a:lnSpc>
              <a:buFont typeface="Wingdings" panose="05000000000000000000" pitchFamily="2" charset="2"/>
              <a:buChar char="Ø"/>
            </a:pPr>
            <a:r>
              <a:rPr lang="en-US" dirty="0"/>
              <a:t>Top 15 Categories, Segments, and Regions by Sales and Profit</a:t>
            </a:r>
          </a:p>
          <a:p>
            <a:pPr marL="285750" indent="-285750">
              <a:lnSpc>
                <a:spcPct val="150000"/>
              </a:lnSpc>
              <a:buFont typeface="Wingdings" panose="05000000000000000000" pitchFamily="2" charset="2"/>
              <a:buChar char="Ø"/>
            </a:pPr>
            <a:r>
              <a:rPr lang="en-US" dirty="0"/>
              <a:t>Analysis of Sales Performance and Profitability by Segment and Category Across Regions</a:t>
            </a:r>
          </a:p>
          <a:p>
            <a:pPr marL="285750" indent="-285750">
              <a:lnSpc>
                <a:spcPct val="150000"/>
              </a:lnSpc>
              <a:buFont typeface="Wingdings" panose="05000000000000000000" pitchFamily="2" charset="2"/>
              <a:buChar char="Ø"/>
            </a:pPr>
            <a:r>
              <a:rPr lang="en-US" dirty="0"/>
              <a:t>Top-Performing Subcategories</a:t>
            </a:r>
          </a:p>
          <a:p>
            <a:pPr marL="285750" indent="-285750">
              <a:lnSpc>
                <a:spcPct val="150000"/>
              </a:lnSpc>
              <a:buFont typeface="Wingdings" panose="05000000000000000000" pitchFamily="2" charset="2"/>
              <a:buChar char="Ø"/>
            </a:pPr>
            <a:r>
              <a:rPr lang="en-US" dirty="0"/>
              <a:t>Monthly Sales Cyclical Patterns</a:t>
            </a:r>
          </a:p>
          <a:p>
            <a:pPr marL="285750" indent="-285750">
              <a:lnSpc>
                <a:spcPct val="150000"/>
              </a:lnSpc>
              <a:buFont typeface="Wingdings" panose="05000000000000000000" pitchFamily="2" charset="2"/>
              <a:buChar char="Ø"/>
            </a:pPr>
            <a:r>
              <a:rPr lang="en-US" dirty="0"/>
              <a:t>Month-over-Month Sales Comparison Using Time Series Analysis</a:t>
            </a:r>
          </a:p>
          <a:p>
            <a:pPr marL="285750" indent="-285750">
              <a:lnSpc>
                <a:spcPct val="150000"/>
              </a:lnSpc>
              <a:buFont typeface="Wingdings" panose="05000000000000000000" pitchFamily="2" charset="2"/>
              <a:buChar char="Ø"/>
            </a:pPr>
            <a:r>
              <a:rPr lang="en-US" dirty="0"/>
              <a:t>The Impact of Quantity, Discount on Sales and Profitability</a:t>
            </a:r>
          </a:p>
          <a:p>
            <a:pPr marL="285750" indent="-285750">
              <a:lnSpc>
                <a:spcPct val="150000"/>
              </a:lnSpc>
              <a:buFont typeface="Wingdings" panose="05000000000000000000" pitchFamily="2" charset="2"/>
              <a:buChar char="Ø"/>
            </a:pPr>
            <a:r>
              <a:rPr lang="en-US" dirty="0"/>
              <a:t>Features with the Greatest Impact on Sales  and Profit Outcomes–  Using Feature Importance and Regression Model </a:t>
            </a:r>
          </a:p>
          <a:p>
            <a:pPr marL="285750" indent="-285750">
              <a:lnSpc>
                <a:spcPct val="150000"/>
              </a:lnSpc>
              <a:buFont typeface="Wingdings" panose="05000000000000000000" pitchFamily="2" charset="2"/>
              <a:buChar char="Ø"/>
            </a:pPr>
            <a:r>
              <a:rPr lang="en-US" dirty="0"/>
              <a:t>Trends and Seasonality in Sales</a:t>
            </a:r>
          </a:p>
          <a:p>
            <a:pPr marL="285750" indent="-285750">
              <a:lnSpc>
                <a:spcPct val="150000"/>
              </a:lnSpc>
              <a:buFont typeface="Wingdings" panose="05000000000000000000" pitchFamily="2" charset="2"/>
              <a:buChar char="Ø"/>
            </a:pPr>
            <a:r>
              <a:rPr lang="en-US" dirty="0"/>
              <a:t>Forecasting Sales using ARIMA Model</a:t>
            </a:r>
          </a:p>
          <a:p>
            <a:pPr marL="285750" indent="-285750">
              <a:lnSpc>
                <a:spcPct val="150000"/>
              </a:lnSpc>
              <a:buFont typeface="Wingdings" panose="05000000000000000000" pitchFamily="2" charset="2"/>
              <a:buChar char="Ø"/>
            </a:pPr>
            <a:r>
              <a:rPr lang="en-US" dirty="0"/>
              <a:t>Customer Segments That Drive the Most Sales</a:t>
            </a:r>
          </a:p>
          <a:p>
            <a:pPr marL="342900" indent="-342900">
              <a:buFont typeface="Wingdings" panose="05000000000000000000" pitchFamily="2" charset="2"/>
              <a:buChar char="ü"/>
            </a:pPr>
            <a:endParaRPr lang="en-US" sz="2000" dirty="0"/>
          </a:p>
          <a:p>
            <a:r>
              <a:rPr lang="en-US" sz="2000" b="1" dirty="0"/>
              <a:t>Go to </a:t>
            </a:r>
            <a:r>
              <a:rPr lang="en-US" sz="2000" b="1" dirty="0">
                <a:solidFill>
                  <a:srgbClr val="0070C0"/>
                </a:solidFill>
              </a:rPr>
              <a:t>: https://github.com/olumidebalogun1/Superstore-Sales-Perfomance-Analysis-Using-R-Language</a:t>
            </a:r>
          </a:p>
        </p:txBody>
      </p:sp>
      <p:sp>
        <p:nvSpPr>
          <p:cNvPr id="5" name="Rectangle: Rounded Corners 4">
            <a:extLst>
              <a:ext uri="{FF2B5EF4-FFF2-40B4-BE49-F238E27FC236}">
                <a16:creationId xmlns:a16="http://schemas.microsoft.com/office/drawing/2014/main" id="{19DEA075-076E-DCB5-5C05-570988508C37}"/>
              </a:ext>
            </a:extLst>
          </p:cNvPr>
          <p:cNvSpPr/>
          <p:nvPr/>
        </p:nvSpPr>
        <p:spPr>
          <a:xfrm>
            <a:off x="390144" y="149994"/>
            <a:ext cx="11509248" cy="6260618"/>
          </a:xfrm>
          <a:prstGeom prst="roundRect">
            <a:avLst>
              <a:gd name="adj" fmla="val 3498"/>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cxnSp>
        <p:nvCxnSpPr>
          <p:cNvPr id="3" name="Straight Connector 2">
            <a:extLst>
              <a:ext uri="{FF2B5EF4-FFF2-40B4-BE49-F238E27FC236}">
                <a16:creationId xmlns:a16="http://schemas.microsoft.com/office/drawing/2014/main" id="{889078CE-0B79-B3BD-0F45-64F40965D651}"/>
              </a:ext>
            </a:extLst>
          </p:cNvPr>
          <p:cNvCxnSpPr>
            <a:cxnSpLocks/>
          </p:cNvCxnSpPr>
          <p:nvPr/>
        </p:nvCxnSpPr>
        <p:spPr>
          <a:xfrm>
            <a:off x="280416" y="6559296"/>
            <a:ext cx="11631168" cy="0"/>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1A003637-4A86-4897-F489-CE7CE21690DD}"/>
              </a:ext>
            </a:extLst>
          </p:cNvPr>
          <p:cNvSpPr txBox="1"/>
          <p:nvPr/>
        </p:nvSpPr>
        <p:spPr>
          <a:xfrm>
            <a:off x="633984" y="6584871"/>
            <a:ext cx="3072384"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2" name="TextBox 1">
            <a:extLst>
              <a:ext uri="{FF2B5EF4-FFF2-40B4-BE49-F238E27FC236}">
                <a16:creationId xmlns:a16="http://schemas.microsoft.com/office/drawing/2014/main" id="{538D12C1-B5BA-E90A-7059-80FF74191144}"/>
              </a:ext>
            </a:extLst>
          </p:cNvPr>
          <p:cNvSpPr txBox="1"/>
          <p:nvPr/>
        </p:nvSpPr>
        <p:spPr>
          <a:xfrm>
            <a:off x="11039856" y="6603460"/>
            <a:ext cx="384048" cy="261610"/>
          </a:xfrm>
          <a:prstGeom prst="rect">
            <a:avLst/>
          </a:prstGeom>
          <a:noFill/>
        </p:spPr>
        <p:txBody>
          <a:bodyPr wrap="square" rtlCol="0">
            <a:spAutoFit/>
          </a:bodyPr>
          <a:lstStyle/>
          <a:p>
            <a:r>
              <a:rPr lang="en-US" sz="1100" b="1" dirty="0"/>
              <a:t>21  </a:t>
            </a:r>
            <a:endParaRPr lang="en-NG" sz="1100" b="1" dirty="0"/>
          </a:p>
        </p:txBody>
      </p:sp>
    </p:spTree>
    <p:extLst>
      <p:ext uri="{BB962C8B-B14F-4D97-AF65-F5344CB8AC3E}">
        <p14:creationId xmlns:p14="http://schemas.microsoft.com/office/powerpoint/2010/main" val="3011549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4F6DD"/>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ADDEC8-A316-F776-E996-0CECD1D7792B}"/>
              </a:ext>
            </a:extLst>
          </p:cNvPr>
          <p:cNvSpPr txBox="1"/>
          <p:nvPr/>
        </p:nvSpPr>
        <p:spPr>
          <a:xfrm>
            <a:off x="6755196" y="920621"/>
            <a:ext cx="4689552" cy="5016758"/>
          </a:xfrm>
          <a:prstGeom prst="rect">
            <a:avLst/>
          </a:prstGeom>
          <a:noFill/>
        </p:spPr>
        <p:txBody>
          <a:bodyPr wrap="square" rtlCol="0">
            <a:spAutoFit/>
          </a:bodyPr>
          <a:lstStyle/>
          <a:p>
            <a:r>
              <a:rPr lang="en-US" sz="2000" dirty="0"/>
              <a:t>These automated (functional and dynamic) sales performance dashboards offer a comprehensive analysis of Smith &amp; Robbins' sales performance from 2020 to 2023. The primary objective is to uncover insights into sales performance and profitability, enabling the identification of patterns, key trends, performance gaps, customer behavior, seasonality, and three-year projections. Additionally, these insights will highlight areas for improvement, ultimately enhancing sales performance, fostering better customer relationships, improving profitability, and supporting informed strategic business decisions.</a:t>
            </a:r>
          </a:p>
        </p:txBody>
      </p:sp>
      <p:sp>
        <p:nvSpPr>
          <p:cNvPr id="3" name="Rectangle: Rounded Corners 2">
            <a:extLst>
              <a:ext uri="{FF2B5EF4-FFF2-40B4-BE49-F238E27FC236}">
                <a16:creationId xmlns:a16="http://schemas.microsoft.com/office/drawing/2014/main" id="{8225C51D-9B72-2CC2-4B6B-E14FA8082574}"/>
              </a:ext>
            </a:extLst>
          </p:cNvPr>
          <p:cNvSpPr/>
          <p:nvPr/>
        </p:nvSpPr>
        <p:spPr>
          <a:xfrm>
            <a:off x="1095216" y="693549"/>
            <a:ext cx="4871631" cy="5470902"/>
          </a:xfrm>
          <a:prstGeom prst="roundRect">
            <a:avLst>
              <a:gd name="adj" fmla="val 9517"/>
            </a:avLst>
          </a:prstGeom>
          <a:solidFill>
            <a:schemeClr val="bg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solidFill>
                <a:srgbClr val="00B0F0"/>
              </a:solidFill>
            </a:endParaRPr>
          </a:p>
        </p:txBody>
      </p:sp>
      <p:sp>
        <p:nvSpPr>
          <p:cNvPr id="4" name="TextBox 3">
            <a:extLst>
              <a:ext uri="{FF2B5EF4-FFF2-40B4-BE49-F238E27FC236}">
                <a16:creationId xmlns:a16="http://schemas.microsoft.com/office/drawing/2014/main" id="{67A30374-D449-4B54-04FD-58B37314DCD6}"/>
              </a:ext>
            </a:extLst>
          </p:cNvPr>
          <p:cNvSpPr txBox="1"/>
          <p:nvPr/>
        </p:nvSpPr>
        <p:spPr>
          <a:xfrm>
            <a:off x="1883565" y="2644170"/>
            <a:ext cx="3294931" cy="1569660"/>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4800" b="1" dirty="0">
                <a:solidFill>
                  <a:srgbClr val="FF0000"/>
                </a:solidFill>
                <a:latin typeface="Arial Rounded MT Bold" panose="020F0704030504030204" pitchFamily="34" charset="0"/>
              </a:rPr>
              <a:t>Executive</a:t>
            </a:r>
          </a:p>
          <a:p>
            <a:r>
              <a:rPr lang="en-US" sz="4800" b="1" dirty="0">
                <a:solidFill>
                  <a:srgbClr val="FF0000"/>
                </a:solidFill>
                <a:latin typeface="Arial Rounded MT Bold" panose="020F0704030504030204" pitchFamily="34" charset="0"/>
              </a:rPr>
              <a:t>Summary</a:t>
            </a:r>
            <a:endParaRPr lang="en-NG" sz="4800" b="1" dirty="0">
              <a:solidFill>
                <a:srgbClr val="FF0000"/>
              </a:solidFill>
              <a:latin typeface="Arial Rounded MT Bold" panose="020F0704030504030204" pitchFamily="34" charset="0"/>
            </a:endParaRPr>
          </a:p>
        </p:txBody>
      </p:sp>
      <p:cxnSp>
        <p:nvCxnSpPr>
          <p:cNvPr id="5" name="Straight Connector 4">
            <a:extLst>
              <a:ext uri="{FF2B5EF4-FFF2-40B4-BE49-F238E27FC236}">
                <a16:creationId xmlns:a16="http://schemas.microsoft.com/office/drawing/2014/main" id="{F842BAD1-D6E8-8E9C-6A62-464F79346D90}"/>
              </a:ext>
            </a:extLst>
          </p:cNvPr>
          <p:cNvCxnSpPr>
            <a:cxnSpLocks/>
          </p:cNvCxnSpPr>
          <p:nvPr/>
        </p:nvCxnSpPr>
        <p:spPr>
          <a:xfrm>
            <a:off x="280416" y="6559296"/>
            <a:ext cx="11631168" cy="0"/>
          </a:xfrm>
          <a:prstGeom prst="line">
            <a:avLst/>
          </a:prstGeom>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3F2FF8B1-D7B1-9279-96E2-4E4C4691F539}"/>
              </a:ext>
            </a:extLst>
          </p:cNvPr>
          <p:cNvSpPr txBox="1"/>
          <p:nvPr/>
        </p:nvSpPr>
        <p:spPr>
          <a:xfrm>
            <a:off x="633984" y="6584871"/>
            <a:ext cx="3072384"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7" name="TextBox 6">
            <a:extLst>
              <a:ext uri="{FF2B5EF4-FFF2-40B4-BE49-F238E27FC236}">
                <a16:creationId xmlns:a16="http://schemas.microsoft.com/office/drawing/2014/main" id="{4DF203A3-FA97-BDBA-E92F-93AC14B3FDA3}"/>
              </a:ext>
            </a:extLst>
          </p:cNvPr>
          <p:cNvSpPr txBox="1"/>
          <p:nvPr/>
        </p:nvSpPr>
        <p:spPr>
          <a:xfrm>
            <a:off x="11039856" y="6603460"/>
            <a:ext cx="384048" cy="261610"/>
          </a:xfrm>
          <a:prstGeom prst="rect">
            <a:avLst/>
          </a:prstGeom>
          <a:noFill/>
        </p:spPr>
        <p:txBody>
          <a:bodyPr wrap="square" rtlCol="0">
            <a:spAutoFit/>
          </a:bodyPr>
          <a:lstStyle/>
          <a:p>
            <a:r>
              <a:rPr lang="en-US" sz="1100" b="1" dirty="0"/>
              <a:t>3  </a:t>
            </a:r>
            <a:endParaRPr lang="en-NG" sz="1100" b="1" dirty="0"/>
          </a:p>
        </p:txBody>
      </p:sp>
    </p:spTree>
    <p:extLst>
      <p:ext uri="{BB962C8B-B14F-4D97-AF65-F5344CB8AC3E}">
        <p14:creationId xmlns:p14="http://schemas.microsoft.com/office/powerpoint/2010/main" val="469417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4F6DD"/>
        </a:solidFill>
        <a:effectLst/>
      </p:bgPr>
    </p:bg>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8225C51D-9B72-2CC2-4B6B-E14FA8082574}"/>
              </a:ext>
            </a:extLst>
          </p:cNvPr>
          <p:cNvSpPr/>
          <p:nvPr/>
        </p:nvSpPr>
        <p:spPr>
          <a:xfrm>
            <a:off x="1095216" y="693549"/>
            <a:ext cx="4510005" cy="5470902"/>
          </a:xfrm>
          <a:prstGeom prst="roundRect">
            <a:avLst>
              <a:gd name="adj" fmla="val 12483"/>
            </a:avLst>
          </a:prstGeom>
          <a:solidFill>
            <a:schemeClr val="bg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5" name="TextBox 4">
            <a:extLst>
              <a:ext uri="{FF2B5EF4-FFF2-40B4-BE49-F238E27FC236}">
                <a16:creationId xmlns:a16="http://schemas.microsoft.com/office/drawing/2014/main" id="{EA808737-6F8B-D056-C54E-B4279671D382}"/>
              </a:ext>
            </a:extLst>
          </p:cNvPr>
          <p:cNvSpPr txBox="1"/>
          <p:nvPr/>
        </p:nvSpPr>
        <p:spPr>
          <a:xfrm>
            <a:off x="1905001" y="2820692"/>
            <a:ext cx="2890433" cy="830997"/>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4800" b="1" dirty="0">
                <a:solidFill>
                  <a:srgbClr val="FF0000"/>
                </a:solidFill>
                <a:latin typeface="Arial Rounded MT Bold" panose="020F0704030504030204" pitchFamily="34" charset="0"/>
              </a:rPr>
              <a:t>Contents</a:t>
            </a:r>
            <a:endParaRPr lang="en-NG" sz="4800" b="1" dirty="0">
              <a:solidFill>
                <a:srgbClr val="FF0000"/>
              </a:solidFill>
              <a:latin typeface="Arial Rounded MT Bold" panose="020F0704030504030204" pitchFamily="34" charset="0"/>
            </a:endParaRPr>
          </a:p>
        </p:txBody>
      </p:sp>
      <p:sp>
        <p:nvSpPr>
          <p:cNvPr id="6" name="TextBox 5">
            <a:extLst>
              <a:ext uri="{FF2B5EF4-FFF2-40B4-BE49-F238E27FC236}">
                <a16:creationId xmlns:a16="http://schemas.microsoft.com/office/drawing/2014/main" id="{14887DDB-88E6-88B9-3DDF-753988BB75A5}"/>
              </a:ext>
            </a:extLst>
          </p:cNvPr>
          <p:cNvSpPr txBox="1"/>
          <p:nvPr/>
        </p:nvSpPr>
        <p:spPr>
          <a:xfrm>
            <a:off x="6297020" y="2175600"/>
            <a:ext cx="5398451" cy="2199064"/>
          </a:xfrm>
          <a:prstGeom prst="rect">
            <a:avLst/>
          </a:prstGeom>
          <a:noFill/>
        </p:spPr>
        <p:txBody>
          <a:bodyPr wrap="square" rtlCol="0">
            <a:spAutoFit/>
          </a:bodyPr>
          <a:lstStyle/>
          <a:p>
            <a:pPr marL="457200" indent="-457200">
              <a:buAutoNum type="arabicPeriod"/>
            </a:pPr>
            <a:r>
              <a:rPr lang="en-US" sz="2000" b="1" dirty="0"/>
              <a:t>The Task: Sales Performance Dashboards.</a:t>
            </a:r>
          </a:p>
          <a:p>
            <a:pPr marL="457200" indent="-457200">
              <a:lnSpc>
                <a:spcPct val="150000"/>
              </a:lnSpc>
              <a:buFontTx/>
              <a:buAutoNum type="arabicPeriod"/>
            </a:pPr>
            <a:r>
              <a:rPr lang="en-US" sz="2000" b="1" dirty="0"/>
              <a:t>Approach, Analysis and Technical Challenges</a:t>
            </a:r>
          </a:p>
          <a:p>
            <a:pPr marL="457200" indent="-457200">
              <a:lnSpc>
                <a:spcPct val="150000"/>
              </a:lnSpc>
              <a:buAutoNum type="arabicPeriod"/>
            </a:pPr>
            <a:r>
              <a:rPr lang="en-US" sz="2000" b="1" dirty="0"/>
              <a:t>Dashboard Components</a:t>
            </a:r>
          </a:p>
          <a:p>
            <a:pPr marL="457200" indent="-457200">
              <a:lnSpc>
                <a:spcPct val="150000"/>
              </a:lnSpc>
              <a:buAutoNum type="arabicPeriod"/>
            </a:pPr>
            <a:r>
              <a:rPr lang="en-US" sz="2000" b="1" dirty="0"/>
              <a:t>Success  Criteria</a:t>
            </a:r>
          </a:p>
          <a:p>
            <a:pPr marL="457200" indent="-457200">
              <a:lnSpc>
                <a:spcPct val="150000"/>
              </a:lnSpc>
              <a:buAutoNum type="arabicPeriod"/>
            </a:pPr>
            <a:r>
              <a:rPr lang="en-US" sz="2000" b="1" dirty="0"/>
              <a:t>Final Report</a:t>
            </a:r>
          </a:p>
        </p:txBody>
      </p:sp>
      <p:cxnSp>
        <p:nvCxnSpPr>
          <p:cNvPr id="2" name="Straight Connector 1">
            <a:extLst>
              <a:ext uri="{FF2B5EF4-FFF2-40B4-BE49-F238E27FC236}">
                <a16:creationId xmlns:a16="http://schemas.microsoft.com/office/drawing/2014/main" id="{383B8164-E25E-D95F-C88E-FE8426FA4858}"/>
              </a:ext>
            </a:extLst>
          </p:cNvPr>
          <p:cNvCxnSpPr>
            <a:cxnSpLocks/>
          </p:cNvCxnSpPr>
          <p:nvPr/>
        </p:nvCxnSpPr>
        <p:spPr>
          <a:xfrm>
            <a:off x="280416" y="6559296"/>
            <a:ext cx="11631168" cy="0"/>
          </a:xfrm>
          <a:prstGeom prst="line">
            <a:avLst/>
          </a:prstGeom>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4FACD22D-98BA-CF53-7570-4D1A0E1346B1}"/>
              </a:ext>
            </a:extLst>
          </p:cNvPr>
          <p:cNvSpPr txBox="1"/>
          <p:nvPr/>
        </p:nvSpPr>
        <p:spPr>
          <a:xfrm>
            <a:off x="633984" y="6584871"/>
            <a:ext cx="3072384"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7" name="TextBox 6">
            <a:extLst>
              <a:ext uri="{FF2B5EF4-FFF2-40B4-BE49-F238E27FC236}">
                <a16:creationId xmlns:a16="http://schemas.microsoft.com/office/drawing/2014/main" id="{565B898F-7AF7-2CD5-F16E-BF38B38FE099}"/>
              </a:ext>
            </a:extLst>
          </p:cNvPr>
          <p:cNvSpPr txBox="1"/>
          <p:nvPr/>
        </p:nvSpPr>
        <p:spPr>
          <a:xfrm>
            <a:off x="11039856" y="6603460"/>
            <a:ext cx="384048" cy="261610"/>
          </a:xfrm>
          <a:prstGeom prst="rect">
            <a:avLst/>
          </a:prstGeom>
          <a:noFill/>
        </p:spPr>
        <p:txBody>
          <a:bodyPr wrap="square" rtlCol="0">
            <a:spAutoFit/>
          </a:bodyPr>
          <a:lstStyle/>
          <a:p>
            <a:r>
              <a:rPr lang="en-US" sz="1100" b="1" dirty="0"/>
              <a:t>4  </a:t>
            </a:r>
            <a:endParaRPr lang="en-NG" sz="1100" b="1" dirty="0"/>
          </a:p>
        </p:txBody>
      </p:sp>
    </p:spTree>
    <p:extLst>
      <p:ext uri="{BB962C8B-B14F-4D97-AF65-F5344CB8AC3E}">
        <p14:creationId xmlns:p14="http://schemas.microsoft.com/office/powerpoint/2010/main" val="1065056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4F6DD"/>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C8EF2D-6C2E-FE59-D333-B447415F3874}"/>
              </a:ext>
            </a:extLst>
          </p:cNvPr>
          <p:cNvSpPr txBox="1"/>
          <p:nvPr/>
        </p:nvSpPr>
        <p:spPr>
          <a:xfrm>
            <a:off x="812687" y="304112"/>
            <a:ext cx="6898694" cy="584775"/>
          </a:xfrm>
          <a:prstGeom prst="rect">
            <a:avLst/>
          </a:prstGeom>
          <a:noFill/>
        </p:spPr>
        <p:txBody>
          <a:bodyPr wrap="square" rtlCol="0">
            <a:spAutoFit/>
          </a:bodyPr>
          <a:lstStyle/>
          <a:p>
            <a:r>
              <a:rPr lang="en-US" sz="3200" b="1" dirty="0">
                <a:solidFill>
                  <a:srgbClr val="FF0000"/>
                </a:solidFill>
                <a:latin typeface="Arial Rounded MT Bold" panose="020F0704030504030204" pitchFamily="34" charset="0"/>
              </a:rPr>
              <a:t>Sales Performance Dashboards</a:t>
            </a:r>
            <a:endParaRPr lang="en-NG" sz="3200" b="1" dirty="0">
              <a:solidFill>
                <a:srgbClr val="FF0000"/>
              </a:solidFill>
              <a:latin typeface="Arial Rounded MT Bold" panose="020F0704030504030204" pitchFamily="34" charset="0"/>
            </a:endParaRPr>
          </a:p>
        </p:txBody>
      </p:sp>
      <p:sp>
        <p:nvSpPr>
          <p:cNvPr id="3" name="TextBox 2">
            <a:extLst>
              <a:ext uri="{FF2B5EF4-FFF2-40B4-BE49-F238E27FC236}">
                <a16:creationId xmlns:a16="http://schemas.microsoft.com/office/drawing/2014/main" id="{337FD418-2C88-D935-D897-48FA33A829BA}"/>
              </a:ext>
            </a:extLst>
          </p:cNvPr>
          <p:cNvSpPr txBox="1"/>
          <p:nvPr/>
        </p:nvSpPr>
        <p:spPr>
          <a:xfrm>
            <a:off x="829158" y="1062539"/>
            <a:ext cx="2495227" cy="523220"/>
          </a:xfrm>
          <a:prstGeom prst="rect">
            <a:avLst/>
          </a:prstGeom>
          <a:noFill/>
        </p:spPr>
        <p:txBody>
          <a:bodyPr wrap="square" rtlCol="0">
            <a:spAutoFit/>
          </a:bodyPr>
          <a:lstStyle/>
          <a:p>
            <a:r>
              <a:rPr lang="en-US" sz="2800" b="1" dirty="0"/>
              <a:t>Introduction</a:t>
            </a:r>
            <a:endParaRPr lang="en-NG" sz="2800" b="1" dirty="0"/>
          </a:p>
        </p:txBody>
      </p:sp>
      <p:sp>
        <p:nvSpPr>
          <p:cNvPr id="4" name="TextBox 3">
            <a:extLst>
              <a:ext uri="{FF2B5EF4-FFF2-40B4-BE49-F238E27FC236}">
                <a16:creationId xmlns:a16="http://schemas.microsoft.com/office/drawing/2014/main" id="{705F75BC-C6DD-DC36-C1EA-2FB94E5997CF}"/>
              </a:ext>
            </a:extLst>
          </p:cNvPr>
          <p:cNvSpPr txBox="1"/>
          <p:nvPr/>
        </p:nvSpPr>
        <p:spPr>
          <a:xfrm>
            <a:off x="805911" y="1547694"/>
            <a:ext cx="10936145" cy="923330"/>
          </a:xfrm>
          <a:prstGeom prst="rect">
            <a:avLst/>
          </a:prstGeom>
          <a:noFill/>
        </p:spPr>
        <p:txBody>
          <a:bodyPr wrap="square" rtlCol="0">
            <a:spAutoFit/>
          </a:bodyPr>
          <a:lstStyle/>
          <a:p>
            <a:r>
              <a:rPr lang="en-US" dirty="0"/>
              <a:t>Smith &amp; Robbins Stores have outlined the specifications for developing three dashboards in Tableau. These dashboards are designed to assist stakeholders, including the Sales, Marketing, and Customer Service teams, as well as executives, in analyzing sales performance, customer insights, and projections.</a:t>
            </a:r>
            <a:endParaRPr lang="en-NG" dirty="0"/>
          </a:p>
        </p:txBody>
      </p:sp>
      <p:sp>
        <p:nvSpPr>
          <p:cNvPr id="5" name="TextBox 4">
            <a:extLst>
              <a:ext uri="{FF2B5EF4-FFF2-40B4-BE49-F238E27FC236}">
                <a16:creationId xmlns:a16="http://schemas.microsoft.com/office/drawing/2014/main" id="{10E1FFFB-E703-97CD-950F-B04B9ABAA24F}"/>
              </a:ext>
            </a:extLst>
          </p:cNvPr>
          <p:cNvSpPr txBox="1"/>
          <p:nvPr/>
        </p:nvSpPr>
        <p:spPr>
          <a:xfrm>
            <a:off x="805912" y="2882102"/>
            <a:ext cx="5290088" cy="523220"/>
          </a:xfrm>
          <a:prstGeom prst="rect">
            <a:avLst/>
          </a:prstGeom>
          <a:noFill/>
        </p:spPr>
        <p:txBody>
          <a:bodyPr wrap="square" rtlCol="0">
            <a:spAutoFit/>
          </a:bodyPr>
          <a:lstStyle/>
          <a:p>
            <a:r>
              <a:rPr lang="en-US" sz="2800" b="1" dirty="0"/>
              <a:t>Sales Dashboard  | Requirements</a:t>
            </a:r>
            <a:endParaRPr lang="en-NG" sz="2800" b="1" dirty="0"/>
          </a:p>
        </p:txBody>
      </p:sp>
      <p:sp>
        <p:nvSpPr>
          <p:cNvPr id="7" name="TextBox 6">
            <a:extLst>
              <a:ext uri="{FF2B5EF4-FFF2-40B4-BE49-F238E27FC236}">
                <a16:creationId xmlns:a16="http://schemas.microsoft.com/office/drawing/2014/main" id="{C04F77E2-8A77-2BB4-8A54-E1B0C4C8CF66}"/>
              </a:ext>
            </a:extLst>
          </p:cNvPr>
          <p:cNvSpPr txBox="1"/>
          <p:nvPr/>
        </p:nvSpPr>
        <p:spPr>
          <a:xfrm>
            <a:off x="805911" y="3508322"/>
            <a:ext cx="3456123" cy="523220"/>
          </a:xfrm>
          <a:prstGeom prst="rect">
            <a:avLst/>
          </a:prstGeom>
          <a:noFill/>
        </p:spPr>
        <p:txBody>
          <a:bodyPr wrap="square" rtlCol="0">
            <a:spAutoFit/>
          </a:bodyPr>
          <a:lstStyle/>
          <a:p>
            <a:r>
              <a:rPr lang="en-US" sz="2800" b="1" dirty="0">
                <a:solidFill>
                  <a:srgbClr val="FF0000"/>
                </a:solidFill>
              </a:rPr>
              <a:t>Dashboard Purpose</a:t>
            </a:r>
            <a:endParaRPr lang="en-NG" sz="2800" b="1" dirty="0">
              <a:solidFill>
                <a:srgbClr val="FF0000"/>
              </a:solidFill>
            </a:endParaRPr>
          </a:p>
        </p:txBody>
      </p:sp>
      <p:sp>
        <p:nvSpPr>
          <p:cNvPr id="8" name="TextBox 7">
            <a:extLst>
              <a:ext uri="{FF2B5EF4-FFF2-40B4-BE49-F238E27FC236}">
                <a16:creationId xmlns:a16="http://schemas.microsoft.com/office/drawing/2014/main" id="{6FE5D366-DE4B-C742-257C-A4FF91A3EDA5}"/>
              </a:ext>
            </a:extLst>
          </p:cNvPr>
          <p:cNvSpPr txBox="1"/>
          <p:nvPr/>
        </p:nvSpPr>
        <p:spPr>
          <a:xfrm>
            <a:off x="805911" y="4031542"/>
            <a:ext cx="10425193" cy="646331"/>
          </a:xfrm>
          <a:prstGeom prst="rect">
            <a:avLst/>
          </a:prstGeom>
          <a:noFill/>
        </p:spPr>
        <p:txBody>
          <a:bodyPr wrap="square" rtlCol="0">
            <a:spAutoFit/>
          </a:bodyPr>
          <a:lstStyle/>
          <a:p>
            <a:r>
              <a:rPr lang="en-US" dirty="0"/>
              <a:t>The purpose of the Sales Dashboard is to provide an overview of sales metrics and trends, enabling users to analyze year-over-year sales performance and gain insights into sales trends.</a:t>
            </a:r>
            <a:endParaRPr lang="en-NG" dirty="0"/>
          </a:p>
        </p:txBody>
      </p:sp>
      <p:sp>
        <p:nvSpPr>
          <p:cNvPr id="9" name="TextBox 8">
            <a:extLst>
              <a:ext uri="{FF2B5EF4-FFF2-40B4-BE49-F238E27FC236}">
                <a16:creationId xmlns:a16="http://schemas.microsoft.com/office/drawing/2014/main" id="{26CEF47A-7BC3-84ED-652C-017EC1F05D72}"/>
              </a:ext>
            </a:extLst>
          </p:cNvPr>
          <p:cNvSpPr txBox="1"/>
          <p:nvPr/>
        </p:nvSpPr>
        <p:spPr>
          <a:xfrm>
            <a:off x="805911" y="4950915"/>
            <a:ext cx="3456123" cy="523220"/>
          </a:xfrm>
          <a:prstGeom prst="rect">
            <a:avLst/>
          </a:prstGeom>
          <a:noFill/>
        </p:spPr>
        <p:txBody>
          <a:bodyPr wrap="square" rtlCol="0">
            <a:spAutoFit/>
          </a:bodyPr>
          <a:lstStyle/>
          <a:p>
            <a:r>
              <a:rPr lang="en-US" sz="2800" b="1" dirty="0">
                <a:solidFill>
                  <a:srgbClr val="FF0000"/>
                </a:solidFill>
              </a:rPr>
              <a:t>Key Requirements</a:t>
            </a:r>
            <a:endParaRPr lang="en-NG" sz="2800" b="1" dirty="0">
              <a:solidFill>
                <a:srgbClr val="FF0000"/>
              </a:solidFill>
            </a:endParaRPr>
          </a:p>
        </p:txBody>
      </p:sp>
      <p:sp>
        <p:nvSpPr>
          <p:cNvPr id="10" name="TextBox 9">
            <a:extLst>
              <a:ext uri="{FF2B5EF4-FFF2-40B4-BE49-F238E27FC236}">
                <a16:creationId xmlns:a16="http://schemas.microsoft.com/office/drawing/2014/main" id="{BB12FA0C-FAD4-EB22-1670-632CA46A6CB2}"/>
              </a:ext>
            </a:extLst>
          </p:cNvPr>
          <p:cNvSpPr txBox="1"/>
          <p:nvPr/>
        </p:nvSpPr>
        <p:spPr>
          <a:xfrm>
            <a:off x="805911" y="5508365"/>
            <a:ext cx="1906292" cy="400110"/>
          </a:xfrm>
          <a:prstGeom prst="rect">
            <a:avLst/>
          </a:prstGeom>
          <a:noFill/>
        </p:spPr>
        <p:txBody>
          <a:bodyPr wrap="square" rtlCol="0">
            <a:spAutoFit/>
          </a:bodyPr>
          <a:lstStyle/>
          <a:p>
            <a:r>
              <a:rPr lang="en-US" sz="2000" dirty="0">
                <a:solidFill>
                  <a:srgbClr val="FF0000"/>
                </a:solidFill>
              </a:rPr>
              <a:t>KPI Overview</a:t>
            </a:r>
            <a:endParaRPr lang="en-NG" sz="2000" dirty="0">
              <a:solidFill>
                <a:srgbClr val="FF0000"/>
              </a:solidFill>
            </a:endParaRPr>
          </a:p>
        </p:txBody>
      </p:sp>
      <p:sp>
        <p:nvSpPr>
          <p:cNvPr id="11" name="TextBox 10">
            <a:extLst>
              <a:ext uri="{FF2B5EF4-FFF2-40B4-BE49-F238E27FC236}">
                <a16:creationId xmlns:a16="http://schemas.microsoft.com/office/drawing/2014/main" id="{F8940737-1E52-7174-8429-553F3891C2C8}"/>
              </a:ext>
            </a:extLst>
          </p:cNvPr>
          <p:cNvSpPr txBox="1"/>
          <p:nvPr/>
        </p:nvSpPr>
        <p:spPr>
          <a:xfrm>
            <a:off x="805911" y="5872680"/>
            <a:ext cx="10936144"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t>Provide a summary of total sales, profit, and quantity for both the current year and the previous year.</a:t>
            </a:r>
            <a:endParaRPr lang="en-NG" dirty="0"/>
          </a:p>
        </p:txBody>
      </p:sp>
      <p:cxnSp>
        <p:nvCxnSpPr>
          <p:cNvPr id="6" name="Straight Connector 5">
            <a:extLst>
              <a:ext uri="{FF2B5EF4-FFF2-40B4-BE49-F238E27FC236}">
                <a16:creationId xmlns:a16="http://schemas.microsoft.com/office/drawing/2014/main" id="{D17C58B2-C236-A522-E6A3-E33C25587BA2}"/>
              </a:ext>
            </a:extLst>
          </p:cNvPr>
          <p:cNvCxnSpPr>
            <a:cxnSpLocks/>
          </p:cNvCxnSpPr>
          <p:nvPr/>
        </p:nvCxnSpPr>
        <p:spPr>
          <a:xfrm>
            <a:off x="280416" y="6559296"/>
            <a:ext cx="11631168" cy="0"/>
          </a:xfrm>
          <a:prstGeom prst="line">
            <a:avLst/>
          </a:prstGeom>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8A78FE5E-BF7B-B991-50CA-4F5780B70775}"/>
              </a:ext>
            </a:extLst>
          </p:cNvPr>
          <p:cNvSpPr txBox="1"/>
          <p:nvPr/>
        </p:nvSpPr>
        <p:spPr>
          <a:xfrm>
            <a:off x="633984" y="6584871"/>
            <a:ext cx="3072384"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13" name="TextBox 12">
            <a:extLst>
              <a:ext uri="{FF2B5EF4-FFF2-40B4-BE49-F238E27FC236}">
                <a16:creationId xmlns:a16="http://schemas.microsoft.com/office/drawing/2014/main" id="{C68FE2D7-C86A-1E6C-E567-8DE10CF31B6E}"/>
              </a:ext>
            </a:extLst>
          </p:cNvPr>
          <p:cNvSpPr txBox="1"/>
          <p:nvPr/>
        </p:nvSpPr>
        <p:spPr>
          <a:xfrm>
            <a:off x="11039856" y="6603460"/>
            <a:ext cx="384048" cy="261610"/>
          </a:xfrm>
          <a:prstGeom prst="rect">
            <a:avLst/>
          </a:prstGeom>
          <a:noFill/>
        </p:spPr>
        <p:txBody>
          <a:bodyPr wrap="square" rtlCol="0">
            <a:spAutoFit/>
          </a:bodyPr>
          <a:lstStyle/>
          <a:p>
            <a:r>
              <a:rPr lang="en-US" sz="1100" b="1" dirty="0"/>
              <a:t>5  </a:t>
            </a:r>
            <a:endParaRPr lang="en-NG" sz="1100" b="1" dirty="0"/>
          </a:p>
        </p:txBody>
      </p:sp>
    </p:spTree>
    <p:extLst>
      <p:ext uri="{BB962C8B-B14F-4D97-AF65-F5344CB8AC3E}">
        <p14:creationId xmlns:p14="http://schemas.microsoft.com/office/powerpoint/2010/main" val="3727760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4F6DD"/>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E158C5-7C94-1D08-220E-51C7E1F7F352}"/>
              </a:ext>
            </a:extLst>
          </p:cNvPr>
          <p:cNvSpPr txBox="1"/>
          <p:nvPr/>
        </p:nvSpPr>
        <p:spPr>
          <a:xfrm>
            <a:off x="774915" y="397055"/>
            <a:ext cx="1906292" cy="400110"/>
          </a:xfrm>
          <a:prstGeom prst="rect">
            <a:avLst/>
          </a:prstGeom>
          <a:noFill/>
        </p:spPr>
        <p:txBody>
          <a:bodyPr wrap="square" rtlCol="0">
            <a:spAutoFit/>
          </a:bodyPr>
          <a:lstStyle/>
          <a:p>
            <a:r>
              <a:rPr lang="en-US" sz="2000" dirty="0">
                <a:solidFill>
                  <a:srgbClr val="FF0000"/>
                </a:solidFill>
              </a:rPr>
              <a:t>Sales Trends</a:t>
            </a:r>
            <a:endParaRPr lang="en-NG" sz="2000" dirty="0">
              <a:solidFill>
                <a:srgbClr val="FF0000"/>
              </a:solidFill>
            </a:endParaRPr>
          </a:p>
        </p:txBody>
      </p:sp>
      <p:sp>
        <p:nvSpPr>
          <p:cNvPr id="3" name="TextBox 2">
            <a:extLst>
              <a:ext uri="{FF2B5EF4-FFF2-40B4-BE49-F238E27FC236}">
                <a16:creationId xmlns:a16="http://schemas.microsoft.com/office/drawing/2014/main" id="{A7049881-A7BF-821E-32C8-AB563FDC01F6}"/>
              </a:ext>
            </a:extLst>
          </p:cNvPr>
          <p:cNvSpPr txBox="1"/>
          <p:nvPr/>
        </p:nvSpPr>
        <p:spPr>
          <a:xfrm>
            <a:off x="774915" y="754968"/>
            <a:ext cx="10337369" cy="1018869"/>
          </a:xfrm>
          <a:prstGeom prst="rect">
            <a:avLst/>
          </a:prstGeom>
          <a:noFill/>
        </p:spPr>
        <p:txBody>
          <a:bodyPr wrap="square" rtlCol="0">
            <a:spAutoFit/>
          </a:bodyPr>
          <a:lstStyle/>
          <a:p>
            <a:pPr marL="285750" indent="-285750">
              <a:buFont typeface="Wingdings" panose="05000000000000000000" pitchFamily="2" charset="2"/>
              <a:buChar char="Ø"/>
            </a:pPr>
            <a:r>
              <a:rPr lang="en-US" dirty="0"/>
              <a:t>Present the data for each Key Performance Indicator (KPI) on a monthly basis for both the current and previous years.</a:t>
            </a:r>
          </a:p>
          <a:p>
            <a:pPr marL="285750" indent="-285750">
              <a:lnSpc>
                <a:spcPct val="150000"/>
              </a:lnSpc>
              <a:buFont typeface="Wingdings" panose="05000000000000000000" pitchFamily="2" charset="2"/>
              <a:buChar char="Ø"/>
            </a:pPr>
            <a:r>
              <a:rPr lang="en-US" dirty="0"/>
              <a:t>Highlight the months with the highest and lowest sales to ensure they are easily recognizable.</a:t>
            </a:r>
            <a:endParaRPr lang="en-NG" dirty="0"/>
          </a:p>
        </p:txBody>
      </p:sp>
      <p:sp>
        <p:nvSpPr>
          <p:cNvPr id="7" name="TextBox 6">
            <a:extLst>
              <a:ext uri="{FF2B5EF4-FFF2-40B4-BE49-F238E27FC236}">
                <a16:creationId xmlns:a16="http://schemas.microsoft.com/office/drawing/2014/main" id="{3091D4F8-A7B0-0A09-EA37-C010A59EEDBC}"/>
              </a:ext>
            </a:extLst>
          </p:cNvPr>
          <p:cNvSpPr txBox="1"/>
          <p:nvPr/>
        </p:nvSpPr>
        <p:spPr>
          <a:xfrm>
            <a:off x="774916" y="2042290"/>
            <a:ext cx="3983065" cy="400110"/>
          </a:xfrm>
          <a:prstGeom prst="rect">
            <a:avLst/>
          </a:prstGeom>
          <a:noFill/>
        </p:spPr>
        <p:txBody>
          <a:bodyPr wrap="square" rtlCol="0">
            <a:spAutoFit/>
          </a:bodyPr>
          <a:lstStyle/>
          <a:p>
            <a:r>
              <a:rPr lang="en-US" sz="2000" dirty="0">
                <a:solidFill>
                  <a:srgbClr val="FF0000"/>
                </a:solidFill>
              </a:rPr>
              <a:t>Product Subcategory Comparison</a:t>
            </a:r>
            <a:endParaRPr lang="en-NG" sz="2000" dirty="0">
              <a:solidFill>
                <a:srgbClr val="FF0000"/>
              </a:solidFill>
            </a:endParaRPr>
          </a:p>
        </p:txBody>
      </p:sp>
      <p:sp>
        <p:nvSpPr>
          <p:cNvPr id="8" name="TextBox 7">
            <a:extLst>
              <a:ext uri="{FF2B5EF4-FFF2-40B4-BE49-F238E27FC236}">
                <a16:creationId xmlns:a16="http://schemas.microsoft.com/office/drawing/2014/main" id="{D8E88D7C-D2DC-5744-E09E-220154BE9DA3}"/>
              </a:ext>
            </a:extLst>
          </p:cNvPr>
          <p:cNvSpPr txBox="1"/>
          <p:nvPr/>
        </p:nvSpPr>
        <p:spPr>
          <a:xfrm>
            <a:off x="774915" y="2365534"/>
            <a:ext cx="10642169" cy="880369"/>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dirty="0"/>
              <a:t>Analyze the sales performance across various product subcategories for both the current and previous years.</a:t>
            </a:r>
          </a:p>
          <a:p>
            <a:pPr marL="285750" indent="-285750">
              <a:lnSpc>
                <a:spcPct val="150000"/>
              </a:lnSpc>
              <a:buFont typeface="Wingdings" panose="05000000000000000000" pitchFamily="2" charset="2"/>
              <a:buChar char="Ø"/>
            </a:pPr>
            <a:r>
              <a:rPr lang="en-US" dirty="0"/>
              <a:t> Include a comparison of sales figures alongside profit margins.</a:t>
            </a:r>
            <a:endParaRPr lang="en-NG" dirty="0"/>
          </a:p>
        </p:txBody>
      </p:sp>
      <p:sp>
        <p:nvSpPr>
          <p:cNvPr id="9" name="TextBox 8">
            <a:extLst>
              <a:ext uri="{FF2B5EF4-FFF2-40B4-BE49-F238E27FC236}">
                <a16:creationId xmlns:a16="http://schemas.microsoft.com/office/drawing/2014/main" id="{5FD7C095-3B18-BAE5-4A24-C69921450C2F}"/>
              </a:ext>
            </a:extLst>
          </p:cNvPr>
          <p:cNvSpPr txBox="1"/>
          <p:nvPr/>
        </p:nvSpPr>
        <p:spPr>
          <a:xfrm>
            <a:off x="774915" y="3652171"/>
            <a:ext cx="3983065" cy="400110"/>
          </a:xfrm>
          <a:prstGeom prst="rect">
            <a:avLst/>
          </a:prstGeom>
          <a:noFill/>
        </p:spPr>
        <p:txBody>
          <a:bodyPr wrap="square" rtlCol="0">
            <a:spAutoFit/>
          </a:bodyPr>
          <a:lstStyle/>
          <a:p>
            <a:r>
              <a:rPr lang="en-US" sz="2000" dirty="0">
                <a:solidFill>
                  <a:srgbClr val="FF0000"/>
                </a:solidFill>
              </a:rPr>
              <a:t>Weekly Trends for Sales and Profits</a:t>
            </a:r>
            <a:endParaRPr lang="en-NG" sz="2000" dirty="0">
              <a:solidFill>
                <a:srgbClr val="FF0000"/>
              </a:solidFill>
            </a:endParaRPr>
          </a:p>
        </p:txBody>
      </p:sp>
      <p:sp>
        <p:nvSpPr>
          <p:cNvPr id="10" name="TextBox 9">
            <a:extLst>
              <a:ext uri="{FF2B5EF4-FFF2-40B4-BE49-F238E27FC236}">
                <a16:creationId xmlns:a16="http://schemas.microsoft.com/office/drawing/2014/main" id="{B367FEC6-058A-E6EE-BFC2-63439F8EB9BC}"/>
              </a:ext>
            </a:extLst>
          </p:cNvPr>
          <p:cNvSpPr txBox="1"/>
          <p:nvPr/>
        </p:nvSpPr>
        <p:spPr>
          <a:xfrm>
            <a:off x="774916" y="4052281"/>
            <a:ext cx="11215524" cy="1295868"/>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dirty="0"/>
              <a:t>Present weekly sales and profit data for the current year.</a:t>
            </a:r>
          </a:p>
          <a:p>
            <a:pPr marL="285750" indent="-285750">
              <a:lnSpc>
                <a:spcPct val="150000"/>
              </a:lnSpc>
              <a:buFont typeface="Wingdings" panose="05000000000000000000" pitchFamily="2" charset="2"/>
              <a:buChar char="Ø"/>
            </a:pPr>
            <a:r>
              <a:rPr lang="en-US" dirty="0"/>
              <a:t>Show the average weekly sales and profit values.</a:t>
            </a:r>
          </a:p>
          <a:p>
            <a:pPr marL="285750" indent="-285750">
              <a:lnSpc>
                <a:spcPct val="150000"/>
              </a:lnSpc>
              <a:buFont typeface="Wingdings" panose="05000000000000000000" pitchFamily="2" charset="2"/>
              <a:buChar char="Ø"/>
            </a:pPr>
            <a:r>
              <a:rPr lang="en-US" dirty="0"/>
              <a:t>Highlight the weeks that exceed and fall below the average to emphasize variations in sales and profit performance.</a:t>
            </a:r>
            <a:endParaRPr lang="en-NG" dirty="0"/>
          </a:p>
        </p:txBody>
      </p:sp>
      <p:cxnSp>
        <p:nvCxnSpPr>
          <p:cNvPr id="4" name="Straight Connector 3">
            <a:extLst>
              <a:ext uri="{FF2B5EF4-FFF2-40B4-BE49-F238E27FC236}">
                <a16:creationId xmlns:a16="http://schemas.microsoft.com/office/drawing/2014/main" id="{E62EF5BB-4D98-19CD-BD18-DCC6E498B0FD}"/>
              </a:ext>
            </a:extLst>
          </p:cNvPr>
          <p:cNvCxnSpPr>
            <a:cxnSpLocks/>
          </p:cNvCxnSpPr>
          <p:nvPr/>
        </p:nvCxnSpPr>
        <p:spPr>
          <a:xfrm>
            <a:off x="280416" y="6559296"/>
            <a:ext cx="11631168"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0C2737A4-AD7E-9834-332B-20A54FE87110}"/>
              </a:ext>
            </a:extLst>
          </p:cNvPr>
          <p:cNvSpPr txBox="1"/>
          <p:nvPr/>
        </p:nvSpPr>
        <p:spPr>
          <a:xfrm>
            <a:off x="633984" y="6584871"/>
            <a:ext cx="3072384"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6" name="TextBox 5">
            <a:extLst>
              <a:ext uri="{FF2B5EF4-FFF2-40B4-BE49-F238E27FC236}">
                <a16:creationId xmlns:a16="http://schemas.microsoft.com/office/drawing/2014/main" id="{C7E0C567-556A-FB34-3590-5D0DB8D45664}"/>
              </a:ext>
            </a:extLst>
          </p:cNvPr>
          <p:cNvSpPr txBox="1"/>
          <p:nvPr/>
        </p:nvSpPr>
        <p:spPr>
          <a:xfrm>
            <a:off x="11039856" y="6603460"/>
            <a:ext cx="384048" cy="261610"/>
          </a:xfrm>
          <a:prstGeom prst="rect">
            <a:avLst/>
          </a:prstGeom>
          <a:noFill/>
        </p:spPr>
        <p:txBody>
          <a:bodyPr wrap="square" rtlCol="0">
            <a:spAutoFit/>
          </a:bodyPr>
          <a:lstStyle/>
          <a:p>
            <a:r>
              <a:rPr lang="en-US" sz="1100" b="1" dirty="0"/>
              <a:t>6  </a:t>
            </a:r>
            <a:endParaRPr lang="en-NG" sz="1100" b="1" dirty="0"/>
          </a:p>
        </p:txBody>
      </p:sp>
    </p:spTree>
    <p:extLst>
      <p:ext uri="{BB962C8B-B14F-4D97-AF65-F5344CB8AC3E}">
        <p14:creationId xmlns:p14="http://schemas.microsoft.com/office/powerpoint/2010/main" val="319142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4F6DD"/>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0B753E-1111-E8EC-8552-4561414D96DF}"/>
              </a:ext>
            </a:extLst>
          </p:cNvPr>
          <p:cNvSpPr txBox="1"/>
          <p:nvPr/>
        </p:nvSpPr>
        <p:spPr>
          <a:xfrm>
            <a:off x="650927" y="371376"/>
            <a:ext cx="5982347" cy="523220"/>
          </a:xfrm>
          <a:prstGeom prst="rect">
            <a:avLst/>
          </a:prstGeom>
          <a:noFill/>
        </p:spPr>
        <p:txBody>
          <a:bodyPr wrap="square" rtlCol="0">
            <a:spAutoFit/>
          </a:bodyPr>
          <a:lstStyle/>
          <a:p>
            <a:r>
              <a:rPr lang="en-US" sz="2800" b="1" dirty="0"/>
              <a:t>Customer Dashboard  | Requirements</a:t>
            </a:r>
            <a:endParaRPr lang="en-NG" sz="2800" b="1" dirty="0"/>
          </a:p>
        </p:txBody>
      </p:sp>
      <p:sp>
        <p:nvSpPr>
          <p:cNvPr id="3" name="TextBox 2">
            <a:extLst>
              <a:ext uri="{FF2B5EF4-FFF2-40B4-BE49-F238E27FC236}">
                <a16:creationId xmlns:a16="http://schemas.microsoft.com/office/drawing/2014/main" id="{240116EB-EF7C-C1C7-5415-875B5A3FFA65}"/>
              </a:ext>
            </a:extLst>
          </p:cNvPr>
          <p:cNvSpPr txBox="1"/>
          <p:nvPr/>
        </p:nvSpPr>
        <p:spPr>
          <a:xfrm>
            <a:off x="650927" y="994623"/>
            <a:ext cx="3456123" cy="523220"/>
          </a:xfrm>
          <a:prstGeom prst="rect">
            <a:avLst/>
          </a:prstGeom>
          <a:noFill/>
        </p:spPr>
        <p:txBody>
          <a:bodyPr wrap="square" rtlCol="0">
            <a:spAutoFit/>
          </a:bodyPr>
          <a:lstStyle/>
          <a:p>
            <a:r>
              <a:rPr lang="en-US" sz="2800" b="1" dirty="0">
                <a:solidFill>
                  <a:srgbClr val="FF0000"/>
                </a:solidFill>
              </a:rPr>
              <a:t>Dashboard Purpose</a:t>
            </a:r>
            <a:endParaRPr lang="en-NG" sz="2800" b="1" dirty="0">
              <a:solidFill>
                <a:srgbClr val="FF0000"/>
              </a:solidFill>
            </a:endParaRPr>
          </a:p>
        </p:txBody>
      </p:sp>
      <p:sp>
        <p:nvSpPr>
          <p:cNvPr id="4" name="TextBox 3">
            <a:extLst>
              <a:ext uri="{FF2B5EF4-FFF2-40B4-BE49-F238E27FC236}">
                <a16:creationId xmlns:a16="http://schemas.microsoft.com/office/drawing/2014/main" id="{EB8C6513-A453-2AB0-5CBA-7ACD2BCBCFBF}"/>
              </a:ext>
            </a:extLst>
          </p:cNvPr>
          <p:cNvSpPr txBox="1"/>
          <p:nvPr/>
        </p:nvSpPr>
        <p:spPr>
          <a:xfrm>
            <a:off x="650927" y="1547849"/>
            <a:ext cx="10425193" cy="923330"/>
          </a:xfrm>
          <a:prstGeom prst="rect">
            <a:avLst/>
          </a:prstGeom>
          <a:noFill/>
        </p:spPr>
        <p:txBody>
          <a:bodyPr wrap="square" rtlCol="0">
            <a:spAutoFit/>
          </a:bodyPr>
          <a:lstStyle/>
          <a:p>
            <a:r>
              <a:rPr lang="en-US" dirty="0"/>
              <a:t>The Customer Dashboard is designed to offer a comprehensive overview of customer data, trends, and behaviors. It will assist the marketing and sales teams, as well as management, in understanding customer segments and enhancing customer satisfaction.</a:t>
            </a:r>
            <a:endParaRPr lang="en-NG" dirty="0"/>
          </a:p>
        </p:txBody>
      </p:sp>
      <p:sp>
        <p:nvSpPr>
          <p:cNvPr id="5" name="TextBox 4">
            <a:extLst>
              <a:ext uri="{FF2B5EF4-FFF2-40B4-BE49-F238E27FC236}">
                <a16:creationId xmlns:a16="http://schemas.microsoft.com/office/drawing/2014/main" id="{8FBCA7E6-B481-2D29-5D4E-CB78C2367063}"/>
              </a:ext>
            </a:extLst>
          </p:cNvPr>
          <p:cNvSpPr txBox="1"/>
          <p:nvPr/>
        </p:nvSpPr>
        <p:spPr>
          <a:xfrm>
            <a:off x="650927" y="2725198"/>
            <a:ext cx="3456123" cy="523220"/>
          </a:xfrm>
          <a:prstGeom prst="rect">
            <a:avLst/>
          </a:prstGeom>
          <a:noFill/>
        </p:spPr>
        <p:txBody>
          <a:bodyPr wrap="square" rtlCol="0">
            <a:spAutoFit/>
          </a:bodyPr>
          <a:lstStyle/>
          <a:p>
            <a:r>
              <a:rPr lang="en-US" sz="2800" b="1" dirty="0">
                <a:solidFill>
                  <a:srgbClr val="FF0000"/>
                </a:solidFill>
              </a:rPr>
              <a:t>Key Requirements</a:t>
            </a:r>
            <a:endParaRPr lang="en-NG" sz="2800" b="1" dirty="0">
              <a:solidFill>
                <a:srgbClr val="FF0000"/>
              </a:solidFill>
            </a:endParaRPr>
          </a:p>
        </p:txBody>
      </p:sp>
      <p:sp>
        <p:nvSpPr>
          <p:cNvPr id="6" name="TextBox 5">
            <a:extLst>
              <a:ext uri="{FF2B5EF4-FFF2-40B4-BE49-F238E27FC236}">
                <a16:creationId xmlns:a16="http://schemas.microsoft.com/office/drawing/2014/main" id="{3764DD85-13BA-9649-CB56-BDA8AE666CFA}"/>
              </a:ext>
            </a:extLst>
          </p:cNvPr>
          <p:cNvSpPr txBox="1"/>
          <p:nvPr/>
        </p:nvSpPr>
        <p:spPr>
          <a:xfrm>
            <a:off x="650927" y="3302382"/>
            <a:ext cx="1906292" cy="400110"/>
          </a:xfrm>
          <a:prstGeom prst="rect">
            <a:avLst/>
          </a:prstGeom>
          <a:noFill/>
        </p:spPr>
        <p:txBody>
          <a:bodyPr wrap="square" rtlCol="0">
            <a:spAutoFit/>
          </a:bodyPr>
          <a:lstStyle/>
          <a:p>
            <a:r>
              <a:rPr lang="en-US" sz="2000" dirty="0">
                <a:solidFill>
                  <a:srgbClr val="FF0000"/>
                </a:solidFill>
              </a:rPr>
              <a:t>KPI Overview</a:t>
            </a:r>
            <a:endParaRPr lang="en-NG" sz="2000" dirty="0">
              <a:solidFill>
                <a:srgbClr val="FF0000"/>
              </a:solidFill>
            </a:endParaRPr>
          </a:p>
        </p:txBody>
      </p:sp>
      <p:sp>
        <p:nvSpPr>
          <p:cNvPr id="7" name="TextBox 6">
            <a:extLst>
              <a:ext uri="{FF2B5EF4-FFF2-40B4-BE49-F238E27FC236}">
                <a16:creationId xmlns:a16="http://schemas.microsoft.com/office/drawing/2014/main" id="{F21AA72E-B88F-94CC-CC21-1CDC511B296E}"/>
              </a:ext>
            </a:extLst>
          </p:cNvPr>
          <p:cNvSpPr txBox="1"/>
          <p:nvPr/>
        </p:nvSpPr>
        <p:spPr>
          <a:xfrm>
            <a:off x="650927" y="3692393"/>
            <a:ext cx="10724828" cy="646331"/>
          </a:xfrm>
          <a:prstGeom prst="rect">
            <a:avLst/>
          </a:prstGeom>
          <a:noFill/>
        </p:spPr>
        <p:txBody>
          <a:bodyPr wrap="square" rtlCol="0">
            <a:spAutoFit/>
          </a:bodyPr>
          <a:lstStyle/>
          <a:p>
            <a:pPr marL="285750" indent="-285750">
              <a:buFont typeface="Wingdings" panose="05000000000000000000" pitchFamily="2" charset="2"/>
              <a:buChar char="Ø"/>
            </a:pPr>
            <a:r>
              <a:rPr lang="en-US" dirty="0"/>
              <a:t>Provide a summary of the total number of customers, total sales per customer, and total number of orders for both the current year and the previous year.</a:t>
            </a:r>
            <a:endParaRPr lang="en-NG" dirty="0"/>
          </a:p>
        </p:txBody>
      </p:sp>
      <p:sp>
        <p:nvSpPr>
          <p:cNvPr id="8" name="TextBox 7">
            <a:extLst>
              <a:ext uri="{FF2B5EF4-FFF2-40B4-BE49-F238E27FC236}">
                <a16:creationId xmlns:a16="http://schemas.microsoft.com/office/drawing/2014/main" id="{A05A6223-05F5-E195-87FA-92AADDC872FC}"/>
              </a:ext>
            </a:extLst>
          </p:cNvPr>
          <p:cNvSpPr txBox="1"/>
          <p:nvPr/>
        </p:nvSpPr>
        <p:spPr>
          <a:xfrm>
            <a:off x="650927" y="4630849"/>
            <a:ext cx="2309249" cy="400110"/>
          </a:xfrm>
          <a:prstGeom prst="rect">
            <a:avLst/>
          </a:prstGeom>
          <a:noFill/>
        </p:spPr>
        <p:txBody>
          <a:bodyPr wrap="square" rtlCol="0">
            <a:spAutoFit/>
          </a:bodyPr>
          <a:lstStyle/>
          <a:p>
            <a:r>
              <a:rPr lang="en-US" sz="2000" dirty="0">
                <a:solidFill>
                  <a:srgbClr val="FF0000"/>
                </a:solidFill>
              </a:rPr>
              <a:t>Customer Trends</a:t>
            </a:r>
            <a:endParaRPr lang="en-NG" sz="2000" dirty="0">
              <a:solidFill>
                <a:srgbClr val="FF0000"/>
              </a:solidFill>
            </a:endParaRPr>
          </a:p>
        </p:txBody>
      </p:sp>
      <p:sp>
        <p:nvSpPr>
          <p:cNvPr id="9" name="TextBox 8">
            <a:extLst>
              <a:ext uri="{FF2B5EF4-FFF2-40B4-BE49-F238E27FC236}">
                <a16:creationId xmlns:a16="http://schemas.microsoft.com/office/drawing/2014/main" id="{E92E09FD-CD1F-1087-5834-A640A1ECB46E}"/>
              </a:ext>
            </a:extLst>
          </p:cNvPr>
          <p:cNvSpPr txBox="1"/>
          <p:nvPr/>
        </p:nvSpPr>
        <p:spPr>
          <a:xfrm>
            <a:off x="650927" y="4983008"/>
            <a:ext cx="10724828" cy="880369"/>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dirty="0"/>
              <a:t>Show monthly data for each Key Performance Indicator (KPI) for both the current year and the previous year.</a:t>
            </a:r>
          </a:p>
          <a:p>
            <a:pPr marL="285750" indent="-285750">
              <a:lnSpc>
                <a:spcPct val="150000"/>
              </a:lnSpc>
              <a:buFont typeface="Wingdings" panose="05000000000000000000" pitchFamily="2" charset="2"/>
              <a:buChar char="Ø"/>
            </a:pPr>
            <a:r>
              <a:rPr lang="en-US"/>
              <a:t>Clearly </a:t>
            </a:r>
            <a:r>
              <a:rPr lang="en-US" dirty="0"/>
              <a:t>highlight the months with the highest and lowest sales to ensure they stand out.</a:t>
            </a:r>
            <a:endParaRPr lang="en-NG" dirty="0"/>
          </a:p>
        </p:txBody>
      </p:sp>
      <p:cxnSp>
        <p:nvCxnSpPr>
          <p:cNvPr id="10" name="Straight Connector 9">
            <a:extLst>
              <a:ext uri="{FF2B5EF4-FFF2-40B4-BE49-F238E27FC236}">
                <a16:creationId xmlns:a16="http://schemas.microsoft.com/office/drawing/2014/main" id="{54BD1708-2876-1677-4D5A-A10C00CFB780}"/>
              </a:ext>
            </a:extLst>
          </p:cNvPr>
          <p:cNvCxnSpPr>
            <a:cxnSpLocks/>
          </p:cNvCxnSpPr>
          <p:nvPr/>
        </p:nvCxnSpPr>
        <p:spPr>
          <a:xfrm>
            <a:off x="280416" y="6559296"/>
            <a:ext cx="11631168" cy="0"/>
          </a:xfrm>
          <a:prstGeom prst="line">
            <a:avLst/>
          </a:prstGeom>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6DAD9478-2C7B-A0F8-5DCD-FC314D640C45}"/>
              </a:ext>
            </a:extLst>
          </p:cNvPr>
          <p:cNvSpPr txBox="1"/>
          <p:nvPr/>
        </p:nvSpPr>
        <p:spPr>
          <a:xfrm>
            <a:off x="633984" y="6584871"/>
            <a:ext cx="3072384"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12" name="TextBox 11">
            <a:extLst>
              <a:ext uri="{FF2B5EF4-FFF2-40B4-BE49-F238E27FC236}">
                <a16:creationId xmlns:a16="http://schemas.microsoft.com/office/drawing/2014/main" id="{16A2BD58-C691-02C6-2998-F480C25A6BFE}"/>
              </a:ext>
            </a:extLst>
          </p:cNvPr>
          <p:cNvSpPr txBox="1"/>
          <p:nvPr/>
        </p:nvSpPr>
        <p:spPr>
          <a:xfrm>
            <a:off x="11039856" y="6603460"/>
            <a:ext cx="384048" cy="261610"/>
          </a:xfrm>
          <a:prstGeom prst="rect">
            <a:avLst/>
          </a:prstGeom>
          <a:noFill/>
        </p:spPr>
        <p:txBody>
          <a:bodyPr wrap="square" rtlCol="0">
            <a:spAutoFit/>
          </a:bodyPr>
          <a:lstStyle/>
          <a:p>
            <a:r>
              <a:rPr lang="en-US" sz="1100" b="1" dirty="0"/>
              <a:t>7  </a:t>
            </a:r>
            <a:endParaRPr lang="en-NG" sz="1100" b="1" dirty="0"/>
          </a:p>
        </p:txBody>
      </p:sp>
    </p:spTree>
    <p:extLst>
      <p:ext uri="{BB962C8B-B14F-4D97-AF65-F5344CB8AC3E}">
        <p14:creationId xmlns:p14="http://schemas.microsoft.com/office/powerpoint/2010/main" val="912625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4F6DD"/>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D9C0FA-6B0B-0350-2B5E-6E7AAB370CAE}"/>
              </a:ext>
            </a:extLst>
          </p:cNvPr>
          <p:cNvSpPr txBox="1"/>
          <p:nvPr/>
        </p:nvSpPr>
        <p:spPr>
          <a:xfrm>
            <a:off x="588932" y="393005"/>
            <a:ext cx="5021452" cy="400110"/>
          </a:xfrm>
          <a:prstGeom prst="rect">
            <a:avLst/>
          </a:prstGeom>
          <a:noFill/>
        </p:spPr>
        <p:txBody>
          <a:bodyPr wrap="square" rtlCol="0">
            <a:spAutoFit/>
          </a:bodyPr>
          <a:lstStyle/>
          <a:p>
            <a:r>
              <a:rPr lang="en-US" sz="2000" dirty="0">
                <a:solidFill>
                  <a:srgbClr val="FF0000"/>
                </a:solidFill>
              </a:rPr>
              <a:t>Customer Distribution by Number of Orders</a:t>
            </a:r>
            <a:endParaRPr lang="en-NG" sz="2000" dirty="0">
              <a:solidFill>
                <a:srgbClr val="FF0000"/>
              </a:solidFill>
            </a:endParaRPr>
          </a:p>
        </p:txBody>
      </p:sp>
      <p:sp>
        <p:nvSpPr>
          <p:cNvPr id="3" name="TextBox 2">
            <a:extLst>
              <a:ext uri="{FF2B5EF4-FFF2-40B4-BE49-F238E27FC236}">
                <a16:creationId xmlns:a16="http://schemas.microsoft.com/office/drawing/2014/main" id="{4E8B2644-1FB8-76D7-90A2-BCF8BA624DF6}"/>
              </a:ext>
            </a:extLst>
          </p:cNvPr>
          <p:cNvSpPr txBox="1"/>
          <p:nvPr/>
        </p:nvSpPr>
        <p:spPr>
          <a:xfrm>
            <a:off x="751666" y="787449"/>
            <a:ext cx="10337369" cy="646331"/>
          </a:xfrm>
          <a:prstGeom prst="rect">
            <a:avLst/>
          </a:prstGeom>
          <a:noFill/>
        </p:spPr>
        <p:txBody>
          <a:bodyPr wrap="square" rtlCol="0">
            <a:spAutoFit/>
          </a:bodyPr>
          <a:lstStyle/>
          <a:p>
            <a:pPr marL="285750" indent="-285750">
              <a:buFont typeface="Wingdings" panose="05000000000000000000" pitchFamily="2" charset="2"/>
              <a:buChar char="Ø"/>
            </a:pPr>
            <a:r>
              <a:rPr lang="en-US" dirty="0"/>
              <a:t>Visualize the distribution of customers according to the number of orders they have placed. This will provide valuable insights into customer behavior, loyalty, and engagement.</a:t>
            </a:r>
          </a:p>
        </p:txBody>
      </p:sp>
      <p:sp>
        <p:nvSpPr>
          <p:cNvPr id="4" name="TextBox 3">
            <a:extLst>
              <a:ext uri="{FF2B5EF4-FFF2-40B4-BE49-F238E27FC236}">
                <a16:creationId xmlns:a16="http://schemas.microsoft.com/office/drawing/2014/main" id="{5D104277-20A2-D869-5C77-43E0CA3966E1}"/>
              </a:ext>
            </a:extLst>
          </p:cNvPr>
          <p:cNvSpPr txBox="1"/>
          <p:nvPr/>
        </p:nvSpPr>
        <p:spPr>
          <a:xfrm>
            <a:off x="588932" y="2036299"/>
            <a:ext cx="3983065" cy="400110"/>
          </a:xfrm>
          <a:prstGeom prst="rect">
            <a:avLst/>
          </a:prstGeom>
          <a:noFill/>
        </p:spPr>
        <p:txBody>
          <a:bodyPr wrap="square" rtlCol="0">
            <a:spAutoFit/>
          </a:bodyPr>
          <a:lstStyle/>
          <a:p>
            <a:r>
              <a:rPr lang="en-US" sz="2000" dirty="0">
                <a:solidFill>
                  <a:srgbClr val="FF0000"/>
                </a:solidFill>
              </a:rPr>
              <a:t>Top 10 Customers by Profit</a:t>
            </a:r>
            <a:endParaRPr lang="en-NG" sz="2000" dirty="0">
              <a:solidFill>
                <a:srgbClr val="FF0000"/>
              </a:solidFill>
            </a:endParaRPr>
          </a:p>
        </p:txBody>
      </p:sp>
      <p:sp>
        <p:nvSpPr>
          <p:cNvPr id="5" name="TextBox 4">
            <a:extLst>
              <a:ext uri="{FF2B5EF4-FFF2-40B4-BE49-F238E27FC236}">
                <a16:creationId xmlns:a16="http://schemas.microsoft.com/office/drawing/2014/main" id="{2EBBC05C-B70C-4164-26B4-8E6BFEF04731}"/>
              </a:ext>
            </a:extLst>
          </p:cNvPr>
          <p:cNvSpPr txBox="1"/>
          <p:nvPr/>
        </p:nvSpPr>
        <p:spPr>
          <a:xfrm>
            <a:off x="588932" y="2366896"/>
            <a:ext cx="11401506" cy="880369"/>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dirty="0"/>
              <a:t>Display the top 10 customers who have contributed the highest profits to the company.</a:t>
            </a:r>
          </a:p>
          <a:p>
            <a:pPr marL="285750" indent="-285750">
              <a:lnSpc>
                <a:spcPct val="150000"/>
              </a:lnSpc>
              <a:buFont typeface="Wingdings" panose="05000000000000000000" pitchFamily="2" charset="2"/>
              <a:buChar char="Ø"/>
            </a:pPr>
            <a:r>
              <a:rPr lang="en-US" dirty="0"/>
              <a:t>Include additional details such as rank, number of orders, current sales, current profit, and the date of their last order.</a:t>
            </a:r>
            <a:endParaRPr lang="en-NG" dirty="0"/>
          </a:p>
        </p:txBody>
      </p:sp>
      <p:sp>
        <p:nvSpPr>
          <p:cNvPr id="6" name="TextBox 5">
            <a:extLst>
              <a:ext uri="{FF2B5EF4-FFF2-40B4-BE49-F238E27FC236}">
                <a16:creationId xmlns:a16="http://schemas.microsoft.com/office/drawing/2014/main" id="{AB46A638-8D05-9D8B-F95E-8A08F31D6841}"/>
              </a:ext>
            </a:extLst>
          </p:cNvPr>
          <p:cNvSpPr txBox="1"/>
          <p:nvPr/>
        </p:nvSpPr>
        <p:spPr>
          <a:xfrm>
            <a:off x="588933" y="4300255"/>
            <a:ext cx="8415582" cy="523220"/>
          </a:xfrm>
          <a:prstGeom prst="rect">
            <a:avLst/>
          </a:prstGeom>
          <a:noFill/>
        </p:spPr>
        <p:txBody>
          <a:bodyPr wrap="square" rtlCol="0">
            <a:spAutoFit/>
          </a:bodyPr>
          <a:lstStyle/>
          <a:p>
            <a:r>
              <a:rPr lang="en-US" sz="2800" b="1" dirty="0"/>
              <a:t>Seasonality and Forecast Dashboard  | Requirements</a:t>
            </a:r>
            <a:endParaRPr lang="en-NG" sz="2800" b="1" dirty="0"/>
          </a:p>
        </p:txBody>
      </p:sp>
      <p:sp>
        <p:nvSpPr>
          <p:cNvPr id="7" name="TextBox 6">
            <a:extLst>
              <a:ext uri="{FF2B5EF4-FFF2-40B4-BE49-F238E27FC236}">
                <a16:creationId xmlns:a16="http://schemas.microsoft.com/office/drawing/2014/main" id="{5DCCA5AA-99BA-8ECF-B084-22A0406ACC60}"/>
              </a:ext>
            </a:extLst>
          </p:cNvPr>
          <p:cNvSpPr txBox="1"/>
          <p:nvPr/>
        </p:nvSpPr>
        <p:spPr>
          <a:xfrm>
            <a:off x="588933" y="4954017"/>
            <a:ext cx="3456123" cy="523220"/>
          </a:xfrm>
          <a:prstGeom prst="rect">
            <a:avLst/>
          </a:prstGeom>
          <a:noFill/>
        </p:spPr>
        <p:txBody>
          <a:bodyPr wrap="square" rtlCol="0">
            <a:spAutoFit/>
          </a:bodyPr>
          <a:lstStyle/>
          <a:p>
            <a:r>
              <a:rPr lang="en-US" sz="2800" b="1" dirty="0">
                <a:solidFill>
                  <a:srgbClr val="FF0000"/>
                </a:solidFill>
              </a:rPr>
              <a:t>Dashboard Purpose</a:t>
            </a:r>
            <a:endParaRPr lang="en-NG" sz="2800" b="1" dirty="0">
              <a:solidFill>
                <a:srgbClr val="FF0000"/>
              </a:solidFill>
            </a:endParaRPr>
          </a:p>
        </p:txBody>
      </p:sp>
      <p:sp>
        <p:nvSpPr>
          <p:cNvPr id="8" name="TextBox 7">
            <a:extLst>
              <a:ext uri="{FF2B5EF4-FFF2-40B4-BE49-F238E27FC236}">
                <a16:creationId xmlns:a16="http://schemas.microsoft.com/office/drawing/2014/main" id="{C877815A-7075-9E05-2964-A9FE0A4919DA}"/>
              </a:ext>
            </a:extLst>
          </p:cNvPr>
          <p:cNvSpPr txBox="1"/>
          <p:nvPr/>
        </p:nvSpPr>
        <p:spPr>
          <a:xfrm>
            <a:off x="588932" y="5421579"/>
            <a:ext cx="11401506" cy="923330"/>
          </a:xfrm>
          <a:prstGeom prst="rect">
            <a:avLst/>
          </a:prstGeom>
          <a:noFill/>
        </p:spPr>
        <p:txBody>
          <a:bodyPr wrap="square" rtlCol="0">
            <a:spAutoFit/>
          </a:bodyPr>
          <a:lstStyle/>
          <a:p>
            <a:r>
              <a:rPr lang="en-US" dirty="0"/>
              <a:t>The Seasonality and Forecast Dashboard is designed to provide insights into the seasonality and trends of sales, profit, and quantity, along with moving averages. It will project sales, profit, and quantity for a minimum of the next three years.</a:t>
            </a:r>
            <a:endParaRPr lang="en-NG" dirty="0"/>
          </a:p>
        </p:txBody>
      </p:sp>
      <p:cxnSp>
        <p:nvCxnSpPr>
          <p:cNvPr id="9" name="Straight Connector 8">
            <a:extLst>
              <a:ext uri="{FF2B5EF4-FFF2-40B4-BE49-F238E27FC236}">
                <a16:creationId xmlns:a16="http://schemas.microsoft.com/office/drawing/2014/main" id="{8E8304EC-96A8-6661-3610-7B51A31C719E}"/>
              </a:ext>
            </a:extLst>
          </p:cNvPr>
          <p:cNvCxnSpPr>
            <a:cxnSpLocks/>
          </p:cNvCxnSpPr>
          <p:nvPr/>
        </p:nvCxnSpPr>
        <p:spPr>
          <a:xfrm>
            <a:off x="280416" y="6559296"/>
            <a:ext cx="11631168" cy="0"/>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0FAA83D5-1422-40DB-8B75-3271EFE0B386}"/>
              </a:ext>
            </a:extLst>
          </p:cNvPr>
          <p:cNvSpPr txBox="1"/>
          <p:nvPr/>
        </p:nvSpPr>
        <p:spPr>
          <a:xfrm>
            <a:off x="633984" y="6584871"/>
            <a:ext cx="3072384"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11" name="TextBox 10">
            <a:extLst>
              <a:ext uri="{FF2B5EF4-FFF2-40B4-BE49-F238E27FC236}">
                <a16:creationId xmlns:a16="http://schemas.microsoft.com/office/drawing/2014/main" id="{C9127427-626D-0441-FC34-96138947ADCB}"/>
              </a:ext>
            </a:extLst>
          </p:cNvPr>
          <p:cNvSpPr txBox="1"/>
          <p:nvPr/>
        </p:nvSpPr>
        <p:spPr>
          <a:xfrm>
            <a:off x="11039856" y="6603460"/>
            <a:ext cx="384048" cy="261610"/>
          </a:xfrm>
          <a:prstGeom prst="rect">
            <a:avLst/>
          </a:prstGeom>
          <a:noFill/>
        </p:spPr>
        <p:txBody>
          <a:bodyPr wrap="square" rtlCol="0">
            <a:spAutoFit/>
          </a:bodyPr>
          <a:lstStyle/>
          <a:p>
            <a:r>
              <a:rPr lang="en-US" sz="1100" b="1" dirty="0"/>
              <a:t>8  </a:t>
            </a:r>
            <a:endParaRPr lang="en-NG" sz="1100" b="1" dirty="0"/>
          </a:p>
        </p:txBody>
      </p:sp>
    </p:spTree>
    <p:extLst>
      <p:ext uri="{BB962C8B-B14F-4D97-AF65-F5344CB8AC3E}">
        <p14:creationId xmlns:p14="http://schemas.microsoft.com/office/powerpoint/2010/main" val="4161450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4F6DD"/>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40F1CCF-3CFE-DE83-D883-319DD87D5315}"/>
              </a:ext>
            </a:extLst>
          </p:cNvPr>
          <p:cNvSpPr txBox="1"/>
          <p:nvPr/>
        </p:nvSpPr>
        <p:spPr>
          <a:xfrm>
            <a:off x="728419" y="347918"/>
            <a:ext cx="3456123" cy="523220"/>
          </a:xfrm>
          <a:prstGeom prst="rect">
            <a:avLst/>
          </a:prstGeom>
          <a:noFill/>
        </p:spPr>
        <p:txBody>
          <a:bodyPr wrap="square" rtlCol="0">
            <a:spAutoFit/>
          </a:bodyPr>
          <a:lstStyle/>
          <a:p>
            <a:r>
              <a:rPr lang="en-US" sz="2800" b="1" dirty="0">
                <a:solidFill>
                  <a:srgbClr val="FF0000"/>
                </a:solidFill>
              </a:rPr>
              <a:t>Key Requirements</a:t>
            </a:r>
            <a:endParaRPr lang="en-NG" sz="2800" b="1" dirty="0">
              <a:solidFill>
                <a:srgbClr val="FF0000"/>
              </a:solidFill>
            </a:endParaRPr>
          </a:p>
        </p:txBody>
      </p:sp>
      <p:sp>
        <p:nvSpPr>
          <p:cNvPr id="3" name="TextBox 2">
            <a:extLst>
              <a:ext uri="{FF2B5EF4-FFF2-40B4-BE49-F238E27FC236}">
                <a16:creationId xmlns:a16="http://schemas.microsoft.com/office/drawing/2014/main" id="{3C05353C-58F6-B09A-8764-FFCEB5923C39}"/>
              </a:ext>
            </a:extLst>
          </p:cNvPr>
          <p:cNvSpPr txBox="1"/>
          <p:nvPr/>
        </p:nvSpPr>
        <p:spPr>
          <a:xfrm>
            <a:off x="728419" y="920866"/>
            <a:ext cx="7279041" cy="400110"/>
          </a:xfrm>
          <a:prstGeom prst="rect">
            <a:avLst/>
          </a:prstGeom>
          <a:noFill/>
        </p:spPr>
        <p:txBody>
          <a:bodyPr wrap="square" rtlCol="0">
            <a:spAutoFit/>
          </a:bodyPr>
          <a:lstStyle/>
          <a:p>
            <a:r>
              <a:rPr lang="en-US" sz="2000" dirty="0">
                <a:solidFill>
                  <a:srgbClr val="FF0000"/>
                </a:solidFill>
              </a:rPr>
              <a:t>Monthly Trends and Seasonality for Sales, Profit and Quantity</a:t>
            </a:r>
            <a:endParaRPr lang="en-NG" sz="2000" dirty="0">
              <a:solidFill>
                <a:srgbClr val="FF0000"/>
              </a:solidFill>
            </a:endParaRPr>
          </a:p>
        </p:txBody>
      </p:sp>
      <p:sp>
        <p:nvSpPr>
          <p:cNvPr id="4" name="TextBox 3">
            <a:extLst>
              <a:ext uri="{FF2B5EF4-FFF2-40B4-BE49-F238E27FC236}">
                <a16:creationId xmlns:a16="http://schemas.microsoft.com/office/drawing/2014/main" id="{9B1811A2-56C5-B6AE-FC8F-AF80D97D0727}"/>
              </a:ext>
            </a:extLst>
          </p:cNvPr>
          <p:cNvSpPr txBox="1"/>
          <p:nvPr/>
        </p:nvSpPr>
        <p:spPr>
          <a:xfrm>
            <a:off x="728419" y="1228568"/>
            <a:ext cx="8002626" cy="1295868"/>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dirty="0"/>
              <a:t>Illustrate trend lines for monthly sales, profit, and quantity.</a:t>
            </a:r>
          </a:p>
          <a:p>
            <a:pPr marL="285750" indent="-285750">
              <a:lnSpc>
                <a:spcPct val="150000"/>
              </a:lnSpc>
              <a:buFont typeface="Wingdings" panose="05000000000000000000" pitchFamily="2" charset="2"/>
              <a:buChar char="Ø"/>
            </a:pPr>
            <a:r>
              <a:rPr lang="en-US" dirty="0"/>
              <a:t>Present the average monthly values.</a:t>
            </a:r>
          </a:p>
          <a:p>
            <a:pPr marL="285750" indent="-285750">
              <a:lnSpc>
                <a:spcPct val="150000"/>
              </a:lnSpc>
              <a:buFont typeface="Wingdings" panose="05000000000000000000" pitchFamily="2" charset="2"/>
              <a:buChar char="Ø"/>
            </a:pPr>
            <a:r>
              <a:rPr lang="en-US" dirty="0"/>
              <a:t>Include a three-month moving average for sales, profit, and quantity.</a:t>
            </a:r>
            <a:endParaRPr lang="en-NG" dirty="0"/>
          </a:p>
        </p:txBody>
      </p:sp>
      <p:sp>
        <p:nvSpPr>
          <p:cNvPr id="5" name="TextBox 4">
            <a:extLst>
              <a:ext uri="{FF2B5EF4-FFF2-40B4-BE49-F238E27FC236}">
                <a16:creationId xmlns:a16="http://schemas.microsoft.com/office/drawing/2014/main" id="{C14F003F-5AB5-487D-3CB8-A0FD617CC499}"/>
              </a:ext>
            </a:extLst>
          </p:cNvPr>
          <p:cNvSpPr txBox="1"/>
          <p:nvPr/>
        </p:nvSpPr>
        <p:spPr>
          <a:xfrm>
            <a:off x="728419" y="2960396"/>
            <a:ext cx="7279041" cy="400110"/>
          </a:xfrm>
          <a:prstGeom prst="rect">
            <a:avLst/>
          </a:prstGeom>
          <a:noFill/>
        </p:spPr>
        <p:txBody>
          <a:bodyPr wrap="square" rtlCol="0">
            <a:spAutoFit/>
          </a:bodyPr>
          <a:lstStyle/>
          <a:p>
            <a:r>
              <a:rPr lang="en-US" sz="2000" dirty="0">
                <a:solidFill>
                  <a:srgbClr val="FF0000"/>
                </a:solidFill>
              </a:rPr>
              <a:t>Forecast for Sales, Profit and Quantity</a:t>
            </a:r>
            <a:endParaRPr lang="en-NG" sz="2000" dirty="0">
              <a:solidFill>
                <a:srgbClr val="FF0000"/>
              </a:solidFill>
            </a:endParaRPr>
          </a:p>
        </p:txBody>
      </p:sp>
      <p:sp>
        <p:nvSpPr>
          <p:cNvPr id="6" name="TextBox 5">
            <a:extLst>
              <a:ext uri="{FF2B5EF4-FFF2-40B4-BE49-F238E27FC236}">
                <a16:creationId xmlns:a16="http://schemas.microsoft.com/office/drawing/2014/main" id="{CBB8F0AC-0CEC-B831-508E-8D98F8A02DB8}"/>
              </a:ext>
            </a:extLst>
          </p:cNvPr>
          <p:cNvSpPr txBox="1"/>
          <p:nvPr/>
        </p:nvSpPr>
        <p:spPr>
          <a:xfrm>
            <a:off x="728419" y="3271758"/>
            <a:ext cx="9035013" cy="464871"/>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dirty="0"/>
              <a:t>Provide projections for sales, profit, and quantity over a minimum of the next three years.</a:t>
            </a:r>
            <a:endParaRPr lang="en-NG" dirty="0"/>
          </a:p>
        </p:txBody>
      </p:sp>
      <p:sp>
        <p:nvSpPr>
          <p:cNvPr id="7" name="TextBox 6">
            <a:extLst>
              <a:ext uri="{FF2B5EF4-FFF2-40B4-BE49-F238E27FC236}">
                <a16:creationId xmlns:a16="http://schemas.microsoft.com/office/drawing/2014/main" id="{049AB011-A770-CBCA-94D5-3916BB2344A7}"/>
              </a:ext>
            </a:extLst>
          </p:cNvPr>
          <p:cNvSpPr txBox="1"/>
          <p:nvPr/>
        </p:nvSpPr>
        <p:spPr>
          <a:xfrm>
            <a:off x="588933" y="4613694"/>
            <a:ext cx="8415582" cy="523220"/>
          </a:xfrm>
          <a:prstGeom prst="rect">
            <a:avLst/>
          </a:prstGeom>
          <a:noFill/>
        </p:spPr>
        <p:txBody>
          <a:bodyPr wrap="square" rtlCol="0">
            <a:spAutoFit/>
          </a:bodyPr>
          <a:lstStyle/>
          <a:p>
            <a:r>
              <a:rPr lang="en-US" sz="2800" b="1" dirty="0"/>
              <a:t>Design &amp; Interactivity | Requirements</a:t>
            </a:r>
            <a:endParaRPr lang="en-NG" sz="2800" b="1" dirty="0"/>
          </a:p>
        </p:txBody>
      </p:sp>
      <p:sp>
        <p:nvSpPr>
          <p:cNvPr id="8" name="TextBox 7">
            <a:extLst>
              <a:ext uri="{FF2B5EF4-FFF2-40B4-BE49-F238E27FC236}">
                <a16:creationId xmlns:a16="http://schemas.microsoft.com/office/drawing/2014/main" id="{D5972B6F-648F-DC44-5A8F-69C5C4A076AB}"/>
              </a:ext>
            </a:extLst>
          </p:cNvPr>
          <p:cNvSpPr txBox="1"/>
          <p:nvPr/>
        </p:nvSpPr>
        <p:spPr>
          <a:xfrm>
            <a:off x="588933" y="5229322"/>
            <a:ext cx="7279041" cy="400110"/>
          </a:xfrm>
          <a:prstGeom prst="rect">
            <a:avLst/>
          </a:prstGeom>
          <a:noFill/>
        </p:spPr>
        <p:txBody>
          <a:bodyPr wrap="square" rtlCol="0">
            <a:spAutoFit/>
          </a:bodyPr>
          <a:lstStyle/>
          <a:p>
            <a:r>
              <a:rPr lang="en-US" sz="2000" dirty="0">
                <a:solidFill>
                  <a:srgbClr val="FF0000"/>
                </a:solidFill>
              </a:rPr>
              <a:t>Dashboard Dynamics</a:t>
            </a:r>
            <a:endParaRPr lang="en-NG" sz="2000" dirty="0">
              <a:solidFill>
                <a:srgbClr val="FF0000"/>
              </a:solidFill>
            </a:endParaRPr>
          </a:p>
        </p:txBody>
      </p:sp>
      <p:sp>
        <p:nvSpPr>
          <p:cNvPr id="9" name="TextBox 8">
            <a:extLst>
              <a:ext uri="{FF2B5EF4-FFF2-40B4-BE49-F238E27FC236}">
                <a16:creationId xmlns:a16="http://schemas.microsoft.com/office/drawing/2014/main" id="{0CD5E545-83F9-14B9-B7F6-0D1B0B21F53B}"/>
              </a:ext>
            </a:extLst>
          </p:cNvPr>
          <p:cNvSpPr txBox="1"/>
          <p:nvPr/>
        </p:nvSpPr>
        <p:spPr>
          <a:xfrm>
            <a:off x="588933" y="5573794"/>
            <a:ext cx="10724828" cy="646331"/>
          </a:xfrm>
          <a:prstGeom prst="rect">
            <a:avLst/>
          </a:prstGeom>
          <a:noFill/>
        </p:spPr>
        <p:txBody>
          <a:bodyPr wrap="square" rtlCol="0">
            <a:spAutoFit/>
          </a:bodyPr>
          <a:lstStyle/>
          <a:p>
            <a:pPr marL="285750" indent="-285750">
              <a:buFont typeface="Wingdings" panose="05000000000000000000" pitchFamily="2" charset="2"/>
              <a:buChar char="Ø"/>
            </a:pPr>
            <a:r>
              <a:rPr lang="en-US" dirty="0"/>
              <a:t>The dashboard should enable users to explore historical data by providing the flexibility to select any desired year.</a:t>
            </a:r>
          </a:p>
        </p:txBody>
      </p:sp>
      <p:cxnSp>
        <p:nvCxnSpPr>
          <p:cNvPr id="10" name="Straight Connector 9">
            <a:extLst>
              <a:ext uri="{FF2B5EF4-FFF2-40B4-BE49-F238E27FC236}">
                <a16:creationId xmlns:a16="http://schemas.microsoft.com/office/drawing/2014/main" id="{990044C6-6471-C07D-9D9B-DB71AECD1471}"/>
              </a:ext>
            </a:extLst>
          </p:cNvPr>
          <p:cNvCxnSpPr>
            <a:cxnSpLocks/>
          </p:cNvCxnSpPr>
          <p:nvPr/>
        </p:nvCxnSpPr>
        <p:spPr>
          <a:xfrm>
            <a:off x="280416" y="6559296"/>
            <a:ext cx="11631168" cy="0"/>
          </a:xfrm>
          <a:prstGeom prst="line">
            <a:avLst/>
          </a:prstGeom>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9679E30E-42A0-D124-0BD3-813C008F9B2C}"/>
              </a:ext>
            </a:extLst>
          </p:cNvPr>
          <p:cNvSpPr txBox="1"/>
          <p:nvPr/>
        </p:nvSpPr>
        <p:spPr>
          <a:xfrm>
            <a:off x="633984" y="6584871"/>
            <a:ext cx="3072384"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12" name="TextBox 11">
            <a:extLst>
              <a:ext uri="{FF2B5EF4-FFF2-40B4-BE49-F238E27FC236}">
                <a16:creationId xmlns:a16="http://schemas.microsoft.com/office/drawing/2014/main" id="{113181C4-8A38-9B12-0647-C7BB03DBB447}"/>
              </a:ext>
            </a:extLst>
          </p:cNvPr>
          <p:cNvSpPr txBox="1"/>
          <p:nvPr/>
        </p:nvSpPr>
        <p:spPr>
          <a:xfrm>
            <a:off x="11039856" y="6603460"/>
            <a:ext cx="384048" cy="261610"/>
          </a:xfrm>
          <a:prstGeom prst="rect">
            <a:avLst/>
          </a:prstGeom>
          <a:noFill/>
        </p:spPr>
        <p:txBody>
          <a:bodyPr wrap="square" rtlCol="0">
            <a:spAutoFit/>
          </a:bodyPr>
          <a:lstStyle/>
          <a:p>
            <a:r>
              <a:rPr lang="en-US" sz="1100" b="1" dirty="0"/>
              <a:t>9  </a:t>
            </a:r>
            <a:endParaRPr lang="en-NG" sz="1100" b="1" dirty="0"/>
          </a:p>
        </p:txBody>
      </p:sp>
    </p:spTree>
    <p:extLst>
      <p:ext uri="{BB962C8B-B14F-4D97-AF65-F5344CB8AC3E}">
        <p14:creationId xmlns:p14="http://schemas.microsoft.com/office/powerpoint/2010/main" val="11260356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3703</TotalTime>
  <Words>1547</Words>
  <Application>Microsoft Office PowerPoint</Application>
  <PresentationFormat>Widescreen</PresentationFormat>
  <Paragraphs>169</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Aptos</vt:lpstr>
      <vt:lpstr>Aptos Display</vt:lpstr>
      <vt:lpstr>Arial</vt:lpstr>
      <vt:lpstr>Arial Narrow</vt:lpstr>
      <vt:lpstr>Arial Rounded MT Bold</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Christopher Balogun</dc:creator>
  <cp:lastModifiedBy>Christopher Balogun</cp:lastModifiedBy>
  <cp:revision>130</cp:revision>
  <dcterms:created xsi:type="dcterms:W3CDTF">2024-09-22T18:32:36Z</dcterms:created>
  <dcterms:modified xsi:type="dcterms:W3CDTF">2024-10-21T06:33:58Z</dcterms:modified>
</cp:coreProperties>
</file>