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1A57"/>
    <a:srgbClr val="FDE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/>
    <p:restoredTop sz="94470"/>
  </p:normalViewPr>
  <p:slideViewPr>
    <p:cSldViewPr snapToGrid="0">
      <p:cViewPr varScale="1">
        <p:scale>
          <a:sx n="106" d="100"/>
          <a:sy n="106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04753-C8AD-7947-8408-8781FFD0D194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D79F8AC-F58E-C546-A2BF-F2B0112EE96E}">
      <dgm:prSet/>
      <dgm:spPr/>
      <dgm:t>
        <a:bodyPr/>
        <a:lstStyle/>
        <a:p>
          <a:r>
            <a:rPr lang="en-US" dirty="0"/>
            <a:t>Data processing</a:t>
          </a:r>
          <a:endParaRPr lang="en-GB" dirty="0"/>
        </a:p>
      </dgm:t>
    </dgm:pt>
    <dgm:pt modelId="{117DA32D-CFFF-F54A-957A-C6CB7C12B682}" type="parTrans" cxnId="{106DFBAC-4DCB-6848-855E-3E7118AFEA0A}">
      <dgm:prSet/>
      <dgm:spPr/>
      <dgm:t>
        <a:bodyPr/>
        <a:lstStyle/>
        <a:p>
          <a:endParaRPr lang="en-GB"/>
        </a:p>
      </dgm:t>
    </dgm:pt>
    <dgm:pt modelId="{05AB7AB6-5E9D-1D44-B684-FBA9569B3EE1}" type="sibTrans" cxnId="{106DFBAC-4DCB-6848-855E-3E7118AFEA0A}">
      <dgm:prSet/>
      <dgm:spPr/>
      <dgm:t>
        <a:bodyPr/>
        <a:lstStyle/>
        <a:p>
          <a:endParaRPr lang="en-GB"/>
        </a:p>
      </dgm:t>
    </dgm:pt>
    <dgm:pt modelId="{14F18B85-9F7A-0F4B-A445-CBC324392E3A}">
      <dgm:prSet/>
      <dgm:spPr/>
      <dgm:t>
        <a:bodyPr/>
        <a:lstStyle/>
        <a:p>
          <a:r>
            <a:rPr lang="en-US" dirty="0"/>
            <a:t>Capturing transaction patterns</a:t>
          </a:r>
          <a:endParaRPr lang="en-GB" dirty="0"/>
        </a:p>
      </dgm:t>
    </dgm:pt>
    <dgm:pt modelId="{56B0832D-52FB-9D4F-9FB1-32898F51DDCD}" type="parTrans" cxnId="{DCE3F08F-1E1A-0A44-9BC1-6D9AA811A81C}">
      <dgm:prSet/>
      <dgm:spPr/>
      <dgm:t>
        <a:bodyPr/>
        <a:lstStyle/>
        <a:p>
          <a:endParaRPr lang="en-GB"/>
        </a:p>
      </dgm:t>
    </dgm:pt>
    <dgm:pt modelId="{7019A187-41D1-1249-A1D8-6F3A776A2896}" type="sibTrans" cxnId="{DCE3F08F-1E1A-0A44-9BC1-6D9AA811A81C}">
      <dgm:prSet/>
      <dgm:spPr/>
      <dgm:t>
        <a:bodyPr/>
        <a:lstStyle/>
        <a:p>
          <a:endParaRPr lang="en-GB"/>
        </a:p>
      </dgm:t>
    </dgm:pt>
    <dgm:pt modelId="{2ABA3250-B40D-9B47-A948-072D2369B9C6}">
      <dgm:prSet/>
      <dgm:spPr/>
      <dgm:t>
        <a:bodyPr/>
        <a:lstStyle/>
        <a:p>
          <a:r>
            <a:rPr lang="en-US" dirty="0"/>
            <a:t>Fraud detection solution</a:t>
          </a:r>
          <a:endParaRPr lang="en-GB" dirty="0"/>
        </a:p>
      </dgm:t>
    </dgm:pt>
    <dgm:pt modelId="{BE3C4B18-2475-4C44-8B79-617AC5707360}" type="parTrans" cxnId="{420A20F3-E30F-F24A-9AAA-7684E3BC380E}">
      <dgm:prSet/>
      <dgm:spPr/>
      <dgm:t>
        <a:bodyPr/>
        <a:lstStyle/>
        <a:p>
          <a:endParaRPr lang="en-GB"/>
        </a:p>
      </dgm:t>
    </dgm:pt>
    <dgm:pt modelId="{BB8E16C8-F203-1C44-9205-7DA283681E91}" type="sibTrans" cxnId="{420A20F3-E30F-F24A-9AAA-7684E3BC380E}">
      <dgm:prSet/>
      <dgm:spPr/>
      <dgm:t>
        <a:bodyPr/>
        <a:lstStyle/>
        <a:p>
          <a:endParaRPr lang="en-GB"/>
        </a:p>
      </dgm:t>
    </dgm:pt>
    <dgm:pt modelId="{AA77E577-6B8C-234B-9CB0-082BCABF7508}">
      <dgm:prSet/>
      <dgm:spPr/>
      <dgm:t>
        <a:bodyPr/>
        <a:lstStyle/>
        <a:p>
          <a:r>
            <a:rPr lang="en-US" dirty="0"/>
            <a:t>Evaluation</a:t>
          </a:r>
          <a:endParaRPr lang="en-GB" dirty="0"/>
        </a:p>
      </dgm:t>
    </dgm:pt>
    <dgm:pt modelId="{70A1CC3B-F2F6-2A46-A383-0AC6DCE7040C}" type="parTrans" cxnId="{7B578926-20C1-7743-B887-4478CF3D5A68}">
      <dgm:prSet/>
      <dgm:spPr/>
      <dgm:t>
        <a:bodyPr/>
        <a:lstStyle/>
        <a:p>
          <a:endParaRPr lang="en-GB"/>
        </a:p>
      </dgm:t>
    </dgm:pt>
    <dgm:pt modelId="{C0AB6292-0B10-A54E-A17C-9592FF66994A}" type="sibTrans" cxnId="{7B578926-20C1-7743-B887-4478CF3D5A68}">
      <dgm:prSet/>
      <dgm:spPr/>
      <dgm:t>
        <a:bodyPr/>
        <a:lstStyle/>
        <a:p>
          <a:endParaRPr lang="en-GB"/>
        </a:p>
      </dgm:t>
    </dgm:pt>
    <dgm:pt modelId="{33D03B03-CA65-6947-BB0E-79C64FBBE268}" type="pres">
      <dgm:prSet presAssocID="{8EC04753-C8AD-7947-8408-8781FFD0D194}" presName="Name0" presStyleCnt="0">
        <dgm:presLayoutVars>
          <dgm:dir/>
          <dgm:resizeHandles val="exact"/>
        </dgm:presLayoutVars>
      </dgm:prSet>
      <dgm:spPr/>
    </dgm:pt>
    <dgm:pt modelId="{1E9A2483-6137-C74F-AE0F-A6B328DD04B4}" type="pres">
      <dgm:prSet presAssocID="{4D79F8AC-F58E-C546-A2BF-F2B0112EE96E}" presName="node" presStyleLbl="node1" presStyleIdx="0" presStyleCnt="4">
        <dgm:presLayoutVars>
          <dgm:bulletEnabled val="1"/>
        </dgm:presLayoutVars>
      </dgm:prSet>
      <dgm:spPr/>
    </dgm:pt>
    <dgm:pt modelId="{4929EAFA-0242-5C47-891C-8C25CFECC489}" type="pres">
      <dgm:prSet presAssocID="{05AB7AB6-5E9D-1D44-B684-FBA9569B3EE1}" presName="sibTrans" presStyleLbl="sibTrans2D1" presStyleIdx="0" presStyleCnt="3"/>
      <dgm:spPr/>
    </dgm:pt>
    <dgm:pt modelId="{3D6FB2F6-6B9C-DD41-9A24-388C7B0DD97E}" type="pres">
      <dgm:prSet presAssocID="{05AB7AB6-5E9D-1D44-B684-FBA9569B3EE1}" presName="connectorText" presStyleLbl="sibTrans2D1" presStyleIdx="0" presStyleCnt="3"/>
      <dgm:spPr/>
    </dgm:pt>
    <dgm:pt modelId="{DD313EB1-EEA0-ED47-AB20-B62FF5E01258}" type="pres">
      <dgm:prSet presAssocID="{14F18B85-9F7A-0F4B-A445-CBC324392E3A}" presName="node" presStyleLbl="node1" presStyleIdx="1" presStyleCnt="4">
        <dgm:presLayoutVars>
          <dgm:bulletEnabled val="1"/>
        </dgm:presLayoutVars>
      </dgm:prSet>
      <dgm:spPr/>
    </dgm:pt>
    <dgm:pt modelId="{2A5ACAF3-8F35-BB42-81C7-B0AC646D0D01}" type="pres">
      <dgm:prSet presAssocID="{7019A187-41D1-1249-A1D8-6F3A776A2896}" presName="sibTrans" presStyleLbl="sibTrans2D1" presStyleIdx="1" presStyleCnt="3"/>
      <dgm:spPr/>
    </dgm:pt>
    <dgm:pt modelId="{D18C7B05-7ED6-4B47-A603-C01ABEC164A6}" type="pres">
      <dgm:prSet presAssocID="{7019A187-41D1-1249-A1D8-6F3A776A2896}" presName="connectorText" presStyleLbl="sibTrans2D1" presStyleIdx="1" presStyleCnt="3"/>
      <dgm:spPr/>
    </dgm:pt>
    <dgm:pt modelId="{170B263E-4255-9E49-BBA6-C7C2610896B4}" type="pres">
      <dgm:prSet presAssocID="{2ABA3250-B40D-9B47-A948-072D2369B9C6}" presName="node" presStyleLbl="node1" presStyleIdx="2" presStyleCnt="4">
        <dgm:presLayoutVars>
          <dgm:bulletEnabled val="1"/>
        </dgm:presLayoutVars>
      </dgm:prSet>
      <dgm:spPr/>
    </dgm:pt>
    <dgm:pt modelId="{643B57F5-C2E4-0643-AB72-AFC20E705BE2}" type="pres">
      <dgm:prSet presAssocID="{BB8E16C8-F203-1C44-9205-7DA283681E91}" presName="sibTrans" presStyleLbl="sibTrans2D1" presStyleIdx="2" presStyleCnt="3"/>
      <dgm:spPr/>
    </dgm:pt>
    <dgm:pt modelId="{C664D4D1-31A9-7646-A9D4-BA0DFBBFEC0E}" type="pres">
      <dgm:prSet presAssocID="{BB8E16C8-F203-1C44-9205-7DA283681E91}" presName="connectorText" presStyleLbl="sibTrans2D1" presStyleIdx="2" presStyleCnt="3"/>
      <dgm:spPr/>
    </dgm:pt>
    <dgm:pt modelId="{5658F7A3-1D45-3345-BDBB-2A34DDBCAE4F}" type="pres">
      <dgm:prSet presAssocID="{AA77E577-6B8C-234B-9CB0-082BCABF7508}" presName="node" presStyleLbl="node1" presStyleIdx="3" presStyleCnt="4">
        <dgm:presLayoutVars>
          <dgm:bulletEnabled val="1"/>
        </dgm:presLayoutVars>
      </dgm:prSet>
      <dgm:spPr/>
    </dgm:pt>
  </dgm:ptLst>
  <dgm:cxnLst>
    <dgm:cxn modelId="{08EC2A03-005B-C345-94C3-9BB1594709ED}" type="presOf" srcId="{7019A187-41D1-1249-A1D8-6F3A776A2896}" destId="{D18C7B05-7ED6-4B47-A603-C01ABEC164A6}" srcOrd="1" destOrd="0" presId="urn:microsoft.com/office/officeart/2005/8/layout/process1"/>
    <dgm:cxn modelId="{952D7006-D2CE-9E49-8AAC-3C0FBB825A75}" type="presOf" srcId="{8EC04753-C8AD-7947-8408-8781FFD0D194}" destId="{33D03B03-CA65-6947-BB0E-79C64FBBE268}" srcOrd="0" destOrd="0" presId="urn:microsoft.com/office/officeart/2005/8/layout/process1"/>
    <dgm:cxn modelId="{E1684B17-92B6-3D40-AF85-39472BD50D65}" type="presOf" srcId="{BB8E16C8-F203-1C44-9205-7DA283681E91}" destId="{643B57F5-C2E4-0643-AB72-AFC20E705BE2}" srcOrd="0" destOrd="0" presId="urn:microsoft.com/office/officeart/2005/8/layout/process1"/>
    <dgm:cxn modelId="{7B578926-20C1-7743-B887-4478CF3D5A68}" srcId="{8EC04753-C8AD-7947-8408-8781FFD0D194}" destId="{AA77E577-6B8C-234B-9CB0-082BCABF7508}" srcOrd="3" destOrd="0" parTransId="{70A1CC3B-F2F6-2A46-A383-0AC6DCE7040C}" sibTransId="{C0AB6292-0B10-A54E-A17C-9592FF66994A}"/>
    <dgm:cxn modelId="{7C32D67A-990D-684F-A1AF-2296FEA7D474}" type="presOf" srcId="{05AB7AB6-5E9D-1D44-B684-FBA9569B3EE1}" destId="{3D6FB2F6-6B9C-DD41-9A24-388C7B0DD97E}" srcOrd="1" destOrd="0" presId="urn:microsoft.com/office/officeart/2005/8/layout/process1"/>
    <dgm:cxn modelId="{DCE3F08F-1E1A-0A44-9BC1-6D9AA811A81C}" srcId="{8EC04753-C8AD-7947-8408-8781FFD0D194}" destId="{14F18B85-9F7A-0F4B-A445-CBC324392E3A}" srcOrd="1" destOrd="0" parTransId="{56B0832D-52FB-9D4F-9FB1-32898F51DDCD}" sibTransId="{7019A187-41D1-1249-A1D8-6F3A776A2896}"/>
    <dgm:cxn modelId="{EC4A9390-CC4E-C742-A0A4-1AB08269D713}" type="presOf" srcId="{AA77E577-6B8C-234B-9CB0-082BCABF7508}" destId="{5658F7A3-1D45-3345-BDBB-2A34DDBCAE4F}" srcOrd="0" destOrd="0" presId="urn:microsoft.com/office/officeart/2005/8/layout/process1"/>
    <dgm:cxn modelId="{90559A95-7A09-DC47-A603-5E1503FB57EE}" type="presOf" srcId="{14F18B85-9F7A-0F4B-A445-CBC324392E3A}" destId="{DD313EB1-EEA0-ED47-AB20-B62FF5E01258}" srcOrd="0" destOrd="0" presId="urn:microsoft.com/office/officeart/2005/8/layout/process1"/>
    <dgm:cxn modelId="{106DFBAC-4DCB-6848-855E-3E7118AFEA0A}" srcId="{8EC04753-C8AD-7947-8408-8781FFD0D194}" destId="{4D79F8AC-F58E-C546-A2BF-F2B0112EE96E}" srcOrd="0" destOrd="0" parTransId="{117DA32D-CFFF-F54A-957A-C6CB7C12B682}" sibTransId="{05AB7AB6-5E9D-1D44-B684-FBA9569B3EE1}"/>
    <dgm:cxn modelId="{ED4B35B2-4D65-7040-934E-6C5222846BE2}" type="presOf" srcId="{2ABA3250-B40D-9B47-A948-072D2369B9C6}" destId="{170B263E-4255-9E49-BBA6-C7C2610896B4}" srcOrd="0" destOrd="0" presId="urn:microsoft.com/office/officeart/2005/8/layout/process1"/>
    <dgm:cxn modelId="{2E74D0C3-053E-F347-8ED3-80344DBD11E7}" type="presOf" srcId="{7019A187-41D1-1249-A1D8-6F3A776A2896}" destId="{2A5ACAF3-8F35-BB42-81C7-B0AC646D0D01}" srcOrd="0" destOrd="0" presId="urn:microsoft.com/office/officeart/2005/8/layout/process1"/>
    <dgm:cxn modelId="{420A20F3-E30F-F24A-9AAA-7684E3BC380E}" srcId="{8EC04753-C8AD-7947-8408-8781FFD0D194}" destId="{2ABA3250-B40D-9B47-A948-072D2369B9C6}" srcOrd="2" destOrd="0" parTransId="{BE3C4B18-2475-4C44-8B79-617AC5707360}" sibTransId="{BB8E16C8-F203-1C44-9205-7DA283681E91}"/>
    <dgm:cxn modelId="{0D685DF3-CB27-E449-977E-48B0BA19553C}" type="presOf" srcId="{BB8E16C8-F203-1C44-9205-7DA283681E91}" destId="{C664D4D1-31A9-7646-A9D4-BA0DFBBFEC0E}" srcOrd="1" destOrd="0" presId="urn:microsoft.com/office/officeart/2005/8/layout/process1"/>
    <dgm:cxn modelId="{CA3EB8F5-6D14-FF49-A621-484EAABEADF8}" type="presOf" srcId="{05AB7AB6-5E9D-1D44-B684-FBA9569B3EE1}" destId="{4929EAFA-0242-5C47-891C-8C25CFECC489}" srcOrd="0" destOrd="0" presId="urn:microsoft.com/office/officeart/2005/8/layout/process1"/>
    <dgm:cxn modelId="{9F7D85F8-DE11-944C-B26A-CCA09D6C74A7}" type="presOf" srcId="{4D79F8AC-F58E-C546-A2BF-F2B0112EE96E}" destId="{1E9A2483-6137-C74F-AE0F-A6B328DD04B4}" srcOrd="0" destOrd="0" presId="urn:microsoft.com/office/officeart/2005/8/layout/process1"/>
    <dgm:cxn modelId="{0FDBAF24-F123-D044-921A-8FF562E1D48A}" type="presParOf" srcId="{33D03B03-CA65-6947-BB0E-79C64FBBE268}" destId="{1E9A2483-6137-C74F-AE0F-A6B328DD04B4}" srcOrd="0" destOrd="0" presId="urn:microsoft.com/office/officeart/2005/8/layout/process1"/>
    <dgm:cxn modelId="{C2067439-4736-7440-947B-DC98E3F436E0}" type="presParOf" srcId="{33D03B03-CA65-6947-BB0E-79C64FBBE268}" destId="{4929EAFA-0242-5C47-891C-8C25CFECC489}" srcOrd="1" destOrd="0" presId="urn:microsoft.com/office/officeart/2005/8/layout/process1"/>
    <dgm:cxn modelId="{5CC49F13-257F-AA44-A2F5-5F337B896283}" type="presParOf" srcId="{4929EAFA-0242-5C47-891C-8C25CFECC489}" destId="{3D6FB2F6-6B9C-DD41-9A24-388C7B0DD97E}" srcOrd="0" destOrd="0" presId="urn:microsoft.com/office/officeart/2005/8/layout/process1"/>
    <dgm:cxn modelId="{02E6D80F-E95B-F241-A99F-84E53E217AD4}" type="presParOf" srcId="{33D03B03-CA65-6947-BB0E-79C64FBBE268}" destId="{DD313EB1-EEA0-ED47-AB20-B62FF5E01258}" srcOrd="2" destOrd="0" presId="urn:microsoft.com/office/officeart/2005/8/layout/process1"/>
    <dgm:cxn modelId="{BE8555A9-C543-914E-9884-07B07358A8E3}" type="presParOf" srcId="{33D03B03-CA65-6947-BB0E-79C64FBBE268}" destId="{2A5ACAF3-8F35-BB42-81C7-B0AC646D0D01}" srcOrd="3" destOrd="0" presId="urn:microsoft.com/office/officeart/2005/8/layout/process1"/>
    <dgm:cxn modelId="{1CB6EDBD-9F0A-444A-82A5-6E8A564849A9}" type="presParOf" srcId="{2A5ACAF3-8F35-BB42-81C7-B0AC646D0D01}" destId="{D18C7B05-7ED6-4B47-A603-C01ABEC164A6}" srcOrd="0" destOrd="0" presId="urn:microsoft.com/office/officeart/2005/8/layout/process1"/>
    <dgm:cxn modelId="{2FB7A9ED-5B52-1148-83E4-398B46281E62}" type="presParOf" srcId="{33D03B03-CA65-6947-BB0E-79C64FBBE268}" destId="{170B263E-4255-9E49-BBA6-C7C2610896B4}" srcOrd="4" destOrd="0" presId="urn:microsoft.com/office/officeart/2005/8/layout/process1"/>
    <dgm:cxn modelId="{25391155-CC02-F848-B40F-53D4973F9135}" type="presParOf" srcId="{33D03B03-CA65-6947-BB0E-79C64FBBE268}" destId="{643B57F5-C2E4-0643-AB72-AFC20E705BE2}" srcOrd="5" destOrd="0" presId="urn:microsoft.com/office/officeart/2005/8/layout/process1"/>
    <dgm:cxn modelId="{A50D1979-B3CF-614A-8AA6-A4301AAB4BAF}" type="presParOf" srcId="{643B57F5-C2E4-0643-AB72-AFC20E705BE2}" destId="{C664D4D1-31A9-7646-A9D4-BA0DFBBFEC0E}" srcOrd="0" destOrd="0" presId="urn:microsoft.com/office/officeart/2005/8/layout/process1"/>
    <dgm:cxn modelId="{C7AE2767-BE3E-0343-8D9D-1E0B6DE997F1}" type="presParOf" srcId="{33D03B03-CA65-6947-BB0E-79C64FBBE268}" destId="{5658F7A3-1D45-3345-BDBB-2A34DDBCAE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A2483-6137-C74F-AE0F-A6B328DD04B4}">
      <dsp:nvSpPr>
        <dsp:cNvPr id="0" name=""/>
        <dsp:cNvSpPr/>
      </dsp:nvSpPr>
      <dsp:spPr>
        <a:xfrm>
          <a:off x="2812" y="716031"/>
          <a:ext cx="1229841" cy="876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processing</a:t>
          </a:r>
          <a:endParaRPr lang="en-GB" sz="1600" kern="1200" dirty="0"/>
        </a:p>
      </dsp:txBody>
      <dsp:txXfrm>
        <a:off x="28477" y="741696"/>
        <a:ext cx="1178511" cy="824931"/>
      </dsp:txXfrm>
    </dsp:sp>
    <dsp:sp modelId="{4929EAFA-0242-5C47-891C-8C25CFECC489}">
      <dsp:nvSpPr>
        <dsp:cNvPr id="0" name=""/>
        <dsp:cNvSpPr/>
      </dsp:nvSpPr>
      <dsp:spPr>
        <a:xfrm>
          <a:off x="1355637" y="1001661"/>
          <a:ext cx="260726" cy="30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1355637" y="1062661"/>
        <a:ext cx="182508" cy="183000"/>
      </dsp:txXfrm>
    </dsp:sp>
    <dsp:sp modelId="{DD313EB1-EEA0-ED47-AB20-B62FF5E01258}">
      <dsp:nvSpPr>
        <dsp:cNvPr id="0" name=""/>
        <dsp:cNvSpPr/>
      </dsp:nvSpPr>
      <dsp:spPr>
        <a:xfrm>
          <a:off x="1724590" y="716031"/>
          <a:ext cx="1229841" cy="876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Capturing transaction patterns</a:t>
          </a:r>
          <a:endParaRPr lang="en-GB" sz="1600" kern="1200" dirty="0"/>
        </a:p>
      </dsp:txBody>
      <dsp:txXfrm>
        <a:off x="1750255" y="741696"/>
        <a:ext cx="1178511" cy="824931"/>
      </dsp:txXfrm>
    </dsp:sp>
    <dsp:sp modelId="{2A5ACAF3-8F35-BB42-81C7-B0AC646D0D01}">
      <dsp:nvSpPr>
        <dsp:cNvPr id="0" name=""/>
        <dsp:cNvSpPr/>
      </dsp:nvSpPr>
      <dsp:spPr>
        <a:xfrm>
          <a:off x="3077415" y="1001661"/>
          <a:ext cx="260726" cy="30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3077415" y="1062661"/>
        <a:ext cx="182508" cy="183000"/>
      </dsp:txXfrm>
    </dsp:sp>
    <dsp:sp modelId="{170B263E-4255-9E49-BBA6-C7C2610896B4}">
      <dsp:nvSpPr>
        <dsp:cNvPr id="0" name=""/>
        <dsp:cNvSpPr/>
      </dsp:nvSpPr>
      <dsp:spPr>
        <a:xfrm>
          <a:off x="3446367" y="716031"/>
          <a:ext cx="1229841" cy="876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Fraud detection solution</a:t>
          </a:r>
          <a:endParaRPr lang="en-GB" sz="1600" kern="1200" dirty="0"/>
        </a:p>
      </dsp:txBody>
      <dsp:txXfrm>
        <a:off x="3472032" y="741696"/>
        <a:ext cx="1178511" cy="824931"/>
      </dsp:txXfrm>
    </dsp:sp>
    <dsp:sp modelId="{643B57F5-C2E4-0643-AB72-AFC20E705BE2}">
      <dsp:nvSpPr>
        <dsp:cNvPr id="0" name=""/>
        <dsp:cNvSpPr/>
      </dsp:nvSpPr>
      <dsp:spPr>
        <a:xfrm>
          <a:off x="4799192" y="1001661"/>
          <a:ext cx="260726" cy="305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4799192" y="1062661"/>
        <a:ext cx="182508" cy="183000"/>
      </dsp:txXfrm>
    </dsp:sp>
    <dsp:sp modelId="{5658F7A3-1D45-3345-BDBB-2A34DDBCAE4F}">
      <dsp:nvSpPr>
        <dsp:cNvPr id="0" name=""/>
        <dsp:cNvSpPr/>
      </dsp:nvSpPr>
      <dsp:spPr>
        <a:xfrm>
          <a:off x="5168145" y="716031"/>
          <a:ext cx="1229841" cy="876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  <a:endParaRPr lang="en-GB" sz="1600" kern="1200" dirty="0"/>
        </a:p>
      </dsp:txBody>
      <dsp:txXfrm>
        <a:off x="5193810" y="741696"/>
        <a:ext cx="1178511" cy="824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FDDDE-37DD-5047-95E9-3BA27128B227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413DE-4081-DE4B-9C0E-CB56C3CA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413DE-4081-DE4B-9C0E-CB56C3CABA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1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A950-3C58-FE58-6C12-A55CA3358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4A96F-323D-DFB3-66F6-55F8A50D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C814F-DD69-CECD-E5F4-A1CFEAC5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FEA2-1921-9F44-832B-D20E0D22121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C28A0-3749-723D-AC57-1D63A099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4FD07-1170-1FD0-8C9E-4E074360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0E6-ADCE-C94A-87BD-7F55135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0EDE-68DF-962E-3330-B01C9316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D273C-8540-00B5-3683-777118416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5668-D085-C0AB-77BF-7BA67A04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FEA2-1921-9F44-832B-D20E0D22121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EE25-B3FB-163A-86D4-7A1C136F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474E2-0986-05AA-6509-F626AD0E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0E6-ADCE-C94A-87BD-7F55135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8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8DE1E-EFC5-28D1-F7B1-85C1B1337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0293F-1394-F1F5-80FE-828BC7D0C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DDE87-EEBC-CBB5-61F6-DFBBD092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FEA2-1921-9F44-832B-D20E0D22121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26E99-600D-8AE8-68F8-785C79AB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09BE-4136-6750-E06E-6BF15BA2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0E6-ADCE-C94A-87BD-7F55135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8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2312-2FB5-E3C5-A6DC-BA598838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34D3-A804-0A29-0673-6860AD87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18F4D-062E-9FC8-97CC-EE65F215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FEA2-1921-9F44-832B-D20E0D22121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CFEC8-E46D-B26D-BC55-6B383F06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7083D-6893-402A-A0FA-4D3798CD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0E6-ADCE-C94A-87BD-7F55135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9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23B7-D09A-8AAE-5AB4-9F54BB16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706F6-3613-B142-E1E3-14E32E79D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EE27C-0D87-DBBA-1DBF-3F06D1CA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FEA2-1921-9F44-832B-D20E0D22121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E30F4-77C1-B683-7DC8-5852766E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578C8-2493-0D85-0105-6B45656F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0E6-ADCE-C94A-87BD-7F55135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19A3-D778-93C2-4340-89697E81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516D-B5F6-F047-357F-71E7FB61F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4DB20-AA09-6B61-1743-7F6B9F321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5ABF2-6C7E-FC9B-BE68-37EBA0D9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FEA2-1921-9F44-832B-D20E0D221214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0E452-81F8-9AB3-1192-D273E6CD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81A94-6022-5E77-7271-4E3482D3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0E6-ADCE-C94A-87BD-7F55135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4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383A-C9DF-3B47-BE6C-C64760B6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889A-3429-F367-7BBC-193BA20E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87E21-8F1A-2A95-1056-603302EA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47AC9-9DBC-95B3-E051-0764C2673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07EDA-2465-BB68-E651-F657AE6AF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2AA5F-0655-5BCC-FB37-D46A2C89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FEA2-1921-9F44-832B-D20E0D221214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CF812-3D9B-D51B-19AD-E96D54BB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0C009-D6EA-602D-E6DF-277BABEC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0E6-ADCE-C94A-87BD-7F55135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9F70-9EFD-C5DD-6A90-CC8D1210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35089-B8AA-1AD9-BDE6-8CAFBEEC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FEA2-1921-9F44-832B-D20E0D221214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46868-091B-95B3-AF58-6FC350D3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DA6AA-40A8-2BEF-B000-305B8CF6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0E6-ADCE-C94A-87BD-7F55135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4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D54F9-F368-EA36-991E-11979E3E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FEA2-1921-9F44-832B-D20E0D221214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6AF17-FBBA-97EA-F557-D60FE774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AD6D3-43B2-8785-8B2D-41EC2CB7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0E6-ADCE-C94A-87BD-7F55135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B97E-615B-E848-93A7-882FC401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FABA-88E3-E545-7850-DBC44321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2D889-ABF2-C37F-A1FA-93E06BAA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C274C-6604-AA7F-D23F-5CB18F82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FEA2-1921-9F44-832B-D20E0D221214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ABE72-9280-4BF5-FFEC-28A44001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90880-3C55-F413-C064-F9922F75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0E6-ADCE-C94A-87BD-7F55135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55CB-C490-6320-0A1E-5D289E25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738E9-6569-3806-FC2C-55EF15BCF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7C55-690E-CC90-E457-FAFCFE8C8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E9F74-338F-9530-F19E-87FB28E2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FEA2-1921-9F44-832B-D20E0D221214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2EC16-99DD-81C1-51C6-7754DB5E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83B23-9BB8-C587-52EA-6F19FBB0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0E6-ADCE-C94A-87BD-7F55135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11CF3-6218-56B3-13C7-E2D6F98E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76999-8DF9-37F7-E364-A7E9B2E0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B91A-96DE-4654-560D-F5B69D98E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2FEA2-1921-9F44-832B-D20E0D221214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B578E-7000-4669-140D-B63607B72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EB383-BB85-0533-5D03-696B93262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A30E6-ADCE-C94A-87BD-7F551357A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8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924E52-895E-6474-7833-9FF1F44BE189}"/>
              </a:ext>
            </a:extLst>
          </p:cNvPr>
          <p:cNvSpPr txBox="1"/>
          <p:nvPr/>
        </p:nvSpPr>
        <p:spPr>
          <a:xfrm>
            <a:off x="381001" y="1997839"/>
            <a:ext cx="40131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last 13 months: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Over £100,000  lost to fraudulent transactions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875 (0.74%) fraudulent transactions recorded.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167 accounts affected by fraudulent transactions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FD9DF-780E-B019-F64A-4D0CA4053D1E}"/>
              </a:ext>
            </a:extLst>
          </p:cNvPr>
          <p:cNvSpPr txBox="1"/>
          <p:nvPr/>
        </p:nvSpPr>
        <p:spPr>
          <a:xfrm>
            <a:off x="381001" y="1445114"/>
            <a:ext cx="150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38C94-6092-A05C-FE77-30CEB4BD1572}"/>
              </a:ext>
            </a:extLst>
          </p:cNvPr>
          <p:cNvSpPr txBox="1"/>
          <p:nvPr/>
        </p:nvSpPr>
        <p:spPr>
          <a:xfrm>
            <a:off x="5410200" y="1521314"/>
            <a:ext cx="232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Solution Approach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318956CD-220B-3CEC-1A61-04607645BA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5401014"/>
              </p:ext>
            </p:extLst>
          </p:nvPr>
        </p:nvGraphicFramePr>
        <p:xfrm>
          <a:off x="5410200" y="2274838"/>
          <a:ext cx="6400799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308E49-9F69-1399-7B19-28C04061EE38}"/>
              </a:ext>
            </a:extLst>
          </p:cNvPr>
          <p:cNvCxnSpPr/>
          <p:nvPr/>
        </p:nvCxnSpPr>
        <p:spPr>
          <a:xfrm>
            <a:off x="5012267" y="0"/>
            <a:ext cx="0" cy="6858000"/>
          </a:xfrm>
          <a:prstGeom prst="line">
            <a:avLst/>
          </a:prstGeom>
          <a:ln w="1079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hart of a fraud&#10;&#10;Description automatically generated with medium confidence">
            <a:extLst>
              <a:ext uri="{FF2B5EF4-FFF2-40B4-BE49-F238E27FC236}">
                <a16:creationId xmlns:a16="http://schemas.microsoft.com/office/drawing/2014/main" id="{756A8A0B-A666-AADF-5332-42B29EE5E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5869" y="1106641"/>
            <a:ext cx="3618162" cy="268555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67B003-2E04-82D0-BE5B-5113196A24EA}"/>
              </a:ext>
            </a:extLst>
          </p:cNvPr>
          <p:cNvSpPr txBox="1"/>
          <p:nvPr/>
        </p:nvSpPr>
        <p:spPr>
          <a:xfrm>
            <a:off x="3343622" y="749084"/>
            <a:ext cx="550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Confusion matrix for transactions with fraud score greater than 79%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16BA5-49F8-D74C-35FC-3467C95511BA}"/>
              </a:ext>
            </a:extLst>
          </p:cNvPr>
          <p:cNvSpPr txBox="1"/>
          <p:nvPr/>
        </p:nvSpPr>
        <p:spPr>
          <a:xfrm>
            <a:off x="5038904" y="1433757"/>
            <a:ext cx="67279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a fraud score greater than 79%, 95% of the total transaction correctly classified as non-fraudulent.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4.3% of total transactions incorrectly classified as potentially fraudulent.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800 potentially fraudulent transactions reviewed over 2 months.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Of 83 fraudulent transactions recorded over last 2 months, 56 (67.5%) missed by the solution. 27 (32.5%) fraudulent transactions averted (after review).</a:t>
            </a:r>
          </a:p>
        </p:txBody>
      </p:sp>
      <p:pic>
        <p:nvPicPr>
          <p:cNvPr id="2" name="Content Placeholder 8" descr="A chart of a fraud&#10;&#10;Description automatically generated with medium confidence">
            <a:extLst>
              <a:ext uri="{FF2B5EF4-FFF2-40B4-BE49-F238E27FC236}">
                <a16:creationId xmlns:a16="http://schemas.microsoft.com/office/drawing/2014/main" id="{908A97C9-A97D-7068-0CD1-405F08086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68" y="4137981"/>
            <a:ext cx="3618163" cy="268555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F013D7E-228E-5573-E5B9-4E294555205B}"/>
              </a:ext>
            </a:extLst>
          </p:cNvPr>
          <p:cNvGrpSpPr/>
          <p:nvPr/>
        </p:nvGrpSpPr>
        <p:grpSpPr>
          <a:xfrm>
            <a:off x="1697609" y="4600197"/>
            <a:ext cx="2199842" cy="1426297"/>
            <a:chOff x="3846279" y="2286602"/>
            <a:chExt cx="4301609" cy="27890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C73A54-BA35-6913-F3D1-0B0169B85876}"/>
                </a:ext>
              </a:extLst>
            </p:cNvPr>
            <p:cNvSpPr/>
            <p:nvPr/>
          </p:nvSpPr>
          <p:spPr>
            <a:xfrm>
              <a:off x="3846279" y="2286602"/>
              <a:ext cx="1975399" cy="433137"/>
            </a:xfrm>
            <a:prstGeom prst="rect">
              <a:avLst/>
            </a:prstGeom>
            <a:solidFill>
              <a:srgbClr val="451A5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 17120* £0 = £0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9BFD9A-B458-A232-423E-B245421AE7A3}"/>
                </a:ext>
              </a:extLst>
            </p:cNvPr>
            <p:cNvSpPr/>
            <p:nvPr/>
          </p:nvSpPr>
          <p:spPr>
            <a:xfrm>
              <a:off x="3846279" y="4642471"/>
              <a:ext cx="2034588" cy="433137"/>
            </a:xfrm>
            <a:prstGeom prst="rect">
              <a:avLst/>
            </a:prstGeom>
            <a:solidFill>
              <a:srgbClr val="FDE83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56 * £97 = £5432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8BE87D-BDEB-578E-0043-1A2CD8435534}"/>
                </a:ext>
              </a:extLst>
            </p:cNvPr>
            <p:cNvSpPr/>
            <p:nvPr/>
          </p:nvSpPr>
          <p:spPr>
            <a:xfrm>
              <a:off x="6205620" y="4642471"/>
              <a:ext cx="1849947" cy="433137"/>
            </a:xfrm>
            <a:prstGeom prst="rect">
              <a:avLst/>
            </a:prstGeom>
            <a:solidFill>
              <a:srgbClr val="FDE83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27 * £1 = £27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DBAF59-1D38-AE0D-01D2-741C955E5559}"/>
                </a:ext>
              </a:extLst>
            </p:cNvPr>
            <p:cNvSpPr/>
            <p:nvPr/>
          </p:nvSpPr>
          <p:spPr>
            <a:xfrm>
              <a:off x="6113300" y="2314669"/>
              <a:ext cx="2034588" cy="433137"/>
            </a:xfrm>
            <a:prstGeom prst="rect">
              <a:avLst/>
            </a:prstGeom>
            <a:solidFill>
              <a:srgbClr val="FDE83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773 * £1 = £773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6BB9A26-C604-A43D-F8D6-2B0B247E1775}"/>
              </a:ext>
            </a:extLst>
          </p:cNvPr>
          <p:cNvSpPr txBox="1"/>
          <p:nvPr/>
        </p:nvSpPr>
        <p:spPr>
          <a:xfrm>
            <a:off x="4933064" y="4572819"/>
            <a:ext cx="6939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a £1 dummy review/resource cost, over £1700 saved.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over 30% fraud transactions averted and money saved, this solution can be improved.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Next steps - Balancing the tradeoff between capturing more potentially fraudulent transactions and introducing transaction friction.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FAA5A-21DB-943A-676E-75E8AD89E988}"/>
              </a:ext>
            </a:extLst>
          </p:cNvPr>
          <p:cNvSpPr txBox="1"/>
          <p:nvPr/>
        </p:nvSpPr>
        <p:spPr>
          <a:xfrm>
            <a:off x="4371129" y="3763056"/>
            <a:ext cx="3449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Cost matrix for reviewed </a:t>
            </a:r>
            <a:r>
              <a:rPr lang="en-US"/>
              <a:t>transactions 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DCD41-09E1-C943-74AD-0C8A3C7A590E}"/>
              </a:ext>
            </a:extLst>
          </p:cNvPr>
          <p:cNvSpPr txBox="1"/>
          <p:nvPr/>
        </p:nvSpPr>
        <p:spPr>
          <a:xfrm>
            <a:off x="3186973" y="247098"/>
            <a:ext cx="58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 – Using transactions from the last 2 months</a:t>
            </a:r>
          </a:p>
        </p:txBody>
      </p:sp>
    </p:spTree>
    <p:extLst>
      <p:ext uri="{BB962C8B-B14F-4D97-AF65-F5344CB8AC3E}">
        <p14:creationId xmlns:p14="http://schemas.microsoft.com/office/powerpoint/2010/main" val="417487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213</Words>
  <Application>Microsoft Macintosh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Olumide Odetunde</dc:creator>
  <cp:lastModifiedBy>Olumide Odetunde</cp:lastModifiedBy>
  <cp:revision>8</cp:revision>
  <dcterms:created xsi:type="dcterms:W3CDTF">2024-07-02T17:50:38Z</dcterms:created>
  <dcterms:modified xsi:type="dcterms:W3CDTF">2024-07-04T19:44:19Z</dcterms:modified>
</cp:coreProperties>
</file>