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14"/>
  </p:notesMasterIdLst>
  <p:sldIdLst>
    <p:sldId id="256" r:id="rId2"/>
    <p:sldId id="260" r:id="rId3"/>
    <p:sldId id="267" r:id="rId4"/>
    <p:sldId id="269" r:id="rId5"/>
    <p:sldId id="263" r:id="rId6"/>
    <p:sldId id="270" r:id="rId7"/>
    <p:sldId id="257" r:id="rId8"/>
    <p:sldId id="262" r:id="rId9"/>
    <p:sldId id="272" r:id="rId10"/>
    <p:sldId id="274" r:id="rId11"/>
    <p:sldId id="27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F1DA68-CEC0-4075-BAFE-854ACD62FD68}" type="datetimeFigureOut">
              <a:rPr lang="en-CA" smtClean="0"/>
              <a:t>2024-05-20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1309F-FBD7-4311-8B4D-83912BC758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1682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91309F-FBD7-4311-8B4D-83912BC75844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3446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477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53392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25768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283356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3747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087264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5129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130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746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612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47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50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413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15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930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981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146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586B75A-687E-405C-8A0B-8D00578BA2C3}" type="datetimeFigureOut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571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E491C-D0E2-B737-AB41-079FE089D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65168"/>
            <a:ext cx="12192000" cy="3927664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A</a:t>
            </a:r>
            <a:r>
              <a:rPr lang="en-US" sz="3200" b="1" dirty="0"/>
              <a:t>NALYZING</a:t>
            </a:r>
            <a:r>
              <a:rPr lang="en-US" sz="4400" b="1" dirty="0"/>
              <a:t> P</a:t>
            </a:r>
            <a:r>
              <a:rPr lang="en-US" sz="3200" b="1" dirty="0"/>
              <a:t>UBLIC</a:t>
            </a:r>
            <a:r>
              <a:rPr lang="en-US" sz="4400" b="1" dirty="0"/>
              <a:t> P</a:t>
            </a:r>
            <a:r>
              <a:rPr lang="en-US" sz="3200" b="1" dirty="0"/>
              <a:t>ERCEPTION</a:t>
            </a:r>
            <a:r>
              <a:rPr lang="en-US" sz="4400" b="1" dirty="0"/>
              <a:t> A</a:t>
            </a:r>
            <a:r>
              <a:rPr lang="en-US" sz="3200" b="1" dirty="0"/>
              <a:t>ND</a:t>
            </a:r>
            <a:r>
              <a:rPr lang="en-US" sz="4400" b="1" dirty="0"/>
              <a:t> T</a:t>
            </a:r>
            <a:r>
              <a:rPr lang="en-US" sz="3200" b="1" dirty="0"/>
              <a:t>OPICS</a:t>
            </a:r>
            <a:r>
              <a:rPr lang="en-US" sz="4400" b="1" dirty="0"/>
              <a:t> S</a:t>
            </a:r>
            <a:r>
              <a:rPr lang="en-US" sz="3200" b="1" dirty="0"/>
              <a:t>URROUNDING</a:t>
            </a:r>
            <a:r>
              <a:rPr lang="en-US" sz="4400" b="1" dirty="0"/>
              <a:t> E</a:t>
            </a:r>
            <a:r>
              <a:rPr lang="en-US" sz="3200" b="1" dirty="0"/>
              <a:t>LON</a:t>
            </a:r>
            <a:r>
              <a:rPr lang="en-US" sz="4400" b="1" dirty="0"/>
              <a:t> M</a:t>
            </a:r>
            <a:r>
              <a:rPr lang="en-US" sz="3200" b="1" dirty="0"/>
              <a:t>USK</a:t>
            </a:r>
            <a:r>
              <a:rPr lang="en-US" sz="4400" b="1" dirty="0"/>
              <a:t> O</a:t>
            </a:r>
            <a:r>
              <a:rPr lang="en-US" sz="3600" b="1" dirty="0"/>
              <a:t>N</a:t>
            </a:r>
            <a:r>
              <a:rPr lang="en-US" sz="4400" b="1" dirty="0"/>
              <a:t> T</a:t>
            </a:r>
            <a:r>
              <a:rPr lang="en-US" sz="3200" b="1" dirty="0"/>
              <a:t>WITTER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2400" b="1" dirty="0"/>
            </a:br>
            <a:br>
              <a:rPr lang="en-US" b="1" dirty="0"/>
            </a:b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7D730F-3055-DEAC-E8EE-7DDD614B3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787660"/>
            <a:ext cx="12192000" cy="2070339"/>
          </a:xfrm>
        </p:spPr>
        <p:txBody>
          <a:bodyPr>
            <a:normAutofit fontScale="85000" lnSpcReduction="20000"/>
          </a:bodyPr>
          <a:lstStyle/>
          <a:p>
            <a:pPr algn="ctr"/>
            <a:endParaRPr lang="en-CA" dirty="0">
              <a:solidFill>
                <a:srgbClr val="002060"/>
              </a:solidFill>
            </a:endParaRPr>
          </a:p>
          <a:p>
            <a:pPr algn="ctr"/>
            <a:endParaRPr lang="en-CA" dirty="0">
              <a:solidFill>
                <a:srgbClr val="002060"/>
              </a:solidFill>
            </a:endParaRPr>
          </a:p>
          <a:p>
            <a:pPr algn="ctr"/>
            <a:endParaRPr lang="en-CA" dirty="0">
              <a:solidFill>
                <a:srgbClr val="002060"/>
              </a:solidFill>
            </a:endParaRPr>
          </a:p>
          <a:p>
            <a:pPr algn="ctr"/>
            <a:r>
              <a:rPr lang="en-CA" dirty="0">
                <a:solidFill>
                  <a:srgbClr val="002060"/>
                </a:solidFill>
              </a:rPr>
              <a:t>Mayokun Ajiboye</a:t>
            </a:r>
          </a:p>
          <a:p>
            <a:pPr algn="ctr"/>
            <a:endParaRPr lang="en-CA" i="1" dirty="0"/>
          </a:p>
          <a:p>
            <a:pPr algn="r"/>
            <a:r>
              <a:rPr lang="en-CA" dirty="0"/>
              <a:t>				</a:t>
            </a:r>
            <a:r>
              <a:rPr lang="en-CA" sz="1200" b="1" i="1" dirty="0">
                <a:solidFill>
                  <a:schemeClr val="tx1"/>
                </a:solidFill>
              </a:rPr>
              <a:t>May 2024</a:t>
            </a:r>
            <a:endParaRPr lang="en-CA" b="1" i="1" dirty="0">
              <a:solidFill>
                <a:schemeClr val="tx1"/>
              </a:solidFill>
            </a:endParaRPr>
          </a:p>
        </p:txBody>
      </p:sp>
      <p:pic>
        <p:nvPicPr>
          <p:cNvPr id="9" name="Picture 8" descr="A circular blue circle with text&#10;&#10;Description automatically generated">
            <a:extLst>
              <a:ext uri="{FF2B5EF4-FFF2-40B4-BE49-F238E27FC236}">
                <a16:creationId xmlns:a16="http://schemas.microsoft.com/office/drawing/2014/main" id="{942EBEEF-46EF-E53E-D448-4A10BFEFC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011" y="3429000"/>
            <a:ext cx="2909977" cy="1483742"/>
          </a:xfrm>
          <a:prstGeom prst="rect">
            <a:avLst/>
          </a:prstGeom>
        </p:spPr>
      </p:pic>
      <p:pic>
        <p:nvPicPr>
          <p:cNvPr id="13" name="Picture 12" descr="A person with a splattered face&#10;&#10;Description automatically generated">
            <a:extLst>
              <a:ext uri="{FF2B5EF4-FFF2-40B4-BE49-F238E27FC236}">
                <a16:creationId xmlns:a16="http://schemas.microsoft.com/office/drawing/2014/main" id="{23F24FE1-D865-1B83-067B-8343FA8C5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2023" y="0"/>
            <a:ext cx="2909977" cy="148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891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FA8F6-42F8-CA8C-EE92-6201D73F5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799" y="23483"/>
            <a:ext cx="8534401" cy="840117"/>
          </a:xfrm>
        </p:spPr>
        <p:txBody>
          <a:bodyPr/>
          <a:lstStyle/>
          <a:p>
            <a:pPr algn="ctr"/>
            <a:r>
              <a:rPr lang="en-CA" dirty="0"/>
              <a:t>Conclusion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8B3B49E-AA13-DDBD-EF27-D2BF9164718C}"/>
              </a:ext>
            </a:extLst>
          </p:cNvPr>
          <p:cNvSpPr txBox="1">
            <a:spLocks/>
          </p:cNvSpPr>
          <p:nvPr/>
        </p:nvSpPr>
        <p:spPr>
          <a:xfrm>
            <a:off x="1828800" y="1889904"/>
            <a:ext cx="8534400" cy="30781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Analyst attributed the considerable drop in Tesla’s stock price in 2022 to the involvement of Musk’s with Twitter (business insider, 2022)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The imbalance dataset shown on the dashboard reveals that majority of the sentiments expressed in tweets are negative, which may attest to the analyst statement above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There is high chances of predicting the right sentiment of new tweets taking into consideration the 94% accuracy of Logistic Regression classifier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B1B914-7043-E87C-C9FF-2C1F861B2451}"/>
              </a:ext>
            </a:extLst>
          </p:cNvPr>
          <p:cNvSpPr txBox="1"/>
          <p:nvPr/>
        </p:nvSpPr>
        <p:spPr>
          <a:xfrm>
            <a:off x="4255698" y="5218353"/>
            <a:ext cx="61075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Reference:</a:t>
            </a:r>
          </a:p>
          <a:p>
            <a:r>
              <a:rPr lang="en-US" i="1" dirty="0"/>
              <a:t>https://markets.businessinsider.com/news/stocks/elon-musk-tesla-stock-sales-twitter-wedbush-analyst-dan-ives-2022-12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377574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FA8F6-42F8-CA8C-EE92-6201D73F5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799" y="23483"/>
            <a:ext cx="8534401" cy="840117"/>
          </a:xfrm>
        </p:spPr>
        <p:txBody>
          <a:bodyPr/>
          <a:lstStyle/>
          <a:p>
            <a:pPr algn="ctr"/>
            <a:r>
              <a:rPr lang="en-CA" dirty="0"/>
              <a:t>recommendation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201A9-F95B-C98B-2F68-BD94AD076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8800" y="1889904"/>
            <a:ext cx="8534400" cy="3078192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The time frame of data collection should be expanded to gain deeper insights and observe trends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Additional data sources should be used to avoid bias and to have more comprehensive view of public perception about Elon Musk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Demographic analysis should be conducted to understand how different groups (like age, location, …) perceive Elon Musk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The performance of models used for generating labels &amp; prediction can be improved by trying different method and hyperparameter tuning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30221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rawing of a stick figure&#10;&#10;Description automatically generated">
            <a:extLst>
              <a:ext uri="{FF2B5EF4-FFF2-40B4-BE49-F238E27FC236}">
                <a16:creationId xmlns:a16="http://schemas.microsoft.com/office/drawing/2014/main" id="{0C61DED6-C3B1-762C-20B8-C5C491DE1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968" y="786117"/>
            <a:ext cx="6608064" cy="4956048"/>
          </a:xfrm>
          <a:custGeom>
            <a:avLst/>
            <a:gdLst/>
            <a:ahLst/>
            <a:cxnLst/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9755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E491C-D0E2-B737-AB41-079FE089D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26359" y="0"/>
            <a:ext cx="6139282" cy="970473"/>
          </a:xfrm>
        </p:spPr>
        <p:txBody>
          <a:bodyPr/>
          <a:lstStyle/>
          <a:p>
            <a:r>
              <a:rPr lang="en-CA" dirty="0"/>
              <a:t>Table of Contents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A9C1A4E-338D-316D-ABB5-3E94F82FC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5600" y="1978724"/>
            <a:ext cx="6400800" cy="2900552"/>
          </a:xfrm>
        </p:spPr>
        <p:txBody>
          <a:bodyPr>
            <a:normAutofit fontScale="92500" lnSpcReduction="10000"/>
          </a:bodyPr>
          <a:lstStyle/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CA" b="1" dirty="0"/>
              <a:t>Introduction</a:t>
            </a:r>
          </a:p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CA" b="1" dirty="0"/>
              <a:t>Objectives</a:t>
            </a:r>
          </a:p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CA" b="1" dirty="0"/>
              <a:t>Methodology</a:t>
            </a:r>
          </a:p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CA" b="1" dirty="0"/>
              <a:t>Outcomes</a:t>
            </a:r>
          </a:p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CA" b="1" dirty="0"/>
              <a:t>Challenges</a:t>
            </a:r>
          </a:p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CA" b="1" dirty="0"/>
              <a:t>Conclusions</a:t>
            </a:r>
          </a:p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CA" b="1" dirty="0"/>
              <a:t>Recommendation</a:t>
            </a:r>
          </a:p>
        </p:txBody>
      </p:sp>
    </p:spTree>
    <p:extLst>
      <p:ext uri="{BB962C8B-B14F-4D97-AF65-F5344CB8AC3E}">
        <p14:creationId xmlns:p14="http://schemas.microsoft.com/office/powerpoint/2010/main" val="604898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FA8F6-42F8-CA8C-EE92-6201D73F5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799" y="23483"/>
            <a:ext cx="8534401" cy="840117"/>
          </a:xfrm>
        </p:spPr>
        <p:txBody>
          <a:bodyPr/>
          <a:lstStyle/>
          <a:p>
            <a:pPr algn="ctr"/>
            <a:r>
              <a:rPr lang="en-CA" dirty="0"/>
              <a:t>Intro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201A9-F95B-C98B-2F68-BD94AD076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8800" y="3429000"/>
            <a:ext cx="8534400" cy="307819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Highlights of Elon Musk Around November 2022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Elon Musk confirms plans to charge $8 per month for Twitter verification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Elon Musk restored some banned Twitter accounts including that of Donald trump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Musk sells nearly $4 billion worth of Tesla stock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Twitter's workforce drops to less than half after Musk’s mass layoffs</a:t>
            </a:r>
            <a:endParaRPr lang="en-CA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4A28044-F5E1-CAF2-4CE0-E86701265B99}"/>
              </a:ext>
            </a:extLst>
          </p:cNvPr>
          <p:cNvSpPr txBox="1">
            <a:spLocks/>
          </p:cNvSpPr>
          <p:nvPr/>
        </p:nvSpPr>
        <p:spPr>
          <a:xfrm>
            <a:off x="1828799" y="1605952"/>
            <a:ext cx="8534400" cy="9560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i="1" dirty="0"/>
              <a:t>This project focuses on analyzing twitter data related to Elon Musk, a prominent figure in tech industry</a:t>
            </a:r>
          </a:p>
        </p:txBody>
      </p:sp>
    </p:spTree>
    <p:extLst>
      <p:ext uri="{BB962C8B-B14F-4D97-AF65-F5344CB8AC3E}">
        <p14:creationId xmlns:p14="http://schemas.microsoft.com/office/powerpoint/2010/main" val="3750860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FA8F6-42F8-CA8C-EE92-6201D73F5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799" y="23483"/>
            <a:ext cx="8534401" cy="840117"/>
          </a:xfrm>
        </p:spPr>
        <p:txBody>
          <a:bodyPr/>
          <a:lstStyle/>
          <a:p>
            <a:pPr algn="ctr"/>
            <a:r>
              <a:rPr lang="en-CA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201A9-F95B-C98B-2F68-BD94AD076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8800" y="1889904"/>
            <a:ext cx="8534400" cy="3078192"/>
          </a:xfrm>
        </p:spPr>
        <p:txBody>
          <a:bodyPr>
            <a:normAutofit/>
          </a:bodyPr>
          <a:lstStyle/>
          <a:p>
            <a:pPr algn="ctr"/>
            <a:endParaRPr lang="en-US" b="0" dirty="0">
              <a:solidFill>
                <a:srgbClr val="3B3B3B"/>
              </a:solidFill>
              <a:effectLst/>
              <a:highlight>
                <a:srgbClr val="FAFAFA"/>
              </a:highlight>
              <a:latin typeface="Menlo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AFAFA"/>
                </a:highlight>
                <a:latin typeface="Menlo"/>
              </a:rPr>
              <a:t>      . DEMO: collect Twitter data containing mentions of Elon Musk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AFAFA"/>
                </a:highlight>
                <a:latin typeface="Menlo"/>
              </a:rPr>
              <a:t>      . clean and preprocess the collected data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AFAFA"/>
                </a:highlight>
                <a:latin typeface="Menlo"/>
              </a:rPr>
              <a:t>      . analyze sentiment and derive topics from the tweets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AFAFA"/>
                </a:highlight>
                <a:latin typeface="Menlo"/>
              </a:rPr>
              <a:t>      . train and evaluate machine learning models to predict sentiment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AFAFA"/>
                </a:highlight>
                <a:latin typeface="Menlo"/>
              </a:rPr>
              <a:t>      . create a dashboard to visualize insights from the data</a:t>
            </a:r>
          </a:p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42674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E9CD5B5C-3D67-6B17-7655-9FDC56F64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1707"/>
            <a:ext cx="12192000" cy="6366294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4EFAC9FB-6E5A-85E0-1ED7-1D1711E73BB4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491705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3200" dirty="0">
                <a:solidFill>
                  <a:schemeClr val="bg1"/>
                </a:solidFill>
              </a:rPr>
              <a:t>Data Flow Chart</a:t>
            </a:r>
          </a:p>
        </p:txBody>
      </p:sp>
    </p:spTree>
    <p:extLst>
      <p:ext uri="{BB962C8B-B14F-4D97-AF65-F5344CB8AC3E}">
        <p14:creationId xmlns:p14="http://schemas.microsoft.com/office/powerpoint/2010/main" val="1183440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FA8F6-42F8-CA8C-EE92-6201D73F5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799" y="23483"/>
            <a:ext cx="8534401" cy="840117"/>
          </a:xfrm>
        </p:spPr>
        <p:txBody>
          <a:bodyPr/>
          <a:lstStyle/>
          <a:p>
            <a:pPr algn="ctr"/>
            <a:r>
              <a:rPr lang="en-CA" dirty="0"/>
              <a:t>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201A9-F95B-C98B-2F68-BD94AD076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889903"/>
            <a:ext cx="12192000" cy="3285946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rgbClr val="0A6FBF"/>
                </a:solidFill>
                <a:effectLst/>
                <a:highlight>
                  <a:srgbClr val="FAFAFA"/>
                </a:highlight>
                <a:latin typeface="Menlo"/>
              </a:rPr>
              <a:t>      - 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AFAFA"/>
                </a:highlight>
                <a:latin typeface="Menlo"/>
              </a:rPr>
              <a:t>Data Collection (demo): twitter API is integrated with Data Firehose and S3 bucket via EC2 instance</a:t>
            </a:r>
          </a:p>
          <a:p>
            <a:r>
              <a:rPr lang="en-US" b="0" dirty="0">
                <a:solidFill>
                  <a:srgbClr val="0A6FBF"/>
                </a:solidFill>
                <a:effectLst/>
                <a:highlight>
                  <a:srgbClr val="FAFAFA"/>
                </a:highlight>
                <a:latin typeface="Menlo"/>
              </a:rPr>
              <a:t>      - 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AFAFA"/>
                </a:highlight>
                <a:latin typeface="Menlo"/>
              </a:rPr>
              <a:t>Data Cleaning: dataset is securely transferred from S3 bucket to MS Azure Databricks for wrangling </a:t>
            </a:r>
          </a:p>
          <a:p>
            <a:r>
              <a:rPr lang="en-US" b="0" dirty="0">
                <a:solidFill>
                  <a:srgbClr val="0A6FBF"/>
                </a:solidFill>
                <a:effectLst/>
                <a:highlight>
                  <a:srgbClr val="FAFAFA"/>
                </a:highlight>
                <a:latin typeface="Menlo"/>
              </a:rPr>
              <a:t>      - 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AFAFA"/>
                </a:highlight>
                <a:latin typeface="Menlo"/>
              </a:rPr>
              <a:t>Sentiment Analysis: pretrained model from Hugging Face library is employed – 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AFAFA"/>
                </a:highlight>
                <a:latin typeface="Menlo"/>
              </a:rPr>
              <a:t>RoBERTa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AFAFA"/>
                </a:highlight>
                <a:latin typeface="Menlo"/>
              </a:rPr>
              <a:t> Classifier</a:t>
            </a:r>
          </a:p>
          <a:p>
            <a:r>
              <a:rPr lang="en-US" b="0" dirty="0">
                <a:solidFill>
                  <a:srgbClr val="0A6FBF"/>
                </a:solidFill>
                <a:effectLst/>
                <a:highlight>
                  <a:srgbClr val="FAFAFA"/>
                </a:highlight>
                <a:latin typeface="Menlo"/>
              </a:rPr>
              <a:t>      - 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AFAFA"/>
                </a:highlight>
                <a:latin typeface="Menlo"/>
              </a:rPr>
              <a:t>Topic Modeling: applied topic modeling algorithms to identify prevalent themes and discussions – 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AFAFA"/>
                </a:highlight>
                <a:latin typeface="Menlo"/>
              </a:rPr>
              <a:t>BERTopic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AFAFA"/>
                </a:highlight>
                <a:latin typeface="Menlo"/>
              </a:rPr>
              <a:t> Model</a:t>
            </a:r>
          </a:p>
          <a:p>
            <a:r>
              <a:rPr lang="en-US" b="0" dirty="0">
                <a:solidFill>
                  <a:srgbClr val="0A6FBF"/>
                </a:solidFill>
                <a:effectLst/>
                <a:highlight>
                  <a:srgbClr val="FAFAFA"/>
                </a:highlight>
                <a:latin typeface="Menlo"/>
              </a:rPr>
              <a:t>      - 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AFAFA"/>
                </a:highlight>
                <a:latin typeface="Menlo"/>
              </a:rPr>
              <a:t>Feature transformation and Model Training: transformed the tweet and trained Logistic Regression and Naïve 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AFAFA"/>
                </a:highlight>
                <a:latin typeface="Menlo"/>
              </a:rPr>
              <a:t>Baye’s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AFAFA"/>
                </a:highlight>
                <a:latin typeface="Menlo"/>
              </a:rPr>
              <a:t> </a:t>
            </a:r>
          </a:p>
          <a:p>
            <a:r>
              <a:rPr lang="en-US" b="0" dirty="0">
                <a:solidFill>
                  <a:srgbClr val="0A6FBF"/>
                </a:solidFill>
                <a:effectLst/>
                <a:highlight>
                  <a:srgbClr val="FAFAFA"/>
                </a:highlight>
                <a:latin typeface="Menlo"/>
              </a:rPr>
              <a:t>      - 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AFAFA"/>
                </a:highlight>
                <a:latin typeface="Menlo"/>
              </a:rPr>
              <a:t>Pipeline: pipelines are created for the models and the datasets are exported to a private S3 bucket for further analysis </a:t>
            </a:r>
          </a:p>
          <a:p>
            <a:r>
              <a:rPr lang="en-US" b="0" dirty="0">
                <a:solidFill>
                  <a:srgbClr val="0A6FBF"/>
                </a:solidFill>
                <a:effectLst/>
                <a:highlight>
                  <a:srgbClr val="FAFAFA"/>
                </a:highlight>
                <a:latin typeface="Menlo"/>
              </a:rPr>
              <a:t>      - 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AFAFA"/>
                </a:highlight>
                <a:latin typeface="Menlo"/>
              </a:rPr>
              <a:t>Visualization and Interpretation: tables are generated from the s3 bucket using AWS Athena and dashboard with 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AFAFA"/>
                </a:highlight>
                <a:latin typeface="Menlo"/>
              </a:rPr>
              <a:t>QuickSight</a:t>
            </a:r>
            <a:endParaRPr lang="en-US" b="0" dirty="0">
              <a:solidFill>
                <a:srgbClr val="3B3B3B"/>
              </a:solidFill>
              <a:effectLst/>
              <a:highlight>
                <a:srgbClr val="FAFAFA"/>
              </a:highlight>
              <a:latin typeface="Menlo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71439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oup of colorful bars&#10;&#10;Description automatically generated with medium confidence">
            <a:extLst>
              <a:ext uri="{FF2B5EF4-FFF2-40B4-BE49-F238E27FC236}">
                <a16:creationId xmlns:a16="http://schemas.microsoft.com/office/drawing/2014/main" id="{0EC83E00-02ED-46F4-80E2-038F32A8F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" y="-2"/>
            <a:ext cx="5567265" cy="3428999"/>
          </a:xfrm>
        </p:spPr>
      </p:pic>
      <p:pic>
        <p:nvPicPr>
          <p:cNvPr id="7" name="Picture 6" descr="A map with red circles and white text&#10;&#10;Description automatically generated">
            <a:extLst>
              <a:ext uri="{FF2B5EF4-FFF2-40B4-BE49-F238E27FC236}">
                <a16:creationId xmlns:a16="http://schemas.microsoft.com/office/drawing/2014/main" id="{FE7D0E33-2846-8D56-E907-6C4DDDAC4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4867" y="1759987"/>
            <a:ext cx="2967133" cy="3338025"/>
          </a:xfrm>
          <a:prstGeom prst="rect">
            <a:avLst/>
          </a:prstGeom>
        </p:spPr>
      </p:pic>
      <p:pic>
        <p:nvPicPr>
          <p:cNvPr id="9" name="Picture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C9A11BC-343B-D38E-38C5-08E07E38C7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9000"/>
            <a:ext cx="5567265" cy="3429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CE03498-381A-7C41-5538-61438433B6BD}"/>
              </a:ext>
            </a:extLst>
          </p:cNvPr>
          <p:cNvSpPr txBox="1"/>
          <p:nvPr/>
        </p:nvSpPr>
        <p:spPr>
          <a:xfrm>
            <a:off x="5567263" y="1502688"/>
            <a:ext cx="365759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Topic Insights</a:t>
            </a:r>
          </a:p>
          <a:p>
            <a:endParaRPr lang="en-CA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/>
              <a:t>Most of the topics are concentrated on the top right corner of the inter-topic map</a:t>
            </a:r>
          </a:p>
          <a:p>
            <a:endParaRPr lang="en-CA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/>
              <a:t>Dividing the topic into 3 distinct categories may be more reasonable as this could suggest a conformity with the 3 classes of sentiments</a:t>
            </a:r>
          </a:p>
          <a:p>
            <a:endParaRPr lang="en-CA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/>
              <a:t>Topic 0, which carries the highest number of tweets seems to be focus more on Elon Musk, Donald Trump, and Twitter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BE540D-D880-D5F9-9F11-0EE1830D6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7263" y="0"/>
            <a:ext cx="6624737" cy="840117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OUTCOMES</a:t>
            </a:r>
            <a:br>
              <a:rPr lang="en-CA" dirty="0"/>
            </a:br>
            <a:r>
              <a:rPr lang="en-CA" sz="1300" i="1" dirty="0"/>
              <a:t>topic modeling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722978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03D8BB7-0564-44F0-91AB-378637B88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1706"/>
            <a:ext cx="12192000" cy="6366293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CF8D128B-EFFB-6F8B-510F-36C98E23867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491705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3200" dirty="0">
                <a:solidFill>
                  <a:schemeClr val="bg1"/>
                </a:solidFill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3116007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FA8F6-42F8-CA8C-EE92-6201D73F5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799" y="23483"/>
            <a:ext cx="8534401" cy="840117"/>
          </a:xfrm>
        </p:spPr>
        <p:txBody>
          <a:bodyPr/>
          <a:lstStyle/>
          <a:p>
            <a:pPr algn="ctr"/>
            <a:r>
              <a:rPr lang="en-CA" dirty="0"/>
              <a:t>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201A9-F95B-C98B-2F68-BD94AD076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8800" y="1889904"/>
            <a:ext cx="8534400" cy="3078192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Limited computing power – </a:t>
            </a:r>
            <a:r>
              <a:rPr lang="en-US" dirty="0" err="1"/>
              <a:t>Dataricks</a:t>
            </a:r>
            <a:r>
              <a:rPr lang="en-US" dirty="0"/>
              <a:t> community edition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Limited data wrangling capability and chart option on </a:t>
            </a:r>
            <a:r>
              <a:rPr lang="en-US" dirty="0" err="1"/>
              <a:t>QuickSight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Cost and time tradeoff in generating sentiments from pretrained model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No universal system/platform to effectively handle all data processing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8249101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730</TotalTime>
  <Words>570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Arial</vt:lpstr>
      <vt:lpstr>Century Gothic</vt:lpstr>
      <vt:lpstr>Menlo</vt:lpstr>
      <vt:lpstr>Wingdings</vt:lpstr>
      <vt:lpstr>Wingdings 3</vt:lpstr>
      <vt:lpstr>Slice</vt:lpstr>
      <vt:lpstr>ANALYZING PUBLIC PERCEPTION AND TOPICS SURROUNDING ELON MUSK ON TWITTER    </vt:lpstr>
      <vt:lpstr>Table of Contents</vt:lpstr>
      <vt:lpstr>Intro</vt:lpstr>
      <vt:lpstr>objectives</vt:lpstr>
      <vt:lpstr>PowerPoint Presentation</vt:lpstr>
      <vt:lpstr>methodology</vt:lpstr>
      <vt:lpstr>OUTCOMES topic modeling</vt:lpstr>
      <vt:lpstr>PowerPoint Presentation</vt:lpstr>
      <vt:lpstr>challenges</vt:lpstr>
      <vt:lpstr>Conclusion</vt:lpstr>
      <vt:lpstr>recommendation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PUBLIC PERCEPTION AND TOPICS SURROUNDING ELON MUSK ON TWITTER    </dc:title>
  <dc:creator>Mayokun Ajiboye</dc:creator>
  <cp:lastModifiedBy>Mayokun Ajiboye</cp:lastModifiedBy>
  <cp:revision>2</cp:revision>
  <dcterms:created xsi:type="dcterms:W3CDTF">2024-05-20T16:10:18Z</dcterms:created>
  <dcterms:modified xsi:type="dcterms:W3CDTF">2024-05-21T04:20:25Z</dcterms:modified>
</cp:coreProperties>
</file>