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9"/>
  </p:notesMasterIdLst>
  <p:handoutMasterIdLst>
    <p:handoutMasterId r:id="rId30"/>
  </p:handoutMasterIdLst>
  <p:sldIdLst>
    <p:sldId id="297" r:id="rId5"/>
    <p:sldId id="304" r:id="rId6"/>
    <p:sldId id="319" r:id="rId7"/>
    <p:sldId id="281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40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22" r:id="rId26"/>
    <p:sldId id="339" r:id="rId27"/>
    <p:sldId id="323" r:id="rId2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62" y="1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6:06:42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12720 28 24575,'-17'1'0,"1"0"0,0 2 0,-20 5 0,17-4 0,-35 4 0,-322-5 0,194-5 0,89 1 0,-106 3 0,104 10 0,-36 2 0,72-10 0,-96 19 0,92-12 0,-74 4 0,17-1 0,76-8 0,-51 1 0,62-5 0,-52 9 0,52-5 0,-52 1 0,20-6 0,-10-2 0,-124 16 0,115-6 0,-1-4 0,-100-6 0,55-1 0,73 1 0,-20 0 0,-153 19 0,153-10 0,0-3 0,-109-6 0,59-1 0,-4554 2 0,4626-3 0,0-2 0,-80-17 0,67 7 0,-111-18 0,57 18 0,-238-24 0,134 3 0,21 2 0,-369-2 0,493 35 0,-71 3 0,142 0 0,0 1 0,0 0 0,0 0 0,1 1 0,-1 0 0,1 0 0,0 1 0,-10 8 0,6-6 0,0 1 0,0-2 0,-16 7 0,-7-4 0,0-1 0,0-2 0,-1-1 0,0-2 0,-62-2 0,42-1 0,-95 15 0,75-8 0,-1-3 0,-79-6 0,-95 4 0,171 10 0,53-7 0,-49 4 0,-313-8 87,184-3-1539,176 2-5374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6:06:5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1116 24575,'9'1'0,"-1"0"0,1 0 0,-1 1 0,16 5 0,24 5 0,44-1 0,109 8 0,-119-18 0,89 13 0,-66-5 0,177-6 0,-144-5 0,1994 2 0,-1823 13 0,-24 1 0,231 13 0,12 0 0,-319-29 0,142 4 0,-221 10 0,38 2 0,41-1 0,7 0 0,1151-12 0,-659-3 0,541 2 0,-1004 13 0,-32 0 0,830-10 0,-532-5 0,1367 2 0,-1833-3 0,0-1 0,66-16 0,-63 10 0,-1 2 0,52-1 0,-32 9 0,-39 2 0,0-2 0,1-1 0,-1-2 0,0 0 0,-1-2 0,31-9 0,116-42 0,22-2 0,-139 42 0,-46 14 0,0-1 0,0 0 0,0-1 0,-1 0 0,1 0 0,-1-1 0,0 0 0,0-1 0,0 0 0,14-13 0,-12 7 0,-2 0 0,1-1 0,-2-1 0,0 1 0,0-2 0,-1 1 0,-1-1 0,0 0 0,7-28 0,0 3 0,-2 0 0,-1-1 0,-3 0 0,-1-1 0,-2 0 0,-1-46 0,-3 81 0,-1 0 0,0 1 0,0-1 0,-1 0 0,0 1 0,0-1 0,-1 1 0,1-1 0,-1 1 0,-1 0 0,1-1 0,-1 1 0,0 0 0,-7-9 0,2 5 0,-1 0 0,-20-17 0,-9-11 0,-37-36 0,46 44 0,20 21 0,1 0 0,-1 1 0,0 0 0,-1 0 0,0 1 0,-14-7 0,-85-44 0,93 50 0,-1-1 0,-17-11 0,23 12 0,-1 1 0,0 0 0,0 1 0,-1 1 0,-18-6 0,-121-20 0,56 14 0,67 13 0,0 1 0,-37 1 0,37 1 0,0 0 0,-41-8 0,4 0 0,0 2 0,-1 3 0,-89 7 0,35-1 0,58-2 0,-110 16 0,-41 11 0,139-13 0,0-3 0,-91 1 0,127-10 0,1 2 0,-69 16 0,68-11 0,0-2 0,-71 4 0,16-11 0,-118 15 0,102-5 0,-185-7 0,149-5 0,-2323 2 0,2294-15 0,-4 1 0,-1833 15 0,1972-3 0,-55-9 0,-32-3 0,-553 13 0,329 3 0,-4414-2 0,4736 2 0,1 1 0,-38 8 0,7-1 0,33-4 0,0 0 0,-27 11 0,-27 7 0,52-16 0,0 2 0,0 0 0,1 2 0,0 1 0,-34 24 0,56-34 0,0 0 0,1 0 0,-1 1 0,1-1 0,0 1 0,0 0 0,0 0 0,1 1 0,-1-1 0,1 1 0,0 0 0,0 0 0,-2 6 0,2-2 0,1 1 0,0 0 0,0 0 0,1-1 0,0 1 0,1 16 0,3 295 0,-2-303 0,1 0 0,0-1 0,2 1 0,0-1 0,1 1 0,0-1 0,2-1 0,0 1 0,1-1 0,0 0 0,19 24 0,-17-24 0,-3-3 0,2 0 0,0 0 0,0-1 0,1 0 0,1-1 0,0 0 0,0-1 0,15 11 0,-9-10-1365,-3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6:07:12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12889 822 24575,'41'2'0,"-28"-1"0,0 0 0,0-1 0,0-1 0,-1 1 0,1-2 0,21-4 0,-32 4 0,1 1 0,0-1 0,-1 0 0,0 0 0,1 0 0,-1 0 0,0 0 0,0 0 0,0 0 0,0-1 0,0 1 0,0-1 0,-1 1 0,1-1 0,-1 0 0,0 0 0,0 1 0,0-1 0,0 0 0,0 0 0,-1 0 0,1 0 0,-1-5 0,1-11 0,0 1 0,-4-34 0,1 25 0,1 11 0,0 0 0,-1 0 0,-1 1 0,0-1 0,-1 1 0,-1-1 0,-13-28 0,3 9 0,10 23 0,1 1 0,-2-1 0,0 1 0,0 1 0,-1-1 0,-10-11 0,-2 1 0,-1 0 0,-39-30 0,48 43 0,0 1 0,0 0 0,-1 1 0,0 0 0,0 1 0,-1 0 0,0 1 0,-13-3 0,10 3 0,1-1 0,-1-1 0,1 0 0,-15-9 0,15 7 0,0 1 0,0 1 0,0 0 0,-17-3 0,9 2 0,-1 0 0,-37-18 0,37 14 0,0 2 0,-32-9 0,-8 3 0,12 1 0,-1 3 0,1 2 0,-98-4 0,132 12 0,-1 2 0,1 0 0,0 1 0,0 1 0,0 1 0,0 0 0,-20 8 0,11-2 0,-1-2 0,-44 7 0,10-2 0,-2 0 0,22-4 0,-52 16 0,36 0 0,43-18 0,-1 0 0,1-1 0,-2 0 0,1-2 0,-18 4 0,-47-2 0,-133-6 0,87-2 0,-1509 2 0,1603-2 0,-56-9 0,53 5 0,-40-2 0,41 6 0,-39-9 0,-25-1 0,-5-1 0,-7-1 0,-147-2 0,200 10 0,-131-16 0,113 14 0,0 3 0,-99 6 0,55 2 0,78-1 0,1 2 0,-65 15 0,8-1 0,1-8 0,-187-7 0,139-6 0,31 1 0,-126 5 0,153 9 0,-19 1 0,-385-10 0,254-6 0,-2361 3 0,2531-3 0,-125-23 0,51 4 0,79 14 0,-160-13 0,65 8 0,-6 0 0,133 10 0,-46-8 0,46 6 0,-44-3 0,-450 7 0,251 3 0,253 0 0,-1 0 0,1 1 0,-1 2 0,1 0 0,1 1 0,-35 15 0,-16 5 0,55-23 0,0 1 0,0-2 0,-16 1 0,19-2 0,0 0 0,0 1 0,0 0 0,0 1 0,-21 8 0,-123 55 0,141-60 0,-1 0 0,-23 4 0,28-8 0,1 0 0,-1 1 0,1 0 0,0 1 0,0 0 0,0 1 0,1 0 0,-12 8 0,-22 13 0,35-23 0,1 1 0,0-1 0,1 2 0,-1-1 0,1 1 0,-9 8 0,9-6 0,0 0 0,1-1 0,0 2 0,0-1 0,0 1 0,1-1 0,1 1 0,-1 1 0,1-1 0,0 0 0,1 1 0,0-1 0,1 1 0,0 0 0,0-1 0,0 1 0,2 11 0,-2 12 0,1 1 0,1-1 0,3 0 0,0 1 0,2-2 0,18 60 0,49 79 0,-71-164 0,1-1 0,-1 1 0,1 0 0,0-1 0,0 0 0,1 1 0,-1-1 0,1-1 0,0 1 0,1 0 0,-1-1 0,1 0 0,9 6 0,-6-6 0,0 0 0,0 0 0,0-1 0,0 0 0,1 0 0,-1-1 0,1 0 0,0-1 0,11 1 0,88-2-1365,-86-1-5461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6:07:2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139 985 24575,'0'2'0,"1"-1"0,-1 0 0,0 0 0,1 0 0,-1 0 0,1 0 0,-1-1 0,1 1 0,0 0 0,-1 0 0,1 0 0,0 0 0,0-1 0,-1 1 0,1 0 0,0-1 0,0 1 0,0 0 0,0-1 0,0 1 0,0-1 0,0 0 0,0 1 0,0-1 0,0 0 0,0 1 0,2-1 0,38 6 0,-29-5 0,42 8 0,-12-2 0,78 4 0,-47-10 0,118-4 0,-185 2 0,0 0 0,1-1 0,-1 0 0,0 0 0,0 0 0,0-1 0,0 1 0,-1-2 0,6-3 0,49-39 0,-29 19 0,-22 21 0,-1 0 0,0-1 0,0 0 0,-1-1 0,0 0 0,0 0 0,-1 0 0,0-1 0,-1 0 0,0 0 0,6-15 0,-1 0 0,-2 0 0,-1-1 0,-1 0 0,-1 0 0,3-29 0,-4-128 0,-5 140 0,2-30 0,-3-67 0,2 134 0,-1 0 0,0 0 0,0 0 0,0 0 0,-1 1 0,0-1 0,0 0 0,0 1 0,0-1 0,-1 1 0,0 0 0,0 0 0,0 0 0,0 0 0,-1 1 0,1-1 0,-1 1 0,-5-4 0,-5-2 0,-2 0 0,1 1 0,-32-12 0,-6-3 0,35 15 0,1 2 0,-1 0 0,-1 1 0,1 1 0,-32-3 0,-24-5 0,38 6 0,0 2 0,-1 1 0,1 1 0,-72 8 0,104-5 0,0-1 0,0 1 0,0 0 0,0 0 0,0 1 0,0-1 0,0 1 0,1 0 0,-1 0 0,0 0 0,1 1 0,0-1 0,0 1 0,-6 5 0,0 3 0,1-1 0,0 2 0,-7 13 0,-6 8 0,16-23 0,0-1 0,0 1 0,1 0 0,0 0 0,-4 18 0,5-17 0,0 0 0,-1 0 0,0-1 0,-10 18 0,-84 157 0,80-147 0,13-25 0,0-1 0,1 1 0,1 0 0,0 0 0,1 1 0,0-1 0,1 18 0,1 10 0,6 44 0,10-10 0,-8-41 0,-4-22-170,0 1-1,1-1 0,0-1 1,1 1-1,0-1 0,1 0 1,9 11-1,-6-9-6655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3T16:07:4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18 175 24575,'1'1'0,"1"-1"0,-1 0 0,0 1 0,1 0 0,-1-1 0,1 1 0,-1 0 0,0-1 0,1 1 0,-1 0 0,0 0 0,0 0 0,0 0 0,0 1 0,0-1 0,0 0 0,0 0 0,0 0 0,0 1 0,-1-1 0,1 1 0,0 1 0,14 37 0,-12-32 0,17 47 0,-13-39 0,0 0 0,-2 1 0,0 0 0,-1 0 0,0 1 0,1 29 0,-7 88 0,3 79 0,0-212 0,-1 1 0,1 0 0,-1-1 0,1 1 0,0-1 0,0 1 0,0-1 0,0 0 0,1 1 0,-1-1 0,1 0 0,-1 0 0,1 0 0,0 0 0,0 0 0,0 0 0,0-1 0,0 1 0,0 0 0,0-1 0,1 0 0,-1 1 0,0-1 0,1 0 0,-1 0 0,1-1 0,-1 1 0,1 0 0,0-1 0,3 1 0,11 1 0,0-1 0,0-1 0,31-3 0,-17 0 0,291 1 0,-209 2 0,-89-1 0,0-1 0,32-8 0,-30 5 0,49-3 0,283-23 0,-334 28 0,366-50 0,-368 50 0,65-5 0,166 5 0,-123 6 0,-26-5 0,115 4 0,-152 10 0,-49-8 0,1 0 0,28 1 0,-22-5 0,4 0 0,0 1 0,0 2 0,0 0 0,0 2 0,28 9 0,-22-5 0,1-2 0,0-2 0,0-1 0,0-1 0,0-2 0,69-8 0,-100 7 0,0 0 0,0-1 0,0 0 0,0 0 0,0 0 0,0-1 0,0 1 0,-1-1 0,1 0 0,-1 0 0,1-1 0,-1 0 0,0 1 0,6-6 0,-7 4 0,0 0 0,0 0 0,0 0 0,-1-1 0,0 1 0,0-1 0,0 1 0,-1-1 0,1 0 0,-1 1 0,0-1 0,0 0 0,-1 0 0,1-9 0,-3-145 0,-1 49 0,1 81 0,-1-1 0,-8-33 0,2 12 0,8 46 0,-1-1 0,0 1 0,0 0 0,0-1 0,-1 1 0,0 0 0,0 0 0,0 1 0,-1-1 0,1 0 0,-1 1 0,0 0 0,0 0 0,-1 0 0,1 1 0,-1 0 0,-10-6 0,-4-2 0,-1 2 0,-1 0 0,-26-8 0,23 11 0,0 1 0,-1 1 0,-34-2 0,-32-4 0,44 4 0,0 1 0,-65 4 0,54 1 0,-57-7 0,-237-34 0,264 31 0,-96-5 0,-1204 16 0,1359 1 0,1 1 0,-32 7 0,13-2 0,-113 19 0,148-25 0,-1 1 0,1 0 0,0 0 0,0 1 0,1 1 0,-1 0 0,1 1 0,0 0 0,0 0 0,1 1 0,-16 14 0,22-16 6,1 1-1,0-1 1,0 1-1,1 0 0,0 0 1,0 0-1,0 0 1,1 0-1,0 0 1,0 0-1,0 8 1,-6 24-1437,2-21-5395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33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07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96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958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78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7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52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2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31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2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08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1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6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80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8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5.xml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customXml" Target="../ink/ink3.xml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7626"/>
            <a:ext cx="7524751" cy="1222748"/>
          </a:xfrm>
        </p:spPr>
        <p:txBody>
          <a:bodyPr/>
          <a:lstStyle/>
          <a:p>
            <a:pPr algn="ctr"/>
            <a: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ife</a:t>
            </a:r>
            <a: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nsurance</a:t>
            </a:r>
            <a: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A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ssessment</a:t>
            </a:r>
            <a:b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</a:br>
            <a: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ISK</a:t>
            </a:r>
            <a:r>
              <a:rPr lang="en-CA" sz="4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C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LASSIFICATION</a:t>
            </a:r>
            <a:endParaRPr lang="en-CA" sz="4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9638" y="4603560"/>
            <a:ext cx="5715000" cy="223464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Mayokun Ajiboye</a:t>
            </a:r>
          </a:p>
          <a:p>
            <a:pPr algn="ctr"/>
            <a:r>
              <a:rPr lang="en-US" sz="1800" b="1" i="1" dirty="0"/>
              <a:t>April 13, 2024</a:t>
            </a:r>
          </a:p>
          <a:p>
            <a:endParaRPr lang="en-US" dirty="0"/>
          </a:p>
        </p:txBody>
      </p:sp>
      <p:pic>
        <p:nvPicPr>
          <p:cNvPr id="5" name="Picture 4" descr="Hands covering a family figure&#10;&#10;Description automatically generated">
            <a:extLst>
              <a:ext uri="{FF2B5EF4-FFF2-40B4-BE49-F238E27FC236}">
                <a16:creationId xmlns:a16="http://schemas.microsoft.com/office/drawing/2014/main" id="{EF4AAB97-3875-DD24-6583-4C2274065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84350"/>
            <a:ext cx="4657724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036FF-655B-37B3-A3DC-F15A4F4F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2" y="414547"/>
            <a:ext cx="11317531" cy="3014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B4736-B8C5-9291-6A3E-D7EB20BB2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1"/>
            <a:ext cx="4765049" cy="3422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C3C1B2-E324-60D6-54E7-F4C944C64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778" y="3429000"/>
            <a:ext cx="7537221" cy="342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7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5DDAC-8AAD-9191-1252-002C5688C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407" y="462522"/>
            <a:ext cx="9105822" cy="42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9C8A52-4451-A8DA-1253-FC3DEE2DCD71}"/>
              </a:ext>
            </a:extLst>
          </p:cNvPr>
          <p:cNvSpPr txBox="1"/>
          <p:nvPr/>
        </p:nvSpPr>
        <p:spPr>
          <a:xfrm>
            <a:off x="2008094" y="4536141"/>
            <a:ext cx="817581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INSIGHTS</a:t>
            </a:r>
          </a:p>
          <a:p>
            <a:pPr algn="ctr"/>
            <a:r>
              <a:rPr lang="en-US" b="1" i="1" dirty="0">
                <a:solidFill>
                  <a:schemeClr val="accent6">
                    <a:lumMod val="50000"/>
                  </a:schemeClr>
                </a:solidFill>
              </a:rPr>
              <a:t>BMI | Weight | Height | Age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fewer people in the low-risk group apply for insurance.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most applicants in the medium-risk category receive a response of '7’.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very few applicants receive responses of '2' and '3’.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000" dirty="0"/>
              <a:t>most applicants are in the average to high-risk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B4693-E7BC-7E8E-F9A3-3A62C13BD346}"/>
              </a:ext>
            </a:extLst>
          </p:cNvPr>
          <p:cNvSpPr txBox="1"/>
          <p:nvPr/>
        </p:nvSpPr>
        <p:spPr>
          <a:xfrm>
            <a:off x="439271" y="403412"/>
            <a:ext cx="113224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 Analysis</a:t>
            </a:r>
          </a:p>
          <a:p>
            <a:pPr algn="ctr"/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examine the performance of </a:t>
            </a:r>
            <a:r>
              <a:rPr lang="en-US" dirty="0" err="1"/>
              <a:t>KMeans</a:t>
            </a:r>
            <a:r>
              <a:rPr lang="en-US" dirty="0"/>
              <a:t> when converting a multi-class problem into a binary classification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derive insights from the training dataset without relying on any prior label information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Steps include PCA, </a:t>
            </a:r>
            <a:r>
              <a:rPr lang="en-US" dirty="0" err="1"/>
              <a:t>Kmeans</a:t>
            </a:r>
            <a:r>
              <a:rPr lang="en-US" dirty="0"/>
              <a:t>, multiclass to binary, and evaluate performance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713D7-7653-5BF2-0A02-3B290DA6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2737216"/>
            <a:ext cx="4085104" cy="2996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8D2A5-0E8F-DF6F-E3FE-5F1FE557B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2737216"/>
            <a:ext cx="4210656" cy="2996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A03F3-27F7-7001-F6AF-A2AF6D290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375" y="3496225"/>
            <a:ext cx="2981325" cy="29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2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26746-3C0A-7571-2910-5534BFFED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2" y="1927836"/>
            <a:ext cx="5792008" cy="321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40294-75A0-51BC-A544-51E50FD33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560" y="1927836"/>
            <a:ext cx="5448300" cy="313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E5E1F11-4DBA-C3B8-21E8-441B29D631F8}"/>
                  </a:ext>
                </a:extLst>
              </p14:cNvPr>
              <p14:cNvContentPartPr/>
              <p14:nvPr/>
            </p14:nvContentPartPr>
            <p14:xfrm>
              <a:off x="597046" y="4811638"/>
              <a:ext cx="4579200" cy="8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E5E1F11-4DBA-C3B8-21E8-441B29D631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8046" y="4802638"/>
                <a:ext cx="45968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ABFFB40-836D-F6E4-64E4-783C6E9DDFB5}"/>
                  </a:ext>
                </a:extLst>
              </p14:cNvPr>
              <p14:cNvContentPartPr/>
              <p14:nvPr/>
            </p14:nvContentPartPr>
            <p14:xfrm>
              <a:off x="6466048" y="4076091"/>
              <a:ext cx="5421960" cy="488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ABFFB40-836D-F6E4-64E4-783C6E9DDF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57408" y="4067091"/>
                <a:ext cx="54396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A83011-3291-50A7-52A4-8A94645A82B9}"/>
                  </a:ext>
                </a:extLst>
              </p14:cNvPr>
              <p14:cNvContentPartPr/>
              <p14:nvPr/>
            </p14:nvContentPartPr>
            <p14:xfrm>
              <a:off x="456141" y="4382811"/>
              <a:ext cx="4709520" cy="36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A83011-3291-50A7-52A4-8A94645A82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501" y="4373811"/>
                <a:ext cx="47271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B1FC1C-1D30-AEC5-A99D-A19FAEE20044}"/>
                  </a:ext>
                </a:extLst>
              </p14:cNvPr>
              <p14:cNvContentPartPr/>
              <p14:nvPr/>
            </p14:nvContentPartPr>
            <p14:xfrm>
              <a:off x="9862684" y="2020512"/>
              <a:ext cx="355320" cy="37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B1FC1C-1D30-AEC5-A99D-A19FAEE200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54044" y="2011512"/>
                <a:ext cx="3729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12CFC3-850F-BA17-2C03-1654425FD899}"/>
                  </a:ext>
                </a:extLst>
              </p14:cNvPr>
              <p14:cNvContentPartPr/>
              <p14:nvPr/>
            </p14:nvContentPartPr>
            <p14:xfrm>
              <a:off x="4895760" y="2207892"/>
              <a:ext cx="1200240" cy="308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12CFC3-850F-BA17-2C03-1654425FD8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86760" y="2198892"/>
                <a:ext cx="1217880" cy="32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7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8F813DE1-CBFD-2C2E-9BAF-935CAB14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AE22F-8C12-3DF5-8A62-F253DC111310}"/>
              </a:ext>
            </a:extLst>
          </p:cNvPr>
          <p:cNvSpPr txBox="1"/>
          <p:nvPr/>
        </p:nvSpPr>
        <p:spPr>
          <a:xfrm>
            <a:off x="941294" y="1667435"/>
            <a:ext cx="10452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FE Attempted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Target encoding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Frequency encoding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Binning continuous variables like age, </a:t>
            </a:r>
            <a:r>
              <a:rPr lang="en-CA" dirty="0" err="1"/>
              <a:t>bmi</a:t>
            </a:r>
            <a:r>
              <a:rPr lang="en-CA" dirty="0"/>
              <a:t>, …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Feature interaction: new variable risk category, </a:t>
            </a:r>
            <a:r>
              <a:rPr lang="en-CA" dirty="0" err="1"/>
              <a:t>bmi_height</a:t>
            </a:r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412244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81E1F-8E0E-9EA6-A6A3-88E7E908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2081496"/>
            <a:ext cx="10297962" cy="37920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B07867-247B-3AEE-6AFF-04D3BE44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51788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1E9AF-BC2D-BD32-847A-BF6F246513F1}"/>
              </a:ext>
            </a:extLst>
          </p:cNvPr>
          <p:cNvSpPr txBox="1"/>
          <p:nvPr/>
        </p:nvSpPr>
        <p:spPr>
          <a:xfrm>
            <a:off x="3007659" y="2017059"/>
            <a:ext cx="61766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Select Algorithm</a:t>
            </a:r>
          </a:p>
          <a:p>
            <a:r>
              <a:rPr lang="en-CA" dirty="0"/>
              <a:t>Tree-based algorithm including RF, XGB, and </a:t>
            </a:r>
            <a:r>
              <a:rPr lang="en-CA" dirty="0" err="1"/>
              <a:t>Catboost</a:t>
            </a:r>
            <a:endParaRPr lang="en-CA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easy to implement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CA" dirty="0"/>
              <a:t>fair comparison</a:t>
            </a:r>
          </a:p>
          <a:p>
            <a:endParaRPr lang="en-CA" dirty="0"/>
          </a:p>
          <a:p>
            <a:pPr algn="ctr"/>
            <a:r>
              <a:rPr lang="en-CA" b="1" dirty="0"/>
              <a:t>Tune Hyper-parameters</a:t>
            </a:r>
          </a:p>
          <a:p>
            <a:r>
              <a:rPr lang="en-CA" dirty="0"/>
              <a:t>Tune all the tree-based ensemble algorithm</a:t>
            </a:r>
          </a:p>
          <a:p>
            <a:endParaRPr lang="en-CA" dirty="0"/>
          </a:p>
          <a:p>
            <a:pPr algn="ctr"/>
            <a:r>
              <a:rPr lang="en-CA" b="1" dirty="0"/>
              <a:t>Train and Predict </a:t>
            </a:r>
          </a:p>
          <a:p>
            <a:r>
              <a:rPr lang="en-CA" dirty="0"/>
              <a:t>Random Forest Classifier – Ensemble method | Bagging</a:t>
            </a:r>
          </a:p>
          <a:p>
            <a:r>
              <a:rPr lang="en-CA" dirty="0"/>
              <a:t>XGB Classifier – Ensemble method | Boosting</a:t>
            </a:r>
          </a:p>
          <a:p>
            <a:r>
              <a:rPr lang="en-CA" dirty="0"/>
              <a:t>Cat Boost Classifier – Ensemble method | Gradient Boosting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130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4CD7C53-E9CD-EA9B-987B-68F92E00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BC83E-B6BB-0200-D043-A67A30EE701A}"/>
              </a:ext>
            </a:extLst>
          </p:cNvPr>
          <p:cNvSpPr txBox="1"/>
          <p:nvPr/>
        </p:nvSpPr>
        <p:spPr>
          <a:xfrm>
            <a:off x="3041277" y="2510152"/>
            <a:ext cx="61094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Stack Model</a:t>
            </a:r>
          </a:p>
          <a:p>
            <a:endParaRPr lang="en-CA" dirty="0"/>
          </a:p>
          <a:p>
            <a:pPr algn="ctr"/>
            <a:r>
              <a:rPr lang="en-CA" dirty="0"/>
              <a:t>Stack Base Models: RF + XGB + CATB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Stack Meta Model: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26632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1B670-B988-8B0C-5BB0-2A8219FE7D10}"/>
              </a:ext>
            </a:extLst>
          </p:cNvPr>
          <p:cNvSpPr txBox="1"/>
          <p:nvPr/>
        </p:nvSpPr>
        <p:spPr>
          <a:xfrm>
            <a:off x="2734235" y="1332166"/>
            <a:ext cx="6723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Feedforward Neural Network / Multilayer Perceptron MLP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B0DBBF-53EB-1408-D107-9E983A8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6FD7B-D9D7-B0C1-8EAF-C176825B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20" y="2016169"/>
            <a:ext cx="5115858" cy="4685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2B4C9-9D65-AE82-A83F-4D8D52644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141" y="2016169"/>
            <a:ext cx="5369859" cy="48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56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1AB80-2A03-DFF5-8B19-B514E249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56" y="2235060"/>
            <a:ext cx="6182588" cy="3324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D37183-9751-8819-A0E1-6A16CD564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545" y="2235060"/>
            <a:ext cx="411439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403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5328"/>
            <a:ext cx="6583680" cy="32073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Modeling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99D599-CA32-9C42-6FE1-6998138D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035" y="4231341"/>
            <a:ext cx="9526329" cy="26266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9A577-13B7-73F5-1AA5-ED3D2182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9576"/>
            <a:ext cx="11287125" cy="382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0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F3244-B1F6-1DF6-DBA1-31896522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512" y="457199"/>
            <a:ext cx="7944811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6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22295"/>
            <a:ext cx="10511627" cy="967234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11797-078D-C626-6865-5C696B7DB744}"/>
              </a:ext>
            </a:extLst>
          </p:cNvPr>
          <p:cNvSpPr txBox="1"/>
          <p:nvPr/>
        </p:nvSpPr>
        <p:spPr>
          <a:xfrm>
            <a:off x="1078998" y="2032407"/>
            <a:ext cx="100340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Limited computing power compared to cloud based or high-performance computing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resources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consumes time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/>
              <a:t>Large features with preprocessed information - majority are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OHE, 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dirty="0"/>
              <a:t>normalized</a:t>
            </a:r>
          </a:p>
          <a:p>
            <a:endParaRPr lang="en-C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 err="1"/>
              <a:t>Interpre</a:t>
            </a:r>
            <a:r>
              <a:rPr lang="en-US" dirty="0" err="1"/>
              <a:t>tability</a:t>
            </a:r>
            <a:r>
              <a:rPr lang="en-US" dirty="0"/>
              <a:t> issue of normalized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lack of subject matter expert to describe each feature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is limited to categories that are common knowledge, e.g. age and BMI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86" y="422295"/>
            <a:ext cx="10511627" cy="96723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07955-DB77-39B3-F92E-5AB0995CDCB8}"/>
              </a:ext>
            </a:extLst>
          </p:cNvPr>
          <p:cNvSpPr txBox="1"/>
          <p:nvPr/>
        </p:nvSpPr>
        <p:spPr>
          <a:xfrm>
            <a:off x="658905" y="1954306"/>
            <a:ext cx="10874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With the lift gain analysis, we find that in decile 1, the lift is 3.63. This means that utilizing our random forest model and selecting only 20% of the data, we can anticipate identifying the actual response of the multi-class variable 3.63 times more effectively than through random selection.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enhance the model performance, it's crucial that the features remain interpretable and that information is not obscured through normalization. This approach ensures effective feature engineering and facilitates other preprocessing techniques.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Ultimately, employing a pipeline can enhance this project by ensuring scalability and suitability for deployment in a production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42101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and holding a stack of wooden blocks&#10;&#10;Description automatically generated">
            <a:extLst>
              <a:ext uri="{FF2B5EF4-FFF2-40B4-BE49-F238E27FC236}">
                <a16:creationId xmlns:a16="http://schemas.microsoft.com/office/drawing/2014/main" id="{A6D54E74-75B5-8E29-6DFC-89ADEF4A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806" y="1490662"/>
            <a:ext cx="4984377" cy="3876675"/>
          </a:xfrm>
          <a:prstGeom prst="rect">
            <a:avLst/>
          </a:prstGeom>
          <a:noFill/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0A47A59-6D26-5B67-0735-ED7B9387D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A4252-EC33-9777-0414-96D5F3F214AD}"/>
              </a:ext>
            </a:extLst>
          </p:cNvPr>
          <p:cNvSpPr txBox="1"/>
          <p:nvPr/>
        </p:nvSpPr>
        <p:spPr>
          <a:xfrm>
            <a:off x="1299882" y="1515035"/>
            <a:ext cx="101261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C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Why Life Insurance?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offers peace of mind and security for a premium based on principal of risk management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/>
              <a:t>Life Insurance and 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holistic approach of determining insurance policies transferred to ML through feature engineering and deep learning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E6B93F3E-9102-2493-C694-C98ED33E3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37BA5-FF7D-A6D7-8CA6-F2C7BA0F9CFD}"/>
              </a:ext>
            </a:extLst>
          </p:cNvPr>
          <p:cNvSpPr txBox="1"/>
          <p:nvPr/>
        </p:nvSpPr>
        <p:spPr>
          <a:xfrm>
            <a:off x="1299882" y="1515035"/>
            <a:ext cx="101261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/>
              <a:t>Data Conflict: Privacy and Bias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datasets are redacted to protect customers’ privacy; causing limitation on interpretability, bias, and data quality (dataset from: Kaggle.com)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/>
              <a:t>Multi-class or Binary classification?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CA" dirty="0"/>
              <a:t>multiclass addresses various premium options for customer including rejection; binary class only considers a premium or no-premium term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12280B4-B025-F112-0EF7-F5408AF5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80429-3B9A-5993-5858-28EA7826C05E}"/>
              </a:ext>
            </a:extLst>
          </p:cNvPr>
          <p:cNvSpPr txBox="1"/>
          <p:nvPr/>
        </p:nvSpPr>
        <p:spPr>
          <a:xfrm>
            <a:off x="1299882" y="1515035"/>
            <a:ext cx="101261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b="1" dirty="0"/>
              <a:t>Why this topic?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this topic was chosen because it help understand classification challenges and apply basic machine learning concepts to solve problems</a:t>
            </a:r>
            <a:endParaRPr lang="en-CA" b="1" dirty="0"/>
          </a:p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144E-CB05-316C-AF5A-477C328D2E4E}"/>
              </a:ext>
            </a:extLst>
          </p:cNvPr>
          <p:cNvSpPr txBox="1"/>
          <p:nvPr/>
        </p:nvSpPr>
        <p:spPr>
          <a:xfrm>
            <a:off x="1308847" y="2413337"/>
            <a:ext cx="10197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 for missing values and duplicates</a:t>
            </a:r>
          </a:p>
          <a:p>
            <a:endParaRPr lang="en-CA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deleted columns that has more than 20% missing values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Removed duplicates and empty rows/columns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Convert text to lowercase and removed extra spaces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6827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CFD34119-564F-CEEE-B168-C8A57340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C129E-5A9A-FA4A-51D1-AACFD22BEE76}"/>
              </a:ext>
            </a:extLst>
          </p:cNvPr>
          <p:cNvSpPr txBox="1"/>
          <p:nvPr/>
        </p:nvSpPr>
        <p:spPr>
          <a:xfrm>
            <a:off x="1228165" y="1631576"/>
            <a:ext cx="1019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pPr algn="ctr"/>
            <a:r>
              <a:rPr lang="en-CA" b="1" dirty="0"/>
              <a:t>Split Data</a:t>
            </a:r>
          </a:p>
          <a:p>
            <a:pPr algn="ctr"/>
            <a:endParaRPr lang="en-CA" b="1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to prevent data leakage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two datasets provided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training set further divided into two sets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/>
              <a:t>the testing data provided has no target variable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80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EB29909-445C-D4D9-05CB-CB383A99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8740A-BFC2-2C01-3DB9-162C6592B098}"/>
              </a:ext>
            </a:extLst>
          </p:cNvPr>
          <p:cNvSpPr txBox="1"/>
          <p:nvPr/>
        </p:nvSpPr>
        <p:spPr>
          <a:xfrm>
            <a:off x="1228165" y="1631576"/>
            <a:ext cx="1019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algn="ctr"/>
            <a:r>
              <a:rPr lang="en-CA" b="1" dirty="0"/>
              <a:t>Imputation</a:t>
            </a:r>
            <a:r>
              <a:rPr lang="en-CA" dirty="0"/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determine best replacement for missing values based on data distribution</a:t>
            </a:r>
            <a:endParaRPr lang="en-CA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for skewed, use median;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for normal distribution, use mean;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for multimodal, use KNN;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for categorical, use mode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45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89213"/>
          </a:xfrm>
        </p:spPr>
        <p:txBody>
          <a:bodyPr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08A2D-E989-C42D-6141-9C9E6B56E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9275"/>
            <a:ext cx="5667375" cy="4720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D6AD5-BBDC-D59F-203C-117066AD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00" y="1885950"/>
            <a:ext cx="6620799" cy="4653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A0643-D11A-98AD-0D6E-AE7B90A3D3D6}"/>
              </a:ext>
            </a:extLst>
          </p:cNvPr>
          <p:cNvSpPr txBox="1"/>
          <p:nvPr/>
        </p:nvSpPr>
        <p:spPr>
          <a:xfrm>
            <a:off x="600075" y="1342221"/>
            <a:ext cx="11325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/>
              <a:t>the top 10 features that carry higher weights in predicting the target variable are selected for analysis using MI</a:t>
            </a:r>
            <a:endParaRPr lang="en-CA" sz="2800" b="1" i="1" dirty="0"/>
          </a:p>
        </p:txBody>
      </p:sp>
    </p:spTree>
    <p:extLst>
      <p:ext uri="{BB962C8B-B14F-4D97-AF65-F5344CB8AC3E}">
        <p14:creationId xmlns:p14="http://schemas.microsoft.com/office/powerpoint/2010/main" val="22344632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{2A2109B9-2547-4DD4-9019-3190786F6EFD}tf78438558_win32</Template>
  <TotalTime>410</TotalTime>
  <Words>660</Words>
  <Application>Microsoft Office PowerPoint</Application>
  <PresentationFormat>Widescreen</PresentationFormat>
  <Paragraphs>162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Sabon Next LT</vt:lpstr>
      <vt:lpstr>Wingdings</vt:lpstr>
      <vt:lpstr>Custom</vt:lpstr>
      <vt:lpstr>Life Insurance Assessment RISK CLASSIFICATION</vt:lpstr>
      <vt:lpstr>agenda</vt:lpstr>
      <vt:lpstr>Introduction</vt:lpstr>
      <vt:lpstr>Introduction</vt:lpstr>
      <vt:lpstr>Introduction</vt:lpstr>
      <vt:lpstr>DATA CLEANING</vt:lpstr>
      <vt:lpstr>DATA CLEANING</vt:lpstr>
      <vt:lpstr>DATA CLEANING</vt:lpstr>
      <vt:lpstr>DATA ANALYSIS</vt:lpstr>
      <vt:lpstr>PowerPoint Presentation</vt:lpstr>
      <vt:lpstr>PowerPoint Presentation</vt:lpstr>
      <vt:lpstr>PowerPoint Presentation</vt:lpstr>
      <vt:lpstr>FEATURE ENGINEERING</vt:lpstr>
      <vt:lpstr>FEATURE ENGINEERING</vt:lpstr>
      <vt:lpstr>FEATURE ENGINEERING</vt:lpstr>
      <vt:lpstr>modeling</vt:lpstr>
      <vt:lpstr>modeling</vt:lpstr>
      <vt:lpstr>modeling</vt:lpstr>
      <vt:lpstr>evaluation</vt:lpstr>
      <vt:lpstr>PowerPoint Presentation</vt:lpstr>
      <vt:lpstr>PowerPoint Presentation</vt:lpstr>
      <vt:lpstr>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Prudential Life Insurance Assessment</dc:title>
  <dc:subject/>
  <dc:creator>Mayokun Ajiboye</dc:creator>
  <cp:lastModifiedBy>Mayokun Ajiboye</cp:lastModifiedBy>
  <cp:revision>15</cp:revision>
  <dcterms:created xsi:type="dcterms:W3CDTF">2024-04-13T11:39:56Z</dcterms:created>
  <dcterms:modified xsi:type="dcterms:W3CDTF">2024-04-13T21:20:21Z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