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906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8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BEFE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5BB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5BB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:notes"/>
          <p:cNvSpPr/>
          <p:nvPr>
            <p:ph idx="2" type="sldImg"/>
          </p:nvPr>
        </p:nvSpPr>
        <p:spPr>
          <a:xfrm>
            <a:off x="701675" y="742950"/>
            <a:ext cx="5365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11cc90e40_0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11cc90e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711cc90e4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1cc90e40_0_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1cc90e4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11cc90e4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1cc90e40_0_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1cc90e4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711cc90e4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1be90e17_0_6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1be90e17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4d1be90e17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b059f7ff_2_1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1b059f7ff_2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1b059f7ff_2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0d634053a_0_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0d634053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70d634053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d634053a_0_3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0d634053a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Para 200 incidencias se necesita 3 o 4 personas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3 a 9 minutos por incidencia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70d634053a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con foto_opción 2" showMasterSp="0">
  <p:cSld name="Portada con foto_opción 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24402" t="1495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74671" y="1924359"/>
            <a:ext cx="7782401" cy="27866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" y="1924342"/>
            <a:ext cx="474663" cy="428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779332" y="4711037"/>
            <a:ext cx="477733" cy="85918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725537" y="6427470"/>
            <a:ext cx="1180465" cy="430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779332" y="5570238"/>
            <a:ext cx="946205" cy="1287781"/>
          </a:xfrm>
          <a:custGeom>
            <a:rect b="b" l="l" r="r" t="t"/>
            <a:pathLst>
              <a:path extrusionOk="0" h="1287781" w="873420">
                <a:moveTo>
                  <a:pt x="0" y="0"/>
                </a:moveTo>
                <a:lnTo>
                  <a:pt x="440984" y="0"/>
                </a:lnTo>
                <a:lnTo>
                  <a:pt x="440984" y="857251"/>
                </a:lnTo>
                <a:lnTo>
                  <a:pt x="873420" y="857251"/>
                </a:lnTo>
                <a:lnTo>
                  <a:pt x="873420" y="1287781"/>
                </a:lnTo>
                <a:lnTo>
                  <a:pt x="2835" y="1287781"/>
                </a:lnTo>
                <a:lnTo>
                  <a:pt x="2835" y="857251"/>
                </a:lnTo>
                <a:lnTo>
                  <a:pt x="0" y="857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676910" y="2726212"/>
            <a:ext cx="53653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94" y="2185338"/>
            <a:ext cx="1387904" cy="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">
  <p:cSld name="Titul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17302" y="367217"/>
            <a:ext cx="693735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e con forma">
  <p:cSld name="Pie con form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17302" y="367217"/>
            <a:ext cx="693735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11" y="6202258"/>
            <a:ext cx="9891569" cy="655742"/>
          </a:xfrm>
          <a:custGeom>
            <a:rect b="b" l="l" r="r" t="t"/>
            <a:pathLst>
              <a:path extrusionOk="0" h="1094740" w="20104100">
                <a:moveTo>
                  <a:pt x="20104099" y="0"/>
                </a:moveTo>
                <a:lnTo>
                  <a:pt x="0" y="1088806"/>
                </a:lnTo>
                <a:lnTo>
                  <a:pt x="0" y="1094580"/>
                </a:lnTo>
                <a:lnTo>
                  <a:pt x="20104099" y="1094580"/>
                </a:lnTo>
                <a:lnTo>
                  <a:pt x="20104099" y="0"/>
                </a:lnTo>
                <a:close/>
              </a:path>
            </a:pathLst>
          </a:custGeom>
          <a:solidFill>
            <a:srgbClr val="DCDEE0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sión diagonal" showMasterSp="0">
  <p:cSld name="División diagonal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4474906" y="0"/>
            <a:ext cx="5431102" cy="6858000"/>
          </a:xfrm>
          <a:custGeom>
            <a:rect b="b" l="l" r="r" t="t"/>
            <a:pathLst>
              <a:path extrusionOk="0" h="5715000" w="4152292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417301" y="367219"/>
            <a:ext cx="5060660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 conclusión">
  <p:cSld name="Con conclus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17547" y="367850"/>
            <a:ext cx="6655347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7" name="Google Shape;87;p14"/>
          <p:cNvGrpSpPr/>
          <p:nvPr/>
        </p:nvGrpSpPr>
        <p:grpSpPr>
          <a:xfrm>
            <a:off x="-105" y="426339"/>
            <a:ext cx="9906105" cy="6435133"/>
            <a:chOff x="-97" y="426338"/>
            <a:chExt cx="9144097" cy="6435133"/>
          </a:xfrm>
        </p:grpSpPr>
        <p:sp>
          <p:nvSpPr>
            <p:cNvPr id="88" name="Google Shape;88;p14"/>
            <p:cNvSpPr/>
            <p:nvPr/>
          </p:nvSpPr>
          <p:spPr>
            <a:xfrm>
              <a:off x="-97" y="638125"/>
              <a:ext cx="108000" cy="27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97" y="426338"/>
              <a:ext cx="10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97" y="3424632"/>
              <a:ext cx="108000" cy="300488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97" y="6005746"/>
              <a:ext cx="9144097" cy="855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">
  <p:cSld name="Tex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7310" y="367217"/>
            <a:ext cx="665893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4671" y="1718310"/>
            <a:ext cx="9237003" cy="4280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0680" lvl="0" marL="457200" marR="0" rtl="0" algn="l">
              <a:spcBef>
                <a:spcPts val="4200"/>
              </a:spcBef>
              <a:spcAft>
                <a:spcPts val="0"/>
              </a:spcAft>
              <a:buClr>
                <a:srgbClr val="666666"/>
              </a:buClr>
              <a:buSzPts val="20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›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&amp; Conclusión">
  <p:cSld name="Texto &amp; Conclus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7300" y="367217"/>
            <a:ext cx="6675588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74671" y="1718311"/>
            <a:ext cx="9237003" cy="409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0680" lvl="0" marL="457200" marR="0" rtl="0" algn="l">
              <a:spcBef>
                <a:spcPts val="4200"/>
              </a:spcBef>
              <a:spcAft>
                <a:spcPts val="0"/>
              </a:spcAft>
              <a:buClr>
                <a:srgbClr val="666666"/>
              </a:buClr>
              <a:buSzPts val="20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»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120"/>
              <a:buFont typeface="Arial"/>
              <a:buChar char="›"/>
              <a:defRPr b="0" i="0" sz="1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16"/>
          <p:cNvGrpSpPr/>
          <p:nvPr/>
        </p:nvGrpSpPr>
        <p:grpSpPr>
          <a:xfrm>
            <a:off x="-105" y="426339"/>
            <a:ext cx="9906105" cy="6435133"/>
            <a:chOff x="-97" y="426338"/>
            <a:chExt cx="9144097" cy="6435133"/>
          </a:xfrm>
        </p:grpSpPr>
        <p:sp>
          <p:nvSpPr>
            <p:cNvPr id="99" name="Google Shape;99;p16"/>
            <p:cNvSpPr/>
            <p:nvPr/>
          </p:nvSpPr>
          <p:spPr>
            <a:xfrm>
              <a:off x="-97" y="638125"/>
              <a:ext cx="108000" cy="27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-97" y="426338"/>
              <a:ext cx="10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-97" y="3424632"/>
              <a:ext cx="108000" cy="300488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-97" y="6005746"/>
              <a:ext cx="9144097" cy="855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 and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5" y="175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409581" y="585788"/>
            <a:ext cx="9204325" cy="89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09581" y="1781211"/>
            <a:ext cx="9204325" cy="4499045"/>
          </a:xfrm>
          <a:prstGeom prst="rect">
            <a:avLst/>
          </a:prstGeom>
          <a:noFill/>
          <a:ln>
            <a:noFill/>
          </a:ln>
        </p:spPr>
        <p:txBody>
          <a:bodyPr anchorCtr="0" anchor="t" bIns="107800" lIns="107800" spcFirstLastPara="1" rIns="107800" wrap="square" tIns="107800">
            <a:noAutofit/>
          </a:bodyPr>
          <a:lstStyle>
            <a:lvl1pPr indent="-387350" lvl="0" marL="4572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5" y="175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ítulo vertical y texto" showMasterSp="0">
  <p:cSld name="2_Título vertical y tex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jpg" id="111" name="Google Shape;1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496888" cy="15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9" y="196858"/>
            <a:ext cx="2284412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8934051" y="6650564"/>
            <a:ext cx="871537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90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Página </a:t>
            </a:r>
            <a:fld id="{00000000-1234-1234-1234-123412341234}" type="slidenum">
              <a:rPr b="0" lang="es-ES" sz="90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Text">
  <p:cSld name="1_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8395584" y="6582480"/>
            <a:ext cx="1315925" cy="1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71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00"/>
              <a:buFont typeface="Arial"/>
              <a:buNone/>
            </a:pPr>
            <a:r>
              <a:rPr b="0" i="0" lang="es-ES" sz="734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0" i="0" lang="es-ES" sz="55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5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489" y="64800"/>
            <a:ext cx="1593883" cy="215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1721" y="1588"/>
            <a:ext cx="1625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3825" lIns="83825" spcFirstLastPara="1" rIns="83825" wrap="square" tIns="8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8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-68" y="638127"/>
            <a:ext cx="116999" cy="2790599"/>
          </a:xfrm>
          <a:prstGeom prst="rect">
            <a:avLst/>
          </a:prstGeom>
          <a:solidFill>
            <a:srgbClr val="004481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-68" y="426430"/>
            <a:ext cx="116999" cy="215999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68" y="3424632"/>
            <a:ext cx="116999" cy="3004800"/>
          </a:xfrm>
          <a:prstGeom prst="rect">
            <a:avLst/>
          </a:prstGeom>
          <a:solidFill>
            <a:srgbClr val="0A5FB4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484" y="64800"/>
            <a:ext cx="1593883" cy="21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ice" showMasterSp="0">
  <p:cSld name="indic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433602" y="1827360"/>
            <a:ext cx="5862675" cy="282232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6001531"/>
            <a:ext cx="9906000" cy="856489"/>
          </a:xfrm>
          <a:custGeom>
            <a:rect b="b" l="l" r="r" t="t"/>
            <a:pathLst>
              <a:path extrusionOk="0" h="1283970" w="20092035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>
  <p:cSld name="Sólo el título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11983" y="572758"/>
            <a:ext cx="9184175" cy="90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5"/>
              </a:buClr>
              <a:buSzPts val="2400"/>
              <a:buFont typeface="Arial"/>
              <a:buNone/>
              <a:defRPr b="0" i="0" sz="2201" u="none" cap="none" strike="noStrike">
                <a:solidFill>
                  <a:srgbClr val="009EE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/>
          <p:nvPr/>
        </p:nvSpPr>
        <p:spPr>
          <a:xfrm>
            <a:off x="1721" y="1588"/>
            <a:ext cx="1625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3825" lIns="83825" spcFirstLastPara="1" rIns="83825" wrap="square" tIns="83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8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-68" y="638127"/>
            <a:ext cx="116999" cy="2790599"/>
          </a:xfrm>
          <a:prstGeom prst="rect">
            <a:avLst/>
          </a:prstGeom>
          <a:solidFill>
            <a:srgbClr val="004481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-68" y="426430"/>
            <a:ext cx="116999" cy="215999"/>
          </a:xfrm>
          <a:prstGeom prst="rect">
            <a:avLst/>
          </a:prstGeom>
          <a:solidFill>
            <a:srgbClr val="2DCCCD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-68" y="3424632"/>
            <a:ext cx="116999" cy="3004800"/>
          </a:xfrm>
          <a:prstGeom prst="rect">
            <a:avLst/>
          </a:prstGeom>
          <a:solidFill>
            <a:srgbClr val="0A5FB4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1"/>
              <a:buFont typeface="Arial"/>
              <a:buNone/>
            </a:pPr>
            <a:r>
              <a:t/>
            </a:r>
            <a:endParaRPr b="0" i="0" sz="1743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484" y="64800"/>
            <a:ext cx="1593883" cy="2158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6940545" y="99594"/>
            <a:ext cx="2770964" cy="1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71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00"/>
              <a:buFont typeface="Arial"/>
              <a:buNone/>
            </a:pPr>
            <a:r>
              <a:rPr b="0" i="0" lang="es-ES" sz="734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BPE – Optimización de Tratamiento de oficios</a:t>
            </a:r>
            <a:r>
              <a:rPr b="0" i="0" lang="es-ES" sz="55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55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5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>
  <p:cSld name="títul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35407" y="332651"/>
            <a:ext cx="6959956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103125" lIns="103125" spcFirstLastPara="1" rIns="103125" wrap="square" tIns="103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1">
  <p:cSld name="Portada sin foto_opción 1">
    <p:bg>
      <p:bgPr>
        <a:solidFill>
          <a:schemeClr val="accent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85750" y="2078790"/>
            <a:ext cx="8915400" cy="1143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Open Sans"/>
              <a:buNone/>
              <a:defRPr b="0" i="0" sz="5333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0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AF BBVA_Tagline_ING_Princ_BLANCO.png" id="143" name="Google Shape;143;p24"/>
          <p:cNvPicPr preferRelativeResize="0"/>
          <p:nvPr/>
        </p:nvPicPr>
        <p:blipFill rotWithShape="1">
          <a:blip r:embed="rId2">
            <a:alphaModFix/>
          </a:blip>
          <a:srcRect b="27300" l="9297" r="9434" t="28570"/>
          <a:stretch/>
        </p:blipFill>
        <p:spPr>
          <a:xfrm>
            <a:off x="739185" y="393580"/>
            <a:ext cx="1821300" cy="361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4"/>
          <p:cNvGrpSpPr/>
          <p:nvPr/>
        </p:nvGrpSpPr>
        <p:grpSpPr>
          <a:xfrm>
            <a:off x="-4970" y="12"/>
            <a:ext cx="7046093" cy="6863925"/>
            <a:chOff x="2545" y="0"/>
            <a:chExt cx="6504085" cy="5719939"/>
          </a:xfrm>
        </p:grpSpPr>
        <p:sp>
          <p:nvSpPr>
            <p:cNvPr id="145" name="Google Shape;145;p24"/>
            <p:cNvSpPr/>
            <p:nvPr/>
          </p:nvSpPr>
          <p:spPr>
            <a:xfrm>
              <a:off x="4833" y="0"/>
              <a:ext cx="359999" cy="359700"/>
            </a:xfrm>
            <a:prstGeom prst="rect">
              <a:avLst/>
            </a:prstGeom>
            <a:solidFill>
              <a:srgbClr val="2DCCC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4833" y="359750"/>
              <a:ext cx="359999" cy="2291400"/>
            </a:xfrm>
            <a:prstGeom prst="rect">
              <a:avLst/>
            </a:prstGeom>
            <a:solidFill>
              <a:srgbClr val="0A5FB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545" y="2651290"/>
              <a:ext cx="3596099" cy="198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79" y="0"/>
                  </a:lnTo>
                  <a:lnTo>
                    <a:pt x="12079" y="98303"/>
                  </a:lnTo>
                  <a:lnTo>
                    <a:pt x="120000" y="98303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2096"/>
                  </a:lnTo>
                  <a:lnTo>
                    <a:pt x="0" y="98303"/>
                  </a:lnTo>
                  <a:close/>
                </a:path>
              </a:pathLst>
            </a:custGeom>
            <a:solidFill>
              <a:srgbClr val="2A86CA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287032" y="4283242"/>
              <a:ext cx="3219598" cy="14366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581" y="0"/>
                  </a:lnTo>
                  <a:lnTo>
                    <a:pt x="120000" y="0"/>
                  </a:lnTo>
                  <a:lnTo>
                    <a:pt x="120000" y="29765"/>
                  </a:lnTo>
                  <a:lnTo>
                    <a:pt x="120000" y="120000"/>
                  </a:lnTo>
                  <a:lnTo>
                    <a:pt x="106581" y="120000"/>
                  </a:lnTo>
                  <a:lnTo>
                    <a:pt x="106581" y="29765"/>
                  </a:lnTo>
                  <a:lnTo>
                    <a:pt x="0" y="29765"/>
                  </a:lnTo>
                  <a:close/>
                </a:path>
              </a:pathLst>
            </a:custGeom>
            <a:solidFill>
              <a:srgbClr val="5BBE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50" name="Google Shape;150;p24"/>
          <p:cNvGrpSpPr/>
          <p:nvPr/>
        </p:nvGrpSpPr>
        <p:grpSpPr>
          <a:xfrm>
            <a:off x="-3376" y="0"/>
            <a:ext cx="6832521" cy="6850714"/>
            <a:chOff x="4833" y="0"/>
            <a:chExt cx="6306942" cy="6850714"/>
          </a:xfrm>
        </p:grpSpPr>
        <p:sp>
          <p:nvSpPr>
            <p:cNvPr id="151" name="Google Shape;151;p24"/>
            <p:cNvSpPr/>
            <p:nvPr/>
          </p:nvSpPr>
          <p:spPr>
            <a:xfrm>
              <a:off x="4834" y="0"/>
              <a:ext cx="43331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4834" y="432000"/>
              <a:ext cx="433315" cy="25664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4833" y="2998470"/>
              <a:ext cx="3332726" cy="2571550"/>
            </a:xfrm>
            <a:custGeom>
              <a:rect b="b" l="l" r="r" t="t"/>
              <a:pathLst>
                <a:path extrusionOk="0" h="2571550" w="3332726">
                  <a:moveTo>
                    <a:pt x="433316" y="2139550"/>
                  </a:moveTo>
                  <a:lnTo>
                    <a:pt x="3332726" y="2139550"/>
                  </a:lnTo>
                  <a:lnTo>
                    <a:pt x="3332726" y="2571550"/>
                  </a:lnTo>
                  <a:lnTo>
                    <a:pt x="433316" y="2571550"/>
                  </a:lnTo>
                  <a:close/>
                  <a:moveTo>
                    <a:pt x="0" y="0"/>
                  </a:moveTo>
                  <a:lnTo>
                    <a:pt x="433315" y="0"/>
                  </a:lnTo>
                  <a:lnTo>
                    <a:pt x="433315" y="2571550"/>
                  </a:lnTo>
                  <a:lnTo>
                    <a:pt x="0" y="2571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291840" y="5145640"/>
              <a:ext cx="3019935" cy="1705074"/>
            </a:xfrm>
            <a:custGeom>
              <a:rect b="b" l="l" r="r" t="t"/>
              <a:pathLst>
                <a:path extrusionOk="0" h="1705074" w="3019935">
                  <a:moveTo>
                    <a:pt x="0" y="0"/>
                  </a:moveTo>
                  <a:lnTo>
                    <a:pt x="3019935" y="0"/>
                  </a:lnTo>
                  <a:lnTo>
                    <a:pt x="3019935" y="20720"/>
                  </a:lnTo>
                  <a:lnTo>
                    <a:pt x="3019935" y="428400"/>
                  </a:lnTo>
                  <a:lnTo>
                    <a:pt x="3019935" y="1705074"/>
                  </a:lnTo>
                  <a:lnTo>
                    <a:pt x="2586620" y="1705074"/>
                  </a:lnTo>
                  <a:lnTo>
                    <a:pt x="2586620" y="428400"/>
                  </a:lnTo>
                  <a:lnTo>
                    <a:pt x="0" y="428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28" y="432000"/>
            <a:ext cx="2476624" cy="35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2">
  <p:cSld name="Portada sin foto_opción 2">
    <p:bg>
      <p:bgPr>
        <a:solidFill>
          <a:schemeClr val="accent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68300" y="1613002"/>
            <a:ext cx="8915400" cy="1143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Open Sans"/>
              <a:buNone/>
              <a:defRPr b="0" i="0" sz="5333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Calibri"/>
              <a:buNone/>
              <a:defRPr b="0" i="0" sz="45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58" name="Google Shape;158;p25"/>
          <p:cNvGrpSpPr/>
          <p:nvPr/>
        </p:nvGrpSpPr>
        <p:grpSpPr>
          <a:xfrm>
            <a:off x="-3732" y="-4558"/>
            <a:ext cx="9909733" cy="6862524"/>
            <a:chOff x="-3446" y="-3809"/>
            <a:chExt cx="9147445" cy="5718772"/>
          </a:xfrm>
        </p:grpSpPr>
        <p:sp>
          <p:nvSpPr>
            <p:cNvPr id="159" name="Google Shape;159;p25"/>
            <p:cNvSpPr/>
            <p:nvPr/>
          </p:nvSpPr>
          <p:spPr>
            <a:xfrm flipH="1">
              <a:off x="-3446" y="-3809"/>
              <a:ext cx="359999" cy="14339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 flipH="1">
              <a:off x="-148" y="4093464"/>
              <a:ext cx="2689499" cy="16214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03849" y="0"/>
                  </a:lnTo>
                  <a:lnTo>
                    <a:pt x="103849" y="93377"/>
                  </a:lnTo>
                  <a:lnTo>
                    <a:pt x="0" y="93377"/>
                  </a:lnTo>
                  <a:lnTo>
                    <a:pt x="0" y="119999"/>
                  </a:lnTo>
                  <a:lnTo>
                    <a:pt x="103849" y="119999"/>
                  </a:lnTo>
                  <a:lnTo>
                    <a:pt x="104090" y="119999"/>
                  </a:lnTo>
                  <a:lnTo>
                    <a:pt x="120000" y="1199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flipH="1">
              <a:off x="6461699" y="5355250"/>
              <a:ext cx="2682300" cy="3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 flipH="1">
              <a:off x="-150" y="1430337"/>
              <a:ext cx="362100" cy="2663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 flipH="1">
              <a:off x="2689251" y="5355250"/>
              <a:ext cx="3772500" cy="35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F BBVA_Tagline_ING_Princ_BLANCO.png" id="164" name="Google Shape;164;p25"/>
          <p:cNvPicPr preferRelativeResize="0"/>
          <p:nvPr/>
        </p:nvPicPr>
        <p:blipFill rotWithShape="1">
          <a:blip r:embed="rId2">
            <a:alphaModFix/>
          </a:blip>
          <a:srcRect b="22837" l="8368" r="7519" t="25768"/>
          <a:stretch/>
        </p:blipFill>
        <p:spPr>
          <a:xfrm>
            <a:off x="8274755" y="166405"/>
            <a:ext cx="1456975" cy="3255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66" name="Google Shape;166;p25"/>
          <p:cNvGrpSpPr/>
          <p:nvPr/>
        </p:nvGrpSpPr>
        <p:grpSpPr>
          <a:xfrm>
            <a:off x="-4468" y="0"/>
            <a:ext cx="9910468" cy="6858000"/>
            <a:chOff x="4502" y="0"/>
            <a:chExt cx="9139498" cy="6858000"/>
          </a:xfrm>
        </p:grpSpPr>
        <p:sp>
          <p:nvSpPr>
            <p:cNvPr id="167" name="Google Shape;167;p25"/>
            <p:cNvSpPr/>
            <p:nvPr/>
          </p:nvSpPr>
          <p:spPr>
            <a:xfrm>
              <a:off x="4502" y="0"/>
              <a:ext cx="439200" cy="23574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502" y="2357438"/>
              <a:ext cx="439200" cy="278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502" y="5138420"/>
              <a:ext cx="3256858" cy="1719580"/>
            </a:xfrm>
            <a:custGeom>
              <a:rect b="b" l="l" r="r" t="t"/>
              <a:pathLst>
                <a:path extrusionOk="0" h="1719580" w="3256858">
                  <a:moveTo>
                    <a:pt x="0" y="0"/>
                  </a:moveTo>
                  <a:lnTo>
                    <a:pt x="439200" y="0"/>
                  </a:lnTo>
                  <a:lnTo>
                    <a:pt x="439200" y="1285903"/>
                  </a:lnTo>
                  <a:lnTo>
                    <a:pt x="3256858" y="1285903"/>
                  </a:lnTo>
                  <a:lnTo>
                    <a:pt x="3256858" y="1717903"/>
                  </a:lnTo>
                  <a:lnTo>
                    <a:pt x="439200" y="1717903"/>
                  </a:lnTo>
                  <a:lnTo>
                    <a:pt x="439200" y="1719580"/>
                  </a:lnTo>
                  <a:lnTo>
                    <a:pt x="0" y="17195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3261360" y="6424323"/>
              <a:ext cx="3063240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6324600" y="6424323"/>
              <a:ext cx="28194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8930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ítulo">
  <p:cSld name="solo título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69194" y="241208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&amp; conclusion">
  <p:cSld name="título &amp; conclus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65976" y="240974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78" name="Google Shape;178;p27"/>
          <p:cNvGrpSpPr/>
          <p:nvPr/>
        </p:nvGrpSpPr>
        <p:grpSpPr>
          <a:xfrm>
            <a:off x="-107" y="426341"/>
            <a:ext cx="9906001" cy="6431656"/>
            <a:chOff x="-98" y="355282"/>
            <a:chExt cx="9144000" cy="5359714"/>
          </a:xfrm>
        </p:grpSpPr>
        <p:sp>
          <p:nvSpPr>
            <p:cNvPr id="179" name="Google Shape;179;p27"/>
            <p:cNvSpPr/>
            <p:nvPr/>
          </p:nvSpPr>
          <p:spPr>
            <a:xfrm>
              <a:off x="-98" y="535281"/>
              <a:ext cx="82794" cy="232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-98" y="355282"/>
              <a:ext cx="82794" cy="1799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-98" y="2857371"/>
              <a:ext cx="82794" cy="25040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-98" y="5001896"/>
              <a:ext cx="9144000" cy="71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7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sión diagonal">
  <p:cSld name="División diagonal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4474898" y="1"/>
            <a:ext cx="5431075" cy="6857997"/>
          </a:xfrm>
          <a:custGeom>
            <a:rect b="b" l="l" r="r" t="t"/>
            <a:pathLst>
              <a:path extrusionOk="0" h="120000" w="120000">
                <a:moveTo>
                  <a:pt x="93280" y="0"/>
                </a:moveTo>
                <a:lnTo>
                  <a:pt x="120000" y="0"/>
                </a:lnTo>
                <a:lnTo>
                  <a:pt x="120000" y="149"/>
                </a:lnTo>
                <a:lnTo>
                  <a:pt x="120000" y="120000"/>
                </a:lnTo>
                <a:lnTo>
                  <a:pt x="0" y="120000"/>
                </a:lnTo>
                <a:lnTo>
                  <a:pt x="31339" y="0"/>
                </a:lnTo>
                <a:lnTo>
                  <a:pt x="31630" y="0"/>
                </a:lnTo>
                <a:lnTo>
                  <a:pt x="31630" y="0"/>
                </a:lnTo>
                <a:lnTo>
                  <a:pt x="93280" y="0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3"/>
              <a:buFont typeface="Arial"/>
              <a:buNone/>
            </a:pPr>
            <a:r>
              <a:t/>
            </a:r>
            <a:endParaRPr b="0" i="0" sz="25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265975" y="240974"/>
            <a:ext cx="5345275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Google Shape;188;p28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474906" y="0"/>
            <a:ext cx="5431102" cy="6858000"/>
          </a:xfrm>
          <a:custGeom>
            <a:rect b="b" l="l" r="r" t="t"/>
            <a:pathLst>
              <a:path extrusionOk="0" h="5715000" w="4152292">
                <a:moveTo>
                  <a:pt x="3227729" y="0"/>
                </a:moveTo>
                <a:lnTo>
                  <a:pt x="4152292" y="0"/>
                </a:lnTo>
                <a:lnTo>
                  <a:pt x="4152292" y="7121"/>
                </a:lnTo>
                <a:lnTo>
                  <a:pt x="4152292" y="5715000"/>
                </a:lnTo>
                <a:lnTo>
                  <a:pt x="0" y="5715000"/>
                </a:lnTo>
                <a:lnTo>
                  <a:pt x="1084424" y="2"/>
                </a:lnTo>
                <a:lnTo>
                  <a:pt x="1094497" y="26"/>
                </a:lnTo>
                <a:lnTo>
                  <a:pt x="1094497" y="1"/>
                </a:lnTo>
                <a:lnTo>
                  <a:pt x="3227729" y="1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">
  <p:cSld name="texto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70082" y="241208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92126" y="1718318"/>
            <a:ext cx="9319699" cy="42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404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●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○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4045" lvl="5" marL="27432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4045" lvl="6" marL="32004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4045" lvl="7" marL="36576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4045" lvl="8" marL="4114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29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&amp; Conclusión">
  <p:cSld name="Texto &amp; Conclusió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-107" y="426341"/>
            <a:ext cx="9906001" cy="6431656"/>
            <a:chOff x="-98" y="355282"/>
            <a:chExt cx="9144000" cy="5359714"/>
          </a:xfrm>
        </p:grpSpPr>
        <p:sp>
          <p:nvSpPr>
            <p:cNvPr id="198" name="Google Shape;198;p30"/>
            <p:cNvSpPr/>
            <p:nvPr/>
          </p:nvSpPr>
          <p:spPr>
            <a:xfrm>
              <a:off x="-98" y="535281"/>
              <a:ext cx="82794" cy="232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-98" y="355282"/>
              <a:ext cx="82794" cy="1799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-98" y="2857371"/>
              <a:ext cx="82794" cy="250409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-98" y="5001896"/>
              <a:ext cx="9144000" cy="71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33"/>
                <a:buFont typeface="Arial"/>
                <a:buNone/>
              </a:pPr>
              <a:r>
                <a:t/>
              </a:r>
              <a:endParaRPr b="0" i="0" sz="2533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92126" y="1718318"/>
            <a:ext cx="9319699" cy="428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4045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404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7154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●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666666"/>
              </a:buClr>
              <a:buSzPts val="1867"/>
              <a:buFont typeface="Open Sans"/>
              <a:buChar char="○"/>
              <a:defRPr b="0" i="0" sz="1867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4045" lvl="5" marL="27432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4045" lvl="6" marL="32004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●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4045" lvl="7" marL="36576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○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4045" lvl="8" marL="4114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Open Sans"/>
              <a:buChar char="■"/>
              <a:defRPr b="0" i="0" sz="21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265976" y="240974"/>
            <a:ext cx="6937449" cy="7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67"/>
              <a:buFont typeface="Open Sans"/>
              <a:buNone/>
              <a:defRPr b="1" i="0" sz="2667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33"/>
              <a:buFont typeface="Open Sans"/>
              <a:buNone/>
              <a:defRPr b="1" i="0" sz="4533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4" name="Google Shape;204;p30"/>
          <p:cNvSpPr txBox="1"/>
          <p:nvPr/>
        </p:nvSpPr>
        <p:spPr>
          <a:xfrm>
            <a:off x="8395585" y="99511"/>
            <a:ext cx="1315925" cy="147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685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86CA"/>
              </a:buClr>
              <a:buSzPts val="267"/>
              <a:buFont typeface="Arial"/>
              <a:buNone/>
            </a:pPr>
            <a:r>
              <a:rPr b="0" i="0" lang="es-ES" sz="1067" u="none" cap="none" strike="noStrike">
                <a:solidFill>
                  <a:srgbClr val="2A86CA"/>
                </a:solidFill>
                <a:latin typeface="Arial"/>
                <a:ea typeface="Arial"/>
                <a:cs typeface="Arial"/>
                <a:sym typeface="Arial"/>
              </a:rPr>
              <a:t>Steering Committee TMP Continental </a:t>
            </a:r>
            <a:r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fld id="{00000000-1234-1234-1234-123412341234}" type="slidenum">
              <a:rPr b="0" i="0" lang="es-ES" sz="800" u="none" cap="none" strike="noStrike">
                <a:solidFill>
                  <a:srgbClr val="5BBE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9269848" y="633313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1733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-105" y="426339"/>
            <a:ext cx="9906105" cy="6435133"/>
            <a:chOff x="-97" y="426338"/>
            <a:chExt cx="9144097" cy="6435133"/>
          </a:xfrm>
        </p:grpSpPr>
        <p:sp>
          <p:nvSpPr>
            <p:cNvPr id="207" name="Google Shape;207;p30"/>
            <p:cNvSpPr/>
            <p:nvPr/>
          </p:nvSpPr>
          <p:spPr>
            <a:xfrm>
              <a:off x="-97" y="638125"/>
              <a:ext cx="108000" cy="2790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-97" y="426338"/>
              <a:ext cx="108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-97" y="3424632"/>
              <a:ext cx="108000" cy="300488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-97" y="6005746"/>
              <a:ext cx="9144097" cy="855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ice" showMasterSp="0">
  <p:cSld name="indice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433602" y="1827361"/>
            <a:ext cx="5862675" cy="282232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3" name="Google Shape;213;p31"/>
          <p:cNvSpPr/>
          <p:nvPr/>
        </p:nvSpPr>
        <p:spPr>
          <a:xfrm>
            <a:off x="0" y="6001535"/>
            <a:ext cx="9906000" cy="856489"/>
          </a:xfrm>
          <a:custGeom>
            <a:rect b="b" l="l" r="r" t="t"/>
            <a:pathLst>
              <a:path extrusionOk="0" h="1283970" w="20092035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5" y="215904"/>
            <a:ext cx="1653187" cy="24013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0" y="6001531"/>
            <a:ext cx="9906000" cy="856489"/>
          </a:xfrm>
          <a:custGeom>
            <a:rect b="b" l="l" r="r" t="t"/>
            <a:pathLst>
              <a:path extrusionOk="0" h="1283970" w="20092035">
                <a:moveTo>
                  <a:pt x="20091587" y="0"/>
                </a:moveTo>
                <a:lnTo>
                  <a:pt x="0" y="1275999"/>
                </a:lnTo>
                <a:lnTo>
                  <a:pt x="0" y="1283828"/>
                </a:lnTo>
                <a:lnTo>
                  <a:pt x="20091587" y="1283828"/>
                </a:lnTo>
                <a:lnTo>
                  <a:pt x="20091587" y="0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con foto_opción 1" showMasterSp="0">
  <p:cSld name="Portada con foto_opción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 flipH="1">
            <a:off x="5822723" y="1717294"/>
            <a:ext cx="779457" cy="21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" y="1717294"/>
            <a:ext cx="5822715" cy="21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208071" y="2109936"/>
            <a:ext cx="54490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7936" y="423564"/>
            <a:ext cx="1893647" cy="684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4"/>
          <p:cNvGrpSpPr/>
          <p:nvPr/>
        </p:nvGrpSpPr>
        <p:grpSpPr>
          <a:xfrm>
            <a:off x="7313433" y="5140157"/>
            <a:ext cx="2598109" cy="1715575"/>
            <a:chOff x="6750859" y="5140138"/>
            <a:chExt cx="2398255" cy="1715575"/>
          </a:xfrm>
        </p:grpSpPr>
        <p:sp>
          <p:nvSpPr>
            <p:cNvPr id="30" name="Google Shape;30;p4"/>
            <p:cNvSpPr/>
            <p:nvPr/>
          </p:nvSpPr>
          <p:spPr>
            <a:xfrm>
              <a:off x="8493761" y="5140138"/>
              <a:ext cx="655353" cy="4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593761" y="5140138"/>
              <a:ext cx="900000" cy="43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750859" y="5994162"/>
              <a:ext cx="432000" cy="8615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750859" y="5140138"/>
              <a:ext cx="900000" cy="854024"/>
            </a:xfrm>
            <a:custGeom>
              <a:rect b="b" l="l" r="r" t="t"/>
              <a:pathLst>
                <a:path extrusionOk="0" h="854024" w="900000">
                  <a:moveTo>
                    <a:pt x="0" y="0"/>
                  </a:moveTo>
                  <a:lnTo>
                    <a:pt x="432000" y="0"/>
                  </a:lnTo>
                  <a:lnTo>
                    <a:pt x="900000" y="0"/>
                  </a:lnTo>
                  <a:lnTo>
                    <a:pt x="900000" y="431700"/>
                  </a:lnTo>
                  <a:lnTo>
                    <a:pt x="432000" y="431700"/>
                  </a:lnTo>
                  <a:lnTo>
                    <a:pt x="432000" y="854024"/>
                  </a:lnTo>
                  <a:lnTo>
                    <a:pt x="0" y="854024"/>
                  </a:lnTo>
                  <a:lnTo>
                    <a:pt x="0" y="4317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con foto_opción 2" showMasterSp="0">
  <p:cSld name="Portada con foto_opción 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2">
            <a:alphaModFix/>
          </a:blip>
          <a:srcRect b="0" l="0" r="24402" t="1495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474672" y="1924364"/>
            <a:ext cx="7782401" cy="27866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4" y="1924343"/>
            <a:ext cx="474664" cy="428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7779333" y="4711041"/>
            <a:ext cx="477733" cy="8591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8725538" y="6427471"/>
            <a:ext cx="1180465" cy="430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7779333" y="5570241"/>
            <a:ext cx="946205" cy="1287781"/>
          </a:xfrm>
          <a:custGeom>
            <a:rect b="b" l="l" r="r" t="t"/>
            <a:pathLst>
              <a:path extrusionOk="0" h="1287781" w="873420">
                <a:moveTo>
                  <a:pt x="0" y="0"/>
                </a:moveTo>
                <a:lnTo>
                  <a:pt x="440984" y="0"/>
                </a:lnTo>
                <a:lnTo>
                  <a:pt x="440984" y="857251"/>
                </a:lnTo>
                <a:lnTo>
                  <a:pt x="873420" y="857251"/>
                </a:lnTo>
                <a:lnTo>
                  <a:pt x="873420" y="1287781"/>
                </a:lnTo>
                <a:lnTo>
                  <a:pt x="2835" y="1287781"/>
                </a:lnTo>
                <a:lnTo>
                  <a:pt x="2835" y="857251"/>
                </a:lnTo>
                <a:lnTo>
                  <a:pt x="0" y="857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676911" y="2726212"/>
            <a:ext cx="53653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95" y="2185339"/>
            <a:ext cx="1387905" cy="2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2">
            <a:alphaModFix/>
          </a:blip>
          <a:srcRect b="0" l="0" r="24402" t="1495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474671" y="1924359"/>
            <a:ext cx="7782401" cy="27866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3" y="1924342"/>
            <a:ext cx="474663" cy="428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7779332" y="4711037"/>
            <a:ext cx="477733" cy="8591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8725537" y="6427470"/>
            <a:ext cx="1180465" cy="430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7779332" y="5570238"/>
            <a:ext cx="946205" cy="1287781"/>
          </a:xfrm>
          <a:custGeom>
            <a:rect b="b" l="l" r="r" t="t"/>
            <a:pathLst>
              <a:path extrusionOk="0" h="1287781" w="873420">
                <a:moveTo>
                  <a:pt x="0" y="0"/>
                </a:moveTo>
                <a:lnTo>
                  <a:pt x="440984" y="0"/>
                </a:lnTo>
                <a:lnTo>
                  <a:pt x="440984" y="857251"/>
                </a:lnTo>
                <a:lnTo>
                  <a:pt x="873420" y="857251"/>
                </a:lnTo>
                <a:lnTo>
                  <a:pt x="873420" y="1287781"/>
                </a:lnTo>
                <a:lnTo>
                  <a:pt x="2835" y="1287781"/>
                </a:lnTo>
                <a:lnTo>
                  <a:pt x="2835" y="857251"/>
                </a:lnTo>
                <a:lnTo>
                  <a:pt x="0" y="857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>
            <p:ph idx="2" type="title"/>
          </p:nvPr>
        </p:nvSpPr>
        <p:spPr>
          <a:xfrm>
            <a:off x="676910" y="2726212"/>
            <a:ext cx="53653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94" y="2185338"/>
            <a:ext cx="1387904" cy="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ulo">
  <p:cSld name="Titulo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17302" y="367217"/>
            <a:ext cx="6937359" cy="713119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35650" spcFirstLastPara="1" rIns="35650" wrap="square" tIns="17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1" showMasterSp="0">
  <p:cSld name="Portada sin foto_opción 1">
    <p:bg>
      <p:bgPr>
        <a:solidFill>
          <a:schemeClr val="accent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85300" y="2289600"/>
            <a:ext cx="8744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6" name="Google Shape;36;p5"/>
          <p:cNvGrpSpPr/>
          <p:nvPr/>
        </p:nvGrpSpPr>
        <p:grpSpPr>
          <a:xfrm>
            <a:off x="-3376" y="0"/>
            <a:ext cx="6832521" cy="6850714"/>
            <a:chOff x="4833" y="0"/>
            <a:chExt cx="6306942" cy="6850714"/>
          </a:xfrm>
        </p:grpSpPr>
        <p:sp>
          <p:nvSpPr>
            <p:cNvPr id="37" name="Google Shape;37;p5"/>
            <p:cNvSpPr/>
            <p:nvPr/>
          </p:nvSpPr>
          <p:spPr>
            <a:xfrm>
              <a:off x="4834" y="0"/>
              <a:ext cx="433314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4834" y="432000"/>
              <a:ext cx="433315" cy="25664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833" y="2998470"/>
              <a:ext cx="3332726" cy="2571550"/>
            </a:xfrm>
            <a:custGeom>
              <a:rect b="b" l="l" r="r" t="t"/>
              <a:pathLst>
                <a:path extrusionOk="0" h="2571550" w="3332726">
                  <a:moveTo>
                    <a:pt x="433316" y="2139550"/>
                  </a:moveTo>
                  <a:lnTo>
                    <a:pt x="3332726" y="2139550"/>
                  </a:lnTo>
                  <a:lnTo>
                    <a:pt x="3332726" y="2571550"/>
                  </a:lnTo>
                  <a:lnTo>
                    <a:pt x="433316" y="2571550"/>
                  </a:lnTo>
                  <a:close/>
                  <a:moveTo>
                    <a:pt x="0" y="0"/>
                  </a:moveTo>
                  <a:lnTo>
                    <a:pt x="433315" y="0"/>
                  </a:lnTo>
                  <a:lnTo>
                    <a:pt x="433315" y="2571550"/>
                  </a:lnTo>
                  <a:lnTo>
                    <a:pt x="0" y="2571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3291840" y="5145640"/>
              <a:ext cx="3019935" cy="1705074"/>
            </a:xfrm>
            <a:custGeom>
              <a:rect b="b" l="l" r="r" t="t"/>
              <a:pathLst>
                <a:path extrusionOk="0" h="1705074" w="3019935">
                  <a:moveTo>
                    <a:pt x="0" y="0"/>
                  </a:moveTo>
                  <a:lnTo>
                    <a:pt x="3019935" y="0"/>
                  </a:lnTo>
                  <a:lnTo>
                    <a:pt x="3019935" y="20720"/>
                  </a:lnTo>
                  <a:lnTo>
                    <a:pt x="3019935" y="428400"/>
                  </a:lnTo>
                  <a:lnTo>
                    <a:pt x="3019935" y="1705074"/>
                  </a:lnTo>
                  <a:lnTo>
                    <a:pt x="2586620" y="1705074"/>
                  </a:lnTo>
                  <a:lnTo>
                    <a:pt x="2586620" y="428400"/>
                  </a:lnTo>
                  <a:lnTo>
                    <a:pt x="0" y="428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8728" y="432000"/>
            <a:ext cx="2476624" cy="35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sin foto_opción 2" showMasterSp="0">
  <p:cSld name="Portada sin foto_opción 2">
    <p:bg>
      <p:bgPr>
        <a:solidFill>
          <a:schemeClr val="accent4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942446" y="2263179"/>
            <a:ext cx="866325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-4468" y="0"/>
            <a:ext cx="9910468" cy="6858000"/>
            <a:chOff x="4502" y="0"/>
            <a:chExt cx="9139498" cy="6858000"/>
          </a:xfrm>
        </p:grpSpPr>
        <p:sp>
          <p:nvSpPr>
            <p:cNvPr id="45" name="Google Shape;45;p6"/>
            <p:cNvSpPr/>
            <p:nvPr/>
          </p:nvSpPr>
          <p:spPr>
            <a:xfrm>
              <a:off x="4502" y="0"/>
              <a:ext cx="439200" cy="23574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502" y="2357438"/>
              <a:ext cx="439200" cy="278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502" y="5138420"/>
              <a:ext cx="3256858" cy="1719580"/>
            </a:xfrm>
            <a:custGeom>
              <a:rect b="b" l="l" r="r" t="t"/>
              <a:pathLst>
                <a:path extrusionOk="0" h="1719580" w="3256858">
                  <a:moveTo>
                    <a:pt x="0" y="0"/>
                  </a:moveTo>
                  <a:lnTo>
                    <a:pt x="439200" y="0"/>
                  </a:lnTo>
                  <a:lnTo>
                    <a:pt x="439200" y="1285903"/>
                  </a:lnTo>
                  <a:lnTo>
                    <a:pt x="3256858" y="1285903"/>
                  </a:lnTo>
                  <a:lnTo>
                    <a:pt x="3256858" y="1717903"/>
                  </a:lnTo>
                  <a:lnTo>
                    <a:pt x="439200" y="1717903"/>
                  </a:lnTo>
                  <a:lnTo>
                    <a:pt x="439200" y="1719580"/>
                  </a:lnTo>
                  <a:lnTo>
                    <a:pt x="0" y="1719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261360" y="6424323"/>
              <a:ext cx="3063240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324600" y="6424323"/>
              <a:ext cx="28194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8930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illa sección" showMasterSp="0">
  <p:cSld name="Portadilla sección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2848240" y="4568400"/>
            <a:ext cx="4450290" cy="58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7"/>
          <p:cNvGrpSpPr/>
          <p:nvPr/>
        </p:nvGrpSpPr>
        <p:grpSpPr>
          <a:xfrm>
            <a:off x="235614" y="850484"/>
            <a:ext cx="3066063" cy="2580439"/>
            <a:chOff x="217488" y="850465"/>
            <a:chExt cx="2830212" cy="2580439"/>
          </a:xfrm>
        </p:grpSpPr>
        <p:sp>
          <p:nvSpPr>
            <p:cNvPr id="55" name="Google Shape;55;p7"/>
            <p:cNvSpPr/>
            <p:nvPr/>
          </p:nvSpPr>
          <p:spPr>
            <a:xfrm>
              <a:off x="2830680" y="850465"/>
              <a:ext cx="217020" cy="23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521460" y="850465"/>
              <a:ext cx="130922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217488" y="850465"/>
              <a:ext cx="1309220" cy="1506654"/>
            </a:xfrm>
            <a:custGeom>
              <a:rect b="b" l="l" r="r" t="t"/>
              <a:pathLst>
                <a:path extrusionOk="0" h="1506654" w="1309220">
                  <a:moveTo>
                    <a:pt x="0" y="0"/>
                  </a:moveTo>
                  <a:lnTo>
                    <a:pt x="1309220" y="0"/>
                  </a:lnTo>
                  <a:lnTo>
                    <a:pt x="1309220" y="225720"/>
                  </a:lnTo>
                  <a:lnTo>
                    <a:pt x="220662" y="225720"/>
                  </a:lnTo>
                  <a:lnTo>
                    <a:pt x="220662" y="1506654"/>
                  </a:lnTo>
                  <a:lnTo>
                    <a:pt x="0" y="1506654"/>
                  </a:lnTo>
                  <a:lnTo>
                    <a:pt x="0" y="225720"/>
                  </a:lnTo>
                  <a:lnTo>
                    <a:pt x="0" y="225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217488" y="2357119"/>
              <a:ext cx="220662" cy="10737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_opción 1" showMasterSp="0">
  <p:cSld name="Foto_opción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>
            <p:ph idx="2" type="pic"/>
          </p:nvPr>
        </p:nvSpPr>
        <p:spPr>
          <a:xfrm>
            <a:off x="3340180" y="0"/>
            <a:ext cx="6565821" cy="687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1" name="Google Shape;61;p8"/>
          <p:cNvGrpSpPr/>
          <p:nvPr/>
        </p:nvGrpSpPr>
        <p:grpSpPr>
          <a:xfrm>
            <a:off x="-15011" y="-1"/>
            <a:ext cx="4480214" cy="6858001"/>
            <a:chOff x="-13856" y="-1"/>
            <a:chExt cx="4135582" cy="5715001"/>
          </a:xfrm>
        </p:grpSpPr>
        <p:sp>
          <p:nvSpPr>
            <p:cNvPr id="62" name="Google Shape;62;p8"/>
            <p:cNvSpPr/>
            <p:nvPr/>
          </p:nvSpPr>
          <p:spPr>
            <a:xfrm>
              <a:off x="1334472" y="0"/>
              <a:ext cx="2769253" cy="5715000"/>
            </a:xfrm>
            <a:custGeom>
              <a:rect b="b" l="l" r="r" t="t"/>
              <a:pathLst>
                <a:path extrusionOk="0" h="11308557" w="5541199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0033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-13856" y="-1"/>
              <a:ext cx="4135582" cy="5715001"/>
            </a:xfrm>
            <a:custGeom>
              <a:rect b="b" l="l" r="r" t="t"/>
              <a:pathLst>
                <a:path extrusionOk="0" h="5715001" w="4135582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8"/>
          <p:cNvSpPr txBox="1"/>
          <p:nvPr>
            <p:ph type="title"/>
          </p:nvPr>
        </p:nvSpPr>
        <p:spPr>
          <a:xfrm>
            <a:off x="235612" y="1659573"/>
            <a:ext cx="4502030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622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_opción 2" showMasterSp="0">
  <p:cSld name="Foto_opción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>
            <p:ph idx="2" type="pic"/>
          </p:nvPr>
        </p:nvSpPr>
        <p:spPr>
          <a:xfrm flipH="1">
            <a:off x="7" y="0"/>
            <a:ext cx="6604846" cy="6871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8" name="Google Shape;68;p9"/>
          <p:cNvGrpSpPr/>
          <p:nvPr/>
        </p:nvGrpSpPr>
        <p:grpSpPr>
          <a:xfrm flipH="1">
            <a:off x="5469813" y="-1"/>
            <a:ext cx="4480214" cy="6858001"/>
            <a:chOff x="-13856" y="-1"/>
            <a:chExt cx="4135582" cy="5715001"/>
          </a:xfrm>
        </p:grpSpPr>
        <p:sp>
          <p:nvSpPr>
            <p:cNvPr id="69" name="Google Shape;69;p9"/>
            <p:cNvSpPr/>
            <p:nvPr/>
          </p:nvSpPr>
          <p:spPr>
            <a:xfrm>
              <a:off x="1334472" y="0"/>
              <a:ext cx="2769253" cy="5715000"/>
            </a:xfrm>
            <a:custGeom>
              <a:rect b="b" l="l" r="r" t="t"/>
              <a:pathLst>
                <a:path extrusionOk="0" h="11308557" w="5541199">
                  <a:moveTo>
                    <a:pt x="5541199" y="0"/>
                  </a:moveTo>
                  <a:lnTo>
                    <a:pt x="0" y="0"/>
                  </a:lnTo>
                  <a:lnTo>
                    <a:pt x="2943384" y="11308556"/>
                  </a:lnTo>
                  <a:lnTo>
                    <a:pt x="3511210" y="11308557"/>
                  </a:lnTo>
                  <a:lnTo>
                    <a:pt x="5541199" y="0"/>
                  </a:lnTo>
                  <a:close/>
                </a:path>
              </a:pathLst>
            </a:custGeom>
            <a:solidFill>
              <a:srgbClr val="277B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-13856" y="-1"/>
              <a:ext cx="4135582" cy="5715001"/>
            </a:xfrm>
            <a:custGeom>
              <a:rect b="b" l="l" r="r" t="t"/>
              <a:pathLst>
                <a:path extrusionOk="0" h="5715001" w="4135582">
                  <a:moveTo>
                    <a:pt x="13855" y="0"/>
                  </a:moveTo>
                  <a:lnTo>
                    <a:pt x="3024184" y="0"/>
                  </a:lnTo>
                  <a:lnTo>
                    <a:pt x="3024184" y="6926"/>
                  </a:lnTo>
                  <a:lnTo>
                    <a:pt x="4135582" y="6926"/>
                  </a:lnTo>
                  <a:lnTo>
                    <a:pt x="3034146" y="5714999"/>
                  </a:lnTo>
                  <a:lnTo>
                    <a:pt x="3024184" y="5714976"/>
                  </a:lnTo>
                  <a:lnTo>
                    <a:pt x="3024184" y="5715000"/>
                  </a:lnTo>
                  <a:lnTo>
                    <a:pt x="3024184" y="5715001"/>
                  </a:lnTo>
                  <a:lnTo>
                    <a:pt x="13855" y="5715001"/>
                  </a:lnTo>
                  <a:lnTo>
                    <a:pt x="13855" y="5715000"/>
                  </a:lnTo>
                  <a:lnTo>
                    <a:pt x="13855" y="5708095"/>
                  </a:lnTo>
                  <a:lnTo>
                    <a:pt x="0" y="5708064"/>
                  </a:lnTo>
                  <a:cubicBezTo>
                    <a:pt x="4618" y="3807684"/>
                    <a:pt x="9237" y="1907305"/>
                    <a:pt x="13855" y="6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9"/>
          <p:cNvSpPr txBox="1"/>
          <p:nvPr>
            <p:ph type="title"/>
          </p:nvPr>
        </p:nvSpPr>
        <p:spPr>
          <a:xfrm>
            <a:off x="6610507" y="1659600"/>
            <a:ext cx="3101164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8930" y="215901"/>
            <a:ext cx="1653187" cy="2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_opción 3" showMasterSp="0">
  <p:cSld name="Foto_opción 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>
            <p:ph idx="2" type="pic"/>
          </p:nvPr>
        </p:nvSpPr>
        <p:spPr>
          <a:xfrm flipH="1">
            <a:off x="9" y="-12192"/>
            <a:ext cx="5955453" cy="6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6146407" y="1659600"/>
            <a:ext cx="3101164" cy="781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5606" y="211739"/>
            <a:ext cx="1664758" cy="24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9364518" y="6570754"/>
            <a:ext cx="503030" cy="227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933">
                <a:solidFill>
                  <a:srgbClr val="8891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16" name="Google Shape;116;p20"/>
          <p:cNvGrpSpPr/>
          <p:nvPr/>
        </p:nvGrpSpPr>
        <p:grpSpPr>
          <a:xfrm rot="-5400000">
            <a:off x="4905522" y="-4906669"/>
            <a:ext cx="95999" cy="9904956"/>
            <a:chOff x="0" y="0"/>
            <a:chExt cx="6735" cy="4301"/>
          </a:xfrm>
        </p:grpSpPr>
        <p:sp>
          <p:nvSpPr>
            <p:cNvPr id="117" name="Google Shape;117;p20"/>
            <p:cNvSpPr/>
            <p:nvPr/>
          </p:nvSpPr>
          <p:spPr>
            <a:xfrm>
              <a:off x="0" y="0"/>
              <a:ext cx="6735" cy="71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0" y="3584"/>
              <a:ext cx="6735" cy="717"/>
            </a:xfrm>
            <a:prstGeom prst="rect">
              <a:avLst/>
            </a:prstGeom>
            <a:solidFill>
              <a:srgbClr val="B5E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0" y="717"/>
              <a:ext cx="6735" cy="717"/>
            </a:xfrm>
            <a:prstGeom prst="rect">
              <a:avLst/>
            </a:prstGeom>
            <a:solidFill>
              <a:srgbClr val="006E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0" y="1434"/>
              <a:ext cx="6735" cy="717"/>
            </a:xfrm>
            <a:prstGeom prst="rect">
              <a:avLst/>
            </a:prstGeom>
            <a:solidFill>
              <a:srgbClr val="009E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0" y="2151"/>
              <a:ext cx="6735" cy="717"/>
            </a:xfrm>
            <a:prstGeom prst="rect">
              <a:avLst/>
            </a:prstGeom>
            <a:solidFill>
              <a:srgbClr val="52B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0" y="2868"/>
              <a:ext cx="6735" cy="717"/>
            </a:xfrm>
            <a:prstGeom prst="rect">
              <a:avLst/>
            </a:prstGeom>
            <a:solidFill>
              <a:srgbClr val="89D1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94FA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jpg"/><Relationship Id="rId10" Type="http://schemas.openxmlformats.org/officeDocument/2006/relationships/image" Target="../media/image17.png"/><Relationship Id="rId13" Type="http://schemas.openxmlformats.org/officeDocument/2006/relationships/image" Target="../media/image25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1005839" y="4152042"/>
            <a:ext cx="1252452" cy="250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FFFFFF"/>
                </a:solidFill>
              </a:rPr>
              <a:t>Marzo 2020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5709486" y="4152062"/>
            <a:ext cx="314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600">
                <a:solidFill>
                  <a:srgbClr val="FFFFFF"/>
                </a:solidFill>
              </a:rPr>
              <a:t>Operations Process</a:t>
            </a:r>
            <a:endParaRPr b="1" i="1" sz="1200" u="none" cap="none" strike="noStrike">
              <a:solidFill>
                <a:srgbClr val="5BB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888275" y="2712375"/>
            <a:ext cx="7326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Informes judiciales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Process Improvement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502802" y="2431075"/>
            <a:ext cx="890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</a:t>
            </a:r>
            <a:endParaRPr b="1" sz="30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502800" y="3159925"/>
            <a:ext cx="89004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Identifica plan de trabajo para el análisis End to End de Informes Judiciales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502802" y="526075"/>
            <a:ext cx="890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Trabajo realizado</a:t>
            </a:r>
            <a:endParaRPr b="1" sz="30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02800" y="1254925"/>
            <a:ext cx="89004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Identifica plan de trabajo para el análisis End to End de Informes Judiciales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502802" y="526075"/>
            <a:ext cx="890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Oficios simples y complejos</a:t>
            </a:r>
            <a:endParaRPr b="1" sz="30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502800" y="1254925"/>
            <a:ext cx="890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Análisis de la información en Cuadro Oficios - Informes judiciales</a:t>
            </a:r>
            <a:endParaRPr sz="1500"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00" y="1769875"/>
            <a:ext cx="8900399" cy="453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502802" y="526075"/>
            <a:ext cx="890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Problema</a:t>
            </a:r>
            <a:endParaRPr b="1" sz="30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502800" y="1254925"/>
            <a:ext cx="89004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Actualmente la carga se encuentra centralizada en una persona, lo cual genera que: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ES" sz="1500"/>
              <a:t>La información llegue según disponibilidad del Especialista (antes de las 11:00 a.m.)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ES" sz="1500"/>
              <a:t>Se destine totalmente el tiempo de una persona a la carga de las BD’s en MicroStrategy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73" name="Google Shape;273;p38"/>
          <p:cNvSpPr txBox="1"/>
          <p:nvPr/>
        </p:nvSpPr>
        <p:spPr>
          <a:xfrm>
            <a:off x="502802" y="3116875"/>
            <a:ext cx="890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Solución propuesta</a:t>
            </a:r>
            <a:endParaRPr b="1" sz="30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502800" y="3845725"/>
            <a:ext cx="89004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Descentralizar la carga de los tableros y solo realizar el trabajo de control de Cargas 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Esto permitiría que se libere el tiempo de una persona y que la información se encuentre cargada según disponibilidad del especialista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/>
              <a:t>Para esto se necesita que: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ES" sz="1500"/>
              <a:t>Cada equipo cargue sus propios tableros una vez creadas las BD’s 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ES" sz="1500"/>
              <a:t>Se actualicen los porcentajes en el CMI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883800" y="526075"/>
            <a:ext cx="4230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Propuesta de Franco</a:t>
            </a:r>
            <a:endParaRPr b="1" sz="30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5295100" y="526075"/>
            <a:ext cx="4230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Propuesta de Enrique</a:t>
            </a:r>
            <a:endParaRPr b="1" sz="30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2" name="Google Shape;282;p39"/>
          <p:cNvCxnSpPr/>
          <p:nvPr/>
        </p:nvCxnSpPr>
        <p:spPr>
          <a:xfrm flipH="1">
            <a:off x="5187392" y="3293100"/>
            <a:ext cx="900" cy="32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3" name="Google Shape;283;p39"/>
          <p:cNvSpPr txBox="1"/>
          <p:nvPr/>
        </p:nvSpPr>
        <p:spPr>
          <a:xfrm rot="-5400000">
            <a:off x="-309825" y="1737100"/>
            <a:ext cx="19740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Carga de Tableros Individuales</a:t>
            </a:r>
            <a:endParaRPr b="1" sz="18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 rot="-5400000">
            <a:off x="-309825" y="4556500"/>
            <a:ext cx="19740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Carga de CMI</a:t>
            </a:r>
            <a:endParaRPr b="1" sz="18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5" name="Google Shape;285;p39"/>
          <p:cNvCxnSpPr/>
          <p:nvPr/>
        </p:nvCxnSpPr>
        <p:spPr>
          <a:xfrm flipH="1" rot="10800000">
            <a:off x="1193467" y="3289725"/>
            <a:ext cx="82713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0" y="1717600"/>
            <a:ext cx="684076" cy="6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/>
        </p:nvSpPr>
        <p:spPr>
          <a:xfrm>
            <a:off x="1207526" y="2362900"/>
            <a:ext cx="2779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</a:rPr>
              <a:t>MACRO KPI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Crear BD para tableros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550" y="1717600"/>
            <a:ext cx="684076" cy="64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100" y="1563828"/>
            <a:ext cx="332100" cy="408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icrostrategy" id="290" name="Google Shape;29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0188" y="1717600"/>
            <a:ext cx="647400" cy="6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/>
          <p:nvPr/>
        </p:nvSpPr>
        <p:spPr>
          <a:xfrm>
            <a:off x="3683080" y="2022391"/>
            <a:ext cx="5388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6426280" y="2022391"/>
            <a:ext cx="5388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5974" y="1168925"/>
            <a:ext cx="538801" cy="53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3798326" y="2362900"/>
            <a:ext cx="2779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</a:rPr>
              <a:t>MACRO CARGA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Cargar BD en SQL para su visualización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6541526" y="2362900"/>
            <a:ext cx="2779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</a:rPr>
              <a:t>TABLERO CONTROL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Visualización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673" y="5543599"/>
            <a:ext cx="485400" cy="45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673" y="4620274"/>
            <a:ext cx="485400" cy="45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673" y="3696937"/>
            <a:ext cx="485400" cy="45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6675" y="4522044"/>
            <a:ext cx="647402" cy="64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125" y="4420255"/>
            <a:ext cx="332101" cy="31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100" y="4511625"/>
            <a:ext cx="684076" cy="64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650" y="4357853"/>
            <a:ext cx="332100" cy="4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6886" y="4620274"/>
            <a:ext cx="485400" cy="45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0673" y="5543599"/>
            <a:ext cx="485400" cy="45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0673" y="4620274"/>
            <a:ext cx="485400" cy="45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0673" y="3696937"/>
            <a:ext cx="485400" cy="45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325" y="4547060"/>
            <a:ext cx="485399" cy="59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4200" y="3505000"/>
            <a:ext cx="538799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00" y="4511625"/>
            <a:ext cx="684076" cy="64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650" y="4357853"/>
            <a:ext cx="332100" cy="4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00" y="3597225"/>
            <a:ext cx="684076" cy="64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650" y="3443453"/>
            <a:ext cx="332100" cy="4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00" y="5502225"/>
            <a:ext cx="684076" cy="64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650" y="5348453"/>
            <a:ext cx="332100" cy="408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icrostrategy" id="315" name="Google Shape;3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588" y="4460800"/>
            <a:ext cx="647400" cy="64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icrostrategy" id="316" name="Google Shape;3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5988" y="4460800"/>
            <a:ext cx="647400" cy="6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1417700" y="47413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332100" y="47413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2941700" y="47413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4008500" y="47413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 rot="2886904">
            <a:off x="1417788" y="4284159"/>
            <a:ext cx="249836" cy="208829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 rot="-2700000">
            <a:off x="1417680" y="5274762"/>
            <a:ext cx="249892" cy="208738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989700" y="47413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5989700" y="38269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5989700" y="56557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7056500" y="47413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 rot="2886904">
            <a:off x="7056588" y="4284159"/>
            <a:ext cx="249836" cy="208829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 rot="-2700000">
            <a:off x="7056480" y="5274762"/>
            <a:ext cx="249892" cy="208738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7970900" y="4741350"/>
            <a:ext cx="2499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1759150" y="5609275"/>
            <a:ext cx="3258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ES" sz="1200"/>
              <a:t>Los equipos actualizan un único CMI en Drive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ES" sz="1200"/>
              <a:t>Se descarga el archivo de Drive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ES" sz="1200"/>
              <a:t>Se carga en SQL por Process Improvement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1" name="Google Shape;331;p39"/>
          <p:cNvSpPr txBox="1"/>
          <p:nvPr/>
        </p:nvSpPr>
        <p:spPr>
          <a:xfrm>
            <a:off x="7321750" y="5609275"/>
            <a:ext cx="2599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ES" sz="1200"/>
              <a:t>Cada equipo carga su información al SQL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-ES" sz="1200"/>
              <a:t>Las macros consolidan la información en SQL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2" name="Google Shape;332;p39"/>
          <p:cNvSpPr txBox="1"/>
          <p:nvPr/>
        </p:nvSpPr>
        <p:spPr>
          <a:xfrm>
            <a:off x="720675" y="4073400"/>
            <a:ext cx="880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Equipo</a:t>
            </a:r>
            <a:r>
              <a:rPr b="1" lang="es-ES" sz="1200">
                <a:solidFill>
                  <a:schemeClr val="dk2"/>
                </a:solidFill>
              </a:rPr>
              <a:t> 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720675" y="4987800"/>
            <a:ext cx="880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Equipo 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720675" y="5902200"/>
            <a:ext cx="880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Equipo 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5292675" y="4073400"/>
            <a:ext cx="880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Equipo 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5292675" y="4987800"/>
            <a:ext cx="880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Equipo 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5292675" y="5902200"/>
            <a:ext cx="880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Equipo 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1482675" y="5064000"/>
            <a:ext cx="106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CMI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3006675" y="5064000"/>
            <a:ext cx="106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MACRO CARGA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6054675" y="6054600"/>
            <a:ext cx="106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MACRO CARGA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7121475" y="5064000"/>
            <a:ext cx="106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SQL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7883475" y="506400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CMI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844875" y="5064000"/>
            <a:ext cx="1535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CMI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2244675" y="5064000"/>
            <a:ext cx="1066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2"/>
                </a:solidFill>
              </a:rPr>
              <a:t>PI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25975" y="3501038"/>
            <a:ext cx="538799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40"/>
          <p:cNvCxnSpPr/>
          <p:nvPr/>
        </p:nvCxnSpPr>
        <p:spPr>
          <a:xfrm rot="10800000">
            <a:off x="3405025" y="1576300"/>
            <a:ext cx="12600" cy="49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2" name="Google Shape;352;p40"/>
          <p:cNvSpPr txBox="1"/>
          <p:nvPr/>
        </p:nvSpPr>
        <p:spPr>
          <a:xfrm>
            <a:off x="579000" y="526075"/>
            <a:ext cx="4230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Traslado de AHKs</a:t>
            </a:r>
            <a:endParaRPr b="1" sz="26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26600" y="1792600"/>
            <a:ext cx="2421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</a:rPr>
              <a:t>Situación inicial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98" y="2513162"/>
            <a:ext cx="485400" cy="45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 txBox="1"/>
          <p:nvPr/>
        </p:nvSpPr>
        <p:spPr>
          <a:xfrm>
            <a:off x="207000" y="3042025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3 a 4 personas</a:t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356" name="Google Shape;356;p40"/>
          <p:cNvCxnSpPr/>
          <p:nvPr/>
        </p:nvCxnSpPr>
        <p:spPr>
          <a:xfrm rot="10800000">
            <a:off x="6559925" y="1576300"/>
            <a:ext cx="12600" cy="497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7" name="Google Shape;357;p40"/>
          <p:cNvSpPr txBox="1"/>
          <p:nvPr/>
        </p:nvSpPr>
        <p:spPr>
          <a:xfrm>
            <a:off x="3707200" y="1326100"/>
            <a:ext cx="2585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</a:rPr>
              <a:t>Alcance inicial del proyecto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Intervención mediante macros en Excel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6907600" y="1326100"/>
            <a:ext cx="2585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2"/>
                </a:solidFill>
              </a:rPr>
              <a:t>Situación final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Intervención mediante desarrollos en AHK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359" name="Google Shape;359;p4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436" y="2274124"/>
            <a:ext cx="1897713" cy="106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8175" y="2259700"/>
            <a:ext cx="1897725" cy="108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48" y="2513149"/>
            <a:ext cx="485400" cy="45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 txBox="1"/>
          <p:nvPr/>
        </p:nvSpPr>
        <p:spPr>
          <a:xfrm>
            <a:off x="3507350" y="3042013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1 persona</a:t>
            </a:r>
            <a:endParaRPr b="1" sz="11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6 horas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673" y="2513149"/>
            <a:ext cx="485400" cy="45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 txBox="1"/>
          <p:nvPr/>
        </p:nvSpPr>
        <p:spPr>
          <a:xfrm>
            <a:off x="6725775" y="3071175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1 persona</a:t>
            </a:r>
            <a:endParaRPr b="1" sz="11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6 horas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365" name="Google Shape;365;p40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049" y="2274129"/>
            <a:ext cx="1715550" cy="10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207000" y="2889625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666666"/>
                </a:solidFill>
              </a:rPr>
              <a:t>200 incid</a:t>
            </a:r>
            <a:endParaRPr b="1" sz="1100">
              <a:solidFill>
                <a:srgbClr val="666666"/>
              </a:solidFill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3507350" y="2889613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666666"/>
                </a:solidFill>
              </a:rPr>
              <a:t>200 incid</a:t>
            </a:r>
            <a:endParaRPr b="1" sz="1100">
              <a:solidFill>
                <a:srgbClr val="666666"/>
              </a:solidFill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6725775" y="2902600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666666"/>
                </a:solidFill>
              </a:rPr>
              <a:t>200 incid</a:t>
            </a:r>
            <a:endParaRPr b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/>
          <p:nvPr/>
        </p:nvSpPr>
        <p:spPr>
          <a:xfrm>
            <a:off x="215400" y="3450850"/>
            <a:ext cx="2978100" cy="3099300"/>
          </a:xfrm>
          <a:prstGeom prst="roundRect">
            <a:avLst>
              <a:gd fmla="val 5572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1" title="Points scored"/>
          <p:cNvPicPr preferRelativeResize="0"/>
          <p:nvPr/>
        </p:nvPicPr>
        <p:blipFill rotWithShape="1">
          <a:blip r:embed="rId3">
            <a:alphaModFix/>
          </a:blip>
          <a:srcRect b="0" l="11184" r="9381" t="0"/>
          <a:stretch/>
        </p:blipFill>
        <p:spPr>
          <a:xfrm>
            <a:off x="960525" y="3993803"/>
            <a:ext cx="1553124" cy="159849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/>
          <p:nvPr/>
        </p:nvSpPr>
        <p:spPr>
          <a:xfrm>
            <a:off x="3339600" y="3450850"/>
            <a:ext cx="2978100" cy="3099300"/>
          </a:xfrm>
          <a:prstGeom prst="roundRect">
            <a:avLst>
              <a:gd fmla="val 5572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/>
          <p:nvPr/>
        </p:nvSpPr>
        <p:spPr>
          <a:xfrm>
            <a:off x="6518850" y="3450850"/>
            <a:ext cx="2978100" cy="3099300"/>
          </a:xfrm>
          <a:prstGeom prst="roundRect">
            <a:avLst>
              <a:gd fmla="val 5572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116125" y="1922400"/>
            <a:ext cx="9684900" cy="647400"/>
          </a:xfrm>
          <a:prstGeom prst="rightArrow">
            <a:avLst>
              <a:gd fmla="val 50000" name="adj1"/>
              <a:gd fmla="val 37986" name="adj2"/>
            </a:avLst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3339600" y="1393450"/>
            <a:ext cx="2978100" cy="1654800"/>
          </a:xfrm>
          <a:prstGeom prst="roundRect">
            <a:avLst>
              <a:gd fmla="val 9784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6463800" y="1393450"/>
            <a:ext cx="2978100" cy="1654800"/>
          </a:xfrm>
          <a:prstGeom prst="roundRect">
            <a:avLst>
              <a:gd fmla="val 9784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215400" y="1393450"/>
            <a:ext cx="2978100" cy="1654800"/>
          </a:xfrm>
          <a:prstGeom prst="roundRect">
            <a:avLst>
              <a:gd fmla="val 9784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350400" y="221275"/>
            <a:ext cx="8862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0" spcFirstLastPara="1" rIns="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rgbClr val="009EE5"/>
                </a:solidFill>
                <a:latin typeface="Arial Narrow"/>
                <a:ea typeface="Arial Narrow"/>
                <a:cs typeface="Arial Narrow"/>
                <a:sym typeface="Arial Narrow"/>
              </a:rPr>
              <a:t>Parte de los objetivos de Operaciones es la reducción de manualidades</a:t>
            </a:r>
            <a:endParaRPr b="1" sz="2600">
              <a:solidFill>
                <a:srgbClr val="009EE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83" name="Google Shape;3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75" y="1767524"/>
            <a:ext cx="404350" cy="37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 title="Points scored"/>
          <p:cNvPicPr preferRelativeResize="0"/>
          <p:nvPr/>
        </p:nvPicPr>
        <p:blipFill rotWithShape="1">
          <a:blip r:embed="rId5">
            <a:alphaModFix/>
          </a:blip>
          <a:srcRect b="0" l="23067" r="20422" t="0"/>
          <a:stretch/>
        </p:blipFill>
        <p:spPr>
          <a:xfrm>
            <a:off x="4793475" y="1492800"/>
            <a:ext cx="1072401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 title="Points scored"/>
          <p:cNvPicPr preferRelativeResize="0"/>
          <p:nvPr/>
        </p:nvPicPr>
        <p:blipFill rotWithShape="1">
          <a:blip r:embed="rId6">
            <a:alphaModFix/>
          </a:blip>
          <a:srcRect b="0" l="20520" r="20426" t="0"/>
          <a:stretch/>
        </p:blipFill>
        <p:spPr>
          <a:xfrm>
            <a:off x="7869399" y="1533075"/>
            <a:ext cx="1120674" cy="108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1" title="Points scored"/>
          <p:cNvPicPr preferRelativeResize="0"/>
          <p:nvPr/>
        </p:nvPicPr>
        <p:blipFill rotWithShape="1">
          <a:blip r:embed="rId7">
            <a:alphaModFix/>
          </a:blip>
          <a:srcRect b="0" l="17389" r="17285" t="0"/>
          <a:stretch/>
        </p:blipFill>
        <p:spPr>
          <a:xfrm>
            <a:off x="1621000" y="1512125"/>
            <a:ext cx="1120674" cy="10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1"/>
          <p:cNvSpPr txBox="1"/>
          <p:nvPr/>
        </p:nvSpPr>
        <p:spPr>
          <a:xfrm>
            <a:off x="148250" y="2088100"/>
            <a:ext cx="1417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666666"/>
                </a:solidFill>
              </a:rPr>
              <a:t>9 incidencias</a:t>
            </a:r>
            <a:br>
              <a:rPr b="1" lang="es-ES" sz="1100">
                <a:solidFill>
                  <a:srgbClr val="666666"/>
                </a:solidFill>
              </a:rPr>
            </a:br>
            <a:r>
              <a:rPr b="1" lang="es-ES" sz="1100">
                <a:solidFill>
                  <a:srgbClr val="666666"/>
                </a:solidFill>
              </a:rPr>
              <a:t>x hora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484650" y="1422050"/>
            <a:ext cx="1490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Fase 0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389" name="Google Shape;38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1449" y="2643012"/>
            <a:ext cx="284324" cy="2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1850" y="2656650"/>
            <a:ext cx="257026" cy="257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/>
          <p:nvPr/>
        </p:nvSpPr>
        <p:spPr>
          <a:xfrm>
            <a:off x="10210425" y="1931900"/>
            <a:ext cx="2950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Especialista invierte tiempo en análisis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1441675" y="2256200"/>
            <a:ext cx="921900" cy="228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666666"/>
                </a:solidFill>
              </a:rPr>
              <a:t>85% Operativa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2264250" y="1512150"/>
            <a:ext cx="827100" cy="228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666666"/>
                </a:solidFill>
              </a:rPr>
              <a:t>15% </a:t>
            </a:r>
            <a:r>
              <a:rPr b="1" lang="es-ES" sz="800">
                <a:solidFill>
                  <a:srgbClr val="666666"/>
                </a:solidFill>
              </a:rPr>
              <a:t>Análisis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5388450" y="1512150"/>
            <a:ext cx="827100" cy="228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666666"/>
                </a:solidFill>
              </a:rPr>
              <a:t>40% Análisis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8512650" y="2274150"/>
            <a:ext cx="827100" cy="228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666666"/>
                </a:solidFill>
              </a:rPr>
              <a:t>90% Análisis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4489575" y="2256200"/>
            <a:ext cx="921900" cy="228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666666"/>
                </a:solidFill>
              </a:rPr>
              <a:t>60% Operativa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7784775" y="1494200"/>
            <a:ext cx="921900" cy="228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">
                <a:solidFill>
                  <a:srgbClr val="666666"/>
                </a:solidFill>
              </a:rPr>
              <a:t>10% Operativa</a:t>
            </a:r>
            <a:endParaRPr b="1" sz="800">
              <a:solidFill>
                <a:srgbClr val="666666"/>
              </a:solidFill>
            </a:endParaRPr>
          </a:p>
        </p:txBody>
      </p:sp>
      <p:pic>
        <p:nvPicPr>
          <p:cNvPr id="398" name="Google Shape;3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875" y="1767524"/>
            <a:ext cx="404350" cy="3756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 txBox="1"/>
          <p:nvPr/>
        </p:nvSpPr>
        <p:spPr>
          <a:xfrm>
            <a:off x="3272450" y="2088100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666666"/>
                </a:solidFill>
              </a:rPr>
              <a:t>34</a:t>
            </a:r>
            <a:r>
              <a:rPr b="1" lang="es-ES" sz="1100">
                <a:solidFill>
                  <a:srgbClr val="666666"/>
                </a:solidFill>
              </a:rPr>
              <a:t> incidencias</a:t>
            </a:r>
            <a:br>
              <a:rPr b="1" lang="es-ES" sz="1100">
                <a:solidFill>
                  <a:srgbClr val="666666"/>
                </a:solidFill>
              </a:rPr>
            </a:br>
            <a:r>
              <a:rPr b="1" lang="es-ES" sz="1100">
                <a:solidFill>
                  <a:srgbClr val="666666"/>
                </a:solidFill>
              </a:rPr>
              <a:t>x hora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400" name="Google Shape;4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075" y="1767524"/>
            <a:ext cx="404350" cy="375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1"/>
          <p:cNvSpPr txBox="1"/>
          <p:nvPr/>
        </p:nvSpPr>
        <p:spPr>
          <a:xfrm>
            <a:off x="6396650" y="2088100"/>
            <a:ext cx="1417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666666"/>
                </a:solidFill>
              </a:rPr>
              <a:t>1</a:t>
            </a:r>
            <a:r>
              <a:rPr b="1" lang="es-ES" sz="1100">
                <a:solidFill>
                  <a:srgbClr val="666666"/>
                </a:solidFill>
              </a:rPr>
              <a:t>00 incidencias</a:t>
            </a:r>
            <a:br>
              <a:rPr b="1" lang="es-ES" sz="1100">
                <a:solidFill>
                  <a:srgbClr val="666666"/>
                </a:solidFill>
              </a:rPr>
            </a:br>
            <a:r>
              <a:rPr b="1" lang="es-ES" sz="1100">
                <a:solidFill>
                  <a:srgbClr val="666666"/>
                </a:solidFill>
              </a:rPr>
              <a:t>x hora</a:t>
            </a:r>
            <a:endParaRPr b="1" sz="1100">
              <a:solidFill>
                <a:srgbClr val="38761D"/>
              </a:solidFill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3608850" y="1422050"/>
            <a:ext cx="2107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Fase 1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6733050" y="1422050"/>
            <a:ext cx="1309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Fase 2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6903075" y="2642525"/>
            <a:ext cx="253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dk2"/>
                </a:solidFill>
              </a:rPr>
              <a:t>Control y mitigación de riesgos en el análisis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05" name="Google Shape;40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949" y="5684712"/>
            <a:ext cx="284324" cy="2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1"/>
          <p:cNvSpPr txBox="1"/>
          <p:nvPr/>
        </p:nvSpPr>
        <p:spPr>
          <a:xfrm>
            <a:off x="224550" y="1041050"/>
            <a:ext cx="9313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Caso. Incidencias crédito general: Integración de resolución de Cuadres Contables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407" name="Google Shape;407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6000" y="1458144"/>
            <a:ext cx="284325" cy="269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utohotkey" id="408" name="Google Shape;408;p41"/>
          <p:cNvPicPr preferRelativeResize="0"/>
          <p:nvPr/>
        </p:nvPicPr>
        <p:blipFill rotWithShape="1">
          <a:blip r:embed="rId11">
            <a:alphaModFix/>
          </a:blip>
          <a:srcRect b="32967" l="28136" r="27407" t="8601"/>
          <a:stretch/>
        </p:blipFill>
        <p:spPr>
          <a:xfrm>
            <a:off x="6527825" y="1463850"/>
            <a:ext cx="257025" cy="253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anual png" id="409" name="Google Shape;409;p41"/>
          <p:cNvPicPr preferRelativeResize="0"/>
          <p:nvPr/>
        </p:nvPicPr>
        <p:blipFill rotWithShape="1">
          <a:blip r:embed="rId12">
            <a:alphaModFix/>
          </a:blip>
          <a:srcRect b="0" l="50386" r="0" t="44955"/>
          <a:stretch/>
        </p:blipFill>
        <p:spPr>
          <a:xfrm>
            <a:off x="289535" y="1478238"/>
            <a:ext cx="206314" cy="2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1"/>
          <p:cNvSpPr txBox="1"/>
          <p:nvPr/>
        </p:nvSpPr>
        <p:spPr>
          <a:xfrm>
            <a:off x="224100" y="6600125"/>
            <a:ext cx="8633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900">
                <a:solidFill>
                  <a:schemeClr val="dk2"/>
                </a:solidFill>
              </a:rPr>
              <a:t>Link del Tablero del Proyecto </a:t>
            </a:r>
            <a:r>
              <a:rPr lang="es-ES" sz="900">
                <a:solidFill>
                  <a:schemeClr val="dk2"/>
                </a:solidFill>
              </a:rPr>
              <a:t>https://datastudio.google.com/open/1aJTRjS5fOvrjxdVO9mWMrLFDsj9VKb6j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3778875" y="2642525"/>
            <a:ext cx="253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dk2"/>
                </a:solidFill>
              </a:rPr>
              <a:t>No se puede seleccionar </a:t>
            </a:r>
            <a:r>
              <a:rPr b="1" lang="es-ES" sz="1000">
                <a:solidFill>
                  <a:schemeClr val="dk2"/>
                </a:solidFill>
              </a:rPr>
              <a:t>qué</a:t>
            </a:r>
            <a:r>
              <a:rPr b="1" lang="es-ES" sz="1000">
                <a:solidFill>
                  <a:schemeClr val="dk2"/>
                </a:solidFill>
              </a:rPr>
              <a:t> incidencias atender en </a:t>
            </a:r>
            <a:r>
              <a:rPr b="1" lang="es-ES" sz="1000">
                <a:solidFill>
                  <a:schemeClr val="dk2"/>
                </a:solidFill>
              </a:rPr>
              <a:t>qué</a:t>
            </a:r>
            <a:r>
              <a:rPr b="1" lang="es-ES" sz="1000">
                <a:solidFill>
                  <a:schemeClr val="dk2"/>
                </a:solidFill>
              </a:rPr>
              <a:t> momento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12" name="Google Shape;412;p41"/>
          <p:cNvSpPr txBox="1"/>
          <p:nvPr/>
        </p:nvSpPr>
        <p:spPr>
          <a:xfrm>
            <a:off x="654675" y="2642525"/>
            <a:ext cx="2538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dk2"/>
                </a:solidFill>
              </a:rPr>
              <a:t>Acumulación excesiva de incidencias por falta de tiempo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13" name="Google Shape;41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650" y="2656650"/>
            <a:ext cx="257026" cy="25702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1"/>
          <p:cNvSpPr txBox="1"/>
          <p:nvPr/>
        </p:nvSpPr>
        <p:spPr>
          <a:xfrm>
            <a:off x="224550" y="3098450"/>
            <a:ext cx="8025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Información general del proyecto: Adopción de la tecnología AutohotKey 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6842325" y="4888188"/>
            <a:ext cx="2695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Reducción de manualidades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Trabajo en segundo plano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Mayor velocidad para realizar tareas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Reducción de errores de operación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Gobernabilidad adecuada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Calidad de código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Eliminación de Macros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3514075" y="3512600"/>
            <a:ext cx="2662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Arquitectura de la solución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313675" y="3512600"/>
            <a:ext cx="1860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Status de Migración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2016625" y="4559300"/>
            <a:ext cx="971700" cy="405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666666"/>
                </a:solidFill>
              </a:rPr>
              <a:t>30 Trasladados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469975" y="4725725"/>
            <a:ext cx="971700" cy="405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666666"/>
                </a:solidFill>
              </a:rPr>
              <a:t>52</a:t>
            </a:r>
            <a:br>
              <a:rPr b="1" lang="es-ES" sz="1000">
                <a:solidFill>
                  <a:srgbClr val="666666"/>
                </a:solidFill>
              </a:rPr>
            </a:br>
            <a:r>
              <a:rPr b="1" lang="es-ES" sz="1000">
                <a:solidFill>
                  <a:srgbClr val="666666"/>
                </a:solidFill>
              </a:rPr>
              <a:t>En Proceso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1841575" y="3887525"/>
            <a:ext cx="1072500" cy="405900"/>
          </a:xfrm>
          <a:prstGeom prst="rect">
            <a:avLst/>
          </a:prstGeom>
          <a:solidFill>
            <a:srgbClr val="F4F4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666666"/>
                </a:solidFill>
              </a:rPr>
              <a:t>9</a:t>
            </a:r>
            <a:br>
              <a:rPr b="1" lang="es-ES" sz="1000">
                <a:solidFill>
                  <a:srgbClr val="666666"/>
                </a:solidFill>
              </a:rPr>
            </a:br>
            <a:r>
              <a:rPr b="1" lang="es-ES" sz="1000">
                <a:solidFill>
                  <a:srgbClr val="666666"/>
                </a:solidFill>
              </a:rPr>
              <a:t>Por Trasladar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6866875" y="3512600"/>
            <a:ext cx="1806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2"/>
                </a:solidFill>
              </a:rPr>
              <a:t>Beneficios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657350" y="5567150"/>
            <a:ext cx="2538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dk2"/>
                </a:solidFill>
              </a:rPr>
              <a:t>Priorización de los proyectos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23" name="Google Shape;42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949" y="6065712"/>
            <a:ext cx="284324" cy="2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 txBox="1"/>
          <p:nvPr/>
        </p:nvSpPr>
        <p:spPr>
          <a:xfrm>
            <a:off x="657350" y="5948150"/>
            <a:ext cx="2538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dk2"/>
                </a:solidFill>
              </a:rPr>
              <a:t>Organización efectiva del flujo de trabajo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25" name="Google Shape;42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02899" y="3546562"/>
            <a:ext cx="284324" cy="2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1"/>
          <p:cNvSpPr txBox="1"/>
          <p:nvPr/>
        </p:nvSpPr>
        <p:spPr>
          <a:xfrm>
            <a:off x="10283300" y="3429000"/>
            <a:ext cx="25389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dk2"/>
                </a:solidFill>
              </a:rPr>
              <a:t>Gestión de incidencias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5284775" y="4974475"/>
            <a:ext cx="971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158 AHKs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428" name="Google Shape;428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15250" y="4639000"/>
            <a:ext cx="284325" cy="2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/>
          <p:nvPr/>
        </p:nvSpPr>
        <p:spPr>
          <a:xfrm rot="10800000">
            <a:off x="5215794" y="4676771"/>
            <a:ext cx="1590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1"/>
          <p:cNvGrpSpPr/>
          <p:nvPr/>
        </p:nvGrpSpPr>
        <p:grpSpPr>
          <a:xfrm>
            <a:off x="6639952" y="4010013"/>
            <a:ext cx="257024" cy="1858378"/>
            <a:chOff x="6639952" y="4086213"/>
            <a:chExt cx="257024" cy="1858378"/>
          </a:xfrm>
        </p:grpSpPr>
        <p:grpSp>
          <p:nvGrpSpPr>
            <p:cNvPr id="431" name="Google Shape;431;p41"/>
            <p:cNvGrpSpPr/>
            <p:nvPr/>
          </p:nvGrpSpPr>
          <p:grpSpPr>
            <a:xfrm>
              <a:off x="6639952" y="4086213"/>
              <a:ext cx="257024" cy="1503692"/>
              <a:chOff x="3371825" y="5043650"/>
              <a:chExt cx="257024" cy="1210799"/>
            </a:xfrm>
          </p:grpSpPr>
          <p:pic>
            <p:nvPicPr>
              <p:cNvPr id="432" name="Google Shape;432;p4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1825" y="5806755"/>
                <a:ext cx="257024" cy="1726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Google Shape;433;p4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1825" y="5552384"/>
                <a:ext cx="257024" cy="1726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4" name="Google Shape;434;p4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1825" y="5043650"/>
                <a:ext cx="257024" cy="1726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5" name="Google Shape;435;p4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1825" y="5298013"/>
                <a:ext cx="257024" cy="1726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6" name="Google Shape;436;p4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1825" y="6081829"/>
                <a:ext cx="257024" cy="1726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7" name="Google Shape;437;p4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39952" y="5730214"/>
              <a:ext cx="257024" cy="2143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41"/>
          <p:cNvSpPr/>
          <p:nvPr/>
        </p:nvSpPr>
        <p:spPr>
          <a:xfrm rot="10800000">
            <a:off x="4347250" y="4676772"/>
            <a:ext cx="1590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340675" y="6045219"/>
            <a:ext cx="284325" cy="26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9952" y="5991213"/>
            <a:ext cx="257024" cy="21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59417" y="4633563"/>
            <a:ext cx="295200" cy="2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59417" y="4183538"/>
            <a:ext cx="295200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/>
          <p:nvPr/>
        </p:nvSpPr>
        <p:spPr>
          <a:xfrm rot="5400000">
            <a:off x="4777900" y="5227997"/>
            <a:ext cx="159000" cy="208800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"/>
          <p:cNvSpPr txBox="1"/>
          <p:nvPr/>
        </p:nvSpPr>
        <p:spPr>
          <a:xfrm>
            <a:off x="4370375" y="4974475"/>
            <a:ext cx="971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Atenea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3457250" y="4364775"/>
            <a:ext cx="1047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Systems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descr="Resultado de imagen para autohotkey" id="446" name="Google Shape;446;p41"/>
          <p:cNvPicPr preferRelativeResize="0"/>
          <p:nvPr/>
        </p:nvPicPr>
        <p:blipFill rotWithShape="1">
          <a:blip r:embed="rId11">
            <a:alphaModFix/>
          </a:blip>
          <a:srcRect b="32967" l="28136" r="27407" t="8601"/>
          <a:stretch/>
        </p:blipFill>
        <p:spPr>
          <a:xfrm>
            <a:off x="5731014" y="4770790"/>
            <a:ext cx="208800" cy="20583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1"/>
          <p:cNvSpPr/>
          <p:nvPr/>
        </p:nvSpPr>
        <p:spPr>
          <a:xfrm rot="8100000">
            <a:off x="5215757" y="4370859"/>
            <a:ext cx="159099" cy="208738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778" y="4676448"/>
            <a:ext cx="295199" cy="27423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1"/>
          <p:cNvSpPr txBox="1"/>
          <p:nvPr/>
        </p:nvSpPr>
        <p:spPr>
          <a:xfrm>
            <a:off x="3426525" y="5041975"/>
            <a:ext cx="1072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2"/>
                </a:solidFill>
              </a:rPr>
              <a:t>Process Improvement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450" name="Google Shape;4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778" y="4143048"/>
            <a:ext cx="295199" cy="27423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1"/>
          <p:cNvSpPr/>
          <p:nvPr/>
        </p:nvSpPr>
        <p:spPr>
          <a:xfrm rot="-8361114">
            <a:off x="4346988" y="4371920"/>
            <a:ext cx="159346" cy="208709"/>
          </a:xfrm>
          <a:prstGeom prst="rightArrow">
            <a:avLst>
              <a:gd fmla="val 31038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06125" y="4352874"/>
            <a:ext cx="208799" cy="19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4949" y="5684712"/>
            <a:ext cx="284324" cy="2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1"/>
          <p:cNvSpPr txBox="1"/>
          <p:nvPr/>
        </p:nvSpPr>
        <p:spPr>
          <a:xfrm>
            <a:off x="3705350" y="5643350"/>
            <a:ext cx="2538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dk2"/>
                </a:solidFill>
              </a:rPr>
              <a:t>Esfuerzo conjunto con las áreas de arquitectura técnica (Systems) y de procesos (BPE)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BBVA 16:10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BVA 16:10">
  <a:themeElements>
    <a:clrScheme name="BBVA CORONITA">
      <a:dk1>
        <a:srgbClr val="004481"/>
      </a:dk1>
      <a:lt1>
        <a:srgbClr val="FFFFFF"/>
      </a:lt1>
      <a:dk2>
        <a:srgbClr val="0A5FB4"/>
      </a:dk2>
      <a:lt2>
        <a:srgbClr val="121212"/>
      </a:lt2>
      <a:accent1>
        <a:srgbClr val="2A86CA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5_Tema de Office 3">
    <a:dk1>
      <a:srgbClr val="094FA4"/>
    </a:dk1>
    <a:lt1>
      <a:srgbClr val="FFFFFF"/>
    </a:lt1>
    <a:dk2>
      <a:srgbClr val="88D1F2"/>
    </a:dk2>
    <a:lt2>
      <a:srgbClr val="FDBD2C"/>
    </a:lt2>
    <a:accent1>
      <a:srgbClr val="009EE5"/>
    </a:accent1>
    <a:accent2>
      <a:srgbClr val="F6891E"/>
    </a:accent2>
    <a:accent3>
      <a:srgbClr val="FFFFFF"/>
    </a:accent3>
    <a:accent4>
      <a:srgbClr val="06428B"/>
    </a:accent4>
    <a:accent5>
      <a:srgbClr val="AACCF0"/>
    </a:accent5>
    <a:accent6>
      <a:srgbClr val="DF7C1A"/>
    </a:accent6>
    <a:hlink>
      <a:srgbClr val="86C82D"/>
    </a:hlink>
    <a:folHlink>
      <a:srgbClr val="3EB6BB"/>
    </a:folHlink>
  </a:clrScheme>
</a:themeOverride>
</file>