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59" r:id="rId4"/>
    <p:sldId id="261" r:id="rId5"/>
    <p:sldId id="263" r:id="rId6"/>
    <p:sldId id="284" r:id="rId7"/>
    <p:sldId id="285" r:id="rId8"/>
    <p:sldId id="267" r:id="rId9"/>
    <p:sldId id="281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0" r:id="rId20"/>
    <p:sldId id="274" r:id="rId21"/>
    <p:sldId id="28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90787-9B93-4C52-B36D-6B1E061E1B5C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53E01F-2934-4C77-AD81-ACEF3101FFF8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The 2003, 2004, 2005 sales data peaked at $10.03M, driven by Classic Cars ($3.9M) and Vintage car ($1.9M), with USA ($3.6M) revenue and USA (35 customers) leading regions. Medium deal sizes (60.68%) and top customers like </a:t>
          </a:r>
          <a:r>
            <a:rPr lang="en-US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Freyne Diego ($913K) 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fueled growth. </a:t>
          </a:r>
          <a:r>
            <a:rPr lang="en-US" b="1" dirty="0">
              <a:latin typeface="Microsoft YaHei" panose="020B0503020204020204" pitchFamily="34" charset="-122"/>
              <a:ea typeface="Microsoft YaHei" panose="020B0503020204020204" pitchFamily="34" charset="-122"/>
            </a:rPr>
            <a:t>Strategic focus </a:t>
          </a:r>
          <a:r>
            <a:rPr lang="en-US" dirty="0">
              <a:latin typeface="Microsoft YaHei" panose="020B0503020204020204" pitchFamily="34" charset="-122"/>
              <a:ea typeface="Microsoft YaHei" panose="020B0503020204020204" pitchFamily="34" charset="-122"/>
            </a:rPr>
            <a:t>on key products, regions, and customers can drive future success.</a:t>
          </a:r>
        </a:p>
      </dgm:t>
    </dgm:pt>
    <dgm:pt modelId="{E9F95471-EC37-4997-92CB-B6F919CB415D}" type="parTrans" cxnId="{5744AB26-BB2A-44AE-AF5D-8D68C0F008FB}">
      <dgm:prSet/>
      <dgm:spPr/>
      <dgm:t>
        <a:bodyPr/>
        <a:lstStyle/>
        <a:p>
          <a:endParaRPr lang="en-US"/>
        </a:p>
      </dgm:t>
    </dgm:pt>
    <dgm:pt modelId="{62BFBCCB-F867-49AE-81FE-548791502CF9}" type="sibTrans" cxnId="{5744AB26-BB2A-44AE-AF5D-8D68C0F008FB}">
      <dgm:prSet/>
      <dgm:spPr/>
      <dgm:t>
        <a:bodyPr/>
        <a:lstStyle/>
        <a:p>
          <a:endParaRPr lang="en-US"/>
        </a:p>
      </dgm:t>
    </dgm:pt>
    <dgm:pt modelId="{6935BAFD-1032-49C8-8048-3B575369E603}" type="pres">
      <dgm:prSet presAssocID="{92E90787-9B93-4C52-B36D-6B1E061E1B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5D09FD-D2CA-4103-B87F-9EED6C22902D}" type="pres">
      <dgm:prSet presAssocID="{5153E01F-2934-4C77-AD81-ACEF3101FFF8}" presName="vertOne" presStyleCnt="0"/>
      <dgm:spPr/>
    </dgm:pt>
    <dgm:pt modelId="{A00F9BBA-F5B1-41D2-B06B-CC7AE61ECC9D}" type="pres">
      <dgm:prSet presAssocID="{5153E01F-2934-4C77-AD81-ACEF3101FFF8}" presName="txOne" presStyleLbl="node0" presStyleIdx="0" presStyleCnt="1" custLinFactNeighborY="1670">
        <dgm:presLayoutVars>
          <dgm:chPref val="3"/>
        </dgm:presLayoutVars>
      </dgm:prSet>
      <dgm:spPr/>
    </dgm:pt>
    <dgm:pt modelId="{599A21B0-0F06-4C03-9876-BD5FDD873683}" type="pres">
      <dgm:prSet presAssocID="{5153E01F-2934-4C77-AD81-ACEF3101FFF8}" presName="horzOne" presStyleCnt="0"/>
      <dgm:spPr/>
    </dgm:pt>
  </dgm:ptLst>
  <dgm:cxnLst>
    <dgm:cxn modelId="{5744AB26-BB2A-44AE-AF5D-8D68C0F008FB}" srcId="{92E90787-9B93-4C52-B36D-6B1E061E1B5C}" destId="{5153E01F-2934-4C77-AD81-ACEF3101FFF8}" srcOrd="0" destOrd="0" parTransId="{E9F95471-EC37-4997-92CB-B6F919CB415D}" sibTransId="{62BFBCCB-F867-49AE-81FE-548791502CF9}"/>
    <dgm:cxn modelId="{FAA3BC9A-7119-439A-B484-F7BCB2581AAC}" type="presOf" srcId="{5153E01F-2934-4C77-AD81-ACEF3101FFF8}" destId="{A00F9BBA-F5B1-41D2-B06B-CC7AE61ECC9D}" srcOrd="0" destOrd="0" presId="urn:microsoft.com/office/officeart/2005/8/layout/architecture"/>
    <dgm:cxn modelId="{08F1959C-F013-4002-B854-9CAFFFBEFCFA}" type="presOf" srcId="{92E90787-9B93-4C52-B36D-6B1E061E1B5C}" destId="{6935BAFD-1032-49C8-8048-3B575369E603}" srcOrd="0" destOrd="0" presId="urn:microsoft.com/office/officeart/2005/8/layout/architecture"/>
    <dgm:cxn modelId="{DE049BF7-7760-4419-98F4-B244A65AD8FA}" type="presParOf" srcId="{6935BAFD-1032-49C8-8048-3B575369E603}" destId="{595D09FD-D2CA-4103-B87F-9EED6C22902D}" srcOrd="0" destOrd="0" presId="urn:microsoft.com/office/officeart/2005/8/layout/architecture"/>
    <dgm:cxn modelId="{4E0A9AFC-CF62-4AA2-999C-3AB4EA75AB3B}" type="presParOf" srcId="{595D09FD-D2CA-4103-B87F-9EED6C22902D}" destId="{A00F9BBA-F5B1-41D2-B06B-CC7AE61ECC9D}" srcOrd="0" destOrd="0" presId="urn:microsoft.com/office/officeart/2005/8/layout/architecture"/>
    <dgm:cxn modelId="{96A48C41-477D-48DD-BC04-3CA41CCBC3DE}" type="presParOf" srcId="{595D09FD-D2CA-4103-B87F-9EED6C22902D}" destId="{599A21B0-0F06-4C03-9876-BD5FDD873683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F9BBA-F5B1-41D2-B06B-CC7AE61ECC9D}">
      <dsp:nvSpPr>
        <dsp:cNvPr id="0" name=""/>
        <dsp:cNvSpPr/>
      </dsp:nvSpPr>
      <dsp:spPr>
        <a:xfrm>
          <a:off x="0" y="0"/>
          <a:ext cx="6417506" cy="3269612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The 2003, 2004, 2005 sales data peaked at $10.03M, driven by Classic Cars ($3.9M) and Vintage car ($1.9M), with USA ($3.6M) revenue and USA (35 customers) leading regions. Medium deal sizes (60.68%) and top customers like </a:t>
          </a:r>
          <a:r>
            <a:rPr lang="en-US" sz="1800" kern="12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rPr>
            <a:t>Freyne Diego ($913K) </a:t>
          </a:r>
          <a:r>
            <a:rPr 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fueled growth. </a:t>
          </a:r>
          <a:r>
            <a:rPr lang="en-US" sz="1800" b="1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Strategic focus </a:t>
          </a:r>
          <a:r>
            <a:rPr lang="en-US" sz="1800" kern="1200" dirty="0">
              <a:latin typeface="Microsoft YaHei" panose="020B0503020204020204" pitchFamily="34" charset="-122"/>
              <a:ea typeface="Microsoft YaHei" panose="020B0503020204020204" pitchFamily="34" charset="-122"/>
            </a:rPr>
            <a:t>on key products, regions, and customers can drive future success.</a:t>
          </a:r>
        </a:p>
      </dsp:txBody>
      <dsp:txXfrm>
        <a:off x="95764" y="95764"/>
        <a:ext cx="6225978" cy="30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8B4E-BAD9-4FD4-B44E-3CC5016C176F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399E8-FB1B-4AC6-A363-2D8C9AC35D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5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5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0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8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47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078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28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74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016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3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95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9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39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4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4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5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9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77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2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4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93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399E8-FB1B-4AC6-A363-2D8C9AC35D4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12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7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1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6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AD5E-7809-45D5-9BDD-145AD1CA8285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8BE05-2ABC-48F8-81A4-69F4E5C27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693989" y="3618568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65218" y="2787571"/>
            <a:ext cx="5377947" cy="83099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Annydaves’Auto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89605" y="3823897"/>
            <a:ext cx="6471241" cy="52322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AnnyDave’s Autos is a wholesale business/organization that deals majorly on sales of vehicles of all types .</a:t>
            </a:r>
            <a:endParaRPr lang="zh-CN" altLang="en-US" sz="14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5" name="矩形 4"/>
          <p:cNvSpPr/>
          <p:nvPr/>
        </p:nvSpPr>
        <p:spPr>
          <a:xfrm>
            <a:off x="1101281" y="1515528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5582" y="2520720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81316" y="2464429"/>
            <a:ext cx="2082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</a:p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zh-CN" altLang="en-US" sz="54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1B57E7B6-3D22-4783-8727-F5A3B7A2691A}"/>
              </a:ext>
            </a:extLst>
          </p:cNvPr>
          <p:cNvSpPr txBox="1"/>
          <p:nvPr/>
        </p:nvSpPr>
        <p:spPr>
          <a:xfrm>
            <a:off x="8277348" y="5937297"/>
            <a:ext cx="4312218" cy="30777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ras Demi ITC" panose="020B0805030504020804" pitchFamily="34" charset="0"/>
                <a:ea typeface="Microsoft JhengHei UI" panose="020B0604030504040204" pitchFamily="34" charset="-120"/>
              </a:rPr>
              <a:t>Olusanya Oluwatosin Abel</a:t>
            </a:r>
            <a:endParaRPr lang="zh-CN" altLang="en-US" sz="1400" dirty="0">
              <a:solidFill>
                <a:schemeClr val="bg1"/>
              </a:solidFill>
              <a:latin typeface="Eras Demi ITC" panose="020B0805030504020804" pitchFamily="34" charset="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0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363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Best Selling Cars in Regions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468639" y="2492078"/>
            <a:ext cx="4272785" cy="2054851"/>
            <a:chOff x="6040812" y="2357252"/>
            <a:chExt cx="3133801" cy="389737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22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Classic Cars (967 units), Vintage cars (607), and Motorcycles (331 units) were top sellers, driving regional success.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2754107" cy="130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/>
                </a:rPr>
                <a:t>Best Selling Cars in Regions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B2E63-478A-4190-A056-03CADC33D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894" y="2197478"/>
            <a:ext cx="4749312" cy="29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414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Best Deal Size by Regions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468639" y="2492075"/>
            <a:ext cx="4272785" cy="1777849"/>
            <a:chOff x="6040812" y="2357252"/>
            <a:chExt cx="3133801" cy="337199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Medium (49.03%) and Small (45.41%) dominated, aligning with customer deal size trends.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3040301" cy="87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Best Deal Size by Regions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6E061-7838-44F8-89E4-178924715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54" y="1987263"/>
            <a:ext cx="4534013" cy="288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742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Country No. of Customers &amp; Quantity Ordered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711687" y="2493905"/>
            <a:ext cx="6222923" cy="2177956"/>
            <a:chOff x="6040812" y="2357252"/>
            <a:chExt cx="4564097" cy="413086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25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20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France (12 customers, 11090 quantity) and USA (35 customers, 356K quantity) led, showing high engagement.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4564097" cy="75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Country No. of Customers &amp; Quantity Ordered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B6994-330D-4A60-8B74-51C28D20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296" y="1386977"/>
            <a:ext cx="3270854" cy="484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08281" y="439130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29238" y="3561430"/>
            <a:ext cx="2849498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Insights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3989" y="4629765"/>
            <a:ext cx="8015439" cy="30777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Details top customers, regional distribution, revenue, and deal size preferences.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222176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5244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Orders by Top 5 Customers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050433" y="1458627"/>
            <a:ext cx="4404924" cy="1494744"/>
            <a:chOff x="6040812" y="2357252"/>
            <a:chExt cx="3334126" cy="423964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26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Freyne Diego (259 orders) led, followed by Nelson Valarie (180), indicating key customer drivers. 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3334126" cy="11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Total Orders by Top 5 Customers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8F45F-E697-4EFE-92A9-AA8CD1745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608" y="1076599"/>
            <a:ext cx="4524652" cy="2352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52839E-F08F-408A-A41F-C68DCF2CA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276" y="4072180"/>
            <a:ext cx="4524652" cy="2401145"/>
          </a:xfrm>
          <a:prstGeom prst="rect">
            <a:avLst/>
          </a:prstGeom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3F9B32F4-9631-48B9-ABDB-28B10D491C49}"/>
              </a:ext>
            </a:extLst>
          </p:cNvPr>
          <p:cNvSpPr txBox="1"/>
          <p:nvPr/>
        </p:nvSpPr>
        <p:spPr>
          <a:xfrm>
            <a:off x="1001305" y="3600303"/>
            <a:ext cx="5513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Revenue by Top 5 Customers</a:t>
            </a:r>
          </a:p>
        </p:txBody>
      </p:sp>
      <p:grpSp>
        <p:nvGrpSpPr>
          <p:cNvPr id="14" name="组合 36">
            <a:extLst>
              <a:ext uri="{FF2B5EF4-FFF2-40B4-BE49-F238E27FC236}">
                <a16:creationId xmlns:a16="http://schemas.microsoft.com/office/drawing/2014/main" id="{3DD856C7-B99A-42F7-9B89-122EF519F1A1}"/>
              </a:ext>
            </a:extLst>
          </p:cNvPr>
          <p:cNvGrpSpPr/>
          <p:nvPr/>
        </p:nvGrpSpPr>
        <p:grpSpPr>
          <a:xfrm>
            <a:off x="7050433" y="4513501"/>
            <a:ext cx="4629025" cy="1771743"/>
            <a:chOff x="6040812" y="2357252"/>
            <a:chExt cx="3503750" cy="502531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id="{2F9FF527-3672-410D-B274-6C3042B5E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34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Freyne Diego ($913K) topped revenue, with Nelson Valarie ($654K) close behind, highlighting elite customer impact.</a:t>
              </a:r>
            </a:p>
          </p:txBody>
        </p:sp>
        <p:sp>
          <p:nvSpPr>
            <p:cNvPr id="16" name="矩形 38">
              <a:extLst>
                <a:ext uri="{FF2B5EF4-FFF2-40B4-BE49-F238E27FC236}">
                  <a16:creationId xmlns:a16="http://schemas.microsoft.com/office/drawing/2014/main" id="{EA3D37A9-53A9-478E-BA4E-EC02D4614465}"/>
                </a:ext>
              </a:extLst>
            </p:cNvPr>
            <p:cNvSpPr/>
            <p:nvPr/>
          </p:nvSpPr>
          <p:spPr>
            <a:xfrm>
              <a:off x="6040812" y="2357252"/>
              <a:ext cx="3503750" cy="11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Total Revenue by Top 5 Customers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5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4508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Total Customers by Country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6885544" y="1259622"/>
            <a:ext cx="4508927" cy="1817608"/>
            <a:chOff x="6040812" y="2357252"/>
            <a:chExt cx="3306995" cy="344740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26867"/>
              <a:ext cx="3133801" cy="17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USA (35) and France (12) dominated customer bases, reflecting strong regional loyalty.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3306995" cy="87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Total Customers by Country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CF7D3-3FD4-4AF8-92D8-FEA2B2C77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330" y="1166856"/>
            <a:ext cx="4531685" cy="2397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5A627C-14DD-4E83-A226-5DC99DFAA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329" y="4536489"/>
            <a:ext cx="4531685" cy="2049841"/>
          </a:xfrm>
          <a:prstGeom prst="rect">
            <a:avLst/>
          </a:prstGeom>
        </p:spPr>
      </p:pic>
      <p:sp>
        <p:nvSpPr>
          <p:cNvPr id="13" name="文本框 4">
            <a:extLst>
              <a:ext uri="{FF2B5EF4-FFF2-40B4-BE49-F238E27FC236}">
                <a16:creationId xmlns:a16="http://schemas.microsoft.com/office/drawing/2014/main" id="{BA698F81-DD5B-449F-B5CB-198AF8D5A055}"/>
              </a:ext>
            </a:extLst>
          </p:cNvPr>
          <p:cNvSpPr txBox="1"/>
          <p:nvPr/>
        </p:nvSpPr>
        <p:spPr>
          <a:xfrm>
            <a:off x="776218" y="3780771"/>
            <a:ext cx="575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Deal Size Distribution by Customers</a:t>
            </a:r>
            <a:endParaRPr lang="en-US" sz="2400" b="1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" name="组合 36">
            <a:extLst>
              <a:ext uri="{FF2B5EF4-FFF2-40B4-BE49-F238E27FC236}">
                <a16:creationId xmlns:a16="http://schemas.microsoft.com/office/drawing/2014/main" id="{53E854EC-5DE7-448D-9DF7-0C6DF7D6C286}"/>
              </a:ext>
            </a:extLst>
          </p:cNvPr>
          <p:cNvGrpSpPr/>
          <p:nvPr/>
        </p:nvGrpSpPr>
        <p:grpSpPr>
          <a:xfrm>
            <a:off x="6885544" y="4491721"/>
            <a:ext cx="4824975" cy="2094609"/>
            <a:chOff x="6040812" y="2357252"/>
            <a:chExt cx="3538795" cy="397278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id="{F4ECE184-700E-47F0-849A-98AC5D306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812" y="2526867"/>
              <a:ext cx="3133801" cy="22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Medium (36.22%)  and Small (36.22%) outpaced Large (27.56), suggesting a preference for larger deals among customers.</a:t>
              </a:r>
            </a:p>
          </p:txBody>
        </p:sp>
        <p:sp>
          <p:nvSpPr>
            <p:cNvPr id="16" name="矩形 38">
              <a:extLst>
                <a:ext uri="{FF2B5EF4-FFF2-40B4-BE49-F238E27FC236}">
                  <a16:creationId xmlns:a16="http://schemas.microsoft.com/office/drawing/2014/main" id="{67E53E87-9D68-4E17-987C-B19F911509E1}"/>
                </a:ext>
              </a:extLst>
            </p:cNvPr>
            <p:cNvSpPr/>
            <p:nvPr/>
          </p:nvSpPr>
          <p:spPr>
            <a:xfrm>
              <a:off x="6040812" y="2357252"/>
              <a:ext cx="3538795" cy="75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Deal Size Distribution by Customers</a:t>
              </a:r>
              <a:endParaRPr lang="en-US" sz="20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12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08281" y="439130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29238" y="3561430"/>
            <a:ext cx="2717860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Products Insights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3989" y="4629765"/>
            <a:ext cx="8015439" cy="30777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Covers revenue, quantity sold, and country reach by product line.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139439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298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Total Revenue by Year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050433" y="1458628"/>
            <a:ext cx="4140262" cy="1771743"/>
            <a:chOff x="6040812" y="2357252"/>
            <a:chExt cx="3133801" cy="502531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34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Revenue peaked at $10.03M in 2004 with a 4.7M revenue, showing a strong growth trend from 2003, indicating a peak sales year.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1905555" cy="11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</a:rPr>
                <a:t>Total Revenue by Year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3F9B32F4-9631-48B9-ABDB-28B10D491C49}"/>
              </a:ext>
            </a:extLst>
          </p:cNvPr>
          <p:cNvSpPr txBox="1"/>
          <p:nvPr/>
        </p:nvSpPr>
        <p:spPr>
          <a:xfrm>
            <a:off x="1001305" y="3600303"/>
            <a:ext cx="324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 Car by Revenue</a:t>
            </a:r>
          </a:p>
        </p:txBody>
      </p:sp>
      <p:grpSp>
        <p:nvGrpSpPr>
          <p:cNvPr id="14" name="组合 36">
            <a:extLst>
              <a:ext uri="{FF2B5EF4-FFF2-40B4-BE49-F238E27FC236}">
                <a16:creationId xmlns:a16="http://schemas.microsoft.com/office/drawing/2014/main" id="{3DD856C7-B99A-42F7-9B89-122EF519F1A1}"/>
              </a:ext>
            </a:extLst>
          </p:cNvPr>
          <p:cNvGrpSpPr/>
          <p:nvPr/>
        </p:nvGrpSpPr>
        <p:grpSpPr>
          <a:xfrm>
            <a:off x="7050433" y="4513501"/>
            <a:ext cx="4140262" cy="1771743"/>
            <a:chOff x="6040812" y="2357252"/>
            <a:chExt cx="3133801" cy="502531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id="{2F9FF527-3672-410D-B274-6C3042B5E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340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Classic Cars ($3.9M), Vintage cars (1.9M), and Motorcycles ($1.2M) led revenue, highlighting their dominance in the product lineup.</a:t>
              </a:r>
            </a:p>
          </p:txBody>
        </p:sp>
        <p:sp>
          <p:nvSpPr>
            <p:cNvPr id="16" name="矩形 38">
              <a:extLst>
                <a:ext uri="{FF2B5EF4-FFF2-40B4-BE49-F238E27FC236}">
                  <a16:creationId xmlns:a16="http://schemas.microsoft.com/office/drawing/2014/main" id="{EA3D37A9-53A9-478E-BA4E-EC02D4614465}"/>
                </a:ext>
              </a:extLst>
            </p:cNvPr>
            <p:cNvSpPr/>
            <p:nvPr/>
          </p:nvSpPr>
          <p:spPr>
            <a:xfrm>
              <a:off x="6040812" y="2357252"/>
              <a:ext cx="2071538" cy="1134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Top Car by Revenue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DC024-920F-4D6E-8BFA-228854803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276" y="1324045"/>
            <a:ext cx="4641672" cy="1933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4312-4189-42E0-B405-C2F25BC88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276" y="4085953"/>
            <a:ext cx="4429637" cy="252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4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3879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Top Car Segment by Revenue</a:t>
            </a:r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885543" y="1259619"/>
            <a:ext cx="4272785" cy="2094609"/>
            <a:chOff x="6040812" y="2357252"/>
            <a:chExt cx="3133801" cy="397278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26867"/>
              <a:ext cx="3133801" cy="22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Deal Size Medium (60.68%) and Small (26.34%) drove revenue, with Medium being the key segment for growth.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2845464" cy="875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Top Car Segment by Revenue</a:t>
              </a:r>
              <a:endParaRPr lang="en-US" sz="2400" b="1" dirty="0">
                <a:solidFill>
                  <a:schemeClr val="bg1"/>
                </a:solidFill>
                <a:effectLst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BA698F81-DD5B-449F-B5CB-198AF8D5A055}"/>
              </a:ext>
            </a:extLst>
          </p:cNvPr>
          <p:cNvSpPr txBox="1"/>
          <p:nvPr/>
        </p:nvSpPr>
        <p:spPr>
          <a:xfrm>
            <a:off x="776218" y="3780771"/>
            <a:ext cx="350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Product Quantity Ordered</a:t>
            </a:r>
          </a:p>
        </p:txBody>
      </p:sp>
      <p:grpSp>
        <p:nvGrpSpPr>
          <p:cNvPr id="14" name="组合 36">
            <a:extLst>
              <a:ext uri="{FF2B5EF4-FFF2-40B4-BE49-F238E27FC236}">
                <a16:creationId xmlns:a16="http://schemas.microsoft.com/office/drawing/2014/main" id="{53E854EC-5DE7-448D-9DF7-0C6DF7D6C286}"/>
              </a:ext>
            </a:extLst>
          </p:cNvPr>
          <p:cNvGrpSpPr/>
          <p:nvPr/>
        </p:nvGrpSpPr>
        <p:grpSpPr>
          <a:xfrm>
            <a:off x="6885543" y="4491729"/>
            <a:ext cx="4272785" cy="1773948"/>
            <a:chOff x="6040812" y="2357252"/>
            <a:chExt cx="3133801" cy="336459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5" name="文本框 66">
              <a:extLst>
                <a:ext uri="{FF2B5EF4-FFF2-40B4-BE49-F238E27FC236}">
                  <a16:creationId xmlns:a16="http://schemas.microsoft.com/office/drawing/2014/main" id="{F4ECE184-700E-47F0-849A-98AC5D306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0812" y="2466048"/>
              <a:ext cx="3133801" cy="22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Classic cars (33,992) and Vintage Cars (21,069) topped orders, reflecting high demand for these categories.</a:t>
              </a:r>
            </a:p>
          </p:txBody>
        </p:sp>
        <p:sp>
          <p:nvSpPr>
            <p:cNvPr id="16" name="矩形 38">
              <a:extLst>
                <a:ext uri="{FF2B5EF4-FFF2-40B4-BE49-F238E27FC236}">
                  <a16:creationId xmlns:a16="http://schemas.microsoft.com/office/drawing/2014/main" id="{67E53E87-9D68-4E17-987C-B19F911509E1}"/>
                </a:ext>
              </a:extLst>
            </p:cNvPr>
            <p:cNvSpPr/>
            <p:nvPr/>
          </p:nvSpPr>
          <p:spPr>
            <a:xfrm>
              <a:off x="6040812" y="2357252"/>
              <a:ext cx="2167981" cy="75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</a:rPr>
                <a:t>Product Quantity Ordered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CFACEC1-48DB-4570-9B3B-1763AF4A7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503" y="940506"/>
            <a:ext cx="4069955" cy="2568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194D58-2E82-44FE-98C9-D5A8076EC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502" y="4242436"/>
            <a:ext cx="3613793" cy="237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-9874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307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Recommendations</a:t>
            </a:r>
            <a:endParaRPr lang="en-US" sz="2400" b="1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914900" y="4000500"/>
            <a:ext cx="2260600" cy="0"/>
          </a:xfrm>
          <a:custGeom>
            <a:avLst/>
            <a:gdLst>
              <a:gd name="connsiteX0" fmla="*/ 0 w 1695450"/>
              <a:gd name="connsiteY0" fmla="*/ 0 h 0"/>
              <a:gd name="connsiteX1" fmla="*/ 1695450 w 16954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95450">
                <a:moveTo>
                  <a:pt x="0" y="0"/>
                </a:moveTo>
                <a:lnTo>
                  <a:pt x="1695450" y="0"/>
                </a:lnTo>
              </a:path>
            </a:pathLst>
          </a:cu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032500" y="2946400"/>
            <a:ext cx="0" cy="2133600"/>
          </a:xfrm>
          <a:custGeom>
            <a:avLst/>
            <a:gdLst>
              <a:gd name="connsiteX0" fmla="*/ 0 w 0"/>
              <a:gd name="connsiteY0" fmla="*/ 0 h 1600200"/>
              <a:gd name="connsiteX1" fmla="*/ 0 w 0"/>
              <a:gd name="connsiteY1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noFill/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800153" y="1463068"/>
            <a:ext cx="3401795" cy="1739973"/>
            <a:chOff x="1964947" y="476260"/>
            <a:chExt cx="2551346" cy="1304978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0" name="文本框 9"/>
            <p:cNvSpPr txBox="1"/>
            <p:nvPr/>
          </p:nvSpPr>
          <p:spPr bwMode="auto">
            <a:xfrm>
              <a:off x="1964947" y="788660"/>
              <a:ext cx="2551346" cy="992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Boost Classic Cars (967 units, $3.9M), Vintages (608 units, $1.9M), and motorcycle (311 units, $1.2M) to capitalize on demand.</a:t>
              </a:r>
            </a:p>
          </p:txBody>
        </p:sp>
        <p:sp>
          <p:nvSpPr>
            <p:cNvPr id="11" name="文本框 24"/>
            <p:cNvSpPr txBox="1">
              <a:spLocks noChangeArrowheads="1"/>
            </p:cNvSpPr>
            <p:nvPr/>
          </p:nvSpPr>
          <p:spPr bwMode="auto">
            <a:xfrm>
              <a:off x="1964947" y="476260"/>
              <a:ext cx="14562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effectLst/>
                </a:rPr>
                <a:t>Promote Top Products: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71226" y="5032950"/>
            <a:ext cx="4208809" cy="1417345"/>
            <a:chOff x="1959161" y="468455"/>
            <a:chExt cx="2557132" cy="918678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3" name="文本框 12"/>
            <p:cNvSpPr txBox="1"/>
            <p:nvPr/>
          </p:nvSpPr>
          <p:spPr bwMode="auto">
            <a:xfrm>
              <a:off x="1964947" y="788660"/>
              <a:ext cx="2551346" cy="5984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Offer incentives to Nelson Valarie (180) and Freyne Diego (259 orders) to maintain loyalty.</a:t>
              </a:r>
            </a:p>
          </p:txBody>
        </p:sp>
        <p:sp>
          <p:nvSpPr>
            <p:cNvPr id="14" name="文本框 24"/>
            <p:cNvSpPr txBox="1">
              <a:spLocks noChangeArrowheads="1"/>
            </p:cNvSpPr>
            <p:nvPr/>
          </p:nvSpPr>
          <p:spPr bwMode="auto">
            <a:xfrm>
              <a:off x="1959161" y="468455"/>
              <a:ext cx="1604647" cy="253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600" b="1" dirty="0">
                  <a:solidFill>
                    <a:schemeClr val="bg1"/>
                  </a:solidFill>
                  <a:effectLst/>
                </a:rPr>
                <a:t>Engage Key Customers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78824" y="3288093"/>
            <a:ext cx="3752461" cy="1284649"/>
            <a:chOff x="1604890" y="517671"/>
            <a:chExt cx="1980828" cy="963487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6" name="文本框 15"/>
            <p:cNvSpPr txBox="1"/>
            <p:nvPr/>
          </p:nvSpPr>
          <p:spPr bwMode="auto">
            <a:xfrm>
              <a:off x="1621014" y="788660"/>
              <a:ext cx="1948581" cy="692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Target regions with low revenue like </a:t>
              </a:r>
              <a:r>
                <a:rPr lang="en-US" sz="1800" dirty="0">
                  <a:solidFill>
                    <a:schemeClr val="bg1"/>
                  </a:solidFill>
                </a:rPr>
                <a:t>Canada, Germany, Sweden, Austria to Ireland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for expansion.</a:t>
              </a:r>
            </a:p>
          </p:txBody>
        </p:sp>
        <p:sp>
          <p:nvSpPr>
            <p:cNvPr id="17" name="文本框 24"/>
            <p:cNvSpPr txBox="1">
              <a:spLocks noChangeArrowheads="1"/>
            </p:cNvSpPr>
            <p:nvPr/>
          </p:nvSpPr>
          <p:spPr bwMode="auto">
            <a:xfrm>
              <a:off x="1604890" y="517671"/>
              <a:ext cx="1980828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effectLst/>
                </a:rPr>
                <a:t>Expand to High-Potential Areas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3339" y="3532974"/>
            <a:ext cx="3167995" cy="1811380"/>
            <a:chOff x="1836105" y="597930"/>
            <a:chExt cx="1798896" cy="946974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19" name="文本框 18"/>
            <p:cNvSpPr txBox="1"/>
            <p:nvPr/>
          </p:nvSpPr>
          <p:spPr bwMode="auto">
            <a:xfrm>
              <a:off x="1964947" y="788660"/>
              <a:ext cx="1604647" cy="7562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Leverage the 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Medium (36.22%)  and Small (36.22%) </a:t>
              </a: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deal size preference to increase order values.</a:t>
              </a:r>
            </a:p>
          </p:txBody>
        </p:sp>
        <p:sp>
          <p:nvSpPr>
            <p:cNvPr id="20" name="文本框 24"/>
            <p:cNvSpPr txBox="1">
              <a:spLocks noChangeArrowheads="1"/>
            </p:cNvSpPr>
            <p:nvPr/>
          </p:nvSpPr>
          <p:spPr bwMode="auto">
            <a:xfrm>
              <a:off x="1836105" y="597930"/>
              <a:ext cx="1798896" cy="253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600" b="1" dirty="0">
                  <a:solidFill>
                    <a:schemeClr val="bg1"/>
                  </a:solidFill>
                  <a:effectLst/>
                </a:rPr>
                <a:t>Encourage Medium Deals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63527" y="3506721"/>
            <a:ext cx="976379" cy="976379"/>
            <a:chOff x="5465495" y="2410966"/>
            <a:chExt cx="732284" cy="732284"/>
          </a:xfrm>
          <a:effectLst>
            <a:outerShdw blurRad="368300" dist="520700" dir="8340000" algn="ctr" rotWithShape="0">
              <a:srgbClr val="000000">
                <a:alpha val="59000"/>
              </a:srgbClr>
            </a:outerShdw>
          </a:effectLst>
        </p:grpSpPr>
        <p:sp>
          <p:nvSpPr>
            <p:cNvPr id="22" name="椭圆 21"/>
            <p:cNvSpPr/>
            <p:nvPr/>
          </p:nvSpPr>
          <p:spPr>
            <a:xfrm>
              <a:off x="5465495" y="2410966"/>
              <a:ext cx="732284" cy="732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5733634" y="2603501"/>
              <a:ext cx="213558" cy="301624"/>
            </a:xfrm>
            <a:custGeom>
              <a:avLst/>
              <a:gdLst>
                <a:gd name="T0" fmla="*/ 80 w 161"/>
                <a:gd name="T1" fmla="*/ 229 h 229"/>
                <a:gd name="T2" fmla="*/ 0 w 161"/>
                <a:gd name="T3" fmla="*/ 194 h 229"/>
                <a:gd name="T4" fmla="*/ 53 w 161"/>
                <a:gd name="T5" fmla="*/ 161 h 229"/>
                <a:gd name="T6" fmla="*/ 55 w 161"/>
                <a:gd name="T7" fmla="*/ 161 h 229"/>
                <a:gd name="T8" fmla="*/ 19 w 161"/>
                <a:gd name="T9" fmla="*/ 104 h 229"/>
                <a:gd name="T10" fmla="*/ 16 w 161"/>
                <a:gd name="T11" fmla="*/ 97 h 229"/>
                <a:gd name="T12" fmla="*/ 15 w 161"/>
                <a:gd name="T13" fmla="*/ 96 h 229"/>
                <a:gd name="T14" fmla="*/ 15 w 161"/>
                <a:gd name="T15" fmla="*/ 95 h 229"/>
                <a:gd name="T16" fmla="*/ 10 w 161"/>
                <a:gd name="T17" fmla="*/ 70 h 229"/>
                <a:gd name="T18" fmla="*/ 80 w 161"/>
                <a:gd name="T19" fmla="*/ 0 h 229"/>
                <a:gd name="T20" fmla="*/ 150 w 161"/>
                <a:gd name="T21" fmla="*/ 70 h 229"/>
                <a:gd name="T22" fmla="*/ 146 w 161"/>
                <a:gd name="T23" fmla="*/ 95 h 229"/>
                <a:gd name="T24" fmla="*/ 145 w 161"/>
                <a:gd name="T25" fmla="*/ 96 h 229"/>
                <a:gd name="T26" fmla="*/ 145 w 161"/>
                <a:gd name="T27" fmla="*/ 96 h 229"/>
                <a:gd name="T28" fmla="*/ 145 w 161"/>
                <a:gd name="T29" fmla="*/ 97 h 229"/>
                <a:gd name="T30" fmla="*/ 141 w 161"/>
                <a:gd name="T31" fmla="*/ 104 h 229"/>
                <a:gd name="T32" fmla="*/ 80 w 161"/>
                <a:gd name="T33" fmla="*/ 205 h 229"/>
                <a:gd name="T34" fmla="*/ 66 w 161"/>
                <a:gd name="T35" fmla="*/ 182 h 229"/>
                <a:gd name="T36" fmla="*/ 65 w 161"/>
                <a:gd name="T37" fmla="*/ 182 h 229"/>
                <a:gd name="T38" fmla="*/ 23 w 161"/>
                <a:gd name="T39" fmla="*/ 194 h 229"/>
                <a:gd name="T40" fmla="*/ 22 w 161"/>
                <a:gd name="T41" fmla="*/ 194 h 229"/>
                <a:gd name="T42" fmla="*/ 23 w 161"/>
                <a:gd name="T43" fmla="*/ 195 h 229"/>
                <a:gd name="T44" fmla="*/ 79 w 161"/>
                <a:gd name="T45" fmla="*/ 208 h 229"/>
                <a:gd name="T46" fmla="*/ 82 w 161"/>
                <a:gd name="T47" fmla="*/ 208 h 229"/>
                <a:gd name="T48" fmla="*/ 82 w 161"/>
                <a:gd name="T49" fmla="*/ 208 h 229"/>
                <a:gd name="T50" fmla="*/ 138 w 161"/>
                <a:gd name="T51" fmla="*/ 195 h 229"/>
                <a:gd name="T52" fmla="*/ 138 w 161"/>
                <a:gd name="T53" fmla="*/ 194 h 229"/>
                <a:gd name="T54" fmla="*/ 138 w 161"/>
                <a:gd name="T55" fmla="*/ 194 h 229"/>
                <a:gd name="T56" fmla="*/ 108 w 161"/>
                <a:gd name="T57" fmla="*/ 183 h 229"/>
                <a:gd name="T58" fmla="*/ 121 w 161"/>
                <a:gd name="T59" fmla="*/ 164 h 229"/>
                <a:gd name="T60" fmla="*/ 161 w 161"/>
                <a:gd name="T61" fmla="*/ 194 h 229"/>
                <a:gd name="T62" fmla="*/ 80 w 161"/>
                <a:gd name="T63" fmla="*/ 229 h 229"/>
                <a:gd name="T64" fmla="*/ 80 w 161"/>
                <a:gd name="T65" fmla="*/ 32 h 229"/>
                <a:gd name="T66" fmla="*/ 50 w 161"/>
                <a:gd name="T67" fmla="*/ 62 h 229"/>
                <a:gd name="T68" fmla="*/ 80 w 161"/>
                <a:gd name="T69" fmla="*/ 92 h 229"/>
                <a:gd name="T70" fmla="*/ 110 w 161"/>
                <a:gd name="T71" fmla="*/ 62 h 229"/>
                <a:gd name="T72" fmla="*/ 80 w 161"/>
                <a:gd name="T73" fmla="*/ 32 h 229"/>
                <a:gd name="T74" fmla="*/ 80 w 161"/>
                <a:gd name="T75" fmla="*/ 32 h 229"/>
                <a:gd name="T76" fmla="*/ 80 w 161"/>
                <a:gd name="T77" fmla="*/ 3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1" h="229">
                  <a:moveTo>
                    <a:pt x="80" y="229"/>
                  </a:moveTo>
                  <a:cubicBezTo>
                    <a:pt x="40" y="229"/>
                    <a:pt x="0" y="219"/>
                    <a:pt x="0" y="194"/>
                  </a:cubicBezTo>
                  <a:cubicBezTo>
                    <a:pt x="0" y="176"/>
                    <a:pt x="28" y="164"/>
                    <a:pt x="53" y="161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18" y="102"/>
                    <a:pt x="17" y="100"/>
                    <a:pt x="16" y="97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2" y="87"/>
                    <a:pt x="10" y="78"/>
                    <a:pt x="10" y="70"/>
                  </a:cubicBezTo>
                  <a:cubicBezTo>
                    <a:pt x="10" y="31"/>
                    <a:pt x="42" y="0"/>
                    <a:pt x="80" y="0"/>
                  </a:cubicBezTo>
                  <a:cubicBezTo>
                    <a:pt x="119" y="0"/>
                    <a:pt x="150" y="31"/>
                    <a:pt x="150" y="70"/>
                  </a:cubicBezTo>
                  <a:cubicBezTo>
                    <a:pt x="150" y="78"/>
                    <a:pt x="149" y="87"/>
                    <a:pt x="146" y="95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6"/>
                    <a:pt x="145" y="96"/>
                    <a:pt x="145" y="96"/>
                  </a:cubicBezTo>
                  <a:cubicBezTo>
                    <a:pt x="145" y="97"/>
                    <a:pt x="145" y="97"/>
                    <a:pt x="145" y="97"/>
                  </a:cubicBezTo>
                  <a:cubicBezTo>
                    <a:pt x="144" y="99"/>
                    <a:pt x="143" y="102"/>
                    <a:pt x="141" y="104"/>
                  </a:cubicBezTo>
                  <a:cubicBezTo>
                    <a:pt x="80" y="205"/>
                    <a:pt x="80" y="205"/>
                    <a:pt x="80" y="205"/>
                  </a:cubicBezTo>
                  <a:cubicBezTo>
                    <a:pt x="66" y="182"/>
                    <a:pt x="66" y="182"/>
                    <a:pt x="66" y="182"/>
                  </a:cubicBezTo>
                  <a:cubicBezTo>
                    <a:pt x="65" y="182"/>
                    <a:pt x="65" y="182"/>
                    <a:pt x="65" y="182"/>
                  </a:cubicBezTo>
                  <a:cubicBezTo>
                    <a:pt x="42" y="184"/>
                    <a:pt x="27" y="190"/>
                    <a:pt x="23" y="194"/>
                  </a:cubicBezTo>
                  <a:cubicBezTo>
                    <a:pt x="22" y="194"/>
                    <a:pt x="22" y="194"/>
                    <a:pt x="22" y="194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8" y="200"/>
                    <a:pt x="48" y="207"/>
                    <a:pt x="79" y="208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82" y="208"/>
                    <a:pt x="82" y="208"/>
                    <a:pt x="82" y="208"/>
                  </a:cubicBezTo>
                  <a:cubicBezTo>
                    <a:pt x="113" y="207"/>
                    <a:pt x="133" y="200"/>
                    <a:pt x="138" y="195"/>
                  </a:cubicBezTo>
                  <a:cubicBezTo>
                    <a:pt x="138" y="194"/>
                    <a:pt x="138" y="194"/>
                    <a:pt x="138" y="194"/>
                  </a:cubicBezTo>
                  <a:cubicBezTo>
                    <a:pt x="138" y="194"/>
                    <a:pt x="138" y="194"/>
                    <a:pt x="138" y="194"/>
                  </a:cubicBezTo>
                  <a:cubicBezTo>
                    <a:pt x="135" y="191"/>
                    <a:pt x="124" y="186"/>
                    <a:pt x="108" y="183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46" y="169"/>
                    <a:pt x="161" y="180"/>
                    <a:pt x="161" y="194"/>
                  </a:cubicBezTo>
                  <a:cubicBezTo>
                    <a:pt x="161" y="219"/>
                    <a:pt x="120" y="229"/>
                    <a:pt x="80" y="229"/>
                  </a:cubicBezTo>
                  <a:close/>
                  <a:moveTo>
                    <a:pt x="80" y="32"/>
                  </a:moveTo>
                  <a:cubicBezTo>
                    <a:pt x="64" y="32"/>
                    <a:pt x="50" y="45"/>
                    <a:pt x="50" y="62"/>
                  </a:cubicBezTo>
                  <a:cubicBezTo>
                    <a:pt x="50" y="78"/>
                    <a:pt x="64" y="92"/>
                    <a:pt x="80" y="92"/>
                  </a:cubicBezTo>
                  <a:cubicBezTo>
                    <a:pt x="97" y="92"/>
                    <a:pt x="110" y="78"/>
                    <a:pt x="110" y="62"/>
                  </a:cubicBezTo>
                  <a:cubicBezTo>
                    <a:pt x="110" y="45"/>
                    <a:pt x="97" y="32"/>
                    <a:pt x="80" y="32"/>
                  </a:cubicBezTo>
                  <a:close/>
                  <a:moveTo>
                    <a:pt x="80" y="32"/>
                  </a:moveTo>
                  <a:cubicBezTo>
                    <a:pt x="80" y="32"/>
                    <a:pt x="80" y="32"/>
                    <a:pt x="80" y="32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33185" y="1703503"/>
            <a:ext cx="976379" cy="976379"/>
            <a:chOff x="4092739" y="1058552"/>
            <a:chExt cx="732284" cy="732284"/>
          </a:xfrm>
          <a:effectLst>
            <a:outerShdw blurRad="368300" dist="520700" dir="8340000" algn="ctr" rotWithShape="0">
              <a:srgbClr val="000000">
                <a:alpha val="59000"/>
              </a:srgbClr>
            </a:outerShdw>
          </a:effectLst>
        </p:grpSpPr>
        <p:sp>
          <p:nvSpPr>
            <p:cNvPr id="25" name="椭圆 24"/>
            <p:cNvSpPr/>
            <p:nvPr/>
          </p:nvSpPr>
          <p:spPr>
            <a:xfrm>
              <a:off x="4092739" y="1058552"/>
              <a:ext cx="732284" cy="732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4332394" y="1287204"/>
              <a:ext cx="269662" cy="263390"/>
            </a:xfrm>
            <a:custGeom>
              <a:avLst/>
              <a:gdLst>
                <a:gd name="T0" fmla="*/ 138 w 179"/>
                <a:gd name="T1" fmla="*/ 79 h 175"/>
                <a:gd name="T2" fmla="*/ 104 w 179"/>
                <a:gd name="T3" fmla="*/ 152 h 175"/>
                <a:gd name="T4" fmla="*/ 123 w 179"/>
                <a:gd name="T5" fmla="*/ 167 h 175"/>
                <a:gd name="T6" fmla="*/ 131 w 179"/>
                <a:gd name="T7" fmla="*/ 171 h 175"/>
                <a:gd name="T8" fmla="*/ 51 w 179"/>
                <a:gd name="T9" fmla="*/ 175 h 175"/>
                <a:gd name="T10" fmla="*/ 51 w 179"/>
                <a:gd name="T11" fmla="*/ 167 h 175"/>
                <a:gd name="T12" fmla="*/ 74 w 179"/>
                <a:gd name="T13" fmla="*/ 152 h 175"/>
                <a:gd name="T14" fmla="*/ 71 w 179"/>
                <a:gd name="T15" fmla="*/ 116 h 175"/>
                <a:gd name="T16" fmla="*/ 2 w 179"/>
                <a:gd name="T17" fmla="*/ 42 h 175"/>
                <a:gd name="T18" fmla="*/ 29 w 179"/>
                <a:gd name="T19" fmla="*/ 19 h 175"/>
                <a:gd name="T20" fmla="*/ 29 w 179"/>
                <a:gd name="T21" fmla="*/ 5 h 175"/>
                <a:gd name="T22" fmla="*/ 29 w 179"/>
                <a:gd name="T23" fmla="*/ 2 h 175"/>
                <a:gd name="T24" fmla="*/ 32 w 179"/>
                <a:gd name="T25" fmla="*/ 0 h 175"/>
                <a:gd name="T26" fmla="*/ 142 w 179"/>
                <a:gd name="T27" fmla="*/ 0 h 175"/>
                <a:gd name="T28" fmla="*/ 149 w 179"/>
                <a:gd name="T29" fmla="*/ 0 h 175"/>
                <a:gd name="T30" fmla="*/ 150 w 179"/>
                <a:gd name="T31" fmla="*/ 4 h 175"/>
                <a:gd name="T32" fmla="*/ 150 w 179"/>
                <a:gd name="T33" fmla="*/ 15 h 175"/>
                <a:gd name="T34" fmla="*/ 154 w 179"/>
                <a:gd name="T35" fmla="*/ 19 h 175"/>
                <a:gd name="T36" fmla="*/ 74 w 179"/>
                <a:gd name="T37" fmla="*/ 159 h 175"/>
                <a:gd name="T38" fmla="*/ 115 w 179"/>
                <a:gd name="T39" fmla="*/ 167 h 175"/>
                <a:gd name="T40" fmla="*/ 74 w 179"/>
                <a:gd name="T41" fmla="*/ 159 h 175"/>
                <a:gd name="T42" fmla="*/ 82 w 179"/>
                <a:gd name="T43" fmla="*/ 121 h 175"/>
                <a:gd name="T44" fmla="*/ 94 w 179"/>
                <a:gd name="T45" fmla="*/ 152 h 175"/>
                <a:gd name="T46" fmla="*/ 25 w 179"/>
                <a:gd name="T47" fmla="*/ 27 h 175"/>
                <a:gd name="T48" fmla="*/ 15 w 179"/>
                <a:gd name="T49" fmla="*/ 27 h 175"/>
                <a:gd name="T50" fmla="*/ 10 w 179"/>
                <a:gd name="T51" fmla="*/ 36 h 175"/>
                <a:gd name="T52" fmla="*/ 38 w 179"/>
                <a:gd name="T53" fmla="*/ 71 h 175"/>
                <a:gd name="T54" fmla="*/ 25 w 179"/>
                <a:gd name="T55" fmla="*/ 27 h 175"/>
                <a:gd name="T56" fmla="*/ 36 w 179"/>
                <a:gd name="T57" fmla="*/ 8 h 175"/>
                <a:gd name="T58" fmla="*/ 89 w 179"/>
                <a:gd name="T59" fmla="*/ 114 h 175"/>
                <a:gd name="T60" fmla="*/ 142 w 179"/>
                <a:gd name="T61" fmla="*/ 8 h 175"/>
                <a:gd name="T62" fmla="*/ 164 w 179"/>
                <a:gd name="T63" fmla="*/ 27 h 175"/>
                <a:gd name="T64" fmla="*/ 154 w 179"/>
                <a:gd name="T65" fmla="*/ 27 h 175"/>
                <a:gd name="T66" fmla="*/ 141 w 179"/>
                <a:gd name="T67" fmla="*/ 71 h 175"/>
                <a:gd name="T68" fmla="*/ 169 w 179"/>
                <a:gd name="T69" fmla="*/ 36 h 175"/>
                <a:gd name="T70" fmla="*/ 169 w 179"/>
                <a:gd name="T71" fmla="*/ 2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9" h="175">
                  <a:moveTo>
                    <a:pt x="177" y="42"/>
                  </a:moveTo>
                  <a:cubicBezTo>
                    <a:pt x="177" y="65"/>
                    <a:pt x="160" y="77"/>
                    <a:pt x="138" y="79"/>
                  </a:cubicBezTo>
                  <a:cubicBezTo>
                    <a:pt x="130" y="96"/>
                    <a:pt x="120" y="109"/>
                    <a:pt x="108" y="116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5" y="152"/>
                    <a:pt x="105" y="152"/>
                    <a:pt x="105" y="152"/>
                  </a:cubicBezTo>
                  <a:cubicBezTo>
                    <a:pt x="114" y="152"/>
                    <a:pt x="121" y="158"/>
                    <a:pt x="123" y="167"/>
                  </a:cubicBezTo>
                  <a:cubicBezTo>
                    <a:pt x="127" y="167"/>
                    <a:pt x="127" y="167"/>
                    <a:pt x="127" y="167"/>
                  </a:cubicBezTo>
                  <a:cubicBezTo>
                    <a:pt x="129" y="167"/>
                    <a:pt x="131" y="169"/>
                    <a:pt x="131" y="171"/>
                  </a:cubicBezTo>
                  <a:cubicBezTo>
                    <a:pt x="131" y="173"/>
                    <a:pt x="129" y="175"/>
                    <a:pt x="127" y="175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49" y="175"/>
                    <a:pt x="48" y="173"/>
                    <a:pt x="48" y="171"/>
                  </a:cubicBezTo>
                  <a:cubicBezTo>
                    <a:pt x="48" y="169"/>
                    <a:pt x="49" y="167"/>
                    <a:pt x="51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7" y="158"/>
                    <a:pt x="65" y="152"/>
                    <a:pt x="74" y="152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59" y="109"/>
                    <a:pt x="48" y="96"/>
                    <a:pt x="41" y="79"/>
                  </a:cubicBezTo>
                  <a:cubicBezTo>
                    <a:pt x="19" y="77"/>
                    <a:pt x="2" y="65"/>
                    <a:pt x="2" y="42"/>
                  </a:cubicBezTo>
                  <a:cubicBezTo>
                    <a:pt x="2" y="17"/>
                    <a:pt x="0" y="19"/>
                    <a:pt x="25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6"/>
                    <a:pt x="29" y="15"/>
                  </a:cubicBezTo>
                  <a:cubicBezTo>
                    <a:pt x="29" y="12"/>
                    <a:pt x="29" y="9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ubicBezTo>
                    <a:pt x="29" y="3"/>
                    <a:pt x="29" y="2"/>
                    <a:pt x="29" y="2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49" y="1"/>
                    <a:pt x="149" y="1"/>
                    <a:pt x="149" y="2"/>
                  </a:cubicBezTo>
                  <a:cubicBezTo>
                    <a:pt x="150" y="2"/>
                    <a:pt x="150" y="3"/>
                    <a:pt x="150" y="4"/>
                  </a:cubicBezTo>
                  <a:cubicBezTo>
                    <a:pt x="150" y="4"/>
                    <a:pt x="150" y="5"/>
                    <a:pt x="150" y="5"/>
                  </a:cubicBezTo>
                  <a:cubicBezTo>
                    <a:pt x="150" y="9"/>
                    <a:pt x="150" y="12"/>
                    <a:pt x="150" y="15"/>
                  </a:cubicBezTo>
                  <a:cubicBezTo>
                    <a:pt x="150" y="16"/>
                    <a:pt x="150" y="18"/>
                    <a:pt x="150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79" y="19"/>
                    <a:pt x="177" y="17"/>
                    <a:pt x="177" y="42"/>
                  </a:cubicBezTo>
                  <a:close/>
                  <a:moveTo>
                    <a:pt x="74" y="159"/>
                  </a:moveTo>
                  <a:cubicBezTo>
                    <a:pt x="69" y="159"/>
                    <a:pt x="65" y="163"/>
                    <a:pt x="63" y="167"/>
                  </a:cubicBezTo>
                  <a:cubicBezTo>
                    <a:pt x="115" y="167"/>
                    <a:pt x="115" y="167"/>
                    <a:pt x="115" y="167"/>
                  </a:cubicBezTo>
                  <a:cubicBezTo>
                    <a:pt x="114" y="163"/>
                    <a:pt x="109" y="159"/>
                    <a:pt x="105" y="159"/>
                  </a:cubicBezTo>
                  <a:cubicBezTo>
                    <a:pt x="74" y="159"/>
                    <a:pt x="74" y="159"/>
                    <a:pt x="74" y="159"/>
                  </a:cubicBezTo>
                  <a:close/>
                  <a:moveTo>
                    <a:pt x="97" y="121"/>
                  </a:moveTo>
                  <a:cubicBezTo>
                    <a:pt x="82" y="121"/>
                    <a:pt x="82" y="121"/>
                    <a:pt x="82" y="121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7" y="121"/>
                    <a:pt x="97" y="121"/>
                    <a:pt x="97" y="121"/>
                  </a:cubicBezTo>
                  <a:close/>
                  <a:moveTo>
                    <a:pt x="25" y="27"/>
                  </a:moveTo>
                  <a:cubicBezTo>
                    <a:pt x="23" y="27"/>
                    <a:pt x="21" y="27"/>
                    <a:pt x="19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7"/>
                    <a:pt x="11" y="27"/>
                    <a:pt x="10" y="27"/>
                  </a:cubicBezTo>
                  <a:cubicBezTo>
                    <a:pt x="10" y="29"/>
                    <a:pt x="10" y="32"/>
                    <a:pt x="10" y="36"/>
                  </a:cubicBezTo>
                  <a:cubicBezTo>
                    <a:pt x="10" y="38"/>
                    <a:pt x="10" y="40"/>
                    <a:pt x="10" y="42"/>
                  </a:cubicBezTo>
                  <a:cubicBezTo>
                    <a:pt x="10" y="59"/>
                    <a:pt x="22" y="69"/>
                    <a:pt x="38" y="71"/>
                  </a:cubicBezTo>
                  <a:cubicBezTo>
                    <a:pt x="33" y="58"/>
                    <a:pt x="30" y="43"/>
                    <a:pt x="29" y="27"/>
                  </a:cubicBezTo>
                  <a:cubicBezTo>
                    <a:pt x="25" y="27"/>
                    <a:pt x="25" y="27"/>
                    <a:pt x="25" y="27"/>
                  </a:cubicBezTo>
                  <a:close/>
                  <a:moveTo>
                    <a:pt x="142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10"/>
                    <a:pt x="36" y="13"/>
                    <a:pt x="36" y="15"/>
                  </a:cubicBezTo>
                  <a:cubicBezTo>
                    <a:pt x="36" y="69"/>
                    <a:pt x="61" y="114"/>
                    <a:pt x="89" y="114"/>
                  </a:cubicBezTo>
                  <a:cubicBezTo>
                    <a:pt x="118" y="114"/>
                    <a:pt x="142" y="69"/>
                    <a:pt x="142" y="15"/>
                  </a:cubicBezTo>
                  <a:cubicBezTo>
                    <a:pt x="142" y="13"/>
                    <a:pt x="142" y="10"/>
                    <a:pt x="142" y="8"/>
                  </a:cubicBezTo>
                  <a:close/>
                  <a:moveTo>
                    <a:pt x="169" y="27"/>
                  </a:moveTo>
                  <a:cubicBezTo>
                    <a:pt x="168" y="27"/>
                    <a:pt x="166" y="27"/>
                    <a:pt x="164" y="27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158" y="27"/>
                    <a:pt x="156" y="27"/>
                    <a:pt x="154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49" y="43"/>
                    <a:pt x="146" y="58"/>
                    <a:pt x="141" y="71"/>
                  </a:cubicBezTo>
                  <a:cubicBezTo>
                    <a:pt x="157" y="69"/>
                    <a:pt x="169" y="59"/>
                    <a:pt x="169" y="42"/>
                  </a:cubicBezTo>
                  <a:cubicBezTo>
                    <a:pt x="169" y="40"/>
                    <a:pt x="169" y="38"/>
                    <a:pt x="169" y="36"/>
                  </a:cubicBezTo>
                  <a:cubicBezTo>
                    <a:pt x="169" y="32"/>
                    <a:pt x="169" y="29"/>
                    <a:pt x="169" y="27"/>
                  </a:cubicBezTo>
                  <a:close/>
                  <a:moveTo>
                    <a:pt x="169" y="27"/>
                  </a:moveTo>
                  <a:cubicBezTo>
                    <a:pt x="169" y="27"/>
                    <a:pt x="169" y="27"/>
                    <a:pt x="169" y="2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677444" y="3506721"/>
            <a:ext cx="976379" cy="976379"/>
            <a:chOff x="2700933" y="2410966"/>
            <a:chExt cx="732284" cy="732284"/>
          </a:xfrm>
          <a:effectLst>
            <a:outerShdw blurRad="368300" dist="520700" dir="8340000" algn="ctr" rotWithShape="0">
              <a:srgbClr val="000000">
                <a:alpha val="59000"/>
              </a:srgbClr>
            </a:outerShdw>
          </a:effectLst>
        </p:grpSpPr>
        <p:sp>
          <p:nvSpPr>
            <p:cNvPr id="28" name="椭圆 27"/>
            <p:cNvSpPr/>
            <p:nvPr/>
          </p:nvSpPr>
          <p:spPr>
            <a:xfrm>
              <a:off x="2700933" y="2410966"/>
              <a:ext cx="732284" cy="732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2913959" y="2621906"/>
              <a:ext cx="311334" cy="330844"/>
            </a:xfrm>
            <a:custGeom>
              <a:avLst/>
              <a:gdLst>
                <a:gd name="T0" fmla="*/ 699 w 2617"/>
                <a:gd name="T1" fmla="*/ 1600 h 2781"/>
                <a:gd name="T2" fmla="*/ 0 w 2617"/>
                <a:gd name="T3" fmla="*/ 2273 h 2781"/>
                <a:gd name="T4" fmla="*/ 564 w 2617"/>
                <a:gd name="T5" fmla="*/ 2735 h 2781"/>
                <a:gd name="T6" fmla="*/ 1307 w 2617"/>
                <a:gd name="T7" fmla="*/ 1732 h 2781"/>
                <a:gd name="T8" fmla="*/ 1932 w 2617"/>
                <a:gd name="T9" fmla="*/ 1432 h 2781"/>
                <a:gd name="T10" fmla="*/ 1551 w 2617"/>
                <a:gd name="T11" fmla="*/ 1587 h 2781"/>
                <a:gd name="T12" fmla="*/ 1284 w 2617"/>
                <a:gd name="T13" fmla="*/ 1784 h 2781"/>
                <a:gd name="T14" fmla="*/ 2067 w 2617"/>
                <a:gd name="T15" fmla="*/ 2217 h 2781"/>
                <a:gd name="T16" fmla="*/ 1932 w 2617"/>
                <a:gd name="T17" fmla="*/ 1432 h 2781"/>
                <a:gd name="T18" fmla="*/ 1874 w 2617"/>
                <a:gd name="T19" fmla="*/ 1257 h 2781"/>
                <a:gd name="T20" fmla="*/ 1548 w 2617"/>
                <a:gd name="T21" fmla="*/ 1513 h 2781"/>
                <a:gd name="T22" fmla="*/ 1084 w 2617"/>
                <a:gd name="T23" fmla="*/ 1513 h 2781"/>
                <a:gd name="T24" fmla="*/ 756 w 2617"/>
                <a:gd name="T25" fmla="*/ 1257 h 2781"/>
                <a:gd name="T26" fmla="*/ 617 w 2617"/>
                <a:gd name="T27" fmla="*/ 838 h 2781"/>
                <a:gd name="T28" fmla="*/ 756 w 2617"/>
                <a:gd name="T29" fmla="*/ 419 h 2781"/>
                <a:gd name="T30" fmla="*/ 1084 w 2617"/>
                <a:gd name="T31" fmla="*/ 163 h 2781"/>
                <a:gd name="T32" fmla="*/ 1548 w 2617"/>
                <a:gd name="T33" fmla="*/ 163 h 2781"/>
                <a:gd name="T34" fmla="*/ 1874 w 2617"/>
                <a:gd name="T35" fmla="*/ 419 h 2781"/>
                <a:gd name="T36" fmla="*/ 2014 w 2617"/>
                <a:gd name="T37" fmla="*/ 838 h 2781"/>
                <a:gd name="T38" fmla="*/ 2153 w 2617"/>
                <a:gd name="T39" fmla="*/ 1117 h 2781"/>
                <a:gd name="T40" fmla="*/ 1953 w 2617"/>
                <a:gd name="T41" fmla="*/ 1050 h 2781"/>
                <a:gd name="T42" fmla="*/ 1953 w 2617"/>
                <a:gd name="T43" fmla="*/ 625 h 2781"/>
                <a:gd name="T44" fmla="*/ 1741 w 2617"/>
                <a:gd name="T45" fmla="*/ 306 h 2781"/>
                <a:gd name="T46" fmla="*/ 1316 w 2617"/>
                <a:gd name="T47" fmla="*/ 200 h 2781"/>
                <a:gd name="T48" fmla="*/ 892 w 2617"/>
                <a:gd name="T49" fmla="*/ 306 h 2781"/>
                <a:gd name="T50" fmla="*/ 679 w 2617"/>
                <a:gd name="T51" fmla="*/ 620 h 2781"/>
                <a:gd name="T52" fmla="*/ 679 w 2617"/>
                <a:gd name="T53" fmla="*/ 1050 h 2781"/>
                <a:gd name="T54" fmla="*/ 892 w 2617"/>
                <a:gd name="T55" fmla="*/ 1368 h 2781"/>
                <a:gd name="T56" fmla="*/ 1316 w 2617"/>
                <a:gd name="T57" fmla="*/ 1474 h 2781"/>
                <a:gd name="T58" fmla="*/ 1741 w 2617"/>
                <a:gd name="T59" fmla="*/ 1368 h 2781"/>
                <a:gd name="T60" fmla="*/ 1953 w 2617"/>
                <a:gd name="T61" fmla="*/ 1050 h 2781"/>
                <a:gd name="T62" fmla="*/ 1953 w 2617"/>
                <a:gd name="T63" fmla="*/ 1050 h 2781"/>
                <a:gd name="T64" fmla="*/ 1608 w 2617"/>
                <a:gd name="T65" fmla="*/ 1057 h 2781"/>
                <a:gd name="T66" fmla="*/ 1438 w 2617"/>
                <a:gd name="T67" fmla="*/ 1190 h 2781"/>
                <a:gd name="T68" fmla="*/ 1196 w 2617"/>
                <a:gd name="T69" fmla="*/ 1190 h 2781"/>
                <a:gd name="T70" fmla="*/ 1025 w 2617"/>
                <a:gd name="T71" fmla="*/ 1057 h 2781"/>
                <a:gd name="T72" fmla="*/ 952 w 2617"/>
                <a:gd name="T73" fmla="*/ 838 h 2781"/>
                <a:gd name="T74" fmla="*/ 1025 w 2617"/>
                <a:gd name="T75" fmla="*/ 619 h 2781"/>
                <a:gd name="T76" fmla="*/ 1196 w 2617"/>
                <a:gd name="T77" fmla="*/ 486 h 2781"/>
                <a:gd name="T78" fmla="*/ 1438 w 2617"/>
                <a:gd name="T79" fmla="*/ 486 h 2781"/>
                <a:gd name="T80" fmla="*/ 1608 w 2617"/>
                <a:gd name="T81" fmla="*/ 619 h 2781"/>
                <a:gd name="T82" fmla="*/ 1681 w 2617"/>
                <a:gd name="T83" fmla="*/ 838 h 2781"/>
                <a:gd name="T84" fmla="*/ 1754 w 2617"/>
                <a:gd name="T85" fmla="*/ 984 h 2781"/>
                <a:gd name="T86" fmla="*/ 1754 w 2617"/>
                <a:gd name="T87" fmla="*/ 984 h 2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17" h="2781">
                  <a:moveTo>
                    <a:pt x="1081" y="1571"/>
                  </a:moveTo>
                  <a:lnTo>
                    <a:pt x="699" y="1600"/>
                  </a:lnTo>
                  <a:lnTo>
                    <a:pt x="699" y="1420"/>
                  </a:lnTo>
                  <a:lnTo>
                    <a:pt x="0" y="2273"/>
                  </a:lnTo>
                  <a:lnTo>
                    <a:pt x="555" y="2171"/>
                  </a:lnTo>
                  <a:lnTo>
                    <a:pt x="564" y="2735"/>
                  </a:lnTo>
                  <a:lnTo>
                    <a:pt x="1355" y="1770"/>
                  </a:lnTo>
                  <a:lnTo>
                    <a:pt x="1307" y="1732"/>
                  </a:lnTo>
                  <a:lnTo>
                    <a:pt x="1081" y="1571"/>
                  </a:lnTo>
                  <a:close/>
                  <a:moveTo>
                    <a:pt x="1932" y="1432"/>
                  </a:moveTo>
                  <a:lnTo>
                    <a:pt x="1932" y="1614"/>
                  </a:lnTo>
                  <a:lnTo>
                    <a:pt x="1551" y="1587"/>
                  </a:lnTo>
                  <a:lnTo>
                    <a:pt x="1486" y="1632"/>
                  </a:lnTo>
                  <a:lnTo>
                    <a:pt x="1284" y="1784"/>
                  </a:lnTo>
                  <a:lnTo>
                    <a:pt x="2035" y="2781"/>
                  </a:lnTo>
                  <a:lnTo>
                    <a:pt x="2067" y="2217"/>
                  </a:lnTo>
                  <a:lnTo>
                    <a:pt x="2617" y="2342"/>
                  </a:lnTo>
                  <a:lnTo>
                    <a:pt x="1932" y="1432"/>
                  </a:lnTo>
                  <a:close/>
                  <a:moveTo>
                    <a:pt x="2153" y="1117"/>
                  </a:moveTo>
                  <a:lnTo>
                    <a:pt x="1874" y="1257"/>
                  </a:lnTo>
                  <a:lnTo>
                    <a:pt x="1874" y="1536"/>
                  </a:lnTo>
                  <a:lnTo>
                    <a:pt x="1548" y="1513"/>
                  </a:lnTo>
                  <a:lnTo>
                    <a:pt x="1315" y="1676"/>
                  </a:lnTo>
                  <a:lnTo>
                    <a:pt x="1084" y="1513"/>
                  </a:lnTo>
                  <a:lnTo>
                    <a:pt x="756" y="1536"/>
                  </a:lnTo>
                  <a:lnTo>
                    <a:pt x="756" y="1257"/>
                  </a:lnTo>
                  <a:lnTo>
                    <a:pt x="477" y="1117"/>
                  </a:lnTo>
                  <a:lnTo>
                    <a:pt x="617" y="838"/>
                  </a:lnTo>
                  <a:lnTo>
                    <a:pt x="477" y="553"/>
                  </a:lnTo>
                  <a:lnTo>
                    <a:pt x="756" y="419"/>
                  </a:lnTo>
                  <a:lnTo>
                    <a:pt x="756" y="139"/>
                  </a:lnTo>
                  <a:lnTo>
                    <a:pt x="1084" y="163"/>
                  </a:lnTo>
                  <a:lnTo>
                    <a:pt x="1315" y="0"/>
                  </a:lnTo>
                  <a:lnTo>
                    <a:pt x="1548" y="163"/>
                  </a:lnTo>
                  <a:lnTo>
                    <a:pt x="1874" y="139"/>
                  </a:lnTo>
                  <a:lnTo>
                    <a:pt x="1874" y="419"/>
                  </a:lnTo>
                  <a:lnTo>
                    <a:pt x="2153" y="558"/>
                  </a:lnTo>
                  <a:lnTo>
                    <a:pt x="2014" y="838"/>
                  </a:lnTo>
                  <a:lnTo>
                    <a:pt x="2153" y="1117"/>
                  </a:lnTo>
                  <a:lnTo>
                    <a:pt x="2153" y="1117"/>
                  </a:lnTo>
                  <a:lnTo>
                    <a:pt x="2153" y="1117"/>
                  </a:lnTo>
                  <a:close/>
                  <a:moveTo>
                    <a:pt x="1953" y="1050"/>
                  </a:moveTo>
                  <a:lnTo>
                    <a:pt x="1847" y="837"/>
                  </a:lnTo>
                  <a:lnTo>
                    <a:pt x="1953" y="625"/>
                  </a:lnTo>
                  <a:lnTo>
                    <a:pt x="1741" y="519"/>
                  </a:lnTo>
                  <a:lnTo>
                    <a:pt x="1741" y="306"/>
                  </a:lnTo>
                  <a:lnTo>
                    <a:pt x="1492" y="325"/>
                  </a:lnTo>
                  <a:lnTo>
                    <a:pt x="1316" y="200"/>
                  </a:lnTo>
                  <a:lnTo>
                    <a:pt x="1140" y="325"/>
                  </a:lnTo>
                  <a:lnTo>
                    <a:pt x="892" y="306"/>
                  </a:lnTo>
                  <a:lnTo>
                    <a:pt x="892" y="519"/>
                  </a:lnTo>
                  <a:lnTo>
                    <a:pt x="679" y="620"/>
                  </a:lnTo>
                  <a:lnTo>
                    <a:pt x="785" y="837"/>
                  </a:lnTo>
                  <a:lnTo>
                    <a:pt x="679" y="1050"/>
                  </a:lnTo>
                  <a:lnTo>
                    <a:pt x="892" y="1156"/>
                  </a:lnTo>
                  <a:lnTo>
                    <a:pt x="892" y="1368"/>
                  </a:lnTo>
                  <a:lnTo>
                    <a:pt x="1140" y="1351"/>
                  </a:lnTo>
                  <a:lnTo>
                    <a:pt x="1316" y="1474"/>
                  </a:lnTo>
                  <a:lnTo>
                    <a:pt x="1492" y="1351"/>
                  </a:lnTo>
                  <a:lnTo>
                    <a:pt x="1741" y="1368"/>
                  </a:lnTo>
                  <a:lnTo>
                    <a:pt x="1741" y="1156"/>
                  </a:lnTo>
                  <a:lnTo>
                    <a:pt x="1953" y="1050"/>
                  </a:lnTo>
                  <a:lnTo>
                    <a:pt x="1953" y="1050"/>
                  </a:lnTo>
                  <a:lnTo>
                    <a:pt x="1953" y="1050"/>
                  </a:lnTo>
                  <a:close/>
                  <a:moveTo>
                    <a:pt x="1754" y="984"/>
                  </a:moveTo>
                  <a:lnTo>
                    <a:pt x="1608" y="1057"/>
                  </a:lnTo>
                  <a:lnTo>
                    <a:pt x="1608" y="1203"/>
                  </a:lnTo>
                  <a:lnTo>
                    <a:pt x="1438" y="1190"/>
                  </a:lnTo>
                  <a:lnTo>
                    <a:pt x="1316" y="1276"/>
                  </a:lnTo>
                  <a:lnTo>
                    <a:pt x="1196" y="1190"/>
                  </a:lnTo>
                  <a:lnTo>
                    <a:pt x="1025" y="1203"/>
                  </a:lnTo>
                  <a:lnTo>
                    <a:pt x="1025" y="1057"/>
                  </a:lnTo>
                  <a:lnTo>
                    <a:pt x="879" y="984"/>
                  </a:lnTo>
                  <a:lnTo>
                    <a:pt x="952" y="838"/>
                  </a:lnTo>
                  <a:lnTo>
                    <a:pt x="879" y="690"/>
                  </a:lnTo>
                  <a:lnTo>
                    <a:pt x="1025" y="619"/>
                  </a:lnTo>
                  <a:lnTo>
                    <a:pt x="1025" y="474"/>
                  </a:lnTo>
                  <a:lnTo>
                    <a:pt x="1196" y="486"/>
                  </a:lnTo>
                  <a:lnTo>
                    <a:pt x="1316" y="401"/>
                  </a:lnTo>
                  <a:lnTo>
                    <a:pt x="1438" y="486"/>
                  </a:lnTo>
                  <a:lnTo>
                    <a:pt x="1608" y="474"/>
                  </a:lnTo>
                  <a:lnTo>
                    <a:pt x="1608" y="619"/>
                  </a:lnTo>
                  <a:lnTo>
                    <a:pt x="1754" y="692"/>
                  </a:lnTo>
                  <a:lnTo>
                    <a:pt x="1681" y="838"/>
                  </a:lnTo>
                  <a:lnTo>
                    <a:pt x="1754" y="984"/>
                  </a:lnTo>
                  <a:lnTo>
                    <a:pt x="1754" y="984"/>
                  </a:lnTo>
                  <a:close/>
                  <a:moveTo>
                    <a:pt x="1754" y="984"/>
                  </a:moveTo>
                  <a:lnTo>
                    <a:pt x="1754" y="98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520485" y="5307260"/>
            <a:ext cx="976379" cy="976379"/>
            <a:chOff x="4083214" y="3761370"/>
            <a:chExt cx="732284" cy="732284"/>
          </a:xfrm>
          <a:effectLst>
            <a:outerShdw blurRad="368300" dist="520700" dir="8340000" algn="ctr" rotWithShape="0">
              <a:srgbClr val="000000">
                <a:alpha val="59000"/>
              </a:srgbClr>
            </a:outerShdw>
          </a:effectLst>
        </p:grpSpPr>
        <p:sp>
          <p:nvSpPr>
            <p:cNvPr id="31" name="椭圆 30"/>
            <p:cNvSpPr/>
            <p:nvPr/>
          </p:nvSpPr>
          <p:spPr>
            <a:xfrm>
              <a:off x="4083214" y="3761370"/>
              <a:ext cx="732284" cy="732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4292630" y="3995778"/>
              <a:ext cx="349190" cy="253206"/>
            </a:xfrm>
            <a:custGeom>
              <a:avLst/>
              <a:gdLst>
                <a:gd name="T0" fmla="*/ 2661 w 2865"/>
                <a:gd name="T1" fmla="*/ 526 h 2076"/>
                <a:gd name="T2" fmla="*/ 2456 w 2865"/>
                <a:gd name="T3" fmla="*/ 731 h 2076"/>
                <a:gd name="T4" fmla="*/ 2536 w 2865"/>
                <a:gd name="T5" fmla="*/ 893 h 2076"/>
                <a:gd name="T6" fmla="*/ 1988 w 2865"/>
                <a:gd name="T7" fmla="*/ 1316 h 2076"/>
                <a:gd name="T8" fmla="*/ 1503 w 2865"/>
                <a:gd name="T9" fmla="*/ 397 h 2076"/>
                <a:gd name="T10" fmla="*/ 1637 w 2865"/>
                <a:gd name="T11" fmla="*/ 205 h 2076"/>
                <a:gd name="T12" fmla="*/ 1433 w 2865"/>
                <a:gd name="T13" fmla="*/ 0 h 2076"/>
                <a:gd name="T14" fmla="*/ 1228 w 2865"/>
                <a:gd name="T15" fmla="*/ 205 h 2076"/>
                <a:gd name="T16" fmla="*/ 1362 w 2865"/>
                <a:gd name="T17" fmla="*/ 397 h 2076"/>
                <a:gd name="T18" fmla="*/ 877 w 2865"/>
                <a:gd name="T19" fmla="*/ 1316 h 2076"/>
                <a:gd name="T20" fmla="*/ 330 w 2865"/>
                <a:gd name="T21" fmla="*/ 893 h 2076"/>
                <a:gd name="T22" fmla="*/ 409 w 2865"/>
                <a:gd name="T23" fmla="*/ 731 h 2076"/>
                <a:gd name="T24" fmla="*/ 205 w 2865"/>
                <a:gd name="T25" fmla="*/ 526 h 2076"/>
                <a:gd name="T26" fmla="*/ 0 w 2865"/>
                <a:gd name="T27" fmla="*/ 731 h 2076"/>
                <a:gd name="T28" fmla="*/ 205 w 2865"/>
                <a:gd name="T29" fmla="*/ 936 h 2076"/>
                <a:gd name="T30" fmla="*/ 258 w 2865"/>
                <a:gd name="T31" fmla="*/ 929 h 2076"/>
                <a:gd name="T32" fmla="*/ 439 w 2865"/>
                <a:gd name="T33" fmla="*/ 1754 h 2076"/>
                <a:gd name="T34" fmla="*/ 1433 w 2865"/>
                <a:gd name="T35" fmla="*/ 2076 h 2076"/>
                <a:gd name="T36" fmla="*/ 2427 w 2865"/>
                <a:gd name="T37" fmla="*/ 1754 h 2076"/>
                <a:gd name="T38" fmla="*/ 2607 w 2865"/>
                <a:gd name="T39" fmla="*/ 929 h 2076"/>
                <a:gd name="T40" fmla="*/ 2661 w 2865"/>
                <a:gd name="T41" fmla="*/ 936 h 2076"/>
                <a:gd name="T42" fmla="*/ 2865 w 2865"/>
                <a:gd name="T43" fmla="*/ 731 h 2076"/>
                <a:gd name="T44" fmla="*/ 2661 w 2865"/>
                <a:gd name="T45" fmla="*/ 526 h 2076"/>
                <a:gd name="T46" fmla="*/ 2661 w 2865"/>
                <a:gd name="T47" fmla="*/ 526 h 2076"/>
                <a:gd name="T48" fmla="*/ 2661 w 2865"/>
                <a:gd name="T49" fmla="*/ 526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5" h="2076">
                  <a:moveTo>
                    <a:pt x="2661" y="526"/>
                  </a:moveTo>
                  <a:cubicBezTo>
                    <a:pt x="2548" y="526"/>
                    <a:pt x="2456" y="618"/>
                    <a:pt x="2456" y="731"/>
                  </a:cubicBezTo>
                  <a:cubicBezTo>
                    <a:pt x="2456" y="797"/>
                    <a:pt x="2487" y="855"/>
                    <a:pt x="2536" y="893"/>
                  </a:cubicBezTo>
                  <a:cubicBezTo>
                    <a:pt x="1988" y="1316"/>
                    <a:pt x="1988" y="1316"/>
                    <a:pt x="1988" y="1316"/>
                  </a:cubicBezTo>
                  <a:cubicBezTo>
                    <a:pt x="1503" y="397"/>
                    <a:pt x="1503" y="397"/>
                    <a:pt x="1503" y="397"/>
                  </a:cubicBezTo>
                  <a:cubicBezTo>
                    <a:pt x="1582" y="368"/>
                    <a:pt x="1637" y="293"/>
                    <a:pt x="1637" y="205"/>
                  </a:cubicBezTo>
                  <a:cubicBezTo>
                    <a:pt x="1637" y="92"/>
                    <a:pt x="1546" y="0"/>
                    <a:pt x="1433" y="0"/>
                  </a:cubicBezTo>
                  <a:cubicBezTo>
                    <a:pt x="1320" y="0"/>
                    <a:pt x="1228" y="92"/>
                    <a:pt x="1228" y="205"/>
                  </a:cubicBezTo>
                  <a:cubicBezTo>
                    <a:pt x="1228" y="293"/>
                    <a:pt x="1284" y="368"/>
                    <a:pt x="1362" y="397"/>
                  </a:cubicBezTo>
                  <a:cubicBezTo>
                    <a:pt x="877" y="1316"/>
                    <a:pt x="877" y="1316"/>
                    <a:pt x="877" y="1316"/>
                  </a:cubicBezTo>
                  <a:cubicBezTo>
                    <a:pt x="330" y="893"/>
                    <a:pt x="330" y="893"/>
                    <a:pt x="330" y="893"/>
                  </a:cubicBezTo>
                  <a:cubicBezTo>
                    <a:pt x="378" y="855"/>
                    <a:pt x="409" y="797"/>
                    <a:pt x="409" y="731"/>
                  </a:cubicBezTo>
                  <a:cubicBezTo>
                    <a:pt x="409" y="618"/>
                    <a:pt x="318" y="526"/>
                    <a:pt x="205" y="526"/>
                  </a:cubicBezTo>
                  <a:cubicBezTo>
                    <a:pt x="92" y="526"/>
                    <a:pt x="0" y="618"/>
                    <a:pt x="0" y="731"/>
                  </a:cubicBezTo>
                  <a:cubicBezTo>
                    <a:pt x="0" y="844"/>
                    <a:pt x="92" y="936"/>
                    <a:pt x="205" y="936"/>
                  </a:cubicBezTo>
                  <a:cubicBezTo>
                    <a:pt x="223" y="936"/>
                    <a:pt x="241" y="933"/>
                    <a:pt x="258" y="929"/>
                  </a:cubicBezTo>
                  <a:cubicBezTo>
                    <a:pt x="439" y="1754"/>
                    <a:pt x="439" y="1754"/>
                    <a:pt x="439" y="1754"/>
                  </a:cubicBezTo>
                  <a:cubicBezTo>
                    <a:pt x="439" y="1932"/>
                    <a:pt x="884" y="2076"/>
                    <a:pt x="1433" y="2076"/>
                  </a:cubicBezTo>
                  <a:cubicBezTo>
                    <a:pt x="1982" y="2076"/>
                    <a:pt x="2427" y="1932"/>
                    <a:pt x="2427" y="1754"/>
                  </a:cubicBezTo>
                  <a:cubicBezTo>
                    <a:pt x="2607" y="929"/>
                    <a:pt x="2607" y="929"/>
                    <a:pt x="2607" y="929"/>
                  </a:cubicBezTo>
                  <a:cubicBezTo>
                    <a:pt x="2624" y="933"/>
                    <a:pt x="2642" y="936"/>
                    <a:pt x="2661" y="936"/>
                  </a:cubicBezTo>
                  <a:cubicBezTo>
                    <a:pt x="2774" y="936"/>
                    <a:pt x="2865" y="844"/>
                    <a:pt x="2865" y="731"/>
                  </a:cubicBezTo>
                  <a:cubicBezTo>
                    <a:pt x="2865" y="618"/>
                    <a:pt x="2774" y="526"/>
                    <a:pt x="2661" y="526"/>
                  </a:cubicBezTo>
                  <a:close/>
                  <a:moveTo>
                    <a:pt x="2661" y="526"/>
                  </a:moveTo>
                  <a:cubicBezTo>
                    <a:pt x="2661" y="526"/>
                    <a:pt x="2661" y="526"/>
                    <a:pt x="2661" y="526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49069" y="1616956"/>
            <a:ext cx="3682438" cy="1233313"/>
            <a:chOff x="1765360" y="597930"/>
            <a:chExt cx="1869642" cy="758845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4" name="文本框 33"/>
            <p:cNvSpPr txBox="1"/>
            <p:nvPr/>
          </p:nvSpPr>
          <p:spPr bwMode="auto">
            <a:xfrm>
              <a:off x="1765360" y="788660"/>
              <a:ext cx="1804234" cy="5681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ts val="1200"/>
                </a:lnSpc>
                <a:defRPr sz="9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Focus marketing on USA, Spain and France to sustain regional dominance.</a:t>
              </a:r>
            </a:p>
          </p:txBody>
        </p:sp>
        <p:sp>
          <p:nvSpPr>
            <p:cNvPr id="35" name="文本框 24"/>
            <p:cNvSpPr txBox="1">
              <a:spLocks noChangeArrowheads="1"/>
            </p:cNvSpPr>
            <p:nvPr/>
          </p:nvSpPr>
          <p:spPr bwMode="auto">
            <a:xfrm>
              <a:off x="1765360" y="597930"/>
              <a:ext cx="186964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sz="1400" b="1" dirty="0">
                  <a:solidFill>
                    <a:schemeClr val="bg1"/>
                  </a:solidFill>
                  <a:effectLst/>
                </a:rPr>
                <a:t>Target High-Revenue Regions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331507" y="3315203"/>
            <a:ext cx="1373068" cy="1358397"/>
            <a:chOff x="3998630" y="2486402"/>
            <a:chExt cx="1029801" cy="1018798"/>
          </a:xfrm>
          <a:effectLst>
            <a:outerShdw blurRad="368300" dist="520700" dir="8340000" algn="ctr" rotWithShape="0">
              <a:srgbClr val="000000">
                <a:alpha val="59000"/>
              </a:srgbClr>
            </a:outerShdw>
          </a:effectLst>
        </p:grpSpPr>
        <p:grpSp>
          <p:nvGrpSpPr>
            <p:cNvPr id="40" name="组合 39"/>
            <p:cNvGrpSpPr/>
            <p:nvPr/>
          </p:nvGrpSpPr>
          <p:grpSpPr>
            <a:xfrm>
              <a:off x="4020319" y="2491745"/>
              <a:ext cx="1008112" cy="1008112"/>
              <a:chOff x="3945300" y="2273052"/>
              <a:chExt cx="1008112" cy="1008112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945300" y="2273052"/>
                <a:ext cx="1008112" cy="1008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5"/>
              <p:cNvSpPr>
                <a:spLocks noEditPoints="1"/>
              </p:cNvSpPr>
              <p:nvPr/>
            </p:nvSpPr>
            <p:spPr bwMode="auto">
              <a:xfrm>
                <a:off x="4207125" y="2559795"/>
                <a:ext cx="564900" cy="455066"/>
              </a:xfrm>
              <a:custGeom>
                <a:avLst/>
                <a:gdLst>
                  <a:gd name="T0" fmla="*/ 2301 w 2904"/>
                  <a:gd name="T1" fmla="*/ 31 h 2339"/>
                  <a:gd name="T2" fmla="*/ 2054 w 2904"/>
                  <a:gd name="T3" fmla="*/ 168 h 2339"/>
                  <a:gd name="T4" fmla="*/ 2626 w 2904"/>
                  <a:gd name="T5" fmla="*/ 850 h 2339"/>
                  <a:gd name="T6" fmla="*/ 2873 w 2904"/>
                  <a:gd name="T7" fmla="*/ 713 h 2339"/>
                  <a:gd name="T8" fmla="*/ 1930 w 2904"/>
                  <a:gd name="T9" fmla="*/ 383 h 2339"/>
                  <a:gd name="T10" fmla="*/ 970 w 2904"/>
                  <a:gd name="T11" fmla="*/ 371 h 2339"/>
                  <a:gd name="T12" fmla="*/ 737 w 2904"/>
                  <a:gd name="T13" fmla="*/ 935 h 2339"/>
                  <a:gd name="T14" fmla="*/ 1063 w 2904"/>
                  <a:gd name="T15" fmla="*/ 1022 h 2339"/>
                  <a:gd name="T16" fmla="*/ 1323 w 2904"/>
                  <a:gd name="T17" fmla="*/ 699 h 2339"/>
                  <a:gd name="T18" fmla="*/ 2073 w 2904"/>
                  <a:gd name="T19" fmla="*/ 1390 h 2339"/>
                  <a:gd name="T20" fmla="*/ 2153 w 2904"/>
                  <a:gd name="T21" fmla="*/ 1470 h 2339"/>
                  <a:gd name="T22" fmla="*/ 2153 w 2904"/>
                  <a:gd name="T23" fmla="*/ 1617 h 2339"/>
                  <a:gd name="T24" fmla="*/ 2006 w 2904"/>
                  <a:gd name="T25" fmla="*/ 1617 h 2339"/>
                  <a:gd name="T26" fmla="*/ 1665 w 2904"/>
                  <a:gd name="T27" fmla="*/ 1329 h 2339"/>
                  <a:gd name="T28" fmla="*/ 1665 w 2904"/>
                  <a:gd name="T29" fmla="*/ 1383 h 2339"/>
                  <a:gd name="T30" fmla="*/ 1983 w 2904"/>
                  <a:gd name="T31" fmla="*/ 1744 h 2339"/>
                  <a:gd name="T32" fmla="*/ 1806 w 2904"/>
                  <a:gd name="T33" fmla="*/ 1817 h 2339"/>
                  <a:gd name="T34" fmla="*/ 1518 w 2904"/>
                  <a:gd name="T35" fmla="*/ 1530 h 2339"/>
                  <a:gd name="T36" fmla="*/ 1465 w 2904"/>
                  <a:gd name="T37" fmla="*/ 1583 h 2339"/>
                  <a:gd name="T38" fmla="*/ 1783 w 2904"/>
                  <a:gd name="T39" fmla="*/ 1944 h 2339"/>
                  <a:gd name="T40" fmla="*/ 1605 w 2904"/>
                  <a:gd name="T41" fmla="*/ 2018 h 2339"/>
                  <a:gd name="T42" fmla="*/ 1318 w 2904"/>
                  <a:gd name="T43" fmla="*/ 1730 h 2339"/>
                  <a:gd name="T44" fmla="*/ 1253 w 2904"/>
                  <a:gd name="T45" fmla="*/ 1757 h 2339"/>
                  <a:gd name="T46" fmla="*/ 1552 w 2904"/>
                  <a:gd name="T47" fmla="*/ 2072 h 2339"/>
                  <a:gd name="T48" fmla="*/ 1552 w 2904"/>
                  <a:gd name="T49" fmla="*/ 2218 h 2339"/>
                  <a:gd name="T50" fmla="*/ 1405 w 2904"/>
                  <a:gd name="T51" fmla="*/ 2218 h 2339"/>
                  <a:gd name="T52" fmla="*/ 1268 w 2904"/>
                  <a:gd name="T53" fmla="*/ 1915 h 2339"/>
                  <a:gd name="T54" fmla="*/ 1068 w 2904"/>
                  <a:gd name="T55" fmla="*/ 1715 h 2339"/>
                  <a:gd name="T56" fmla="*/ 883 w 2904"/>
                  <a:gd name="T57" fmla="*/ 1695 h 2339"/>
                  <a:gd name="T58" fmla="*/ 687 w 2904"/>
                  <a:gd name="T59" fmla="*/ 1498 h 2339"/>
                  <a:gd name="T60" fmla="*/ 667 w 2904"/>
                  <a:gd name="T61" fmla="*/ 1313 h 2339"/>
                  <a:gd name="T62" fmla="*/ 69 w 2904"/>
                  <a:gd name="T63" fmla="*/ 880 h 2339"/>
                  <a:gd name="T64" fmla="*/ 15 w 2904"/>
                  <a:gd name="T65" fmla="*/ 934 h 2339"/>
                  <a:gd name="T66" fmla="*/ 382 w 2904"/>
                  <a:gd name="T67" fmla="*/ 1397 h 2339"/>
                  <a:gd name="T68" fmla="*/ 299 w 2904"/>
                  <a:gd name="T69" fmla="*/ 1682 h 2339"/>
                  <a:gd name="T70" fmla="*/ 499 w 2904"/>
                  <a:gd name="T71" fmla="*/ 1882 h 2339"/>
                  <a:gd name="T72" fmla="*/ 700 w 2904"/>
                  <a:gd name="T73" fmla="*/ 2083 h 2339"/>
                  <a:gd name="T74" fmla="*/ 900 w 2904"/>
                  <a:gd name="T75" fmla="*/ 2283 h 2339"/>
                  <a:gd name="T76" fmla="*/ 1184 w 2904"/>
                  <a:gd name="T77" fmla="*/ 2199 h 2339"/>
                  <a:gd name="T78" fmla="*/ 1351 w 2904"/>
                  <a:gd name="T79" fmla="*/ 2272 h 2339"/>
                  <a:gd name="T80" fmla="*/ 1605 w 2904"/>
                  <a:gd name="T81" fmla="*/ 2272 h 2339"/>
                  <a:gd name="T82" fmla="*/ 1656 w 2904"/>
                  <a:gd name="T83" fmla="*/ 2122 h 2339"/>
                  <a:gd name="T84" fmla="*/ 1859 w 2904"/>
                  <a:gd name="T85" fmla="*/ 1944 h 2339"/>
                  <a:gd name="T86" fmla="*/ 2006 w 2904"/>
                  <a:gd name="T87" fmla="*/ 1871 h 2339"/>
                  <a:gd name="T88" fmla="*/ 2057 w 2904"/>
                  <a:gd name="T89" fmla="*/ 1721 h 2339"/>
                  <a:gd name="T90" fmla="*/ 2207 w 2904"/>
                  <a:gd name="T91" fmla="*/ 1671 h 2339"/>
                  <a:gd name="T92" fmla="*/ 2207 w 2904"/>
                  <a:gd name="T93" fmla="*/ 1416 h 2339"/>
                  <a:gd name="T94" fmla="*/ 2511 w 2904"/>
                  <a:gd name="T95" fmla="*/ 956 h 2339"/>
                  <a:gd name="T96" fmla="*/ 1930 w 2904"/>
                  <a:gd name="T97" fmla="*/ 383 h 2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04" h="2339">
                    <a:moveTo>
                      <a:pt x="2873" y="603"/>
                    </a:moveTo>
                    <a:cubicBezTo>
                      <a:pt x="2301" y="31"/>
                      <a:pt x="2301" y="31"/>
                      <a:pt x="2301" y="31"/>
                    </a:cubicBezTo>
                    <a:cubicBezTo>
                      <a:pt x="2271" y="0"/>
                      <a:pt x="2222" y="0"/>
                      <a:pt x="2192" y="31"/>
                    </a:cubicBezTo>
                    <a:cubicBezTo>
                      <a:pt x="2054" y="168"/>
                      <a:pt x="2054" y="168"/>
                      <a:pt x="2054" y="168"/>
                    </a:cubicBezTo>
                    <a:cubicBezTo>
                      <a:pt x="2024" y="199"/>
                      <a:pt x="2024" y="248"/>
                      <a:pt x="2054" y="278"/>
                    </a:cubicBezTo>
                    <a:cubicBezTo>
                      <a:pt x="2626" y="850"/>
                      <a:pt x="2626" y="850"/>
                      <a:pt x="2626" y="850"/>
                    </a:cubicBezTo>
                    <a:cubicBezTo>
                      <a:pt x="2656" y="881"/>
                      <a:pt x="2705" y="881"/>
                      <a:pt x="2736" y="850"/>
                    </a:cubicBezTo>
                    <a:cubicBezTo>
                      <a:pt x="2873" y="713"/>
                      <a:pt x="2873" y="713"/>
                      <a:pt x="2873" y="713"/>
                    </a:cubicBezTo>
                    <a:cubicBezTo>
                      <a:pt x="2904" y="683"/>
                      <a:pt x="2904" y="633"/>
                      <a:pt x="2873" y="603"/>
                    </a:cubicBezTo>
                    <a:close/>
                    <a:moveTo>
                      <a:pt x="1930" y="383"/>
                    </a:moveTo>
                    <a:cubicBezTo>
                      <a:pt x="1362" y="216"/>
                      <a:pt x="1362" y="216"/>
                      <a:pt x="1362" y="216"/>
                    </a:cubicBezTo>
                    <a:cubicBezTo>
                      <a:pt x="1211" y="151"/>
                      <a:pt x="1035" y="221"/>
                      <a:pt x="970" y="371"/>
                    </a:cubicBezTo>
                    <a:cubicBezTo>
                      <a:pt x="752" y="875"/>
                      <a:pt x="752" y="875"/>
                      <a:pt x="752" y="875"/>
                    </a:cubicBezTo>
                    <a:cubicBezTo>
                      <a:pt x="743" y="893"/>
                      <a:pt x="738" y="914"/>
                      <a:pt x="737" y="935"/>
                    </a:cubicBezTo>
                    <a:cubicBezTo>
                      <a:pt x="731" y="1030"/>
                      <a:pt x="803" y="1112"/>
                      <a:pt x="898" y="1118"/>
                    </a:cubicBezTo>
                    <a:cubicBezTo>
                      <a:pt x="969" y="1122"/>
                      <a:pt x="1033" y="1083"/>
                      <a:pt x="1063" y="1022"/>
                    </a:cubicBezTo>
                    <a:cubicBezTo>
                      <a:pt x="1153" y="814"/>
                      <a:pt x="1153" y="814"/>
                      <a:pt x="1153" y="814"/>
                    </a:cubicBezTo>
                    <a:cubicBezTo>
                      <a:pt x="1181" y="749"/>
                      <a:pt x="1248" y="694"/>
                      <a:pt x="1323" y="699"/>
                    </a:cubicBezTo>
                    <a:cubicBezTo>
                      <a:pt x="1358" y="701"/>
                      <a:pt x="1390" y="714"/>
                      <a:pt x="1416" y="733"/>
                    </a:cubicBezTo>
                    <a:cubicBezTo>
                      <a:pt x="2073" y="1390"/>
                      <a:pt x="2073" y="1390"/>
                      <a:pt x="2073" y="1390"/>
                    </a:cubicBezTo>
                    <a:cubicBezTo>
                      <a:pt x="2073" y="1390"/>
                      <a:pt x="2073" y="1390"/>
                      <a:pt x="2073" y="1390"/>
                    </a:cubicBezTo>
                    <a:cubicBezTo>
                      <a:pt x="2153" y="1470"/>
                      <a:pt x="2153" y="1470"/>
                      <a:pt x="2153" y="1470"/>
                    </a:cubicBezTo>
                    <a:cubicBezTo>
                      <a:pt x="2173" y="1490"/>
                      <a:pt x="2184" y="1516"/>
                      <a:pt x="2184" y="1544"/>
                    </a:cubicBezTo>
                    <a:cubicBezTo>
                      <a:pt x="2184" y="1571"/>
                      <a:pt x="2173" y="1597"/>
                      <a:pt x="2153" y="1617"/>
                    </a:cubicBezTo>
                    <a:cubicBezTo>
                      <a:pt x="2134" y="1636"/>
                      <a:pt x="2108" y="1647"/>
                      <a:pt x="2080" y="1647"/>
                    </a:cubicBezTo>
                    <a:cubicBezTo>
                      <a:pt x="2052" y="1647"/>
                      <a:pt x="2026" y="1636"/>
                      <a:pt x="2006" y="1617"/>
                    </a:cubicBezTo>
                    <a:cubicBezTo>
                      <a:pt x="1719" y="1329"/>
                      <a:pt x="1719" y="1329"/>
                      <a:pt x="1719" y="1329"/>
                    </a:cubicBezTo>
                    <a:cubicBezTo>
                      <a:pt x="1704" y="1315"/>
                      <a:pt x="1680" y="1315"/>
                      <a:pt x="1665" y="1329"/>
                    </a:cubicBezTo>
                    <a:cubicBezTo>
                      <a:pt x="1658" y="1337"/>
                      <a:pt x="1654" y="1346"/>
                      <a:pt x="1654" y="1356"/>
                    </a:cubicBezTo>
                    <a:cubicBezTo>
                      <a:pt x="1654" y="1366"/>
                      <a:pt x="1658" y="1376"/>
                      <a:pt x="1665" y="1383"/>
                    </a:cubicBezTo>
                    <a:cubicBezTo>
                      <a:pt x="1953" y="1671"/>
                      <a:pt x="1953" y="1671"/>
                      <a:pt x="1953" y="1671"/>
                    </a:cubicBezTo>
                    <a:cubicBezTo>
                      <a:pt x="1972" y="1690"/>
                      <a:pt x="1983" y="1716"/>
                      <a:pt x="1983" y="1744"/>
                    </a:cubicBezTo>
                    <a:cubicBezTo>
                      <a:pt x="1983" y="1772"/>
                      <a:pt x="1972" y="1798"/>
                      <a:pt x="1953" y="1817"/>
                    </a:cubicBezTo>
                    <a:cubicBezTo>
                      <a:pt x="1912" y="1858"/>
                      <a:pt x="1846" y="1858"/>
                      <a:pt x="1806" y="1817"/>
                    </a:cubicBezTo>
                    <a:cubicBezTo>
                      <a:pt x="1806" y="1817"/>
                      <a:pt x="1553" y="1565"/>
                      <a:pt x="1522" y="1533"/>
                    </a:cubicBezTo>
                    <a:cubicBezTo>
                      <a:pt x="1519" y="1531"/>
                      <a:pt x="1518" y="1530"/>
                      <a:pt x="1518" y="1530"/>
                    </a:cubicBezTo>
                    <a:cubicBezTo>
                      <a:pt x="1504" y="1515"/>
                      <a:pt x="1479" y="1515"/>
                      <a:pt x="1465" y="1530"/>
                    </a:cubicBezTo>
                    <a:cubicBezTo>
                      <a:pt x="1450" y="1545"/>
                      <a:pt x="1450" y="1569"/>
                      <a:pt x="1465" y="1583"/>
                    </a:cubicBezTo>
                    <a:cubicBezTo>
                      <a:pt x="1752" y="1871"/>
                      <a:pt x="1752" y="1871"/>
                      <a:pt x="1752" y="1871"/>
                    </a:cubicBezTo>
                    <a:cubicBezTo>
                      <a:pt x="1772" y="1891"/>
                      <a:pt x="1783" y="1917"/>
                      <a:pt x="1783" y="1944"/>
                    </a:cubicBezTo>
                    <a:cubicBezTo>
                      <a:pt x="1783" y="1972"/>
                      <a:pt x="1772" y="1998"/>
                      <a:pt x="1752" y="2018"/>
                    </a:cubicBezTo>
                    <a:cubicBezTo>
                      <a:pt x="1712" y="2058"/>
                      <a:pt x="1646" y="2058"/>
                      <a:pt x="1605" y="2018"/>
                    </a:cubicBezTo>
                    <a:cubicBezTo>
                      <a:pt x="1605" y="2018"/>
                      <a:pt x="1353" y="1765"/>
                      <a:pt x="1321" y="1734"/>
                    </a:cubicBezTo>
                    <a:cubicBezTo>
                      <a:pt x="1319" y="1731"/>
                      <a:pt x="1318" y="1730"/>
                      <a:pt x="1318" y="1730"/>
                    </a:cubicBezTo>
                    <a:cubicBezTo>
                      <a:pt x="1303" y="1715"/>
                      <a:pt x="1279" y="1715"/>
                      <a:pt x="1264" y="1730"/>
                    </a:cubicBezTo>
                    <a:cubicBezTo>
                      <a:pt x="1257" y="1738"/>
                      <a:pt x="1253" y="1747"/>
                      <a:pt x="1253" y="1757"/>
                    </a:cubicBezTo>
                    <a:cubicBezTo>
                      <a:pt x="1253" y="1767"/>
                      <a:pt x="1257" y="1776"/>
                      <a:pt x="1264" y="1784"/>
                    </a:cubicBezTo>
                    <a:cubicBezTo>
                      <a:pt x="1552" y="2072"/>
                      <a:pt x="1552" y="2072"/>
                      <a:pt x="1552" y="2072"/>
                    </a:cubicBezTo>
                    <a:cubicBezTo>
                      <a:pt x="1571" y="2091"/>
                      <a:pt x="1582" y="2117"/>
                      <a:pt x="1582" y="2145"/>
                    </a:cubicBezTo>
                    <a:cubicBezTo>
                      <a:pt x="1582" y="2173"/>
                      <a:pt x="1571" y="2199"/>
                      <a:pt x="1552" y="2218"/>
                    </a:cubicBezTo>
                    <a:cubicBezTo>
                      <a:pt x="1532" y="2238"/>
                      <a:pt x="1506" y="2249"/>
                      <a:pt x="1478" y="2249"/>
                    </a:cubicBezTo>
                    <a:cubicBezTo>
                      <a:pt x="1451" y="2249"/>
                      <a:pt x="1425" y="2238"/>
                      <a:pt x="1405" y="2218"/>
                    </a:cubicBezTo>
                    <a:cubicBezTo>
                      <a:pt x="1283" y="2097"/>
                      <a:pt x="1283" y="2097"/>
                      <a:pt x="1283" y="2097"/>
                    </a:cubicBezTo>
                    <a:cubicBezTo>
                      <a:pt x="1323" y="2041"/>
                      <a:pt x="1318" y="1965"/>
                      <a:pt x="1268" y="1915"/>
                    </a:cubicBezTo>
                    <a:cubicBezTo>
                      <a:pt x="1216" y="1863"/>
                      <a:pt x="1133" y="1859"/>
                      <a:pt x="1077" y="1904"/>
                    </a:cubicBezTo>
                    <a:cubicBezTo>
                      <a:pt x="1122" y="1848"/>
                      <a:pt x="1119" y="1766"/>
                      <a:pt x="1068" y="1715"/>
                    </a:cubicBezTo>
                    <a:cubicBezTo>
                      <a:pt x="1018" y="1665"/>
                      <a:pt x="942" y="1660"/>
                      <a:pt x="887" y="1699"/>
                    </a:cubicBezTo>
                    <a:cubicBezTo>
                      <a:pt x="883" y="1695"/>
                      <a:pt x="883" y="1695"/>
                      <a:pt x="883" y="1695"/>
                    </a:cubicBezTo>
                    <a:cubicBezTo>
                      <a:pt x="922" y="1640"/>
                      <a:pt x="916" y="1563"/>
                      <a:pt x="867" y="1514"/>
                    </a:cubicBezTo>
                    <a:cubicBezTo>
                      <a:pt x="818" y="1465"/>
                      <a:pt x="742" y="1460"/>
                      <a:pt x="687" y="1498"/>
                    </a:cubicBezTo>
                    <a:cubicBezTo>
                      <a:pt x="683" y="1494"/>
                      <a:pt x="683" y="1494"/>
                      <a:pt x="683" y="1494"/>
                    </a:cubicBezTo>
                    <a:cubicBezTo>
                      <a:pt x="721" y="1439"/>
                      <a:pt x="716" y="1363"/>
                      <a:pt x="667" y="1313"/>
                    </a:cubicBezTo>
                    <a:cubicBezTo>
                      <a:pt x="617" y="1265"/>
                      <a:pt x="541" y="1259"/>
                      <a:pt x="486" y="1298"/>
                    </a:cubicBezTo>
                    <a:cubicBezTo>
                      <a:pt x="69" y="880"/>
                      <a:pt x="69" y="880"/>
                      <a:pt x="69" y="880"/>
                    </a:cubicBezTo>
                    <a:cubicBezTo>
                      <a:pt x="54" y="865"/>
                      <a:pt x="30" y="865"/>
                      <a:pt x="15" y="880"/>
                    </a:cubicBezTo>
                    <a:cubicBezTo>
                      <a:pt x="0" y="895"/>
                      <a:pt x="0" y="919"/>
                      <a:pt x="15" y="934"/>
                    </a:cubicBezTo>
                    <a:cubicBezTo>
                      <a:pt x="430" y="1349"/>
                      <a:pt x="430" y="1349"/>
                      <a:pt x="430" y="1349"/>
                    </a:cubicBezTo>
                    <a:cubicBezTo>
                      <a:pt x="382" y="1397"/>
                      <a:pt x="382" y="1397"/>
                      <a:pt x="382" y="1397"/>
                    </a:cubicBezTo>
                    <a:cubicBezTo>
                      <a:pt x="299" y="1481"/>
                      <a:pt x="299" y="1481"/>
                      <a:pt x="299" y="1481"/>
                    </a:cubicBezTo>
                    <a:cubicBezTo>
                      <a:pt x="243" y="1537"/>
                      <a:pt x="243" y="1626"/>
                      <a:pt x="299" y="1682"/>
                    </a:cubicBezTo>
                    <a:cubicBezTo>
                      <a:pt x="354" y="1737"/>
                      <a:pt x="444" y="1737"/>
                      <a:pt x="499" y="1682"/>
                    </a:cubicBezTo>
                    <a:cubicBezTo>
                      <a:pt x="444" y="1737"/>
                      <a:pt x="444" y="1827"/>
                      <a:pt x="499" y="1882"/>
                    </a:cubicBezTo>
                    <a:cubicBezTo>
                      <a:pt x="554" y="1938"/>
                      <a:pt x="644" y="1938"/>
                      <a:pt x="700" y="1882"/>
                    </a:cubicBezTo>
                    <a:cubicBezTo>
                      <a:pt x="644" y="1938"/>
                      <a:pt x="644" y="2027"/>
                      <a:pt x="700" y="2083"/>
                    </a:cubicBezTo>
                    <a:cubicBezTo>
                      <a:pt x="751" y="2135"/>
                      <a:pt x="833" y="2137"/>
                      <a:pt x="889" y="2092"/>
                    </a:cubicBezTo>
                    <a:cubicBezTo>
                      <a:pt x="844" y="2148"/>
                      <a:pt x="848" y="2231"/>
                      <a:pt x="900" y="2283"/>
                    </a:cubicBezTo>
                    <a:cubicBezTo>
                      <a:pt x="955" y="2339"/>
                      <a:pt x="1045" y="2339"/>
                      <a:pt x="1101" y="2283"/>
                    </a:cubicBezTo>
                    <a:cubicBezTo>
                      <a:pt x="1184" y="2199"/>
                      <a:pt x="1184" y="2199"/>
                      <a:pt x="1184" y="2199"/>
                    </a:cubicBezTo>
                    <a:cubicBezTo>
                      <a:pt x="1232" y="2152"/>
                      <a:pt x="1232" y="2152"/>
                      <a:pt x="1232" y="2152"/>
                    </a:cubicBezTo>
                    <a:cubicBezTo>
                      <a:pt x="1351" y="2272"/>
                      <a:pt x="1351" y="2272"/>
                      <a:pt x="1351" y="2272"/>
                    </a:cubicBezTo>
                    <a:cubicBezTo>
                      <a:pt x="1385" y="2306"/>
                      <a:pt x="1430" y="2325"/>
                      <a:pt x="1478" y="2325"/>
                    </a:cubicBezTo>
                    <a:cubicBezTo>
                      <a:pt x="1526" y="2325"/>
                      <a:pt x="1571" y="2306"/>
                      <a:pt x="1605" y="2272"/>
                    </a:cubicBezTo>
                    <a:cubicBezTo>
                      <a:pt x="1639" y="2238"/>
                      <a:pt x="1658" y="2193"/>
                      <a:pt x="1658" y="2145"/>
                    </a:cubicBezTo>
                    <a:cubicBezTo>
                      <a:pt x="1658" y="2137"/>
                      <a:pt x="1657" y="2129"/>
                      <a:pt x="1656" y="2122"/>
                    </a:cubicBezTo>
                    <a:cubicBezTo>
                      <a:pt x="1709" y="2129"/>
                      <a:pt x="1765" y="2113"/>
                      <a:pt x="1806" y="2072"/>
                    </a:cubicBezTo>
                    <a:cubicBezTo>
                      <a:pt x="1840" y="2038"/>
                      <a:pt x="1859" y="1993"/>
                      <a:pt x="1859" y="1944"/>
                    </a:cubicBezTo>
                    <a:cubicBezTo>
                      <a:pt x="1859" y="1937"/>
                      <a:pt x="1857" y="1929"/>
                      <a:pt x="1856" y="1921"/>
                    </a:cubicBezTo>
                    <a:cubicBezTo>
                      <a:pt x="1910" y="1928"/>
                      <a:pt x="1966" y="1912"/>
                      <a:pt x="2006" y="1871"/>
                    </a:cubicBezTo>
                    <a:cubicBezTo>
                      <a:pt x="2040" y="1837"/>
                      <a:pt x="2059" y="1792"/>
                      <a:pt x="2059" y="1744"/>
                    </a:cubicBezTo>
                    <a:cubicBezTo>
                      <a:pt x="2059" y="1736"/>
                      <a:pt x="2058" y="1729"/>
                      <a:pt x="2057" y="1721"/>
                    </a:cubicBezTo>
                    <a:cubicBezTo>
                      <a:pt x="2065" y="1722"/>
                      <a:pt x="2072" y="1723"/>
                      <a:pt x="2080" y="1723"/>
                    </a:cubicBezTo>
                    <a:cubicBezTo>
                      <a:pt x="2128" y="1723"/>
                      <a:pt x="2173" y="1705"/>
                      <a:pt x="2207" y="1671"/>
                    </a:cubicBezTo>
                    <a:cubicBezTo>
                      <a:pt x="2241" y="1637"/>
                      <a:pt x="2260" y="1592"/>
                      <a:pt x="2260" y="1544"/>
                    </a:cubicBezTo>
                    <a:cubicBezTo>
                      <a:pt x="2260" y="1495"/>
                      <a:pt x="2241" y="1450"/>
                      <a:pt x="2207" y="1416"/>
                    </a:cubicBezTo>
                    <a:cubicBezTo>
                      <a:pt x="2127" y="1336"/>
                      <a:pt x="2127" y="1336"/>
                      <a:pt x="2127" y="1336"/>
                    </a:cubicBezTo>
                    <a:cubicBezTo>
                      <a:pt x="2511" y="956"/>
                      <a:pt x="2511" y="956"/>
                      <a:pt x="2511" y="956"/>
                    </a:cubicBezTo>
                    <a:cubicBezTo>
                      <a:pt x="1930" y="383"/>
                      <a:pt x="1930" y="383"/>
                      <a:pt x="1930" y="383"/>
                    </a:cubicBezTo>
                    <a:close/>
                    <a:moveTo>
                      <a:pt x="1930" y="383"/>
                    </a:moveTo>
                    <a:cubicBezTo>
                      <a:pt x="1930" y="383"/>
                      <a:pt x="1930" y="383"/>
                      <a:pt x="1930" y="383"/>
                    </a:cubicBez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椭圆 40"/>
            <p:cNvSpPr/>
            <p:nvPr/>
          </p:nvSpPr>
          <p:spPr>
            <a:xfrm>
              <a:off x="3998630" y="2486402"/>
              <a:ext cx="1018798" cy="1018798"/>
            </a:xfrm>
            <a:prstGeom prst="ellipse">
              <a:avLst/>
            </a:prstGeom>
            <a:noFill/>
            <a:ln w="1270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4952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814395" y="5613316"/>
            <a:ext cx="4839333" cy="1077218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 the global footprint with KPIs like total countries reached and revenue by region, identifying regions with strong sales and potential for growth.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794172" y="4216981"/>
            <a:ext cx="4839333" cy="75713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prstClr val="white"/>
                </a:solidFill>
              </a:rPr>
              <a:t>Analyze sales growth trends (yearly) with KPIs including total revenue, total orders, highlighting top products and customer segments driving revenue.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18693" y="2921716"/>
            <a:ext cx="4839333" cy="738664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Investigate regional performance variations in revenue, unit sales, and customer count to pinpoint expansion opportunities.</a:t>
            </a: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 flipH="1">
            <a:off x="515437" y="509622"/>
            <a:ext cx="4423451" cy="577694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 flipH="1">
            <a:off x="7144020" y="1714125"/>
            <a:ext cx="3884765" cy="5031232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9473A8-D5E8-44E6-922C-670597D32568}"/>
              </a:ext>
            </a:extLst>
          </p:cNvPr>
          <p:cNvGrpSpPr/>
          <p:nvPr/>
        </p:nvGrpSpPr>
        <p:grpSpPr>
          <a:xfrm>
            <a:off x="1431986" y="1019245"/>
            <a:ext cx="4280048" cy="5513854"/>
            <a:chOff x="1977463" y="223196"/>
            <a:chExt cx="4280048" cy="5513854"/>
          </a:xfrm>
        </p:grpSpPr>
        <p:sp>
          <p:nvSpPr>
            <p:cNvPr id="7" name="椭圆 6"/>
            <p:cNvSpPr/>
            <p:nvPr/>
          </p:nvSpPr>
          <p:spPr>
            <a:xfrm>
              <a:off x="1977463" y="4391180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5334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098812" y="4512529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56700" y="4717745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009781" y="2976589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5334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131130" y="3097938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289018" y="3303154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060412" y="1592776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5334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181761" y="1714125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339649" y="1919341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椭圆 14">
              <a:extLst>
                <a:ext uri="{FF2B5EF4-FFF2-40B4-BE49-F238E27FC236}">
                  <a16:creationId xmlns:a16="http://schemas.microsoft.com/office/drawing/2014/main" id="{617A1CEE-2A4E-422E-8280-868FBBE7E7DC}"/>
                </a:ext>
              </a:extLst>
            </p:cNvPr>
            <p:cNvSpPr/>
            <p:nvPr/>
          </p:nvSpPr>
          <p:spPr>
            <a:xfrm>
              <a:off x="4911641" y="223196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5334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15">
              <a:extLst>
                <a:ext uri="{FF2B5EF4-FFF2-40B4-BE49-F238E27FC236}">
                  <a16:creationId xmlns:a16="http://schemas.microsoft.com/office/drawing/2014/main" id="{29F0EA62-EF26-4A08-9FB0-D0C48A065C3C}"/>
                </a:ext>
              </a:extLst>
            </p:cNvPr>
            <p:cNvSpPr/>
            <p:nvPr/>
          </p:nvSpPr>
          <p:spPr>
            <a:xfrm>
              <a:off x="5032990" y="344545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6">
              <a:extLst>
                <a:ext uri="{FF2B5EF4-FFF2-40B4-BE49-F238E27FC236}">
                  <a16:creationId xmlns:a16="http://schemas.microsoft.com/office/drawing/2014/main" id="{937A07C0-798F-44D5-8605-6DC995976FC1}"/>
                </a:ext>
              </a:extLst>
            </p:cNvPr>
            <p:cNvSpPr txBox="1"/>
            <p:nvPr/>
          </p:nvSpPr>
          <p:spPr>
            <a:xfrm>
              <a:off x="5190878" y="549761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17">
            <a:extLst>
              <a:ext uri="{FF2B5EF4-FFF2-40B4-BE49-F238E27FC236}">
                <a16:creationId xmlns:a16="http://schemas.microsoft.com/office/drawing/2014/main" id="{CF173033-E2F3-4EF1-A238-0CC516F2DCC8}"/>
              </a:ext>
            </a:extLst>
          </p:cNvPr>
          <p:cNvSpPr txBox="1"/>
          <p:nvPr/>
        </p:nvSpPr>
        <p:spPr>
          <a:xfrm>
            <a:off x="5725608" y="1829584"/>
            <a:ext cx="4839333" cy="535531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prstClr val="white"/>
                </a:solidFill>
              </a:rPr>
              <a:t>Determine the impact of deal size on sales and revenue distribution across customer segments.</a:t>
            </a:r>
          </a:p>
        </p:txBody>
      </p:sp>
      <p:sp>
        <p:nvSpPr>
          <p:cNvPr id="29" name="文本框 5">
            <a:extLst>
              <a:ext uri="{FF2B5EF4-FFF2-40B4-BE49-F238E27FC236}">
                <a16:creationId xmlns:a16="http://schemas.microsoft.com/office/drawing/2014/main" id="{CA8CF94A-F2AF-4988-B68E-AF46DD8E22EE}"/>
              </a:ext>
            </a:extLst>
          </p:cNvPr>
          <p:cNvSpPr txBox="1"/>
          <p:nvPr/>
        </p:nvSpPr>
        <p:spPr>
          <a:xfrm>
            <a:off x="7869" y="3130"/>
            <a:ext cx="235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Objectives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直接连接符 8">
            <a:extLst>
              <a:ext uri="{FF2B5EF4-FFF2-40B4-BE49-F238E27FC236}">
                <a16:creationId xmlns:a16="http://schemas.microsoft.com/office/drawing/2014/main" id="{8B271B4E-BCEC-4394-BCF1-8A0725588E61}"/>
              </a:ext>
            </a:extLst>
          </p:cNvPr>
          <p:cNvCxnSpPr/>
          <p:nvPr/>
        </p:nvCxnSpPr>
        <p:spPr>
          <a:xfrm>
            <a:off x="476102" y="881614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9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9000000">
            <a:off x="520486" y="1411694"/>
            <a:ext cx="3374051" cy="2986023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33400" dist="1308100" dir="7920000" algn="ctr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410493" y="2436172"/>
            <a:ext cx="1456708" cy="937066"/>
            <a:chOff x="655638" y="788988"/>
            <a:chExt cx="6742112" cy="43370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914525" y="788988"/>
              <a:ext cx="4202113" cy="4337050"/>
            </a:xfrm>
            <a:custGeom>
              <a:avLst/>
              <a:gdLst>
                <a:gd name="T0" fmla="*/ 8 w 1119"/>
                <a:gd name="T1" fmla="*/ 1154 h 1154"/>
                <a:gd name="T2" fmla="*/ 216 w 1119"/>
                <a:gd name="T3" fmla="*/ 887 h 1154"/>
                <a:gd name="T4" fmla="*/ 369 w 1119"/>
                <a:gd name="T5" fmla="*/ 851 h 1154"/>
                <a:gd name="T6" fmla="*/ 419 w 1119"/>
                <a:gd name="T7" fmla="*/ 784 h 1154"/>
                <a:gd name="T8" fmla="*/ 419 w 1119"/>
                <a:gd name="T9" fmla="*/ 764 h 1154"/>
                <a:gd name="T10" fmla="*/ 397 w 1119"/>
                <a:gd name="T11" fmla="*/ 688 h 1154"/>
                <a:gd name="T12" fmla="*/ 367 w 1119"/>
                <a:gd name="T13" fmla="*/ 597 h 1154"/>
                <a:gd name="T14" fmla="*/ 362 w 1119"/>
                <a:gd name="T15" fmla="*/ 556 h 1154"/>
                <a:gd name="T16" fmla="*/ 327 w 1119"/>
                <a:gd name="T17" fmla="*/ 519 h 1154"/>
                <a:gd name="T18" fmla="*/ 305 w 1119"/>
                <a:gd name="T19" fmla="*/ 436 h 1154"/>
                <a:gd name="T20" fmla="*/ 324 w 1119"/>
                <a:gd name="T21" fmla="*/ 381 h 1154"/>
                <a:gd name="T22" fmla="*/ 309 w 1119"/>
                <a:gd name="T23" fmla="*/ 195 h 1154"/>
                <a:gd name="T24" fmla="*/ 509 w 1119"/>
                <a:gd name="T25" fmla="*/ 7 h 1154"/>
                <a:gd name="T26" fmla="*/ 663 w 1119"/>
                <a:gd name="T27" fmla="*/ 19 h 1154"/>
                <a:gd name="T28" fmla="*/ 821 w 1119"/>
                <a:gd name="T29" fmla="*/ 233 h 1154"/>
                <a:gd name="T30" fmla="*/ 801 w 1119"/>
                <a:gd name="T31" fmla="*/ 381 h 1154"/>
                <a:gd name="T32" fmla="*/ 821 w 1119"/>
                <a:gd name="T33" fmla="*/ 432 h 1154"/>
                <a:gd name="T34" fmla="*/ 794 w 1119"/>
                <a:gd name="T35" fmla="*/ 530 h 1154"/>
                <a:gd name="T36" fmla="*/ 769 w 1119"/>
                <a:gd name="T37" fmla="*/ 559 h 1154"/>
                <a:gd name="T38" fmla="*/ 765 w 1119"/>
                <a:gd name="T39" fmla="*/ 556 h 1154"/>
                <a:gd name="T40" fmla="*/ 753 w 1119"/>
                <a:gd name="T41" fmla="*/ 630 h 1154"/>
                <a:gd name="T42" fmla="*/ 716 w 1119"/>
                <a:gd name="T43" fmla="*/ 706 h 1154"/>
                <a:gd name="T44" fmla="*/ 706 w 1119"/>
                <a:gd name="T45" fmla="*/ 733 h 1154"/>
                <a:gd name="T46" fmla="*/ 710 w 1119"/>
                <a:gd name="T47" fmla="*/ 806 h 1154"/>
                <a:gd name="T48" fmla="*/ 740 w 1119"/>
                <a:gd name="T49" fmla="*/ 844 h 1154"/>
                <a:gd name="T50" fmla="*/ 871 w 1119"/>
                <a:gd name="T51" fmla="*/ 878 h 1154"/>
                <a:gd name="T52" fmla="*/ 1088 w 1119"/>
                <a:gd name="T53" fmla="*/ 1023 h 1154"/>
                <a:gd name="T54" fmla="*/ 1119 w 1119"/>
                <a:gd name="T55" fmla="*/ 1154 h 1154"/>
                <a:gd name="T56" fmla="*/ 8 w 1119"/>
                <a:gd name="T57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9" h="1154">
                  <a:moveTo>
                    <a:pt x="8" y="1154"/>
                  </a:moveTo>
                  <a:cubicBezTo>
                    <a:pt x="0" y="1032"/>
                    <a:pt x="92" y="915"/>
                    <a:pt x="216" y="887"/>
                  </a:cubicBezTo>
                  <a:cubicBezTo>
                    <a:pt x="267" y="875"/>
                    <a:pt x="318" y="863"/>
                    <a:pt x="369" y="851"/>
                  </a:cubicBezTo>
                  <a:cubicBezTo>
                    <a:pt x="405" y="843"/>
                    <a:pt x="420" y="820"/>
                    <a:pt x="419" y="784"/>
                  </a:cubicBezTo>
                  <a:cubicBezTo>
                    <a:pt x="418" y="778"/>
                    <a:pt x="419" y="771"/>
                    <a:pt x="419" y="764"/>
                  </a:cubicBezTo>
                  <a:cubicBezTo>
                    <a:pt x="424" y="736"/>
                    <a:pt x="419" y="711"/>
                    <a:pt x="397" y="688"/>
                  </a:cubicBezTo>
                  <a:cubicBezTo>
                    <a:pt x="374" y="664"/>
                    <a:pt x="373" y="629"/>
                    <a:pt x="367" y="597"/>
                  </a:cubicBezTo>
                  <a:cubicBezTo>
                    <a:pt x="365" y="584"/>
                    <a:pt x="364" y="570"/>
                    <a:pt x="362" y="556"/>
                  </a:cubicBezTo>
                  <a:cubicBezTo>
                    <a:pt x="339" y="554"/>
                    <a:pt x="332" y="538"/>
                    <a:pt x="327" y="519"/>
                  </a:cubicBezTo>
                  <a:cubicBezTo>
                    <a:pt x="320" y="491"/>
                    <a:pt x="311" y="464"/>
                    <a:pt x="305" y="436"/>
                  </a:cubicBezTo>
                  <a:cubicBezTo>
                    <a:pt x="301" y="415"/>
                    <a:pt x="300" y="393"/>
                    <a:pt x="324" y="381"/>
                  </a:cubicBezTo>
                  <a:cubicBezTo>
                    <a:pt x="305" y="320"/>
                    <a:pt x="298" y="257"/>
                    <a:pt x="309" y="195"/>
                  </a:cubicBezTo>
                  <a:cubicBezTo>
                    <a:pt x="326" y="96"/>
                    <a:pt x="408" y="21"/>
                    <a:pt x="509" y="7"/>
                  </a:cubicBezTo>
                  <a:cubicBezTo>
                    <a:pt x="562" y="0"/>
                    <a:pt x="613" y="1"/>
                    <a:pt x="663" y="19"/>
                  </a:cubicBezTo>
                  <a:cubicBezTo>
                    <a:pt x="758" y="52"/>
                    <a:pt x="818" y="132"/>
                    <a:pt x="821" y="233"/>
                  </a:cubicBezTo>
                  <a:cubicBezTo>
                    <a:pt x="822" y="283"/>
                    <a:pt x="819" y="333"/>
                    <a:pt x="801" y="381"/>
                  </a:cubicBezTo>
                  <a:cubicBezTo>
                    <a:pt x="824" y="391"/>
                    <a:pt x="826" y="412"/>
                    <a:pt x="821" y="432"/>
                  </a:cubicBezTo>
                  <a:cubicBezTo>
                    <a:pt x="814" y="465"/>
                    <a:pt x="806" y="498"/>
                    <a:pt x="794" y="530"/>
                  </a:cubicBezTo>
                  <a:cubicBezTo>
                    <a:pt x="791" y="541"/>
                    <a:pt x="778" y="550"/>
                    <a:pt x="769" y="559"/>
                  </a:cubicBezTo>
                  <a:cubicBezTo>
                    <a:pt x="768" y="558"/>
                    <a:pt x="766" y="557"/>
                    <a:pt x="765" y="556"/>
                  </a:cubicBezTo>
                  <a:cubicBezTo>
                    <a:pt x="761" y="580"/>
                    <a:pt x="757" y="605"/>
                    <a:pt x="753" y="630"/>
                  </a:cubicBezTo>
                  <a:cubicBezTo>
                    <a:pt x="748" y="659"/>
                    <a:pt x="735" y="684"/>
                    <a:pt x="716" y="706"/>
                  </a:cubicBezTo>
                  <a:cubicBezTo>
                    <a:pt x="710" y="713"/>
                    <a:pt x="706" y="724"/>
                    <a:pt x="706" y="733"/>
                  </a:cubicBezTo>
                  <a:cubicBezTo>
                    <a:pt x="706" y="757"/>
                    <a:pt x="709" y="782"/>
                    <a:pt x="710" y="806"/>
                  </a:cubicBezTo>
                  <a:cubicBezTo>
                    <a:pt x="711" y="827"/>
                    <a:pt x="722" y="839"/>
                    <a:pt x="740" y="844"/>
                  </a:cubicBezTo>
                  <a:cubicBezTo>
                    <a:pt x="783" y="856"/>
                    <a:pt x="826" y="871"/>
                    <a:pt x="871" y="878"/>
                  </a:cubicBezTo>
                  <a:cubicBezTo>
                    <a:pt x="965" y="895"/>
                    <a:pt x="1041" y="937"/>
                    <a:pt x="1088" y="1023"/>
                  </a:cubicBezTo>
                  <a:cubicBezTo>
                    <a:pt x="1110" y="1063"/>
                    <a:pt x="1119" y="1107"/>
                    <a:pt x="1119" y="1154"/>
                  </a:cubicBezTo>
                  <a:cubicBezTo>
                    <a:pt x="749" y="1154"/>
                    <a:pt x="379" y="1154"/>
                    <a:pt x="8" y="1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264150" y="1517650"/>
              <a:ext cx="2133600" cy="2890838"/>
            </a:xfrm>
            <a:custGeom>
              <a:avLst/>
              <a:gdLst>
                <a:gd name="T0" fmla="*/ 568 w 568"/>
                <a:gd name="T1" fmla="*/ 769 h 769"/>
                <a:gd name="T2" fmla="*/ 544 w 568"/>
                <a:gd name="T3" fmla="*/ 769 h 769"/>
                <a:gd name="T4" fmla="*/ 270 w 568"/>
                <a:gd name="T5" fmla="*/ 769 h 769"/>
                <a:gd name="T6" fmla="*/ 237 w 568"/>
                <a:gd name="T7" fmla="*/ 752 h 769"/>
                <a:gd name="T8" fmla="*/ 40 w 568"/>
                <a:gd name="T9" fmla="*/ 630 h 769"/>
                <a:gd name="T10" fmla="*/ 20 w 568"/>
                <a:gd name="T11" fmla="*/ 628 h 769"/>
                <a:gd name="T12" fmla="*/ 42 w 568"/>
                <a:gd name="T13" fmla="*/ 597 h 769"/>
                <a:gd name="T14" fmla="*/ 107 w 568"/>
                <a:gd name="T15" fmla="*/ 579 h 769"/>
                <a:gd name="T16" fmla="*/ 136 w 568"/>
                <a:gd name="T17" fmla="*/ 539 h 769"/>
                <a:gd name="T18" fmla="*/ 135 w 568"/>
                <a:gd name="T19" fmla="*/ 506 h 769"/>
                <a:gd name="T20" fmla="*/ 0 w 568"/>
                <a:gd name="T21" fmla="*/ 468 h 769"/>
                <a:gd name="T22" fmla="*/ 39 w 568"/>
                <a:gd name="T23" fmla="*/ 250 h 769"/>
                <a:gd name="T24" fmla="*/ 39 w 568"/>
                <a:gd name="T25" fmla="*/ 200 h 769"/>
                <a:gd name="T26" fmla="*/ 46 w 568"/>
                <a:gd name="T27" fmla="*/ 144 h 769"/>
                <a:gd name="T28" fmla="*/ 209 w 568"/>
                <a:gd name="T29" fmla="*/ 2 h 769"/>
                <a:gd name="T30" fmla="*/ 289 w 568"/>
                <a:gd name="T31" fmla="*/ 7 h 769"/>
                <a:gd name="T32" fmla="*/ 415 w 568"/>
                <a:gd name="T33" fmla="*/ 150 h 769"/>
                <a:gd name="T34" fmla="*/ 420 w 568"/>
                <a:gd name="T35" fmla="*/ 238 h 769"/>
                <a:gd name="T36" fmla="*/ 419 w 568"/>
                <a:gd name="T37" fmla="*/ 334 h 769"/>
                <a:gd name="T38" fmla="*/ 457 w 568"/>
                <a:gd name="T39" fmla="*/ 468 h 769"/>
                <a:gd name="T40" fmla="*/ 323 w 568"/>
                <a:gd name="T41" fmla="*/ 502 h 769"/>
                <a:gd name="T42" fmla="*/ 325 w 568"/>
                <a:gd name="T43" fmla="*/ 560 h 769"/>
                <a:gd name="T44" fmla="*/ 351 w 568"/>
                <a:gd name="T45" fmla="*/ 581 h 769"/>
                <a:gd name="T46" fmla="*/ 447 w 568"/>
                <a:gd name="T47" fmla="*/ 609 h 769"/>
                <a:gd name="T48" fmla="*/ 565 w 568"/>
                <a:gd name="T49" fmla="*/ 746 h 769"/>
                <a:gd name="T50" fmla="*/ 568 w 568"/>
                <a:gd name="T51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8" h="769">
                  <a:moveTo>
                    <a:pt x="568" y="769"/>
                  </a:moveTo>
                  <a:cubicBezTo>
                    <a:pt x="558" y="769"/>
                    <a:pt x="551" y="769"/>
                    <a:pt x="544" y="769"/>
                  </a:cubicBezTo>
                  <a:cubicBezTo>
                    <a:pt x="452" y="769"/>
                    <a:pt x="361" y="769"/>
                    <a:pt x="270" y="769"/>
                  </a:cubicBezTo>
                  <a:cubicBezTo>
                    <a:pt x="254" y="769"/>
                    <a:pt x="247" y="765"/>
                    <a:pt x="237" y="752"/>
                  </a:cubicBezTo>
                  <a:cubicBezTo>
                    <a:pt x="188" y="685"/>
                    <a:pt x="126" y="637"/>
                    <a:pt x="40" y="630"/>
                  </a:cubicBezTo>
                  <a:cubicBezTo>
                    <a:pt x="33" y="629"/>
                    <a:pt x="27" y="628"/>
                    <a:pt x="20" y="628"/>
                  </a:cubicBezTo>
                  <a:cubicBezTo>
                    <a:pt x="14" y="607"/>
                    <a:pt x="28" y="602"/>
                    <a:pt x="42" y="597"/>
                  </a:cubicBezTo>
                  <a:cubicBezTo>
                    <a:pt x="63" y="591"/>
                    <a:pt x="85" y="584"/>
                    <a:pt x="107" y="579"/>
                  </a:cubicBezTo>
                  <a:cubicBezTo>
                    <a:pt x="129" y="574"/>
                    <a:pt x="138" y="561"/>
                    <a:pt x="136" y="539"/>
                  </a:cubicBezTo>
                  <a:cubicBezTo>
                    <a:pt x="134" y="528"/>
                    <a:pt x="135" y="518"/>
                    <a:pt x="135" y="506"/>
                  </a:cubicBezTo>
                  <a:cubicBezTo>
                    <a:pt x="88" y="499"/>
                    <a:pt x="42" y="498"/>
                    <a:pt x="0" y="468"/>
                  </a:cubicBezTo>
                  <a:cubicBezTo>
                    <a:pt x="46" y="401"/>
                    <a:pt x="40" y="325"/>
                    <a:pt x="39" y="250"/>
                  </a:cubicBezTo>
                  <a:cubicBezTo>
                    <a:pt x="39" y="233"/>
                    <a:pt x="38" y="216"/>
                    <a:pt x="39" y="200"/>
                  </a:cubicBezTo>
                  <a:cubicBezTo>
                    <a:pt x="41" y="181"/>
                    <a:pt x="42" y="162"/>
                    <a:pt x="46" y="144"/>
                  </a:cubicBezTo>
                  <a:cubicBezTo>
                    <a:pt x="64" y="56"/>
                    <a:pt x="120" y="7"/>
                    <a:pt x="209" y="2"/>
                  </a:cubicBezTo>
                  <a:cubicBezTo>
                    <a:pt x="236" y="0"/>
                    <a:pt x="263" y="2"/>
                    <a:pt x="289" y="7"/>
                  </a:cubicBezTo>
                  <a:cubicBezTo>
                    <a:pt x="359" y="22"/>
                    <a:pt x="403" y="73"/>
                    <a:pt x="415" y="150"/>
                  </a:cubicBezTo>
                  <a:cubicBezTo>
                    <a:pt x="419" y="179"/>
                    <a:pt x="419" y="209"/>
                    <a:pt x="420" y="238"/>
                  </a:cubicBezTo>
                  <a:cubicBezTo>
                    <a:pt x="420" y="270"/>
                    <a:pt x="419" y="302"/>
                    <a:pt x="419" y="334"/>
                  </a:cubicBezTo>
                  <a:cubicBezTo>
                    <a:pt x="419" y="381"/>
                    <a:pt x="427" y="427"/>
                    <a:pt x="457" y="468"/>
                  </a:cubicBezTo>
                  <a:cubicBezTo>
                    <a:pt x="417" y="497"/>
                    <a:pt x="371" y="497"/>
                    <a:pt x="323" y="502"/>
                  </a:cubicBezTo>
                  <a:cubicBezTo>
                    <a:pt x="323" y="521"/>
                    <a:pt x="321" y="541"/>
                    <a:pt x="325" y="560"/>
                  </a:cubicBezTo>
                  <a:cubicBezTo>
                    <a:pt x="327" y="569"/>
                    <a:pt x="341" y="578"/>
                    <a:pt x="351" y="581"/>
                  </a:cubicBezTo>
                  <a:cubicBezTo>
                    <a:pt x="382" y="592"/>
                    <a:pt x="414" y="601"/>
                    <a:pt x="447" y="609"/>
                  </a:cubicBezTo>
                  <a:cubicBezTo>
                    <a:pt x="517" y="628"/>
                    <a:pt x="550" y="679"/>
                    <a:pt x="565" y="746"/>
                  </a:cubicBezTo>
                  <a:cubicBezTo>
                    <a:pt x="566" y="752"/>
                    <a:pt x="566" y="759"/>
                    <a:pt x="568" y="7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655638" y="1484313"/>
              <a:ext cx="2133600" cy="2924175"/>
            </a:xfrm>
            <a:custGeom>
              <a:avLst/>
              <a:gdLst>
                <a:gd name="T0" fmla="*/ 245 w 568"/>
                <a:gd name="T1" fmla="*/ 511 h 778"/>
                <a:gd name="T2" fmla="*/ 112 w 568"/>
                <a:gd name="T3" fmla="*/ 478 h 778"/>
                <a:gd name="T4" fmla="*/ 151 w 568"/>
                <a:gd name="T5" fmla="*/ 318 h 778"/>
                <a:gd name="T6" fmla="*/ 153 w 568"/>
                <a:gd name="T7" fmla="*/ 171 h 778"/>
                <a:gd name="T8" fmla="*/ 366 w 568"/>
                <a:gd name="T9" fmla="*/ 12 h 778"/>
                <a:gd name="T10" fmla="*/ 526 w 568"/>
                <a:gd name="T11" fmla="*/ 178 h 778"/>
                <a:gd name="T12" fmla="*/ 529 w 568"/>
                <a:gd name="T13" fmla="*/ 275 h 778"/>
                <a:gd name="T14" fmla="*/ 568 w 568"/>
                <a:gd name="T15" fmla="*/ 476 h 778"/>
                <a:gd name="T16" fmla="*/ 434 w 568"/>
                <a:gd name="T17" fmla="*/ 514 h 778"/>
                <a:gd name="T18" fmla="*/ 435 w 568"/>
                <a:gd name="T19" fmla="*/ 564 h 778"/>
                <a:gd name="T20" fmla="*/ 450 w 568"/>
                <a:gd name="T21" fmla="*/ 582 h 778"/>
                <a:gd name="T22" fmla="*/ 514 w 568"/>
                <a:gd name="T23" fmla="*/ 603 h 778"/>
                <a:gd name="T24" fmla="*/ 540 w 568"/>
                <a:gd name="T25" fmla="*/ 612 h 778"/>
                <a:gd name="T26" fmla="*/ 550 w 568"/>
                <a:gd name="T27" fmla="*/ 630 h 778"/>
                <a:gd name="T28" fmla="*/ 534 w 568"/>
                <a:gd name="T29" fmla="*/ 638 h 778"/>
                <a:gd name="T30" fmla="*/ 326 w 568"/>
                <a:gd name="T31" fmla="*/ 769 h 778"/>
                <a:gd name="T32" fmla="*/ 313 w 568"/>
                <a:gd name="T33" fmla="*/ 778 h 778"/>
                <a:gd name="T34" fmla="*/ 7 w 568"/>
                <a:gd name="T35" fmla="*/ 778 h 778"/>
                <a:gd name="T36" fmla="*/ 3 w 568"/>
                <a:gd name="T37" fmla="*/ 776 h 778"/>
                <a:gd name="T38" fmla="*/ 102 w 568"/>
                <a:gd name="T39" fmla="*/ 626 h 778"/>
                <a:gd name="T40" fmla="*/ 186 w 568"/>
                <a:gd name="T41" fmla="*/ 601 h 778"/>
                <a:gd name="T42" fmla="*/ 245 w 568"/>
                <a:gd name="T43" fmla="*/ 51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8" h="778">
                  <a:moveTo>
                    <a:pt x="245" y="511"/>
                  </a:moveTo>
                  <a:cubicBezTo>
                    <a:pt x="199" y="507"/>
                    <a:pt x="153" y="506"/>
                    <a:pt x="112" y="478"/>
                  </a:cubicBezTo>
                  <a:cubicBezTo>
                    <a:pt x="148" y="429"/>
                    <a:pt x="151" y="374"/>
                    <a:pt x="151" y="318"/>
                  </a:cubicBezTo>
                  <a:cubicBezTo>
                    <a:pt x="150" y="269"/>
                    <a:pt x="147" y="219"/>
                    <a:pt x="153" y="171"/>
                  </a:cubicBezTo>
                  <a:cubicBezTo>
                    <a:pt x="168" y="44"/>
                    <a:pt x="253" y="0"/>
                    <a:pt x="366" y="12"/>
                  </a:cubicBezTo>
                  <a:cubicBezTo>
                    <a:pt x="463" y="22"/>
                    <a:pt x="517" y="80"/>
                    <a:pt x="526" y="178"/>
                  </a:cubicBezTo>
                  <a:cubicBezTo>
                    <a:pt x="529" y="210"/>
                    <a:pt x="530" y="243"/>
                    <a:pt x="529" y="275"/>
                  </a:cubicBezTo>
                  <a:cubicBezTo>
                    <a:pt x="528" y="345"/>
                    <a:pt x="527" y="414"/>
                    <a:pt x="568" y="476"/>
                  </a:cubicBezTo>
                  <a:cubicBezTo>
                    <a:pt x="528" y="506"/>
                    <a:pt x="481" y="508"/>
                    <a:pt x="434" y="514"/>
                  </a:cubicBezTo>
                  <a:cubicBezTo>
                    <a:pt x="434" y="531"/>
                    <a:pt x="433" y="548"/>
                    <a:pt x="435" y="564"/>
                  </a:cubicBezTo>
                  <a:cubicBezTo>
                    <a:pt x="436" y="571"/>
                    <a:pt x="443" y="580"/>
                    <a:pt x="450" y="582"/>
                  </a:cubicBezTo>
                  <a:cubicBezTo>
                    <a:pt x="471" y="590"/>
                    <a:pt x="493" y="596"/>
                    <a:pt x="514" y="603"/>
                  </a:cubicBezTo>
                  <a:cubicBezTo>
                    <a:pt x="523" y="605"/>
                    <a:pt x="533" y="607"/>
                    <a:pt x="540" y="612"/>
                  </a:cubicBezTo>
                  <a:cubicBezTo>
                    <a:pt x="545" y="616"/>
                    <a:pt x="547" y="624"/>
                    <a:pt x="550" y="630"/>
                  </a:cubicBezTo>
                  <a:cubicBezTo>
                    <a:pt x="545" y="633"/>
                    <a:pt x="540" y="637"/>
                    <a:pt x="534" y="638"/>
                  </a:cubicBezTo>
                  <a:cubicBezTo>
                    <a:pt x="441" y="645"/>
                    <a:pt x="377" y="696"/>
                    <a:pt x="326" y="769"/>
                  </a:cubicBezTo>
                  <a:cubicBezTo>
                    <a:pt x="323" y="773"/>
                    <a:pt x="317" y="778"/>
                    <a:pt x="313" y="778"/>
                  </a:cubicBezTo>
                  <a:cubicBezTo>
                    <a:pt x="211" y="778"/>
                    <a:pt x="109" y="778"/>
                    <a:pt x="7" y="778"/>
                  </a:cubicBezTo>
                  <a:cubicBezTo>
                    <a:pt x="6" y="778"/>
                    <a:pt x="4" y="777"/>
                    <a:pt x="3" y="776"/>
                  </a:cubicBezTo>
                  <a:cubicBezTo>
                    <a:pt x="0" y="717"/>
                    <a:pt x="47" y="644"/>
                    <a:pt x="102" y="626"/>
                  </a:cubicBezTo>
                  <a:cubicBezTo>
                    <a:pt x="130" y="617"/>
                    <a:pt x="158" y="608"/>
                    <a:pt x="186" y="601"/>
                  </a:cubicBezTo>
                  <a:cubicBezTo>
                    <a:pt x="247" y="585"/>
                    <a:pt x="253" y="576"/>
                    <a:pt x="245" y="5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任意多边形 16"/>
          <p:cNvSpPr/>
          <p:nvPr/>
        </p:nvSpPr>
        <p:spPr>
          <a:xfrm rot="9000000">
            <a:off x="4381843" y="2521284"/>
            <a:ext cx="446272" cy="394949"/>
          </a:xfrm>
          <a:custGeom>
            <a:avLst/>
            <a:gdLst>
              <a:gd name="connsiteX0" fmla="*/ 28988 w 3761891"/>
              <a:gd name="connsiteY0" fmla="*/ 1549518 h 3329262"/>
              <a:gd name="connsiteX1" fmla="*/ 857080 w 3761891"/>
              <a:gd name="connsiteY1" fmla="*/ 115221 h 3329262"/>
              <a:gd name="connsiteX2" fmla="*/ 913826 w 3761891"/>
              <a:gd name="connsiteY2" fmla="*/ 50888 h 3329262"/>
              <a:gd name="connsiteX3" fmla="*/ 929030 w 3761891"/>
              <a:gd name="connsiteY3" fmla="*/ 43468 h 3329262"/>
              <a:gd name="connsiteX4" fmla="*/ 953509 w 3761891"/>
              <a:gd name="connsiteY4" fmla="*/ 26073 h 3329262"/>
              <a:gd name="connsiteX5" fmla="*/ 1056478 w 3761891"/>
              <a:gd name="connsiteY5" fmla="*/ 0 h 3329262"/>
              <a:gd name="connsiteX6" fmla="*/ 2712663 w 3761891"/>
              <a:gd name="connsiteY6" fmla="*/ 0 h 3329262"/>
              <a:gd name="connsiteX7" fmla="*/ 2796749 w 3761891"/>
              <a:gd name="connsiteY7" fmla="*/ 16976 h 3329262"/>
              <a:gd name="connsiteX8" fmla="*/ 2821386 w 3761891"/>
              <a:gd name="connsiteY8" fmla="*/ 33587 h 3329262"/>
              <a:gd name="connsiteX9" fmla="*/ 2848078 w 3761891"/>
              <a:gd name="connsiteY9" fmla="*/ 46612 h 3329262"/>
              <a:gd name="connsiteX10" fmla="*/ 2904822 w 3761891"/>
              <a:gd name="connsiteY10" fmla="*/ 110945 h 3329262"/>
              <a:gd name="connsiteX11" fmla="*/ 3732914 w 3761891"/>
              <a:gd name="connsiteY11" fmla="*/ 1545242 h 3329262"/>
              <a:gd name="connsiteX12" fmla="*/ 3761354 w 3761891"/>
              <a:gd name="connsiteY12" fmla="*/ 1668288 h 3329262"/>
              <a:gd name="connsiteX13" fmla="*/ 3759241 w 3761891"/>
              <a:gd name="connsiteY13" fmla="*/ 1680884 h 3329262"/>
              <a:gd name="connsiteX14" fmla="*/ 3760171 w 3761891"/>
              <a:gd name="connsiteY14" fmla="*/ 1694227 h 3329262"/>
              <a:gd name="connsiteX15" fmla="*/ 3732830 w 3761891"/>
              <a:gd name="connsiteY15" fmla="*/ 1775536 h 3329262"/>
              <a:gd name="connsiteX16" fmla="*/ 2904738 w 3761891"/>
              <a:gd name="connsiteY16" fmla="*/ 3209833 h 3329262"/>
              <a:gd name="connsiteX17" fmla="*/ 2847993 w 3761891"/>
              <a:gd name="connsiteY17" fmla="*/ 3274166 h 3329262"/>
              <a:gd name="connsiteX18" fmla="*/ 2842511 w 3761891"/>
              <a:gd name="connsiteY18" fmla="*/ 3276841 h 3329262"/>
              <a:gd name="connsiteX19" fmla="*/ 2823691 w 3761891"/>
              <a:gd name="connsiteY19" fmla="*/ 3292368 h 3329262"/>
              <a:gd name="connsiteX20" fmla="*/ 2702910 w 3761891"/>
              <a:gd name="connsiteY20" fmla="*/ 3329262 h 3329262"/>
              <a:gd name="connsiteX21" fmla="*/ 1046726 w 3761891"/>
              <a:gd name="connsiteY21" fmla="*/ 3329262 h 3329262"/>
              <a:gd name="connsiteX22" fmla="*/ 893974 w 3761891"/>
              <a:gd name="connsiteY22" fmla="*/ 3265990 h 3329262"/>
              <a:gd name="connsiteX23" fmla="*/ 883550 w 3761891"/>
              <a:gd name="connsiteY23" fmla="*/ 3250529 h 3329262"/>
              <a:gd name="connsiteX24" fmla="*/ 882566 w 3761891"/>
              <a:gd name="connsiteY24" fmla="*/ 3249619 h 3329262"/>
              <a:gd name="connsiteX25" fmla="*/ 856997 w 3761891"/>
              <a:gd name="connsiteY25" fmla="*/ 3214110 h 3329262"/>
              <a:gd name="connsiteX26" fmla="*/ 28905 w 3761891"/>
              <a:gd name="connsiteY26" fmla="*/ 1779812 h 3329262"/>
              <a:gd name="connsiteX27" fmla="*/ 0 w 3761891"/>
              <a:gd name="connsiteY27" fmla="*/ 1677601 h 3329262"/>
              <a:gd name="connsiteX28" fmla="*/ 2825 w 3761891"/>
              <a:gd name="connsiteY28" fmla="*/ 1647714 h 3329262"/>
              <a:gd name="connsiteX29" fmla="*/ 1647 w 3761891"/>
              <a:gd name="connsiteY29" fmla="*/ 1630828 h 3329262"/>
              <a:gd name="connsiteX30" fmla="*/ 28988 w 3761891"/>
              <a:gd name="connsiteY30" fmla="*/ 1549518 h 33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61891" h="3329262">
                <a:moveTo>
                  <a:pt x="28988" y="1549518"/>
                </a:moveTo>
                <a:lnTo>
                  <a:pt x="857080" y="115221"/>
                </a:lnTo>
                <a:cubicBezTo>
                  <a:pt x="871994" y="89390"/>
                  <a:pt x="891436" y="67805"/>
                  <a:pt x="913826" y="50888"/>
                </a:cubicBezTo>
                <a:lnTo>
                  <a:pt x="929030" y="43468"/>
                </a:lnTo>
                <a:lnTo>
                  <a:pt x="953509" y="26073"/>
                </a:lnTo>
                <a:cubicBezTo>
                  <a:pt x="984118" y="9445"/>
                  <a:pt x="1019195" y="0"/>
                  <a:pt x="1056478" y="0"/>
                </a:cubicBezTo>
                <a:lnTo>
                  <a:pt x="2712663" y="0"/>
                </a:lnTo>
                <a:cubicBezTo>
                  <a:pt x="2742490" y="0"/>
                  <a:pt x="2770904" y="6045"/>
                  <a:pt x="2796749" y="16976"/>
                </a:cubicBezTo>
                <a:lnTo>
                  <a:pt x="2821386" y="33587"/>
                </a:lnTo>
                <a:lnTo>
                  <a:pt x="2848078" y="46612"/>
                </a:lnTo>
                <a:cubicBezTo>
                  <a:pt x="2870467" y="63528"/>
                  <a:pt x="2889909" y="85114"/>
                  <a:pt x="2904822" y="110945"/>
                </a:cubicBezTo>
                <a:lnTo>
                  <a:pt x="3732914" y="1545242"/>
                </a:lnTo>
                <a:cubicBezTo>
                  <a:pt x="3755284" y="1583988"/>
                  <a:pt x="3764287" y="1626784"/>
                  <a:pt x="3761354" y="1668288"/>
                </a:cubicBezTo>
                <a:lnTo>
                  <a:pt x="3759241" y="1680884"/>
                </a:lnTo>
                <a:lnTo>
                  <a:pt x="3760171" y="1694227"/>
                </a:lnTo>
                <a:cubicBezTo>
                  <a:pt x="3756715" y="1722074"/>
                  <a:pt x="3747743" y="1749705"/>
                  <a:pt x="3732830" y="1775536"/>
                </a:cubicBezTo>
                <a:lnTo>
                  <a:pt x="2904738" y="3209833"/>
                </a:lnTo>
                <a:cubicBezTo>
                  <a:pt x="2889824" y="3235664"/>
                  <a:pt x="2870382" y="3257249"/>
                  <a:pt x="2847993" y="3274166"/>
                </a:cubicBezTo>
                <a:lnTo>
                  <a:pt x="2842511" y="3276841"/>
                </a:lnTo>
                <a:lnTo>
                  <a:pt x="2823691" y="3292368"/>
                </a:lnTo>
                <a:cubicBezTo>
                  <a:pt x="2789213" y="3315661"/>
                  <a:pt x="2747650" y="3329261"/>
                  <a:pt x="2702910" y="3329262"/>
                </a:cubicBezTo>
                <a:lnTo>
                  <a:pt x="1046726" y="3329262"/>
                </a:lnTo>
                <a:cubicBezTo>
                  <a:pt x="987073" y="3329262"/>
                  <a:pt x="933067" y="3305083"/>
                  <a:pt x="893974" y="3265990"/>
                </a:cubicBezTo>
                <a:lnTo>
                  <a:pt x="883550" y="3250529"/>
                </a:lnTo>
                <a:lnTo>
                  <a:pt x="882566" y="3249619"/>
                </a:lnTo>
                <a:cubicBezTo>
                  <a:pt x="873042" y="3238879"/>
                  <a:pt x="864454" y="3227025"/>
                  <a:pt x="856997" y="3214110"/>
                </a:cubicBezTo>
                <a:lnTo>
                  <a:pt x="28905" y="1779812"/>
                </a:lnTo>
                <a:cubicBezTo>
                  <a:pt x="10263" y="1747524"/>
                  <a:pt x="904" y="1712423"/>
                  <a:pt x="0" y="1677601"/>
                </a:cubicBezTo>
                <a:lnTo>
                  <a:pt x="2825" y="1647714"/>
                </a:lnTo>
                <a:lnTo>
                  <a:pt x="1647" y="1630828"/>
                </a:lnTo>
                <a:cubicBezTo>
                  <a:pt x="5103" y="1602980"/>
                  <a:pt x="14075" y="1575349"/>
                  <a:pt x="28988" y="15495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42900" dist="215900" dir="7500000" algn="ctr" rotWithShape="0">
              <a:srgbClr val="000000">
                <a:alpha val="5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78C2771-41B7-4CC0-AAA4-A53B3092C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4255769"/>
              </p:ext>
            </p:extLst>
          </p:nvPr>
        </p:nvGraphicFramePr>
        <p:xfrm>
          <a:off x="4949757" y="2381581"/>
          <a:ext cx="6417506" cy="3269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121943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3693989" y="3618568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90489" y="2321004"/>
            <a:ext cx="4596386" cy="1107996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16" name="矩形 4">
            <a:extLst>
              <a:ext uri="{FF2B5EF4-FFF2-40B4-BE49-F238E27FC236}">
                <a16:creationId xmlns:a16="http://schemas.microsoft.com/office/drawing/2014/main" id="{893B6F04-DEE8-4A42-BC58-3CDBF1FD828D}"/>
              </a:ext>
            </a:extLst>
          </p:cNvPr>
          <p:cNvSpPr/>
          <p:nvPr/>
        </p:nvSpPr>
        <p:spPr>
          <a:xfrm>
            <a:off x="1101281" y="1515528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1">
            <a:extLst>
              <a:ext uri="{FF2B5EF4-FFF2-40B4-BE49-F238E27FC236}">
                <a16:creationId xmlns:a16="http://schemas.microsoft.com/office/drawing/2014/main" id="{24D21089-3F79-42BA-8362-F15802E19446}"/>
              </a:ext>
            </a:extLst>
          </p:cNvPr>
          <p:cNvSpPr/>
          <p:nvPr/>
        </p:nvSpPr>
        <p:spPr>
          <a:xfrm>
            <a:off x="615582" y="2520720"/>
            <a:ext cx="2472743" cy="2472743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ffectLst>
            <a:outerShdw blurRad="241300" dist="317500" dir="5400000" algn="ctr" rotWithShape="0">
              <a:srgbClr val="000000">
                <a:alpha val="9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>
            <a:extLst>
              <a:ext uri="{FF2B5EF4-FFF2-40B4-BE49-F238E27FC236}">
                <a16:creationId xmlns:a16="http://schemas.microsoft.com/office/drawing/2014/main" id="{7FB81EB1-991B-4815-9C0E-20CD8D429C29}"/>
              </a:ext>
            </a:extLst>
          </p:cNvPr>
          <p:cNvSpPr txBox="1"/>
          <p:nvPr/>
        </p:nvSpPr>
        <p:spPr>
          <a:xfrm>
            <a:off x="981316" y="2464429"/>
            <a:ext cx="2082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</a:p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</a:p>
          <a:p>
            <a:pPr algn="ctr"/>
            <a:r>
              <a:rPr lang="en-US" altLang="zh-CN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zh-CN" altLang="en-US" sz="54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4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08281" y="439130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41272" y="3561114"/>
            <a:ext cx="196925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Source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74529" y="4559769"/>
            <a:ext cx="4834359" cy="707886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The dataset was sourced from AnnyDaves’ Autos company.</a:t>
            </a:r>
            <a:endParaRPr lang="en-US" sz="2000" dirty="0">
              <a:solidFill>
                <a:schemeClr val="bg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E6D520DC-6D1C-4D43-975D-2F24306DEAFB}"/>
              </a:ext>
            </a:extLst>
          </p:cNvPr>
          <p:cNvSpPr txBox="1"/>
          <p:nvPr/>
        </p:nvSpPr>
        <p:spPr>
          <a:xfrm>
            <a:off x="7869" y="3130"/>
            <a:ext cx="299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Methodology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连接符 8">
            <a:extLst>
              <a:ext uri="{FF2B5EF4-FFF2-40B4-BE49-F238E27FC236}">
                <a16:creationId xmlns:a16="http://schemas.microsoft.com/office/drawing/2014/main" id="{B86D1F48-FE82-4941-8266-6BB94DD3B351}"/>
              </a:ext>
            </a:extLst>
          </p:cNvPr>
          <p:cNvCxnSpPr/>
          <p:nvPr/>
        </p:nvCxnSpPr>
        <p:spPr>
          <a:xfrm>
            <a:off x="476102" y="881614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8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3818" y="27879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Cleaning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16314" y="1254088"/>
            <a:ext cx="307585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435574" y="6655132"/>
            <a:ext cx="307585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501430" y="3985211"/>
            <a:ext cx="316819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1924" y="3826583"/>
            <a:ext cx="307585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701104" y="5485581"/>
            <a:ext cx="2906849" cy="1169551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Established primary keys (Geography ID, Customer ID, Product ID) for the respective dimension tables to ensure data integrity.</a:t>
            </a:r>
            <a:endParaRPr lang="en-US" sz="14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35574" y="269037"/>
            <a:ext cx="2906849" cy="95410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Created a data model with three dimension tables (Geography, Customer, Product) and one fact table (SalesFact).</a:t>
            </a:r>
            <a:endParaRPr lang="en-US" sz="14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71924" y="2872476"/>
            <a:ext cx="2906849" cy="95410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Removed duplicates and blank/error rows from all dimension tables, while preserving the fact table as-is.</a:t>
            </a:r>
            <a:endParaRPr lang="en-US" sz="14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739252" y="2815660"/>
            <a:ext cx="2906849" cy="1169551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Converted the date column from text to a date format using the "Using Locale" function. Also created a date table using DAX function.</a:t>
            </a:r>
            <a:endParaRPr lang="en-US" sz="14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048011" y="1441233"/>
            <a:ext cx="1572459" cy="1391621"/>
            <a:chOff x="6518162" y="3011505"/>
            <a:chExt cx="1572459" cy="1391621"/>
          </a:xfrm>
        </p:grpSpPr>
        <p:sp>
          <p:nvSpPr>
            <p:cNvPr id="9" name="任意多边形 8"/>
            <p:cNvSpPr/>
            <p:nvPr/>
          </p:nvSpPr>
          <p:spPr>
            <a:xfrm rot="9000000">
              <a:off x="6518162" y="3011505"/>
              <a:ext cx="1572459" cy="1391621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342900" dir="372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999446" y="3434228"/>
              <a:ext cx="609890" cy="586963"/>
              <a:chOff x="273050" y="165100"/>
              <a:chExt cx="8066088" cy="776287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441325" y="247650"/>
                <a:ext cx="7751763" cy="7658100"/>
              </a:xfrm>
              <a:custGeom>
                <a:avLst/>
                <a:gdLst>
                  <a:gd name="T0" fmla="*/ 1054 w 2064"/>
                  <a:gd name="T1" fmla="*/ 22 h 2039"/>
                  <a:gd name="T2" fmla="*/ 1035 w 2064"/>
                  <a:gd name="T3" fmla="*/ 31 h 2039"/>
                  <a:gd name="T4" fmla="*/ 706 w 2064"/>
                  <a:gd name="T5" fmla="*/ 268 h 2039"/>
                  <a:gd name="T6" fmla="*/ 669 w 2064"/>
                  <a:gd name="T7" fmla="*/ 338 h 2039"/>
                  <a:gd name="T8" fmla="*/ 674 w 2064"/>
                  <a:gd name="T9" fmla="*/ 373 h 2039"/>
                  <a:gd name="T10" fmla="*/ 668 w 2064"/>
                  <a:gd name="T11" fmla="*/ 424 h 2039"/>
                  <a:gd name="T12" fmla="*/ 620 w 2064"/>
                  <a:gd name="T13" fmla="*/ 470 h 2039"/>
                  <a:gd name="T14" fmla="*/ 635 w 2064"/>
                  <a:gd name="T15" fmla="*/ 486 h 2039"/>
                  <a:gd name="T16" fmla="*/ 968 w 2064"/>
                  <a:gd name="T17" fmla="*/ 818 h 2039"/>
                  <a:gd name="T18" fmla="*/ 995 w 2064"/>
                  <a:gd name="T19" fmla="*/ 829 h 2039"/>
                  <a:gd name="T20" fmla="*/ 1055 w 2064"/>
                  <a:gd name="T21" fmla="*/ 855 h 2039"/>
                  <a:gd name="T22" fmla="*/ 1429 w 2064"/>
                  <a:gd name="T23" fmla="*/ 1210 h 2039"/>
                  <a:gd name="T24" fmla="*/ 2021 w 2064"/>
                  <a:gd name="T25" fmla="*/ 1772 h 2039"/>
                  <a:gd name="T26" fmla="*/ 2023 w 2064"/>
                  <a:gd name="T27" fmla="*/ 1892 h 2039"/>
                  <a:gd name="T28" fmla="*/ 1911 w 2064"/>
                  <a:gd name="T29" fmla="*/ 2004 h 2039"/>
                  <a:gd name="T30" fmla="*/ 1799 w 2064"/>
                  <a:gd name="T31" fmla="*/ 2003 h 2039"/>
                  <a:gd name="T32" fmla="*/ 879 w 2064"/>
                  <a:gd name="T33" fmla="*/ 1033 h 2039"/>
                  <a:gd name="T34" fmla="*/ 852 w 2064"/>
                  <a:gd name="T35" fmla="*/ 967 h 2039"/>
                  <a:gd name="T36" fmla="*/ 846 w 2064"/>
                  <a:gd name="T37" fmla="*/ 949 h 2039"/>
                  <a:gd name="T38" fmla="*/ 498 w 2064"/>
                  <a:gd name="T39" fmla="*/ 601 h 2039"/>
                  <a:gd name="T40" fmla="*/ 491 w 2064"/>
                  <a:gd name="T41" fmla="*/ 597 h 2039"/>
                  <a:gd name="T42" fmla="*/ 448 w 2064"/>
                  <a:gd name="T43" fmla="*/ 643 h 2039"/>
                  <a:gd name="T44" fmla="*/ 395 w 2064"/>
                  <a:gd name="T45" fmla="*/ 652 h 2039"/>
                  <a:gd name="T46" fmla="*/ 360 w 2064"/>
                  <a:gd name="T47" fmla="*/ 659 h 2039"/>
                  <a:gd name="T48" fmla="*/ 303 w 2064"/>
                  <a:gd name="T49" fmla="*/ 715 h 2039"/>
                  <a:gd name="T50" fmla="*/ 299 w 2064"/>
                  <a:gd name="T51" fmla="*/ 755 h 2039"/>
                  <a:gd name="T52" fmla="*/ 295 w 2064"/>
                  <a:gd name="T53" fmla="*/ 796 h 2039"/>
                  <a:gd name="T54" fmla="*/ 216 w 2064"/>
                  <a:gd name="T55" fmla="*/ 875 h 2039"/>
                  <a:gd name="T56" fmla="*/ 167 w 2064"/>
                  <a:gd name="T57" fmla="*/ 875 h 2039"/>
                  <a:gd name="T58" fmla="*/ 16 w 2064"/>
                  <a:gd name="T59" fmla="*/ 723 h 2039"/>
                  <a:gd name="T60" fmla="*/ 16 w 2064"/>
                  <a:gd name="T61" fmla="*/ 673 h 2039"/>
                  <a:gd name="T62" fmla="*/ 92 w 2064"/>
                  <a:gd name="T63" fmla="*/ 597 h 2039"/>
                  <a:gd name="T64" fmla="*/ 137 w 2064"/>
                  <a:gd name="T65" fmla="*/ 592 h 2039"/>
                  <a:gd name="T66" fmla="*/ 170 w 2064"/>
                  <a:gd name="T67" fmla="*/ 590 h 2039"/>
                  <a:gd name="T68" fmla="*/ 235 w 2064"/>
                  <a:gd name="T69" fmla="*/ 526 h 2039"/>
                  <a:gd name="T70" fmla="*/ 236 w 2064"/>
                  <a:gd name="T71" fmla="*/ 492 h 2039"/>
                  <a:gd name="T72" fmla="*/ 240 w 2064"/>
                  <a:gd name="T73" fmla="*/ 449 h 2039"/>
                  <a:gd name="T74" fmla="*/ 245 w 2064"/>
                  <a:gd name="T75" fmla="*/ 443 h 2039"/>
                  <a:gd name="T76" fmla="*/ 516 w 2064"/>
                  <a:gd name="T77" fmla="*/ 174 h 2039"/>
                  <a:gd name="T78" fmla="*/ 939 w 2064"/>
                  <a:gd name="T79" fmla="*/ 0 h 2039"/>
                  <a:gd name="T80" fmla="*/ 1035 w 2064"/>
                  <a:gd name="T81" fmla="*/ 11 h 2039"/>
                  <a:gd name="T82" fmla="*/ 1053 w 2064"/>
                  <a:gd name="T83" fmla="*/ 16 h 2039"/>
                  <a:gd name="T84" fmla="*/ 1054 w 2064"/>
                  <a:gd name="T85" fmla="*/ 22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64" h="2039">
                    <a:moveTo>
                      <a:pt x="1054" y="22"/>
                    </a:moveTo>
                    <a:cubicBezTo>
                      <a:pt x="1048" y="25"/>
                      <a:pt x="1042" y="29"/>
                      <a:pt x="1035" y="31"/>
                    </a:cubicBezTo>
                    <a:cubicBezTo>
                      <a:pt x="902" y="77"/>
                      <a:pt x="793" y="158"/>
                      <a:pt x="706" y="268"/>
                    </a:cubicBezTo>
                    <a:cubicBezTo>
                      <a:pt x="689" y="288"/>
                      <a:pt x="678" y="313"/>
                      <a:pt x="669" y="338"/>
                    </a:cubicBezTo>
                    <a:cubicBezTo>
                      <a:pt x="665" y="348"/>
                      <a:pt x="669" y="363"/>
                      <a:pt x="674" y="373"/>
                    </a:cubicBezTo>
                    <a:cubicBezTo>
                      <a:pt x="684" y="394"/>
                      <a:pt x="684" y="407"/>
                      <a:pt x="668" y="424"/>
                    </a:cubicBezTo>
                    <a:cubicBezTo>
                      <a:pt x="653" y="439"/>
                      <a:pt x="637" y="454"/>
                      <a:pt x="620" y="470"/>
                    </a:cubicBezTo>
                    <a:cubicBezTo>
                      <a:pt x="626" y="477"/>
                      <a:pt x="631" y="482"/>
                      <a:pt x="635" y="486"/>
                    </a:cubicBezTo>
                    <a:cubicBezTo>
                      <a:pt x="746" y="597"/>
                      <a:pt x="857" y="708"/>
                      <a:pt x="968" y="818"/>
                    </a:cubicBezTo>
                    <a:cubicBezTo>
                      <a:pt x="974" y="825"/>
                      <a:pt x="986" y="829"/>
                      <a:pt x="995" y="829"/>
                    </a:cubicBezTo>
                    <a:cubicBezTo>
                      <a:pt x="1019" y="829"/>
                      <a:pt x="1038" y="839"/>
                      <a:pt x="1055" y="855"/>
                    </a:cubicBezTo>
                    <a:cubicBezTo>
                      <a:pt x="1180" y="974"/>
                      <a:pt x="1305" y="1092"/>
                      <a:pt x="1429" y="1210"/>
                    </a:cubicBezTo>
                    <a:cubicBezTo>
                      <a:pt x="1627" y="1397"/>
                      <a:pt x="1824" y="1585"/>
                      <a:pt x="2021" y="1772"/>
                    </a:cubicBezTo>
                    <a:cubicBezTo>
                      <a:pt x="2063" y="1812"/>
                      <a:pt x="2064" y="1851"/>
                      <a:pt x="2023" y="1892"/>
                    </a:cubicBezTo>
                    <a:cubicBezTo>
                      <a:pt x="1986" y="1929"/>
                      <a:pt x="1949" y="1967"/>
                      <a:pt x="1911" y="2004"/>
                    </a:cubicBezTo>
                    <a:cubicBezTo>
                      <a:pt x="1876" y="2039"/>
                      <a:pt x="1834" y="2039"/>
                      <a:pt x="1799" y="2003"/>
                    </a:cubicBezTo>
                    <a:cubicBezTo>
                      <a:pt x="1492" y="1680"/>
                      <a:pt x="1186" y="1356"/>
                      <a:pt x="879" y="1033"/>
                    </a:cubicBezTo>
                    <a:cubicBezTo>
                      <a:pt x="861" y="1014"/>
                      <a:pt x="850" y="993"/>
                      <a:pt x="852" y="967"/>
                    </a:cubicBezTo>
                    <a:cubicBezTo>
                      <a:pt x="853" y="961"/>
                      <a:pt x="850" y="953"/>
                      <a:pt x="846" y="949"/>
                    </a:cubicBezTo>
                    <a:cubicBezTo>
                      <a:pt x="730" y="833"/>
                      <a:pt x="614" y="717"/>
                      <a:pt x="498" y="601"/>
                    </a:cubicBezTo>
                    <a:cubicBezTo>
                      <a:pt x="497" y="601"/>
                      <a:pt x="496" y="600"/>
                      <a:pt x="491" y="597"/>
                    </a:cubicBezTo>
                    <a:cubicBezTo>
                      <a:pt x="477" y="612"/>
                      <a:pt x="463" y="628"/>
                      <a:pt x="448" y="643"/>
                    </a:cubicBezTo>
                    <a:cubicBezTo>
                      <a:pt x="429" y="663"/>
                      <a:pt x="421" y="662"/>
                      <a:pt x="395" y="652"/>
                    </a:cubicBezTo>
                    <a:cubicBezTo>
                      <a:pt x="385" y="649"/>
                      <a:pt x="368" y="652"/>
                      <a:pt x="360" y="659"/>
                    </a:cubicBezTo>
                    <a:cubicBezTo>
                      <a:pt x="339" y="675"/>
                      <a:pt x="321" y="695"/>
                      <a:pt x="303" y="715"/>
                    </a:cubicBezTo>
                    <a:cubicBezTo>
                      <a:pt x="292" y="726"/>
                      <a:pt x="288" y="740"/>
                      <a:pt x="299" y="755"/>
                    </a:cubicBezTo>
                    <a:cubicBezTo>
                      <a:pt x="310" y="770"/>
                      <a:pt x="306" y="784"/>
                      <a:pt x="295" y="796"/>
                    </a:cubicBezTo>
                    <a:cubicBezTo>
                      <a:pt x="269" y="823"/>
                      <a:pt x="243" y="850"/>
                      <a:pt x="216" y="875"/>
                    </a:cubicBezTo>
                    <a:cubicBezTo>
                      <a:pt x="201" y="889"/>
                      <a:pt x="181" y="889"/>
                      <a:pt x="167" y="875"/>
                    </a:cubicBezTo>
                    <a:cubicBezTo>
                      <a:pt x="116" y="825"/>
                      <a:pt x="66" y="774"/>
                      <a:pt x="16" y="723"/>
                    </a:cubicBezTo>
                    <a:cubicBezTo>
                      <a:pt x="0" y="708"/>
                      <a:pt x="1" y="689"/>
                      <a:pt x="16" y="673"/>
                    </a:cubicBezTo>
                    <a:cubicBezTo>
                      <a:pt x="41" y="647"/>
                      <a:pt x="66" y="622"/>
                      <a:pt x="92" y="597"/>
                    </a:cubicBezTo>
                    <a:cubicBezTo>
                      <a:pt x="105" y="584"/>
                      <a:pt x="119" y="581"/>
                      <a:pt x="137" y="592"/>
                    </a:cubicBezTo>
                    <a:cubicBezTo>
                      <a:pt x="146" y="596"/>
                      <a:pt x="163" y="596"/>
                      <a:pt x="170" y="590"/>
                    </a:cubicBezTo>
                    <a:cubicBezTo>
                      <a:pt x="193" y="571"/>
                      <a:pt x="216" y="549"/>
                      <a:pt x="235" y="526"/>
                    </a:cubicBezTo>
                    <a:cubicBezTo>
                      <a:pt x="241" y="519"/>
                      <a:pt x="240" y="501"/>
                      <a:pt x="236" y="492"/>
                    </a:cubicBezTo>
                    <a:cubicBezTo>
                      <a:pt x="227" y="475"/>
                      <a:pt x="230" y="462"/>
                      <a:pt x="240" y="449"/>
                    </a:cubicBezTo>
                    <a:cubicBezTo>
                      <a:pt x="241" y="447"/>
                      <a:pt x="243" y="445"/>
                      <a:pt x="245" y="443"/>
                    </a:cubicBezTo>
                    <a:cubicBezTo>
                      <a:pt x="335" y="354"/>
                      <a:pt x="424" y="262"/>
                      <a:pt x="516" y="174"/>
                    </a:cubicBezTo>
                    <a:cubicBezTo>
                      <a:pt x="634" y="62"/>
                      <a:pt x="775" y="0"/>
                      <a:pt x="939" y="0"/>
                    </a:cubicBezTo>
                    <a:cubicBezTo>
                      <a:pt x="971" y="0"/>
                      <a:pt x="1003" y="7"/>
                      <a:pt x="1035" y="11"/>
                    </a:cubicBezTo>
                    <a:cubicBezTo>
                      <a:pt x="1041" y="11"/>
                      <a:pt x="1047" y="14"/>
                      <a:pt x="1053" y="16"/>
                    </a:cubicBezTo>
                    <a:cubicBezTo>
                      <a:pt x="1053" y="18"/>
                      <a:pt x="1054" y="20"/>
                      <a:pt x="1054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273050" y="4295775"/>
                <a:ext cx="3778250" cy="3632200"/>
              </a:xfrm>
              <a:custGeom>
                <a:avLst/>
                <a:gdLst>
                  <a:gd name="T0" fmla="*/ 835 w 1006"/>
                  <a:gd name="T1" fmla="*/ 0 h 967"/>
                  <a:gd name="T2" fmla="*/ 1006 w 1006"/>
                  <a:gd name="T3" fmla="*/ 181 h 967"/>
                  <a:gd name="T4" fmla="*/ 986 w 1006"/>
                  <a:gd name="T5" fmla="*/ 193 h 967"/>
                  <a:gd name="T6" fmla="*/ 741 w 1006"/>
                  <a:gd name="T7" fmla="*/ 437 h 967"/>
                  <a:gd name="T8" fmla="*/ 735 w 1006"/>
                  <a:gd name="T9" fmla="*/ 468 h 967"/>
                  <a:gd name="T10" fmla="*/ 475 w 1006"/>
                  <a:gd name="T11" fmla="*/ 955 h 967"/>
                  <a:gd name="T12" fmla="*/ 300 w 1006"/>
                  <a:gd name="T13" fmla="*/ 944 h 967"/>
                  <a:gd name="T14" fmla="*/ 288 w 1006"/>
                  <a:gd name="T15" fmla="*/ 891 h 967"/>
                  <a:gd name="T16" fmla="*/ 455 w 1006"/>
                  <a:gd name="T17" fmla="*/ 724 h 967"/>
                  <a:gd name="T18" fmla="*/ 454 w 1006"/>
                  <a:gd name="T19" fmla="*/ 651 h 967"/>
                  <a:gd name="T20" fmla="*/ 355 w 1006"/>
                  <a:gd name="T21" fmla="*/ 552 h 967"/>
                  <a:gd name="T22" fmla="*/ 291 w 1006"/>
                  <a:gd name="T23" fmla="*/ 552 h 967"/>
                  <a:gd name="T24" fmla="*/ 121 w 1006"/>
                  <a:gd name="T25" fmla="*/ 722 h 967"/>
                  <a:gd name="T26" fmla="*/ 66 w 1006"/>
                  <a:gd name="T27" fmla="*/ 709 h 967"/>
                  <a:gd name="T28" fmla="*/ 352 w 1006"/>
                  <a:gd name="T29" fmla="*/ 252 h 967"/>
                  <a:gd name="T30" fmla="*/ 545 w 1006"/>
                  <a:gd name="T31" fmla="*/ 277 h 967"/>
                  <a:gd name="T32" fmla="*/ 573 w 1006"/>
                  <a:gd name="T33" fmla="*/ 271 h 967"/>
                  <a:gd name="T34" fmla="*/ 823 w 1006"/>
                  <a:gd name="T35" fmla="*/ 20 h 967"/>
                  <a:gd name="T36" fmla="*/ 835 w 1006"/>
                  <a:gd name="T37" fmla="*/ 0 h 9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6" h="967">
                    <a:moveTo>
                      <a:pt x="835" y="0"/>
                    </a:moveTo>
                    <a:cubicBezTo>
                      <a:pt x="894" y="62"/>
                      <a:pt x="947" y="119"/>
                      <a:pt x="1006" y="181"/>
                    </a:cubicBezTo>
                    <a:cubicBezTo>
                      <a:pt x="999" y="185"/>
                      <a:pt x="992" y="188"/>
                      <a:pt x="986" y="193"/>
                    </a:cubicBezTo>
                    <a:cubicBezTo>
                      <a:pt x="905" y="274"/>
                      <a:pt x="823" y="356"/>
                      <a:pt x="741" y="437"/>
                    </a:cubicBezTo>
                    <a:cubicBezTo>
                      <a:pt x="731" y="447"/>
                      <a:pt x="730" y="454"/>
                      <a:pt x="735" y="468"/>
                    </a:cubicBezTo>
                    <a:cubicBezTo>
                      <a:pt x="821" y="677"/>
                      <a:pt x="696" y="910"/>
                      <a:pt x="475" y="955"/>
                    </a:cubicBezTo>
                    <a:cubicBezTo>
                      <a:pt x="416" y="967"/>
                      <a:pt x="357" y="962"/>
                      <a:pt x="300" y="944"/>
                    </a:cubicBezTo>
                    <a:cubicBezTo>
                      <a:pt x="268" y="933"/>
                      <a:pt x="264" y="915"/>
                      <a:pt x="288" y="891"/>
                    </a:cubicBezTo>
                    <a:cubicBezTo>
                      <a:pt x="343" y="835"/>
                      <a:pt x="399" y="780"/>
                      <a:pt x="455" y="724"/>
                    </a:cubicBezTo>
                    <a:cubicBezTo>
                      <a:pt x="482" y="697"/>
                      <a:pt x="482" y="679"/>
                      <a:pt x="454" y="651"/>
                    </a:cubicBezTo>
                    <a:cubicBezTo>
                      <a:pt x="421" y="618"/>
                      <a:pt x="388" y="585"/>
                      <a:pt x="355" y="552"/>
                    </a:cubicBezTo>
                    <a:cubicBezTo>
                      <a:pt x="333" y="530"/>
                      <a:pt x="313" y="530"/>
                      <a:pt x="291" y="552"/>
                    </a:cubicBezTo>
                    <a:cubicBezTo>
                      <a:pt x="234" y="609"/>
                      <a:pt x="178" y="665"/>
                      <a:pt x="121" y="722"/>
                    </a:cubicBezTo>
                    <a:cubicBezTo>
                      <a:pt x="95" y="747"/>
                      <a:pt x="78" y="743"/>
                      <a:pt x="66" y="709"/>
                    </a:cubicBezTo>
                    <a:cubicBezTo>
                      <a:pt x="0" y="505"/>
                      <a:pt x="139" y="283"/>
                      <a:pt x="352" y="252"/>
                    </a:cubicBezTo>
                    <a:cubicBezTo>
                      <a:pt x="419" y="243"/>
                      <a:pt x="483" y="250"/>
                      <a:pt x="545" y="277"/>
                    </a:cubicBezTo>
                    <a:cubicBezTo>
                      <a:pt x="557" y="282"/>
                      <a:pt x="564" y="280"/>
                      <a:pt x="573" y="271"/>
                    </a:cubicBezTo>
                    <a:cubicBezTo>
                      <a:pt x="656" y="187"/>
                      <a:pt x="739" y="104"/>
                      <a:pt x="823" y="20"/>
                    </a:cubicBezTo>
                    <a:cubicBezTo>
                      <a:pt x="828" y="15"/>
                      <a:pt x="830" y="8"/>
                      <a:pt x="8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2" name="Freeform 8"/>
              <p:cNvSpPr>
                <a:spLocks/>
              </p:cNvSpPr>
              <p:nvPr/>
            </p:nvSpPr>
            <p:spPr bwMode="auto">
              <a:xfrm>
                <a:off x="4595813" y="165100"/>
                <a:ext cx="3743325" cy="3590925"/>
              </a:xfrm>
              <a:custGeom>
                <a:avLst/>
                <a:gdLst>
                  <a:gd name="T0" fmla="*/ 171 w 997"/>
                  <a:gd name="T1" fmla="*/ 956 h 956"/>
                  <a:gd name="T2" fmla="*/ 0 w 997"/>
                  <a:gd name="T3" fmla="*/ 793 h 956"/>
                  <a:gd name="T4" fmla="*/ 15 w 997"/>
                  <a:gd name="T5" fmla="*/ 777 h 956"/>
                  <a:gd name="T6" fmla="*/ 254 w 997"/>
                  <a:gd name="T7" fmla="*/ 538 h 956"/>
                  <a:gd name="T8" fmla="*/ 262 w 997"/>
                  <a:gd name="T9" fmla="*/ 506 h 956"/>
                  <a:gd name="T10" fmla="*/ 607 w 997"/>
                  <a:gd name="T11" fmla="*/ 14 h 956"/>
                  <a:gd name="T12" fmla="*/ 695 w 997"/>
                  <a:gd name="T13" fmla="*/ 30 h 956"/>
                  <a:gd name="T14" fmla="*/ 709 w 997"/>
                  <a:gd name="T15" fmla="*/ 83 h 956"/>
                  <a:gd name="T16" fmla="*/ 542 w 997"/>
                  <a:gd name="T17" fmla="*/ 250 h 956"/>
                  <a:gd name="T18" fmla="*/ 543 w 997"/>
                  <a:gd name="T19" fmla="*/ 323 h 956"/>
                  <a:gd name="T20" fmla="*/ 642 w 997"/>
                  <a:gd name="T21" fmla="*/ 422 h 956"/>
                  <a:gd name="T22" fmla="*/ 706 w 997"/>
                  <a:gd name="T23" fmla="*/ 422 h 956"/>
                  <a:gd name="T24" fmla="*/ 876 w 997"/>
                  <a:gd name="T25" fmla="*/ 252 h 956"/>
                  <a:gd name="T26" fmla="*/ 930 w 997"/>
                  <a:gd name="T27" fmla="*/ 265 h 956"/>
                  <a:gd name="T28" fmla="*/ 645 w 997"/>
                  <a:gd name="T29" fmla="*/ 722 h 956"/>
                  <a:gd name="T30" fmla="*/ 452 w 997"/>
                  <a:gd name="T31" fmla="*/ 697 h 956"/>
                  <a:gd name="T32" fmla="*/ 424 w 997"/>
                  <a:gd name="T33" fmla="*/ 703 h 956"/>
                  <a:gd name="T34" fmla="*/ 188 w 997"/>
                  <a:gd name="T35" fmla="*/ 939 h 956"/>
                  <a:gd name="T36" fmla="*/ 171 w 997"/>
                  <a:gd name="T37" fmla="*/ 956 h 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97" h="956">
                    <a:moveTo>
                      <a:pt x="171" y="956"/>
                    </a:moveTo>
                    <a:cubicBezTo>
                      <a:pt x="114" y="902"/>
                      <a:pt x="58" y="848"/>
                      <a:pt x="0" y="793"/>
                    </a:cubicBezTo>
                    <a:cubicBezTo>
                      <a:pt x="6" y="787"/>
                      <a:pt x="10" y="782"/>
                      <a:pt x="15" y="777"/>
                    </a:cubicBezTo>
                    <a:cubicBezTo>
                      <a:pt x="95" y="697"/>
                      <a:pt x="174" y="617"/>
                      <a:pt x="254" y="538"/>
                    </a:cubicBezTo>
                    <a:cubicBezTo>
                      <a:pt x="265" y="528"/>
                      <a:pt x="268" y="520"/>
                      <a:pt x="262" y="506"/>
                    </a:cubicBezTo>
                    <a:cubicBezTo>
                      <a:pt x="161" y="265"/>
                      <a:pt x="347" y="0"/>
                      <a:pt x="607" y="14"/>
                    </a:cubicBezTo>
                    <a:cubicBezTo>
                      <a:pt x="637" y="15"/>
                      <a:pt x="667" y="22"/>
                      <a:pt x="695" y="30"/>
                    </a:cubicBezTo>
                    <a:cubicBezTo>
                      <a:pt x="729" y="39"/>
                      <a:pt x="733" y="59"/>
                      <a:pt x="709" y="83"/>
                    </a:cubicBezTo>
                    <a:cubicBezTo>
                      <a:pt x="653" y="139"/>
                      <a:pt x="598" y="194"/>
                      <a:pt x="542" y="250"/>
                    </a:cubicBezTo>
                    <a:cubicBezTo>
                      <a:pt x="515" y="277"/>
                      <a:pt x="515" y="295"/>
                      <a:pt x="543" y="323"/>
                    </a:cubicBezTo>
                    <a:cubicBezTo>
                      <a:pt x="576" y="356"/>
                      <a:pt x="609" y="389"/>
                      <a:pt x="642" y="422"/>
                    </a:cubicBezTo>
                    <a:cubicBezTo>
                      <a:pt x="664" y="444"/>
                      <a:pt x="684" y="444"/>
                      <a:pt x="706" y="422"/>
                    </a:cubicBezTo>
                    <a:cubicBezTo>
                      <a:pt x="763" y="365"/>
                      <a:pt x="819" y="308"/>
                      <a:pt x="876" y="252"/>
                    </a:cubicBezTo>
                    <a:cubicBezTo>
                      <a:pt x="901" y="226"/>
                      <a:pt x="919" y="231"/>
                      <a:pt x="930" y="265"/>
                    </a:cubicBezTo>
                    <a:cubicBezTo>
                      <a:pt x="997" y="469"/>
                      <a:pt x="858" y="691"/>
                      <a:pt x="645" y="722"/>
                    </a:cubicBezTo>
                    <a:cubicBezTo>
                      <a:pt x="578" y="731"/>
                      <a:pt x="514" y="724"/>
                      <a:pt x="452" y="697"/>
                    </a:cubicBezTo>
                    <a:cubicBezTo>
                      <a:pt x="440" y="692"/>
                      <a:pt x="433" y="694"/>
                      <a:pt x="424" y="703"/>
                    </a:cubicBezTo>
                    <a:cubicBezTo>
                      <a:pt x="346" y="782"/>
                      <a:pt x="267" y="861"/>
                      <a:pt x="188" y="939"/>
                    </a:cubicBezTo>
                    <a:cubicBezTo>
                      <a:pt x="183" y="945"/>
                      <a:pt x="178" y="949"/>
                      <a:pt x="171" y="95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5048010" y="3922787"/>
            <a:ext cx="1572459" cy="1391621"/>
            <a:chOff x="5800895" y="4234837"/>
            <a:chExt cx="1572459" cy="1391621"/>
          </a:xfrm>
        </p:grpSpPr>
        <p:sp>
          <p:nvSpPr>
            <p:cNvPr id="10" name="任意多边形 9"/>
            <p:cNvSpPr/>
            <p:nvPr/>
          </p:nvSpPr>
          <p:spPr>
            <a:xfrm rot="9000000">
              <a:off x="5800895" y="4234837"/>
              <a:ext cx="1572459" cy="1391621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381000" dir="750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188744" y="4686082"/>
              <a:ext cx="786558" cy="505974"/>
              <a:chOff x="655638" y="788988"/>
              <a:chExt cx="6742112" cy="433705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4" name="Freeform 6"/>
              <p:cNvSpPr>
                <a:spLocks/>
              </p:cNvSpPr>
              <p:nvPr/>
            </p:nvSpPr>
            <p:spPr bwMode="auto">
              <a:xfrm>
                <a:off x="1914525" y="788988"/>
                <a:ext cx="4202113" cy="4337050"/>
              </a:xfrm>
              <a:custGeom>
                <a:avLst/>
                <a:gdLst>
                  <a:gd name="T0" fmla="*/ 8 w 1119"/>
                  <a:gd name="T1" fmla="*/ 1154 h 1154"/>
                  <a:gd name="T2" fmla="*/ 216 w 1119"/>
                  <a:gd name="T3" fmla="*/ 887 h 1154"/>
                  <a:gd name="T4" fmla="*/ 369 w 1119"/>
                  <a:gd name="T5" fmla="*/ 851 h 1154"/>
                  <a:gd name="T6" fmla="*/ 419 w 1119"/>
                  <a:gd name="T7" fmla="*/ 784 h 1154"/>
                  <a:gd name="T8" fmla="*/ 419 w 1119"/>
                  <a:gd name="T9" fmla="*/ 764 h 1154"/>
                  <a:gd name="T10" fmla="*/ 397 w 1119"/>
                  <a:gd name="T11" fmla="*/ 688 h 1154"/>
                  <a:gd name="T12" fmla="*/ 367 w 1119"/>
                  <a:gd name="T13" fmla="*/ 597 h 1154"/>
                  <a:gd name="T14" fmla="*/ 362 w 1119"/>
                  <a:gd name="T15" fmla="*/ 556 h 1154"/>
                  <a:gd name="T16" fmla="*/ 327 w 1119"/>
                  <a:gd name="T17" fmla="*/ 519 h 1154"/>
                  <a:gd name="T18" fmla="*/ 305 w 1119"/>
                  <a:gd name="T19" fmla="*/ 436 h 1154"/>
                  <a:gd name="T20" fmla="*/ 324 w 1119"/>
                  <a:gd name="T21" fmla="*/ 381 h 1154"/>
                  <a:gd name="T22" fmla="*/ 309 w 1119"/>
                  <a:gd name="T23" fmla="*/ 195 h 1154"/>
                  <a:gd name="T24" fmla="*/ 509 w 1119"/>
                  <a:gd name="T25" fmla="*/ 7 h 1154"/>
                  <a:gd name="T26" fmla="*/ 663 w 1119"/>
                  <a:gd name="T27" fmla="*/ 19 h 1154"/>
                  <a:gd name="T28" fmla="*/ 821 w 1119"/>
                  <a:gd name="T29" fmla="*/ 233 h 1154"/>
                  <a:gd name="T30" fmla="*/ 801 w 1119"/>
                  <a:gd name="T31" fmla="*/ 381 h 1154"/>
                  <a:gd name="T32" fmla="*/ 821 w 1119"/>
                  <a:gd name="T33" fmla="*/ 432 h 1154"/>
                  <a:gd name="T34" fmla="*/ 794 w 1119"/>
                  <a:gd name="T35" fmla="*/ 530 h 1154"/>
                  <a:gd name="T36" fmla="*/ 769 w 1119"/>
                  <a:gd name="T37" fmla="*/ 559 h 1154"/>
                  <a:gd name="T38" fmla="*/ 765 w 1119"/>
                  <a:gd name="T39" fmla="*/ 556 h 1154"/>
                  <a:gd name="T40" fmla="*/ 753 w 1119"/>
                  <a:gd name="T41" fmla="*/ 630 h 1154"/>
                  <a:gd name="T42" fmla="*/ 716 w 1119"/>
                  <a:gd name="T43" fmla="*/ 706 h 1154"/>
                  <a:gd name="T44" fmla="*/ 706 w 1119"/>
                  <a:gd name="T45" fmla="*/ 733 h 1154"/>
                  <a:gd name="T46" fmla="*/ 710 w 1119"/>
                  <a:gd name="T47" fmla="*/ 806 h 1154"/>
                  <a:gd name="T48" fmla="*/ 740 w 1119"/>
                  <a:gd name="T49" fmla="*/ 844 h 1154"/>
                  <a:gd name="T50" fmla="*/ 871 w 1119"/>
                  <a:gd name="T51" fmla="*/ 878 h 1154"/>
                  <a:gd name="T52" fmla="*/ 1088 w 1119"/>
                  <a:gd name="T53" fmla="*/ 1023 h 1154"/>
                  <a:gd name="T54" fmla="*/ 1119 w 1119"/>
                  <a:gd name="T55" fmla="*/ 1154 h 1154"/>
                  <a:gd name="T56" fmla="*/ 8 w 1119"/>
                  <a:gd name="T57" fmla="*/ 1154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19" h="1154">
                    <a:moveTo>
                      <a:pt x="8" y="1154"/>
                    </a:moveTo>
                    <a:cubicBezTo>
                      <a:pt x="0" y="1032"/>
                      <a:pt x="92" y="915"/>
                      <a:pt x="216" y="887"/>
                    </a:cubicBezTo>
                    <a:cubicBezTo>
                      <a:pt x="267" y="875"/>
                      <a:pt x="318" y="863"/>
                      <a:pt x="369" y="851"/>
                    </a:cubicBezTo>
                    <a:cubicBezTo>
                      <a:pt x="405" y="843"/>
                      <a:pt x="420" y="820"/>
                      <a:pt x="419" y="784"/>
                    </a:cubicBezTo>
                    <a:cubicBezTo>
                      <a:pt x="418" y="778"/>
                      <a:pt x="419" y="771"/>
                      <a:pt x="419" y="764"/>
                    </a:cubicBezTo>
                    <a:cubicBezTo>
                      <a:pt x="424" y="736"/>
                      <a:pt x="419" y="711"/>
                      <a:pt x="397" y="688"/>
                    </a:cubicBezTo>
                    <a:cubicBezTo>
                      <a:pt x="374" y="664"/>
                      <a:pt x="373" y="629"/>
                      <a:pt x="367" y="597"/>
                    </a:cubicBezTo>
                    <a:cubicBezTo>
                      <a:pt x="365" y="584"/>
                      <a:pt x="364" y="570"/>
                      <a:pt x="362" y="556"/>
                    </a:cubicBezTo>
                    <a:cubicBezTo>
                      <a:pt x="339" y="554"/>
                      <a:pt x="332" y="538"/>
                      <a:pt x="327" y="519"/>
                    </a:cubicBezTo>
                    <a:cubicBezTo>
                      <a:pt x="320" y="491"/>
                      <a:pt x="311" y="464"/>
                      <a:pt x="305" y="436"/>
                    </a:cubicBezTo>
                    <a:cubicBezTo>
                      <a:pt x="301" y="415"/>
                      <a:pt x="300" y="393"/>
                      <a:pt x="324" y="381"/>
                    </a:cubicBezTo>
                    <a:cubicBezTo>
                      <a:pt x="305" y="320"/>
                      <a:pt x="298" y="257"/>
                      <a:pt x="309" y="195"/>
                    </a:cubicBezTo>
                    <a:cubicBezTo>
                      <a:pt x="326" y="96"/>
                      <a:pt x="408" y="21"/>
                      <a:pt x="509" y="7"/>
                    </a:cubicBezTo>
                    <a:cubicBezTo>
                      <a:pt x="562" y="0"/>
                      <a:pt x="613" y="1"/>
                      <a:pt x="663" y="19"/>
                    </a:cubicBezTo>
                    <a:cubicBezTo>
                      <a:pt x="758" y="52"/>
                      <a:pt x="818" y="132"/>
                      <a:pt x="821" y="233"/>
                    </a:cubicBezTo>
                    <a:cubicBezTo>
                      <a:pt x="822" y="283"/>
                      <a:pt x="819" y="333"/>
                      <a:pt x="801" y="381"/>
                    </a:cubicBezTo>
                    <a:cubicBezTo>
                      <a:pt x="824" y="391"/>
                      <a:pt x="826" y="412"/>
                      <a:pt x="821" y="432"/>
                    </a:cubicBezTo>
                    <a:cubicBezTo>
                      <a:pt x="814" y="465"/>
                      <a:pt x="806" y="498"/>
                      <a:pt x="794" y="530"/>
                    </a:cubicBezTo>
                    <a:cubicBezTo>
                      <a:pt x="791" y="541"/>
                      <a:pt x="778" y="550"/>
                      <a:pt x="769" y="559"/>
                    </a:cubicBezTo>
                    <a:cubicBezTo>
                      <a:pt x="768" y="558"/>
                      <a:pt x="766" y="557"/>
                      <a:pt x="765" y="556"/>
                    </a:cubicBezTo>
                    <a:cubicBezTo>
                      <a:pt x="761" y="580"/>
                      <a:pt x="757" y="605"/>
                      <a:pt x="753" y="630"/>
                    </a:cubicBezTo>
                    <a:cubicBezTo>
                      <a:pt x="748" y="659"/>
                      <a:pt x="735" y="684"/>
                      <a:pt x="716" y="706"/>
                    </a:cubicBezTo>
                    <a:cubicBezTo>
                      <a:pt x="710" y="713"/>
                      <a:pt x="706" y="724"/>
                      <a:pt x="706" y="733"/>
                    </a:cubicBezTo>
                    <a:cubicBezTo>
                      <a:pt x="706" y="757"/>
                      <a:pt x="709" y="782"/>
                      <a:pt x="710" y="806"/>
                    </a:cubicBezTo>
                    <a:cubicBezTo>
                      <a:pt x="711" y="827"/>
                      <a:pt x="722" y="839"/>
                      <a:pt x="740" y="844"/>
                    </a:cubicBezTo>
                    <a:cubicBezTo>
                      <a:pt x="783" y="856"/>
                      <a:pt x="826" y="871"/>
                      <a:pt x="871" y="878"/>
                    </a:cubicBezTo>
                    <a:cubicBezTo>
                      <a:pt x="965" y="895"/>
                      <a:pt x="1041" y="937"/>
                      <a:pt x="1088" y="1023"/>
                    </a:cubicBezTo>
                    <a:cubicBezTo>
                      <a:pt x="1110" y="1063"/>
                      <a:pt x="1119" y="1107"/>
                      <a:pt x="1119" y="1154"/>
                    </a:cubicBezTo>
                    <a:cubicBezTo>
                      <a:pt x="749" y="1154"/>
                      <a:pt x="379" y="1154"/>
                      <a:pt x="8" y="1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5" name="Freeform 7"/>
              <p:cNvSpPr>
                <a:spLocks/>
              </p:cNvSpPr>
              <p:nvPr/>
            </p:nvSpPr>
            <p:spPr bwMode="auto">
              <a:xfrm>
                <a:off x="5264150" y="1517650"/>
                <a:ext cx="2133600" cy="2890838"/>
              </a:xfrm>
              <a:custGeom>
                <a:avLst/>
                <a:gdLst>
                  <a:gd name="T0" fmla="*/ 568 w 568"/>
                  <a:gd name="T1" fmla="*/ 769 h 769"/>
                  <a:gd name="T2" fmla="*/ 544 w 568"/>
                  <a:gd name="T3" fmla="*/ 769 h 769"/>
                  <a:gd name="T4" fmla="*/ 270 w 568"/>
                  <a:gd name="T5" fmla="*/ 769 h 769"/>
                  <a:gd name="T6" fmla="*/ 237 w 568"/>
                  <a:gd name="T7" fmla="*/ 752 h 769"/>
                  <a:gd name="T8" fmla="*/ 40 w 568"/>
                  <a:gd name="T9" fmla="*/ 630 h 769"/>
                  <a:gd name="T10" fmla="*/ 20 w 568"/>
                  <a:gd name="T11" fmla="*/ 628 h 769"/>
                  <a:gd name="T12" fmla="*/ 42 w 568"/>
                  <a:gd name="T13" fmla="*/ 597 h 769"/>
                  <a:gd name="T14" fmla="*/ 107 w 568"/>
                  <a:gd name="T15" fmla="*/ 579 h 769"/>
                  <a:gd name="T16" fmla="*/ 136 w 568"/>
                  <a:gd name="T17" fmla="*/ 539 h 769"/>
                  <a:gd name="T18" fmla="*/ 135 w 568"/>
                  <a:gd name="T19" fmla="*/ 506 h 769"/>
                  <a:gd name="T20" fmla="*/ 0 w 568"/>
                  <a:gd name="T21" fmla="*/ 468 h 769"/>
                  <a:gd name="T22" fmla="*/ 39 w 568"/>
                  <a:gd name="T23" fmla="*/ 250 h 769"/>
                  <a:gd name="T24" fmla="*/ 39 w 568"/>
                  <a:gd name="T25" fmla="*/ 200 h 769"/>
                  <a:gd name="T26" fmla="*/ 46 w 568"/>
                  <a:gd name="T27" fmla="*/ 144 h 769"/>
                  <a:gd name="T28" fmla="*/ 209 w 568"/>
                  <a:gd name="T29" fmla="*/ 2 h 769"/>
                  <a:gd name="T30" fmla="*/ 289 w 568"/>
                  <a:gd name="T31" fmla="*/ 7 h 769"/>
                  <a:gd name="T32" fmla="*/ 415 w 568"/>
                  <a:gd name="T33" fmla="*/ 150 h 769"/>
                  <a:gd name="T34" fmla="*/ 420 w 568"/>
                  <a:gd name="T35" fmla="*/ 238 h 769"/>
                  <a:gd name="T36" fmla="*/ 419 w 568"/>
                  <a:gd name="T37" fmla="*/ 334 h 769"/>
                  <a:gd name="T38" fmla="*/ 457 w 568"/>
                  <a:gd name="T39" fmla="*/ 468 h 769"/>
                  <a:gd name="T40" fmla="*/ 323 w 568"/>
                  <a:gd name="T41" fmla="*/ 502 h 769"/>
                  <a:gd name="T42" fmla="*/ 325 w 568"/>
                  <a:gd name="T43" fmla="*/ 560 h 769"/>
                  <a:gd name="T44" fmla="*/ 351 w 568"/>
                  <a:gd name="T45" fmla="*/ 581 h 769"/>
                  <a:gd name="T46" fmla="*/ 447 w 568"/>
                  <a:gd name="T47" fmla="*/ 609 h 769"/>
                  <a:gd name="T48" fmla="*/ 565 w 568"/>
                  <a:gd name="T49" fmla="*/ 746 h 769"/>
                  <a:gd name="T50" fmla="*/ 568 w 568"/>
                  <a:gd name="T51" fmla="*/ 76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68" h="769">
                    <a:moveTo>
                      <a:pt x="568" y="769"/>
                    </a:moveTo>
                    <a:cubicBezTo>
                      <a:pt x="558" y="769"/>
                      <a:pt x="551" y="769"/>
                      <a:pt x="544" y="769"/>
                    </a:cubicBezTo>
                    <a:cubicBezTo>
                      <a:pt x="452" y="769"/>
                      <a:pt x="361" y="769"/>
                      <a:pt x="270" y="769"/>
                    </a:cubicBezTo>
                    <a:cubicBezTo>
                      <a:pt x="254" y="769"/>
                      <a:pt x="247" y="765"/>
                      <a:pt x="237" y="752"/>
                    </a:cubicBezTo>
                    <a:cubicBezTo>
                      <a:pt x="188" y="685"/>
                      <a:pt x="126" y="637"/>
                      <a:pt x="40" y="630"/>
                    </a:cubicBezTo>
                    <a:cubicBezTo>
                      <a:pt x="33" y="629"/>
                      <a:pt x="27" y="628"/>
                      <a:pt x="20" y="628"/>
                    </a:cubicBezTo>
                    <a:cubicBezTo>
                      <a:pt x="14" y="607"/>
                      <a:pt x="28" y="602"/>
                      <a:pt x="42" y="597"/>
                    </a:cubicBezTo>
                    <a:cubicBezTo>
                      <a:pt x="63" y="591"/>
                      <a:pt x="85" y="584"/>
                      <a:pt x="107" y="579"/>
                    </a:cubicBezTo>
                    <a:cubicBezTo>
                      <a:pt x="129" y="574"/>
                      <a:pt x="138" y="561"/>
                      <a:pt x="136" y="539"/>
                    </a:cubicBezTo>
                    <a:cubicBezTo>
                      <a:pt x="134" y="528"/>
                      <a:pt x="135" y="518"/>
                      <a:pt x="135" y="506"/>
                    </a:cubicBezTo>
                    <a:cubicBezTo>
                      <a:pt x="88" y="499"/>
                      <a:pt x="42" y="498"/>
                      <a:pt x="0" y="468"/>
                    </a:cubicBezTo>
                    <a:cubicBezTo>
                      <a:pt x="46" y="401"/>
                      <a:pt x="40" y="325"/>
                      <a:pt x="39" y="250"/>
                    </a:cubicBezTo>
                    <a:cubicBezTo>
                      <a:pt x="39" y="233"/>
                      <a:pt x="38" y="216"/>
                      <a:pt x="39" y="200"/>
                    </a:cubicBezTo>
                    <a:cubicBezTo>
                      <a:pt x="41" y="181"/>
                      <a:pt x="42" y="162"/>
                      <a:pt x="46" y="144"/>
                    </a:cubicBezTo>
                    <a:cubicBezTo>
                      <a:pt x="64" y="56"/>
                      <a:pt x="120" y="7"/>
                      <a:pt x="209" y="2"/>
                    </a:cubicBezTo>
                    <a:cubicBezTo>
                      <a:pt x="236" y="0"/>
                      <a:pt x="263" y="2"/>
                      <a:pt x="289" y="7"/>
                    </a:cubicBezTo>
                    <a:cubicBezTo>
                      <a:pt x="359" y="22"/>
                      <a:pt x="403" y="73"/>
                      <a:pt x="415" y="150"/>
                    </a:cubicBezTo>
                    <a:cubicBezTo>
                      <a:pt x="419" y="179"/>
                      <a:pt x="419" y="209"/>
                      <a:pt x="420" y="238"/>
                    </a:cubicBezTo>
                    <a:cubicBezTo>
                      <a:pt x="420" y="270"/>
                      <a:pt x="419" y="302"/>
                      <a:pt x="419" y="334"/>
                    </a:cubicBezTo>
                    <a:cubicBezTo>
                      <a:pt x="419" y="381"/>
                      <a:pt x="427" y="427"/>
                      <a:pt x="457" y="468"/>
                    </a:cubicBezTo>
                    <a:cubicBezTo>
                      <a:pt x="417" y="497"/>
                      <a:pt x="371" y="497"/>
                      <a:pt x="323" y="502"/>
                    </a:cubicBezTo>
                    <a:cubicBezTo>
                      <a:pt x="323" y="521"/>
                      <a:pt x="321" y="541"/>
                      <a:pt x="325" y="560"/>
                    </a:cubicBezTo>
                    <a:cubicBezTo>
                      <a:pt x="327" y="569"/>
                      <a:pt x="341" y="578"/>
                      <a:pt x="351" y="581"/>
                    </a:cubicBezTo>
                    <a:cubicBezTo>
                      <a:pt x="382" y="592"/>
                      <a:pt x="414" y="601"/>
                      <a:pt x="447" y="609"/>
                    </a:cubicBezTo>
                    <a:cubicBezTo>
                      <a:pt x="517" y="628"/>
                      <a:pt x="550" y="679"/>
                      <a:pt x="565" y="746"/>
                    </a:cubicBezTo>
                    <a:cubicBezTo>
                      <a:pt x="566" y="752"/>
                      <a:pt x="566" y="759"/>
                      <a:pt x="568" y="7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6" name="Freeform 8"/>
              <p:cNvSpPr>
                <a:spLocks/>
              </p:cNvSpPr>
              <p:nvPr/>
            </p:nvSpPr>
            <p:spPr bwMode="auto">
              <a:xfrm>
                <a:off x="655638" y="1484313"/>
                <a:ext cx="2133600" cy="2924175"/>
              </a:xfrm>
              <a:custGeom>
                <a:avLst/>
                <a:gdLst>
                  <a:gd name="T0" fmla="*/ 245 w 568"/>
                  <a:gd name="T1" fmla="*/ 511 h 778"/>
                  <a:gd name="T2" fmla="*/ 112 w 568"/>
                  <a:gd name="T3" fmla="*/ 478 h 778"/>
                  <a:gd name="T4" fmla="*/ 151 w 568"/>
                  <a:gd name="T5" fmla="*/ 318 h 778"/>
                  <a:gd name="T6" fmla="*/ 153 w 568"/>
                  <a:gd name="T7" fmla="*/ 171 h 778"/>
                  <a:gd name="T8" fmla="*/ 366 w 568"/>
                  <a:gd name="T9" fmla="*/ 12 h 778"/>
                  <a:gd name="T10" fmla="*/ 526 w 568"/>
                  <a:gd name="T11" fmla="*/ 178 h 778"/>
                  <a:gd name="T12" fmla="*/ 529 w 568"/>
                  <a:gd name="T13" fmla="*/ 275 h 778"/>
                  <a:gd name="T14" fmla="*/ 568 w 568"/>
                  <a:gd name="T15" fmla="*/ 476 h 778"/>
                  <a:gd name="T16" fmla="*/ 434 w 568"/>
                  <a:gd name="T17" fmla="*/ 514 h 778"/>
                  <a:gd name="T18" fmla="*/ 435 w 568"/>
                  <a:gd name="T19" fmla="*/ 564 h 778"/>
                  <a:gd name="T20" fmla="*/ 450 w 568"/>
                  <a:gd name="T21" fmla="*/ 582 h 778"/>
                  <a:gd name="T22" fmla="*/ 514 w 568"/>
                  <a:gd name="T23" fmla="*/ 603 h 778"/>
                  <a:gd name="T24" fmla="*/ 540 w 568"/>
                  <a:gd name="T25" fmla="*/ 612 h 778"/>
                  <a:gd name="T26" fmla="*/ 550 w 568"/>
                  <a:gd name="T27" fmla="*/ 630 h 778"/>
                  <a:gd name="T28" fmla="*/ 534 w 568"/>
                  <a:gd name="T29" fmla="*/ 638 h 778"/>
                  <a:gd name="T30" fmla="*/ 326 w 568"/>
                  <a:gd name="T31" fmla="*/ 769 h 778"/>
                  <a:gd name="T32" fmla="*/ 313 w 568"/>
                  <a:gd name="T33" fmla="*/ 778 h 778"/>
                  <a:gd name="T34" fmla="*/ 7 w 568"/>
                  <a:gd name="T35" fmla="*/ 778 h 778"/>
                  <a:gd name="T36" fmla="*/ 3 w 568"/>
                  <a:gd name="T37" fmla="*/ 776 h 778"/>
                  <a:gd name="T38" fmla="*/ 102 w 568"/>
                  <a:gd name="T39" fmla="*/ 626 h 778"/>
                  <a:gd name="T40" fmla="*/ 186 w 568"/>
                  <a:gd name="T41" fmla="*/ 601 h 778"/>
                  <a:gd name="T42" fmla="*/ 245 w 568"/>
                  <a:gd name="T43" fmla="*/ 511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8" h="778">
                    <a:moveTo>
                      <a:pt x="245" y="511"/>
                    </a:moveTo>
                    <a:cubicBezTo>
                      <a:pt x="199" y="507"/>
                      <a:pt x="153" y="506"/>
                      <a:pt x="112" y="478"/>
                    </a:cubicBezTo>
                    <a:cubicBezTo>
                      <a:pt x="148" y="429"/>
                      <a:pt x="151" y="374"/>
                      <a:pt x="151" y="318"/>
                    </a:cubicBezTo>
                    <a:cubicBezTo>
                      <a:pt x="150" y="269"/>
                      <a:pt x="147" y="219"/>
                      <a:pt x="153" y="171"/>
                    </a:cubicBezTo>
                    <a:cubicBezTo>
                      <a:pt x="168" y="44"/>
                      <a:pt x="253" y="0"/>
                      <a:pt x="366" y="12"/>
                    </a:cubicBezTo>
                    <a:cubicBezTo>
                      <a:pt x="463" y="22"/>
                      <a:pt x="517" y="80"/>
                      <a:pt x="526" y="178"/>
                    </a:cubicBezTo>
                    <a:cubicBezTo>
                      <a:pt x="529" y="210"/>
                      <a:pt x="530" y="243"/>
                      <a:pt x="529" y="275"/>
                    </a:cubicBezTo>
                    <a:cubicBezTo>
                      <a:pt x="528" y="345"/>
                      <a:pt x="527" y="414"/>
                      <a:pt x="568" y="476"/>
                    </a:cubicBezTo>
                    <a:cubicBezTo>
                      <a:pt x="528" y="506"/>
                      <a:pt x="481" y="508"/>
                      <a:pt x="434" y="514"/>
                    </a:cubicBezTo>
                    <a:cubicBezTo>
                      <a:pt x="434" y="531"/>
                      <a:pt x="433" y="548"/>
                      <a:pt x="435" y="564"/>
                    </a:cubicBezTo>
                    <a:cubicBezTo>
                      <a:pt x="436" y="571"/>
                      <a:pt x="443" y="580"/>
                      <a:pt x="450" y="582"/>
                    </a:cubicBezTo>
                    <a:cubicBezTo>
                      <a:pt x="471" y="590"/>
                      <a:pt x="493" y="596"/>
                      <a:pt x="514" y="603"/>
                    </a:cubicBezTo>
                    <a:cubicBezTo>
                      <a:pt x="523" y="605"/>
                      <a:pt x="533" y="607"/>
                      <a:pt x="540" y="612"/>
                    </a:cubicBezTo>
                    <a:cubicBezTo>
                      <a:pt x="545" y="616"/>
                      <a:pt x="547" y="624"/>
                      <a:pt x="550" y="630"/>
                    </a:cubicBezTo>
                    <a:cubicBezTo>
                      <a:pt x="545" y="633"/>
                      <a:pt x="540" y="637"/>
                      <a:pt x="534" y="638"/>
                    </a:cubicBezTo>
                    <a:cubicBezTo>
                      <a:pt x="441" y="645"/>
                      <a:pt x="377" y="696"/>
                      <a:pt x="326" y="769"/>
                    </a:cubicBezTo>
                    <a:cubicBezTo>
                      <a:pt x="323" y="773"/>
                      <a:pt x="317" y="778"/>
                      <a:pt x="313" y="778"/>
                    </a:cubicBezTo>
                    <a:cubicBezTo>
                      <a:pt x="211" y="778"/>
                      <a:pt x="109" y="778"/>
                      <a:pt x="7" y="778"/>
                    </a:cubicBezTo>
                    <a:cubicBezTo>
                      <a:pt x="6" y="778"/>
                      <a:pt x="4" y="777"/>
                      <a:pt x="3" y="776"/>
                    </a:cubicBezTo>
                    <a:cubicBezTo>
                      <a:pt x="0" y="717"/>
                      <a:pt x="47" y="644"/>
                      <a:pt x="102" y="626"/>
                    </a:cubicBezTo>
                    <a:cubicBezTo>
                      <a:pt x="130" y="617"/>
                      <a:pt x="158" y="608"/>
                      <a:pt x="186" y="601"/>
                    </a:cubicBezTo>
                    <a:cubicBezTo>
                      <a:pt x="247" y="585"/>
                      <a:pt x="253" y="576"/>
                      <a:pt x="245" y="5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4339499" y="2678603"/>
            <a:ext cx="1572459" cy="1391621"/>
            <a:chOff x="4390222" y="4234836"/>
            <a:chExt cx="1572459" cy="1391621"/>
          </a:xfrm>
        </p:grpSpPr>
        <p:sp>
          <p:nvSpPr>
            <p:cNvPr id="11" name="任意多边形 10"/>
            <p:cNvSpPr/>
            <p:nvPr/>
          </p:nvSpPr>
          <p:spPr>
            <a:xfrm rot="9000000">
              <a:off x="4390222" y="4234836"/>
              <a:ext cx="1572459" cy="1391621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330200" dir="834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53"/>
            <p:cNvSpPr>
              <a:spLocks noEditPoints="1"/>
            </p:cNvSpPr>
            <p:nvPr/>
          </p:nvSpPr>
          <p:spPr bwMode="auto">
            <a:xfrm>
              <a:off x="4933382" y="4678453"/>
              <a:ext cx="462548" cy="454620"/>
            </a:xfrm>
            <a:custGeom>
              <a:avLst/>
              <a:gdLst>
                <a:gd name="T0" fmla="*/ 243 w 713"/>
                <a:gd name="T1" fmla="*/ 215 h 701"/>
                <a:gd name="T2" fmla="*/ 230 w 713"/>
                <a:gd name="T3" fmla="*/ 227 h 701"/>
                <a:gd name="T4" fmla="*/ 230 w 713"/>
                <a:gd name="T5" fmla="*/ 688 h 701"/>
                <a:gd name="T6" fmla="*/ 243 w 713"/>
                <a:gd name="T7" fmla="*/ 701 h 701"/>
                <a:gd name="T8" fmla="*/ 255 w 713"/>
                <a:gd name="T9" fmla="*/ 688 h 701"/>
                <a:gd name="T10" fmla="*/ 255 w 713"/>
                <a:gd name="T11" fmla="*/ 227 h 701"/>
                <a:gd name="T12" fmla="*/ 243 w 713"/>
                <a:gd name="T13" fmla="*/ 215 h 701"/>
                <a:gd name="T14" fmla="*/ 14 w 713"/>
                <a:gd name="T15" fmla="*/ 406 h 701"/>
                <a:gd name="T16" fmla="*/ 1 w 713"/>
                <a:gd name="T17" fmla="*/ 418 h 701"/>
                <a:gd name="T18" fmla="*/ 1 w 713"/>
                <a:gd name="T19" fmla="*/ 688 h 701"/>
                <a:gd name="T20" fmla="*/ 14 w 713"/>
                <a:gd name="T21" fmla="*/ 701 h 701"/>
                <a:gd name="T22" fmla="*/ 26 w 713"/>
                <a:gd name="T23" fmla="*/ 688 h 701"/>
                <a:gd name="T24" fmla="*/ 26 w 713"/>
                <a:gd name="T25" fmla="*/ 418 h 701"/>
                <a:gd name="T26" fmla="*/ 14 w 713"/>
                <a:gd name="T27" fmla="*/ 406 h 701"/>
                <a:gd name="T28" fmla="*/ 701 w 713"/>
                <a:gd name="T29" fmla="*/ 249 h 701"/>
                <a:gd name="T30" fmla="*/ 688 w 713"/>
                <a:gd name="T31" fmla="*/ 262 h 701"/>
                <a:gd name="T32" fmla="*/ 688 w 713"/>
                <a:gd name="T33" fmla="*/ 688 h 701"/>
                <a:gd name="T34" fmla="*/ 701 w 713"/>
                <a:gd name="T35" fmla="*/ 701 h 701"/>
                <a:gd name="T36" fmla="*/ 713 w 713"/>
                <a:gd name="T37" fmla="*/ 688 h 701"/>
                <a:gd name="T38" fmla="*/ 713 w 713"/>
                <a:gd name="T39" fmla="*/ 262 h 701"/>
                <a:gd name="T40" fmla="*/ 701 w 713"/>
                <a:gd name="T41" fmla="*/ 249 h 701"/>
                <a:gd name="T42" fmla="*/ 697 w 713"/>
                <a:gd name="T43" fmla="*/ 107 h 701"/>
                <a:gd name="T44" fmla="*/ 709 w 713"/>
                <a:gd name="T45" fmla="*/ 94 h 701"/>
                <a:gd name="T46" fmla="*/ 708 w 713"/>
                <a:gd name="T47" fmla="*/ 13 h 701"/>
                <a:gd name="T48" fmla="*/ 704 w 713"/>
                <a:gd name="T49" fmla="*/ 3 h 701"/>
                <a:gd name="T50" fmla="*/ 695 w 713"/>
                <a:gd name="T51" fmla="*/ 0 h 701"/>
                <a:gd name="T52" fmla="*/ 613 w 713"/>
                <a:gd name="T53" fmla="*/ 7 h 701"/>
                <a:gd name="T54" fmla="*/ 602 w 713"/>
                <a:gd name="T55" fmla="*/ 21 h 701"/>
                <a:gd name="T56" fmla="*/ 615 w 713"/>
                <a:gd name="T57" fmla="*/ 32 h 701"/>
                <a:gd name="T58" fmla="*/ 665 w 713"/>
                <a:gd name="T59" fmla="*/ 28 h 701"/>
                <a:gd name="T60" fmla="*/ 472 w 713"/>
                <a:gd name="T61" fmla="*/ 240 h 701"/>
                <a:gd name="T62" fmla="*/ 251 w 713"/>
                <a:gd name="T63" fmla="*/ 24 h 701"/>
                <a:gd name="T64" fmla="*/ 234 w 713"/>
                <a:gd name="T65" fmla="*/ 24 h 701"/>
                <a:gd name="T66" fmla="*/ 6 w 713"/>
                <a:gd name="T67" fmla="*/ 232 h 701"/>
                <a:gd name="T68" fmla="*/ 5 w 713"/>
                <a:gd name="T69" fmla="*/ 250 h 701"/>
                <a:gd name="T70" fmla="*/ 23 w 713"/>
                <a:gd name="T71" fmla="*/ 251 h 701"/>
                <a:gd name="T72" fmla="*/ 242 w 713"/>
                <a:gd name="T73" fmla="*/ 50 h 701"/>
                <a:gd name="T74" fmla="*/ 463 w 713"/>
                <a:gd name="T75" fmla="*/ 268 h 701"/>
                <a:gd name="T76" fmla="*/ 472 w 713"/>
                <a:gd name="T77" fmla="*/ 271 h 701"/>
                <a:gd name="T78" fmla="*/ 473 w 713"/>
                <a:gd name="T79" fmla="*/ 271 h 701"/>
                <a:gd name="T80" fmla="*/ 482 w 713"/>
                <a:gd name="T81" fmla="*/ 267 h 701"/>
                <a:gd name="T82" fmla="*/ 683 w 713"/>
                <a:gd name="T83" fmla="*/ 45 h 701"/>
                <a:gd name="T84" fmla="*/ 684 w 713"/>
                <a:gd name="T85" fmla="*/ 94 h 701"/>
                <a:gd name="T86" fmla="*/ 697 w 713"/>
                <a:gd name="T87" fmla="*/ 107 h 701"/>
                <a:gd name="T88" fmla="*/ 697 w 713"/>
                <a:gd name="T89" fmla="*/ 107 h 701"/>
                <a:gd name="T90" fmla="*/ 472 w 713"/>
                <a:gd name="T91" fmla="*/ 405 h 701"/>
                <a:gd name="T92" fmla="*/ 459 w 713"/>
                <a:gd name="T93" fmla="*/ 418 h 701"/>
                <a:gd name="T94" fmla="*/ 459 w 713"/>
                <a:gd name="T95" fmla="*/ 688 h 701"/>
                <a:gd name="T96" fmla="*/ 472 w 713"/>
                <a:gd name="T97" fmla="*/ 701 h 701"/>
                <a:gd name="T98" fmla="*/ 484 w 713"/>
                <a:gd name="T99" fmla="*/ 688 h 701"/>
                <a:gd name="T100" fmla="*/ 484 w 713"/>
                <a:gd name="T101" fmla="*/ 418 h 701"/>
                <a:gd name="T102" fmla="*/ 472 w 713"/>
                <a:gd name="T103" fmla="*/ 405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13" h="701">
                  <a:moveTo>
                    <a:pt x="243" y="215"/>
                  </a:moveTo>
                  <a:cubicBezTo>
                    <a:pt x="236" y="215"/>
                    <a:pt x="230" y="220"/>
                    <a:pt x="230" y="22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95"/>
                    <a:pt x="236" y="701"/>
                    <a:pt x="243" y="701"/>
                  </a:cubicBezTo>
                  <a:cubicBezTo>
                    <a:pt x="250" y="701"/>
                    <a:pt x="255" y="695"/>
                    <a:pt x="255" y="688"/>
                  </a:cubicBezTo>
                  <a:cubicBezTo>
                    <a:pt x="255" y="227"/>
                    <a:pt x="255" y="227"/>
                    <a:pt x="255" y="227"/>
                  </a:cubicBezTo>
                  <a:cubicBezTo>
                    <a:pt x="255" y="220"/>
                    <a:pt x="250" y="215"/>
                    <a:pt x="243" y="215"/>
                  </a:cubicBezTo>
                  <a:close/>
                  <a:moveTo>
                    <a:pt x="14" y="406"/>
                  </a:moveTo>
                  <a:cubicBezTo>
                    <a:pt x="7" y="406"/>
                    <a:pt x="1" y="411"/>
                    <a:pt x="1" y="418"/>
                  </a:cubicBezTo>
                  <a:cubicBezTo>
                    <a:pt x="1" y="688"/>
                    <a:pt x="1" y="688"/>
                    <a:pt x="1" y="688"/>
                  </a:cubicBezTo>
                  <a:cubicBezTo>
                    <a:pt x="1" y="695"/>
                    <a:pt x="7" y="701"/>
                    <a:pt x="14" y="701"/>
                  </a:cubicBezTo>
                  <a:cubicBezTo>
                    <a:pt x="21" y="701"/>
                    <a:pt x="26" y="695"/>
                    <a:pt x="26" y="688"/>
                  </a:cubicBezTo>
                  <a:cubicBezTo>
                    <a:pt x="26" y="418"/>
                    <a:pt x="26" y="418"/>
                    <a:pt x="26" y="418"/>
                  </a:cubicBezTo>
                  <a:cubicBezTo>
                    <a:pt x="26" y="411"/>
                    <a:pt x="21" y="406"/>
                    <a:pt x="14" y="406"/>
                  </a:cubicBezTo>
                  <a:close/>
                  <a:moveTo>
                    <a:pt x="701" y="249"/>
                  </a:moveTo>
                  <a:cubicBezTo>
                    <a:pt x="694" y="249"/>
                    <a:pt x="688" y="255"/>
                    <a:pt x="688" y="262"/>
                  </a:cubicBezTo>
                  <a:cubicBezTo>
                    <a:pt x="688" y="688"/>
                    <a:pt x="688" y="688"/>
                    <a:pt x="688" y="688"/>
                  </a:cubicBezTo>
                  <a:cubicBezTo>
                    <a:pt x="688" y="695"/>
                    <a:pt x="694" y="701"/>
                    <a:pt x="701" y="701"/>
                  </a:cubicBezTo>
                  <a:cubicBezTo>
                    <a:pt x="707" y="701"/>
                    <a:pt x="713" y="695"/>
                    <a:pt x="713" y="688"/>
                  </a:cubicBezTo>
                  <a:cubicBezTo>
                    <a:pt x="713" y="262"/>
                    <a:pt x="713" y="262"/>
                    <a:pt x="713" y="262"/>
                  </a:cubicBezTo>
                  <a:cubicBezTo>
                    <a:pt x="713" y="255"/>
                    <a:pt x="707" y="249"/>
                    <a:pt x="701" y="249"/>
                  </a:cubicBezTo>
                  <a:close/>
                  <a:moveTo>
                    <a:pt x="697" y="107"/>
                  </a:moveTo>
                  <a:cubicBezTo>
                    <a:pt x="704" y="107"/>
                    <a:pt x="709" y="101"/>
                    <a:pt x="709" y="94"/>
                  </a:cubicBezTo>
                  <a:cubicBezTo>
                    <a:pt x="708" y="13"/>
                    <a:pt x="708" y="13"/>
                    <a:pt x="708" y="13"/>
                  </a:cubicBezTo>
                  <a:cubicBezTo>
                    <a:pt x="708" y="9"/>
                    <a:pt x="707" y="6"/>
                    <a:pt x="704" y="3"/>
                  </a:cubicBezTo>
                  <a:cubicBezTo>
                    <a:pt x="702" y="1"/>
                    <a:pt x="698" y="0"/>
                    <a:pt x="695" y="0"/>
                  </a:cubicBezTo>
                  <a:cubicBezTo>
                    <a:pt x="613" y="7"/>
                    <a:pt x="613" y="7"/>
                    <a:pt x="613" y="7"/>
                  </a:cubicBezTo>
                  <a:cubicBezTo>
                    <a:pt x="606" y="8"/>
                    <a:pt x="601" y="14"/>
                    <a:pt x="602" y="21"/>
                  </a:cubicBezTo>
                  <a:cubicBezTo>
                    <a:pt x="602" y="28"/>
                    <a:pt x="609" y="33"/>
                    <a:pt x="615" y="32"/>
                  </a:cubicBezTo>
                  <a:cubicBezTo>
                    <a:pt x="665" y="28"/>
                    <a:pt x="665" y="28"/>
                    <a:pt x="665" y="28"/>
                  </a:cubicBezTo>
                  <a:cubicBezTo>
                    <a:pt x="472" y="240"/>
                    <a:pt x="472" y="240"/>
                    <a:pt x="472" y="240"/>
                  </a:cubicBezTo>
                  <a:cubicBezTo>
                    <a:pt x="251" y="24"/>
                    <a:pt x="251" y="24"/>
                    <a:pt x="251" y="24"/>
                  </a:cubicBezTo>
                  <a:cubicBezTo>
                    <a:pt x="246" y="19"/>
                    <a:pt x="238" y="19"/>
                    <a:pt x="234" y="24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1" y="237"/>
                    <a:pt x="0" y="245"/>
                    <a:pt x="5" y="250"/>
                  </a:cubicBezTo>
                  <a:cubicBezTo>
                    <a:pt x="10" y="255"/>
                    <a:pt x="17" y="255"/>
                    <a:pt x="23" y="251"/>
                  </a:cubicBezTo>
                  <a:cubicBezTo>
                    <a:pt x="242" y="50"/>
                    <a:pt x="242" y="50"/>
                    <a:pt x="242" y="50"/>
                  </a:cubicBezTo>
                  <a:cubicBezTo>
                    <a:pt x="463" y="268"/>
                    <a:pt x="463" y="268"/>
                    <a:pt x="463" y="268"/>
                  </a:cubicBezTo>
                  <a:cubicBezTo>
                    <a:pt x="466" y="270"/>
                    <a:pt x="469" y="271"/>
                    <a:pt x="472" y="271"/>
                  </a:cubicBezTo>
                  <a:cubicBezTo>
                    <a:pt x="473" y="271"/>
                    <a:pt x="473" y="271"/>
                    <a:pt x="473" y="271"/>
                  </a:cubicBezTo>
                  <a:cubicBezTo>
                    <a:pt x="476" y="271"/>
                    <a:pt x="479" y="270"/>
                    <a:pt x="482" y="267"/>
                  </a:cubicBezTo>
                  <a:cubicBezTo>
                    <a:pt x="683" y="45"/>
                    <a:pt x="683" y="45"/>
                    <a:pt x="683" y="45"/>
                  </a:cubicBezTo>
                  <a:cubicBezTo>
                    <a:pt x="684" y="94"/>
                    <a:pt x="684" y="94"/>
                    <a:pt x="684" y="94"/>
                  </a:cubicBezTo>
                  <a:cubicBezTo>
                    <a:pt x="684" y="101"/>
                    <a:pt x="690" y="107"/>
                    <a:pt x="697" y="107"/>
                  </a:cubicBezTo>
                  <a:cubicBezTo>
                    <a:pt x="697" y="107"/>
                    <a:pt x="697" y="107"/>
                    <a:pt x="697" y="107"/>
                  </a:cubicBezTo>
                  <a:close/>
                  <a:moveTo>
                    <a:pt x="472" y="405"/>
                  </a:moveTo>
                  <a:cubicBezTo>
                    <a:pt x="465" y="405"/>
                    <a:pt x="459" y="411"/>
                    <a:pt x="459" y="418"/>
                  </a:cubicBezTo>
                  <a:cubicBezTo>
                    <a:pt x="459" y="688"/>
                    <a:pt x="459" y="688"/>
                    <a:pt x="459" y="688"/>
                  </a:cubicBezTo>
                  <a:cubicBezTo>
                    <a:pt x="459" y="695"/>
                    <a:pt x="465" y="701"/>
                    <a:pt x="472" y="701"/>
                  </a:cubicBezTo>
                  <a:cubicBezTo>
                    <a:pt x="479" y="701"/>
                    <a:pt x="484" y="695"/>
                    <a:pt x="484" y="688"/>
                  </a:cubicBezTo>
                  <a:cubicBezTo>
                    <a:pt x="484" y="418"/>
                    <a:pt x="484" y="418"/>
                    <a:pt x="484" y="418"/>
                  </a:cubicBezTo>
                  <a:cubicBezTo>
                    <a:pt x="484" y="411"/>
                    <a:pt x="479" y="405"/>
                    <a:pt x="472" y="4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772961" y="2681317"/>
            <a:ext cx="1572459" cy="1391621"/>
            <a:chOff x="3656447" y="3011505"/>
            <a:chExt cx="1572459" cy="1391621"/>
          </a:xfrm>
        </p:grpSpPr>
        <p:sp>
          <p:nvSpPr>
            <p:cNvPr id="13" name="任意多边形 12"/>
            <p:cNvSpPr/>
            <p:nvPr/>
          </p:nvSpPr>
          <p:spPr>
            <a:xfrm rot="9000000">
              <a:off x="3656447" y="3011505"/>
              <a:ext cx="1572459" cy="1391621"/>
            </a:xfrm>
            <a:custGeom>
              <a:avLst/>
              <a:gdLst>
                <a:gd name="connsiteX0" fmla="*/ 28988 w 3761891"/>
                <a:gd name="connsiteY0" fmla="*/ 1549518 h 3329262"/>
                <a:gd name="connsiteX1" fmla="*/ 857080 w 3761891"/>
                <a:gd name="connsiteY1" fmla="*/ 115221 h 3329262"/>
                <a:gd name="connsiteX2" fmla="*/ 913826 w 3761891"/>
                <a:gd name="connsiteY2" fmla="*/ 50888 h 3329262"/>
                <a:gd name="connsiteX3" fmla="*/ 929030 w 3761891"/>
                <a:gd name="connsiteY3" fmla="*/ 43468 h 3329262"/>
                <a:gd name="connsiteX4" fmla="*/ 953509 w 3761891"/>
                <a:gd name="connsiteY4" fmla="*/ 26073 h 3329262"/>
                <a:gd name="connsiteX5" fmla="*/ 1056478 w 3761891"/>
                <a:gd name="connsiteY5" fmla="*/ 0 h 3329262"/>
                <a:gd name="connsiteX6" fmla="*/ 2712663 w 3761891"/>
                <a:gd name="connsiteY6" fmla="*/ 0 h 3329262"/>
                <a:gd name="connsiteX7" fmla="*/ 2796749 w 3761891"/>
                <a:gd name="connsiteY7" fmla="*/ 16976 h 3329262"/>
                <a:gd name="connsiteX8" fmla="*/ 2821386 w 3761891"/>
                <a:gd name="connsiteY8" fmla="*/ 33587 h 3329262"/>
                <a:gd name="connsiteX9" fmla="*/ 2848078 w 3761891"/>
                <a:gd name="connsiteY9" fmla="*/ 46612 h 3329262"/>
                <a:gd name="connsiteX10" fmla="*/ 2904822 w 3761891"/>
                <a:gd name="connsiteY10" fmla="*/ 110945 h 3329262"/>
                <a:gd name="connsiteX11" fmla="*/ 3732914 w 3761891"/>
                <a:gd name="connsiteY11" fmla="*/ 1545242 h 3329262"/>
                <a:gd name="connsiteX12" fmla="*/ 3761354 w 3761891"/>
                <a:gd name="connsiteY12" fmla="*/ 1668288 h 3329262"/>
                <a:gd name="connsiteX13" fmla="*/ 3759241 w 3761891"/>
                <a:gd name="connsiteY13" fmla="*/ 1680884 h 3329262"/>
                <a:gd name="connsiteX14" fmla="*/ 3760171 w 3761891"/>
                <a:gd name="connsiteY14" fmla="*/ 1694227 h 3329262"/>
                <a:gd name="connsiteX15" fmla="*/ 3732830 w 3761891"/>
                <a:gd name="connsiteY15" fmla="*/ 1775536 h 3329262"/>
                <a:gd name="connsiteX16" fmla="*/ 2904738 w 3761891"/>
                <a:gd name="connsiteY16" fmla="*/ 3209833 h 3329262"/>
                <a:gd name="connsiteX17" fmla="*/ 2847993 w 3761891"/>
                <a:gd name="connsiteY17" fmla="*/ 3274166 h 3329262"/>
                <a:gd name="connsiteX18" fmla="*/ 2842511 w 3761891"/>
                <a:gd name="connsiteY18" fmla="*/ 3276841 h 3329262"/>
                <a:gd name="connsiteX19" fmla="*/ 2823691 w 3761891"/>
                <a:gd name="connsiteY19" fmla="*/ 3292368 h 3329262"/>
                <a:gd name="connsiteX20" fmla="*/ 2702910 w 3761891"/>
                <a:gd name="connsiteY20" fmla="*/ 3329262 h 3329262"/>
                <a:gd name="connsiteX21" fmla="*/ 1046726 w 3761891"/>
                <a:gd name="connsiteY21" fmla="*/ 3329262 h 3329262"/>
                <a:gd name="connsiteX22" fmla="*/ 893974 w 3761891"/>
                <a:gd name="connsiteY22" fmla="*/ 3265990 h 3329262"/>
                <a:gd name="connsiteX23" fmla="*/ 883550 w 3761891"/>
                <a:gd name="connsiteY23" fmla="*/ 3250529 h 3329262"/>
                <a:gd name="connsiteX24" fmla="*/ 882566 w 3761891"/>
                <a:gd name="connsiteY24" fmla="*/ 3249619 h 3329262"/>
                <a:gd name="connsiteX25" fmla="*/ 856997 w 3761891"/>
                <a:gd name="connsiteY25" fmla="*/ 3214110 h 3329262"/>
                <a:gd name="connsiteX26" fmla="*/ 28905 w 3761891"/>
                <a:gd name="connsiteY26" fmla="*/ 1779812 h 3329262"/>
                <a:gd name="connsiteX27" fmla="*/ 0 w 3761891"/>
                <a:gd name="connsiteY27" fmla="*/ 1677601 h 3329262"/>
                <a:gd name="connsiteX28" fmla="*/ 2825 w 3761891"/>
                <a:gd name="connsiteY28" fmla="*/ 1647714 h 3329262"/>
                <a:gd name="connsiteX29" fmla="*/ 1647 w 3761891"/>
                <a:gd name="connsiteY29" fmla="*/ 1630828 h 3329262"/>
                <a:gd name="connsiteX30" fmla="*/ 28988 w 3761891"/>
                <a:gd name="connsiteY30" fmla="*/ 1549518 h 33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761891" h="3329262">
                  <a:moveTo>
                    <a:pt x="28988" y="1549518"/>
                  </a:moveTo>
                  <a:lnTo>
                    <a:pt x="857080" y="115221"/>
                  </a:lnTo>
                  <a:cubicBezTo>
                    <a:pt x="871994" y="89390"/>
                    <a:pt x="891436" y="67805"/>
                    <a:pt x="913826" y="50888"/>
                  </a:cubicBezTo>
                  <a:lnTo>
                    <a:pt x="929030" y="43468"/>
                  </a:lnTo>
                  <a:lnTo>
                    <a:pt x="953509" y="26073"/>
                  </a:lnTo>
                  <a:cubicBezTo>
                    <a:pt x="984118" y="9445"/>
                    <a:pt x="1019195" y="0"/>
                    <a:pt x="1056478" y="0"/>
                  </a:cubicBezTo>
                  <a:lnTo>
                    <a:pt x="2712663" y="0"/>
                  </a:lnTo>
                  <a:cubicBezTo>
                    <a:pt x="2742490" y="0"/>
                    <a:pt x="2770904" y="6045"/>
                    <a:pt x="2796749" y="16976"/>
                  </a:cubicBezTo>
                  <a:lnTo>
                    <a:pt x="2821386" y="33587"/>
                  </a:lnTo>
                  <a:lnTo>
                    <a:pt x="2848078" y="46612"/>
                  </a:lnTo>
                  <a:cubicBezTo>
                    <a:pt x="2870467" y="63528"/>
                    <a:pt x="2889909" y="85114"/>
                    <a:pt x="2904822" y="110945"/>
                  </a:cubicBezTo>
                  <a:lnTo>
                    <a:pt x="3732914" y="1545242"/>
                  </a:lnTo>
                  <a:cubicBezTo>
                    <a:pt x="3755284" y="1583988"/>
                    <a:pt x="3764287" y="1626784"/>
                    <a:pt x="3761354" y="1668288"/>
                  </a:cubicBezTo>
                  <a:lnTo>
                    <a:pt x="3759241" y="1680884"/>
                  </a:lnTo>
                  <a:lnTo>
                    <a:pt x="3760171" y="1694227"/>
                  </a:lnTo>
                  <a:cubicBezTo>
                    <a:pt x="3756715" y="1722074"/>
                    <a:pt x="3747743" y="1749705"/>
                    <a:pt x="3732830" y="1775536"/>
                  </a:cubicBezTo>
                  <a:lnTo>
                    <a:pt x="2904738" y="3209833"/>
                  </a:lnTo>
                  <a:cubicBezTo>
                    <a:pt x="2889824" y="3235664"/>
                    <a:pt x="2870382" y="3257249"/>
                    <a:pt x="2847993" y="3274166"/>
                  </a:cubicBezTo>
                  <a:lnTo>
                    <a:pt x="2842511" y="3276841"/>
                  </a:lnTo>
                  <a:lnTo>
                    <a:pt x="2823691" y="3292368"/>
                  </a:lnTo>
                  <a:cubicBezTo>
                    <a:pt x="2789213" y="3315661"/>
                    <a:pt x="2747650" y="3329261"/>
                    <a:pt x="2702910" y="3329262"/>
                  </a:cubicBezTo>
                  <a:lnTo>
                    <a:pt x="1046726" y="3329262"/>
                  </a:lnTo>
                  <a:cubicBezTo>
                    <a:pt x="987073" y="3329262"/>
                    <a:pt x="933067" y="3305083"/>
                    <a:pt x="893974" y="3265990"/>
                  </a:cubicBezTo>
                  <a:lnTo>
                    <a:pt x="883550" y="3250529"/>
                  </a:lnTo>
                  <a:lnTo>
                    <a:pt x="882566" y="3249619"/>
                  </a:lnTo>
                  <a:cubicBezTo>
                    <a:pt x="873042" y="3238879"/>
                    <a:pt x="864454" y="3227025"/>
                    <a:pt x="856997" y="3214110"/>
                  </a:cubicBezTo>
                  <a:lnTo>
                    <a:pt x="28905" y="1779812"/>
                  </a:lnTo>
                  <a:cubicBezTo>
                    <a:pt x="10263" y="1747524"/>
                    <a:pt x="904" y="1712423"/>
                    <a:pt x="0" y="1677601"/>
                  </a:cubicBezTo>
                  <a:lnTo>
                    <a:pt x="2825" y="1647714"/>
                  </a:lnTo>
                  <a:lnTo>
                    <a:pt x="1647" y="1630828"/>
                  </a:lnTo>
                  <a:cubicBezTo>
                    <a:pt x="5103" y="1602980"/>
                    <a:pt x="14075" y="1575349"/>
                    <a:pt x="28988" y="15495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381000" dist="381000" dir="9180000" algn="ctr" rotWithShape="0">
                <a:srgbClr val="000000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37"/>
            <p:cNvSpPr>
              <a:spLocks noEditPoints="1"/>
            </p:cNvSpPr>
            <p:nvPr/>
          </p:nvSpPr>
          <p:spPr bwMode="auto">
            <a:xfrm>
              <a:off x="4027574" y="3465475"/>
              <a:ext cx="801777" cy="483681"/>
            </a:xfrm>
            <a:custGeom>
              <a:avLst/>
              <a:gdLst>
                <a:gd name="T0" fmla="*/ 349 w 698"/>
                <a:gd name="T1" fmla="*/ 0 h 420"/>
                <a:gd name="T2" fmla="*/ 0 w 698"/>
                <a:gd name="T3" fmla="*/ 210 h 420"/>
                <a:gd name="T4" fmla="*/ 349 w 698"/>
                <a:gd name="T5" fmla="*/ 420 h 420"/>
                <a:gd name="T6" fmla="*/ 698 w 698"/>
                <a:gd name="T7" fmla="*/ 212 h 420"/>
                <a:gd name="T8" fmla="*/ 349 w 698"/>
                <a:gd name="T9" fmla="*/ 0 h 420"/>
                <a:gd name="T10" fmla="*/ 349 w 698"/>
                <a:gd name="T11" fmla="*/ 396 h 420"/>
                <a:gd name="T12" fmla="*/ 32 w 698"/>
                <a:gd name="T13" fmla="*/ 210 h 420"/>
                <a:gd name="T14" fmla="*/ 349 w 698"/>
                <a:gd name="T15" fmla="*/ 24 h 420"/>
                <a:gd name="T16" fmla="*/ 667 w 698"/>
                <a:gd name="T17" fmla="*/ 211 h 420"/>
                <a:gd name="T18" fmla="*/ 349 w 698"/>
                <a:gd name="T19" fmla="*/ 396 h 420"/>
                <a:gd name="T20" fmla="*/ 349 w 698"/>
                <a:gd name="T21" fmla="*/ 70 h 420"/>
                <a:gd name="T22" fmla="*/ 210 w 698"/>
                <a:gd name="T23" fmla="*/ 210 h 420"/>
                <a:gd name="T24" fmla="*/ 349 w 698"/>
                <a:gd name="T25" fmla="*/ 350 h 420"/>
                <a:gd name="T26" fmla="*/ 489 w 698"/>
                <a:gd name="T27" fmla="*/ 210 h 420"/>
                <a:gd name="T28" fmla="*/ 349 w 698"/>
                <a:gd name="T29" fmla="*/ 70 h 420"/>
                <a:gd name="T30" fmla="*/ 349 w 698"/>
                <a:gd name="T31" fmla="*/ 326 h 420"/>
                <a:gd name="T32" fmla="*/ 233 w 698"/>
                <a:gd name="T33" fmla="*/ 210 h 420"/>
                <a:gd name="T34" fmla="*/ 349 w 698"/>
                <a:gd name="T35" fmla="*/ 94 h 420"/>
                <a:gd name="T36" fmla="*/ 466 w 698"/>
                <a:gd name="T37" fmla="*/ 210 h 420"/>
                <a:gd name="T38" fmla="*/ 349 w 698"/>
                <a:gd name="T39" fmla="*/ 326 h 420"/>
                <a:gd name="T40" fmla="*/ 349 w 698"/>
                <a:gd name="T41" fmla="*/ 129 h 420"/>
                <a:gd name="T42" fmla="*/ 268 w 698"/>
                <a:gd name="T43" fmla="*/ 210 h 420"/>
                <a:gd name="T44" fmla="*/ 349 w 698"/>
                <a:gd name="T45" fmla="*/ 292 h 420"/>
                <a:gd name="T46" fmla="*/ 431 w 698"/>
                <a:gd name="T47" fmla="*/ 210 h 420"/>
                <a:gd name="T48" fmla="*/ 349 w 698"/>
                <a:gd name="T49" fmla="*/ 129 h 420"/>
                <a:gd name="T50" fmla="*/ 349 w 698"/>
                <a:gd name="T51" fmla="*/ 268 h 420"/>
                <a:gd name="T52" fmla="*/ 291 w 698"/>
                <a:gd name="T53" fmla="*/ 210 h 420"/>
                <a:gd name="T54" fmla="*/ 349 w 698"/>
                <a:gd name="T55" fmla="*/ 152 h 420"/>
                <a:gd name="T56" fmla="*/ 407 w 698"/>
                <a:gd name="T57" fmla="*/ 210 h 420"/>
                <a:gd name="T58" fmla="*/ 349 w 698"/>
                <a:gd name="T59" fmla="*/ 268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8" h="420">
                  <a:moveTo>
                    <a:pt x="349" y="0"/>
                  </a:moveTo>
                  <a:cubicBezTo>
                    <a:pt x="222" y="0"/>
                    <a:pt x="122" y="80"/>
                    <a:pt x="0" y="210"/>
                  </a:cubicBezTo>
                  <a:cubicBezTo>
                    <a:pt x="105" y="321"/>
                    <a:pt x="194" y="420"/>
                    <a:pt x="349" y="420"/>
                  </a:cubicBezTo>
                  <a:cubicBezTo>
                    <a:pt x="505" y="420"/>
                    <a:pt x="619" y="294"/>
                    <a:pt x="698" y="212"/>
                  </a:cubicBezTo>
                  <a:cubicBezTo>
                    <a:pt x="617" y="116"/>
                    <a:pt x="503" y="0"/>
                    <a:pt x="349" y="0"/>
                  </a:cubicBezTo>
                  <a:close/>
                  <a:moveTo>
                    <a:pt x="349" y="396"/>
                  </a:moveTo>
                  <a:cubicBezTo>
                    <a:pt x="211" y="396"/>
                    <a:pt x="128" y="311"/>
                    <a:pt x="32" y="210"/>
                  </a:cubicBezTo>
                  <a:cubicBezTo>
                    <a:pt x="146" y="92"/>
                    <a:pt x="236" y="24"/>
                    <a:pt x="349" y="24"/>
                  </a:cubicBezTo>
                  <a:cubicBezTo>
                    <a:pt x="484" y="24"/>
                    <a:pt x="589" y="121"/>
                    <a:pt x="667" y="211"/>
                  </a:cubicBezTo>
                  <a:cubicBezTo>
                    <a:pt x="590" y="292"/>
                    <a:pt x="486" y="396"/>
                    <a:pt x="349" y="396"/>
                  </a:cubicBezTo>
                  <a:close/>
                  <a:moveTo>
                    <a:pt x="349" y="70"/>
                  </a:moveTo>
                  <a:cubicBezTo>
                    <a:pt x="272" y="70"/>
                    <a:pt x="210" y="133"/>
                    <a:pt x="210" y="210"/>
                  </a:cubicBezTo>
                  <a:cubicBezTo>
                    <a:pt x="210" y="287"/>
                    <a:pt x="272" y="350"/>
                    <a:pt x="349" y="350"/>
                  </a:cubicBezTo>
                  <a:cubicBezTo>
                    <a:pt x="426" y="350"/>
                    <a:pt x="489" y="287"/>
                    <a:pt x="489" y="210"/>
                  </a:cubicBezTo>
                  <a:cubicBezTo>
                    <a:pt x="489" y="133"/>
                    <a:pt x="426" y="70"/>
                    <a:pt x="349" y="70"/>
                  </a:cubicBezTo>
                  <a:close/>
                  <a:moveTo>
                    <a:pt x="349" y="326"/>
                  </a:moveTo>
                  <a:cubicBezTo>
                    <a:pt x="285" y="326"/>
                    <a:pt x="233" y="274"/>
                    <a:pt x="233" y="210"/>
                  </a:cubicBezTo>
                  <a:cubicBezTo>
                    <a:pt x="233" y="146"/>
                    <a:pt x="285" y="94"/>
                    <a:pt x="349" y="94"/>
                  </a:cubicBezTo>
                  <a:cubicBezTo>
                    <a:pt x="413" y="94"/>
                    <a:pt x="466" y="146"/>
                    <a:pt x="466" y="210"/>
                  </a:cubicBezTo>
                  <a:cubicBezTo>
                    <a:pt x="466" y="274"/>
                    <a:pt x="413" y="326"/>
                    <a:pt x="349" y="326"/>
                  </a:cubicBezTo>
                  <a:close/>
                  <a:moveTo>
                    <a:pt x="349" y="129"/>
                  </a:moveTo>
                  <a:cubicBezTo>
                    <a:pt x="304" y="129"/>
                    <a:pt x="268" y="165"/>
                    <a:pt x="268" y="210"/>
                  </a:cubicBezTo>
                  <a:cubicBezTo>
                    <a:pt x="268" y="255"/>
                    <a:pt x="304" y="292"/>
                    <a:pt x="349" y="292"/>
                  </a:cubicBezTo>
                  <a:cubicBezTo>
                    <a:pt x="394" y="292"/>
                    <a:pt x="431" y="255"/>
                    <a:pt x="431" y="210"/>
                  </a:cubicBezTo>
                  <a:cubicBezTo>
                    <a:pt x="431" y="165"/>
                    <a:pt x="394" y="129"/>
                    <a:pt x="349" y="129"/>
                  </a:cubicBezTo>
                  <a:close/>
                  <a:moveTo>
                    <a:pt x="349" y="268"/>
                  </a:moveTo>
                  <a:cubicBezTo>
                    <a:pt x="317" y="268"/>
                    <a:pt x="291" y="242"/>
                    <a:pt x="291" y="210"/>
                  </a:cubicBezTo>
                  <a:cubicBezTo>
                    <a:pt x="291" y="178"/>
                    <a:pt x="317" y="152"/>
                    <a:pt x="349" y="152"/>
                  </a:cubicBezTo>
                  <a:cubicBezTo>
                    <a:pt x="381" y="152"/>
                    <a:pt x="407" y="178"/>
                    <a:pt x="407" y="210"/>
                  </a:cubicBezTo>
                  <a:cubicBezTo>
                    <a:pt x="407" y="242"/>
                    <a:pt x="381" y="268"/>
                    <a:pt x="349" y="26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sp>
        <p:nvSpPr>
          <p:cNvPr id="56" name="文本框 26">
            <a:extLst>
              <a:ext uri="{FF2B5EF4-FFF2-40B4-BE49-F238E27FC236}">
                <a16:creationId xmlns:a16="http://schemas.microsoft.com/office/drawing/2014/main" id="{B7B40E9F-8F33-4BF1-A365-AB01190246F3}"/>
              </a:ext>
            </a:extLst>
          </p:cNvPr>
          <p:cNvSpPr txBox="1"/>
          <p:nvPr/>
        </p:nvSpPr>
        <p:spPr>
          <a:xfrm>
            <a:off x="9179446" y="5024002"/>
            <a:ext cx="2906849" cy="523220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Tools used: Powerbi, Excel, and PowerPoint</a:t>
            </a:r>
            <a:endParaRPr lang="en-US" sz="1400" i="1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8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818" y="278790"/>
            <a:ext cx="280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Overview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531174" y="6600792"/>
            <a:ext cx="931518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BBD789-3226-42DE-81A8-7EE2B7867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1019245"/>
            <a:ext cx="11794432" cy="55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818" y="278790"/>
            <a:ext cx="2604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Overview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531174" y="6600792"/>
            <a:ext cx="931518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9734D5-43AA-4318-94D1-2529C55CC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2" y="923911"/>
            <a:ext cx="11729956" cy="54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8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3818" y="278790"/>
            <a:ext cx="307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Overview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531174" y="6600792"/>
            <a:ext cx="9315182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0F7F40-D68B-4AE3-9FB3-81365B198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4" y="1019245"/>
            <a:ext cx="11607512" cy="53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2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35911" y="1253043"/>
            <a:ext cx="1844438" cy="1844438"/>
          </a:xfrm>
          <a:prstGeom prst="ellipse">
            <a:avLst/>
          </a:prstGeom>
          <a:solidFill>
            <a:schemeClr val="bg1">
              <a:alpha val="34000"/>
            </a:schemeClr>
          </a:solidFill>
          <a:ln w="28575">
            <a:solidFill>
              <a:schemeClr val="bg1"/>
            </a:solidFill>
          </a:ln>
          <a:effectLst>
            <a:outerShdw blurRad="266700" dist="965200" dir="8760000" algn="ctr" rotWithShape="0">
              <a:srgbClr val="000000">
                <a:alpha val="7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302213" y="1413971"/>
            <a:ext cx="1511834" cy="151183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outerShdw blurRad="622300" dist="203200" dir="5400000" sx="74000" sy="74000" algn="ctr" rotWithShape="0">
              <a:srgbClr val="000000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8590" y="1662056"/>
            <a:ext cx="107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08281" y="4391301"/>
            <a:ext cx="696685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29238" y="3561430"/>
            <a:ext cx="2374817" cy="461665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Insights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3989" y="4629765"/>
            <a:ext cx="8015439" cy="307777"/>
          </a:xfrm>
          <a:prstGeom prst="rect">
            <a:avLst/>
          </a:prstGeom>
          <a:noFill/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Analyzes regional revenue, top cars, deal sizes and global product distribution.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1294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6218" y="431190"/>
            <a:ext cx="5134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Region Performance in Revenue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561407" y="2611566"/>
            <a:ext cx="4272783" cy="1494744"/>
            <a:chOff x="6040812" y="2357252"/>
            <a:chExt cx="3234107" cy="423964"/>
          </a:xfrm>
          <a:effectLst>
            <a:outerShdw blurRad="241300" dist="127000" dir="5400000" algn="ctr" rotWithShape="0">
              <a:srgbClr val="000000">
                <a:alpha val="88000"/>
              </a:srgbClr>
            </a:outerShdw>
          </a:effectLst>
        </p:grpSpPr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6040812" y="2519326"/>
              <a:ext cx="3133801" cy="26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USA led, followed by Spain and France, indicating robust regional sales performance.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040812" y="2357252"/>
              <a:ext cx="3234107" cy="3000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Region Performance in Revenue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9286875" y="-1143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Delayer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A405E-A7FA-4C79-B1D6-BD102D9BA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4" y="2335716"/>
            <a:ext cx="6432951" cy="2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5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1018</Words>
  <Application>Microsoft Office PowerPoint</Application>
  <PresentationFormat>Widescreen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Microsoft JhengHei UI</vt:lpstr>
      <vt:lpstr>微软雅黑</vt:lpstr>
      <vt:lpstr>微软雅黑</vt:lpstr>
      <vt:lpstr>Arial</vt:lpstr>
      <vt:lpstr>Bahnschrift</vt:lpstr>
      <vt:lpstr>Calibri</vt:lpstr>
      <vt:lpstr>Calibri Light</vt:lpstr>
      <vt:lpstr>Eras Demi ITC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https:/www.freeppt7.com</cp:keywords>
  <dc:description>https://www.freeppt7.com</dc:description>
  <cp:lastModifiedBy>Abel Olusanya</cp:lastModifiedBy>
  <cp:revision>76</cp:revision>
  <dcterms:created xsi:type="dcterms:W3CDTF">2016-07-15T05:28:08Z</dcterms:created>
  <dcterms:modified xsi:type="dcterms:W3CDTF">2025-05-22T06:35:54Z</dcterms:modified>
</cp:coreProperties>
</file>