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77" r:id="rId3"/>
    <p:sldId id="289" r:id="rId4"/>
    <p:sldId id="279" r:id="rId5"/>
    <p:sldId id="280" r:id="rId6"/>
    <p:sldId id="281" r:id="rId7"/>
    <p:sldId id="258" r:id="rId8"/>
    <p:sldId id="259" r:id="rId9"/>
    <p:sldId id="261" r:id="rId10"/>
    <p:sldId id="262" r:id="rId11"/>
    <p:sldId id="269" r:id="rId12"/>
    <p:sldId id="263" r:id="rId13"/>
    <p:sldId id="282" r:id="rId14"/>
    <p:sldId id="266" r:id="rId15"/>
    <p:sldId id="283" r:id="rId16"/>
    <p:sldId id="271" r:id="rId17"/>
    <p:sldId id="272" r:id="rId18"/>
    <p:sldId id="285" r:id="rId19"/>
    <p:sldId id="284" r:id="rId20"/>
    <p:sldId id="286" r:id="rId21"/>
    <p:sldId id="288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41679-897E-4401-8655-0F7D5C03CB7E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D4B240-F607-472F-A8D9-436B3BC480C5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/>
            <a:t>Data source</a:t>
          </a:r>
        </a:p>
      </dgm:t>
    </dgm:pt>
    <dgm:pt modelId="{92C2690F-F58A-4545-AAB6-1FE1B671CF10}" type="parTrans" cxnId="{D450A86B-405F-4344-9E25-139CC720DB89}">
      <dgm:prSet/>
      <dgm:spPr/>
      <dgm:t>
        <a:bodyPr/>
        <a:lstStyle/>
        <a:p>
          <a:endParaRPr lang="en-US"/>
        </a:p>
      </dgm:t>
    </dgm:pt>
    <dgm:pt modelId="{66D76C5D-93F7-43A2-AE00-15B10E03CDBC}" type="sibTrans" cxnId="{D450A86B-405F-4344-9E25-139CC720DB89}">
      <dgm:prSet/>
      <dgm:spPr/>
      <dgm:t>
        <a:bodyPr/>
        <a:lstStyle/>
        <a:p>
          <a:endParaRPr lang="en-US"/>
        </a:p>
      </dgm:t>
    </dgm:pt>
    <dgm:pt modelId="{20656875-6B9B-4202-94A2-3D8A12956D67}">
      <dgm:prSet/>
      <dgm:spPr/>
      <dgm:t>
        <a:bodyPr/>
        <a:lstStyle/>
        <a:p>
          <a:r>
            <a:rPr lang="en-US" dirty="0"/>
            <a:t>The dataset was sourced from Mr. David.</a:t>
          </a:r>
        </a:p>
      </dgm:t>
    </dgm:pt>
    <dgm:pt modelId="{C052BBB6-98A4-4661-BAE1-7ADD006F48D1}" type="parTrans" cxnId="{53983D92-7147-475D-8390-055EA181FA5D}">
      <dgm:prSet/>
      <dgm:spPr/>
      <dgm:t>
        <a:bodyPr/>
        <a:lstStyle/>
        <a:p>
          <a:endParaRPr lang="en-US"/>
        </a:p>
      </dgm:t>
    </dgm:pt>
    <dgm:pt modelId="{9C5B71A5-42D1-4DD7-BB78-F3C4AAE17B7F}" type="sibTrans" cxnId="{53983D92-7147-475D-8390-055EA181FA5D}">
      <dgm:prSet/>
      <dgm:spPr/>
      <dgm:t>
        <a:bodyPr/>
        <a:lstStyle/>
        <a:p>
          <a:endParaRPr lang="en-US"/>
        </a:p>
      </dgm:t>
    </dgm:pt>
    <dgm:pt modelId="{489D0551-6D44-4DEA-AF59-0DD95C861404}" type="pres">
      <dgm:prSet presAssocID="{7B241679-897E-4401-8655-0F7D5C03CB7E}" presName="linear" presStyleCnt="0">
        <dgm:presLayoutVars>
          <dgm:animLvl val="lvl"/>
          <dgm:resizeHandles val="exact"/>
        </dgm:presLayoutVars>
      </dgm:prSet>
      <dgm:spPr/>
    </dgm:pt>
    <dgm:pt modelId="{0F65F645-5F25-47AF-8DA1-1DC79095CE81}" type="pres">
      <dgm:prSet presAssocID="{E2D4B240-F607-472F-A8D9-436B3BC480C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F6A3DF9-5AAB-44AC-B3B0-91B2160DF056}" type="pres">
      <dgm:prSet presAssocID="{E2D4B240-F607-472F-A8D9-436B3BC480C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015F1E-F978-4986-9237-EBE553ED9BEB}" type="presOf" srcId="{E2D4B240-F607-472F-A8D9-436B3BC480C5}" destId="{0F65F645-5F25-47AF-8DA1-1DC79095CE81}" srcOrd="0" destOrd="0" presId="urn:microsoft.com/office/officeart/2005/8/layout/vList2"/>
    <dgm:cxn modelId="{D450A86B-405F-4344-9E25-139CC720DB89}" srcId="{7B241679-897E-4401-8655-0F7D5C03CB7E}" destId="{E2D4B240-F607-472F-A8D9-436B3BC480C5}" srcOrd="0" destOrd="0" parTransId="{92C2690F-F58A-4545-AAB6-1FE1B671CF10}" sibTransId="{66D76C5D-93F7-43A2-AE00-15B10E03CDBC}"/>
    <dgm:cxn modelId="{873CB889-41C1-4AC2-AAD7-9853845F60DD}" type="presOf" srcId="{7B241679-897E-4401-8655-0F7D5C03CB7E}" destId="{489D0551-6D44-4DEA-AF59-0DD95C861404}" srcOrd="0" destOrd="0" presId="urn:microsoft.com/office/officeart/2005/8/layout/vList2"/>
    <dgm:cxn modelId="{53983D92-7147-475D-8390-055EA181FA5D}" srcId="{E2D4B240-F607-472F-A8D9-436B3BC480C5}" destId="{20656875-6B9B-4202-94A2-3D8A12956D67}" srcOrd="0" destOrd="0" parTransId="{C052BBB6-98A4-4661-BAE1-7ADD006F48D1}" sibTransId="{9C5B71A5-42D1-4DD7-BB78-F3C4AAE17B7F}"/>
    <dgm:cxn modelId="{EF5B43E7-4D12-4511-AB04-FECDA7C51330}" type="presOf" srcId="{20656875-6B9B-4202-94A2-3D8A12956D67}" destId="{2F6A3DF9-5AAB-44AC-B3B0-91B2160DF056}" srcOrd="0" destOrd="0" presId="urn:microsoft.com/office/officeart/2005/8/layout/vList2"/>
    <dgm:cxn modelId="{ADB30320-E9C6-45DE-8A2E-E3932E922E16}" type="presParOf" srcId="{489D0551-6D44-4DEA-AF59-0DD95C861404}" destId="{0F65F645-5F25-47AF-8DA1-1DC79095CE81}" srcOrd="0" destOrd="0" presId="urn:microsoft.com/office/officeart/2005/8/layout/vList2"/>
    <dgm:cxn modelId="{44FA002D-B8FB-456C-ACD7-41A25185D0C3}" type="presParOf" srcId="{489D0551-6D44-4DEA-AF59-0DD95C861404}" destId="{2F6A3DF9-5AAB-44AC-B3B0-91B2160DF0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241679-897E-4401-8655-0F7D5C03CB7E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D4B240-F607-472F-A8D9-436B3BC480C5}">
      <dgm:prSet custT="1"/>
      <dgm:spPr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Data Cleaning</a:t>
          </a:r>
        </a:p>
      </dgm:t>
    </dgm:pt>
    <dgm:pt modelId="{92C2690F-F58A-4545-AAB6-1FE1B671CF10}" type="parTrans" cxnId="{D450A86B-405F-4344-9E25-139CC720DB89}">
      <dgm:prSet/>
      <dgm:spPr/>
      <dgm:t>
        <a:bodyPr/>
        <a:lstStyle/>
        <a:p>
          <a:endParaRPr lang="en-US"/>
        </a:p>
      </dgm:t>
    </dgm:pt>
    <dgm:pt modelId="{66D76C5D-93F7-43A2-AE00-15B10E03CDBC}" type="sibTrans" cxnId="{D450A86B-405F-4344-9E25-139CC720DB89}">
      <dgm:prSet/>
      <dgm:spPr/>
      <dgm:t>
        <a:bodyPr/>
        <a:lstStyle/>
        <a:p>
          <a:endParaRPr lang="en-US"/>
        </a:p>
      </dgm:t>
    </dgm:pt>
    <dgm:pt modelId="{20656875-6B9B-4202-94A2-3D8A12956D67}">
      <dgm:prSet/>
      <dgm:spPr/>
      <dgm:t>
        <a:bodyPr/>
        <a:lstStyle/>
        <a:p>
          <a:r>
            <a:rPr lang="en-US" dirty="0"/>
            <a:t>Created a data model with four dimension tables (Channel, Customer, Product, Region) and one fact table (Bayliners).</a:t>
          </a:r>
        </a:p>
      </dgm:t>
    </dgm:pt>
    <dgm:pt modelId="{C052BBB6-98A4-4661-BAE1-7ADD006F48D1}" type="parTrans" cxnId="{53983D92-7147-475D-8390-055EA181FA5D}">
      <dgm:prSet/>
      <dgm:spPr/>
      <dgm:t>
        <a:bodyPr/>
        <a:lstStyle/>
        <a:p>
          <a:endParaRPr lang="en-US"/>
        </a:p>
      </dgm:t>
    </dgm:pt>
    <dgm:pt modelId="{9C5B71A5-42D1-4DD7-BB78-F3C4AAE17B7F}" type="sibTrans" cxnId="{53983D92-7147-475D-8390-055EA181FA5D}">
      <dgm:prSet/>
      <dgm:spPr/>
      <dgm:t>
        <a:bodyPr/>
        <a:lstStyle/>
        <a:p>
          <a:endParaRPr lang="en-US"/>
        </a:p>
      </dgm:t>
    </dgm:pt>
    <dgm:pt modelId="{76854C6D-E312-43E2-A3C0-3BD4F1326025}">
      <dgm:prSet/>
      <dgm:spPr/>
      <dgm:t>
        <a:bodyPr/>
        <a:lstStyle/>
        <a:p>
          <a:r>
            <a:rPr lang="en-US" dirty="0"/>
            <a:t>Removed duplicates and blank/error rows from all dimension tables, while preserving the fact table as-is.</a:t>
          </a:r>
        </a:p>
      </dgm:t>
    </dgm:pt>
    <dgm:pt modelId="{441DCCB1-CF83-4684-AF6E-D9A12D1125CD}" type="parTrans" cxnId="{03948670-2C76-4CC0-AA7C-3BAD1C7C9532}">
      <dgm:prSet/>
      <dgm:spPr/>
      <dgm:t>
        <a:bodyPr/>
        <a:lstStyle/>
        <a:p>
          <a:endParaRPr lang="en-US"/>
        </a:p>
      </dgm:t>
    </dgm:pt>
    <dgm:pt modelId="{FC7BBD8C-00EC-4F00-A31C-2A29F7868728}" type="sibTrans" cxnId="{03948670-2C76-4CC0-AA7C-3BAD1C7C9532}">
      <dgm:prSet/>
      <dgm:spPr/>
      <dgm:t>
        <a:bodyPr/>
        <a:lstStyle/>
        <a:p>
          <a:endParaRPr lang="en-US"/>
        </a:p>
      </dgm:t>
    </dgm:pt>
    <dgm:pt modelId="{44DF947D-7739-4381-ADF4-47F2764FEE70}">
      <dgm:prSet/>
      <dgm:spPr/>
      <dgm:t>
        <a:bodyPr/>
        <a:lstStyle/>
        <a:p>
          <a:r>
            <a:rPr lang="en-US" dirty="0"/>
            <a:t>Converted the date column from text to a date format using the "Using Locale" function.</a:t>
          </a:r>
        </a:p>
      </dgm:t>
    </dgm:pt>
    <dgm:pt modelId="{B13C4163-3738-4246-B9D8-0BBE1E69DE42}" type="parTrans" cxnId="{861CEE41-A423-4F27-99E7-A747D9E93CFD}">
      <dgm:prSet/>
      <dgm:spPr/>
      <dgm:t>
        <a:bodyPr/>
        <a:lstStyle/>
        <a:p>
          <a:endParaRPr lang="en-US"/>
        </a:p>
      </dgm:t>
    </dgm:pt>
    <dgm:pt modelId="{B7C22FD5-972D-4F32-A278-3EE7618F2C69}" type="sibTrans" cxnId="{861CEE41-A423-4F27-99E7-A747D9E93CFD}">
      <dgm:prSet/>
      <dgm:spPr/>
      <dgm:t>
        <a:bodyPr/>
        <a:lstStyle/>
        <a:p>
          <a:endParaRPr lang="en-US"/>
        </a:p>
      </dgm:t>
    </dgm:pt>
    <dgm:pt modelId="{FA52F2E7-A144-4561-991A-011379343D1B}">
      <dgm:prSet/>
      <dgm:spPr/>
      <dgm:t>
        <a:bodyPr/>
        <a:lstStyle/>
        <a:p>
          <a:r>
            <a:rPr lang="en-US" dirty="0"/>
            <a:t>Established a primary key (Channel ID) for the Channel dimension table to ensure data integrity.</a:t>
          </a:r>
        </a:p>
      </dgm:t>
    </dgm:pt>
    <dgm:pt modelId="{6380396A-CD29-4024-91C1-89A4B7BA1498}" type="parTrans" cxnId="{CE5780CC-3145-4348-B27B-DAB6E3B49A0C}">
      <dgm:prSet/>
      <dgm:spPr/>
      <dgm:t>
        <a:bodyPr/>
        <a:lstStyle/>
        <a:p>
          <a:endParaRPr lang="en-US"/>
        </a:p>
      </dgm:t>
    </dgm:pt>
    <dgm:pt modelId="{B6F17E98-FF67-4D7C-A736-493A99BAD86D}" type="sibTrans" cxnId="{CE5780CC-3145-4348-B27B-DAB6E3B49A0C}">
      <dgm:prSet/>
      <dgm:spPr/>
      <dgm:t>
        <a:bodyPr/>
        <a:lstStyle/>
        <a:p>
          <a:endParaRPr lang="en-US"/>
        </a:p>
      </dgm:t>
    </dgm:pt>
    <dgm:pt modelId="{489D0551-6D44-4DEA-AF59-0DD95C861404}" type="pres">
      <dgm:prSet presAssocID="{7B241679-897E-4401-8655-0F7D5C03CB7E}" presName="linear" presStyleCnt="0">
        <dgm:presLayoutVars>
          <dgm:animLvl val="lvl"/>
          <dgm:resizeHandles val="exact"/>
        </dgm:presLayoutVars>
      </dgm:prSet>
      <dgm:spPr/>
    </dgm:pt>
    <dgm:pt modelId="{0F65F645-5F25-47AF-8DA1-1DC79095CE81}" type="pres">
      <dgm:prSet presAssocID="{E2D4B240-F607-472F-A8D9-436B3BC480C5}" presName="parentText" presStyleLbl="node1" presStyleIdx="0" presStyleCnt="1" custScaleY="78513">
        <dgm:presLayoutVars>
          <dgm:chMax val="0"/>
          <dgm:bulletEnabled val="1"/>
        </dgm:presLayoutVars>
      </dgm:prSet>
      <dgm:spPr>
        <a:xfrm>
          <a:off x="0" y="171263"/>
          <a:ext cx="6433157" cy="621434"/>
        </a:xfrm>
        <a:prstGeom prst="roundRect">
          <a:avLst/>
        </a:prstGeom>
      </dgm:spPr>
    </dgm:pt>
    <dgm:pt modelId="{2F6A3DF9-5AAB-44AC-B3B0-91B2160DF056}" type="pres">
      <dgm:prSet presAssocID="{E2D4B240-F607-472F-A8D9-436B3BC480C5}" presName="childText" presStyleLbl="revTx" presStyleIdx="0" presStyleCnt="1" custScaleY="63393">
        <dgm:presLayoutVars>
          <dgm:bulletEnabled val="1"/>
        </dgm:presLayoutVars>
      </dgm:prSet>
      <dgm:spPr/>
    </dgm:pt>
  </dgm:ptLst>
  <dgm:cxnLst>
    <dgm:cxn modelId="{1F015F1E-F978-4986-9237-EBE553ED9BEB}" type="presOf" srcId="{E2D4B240-F607-472F-A8D9-436B3BC480C5}" destId="{0F65F645-5F25-47AF-8DA1-1DC79095CE81}" srcOrd="0" destOrd="0" presId="urn:microsoft.com/office/officeart/2005/8/layout/vList2"/>
    <dgm:cxn modelId="{09172E23-8040-4EEF-ABE0-D84FB86BEC01}" type="presOf" srcId="{FA52F2E7-A144-4561-991A-011379343D1B}" destId="{2F6A3DF9-5AAB-44AC-B3B0-91B2160DF056}" srcOrd="0" destOrd="3" presId="urn:microsoft.com/office/officeart/2005/8/layout/vList2"/>
    <dgm:cxn modelId="{861CEE41-A423-4F27-99E7-A747D9E93CFD}" srcId="{E2D4B240-F607-472F-A8D9-436B3BC480C5}" destId="{44DF947D-7739-4381-ADF4-47F2764FEE70}" srcOrd="2" destOrd="0" parTransId="{B13C4163-3738-4246-B9D8-0BBE1E69DE42}" sibTransId="{B7C22FD5-972D-4F32-A278-3EE7618F2C69}"/>
    <dgm:cxn modelId="{D450A86B-405F-4344-9E25-139CC720DB89}" srcId="{7B241679-897E-4401-8655-0F7D5C03CB7E}" destId="{E2D4B240-F607-472F-A8D9-436B3BC480C5}" srcOrd="0" destOrd="0" parTransId="{92C2690F-F58A-4545-AAB6-1FE1B671CF10}" sibTransId="{66D76C5D-93F7-43A2-AE00-15B10E03CDBC}"/>
    <dgm:cxn modelId="{03948670-2C76-4CC0-AA7C-3BAD1C7C9532}" srcId="{E2D4B240-F607-472F-A8D9-436B3BC480C5}" destId="{76854C6D-E312-43E2-A3C0-3BD4F1326025}" srcOrd="1" destOrd="0" parTransId="{441DCCB1-CF83-4684-AF6E-D9A12D1125CD}" sibTransId="{FC7BBD8C-00EC-4F00-A31C-2A29F7868728}"/>
    <dgm:cxn modelId="{05EF5D7E-DF75-41A4-AEB7-BCC4AE06C699}" type="presOf" srcId="{76854C6D-E312-43E2-A3C0-3BD4F1326025}" destId="{2F6A3DF9-5AAB-44AC-B3B0-91B2160DF056}" srcOrd="0" destOrd="1" presId="urn:microsoft.com/office/officeart/2005/8/layout/vList2"/>
    <dgm:cxn modelId="{873CB889-41C1-4AC2-AAD7-9853845F60DD}" type="presOf" srcId="{7B241679-897E-4401-8655-0F7D5C03CB7E}" destId="{489D0551-6D44-4DEA-AF59-0DD95C861404}" srcOrd="0" destOrd="0" presId="urn:microsoft.com/office/officeart/2005/8/layout/vList2"/>
    <dgm:cxn modelId="{53983D92-7147-475D-8390-055EA181FA5D}" srcId="{E2D4B240-F607-472F-A8D9-436B3BC480C5}" destId="{20656875-6B9B-4202-94A2-3D8A12956D67}" srcOrd="0" destOrd="0" parTransId="{C052BBB6-98A4-4661-BAE1-7ADD006F48D1}" sibTransId="{9C5B71A5-42D1-4DD7-BB78-F3C4AAE17B7F}"/>
    <dgm:cxn modelId="{CE5780CC-3145-4348-B27B-DAB6E3B49A0C}" srcId="{E2D4B240-F607-472F-A8D9-436B3BC480C5}" destId="{FA52F2E7-A144-4561-991A-011379343D1B}" srcOrd="3" destOrd="0" parTransId="{6380396A-CD29-4024-91C1-89A4B7BA1498}" sibTransId="{B6F17E98-FF67-4D7C-A736-493A99BAD86D}"/>
    <dgm:cxn modelId="{EF5B43E7-4D12-4511-AB04-FECDA7C51330}" type="presOf" srcId="{20656875-6B9B-4202-94A2-3D8A12956D67}" destId="{2F6A3DF9-5AAB-44AC-B3B0-91B2160DF056}" srcOrd="0" destOrd="0" presId="urn:microsoft.com/office/officeart/2005/8/layout/vList2"/>
    <dgm:cxn modelId="{AE1032E8-02EB-4E95-981A-36FCCFE53F62}" type="presOf" srcId="{44DF947D-7739-4381-ADF4-47F2764FEE70}" destId="{2F6A3DF9-5AAB-44AC-B3B0-91B2160DF056}" srcOrd="0" destOrd="2" presId="urn:microsoft.com/office/officeart/2005/8/layout/vList2"/>
    <dgm:cxn modelId="{ADB30320-E9C6-45DE-8A2E-E3932E922E16}" type="presParOf" srcId="{489D0551-6D44-4DEA-AF59-0DD95C861404}" destId="{0F65F645-5F25-47AF-8DA1-1DC79095CE81}" srcOrd="0" destOrd="0" presId="urn:microsoft.com/office/officeart/2005/8/layout/vList2"/>
    <dgm:cxn modelId="{44FA002D-B8FB-456C-ACD7-41A25185D0C3}" type="presParOf" srcId="{489D0551-6D44-4DEA-AF59-0DD95C861404}" destId="{2F6A3DF9-5AAB-44AC-B3B0-91B2160DF0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241679-897E-4401-8655-0F7D5C03CB7E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D4B240-F607-472F-A8D9-436B3BC480C5}">
      <dgm:prSet custT="1"/>
      <dgm:spPr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Tool Used</a:t>
          </a:r>
        </a:p>
      </dgm:t>
    </dgm:pt>
    <dgm:pt modelId="{92C2690F-F58A-4545-AAB6-1FE1B671CF10}" type="parTrans" cxnId="{D450A86B-405F-4344-9E25-139CC720DB89}">
      <dgm:prSet/>
      <dgm:spPr/>
      <dgm:t>
        <a:bodyPr/>
        <a:lstStyle/>
        <a:p>
          <a:endParaRPr lang="en-US"/>
        </a:p>
      </dgm:t>
    </dgm:pt>
    <dgm:pt modelId="{66D76C5D-93F7-43A2-AE00-15B10E03CDBC}" type="sibTrans" cxnId="{D450A86B-405F-4344-9E25-139CC720DB89}">
      <dgm:prSet/>
      <dgm:spPr/>
      <dgm:t>
        <a:bodyPr/>
        <a:lstStyle/>
        <a:p>
          <a:endParaRPr lang="en-US"/>
        </a:p>
      </dgm:t>
    </dgm:pt>
    <dgm:pt modelId="{20656875-6B9B-4202-94A2-3D8A12956D67}">
      <dgm:prSet/>
      <dgm:spPr/>
      <dgm:t>
        <a:bodyPr/>
        <a:lstStyle/>
        <a:p>
          <a:r>
            <a:rPr lang="en-US" dirty="0"/>
            <a:t>Powerbi(Power query)</a:t>
          </a:r>
        </a:p>
      </dgm:t>
    </dgm:pt>
    <dgm:pt modelId="{C052BBB6-98A4-4661-BAE1-7ADD006F48D1}" type="parTrans" cxnId="{53983D92-7147-475D-8390-055EA181FA5D}">
      <dgm:prSet/>
      <dgm:spPr/>
      <dgm:t>
        <a:bodyPr/>
        <a:lstStyle/>
        <a:p>
          <a:endParaRPr lang="en-US"/>
        </a:p>
      </dgm:t>
    </dgm:pt>
    <dgm:pt modelId="{9C5B71A5-42D1-4DD7-BB78-F3C4AAE17B7F}" type="sibTrans" cxnId="{53983D92-7147-475D-8390-055EA181FA5D}">
      <dgm:prSet/>
      <dgm:spPr/>
      <dgm:t>
        <a:bodyPr/>
        <a:lstStyle/>
        <a:p>
          <a:endParaRPr lang="en-US"/>
        </a:p>
      </dgm:t>
    </dgm:pt>
    <dgm:pt modelId="{2350ACF6-353F-4AD2-934E-9D0F9E3E9345}">
      <dgm:prSet/>
      <dgm:spPr/>
      <dgm:t>
        <a:bodyPr/>
        <a:lstStyle/>
        <a:p>
          <a:r>
            <a:rPr lang="en-US" dirty="0"/>
            <a:t>Powerpoint</a:t>
          </a:r>
        </a:p>
      </dgm:t>
    </dgm:pt>
    <dgm:pt modelId="{577E6920-21A0-4060-9E70-8FA99866193F}" type="parTrans" cxnId="{28651BCD-93A3-460B-9007-4111450EBAB1}">
      <dgm:prSet/>
      <dgm:spPr/>
      <dgm:t>
        <a:bodyPr/>
        <a:lstStyle/>
        <a:p>
          <a:endParaRPr lang="en-US"/>
        </a:p>
      </dgm:t>
    </dgm:pt>
    <dgm:pt modelId="{B78EAD07-30FA-4C41-B9DF-03D322EF3165}" type="sibTrans" cxnId="{28651BCD-93A3-460B-9007-4111450EBAB1}">
      <dgm:prSet/>
      <dgm:spPr/>
      <dgm:t>
        <a:bodyPr/>
        <a:lstStyle/>
        <a:p>
          <a:endParaRPr lang="en-US"/>
        </a:p>
      </dgm:t>
    </dgm:pt>
    <dgm:pt modelId="{489D0551-6D44-4DEA-AF59-0DD95C861404}" type="pres">
      <dgm:prSet presAssocID="{7B241679-897E-4401-8655-0F7D5C03CB7E}" presName="linear" presStyleCnt="0">
        <dgm:presLayoutVars>
          <dgm:animLvl val="lvl"/>
          <dgm:resizeHandles val="exact"/>
        </dgm:presLayoutVars>
      </dgm:prSet>
      <dgm:spPr/>
    </dgm:pt>
    <dgm:pt modelId="{0F65F645-5F25-47AF-8DA1-1DC79095CE81}" type="pres">
      <dgm:prSet presAssocID="{E2D4B240-F607-472F-A8D9-436B3BC480C5}" presName="parentText" presStyleLbl="node1" presStyleIdx="0" presStyleCnt="1">
        <dgm:presLayoutVars>
          <dgm:chMax val="0"/>
          <dgm:bulletEnabled val="1"/>
        </dgm:presLayoutVars>
      </dgm:prSet>
      <dgm:spPr>
        <a:xfrm>
          <a:off x="0" y="22606"/>
          <a:ext cx="3863779" cy="791505"/>
        </a:xfrm>
        <a:prstGeom prst="roundRect">
          <a:avLst/>
        </a:prstGeom>
      </dgm:spPr>
    </dgm:pt>
    <dgm:pt modelId="{2F6A3DF9-5AAB-44AC-B3B0-91B2160DF056}" type="pres">
      <dgm:prSet presAssocID="{E2D4B240-F607-472F-A8D9-436B3BC480C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015F1E-F978-4986-9237-EBE553ED9BEB}" type="presOf" srcId="{E2D4B240-F607-472F-A8D9-436B3BC480C5}" destId="{0F65F645-5F25-47AF-8DA1-1DC79095CE81}" srcOrd="0" destOrd="0" presId="urn:microsoft.com/office/officeart/2005/8/layout/vList2"/>
    <dgm:cxn modelId="{D450A86B-405F-4344-9E25-139CC720DB89}" srcId="{7B241679-897E-4401-8655-0F7D5C03CB7E}" destId="{E2D4B240-F607-472F-A8D9-436B3BC480C5}" srcOrd="0" destOrd="0" parTransId="{92C2690F-F58A-4545-AAB6-1FE1B671CF10}" sibTransId="{66D76C5D-93F7-43A2-AE00-15B10E03CDBC}"/>
    <dgm:cxn modelId="{873CB889-41C1-4AC2-AAD7-9853845F60DD}" type="presOf" srcId="{7B241679-897E-4401-8655-0F7D5C03CB7E}" destId="{489D0551-6D44-4DEA-AF59-0DD95C861404}" srcOrd="0" destOrd="0" presId="urn:microsoft.com/office/officeart/2005/8/layout/vList2"/>
    <dgm:cxn modelId="{79F1B78F-2517-4CF7-900F-5211676756D3}" type="presOf" srcId="{2350ACF6-353F-4AD2-934E-9D0F9E3E9345}" destId="{2F6A3DF9-5AAB-44AC-B3B0-91B2160DF056}" srcOrd="0" destOrd="1" presId="urn:microsoft.com/office/officeart/2005/8/layout/vList2"/>
    <dgm:cxn modelId="{53983D92-7147-475D-8390-055EA181FA5D}" srcId="{E2D4B240-F607-472F-A8D9-436B3BC480C5}" destId="{20656875-6B9B-4202-94A2-3D8A12956D67}" srcOrd="0" destOrd="0" parTransId="{C052BBB6-98A4-4661-BAE1-7ADD006F48D1}" sibTransId="{9C5B71A5-42D1-4DD7-BB78-F3C4AAE17B7F}"/>
    <dgm:cxn modelId="{28651BCD-93A3-460B-9007-4111450EBAB1}" srcId="{E2D4B240-F607-472F-A8D9-436B3BC480C5}" destId="{2350ACF6-353F-4AD2-934E-9D0F9E3E9345}" srcOrd="1" destOrd="0" parTransId="{577E6920-21A0-4060-9E70-8FA99866193F}" sibTransId="{B78EAD07-30FA-4C41-B9DF-03D322EF3165}"/>
    <dgm:cxn modelId="{EF5B43E7-4D12-4511-AB04-FECDA7C51330}" type="presOf" srcId="{20656875-6B9B-4202-94A2-3D8A12956D67}" destId="{2F6A3DF9-5AAB-44AC-B3B0-91B2160DF056}" srcOrd="0" destOrd="0" presId="urn:microsoft.com/office/officeart/2005/8/layout/vList2"/>
    <dgm:cxn modelId="{ADB30320-E9C6-45DE-8A2E-E3932E922E16}" type="presParOf" srcId="{489D0551-6D44-4DEA-AF59-0DD95C861404}" destId="{0F65F645-5F25-47AF-8DA1-1DC79095CE81}" srcOrd="0" destOrd="0" presId="urn:microsoft.com/office/officeart/2005/8/layout/vList2"/>
    <dgm:cxn modelId="{44FA002D-B8FB-456C-ACD7-41A25185D0C3}" type="presParOf" srcId="{489D0551-6D44-4DEA-AF59-0DD95C861404}" destId="{2F6A3DF9-5AAB-44AC-B3B0-91B2160DF05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17A0AF-D45F-479D-851F-953533093BFE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6A945A-941F-44F0-B2AA-DDCB0B46B14F}">
      <dgm:prSet/>
      <dgm:spPr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r>
            <a:rPr lang="en-US" b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Assess total revenue, profit, and order count for the year, identifying the top revenue-generating region.</a:t>
          </a:r>
        </a:p>
      </dgm:t>
    </dgm:pt>
    <dgm:pt modelId="{0786B256-FB31-4E4E-B038-63DECC3D231F}" type="parTrans" cxnId="{DA45E02D-B355-4816-92C7-42E5CF4F2393}">
      <dgm:prSet/>
      <dgm:spPr/>
      <dgm:t>
        <a:bodyPr/>
        <a:lstStyle/>
        <a:p>
          <a:endParaRPr lang="en-US"/>
        </a:p>
      </dgm:t>
    </dgm:pt>
    <dgm:pt modelId="{5072073B-9440-434B-B91A-DA21ECF4DB98}" type="sibTrans" cxnId="{DA45E02D-B355-4816-92C7-42E5CF4F2393}">
      <dgm:prSet/>
      <dgm:spPr/>
      <dgm:t>
        <a:bodyPr/>
        <a:lstStyle/>
        <a:p>
          <a:endParaRPr lang="en-US"/>
        </a:p>
      </dgm:t>
    </dgm:pt>
    <dgm:pt modelId="{A20F9E93-B541-43A1-BD9F-4BA9029F49F1}" type="pres">
      <dgm:prSet presAssocID="{4E17A0AF-D45F-479D-851F-953533093BFE}" presName="linear" presStyleCnt="0">
        <dgm:presLayoutVars>
          <dgm:animLvl val="lvl"/>
          <dgm:resizeHandles val="exact"/>
        </dgm:presLayoutVars>
      </dgm:prSet>
      <dgm:spPr/>
    </dgm:pt>
    <dgm:pt modelId="{0274C3D5-7FAD-4A8C-8BF8-014750429040}" type="pres">
      <dgm:prSet presAssocID="{A16A945A-941F-44F0-B2AA-DDCB0B46B14F}" presName="parentText" presStyleLbl="node1" presStyleIdx="0" presStyleCnt="1">
        <dgm:presLayoutVars>
          <dgm:chMax val="0"/>
          <dgm:bulletEnabled val="1"/>
        </dgm:presLayoutVars>
      </dgm:prSet>
      <dgm:spPr>
        <a:xfrm>
          <a:off x="0" y="103695"/>
          <a:ext cx="2740712" cy="1731600"/>
        </a:xfrm>
        <a:prstGeom prst="roundRect">
          <a:avLst/>
        </a:prstGeom>
      </dgm:spPr>
    </dgm:pt>
  </dgm:ptLst>
  <dgm:cxnLst>
    <dgm:cxn modelId="{0CF5DB18-F42B-4782-B732-7D21016289F3}" type="presOf" srcId="{4E17A0AF-D45F-479D-851F-953533093BFE}" destId="{A20F9E93-B541-43A1-BD9F-4BA9029F49F1}" srcOrd="0" destOrd="0" presId="urn:microsoft.com/office/officeart/2005/8/layout/vList2"/>
    <dgm:cxn modelId="{DA45E02D-B355-4816-92C7-42E5CF4F2393}" srcId="{4E17A0AF-D45F-479D-851F-953533093BFE}" destId="{A16A945A-941F-44F0-B2AA-DDCB0B46B14F}" srcOrd="0" destOrd="0" parTransId="{0786B256-FB31-4E4E-B038-63DECC3D231F}" sibTransId="{5072073B-9440-434B-B91A-DA21ECF4DB98}"/>
    <dgm:cxn modelId="{041A12F1-32A0-4FFC-8FD8-261989EC6F32}" type="presOf" srcId="{A16A945A-941F-44F0-B2AA-DDCB0B46B14F}" destId="{0274C3D5-7FAD-4A8C-8BF8-014750429040}" srcOrd="0" destOrd="0" presId="urn:microsoft.com/office/officeart/2005/8/layout/vList2"/>
    <dgm:cxn modelId="{37F28F17-17E6-484C-AD2D-EC08D9BEB9C6}" type="presParOf" srcId="{A20F9E93-B541-43A1-BD9F-4BA9029F49F1}" destId="{0274C3D5-7FAD-4A8C-8BF8-0147504290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CB5BAE-F0F7-4938-80DB-C546099EA6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BA56D5-297F-45FB-AE6C-6ED12F05D296}">
      <dgm:prSet custT="1"/>
      <dgm:spPr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white"/>
              </a:solidFill>
              <a:latin typeface="Microsoft New Tai Lue" panose="020B0502040204020203" pitchFamily="34" charset="0"/>
              <a:ea typeface="微软雅黑"/>
              <a:cs typeface="Microsoft New Tai Lue" panose="020B0502040204020203" pitchFamily="34" charset="0"/>
            </a:rPr>
            <a:t>Evaluate the most used channels and their impact on delivery performance.</a:t>
          </a:r>
        </a:p>
      </dgm:t>
    </dgm:pt>
    <dgm:pt modelId="{B518186B-B475-41AE-BD24-AD296D6E5F16}" type="parTrans" cxnId="{955FDFB0-5A6D-41A0-969A-F5AF25AB5456}">
      <dgm:prSet/>
      <dgm:spPr/>
      <dgm:t>
        <a:bodyPr/>
        <a:lstStyle/>
        <a:p>
          <a:endParaRPr lang="en-US"/>
        </a:p>
      </dgm:t>
    </dgm:pt>
    <dgm:pt modelId="{5CB9E41D-0098-4926-A419-ABDA34AD73A3}" type="sibTrans" cxnId="{955FDFB0-5A6D-41A0-969A-F5AF25AB5456}">
      <dgm:prSet/>
      <dgm:spPr/>
      <dgm:t>
        <a:bodyPr/>
        <a:lstStyle/>
        <a:p>
          <a:endParaRPr lang="en-US"/>
        </a:p>
      </dgm:t>
    </dgm:pt>
    <dgm:pt modelId="{0335BCBB-EB1F-43CC-864E-87FA325C628D}" type="pres">
      <dgm:prSet presAssocID="{CDCB5BAE-F0F7-4938-80DB-C546099EA600}" presName="linear" presStyleCnt="0">
        <dgm:presLayoutVars>
          <dgm:animLvl val="lvl"/>
          <dgm:resizeHandles val="exact"/>
        </dgm:presLayoutVars>
      </dgm:prSet>
      <dgm:spPr/>
    </dgm:pt>
    <dgm:pt modelId="{9405BA67-C928-4819-823A-219DE0FEAB7B}" type="pres">
      <dgm:prSet presAssocID="{99BA56D5-297F-45FB-AE6C-6ED12F05D296}" presName="parentText" presStyleLbl="node1" presStyleIdx="0" presStyleCnt="1" custScaleY="116501">
        <dgm:presLayoutVars>
          <dgm:chMax val="0"/>
          <dgm:bulletEnabled val="1"/>
        </dgm:presLayoutVars>
      </dgm:prSet>
      <dgm:spPr>
        <a:xfrm>
          <a:off x="0" y="17115"/>
          <a:ext cx="2674981" cy="1904760"/>
        </a:xfrm>
        <a:prstGeom prst="roundRect">
          <a:avLst/>
        </a:prstGeom>
      </dgm:spPr>
    </dgm:pt>
  </dgm:ptLst>
  <dgm:cxnLst>
    <dgm:cxn modelId="{828A9018-5F47-47C0-A24C-6FCE697074CC}" type="presOf" srcId="{99BA56D5-297F-45FB-AE6C-6ED12F05D296}" destId="{9405BA67-C928-4819-823A-219DE0FEAB7B}" srcOrd="0" destOrd="0" presId="urn:microsoft.com/office/officeart/2005/8/layout/vList2"/>
    <dgm:cxn modelId="{B94151AA-2150-4B5F-96CF-851F8BA40637}" type="presOf" srcId="{CDCB5BAE-F0F7-4938-80DB-C546099EA600}" destId="{0335BCBB-EB1F-43CC-864E-87FA325C628D}" srcOrd="0" destOrd="0" presId="urn:microsoft.com/office/officeart/2005/8/layout/vList2"/>
    <dgm:cxn modelId="{955FDFB0-5A6D-41A0-969A-F5AF25AB5456}" srcId="{CDCB5BAE-F0F7-4938-80DB-C546099EA600}" destId="{99BA56D5-297F-45FB-AE6C-6ED12F05D296}" srcOrd="0" destOrd="0" parTransId="{B518186B-B475-41AE-BD24-AD296D6E5F16}" sibTransId="{5CB9E41D-0098-4926-A419-ABDA34AD73A3}"/>
    <dgm:cxn modelId="{80E26ECD-F4E4-4D74-8D67-9D3530BF9C33}" type="presParOf" srcId="{0335BCBB-EB1F-43CC-864E-87FA325C628D}" destId="{9405BA67-C928-4819-823A-219DE0FEAB7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17A25C-2EA0-405A-91D5-140CFAB119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0D63CF-471B-469B-BD87-67F49EAAD855}">
      <dgm:prSet custT="1"/>
      <dgm:spPr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white"/>
              </a:solidFill>
              <a:latin typeface="Microsoft New Tai Lue" panose="020B0502040204020203" pitchFamily="34" charset="0"/>
              <a:ea typeface="微软雅黑"/>
              <a:cs typeface="Microsoft New Tai Lue" panose="020B0502040204020203" pitchFamily="34" charset="0"/>
            </a:rPr>
            <a:t>Identify top customers by sales, order count, and revenue, and examine customer distribution and average order value by region.</a:t>
          </a:r>
        </a:p>
      </dgm:t>
    </dgm:pt>
    <dgm:pt modelId="{A9914E63-43E6-471D-8380-F015ED8FABA4}" type="parTrans" cxnId="{DC8CF327-FD74-4F4C-AF23-9855983CECEC}">
      <dgm:prSet/>
      <dgm:spPr/>
      <dgm:t>
        <a:bodyPr/>
        <a:lstStyle/>
        <a:p>
          <a:endParaRPr lang="en-US"/>
        </a:p>
      </dgm:t>
    </dgm:pt>
    <dgm:pt modelId="{DCF715B7-1FD1-4810-8C77-F649F4A52885}" type="sibTrans" cxnId="{DC8CF327-FD74-4F4C-AF23-9855983CECEC}">
      <dgm:prSet/>
      <dgm:spPr/>
      <dgm:t>
        <a:bodyPr/>
        <a:lstStyle/>
        <a:p>
          <a:endParaRPr lang="en-US"/>
        </a:p>
      </dgm:t>
    </dgm:pt>
    <dgm:pt modelId="{1161B49F-FEBD-4B9B-923F-7C768D38ECF7}" type="pres">
      <dgm:prSet presAssocID="{A317A25C-2EA0-405A-91D5-140CFAB1198B}" presName="linear" presStyleCnt="0">
        <dgm:presLayoutVars>
          <dgm:animLvl val="lvl"/>
          <dgm:resizeHandles val="exact"/>
        </dgm:presLayoutVars>
      </dgm:prSet>
      <dgm:spPr/>
    </dgm:pt>
    <dgm:pt modelId="{FFE48659-F893-48E3-AC91-A75BB6C2DFD5}" type="pres">
      <dgm:prSet presAssocID="{BA0D63CF-471B-469B-BD87-67F49EAAD855}" presName="parentText" presStyleLbl="node1" presStyleIdx="0" presStyleCnt="1" custLinFactNeighborX="-4818" custLinFactNeighborY="-11063">
        <dgm:presLayoutVars>
          <dgm:chMax val="0"/>
          <dgm:bulletEnabled val="1"/>
        </dgm:presLayoutVars>
      </dgm:prSet>
      <dgm:spPr>
        <a:xfrm>
          <a:off x="0" y="0"/>
          <a:ext cx="2873243" cy="1956240"/>
        </a:xfrm>
        <a:prstGeom prst="roundRect">
          <a:avLst/>
        </a:prstGeom>
      </dgm:spPr>
    </dgm:pt>
  </dgm:ptLst>
  <dgm:cxnLst>
    <dgm:cxn modelId="{DC8CF327-FD74-4F4C-AF23-9855983CECEC}" srcId="{A317A25C-2EA0-405A-91D5-140CFAB1198B}" destId="{BA0D63CF-471B-469B-BD87-67F49EAAD855}" srcOrd="0" destOrd="0" parTransId="{A9914E63-43E6-471D-8380-F015ED8FABA4}" sibTransId="{DCF715B7-1FD1-4810-8C77-F649F4A52885}"/>
    <dgm:cxn modelId="{A7AA3531-3265-4B9C-8859-CBD4D3279FA2}" type="presOf" srcId="{A317A25C-2EA0-405A-91D5-140CFAB1198B}" destId="{1161B49F-FEBD-4B9B-923F-7C768D38ECF7}" srcOrd="0" destOrd="0" presId="urn:microsoft.com/office/officeart/2005/8/layout/vList2"/>
    <dgm:cxn modelId="{7E89D4AB-340A-4703-8767-889731BB2771}" type="presOf" srcId="{BA0D63CF-471B-469B-BD87-67F49EAAD855}" destId="{FFE48659-F893-48E3-AC91-A75BB6C2DFD5}" srcOrd="0" destOrd="0" presId="urn:microsoft.com/office/officeart/2005/8/layout/vList2"/>
    <dgm:cxn modelId="{C75E6343-F1C0-4EF6-BA54-FE5EE454CDC6}" type="presParOf" srcId="{1161B49F-FEBD-4B9B-923F-7C768D38ECF7}" destId="{FFE48659-F893-48E3-AC91-A75BB6C2DF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7F0297-C846-4697-BA88-AAE3F00E72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1E50FF-0959-4610-9EAC-B76560CFBBFF}">
      <dgm:prSet custT="1"/>
      <dgm:spPr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Microsoft New Tai Lue" panose="020B0502040204020203" pitchFamily="34" charset="0"/>
              <a:ea typeface="微软雅黑"/>
              <a:cs typeface="Microsoft New Tai Lue" panose="020B0502040204020203" pitchFamily="34" charset="0"/>
            </a:rPr>
            <a:t>Determine the highest and lowest revenue-generating products, alongside quantity sold, profit margins, sales trends, and top-performing product categories by region.</a:t>
          </a:r>
        </a:p>
      </dgm:t>
    </dgm:pt>
    <dgm:pt modelId="{BF556222-1658-4821-BA1E-17B763E47E6F}" type="parTrans" cxnId="{FDEECB6E-27EF-490A-93AD-74CFD01F4FDC}">
      <dgm:prSet/>
      <dgm:spPr/>
      <dgm:t>
        <a:bodyPr/>
        <a:lstStyle/>
        <a:p>
          <a:endParaRPr lang="en-US"/>
        </a:p>
      </dgm:t>
    </dgm:pt>
    <dgm:pt modelId="{A97AE982-D5A1-4F6F-BA3B-EEE6EC6763FE}" type="sibTrans" cxnId="{FDEECB6E-27EF-490A-93AD-74CFD01F4FDC}">
      <dgm:prSet/>
      <dgm:spPr/>
      <dgm:t>
        <a:bodyPr/>
        <a:lstStyle/>
        <a:p>
          <a:endParaRPr lang="en-US"/>
        </a:p>
      </dgm:t>
    </dgm:pt>
    <dgm:pt modelId="{4D1DB144-93E1-4E83-B96C-5A57D1074F83}" type="pres">
      <dgm:prSet presAssocID="{647F0297-C846-4697-BA88-AAE3F00E72DA}" presName="linear" presStyleCnt="0">
        <dgm:presLayoutVars>
          <dgm:animLvl val="lvl"/>
          <dgm:resizeHandles val="exact"/>
        </dgm:presLayoutVars>
      </dgm:prSet>
      <dgm:spPr/>
    </dgm:pt>
    <dgm:pt modelId="{0C6E62DC-4D1E-4737-B0C3-E7A5B5AE13EF}" type="pres">
      <dgm:prSet presAssocID="{F91E50FF-0959-4610-9EAC-B76560CFBBFF}" presName="parentText" presStyleLbl="node1" presStyleIdx="0" presStyleCnt="1" custScaleY="489995" custLinFactNeighborY="634">
        <dgm:presLayoutVars>
          <dgm:chMax val="0"/>
          <dgm:bulletEnabled val="1"/>
        </dgm:presLayoutVars>
      </dgm:prSet>
      <dgm:spPr>
        <a:xfrm>
          <a:off x="0" y="91491"/>
          <a:ext cx="2740713" cy="1988999"/>
        </a:xfrm>
        <a:prstGeom prst="roundRect">
          <a:avLst/>
        </a:prstGeom>
      </dgm:spPr>
    </dgm:pt>
  </dgm:ptLst>
  <dgm:cxnLst>
    <dgm:cxn modelId="{82B1D366-5745-4E12-B4E3-458E0531162C}" type="presOf" srcId="{F91E50FF-0959-4610-9EAC-B76560CFBBFF}" destId="{0C6E62DC-4D1E-4737-B0C3-E7A5B5AE13EF}" srcOrd="0" destOrd="0" presId="urn:microsoft.com/office/officeart/2005/8/layout/vList2"/>
    <dgm:cxn modelId="{FDEECB6E-27EF-490A-93AD-74CFD01F4FDC}" srcId="{647F0297-C846-4697-BA88-AAE3F00E72DA}" destId="{F91E50FF-0959-4610-9EAC-B76560CFBBFF}" srcOrd="0" destOrd="0" parTransId="{BF556222-1658-4821-BA1E-17B763E47E6F}" sibTransId="{A97AE982-D5A1-4F6F-BA3B-EEE6EC6763FE}"/>
    <dgm:cxn modelId="{4C0D89FF-A66F-4D1F-8CF3-0A6221D95C5B}" type="presOf" srcId="{647F0297-C846-4697-BA88-AAE3F00E72DA}" destId="{4D1DB144-93E1-4E83-B96C-5A57D1074F83}" srcOrd="0" destOrd="0" presId="urn:microsoft.com/office/officeart/2005/8/layout/vList2"/>
    <dgm:cxn modelId="{C9A15FE1-D4C5-4D8B-BFEC-549C125011D1}" type="presParOf" srcId="{4D1DB144-93E1-4E83-B96C-5A57D1074F83}" destId="{0C6E62DC-4D1E-4737-B0C3-E7A5B5AE13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39E0BC-B85D-46AD-BB74-A22696F5B191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A28740-FEC2-4B6E-AD16-FDB8F23C11C6}">
      <dgm:prSet/>
      <dgm:spPr/>
      <dgm:t>
        <a:bodyPr/>
        <a:lstStyle/>
        <a:p>
          <a:r>
            <a:rPr lang="en-US" b="1" i="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Capitalize on High-Performing Channels</a:t>
          </a:r>
          <a:r>
            <a:rPr lang="en-US" b="0" i="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: Focus on Wholesale ($83M) and Distribution ($49M) channels to boost revenue, optimizing their delivery performance. </a:t>
          </a:r>
          <a:endParaRPr lang="en-US" dirty="0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AB03577A-967B-4945-9BBD-3FCA87D3FAE1}" type="parTrans" cxnId="{C60DA033-D130-4918-9067-5F43953DA36F}">
      <dgm:prSet/>
      <dgm:spPr/>
      <dgm:t>
        <a:bodyPr/>
        <a:lstStyle/>
        <a:p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6B5AA9E6-9CA5-48DD-99F7-99835CED62D8}" type="sibTrans" cxnId="{C60DA033-D130-4918-9067-5F43953DA36F}">
      <dgm:prSet/>
      <dgm:spPr/>
      <dgm:t>
        <a:bodyPr/>
        <a:lstStyle/>
        <a:p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2F39EBD5-0398-4923-8F10-F6B377E147F8}">
      <dgm:prSet/>
      <dgm:spPr/>
      <dgm:t>
        <a:bodyPr/>
        <a:lstStyle/>
        <a:p>
          <a:r>
            <a:rPr lang="en-US" b="1" i="0" baseline="0">
              <a:latin typeface="Microsoft New Tai Lue" panose="020B0502040204020203" pitchFamily="34" charset="0"/>
              <a:cs typeface="Microsoft New Tai Lue" panose="020B0502040204020203" pitchFamily="34" charset="0"/>
            </a:rPr>
            <a:t>Promote Top Products</a:t>
          </a:r>
          <a:r>
            <a:rPr lang="en-US" b="0" i="0" baseline="0">
              <a:latin typeface="Microsoft New Tai Lue" panose="020B0502040204020203" pitchFamily="34" charset="0"/>
              <a:cs typeface="Microsoft New Tai Lue" panose="020B0502040204020203" pitchFamily="34" charset="0"/>
            </a:rPr>
            <a:t>: Leverage Product 7 (11.2K sold, $1.14M profit) through targeted marketing to sustain its market dominance. </a:t>
          </a:r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0329A57C-91EF-434A-9FBC-0B107630A5C2}" type="parTrans" cxnId="{BAF05338-E705-464C-967E-F42E113A19F7}">
      <dgm:prSet/>
      <dgm:spPr/>
      <dgm:t>
        <a:bodyPr/>
        <a:lstStyle/>
        <a:p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9AEDDE8A-B285-492D-B483-F847DB09AB34}" type="sibTrans" cxnId="{BAF05338-E705-464C-967E-F42E113A19F7}">
      <dgm:prSet/>
      <dgm:spPr/>
      <dgm:t>
        <a:bodyPr/>
        <a:lstStyle/>
        <a:p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94B65CBB-78AD-49C0-A1C5-CECCE39A645F}">
      <dgm:prSet/>
      <dgm:spPr/>
      <dgm:t>
        <a:bodyPr/>
        <a:lstStyle/>
        <a:p>
          <a:r>
            <a:rPr lang="en-US" b="1" i="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Expand Product offerings</a:t>
          </a:r>
          <a:r>
            <a:rPr lang="en-US" b="0" i="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: For product 5, increase its lower quantity orders (7,2k).</a:t>
          </a:r>
          <a:endParaRPr lang="en-US" dirty="0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FAB68D99-32C5-4D61-85CB-98B178D4D134}" type="parTrans" cxnId="{8AB69B9E-2F3B-4867-83A6-89EE43D1022C}">
      <dgm:prSet/>
      <dgm:spPr/>
      <dgm:t>
        <a:bodyPr/>
        <a:lstStyle/>
        <a:p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C7145FFB-554E-4D59-95F9-E440737DD28D}" type="sibTrans" cxnId="{8AB69B9E-2F3B-4867-83A6-89EE43D1022C}">
      <dgm:prSet/>
      <dgm:spPr/>
      <dgm:t>
        <a:bodyPr/>
        <a:lstStyle/>
        <a:p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E4589B12-F540-4265-A7CF-29BD8540A333}">
      <dgm:prSet/>
      <dgm:spPr/>
      <dgm:t>
        <a:bodyPr/>
        <a:lstStyle/>
        <a:p>
          <a:r>
            <a:rPr lang="en-US" b="1" i="0" baseline="0">
              <a:latin typeface="Microsoft New Tai Lue" panose="020B0502040204020203" pitchFamily="34" charset="0"/>
              <a:cs typeface="Microsoft New Tai Lue" panose="020B0502040204020203" pitchFamily="34" charset="0"/>
            </a:rPr>
            <a:t>Engage Top Customers</a:t>
          </a:r>
          <a:r>
            <a:rPr lang="en-US" b="0" i="0" baseline="0">
              <a:latin typeface="Microsoft New Tai Lue" panose="020B0502040204020203" pitchFamily="34" charset="0"/>
              <a:cs typeface="Microsoft New Tai Lue" panose="020B0502040204020203" pitchFamily="34" charset="0"/>
            </a:rPr>
            <a:t>: Offer loyalty programs for Mediline ($4.081M) to maintain high sales and order volumes. </a:t>
          </a:r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1C016EDD-45C7-40C9-9C34-6C26B30B28CF}" type="parTrans" cxnId="{5232A743-CD0F-48B5-8BF3-71FDBB9AAD9C}">
      <dgm:prSet/>
      <dgm:spPr/>
      <dgm:t>
        <a:bodyPr/>
        <a:lstStyle/>
        <a:p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DE33A4DB-5E33-4DE8-879E-A471B02AE15A}" type="sibTrans" cxnId="{5232A743-CD0F-48B5-8BF3-71FDBB9AAD9C}">
      <dgm:prSet/>
      <dgm:spPr/>
      <dgm:t>
        <a:bodyPr/>
        <a:lstStyle/>
        <a:p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62968787-E932-4803-9C6E-E6D043492736}">
      <dgm:prSet/>
      <dgm:spPr/>
      <dgm:t>
        <a:bodyPr/>
        <a:lstStyle/>
        <a:p>
          <a:r>
            <a:rPr lang="en-US" b="1" i="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Targeted growth strategies</a:t>
          </a:r>
          <a:r>
            <a:rPr lang="en-US" b="0" i="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: Focus on Redwood and Hamilton East suburbs, which lead with 2.2M and 2.1M revenue, for targeted growth.</a:t>
          </a:r>
          <a:endParaRPr lang="en-US" dirty="0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19D0F438-8788-428B-8884-1D545FB93ECC}" type="parTrans" cxnId="{F7420BEA-F6DC-4B41-8468-076D8F90E95A}">
      <dgm:prSet/>
      <dgm:spPr/>
      <dgm:t>
        <a:bodyPr/>
        <a:lstStyle/>
        <a:p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7532E22D-506B-4446-A503-8099587F41B0}" type="sibTrans" cxnId="{F7420BEA-F6DC-4B41-8468-076D8F90E95A}">
      <dgm:prSet/>
      <dgm:spPr/>
      <dgm:t>
        <a:bodyPr/>
        <a:lstStyle/>
        <a:p>
          <a:endParaRPr lang="en-US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gm:t>
    </dgm:pt>
    <dgm:pt modelId="{4CD4D324-05AB-4CEB-887F-02A94E9D4918}" type="pres">
      <dgm:prSet presAssocID="{3D39E0BC-B85D-46AD-BB74-A22696F5B191}" presName="diagram" presStyleCnt="0">
        <dgm:presLayoutVars>
          <dgm:dir/>
          <dgm:resizeHandles val="exact"/>
        </dgm:presLayoutVars>
      </dgm:prSet>
      <dgm:spPr/>
    </dgm:pt>
    <dgm:pt modelId="{95306368-135D-4021-9A4D-E0BE14190104}" type="pres">
      <dgm:prSet presAssocID="{74A28740-FEC2-4B6E-AD16-FDB8F23C11C6}" presName="node" presStyleLbl="node1" presStyleIdx="0" presStyleCnt="5">
        <dgm:presLayoutVars>
          <dgm:bulletEnabled val="1"/>
        </dgm:presLayoutVars>
      </dgm:prSet>
      <dgm:spPr/>
    </dgm:pt>
    <dgm:pt modelId="{D2E22081-AFB9-44F6-9C73-8AB19455DB05}" type="pres">
      <dgm:prSet presAssocID="{6B5AA9E6-9CA5-48DD-99F7-99835CED62D8}" presName="sibTrans" presStyleCnt="0"/>
      <dgm:spPr/>
    </dgm:pt>
    <dgm:pt modelId="{FCEDA82C-2493-481F-991A-A1620482B55A}" type="pres">
      <dgm:prSet presAssocID="{2F39EBD5-0398-4923-8F10-F6B377E147F8}" presName="node" presStyleLbl="node1" presStyleIdx="1" presStyleCnt="5">
        <dgm:presLayoutVars>
          <dgm:bulletEnabled val="1"/>
        </dgm:presLayoutVars>
      </dgm:prSet>
      <dgm:spPr/>
    </dgm:pt>
    <dgm:pt modelId="{CF7E8268-35FF-430E-87C6-9E5EDA8B817F}" type="pres">
      <dgm:prSet presAssocID="{9AEDDE8A-B285-492D-B483-F847DB09AB34}" presName="sibTrans" presStyleCnt="0"/>
      <dgm:spPr/>
    </dgm:pt>
    <dgm:pt modelId="{71813D3A-998D-40D4-AB1F-21177E54CC31}" type="pres">
      <dgm:prSet presAssocID="{94B65CBB-78AD-49C0-A1C5-CECCE39A645F}" presName="node" presStyleLbl="node1" presStyleIdx="2" presStyleCnt="5">
        <dgm:presLayoutVars>
          <dgm:bulletEnabled val="1"/>
        </dgm:presLayoutVars>
      </dgm:prSet>
      <dgm:spPr/>
    </dgm:pt>
    <dgm:pt modelId="{D54B6B37-6E49-44C9-9994-C914B1EF6E41}" type="pres">
      <dgm:prSet presAssocID="{C7145FFB-554E-4D59-95F9-E440737DD28D}" presName="sibTrans" presStyleCnt="0"/>
      <dgm:spPr/>
    </dgm:pt>
    <dgm:pt modelId="{DFD6A34D-E6E5-484C-A994-243BE83C199F}" type="pres">
      <dgm:prSet presAssocID="{E4589B12-F540-4265-A7CF-29BD8540A333}" presName="node" presStyleLbl="node1" presStyleIdx="3" presStyleCnt="5">
        <dgm:presLayoutVars>
          <dgm:bulletEnabled val="1"/>
        </dgm:presLayoutVars>
      </dgm:prSet>
      <dgm:spPr/>
    </dgm:pt>
    <dgm:pt modelId="{82ADE032-184F-4C9F-A52E-9FAE0C5BDD6A}" type="pres">
      <dgm:prSet presAssocID="{DE33A4DB-5E33-4DE8-879E-A471B02AE15A}" presName="sibTrans" presStyleCnt="0"/>
      <dgm:spPr/>
    </dgm:pt>
    <dgm:pt modelId="{C73BD8AF-F4E1-4CCC-A3EB-9E23A6949B2F}" type="pres">
      <dgm:prSet presAssocID="{62968787-E932-4803-9C6E-E6D043492736}" presName="node" presStyleLbl="node1" presStyleIdx="4" presStyleCnt="5">
        <dgm:presLayoutVars>
          <dgm:bulletEnabled val="1"/>
        </dgm:presLayoutVars>
      </dgm:prSet>
      <dgm:spPr/>
    </dgm:pt>
  </dgm:ptLst>
  <dgm:cxnLst>
    <dgm:cxn modelId="{E13E3E1E-D85F-4A8A-9C91-F65808692483}" type="presOf" srcId="{3D39E0BC-B85D-46AD-BB74-A22696F5B191}" destId="{4CD4D324-05AB-4CEB-887F-02A94E9D4918}" srcOrd="0" destOrd="0" presId="urn:microsoft.com/office/officeart/2005/8/layout/default"/>
    <dgm:cxn modelId="{AC7A2129-14AA-4DBC-BF11-BF3111668AEB}" type="presOf" srcId="{74A28740-FEC2-4B6E-AD16-FDB8F23C11C6}" destId="{95306368-135D-4021-9A4D-E0BE14190104}" srcOrd="0" destOrd="0" presId="urn:microsoft.com/office/officeart/2005/8/layout/default"/>
    <dgm:cxn modelId="{C60DA033-D130-4918-9067-5F43953DA36F}" srcId="{3D39E0BC-B85D-46AD-BB74-A22696F5B191}" destId="{74A28740-FEC2-4B6E-AD16-FDB8F23C11C6}" srcOrd="0" destOrd="0" parTransId="{AB03577A-967B-4945-9BBD-3FCA87D3FAE1}" sibTransId="{6B5AA9E6-9CA5-48DD-99F7-99835CED62D8}"/>
    <dgm:cxn modelId="{BAF05338-E705-464C-967E-F42E113A19F7}" srcId="{3D39E0BC-B85D-46AD-BB74-A22696F5B191}" destId="{2F39EBD5-0398-4923-8F10-F6B377E147F8}" srcOrd="1" destOrd="0" parTransId="{0329A57C-91EF-434A-9FBC-0B107630A5C2}" sibTransId="{9AEDDE8A-B285-492D-B483-F847DB09AB34}"/>
    <dgm:cxn modelId="{5232A743-CD0F-48B5-8BF3-71FDBB9AAD9C}" srcId="{3D39E0BC-B85D-46AD-BB74-A22696F5B191}" destId="{E4589B12-F540-4265-A7CF-29BD8540A333}" srcOrd="3" destOrd="0" parTransId="{1C016EDD-45C7-40C9-9C34-6C26B30B28CF}" sibTransId="{DE33A4DB-5E33-4DE8-879E-A471B02AE15A}"/>
    <dgm:cxn modelId="{8AB69B9E-2F3B-4867-83A6-89EE43D1022C}" srcId="{3D39E0BC-B85D-46AD-BB74-A22696F5B191}" destId="{94B65CBB-78AD-49C0-A1C5-CECCE39A645F}" srcOrd="2" destOrd="0" parTransId="{FAB68D99-32C5-4D61-85CB-98B178D4D134}" sibTransId="{C7145FFB-554E-4D59-95F9-E440737DD28D}"/>
    <dgm:cxn modelId="{F9A912AA-3C10-416C-8B5F-8C3ABEC31BC0}" type="presOf" srcId="{94B65CBB-78AD-49C0-A1C5-CECCE39A645F}" destId="{71813D3A-998D-40D4-AB1F-21177E54CC31}" srcOrd="0" destOrd="0" presId="urn:microsoft.com/office/officeart/2005/8/layout/default"/>
    <dgm:cxn modelId="{AE7E05D3-1F60-45E0-8E74-EBC2E8777419}" type="presOf" srcId="{E4589B12-F540-4265-A7CF-29BD8540A333}" destId="{DFD6A34D-E6E5-484C-A994-243BE83C199F}" srcOrd="0" destOrd="0" presId="urn:microsoft.com/office/officeart/2005/8/layout/default"/>
    <dgm:cxn modelId="{F7420BEA-F6DC-4B41-8468-076D8F90E95A}" srcId="{3D39E0BC-B85D-46AD-BB74-A22696F5B191}" destId="{62968787-E932-4803-9C6E-E6D043492736}" srcOrd="4" destOrd="0" parTransId="{19D0F438-8788-428B-8884-1D545FB93ECC}" sibTransId="{7532E22D-506B-4446-A503-8099587F41B0}"/>
    <dgm:cxn modelId="{D24261FB-03F1-43D1-B6DC-3B2B1BFF261E}" type="presOf" srcId="{62968787-E932-4803-9C6E-E6D043492736}" destId="{C73BD8AF-F4E1-4CCC-A3EB-9E23A6949B2F}" srcOrd="0" destOrd="0" presId="urn:microsoft.com/office/officeart/2005/8/layout/default"/>
    <dgm:cxn modelId="{89A43BFE-3F57-44E4-9331-9FA77D025C16}" type="presOf" srcId="{2F39EBD5-0398-4923-8F10-F6B377E147F8}" destId="{FCEDA82C-2493-481F-991A-A1620482B55A}" srcOrd="0" destOrd="0" presId="urn:microsoft.com/office/officeart/2005/8/layout/default"/>
    <dgm:cxn modelId="{D609BC86-A137-4CDF-9D0F-F9E511445E8F}" type="presParOf" srcId="{4CD4D324-05AB-4CEB-887F-02A94E9D4918}" destId="{95306368-135D-4021-9A4D-E0BE14190104}" srcOrd="0" destOrd="0" presId="urn:microsoft.com/office/officeart/2005/8/layout/default"/>
    <dgm:cxn modelId="{FC8E0B51-32C6-4A50-BA29-C6B258A5B206}" type="presParOf" srcId="{4CD4D324-05AB-4CEB-887F-02A94E9D4918}" destId="{D2E22081-AFB9-44F6-9C73-8AB19455DB05}" srcOrd="1" destOrd="0" presId="urn:microsoft.com/office/officeart/2005/8/layout/default"/>
    <dgm:cxn modelId="{C038B929-5F89-473C-B007-E4264032683E}" type="presParOf" srcId="{4CD4D324-05AB-4CEB-887F-02A94E9D4918}" destId="{FCEDA82C-2493-481F-991A-A1620482B55A}" srcOrd="2" destOrd="0" presId="urn:microsoft.com/office/officeart/2005/8/layout/default"/>
    <dgm:cxn modelId="{DCA2189D-C107-49FC-8D65-606901899B2B}" type="presParOf" srcId="{4CD4D324-05AB-4CEB-887F-02A94E9D4918}" destId="{CF7E8268-35FF-430E-87C6-9E5EDA8B817F}" srcOrd="3" destOrd="0" presId="urn:microsoft.com/office/officeart/2005/8/layout/default"/>
    <dgm:cxn modelId="{B6C617CB-A9BA-4555-B37A-0A3A27B92DB6}" type="presParOf" srcId="{4CD4D324-05AB-4CEB-887F-02A94E9D4918}" destId="{71813D3A-998D-40D4-AB1F-21177E54CC31}" srcOrd="4" destOrd="0" presId="urn:microsoft.com/office/officeart/2005/8/layout/default"/>
    <dgm:cxn modelId="{D3AB5D2A-8D57-4CE5-BFE5-99AE27238D75}" type="presParOf" srcId="{4CD4D324-05AB-4CEB-887F-02A94E9D4918}" destId="{D54B6B37-6E49-44C9-9994-C914B1EF6E41}" srcOrd="5" destOrd="0" presId="urn:microsoft.com/office/officeart/2005/8/layout/default"/>
    <dgm:cxn modelId="{B1BA3CF3-1498-4553-9402-F24385E416F5}" type="presParOf" srcId="{4CD4D324-05AB-4CEB-887F-02A94E9D4918}" destId="{DFD6A34D-E6E5-484C-A994-243BE83C199F}" srcOrd="6" destOrd="0" presId="urn:microsoft.com/office/officeart/2005/8/layout/default"/>
    <dgm:cxn modelId="{DE17CF7F-55B4-4315-8E0B-A898D496D59A}" type="presParOf" srcId="{4CD4D324-05AB-4CEB-887F-02A94E9D4918}" destId="{82ADE032-184F-4C9F-A52E-9FAE0C5BDD6A}" srcOrd="7" destOrd="0" presId="urn:microsoft.com/office/officeart/2005/8/layout/default"/>
    <dgm:cxn modelId="{5353782D-F33A-4556-99FE-94569B0AC08E}" type="presParOf" srcId="{4CD4D324-05AB-4CEB-887F-02A94E9D4918}" destId="{C73BD8AF-F4E1-4CCC-A3EB-9E23A6949B2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5F645-5F25-47AF-8DA1-1DC79095CE81}">
      <dsp:nvSpPr>
        <dsp:cNvPr id="0" name=""/>
        <dsp:cNvSpPr/>
      </dsp:nvSpPr>
      <dsp:spPr>
        <a:xfrm>
          <a:off x="0" y="13624"/>
          <a:ext cx="3966940" cy="767520"/>
        </a:xfrm>
        <a:prstGeom prst="roundRect">
          <a:avLst/>
        </a:prstGeom>
        <a:solidFill>
          <a:schemeClr val="tx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Data source</a:t>
          </a:r>
        </a:p>
      </dsp:txBody>
      <dsp:txXfrm>
        <a:off x="37467" y="51091"/>
        <a:ext cx="3892006" cy="692586"/>
      </dsp:txXfrm>
    </dsp:sp>
    <dsp:sp modelId="{2F6A3DF9-5AAB-44AC-B3B0-91B2160DF056}">
      <dsp:nvSpPr>
        <dsp:cNvPr id="0" name=""/>
        <dsp:cNvSpPr/>
      </dsp:nvSpPr>
      <dsp:spPr>
        <a:xfrm>
          <a:off x="0" y="781145"/>
          <a:ext cx="396694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5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The dataset was sourced from Mr. David.</a:t>
          </a:r>
        </a:p>
      </dsp:txBody>
      <dsp:txXfrm>
        <a:off x="0" y="781145"/>
        <a:ext cx="3966940" cy="79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5F645-5F25-47AF-8DA1-1DC79095CE81}">
      <dsp:nvSpPr>
        <dsp:cNvPr id="0" name=""/>
        <dsp:cNvSpPr/>
      </dsp:nvSpPr>
      <dsp:spPr>
        <a:xfrm>
          <a:off x="0" y="178842"/>
          <a:ext cx="6433157" cy="606277"/>
        </a:xfrm>
        <a:prstGeom prst="roundRect">
          <a:avLst/>
        </a:prstGeom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Data Cleaning</a:t>
          </a:r>
        </a:p>
      </dsp:txBody>
      <dsp:txXfrm>
        <a:off x="29596" y="208438"/>
        <a:ext cx="6373965" cy="547085"/>
      </dsp:txXfrm>
    </dsp:sp>
    <dsp:sp modelId="{2F6A3DF9-5AAB-44AC-B3B0-91B2160DF056}">
      <dsp:nvSpPr>
        <dsp:cNvPr id="0" name=""/>
        <dsp:cNvSpPr/>
      </dsp:nvSpPr>
      <dsp:spPr>
        <a:xfrm>
          <a:off x="0" y="785119"/>
          <a:ext cx="6433157" cy="303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25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Created a data model with four dimension tables (Channel, Customer, Product, Region) and one fact table (Bayliners).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Removed duplicates and blank/error rows from all dimension tables, while preserving the fact table as-is.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Converted the date column from text to a date format using the "Using Locale" function.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Established a primary key (Channel ID) for the Channel dimension table to ensure data integrity.</a:t>
          </a:r>
        </a:p>
      </dsp:txBody>
      <dsp:txXfrm>
        <a:off x="0" y="785119"/>
        <a:ext cx="6433157" cy="3031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5F645-5F25-47AF-8DA1-1DC79095CE81}">
      <dsp:nvSpPr>
        <dsp:cNvPr id="0" name=""/>
        <dsp:cNvSpPr/>
      </dsp:nvSpPr>
      <dsp:spPr>
        <a:xfrm>
          <a:off x="0" y="10962"/>
          <a:ext cx="3863779" cy="778049"/>
        </a:xfrm>
        <a:prstGeom prst="roundRect">
          <a:avLst/>
        </a:prstGeom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Calibri"/>
              <a:ea typeface="微软雅黑"/>
              <a:cs typeface="+mn-cs"/>
            </a:rPr>
            <a:t>Tool Used</a:t>
          </a:r>
        </a:p>
      </dsp:txBody>
      <dsp:txXfrm>
        <a:off x="37981" y="48943"/>
        <a:ext cx="3787817" cy="702087"/>
      </dsp:txXfrm>
    </dsp:sp>
    <dsp:sp modelId="{2F6A3DF9-5AAB-44AC-B3B0-91B2160DF056}">
      <dsp:nvSpPr>
        <dsp:cNvPr id="0" name=""/>
        <dsp:cNvSpPr/>
      </dsp:nvSpPr>
      <dsp:spPr>
        <a:xfrm>
          <a:off x="0" y="789012"/>
          <a:ext cx="3863779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7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Powerbi(Power query)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Powerpoint</a:t>
          </a:r>
        </a:p>
      </dsp:txBody>
      <dsp:txXfrm>
        <a:off x="0" y="789012"/>
        <a:ext cx="3863779" cy="941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4C3D5-7FAD-4A8C-8BF8-014750429040}">
      <dsp:nvSpPr>
        <dsp:cNvPr id="0" name=""/>
        <dsp:cNvSpPr/>
      </dsp:nvSpPr>
      <dsp:spPr>
        <a:xfrm>
          <a:off x="0" y="114225"/>
          <a:ext cx="2740712" cy="1710540"/>
        </a:xfrm>
        <a:prstGeom prst="roundRect">
          <a:avLst/>
        </a:prstGeom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Assess total revenue, profit, and order count for the year, identifying the top revenue-generating region.</a:t>
          </a:r>
        </a:p>
      </dsp:txBody>
      <dsp:txXfrm>
        <a:off x="83502" y="197727"/>
        <a:ext cx="2573708" cy="1543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5BA67-C928-4819-823A-219DE0FEAB7B}">
      <dsp:nvSpPr>
        <dsp:cNvPr id="0" name=""/>
        <dsp:cNvSpPr/>
      </dsp:nvSpPr>
      <dsp:spPr>
        <a:xfrm>
          <a:off x="0" y="517861"/>
          <a:ext cx="2674981" cy="1727680"/>
        </a:xfrm>
        <a:prstGeom prst="roundRect">
          <a:avLst/>
        </a:prstGeom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white"/>
              </a:solidFill>
              <a:latin typeface="Microsoft New Tai Lue" panose="020B0502040204020203" pitchFamily="34" charset="0"/>
              <a:ea typeface="微软雅黑"/>
              <a:cs typeface="Microsoft New Tai Lue" panose="020B0502040204020203" pitchFamily="34" charset="0"/>
            </a:rPr>
            <a:t>Evaluate the most used channels and their impact on delivery performance.</a:t>
          </a:r>
        </a:p>
      </dsp:txBody>
      <dsp:txXfrm>
        <a:off x="84338" y="602199"/>
        <a:ext cx="2506305" cy="15590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8659-F893-48E3-AC91-A75BB6C2DFD5}">
      <dsp:nvSpPr>
        <dsp:cNvPr id="0" name=""/>
        <dsp:cNvSpPr/>
      </dsp:nvSpPr>
      <dsp:spPr>
        <a:xfrm>
          <a:off x="0" y="0"/>
          <a:ext cx="2873243" cy="2244617"/>
        </a:xfrm>
        <a:prstGeom prst="roundRect">
          <a:avLst/>
        </a:prstGeom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prstClr val="white"/>
              </a:solidFill>
              <a:latin typeface="Microsoft New Tai Lue" panose="020B0502040204020203" pitchFamily="34" charset="0"/>
              <a:ea typeface="微软雅黑"/>
              <a:cs typeface="Microsoft New Tai Lue" panose="020B0502040204020203" pitchFamily="34" charset="0"/>
            </a:rPr>
            <a:t>Identify top customers by sales, order count, and revenue, and examine customer distribution and average order value by region.</a:t>
          </a:r>
        </a:p>
      </dsp:txBody>
      <dsp:txXfrm>
        <a:off x="109573" y="109573"/>
        <a:ext cx="2654097" cy="20254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E62DC-4D1E-4737-B0C3-E7A5B5AE13EF}">
      <dsp:nvSpPr>
        <dsp:cNvPr id="0" name=""/>
        <dsp:cNvSpPr/>
      </dsp:nvSpPr>
      <dsp:spPr>
        <a:xfrm>
          <a:off x="0" y="38005"/>
          <a:ext cx="2740713" cy="2176390"/>
        </a:xfrm>
        <a:prstGeom prst="roundRect">
          <a:avLst/>
        </a:prstGeom>
        <a:solidFill>
          <a:srgbClr val="44546A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/>
              </a:solidFill>
              <a:latin typeface="Microsoft New Tai Lue" panose="020B0502040204020203" pitchFamily="34" charset="0"/>
              <a:ea typeface="微软雅黑"/>
              <a:cs typeface="Microsoft New Tai Lue" panose="020B0502040204020203" pitchFamily="34" charset="0"/>
            </a:rPr>
            <a:t>Determine the highest and lowest revenue-generating products, alongside quantity sold, profit margins, sales trends, and top-performing product categories by region.</a:t>
          </a:r>
        </a:p>
      </dsp:txBody>
      <dsp:txXfrm>
        <a:off x="106243" y="144248"/>
        <a:ext cx="2528227" cy="19639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06368-135D-4021-9A4D-E0BE14190104}">
      <dsp:nvSpPr>
        <dsp:cNvPr id="0" name=""/>
        <dsp:cNvSpPr/>
      </dsp:nvSpPr>
      <dsp:spPr>
        <a:xfrm>
          <a:off x="0" y="946380"/>
          <a:ext cx="2800432" cy="1680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Capitalize on High-Performing Channels</a:t>
          </a:r>
          <a:r>
            <a:rPr lang="en-US" sz="1600" b="0" i="0" kern="120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: Focus on Wholesale ($83M) and Distribution ($49M) channels to boost revenue, optimizing their delivery performance. </a:t>
          </a:r>
          <a:endParaRPr lang="en-US" sz="1600" kern="1200" dirty="0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sp:txBody>
      <dsp:txXfrm>
        <a:off x="0" y="946380"/>
        <a:ext cx="2800432" cy="1680259"/>
      </dsp:txXfrm>
    </dsp:sp>
    <dsp:sp modelId="{FCEDA82C-2493-481F-991A-A1620482B55A}">
      <dsp:nvSpPr>
        <dsp:cNvPr id="0" name=""/>
        <dsp:cNvSpPr/>
      </dsp:nvSpPr>
      <dsp:spPr>
        <a:xfrm>
          <a:off x="3080475" y="946380"/>
          <a:ext cx="2800432" cy="1680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Microsoft New Tai Lue" panose="020B0502040204020203" pitchFamily="34" charset="0"/>
              <a:cs typeface="Microsoft New Tai Lue" panose="020B0502040204020203" pitchFamily="34" charset="0"/>
            </a:rPr>
            <a:t>Promote Top Products</a:t>
          </a:r>
          <a:r>
            <a:rPr lang="en-US" sz="1600" b="0" i="0" kern="1200" baseline="0">
              <a:latin typeface="Microsoft New Tai Lue" panose="020B0502040204020203" pitchFamily="34" charset="0"/>
              <a:cs typeface="Microsoft New Tai Lue" panose="020B0502040204020203" pitchFamily="34" charset="0"/>
            </a:rPr>
            <a:t>: Leverage Product 7 (11.2K sold, $1.14M profit) through targeted marketing to sustain its market dominance. </a:t>
          </a:r>
          <a:endParaRPr lang="en-US" sz="1600" kern="1200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sp:txBody>
      <dsp:txXfrm>
        <a:off x="3080475" y="946380"/>
        <a:ext cx="2800432" cy="1680259"/>
      </dsp:txXfrm>
    </dsp:sp>
    <dsp:sp modelId="{71813D3A-998D-40D4-AB1F-21177E54CC31}">
      <dsp:nvSpPr>
        <dsp:cNvPr id="0" name=""/>
        <dsp:cNvSpPr/>
      </dsp:nvSpPr>
      <dsp:spPr>
        <a:xfrm>
          <a:off x="6160951" y="946380"/>
          <a:ext cx="2800432" cy="1680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Expand Product offerings</a:t>
          </a:r>
          <a:r>
            <a:rPr lang="en-US" sz="1600" b="0" i="0" kern="120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: For product 5, increase its lower quantity orders (7,2k).</a:t>
          </a:r>
          <a:endParaRPr lang="en-US" sz="1600" kern="1200" dirty="0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sp:txBody>
      <dsp:txXfrm>
        <a:off x="6160951" y="946380"/>
        <a:ext cx="2800432" cy="1680259"/>
      </dsp:txXfrm>
    </dsp:sp>
    <dsp:sp modelId="{DFD6A34D-E6E5-484C-A994-243BE83C199F}">
      <dsp:nvSpPr>
        <dsp:cNvPr id="0" name=""/>
        <dsp:cNvSpPr/>
      </dsp:nvSpPr>
      <dsp:spPr>
        <a:xfrm>
          <a:off x="1540237" y="2906683"/>
          <a:ext cx="2800432" cy="1680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>
              <a:latin typeface="Microsoft New Tai Lue" panose="020B0502040204020203" pitchFamily="34" charset="0"/>
              <a:cs typeface="Microsoft New Tai Lue" panose="020B0502040204020203" pitchFamily="34" charset="0"/>
            </a:rPr>
            <a:t>Engage Top Customers</a:t>
          </a:r>
          <a:r>
            <a:rPr lang="en-US" sz="1600" b="0" i="0" kern="1200" baseline="0">
              <a:latin typeface="Microsoft New Tai Lue" panose="020B0502040204020203" pitchFamily="34" charset="0"/>
              <a:cs typeface="Microsoft New Tai Lue" panose="020B0502040204020203" pitchFamily="34" charset="0"/>
            </a:rPr>
            <a:t>: Offer loyalty programs for Mediline ($4.081M) to maintain high sales and order volumes. </a:t>
          </a:r>
          <a:endParaRPr lang="en-US" sz="1600" kern="1200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sp:txBody>
      <dsp:txXfrm>
        <a:off x="1540237" y="2906683"/>
        <a:ext cx="2800432" cy="1680259"/>
      </dsp:txXfrm>
    </dsp:sp>
    <dsp:sp modelId="{C73BD8AF-F4E1-4CCC-A3EB-9E23A6949B2F}">
      <dsp:nvSpPr>
        <dsp:cNvPr id="0" name=""/>
        <dsp:cNvSpPr/>
      </dsp:nvSpPr>
      <dsp:spPr>
        <a:xfrm>
          <a:off x="4620713" y="2906683"/>
          <a:ext cx="2800432" cy="16802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Targeted growth strategies</a:t>
          </a:r>
          <a:r>
            <a:rPr lang="en-US" sz="1600" b="0" i="0" kern="1200" baseline="0" dirty="0">
              <a:latin typeface="Microsoft New Tai Lue" panose="020B0502040204020203" pitchFamily="34" charset="0"/>
              <a:cs typeface="Microsoft New Tai Lue" panose="020B0502040204020203" pitchFamily="34" charset="0"/>
            </a:rPr>
            <a:t>: Focus on Redwood and Hamilton East suburbs, which lead with 2.2M and 2.1M revenue, for targeted growth.</a:t>
          </a:r>
          <a:endParaRPr lang="en-US" sz="1600" kern="1200" dirty="0">
            <a:latin typeface="Microsoft New Tai Lue" panose="020B0502040204020203" pitchFamily="34" charset="0"/>
            <a:cs typeface="Microsoft New Tai Lue" panose="020B0502040204020203" pitchFamily="34" charset="0"/>
          </a:endParaRPr>
        </a:p>
      </dsp:txBody>
      <dsp:txXfrm>
        <a:off x="4620713" y="2906683"/>
        <a:ext cx="2800432" cy="168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D3388-242D-4241-BD47-FD158BBB91DE}" type="datetimeFigureOut">
              <a:rPr lang="zh-CN" altLang="en-US" smtClean="0"/>
              <a:pPr/>
              <a:t>2025/5/19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B68E5-EFBF-482F-9AC2-4332C0FB96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60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手动输入 11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8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手动输入 12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手动输入 13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手动输入 14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6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/>
          <p:cNvSpPr/>
          <p:nvPr userDrawn="1"/>
        </p:nvSpPr>
        <p:spPr>
          <a:xfrm>
            <a:off x="0" y="-1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0612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2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047D9-FEE4-4881-B706-9575ADABFECF}" type="datetimeFigureOut">
              <a:rPr lang="zh-CN" altLang="en-US" smtClean="0"/>
              <a:pPr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3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47D9-FEE4-4881-B706-9575ADABFECF}" type="datetimeFigureOut">
              <a:rPr lang="zh-CN" altLang="en-US" smtClean="0"/>
              <a:pPr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9EC-0F5A-4ED1-9D27-B6EB06E679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8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7112" y="2083707"/>
            <a:ext cx="519982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2017-19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69471" y="3660463"/>
            <a:ext cx="4758156" cy="79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BayLeiners group are a large-scale retail company based in New Zealand, with its operations in various cities across the country, providing a wide range of consumer products. </a:t>
            </a:r>
            <a:endParaRPr lang="zh-CN" altLang="en-US" sz="1200" dirty="0">
              <a:solidFill>
                <a:schemeClr val="bg1"/>
              </a:solidFill>
              <a:latin typeface="Microsoft New Tai Lue" panose="020B0502040204020203" pitchFamily="34" charset="0"/>
              <a:ea typeface="微软雅黑" panose="020B0503020204020204" pitchFamily="34" charset="-122"/>
              <a:cs typeface="Microsoft New Tai Lue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5415" y="2502322"/>
            <a:ext cx="30671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BAYLINERS</a:t>
            </a:r>
            <a:r>
              <a:rPr kumimoji="1" lang="zh-CN" altLang="en-US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kumimoji="1" lang="en-US" altLang="zh-CN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r>
              <a:rPr kumimoji="1" lang="en-US" altLang="zh-CN" sz="4800" b="1" dirty="0">
                <a:solidFill>
                  <a:schemeClr val="bg1"/>
                </a:solidFill>
                <a:ea typeface="微软雅黑" panose="020B0503020204020204" pitchFamily="34" charset="-122"/>
              </a:rPr>
              <a:t>STORE</a:t>
            </a:r>
            <a:endParaRPr kumimoji="1" lang="zh-CN" altLang="en-US" sz="48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46939" y="4089966"/>
            <a:ext cx="2830703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Olusanya Oluwatosin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6627" y="1714500"/>
            <a:ext cx="3943324" cy="3505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057400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orders by Year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12168" y="2942133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12168" y="3156393"/>
            <a:ext cx="3494314" cy="1245453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Orders were much in 2017 and 2018 each with approximately 2.7k orders. </a:t>
            </a:r>
            <a:endParaRPr kumimoji="1" lang="en-US" altLang="zh-CN" sz="2000" dirty="0">
              <a:solidFill>
                <a:schemeClr val="bg1"/>
              </a:solidFill>
              <a:latin typeface="Bahnschrift" panose="020B0502040204020203" pitchFamily="34" charset="0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75A03-D1E8-4F17-9EBE-F4F2F89F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70" y="1654071"/>
            <a:ext cx="5882458" cy="35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74205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07117" y="256408"/>
            <a:ext cx="3489634" cy="5524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Product Revenue by year</a:t>
            </a:r>
            <a:endParaRPr lang="zh-CN" alt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63220-E34A-493A-8F3B-1437388A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92" y="808858"/>
            <a:ext cx="8878358" cy="2675436"/>
          </a:xfrm>
          <a:prstGeom prst="rect">
            <a:avLst/>
          </a:prstGeom>
        </p:spPr>
      </p:pic>
      <p:sp>
        <p:nvSpPr>
          <p:cNvPr id="26" name="矩形 8">
            <a:extLst>
              <a:ext uri="{FF2B5EF4-FFF2-40B4-BE49-F238E27FC236}">
                <a16:creationId xmlns:a16="http://schemas.microsoft.com/office/drawing/2014/main" id="{7189506E-0551-454B-B593-68C05DF5EE3B}"/>
              </a:ext>
            </a:extLst>
          </p:cNvPr>
          <p:cNvSpPr/>
          <p:nvPr/>
        </p:nvSpPr>
        <p:spPr>
          <a:xfrm>
            <a:off x="407117" y="3882682"/>
            <a:ext cx="11339406" cy="297531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12">
            <a:extLst>
              <a:ext uri="{FF2B5EF4-FFF2-40B4-BE49-F238E27FC236}">
                <a16:creationId xmlns:a16="http://schemas.microsoft.com/office/drawing/2014/main" id="{EB2E745B-D459-4993-9F95-0692E5B97E91}"/>
              </a:ext>
            </a:extLst>
          </p:cNvPr>
          <p:cNvSpPr txBox="1"/>
          <p:nvPr/>
        </p:nvSpPr>
        <p:spPr>
          <a:xfrm>
            <a:off x="2383857" y="4573048"/>
            <a:ext cx="7913693" cy="1476094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Sales were high in 2017, 2018, and 2019 with Product 1 selling the most which brought in the highest revenue.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2400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  <a:cs typeface="Arial"/>
              </a:rPr>
              <a:t>Sales dipped mid-period from 2017 to 2019 for product 13.</a:t>
            </a:r>
          </a:p>
        </p:txBody>
      </p:sp>
    </p:spTree>
    <p:extLst>
      <p:ext uri="{BB962C8B-B14F-4D97-AF65-F5344CB8AC3E}">
        <p14:creationId xmlns:p14="http://schemas.microsoft.com/office/powerpoint/2010/main" val="13954619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809750" y="1695450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800350" y="1409700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438650" y="49987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591050" y="633222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00350" y="2237101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2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19750" y="3199209"/>
            <a:ext cx="533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Overview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5619750" y="2237101"/>
            <a:ext cx="0" cy="2868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5">
            <a:extLst>
              <a:ext uri="{FF2B5EF4-FFF2-40B4-BE49-F238E27FC236}">
                <a16:creationId xmlns:a16="http://schemas.microsoft.com/office/drawing/2014/main" id="{9DCC0DF7-6CB6-4552-A44F-307749349F67}"/>
              </a:ext>
            </a:extLst>
          </p:cNvPr>
          <p:cNvSpPr txBox="1"/>
          <p:nvPr/>
        </p:nvSpPr>
        <p:spPr>
          <a:xfrm>
            <a:off x="6096000" y="3952528"/>
            <a:ext cx="376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Contains customer data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7">
            <a:extLst>
              <a:ext uri="{FF2B5EF4-FFF2-40B4-BE49-F238E27FC236}">
                <a16:creationId xmlns:a16="http://schemas.microsoft.com/office/drawing/2014/main" id="{36965286-B5C6-458F-98A4-2312D11DB73A}"/>
              </a:ext>
            </a:extLst>
          </p:cNvPr>
          <p:cNvCxnSpPr>
            <a:cxnSpLocks/>
          </p:cNvCxnSpPr>
          <p:nvPr/>
        </p:nvCxnSpPr>
        <p:spPr>
          <a:xfrm>
            <a:off x="5619750" y="3824069"/>
            <a:ext cx="40447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3341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06856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3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6627" y="1714500"/>
            <a:ext cx="3943324" cy="3505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155" y="2057400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Customer Data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312168" y="2506032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215217" y="2591452"/>
            <a:ext cx="3494314" cy="2445782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The top customer, </a:t>
            </a:r>
            <a:r>
              <a:rPr lang="en-US" altLang="zh-CN" sz="2000" dirty="0" err="1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Mediline</a:t>
            </a:r>
            <a:r>
              <a:rPr lang="en-US" altLang="zh-CN" sz="2000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, generates 4.08M in revenue with a 183k profit, moving ahead of OUR Ltd. Total revenue reaches 68M, across 3,431 orders.</a:t>
            </a:r>
            <a:endParaRPr kumimoji="1" lang="en-US" altLang="zh-CN" sz="2000" dirty="0">
              <a:solidFill>
                <a:schemeClr val="bg1"/>
              </a:solidFill>
              <a:latin typeface="Bahnschrift" panose="020B0502040204020203" pitchFamily="34" charset="0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76400-0972-4E19-827C-713B59B4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34" y="1148154"/>
            <a:ext cx="6154578" cy="52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82824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35020" y="2623913"/>
            <a:ext cx="3907061" cy="2422712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Wholesales dominates with 1.2k orders followed by Distributor and Export 4.29K orders.  From this, it shows that Wholesales is the most preferred channel for Customers.</a:t>
            </a:r>
            <a:endParaRPr lang="zh-CN" altLang="en-US" sz="2000" dirty="0">
              <a:solidFill>
                <a:schemeClr val="bg1"/>
              </a:solidFill>
              <a:latin typeface="Bahnschrift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1065622" y="2440173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05ECCC-4B05-440F-AC3B-94B941A6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561" y="1977661"/>
            <a:ext cx="5469706" cy="2950607"/>
          </a:xfrm>
          <a:prstGeom prst="rect">
            <a:avLst/>
          </a:prstGeom>
        </p:spPr>
      </p:pic>
      <p:sp>
        <p:nvSpPr>
          <p:cNvPr id="18" name="矩形 23">
            <a:extLst>
              <a:ext uri="{FF2B5EF4-FFF2-40B4-BE49-F238E27FC236}">
                <a16:creationId xmlns:a16="http://schemas.microsoft.com/office/drawing/2014/main" id="{94375E57-FA44-4ECE-B846-49FDF972C354}"/>
              </a:ext>
            </a:extLst>
          </p:cNvPr>
          <p:cNvSpPr/>
          <p:nvPr/>
        </p:nvSpPr>
        <p:spPr>
          <a:xfrm>
            <a:off x="7427742" y="47929"/>
            <a:ext cx="4764258" cy="5524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Top Channels by Customer Orders.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289934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chemeClr val="accent1">
              <a:lumMod val="50000"/>
            </a:schemeClr>
          </a:solidFill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088551" y="0"/>
            <a:ext cx="2542126" cy="1429946"/>
          </a:xfrm>
          <a:prstGeom prst="triangle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35020" y="2666117"/>
            <a:ext cx="3907061" cy="202260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Bahnschrift" panose="020B0502040204020203" pitchFamily="34" charset="0"/>
                <a:ea typeface="微软雅黑" panose="020B0503020204020204" pitchFamily="34" charset="-122"/>
              </a:rPr>
              <a:t>Product 7 leads with 1328 units sold, followed by product 1 with 1314 units sold. Product 9 lags also with product 6 with 488 and 174 units sold respectively. </a:t>
            </a:r>
          </a:p>
        </p:txBody>
      </p:sp>
      <p:sp>
        <p:nvSpPr>
          <p:cNvPr id="7" name="等腰三角形 6"/>
          <p:cNvSpPr/>
          <p:nvPr/>
        </p:nvSpPr>
        <p:spPr>
          <a:xfrm rot="10800000">
            <a:off x="1065622" y="2440173"/>
            <a:ext cx="438150" cy="36748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820" y="0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</a:rPr>
              <a:t>2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18" name="矩形 23">
            <a:extLst>
              <a:ext uri="{FF2B5EF4-FFF2-40B4-BE49-F238E27FC236}">
                <a16:creationId xmlns:a16="http://schemas.microsoft.com/office/drawing/2014/main" id="{94375E57-FA44-4ECE-B846-49FDF972C354}"/>
              </a:ext>
            </a:extLst>
          </p:cNvPr>
          <p:cNvSpPr/>
          <p:nvPr/>
        </p:nvSpPr>
        <p:spPr>
          <a:xfrm>
            <a:off x="7427742" y="47929"/>
            <a:ext cx="4764258" cy="5524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Top Channels by Customer Orders.</a:t>
            </a:r>
            <a:endParaRPr lang="zh-CN" altLang="en-US" sz="2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D9C1BA-03D6-4089-8058-89C7C28A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80" y="2236764"/>
            <a:ext cx="5905361" cy="299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744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790700" y="1790700"/>
            <a:ext cx="3467100" cy="34671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609850" y="1619250"/>
            <a:ext cx="3810000" cy="3810000"/>
          </a:xfrm>
          <a:prstGeom prst="ellipse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867400" y="2114550"/>
            <a:ext cx="2781300" cy="27813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076950" y="1419225"/>
            <a:ext cx="4171950" cy="41719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90850" y="2092766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7574" y="2691325"/>
            <a:ext cx="518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 Overview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497587" y="3349303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11874" y="3538358"/>
            <a:ext cx="3494314" cy="701330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Shows the tope 5 products by quantity, profit and orders.</a:t>
            </a:r>
            <a:endParaRPr kumimoji="1"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15694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067" y="567975"/>
            <a:ext cx="4615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5 Products with the Quantity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 flipV="1">
            <a:off x="69455" y="1398337"/>
            <a:ext cx="4193056" cy="190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-16589" y="1572391"/>
            <a:ext cx="3494314" cy="3876751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  <a:ea typeface="微软雅黑" panose="020B0503020204020204" pitchFamily="34" charset="-122"/>
              </a:rPr>
              <a:t>Product 7 leads with 11.2k units, followed by Product 1 (11k) and product 2 (9.9k). Product 11 and 5 were less demanded compared to the top 3 products.</a:t>
            </a:r>
            <a:endParaRPr kumimoji="1" lang="en-US" altLang="zh-CN" sz="2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5CDF740-04C1-4D86-8C37-223D202D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1720725"/>
            <a:ext cx="6449448" cy="37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89659"/>
      </p:ext>
    </p:extLst>
  </p:cSld>
  <p:clrMapOvr>
    <a:masterClrMapping/>
  </p:clrMapOvr>
  <p:transition spd="slow"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067" y="567975"/>
            <a:ext cx="4615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5 Products with the Highest Orders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 flipV="1">
            <a:off x="69455" y="1398337"/>
            <a:ext cx="4193056" cy="190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-16589" y="1572391"/>
            <a:ext cx="3494314" cy="339661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  <a:ea typeface="微软雅黑" panose="020B0503020204020204" pitchFamily="34" charset="-122"/>
              </a:rPr>
              <a:t>Product 7 leads with 1328 orders, followed by Product 1 (1314 orders) and product 2 (1171 orders). Product 11 and 5 follow with 1,062 and 864 orders.</a:t>
            </a:r>
            <a:endParaRPr kumimoji="1" lang="en-US" altLang="zh-CN" sz="2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28532F-754E-4866-A50E-8B48C542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05" y="1398337"/>
            <a:ext cx="6485683" cy="34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92486"/>
      </p:ext>
    </p:extLst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067" y="567975"/>
            <a:ext cx="4615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5 Products with the Highest Profit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 flipV="1">
            <a:off x="69455" y="1398337"/>
            <a:ext cx="4193056" cy="190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-16589" y="1572391"/>
            <a:ext cx="3494314" cy="3396619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  <a:ea typeface="微软雅黑" panose="020B0503020204020204" pitchFamily="34" charset="-122"/>
              </a:rPr>
              <a:t>Product 7 tops with 1.14M profit, followed by Product 1 (1.13M) and product 2 (1.02M). Product 11 and 5 lag compared to the top 3 products.</a:t>
            </a:r>
            <a:endParaRPr kumimoji="1" lang="en-US" altLang="zh-CN" sz="2400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  <a:ea typeface="微软雅黑" panose="020B0503020204020204" pitchFamily="34" charset="-122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137A1-B4C8-48C4-BE91-EE918B02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233" y="1692790"/>
            <a:ext cx="6619586" cy="37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87023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8452" y="-14068"/>
            <a:ext cx="12192000" cy="6858000"/>
            <a:chOff x="0" y="0"/>
            <a:chExt cx="12192000" cy="6858000"/>
          </a:xfrm>
        </p:grpSpPr>
        <p:sp>
          <p:nvSpPr>
            <p:cNvPr id="3" name="矩形 2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手动输入 3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8452" y="14068"/>
            <a:ext cx="222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METHODOLOGY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D84477F-0D5E-41BE-BE70-791978A68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210346"/>
              </p:ext>
            </p:extLst>
          </p:nvPr>
        </p:nvGraphicFramePr>
        <p:xfrm>
          <a:off x="239300" y="1491175"/>
          <a:ext cx="3966940" cy="158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ED04CE34-D692-42F7-98EA-C7CB7E7EB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329578"/>
              </p:ext>
            </p:extLst>
          </p:nvPr>
        </p:nvGraphicFramePr>
        <p:xfrm>
          <a:off x="4680321" y="1417319"/>
          <a:ext cx="6433157" cy="399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4DE9192-78BC-4EDB-B257-CDBC7DB317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672012"/>
              </p:ext>
            </p:extLst>
          </p:nvPr>
        </p:nvGraphicFramePr>
        <p:xfrm>
          <a:off x="239300" y="3491352"/>
          <a:ext cx="3863779" cy="174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9796996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3771178" y="419091"/>
            <a:ext cx="38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Recommendations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391B9-105C-4E7D-B9BB-EAEDF537B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717" y="959388"/>
            <a:ext cx="634921" cy="634921"/>
          </a:xfrm>
          <a:prstGeom prst="rect">
            <a:avLst/>
          </a:prstGeom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75B7945-46EE-4C08-8BD9-9B52B8419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368964"/>
              </p:ext>
            </p:extLst>
          </p:nvPr>
        </p:nvGraphicFramePr>
        <p:xfrm>
          <a:off x="3207169" y="1148830"/>
          <a:ext cx="8961384" cy="553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8392287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271097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414703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700453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61547" y="1383660"/>
            <a:ext cx="4200964" cy="146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69D811A-A633-41C3-BFE1-4D65C91906DE}"/>
              </a:ext>
            </a:extLst>
          </p:cNvPr>
          <p:cNvGrpSpPr/>
          <p:nvPr/>
        </p:nvGrpSpPr>
        <p:grpSpPr>
          <a:xfrm>
            <a:off x="484462" y="6824"/>
            <a:ext cx="1291486" cy="1383885"/>
            <a:chOff x="-319015" y="283261"/>
            <a:chExt cx="1279618" cy="1481182"/>
          </a:xfrm>
        </p:grpSpPr>
        <p:sp>
          <p:nvSpPr>
            <p:cNvPr id="11" name="矩形 2">
              <a:extLst>
                <a:ext uri="{FF2B5EF4-FFF2-40B4-BE49-F238E27FC236}">
                  <a16:creationId xmlns:a16="http://schemas.microsoft.com/office/drawing/2014/main" id="{5A7B4EFD-3ADB-4F08-BA1D-484D9742290A}"/>
                </a:ext>
              </a:extLst>
            </p:cNvPr>
            <p:cNvSpPr/>
            <p:nvPr/>
          </p:nvSpPr>
          <p:spPr>
            <a:xfrm rot="2705224">
              <a:off x="-319015" y="499697"/>
              <a:ext cx="1047750" cy="10477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连接符 4">
              <a:extLst>
                <a:ext uri="{FF2B5EF4-FFF2-40B4-BE49-F238E27FC236}">
                  <a16:creationId xmlns:a16="http://schemas.microsoft.com/office/drawing/2014/main" id="{DB095529-A896-4C01-8838-0C1B7F6390F9}"/>
                </a:ext>
              </a:extLst>
            </p:cNvPr>
            <p:cNvCxnSpPr/>
            <p:nvPr/>
          </p:nvCxnSpPr>
          <p:spPr>
            <a:xfrm>
              <a:off x="204861" y="283261"/>
              <a:ext cx="740311" cy="74031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5">
              <a:extLst>
                <a:ext uri="{FF2B5EF4-FFF2-40B4-BE49-F238E27FC236}">
                  <a16:creationId xmlns:a16="http://schemas.microsoft.com/office/drawing/2014/main" id="{5B944F09-424B-4698-8624-1BDB941BAC4B}"/>
                </a:ext>
              </a:extLst>
            </p:cNvPr>
            <p:cNvCxnSpPr/>
            <p:nvPr/>
          </p:nvCxnSpPr>
          <p:spPr>
            <a:xfrm flipH="1">
              <a:off x="204303" y="1009284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0">
            <a:extLst>
              <a:ext uri="{FF2B5EF4-FFF2-40B4-BE49-F238E27FC236}">
                <a16:creationId xmlns:a16="http://schemas.microsoft.com/office/drawing/2014/main" id="{C699DDEB-D92D-4ADF-93B6-E7D5E057912F}"/>
              </a:ext>
            </a:extLst>
          </p:cNvPr>
          <p:cNvSpPr txBox="1"/>
          <p:nvPr/>
        </p:nvSpPr>
        <p:spPr>
          <a:xfrm>
            <a:off x="1775943" y="430543"/>
            <a:ext cx="3853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542D7C-6CCA-4C04-A7E4-6BD2CE15D94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5" y="401597"/>
            <a:ext cx="640810" cy="6408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417312-7732-424A-AC7A-78A8D1E85E00}"/>
              </a:ext>
            </a:extLst>
          </p:cNvPr>
          <p:cNvSpPr txBox="1"/>
          <p:nvPr/>
        </p:nvSpPr>
        <p:spPr>
          <a:xfrm>
            <a:off x="6081347" y="1700199"/>
            <a:ext cx="6032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Bayliners store has strong revenue potential, with 154.57M generated and a peak in 2017-2018. focusing on top suburbs like Redwood and Hamilton East and leveraging high performing products like product 1 and product 7 can sustain and enhance profitability.</a:t>
            </a:r>
          </a:p>
          <a:p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Also with wholesale and distribution leading the channel revenue, it can enhance profitability.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A6EAEC-F28F-4737-9F05-CF007E4EA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444" y="1472950"/>
            <a:ext cx="4699895" cy="46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92676"/>
      </p:ext>
    </p:extLst>
  </p:cSld>
  <p:clrMapOvr>
    <a:masterClrMapping/>
  </p:clrMapOvr>
  <p:transition spd="slow"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626103" y="244656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945415" y="2502322"/>
            <a:ext cx="23374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</a:p>
          <a:p>
            <a:r>
              <a:rPr kumimoji="1"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YOU!</a:t>
            </a:r>
            <a:endParaRPr kumimoji="1"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0000996F-7378-4164-9E3E-A3D01A96D11F}"/>
              </a:ext>
            </a:extLst>
          </p:cNvPr>
          <p:cNvSpPr txBox="1"/>
          <p:nvPr/>
        </p:nvSpPr>
        <p:spPr>
          <a:xfrm>
            <a:off x="745588" y="2608746"/>
            <a:ext cx="51998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Bayliners Store</a:t>
            </a:r>
            <a:endParaRPr lang="zh-CN" altLang="en-US" sz="6000" b="1" dirty="0">
              <a:solidFill>
                <a:schemeClr val="bg1"/>
              </a:solidFill>
            </a:endParaRPr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3F223FB4-08C0-4714-A7DA-22D30D5224F0}"/>
              </a:ext>
            </a:extLst>
          </p:cNvPr>
          <p:cNvSpPr/>
          <p:nvPr/>
        </p:nvSpPr>
        <p:spPr>
          <a:xfrm>
            <a:off x="5610188" y="4056597"/>
            <a:ext cx="2830703" cy="307773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</a:rPr>
              <a:t>Olusanya Oluwatosin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3677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4">
            <a:extLst>
              <a:ext uri="{FF2B5EF4-FFF2-40B4-BE49-F238E27FC236}">
                <a16:creationId xmlns:a16="http://schemas.microsoft.com/office/drawing/2014/main" id="{C7DD4624-1F17-4D8E-803A-2C4CC018EC23}"/>
              </a:ext>
            </a:extLst>
          </p:cNvPr>
          <p:cNvSpPr/>
          <p:nvPr/>
        </p:nvSpPr>
        <p:spPr>
          <a:xfrm rot="3547405">
            <a:off x="4881351" y="-510799"/>
            <a:ext cx="2793594" cy="2330961"/>
          </a:xfrm>
          <a:prstGeom prst="triangle">
            <a:avLst/>
          </a:prstGeom>
          <a:solidFill>
            <a:schemeClr val="tx1">
              <a:lumMod val="95000"/>
              <a:lumOff val="5000"/>
              <a:alpha val="7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B0C57A6A-A108-4E83-81D8-4D269502D541}"/>
              </a:ext>
            </a:extLst>
          </p:cNvPr>
          <p:cNvSpPr txBox="1"/>
          <p:nvPr/>
        </p:nvSpPr>
        <p:spPr>
          <a:xfrm>
            <a:off x="3948868" y="859089"/>
            <a:ext cx="4221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Statement</a:t>
            </a:r>
            <a:endParaRPr lang="zh-CN" altLang="en-US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直接连接符 7">
            <a:extLst>
              <a:ext uri="{FF2B5EF4-FFF2-40B4-BE49-F238E27FC236}">
                <a16:creationId xmlns:a16="http://schemas.microsoft.com/office/drawing/2014/main" id="{82D077C1-B654-406C-ACA3-FE72AE70515D}"/>
              </a:ext>
            </a:extLst>
          </p:cNvPr>
          <p:cNvCxnSpPr/>
          <p:nvPr/>
        </p:nvCxnSpPr>
        <p:spPr>
          <a:xfrm>
            <a:off x="6588357" y="1757021"/>
            <a:ext cx="7123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8">
            <a:extLst>
              <a:ext uri="{FF2B5EF4-FFF2-40B4-BE49-F238E27FC236}">
                <a16:creationId xmlns:a16="http://schemas.microsoft.com/office/drawing/2014/main" id="{2B09AC97-584C-439C-9A85-0CBB869E5DD8}"/>
              </a:ext>
            </a:extLst>
          </p:cNvPr>
          <p:cNvCxnSpPr/>
          <p:nvPr/>
        </p:nvCxnSpPr>
        <p:spPr>
          <a:xfrm>
            <a:off x="4635418" y="1763535"/>
            <a:ext cx="7123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049737F3-69F2-4B99-A4F5-9485DA4750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385083"/>
              </p:ext>
            </p:extLst>
          </p:nvPr>
        </p:nvGraphicFramePr>
        <p:xfrm>
          <a:off x="380197" y="3969050"/>
          <a:ext cx="2740712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01ED10F7-D826-4D0A-A549-46F0929AA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149870"/>
              </p:ext>
            </p:extLst>
          </p:nvPr>
        </p:nvGraphicFramePr>
        <p:xfrm>
          <a:off x="3308666" y="3536282"/>
          <a:ext cx="2674981" cy="276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386DAD97-7DE7-4CC5-90D5-E97C26FB8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651503"/>
              </p:ext>
            </p:extLst>
          </p:nvPr>
        </p:nvGraphicFramePr>
        <p:xfrm>
          <a:off x="6141536" y="4052917"/>
          <a:ext cx="2873243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B94F604A-7AAE-4202-9C54-4B040CEAF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716921"/>
              </p:ext>
            </p:extLst>
          </p:nvPr>
        </p:nvGraphicFramePr>
        <p:xfrm>
          <a:off x="9162163" y="4015973"/>
          <a:ext cx="2740713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CE822CCA-7058-44B4-98C4-5E198FF2AB3B}"/>
              </a:ext>
            </a:extLst>
          </p:cNvPr>
          <p:cNvGrpSpPr/>
          <p:nvPr/>
        </p:nvGrpSpPr>
        <p:grpSpPr>
          <a:xfrm>
            <a:off x="1337932" y="2495326"/>
            <a:ext cx="9291430" cy="1345870"/>
            <a:chOff x="1632858" y="3177081"/>
            <a:chExt cx="9291430" cy="1345870"/>
          </a:xfrm>
        </p:grpSpPr>
        <p:sp>
          <p:nvSpPr>
            <p:cNvPr id="8" name="椭圆 9">
              <a:extLst>
                <a:ext uri="{FF2B5EF4-FFF2-40B4-BE49-F238E27FC236}">
                  <a16:creationId xmlns:a16="http://schemas.microsoft.com/office/drawing/2014/main" id="{EC994A43-4711-4470-867D-E3329D240A8B}"/>
                </a:ext>
              </a:extLst>
            </p:cNvPr>
            <p:cNvSpPr/>
            <p:nvPr/>
          </p:nvSpPr>
          <p:spPr>
            <a:xfrm>
              <a:off x="1632858" y="3177081"/>
              <a:ext cx="1345870" cy="1345870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28575">
              <a:solidFill>
                <a:schemeClr val="bg1"/>
              </a:solidFill>
            </a:ln>
            <a:effectLst>
              <a:outerShdw blurRad="266700" dist="533400" dir="9180000" algn="ctr" rotWithShape="0">
                <a:srgbClr val="000000">
                  <a:alpha val="7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椭圆 10">
              <a:extLst>
                <a:ext uri="{FF2B5EF4-FFF2-40B4-BE49-F238E27FC236}">
                  <a16:creationId xmlns:a16="http://schemas.microsoft.com/office/drawing/2014/main" id="{856D59EE-579C-4F30-912D-E8AAD923C000}"/>
                </a:ext>
              </a:extLst>
            </p:cNvPr>
            <p:cNvSpPr/>
            <p:nvPr/>
          </p:nvSpPr>
          <p:spPr>
            <a:xfrm>
              <a:off x="1754207" y="3298430"/>
              <a:ext cx="1103172" cy="110317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622300" dist="203200" dir="5400000" sx="74000" sy="74000" algn="ctr" rotWithShape="0">
                <a:srgbClr val="000000">
                  <a:alpha val="7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文本框 13">
              <a:extLst>
                <a:ext uri="{FF2B5EF4-FFF2-40B4-BE49-F238E27FC236}">
                  <a16:creationId xmlns:a16="http://schemas.microsoft.com/office/drawing/2014/main" id="{F9C5C8E6-D38F-4BFE-B95A-AF35C2EEE1C7}"/>
                </a:ext>
              </a:extLst>
            </p:cNvPr>
            <p:cNvSpPr txBox="1"/>
            <p:nvPr/>
          </p:nvSpPr>
          <p:spPr>
            <a:xfrm>
              <a:off x="1912095" y="3503646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椭圆 14">
              <a:extLst>
                <a:ext uri="{FF2B5EF4-FFF2-40B4-BE49-F238E27FC236}">
                  <a16:creationId xmlns:a16="http://schemas.microsoft.com/office/drawing/2014/main" id="{88D56AE0-72FE-4F48-B1F3-580FF727512D}"/>
                </a:ext>
              </a:extLst>
            </p:cNvPr>
            <p:cNvSpPr/>
            <p:nvPr/>
          </p:nvSpPr>
          <p:spPr>
            <a:xfrm>
              <a:off x="4281378" y="3177081"/>
              <a:ext cx="1345870" cy="1345870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28575">
              <a:solidFill>
                <a:schemeClr val="bg1"/>
              </a:solidFill>
            </a:ln>
            <a:effectLst>
              <a:outerShdw blurRad="266700" dist="419100" dir="9180000" algn="ctr" rotWithShape="0">
                <a:srgbClr val="000000">
                  <a:alpha val="7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5">
              <a:extLst>
                <a:ext uri="{FF2B5EF4-FFF2-40B4-BE49-F238E27FC236}">
                  <a16:creationId xmlns:a16="http://schemas.microsoft.com/office/drawing/2014/main" id="{76BEA5BE-1E1D-4874-BF54-2148C0D2114E}"/>
                </a:ext>
              </a:extLst>
            </p:cNvPr>
            <p:cNvSpPr/>
            <p:nvPr/>
          </p:nvSpPr>
          <p:spPr>
            <a:xfrm>
              <a:off x="4402727" y="3298430"/>
              <a:ext cx="1103172" cy="110317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622300" dist="203200" dir="5400000" sx="74000" sy="74000" algn="ctr" rotWithShape="0">
                <a:srgbClr val="000000">
                  <a:alpha val="7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文本框 18">
              <a:extLst>
                <a:ext uri="{FF2B5EF4-FFF2-40B4-BE49-F238E27FC236}">
                  <a16:creationId xmlns:a16="http://schemas.microsoft.com/office/drawing/2014/main" id="{7B5A1A50-2276-4AC0-A0EC-A1E008437134}"/>
                </a:ext>
              </a:extLst>
            </p:cNvPr>
            <p:cNvSpPr txBox="1"/>
            <p:nvPr/>
          </p:nvSpPr>
          <p:spPr>
            <a:xfrm>
              <a:off x="4560615" y="3503646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椭圆 19">
              <a:extLst>
                <a:ext uri="{FF2B5EF4-FFF2-40B4-BE49-F238E27FC236}">
                  <a16:creationId xmlns:a16="http://schemas.microsoft.com/office/drawing/2014/main" id="{72D4BF17-8624-41CE-90DA-53AA4FF894E6}"/>
                </a:ext>
              </a:extLst>
            </p:cNvPr>
            <p:cNvSpPr/>
            <p:nvPr/>
          </p:nvSpPr>
          <p:spPr>
            <a:xfrm>
              <a:off x="6929898" y="3177081"/>
              <a:ext cx="1345870" cy="1345870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28575">
              <a:solidFill>
                <a:schemeClr val="bg1"/>
              </a:solidFill>
            </a:ln>
            <a:effectLst>
              <a:outerShdw blurRad="266700" dist="419100" dir="9180000" algn="ctr" rotWithShape="0">
                <a:srgbClr val="000000">
                  <a:alpha val="7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椭圆 20">
              <a:extLst>
                <a:ext uri="{FF2B5EF4-FFF2-40B4-BE49-F238E27FC236}">
                  <a16:creationId xmlns:a16="http://schemas.microsoft.com/office/drawing/2014/main" id="{CD539D8B-EDFB-4B10-97D5-4E5235D981AB}"/>
                </a:ext>
              </a:extLst>
            </p:cNvPr>
            <p:cNvSpPr/>
            <p:nvPr/>
          </p:nvSpPr>
          <p:spPr>
            <a:xfrm>
              <a:off x="7051247" y="3298430"/>
              <a:ext cx="1103172" cy="110317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622300" dist="203200" dir="5400000" sx="74000" sy="74000" algn="ctr" rotWithShape="0">
                <a:srgbClr val="000000">
                  <a:alpha val="7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文本框 23">
              <a:extLst>
                <a:ext uri="{FF2B5EF4-FFF2-40B4-BE49-F238E27FC236}">
                  <a16:creationId xmlns:a16="http://schemas.microsoft.com/office/drawing/2014/main" id="{165B945B-6BD9-4507-B414-125E19F056A9}"/>
                </a:ext>
              </a:extLst>
            </p:cNvPr>
            <p:cNvSpPr txBox="1"/>
            <p:nvPr/>
          </p:nvSpPr>
          <p:spPr>
            <a:xfrm>
              <a:off x="7209135" y="3503646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椭圆 24">
              <a:extLst>
                <a:ext uri="{FF2B5EF4-FFF2-40B4-BE49-F238E27FC236}">
                  <a16:creationId xmlns:a16="http://schemas.microsoft.com/office/drawing/2014/main" id="{CDC6E167-4B56-4AA9-8D1A-F42E82BB7AE8}"/>
                </a:ext>
              </a:extLst>
            </p:cNvPr>
            <p:cNvSpPr/>
            <p:nvPr/>
          </p:nvSpPr>
          <p:spPr>
            <a:xfrm>
              <a:off x="9578418" y="3177081"/>
              <a:ext cx="1345870" cy="1345870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 w="28575">
              <a:solidFill>
                <a:schemeClr val="bg1"/>
              </a:solidFill>
            </a:ln>
            <a:effectLst>
              <a:outerShdw blurRad="266700" dist="419100" dir="9180000" algn="ctr" rotWithShape="0">
                <a:srgbClr val="000000">
                  <a:alpha val="7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5">
              <a:extLst>
                <a:ext uri="{FF2B5EF4-FFF2-40B4-BE49-F238E27FC236}">
                  <a16:creationId xmlns:a16="http://schemas.microsoft.com/office/drawing/2014/main" id="{F1F6A2AE-AE82-4378-819F-1B6D5E50A3F5}"/>
                </a:ext>
              </a:extLst>
            </p:cNvPr>
            <p:cNvSpPr/>
            <p:nvPr/>
          </p:nvSpPr>
          <p:spPr>
            <a:xfrm>
              <a:off x="9699767" y="3298430"/>
              <a:ext cx="1103172" cy="110317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622300" dist="203200" dir="5400000" sx="74000" sy="74000" algn="ctr" rotWithShape="0">
                <a:srgbClr val="000000">
                  <a:alpha val="7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文本框 28">
              <a:extLst>
                <a:ext uri="{FF2B5EF4-FFF2-40B4-BE49-F238E27FC236}">
                  <a16:creationId xmlns:a16="http://schemas.microsoft.com/office/drawing/2014/main" id="{D14244CB-8550-4905-A689-15603C66103D}"/>
                </a:ext>
              </a:extLst>
            </p:cNvPr>
            <p:cNvSpPr txBox="1"/>
            <p:nvPr/>
          </p:nvSpPr>
          <p:spPr>
            <a:xfrm>
              <a:off x="9857655" y="3503646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9">
            <a:extLst>
              <a:ext uri="{FF2B5EF4-FFF2-40B4-BE49-F238E27FC236}">
                <a16:creationId xmlns:a16="http://schemas.microsoft.com/office/drawing/2014/main" id="{F2DF78C6-FC4C-4A44-90EB-E130AD1B4596}"/>
              </a:ext>
            </a:extLst>
          </p:cNvPr>
          <p:cNvSpPr txBox="1"/>
          <p:nvPr/>
        </p:nvSpPr>
        <p:spPr>
          <a:xfrm>
            <a:off x="9286875" y="-11342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Delayer</a:t>
            </a:r>
          </a:p>
        </p:txBody>
      </p:sp>
    </p:spTree>
    <p:extLst>
      <p:ext uri="{BB962C8B-B14F-4D97-AF65-F5344CB8AC3E}">
        <p14:creationId xmlns:p14="http://schemas.microsoft.com/office/powerpoint/2010/main" val="21826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4067"/>
            <a:ext cx="12192000" cy="5767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OVERVIEW</a:t>
            </a:r>
            <a:endParaRPr lang="zh-CN" altLang="en-US" sz="24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F44FC8-5DB8-475C-B2E8-A9E4EFED2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" y="703385"/>
            <a:ext cx="12173168" cy="614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8094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4068"/>
            <a:ext cx="12192000" cy="6471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OVERVIEW</a:t>
            </a:r>
            <a:endParaRPr lang="zh-CN" altLang="en-US" sz="24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F44FC8-5DB8-475C-B2E8-A9E4EFED2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2" y="839674"/>
            <a:ext cx="12173168" cy="60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634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14068"/>
            <a:ext cx="12192000" cy="6471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OVERVIEW</a:t>
            </a:r>
            <a:endParaRPr lang="zh-CN" altLang="en-US" sz="24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F44FC8-5DB8-475C-B2E8-A9E4EFED2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32" y="801858"/>
            <a:ext cx="12173168" cy="60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850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62600" y="1828800"/>
            <a:ext cx="4457700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24100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924050"/>
            <a:ext cx="289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2200" y="2534276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Sales Overview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03143" y="3395444"/>
            <a:ext cx="376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Shows bayliners store overview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72200" y="3247519"/>
            <a:ext cx="3300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1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3" name="矩形 2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1</a:t>
            </a:r>
            <a:endParaRPr lang="zh-CN" altLang="en-US" sz="7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71178" y="419091"/>
            <a:ext cx="3736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 with the Total Revenue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>
            <a:cxnSpLocks/>
          </p:cNvCxnSpPr>
          <p:nvPr/>
        </p:nvCxnSpPr>
        <p:spPr>
          <a:xfrm>
            <a:off x="7942562" y="3102425"/>
            <a:ext cx="0" cy="1188218"/>
          </a:xfrm>
          <a:prstGeom prst="line">
            <a:avLst/>
          </a:prstGeom>
          <a:ln w="1270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>
            <a:off x="7847312" y="3200901"/>
            <a:ext cx="0" cy="981226"/>
          </a:xfrm>
          <a:prstGeom prst="line">
            <a:avLst/>
          </a:prstGeom>
          <a:ln w="63500">
            <a:solidFill>
              <a:schemeClr val="accent1">
                <a:lumMod val="60000"/>
                <a:lumOff val="40000"/>
                <a:alpha val="9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068909" y="3060688"/>
            <a:ext cx="4155889" cy="1177243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r>
              <a:rPr lang="en-US" dirty="0">
                <a:effectLst/>
                <a:latin typeface="Bahnschrift" panose="020B0502040204020203" pitchFamily="34" charset="0"/>
              </a:rPr>
              <a:t>2017 and 2018 led with 53M in revenue, showcasing a peak year for Bayliners Store with a slight difference in 2019 which had 49M in revenue.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FB2969-C0EC-4C62-90A3-DB70FE2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286" y="2626445"/>
            <a:ext cx="3961109" cy="24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1400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43174" y="564615"/>
            <a:ext cx="1279618" cy="1481182"/>
            <a:chOff x="2543174" y="564615"/>
            <a:chExt cx="1279618" cy="1481182"/>
          </a:xfrm>
        </p:grpSpPr>
        <p:sp>
          <p:nvSpPr>
            <p:cNvPr id="5" name="矩形 4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2</a:t>
            </a:r>
            <a:endParaRPr lang="zh-CN" altLang="en-US" sz="7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357570" y="2550141"/>
            <a:ext cx="2179623" cy="1572585"/>
            <a:chOff x="1357570" y="2550141"/>
            <a:chExt cx="2179623" cy="1572585"/>
          </a:xfrm>
        </p:grpSpPr>
        <p:sp>
          <p:nvSpPr>
            <p:cNvPr id="9" name="矩形 8"/>
            <p:cNvSpPr/>
            <p:nvPr/>
          </p:nvSpPr>
          <p:spPr>
            <a:xfrm rot="2705224">
              <a:off x="1546366" y="2550142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357570" y="2550141"/>
              <a:ext cx="1572584" cy="1572584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51968" y="2550142"/>
              <a:ext cx="1572584" cy="1572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17333" y="2920934"/>
              <a:ext cx="20198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Channel Revenue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307159" y="1176671"/>
            <a:ext cx="1615698" cy="744849"/>
            <a:chOff x="2735177" y="1375558"/>
            <a:chExt cx="2154264" cy="993132"/>
          </a:xfrm>
        </p:grpSpPr>
        <p:sp>
          <p:nvSpPr>
            <p:cNvPr id="151" name="任意多边形 150"/>
            <p:cNvSpPr/>
            <p:nvPr/>
          </p:nvSpPr>
          <p:spPr>
            <a:xfrm>
              <a:off x="2735177" y="1903741"/>
              <a:ext cx="2154264" cy="464949"/>
            </a:xfrm>
            <a:custGeom>
              <a:avLst/>
              <a:gdLst>
                <a:gd name="connsiteX0" fmla="*/ 2154264 w 2154264"/>
                <a:gd name="connsiteY0" fmla="*/ 464949 h 464949"/>
                <a:gd name="connsiteX1" fmla="*/ 1704813 w 2154264"/>
                <a:gd name="connsiteY1" fmla="*/ 0 h 464949"/>
                <a:gd name="connsiteX2" fmla="*/ 0 w 2154264"/>
                <a:gd name="connsiteY2" fmla="*/ 0 h 46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4264" h="464949">
                  <a:moveTo>
                    <a:pt x="2154264" y="464949"/>
                  </a:moveTo>
                  <a:lnTo>
                    <a:pt x="1704813" y="0"/>
                  </a:lnTo>
                  <a:lnTo>
                    <a:pt x="0" y="0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2758782" y="1375558"/>
              <a:ext cx="866049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100" kern="0" dirty="0"/>
                <a:t>1</a:t>
              </a:r>
              <a:r>
                <a:rPr kumimoji="0" lang="en-US" altLang="zh-CN" sz="2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4%</a:t>
              </a:r>
              <a:endParaRPr kumimoji="0" lang="zh-CN" altLang="en-US" sz="2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6000666" y="3303116"/>
            <a:ext cx="1234330" cy="415498"/>
            <a:chOff x="3507453" y="4210819"/>
            <a:chExt cx="1645773" cy="553998"/>
          </a:xfrm>
        </p:grpSpPr>
        <p:sp>
          <p:nvSpPr>
            <p:cNvPr id="163" name="任意多边形 162"/>
            <p:cNvSpPr/>
            <p:nvPr/>
          </p:nvSpPr>
          <p:spPr>
            <a:xfrm flipH="1">
              <a:off x="3512407" y="4353305"/>
              <a:ext cx="1640819" cy="387457"/>
            </a:xfrm>
            <a:custGeom>
              <a:avLst/>
              <a:gdLst>
                <a:gd name="connsiteX0" fmla="*/ 0 w 1844299"/>
                <a:gd name="connsiteY0" fmla="*/ 0 h 387457"/>
                <a:gd name="connsiteX1" fmla="*/ 402956 w 1844299"/>
                <a:gd name="connsiteY1" fmla="*/ 387457 h 387457"/>
                <a:gd name="connsiteX2" fmla="*/ 1844299 w 1844299"/>
                <a:gd name="connsiteY2" fmla="*/ 387457 h 38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299" h="387457">
                  <a:moveTo>
                    <a:pt x="0" y="0"/>
                  </a:moveTo>
                  <a:lnTo>
                    <a:pt x="402956" y="387457"/>
                  </a:lnTo>
                  <a:lnTo>
                    <a:pt x="1844299" y="387457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3507453" y="4210819"/>
              <a:ext cx="11374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31.7%</a:t>
              </a:r>
              <a:endParaRPr kumimoji="0" lang="zh-CN" altLang="en-US" sz="2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8734827" y="3075837"/>
            <a:ext cx="1558253" cy="423484"/>
            <a:chOff x="7152998" y="3907785"/>
            <a:chExt cx="2077669" cy="564646"/>
          </a:xfrm>
        </p:grpSpPr>
        <p:sp>
          <p:nvSpPr>
            <p:cNvPr id="169" name="任意多边形 168"/>
            <p:cNvSpPr/>
            <p:nvPr/>
          </p:nvSpPr>
          <p:spPr>
            <a:xfrm>
              <a:off x="7152998" y="3907785"/>
              <a:ext cx="1797803" cy="526942"/>
            </a:xfrm>
            <a:custGeom>
              <a:avLst/>
              <a:gdLst>
                <a:gd name="connsiteX0" fmla="*/ 0 w 1797803"/>
                <a:gd name="connsiteY0" fmla="*/ 0 h 526942"/>
                <a:gd name="connsiteX1" fmla="*/ 526942 w 1797803"/>
                <a:gd name="connsiteY1" fmla="*/ 526942 h 526942"/>
                <a:gd name="connsiteX2" fmla="*/ 1797803 w 1797803"/>
                <a:gd name="connsiteY2" fmla="*/ 526942 h 52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7803" h="526942">
                  <a:moveTo>
                    <a:pt x="0" y="0"/>
                  </a:moveTo>
                  <a:lnTo>
                    <a:pt x="526942" y="526942"/>
                  </a:lnTo>
                  <a:lnTo>
                    <a:pt x="1797803" y="526942"/>
                  </a:lnTo>
                </a:path>
              </a:pathLst>
            </a:custGeom>
            <a:noFill/>
            <a:ln w="222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ysDot"/>
              <a:miter lim="800000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093176" y="3918433"/>
              <a:ext cx="113749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100" kern="0" dirty="0"/>
                <a:t>53.</a:t>
              </a:r>
              <a:r>
                <a:rPr kumimoji="0" lang="en-US" altLang="zh-CN" sz="21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7%</a:t>
              </a:r>
              <a:endParaRPr kumimoji="0" lang="zh-CN" altLang="en-US" sz="2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174" name="矩形 173"/>
          <p:cNvSpPr/>
          <p:nvPr/>
        </p:nvSpPr>
        <p:spPr>
          <a:xfrm>
            <a:off x="3905713" y="1707667"/>
            <a:ext cx="2577965" cy="791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Export brought in the lowest share of revenue with 22.64M revenue generated. 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3905712" y="1451257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177" name="矩形 176"/>
          <p:cNvSpPr/>
          <p:nvPr/>
        </p:nvSpPr>
        <p:spPr>
          <a:xfrm>
            <a:off x="4058231" y="3781300"/>
            <a:ext cx="2631780" cy="1031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Distribution also shows a slight big role in the revenue generation with 48.97 revenue generated.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4058230" y="352489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</a:p>
        </p:txBody>
      </p:sp>
      <p:sp>
        <p:nvSpPr>
          <p:cNvPr id="183" name="矩形 182"/>
          <p:cNvSpPr/>
          <p:nvPr/>
        </p:nvSpPr>
        <p:spPr>
          <a:xfrm>
            <a:off x="9548191" y="3798121"/>
            <a:ext cx="2531144" cy="791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Wholesales shows a high role in revenue generation with 82.97M revenue generated.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548190" y="354171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Wholesales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6BA67DF-4BCD-47E3-B2A8-04001C64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693" y="1740229"/>
            <a:ext cx="2421963" cy="16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7805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https://www.freeppt7.com">
  <a:themeElements>
    <a:clrScheme name="自定义 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812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微软雅黑</vt:lpstr>
      <vt:lpstr>Arial</vt:lpstr>
      <vt:lpstr>Bahnschrift</vt:lpstr>
      <vt:lpstr>Bahnschrift SemiBold</vt:lpstr>
      <vt:lpstr>Calibri</vt:lpstr>
      <vt:lpstr>Calibri Light</vt:lpstr>
      <vt:lpstr>Century Gothic</vt:lpstr>
      <vt:lpstr>Microsoft New Tai Lue</vt:lpstr>
      <vt:lpstr>https://www.freeppt7.com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https:/www.freeppt7.com</cp:keywords>
  <dc:description>https://www.freeppt7.com</dc:description>
  <cp:lastModifiedBy>Abel Olusanya</cp:lastModifiedBy>
  <cp:revision>113</cp:revision>
  <dcterms:created xsi:type="dcterms:W3CDTF">2015-07-30T03:49:32Z</dcterms:created>
  <dcterms:modified xsi:type="dcterms:W3CDTF">2025-05-19T21:44:31Z</dcterms:modified>
  <cp:category>https://www.freeppt7.com</cp:category>
</cp:coreProperties>
</file>