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Ex1.xml" ContentType="application/vnd.ms-office.chartex+xml"/>
  <Override PartName="/ppt/charts/style9.xml" ContentType="application/vnd.ms-office.chartstyle+xml"/>
  <Override PartName="/ppt/charts/colors9.xml" ContentType="application/vnd.ms-office.chartcolorstyle+xml"/>
  <Override PartName="/ppt/charts/chartEx2.xml" ContentType="application/vnd.ms-office.chartex+xml"/>
  <Override PartName="/ppt/charts/style10.xml" ContentType="application/vnd.ms-office.chartstyle+xml"/>
  <Override PartName="/ppt/charts/colors10.xml" ContentType="application/vnd.ms-office.chartcolorstyle+xml"/>
  <Override PartName="/ppt/charts/chart9.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0.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1.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2.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3.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4.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5.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6.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7.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18.xml" ContentType="application/vnd.openxmlformats-officedocument.drawingml.chart+xml"/>
  <Override PartName="/ppt/charts/style20.xml" ContentType="application/vnd.ms-office.chartstyle+xml"/>
  <Override PartName="/ppt/charts/colors20.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 id="263" r:id="rId9"/>
    <p:sldId id="264" r:id="rId10"/>
    <p:sldId id="265" r:id="rId11"/>
    <p:sldId id="267" r:id="rId12"/>
    <p:sldId id="268" r:id="rId13"/>
    <p:sldId id="269" r:id="rId14"/>
    <p:sldId id="270" r:id="rId15"/>
    <p:sldId id="271" r:id="rId16"/>
    <p:sldId id="266"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p:scale>
          <a:sx n="75" d="100"/>
          <a:sy n="75" d="100"/>
        </p:scale>
        <p:origin x="4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ocuments\Crim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hp\Documents\Crime......xlsx" TargetMode="External"/><Relationship Id="rId2" Type="http://schemas.microsoft.com/office/2011/relationships/chartColorStyle" Target="colors12.xml"/><Relationship Id="rId1" Type="http://schemas.microsoft.com/office/2011/relationships/chartStyle" Target="style12.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hp\Documents\Crime......xlsx" TargetMode="External"/><Relationship Id="rId2" Type="http://schemas.microsoft.com/office/2011/relationships/chartColorStyle" Target="colors13.xml"/><Relationship Id="rId1" Type="http://schemas.microsoft.com/office/2011/relationships/chartStyle" Target="style13.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hp\Documents\Crime......xlsx" TargetMode="External"/><Relationship Id="rId2" Type="http://schemas.microsoft.com/office/2011/relationships/chartColorStyle" Target="colors14.xml"/><Relationship Id="rId1" Type="http://schemas.microsoft.com/office/2011/relationships/chartStyle" Target="style14.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hp\Documents\Crime......xlsx" TargetMode="External"/><Relationship Id="rId2" Type="http://schemas.microsoft.com/office/2011/relationships/chartColorStyle" Target="colors15.xml"/><Relationship Id="rId1" Type="http://schemas.microsoft.com/office/2011/relationships/chartStyle" Target="style15.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hp\Documents\Crime......xlsx" TargetMode="External"/><Relationship Id="rId2" Type="http://schemas.microsoft.com/office/2011/relationships/chartColorStyle" Target="colors16.xml"/><Relationship Id="rId1" Type="http://schemas.microsoft.com/office/2011/relationships/chartStyle" Target="style16.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hp\Documents\Crime......xlsx" TargetMode="External"/><Relationship Id="rId2" Type="http://schemas.microsoft.com/office/2011/relationships/chartColorStyle" Target="colors17.xml"/><Relationship Id="rId1" Type="http://schemas.microsoft.com/office/2011/relationships/chartStyle" Target="style17.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hp\Documents\Crime......xlsx" TargetMode="External"/><Relationship Id="rId2" Type="http://schemas.microsoft.com/office/2011/relationships/chartColorStyle" Target="colors18.xml"/><Relationship Id="rId1" Type="http://schemas.microsoft.com/office/2011/relationships/chartStyle" Target="style18.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hp\Documents\Crime......xlsx" TargetMode="External"/><Relationship Id="rId2" Type="http://schemas.microsoft.com/office/2011/relationships/chartColorStyle" Target="colors19.xml"/><Relationship Id="rId1" Type="http://schemas.microsoft.com/office/2011/relationships/chartStyle" Target="style19.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hp\Documents\Crime......xlsx" TargetMode="External"/><Relationship Id="rId2" Type="http://schemas.microsoft.com/office/2011/relationships/chartColorStyle" Target="colors20.xml"/><Relationship Id="rId1" Type="http://schemas.microsoft.com/office/2011/relationships/chartStyle" Target="style2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ocuments\Crim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ocuments\Crim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ocuments\Crim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p\Documents\Crim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p\Documents\Crim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hp\Documents\Crim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hp\Documents\Crim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hp\Documents\Crime......xlsx" TargetMode="External"/><Relationship Id="rId2" Type="http://schemas.microsoft.com/office/2011/relationships/chartColorStyle" Target="colors11.xml"/><Relationship Id="rId1" Type="http://schemas.microsoft.com/office/2011/relationships/chartStyle" Target="style11.xml"/></Relationships>
</file>

<file path=ppt/charts/_rels/chartEx1.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C:\Users\hp\Documents\Crime......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file:///C:\Users\hp\Documents\Crim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[Crime......xlsx]Develop analysis!PivotTable17</c:name>
    <c:fmtId val="110"/>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7030A0"/>
          </a:solidFill>
          <a:ln>
            <a:noFill/>
          </a:ln>
          <a:effectLst/>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7030A0"/>
          </a:solidFill>
          <a:ln>
            <a:noFill/>
          </a:ln>
          <a:effectLst/>
        </c:spPr>
        <c:dLbl>
          <c:idx val="0"/>
          <c:layout>
            <c:manualLayout>
              <c:x val="-1.6147629658745541E-2"/>
              <c:y val="0"/>
            </c:manualLayout>
          </c:layout>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1215696731167577"/>
                  <c:h val="8.9799976430452386E-2"/>
                </c:manualLayout>
              </c15:layout>
            </c:ext>
          </c:extLst>
        </c:dLbl>
      </c:pivotFmt>
      <c:pivotFmt>
        <c:idx val="4"/>
        <c:spPr>
          <a:solidFill>
            <a:srgbClr val="7030A0"/>
          </a:solidFill>
          <a:ln>
            <a:noFill/>
          </a:ln>
          <a:effectLst/>
        </c:spPr>
        <c:dLbl>
          <c:idx val="0"/>
          <c:layout>
            <c:manualLayout>
              <c:x val="-3.2634020654508503E-2"/>
              <c:y val="-1.5126333979660982E-17"/>
            </c:manualLayout>
          </c:layout>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1485629834763198"/>
                  <c:h val="8.8910867983974434E-2"/>
                </c:manualLayout>
              </c15:layout>
            </c:ext>
          </c:extLst>
        </c:dLbl>
      </c:pivotFmt>
      <c:pivotFmt>
        <c:idx val="5"/>
        <c:spPr>
          <a:solidFill>
            <a:srgbClr val="7030A0"/>
          </a:solidFill>
          <a:ln>
            <a:noFill/>
          </a:ln>
          <a:effectLst/>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7030A0"/>
          </a:solidFill>
          <a:ln>
            <a:noFill/>
          </a:ln>
          <a:effectLst/>
        </c:spPr>
        <c:dLbl>
          <c:idx val="0"/>
          <c:layout>
            <c:manualLayout>
              <c:x val="-3.2634020654508503E-2"/>
              <c:y val="-1.5126333979660982E-17"/>
            </c:manualLayout>
          </c:layout>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1485629834763198"/>
                  <c:h val="8.8910867983974434E-2"/>
                </c:manualLayout>
              </c15:layout>
            </c:ext>
          </c:extLst>
        </c:dLbl>
      </c:pivotFmt>
      <c:pivotFmt>
        <c:idx val="7"/>
        <c:spPr>
          <a:solidFill>
            <a:srgbClr val="7030A0"/>
          </a:solidFill>
          <a:ln>
            <a:noFill/>
          </a:ln>
          <a:effectLst/>
        </c:spPr>
        <c:dLbl>
          <c:idx val="0"/>
          <c:layout>
            <c:manualLayout>
              <c:x val="-1.6147629658745541E-2"/>
              <c:y val="0"/>
            </c:manualLayout>
          </c:layout>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1215696731167577"/>
                  <c:h val="8.9799976430452386E-2"/>
                </c:manualLayout>
              </c15:layout>
            </c:ext>
          </c:extLst>
        </c:dLbl>
      </c:pivotFmt>
      <c:pivotFmt>
        <c:idx val="8"/>
        <c:spPr>
          <a:solidFill>
            <a:srgbClr val="7030A0"/>
          </a:solidFill>
          <a:ln>
            <a:noFill/>
          </a:ln>
          <a:effectLst/>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7030A0"/>
          </a:solidFill>
          <a:ln>
            <a:noFill/>
          </a:ln>
          <a:effectLst/>
        </c:spPr>
        <c:dLbl>
          <c:idx val="0"/>
          <c:layout>
            <c:manualLayout>
              <c:x val="-3.2634020654508503E-2"/>
              <c:y val="-1.5126333979660982E-17"/>
            </c:manualLayout>
          </c:layout>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1485629834763198"/>
                  <c:h val="8.8910867983974434E-2"/>
                </c:manualLayout>
              </c15:layout>
            </c:ext>
          </c:extLst>
        </c:dLbl>
      </c:pivotFmt>
      <c:pivotFmt>
        <c:idx val="10"/>
        <c:spPr>
          <a:solidFill>
            <a:srgbClr val="7030A0"/>
          </a:solidFill>
          <a:ln>
            <a:noFill/>
          </a:ln>
          <a:effectLst/>
        </c:spPr>
        <c:dLbl>
          <c:idx val="0"/>
          <c:layout>
            <c:manualLayout>
              <c:x val="-1.6147629658745541E-2"/>
              <c:y val="0"/>
            </c:manualLayout>
          </c:layout>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1215696731167577"/>
                  <c:h val="8.9799976430452386E-2"/>
                </c:manualLayout>
              </c15:layout>
            </c:ext>
          </c:extLst>
        </c:dLbl>
      </c:pivotFmt>
    </c:pivotFmts>
    <c:plotArea>
      <c:layout>
        <c:manualLayout>
          <c:layoutTarget val="inner"/>
          <c:xMode val="edge"/>
          <c:yMode val="edge"/>
          <c:x val="0.25505008147958602"/>
          <c:y val="3.0942327886346637E-2"/>
          <c:w val="0.61278280639936134"/>
          <c:h val="0.93811534422730669"/>
        </c:manualLayout>
      </c:layout>
      <c:barChart>
        <c:barDir val="bar"/>
        <c:grouping val="clustered"/>
        <c:varyColors val="0"/>
        <c:ser>
          <c:idx val="0"/>
          <c:order val="0"/>
          <c:tx>
            <c:strRef>
              <c:f>'Develop analysis'!$D$2:$D$3</c:f>
              <c:strCache>
                <c:ptCount val="1"/>
                <c:pt idx="0">
                  <c:v>2022</c:v>
                </c:pt>
              </c:strCache>
            </c:strRef>
          </c:tx>
          <c:spPr>
            <a:solidFill>
              <a:srgbClr val="C00000"/>
            </a:solidFill>
            <a:ln>
              <a:noFill/>
            </a:ln>
            <a:effectLst/>
          </c:spPr>
          <c:invertIfNegative val="0"/>
          <c:dPt>
            <c:idx val="13"/>
            <c:invertIfNegative val="0"/>
            <c:bubble3D val="0"/>
            <c:spPr>
              <a:solidFill>
                <a:srgbClr val="C00000"/>
              </a:solidFill>
              <a:ln>
                <a:noFill/>
              </a:ln>
              <a:effectLst/>
            </c:spPr>
            <c:extLst>
              <c:ext xmlns:c16="http://schemas.microsoft.com/office/drawing/2014/chart" uri="{C3380CC4-5D6E-409C-BE32-E72D297353CC}">
                <c16:uniqueId val="{00000001-35A7-46D5-8846-E9394DD46B2D}"/>
              </c:ext>
            </c:extLst>
          </c:dPt>
          <c:dPt>
            <c:idx val="14"/>
            <c:invertIfNegative val="0"/>
            <c:bubble3D val="0"/>
            <c:spPr>
              <a:solidFill>
                <a:srgbClr val="C00000"/>
              </a:solidFill>
              <a:ln>
                <a:noFill/>
              </a:ln>
              <a:effectLst/>
            </c:spPr>
            <c:extLst>
              <c:ext xmlns:c16="http://schemas.microsoft.com/office/drawing/2014/chart" uri="{C3380CC4-5D6E-409C-BE32-E72D297353CC}">
                <c16:uniqueId val="{00000003-35A7-46D5-8846-E9394DD46B2D}"/>
              </c:ext>
            </c:extLst>
          </c:dPt>
          <c:dLbls>
            <c:dLbl>
              <c:idx val="13"/>
              <c:layout>
                <c:manualLayout>
                  <c:x val="-3.2634020654508503E-2"/>
                  <c:y val="-1.5126333979660982E-17"/>
                </c:manualLayout>
              </c:layout>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1485629834763198"/>
                      <c:h val="8.8910867983974434E-2"/>
                    </c:manualLayout>
                  </c15:layout>
                </c:ext>
                <c:ext xmlns:c16="http://schemas.microsoft.com/office/drawing/2014/chart" uri="{C3380CC4-5D6E-409C-BE32-E72D297353CC}">
                  <c16:uniqueId val="{00000001-35A7-46D5-8846-E9394DD46B2D}"/>
                </c:ext>
              </c:extLst>
            </c:dLbl>
            <c:dLbl>
              <c:idx val="14"/>
              <c:layout>
                <c:manualLayout>
                  <c:x val="-1.6147629658745541E-2"/>
                  <c:y val="0"/>
                </c:manualLayout>
              </c:layout>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1215696731167577"/>
                      <c:h val="8.9799976430452386E-2"/>
                    </c:manualLayout>
                  </c15:layout>
                </c:ext>
                <c:ext xmlns:c16="http://schemas.microsoft.com/office/drawing/2014/chart" uri="{C3380CC4-5D6E-409C-BE32-E72D297353CC}">
                  <c16:uniqueId val="{00000003-35A7-46D5-8846-E9394DD46B2D}"/>
                </c:ext>
              </c:extLst>
            </c:dLbl>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'Develop analysis'!$C$4:$C$18</c:f>
              <c:strCache>
                <c:ptCount val="15"/>
                <c:pt idx="0">
                  <c:v>Ireland</c:v>
                </c:pt>
                <c:pt idx="1">
                  <c:v>Greece</c:v>
                </c:pt>
                <c:pt idx="2">
                  <c:v>Portugal</c:v>
                </c:pt>
                <c:pt idx="3">
                  <c:v>Norway</c:v>
                </c:pt>
                <c:pt idx="4">
                  <c:v>Finland</c:v>
                </c:pt>
                <c:pt idx="5">
                  <c:v>Austria</c:v>
                </c:pt>
                <c:pt idx="6">
                  <c:v>Switzerland</c:v>
                </c:pt>
                <c:pt idx="7">
                  <c:v>Denmark</c:v>
                </c:pt>
                <c:pt idx="8">
                  <c:v>Belgium</c:v>
                </c:pt>
                <c:pt idx="9">
                  <c:v>Netherlands</c:v>
                </c:pt>
                <c:pt idx="10">
                  <c:v>Sweden</c:v>
                </c:pt>
                <c:pt idx="11">
                  <c:v>Spain</c:v>
                </c:pt>
                <c:pt idx="12">
                  <c:v>Italy</c:v>
                </c:pt>
                <c:pt idx="13">
                  <c:v>Germany</c:v>
                </c:pt>
                <c:pt idx="14">
                  <c:v>France</c:v>
                </c:pt>
              </c:strCache>
            </c:strRef>
          </c:cat>
          <c:val>
            <c:numRef>
              <c:f>'Develop analysis'!$D$4:$D$18</c:f>
              <c:numCache>
                <c:formatCode>General</c:formatCode>
                <c:ptCount val="15"/>
                <c:pt idx="0">
                  <c:v>79357</c:v>
                </c:pt>
                <c:pt idx="1">
                  <c:v>89127</c:v>
                </c:pt>
                <c:pt idx="2">
                  <c:v>105487</c:v>
                </c:pt>
                <c:pt idx="3">
                  <c:v>110190</c:v>
                </c:pt>
                <c:pt idx="4">
                  <c:v>143266</c:v>
                </c:pt>
                <c:pt idx="5">
                  <c:v>158932</c:v>
                </c:pt>
                <c:pt idx="6">
                  <c:v>181455</c:v>
                </c:pt>
                <c:pt idx="7">
                  <c:v>192259</c:v>
                </c:pt>
                <c:pt idx="8">
                  <c:v>281262</c:v>
                </c:pt>
                <c:pt idx="9">
                  <c:v>288137</c:v>
                </c:pt>
                <c:pt idx="10">
                  <c:v>415978</c:v>
                </c:pt>
                <c:pt idx="11">
                  <c:v>427778</c:v>
                </c:pt>
                <c:pt idx="12">
                  <c:v>878412</c:v>
                </c:pt>
                <c:pt idx="13">
                  <c:v>1447572</c:v>
                </c:pt>
                <c:pt idx="14">
                  <c:v>1869309</c:v>
                </c:pt>
              </c:numCache>
            </c:numRef>
          </c:val>
          <c:extLst>
            <c:ext xmlns:c16="http://schemas.microsoft.com/office/drawing/2014/chart" uri="{C3380CC4-5D6E-409C-BE32-E72D297353CC}">
              <c16:uniqueId val="{00000004-35A7-46D5-8846-E9394DD46B2D}"/>
            </c:ext>
          </c:extLst>
        </c:ser>
        <c:dLbls>
          <c:dLblPos val="outEnd"/>
          <c:showLegendKey val="0"/>
          <c:showVal val="1"/>
          <c:showCatName val="0"/>
          <c:showSerName val="0"/>
          <c:showPercent val="0"/>
          <c:showBubbleSize val="0"/>
        </c:dLbls>
        <c:gapWidth val="46"/>
        <c:axId val="209502591"/>
        <c:axId val="209498431"/>
      </c:barChart>
      <c:catAx>
        <c:axId val="20950259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crossAx val="209498431"/>
        <c:crosses val="autoZero"/>
        <c:auto val="1"/>
        <c:lblAlgn val="ctr"/>
        <c:lblOffset val="100"/>
        <c:noMultiLvlLbl val="0"/>
      </c:catAx>
      <c:valAx>
        <c:axId val="209498431"/>
        <c:scaling>
          <c:orientation val="minMax"/>
        </c:scaling>
        <c:delete val="1"/>
        <c:axPos val="b"/>
        <c:numFmt formatCode="General" sourceLinked="1"/>
        <c:majorTickMark val="none"/>
        <c:minorTickMark val="none"/>
        <c:tickLblPos val="nextTo"/>
        <c:crossAx val="2095025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[Crime......xlsx]Dev factors analysis!PivotTable2</c:name>
    <c:fmtId val="49"/>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7030A0"/>
          </a:solidFill>
          <a:ln>
            <a:noFill/>
          </a:ln>
          <a:effectLst/>
        </c:spPr>
        <c:marker>
          <c:symbol val="none"/>
        </c:marker>
        <c:dLbl>
          <c:idx val="0"/>
          <c:numFmt formatCode="#,##0" sourceLinked="0"/>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7030A0"/>
          </a:solidFill>
          <a:ln>
            <a:noFill/>
          </a:ln>
          <a:effectLst/>
        </c:spPr>
        <c:dLbl>
          <c:idx val="0"/>
          <c:numFmt formatCode="#,##0" sourceLinked="0"/>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3688249400479616"/>
                  <c:h val="8.5118462236204992E-2"/>
                </c:manualLayout>
              </c15:layout>
            </c:ext>
          </c:extLst>
        </c:dLbl>
      </c:pivotFmt>
      <c:pivotFmt>
        <c:idx val="4"/>
        <c:spPr>
          <a:solidFill>
            <a:srgbClr val="7030A0"/>
          </a:solidFill>
          <a:ln>
            <a:noFill/>
          </a:ln>
          <a:effectLst/>
        </c:spPr>
        <c:dLbl>
          <c:idx val="0"/>
          <c:numFmt formatCode="#,##0" sourceLinked="0"/>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6280594422100118"/>
                  <c:h val="8.5118462236204992E-2"/>
                </c:manualLayout>
              </c15:layout>
            </c:ext>
          </c:extLst>
        </c:dLbl>
      </c:pivotFmt>
      <c:pivotFmt>
        <c:idx val="5"/>
        <c:spPr>
          <a:solidFill>
            <a:srgbClr val="7030A0"/>
          </a:solidFill>
          <a:ln>
            <a:noFill/>
          </a:ln>
          <a:effectLst/>
        </c:spPr>
        <c:dLbl>
          <c:idx val="0"/>
          <c:numFmt formatCode="#,##0" sourceLinked="0"/>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6390868407636098"/>
                  <c:h val="8.5118462236204992E-2"/>
                </c:manualLayout>
              </c15:layout>
            </c:ext>
          </c:extLst>
        </c:dLbl>
      </c:pivotFmt>
      <c:pivotFmt>
        <c:idx val="6"/>
        <c:spPr>
          <a:solidFill>
            <a:srgbClr val="7030A0"/>
          </a:solidFill>
          <a:ln>
            <a:noFill/>
          </a:ln>
          <a:effectLst/>
        </c:spPr>
        <c:dLbl>
          <c:idx val="0"/>
          <c:numFmt formatCode="#,##0" sourceLinked="0"/>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6002416964066538"/>
                  <c:h val="8.5118462236204992E-2"/>
                </c:manualLayout>
              </c15:layout>
            </c:ext>
          </c:extLst>
        </c:dLbl>
      </c:pivotFmt>
      <c:pivotFmt>
        <c:idx val="7"/>
        <c:spPr>
          <a:solidFill>
            <a:srgbClr val="7030A0"/>
          </a:solidFill>
          <a:ln>
            <a:noFill/>
          </a:ln>
          <a:effectLst/>
        </c:spPr>
      </c:pivotFmt>
      <c:pivotFmt>
        <c:idx val="8"/>
        <c:spPr>
          <a:solidFill>
            <a:srgbClr val="7030A0"/>
          </a:solidFill>
          <a:ln>
            <a:noFill/>
          </a:ln>
          <a:effectLst/>
        </c:spPr>
        <c:dLbl>
          <c:idx val="0"/>
          <c:numFmt formatCode="#,##0" sourceLinked="0"/>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7112709832134291"/>
                  <c:h val="8.5118462236204992E-2"/>
                </c:manualLayout>
              </c15:layout>
            </c:ext>
          </c:extLst>
        </c:dLbl>
      </c:pivotFmt>
      <c:pivotFmt>
        <c:idx val="9"/>
        <c:spPr>
          <a:solidFill>
            <a:srgbClr val="7030A0"/>
          </a:solidFill>
          <a:ln>
            <a:noFill/>
          </a:ln>
          <a:effectLst/>
        </c:spPr>
        <c:dLbl>
          <c:idx val="0"/>
          <c:numFmt formatCode="#,##0" sourceLinked="0"/>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5515587529976014"/>
                  <c:h val="8.5118462236204992E-2"/>
                </c:manualLayout>
              </c15:layout>
            </c:ext>
          </c:extLst>
        </c:dLbl>
      </c:pivotFmt>
      <c:pivotFmt>
        <c:idx val="10"/>
        <c:spPr>
          <a:solidFill>
            <a:srgbClr val="7030A0"/>
          </a:solidFill>
          <a:ln>
            <a:noFill/>
          </a:ln>
          <a:effectLst/>
        </c:spPr>
        <c:dLbl>
          <c:idx val="0"/>
          <c:layout>
            <c:manualLayout>
              <c:x val="-7.1942446043165367E-3"/>
              <c:y val="-5.7924540241900063E-17"/>
            </c:manualLayout>
          </c:layout>
          <c:numFmt formatCode="#,##0" sourceLinked="0"/>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3900489057572841"/>
                  <c:h val="8.5118462236204992E-2"/>
                </c:manualLayout>
              </c15:layout>
            </c:ext>
          </c:extLst>
        </c:dLbl>
      </c:pivotFmt>
      <c:pivotFmt>
        <c:idx val="11"/>
        <c:spPr>
          <a:solidFill>
            <a:srgbClr val="7030A0"/>
          </a:solidFill>
          <a:ln>
            <a:noFill/>
          </a:ln>
          <a:effectLst/>
        </c:spPr>
        <c:dLbl>
          <c:idx val="0"/>
          <c:layout>
            <c:manualLayout>
              <c:x val="-4.7961630695443735E-2"/>
              <c:y val="0"/>
            </c:manualLayout>
          </c:layout>
          <c:numFmt formatCode="#,##0" sourceLinked="0"/>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3688249400479616"/>
                  <c:h val="8.5118462236204992E-2"/>
                </c:manualLayout>
              </c15:layout>
            </c:ext>
          </c:extLst>
        </c:dLbl>
      </c:pivotFmt>
      <c:pivotFmt>
        <c:idx val="12"/>
        <c:spPr>
          <a:solidFill>
            <a:srgbClr val="7030A0"/>
          </a:solidFill>
          <a:ln>
            <a:noFill/>
          </a:ln>
          <a:effectLst/>
        </c:spPr>
        <c:dLbl>
          <c:idx val="0"/>
          <c:layout>
            <c:manualLayout>
              <c:x val="-3.5971223021582732E-2"/>
              <c:y val="0"/>
            </c:manualLayout>
          </c:layout>
          <c:numFmt formatCode="#,##0" sourceLinked="0"/>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4249400479616307"/>
                  <c:h val="8.5118462236204992E-2"/>
                </c:manualLayout>
              </c15:layout>
            </c:ext>
          </c:extLst>
        </c:dLbl>
      </c:pivotFmt>
      <c:pivotFmt>
        <c:idx val="13"/>
        <c:spPr>
          <a:solidFill>
            <a:srgbClr val="7030A0"/>
          </a:solidFill>
          <a:ln>
            <a:noFill/>
          </a:ln>
          <a:effectLst/>
        </c:spPr>
        <c:marker>
          <c:symbol val="none"/>
        </c:marker>
        <c:dLbl>
          <c:idx val="0"/>
          <c:numFmt formatCode="#,##0" sourceLinked="0"/>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rgbClr val="7030A0"/>
          </a:solidFill>
          <a:ln>
            <a:noFill/>
          </a:ln>
          <a:effectLst/>
        </c:spPr>
        <c:dLbl>
          <c:idx val="0"/>
          <c:numFmt formatCode="#,##0" sourceLinked="0"/>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3688249400479616"/>
                  <c:h val="8.5118462236204992E-2"/>
                </c:manualLayout>
              </c15:layout>
            </c:ext>
          </c:extLst>
        </c:dLbl>
      </c:pivotFmt>
      <c:pivotFmt>
        <c:idx val="15"/>
        <c:spPr>
          <a:solidFill>
            <a:srgbClr val="7030A0"/>
          </a:solidFill>
          <a:ln>
            <a:noFill/>
          </a:ln>
          <a:effectLst/>
        </c:spPr>
        <c:dLbl>
          <c:idx val="0"/>
          <c:numFmt formatCode="#,##0" sourceLinked="0"/>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6280594422100118"/>
                  <c:h val="8.5118462236204992E-2"/>
                </c:manualLayout>
              </c15:layout>
            </c:ext>
          </c:extLst>
        </c:dLbl>
      </c:pivotFmt>
      <c:pivotFmt>
        <c:idx val="16"/>
        <c:spPr>
          <a:solidFill>
            <a:srgbClr val="7030A0"/>
          </a:solidFill>
          <a:ln>
            <a:noFill/>
          </a:ln>
          <a:effectLst/>
        </c:spPr>
        <c:dLbl>
          <c:idx val="0"/>
          <c:numFmt formatCode="#,##0" sourceLinked="0"/>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6390868407636098"/>
                  <c:h val="8.5118462236204992E-2"/>
                </c:manualLayout>
              </c15:layout>
            </c:ext>
          </c:extLst>
        </c:dLbl>
      </c:pivotFmt>
      <c:pivotFmt>
        <c:idx val="17"/>
        <c:spPr>
          <a:solidFill>
            <a:srgbClr val="7030A0"/>
          </a:solidFill>
          <a:ln>
            <a:noFill/>
          </a:ln>
          <a:effectLst/>
        </c:spPr>
        <c:dLbl>
          <c:idx val="0"/>
          <c:numFmt formatCode="#,##0" sourceLinked="0"/>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6002416964066538"/>
                  <c:h val="8.5118462236204992E-2"/>
                </c:manualLayout>
              </c15:layout>
            </c:ext>
          </c:extLst>
        </c:dLbl>
      </c:pivotFmt>
      <c:pivotFmt>
        <c:idx val="18"/>
        <c:spPr>
          <a:solidFill>
            <a:srgbClr val="7030A0"/>
          </a:solidFill>
          <a:ln>
            <a:noFill/>
          </a:ln>
          <a:effectLst/>
        </c:spPr>
        <c:dLbl>
          <c:idx val="0"/>
          <c:numFmt formatCode="#,##0" sourceLinked="0"/>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7112709832134291"/>
                  <c:h val="8.5118462236204992E-2"/>
                </c:manualLayout>
              </c15:layout>
            </c:ext>
          </c:extLst>
        </c:dLbl>
      </c:pivotFmt>
      <c:pivotFmt>
        <c:idx val="19"/>
        <c:spPr>
          <a:solidFill>
            <a:srgbClr val="7030A0"/>
          </a:solidFill>
          <a:ln>
            <a:noFill/>
          </a:ln>
          <a:effectLst/>
        </c:spPr>
        <c:dLbl>
          <c:idx val="0"/>
          <c:numFmt formatCode="#,##0" sourceLinked="0"/>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5515587529976014"/>
                  <c:h val="8.5118462236204992E-2"/>
                </c:manualLayout>
              </c15:layout>
            </c:ext>
          </c:extLst>
        </c:dLbl>
      </c:pivotFmt>
      <c:pivotFmt>
        <c:idx val="20"/>
        <c:spPr>
          <a:solidFill>
            <a:srgbClr val="7030A0"/>
          </a:solidFill>
          <a:ln>
            <a:noFill/>
          </a:ln>
          <a:effectLst/>
        </c:spPr>
        <c:dLbl>
          <c:idx val="0"/>
          <c:layout>
            <c:manualLayout>
              <c:x val="-7.1942446043165367E-3"/>
              <c:y val="-5.7924540241900063E-17"/>
            </c:manualLayout>
          </c:layout>
          <c:numFmt formatCode="#,##0" sourceLinked="0"/>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3900489057572841"/>
                  <c:h val="8.5118462236204992E-2"/>
                </c:manualLayout>
              </c15:layout>
            </c:ext>
          </c:extLst>
        </c:dLbl>
      </c:pivotFmt>
      <c:pivotFmt>
        <c:idx val="21"/>
        <c:spPr>
          <a:solidFill>
            <a:srgbClr val="7030A0"/>
          </a:solidFill>
          <a:ln>
            <a:noFill/>
          </a:ln>
          <a:effectLst/>
        </c:spPr>
        <c:dLbl>
          <c:idx val="0"/>
          <c:layout>
            <c:manualLayout>
              <c:x val="-4.7961630695443735E-2"/>
              <c:y val="0"/>
            </c:manualLayout>
          </c:layout>
          <c:numFmt formatCode="#,##0" sourceLinked="0"/>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3688249400479616"/>
                  <c:h val="8.5118462236204992E-2"/>
                </c:manualLayout>
              </c15:layout>
            </c:ext>
          </c:extLst>
        </c:dLbl>
      </c:pivotFmt>
      <c:pivotFmt>
        <c:idx val="22"/>
        <c:spPr>
          <a:solidFill>
            <a:srgbClr val="7030A0"/>
          </a:solidFill>
          <a:ln>
            <a:noFill/>
          </a:ln>
          <a:effectLst/>
        </c:spPr>
        <c:dLbl>
          <c:idx val="0"/>
          <c:layout>
            <c:manualLayout>
              <c:x val="-3.5971223021582732E-2"/>
              <c:y val="0"/>
            </c:manualLayout>
          </c:layout>
          <c:numFmt formatCode="#,##0" sourceLinked="0"/>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4249400479616307"/>
                  <c:h val="8.5118462236204992E-2"/>
                </c:manualLayout>
              </c15:layout>
            </c:ext>
          </c:extLst>
        </c:dLbl>
      </c:pivotFmt>
      <c:pivotFmt>
        <c:idx val="23"/>
        <c:spPr>
          <a:solidFill>
            <a:srgbClr val="7030A0"/>
          </a:solidFill>
          <a:ln>
            <a:noFill/>
          </a:ln>
          <a:effectLst/>
        </c:spPr>
        <c:marker>
          <c:symbol val="none"/>
        </c:marker>
        <c:dLbl>
          <c:idx val="0"/>
          <c:numFmt formatCode="#,##0" sourceLinked="0"/>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rgbClr val="7030A0"/>
          </a:solidFill>
          <a:ln>
            <a:noFill/>
          </a:ln>
          <a:effectLst/>
        </c:spPr>
        <c:dLbl>
          <c:idx val="0"/>
          <c:numFmt formatCode="#,##0" sourceLinked="0"/>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3688249400479616"/>
                  <c:h val="8.5118462236204992E-2"/>
                </c:manualLayout>
              </c15:layout>
            </c:ext>
          </c:extLst>
        </c:dLbl>
      </c:pivotFmt>
      <c:pivotFmt>
        <c:idx val="25"/>
        <c:spPr>
          <a:solidFill>
            <a:srgbClr val="7030A0"/>
          </a:solidFill>
          <a:ln>
            <a:noFill/>
          </a:ln>
          <a:effectLst/>
        </c:spPr>
        <c:dLbl>
          <c:idx val="0"/>
          <c:numFmt formatCode="#,##0" sourceLinked="0"/>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6280594422100118"/>
                  <c:h val="8.5118462236204992E-2"/>
                </c:manualLayout>
              </c15:layout>
            </c:ext>
          </c:extLst>
        </c:dLbl>
      </c:pivotFmt>
      <c:pivotFmt>
        <c:idx val="26"/>
        <c:spPr>
          <a:solidFill>
            <a:srgbClr val="7030A0"/>
          </a:solidFill>
          <a:ln>
            <a:noFill/>
          </a:ln>
          <a:effectLst/>
        </c:spPr>
        <c:dLbl>
          <c:idx val="0"/>
          <c:numFmt formatCode="#,##0" sourceLinked="0"/>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6390868407636098"/>
                  <c:h val="8.5118462236204992E-2"/>
                </c:manualLayout>
              </c15:layout>
            </c:ext>
          </c:extLst>
        </c:dLbl>
      </c:pivotFmt>
      <c:pivotFmt>
        <c:idx val="27"/>
        <c:spPr>
          <a:solidFill>
            <a:srgbClr val="7030A0"/>
          </a:solidFill>
          <a:ln>
            <a:noFill/>
          </a:ln>
          <a:effectLst/>
        </c:spPr>
        <c:dLbl>
          <c:idx val="0"/>
          <c:numFmt formatCode="#,##0" sourceLinked="0"/>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6002416964066538"/>
                  <c:h val="8.5118462236204992E-2"/>
                </c:manualLayout>
              </c15:layout>
            </c:ext>
          </c:extLst>
        </c:dLbl>
      </c:pivotFmt>
      <c:pivotFmt>
        <c:idx val="28"/>
        <c:spPr>
          <a:solidFill>
            <a:srgbClr val="7030A0"/>
          </a:solidFill>
          <a:ln>
            <a:noFill/>
          </a:ln>
          <a:effectLst/>
        </c:spPr>
        <c:dLbl>
          <c:idx val="0"/>
          <c:numFmt formatCode="#,##0" sourceLinked="0"/>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7112709832134291"/>
                  <c:h val="8.5118462236204992E-2"/>
                </c:manualLayout>
              </c15:layout>
            </c:ext>
          </c:extLst>
        </c:dLbl>
      </c:pivotFmt>
      <c:pivotFmt>
        <c:idx val="29"/>
        <c:spPr>
          <a:solidFill>
            <a:srgbClr val="7030A0"/>
          </a:solidFill>
          <a:ln>
            <a:noFill/>
          </a:ln>
          <a:effectLst/>
        </c:spPr>
        <c:dLbl>
          <c:idx val="0"/>
          <c:numFmt formatCode="#,##0" sourceLinked="0"/>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5515587529976014"/>
                  <c:h val="8.5118462236204992E-2"/>
                </c:manualLayout>
              </c15:layout>
            </c:ext>
          </c:extLst>
        </c:dLbl>
      </c:pivotFmt>
      <c:pivotFmt>
        <c:idx val="30"/>
        <c:spPr>
          <a:solidFill>
            <a:srgbClr val="7030A0"/>
          </a:solidFill>
          <a:ln>
            <a:noFill/>
          </a:ln>
          <a:effectLst/>
        </c:spPr>
        <c:dLbl>
          <c:idx val="0"/>
          <c:layout>
            <c:manualLayout>
              <c:x val="-7.1942446043165367E-3"/>
              <c:y val="-5.7924540241900063E-17"/>
            </c:manualLayout>
          </c:layout>
          <c:numFmt formatCode="#,##0" sourceLinked="0"/>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3900489057572841"/>
                  <c:h val="8.5118462236204992E-2"/>
                </c:manualLayout>
              </c15:layout>
            </c:ext>
          </c:extLst>
        </c:dLbl>
      </c:pivotFmt>
      <c:pivotFmt>
        <c:idx val="31"/>
        <c:spPr>
          <a:solidFill>
            <a:srgbClr val="7030A0"/>
          </a:solidFill>
          <a:ln>
            <a:noFill/>
          </a:ln>
          <a:effectLst/>
        </c:spPr>
        <c:dLbl>
          <c:idx val="0"/>
          <c:layout>
            <c:manualLayout>
              <c:x val="-4.7961630695443735E-2"/>
              <c:y val="0"/>
            </c:manualLayout>
          </c:layout>
          <c:numFmt formatCode="#,##0" sourceLinked="0"/>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3688249400479616"/>
                  <c:h val="8.5118462236204992E-2"/>
                </c:manualLayout>
              </c15:layout>
            </c:ext>
          </c:extLst>
        </c:dLbl>
      </c:pivotFmt>
      <c:pivotFmt>
        <c:idx val="32"/>
        <c:spPr>
          <a:solidFill>
            <a:srgbClr val="7030A0"/>
          </a:solidFill>
          <a:ln>
            <a:noFill/>
          </a:ln>
          <a:effectLst/>
        </c:spPr>
        <c:dLbl>
          <c:idx val="0"/>
          <c:layout>
            <c:manualLayout>
              <c:x val="-3.5971223021582732E-2"/>
              <c:y val="0"/>
            </c:manualLayout>
          </c:layout>
          <c:numFmt formatCode="#,##0" sourceLinked="0"/>
          <c:spPr>
            <a:noFill/>
            <a:ln>
              <a:noFill/>
            </a:ln>
            <a:effectLst/>
          </c:spPr>
          <c:txPr>
            <a:bodyPr rot="0" spcFirstLastPara="1" vertOverflow="overflow" horzOverflow="overflow"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4249400479616307"/>
                  <c:h val="8.5118462236204992E-2"/>
                </c:manualLayout>
              </c15:layout>
            </c:ext>
          </c:extLst>
        </c:dLbl>
      </c:pivotFmt>
    </c:pivotFmts>
    <c:plotArea>
      <c:layout/>
      <c:barChart>
        <c:barDir val="bar"/>
        <c:grouping val="clustered"/>
        <c:varyColors val="0"/>
        <c:ser>
          <c:idx val="0"/>
          <c:order val="0"/>
          <c:tx>
            <c:strRef>
              <c:f>'Dev factors analysis'!$B$3:$B$4</c:f>
              <c:strCache>
                <c:ptCount val="1"/>
                <c:pt idx="0">
                  <c:v>2021</c:v>
                </c:pt>
              </c:strCache>
            </c:strRef>
          </c:tx>
          <c:spPr>
            <a:solidFill>
              <a:srgbClr val="C00000"/>
            </a:solidFill>
            <a:ln>
              <a:noFill/>
            </a:ln>
            <a:effectLst/>
          </c:spPr>
          <c:invertIfNegative val="0"/>
          <c:dPt>
            <c:idx val="0"/>
            <c:invertIfNegative val="0"/>
            <c:bubble3D val="0"/>
            <c:spPr>
              <a:solidFill>
                <a:srgbClr val="C00000"/>
              </a:solidFill>
              <a:ln>
                <a:noFill/>
              </a:ln>
              <a:effectLst/>
            </c:spPr>
            <c:extLst>
              <c:ext xmlns:c16="http://schemas.microsoft.com/office/drawing/2014/chart" uri="{C3380CC4-5D6E-409C-BE32-E72D297353CC}">
                <c16:uniqueId val="{00000001-93BB-45F0-BA00-D8237EA3A3FC}"/>
              </c:ext>
            </c:extLst>
          </c:dPt>
          <c:dPt>
            <c:idx val="1"/>
            <c:invertIfNegative val="0"/>
            <c:bubble3D val="0"/>
            <c:spPr>
              <a:solidFill>
                <a:srgbClr val="C00000"/>
              </a:solidFill>
              <a:ln>
                <a:noFill/>
              </a:ln>
              <a:effectLst/>
            </c:spPr>
            <c:extLst>
              <c:ext xmlns:c16="http://schemas.microsoft.com/office/drawing/2014/chart" uri="{C3380CC4-5D6E-409C-BE32-E72D297353CC}">
                <c16:uniqueId val="{00000003-93BB-45F0-BA00-D8237EA3A3FC}"/>
              </c:ext>
            </c:extLst>
          </c:dPt>
          <c:dPt>
            <c:idx val="2"/>
            <c:invertIfNegative val="0"/>
            <c:bubble3D val="0"/>
            <c:spPr>
              <a:solidFill>
                <a:srgbClr val="C00000"/>
              </a:solidFill>
              <a:ln>
                <a:noFill/>
              </a:ln>
              <a:effectLst/>
            </c:spPr>
            <c:extLst>
              <c:ext xmlns:c16="http://schemas.microsoft.com/office/drawing/2014/chart" uri="{C3380CC4-5D6E-409C-BE32-E72D297353CC}">
                <c16:uniqueId val="{00000005-93BB-45F0-BA00-D8237EA3A3FC}"/>
              </c:ext>
            </c:extLst>
          </c:dPt>
          <c:dPt>
            <c:idx val="3"/>
            <c:invertIfNegative val="0"/>
            <c:bubble3D val="0"/>
            <c:spPr>
              <a:solidFill>
                <a:srgbClr val="C00000"/>
              </a:solidFill>
              <a:ln>
                <a:noFill/>
              </a:ln>
              <a:effectLst/>
            </c:spPr>
            <c:extLst>
              <c:ext xmlns:c16="http://schemas.microsoft.com/office/drawing/2014/chart" uri="{C3380CC4-5D6E-409C-BE32-E72D297353CC}">
                <c16:uniqueId val="{00000007-93BB-45F0-BA00-D8237EA3A3FC}"/>
              </c:ext>
            </c:extLst>
          </c:dPt>
          <c:dPt>
            <c:idx val="5"/>
            <c:invertIfNegative val="0"/>
            <c:bubble3D val="0"/>
            <c:spPr>
              <a:solidFill>
                <a:srgbClr val="C00000"/>
              </a:solidFill>
              <a:ln>
                <a:noFill/>
              </a:ln>
              <a:effectLst/>
            </c:spPr>
            <c:extLst>
              <c:ext xmlns:c16="http://schemas.microsoft.com/office/drawing/2014/chart" uri="{C3380CC4-5D6E-409C-BE32-E72D297353CC}">
                <c16:uniqueId val="{00000009-93BB-45F0-BA00-D8237EA3A3FC}"/>
              </c:ext>
            </c:extLst>
          </c:dPt>
          <c:dPt>
            <c:idx val="6"/>
            <c:invertIfNegative val="0"/>
            <c:bubble3D val="0"/>
            <c:spPr>
              <a:solidFill>
                <a:srgbClr val="C00000"/>
              </a:solidFill>
              <a:ln>
                <a:noFill/>
              </a:ln>
              <a:effectLst/>
            </c:spPr>
            <c:extLst>
              <c:ext xmlns:c16="http://schemas.microsoft.com/office/drawing/2014/chart" uri="{C3380CC4-5D6E-409C-BE32-E72D297353CC}">
                <c16:uniqueId val="{0000000B-93BB-45F0-BA00-D8237EA3A3FC}"/>
              </c:ext>
            </c:extLst>
          </c:dPt>
          <c:dPt>
            <c:idx val="7"/>
            <c:invertIfNegative val="0"/>
            <c:bubble3D val="0"/>
            <c:spPr>
              <a:solidFill>
                <a:srgbClr val="C00000"/>
              </a:solidFill>
              <a:ln>
                <a:noFill/>
              </a:ln>
              <a:effectLst/>
            </c:spPr>
            <c:extLst>
              <c:ext xmlns:c16="http://schemas.microsoft.com/office/drawing/2014/chart" uri="{C3380CC4-5D6E-409C-BE32-E72D297353CC}">
                <c16:uniqueId val="{0000000D-93BB-45F0-BA00-D8237EA3A3FC}"/>
              </c:ext>
            </c:extLst>
          </c:dPt>
          <c:dPt>
            <c:idx val="8"/>
            <c:invertIfNegative val="0"/>
            <c:bubble3D val="0"/>
            <c:spPr>
              <a:solidFill>
                <a:srgbClr val="C00000"/>
              </a:solidFill>
              <a:ln>
                <a:noFill/>
              </a:ln>
              <a:effectLst/>
            </c:spPr>
            <c:extLst>
              <c:ext xmlns:c16="http://schemas.microsoft.com/office/drawing/2014/chart" uri="{C3380CC4-5D6E-409C-BE32-E72D297353CC}">
                <c16:uniqueId val="{0000000F-93BB-45F0-BA00-D8237EA3A3FC}"/>
              </c:ext>
            </c:extLst>
          </c:dPt>
          <c:dPt>
            <c:idx val="9"/>
            <c:invertIfNegative val="0"/>
            <c:bubble3D val="0"/>
            <c:spPr>
              <a:solidFill>
                <a:srgbClr val="C00000"/>
              </a:solidFill>
              <a:ln>
                <a:noFill/>
              </a:ln>
              <a:effectLst/>
            </c:spPr>
            <c:extLst>
              <c:ext xmlns:c16="http://schemas.microsoft.com/office/drawing/2014/chart" uri="{C3380CC4-5D6E-409C-BE32-E72D297353CC}">
                <c16:uniqueId val="{00000011-93BB-45F0-BA00-D8237EA3A3FC}"/>
              </c:ext>
            </c:extLst>
          </c:dPt>
          <c:dLbls>
            <c:dLbl>
              <c:idx val="0"/>
              <c:dLblPos val="outEnd"/>
              <c:showLegendKey val="0"/>
              <c:showVal val="1"/>
              <c:showCatName val="0"/>
              <c:showSerName val="0"/>
              <c:showPercent val="0"/>
              <c:showBubbleSize val="0"/>
              <c:extLst>
                <c:ext xmlns:c15="http://schemas.microsoft.com/office/drawing/2012/chart" uri="{CE6537A1-D6FC-4f65-9D91-7224C49458BB}">
                  <c15:layout>
                    <c:manualLayout>
                      <c:w val="0.23688249400479616"/>
                      <c:h val="8.5118462236204992E-2"/>
                    </c:manualLayout>
                  </c15:layout>
                </c:ext>
                <c:ext xmlns:c16="http://schemas.microsoft.com/office/drawing/2014/chart" uri="{C3380CC4-5D6E-409C-BE32-E72D297353CC}">
                  <c16:uniqueId val="{00000001-93BB-45F0-BA00-D8237EA3A3FC}"/>
                </c:ext>
              </c:extLst>
            </c:dLbl>
            <c:dLbl>
              <c:idx val="1"/>
              <c:dLblPos val="outEnd"/>
              <c:showLegendKey val="0"/>
              <c:showVal val="1"/>
              <c:showCatName val="0"/>
              <c:showSerName val="0"/>
              <c:showPercent val="0"/>
              <c:showBubbleSize val="0"/>
              <c:extLst>
                <c:ext xmlns:c15="http://schemas.microsoft.com/office/drawing/2012/chart" uri="{CE6537A1-D6FC-4f65-9D91-7224C49458BB}">
                  <c15:layout>
                    <c:manualLayout>
                      <c:w val="0.26280594422100118"/>
                      <c:h val="8.5118462236204992E-2"/>
                    </c:manualLayout>
                  </c15:layout>
                </c:ext>
                <c:ext xmlns:c16="http://schemas.microsoft.com/office/drawing/2014/chart" uri="{C3380CC4-5D6E-409C-BE32-E72D297353CC}">
                  <c16:uniqueId val="{00000003-93BB-45F0-BA00-D8237EA3A3FC}"/>
                </c:ext>
              </c:extLst>
            </c:dLbl>
            <c:dLbl>
              <c:idx val="2"/>
              <c:dLblPos val="outEnd"/>
              <c:showLegendKey val="0"/>
              <c:showVal val="1"/>
              <c:showCatName val="0"/>
              <c:showSerName val="0"/>
              <c:showPercent val="0"/>
              <c:showBubbleSize val="0"/>
              <c:extLst>
                <c:ext xmlns:c15="http://schemas.microsoft.com/office/drawing/2012/chart" uri="{CE6537A1-D6FC-4f65-9D91-7224C49458BB}">
                  <c15:layout>
                    <c:manualLayout>
                      <c:w val="0.26390868407636098"/>
                      <c:h val="8.5118462236204992E-2"/>
                    </c:manualLayout>
                  </c15:layout>
                </c:ext>
                <c:ext xmlns:c16="http://schemas.microsoft.com/office/drawing/2014/chart" uri="{C3380CC4-5D6E-409C-BE32-E72D297353CC}">
                  <c16:uniqueId val="{00000005-93BB-45F0-BA00-D8237EA3A3FC}"/>
                </c:ext>
              </c:extLst>
            </c:dLbl>
            <c:dLbl>
              <c:idx val="3"/>
              <c:dLblPos val="outEnd"/>
              <c:showLegendKey val="0"/>
              <c:showVal val="1"/>
              <c:showCatName val="0"/>
              <c:showSerName val="0"/>
              <c:showPercent val="0"/>
              <c:showBubbleSize val="0"/>
              <c:extLst>
                <c:ext xmlns:c15="http://schemas.microsoft.com/office/drawing/2012/chart" uri="{CE6537A1-D6FC-4f65-9D91-7224C49458BB}">
                  <c15:layout>
                    <c:manualLayout>
                      <c:w val="0.26002416964066538"/>
                      <c:h val="8.5118462236204992E-2"/>
                    </c:manualLayout>
                  </c15:layout>
                </c:ext>
                <c:ext xmlns:c16="http://schemas.microsoft.com/office/drawing/2014/chart" uri="{C3380CC4-5D6E-409C-BE32-E72D297353CC}">
                  <c16:uniqueId val="{00000007-93BB-45F0-BA00-D8237EA3A3FC}"/>
                </c:ext>
              </c:extLst>
            </c:dLbl>
            <c:dLbl>
              <c:idx val="5"/>
              <c:dLblPos val="outEnd"/>
              <c:showLegendKey val="0"/>
              <c:showVal val="1"/>
              <c:showCatName val="0"/>
              <c:showSerName val="0"/>
              <c:showPercent val="0"/>
              <c:showBubbleSize val="0"/>
              <c:extLst>
                <c:ext xmlns:c15="http://schemas.microsoft.com/office/drawing/2012/chart" uri="{CE6537A1-D6FC-4f65-9D91-7224C49458BB}">
                  <c15:layout>
                    <c:manualLayout>
                      <c:w val="0.27112709832134291"/>
                      <c:h val="8.5118462236204992E-2"/>
                    </c:manualLayout>
                  </c15:layout>
                </c:ext>
                <c:ext xmlns:c16="http://schemas.microsoft.com/office/drawing/2014/chart" uri="{C3380CC4-5D6E-409C-BE32-E72D297353CC}">
                  <c16:uniqueId val="{00000009-93BB-45F0-BA00-D8237EA3A3FC}"/>
                </c:ext>
              </c:extLst>
            </c:dLbl>
            <c:dLbl>
              <c:idx val="6"/>
              <c:dLblPos val="outEnd"/>
              <c:showLegendKey val="0"/>
              <c:showVal val="1"/>
              <c:showCatName val="0"/>
              <c:showSerName val="0"/>
              <c:showPercent val="0"/>
              <c:showBubbleSize val="0"/>
              <c:extLst>
                <c:ext xmlns:c15="http://schemas.microsoft.com/office/drawing/2012/chart" uri="{CE6537A1-D6FC-4f65-9D91-7224C49458BB}">
                  <c15:layout>
                    <c:manualLayout>
                      <c:w val="0.25515587529976014"/>
                      <c:h val="8.5118462236204992E-2"/>
                    </c:manualLayout>
                  </c15:layout>
                </c:ext>
                <c:ext xmlns:c16="http://schemas.microsoft.com/office/drawing/2014/chart" uri="{C3380CC4-5D6E-409C-BE32-E72D297353CC}">
                  <c16:uniqueId val="{0000000B-93BB-45F0-BA00-D8237EA3A3FC}"/>
                </c:ext>
              </c:extLst>
            </c:dLbl>
            <c:dLbl>
              <c:idx val="7"/>
              <c:layout>
                <c:manualLayout>
                  <c:x val="-7.1942446043165367E-3"/>
                  <c:y val="-5.7924540241900063E-17"/>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23900489057572841"/>
                      <c:h val="8.5118462236204992E-2"/>
                    </c:manualLayout>
                  </c15:layout>
                </c:ext>
                <c:ext xmlns:c16="http://schemas.microsoft.com/office/drawing/2014/chart" uri="{C3380CC4-5D6E-409C-BE32-E72D297353CC}">
                  <c16:uniqueId val="{0000000D-93BB-45F0-BA00-D8237EA3A3FC}"/>
                </c:ext>
              </c:extLst>
            </c:dLbl>
            <c:dLbl>
              <c:idx val="8"/>
              <c:layout>
                <c:manualLayout>
                  <c:x val="-4.7961630695443735E-2"/>
                  <c:y val="0"/>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23688249400479616"/>
                      <c:h val="8.5118462236204992E-2"/>
                    </c:manualLayout>
                  </c15:layout>
                </c:ext>
                <c:ext xmlns:c16="http://schemas.microsoft.com/office/drawing/2014/chart" uri="{C3380CC4-5D6E-409C-BE32-E72D297353CC}">
                  <c16:uniqueId val="{0000000F-93BB-45F0-BA00-D8237EA3A3FC}"/>
                </c:ext>
              </c:extLst>
            </c:dLbl>
            <c:dLbl>
              <c:idx val="9"/>
              <c:layout>
                <c:manualLayout>
                  <c:x val="-3.5971223021582732E-2"/>
                  <c:y val="0"/>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24249400479616307"/>
                      <c:h val="8.5118462236204992E-2"/>
                    </c:manualLayout>
                  </c15:layout>
                </c:ext>
                <c:ext xmlns:c16="http://schemas.microsoft.com/office/drawing/2014/chart" uri="{C3380CC4-5D6E-409C-BE32-E72D297353CC}">
                  <c16:uniqueId val="{00000011-93BB-45F0-BA00-D8237EA3A3FC}"/>
                </c:ext>
              </c:extLst>
            </c:dLbl>
            <c:dLbl>
              <c:idx val="18"/>
              <c:dLblPos val="outEnd"/>
              <c:showLegendKey val="0"/>
              <c:showVal val="1"/>
              <c:showCatName val="0"/>
              <c:showSerName val="0"/>
              <c:showPercent val="0"/>
              <c:showBubbleSize val="0"/>
              <c:extLst>
                <c:ext xmlns:c15="http://schemas.microsoft.com/office/drawing/2012/chart" uri="{CE6537A1-D6FC-4f65-9D91-7224C49458BB}">
                  <c15:layout>
                    <c:manualLayout>
                      <c:w val="0.27820920654145082"/>
                      <c:h val="8.2239592732802916E-2"/>
                    </c:manualLayout>
                  </c15:layout>
                </c:ext>
                <c:ext xmlns:c16="http://schemas.microsoft.com/office/drawing/2014/chart" uri="{C3380CC4-5D6E-409C-BE32-E72D297353CC}">
                  <c16:uniqueId val="{00000016-93BB-45F0-BA00-D8237EA3A3FC}"/>
                </c:ext>
              </c:extLst>
            </c:dLbl>
            <c:dLbl>
              <c:idx val="19"/>
              <c:layout>
                <c:manualLayout>
                  <c:x val="-5.7485516268756788E-2"/>
                  <c:y val="-7.9765774464651516E-3"/>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3018196526103048"/>
                      <c:h val="8.2239592732802916E-2"/>
                    </c:manualLayout>
                  </c15:layout>
                </c:ext>
                <c:ext xmlns:c16="http://schemas.microsoft.com/office/drawing/2014/chart" uri="{C3380CC4-5D6E-409C-BE32-E72D297353CC}">
                  <c16:uniqueId val="{00000015-93BB-45F0-BA00-D8237EA3A3FC}"/>
                </c:ext>
              </c:extLst>
            </c:dLbl>
            <c:dLbl>
              <c:idx val="20"/>
              <c:layout>
                <c:manualLayout>
                  <c:x val="-5.3379407963845632E-2"/>
                  <c:y val="-2.6587893615765122E-3"/>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27172381862899309"/>
                      <c:h val="8.2239592732802916E-2"/>
                    </c:manualLayout>
                  </c15:layout>
                </c:ext>
                <c:ext xmlns:c16="http://schemas.microsoft.com/office/drawing/2014/chart" uri="{C3380CC4-5D6E-409C-BE32-E72D297353CC}">
                  <c16:uniqueId val="{00000014-93BB-45F0-BA00-D8237EA3A3FC}"/>
                </c:ext>
              </c:extLst>
            </c:dLbl>
            <c:numFmt formatCode="#,##0" sourceLinked="0"/>
            <c:spPr>
              <a:noFill/>
              <a:ln>
                <a:noFill/>
              </a:ln>
              <a:effectLst/>
            </c:spPr>
            <c:txPr>
              <a:bodyPr rot="0" spcFirstLastPara="1" vertOverflow="overflow" horzOverflow="overflow" vert="horz" wrap="square" lIns="38100" tIns="19050" rIns="38100" bIns="19050" anchor="ctr" anchorCtr="1">
                <a:spAutoFit/>
              </a:bodyPr>
              <a:lstStyle/>
              <a:p>
                <a:pPr>
                  <a:defRPr sz="105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'Dev factors analysis'!$A$5:$A$14</c:f>
              <c:strCache>
                <c:ptCount val="10"/>
                <c:pt idx="0">
                  <c:v>Switzerland</c:v>
                </c:pt>
                <c:pt idx="1">
                  <c:v>Belgium</c:v>
                </c:pt>
                <c:pt idx="2">
                  <c:v>Sweden</c:v>
                </c:pt>
                <c:pt idx="3">
                  <c:v>Portugal</c:v>
                </c:pt>
                <c:pt idx="4">
                  <c:v>Greece</c:v>
                </c:pt>
                <c:pt idx="5">
                  <c:v>Netherlands</c:v>
                </c:pt>
                <c:pt idx="6">
                  <c:v>Spain</c:v>
                </c:pt>
                <c:pt idx="7">
                  <c:v>France</c:v>
                </c:pt>
                <c:pt idx="8">
                  <c:v>Italy</c:v>
                </c:pt>
                <c:pt idx="9">
                  <c:v>Germany</c:v>
                </c:pt>
              </c:strCache>
            </c:strRef>
          </c:cat>
          <c:val>
            <c:numRef>
              <c:f>'Dev factors analysis'!$B$5:$B$14</c:f>
              <c:numCache>
                <c:formatCode>General</c:formatCode>
                <c:ptCount val="10"/>
                <c:pt idx="0">
                  <c:v>1375318.2680000002</c:v>
                </c:pt>
                <c:pt idx="1">
                  <c:v>1529377.74</c:v>
                </c:pt>
                <c:pt idx="2">
                  <c:v>1666529.76</c:v>
                </c:pt>
                <c:pt idx="3">
                  <c:v>1699340.2839999998</c:v>
                </c:pt>
                <c:pt idx="4">
                  <c:v>1987010.916</c:v>
                </c:pt>
                <c:pt idx="5">
                  <c:v>2542291.38</c:v>
                </c:pt>
                <c:pt idx="6">
                  <c:v>9672821.9759999998</c:v>
                </c:pt>
                <c:pt idx="7">
                  <c:v>10583478.516000001</c:v>
                </c:pt>
                <c:pt idx="8">
                  <c:v>11885767.773000002</c:v>
                </c:pt>
                <c:pt idx="9">
                  <c:v>12313019.544000002</c:v>
                </c:pt>
              </c:numCache>
            </c:numRef>
          </c:val>
          <c:extLst>
            <c:ext xmlns:c16="http://schemas.microsoft.com/office/drawing/2014/chart" uri="{C3380CC4-5D6E-409C-BE32-E72D297353CC}">
              <c16:uniqueId val="{00000012-93BB-45F0-BA00-D8237EA3A3FC}"/>
            </c:ext>
          </c:extLst>
        </c:ser>
        <c:dLbls>
          <c:dLblPos val="outEnd"/>
          <c:showLegendKey val="0"/>
          <c:showVal val="1"/>
          <c:showCatName val="0"/>
          <c:showSerName val="0"/>
          <c:showPercent val="0"/>
          <c:showBubbleSize val="0"/>
        </c:dLbls>
        <c:gapWidth val="46"/>
        <c:axId val="247180000"/>
        <c:axId val="247167520"/>
      </c:barChart>
      <c:catAx>
        <c:axId val="2471800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crossAx val="247167520"/>
        <c:crosses val="autoZero"/>
        <c:auto val="1"/>
        <c:lblAlgn val="ctr"/>
        <c:lblOffset val="100"/>
        <c:noMultiLvlLbl val="0"/>
      </c:catAx>
      <c:valAx>
        <c:axId val="247167520"/>
        <c:scaling>
          <c:orientation val="minMax"/>
        </c:scaling>
        <c:delete val="1"/>
        <c:axPos val="b"/>
        <c:numFmt formatCode="General" sourceLinked="1"/>
        <c:majorTickMark val="none"/>
        <c:minorTickMark val="none"/>
        <c:tickLblPos val="nextTo"/>
        <c:crossAx val="247180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[Crime......xlsx]Dev factors analysis!PivotTable8</c:name>
    <c:fmtId val="20"/>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7030A0"/>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7030A0"/>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7030A0"/>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0863671768374989"/>
          <c:y val="3.1947720083086939E-2"/>
          <c:w val="0.66047363874458376"/>
          <c:h val="0.93610455983382612"/>
        </c:manualLayout>
      </c:layout>
      <c:barChart>
        <c:barDir val="bar"/>
        <c:grouping val="clustered"/>
        <c:varyColors val="0"/>
        <c:ser>
          <c:idx val="0"/>
          <c:order val="0"/>
          <c:tx>
            <c:strRef>
              <c:f>'Dev factors analysis'!$E$3</c:f>
              <c:strCache>
                <c:ptCount val="1"/>
                <c:pt idx="0">
                  <c:v>Total</c:v>
                </c:pt>
              </c:strCache>
            </c:strRef>
          </c:tx>
          <c:spPr>
            <a:solidFill>
              <a:srgbClr val="C00000"/>
            </a:solidFill>
            <a:ln>
              <a:noFill/>
            </a:ln>
            <a:effectLst/>
          </c:spPr>
          <c:invertIfNegative val="0"/>
          <c:dLbls>
            <c:dLbl>
              <c:idx val="1"/>
              <c:dLblPos val="outEnd"/>
              <c:showLegendKey val="0"/>
              <c:showVal val="1"/>
              <c:showCatName val="0"/>
              <c:showSerName val="0"/>
              <c:showPercent val="0"/>
              <c:showBubbleSize val="0"/>
              <c:extLst>
                <c:ext xmlns:c15="http://schemas.microsoft.com/office/drawing/2012/chart" uri="{CE6537A1-D6FC-4f65-9D91-7224C49458BB}">
                  <c15:layout>
                    <c:manualLayout>
                      <c:w val="0.27423363504681858"/>
                      <c:h val="8.9831180197261731E-2"/>
                    </c:manualLayout>
                  </c15:layout>
                </c:ext>
                <c:ext xmlns:c16="http://schemas.microsoft.com/office/drawing/2014/chart" uri="{C3380CC4-5D6E-409C-BE32-E72D297353CC}">
                  <c16:uniqueId val="{00000004-2DBE-4B69-9124-B73C6DCCB5C3}"/>
                </c:ext>
              </c:extLst>
            </c:dLbl>
            <c:dLbl>
              <c:idx val="2"/>
              <c:layout>
                <c:manualLayout>
                  <c:x val="-9.1226115216615958E-2"/>
                  <c:y val="-1.7426029136229294E-2"/>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28998005580377362"/>
                      <c:h val="8.9831180197261731E-2"/>
                    </c:manualLayout>
                  </c15:layout>
                </c:ext>
                <c:ext xmlns:c16="http://schemas.microsoft.com/office/drawing/2014/chart" uri="{C3380CC4-5D6E-409C-BE32-E72D297353CC}">
                  <c16:uniqueId val="{00000003-2DBE-4B69-9124-B73C6DCCB5C3}"/>
                </c:ext>
              </c:extLst>
            </c:dLbl>
            <c:dLbl>
              <c:idx val="3"/>
              <c:layout>
                <c:manualLayout>
                  <c:x val="-0.11502423222964628"/>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DBE-4B69-9124-B73C6DCCB5C3}"/>
                </c:ext>
              </c:extLst>
            </c:dLbl>
            <c:dLbl>
              <c:idx val="4"/>
              <c:layout>
                <c:manualLayout>
                  <c:x val="-4.5613057608307972E-2"/>
                  <c:y val="-5.8086763787430938E-3"/>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2920719165354439"/>
                      <c:h val="8.9831180197261731E-2"/>
                    </c:manualLayout>
                  </c15:layout>
                </c:ext>
                <c:ext xmlns:c16="http://schemas.microsoft.com/office/drawing/2014/chart" uri="{C3380CC4-5D6E-409C-BE32-E72D297353CC}">
                  <c16:uniqueId val="{00000002-2DBE-4B69-9124-B73C6DCCB5C3}"/>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'Dev factors analysis'!$D$4:$D$9</c:f>
              <c:strCache>
                <c:ptCount val="5"/>
                <c:pt idx="0">
                  <c:v>Greece</c:v>
                </c:pt>
                <c:pt idx="1">
                  <c:v>Germany</c:v>
                </c:pt>
                <c:pt idx="2">
                  <c:v>France</c:v>
                </c:pt>
                <c:pt idx="3">
                  <c:v>Italy</c:v>
                </c:pt>
                <c:pt idx="4">
                  <c:v>Spain</c:v>
                </c:pt>
              </c:strCache>
            </c:strRef>
          </c:cat>
          <c:val>
            <c:numRef>
              <c:f>'Dev factors analysis'!$E$4:$E$9</c:f>
              <c:numCache>
                <c:formatCode>General</c:formatCode>
                <c:ptCount val="5"/>
                <c:pt idx="0">
                  <c:v>1549128.6699900001</c:v>
                </c:pt>
                <c:pt idx="1">
                  <c:v>2990067.0433200002</c:v>
                </c:pt>
                <c:pt idx="2">
                  <c:v>5339907.65381</c:v>
                </c:pt>
                <c:pt idx="3">
                  <c:v>5615877.4398099994</c:v>
                </c:pt>
                <c:pt idx="4">
                  <c:v>7008528.511140001</c:v>
                </c:pt>
              </c:numCache>
            </c:numRef>
          </c:val>
          <c:extLst>
            <c:ext xmlns:c16="http://schemas.microsoft.com/office/drawing/2014/chart" uri="{C3380CC4-5D6E-409C-BE32-E72D297353CC}">
              <c16:uniqueId val="{00000000-2DBE-4B69-9124-B73C6DCCB5C3}"/>
            </c:ext>
          </c:extLst>
        </c:ser>
        <c:dLbls>
          <c:dLblPos val="outEnd"/>
          <c:showLegendKey val="0"/>
          <c:showVal val="1"/>
          <c:showCatName val="0"/>
          <c:showSerName val="0"/>
          <c:showPercent val="0"/>
          <c:showBubbleSize val="0"/>
        </c:dLbls>
        <c:gapWidth val="46"/>
        <c:axId val="660466223"/>
        <c:axId val="660469135"/>
      </c:barChart>
      <c:catAx>
        <c:axId val="66046622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crossAx val="660469135"/>
        <c:crosses val="autoZero"/>
        <c:auto val="1"/>
        <c:lblAlgn val="ctr"/>
        <c:lblOffset val="100"/>
        <c:noMultiLvlLbl val="0"/>
      </c:catAx>
      <c:valAx>
        <c:axId val="660469135"/>
        <c:scaling>
          <c:orientation val="minMax"/>
        </c:scaling>
        <c:delete val="1"/>
        <c:axPos val="b"/>
        <c:numFmt formatCode="General" sourceLinked="1"/>
        <c:majorTickMark val="none"/>
        <c:minorTickMark val="none"/>
        <c:tickLblPos val="nextTo"/>
        <c:crossAx val="6604662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[Crime......xlsx]less fact analysis!PivotTable3</c:name>
    <c:fmtId val="19"/>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7030A0"/>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7030A0"/>
          </a:solidFill>
          <a:ln>
            <a:noFill/>
          </a:ln>
          <a:effectLst/>
        </c:spPr>
      </c:pivotFmt>
      <c:pivotFmt>
        <c:idx val="4"/>
        <c:spPr>
          <a:solidFill>
            <a:srgbClr val="7030A0"/>
          </a:solidFill>
          <a:ln>
            <a:noFill/>
          </a:ln>
          <a:effectLst/>
        </c:spPr>
      </c:pivotFmt>
      <c:pivotFmt>
        <c:idx val="5"/>
        <c:spPr>
          <a:solidFill>
            <a:srgbClr val="7030A0"/>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7030A0"/>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0586316152711986"/>
          <c:y val="3.3626105507863414E-2"/>
          <c:w val="0.79413683847288008"/>
          <c:h val="0.93835213990225042"/>
        </c:manualLayout>
      </c:layout>
      <c:barChart>
        <c:barDir val="bar"/>
        <c:grouping val="clustered"/>
        <c:varyColors val="0"/>
        <c:ser>
          <c:idx val="0"/>
          <c:order val="0"/>
          <c:tx>
            <c:strRef>
              <c:f>'less fact analysis'!$F$3</c:f>
              <c:strCache>
                <c:ptCount val="1"/>
                <c:pt idx="0">
                  <c:v>Total</c:v>
                </c:pt>
              </c:strCache>
            </c:strRef>
          </c:tx>
          <c:spPr>
            <a:solidFill>
              <a:srgbClr val="C00000"/>
            </a:solidFill>
            <a:ln>
              <a:noFill/>
            </a:ln>
            <a:effectLst/>
          </c:spPr>
          <c:invertIfNegative val="0"/>
          <c:dLbls>
            <c:dLbl>
              <c:idx val="2"/>
              <c:dLblPos val="outEnd"/>
              <c:showLegendKey val="0"/>
              <c:showVal val="1"/>
              <c:showCatName val="0"/>
              <c:showSerName val="0"/>
              <c:showPercent val="0"/>
              <c:showBubbleSize val="0"/>
              <c:extLst>
                <c:ext xmlns:c15="http://schemas.microsoft.com/office/drawing/2012/chart" uri="{CE6537A1-D6FC-4f65-9D91-7224C49458BB}">
                  <c15:layout>
                    <c:manualLayout>
                      <c:w val="0.28488032123474599"/>
                      <c:h val="8.6671286946517948E-2"/>
                    </c:manualLayout>
                  </c15:layout>
                </c:ext>
                <c:ext xmlns:c16="http://schemas.microsoft.com/office/drawing/2014/chart" uri="{C3380CC4-5D6E-409C-BE32-E72D297353CC}">
                  <c16:uniqueId val="{00000003-4771-4FFA-83E8-4C6338A38464}"/>
                </c:ext>
              </c:extLst>
            </c:dLbl>
            <c:dLbl>
              <c:idx val="4"/>
              <c:layout>
                <c:manualLayout>
                  <c:x val="-0.11952191235059761"/>
                  <c:y val="2.8021754589886176E-3"/>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24896979013081533"/>
                      <c:h val="8.2944393586063078E-2"/>
                    </c:manualLayout>
                  </c15:layout>
                </c:ext>
                <c:ext xmlns:c16="http://schemas.microsoft.com/office/drawing/2014/chart" uri="{C3380CC4-5D6E-409C-BE32-E72D297353CC}">
                  <c16:uniqueId val="{00000002-4771-4FFA-83E8-4C6338A38464}"/>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'less fact analysis'!$E$4:$E$9</c:f>
              <c:strCache>
                <c:ptCount val="5"/>
                <c:pt idx="0">
                  <c:v>Bosnia</c:v>
                </c:pt>
                <c:pt idx="1">
                  <c:v>Serbia</c:v>
                </c:pt>
                <c:pt idx="2">
                  <c:v>Romania</c:v>
                </c:pt>
                <c:pt idx="3">
                  <c:v>Poland</c:v>
                </c:pt>
                <c:pt idx="4">
                  <c:v>Turkiye</c:v>
                </c:pt>
              </c:strCache>
            </c:strRef>
          </c:cat>
          <c:val>
            <c:numRef>
              <c:f>'less fact analysis'!$F$4:$F$9</c:f>
              <c:numCache>
                <c:formatCode>General</c:formatCode>
                <c:ptCount val="5"/>
                <c:pt idx="0">
                  <c:v>483393.79579000006</c:v>
                </c:pt>
                <c:pt idx="1">
                  <c:v>672702.70818000007</c:v>
                </c:pt>
                <c:pt idx="2">
                  <c:v>1068923.0981000001</c:v>
                </c:pt>
                <c:pt idx="3">
                  <c:v>1208557.34812</c:v>
                </c:pt>
                <c:pt idx="4">
                  <c:v>10071592.491419999</c:v>
                </c:pt>
              </c:numCache>
            </c:numRef>
          </c:val>
          <c:extLst>
            <c:ext xmlns:c16="http://schemas.microsoft.com/office/drawing/2014/chart" uri="{C3380CC4-5D6E-409C-BE32-E72D297353CC}">
              <c16:uniqueId val="{00000000-4771-4FFA-83E8-4C6338A38464}"/>
            </c:ext>
          </c:extLst>
        </c:ser>
        <c:dLbls>
          <c:dLblPos val="outEnd"/>
          <c:showLegendKey val="0"/>
          <c:showVal val="1"/>
          <c:showCatName val="0"/>
          <c:showSerName val="0"/>
          <c:showPercent val="0"/>
          <c:showBubbleSize val="0"/>
        </c:dLbls>
        <c:gapWidth val="46"/>
        <c:axId val="660432527"/>
        <c:axId val="660418383"/>
      </c:barChart>
      <c:catAx>
        <c:axId val="66043252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crossAx val="660418383"/>
        <c:crosses val="autoZero"/>
        <c:auto val="1"/>
        <c:lblAlgn val="ctr"/>
        <c:lblOffset val="100"/>
        <c:noMultiLvlLbl val="0"/>
      </c:catAx>
      <c:valAx>
        <c:axId val="660418383"/>
        <c:scaling>
          <c:orientation val="minMax"/>
        </c:scaling>
        <c:delete val="1"/>
        <c:axPos val="b"/>
        <c:numFmt formatCode="General" sourceLinked="1"/>
        <c:majorTickMark val="none"/>
        <c:minorTickMark val="none"/>
        <c:tickLblPos val="nextTo"/>
        <c:crossAx val="6604325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[Crime......xlsx]less fact analysis!PivotTable7</c:name>
    <c:fmtId val="1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7030A0"/>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7030A0"/>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7030A0"/>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'less fact analysis'!$B$45</c:f>
              <c:strCache>
                <c:ptCount val="1"/>
                <c:pt idx="0">
                  <c:v>Total</c:v>
                </c:pt>
              </c:strCache>
            </c:strRef>
          </c:tx>
          <c:spPr>
            <a:solidFill>
              <a:srgbClr val="C00000"/>
            </a:solidFill>
            <a:ln>
              <a:noFill/>
            </a:ln>
            <a:effectLst/>
          </c:spPr>
          <c:invertIfNegative val="0"/>
          <c:dLbls>
            <c:dLbl>
              <c:idx val="4"/>
              <c:layout>
                <c:manualLayout>
                  <c:x val="-2.2535211267605638E-2"/>
                  <c:y val="3.1732816679767907E-3"/>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233370744149939"/>
                      <c:h val="9.8149601990522126E-2"/>
                    </c:manualLayout>
                  </c15:layout>
                </c:ext>
                <c:ext xmlns:c16="http://schemas.microsoft.com/office/drawing/2014/chart" uri="{C3380CC4-5D6E-409C-BE32-E72D297353CC}">
                  <c16:uniqueId val="{00000002-8CB9-4908-8AB8-15F27532E377}"/>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'less fact analysis'!$A$46:$A$51</c:f>
              <c:strCache>
                <c:ptCount val="5"/>
                <c:pt idx="0">
                  <c:v>Hungary</c:v>
                </c:pt>
                <c:pt idx="1">
                  <c:v>Serbia</c:v>
                </c:pt>
                <c:pt idx="2">
                  <c:v>Romania</c:v>
                </c:pt>
                <c:pt idx="3">
                  <c:v>Poland</c:v>
                </c:pt>
                <c:pt idx="4">
                  <c:v>Turkiye</c:v>
                </c:pt>
              </c:strCache>
            </c:strRef>
          </c:cat>
          <c:val>
            <c:numRef>
              <c:f>'less fact analysis'!$B$46:$B$51</c:f>
              <c:numCache>
                <c:formatCode>General</c:formatCode>
                <c:ptCount val="5"/>
                <c:pt idx="0">
                  <c:v>1309087.50462</c:v>
                </c:pt>
                <c:pt idx="1">
                  <c:v>1676460.1677999999</c:v>
                </c:pt>
                <c:pt idx="2">
                  <c:v>4022898.7724199998</c:v>
                </c:pt>
                <c:pt idx="3">
                  <c:v>4381944.9259099998</c:v>
                </c:pt>
                <c:pt idx="4">
                  <c:v>19027391.546159998</c:v>
                </c:pt>
              </c:numCache>
            </c:numRef>
          </c:val>
          <c:extLst>
            <c:ext xmlns:c16="http://schemas.microsoft.com/office/drawing/2014/chart" uri="{C3380CC4-5D6E-409C-BE32-E72D297353CC}">
              <c16:uniqueId val="{00000000-8CB9-4908-8AB8-15F27532E377}"/>
            </c:ext>
          </c:extLst>
        </c:ser>
        <c:dLbls>
          <c:showLegendKey val="0"/>
          <c:showVal val="0"/>
          <c:showCatName val="0"/>
          <c:showSerName val="0"/>
          <c:showPercent val="0"/>
          <c:showBubbleSize val="0"/>
        </c:dLbls>
        <c:gapWidth val="46"/>
        <c:axId val="677999391"/>
        <c:axId val="677989823"/>
      </c:barChart>
      <c:catAx>
        <c:axId val="67799939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crossAx val="677989823"/>
        <c:crosses val="autoZero"/>
        <c:auto val="1"/>
        <c:lblAlgn val="ctr"/>
        <c:lblOffset val="100"/>
        <c:noMultiLvlLbl val="0"/>
      </c:catAx>
      <c:valAx>
        <c:axId val="677989823"/>
        <c:scaling>
          <c:orientation val="minMax"/>
        </c:scaling>
        <c:delete val="1"/>
        <c:axPos val="b"/>
        <c:numFmt formatCode="General" sourceLinked="1"/>
        <c:majorTickMark val="none"/>
        <c:minorTickMark val="none"/>
        <c:tickLblPos val="nextTo"/>
        <c:crossAx val="6779993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[Crime......xlsx]Dev factors analysis!PivotTable12</c:name>
    <c:fmtId val="12"/>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7030A0"/>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7030A0"/>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7030A0"/>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'Dev factors analysis'!$B$53</c:f>
              <c:strCache>
                <c:ptCount val="1"/>
                <c:pt idx="0">
                  <c:v>Total</c:v>
                </c:pt>
              </c:strCache>
            </c:strRef>
          </c:tx>
          <c:spPr>
            <a:solidFill>
              <a:srgbClr val="C00000"/>
            </a:solidFill>
            <a:ln>
              <a:noFill/>
            </a:ln>
            <a:effectLst/>
          </c:spPr>
          <c:invertIfNegative val="0"/>
          <c:dLbls>
            <c:dLbl>
              <c:idx val="2"/>
              <c:layout>
                <c:manualLayout>
                  <c:x val="-0.13627978132567689"/>
                  <c:y val="3.1412286507755123E-3"/>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28554313307521639"/>
                      <c:h val="9.7158202168486599E-2"/>
                    </c:manualLayout>
                  </c15:layout>
                </c:ext>
                <c:ext xmlns:c16="http://schemas.microsoft.com/office/drawing/2014/chart" uri="{C3380CC4-5D6E-409C-BE32-E72D297353CC}">
                  <c16:uniqueId val="{00000004-4B06-47FA-93C7-BFAE075A8CC1}"/>
                </c:ext>
              </c:extLst>
            </c:dLbl>
            <c:dLbl>
              <c:idx val="3"/>
              <c:layout>
                <c:manualLayout>
                  <c:x val="-1.1049868766404335E-2"/>
                  <c:y val="-3.1412286507755123E-3"/>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29670364408868777"/>
                      <c:h val="9.7158202168486599E-2"/>
                    </c:manualLayout>
                  </c15:layout>
                </c:ext>
                <c:ext xmlns:c16="http://schemas.microsoft.com/office/drawing/2014/chart" uri="{C3380CC4-5D6E-409C-BE32-E72D297353CC}">
                  <c16:uniqueId val="{00000002-4B06-47FA-93C7-BFAE075A8CC1}"/>
                </c:ext>
              </c:extLst>
            </c:dLbl>
            <c:dLbl>
              <c:idx val="4"/>
              <c:layout>
                <c:manualLayout>
                  <c:x val="-3.1307550644567222E-2"/>
                  <c:y val="-6.2824573015510246E-3"/>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24797407230173577"/>
                      <c:h val="9.7158202168486599E-2"/>
                    </c:manualLayout>
                  </c15:layout>
                </c:ext>
                <c:ext xmlns:c16="http://schemas.microsoft.com/office/drawing/2014/chart" uri="{C3380CC4-5D6E-409C-BE32-E72D297353CC}">
                  <c16:uniqueId val="{00000003-4B06-47FA-93C7-BFAE075A8CC1}"/>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'Dev factors analysis'!$A$54:$A$59</c:f>
              <c:strCache>
                <c:ptCount val="5"/>
                <c:pt idx="0">
                  <c:v>Greece</c:v>
                </c:pt>
                <c:pt idx="1">
                  <c:v>Germany</c:v>
                </c:pt>
                <c:pt idx="2">
                  <c:v>France</c:v>
                </c:pt>
                <c:pt idx="3">
                  <c:v>Spain</c:v>
                </c:pt>
                <c:pt idx="4">
                  <c:v>Italy</c:v>
                </c:pt>
              </c:strCache>
            </c:strRef>
          </c:cat>
          <c:val>
            <c:numRef>
              <c:f>'Dev factors analysis'!$B$54:$B$59</c:f>
              <c:numCache>
                <c:formatCode>General</c:formatCode>
                <c:ptCount val="5"/>
                <c:pt idx="0">
                  <c:v>3754710.78675</c:v>
                </c:pt>
                <c:pt idx="1">
                  <c:v>5542522.71636</c:v>
                </c:pt>
                <c:pt idx="2">
                  <c:v>13229348.145</c:v>
                </c:pt>
                <c:pt idx="3">
                  <c:v>16498799.68024</c:v>
                </c:pt>
                <c:pt idx="4">
                  <c:v>17548360.41948</c:v>
                </c:pt>
              </c:numCache>
            </c:numRef>
          </c:val>
          <c:extLst>
            <c:ext xmlns:c16="http://schemas.microsoft.com/office/drawing/2014/chart" uri="{C3380CC4-5D6E-409C-BE32-E72D297353CC}">
              <c16:uniqueId val="{00000000-4B06-47FA-93C7-BFAE075A8CC1}"/>
            </c:ext>
          </c:extLst>
        </c:ser>
        <c:dLbls>
          <c:dLblPos val="outEnd"/>
          <c:showLegendKey val="0"/>
          <c:showVal val="1"/>
          <c:showCatName val="0"/>
          <c:showSerName val="0"/>
          <c:showPercent val="0"/>
          <c:showBubbleSize val="0"/>
        </c:dLbls>
        <c:gapWidth val="46"/>
        <c:axId val="535218559"/>
        <c:axId val="535219391"/>
      </c:barChart>
      <c:catAx>
        <c:axId val="53521855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crossAx val="535219391"/>
        <c:crosses val="autoZero"/>
        <c:auto val="1"/>
        <c:lblAlgn val="ctr"/>
        <c:lblOffset val="100"/>
        <c:noMultiLvlLbl val="0"/>
      </c:catAx>
      <c:valAx>
        <c:axId val="535219391"/>
        <c:scaling>
          <c:orientation val="minMax"/>
        </c:scaling>
        <c:delete val="1"/>
        <c:axPos val="b"/>
        <c:numFmt formatCode="General" sourceLinked="1"/>
        <c:majorTickMark val="none"/>
        <c:minorTickMark val="none"/>
        <c:tickLblPos val="nextTo"/>
        <c:crossAx val="5352185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[Crime......xlsx]Dev factors analysis!Gov</c:name>
    <c:fmtId val="19"/>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532987041541273E-2"/>
          <c:y val="0.23934087126853054"/>
          <c:w val="0.88580451003833949"/>
          <c:h val="0.43349669362119297"/>
        </c:manualLayout>
      </c:layout>
      <c:barChart>
        <c:barDir val="col"/>
        <c:grouping val="clustered"/>
        <c:varyColors val="0"/>
        <c:ser>
          <c:idx val="0"/>
          <c:order val="0"/>
          <c:tx>
            <c:strRef>
              <c:f>'Dev factors analysis'!$B$28:$B$29</c:f>
              <c:strCache>
                <c:ptCount val="1"/>
                <c:pt idx="0">
                  <c:v>Bad</c:v>
                </c:pt>
              </c:strCache>
            </c:strRef>
          </c:tx>
          <c:spPr>
            <a:solidFill>
              <a:srgbClr val="C00000"/>
            </a:solidFill>
            <a:ln>
              <a:noFill/>
            </a:ln>
            <a:effectLst/>
          </c:spPr>
          <c:invertIfNegative val="0"/>
          <c:cat>
            <c:strRef>
              <c:f>'Dev factors analysis'!$A$30:$A$39</c:f>
              <c:strCache>
                <c:ptCount val="9"/>
                <c:pt idx="0">
                  <c:v>Germany</c:v>
                </c:pt>
                <c:pt idx="1">
                  <c:v>France</c:v>
                </c:pt>
                <c:pt idx="2">
                  <c:v>Belgium</c:v>
                </c:pt>
                <c:pt idx="3">
                  <c:v>Czechia</c:v>
                </c:pt>
                <c:pt idx="4">
                  <c:v>Ireland</c:v>
                </c:pt>
                <c:pt idx="5">
                  <c:v>Slovenia</c:v>
                </c:pt>
                <c:pt idx="6">
                  <c:v>Portugal</c:v>
                </c:pt>
                <c:pt idx="7">
                  <c:v>Liechtenstein</c:v>
                </c:pt>
                <c:pt idx="8">
                  <c:v>Austria</c:v>
                </c:pt>
              </c:strCache>
            </c:strRef>
          </c:cat>
          <c:val>
            <c:numRef>
              <c:f>'Dev factors analysis'!$B$30:$B$39</c:f>
              <c:numCache>
                <c:formatCode>General</c:formatCode>
                <c:ptCount val="9"/>
                <c:pt idx="0">
                  <c:v>12313019.544000002</c:v>
                </c:pt>
                <c:pt idx="1">
                  <c:v>10583478.516000001</c:v>
                </c:pt>
                <c:pt idx="2">
                  <c:v>2966043.5700000003</c:v>
                </c:pt>
                <c:pt idx="3">
                  <c:v>1071588.7439999999</c:v>
                </c:pt>
                <c:pt idx="4">
                  <c:v>704642.96</c:v>
                </c:pt>
                <c:pt idx="5">
                  <c:v>523311.21100000001</c:v>
                </c:pt>
                <c:pt idx="6">
                  <c:v>0</c:v>
                </c:pt>
                <c:pt idx="7">
                  <c:v>0</c:v>
                </c:pt>
                <c:pt idx="8">
                  <c:v>0</c:v>
                </c:pt>
              </c:numCache>
            </c:numRef>
          </c:val>
          <c:extLst>
            <c:ext xmlns:c16="http://schemas.microsoft.com/office/drawing/2014/chart" uri="{C3380CC4-5D6E-409C-BE32-E72D297353CC}">
              <c16:uniqueId val="{00000000-6197-4C70-9C45-547C4EA798F1}"/>
            </c:ext>
          </c:extLst>
        </c:ser>
        <c:dLbls>
          <c:showLegendKey val="0"/>
          <c:showVal val="0"/>
          <c:showCatName val="0"/>
          <c:showSerName val="0"/>
          <c:showPercent val="0"/>
          <c:showBubbleSize val="0"/>
        </c:dLbls>
        <c:gapWidth val="30"/>
        <c:overlap val="-27"/>
        <c:axId val="71276288"/>
        <c:axId val="71263392"/>
      </c:barChart>
      <c:catAx>
        <c:axId val="71276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crossAx val="71263392"/>
        <c:crosses val="autoZero"/>
        <c:auto val="1"/>
        <c:lblAlgn val="ctr"/>
        <c:lblOffset val="100"/>
        <c:noMultiLvlLbl val="0"/>
      </c:catAx>
      <c:valAx>
        <c:axId val="71263392"/>
        <c:scaling>
          <c:orientation val="minMax"/>
        </c:scaling>
        <c:delete val="1"/>
        <c:axPos val="l"/>
        <c:numFmt formatCode="General" sourceLinked="1"/>
        <c:majorTickMark val="none"/>
        <c:minorTickMark val="none"/>
        <c:tickLblPos val="nextTo"/>
        <c:crossAx val="71276288"/>
        <c:crosses val="autoZero"/>
        <c:crossBetween val="between"/>
      </c:valAx>
      <c:spPr>
        <a:noFill/>
        <a:ln>
          <a:noFill/>
        </a:ln>
        <a:effectLst/>
      </c:spPr>
    </c:plotArea>
    <c:legend>
      <c:legendPos val="t"/>
      <c:layout>
        <c:manualLayout>
          <c:xMode val="edge"/>
          <c:yMode val="edge"/>
          <c:x val="0.42152313421555282"/>
          <c:y val="0.25225047988956512"/>
          <c:w val="0.10298284209507969"/>
          <c:h val="7.8842675304774679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[Crime......xlsx]less fact analysis!Gov</c:name>
    <c:fmtId val="2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7030A0"/>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7030A0"/>
          </a:solidFill>
          <a:ln>
            <a:noFill/>
          </a:ln>
          <a:effectLst/>
        </c:spPr>
      </c:pivotFmt>
      <c:pivotFmt>
        <c:idx val="4"/>
        <c:spPr>
          <a:solidFill>
            <a:srgbClr val="7030A0"/>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6"/>
        <c:spPr>
          <a:solidFill>
            <a:srgbClr val="7030A0"/>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7030A0"/>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'less fact analysis'!$B$24:$B$25</c:f>
              <c:strCache>
                <c:ptCount val="1"/>
                <c:pt idx="0">
                  <c:v>Very bad</c:v>
                </c:pt>
              </c:strCache>
            </c:strRef>
          </c:tx>
          <c:spPr>
            <a:solidFill>
              <a:srgbClr val="C00000"/>
            </a:solidFill>
            <a:ln>
              <a:noFill/>
            </a:ln>
            <a:effectLst/>
          </c:spPr>
          <c:invertIfNegative val="0"/>
          <c:cat>
            <c:strRef>
              <c:f>'less fact analysis'!$A$26:$A$30</c:f>
              <c:strCache>
                <c:ptCount val="4"/>
                <c:pt idx="0">
                  <c:v>Turkiye</c:v>
                </c:pt>
                <c:pt idx="1">
                  <c:v>Romania</c:v>
                </c:pt>
                <c:pt idx="2">
                  <c:v>Bulgaria</c:v>
                </c:pt>
                <c:pt idx="3">
                  <c:v>Montenegro</c:v>
                </c:pt>
              </c:strCache>
            </c:strRef>
          </c:cat>
          <c:val>
            <c:numRef>
              <c:f>'less fact analysis'!$B$26:$B$30</c:f>
              <c:numCache>
                <c:formatCode>General</c:formatCode>
                <c:ptCount val="4"/>
                <c:pt idx="0">
                  <c:v>12117213.792000001</c:v>
                </c:pt>
                <c:pt idx="1">
                  <c:v>4053876.5079999999</c:v>
                </c:pt>
                <c:pt idx="2">
                  <c:v>2943527.8909999998</c:v>
                </c:pt>
                <c:pt idx="3">
                  <c:v>125699.83300000001</c:v>
                </c:pt>
              </c:numCache>
            </c:numRef>
          </c:val>
          <c:extLst>
            <c:ext xmlns:c16="http://schemas.microsoft.com/office/drawing/2014/chart" uri="{C3380CC4-5D6E-409C-BE32-E72D297353CC}">
              <c16:uniqueId val="{00000000-68B8-4E43-8EE2-B00B2137A44A}"/>
            </c:ext>
          </c:extLst>
        </c:ser>
        <c:dLbls>
          <c:dLblPos val="outEnd"/>
          <c:showLegendKey val="0"/>
          <c:showVal val="0"/>
          <c:showCatName val="0"/>
          <c:showSerName val="0"/>
          <c:showPercent val="0"/>
          <c:showBubbleSize val="0"/>
        </c:dLbls>
        <c:gapWidth val="46"/>
        <c:overlap val="-27"/>
        <c:axId val="420509216"/>
        <c:axId val="420507968"/>
      </c:barChart>
      <c:catAx>
        <c:axId val="42050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crossAx val="420507968"/>
        <c:crosses val="autoZero"/>
        <c:auto val="1"/>
        <c:lblAlgn val="ctr"/>
        <c:lblOffset val="100"/>
        <c:noMultiLvlLbl val="0"/>
      </c:catAx>
      <c:valAx>
        <c:axId val="420507968"/>
        <c:scaling>
          <c:orientation val="minMax"/>
        </c:scaling>
        <c:delete val="1"/>
        <c:axPos val="l"/>
        <c:numFmt formatCode="General" sourceLinked="1"/>
        <c:majorTickMark val="none"/>
        <c:minorTickMark val="none"/>
        <c:tickLblPos val="nextTo"/>
        <c:crossAx val="420509216"/>
        <c:crosses val="autoZero"/>
        <c:crossBetween val="between"/>
      </c:valAx>
      <c:spPr>
        <a:noFill/>
        <a:ln>
          <a:noFill/>
        </a:ln>
        <a:effectLst/>
      </c:spPr>
    </c:plotArea>
    <c:legend>
      <c:legendPos val="t"/>
      <c:layout>
        <c:manualLayout>
          <c:xMode val="edge"/>
          <c:yMode val="edge"/>
          <c:x val="0.43677638655823758"/>
          <c:y val="0.20045740513591581"/>
          <c:w val="0.20659294637350659"/>
          <c:h val="0.1195995726664820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[Crime......xlsx]Dev factors analysis!Income</c:name>
    <c:fmtId val="17"/>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'Dev factors analysis'!$H$3:$H$4</c:f>
              <c:strCache>
                <c:ptCount val="1"/>
                <c:pt idx="0">
                  <c:v>Low</c:v>
                </c:pt>
              </c:strCache>
            </c:strRef>
          </c:tx>
          <c:spPr>
            <a:solidFill>
              <a:srgbClr val="C00000"/>
            </a:solidFill>
            <a:ln>
              <a:noFill/>
            </a:ln>
            <a:effectLst/>
          </c:spPr>
          <c:invertIfNegative val="0"/>
          <c:dLbls>
            <c:dLbl>
              <c:idx val="1"/>
              <c:layout>
                <c:manualLayout>
                  <c:x val="-3.2638962954777044E-3"/>
                  <c:y val="-1.129943502824856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C93-42A3-BFC9-5BCF3F7F3083}"/>
                </c:ext>
              </c:extLst>
            </c:dLbl>
            <c:dLbl>
              <c:idx val="2"/>
              <c:layout>
                <c:manualLayout>
                  <c:x val="0"/>
                  <c:y val="3.389830508474571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C93-42A3-BFC9-5BCF3F7F3083}"/>
                </c:ext>
              </c:extLst>
            </c:dLbl>
            <c:dLbl>
              <c:idx val="7"/>
              <c:delete val="1"/>
              <c:extLst>
                <c:ext xmlns:c15="http://schemas.microsoft.com/office/drawing/2012/chart" uri="{CE6537A1-D6FC-4f65-9D91-7224C49458BB}"/>
                <c:ext xmlns:c16="http://schemas.microsoft.com/office/drawing/2014/chart" uri="{C3380CC4-5D6E-409C-BE32-E72D297353CC}">
                  <c16:uniqueId val="{00000002-5C93-42A3-BFC9-5BCF3F7F3083}"/>
                </c:ext>
              </c:extLst>
            </c:dLbl>
            <c:dLbl>
              <c:idx val="8"/>
              <c:delete val="1"/>
              <c:extLst>
                <c:ext xmlns:c15="http://schemas.microsoft.com/office/drawing/2012/chart" uri="{CE6537A1-D6FC-4f65-9D91-7224C49458BB}"/>
                <c:ext xmlns:c16="http://schemas.microsoft.com/office/drawing/2014/chart" uri="{C3380CC4-5D6E-409C-BE32-E72D297353CC}">
                  <c16:uniqueId val="{00000003-5C93-42A3-BFC9-5BCF3F7F3083}"/>
                </c:ext>
              </c:extLst>
            </c:dLbl>
            <c:dLbl>
              <c:idx val="9"/>
              <c:delete val="1"/>
              <c:extLst>
                <c:ext xmlns:c15="http://schemas.microsoft.com/office/drawing/2012/chart" uri="{CE6537A1-D6FC-4f65-9D91-7224C49458BB}"/>
                <c:ext xmlns:c16="http://schemas.microsoft.com/office/drawing/2014/chart" uri="{C3380CC4-5D6E-409C-BE32-E72D297353CC}">
                  <c16:uniqueId val="{00000004-5C93-42A3-BFC9-5BCF3F7F3083}"/>
                </c:ext>
              </c:extLst>
            </c:dLbl>
            <c:numFmt formatCode="#,##0.0,,&quot;M&quot;"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'Dev factors analysis'!$G$5:$G$15</c:f>
              <c:strCache>
                <c:ptCount val="10"/>
                <c:pt idx="0">
                  <c:v>Spain</c:v>
                </c:pt>
                <c:pt idx="1">
                  <c:v>Italy</c:v>
                </c:pt>
                <c:pt idx="2">
                  <c:v>France</c:v>
                </c:pt>
                <c:pt idx="3">
                  <c:v>Germany</c:v>
                </c:pt>
                <c:pt idx="4">
                  <c:v>Greece</c:v>
                </c:pt>
                <c:pt idx="5">
                  <c:v>Portugal</c:v>
                </c:pt>
                <c:pt idx="6">
                  <c:v>Austria</c:v>
                </c:pt>
                <c:pt idx="7">
                  <c:v>Switzerland</c:v>
                </c:pt>
                <c:pt idx="8">
                  <c:v>Sweden</c:v>
                </c:pt>
                <c:pt idx="9">
                  <c:v>Belgium</c:v>
                </c:pt>
              </c:strCache>
            </c:strRef>
          </c:cat>
          <c:val>
            <c:numRef>
              <c:f>'Dev factors analysis'!$H$5:$H$15</c:f>
              <c:numCache>
                <c:formatCode>General</c:formatCode>
                <c:ptCount val="10"/>
                <c:pt idx="0">
                  <c:v>13177574.945730001</c:v>
                </c:pt>
                <c:pt idx="1">
                  <c:v>10377690.230039999</c:v>
                </c:pt>
                <c:pt idx="2">
                  <c:v>10310695.69926</c:v>
                </c:pt>
                <c:pt idx="3">
                  <c:v>5604564.1753200004</c:v>
                </c:pt>
                <c:pt idx="4">
                  <c:v>2846015.6273100004</c:v>
                </c:pt>
                <c:pt idx="5">
                  <c:v>1308705.3213900002</c:v>
                </c:pt>
                <c:pt idx="6">
                  <c:v>1029824.13015</c:v>
                </c:pt>
                <c:pt idx="7">
                  <c:v>798150.4583399999</c:v>
                </c:pt>
                <c:pt idx="8">
                  <c:v>775194.67872000008</c:v>
                </c:pt>
                <c:pt idx="9">
                  <c:v>650587.69700000004</c:v>
                </c:pt>
              </c:numCache>
            </c:numRef>
          </c:val>
          <c:extLst>
            <c:ext xmlns:c16="http://schemas.microsoft.com/office/drawing/2014/chart" uri="{C3380CC4-5D6E-409C-BE32-E72D297353CC}">
              <c16:uniqueId val="{00000000-5C93-42A3-BFC9-5BCF3F7F3083}"/>
            </c:ext>
          </c:extLst>
        </c:ser>
        <c:dLbls>
          <c:dLblPos val="outEnd"/>
          <c:showLegendKey val="0"/>
          <c:showVal val="1"/>
          <c:showCatName val="0"/>
          <c:showSerName val="0"/>
          <c:showPercent val="0"/>
          <c:showBubbleSize val="0"/>
        </c:dLbls>
        <c:gapWidth val="46"/>
        <c:overlap val="-27"/>
        <c:axId val="74610880"/>
        <c:axId val="74612960"/>
      </c:barChart>
      <c:catAx>
        <c:axId val="74610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crossAx val="74612960"/>
        <c:crosses val="autoZero"/>
        <c:auto val="1"/>
        <c:lblAlgn val="ctr"/>
        <c:lblOffset val="100"/>
        <c:noMultiLvlLbl val="0"/>
      </c:catAx>
      <c:valAx>
        <c:axId val="74612960"/>
        <c:scaling>
          <c:orientation val="minMax"/>
        </c:scaling>
        <c:delete val="1"/>
        <c:axPos val="l"/>
        <c:numFmt formatCode="General" sourceLinked="1"/>
        <c:majorTickMark val="none"/>
        <c:minorTickMark val="none"/>
        <c:tickLblPos val="nextTo"/>
        <c:crossAx val="74610880"/>
        <c:crosses val="autoZero"/>
        <c:crossBetween val="between"/>
      </c:valAx>
      <c:spPr>
        <a:noFill/>
        <a:ln>
          <a:noFill/>
        </a:ln>
        <a:effectLst/>
      </c:spPr>
    </c:plotArea>
    <c:legend>
      <c:legendPos val="t"/>
      <c:layout>
        <c:manualLayout>
          <c:xMode val="edge"/>
          <c:yMode val="edge"/>
          <c:x val="0.40272595409529199"/>
          <c:y val="0.1224530113436563"/>
          <c:w val="0.20897353329039778"/>
          <c:h val="0.1279586103583606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[Crime......xlsx]less fact analysis!Income</c:name>
    <c:fmtId val="22"/>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7030A0"/>
          </a:solidFill>
          <a:ln>
            <a:noFill/>
          </a:ln>
          <a:effectLst/>
        </c:spPr>
        <c:marker>
          <c:symbol val="none"/>
        </c:marker>
      </c:pivotFmt>
      <c:pivotFmt>
        <c:idx val="5"/>
        <c:spPr>
          <a:solidFill>
            <a:srgbClr val="7030A0"/>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7030A0"/>
          </a:solidFill>
          <a:ln>
            <a:noFill/>
          </a:ln>
          <a:effectLst/>
        </c:spPr>
      </c:pivotFmt>
      <c:pivotFmt>
        <c:idx val="7"/>
        <c:spPr>
          <a:solidFill>
            <a:srgbClr val="7030A0"/>
          </a:solidFill>
          <a:ln>
            <a:noFill/>
          </a:ln>
          <a:effectLst/>
        </c:spPr>
      </c:pivotFmt>
      <c:pivotFmt>
        <c:idx val="8"/>
      </c:pivotFmt>
      <c:pivotFmt>
        <c:idx val="9"/>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pivotFmt>
      <c:pivotFmt>
        <c:idx val="12"/>
        <c:spPr>
          <a:solidFill>
            <a:srgbClr val="7030A0"/>
          </a:solidFill>
          <a:ln>
            <a:noFill/>
          </a:ln>
          <a:effectLst/>
        </c:spPr>
      </c:pivotFmt>
      <c:pivotFmt>
        <c:idx val="13"/>
        <c:spPr>
          <a:solidFill>
            <a:srgbClr val="7030A0"/>
          </a:solidFill>
          <a:ln>
            <a:noFill/>
          </a:ln>
          <a:effectLst/>
        </c:spPr>
      </c:pivotFmt>
      <c:pivotFmt>
        <c:idx val="14"/>
        <c:spPr>
          <a:solidFill>
            <a:srgbClr val="7030A0"/>
          </a:solidFill>
          <a:ln>
            <a:noFill/>
          </a:ln>
          <a:effectLst/>
        </c:spPr>
      </c:pivotFmt>
      <c:pivotFmt>
        <c:idx val="15"/>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3047023016582302E-2"/>
          <c:y val="6.8789201720271684E-2"/>
          <c:w val="0.92127648118439942"/>
          <c:h val="0.57103506821308603"/>
        </c:manualLayout>
      </c:layout>
      <c:barChart>
        <c:barDir val="col"/>
        <c:grouping val="clustered"/>
        <c:varyColors val="0"/>
        <c:ser>
          <c:idx val="0"/>
          <c:order val="0"/>
          <c:tx>
            <c:strRef>
              <c:f>'less fact analysis'!$I$3:$I$4</c:f>
              <c:strCache>
                <c:ptCount val="1"/>
                <c:pt idx="0">
                  <c:v>Low</c:v>
                </c:pt>
              </c:strCache>
            </c:strRef>
          </c:tx>
          <c:spPr>
            <a:solidFill>
              <a:srgbClr val="C00000"/>
            </a:solidFill>
            <a:ln>
              <a:noFill/>
            </a:ln>
            <a:effectLst/>
          </c:spPr>
          <c:invertIfNegative val="0"/>
          <c:dLbls>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0D66-4BBA-8142-78DED93C3C1F}"/>
                </c:ext>
              </c:extLst>
            </c:dLbl>
            <c:dLbl>
              <c:idx val="1"/>
              <c:numFmt formatCode="#,##0.0,,&quot;M&quot;"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0D66-4BBA-8142-78DED93C3C1F}"/>
                </c:ext>
              </c:extLst>
            </c:dLbl>
            <c:numFmt formatCode="#,##0,&quot;K&quot;"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'less fact analysis'!$H$5:$H$10</c:f>
              <c:strCache>
                <c:ptCount val="5"/>
                <c:pt idx="0">
                  <c:v>Turkiye</c:v>
                </c:pt>
                <c:pt idx="1">
                  <c:v>Romania</c:v>
                </c:pt>
                <c:pt idx="2">
                  <c:v>Serbia</c:v>
                </c:pt>
                <c:pt idx="3">
                  <c:v>Bulgaria</c:v>
                </c:pt>
                <c:pt idx="4">
                  <c:v>Lithuania</c:v>
                </c:pt>
              </c:strCache>
            </c:strRef>
          </c:cat>
          <c:val>
            <c:numRef>
              <c:f>'less fact analysis'!$I$5:$I$10</c:f>
              <c:numCache>
                <c:formatCode>General</c:formatCode>
                <c:ptCount val="5"/>
                <c:pt idx="0">
                  <c:v>10071592.491419999</c:v>
                </c:pt>
                <c:pt idx="1">
                  <c:v>1068923.0981000001</c:v>
                </c:pt>
                <c:pt idx="2">
                  <c:v>672702.70818000007</c:v>
                </c:pt>
                <c:pt idx="3">
                  <c:v>362250.72381000005</c:v>
                </c:pt>
                <c:pt idx="4">
                  <c:v>199195.66967999999</c:v>
                </c:pt>
              </c:numCache>
            </c:numRef>
          </c:val>
          <c:extLst>
            <c:ext xmlns:c16="http://schemas.microsoft.com/office/drawing/2014/chart" uri="{C3380CC4-5D6E-409C-BE32-E72D297353CC}">
              <c16:uniqueId val="{00000000-0D66-4BBA-8142-78DED93C3C1F}"/>
            </c:ext>
          </c:extLst>
        </c:ser>
        <c:dLbls>
          <c:dLblPos val="outEnd"/>
          <c:showLegendKey val="0"/>
          <c:showVal val="1"/>
          <c:showCatName val="0"/>
          <c:showSerName val="0"/>
          <c:showPercent val="0"/>
          <c:showBubbleSize val="0"/>
        </c:dLbls>
        <c:gapWidth val="46"/>
        <c:overlap val="70"/>
        <c:axId val="682211631"/>
        <c:axId val="682212047"/>
      </c:barChart>
      <c:catAx>
        <c:axId val="6822116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crossAx val="682212047"/>
        <c:crosses val="autoZero"/>
        <c:auto val="1"/>
        <c:lblAlgn val="ctr"/>
        <c:lblOffset val="100"/>
        <c:noMultiLvlLbl val="0"/>
      </c:catAx>
      <c:valAx>
        <c:axId val="682212047"/>
        <c:scaling>
          <c:orientation val="minMax"/>
        </c:scaling>
        <c:delete val="1"/>
        <c:axPos val="l"/>
        <c:numFmt formatCode="General" sourceLinked="1"/>
        <c:majorTickMark val="none"/>
        <c:minorTickMark val="none"/>
        <c:tickLblPos val="nextTo"/>
        <c:crossAx val="68221163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[Crime......xlsx]Developing analysis!time</c:name>
    <c:fmtId val="5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7030A0"/>
          </a:solidFill>
          <a:ln>
            <a:noFill/>
          </a:ln>
          <a:effectLst/>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7030A0"/>
          </a:solidFill>
          <a:ln>
            <a:noFill/>
          </a:ln>
          <a:effectLst/>
        </c:spPr>
      </c:pivotFmt>
      <c:pivotFmt>
        <c:idx val="4"/>
        <c:spPr>
          <a:solidFill>
            <a:srgbClr val="7030A0"/>
          </a:solidFill>
          <a:ln>
            <a:noFill/>
          </a:ln>
          <a:effectLst/>
        </c:spPr>
      </c:pivotFmt>
      <c:pivotFmt>
        <c:idx val="5"/>
        <c:spPr>
          <a:solidFill>
            <a:srgbClr val="7030A0"/>
          </a:solidFill>
          <a:ln>
            <a:noFill/>
          </a:ln>
          <a:effectLst/>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7030A0"/>
          </a:solidFill>
          <a:ln>
            <a:noFill/>
          </a:ln>
          <a:effectLst/>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42613840859072027"/>
          <c:y val="3.0926675663517769E-2"/>
          <c:w val="0.48073033676555005"/>
          <c:h val="0.93814664867296449"/>
        </c:manualLayout>
      </c:layout>
      <c:barChart>
        <c:barDir val="bar"/>
        <c:grouping val="clustered"/>
        <c:varyColors val="0"/>
        <c:ser>
          <c:idx val="0"/>
          <c:order val="0"/>
          <c:tx>
            <c:strRef>
              <c:f>'Developing analysis'!$F$3:$F$4</c:f>
              <c:strCache>
                <c:ptCount val="1"/>
                <c:pt idx="0">
                  <c:v>2022</c:v>
                </c:pt>
              </c:strCache>
            </c:strRef>
          </c:tx>
          <c:spPr>
            <a:solidFill>
              <a:srgbClr val="C00000"/>
            </a:solidFill>
            <a:ln>
              <a:noFill/>
            </a:ln>
            <a:effectLst/>
          </c:spPr>
          <c:invertIfNegative val="0"/>
          <c:dLbls>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'Developing analysis'!$E$5:$E$21</c:f>
              <c:strCache>
                <c:ptCount val="16"/>
                <c:pt idx="0">
                  <c:v>North Macedonia</c:v>
                </c:pt>
                <c:pt idx="1">
                  <c:v>Montenegro</c:v>
                </c:pt>
                <c:pt idx="2">
                  <c:v>Cyprus</c:v>
                </c:pt>
                <c:pt idx="3">
                  <c:v>Albania</c:v>
                </c:pt>
                <c:pt idx="4">
                  <c:v>Malta</c:v>
                </c:pt>
                <c:pt idx="5">
                  <c:v>Bosnia and Herzegovina</c:v>
                </c:pt>
                <c:pt idx="6">
                  <c:v>Estonia</c:v>
                </c:pt>
                <c:pt idx="7">
                  <c:v>Lithuania</c:v>
                </c:pt>
                <c:pt idx="8">
                  <c:v>Latvia</c:v>
                </c:pt>
                <c:pt idx="9">
                  <c:v>Slovakia</c:v>
                </c:pt>
                <c:pt idx="10">
                  <c:v>Serbia</c:v>
                </c:pt>
                <c:pt idx="11">
                  <c:v>Bulgaria</c:v>
                </c:pt>
                <c:pt idx="12">
                  <c:v>Hungary</c:v>
                </c:pt>
                <c:pt idx="13">
                  <c:v>Romania</c:v>
                </c:pt>
                <c:pt idx="14">
                  <c:v>Poland</c:v>
                </c:pt>
                <c:pt idx="15">
                  <c:v>Türkiye</c:v>
                </c:pt>
              </c:strCache>
            </c:strRef>
          </c:cat>
          <c:val>
            <c:numRef>
              <c:f>'Developing analysis'!$F$5:$F$21</c:f>
              <c:numCache>
                <c:formatCode>General</c:formatCode>
                <c:ptCount val="16"/>
                <c:pt idx="0">
                  <c:v>454</c:v>
                </c:pt>
                <c:pt idx="1">
                  <c:v>933</c:v>
                </c:pt>
                <c:pt idx="2">
                  <c:v>1964</c:v>
                </c:pt>
                <c:pt idx="3">
                  <c:v>3527</c:v>
                </c:pt>
                <c:pt idx="4">
                  <c:v>4902</c:v>
                </c:pt>
                <c:pt idx="5">
                  <c:v>7654</c:v>
                </c:pt>
                <c:pt idx="6">
                  <c:v>8802</c:v>
                </c:pt>
                <c:pt idx="7">
                  <c:v>11126</c:v>
                </c:pt>
                <c:pt idx="8">
                  <c:v>13559</c:v>
                </c:pt>
                <c:pt idx="9">
                  <c:v>18317</c:v>
                </c:pt>
                <c:pt idx="10">
                  <c:v>28831</c:v>
                </c:pt>
                <c:pt idx="11">
                  <c:v>34785</c:v>
                </c:pt>
                <c:pt idx="12">
                  <c:v>50415</c:v>
                </c:pt>
                <c:pt idx="13">
                  <c:v>93780</c:v>
                </c:pt>
                <c:pt idx="14">
                  <c:v>200567</c:v>
                </c:pt>
                <c:pt idx="15">
                  <c:v>377513</c:v>
                </c:pt>
              </c:numCache>
            </c:numRef>
          </c:val>
          <c:extLst>
            <c:ext xmlns:c16="http://schemas.microsoft.com/office/drawing/2014/chart" uri="{C3380CC4-5D6E-409C-BE32-E72D297353CC}">
              <c16:uniqueId val="{00000000-C154-44B5-8E42-FC54EC47C23B}"/>
            </c:ext>
          </c:extLst>
        </c:ser>
        <c:dLbls>
          <c:dLblPos val="outEnd"/>
          <c:showLegendKey val="0"/>
          <c:showVal val="1"/>
          <c:showCatName val="0"/>
          <c:showSerName val="0"/>
          <c:showPercent val="0"/>
          <c:showBubbleSize val="0"/>
        </c:dLbls>
        <c:gapWidth val="46"/>
        <c:axId val="535226879"/>
        <c:axId val="535208991"/>
      </c:barChart>
      <c:catAx>
        <c:axId val="53522687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crossAx val="535208991"/>
        <c:crosses val="autoZero"/>
        <c:auto val="1"/>
        <c:lblAlgn val="ctr"/>
        <c:lblOffset val="100"/>
        <c:noMultiLvlLbl val="0"/>
      </c:catAx>
      <c:valAx>
        <c:axId val="535208991"/>
        <c:scaling>
          <c:orientation val="minMax"/>
        </c:scaling>
        <c:delete val="1"/>
        <c:axPos val="b"/>
        <c:numFmt formatCode="General" sourceLinked="1"/>
        <c:majorTickMark val="none"/>
        <c:minorTickMark val="none"/>
        <c:tickLblPos val="nextTo"/>
        <c:crossAx val="5352268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[Crime......xlsx]Developing analysis!PivotTable31</c:name>
    <c:fmtId val="5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7030A0"/>
          </a:solidFill>
          <a:ln>
            <a:noFill/>
          </a:ln>
          <a:effectLst/>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7030A0"/>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r>
                  <a:rPr lang="en-US"/>
                  <a:t>896</a:t>
                </a:r>
              </a:p>
            </c:rich>
          </c:tx>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showDataLabelsRange val="0"/>
            </c:ext>
          </c:extLst>
        </c:dLbl>
      </c:pivotFmt>
      <c:pivotFmt>
        <c:idx val="4"/>
        <c:spPr>
          <a:solidFill>
            <a:srgbClr val="7030A0"/>
          </a:solidFill>
          <a:ln>
            <a:noFill/>
          </a:ln>
          <a:effectLst/>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7030A0"/>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r>
                  <a:rPr lang="en-US"/>
                  <a:t>896</a:t>
                </a:r>
              </a:p>
            </c:rich>
          </c:tx>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showDataLabelsRange val="0"/>
            </c:ext>
          </c:extLst>
        </c:dLbl>
      </c:pivotFmt>
      <c:pivotFmt>
        <c:idx val="6"/>
        <c:spPr>
          <a:solidFill>
            <a:srgbClr val="7030A0"/>
          </a:solidFill>
          <a:ln>
            <a:noFill/>
          </a:ln>
          <a:effectLst/>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7030A0"/>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r>
                  <a:rPr lang="en-US"/>
                  <a:t>896</a:t>
                </a:r>
              </a:p>
            </c:rich>
          </c:tx>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showDataLabelsRange val="0"/>
            </c:ext>
          </c:extLst>
        </c:dLbl>
      </c:pivotFmt>
    </c:pivotFmts>
    <c:plotArea>
      <c:layout>
        <c:manualLayout>
          <c:layoutTarget val="inner"/>
          <c:xMode val="edge"/>
          <c:yMode val="edge"/>
          <c:x val="0.41338226770283243"/>
          <c:y val="7.703918079281423E-2"/>
          <c:w val="0.56493530698415961"/>
          <c:h val="0.84592163841437151"/>
        </c:manualLayout>
      </c:layout>
      <c:barChart>
        <c:barDir val="bar"/>
        <c:grouping val="clustered"/>
        <c:varyColors val="0"/>
        <c:ser>
          <c:idx val="0"/>
          <c:order val="0"/>
          <c:tx>
            <c:strRef>
              <c:f>'Developing analysis'!$F$144</c:f>
              <c:strCache>
                <c:ptCount val="1"/>
                <c:pt idx="0">
                  <c:v>Total</c:v>
                </c:pt>
              </c:strCache>
            </c:strRef>
          </c:tx>
          <c:spPr>
            <a:solidFill>
              <a:srgbClr val="C00000"/>
            </a:solidFill>
            <a:ln>
              <a:noFill/>
            </a:ln>
            <a:effectLst/>
          </c:spPr>
          <c:invertIfNegative val="0"/>
          <c:dPt>
            <c:idx val="0"/>
            <c:invertIfNegative val="0"/>
            <c:bubble3D val="0"/>
            <c:spPr>
              <a:solidFill>
                <a:srgbClr val="C00000"/>
              </a:solidFill>
              <a:ln>
                <a:noFill/>
              </a:ln>
              <a:effectLst/>
            </c:spPr>
            <c:extLst>
              <c:ext xmlns:c16="http://schemas.microsoft.com/office/drawing/2014/chart" uri="{C3380CC4-5D6E-409C-BE32-E72D297353CC}">
                <c16:uniqueId val="{00000001-E99C-45EC-B351-5703AD840F49}"/>
              </c:ext>
            </c:extLst>
          </c:dPt>
          <c:dLbls>
            <c:dLbl>
              <c:idx val="0"/>
              <c:tx>
                <c:rich>
                  <a:bodyPr/>
                  <a:lstStyle/>
                  <a:p>
                    <a:r>
                      <a:rPr lang="en-US"/>
                      <a:t>896</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99C-45EC-B351-5703AD840F49}"/>
                </c:ext>
              </c:extLst>
            </c:dLbl>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'Developing analysis'!$E$145:$E$154</c:f>
              <c:strCache>
                <c:ptCount val="10"/>
                <c:pt idx="0">
                  <c:v>Malta</c:v>
                </c:pt>
                <c:pt idx="1">
                  <c:v>Cyprus</c:v>
                </c:pt>
                <c:pt idx="2">
                  <c:v>Latvia</c:v>
                </c:pt>
                <c:pt idx="3">
                  <c:v>Slovakia</c:v>
                </c:pt>
                <c:pt idx="4">
                  <c:v>Bosnia and Herzegovina</c:v>
                </c:pt>
                <c:pt idx="5">
                  <c:v>Bulgaria</c:v>
                </c:pt>
                <c:pt idx="6">
                  <c:v>Serbia</c:v>
                </c:pt>
                <c:pt idx="7">
                  <c:v>Romania</c:v>
                </c:pt>
                <c:pt idx="8">
                  <c:v>Poland</c:v>
                </c:pt>
                <c:pt idx="9">
                  <c:v>Türkiye</c:v>
                </c:pt>
              </c:strCache>
            </c:strRef>
          </c:cat>
          <c:val>
            <c:numRef>
              <c:f>'Developing analysis'!$F$145:$F$154</c:f>
              <c:numCache>
                <c:formatCode>General</c:formatCode>
                <c:ptCount val="10"/>
                <c:pt idx="0">
                  <c:v>896</c:v>
                </c:pt>
                <c:pt idx="1">
                  <c:v>1128</c:v>
                </c:pt>
                <c:pt idx="2">
                  <c:v>2762</c:v>
                </c:pt>
                <c:pt idx="3">
                  <c:v>3521</c:v>
                </c:pt>
                <c:pt idx="4">
                  <c:v>3820</c:v>
                </c:pt>
                <c:pt idx="5">
                  <c:v>4340</c:v>
                </c:pt>
                <c:pt idx="6">
                  <c:v>9491</c:v>
                </c:pt>
                <c:pt idx="7">
                  <c:v>25449</c:v>
                </c:pt>
                <c:pt idx="8">
                  <c:v>70256</c:v>
                </c:pt>
                <c:pt idx="9">
                  <c:v>107549</c:v>
                </c:pt>
              </c:numCache>
            </c:numRef>
          </c:val>
          <c:extLst>
            <c:ext xmlns:c16="http://schemas.microsoft.com/office/drawing/2014/chart" uri="{C3380CC4-5D6E-409C-BE32-E72D297353CC}">
              <c16:uniqueId val="{00000002-E99C-45EC-B351-5703AD840F49}"/>
            </c:ext>
          </c:extLst>
        </c:ser>
        <c:dLbls>
          <c:dLblPos val="outEnd"/>
          <c:showLegendKey val="0"/>
          <c:showVal val="1"/>
          <c:showCatName val="0"/>
          <c:showSerName val="0"/>
          <c:showPercent val="0"/>
          <c:showBubbleSize val="0"/>
        </c:dLbls>
        <c:gapWidth val="46"/>
        <c:axId val="8348928"/>
        <c:axId val="8349344"/>
      </c:barChart>
      <c:catAx>
        <c:axId val="83489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crossAx val="8349344"/>
        <c:crosses val="autoZero"/>
        <c:auto val="1"/>
        <c:lblAlgn val="ctr"/>
        <c:lblOffset val="100"/>
        <c:noMultiLvlLbl val="0"/>
      </c:catAx>
      <c:valAx>
        <c:axId val="8349344"/>
        <c:scaling>
          <c:orientation val="minMax"/>
        </c:scaling>
        <c:delete val="1"/>
        <c:axPos val="b"/>
        <c:numFmt formatCode="General" sourceLinked="1"/>
        <c:majorTickMark val="none"/>
        <c:minorTickMark val="none"/>
        <c:tickLblPos val="nextTo"/>
        <c:crossAx val="8348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[Crime......xlsx]Develop analysis!PivotTable39</c:name>
    <c:fmtId val="2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7030A0"/>
          </a:solidFill>
          <a:ln>
            <a:noFill/>
          </a:ln>
          <a:effectLst/>
        </c:spPr>
        <c:marker>
          <c:symbol val="none"/>
        </c:marker>
        <c:dLbl>
          <c:idx val="0"/>
          <c:numFmt formatCode="#,##0.0,&quot;K&quot;" sourceLinked="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7030A0"/>
          </a:solidFill>
          <a:ln>
            <a:noFill/>
          </a:ln>
          <a:effectLst/>
        </c:spPr>
        <c:marker>
          <c:symbol val="none"/>
        </c:marker>
        <c:dLbl>
          <c:idx val="0"/>
          <c:numFmt formatCode="#,##0.0,&quot;K&quot;" sourceLinked="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7030A0"/>
          </a:solidFill>
          <a:ln>
            <a:noFill/>
          </a:ln>
          <a:effectLst/>
        </c:spPr>
        <c:marker>
          <c:symbol val="none"/>
        </c:marker>
        <c:dLbl>
          <c:idx val="0"/>
          <c:numFmt formatCode="#,##0.0,&quot;K&quot;" sourceLinked="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'Develop analysis'!$D$170</c:f>
              <c:strCache>
                <c:ptCount val="1"/>
                <c:pt idx="0">
                  <c:v>Total</c:v>
                </c:pt>
              </c:strCache>
            </c:strRef>
          </c:tx>
          <c:spPr>
            <a:solidFill>
              <a:srgbClr val="C00000"/>
            </a:solidFill>
            <a:ln>
              <a:noFill/>
            </a:ln>
            <a:effectLst/>
          </c:spPr>
          <c:invertIfNegative val="0"/>
          <c:dLbls>
            <c:numFmt formatCode="#,##0.0,&quot;K&quot;" sourceLinked="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'Develop analysis'!$C$171:$C$180</c:f>
              <c:strCache>
                <c:ptCount val="10"/>
                <c:pt idx="0">
                  <c:v>Denmark</c:v>
                </c:pt>
                <c:pt idx="1">
                  <c:v>Czechia</c:v>
                </c:pt>
                <c:pt idx="2">
                  <c:v>Switzerland</c:v>
                </c:pt>
                <c:pt idx="3">
                  <c:v>Netherlands</c:v>
                </c:pt>
                <c:pt idx="4">
                  <c:v>Austria</c:v>
                </c:pt>
                <c:pt idx="5">
                  <c:v>Belgium</c:v>
                </c:pt>
                <c:pt idx="6">
                  <c:v>Sweden</c:v>
                </c:pt>
                <c:pt idx="7">
                  <c:v>Spain</c:v>
                </c:pt>
                <c:pt idx="8">
                  <c:v>Germany</c:v>
                </c:pt>
                <c:pt idx="9">
                  <c:v>France</c:v>
                </c:pt>
              </c:strCache>
            </c:strRef>
          </c:cat>
          <c:val>
            <c:numRef>
              <c:f>'Develop analysis'!$D$171:$D$180</c:f>
              <c:numCache>
                <c:formatCode>General</c:formatCode>
                <c:ptCount val="10"/>
                <c:pt idx="0">
                  <c:v>31589</c:v>
                </c:pt>
                <c:pt idx="1">
                  <c:v>33750</c:v>
                </c:pt>
                <c:pt idx="2">
                  <c:v>35732</c:v>
                </c:pt>
                <c:pt idx="3">
                  <c:v>37315</c:v>
                </c:pt>
                <c:pt idx="4">
                  <c:v>49592</c:v>
                </c:pt>
                <c:pt idx="5">
                  <c:v>51698</c:v>
                </c:pt>
                <c:pt idx="6">
                  <c:v>69327</c:v>
                </c:pt>
                <c:pt idx="7">
                  <c:v>148712</c:v>
                </c:pt>
                <c:pt idx="8">
                  <c:v>260605</c:v>
                </c:pt>
                <c:pt idx="9">
                  <c:v>296218</c:v>
                </c:pt>
              </c:numCache>
            </c:numRef>
          </c:val>
          <c:extLst>
            <c:ext xmlns:c16="http://schemas.microsoft.com/office/drawing/2014/chart" uri="{C3380CC4-5D6E-409C-BE32-E72D297353CC}">
              <c16:uniqueId val="{00000000-A6AE-4BAE-8B09-247A87ABA400}"/>
            </c:ext>
          </c:extLst>
        </c:ser>
        <c:dLbls>
          <c:dLblPos val="outEnd"/>
          <c:showLegendKey val="0"/>
          <c:showVal val="1"/>
          <c:showCatName val="0"/>
          <c:showSerName val="0"/>
          <c:showPercent val="0"/>
          <c:showBubbleSize val="0"/>
        </c:dLbls>
        <c:gapWidth val="46"/>
        <c:axId val="71509392"/>
        <c:axId val="71526448"/>
      </c:barChart>
      <c:catAx>
        <c:axId val="715093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crossAx val="71526448"/>
        <c:crosses val="autoZero"/>
        <c:auto val="1"/>
        <c:lblAlgn val="ctr"/>
        <c:lblOffset val="100"/>
        <c:noMultiLvlLbl val="0"/>
      </c:catAx>
      <c:valAx>
        <c:axId val="71526448"/>
        <c:scaling>
          <c:orientation val="minMax"/>
        </c:scaling>
        <c:delete val="1"/>
        <c:axPos val="b"/>
        <c:numFmt formatCode="General" sourceLinked="1"/>
        <c:majorTickMark val="none"/>
        <c:minorTickMark val="none"/>
        <c:tickLblPos val="nextTo"/>
        <c:crossAx val="715093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[Crime......xlsx]Develop analysis!PivotTable40</c:name>
    <c:fmtId val="32"/>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7030A0"/>
          </a:solidFill>
          <a:ln>
            <a:noFill/>
          </a:ln>
          <a:effectLst/>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7030A0"/>
          </a:solidFill>
          <a:ln>
            <a:noFill/>
          </a:ln>
          <a:effectLst/>
        </c:spP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
      </c:pivotFmt>
      <c:pivotFmt>
        <c:idx val="4"/>
        <c:spPr>
          <a:solidFill>
            <a:srgbClr val="7030A0"/>
          </a:solidFill>
          <a:ln>
            <a:noFill/>
          </a:ln>
          <a:effectLst/>
        </c:spP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
      </c:pivotFmt>
      <c:pivotFmt>
        <c:idx val="5"/>
        <c:spPr>
          <a:solidFill>
            <a:srgbClr val="7030A0"/>
          </a:solidFill>
          <a:ln>
            <a:noFill/>
          </a:ln>
          <a:effectLst/>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7030A0"/>
          </a:solidFill>
          <a:ln>
            <a:noFill/>
          </a:ln>
          <a:effectLst/>
        </c:spP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7030A0"/>
          </a:solidFill>
          <a:ln>
            <a:noFill/>
          </a:ln>
          <a:effectLst/>
        </c:spP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7030A0"/>
          </a:solidFill>
          <a:ln>
            <a:noFill/>
          </a:ln>
          <a:effectLst/>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7030A0"/>
          </a:solidFill>
          <a:ln>
            <a:noFill/>
          </a:ln>
          <a:effectLst/>
        </c:spP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rgbClr val="7030A0"/>
          </a:solidFill>
          <a:ln>
            <a:noFill/>
          </a:ln>
          <a:effectLst/>
        </c:spP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'Develop analysis'!$D$194</c:f>
              <c:strCache>
                <c:ptCount val="1"/>
                <c:pt idx="0">
                  <c:v>Total</c:v>
                </c:pt>
              </c:strCache>
            </c:strRef>
          </c:tx>
          <c:spPr>
            <a:solidFill>
              <a:srgbClr val="C00000"/>
            </a:solidFill>
            <a:ln>
              <a:noFill/>
            </a:ln>
            <a:effectLst/>
          </c:spPr>
          <c:invertIfNegative val="0"/>
          <c:dPt>
            <c:idx val="8"/>
            <c:invertIfNegative val="0"/>
            <c:bubble3D val="0"/>
            <c:spPr>
              <a:solidFill>
                <a:srgbClr val="C00000"/>
              </a:solidFill>
              <a:ln>
                <a:noFill/>
              </a:ln>
              <a:effectLst/>
            </c:spPr>
            <c:extLst>
              <c:ext xmlns:c16="http://schemas.microsoft.com/office/drawing/2014/chart" uri="{C3380CC4-5D6E-409C-BE32-E72D297353CC}">
                <c16:uniqueId val="{00000001-CD0E-48FF-93D8-57E8AB43DAC9}"/>
              </c:ext>
            </c:extLst>
          </c:dPt>
          <c:dPt>
            <c:idx val="9"/>
            <c:invertIfNegative val="0"/>
            <c:bubble3D val="0"/>
            <c:spPr>
              <a:solidFill>
                <a:srgbClr val="C00000"/>
              </a:solidFill>
              <a:ln>
                <a:noFill/>
              </a:ln>
              <a:effectLst/>
            </c:spPr>
            <c:extLst>
              <c:ext xmlns:c16="http://schemas.microsoft.com/office/drawing/2014/chart" uri="{C3380CC4-5D6E-409C-BE32-E72D297353CC}">
                <c16:uniqueId val="{00000003-CD0E-48FF-93D8-57E8AB43DAC9}"/>
              </c:ext>
            </c:extLst>
          </c:dPt>
          <c:dLbls>
            <c:dLbl>
              <c:idx val="8"/>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CD0E-48FF-93D8-57E8AB43DAC9}"/>
                </c:ext>
              </c:extLst>
            </c:dLbl>
            <c:dLbl>
              <c:idx val="9"/>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CD0E-48FF-93D8-57E8AB43DAC9}"/>
                </c:ext>
              </c:extLst>
            </c:dLbl>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'Develop analysis'!$C$195:$C$204</c:f>
              <c:strCache>
                <c:ptCount val="10"/>
                <c:pt idx="0">
                  <c:v>Finland</c:v>
                </c:pt>
                <c:pt idx="1">
                  <c:v>Switzerland</c:v>
                </c:pt>
                <c:pt idx="2">
                  <c:v>Denmark</c:v>
                </c:pt>
                <c:pt idx="3">
                  <c:v>Spain</c:v>
                </c:pt>
                <c:pt idx="4">
                  <c:v>Belgium</c:v>
                </c:pt>
                <c:pt idx="5">
                  <c:v>Netherlands</c:v>
                </c:pt>
                <c:pt idx="6">
                  <c:v>Sweden</c:v>
                </c:pt>
                <c:pt idx="7">
                  <c:v>Italy</c:v>
                </c:pt>
                <c:pt idx="8">
                  <c:v>Germany</c:v>
                </c:pt>
                <c:pt idx="9">
                  <c:v>France</c:v>
                </c:pt>
              </c:strCache>
            </c:strRef>
          </c:cat>
          <c:val>
            <c:numRef>
              <c:f>'Develop analysis'!$D$195:$D$204</c:f>
              <c:numCache>
                <c:formatCode>General</c:formatCode>
                <c:ptCount val="10"/>
                <c:pt idx="0">
                  <c:v>124826</c:v>
                </c:pt>
                <c:pt idx="1">
                  <c:v>138970</c:v>
                </c:pt>
                <c:pt idx="2">
                  <c:v>146613</c:v>
                </c:pt>
                <c:pt idx="3">
                  <c:v>181687</c:v>
                </c:pt>
                <c:pt idx="4">
                  <c:v>195873</c:v>
                </c:pt>
                <c:pt idx="5">
                  <c:v>233055</c:v>
                </c:pt>
                <c:pt idx="6">
                  <c:v>298778</c:v>
                </c:pt>
                <c:pt idx="7">
                  <c:v>844951</c:v>
                </c:pt>
                <c:pt idx="8">
                  <c:v>1043887</c:v>
                </c:pt>
                <c:pt idx="9">
                  <c:v>1333128</c:v>
                </c:pt>
              </c:numCache>
            </c:numRef>
          </c:val>
          <c:extLst>
            <c:ext xmlns:c16="http://schemas.microsoft.com/office/drawing/2014/chart" uri="{C3380CC4-5D6E-409C-BE32-E72D297353CC}">
              <c16:uniqueId val="{00000004-CD0E-48FF-93D8-57E8AB43DAC9}"/>
            </c:ext>
          </c:extLst>
        </c:ser>
        <c:dLbls>
          <c:dLblPos val="outEnd"/>
          <c:showLegendKey val="0"/>
          <c:showVal val="1"/>
          <c:showCatName val="0"/>
          <c:showSerName val="0"/>
          <c:showPercent val="0"/>
          <c:showBubbleSize val="0"/>
        </c:dLbls>
        <c:gapWidth val="46"/>
        <c:axId val="1894781328"/>
        <c:axId val="1894783408"/>
      </c:barChart>
      <c:catAx>
        <c:axId val="18947813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crossAx val="1894783408"/>
        <c:crosses val="autoZero"/>
        <c:auto val="1"/>
        <c:lblAlgn val="ctr"/>
        <c:lblOffset val="100"/>
        <c:noMultiLvlLbl val="0"/>
      </c:catAx>
      <c:valAx>
        <c:axId val="1894783408"/>
        <c:scaling>
          <c:orientation val="minMax"/>
        </c:scaling>
        <c:delete val="1"/>
        <c:axPos val="b"/>
        <c:numFmt formatCode="General" sourceLinked="1"/>
        <c:majorTickMark val="none"/>
        <c:minorTickMark val="none"/>
        <c:tickLblPos val="nextTo"/>
        <c:crossAx val="18947813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[Crime......xlsx]Developing analysis!PivotTable32</c:name>
    <c:fmtId val="240"/>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7030A0"/>
          </a:solidFill>
          <a:ln>
            <a:noFill/>
          </a:ln>
          <a:effectLst/>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7030A0"/>
          </a:solidFill>
          <a:ln>
            <a:noFill/>
          </a:ln>
          <a:effectLst/>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7030A0"/>
          </a:solidFill>
          <a:ln>
            <a:noFill/>
          </a:ln>
          <a:effectLst/>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'Developing analysis'!$F$164</c:f>
              <c:strCache>
                <c:ptCount val="1"/>
                <c:pt idx="0">
                  <c:v>Total</c:v>
                </c:pt>
              </c:strCache>
            </c:strRef>
          </c:tx>
          <c:spPr>
            <a:solidFill>
              <a:srgbClr val="C00000"/>
            </a:solidFill>
            <a:ln>
              <a:noFill/>
            </a:ln>
            <a:effectLst/>
          </c:spPr>
          <c:invertIfNegative val="0"/>
          <c:dLbls>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'Developing analysis'!$E$165:$E$174</c:f>
              <c:strCache>
                <c:ptCount val="10"/>
                <c:pt idx="0">
                  <c:v>Estonia</c:v>
                </c:pt>
                <c:pt idx="1">
                  <c:v>Latvia</c:v>
                </c:pt>
                <c:pt idx="2">
                  <c:v>Lithuania</c:v>
                </c:pt>
                <c:pt idx="3">
                  <c:v>Slovakia</c:v>
                </c:pt>
                <c:pt idx="4">
                  <c:v>Serbia</c:v>
                </c:pt>
                <c:pt idx="5">
                  <c:v>Bulgaria</c:v>
                </c:pt>
                <c:pt idx="6">
                  <c:v>Hungary</c:v>
                </c:pt>
                <c:pt idx="7">
                  <c:v>Romania</c:v>
                </c:pt>
                <c:pt idx="8">
                  <c:v>Poland</c:v>
                </c:pt>
                <c:pt idx="9">
                  <c:v>Türkiye</c:v>
                </c:pt>
              </c:strCache>
            </c:strRef>
          </c:cat>
          <c:val>
            <c:numRef>
              <c:f>'Developing analysis'!$F$165:$F$174</c:f>
              <c:numCache>
                <c:formatCode>General</c:formatCode>
                <c:ptCount val="10"/>
                <c:pt idx="0">
                  <c:v>8027</c:v>
                </c:pt>
                <c:pt idx="1">
                  <c:v>9621</c:v>
                </c:pt>
                <c:pt idx="2">
                  <c:v>9628</c:v>
                </c:pt>
                <c:pt idx="3">
                  <c:v>13598</c:v>
                </c:pt>
                <c:pt idx="4">
                  <c:v>17574</c:v>
                </c:pt>
                <c:pt idx="5">
                  <c:v>28250</c:v>
                </c:pt>
                <c:pt idx="6">
                  <c:v>48616</c:v>
                </c:pt>
                <c:pt idx="7">
                  <c:v>59293</c:v>
                </c:pt>
                <c:pt idx="8">
                  <c:v>120901</c:v>
                </c:pt>
                <c:pt idx="9">
                  <c:v>242527</c:v>
                </c:pt>
              </c:numCache>
            </c:numRef>
          </c:val>
          <c:extLst>
            <c:ext xmlns:c16="http://schemas.microsoft.com/office/drawing/2014/chart" uri="{C3380CC4-5D6E-409C-BE32-E72D297353CC}">
              <c16:uniqueId val="{00000000-9A01-4C62-95B7-9DB08967A862}"/>
            </c:ext>
          </c:extLst>
        </c:ser>
        <c:dLbls>
          <c:dLblPos val="outEnd"/>
          <c:showLegendKey val="0"/>
          <c:showVal val="1"/>
          <c:showCatName val="0"/>
          <c:showSerName val="0"/>
          <c:showPercent val="0"/>
          <c:showBubbleSize val="0"/>
        </c:dLbls>
        <c:gapWidth val="46"/>
        <c:axId val="10067088"/>
        <c:axId val="10063760"/>
      </c:barChart>
      <c:catAx>
        <c:axId val="100670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crossAx val="10063760"/>
        <c:crosses val="autoZero"/>
        <c:auto val="1"/>
        <c:lblAlgn val="ctr"/>
        <c:lblOffset val="100"/>
        <c:noMultiLvlLbl val="0"/>
      </c:catAx>
      <c:valAx>
        <c:axId val="10063760"/>
        <c:scaling>
          <c:orientation val="minMax"/>
        </c:scaling>
        <c:delete val="1"/>
        <c:axPos val="b"/>
        <c:numFmt formatCode="General" sourceLinked="1"/>
        <c:majorTickMark val="none"/>
        <c:minorTickMark val="none"/>
        <c:tickLblPos val="nextTo"/>
        <c:crossAx val="100670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[Crime......xlsx]Developing analysis!PivotTable25</c:name>
    <c:fmtId val="48"/>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7030A0"/>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7030A0"/>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7030A0"/>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'Developing analysis'!$F$24</c:f>
              <c:strCache>
                <c:ptCount val="1"/>
                <c:pt idx="0">
                  <c:v>Total</c:v>
                </c:pt>
              </c:strCache>
            </c:strRef>
          </c:tx>
          <c:spPr>
            <a:solidFill>
              <a:srgbClr val="C00000"/>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'Developing analysis'!$E$25:$E$34</c:f>
              <c:strCache>
                <c:ptCount val="10"/>
                <c:pt idx="0">
                  <c:v>Slovakia</c:v>
                </c:pt>
                <c:pt idx="1">
                  <c:v>Albania</c:v>
                </c:pt>
                <c:pt idx="2">
                  <c:v>Lithuania</c:v>
                </c:pt>
                <c:pt idx="3">
                  <c:v>Serbia</c:v>
                </c:pt>
                <c:pt idx="4">
                  <c:v>Bulgaria</c:v>
                </c:pt>
                <c:pt idx="5">
                  <c:v>Latvia</c:v>
                </c:pt>
                <c:pt idx="6">
                  <c:v>Hungary</c:v>
                </c:pt>
                <c:pt idx="7">
                  <c:v>Romania</c:v>
                </c:pt>
                <c:pt idx="8">
                  <c:v>Poland</c:v>
                </c:pt>
                <c:pt idx="9">
                  <c:v>Türkiye</c:v>
                </c:pt>
              </c:strCache>
            </c:strRef>
          </c:cat>
          <c:val>
            <c:numRef>
              <c:f>'Developing analysis'!$F$25:$F$34</c:f>
              <c:numCache>
                <c:formatCode>General</c:formatCode>
                <c:ptCount val="10"/>
                <c:pt idx="0">
                  <c:v>42</c:v>
                </c:pt>
                <c:pt idx="1">
                  <c:v>42</c:v>
                </c:pt>
                <c:pt idx="2">
                  <c:v>62</c:v>
                </c:pt>
                <c:pt idx="3">
                  <c:v>70</c:v>
                </c:pt>
                <c:pt idx="4">
                  <c:v>76</c:v>
                </c:pt>
                <c:pt idx="5">
                  <c:v>76</c:v>
                </c:pt>
                <c:pt idx="6">
                  <c:v>85</c:v>
                </c:pt>
                <c:pt idx="7">
                  <c:v>174</c:v>
                </c:pt>
                <c:pt idx="8">
                  <c:v>258</c:v>
                </c:pt>
                <c:pt idx="9">
                  <c:v>2084</c:v>
                </c:pt>
              </c:numCache>
            </c:numRef>
          </c:val>
          <c:extLst>
            <c:ext xmlns:c16="http://schemas.microsoft.com/office/drawing/2014/chart" uri="{C3380CC4-5D6E-409C-BE32-E72D297353CC}">
              <c16:uniqueId val="{00000000-7257-4CF4-9EE8-5325A8A55330}"/>
            </c:ext>
          </c:extLst>
        </c:ser>
        <c:dLbls>
          <c:dLblPos val="outEnd"/>
          <c:showLegendKey val="0"/>
          <c:showVal val="1"/>
          <c:showCatName val="0"/>
          <c:showSerName val="0"/>
          <c:showPercent val="0"/>
          <c:showBubbleSize val="0"/>
        </c:dLbls>
        <c:gapWidth val="46"/>
        <c:axId val="2097328"/>
        <c:axId val="2113136"/>
      </c:barChart>
      <c:catAx>
        <c:axId val="20973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crossAx val="2113136"/>
        <c:crosses val="autoZero"/>
        <c:auto val="1"/>
        <c:lblAlgn val="ctr"/>
        <c:lblOffset val="100"/>
        <c:noMultiLvlLbl val="0"/>
      </c:catAx>
      <c:valAx>
        <c:axId val="2113136"/>
        <c:scaling>
          <c:orientation val="minMax"/>
        </c:scaling>
        <c:delete val="1"/>
        <c:axPos val="b"/>
        <c:numFmt formatCode="General" sourceLinked="1"/>
        <c:majorTickMark val="none"/>
        <c:minorTickMark val="none"/>
        <c:tickLblPos val="nextTo"/>
        <c:crossAx val="20973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[Crime......xlsx]Develop analysis!PivotTable37</c:name>
    <c:fmtId val="2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7030A0"/>
          </a:solidFill>
          <a:ln>
            <a:noFill/>
          </a:ln>
          <a:effectLst/>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7030A0"/>
          </a:solidFill>
          <a:ln>
            <a:noFill/>
          </a:ln>
          <a:effectLst/>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7030A0"/>
          </a:solidFill>
          <a:ln>
            <a:noFill/>
          </a:ln>
          <a:effectLst/>
        </c:spPr>
        <c:marker>
          <c:symbol val="none"/>
        </c:marker>
        <c:dLbl>
          <c:idx val="0"/>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'Develop analysis'!$D$123</c:f>
              <c:strCache>
                <c:ptCount val="1"/>
                <c:pt idx="0">
                  <c:v>Total</c:v>
                </c:pt>
              </c:strCache>
            </c:strRef>
          </c:tx>
          <c:spPr>
            <a:solidFill>
              <a:srgbClr val="C00000"/>
            </a:solidFill>
            <a:ln>
              <a:noFill/>
            </a:ln>
            <a:effectLst/>
          </c:spPr>
          <c:invertIfNegative val="0"/>
          <c:dLbls>
            <c:numFmt formatCode="#,##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'Develop analysis'!$C$124:$C$133</c:f>
              <c:strCache>
                <c:ptCount val="10"/>
                <c:pt idx="0">
                  <c:v>Norway</c:v>
                </c:pt>
                <c:pt idx="1">
                  <c:v>Austria</c:v>
                </c:pt>
                <c:pt idx="2">
                  <c:v>Netherlands</c:v>
                </c:pt>
                <c:pt idx="3">
                  <c:v>Finland</c:v>
                </c:pt>
                <c:pt idx="4">
                  <c:v>Denmark</c:v>
                </c:pt>
                <c:pt idx="5">
                  <c:v>Belgium</c:v>
                </c:pt>
                <c:pt idx="6">
                  <c:v>Sweden</c:v>
                </c:pt>
                <c:pt idx="7">
                  <c:v>Spain</c:v>
                </c:pt>
                <c:pt idx="8">
                  <c:v>Germany</c:v>
                </c:pt>
                <c:pt idx="9">
                  <c:v>France</c:v>
                </c:pt>
              </c:strCache>
            </c:strRef>
          </c:cat>
          <c:val>
            <c:numRef>
              <c:f>'Develop analysis'!$D$124:$D$133</c:f>
              <c:numCache>
                <c:formatCode>General</c:formatCode>
                <c:ptCount val="10"/>
                <c:pt idx="0">
                  <c:v>2511</c:v>
                </c:pt>
                <c:pt idx="1">
                  <c:v>2568</c:v>
                </c:pt>
                <c:pt idx="2">
                  <c:v>2950</c:v>
                </c:pt>
                <c:pt idx="3">
                  <c:v>3285</c:v>
                </c:pt>
                <c:pt idx="4">
                  <c:v>3465</c:v>
                </c:pt>
                <c:pt idx="5">
                  <c:v>6391</c:v>
                </c:pt>
                <c:pt idx="6">
                  <c:v>11305</c:v>
                </c:pt>
                <c:pt idx="7">
                  <c:v>13924</c:v>
                </c:pt>
                <c:pt idx="8">
                  <c:v>37132</c:v>
                </c:pt>
                <c:pt idx="9">
                  <c:v>47477</c:v>
                </c:pt>
              </c:numCache>
            </c:numRef>
          </c:val>
          <c:extLst>
            <c:ext xmlns:c16="http://schemas.microsoft.com/office/drawing/2014/chart" uri="{C3380CC4-5D6E-409C-BE32-E72D297353CC}">
              <c16:uniqueId val="{00000000-D5BC-49EF-A511-AB6EF179DE96}"/>
            </c:ext>
          </c:extLst>
        </c:ser>
        <c:dLbls>
          <c:dLblPos val="outEnd"/>
          <c:showLegendKey val="0"/>
          <c:showVal val="1"/>
          <c:showCatName val="0"/>
          <c:showSerName val="0"/>
          <c:showPercent val="0"/>
          <c:showBubbleSize val="0"/>
        </c:dLbls>
        <c:gapWidth val="46"/>
        <c:axId val="71549328"/>
        <c:axId val="71553488"/>
      </c:barChart>
      <c:catAx>
        <c:axId val="715493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crossAx val="71553488"/>
        <c:crosses val="autoZero"/>
        <c:auto val="1"/>
        <c:lblAlgn val="ctr"/>
        <c:lblOffset val="100"/>
        <c:noMultiLvlLbl val="0"/>
      </c:catAx>
      <c:valAx>
        <c:axId val="71553488"/>
        <c:scaling>
          <c:orientation val="minMax"/>
        </c:scaling>
        <c:delete val="1"/>
        <c:axPos val="b"/>
        <c:numFmt formatCode="General" sourceLinked="1"/>
        <c:majorTickMark val="none"/>
        <c:minorTickMark val="none"/>
        <c:tickLblPos val="nextTo"/>
        <c:crossAx val="715493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[Crime......xlsx]less fact analysis!PivotTable1</c:name>
    <c:fmtId val="9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7030A0"/>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7030A0"/>
          </a:solidFill>
          <a:ln>
            <a:noFill/>
          </a:ln>
          <a:effectLst/>
        </c:spPr>
        <c:dLbl>
          <c:idx val="0"/>
          <c:layout>
            <c:manualLayout>
              <c:x val="-6.0645070372914875E-2"/>
              <c:y val="0"/>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3139847451954412"/>
                  <c:h val="9.2339331619537279E-2"/>
                </c:manualLayout>
              </c15:layout>
            </c:ext>
          </c:extLst>
        </c:dLbl>
      </c:pivotFmt>
      <c:pivotFmt>
        <c:idx val="4"/>
        <c:spPr>
          <a:solidFill>
            <a:srgbClr val="7030A0"/>
          </a:solidFill>
          <a:ln>
            <a:noFill/>
          </a:ln>
          <a:effectLst/>
        </c:spPr>
        <c:dLbl>
          <c:idx val="0"/>
          <c:layout>
            <c:manualLayout>
              <c:x val="-9.0776114266047314E-2"/>
              <c:y val="-7.8548078609891992E-18"/>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3239373601789709"/>
                  <c:h val="9.2339331619537279E-2"/>
                </c:manualLayout>
              </c15:layout>
            </c:ext>
          </c:extLst>
        </c:dLbl>
      </c:pivotFmt>
      <c:pivotFmt>
        <c:idx val="5"/>
        <c:spPr>
          <a:solidFill>
            <a:srgbClr val="7030A0"/>
          </a:solidFill>
          <a:ln>
            <a:noFill/>
          </a:ln>
          <a:effectLst/>
        </c:spPr>
      </c:pivotFmt>
      <c:pivotFmt>
        <c:idx val="6"/>
        <c:spPr>
          <a:solidFill>
            <a:srgbClr val="7030A0"/>
          </a:solidFill>
          <a:ln>
            <a:noFill/>
          </a:ln>
          <a:effectLst/>
        </c:spPr>
      </c:pivotFmt>
      <c:pivotFmt>
        <c:idx val="7"/>
        <c:spPr>
          <a:solidFill>
            <a:srgbClr val="7030A0"/>
          </a:solidFill>
          <a:ln>
            <a:noFill/>
          </a:ln>
          <a:effectLst/>
        </c:spPr>
      </c:pivotFmt>
      <c:pivotFmt>
        <c:idx val="8"/>
        <c:spPr>
          <a:solidFill>
            <a:srgbClr val="7030A0"/>
          </a:solidFill>
          <a:ln>
            <a:noFill/>
          </a:ln>
          <a:effectLst/>
        </c:spPr>
      </c:pivotFmt>
      <c:pivotFmt>
        <c:idx val="9"/>
        <c:spPr>
          <a:solidFill>
            <a:srgbClr val="7030A0"/>
          </a:solidFill>
          <a:ln>
            <a:noFill/>
          </a:ln>
          <a:effectLst/>
        </c:spPr>
        <c:dLbl>
          <c:idx val="0"/>
          <c:layout>
            <c:manualLayout>
              <c:x val="8.9485458612974574E-3"/>
              <c:y val="0"/>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rgbClr val="7030A0"/>
          </a:solidFill>
          <a:ln>
            <a:noFill/>
          </a:ln>
          <a:effectLst/>
        </c:spPr>
      </c:pivotFmt>
      <c:pivotFmt>
        <c:idx val="11"/>
        <c:spPr>
          <a:solidFill>
            <a:srgbClr val="7030A0"/>
          </a:solidFill>
          <a:ln>
            <a:noFill/>
          </a:ln>
          <a:effectLst/>
        </c:spPr>
      </c:pivotFmt>
      <c:pivotFmt>
        <c:idx val="12"/>
        <c:spPr>
          <a:solidFill>
            <a:srgbClr val="7030A0"/>
          </a:solidFill>
          <a:ln>
            <a:noFill/>
          </a:ln>
          <a:effectLst/>
        </c:spPr>
      </c:pivotFmt>
      <c:pivotFmt>
        <c:idx val="13"/>
        <c:spPr>
          <a:solidFill>
            <a:srgbClr val="7030A0"/>
          </a:solidFill>
          <a:ln>
            <a:noFill/>
          </a:ln>
          <a:effectLst/>
        </c:spPr>
      </c:pivotFmt>
      <c:pivotFmt>
        <c:idx val="14"/>
        <c:spPr>
          <a:solidFill>
            <a:srgbClr val="7030A0"/>
          </a:solidFill>
          <a:ln>
            <a:noFill/>
          </a:ln>
          <a:effectLst/>
        </c:spPr>
      </c:pivotFmt>
      <c:pivotFmt>
        <c:idx val="15"/>
        <c:spPr>
          <a:solidFill>
            <a:srgbClr val="7030A0"/>
          </a:solidFill>
          <a:ln>
            <a:noFill/>
          </a:ln>
          <a:effectLst/>
        </c:spPr>
      </c:pivotFmt>
      <c:pivotFmt>
        <c:idx val="16"/>
        <c:spPr>
          <a:solidFill>
            <a:srgbClr val="7030A0"/>
          </a:solidFill>
          <a:ln>
            <a:noFill/>
          </a:ln>
          <a:effectLst/>
        </c:spPr>
      </c:pivotFmt>
      <c:pivotFmt>
        <c:idx val="17"/>
        <c:spPr>
          <a:solidFill>
            <a:srgbClr val="7030A0"/>
          </a:solidFill>
          <a:ln>
            <a:noFill/>
          </a:ln>
          <a:effectLst/>
        </c:spP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3413870246085008"/>
                  <c:h val="9.2339331619537279E-2"/>
                </c:manualLayout>
              </c15:layout>
            </c:ext>
          </c:extLst>
        </c:dLbl>
      </c:pivotFmt>
      <c:pivotFmt>
        <c:idx val="18"/>
        <c:spPr>
          <a:solidFill>
            <a:srgbClr val="7030A0"/>
          </a:solidFill>
          <a:ln>
            <a:noFill/>
          </a:ln>
          <a:effectLst/>
        </c:spPr>
      </c:pivotFmt>
      <c:pivotFmt>
        <c:idx val="19"/>
        <c:spPr>
          <a:solidFill>
            <a:srgbClr val="7030A0"/>
          </a:solidFill>
          <a:ln>
            <a:noFill/>
          </a:ln>
          <a:effectLst/>
        </c:spPr>
      </c:pivotFmt>
      <c:pivotFmt>
        <c:idx val="20"/>
        <c:spPr>
          <a:solidFill>
            <a:srgbClr val="7030A0"/>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rgbClr val="7030A0"/>
          </a:solidFill>
          <a:ln>
            <a:noFill/>
          </a:ln>
          <a:effectLst/>
        </c:spPr>
        <c:dLbl>
          <c:idx val="0"/>
          <c:layout>
            <c:manualLayout>
              <c:x val="8.9485458612974574E-3"/>
              <c:y val="0"/>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rgbClr val="7030A0"/>
          </a:solidFill>
          <a:ln>
            <a:noFill/>
          </a:ln>
          <a:effectLst/>
        </c:spP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3413870246085008"/>
                  <c:h val="9.2339331619537279E-2"/>
                </c:manualLayout>
              </c15:layout>
            </c:ext>
          </c:extLst>
        </c:dLbl>
      </c:pivotFmt>
      <c:pivotFmt>
        <c:idx val="23"/>
        <c:spPr>
          <a:solidFill>
            <a:srgbClr val="7030A0"/>
          </a:solidFill>
          <a:ln>
            <a:noFill/>
          </a:ln>
          <a:effectLst/>
        </c:spPr>
        <c:dLbl>
          <c:idx val="0"/>
          <c:layout>
            <c:manualLayout>
              <c:x val="-9.0776114266047314E-2"/>
              <c:y val="-7.8548078609891992E-18"/>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3239373601789709"/>
                  <c:h val="9.2339331619537279E-2"/>
                </c:manualLayout>
              </c15:layout>
            </c:ext>
          </c:extLst>
        </c:dLbl>
      </c:pivotFmt>
      <c:pivotFmt>
        <c:idx val="24"/>
        <c:spPr>
          <a:solidFill>
            <a:srgbClr val="7030A0"/>
          </a:solidFill>
          <a:ln>
            <a:noFill/>
          </a:ln>
          <a:effectLst/>
        </c:spPr>
        <c:dLbl>
          <c:idx val="0"/>
          <c:layout>
            <c:manualLayout>
              <c:x val="-6.0645070372914875E-2"/>
              <c:y val="0"/>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3139847451954412"/>
                  <c:h val="9.2339331619537279E-2"/>
                </c:manualLayout>
              </c15:layout>
            </c:ext>
          </c:extLst>
        </c:dLbl>
      </c:pivotFmt>
      <c:pivotFmt>
        <c:idx val="25"/>
        <c:spPr>
          <a:solidFill>
            <a:srgbClr val="7030A0"/>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rgbClr val="7030A0"/>
          </a:solidFill>
          <a:ln>
            <a:noFill/>
          </a:ln>
          <a:effectLst/>
        </c:spPr>
        <c:dLbl>
          <c:idx val="0"/>
          <c:layout>
            <c:manualLayout>
              <c:x val="8.9485458612974574E-3"/>
              <c:y val="0"/>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rgbClr val="7030A0"/>
          </a:solidFill>
          <a:ln>
            <a:noFill/>
          </a:ln>
          <a:effectLst/>
        </c:spP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3413870246085008"/>
                  <c:h val="9.2339331619537279E-2"/>
                </c:manualLayout>
              </c15:layout>
            </c:ext>
          </c:extLst>
        </c:dLbl>
      </c:pivotFmt>
      <c:pivotFmt>
        <c:idx val="28"/>
        <c:spPr>
          <a:solidFill>
            <a:srgbClr val="7030A0"/>
          </a:solidFill>
          <a:ln>
            <a:noFill/>
          </a:ln>
          <a:effectLst/>
        </c:spPr>
        <c:dLbl>
          <c:idx val="0"/>
          <c:layout>
            <c:manualLayout>
              <c:x val="-9.0776114266047314E-2"/>
              <c:y val="-7.8548078609891992E-18"/>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3239373601789709"/>
                  <c:h val="9.2339331619537279E-2"/>
                </c:manualLayout>
              </c15:layout>
            </c:ext>
          </c:extLst>
        </c:dLbl>
      </c:pivotFmt>
      <c:pivotFmt>
        <c:idx val="29"/>
        <c:spPr>
          <a:solidFill>
            <a:srgbClr val="7030A0"/>
          </a:solidFill>
          <a:ln>
            <a:noFill/>
          </a:ln>
          <a:effectLst/>
        </c:spPr>
        <c:dLbl>
          <c:idx val="0"/>
          <c:layout>
            <c:manualLayout>
              <c:x val="-6.0645070372914875E-2"/>
              <c:y val="0"/>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3139847451954412"/>
                  <c:h val="9.2339331619537279E-2"/>
                </c:manualLayout>
              </c15:layout>
            </c:ext>
          </c:extLst>
        </c:dLbl>
      </c:pivotFmt>
    </c:pivotFmts>
    <c:plotArea>
      <c:layout/>
      <c:barChart>
        <c:barDir val="bar"/>
        <c:grouping val="clustered"/>
        <c:varyColors val="0"/>
        <c:ser>
          <c:idx val="0"/>
          <c:order val="0"/>
          <c:tx>
            <c:strRef>
              <c:f>'less fact analysis'!$B$3:$B$4</c:f>
              <c:strCache>
                <c:ptCount val="1"/>
                <c:pt idx="0">
                  <c:v>2021</c:v>
                </c:pt>
              </c:strCache>
            </c:strRef>
          </c:tx>
          <c:spPr>
            <a:solidFill>
              <a:srgbClr val="C00000"/>
            </a:solidFill>
            <a:ln>
              <a:noFill/>
            </a:ln>
            <a:effectLst/>
          </c:spPr>
          <c:invertIfNegative val="0"/>
          <c:dPt>
            <c:idx val="6"/>
            <c:invertIfNegative val="0"/>
            <c:bubble3D val="0"/>
            <c:spPr>
              <a:solidFill>
                <a:srgbClr val="C00000"/>
              </a:solidFill>
              <a:ln>
                <a:noFill/>
              </a:ln>
              <a:effectLst/>
            </c:spPr>
            <c:extLst>
              <c:ext xmlns:c16="http://schemas.microsoft.com/office/drawing/2014/chart" uri="{C3380CC4-5D6E-409C-BE32-E72D297353CC}">
                <c16:uniqueId val="{00000001-E3F9-40D5-A8F8-9AA5DBC68F1D}"/>
              </c:ext>
            </c:extLst>
          </c:dPt>
          <c:dPt>
            <c:idx val="11"/>
            <c:invertIfNegative val="0"/>
            <c:bubble3D val="0"/>
            <c:extLst>
              <c:ext xmlns:c16="http://schemas.microsoft.com/office/drawing/2014/chart" uri="{C3380CC4-5D6E-409C-BE32-E72D297353CC}">
                <c16:uniqueId val="{00000002-E3F9-40D5-A8F8-9AA5DBC68F1D}"/>
              </c:ext>
            </c:extLst>
          </c:dPt>
          <c:dPt>
            <c:idx val="14"/>
            <c:invertIfNegative val="0"/>
            <c:bubble3D val="0"/>
            <c:spPr>
              <a:solidFill>
                <a:srgbClr val="C00000"/>
              </a:solidFill>
              <a:ln>
                <a:noFill/>
              </a:ln>
              <a:effectLst/>
            </c:spPr>
            <c:extLst>
              <c:ext xmlns:c16="http://schemas.microsoft.com/office/drawing/2014/chart" uri="{C3380CC4-5D6E-409C-BE32-E72D297353CC}">
                <c16:uniqueId val="{00000004-E3F9-40D5-A8F8-9AA5DBC68F1D}"/>
              </c:ext>
            </c:extLst>
          </c:dPt>
          <c:dPt>
            <c:idx val="15"/>
            <c:invertIfNegative val="0"/>
            <c:bubble3D val="0"/>
            <c:spPr>
              <a:solidFill>
                <a:srgbClr val="C00000"/>
              </a:solidFill>
              <a:ln>
                <a:noFill/>
              </a:ln>
              <a:effectLst/>
            </c:spPr>
            <c:extLst>
              <c:ext xmlns:c16="http://schemas.microsoft.com/office/drawing/2014/chart" uri="{C3380CC4-5D6E-409C-BE32-E72D297353CC}">
                <c16:uniqueId val="{00000006-E3F9-40D5-A8F8-9AA5DBC68F1D}"/>
              </c:ext>
            </c:extLst>
          </c:dPt>
          <c:dPt>
            <c:idx val="16"/>
            <c:invertIfNegative val="0"/>
            <c:bubble3D val="0"/>
            <c:spPr>
              <a:solidFill>
                <a:srgbClr val="C00000"/>
              </a:solidFill>
              <a:ln>
                <a:noFill/>
              </a:ln>
              <a:effectLst/>
            </c:spPr>
            <c:extLst>
              <c:ext xmlns:c16="http://schemas.microsoft.com/office/drawing/2014/chart" uri="{C3380CC4-5D6E-409C-BE32-E72D297353CC}">
                <c16:uniqueId val="{00000008-E3F9-40D5-A8F8-9AA5DBC68F1D}"/>
              </c:ext>
            </c:extLst>
          </c:dPt>
          <c:dLbls>
            <c:dLbl>
              <c:idx val="6"/>
              <c:layout>
                <c:manualLayout>
                  <c:x val="8.9485458612974574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3F9-40D5-A8F8-9AA5DBC68F1D}"/>
                </c:ext>
              </c:extLst>
            </c:dLbl>
            <c:dLbl>
              <c:idx val="14"/>
              <c:dLblPos val="outEnd"/>
              <c:showLegendKey val="0"/>
              <c:showVal val="1"/>
              <c:showCatName val="0"/>
              <c:showSerName val="0"/>
              <c:showPercent val="0"/>
              <c:showBubbleSize val="0"/>
              <c:extLst>
                <c:ext xmlns:c15="http://schemas.microsoft.com/office/drawing/2012/chart" uri="{CE6537A1-D6FC-4f65-9D91-7224C49458BB}">
                  <c15:layout>
                    <c:manualLayout>
                      <c:w val="0.23413870246085008"/>
                      <c:h val="9.2339331619537279E-2"/>
                    </c:manualLayout>
                  </c15:layout>
                </c:ext>
                <c:ext xmlns:c16="http://schemas.microsoft.com/office/drawing/2014/chart" uri="{C3380CC4-5D6E-409C-BE32-E72D297353CC}">
                  <c16:uniqueId val="{00000004-E3F9-40D5-A8F8-9AA5DBC68F1D}"/>
                </c:ext>
              </c:extLst>
            </c:dLbl>
            <c:dLbl>
              <c:idx val="15"/>
              <c:layout>
                <c:manualLayout>
                  <c:x val="-9.0776114266047314E-2"/>
                  <c:y val="-7.8548078609891992E-18"/>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23239373601789709"/>
                      <c:h val="9.2339331619537279E-2"/>
                    </c:manualLayout>
                  </c15:layout>
                </c:ext>
                <c:ext xmlns:c16="http://schemas.microsoft.com/office/drawing/2014/chart" uri="{C3380CC4-5D6E-409C-BE32-E72D297353CC}">
                  <c16:uniqueId val="{00000006-E3F9-40D5-A8F8-9AA5DBC68F1D}"/>
                </c:ext>
              </c:extLst>
            </c:dLbl>
            <c:dLbl>
              <c:idx val="16"/>
              <c:layout>
                <c:manualLayout>
                  <c:x val="-6.0645070372914875E-2"/>
                  <c:y val="0"/>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23139847451954412"/>
                      <c:h val="9.2339331619537279E-2"/>
                    </c:manualLayout>
                  </c15:layout>
                </c:ext>
                <c:ext xmlns:c16="http://schemas.microsoft.com/office/drawing/2014/chart" uri="{C3380CC4-5D6E-409C-BE32-E72D297353CC}">
                  <c16:uniqueId val="{00000008-E3F9-40D5-A8F8-9AA5DBC68F1D}"/>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'less fact analysis'!$A$5:$A$21</c:f>
              <c:strCache>
                <c:ptCount val="17"/>
                <c:pt idx="0">
                  <c:v>Kosovo</c:v>
                </c:pt>
                <c:pt idx="1">
                  <c:v>North Macedonia</c:v>
                </c:pt>
                <c:pt idx="2">
                  <c:v>Bosnia</c:v>
                </c:pt>
                <c:pt idx="3">
                  <c:v>Albania</c:v>
                </c:pt>
                <c:pt idx="4">
                  <c:v>Malta</c:v>
                </c:pt>
                <c:pt idx="5">
                  <c:v>Montenegro</c:v>
                </c:pt>
                <c:pt idx="6">
                  <c:v>Cyprus</c:v>
                </c:pt>
                <c:pt idx="7">
                  <c:v>Estonia</c:v>
                </c:pt>
                <c:pt idx="8">
                  <c:v>Latvia</c:v>
                </c:pt>
                <c:pt idx="9">
                  <c:v>Lithuania</c:v>
                </c:pt>
                <c:pt idx="10">
                  <c:v>Slovak</c:v>
                </c:pt>
                <c:pt idx="11">
                  <c:v>Hungary</c:v>
                </c:pt>
                <c:pt idx="12">
                  <c:v>Serbia</c:v>
                </c:pt>
                <c:pt idx="13">
                  <c:v>Bulgaria</c:v>
                </c:pt>
                <c:pt idx="14">
                  <c:v>Romania</c:v>
                </c:pt>
                <c:pt idx="15">
                  <c:v>Poland</c:v>
                </c:pt>
                <c:pt idx="16">
                  <c:v>Turkiye</c:v>
                </c:pt>
              </c:strCache>
            </c:strRef>
          </c:cat>
          <c:val>
            <c:numRef>
              <c:f>'less fact analysis'!$B$5:$B$21</c:f>
              <c:numCache>
                <c:formatCode>General</c:formatCode>
                <c:ptCount val="17"/>
                <c:pt idx="0">
                  <c:v>0</c:v>
                </c:pt>
                <c:pt idx="1">
                  <c:v>0</c:v>
                </c:pt>
                <c:pt idx="2">
                  <c:v>0</c:v>
                </c:pt>
                <c:pt idx="3">
                  <c:v>0</c:v>
                </c:pt>
                <c:pt idx="4">
                  <c:v>86595.511999999988</c:v>
                </c:pt>
                <c:pt idx="5">
                  <c:v>125699.83300000001</c:v>
                </c:pt>
                <c:pt idx="6">
                  <c:v>183105.951</c:v>
                </c:pt>
                <c:pt idx="7">
                  <c:v>303452.49600000004</c:v>
                </c:pt>
                <c:pt idx="8">
                  <c:v>424010.25</c:v>
                </c:pt>
                <c:pt idx="9">
                  <c:v>585375.35099999991</c:v>
                </c:pt>
                <c:pt idx="10">
                  <c:v>746272.83899999992</c:v>
                </c:pt>
                <c:pt idx="11">
                  <c:v>1174896.811</c:v>
                </c:pt>
                <c:pt idx="12">
                  <c:v>1366865.2</c:v>
                </c:pt>
                <c:pt idx="13">
                  <c:v>1575003.1469999999</c:v>
                </c:pt>
                <c:pt idx="14">
                  <c:v>4053876.5079999999</c:v>
                </c:pt>
                <c:pt idx="15">
                  <c:v>4511750.1979999999</c:v>
                </c:pt>
                <c:pt idx="16">
                  <c:v>12117213.792000001</c:v>
                </c:pt>
              </c:numCache>
            </c:numRef>
          </c:val>
          <c:extLst>
            <c:ext xmlns:c16="http://schemas.microsoft.com/office/drawing/2014/chart" uri="{C3380CC4-5D6E-409C-BE32-E72D297353CC}">
              <c16:uniqueId val="{00000009-E3F9-40D5-A8F8-9AA5DBC68F1D}"/>
            </c:ext>
          </c:extLst>
        </c:ser>
        <c:dLbls>
          <c:dLblPos val="outEnd"/>
          <c:showLegendKey val="0"/>
          <c:showVal val="1"/>
          <c:showCatName val="0"/>
          <c:showSerName val="0"/>
          <c:showPercent val="0"/>
          <c:showBubbleSize val="0"/>
        </c:dLbls>
        <c:gapWidth val="30"/>
        <c:axId val="896187423"/>
        <c:axId val="896194911"/>
      </c:barChart>
      <c:catAx>
        <c:axId val="89618742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Segoe UI Semibold" panose="020B0702040204020203" pitchFamily="34" charset="0"/>
                <a:ea typeface="+mn-ea"/>
                <a:cs typeface="Segoe UI Semibold" panose="020B0702040204020203" pitchFamily="34" charset="0"/>
              </a:defRPr>
            </a:pPr>
            <a:endParaRPr lang="en-US"/>
          </a:p>
        </c:txPr>
        <c:crossAx val="896194911"/>
        <c:crosses val="autoZero"/>
        <c:auto val="1"/>
        <c:lblAlgn val="ctr"/>
        <c:lblOffset val="100"/>
        <c:noMultiLvlLbl val="0"/>
      </c:catAx>
      <c:valAx>
        <c:axId val="896194911"/>
        <c:scaling>
          <c:orientation val="minMax"/>
        </c:scaling>
        <c:delete val="1"/>
        <c:axPos val="b"/>
        <c:numFmt formatCode="General" sourceLinked="1"/>
        <c:majorTickMark val="none"/>
        <c:minorTickMark val="none"/>
        <c:tickLblPos val="nextTo"/>
        <c:crossAx val="8961874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Developed!$A$2:$A$43</cx:f>
        <cx:nf>Developed!$A$1</cx:nf>
        <cx:lvl ptCount="42" name="GEO (Labels)">
          <cx:pt idx="0">Belgium</cx:pt>
          <cx:pt idx="1">Belgium</cx:pt>
          <cx:pt idx="2">Czechia</cx:pt>
          <cx:pt idx="3">Czechia</cx:pt>
          <cx:pt idx="4">Denmark</cx:pt>
          <cx:pt idx="5">Denmark</cx:pt>
          <cx:pt idx="6">GER</cx:pt>
          <cx:pt idx="7">GER</cx:pt>
          <cx:pt idx="8">Ireland</cx:pt>
          <cx:pt idx="9">Ireland</cx:pt>
          <cx:pt idx="10">Greece</cx:pt>
          <cx:pt idx="11">Greece</cx:pt>
          <cx:pt idx="12">ESP</cx:pt>
          <cx:pt idx="13">ESP</cx:pt>
          <cx:pt idx="14">FRA</cx:pt>
          <cx:pt idx="15">FRA</cx:pt>
          <cx:pt idx="16">Croatia</cx:pt>
          <cx:pt idx="17">Croatia</cx:pt>
          <cx:pt idx="18">Italy</cx:pt>
          <cx:pt idx="19">Italy</cx:pt>
          <cx:pt idx="20">Luxembourg</cx:pt>
          <cx:pt idx="21">Luxembourg</cx:pt>
          <cx:pt idx="22">Netherlands</cx:pt>
          <cx:pt idx="23">Netherlands</cx:pt>
          <cx:pt idx="24">Austria</cx:pt>
          <cx:pt idx="25">Austria</cx:pt>
          <cx:pt idx="26">Portugal</cx:pt>
          <cx:pt idx="27">Portugal</cx:pt>
          <cx:pt idx="28">Slovenia</cx:pt>
          <cx:pt idx="29">Slovenia</cx:pt>
          <cx:pt idx="30">Finland</cx:pt>
          <cx:pt idx="31">Finland</cx:pt>
          <cx:pt idx="32">Sweden</cx:pt>
          <cx:pt idx="33">Sweden</cx:pt>
          <cx:pt idx="34">Iceland</cx:pt>
          <cx:pt idx="35">Iceland</cx:pt>
          <cx:pt idx="36">Liechtenstein</cx:pt>
          <cx:pt idx="37">Liechtenstein</cx:pt>
          <cx:pt idx="38">Norway</cx:pt>
          <cx:pt idx="39">Norway</cx:pt>
          <cx:pt idx="40">Switzerland</cx:pt>
          <cx:pt idx="41">Switzerland</cx:pt>
        </cx:lvl>
      </cx:strDim>
      <cx:numDim type="colorVal">
        <cx:f>Developed!$E$2:$E$43</cx:f>
        <cx:nf>Developed!$E$1</cx:nf>
        <cx:lvl ptCount="42" formatCode="#,##0" name="Sexual violence">
          <cx:pt idx="0">10527</cx:pt>
          <cx:pt idx="1">10693</cx:pt>
          <cx:pt idx="2">1593</cx:pt>
          <cx:pt idx="3">1822</cx:pt>
          <cx:pt idx="4">6343</cx:pt>
          <cx:pt idx="5">6296</cx:pt>
          <cx:pt idx="6">41790</cx:pt>
          <cx:pt idx="7">49690</cx:pt>
          <cx:pt idx="8">2973</cx:pt>
          <cx:pt idx="9">3175</cx:pt>
          <cx:pt idx="10">320</cx:pt>
          <cx:pt idx="11">411</cx:pt>
          <cx:pt idx="12">14918</cx:pt>
          <cx:pt idx="13">16789</cx:pt>
          <cx:pt idx="14">76594</cx:pt>
          <cx:pt idx="15">85571</cx:pt>
          <cx:pt idx="16">891</cx:pt>
          <cx:pt idx="17">718</cx:pt>
          <cx:pt idx="18">5766</cx:pt>
          <cx:pt idx="19">6814</cx:pt>
          <cx:pt idx="20">348</cx:pt>
          <cx:pt idx="21">392</cx:pt>
          <cx:pt idx="22">4665</cx:pt>
          <cx:pt idx="23">5835</cx:pt>
          <cx:pt idx="24">4354</cx:pt>
          <cx:pt idx="25">4968</cx:pt>
          <cx:pt idx="26">2719</cx:pt>
          <cx:pt idx="27">3024</cx:pt>
          <cx:pt idx="28">238</cx:pt>
          <cx:pt idx="29">289</cx:pt>
          <cx:pt idx="30">5016</cx:pt>
          <cx:pt idx="31">5108</cx:pt>
          <cx:pt idx="32">22598</cx:pt>
          <cx:pt idx="33">20940</cx:pt>
          <cx:pt idx="34">646</cx:pt>
          <cx:pt idx="35">622</cx:pt>
          <cx:pt idx="36">6</cx:pt>
          <cx:pt idx="37">14</cx:pt>
          <cx:pt idx="38">5775</cx:pt>
          <cx:pt idx="39">5179</cx:pt>
          <cx:pt idx="40">3050</cx:pt>
          <cx:pt idx="41">3147</cx:pt>
        </cx:lvl>
      </cx:numDim>
    </cx:data>
  </cx:chartData>
  <cx:chart>
    <cx:plotArea>
      <cx:plotAreaRegion>
        <cx:series layoutId="regionMap" uniqueId="{04BBAE47-614F-46D8-B403-55708E0CD597}">
          <cx:tx>
            <cx:txData>
              <cx:f>Developed!$E$1</cx:f>
              <cx:v>Sexual violence</cx:v>
            </cx:txData>
          </cx:tx>
          <cx:dataLabels>
            <cx:txPr>
              <a:bodyPr spcFirstLastPara="1" vertOverflow="ellipsis" horzOverflow="overflow" wrap="square" lIns="0" tIns="0" rIns="0" bIns="0" anchor="ctr" anchorCtr="1"/>
              <a:lstStyle/>
              <a:p>
                <a:pPr algn="ctr" rtl="0">
                  <a:defRPr sz="800" b="1">
                    <a:solidFill>
                      <a:schemeClr val="tx1"/>
                    </a:solidFill>
                    <a:latin typeface="Arial Black" panose="020B0A04020102020204" pitchFamily="34" charset="0"/>
                    <a:ea typeface="Arial Black" panose="020B0A04020102020204" pitchFamily="34" charset="0"/>
                    <a:cs typeface="Arial Black" panose="020B0A04020102020204" pitchFamily="34" charset="0"/>
                  </a:defRPr>
                </a:pPr>
                <a:endParaRPr lang="en-US" sz="800" b="1" i="0" u="none" strike="noStrike" baseline="0">
                  <a:solidFill>
                    <a:schemeClr val="tx1"/>
                  </a:solidFill>
                  <a:latin typeface="Arial Black" panose="020B0A04020102020204" pitchFamily="34" charset="0"/>
                  <a:cs typeface="Segoe UI Semibold" panose="020B0702040204020203" pitchFamily="34" charset="0"/>
                </a:endParaRPr>
              </a:p>
            </cx:txPr>
            <cx:visibility seriesName="0" categoryName="1" value="0"/>
            <cx:separator>, </cx:separator>
          </cx:dataLabels>
          <cx:dataId val="0"/>
          <cx:layoutPr>
            <cx:regionLabelLayout val="bestFitOnly"/>
            <cx:geography projectionType="albers" viewedRegionType="dataOnly" cultureLanguage="en-US" cultureRegion="US" attribution="Powered by Bing">
              <cx:geoCache provider="{E9337A44-BEBE-4D9F-B70C-5C5E7DAFC167}">
                <cx:binary>7Hxrc9w2k+5fSfnzUgEIgAC2Nlv1gpwZyRdZtuw48ReWLMskQIDg/fbrt8e2vBpqItnn9amk6hw5
cWLSHDS6G093P92c/7qe/vPa3lw1v0zOlu1/Xk+/Pcm7rvrPX39tr/Mbd9WeOH3d+NZ/6k6uvfvV
f/qkr29+/dhcjbrMfg0Rpr9e51dNdzM9+e//gk/Lbvxzf33VaV++6m+a+fVN29uufeDe0Vu/XPu+
7PaPZ/BJvz1RNzbTvXvyy03Z6W5+M1c3vz05+DtPfvl1/Un3Vv3FgmBd/xGeZegkokiySHD5+Yc/
+cX6Mvt6m55EEQ4FEwJ9+SG3S59fOXj8O+T5LM3Vx4/NTdv+8vW/dx48EP7Odd36+MveY78XVG0+
7+zXQ93+93+tLsBeV1fuqH+tmMdurbV/7pvxar7VwE9QvjyRmBCC0Ff14gPlY3TCiZCRFLdLflH6
42Ic1/ntcyuV315ea/z85d+v8bjx4KpXt/v/91VO2QmJmKCUh1/8XR6qnJ1EjLMQh+x2zS86/w5B
jiv924MrrX+7vlb76et/gNqXm+v8p6pdnnBKJKIYf8OROzCDwSpEYBTh6MttOAhfEO6r9h+X5y+0
f/vgWvu319faj9///dpPbkp31RS3Kvj3nZ6xExlGkcAs/KLe8MDpxYmUWERSrsD9O+Q4rvVvD660
/u36WuvJs79f67sNHLyHw+r/vchy1tzYq/LjYwIcBr8H43p4IiKGZRRCdNn/HJo84CeSS8ok/3rg
0OrEfYdAx23/7cGV7b9dX9v+7B8Q2DeXFz9P9RSdANLtwexrhIHwfQfrAnLCGCWQV32FwrXqL6sr
XT4kznHFf31spfavV9dK31z+Aw5cc3NzffPQRn8slSV7HGMkgozpQOEhPpGC830a+8Ugq3Rq96gc
xxV++9xK47eX1yrf/QPi+vb1v36evml0EoVUIBke1gzhCWWC8G8VhYQU624w3zZX5cN2P67v2+dW
+r69vNb39h+g77Puyv7EeoECdISMMSToF1AH0L6DLDg8+ZI/3RZra0x/TJrjev+6iZXav15da/3s
zd8PLGfXPzmYRhQQhGJBV54eYHGCEQOw57dYf+jq3yHJX+j8dgtrrd9ev6f3fwCgP++nG/fB9012
q4V/P3WlUDgAlIRU0m/gfcfloxOAHyIxhNtvJ+Iu1nyfSMdtcPfZlRnu3lpb4vnbv/8EnN90+U2z
zyjbn2cKFp6ElEUkxId4DyVzGEkEIfZrvrPC++8U5rgRDh5eWeHg3toM58//fjP8q2+75qeW0fyE
CY44oocmwPQEA4snBGFHj8F3CHJc/d8eXKn+2/W12v/1D8D/C990fXZlf57rE3kCGIQlZ4d635dR
cAO4U/LV9+H+Xfz5HlGOa/5/n1yp/n9vrHV/8Q/Q/eWou+UL9Nxq4icEgehEIAw4fwvzQFTcCQLi
BIpcGdHoa34vV0b4TpmO2+Hg4ZUpDu6trRGf/v0AdGn9cFP+VASKTjDkOpSxr7zCoSkAiIBlAkqb
AJ30+efWC74Qed8j0F/Y4dtW1kb4dmNtgcuzv98CW13+XGInIhCFI8iJ2Ncs/5DYCfdUH5KY/QWv
8x3yHNf/twdX6v92fa397T9A+5fjzcebB7mUH6MYGMQBTiUP2dfuwSG1A94PDCt0y/gtEq28/1Fx
juv+dhsr1d9eXmv+8h/AqD3X0EHobsq2u3mYzPoxA1AOiQ4OERWHuCOBUwsFdDJX0P/dYhxX/Orx
lf5Xd9dmeP5POACPcYk/qP7/T21+dpR1d3/dKL7lpB5uJ3w/m///BNX2192Vb42O5Kq72nyefLjT
un/47q29Vo8+1On5YrWzj789wRzw5Ns8xf4jDrL728756oGbq7b77QnBJ5hBwioI4RSFhNInv4w3
+zswVEGJCKUIQwZ3BIEQXkLNkv/2hMNDHAYCcCQhxvPPD7W+399i+5YNkYxDY4FHUImIb5MmF97O
mS+/KeLrn38pe3fhddm1vz0BSrz68rf2+4okA9pqn1FDrgAMCsb7+9dXr2GYBf4y/g9BSy+XqloS
muP6VRTg6iLyjDcqCKspU6HB4xd+9YsTH1kRtrtaETqQnFHOhQA2h7PDFRfCZxQ2S5RQG5RvK4aj
XR6W7RcQ/ctVOMSBe8tAG4BDAhrJkFJ5uIws+6Au84wlc+r6d7ilwSWbg+al17a3SmoWviHdyLO4
Rp3o4tx19NJ2VVuroW7doHyOOr1zNVDcCWkjuSg8et9umj7MrtFn5USNnbvETlMXxq1ubKFcqVOn
SuTwCz3bpUuyufHLxrUeTVs+Dvmboqlno6jt8irG4YCz2KPCL4pNPS1iLq22aiAZTs8n0/YfkdZO
J+Ho+zZh2uMrky/mjezzkMa+NUX2bGzL8TJv8qHe1LlGv3dC+0512Jde8ci3UjkyFqEyEXPD03Tk
xSWxZsQKp6MxqnNIgvPMxLrdIoqcny4UWlqxzAv8tGl5QeN6nlq7cUNBlhhrm53NdaX9Bldjcx7M
Wd5ujGXexi7rMhr/R2kr5mTaRAmyNb0oCx2FytWjf1YsU10o0+WgKY2MNgkiWk/JnaN3xL/ue3Qk
REjgZCCGiKSQmt316AHNnmAdkKQmnmz6NMAqYk2d1LQsYo00f8TTKLDpa0+DsyMg8di7G10foVz4
tOBFHyZ2qcouKY23/DlvpiHfMFKZl20WhvWmW2jwWg5dUKtsKHS+6/o0yuOeUJ2rWk8ZTcpiNn8w
1ucfyJJxo1DUj+MpJwx/KmbR6W1Qz3bbBKIaFKqG8PXQimZvqoyrsmhbopZpbM6ywTVpPOLUZnGQ
Gk9Ua4NablNT5WeWa4mV4MtkFZF1VSqCffB7O7TVpLCTsk/qumueFq42Zcz43KfKwyza+6X0plQP
mwpA9J7msBTQnYbfI/T5DN8BHzljLxzjOHHjsGyifGnjHjXRadrqNyFy3amuJH7x8JrhMXNRiUJG
JKdA5a+AARe8ZxZlOMlSwj84H5gkZ8THTGatVu3Ym9c2M8VG9Dp74ynJcjVYV2+EltXvGSnKhBes
eVsFJu1VFuRgUCDjRruz2NZ/kHTheSydR9tRwFNQQZePOHh4H0E5sKyYYUYZD0Oyh747astKLrJy
SUniSi9M0oLcz1xprVP9NMhCtd2cXljthmjDNFpKlS5LKTa6cHBWHW3dlJT55KrEpLhgcb10+aS8
7zOqsiqvU1XWbd8qVg39syijYlRDlfadkqQJXzo9oVx1ou3LeDaBjb4UIX8J3Hv4PwxIHMPUFQQ9
FhKO2N58dzYXtbTEtLEsMXaaN3Yq//DLUj8jDQDKw56A0b2lBFRwNCSgTCRhKOlwqQKkaPppCZIw
QEGf5MW0pGopuDcxa9s6jzXA9wXrZXlTL1o/g7pjlKogZYHjh0W5fxCAsoUILMIIoqJEqyg8B7Od
fZ7lm3nslw0x+N1SB3vUFKFT2WSoarHMtw8vuueKV6qWAhwJxA6xYEAcH+6/K7OidrzLN3SYGxt3
js5+a7qqOidp0FQKmbEoEuaEiD0vRBsPFjxGzUMz0p0R7YLVkls+q0b6gcdFmLGXpCuNUCWGCTDV
B2WRPqeMhE1cB7mvkrAPxOuhLgHcchSaZ0RnliiRFg6W6PHwshfFUG9tC8HqaeOJfsdyQB9V+cUs
G47mCCUh1z1gqAwCpCZB6O8ci9KfkblrsjjL08i/MHOvT7FL6bQZbVadZRnWmXLGuJeuYh2LAUiX
XStL2quolxNVedUv1SOefC8QQTeKQvoCRgWeHtOVUbt8yVLZ5HYTukHeuJ53T+nI2elk8nSLCur/
j9ZjGGwJNo0YZJN3T84E0SAMI2c3uq2yLW/EvKiolkE8sI5u8tmy+hG3vXdWMYKJZxHhPfUNE0Qr
KJ2nMItw5u2G0MmdLkWOd3Obz88CWoxvHnZWfA+292tB0wmGNyiQXuu00WHb+gLSjw0ep/H51Gmy
66mZvSr6vntXyQH1iQ7Y9NyUaXW55JFoVZePeaD00IefHpHmHgSDNHg/xhjB+FQU7idN7uq6y6O0
CpvKbuCA4u7MynA+HyurVcOG4nmVBTDUbIrl4yT6Ltasad+GMHq9WbpIJ2TG2XPf6HpXprV9xCR4
n94c4CdIBp05kI1zCHKfs5U7+Blglo51wYoNmXRa7NrC41cCz5Dq6bljRqXFXBlVjxAS4rHW6RJX
2Lr3S9DoVAWVXKI4nVPcbEIWcBPXw6AvUK4rccqZz5yqbWC7Z3bmQbN7WKlHvAnMG1EYUSTQv/oM
13ckT6d6MWTUMimCOTqtuK6fwRlGr1FQ+x+Gfoxg/JcChwQIAVniCvrYCCjedlmQ+LnEH7p67k4N
zdzVnGl8LmiXvc+jJTqrXL9shzYUH1heL48kjkfwYV8RghOBuSB1XJ2ehdNpyKIoTQwEWb2dEPVv
+siZ3UKXJlfMteX0SMKF95+58g7YdAiZMcAEDHuuMMIgUhdB5dLE6rxiu651yCQW0bpUpdDubUlc
9zJLre0Ty4I+lm1V13EfgdViX7opVKMceJRkfe1JMtq53s59aMu4Ipq/NUu/QL1QIfN2KF1UbR92
ELxPbNbSQ+kL2TaLooh8vn/HQzy8CbFHHJ4wVDAd23qSSEVp049qTCPTxwUN2aQI5HdDQjudeoUQ
GTDUZS66bmkWuC1HI2lUJcdweEQ8fgSiIB8DeIIPJQiWOgQFWmWzbqqBJ31QLOnTsWnmICmqdHw5
pqMOVQTeeMFoyapkQGPwrAAjtXFIdBRsJyNMqPIx0EbNuWyfT2ZojWJD7ZqEtcLYJMB5MMa6a6pz
O7e6jceibG6CCXcQIAPip6QLF+ZiDAXDsEGytVa1sir7tyRrpinp+zx/E6G8yuMCVhj+HDM95S/0
EkFtoJkpztPIjm+glx1eUyfsJ1mhHKka0vc+7qqQatVXjoRbi6RdVFsFhVY2Y+LljOVymYbDdFMS
EOwFy3IoZwYedOAvg0EQezNdR6pqSAl4Q3RzQYsu/XMxfHjdmjqP4nJhw2lrIqhalzRzf+oqiD4W
ZGpvMCtTtEEob7niS2+v8tZWXs1tCaGNZ6TTKm2cBWfuxBwpEhgS7Hrhqy6Z2jF7pHw4cmgjCHnQ
WdnzOSxa2Riaj5JUpAoS20zVC9+EbVL6bFRF3pZn2QT5ySM+fy9JhWobSciJYb4Fgi3an4k7Pt9V
gyn17IJkSFlz2YwzTRyv0q3ubf5UpB7K22zmZAtFZ3vNOt5vgchhj0SVY7sGrIS0Yg8akNAcCsGK
uQyBXgoSZ+h8umC3nDEqy4R1/Ydp1vnrhzd9bLl9UJVsH8gIXilZlIuTRSjSpBmdjg0WPklLvFy7
rny1jJEuHoNFciT2wFi8iDiBX/A/K1xkTRBIQIcgyTPZDXFIB174uC/rfEqaxUI1BFVTL1Q02nE4
xcZFTjlEmzeDcY4rMaU82s0lgkMtTG5V5yEVS1wkJrpBi6ZvgrwvTNItE/rgC2uQKoO5bU/ZkgJ4
LbSBs05yg/K4cYWcFA3y6LTNcx3GKZP6dVGbLI9DI8sgrp1oqZIWOajR3FKXSR0WC1N1jts3mAGf
pEo7iZdjFrRvfS3oTVd07lVnG3PRFjpFKhNGhqozk8W7qvHpK2itVvmOB8vykQFK2phBhDynfZB/
6C2ZzQYXU06SHhvImMfOTj4eUxNWauoX+wKPCOKX0EXdx/t3yMKELsFgFJfLIp8OYz6+bzgLAkUc
Re/TURiU6LDogJPJ/fgB1Wmv1TQ34vU8l1OvptYsoMKo6l8vLS7qeCK+fu0L3UkV1q1+X0XUY6g+
q7FUPYn0Cz6NAiKBKUiteKXZS9/2tYmhN7o0STaFmKjRlj1wYXM/cRX6INBx3UW4UPWQ0iCOemKf
C980EEMYD/7Qqc4/1oy7IoZmU3QOB6D6gw3jOELh4rsbNEyOqj6aqtMmRewTLkRexpJSdzHnXfS2
6r28aGhfX7YBH3+fJXGVol06ZrHJC4jrrRypUGMYjCZ2VZC9m3FYlMoMgSzilnVBpiwwWcBGat+8
y4Mmare6wxGLO7kEbUx0Kd6YMpoKtZgqeEFZX1uFF8iuEu092lXOyOJpFM0InRrvzMuCs9Ermpf4
jArvvWLFnorMxjHrr370/OJ9bxoyjX19TdbZsdBAXGFZ8mQeTL6BCBipuffzOcspMFdyHDcPr3f/
9MJQN8AFhnoLOD+ygieXe6rbwEHgdVUUg5HSN3UTuN9bjJsfR8J9cRUB8wIZG7B+h0joBlswrwuA
pqIRv2thi3MxBjjOmqHeAf0mH4Gm+1uDxsF+oivadwogoT9cDw+k5561MvGVjGLhmvJpmWUWMhpI
Gh7W4n0+5HOTAnLDEBoSEn47XCvUWVB4ZmTSpQ1wW5OV7EU5ieBsNDPecN3RtwvN2mJXjnp8Btlr
+2os+jp7ZMtHKhiYXwPlImh/QG25injEU7ZQM8hEhNMsT9sGj8tmLHJ30efAZ6nBBXWxhS34SNHZ
LOSR9e/RIqAGeC+QAENIIgJyHKpBNBY7Ips00daGr2Q/AIs8cJ5UQ5puZYbmF3kwFY8UP8c2TQWQ
BQwBK3mv+AmadmR+suBXU0jGXQ59Ah13hrBQLcIjyMWa6KUbehlj2ekvM49/ybkdibfg07BVWB9k
+Bwd7+QYoY9w4wsfJBnn9Fo33QhFYdfHwptojPuqrf58xNXEkUIE+k4IWAMYlCDwitKhkkM0O10s
dZr4LCr0FjcLusqKvh1V3yzNfDrIeRJJxGxWJnISKd7iHIZdXg0NybtEUj9+hKzE83gOe3+1QHnV
xnmEArkVaA/iZaAhDhbzkrnYjpBjx1m25Bc8bcyHsh+gJmiAAX1hCYSqRIsu+0NDZu83I82aTPlx
4s3Wyzr6A/FwmVQoJoh2IzItgXxERi8cZOSTyhZfvPOyG/sEUFCSOMg7M6uxgjcj1Gxc9mzgwL5s
IiqARZU67Z7imsyZavvMAjqPBp3OAfaTWtwIRJwGaue6bOfUbAYdju/HMhLQIkttF4+w/Q42lEPM
kzL0V5wPU7tNh0mTeAkBi5UmPYS4KSuKVNWVaH3SkyA6xy1DpVq6gfmN1CI1MSVLseeuw+CNlUWV
qbycTB27ukuhWdDnwRWEkc6rKp9drtoJPl41c7F0qgJ6PoBGBYx8+HFgrxuCzSdIXbVXY51l2aU2
qDPJmKfVJzHrlMe2tf2cWE/Gy6jTRbCZpmqu47HFtFYuL/pJuS7PiTKV00Fs2rHJnlcjQq9cKqs+
CdK+PR2BEAReAnhBnvimyO1uGXh7IzWutUJ+Qu9KaIsAQUnnrlMeUoynaU1CqUhIqkINSxpCX64m
Vf1usvV4DfADnCovbNvHLp+qM1JB4gJV1NxAnw/SjUaFk6cfAXr6fVVZTuMOee/sSzLnQ7WBPmGU
JWlXwac4nTb0OfR4FnyGM9NGcZdmabh1oV9GRaUv6g3qMuBTocUoWOxDDXtmWT28H5115a7luqhU
PvX8j0kHkVVWBxICf5aChiC8WhZjVNJXA2mW6TQag+mDzpp0SkSAp2uUT+w6k3CcVEUD+QkyNMaf
ioJ4v9Oi5/rUzojVTzVwOoGKvPCfyLJMLbAOzjxnYZgPMWuiJkiaMh2sKhc6/zmE7fSsArfRL3JN
wj72OTXvOlHSa7yklYxNHQAU6WiCVp6sfdOfhrpm3XYWM10SHvQzVqRiS7aZ5iHY1KyZSULTBsG+
oCjrYmhp+iWuIxywmGXp2CaNzQeWyKIs34Ak1iehzq2NcbBM5AyjjupnjcnacFsBPZM/Umbdx3wc
SgwtB6jfBaJyBUezkY21IogS3ZTAhbgh3aedYw2JKUGzOWszn+8K3z4Wc4/BIIHWPxCoQNpRsuKh
MsvZJGbgoSykUdCRyzlTfKDTznceuncM1xteR9Mr5AaWK+qBin8YiY/kFxLeuIY3J4DPhDRjJQDv
kOmCtoAzrVn5lA0ev8jSBbBE5l/ekP7LIHNExQjqKwExFQpImKE+RPyu6tqMT1Qk0uX76mMo6w3W
Y/YxYEuzYxUj22HO2CPB/P7+IBXFksBLlmBfzFf7m1vRITRD9HbWL6cQG+ZdzxbyFloxlw9r8n4E
h5WA94HCF0bzgcI83N88EYvqAcipcEH+RRFlUxKWRQO0BClecgcKheQ76v9ojX0kmh7ZI4E8aT/3
DE1UeJ/0cGWjmwybBoFmoxGfI99CTZBT8fsC+nzknByh4DAUyAQGRqA3t58ZOVyLlUOGetrJJOhs
NvxZzRol/dBlc2yhz59At5kuT3XJoyW2QHtD8I5Ql8diqYImJlU2+HjOKW3PirxsHik7jugBqM2Q
weQxJgi8+lA27j0giOBpMhZmfCELRjZ0Zs2Oyrr84WODKQlDeP8OXp2GQLJy5tywzgwLTRPeaCB/
HM5bVXbhsIE/d48lpPdBAhYDohjGHaHwgEb54b5mEtllDqhMCHSzsp0TYXlq7OwwVNEBneJMBP4M
+re4i+1A85dFyFP+4+eIQtEDHSSwv7yXIkIrwOGpQmmCTO0+mSnI3/tuco1y0AZ89fBJOoIU0Nkm
IUzPQlUHJ/dwvw2QejQqvEhyP9ftNp9kPasc0NlsMZ0s7DpHv7MurR9Jg4+sC+QxgNOexYP/oYfr
Vhmj9TSHImmkgUwwwgYoywLVv7cu86rOxm6nO738eIkHgQdB5brvd8Ok2ap6naI0iOqUaoiSDIsd
n8FbIbkq/YZDFvYIf3kEpWCHCOoqMGIIWdPhHkvEg7aC87ExQJtvRIkEDJRQLjZDNtuP89zRM8JG
TlUkm0BvHjbskQPKJRxPBFgMSl63uXkx5BgmKvJNNovsshza/gy4e/QisK18ZKkjtoTiHAIbpTAj
DNh4uM9CiAKGmmAEBy+zx88JrYJNasWQbhzQxOXGoYJvqGnTHwaGELYHM/lA2UIbAO1VcKeUqllp
BSPQhMUt4Z84qv07JIQ5w+nATh/W5t4dD7shh0uttkjGujNjCB1RnUFFH1tnAiB1YKLqkWOx/5z1
OhRevAR9AvENecLhloCc7ENk5mJjyrx8LoRoX5bQz3oelAtMrMHk2Pbhfe1fI7y3YAQTe/B1SBQK
3PUISA+1lQmbwm7kUA8wmWKc1JWqG0OrDV9odZ7qZrysZS6nrYChyVcFcIXvoHXW7FJo62SKBTgw
2xKYohymwEzJlBtTn1SzNWcMp9CcfVjiz/z3WkUCIiLU7gymDdkKORY92lo2EuY3whnogaHRJcyM
ZvZtPlZ597IGig36r2k/6DjFVHabEfLJTz13HU+CxpVGDdKWxS4Lc/4HgiGLLum8GYHxrT1/39gK
WhqkaNPLwZH8vQukvTALZs1TGPoZ3rpFUEhwHBVawZubLlSsh7mqR0L//cMLjND+y2PA6zj4wsqz
MXcEqp5cb9pJ/5lN2F1MorhKUxq+eVib+IhjAyMAEQDeL4K51HUmZfqZOx4U2YYAPbwdXYu3BRnE
RScMOQfmernwqB5f91AbnVMvGwXNwLSFQq6aY17gcpOb0mWqSzn0aR6W7T58ArEJ04X7N71h3o+u
lLBUg5WV1vkmx02504v4M48G87R2wNBlkAVscZcuZ5ot+SMu9nmKcOViFF7nge6ihGQPphsPT6HQ
w2ymSkLH2nWRS1qL8KlGdqkT3sLrENsQMoIzQgtMtraYQ/6GZVn7MUR9LV+kQzvZuJEj8CXpPFKr
YDSN/yEw0W7n+iiTu4fVdGRaAyqpEEOyQgSCUZRwJS3HWdZ7YDRaDlwG7WZnVVNPNkvMYGSwqdKW
JkWUu2eMmEHhsifthpbSnENJKG8eluaIP4EwwCnChDX889nf7mAyBHpRCAzTVWAWt23KYLhhRCzv
Hl7lCExyyDrh/fR9GUnICiZrKDVot6TAd+esuwEH7rbhQgLFed8FkD1Ajf/wgvfPyX5yDb6PABg0
GL9Bcr/vO/tycxX6utFsg/rZZ1AvV/YNW3j9Amaf023gc3yRwwDQjs1VcyaBZ2uUyBiCrnDBm8sx
z9DzbtHFTmNoYT0s272UNYSTC1+JACFwn7WG5FC02vRoqJuIbejUCg19AOudWsq5yTaoJTXe+akW
edwWUfSmKwfmYEgqghmVh6W4F0hACpgCDgWC5Aq+22qVSM5ZFzjnB7HxUznCfBu0LWFSGgZyuiCF
Gn8unmbgjpuHFyVH9k6ggwhnlEBBDW3Tw713YTYGXpt007e0BfqM0qXeQvZaLiokQwEkXBkZss1s
Sl6HRZrfwBBlew1nYfwwtmkFJBsR9ad5WmqjGhLIVGkhgOdaZptehR5VCObXlqhWU2fHT3yE6XeA
fduIbWbS4dU40OYVpLIapsDNPOZJ6WBoOY5CJ3ZCT8YpO5HpA4uMRxuYgcEXdkCWxwsas+VsoIaH
Mc1mpnARsTImIGd+AfnywJ5anpLokSzmiI0koTD3A6dwn5iubUSDoa5I02w0N1VSzq552UUk21KK
ntmgy7dQScvHHOMeIkA6s/9aLAL/4n2sOTTR3E5srn3Vbmoo3E49sMWjqibOx0cc8H5LZZ83wbci
QKEIvyCiHS7Uj1FVVXiB3QmCX/QQYeNgYtmOmoZualHWiZHtfCrzBt4VYP0UA52Hf3/YIY9pGNJg
4PXhBAAIrjYLY2CkFpw2mwYjDTyPnjcACGM8zS3ZFBGtT2FSOHePbP1epISTB+9qw1wr6JdA3+Bw
5xhmgWAwc2o3U9mSs3LxS+JQoM+iPLWbHN5M2M1Ne9WULXr6o9vdz47BZAZ0ICW8PbMKlDCPHZZ9
gdsNTHXLP0PoJMVFP9dEzdK4JUnb0MQNNgF9JELfw3/Y8N6hAJHhR64pgWYxjrO0hglr3BTnE7wU
vRtIgc6GzuFnozP9h4f3eT/G7heEbATUGwHvs56SaGiQdm7R7UbLAs1JYyDlS51J6/2whPjEM3jB
IjLN/3B2XktyI0mzfiKYQYvbQqFEs9nU8gY2HM5AywQS4un/D703XWicwuGMra2NLdeYhZQRHu4e
heN3mtEIP3e66akZRirzid6q/c6Cv1bcLL/HBvlSgfcMy1724YvnqFKceORREYEyTVWZHNuwNRof
inEfHY1USfNDPLelfegQiHjBEKcLz7osTN2viiZsfAdY6I3aVjJ/cBvDyALkJ2I4OCbcriCWdq4c
uDm1+tzmA5VsXZnjf+YcztADJO703UDc+FMxRbvE2LoSeHbeqoc2QhBzbEaVqDirEnN+FP2c/lB6
WBiHIXGkPLqhEF8yfZicQ2qq/Ki8T+x3cZ+Hn9k2xnfDGLPuYA1N/FVVsrE+5GKWGlUBrbL8MVKb
q6hyXZzrqIm/I6awnuahmKajRtnq4s2qkUHDhZMZoLYwwqPV5NX4O2zBBsEYivysU5Iok0Mza2N6
SLPGSz63nkjOTp40ml8mQ1xdwsSYmiuxcnTSEjEWV4P84Es5aMD+6Htm44JYABaQNLpGP2eydy4U
c1UX9kgx/Tt5bdsEZpNAkbu/CZfDdBOVsuY2+QAXOJggXJ3bNa8jikhDUldBq0zyAjvJ8VUznS8W
IP3Ou/o/rHY1GPAe+DxJKIWwxS/v5QZr6spMrUgvgozMsfsuFbP8kbulplFTWPhwyqA4v0hUQwq2
YzL+IDwy9E+lUPLpRGyk/p1aYpRwGvNK9atZtv9qehcqR1dV5ulNH0bdlwwg1bm2C//wIVfUUX8c
yrKAMN6mdYXAx5Gfva6ttGNrT7Z5TNVZ5aHssvJTmqtG7NeNAh44jiSnRwnr7osn7IFUBGq9+76t
obUHI9Y6xTGE7NMeG9VAgdM7CHNkL+relyraKt+r4lwcFJFDfDKH3rIerTZumwtpr/duLLPmd56U
8wjjvs/UQw6l8YM2Tapz9HI9ivyhM6EYWl6vfKq4CdTAieLqkfpmBIOv8UTz4DRz0flGDsjkj+w7
y4+sovqZKZ2E1dLZFRKhIu5t3xps5+JVIpKnbKQCzZ1jRcHC9JZ+CZPQ9FvqrMNxysmbjnZBkngK
+4LHDdGGM/leOZSXpLAj3UfPo/1OnLgpvpuRNKzj2KlgwsDI6tWWdg+hZ7TS+gAdESJMhrDmN+FM
rQfWFEVvZd6534YOvIq/U0vMJ9NkdX0TBk5/UExrCj9MUVNrsJMyR/PhN3Q/4NibktKNkfwj9Kxx
P41Z2I3neKJIB41nCLtD3rcmsinKX0Q3hRzDA5yA5Gcbe7CHFA/ylpyUwNE6J7+0sQizQx91Q/6Z
7S6yd63shg955Gh5MIXIGo5d6s3UC8faPIk0GeTRS+M0eV/V/fhxNKLEPHd9WVtHW7GnozO0pekT
F4rBV0NTtr5OOIwwL7fN5OxZSjofJnUS6VmEhYz9sJ5Cwkn+sc6tR1Xq7NXZjJROK/rsWCRm+y/l
x9Q9obpsWr/KLeuvJBu98S26T6qdYWzMT1HozB9Fo6rfW0gdwjdllCbwkLzku6VUaXS0RiE+Z9qI
jkjLen6UCCk7+UjcpifoLtEvG9VEdPD6sACaETL6HTmkdFStoGMdKlRT3sG0ta76IKK8zT8YvT0D
SKTS/QV1NTPQ9QzT9z7prc/3r6KN93dRs6BlgSZD3K3f3g5G0/I66KIPwB6Hj4MXxtcpLH+76Os+
gDLscY424psF5FvqhZR9eIBvh4usppzy2OiDMtSz6EDFgwRvhJkCQpH1ASSb5oS8M7+WMNj+57D9
/yylrT8VUSPateUWJOJgQy5//uKlbaYhN/Pe6fxO1aFwlUPhPaJdNX/UY+c+pUrW/nt/btfX/POA
hFIawKYBbX518y5VlAFZZednXIEX0+w+a4oSX5JEaDtRxOanUQgloSVze1WINeMcwvnASKE115e6
8SQqrHBEdqCO1x4Ecif9eBVFPX8au4Xa2bKS1rLOL+aSYlSkOw1zWRZ6eOhjNf42wnZ/MDgZyDlG
Jwnaypx/5qRObzLkpE+KG6UXCdlR3fn2rVlGEo2ihFKwR0p0+1NEM7TSAvvz+ZfmXR4WaFjtpIrR
KKV7SoDNsSwSP3Rfy1yvgjVJWpTNDvNcF1Fc+K2rWw+igl0DgTobP97fPusMZJljBCkeIQhhoWqt
ooRRaXNlthkM8H/+kWR99r3pO+9DFSdZdxzseSoPOgq3H/eHXVKMl/HC87DoHBDVkXtReLidT9MR
/M2W2fnFGE4nq8sARXqEmfdHWaf7z6MYKMyBfaFpr6MSI+kdO2kZJYUHdERUrR5CV0ImmYgb3EjL
HsMuTx6HKuuPoQV55L8MT1nTBWXTzDUiqUSjEoaVzV1QGM65HK36kMnJCIy5666z080PnWV0Z2/0
AKEUM9w5P6+XFph+qQvif2Y4rzSE7TA2aWeq5FjaPP8YZe4GYedAda5Gr4bgEzqDcpCVo+7c9q/3
LyZg/IcCLMABiNvt2pauXVVlHA9+lTE4c62+F3b7rkX68f3+BL+C2UD0gPUo84IZALSpq5t+UsBL
UgFNRpZhawWD6irviUDgFcVTm/2AEaWfQ91RfpKFlCgYY/3BS9L4jai6/HutSeVRpq77qVTDamfr
bU0+VTRyLjBhinSrQ9wbTmlkTtj7VhqiGxEqUvJWOm51cFWQJ6+E05SIeU8N8HrHc5gNYF3mfdG7
r1L7jiwQOMFBHeQhEz9UszsVh0zY4gcIhGb7VRilZ0PW8mc813MEeA/faOeufP1O8BtsEk4uTDKF
tXR8LkTtjE4j/biCeCvUXD4lUVd/1XM7/uxZ4OT3d8HWfuMCoyCBUI/8drUJEHVXuptYvT8Uc+pn
SZMd45ZYzxT1HiK2MRRfhCMIReFnKdHt1u4dTzhtzt+d8xz7TSwjP4STfCy9st2Zxc2hLMR2wG+Q
c9YFWSXtSrsx1d5XvfgJchFBeOFp5Rsboe4eILQ51qI2Xhx0ed1WM6hLBy5nbfS+Uuha+2a0htoD
ehPDSfXK6ev95drYHkhHYIFAm9KpVq1ORhx7iSo9BqsbbTiFsfmUGnOYHOPBKY7aNGR7SN/rtwZh
DPVKDAVsHaRidR/xCiRG17I/nCkfnuaQG1CruQnuf9bGgV82PFjPcx1oLVMx20yxuhGZxTTrGGfE
rpMCXMZNdplGx/uc2K0epHVImef+uJtfZxs8olRkHTTqqy0Z6fakw/LzrVBxB99LquRs08ym+Q/7
kSsWUJZL7TUDQ+0pr1DMR25mwE4QoqvOxUBanRiO+ecHmm3I32aAnRH/LZ/8Iu7L6jxMBxizkJLU
yCdK0h4KKf82+9LdoVy8AoF5QCDYEdhRL4TsvK5nKmB3EO9gUZquaPzWFNXvqpzdI/Yo2bWaFfvR
7MyPkRy0X2mSzN88XpSdid1aQG9x7OW/gGXXV/aYJVbnabwUcWpAGLLn+SRcme7M6cbDAOECL3gH
zh3s+dURr4e4qFrSaN+d4plnYAiv0pqKwCAtfNuBPPhh2WFYouf5uTG8ZGf4rRsGdAgqJfb/VOBW
u9RAXhhbspR+PyfpaVSy5li0toRlOu6BUZtDeSqW30vswfre7h4Rj4qL+4b0hzK1fIGQ5iitTPVH
s1F2zt72UA5FtKXuDBHsdqioa1KjUVvpR6Rbv1SMWr54cVpcY8gsOzt1Yyh2ByTGRTsOMX91iRWw
f0qFGrcfLgwEs4ibQBkpihQDNkL3b5SNC/qZhbR80/KIr7bKoIZSi3OEperMC5DoHdSIsbGygyt0
mK91Zo7X+yM+AwC36QAGVxYcKiiSnkVueTuRbWEthS7e1TLNNBQ0+VxZ73tlGLSgEmPztw3FuPMn
p4cvYgyp8wFzDK08gvo470COjCiI7FLb00o9w/SvfhYVUhdQkfzhWbL94iJKKQcpUA547suxOSmD
nTWnvhv04sqlUf9jW6h8F6eVWP8q4sF+C50yQZ/RlPWjopnoBqlw5MbjaMXOyRjzQv3UAVjXO3H+
xtHGJIS1IvvHd1pdnS2E+KOlLvjxTL3qaJdp6kdNZgZek71LGgkgTUX0IqemP8G536utbG1MnWIu
BDloa8Att0tXORZ5uS15zuMkgStjKW+SSPul9ra2Q3baGokamQ66QlLMA3E7UurlEXYDGSNlbnlG
JieOZgmB1ULbtXNdbTzmS8rItEKSeF0hQ/UVx7bDwg9xM72pWzi0cdW6+UFNjOjc6JPta00rd0Zd
PmC13WCv4EvCMkIlXVdpnERWQi9dSWGXbTRQfPhhW1W5g1BtbJeFI7No4bkeYfzdTiNqdy2VoK++
pvUU/uZOfxOLzPjLS1PnpHRmfHKqDra9F+mHShXmx/tn/VkWt/5KGI6LQx7WdvCWbsdPpGfmxZBJ
v5Nea170MKxN35jCcDqEQotDP2x6KvROXytmEMZQWQ+eiqIkNcfp39zq1Z+YxzXnqjeSE7Kv+DqY
TvFFoHi3gygbTHEyhljHWySPMY1qBy7TIKkElgcTmFhyca18yB8QvZZBbkRetfN9r3NSAgnqjIvJ
AFI10qDb78uEITqb+MhXdO9rUsuzF9rRQWZLUuohgsrcIjsM01QvNhI6SC4Xnj1O34vE/lB20dW0
ug/3p3y5AG5mfNlRtgqCtuQRqKJuf9GIYEJzenCIKe/Srxmpy+fKMcarEJ5+cjq3OCqJCL84KPVP
90d+9ZQ8j0y/H8IajEO81cg1xQwz5wXxo8nzSNI9cTJFB6EhnJxA9tmeteCrK+L57EApYSysqtaV
bXRrPcIoq/NVKofncdSbizRDw+/QK+7E+1tDUbcHXWK1+bIVcEaWmwpPhp2vjVmL/mkoz7BJNNir
2h5jZ2v9sJyEFEwmyDO0OjF9qVsCy7COILUNKz9zOvOvItPCb53MEQtVWnWt03R86qfZ3Ak7Noem
AxksXd0A+lwla/CNq1Q1BxZwtuMgbeCzuHUqz+44RI8j1k0o01pYS2Mdne9vna35hacEgwr4l+9e
XVOZImLLEh3YXT3PFKb12XcGe4Ap3Bb/YZeid4QNwolFjrj8lBfPfGa0Vmp5E8qnSOA/6RnTcfSS
+VBYVn6cpa3/rzXe/3+NgF36TMBjNKLxtQ0ikCSLTD3AV1VFDYq0pP5smvUxd2PxaNtdvLOIW6dQ
JzVkLmGxcCXdfh+hVzoOc9LzZmXDx44641Foorq2dkRFrJ32FBivCJGYQyBFQLXl6fzlQNi3A+pK
1YCLF72fdnWinVQlLZpTrEhL89FMW+8KBG4uskyn5+nxlOhdpZrd8F6NsSw4UJdDyg8zpXQPbta7
46GDevSNP9Q/ZWZn/XFqsvxYz+DK0FByUMG+/bEkoaPmxhzkjBc/QNCaQmImfSbDzb/f39Ov003G
wtOITB0WDBnn6iRHdCoukNtQQsHW7jtntv6embN5cRDl/eraMvcwemyTN9wC9kdTced/NCSzfyos
W5aH7JrdAA6Dx+Pq6gonnEJSjy9W83A+9rqb/jWhkIkPtavmX+9/8tbesxZjMF587HKfCeUvzlYc
GbmmyhYMvDf6dzxFXY/noRR4KIRpduyS2vjTKIqv47KC7o0aygHvvF3Phc2pOW3DbSkq5bOXoYGJ
43AniHoVqi2DLHDZImbCQ261w71RzvPg1IuqRxm/WJliv81GqV/uT97WHfhylNV2wSIBLrFbdb4M
k+IYQxPwYy/HVhJmTXB/qK114oYAwaJuSeVy9VK7fSGhvC9Ri9tOj8QR6ge8ht3vNVFcdcAEsf1j
0JEpBAnAA3gx+/LWMhCp12OJqRkPaG2CPmSOOCe9C+6IlHRnSzw/xusIyEE6pCP7WCxkVl83O1zl
o8ELGssRjYvVCeODDpRjn7w4aT8pQ92lvjY1YxKEMKKTgHgmcg5WW3ZfNEVCP1psTXI/dobIunJZ
jGVQ6rqMMWCtbQPL3Fx7n8YCYb6V69k1HXrFPEijSH8Pph5XB9lBbttZsq3dsRjikKTj2Yzg7Xaj
C9YEP2gMkj1n1v0CFPeEnlE9e1SZdyZwa3cA1S78Hgh0gBC3QzluWTulRQRZjtkUtLKwfoGLZf5g
W8pxMPS9lHbr0zi7UNXYGEvt93a8WJ2NRAtnxtPBNEulJ4RzsF8zTbTi9zf+1lCLzfay+Rch6moo
aAAmWCOVXScPEz+GDfaYThNae1HuqXU2gimwBJJHC2Uikt7lp7y4C6Wl2Kjg4x5nYan8E+pWjo7f
nCRmOErzEE1lEQy1Wh0Ha9+5Y+MzSdJRsOGdAfvZWN2KrXCzpMJwDD8C7G5sBOGXTEFM7GhDdvrj
GQV2Qw25UO1xplolQI42QS4sCS2SJPpXdpVx0uteUoUa0p2RlrVZHeuF5IYRlQ1o9ApVrPE6mFOV
5zQqlSpIi7Q+Qa9Sgz//HlrpUD6giOy8Siq4ej29VPmezpJonuKmHb43nT5Ikss6//VfBuOhhBUM
6rQ0y3i5RyZPqJaSEKvZyZz4Sj+Ih9w1vKexEtqX+0Mtf9Wr2bMXhANbUtdei8fG2YJonoOnaLhf
HHW98s7GLPtTlg0I/3EbA5HeNc3ZuElQAXMMloCbkvgK6Uvxr5nrnkGhtISPfeihUTYG/YSv5ehL
fep30rStjyRBI3Nh7y9ZzO186jGKJSfhoSb/bbAQ6YePnheaF7aTU/oqHvDXRBnKP4+4iX4X0JC3
balJ3o46j6awQN64VIjEMOVbHpo6m06Y5LSHqI/lf9iiFEyoPfFygwOudk2WJlGVLCB+1c9lgI22
eqmU4W8EJ3t1hI35hERMnRVJHaDfWkGxFBc6gVCVd841j3iJ6N8yM9fVY6WqQh4cFWkq6gfd/Hl/
s27cnYRafB/gN6Hz2pGTyzRs2iWqG1sDe41Ugds55tXbqjBnf8wtTEoqK6ZuUzQ72dpWNkO4jsby
mUjyyuepzfvSa3vMYu22qz72nJi3aj/LS5Np0SW0tf4Kyjq86yQwtCh4qpxULU5p3+GTMbfdB/zE
tKMwbeXvelLbIFLSqtt5xDZOFRcUPxKziuVxWZ2q2hiN3qpIluHADIFiNfo1Mgzcwr1uutqRpZ7v
r8ZrahbJ0mIxsJQiEHCtw0WjdWMgZ3ABTQGr94VSES5lepG4F0X280dtKoV56lMvegCehZQ7KJnE
3aae2n+lK4kk7v+gjeeN38MZx2BgCRiWP3/xtOI140a6yu/Bq0Uc8rrEzAU5p1+X5Z82MSB74qBh
6rDIiOEBrOba6JMJoCUFLVDLNj7PDanlAZvHzjzRXSGGY2jk487nbZ063lIyDZguiP1Xt5jhRJDk
KxtOqLBQS/WzCIwsG3Eeq6CMIjQ+9Kh1j/fndHNQ3tWlJsNT7q3SRLfIG0RhhvCzSKTf8lDavlK7
zYNbF7EfKVFyspQxv94fdGshDdI3gOmlI4u73AMvFtLt4qbPOwvJqGOGB3MQqm8A+Zz1Tol3NvHW
UNzy9IXkQoGitbqkldnJY6uBaIszBiXRtEneYmr22/SG6OP9j9o6nsTNrgal71mpe/tRejjnQ6tN
wp81O75YYigfUfF+V2wRHb2OJOH+cJsftjAVoU7CwVpTAqYuJMkh4fAnKTJftWCSp6XRHnWN/+0/
DEUpZhkNpu6zl9iL5Socu88nDd1eqbE9xgguL6nx76q36/+wMRYCJiwvGFU8P6s5dEPp4KTEQ06W
BnXKS34gUWT+hMw+3f+oLZgG4g0+7RCZMB9aF8u9xMIJxuW4JdIpuU2ABunc4gVKqyXHORv609S5
ytExmxj4pBDnqHXMnWrX1p7BoR7YBBNzmDmr09e5Lb78Ok86FvoZjSDK4i+9pvnPSGWKPiCWCO5/
9NamoTMeh47pRba0utYGNQtttWQlselH75tGXmArY3nQBq/ceVE3hyJ0QCBlgD+tofOEnENzMT71
29koA0Cx37UbNR9rSB87k7gVNSxVUQ0eLTjDmmYKuNgOBr7Zvt3lhZ94ovgRDm31CAJSAEMl8xsE
DdESU0Q7e2gjNSF5JcClBMReWhdlMf903LoDuolloX0rq6SG2uGOOzO5LMoqhGcUaqE8wovXzeoK
QxJCyFuD2ujmoGDFxqFIjLI+1+4wBsYgpE/mpF+wqFKpU/TJTlC2uZAL9e5/w+sr6LSth8QuPD4S
/wGbQvhovZ88fD0NUySX+9tz8zggrsdehpIhGcvt8S96rdWaiOOfFKNzRCeixfj0ShPvQOoB2jgq
O1O7OSCfRliNZA4e0O2ASpr0M58tfFeJUmhqk0ofLtXyY0I8nzZL+U4It7lVl9Gwvlhu7dUTn1pN
2raYu6G4i/MnLy7C8yRL5Au8w2MWIMpXPiLc7D7OeC7vPBivvOeXmIZIDtomaD1kqGWhX1zjdtdl
he5GAI3UWabr0BiSBiLFnH2F/6DqVxJSRzt0uhK/R8uHJ3jh5FmQyzjUD01XNxjrpY3qIXeAEkkf
A09UKK1GdTiIxkHwN5lC/eamcqB5WSgNc2futvbhs7qToAyB6TpoGHLLnZOWC0XiYRPo0TzSGEgx
6ePlRY0qduKGrZV6OdrqppyqVCtTnZuyVZzoZDcTLob0L/neJkXyMDl4VHY6OidVKdOnPz8EQAP6
4jZLMWINbQ9Q4cTggUToXTP7ZGjFRR0NxXdpUXOiH0D8/v54W9cLy4udBu87D+JqW0RzkRaTQvkW
zrTyxqD3j4qACDkb3vKTrP3GnBCY9Voff6XPmPv3OJn2nv3f1kWKP8ACSsOid9beJrTjihXsEeDg
THjDhXrnfYncYo809pqVwAkgxXtuD6BSZV0dP52lTEMc6XycymZ8F3I9/R21w6L14xgYh9AOP9Oq
IIGLEObFMdHy+B8nRPtP2ajtcbvPIwoqwzgWbxWkpN1RE7XEblQx5v7gtsX8s+7rrvBd3KYRswrE
ekvfNzaqrmhF/ZQIXcMIFblpfhzcrvljmg57g2oqOAiwEnrQ1f3pNHXWFvhK+WNf2O+kG3I2ajU7
dZ268+ZuHEaedqrFi80EKqhlQV/cJQ3iwiarQVyyxjIPdVNZF8KskH6FEKXv78+te2vBV4jQwKXJ
/FYbNCmGpQ8tqIAXpvREc2p0eP4c5fXPJNWVD5RZU+cQpXnhXXFzTI1rh/H358o1qqeurmx2sxUN
xSGxbFKomUflrQtU1h5Ste6Tx1a0wwcxMamnOjK9eid23sivlvgABvRSikPEcDtRmDdlKAiBg/MM
hzEMTqdL3tl/aWHifUnDOEo415jX7NyVW6m7yT1PTQ5AbCGF3A5bO7ndJDEZeGvk5pMiBpw94wST
gQrspPdbnNkbkE2Z+W7WDAEiS+9gt24VcNb3mvVs7BWySx08B3Ruse6+/S1w37vZmb3GF1Vq/Epi
qQda48KFFTiA7L2wG/ONxQxkPl503I3XxCMXM8tRcyUvbNhglpV1hi8RSZ5I/7CwyvXip2EBkN/f
ohtfyKAA4TzrhIPrWmvrZBELTfc8Wv/kx6rv9avZq6rvad1/qAfRMQdUdXnEQfiXiOblwVPlrNN1
UPjClEXg1lRWZT7qQWiAi9z/qq2pfHaR4fDhybquB82uO1pFTtlO6qlyggqT+wJB09muoQ/X+Gm+
ccy424nItqZymUKELeTSyB1vv28eXLTKA24Jbo/43kzT7mR2DvSARHSX+9+3ORRhH//wLPDu3A6V
D2piyaTEt7rQ43Pklca58+rhWPblHulvK9mk6op2BakMIoU1BT1J1AoyADBEibfwIcMoxKdIFAej
PhVHO8+Ho4VdU5Am9Xj0PArn6pCJnal9zXTFP87CQgyXcYqysEhvP9h0ahUP9QqEYipEc6pY1s+A
FtGXua2dDjtml2uyzpQ8urhConscVdxTsE3ucte3Zyd642gjBUEQQPs6lK3lYXoxTl/uL8tGTI6K
mPD0ucSPTvf2V8q4qXLi2NZ347Gk6BPTkK83vohWyx9Cz9prKLOxC1DQ0dEMvI/gYE04rZYmD4AE
wAAM8K5u6FlkKCEW2PX8x71kiMAXydxiqUfAhR/M7acR9cnQGIEc6mbEU8OYnP6oI4DHARr1+mUs
m2qgL2w4nDVjUs600aPhl61Ye67HG1OMpG4JFlBEaOzJ299R23HnJCN5liqn+KgNNSxrHVsaLAva
N1XZRF/vL+nmHEOhW+Q5iyHV6tKqVdKG8dnxwMPTAB/42gf46B4k+MAfByZkOIuhEQkCZv5r4VE1
0scD/6IWC6Xcu9Rdkh8zLVZPRdPt8R5ff9UyFINQXkP0sK46iaIeTVjRLT1Ty/FkoRw+qDLsT3m4
qxN7vWAg8JBEKE3yksJeu10wukW5GW7xLSYOph2opoyvxMzZyayN3NeR2e/ED8+w6C3mwASSEVC6
Yqti5rMasDSdijIa3wbGb/ildK3qJJXWtOhF2oTvJjzkafhSofE91FZnvqky+hEFlulG4hBHAzmE
MUS5PIROWWRBXdjGQ1qE8nfqFvopDJMuo9PCqD0yd0N2rHUjfo+XyRAH93fexsULYsnjBdua+j9Z
9+2H0J+JnpUZM4cXxfAPsH5xrRyRXTHlotkoJnFdkI2Kd27w0bt6bqh+s2qr3eOmbG0VbL6fddBs
lbWyPK6qThR5QrMxPaadH0yfp9Qy8oMz1Hv2ZxuhHwaRgHxQHNEBEW/dfjEdLw26DnChZfa09A8Z
gBeMLlUudR4f3Dw9xbY5PFq2qIIo8eSpY8vS48u73p/519EDPwP7Jx3+OVXEtazCnIyQ3ou8rkZk
0rRHd/rziMP8cWjxfJ3zLrlkZrqH9m+cEwJNuNkAgRRS1t1hapKjMRdW63utixjIqabH0EjE0+Bl
NFyoscHbc116jRMshsxLo2uYyMz46iodHLWswnGmwWquwBVoVIy4Bx2/sYZKWKIoeI0kg3p0pN58
vj/BS9i8OqJYp5FXUKqFtbt+uIAFx3qoAeKmeFxqYFX61p33/Rk2h1la/vFWLFju6gA1vaCX3uhx
9ZgNbhOhPVVXV0zTghkTImh0ztUDpTIkpsLAr2mipJ/pGqYdVS+LP3QuzoOnNozj0xwb7s4e2zhW
vGFQh+k+9OyLfbvVFZFkqZ5kBDRppX824btitQMB5qjhk6cd78/31oam9roIRfDWxFLtdrAG5BzE
jMEUtcO/ODZNP+5c513nZSHtdXm0LZCynUG3NvTLQVcZvdVUc0HLQCrxfWZTn0ibo6cQL5h2qL+T
lIB2OA2vtzNHdlFKQpQia13n9fTRTocow3XGnrzpCu+sPTRhqwQ0/ZjxSRqHAADTPEfqvGcY/epL
qUcgxQEEAhclIl99aZ04k03tH12MkjjiYpotnWOmuXVT3wnnqb5guBTJ8/01fbWByEYJg0jd0E3C
DFvhv+Ec49oaoRru0VsXZ703BFZPofYGn7Nw70bcHAw5zOL3AQ679ovDsKjDEauCYgTv/U2W69ZR
KhmmUfRj/nz/u9Z7lQiTnB9iNgQbPLjXSsxJ70YVY6MimMsyxqMZNejSxOZSNjqtsrpR/56jx94J
GtYryKCs4MIE54lDgb1aQavBPFM2YxUgzaRRXFVbQYb26uSao/4Vzp21s3gbH7nsmMUsnqhIXetO
+t4c+zLC+6wso/kMQxOjTnvqad8tuqtDJRtf6mKvT9Sr53X5ShgqSw4FVeQVR0WBq60aHSbHSqd0
TpCXsdsf1DCagAczCBCHpoq0hyrq8PBSYaPmX1wnLpsLncrs7yIzQcfvr/XWtCMLd7EAhYdH2HZ7
Lwm1sMsJuUHgKF78tZkF/YniiSZiOE9gnTNaO3trvY2ZgMUCWadpLx4JhEW342VClkrqmH2g11X6
sWno3kOrKO+R/lDJzgq/diKHRkYUSjEItQ/g2fLtL9COpIaLa/TpEKi1alxooZNfa/6/+LgQBuNa
2wV5kyjgm6mGl36UHyGiN5/Ewp/ARxVEtyrt6dTY+mAcGmp1R3uikKTqneXuXNSvAk2mZWnMCWmE
OID9uMrteuT4ltWbMoiFyL/S1j16V+fl9Nmsk9k5KEM0/GiqWA1ixbA+0dQMamYfdnsTtozyMihY
fgXzRHa34PkEQrcTBlHJs0s0hpDg8iw7m50dFZ+LyFCnIKcroTg22dR8ijXR20eZpJoaaHVWfOmN
WfsWScLwYwN2/TTQVPTvtE7Uhzk1B+fQaHne0JWrkt8IcsNPZqjNO9tq4zSjr8K/EgUujJu1fXOV
RElpi7kLKm903vSk5QGaZPlGrcs6SOk2+zDPWRHcPzvm6+mCTEdYQ0kcfsh6uhSKDC1vXB84biqO
ulW2X6s6Aim8P8zW5uAS1oF+CBRRk602B01+UnQTSyMyFI3TKR3d8kcr9OjJFYNJZ0hnai9FU3en
PDab+rTYSj6GWlj+hzkGxwMf5dIkRl6O9ovj5BUYs1pu3QeY5U9nc1C1N+0ct0fAovSxFPNvDW+5
HRTx9fWEyBXCFvLjhbO1fmJ5XT0PrL4PkjLNr3kfT7+SOTRcH4/SOMjj0NiDuZZH+/YMgPxiBGsB
kJKhr5OtNLftvlDnPsC43iye4dGlN1fehgfmNH6vxS4N2uZMp6NchdQII2cz1p4arNJ/Klmv/fPH
i08DYWAf3kS8Cog0bmcd89sibCY5BG4Ux3Q4544ArC0uyuDSTkz0+rEsVfk2zdTsaNFq4ZDQ5fHH
/R/xKqEH91uoc4iqsQKjKrC6tT1PtmJSrCHoNUNoQT0v1Ay9KL03k2dngz+3Cj/EFaLBMd1s2w/N
POEqVE2u+cGJLH066F0kw4Patu2P0B6bPEi1WhmPI3a7PyYQM2zSZNaCS/T5cJFtlmTk3LG+p/58
xdTkS6A8LQWuxdme3PJ2OiX+uUkkKVrQCxu9TDWLS+HSWQILQIO5m7SRO7ZNrxlm20GlJJpBpz3a
xx5o5Y1Ft0oRCFioujqiLh6SWK3xmDT2tA2v72Go1osEjCq/TSyk3/7IuhvzLi76MbCwlzy3Mal3
V1Y0YqPL40ea247vZdmr14JufYEu03bnoG8OD+8G8Rcwo7amJmPvnI40MJsCO5ZIq2VqtCP0xd4J
HwunUlwfNHWeoFXkFio8c7TapVtiqOwIqJ47hayOInEoohIopMT062mYLZc2CUhoAp6h2n0ryjmN
HxOt77V3NE9ssD0FoHxPA2A6WSnUgJ8sGPcVoUvhPXhlV2YXGzQjZZWHfjpk/8fZee1Iimxr+ImQ
8OYWSLJ8V/vuuUHtBk/gIXj681HnXEySpUJ9tC9mS6WZSCBixTK/Md1pPZXa6nJNbTwef9IQY/U9
BexusDAq12+N2JqdcEYZsr01lUz5URs5Suy12pKTLrVZMa6NBXrs2qzkN21VuKYPxIGvsIzAIWRn
pfe0r0bLL7JOoJaZtMmNvjp9HNWzZHTseEl+25V1To2fqrHniyJd+7sJOvgPd1iaL108ISZjp0Xx
eY4RmGlRsGx9W5IYu3ppNmfJ8OrBmezaA7ijqn8J1+F44J5ILYM6Jtpk+5RpkgPCy5PJQbdl9lCb
qIuWomeT66KO3g4qV4oeL2sxOdnaLWDS9xOi2Vs9dVLj+QTrtjVTXwX+mIcNNmPw/3KTNkiKKG/1
pClJi25sUo50Y5tldX5pPa2SW1MbBv2rWivq57d/2SuXzoYjoDFDsr4RAy6PH156Y9v3+nBCiUb5
Tl1eh/jotj/nqf8KSWgN317ulTzVYeYI15PEi+xv3ySZ2lil17UpIycG8hU+9mRV7ad2qqIDm9B1
ipxSFcZdPAxNFXpcB104VaLUogX8VnXCKw0tG/SPsG0Us50qfrMa3SfiaT89U+bHzxP+pH8rwUSG
SJrIXQlnGF6NuZtNO1422165Fojjx7gc5MM4RWM3z/dNDz7w4B1tucVlKCAdpVlF7CZHJQG5/CQ9
V0si9VWcNK117opF2KGjYswA3OtIK+46+nHFkQNv4Q+tanuXBNdlbKGKXa+nlebySXcb8UNBwiEy
SztpfDhm4mYmy4y4MpNgber+iG52ncvSQXmBlnI90fPe/v6fPMuJPR1XF289WSTWv/A+cj4tnlB0
v0sbh2aZi/zHEFvCuXl7H74c7ouXDEYCmAGTLJ0GME2Gy4VTYTBhanPqvgUb9LsxUdWnrl+L4tGq
GOZFadc3+VnHMX32s5kUyK+nOv9kaQWu0mo5u38wJUmfm4I8LrIKzEy43xG88fORkZVfdlk/+kB0
Jcaq8RbEec4BohljTH8o5ND4cq2sOBiFiY+qHY/WL1MZ3G+ik8kYNljGYU5YqcuHbsnUJXDtkfli
y2/7YyM2P/lLPEEiQ087KRCucNKDsHD1XXg9vBngvgbSfkAELl8Pjn2pqSfZetrEogsfQ9nmtht6
TZyA+2qOP8xKErmTYh9N/rYdt/8umxLept27dWZ2G0LWVky1bKrMe+e0vltiHbL0psenhIBGku8i
xrDexyMa8fLRdJVvb++Lq7PHc9OaprXGYAyA7Pb3/+zHIlEWLS16ir2y5I5zrQXr+lyLVhd95LeX
ujp7dKPxDES/h1bQpkt6uZRlJnho1R2vuK+rSObj/AWdRln6iU3zMEWp5UGaVAPSw+rYS+MjRQn9
lR+AdhDtYAgrNGn2ivhM2imkkkY7WTSjNqeJWQDv8sr2Aa5I7YYLZiN1qLixdVNmWJkH5lzHwEyd
PAe1D60TifFKRex4ihNM1lW5yhA5eD0/0WaPJ1AypflR4ee7ISJr+RDqTh5HKFUJNRxUocuTK2a9
CdZBNO9oWbauv/SW/T5HTSYJ2sRNcArqqv5ga18N9yEvQtoFOL9ZNuo0/XYvftbQdowt7eS549zc
ATbQfi+Gk3ZPI/O4xF86IHxBq2c2FLzaW/XHITHokwD7XZpT10rnXPWdmWym4+vNQkoYB2gV0E16
e4O8cgY3q0VGQ9QjaG7tWq5jk9WxNDZZ+T4dcPfNuhUHvR6wyaOqt/Z8TqYRq1ZX3+Qi3176Ol/h
HaGairACKYtp76EF8+LUhEcwOdqMzlogZeZ+nqZB/surIRwVGcroromkO2ZSzhNatlqDx3KafDex
yQ6sAfuUg1+0BeRdYKDbTkMYjxrmu3smqGskIndVdquB7cQHUU/ydiVE66FT594NtZq4G7ilw64a
lA8CkueHNlftg/Dw2t6xALgBg9j6ejBCL/eOXsYzSrqTemKI2uGINwnMcx1vKDEtYUrbhMgJxL8a
J4nLwLSK9WYC/FHcpANsWl/Fnx7xgDgdnolrveMbbWWqgYul8/Pbb+sqqwOnAw0WZOMm+oBC5e5n
jnbmVsIxT2h8mMilyiTg2GofRogTn8vykKb7ynqb2BqpBNkRid3uSBUYBmICOBkntzVjoChmH9/n
ilJ8d5Iplb5T01U6OB3XFwXTCBpF28dAznkfPmdhZWmyoOvGaY0DtJuywlerout8Q2Lpm+fAheI8
XiNw1ut60Kq5blNtXUMNMCV6xi9SHpcvuKN7P2XCNU9TSkO3SzwddwO16bR7IIxZfDIqWd+gvdBR
PZnNHeh5Nb038Vg82JCvvHiKZl4BaM9NCHF7S/+5r1oEnizEfs1TM85jOJhD/KOnhi7JLkrUppcM
Y7eDk3h9RWp4UdEZAaOp4dSyuyKn1ZsNs02s04Ivwx29vLEORdkp952dmUfk+Veejx7ni3bz5taz
J1QVQsdPZqlYzB1pTCNh4k9lmTzKrPqNj1FzMNTbL4coBmnHZh3MhgKtsnudnoNb5Ji1gCAtQ/kA
UTW+w85Y9iB/YusuxYztaBvvg/zLig7eU5Tc5Bt7clotEkK5pSon7g/7AR28IcqGVrxXpxwSMVOw
oHfHQ9PDlzj132i6LQvGAo0HBlD0iHYPOul17Cx54p7abNGfyGS9JiqXdvmmjXi3+eiQGL9NNVby
AC8bmjMF3it3Hu4lg9/Hsbc5OWvqM9KmGVpudm+oeLEIsCJ6nr7v+Rco42vDagLZy+RDmxr1R7CQ
au6rajH+nvuxRupYJGjATXXa/xgydfxaLcMCms9abYeM2x4TSJWoZQdyyHAzFqTgT6sr2j9rVcJC
gzXuRCjVl+pdny/jnV63DjCbKUv/SVEVsvD32ADnai8coN1ypkkvlI4cxu2T3HeVZp3wMbKwD3aV
fvqR4EbbbT4vyRRuaQ//KTxb/7BLxjioVhJsRso4xkiBpkiQmoP4U6RQLHyQyQP44FguOXaKOQ/e
dUpshthrKc9I2RfpCXG3/EFaU7IGCB4Nt57Ktz7lwIAqnFuM/BdFglZA3zFl7C+e3X2OSUHFKW71
BsNJS2oj8JeOvt08GsWjguhiehKo+o2hUkKOgP1XYYLXa12i+7JX+hVV5yRfg1FvJyoF01Bg2dOq
fOj42/u4Qg7T9/RJgelV19QSaZW1kjKrNd6v8zjY0SSa6Y/du2SFS2723wSWIX8GtPFzn6rXxYZt
SMQ3vUIrC/CSbO/FIOIy3GBJrm/DRfqXyIkgab7Yjc7EePEk0uqx2/sSfnoTthTNmxpW4XyFmw9t
PK/V/AZl+rkOpIb5mk/K02B82KkU+EQVif8WyKA6IOVYpM+ENr1jNJIYrMbM0K8KT7G+cDMbeBRN
DGd8TDBqxLMSb6XHoI8ICRqjhvDg7Cmdg978tDgB/GT5e1VjKCqzXBPTh9BQPo4oRH0a7XH9N49j
67eLt1GJgJ5Jy80ukLImMk7pA13c4p8cIV3lpFWzLYOxSDPbR03E/iWklakY7E7OQyu8/Ccvzmux
+s2Iy393z3OMEfvfhjLbHIuZ5mX4X01aIhK0PhLCqwizZJOP6BECdaUiH/pCTgcTg631sAsbDF+o
C5HJIjvcRytLCmEopZpGMR6ROaMCa3poRB0fQBNfCYoMQSD0oE+09Qd26YRLZ3q1yyGJDGam2klJ
ivgd81WnRSZjGs5TXuSfOs0+mli/Ev0RDCBzIt1GFGafcCMqq9AoztJomJL6pCardlPJ0XiiBO2f
9Di1jj7fC6dh9z43kXSAkay6sR8uv59jtLJOTCM+Adxx+p/jugzfKfeb7uSBDvLu3TZJbyoDuRW/
E674NkxxT5qjdYYWDG0cl19wDqmsABTR+FTUnj7cWMJrWxSy4CmGCPgpTdAPmvZZ8yqISz3Di18Z
410R1Q3Su75k4OniLtdA2o8zhVJf1oVxr8SVOvlJvcp3NKPMzvdi3agjV1rqQ1o0k0sTvDQHX1Hb
WQlbtao3B1l2RAVyUeDzhaMTZ13V7MDIS+PzqOjUCmk5jF/tQuJdJVrFUUIGFw3TCXUaBmYOSaGf
yiUx2yCXTfNxtOQKEi4bvDUCQq95KFI12s9GOB1461InJOcyd7Dh2oBrIaArbSbtqx3iTlIl911h
awMyO6ld+43Q66dYS5YpBIU2oIaA8Fx+os86yzOn0/vdQZkx/dWi5Qpjxit+SbWsH8vGU8ebt8/s
CzX78qOTOmIctHH6ydL3h8hprSXW1KmIViPVrUDWc/4JD1AlqBIL05USyaygw74nGlOh3fYrdCpv
LOI5KIVr5ZTVs7ryArPhT10b8uzIZv5mEV1uqyGTH43YdO49VMsowFWRhYtcXd9DuCCok6QOOttc
nsrEqiWK4/G/iyLG6O3nuxo7gRDfFAQIR0B4yNB3m3rcpqoo5VSRPoKpAPdmIzy7phPtnAyZM4/J
WEyHg65c86+6JEtKni6rX1M7JU4Io696ztosSUPZCPemaTaX19R1V9uHAIqQ7du/9jrUIEtDj27r
Nm2RZhdBraKvMiNumghUghYIFMyjDHfVH2OZfZ1S8xsPqX46WPI6zpBaIhICUplGOB2gy1MvXIV8
p+maSLVpYfmGiMXNUrSqODV5T/OwSzW7Bqxc48FnKvWEpaNSLTKs9aFHwl3qbQdy2Ck/YdFW6749
D3b8zm4n+zzHCykbxxv0W+yU7ucMu11oE4vWNjRhbGANLq6OzxCe2uHRkN7KbHURXdgjMb1+GEVq
ZO/01JAPCrhmjFfTDM/6SlkQylLj4kvmmsmfZEysrxYud1mIBN8i7wq9bH6szMjHME3AkfsOdPYW
iHdaamjTJPVTpizDz2qdEjY1zkqZr+ba8AkRd7M817ziDzaaOVrkaUXV39IPc75SgMzTnQW5cg5Q
Pk++j/NEWx8XiewRxWRIGFZf1f92KcIr9FkN9EJzJMPCvuV8M7qNlXOFB5+C1SLQtVA45SiCssUT
LyCzmL41i4ZMdmoUY3erdfaY4i1dGgHjF6/8PKydKM4zfoytP2jEwvBgB1xdoy8qU2hNoSbC7GW3
6VLDzOx1csvItCfnPA8wgPmxYdNajDOcrrofnHQ4OJYvsJBd2AHmC5fFZdKz1YqXuw7OpeGiMZ1H
BmzdNCwS3aDKUM0epGqLx9+0tA4k56m8sSRH2NcW2/oscG+sz3pqLwbIzVb/Zyixb3uYjE6vnpbt
EwDdItWnKpuE9RjPOuq/3AfkO4aUi+7rRVXNEWF0IqVW41q886ZkePTSQs5hyRDI84FQKXR3E8X5
M2C/9VzhKvHbsKtGHJz1V84ddg/EJEY5DFj2Ta1lwneqhqMbWYuo7+S6FH6e0NKucS0602lMDirl
7Rzv3vgGK4eAhn4EvcZdGjPNZTfBASgivUpT7bEiJe4fvbJcz29vp31FTsAlW6FnzmL0pPYOU5aW
zCsGSnk05Zr3mDudQGOr69/JTpcHO/eVpZhQb4RBGuXkZrvQhQMj/UJrKaMeeaiztcaYtfa2+0xT
SDmQKntheu1eH/j/ravEEIKh+O71xXoincrNsmioOquKFMrxyVeAad4k4AC8p3la3D+x1se3ozXK
38vIhT2OA8r/bj7aFHZl1ihBrloQtIvVzm+8xm7Lpzh31yRUrcF49opyJFcagceFbJwuvRuGtnPD
TtEQHrcn699Jh+jju9oYLyE9pvFLa5nV5pK6MvCRzKhhBll991mK3rCxK6cx+xD3duYcbKXrrYvW
0SbzQm8Nnup+Vt0qApdICNMR3Di4XtPsjd7H2FGUe6XsKMoVd4K4+va2emkCXH6ADT+CSyXjQQAk
exBUVqFV289zHaGg6Xl+P1j6GZlv674aFfXOKHrrpspE7YvEHv+YSiJl0LkZlAKjhuRcIuRuOYV4
7OpVH31rsqn/vArXs05Tx81Gz0gOUqvry5yIuomTMaEF6L/HMxG3SKaA5W2wMDVaIZLj+wn+0Rr0
IuhUvErLxewOPs31kdgIeBbQS2373z6DiBu3qLhiumhG7CD3y8KyPtdOCUysoQf49ifZ2jKXXwTu
/+apRJ1CEN/repm4gli4IohoXRvvtKH4PVFGlZtbEJMr70kksCowAFG/v73u1TMyHebJVJpiKA8w
Gri8O6RNFGuWuY066X6m55AzdjALM5KT0X54e6mrnc5SzIEtB51A1O283alX3AXH80VrYEHI4o9R
9eaZBlP1E0AAHRsnWQ9K2qtWLlAvhEsYggE3p5e7bySbhGhYwqKJBviNH9O46q3QKfC2b/p2PleW
hjdwmg78nQvkjploHVWZ4h5Eu9d+BsIxGE/SVgWMsQciVeXUjE6VdhE2vMqvXJvcACCGfZIWXuX0
zWbz3hS5YgSLxHhjhCV7kujQHpz567fPKJKEBDwgzFdayrsPvVHEVmsdIxR85ePYeWvIy3NvtTKZ
VX6FAhLw7e99taXZztTum9g8N+SVPKo2YfAc4xcUxYVYb0qdZie+z/m5Spb10fKqZWMZr/BWhvKg
y3C9qdEfY9IL/IccHEjy5bNOowETvRn6KLPHAjkX1r4TFsktCVEeHzzmVWjiMTcJCM4OG45W7+Vi
nFlFtqvdR25vGD8AHmg3fY+4bWvqc+h1dX+7wPE/WPTVJwTdCT0c1A2Z3+Wi3WQwwzfLIXIpoEJV
T9JT23j6TdkUw99GQZ6P6wkCIaL6wKl2gIG6WKm50eeKDIie/jhOP/RsnL6avZP85WwLpiVbEyoT
5M6NKL4bi+KeXFbNrJNUpopzJ+dleJ+P6s80T90B5B6Fx99uUABL2y1IxGWetlcCs8ZFcQZE5E6G
Mpe/nLhIA2eNXdt3LYbTvr5UaMl1DLtDRVrux7cXvz6PcCE34VuSIGL+vlRMMdUYQCGSsmqle045
9oQl3XtA6yZ+KPv1/7Hcpolimt6GBtujYuhXdMukVWW09nhnmGsv/aVlsGYlTvF9ntru9PbjXZ8K
unZ8RoBxLynsbtdsGd6UNjaP18O+sUd7uVPrMQ7bcWx8rdeU+3oxjvBVry1KIbShW0ApoH5xeSoq
0o8FKCL35ijtSNaee571aTl5TCSi3hTlg91MycGTXh9FGIhsIQaWaJBZe5OLxpGe25h9CVZIL94h
HOlglTlI9Pri+CCGv/Z86BNR6kHVp7+0/f0/M8Gkc/SZarmM5kWbHuqCKgyNHvuxSiv3Z126M5DK
QyHjK8QAWL4XX7BtBLxpuOxWBRvkrMpqlZGdzOJ9ktf2cl4r5iFAo/Rba0WmdpjTmFGGuZSPWZnD
Mq0866erJ1awurn64+2tdX2vgGujxaJvAy7QdLvoDrwrqceZrexVqniuZayEo0ElANAdTqLbpyen
N5TQw8fqrz81Lx7xOQ36Ahvb223qlBLFlbCYI7Upii9TTx/F0gWyuJnbBm8/5BXHyvEg8cDLoEKi
gcy+uvzW1qCRimi1E+WD491QBjlPTJHWZzPrlZtysgzEe8ToRnNuwBexoL97GCx9KWv1CFZzFan4
JewBD8gYPQZrLxDnFJrTVBai+4kKPEjoyycG79l72ScucxXTOri8rz4vui6bpeGL2h//b7fdShQ8
58SwlwhqQIuGtfsgPPAGSt829y3TzWdTjN3P0dGVm7df+fVzgjSmkYKDzCaasNdQ5GWPaK2satSO
wmLaT/1jZt3wDmWbH0WtHwFmX1sO4RW6qThvcpx36XAmXexM80aLhr6ZfeGVODh3FQOqmdbqhCnY
r7cf75UdRZnJuwWPz5AHwYbLHZV5tSptZcWmhjbMM+qv+bsxsbOzSMmCfVlOrR97NuVxXlTfcquG
PO5mzgljK/n17Z9yZVMBVhp0HJEMPCClxz5Qo2VNebDQ/i/TSpXvkrzre39auCUYfkxJciPArw7P
apNr36CNgJXzZitFlsYpB9Nvm9qN+kLI5oFB4UDOXBrrF90hFJza2NBWX2lVpN3jOWsBZEsYOX5f
t5urA9oDFV53cZn5dQKX628zim2as5GceMnUG+4ug8GkeyhRvdUidGGpmaV0nM8uRIvnzHS2NKPM
cWhT27C0lyPgyhYP/ltAYv2LCBmZNrM74DN7SuIAlmDUJLPhYjb0IBGufZc3kziAUWyHb78KUjGk
KypoqasPtySKbna4ViCDq6+/cif7p17s8mnIPOWRyRBj3LQ7VHPYAvr1oswcoElBIdsrxM4uWh9Q
/dcgIZvHDjSZDNCibhsuZqJ/0ro0O5UN5MgA7Fr2Ef1a1189WT+ZtejOXTa1B4Hi1ZdACkX+zR2M
/MDlQTIXu0gtzJ1BUNTEXWeAEoFipiZBULjiJq4mA+vEODvYXC9dxd17oFeOohc5KxXtXtXCQtaO
ieywBkq2qH5sVN5Z6QrvU22K5HfeAubIG1eE/aQuZ1jANW34NrktdapMm7HQE6C0NvJicMUmiiQ3
Woyrd11hEL8k9eInuHId3Jcvol/7XwwzmYyevgYX5q7ozPE0VfMeWGGHgNWDbTAmT6rBKVGUTKCf
2J0DM6P0VB8TtDnqzMJGAyp1Ts4mywTIkwQH1Y6jgvyV78fs6oUgRwgiIF5+P00R9OQTfUMzDvM/
etlPIzCByfsyr8K9ExmeVWG/aloSpspIR9HM9E7xq0Ydbxe6ocw/KdeFv2Jq9k4p6+JLY2fGMx3C
bPJrCyBI9Ha43GeYHO1NfIxajyKaDH4XuCf4tvUwFRKkX9Y/zwxi7kY3rcPRto+S2atmxctacLXw
Ed94CnsZt7m0ydrQQw+yInO+cPMr7xXEsB7RsRl/tolq+oC2crZ3k52k4vTRigL2Qe7z2vNSbm4A
pi3l2FNq7KQncA3mEiBX/jutU+AtseZ90obeXI7O1BaRdzt0S7DofW1XEXSBy73QUTpDhCZsGuvI
fK2XKdoWrnoDPqHA32GkurZF4dxy2vRzBSTYL5ZFtn5jxPP7tz/zPiHg1SP5sHkvYCZHnNslBJNX
VRxk9E4rJjFBlw9rmORmfaequN0qSEgfVBMvzLP9s+POQ1aAuh2tuV2KqaDnFLPeiqZt3N7qM4jv
J0ssPQM32KGoefYx0MNSwZjYH+sxR7YKcP2P0YJb6JvWXBinwsg7LSAFlz+nHKV8v8bzY/EdY1XO
C5FGOY+d2f2jNbP5PimXiv2SNMOtZQ/WfBCVX3t9aGSyb+lkEpZ3ry+RvYfP0EJPD5khBs+F8i5J
KoWA029M19g80Kh9JYpsLsDo+mx3PZDqy51jL2We5ELIwI7bJUAmtThhVF0ximyrUK+V72OS5wfP
eHUyaMCQmeIx6pKII3p/uWa7JoDFFLMOk9F07ydka0OIvMmNJ/TmIHZfPd621NYVRkOJum8vn9Em
67zGistSeq886PhgnrO6lrDZLDvMPWGfVtEPB+/01eejrgIMzkWH5Nzl88VuRlVfeHXIJLn9AYQk
DftORcMymcRBkLnKl3g+NNI2CCoofD7j5VJdzvZf1E6EjrDFtxzCCU5EIOWOAsyr68BKQNmFs81g
+HKdZpl6feLnh1Ucr3d0Q2i8eLzYsFiz+JMRF3VQQ4z5x56q6V2qSeBsfbUEtV0Z4ykeHOsXGbEZ
IZdoH7yBqwODiBpUKXDWtBK4pXdpTKe3sx6LQtA+NLyP1H/LCTKOhP8pvfMkau2gH//KxwVdjEYc
oF8GjXvm0TTypjPBJL8VjhMBhQAI4g1oAa/e0cd97dHYtC+PxxHdR/UiyyWoBc5JPA5A5XOAnH2C
4t4gemQ7paYcvMrXHo1SfZMEgd8O9P7yI0MmK0oLZkU4Mpj8mCJsDpmmae9Hxz3q/G5h7CJo89XQ
XuGZYAAwFN6VGC4Te9VcwQQieiOzcM7b6pQjgvSTw2I89OnSPOljMSlRq1j5SS2GIXz7mtri2v4H
8JiEPIaHoGt2cU8MauzEdYWOiNMuj+CvlHd1V7U3RRPPT6tcsrtZVYqUgeBy5F97xTHlXkSHD4zV
NlZAaWR3aClrxaDZMFnnfBDiZJvjZtHLHKODOGrEN61K2XVHU4LRbtrRWzjHZjVXNyuYXPPfYq3b
yNEUJ39s19L83Ep6s36/Kuk/CVpXqH9DCjqI2K+E0YtfvPtcSVUrSUeZH5qK1390bDndwn7L4cKa
IHaq1f04mWTlb3+i1xZl0sRBo1rYXC4ut6Pt5EtOASzCyYuzf2XXxQX226jwVP38DtzdGCVAGE5v
L3rVJ9w+DtuSwTJBFSLPLp4g8UBXUKlEmLaal37PvBJDahkncX1eVw1yZYzIOgzIbjJvsSwv/ulX
a9h8KJVleV67eBDvXehqH9/+Wa9tV94B6Q1lPidz9wFEmYM4TclpprlyItMVy8mdVNKdwtDfFy6S
cb7amlXkNmVz8Blei0LAI0gPnE2VyNqFfi3PVHonZRMmjjEUgGQQnOHtW19c+t/vpNb++OtH5exD
ZSYH2i62XS7briRAKbDosC9aPexdMw/lJDalwRH35SX9LVQj/9YSOA8+/SsPyhwDwR/aDpvkyC78
IbeT5RbN2LBKPDvQzKG63dzDQl1R0EnTDrP2V+5UtNCZYWpAVUjfd2FgdkwkauOEFzvbhR6NrlWn
t0ivHMqobF9oF+uQjiDj2mamwA52CzUoxcTuzCw2NjZ8GcLp9nka4/4BBccZCZtFObdKUwRxyhjV
n+txeLSXERWAOqlsn85E6s+anr9/+zu/crxBQ2wlIf9gT+++cy69ZICrK0ITGsDTqA9FoACcuKm7
uP8Aus546HLx+e01X3vlpACQyrbhCnfcZUiBJ13qtZpRGsx9HZZJaT86StoelOZXGwlAECp0TBnp
T7LIbpUspyenMGzhTdcZiqtDHg6xgLC6jOrdCG7o4C57bT2iAlwZXI5B2u++r9Pova5OjhsIjEm3
1qN3ZkBpP6pu3QZtNh8ihLdPc7GheMCNv8eeApQK8ujyNa7MDBx90VlQV+DaKGXq/ALxsWCoZylK
FjaINbwDjdSCsFmbnm57goJXCk9CD4Yq66EPAwI5I/XYGSclK8DNl8SYyMrGtI4Wz82k3xqlE/uy
UVPQfLM6nYUQqOsridMcqV9c7UQeh1pkU5qnjW3ue/VGkvR13VRu4FoKpDQd2CoyOlART7Vs9LNW
a1lkWH+teod8lEH+QX9gky1kW16+RZVJl8xjcBTc4CgatYudnouhNtYQeJgXLr1EyR/uc/SXZ2Bb
Ftk7i2QAkP0+7FRSnczcYlmzmqz0xs2dOQ36eknmg6Lh6rCxEIodNPo0mmcE1MvnaxQq6VapPEjK
gMPNwZ4/CGFVX95+nNc2PwoNqAdu8Y0XernKbAtDLaUEfa87wwdtdtmVYylQg8jU26FFnurt9a6S
ZKZmGwefjc8siSnm5XpdOk7wwypYV3VB32+se/EwpJOt+UIX3c+3F3tlZxJEeHcvuxMl3MvFZjg6
WV5w+SFJ3T9qhvx3NebcN5tivPXqsnoo2bwHud4rL9QEJYGAJyAbqqpd9JJomFFpWF4g3AlK29La
oBMXgrNuZD/XST/E478STbjnt7ksY4eNt3n5kItVNKug+RqsaDwBEa+qIObGD9qxovQphHpKSiU9
DR2N+aVzWki8q3e25266Qa3wSPHj1ccny9p+DtF7j0lBYigWo57GG4hiPFcTmdW8NVir1PlGYp1F
b3/hq8SO7bTlVlhBUAnQ9bl8eEclSK4poVSpY0u/I+l1ngpvnh5y9KB/ruaq3rQ9cruZpY3Gwdqv
7S4okCZuQVsask8qTaLMMGFAE+SxogVW1pQPbQZPrq66/uNY5fOHOZuXI/enl7HY7vYg4kEsIM8C
1abuNnVPJ79CPykO6i6x5D2qMcX4HSB9zWkSytJjf2gZSBGjf1a+dzH5mYJ50oZfytrj34OxlrNA
+4NEeXYdpLECfYndD3Gso3GeUYrU5yxl7Ox7QzK0QeMpXhXybmHhtfGS6j/XSk0/5dNQ0+ZmVIcC
72R72TcT4Z5TYwsbzAM+x/V9oSxdCUEzSZXbpFM64x5ZsummxgBi9ru+qj7bsYWzhTTcuDwYUF1X
IdtsfhuQAMnAnucFLP8fjIRU4wyPlQVdqU5iWO8hqPivHYvqrgVZG/b6Wv2DDg2qW6PX3Gpr3vt5
480fS+TCcUBMJKZFb+/TV44Fs3wY1eQYCJBcIW9GFwWQftGDLK7Hr2s729vlmE/3uSitoFiaJDlo
tFy1CGg1/R+mmBQR7vHlyWhrvIhmLydjWHozGFemqsC5tbOsAD7iFzbQ8s0bDJh8MpGOZlsG8/Wv
H5pSgOyUrNkEhre9lP98BdAECo28Tg9mOTuQbzYR9LwvVe+E1cP4pKABUv1t7xDrGR4XtbdtSghk
4XJJUcuO8W5jYHAq1ofZbCtfS/sSVue43v7t0wFbp+/LIt6mJbhbSk/1kYqDgWOZz9Q7ai0jZ8x/
5m6enXQt/1uNKgIqBHliHQryJonqLszbyqwaCKhTTKNhdXKXKcX3sBRfpEb3+e0nu76jKadIUP8X
qnplcyonvUM83NaDvnC8wl9ENv4cx9p2IsZFUHreXu16o7IaOihIbnBdXOm1SEdm2lylBulj4d67
hQUNGZ6SzPwCWdbzmmH6EKIUDY1XKxrxUy9n5ejWus61Nli5bm3TF9x/94WN15nOmJgz6NumU+/X
cjU+smvGgye9DgIgnpGiAwUMvwLNuMvNOWOHnjQlVL18EchH2TI2wsKAYlzTA/q8ekTdt1/tFdpj
2zSb5gH2ZIApgAVcrqh2LbJWWQW5p/FcgXGkPp6GsXfvrLQHQ0NzTwlKu6iCtprarzFjB6QQ6vg7
zmz689u/5bVNBWEQVRUmZxR1u/3by2FqlxkO1mCnbtTh+3iTDbZ6xormyK/7laVQMN8qdfjTvPBd
jrlIw1AcKCJBnONkY+buR0rk+KFPlk9vP9P1aBseAiGdbgt6CExKd0HWM/UcM8TODJylqz/Q+Go+
xSRATVBWbtP5eBFny03RJv3iL1nnjH7SQyjydSylCsY3rbB9y4YHG2gt9Pm/P8ZcfaiHbKBznQHf
5cd3dUXtywlIOea+FNJjM8Y3iEJUM5IOuggPXsWW116mJdsm27wf6EhvSMjL1XD0LMahxw++wrzb
QKCh0cbVz1xtTT+4hTQhLuRJ930pPfrwKP3MfyqXoeBq8u8FqjmL5Gjzb595/4v4/JsQNBxDvs7l
L9quHrXqcjWAnlWeUDYwfo+JXkWtliq/BnjKPSyHykTlChMgX4NO+D+cncdu3Ei7hq+IAHPYkuxu
qSVZlrO9IWZ+j5lz5tWfp7Q5ajbRhLwYeABjprqKFb7whuO8dO3Owmxcb6DqubHJe8AErfVUomIR
4pAhOkBVMB1aZ1b9GcWG3xNp5P1SVEntho4UR4QdQ/aTFunek3glasQlICIh4QVic++sVU9itDel
wMplLyiy8SzrXfKQJXLz1ejC+Ux1snkJ86n0onohBMykUP01yHJ5l03xcCqaNvsM4qb8NZZydjZK
I/nv9sbZuHrRrmebUvMgLVwDC20didK8TGXPrJbmoKEUjkpIY0Y7CqzXmAahywlahFwXeiSUgMvd
MNtBWc9hJXtVrZpo7Y0gFpoOjoUbTlUNm1SfvlRkbqpQgJCfkwXCHSKtey5bG28A3SH4VkItVNRp
L3/GaOqDZcWNTDCWR1/UNK6/62ocf4O6bD5M4Eh3ToGIQlaHAOqF0Iji1eGZFdvzTQymoG/jVHZP
foLCwHNhW+GhH7P8rDpjdd9pDfgpmo47odHmloNQxukDQ6mY6zBsZDa4hiEua/Li/SOaUudqzOYv
jR7nd1OcFBnE3SD4Y5pz8yMXKlZA7B2QA+Tn8gc9nExkFEM595bU7l7GvOz3in6b60LxjVqEKQAD
Ylu+WZdyoffD06F4S9FE92qLHqdWBdEZ1hoafXCu6xdLX5qdzb719dmB9KKAb3NTrooDcer0Y1rk
Ck6CZZh6Vj3HLwQ8qYa6pBnXnjoMSMW8/4ABBxTsDZPk47Wd9mamUmvJlV7PWPTO+vJZ6qJvmp6O
P28PsvHkEgf//yCrhzDF/KGa6ER5cwOryYdjtiDA54RFjohlN/3NMoJexTiO3ifFx8uPFywNL38x
KB4KsVp+IBPsxwOHYPb0sabh1UZ7+vjXdQZRzIFJZhADESCK+b9dxEVXpKKKCYljNb+v+jk9T2lr
HPu6Uu61qvhN3aM6F4Cv796/sFAoYBRR5QClsBrY6ZIltVq0C4DrQsrU8B3r0mb4AKet3dkom3Pk
MPBIEZzC2LicI4a12GVx/XutE07NTyVXgvFxSkrlkVZvoSFXhdrTMdTwmvZUZQqD98crRA9QC8B7
gcFelyKTMs7GyCZjVRGlOoYzkgiNvBQfawRRDrdXdStwY4YAH4CX8CKsFe0qGlllVOeqt5jmND2Y
QzJOzwirjaGHMAKLXAc6mOJCThvpaYhHvXvI8XeSPmYd0h5uVymNdbS6qP8WyVxqOzHD1jWBai/9
U7rbpO6rayIwl3gMUen01BB2V6Xg3actUfsY29lv2GfLTtK8dRcKphWiPLKIlFbHqesBgBgTNSx0
qaEd5tq3AVPnu6DH3tQea8sPsDfd2ddbqQlFQpoffAQSTWc1x8IyYm1QuJaKpemL73Y6RWe9cerp
oKZmRkM4L2s6l4vUu31cSNp5bNOxcKUIvKBLqhyVe3tiIxIhEwXtSEpP+rsmYwEDUEp2nuxF0lRK
Jzk0lO4IzrhOf5BpLOUpjMht/K7SlvGEYTF8NEL7hOUZMv1HouTqQHIOUNmVJ4x4QJ4r4d7G3fqN
YscKDxV4OGsaKZ70OelyK1PHqxVqNoF6zDJ7Pt4+HuJSWQUN/N+FSSe0QgAeqw1Bv7MfgsFQKVqb
6v1ULsa3vO9f5KSWTu8diUuVHSD68vg0rZ9hxwmapgsrEx7/mJ/i0EaRg0r5P0k9FJ9vD3W9yxmK
9hSfUYy4fgejIg61VmtNL7dkxI1jST6ymXBLkGAAzJIyHidjnnZWcnNQcHqi2wecbS1yUC+6BWcR
r0+epI4ChkklnhqAfXQQmn6Mc326d2pZ3bnJr+8P0fZQuQqosWHwJn7Vm9cqw0JGU2vLpCgNHZT3
F22USTZOCO/kJ6ss9pBWG8E1vFBa8AKuhy3nmtWNktTYpxR4vGael69RXtH9BnqVfYb+2x6A8gZP
CuJ7eKap2lMwWfOXtpz3nsoraw+B5KMgLmxzRBVwnehE2KGOyMWZRFeVYqXoXgkVqTCZBsRXIFrX
rqJ22jnsrelXV0bqc7YIpS0jgOCDYbtZ/5FL0/5lFEnVoRM+1t9RMkDzMjKmuXTbQZp+17VdO0cn
0+1zrBuNdobrIX29vVGvM0amQcmU5QTCetWPVqJZ7zR0sDxLqUf5ZOZKbLuSrpYU5aMeE6AZrMyx
5wpLD2mvxaVXUqPQd2L465uGwgHNR0obKCmjqXK5hxrVbOVAg7ynJg2MRiOJX1rkN3Z26vVNIzJj
KOYCykahYjXKYqI9IC227snTqJSf6qHKJF+ftOnfaiGh3nl0NkejCkbaJURbDLHyb85FFdZ9GpqO
7mlVX2nn3FT04mlRkSXyLLNFMvD2h9wajiIU2gMoqgoRuMvhFnkSbCvMPZYutn+ZdlIc+iCKf5Rq
neys48bXAjSBdjJG98xrXfLqsHsTnhMWWXQT/U9BVu9bFcY7ccLGtcIgrBy67SQva+NHoMDYwqYM
ssiVpOGQUKZHinoRTJupWcz7HHGHX7eXcOtmuRhTBK1vPpmjAgexh8LCNAMy0yRjlYR20HTs4L5/
orIZfl5mBWtEzDemUzJF8sPQTuP3279i40Ne/IjVvjGCZtGHmRM5oxt5sATee4yj5sUGwPH+LUpH
E6IMiHy2zBobApKvzakp2h5EEjonA4t+lpaaC0qalr3iwEYQBpKHupAIeUSCuFrdirZh5WSV7SnS
kGmnKsq0j7rRLtrJUfI69Z1YReXV7NJlvLOasfkWzqmz4AgTjvfgXYN8p2m1tdDUhtnFTJTO0erh
wj1Qb+hRs43T1vwNGTP/hwR+GtxEU8e9xHhrMM4KWThgWmokq8EGWvgFHAcGy5COacLa/kL80Nyp
9tzv0Fm3hsILj2FITHmcVuush3GcDEpiecpsSYqP1IA9unXUhLMfFarz4/Z2fa1lXcZvQGJoNlLn
ImMFRHJ5aPKSeoftcFDtUNVbkuKx77y6i/vYVbNM/Rwv8UwV2uRSd2G4FKeh0ajAFAAks26IXpxI
V0+3f9PWCuDNSDQJmQDalbhb3pzjBQXDMEKQF2KN3n/Nw2bwKnrqsKYNZWeorbsQZSmWmi2Ndesq
erWR9I8zSqFenIzNr4Qq+7lC5izaud3FIq4WmeK/6LKSR4J1XS1yYM04TBYAZCLDyFU3Wyz5N9K7
KBF1kqa5jZTLv5K83lMa2YgOkBYEvUCiJkprq0dFL7U5JxiwvbHS7QIlh6g+RkSX+hHfuiV059nM
l4MqV+GXrpmyys3GzlJ2nputUIs7w4FAB1Va8KQvP6dj23kVaLXjBbbT2ed5kJTFbyygvC7oNelT
hIts7E2mFcpIJlX8rtJWYlrvozJ8kMdl+W/OsvInEFgWsDeVKvb03rJCN7VmrfVsuUWN1ZqT6l6q
I8zQCYgSx7W7sUvefzQNwlahiyNMK9ddkqILG1XpwXNVzoxlkzNiEZHJy++WcPfbe88AjiOMBHKD
TidR1eWitaM2lUPQRT6dgu7RipGGQc8wO+AOV+xszuunmqEwLkYIEBoNvbDLoZTOSqs5bCLfGPr6
lJpCVdnWilM6N9kLgI09LMz18YaWK0JuiqZgv9c4HInMygEYK3lVAI+9K7LOr4zKeLT7ZA/wdD2U
sMYUhrNkjEgiiOP/5iapl7jI2g72hqSpBWXjlMefStUHreqcd+8NhqIgAFdeZFNrsJozDTamZRM9
0hJ0S1P1vZssWD+0tlYe37s3GEoMxBqC21jj5oNBq9EQwTvXDMzgmFH88NCxkw9qhejY7aGu9wZi
c68pMHQkeiKr+zHp4TsmUSp5qpohdpc4xnyIpWAGvWQ957L+5/Zw1/ckw4lNQa/UhmSpXn6vkELb
DFA6IMUvA6QcEPHDbi6b/53K/HkO23yn0XwlUEvGK2N4RpxKbR+O0epuklE+RscMiOGScoe5tHTQ
LE2Q/s0f0kLuRFcygvwLf61xerfrDPmnjRhr7OZyov6XWPjHO21j1HCgcO35QDNjVE/ooWHZ4y5l
jS/O7QXaiHF5j8n4QASIduW6K4Cpt9LTipG8KSjNzyZGI59TGsdu3WNWyM8b/NCxyjsz0c4q2slP
YYxw6e3fcP2qCNIAWkQ8meTPayxbNBujTlkLkeLRxLSyFJj1qFaPSZOX1N8q9d6qguSAKneCLhGc
qtvDbzSMREjCK6qjxESytLqvrMgpRgCoCPinvBOuA0nHS5DM/61qEnYQaLe2bg7T8mc0K82nSF/i
I7Xk4Td+Aw24d63Hc15xjmU2DMEhcTDZu/0DtzYxaF9q/1zfglpxuYlfa4GJbHG/1Y590NMgJSFR
ImyMov6E0MTsK23e7Awq/qeXEQZdOwUFcT4LB3bdK8zitsFKHKlk0jvje1CVJU9iM/hqZXX+TEny
vo/j2UukIdqB4G/dsUK9AvlaWmRXTq01nGCQohkysoqCtkGiYs6eB/ZZM4q9qs3GyoreOLEx+lti
912urBSpcTHrrCxcZ8JDa0wXoGKSpnuKMgU+PrmpT/9vry2/degYlvAQWqbFn6sdh5FzzD+8WKFq
zfbPuCo7n1Zp78v9LCeHTM3CPyjqOMFx1FGrgiJuOG40FXtyThtLze9AfIxDR6VgTUFdELiBNgrx
dMYvMfQMewC3j85jf0qVYQ9rtXH1gwRAkYsGD+3A9YNWtpYS9H0e+k7WW+g+qGX0KQzlcnaXbArO
emsYO7nI1vTEvcbBFjDZdVNnKFW5Lhtu/9oZAeRIWfkjl0EGo1nRfb99RjeHEsYnvG0ixlqdUQrJ
fegAv/Ekncw50638LmljvDomJEP/YigakEIKSwCdV29a0I4VAlha4IVT4qCQqqOukedhEblSYu69
11vzog2ErT1CSKyi+Ps3AQ9M9y7HPjbwdD0cer9wRrk5Ib6MjWJu592wcxdvDcfrifYSPQCVvXI5
XKrVfLFRCjwVr7enyBxTr8xQIic018Kdddx6qzFp5FuR6wOLXb87sYo8T9/GBAf6UDUPgRG3n/U4
Tb5rlVL8WYK0btHuqfUPsRxb8pGMJvk46YWBR9m4TP/rMTsIuA/DCVl1AhnsZEwtfe6Ro/99+4sr
Ytqry5i2EML3kDJ4A/QVqAyKyRyhSCKOTl4hbpDZELSloOoOSW3pn4gee8UNl6h6rmo5mv0ZbcaD
1KNpHAdt/8GI0bsEUwJUVOprbdz5aBvvt8j4RUIGNpSA//KjhS3aZ8VsED6GlgTKKLUeYV84biOP
2oHaq+5r5YT/cz20hpu1UFZuL8/GxQIVFzk2zjnrsyYhhHE+OnoCmhAP0f7Y9NIA7p6nMZimD5BW
9qpkm8MJrQ4YgDAO1+lNY8wUjR0uTSyMz6qRFR6m4YRJbTaelEk+3J7cRpmMYpwYCCsPMLjrhzhf
ZLUdZSwSk66Ljw3FuwOMi+jemTAvqLW0KrBBMPovy5BV30PLKe6jdjDvm2GxdjKSjV0IohOBYGrz
wA2vUN2tOvSIUUueNqjLWRjiolart3e3J7yxm6gtcF0TPHM813IFxD+SEwZq5Pf4O96lSxR+lJLR
OZPUV14OXvHYcXTcuUNHLFb695o2EMAjyUnUI14pevOrzVxoUm9rM5AfrVKVY45fB5bTCjpzTaT7
Rm3Iro36yM4J2rj24JDRbH8FyTHtyxPUKZPQ9iFjrpXAOgBNTX2M9KxDMO7fetfIRF4O+PuCvM9p
WVeoGq5uh5MY+crSLLEH6MT8ptfjdG50OTqoTjo96lO8uEgWU40YU0gVXRjvST9szJhCA/r1YPOB
6K+Lv3Hr1Oj4maEfL6Ny6kqCSuo12b89wdrePS9yytXtqQuBDbAzAA3ktbJ1jEWUBZwgQmYiK+8r
mthfGlPqTkWcZndD3tY/srRzxHtaYF0Orfdebyp4KpkR/NPXEKWnDrLLTtKzcYvApBEgC/GTqOFd
fvIGhIWuJaA3JCf+o7XAWrQwsg9mPiSn0mmnnTtya73JcchNqQTDSVmVf5ZaB39ZqXi2TAV95xFb
Eu5nEfRF9GX/Ym5UWoF8UW6mM7QajFJui5J8z2BlK5O9Ts6jkyX2fVkYCv4zWrfsDLj1QFKPAd5u
0GDjblqFX9aoZvGCuIe/VLJ6GjrNOlkQa/3ACE74Ej0DxYX57iiN2yr6fKpwJX1um0HxW8TZzomG
guUQVsHh9lW2tejkMdClaKYSha6e7QSH1dlOtdgv5RKdzFz61Otwxts+CHc+r5jfeoujW0x8huMM
yHlxBN6EaRQy5cUyuEAogz+bUZf/2+EA7GpW2T06hWK+GBb8f8eSsp2Cx8YUaZdQdINgxBdfn+NA
MvUgCIrQlwqE8aZpISBtY3j42vAXsSEQF9AxlHIEN3u1muCdnL6r6tAvh2I5GTi3P5gRlKm0Lfbk
BDZeOqphGsfytd+4bhjMAar8uZiVHSrBkxaF2lNZLtHp3dsD3W4hmkj5BUjuakKwtaKsNubQL+Ih
xKuq6Z36kIx407exvNeY2LhvOJJ8flaQxsQ62NWGDnhQTNRCsdx4dPKB12wuptiNa2do/EDSu5+3
p7c1IvECeHtONTfPanppMeVqoXHFz3UZnOwOeXd7sRc3MrXwAcTSHuFkazwSPZQ2hAUNvsaXZ6AJ
5WWoLSP027pGfNcyBk9DNNWLlsj+mrZ2/BefTyQOCCHAxIJucTnegqhP0JZ66JsjIW4aUIIxZwzt
sQLboxNsnTI2itCbsJBrXe+UosbgcNCFjVddLX4clI1n5bHxEvAyvT8UYZO8Gu5yZ8EmvpyVtXSw
vQotQ9FYXdww6KU7OcQIIsLT5/2FHupLDCbsZUB5rIaq49ixCsRd/Xms22dNzc0zlrfjY7JIe3z2
jQWkFWGSx8JE4GFavQ95befA+uPUV6MKyYK0Q4pJr5uidtNhmHaWUPzu1WUsWB/CO5eCxxW+Uxt6
e7FoxvmpIdffwNPUD224K3myVURCqAy+IQRz4pv1fgdP1Ys+feq3kEtPRJBfIiOQ78bFxhkLQrtr
NYpQ6px7qNdJdRc11ntdDQmWIR8KCp04AMraTLHmm1ZOMrKsplVhEWT/7oM4/4IQaHdfTkmws2G2
nnlaqhSLGY6Ub429nuh/ZJpS0ypTkP5AM6OoHzKwCefeDEZ/Cpz8qaOyeCd1hXXo9bh+BsZYfG7B
AD6Gha7HXpnX2j+6Mcb/u33ZbXxzqnk4P4HVoKC3fgcVGumNlpeJv8SDDCxSguISpXt0mo1nnv1E
ax0UP5IX635hMBNK9ZiY8MlnG/6eJOOXqZKaYKu7pOZpGi3zQepHVMHjuDJ3oqyNQ0QRjVuBBIm6
8DrIgJUyA9JIMz/L5uS/wpLCx3CszXNsFzvVtK150q8H+EU5ga7N6ulQe2so+NhgQIrGPJOdpPdE
BfKB6r12GFHwf0ScOTkRDuh3t7/jxiPCS0z/RqHUIppil9df30ZyZSTMkSZq/KczjPYwztqAE7FR
t3d9Pu6B0LamSu2Z0g4zgNAv/v5N5NZFiwn3CZB12svDkabz4LZJrLvQxqJjmtT2SzAslavqYfny
F1OFMKcQn4KoWkPuSXliVHpYZB2hChcx6/Fra8+/ZnmaTnbh7NlMbe0eige0oMmwBZVhNdEZ1JGe
TEgUDEbxY2qM0FMmFG7lqFP/vH9mNN/omZLkQsNfPSxVgX5gsciZr46FCc+tUP4puiz/OCh0bjUz
c3aAYteHnwobRRrIXRT0eckupxY3S9MOqYQZYrykHl475Yd2WPbkPq8X8HKUVbyB111alBmKCI2a
KV+HoqDCphTdx2mkZfDeBeSKAWjHy8KHImm+nJAiNXMbZYtArkbWZ6Rbf+EBbN45AOcfsmLYgwxf
l3wEVIAWDDkcOOV1AVEfDaVO5bDwbWGdUZKqtm4KUe6DPC0N6jO4G7vGSAZnTRhE8q6lcbNzt12f
e36CQ4UAEAHYztfH9s0xrAJMgGTkiXxAdnaLeqpefTGmtj8HCAmcMlRy3q3YiGmOEO4QvRcYJ+vn
eyj0KMAtt/Bl+mqHtIqV02JHDq0ofU+OYWvnMBiuyjTcwX+Iyb+ZXKtXDVWeuvARwOnoOtOseIL9
1/QuIvfODtlx6zCguCDSGkS3SaEuBwOG1tmhM6KQqMO+pR9UuBixxnuhgHgCLoMsMSMR0HF70cBb
nYYUbUX0g1ACi+tWp0JlDm5mDiaN6kX1E21yjvOsZodK7eaTHQWgDAI1+O/2Mbm+u3kF6OMBnKBc
ea0CZaWRXdpq7g/l4LjaSE5VgEO5x7o+8QJ9mu/Z9LMvz/mwU4rd2q5CHZsAi+wD/NDlIuMuv1hB
xV3Qpfb8wUjmP5mhDjngSDSSMUUZD7dnKnKn9WqjxUC7iWiT1Hj1ICcZMOlQZjzZWn6PyqL3blmM
xeMUdZaHMnPl9lEX7SipbC2vwL682t/BoV4NWiKQUmddXPiOTkeoDQinUGVA9CU3UoAcSnpKYyf+
pkh9+P4qsIVugRAeRplKFGUv17eIq472EEqxUtVHniYV7Yc5wi2oQ63Kzwqj9EwzmXcS5o1SP48x
PXd6ImwpqqKXo0qFXZmDg2omJVpUmwpHynQvzkztF1dE2B3CDm/0ewkp0c5trGDKQY0MDZDoQaiv
tqP6fmQVPwhQBDgk4hO6D5c/qCAI7BMZnb/FaBS3Tq3ljMQ++llqF+y82ZuTd/ApR+CMKt4Vityo
wtbQ8TzBudUc/SrJ08qN0E6oXKtueFCNeHgsx2j5DuidKIzMcXiZjbA/1XrieLe3+0ZuBXmFjhJz
pweBK+nlxPNmgvKmCXHrtrJOkNUzL3Sq74P4JZMSxHc2NtNE3nZ+b6CE4gdd2B7f/xtwPeJnvPqv
InF3+Ru4x3IpSMnEQ8Iy+amOjPFJt2fH4KxZ/X9dHMgfDQLE5lEy4+hbpXMnnIhey2jnbdx4nmn/
Cs8NFgSaxGoxpkSacV4PU39R2urcj6p9lyr5eC5KIGOSFmjnshsyDzmI/usEhXnnGhB32eXdI6wA
hEI0gnu0C1bDz7Gu1NWA1NUy562nYt7nTZoUuUMvNf7tNb++5l75JvRFcHVClU78/duHMuurKcab
1gPZ50DwVapvQ5XOPvrq+b2Es8p3fTLl7P27jYILMhnwo0mn+dfLYbuyUSaMFRw8TTr1roX246d6
WzzB6xp9bFC5chZT/Qz14m4e7fJBmdp85zdcfWMW1hRNL140QBqvwl9vZi5lbZt1Gi73sxID/Epj
kKJoBZQZVKpBslzFXoxPUTnHHT7ZzVQcKJBm9+9cfX4DTWQai6QHJJqrDz1KYB7UqUS/MTDCczp3
5cnS6+QQJZL1MvYZds7zru3p1Uv6OihdU4QRhAThKi1plbYLh6pC5FAqKwRRov4uqPT+0M75dykM
htPtOV6Tf8V4QoQHxiFIh3VoDXF70NBgHlHezJ1vZWZW58aJ2nO1LLOvoRR11znmeOYhtz42fRK8
4Fhq3PWd0z+Wk6z9qsNuNnY+/tVDKwp+QN9ooIt4Yg1aTMcuRYmxGYGaSvaxKCsVD/ii8/Qmm1zD
SUcvtRAsUwcMU28vx9XZFiMjDfFaNyGIXu18A39Op6d/73WZEx7qpm58WPWJN1vNHspwc5Kigip8
c8SYl4csp3+rY4g3eJbZSB+QZpTdMk6UuySK21OJeN6hUevGlenF7sSqmyMzpMizib7X6jSOuRSS
UzFJ2xhg9DVTrTwVoLn+nVWIvaViNy/YTSIjirydthONby2w+LYgCOi28pJczjoocK4XcoDesCBg
dSpjTftfSN01Pbajk+08WVfXJ7ki7wPmXrB5QA+uDjCCC1PRTrArAOjnp2WIQErGOOB+Hsd2PJVa
jq7F3ONmeXsTbQ5LyEBCQA/9SmkTrXfNaaZ0gFybL6dAG807tZhwXU2W+OC8GqrkcbOzczc+KpqP
6AQDFQAZtb4wgWOT35noG7Zpk+CL3PQ+9u+aW0PY8olVgt+aNYb33ZLsicBufFKoJYjevoq4wBi/
/KT0r5UBVgFit4Vc3M9Klz7b2pj9p1SKurNzNy5Hyqw8hzBaRAtndWbSudY6gtDBIzJDtmYg8MAO
o2ofs17Tn4oybL6+/1OiqUs9lrBTIE8v56aqIVI5bT1gYBnphzCZs/tMc1DZkIvmEDcBYoJTXLyX
+MW2fYUiUJniglhfyVzHtgKqf/CSMpqOAQp057Fqwwe44NHOCdn6drRKYe4gP0tzZVVYkVlO0xg4
IQ0Kqac4aeQne2xyL7b74OftpXxdq4u4SUwLdplJAZVe5rpY3LUGJgxWOHhSovTPvZQmkz/ypBge
dFcnctFcjJvjrCu96daSE/x0wiH9lOlOMLoYy/QflLFOcYoONHX20d/MPmqSKhleMcqRde6y1nJ8
KQv0H85i5U/I6oS/arT5J6/taAC4M9XZdyO9KJMSg3LiYILyTq1uMyVt0ZQeHG7SPtEfe61rT10d
hS8FrgsCt73XVr+yqac7JdSWxaYQJ30NfzSVOVy0moizAepgY+HRWdF/1LIyw02yYAzPSzemPy1W
crkbijzPX5J6zkafmiZ6m70VxB/tIcgd11ALBD+ojHbz9ymbJhQuDFSO3aVfhs/ZoIw7QfPGyQXk
IciVnF9u4tVK0SbNzCiQJo88CjY6ZnHh76Y36u4Z8mMfudGQ5MZOnnBV+WGx2NeUzknhCNnFb3oT
QypYgjVjq+BqVs3VS+g4/3Zqqe5s661BcF+lUC60BSiBXA6St0usdK1KxBBlvRsVugk3pkgPtw/P
xpNCMRLwGVADEEdrFNhSVXYsdxKhqDIsd3zS4V5fOqErEM53S146Xho5zs6TsnE5aPRVqNIJg12y
gcupJfrcOflCGJY2TfFnmJdoOQaSpdEGQCVuJ+bbmiEINxRv2CcEv6viijwsrZaEBPxVFWc1wDq9
eukQp/veIAoJXSZpjnYTmi+313Xj1aTMC9Schi9iomsoVgIFbyzhe3hTKXedFxZm/JLMCEMO+Omi
fpYZ6aOsp/FT1o3SzjfdWl4gdmAL2eIU3lbbEyhdrBQOl4do1h36ZpbDE62IdhEkQWnceVS29ikb
VPDvgddf8ScK2ZkAFEWTZxWF+ZNvrqqunJh7hcCtSQmzWKgrYG/hbV/umcVx6sagX+5hWDfjj1y1
D8OEvAAyHCg+3v54W2MJRXiL9islx3UTfeJ1hhoA8rin9OQb0US40ypy85ikTfsXZ0EIz/NwEetY
a1GPAllJQIcYFDQKwuIB28ObacCeZ1lJdk7CxpciG+PSpqkqgJGrY9ePy4hCKSdBk9Embys9gKrV
VDv7YeNCpq6HiQf0OoGJE7/izeWo6UWn5TOdWaWOaDCMlWLR1DO63DWGqKzPc2aaO7H/dUkNRz3A
ukSoiBtSol49AlROap4ke0B9rYqlA6db/g9Ok/6EwtP8B8898A9K0lagIJwpl32o9flJrqVWdeu2
RILq3ftHJL/wP8TNSmB5uQRRHoKEKshFkDs03WSaLVr2fXkaUUrZmfrGVgVaxctHzkW9ek1UTsZJ
TShzDIJlYp6MtjO/9nWiwWVLs52hNq40gxKdTsORww4a4nJWZtKMfdPrgI2QE7lTBwUVIcUYP0iW
Oj0bSyrf2TWeBsjvah/fvZ50joWWCN5/QunjcuS4Yx0DjUkaxhx9CLNKI56Ixwrl81ybd/Q3tlaU
hEaozfNqoFp4OVhvxbHWz9aIBWibfk0TGNGypBmPgGiT+9vz2jgqQu6OqJWyDAiy1VB6bZiVPKg9
HEpp/DC3ino0BLazZYv7WjPuAcc2nkLGs0QjCfVY8JqXU0sdtXUqxUAIt+iHY0iFzJWG+qupRNqd
lTnTfSHvGmSJo7cKzrnX+HbES5BT19BQU5IRN42H3psNPc3dkN5d6+qzY34Ikfuo3FIb8u8Z/63p
hlVdflHttNwzWNz4pFTbgHRwVKBdWmJnv7mSeidQINexzqGR5v+LdCn9NMvO/GRiGL0XuW+tMUUv
eo/0PK+VaM3GsONQj0jsMB2/77XJOCxaODwleGb7EJBISkCV7NzsW4v8dtDVRuqURFlCkwyoMovB
Sxdrvs+WENZxlFo4jSfxg2QWv3OyXyEE9xdPGA1K+qB0lNGsucplU9loIzE6uj+6X45KdYSDL2Hp
Wuz1Cra+JJwMMFGkzYLRd/klGz0MqSWxulM0zHdKQeKVwRHxu8RUjrcP5yu9Zb1zhdAWvWQQ/FcR
B35ARdNNeu9Zg9kelqZKHhZJTR4aJUp/lZbWDq6T1PWnulc9I+nv+io3azfXmxiGQWacRPROCL2Y
v3FJWBKS7t74J+rRW739Q7duEfhxgg8keJbm6vGzp0U1AVojizcX0m9riibVLVK5/tRW0LMRJFE+
3x5w4yPAZeDK4kOwNOs4AlR30aUJxwm2GJ6SdtY+5dSUj1YTLt//YiiYRwIyREtmbW6gjdT7mkHu
kbVupE9akYJPSuece6setJ1McuN943EBV88qEiGtc27aBXVeGIAIaxuRakmjEdhyzr/0RSIhlFlU
dxVoR7eZcNK7PcuNwIyRCcuEKg/1y1Vgps4tBW9j6r1MM6U7fEpNz9EiZWefXPf6ACtQVBAwDEew
ccXV9eYarCtSjUVnQ0u5mp/NJv1oWfV4GO1QOuihFHwaBydxJxk2UljpqEBahbPz4m1uHSSiuYbp
t14pkTmzprcsBK+BzKnVQ1v3JZscFzzf7N9e1M2hRI0fnQ0o1mvDrDaUjdpIbHapM9t3GA2kyHum
ypFb5d2gAbGwtM/h+Ahx7TXCxZbDLFpoCnpOZQWHeKBe1EVqiJRl13sdCTSy4+Ue0eWa1fk6Kshl
dA+FFeRq1yyRKedRofXegOD6ccmt9IAi4fLBRqjuDpaENR+rUq+PqZ1oWCKWWQlaNhgeAzkbj5qa
jKdBGhHts8I+OmTgK/yCrv+e3uzGeygic9Fx4g8O1mrTNXaYhJnCqWrD4bmP54RnonTOsPaSz2g0
Or5Jp/Hu9rffeA/p8pFREcFxntYoDh0lAyBObLOmn4Z7GCHNzzRZ5id5WZLT0Oep4apBHzwmDUR/
KerVPcPvrVlzygSsXKPQuX6npqSjrhMR9WjSZJ+y1p4empAkL9SR56klfDgWVcp2sDJb14jYB0Ij
EqT0Wh4m7tRWLanPe4NR2k8hXiZuH4577PatcwVmlHKRuEkoUF5+0ElXK0TFuaz0um4PSlUU/6vz
9r8gqbudTPJaYUugq0g3aHkIxZY1br4P2DPQ5nqvagPbRXdSeq6K7odpdsUHVQoLepe66suhNCMD
WwCql8sW+/ZafyzSPPp5e09tzltg90SljAbMKvQohzEaUlU8D0bQHbVO+hdB2uELHZBypxmxsXl4
ggy0Oii1Ag5eHZmQ6nOTlhLG9HiZfGuLXrov1KTVXZTNl+e4KbUXPdC6d1MHCJFBuFMExP8GcZzV
BJfE6YdyqQHRU5/7pQS17U5GZz5P+bTLSN+aInrzIEkpOKMksIpZIiT/A+5hMp9e1o9VFU1fkRuh
MqGOZi8oqJZv1QVu8mPXdphiIYp4TGOrvgcXXpwcvZwn1y6SRAdP2CNpHJgEYaFUSofRqKe/2PLA
3iC2Ccw7qbuYzZuHs8qUpopHB9fiiCps5kSxnyVB8mgOzbvZSyJP4b6gzPXapBe78M1QkzSXvVRX
PU7l3V3m4J/cTQBwor6KH0yrtHa22saVIfJcERWwsa90uZo4lvKQIWmdsGpOa+YHJejUL7ePzlVk
BSUQrh5LR4YgjB0vJxXLqNw4/0fZlS3JiWvbL1IEIMZXIKcaXYOrbL8QHkEgkIQEGr7+rjxPp+2O
47hvHdEVzkzQsPfaawB20OQWvndMWneAfEU2XhWhhjoX2WkO1zPcav8G/v7JQsBHgw8Kyw8wpBGV
8PteQgkvBOnM1TI//rrBiuNn11kMUVKv06MyIIhAi0PZD6iawhtWW19doyqqh26E/v0gOejDNRbi
+vy/H8kfG+D6vYBnIiwCkkLw4P75SIpyjh0xOE1AekhokxSBHgu7s7bflxXJbTI77B6GW/X//tg/
3jeoL1cE4JrbdbW8+W15Fd1ktmrA48jnbnpflnKIa0tS+bf7748L+Po54DcDQ8X4D8Yz//x50d6p
FYsBn+Oi8cTTAeHscekYbYYkMR+Z66ZQuxmJmH26wF8MUMBfSoB/WXNY2aAaXc9Q4Cu/XVMTir55
N/gGoR8s3uBq4EYt0noudNWqUfWHdc0ZJhAzf/v/PmMAJ9dAJZxtIHIlv50WykVZyooBaMNYbPdx
R/yLYuZvuUN/dH0QjKDiBG8dp8UVGPvnE94GiG5xZepGjz3CEfWensEc/BqC2c+DM39rMv9cr1f5
BG57BHiBPfX7jwJ7usIkvNMNdGsig9uG2W6mxPTnkWbdc5fZ5GYlo/xLS/bHnYsfCaXLtQDAHYFg
mX/+yFnuLtcZ0U3QCJ/uxexaMVPWMGT5/WVn/OtH4WxCqQoy5B/tQlBqSpDkBy7QMndfB+G6H27k
8eNOcvrtfy+Qf32WaPVwAABdQC31z19F4sHiUQvTkByDqHO+yD5u56TvByDX+VpebK/9hkkqxCl/
6QH/9VeiTcF7vM4AfkembbZ6CZGRaUqds9OeJNMFE0jkv43sb2S/Pzfg1V2bosnDZAheY7+dcMxJ
xCwnQqM068qTTPeJnao17CdKVfkTlpWihI1mVtyny5B/+d9P+M9WFwsH9tPXlQq0EyfdPx9xQm0Y
kPWlmzkgqLDeCy/flimzeYuonPDO0tzOxz7s62tWLuFXtSExqiGq2LO/gOZ/Hrj4Iui14bRx7e3/
eNfdMFnXJbqZZj2Dm+C7ron5UtK/vNh/+5wrexRl41U7/jt3tI8BWW+gzIHAMq+3fULU0Sfsb/Db
vx06//0p12/xX9VJwfNxlwyfUrhtgnUY2P+l7hR8R400R+Cs+8+/vMjrKvkHCIcXibkGaq6rwgmS
qn9+oiimkixobNBtTBTudCxXed3xpHhYTBk+7ziEb8wEALR2paWXJPfmjleUPUPVPt8UA9V/G+78
6zO4amgASV1ZUb8tLeFIySY6m0ZMXL/lRPAbxBHHn6G8LdoSehrzl1f7b3sW5RAaoKvY9g9rx2wz
82oCM003EXa23VS1nfTTwSDZ/fK/H/e/ftS1EITOBMfT72qAYIpg89JrJBkScwzFwi+Dj2DiGNvs
/30/X9FDVE9gS4Oy87vHTj6TbTQ94vi2qOBFm5UjmN5Dt8GCW6XXnh1Skmhl0TEKdDz9v38m6l0M
QKBdvqYYXF/xfy3jMHpP4Sxmmh0tw/3mVfTU24LX2ri/xbYD4PiXrZnAiBbu+zB/haX7byVoihTe
Uq3siiMjtPiWuKmEikTlV1XSRMXzOhD8zD4fknBa4w0GR+DUVO1arsTU6VBM7BgLY17IlJOv3rvu
Raxdl9c0QxHZIoVX2VaXKq5qUJq9P/k46/eW8YJFJ7ll8oeC77Q8rutmvufLcjXxCtCII2qB6Scf
YT7bsFymP0rlph+xQRbRGYyMlGM0Kt0HDPc3UYspvdbrI+XfUd7Hb0uJ6qnNYWr+yepi1ycfxPjp
KjIQTTGmOq8ROjI9s5SihF0TsIOgwdPDWBcmje71uFfyDBuvPb9Wn3atxyisP/Z9zfkDzwty9HnH
xREFLPhVYF11Xes4W/MTyNFZoynEAsehCiU7wzqwmpuxXIodrjce/tNeeM0PNmJLaImImTsCFeHn
SsKiGd0iKSlM5Lzqn9a9F5+Cov3XZV22TyBEw342EUjuBa5vxVUuGrJ76AHAYS5svj8EDkPclsDb
D55kVeLi225ECEeNQ2L8vmRmIPdlMcTPK5hUoECxontB4xhX7TYilRBO5JywWkdLMT7vGMWPh3IX
Bthgtvh3XxQDfMMTs3n8iRrfggs7RXOE9jgLIutrug/6fgnw9gNXZ8F32rK4c01VBPYTesUeBLZ4
ipGs5CanH6UJtoCLXb/IY29ltTY4PJIHggk8u9EhWx5YUXT4pUM13fQZmbPjXGL5N7ih0k9iH4ev
yCJE4A4QOki8MF6Jmmwf/WlekS5yYHGmFoQXjhDUdmmPIHa+jAJ1Nkih9wDFvD30olC0pix2CP8b
oIK9GdTm55ORFJyppe/e9znEWWtLPbh2tQjzPRabqHjD2CKn+3KeYlp3M2w3VRwx2eBXxMfeZEN6
QzBXX+G7btKphnplgOHGXmzLOduLiLTIXk1Abi+1vyGoAn4yFsA1kkPAS4iDqeyFT9sIakIfFV9T
W6nsmMNscKw5uCtljaQKUT1vbpn8iVXclRd4vkGKDp6PyE606/CPEeL8jU1ZRs5JN4qnMlHiseOj
NLC1XvXd2A302VoWAeSGlvpLnrMsbxLYv0Jkk0V8agY0J9lNXHYdrcGSG8H6BHS3HYMuQwyqRKaz
D56V+Jm82B3O4cFl6mDSXtsjXN5BTwTsbMSR+1UxSERU933LCz+dU9WZ76JLlnd0lmFoLbEpcv6g
9xBH3/v41wDzxDuInxlOoXxQe526Yk1rhBamRb2otXrRPcFKFV5N+vp4p7PDMhQ1yTf+1PXIGDw5
tAM3DohNcYJiA/3kIpLllx4NBKw+hwVLM4PwP9Vw4dOXouA0g4Q3j5YjJ50N0PXweTtbXnRtFfsF
KM5Qdsll8lpM1/2wf899Rjew0KrpucJos2z3dbYXTI/tx3UnIqo97GE/5w6rpF3ApF8ve++Gn2i6
/ecsVblq95laXJIemVvnDi85amVZkRk5rVv1bPLdLoekH6b+QoZgXWNmEhvIYeG7c6CljZAfkG1R
qPVqkZCC2qNcD2adOlULAVF9Yz2gT1j1IjQL8FQUoN7oZF+2OhJLVK/LMKoj8MhtfBiGDVi7Zpvf
W49cwv3MutF1t9Ui7Ipo0KTX9VCAmNr0xu37RZSEg55j9KQb73pMY4hHeGZdDBFxXwbWO/6K7jb9
EZd2wJBXDqu4jxXS6od6CmINTxpfxx7g7ramJ+D+br6LFS3cyQQwU27x8DEgyL2K4XAH4eFoHj3s
UdltFwh8fVVZjOJHTvd8/tQPfMFx6L1CrkC958hxMKc8W6viW856XX7rY28SVptuhxn0oeuBx78n
U7bCV95mYSMvKs3G6qdHqSghevbLisivoXMxqTOYD9GqdnECPd+RyHKSvl761foIfhdTPp0wwtDD
V8BTEa8NhaPODxLvu8owWM6lOnd9lvTFLbzxcVw1MatM9GrcFru3GHMOjNBiEdsH0AGY+TFtSBJ/
JymC0W8JLhTaaJn33a+VQmm3HWXZjeNyWtPVj0+5Qyd47xwSglSTIUm3JLWeYwLPi7VbifjJkH0A
p86KGrG9AGlm4nZyVhWwNigD9FMrQqg+iSVkkcTyibb+YQTxKgW7snfirgfzLIe0bc40fS0TApVA
saeIAqsXC//9Z8JzPfUHkUx0xFWlTFfKg0qTgbzguUW0hYlxoh/LgE8hddCzxnPrQtoj/BetZSb2
d4788OQwRkvpZeM0umVW+7603RmGe2Z4MHO1y58zC3CdqC3F0n+A9YTPjjH2RqTqKDMTSQ8RcJvx
Jxx5dL+2O4Uk6jKge+7bpMvnhz1xxpxX8BthwDKBynFbCnJ1BKrmChY6TY6Ut+7RJ+IashQXwafw
FpS2SmoxDilCMmQquLlPg5fV/cCvsQR+3nRX1Tn1lUKw1DpX+eusGV4KQvOInRAJCFsQeXJTNSLx
ed7S5CzKTKeXSSBW7C6PRDUeZR5jJ6QIbNONIMi6bQJy1SI4dw1VP/woi7D3D3BPy5M6ZPO8N/Dr
9IiT2+DzXGsCOWSTUO8fNTYmb+HEgppUcipAzkmsxBRRFNF83JyAe7KyHY5lsMgNq1rwOee5zicW
R/VOF8xXFzBrrhdk6IYW3K+or7N444+dXUcHRnQ8vg1mpX0jdpORE1Wpf6yWvKd1Iki1tfuemPco
xAaSb4ZjvCURImG6JNkiYOSFg/k6w+S/ZVNOHz13+hN1uQ3NlpJ4rdEGde5mkRWMDTcO3A9iN7i0
w3kPMvEmLwzndegS/H1kef9tzgRSnGW198vZZ4HfgesNXSh1UtwaEkfDfReXiz+EvRsed5x7eHBa
FR+zBJmWQx0QKFjirgIvtTGL4roBodfByHLcUBcUY5EszT4AWW3GFd6fjbzmHSP6Uevoi5w08rIH
U62yRpWIeLqqKyQ9gsq4VzDUEmChW73Isi2MwMm8SjUgTT3eNAY/0ebNq5yNVSfG5mC/oWpM0pr2
KR9/DsSOEpwMpeyp02Tf3EOPnNzpGPpgA6ktHNHVpxJJClFxDJAvwe0XVgHrQenc8oOKkRr9Ld7X
6LNcI7RmGDoof4nsass6HzSsvTwbWXGIoBQktR8yhTTdsUzM7aKz8RzBane52UGcK+sYRmvbUxzZ
KELpDYeZto+6JRxyNHPrrTfOu5NzKjGoaYttxlIfTdqCqAgFQzxXgGiRyBRMnce7Bc0kK2FMvugh
tNXVbfCwsxUlWY1Oeu0fcBjH0wNmKcP0xMwSL48eXvzFYaRiFY0hpXuZB9XxM4iZxYXBg1wiU4LJ
cEoZADaYGBbZKeUQ3zcRJOnbYZ3QtjyJ3FN6GKQqb/RIws9CJuTJqWtJunC2PEzZvL5zUKN0XagI
JYpyIKI1KrVzXpeUIVoJODf/hl1jvmWxxT5JVJD5nQxGbgcRzfmvvNx6faC5VfMNnUTxa99TeHj2
ODzvBLJP8J/5RIHjoradmzgTHO6LqppfLI6J51QrA69DgGi4p2e2dA+YF1GYIW7TjNWjdtitLrxK
np1ko6hRGYsPYcbtdtFDgptWLoieuME9vMJqeoAdGTwk+h5HVgGfkBaGqMrdVyB43cONttLoqQhy
SnGkKiR7E/hOkJXN+ksp5+kJZzk84KhZ5jc3TZydsBOGl05m+Ee3fERWkFtmhspsJ7DFsCPTKON6
8DwPufH4eF1V05kksS1qWH1ZzPGn6gqVa4JODILsqtEq43EzuC56GtiYjSirYnAGTanFbe/2aH4H
Mqe/dp0StEHmsVxvsCeLE/ySM/o5H3g/nKd0Hscas9vubd/HHaHxLgu6rXq+RjUKPPbF5AoBnapa
4M2zw7T2NeTlHO7gtUFYAwTYmBvuNvltRzYJvjCoi0XdU8DEZ5PiFJhHUW1HVaw7v8lZES7Tirf1
LLpyuIt3nIwHvyYhvsHW7JYLgA4x16nCTPfObkFpmGpikHCc1IJRGxxEwbDKvNnpwRRQGn6CPmJa
PsU2ypd6GdQyvsF8Mq8auLiksPoZFzUj+4nC81QqZb72hEeLRdMD4yGEMGyyaBwc0yNg1wkK3HKR
SYC7F7flzbBSpAzNcojWTyNVvqz7gnWfEpytRZ0jRv5jOprhczQF+16GVL0pXywPfpbhK4ZcI7/A
G4S4mu1YyW0yw8Xx1Ilh+VgMpgP6yfDwlrgczFeyFdTWdM27V5ur8k0NebWfe6Orb2Vngj5lEOem
zxXsUrKD8kn6vSOxy9tqXLLygmMcR2rGUKmuYeLxHSJ3xd2Qo6iqcVGUCqtERs/7jF79zCGgpA+D
XY0+W+jPcMgUnVjuuQ7bdLapHOOPc9jk+mGKUe/eyZ0h7m12o4Thz05u8Cbd9zTAquAEEbFdPswo
TOlduqXbr2Hm6dquHLrFOi1NwVAMCS2aTYzgIJpMEH8/ML4Wh1gIHT92SUmmC6Qp5Y8IEX6vyP0N
5gIcgyW1HfkS3W8g7lwsm+A9npG03E+7ph1KMZPx00wX25+ZiNgHss8W2cJLYuwZEc7dcQAaY+4W
O2aXfI8h5+1tEqLbGU8Heq8iI8sJosnlAvZmPl76hdJX2iuO4oKa6ToRKul7HAUQ2owAaFsTAxCx
WdOMAx7QNJnw6dnMazDR0VQIMMo/bbZTI4gBWKOjjLrkoJJYPidW0aXBnUlur4LfsbUFXSlWNz64
VlatP6/GB6jaOgMD/WrgbENpa9LPmXPTfElWuQL0y5F/mQwGsWaIhHb0A7x6yuMKf5/uBFVxwut1
haXPYQfJ1db7jMXU4gTF4Yb6z32P0wG+IkLtBH7Ofcl+inH1SKfPc3fDbLmiJeZxT4EbgzPv7riA
5WKdbhg6o3VnMB2NxLiIY+TB9TuhyTMlfjgJA9Jc4wWMD9AfSvGQZGRyZ8ytAaJFKRw73tA9VOtV
3MJvkzBmt35EIGwdAaeOn0YIH8MReFeSHfd8Xd9hYpP4RkGgzI4RQIIeCSyLCW2Z91xgGTOYsCEH
T9RGCRKfsK2T+LSjRkHMfepUdkn74Nnt6N2VMVCOXVpzIwJBD4jw2abEO1JnRYfitHkasxanTqxr
guSh7AjjRxjslbg2wj2S4nZzWCqRbG+GoE48BHydA2pWirSIoQO4tUs6wW72KjjCHq2Q3BmrCLCJ
xkermpGieIGT6lIg/aafh7oXG0CWcujVWpNp6RAHNM3qkRGICOsJZJP1MR18cZ4iPq4tIKv4Aw5x
/gn+mgOy42DC/20g6XxTbonuazKzaLpIizqxjv8zzRinkD6Pxkxf8G3HqO6muNKnEfDE59VK+gqj
vmk/8UQpfkhNmr0vlWeqptSu9ybF5fTLmij9KDkeyGFW6Fa3fi8DOpIcsA/QM/8FYRopGNu7S4bG
jknE7siKhwVhnbAXKagWh25I4qcNQnMC70VQ4O4yTAK2dkBE3u2yzmFqxcIqeazKjj6XM1lhAMGQ
eFrnOelWNH3/ebfBVuQHADopX+DsKPVjkYJZfFCwEkbufKrhPrKtsX7JcEj8DDsq1QYOZXN2oVzv
H6M1Ye4gpz5UhxLXTYzTv9zvnNQGKx/75DS5CimyYpm2byEprGgNH6g6xqnlphl4Gh6NkppfdrDK
TI37k77NcRbgjTtvQ3emPu2eQiIctlNEUCNbEilY9A4DsntG+JfUCIirVEMNXKDqLRhF8Vp7vLat
C8WjLAxgQywfgxQ7NcGJ1kPBdbY7CIV1IinASbdE0dqmk8KZJbttoU0Bs7qvO8mIbMaOI5uRFYIB
MZzN8OztNR9n71BAn+2I0qaeMj09GbnT9Aigdn1dswnKQTDUzNoMA8FsE3Ga5Q/0Nu5SEPSPNbAE
eZpZAuyhMlxs30yVKH2EmTWVt0vWr+RrAGfzV7UyJH5oPqR33crljxKY8HQYvU0/bjDCvISk6/kB
JQPynTILO8gaU+LoF52Amx0GRJhedcDaqgYVGSbxNd7+tD2vMEYPR3PNMWghL+WXFMU0PwQcga9V
Jxw0UQPRbxVd3LPLcfVwD5wIaUBr/Cr8sKc3s5P8yXnbRc85ioLtSCKrOoDRZYnwDuSlPfIE66bG
0bo8koDm8ZDCDPVSYgCYNPBwrvr7zEFLb2lVoE8IMZ8PyTCa92RRQl+45fxBct0hnqfPzH6Kiebn
0omE3cxXGgmanGwWALu4QOmEO2KtXWfnHxCrOw+0eYUWdjcU5bxFdOpQz3kwHVIrSocsdnQo9QTZ
4oerrQ36QVfC/AY0YHMoYIv0FbUpR+qaQevWIk4asRtpXLhPsuqyD0SocT71U5F+XMsUYN0OmyaE
oRe+AgIsyvHrtrPrq05CdsjhUf75OvEYGhmWMW1WsoWnJZ3RwsGZcgttiLoBdoyhVx9iMoA1Ptti
w0aQc3EsbYrctz1XVQ8aRTCHMG65fthKgooJUeLTPcoaD9EKY8neuiK3cV0BNX8VPchkb5OaZjym
wCP9EqEB+9x7tC6NpFC/PEjPtrtUEJthNyh8Nxx5MqX1NKzhFxeYsJ28X+XDXnZ5wCAgKdkjZTkW
HHBmWY/JeC2me6sQG79oOFim0ZQeEjpDeJCMU/xi4GC63GY9684aN8qLCEtyB8tY0MeSchNwd5mr
LjyRakAKl4ByuXbAMyGQiYhM7vuNZN8ADmbygj4+uw9K5D18Z1UEN+nZ0i8ZYuu/dTixAGArOd0h
QouJGgWXfuOUcYLxDbH3uRXQJ+8wwdsbg5gVCmOvkum27PporBHJjv2JrVrZA5xG0dvh2xV3vuyL
9BBrpx7HBbqVR+jsgU/4aoOIFS+gjGogTimpk6EMr3LNUFkomHYth45QjGI0QRzQFtIQN30sZV8D
9cDmQacFDBQ1p4fdFBWhRPmAGcYFzmoyAoYakvEMfHp/wR2NDNXJF8If8iHs7C6PNe4dh7pNPQCh
9OPdLiq0P1CmJfIyx/1A22xM/GM3hvnLqApzTPcMNHbkLtnoAZZXeGxLkjDSTNLwcO9mOr/vGSqw
Nz7n5ivfWZY9c0o1SJ0m2+K7Eoz8G+9Sth8s4gqwozrKUmCpS/6DT8gGqzEvE8P9ICN7b7TGCEUj
bu4TJJUFvP+BsD1BhheKekX4wa3MAde28zwgLaUb9+1l3REZfcg8X5c6pb3E0Kbrx5vewZ3xY+Wr
ZLu+1nxsd2vFZ1qoebjA/tKRA92z6VU5t2PFMlgDf6MrwLjeAaB5s5aX785fvzSbe+iaqhwJIu0m
3CZAdqadRDKfK9wtL6flyWOB+hsqZfexBM8wfV3EXKhmwPTZfc7luF7FJCC/hIgiGmVeEwd8bocp
YL3hzDeol/BTcKJwuSPRKyfVuQNMTM6LJpTccwb+ASwQ6fg1H2nuTv2aoyzZpU5C6xdY4bR2z3Z/
IGSkX+hmNKljUi267tyu2FFZDNLakNL1DZBORc4G2ZbfoCu26YOk8/ojN9H4aPhOpwaXOw5Vk/ho
Ok6xs7IpWAUjFGwd3hT9UF08InGT1yljmCPBOcJvLbjyRfXuMECbzkCU3X5Xsly/IPync990um1j
I2MjcNDns28RCL8jYtOjAa/34PLsNqmwn879DsnVHQvyGqOsQM+8wD/Y81c9DCurUcSoAbOdADhV
o8G7Stp3yvAUCw8wO58ebGbT5amyRvyCeiuVUIlGcJTu5p6sZ4MRoTyDLY4fhHtf49EMcJY/g3lS
+EaAo3v2pEtFizggwDxJ3HW3mPZk6AfYUt0jGASKvplVI9SplVK/IJClAHEXDdZ9HrY8NLTaxFNH
nXtUI19dI6Hq7nCDyoq1OaZTQL9xqG5tD7Pr85X1BaGILDb2AdPWCQxClXbfI3TsuonnAn5hEIGu
oSnzeH1goEqv9RCz8BWTX0wHQdzOuloDXgS2jTHyFUnK3K3Id0HPWiITCl4wODnmMfTf9Sy6+YCe
G39s0xwcbNC1YZYuN6Dnx3Euux8hn9ef8J9GsW2nmKFOX7InOIFP6gFOQ4DWtaTkgHKSDEfF1GKe
st3Kc4z6LgB95JmAATA6piOw90wi5A9sVUBfs3+hsI+KnxX6b3XanSVvFTc+rv2uqvjEEtRql4kY
lKZTNLgPJaYu48HAZ2g6ok/3tlEhoGUBmmSiAw0xzsGgdew/Ue8U5ojV4tCclnzRjYO0y8FM0kXP
2+AKRKEM0F6H/6yPBTR63rrILBh/BxtP7Q5a3qdoDUOMSYbm35e4y+1BEGFAbpyj/LSX8DWGr58b
X3pFVPxSLfuy1zbRXB+rVVF9SkzhgfBs9Br4tbgsP2Jclo6A+SMonGy6gh2ZiU4uNxg/zbLu1szB
pkCyFNrlXsB5rkuT8jEgvwclIPbor0UX/I4rYHUnHo1b2yGNNj+MOFKuUOSsOOgq2OZDJa9VwGqT
ETpECghLbqa8m7JSkguVsRgPEoiAvEfr2W81+n008nRGTA+meU7eVFOJyXOC1hRj6jLZxWHHJQAA
uScA5vbZfF0pnTDwLRcjD0jdVuhUtkTO9bJL93m3q8a95yg/EZhZIsxYzSk7w7Nj1CBxLxTPIb4u
WC4d4gZ6lF6wHeQRa+AxBHxMi073LXCUHsoK2i1pPYokF8duGCp4uYmhSm6gHQRvgtCATU8Wy6MD
V5t8UBPDPBK0kqGs0ZjIz6ifR1+jUed5HRcoyWBpKsTzwqA1uB1tgS6I6MxZxLODmyuzdV7bsBR2
vMsyJecDsptKACiZ62+rikz+juw9uxPaBvB3TYIRXuoG+PvqXm3ijGsq+iiSOfqZJR66kOHKTgWS
I2YosXiMeN1AOlhhFmho5AEu+hr+PNOyfHYLRxG/w2H/AQZu1+gFt6ygQyUwamkU8XqtSzHgdcBB
jlzYFjBZgM8wT2vwNYeXiaU8PpqtwywL5c12iym2HU46TjG2C3GPv+41KDgXByovgs18amQd1oWv
mHD6/bnHMEo3SLBFAqjtdozhafDbjZ+LkR1RMyOtFeZMaOLQZ9lL5SekS2LMNil4fIXwvE95kbY9
4oHKMx9mFl+Y67M3hfnkjQ1IXmoExvQ9SqbN8qOXCyE1RzORo62O5ccZuMrbEnzIGmKv7IS9zBF6
3DFdoJ/GyF7dEAyoXxTKpvQjukEtP6TUqeIncPcBDIGCYXgzAxByLbdDDIwHNERUvb0V3xBqquWp
r3SC0p1G3aWbx76otZ9SdqGwHkTcKAhptMXUvPO/chLwhzuaoBeQNOAXF6gOtAbvBz6hWlXVkZVD
VuA8nX1y5lxOL2Ov2Jd+wxy5GTR8JWEiUe0BCvll/ImZRowBQ8AsjuE4d6U++iBN0gIrAAcC9Thy
bDCryl09VKa6XfzqAKsPyoMcNWegE+1Cym/oFFAKhLLg3wXmZnvtGFCoQzzDzuXWTxM9eOjr9mMY
EtVmoL7LC3qNTR94v22k7QBF3STplXgAE7N8bsC88Ljh4HmBSbnMlghWeWlYH4XnagE2xuOsFhJH
m+LgHJz3TeC8Ltd8+QAij0qfogTv6UsuAw/nDWc5rISifchfxlImxYH0MPn74jia5gfMPXDWYbIM
EC7RyDup5dTxte4Bc2G35nwBzDLDrQL1D33D5AhX/2zGfn3LLY79d54yjhb0eufjfqe+2SqjX6HZ
7aYDfJ8gL8Rjlu/KbsV2zxakMV+AsmDqP//np4So5CleMGqdJ8jmQDZwMozvXvoBLhGzW5FBKPtR
3Y2MwU9h2YK8OGRcrleaNdyiEtXFuGpXUnxKAWVgZYEXMjduQilxjOcUV1WB//lV2SyzQNXL6DUX
jv2I/DD2Nfgm0TcEhebDbbeqYm4xvMvNMfZSvtrVzz9LyddwgPRvtHdym7eqYbRU6mDp4HeoZiyj
N3Gs+18z0eUAn9BBmHos5+gZPRC458gPAi0TTKIMg9oSJKwxiw3ub40jHdqSTtr/4+hMliPVsTD8
REQwI7bknGk7PU8bolyuy4xAIDE8fX/Z277RZTsTpHP+cVdPKvurUUW9jqjo6RNPSyfcCp+6jUT5
vuVuVdxm03cXDfIFq2CMPmkdsnqPP8hFV5AXIZ2xw0gMK/jSYm9tR6EfWPt4LLa4efLibqjJhkjK
SozQptkAeN8DTd6tCAEQFS1z8B+S26naj0XXv42eUlFSKrG8NGHnOAl3jwdzXYnMvVs7jsTtrbRl
PY/Aw+l9rwYg/qGfrWjXURkzfWvT2v7GlErb99Dv1DT5bUcynmul9VUMrTuDVNXcYlRFruYpnKwQ
PbCilOVcYrzhSauUfx+mxD/siPUhGHSleNTecbx1dpILzFDbHrpmJ0WnViyeqNtu+Oxy14rBCfdm
MQ4xxrLvll1LRWkIz7fU75ZBGQhEoPnMqwnx31NaRDEHtu7CS8qc8JJ6PlovL0axasBpsJ2kfTjt
41hFV8YQ+QXh5akHMVTlcbTdeTrKnn96t1R19eD41ETtsr7rrlZbRf+Fa82UAOEq2j08vH9VjL5f
kAXI9nHJILAJatftN303RyIJcgQQp9QHYbIyV0z/Ki9fl6REHQI7OtHyvWXKRPoyrFAgXTP4xa7v
W6o/8kAX34GdlQLCw2ZlStDdMIPaHarvnYYELJI0pb1wI2rIml0bNBniL+j8596VQFzj5A2/6cIx
dilH5Bnb1Kkds+1umySrbKkZrNOsuOphbtRrUSH1u7O8zn696UnXRPjLegxBlYcv1tnhB6q28R7G
OiWyB9VMGuwsJte7lXqWcePgfL4rhnn2E/QQJAvn4Pv6bp5n9ZIHAW3jPMkcQcsYcPwJE3QPcg0X
cqf7cakTMy3Nd9jooDpznwU/U6qLhyUM5td46MOKqzJA6I5conrL89RQImuDuKJkssUjGL8/0vDK
xZN0Ko/DROvQ/K6FDyQ/WV62Hms3r+7pQy5QScHlA2yoATkEcSrizJDu5dvcgQHZLmHWvE6G4J19
3rjKvpa54eRhl1S/7TKXtL+lBIjDKucsYmld7Z2xK0sIRJDYj6VtxiExFvEQCcP88iAJBFJ/A7nO
VxywRhwY7lNnN6ajiZEvWvH32lUBC2FtC1AlVEXO38hDJrirjCcPtj9i4NONlzP6TXGcbziKpuFS
etk8wh5MUM0mLLxrZwX6D9futBCvSkPqzh0d+ZGVpJ5s4iEGUmlje87OXaUHGM++iR+cTof+ZkkF
1LKhJdo9ZvHYvrF7N1DSc5FdOQT6aJsj7/3plqj8oroEMP4Gjn34TZ+/lqn0IrKsV5e/GSM6D2NV
iX1K80Kxi1Y7e6vtXDrHcERyhHqoTjNEcpIDNZuH/hnqI07SSUo4XTl4gE8DglbGB5F/1rqoh10l
4u41xQgTblEMBI/oYhFyOfx9T80QxAFHRVY2iVa9P9zrxsq+AFiLPLGLQqYJJdgcs2FWDWfPX+eF
nLBi0vtpMPM/UL2KkWLUa73RJQT3rmrg8ndOH8bqtotE9nOla+kiV5upR8dK3DysceV9aqwV7tkI
ZzqztLncadwq5uD6q7c+VYBff0qxzPSr64itgjUzC/eFNtH7SjRg+UAbppuxwdbtF92vkd7NIR8J
Z2yxspUUg7R30RKNAD95TeBFqWOZo6TwshNYdNnu6d8rL6GH6BhOvOZKrZcFlH9da/ePNfv0S2R1
TWEvdIx7XwIyWzylk+q2FJd5/JzFdT+XwavDA5L+6eiyBNzWfdU/isly890QBDyZAhHW11g1wKJT
5rWoxuv8uVBRlm16rYO/zc0nuWl0G7w5Teu8FJVlLFRyYYUoLTZRvekjRo+91YzBV2TG+m9ROOad
pNEw3ITEtTEDOtYKglXGJtFBtP5nkJrogxv29HXhx/Xu8PtPnwUqvn4/QeMQG+3caGdIOY2jscdR
h7abqa2gXmPZIM7KGIvbrr6MaTS1GzW45RseXmfZTGM0W4e1uVH+Mcz2U4M2Cu4kjep3FDy+RI3g
8EG5RRhAGbNHPBbEtE9JV8TTH2OXnDYWcgBs/Sgs99MyiSkBq82+0krbCGitwGmIwKybhdpsmHeG
xxi1R1Z05Q6MtPlsEDIizRqdetnOvuxQkw9rNB4BSAdOeWdwQQ3L7CnlsUZXXlgAFYNqBZIWP2zX
zaw995hrx26PvRPM1xBKo9yMiH2ipEd9WCaWMyh1nFsuewKAFkgXrM9N/BhVqfWMXApRRjaM5Zsx
cHRtYthaz6mEL0NfNRXonUebeTdnVIQ4sjr/sKrRp61VRXHPP5ghp0P/INdEoh8ek1ylHfkdg4Iw
jJecjvveZOaboMj+b+mn0T/0QNHFUwFAsjMx16PTIYJtK8iLpHvAm12XUs1hfY3iwvV3iOD0SdvI
Qx8G8M6/U2/l9gNijMCcBznX+po7nXiC75Qt6XTKfSzJE+3ORjrNd4veG8mVb49z0liTfnAxS05J
pb3iDpHJ2CdskdY7DGGO5BiN+sbtQm4Kd2rqJ9lZ0c8kizH+i9jQG/eYjhsfPnMq79HKAz522o9/
pRHASh7Ksp3CWJonaAdlsRFm9K1jtZhyRb+6rO05GFMqj5rBaejWQV3o30GGpI9awP/vZ9V2wPBe
ltr7eSgh9y08cXs86hSHN2ytLzb613rPYhHu1ZLbFACGfoY5ZO2EQbGmIRYrSLd2NwukIM+m1/NX
Nkhz1aHIur1OdQ9BEKo+JQbWhk2vAt8HCTBkrexZw4JLNiH9S+whlnpf1Zw+71PrV+onsgbuuaXp
S2u7Imur7j2xtP1z0BTTnNgdwwKafVM5ia5mvQ17ltwkQPHuJOEIo73XJbqLfZc6EUxMF9QPpNas
TMnIHfeua1wsEHpcLllrOOrr3CANU7LJfouxc0OGbuCZC8+Ft6MLhLMQArZz0R33XOG9UreW5ijo
fyZXYDdK5aT8TWhPJaCPIEqYW6Ov+jdndIF1WFRhF6ebzQAVeT82B9KsZXVM66x9zqqCXEhFSETL
TF1OFzQu3ftiBf1lqTPPAbAqONbsHjsklNQyzc7W9ybh7KyOwPl7oSe7PYyOntpjJwt7IdKDSRik
CSA4ccIw4sLGOHfsA2Tc2Iy9CmGWdKofliIfX5FyJjIdCrQvqPBzgxoiLvNLUFtwQnmUlzwJwpvv
m1Z59Q4hWruzi1BK1l3R8avUs/ry8S7u6TFo5Cl2O1hlngj48IlvY3gaugwhpqr97j7uuC2SzFry
MEE4qtKrME6BYIjyt/gxj/0s2lU6D4r7yLALbZxFxd5prLOmZdwIa7PNZ0LHoHn78Q66WcoDG6x+
CrSPPi3zsV0nTipcdeLYGkZWNSn/iQhgC739SHrCsMai3QSomdJ9ICS8LGCRdE4adGLP6MFJYnK9
vqqirn6jCJ5s180gsUnUD/rTAmb3OA1Z+Mii09myl0jNzEF05YBWyzH1m1vkU75vKs92Etfict1Z
eRdATPdm4qZpM0KhwrIT7yvKCQZygqxAP8oZaf+EboB9QiLMLZDnApml9EEhZrCr7ULObrCZgsVc
R/6eeYdHvVCbddW0VIAqtfV9C3nUJUXs0jJSrSHj7crnPvNeV8u8hXxFizFaoXUwnGpmP0yem+/z
1b9pDOYpffBn04FOWx19e709mY8yaNXTJNXI2tiOebHpkN4HUJZ4ZJKgqYp541W6WU8TTzNgbrOk
nwE/8tHzovGlGUxa7Fo+CBjDyCA0VnWkujM5ke49SJbWGzAIwrBdro6rmtaq3Iu8i6KkWooZ9w3q
R0VrtW2X25ubH9qUU/MnwjTg7cKOZOKNgrhiHdezg7dVZsiHC18ino19DgVEhn3Kim0QRfVocPQ+
D5vyxTJFpE46Dey71tUCaM3BxTigewQ7CKQXXuwI/xXehql81oU3wLBF7XAhgT3ipQal+qlSW4Z7
AGj+W1pxqW4AJ8aXkbkjTcjALq4ACoHYFXPgVdco6PTL1Hr2/FHSteueRl0h82pNOJ/qwVMWZH2a
278LTJl6aNVMCQXqd7/bjE5Vj4fUnauDi1i//OeIfgr/szt7lgnCgNy6lO7g9BuEj/ajpwRAXbcO
wcuqvKZ5D1mTFXAsweI86uvtkemWBujdUuLAb+ktR5wQ+lx7TUazlFe7iGyjlTAIELF5h0G3qeGe
JlOdMhxOM3+Pgm1PAe0+s6zlbLFQ1v/XZr79m0494iPXysNrin0JqH3JMC+WQE3xQU/A2htdWNYI
TVtrZOR26X+Anjlq10WdnKFhTfAbjx12EmSTqKcdBNFfY9fZ36lScXivarPqj4mL7pNrZI23fjgj
H0LNkXWQOk34gzMGmFbhdi4eDBtrtiudntA9Lw8swddSTUe/gy5CEZVX4bbte3APyrztF5XDcR74
ZVBCsrB0HzWSYFrSkIwOO7fwkDOwCNT/BpyK5X9WmLa/VYuC41AOkTduJWFNz0EB21aqlf3fAzYJ
RqjmfHm3eaxJsimCjK0nXtdricx3OfN29917MUeIuJLJSPMNTNKPBx+CfGZB9Uknxcm4jG81MU/l
89gFgWYqDdHW+2vc/Ekb37kjLBKIqIoYXLeNEAB72QSa7Cy2s1yQINbrplxr/TxGLUYP7k5KbXzT
6mSxGiSSMIa8qyr2OZE9XXP2KD2Gj3lYz0jZrUzcD54cxe2BGWF67HAtq03mqTj/bMolKxNGyApV
U+87G5SNfBuUQGeXAkmhOo0m6tGyDyELQSpa5lDfTxVjMgH/09bycagkQjtqYWLxmC34JdzHGXZp
PJjCnl95uZQ5luVY2oeMi+8IU4aQauxH9566DWf5MdAH6Y4PGaGoP/gWWietu7u4Gqpx60TsQ6cZ
lyHtaRxeWTLL2UUtRmbi+mf0SaO+usS7pQcDS+ffdXMj9nVpXGfvDmX+O2FUvwdqQow9gwDtgvLG
9PDx2pDG0fT/o7g0OViz1P+NtljfKoWUNXGULl78KuRvtOtBXa3FX+ShDWvgv9aamoaWjAyMzlt5
0fd6RC9Ap2pJTljl+EH7Q/woFeCx06f/AbJQ1Fm5van2/YBjZFMRUloy4VTZZ17bkGjMrFO8adoV
vKWMwJ03mUSwcp4WcCLdDKC01Kna0AwduDx7YdnUxxIuy3tU1nRLFVpaL5nGcLnU7OhcyfaYc2sP
tFYmKwZrpjW/wUdZgCaGD7PB5IHRjgNB9K79jDCCwkuH2zm6N51q+xMF0UyFvs8juWO/mq/MpGWV
kDNgeAwmjIhgvzWLwq2NTVMEhmtwG4xAxtuKoppXUTIyn50qZ1HyJiu9dNyXhBWE+oM0KDg5jyZc
PPxlgwBtFJwURIi79sekGNGSpuz1S4Ah7xEXPPhJa9L6yxpN+moDIYPDLTTBbPpeERbfcVqwr1oa
ERkzwV/bA10FumOSh3Ktl8d+XQwPfYU55iBsIvi3FXfTE7BLALytce4ehEiDt8UrW+stLr2UcbiJ
xIeU3fopmRtRWawFU5ehaXHDRtD7G8vYSAuV0wwPNQ9qvYsy3I/sZVNY3GUEQMAZ8TsBSuQWewZR
Lvbe18LWb3XQRNnJrsfs9v00OZaRfPYYYJnsIEUCr07CPipeACPp72rtKv/CHmPP4HCtgj8MsCzt
OSPa9to2dkBDzFSgH5Xz8tpUrfXJV9MuG2RyzZu8cbob6WXRP2N09Z9UNuO99jov2I6rUPWvbscy
uJ2g7iQhjTv7TbmmCc5om9f2Bf6d9tNyHQXYTWnZ46/izYSpS8Oe8bfMHQa1ynY3BeVLCLIWqyzh
eKrqkkbGm5+R3npnrYgY31QhyoJj23ZWf3QHgHimV6H9PShCgWJ8QjEElVrGMNLK/xltr+aeidyw
OFb5ND5SAorBs8SR/krnvP3XG7LlPGROBahJIw8nULPOj7h+uyfkapkE1iBb5snP/f6tkK71rpta
eQSCi+bqDLaVHrvBsu7ReKbjm9viu6OkuDZHWlgAsa3GlM9MiR4RyXlGjSjebvsiehkhy415ghIX
9Im0gGC2j1GjI3nwimzpD/7Sm5k6EI08VHRjUD7GROUUX56MVXwFGJjNvVIMl9tuDg8xGWHhqN1v
fy3dF2gde2DmHpbgkKc0Zh8HjA3yRna5/41FkYKhduX4BDxW5UdEjcW1WlaTPwI+CFoy1nD6V88V
x1OOUX22knaeCr33CyeS4HRtsVJNGHFDty3usE3nF350WGaApmPQBFG3q0l3PDRjZ/mUqIus/yJF
OshJIC0VnHOJdgx8CyhgqxeBwRuFAysinegyr051p/t/HN3Z60q0mtk5dQlV1XkDPpmSJNj/qEat
Lsjml+kiI7bejV9MUb7TzurtJrcLqm3fiFLsV6cqcFPMIPY1ZU4HC550TIKAakpo3sbB6OqkjnfC
pF58oCERFSZL+hw2DEBp/2otVvuDZwP6pwMYJRNg0Z2HUUTh8yyklJc66x1nH420Rx+mAZv2++JE
0wgVBoYNdy+LkCE+8BmUaY/mIPBjHnX0oH8z0POZlb2t0JfjVwYeJwQwyfEYIMntHZdfRc2i2Fup
6QKU14aqKKQo+LQYR/UnxGL97XEJODxgLNSIkMtsT94ZPkMUAtErNET+MGPKyZO27n15EAFt2VsT
rgRAUsHq3zlM5v+5bbQ4+5WGNpX0ZMT8HVjv8xPkXPXPLQJUiZkx5odDpJvR2DOG7rHJyT+FU0QC
nwuHToLHzVXJsmKI3dbshTh5gjaFWPbj6BubbEMmSNEIByapkT9RhF1agbdGm5KB75Jmo8i3tfLV
X0YBNGRy8oOYgItWticPpcRzW3XAdYICkQCcspL/GW2LL19jeSAUCVLXzWbe+9jyuRm7YejEgZ4D
JK1Z2M4/0Nplf0Q8R8o0EqDluo5IT44s8xCM42ivGhflaP/iOwMcw6eQnRsbLwlCSKeuCRf2ZmeH
gRVTZjSG4uKAvtX7eo2xGhI+gMbPd4T7r1ud6EOrTj/A0wKRt6I1byPvccNbHjYXzDCI3VqNS6ps
PDgLe6mK6zSQuLNfhsznKMkUSvsccffZCrhxtl0bqKsZTPcjCsf/j7Se6rIu+AGgy3wJo4fp8b9G
3zwL7KWwpcIfrH0RjfbzWhlQRtdrV3pata9W9IpkCe74BdltkUysj7zV6i+KxzQAxoSJot6wC48M
AGQotNLCjWQNLTrEGn3INu89N/giaw+gtcyC1iUaKc6XozeurjlNddWe28AmQDuz2sg/wn3LhoTt
nPWsl/Y6fAbW4jon5OTw7gQbNIiXEMwNSEF48JMpauc7trwiPjusSMO9QYL8JGe/CQkhaAruc8Fs
uxM2iYxJWZrl3ptuEIxTTnG0nQbf5x8ho7b6LgguSQ8A4zzmonIs9UwckS83flrGl9yyboBbGpbX
wJrafzYiEpv/exFd7Fxk32wC8ZpEU1qHJwLb2vrS1aDZz07RW8WJuOxi3aYo+hG40q8NRITNJSrL
rnpU1VRSFkpWxHcT0yuwJcoMFnFyglrsxswx+bbCbf6ACRS7Imulj1k7nOY7PJZw7xGDh5t0bqOR
pGoqdp+GqvHnrevMVcCluXDfdIM2d246FL+uGH35FeWz82eGF2rLrd30abvDe5Q/COCt+kDhSIyq
L+qpdBw5qK+IMTz3L+9Tk16aXLoPnJM5h7MMpvFOciBgaKz5+5y7GmjNO1dhVpSnAE7wOuWj+ROh
Rvq12SWfRwUjvJvXcvgUQ5GZXe6P7fTcIvje5thuce33ZPm2QkdEu7pLdrRlM8F6ZirfUTArs22E
ojrbe6kvmhOYK40MdRpz+vL708M4QAO/6Xiwx2tNJeAl4tlZ4K16sIbUUMV60IDAZEXVVb1xUNTj
yRMCq/d0Ez6iRI/fWoGPNwmnqP/OTO7fOOiyGBMZlrG3iWGRi8QPquyPbKFkUE+AfSaxDV2x5VKZ
X2QZ8n4VJXbMxOJcU6e0TM1nwLz6mDm1ZHrw3ek3cNT0OpcpBkMMfd4+xqL1XapiaLaIx6yj3Q7V
H6FGFvLKa8cENsudtzfpsrfNIbHNPvWLXG4dBsBPFE/yjxWUdJlkJDhgFCmj54a6pPTiVpN7IdFk
9k6ZMD3kCqRtcyYhSD+3ftStW4x7GFI6okTSC9sTkpuogfBPFoiHIVFuqD32IBl8QcrF+dHhsecK
rKLmHRhpMHcZ8rx6Hy6o8/fEI1DEg4rY28iUvlhuKbc1W9wOwj8qNiBsdEMvsYS4c+ZuyvKmVru1
CjZ3JM+ZaV/FoweD29byqYGFBBpySoGsf06D9b4tGaGZZ3TondrejSkVBgtN90sAULGbInoPcpBr
9mI4CMRxadNvKuy+BmP5uODyXFzrNE0MKLtphJ5KbPARFAWLzAmaMJNk2yIkSV1GcxOEuy63De04
Q4ScKsUGhj6zvK5BAJfllbMihWYykX/XNP669zNsroldE/mSEDenvqdpqF/ToV2ac720y3WoUv3A
HAxZ6fnugmxy8Pu7FN0oFmsrHRjCPUtfXZz+Lr6qwFyGVsbrO+7/9SGy6QZj9XdRTjPMKgC3VWAk
55V4niMykPZWuBbDA5+KiEh34RQ6l4Lb/hCMDTHNFlQjly1CunJHjkFzTYuGl5arz39mV/ZbOjwJ
NCF/q28/VZ1Gl9XhuE8YbJv33iube2OF9CxnNZm1bGECIxsgz4lBFwVTJWUtcBXYYk85A3vNTP0E
tHUU9etvJ31UE90a9FsaeNMHskzG7A6oMMjLjWrsmD+rN+9WlQXnDpM3nyoU2mGuF9/sBkSENGcD
lwLMF5Hb/LqTv+QXXWJ4M4lV+LP8qElX+dv0Huoxa3RmUuuVU18n4wdz0kpPRntGOoYfepM4YMgl
7KHLqgVdIgS9k+0ak9oX6YQ3qxBGvxJBveUhQ7ipHjfVjOwcD5zrg9LSU8Ik0s1LsI1uMAzAjJ/i
n8OnviY9SqTxwSLgfb12VRT+dGPnodFnQFC7lcBZ+4MbrhPnea3ILvFDDt8kn6XCHjaHFnqIoFzP
YQUfQ2b6ZEZr3/VMhNvR7jnBWzSdGxtvf7aJkS9iH+Zu3MyFMA/g5TSN5z1z3V5V+FQ3cevM3gU5
lZiIJchoCQUSUL/E247ZG8rRfCD8ZUR2MsqeYCEBu4W5v9IK5y0GwvxRp273jIzI4IdlFxQbsjri
v/6kRXWKZG5+m3nJ77UwIXk+XRNcqTYJ3D/0ALH+Y72PgqSD3dDb29DOUpBXGA+VWcKJxIDp5iJb
svAppB4JOZtrdQChrh6Gp6bCPc8Pa7GNiXAuhp0oev85vVlhmbhtv9mxw/q4kwekGTiYcmk/Ia5A
GmfsTD7cfEenuUHqAbTSgHBQY4q9qY9pvWf1bqPiwNiEr8ELl5ewIyX1e8lwgBkTi+ZxkX7envI0
V+0/2nURKmOhgNyX8NTDEX1udI+enVoz2bt4G2JgNWCgNObNb5AOPsH+M9goVxP5E5LF86Ei3COJ
twTLK1i4/6S0mn8KWNCv2bKc9t2Le3MyMsgxY7EGg9B0bcMoENX/OVRU/LMhctJkXPXwUvFb3aAR
KOBtlWNRZCEr7M9BRqnrJauvBO9nyZ9s4M06GvSA5GWAcp9hCQ43o+6zJDcDWgI4Y+dkIVIklLvj
HvuQfc7W0CnkgYND5WfOEzvY5CiZw52LmJCr0/bWH4RFZt0WfSzEuarAITe+r+ZL33CJ7Sq3ynrC
qVzpvYR1n6uzaFP9R0J/YIgiVeX9ZmstyFMo5geORYauqOCG3qu8AXtWAys7kRuILXZIrvLmO7c6
Dl5Nr1p8KofJecoX3c9Hh5cnS7KlMg+Wjhey8slfYNMIBsb/oVeaCqP25h+FGJjwbzoxdvral+0/
JydzMGniKhh3XutazqbEKQAiYE8pGJgbZncjyq+vCFYDZqDIHbXxqS+MtxmBKcWmpA/yUbaD92E1
yzq8jh6PCY8qrz3S0K7Rb2zxpf6IQvTp+GDX8c0iq+cDvOdm4O9z+ZhmFX8NXKm+I56jtzfY9JHp
xO0YvMTUPTWbqShXrgY2fESRuA/EJi5tcY2dUeECn5H8GsiDQg53fuQJ5BpONj56KRW9e4egio8I
IvoPH7cXHP10tdnaB8yre1tVc3hEZ1uenTRP5cYbAgfkDISAYKgRyS/dQTkscsbuK+7jemYnNlLw
zy4hdZ+XXi7TncyyfjhPRRpBowmyYjYgSQJ8BPgBHyz/CzgRRL3cYwbAKmQGkuQ2+EA0Vq7KXqct
Yyz5Hfni8sotJkv9bTXkqHS1ytABgKcyt3YkKCMYIC/N2c2Ygg5ILvpwZ+HnYzIA6rO3uCzdJllb
H0e5J137qR9S7Nick3KHATa3NlojVNgUw7q6mIlEqY7TFHLIlLXMyr8NC9ZI8I7jBolZpu4rX9ZY
HhH4+WFij332WoQmezM44SEwg3gMqERo1R/wKj4vkVfD11DbNhQRzhKacbxC3cHNQw2MaiGIy/Xm
XBwwGPZ/K01iNYkeYkkTXbSYP1LsosteEwT/tPp8mDC/GZteDnD5EYaeRVOmbJ2Md7kV72nId3Gu
6Vidak44G5Ek1cjsll1sBWeBT7g7F3VEGEHLXD8c2N/Ll2XgoN9kqNnGhH3F5LsIU/+0r1viVxJR
kAi39fI4fdGNXTpXRzbhCV2ALjYk7mR7Epmr+ri0+VhckN9xtQ1oWu1zbMCsEzi0EadGTIgg8qTw
AC+p1J1DypqzEcrI12Hy41cHO7W/V7w9N/u7tA4Ej/fZgWf0dt5rS3Fe667aw+9qdESzG30QGo7g
cJgtpEzG58WMtesfpl6j3KgLtxEHIwcdbifMpfsbcYvjBSPqDav0AUWxOtrdfh4n8Wwpifyj8Nux
piGx118LGV7RtkY1/IwmHd4pxXuMKH3xkb3rzg0aolFy1MyzUrh7LDiTGLkpBi0GsYKVbQ7QEmI0
mglnu8kK897py2Qkk+3XcLu+zXIldQApkttfJ37Wg7PipNgRo2Fl/Nx6OC6Yp6wLYK0Xbmb86BMi
3So4pVhV9bZuc6BTjo+J4lN4sNtB3IvisSldINAenipxYB3Ty7RoOmV0TcXNLSnH8/8NNAw8iH5U
E8Q8OTqo5yiocxJ8zJG9KWgLf+LLMzW0Rit/4rgIPjukPdE58tLSPhKYvMQM0K7b3nmzXkNeucD9
xugVvXPXV85Oo/1k7y2c+MdRlvNCTAB78EA9003VWPBwF81v3A+ru2kIltHnNc2c7ACcHf/rQiL5
T45nZwShA8dbm8nT3brrPUwKd8RPeMWW0YqJuJFGfaz0FeeJsoTEymzlDlIWETC9V6gxzMkJm5F3
KK6bee9J7ATbLgPn34UB+R6E7q0e81RG/+cLmQ3YMMIMHe5+BWQE3gtm/+QABndQMj4RbAGBimct
MjZkksdIPJjnYU4T1/YF5wjSxaeyn0sfZlqDeOcIhi+ewOJOKKxLVFwJd0R6n2vNf8haSd+80GqL
I74y9wfaiHROBrWJLE7tursFFM7ZhGIYJIxXgI24MhXJczmOGS50m4rzTWBuSdRIiBn9IpTfbUIQ
cPufj9FLnqOAKW1TNtz/O2Kgo1uUX45jk/cqZv0niUS/MXbxLclpntetv0RO+WX34TAjX+uIRsny
tXn04qwE3WAe5gkHIWieCeqUoJarD6pQcSx8WjXq8yNC2YFQySYCWhRMqSiyWzdMcR1TFo/uxeGj
vtYKkuLEdFK7J/aquToj37EHjIGmIn80qHOBw1cQoYA9GyJwbXqucw6Ldb1EtW5xjTRrLR4w0dLC
ARQdfkU95NyrRR6M2C0gePxAC4EXERdrh0nKq8v1EOJVBTXTRdb/xAggzw02ruUOwZu9HrwJB/HB
CNpYrjCr6VXLsPqx23EonpGDo2DkGVwAK/Ecs0/0nr1sbG2C6NsD/C/PeOeKcjvQZEBRFF+gxOrp
Igq7dTta59xN7fdqya3wWOm5fLXlSNjB/zg7j93IkXZN38rBWf/EBBkkgxzMzCJ9SimVyqjchugy
oveeVz8Pa4BBJZXIhLrRQC+qUZHBcJ95TZfnPYSC2Icx5Dhhcs+H6Z7cOs/DLW9Qnv6IagKfba2F
U7lvrXB8AFmOAPmoV/bXIAZoOHC+ObZ+VQeAYZU/vMtmnCW1KOeDQKgK4q8ho11J3R8jZ8jz5YcM
l7ZhB6Mgbk+xKwe1E1qa7SdBLgRbV5SIU7Aa97pedOUaZTTX3naR2Tm7DkFVkPsW6v0QMKI2O/bS
qb4hAVrQrJC8RYdsQIt929ekOIcIeYjtGLlN/s61muyrFU7xFwfxQLIh3Rs/jVMU5SdjAFi3JbZx
jK1vgGTe+MPke5vGGcFjBkgzcTZ8UFvUmHV6RqSEdPoHxwBQmGJCHSAkNN0PSAm1+9z1Y3PN94s7
WL7+wGbNq+xDokW99gzQuOYJiuxJnVQYGd4WHDLBM9Qj0iW977PkQDYXVw+1VtZPYpBFt+2avgvB
K0SBtdXRwPwag9EKd6p2m3ZPmyW4Q8GO1GsoDPAetEtSHsJJi7pt65bFScq8MFGUUVOyr73B4BRb
4HnJQLS0/adxB3BYhYUaIGR019lPABuDFZmFQWY56alEBjJu8i8DbxLAD13DwRSqUEYfjer8AN/K
jFIEMFRbrAC3yuGJoNAo1qhDUtLFxdC6MyKg3seuyvvwWLAWFAwAwRYnMKF9j6OcKx9ip/Otd30T
u/FDP4QDbem4HvYAScNfvaYpsUu8iEXTjck4UkdD9smws/mA15r1kgVdOTzSBVbVrk7S2r0bNDiB
tBF66OA02Rp/qyP8iSRWbYrPWm611EQmu+H5VyNlHxR0IgikdujAW7DSma2mOWLtNJlAOXCiL0kN
zvD1d3Xh+j2KZbaytgVq31wJDaHXTi+oHqFdhETfJLX+F7gN6yXOK5jYThpBQJZ5Pj7AgAt+EYUU
6UyAbzZuP4AEnO/yDfnPQH82GPwPeRVR6QXGQW1QVELiFOVl1W+Uy8If0ZTRSvII+vaKakBwgjeG
kUMODq3FpaNJ2o9hn5PhNYH03selnv+Cp4N+TQlHftjGem168P4myhu6o+PGoKh7uqg6GAhuOVwa
PEQQHT4HaZk7d56ft5+nbJo+IqeBEgMh+W9oUzmXj3LrAjmG2j3IGhwXsj3T+EnEpTXDGkawgTa7
630tg+gQarb/RO5EK8puoNDfJVZNsjTrj+VrhMIQVDArXYtWTtPp6lhgU/WrLXvIkkYFwR5R2hIW
k0MdYjwIeAnF5yJBiXaXysn7x4qHpr3LOLt7eMtecz80WfxCbbEWwMwa894CsNEgRAob5cXt4E1R
0wPzy/n1ib47J5XlFnm63F1V0kv3buT61Rq+fZncDVGU6LT/JoMKrgVnAfxMET+iWuYnj8jVcBXn
XYwAgy0p/m7KhLxxzmQ7784RtBi3wphUvhWVi3AtxtNjvDIRlgWpCc+9ecw5ad/Nym1+lSr3TkgA
YcQNbwxkSF2U+qwmT3pDgG/H03ZyAv09YtCAoCo3Kd6Dk6DZXbPMhxpRMFr5JIrfBUj4eAOgF3Vn
NGTRYJ+8Qo+3WiztFxar0tcZQtzB0QwHg7pNgSDi2rOS2LrnqWv9PcpEZrCHT8kS8H92ByfKEl4m
S6r6hN8hL4aCVMIWrDPnS0CMUh18gZa1nmXab0vgZ3KYsjY0dkPUTvnMq0nfg32lKss3Sn9nlUll
0oqb6SVNEdx7QMilkrugE81P1OyD3yQ1w2MIyPG92ecQALNELz7Hji6fufTcx7BNm68ujMl262uu
A1k+NeFt9cYXn0DyszVNfb/yUURoyNWmSNtSPs+OMfgmsHGhMHnOxdjUm5g8A36744D/b4oWbWbP
9Kx32L81Gldo1P4kaaaPmfSh/k8IWvN710r1TRQdphGzi6oi4/atj4nRApHKZQKvdIzt/h6lLFuu
E6oTufhGcyz1jnnuO/02pQBmriNozNWOepf2cfLC6bshqqraSK+xvlEwZ5vb7pwpIUFbPY0oGiBm
gHQLTXCASe9Mn5L4iiDGIFTK9PBRK0FmrtzGz/utq9kJNTS6Qpu6Cp2W1jq9CICrRv/bHKPkCfdN
D7wzTxiaVZ5ZA6HzbOwuLNUP0QlVTvHcdMQFWpd4yRoCBkVM4dBx6y2VaWvPxeHt0ZlcHf3N2hLf
bBgP78HxBME6BpjqgOR0gPo6cK8P9EYg9Gel5nzB+krpG40YcEdZE1WiNumQHdFdaMG7jBcPBAGo
vDU8qSrawg6jommliLJ9AHgvYM2hKwIPrcA3WhvmpkRGuxfSRQLTqJ8MvdkHAAxmbYA6IecK6Qav
aosuIYoUTdrcAYTqnzGfMJvvjRyRdgSooxn7RB/wW/IoRUpw4oWdfm5tRLRANzP2+8quZxHdlF80
llXzC/s1x6GFh6frHbFUfor6RkdqY+iL3yPevieDQg1FfVrlDzI2inbnjC4Y65gDK08UDKdoY8nC
5daVvNiP+gh4Yjul2E7tiqR1vpAbJOlaVAgvrmgx8ZaG44SYXxlVDbIxRID9LnUmwm5POnk1d5n9
cGP1cBs2ZmTMDV/N8p5He0xemowo/QV/PBDsaJLq7X1aInWzQu4PofyupJ+4MqMpt7dZxpToNlA/
WQWhaT33QZHTeXAMqvxRGUImpzNU/BrtCRd4lMDrfhNCe+1W6JKV1poIxv6dgva7r8ZavMwQI3+l
d+QE3D6UIFYtOoMz+wjwPuKwo/tRT/0ufuo1pw3uw7qwofRB5+c4VtBfyzyPIEhVfrNPcwHPzjbd
hPxTm6YfIXUdZPDySt/lvt2Y1HUcE6Rgg6Tyg1eiqLOyBnQIDr2yKGvBTBPVyms062OIcPCvxkYd
GTEXt38Xu5Xnry1Zc8N6Ied3ZwWAFnZJZY3WapRF/ojuLp18DaUWlGQH8cWuZf2jQYscbI1BGLp3
7E78jvA0Sh55bfNHaE0BYZEn9HarVZ4AMp1AVWQCfkQRFL3uO6dvok8IodCZQjyvei7MskGlf4y6
n2h1lfmqM5X4XZm58DYIUNDSQPvMeWoSOyA64LZF1a40oxeXI4gOsNFF9J/M3j71BMCwlYJW/UwR
s+1QnkJFZ5WQCqoVekxcAlki+h7ufQWzzqUBezeVhBukXoOIV6j02L/sGrB3HVWVtzYSj9cjl5V6
AIcO1QVMkvsFdHlwMKoQXZ4q7SElRxbS3FvWA3AI0uUN0J3BUXPDLQB3ocsyzt6JtDB+5qADiqOL
dGSKWnktfmHvocn16GcS8mhmN9FegFt/NJ0hbfau4U3dOqnocm5H7HTEHvzd+Gg7QwuBZfD1YYNt
ZfFP4vvhNw9I47NpuwOSb0PFYfrlxoFI96hAtfXKToUvgN207fsQ0wjvEFVxHB5BPRBTA7drjo6Z
68hJAST/MmSh88VBX5/4pesGADBph960PnX/hKkkWp8ajI7NxCTlBBppfZocU1HRRKALQqKF3wrd
GDxO31EXt541N4EVrMVmggSzQ6G7RcvABjWRVjbIYkpOcxiQg0v/aDUTl2JRwLmj71l39c7uMutb
6+NhvY6NSX6yJ6CF2Cb4YhvRsQazgcqGQRfaJDvlDAUWyqNQLjYAkxX0ywKmIKUNt9TotAowbGaH
+O3KT7laNwE1sG2PUhOGsBU9+3WngH8/gghpUC6jHYTGtYAOYYRrxnLLrWj7OPnkozniIXg90IYE
Rel2W5R3YSB4djzQmMPkOz3wIIf+hnKImRykBFe3LYxO/rBor2cn9PwJrtNKm2WtmhzJ9cjED4J9
psmveuXbnzBa1JytTPUpAacEx20jFYCODdAdIlRojPlpwC7lcwoo4kebV1pG/88xn9N67JDKgIBN
ZcIv9K8I0CcfnK4aKfAD9Xpw0aNABTC7j5PxrhQ2LjouRfiXjGt1BPaWBw6Kil1BzR0dbHw1lDM8
p107fC0nEO+aE8XgkOupu6/CgRqzNEWIIC4g7+cEMJ5xP2BEADmM8GrWFoBrtceTqXrSO4O90YOr
+zQWMtfv6YeGJIvQfB5RauwBVSEwDg/DBs6p7UAZIS7VKKl/RIPON75bdk3NvMf76zHgAv9p6r4x
7uwIheoHDYoJteLRdSJuVmTeqQOm0nkykwAOQguLo9xORgC3MgpGOW58cJhHHpM2QZU0Bz5da6b1
oU2tlkcs4V0qIJK2q9AotZhQ0q7u7C503U2UBYr4BJkYuVVD032f1Cg/68GYGZua1qxai6502NE+
3nbI5YYj1eMMZo0Ee5Tej5aQgvqK6zXfgh4O94lQZbyDxGw0u0pS0/e5DeDZ08NHFBxOb/4EAJTs
lP5t8Nz1ipvMbX0ZbWgHORTmPcodG7Kp+KuG6Ee5RrdyVDucw+KvWVDbAwo02nD3n5KchESILpNK
LB4YkaPW0VUlSub/KQO378sswYnGkak4VfiI/JB6EFEATgW9k86DoIA+dyl/+g3MU7hoYNgQK+j9
D4VFRwdXl4hKHw5p6IMIcnfQLi3igN8pjbfOU1kFWftAP9sgfM8r3/ukt4OYNkY4mUcIR2EK3aYM
stV/3F7KMSOs2wCwie7pK7iIh7PV491/9IJiRUFtcBMoz/5Fw655zmQUzrETWCwBPfnLf6YJRqPo
JBRguzY8IloBYlED4koZpEjt3X9gUDauUF6yzW0jkGvBu3knYkx4DhFA5vGGf9wFuzNj9lXjb1EC
tYrZWukvT6EarGMsinI24DLML4kF0GU39M0gD0PrJ6cJnN330YvHY2M20Q2j3AuWVIZJ/5sw3jSF
qy+8DnuiGcUtx9gZEvOjZ6ttiPQ/de4ZZR03zva//+t//J//9XP4n/7v/On/2W/9V9amT3lIje1/
//cFmyjGc00gjuBNXGfhcOhHY4V3EBmUZtBqRZPxRWub6pFcY7jhTzqbaZ3Zf3FhgEE3hST/sfiy
51+1xyc2R2HLXoeVFt73U2vseVD7tanhEmGl8p/K7pE7x27jvrban9en+cqnj04cQ+rKFBbholi4
nZVB58ew8nGSyKroWIgQD0uEO3a138AXNLsARZ44eeu3/TMosxYCeJ2xtFeexqJvAgsM3FS3xWch
kcnOilJ7hzh++FZ3RSbmWqZ0cLU1MDJbLCNds6HB7QC6WVHUu0y52QbiarMZPOyVrn/KVztGmTp1
Fd3iv5Zli4XloekZXYEiPtKTyv5YuVHyMMjyxUy79PHtA5FPmq6ldDqpYuHOlui2BcwJ7QBUc+vV
QFXgncH1uqMZDlfz+livjh2TMR3btVwc9xyIu+ebE74t9iupa64V2qMoS4/GKpY5TQswwyvsMbrN
9fFeGYnN47nzcnHBGDDnzseLisZH9ozxKrD5exQgta3ZTun766NcmBUOn4ZLo0JQ3lj6XKelP/Gs
OwSd+JKtvTxyd9BH0cltBFIosrc/Xh/vwtYwlILp6xqKrtDyiOsarNhUgMhLRFuvDcumq1siVmT2
zvT5+lAXpgbX0rDY74pvaC4WrJvLA2mI+cSUJfZzVLQ0HVRhvjTIFe5BrwY37uULU5PCANlHiYAD
Zsx//teboOEOwEsJpk5Dmvcw+TlROYCqNc/4LWfGS0PpiF0IBJt4YJYHDMWDZqYxID+DKugBexdO
QEsLASZb+1Y/QoWzr0CXdv7XZeefz8rw4KnAKJrPslmuNCMURw84YaVF5o0L6tJ6cWdwFwK85fZf
rFdhADkcAqZSAWiAr0uS3ftDtA+sHv21qYx21/fHxY9I59S0bUzQxdIzGOePPulctmKGM/J+6KW/
MTEP2zd19PIvRjJcifCIIxRP9/k3hPKPk46CJh5XtOan1ve2VS67bTT41b+ZlIRcKfiEtiUXQ/nE
9qYeDtxSvYFqHroBR8uDhIEMhLphH/n6tWZnIPJJbw24Iu6257MCWA76xkNgGGWcDGhzj4bOzicw
pymPcehLX1WA9xpDoxMygVK+G11J0vsvPq0jsFHXHUc6+mJ75iTwWTWg+mB4WokjEtxzCpbVQTh9
dONC/vN3nYcnsJkFlha2oAOMk/35hIWfNjlNMbnOpiz4qlV0cVbNgNFRAebsnQiS+CmsKvOeBll9
whVPvOPJnba0250jmBz1e4yL7jcg7cwhxwekRYc/PkShToFXgwxz48F6FaNycv/+uYv10TRAq7Ht
yHVMz8LPArqw3oARArYXW8TbxTodmxDlYWRDrq/Jnwj02ocyzj8UOikQXnpGrpFyBPSAzlzqvLMp
nq1L3e7u3RkWQKHgxatkdRJhGhzK1rvxKy4dby5/1sueLy5ncR1DJTIjCcwH3h9Kk16I4ngN+P+I
ZHh5Y6j5UL2aL3IKnHBAwba9OHSUXaIWIp+59prvFojNPY2ZjNYuqrIFkkLXv+6lweTsMAraAzKE
sYh53CJuzFkNl9Zj5uvrXDeLk6aiam/1Q0I93oSDdmN++qUxHUoGRCSGrYylr7EL45ooAjNO5Fxq
lH5xJgCP7RVHRbh+HPH+ApBi2DvEA/sn0EXNu1H25EJTjO0e1Uh7pVm+ux0BgpcbKDViV1I131//
MPP7sFgFeMY6iioORT/ekfNdl81rkKOqBUYOrqVTAsE36cFtr49yYVvxNrlEtbxShhCLve1NA21Y
lBDW9ShQ2TXRTFGWsYKOP+6uj3ThfuUO13ndDT67tBcbOOllB/aOAJA2UXWcgsw7FrR51hRV5l6E
ne27Wg+Qh3S1E2Yi1dtvVqJqbhBstbklXrmxD5BBwz6w1q6Wa+8bW0C3EGORn2BhJ1+vT/XC/rIw
PDZJF9hd+jKdBi8JLbhkLAOg8KEFpbyqKNhRfo3Q/CAsuGXUe2EVbZ5HlhC/bou23vlewVcHfU+L
2j7otfoOj3TkAIvGOVWG495YxvmvWmxLhnJ1g9iG9FlfbBiMe2q8gjxe5ETRC0rqsEW1NAzQBcdn
bdubwnjALEu7cU1cOA02QCbHtgDfWJY+//lf0WiSDSVmtwjvWQozIuS4wo0XFPbpzQtHdwJ1coNi
jEJ89HwUW0NZHrIpQe7kiY9mWUT0DgAgH+BYxi5YvK40blxGF5fOtckqefN15SwmZslG5w5krwjf
b8qthsTYAzonVrQJIZq/PV3hA7J6tmMbkgj4fH4NiROwggz5QnII0EbEOQrj7m1VAPG8/ikvzYtL
y3ENE19YJRfzihHVzgEiW2voZxZ2Q2gRawlmtS0AxM31oS490PPmJ3mgpAPzczEtmPvCblumheWT
8teFk3cWUAGVH5CiEegsJxCikt7NevK0sf9dVQDgcfap7qZWJzi//nMuzdzmLaOBzn1qWYsXrU7w
iFI9qpm476pDCx9qN7j1c9tDkf0XI7ku6lhgfHgo5nvor0NB9oZdKb+AaNHAXgCyGMJHBthX/PFu
fONLx17N+Rkea/R+ncWxr4cKmFYNpKIA8ntEnZFOG15Wm4o+zh0y0toRoqJzuD6/C/coUQiRKa8x
z4Yhz+fnK1QfR2S0QRUnPrxboBhpYOvfRjM9FJPr3ch4L86RFpIyCbFQt1wsXA7ZwTFGVJy8MG/f
q9CM1jjyTAf0NeITnEEMKFAuvJEmzudgeZ86lpzhVVjKO/ZijhOCdGDsEHJPwKuifewibQbFKgi/
Xf+WlybnKIcdyb60uePOvyVqaKY3oOWxtkerfh4m17ircoCsEa6kn/vASU5tr42/rg966ShQVkZV
1CWJM6158n9v0CpTpdmjlgAdZtjkozau7USDH0CfeP/moah2UomhFjiXfhbfEZPtmW1G6wAKsL4J
qFGeKCvHu6T0uhtP4IVZUSWH6iQUmSJBzfmsWihMELNq1GJdIXYxmEpaIYmNBLbzcn1SFzYHVD+2
IgETNRixWLRBeF4dF3q9lgBKHiuMqwf4nhk+ndfHuRCbzbGRYUOXozhiLS5QR5VZHCFvC9Klcg+J
5mg7mTZiTWBOwxN++pPsQCsUPIIYIaj4x/XhL5xzpYQNpIQ+mU195vyDOlXWWr6SnHNh9R+VJ6YP
4LmRLXW6bFeOmXajznrhLCj8TqmLU9mSzvLejFsPynFMRzHGxmofGq56qTWInSGNfURMsKhMo75+
9+ZJclMjASOlFIL04XySyB8j3A9Ke925CNTlKEW8s+lL79CERNeEPPLGmv75aoubhaeQ/elIizOo
Fle2m/QjXdIacbU2jn9YQap+zhf7D6GgdUKdqtBo14MhgME0QfcAx+V/Sqk72pvrE3/9tS1lu8QR
ktgKd/HFcYHGgYRTSHlU2JrxHuPE5IVGBC6oUA/ukUuw1GqEX2PeeIZfbyqLTUW2wgvMwGo+xX/d
PTYaw6GDsRIehriOgc0bN5hRxncwWX6zCcMbs7w4nO7MnSVXd3kqz4dDtlCHuQS8adYB/ASCxzxW
iXFC9wpEEQ6dhXr7/OYvitcXRHidOZ4P6NizMnHe17B/NLqSEQf249Sa9jGyvB4Tzby5McML64ip
G2Mq3hGC1cXzKMsuTHFagv7ppvUhlAUK9tg7bDTPiw9BoHnHSdOMG6dmvnnONzGVfO5zchrSNvKp
81lSls1pHnFU8fUA11QNGA3GxDlKL4pfdlCWv6KmxkMAetGN8/P6lp9HtokHSMBtgFfnI5uoC41V
afFgomG6pfOsjpV0jBNaP/mNRuGFvUPdVpfU4ijgcgmeD6V5RlQEpgnCoUC3sRrGaQu/GpjzVHzM
Pdy8rx/IizNjBakmgaszrcWrEqcq0KYQ0Ak052yXEzcC8Pe0HfI5yY2PeGn5dMo6ru3SbBJqsUkj
Y4Ddkc4aMhP8v67S/K2J9g4q3/IzjV9jj6jRbJUwaDdiuflSOd83JMMM6bgEj3zRxWaN+xF3orRq
IH9QVdJwKtqFVDpuHInXC0fWQdGYfclV8+oMdjq6JJC/m3VdR8jqQAfYIERT7FDrRHUId5gbn1Of
d8JyWmpOyeg3GcTEi+NQiQKh5EY2YJ2tWQRUi/ZjGphbCuUdJHGINHtR1NAEbJEeyjJFrjR0m23T
+RJpj758EAirPV/fTq/X2EbDz6CAR7+ZF2SxncBc+5Dv5jU2RYaeZFprn/y4GfZoBdlfmgYi5iEa
JErZILi5DK+PfmEJXLJLoj7+gbGxuOZdZQ/QcoEuaPX03UcCmXYLRtMjZCauwN31wV7HSdxCOs1Z
zo0liQvODyp+OwWiiDhUCEDdB0y5ENpRU3/wUmxzqaSpY+6nCEq2TRNtLQAIb68CKw4R4/MrbETZ
F+dJWBXeXlnWrnO0LHYw3vUPokzkBu2h+kaQ9PoEMRQRGRRSHm8mfD7XduYexBZ4G2PIYByXQbMP
6XLe2NEXRiEEI6+cYwNaEYvlw1QIOjvC42vDgak74gB0h6Zgt72+bvPfcn5s1Fx0nGcDs4X9cj6X
HOFa5KQHNFpnTa8xkN3R1qOvsp+m/b8YySbEkyR01MkWoWyHchnElb5b9749ok8TuWjVeEfldN2N
kS7sRSrmJCE6StX005frEzhY09izfgzM3Rp+RGvtzMHoH3SDKv0qlXX8KR1h7NWqK7/Uvf320jEK
dCCGDGAJNv3NxblHpJeqTgqKasYrnmiCT9u8R5syFoP5L9bvD1TB/bN6yzYgOjBdq1oDWQk/0k+l
iunPpW30hOLhrX7E/NmWW0Uxoxm+IhCVXmxIx8OoSh/hWZZykh/RvCu+FJptfDE0kL2rrnHcTZpn
+ZufK3x5Aa6RUOpUzJaLiWTPMCS+2a0HkJT3mCsVG713rRuH7dIxwOSO6t+MIqB9e34M+hFzaGEi
0w7XEG3QSaLXKqdqjZ/f20tTTIV8kuuDdip1wPOhdAOuMvBqwE4K2xKFUOsWNzxr5UskWd5+5OYK
ygwdoO9tLY6cUdUYA3WyW5dePe4nF3XsgPbwLumGH9dHunRZ0X7jmZlBVbSkzydlNzJ1pwTHjbIq
2mNT1fY6c8D4Xx/l0irxoEoLVi3KmNbisiqkR8EvgnVZOliHoMyPHHRllYepybsbj+eroZgEUTWZ
MEZf4EoWUdKE1lJtt/i7CqtTeyxSxkPZt9QY4B9tr8/q1bmah+LL2ZRGiXTNxculYeYNowjJozhL
/QPAZx8ZoiZ4wpet/gZJHkkCV59ZZW8e1ibKxWKItgGvzPKWpIHNPijww+QFIKpuvmKdqO+TNDZ+
I7vq5AhBWeWNc/Zqn5Aw/D3oYvNbyOGkfjDMSGbTIPgcm90Y9t3h+tQuLB5dO5fJSTAzYok9aivX
mnKEEuYOmjzicDRikYSdW1UiO3B9qFch3jwhsJL0Z/mMICTON74HmiSUQzz7ciYDzmwou5oS/R3w
Ctq+6Az7OyFY/HFQ9Y0T9+qRWwy82DWouYClN4Np3TR6vyMFRLwotOBn6lNU3CG2HmwQ8oJ2j/fw
iU5yeuMsXti19lx348zTMqEUfT5xNPampnJxOhEBHlSrUKBqufGDJDt56AJE8DJKNEFGdC2O/+KL
04BHdoqOGcHm+cCEXKWOSTuy3x76A0boOl8NXIj28F/UphRq2ueV62zxkStuFKQvTZnOONVAnj/g
X4tP3heaq2dePk8ZDP8aDfqwPyEnLrSfU5dpT11QRxoV3Lz6eX3KF04NSRQJMB/blYDqzqds55NZ
jgjgrFs0MKZt1CLrtY6aLExu3AmXBiLolISbLhjSZcuN98IonQrqtE0darbVGSvvPgigrNxYxIsD
UX6bGycCF8bFjMJmUmbixWIWRsbBNceEYaq7Wx3ZC/eA4gb//6MsDmcQI9SO5odYowTS7JXtIeUe
uLMKkXpzTQS8F8E6rRF4mfRlFu8FYlJl2gUGWBs7N74F2qi/N1pFkwsY0eb6briwDRVRLdb19txt
XsLncMtx3CzxxBrZNyT3EK5EGrwfj5Gqh2PVDCD7UZm6kfNcuOcIWNC7meMjsCGLUEKoQGk4beno
zKXVT0ov/yCLOD323Az3sO+zjTXNBnOuQln++nQvLaI9l7goJ1DwX24VHO/8Jo3ZJW1qj3sY6bgx
RhD8DGR23v46KcL2GQdJ/P4KI+vS7Kl8+D3wlOp8nxeZ2mE2eQv8fmlCVAtB7imIi86yYRj0ldOO
FVZuKEmVO3dS5bEpc/OAP7B8az2LXTlXQ2Y4pyIzXlzS7oBlHDZfxrqysnSbB+24w/lr3MNmvFUD
vTgrxd0hCNUtMsnzO4pOTeGPGrMKtLY45kHvHxBAR8gnKacbT8/FoXj+qClSFqRNcT5UHILPT1Vi
rGs8MY/QFsxjgXvKnc02yW7svkuHjZXiQjSI0GhrnY+Fa0LUNDZfUMrqdwxB8RA28ORi3HE3DWYR
GFdP+f76jp/fkbNEi1Uj1flTLqeWsgQIFMDb/Wzguh/dudOkl3G0Gcs+zWDN48GIAHV2A93xuiPy
Z0jAP5bOnQJD9nyaFv71WR8AFYxRSkaejooDt5mzCwMLzTkIhfpuCHGUh5XV4ZxShDrCCoOr31jZ
S7cM0yZzB95Fb2Zxi8ZKxyIqCAG7RY7xpOHFIgBk2P2eKlr/M8sbC8ISivRdXclb8fDrsTn1XKt4
+FHFp4R0/gkKzbeHbvRw6sqjctOa5hCjjrcy3B2MpHpTmkG/bajgba8v9uuXkGEtnW1sztirZX4L
Q59yVgvJDVt1c6vGyHuIUbw7XB/l9ZGZBwDaTQLN+yCWk4udacRDbgA461lHKX18tNB32Q1F+eXN
IymTC2BOpYnPliEElujU5gZlwEmUxtaNp2DfO26516fevjGp12eT/vmM0nVskBevwGS+HVpaVofg
8F0U1WWWIxwuNHSoMsfbgX7VVgr17xsXwuvDSbsZ7AVpLjko3Y/zbdIq2NutBVgPxmZ4MEtsbSsc
5g5DA9W2DgENv/V7zlUksnjSQ1pMy++ZdXFcYz2FLlYwtZB7h4qLISfpOKWAaW5sxtdn4HyweRv9
1RksWi/o+xkupKoGDWqnRhzCb+VGTFaPSy9EfZVLvL8w9L5R5rk0Mr0zdqmNWy1PyPnIubAay6fj
ufYRY/rshAp6aYHOKUqk+MUOaJaWFRbHVmp0N+6+1wtq80LCmZoJJBz7eZf9NWd4tn7m13iqccPj
3AEC9jjoCYxxlJU/xGk53dhAr48i49F0hqnCgJRbzsdLkGtE6ccdsc4x3AeqywPuZ4Hc+GZ7q7Lw
+qMqwdVi6IZNIgzX4nwoRGOGCUmMfmMVVYeZQFc3z6GLSLveNnELPXiwvuO0Ut372K/f2EqvPytj
s5aAl03KKEsWVTLqaKcOOeodRVR88GTkHSbsWu96adT7QOjtjaj49WedY0S6vsQ7DjDFRVqIRc6g
2aHqN5UsubLdaFihmoGzqai+Xj+Rf/qb5++zmuGrrjH30eYG1/lnTYIKLrrrjxu8YlFj7FPAQ6vK
xBsVNJ9sP3dIYz3ZCOq8A3M7Iu4f0QlZzYrQmBLgqLvqk9S+0Sh9/Ywog2tXECDPD9gS6IdGVCsA
CfO5PYHLIKo9wVr22fhyfe7zA7yYOlQta45OSPpf3X5wwrHZ0s0OUL+HgnUKqnYDwqcM9zpGo8DP
JGgGyFDOBmnORq7SEXm86z/hwkJTZplHpzKH5sO86f86r6broRMbO2xqS8QnAoPmICpL3IGJlzey
1ItD0TyDZcNND673fKg6ksQetd5vjElrMD/LAt1cB3WNxLOSfXvjYrgQhFEZJrmSgN3m3G4xs6Bj
JQTKJAge9Vq2bg0dbjTSOXcSVuq6a3Q46nIM91CCncd6qvwnf9JvUTovrTD0WLpBDiBtSD/LOSMV
aOj5gKGQrp9GQ2IME+KFnaUTsoTYvyJoaWibJIHLT+zSfrq+uheH51xxecCohld6PryZ1F4Qc3Fs
sjSjl0FcSguvgwPtRNaALCLo9wRaGhVtTl6uqVto6ktLTk4GEp7iPJngYg0aGxxHO1TDxu/S4keB
ReE+oSiyKyPjX9yQPDzsZWifVECWvBVfb53GmPoBNZQYxQwskw/9YMsdijYh4jZGs7/+aS9NDZQR
bVq6ljoh0/mnjXDBjE3F9io7d/hkM8AGEmNzHxXhLdjGpdtoLoTMQRLAruVOblqBU2QIsDGWhZEf
g8xBVQnnM5wGrs9pvmoX9xH1CN5taK2QaJesVpWMXeHnvHB5KZ173FCtrZejNpS3zfSxsRC4RlXL
3V4f9MKH5OGeay8zjML4A0X46wZCzlT1foxunu0XPa5hmANtCjm7AlU1Gl83roU/8LflHGmogy2C
IzKzC87XbQRbnGZixKMZgHGvI3CeuTj8TZlQu6ns9Gnbe2GTo7Gcjj8QYLAQk0dVFV3fclad6amJ
9qtGRKh+xthYPALBbsY9DVDd3/Ut2vETuhrfW6FwlEWhjTXCJ8ae3mu6r3krq/I7Z4s0+9DcRUaY
PzBxP0GF2XgzLZS9Iol3CI9ceAzGosSUBXmVKKtFew/xy48i7+/8HlVFTLPUXWLinfDmVYTxRo4J
ItaiQjKv8l+rGLccygBq7aZKjemnhRrfXY4GwTdEvm8hmS9sGEjyDqRQgAOQQxZDUVJKSi1rzY3R
ZsV7JGHS+0ZY2YGOpv/P9VldOBBz14oyjE1w8iqabesAZGrLUHS9h3tiamejN1NwFyV046BWGicD
t6MbwfuFWI/gkqYmX5J+mblYOTkZlfJQHtukmZ29D1VIQSsjCKt6wO9NcwtQeGmOfw+3OBBZMifS
1Oc3EwZX7qFxfHTVxIQ74sqteao62qFYz5iF2F7/uJfWESVMZAHIOSmHLmLMEIVUVAUp6PbjIL7F
lGi+lsIvn5M4nZ6uDzW/M4tDT0+FDMEEQwWEZzHHWkfhxKcftynHSWzrsMS9u5UvuOrg2jVoxjrH
8eWlrOlGXB/4wsdlYAVOk8XU4d2cHwsLRojTebW+iRuF5k5vaJ+ASL3AFukehwYQpT3q2Y3vemH/
uJR7qO7SZOeOW0y2dwoUkhVjdl7l8FCgQfKQgviLVrWBLVMGFnl3fZYXVhImuJjRIbQHKcaez7JG
/cttJ3RKe3SPvumiqR9HM8Kzl+bdjfzy0gededqsJpc4xa3zobQE8leKqgPqoo1ABLSpeqd5r/4v
Z2e23LaypelX6Tj3OI15iOhTFyDAUdQsy/YNwtaWMU+JGU/fH3yqqjcphtiuS5mWkkhkrly51j+0
hUXPo1XVlSps+36oIAT9+TNCXNQ09JbIpIxl1v8W4OKago9GEonRHirPPoZd02udSSi0Z04urtw/
Lk0oi5XC5ZItEwlOBxOW2qaxLSto+M3jF1rOTQOnz9bXph1PV3LESzNqLMchcHyQIefwmhS/Proc
huJZTiAajN+U/tA5swBkg3KIT2tL9aH8d1daIBdSUwdcD1kGxWDGPUsNiapzUgsdAwOjkvrdZGXh
1goQk1/VUwgarM1U/TEPNPM5743uV9FQj/r8jV4KClQmF7A8DUi+yOkkYwFqGUNTa1SeBRrp5qw4
3UYvM+NHlgp5Z+Av7kcA/LxmCptr5K1Lj0+BBlDTwhT9AFPQ1LEbS3PQkASLisyfLC2sUbNU66fU
ATGrl0F6wBHA9Lio9j4892z3+dNfWmJcbJFXWCSDOEZPnz6lw47cmqwB3NQKr0f+3Y0rR99KaG/8
D8IDzN8FJE9m8CE1j5Q0iSwEyb18iBBsjOxuk9PN2OUVfiafP9WlxcwQYJu4upNTnm0cNcRbIrcS
zUMoseyobKfCg/eg/ywG4McuNi7Docee+dq4H2MuYgpsHwqLYJBRnzmdzdAoK2TBxExYGvr7Dlak
j08nPjX86/ijomDj/emD2mhYoR+xKCEtIj6nAyIjjgpp38xepqjJ17pWMeQLJMVNZeybcvwRXcSW
xyvB9/fRcXqO2tQU6dwscg5URs62zKjKeD6n/YTOZyiX3tiPymHQjeDHAGX8KQum6KYNG3Svp6ow
ty3slmOKw/Fm6h35r88n4OP6JQkka6B/D6HtQwu1R8sUGQiJwh+S/88yHOGfBdjAY1XUxevnQ33c
qySBC3CJE5VL0Xn2oGphryUimb0OTW1/zFXHj/Cn9au8MZ5jOw6w9kVAI4sT6VBVWLd/PvyFtbWU
/OQFA0mqdA4xD6FBm1TD0L1oRVygy5CihpeAYEhX2mgEG8fJyiudzo/bCM1kjnJSO+CCZGinq8tO
dLPHoHDylIWC0Wem8LVOcnzMWOaf2B3Vm1S1Hj5/zI/hmDEpzdscsiSa55VjTMmUsatRIxRNHL9k
uXrfBHb5SDiUtsoQoSzK3d+zyYWvzO+llUQEBBYM4por6NnDhjkmnU6UylitonDUjmp4kDJw/Gmb
hlfO9Y+4etsmcQFFgbUPK+m8rtq0ncgGAxsLDQAo4NkhQUc+xTjQFkF52+Tj4GZYynqJOow7Swmn
x5i06xlRVbxP2yw9qrUVbj+f+Evri0YlxXpwVyQAZ5saN7EEywJCSTxDLHAjVCYxoShIp+FLGcWu
cAxE3T4f89LLJomiTgMtDpz0WV0sKbHsSsZhpp5dDTfOrKhfMGbNdnaj5X8V+DQeQO5YnpLqw5UY
dvFpOY1AcXIzprh9urSVEvGroEYYmUp/ezs2SrmiHyu9InrV7kUUBleCx6XVRfhgOxlAbul0nY6X
g8cdrBgnSlii3XocOfJI+nCCGO3yypmwvKiz6EyYYjZpsBOqzmu5ZY7n7mKGiQbu2D7QmtB5je3w
8sevjkrNcpuiIkUmfLZdahT+JrtJJuRj87FeYU1o7eoCNRzdqJKtrGAn4zVxi5EoZA7pyrq5EJjI
1CD5kh1zqTqH+1LIrfuGOpU3h3OFR1Zd74xqUG87DMgOFMo7d1TG0v/8iS8sGdIJjvUFksSpd/YK
DTr8RhwXi05qg32rruOpgQX0Wu6NFzuN1c3nw10KEvSwqTksmgYGB+7pkhmoOVZzD4/QmWRrBTrA
8qk0glcYDPOh0rryu4K0szdhiuKPMgaIvhCyCb80SJ/jrkKYHsPu6EqU/F1WOV9dhAmaInROsWBa
tvTfLkBkcbQsm3byzNJS71NHmndW39VPYNuKnyG2b748oZeaDiL6WnFVfEuw85ERg9TLNb6WsT/j
DXDTEoG2cpoMVxbGhXI/FROaVcvVV6fkfxbFoHxXs6X1ozcYZYNaTjUMmRejnPOtkTXJWlsSbqh7
E/WLtyHHNXJFo1K+QXcZhYEr7+/SeqEmLNOtowELVOh0pvKEinBUUvQ3erwo3Zysc92h3nxYmupc
HeNC20/4qW1NnJARM3eKNwH0v/S1EW392pKKI/BXfRNbVX6TigGXvS6VjCur+kJWQwAkfUJrcukQ
LJ//7X3GfW0lxSSPXhKUY7XRZj0+qFOZHzghne/ItqOfW6LkzlQWyKTK7RR8+XyiLmzmhR6gomAD
zolgfPoNDET4sISkVxzGhI59iCn2Hs+C/sXMbDo2fYuoto8dn/3nRwCcKoZciIlgVM6OgKSt1Z7m
PGZ8gKswFRWYQb9HQpMgSasgHbBzt3J198cPS1Nc0SFUAVPTzu+7RqBgfBUPsoebkKi+h9IUbRNa
nfXGxgcgdsM4yuW9kqvtladdVtvZvmVgkg2uCjCTzjcGKEMdy6OCcpBIq9qbEjxDcZXGF9LFkl4r
r8WJJRqej8fa5yJET5485+xoh9upwodOkaUvTYTslGBIsQ/sqoPTTz81kEbrRO7uVZw+d3qAKjcN
3+7p87n++MgUJWDPcbqDLUHh7nRh6VoyDxGVWQ84mfpKcciAKmcgx9QU6HR/PtaFwAN6RSZvXcAW
NHPPdnvkcMGRZ/bJrA5NeciJTYWnZZH1Te9EI475PE02toNi0jF+h8G4agL0tbGiyctraIiPGQCY
D+s3W4uEFqnL0wcfYg21EpgWeK93EwCaWok2M044VzbuxwB3Oszy+d9CRztUEEdsrfMAtdkhfWu7
OzQVhgVYdTQ/nKTX159P8qUB2avUi8AJ0AA7W1NtYnbGmKc9FnPwIe0SIyBsSmFIYWzoBoBqrqTE
l+YRTPzyOikjIFB3+oAYaCoAEJre03oRHsu5KZ5VY7x60C+B5nSrUKFAC0NDjonk8Ld+3N/mkapM
R4erwzlMF/mvpIJJ5+Asc9/nDsJC+DpPhznqkMS3kuChTiXtWFZh7rXdYN9/PsEf83FqURoQDGIE
+cw5/wD96E6dYbB4uCkBM02rRHpNctXah4oCMoH2OAYchRq8k6+n12phF1ILRqdgg+QP/aMP5fla
QuY/VNvei2I8JVYYcQQHa2jSQyG3Zo3WECKxv50Mv0aYFa8Cveq+tHX3lket9tzEc+anVTSi6ddb
N/Rs2sfPJ+fjSbl8vQXDv3A7oXqfroYyGnWcfPKe1nJXUWFG1+dRMstoM0mVpmHcbFtwY/oB1aBE
k58QVDeupISX1iNHNMKkBBkuL2ffILALPRAO32AwMD51oyAHNZvY16i4l7YZBEtg95A9IbOfhY8U
R7texdzNkyS5f6lLOcXgEe/TaePMc73uaeNeORUvPhiVLMgv8CM+dtHjRkfFv+g9fLjLN63Ly1vb
mf68dk+GTm+Sc3fR5jvfznCpi7KMiFdF1sp+KwWWF+c9nlyl9Od4GqoIwMQpYSDvxn36dK0EnOKO
HVmoVfR2simHwfHMSI78IHSqPz7Yl4IF72kpITPo2aLogNRlseZ0HrhOxFW7rvXVSMVZPIqulUgu
LQyLuLtIGqpUhM7iYdW2wq4M4q/O7rqLzUzftiqu5KqMITYUwivUoAvntwLhGAU56LH0eM7WId2G
oupwAfICCDyoa+diI8Y69NBpDq6cLBcCnyqT/gJ54OpAenb6vsAjaQn1rd5rLRuR12B2VmEhJWA5
+marhg7pu6SPPuXj4Mqe/o0CP4v+Kg1sKoq0snnWs6USqcCN6Mp0ni5FzUuRTlbsYYVpuUoMTm5b
V47yDWFnzKdlnMumVTRQ3mwmMtTF2xwrKBZzh0cY58s2rCACep+HvQtvgdYlu5IjCtzJeX+knOyq
obc1eAANzc1cZ98qTHlQ6DavxNcLQeBkoLPX3QTcq4cIcONMG3/0UPDALURrjeZK9e3jfYPLIeRC
TnWgYbQJTt91h/f10EmsYnWe5Y3T94I7qSL5QpeEa8uFfCsJ7HI+n8VLhxtkRpNKPTcd6G5nK0yl
TN9pDfagXWJG5WqWJux3tRl/dHso1J9SlctoSMit5iVTFQ+4rGj6Q6FV1SNSQmhAEzi6lCQnCA8J
F8INO2Z8/fw7XpoYoOxLK4yAop+L36SYAJp6hWpJokjmc4YVqq/FneSHqUO9IxktDwtr0/180EvL
a4Hl0eSkqPJBAxMde1xPraD3bBbzNonK730QUyAYw+bKleTSHqe2CQpmqeFTHzh970HSzHBcJNIL
Jyy+mWX/NUWIchNXbXEjtX2wo8ICO6HWr/EELvRLSFfZgAAQF9eRcz5rZQ9Bq5jLgQqSv/HyRpS3
8WSFjjuVk7GJyzZb5VzFoIMo1bAVGXidoSlAm9LFvsYpuhDEl0sRHRMwpwso8nQa8JPMwj5TeMt5
k+36pKEgEcmvrSWmvTnWzebz97scP+fhDSEMjFaWlA4M0ulwGCPpfQKTyFOVqH/EVgfKcJtXhm8M
Nf7nOIXGhxBBtlv8iss7yW6H/0H8sqmC0l6mb0NucvoFVLYdnkZO60mWcpthcvllCoeKvtwwXnnU
S0sZpV1Oj+UsgW9zOlKaVxG9Y0YiFR39LMdaWDJFuU4Nq/vzRB2YIx1/sGtkpOdlhKSYpzTHs9SL
LXWI/cY2sHujJIlVVtNsgbS172gqYxUKTFp9/fyNLgvk7I3SLEYkcBFAUD5aoahhmeYhY3eFZK47
qV2MvnDpPdr8a73Si6Tdj2Z9zUjnwkICPEPXkWix3OjP3mNk1Bm7WsA2DWOz2KayPLiJLnGnjwNp
fBwtbag3vSppTxNYckQMGv3aDeVCBAGNQSnWXLpiiGSfvmATzzx7loLGY5mma2fKnqyqx0V6Vru1
XDnVDn37yGs4rf98ZYFOWCCmhHUEec5Kz0FsCWdoM9ZwEtvfsYDVN9mkVnSJiu7KKaxefEgoqZz5
iPZCNjp9yEKe7WCWsbYZRsv4KfAJ3tMaUjeiz/rd3HaRF4VmtLKUuPjS4TxoenYCWGKWdWyGUjvo
QxhCYtj146h5kEAyLMymwgJ2lGjN17rSImyJCvNuCOZYQ8587r/nMKcH5nMe9l0W1yuihGG7FIkw
t0vMehtN8TX7iotPCY1zqcPBGD3HRdp2hHNsM7SeMKTyWRqHfYYE2gSnUxUuze1Jwh5ynI+UP+sr
l50LARj0EFcdghLQ4fOFrGIiGAmrab0WR6hvBM6nWivDBvAp8AAjUl8+364X0ioqUgu3Ygn3H/Q9
ujqxIxLH1jObilszLMEO57/imljJheBHgsjN4LehEDe502Vj1U3QF5HUenLd4WFRpHmMWVvVTPvK
xkTz82e6FAuAtC6HGHKatIlPB8NcNTGyfuYmJ+nTi7B1UTzMbQB9uxsa7UjrBM+ynlICFpLcpv0h
xQ7v869wgbAC8AHVAvqHaHhTZDz9DhJqCn2vKbAaFaMekc1HphWFhqoJbsy50MKVCDXxRdVKPT9a
0aQuztt9uKrVVnnrW8O6KZP8mpbLhdBMUktnhkwdrOF5gIoaJ0OeC7NgoI7DTZ7gEs1Q7ToPi8mP
RaNGLtI111TCLowKiXfBEDmkVbSGTmciUlMHi0ep9vqqMV/hJ9eai7/Z9KzEAlFj+hfOIY268u3z
N3BpWB1FXGhYtKtZ4qfDClv04EaRnu4TW0ZcFbbOTVrSS1k5mI34yDeDleCkurJ9Lw6L9h6wY6p1
HEmnw2pyrERmMGMLXhjOq1GrIzcHPUiA5YuwWstt0a3NMRyvDPvRRYJgQRxcBD9pP3L2n44rF4pI
bVUCFZ+yt46a0mD93mtO9nOipv2YOEJL3Qxu9bab9MJ0lTStMy8YkloFaR7h52qjQ+spCGsjgQht
QOCxifuXO5dS+P75q7kQDH5fFpcWNK/mPBNSjDQaKmdAVUoUKka/eubE072poYKRY5HYiWsB4dKA
hHE6fguCg0LS6eSAI6sociNjJVsVWHuy6Owgsire5y3iA1cuEhdWAJuLwsSyBFjyZyugG+3Gjjju
vSBIjNdGmC9lNedHG+Neb6z7ah3X4bUM4MKhgaYcmd7vajQL/vQBJ3qGelpZNG5KCQeWJGssbLvl
LHQRgBtea2e4Vpa+EGMhAkPeXu4Jy93/dERMiPW5bXNB4SoaUvgLydxuI3ukn5rGDuJksyJFRyvU
h3w/zLUuJW4hVPXHH68kuNWoUdNyXnLqs7mO6QYEuahrT8kB+E6W0FwptIhjEZ5x68/HujTHCODQ
j0ZrhBTvbBE5GRUAtnPtRYnoH0Mlm15SuUdtgWbOppir6Erl7sI6grqIFQMaR6QB55Kvlk5tAyQI
F8JMqR/Q1sOVc5STaERLsk3u6iogw0PJ7xr55UJGsKjDQPQjkUb06+z01DIlMdSGVlUMBsaPEGLw
FJt78eezeWFLIuNIuZpegoZ26Fl4jmUntpy0arws7UqI3fq0TxorWUVOWv/5RNKJomlATrWMefZA
czm1ea91recURl27YQqyKi1D+5EZeIfTY61hGIT+5893YbU4uCdCk6Lfh8TY+fMlZV/msAY9zYyL
Yz/hKDvr2DHn06Suh+AqPu3CakGYYxGo+vf5fjaenaYI6NeMZ3Zt9KuQc5C6LWiBStam2zqR04ei
VK/Rci89JH0GLnpLPkHN/DQIdFkhBErTrVePutX6HLHJvGW2nYMcD+GXNlchHn8+r7/D58n9krYD
NDAowPCWaF6ePaiSGnHWTz0VAzVDbmCwEFlYD1TA88SNe6VMvLqRtRcltuZ0p/TUc9fhVLebsJdJ
OfVaDjSEskpD/Zkj0JLdpzXbYOdEjaL44SCS/GFmUy5aDVpwHzZF+FfUVi22a2iy3/T9bL9mpZ3n
q6nRRmtNAzkLr+SOH14l24FjHFAPkG9qzsvnf2v4cX8bOyMWPCE4lIeEc8obNSG7WaXP28To35iC
l89n9eOQsOKpTSyiahBCzrVIohkcIqqthlcnjd0f5mZoEtfoua+6FArEvJZScp19B7TmWnr4IdzQ
0aThwv2VY4Tu2VkIb1DkGaYpNLwmQd7BDxdX+Tjg3V/ZkMvfOV03i9IAdQli+CI9cBa+GxsYgVpj
94KoyDC5E+LdK8ydyx3q61f9Zj5sDB4K3gnowIVS65wLm6CRUVgdkuhANAvtIUVL4kYI7b6TosAv
847D8PP3d2G8Jd9czExx1aBCe7pkVAtXdDVeJlEOVEy458iYbudmHmZA9KzhJ0crUB/4fNALi4Y+
GckmGQAgu/PrhKgr2ZlCYXjzOFev4QR1uqL7QA+2RicIQf9DpXBR/3zQC6+RHIc+MOUHivPnqVyJ
i2/XxInpNVEtvfQhoLFtUki4zoTVVcPHC8GGthjRhtsLKR1t59N5bdQukzFf1zxgwVnlNm2k39S4
gQ8uaUfyINt1CLRADVXu57WKqLQRJdKdUhr2I4Yt+S+1ztEeYJnmmgdVZdZdU276caPGqoqulxZK
W72PW3QigmjcdwmsJVdtZVCLVtCWiStLyN6teHXJd7NMp2+fz+XHyjMtDhknK6793JKpH50+nh4Z
ZGxYkHlVGMs3gPXVwXVGI1+QvSIR7jDaneFzt6sOnSFQprQmQySuNMZWiwuIZuXbz7/Rx/LS8o0W
LjrlLO6q5110udEjQX2y9ByQZoPPS02bdayFs+QjfKjS4phnLiVFAxTBxYw9e9e58KDIGOJOt5oT
2WxWAmN04cqg0AvXRAK7ZIHKuryOIQKkq7hJkvuilrPYFZo5faPebeDvjTZ86pdYijxPqoX2VJbq
eFFggtzu4nlwYkT9DQWODUz5t8+f+eOKRjkDwXIIpGiiUIQ+fQlTVkN8morKg35nrqZSzbYibwE4
zMO13tbHMAERiAYOdyF69x9Io7WAmREWVemptui+Rb1uwqMyFWxwENJzZW6DV3brxRVGX4tLwpIh
oIhy+nBYvuGmDhjVU9tk8DnY05WeidS3yxZSZV9AvKltGYzZbPgziI1tMQXBKrLK+N8IrP994rTe
/HZefyurScSoq5/9+B931Xvx1Ir39/b4o/o/y6/+93/9j9Mf+c3//Mvej/bHyQ9+0cbt9NC9i+nx
Hbvm9r/c3pf/+f/74f96//1Xnqfq/V//eCu7ol3+WhiXxT/+86PdX//6x4IJ/W8z+eXP/+dntz9y
fm01v79F8Y/zX3j/0bT/+odi/xN6PrkunTq6Zr8FzYb335+o/0RDdBE4h2kFDHyhDRalaCPM6ZV/
IgHBvXVpdONwu0DiGmj7fKTb//zdGePgpG6kQ5L9x3899/2/T9l/T/Zl13sV5RZe/P87jlnmHPa0
tBe2LYPxZ08XxoSciEQpv8COvrSfyiK5QzjH2XLZeyGcN7t6cmp3SmQI/jFmDaKzftRYgrvSJF4F
HB7cmbV0l0lO4gn7p6ynD3Ed++GYr9JKb276quQq2OrHuTSKW+ADBytPqBePLHGkgG6tLpJdg9N/
bpC46LXKDZvxkIlmS5fGcGfHT6Dluk55FGF5lOij03s8Okb+3czlt3IItnorFp+eo9Voe7myHiO1
X3e6H2VfIue9HA+986Wd5a0RQKnfF0l8o9gvaa3dkvBMbq1Tai0mNwA0UxVurRlvTvWTb7fqw6Ns
pgWtXMxt4/y+xWRJVtkwSezG9ZesL3ZTOvp2t9bo9TY4glj6tErmpzk7qrFAHyQgd5XeklR+mc15
NzgzYJnKHet8KznPA1A4UzXuEvFtRnOqwtS0mmp3zns3jPawn48AEIUZo9z5k2bF1H1h/26YS1QL
XCfGa/5Wbfe1TMS1i9JtjHcplJ7bGrW2SQo8RWqeRfiDAA+kcxVmT3TpV5mabJV6XE+IqRRmcD9E
s08hGzaLfIz0ajvLoQ48UDeOZZNsEB9/S8S4yXuRu/1oeMif31jycBdNwh3Bw/Zx/DMV+IP8KKsU
2JtMLk4XoZAARqibOKwepkLBt1taadKd3ibVKhzydodqcfIQMmyE+0Sq7bX+XqhfEiJ7Z0yrarjP
EFtIKrfo+/XU0W3PIifaUZe86VNFXaVSuDIC8RhmMc2Ne2wE/cjiUBfiPjR79MhIryDTbRoNg8Eq
4Sdpyr+NZVi6ljk9hKV90Ho5c63Ydgt7phAIiIRjaV0N8mNjMLtzmn7VxqldqUa50mfllyK/60pr
eWrZH6fki9zkXGKyVWPlK9G/VmBrd22FKK2RenKSDm49qS9NMLqIk4OXVblq4mU075y2d2nWH2K9
TuA6lngFHzWz+5VY4y0VYa8gg7PbchN0sWuk3/JKeD0d5sbOD/gkkQkcpugJGWeP2rTXGT+mLnsR
obMNExDCXe4Zcn/fJBUCIPYN1KUVVwzfxJy4iP6KlBkBhOwVGNBTEBc7NetdblCepInbNsl9PTYe
GquiIJftMHjYDtpwnEr5DTfcb9GksA6+OvO2kailtRhw5WKnl1/aUhz6wkMBdc+hD4tBPfTqKLsj
Radc1u8nE4fMNHgI+vxXFBq8lnaKV6h4KKzvDgCucdvNffvDUsWbI8o9qsq8jXZdRLLgBlm6o6RT
hozqvT0lyMoGr47N9pAM7VfjyO/grHo3tnvHzxQCRBD70ZwcVCnzqVt6SZjfO3Pky6P9MHZSvc6N
uaL6LxdrZRifrCT85hhUnsM6te6kSVNdCQPrCG/f1RRCpZtsKVyPUXY3Wk7pKb14mdhIYiQqyNlW
Hkq3KL7NlR8bxtc0vU+HeFtjy0YEeYrbNyWY0BPJZ89EV2Ssop+KXd9GFlLcA971UTfHbppZWItJ
EvEn0Oe7DMjsI0F0AB823SgFe1pEtunaJVo/lnpA8bV+KiPpJqbYsSOm65t6esFLZTXran9fh9bX
QMmpNJf6U2ph4DnHsa8DinXtTNSkFA391syld6Y+5E1xl4xmuLOzgSJ4WM3bQFhopIInWc8oB++t
bkjoxsTfEYM9lIjIdGVwZ/el5ErpDd3T6dnI5VeRTfdpkgB0MW4VLLUC/dBJ4exVffzeRtLjPMBp
ih3zXdByWeEjZEPOTqKtAyrKHzI72QsdSZ7cAEPbGdI3jRZ1xgu309VkqJ3bTF1LbpnUa7OGWj2x
jXQpuAmGWdzGdT26eU8/rtKzG8sI6m3QTgM25VPR3ra1Hh9j7Ffc1MElOdZMF1pJv1PtsnTlSnux
QObukkA2d3brmE+SMEBhY7FOxJaPAanP17YrmrVpjvEX0VbD2pii6oGFkfg4QcQ3mEOPh5Cqsxc2
erk1s6ZE9L+q/SyUaoiC0Yx4hRlwDibpqlbmI53hdT0LXprEtuuiTahJK+LZmyEPwO4TMbl4gqZP
oR1AEOqE7YdRVe6UucpctfyrasMnRZK2Wg3tYVIfm7jUbgK9DT0uOyj3EaruhYXGmtk7ZnErNL1d
a1Hb/4wkvKPmTJ+U3cJad0lFDAKtWtxag03jBebSHW4PHbbVz5IxVrsxsQiME1pTY/hLWw68UP2u
F7LsYYPpOYOW79MKG5/MBgcdV26u14E7jWm6a61C981uzr1oSr+1YySvI1CvqBBFr1mYuZOs3YQj
Fgn6ZD1BSyuOupWkb61cSG4lDcke6VXbLXOUD+tkrLxJoS+m147NzGTKZqhLc828kwiY1IySpHb1
UGHBmnW2lsrm3tCl3jdQh17pldT6RpXTUauXv6Z1MgKAIr8rCvWHpmTjxqhg5TZRtM1r+3nQ1Dvu
uQM3KaO+6WRSA+sLwHZnM4eTthIJmv1SOf3Ej6sjOoCEsY0hWMmNPW1Tc9a3ndLVK6k+TiNuCeRJ
86+wjRXPkYS8go37ijfPX70ZPqRGLfuRnRMC1OyoTMmLFje7JpyOUa48zPCeNMBVrdE9qyL3oI25
dTC/jVb6vaROGUvVRjDtcZxtDM3emPDn4pGa6c04mh7wUrIkYw8ke+OkYhXBAk2QbyvzYDU00X7O
7dgFOL5B44QTqj6WRrp3xvwudDpEj+7qxtgWeCqWVbVBx8GX+jR2A1K1Rld8Cb0XV1eqW+ae1OFJ
Qi9kX2WF9a1EkOww93MYrpyI9R/JvXKXSVK3aqDLzm5uLT2/XDiI+co6ljcUMDZpiE2RKKB/tVEp
aW476EXst/Us5x53vMzX56aqXa3pjW1oIXUtxej5rwyhOHuQCdYBmJr5M5VIGSOUAw69QPkmClsZ
3eo5egBMwJEYqWW2bvoc8y1smzdmmDlrNUccp6fX6msN9/5m5kAqnHo+9JEuPSqRk2y6YTa2XZQq
N70ok+9TPNePZdkgLiHNpEfg14MnvRjKwVXMwAIKmGj6qqjH/o5SWbqrK0PeJtlYvwp9nF190MzU
lfu4X03UoraVXE3PyTwpR3waun1Db+FXrgA0LNuhfUDB9YcxFBymWZ20tzYqNO4YliQyeS1Lt0ke
pVDTivhZ7gZ5p/Hobh/J1gNXB0jIfWjsUHevtqNT134p9Xg8BmpL5ENh0xxGY4XXV74XscqpYcHd
XhM/NG2rVZjYZ2a47534q9o0o75WkGh6VaAGreZeASpj4arjmGMacvY3WkeMtiI3qezgxew7Z6dL
xcxL7Uo3FAH5yYSlsoJc8KHAcc2dE0d71ZI8+Ir7ULbXtGGg/J7P5IjVZP2Ye1JhqVbCJTg13Waw
8u44gur9KpzMRo8UH2HOzRxxsSKrUOyi/Lode0lfSVH73TBbmYCoSZ4ldfpRLSn4OMbGGMvWDcPY
E6a9roXqdbK0r8O+WBnxmG+YScml6HMMCiDsYvyio9eGZMytOtK/W0WAYg4k7Cgf98W8SiZpdrs0
+K7pw5pKhOxqaXFDV+bGiTgBJzvbyV35bA/5i5bNayxTOZRGwlP5zLm61xrbl4u+9ZDWy3wjTL5J
naK4prToSluVX8slMmZJc0+RC+BBV6zo9SHnRLxERiY4Zmp5rJRo5zQ/WIMlFRFwcY4ZfilTCn15
cNfUkkrmJzc7cPPIXdmYkqcqHbFWSsJVHuqv84AsTNerTD6alKlq/3RGE0FrA4tIc4rjPTri1bOq
1jBAx1l/nnHmXIGSdVxz4NKnJ4q6LhNFeFUiXuZsdh7TNG3dIpxtpF/MfW45Xhdb4TrAAe2uFt3k
VikLH2ZZ4MpWUPljJe1DS1+rlfM4Kd+xV1lpKBsavdgEcrHiRPGtHKvDSF8NuuRXYXtD18E1ExJK
R61c7Gg2WLqtbMX4VUyxXzv9upXsPWIlniySY628Vgq+j47S/9U1RuLapNpelMlincUsfZBy0sAu
iwVPzARwGRjSgzxD5xn7MqQhnXYeKjecIJWUH4o23MMTvw2lptsXMOCqCPW5GJzLhipkC2ot2lSS
8IxGDyiYm9HsBkUDmrDPc24swirWnBbWMe2NdDOrYbw1Yk17lQUhosGgK6Pv35jrxU7yNmsL0wfk
Wd9FWtz7UHhiLw9C+9B08O64v6n5Wg2zZF3KIPkRNYn2UpwVL6OExgPYh+g+U7Nk1Uaa9apl3bQx
ZSE2bVDF9Cnn0Xmt7XC+N3uzf0nQ4XhCZ07dYu3TrjsRtDEuj47xqhptdoz6OjlmheQ8FZkEP6zM
dNVtAPlxrxnqHW7K+etAzec5zIr8x2hl7c+efGPfzp20l81IadZdrbQvTm91d11aJHsJC+nvJp2+
bIUSSb+hnNlPruHkzq0zmO3X1lCDp1Qk4aPSxRxMfbNoW6pBnD932qR9p8YYpd6igV24o1oHnuZU
47ZL0mClqoX1bIhaXdtFOt6mRiUfZiXmLmb9X+7OYzdyJl3Tt3Jw9mzQm8VsyCTTK+Wlqg0hVUlB
Br0JuqufR30GmD4NDAaznWX9pqqUSUZ832t5UF2vMp4I6NFogum1a22L9VhhHb1Li9wxI9ttOfpl
aY36btw698IlsJ0322Z9852+fiNlP+WhWddo0nv7CcVs9r4EHpodK1uHNxU4o5nY22K+AiFQPSGk
HftV0cSaI5HfaflxEXk/hsHYm4+LQZUXC61ydma9Fnw0Exc1/VT02+XZK4GFdty5tbgPzCn7VvYU
GOEg7AKUtdkUj5aXpfvN6WiqS00j2ZTHiuhp7XouAsEdERT+aVimNFyaOq67wYrlXF8ynto8WI7G
IiNr2EKiFIZdsQBL2CM5TVp/z707hPPEtJA6aSiV/aRXGXtMke7KlI3GWLQqYuTMQqvejL9Ymlzk
fukOACiPpkVWX6vKx7uplMc8raa4ZlOPlWOEItX8uAiK9wYWZE+HcDIHdixRwYRekT9IZwjCzJ8Z
w4pfdbM47Ojme19Vd62D6kVpunhGLFZipUhpV6t7xRxBz1v7YwgtZ9bL7HsDLYFiCielv6ksPQaq
jGfbUPBk0xT25nby6cnejaV1WuoOnSmtQGFVzhdw3WQqvD4M2MKsFoPeCqLjTw++V7j8QxqZkL4E
uFEf3O1FOlu4UrdQgCj5drEjov9Zz0dQAqtpdkysR91rDk7fG6GaDdqpR6O9mu3XaN42smVID0H9
KSu2bHJ2EO47UbboTURd5DHzujZ0/V0QnPMuscyu5B3Kx3DQxZc06kRW3le75OVLXWnXYZn72OsG
xqwqtQ+GOTB1k8gXFrK9sVkRrFD81WiNCC2Vwt4NY1KI5QNO/J5DjjN/RNJjtX/XqY719j3VsKjQ
NoadfJqjumEzgCxiSZOTz4FQOHt3QwE+G+Qpu5r2Sk5QPFQdi2kABdFv6qwXrpF0WbYfUjeIe19g
BSnwvBUVeKGT8t31IrH9i1UmQspfnWvcBJC9lgXzLlfcoUIr1qjUUp8ApMbecwv5YV/WRdxDzCVZ
BprSra0VV03VHTpeoagym+GB2F8ZdoPP0VKFrTE8F81ySZXPlFk0r73odkHrfxCdP9GeUJPNrBfX
qTgEyntSI7m9ZrFdDUjcDOo4k8FVpLoVkSZSHDpJzkCbDk48kEewG4L1My31i0I1d8eZPcfURp/t
fNpCo2+CuA7QEQL6RqWTXXQAodgVtvwQ1H8yIHXN29Ys38Y8Osn2s4jqfSlj4Zt3xWifAhHsADU+
yhy6xxYuPkitBkEzjJuq3eC6zNZyK4be289NuzOz9UxiVaxyZXIrOd+6W3PJeMEVscoQet5TgEPi
ld5KoidKoNxZQ54ftOUcLhPskZ61fjiWi3PRgJ6eoD+mSHRzFo3DeNcX297NxQNSU17zyXxd2b3j
bgvuLFPweZF9rAPNUAU42DVMASxYI16Kxir3Qa3cs2vC4491dhy2JvFTntI+W+6xoTrPFThj7lta
IqqNPjJM1vum6bzEbFa5l7VXhsz1/oOWFX+6WdxjaT3xN3nlTrxqA0Zlz/8IyhqAC76JZYa7MRX5
0cntCGVlHi0tqU7Igu+7NABndAIRku+xN1Py6Nx67OLV9s8BE1BXL+tvLiuDWT+PJyChiyoMYFRT
l7tZX/v7CUPHjdHgaozDmbo4azfNRF36s3wgOsM7YXr6MqasiCd3++M6OZkdhvCflnLjtS+aB3A0
Dsl+UYko++bBLbqC2aNRJUn6k58MxWaeWqd1LmsZiFsDRXwYjCBP8lmBzax1E3WYArm47ks3baO8
dV8tVeznFfm+6bXtPRfPHq4sOBib79xGJ8/CmjPYc+TNcKsnn/rEdbL+Tu32z1uJbyRdux2PaBGV
jDbYgroXx1uKg7A5UWmeI6Af/6uJO7l7tdzfNNI5N7Ho1i1TR5E2BNk9TFkZl/qHBh735DfOz8Lj
dydECH3IJmY/reZa7H3S2Z7rdGjCzV/UTdaWFhtNcewRp18dSndiith+Kb9jUMz7VxI90d7WHLyq
rufQmlHGIQqMME9l/KQLkbf6UpCCy79UZlacs5a8Lv02mc5yklpDrlTB0uVNFLNoIKZdrLuNHRcZ
L4R0rYCRdy0ZVEBnVXdE8HrUDe06E28zwVm0/hKZ+QtDsBlNvXnoeo1CXmeMJSmxG/jrG2z3cM2G
zAntynOioVOEtA3TvufMLaQBP2zjnTDZ/q3q0I+AJK0LY/FedGMdOl3jnKncxQmZK/tQ2wF+fkDp
l2YchivXpYNMbOUelO13hg53aYouJjgygyrZZOKaCrFHmWnOSScYjjA6T0+GsfpjCu9cdPUFyM46
Ei7y3q9CP0/K7U9FMR+rSrSEU1ReqNJtwtbcoic1NsL51WB8+Xo57mdTXcqfj52QO8Fe3Z2mnNYD
Y13jybT4LPvPwEglrE66pFHtzJfZ5yGnruEEUdMnlU/svdWb4lQZwx9CiemyT90v2u92k7BPCih5
zmotmVTGjSSCOVISOiusR1Ixl6IaPjvf+SDQIkANOVnPWK2eeQzuqbXKiY8WX0w/5oWa85M1u855
cbSzmCi70gVQcLBincFiJxg5iK0pyf4ypB1mSpuPosV8QJB4HZGndCWk6p6t4eYK8Ua/IhCEXe2d
Tcg9EeanSuR1iEYRNrnKLqacT3blzpFmBj+OPrAzkE8SiaTFUeXEVSVPxTAHoSWvmTrBsHvFc11c
x7a/sbbu8DIl6eq53P1umXhUTRMXQ8635tHW0Zi7im0YDDHx2/5KVdNtso0HpYFvZrCuY79pDDfB
DYZ4CclBX5Kg/NL8kLTrOWz0RkMSUxVRkw8HSx/vl1E+OSMaaUfNN6PvTv1M+K1trneKQJy20/+m
bs5Jn+fOviPNKZL8BzdPUXVTuGMVbY7Ne0ZaW+n91nv9m1H74Gl+DVekEm31n4JOXlirbtQ6/a1t
Clb8wQ7CvKlaqH9nvq2aOPcrG13rbW+jcPTQh72u6rtKKx8CMaLS4tjagpNmrT++JrnbgmHvLsFp
DoYANRNQgkFB1dCtD5Ov31ruvFl/6TxezDqLkNjvq2Lwd04p4qofnvhaQwalKkonhqQhDe7XH9Kx
RQEyGbxxVV/c7GY7q9XceXybQgCQ1Ru3hpdmf81MXI2aLRhbAIBw2RwFGnAc+1Sgw0J6Pcl04t79
AenJEkPj5cb6Km9TQ2qgb/HyK9lst9zglZqtJt0VynOOYCzvQdc8NBM/y7IEx1rBSol9t2ktf1dt
XznBL4vfUvFMz4i8tVH9pRYx9Dod+0pSundBUCWYchK0F9cu7SL0EUnJ1tjSpVUav0rTWOjQ+5yz
9DdxR8jB53irYxQqz2t/dWvtai/qhKaKnkXtoCbvlufpuUn9jqtYSkbAPKrwu8U92NuT2/Di243p
77KuA45zNx4BfXsK4Hifu2FxnloalyKyHIxnq5llBoko0ikEwGrOLMsnu/YLVrW0ioRiv1ttZ96h
r3yQ7B8g1vawMzsS6IxNOwq06YfO8L+CmqPRgL4Na3Mrd2WDdkNOKxawro/IqjAi08bs0EofMQ1L
UKvq8thVchdM6lbkaFoMfQ2YA2kVSYmAKVR/0krx0EuikX37lmllQe5btdcKfQztYDyTsZadAlvD
lemLN5IlbmuP3lD05a4tFw/Xl+OFAmCJIsRy4vNZzhWY4otsum+CM+dw9dg75cYfoM3BE01/yN5w
U+2GurT3mmW3Z80cD9Iud820PaKkDH02lYdpsOUD7ZAwaQHulrClme3ODLRLmw1JVYy3rTPDjFx8
Ld/24/pnTLub7jzWTXognIIyn5I9rocTLgncGsy9vdaPft+iOgrY5/6icEoY6wn4LjhZOLqOuZRJ
raY9oa1JDvxGkhg8t5sE8qevpw/rVidw4iKNKfKa84iOJbOf3WK4WRznIuvucqorFnpacOC1P9+a
/Qsx2hCrobCjURXmqza6IrJcwS4zz2nqRZQuTSFi3iR3nzNBSW//apdrkjrFXWaLRPRHOe3K5eJ4
2d4WfwLWcEUcBMncLHQD1I0ZOuW3SQrH1C/8VEHsFPm7Oy6JNf7J7ES32vdS9h/pqt3r84/MgCog
WjY2IhHaoor78VIWZqTnHzWWqJZ1U3IMd2MiqS0fJVcdoEzp/qqqkuNiylGEBwQ05ifP4dv39HLX
OXn63HaNgscHyStsw4tctGRH2uRQ2qStqz/K0hNPvRi6+xohTNTSK3Acei3Yo+ogP8Tq80+ddL59
rXiiNcU5FPXDbMRw9U0RdkAL8JC57p9x1dk/agJ+1DVbr22rhlNKt9x+nJwWuWFtv9a5yfK2DBz1
0gRfDKjOiTEi3mxZG78cjzfYadcRILcU34PtiaNecERLW2/elDGS5TrrGU4W6bePS5m60VbKWykM
PyxyWfGu2f56WjxZ8dsP95j2iueFoR7TabnDigKx57x3QXrwquZJ9tqLR80clD+1d2sbt40OC1Zy
iDamehjQOXJZvcKc0we52k2YznUaVqwJda5F5I6JEKw6PSEP7HZFWv4xpXsPefdqTvbRzLJvfJis
GG0Wjn0JTMgmr9zH0fdPpB6pfbs4t8AD20UIfNNz3pbhp8qshQlr03dO+RxxuAIjJomY/WVyoAW9
dF7CTudtmbNDC6thmw3tQhaWA+pDIEur+34eD1tg3dFucOsc77dmOo/WrJ2kNV5o6d5LZ+7BCOaC
r3LTDgRb3peN6zEXiidU/afKGt9tbleEqRs3ONK8Q1tqCXgpkjw7e+oW677Ss52vgVI3lhXNC/yj
grYximuaNsi9PfXpFN+9obRIZ7iP2FLRkgD5WsUyhGyi32MGnpXOXG3CKpExtDsMy2W0LgynJWFC
mZbd2ZZ68CkQQGmX7qlZ/q2CQoataL9oKvu09Ibx2s1PlHbVe6vWDqlwxnDOlkOtGXvL7hJvE6fA
hQZKHWpIGgIJ0uCVwfDOMjTJhJDfL3rAvLnekTETrqmzhHlVXaTFdYq8k7evF2AEP2eyUe3cNMOl
RExVPYCQNMTNhEVavBPjt/ez6URs2Q/BmIZtHez0pi33rcPKko6/17a6yZ/4VNw4T3rmamTi+vCU
6aOytkgvzd+1vR7tUd3GWiYCrCLN2m/T1vREmMFzThD0PHSAvV7cI5ne2YoQtppcQm+tqfSsFive
pBlEGRpu2qXsu4VJcays+6kaji4NXxHL5IeRVX6ou9pvA9sVMKPxLY01iGrpn2DBRdj56j5bjFsa
LHfIvW/anOLEHN9NbbjVU59o3vroBZ+BSvJSv4M+bCNvLGLkdjkLTLAjJzYa2X1wohxKmX850KNG
E3YG76SOn9CcGDWMawlhbQ9ALCTWScA12tYeV/Xke8c1Nw9+XT0s1ZNZaLtxdH/0AI6ANnP6iCWV
tS0tjiJYzt3qFXE2m064IBwNZZ2fvW0o485IbxJpG7wfqNW2NdBKbLYgygy3+jgsSdt5e+kFfdQV
bO5BmUU6svZIVO5fbasuyECeHJXH2mZU1MhMVqiD1o2DBUEj1yRbwM0pa8e4Jcb3sl0x49p/RT+e
UOU+QrURZOZfwThOrKtraK3wnOyXYeP2TUSnkLe3iMn06ma/ts5eBYMPN9ST0T8qc1+Tyhrm2tTy
yMFIMoaVYddMF+Xrf22pQlIJX7q2+ky96rwG05cqu7+alu51lYqdi6wgMlX/Z/Tlg0bkxo679dF3
mLYn95gjE3ZNcQnkAC1VRouSMHzfOmkSse19DYX/0i/F3WCsP4hXZd71ZXcZx/GWzRulxhgA2imo
oqDhHFVbc6bgNQubhaStVpbvDLlHves/SpW9z0Nq7dkcz8tsvK5T911D7NKdVWnA39ozEaShAQC1
39avzRlUWDScksL0IzLIP4CPO2RJtorzrLvnLj6Z/nqPBTpiwNj/qDS80kgg+cl4qTJCVVWxhT7f
qLOaF1lXNyA7L8qKrAnx9F2IXBv5ldZEmbF+5woeq2dSHWeSekodprYc2p3QxKUfWu8nJzUIB3Nc
oTbyKvIUCF6zake/m/TQRSnDo7ycckS8VIyA3CJQMZLWDW74GfRLWtBxxGdUvQxuGTWm9oknDWVU
9qw0b2/kE7/jJLPYKvzsnGcrH18LSyaw3fI8UncI8RD1nWiisW/Bu3lXuR4okUfjs+/dyY5SM/92
ZPC02gpwWprgdtU+ENPvkfw8377UWCc5svmgM5nvvKn/XffLxWZPyJLWXtPQbpFouM5rQCULpKkD
ykFe5TppebjW2YfWyxdnsbNzvQTmrjBL59PS9G+3RnydGR/zzJ5Vte0vM5eXfF1K2Ajxw0p9joP5
q0EG6cCkStTCVFQbqIo6Trj3jby63VwyRFlmdUnJ3+1kfiSu956v60yNHt3xnnMvKeJpdZ4mE06i
RANRpm24Zjc1XIOM4pHX3JP2bnTdozTbk9j6Q9dNj35Ztke95dVyjPTZGV3EEgpRzGogawzmk2st
747s3DudOJgdjO7T1q7k01RnY5nuxtx77kw+QstMvKxPbBCxcK5cbT9qTDnC+pU2D72G6K0NcJ1Y
eLY7BZ9VZY8d2DSQXGhnwYOBsnEUyxslir+7LbP24yyfBq34M6E8TL0vi7FhgPSdHQv+wzlR7KXN
+7Y4rk6LegEWtiivP6+FbJIy2yIhXxQpDYF6zMED5riwd2vPXqtDcrQy3EBErBXN4QpmNFa5eaod
pZ+Ilr9kHtIwX49fsiAybs4P417VQM4PXeZmz3mXpY+9zg+KKFU/meuYf5Fkth0qZWlfhVcWcZlN
9dOGDvLbynxuGHNMjIKbqJrz7C6vnHndmY5hQ72u41uBUusOQW21r30iUbVNyfOqjf5x3Tor8bN6
oD4uyy4VFtvPtEYGn2nsrVba4/iF00zIkekPGhUFIXVa6fvsio80QNviyA+vg0syx2aAaxkhejTP
jNEFtpcp2/prKbPizrMq/WgM0+tA9BYDFChobGn1q9cWDmS5qayTUfoCQrP424s+4syNM6El2It2
i3J3WW3cmiF7W/0JMZv7SndrtiMpovtZou692jR3Ws35ZkG2P3fS1R7oGPnjWh8NgwUZx15YKP0q
2+IeI08oVHrQACAO4EjaHoa5ijt7sw75NN53ufeIkC1/nN12hzAZ/ZRZL6cezfRuKYcs9OgqaVzj
Pc/Hc2P+keSU5RMbCMzMCPs8ws/LYl+sIiQ9P0z1/N3Xr3MahNN8Iawn8eBchHvfeNMBkjzsGOw8
40ub4RYz7SCVtlut7rclPzcMIDJ/5b2NwIMDxEPbby2fVqJRQPvEQJa6OSCp8dftw/JSWqrQnjpu
40YphDvToncqPBGDlNwJ2R4dExJ3FQgHzfytD9LxZ3vpOFXEbpNDbC+MTbJGnqXdNz4bAwefme9s
84gb8b7z7CnxcxVbpZ6+F+gcE6thsNYQPc5ltlu25i2r91Obn5t8fZA/YNIiCW2eNX84rgN1HMai
gzhPT6UKLinuulCMQb3b/Hw5mpsUcen1v/rK+xhTIGCzLz5TXfNfwQazhNhRJv+WRoJg1pOJ8uto
RMlWtAWqUNvydvhBYoOEd+p5cpwJPpdrubheWJYzyRvZVRRbQpnE2zb252FEpluTjrQKBMsy+BuY
HJIALNovz1jo8c4ccZVuBzivbWetmfdTue4LGkHZjAs/zOUyMWlheKHFNA2ptfmbmXCAI5JXLZiu
ncou3viVDzpSHZshyXbWLVJL+cGly8szo4drlvd6a+KGQuTI51KHLC/COWjacOoYzSrjjyf/9O2A
Ep3a2dljA1D8wkE8GjqM2WXbj1GrD2CuZSk5SmY/zq02u0Nbh4ebm7HyPLBR1cQiEM8rJpeY9ELv
q+rbeqeDuO2E0Z4QAFz7XH+F484iZZcz4munWuOiHCr+FhC1/7QZ/H9tpTCxif6frRThVylyVf2r
leLnf/gvK4X7DzwPpFm7pMHpaOP/8z/+y0hh/sOxCe36cVf8JIaRz/qvRgpHJ8QZ8sf/Z7Oo+b+N
FME/yAP5MV4QDUL2QWD/vxgp/rsFz9P1APs77gXHxH4HffBv9hrdlkvZVa4TFg69uyzKu6pRb6q0
z+gOx4RVf/8vn8v/cnL8R62q+4Zmw+F//OfPx/DffBv//BNdst1/3IawNf/2J1LpAmaHsSNUnfli
G8UHYxXeWPk8pOrJDNgdW7og09l6C5TzR7f6R5m3n2vVUderWUmvnK/McS7FWANDDu+NtZbxgEgx
Zj35v5RH8fX821/WIHyFbjxM2D/pALhM+ff/4qRVq0hd2Hgz7MW8QZ2UVNS5HShSHnA18p3WCUIP
Cdo1ms9AIttDkRf7Puvnvdy2l7Wp3bAUzGKkoiAhn8AXLfxyTPXmcFda2S8nr9tQWimYv9VZv30V
PPQQeJbLDm+pzCRV4yZyf4yRLiTDvNhhP3pWPCkxvUBEUezkVeuuSbnDdBKRIRrXz+WncWJiqdQq
oFNPQ1ViGbXGoSihfMiyQnprR6q3uj1gN/4YcxGXuSW8Q4eaiXqv+V3RcbCbNmLcEJsaSPxdMO7M
kcZDN07aA5cF+B1JQ0lQI8KDRmER3cB3S6XHgTbeeVBuSVp1hP3VcrW+0kIrvobGlomCmyWZaKPp
meg/3de6yPfyp8HvyySr6rdstIMjPWLvmLmenKEPG2GM0bAAnxZ2Dv2q9GLvIXq54IEOjnJOX40F
IEtfAhCWhQ9ID0S/Y1bV9qrPCUxpuiEWk3YKpu5F0B3wuE0MaNWGoMDQJu1azKX5GdhK7tPV2vP9
BYeuadRN6B3XByksCLLtY5XJv3OuVfcliv2Lg7TKgKYkbCrPoZ8YL4s9nax7IGOr2GFncY4g0ChX
NRC4s7+WXpiXGyiMWZsx2lM22UwCBWoIzc2Ue2yCQ1l1+yUvUPmtRXAMNvOjDn7ktI2Btr8OyABi
IYupOb93tryPaUutdz8+RsZRAv8crRXhVDQoKFtWkalwRqhc1V6pW13AoNNv1F7ir1icj2ElEJDc
h4rwHDcbD61bNQ9bCppdCZB8NgEtlL7R7DryMCJhwIpwM4gE49cfGvDyD9PXXmfSQW/WkBeXDf3U
3mw165wZ4oP6hvK9cwf9qcAijc7VA0oQDqlm8GX2tVeADWiU0RU5MkPC4bX1qU/bO4L72t/dknoH
aYAS1/j+dkOF7EzLuau01Shiu8+5x1v3ltGO98wmIPlwnAp9VE2BRdfIuzQd26RAF/bp/eQ1ax2o
rk41cGIv2X3jQB16Dq4pian2wNknXjp9eWz0TfKCCjL6x/VQAnTnGfxZ6/YUk0Os79K+LWMhskPf
Vzinujl9RGBW3DkKOMCs7eZO04PtF77P+ZfaUvuBIvU+pqGiYkebkECZOR2CXkAw/KDOvYsPqXII
tLMDtsIwJYa0NL10PypMb6GlqU8kDzeXbBvsVX2sozXGIrxe89l7sVfrr20N9gXCwtsPja+ApvUN
068cx4eJJjtMS21ikVm1111sBfPssdNZ6C0opLSBJtXS/SUJhADa3nZ/Yf14Zd/OD2tW5ztBNxts
SsvwJNBPvtq1+tjMqr0zCt8+eL37Ji1TvnTCHR6Q06Z3zWCIK0dQDmAzGHEh/DoeiNG71WPA7Nis
5r2/Lf5vNMRyn/OsPrRd217avC7vTVn8IP5ZF6Wus8ZmXtACmtcwLWn7Iedq2DeyGb/TrANfIc3y
5titHtqglNHMlkHUW/Z7rRY+SzU+jqtu7LPBsc+VM0Eoa/ptFPOzZtpvi6O/OgWMLYlrrbgWZZcd
Crs33ciUE/CPpS8nBwqLKj5JmggH5Jex1N4ZgCBlNE/VHHqt0XsQFRWM6ySFcWQm4kmcFADWmKVg
Q0ZfHiyv5b0eqsnO4QvpH7HqFQJXM0zk8Kj3wCW69tZ2DgOwtXQt/cet+uWNvZEnZapsoIosU+hU
0lF/bhgO+WT7+ttuVXWgdNKKdSP15MUTxn700p2f5uVfc4RIzDu/Odvt3KCgtslVD7zU+3QM0SSW
Rm3YFFBMHS6lkcfVaPUngQoiqkt33KWNcK6+JduHtC8hJkvaQsRiw4ulFiJeocw/2HG6JXZ8lT6j
pjaiXGWTsWvWdr5LuyVDQjnUD0IqLFtrfzT8AN9IMbQgcE6/JhoS4Z0Cf4M+tKYmrmhrwqaMGXvM
nOC+6VPotaEqca7Pu7rF4lFlDutm0PjJRMr0tWiD9LtrbLx2qTsHiVGb4cZbk+hK2yae+nkOYeYQ
eDeFymChtjK4gDN/z9oQvDb9EMSMzvbHOMEtmcqGQepYes/suEV71yq33c/I3CjUA2Cjm3aqbq1M
7U9oIKwXKJMOiz09mV2dnrLVU2fhWHbc5nKL20B9ZZUo72i2amLXm41kKOcTyXsFgsFivB+gYZLB
qd76HrplcRtQDCJAssOa1zrWRtKk6sVHt6rrYrfWk8sxsUI1O2WgPyC1GeNi0aAZip+MVqvtfr5D
bfnlNNChDv5JhS8gqBDfDlt+V8zzeJyK9IJQY74yGYC448NHbTVxSSopC5yG5Qx1WrWJNuZsm/60
DXdpUDyOmAsiXoiUmNofxTtzB2RSXd8cv7MPq3IOqKcIi5XjvGbkmuvZoZk9nxwDyzjCTKXfykMt
SCdZc9aGrD8ANvSHxpTf+eBbx5xd9NwZZfBKZCb6NKMhDhGaUq1df9IlsUSPOSIzJ6ISeDwRxeaT
ALMoEaVAqVFZD3aybRnE/OAuV7vDpmS63yZhSkaYNRuNxdVyvzo/aWWlMXi7URfXPkPx4pdmsBto
mEu0SoIxFYpbrXVsriTXuZtJI9iVSmvft3xJDx2g82Gw5/ScLWl/EYhE3wQMaDK06GYKrr9zPy0j
tFmglsTvenmqF639tEuY7Llwhy9tSdMKJIoVy6zIKp/F6u4tJ+sfbXd+GGeCLWtyNIgCr4+TiWln
s+GDYDKnqEkrsgxneuesAsrW5/iJlRg7YOlGnnG3WTd/9l1WRMu+AN4MpxosB2Gtd5+TXc6O20QQ
aMWXg6cpcaCYD15GhKlv5QkMOK0vYwll0K+8gMba7JQ1r9E8dfVhkrlxZyzlWzE5+SWz00fURN7z
XGEL5nipT/Zk/q2buflxfACnVtZriw3lQUzbocz4Yxu9B6ghNHUD+kCSWSAGLBjfM/ngaZMd5+2k
HpT/s7Vam++zmJbydVJcnoMlGk7HrjuPhHdKfRaXOpDuV2oNLapRrLV5LoI3n9hFJgUoj03MPmU6
soasM+v5frZWnD6TWLLdBvQONDurCYpPtmcHxDzEefPuIRSP2NEhEX2apk2r7O8MelZjoZWSs7u5
x3z4bA/agDSvxgLaSWdvKfA+bc2fita9duVQ/k/mzmtJbiTbsl+EMmjxMg+BkKmZiky+wFIRwiEc
0h34+llg9dzLzOohrWderllblZV1FQOBANyPn7P32rFnd7shMMoLx5m/FWgqNwNDiBOCyWnfdH4D
EXDaezK4Y6VDyhDkDIwDdrIpK37Ibly2nPLexOg/V8lwPzfyy8JZ7LIU4aukNzUrGn1NRF6OldqX
xPTdS4rssyrPvpWuHvyYK9vmkYVLF3UTTfWSarLi4VN9n+5FO6lTkaPK8Cwp47L0xmOeoN4EFFVt
mwIlXdBqeb1Uy13X1OEe7gGqjV77qJQs7pd7wy9ZEvXYXeLmhgdu21k8V+yg7ogpl4zYN8PP843E
X888nBT7EIWsmLN+55lpEbdsYJtimMtt6iQ0o+pe3vuuyC6EnxgHzxf7lA6ilzKdNvu+uiy9skL/
RJtwGVdUIGInilF6y2ZeugyCma+rAZuyDQ8uhTO5L6QK92VaebdKyzcspDa294GoYieIB7OYaLBF
Q6x852wqB/MKKBI9mWpxdkEafA+k0R91l+trt8IuosoBWW+4nNfSHSs8312GttHb1oqGr9N3XixK
Y5vOgfWlbFgjG9/dBq7hXsjOqW6ynN6iNazBmAVu714HYwjZqGy+Dr1hxnW+XAitw7doQEVb1i9m
uyA9aTngQESs9EYxFnihCUXtGzjlnT2s1qMytHlQtdcda9mF42keGzduanvczhA9Z0a5qLtqEjmO
YxuhBzaOMwQOZxOYY42+vFCSR48j5pIMP1JhekAybJZj5o+4oAbQJCgO17hL86ntGdpofZoAzpUI
P/STUlN0rWFQvRpiWbZD1+A1oUIikx1jv2WlGpt8Ux1yz73tK3/Aoeh86UT0UnfmXTlk6Znb8Dbk
C8fIYXVHZsVwJFXP+qZrGADIna905T8MUdhslJd/r8p2vjLXlS6IsNyTDKUJFg1GVGtuWMWgKbFO
Uuo3F1FlncJZlnFhB/U2wkra49C8w4EnNn3tmeg2xHXJy7dlZ1kwCHripKoxwcXIlbVjdMY1Pfnz
Y4ktel9bzTWHdfu2C/RB+SXu5krPtx4JXPuwCPqnxhacksPUP4zMhA7mMFsbF+jZgR+GrxaBmO0W
zktc37THRc1tCnlhpeyKrZ0DHI9LvsAOO8WZrES15wEC9UIDONKUwKa+UFhd9j3ncLQAt9EsxCWi
BLasKJ3pBoB4DMqjmw786Im/XOQLJ9fFxAIbsi4umMbuHEzUiGuT8WKCOnOq6ip5DTTndT8sxzPH
hKIE6uZrJ9D8CVQrssnmGA84IcWrzNHwlDwr/AJNi+tI86HPJ/ySpWlcLvQ3TsOEByboGm9TcpZ9
X5xZvi5OV+xxMc//D+2/+6bifx+ZKR/ZK//rMn/t8Cf+GH77bx3em5Vm0n/+lz7AWf5n0FhIEfml
V/YPHAvV7jCmz+WvTcSf/8nfXUTD/4umGbFAPjrutXe2xvP83Ug0HOsv5KFURgCm7BWJ+F+NRNf+
aw0VcmCWwRKGoEM77l9EFsf8a0VS2QT9eCDGVljLf0Bk+Yhj4RMsrs4ktgUKXORb5icci2rqkoKm
COK0F8EVOJ4cpVnS7sMphZJa57h8JRhbZEciv6TPlN39cq/+XV/xY6uOCwBeSJpL5HsrK9j+GXf5
S6tOQaCqMxp5MVdqPBg9Cj/G8y6fWrPidVXLGzHTz4ItkF95lRGANDG6aLeE02owNmjya8+XnIY5
Feey56CgHXVvp8W0HAxJUgvO32BXa/9PLdFP2W7rpRPXS4gP920NSrQ+keVaf24Cz0YY6/uzro4z
CGB/3+dyFfnRVPg2tzgsUfIYFt8pWez81DjaEuezxk0T//4+rsSu/8bqcC2+HZAeQrAk4ZtwfD5d
iyFY+Vub5ATteUa1ITrB8o9IMv0wlo1gkxR1it/GSnP8MCIz5R+T/T62pH/eDWBpEUhYEoztf/Rc
23nuSZlx1o2I6N4dAku8+O6MYHivrax4KUKKm4CmVIiNqcK8UWOcSo4EV+Gj1pKy6azxGuZjtuHR
Vy0NpCI7pDJtdHDRCPTntqlUu/39bfsUs7PeN8IeeS0JNsZfCrj5Y6d4Wgp8RSCq4tYjNwv5xlJj
YV2bkgJllEF/tImK7AxmxmTcVO4cuSWyskYjQR4bP7llcq/QBrql4e9w+qNgNQrmM4//+WXyuPk2
vy7XSF7Ix8sMo9zPzWQZEXihekQTFY53JufTvRw5hsYmyliwcvbY2MdiMezsSi46Kw46lTJBlbzQ
CyClzcKXXbfhaid1lP2HqEPnH28yib0+jQDwYmt+yOdcRR5ze0aJTlXdeGl3XbaO7OIiG5poM1Ir
L1uUhg2Onoi012CuOJ+xBU571wjt4FiPnDg2KSOGM3xs40tPntHelVqo89YrXwr6Mc0GR3h323gD
5g7QkqshozUMd9shnjJ3cxel7m5EgTVdd8pLvENn237yoMdePQSJV3obcwz6fuuPFaPqP/xADHY+
vn+BRQQWr56N5y2wzU8/ULCUOC3HgP4sw9oipo+dUuSZZsJg0KzSYtMkLbY+pVxAJ7Ntfs3CyblY
JW80ehq/TmLscOgmfn9Z4N0/XVfAyurALCYTxINH6X4i/bURJ9iQRsvG7ZoyOFkNvlo1zBoFtALy
8FLYVccUFEjPeF5CS6rzsSmwc6Ksm4fwhiD7JN9Yk1anAHkzBb+x74uuexxBAtzPTvQNtq5zKpNc
ARGqRouWeCWDXd+hhokGzAV5Dbc4sGvk7S4j1twe6BuH1XBwsFGDgwvpmU31W10ndewE5UOZLv4V
GgwcR+aKPzHAd8ZAS5Dmt2o3ozhqLHegIeKoPUCYH1Prt5tR1t+1STD4ljO8PFdG1yeEjxDZY3dZ
ubWRCJx3+O6ZCZvmvm4H4Io8Ltmb6AyMK1PL9fKoMobuTZ0xF89b75Igj34/LzNj6WAcz2atbynt
vEPqmO5xkVreoQe46xeJ/5Qn4ljqYkExX9K3DZNaQNdvJapTP3w2yCiJi9TJLpMKTodNT+w7S+lZ
73QcU4iePwI/So9ebddnuuWENaUBrTE9WIGF3Q8p27ZMbe9r66c6FoFxtxQtDd9iqAEwzOkBsU21
r/Kgw8GIGS0YlLqVjf0QJa24tsGDExrGYW+mrx53xKUZeX0xp0aABVYb37vJTVeCUsGpzixgl515
ylceWk4xvusRk3uFpcPT/S50enHoS13ekHSid22YVHcSKEJuR5rOXv3u4JnukSzoNMSG0ztkxJv+
8oVRVvFiduRWx3pBnBxLlRQ/+qEP3vCheTeRO/pfO52E77IjKzWmAz5tfPQUV27BcUT2l9QdtluN
Jx+245H0ZFBnZn1u4us9ScumFxPwO+xWbjkxYYETbQudcdj20/yLGgZ8O0uXnBykEM1BgZu9mggH
2FiB38G5j6aDP6nm5PShz8BC1gd78rNHZ04Oab0450WaqF0UKfcsFRlCalUh1B+nrKb6TsvjMktM
UAbQ3AfZTq+TSDsAJ17dPWOd7F5shdMWr667IMCwa2w1kOsG9F7ITKls4CkBUXiO6nQ+jMhwgTfn
wAR6OXw1AmxjbOa5yQpuse8wG8PKO/mFugmj0Rxiy3LCTTuWTCl8wSSMN0lAERJoJ7pT1uv8MGL1
3oxV/i0FY3UXDl0CaGVuX1hYxVG5dvudwJPyhl6EwuSRMBudkdhz0+m6VIwTBAssgpyUHibeI1Sg
IcIdc7Hx/hi2sB+8fFKItlPWctBFWByFlZyqdhQXs2iXS6T9a7auKWI7y+kgGOMG4kJ0rD3fPHcm
SCu5NiFLqfFFmsv4YNk8sQw7bX2mcr/bT2FfgO5wyzP84TeVmp4G3Op7bYbdKZrDzMOR6AOQtC31
1CxoR6MJimSkhPUlVG52m/aTcbInxuOzP9cH9CnRkTC57l7TzQewHgj3SFFzwz/lj4VZF0cRTB7d
qMkITin40fsyCPTLZPjFNzoliR3XPbjpKpDN1TxZy9HC53y0dIZ3vEvm7g0rYo9Vvijqp0HM03E2
7HLDTZohXulO4IpNoJg6dVc+iEV/cehhX2vDn1+iJR1gcg4vleu9w1OhIycdIzuH/1zeQboXVyNj
jx86x5S5W5yiwVubRoekMLJjHy7+0V4Qe6H4VqHaJhqDWsI+91D1y1uX5+M31xiaWwJxMeOXTnhG
ZiozvmW9CZr7+Eo7gsD2qsIaiAw/QjRrVTtdoOhcR4Dr7uHOh9TK0h0OZAc7uJHjI5ty1e56rIiP
Nk3La+GhiWSqpC+cpvePlpmJs3UoZA3J9KUedHHm9VIfeimCvU+786rTvrmTqpvjse76x6SWyUWp
Ovs0h8X8qJNVz1X24rof+DTFv53uJvTP2L5XKZKedwH6mUPaW8j9kb98zQUsLtFVE3ZyQmu9fVJi
Q9rTb2yvQ81RJketvw7x0vTdJOAN85HJuk9uxpXfc5CAEMHcgRqKv0d7vZTvke1Pl1VY17u88rub
sUBZmk1hiL2pYCrfzo+yhvvhNUOyaejNfXMd/ks34X3eiDbpsUgmqol7qD1ID2fP4mA1fUk7W1x6
U5bdWsrG1NIkotkwyKAjiY88P9G8MB9bDmYXeJL8i6ZddbZJZtM2DUP7UOYVCC4vD45Wo43XLpje
c8TCpyS3wzMq/llv/Im/BAkrGkYU1UHAz4tjv5oqulY2O9EPiBq70L6XKytiU4/um9E70UWYVRAJ
EcdP15i/93OOysGQ40Nf1dbBm0z/XkJQ3w8rVmsRjf09wGLWhyQPIr1erHdPwlUMZru+Sdy0O1CE
6ic9yuVKJtZ4lXt0TVDkoJOXimF3KwXdt1Lqcydf5mtYqe1xGlpSBTGab1gBnPMc5trDpOXXCT0d
br8USbEK5uZCJq45EnW52nNzcU4PUm0WnpNDB4sCL5kzHSuoPSKGEIOg07bfpe+qO2NS5d5d15Zw
oi8Utjq8R+KDEYkgK/+gNLwL3KfNHW92eb603QBXuBNpHFKBb9zEQexqLO5ubjwoBYz+r/JGBE/a
qYJj2ibM6pwkieI50cw5JsFBqLWm8B50Embk1HS+GUqzygdOod6ZFAc3EPtCQrAqgghoGjdpzNv8
bE/uHfysPpZsQjoYortE6O77OJXp3YS86IdaGvFO9mP2BUue2PuD4R9DWCbhJmGSsxEyxIRjMSI5
+T7C51xmb4O/ZCchvI4rhK6a5ySVNF22Okz5zWyXzHm8kexVIpf5sSCyEtYDr4gzm+1dkzc9JwuX
6kK7oXMAUWbFDpo8iYcfN79tkwjGiyXyN4veBS65dbAja8N7lWa+3CXONLi7QSXzo5qk8SXDTKOQ
sa6GKhnN3rdFFR7gykrcTY7Xfm2RIXrclRBxnmeGuCQBabGio2HXtTnfeI3sOWqDGD6bnTK8RtrH
dwcLoKF1YiQHcsFbvx/1jCYWdcXtyHQFQpo5v42AYfONrubO3nt5GzzZqUJgaloNf6X8C1E3JQG2
GicqEkbrfKQD/HrYR0al9VmmiiJ89JoasCNaSHZM6Em87QqwP/FysquANnEcj5iPA6ai/6ibNvoy
wZ6aHZ5QMneOgKHYzpPWlv4xIZPqhqdD4BdA00jbvPX9CNvVPHl7O/dZcBDsN8exH6IHKxurN9sZ
5BGv2/gjbQlhobaohks9LulNtaDZCKcRD0QH9AsTphmNK1XZB/GFAf4yC8amRp8fvZGdHU604idK
HpAuT+y82YUMLPNo5kWEoVfn7nQYQajNW7Mf2DeI3fIPCaoOdjG0ihdFZLUGCszRBfZBfbNl52me
KsiQemcFNaiuLuwZ+IYLIMzaLklwnZZVIhIYPhCdFPbi26Cc8KFse+MK3Ah/8Ni0/sSf2RjPCdtW
iRY0YQhbhEF6L7SbPJNCFyA5d4wKi/w6Pytx+j+oXKj6QGRo8FSLTvSxxqI1HKxojrptTlmOoSXP
ArLnh45UlXsqQv+7v5o/2MoH/PBm04srKIlgSWbDg39WazsL977qmltNsU1NQnAsphYjM+utYjKA
Czq3s4uymYyrqfFWuyDbNZYqlSt1JpI6fLBaR3tgbSPPOjdGUgFivPRR8b1mUHvBq1zDMDKNcThQ
HowL6iGvIZKJjxlhK3VdeQ7VcWBOoxSWDNBJ5iNUjBAABLYYm2XU4Hm1axji1O4t6FjL9IwObKv0
0SlQt+TnDib9RzKvh2JraH7RHRo9T2EeJ4N6U4MExvvUDBFVOdD0L6608qtZKcAiEanN27I0C+Q0
KAw3HpP0S4OEo6esY5i9hX/i7Gq/9m+bRZ+lfubfkK8Bc8IujGc7s6qe8cfCDSvKoicyT/rGZnWx
HCbQTHfgdNkaKpAWG6tzo69yLCAVNH4LElTP3fk4ps6zZvG+agCw/YjoRaKf00ZztDN3YMnLOjhC
RYVSfjN2tpIHTOfjgPR3KQy4EHhC91y64+8RAUhofsBOjK3MvKrf/f58vbZhPxz7A88JOFSQSULA
DJ3cTwz3VmRTPyXWarqWkYGRlNNPjkOJpTOSh6gqNO6KhVA4ttjCf56KxTHjQZXYlfzJZvwFJiQd
rpsEe+zOCr0UDby1QIhQnp2xoeXD+DTa0PJiQ6jq3JxTsD5DNinmpDz+xAogOMDuagLzwfjhGpCC
kSdxUoPtBohlYRTRDkObrPWC8OKcVIg/st7X3savvUeo4bS2aTry3HkMPdab9EsLt63zoDE5QxMZ
VqSvrhlVdTyB6HifVZB+4VJUjPPWAsIMa27d0Jk2+wvywMETWNQwU13DICNyxMld/Qct6D+atFwc
Yc5rbnGILBdt7seLM9tQDZJZJ5tJWzykicXBrzMXyItL1VbThUpJYmdeawKEXAqvOQRlO/Ux5BrO
Zr9/Wj5S+Nf2ornGdERuwOXQNv7Ua0zXCW0xTYwi51lu26k7r1Al7JDYDPtFFN4fHk4Eyh9/Fj7O
CfnKNqIf8jo+fXO3JsgSn3DF1BUhjaHl4+D3C0w6P3r+/Rf7t58Uga9B+UzOSrA2x355ANBOGEWD
RpO+SZTF+RyZZ22FSHCIcOb+/Kj/SIP+/zOE+h84X1ofyf+7RH37DtquE79Ol9b/4F+0f+8vyyN0
kAlEFBBzFdD++3u2FP61jlMcgoTMyKKFtHZj/w/tP/iLsQT/Hw8jvW/+9l+zJc/9iz+OWRBqFP7C
U/qfzJY+PhYI5LEkoJ6319kWQXHWp95jUwt2HUI0YtWQzxa1UQ7OG2brnLfN8Zd7cvP3YvOrPP3j
GOvnR9FNcfkUk6YHLdiPT6DIg2RxR/iskDlRlHS4zPK5Fxc6mADTmSlysa4qHwom9QeZT9nfT+WH
jIlfP/5nyuJ/L4F/f35ADDENcFYb7vrHzx9VNiMGWoY4d0Wa3VhUDztbh3m4p8SiEjZY9lxuwZwR
yGz5Lee5LLXuAnogryk55zeIzrpgS0OT97WA2xttFrSL7R4FdmWh5y+q+hBYhfrRqhb9bA2mHGAi
cwG63+Bl4mJaM1yyrq1/aCB+kLdtjI401Nvsnucn5HyDyOglDebp6zR59oPJpngZkU/GXlOX2cPv
fw/L+th4/tcdWUeYxFnxi/jrw/HLmjBLukms7Ag88gjhJJUkuujJQ1KBGbdiqSh89ytubOuZMzpt
O2YzxNvLRprpxl+c9o2zgW2TvpB4eworOMB9nsrX3tIyIK0UDmns4abGJJSmHis4xrpXS9uedUg9
Mdwng41YLSvK8gXG/kpsnuj/HsNBNt801QssdHgst16LY3ODWUpzsPCNgoND2A24wmZ9z0C0r3YG
30IhPhqzq0n3rY2iikriOkuAQu6przB9U33VmAELXSFPIMtl3GrfHrqdUBEmya4j2maLplgHcUSD
4tksTcgJtT9bzQnkZuBfLmETGNu+d8LvidWG4tgEGczVDF/ass87HeCnxK2Ha3YZhzvGwml649SF
tjlihNlz0DGYOdqN7SGSCDS0Dx85I3yDvl7anRgSB0AsiRGE8C45froMrYXYFl4e0v10FzqR7TK5
I+ecOqKaR3dutlAqlXAuJiOJgvMeuTHHGdcvb3M/ys1doI2aPja8nxHJPvjRY27hY33lC4NTmhMy
SIinCOi+iiQM1GWSoqffL3koYZCh3i2BpEbQdoTJweCUOE4JQmoSvb0bJHik68IqENs0AMMGkpVU
Sd5CYXXXNoflZkttqyJIhz0mDS9hWv0yLm6W793BCVZmUw8TpzBav13ZzrQrAxFxajfris4YSIOO
PvFYrme0ROd7cw7NP0Uc/rvFiKFwaAUOGaf/SKrrC28Wk0lBmjZBdABT6m57v2+vhWUD8xsVrXOk
Ic1+QkWJ3HFMfvz+5ftYZ/x89agxXCIB12jYYN0Ufn31BstI85LRWiwJ/YH91Ljndj/mZ3TQrUNj
RcUfchatf7PQc4hhihP6NjuH96mwAStkNZLxTqwAVVP5IzjqdN2drxEvz3iEu2MCbG87eIyd5nYy
T2UrnZdGiWbGWovKrCoS8DQeVgQHhHCw+f39+JmY+XF1RpNJZhgSA0xb7s/J5S9rEedpaQ1tOcSV
Mdc3Df2Gw+hgelWmAJAFYH2dzujsWMMMILWLHlDscH7ZN5UB0qhLzT/sVh8L5vUHYq82sSZ5Efu2
Y37aGIm5qU3LwXmKho7ItKlQaUTXDADZH774Pxdhj/qAzgMKrDXt69MibHF4U2ZIAHvWqOkm4zBW
oPdWDi1stw/QvjawSHVBN35jdhkjIgDlbNWun9EstQhlmLeim9W31lsca4/LCLRUYLjloTL6pNqO
wPP7P1zzPx9ez2JiuQ5SuTMUIR8f3pABczAl6yVPi3yx6CQfYMRVIIjq7C7nmHT4wz36OLbGSsfJ
wPYhc3noYHhnPpXJRgD1JTVsM56M0n1sEwKU6BP7CiZEujAwb1WdHSqrTK+LSIhHpTrSHRQ9i/3v
L+TjQ0HdQuVCnY4axvJM/2cp9+tbSzNeWtIqWmbHhvpS0ujdmATO3//+Uz4JHv7+GAt8MF0zEiZ5
FD/eXwe1g60E7g2j0dHt3BIyG3MQ8m/zsZxfR1cm+6Hvlgecu9NFkmLNpjtQFzg4Cl8I1nBkcgef
8/CuHbT9hwTMjyvnenFExVM2ulC0QiqpTwuJDKEIAYxs405VyYksBWOH/yE7wO56SEfBvNjFxcCM
KOMoPPV3v783/+7TrZCHwPN9kxPtpyIy7+w+ZRIJaWUZrHQ30LLCnpDTH5+ztN8uusF1NtkKb5c0
6cAHi/r++yv4+L7+/f1tBF88+izc3ioV+/UZoK2UUeTxDEx1AT5qoGuuNkPR6ptGYv9OihLD4AxH
4vcf+2mBXD93ta2umjJWSZc37OPnOkRdYC5UEvK60+S7xDZNBvEtpRH+KnFJrRbsjL6Bc1D59GlB
tyq9z+koACnzykXuSafN9Pb3V/VxJfh5UQG7FxspugqUbp+kaTwjplNiqyJVAKJFgMryNJp6BAnm
rgEKXfj195/3qVXw8wNpYKDj+FnEowj6dBemfuybxhlXi4YVL0tubKngrb0wDG8nLAE/tguHO/QN
4U61RLlPuO3/s73074vgHMNKFPHliSz9eBEK2V/ptd0UlzKrjqROJZcOEe7QMKz6HhJmd+ihgEDa
DPZutUIEwOA/RENqXrozcRV9BQy16Nz62YNg9YcXxPrnG4JEMKSVQCrm2u1af7JfNtKySaljO1z5
ni0IQaqhRKSxmjvUZJ7XidfcK8bVn1Us14WtgfroIIF/ILOZXIjKsMc+nqEoGZsxU2MRL0E2fsda
IGkXtobLHC0ycxJAgCPmG0qCcvzDI+X+DAb/71Lg5+21LA+NGr0KUmfDT0/62Ix2P0d+G/ckf6Wt
E37JDY1osDZLFPIjlXpQygE/0srqGbEKVrtIkHVVGGCnhBYxcz9x3nSB18HSckKyGZyOTdRZEnQo
Vjn4r2Cjodz3mfszXxO1+5Z0j+ybj3Oq2JU9RToJ3owt2265YYb7tUjN9CJgY0p2wggzh7NSHrBZ
Y3vcUFyPPzww5wxwNT7gesjyZWd6EjB31Ztdva+1nF+Jl22x+KjQPqnRI+NoqQbSThJhJ9uu9j0W
TkTZT26rzGtDWmGFX8ufWgYmfPi5mMJlFXFbE1biIcmvbdJxwDOirDiB1or6E5W5bDY201D8QkJ6
d6qJAC+Oqi2sTeeuv3E9w7bZkJOCP5cziAOMK8eEeTbPmlicvMGNTJEe/ghRFMybUPvto2+NkcKZ
A2Fui/wUVhnSru6dSQRJZ45HghZIRSMnRK+nZk8J/diW0zjca89pviE56t/D1GnpXmOY8ohG6Ir3
zOKgceLlgiXn9IxQ1rxf9UJxSETeQt11b7pppff+Qqz7keUFq2WBSCvdF6GNCwLT7nxdj6X1PoZa
vxB2kEHwN0DI8mWix6lHBsv4sHcvR8PCeYneLYPmnqNIoeS1nYoSc2SclgwVtkjSyWB2+UFTM+VK
WSk3TD25MvafNrwqpZN/Y+gbAXqxZn5QJhECYFIydrB67Yw4ID+osWhKGW21VYOhSMhSPiEeCEj9
IY6NP4/T4hsay+XRRQ5ubiaEbyfd9jDLDTWjCRRyJpel9XCwbWx6v49hM4/PxTREbuwUpvlkU/2+
cVgB3zxa1fLDBzryDagTU21hakuf5nIGppMZtXPfGaJ9akaFz822oi9GqUAemrMDxY7Or0Rjyj2P
7UiRXVj7i74apqWhlyqdOTjxvYJXWtwlvEmEF7xjjeuceSL0kwMno5Uuwtrb7WyJ4ImsK3raWwP/
un3otZGmaEGsAMlGhj1lOw0Cdsjs5YyyB6wbpyLMJBr42XD4GiC88jNycDqxzSeBIw3FvjuwjWQc
fi2/aZ99gJl97BEUguzFyu01NK0xMf5I3f4gXyF7DptVvejpZQzjGW7ItKvIXAEhhUEfwlY5QtUV
fTqGZ3PnE+rYCmGcJhg8THmyEgznQDXxkhgujvlgaX15xjeXP3mV+EBFNlPejaj/6flIXRAKkVgJ
A+OFpJeBrA4q9QMEKeYo1PfSZMLmwz8dE/B++HF5TjYCypyzJ6uFEeQyNPY32gKKgXaeOFeCh1XT
5R786mj7kzlsu6Hw5Q5GdmJv4aw69xEIeiADqYiuGn6jcMtp3YRfwsst+QXz4YLkL9FvU78GywYh
KOQPrFL7G1QD7FutF8mWE1vhP6q+tCGqAF7Ddl8nBRKIEpxhYISjcRIoJr/LZiAisoga61Uzjf5i
MCto4tFAUYQUzYj4zeekPu8WdpcdTZ7gFoIbwz+AwbxK5eBETzZRAz8QZZDp49ULDeJyXO+rXl87
J+rv53mBkGcvEiMzKRIYUr0cE9K+D+DCWF5KUTc4gjiIJPOcm9TKl2rfFpmH6wWP9eWQujLcEa1V
h+SxlAETq6mlVSEn9zbysHUT1hb2y7bRbUsyuhjVnZzZXjYN/ot5587FiEjL9uCppstUXeS55Ume
2AFrK98brROWopuJcIU701Q42WXpADwTQ0cOnC6ztDkym8yHeLWSY1UnE+boDDVYFzQl1pVsCkfv
6TWl8NjXJ7/ui/QNOFQKXE5o8yzniYiYbIJJJ+bL5fAWDcwW8KxMhrEPB59yri+ZOaeiR46n7Prd
RET0lT/B/dEDmlEI5tr6Kaw6HPQlSqqcLPYcIFHqoB0gnZBkZliKKb6vzESCwwQrv7XI2lvA+nnE
HTm2U1+HthySuGkdGpJmF/m3mhH4Y1HrKYhpHuivU9loeTb3PCxHFycpQMOp8yYckrQXtj3o5PKo
rQWLMwgWIKqWUssPVk7rilk8fYK2x1ezGYEa5FCPHKY6oyRTb1Q4umKra5OGGS0JhuNe9Y0ArOCl
UtjXTKdHdZFlfo9nLun97WI1zJn7AlAO6g7cg0gVZPW9XpaAmWKC2tvHBS+oAicmlPMhb1Nw31Zb
E5RiYe4khi93A2Pn2AuQBpBDgN7DSSYJmTnjtNqtrIx1w8r6M94cH6Jo5E9fROONML5y/7G1Z+IK
AUQMp6WsxKWte3bCzM6YRRfOOI4HAlwQvzfGhRoJ1jm6iYBY13e3eeKDqm6nFMh221/ibO/fKzzJ
X61W3XQTxGlqmjPSBpv8Dwfzf3NI4JS8ln20Yk0H48PH4o9IDAlIxddxROrrxsF/fpAzRIbtSHfl
zQzaOzf3MMZlluhOdH7MV1y7+j53NC3dyawd/acrMh0+8mM1R6tgpdE4oWuvxd3HSxoQh8DdFmMc
RSxqZxN+ZB4g1TjPjCxpj0YE0kgoDUb+GJhhmseyE4jHLZUXxD44Yx6r0Jq+RDUsCdhOJk1N3gMf
GqCgO0pQoZW9A97Kqm2Epw80fBYyuU0Ke5rXj5ypFg0je1ODvzJcMmLloELaPE6pI8uXFkyXBec/
AjqQewEIbZNadzNZhkHO5DQnd2NlTQ3jkTm9T3hannsz0c4We6Hzg1aq+VQSAYfeLWrxPAoU0k1s
YnjUWwYusBvkQg4iyB2q9eOiAis/9yFrPpA/hRM8S5zuKWPEc+dYokJbA/Owo4Gc10QpoijZoJAI
2p1LB9w4d5rCRZ+fjnA8fR/pcUn2FTZwtCjoHNZIOcV27G1dx61K8Oimf4ERIfgeTt3CUHvGqdE1
HfHxAUmpyPJTDzxOpQzSO8KyRkbjzfmAYXqEnuXVCDqRLDTJrkzH9isaGgtynBdIJyYWZUIR1kfl
99QYU15FrwEHYnuTdQhx6P/wKXPcYzlO7n6g5uJNXtCiAK5D9h3nhZAJAYjzcB0tAdI1ejewckMY
ZnFrSonWUWRI8TlrykvKO89C/mAIY6Oi/03deW1HjmNR9ovYi6AFX8MqFPJKuXzhUlYqCXoLuq+f
TdWYlBlp+nGeurpXtcIRwMW95+yjMCl8fZv8eFVymQbhDKLtZvkfeo66NII4Q11B6Cao1EhwfnbJ
TJFX+caR5iyc9S4zN+SZmhekh1jfdJM+uTzbdBBg+qM4pOW5rJy/bmpisiC90aVbNyqYLmYVVntj
Qm3uaW0SM4oa8OuP+7FzgRKCCbeNutoWpv9uJVbjDBSx5QQrxjp6lBVp0oVYLPeciXcBmjyKjzC7
/vpFxbLlvF3/rHxmS64JJgkL1rv7KAOOpk96r123QVydZVitHpLW7E+ngEC7saH+HcIW8YvSIbO/
gv6/gR9fBVXzjczgk4+PGSxg3s6oJWBHevt1G0Usuakr3kiZGLR1O28bYNI96R0ypn0lqrU5pebh
649vf/KM0dxdzIXwxiTNgrevmjq9n/kFagU7a/vfuGuhJIi+YUsegO90u87oUoj7tOHDfeGNnbsK
AzU9q44MHdCgXQzAr7KaYjt2c7SrhUtKHmk2+hxGFFxVbBPUwA66LsKdKmE8mXZLFWZV2Q9E7+km
Ugk8qjmFOFcGNiHpfQlcqfOJJsnxpHprt+1LBISFHOGLouImXcAqoo1kDDuSdYJldhMxDWv3AXmq
jJZM8n8GE67DtoSUYn+zIpff4N3DgkXOxCjnoYygH/7228IXpEyKV7JCmiJ8oMWAHibLFnz61z/L
8nfevw4NRIQeNPlNenlvX8fglUnfCvU67oRN71A6VK3CE4Qal9chrG9yr9upQXPZDN99xo/L3mNB
IMehrS09z3/3RMwR3jxvVEwAUWHtA3ckRQrH3boK4LQbCd6/rz/rJ6/noCUAtsYBDBfu3Xdqklk6
O03ercOIvHlOvTpmnDyGlx2LH6QC8wXjm6/348/IUCvA4WgzzvE8a1kUf+1sKBj536vulRxA7Cxx
9JBFQvt/0Q7/rzP9j4uLJoG/1Bdi0S689sL+eh2hy7ZtHDZwf2pjLCrmAkHjehGJxnjUOfdpl7Lv
QBuv39q5kVx9/c2+nakttQwXtkVTRcOPsdr7agvnmJrNHkUB+BK509oOroSuyOswzfLx65f65Ed0
6bMyFODAwuX/bhc1ZRtl7NB8Un+ebskYsRCzRz7MyYAK21Vpe//fvyAgweXHY/KC4uTtT5jBojGa
EgGYTN1kJ2n2E6bt5T9q35vOam9Ivnk9azl93i5JD5WMxYiFkQfr792SLIvJaz2TZ6bJKeFxtRRk
auZEZ25qSwKMbkVAoOygpx8VxoSWONzAuTdSgG74GWozIUokURVBFL2GGxQwrCfQ3WnW0h31TdKR
wbgxq4kG8VQGSywGloTvevSfPI5usMxz2Sn8QL5/7JHlwwu3aWNE9BtPGz2ml/mrNah2zWblY2kg
Osmwt22R4Mezxtn9Zt19POLY1BaXrLv0yJkYvP3RIho3unBCnpIW8B0WPns/mlP1B+Crx2U1wnSA
UPib/eWTxc5OapkunjoGdO/37CrwJ9026CRHi4cS0TuNHYXN7uvn8bNXQT3E4JG1vrTe33200u+E
lfEqXunP1w3F0hrZQ/WNQXb5K+8eQg+NtOs7FOQuR/bbV2moAbXZhv0a40W5E1NebcLE5nJdgKqA
BOJ984N9soNgS2dR87zgdH1V6Py1geVuZbpDI7nnWoV7DMgIfSiHLt8Jp+QS/fU3+OqTfvfhfPCm
PkNFLNXyFR/614uxZ/i0J3IyzS37J03Z5li1Ne1krh0HnDb1mhAI/4pOKq3nrp62Saysi77Ip11q
emSCkGdISOI3b+qTZS8FDKGAy92rAfbtN97PTVDH6YieOjLCS4k0+kROSXnfiQpxvGcOHoroMEfL
ncTJEw84FC9L6++uqdbHH16y2S2Fmon+xX93SJLta6u4R9Yd6Nrx8XU51l2b5tZtDdII3GfTwi5O
Y0l0cTmOL7Lpg+kqi5X4hyuChZwNlFj0zcjvk9WMCIFRMwM/sAHB8p7/+r3avpW5b5NSNBjh82ta
rd1C4jH7Eet+zCVxQKPwzRfxsTBatCEMXeiEMWNz3t1JZGbIbEQEvHaKOVnI1dlGOKRm0WWt4fWP
HcEavXmm+r795+sn4ZNPGwgON9vmhsI7eLf0opHzJgmIoRzK1LyCxs8YxEKvGsFBP5ncpvvFLbV8
/vpFrY+vKjFkw6BFesEZ/n5bKWN4CHSb2Fa8spFrw9UQXqnZ4mrTUjuEqxbjxLxWdcDoA9L4qLeE
as/iDNpo9+CPGP5o/juEE02msoBhRo500FtpcLb0iYeExmAlLpCJTdca0uOL6sivZaWF9GcidyQJ
tHZyg9zWwvP2aoitkXO9nc7zOWy/qSE+bjYIEihYiPuyWervOzGwrQhok3ThDI37DqRutqVoJH0m
jMvD19/rh5d6vVX71J2Bv+io3y2nNEzyRJVyJp+1+zHXBHWH+P0ZMmIH/fqVPjywVChUYsukmQGE
fL9IYokhSQx0vOiNx5tB1OGhoO2zNg0SdMZWkExsV+2NbWG6/fqVP8o0eFilWNRbru06vIe365OD
wXbDMJrXgZeZt4UgncSe6Cw30iuxHM/eVVag2DNmhmKMJOyLNmnLa6Fq7L5d5B/SpG4v2nLZPr5+
Zx/OSjg2IKxt1vAiFH4PGkHcDzm+BW2bjF54riSRrG6U2qdfv4r1enV/c6Bwe0G+vOiHQV2bzrK4
/tqgIH9aeV1aAE1KNHq7WAQGbAEgBNYWf7t87PysfDRHd1FRuSPpa2GRDAwd7TICv0L3b1oNDPyy
JeLdc1cNlpqfwZjKX9BJR7FVxVDIc4umRLEdUtO8NYy6v8xl29W4wswE+2Yy1fMmtHBn0kE0HQw2
teGpgzPUll4xCieN00B2vAR6z7bajhgMmp0Ae3IeJDU0g9mnX0yijaK3ODkxbsV2aLh4p3NL3zBO
9VMrBDJNK29QH9HR083K0/Qjybas/B+lypR5bJR2ytOohuaFA1a3PVd402wPsAsJx4Zml0wHnCch
wy/2elwug63bE82A0b/J5UR49hzxQPyx68G9w5jf/3ZluXjoyZsMADPYFbrApiEhhf2nsndcyhk9
4cUvQYqDDCSSOLR+MpMhQRscChkJuR7pcLt9Xl91eYfnmB8qRJzsG9GL60fkT7VmHdN692rnn7gm
MQuSRK2f0jJ0/jC6tY7zaKHuNJq0CrZeGRQFxr+sOGeUIpJTgCwFdna0Uihu7Ki7ZYTm4jnnBouy
YMrIJerRo5BCQbY8uNKi5ebnx55H2Nxg4yhvnaq5hbvWmPuqRCi8cfsO2enQFfN9QYTvnWxV/cRY
lLjimWcB26DHWG2FKJS8d2Ah1WXkjMM/ktwIk9TlZvrZzVhrV3Vd5XeGrjGcq7STJL94qY1dkttq
vmKxkF+NMQdE2YAgV534mPHSvbai4sREL9Sc0BeRGdy/ShAqlZh1x4yMuwRxiYrJfp1O2NnQl1h/
nLhr4DjSpdDc/tjhViPCgIZTQBC7VxDxQeCOVZ6jocuDlUdtI7jMpEO0hsS9iC7y0qgOdVdV2LWF
BBpJoJF2NqEqTCICwsi39yobxl8VY1P7TFlhsDO110JPmRqCOfEc9z7ZFU7z2LDJXZWekjjtVK3P
0QcVD4mqrR+aMXe5BQYR6o02lp4xVubgJsgt9SMJxgBsL93YX7ACql/t3A8WHenAe8wp1bzVVAvi
wVlgyC+NeCAdo5a1624kszu1GtvQ2DSCBjDCUMO6s11ml00z1/9wt9GHPLXtHDvP1BN6rHTwD5U0
sMy2J6ivcGY6z53r8MX0LTjSVQPytN4pxqr8xJMBTKSgOEdCLpe0UuyC9JlUXge/XQxoj9lM43vV
KdtBEmKJ6iimLsDH1EdsBZ4iv8FsPbXEsstar8AeK+a0jlcZGxsBU7HppNsTohshrj5m1J4X3GzC
DgJ+iY6OO0FkfXNEfdyOl1YBHlgAWrgfgncNn7hL8yweKPIdQI2btHPwNxjV/N1x9PEk9NnzUWNS
xtAoeL8bA/MEdOlFTFv1wPyx4XH5mQnSqFVo4DkfxvbKymR/rJxq2meqrJ8Y2vPMlJkkEHrRcM1W
fQJqIF9Z6Fj2jGSfKuBdd5Cwo+abI+qzwxMTEpykAN4aqtd35R4MxLZnTIrTTjk+4UG4JO8KwnOg
ZSJWOjJBS+aV7wF0Yd8JbyAiqUNRg48YiijVx0VA5JFHJpoHBiJkgX19tn1Sv3B/N316tgipOObf
nmyUoFmBh2NYW3li/+qYca9Lp4BlCAfk61f6qGijEUi9i8xYcrlFuvX2pZAjlCTet8NaMTfdWCEa
e4pOmbzQ8PEu9RjU+1JP0JSiPDpX8Vgee0al/+29lzdBR5z+NJXMRx+aC/SSMxPRWJ4D9x8mYhmw
3T/Zbudc9LoS39xsPlyzl5fj2svIRfDEvv/MIyiXSvq0eXvVE8to5vmv0ZnTA94BnEhBHH6zNpaH
6W2h4pvcsfHQUK1h03k3+Ug5ZAxgEliPlrhwmeYVbJS8mM4LE1xGGIT+yRDO8qZlJrVtZMjR9/Wv
/OGawQdmxkShZFkB3++7UrGU0TTMI94ns/TLDXEn/qndzP6zmyQvhFoPj6Ny3IevX/PjM8xrUpXR
WsD+yn3p7YNlGpnKrbYcoQ2nCbO0uDqM6CtQjkb+Nzuc+8kPKgShnqgyub9Z/vJe/qoEw2AylMP4
dU0zI47XMSqQEd8vFPxhgEF69PHgPtF2yKK9k7g0oD0zjs/AY3K0s7Kdm0pF+iE2Euu2MyLkNRhE
Zr3v3UrceYaA5jnG7gVupfDaRK9IEqGbYzeyy4Z+gDFX5q+5sJ147S3AlYwu4h3Ec/UcmlaEzIlr
8nHoi+B8jnupdpaz8GOmLsmvZJhMYIzGtvA3lajnPbzbLN4kmR0hnm6S4hnaqALubtjVL0hGnHzZ
ODjc1xykJp1BbDsBhbkJNQzfubv37aj/Q1t9mFYWMDdGiUPQROc9Upj6us8VINZpJo9xJ23UK+sa
7993XYPPfgqeMriUwuLHeH8rYarSea5dcyEas6c896yzMefTAdVA04RUovjm0f7k9dgz6Nlyz2O+
9joA++unl3YQz4h8KGACQTLp5IQGCqeFNmKws214sM3vtsxPnmxYig4tLP46hpZ3Byo2K9cQrCf0
t/NMtieFQFTZ5QWSk/aZnOZ0p0hP2KBZTc6aZESsxZUaj5H3WAXmhEPdkNs+Me0NcZtJ883e9umb
46DHzcxlG2Pz26Vg1IMMCodLUS3G+MFWACeSrl9gBB7BeF8v8U+2FeSrrG0EH0yQ3xsFOp0PyrB9
XouAmlVc1/VZpWfziFyz5r+Wah+Cqv3mA1qf/eJctAlPWgYSOKbffkLgcyo2XD5hrwIcTPXkeeGx
SD3o0pUDl4sCPYzinU/4y4OqDdyOQUi8hOhQFG5UHPfTGSuSY25K6GeR/5On/1QytDNmnEn9gNap
u3XpwM3rpnXqcYcJXF7yNx1/S1tOb3s3Set9VSXlHzS2jD+10Xfymy3to5SGez2sU7zSFIc2P+Xb
T9mzcMeQBt9aerq5j2lI7ehN5/CIRBFso7Ahv9KxDUJMkYAR2EKDODU6ByeM1541ddCcfP1bf1JF
8n6kD7eWQZb53jEGmS0MUCEjdyqqNKaKZfS0YioWfXOtxz/8/rBcDFjUPgy0sCa/n0822EWDqgU2
ZkZTfKKFWXbbCcXp9eQXg1gRf8lBOniJep5pAHUb4Y0DOd06j56TkcY1UZW2OsRNCB/bKb38xqS2
8E+hyFno1liY9Vr703hN42h8iGGINus5HkhjcFplkHVtqZCAAuanxxSet7M2Cq/8zcVXvKTW6HMX
N93iBsctcR1ToK5SwOQKxkLXhjtpmoidCS6qHwTMP9R7PoKwNYIi708G3BHOlCIjHdRQ4n4383xt
n78pMpDHMWXljKefDzzSfvvARJ0vE+i2Lhy1gIAfz8DGaswEXSCOmXskfL54oDdn3UgDqDq70zjm
EK2lcx+7oX2d9k4RXVN6EMoQMkDUZ8TO588QKzHJguOiT0GEeK23flsH5a3vJ7W/5USNm3/tDf+V
ff/8/wkQfVm9FLdd8/LSnT9X/x9Qopmy/LXmPlCib6vnuPjbxP/67//r4nf+Y1vcw5FwIBYQIHQp
0/8nIVrI/wgQnss1hpUh+Nf+t43fsf/jYxNCa0MbVCwn5P+28Vv+fxjVmfi7OCpMm9L/v7Hxv3N9
uB66HiiM+KK4/uEmfVXh/XUKE+DbRKqOl4iTPqcDERnkq/gsHXutq9zbz6hKTah7E+0JvzfGxf/c
z3oTpVNIAAPRvs1qMUdrbiAual8ny4lygEoom23sKvLHShpV0KhMUk42AeeOvPnru776d6H87c9n
eL5cdf7PCuJDLIpFtlsqFxgcXGbfrqBqMsm8yvo/GqVpf82LkvyM6LIzN2MHKGPlA09iqSMkJl7M
ns/C2J33crCclzCwsugppBtj770mxx9E83lKHyLizMSG4VquNukEUVT0ZLA8a5qatB1q4cEYtadF
BlP56F16Eh68Hcpjq7mtsFUTmZDZ5ZVBLhCTVGCL/VaPjtvu556e24q+D3uw5dUmHQtgOeRBZ4bv
bhMv7zcxQW/1OhZVfQXsN5BrRfCFIBkyafqVMpeyZE6IJtrUYWXcKW9io4ryOGz2NCiKP3bRKgbg
npXUF7GI6ydpQUE+dsSU7kMIP+3aGwqaWj4WOIi2YYLETut4Jim69a2MXFXDtLb8kbOwiRxrmxXD
dDOYePJXNnaUJ8MCZ0qDvNegSklZTneJ2wceCNVhmLZZmsTYKejpRB69i72CfWmvStnwPeIwKMiY
6cZ6/Mn/m7YOmod++KGCklBY+peV3rH5k81pqtK8SXJES+cAyJgj2l1LOg6YuAXaDML8qaOpzzwC
z0a4UrggfsMkCcn6KAraR9yoCLhmIIt+NxnG4QkoWEaUnZwEfiWmVPOVtkWd7vCrpNBGaxFF4HgE
l3WnEwpEat9pmFq+zxXTru0bRP49fIsk5lN0iVXhk6hVcEiH0LoeuJ6TuUKCx2lFsxjSG+f6uJsC
FHlrYGBjfUHLqVriE1tn2sgoAIVk00mqDxmzIxIuzHw+9a06XlhPmXzULRrGTd87IQkp8A0IbyU7
apU5VepsXeIg24MRtaRJ9AQ/109DnCd/ygqKwqpk1id+l24zXhGBNSdr3ZPrgxapcJ5BD/AjMeYZ
wl0I80uuOznF07ZtdVJvGtaU2pqlG6m7yk0x1ZSJtlalZXaspGw2502chhWt4TDU1uXc0Ps4jUbB
H3OgxxHM0IBDa7c17Mlcr6Cc8VwQZkR9h6yeDaRGaSZ2DFjGKySz0Npqf+iN28zppHOQBt2mTSfk
3MMFyPmjehIk14pmHK9Gy0wRHP67FLuu6SGRJowSxaZyCUn9OZah65wog+sRIGZlj2D2OoIZ8t8O
lO8ZiyUcHthZRoqRh1k8hqvgflSlNzqb2AN1t5mDsXoCv9VZlwQt9Oi8Xx9Xmlqh+6iF5kfPjZSt
4d+HrhlUHuxk1cMW4K5WwCBJF6Sy7WVpt05a+YydsUdPGxs1D30fuY8WogDvUODhsFbR5Nvryk3a
a74T1PaxmpwnA6HFmZv5HRFzg0EERaKcX6MxEPBThOXvJM2gHdtWclTUj9u+tdwDdkaWclF1ZLxI
qz+J8uJPRKzeBh0eUcaekRPtTIYdvOoUQNoOMq4GAhh2Niwn0x22SHfNh7EXmq0/tbbJnExPI92V
i9I3i7ugl+lyHETlzyEzg2M2xbG9JjMO9I9mfgPVE5N4U5bZPSGBAX7eoTx39TQNqzyqkit76Cq9
nhJpExiDVW9hzKo73Ba38Dgwo5fU89HaMfuuu5bWoPUm4C94FPV+YvH9tP4CDtW49xHt8EWXpHJs
WpLb53UaRHTsJ7euuXr7001aNobaWBjCrjyRl2dCVvwGmEt/LE2wdRu27unkj/hniHIpV1U3IPF3
8ThMFa4/vkM5Xc6Frs/I/03xZwj031l3l/pdcjFZ0x+T2dMDQVolMFo3NBAMsc9iCMrL8GFMk1vN
ff3AFKQ549Nnm15q/TQGA0TSPg4PKcRaMgN1uaf6Zr7RVTZXyjgpTmeHBQ2vphtWxigF4+AAmTQU
JlZuInqI2DN2I3azTP3R5ZTfsmMTSkU5jxMgQYKxJ1aT3nzl5+pyAMGTboeaMZUbtXTIM8dj8o6E
zrXWSZ0nZzMtA7WWqtX/SJUBIl5k1MYmqPvwmcwu+0TkhfVT500JJNTw619xbIBwDfEl3dZD7e3N
OGJckTG6JRZ76rg5BU5CcmbkeRdzlqUHE6bjnp1En+VD6iP1diK4FLI+yUio/NlP0J8jbWncOari
/haZSfmLoxHecFoTd4j3ojtB691sIuIrsxXqP8c6jSlf/BNyMWHE01HEHUXkV/8bh7vzQtP+T2jO
zXnEyI6UMT+4m5wgfJJm6v805DgQkt1WtGGHJdF1isN1Y4a0qSMfp3nMc8FLpTBQ6MYkwdHM+vrG
cSZi/FB04/8LhuplMrv2j0za+oodfqF/s/YukNl1/wjupbda9XrTDMLIgMDP/hkqqrkC9WNlazu0
5HVlTf5zDvv0OiGw6YYNMyfzMZofUjG4x04qwW5ThecyS+d/WnMWD7Ae053Vtt01YqNgXTGjwMBK
QljuVVH/hIWzYP/wg6a9YBwz/5jhZCbrKpVLOdY2VX+S2q4bPEFSh8FnZUaitkmKk2LhhMsGCng/
nasy9J7SdGaxc8WAR2S7BdcNR1jNOoh09kd2A3DpZKjae9l4nP1sBzJbx7RsOE9CknBVjK69UHmv
11bH7ZqTlodoBTjQ9nd4MMZxx2mQPoDv671dl8790QGlQ7vMDLI9fHDAh7XfuwWeorIzr6dStidd
l7sveRKVpzOZVeTR2jaZWJnwsnmvEK4p8lanGNsuxZgD1YffQN71AQ7LlSQAGfRp5tP0XjGjkY9W
zZsGcOBi6cnd0XMgleCq2hhtD8qPIohRj8Pi2ghB04/A3sJ4sXytzN2AnQQ8aDahKnENq970AUbX
YVxm9qrq44DjDoPnCtlTQMwtQ1KTsiTQZ5VbavI8w6bVm7a2PONm8GPRbso+IO5dcm62gMtFJn6W
sSN+apv77JUOIGLkk+NUe0yPnsEZYPYmDMce329DMq6+8qiU4jMRjjBAq3CyOgIjdTDyS+B8OwuS
oH2MJ6e65kSW/akTD0izQ6oOnKJZzMmFi7v6rafOzfY0kgNrn46OLnf+aHN8YIi3T2zSPaM93lFg
EAp93LqfwYETVeqCd2xtk6rVCROPCK7ayQj/DPr+yh18IlxSFPAgV9LgmFc6AI1FgYedsRhMUlO4
d7CZxB7coMo11wi2khM7jJIbS4+cq07luH8oji68PBE136FV+6fCbkdiC7wZ8FKAQxlTUkSvdMe1
NiHXr7SPeSsrslQJXiKPHnexcyxzIgK3hinpDgXGgABbUWc8+VUUypUzD/VFyhnqMnItr4FQEKtr
ajPAXAKanLCy3h5J3jQoxYgfI88V8erEYs+4um25z1Csz5QBz03BzDpLZo5l5vzpeSO094IVkSgB
g2Sn0KXagqztGRdpllc/SajCwJmojP9/WGtPrAKnGnIw8H2CyXMqyExoiaAkO22OoUmpljHgSVGU
ZOYNfQz/3c2HJWyAjI96b/mRhX8cks4ZzA4JAUnTzTzl4kMcXYXf6T7ok9ZdR9ilHoe8iTYkhE3E
2uPMvq9tU+W8afaedQcy55D0yj61KimrNY5dlm/j0VpbKbu07iWBfoTZjnz/kw3Hce3rxD/z+uV+
F5naubO7tHxysqrfpxDvfzoxmab448vxt9WJ+lrWZYqTqlahc2B8jKvZstvhgBugSNcuJpWfIark
djW8XgJUJkYLpHx6T4qCBGYZzPW86+ehlCedHIgtJesN6y3098FdDURb2u4QH83YHA+c//IgbNmd
BW1RwlM1SFfGR2wDd9GMboql+muBoVv2/KBEM99raF/QOD093/p947dbhejlmC1wY8vG0rPkVcur
QfKErYrMEWtz2SxcAXWOSV7fnjRW1NxSfgMFY/mvJFDYE1AeXAhVif+ILz7FYiHBfymj2Va+rw4K
QrPrddUKRNcIANweSH6QUb9KGzPnR14Az2pBPRsS6DNGu+SlcXLnj+5d4yYP4kXcooLbaAqj7TLK
3Vi+kRsg0ha6NJwAQNMs35dwWAbsFVeWR0KtimpdqlnZmyIesnpfN5P/JHBhY+dtTVJPl/uXHITH
fy9lPV32FnhHZordTtIzgme3oLWzV8q2vQC3e8spTkklHsnUTlDhcKeUgGhxB7xyuz1zvDKpPPZJ
0DzEPtwKYVje0WpAZcembZ3M+XhC9TZdOkZtPboASQCq1YM6irKd7S3FSbP3Frg4duCmWfG0p9F+
dEZ9GJesDjWJ/m7MhL/3Iwr42rQhOLn9ZdtZQM3DFr75nPm/kf+AdElDZbJEgzk/ygWOjlWdNRIu
lJl1sIDUYzhQB06fFzVE0W8PeRBhy8LekvU+kmy3gNnJzWrsDV6FuFx3boKyvCNc74ZdMgMaDzpi
wH/IFlHxdHLWL1B4prXBbpgS77GMwSxrpAIbuxKUtqYt1zkXP4w5fXOVo8HcKnvozwcw9O7Co++n
zjjQQc2ODqqIkz701qS25M62Fkb+gqnG3sb07y6DV+i9Gy0A/OQVhr+oHy4c/AzXRRiSjYeX57TB
U59t2yCkstS+8gHqR+aik6qxzRLNh7fcyKmvwzbDkyrL5BQ0RH8N1/t5jqrxlPKiO0knrznLNAMI
TCnOpZW32T2TqL7ejpLsxpXLQf8wJOO0V68xAsJaNPhQC4cdzUWeJZ7PQ1g1sX0yFkPwyyFw7KZo
zY4f3w5ph5Pe0h3FkIFmGF6jD7olBSFb8hB8QVXDPhkgh2mqON0PS46CPzjZZVtVlT51Pbe/an2D
RaSsme3emJPmN/kuhDWYr7kNxCo/4IzHEdhAV9mnPlkPYVrAWE6oOli9E2RTuCVcUHiMZ2ryxonM
1TDG+pbYQONAMU5ABe37cG1jU2bmzLVpW9mFcratJqmiDi2oG7U4Ii/FDlOIbufWQwKZ2DB+mqPp
kzWCZgnmz3hEShEd0IZrfOFGtaVG4WwFPN4zVCZVA3YkdwPRFdNJ49vibux8PPLsCy6IiY73jFNc
PGCAR6LfEWBFOypIryLo4z/dCDsXt/O2/DGN4Y+mBTmMk5eQkAF6JAGC6RIe0oA/c4k71ySLEKM0
XMUO+L/Lye3lukeTfA8jpdkiEBn20CrSeTdGg+NxWzGnTT0m2Q314LwTgw1D3l+iT9IlBEW/5qGU
JKOMQ0dYo7ZnAKBGtu+XGBUqTxJV5BKuMvZ1tSWFm9CXaqh/aWGkV4r40XUT9gyavXmwzi2u/uVi
ZAwP0I6HQ8kl6RqZ2s73MzlvUJ9lv2AmV9Oaozc4CJUfU1tOK9GE6kQsATJw0pFmIUt5HCjW9bpA
cffSQFtfcBBc2jYdjgNqAM9oOvwN3nztz71+rN1pOlnYMd3V1KTTrlxSbzzuW4ks8OsjwrnKJ3XQ
fNq9NjQLXS7pOc5rkM78GqoT+bIdtvWSuDM3bv1IBtJFRfzStqR/ux5tP36Mo8K8aZqEtJ05tWig
mfFTQCr3iRFp+oUE/6ChG8GhN/lERgUycdoYBtU29+QS4IeXn/X48Q5cJ4u9vaQMkR4jNumSPJTw
K3Ul4TGbzgv7cQVvrDjQ6+k2Q2tNBw2u5qZNOImoeVyWgn0jfFKPaPohK+OY2jVEbZ2HTjedAco3
1BZEDs6roLX9FOa2gJbsuzq+wPcvngAKmCdY8Imb0alRHoOyH+nNkdLkKyRzNblNIh+HXW1l8b2V
2ZrCKmTuFLjJ6Rio5jxdUqAsP7ubwbGvCwKi/CUpym1bVhBYjOIywzDvoDu675xCxWewIrr71nGN
07qQ3ZN8za1ybSIqrhLqiPFn4UrCk3pfgywBRZJo5h446E7lAChiXlW5w2ek1VfUV8AhaKbCgV4I
ombd/vBzjwrQxiOFknPpBIXIOeu9snsal7UdUaUSHWsaq2XidDfVjoburCpwC6p3jkZh8i9wsfeu
JmfIf3DiNv3OK2JqKSKaIwLms4j2QM9lZEGLNXV17LoyVJtSUVStFJ7FeOuOYqzOqEyIDwJnzTYz
Oj6XLn5TSfNJ5ciyvm6af9YxxxTjUlCaTCu8ZUD8V9uf9PZwQBP2wrRsOpW5Nt2TCdBmup7Qvq7B
M4QlDf1muvBT4ri/fu23opqlW4+p1cLZG4jFSfne2Cu9vq1FOYNhaYvzOLD1PpoEWeI0XTexqPVJ
aWf6xghTJ18n2jB3X7/8x5GHxCjAO0AHwMGFsO7tZ1e+qwx4sLR8TRBAsF8KnwYixojpn5CEnv5H
JR0BoxA5NK16QsV+JUnitLvGp7u5RahLf4aav4Z36cZjegihnWRHXUahtXeVlRsbJ20XrNsspLci
dMn+FiT2dqbLV0jdAcqNqVLg8h/v3RaG8gTNbJgflsChtVeNog9uFMVCOoSKA2o1FSKjVEqZ6ahC
MoyJMrGMash5v3cwqOT7uTHGHvbsUtUbqJ+zq2++50/eJM5KNAYItSzB+3z7Pds2m63P8HTlkcjb
70PbIHQeQjzvi4P7usO08BKkHbOaJJ35kl+nSEEZcJGz6sjytiqJYto9fqMm2ofu/J2N/9Ul9ffc
CNXJ4rGGRihwLCLyevsOaWyrCuBgTCppFvQ3/y661mqTcS8qelQX7Btuu/Ni+vUbv2wm7xCN7Zxd
BISRkM9NppPgdjyi+t5kNem//LPNkxLC05iOeVzbmLE6CBLyG1Ob/VYsguME0RSNL1YR8lDcue+k
FFXizlmgyK6wnIyn106nTP6E6lf1W2NiYT/nxNJlmwF1VXoeWVYkVmyXKrmIJq9UR6KuI/cEtEjI
HAvKVbZjBNZGG8C7DjFPDVlPVbJMg+gE4LwYusm6d93Qg5LRZB5g2zZJnV1N3TxucFpWSyenlntD
ljk6Z5bAH25MyQ3senqtcc3MhHA4aTxXCsP59UBa+49gtGFmAaqoym8we+90JsuXA5McAQaUCtSs
mLLe/qwzg4ncZ6hD5I0a1YURS642uovncB1TM5XbwgVPdd42HRcqokis6TgHXpSekjvHPztc2i7p
/rfxPigY0QI7cJ3qhE00Tf4Hdee1G0mSZukXai+4MhfAYC5CCwa1zBsHyWSaa2Vurp5+Ps+q3c4q
bHejscBg5qZQlZXJZDA8TJz/nO+ccaYH7q6AiWismOzaatNkmtFNAD9pOoMFrxJOSKVJGjtodRq8
1/CoZlBrfvqKwG/+K+bnnxdT0pMUM7CMuMvDgGXvrwbBeKBvwCU2s4KADA/YTuU6S8b8WJhFffIS
ytOlWXmcJdzO3k5GWKh/sZPYf/6Y8x3wQ15yoyYdw1Atfw5nf9lK5ngUExQ39OQ4UdXOk5bLIXIO
0BR+H+nwY/bdYxi58WtiVMCr8rhdVlZL2p8ipicdO5ZIXKoTTQre7Bytclc4g/5WpmyCa4d7zREX
WtRsCdG6e6GznIYFLrsJFeyzgbOmAO+2FS5C5f6fr2E/k7d/XyHwGZs44aC2WsDOyT869p8fJYEv
2oy87js3k+aC0lJCTtA53z0KQXjhFkm7eWL5zinys/i9NqGtb3y/zaItPaqRsx3CsrNWFUDImwll
dNNPafpAlW83MVOyxEOop/Ts6ZI1xYxgnq8XikK7ASRlXZIx8NdIwsjmARy2bFOXNKmi5Qm1BUXe
3rsRl6F/ZV/6i4tnecVYFTwYCrx6gW3hz684N2g9B8zyvXOWuZrD1IM7RKUW7QxXQrkOkJ76Hc9Y
dcl78Mp7UaG7cibnWtM1Tjz+C9fYX4b7y1tAIJqaLrg3Fll5f3GV/fJ8Fa6bcIiYloWU7fxYUbbz
kKZh6a+kxuC5GR1veuqbHpqqoIIPRoGYguiKLBeGUqE7pQkLNUgzlhThjzIO0m6bFqZ37TvZAj6u
s+JHmwhGlaJuiosG6Q/JawhG7lfLgJOFpn6zYaw/Co1ev5rwCiGmL79q4DNFrDdpFFxPsk/6jTSC
LN+RceARqbqGmhbCmNZKQKxyVqKmhG9D7EzVayDDi1tpdpJkXxC6WjpDYA6tcg7lOE3NwZ3AAeBh
oIS14ovlPyeQduE68lD6ILYc8s60TkZkZuACarAaATdaxpxRNW6dNG+qTekXoXssp3QZtVPpeDXl
2GJVOKEIC9LQCFBp69N5XISX3Kw9iyonKw+3TldwfBU5nXUEWj2QnpOlGTf9/Gz9W3ahx/+Pyvn/
gW0flss+/Y/rPq6Sr8+4+ypV9/Vnv9DPP/e7Xyj8jUUGv5APJ9pHuVxO5r/7hcLfQEZwoKLolMEP
Mh8L8R+tH65P1/wSJSRSB+/a8lmm/miU539hd+CE41nsFUBi/H/HLvQTKv7LemgSNPBMk1wxiVA2
HfEXp402F3RVu5CjSLZttDep89y5N1XG8jREnd6BEnCuY9HqVYcFc+uMs79xSsp7TWIlj37mdJum
dPUFLqG7ZyjE8Eh+GG7ClVm2aEaFuy48cUM/LVXmEVO7Lrvq56W1N2uZJUGwa3NIqFntcwpJmY6t
FrwFsgwhrVWTRDQVwUf7EQNk3LhVDxaqyNn2DT0/GUVFOVxm+8c6zYmh+cJjwB2UuyDI3ZupYQuj
N1BtUjO+NQwmKIE54M20Bq6HTprsu7KMd6EFMTxqUv/ebfDg/Pd+JOCffDIvaBPkjf/cf1XX78WX
+t/gr1scW//4c/MwJN381ebv5fc/ueyWP/X7p8Yyf8NBxxGeKx2nW99lk/j9UyN+44bkcjAgIU6U
g2P+r5+agNsJlYVgWASmGj5q/+dTI35DHuFGwHSc+wuHrH/nU/M72/zPHxuHjw3fBXwI0EHeXzZV
J1GyAUVqc1yf49eMMkFq3VPJ7dAl7rwyge7RH0KVXc/HYdXHfrPBB+LfcoqPjjFusW0dQ6Rkoquu
Q9XVD/hcvtVKVwt51bopxio8Z0ZOzeBU9hcZdBjoucZUlzKhUzOZPffSc80TwrePtYTsSAuu6k9j
MgfHIMO4g+mU4anNJnoWOCf2OvKyU9p23c5S1fw2+qm1GYFOq2MVVtNZ9o44W+n4UIZVcuEyXe8d
5HIm1T3YI6lk+9pFYtwmZad2dl3f5fQortDWFwRzj+ZoFLHc+9OwQJMdZ4NGmdCyO4FgbONE7BtM
BEtJcT7epTW5RlhBIYOtyl5WFXfvuGl98rtu2OeydHaF7fefQz5iH3Pcr1YlNlamxFxXXKHWNrV8
Jy8viAwbebdluNBfLCX7k5U3EHlLy/KPQ2/7CPrUttcri1zqesxV/GoCs/6wjRmnco0ZH02TbdNK
phNpYCaAPnnGNya69keBksPomjViRc4wfJNWl53aZKoflHbkZnL7/NCrLP8xSlsespKS48jpoEjr
6dBTNnlkHB9RAFM6e8Sf8hAUdf00tPR56VbIi3Rmalpi0YgVwkJ/qGKl5pWd5OJMKMjCp9nOxzwL
jWsnMZlNe8iocEmRJ+CVabouCyTLmSEs2hzejmoClqeF+FHJxjv3rSYqS6vQHTUx4s4u7YT7ehFw
znLCPQa5dh+GSp37ORErprzeyaNXY5f3Y3nwB6ZXkjf1CZsBzcTKynbYXO19U3LCoSc83UBCEATp
DevRcikE2rjIAXZBgtgTc7SqR38/tVjllTOX10NR4wvI/I8BxReCcCX40YHR80f/JSQwTsyXEt2M
5ltMDMyJXSTqS6kisQZcQL7GT4oNpcGcagrhHwu410fCn92hRnlcsXPsEZPNZyCYwaPrRczzQ8sy
1iEwpm3u5QFmVmyaMbTE1yrX8aElUNQAGbXLM9OdmEmbAixS4A+lyVel1isZ7nk/pX3/KXtOa5Fc
xHFcpfZG1aN1DBTEazLMSbwnkUffeL5U/5V+grrqLH3FPpOFcEJJdOzMASCm+deJ95KpK7ijbTcO
JKEB1H6z25kgfBePH6Udi0dGo98yatfxRbDXWm1/zmmRxydlWXvHENZN6KLNKoDJe1Tjfos50NyV
BT8inBjWpWlGKP9lUR885NhlDKHEuFIiZk4EpFU/N0NIjg3idLCNhH41vG5+svsWok1P/amqip05
jtWBphNqgozWXHtW9op7w9wOrh+98FHVV/So5ndFPD77wHYOWgAvwpHK0zgXrXMzuul9nuQEOTpq
etjas9tI6wjdrAswFAyjvm7Q7/Q2rFIG+mXVZM8et6aDEwz6pnN6/6sZY+s8BZrjguUpZ53acNmd
JhritTWa3VXhmqOxHSj/uNi6W+6IclBcFrywvI7hrZ7juBBAWbJ2jxbariI9f+AbwBpTV/P3hikC
jcCFNxEXUfF6dL1xp+juWFnoLl9WlGOc4uvtjWzqTmVeDGebfC45/WlX59lTZrii3iQDx+uVMEjb
nAKd9OFNUk3OvDboUH9ZdN7FasfdKYV+fldR2RVIKI4OBM8jW1kcEadtonyN1s4T6rvl41h5bn00
TVnu44jZwQYQPyAvYgxJYZwYmQ40fifdqhMsd1Qd1tg2ezvfBonxnOvOO89ZkT7aWJWLcAjwu7XG
CpifTWc9j25Wxeke8MMmqiJiT70RyqPjxvpK9qZHUMp19zCAXXqW+k+ngbEd6rQ4OnoKdxZuXCQ6
niDUADwZvgrX3B/SdUJX7SVZCKp9UuyrQiW70C0/4Xe/wec9Yp959fP82jXjB4+CQWwbMtXo51As
0TYtMvJyrA9dVr/31DNfDOTpK0zefLOg+Q9mkuM1dzqnXstRWgdSXZi5ZnU9hdp5JTovkT3d4hQH
pY17OaofKZObviVNEWzTCfYH2g14b02aHJNI9WbnzWvYT9eUe90EgAGYm7bfuxZPHVNmrIPYmlkt
qPHN/PGauhoXP1vSH3Ohzp1vx+vJDah9t+TONoaPEvrOS6cgLMNzSTYSADHbNoQRmhvTDZqUZjGD
AHGMUvZGGNjhPQqyvMnBHW10nwV3eZ4EK6WzKyZPebMWbMDVioewOLg0bD3UvZ+9F/Ry4noKiGaO
1EUfgRQ0e5VQRIAzK3+Z6JY+tYGF3R2j+BqffERExq9edY1beJNauHxrH3OqZdPaFFl1TVipBK86
d45/FpMS32FV2MydC/OurWMfRxHf6o2L/z9fe+pk0+Z+GnwZPTMGEuk5qZr8doyiT/DO+amN2MS8
aryT3HUeDOgy+2Gcq51UnVg1fu0fwyxBKetE/NZMiYAVQNXuW2bI+liKaCy3ZimOfsPuwroc8A8h
9jyY5iatxHgW9ujdZJM5DWvk7fpOctt4p3XstucW0+84Vs2k2JkocavHNb5i/lfeDpQnPzuZ+aIq
PlEjgLx1Ars6WM1EiVIt813VLnAFSuee0JUqqr97Ea9Ljp60ZruQ65uWQ8QKMke+4ZpBODAJ2Adr
pz1HZhNdPDuvr8E+9PctPu2jpbJmExt0GUxAO3BlOATUbXCmn3yPOcwGaqnZV3qct0vJ+FnGgbEL
JTcbBREO7ri9ZQoVXc2xt6AdDMeCxpBnI+hgUNy6ieZdqOO9oeryUPXFZQhSxF4fv+ypd/0Kk3xs
MvQGK7PKtJtBWMFDWfWLRjUQI/iGQzRARw7gc5apBdTX8vzvpd1SqFeCl62iOiYFEswnbLvtY4q9
lS0EBu2qxyW5Hiyzue0bo+4Yo3tiM/JhF4c49RwyDHlkfSOLSR+ADCwy8Qb+0CqB9+9HgfGQIc6u
EpyIBtKOVz/Pbdq8tQyPzKs8GKKv3Gm09RBH5ShWQFOo7MqlE5H58r+1SU8NIjlJFw8i5rC1gsey
F14aPGGF+NE6xg+qUJ2HIYzoFy88tcLdgfFTdHXxHjo1yRAzT5t9hvniunVBGymnCJ5nbzbSDf/X
wJBv7S18spxI4urBdVW7p5NT7Jo+m+9FyqPSBMnMN94zo+ranTm1lM8mHB5XVWEXG1fgGMRmP90I
w3txOUvuRmFGu0L68XYex/QrKLgac812jnpiJ/VpYDqYOq63vBPgFPp5firHudv2xTdAKwzvI9xT
vsl7A1/mqsSA7xVMosZc7K3izae8AlRKcuWK+UG2XofP2ejf005cp1nX3qo8k0fOKXet2+yQ8K/b
Nv6iYGAbTOV9Y4ZfZT7fJ6P76WT23iCtcxiq2b4C0fuIZH/Mc/82Qj3ajpN1HGdUZJ804Uo10K7d
2Du20mPvGeW4ZSFkpiA40w/mJnfjPVyX+WNMIyzo2TBxRAtxZewigO3309hY4QGK1IAhjcIx4w5a
n/Dv8Op/Ujuc3uEF6h7J+zl6FcPhXiHPyzvSDyDFTKAD1TKimEeneIgKes8w8s8b3XTBKVO53A7z
MN+EDPdNWDptzzEXwPo5mD3DY9eTEia2wTDC1HLahYAsNrHHzEJqfgvGGcjV08UcgPWrME0OQT1z
W8A3DSTHdGMiGLlx68+VF0C+7uZrN++TL5M+Oa5cFQWUoiVWHMl+zexf3Lp22279OsFeCALfZDF2
vL3mlDPip8pz5fPzzA3MaJocy6rXbUxiFZw45t74QMyk3OZR2qN38wbTa9867L1Oc047e1hbzL4v
RUe345C8egw20pUqRwPdD8+mTYSrjfS4dkAHUIY5pdYt7QY08NjBfc6Uf1Pq17IgFsP0/KFIZvof
9VwcPCdq0UWqFQWc/qksuuEUO063H9qcgFVjX+Vuc+s1et4qTzYvptE691BumpW2U7UpgVNcvGaO
t8AhyrWP3LJvU18ehW1E+8oMsYlwBL/xk8C+xNj/dpSUoeznmjxo6mOWhql/mu1hIOZAPf04jZde
JHc+rPArtxuMI+6x/BJNDWEfs6R6x4unItt1kPju5278rtPKOgyoVZsJGxqQIkfipE+0UV4JPnYD
hjGckkk8Jk++PfCRlTK8t6Yhe9HjEobADSWpEBxM9bg4mrg+oKQuX6Dwr5Z2gCuZJfIuiewShhUh
jO2Ea3ETEwDDiITjg7IL8LVu+SpJ/l1bBqWem14a/RVJpIDijdp4BaKfbosi592KcvNEvmA+zXSE
MABxDllQl7cN/kSukam8nYco3LLCFfdCzN0upuN6Te2Ij+nIGz/a3po3gEp57Cazbr7XdVG9CLy+
ZF8InY04FSoCtUkVU6wZOc9jE1j7KvWyh76ZAJr6Quy6uc2Poz9nlyR1H3kYOPzobjJPYLbIK7U1
s/hqNJojib8EE+JUsT/jLHfjBn2d+4e7vBZkumgcb4qpCx5aKrE1t1QVvBY8GGc1UFWx4oBxwfVs
rgGdTo8BvXiYS0fjI5onfD2lSn5YTEtfPWNKj5mpxse/AWxo5i6kUiURVrx8uvBz1pFzECE2ysQ3
360gHc5/0z4JFoQOsWJQ1R/MBsDDJMMRH453nSY6WvteKDktJHdcO9NrixHt7xPv/zZF+3+rfGct
7c//WL47du/59Ktw9/P3/yHcBQh3DBBNk3Q45wOEtj+EO+83j6HbQvSFtI09axne/13uxqfE4NFm
5RcC2e//CneO+M0NFgikx0gNjB4Vk//5H3/CQqu//Pev0VL+il9ypcCXPEfwxJik2blwod39efT0
90ePsMNwTnnWvOWhyzvbOcwsdOt4eSR/+dn8v+Ks1k/8869qISFW4K4MBWxIfERaF/POLxMv2y0y
bLM48euoU/NTzYmuPOJUrP1NGKWhJhyoUu+qiiac89y0K8bVA/VRnE7dkl2hNER7In6StzunbwNn
GynEqnWP/Xg+YvzBlszP9jvzVyiHKR6+fF21pDB3ae5P5luQV6aDaoJX6cSFoag2wgGwzwLEtD/L
ssg5MzNT7CG1Xb9IqafvRp9y3pvxtBGoMbHFRr7qX3vAyv1ucInFrnEXD+1tygL1sLSsUfPEEu6d
yBF2HMsU0f9jTkLpldvyLDESsKDzrY00yUHzgoGIm9XhNZRpYqHzA8hLaREjzAsubcroRhr5YE8b
CyuofwYy6gENhCJIySE7rzsgkxZjcU+TAB1JlezRgiyt79LYsm5sKYmi0CpmQj2BHYqyoDbGLIdL
naiSxfYnjM8Z/NeiLJS7Ekwuqtto8BFCcjzvxgMK5uRsGU/q/MqcYcdgEExHQFi0pbwNVum9wCiN
tpypPXfNEJC0YR20N2YZDB9a0Ti2ElRlce9OZl5oRak2FHl/sosPs2L727qN4EXnTowIFRhMj3CG
FrZ1MFGB7FULKgRKW1ELyB0En+h5leDiItt56KPMFzunzLkgR57stlziAbFqSpepLV+qR24Tqt36
B4Jb/J2RR57UFOwTXkOV39pRjpsh8PnzKU266jpTynBPeDySR9+trGSXSoXpYFJR+mlC/g2A7TQi
oekut7092RIQG808u+bSEACNbT8jRsxkeILZiW7alKH+98BpR8s5hWFDKebKlbNJh5Cpi2rXUSJU
cL9JUnVLo0j9ZvYp/4q0wnvfIwMr9vvcRkvsfY5cN/zVU5OSIOacvCWYE7W3mbKc7LZxdJfto6kY
sRrYI1LeHrGW58sShanuxga7dI0sWpVUJSHfOcOt2egypSbVjvMrwWPPU+hly+9mlI+ma67++MVg
tpL+MIY24y/8YnzlaB59P9u0+A9RpfKai9NM1VEkerQYTOL6KLLI97650pDTZpLcTXa178XGS9vE
/NTmuOdpdpK5fmOe7DlYs4gUrKZB86qpYON/yroO7qAd4hjmWtuot0mM9CtGONVp+nKQTYfAp4da
s/0t/kqXP2/otjP3lU+A6Kmn32kCujhOZEN1lafPXAnb7HZAXCoeuwSVZtsS4OeRVkAkt8B1qYxK
vVQ9Jm5jJLiVU8qDm4nCjE8aM1J/441amfuSI8pXp4wEE7cV3nd2VYs33GdUdmuI8DthWacss7Bi
yjl4pqQ5wy4vlPsom4QkGsSQSzPlh1gWq8ak48OEqxcDU9rY/UQYDe9/onz459plbkdwfWV5ejdL
8eTQyX0QkveKXq2V0+SEXHrt34ayym9hqBtrXQQJ1wDyF2cHw/Uz6Sbq6DLbSPw7zy4fiY3/aKpo
OQomo9ibeWcd9Qz6iSM36M4pYajJaoxYFLoDyFZWwjyxq+/gMbls4yW+I5t5yMak3flSvPQpUhbj
QoSc2Xqug+oLoJK6+E2HFOBaB1x4aj81dXT0S/1RdsUNrJ4lOoUr1YyMB9ociJKQgd1gmM1uQw7W
nRE0JyYkG6C4TwzM9lxT453CNw41afAvCBwdz0O/1y1WwCmxtqGy0PJ1de2XJSsrVJ4atpZM6NuK
n0G8bxN3nslP2d0WA26EGSCpXy1pQTHNnkt3OnM39dYmoBg9B3sPNNCp89pN62XucQq5RbaIEpRH
rLgdU5Kp57OsVL6j2jFdaVhL6C9UGDVOdyZlxiqm03u2sIHQMJ9ZiSxH7+RtlM7BjrVKvMz+9Ojk
9DN1RWkeYmUXaNBze3RN5yg74kJJBbkh6r/VM/TBFgoo1E7mMAz+Klr1BuKoIcERqZ29ZtYxhwGY
L0AVtvPdDsKjYeWHMiFBRfPe9BZlQGPXEf2OBJpNuhXNckdy4oqh3KMTpju2fmoYQ7r+5rHtCDMF
ReNupiTFIjvMsd6ZPfWi3JsNgYetubiSPHxWhtc6Endm3UPlK3iYolC/9L1/Z2KFX2mVXOGCPvRB
CTs5k9d2ErFyj2GxpsdjL+sp3XL7no7TlN8Kg2IqCLJbz8PycQqNTDCMWEKTUBSSo1GHH2m/UADc
jizx2u09SLQmC+SKD9dwFwYjbWYsPlsx5HcEn9A1ZGc2ZEAUtLWRW//7AK6A+0rt41gFxJBvE+LN
YBQbIh40Eg/73irFYSi99GkyI5qRNSMdftTtkKCNe/I1nGbJR2PmBmBYGvJ1bGsGX9FYP9IUY70T
eJHfQqOuvTV5BOLJ1lQzGZimmxaxalPlhDT9oLROIPzKd3DarbUr4ok7fIFmsZ1qfmYjOTbpi+wg
vQx8W5s6dbrVjR08qlob6SpOAeqSn3ONrRrCahuxYVximXEX0XKWG3Ps1dsYd9ahpX/5W+3ZzZbQ
enKXcXxkn8gIGMATBphohe+maBDLpeHi/E6qPNtblqy8D5GFnXWFC5yZAEhLUiLcVnlofOaF+9rr
MRh1VOPK2YhvsB2OPyDT26SIqqyBfgKaX6AerDOb/OS6oXqORixLKJOYUmMnWzdyCGEpL2IWY5s5
WiZvY/Bipnl3zaRsIMdgx2awK83MvAPSOw4bgm28aHsApSpTZVwXaIOcuerW32Nfclaqb+Mb/GXU
q9uD/xHCzDrM5sAtMyOXTRTV2baqAyVEyw8q7kgWyB5TinwYyuDgNz161HhS73xy+Nyi9FKVrugH
veBKTYDF9mB5KZCsd/QCNw9NM80Hm1+lJy+qrKOZjDbJfIVeMknZfwLImPZkaazXpracnCUxz+d1
6Y5xQ8SOSZtcZm5qmb5lhSZVLFF4yck2ifnsM7ZrlvldskzyIupojmZhjinUVdacahn+iWUMSLe6
f5J2UT0ETAsT+gY2SvWEyPFfHTJdl9cJ3RDrrvT2inVxz1iPEAY6oUViJrK37LHlGrBzTfPeOOyZ
DDp3Se5SzscCeugaOz0mDO12ESd3lkNmoTX74RllGiz1Mikdnbw/dq2mRDHJvDsmjfOdXmar5TJl
7Ri3jia2TPonWYSboI+4Neu2wonmU08WVtK6pJk2T57S83XMcLfYGOhOJsCwovhsAqWKbap6Yh1h
X17PY7jTJDD2ftaiCsYz9iwOggxP7zuj5YglvTTaE4XrNqS7jI/p5zy7VYgSlHvmR9T4MDqQgqd8
ts4DIrNFvp5b/NnKL8z1WA/xF3uqsoAsMmX3h7E90YTYnkhVhGtnGCh5m8Rwx9LDnJ5NSOxjcwmy
BnGrD7PVEwEyZupVa5W0G0YJ+GhUMp6iPDN2qT13T53jGP06S43pQKtXeu5kSpWwPThvITed6stF
FzYxBzFMPPfe3N1kAH2ea2DqwOIKDydy7ho1o1If6FvQN8HFaX2L80ze33OlZCQ2G/6wNyMatOJg
xBmncs1iPTHnKQn2Ii0MptVj8sHU98MrqDhcpcUEDpt4E25G7MBrcwqp0nLbethpI7eSdT+Y4b7G
M6RBPwbBpm8KyrtJinzUg12nO+JqMN1aRpU33kCy7JTJIGlJ8yxazEisnTn+LO7ybo7FaszCqt0z
YfJPiNPFI0qRCw+uUCedOSOa2yINLSJR7qefdUOwdjN3FhISTFLG1lnc3BnjNJyYHkWolVDw7AQO
cmZmEkqDHKzd7Cr83Q7IoVVlELlAjZnSJfa3iFs9xx15E/P2Q3eukTER3kJuNzbTAcdtimRva99m
FshczfHFO3VfEzVeXZ7thoGc8YazGEmRrs4v6JPGsWOlvtIx7YS6T57hKSdMG0tCosUsrvsE5Ee7
aHxh0Ni7Xovo4rKK3wgG4lub+SRnAJk8iZ9y4SIcVouE2C9iokod9zPQc/0iKKG5Agff3xmRme3L
KnhKnbw50lIMPYWi6CfqPtVuJiu/7Uyp9tSOV4T+7VbuWIPqTQblI0e/xcFeAx25ZIt+Gk+hWW2r
RVltZp5m7Q8sTs14P/ejtxclqVaOHnC8N3EeKc3QCS03Bm+9cVzLwl3Dlr8fyfccTep0uyuTrN9u
kTtOQel1zFM8zzg0Be2ITluOhCn56/lLl2EnwA+Sgw6tV8+eCtx1VHLxTiWfWi06m018Vsu1ktA/
EmFG2NqSt2ACGd9Sa3AhceA/y2iaf6Sh4berzjTnm8Jsb7hBMn/FOqS2cBZdIsy5hSuiMaAhdIYO
z1HKWZG5PuW1QYDp2EwDl3erTtZt0s73XQsxoQMjAxJ1IKlHyTWMCERM4rMAgVjAcNJKZ0VSMT5p
mkzHdevTLUI5Js1dUZ58b6p52hbareHmJW67GwojBuDdeA6tF8JeHkjumefBH3yDEsquujK60j9O
Cqdr48GGZAjf3ZB7cD88UiQP0zDNp1wpL4O2oKBRJNqdtlTJY6mS3DCYG7dBL7dpZWbUazvyxZFZ
Q+uLBKDTuuTdHI19fJLREVIireO1yRitVXnxqAcKooDAjFg4ZrrufgiWokc4il+FHNl1e8khOLZV
76x55ykfZoRqv0ySDOzKJpf72ZodFkewOpzYu5wL6BjDmumZWZ/JnWdHxbBqZ7QxWnXGnHbbNKak
ty9NBoxSXUXJuxvj2beKjU0eYYmrOhtDaPXC5lYcqRVwrvU8dofWaKhehpVfE6YYyvwhTGV2ycna
PuJTyK5dpimrHgYVP/3g7PO2nKK0zXaNM9GJgJ8L2oDHGs9GYWbpdzqD1Q6+bOJ8Tvh63vPCKHhj
J/8j6SYiwKKu9yksgiOhv0RsAY4wVlRZlkzsxXK469rIL7Dy+8V41L0lHpDVwRDVdle+dD1vOnOR
zLmifwH3MddppHEWQO+MFmzmuznvGOLqjGiv3cCfW08diO7U5k60pdl+AZBL7FaINjimqX4mSs1k
oMsPTJdma5d3CptQHQzNVSaG2ccgzxjoGKu4fKf1r3k3jWJ+Gk0Ck6uRtk7QKNQzjPz0SDteqHKd
5BqKeOGes2wadgWs/JfYqzn8sIeaMyFckf3gcKZ4UP2YAQJV1snFVqbUG2h67Q0zJ+sNeYr2204M
8uwnTvTSFP4j+7fJzoFn4/tAdjpe13AoBE/WpN7x/dmnIS65j4OpRID4nblXmHX5yb7Qx8fBMPy7
wLFoNmC1bJ8oksBrbsdOusBSXNpB4gaXYEd59ckI5mYbW+bwmHSGv00K0XJ+DK34RddBfkpzq7DI
1wr5TsQGZUHgh+CmRGs0YsM41E5+1E5QvvSeXYhdPFvIawa54wngXTwyAPeB0KzCziHSMFKBGW8a
FnV0iphM3borrOTb6OZLgEhXSBExWRn2/yKG72q3wqpPkQqhh1VD3H7ypzn0i56jBv3n9VsXG5Bf
VR0NXB3SrM623N34IrVgi9rgu2J6n9c+fN5oomHVxXD3FFh4CdiZ+G18Jh0e3hAnFG28RVosOxa/
nv4UnsQinthJ4RypVjpJCYJuFaZM5Y8JdDlA8dnQsluvvIjcY42jS1vzIVf2mAFrl31d3RQy5Ydh
W+kMKSFmKlycyYcNMETraUB3cvzamHd+UWXGqhoBhNx6M/CN9c/8aOkuTJnaCfkSQxDxTytlIgxb
l33mybFLRUGvpEj9iQkjj0Lb1UF36GLNLmSk+cQ3OA6Nk10UlubmAwYzGkwRIbH+oeUgYPFDsrsU
LQhcU5JfxTj8xQbwfFRtwVkM6cEcDJNctdDpeEdRN1EF4fAFbEE3FxvxIu44NeflMxXHBDwGZfIe
ABjixXnOyO8Jq6HJtkpIy9sTvYMfshpI/84HnbW8pA4kDP/kfUJ6reuyujEskHzMjDKrODdtU6i3
3McWhC8CWtCTSWpm8XI6Mt0rWJTZxXBbHkro3bzSYsIRJtZTkOrs2mLpWbLOmX7h4K+6Z2ZcUftk
QUeqdwOOx2VDk1G31xTLkCAPar5aQbUSk86hEoTzfr5UopPaO6IDGs2a+SWY6QZa93XaKlaUnu9h
PAdg4EKELVrnlols5K4Hoy4BIXoVL3GE/oFh19bDyAGplftEY7+BLFxcASOg96EdIbCOgc0tNUgP
hbB2GZyr4tGN+sFb/c20AfeNqPwEQSLhLxCniFgdcmZ94w6lVR0JwIq3fz49WMIwv4wO8OThiwuA
yOJq9vgcLmGtX0YH6SCpqkgcnlrbaW7K0Uks9JTeG/+LuTNrjlNps/UfajpISKZboErz6EnyDWFb
MvOQzPDr+0E+p9sqKVThvjhxrr4v7L03BSQ5vO9az/I93WnTvQnOrj9iGTrw2+EA49/dUugw6QD/
1Q8dYGymaYGzefJtR2seKd+RzhAxGp5bjnehAbLmXC6dQhw5akhRi6EiuH6h1IJ8Ild3xVRmUGhG
bM+ZUQ20yPVyv5jK+q7oGU6hlUwcjdXasNgvvVkhPAXb/EXa2vjJUWLT5Ctx3tdIIkPPhopxxOH2
2iv9cnuei53GxQxlmDSDXj/TVTMawfKx+JyBU8Z23Z7FSAjDzrTm23aS05XpTFWQoaf9/I9vE/IS
HklcIBS5tl7U6ysrPjViSJYV1KPBxjIv8J9qcfKMaY4DhEcLKjvyLg+z/niXbFpf7CdsUbETHph2
2yrthrGkjNTim7heJW4oFIze+ZzRq/VV5LmXZa6cG80am/PKbT2fAj4SKn1wO22v9fWE4ioxMf99
/CheG163l+Ci0OF/6QjS7D10gVWqNXLFgg4k2phv3bKcb7MXG2FLnlN25I1vb/TVV8TFJNZ0UOV0
3/ieXj93j/DiGt40ITBeuQFGC/BKgTfH8uzfbkqQQOYYUGu3kUWOB33Mv7/WZYRZyTdV83F2zMg6
taItbB2mHPkhNWvDx5c7HMhczmAcGSYtUhoBm9/h78tVi0gr5iNMXS8LT4pWC3LVQhHoxI02OGHR
LVsRioWByvLKHiv8+AfA9T94sjQ7dbq6hrToqdp//v6v+SmdDBzzNIZ89vdq+JZgwdZ2mZTgeaA4
xjfsOSQWZujstAuSLn+M1qIGdRQrKD+Dg/AhHPSYiklPV/G6Q9kQ+VHluHgPwdyC4HFJewyi3iTS
S84RGLUcbeEEiHVKOWOsxno6w0pyOBAnS00BuEJqvui1oZ82qDKSEMMgc/+fvow19iy0NBK2PajE
CnljUJuGisnuNgtKbe6+k88h04uKjaxxTSfCbkKNjHooLsDF+1uyc3iJEMxE/YWzBQsqrRvagyqb
WXT7cWNHQLPgyXdDVJX7mXALlt4JfLxfjxo0SoK1rAvlmM5d7C38qcJmD8hnMp0BSYeG4nvSrW0l
zhJ2A8ZY8uPrtsesZPa8Sua1+EfczE20TzPhnpfEUWah7B0U2m7u/dbNhAWcZ5yyByCMQ52jEo6i
b5W3cZ3bJElQ5fXrnaMtPYupIfkJVhHRljKovxeXKUrJ7KRwRjYhpGbN62mC3mp4tgrJLppYISDB
c0ZK0tlSjyz33WB5FCcgFoqwXt203NfInYtLXJBZhS5eVYsvPbZUuFyR14cAXnhQ1GnSE23Otn0z
3Zz1FKu61p/15cwCXWKHoqH3sh+xVO6l53MttXmfmj2lVJRQs37ai0kvL2b8Crbfp4ryNcy9RiGt
2/4LQyq5yECDJgvrblKwSuM09U5p7r08BIebduiDtwyamh+7ssfPgqkEDHYLjKd57IDA0Lxp5ohK
8+Tt0bE63wyzZdRkOn2ORYM/F/V9Ve6iJsf2EGnuD4S5V11W0Vuwq2y5FjaeAj7AbEHI/bJLm6ds
BD2VjdLHZ4+ikMrmb1Hnxt0S50IiqcT3FEYl3uFzjk0Eq338sR6IH0i9YapgC4WnCiecLYzXswUO
vLwxBcLpFEPNHMQ0Fe+4R+YpQs81PRAquc7cgQf48XUPJ1/kpZJlFrMvcmCibw7VDxPnwwgbhV8U
G4ADBT8DoeZ0+0et80rs8be4Y5tc/57kkRZQ0BLCs8hG0JFcvL4/6qpy7KHi+tLUnK+g98tnoj1a
hXjVs4iyqhwOrqCPdfciWkX9QJhT9PvjW33ziPGr21itaeF4LGovi/Ffs+HqLYZWwZ/xX+zG9YtR
N62dO0w0qCJMa3kq44Vn8PFVD/eI3DHyGMghKCZsxz28cXpwiWdQNvUr6WYXpuB8w6y19buLqn0c
4xQ46sdXPFy8BfeJgIJMIWQ76BMOdDQT3+5c5vSBQQR4N/MSTU0Yz+YzjGymko+vdTh8DN1ijRGu
jlwHKNbhnqlCteL1c6b82OMo4nOqz5GV9s1a/fz4Qu+9PECqcKPwejt4/F+PnwTEnkQ6vEJzr/Of
0DEAP8ik4A+8sW5QmLrz0x9Fx8fX5cs/GLmGjo1ROMT7mmy9pXk4cpO6srsIvzulp+JG17vufJF6
W4OULNAiGrK2n1Inn3+DExVPltaPUAsyt/sBGT7FAucu6gnAN8JyxCrWRU4HcQnBChd3TjmaXxp8
45fgOTZyH1qLr+BFsx9laug9jFTX5ZhNdY+ldlwoZKZpM4VGPI4/MCtsmp3Um88tBh/8oMlbfkBO
Qa2rZRrZg8zOtJiUXf+c+khTJ6swZvwjRCfezsJhuVrSNk4fag98Vo98UmG09G3NIY3ceTlfD2wM
tKChkYbucyydCOxyzXLjgZ000FG6a3OObFk6tNOqUTtFccOsncgMnHs7aCkyyJc6gdc2/Hn1UlzS
TM4VV6SCrO6tHBf+C3HRpNW1DqXpnvQSQRt3nXq9PB/sKHN3nds3yIcGYGXkDHcl/80qqQ0WTm+9
jTGyoSvZ2ACcVlk3CvqLVwg5S1JOV8lERrKvdtOhD/g0vxSCkrhdMffH61PWI7+nuujpN51V9twI
Oh1qzgubBC9z5xMrR3QLDgNhj6gA5REdUyFLGWMW/sXFQdo5fPeXHbzb2Ldy2YdN2wzytG6qhQqn
ZkXfUgD5zn4pB+90XmPzoWvS6avlsrMIXWBzzblWY+ys2ljGwZJkbkpGpktkaLYhBHrkeKe0q8nq
RLXPErhkEtkxmOWxveiACYdeA9T4z5pgUR0ENkyLMr/8UxTKZEoQHgSY7VV5LnuCBo73evrnn6cT
5MZAPS3HvSQi05WXDiXLh9mqzdBx7c0EtABpCfOi0x41+jOfccvnVI+kHq3f0cXkF5XQCFIdG01R
NWebe2ItngWPEYjCvvDmqASmgcvsKqsoQO/bsu8UwMe2LK/SqVvGAGqeFKGFwkcL0B0ymP/oX9Z2
4SdXRH03J3bpUrEuFpZOyt8Y6/yWb6SkA7e93AzY4Ro0dosdt17m+eTly/9/pi/9/5CYsK3uHyhH
2+dD0/f2L/yRjmpYu8H76OQUE8ENUmw7q/7faBUd9SiYL12YNvwQcwu4+j/iUcv6T051lum4W8Dd
FqPy3+JRS/wnLQWTP924C/z71r+IR18vsxaBgRRgPL4JllibrcbBPkbEnGU6wMuBMoxHtK7YdKjD
wtkvNbpKTnlkjd30sH/tZ/5cj1/O3OoCPuKM9Xo9yg13RdvG9boqJ89Ci9aSqTKm2+YZ1b63x/7E
i2gCApKglZXY1kNmKWRVvazPmq5azvtpvp8BmpynxSBCbTDyXVZ01bHD9evNwMvvtFifsdxTAhUQ
6F7/Ts+r17XKCpYOp/2uKA/jLFBekC5KHUmkevsGYKMBJdJ50Z5jvtSt/tpewSwR+tohQhxBZWE8
o53HMujsRiSz352ZXs5fg/P2z97x7x3l2zeAgpl8dCoVgDrIcHt9Z6lRcEgwajAWOZG4C5zoADor
Db4kX66GiZMjoGT3yHt/5ybZnHM1IQQYpsMYvQJvRYdQoUUc6GiBBncahVOOAnFYgMTU2u+P79HY
htH/bJu318fYAjbFh7VhSA6BU33XxrScULaQxot8iuCd8Qs6V7OipVd1DxnnCpa9QWifqJKjL4ho
OX1ShWs9OTohDv6EgGekz9SKioJzYjm7RBuaLOAe1pmMFWl/pltp/kqmSv+uUqua/MZY3U9ZWQt1
+vHNvPfsGCD4DUBoGVLfhupfA6RNlSispFHBPOruZdW2+UnZzetlGedAwgbD3n18vbdDH4IqaWXb
AHHoMB58olZWN7SEEGUScqMutDpyzowi03etYo/08aVe7xG31+Q67IQhc6GEt+g2v741TxQ4GwlT
COARmz7Hj+yUbkh15CriNS2KyzDFApYhPg91ApPnQQXLstAjFy2XQY4/77IG2aLIIvfnPJqC4kXa
shGJSNJMLJRoRU3Rns4uO4nIvv74ft98e9RNGFqSj4/qlmUePNrYsVttsMoGuyOhz+7IAAWXZV0U
M8Z1pCdmaMaeOFK/2z7oV9/CVhA2DJRipulAETnAejhTO6qU/OcAhfUm2mXHEynNQBUR440z7Phk
1HsXpSid9Y9v970Hb8AmsUF2cEAHkfX6/VLAMy0t5X4Tzge+LiIvyLLE8CFPGZdU0kQwUbK/zuzW
uCAGaA5d/Fe+S/H0yPzz3oNnjOnM5ICLXpLK/v6GxBBp0OAp4Odl2tHXri/LrccEowIVUuxp56vu
Hos0fPvcyaomBY3pVtdZ3A+OXiS26GalqDo7+G9PltHAe9Dr1nmVxV4QOTiE3JqNWDLG1ZE3/s5z
hxSzreYW755z5sGA59zigI6FQ1HbDjDxsoXnOojkxMSG+nXu2zxciIBGrZsn9JFQisSDRDkJNf7k
4xHwZi5xN2TNtl1hp8Pm5+CHzNTvSo4VNe+5jf22mubAGlUXZBM+148v9WYu4VKUCigZsO0FTHWw
rhWTAktjYSUGn52fqqKIdpapH4sHfXsVRhGfkxQeG3pW7NcjeoHFKgnARYan6+0J/dv0HsOZfWS4
vn1sNjMWcxV9MraGh7syKoGzG69dFTSNA/oatO4JiEx0FWNlHJnt334ZrCkUWQgCRWDMhvL1DUUI
aZPB5FKIP/RhNzVSw7Hg2rsys8fAW9FhvaRXHDEQvf04WNAo7tCdtJgL3W3R+2tRwx2qdZVB6bBz
tHy/gN64mIuouhzFRH5qb6BepV3n2yjcPx4mnrfNd6/mwy1BkO02ux8dIeShcWm17B7xfZMHneZ0
58R8ILVD74XLJEV5EeYCpGY96IgkO7TEZ+DuzYfR3g5LKia1hVqpmaFjcUfLx8wHrEu6VQMijOic
cw1c0gIEHw2Cj7dveTZLZT3A4NLKM46ryVXS0YhHVWfI7qRBNY8JOM4Qui6i+sr3R8pSYrnJfJLQ
5ytQXFvWFZ6Uuts5VW+cN2Yb32WRNzp+B/MfRbWbuKg/sEgxbULSuYcu3tw03aj/UO4i2ZVQHYaM
h25h9tOl8+57qNt49YG4I4WqUQsHoz7T659lr756oJBaUCx5DEOkRhFEhLNFJmFLtWrL81PWqRwa
7VeE/eArO/amxqIr1ANJxXheho6MOeWkzqmjdHm3ZpDJduMU66cd+wzrMoVy9lhT5UKBkerqJ9V7
GqSt56zQo2MvnExzBnZP0U+G82CR4jhNkf5rMpXxKEvASLcKkYkTJks3lz4xWIsWTNXcUV6ne48L
mMgC5nQbNHUwupIdXissMe1qRWzLDlauqv0K0eiVUznGl7ZsHBIm0nFa/NrbhJNkBeTLjnisjso+
su8rzSA4wF/HHGQItn6XvFgO7g6RJXna7mRGvDZ9E2f4gq6SwwGkADhWIFzlYzfpLpafZqO6L10z
WviPxvZ7CQKoA+9adxxfZhzBiJTraE/S7EZHMQSrEdqZ5rqp6FMCDK0yGTCTT7oPmANNaWcidN1n
fYcC0HMd4hOMhhpAqAk7JbaB3erXKZ3GmHU0y8rQbjzIn4j6TP4/7v5vXtOsWBu8VnssKngMKNep
mPtmNZBM78G9u+zLYRhgymXzNxSlRDvVLgYs31z06XECrzT7rZfNP9Bcg7abql7dosygxIYEp6F0
OrhrnOypX63XS4L/cacjonHDDMPySTLYqke+PNQjwrOa8CEbqdupvayLvR+yqeuCxlKbXDPtxK0B
GgKTFsVvz4+iZIl3Q5JOFEGK/Pe4NioOECAV3wrbmtC14MVie7yabpAtm2ehoNkVLIzraR9HIPth
KqjipikN84tOqPSwW1yjAbxklljHOhq25Th5494j7DcLp96xf04g36/d1oX4hTAb22LCIQ2hSDt0
HbFuVfrkjEhyfM/GexeuvJ9PgjAY6etuYZOihJYIFw1Sg8LvXIX6LF6Vxzc6W9UuzTaORZwl+m8e
P9uuvm+sNVyXSfxe8gQoWGuOWr8D+IyVZnVWJNhWbtq0dy2hXSRkLVThJKO4DOdKxx5Tom32AKMR
3sf8kcpLIhnGzaJPeE+ogQUipoGwA6KJY13rQ6zPqPsqS5viXaUV1uR3JBb8zIisIbBaU+ktPh4Q
uP3QUVdMu1KffJtwwAdDG3Pw3HnRYsmvjWkHol5JyCTKeyKDkB+LWUXDV5Evd+XEMeJkbGzy3Kam
PG10Pbrfvm15Yi+ILFFdj+OjJhvvG7IyuBAiphDsD0s1pQFAphFNf1N6z55LSiQHRX26ULOgaJi4
iyFp3ysAMNNkUEDoCAD8lPb4itC51gRmmIvRXeZFbyHTArdvw6pq7buOtCcLI0GVd0HbJfUXowc1
5GfYap+sfu2/95yL65NphIl1FvF5hyLWAUuDcuLE0JOCBcEpr4d72DNo8OO+AuY2EXBJF8h1xjiY
plkf0fep6CaXqeyYALZIFstJ8LTY1jZVCzqgJ4kDWS2cAYV8M6bW/dwskd5TCDSG797qqOLM7Ddd
k5g0+bBQtrX9BFpYu8NOuVZISQd11S+A3v1q7fLnhE7JFV9l8z0Zl/qXnRkdcpSuxtjeCGLKw8Io
x4t5nDSo0baT3OiuKvIdmNwWPMoUW0+kNdEqBsJHsl7eJsQtdF5zkwHKRVyAMI14EIRTV2Jw4ZZt
4u98P9oWzkFnkbP7m9c5Vfdka1gijJD79CGaxWVhUMXGUxbFBSYlxk04W6XzpdO04vuaOPTIE03M
iH0LEAjnNZWwPiC7BoZdX2bTA+fAPGI1WS1iD9uEzDYsQOikx9TVyepZ6Bbwp/hTlNfOlyQpTGVA
iLj1a3S9rNhFCx8DamIbK23aGMD8YOVySi9H2CZnbkk0DQuaRjDhjKDhTKEbR0ClZvgzaNDNGvc+
ubY+xq/qMrMnsGGUykg7UU4iNy/nCny8U0iETmhk5DcqnyPMhsjcNKy+UfRloQbTBXOlSPN0LbP4
xgLWMwtPVrNrKIeQaIPk7Kedk2G7Y4Qun5D5KZ5G2bKUEyPUxPvVrk1sGLUu8eL0hdfytzbhTyPa
FuxvfWmrcIGzclZGHe05p4RK5zpRjjJXTHBPIjkxxYukfTFQGcZlbSdE5xGnwy1QH2m/KqnqJEwL
J8+J+IzmOvC0hY8yRrrk9zAVH0x7xeAE5oPQMUko6G+iR8uOCCYaVtRSVqZWXAfVo24bZE7mEIp+
CS9Okst1cprvowAVwuS4yHu5cgv0tc3skn0WacRGNIpfjnL0Z1uDOe3obKag143R73jELI7+ccMW
2+1a37acqol7NM0G12iZR5epO5hPJg0Pgn/X+ns5LNZNlJCj6a+52d7i3zCutHrOWpa94tGxNcQ4
qZZQ0kgjcHcp7LUdEwwEb4rhuxyBwZ4mSn2W1mSfek6docUwqxEiUK0Nz3WTro+WlcjPWi1hqDmK
fDJldPBPgBx3j9TlSytQSTmEZYQ+6kqalexO0SJN36ZVcOrkwelX9ewYCzJLF7cdG6Yf84DH5wyp
bP45qmkCsZViuQkm3FW7SBa9ukRHkT1IK6Jy4UEr3BsKqqHfVzkWr3hkz7sZJfmw0FwN521Djhxy
ZupQoKr4ZwIW4OV3RA+IDZIwGxFkWEGoa2Sj+LTWS2SGqlzWb4o0vzrsAKRfZ7XySDfNN63UwBAi
8gXtQHs/IwUk2DKqnc9qapiZjbmzLVA+yebD7gB+evuM2J85pD4W/RiQFTx1U5d/tj2Br7oA4EWu
WFZ3X0qCbTOkEa31wKB1PifN1JyzzsWOT8LbrIVidktswgQseaHUU9vZeJCpCh1UdsLXDdUne1y1
TbTLREFyiQftJjknkrg+U50O6ZsuHqGHRmEYD9risCDapUZiqdJWXOcLZulLjGomOeFWbvykWNAM
wK3a1NulXpn9VO6Ma8RtF5P9FFpCCsBYvC7kgi9q19Lsv9cHZXunsjNqgit1q/vUR/yL2DqT6YtY
rex00OGn+53MyscFG8E9px/vqSmB6guH9lA4YpiCYqWnwIN5aStIEU2PHmFCIqJgIdj03YUGgzP1
puquS2t4BQWQbFAGemLeqKQj8C1yo0yncxUzv+MpmL6klQ37bU4W9mx9NgD1NtgIYO1Dy3LbZjHb
NVsZ1dlYY2TzTU3Ln4jcZfO39ktzt4jIIL1ZGOM57ThYRM5ALKXPjiDFNeZk25aNyGO1y5FteWHl
NettpkXkWGGwaZ4QUUGuqYURpUGUduvikwIKXJLQ1VO7LrqTOXeNnWQlyYNRLPZpTTmCNzMM4y1A
PnbqOKAairNzJ4EwG91yo9nTOAaLQXHmTlrCXLFPJhPeynEVz7h06bGgkgcG6RpgpGSsqKDPJUIT
2sFT3oXk9CbTaQ2mcQehLJ13dlHQdgBKPjy2rUN6IvGVPNOIyfRZQaYLRzkI5TfEfFSh65SptquR
j9t7exwSBzJeRL/CysGfB6i4ALuTAVX/ICMRgFEb5RyTPZOZOahaMUG9bBPnKlNdbu6dcZ6ZB2zs
eK2jz0uABJQsIvRMlOM0QO2E6UUL6KxU1SbYAUz99O76RYYE5fZXjrmsA1jZlmUUsKqfm6z37ND5
p/2oJSmbapo5PtuItTOOQJYAiSBKXuHcru3pXANDCpPWjFLfGpGY+KM9zp8zt5wuXVyepj+z7z/L
RbMAj+XQfKaqkQEHRkveD+M8AT0Q4tsIQI3TAp+myU6faHT8Spv6xNXVflXsB2kkNMa+s1Tfcphj
qd41mpzvIkdzSAiyc+fzgsOIEMsahhCFr2GNdoK2CqFXJXNOoLEvqLH4jPO9XCpmtjWV4jauV+u5
R9cKxSmCK9GaZfnbM/vuV57E7nyddYjoCSQY2A86WUyBK6Itu2W1NuUdUCbzYWiXFOOFJFzKdz2y
y4IUgTgbKr3jy4lrfch3CWsuPW8zg5oXdc36retbOV8YLSTcPTEr4EuLyioC3aQ0DjZSU6crYCCW
d4a9jWXPkZBM2fOiYk7Lcj+5yEBRYq7ZTGby0n4l7MQbQ16+uIE5QE6VNbZjWAxdtoaNTvAz0mTc
CgZxl9x45SUERca1CJPahpHBfw6O3iQAAeZEPbgh7tr8F8kp3tWMNOsS4wTwbzKV7TWgxFk8Tk47
301xpD1nrgL3u9BUz8/NMZ+cTRCGUaRm53q1xtucMkXZJHbskyCTd7kLP4oDqIvfxekePacqulN9
wcqNc2h+8oDyLyfu0g52CGc0jcO1EZQXPNOKf8rB1HlhkIJJSktAREFwKvoAV9cEzg/ixIWhyKLk
2KygiQJRrZAJjCSD7VkRsdlQRNSyPYZe9zSRKoJjacn8x8pXDGFXG8pL9Ac87SQZ02tDjvJ31i7y
GdVXe+ES5TiesnnjNDdPHoFeq2N9MaqY+QL/BHkdTVJlN+hOVi/gxRVdUKkqOUOCWNu+ndnyt8o7
ArkkRIr4caksSSnaII4HDX6rn1OnsFy/reO19QdRsnUkUXs5qyEHoHDrbN3aj5lqEDWmXVacsLIW
gF2mfCSAGP2gu8udVruYJRYyn+NQxtwDNaPxNZflki1c86sn9UbR1Y+n69zM1+9z3/eXXbpo39Vc
at+JeKUOKOeaxGacgJV5HisFLsVj5ewDDeG/Os8zUBp7TowNCbCEmWzf/0JIeY8aEPpyGbvXUlT6
J6ImnWU3ulNDyaFs9ad+dmXp9952ZK7NJLrHwkY8Pdxe5JuIu7MvVj9hfeYjns8AqMjnJZ3We4W+
PyaDXCYZp6kYlU2dCQs0hRVtRDbFCQRhyaJd5EzC/HGOERJ+ROmdpFKKesMeMKUkfAW5T+uwYGzK
ZczPJnN0yXXNoYq2Y5KcmTgwsMzC8GJLiov5p2NvGkujll115lAJJvSI6KbzDt9kw+xbQ16uahzM
lBqINwyr3hPe3pkov/ldltHcKTwbZEtmD0TDl7q6phFGcisI1gWmd792X+ECtTcqNSlU63mTRFSD
7Io8HUW1BpuG0T6lCxtNf2WzR6YNgu+7co3R5eLHzR/o/nAyTafeM89aPmbWGJS7lEII8VDnCa5U
Smqy5XzpW52wFLvDErwof+v2NxPI0J+poGUDGnHRWAyrIftmJOj6aMrLFopJGeHTjeOFqPEWrSf+
f4p+v+mguYSLJpw6+azLnyxx82UnSnsT7zYUAyp92gChKoN1TffLIiTXsqtQ9vWWw96KyAlSW0a3
qiWmnOKEAcmDWkp2wYFiAdgwcKAMVEdg+6WWrpMZLCM1BT8fm64PSEBO2d7PoyfyTzP3Vu2ngchR
MQINbHviOeBrbxzk2ByTaWcvxviT9Xfo9x5I2qs5j2LrrKwzpzrLIC6wA3JskuyTeBuUmV0AnK2z
+eE/sM8KvSKckvq7ad02o1rvJzfur/+jinLgoeVEy7cArkpycuIgcKZGsv+4gPymYL7lW5gmHWZk
n4Zhb7X7vyrXtsKKv041qfVAfigWDNUlsFmStDMnv1alFn2CoHAsv0i8U7R2CY6xUMYjOdUPnQVY
nachKjNFmn1f4M+FJutPWYE1W6psp2sQ+IWh0j140zRMK2CFLREq/9qW4NY3zwHtLEnLwD7oaGmQ
9WsiucAPzAOZ92oQ1KlN67qw5urm46f8ps+yXWpTfwqK9bRbDvosxtCSfymZ4iRFvQuZAwdUydAc
aQa8exUPBYyJNNLzDjWKHeJ9oRw2+SYJjLsCd86nqs7bIwqPt1dhD+pxlJDoPTn3H4yYlsDEquFL
JfUOiXgF86xh15Pl/9w1cmiBbU/MdKRNXtxBt7XC+W1OSV8HM//QKfHW7XkdS6qD/ZIeGQnvfATs
VkyLziZoO27t9Uew5AjDyaSjfa3b8fm6dlMAazS7EE5JWRUS4g4bhHOknfymZ0TjBoeTLuglb6ro
g/szSyAqgnWAQjfnt2Fkbz5lCkOdVf2ESbyEHZ3WAJpYcaRH9iJ5OGwZIYZwEHuz7CNXeH27cNG2
iiJfnzkaWIfiYoLcQlcVeX/Glp/DmAMtyaBEZgN8apt2uKhp0OiAxdwmXCF3HXkUG7vwTRMLYang
M7SwAB02sayupHWDXTvQnby5z7uZKA1oHiHg6udhnMbLUjPRWq4Yc1ektWejbItTTxJTnyfbAW5M
m32lOb+9OWkuFq+J6PJEEKlqs7KPTJhvhr/L57V9XI6Bou2NVF4Ukx65PRxxBzj+ZzSOpEuZen76
jxMGV0HhzCfmWsiN36hWItKpbJiigSwN96qqnYc505q7/8VFQGtwF4i2jEM1NUQI6hlDwQHGzOXp
JKCIj2vtHhtu23B6Ndy2e0G3ZLvI0R0UK6+H22DO7YilCwi7M8hrcxqptzLDXLLFJsiRToAvvFbf
251M7gYiWmAaDrniwJ8ZYZJlFTZPI71wu1n7Uluj++PjhyDee6HeppHnc5S64Wxj868V0Bjn1Ig4
CwVNaf3W01g9Do26t6e1vjAx4INAwLS0WoTG+aAThivXlRVG7WG6tuMFz5CcqZqKbPr28e9680nw
1DAo2Iw2HcHPYdpkS0qdpNReB2Ujyn0MSjbsRhGHXklKzKrG57jAvSQW7+nj677ztuQ2JDa9JmVO
92By4ADikn7IoMhttp5jBDQR3Pnq4+Y5NsO/3QYwIjbgKMrEjffpHbTNKe5CrIH6RCZASW+1IXik
ROe7A8Ni7volJ1k1Tr1rMmuda4tk+S1HXTvyPRvbMn8wPEF5I+vYZITbbuj1+y+I7xnYnFbBKI0o
QIFp7IiUKH1H71pOtUBxxTJ755R05h+N1hvfTW/+3fa2QPJDxUgZEKhytyNdXinnFv3pOoOAVvan
ZKGEFTetJsJJYD4OZrwae6Kz2zqwlX5MjPrOgCE9ydgCajGUYtJ6fR/UUgF9igEth5C4weLUvQcI
V+6gElf3qxNp3wT9lavZ5Gzz8ZDZXtPBE7SgF70sJYyaQ31OIgGU6BRTgpIr/8R/r5/oiGDvEe7o
9wot+JFP450vlghWGyEJNhAWsYMJpaLxauiE/gYFYsJ7dG3DzVIRO/TxXb3zIUAnNky2BS4CmcN5
AU0H9j2PTmzFi/2kV6ZixorTGzdvxJHt4YEDeJP0sQFHh7MpV2xE1QdjcO4tyQzTlkHbC8JUTMhQ
XrMMF2LUaF8BR8G1rQsK+jrfSmo0uO7LryKFBdhN0YUxqn9+wnACUJUY4mXnJbdv5q85EShHnGNJ
LgOpiexE4rCgv1nGRz69t+Nmc50hPLLwDVkIhF5fxTOIlzf5hgiSmNNvFdyMcGy9CWSgqV3XFUWT
f32jXM9CVIX8FBG6cSAdlFquo+/ietKo0n0n6UFQhY/2CVGb/zx4uJQDXmL7H4bqwa2llEMLBecp
cIahPbM2RdKau/OZlbrH7ONvvwau4WGZ5gvE0KwfjB0vp5vlFIyYsUjrvbUBn5KRkKWPn92778rD
N4fmErOgfXBDrkh00CvcUERzkddktRcggEDWzeBqcY2MRzZAb7++7a7+53oHs5kzQyN1W8Vdkf39
Sdnu6KMsz/bJXB6T7b53KZO1joXWtMhlP5hOWq+LJk1wa8zVG1gTpFnXF+2FNvyj+Xz7ztn/oHnm
3ImlXtjbU/7ru4qNiZSqkWZW1vTyDF5R5JtzKa5rvdfCj1+YePvG0MNzrHAth5IS1vrX1ypBlFHT
QE8AI0b8xAGGMlZm7i04RhPYZt3akEzk8CU3YF/lXbvst+3+rZ2oKMisBnRSpUjy6BGb0xfpG+AL
CMiPfJJvB+/2IxlUAhEbkJCDiQaMk/SagUnWnvMmnEUU7WPKy/uPn8XbNwycA/eDwYYKAeuhzJGC
PWLt0cGRhwaDGKeyOFMKB6YE8HnkUttTfb0W4nyBYcCGmndNReX1U6/TwS6wIhT0ZtcqxzoVOV9n
bN80wfu58nUALWCQ3OXYLvadW5T051gXXYlG1ju4Lj7ydZFspoNxmewIAmLcUdsX/els5BcOmqB7
Xn53zlBfr41RjhdL7tQnDcbzkKo1+CR0g/WTTlPls1DTeuQ1v/11G6vE5hdSnKDSfPDrYtyhjQ45
OmgNd/ikQRO4GnRKCEmsHZPHv90GQWFh4cJ7wuTLwfr1C5jXlJZgnXOMddoRqZ5Z7snNumPRba8N
I3f9kfb1HE66PPbFvR3L3rZjZyVjltSpK72+ctbQplENCuVaye6LO5nLvduudntkJt5u4PUIY3dn
wlzUwUngXz64wcaKrNrNwZ2Z1FvP17lEzzZQ9kRo5oKc6RvaiOOWH6NRpvUJkTr2Mt+5T+oybJel
Y4HSMLa//2sSy8H+EA0osoC9tEdc3JDtiBWKP/3rN4tPm2IAmy8Cb14sY39fhYmyRZTQZ9S9zfG+
X8Y7DBElee6sNx9f6b378XCjCIw8rNT2wUS5qFhLpw31BEU/2kdNOf50dK/5/PFV3jlnIhjHt4Bs
n92e4RwMj6FwRTo43FCLyr1A8OLOobNExJLlXryzyQ4MHdNMqFlENpl5068e9PBJg7ppT0UG2WC2
9Ogt+iz8+Ie9N54YUdsBzN0yhg9+Vy4mehQ07wI1K+uyQzEVVDkdjbWbaa3xRXMUtyNQzfaWh/Zf
7J3Jct3GuqVfpeLM4QCQaCPq1GBjt+wpkbKkCUKk5ETfZ6J5+vtBvnGuuKkiw7MalEe21YAAEtn8
/1rfCtv2neu/evw8EgYMszIeJ17C2dzA5EhYjiviTUbu4GNihPm132McffsuXz9+ttbsj6hCrN4N
Npxno9YYi54FmdQBVAwAIEB1HLIRdi48XKr6kBeCI5ZfRDIW8rRdmSzfHCvRhxwl3s5I1bDrjMJ/
TOi//P0A/pHF9Dp9RvZc/zWcJwe/yCe5bX5UH4fux4/h+ltz/jv/H3Sacob45S1tvw3f/tePaoBl
uIYk//tfp+dXVtOff+K/vaaWIKfE5RiC6QNvL920/3hNbecPShQcl6lzo3qnFP0fr6nn/2FRTfhZ
WaWtgU/jP15TT/zxc0uJiJ5pC4fWP0oYPl/pMT7Z/MNSS9ojy8fZuJ27mWwx1L+A3JPbrq7lbs7a
6bBKbrasxkVEvPt7jZPzPR0DlA4E5TpsnFhOf/pRf5l6FapL1MNNv+uAo3zT41TtrdG6r4JA3wHK
fc9ceb5sr5dbKwmrjxMuyXldHJxOjKYCa3dF/frQOw3VYHuhG5U179WCfnspZmG4TFyN9fPl5xmr
ojGVlfc7aUHR2/ghsC1Hzcx7Zk2A3i/D7O7vxfJX0+j5lPfzvig1o1ViN2+dP8a+7GpAjdgQatHl
N4no1CHNC/G1zfLy42CM3rYr7GZk3lPdNWuh8871f/ca15OGaVLeC7nflzer0Q4jYjYwKnlBedko
ooWZBburYVHotVtDvLPC/fZ6LKYmRyq2v+f3G8L+QOAiOtgTcfsBhmV77U1CXyKYCi5DRJ5vP97f
X45scKqplBLFukX7ZZS2oA5GVzpE3qCX2RLZ2G5XHGbUM9SOYxgUx39+PUx5uNJWf6w4P1X1M+yI
dJw7ZPCTtx+kZ92ZYxFel7Zsb0dbNO/c3/lYZedFrjhmuHUGopJw9vrwUqjFyaduV9HDJvAkyfb9
CswpyAf58vatvfK+nV/r7IAU2qOXUXrqdqqq+lPuUd+TBUxxM08JMCUI6EZK+46jpr536tC8hCHp
HHO/F+8hgn530wxYk8XTFmDTztbPMUOjXBb8IDN8tu3sGyMINYDTWrXj09s3vY6PX3e43DMFN6hz
TPqUa86rT1T9GuniHNm5SQj5Ng1xtC7W9HGYMTNzNh+fJX+wpJ/exvu3L30+M1CEdllyAvys7OW9
n26rX4ZuYxHQw4aQ9f9TujNuHDsijPmg5u3yzvb21T0y07G4cS8uBUa8cS+/EUHtuJNtmOwArg5Q
xFP3lm5gBvXKNyiAh6usO09gfo0m0OK3b/I31wYFx1aUIqpP6ftsw0unUaRG3cndGqB4KRLPPFJ9
nK4CMhygtlnfx8QZTnIBE/72hV893dUF6MJdYBxh/j5vHavCqay2T4qdhnqELmpAtxoGGSgtMvEI
6aMGXxv60OrKwzocv2c9f/0xoXFir8lG32beZe/w8qG3YR6iFUGijkVj2duEvG9EjONDNJTzd3aB
MicQM7A+bxgCZL1Vf5XNklCPpJbv7HpfvwMKEcKi6QxOg3LB2Tvoiyo1kwHyMo2+NuqD7HvqoJcE
91sd0MvUW/x2JPVYZvfOCP/9hQNg2ih3cIiv3/kvIxz6b5+tmcPcLrn2LnHya3ZUdViw994QBO08
TrP+4C14W99++a8mkJXK8bPKxm7OZJV/eWFIrJaVzkG98zPiGFESNnuaBj1g5c68evtSv7lHhB3r
gYKqsu+dt3RGz8gG3c3wBNpJXo0JSJres/UJAw6Rzb1tobLpg49VSHDWP70ye0+6WqyzACb5sF/e
pBhHf+rNsdyJErdOnBv1F4orn5rZESsYQl44A6OcfN3w/u0Ln6+5NCg4wfI66dpRwjz/pke7NYA2
SrlzW5QKGJKtnbm44jKYxb2F6vj09uVeVRe53iqU4I2CtvQo4b280bQ2bOLDemMLVnD5ptOUNF10
XTC40tE8BtCDr7BtS3j7Okuu5BKm1z7CoqdBBd2uXXPotTM7J/Ty/QNYYn1M7XB852Uwo67bxhdL
CUc+4Cw/9z6rMv3sffhB3A7EVHvb2J8qYESu7pavlqhF8ReazbK98UPUo1fllBrmpQTKRfQWLhnv
QPy0KA74C23y2cGYFB+Rri+rzUY6poMeK7bTrypWpnnDwdOxPsaJKsPIIWWH4Ne2dgmiAA3Tk5/S
Vu5XbRN1djRlvmBWp45KhC/cfGnuSr+Il4sgoeVzVMIyR0TiSND2UKmLkma5CL717VJ6fxJLmMjr
xtGwFeJazGmUQ40jOsgYhidzQoN2YSRSf1rm3jajxuhws1YMuzTCZbB8kGJCe5ZMgldS2nnu7EhP
cWAX9DUiOZEgloBcURPtHFqz+aCC0fmRN/V0rNxq/jzLqeoAvneVGykdykd22Ca+thLSQq0bcqC6
ODSquyURozoZSYsCtilK0mWQNBtXLR+kBFRb9t9CR4tmn7jdeChDlvdTKzMfOd+ie3VY/GT+TFGa
2PMWW8qmIxzp6zzihb+QnYFLVk+dfzMFkyG3I2eScjMHsdsc8pAcHqaUBFsAbAb8H05cWeEmlzVB
qvT380NnkycWoa/tv1Vd2Vk7xzeGT6CoejvqCCERcNg7OZ0yFNLfpqDSN6r2vXE/GuTS3mo94WZK
VUMKVZqWdFdmnBboFr3AOBVD6l5ZSzvg5VNdGxHP7t9US1L/JVxzqA501EP3NHvGoCLuO0VwNiaL
PMZBap/8uMOThZId9JVKiJK9SDA17swyDw2kQAQj7K2FZFZimNOSJMNh9pwtpirvhrRx/ofXDW26
bZCcZrswWIXYyWj7NIGTJLD3ozf5sIWcDDZFYsz9ngVY4DVhcyUPqM/JNbKw5GGf6+cRSa9UCeF3
mRxOXl9WOlJW6wBkhKWqTqFVe+meCnr8IwwN1A+9aQ5RFubduAuEAQUi9xf9IJpujjdp07AhLkeb
vKF8MOKSqDxd/1nkzpq+RJezIrhKONWe3mL+sIIceA0dWQz4i+NhLxbExR9sBVx+aw22zO7NUfQ7
282n8tKcl7Q8lHY2BLcDRFN9EpzlbnBXC3nZQu35OHk4QjaAxmsfwC96nY/NUHVXzTK1Yhcmfs0V
unGmuZFpZUX4C2RFKFkqECDOFgk2qFTrg3LRjzoF8PIja3iG/heKDp8T4Bg2pGVj6g2J4D4gsikb
mOwLM3u0+jD+xNoCZ3shQIr2ThiHd2qKARF5g+dVmxKGnIi8xlbmJpNz/eTJnvWCnaLhIDCBOEvq
VNbqu8TCE3NvY1BsiTqei3vHlp5xELXZ7G0SmMtdkXb1wOMwVXg3N14b3nEACVGx9alorkffnz7W
jW3lF2FpKrixeOd29pxXz1D385HWndLx1g3q+FSlRGRHE7snrD+p5fO/c9vGGViYFjFCbquMKI7F
VOOVwZ62K1G1jht2/trYVNqTgPRsc9kRMYhTreAgsk2XMDlqYl7ABi+BeUu+SRRnfXqXJB12P1IB
ki2zCYeYpESnHpl4EkIaUpnV/Uk9Fg/NACBL73XeDAlAA+ISb1VjpenO6pImucjLEb1aXY/YVZMa
gPV+rjQQEmkX47gneMYiCb0M3RuF42N+zHUO47hisqkP2YA07oPjtmit6Z1SkZ1nN/hRmmtAVOpx
VN2lGDTAIHYTvhMSoEpMs83yccgNXEReZU37Je+NCnW+r8jR7rDHb3KIpzAWqpAUZ2ifjXmCFJ7d
VnNT4VnF/i1ulemoT77Z+eZRmorAOKyFD3Ewe2vKKScdXfU4QDmdxMfcInJx4+nYQFROayxE7K2c
dDuiYWp3nj+N+WaeqsXbajLHpggjKXFnAnM9rbQ5rR5zGbugG+IquyNhnUxF0nRmrPDl4HMub4Py
I94VVC7z7FkfCSuUz32oGzJQ05n6ldfNzQ8cII5/qr2+nk8537ncV5Lg18OiBt2fnDAPiAZICBf0
+lSxHAWpJL8lb3Gs4OeRiM8t/zEk2GDYIjPMSdkO8JJi7Iw1Kk53wZnfFPNh6ofqwoPFDJK1Jliq
mWpcHtihxsuld3DazVlc9EwDk1wwI9gFHc3aNz53/bL8VZViynZWRgf0iAkniPpe2aSMk9UmV0wx
BAYKOWW6Z0gxLUl7ya6XsBv7zZrk9sNK3OG+bMq5Oc06bkCs+FhGMqtZ/aFZBrktMUybrDzah9Tp
SQ3fChEHLZ69mA9jXHH0ERslViJV1fAMxxWquQ3GzsVa7AlA5k6pDbWRKZsOvo/ZfhqToiewqA+f
3MTNWzra8B5xjBXtfm66KdtOdek0G6jKy5NEAIIToaH3vpWrJG2bG75329rEvxEX4UFi8M08SPjF
uRmige5ejH2+v0jq+rsEp0HkhF/7N6CU+ocBHuw3JYvkAqVwZW6RfYOcZHdSPZES0pRgnBx5zSrY
621Ol+ypdlpoFGFrNUGERBqb6IBBYtnMOZ4dEKxBbsKNxBqxy+auv3aIYn+QdO6/4Pcy1YoYCLqP
sw/kmjZG4LURZE/5nbZ64B0MhaTgseyW/LZe6gJeg2Mv6PJduqcbbRT58wx/+NR5UnkE6cSiPOD1
Cx9mhrWzBeDlulh61yLIkuMZ7TydP8fgX0pc4irBGxF4+XhR62ndcgq2PvQK23wzsoW7nBFlFKfS
mUjOHJcwvzDhj38ZyVI7NkEeWJvMmdgsQFzry20zV5Wx01YgH0nl1XvwM3OzG5PY+hEP5jhHtTGA
Y6XIFd5NHOOT40LGG8WgwqQd1xuJ6UPF8udiy44puKgrYzCJfTPlfeMUvK0+wD8X+aQoW9eI5ft+
X6gm4LY6QVvIZjOh8ABYlTxYnoFzb1qNw5fkDFYo4xdtf6thlLak9kxrvJ3XVc6xRalVEUUagmK3
Fz0ne1vJZr5oZRF+GuHkhtDC2E064hpJLoTWBTjxRgyG4G8kPsedGixyU/qpwtCDeQKrUE4FzweW
rQdnejRMVe8crOsP1ZK1BEC0MZloCfvv7yMbUQozOLMfKkPLh3ms+hoxcVH+uWDswltJQfaA6n8R
exjtU3ldxV5WAP0fZRothb1aCQl1wC60JNmVGnq3udUuhiAIZ7rZN36FwzXAAjuelmDMVp/tXB4X
o/RwbObUbjaFFtMA00J71QV26zVZ2W845AMExwdMXCwR3Uk8GOVNp02d7AOjT5Zo9Hqtjg2eeRIX
+iJPjrPM4EdMreOUpwIaCImh5VhgO571+AWv7upJSqouuGTLO6THrAsXTai0GyzRYgfDt3CG/bIh
mARKeIrX9nIVXPYHor9LdjZBLI8ggeC/AOKYo2ScEnE0RlGzrGM1xqpkWf0TTgzruRkkNAbgIl5E
CGIntqNanV86cUoZrerKBzNLU1pai0FIHdABPtHFTFedgYOyKpp8Ve59tx1vjJaGMk6qgAHrh+0Y
btCd8eMlNj5myDkLNPaJ5MaEEMA80Duo0YGirNlk91kLjneD56062j0L47FBaq03nAK5ZjXbwfch
dcjOJdJrejYSR2GF7FpmPjzLQ7pNmhn7ICSEmh1nAg7+OMgVZNJqw3Q2TuGPA15428R86mfiq8DW
9U3n1GUO/dynA3DDsLpOi5hUqakh+AlUPxSCjBpHtR3IYzR2mOjJgBZytE9dI7DF5wim8Dr1Fg1M
igSYKocOTzZ8o7YN90YfgL2yszxB5xJObcVGuOqyEwB6/2D28JfBBOTucDsHC5ItinRpcyR012AX
Mo7sst3UA0zj+M3K2DFMd9sOdf6nZu2aMKha/kY5E8iyVVgElYFYSYUhkX3mxVSY2tnZbPXgGbF7
3WiRw50plf8gJ7O/wLTXGft8jDnoeeY07mvHNcyd4tPu6EikymRzZgAVMvCp7JAok7Fr9LaGXKDU
p5z6hE8RsVE2IiPD04facnBK2TxWBqY/15QYp6XxdiRO6O/ZSCXwwjGq3rzM0rYX34NgmI+Opq0P
iTStnug/t85exVP5TN7BxJfirHodo/IF4X4jLbiNY7DSbdvaqiDwOX4BqUIMy8EPh4EsXZ6TcagS
acG0qaZsXxFLRPjtONQnY/aK5agJw33mmepl4/pVRgZCw9mXtqwOL+Z6mj9wilUs4BCYNrgZ+Mos
w56yWwM+9amzy7DaWK1cLtsVqsymVBjj0YBpMe6KbKo/YOnCRBuMbkiOguJ9bIDmjd3WL53ltu5y
p2f2NcdHnbFP4I/POPo1NJw7i43HJ8MrXGCmtGzMn47wewX82Md4xopJeG8rlm0lF7a+CbDjK0Xx
QERosvzHvMQVuWWSZfqj1ootf7BTGyd/wels4rPtjmGB93cFXbOlSxrisPkEK3YsVqCB/w+TF+z7
gSWn40intn4B6zTq3DT5uJqMg00AeeKxCEpJJqZEtq+AMi0HJ+4d/rU1EPuA0QlPQcoEWQdYAyPp
Tum0HyB17ZWcIGGY02C7O0tMQbZxU/L7UB90I0J3MRLz5CQ5qGgyGlq+K6cItmve2JOnCFzYE5zu
fwwIR71KnWEu74nVCOIoSbKJHV5NKNfGtoLB3go/ZdUTlEXkLX0h78FRgIHAs0lx7fTKd5jY7CEE
/RCU/s4zKFxcEow6g/hOVAwbpTBw2NXz0GlKSUNzk4S+mk9NY49yT8OLR5cCHmfIVzYwa4LtfHVg
0l90VFVT7RwAv2EwLyT0Jp5oHH8M3AzZXdrUboptsiR9y22WprtVHvG2P4o0k27OQGGuJvakhLJB
s4HDlirnloGW93l4auE6zpuuJVf56C5DB/Ioc8x2V9gghw8UHYKSElgTPEClVstDq2N4XHWg5k+B
mY/23rXi8QQlA/y6MbGhI1swnb4udmMcJ5B82HyhKS3Yahv1w0FvcyUNAnzJKXTT8SpdvASFYmJX
ZKrmROZsU7Yd0xXYtFJFFO2RKpjkthVckWl4i/c6Nk6ABTK1E7lu72Nz6lVUs3r0t5XBCr5xhRLp
DYl2SbgPWMjIh8xsXx4rJWlNtrmxJo+zN9ZbwHF+igWom4mb6tFJxJ6D51mDLGm3BlrGv5zC8K+b
0F7svZDrKzE7R7Lia7CCHkcsEC4SJSYeNeqFG4ZB/wU7MVkeweraj/g0iUIQ4TDaF2R3tV+DxWeH
Rl6j4T1iiVYuR2/busAkKsFj0Su+h34gE9DuTjdHrgpTfwsxE/tmFdRUf4Fg2c/k+jjxhqk468AJ
1EimJnAbApBnB25ncFF6R1PNYk4QjBHae1arktPvAHyeflMjH012YBDKK03ASDX0JNm5+Ftphi1j
kBzQ5SVkpZeASrAKGwATltI0OhBYceLv8oIzJEcLeJTHEZkJMX9sPU+54I9us2xU19QSfNCZUzym
2wpI3rS1mqqDAxHYpR2ZKiVSkY5b+m2ye3VD6LPgQ62FV7Fr1kLirWW95CC9QhUsAsI/WWXKWZ0c
vOmqK2QOnYog7isCu8lGzbwm/itl5n0qBy94hFw4OVHZxil34GiaH5i8uo9c0p0vlrCtP4k66aaN
8JL4ezJ39XJswtmwjwknSVaUnvzyqGqIp2KHuMxHT6fkRPXdIsEFsNlstplTBnOUUwJh7lmCzmde
HnpoB5KQoFLV3ZNvpX4alezMfhhz4T+ZRAzcOtiAqFpMoJM4VnvghoqCqstlTeEm2YnEda8ySa/3
OHj2kiLobMxPHUvOn7DhR3INcKw/9n5qfscSOdk3TVtRItNJOogtCCLpnZZilIca9pq3T4o2OzoE
VNM+plY2bMTiPNO6QyDJFhsXivAkrNc2PahecIatyfRJNpNhLXfemDknIn7z76JNSDWtWsN6YvpQ
7Qf20Il37OPZD4hpYwOxpc6QM945jiU7y3TZjVAagqDAGbn9LnsjniJOzXm1+gDMHUwqKja9v/Ci
ncUzvqLIKjkwk9UwH/y5c+rLdClac+OYmgDTcGQT1VAw6bcs5IvgeNobznE2E3PXqLTJtqYoJsqJ
Aq2vm5bUGqg96n4HSM7n6JoveojgHQ6fS5ETFG0IVuO9trT5pEJiS8COGTSmMGy1H4EM5GS0dBPI
FdtBcwiCuMAX74QcJC89QK574qMqmgKDJIHPlP4AMkKs3+xsdPqChanM94yF4FjXDRbgGFrhbSGW
iX1MPZCrkcnejg92AE1pTzqMMjiVeZyiNOXir0x1ebWOB3mTo5774QNTsNj09lmzow6d8cpaHFoH
8Igh7E3J5xApZ5mTyGhxmtNHL/lgNDsMGKEZjaKc1xjVyijbo9WSb0xLEGP6rtXIvaAGKAu6hte2
mvKdDx0EDfwX4mSdZe8RPPgBsryeEckg9tz0Epxd5CfTdLIGUBxMCF5ZHnNyb8HXqJ55KK/y5pM0
6UOdQs2k/5GCTRfuysXx2PZQxnT2elEuWDc5JFSqQ2gD+9xK5vRAJYSTOzOF1bE/rQFLkVInh8iL
VcvBpWqkoCOgyQJn0A23JvXvjeUWIUfD1Gqxpy8LEve40f12XpKeym2w1IDgDVkOMDK98iZpFNgO
DTz6E7UcGlmBWUPRWGLqGqafjZ97B+7hYHtknoZKkwUPWTWJBs4h5L8AvQB0h2WOt03VOIYKPWsq
krIR3zMmLIpKvjMf4iUTUPHdAER83rWPPJ3VtmwUySVEShlufL0Ml37NFgimc+UemBA4yegRq3bU
lOCRyFhfDPz67dwku6IJ+RwNQiBi+i22Xx/ZWZhsLRZM3fvJaqi8V2yfOdEEWTAhO17o7FtLafkR
PUitrkjCBdKTxnG4nwuLaComel1fmTWT+iFYEC8e4ZUT1mvLISDu2E27YQ9tqf1CPTfnBLTAid9K
kvuOs89wgRFYF/pgtHbxMGRzUh5dV/rHBBmOtfE5/n3JqeaSPm2Y/b0nOoKZs8KU1zx7sFNZEBu3
yHwFWbAsCgA/8gTkAj4gyPZmHztX6RxLewO0itOXTb4KKWcjksXN4AteQ0D/O8SZVsbOvjChYADp
lPmHUJYJp5AiGL8laV26m7SCaLMp0H9+mtLAgNm49AurLN2gbTME3WdD1hy3Z+oO8U7SElxRQm7V
b5MeAuXG8giwO1J1zb92WAM4Dum+qq6HjJgTIKSL/WzrBgfjDFnn2ctb+8EhToQ4aWq9agMWm2ia
TNo5kv9E/IBSQQg1Zrz2T68TwcFrA0qJYWwY9Df8cs5YIL043acJZo4d3WQxoSgaP6Mz0E8T+egK
WFNcb41+bItD2aKHp8wO3P4UUwIRm4RhCQcsLApvh9Y9yXcAo5v6UBtlepF7fu5GIVTL4Fj2s/sh
5GSUMY8qr79LOClblIN6eU+Be/nghn2W7BonqdPDjO/Vvmb3x4mloCAXXxJap+MPKf2JfltUiTn+
RQh4SKpZOPm9/0i7JXS3ePVcjmYt3+ulMU9Zcm+XZO7cqGnS8y280yb8UNtd7l85uZcOX908FDk1
gYzqMl3K/s5y81JsaDxiE35HHvKqlSxCfFC+BzA/wO1yLmx0ymYmjBVmDPih8TSBu7iFqRvu1qCi
vb0wKN/uJf/mehbOAKQ+iNmhI5xJ//Jsgj1HP2Fr0EnYOuFYH+HcZcc+8dttwfrxtzrg/+tt/7WS
tf/vyS4HhMPPP4hy+SnBPX3/98/f/7fY1g7/8LAdIv9G0Up5cI3f/DvXxQr/EDQVhIlQyFz1FOg6
/jvWxbH+wKG+dtUR54bIC5F09BStkn//Szh/IE91+SXWet4tBvb/879fxMT1Z//9q17zzCiMOyjw
Aqj7Fk4ml0ueC4dGdEoVWUkG7JmZiPXJW25DEF4UFkPEU0unbhx/1Pd8TcZhUCo9prp2j788rLvX
olHu8xcpwd8/w+rqQbXF+cE5T3eYvHQUZQepd1aOdawXUDu+xWkVbcd7+SKr+Ot/VAt/XwrLg7n6
tnis3tkXASOpd7XJMazzG387QK8aMWP1+XuxMM5LeQQXCvGWI3SDM0DHnrf4UsWRD4T+BSb3VE8g
dNRCvx9pHNvcYtDezeiXmbNx45Y0i7ZKA7p0c+mBF+UE/uy6c3atJ2k8SoCfRD14HUKmdal8oHE0
WcdRV64VteOAygr8FwckOuk9gCqfFHgYLyubcR5JoeSA6TVf6NK7sLr9CoLl2EEbJrZ6oBJRef6u
n0YatMDpeixDAXv6jQ15eN5Bl4upBkFrugQSxW6sM8oMD/cIRHZHbmnjXPgp5d13lEyvXg9dS3RF
NPQI2Xtt9JmEjasLExP7iOnZQ2K0J+A9fwezYp2Pt1VaTlcEOg/ELYb/2btpW0VwK0hXuia9dTQk
rM455qg287U8hho1r2W4ZGIHRp0dQ2lZt6QQSIBwADJza4DeKSwrGoLG2lBbow/79ufwctZGP4/L
DD4AaidEviTprr/+i44MJtxQgJ2XnADtYNvA0zI3jUGGPOg2c5cUmfHw9gV/rgO/fhVckSkKXhCS
dFA654bGqWTXJeKZjl6t00dOANRlE5itR1kX7bPMnWYhXlGXf1JYQPwiAq2ekO57tIyz1NWRDzHq
glpTXNJVLj0XqqED5ZVYpPlbEC92cmjsHG6gSYwGsvOmAdH19i385pnhnOUnFwKFGN7nl89MkcE0
wGNk4Jjl49IVA/AwmULDda4b+5+BHH6+IKK6yCliBoaqci59MlKSwBfB/s7JRXwdOwu1MFCElHxi
8Y7e7ifC4+zV4KnGOmVxHEBWenZjCbgqw1MGvkOdmjX8BgBaezDaHqBvy5iPbcABZROHFi2k2XXk
j8XtaJfJOfCjsmrgkZuFBL44IRQKTpTAOLqzXbrzOOxxwgAQbG/MQecuR/dCcBAJ5+Kmokr6w9QT
sV4YC7qT46/HvDHV+q52m86hsD6tWlPbHtDrxL05r7zAFtCvrOy7wQESeMsvevfjMrtPkxsUFB2B
cdGjgxrOqbFnthq8eskimSbmTc9AYbubtMl4eHtc/PQ4nT+/dSFlXNAsZoV5OTByqPQ2h0feFeHK
bWTZDUy4wJ4oEAaTdh8hwHWfCywDtEPE/Lz0g3dYNBkAuxYX+m0Xztn3qejJJkyV6J7Iwos/I+Dx
7rw28+58TzvVxs3G3N4Xepy/k0M4ZTAWg/zb2zfy00lwfiPMjDgwUbf6hOG+vBFs07iF3ZW8U9VZ
iQ6j0pfCYFcuw56jS5UQ/YwvJzgMbjtse8eaNgW47l2H4CJaNBllm1Zq78LEJ/oIqYJml8H6AySS
8+87X+P5NM58QkTZ//ysZzMYZBO6CesEm1GKWyFymHZ7P9u980jO19jVIwTkJBQhgfIEuZy9276b
tU4KYMZDmcz4sEW6Jf9qvqErIx9rqYoK2YuwWAuLidROYUzpFqevunv751iVji/fDD8G+3lma34U
bHAv30yTTh6KakiIYMV9uoTV+KFbOnlqELFclW45RnZHaaERVGejKvC6d67/eu5jGwhxleUMaphl
nz1tv41dQznsaYxkUfsE/NSVy/lnAx81xxddWd47q/TvLug57GQRAENEOY+CmShtaYr4EtM3CpRq
rj0qhS2B0lNPD3Twy3fWp9fDCT8tq2GAAYVHfC79HRg6iZoHCKdFq7eNpQEeYUb8x4OWq2BRcFf+
CZ/Y2QdGzAYNv5G7SrrQOfajSfsdn9g7e93f3gtEUo9UL/xR5/vCMSDefQ65lxA7ROQaOcV9k0u9
PSR/dxX/p1ceNwA2obNVo4yZqrWDrCQHZ70lZYOMI9S673yAv73KCkFgN01i3/kTcyV60mBkSqIn
CvDfHURxHAc1fXj7Ztbv5+X3hY2Vt7J6CxgC9pnS2LSn1PVKXsyYI0ADdS/2Db/1kEPGO/E5zWT6
OiqiuPte+vIZz21d6QVndU5mqPrR3QZnl+YLxiAUM5HRoRI7c1jqh4HW+57QjmpXk3gd1flAqX5Q
1V45z30RPrAhilH0gV56+ymsw+/sKWBoQ3C9niFxbp9Ndi4NipTmP9LgRjXfZEuBchZOA6ttni7f
vtRPSfvLa5E2TeAnAVkOjqTzQeqlEn2eQ1R3jdjwE197CCo1U9pHMAWGIyLXYvT3yNHNC7fLU38T
FFl8VYoaaZ+F0vVTM4x+fFvyt3yYHEVxj324a+xLleTFVsEdYVJGiFqCwiY1fkNSse42hpXDxeoV
UPmN1ZmUzJUDnCsqstA79GYnjk5ADMU7n/3r54ojybVdrFGsIDAUXs7eU0eGL9q3EFA+W+xKCgtC
4aCOi/DKd77K1/Mm2Df2clg+sWAR5PnyUpwcion+WbwxaEv9GGm9Xhlk63EMDf+q22p4Z+/z+s5W
9xPORM4RLEzBmZGA2PdyjT6IUSJSmgZyByVjGEhlNnosYu88xjMH0PqpcFNEaQYeRlOLssLLmyu1
H9NQhVVb2GRA03arLoagby6WpsD6v1TmfiyE/4kKs/1B9WF3MkVuEqLl5qe3R+/r6QJJtg3dhEoC
sLVzXofQQaqdlsHr67n505Zjf0gR5sAFRR6rNkrEywkJGc35tHTf2a6/fuTrvL66iDnA0iI/e8P5
7FhlqXjkQ5M7EUEVDpGiCNcTY3rvgZ9PvuuH6RAXvAb4cWY7XxSBvCYoZSnNlpl6tiqYG7H/D2P5
8ApyLwCkeK8YJGzW+pcvFaNtY7WKNkPmL/mNXDK9nwmvutKCQOq3X9sZLW69FtegGMYAohj1Co+X
5W5tl0iwo2YpwRAbfhivhGxKU5rwaUIARO6K48piS0+GR5JMpERloIvSk+VuZRaEKVGViQdunZFF
M6OrSMYY1pR21DXav2fecdUWQLtrRkNlpKRrhBVq8g655p1Ubd7si7ps0ne+jNcvivsCHYubeW08
ntPjMsdpZLkgNjVgcR4nwwgxdljFO1f5yQb5dc7m8RFaCvCUDEWMSufuszmhnqOKbiCdTLdfpgK+
44YaFKj0yXPHW525ZRCZoVYf8UnVzOfaYCpIiqT/LIpyGKO5I5eLgJB0PydutuvBqUXN6DQBWTi1
0UUGDV5ybZyxdLdGVVbjtlFxRy9UiGrY+B0xIBFtPoDubw+MVyVK7gwLsk+xhgma5WX96H6ph4Rj
OiwIQohTKLIHi5DKb/2oPLa3qX/hwBrb1ZNrf5iaMn2IE91eeXYj3sHIvX6HfG58ZlwfoDQf98sf
QdGb1EBzyZ9FTbynmdUweyzvORd/cxU2hesOh/hjQARnS5EkwwwZXwWLpKWrgrHcPelYm7t3nuf6
w74cKQ6oMRvEjGDTRkfi5c3QjGYDb03EYNj9+F+Uncdu5Mi2Rb+IAL2ZksxMpaSU9xOiJFXRm6AN
8uvfYk1eKyVU4uICPbmNppIm4sQ5e6/9LJzS+zOkTnGWAqV6GFKDtGW9q+XGS73kPSppClSq7iD1
G5bh1ETkiM+3fvXrXsiewTQE/dxxgmWilR7ZiGi9Df0O8VDQLz6STGrK+cQH8sNrxDLG3oSaBuwN
7vKvP7uZHSKdFAZhGNOsAcmGBfbSriy6jUxJnDyY1oTVoHXMat5gIrGzEPK7o9+oQ6w//PsZfHvS
1BmQ8ijNwf0AfVv///+80sTKlE2WdqSt9VF6abP3h3Rwx+2/r/KXIvHlSXMB9ghHh/rApnh8Mp0p
aGsnravAzfXKR6jkbem0tJ/ofHSktMSBVbJy0EwnRP02tX0QTPtWF1sJCogOgrK1JSGBOfPm3QxR
zA2WSFkuEmD156jtul0nXese8cC0ISbqfwNX8Gqsf73F+IPihZboMT0orfXOrVRBGBN+RhrYiYqn
eI0Rgt5z6uVYD0RHd8qk58ohgxJGBZz49YHIDvrH7OjoVqeomoLIYiwSYB/yPBRj6fAHYnQnd+xG
RROmaqpfMCNh6i8p9lDwG2r6hDzZNNj3leFETQF78/iPA4vMLmzbHt8sK8PRLjyUg9bHMRzChckn
U5kI8x7S2mJhAl9MOG05CLi3WCJQeJqs+a9ZT7Ken+eO8lqms/oIVFl/Nis7uy9zYA7Sq4rHYlh5
I54yTM+a2skHLh89RJZZIvXFqnUAu4CQgMLYTn2U8coD8kclvmEkPRf+VCoocAVJMu65NUnrgG3W
eMtTTfkDDAORx6hbQ7Hx3Ch6gi0gc7wilbPvtN77oAh2UYqOpjQ2ibuYLmE0NcYtF/sY8SyUPUwy
1oglanb3HKWVNvuzXmsUdDS0fqe6mO6XrCdKxVTjRSeMzUJ4b6Syf0H4Gy/bykmqN7wThJ2oDTl6
Psl+NLB1u0XxqYnZ+hCOV/Th7LrpEGJJbe1tZc0qzX3yPc2wr12p8paxKV4iTShSYuBm681Kpmlt
sSXVk8lQYlXYobo79+IiF/6orx9Ohq6t2elj4mZnGU5NfEzk2XkBpOnKCSNayY+M8WdllzKGvhuM
un2MhhjzxMLMrfU5VVIX1NGQXyGm758MVv8mHF2y+xBl9m9uMmeXxFYg7sLlhMTNLpfqA4dqtdHR
6s97M27TmHUaZ1HYZqK98AwU2IEg6vC36BUhgzatlieSrwpcCWOs6PvO0hlo5EiCI19HwJBu+xH9
h88+j03FWuTtjMvk1kLzg6RlJviJhu8w/Oo13h90uygSAqNvi19QEZsZ0tSyEERbdstuHNT+ir5Q
9ZJA2ngWTZ0TT4SaoQ2agTncFp4jSRF4LxBOVwZd4os6EVmA0CIqD3VbejKUUrcHetLRSNYdAWVX
Xik6d7NUGBxJw6uH9moYjHIOi7yIKVGAflWhhc5b+ETaoKZpo46fqtqLB4UAo5Ya1oaHwKlExvKb
0CDEWCb5lCVd1RwpHsBb2w4ik376dVGtJgi7QuZ+NrqVbfuSnA3SkUSb96gpoIqJPNM4sU6o1H3d
jSiYwJdUbahXtXFVEoi23rxq2dS91qthZqkL4eaEouQhhNTuQqk9U2wV4vjklkiq/qFJFWx/epkl
LzXQeJJOlmV8Qy7VulgtpEi2g+1EB3RMhn6J0id5JMo6aZ+GkWzCwDIacnShluIQEGUex76RuNWw
IeIkY8ppcYwmi0KjaTFK22svaFs3jwhcPZX4jZXlUqKTvS2chFM4xdX8W46uc4HoTS92TjWND3lZ
tYSiN5TR/Dll9dpjx4n9HvXFZey61H8anrm9lloONo5keEGoSzDhWjypDCeyng9b6y0A0FiDHgYV
w+1FPtu9jszSJdJ5arxkV+QDYwEUYBJ5jGnOQ9B3qo5LTQ7ytbaSefadZpxvUmmqZMUhCTLPscTq
6rmOUgTTZkxCiHCywdjW0iXqCoNidZfyeOr91CgSrSz7l3EBBIKQFijxI3VyC/kxFF3v7VCuoJYv
ZdFM2w6U0BAkwhhbZKNJfZgLycCD6FcshUo3lAiEM5DMnhZrDlK6Bs+S687Jp4zFQmKqG3VbxRbO
uV15yqVu0PdDoxc175xbHK5Kh/WmiMfGCxniUN/mbql/xAnKkcBoFOJwE4yXFkvnusBmVbtVYrzz
0OTGzN3EsSZnhpdVFm0HF1vkHupFRLKUO5bNmaqW6SMmATMJrQqJru9EBj5BlnDsjWiAxWoMkoRY
zmhD8SomHMxCs88rsTW91l4XfmGkOEKG7jP1oEoGuj4ZaPBKu1fPsGyjyRaGVd05i5h/F4RLFlun
740XJOuEDQyxweYxdamXBR0KlxIZIFlrRd0uY1iWc437c3SqAQdrOuYh0T7mclO5bfI+OIioLi2P
Te+sd4l5DKx+YmSTkiRHBCuH3YiUYBW7njqClEtQ8P5ZiL+6l7rCIVGPLTRu0mbghFw3jBV3NxJy
d7+ombVNhHagoWT5czReOC25Q6JU+U7h0Tjxu9I476WFoSJm+JNFMiz53H3FluiRyFjOh4cqdW5k
Xz24I+8MI0ciuK5T0bwCTtxz+NsgQf6tphkeYnNvjWpAm+S6tuyryFaZRHoE8GllWPIuu1aNBVV6
Oyex73HWPXds7mbTXRCvl91jdLma5vHCQkicOZpvtfVh0V7r4SEHn+MaH1rf+wjs9ib/hQ5XM8ak
TVoaZDpJZ+ukqOhSs9W4qxAykaQSSdzzM4iGjoy3OGHnqjA+BU2kXhPJifco0ZLhLqoII/cpxuQZ
I4MLGqL8u4bwHdXSYr/o1PImBvUQqkLsUjyPQKy3asyHMZT1ISIjDaQ+T8lxbk1Z7HsFq5QtYX61
7TP1xkOnkKpIQu/0plYYNNTZ2dXz8mYn1kZ03iHWLajH7Z2hl4+WUp9Z6Tj7ea/fuQ1B5razt/JH
Nz4YVtmGAyc1v2Snu+At65Hn/clFfO5weIlKDx1p3D+COTqYCQ7XTE7LzliSfSfJfI7T6b7stN00
KprfYMFtVeMx6rJfWouvH8NGWIzNrsJHEDErIsq72jJ1eZGKfqMltNAShixqrd7raR96HrkLjWvR
hlbQ4rat7SuLvuvr5N5AC5hkLvGqI3xxxIMbECJQAZA0l9bLqE3PingxJi2Ilewj64tP2LGlL7uK
r1xexlm+8aaEeqi8jgpUmYWi7ZFOG29uyoOX8PTx4chzLanCOJovUG4GyQLdTFc/a16gjSiWz9R4
gxCwm6z5muDeZ2Sq+GhJ/FkgEsWDJe4m8H4jfSngxXzr00Z1609Ty89mOV45WCItISwfoQin/L59
1ZWuDus0v8EYf1YTu0SInhqoy/DOh3+N3bnY13NVE+bCEidqeTe0k/Ajo//Ih3zE+61kOSrYEkaD
L5H5jnV1mPpGvWyx/GzZmN1n3CeOuVcn62A45pk7kycXSeMMxfxlTshV6bjEnJq139c93AQw5jYB
jGzYBhPRVJ5F1DG7pMs/K4xnmATa35lePgBrwQORIGfsfo0jHhi/axpH3U8xSVIMLHAcYXmuo0ti
k+WTXRnKm47g47PUi3gOgLRg7EahZ+N4JrYJQSfAl1vPbXRcCpyUqSEpsLyw72ZxJz3gHPuuT3Ty
CdV5dkhHJqk9wKnSpX7SFRhfc5KkXzLUsdjnEB1XIdZoDzVyMuZXjitAJWEvSp8LY91bOh1/SVBh
r/3tTRF5fkRpTKRHtrW6Q0tPYA8EEC00Oy29jgDu4DXgq8DVjoTGCQZ3lRV5rAZIOHP9XUWxjFHP
6BZzgzB3pt9eZ6Qs1I02SX+uEtAbk24gxAZEQKIXXvkZ0A1yeQI1idre4NCvDZ9frf0qVbO6FXpC
BqNNrvU2jxP69z0OsynQihwZv9ph3whFi3E1GbLkrTfHiHfXqMWtg/VehiRLk2HbuvnE8tUrFrJe
YwYhTEPnnLxs0fH2LPj78YtQNuYJlAM/dRbI9XWUE6rVFUXEaacVAvMbm8udC0ZiYR8EQ6p43WbJ
UwJ4qtxQmnAQ9oiaZxrwJaG+pAyxpNZ+NJ0p+VdK177zLIFZE+GC3aPcr1ksm7nOC1rIjTZvk4k+
mF8iKPozR6ZR8qm1o4X8vBhNlDnYpkJjMuiZKc5EdTvpeTmz5hbZeEEuNRKvWRuNO6NAwHElWGDz
QKVGczZMl+ILj2RhbDnq1AFhUQbrT4bPgUGLGGL8FnQzsO4Vybvm4a/b2HnfPim9Nl7Wcxf3CA2G
mSkiEnV+9tKpvd8RP3Rw3JKt3c56pYXUQgY1kXvxUgeTNcVIxh3SfYPFa7qbhVkkNi8QFY8FUZ9o
RG0jenJEh3FdSXUd13il/dKj1cWsDGpzbdLdPuSzoZX7clxKyjLO/VABxDqfSyoSrLYUm2N8jjye
WDF3iD3SEjuBxECFVnsJTgL+Fx2fvA1i20vv8kkrLxSie5/JJxqv6ALw42el5y4zTlTWTu2EE6Kr
VULRXV1ZhW8LEyarrhzqjDzS31i8dS+ItIWd3R1WsyO0DJqdda7WlS+iJt5n5Zi+QNoxxlDJUiwZ
bmkjj5O6MbxjWalv1DYz+LDNgvRbPSufJhKqMz8r1iEt8hkLMUXE14jbrXJfMg/tjb/MazBHUTXT
vjPWWBfUCuVF2tspFqzBtLXQyqL0Vom7wQunaGb8mtpDdh3Zk4eNOJttA4tbO14RVooRZ2qr6Z1z
Roo8xVj6fovfpD5ojkgIuSuV5B3tsPFi5waiHFW4uoBj5rmrZr92qSE6Uv4c7nZ/o0VF9WvxCmZ2
46DgYrej+oBuYdACb1Sc2lcovD8UCufbVCsXTgZOqbm7kiBiKOKRS2OwxdMyhFGmgwp1J45iuIsG
jLctYmxjq0C4Rz6PSgaDyzJa1lncIEm8YRqJsdaZluGDXojah25pePd2PFU3/GfH10KrOcqDgp7v
E/gcHLQ5SOa+24n+jyaq6I4M9O61b20N4Gu3rk0ZTQMOQejBbZ/GjDcesqlPztqWCLNtrM5xs2lr
k4rWJu+G4oVsQexcUKCacEpNRWLhWPpsA3IxfdbipHgmvHRh1SA/miWvyVvGUXZ5DX6YpMQeH2aP
1SFuhF/RKiAyuFza2Td6InDTVkHWPs4MZoOx58iOy06u/lDKAOKLOdRwlGjIvmbWrn5OjopXbrTU
9rluzBrvj1dgzLPtITlfsGuZgVQmAE9Oxgvgx4qUWpjrpb0rHesi67CzgBvKEhRXlXIBbExh/mK5
hwK/Gj5ETxs+UjliUqwYmxc+r2B30amKRRwwTuXYF6ykDSm0+t9/O2/vGJZwBHAxwFDZ5nJ4oqJV
Osxy6Pf5WCzJrpJYyc08V/FDrNrdY901CRsYvnxzQ8eCd0IAd8E0IOl3hD2B2f02AUtvBJMmvT3v
XC4J0JYN2cVTPneke1qJtoOnrp5rPWqhUHaONmGRS0DUgYaIbxIc0wTEZzNAIfIaZkAso8VZpPPq
kbRpHHUXqBcMc1OUHEbCJhmdg2pmCiY/TTivorJhgKDyVH/NrGf6dmxa9RUv9/Jbn8fmPYojs9vD
JXIO/WQnjm+QdHs7J6mn74q57e8VKgkRFB2ZsEHU2k2Bnc6JBc6mbO1wGWr2WyvANIEvEukcTh3d
Jx+U8vBesHAh8ipq4vJMKbwUJ+iA58vqh35nFGOrBlO3DN3GtbHkbuyhxMUVKTYOzRpszC3tAFMF
zSgoZpEIL91OOPlCUoQZX/ca3bCNq0YUN0DHDMKlh6qA2CvYv8J6iOMbq214GeyOFuTKMoFDlpH8
rONSXxawKq1WvJT9YH1qKpsM+9OgUzMbDTu4QhdfYunDy7zY9VuWe6WxcSQUnrkgLuoMJ27+QZPe
Phgy70mHsnmncmpim0ZjO/1yp1wcxtijyVTi7lnH+qZS/o8KGbYYpKMWjWtGj8wcj7QrerbgbspS
gpG7KruQ5SQPHI5PSBx+aMATNIfcHIEHuqK/EL7/NOC10WMYXHE65eiZktfOjcrLOjkxita+DzWJ
IUTIqxIfY4GiPI4UMFnxezQUoIP6qvxMMs27IA7C4ygiFMsM4zmfyJsuZEuocpWrn60Xm91l2bh4
PA3aHyBD4liChVIa99nWsgqAc9QSpCpKhyM4DrIIS3E5a5ziMM1VtDKK5MNJEzxIXVqZzQarcmfv
aa9BUrJmkb9CpFMgC6T5LA95GnEsojsMycFJYeQETgQ9H3ZoRiLukDcK9CEh+wOWVGFu1mToe21Y
+iRgKoylzpgrXb3gga4LIsQTyDG6Sk1KGkD8NAye/meZIg5wWWI+d7ApRj8asu5PVy3de8lFBqyh
i5RhlaOND8q2tH+j/of/A2leitBk0fWex7avGabrveUE3sqYD2U1RHir7Sl97fVKvLLb9jc5uyGg
f8ssnpOh5xAwE3KNwoQSU9/WHVPEy8WYKSP12ET6qhUrSyaqrN4LisIsXto0R71QtxY5E+rCEn82
cZpRUHwnMLoAwvT7rnG9T9Np6zuiVOBANlq1vMoMmZiv9EulbUlbpQDXnU4Q9C3HlAMaqxcsPVqt
5MA34lnVzOlRN+sRzzNJtQOcDlsToUPrfPQnBlOxD1oJSk2hdPjyEO1rVwTVptFmrhYZhyiNiiwY
h6S6z6m/qDMpii/5ddmftBmpO0EGjMqmA2n1RxlKsUeP1VKbxzJ5yMCy4rkkB/cCvmHn501L+66N
TA74vSdMsjIrp3jX8MUGaW+NJ4Ze2jqn+DpkMbGtWKyRfA983EdTVOKdMzczoPQpso+sAEho9Owi
G4k2+lgtuCRyQxsw3dkSF9YypBKDJaNdv8DmVYROLhU2g2YUV/pC08xvkZpf67NrP4xd1ikUAeUC
wQbl/NMyqvZ0Yg79dyj35c9HR7cK820d1C0y3FV48p81g8DUNOXu9wGsE84esTtx+3snb+9JGZev
ztSN1y2M+jswKvKKc6h8bKRtTLu28RomIIhVUjwFyMloFqvTWTe6TbODdqH+EePSHqIlKuxtXixq
vG2zsXyLWjj0QVLoIGg8xSKChpQ955EVbeTk2UTNFZxLAGRjK6JDmmj9Mx0LKJQUmySXx0CADkve
mm6QyhmXNQOR4hVQnOz3llRlGUSwNt7Lxlg+iloCK9L4jhhrjF71iLUdbktcUi7+eyb5w8LLKB91
MDoF9PrH5gYOMJWizSi/TNAHv7uq8N6TRutPPKtvaiTkFsgeSRDAaadi+j4apZeamDTemjqIJY3k
rTbzAUny4/9YTV4X+1R4jAXWA4K3XeaZxdKlmzhsTC1SLpppnXn9+2d/85ysfxC/l+QiRBrrtvb1
5dEVDOc0/RuQmHFzmJHfcSbozOdKMpMARahdNJlnXBuwNni/9GqjFOWDPkg6xvRJzgV5DuBNO5p+
Jsfrf/9x3+aLf/82/izMN2TkHc8XZVW7VUljJJitVPP1qk22Vh3dVW4mT2kPjsVZ621YZ5iIeZHE
IBr7ehuQvGU6jE0S6eUESGLuWqJlwZEFFqHeqAFXF/x61K8zu9/avEhBP+Tx6wJw2ce27lr+6PTq
ZRcb82aQeXXu9iqTj4z2c93q0eO/b8xPK9aaXYZGAvMkm9Z65/7zyUsUR8Tbj8CGTIzGKagmAEBe
t5Vtp++HFNoLm2kaZpSe5zZ//IZj5XCeqtGzV8ZeSKp9f8ewIqbFZagHt4t1wuBLM2Ga7bor/fNU
4to6p/6yRnF/8QYgWlXRM5rHYqMGjNbUT5i5mqV2tjXm5CD2ap6sbn/Ug3oKyvzTd4b2HkXFKgTH
HXz0PAdVocGnSWI3rWi8yijYN7UJOQaRULtHdWdtxbCod5NDlDXt8xpqzdjuWDjL/1EEz4vFiJyF
2UHaATT5aEaukisqHeZXgaUN/W8l6yI8bFO1tem770tZ2Sfkaj98M8jEEfnRAObXH5P0ZaRaSTvT
U/GGtrq2za56AcrrXE5mnp2oVX+6FCJr1g2TYCjVPNJxukpCr3FiWMVoqzb9VAcOm0cUhz5M0lOB
bt/XZ5pcFjeSfBKbtfPoPprQ6g2DJQq3G6ZIty3NEPpJckKZ8sNPYi3UGIRw8/htRzW+0qQpHcEE
KKazWKEupXKVVlp1GWmD/fTvb/j7F2GxCRAF4hHg5uFJ+foJQwhqNUhjZdBMRCkmbb7sFY3wcWEw
5IeDdir06afrrSsbFlOsu9+ul0V1BBIEJNcQzdZuGuBTMWdrN6pXutfpgrnuxOr9vaqyUHNRlbCt
oJY51vqPvTY5WseOWuBb4GitR/eZ7oqD08JbA6pEr3qI+/tZcxeGEVVenNCn/PCDkZeAR2cJIJbs
r5j8P2tkE1WNyZmghDJTWXC1szisdNGex4bKgMKg0P33A/0mygeKTvW1hliykeiIU78+0Smu1cQ1
WdS0ULlbzqyXYlvuorPlT3EOJwXy6onr/XCDV58LG9Yai0s+ydfr1Vk1DvpQNUH4tr/7fbff7/xN
cDb54e3kn/jU/547v67f/Lb/v9axP3mOOZGp67Uutg9bLrTb7f7cX9yeuMz3j/zrVY4KcUZYpdqO
XEV2z7JmOOGdUtV/8939fUgsi2v2JBrs42K5ntS446zSBGLTPcpLEcw345l1UWxlgNgi6EK5Q4ux
Zwweh8uNsvVe//3Uvq8wq1yUxGRk6dhpj5NyaFy0uJkbJMG06XwZje7e08myb+Ek/c93k0uRaEIw
Fr4hwz56P5poIGpX9CkmET1+7laGxlR6/6uan2WZBD3TcjG8YW46tqLoomSCOQNEYzJZPIi4sqD3
ZUz78uSUlvi7VHL1uoDS4yo6UKzjjN3FnoBNWiINODcM58Bt46AdafYLBBoFgxk1fitKZQoz7A7b
rNKTISQ62T7874/Qo0ujIz1bDY/rW/yfhYXhFqssD5J2tNZvGMVNezOrnrw2UU9s5t+/B/ZyfGw4
ejG+sCl9vRLOqAwCO+f+jLzCPerbBfPeaSHz9+LX1ngnoQ5gP0cOfnQZZDCuPjpdHuQKVp+gG/X6
VnC800NlEOWHIfVyow9z+1T3OVh5F9Dha9qo7n1ZNsk9wEP9kokI+Dk6IR1anmKVblhMnnq/iSaP
KHvRnzpJ/XBraEZyKMAmj83x+NbAxp5nlDpro6yj87oaKR3IXicewLpkf1324DFwcwjaWPWex496
UL1Omxm8MMgey8sI6uBtYsDP4hyePba6YRuIAWR34gX76bfZhPWw3upAWfSjA70rHAVQJE1AKxms
vSccMGJOVJ74bT99TTqWBpwUrBEs7kfvcaqhJGPSBx+uMuFnMXrOZBCbIqNZAQLSozhvEn0DYx/u
jFYviJDdrBgvyClXT8Xc/bAs6oaHw5G8RkNn3/76piuAl6G8I3amdMxCV6fNiohz3rk6+L1/f74/
3F0dEw5PlCWY/x297ULqqVemCdZfS3YblIMQSyfc5v++yg8bDY9wtVboKFFY64/qu9gbS8SiSMag
SLZhp9j5r5l2WAuL1FP3dPvTTb9AFJUrAq4SaRuO2IPwYTQ1aZytc0Fmjjz0qNODBp1W6mtdrF5i
mkd52XpNCGmsP2cO0IRCqUVYjkxj/v0TfngmnC7ZPGgZUmQc+xsN9KqwKeFY6p3jbGH5CR+R1QWD
w/9dA4/knOR5xDsORyU+tK+PH9Mu6Ss9REAJMI60jBGNF6bl5lrhqHibQTXe60vS3ubtYu9R7DOy
VCrv6t+/97tVhb8CbgIZQizsUKmPPojGloh3XFrLss/tDqhZsxysegaZ3kVdEypu8qcF2ozELVd3
ij6lt6xB5ifpJPkqYNH4h/DCri4xA9eFuW8X3KAaKhaxi0ZjxUuSPANB2WFKTdhLuhnVVSpYiuxJ
zkQJ/Pvn/LB2/bUTwM7BfAO34+s9jTTBoVQDNWjWxvzEyMS957w4+gb9E1CEk/cIGiE5cQ9/eGdw
xKq4Cd21GjgO5ivqHvXyxA4NlgMJyKBll90g0OS5yanIJywZ31dnm34CHc+/MvzjZhpTbFjOSaaA
7Eaq41ug8yc/SWhVjxnJdYE61gznO6yIYBbKPH9I88XbqLEhbsnp8dAaGOEMZ/CyHaBpck4o1Sis
tCV7WGycJ8zNCgSiwyoQ3oiMNNkdRmDNDNSoNqzzGGDMLz2vtV8gIw3Q+YgPNko/61cjgnmFYYBl
Yz6OGF7i+epKqB9aTWAnnMDycU7LkhqwAenpO4au3ID9g0eoASu7wuFqvyh55VzUeQOZdgHfepWL
ha7h6ArtCqV53IfmqCtJ4PSi+T3YQ137stRrtNozVDWUwkpT+M2Q2Q9Db2nPI+zfF4NGK0DCxmnm
O8Vxq2irs+6DGS6Fct5PDdNNVrLs3POSmUEMs+M7AHU2sG5PgasNkxgiL20TxbqucxAj8OH6Fd1v
xWhW6EKfM+hjnCviWRwSTtIAfcgCisJ5dju+JneCPg4cn796PW66tHUNxdmWUYlM0CsRYQU4+1EB
2l5Fz88iA0b1VQTk5Bug47x2Y4B6PnBwpfS9bpqvBnvOje2sjOjci9wmPcgr4uypjcp4Dplvt7/s
uoSn0bLHZRsHrHDq20XFf9Wr5KKTXmW1l2ivXCUswPMnfhlVfYNXDGzzlkwThha8XQ1CarMZZeDK
ful3ABTQKKKTJ5lBwy1zPnllNIdN446PROGh21JomIhwklmzL0DGl0RNjRCsViqxn9OQ+WT8syyB
6NS0CPPeTg7jkNr1BmPAcCBTYNZ3HSov1HRSRV+NutX9DWWZKUjBT7t0GlVvyPEbPN5VmXcWGshx
RH8phVr4clJqVBFmI83NTE7EJ10imZ+3+tzqgQURMrSGZlZIqY+ltXGVaXltZDzAnlZHULQpfUV0
CBX1tZ9UKWpcXSL9RK/g0vycLC++VvvZ4CU2I4MglwlsU9DoDEQ3tWoXH6wo9BVEnVeKv0zrra5t
bex3Shr3JN7kumy2C65HsRmaToizCFsZdEoayFnAwFos29KezGaN1hjtM8IBUiZxndYYvPkrkpYX
saQ7m9TGxTIqZh8KNZ/f2laLAIzqK/RRye3C2Qx/e/dVBMjeXwwvwdosKpP5YVt4FklJpHLtZqKl
bHybWt1cuQNy+p2HRDs7y8toQikDlVIP8zZ1qv3SjCiFYz7feZO17nQfO3VsnrFLAV5PWwjNNfL8
55EN61dCc78lXy8GfoKHTKgh2tJG2yixPRjX3pCD2kolXGDQsvFn2qvVw1TnnFmcTrPqS7ObWChb
deBlyWwmeBt3NAf04G0UvZvz3D91Tq5DAp8m57egQGNyM3b5tKmQuV5OWlqrr6NL797XVHrDmBMi
7xVNZIQ4aMxuLLQ6j0Cb9buEZINtqU65tQpTqypQ3GJBs2H12nk2lK2xyVVSfmbs9Y9ILOqnf29O
PzRLiMsDz4ADnFMwXvCvuxMyKVp63VQE49hm6h3epbIJukEjgIVRXQRQHsDrzcSc/FVJDPscUqBh
AZWOxabBakLdHy/pic3r7wb/tdyne4PVEd4czXU6gF//qHpN85JArpCDdOYjuN0KlYilWhd2TZAQ
InPT/JjILTYQtADYwoKlFZ6vpxM6lEE1yl9Wos4vpp0aMwlDSfXr3zfth8oVtzwTe2b3nAqPexcW
LmKrXOgd4JJwg4Li/KpU1Pzz31f5voVjylsfDuG61OPHZ54UOns7Sq6iOL2vi8sYepXItv++yA8N
+q9XOb7VTFCnVOMqpf9+5+9fg83t7YlLnPohRxV42zhDG6+XyH3HL8Lf6O82v5GR+vf5llwlfzhR
cBnfn8/X37RWZP9pDNhuDNGg54JgpzZLCJo5KA7GHhRNaITVVhy8K22n3OVn8izZAqjaert6W2y0
Tb21Njij/Oown7kbxDcnXuyf/jDXpFOzwhT56o5KQa03evrylDgNvsWNI4hVYVU8ZQj84X4jmMJR
xyvq0Z45eqRZh0wxAa9EG6Fo91ZvqVs7k+VN19R1+O9n+731uZIMaePZDC/x5R/d6dwiOkwDi4Nw
uUbaFbfoPJrRrt+naLHPy1Fi5oEx0T0IYgemMyuLTyVe/6CgIXSToSkDThUFybFVlln77Ggj+nwt
t7LqEjkLMs+uW41oBY7GLswdd/yM3MhpfTF3/aclI7fYVI1iAVPOjPEXFsD2Zhy7ZVWR63NFxdg3
WMW1ZdmRiUQ4BNw17G+OEIrYKV6S722XKCo/aQTmFDEIuN//vq/faF7MVhhYuZhN6SlzCDrqGVbL
Eg+4LvGb5jlu1rzPDfJ6uvET3O90Q1XdRMFY6h4JRcbcfFSg8lOwg415r8Dq7dGKGXJjTB4hiZaW
D3cJ2O2KMDdggUGF1eJUrvoPTQyAdzRT6bkzvHa99dX/zzdHl1EM0mOsUaxTV1h/y71rkIognCq/
78ZhRpyrah9LvqRvCS2F7ZyPenlqNVs/oKONg7MrAx2dkw+YyKNXf2jg8cQAZWilTJ5y4Qx0vIIC
p2GCJYDaKwAHPL9J8mJscigWOZGn14hf3VLl7yee4PdmHschyDEmpzAG+8fMRHKWUXKg5Qqsts8O
uPVqXwefehHrpjzPjMbZa65QN3mVzjd9lshH3ghMPlquXDtVFIUToAEyZvT5jJNUvvW0yN4hizEP
PQO+E6/bugIf3zZ2W/pP65pB6/Hrw9MUhHYTYLKA4B9zZV/0e5QsGDfnpXgw9eJUR2N9GY6ux7Cc
URSJ0Baj86PrjQPOyTKSRWDTArpa46XORD/LsxOP4Ie3gcMvYcAe1AQmQvrXn7WQJu5lcVoEKflF
JPXJDpmNFlsKElipkK9l8j1UvmP3WNLIBqpm32Lw+Bovqn1i5f9+h91VGUR3j7M+f83R97w4hZwZ
BuJeBd3+kmqExnRFPz9ZJAWfo/dMH0/89vUWfr3FnIAZdf9VJaCnOFqZRdSSJ1PRS3ZGT/lddJAc
WKm1W5FxtqapbB4s2xAYDYjX6zMr20cueYJGgcXUV2alvFm0Yj4Dd0RLBQL9ic6qvk6Qjv88pI/0
tEzqPP14Zu0NpO0gY8+Aw7tdtOXkjS6OlEf1T+ZOS7IpW8/+sI2GjMn/4+y8muNG0nT9Vzb6HrPw
ZmN6LlCORe9ESrpBiCKV8N7mr98H3NlzVCgG6+hMxHR0B0UlgHSfeU0P4OPWgpzxy06yOlljwFTa
Pi5z4hps1VADSTTQK8HqMuDgL2aaGV2S6odIa3Fnysl5qQdbHTcdfOb/j04IiG4OLqaVegsH9eES
m+La00VIEbNJUDM/M4JQ6a+mQowt4iqOgduH0tw33SCesOXIwdLXin7l4eUxngh6PphvnUdBxRu9
HwehqsMHaXQcGMZJp/Y/etZZC3ELPldrXtCmOAUH+uBycmljUe4BdDBfuYt9pRvRBI8F0cZGxvZW
Hd32HBX+9MFykuhBQ2am8wkWsJ7BFgd3Tq3BXsISF41ml2cOXgB70AX5deJhPpREFWZUSizPNPKu
5ETl9PgMdmeYMCqsXAoccIt4qw0BnraIYq4mY1C/GfhdQklU24siRlrLwUgEfm5f7vGrN09pCH+w
4QmJiH5cQ0dWZHkfdmpg1NIogBU4NQ4V5L5Ru00ADOHq5xbOTQjNAVx5LFtQlU7lvfRxP3zx1L5R
Nz2YbBdOXN5cKo3bhWvgC4inpv0EpNYWtWacOP+Pz2PkIUm5DBpmBKbL89jBvUqGHJIrI3HTSwoY
Ym1rePp8fiZ9NBtUQDn+LEub8UeHSxRDGwpkPewmVxT9Q5I5MHjpuL2ORCy3bVON5MFB0/o5QeUJ
fZ5jGRngKhbdUWROkPfm8jkc2wY2nyqDm6wCD+02Cx2gi8aO+1ULm+sXYKQY0YsiGLeQmqeb1AM+
48eBUX2BCGHvMGwJ7qpE1qdKwx89loWkOfGdM1f3l3A3oXs1XcwC2STsLwN/UAekL8w8oAyB7QC4
Pz1+MbGoWOk4h695AO2xS7Ak3SDW5OyDKish9Qlskj+fqQ8OE0tj29At4f5gBx1+LWUEjpWE0H1k
3MmHjNrLhhqhtU9c8xR64oOhyIVQupzBj572ftb8FjfaE1aB8E6aVeGhZVGj/LDWoyi5Kgb7VNTx
rjt6eOlAHHDfCwrvbf/FuRUGXRNUodmuxjI1pxvYhtnGo+ca70NNlNeQyjsUMcMS/pdStPR2ajuA
h9p4xnMS19RmikyGjxXwY82P1C68NdxCgJp3+OHadJQeEmEsq3PHiadniWICNRTiHAt6T6Y6127f
Grgc0YL6DgROe0aspXlOYXk+aYr2U/dwUWq1Xv1e2805bdB0K/sq6Td47UVooOQS89K2MrlY2hQP
8SJ2GnUbYKp013iNijt8oQIRbys2ADTOCAYTNCbUWpQUJO1KKXval72Shb0/ll7wpg3wLHdJ6o0a
RrgU+Py574p7CIbIsD5V0Y9U8vNErvpUbyn1Apl7ioJar+BHifFlsPl8fjyM7QjOrJfP1jSipqBl
UL349UjhMm7tCnTTYIy/Up0DZWcC/pkgqNrpoyFs+1Q2Oh8gi/kF4anjlUDDlhbS4jKGNQ/Ny6QS
yvcM9hSxzLVZe8O2TCz9DP0TATVybE6cah9AcjyQRjQXUQA1VSTADjdLMmCI1tTEUt4EK88C1n+J
xZNxi2kixrvl6NjrBkIo5AqlPxtobK3p+Ha71Mj0u1r15BYygLkXcL1I5tTKu8wp150IPz8o870D
6h00rh2sJJYqloYVZEpHDX3lQOnHudhL1tQh402OZvD3SDj9NUB6FxoJHQeDmPSmIAi8THt73Gkh
VqQnPtq7mNZiqhC5xVEC0TRwFcupSspB1aNw5nRYcaFhdBr2ONyw9966oYQNVVWm1W7CUTXuJyg+
j5NbRPoGfye8VRv4Dj+SqkBtB75/ZMOPidBd8coifgyjAH/mDj8FYttea64MDdsqxKtqRVlrFgId
MKhJPWlwGoO1Nqsu8s5g++MECKt1ilZu5BmvkRxgiWJvHN/Ukx38bNq867bCs6cb09Sr8zwKQ5N0
zlDe2hZc9ong4YN1TD8N1CMpC9pfyy4s7BSBWEzVYD2mdLh7Gu3r7LK1rjMR+DHtNfpY4Slc4tFB
7FAEBnRCXMeMkEIfLuOgiYAvz55Bdapk+8CJm3NIfsQvJV5pn18vxwEkA9ArnBuU5IAc+4ux8GsL
eQ9wDDkiVJtgVKpXWhXaYxSE8XcFm1NOI4FIPEJtwwMUKHwnqLVaV6Eutdda137ZdYe72GTIR6ty
prfQbto7WgLy+cSTHkVGlHcJjKhrzOE9EMbDJyXsb52mrGaHLPBQOynaalh1wzRYW1OrpuhKi5FQ
W5e4BiKHUMtgmN2VBhqbxG3U+ZBzlPhUu+nkdxjRFjdZXxqnkqmjWNMhvyPBVbUZZcY9eviQOWuQ
2TNgTE9m8mOkQvVrsjLIVl6mB8+OJRHmdbCH/inKOH7qpYpaEjxwYhwkjFxzJTQ4f6vUSSv4TdqQ
ib3al0Clhw65xD1alMTu3ntW1gIb3/F+CJ8Is4QChjxN0q8RUXLLjW6mtIxcBXDnzjMKaZ6IUo9r
1Sgtw9aA0+4yE0BlDt/TdNrcGRIQRk2fmfs+1ui0GFjkuqHTU2HBJhU6S7/pNNTCwo7OgQcHF/Ie
7eUTy+IofZ2fBCgYe3MuNS8hny1Xp5Hm3DRhl31zaX/6utXsQl05F5HQdno/boHx7J0JFcxKZjTS
0lOHxPuRfXCEvj8DVx1obFAFy1kPOKmKxpmfQW+G60EAqEQcWbe/2djPB7jhZXiVOg6hg6PSYhLo
ywyqhmMKOIfbGVCybsJc7gecyM4whFSvPJPOY0Ct7LIerG6LRRkmUMU47tKKqtAUUM2jhaaiAZCk
G7sw6y3gHrHJqhpGftNWWzdHTKFQWyTLC1e/cOu6ffr8wx8fUrwoZV44BTPo7P2a+y1ajGPoVY1n
Ec40XvAo1bHftEXnbBF9re7/fChSWxaabiCXZS2yFWRwkrqNIGB05kCLObXHbdlCIoePWJwIt9/1
sg+nkryLestctuTN3m/L316rdZRJVFXMlZVLBGurYSJSg/aW1Vq/gdOM93wJ/843uspdQfweN2NK
kWTQZqExZZx81anUGIa5/V0t024vC2zk+qGonnUDzmbkMpOu0MzbLMyUG0rd2q2g7YZy9mytXfVi
OyZZlyLhkKt7w56qfY6xyGU1FeUJMPg72mXxqtp8qc3REnDwZUquTehsUhjMVokz2W9qmKf5GtUm
5TYJAI9swV/2yk7FgsTYBBBoJIzOHrXPIS3pfZFDQC1GTxBTebI97WxsO4GtbW5Z5XocTPWs1Fzo
otXghBnKJan1pLel8fPzlXF0PdPzwA2HuuW89UjvD48hw+OcDyVWoVXcR9caBt03ZecMe0/qCTBU
j5KIjE4dOR8PiiwCZGHAUcuYAC8OXN4xWQJyO7S3JG75uglEt26Rmf4hk1E+mq1bnkAuH4eNvCqu
XwSchLeQoRcZU1QgmEjZLAf9kBRn2B9oZyUu1QJuLVFPkJjFSvIPUgpcydfTLIQzqCHKGJ1Ww0KN
lVMV/uP7eO43cR+ziCi6LTNTw0S5ckjR4ZxN4JHn8qodLhTqiQ350Xuz8/GWRIodyc8lWwhfiySh
ewUSfardyybKxJdJr9IV5Klw33qNtQ6SzLwuEDe7nUxgmWi5jJd23Tdb5J6mb58vuA9OPZ6DVh6c
SPp6S7n9TkbDgJhattKiLv5mxxnC18IOvqvCIzL5fKzjRs6MRP1tsEVsNkHnZ5mxQYUXjJswss+h
4mypow5IpTQ5xeHoGzOMvJKLikOW7k6MPy+pxQFBtMUDGLRPPOxSFrsrTQCgIgBDpSb+FruK9xxb
VbgxUYMBZM4FU8p4eJ5oct6MdA/ua4/SGIKSxmMzWNOJ0OqD5cZhBcCdRGVecIuyEX65lZYbOJEn
GmgWYSvWmYV4+Knl9tEEw3X1iDRJJNECOHxnx5ShHvYeeAeyReyD3OZen/QaYUxQkH6fo4YRFyzX
TZFl+Q4GpRFhssVjjYPahH5jJCm/YCJRlOSqiCnJZmm1+XxiPvgU7/cgmP+5pbKEI4Qd51LuMC/C
okbXooR6YSeVtf98lA++BAVsJJjRedf5l8XZCh0Il9oIY57JRYZJ9hFWc2kM7tv2tBNB3EcvRCRJ
tmPOWvzLFNTFJlUKj6ME7wHvwkTATqA1k8uHz99Im6PSxYL+n/a4ac8UoSW82xJRmXsmUkAjJiEP
yAhnsa9ib26vY1Ar51M4AHbKRox7t2EhQ9jYfTg4Pq6BDlZZYf9geGOU71De6sKN0pXg6zBznsgE
c1M3fXsIWoTawpKi7edP/tEHAukHzAfwsXFEbsWNAvG3FuJWIcHIuo3pXSBwc8qB64MZp/pJSRgC
ASyxJeK8CAvdbSNKnLEmcoTk1GZjKGZWAc+V2ontfMyynskiAFihgML5s5dtp9pCNyikeQ5oZyBR
UBBtJcbKb/IMNdS00BAYlIZcu3nhXOkGNotJgfl8IEzvhm6isu7UnsAYr/O7EdDXibT/o6eDhsgR
j4qAQS10cdtq5eSFENpyJEXroPPpu6lvuhT2C1G85l5NgerY+xjhg+syxoJ606Z5f28bLr1Nh60S
oAOlZo3vOiNRkqGz5vwa8PEpyMUH68LVCQ9nFw+cBJaJRyEiaoZgJlZUL+p9p0Pflcapi/64NE5z
CTcfl0MR3W2Mqw7PRJxdPOChXb3K1Rpp/35EX7eU3VrHOxBEbRStHRTBruOiCa8LJHfTNUrx4TcU
d5+lphhroFXlqXP6OO2DFoFJK7RX1g4p9+EzobZag2Q1kV8qnOGuNNtZya5KfiEFLbfmMHVnYGE2
Spy9tSTZGxOb5d2gUWX+fGN+sFBoaJlEJw7VbB5mcV+M0LgbKBUVKiu2CoY6TTd0tOLbmqLwfS4k
GuA5RvVCVfHorGJnY+MsvFJwqHuo1QpSOmCYjV0Vcq9hKX8iaDyOVGk6o3QDbRf0mrk0MUYg17PK
nDlTFBCvbVO4V6iwehepMWKCBOdup6SDe6LB88GgTAitq/mLUFFaRA2yzPvG6tBragLJ7YR41hUa
Pu2uGotpVQVKvi5CxAJOzMNx4YUenw5BeSYp6ETmh+uhD+1ER6mvWo111nwLWTMPBdCur245mNdo
RKKOgW6c98O2Q2RpKbPo2iq3kMtCYyZIn+ywDV8a1ACuNRi8M1LKmb51em4/f/6cHzwmeQoJF2BC
mnvLGSnSrlFatQRz7mTttivM8KKqkQ8c8sb4DmT9lMPOB/U9HDngGhOr45zEfBx+lwqERRVbDGj2
wKq5R/ARTDVTfoVGJDIucz17Kc14utUUMT5PyOXNgkVm5q6DsrU2ESwA/awg2Ik3NTfbeR3EyRu6
kRkqTPGI/PTn3+f4CppvNyBkZKQqwcACnJFCpgOsQrFeU9SBUFeE16KlqNG5SDD9+VBY1FHUZX+C
tFl8md4iggeVygmCRNEG0UXPL9249ye0cE+81QdbgoMTxhA9T2bBno/x34oKYUIhT1HpSzgFUqKg
0wv3RRq6OFc8dUI1GNVswN5GrZ6ScPngc4JbI3yb4yqbwQ8HRv4rRRxRRdBBq6uNaHpvnZt54ntm
L06Ei8foPwc5CwaaY16kD+z5I/z2km4eA+Ex57GCJHfR2x3Dt7yGTDhbnratn4wGOTMK2dLbjk5g
DRuHE0melamN+r6iIJrpE3DiOmtXnoIWbkYr0s7cUKxQ0Kv1vcDNEGlu0VUbT+hVsFbQWv1e2sht
+z3YeQ9HBdKEEyfLB3NHQ5guOThjCMNLzlBZecAksqBcJaMVPuEs2V0YXAiXFv6D98BH1HUm4/ju
87V5fK8TE1mgUglX6Z8thdVcQSEPcSGkHaoi2JQUQH0jHtRTMZjBlBzGw+9yCzM2DpYZ5iOHUzZq
3ZA0mge5PJp0OAqTfWePEq4+bBTpR3Ri9whxWtSgTfNaKSC9AqVBQaQkbIIIorj70ZPNSSTP8arF
jJCOt8aKosCy3C4KnhkTaWS90kOXazMm41jjwmB5CGpo0lvF4QCOP8TaVfVNYTjbTuuq2RCpSlM0
QQNH+HmTOt9DNUtuoqDpkJjs0qfPp+j4JDdBstGNoh2BKd2y1+imJq2qUoVYhFHDdzsNoUMUprme
bARq/Ta1w93nA34QhrG6uNuoeIH1cZz5iX7bYJy52A4pmJdmRWVskB+ykS8HOBEjEvedSDiM4RbX
LkbPZnVupeOwrRvMFvvREPcgWO0L2s4nwW3zKXm4hCBxsT+ozNh0rJa7PlNyDYliHUkvBKhKeJGu
8zMpw/hbaJXyrUjo9W49s0NkLSkhl2z6ouseKFFlxTYIXEwWUhomMECRtnxW6tZ4BZXdmGu3kZq6
GiUgYY02w88Tn/I4eqSrxolI7EyFhYk8/JRDBQhPrVUFjbseQ5K+SWklTda41+lIbkxjMqErhuNW
q+3huvKc1lr3amm8oppsbz9/luPFbhk2EA8KzmDvqGMePkqJai/xNXqVjSh/wHLWLrzO+AkfqD0R
DB6fKQwEppRLFaAYkNXDgZTQiTKWFwPVQ7DStCSmjUp34vPX+WiUOR8xQVrRND0ioetBHFYtiU7S
hCyKPnc3Y4FE9OejHH80zkbWHHzC+Uhecir1vkB6w9aSVRQW9WpGGm4RyxTnjW69fj7S8fvQEbdp
U/Fp5v7D4qtV5MSzOj0msEmeX1AYpHw/NCfFmT54IUIR2u9ECATs7vwYv+3tFsMuQ6sCeLZD4l1F
5Ti8CSrP67pBhGZgaT6LtI19uLb4EncSQL3W9WsEWquVyGv6mggiXqQiQjo+6ZwTV/vxw5E7aOCn
ySXIApfGXxzTWhCkKaRSs3oNklRHGa0x7mM3ab9//rU/6CvOZQ5uWtp5Fjt0sTENBBs5QhLFx3Kr
ZftJLfFjTW/OAXXGmyEe8aRXuDJWwEj1dWCHzWPX1OKJuFX/Y6kJhBRmJpYLTHiGyS3mJM4pDQy0
g7juQDaYqhz3ti6SsxOvPGcmhyeohxaPxeHJ6oHFtHhloXRTkFQYjOV6nXzxuPv9yKUVgzoz+BRT
jak+oKqftH33ajTFsEb7pn/5/CGOZ5hKPrkT/4NtjvLd4fKDngyPkTsSIoMdbcOJzJDCRYeMf3Xq
q35wjc3aPHgRE3JjJbskquDOx5mb4U/ohgWOQVaRzmW0KG21CyxUcvR8Q8v6lRbSiXyKVebVNBEP
rALVBBhl4kGLGqDa0/iQjRs7q88/xEdPhxspkR7yeiSwS4a/TAe0z3BZBGrloh/ZI9C20+H0PrZw
7B9Rfq/PY7VXo5UwINgAdxE7pLzv3dyFGzKRP+DtInEV/fyxjk8hSn9sCn3GaCMItJgfvCnSUGmT
bNWMXQpuzcz2Nordf3oVzShDmC4UGckYgVIdrgJtjFuVDDVf0YFSXso0Ki5omEua+pZ6osB29EIM
RQ/URXXYZLzlIkCy1CxzMEQrb8C0sI8NsSNF/+O6Mmq+Fowk7npIlfzH4QvlgYKc5oDeO8yD8gzw
EvLeteusP5+c+bMcbGDK7RSiKEexg0GQLjZwlDpyDBBFXKVuPn6pksj4YiAj++QYjboH32z7wlbr
sxEFdyTvZPHns0ZJePa8ZA+rPMThS0ZB7xW5TWoFJGUupHr5rnQ7PGQKvJ4+f9OjXIj5cmfQ8Nzw
n7fw4VCAyAj6G4RIdL1AvSvzc13Dxeo8JDQ32j93+pvVXmZM/zs6DTGlw+EaBGa8sp+lZlw732fc
zpvKHlw6nNJe60nc75KqM1e46ZVb+GzkSC6AB43mr8+9GW1Q8+7vP/8ClPaPZ5uHon0ATIAu1PKG
cgcuHrfCyoQyAXYXQ4d284pKngr4JdcHb2UlI9YXY2aIGx4A770JOPmPtKZE57uFYb5GAgziLrTE
8EO2xnRBB7vbVSin6KtMs3Vw+lnOtSdKa0JooOkKCTjIky0XRAqIVAqtuwd0YbewVSrVerDttjN9
iA5AxKjDYhoWalP9GAbIMK9MMSBwEbQDgslOPUzZOUEosNCcQ3gF8xuVF1Uo2EC3A243m7w1k2gd
2oV+3SheEKM70jcXHUJWKPfnofuWhVN/ZpdjquDRFEs0/MGxQszu7fqappUbI449YMvo1Z0RrgAS
KD9iJxouvBBoH6T7yGCNCoFhdzc4yvcCse1n4QQ6Vn719LVzGuNVxIXyvVQjK8c23QoLv9MTx+Mu
6JRr/HkV3N3NoUR4miipuuxnCaJ12bfoEQPJQtk5USXaSqBsYmUv1TDajSaqSLtM2KH0K71EZc8t
SoQFsL5T10qje98zbBJ4QYhpX0ssd01f7VQ8uJQJxthNG5ocVBpy28AAsxE3py6dbHvTWRUWWWks
ER1FXJNpGqn4xVsa0OW3PisyHa32RqKf1sbjI0hh3Vw7o1p/qfMhy9ed1+KzAtq3dvwC8Hu1hihE
i8PSJhSlGs9RS3+Yyu5J4sr4iIg7/ai4rNp8m7JKBBDEciw2HtaPxbksZ3ZdKfOM/kPH5Ya1AsX8
dY9MbO+zymxrjYcpfby6tjHnGvMSxT8yaH1c2zM1DmqmTF9j2YxsbOT4dV+MGPIYWuHlvvAszJEA
b3VPnZdJFYnqnkiT2nOC4/A4FK8UOrvxwVO76ilBHQw0IQAsVgiZ6CUNAVVbtVoDijsiiArBYhn9
rdqi3L3KQ6eeifm0H8AQhuVsuJ4gWMF+Cn0RDM4X1ETiYmWEnntdyrq/NPia/HWOmL3wjN6UGwmh
Eg/eCnLrqkhnbwUWojOj/BJ3MxWFNfoUhjmGPz8Kjq8wLkvCJQ7+GT+zjNsCOcZ1nJSAjQVy/6ra
cs14QL0/H+UY0wyBiAQE5JOLbiQ5yOEhqJeOE+nF7AUzROjajmHykA66jW0BgNQgNNMzCgPenTYa
yELnFjQXXWlDBIhL69bR0vjL2FWYKVGS8x6N1LPpYdfDiYc8vgGhKMyishSRLCqc+uEzmnRQZZeS
i2gVPKRVNMsSe2A1L6soMu/kaE1fQA2hD4NfpJ9Ret9//pGOpwLoHVk8/A2omdRkDscHtCWBUpio
Equle1Pk6fjQNKp34i2PY0PuI5e7lgTFnsOKxUVPoUfP1DDOVspAl2eQ28D0sH1WHy1hbZ3cegI8
dRm7En0rzGgnbDlRflFv6qw/Ubg7CtdR6sKNGIoZTVry+cXFqOml2w46HK3AmIIXD/eMdV7I5qKy
MYL600/L5qMY5yJ2xdXvLfoqg1kNKVH4bPFQOrvSSINfZeP8sccDDcw5wSQDgfsK4OBwAk1vspyG
5hkWo22yHUxhPkZRI05UQD74bESClD9oTYHwW7b/EavH0KKkSlUHfYKpSS23+MDNcv3OiTz2eEGC
65/lIkBHIjC7VICsDdALDtbjK8slVEkiZ9oGJfDjz+fmGBvFjNCjBq8yh0lUBQ8/W2c1YRNH+NV7
KKxgK5VTvVpJNZHupguIinwIigOeRGRReIjF0/CcWnEZYzFlgIIOyqrbd0aX9ic2ygdvT5pCcxb1
Vypb70n+b8WMJqxSEz18BFTq3N5AuXQ3iYau0edv/8EoVBzdWZeDgBSozuHLJ3rVYN1JldhJNQzn
vG64VtNUO/GNP1gzdNgpwVM5IzdawoutLrH7IdZmATbkBoe4KbdUmGGn1c6pJO+4+DHz7inx0muY
AWZLQGYZFAXXZkUi4fTqbYivzFMsvelLF1nhmY7lwG3XacmdCESErLluP5t9Yj1WPYny55/2HTd5
mNLwJAaHKh1cj0WyONDDEvniIAIoYyMXFp1PgVS/hknXvgBQjMCjQYNv/KEacvcCoS/jSRuqODzv
7WhKV5nbmg8BvZkvWlJgD5gn8ANSvej2U+uM4SZFrfQn9GyAozr13YvUm8pmK+WgvibtMBrI2Agq
+HGZZb/cYKj1dSEKaomRKe0vn7/n8eTqtFjotIBfnPVJF6/ZxvZYaqCAVoj5xmtKjSayg7H+Fcqk
e2Ko4ytyru+adC+hpYCZXOAELKrHkHmQfp4MI9LPpdp1G6cyG+GXcWFeVxkW1psCz9avVCVKYOCD
VZ1SnD9O39DO5NIAeTPXm5bPYNfVhBoLJkSjPrRPeYxpCc7xzdZwKuO7Hibj1gyq5Onzb3ycL3ES
QNhgRilyH+H2sDFpWEtIw7qyAScaDJb1jFyXddUEkeQmTU4xjY818GbiDMcOE0qXxFs2dhOSDDU1
IU0kiVY9ZK7ETFmTGXZolXA7Yz8JQ9T4uRnKfah7cALdpEwfHC/vsC5r0/A2GgLSi6JUkOzSQHk9
JNixrI0WYgHwAjR19/Sbqp9Fk9f3oRwKWoBWGH3D2clD/BQzkdsGbjN+kDntK2yzlA64uBKnm1IU
SXI5Bomt+NhGVrChuhLLl8pVMm1tm6Bl1uQ95i/FmZr8LMY32gQ10qCmW9UYmkYymb7WSu2EM/Qy
6M5GwS3p55xbp2hhR1sDGXY2Ps1HoBLkGvPPfzvDawvzUowO8TCTTXNJwayDmYDRsgkpYf35Cjlq
IVG3eA8tIPiwD5cdVgGrylWjvqOw7aRXiQ45bhbgqs/wK6jOSHEFbAlHvw6KBOm/z8c+ukQYe7bR
4ACgbMr/D18TapciYEwijkLH5Bz0QbXiF4z9+yj/+XP8L/FW3P7Pydn865/898+iRNlZhO3iP/91
U77lD2399tZe/Sj/Of/q//mjh7/4r6voJz6jxa92+acOfom//9/jr3+0Pw7+gyw9aqe77q2e7t+a
Lm3fB+BJ5z/5//rD/3h7/1sep/Lt778wnMjb+W8TUZH/9e8f7V///muuRP7n73/9v392/SPj17b1
j/zn2/LPv/1o2r//8v5BP8FDqgii26xAMiO4hrf5J4r1D1pHfGY8Dd61mQzimpwMPPz7L0v7B8AQ
gl+VPEMjFOfIbopu/pGp/QOoA3hwgrhZcobKzf8+2MEM/d8Z+4+8y26LKG+bv/86PLbeI1FYXARv
c6EH/ZpFRAqcNqgDAES+HVYj8lRaLJ/MxPLOc/BFlwl3mnoi0jgacSYwEASjFsXdDwL5cCmq+IaB
h2h6TAKRUDJCC8iSHAbaoMVY11S49EiegBks1N14L4ifrHogxMA95wrz4ZhFZUV00hKYwVQFaqo4
ExZYzRhghCp16axGUYJYc7A836BgLb52ZqGYFAjMX6BV0pehpBNHJdwYn73WGNztb4vl33Py+xwc
3lfz083dSkI7isQgAZYtdgORgqAVBsao+E9jkZk39rQOuEZuLK0AjU2x3l2T8k7diRNpkekxMshU
1hBIMlYaPcb52Pjt9Is624nDGp/OCQ3hYlVQn9iJ1JC1T1u4Q6u4ULvGj2y9vulEWWsXVdR5CNeY
jaKtalHZ1MXgs6b3KD7hS/b5Z1lgDt+fDogUKtwmm4QMYBG2mKNZZIONvikR44jbK7Xh29psRr/A
CCQCaIpMwJlSY022tmxYszvdCYtfyHGxlpJMab53VhvdZV2eKFdhEwGmnWzFK08+5nse+nsYSYMM
cw2gsLAiSQiWUg+ZG9neaPExYiuw9pEI6g1vE18kSaqeOWr9WlA923Aq108hdcqXKo8FWpup0+LO
laeXUyysb0gCmUg9gyq8Qw3BwEExTXBQdOvK3sOXsr5CsK+4ECOqnuumt7QfXQ3/exXjoUViNCXh
roJxF65HF+e322Hy0vHO9CLtBYti2zwr9aALZmXYOk9giuu58BWvMIy7mFqXvjEAJaDXhXVrrFOt
Cwuvov5Vjz1lOHRxb0Os7cadcPI89gORkIq3HG4C96PWdtoHp7ZKDMyD0X1xsOVN13VUKQ0VRKXd
Up2DQ9D2ZUwm3yoOLFHNKQc8klhziqQiuq+7stFvpj4Ppr1Eeh+Qa9EqDbqn1hivbKdXag78Yfwh
8KfPcLn32Ax2qJnR5RRZcgDImMCEslX+RolIeev3gHlKcr+Z8t5MYp22CXSW2GmiK1M6Zn2VRzj4
+ro68k9lTHUxC4iKYTXHLomv1ijaUayVQbWrvLEVfiF1RHZx7Y3H3aSo6ovAYAgOuC75g8KCqpim
ZQ2LGEPj8zIQmolFLbn+Y9+0zYXbDIbiD0hcTDfoRVK804oqfaIb27hrD4DCazpJZ/CtmnJypnUj
phSedF7UqQZ45JQxcsbCTMdb22w5p8FpWxdK3wLhQ9xWt3zVbTjSSsxNf7p1mCTbGBvYK1e45taG
AIc7Js6d5gbzZHfdwENYyW5o+804iW4P51uwBvUOk9B2zLEwj7vwTkKHfY2KATfIib5wLZscDaRM
0+4o2bT1OQDJAQP1GPfox87sMW2vjSL0tlnoYiPv5dWthb0xQZ9O6VvhZOnPAiO0H0qrLMa9pfQu
Wg6ZGO7cxMRNrh8FDsZa7UXWBiRasa+sEtxu0mrnRur+yDIFc09bKRKaCaai/yztoN42ahK/TrFl
gd23E46q2phGbWN1ORbSWd5dTNK+GMpWvqJ/oKJg3DY70pL+p1Xo8RUOy+oj3l30q6g+IMXVy7E9
a4fauMYMMNsLu2ueLQr8xMQBYH0sdNbFiAFm2LToNrY97z+N+sTEuwLUYVjBhlGKfushTh1TpDRZ
u2bZatsxa3FapY/LOT40aNIJt478Ngr0Zy0PEZHSknwwVkUf12e1ZXWdH3BPbDXVebNbET8qsen9
QgrQmlZYaWke5vF4sRUlvFWaQU50rtUjqpIJPT8zN8qNJZvyITYVXGMppMfPSaEm66h2e7EZKp08
WmO6db+cEqGiiu2hBNug08c9PMlzbC2sB1PG1gtdxfymHvVxZVcQtQVejPsqaovLorAJ7UvVKi5K
S+dUKSrb6FeYRMR4pMW5VW/Tziy3U6Upb4Xr1VeVM0po0mWJ4n0RhOeDOYUG/Yku+VU0UMFlYCQx
DvRKj0ITZO/bsRautxudwloDnJL3aoK6pgZ3/CIRs2Qw9orh1dQqHTBvbPVWGnK+vd+1o71qdLXe
UEbGxwAkP9tNlTeJh720X7bt8LU00PD1A1sYV3oTOtumq8Stm2vRLk5QuvHhPTYbJMD0uwRc+5ov
Y5w5kL9WqPFaTxWiD9EqmiJ0+cNCkVuv1nvEWWgVbrsqds/iUGBm0A0m9YSumnZqhbLuZSFQhTdy
ddrFQG1KP1f6BruMvHvg5k9fKDcYV7FW99ssG4PgrtXkEK5B4s+621Kv7jN4evWZIrvubjLsUF2p
UWBfWD1eohd9m4ebfhoxrcnH2LfUIZK+q4L1EiHFalax/G4IMHI+LR97Kz1nvn1A8bl3SVdkyh0t
o67cRzTfvDMuZCXYY1k+YirfjOG2YsWytxPzunF06qODPWx6XcVqxQ4VxCLjjt6S1ZyPqXXbu6Rw
hvtYBK5+mfTTtB2Udqcn+q5ytJ9ZKu9L1XtD1fmehgvW8frLJMRNLWcIdHQbKa25t+qmujGNGnv2
FCUqMkpkpTFufkhxc2k1Ndo2tHqsMR1wgan4twTiIJKPBqjYQdto7OYvOI9QuSJb3+alF5/1U4P/
K23VPTedsyYTit+CUoPhB2h8xxp0Nok9tC+YMIwXPUM43D6FvaldvqPpGtVTEdcBcs6qchZOkkqC
Wrt26ltGm0fnMHy6/2buPJbrVrIs+kONCriEmeJ6Qy+SkiYIUQbem0Ti63tBVd0hXrHJeLOeVERF
vXrghck8ec7eaysQFn59GlJjzIJWz2m9VibuZjsbvqWgrY2p1JMrh0GqXBuA0LeMCkn4DbihYfRN
E9MwrOB7ag818Xhb1uc4OiSpg5IaZksu9mEY6d4VMCnhbXyBGAjLewnNpza4w1mxkXMzkI7YYCRC
KAoRgpeQuG0IjtGxKDuSfKdenMcmnLdun0xwA+xkmV0i9V1ZMIyvyUH1ZeDRXGzP0D2nTTLqc71y
iJwe134zNkvwiT3uDa8V1w2gEPTjll27KyTzDrm2k6sgtvfzfJ8SvsUnrAFHW5FQKL40gxv7G5Pp
6WpudNJe0zwyx61LHfXIN9ucU0VGLYhQTERBO5aY1FRR384sQNvU0lS5Gbso/0GiubXcI3ejWnig
a6tWAuJ8laSfXGp7n8EuefG0nQrH3HlSs+9cLQnxm/vZr9qItMdmqJNhk+VJeejiKIo2s51B53Td
jslWZj5OSJQ/x1iYhmNT+XW5SrE/V4c+sUJ2jlHJXaxXzd4uwcZMI1GKQNLbm8UeGe/ZTfIbjKMT
XoqivrdT0R4Vo8y7kf/5yhLG8+hBN3Ez27yqrDx6MpVEwhabvfGVnq84MXrz9xg0jF8oztzHaGg7
cuTD4Tt3VnzpjVA/8eB4Y/h5YbsuWoZfqyQX7TOeGoboyJmtjdKGfK3K9mUyq2kzc5YjTW6o952Z
taTc18W05ttf4sttzZL7IcqNr3XWwxFvM/9oNJULS2Pk78ykVZbbzIYu1WJHW81oRHne03R0im7c
DY3M1rKuxk0o6+Q5dan85trxjvgZG2PlAiBiFOlbamtrYqC4MjJ5BuJ9SqJ0PBYkmwewevkPXbov
Sh/omdV8bkM4HEKC/na2NyuxYe2S15VhnaTKq/shF3Kmf2mNBzlN0YZZn3crQZZ/ymJRnoreaK4V
8Qa3qi4AVs156W8zEPOb0HA4X+rTQVNj9pWjaczMWU53PrvGjnmQFm7cwp5vYqvsA71O8RwLixMR
Z8bmR2na4bkwRuPUtlr3yIDB2KcK2TFhWvGVKavoFgz9KUq7GzKPy3NNMJG55gDACFA7lGmbfXbC
Sn4T4VA9DhQ7uzx37vQs2VHEwVCIq25na3qDgW7MyaKg8VYvfrqYyffWaIzhatYKdy1mM2VDy+W2
yguxJVWv36S6xoERHNsnS3JGrzwr36lSIU320CnAMzN2TNXPbg6B3o/64drPXEz1ThGfTDfH3tYA
7TIAFN5YWRYepDPErLVSnZio9sd6lNonSi4IQKLUTqOM5zjwedw896ZNwXnGmO9b23wCI5HvaOXO
J1mCHikHQXpuXFCH4F8gIWHcFFmCgiW0fjZ2S7jtQEj0JiFi+dRoxP/FceeTZ6/MG61Q1Scj7sqr
AknixA6VuBtCV6imIU4E85DJrefG/UnVsJMmTal95mpiDbpQnQqSbD+BSPjlS6/7UUhoU+DEfMLn
zcgLGC3LIBlkuKuRmO1yvdco9+PSXztldQZR8UMRkril9i5PtkNkvWuik+gt+sWZhSgvquuIdafr
rt0JCXOVL/RP3UlWsZW2CEaoPMJ58U07KY84yXadnc13g9ebn1w7TvdTMyJnkE1MCVI2/hWJ44hd
BgStXdrwHlgtDuqFquxTGf4kqgCgFCiprR6G5gEUoHbFQCLbqc72Hn075OzU97k8aXk9bOIxf/Kw
FQeZAH0dEsy9Gn2zfTaqHnBpmB4xTnsEeVsORytjZOvPG73g4CKjMzYSsVTF+iZppvkc1o6xlX30
wDOZgtgCKRHGYbcdfPnkhbhElZryw6T02842ZkyzbNJGVaptXrg7HD/lxkp6rK5NzSsCk1utGZ6x
vBQYjUvywOlUc4wx2FsYeybWnsCj5OBRX3CgK63vGGSKbTHIe6tHE8Re4MfPUN1u0fsywTS9n1iq
zCNP29h4bC0HP0l2fj2oTdv013C25Im1gKOb1IoH6rV5n9nIL2PTZC+dkrM5CAV/qLA9cqZ9d9j4
Ta52o1blge6zvUd83ntaX+GW4vhL4cp4t8CPnovU9a8aNVJZVbETiHIeti6gIgCs/kvnew/mWBur
OkxbyFWocwwjhyoCRVnjA0LSZFvnKfPSH2Wey2dZeNyCKZqmgyfbANxxeZsD1y5W0s3ch1DV9Xbs
XSimTqFT1Ig4pIU/f2Y0BrbNtgYOY2JQARtYsYHmDjARQcVw8CamvkExDECfkdDyCJsZSZHtcmqy
G44IgRdRfOh5+RL21XM+Td6PBgPnif9jceN2Q+wAdxzElQ2xiXiPtrU/R/j2js5YjddaLtS3TDPa
W2nUU8d0QzV7hGPfIDI5/crx2vpqpMP+LccYdeukenpsbM2+as3SurUJT1jpFccLQir0Ow6U4hh6
GfK9cqiPiB3qIoi02DiUbT4ctdKTAKfb6a6K8/a6SXz+ayFRRw2a9dAXk0Zrw5ZfW1KGXlA6Fmtd
64d2J0qZ4dXrMrVHwg4eqaPjdRCO2/EfnAQ6q5GbhrLusXZn/UeooajxB0/9sHjDd1J407Z1K2kE
XWzkJ/JgupXA+r6bwCiXGx/pMqsCg69+rSOciNnVpqRZ9HfWo2tactiECHC2zdz7z5jXic5yC138
HLVu6MldbZq7rs7TJ8j0wiOceRzuQhA8x6l1aYRmWfs9bCZ/n6Ee+FxVsjoSpvhDg0pwtJXfrTTH
cj9Rtj/k2PnOTcqJNnCs+U7iln6OHUrZuJ6Gva7r8Utme9nPmhgd+gIOZVbb76pc745jMfvnvi2p
kfqs/uSNjXenu225SXlp9n6q62uZEgQ/1XhtyqE3d5WKtHtTlneTquO1LYa7oTKN73k3wekuKnmV
jfLLgo202LDQOQUVEWYv4AhGfceK1KLWx82/5pQk4kBPpnBfDFr9eWoxFyzJJ6fISbN+ueHQqvTo
qjA6d+3kWokyPE2do1UCckRhWNDIoYq1t1D0ed/7CWYmLgNv36tWhfd1rrJsP1p+r23nFnhUbcL5
caUzbxqSla6YRj0UVjhV3+N+ssc8GDG8G3ckyY+Krk5X3owZcT0bJpHSYPClG0djaPFyuMMMoLBl
YbE3Efac+Kmh+yThJNT6C3YyB7VDLoevPoVXth3bxt+F/aDxFrqzeVryou7GrKW95KmC3pmybc1H
cFabNgNCV6VZsrdaN4q3dPCojguVO95JEA8sV0jklbf3S9ixh3Km4XKuzYhWWqWFo8moTJjpujUY
o6W9xynLkHm0Y+fDdFlJf7hlOS2zb00vceh3mZOAf+ClFZ9lzFHoOs7G3PlFBy4De+iqscebmaQ9
i2dA9tEAG7ug5CaxqK2NG9vJQ4uFZezSbUrV8mM0LGLgORD4ws+He4S6U3hybZk/kUuXP3F6Ijso
1Av769xmzrBLSk/M1wRymcTfiDreCIFVeeAr43iemiJeN1OcFBvFqfUqqtTUHQp6iYrORdjdkqAe
lkfXHPoGTqiZrDWYI+cyrzUV+F68lJtVPpW70ouRzWtjdBeTvJQHLAmERXdxMmHULOv8lz/Qc13D
WHLEI3abPt9VScuaDv4AL3tk1nQOGd/1hMNKKcOg12yrujb0CaV+5rYObXgak9neahwmCK1p8s+T
mcBz7Qqf+ckMTfh2nEc+bydy7PE+TtDT30wdUvqAnK+F6EIr71NY83pujVEHGlnLTpIYNPdGv8IC
bI+AxVvaeDE8nCQolTYHqEkdfVsBRScK1NSmK/Il3Bl+njs8M/CQ+5GwVXHvVJof5KHQmhXgTQf0
Z8xn9SBKy7uiKo+vInSERBsNUxGvq4TR06rjhdBXCdWnu0qjTMJtH+x0DgyYmAgZEIPoFBJFGQaY
U6Ag5FOf1KueCmztV4l075iw2y4JD2HiHKwxsWhq1Ja8jUSkcWdKgukLZ2FWOcjtO5YVhhGIAMrp
UxqjzV0ns2NHOKcUG8hoJ5NzmKHy9uvQLFgzpqr+EdvtElrNgfuLbMP4trOs8kfv5sOTgwCZHnjd
3QBRMbrArNw8WThpC6IEpeZusEJh74UTGt0hBqTmHaq2pU8bt3Ylg1GK7tw1uRGguM5u4R8pYLZj
mT9Z1O/PypzmaxiLPijKpl5m3X0lHoWu9HzV+pPL3jzE7re5IeAUiHzFLj2VHlBQML7Fc9JDsaPm
6dzk1+iPtOyN2B0ylA42JT/957LY0obp/HPEfrvzRRvXOGFCBYya9e7bOPqiDyxtifuo0LVuBgg9
wHcyUx7baU4+m3PVfvIiq7822iza0WfglSEr2vVAc81RtO97MWenWWW6XFV1lHjriiDPHJNNwaec
zoVl7opJp7DCjGzeisYtrJPKS/K/esQj+UEzk5I8rbFxl8S7aArXLt34RW9d+Kep7GjVe0pjYesz
/Dy56sVxgApcHHWHKnHDWY2XW6bU+2tHDPrXRCxlZ6IX8oEgoxJUYjXwVegc3PnmhkI7qG5kqUeC
R0mhQm5ltRika47gCKtAbVKuhhAP9nNbZNed1/vmDbIe3aQhYVBa1WDKc1KLbH5Cy1c5rpyajLAA
tS7vu+5F8U8iTk1nY3PMuyYqx7TW9ciU0+sMjKYwP6qvnZBWFzTSIYcKJnj+QD/X+5Y0ffYVEFc8
7VJUgU8mRSciqSiznmadXgB5ZRMe4cjFv1b303jj8fmlHAnc6dlQWSfXnU9z5aAnoA+OWUc+TuBC
1nY2cZX3IkijMC0C3N76td2W4iUcaTwXiAF09EE9jy42Jj3euVKQ6peMlN1c0S+0tWWHJZ1uZdXb
zEOaEaWNVpyZYap67eN/urahn0erIdf1nexbjflmqDkb3bXQeCRNTRYfR4ywP+gmMMcd7kyL/Gsx
5+wYbcx0ZSxHO9+AvFXdCoSorDY5P0cGLFxLzFphNjel77PmsQkPa/ocU7jlgFOU5yGV8tzZs8c5
0e3d+bNjF9V35boC/WZnm+okOB9Nd8AgI8rTQppkcXfgvtatVzWPsncJQm2KijmH0lJvvP89xVLk
BBYHOHcQo6HhGi9VJ/3rMfVate3wKpSc3k3MEcqvI5Qso2kulF1nwUY6LumDg49mW7kJ51Gvv/dx
nBsHr5VltUn86GdHKuvKAjTDR5cgd41H2kUoyr3+SQg00Ot2aK05qLJC0Odu2OqCsrHlGeW/X28R
0/s7oXk0+Xu6/OV+7Ex2htjJowqOdnkODbMMT5nnF84PxP+xuk39vomuW6fn4xXFNPdn0JINXyCN
EvPUZS4BBdXYM0rk/GzlB4GMfl43rVbD3GyL9ldbaVHP+EzLnmqr0dVJTpkZfjFnZwYRYE5hfrA6
o+2/6QlKySczXKoDz5CutxHZ6Lsbjx5F82CHqcJkbmSb2sCeuSjhYntNByhZl05H32eE+R5z7O+T
+ICZKuF4KesBfEbhslO8ABJLZiwBsi2GW7ryaXdXNIn5OANEdjfQCqxpq1ddhPyoEYO4GTQiMYoy
StbeqJ+y0jDvh6jMti2twWc3z+bvEXiSKzFXBsdfIU6oUOZnW1QJFXbX3bvRXO1r5QlwvQ7TnN7x
9hnl0k1jEqRr1oZer8twds8Uc1zJrHW8d6FwHxA899+JAIh4ffzE3elx3Nwyx85/GnU7/urmaEr4
qlS4nvOxuU8QkPonORRI/+rGaddaJiXJaOB6VjIK1bOrT8m+S+tNb/p9ss7i2f062X74pUNj+YhP
Ilq7Pa8CuZbNOtUi8ZOUUQAHS7z41ajS/uCOpX4Tw5lw9zHaBfMoQ2UQxFfV7Tqp0n7PYiD2HKva
OqBVUr3UcU3sdDpIbdoq2GjsQ038zZrtdK/lWEYzT/onxyLtR6DeWDmG5gP7IjYRMqx7Hfs1eceq
773VVMxhtrYnQTxqyCa5K/J4fogTzdGZY5W6Ta4WDS5vtqd9Tofwm9l3MdYQP7vhC6q1tRvnFJVu
3A3fpeXn9A0ZRTH0HtNzv+gsVxltFCwDWVL6pE/Idjv6jZ9twMHENzP91ogwpI7RqiDuMrCNeowC
UBfFwyxyUMJLgHxijJzY4kIHM0pLmSDItojNVTzGvUR0ntkb6tryKPvaIgY+I8ylyYeKx4pdOgVN
dVA+uO7U84YvDsky66EZ2rMJgO1gVDnDMSN8BhBWsveIUEtXroGDYgPor31W0vjlJXZ6XQ/jo4tP
ha2wypBPD82Z+SkY/xoR4Uqz2+S+6mF6Y7YbsEK5jPvasBPHfkIk4Vja8ClWtvdN5bI6G0gsbmmm
8uLPsim3ugCpAVaUdwNLKk6uEN3Lij/Nj6ivzPCQAx+xViHBtlvXqSHX+4XexC+F1WlHBm8rb2xr
iEdpgsdqlgDyNC64tj2ZOoHkdLyAPB70ySvOKEmqgIm15+JiSu09qsiaaTUH/VubLHUZ1EJWV3NY
+wcOyPkTE4di3WeDSZOtjJnTA/61Vrb0/VNaDtXXKRnZxaSKq0dZe+51Mqfqi1835gaAxxCkNOif
S0OTdHR7ttSkamlYwDBM4u0gaWQFbZGfBAaYawXcIdpGutmupVYjBzTHvSjrPl8vEqHVf8XSUDxq
YkhnzacvOhA7u+G2uwoaZ0vNFoXVMU1oSnVmGmFMlOXmfRHKa22OazKXRsWKrZK4dLgCl774lvVS
L+uYNTdtWKk9OB6nGZrCdylM5m164d6k0qSyfP+yr0VSvy+LWxRhp4V/FNrz8r//Icwph2QSs+oZ
aJfk9QZFruxwndPzZkktFkKjW47eB9c0fhsDXulYIHshhQRxgR8cj8uF4KbtHL8vcqbP/Wgv3cyU
TIZDorN4obAXPRSvSQ6fprBniGtQUyOG8NI9Q39OfGPmAAGLlaO/4AbziYUAoc7h1e2m+llg0dMO
DsHZNNs6P63EC+Nmauha2OmvIssVYv0RM+Je6CX1gUqN/rvrV4yABvySBjuzXxZ7kVflXUpbQ1s1
ILavR6MeHj1OuXIFDq2w7io4PMiA9KHu93Cyx2HTp1KpTSZDF8dkLxjPpRyMmhdf2YuCRKszVlE+
Olpl5Mx98pOBCSqpp9pBB86iMVWSAE9dZ5wPwiqdewIncj4tzgovcpLsdfHk0YOltNpapJVC6I1s
y16TOoh/jP4f5ChUWLqzbmPSzw9eoo+LaalUByfXObNNuC9ZPdumPhoEGTM34Xz9jGSxKde1qLSf
RenBDSmnyYUFj2nxCznGptiRIuT1Gzs01PfcmxIdDwIGqCAbJ9J8UlgoRtDEeDL6mk40B80Kw5tG
d0xb6ak1NIe86OuM00xG49h32/bkAzLnD5llmqMgahG8EHWrsnVd+y3nMQ0eZFR0COYqLCfFJsWM
OdJsiHPaAkbms3wjmxEkpw/t0TZy3d82k5oP2DT1aff74/hHMtNPFfqG4lI5+kpt+n/qS1/9U7uf
1SLi7C7/Vf8PRag4lP5YRRaR6ysVKjPlb2zFf8pQf/8//q1DNfx/4eKDc2sT7vobB/M/OlTD+hfm
vsXeB9EKEZqNZv8/MlTbQb2K/O43LdPFccaK0P1Hhmr+C9MPW76BCn1hGJn/RIa6CA3/WHl0k0wG
lh4WHtcEs+NdiEIHQSwGSewx3t+J+tqBnueVrf6B0NK6UHv/vswSB7Xk23IeviQ8Yii0QKrY0cpN
MBc7Zqc/NWjGdEwXTXs/uE3NFLtJai8o+5I0mlH3NeSi3qQ0kstdeq1IydA8svji5lQt+6pj5tpJ
lE7xKc5UXpwyQVgPRZ4urn05wioC9cBaWrGuVBvLRCERQBrSvhShYTxIqqinMcumYaekC7IuLnr/
IanI6mD8JfQ145z01GRENK7sLvNu0PVTo//xlrwhP73Ya5abgr0Icp7NCB/A/YUIFCpHycLKsHgO
51Vb+tfu7D3Y5WMkeNf+VxT9xoUuvCF/XehCaz8jSzNQL6WskcOzqqvrJvdoYxP0I62NYfoBIPVj
T7Tr+5e93MJ5pXFn8YIjAQb+4V3salGSDCPKG861CqfPCGB8wxCwojpxw609FnXA3uZ+pArlo/nz
jeZuYmS38S3S/ae3eqm4bwDchsyZ6Z5Zg78iaipBe7BMYFVh3jZgv8qgcx1MgJk5r0EJVbtJ2fU6
50P5wA74O+nxj4/LhBsPehUJG/AGd8m8el1M9OjCciefICKJgbMIUF9xhSHenILEmhqLAo0gyoDh
on/tRZGc1jbqsqsmSUWyj8bcL7Z6P+hnht8AP6ywVc/IAsN7u8mGO22ofHVEGmxIojyjKgxQnWlq
Z6eDqrcN59uGnqGWl8Eg2TjjFgnVpFmjDAqLPYRWtitellVG3+poC8fAam2HiR48ifs6GjGkQ/vj
LOOS9bSlQmdYzKhcn+g+dynkMz1rPiiDLtaI33cLQx9wIvhONJGWB/tH6cXEiBOmGrSgAC/Bjug0
TyrU1Eu9KP3efzP/olYuT8aFQ/zb3IoE++Ja7MF4hXA2Epxo5Kva7z1n5TExOltandzSNyU4zKXa
6agYr7VMqzdQtts7AozmPRrJkp6X1IazsOLqqJAzbiorTdcTc8/0g/f5YpH4fVe8hcMNPs9fpPuv
74rnEiSoOMavVKnJneOYWksOhEQFzNnoDjJal39Qeb91c6gqCd3ALoiRzLsQ7Q9xCwVAjUSQ833d
i9z1ftIbLsevqm4jlMqpNjVBo8f5nlQeXw9iu1BUimVnfO6X9MfVqKEmbuYkKwJJ6o8IpCjGx4Rh
ArzjhBbNv+sSyoW3vRQXm9hyjzDXADjSKYFYci48xDOTlDS0eZp8GPeNtQgqLVHyob//1vy1noHG
WQBVFvkdIEMu7W2Ks6iTzxDNZptIuX6Y+o2vzAfUFP1tbi5Ou3rqP1i6/2L089v4JjyWMxdwEtK5
189fYGnXTDq1gQ7JE0w6mVfpTvjNQtGuhvqLXSu6QLJb2iuuPeXjrkOFzX7iWOmn93//G7eZCByb
LgrGWyyxF3+KrcaZYqLSWFm5mNNb8xamU/jR6/fmZRjFMQUx0aJdBjIUIsdTImoIb/OoH3InqzZZ
toz9Yyt0syCJbPvrKDl6en3pfx0LxBxjVsTfMV4n11XuMX4a4GRTRsfmB9lqb/5pFGyAuwychpcs
PYVq1ootDBdNHvdrOuzagcom+udXcQx9aYYvxAH2sdePvI4whjR+qwURp7FbZuP0qWvTen7/aV66
4nix+LhNPhqsTpSaF1+5C3TfmCdus2HFxVZzumyXzPUtpDbcEKhO6fmHMlrNhRv+2632f36uF+XI
8rlSbuKeBGcN/ewy44IG7SjSnvfITju0UEkVE+nG66bdpQzd1wT3VVc6OufPrqLzF0ikQ3fv//YL
hwulLn+CTdKPLpyFzKtf7Mxd1OiD7S17jaTDQvwqvokU5meSOem9xo5J9kkf7boB2Zvt1u0J1viA
SsBByYd75GjkUl3RQgvZY8EIfbDQvLHm84HxN9KEwNpymdE9AGykJvdQSrmtcZM5znAXwSBceDrz
ePZy+qbb92/IWy/D4nljXaN++muXmcopsUqLwD2W2SJoANecbKlVLyXGFnQ1NPoSDFRXRHGoz+9f
+Y1F1cFPx9722yN96Un3o0EvBGMyRqQNVViLWcOoJdrXiHYTshIHPC2piR8sZW9clRcQwzBkMBbV
S1/aZEbtmC9yht+KLF020Rc5Fo2xaVGULGGYyYCLeZyL3fu/1n5jBcEGhYrQoUJdDn6vv+2WWZoc
nCZCyD7bHi9d1e07rTENtvayQX1ShSgwHb3WNkBwjGM9pNZ4tNBv/FK90nCyoJmM9s2o678SWJjR
vsiixfeRFSYjWzg6QHB8Nb8QSzmbe39oOsYcEUA8MAZ2k8NHDVF9G7nnMcq0ixGFMoXP3rARadHM
K0BC0aTuylXNv366idwkVUFHYvHJiqg41w1ZOo+mN1kDHBjTvU7lYKudyYQdpVCZOvSw3AFLx4Qj
Ct7ylPktXo1BEMpdyO4DTslf8Bq+EQ7BRAfwMYM0uGTBW76WD0Kf+Y6xxpzCSMoNSRujRTVbxYDz
mKamRaavaZzKsybs6uSrSb/2fbqxCmXRwVMI8FN48ddNr5s3IyZD/YOv+a1H7tLbY7nl4zIvl3Nl
Cjr7I5TpNHKsW2OuxcaVxAR+cJk3VlW4iuwXIMOYNl6Wz3jcJsXjp/qKa9Jf4VoTrysdaI9erzP0
CSt1NtDiO2uv9wgKy9yPDKZv/lAgceBfYaZCdHn9bvcyGxKF0y9wUs34bJjML1Mi0z9gxL1VnnKW
okvr2kSpsVC+vgwnOAR6gqAwt8ZoYNPjh+804G0L7WKrxEBwGzp2/1DBgdkJs022XjMlt2Y3+4c6
ycwsKFRbPhHAAvpZJ2rXN2IEESr9kO3x96rKp27T8aBJwyJzyYNRPoJjJF+8ncBaVj3pQhu4WOlz
Xcnoela+cVBR+jz1uvPBDvsXuAXgCrXqUr1z5cX8/voe4b7x/SrutABoutjjsRM3JRi/g64isfex
naHMHZ1ftHuQGEVRB3MylddtNVRrUS52qg+WPS73+iDMn2Mv2S9w91ntzdd/jjJUaOpFo6GuEIjo
K0BahQJE9/5V/orfWX41PXvWBG46qKaLyzijPZWhgW9uAoyHuiliPtWqCa1sM6K8MErcmZz4v4B+
Bp3TpjJFFFZg6kz0yt7mDPY2C2CjWJEFhdMnqfI7053dXdkkYBLiyHh5/w/++8TL3wt4k5wRph18
uK9vi8ySoup7+gNSVi82W0Ed0JvGXyAm5HnvX+vvHQ+L82KWBfXFlOFyxBAVOKsNxb2ZySO6GeY2
TwB7W4+Nwg6SVEtOjlDOBz/wzffQWxYDMFLMN/6qswr6bi2KFya/8aML/WMZLbM8m5leol/JSDYE
72esNM5V2Sqb7TKwOm+MmaEl0NiFU3/ABX3rlnOMptNJj4Gv42L/La1qggtIkTFVRGpHzUQXSqtl
WwW4bMMPqqq3Xkib5g9AFhpBLMoXnyGuS5oDPjfdLDXrfpATSgArnfBPB74e+xn+Fc0inpmzuNxH
yaL0Rs9BGHuce327wrg+5WvSF5Kd68zx9NlndtitQL/36Y3fME3H6VoUyUoJLLn791+YNxYvBsb0
YQBagbAwL5bZQkPqhm1Ko+1jyDsCpBk4ecpHgz+2uwqX7hW+5pSIMNP+iL7991bGWkGv43e/fBkD
vv4uUmNuFxIp3RnP6vQVnen5qU+LPgWDOCbaXe/n3bnFuy1+6pacP02jkbbr93/+BbpgOSLwRzAy
wtPEKYm95vUfoUQWTvVo8EfYZfIJ/pBYo+lyg3YSj17Xdvtx9jgw6Fa/GWZt/FyDGe6CDIPnY4N/
b4U/l+osrOOPUhXeeDBigSZZHusG0viLlypV6DdMZOgrC3DaF9zEqYNzzTSuEkTP8y7vwSZuQ19Z
yQFjYVk8vn9j/t7lyfnh8dCyJiySM8PFfdFCMujdhJNhaDcB7wauLBV9dCB54zt1TI6ngHYEsWSX
yxXDftWjrmJpdP2oDgT4pxVmL7cItMqZVv/4JwFRo2qhqPCJg7hobKTVmOkk12hBi1SFtmyPd8Im
wvmjNfiNW0d7k3vGlJfN+RKnlrlZIoxo+aRQKh5iEKmbTM+TD9rOxhufD2kwJgxsj7EC57LXTwhF
5qjsYVnjfPSLbT3LpxgZsXVIkqr76hRmbB7czPTXKkeeAe41rfEBRD9MOQwknfT5N28w6KbB5/1V
JNiMEDEnw4p/mRUFi5x4VSlyhh/++UOg3WFxGnThq1zi1ugpCk9Zoxbkk2dskt5XgdJr+4NV7e+j
NfSWpVvI80bPdRltmBcNXY+Iq2jQmFbdkqKRmJ3xiIPePVPAdh9sAb/hQhelD4QXCO/wYhb++cUe
38SZ1lEFawEngDKop0Z7Nk2GAdbcDTswD+hxinA6w7bIVlFOwHZPwGsaJNIy13WWzIdBwqkVmVfs
nc6Lto3XmoHP6fhQadbZ9vuyO6d9135QZb/1qi7SJ94fkPEcsV6/Q0hdJ6N2QyxXHJM4kLbJXsMu
uvnnz5zZKJsLcyKMp0vR8kfLP0YeOQjEsIsbQBzbGbuCi3Lug6u8tZYsLB/Bps/XfbmToRlNbEnw
fNBVob9uJ6eG5upbS05VgV/k/Z/01sXQSyz5Xsz2wLy8/knTLHTU+AqTflzE50Qm7aHqaCXZVeR/
UOW/9Yz4xAESsKCwI1w8I6JAAeQBQA5m4fUBCUzdIe8L+4Ne2RuFI2g1gmhsDpbLaOb1D8pi5bbI
GniBE7dfUeO322ruGRh391NHoPOY/NP4UYNAMSbSHGHpfHPEu3grBNiBGmpkhIu+BixrT/WN6LXp
gzf87wcFoo50eXOhW3JaXVbRP949w4CBrYDTrEaoKVtdc9GQFrPhbgw3jnbvvxR/PymuReOUVZ91
gDPQ62thT29jDT3ligOMvobG1gQRJNsP1rY3uiE08CBTLXIpME9i+cl//KRMxQrcUhkhXuu07y3y
e+RDdn3VzKIJlLTLr3oWpdeyiJuTSIkwTF2sLVnqINFph++ZLP2HCUDXlW3O6VOn44L54BTyxk13
EGrS1gf+RuP1orLLx8pKCp+XqetjuuhaxTTF7fEU5FZofnn/pv/94tIcAIVI1hsFuHe58tqo5+LC
oCGCLpQMHpxVZ6U5xaq02mnZ8NroIfEkUvD3L/tG4fj6uhe/EbnwMKHmo3tLcPNGtNZ/k3ceS3Ij
25b9ocY1wKGHDSBERqRgajGBMZkktHBIB77+LdR91XYpHtk1a7Oe1KCKrEAg4I7j5+y99ue8bcs9
l7JGrlfZD6VpOocc+MuFuwzOjT8Vn6vCx/y6IF7FhIiifcFC/fn318Ud5uf//lXEhf073oGpNKOa
7x+PylkYIfswPxw9le1tv6ya9qi3a1meiOqz8/u1nkQZUlsiw+xZhWEH6wJuZTfk7a3dEk4cYsfW
r2unLWEEpCN6Z1q33j2jPSRk/PClewCkIJ5yu0NeCo6zYzo9JY5GIezbOx8W5QLtajUETmliGrFu
xLkWegiaqZh7vytOE1m9dsQIS8gAVCXyKWyYRh5hgTI5C8yO/rVEWHlHL5wjLACz8ZaeFOykOunq
L1NjZP15GG1E5AyRrCKIlanskKvEaiJnHu/L0qXDyRt2G9YOjajnAAXI8mw6hGDs/M5wCd+I8Xpw
n0R7plcolxB4MdKYYi3mL0oAhNkIKgpHgfTtSzcuEjuqcrpMJNn66ZNLDlYW9GSGzYFDON2TRO6O
w2xu/X5HacYsK9MVqaGI4CHct6NhvA+aUSOOG9uasiwF9l9wT9ZIVyjAdoWmWQ9+wY0M+6lLdoY3
uzacIkUPpac+TndYtMxXV9bWR4/fUSBwnaxTEm90oNKepkPd1lqk0Gi7Ad3Ajlqjx/a6+S3WLxJW
wbMDu91aucNzXNv4CpHp306CEjXosGf4oVGZbrW36zxlGpV3A55XFAN+YBixd0eiCm1TwoPa+ZAh
Y58IIE1T85B2IMoqUnVeejQZL2qpbk055hdd5nR4ieOq+yp7nI3FJJvn2NfWTyRANwWJBoP94cEb
AJHfaknzyUILCojXMts8MiFaQDcCqmxAVcQZHfWaiTmgT5LhwZhGdwhKtzeeaHSY6ym3U8/clW4+
GVGVEl9Ag4u8VE84uPqx5UF7EdNgo6qfWvHJZe3e6p2zcAowPO15yBbvS952Fq5xzCz3Jn/XgLrR
M3TU49lyYOK381tv0AUnmEDTH0uZV1f2QF5bWAmlxK7o8O2dRssdec6AaWB09bsETDomqXvCQ4QI
yikxLmcHOWSQK324npasfC/yar4uLXd4ByLR5BfubOQXsqT6W2vl8HAaRn/f5HmK4LDLMjug9wpu
qjCVcQZK37k72xkF3DGzadO9g5sF64uv5/nOQfqBhy6OMfcv/piiAx8yqJsILuPPllo1XoSVha5k
xREE9RkzGmF4bXpQpLw6qBZX+96eNhNE7jttwil97BNE7V5XHpSXqI/a1PI3KXuDMAlsAPhRjZqW
B02t9qms8rqJSkAmoKMYTb6PbgEToK2zbgzbBARFiLXXcg6K2U+FgJJ4xJ0C/FudM122TSB9WKtH
bbKLbREu5nPR9U0WVMaClypmlL4pw6ZvheHWD8bIATMYhT2PIWGQ8wl6t+tGq0hnIiXmKvva+Fg4
A1fX4henTprLmoidGV1U7L/pTT29WPCJ+d1WmtuIRRXEdfpoBPNknPBsQC9jdaOVVWNtpt/hQYfB
+zJuLYkRQSw4CatufGy/m045HdbhSZcQPjgK2P3NatjLRi+wxas7pfGnjC17hHCVjXcc/tdbf0kQ
79ToQpYgk6sJ0IhwMPhJhMdNJ+lZGe41FN8SD0nt39R9U34ZeiOdcBOv885uc/IZkkybb9cus9/l
VPY3+gzGO2jxCb/PcixB8vhzodMFl2j9sVS0IXis4tvY2frzkusipfrqk1ukWzAEtMzuHQz8s80t
bj0dU06DlTASDGHuMETTQjTUhBSfaC33RIDz0EWWtMjBGIfYiWwLW8E51kZoKHqelQ+JOUvvQEfL
ejDEgO7VkUV+p3ub1h7lSRzGMRp+Qcv+OVvG4d4Sk1qP+KgEuRVQPyDo6tPwrKd1/NcGVLGl5/K6
c50xC5JUX3k+cPN9a4gHeCbPwSzusW6XL+zcvnepk9jsEA7YNl8GJy7SoztqqIAnoCcLbrzy0Svl
Wu3xg0HO8aZsuu90xnA7zqiMUOQyJtpZk0uMI2tNDRI/ZvAyDMrGDmiX0QA8aEs1XWYko1xCMUuv
NBnrn3ujV2OQ4O36WAqVwLpp6TBf+HZOyItp1Q7cIz/138BhEYvelXN3Tnlplyeb6WRY+LlBME1t
iuuhJOQjGGycRkdc15DAcjMubhhYQ6lBSYQeDBsaTryUtiR8L3TMZpRDv2miZmWiDShoIWPHr0TP
uCRz/c98ACbFwSFXb596g9HsXLAcj7O3duIQo9npcjTVpZmkp2RmwS1axxgTi8BmD/CyVjAtx9YY
NTyCyzHxVu0aWTv26t62ki+rtVR9tFqzuDbizjB2zKuaYx/bjP7hgcxfrNUyZ9pn+NtD+CDbGFPv
lLeLE82aw8zrnDpwWyuewE2N3rvT1NVT6aCRvvSTZt0VVYYRVccx9YIL0WrD0bEU5rHK0m9FtdJy
XhOSoA7DYDKQZHNInAtSgcRbZhIlDsSOF0fAnML9pAyD4avSY/5/OOJT0sBiV7/sWtVoUQvn8CZZ
8MWFGAUG/SCWbk6OozH5L8CfExGuWd+fxoUY6CCXnbpia9a7AHXSGl+XNSC7SgyVH1V/CYZ6u7Zu
yDdZ4MCRRDQHCfo37NCtvjpBUawjKcmGDa8vwbSGyw9zwGb+od+JW8grx8uYX+7D7tz5lQamVTLE
it1731tz4AZdXpJYJGX1mZqwFEgdfBCe02RtSeE2hleYIhXKQGo+LcQPqGeBA2UFTpTmsfPGoy/a
yPFzce30o3+j5cNw18Zpeo3BKLlJU8NdTnXP6hWLiVe7Mg1119UdinQ15RbZZRMaRmia/fJG8ee1
uF0K3PPAh7ok0I2smMhUgWkSUqv0t8lSitcCqA+bFg5anHCj416XWBVD3xpnJtmpHo2t9AE1Odrn
UTDO1NcF67ylSZDjAFYM3Lh1Uu9FNuvT3jQX42gTqIk5QmioW8B2i73LXFreOb2u8sgexJTcsT5S
AmoHHC1hwzrEdZ5o3uu8eaFObZ7X5bm0rGkKvGxc8jM+qg6hSqmXXdQjwi8uClu3rkYCR2GRuDiL
Q82gaRYI5AXdlU0yqeR1VwELk3bpm5EcZQ2aTVtG7+CKOmtPyssL6gQ975K9Bl8yP/hTZyF6Gpch
8LVRPZadlt83mfDVDrIH7rqy1yw7cIlmfNQbHD6htdoTMAGjgH8oB3xeO2XnxRKNk188I4kicCf2
G/3Jxof3YDeqEicBLP/UKNdYIxtG1X4o/IUym0flU4d3DkZKjMkEPuycn7xpnK9qGmVMqAhpBMHW
mGMdzeuUQfxUWMN3vdO7mwRN+khmslUda6iIVWT6iud6sTX3slC6Ue3csq/cy7KBsRdQV42bX0Lz
k3Cee//OgP7i7Ztlij+maUjc/arKBPN3aYv6CEcGDXONT/Lb5OYx10axclXWi35tx2LdPhwRQ5TO
nvjC21M9sZhsFZrIw28bc7bpjrTVJ/hzaXwBlLV71Vu/vkGXXcS7Sp/loZmnAs2CqLayujUmFYJ+
AEc3JgzQGQXAKbfGYQrtVl+qy24dNWBmemwAPRxUe3SdJu8jCw5EhVkXm9K+7Be333fw5wgZQJRm
s8JGgAIWIPAxyqslH3dtXKuwow/n2EExljA4LKBPOO17eW2jWjeP6bpobTD4fVHdFnNatDsYg/FE
yPwkZRAbsP3hzpnWcrTNhb//vxIAEMRYI+dpbIqrgCKRGM9hAlLAsKUXf+hx/mLKR1PD9cBpO0j7
LfeHhk1RErEwCcRixWK3KJCHjzG1OOctKUopz4i5D55Ny3nW33vsvKdUn/pT2ar4q+Oo9J/3dQh9
xEXFvHGThP7QrwKLpYPQ7jCl2SI9tHhvvrpFHRMaZCXpH876P3eTOVF7xqYiQxhFJ/P7E7VtxlTX
5sAXx78HPcLvQTfm/bdagwzLxFv84Qz/C92a7eCjcJjk/iXR/eFOEwkpitaikWQ5TIj1YYKdtmqr
PwReqT7itJofHBuEnDAq+VhoXnsjF9/ajbYAZwntvwrTGMMg7FqlDgUJmNYf7sivmi4OGnYauihR
SAT8/o4g0QQ41BNnuyRcpZpSiFq+yrd4E0/7NLTILca6Wf7wBP488eBVjYGOjCg+lpH695+qW7Oh
oNghsemkvxF4hzOEHetrMeR+ZMayPkLMqRz6GbAdANT4f2j6bs/U950VFsCmVXX1LdHkx06sSMAU
eTWf3+HIPDXF7B37qepfe1F/pjKOP6mKZkGPA/sPH/zz7cYziLyDKRkzbcaC339xlWm+2cw2Fgtt
Hk8cgaqTqcdyB7nGTAGZlC/MwvM/3O2fn3r0rwhwmMyiTjX8HxpcWmf45bqi3zST3DxhYuGwsFIL
NXaWXvIfysPvO1e/eOrZXDaLJEkfnknX5ftvqemYA2WLHrLXmmbfDCRdJFYMkUhRcfJew0gducri
belZxWxxRpEcc9BzplBysPyuKHVPPCFM+KzMT8NZWFTGv7/IX9wUXoUbyN/aZok/CvtmbIFtKgA0
GVOLDxhyDe77yzQ397o0Pn7/WT8/7kiwre1hR+mCUnhr9P1Hn3fW9LJStYsCamqaS4ApnXYEOuw7
OzN1SXkcfCt5Bt+iJQczZRockMBFTvbvL+Ivufv3Dz2/CC16suLR3uO0+f4q0NbZTrIpSkS8DNWp
EavjhV2aWfeV0c13mpTGm4qntYxqXj0E15uC4gp/hfehaTrGzz9cz8/tTY+UDgYGHtaOTWH5/fVk
pkfAwWZbAOYsdvhULYTqFBntWnjYRRua3FXaHpJGepTm6xKVoyn38FunY5fn0+tEP3A3tn0c/f7C
fn4ytuti8IQGClfLj0LrTiiInANPBrQ5LJ4rigY3W/BCJZ52LFf5J73hz5sRulamDbhG0LgyUv3+
PuAL0SUPIvPyevaeF4ZUTLSHHqyivx0LkoUKOy9GlDa2B53x91/2Fz8CQh/cATwRDgPEH34EZ8xz
s40X9K3z0h1w10JMnMCW/P5TfnFLefJYBBhjLEJ+f/iKnK7y1diUhinHxocCHTW8qtXY9/XaX+C5
Wv7kwvl5bsFbhTEYCwWZMoOc7+9pQatC02xea6PskhsbwmxU57UbWgNOnN9/t198lMukDXfn5mHT
/zKV/cfinirRGYPFY5yW4xqtQ5/vFGKZYJXxf/t5/0ch/i+UAnwCDws1LpNpvtj3Xytx8ZpNqc6L
WqXV2Rnr9hkzD1SJFdzCVTolag5izEaXla/px3kV38SUNRGaSj1sB7rIo0s4qNWhqZSjtu7o2sR7
Z7RINyoKdz6V6F7/8DL45e0RJBzgq+Ol95fk6j9vD3kPZZKwmtrRmemGxYN3luxFe6I/14vf/xQ/
j3KYSfNj+2gKWcOUk9/fnwmTXEHochoyo9arm45UMlhPjVQfpHfUPR61qXytHdRHp1xZBORuAQ7T
Z0nW1bDr1k5WoVehAotMZhjitk0JHPjD0O8vXcR32zBqCY9deBvsIE78cY5pwviKS30F8sxUcHlO
MkW66wyR2g9L2tcqSrRpKQ8OvPsZ+q0g763Vyx6JcOHGkXJtHajA6HSoPNjj97IFwkynRdKu9sCt
gl7oe+06KQcBS6SQMECkFcPNELiS2oCyq55PlW12V2OV9cVuKBO16xM9Bfw7xkB5lVao5bpnVCH+
sFL+es/98NVxCG2jb+4AaS4/bDZxXHFmbWLKLnNcD7MmNRWVule80YAwm2iFcJXvaCK6RVQsVtnu
eTmJfV76ZbFLFeaac782mRmM5trZl1kBj2QHykLdm4jev7iQgGSQ+9bahM7Abx9Qf41veQUkJNAn
ayGjU2Vpz3wxS+9//+T9tI3SxeRgAS8Kv5XFXOP7B09CpC6oONNQA7/PTMp2w7Zb5j+IIX8urNAO
cEoybYpn6sgfA7C5VV4Gigol6Bi3l3k1+lD16qVPo7KyOvxAnrY+Ll1c0/AGn3bsvJzErmxsm2hq
mXHSqbN9LUrUgBebfkcsdpOn8vUPiqaf7wbWNxSyNiU+wXI/inYcGt6GYrAHK4YMkASsPpnSUt/9
03vOSmcj9DB3bUvph6eJzoids1ppJaVuQmcc4UA4rXnW/uGx/al6Q6UvgHzgiOaozJ3//rfV+Pei
r2AYzy10TztzjICkOrVbqqFuDnminPO0zYzCXln9qbN5Lve//6Y/VQhcAfcTUzYiKP0ncc+s15Mp
V67AEo227y0dwiqGs0vmtclEI29QEPoNH55H6376/Uf/9ObmowkINDgpIYllKv/9l1cM30fQwkxY
Z7mGM96TKyaNsERlY9wSXFf94YD0i0dnO4u6m4sKwMGPMVsxLj70tLRcoG7oF6q0PhZc9n/4Rd2f
P2WzbXMW2hyaW03+/beKOQ8PJaDiMHMq+7mgWV3sU9+ip99RN6S7vC+SgjFlit8m08d62q0YSJcW
RdhMhwk1RmNON00G1UmD4TEE1sK82CUNazxOdV0+oypR7zEsNfaBBnZW1It5vUPHJq5L1x3cvZgz
l5SttYH7M3Glb6o1fG03FsVkRStrymHxaHOM4amv6LkR/jXeNEsLZYGQdviKtBW1+wwtYPzVK005
HfHNgAiqCMz0d4xnY7y8yITLqNCQCUSDBfhlR/u5siJYJom151WvAP/xqnoWMe7qqAO4ecupZG4e
GppAy1mJgmgDpiKwPtFdKw4qvYIFCXeoqiGoJP3LiizLiMhQsFWUp2kzcUdh3x6GYvWpKVazudG0
2B0IHu8ZX/UsltsEwRUuBlXGDzlc7c9967QICDA09K+ENqUXtgtDLeA0uHb/3jL+ERDl/4528tt0
vv8XkScWrYb/w5j4CXlyOaqv1Xszdsl31JPtL/2begK/hMXtbNlqnN3hm1DHzV+39D37XyQd2OTP
IerdXKCbgPjv8D39X4jlfeIScXHQz/D53/1NPdkoKvT1NpDCJj5mIf+D8D1KI1bkf5QOG3CDaDqE
UqwFDmU/Wi+W1k4TEk6sQPQD0M9RLbuhYjn6Tdl9kW3rh6qdq2OaV8bt4m9By1IzYf/nFWDIKsdx
DEy/J7E7IN1HUF353pMvyne7X4fDasxzZLaYpAkA+JxVzmeklE9o5l8JdwlTabp7z86+0V950BfG
eA55NPhLWpZPZ4J6rS+HFEamuyR3ruZ9WBaE3d5q5YVapYuwkAgAB3x4KDYEColcqCHS+B2O9fw6
GN0SKtCA92rOFgbq+cjkS3dJcGG65zhLHdUsmIBjxkiwF1oL1WI7Wep+3XuJoQONrqwbnVyPY+zM
6tLv8OokpEBH/VAfXHN59Or4Lamm4UQr8jaNt6mnzlWGvj3JQ24vxWmknR+QSe2E7DRvOD9vRcp7
e6rlF2ZX5ckfypzco2anjPjspXTG4oTQpbqp3m10rwe0v31Yk3K3z4lPxdvurHt9NYeQHwfwQEuA
z9okY9hUNvGJjvd5HiDcTnM2bNE4w0mpKjn3g/fW9rSBlduJ90bPidWJO9c+WqJiqJqT91fqDVTo
2X2sdSKqa2IQrkCqamErmIbnJpk7hkZ46lKuF6C/Lsk1MvZQIOQ1AzsjGjykZWgu5ogIq7vUUnaA
w6yPWpA0HAPEVQkogwvtjKDLUieQqq+YHHRP5iIQ3sjF4x/DGGS+fDTJnIM7sywhRrYndrwHfYq9
0LPVGpXp9NS2Azo9A8sxGBfqBjVei3ijoA+LF3KnmcqkC+MfbTlmcQI0LK4SZAHT8zA3XmQJed8b
5EgBe70amGAAdIa+qXdoMrJ22be1uUcOuDH7ys9xC4I5Ni5ticQnNzCXSJleE05dRn0s3jGQERgi
c+5e2+xbS38dGaoHBSpUuiuMe2zzTOLbCiefdlztG+/dlKFBqtcbLakfV8/ZFw2zUaE0AOT2M2Eg
8R55AFxF25O7AZ4F6FyF9EzUYleZY/cwt/rRo7EFqc/6SGa73Bobz05vWRAQcOCnvVJBSWVKnTy+
dmby0KYqvgfJPB0JPjFpiqUHDzJRtFhMvXrvaJhASzVCFy4a6UJj4Vsa+6wZwM0TLM7oBxS2Xhtw
cbLutcc3G8z0BYKFSO4jeBXOG8N00qdRHafBvNBBHR6xWxxa1FGHiefrWR+69wFFd2TUzRiBlfei
JDXnvYNiYJ9N3ps+Jl+8ST5OZiVwqyVL5JU4onquiUnw6h+MsXHC1OU6y6m8bn3F+c7iRje9ey5G
w7+YRLteKt6Up74GZFPjpYlym6ObqVL4YEb2xp4AM8Hjd02V0CPDKZ47JDr7zCpol/bzPWF4r1k2
74a1XXEZTeZBM7uS5Im2wNexlBfsjeJg9Q1pQ+TMh34lUZcAevP2JB1e2926WzAnhcPqJYEHg/po
Y5vmBFkysKb+464V1h0TMPuB9EIvKtA9RCOM/onwT1/ABCc+xBwu+lx0LDUn2yHAW/GG9aCMp+wW
98sZdR67ipYZYf3Zmld1J5OSsJpWYBlzuyiu1iTwV92lOBmu/WR57+K5OJDDSC/SjuOPNOF8JxF8
y8x9RMo3holE+yOSeCCXZH0kWe2d4PXLEoweoUbosppcmvs4ls/llmVSzymDTD/ZVVJ/XxN+5dJ1
JMaBPN7HCDrLbiAWk2iMM1paO5pnYtSGmOsx6PgdqY++FhS8gV5uaiVzulJCfTRbqso2aDbnvrkw
E9JW3Hj2/t2J+0e1yf+XsDaK8/+5cPnfYz90P7Da+Av/jWpz/7Wdh+gqGpzNeHP8XbOQJWzi0vTR
E+NhZKjIme5vUpv/LzpoeG03m8SGL6Kc+btmcf5Fn4oDPHYWBnbbOesf1CzC+cu4859FC80O0Ct0
Pu2/vL0/noPzJBtSb0VhpftTfOrHKvTLZYco7SVOyNMzXXnyu/6gmweTPTNTFqBC9YaDfwwReThh
SQ/owd9i0xBNpMXjDBmNNj2zOhXM6cNC24pYIPsQmw2LHSaDkXFu8AkADEqh9ln20BM+FhnWcDEZ
066zqCiaNOFZR2ybTBfoqli9L0NvN5em/95142lBj0fQYhFYqgN822dRw0kIdjRoXJQP9M9oJImr
uhah3Xu3kjN3bT1raOcwANF2I/ewWvOQBtdNikKAdF7zIGK41QBgwsXVdlp3NYNz7FYtqor8pJfL
qzLmISAC6iANSFggZru6Cqw+fpkW7SiKIQ0Uc/fMjqMueWto46XzyWjfhgHweea9OMXOYgcczdex
/miJ2KrV86TRvVoKQSChX0UTwV4BeocTS/tRltWh7ufHsbC+rOmKssovHpv1JBYPEkPh771iuCx7
HeNnTeqqqc5+oR1BEIeclPcjUoDTLJCT+nl6tOY7U8WnOa3VkyvNsPceXP/GBT6902wvJNI9VI26
6Zj2AwKtxkNRp8Gau+mtxAQI6fKome5Bigqm9Vs65f5tyWn8qWk9+WBo2Xilx83TMBDp2w1vlU8N
wITAGDbbsXzFKXAaCgK4uvucrlaFN2ITTaHsSYeEbAXkRTGarbIRO9d/pzV0VYAJGTjPRa1qd/06
n/ATsc0v5sWEmWLyZPbUjT2q6wq9dU42pJend/W63M9WLt+Jzpu/eu1zjFzCVstnciOiJPY+jXlJ
N38OS3lLB4P3dEc6RhzBs06iqoJQXrVuhwyqWqEKQzXtLLKe/P5JjfUj0b0kHlS0qrJmyfeSULxg
0PUyGBvjoEjG800zAuEa2vUjh43djGtyxeXttGco7VNY0esbSJxMc/+a3kFAHRX1Y3ascvu29anh
G27pAu6zOFlIqnpyhgPfOcxNdRGjvHGSK4oKNPOhWbHpp9ZRaQ0N2JHciurRI8/Tdj/ypCK971y4
1U3PWCow28izz7YY98s0nQVoQ9/vH0QKj7AksPSc4ChFh84fvXLMYtwJTvTO9LZW735/61j5yUzH
SDWH0W83aH2QFGcOUHRmG66fVywdhncjJlpRSUUy4C1WfESkSEZkF4dd3/EjA6HTKLllttnBPzHE
fl4S71pfrf2KgthwQhNYAWUE4fXuiYZ4eemT0Egi54N0ktvWvTDBMbkkpEQVQW2U9k6YKEbtIpe0
xKdkRIWsjlqvfVOZm51tL/9kFN0VWvBvc5a9Vd2Y0hHJX5oEt32a6js5mde+yIdg1DLJqMVevhio
zl7WtvVuZ2i0hzKuSQRi39jBrXlAcj6dVrpJN9Xqj/sOIXyAnpalhSg9RNBGfe93n0Rv33dmcwev
+wowySEv8/pbQejdU+mShB5sB0Ip4gfbLPjzTDYVGJT+rkiyvd2je9Rx/aba1QhRpPPWoHP7N3QN
aThUDh5V8W6U3bGMh3O3aPcMJoBb569WNUP+qIedQhC3r0saqJpHklYyenNEVlMKlXGXyM/xJgxt
mCk1k7ipzW+zJAc0dxSZ6OdmXUMix6ZnD7HJbnKS9GOOZ8UEz9CYDOHqWI5g4nZ67PWhSbYQuT2r
/jaPhXuJ9SimT+uB2+eou3ML3afHy2MqPTpGRW9rEcGfRd4vwHMtnZHKkOBSly+V8B5So9MPua/1
vCdW/cskPXM7hVlhv8plx3l9J+WzcOVL7pY2w5iXrjppne/dyeyj7UvWc+kijsk5RN0KAkFZHK0K
iJrU3JtMP1mofkf/MJhfcFsMCUuD9CRTngkevCA3+c3JIeDHXnwsE4QGGPYLHsOWNOjV/EznPcBS
SfIZpybw7gXFZYyakKDgqxJslIopDV0jPejLS89+JlztVV9xs0jORiRjFQdQ9y7OgAY6tzff4WPY
5aRwCm+9bKv8LrWde9PQkyzUy6Y8t5V3ja3jjcPGHKSjuvT4ehNTk6m7z8Rlb0eEyZN7cxI6Uzvv
1rOS1yrLomSuw5g4iXETj91L9lcp9JCZ2xv0q0gggtSGgqG0CsF83/hEWHjNBXbOPnmJB/mmMahJ
5Wky3cDm8Luld0x41HwmySn1L+quazkNB7fRrmAFvGauunDkY1V2L16LBpld8MyYoQzmxFx2NaIY
YmOaPGidkgbl4F6j309DAjC26BtJ7IIxB/08XWpzcYtosiWiusUakSTrsVUryQPXNVmK5IqGWZLi
TvCCZuJXXvwPa+nAKYjI8zrG6zaaqLQsD5TxZ5XLixEpedJSZsDcD+1mmi78GmBeVuZLhEnntdGa
h3iu3xnSnBXqQzBHMY4aEVY8wdrqIPpopvuxNvZp4X0IbAgRkRMfg+M/DwRC8fWGk8XKD5JerMFa
dc5+EYaG3NyKyYPmUfFrL9TdlVfJqwJ7ApOI4E64yqjtyhcjWdSFkqD2JWijgKkHDQq+jD49SJVf
NAiKQrDaezBWu9ztXmySmDQjvjUkQ2c5MFiSWOVwQtJxwZV0sNiq0PvvDd7wBQ6AYTXPLWdcJrij
CXF7bENISU+DM13QQOXmM24LVoYAgU5bJlsh3nnGuWnqG8wyTBOIkZqFfpAud4fYQqcuTrU7kRBA
I8GazyCiqQ6aEcc/LzEyAPqYKRfYaoTGjspuGkwjsOq+TiYxiL4b+Ut2i0DsvjWrWyK0boSj7rSU
fowZV68mnqlydO4Z9b0Cmaoq8zA235AWneb+bCSfExuXgllfzPoIpn4+kjp1KIBV9CwblM5JfZWS
See9xYIj8pPBio6JPiNnam5PCPFrv95JnQRJ5Jt4n2pAowunSs2nL4JmeP4MZh3TnNqL4hrJXkg8
ecjPyW9nRUq3H/LSRgKqjrOR8rqo3khfobkPvPwZkWgkYjtsTA81vheQLLccxczZlFL7bKwlchkk
4tp4n8+es8uQCDVx/k33WEojWaKEimSNxyikm67z9MKw3LMqF8I4Kv1aKRllo/WlG8lWULpFJdMc
DXLPdDNh122PbenX6LazSNo1foHmloxlyjf1XreSwTlqi27SQqQTJ0FqE5pWzAur2ttO87h1LgZP
3hn9leh4DFJxO2bfXLoH5D+x2+qnPhUnk7xC5viEGEB2ovFTsM+PTzIxqD8GGvExgeRdvKvted9m
/pM1dRcZpRMJghnsrz42SE1k47RsoMsLg5ZdMlXKCZxFhjoeO8VvkXuNtx/0kd7cybSZ5yqdTcf8
5sTrYzPzFdA/0Qsc3Tsfs8HRWWaOFLn4xDzco6GIQ7B7R6wxRL7iN3FUc85y7Y5A2De1DLvV0G6Q
NjD2KC7m5sNGjxPbHByq1GpOpT5zDlB4BfJ7TuVINQO/44Y2/YVZ+FG6CtS9DZFaZX8yuu5pIGQS
zNmznc5PhUuvLTPOvCdQdlHXNPpZYrPNRHolmuYIpowWzzqeVS9FiPmFHKpOIfnHz0bO7D5Nc8FG
LNpdm6dnSRJHa+EgWR2S0DojrJrxgdTQo6/Rzhmyh4Vbrs1V1ON78PO1vpxqUpHJLSrJ1BoePSJl
SArR0x02HFyeLSmjuANJVPrcZ5wC5lH/QunavTo1+3+hDP06qRyLzWOqD1lv9uE0GlZNWLZw6LUU
BlETrlgCTZNnN24BA4vlIFvDPOIKR9KcJ1E2xPelsyafQA3DWe679hHtATsuvdzZvdEWVdzAFFCB
Y7Q64OW6inwbjQc5StTSh5h+zNbUIZLV37tjSekvuRnpf7F3HsuxI2nSfZWx2aMNWixmkwmkIlMw
qbmBkZe80EAEAvrp/5PVZr9VV9tM2exnWYIqISLCP/fjtfY6+U180UyOeoNFTG3pkOlia7+gUpOX
cZ4mTTv5PilQ7hzuSNFM/qbVKPNzdHcAekOTDhXHYUMfAPVl2mtKUmyNbyb+0NzgkutMn0yHHbth
Fuc59xbGWAUh9qLDtVWgTTNAjZgzH4ogvpJGoeiwEac0a27VcvWlHeJiPdTf8JIjdBgzdG1hRTKD
2Z1X9afh5vklyxP1bTiL2vmlz5RLRz7N2LpJklo0f+ZUETf4ujvPBnisbgkeenZk1gf3jPwxqCdg
MOAXkb8h56AR44JF16wJaFKXUWM6ND9RLK1NQ0XJDnOBRohuDOikQwP2htbas//ZCgzizHpJ4egC
+HSw+FwkVFeUYXc5d7LYZ177oPTgDCcMQG68Morh28N8MOKPX7ltEsbS+O365X29uGevl+w1eVhM
poFmxe6xQzzbtE3mEoet0/OEC2rbAIKOSLvg+19qYopOpTZza5lrYmcVZyL1IVrzbWyNK2Lablbe
fSPRX62a5rxK3RXZb2n7763e78bA+11neUi5509LbW2m4k/smjuz+uUHL8lovFgkEdvSfnIo/TrE
c/pL89xPp1UfDR5YT+uvdNSRH7PNM+GJEmMMA5GER0HPojlI2TJPiICETayGAsrsu+IQf5e6zQ1a
Z0AcGSzKX5XjrmY8GA1414Uci5X3y2urOwnVjLiY5VyiKoiTptHdp5YHU0zpzio/hNFTqKAPDTCp
7tx40o2csixDt1fHhXTJyctvZa/I6JXfbCCDUC+svyiWEFDcT+p2JMz6r3S6hYTrRfCiAQHqd/nW
nLpDkySvZZ0+woM+xY46CbMIHYJZWA6/B2Y2FgvvOm3JpciCtsWO5ZrkJgfkEeFUpxM233Iqv5Zi
IHxBYmb25k8mvQevjYd7sqK/M7Y5RpLflXK41PrwHTArDrmyHPo9RPWlfvMXb6PfAizgNdi011Hd
+m9tTruXpd+gEIKxqXlzipqY/oyPLO8u2R/Nti6N5iwkpiuxvGCohV3CYTUJS3M5lHawbZXDnW8c
aorA9bFHweyfHbPCckflcDx5m8E3wsIYQxqvgclZa+cWBQ14UxXuvLupol6CPtRb5uuSJ5RA28gb
huKYLUgUd/u0d9lKeZ921uwqn8hUxkrYiX1vIWlMMRmXoEcznYPyPmGLOg+xcbGEdeooEe4s7QVM
AX0FmpCsuLkPhJpt6y5Ror+nPSNlKzrtBxrUOLWSW3plR9TfB9L8ZbPWddoSwsNnp81ca60PiUPi
doTEYonJ2KfWnJ2gDrEgali3xtUi/OnBG5MyCUfHHR9yBWEQNePRkvjcct2a3zphHkZqPcYJz9qq
Gwgt0TT9JV0i73jFJtJMVfeUZtNpyKyfpsZ97DejPCWW0Bgt2u38nDBuKxCkKoQmycqLaR/eSs8C
TCrIy2WzyzWlX2VcMzJTRG919UhYlTuBhyTqaKZaTdZ0HpouGm4VugOfoOWKc8mVp8JnPTbymOrZ
pqhcupo6n54HEMSh3d0+czy6/khEJFNRWqYvsdNQ9IwsA3vGuXcQc07D0uhrgyMyoypQV/6+FTMz
f1vJ0BEjbcWquWKRyu77mVGql9WbEazWtuqmw2KxKBeTB1a1zosnSXtSSDE1PQ5kWUKKYPyJUBR3
SDX9qhoV0cvSXRizbLybSlF7NieR3dh5YTwMG6PSExhyCVCajLg55tLEPfGSL159E2Ev5yzA+/qd
5BQziJH9S+dWWzw06aovu/lE0fv0TCns/KmVevIb7/o27k+y0naZTH5ZZpdtE2HFq764FT2RgWJo
mRFVITKouQcKvx1ykTA2KCan0cbvncfeIyHdTTSiu+52sPaYdn5bt5hBMWtR5WQPU1NvrHzZDDHz
PUKZyzElbq9Z+r7S2uvIQ7yCNnhVTPxWSez87tJ2e9ujWO4YxToO8juNsWzj2mvbUVujLZ9865dF
CskocYbZpIXrYQ4raR1JmMNwkqyigE2HtrjDnVHuzCW+5rY83hiz+nTLgg782wFfKQkZPhcKxa5t
pR8rL6AwLhns1S1P91rSp5ZP9yaNfdVVuvWuWdp9HLsk/4JH10nQOcutyJl6eh5G70VB+1Q5JZSD
nodClidbTccs/hLW49zbxnpwTllrvc0iap03E1kOSW9a8EcO+SmbNLLmoL2AgoRaHUc28XC2Issb
mscBK9HOMFBAMEIesK2QXjE4CxjycaA/DEe/8445s1/VBdx3itnWqPQrv/CvmaDmsXM/ZpKarNtB
5BIBXBtd5SGsyLvceVKJFzq8yzqWWGCxESVhdzRyHHwXsSdDAFJ6vkt0esjY7Jnwaxm52/uEU88c
mGtzHIgKz/7rRAX5CtwIZh6bqDyLjaDDc1V370o7K0TpmfnYrQOOhWd2KCSmncJlpG57C6+jJaZ5
TMdq+1bbBlVcye/bU+UOYq3Xcqu1OlR9XsBDvVxFzd9rlQeYa229Rwc9KM/Zu6m+0hxMfMN2CF5J
uvD+1B/6qvkobN2BvxFHpij3QcfreOwem9urQntqGBg2i7OmFwPqQHccBnsr9dvLOdjW06/JKD9U
kIYLwXhEiX7YjLP/k3PC0RA/C/iaFZ5T+IZbIm2HYuo2aRXVfVSYj+n0Y1afpf82M1aP029e2XdB
O0Sk8ddu8a6yZxQNvcq2AqldtxleJuNJQRRRiiODYdCgqW2oSkZSq9VdlfwWDauKUR1bqO5NQsd1
H6ziGdtDKu0QWgUbNmeNN2sVi9zfaOnrrd+DQy4foJ0czPQjNa19XVZ7bbgAz27W1CPviAbvMg3j
suNenPrRtz7JA6zMOQWRbF6rkgN9a2vbHjrEyqbmUGXFXcyZjaJbSlNcnPxWG9YLCrXU+gd3Gb8q
O/luDFbBSYlL6ZthLpMHInyHhTeerLN96S8MJqq0PrS03RJEJPL+KodTzRQkHl8MK9uI5PfELAHC
QGu+1uP5xqcJqhfamflwFbGvpbosGnEWaD57bboWA6OISblblzaCsvAPdjbc622DIJyEg/WWLd0+
E+NTaX6ALF/lg3cdlL3NobMQvQsxYCTOu535u1rQydwF3nPvUNTL/vmezqttJsu7pjvHAZYEI0vR
m7SdzJluNtSHqiD04scsj++gCq/rSdtaNCznDqHIYlwXeNYz28fNcpGpt160mEXwOtpPdb+sfNOs
jgx8k+6jNw8zYm+HXRj6V9utaW1dD/qBGY/R3nOOso27ShwXnY8OcTI9FP5ewUXTkkPN7jjNo4KN
YhbV9Uu5nEsXSIn+obGE5/eiOUyJt8vZP6TTkz3kxzGLSn1mAaHrmWEZc+GsSEKfMkB6BmgSB5ik
Nbts+Y6tKQzy6aFswKFPrz5xxsTEWleqI/pyM95k5+VEQ8qmHon41MmFiXZUGtY2J7BpZ6dWHp2C
CVZDYWFus01CWcv8IcSmuPekc4bkEMSvvP5XsVdHOhbA+s4pjy6bT23XdEhFGyszVo34meoXS+Gp
izKT9U94V1nxvxrNMc6QQ8xyVw7uRlsKqB3aS2vkUZcx6Bgwd0jbjPxlOzOZb0bYDmXPcOfUUvpX
J1uJW8jKHxYV0iyChQfBPBf3db0l57xGHsbZ4KYZ7yhzYwcLeA/jy6CfKPXqhB7BC3GtG4eO8Yfv
rIzAu9NMTYZJVTECtKvjUObBKg28VwwyVtQswPM5frF9iopm2WNLXTEpCOkkWqVcxFI21BdWOt2o
dDzsZgYauVhiQBm+yQuvZ16TsvjgFZS6X+3tWXE8K++FgWRLCh7PVbOrNXHu0vhzdJsPWlzQMvtX
EhbyNR/K+oDZjE2hUYjjHLTvxfS26DiAdKV+NWV231YL/Hmm/e4f7ubIT8NO9zeVdi7wCdwk8mCe
t62n8Tp2V2I+k9KmhupDL6+Zmtc2/TC9bLJn7Nz0dNr3M42am0ltJxPg68zU9ib6PlFkv5aA7qIq
pwy3Z7Am+D/nT7oTq+BlNl5kfrLwlrNJJ9Qpo4a7dLbKTWzeV9ZwMRSVn9o+a9q96X9SfXrN0WHN
7BLTVuN7beQt8zZxuoitwlg01G/v51tD3ps53tXOIzr3qaXE8s6lHcR0zGTl6MhQSnaPQHdwmnfW
e+CMYRm8+4O4F64VBoI5m4wpPZQ+L5Rqn5fLUZ+t7zr5spGPMXM0UWBOIEhiD+OHV59QDCzUKDFR
RDrcDzq/JPb4dT06u8pRxbmO24Ja0Bgb0GxeeMK6KGdSEi1YdNAkAu2dkzYPFaV7qerfi4XGmGLZ
WKX1kJDeupEof2IlOZ2Zx2BIlkM21VFXQMRXVos0V0Oe0ESY59zP0kCfRhANtdnbDZ5G7b1dMONt
tS9a20/1wiRX0+1TWQT+nZ91w9Ow2J/EDxXDn+lqoA9NQfu77+QeroIGlCvpGHyh+dMdTma7Yyoy
TdCncv2TmkV3pwA2HNyWQ+XSraXzOTNqXxFegFBUIbIkg1vtvWA+QumQYOYSl8LcZEIVTOWD5sTX
pef80TvpM9R0a40WKYjrCiqmK5XgxzWsh8qA7ApG3MvOkKxvEI6RQqfM+gxSuF5zmtD3yQDkLHkr
wX2fRwjDNoN0AuzxK0fD4NYau9zlRtJt/THQDpXsDSdyKVfbUOItQrtqd8KbXpOJqyFHGyd4+zqS
Z9VS5zOwnA2xBEbZtvmS6AuHMHOj4ONQpXV2B7lnRrxJfLlpVUrCXr/vAv3kYUcqcw1jDTikQ77o
8K6C9H4qqGEtF03fwjuh5cSd72gEH3ysYkmyrwsHJp/wZkEZZlm+mr2w88hEJ9kqZZtUi8OC7Tko
WabGWyV5yopemCsKnpEvi5SfG+Zzvh3dMlLC6g4AoqjgBjpw19v8Tdh3ZlTaroihzPiZg99HNFuA
d1d83vW1MRiRBrBdziIx5daq8y4q3Mx89pQ4FmNlRRw2m/Xije3KEJxuBqFPYM0RK5ZU7x4lukuE
pm9cxlJPsSDObrcDPcO0ugc9hmvCzOYHOUim5OQ7jY0wOR3TOutjvjcei1j8gqlkFKc6Ni1iPElj
vY+VJ3/TrmusEhM0kxjRmjAVtb8XWqbxmS79D8/gwHJi9Wdch15kFS36SpUzDhaaPFZ8HV6GeeBg
tWh8C+YxNiQQ4waV8BEsxIypL73RH1zvZQAisrIFfjfMG5u0r613hu6MphvRn3tz0SJbpzJZ1aMR
6uSJNs6SBW8JtEh0iW788H3zJ6Wou9vV7ujcSwVvpE0Yeyc4Hn7Yx1JqM0s297qB52TUdkF8M4EH
i0Rrc9Oe3cdS70aa3u9dDdmpiXdcCzxbnDgOtWx/usEACxmknB0ZSLLqTljjWaBQe7TBZnc36vv0
FsPX1difjHJ23uDXyWZtKBX81rPJonkUnPTWLNsNwsfoRFneQI/gTLMV0BqNdZxK5VGi7LechMu5
/Gltr3gEZiSuQz0pRihLE2bj8tHFNVVt1VL+0LBKGbZCKmIYOwgy2FVW5w+qT2hCX9jAgSQPuMgB
57sB4jnbC3MdyNF8N+rePEsdCmLH0WYvCqc64vGXVGs45qniCME+R7Cvgr1rmyE2eWPdFdJeIYHH
TEDLWLo810Zzn+cBAuGY+lvwKllk0+fIdWsZqcSFcLe1fiz8GYJdP9n+twAsFDHT1tvQxd9yBnoV
fIEbMbb5QnX9IFrnGJMR22BU1g5o1GylWE/PatCmV2+YIOO1pntRxqw2bjnUyJW0Mty1LY0afmF5
5IQ6vDAWBwvKOtAkJjlKDhXu8FWOiUPGSCMMkpNgI8TV1vqhVT7rp5kYV6NLaCgUltdEQKeA8VSM
qJsMZiS+C4yzidWpI6YQHJtNMyeXHgk44qg5XAp34u/rwGy+5YY3boKeTm0H7i9fA2+IR5nTXGF2
WygZ1JVpQn/143hpN7LKph0BSP9jKKhfWUNhWujtI7ByNQuMP56nfetxNSE0zPF31UJVqWrGTtR7
gizGTlUjUsQBRkR0k7YM+rDLPZ/Lkjl7QzmXiUp3Vs3aoFNdUMVde6CiGGh7xqtdxtYFiQc6kQKv
aJxc+C/aKifkxilBGGuoNH2kaX5u8MyazT3qBgp47gyhZzvYN6ETWXPuP3gimbdTPOZ39NINEe1R
tMN4rrfzm7a7xuWUPQhOGdL0qlPOdhLbxxj/zm7xMgzJiX8UTXaZAjFv06JeG7cy0N6zGOXG9MnM
wjTX2SCSNxLu9iEfndexqeXZ7urpYprdwuvatCL+LJzVVhzvkJE6ejRj4+32Ktw4AScpU9Tz86gP
XATuiWtSUKs7t4KvnTLuIrvV97bdzE8uqUSEowpSoIWNJkOheNBbs39Aq6IKfWjnjIwieDoX5kve
eoCLbIcOoa56TpklxP4IpLCsgI4Vc3fwRyV5IhIwiIS0f+wsZ04DOHfTCOa+PEOMVSRnnpXBZv87
Bw14RJIjA8HMXPliS/USs+SuQJApp6U+ebTh1JQas8nvisrep22h71yctgeAiVuoG5tFBf7e8xo0
f9+T60aXB8lp+0HUdn9kbGlvDPhHR2tWc6R1Jc9Y3tYhCU/3OsW1ezT9sT/TXj7tqkYWL36TozkJ
Imw9RgUs4BZzEvgvmR6z3xmKy9RNGRFH9NjOTK8zqZjzzLWlkcchu8BAyduV6fSSYfN+IFDa3w+2
F782cJ3R3Io3zO76utKUES7T1OzaptoEg01X0NCKMGbX+Bw4/Vtg6n4ElQ95tKFz+AVADdbsRibA
ZqXbISgtXid2rQS6SY2FecxvvVpJ0ugbtj9MkmAjb32bUeXCiPRMkh9jVoUQxCz5bipG66QkdMO2
WD7QepBompHkUwyY0i4n3BejS8zJNY1oEu1C2TWzdIzr9ItEYqpKzuJ6zLy4AqU41F4WeWNZY4An
FQDKCxNQocRm7od9hZ5XrjqDQ8wSf5hJYdi8sF1sQwFcmpCqo+IT83a9ik2sBVZFRopIw82BIadR
YPTCddJRTP5TJ4Z/PyP8Sdw14WJpeHlocoZv4K11fdQP3KDFLjBH7wvIK+ZMxpJnbBxkQ0Trbcsl
dZnzGKZ2ArfH390Uu7jrW3QYsk17fRwYA01WwgF67uIzdxun80zJErdTnF07rI1sMf2hiSDJZbuO
/ceKH+u/lmWrdhJv3YyLfeCy0BLlDaFSJlkEhMHpbBZ9h3CEj+0Ezd24wCid9jmdUlg++35Z257K
XwVnBFxfMoNGbiTT77GS2dkuF5euYIhpDtxWhXYRTAf8r8x0Ur4f5RbOMhj3vi/kpbDn+EtBiJIU
WPccj0pNfs9ds/wGG9Qc8G7PReQBeWN8gaedq5h84MFwzgThho2JDHUwB0Ln2GOc9EGb6zqCWN/d
wao3wzHtjN0yDeq9S5YkTAJwT4ZViiu9V9kRJauJqtFkF51O7yXnB57ERkMz7LB5PPXxtPwmGlgd
gzgeNk25wLk0TQ1yK3yhNb1kSbg0UxvNM8IF9BXcscQslrBdJD7WavTb80See8pJLQqWpL3r1wZY
LVb4Ypzqo1TAXEkSz+epwdDTZt41ZkK5mTwrf0/9Qrp4XpfurqfLNdQmN2q1dPkg5i+eVBdg0MrJ
pwCrBRtJYV2+om28RabrvDtyslgUxwfLTRANFXYEfW5PoEetbVeb/Rl6HRNqKp6C59btxa4Bdrod
KkNGWtOrB/CcLAzTULIKeRVv0m6hQ7Il2cPobPZPlEZARU077T4FL/FFEic7phZcYJ5jyaC9Rszz
GQ6R21nAS+akQazBBQiZCDev15PHK6JwcuOVl8lXz1xxz2A4WNkIDNE4avOmzqb8GM85z0ic5DwL
o7OMn24wBw9+cixjhh/pXeBcYiIlh6QN1LecbFan+F4WyxZFe+W5HVuANl42HsDfFRtSKAColXZP
iGO6cwZ8hy2EJMPGVFvdUeHRhV0bULCSxsvEQ+9bScskCLWBDYrzi6mE/c7KEW9xK8IVHhvP+RUQ
TnnpqzrdlcgZzM8Z0hM1aXWNjX3uhp4gZhaWZd2sdFu2a9NPaRlqdwDnX3REwH7tL0Zy8a2D72l3
JOXR99qR8XHTLvvSK1FqErSYjLGnOYt32tuoil/uY79/0Rr+i5Xy00y0fGf++cP0/n/hgKdZ/PzX
f/5q+rpr5+tPwhjwXxKKt/7c/z4dcPrp0p+2/Ky/1b991T8jAt4/TNMLCAuBpTdMGlj4fv/MNVr/
sDD/OyQedZP4ADn1/58RcKx/YNnX4SeQfCQGcAOoqX+2uTv6P8jfoz6ROQINAyX+f5UR4Bv9S6xR
hxhAlJ96CyhhvvXXviXDX9Q0F21AhklqT7PCVbzqOl6xqzGWKvSKDowmTNcuUh6pqNwm0BjRMsls
bsRiY+oTilE+mkxA4uAdz0j9KqepHNcA+P1ys9QpMZkEJ/QTqly7D4Q+rGvG1ps/feqXf0Ya/qPu
q0uT1Z36r//8S0SeKAX4Gmp2A893bzHxv+BWdHv2pXUzEvr5Ym2ENfCs6wk9Q1bSxSGTeXlF5Uh3
OP+Lvc7E/m9S439UkP45afHHL3AbgDqOad3qq/410D3bsqlaBh4r2Bo5VUN6cezGjPlSJ4GGsx1B
q1YJIQyml5j5e0iLaaLhwknUvhZzNCytt0Zp2fFbgvqFm3EG3qi2YyuDraA+aG/ZdPlFjWKik9ZC
e6Y0hqp72w3e814t9tFGyXVxBCB+OWMXo1XfPmpIpn/zp/61Tu/2WdNB75PFpXwASCi37Z9hUjVJ
rcErSAf2WSGuBWUlwDp0R22WRQTuhpq86TT6QQ6QdPL9Yd2LqatQ92JrXfpB+hoMY/mJY4G9uj5Z
gWLWS2iA7b/To5uOec4d9z/fHfD1/u02v8EqANdAKOI5dG7p3j9BYEbLHkqjw7jR9UwaDWP6oWZv
idhE2OiRxXBHxVx86ILp0ZxwinmIAasu6ZyvuRoqSh4n+l4b8qahMaVySyy0FKesCPo7onHjM+lZ
/xdWAkxrDD3Z6M0tND17QSZnGRgPc2b1G8ut9Ys/NxsiBjaG6lxutKpD0RPK2k5ZIb+YibVHI7Da
V3Ij8+/mdtaRRlUevIwRAoqTeRJY4td2Y2sRR2nipm2h7ggfemef/H/U9GP96DlD8E1n53Nb+MsL
08/6tUmZdWhe6Ya9gVHdZYd2lyUqiOJezheIqeUMruMWbCmq6UB8xj2JWahjs9T1uTVlusZfYr1a
rRnfcyqe1kFQXL1hUSdQIJgQGq8Sm6ItSQiyUyjCVIv3bOeRZxa+Gb6meTxyEr4n+9ftE7VkpylX
Z/rqN1PrEGS5mfd6/d0UN3hu7vvEciGHc9rVTAJJZaA/GPCv6tVUD+52mhxiHSBQj0mawJsdQAtB
KuXZdhu8c5INMcNc8YpkEXCCGLqL9MDMFHp/kIU0Nu1UNdHf3F9/ff2w68dmY9nUJ2GO/re6DsHu
fmoccp7KH5D43Ik4uNNALN+aQiAIc8jbzZiuQi3P5vOoE2WYXe+1YwRShW3BwRSZA6QwSakhD10r
AY8bNNkOizVQDQ8Q8kxV4t9wL//KY9P5rV1ajUGfgawldEZ4/s8PRe1jEvcauvMqoSF/CtTEYGRe
aeozm1TuIK/Khh8jHkag24YV6cmswqDM4vf/+eO7/Zw/vztvv4cNBQMaToBv8K/vzomzerp4Zop1
d5BPQcb1zQFNYbKdjY3ZSvfJFsbfdfz822sM9BGgAVxKbOkMMHB/QXDohpuYFDfTtUmMbYjSYZRv
ttcmv6jstlClCPePWwe/5nOBI3vLAKeC9Tr1ffw+yNledfA63mWv1L0W+Mx4gC7duXIKC71Kl795
gRHZ++tnBCDwD0SaY5In1G+7kj9fq3Yk2ZvdZklZQBDM6b0zv/xXyqTOQkz3YkRxPzRaOdNUlDnN
thuAwqRm0qynkryJUgRitdr8FAglFycr21Nhzt4fBoet5pRGONpx+1Vb+Fq0JjtwaGhxe9Sv1iw5
SBvSAIeq4kfXNSvyApW+JeT83KKCcvj343lrE38O40T4j22c4hMYMb0qY6zZPndef/J1/oFODGL3
BiTibZCUZJGRZ/E/4HGb/Xm1yKF/VaY1AGBKg4tDkmLVAoS6mVwIEDN+Sz+ywIOWCXZtmzd5G9Fk
EW8ApRCGS/zG2WijdB/V3JBqI8u8pfiVmVXmtlGg16zMMrXfET8dktF4eYjBGe4bjG5EdkktAgiV
YrwHamJra+8W1SNkd3EcqR46rR6+7YTIN6+z4qQLwsBhbA/LoSLXgSgEkh0BAJaUN+GqSR3zoVH5
uBWmJd7cGAk5ibGMOeTCLhqYAGo2sKzkbP72U17G0UQkgnpJ5vImtfQH5bbLgS6eYYvsm5wrMYDi
c3WKRzk3N0TTBG0MO8Kg9hfKB1auxF38ldYnVuTQ/dxsektkW9LVIyc0y1rPtqZ2E0XckZ8VWRzW
dSs+jaQRYQciASx/TnQm60+IY1T9ZnSL5Z2/992s21Qx1hs9tu4smb64SU7AqQ1IsQ3Z0b/VscqK
8IQ+1upUakQ47UUhkTpL8FWx2mxrV+KOH8qmw/uQgICyBoKki4Mtu/Pb52Uu46NqOv/sD7DHhqIu
j6Qci3VsCGerPP2iK+2DfoPpOreU3Wi5iseVGAiNpbJ0gWnQ4Wi05pb6RxGqPGaaYDUP4+j6TPXJ
3I3shZ7hJuA3dQJz3yQ5zsSk2OPk9bcGrGHC7sX8VMkbzhyw/7XD+Hw3USW4Frn7WmtjuXaByTPf
EPNlCLTsoFGvsCMlET+Vjb+Ny4HBSt/5qNY+tlExELjEzuPX3GGQHWD0j2Gipu6Dazg+lk4H2LzM
4FlM5gWNAqsc0bcDy5z3JgsHfAJhvo3r3qIsiUZxSV/+zBryF5ZyphXBZA1olnVpHhYZqE0FtWDt
5oxbW5n+wO43kRcr5qpT4Uz8MsZTXONpyZJFHnud3emmRfR96HhgHkZjKb7qJjkiXjLOsdvmF3sx
Bq9DcLuDfNc/WHZlXu3UadeL3/YvFIc95kyADjQA6FiqLGRi0+FGXrImB14s0i6swGnvSi7AqdZS
+9Pgpf+quV21a3j3UJCwiLNQZvPGVpX8Hs7Ae2UxAkKe17x86+YTCttYMt6uVZaOG0d6ODi63DCR
dQMG01rnMgfO8+ynxd1dhV1a1ccMTBK5JXskJWGaW+4x+UU54C/KbSBitKaPH37GWJGSuzSKZL7z
6H25g/6/nBWzkjvPmfSV7y2vVub+bnjiN7mrtiyNwSbR6Ug3cIWbJdlp6nOCEE+BS3LSsz+HzN01
QWmudfATO3YzhffiBbch6xDUARu0JRtfPLOXVjgFThk6dmnIDQ6i7jwCDvg1F00fWbQ3rIRi/E5L
y7DQQC4p0HFUTPVRF++CfE5Rx5rslKbMmfmgRu00yqF+TPMaL5IrVLYt2Tuwv9bBByx4MKklYsBI
8qBe+fP0RfEEwENBSRd9HMXN1OHj+Bim8jtzcaBSTFO9+vUt0N269lcfz/1j2mu8+Gc7ipWGcQBN
95i7smUyJ41TEYggwu7KlRkcT3NDtO4aq+NE9iYpvFvDa03rGFaeqY23yKmMLVj/m3ecC70Vzu7Y
HgzeYxhpsb/zBNyefSEEmkzJMAWSTHXOSsD/kXCMGJQUsKwZ72ZtTs8ZJOmN0GtmIpPTwyHsLN34
HnEVGOchVxkazu0n0dPsHhPLIpwZ3x6D2feTQ0VS1Vn1PdgcGmnm0XxoMxp0vvsAMHDDb3xiZghE
rcEvx+gddeqejTpAfJ61SKnOD/XFYQFGOc+2ou6nywj4zl9LfOfbfFqMk+cLP1xo/djnDi/fvnIr
bLSTMV1qrzF5Ecdt6kTMUlqxUe1kW5uRBNiIrZs9yl2T9SX3K10PERvEbDtmdYbQ7fv3rOPBCz+c
HgKdaUL+FU91Yl1sV5r9mpKUuWAXbNAYlrWxDnzH8AW+nbTqvhkzAwuqlHESedbu/vhVYVPYe9Fi
XJ3N0XgSOgN8p2Z+VNFPtTPaxDiBLhhXgcFizOGt9cO5Y6mKWWXujapWDOZvf302jUFEKnK+tsFM
BIyBUkOMfUEONZOZLZDVDNOlc/i0tM5zh+ukVcYpBQNNG0Fi2J9YlLk1jGnGmW7jZjA2OQdKBQp5
zLYqvn0jvSYfq6Y2uHccGoMWyyrfRUwZizHQdEkLTyveA8Z4EhncF1dTBIxNjDLpoAsB9d3VTWrv
+6z/f+yd13LjSJaGX2gxASQyYW5JgkZeZSRV3SCkMvDe4+n3g2Z2t0Rxxai53NiL6ejonuokgDQn
//MbHgSnV75GU8Z4gQnkBgN/X2Y+n7PQwOH4SODfrtel2hB4UzjU+7oR6ragTiR42nABOPPcLWjl
6Hj52Ar9GTkivLoxoS9U1qL5KQsbVs484Z2vz1juUlGM6jlFFv5ouH0zrQpjHMttWcj+LgYS+T07
WnwtXURUsGvoiZB4tupoUDsiuyhrH4Cww9bpLid/HZ2WjVuILQekflCZtm6ETVzTT9M21HO6XBBR
UmWIazXVh0HLDeT1TX7vVkQ2BNo83IRdSKBV088Ghmq2/8VMkxquRqx+FGDiAKrcpi7MNJ32bp0m
tyDO5X2XCnk9uwi0CpJI1mlr1hdDSi8S5elyU2tcdyOpJLaO7dsvBk0Gdp9yKODWIMs02knA94vS
nw2+oRwfuyTU3fjKnMjXUmWXQdK189/5VIzXmd/quPAgq1uH8+IPhJjGiLZ5VXbf5haaSWsu7McB
tuRt6ZOKC/m7omU4mzk0q8qELKZJJp6NgxNqvzndW1C7Jk5QM7oUFce03RYGdCTpwmNEX8PbNnw4
5KVl+Hsdb+zLpNHGXxJt3YYGh3FAPDReGISAwYWmYb1uuPnvCzkH1xIuKzq2fnrwhXykxvxsh8F9
HUIV1qqyvmwm3dgRYfRJmna/Uua0BfypX+BkYBVgF2pFQGZwW+LRS8pFpt1rw0SVjnPQjny9+3DQ
3bULK2KtWWryGtPvGIuDvhVqvA3avkPmGRc4AczjHhTB+W6GubjLWrdY60Ni3saBQyp9TRPUUEiT
hqkOrps08W+sESQ/D6v4a6+Zj2Why73ZOMWNmXfPWu8XD7UqUQRpYenCmkCJjLdVBM2iecAB2/rW
jfChGhnUP+tIoiqcnYZ50C4iYAvxpKgduRNauZ2dSHJmtu19G+Z6s2JlAhEa2EwUnZB8ffNnlCsY
S9M1qaC4R6S19x9RERRD7BBRgqnHDZeXgD60xC+1db7mlJ3RpN/qCVh6PnJjM436pbHaT9Dpf4jE
eMRJEO6RXn6q/e5zosVfwnDC1SB6FqH+9fWu+v84+BkcXCwQ9P+Og39Oi/5X/tYm5/WP/MsnB3c/
sBFu3HxnAIflMv5PENwABQdHdLD2w6UPhwUutv9llGP9A49Z69VYB4M/xwbU+xcILtU/JHniXNtf
Dflw9fgbENx4jw/CJxGOjuE6ARQk0loLfvgHPjjzM3qrgxI/cR4+sOacF+BkjQwMkH1YRrQbB1xv
+snxotesKYi75E4pLLaGVUCZ/wOwhz4mdIViH04d7WYzt8UNwDTgTbsEWjVBHkKahEp1w1bWT3sY
OIEgoQiRKW5jAsHAZET4z8kWk0DMdLgJLgFaHF47SQ6k2IGlR18DZ0naKmXRhlt6qz5GVbCunkUZ
U0giIEyhh8xLXlc/9yOWxq85XtFrphc3UXRETYrsd2FJYI6TLBFgXdBwJDfKJBkstHyEa+YSGIYN
KnIfQ2H34zbOnF6Yhaovk8DMuFmhWfwOvkj6mP+aRNYXpGsexteEsoLe4s/aWHLLar8xnuOiiK7h
bA5XFdYvV/Zr1hn7GIzIZsrxVqAHDa23Ngz4Q+VrTpqpgYLs7K7HvUAvVSO8sc7bp5igUW2lhNVD
33RLutMVHYcnMcvqkwnBiot8p+sQ7h3RPalSKhwXHbd+ygIlv9lGoB5sVBPfk8qtbn0r6lvgXGvA
ZI/cMo1zGZx0jXz/xgS+i/qOirRAjwAoX2Jl05YuQs62wLYxaC6LMF6Z2iI34pjC6xzLMO3W9p+y
8a6W6SVY7dqfgg0YEfQgL6dzW8kI4zIYdi7JBgRLRen47IQc3cZVgfajd+bHmWbJXhCWfIOL8MZd
MqGUxsaf2Z5uZi+zxh0KJ+21yiBcG9Utwsw1RfW1odqdlc23gFNfdN+9CDXjIW3QXgx3VUDoWfRL
VgjAAv0p6vKrDFF7Pju3XdvilzQmq8g/GPBa14M0d37YcBVd3A3jG7gnu1pW9yy/FVs8zRQ331XZ
tIZNxA3gohjR2wUd4hBLbLNFP+z4Ic6r5dXsZPVOmPg22dkVxOglMO4zGrJD7LsROqtW4CplmZ+t
dC5+IEzDDoYpuOR3YlKR0m8vsGjxe5skCGl4/aDbnxMVlT0e8mGNJQPm3h6Gc9qTJW2MWnGFEUCq
Fi4xCg4B5GW0Sv3QDNhPkTBhJ1uyXi7CoK9vbHK5JLVWAPm0da/Q92xgHN1ZWIVEJj4c0n10jWd9
uplQIiAkN0iGG/RH3J89HGkf00R6sLj20ubG699NmN2AJa1Mx51h27efqbXXGncwF/pajEtyO3+3
ZH/vz+1nE16ZRoeG8p/JYm60bKTZcZNaauu4VIzUBI0L9KTkRiKsSlruio6Fdk/fjgO2J1p8CUrD
LVHDpUjhJhJvXHhIuACS4oTLj+S3yLJGClB87rSvYfpDdP6laXMfm54E+QdIyX7Y8Lb16DLy0y1L
FkRhHxnBj9CCChlAEsbMMocs0n/D1J82gb+2w8+Da+BpgdF0KN0XTXOfmXWXPSwRUcCPUZXIEPjc
DwjL1lFdfcHdARrcQMecVM41V6L7DL2UbyHSrCw4xip/ohMPk4gbA1ET62SMtxlyyENr4TCfzzup
tSOkuIVFl+8tkIaQ0rPD2cPyh1+qmygZZCfEfVTDPadPAk8qSAjDJPlvAFTMqv0yp5108HeEBdK2
GZNsC58OZCftxk+EuSO57r/ZWgGhN+6vJ7od5pw80trbFb1J7qfQdk3SHRTihWyekF4PW7QayN9v
9QjwJp2hfmjcE5nJfZPe6Gn0AvoK3IkwoaQ2Xcxw0nxxSJncbYU8F4Df2s4kP+rNk9kb35Fr7u08
iz8vXoVyoojOzPsSiraeXalIvwoSqJh9+mWEgW/nNVVRMtnIu8qq/mzH/SehDQfptJ7R3GlTM4Pw
fBqs/qqucPlon/sl48ltuvpzas/XvfbbMd2vk1l/EsOFO+DJX9tfMbfelNm4yvx1Dq1xpHBcofoZ
L4MZOSybsca+bMTR7RxXV3OsX6UAO9AxVsWAKry6D0uEVdbr7R0LzJtU7An3vYJCinlPgQVosxio
9Yjl7Fis9Li1vcLWYYBN3BxwQehrXPUrbstmSaQpQqt2PRN80wn/dzOqQ+wk+2iw/UtuXPVzpqwE
YxVnb5fVLcd0siLAKlknff8VpgaikYrOMLAiEXZFQlx3M+zGuN7NbXnVpnKnSEDknJ3b26hVV43/
o071K2Oo105ebFvIrAlsHBUDggHxRKHYzUn3gj7sSp+sOwMHDGHOWzlgvQFvTKiXWRzcOb+1x1tH
A0Ru7kjt2gz6pXRwRTCbjVGGe7fIcLADOwyfzbml5aYNdbEmDAJ5yAg1mGTiSR+eo7K5wvnpBZrL
bxxFL7uJZrmJvm3C34HiewsvnN12rLd2dqiAxbrA+kJZLB6dgaw2gdNNnq65NN9m3bL9Fmb2tavV
N2euBavtR2Vrm1hvX+a62w5EIb0kkx9dKCm5rAPP+47jNYhyzdRFJ1UXT5CYh00T6XfTjNRgmvEP
OWDxv0LUyOKCclSE63LhiOPNZWYzu2D0DLz+LHx4rTpta0dcC6StFZs5xOJ501qyWtvBVYDnfxcM
7p7esaf1NMf06KnWMJxpE3iplXGvpfznpwddb2lwjrarbuY65vBHqw3Vcatqd81ZSkago1idCr9R
7niTSUw06FY9Y2I0qOvRrn8rTrgEcHMzVmLVymitFk3Dcqwm8AycW6N+lMTfsTF9hdZzGSDXmh1o
RK1/5wT2I9ysQ+W6IN9A8uOLs3CFZDFecrvwYoxstCDcoXa9iN3gS9wh5xbjYgIX48tHKkIXhijQ
88GDAPBIqv2PDGFdj3lNXTc3XbsY7rJ8ivaQTA7TGHWE6XY/A2vxHlXRdeN0iyr8zkJGjhoUBtIw
GV+UBZULl9LpYLay2DiNuoIpezBtzoNsbc31Xsvd8Cbm2Sx9Q8DFrjN6/S5AGRfTyIoMb45pCGPn
aFDQBVaxlnHGnjs+ZxaBtrBq5fQZW5AtEPS6Sr6b2LpsnPwb9HmQzOmTg32pOX03sV5ZDIesub+P
yJiJJZHQyTeV93jBAAaM0U0F8N2HV2nLUQBqojt7Sxk/OyvYCzb4BIZfWlDVQpOLYqzOlFo7oLM2
dhgK/bdarqzY2cbaeOd2yoNrRRRjCC3b4lwuHkhwxQT121w+hnEDvF9HAIWawRklVoMlt4sbMq26
FRhGwxZR3AxZZ+OcAS7OJ7MunJA4P7koYyJRwVvUN1PPg06XkWM/1ZX6jGOS/6hKzuMw3lOV7GsF
Y00AfFiaR6aiF/g/OgmnPMt7dJc/e4FTPoKdmkISn5n1criOXPcHfgjG+l5O9qxuwW1HxOlM+vyV
exGoN9b3To0nnVnfw/WzNnDEVtVcqtVQwudq6SCViXjoq1+aDHZTcdvryBlbz/Wh+qbAY9CA0/LF
GUfPCq/s/nksMMUg9xX/BV7HLiPUK//lq/6Q4BdYhheqLS4bPQ2QM4S7pifxZKq8BI5tNoF/1Zrw
Wik/k3FC7FZwsFo048iHf0G4YcNpy02VQmugs8RnxrItKALPDLhrEAhlrfI+srlRPJkVQn8txz1l
WIH0tA/RAIlP6eBwJLjW/ARQDx3tLTbFK7s1P+eZReW0yRPMjmwMwxB0hxW/j1bCs93sgNfAIJCI
Tmt3sH/SEttMmv5FdZxsc0lkZRW2nNxpySbYkt2bc3ua7eYlMtz1KMyfbdcP93mWcBJz6PhyOwX+
hbTBd6bvVX2Bo/baT/RV1l/GTng9GWpPYrS6z8cO6O4y0sSvzKaCgSI/1kCZPqVQ7nKb0AF5OlYQ
5P+9kCjM9cqr6thb6h2BS/XiPN6FYjtU8RfsVLepyg7h+DKk4z6NzWtCgHZ2iZ1eqnZ9/SvQc09F
5sbyf/jhcNti+EzGNbFfGFV36Rpzv8vATrcW9Kw4zOFVf2rsfZZ94re6K8rkdRaqB7KoOVHse4Hc
QHTGuhD5dZzh3+XYe4lKa+6xF+B+IaYvdWNd94F+5bBZ3kjcQBEvbbqhvjPiAgecuMJxOPbSEMvL
xtDuJyt8NpAUVPpgblRtJALWZtSiu8Da2sWKZ/a1z+aslobklT0qXJv6bB/E9p7wPf9AGgQq+lm7
de2OckfHWy9+Su1PKaJW/HDWRqI2Ni5FKx3LimcTC8LKdu5Q1OPhBvJW3/k++s5+JnJpldKNvwAM
3jjYhZm4KxQh4YmGNW35P/6G37vSUKULEztJorzCRL/xgwc86jfodyP4vTR/4YvM2tocidWtZLMj
xSpeRcImvbgbvocO+7nI6/1MeZhxSw7054RG0z42U90D/+tosFLzmPkXsfgdcf8gSd3dDIuIPIz6
ixTHerQX7pVYpDBtFO0j1TV7VzVLOyf9THKrX3mWxgJ2uK+uUcdizIW5trGcG7o7/bQT2rxF6S/d
ETi+wu7gS9FV/gW9oPYiQ7tKkupH1fiIpjXF5x93LlR6z3LCaVNVwSUWW0hyJV6R6zJho3Gq8UrD
It2u05yu2Nawhh4Nj3mpZvQSnbshm+q6Q62XT9M+S3C4c0jpniv0Z1oAJu42z1gq7uwK4Vg5jcIb
4n494VQKl5/ifj7Egdl/qkyIXoLUJqQVNnqBMtvktbWbnKuWFjm02w7FafBJ5rqFrvy+bHZdWFp0
dRZp2MGaOvRoh+X7dSCHJf+RWEZUL6KOp3lFvTM+hC4Y5LpNneZbVAHlYsPtt7/BXn3kJQN8MRLQ
9drf4qRC8HX8GoItUEFaK424R8quGcYZlWdBaHZiTPK2KzLuU+lrrHaCK+7GfQ3bzqWuk2FcGeN1
S2AcGd+m3lyUryHdGXXrk+8bWHQHCrOEnVVYxAu1VVXeYouGuATM2aBhtDCYWhZvBEXfWGLBl4Rw
F21ch1oak6+V6FrxHZERceJNu0SL940pw51fFFyOTDM27imauAdPqEdKbqBz+BS/RpU7r6nl1hJg
/h9zVug+TdMlrGDEVT0XAX/NXv/qDn01/5Pg9Feo5//N2BIbJPJ/hzW3Ub5we/+k9i5/4J+gpmkA
alqLvTfqJJgrDqywf4KaQoe+K0yTpDGY6yQOwgb9F6hp6/8gM2ph3QrD5E8b/KH/Yva6/wB4ZC44
cLHgkJrG34CaC2L5J6kKTpUNJ026jq1LE07aW0STmRSFLkaWHn6OHWYjxJRdtPjAfnXJHz788VJO
sG+P4qFgMNuWQ/4KkUmS92CYb8eKVYADG3uepwPmvnRdRo8wxaNug5SMw11p+FjPsz2Dj+Zpcv1v
DG5ZxCpLaUD+PWLe6jJoYzQ1oVcRdn9JU7zc1S49d8kWs6kzhm4dP7uwhng8w8paIPCjd8xzO7ZA
P+lIfsFCbPsDNTbRNFZawR5cLp6yMTHunArQNeKiHG5Q/dD+sUaZXyLGCHdTBgWYBrk4cBWxsOYe
qGE/fhXvGH2vH2JJy9IJgyOmbvnBf/wgzaj1xAgc8qOoPa9SSbU9Y626Z0oib5ur4nfm0qhBA9c1
KCOTZIubHhIK3TpLLlxe+9v5Z8OzVaDqoPrYRx/Nv5mQc9SuReS1E03OOM/BeqKwcg+WHuJk0BFt
dVf4LaIvt+W/4hUYEx9UHiRyRYgQ9aWNQuXKCqHxbWKXsORz72qhhB//QMdd2H8W4UDs7W/fFRmr
RjMR/OlVzhB9kno/etC7prVVO8qr87DZEcZeX5rYs22bSsOoMyiam7//YISSIpleUuSW3eLtj3AQ
yYe+DyEjlPV4W0WlpGKq05uoa7QDEigb+5+APNYpqJOrJEywmRytvH+2rdTZfPxb3m8YNowzDNct
U2fqSDamP+cOpMNusdhN4N7E4ifufMl2pFm+awNoHB8PtXz741f/x1Dq6KlLP/SDipg6T+j4Nq0m
W4Obq/n+d5VN012XGvb24wFPPNvydtmraXTQhDpK0EPHY7aCbG9PtAaUtyLtdgEGZNzD3PzMa1zW
/NGzsVygA9smDlEk4r59jbnKhKa3ACbVUPrcxolnmmdFfkJqIxV0uN0k0j4zpnHy+SDl00JjIzJe
1Ql/rPsYjhgpnmPsWchXt12WTHdxw5aYpVr7HXgcHW055ltWgbuuqxaPxxxaDUwL3b5LiKfcGW1s
QdPpXPWVtlFzLmr5/e9jGyDDT4fjC4vsOMGQ3Sqtoq7AW6HgMk5XH3eQNBp2JsmgZ9b1+7lFH4+O
hLPoIQTX67fvn/tjC9aG94MZqh6ldhThaW/rXwJw6c1sg7L/7dRiPFjESGdsnnER8fy5bLKxmBu0
sZgKSTpyNHoWgzgdPKrUXe/vh1IKRZCDZygv8mhqdUnNXloEqef0rk2Lv0xR9Ycp7QHIgR8P9bo9
v53Gjs4RQtqnYdKUdY6ONhQ/dqSHFUs0IUB3nUkN4m0/jJhLpQRNxQONupUD5/QGiHS6gj9lbIsa
jxnsbyf7gPWxe1dB2n9KGzSaBZi+5XHjNM8Ekr5fbSw2YogtJDdCsHu9ffv2IIir8DEn9kuj2BLr
hdNUF6QQUqS50a1W3yJvHM68nFOz2dJ5OSYiXj770U45J5lvFDkq1KgpYBizXdJUKic7vIE5rr18
/CXODOYc7ZUVt0VD1zvyZ91WAlX191huWHuN7IIzK+fkSIIPhbDM5dmOppeDnYPh8xcvGJNik8og
AKrF/ENyyTkz1IkNa9kk/2eso1c4wDSpDZx+vcRHmRxWoAABuUZ7I9AX8X7cYYeDmns9OVARS+Wr
eRWR0tatbJmEF3qYVPfamPvwzLvySg3csT5+66d2EUsuwj0KPAWJ8O286u3ImfqwSLye0nZvdmPg
leCQn7vQLXC3Ef7+4/GM9+USL0RBX7RZ3UStHk3kQi9ba86NxJshvb60uqv/mnqbLnI/tkTqDI07
PC02oXcYI5EVQCjbeAiNSE6kcRKSuQqFrz+j/YZ4aUX4Pp45YU69D5fNYFk3qHTk0dwYApf5FtIs
AYEbPk/zoNGHLyrtgU02ucytqThzpTixsClibQvxJEna+nFV3w0t/VIbsCYmYRTqrcG5AVqTPLY2
f9cirq2xL8zd+4+/wzLvjrY92CGkr5J3K/jf0bxMQsPAcKGlKcSkw9Z/8r1qFMVWr53iVhmRQxCZ
kSIZhy9bBLZxZhqcWIIMz03idUuT9tFrFtVUZU1WZJ4gQ3xjAWtsshKSbmpO499vYoaQzDkTZQkT
7uicVAVFMb47HMk2KGdT9M1l3OJek5VLs/njt3rqY5rS5hgxhXQWyeqbM9LufKvorCQFw0Y4iubd
2SYpHiQz94aNgeJg12Ec+/cPiE6WoxkhreQEPhq0N5vZ78so8ELCYj41PhxErHemS7JY6u3Hz7d8
lqNZYxk4lCto345lyaPdInFUYAyo3dHTxWg6DIkxSiq6jQrDdpU2mMNFSCAP0Dt+//3AahmQeocW
9HHcPNN18NnPtY2wgvEpNSBv5KEIdybFz6rB8MBDTZd8TcsmPnd/OrEjUCHoaJFfiVPHoq1UyloW
UckZAYP9Nq2C33MTWVvCDunSFObgffykp4ZjNCANdgPq+KNXzCWbC4qPgi5I3fA6AFV7TNCbPlSI
F0li8cWZN3tyPBdpNj0ZjoHjK0pl4WlLmx3kc2ybK5zX6e/T/yYEYQ49PWvPXATfzyD4LiwPncGW
77n8nD8LeFsFfdj1iCJ8jEi4+rYkazWpB7mk22lhfQd19nMequrMaxXvNzwGxjOFUFUhCSg33w4c
gfuOnYtpJs6KgqzGNOtuk7G0xp0dj+59gfI197BMcjD3djRcNaDJTsllaVvjwY4p/Uhg0MNLoY8B
jbBQr3+mBa3kzWDG7oMdm+4tmQIVnFs/sxpsl4x5omGfw8RHpEKjeXAbMqaMNNc2UWDq34VvYcXo
a129LY0GfxCjhK9+Zj86UX64CkW+yUZLQB8UvrdPXctOkTVAb6BqSbJOlzQyw5Y4AY0jtvVkT5Pj
3vbE3+hE9kyxyT/TcBsucKsTKVo4LckwnNcMy0PBWZ/ZuE6gOPw2ZroSHEDsm0e/TuALFQ1uGHkl
0R7rVs3iU2F0Ogap9Kl0AzsWGrl4kqSuXIth6HYT3Fx6sZZ7Blp7fxyhx5RqkRuaS/jyUe2Jtdwk
Q+SYnmUMNgFdWQ7/bQ4OWV/KMyffqU/CrRlElEc2FbDM20/SkPHbGr0RwEjoNQIeIKwQYlTamJJE
tGFd0cZfFTpzd0Wvo/9BSLrZroZxIIUCYcKFVSECSOcM0yBb2Vsi0+hlfLwFvT/FAHlBVG1pYcpg
2EdLpZ/LNCxbaFKYX4p1UeHd34dRfVWq0vEExADU0/W5iuDkoMtboVi2QdKOBg0QFOty8AOvGxfv
006DXZLoLpZN9ZwnT4PDkpzxuTrz5d+Xowug/T/DHh2elqYPI4GPbHVoabAhNmtQufyca8OphzOl
QYVncG5yVXv7zQMJhaxs2HyiwrTgWyUIHpIBqxg/VOs6zpU3jhDpPv6MxjJr357WLtPZJCzc5gKC
OdbbUQWZi6lRSGybCTS8F1NQ7v0YJqeltPmT20fcHpcCP8kle0GB3zZ4hn1uui/f7f2PAKI3aV/q
pn70I8jYIeqhBTqWmOx8x2Iy2BdZXh/aLJkf+LT9o10P9O7ZaQ6YvmSHIkVgOSR46ln4X1zbaRb9
/vjFnDgKOHkAM6i6l/TSoxVooNYUtQ1qRDVOOiOM20vNhbQYjQ4Z4nHZXrVxltHbHByvA5jdfDz8
CTQd7jUBaWx5nITA12+/S0dzrdd8xm+sqoGeyHTLXFeRKB4OuEGL8bIgdEFH35TGLw0+INfEltg1
3oAhvhgaUQ8f/6BTux9cdYoNzPgkoPrb32O4bdVXdR0isI2mvdF3w3YMnAcngOD38Ugn3zyT8hWb
NDmW3o7ENS8zJ31kHSSJ2k+1lN8cZGpbzrCGXFMt8dd6N5h7IzfCG78fxbePxz9RfdAocslXwEbF
eCeFx0a8JFGe6iMluxmXTf+Xmefdl7EeaNyXYXwQFmSMoa6D548HPrXNIGinfWKTh8295+2DYwg/
2sPMK071ctjB9kuXyCJ5ZmYtr+94rdGOc9i6adThFP52FKugY+UYTeh1Za57kZ4P67BR9QbHteAL
HpLZ5cdPdWpbU8tKAko34Fwt//6PYk6bGyPqM8abIzFdqEURuMr9Cr5BWbnaVx87Pcw/47Q+M41O
TVj8E/B00JXC7+TobbpdWlhceGKik1qFCQeaGWuIfqNC+zfK1VdhBsRK8GZw7rdPGGq27wTU+56c
52Hj4M5JgTrhr9vTCHp0Q/jEQjOc+yYjSePfecqlWgYIxTPi+BiOMEJIbDeJPCcml4rQAnNTFHW4
N21XntkBTk0cLGP+e6ijUzDP0zFD0h15mpP1K8eqyUZAQUJ6Z95uG8O2zkzUUxPH4h7jukBPdJaP
PiAIixa5RoXXZxrDW58dvDX9RYQ5Qt+PEqwQsglfto9n66lZw1Cv0hzF1DnadquEg64e8whroWra
BKZjbglwR3fSY/f28VCnljvbKXspYh8Dkv7baZN0MeJhoD+vBV/bioCm5FQyXz8e5bWbc7zebWcB
hW02NUCAo2FwuW0lr9DDv6S+mATcEJrWtM6Ihi33qRNgMx7X3ww4oJ9sWRhbtyrb3201dzvRVNWe
2m/Aq4BosEQz6EwJH1d7Mxs8W6jyzNZ76pPTAaRJb6OXMtVRfWfPWZK0+PBB10F8r1U5yW+1Mr1a
j6AulgV8+AyhxJk3dKIEghUgLFRVhsE6OirspxGP0aSGyZsJN78SonuE3Tk/TL42r7WJGW50Vbqv
jZBENfIgeksMZ8xnTjw3XWr4AtKE7UAL9O030oi/C/BjCrHoJgNE6uMSGFAjNzS1JS/cjnY6Vopn
XvapmxUIjQBeg6eApezyq/7YmRskTEFYc8noVNk+kgrEXaq3QxsWLeHAY9pDlzMIIzDatr/RjHxY
bEmieEsCFu2yjz/CiXXHb1EugjhEbO8uPJ0U2ZgFMvByKyBkD1UU5PbA3Jjm1J/pUS0T/mhB0JiS
4Mu4xuniGNnv0sxtNBPiJrg2hEXEtuE3E3W64VU0V3Z5ECa/tDCNL8oQkxkKYTF164+f9tT3BgDk
y1HbSXlsGjbKMmgJmA49Gk7yMu8K84AxKwkngfG70pRJcgMUtY/HPLF9g4nx3FzwBfKNo69tjFyL
4zChT2NEyc6MCZwn0hyHXd1K912ZhA8fj3eijMKbX9cdAc2Fdv7xWh6lX+YqZzyoC16Ald3WwvRp
HW6aH10px6tk1s+1m0/MIg4LVhCgGNWze/SMrtJGPPdopHAaT2jMBrVLTVK7zFEl9x8/3rvXyUVF
58Snr61swfXp7eKp6LDN3N4TD9fkbrmZ4U2LVec+lxrGVr5enTkN369W5ionk0Fl6KKVPq7bDD0V
eLMk2iaUXXMAg1AedtyYqmLB4N5GcPkOLRaKsHJz0qbKOoQYDkm3yrL0zAI68ei0r4XO+SgFrcaj
3aoZVNXrLRgVGazlWuoNkbTpdqBVVdTZ9uPX/O6QXJ4akzoXaBUIyFm++B97VIys3YYYrG0y3V8y
z6xswtavXKzh/52BIHosA5lIbd8OhPdcrSB6axuHfedAqKeLEseYziz8dz5bXG4XMhtT04WCAcT4
dhgMFFqC6Xx/IzEp3qnaKTdqkuIq7AP/e9XQsdVIVyLeeQoeYIq1tzIc5bdMh4cfNL3Y2kRrrKRP
2rDpZo2zSoh+/tX3dXdmer9bvcvvRJ5M25vOjzjeodxgTF3iUrWNj9fIhSDK76VJAh+jd0wL1qWq
62/FlJce5v7amXf0bhEvQ5s6nUY2aO5D4u0rUhms1hwPBYz0IE/Xo2t9HVsD5wotab789UeHW0gR
JrBCpJ939NHH2U2sQRKtVAxTcNGl8YjdkhY9/P0odK9ee3f2ckl4+0AzYiGZmzFTy8eNloyG7rIr
y3N9+BMrhaYSDRdU4CwZ96jOm8tuiRyY/I3WVRYBawutDKbJ4a+fBVM/8Cku6HjkHcMSkYufgmMP
PnrcltQrbNi3Tp/XZ64aJ6aApDumS5eLOI9z9MY0LJ1Bq/AqjYYoOwRha257RdB0XXbGmXX/biiA
b9iKS1dDwV5wjoayStvJgH8UKex4VWNDEz0mIbE5dZwFPz5+d+/WFGZ+oHtsnAj/aZEdDTXIUici
d2CoOjYuakP6Xp0o3JHZ8tdN2IS3k6++ZANRvB8PfOIZlXK403CzZ1HLo7OqbjvYXpAgN0PiRLcp
qTkbWXaEP83COTM/TgyF85KLi+LC2qWUfzvXyaWFId6gBVD6CDGm7TFWU1yGLzs3Tibv4+c68ULp
59Hog6fnKHaNt4P1llUFWNi5G2fEz3hdxc54icgeEbTWNPZzlzflI0LIeN1JIsP/dpuy4Gxwe3Mo
CukUHZeRiY9GIzMSf1O3zvfIB57MgmxijUNK+fvHtHCFAMqkaHxXLeIMhs/NgDA2HhfpRdOO0wY8
LvwkuzkgeXcM5YXM3PwxIMDv28djn/qeXMIhfYD7cT9Z/v0f52+kei12e7IO04yaP6ttgnF68BTT
CM/x9t5tYLxQSGOuRSefPrxrvh3Kh2Vq5uQGbhpE1odRn/uLTrOaMw+0bOlvqv+lmQTH1ARUkMQW
HY2C7XqATNZ0Nq6b5RdWirXMOJn5DcwssQ+IAvz7aWJT5sMZxlEaM4ajI0bBIKgBt51NFpXQeEO0
gnTHCewpSnXmnDn1aPDrYcPRFX7PiMMoCocXrXM2GrDyRVvEGbq9rE2JjqJK38ih7aP9x9Pjlcx+
/Dpd6gM+G0co9eXbj4bqjesc++rGbkGAVv1UZPOKsB/DI1Om/5QhsyFFNMX2f6rwEFn5meZcaC6+
S4mJe4BrkXeG3UD09ePfdWLagiO4UJW4BtDWPNqGeq02G57f4WAP8+86R3y/CTAsQYkzznd/PRak
x+W9AxsLxnz7ClQh/QkLMpfeHHZGTUFqT5ajJQzNTGw/HurEhvfK8EMZAXtUoIl4sxrr0PaDrPWd
Td302TaMDWL/oOCQtavjFBmadf/gdPN942bFr49HPvFCGZlTS7AJLHvt25G7QsSlM/GQc4xwt+r9
al9C7iXBoq/OzanlhR3NKUdfzG6AAig1jp8yWZyPRGCxRDPIlMjT8J+S2bBLBmkcLKfKtpPZ+7tK
QroUdjxtA5c0z79/Xi7KC+eBXck5JrLGsxHS3jRwe5ugOfUzGc2YfhkbBL7y6eOhTn1U6DJAc9zs
LJjZb18tQvChnSIiAoW0tds+wqSjo8+89WVMsG0cK26zeFnKeJHzfjz0qa+KdSxiHWNZJseyGHpu
EMtcPO38rPyVEci2C0xGpqcyn0G4To5E5QMtGJoBqOfbh6ykW01Bh20g5j24hFi0FPukeLGGwT3z
5d7vgvT7Scyk1qHNQZTH25EGiHiknsTOJs4gDBaRnW/UUCPypx9w1U79uYr4/ZMxHjGey1ZDwXPM
UkP/mkxkItqbdmh+1b7zn5ydyY7cRpeFX6XRewIcg2QDvclkDiWVSmVbsi1tCEmWOc8zn76/0N+L
SlYgCcmwtTGgmxGMuHGHc89BHHpI3s+NPV9+9mOR69JgQHRYtmx/gFdePMVVU7pOjzpYYIB8uUI/
jfIvmIygcfceEtWScJ80v7jsOhX/2y0sF9+aYbYTAGAMk4FOx7lGsHQcp7LVfmFRvFkk+S7hor9t
s6KghZRg3iJBhdz8A+2FDDjjCPVE7+8V3VSrIiCVDwLvMWWb21UxgiVLobUIrDBFirezmU/XtA7Y
gilOP/2pGB4gG0NHgixmmyXVWkOleYVh3mnSVoNmMzSutVlW74fFmb7et6U477LMRu9eLgsI2u2y
Bj1EGNQrRVCP7t9AZRGxj4whWLURXVzAJTve+XWUBhoUbB/rkl3KrXZAjn5tUxpwI/sutKypPvpw
N+fJz5aYcPx8qv8gsbhZm0X5hW0tVJ0F5Qf6k0UXSnRJ2z2EKVK1wP9oX9zfRZkC3b45twY3R962
y47vyDk0siU+GMwNnyhyNAetX+2nZLKSU+eX9c5eyuBoaxSwg8soDm8rg5C3nw4JqhA2T/aSiX3x
zvdnDfKBJb96c5ycc8qn6N3O7gMjR/ZDUS7Tn/fXrDo5jGVS9yCU0KGcuzVPGjg0aWILxJPW8DgZ
Gcyvdg8ZBl/1CsbX2IHRyI/2arlw29HioBpC9nRrb4JPCGgJHA+WDi0LHGiommrN5LzxCq/aq+cp
jfmMfQrmIBjh2pyghgQ1szoWh1gFbZwpmh9yt4JnLjTSn+1wc1i5Ey5tM8HytqoxpTtMkNw3Ipj0
pGfKiIEiAoYOFgyv/Z0HPH1GoPkXnjk5ZiMfHt4dCqS3m9kj09lB2CSCZumyK+2hPvDnCEWCuUW9
uk/3NF1U+wnQC6QgnUoK0JuzCp/PUJgJi6x75C1GAbVs59jag69X8U6++7rULTdUDkhR8qU6s/Ux
JYRRU5twUISt+fNxNAY4INpxhbSCjv6T6zbax7klMNJBaFxno+1PsBfbl4UMYyd9U7k7Dg8/B5ib
R1Bxu83kq1k4jhbLrpeUJi0sW5UbWzvRkcr7ONwJiXAkbfE3N0NruhhgxOgEuRtBAyXgSMpiC242
9GbPAvYSeIhKd+fpfR13SjQjDWGaMwSfW9iC3XgtsH5BLo/038VGCv3kTzPUXCldmn6pIWuHVerB
h2dxx9mqHI/MJJAnAnVGwf12U5eCtxGaWoQ/vbh4n6UI3ZI5JpK8zirG/iCoMmY7NlUfkhSVPi+5
GooSG2dX2QsCqNbiBICLovMC9fvRzXt9ZwJLdUteWtl4nRAkdtImKyW+Uh9Oi9YhsTj6kpNs3MPx
qExRngc7QKBh0tG73cTJQst9TQwn0HsL2Jcersc4AuBf1k5yuv9QvAYJsl9SJ4gvxkylscXwrHOe
w7SpO0GLtrAezAhTeigUhd7fmYVAL/redv6v2Tvl7wvwPijfM3f65MkRx/s/RPUR6XwxXC9ZAYgQ
bteclNZQMZMiFWOZkBj73n0XF1BF3reiepZlhEi3FDw0kemtlZiXOmOQHi6iibHCA74dEd/amGBc
7ictPtpNPHydS1jtjukadm9Gzc72MEUqj0BYICf4maf3t/PYPIt5na2ZCHJfK6EimtczpKwTEg+G
qC+daST/OqIEp3l/6aqbCTKIZJRUBuDxZoOt1Kn6CHE2PvGKpDB9paMR+w2Fq9Ga0dkOtT3aAJVF
QGgAiHWeT0Aft5tdImueiGRA+anSxXOnQx46VbjxyB5CBP6Y8NxZouoMSfwwQ2MOvufHWX+RRmmQ
Ow9tgtQUWW6KHEgENZY/h5/vb6TqdnrS0VDIYELM3bibJo9sd7F4LoEvwlxjR95pzKFc96rM/3Df
lGoHKVhKtSAmhAhjb3fQMqvCGif8uIhDBm8dmANEDWuoVwPVb2cYSu/bew1NxRu8NGjeGqzM2FgY
NnOCvkErzPAaH2ZxG/K1wcuPTdP4R9ufsrNuwKjT1NlnDy2Fk/DD6Cj6Idl5xVS/hueZOjzYGWq7
YnNbRau1pS/ItdambD4n4GHbo9bW2nRMNKf4DpHMmp9iEcGvtGZGAbOtmRSPcFRAywd9aD1fl7Xv
fhrPQn8HPA+uQoaghr3do84aDA+1XdQCxHqae0qhfSseF0gsf94n3ljaXKAmtZkSabFkaMZfdZuV
l3nVxE6mojjOGCFCkd1gFrR5bIwlXHUrn8nH6JJf7XYh2sxD6BGjZC/iUpoCZoh4NYMPZAu3p2t1
ymocBp3vWab9IaPJgkpg82G15non6lJcHBw8nRW4OfAI2/RrSn244x0KAm5r9+d8Mt2zDtDt6nml
fbKcNN2xp/Dp4G/ocODn6Kzbmy81pJpXW1LkbnKZrkk6FxEMo9SvceohKpdXWfbR1WMg9vfvq3KZ
DIp5VFiYLdiWbg1o6d25JJp2KjQrwLMsz1QnyC2zNXyykZzbuZGK55NuI517WdBhEG/zAdNmaUs7
Wsm8jHSixFKtJ6cdYN3hRpTwjA7FpY0W792U2B00lrBP3F+vcptf2JcH7IWDT8ehr1ccIiJeiBea
mZadutz03vQt8H0L1PgRVrRuZ5MVwTRdXcYniE7oOmxjBk+PUHyZczdIq66+xq5rQv2KJEvY+PG1
C7v8wTKQm0F41dy5/6rlEhMRxuNqeADk/3+x3CWtW0SOKzdgFjy+8BKFB2tIrGOyVO0T7K3NdWDk
LLi/x6pLSnhCvYz2Jx97497Ab2Q80lzS1KMuSK6A+lBepo840p9mK8GTUiGRoBxKFWTzt+srlja3
xoWy5yoiBo5Hpz8ukPWcR93Td7ZSdVNemtp4uWUUxujkroC+jK30mtS45kYIvV+NvLZDIHS+v4uv
x7wkCoDN+vGcUgTdJNVuFGsdpTuyyzDUvjfwdr7xsxa1pCakGBOucVEf9bZzh2O6jOPbytIY8MqW
JArGdGpPWgJfXRbBHGoB/vjDmjT37/u/UN7VTcmGY6VblIKp18C2fbv5HoTSOZQLCLoV4fDYFuG3
KYLK8r4RxWHiWeEJ/1GEomR/a8TWm6F2p8ENwolBvtDR0suc1ZBIJO7ebPJrZgHqpC9tbcomydLP
/hDCJCSW1q2Ofru6RqCJcvlmxn73PWmAGr3XEsMtTqDqs09iQuQDOvAmQ1QqFpp3cOkuuKdiHjxI
8DXR/vRLKzmH6AVRpuYB3DoSF/b8IQQUE4hU699MGroAeQtrbTw13k6y+vrjkl3wIjHcRFGHmP92
37VhzXQvzZ1g1BzzCZWo9aH2YWe9/3Vfe0aKzEQNMtmXgcomPEXwzIpXLSVPJUg7e3NdPRCNUdbJ
8hlFl6UuP3QTlJomDYefhRGRPpHBEX7RmaWTuLlebc9ECo08Jwh7XoLOMFHOyZr5vPR59tMOEVP0
ynD/ZG0kF7d7ibZ6bqV5A4enj3AfulT6dQ2h0CaD+fP+fr6+LVgio5DDSZ40emtJIrBnqFb4ar7W
A5ceJK9SR1g7G9ZOpP/6aeHvJz4iZiBieTU6oFcVwHHk5NEtKtNr1CWf8Gf92Z1TqcaXTYe8yfbm
FV774Bub9uabNYsGhUeHzcnRxkD3IEAFcN8ck7mOz0mGPsX97VRdghdr3B7Pdfb7iVYO9iCvOyG8
2pwjKgA7t1q5Kl5pWWgn79xS0a2tizZTiJiBMU7ZcfIbjznrEe2wDN0iTXjR5f6qlPYo1TDFRlzL
LN3tIZkmBDNhX7IDeF1hBECZ7eyZ0BU1BQXMyOn26gbKS05XkpoMMSbw61t7Q1/kCWVSTkrmFWfd
6eCZipf5PcPk8dE0B1QHNZFfzNZKdx4P1UrloCYxFw2wV5mJaNEWRXTbDpysj65tOpOHan0JblRv
HxDF+HR/YxWlMIZU6ZjzZONRSIZuV9q0o9mAKXcCU+o6g7ap3oROj+xpOkFA5eQDMoFRc+Dt1r56
Vvm3QSlpx9eolgxmVY7ICElytvHbvKSw7cIwHPS1m53ghEcyLvE056GDb+Jh0bI9lI/K5VD6Jg6T
CkPWNvsban+KaWg7wdBx81eP4e5eINPehtWX+9urXBobTDVIsg1tUyREg8TQ1NQy4A+rT/qIauPo
wuc1iDl/WxlmtHN6FK0GrJGnexQ2zf9IMb2Mni2znacK1hT8tkRmRaN+LgqRUkodzIPpJ/VDrkVw
xS+T/R5es+5S+JA1WwIxlPsrV/laXioaxkw/gc+SfupFGG+CDe1pNjpE1G5IChrxR68bwdhIfE/D
+PaVeR2t3zGrPs+ytuvJjj/o5Fu7eTYgSWkOfNu296kjt535++RY+UNPmeSbNWjaP84CoULuJvYz
0soD8hjauFeUU54wwA1yGA5qBXMTJIiks+Y1qqk7+tlwLaos/hTmwx9Rvhrn+/ustCTLCzCleYwv
bDwVs6hUA0LCkaL3rN/R9/QfB1vrHlYKHDt7qzJFUC9vKOVGmuW3W9voIoKmHVPmYi/XBN6AI4Kg
7XlJ8r2XWmlKel8wogTq2wH6qNbsbkrwSilZ2DFmhvrvFcbuIEQQ/tv9DZQH8TYlYHqBbjWxB7gX
eH1vV5XnqBWvjmEHkY8ciTkkvC92vDf8qXAENngkhoYFsSnYyVsr7Wr0xkBLPkinuD2JoXU/eXM7
PmrC/L0fomVnUYr9g/1JAnkZQaNiuzFn5tM8GpptowZQMwKWCZc5kND7olXDtNf9Utpi/gM8LyZf
8T/ZXTfZRZlwLBgBORmV6b7pHfur5a/Zx/ufSvEq8x6TvpGgS2Di5lP1Je1D1yWWyofass+DY0W/
CSPKQGgOa2tBSOwloBZ97Q3TvNPO6Vd5Fht0tqzK8hnp5d5+QmRJzLpbiAkQrErPCDW077qktwPN
0/oPeZZDnuCmHXI0+KU3ZTrWJ0bQs7/ub4Fqs+Wl4BRBk0R79fZHzFW4eO1MtNxrdq8fGzOp36Qe
MyaAEOpux7eoDq3kVf1PdY866a0x+tLmpIcFqU7mE2al9BYOkzP155bx4Sxw1kZbdrIr5fpemJRH
4MWzMcfL6PVL58DaPvYPnVHMp96IvfehkeyxYCpPEyN90Li65KZbWKY1V3qcN6SLc1XWyZF0q7nM
jCidnMxzNRR6RPYxnN32T01Mxk7YpbINZ4EnG0Tywd4skw7HVDU4jAA5JePRh9X9FJlGcfRFa52o
bU6IARVfkgjZ358/PxwenibarFTX/M3+rv06Up9Fq6N19YubxDkS7pZ9qebl/2nlv83/E32vnv/j
Qv+L6uYzo45997//rfqUzJMzFfZjCFlsfFBpQ2+C4AKoh6r/p3Qz57kQOeIfXu7sLEp1Tm2D4jqh
ug8/7CbH0qhtQ3hXiaDAuQZjN9rP49wytrjoklrH/Xp/D1VBFgAZ+vxMdtO63RZ4ZpDDaS4BMl4T
xl9y3N4DwqvO2zk0y68+xdoPC2N5CCoxb5Zok/NbsUQzbDNJtwMrU5R/GLfFHcqSv1z8xh0k/mgO
oiW+9MgWDlqrLY91BXp9bY1Pdb0ihuaK5G1jt9FDGYLp9PVC55CJmhpnBiFYlNMQdZBFu79D0jFs
3lRcJMMIzCCBrdvOoYXorA/hxPOdafCqgBFxA12PrEMXETOMM7NpME7u0W0rHvIboxtvVeewHIbU
eOWoznisXLO7hADPd54B1VmTIB7LAN0CfEj+ihcOqgj9MJmmRARJbf45uIlzWXs/Pzp6+miEevnb
/Y2U13G7kdQrZCUcg5R3bq0tmjkxIWeIQA8RtNOTyDy0hZieEkNqsej1fIrSCYXCmNrfFBbJ833z
qivsOBwAIEOMemyxwI6fji7wGUBZCYyVYYdc1tCa0dFJ4vLyK6aAQYAYJ27Z5gsrlF6dLTG6dRXP
V4jTyxMZf/M+Ney94Fz5CRkqoeLk/xjLvN1UJ8zqAopRetlTQkOnjMz3zTAZAbx8eSDqag+qo9zF
F/Y2BxO2xrqbYKMP/FrLzyvDJ0dSuPXka6hu3t9F5dLonEuCJTqO2+zH85Zk7ijoBVE3hW+pU+To
pTZ1jiBK2YzvHDv5aaZR2A0opjGIhxtiYkYu/sV9EAUFu7in5M8wt3sshgRtOsTkD34a/vTs9MaU
XPwLU03no/U+oBcGGlGgfDYMQdeU404VWXXlKDDRfaeKTFVkc8G7bjTalAsVWJrfwTPue8MhCw0f
EaBIvzgxAWCOvPvbKlnrL6Y/d+vON1T+AImFlHVeiEc3r1kXhksXQ7MeQB3ioZiTAbiwxtH/XlS2
hvYD911Yo3bWtCgPDC/ZYwJQHVf0NmiG8ZTCwrN5UyobGmQCPBGQl2hI62gdIrBe7Fl/zGuShjtP
hXK1ctCI3ZYQnc1HZXI0L50QayYa7Ac3nAaEBi09iHvoqUSSFHAyatGjWxvi3erMe70aVSBGp4BS
N30rCkIb87QDjRJlaNAGflykB30qPw16qv1hOGF/Nic+bjbWiGIVXbfj8JT5hGT1p/JF8gT8/PY4
z2436O0MUsg3hvXbaM/9mUJ8dfWq0b828KU9omLaHmSp4wihlY3cLLwmO4dN9WhKLQO+NN9cbOeC
LK1jLn6huUwN632ThxBhRogR7mmXqPwSLU8oXiWLBdOlt2vNU8hBUh04uqN3/9p5Z5zjuk4Pc273
JyoVeyP3ylX9eEhAR9Kr2R7hMveSsAcc2dltelxnOk9iXfZKL6qjKyMAam3MdRMM3i5Kizo/mwcS
38aMZuuo9e3yrs0htDwv0J4lh64zo/rERYdelRTZiILBzedfADPyPAN3p0kD6Q8cHrc/Aw5gJE4M
Km2hsUZ/67w0h3GayjdahcJyFc0uoiJDfda9ykIgMa+uVj2EO1B41fd9+Ru2TlNPmyTrAG8mC51m
bY3bR6MrzGs2GNlBBw9/vf/OqT4wHgrheMAnHKnN1othtgVq305go6x1rZzevProEfxx34rKE1Jq
gLqXKRvsbG4ogrdRSMPRCaa1Tr6FfYNuslfkKGz7Yzju4VpUrsizZS2eIRt4jDZ7aAxuv5Qr8atm
pS1Dpo5vvkEyLY+PXmyhudQbCVMFpehTdCThi96r2CpXS9wADynOALbC23Nkt9OYa11LacGZvHNd
dMt1BbPENMM87eQtcuO2YS3HUk4TQYsBouzWVDYtolzp3QSro0sp4qz3j662lEEPlvOUQMEaZEux
N0KhtPqjM2zSX3l1aJoSlqJCdm4zkVcPlcg+VAydXXQ4Gd5qE0SBZcRN/fkjRBGOQrBEfeD/blda
2SSjP4pjcTUP79pI6oSisnhl4HTXyaouhQxoKbtbBnW47Qc0mXKLXDjG8jatzlWtZ+8mo4p2rp7q
mMqMDSyUZJHdrmjMW3uAORgKwsq0/nXKrpyCFq75y5KUdsBYYfKmh20NuFA+7QymqE4orhaMPf9x
8TaPtT1EZuww9xbMQzw+dHFuHkJ2403URnvsI2pTTDAQAcGqtWWX8o0G3B4EYgHsccVpcfsv3RyO
J3gR+p0ASGGJfBKJKKj6eYm3TqadZvSjMvCe7pDYR6hiwjfj5DnIvYvBuvz0aYRmne43g8AUD7cu
pouMcbaqlNBuiZKgtw0NOlZveRdnZJf3TSleBEyBceKI0GfbjuIKm3koK6VGElWD9j1F3OFgmWb8
eWgbF1BtsQdQVTzGtLuk/4TdlrBq8yK4xpQlusClGJVXau+nAkHZOvRzJDSmrp7epEmde+fZa1GI
XFY3Rz5yWv6+v2bFBfyhgEQlHHQIGdjtZffyyKrrgsrPYIv04+gP66ljSvP7fSuqA0Nhn+lOCiu0
FDbvfbuSvcJ6SHBjhEji9VPyrUEJ8xAShuzkQipTjAlRdyBXxodtNjWv/A6lwdkOPD9ur5bXCBRc
iWyEvkvnpjTFi+DBk0sXa1vJWnSqyzPzYYE71usp8sP4IRuY5B7cKNkJVhSfSfYpfLjhuQigp24/
kxDtwDQpEkKjlcznOMndS+JS1bj/mRQHkmAM108HS5L+bNI4e/CAlMjXhhS5P0115Z2WaSHFmTO0
R8ap+OZr3Vc7zJyHwQl/HmUIxAV5AyocjD4QTtyusfXcPKyotMJz0tXvUUmCgNcfppNpTHtxi2o7
ISCRnS2UsowtKom3qHeMlV4Tyq7G1WvG4dQg9LeznWoraL0CwAXcvLUSNllf09G1CQyq8kqEYj56
zNFd7380xSmU4HZJuMcEAlnh7bZlfo/GWkN7JUJb7awl40qyP+rvRjf98vOWmIPB5/NaQ4q/OR6l
3lY9HDQU4jvbftLLxbzOS5wcM0HD874p1UmE0A+WAhjRiUE2poqypLXTEViWRo6Qd1RbByPU4qsW
u39bWh7bB9RU9Gs7zMlldDrC2/v2VZsKuyBkO7hm2am+3VRCLsawSoJ1poL1CwOdHyu7opIZW+vy
531TqlOCDeRXmRuimLipl+phmRUFBAKB3bSdJJlfIJpofDPfWZJqS1/aMW+XlNXm1DAWx+VeuuGT
21vJw7p4DfOOaX5u3LW/jEXtnGKtCg/z1O0Jeyh3VKY+AJYpQ299S5/WYuo7noB1KvNHE/2KP1wd
7Q0nND7c31CVJdQzZVTJKMor8rp5XWmiJCb9uCHLrsjg+r/HHUk7rLliZ08V4TnrgTSE0FIiAeW3
fVHem/0Z6caO1h/8E/k//mDriNvr2ZcIfMMbuM6KJ2e2xl+48PQoaOf69CucbT+sAzWBdDtnc0kz
6xD39EjGMuyvPsCD4P5WSpe7SXrkcyMLLRA/ckQ367OMul0t5iabfia3ycKhvyRVlb+NLTc8t71T
P0MVr/3r69lelUcRjAkeO/pEYKwYRN6Ybk2zHrU4ptWZmealgEj8WLprduCNsE4QbLY7caZqqUR9
lDbkTBqzxrdL1RKBxjaxOhh+03kY4fk5mHPYBqUVdbLVaB6qvkT2PO6H0/1NVjkAZh1pikjWNgh4
by2PjCc0K1cvwF5z9Oc5Lg66XzY73ltlhtBWlu6ov73i9moKO02KWrbhs8L+UiGscKlh19wJVFQ3
gghCcrLSrGBFt4tpY+ZKohB2stVunqsicy51V2gXt9ZKwNtOfUxDrdq5EMqV8RxxTqHueSWs1ddW
Z9oJK6NJmAeTySz6uPr/3P9KqoXxGMH+Bsk75bntV6q02KexBMeMqdOBqab+AGVndyRc7w5JXtSH
oUqGHf+iWJl8/CT4lzH8VwS+MF/rlb5oTEM4w4B2farXb9s5mXdA2mozEl1MBgDAcLO2JI60Rssp
33tGp32vFyf/aNTuXnNdaYUmMjBw3AkQhtujERcWPYqMOX63FtpVRNqSHpphsHdOoOKdg8hbavVR
ZANdtlmMXYyVng505Rw3tZ9KQ/sawuULb731Jgeg9b5vx8/6jLCDOXp75RrF0wPDI60lyVsPMeFm
iUYNRqIII0nFFvlvy66BW9bOxHxojdl2dw6H0hh0vHLMizdo22htYKtu7UR2fYrFf9bD3j2ZTkH3
WB/qaj7dP/5KY+wmX4/BXSLA2483dlG0ALl0g6qpv+Mcmz9QHUXtYE320gDVMWG4lfUQ0IIb2liy
O62EKCGkvVE07RmGkmk9LGu97LU4Fbx5Fp4QHg1ZC5f8C7dLyiedUl7Dx9Jb+CvrxYwfx7rsTsni
jte8YpwvyKfVChqRoLA4j5H5PMLQf04o1UfHdsobZiMFLN7B/a1WHmCgxdRV0HihwnD7uwwo/7V1
YODH5Gn9nLXx8IaMuR4OzTyEZ/bD8yGqgZnu0Fh6lhxFVtTNTvyt+txUHAHdyMIu0++3v6FKG6bf
sxb0BYnAOyb9h8e0FfO5nczdWFvhWYHlw6ICTJMy2TbWNhInHCzqGxRxY++h6ivtsjhDexQcub/g
DpyPZpR0v3CeSdklJo1I/hXzhp6KztUKMIZZJ5Y/zQnxWt/Ih88FCc0v3FPK0xTkPDTbQE7d7mUL
5jmHRxqnYMLOfQjN0P03M/OivAxNq9vn+6dHdX2g62W+VSrngE24tTba0ZJGEacnBqudPedeDW+1
3bjLL0xtkHBCzQCeiAOy9QgDZDAaGRQjY2v93m0N71sD2c+/91cjf+0mAEXdjLElmAhlOXqzmqgX
fhuG+Did0vBbqOyN55DpwGOcmEN5mOZkL0tSHXybMqOsP1C62bJeodwc+WAI4ULwW3G2ClB1adYP
56EMs1+4YzSR+erQ68j6wO2XqodyNJDSANMhavOhLNYyGKMoPFdevAduUrmUl6Y219lqbbdqGx+K
N4txhV7QthBz/6lHSxN+59k/TKuxnmK77Q9F6tY7rRPVkQS7BzMa8EAc7iaZrvrUMR26X4Hd2c5v
GQMo52Iq+p0oUPXlyMUIlahk8gmlm3mZi+Xk0FMK1CJbova6hAti6yAWHyEXn873T6UKwwaUjjIV
LTaZ0m4+XRpVQOibSASdDsfq0Wym8L1P83a+0hsa/tV62uTHsYnw0XNERflJrBHyKehrVM1BLML4
BMh/vphlM/0z9bZW7fxA1Y4z5g4+gFEnsqjN9+6Ya8oNS7YC7KL+uFTAPsD9/gKOBhUPymign2SO
aN3ueBTXoZcZDNMPrRGeXLv7UumNdo2M9VdcqJySJHgElETF/NYSUfnsTCZoSRiJkbMQRQvnQa4b
SJNmMETvkAQoTxLlOsOAaovMbOOwzbGcayOTRHROE3/2KRVe01w3P2RhLnaq1aq3TzKgUD2AkwCy
1duF6YxaxH0hgTMMl55Mst4A5Znut7n1nid3mt9oItY+3j+98u/c+lTJ+wSTJdcFyMGtTWMpY5vR
Gq5j28ePs1O7B7xrXR4av9ODuhv3cHJKgwQk5E4/QCOb/QxRW/CKaobkDjV1KEEM/2vjMuozdhYK
GZW11zJSbuoPKmQOhrR7u0AoczR/0em5RXnfP+VW73w0tGI4j6uVw4LSJPqxhwVvL6BUXroXZjdO
wWHWtUe3CSc76eaxTfKa1li9N+an3kyeJwAwtDm2nYDCEpoZS2qHklyDpNMxFopokE4fGXZJxiPp
IYTo90+M6kJI+mzjR9qGQ7nd0KzNuhHcD03M2BZP3VJYp2iy3XeZ5yU7j6JqE0GHMihArES3dmMq
0tEYmWlIBc6QZPGh0EF2HWBP2E3VVIeE0hbCS4SwjAdtDC30n0qjYOK9GyskPyrRr+fQmJr6NJsl
3Y7c907+0PR/399K1UvsgoolqgFCRZJ6u5UDKJ8oI70KYoZbLqnX91/WNgWdESfWW8fSxFmApDhC
Mt8yCWv7O/5GmfS4hFKSqpSSyTYJh9RNlOTmINzNaXDIaozq2YlXKQU49UYbCGsQH0APaevBHiag
mBNg+elQD55dHsXoJO0BsZQB4LZuFjsvuOqT8KzimWTIh+rc7d7Aos13zmXsVeXWI2Dv6EwCnQV+
r5fpYXUbI4AyqNrZEqVVgB38gzMEgXprlRH8cRp6QszU0mV9sbK+p9mcvoXccX2qEopxzF7u0Y6q
8Pi4X0PS4Oly6nFzDuhLoTEF314QAwc7w+DWHbuyjZ+hhnGPMcDiTz4AvseSZw+NCF0QNYTJX14H
N9f9A6m6cHI2iUMBHsvehgqmG4tRhwY0KMc4vJA5QF+nW3v5pNoKc/nwC1Nc3Y5BaXMOrncgqRfT
mj5Y5pQ/itTRdvyU9LDbl02y3XCG6KYD+Lj9lHOqWVYrswV/yjtqMEJc0jmbL1Nqrg/94FaHKoQW
X6S1frm/iwoKLNk/Z8KKTAX83jaJdQcDlto687CaDc+mp+nHMC+WP+GKn4aTxij4cMkyy6wPo+NN
jwicZhC8yQ9ezM6z3RjpHiZXda5JnEiqiWCo6m1Ciyps4HzoXJcoJly+WrNuJiDBPNRbzBra2zeV
WF2Uo03zF+4TCSE1UsrZ9Pw3txipYMOKVimBEBZD+qTVXR6kUac9ZV3afYNkZXCf9Tiyf2W9Mscw
deo5Uj3y9uMTZSVON7HeKQx9511uF+5lTE3R/W7DyvYs5g4dSaexdpIbxXsM+h+HBSJXTu/Kk/8i
7QA16dZ1VHoBCoXV27AMu8BYi+KfrtX+YnbZ3DGneD9QOiA5RTvDkKzBt+aWrMoaylGcs8ESz/nS
hsHM1OlnEZbWclxG334LnY3xwS+lUvyq7XFPq5ZLoebHFALHfMvhueRtpJm57cnGbFgftBFOg0NG
OfXz2g6+jK689Z+duyUD0s21JhcHHCC5z5xXd6stFthY2t4N5q6O/+ya0by4UxY9M5oj/kmyoTgs
oq+rQ+JoX63F6gNo+80dN6lwLfwGkDoQ/QL93va+O5GivDAv1D/dcr2QsUM8wLDaNVxdhLoFc3mM
qrvFOWuLdMerKaIvEjk6/JLYganezcEeCkeAosb0UiTL701fe38y1uo9GKvv/buz1fK0vtpqgNX0
N2T3ZoueKSwKIDHMJ8Ho1+kTEYH/3TULJjD82ERxNkwNsyIwyNond4q0+rDopW6ek4jfdyj1tKtO
6Ig7sC12RYyra81670OofyEngUICD+e2jyy0IS6GLIGiN3SXHDmcvniklmztxCIqMxTPJD6Ef9Ex
uL1njVMVepVw5owwjqtgSSqgdE2+5n/c33HVfWK3gX+BNSDh3EQfzlClvW9BWgYWLIuOxpA2H/TO
DA89eQukL9Hv9+0p18XcC/QOqFvjL2/XZVhZuXge8XXiLeXfYA/0f1wx7CFflKuSqCiQyKxpy4zd
1aWtLy4UT8W6Tk92ldIBgZ47aDS3/w0ui70ronjrIC6wuZcUPABRbK5I5dEBTNPZDWrkA/OjnVM2
Pju5SONjvA5FdKkMkO0nW0/iv+7vp9IyVWtSW1f+sXntRO05i9+RRnhaln5Y7DD6wFvBwTRrwbtf
GNQPK20J7ltVeSO6PpJXhq7gq9JhM1e5neD+GP0SzXyJvHlJzlQKeHtSS2vOSWLF3+M28eNjGcJ3
sOMMVR6J8hc1LpDk4N422y1Wo4T/m+K53RkNXSe9jD75ZeYvB3tu9qZtVGeJWhZYIBC0aCtsbkjn
OwPxG5FVn8fZGeHN7BCKpXkso/DrSlq/s7WqDwrrFxVnoibaUJsH1rOmyaS76zH7aj2uodVey0F/
7yxlc/EXwOzt0OzhQNUmyXihCSAV2A60hLkmCqqESApBOwbQaWqYku+9BfbG1f9cibR4i3CSs4NM
VlmVbEFgK9hWrumtJzBzDzW4WKfNZFGkKLRYO2lO1D9Ea+p/FYicHJGL2iV7UX3NF1a3cbKAahiS
M9oT2tLpzz7MYOfWGz0IajkBR6KeyTwMg0k1QyTiSTMH+9zA5xgY/bQKCJtAP4pYtz6yjd0fUVot
T2gL9M/3r5fKScK5JQWQUAnkub/dGktboq6iGxHEc7ReKr8Mnxgoqy/3rahuEXTe8h57vDLbnKhd
Qj1zaAYFCCOAbC5K+6hnQg8I3/rzz5tiSoMyI302CuTyq7wIUg0d8Sa/R4vL8EdkpbXUPqTUwS6Q
UiU790e1d2AVJOQRotNXghqFID4rMw+ob5pnZ1SqtHNuuuPO4VXtnRzM+oHgBEogf8WLBc1phjS2
JWttxfIdZF50Ndv1MwXhPWyJyhCZJAGVKbWGt+J7tW4Mdd4AW9NaOmhhZk1Hu4TnKYvI03/6I6Fd
xJQCvTvSpm2vq1yzNB8l5rFiWPQtRPnZyQSPfmSE8RccOOEdkQ1bSNKy5Tmwzcxmth1Q/ZokIXT1
Q3auqK9/XaGV//m3gvKaBziOTgS9gs2XikbYBCYGfAlw3PpCdT8+uQlsB11q7NV9VcUtUj85nyNB
LBDk3J4KUqDYyNLaDfJUry6G2WjHBNXJ0zJGw6Gk0nycM7c5dd64HMIlYsyuMJpLvM7lIdaH5aEr
nXwHWqPwd3S+EDeV1OB0gTfPyeKVeWuWLF8fkiboqaAFU2UQGpsiOTrTsEdFq7QHNwjNUsHQ9DZu
5clGN60BpxFPmlYeJM/TKYNB48/FCq1rGLfmTgCruCCM1VBmQNac6e2tbsbQWdAhjgRA2lRP39O0
ih4mIoHTVPjNDrLnR5tnk51QP7JladiQSfBmM7MpD0Hv8WRpRjWKY9WztU+a0Xawc9Fk/y3NNPFv
YnbtEGi40/CwElTDAgOXVcMcYTqPh8UhVwyQUWEkeerc+nfCYMM9xev/cXYmO3IbzRZ+IgKchy1Z
rOrqVktqTZa9ISzJTs7z/PT3S/24gIpNFCHbgL2Q4ahMZkbGcM6JtlD9zvLW9/UE2DGoV338nMKO
KP1V5DDf4fHErZ8TxsdBYSrl2zSXSiSqOvS6LwTTQ35U2qxavsjRtzjHxPMCIm4zUs5rmvYlX+vh
H31uc8Xvaxt5s2Up1SZQ275aAiNuspdprYb6gsSeoYZp3enKyW6L9mOa6tb3tansD3EhvA9tHLXr
qUOG7KizIG/H7e7KRp5Gmgowgn/KgOEXn2oOiJJY2ghOwdXrr12zMEgnsfpLY1nlxXPQ66w9Ats+
jTSeQ/XTfe/3+uBK67xOhEBSgGXzRA1MQorqTN7dLhLPs1f3nU8maj3b1tiZwRTr7o//YBGIEbPB
UDXmBb5db7ZwbjQHMrOLQ35rAwcJFtuo3mtOXIdd3bsHnvB1wEWJlRzF5Hb+hPTd2qs8K9aXkV5f
z9g3tE3i/mzobh9UzAwgedaWcwqf6mBbX19PjNInQnkc2i94jVujXpaKwsDrnezOzr/0a6JThhyt
txEQ4oM3WXry7fmRA7apOVJHBgJ6a0qkgzItEallzGUMikSJ3olUtQ7Ki3vn5Fcr8lf8ckqTxZiT
0qZwXjNq+zFvyuENkk55wFxnlIsNdJH+y2ejEwWuDwIOz+atwcjVcmXCw5O89n1Y6WsegDCfL3na
AvyE/XpNGVD527EAn02iMSUKTnaKbo3C6jQsqD50p/q4+2CbSeQP0Vi8n5pDlsreCUEiDLIFUqUU
IjbJXNUMfadYXPvBLFExMccmQGPS9lGNOVI73rsBDFCWgikoLPFU366KzEIKYoD0Ej2jlMvR8gJi
h+gz0u31s71Olm+7xRHlfe/A/GSbUzClMbANq5K1MdpVZysTUITTZdaS9mXMXT1EQ6Dpg8Yo0Sm4
71l21ynVRXgVUepyN55UReej71yQhU2T6FcGw44nOIzNm2KB/WMwmOOCXkF1+S9GScklcZcy6eb6
mb2boI0E/qXL1QpSf//X4BF3x4rSB8qSTUFWakcL3e4tbGjJkCG0gwGO296cHcRnYC5m2RpShC1P
XSaYah6VcVAX9XzSC289qMptn6if9gha4QRQDyZ2vT1AUdZ56jImazhlffsi202XNJuGv7JoaR4B
EbqXOhXqi9dUUaBrDdo/9/d4b70smddRKvG88qZOPcSlbs+s14n/ctJ2fkmgm/u2OV0LI57+uW9t
b7XUdxiTif8GVbzZ3ZrUdI3pK4Ui0k0mOjfxY1qXanmuu6X5qCp1H2ra0v4ZDXP+pp9d/a/79ndX
S6cY3i0cOSL4291mIqAytt24hhQoXCQprOxkxn3+bA+a5ivLcETdfCUvIj8vQoHolFHDozkvf9Av
vn1i+uIYmXAps77UHtZpdX7IpOzSDb0WmksxnZRa0cNhadQnU8vijzHgtYOoYOsO+Q3cHQdYAPK3
4FE3D+ZMQ6PjI6+hmXvLaQJMEaRWmgcpZKXw/v7umuIkkR8A06Jkf7vcdRKFXtEvCdFMGd6aca6e
+1KtP49zeUR43DHFdeGSkl/SbN7CGtc+sdyuYwwI+Eb7g20UcMymLH0qMuVg/7a+j/2jYoJSFW8J
6KLtNNlRpAogDqGGem7HJ0Vd0QWcF+WbIKx/myJBafilWXQHUcHe+mySdEJT/uLZvN1Ko4YkVDKG
LHQ61Qki1Gn8iAbotUkPxxHunVJwRdwLMBSQE7crjHqWaGnKGo6epH3MzrxQGEjth4Kex5+LkeXf
V3dxEOm19LO21q6KSA5KjQe+aGejpU6qpOuClHlF2mAiyOC2vaKGfTZ9UYSpPFolM23SqVzO8TrS
m4F9etRk3dln4ldZREIgEWKK/PNfbuhaWLmu5kILSU+0iyaEco6tOfkwk/kevGc73o9kihYCaAFq
v1tuXVFSdNfsTAsjrXFDl39cXA0x6qTQl7Ax6uGN5yKdyICO8lQNc3aQuL9eqRTcgD7IoHPpBzaX
01CqWVWsUgtbZp6c5kLEX4WXt6dFrOv1vh947Wcl7ZmkS06boG6xcXtJ0aYts0W0sACUFDhFPjwO
qr4+1rVX+0bb9Z/v23u9s5rK4AKdAicHeUdxrYVWiIB6OEMI81t1Gh86p/9uDHX23tKq+knpPO1R
5Uv7a13mp/vWdzZWyl4SbcLRp9y9edX0KI9EZY5TiGJ8+aQk8b+F1Yj3Tpep5/uWdtZJdIJKlUlC
JVsIt4d1sYfFXVxc0dzqc1gxUvADovzLVVglBe+l754qwcBLRU+rk5lO3kG54idR49eEiN4XvhbR
Fk4qwNUtHGVoaMp35biEdqbHxsWwo0z1yfh0xMxtET93FCO8gPFd+ne31rrpLLuBaZCoffqSkzoV
71qGdKZ+rAuvDnorYc6PpJ0sTz2xev002EVPDQsRq+Sad2nU+k3jUunKnCG65MVU1gef7rXLoTlB
c5gOFmujW3G7oTTGG030Fbc/cquL2bpzqNWq3DzqJrmoE7xhVNn/3P+M+1a5gbqUWXw16Khoc7Su
VawmxaBfoNtNl34Z5rfeUvb/tjNpezGW8d/3je6cUgDHrtQCRWGbwsTtUu1JKb2FKQuhlUe9z6AN
4+pY5RzOnWsfHNNdUw6tNBc5QpXK5a0pUH5Ga/eOGiZdbV5qYNABPlgJ0JcsDj7gtm8oTyTRMzkJ
dsDmbEwhwFyUVZypYWG7WWAk6XKxIzfxVcW133mRp4R20j5Rv2/D399O4jmiOyB2r2mhE9PVlhrI
X1iidxow0Sm/aLHDsDfNEgfXbud95rbxQMsniv7NdjZDjUcHN5MSgcCuuYKs+3NZvfZclPQ6MnVu
Hvq2bx9nA2i8X7ZpE4C67A/Wu+PSufFk7wDjyYu2MMvEETZ8ypbjozL6Oh2K4TEZ0/h7CxrsTdUg
+nIQDewYlOoqUuAXbBBI+dtDZLhC6EbTLOFgztUnUaVUuIUorwkT4kKFFPTA3utLKSmONJSIXOiV
bmdwZDb1OJruaujaiXhSSncAyWZE6DLEdneu8nn8tHSO/un+MXp9fgl25BA9h7iHzqX0+L+EH+bQ
G25csa0DWKNAFrYYTK+UX+KyLZ9gl3wrKwk8s5SDhuDrK4ovoMvE5vI5ST9v7RoZQd3S8mLqVue9
ZH1GgzZL8scky+ODK7qzsTemNldUzIOZZhXewHPTAiwb6pW5sNx3amtM5zWq60Az1v4gAtldHwgj
Fdq2FBrboEIgsRhNXPM1tcpMv4K/Ln44Fu/JFBfewc14bYp8Eicn9eIgNW+j56m2hdV3SxsOxH3B
QqHoedXjD2btKL/tV4FGcFzAd3MNwSzffjSUNBK7a9eW16rNgwLFznPVuabvJIry4f65fB1pSBQG
voY7L/UtNq9FnSCVCIENU44+XOtp7H3FaYuzNoNAqTmP/lIyNA8FHVjwy+8PYEWDSDXRsqXyAwIG
Wt7tUqehWCtET7tQXZPm2pez/SUeHcOnWKS9rfS+DAiSuocyr4cXHtH13MOoPI3ADfJAzHQ8DrzD
3kcG4a7JuFYiujfeyEXwuY1QTg+Lep1QbinUzzRH6Hpp7tGwttf3xdV4N0lpcQqUTDdH1x7tqDDW
qAyFZZQBApc/Jrv2HtOx78JqNNYP8dIfKa29dkPSJpGljF9lfHm73WruRE1OcBdmSiTkeGjdt5Vx
eV6yfDglckJgsyz62evio0mzr908ghjI7/O14bjRwL21vAJvFEWpV2GVxxaRq6Zd69SdL8rAjMSV
QOnl/sHe213SS3w9IYOEuN7ay9MyqnrNrEKrmNwwUZ0sQCIsCd21Mx/SNvuDauZRy31vjRQVYZlL
qUwc763NjKCdkE+twqia9SB1mhicUcxlUuc0EJVr/7bz4+b8Ym/jJybL6bwq0apwNuvE15vaea6W
vryobm0fxCa7S6PIxewGHk5yg9ulVUrW1VE3VaHZmKOPGChFhLJW3mWoZvhe7f1+BY+lkf4g1ksg
Amno1t5SdXlMjsJWzpl4cLPqnzGrmE7cIlnZDpZ3sJN79+InqoAREcTNW4/b6XZrZO5QhgigWV8E
Hf/Ac5LkVDET7NQ1mvNsdW0WZKlRHLwqciG3qRZNOrT7WQzCb7QWbhdqQnjOc4g7YRzF3TtI6ssb
uxizgyrTK4ABfvYXMyBCbs2IujYWbbHKkLZ+gspzL06G2XZv3Ei8RIwsfoydIg5j8NFBK2BnxSm7
bU7D9Ib5cj1h/WwecBX3ThT9IUI/uERI7m++cOvW5Nq9g/L8ukxhk/ZNuHYMOVebdTq7cX9Us9y1
5xEiwJCWpdLNCe4GmxGn8HHCVnezH4U6Ol9rXZ/UYFy6IvPjpBq/33dB+xZJWnjBZWFx44LstOtJ
0/m0c9OZfkttLxySqDlr5iJAobtHvPadtwu1IUuW1dAPIc29/cb9YgL9tc0y1ApXPzEc2Q3c1Suv
dd30B+dpz7vKMimPCc0ilJBvTblDNaNI4vLx3Nh7NqdlOjVl5XyMumJ6gw4YPm8ZAL/d39Adqwhw
0ZZCcVWqOm02dKQY6cyjUYWo53bXah6Vh2LsRVAR8AdDZWtBSrfqwKi8gJsLKgUt0C/82aHaKkCm
AHPT1cubsNeckYqGGT1npfnDGo3hxHiV6TG2dPFzgM1TN2n5wS3ZWTKKThSceE3I6Lcqlx2yROtk
oGmmTdEQlA2UgckTCKXrY/bJsVstSEz9aADkK44XrzRyRKTchtS2fbXRZUllzTZq9wRGuLZDOilQ
/PtmtL4RG5tX0RvREhaMlHtXzECGn5a0j756lUjq02wrysHbs90D+Wukd0RnCgggwJ/bw7aYtDuL
THfl7MnlmnbDEK5tk4ZW33b001A3jariiJG19csYJfZmUiqVGyABWx0RVGIVK87y6OTEcfmF3S7/
WNpDevj2cP20AgAJxC4l1FcgPS3yqIGNRYQSTmG80RXF/LPwvO4UGWK4MrIsP3dGbfl9klRP5ege
OKitw5DWqWjKGrEpBQjkxv+SlBrDYDEy3vROYqjXN3FpPBpCHR/riWL1/Zu7Z4mIiLoNQATJhbm1
NLeVMaFO4Z5qsp7Jt0pKUr7rNs2farmWB3COXWNgcSSF+ie/aWOs8axpXXWQ7daadYEZ2W0w0RlN
A0Nfl0/3V7Z3TiQJ9/+Nbd7vzluHRRlAlLd9XQN5dtuLA0zm8h+syGyQ5ghh0balUNqLoUWjRNxC
qjnrSWc9xG7vfLhvZXfjAITQoead4Pzfbpwz1cxdBTd/Qu+weIkm8Rk83HBemNR7sJ5XpS559KRK
JtgeEtBXrSgkLxw9rQ24q6BUKYga+V+NWXoBj8jwVLexFjQRatrI03YXox3d9wRKv4te//kbfuI5
wDZRM91EBFPdFInbgc9HODJ5nPVM81Wtsa8IXi8nTSjro9Kb08HLuQ0KMEr0BdcDADsufUuj7u3U
jNUkxZnZ9XAq1LabgrTEk0aR3l4UUtqDj7pnkBBaNhcpnCLVcPtRYbRESYb8Ex3oCKpTA6uU7dZP
7morj1p6OIt05xBhDRgViqCEWluRhlHkdTqYHmLCvVY9OHUxPsbmYp8dovaDvdw1xQtF9QfXwkTO
26WV0Zh75eS6p0ifypNm1KrfUI4+NyYEv9++GtRDpZC3pJgB1bw11c02WUA+sqq0ma5xLb7VkAFe
tI5E6L6lnScBTjPqOshKIRu0DXL6VBk1ZsKgI9Dm9ssy6u0f9IMTeGxW+Yk01n4qo1UEqpgiat6T
ODC/48+YNM2tpF2CGt0WVKWPIklKDaRTs0TpJyNbuqfJzY4iuT0r9NipffC6Um/deJqYeUXOPOPP
vAJac2Mq3p965tUHD8He0QeGxn2DziuRRbcfrbZL22rRZDn17VR87NsiviYiHQOzG9wHjbZd8Puf
DgSo7FBAp0a/49bewNBRZ7VouubdOFwK165/NFatv0cFXo99QM/Z2R7d8jmyh+aP0unE0SiWV2me
9C5SJFPSXLl8r8rMyeTZFHm9E8x7VZwnq42CqBnyb8DK1c9tXJfnVBNTd+pr25wZctP1IQMQvY+0
cgvksr3E+ZJ4Yjw4VHsX1SGtZpiAzIVe6SNENPf6cvUQfl2NM9yZxXeNyLo2dAMPLupOsMjVARPL
1Dj6fFvYqClUN0WXwjutDZIDeLnae1niwdV8S1jD2zrtjHBorPnb/U+/u/NAncA4y7Y/aI7bb4+P
NdwOrvUpr+Lkc9ro8QPKVfU7aOrise3UbPGNWZfz02tV+EK1ys9JzwR3EP/jSmlXHapvqlVER/iZ
nf3golHQBBvEy7OtbOTCzIcharyT22qV37NvD2uHwXihyFlrfZX4LZNez/e3Y+eD45eZOiKLm7KC
c7sbVt1kIqOTf4JMuZIpGIiyW9bIcOF5Pd03teMvKZyA7LCZHcP5lz/llyB2skCqawXv25Qobcjo
bTAPdlfDqc76oCdFuNp5+dlsijwsVgQt71vfcWQcM9iT+DGS0m33qhJdn9pe7J0AKxoPLXPdyROn
+MCx7G0ngz3R+JD6MuQEt2s0R3s1oow3Fcb836VVis+CM/jE6NQjEtSOywRsJSGCUgiXIO3WUpM0
Yi4L9nAEtRZUDRo2FRKrgbN2cr53kz7c3789e/DjebxJM2Ghbt5VNWmKVjU6D5xKX0BRzz51nWgu
SlOVQZ3nR23kn929X7N5DggjYGX3D61+ik6b9XWjyPhIrXcaSoi2SZyM6DI7XdDoev24dMr6EDfu
6LeMmPTl6F8/QTn3OTc4tt7U2Q+DZf9AZU8PZpsCOvP4poMN2fvUuA+Hu8MXoCdz+wH0AVyq5+Ue
lMrE4DgL+6UtzNwHtBiF9/f+yNRmL3Jeza4oMTXlanFNNaegYWck7y0d9vh9UzvXhDifcBfKIL3e
rReKRTykE4Ifp8bMxMVcS9q9q1IdXJOdw0R+hHwkqgPodW2FNARw375maChSrwrftVxd4Tui08La
nOAs9a797/1lbcvG0t2AffhZbFOBQWySP7qua2TbqFZFTN/9rLnUopwof1bqZPm6UPp7i8ZC75dr
kh+sdOfTEaFR4vuJzoFStDkllV3o3mSxUjnGwEXiwPdopL81RVMcVKB21ygVlzAohwbKTf/Fv8bL
QtlUF9FpRGvnH8gX6K3Filo2SEk36dfFEvpbp1Wia9v07fn+/u4ukyHDkhYHwmRLdJEDbwwHaRAC
/FT/0ixgjBbXinLfq8YjEtGeLfyeBF4ggAyO93adVeoYiz3beAa30H2mo7qPaZY9uivUpt9fFUUX
mQXSTyZUu7XEdIaZPLOOEEJLGiWk1AMscRiLagjibEyWgydqL9cG8CCHhSD0I4Wbbu2pVsJwYjeO
TtNYUar0Cqv/09bTgSlgruorawadJ7K/rH2TM6ClMIOy7OqDA7vjAPgNEm4BPV0W4W9/QxwJExJY
yZqZo/MH8s/N56Zrj7q3O8EOlX1awxTufvL6bq3wcCqVXTkU7cZCTUO3iCtYdZZU69ZOJppC1lnR
Ou13Z6XiBiiYcEYpZxBxbmUXVb3KssRUo9OqtdafljrZn9JJfPrtU3NjZPMVvTQu11rDyGx0EXQT
LptexeJcNNP0731TrzSh/rcgya9Fvh3pw417yboiyhxjkH5NFN8Hp88/63q2/q0pdvK4KHN2aSYj
/SL0dA4A1tXxY+e2VeH3KhD4cVyqo+MjF7d5tgkRqJlQ/gUJvm1tKFNsDOaqRach1tILhdv5zMg8
OYYpavy8OdJQ2TtHUlKM7FT257f5irtoo8WEAczpIo4yv4VoNPgUx9bxSp/MfT+P1KjeApzojiKU
HTcEbI+QnZtCveZVD7k0Zw9+hnJyIxM4Esr3H5MmbxihlS3m78caP7vjKIhLtMm23qcoTj5NRs/s
9lyrgi5rVIrASRNOWpFc7x+pvQ8oG/H/b2pz/zUo9W7VTcopLgvjlM/ecEaZdDx7ytAHJenZgb29
bWQGoESXIIkB6vDWE2heE02NtSgnTR3mU4PGB2SXdXlbaIP95f7S9lI/We2iSSDnyr2Clo9OLHpN
55MtXrX8vRqIg/qG2v49NEgTz7qtf5QZO5q+eeyjl+FckTox/UYFFNtRQKL8aDan+79pb7slzpUS
nAE7dTtL3Ih6JXcUVTl1jgdzC8Lh+K5hWJtfIutwha07/O6odukyHAnlIdEk1d/iO5a8bhR1qRTq
4FlPEO0wbmsY65BpWG9Xzyr+gzek0IHuELVbCkmb75sMEX0ELWXP3bJ4SIuBeTIutJdEjsO+v5d7
R8mB3MOlBDz8qtdJNJ5lU4ozhCsefc7T6iu4Fe+sOeK/HFqgl3AiaL4Ram3cruala5HYs3JaZ935
uozxS2u20ylJ9CPOsvw/bf0poAow9ICBgJzKNf8S1C1OnNWLx/nIZr071ZnZ+ZEyH+3c3imkAgwj
iY1zX+nHk12uFHi4hKa9tBe3m6Y/QAVGvpL32Vlk8KTvf6ndVVEKhnkBVtjZJuOK6gzLJMUZh6xS
T7OTNi/DkoJDv2/m9YEghwFEAJIJDterkoq6ok9YKqkIrdiu/shbcMNBXS7VSxavdXcQOO0YI2CC
/8RrxL+2Z2Lu9ZkpnJUIV61YA6P3vIvKBLtgdPTpINKXceftoUCUjOkLYDKktPsWI1KjMgDxwuRO
TYbzDdKauJT1pHY+YySHawx890FrrMHyV8v0Zj8ylungVr/+gPwCyZmBuvKTzHZ7LBl5osdT4+G1
5yl/mvtCe0xLRPPvf7/Xx1JakcxaSWmn2XVrxRj7pUvbXAC5EUWgKUnxJ0KieRrGTa18UrQy0U/3
Le5+REJStI8lFGRbo4qWmrFMWS+oQLXeNV2TCAmIxgxjWhu//aazuF9MbRY3LGKqPLMVYVtl+am3
yv5NHZEx6cKOPtxf1e7XspGs59DoBBKb+gEjBnQ3jQcRdrPLHGqt6z6qwjvS1t3bOxpK0tfLesiW
zjQ0plfaMeKuVdJ6l9iqv4tCjOfEYT70/fXsWsJzAL4nyHyFtWgjYzWMORLQNBNxtbVI/VDWSVH5
alJN/8EWAH/JxOXV5A27PYOam6Tq3CvKqbHV4RSDpXvolm4ObQB9v90lQ1BF5pt8I1QAtgKQZmHU
8aL0sayCFA+rMMRDqzWMm7LmI6zM3ongQQbL+7M2sR0Ao9qT0KpBj0OYqH3Yd7Mm9eua8/3vtGuF
irYs8YOT3rJPK7dPXCdu4zDy7J4xclPznLXuemBFXpSNN5TAUQrLVJYlN/T2C42zF0/09JOQBr94
0zNQ52wokxM2RZFfwCHZ7397VVA/qF/R9oN9sYXmptFY2lFsxxyBzH7Qy3T4GA/lkSd6ndlINhLT
LCDPSejWprxoKopojNZLwkqLjGBojTGwgQlDsU+V93oqkjAhdD54WHa28sboxlGIrGjEGDtJaLdV
BZygHN+XXTdcu8RohO/Wc39Agdw5IagpQ7XgKaMDvZ3bMUx6R9sFj150nRHwKb0rUo5H4452CitS
aE+O7UCIjiO/OSJpJZUmUNwOFcSZkA3L0Jl32iis8CSBnSr6dSxLcUGuKnlqPRNii55N4f1js+O0
4HuTdziorMrZprfH1PvfaDyRgaCspgC1P/vs9kp0QbfZ+/r7pkit8cO8zSAYNp8x7+i6QQlIw0gt
2ms9K4m/avUadK3rHjzRsti2uXxyXBclToilNAzln/8Sn8Lj04sqzhmYMbrLo8Oz+cIAkuzS85K+
a1RZdxirPGG7CwQT7i9z57RiGzwQfzP0aPtVkcp1NGEVWagIxQ6Nda589OS1wGh4wPV6OpIA3fuC
v9qTV/aXtTYiKhbLxB4c4S5w06kKXGG2T/pg5AdZ8c7tp6gjkSegGQnl9FtT7lT0am54aaivsfr3
XNDXn808fWkS0yn9nALgX2R2xeX+hu4ukOSQbiBe5xVvduDSWylqG2FjAZfkv8sfwIhoj14zxAcL
3DOF/5QyRTSaSaFuF6h2MhFpPL7dlEynSKTJF11pm0uL2PKBqb29JO6BaE1NHGiW9EG/fLaqLfK2
o8kYMuEBuTK3qc5CZRRKvIzmu3XKqosNP+Eg5No7m78alev/xajTW4bCKBDuhaPWj3YvtKBO8uqx
Gobk0R3739W94aZLCI/MpeDMw9a/tWfGqPhkUZyHcPOei2LiPR/iC6GXfYmgJQeV5x7FEHv7yvtE
F12+GWRytyZHfVHtxpsSBngnzM4ADqkzxNWKTlCvrdivcEGXpHV/v8WKLDO0H/ATclbP9tbbmSoU
T1+SsC+7IRxbRjgontO/6Qfrx+9fB3CXkg4oFZq3E6KVtAKKGKlJCFPeekiRrQ6S2RiCulK6/3Dz
ELQH+wUi5DXsUh+idnSaLgnzNhHvLFHmV+Djy8MyGkcd/9dPLrkjSFLiMQlbsjefbUhdWuGrk4Zg
0Mr3oF2rN2bfHI31fX3+2TWDkh74OVPCLG4PB5ISYzRIzpTBvFv4/8PZdgeY6JX6rVkS43T/S8kg
/PYVok+MbjrpB3VnVLtvrXXaWiKED/jaKePi0qy5e66F8s4assZ34nF66Lw+Rzavjy6GOR/1bV5f
BEBg1N4RBpS8ym0RPh6mYtBmyGBZFFno943LI5Mnqo+mN/QICTcdYEmvfbm/5NcOFBlKnXIXkGTE
rrb9cTdLHbN0vS4k/RmDLOu6CyOSlYBJcr87/p02G/wPEiDsAenfamrNkRePijcWITxIRsSmg0A8
XHSlV/m67aQHIPLXEQXWftI/pAgA/nrzLT0cmd1mSGpGRvM4gTY7rcg5BLoDVqhwyw9FZBhX8CkP
9zd0zy54ZzkDAN4bc7lu7ZYt9M1eB3xipIXzPKp5+m6yGYIkJuVjXOj9pUwRptcXjvJ9wztfEsCV
pLugq0UPZ2M4Udt1ZGPzULTtdNXGbL3qzjCkwK5z9WgWy+4qXYoqcCdRZ9+qvvXG3NhDN+dhB1WC
VsWgdb7TFeo5G5Z3WTM1n0qvWIJstI8gb3vLpE3yv7kpPFSb72rOo07pXcnC2lKJB4vRuDTROl/L
Vi0OjtCuKbgYcEHwX1yR20/JMEC8aNLJHXUN2mDQxSylFe/Mpi4PruHefoIpgvsLOhJ4wdbzNKmX
p0qVh5kLPRLmYHeplbGCEKxrX0aj1i+Lbg0nWCBHM9pJN187Hh59yYGlSkYstZUo7sapE1k0M6iA
SUKj4ZN7aMKfaqbI+V2sFeizRWoUB5ExLzghTkNzGkRTmSdlTvWTYAjW7Bv9Ott+kyrNR41eRIRs
s9FU/jRN5rUAMN+g797kte9A3vm3VXh/w3IxxbfFgVYUON7sFX5XeU0DS5WJJH5tOj0jSJlmOQVL
svCy6EWcYCeJ5+kB/kJZE1/2xl9jnjXFdR4jdzrp/WD0wVDzX2IoQ1Y2LgAn+1NbZw+qlRVdUNRC
/5qQPLWnvo+Xt8hIiPQyiEH5y1os76G0Rdb52pwk7kWw6lAfEkhyfTUPekAlKu5CU/qWk8e0zVOt
pB18yK7VQAqxhVe1q0ThI26CDuLkIZPidwiFPXdJbP6bIrTaBiVy0P8405Jm16yo+neRKSbzZJqL
8ckp0lS9KkBngHeMZHr+UlGuvESLm38chYbg4eyoydPqJpp5NnWl+w6cKpO1vz5/HNLeMZ/qxk1i
f9LtcQoiUxmvWW002lt3sdU3ma1OxlM8r+ILCYD+Mq7J9HdZJPmfCFO3fwOaqYHRJHnLkBbNemYs
pKVTy6/0P6tOKd4wrNp8X5Zx90NTQBEEapKXT0se8XCoLflFp6nLO56Ztr4MQxO/T5tMEb7RFd63
GjCmejL7xM6DUR+L5jQ2iFP7KioIsb8WrfK9USiB+GPUtcuTh4RBHSiDqr/vDXBED+sa5VPQ54Ph
hLPhlJT8maDJxAJzBuLXoRHk+ijm9F+0uIveakvWJ6e2NvuvaazMEueaOSJw5zF/bkhO/tFTQj8/
qWEDPIxAOb+pwxRnQVPNhvGsDyJlupbIEei03KwcTlpSFX+MrRdVweKtI/BO0dcntAeq62iUtsmI
sQhCbr0O5ed8FAhodU0090HUN3wLkTfMJQMkYf5jEpGBD4Iz3Pr2IOY/7KjJoscCY9/hyxhFwAgI
QEUkyIQAoGyWbxMyTk9Z2dg/kNHi6cq8aK3DokBNMMxQR8pCwxmq951nKI7fqV6r+sLu43NHXdvx
08ga/tUpc/6IVW96nKwoyy+qsuqfeqcQeqBUpd2xJ5FKOMrgtDMnFxWZ1BTJEjh17gk07pWkO4t4
nNvTVBRacl7UsayQFtazIkDKrFpe1iRd7TCfhF0g61XZb9p8Glyf6pP6t5jUko46UNrrZOgZb1+d
Zd/HhoGc/lIUylNsjOIbii7LR6vXKaSY6bxoQU4t/03X0fQPYOom5nfVSTzn/ZKh8ldTdB9PptP0
UPbNem6CNVqNtDzNWVXH5wX0dczXIM8OSjECdxkGm+HQgGK8P81a0cyXSJ8NJn10PYhAv3emKb+O
ulaj06d0Tdz7sFKsv4uhR/ilduy8+hd4EDDeFkELNawJ6N8NWjqoJQM84sgM+BFR9SgQeM78xOnj
6a3ItHX0QcBMb5w2U0yklCvghJPStulXSzGBVMxaWU5B6yjOFf2cdvQHTe26wOFCdZ/G2TSWS9WK
IfMnZbX+YbineEZ5z44NRJy15b3IiHuCZuq4Y249zYIYNS+yvz3IY62PbvSQvusZeOG2ftU4sfYh
c8n/g9VOk8/1oCme75jJmDHPTxvBOqAghG5RrUyAIbu5r06xyA3Dd5d4SS6eMQ5/WJaIbN/JhKs/
zKtC2MZD78TnYklm7byuqGicF3Tt9TcLej3FP+Oqieij0cZl96GKKvPjChSdAQ6e2VdvLXDSyXPv
oon5I1cirXxCyMCL3zrqnOtfEa7T3Wd3rDPtRFlN+VDXcZ3jEIRpA+LsjDww7Fk3AnPJ0uTSgbT/
x8ud4Y01ZVP/0Gj4mLNToxX74P0fZ+fVI7eSpum/0jj37KU3i+m+IJNZWU4l724ImRKD3kTQ/vp9
qKOeUWYlKlcDNE5DKKmCQYb5zGu8piOWzwbRIUnVNWtUu7nLR8w0iYOFO6krSyRTvneKFqWJKvGG
R2FkunU/uVX1Y84aZ4VK46ouKpJ6MO/zai3ftdqskhs3hdO8a93Mf+0NulHFNM+qfo/rYPPDHbza
BWwllneY7I5lNBABZndCZbO7D3gea7cOARZz9mK06Y3uJqMfzmWnZYdSs5HVH3yUeZBWkvLWsjMn
/bKoscl3fe2s684uy7YNdSUL87Xsslq8ZAF2ReQqq9S6qNJZbi88wi/E5TMPSkm5lGZw5baF24V5
b1sKfnLqea8BMmh6F7lyqPBzVpk270YUXxEbk0W/yH3JZLr7VqagX/VsKFQVoVcxWWHWD+4tNdKx
OgTj6gX7TK8Wjk1tHiidJZjo2bGfdpn6nllr+klZTi6jtO58L24Gx3pXevrU3+Wp6WfA+/BoegOc
2813te1iCYNc8WDBVfBNMawzskSBXAlJfMEVej96baVBK8BkO0gR3RNz8MOwSqE/lKWhjx8MUEwi
zssV7vVMf9Gx9i6m1f6+l+5UbkBUt4+RYEUMQ6oUNMV+qoyl+6inCHlqoQB8VOw1qY1Id9U2/vJX
Ks+LNrTB1uePRIponHI5r9PXDs+87oru86TeupreL5FsO8GpiDSosZu8ugERL9aCi85ahoAtbzTW
PvcHrwOW1/dt2IC9mkJv9Vr9c5D5eRNuulQWKuJzG1AchE4ecXrVU5j61txGM74HMpqxlPIi3Sw4
AZSO7dZWN1HLHZQXpHiWMREPw+hWSyyGZBH35tw2t71Wlvku67vyzggKrTpUaHjrkTGV6dcx5xsi
5+YXJTh6IFBRnnUmtZFSDUEI2NNZdmKogvlG2Rxy4Wqm0xrN5Sw/LkiXPIz1EoCO7r05iYY6G/Qw
ga90PadbaCOLTHG4jab6MIwiGLANcVMrzGe1PNSjcjQyTt1Mo4Uj9X0w9Vgw4Z9TPqBuzpFbgYgS
O4OjoAidwTazl5muyGcMu6iqsEhVFuygQwxOxxmmTDvqbXOt9gq/62KntKk290tSkkEXaIWVO8ta
lgc5170VGdTQsrAR7mwjaq7KMaLQ7JosxnVMX6TQYsR3WeVqLqNmTArw6ZTi6sgpfaJgI0dDM2RD
+Pm+bGZnuWt9R9rX0haWeSjrOZsPjjRUe5VqieLZwZJUCxYZfRW4b7t2cbuCuGeQSQAgvfPS0M6d
Orjv7KZU920u7IFna6Gxhqa3LrYfLrandR+JUbv2g9e1TfKQVEHKGagTvE/YnDrF0N6Ok7lSvzZn
pQ5G4lYvUrAa6c7rCqGu7cSXab/jP1r22Iu0cih313LcjUhH1rGrFT3fJfcJyTgcKjtMe4OOOeIf
MguXAMPwcB4HvzlQjWm1HRr71vQaw2T7ncFvW69WwBhpOGtm38cV+6Ddm/rif8G/sU1CQ4HUPHQy
xYuA/DGTsRUQOt5OdiDfeiu1zdj2Jg/GTJ3icJA7UvUPrSo1PZxd7ycyX+E543FAiDAvHclJpKHO
fT9nQkN6kKtl3Bl9kn1zZs9f2C+589mcEqeLJi9IX0liEnMH7MI+aK6O6thSBqUVkdMIhbuIkZg4
mdnyjvWXaPRw8tYKA7oSD9IKmvmqlvys9oVd7Arw0T/wQMGmsqU5+jqzp/mTmqr8RVda1IazAo78
XdGWNvFHl6QORcxp6A5ClynEkQYGqpmIZNy5RmGJGPUxu4yDdjTeOYXw+lDZS4fmwVjWD1hywBfV
SrsPIsgK5stuhs0QwqoK1BV5V/d9XVV1Gwy+3x7mqpw+ogYY3OdLgHHOMIJXJ3ow+BfuGCzykBXe
XhaW9lDb9cARLCz/esBy9HuBaWv9yp8G84GFafWkDqn2BoCDhy9XVRY3YBySd3alVTIsyCdeJ0WS
EtBnffOWadni1hN1yjCZrz/M2hIYUa0Z6j5wZ90k4JVrcus2s/1B6kSxTCVZ1CFf3MbaSctBlIOU
bf2AMwY73gqGxb4iDeiT687vSi+cK77Pzm+S/iFfut4LiyFPUUdoRt62zl13q0+m/q2204J7Ft3F
r3hvmd+1JkX8cVFBfj+rjpvNH0Y9C8uR4ydmK9gf87JTddxBgsfyXjlOGWVBg7j7kuXDFZtOraGR
Zsa135tb6WjyU4TNrFJGwayPZmTZavDiwhqNuyZjjSKv7SRVmMtyrSIqsUl9CCbbrtEUQCE7dsxc
uyGf0NK92/TuNzFoAHvWsa8ykui1LLhhWu6Q1aoD+YJIbKjDtJaOsZfcAHDp6Tw8qqWZMRMcETy6
Kpwi+arWISdXGHLLicHmu27YmGCTLJLbFFaPMPswWDR3eWNJ3yDeRFTjtjUlvxuYm16icVzXblSs
S3m1Dsk0h3VWWfnrYTT0b/guukOUdl5R7ytnZv/35M85+zdzJfeCa3wrvKBMd41jEOQXiVsbZPEO
8ImGYuUcKbc0MVW1/aAIDYhyUyjmerSjsgFZTMVopLLqThNgdK22odx00v0yiqGfY67tVHIxl50R
GoHe2VdN7phFXM9dPsaD46FzkjUqiLR6TBY+MLWVg8jdJg+Nvh/8yLVT0b+Yk7J9UaGDpUI0cQL/
PiHdPYxlZX0AhZUMYTPJRuKcElhvcgGemRJPtu5Eud0N1mBiVarrPWG9mVMMi+bBG167toTeObjC
zm/qjq5iCMnbfovxolwOss2DDyvx413ep8ZnzB7q8m7NUBnjTl27Nprq0npl1rijv8xrt/2S21pZ
71ei2sd55TKOSh7xRwN5hpNkWb37qaLNFBIlquywmM1QktmulYraHuA1qZrjEEA4/XrvpN7KKs1s
wpZ6dT+39TymN6WssWt0J98eI4h1Dm0y26k8RJxmyVrF55t7zJVl8GKop8WjkEOh5QGt1mII4RbI
V2ZaJet+0ufmsSrmZYx8Zw4IqebEoRpk2OLrlpZww3FsT3ty3vE7t4GRoW5YZ+jJlQNvxfXnbO90
Mybi8zKtuypttODWVsJ8APNsvKnbQBeRPi7DNb1MQerkefmr2naWMWxNNMtCF5FoO/SdUr4zEjv7
alq9/ahmFdCVTtrmalYIjkXkbeTjNimwwz4MupvCX0cZqtpHPjNr2jLhUDeWRy4Av4mKfpg+W42u
lXyAIaXdqwr/odqEJAFQiepbY09qurKrQHY73in2J27qmq+TtTGNcJ5Xqwq1BpH3K6skIAh5x/2X
Vs/rIcxHd5hDEBnNW89v1J0DQ6AJa5bDQ9/k5YcM3bXHTDjJgXBWm5CjrXICEOleF9PafZxGmCFh
2wVUCmqrq6iU43hKz9ZTWkXUWBg3Kiuz7MqqzJSqWk9xO8TEcUYzK0g56/Kpn7JrF5fyNqIj1Im4
UTrpgF415gtVeQvuPmIYeyZuGwdeRp3i1WPZbczvGN9gXUfzLa+srtily9Sw9APRz8QCqv1K1cXT
CUjS+XVOBF/jIYQUUZhPrv7doamdhqLNSx+KUim/VlDA3LDtexLXuZ/9F33fNwjHVrnxxtJ043NQ
ismIZtWb31QZNK9yVv0aOZ053vhL2nqRpghDrt0B+WGqkk5zgyFd4Edaruy9WEhuMXfVvSksDH92
Y69NJo0obaoWTqg2+4hcT/mhC4zio8x16g9SX1Jnr5J2+ipH0bwO8obKpQxcae6c1nE/JWIueWlU
nFZaypb+NbML624C/DZFutDwxFq9Mf3uTw1B4UACxWFgOvon1xItxax0TImfpk7euWi1aWTrxXpn
wosV0RisoLHMoHHfGjK3r81iLD7WDgpcsZCO+0jMtbAbtc59Iz1kCHdCX4oPFG/zr0bpLAP0r2b8
YkBrNaktrARCLr7zAh7GALYLx/Lm62KAyw6VCub3wDY5JhBicVmlmAaZcdo2BiFUUpHAtXIer6oE
z1wk+hz70HlZqodl0SwURvxBE7si6bdjG8/ch6405pSCmeN/m0UnH0eoYDKsfR+TF0tRJo88ZIle
w1r1ymiRXfdNlxy9McvKeVw4m98DDm/eZ440KUFkDmFEojWcomXZtX3kZYU2xatlYBXVeDlPXfRS
96lE0KdDPDAYtd0cuN12H/rtdTtOHAXTYGUPgZYiXOl6atoVIzKR0Whn3EQTWdGjoYikoHHWznU1
VPj7kuvY71UOZOeFU5AdRtzaymN7qAq5dCXKGaVW5Civ9SybzZe17bGG1hF3yUhMk/NAwxPhKWsQ
mX/oqfOS4jWuLW4sKo1lrERe3rTWPI77StdUEBqV7szR4I6tEfmYYNCzmG13DE3pel+AXfTUQubR
IO7kmZCMp7h8FeTGZEUpHQ1UcwpR3Ja4oWn3Vk6qvxutQGtDX1kUb4LUscE5FJZBaD76DdVwmXdv
plEvst3Q2LMKVRUM4oGqffpZmUhzQ5wp1EtVOYaCG1G7D1Xdlul1yVX/umnECEdBkAHEcNmbIZTQ
1iT09ZmYtTYau4/wCjCulBzyMu6WsXrTK498dZg9IvqE0KMHo+MG9w1y14iHKjW9gMFHsSiAYLyG
5uByuTmlA3Sq0Ky1CCs5dW1oUHJ8Y9aTJg6BzPNPBEUkg1rSeqiHB1RmoHRW8o2rJZl96IXTvM/b
vLlOa6v5lPl28m5Y5sndKsnowSt6E3405SQ40Sqlc+PVRTtGVdrRGAsQym7CmXituporx5+vGwp3
n7BHsl+lmldkUcflH4Qpp0C50yfDGHCQTob71Jo9RK+oxRghUiMU3Grf0T7NZBsPYnXU225cipdN
0RJr1X7jv2WD8blaPylumykh2eem9s3XeqBp2XVhphb4XNXWW5rhjvwdbbyVKT2XxShRaZDKJkW0
ySnykaBucUgyd4k/AtvDF7jNI3pFzpWdjibeTnVhN1yWbvOKc6R+2dTlnHM/wKDa9YljxJbT1RZl
rdG4J5ob2VQwqhz/rm8pmd71pHBIAaLkdXCmeXzlTMbyeagHld0ESnIgpoM0D7JyhRdNm+NJ1CSO
/6h1jvGQcuiwmdtUFXHpzcE79HUMyrJZ7X1akg6k4RQon6WWDN6bQvZ1jvmECzmvrvrWC7MAmZrQ
x0hNXGWTORh73ac8wD3XpaAu67JKKO85aRFavTfILar1r8qGat5uzjvj7WDb5TsnHewXuNAuGGr1
KGZHTTovV2ATbHpRVp23iIBqAYJagRAfezUk8gAeNsUMJyi/LRmkiLBbwZZSwff0au/3SanHbh04
D7Ua2CZizmnkuKk9U+ck9NR3oyvaVx6tsR+22Y05wsOERJzxlF1DP60AJ5Rr6nwtbZV/xb8OvOOK
Ps4hxbqxuGvqgcTT5DIgk3G9+YZKHALbferJ7FVtbQw3p+6bC0jTpyAKwMAbiILeIgDXU+fuRO/6
DiVvWtKDTRAWCH3f6tLAU1I4b/NUzu+e70SfwUkyoI1vg7+payI5dtw4laVCbwD3Dfwz6+WFlcg5
KiSHaCox00qMguoaOcZ1VcppJ7Qx2A9VfklT+SeZ7QTMgasSDEIA65ve2glAhcWuoPaLCnR30t/S
nrTcrZhkvZAin8YdeuoElSJFHTscV8FVJBUXwY60y3xATYWK7fNv5Slghi4rqCr8y6gQws09finK
NJpKdHh8wq2u70jpm7edVWUXoLdnetZwt1Gg3Egk6EmfvvrFlvRJ1irWUyTkaF1OnACuc5vWq7j6
0wkB/4Hhb4PQISA+XVaCDmlXpkEdB+UYhINop1u6HvqFJvzT5jT+soGPNgGIHCwXt8X9GwKuqfhw
/lwxIdlzCFRe+disXf/WSVy4qCt+dr3WzW+en9q5t0jDwzFA+m4eBNvPfxuU+vQEeMqv4lV0U9T4
s3WwgybZS9HUF2CFZzcLmLuNhA584wkLQcMIbQVCX8e2SN+3QzNeWeMoIzp79R0GHMnBRChxj9il
fN9Yax+VpdlcUhJ9ujZZlL89w8naTE0ttSYVMN8Z4SAiq7K+E1pp/jnKYfNgR6UZtAECKqdoTQ8r
5IXaSMxYbkhCMKShk1AjV+tof6U7Q2iQF6P4BLLmknbyuUOQN7xJ9+H4jALt8SeFFrlyIuV1XJf2
cJd5HUjKRfRgC5DxUxod5eeX0Nnx0OBxQU+jrWJuiI/fllDWQszXyh75Wb1cYkr3gLW1wt2PDt25
YdPjfX68M6xUvqED+AK4isfhu33j3waEo5nqi1PWcVKVrbguFkaKGtNJ7pbJzV/0s6VeS0m/rsbU
BsPmiTayVWirG5r26MdpUzk31VCYH55/rrNLC1kz9DxRIXd/gk9+e6yhdqwsQWAyxlm5+KwNsMo1
NJ7D50c5+7Zx1wbDDXyG/Px48mKYFdmgCbZspR6QBVrzUBgTrWoyvnts2y+hR8+cSli8cNKi8ETF
+BQaL9yuc0bSgxg31ODaHAa1p8/pUEYD+aUnynm1en0z/uksN8MDZP0Q60FA2TzVKF27wrCJW+tY
1m3y6Dl58R5a1PKiNeb1erGh5F64s54eTj9HhFaNDRLwwFPeqKjmoM8W0cSeo3IUeB37rV0G1NL8
1YsykN5RXbK8l0VRxzM8MBUVqJjnv+0TbNT2DEilumBoQUeeAq9VP9p5vmgsbN1z0bFa/ZvC3rhu
IwX4ukzNva+3fpR35fCnenKMDDOHV47IAw9wsqroq1kqySWi5NhtHwbVpTHIFBm2y4Qp1Ghf0gZ/
soq38aBs4UfPOfUkbuIKXdJlrRpMb8z8iy/cttx5pFRfV4RWu8hc+0t2Gk/WMSNu5OPNGwVU16nO
wlwFdAXBekOtGjGi81z5MArQKhn+O7dgHbwXACq8C0fCk9t1GxQwvIcoE2jbUyPubBhrHyW4Jh5a
vw6DYIUdSSsTtGB5KUY5N7/t/maUDcDwVG1dM23aJnWceXrZhY5WddUBzTDDD61VV1ekDsXnmpd7
9fya/bkxjqJP5oiWMEB6NiqaQSdLpxlBloAPamMN5thrRUpLfSzACrzMJwuFNIRq31P3y+OuTf0P
oJJrygBjkt4J4Fn0KFJyIAHA440QRuKHpUkH9H9xmkCY2oJE+hJP6L8En9Yo3KSJ/bapDxqFtRj0
cXvlB9SBxLqMD8+/k3Orm9oqiHviue0aPj6j06BTlU3GH7dTt8BcKsV+1oR9i2BdgfBVfokZ+1TV
hG/Abbjx3qA18H/HA7ZuRWu0Um2cTDYlaD1ZXxJcpPNtgnPVg7e4q4r7RViflGZ6L3K9rl665tgn
YdWv9qtWAn3/81eOxCbHNzcV7IPTy3BUbTfKOmlj7G+rOJBNe6AGI2JUuYy9B/zhwvl9ZqcZKHAE
CGJgQm+dqiZQr7DqVJ945bmVHYZefXUWN4195HL2z3/cJ9c88RzMeBItVN0gBJyEdqudCDs1aZ/k
RMsydPXMekQm75K64dO7YFs/SHDxSe0tLTj+pOmEYQumX11c1K2+B/KDqrRlaTf+Wk6h5QDY6BLP
uiZluCRN9TSf3MgiQHQ5SSCJofl5PDTW50HjTVYXW7QmSaALQBqeJ3YKMasxbgfbvVbNNMSmIM6x
VdA+iG6QH0mRLrntPv2quCJawNoNx2AnnYprFxN5pA5AA4kAPzlo8zT/CODtvJyU0w0XVuzZsYgr
SeMp/iPveDxrsmEfFDRj+Z2uwnK2UNs18jWcl6WIn19C54aCWkm6hw7tJkp4PFQ9OG2z+k4X64u0
dyyx8tpMqneF0eUXTueni3XbhegeICKMWuXpSUTbxAL6GvAp52KVIRViMKJCpm164e09IZSwZhCT
N3h92IBxHxxPCc5YN9lDjoVUv7yXyn2rwYHYrWMuY8fFeHq1KEB5Gxih07riwpY89z6ZIsWPTYaH
C/d4cNno1iJWZjlpZbDv6dZcg07KDkW/theGenrN/rQDxLKc/U8scTJPuAdGC1ymj73cUfuy1d2X
C5FTrHtJC9CGHMmh7Rb0F4odZ/ekRw/tP+OekAFMtxN6gbcqkDLOhKkb0+uq8o29WbdyX2NDuUPl
sL+u8iDghlH9m9Xu/S81ZtWXTvYzS4pEj14rMSHVkFMezWqnqA0XdY/3x+BG4NL1mypvvQvv+ewo
RIYeWs0uX/XkPVcYIghy8z5e6K3uqDSp24ba9uc/3oib9MLGHGUgai7HCwftUYOrsetjfLrqq3Zc
RIxbnRnOtTFfuKBcftVxmAS7mGSGxA0KGafr8VANinmp35lskK7sY7/ElzOVVv04s59Cf0Ye58KO
PDsgts86czBhHG8r+bd0VPizATbE62k2IeM4QafelYXzHWQB9AOnKC98sDN7cDs30RRDOwaI88m1
iAOzwPelkQgkpFaU1Y5OwaPUo4WXemEznFsbDtatUA25GND+PZ4Z0GlvLgMcMnre9itjwvVrF7jI
DFz4ZOfGIaAmZUCyxfVP2SJ4wrWiKFKkd5Xvx0GiXsAEueSVdu69/XTGZEd5MAy3h/jtMw3kslqa
TH08iQCZWDoF+9Qb1p1Ts8WfX+1nzi7suzafCqIKJnZyhkjDUWM/tzjA2dZm9YvEXpJJ8C5jNt+j
N+9GQzb+sSQkyx5iEbXFrfrqnbqVYa8l2jGfZGxUJO1BP/WHjVzRLtK4cNedeZOcA7q/2ScTOp3q
BRjQCuspqGXs51h9TAW2djm84Wjy6b09/ybPrAxeI7JA3iZOAKPw+KPJjfNN6CTjEgOXl7SgvNBW
znhhnZ/ZwdxoBjEJFdPAOfXzdGsUv+bVZp2XxRLnohGHmsYb/gr0/Cgj/y8iIBihlIJRk+UwPKWg
mom0jHIZVNwIKN+DPnthVxMB5pWY/643/J9v8/9NH5uXfx988t//xZ+/Ne1CW1yokz/++6F9rN+o
/vFR3X9p/2v7p//9V4//4b/vs299I5sf6vRvHf0jfv+v8Xdf1JejP8S1ytTyanjsl9ePkprjzwF4
0u1v/v/+8B+PP3/L26V9/Ndf35qhVttvo7lQ//XrR9ff//UXlNrf1tL2+3/98MWXin/3Znr8/vj0
Hzx+kYp/a/9z8ybiPkJl30QQiBUxPW4/MfR/Ev+yk+ju/FS+Y0XWTa/Ev/5yg3+S87HF6EOh0EdK
8tc/ZDNsP3Kcf3K7kfiib4vlNVTCv/4z8aNP9D+f7B/1UL1sslrJf/11nJEgBM4DeIg3ouRiwb40
Tuq8w4b4DKYAub92XmLVDt6rsvAkaEVZ3xaam3/Pu42Oozt5cmG/HW/tv4emoL312eDNP4k5TG7+
QBatE3k9cveVabf32SizHRbd9R9pCv1nKEpwlKbQmzqtA3JAC8NcKXD6E9qFwMBAi3dtt9NGoEu/
fflfL/j3F3p8ivw9FJxxlD+3ehRNn+NTxEhLMAiSWRlw5m6mAei53VHkfH6Uc5+NdhKXJTx5IvOT
OACaVZqDGnOidnWDg7KWZD8uSCwMQ91dJ6Y/AhSQYCFo2M7GhRke3zi/ZghxFponJU0EG49nOHSm
W+Z550SdpmQdDnZfXwNRbPZjhZl2M2VelEz+cOHePrdaMFd0cDRhXA7O41GDcmqn3mXUTJVLRK+A
9tmQ1Ye2L+SFK/U47fk5QWIDOq90P9iepwpUvjKyxahQyevMRVRoYLriKl+L7hWE7HkHhn/cCb9M
MA7u5/ukxaHh+Y97ZgmxcHixlMpxaDgts9SZyA2/5OPCWctvzSZQbsTHVM6FcY6vor/nicA5qR2C
C1SoTxbRCAAiSPPciSwMTa9bgv4Qe3J519ai3/WN8A/Pz+vMJ6TdSuCPxOLG8D65YH2EeJMh39Sb
UOQ6uClcrWVxl3eOWv9M8/DX1BACsRGmx2bhNHAtsZbAD65yonnqvpXgNa5Sv1SvhFOYF3bDucVC
ZGL/VCxz+GDH6zKBeyJ7J+MlLn4be1ZuZBGqqcY9BV35tpr1mWDFacV7vUiMu27ULynwntmOJgJc
5DouEghIDRw/gKfVBhwz4UT4Smtvg2TIIuo6y3W/QsaC9mCVO9OrL3nHnDmAWKKI/gYI6XEPnRwC
zby0c2rygjF0BauSNiKqUIXYp/MESLzVhquhD5x9C+rxx5+vIkqBnAHGJgJ82kVa7LwbTOXbkTsU
H0qYM1dAzx1EQf1Lwotn5xiAeNh0jWEInKxXQ+Ia2QPWjRQydzvVdeP1qJblRytH975Cde/lWGpA
DLPWti9dI2f2ytZ7pSBBLIps58myyjI7T/XWQdwcWN5Bmlm+k/CeYiCZ4sK2PClD/NwsmyjYz0Be
h511Mk8IIh7AB8ZCKEAAYi+HUKvXYc9VuoY6XJAyycyrSXbuG6tq8C7Pve+aLpoLx+5Jt+7Xc/Ce
aXBzOiBreLySqc+OQFl4DmHNLOdEvBu9OogzXCVAIQFeyoVTRXaQf4Zh3u3hVz8+v7TOHIiEaDyI
CZSBs3/7KL+lbWqo11QXth3JWnW7GUrSLTBysXftud5DK7nUhj33kUnZtoYvoQkZ1fF4LRZDo+1M
LLBm7vZg46yd7qBpl+o4Wz8/tTPHFJVttiuSN1vAdzK1ddR6dFgRyy8TYIyNN/qYBhjL9Madhv46
oVcIgnZsH712Kh/6EVTX8+OfmSpNfbJ7es6UoU91L1xgdcKgVxdBOkWamDg5dFa3vwHOdUmg7MxU
wYn9lC6lTEIYffJWWzXWOp2ZCFkM/WGxrQzIMO2nfBIQQlPbjEA7p3FhKz9sC9HFz8/0zO39+/Cn
Pultv2opHvEWV/a2ZFO92Hcg4y58z+Ol+jNSx6sIzQvqIvzJOVk6urtMyGRaCFaXIGgts3I/eF5q
7ZpAT2JwisWFXvLx9/s1HiA8bhgqlpSFj1+qpRn4cBnccP5Q9FcmXPlDgflCVHr5pavl+Pv9HAo4
Ed4P+G+hl32KfINLmei5R8aqtxIinVnAWlrNL0Vrg2AadeMWWT/Q4sOQ7gQx9oXT8Pg6/TU6Fxsa
Spui/Zb4/X4GaBuLPQP+GIM+VZxEi4V5rStvBt3p46ycjLh3pPXy+TVzbtAtQWTVgo+g/nA8qDGk
2mIaFNrRCK+uyxqaL6y0TZxqLX54fl688tZhuvBJj6+3nzMFIwY2gUsUS6hTzfkkL3O/KFrqpJ2D
Qy9M8UMGsXNztIY/rbxmBqVtDvt0bS8ZFpxZvWgbYVeAnBgmX6fooiEhsa/mEZolFcYIXVkUS9sg
gEDjGbHZrfr18+/33FQN6pfEgkwYcerj9+sJGNCYZ/exoQ+QkLPUu/GcqYva2XXvyqbs8ghUev+6
LZR5IW85O1VcccnViEXBuh0PXQqt8hLBp128Kb/16s4JhVLz+4GHiPMFaN7zU33SNiaH3zy3Ns0f
+l4o6R4PCLHPRcXT7uO2tYJ9XblO3LpiNcCFr+27xoNyEbWo/MI7sgPxKJDPepkn3OYg9ZfYGCfv
knLWSYDx90qjhEKFAblYCM8nl0+hzWW2rpL+SjW9Y3/5+wDI8C6l2xKpwCwg1pguZHrLin29nzmp
J2vv22K4cGieOcQQ4TUR8kJhYwtcj1+NicbI2leOjBEBWl5mNVSFecy/gJHxLoAFji+Bv2fsgLkG
QLc5Fp/CPrWg1sU05irGP2EzHDebqzFp1cfnv/W5tUU3xbK2CtGWgRzPx+CSE5BQVRz0RrUzs6Dc
l/pivNMHd9jNep3/WVT6a1qbzCnHFKXzU50nlQhoNnqn4rmH9Des+nxDu3lCGSW/BH05NzeXuIhC
/dYjPl3GnZXWCzVlqrFl18Wt7tWHtVYL3LgBA2gAW/vn3+W5tbGhOhGxokIU+NsR8lvsR1O8mtB2
knHXj9N+ADB2aN2gjRIzKS4cCedOIwI+F0wDyt1UUI6HsmfoNVJsitONa8JaW+u3jfSLhxIIAvRk
5BNyo4SEpWa8XJ6f5c963u8dq+10QBMMBJPJ/xAgPB4bDRnPXVzY637l+tfYQdvxnJlDtHij2mPo
PbzNFpnALRDyIMo10A8qzQC8q8YToUjK5EEJHRmqOfX8W9ixyI3bmkiubUP1kVt6i3/hljoTDZB/
OYBAWA3sqJOjOzFl0pnBgHN6XRj3gT/f0cQ3XgYIOT3M6Tw86JlmfcnkUu+teg7+/DRFvYFaF54T
VNBZi8fvq3QgWgZmwtElCg1hhyFx47FDJ2CX4d1kRGKVMJO0RAZfWgjFOwmWUkKkzP2rgE7nu9xZ
rfcXvuGWjx1/Qy5PUu4tmidc+Hnc/rZU7RYYjvIKgEF+ovYebqGhyD11oydJhtk26mOoyVZpVJil
/6rq5fJqaTP30/NP8XQRbzc4rUj4CZSwfyZzvz3EaLcw8xpJyQNGVOR0BXIfYOCvoGZrN6hU+Ye1
hElpLH19Yaee5InbKYRSLme4vqEMKV1tR8dvQ69UUjx70BgaMMahdeR6xbWlo6TXpu0PD0zwtUTa
/XYOEsBJ1uiaDyjiTO+efwFPDwzUNmmV63BE0MU/JUQILzHWBhuN2NJaD0UbGLVqNnKAWc1yIXw5
PxQnKcwL3uHpImQzN41KGKpYbfW113onRmdMoi7rCffCfjv3XUGwEHxv4u7eqa77VBSOlVs44cCd
kGu4aJWmIlfDCrZvAuubn/X15wTmexWZXQCx/PmXevbbcm1yEgMQpu9nHn/bOccnqwhEG/eFMG+T
/8fZee3IbWxr+IkIMIfbJrt7NNIoe8vWDWHL3sw5VJFPf77SxT5qNtHEGLABA4K8uooVVq31Bzf1
0XVJ9BCB/vWMR3D7NuihkCXLUIf12jvPdm28skOnlhcIVtUB/HmzbrIENMc6bzRLsGCTX79PYGuS
KqWu+XZ19ObJKIvXp4gBCbhivRjgLbHtvh3zvMyjhY9Jdc7dPnnCY28Oy0E6RjhiP/s2SwwkvR9P
8/17g4goaiMd7FIy3ILtY6v1RBZDmEDtrY0mbu+XBb1PynVD/BblEP004yL0L/atwvZTaiYu77vN
3TM3LXTKuQCNPSoJ2tIpXjCHSy7SQRdWcybvuQvmElZqMg9R3ozFe5TgxN+Ph76zl7j2ENumZEs7
YVvjGXwTdYpkRKDEng3oxpApQR5UF9Pp+98eh1Ln0Oac5rKmE0SPjRLiFvm96gZFF+S8z3MxJf8M
ZlA/1yi3IVGg95Ez5OuRn+De7lEJJ28cVeux3M1KGuDWJDhMoerdmjNOXd0YVzizFV9jB8mSk17a
8/eOE7U9Z9SCrnC24zGyEljP58dD35llJEGQA1b1YdCimz3En8xa6YC74wRHRwNgB70waRuRFUNq
O0jrd+cZKDY3DaU0LqTb/bP61tw10wyqchmdl6mqrI+rKxyEvbS/ClMGBzfffW5PI1fRqkBcUErb
Kn5Lb42zuWFsTW0sT2JG67vEtf3T4xncOYep7BBDvc6pcm8GlTezljmL056nALGnZbSK57jIIKxC
V8ZYSfBnaFBNZXtd/TT/FyuXNJjDgQaUwpXczijqHjCVpUfeDfvxXdVmczincyxRBpPG1U0baDeP
h7vzDUkjVDNTYTBI+m8j5uOM/bgFtNj3qgmWRF72kGvX/jSXrvdpbub6+jjgzgplRwLZAltPaX+L
NypnfUXxjepf62XyTYVb9ftRrPXnFgvd3x+H2hubevlyo7A8mdfbsVntYLRYbpBDWnUR4jVunOoY
5Ugj8yvULg85eWqXb84dG+1ogJvQTaikbzYf38lDBAu/dDNP2zDHUecjD9IFxouVuhE6VuJdb/QN
98sYy/O6LN5BOWv/B+DXQIdaraHNgNEtTLm/+AFK+/w7pOTpndnxlvEBKrxrAzs7ORKv46n2MKfr
jyhbe9MNWo36Bz1UspRNdCRhcl1Mw3Amu1hPY+x3kGNbutLzbMpnzvkjw4j7kotqa8LLUzgG/mML
/fUqimyoL2FavxYeKlUqQZHSiHRNfq3z2nqDJpAMl1XTUBer8v8saJKGuQzaqNP8I57C3fHEj1Fo
XYq04Isg0t6uNr0Q3YRGZRBlnRhfepk70YI55+Xxmt6LwlORIxBCJK/mzRqLg6JeCuEiuuyV6yUf
wVR3mIY9PY5y9ymBqyvWN9wXXl+gKW/H0jBGc01MM2pGlJ18Xf7oUbi8YluLQlOKFsnjcHdnArB8
FKyxc6BRwextjr028Tja8A2I+iCp/xDsjt8Qy0M6oMuOeos7oUj04JKoVBto5SbPDfCPp/K24BUR
J+tyarUMjT8rT+oRn2p7yc+PR3Y/kXwm6JwkIpBlANTdTqTT+z5vQtuK+sX9S0NO4eyIpb0g8kUP
pBLawUTeHQBEooGmXu2UUjiFbsMZxZJYqydNGi9pGmW1273P83r8oAtnftGbYXgG+1OlUTyk69Pc
95p9cLrflxzVWPmMQErBNNO9vf0FXtu0TmZPZjRzyKLciZggisAxEm7p7CPhVtm99c3OAT6HTdXN
BXigfCEflga6iFbRy/7ggvMJeHMoqx/EmwqkOSiwO3yraLu1MNDtQr5Qs7/7rZmf+jHpPqLu83nR
hvULQJLxn1QazkG1aefTk4UCOAxg7lAsVN/ql9dyNbiDRu9aj8omW55FablRpyfjWwTOtUu+Du5B
6XPn21OboEBB9wSGyzYHhahsTXJy14hqGnWTzhrJVMQQlKiEI9X2gmOc3b3zktYor0EW01+ZdZPC
3uMFv7O/+BXgPyz6VdDDNlt5MSazqjmYI3NZYH52Xhu2+hKc2djjQaj7rFuBaLjd+bIU3u9sikyz
NvpE95fIoid3zv10PqOtNL9dZhSpEblMT7M21+d1FRi+ziM6IgtCyY/Hu/OVSUhhCQJgpcK9nfUZ
h3tvrq0lmjyje9PEBqgPZMbO6Lm2ZwjxycGBsvOVKSLSqLdw+1CZ9+2qaltvHNYGUfSKBwf6bWn3
YmidhrF2rf0ji7pC3rsK6i+gQyRK7nHiewfTvjNioAoqy6EYTWVuU0XN0dOReJvqEdWw4tnURxD+
8bD+Vktz/QdTySY7mOK9IfPAoCxBDQb2/2Yj4c+WBzmnHj36ys8/F4mFdFKlFU6ouU6HChTpX3eq
mwpJjmE1jI8Y4U4H3Iad38CLg4tD0eIYtjplftnMaY6KNTZDeqT5a37RyxWJx6Uv3WvrTq2DjJHX
fylbM752Joq45ZL+iyuS3MJm0n0TQMF2ElAQ7sEk9mskENs85ZNRnBojkWffSkX0eEnvpFUgpakB
gRYjkwRpfjtYmeCNELS+Hcmp7pOoaFfrLFj/76DMICiXF94fQ20hCJtq/lOBHKpNemU475feQ+vd
GdMDLY/7I5ybDAkP8IfKN+jnOfDL5C+U94yZBl7kIHT5kmSufCKZRQ5hXsvnuh7acEr7+Upp+mgq
7rMtalEUe7lC6KHZ21pjYZFOy0A6kRzs7MkrnflZY1seoGTvdxSZjwIcq9Xl6I55O9/ZQmO7zWwn
YmuZX1C/Nq95l9pRbnV2VBQcIgdb+P6QJhzZKsRmui53FC8tHcA5W4kbzWtRRXUs17NlodXLlz6i
eO2Gok9Gac9zYZVtzitRTr7ml7UbcQcjZzb57JsBVShfekdH4+40knRwKAVwqbbkjzXpMzRrYydq
kN2TSL1eMqu0zrMPl6XN8uzgJN5blaR0gIDplaliwe1X001NrK7Bw85cuvYrUODywtZtw9Ec8s/t
irpfZVjxtXERsHq8QXcH6imVJNqPPNo3c7raSPxas2BOMwPxtNYqgFum+gtA9PKJdslRM2Y3Hu0Y
1BQsKrTbVrqBgu6SUPmKAjqbT54rqq/IyPGkK+P6jZu1/d+Px3d/2FJKU5sdPI9JF2hz2OZVkpVG
QTzhMoHInmUUJpz+nVgr+5Jge3rSptYNfWQG34yGc/TE2hsufU8KW5z3lEY223GUbWUVJdNr4n3+
hKmWdQXMlISYatvPK2q2B+et+ly3GapNhw1eFB5i7JJt5R9ViAJRtt5FODHvFXVI/6INrkXKOMYR
avbeJXGTo7R4NyivOJdCIA35bZnLWsGnOn7jRmAt7ecgsZowzUmgWn+JnxZt7q6iHc3L6z+sIhTx
XOfBh+P77ZYxZG4FHbqK0eDHTR9ORtZfBhAp9slIZ/e/eOtVeMIYGb6MmBPoJ7v30q+Pf8LexwX6
R3GUW5S7fJNMoG4sVtRjnUiprTxj3DJDh9ZiHHnWMZqm8ehBtBePEhSPMa4Ryt+bUyKQfllWVBQj
zbSWHzrqpRdwns0fBph6C7OEpvjr8QB3DlwqXsAEVHnABTd2O8dFqbdNNVlWJGDxczEuSLeR9p7h
wf14HGlnaFQJkIFgn1hcJOry/OVazseiKo1m9aIWgHU+1H82q4MvMB4eiKq4R837nWigrcFak5UA
tNladuJSrqFwoXuRPlmUsCwqEd5kGVFXYDADjX0+SDru43ECQY4Boa/KBVuZsr6L0wpqWHLGVaa8
eFzQ6ENqWojXkghlPM8HScBPJOjtMeCC1aGzS37Pc0bf5NVtOfurpfNg6OvF/CHtzP/hr0P1qUKb
872+WvZ3BJrmj2maJ2+ydsLlNvaC9KJXmXjHW0CntYAvbOnH/jcSWJ65j7+2+prbn8cLB1q4STLO
l7j92vgE0RGv0zhyzdJ9Yme2obmU4s3jKHuzrtwuOfu5yMn5b6MMzYwsf77EUYYf0LUdmuyNV3lf
Ky8Y3ozaeLCC7w9BmnBcMHACPQPIkPo1v6xgFNklmeMQR4Uc5tAEVB5i1mSd9KSWl9RBpwmW1hGC
9H6DUgkib+Arc8Gxe26D2lY+5Km7Ylugw+g1UFMM8yKxL6QZRw2anfFBuDVJUcDBqfrabagG3WCg
o4MyNUnx4Eg8mJUuHgFr2aK6LvTu7Yo15MFC2Rmfw/uQ4wdaBHWozTrOZSrps7kZIDtI/aZeoQQv
vOlLNY7jQcf4PlFQKgm4UHKSA1t1NqECf06cKcFHfnbHLCznybl0mqj+MKoYByoauNZlESiLn711
HF56Rz+iru5tWozvuEl8Xof8x2ZX8Bp0hRB1dvZqdM5bd+4/CLFOuJU5GJTwY5yLPtmAAKVv9j/0
qcabDyG1GgXgBdzCyPWD1P/025KI9KUDcnOQpP7MQjfbFio0fX21c5Fb3PzApkQIOEEv5yznpWzw
07Ky58xstQ955ug4Kgi89TJZmR9XYbbv4V0sL3Gdp1ELq+1bZzXLhyDHLcfSQKlKvY+HU1730wfE
q+s/TEezzBOZBB1NfBIO1tGdMh3JieqDOWQKSknL2+zO1gboU8VjesYw60vT6uUbAzsSRZrCXMID
FZRWw3gtJhSahVeMV42LFqrC5L8vazM5gx9pD2bz7nTi/INZSFtQKXIaW/isgo3VIl3tMBdeipRw
McwnYVNMLILB+uzo8ZE8zl5AthCXAn0sVfC53cDxWDfaJDU7pCJvP5npYD23mLREXlk3yFmnxfXx
8Xu3d2G+EUYpDiCKxhl8G8/r1gkrCkhVdibEpYO8AkgBVMIqfBk9DrUzNLJrokBOsADFbZJ8EmEt
n53aDmfROf1poHr032Btyi9BpYkIF4jhIODO2ALcCTl3lXYYmdHt2DSeZQOseTuU2uSfoWrh6kPP
OrTtafr8eGx35xIR2HUUBTGJRsFcncu/3itj3lOYgnShVz2wipVXtbHU5RnnFYxVfDFEZbU0n1NT
myPEf48A5vdFeOIjYsvGgTVAs2izbFINGeURc4kQxRKqJjgTvg3Wsb9Yzjh8bjXNkmf2TjxcMkMY
X4NBLC+F13ZPyhEofDwVKtTN+aN+CnAeSJUUOOhq305FC/7BQIgbjpMZVGHXGl5UD8gKPI6yt5jo
APr4AyuK2pa1pXfpbMZeg6PelMyXKcCCUQO7iMHdjPVhYx09EXdHxZsNT2IaLryLb0e1QBHxpJwQ
saeh8EbUSf1u6g6lf++ubzV3PB4UyI1TcJuCGoKeWykGGwVQK/4bGz4TF5Cxpk5D00R5LZv2xwWw
0QHHeW8yFY8HoSMfmrq9eSLhSUKHZ/HQHcF76ffBrCt5QnZIv6w2Gk7n0eqPikT7EdkrFPmobG9x
dj2K2MgMQt3p5pUGYwEZYsFODVX9FaB6Ho+vXpQWdyGPMirKYPa37c3K9ArE/YhnTqZ2dXJ/fEO7
0bk8XpT3n48o9BhBqiAS4m35NHYQJym1avhQa1J8MHs/P1t9sLwX7VSC3Fy0AMV1fXAOgIT3k0n2
ZfFMYitw/mw1RnkOsalR8oew16E+Gff5k60L/5z5sf7W8Ut5MMy7OhinOOIdPiVDj9t6q0lC570K
WnxEw3y0USP2ZP1mQtH6HGCGe6bzRz3O8ZUEs33Ebds55wgNt8RXnxKo3uZwWRJbE+CprRAdnjhK
RoHdyOiY537wsLMDm3xKDKxKqkmKyKlMedFczfqMoe9RYnB/t1joYVLWoBXFZt0euOMM4tXNOeU0
DLTPcdfhSWOM3rPrLEfp9d7nZV1RnyelQ8Nhc/QMGX6QZoxwRDKNTuS1lgx7Y9Ge0CyaT8aA7czj
VbwbD1d56P9KgHzLyxpKyxBgRllOLKxzolVMIJYM7ya+KiTZYTl4B+9NJeARdqYDJom85/ZonVzh
8m5Ax6Hw9elk6HkZLamPdZNhHjXn709xBB7VIU7VHe/zbTqXDQgrWzWhei+ZzgHZXGTV/qsRVuwP
sAtUEsljKROrAf+SDCQ48aZx1zuhgOZ7ivE8OqX2Eod9nP/lzZ5xcLbtnTqAkMBY0SliEtX3/CUc
tm5prgm+1yBz41oWtRbiMDk8N16dnGcjCc4St8t/EZSLSmcXQBm5U+g22oVOsDfaYWYvWH12pj29
mPDc/uLQcF602a0dDDR0+fvjtbl39MAYJrPgmoS2rebil7G2mGgMcoQ33Gd4oFdTl10xqA2+8tJF
pBpLu0hzW/GpRQ3g4HGytyso1ZLXcEniZ7f5qJYc6sYVhh36qCdfBhsd4yxrcLxNxvE0DdYcPR7p
T3b9bR4FDAfvYjoN6LcBXbkdal06OjbcCdtwCESKy1TtQpVMJv9vXNpwqgBu0aXAmvBujFwrQTBs
qbL6vS7n5neDF5082VXb2icLNbbk3MjW4/2UjQMOUmjHz9j5lkKEPpi8b0PmGv8tqTmP2BCa1YAh
JbKzod7VWKLgE7SOJw8j9s/KTRxzmLgGueHkmFif2nVuX4tqIA+BGgScjeOAdGuznMcmXZt55RN3
EnpQWuBTZwXleFYaSSFKmXW4YPATYoxYncoR1a2DeVfv4828g+ajYoNKD3tqu3sDawhaJ/YtBF/0
7I/FwnrsVLm9/kOUxpCEiDROX0YDLOrJRnkfA+XMMr92xuJiDjdm9u+4Y2N42KZ951wLjEQ+OtnU
xSeT8jaA5L7s1hArkxYrZ6fDD4T+C/yjtKJu8HggO8cq/WHwTj+1DXgV3K6fHH1oJ+1J6jxMpCMD
D84vQuJIwwt8Ob8+FKQd7gz2B0Bv6zaUVU5taxS2xeoBdsn3o19jDCs3Bhalj0PtHHaKH/S/UJvL
EL9clAgzRuU4k/F2Ntvy91W9ik48AJVfaN3JJ+k068Fk7oZ1VN2JxzJKyJvJtO0ENZWMEZZ04cpT
3zr9AnlyarKT3k7t70GQaecYzciDuDsfkRYqWsjKp4MKxCZu6mOulPJ7Qr23qqcCLPSpHf3uXWzq
Px5PrNpWm2XPTUUBQEnbkdJsjpu2a2qJBxIKCXic/1O20rsEdoeRWp2V3dssgOv0OODOXXwTcFOn
kphy1slEspwOpf5lRg/ne6s61I+j7E4gGlFUUsganS312tYbX+Bsh7qHkWBoLbvg89SY9TMejEds
qb1QyLjS5YKJAPNiszRzKTO2NPWNyUjGD0nVi7OdYeXelvXfjwe1sxrJK+iI0MvjnbgFns6VJ4WZ
xrxmlh4EFHIWF80XFHjbObkWeB59XrCt+uNx0L3vpcT0WBx0t3gE327yzJ9wSJ/5XuVSsR6z2Y+g
IP+LvJrSEE8oxfXim22OEmqmk7t0DG3oe/OPpK//aWvT+4zX7MF63/taDIUkBf0pylqbr2V5MwDV
WVohfmbZS+PgQswdm7TRusbam8dTtxsLopN6pAHg3Rb1WiUaUQZwoIMp6CI06pYThY3yjSxjK3oc
au8rkUyj7IJiJI+uzbDSxRBOJzgfsQ2Ul7XBKc4b41cjHSngKe4ujGtmiTV/uxYsUzQ+VgsMKB9/
X+TUnSlVrBfbI/fsK78//4tBqYIoebt6dm4G5WrBYrf+RH2C+ui7ehp4bcWlF+sHk7e3ryDy/y+O
+o6/ZJfq1oG5ThxLQNEyDKc9mXY3AQMK1gsWYP7z0FfTfx4Pbu/ghf8HjAXYMEINm6CwWhK3rFeC
DvBNT3E8ZN/mbBkvXep5L+WIY9+/OHl5n1DtQeyeFF79ol+GmRvFkE86Sz/NKycqMRILEX83D551
eytRFbJBOKHz424h3os/V8J0B0o81Tw+B10OXt8sjnSB9z6ZIpfpFM4oXN01vIy8rrIRc3MgTdk7
1GfKcCyzPqqXNIMs7L8VQfzfxx/sfmCUWkyqO6AhXSSFttUyYzRbQ7D4S54KUeC07mdjtvyvj6Pc
v3RUQQepaNiZqsayOQiHajbTFKotVBKvvKYtbuRzNvSf8AlvwwTQ64k+pgsIMp8Odtv9lBKZQ4iC
MqcVrLHb5WFP6GbOPeOrK29+sTQr+waqeXrboPT8Jk7K4aKt+AI+Hq5a5bfpB5UkVXpUiFqYWGrS
f1mTlDeHMmX3wb8SNXqHjo+rpWk8VWU2Pf2bUIA6oQj9LJrdhnKWxqDNBVQCew8RlV7XhRhumFha
VUcqDvd7G9lZVCmg57lUHbeyU6OT0xdd2dvFPHXYIZtu5KZFqrzCi9+KqdIOCrl7S1MdI4oLSQKy
pVplBhpBIuHtwusKp1XHEU966tsH32pvgYDIoCL1s2KzrX3lPUJ40A7BmgRD9p63r7hqIs9DfRVj
iAWAH8GZq6PHX21naCoxQKgVkiNYie2qpFo+QsVmgWiJeItZeHoOZk6Xx1F2liFPTp92PV1I+n6b
JMfuPLcaS6JM1QLU1qsx2bXxukHsq3j1S4YER9VO+LuUUbedN0EFasZ4hCQu1+OIDk1+8lMfa/O1
bULDrqdQOhhBv3p8Lo161aViidy1+0yrAw4FCTpczXL+D42s+hsYiCrKyqE8+GDqg9zuaMWPBWdB
X4pu5hbD6zkV7dl1QQPMX8RHOxfyDMnYC0ubVzRmviKE8F49S9yzP/upeSTWeP8loUSQMGCrQOuP
qb7d5WU6l3qweIDzq0R8913MLTHmnnCua5bktdLPAEpgOrOp+JgudOvNW6YSq9SntYYB3KHZ1WWL
/a5fF/fK8/RIpvueA4H8jO3/pMxTM0Wc4XZgteaZZTMtVZSKcobxM8uzznY4B/m0vE1GWbxzJPpH
MnUgAmvynT37/cfHq+h+LxKXHpW6mRCO2UIMwNBorrUihIMGr8QD2cCnJlvTy7+Iou5XskxyPlt9
4V+uBJ7hBVKifhUJcxqfMlJbMBSWfbDj749olZxAoFG1PUZl3kaxxl5qRU0NzRqocVvZOr8xxzl5
zlyxVCejGYfr64fF+UUhGpbQPfY7sQcEkgEORGtn9Z9Ho3Bf5tYfDi65vWF5oD9AqphK13IzeVXO
+6JZ0xq0XGE/pRLKf7k2Ep0zWZ1GIzmKd38nMIO/xFO/55ePtTR0kuGm1BF+8S8laKhvlGCXp8xp
cria/vcRj5+Ds+xuiHCJaXgp+BzFOkB7tyH1uJ7aKkHlVZq9fZpzHHWF7fVPtsKdG1lzBNq/O1GI
ByGA8hMuXeqZfxvPS+t1wGiZlaKl2SXtW7o9FkAGfuWRk93Pns7N4aliKSNEtUggTW+yP8nx2CDg
W0VDPy9BaAuZ/M5akh+8dZqRrcuqmk7bgoU6RsJYgwXWn3qWm9WpL/T83YhN7W+raaEnuuRI4RZl
RQFJzoCL7br6E6kPfj+mY994yQ9Phtsvnyhgz8i1WZ08aU1/0KDcnTnOLLou3K60SG9nrm6Rd5Zs
pyirpPtO6N50dmZeOP4wHFWV7tahmjjCAMJQ6qJb9MEkPUsK3ttR6S7fHeHXf4q4Wq51PqZg5nE+
n0O7zI5U7/aiKiwY/Ef+vWP+1UG6NK4lMaDQjOUcrLKF/eBopxidnEs1ajogfdM4Pz5I9maVCgnM
Y5QbgfptTq61yKe4wzqUFxwiZH1uLtGA8CYFwvoIxr0bii4PqDJ0BHnT3X5AsQ6LlwALwH81sE5O
6nRhkYk4Sql7v/Y85gOipoewO8AAVW26DZX6ibCFb+PaKCr/6tFKi2aMN84YYaQXK6ji/zyexfv7
VAUEtIhto1L43GIuNKl6eQBWIkMmeX8y7Ca4AHMun6dea96JZB3eahIfJiMvmr+pg5pnfJiOnLd3
FhBRAHzAXKPtsBVsCSpwgk3tF9EwZ17UZ1YTrdJuT47IlvdBHGCaWdn1wTW+81U5OskHqadz8W0x
LUM1Qlf0bfznWys7x3ksvq6GN9B4AR7xeJZ3Q1GUArEJu4O87PardjVE5UUQKun15DoMZXKZfXN6
Pzh9+frDBpyOUhRVZKe7znyGWaFt1Rqh5i44NfHqX7Suk2FT90cljrsUl+xHCdkB6kXUmefb7aiS
KlfgpLhA+KUKIjwEnWuLRnnozEHww3U6SfsV2dRewRSQkjp6Eu1NKrBsJdDFM4JixG14UnkenzzI
ox7B39M8aai2troZGm08HRRzdu5aAKWgHVRrgENgc4KvXp52lTOVGJHNOvyxvv1SxqvH9Pb1k1FZ
5fXxetnbD1RLyf5c8CyUW26HZk0URtxCllGRmO1z5WH21rRmfUHnh/aZUeGRmeZHJrZqEJtLVxmM
/S/o5tLNlmqdexQ0IxlbqG5NVbl8gcntXpu68N4UlpVegsIzMHywzeKPxwPejU0JC8AFCAUAkrcD
9g25jLO58lyRo/V2rfXxRGbohPpgpWFfT38WQW08T9I9guvtLSLKxUoKF7VWQCa3gYOlrn0ty8pI
H9fkaeHd+xvU2yTkuDoCgO6GIlv7eU0qmabbUFSzSswY6xJCgfFprXTvSzN7IlwnPT6oUOxFwgQe
4gjkI3QfNoNi0qQNV6+IQNRl4Tqs2llI4Ji59I7sHvc+HJRRiO8ke+AQNzujphaYuzrHDfqg9Zul
yvvuFJTV567rtavVwlnmktTC1Ozlb4+XzN7NRf2RJgvhPXhzmwTYzXjJe8LhpFs1IzKD3Lp0vT68
8Rc3DadeLunJy/xvc5c2/QnfXBd2vOMfPPP3diqtcvhVHAvc2pvxL3FWqJpJEY12HrzBnx6FPrtO
w66s/zR8dLLp3xzJuN29Pzl3FbyEFhF5PyO/XUhtZlZz0i7EzCB/SnuYPiH44x8U0/a+LJQUNItU
HQPG522UEb69TIeg4Hid5Ifa5nv6i4wv3Jbfvdhp17Abvfb94qJhcTCpexcLHD0YXcoR/s4OUtQz
+kV9VUb2bPZtaI+ZwBa9SJ4cp+i/5WPr/4n5rkxPvV8t4bD6+mtd6RVMitcjEqZK04OsZDN4bBJT
lEeLyOWSC3k+Aw1JpzwSOtWbvLaPKP97O1bdoGTvgKip5t/Gy0qXpqlGPCd3ytBfgjUyOje/pEF/
ZLW3d5dB/lG+6KiykkDfhsp76Q1ZY5H2BJl5ChrfhcgfD0+lWy9nMaz2wTq6Hxrnq5LupFVGZXHb
w3ft3ljjJCmiWYrPST9Mz6NOolnGbvfqhA7sBSUZdRbRD9nmI6VS9grsoYhwlJyuQmezA4+fL1U/
2wcr9F4yQOE8+IcWtLoxt+deMNQ2heCKjFXL5B/mUMzdyZ4yFKf6QaxfFjp5fwtZynAIpuySuc6E
tljtnkxaF5dKiObgNLw/h/gxSh2VIxHu5RZFWOqaZ49rwTmsZeXXpnZEEZbOYD+5gnLVKa7a4bdk
auvk4L2yG5cKCzLDPviCbW93wq+7H+e8iFA//SE1LTsDN/DeTQ5lcF7bS1RNjvXl8cm/t6LgbWBG
oET/7iD2Af0uu+qaIrKFUcIUFMXFy4X+slj4aPyLUNxqCORxCvBOut0sq5gS/qd85h5I48Xxs5Ud
07kYmPRHvlP3+9IEn8EC5sZWkP7NkTMgPOpMNqGEbTanuYDpPpLjRl2S6E+gzcw3rx+aurWA1oAF
Ba95O7Q+cyezLjt2S+18SP2+CbnL64s/putBpL2R8VBgdSiE5t19tdSZ5cNSKyhKZEqQCLLC2lXJ
SWbZ8GUsRX0Aobu/HxUuhKwZGgavyu1Hs80l0bzGyyPX6LrL7GnDh87vzU+vnz+gLkrqXzHZt115
w2yo8VdtHiFlOp+ofLhnp6DNNXHmnB+H2hvQr6HUhvilulhn9linI6H8pjA+FDgGX1HvPjIs3dvK
vKNoPgLih6++ycElV6GRYHqDUlgh3wb16L/EPVKizizjv7wagnM7Hjbjd9aGshdR2iucW2zn26El
Q13pXPdZRAft7zimdFOtlof/BUyzJdaPmrs7M/lTYBtEKY9+xGVuw8VIUWE4aGeoAHTDZUhd+RFe
1Ov8ztCNBkX2sxBGtk+zYrsA+8Cs7LQjylS1c3/S8rgJO9SEv8tUk+9Blx51JHZORMgI1BXIRNlp
21oY0ns+ES21FmUfQvtyQjdNvdOSH4qO7IXiwqOwQD2T229zTLWyL5Ji5IOVcdVHGD4Ml6XmsgEz
ctTD2rtkVR0THhW5Ctnu5sVkpQVcbw7dqBSxfsK2xPhhxJpdn+JMaauUyiUGZ4IolYF+TURlhuif
lNd6qutQVO705+NtuDd0BUXQWaY8rbatJxumuXC0PkORXcs+GGsZv3DooVCkJ0fAx5296NEepVNJ
mxIy6GZbDJheudXaZtBSwVtaXtcDwJmAWqdZPyNQZMTnpgjWp9cOkNsHUAAYI3QH0DS73R2pSRvP
1wuYVn0WnE059adCciA4eZYfPFHv970FiRhMGMx3usBbgwdw/F6rF1kWVVKUp2zo5jMoNXxaGjj9
gdEeaeXcb3wge6qySrGPQW7faXCCgYaNqOmva59+o9ZbneEKatdXTyBVIt5KbA7ay1sYx1RIt4TV
nkZyFFZUdXmHUtaAvQ7GL6fHofYGBGuVhxmKVfdS7aJGbq42tCQiY9dAusFJFpT5o8dR1G6+rQkR
gaowpHNWIav5dkUgNkpbcE5lVCNI9Unvg/ziOqhO9bwNrwV/7eQlWv1p6JYjRMzOAuESp7pINqRa
TptnChxzTwY4xkbcwNi4jMF0Gaxh+adec6wi6mI5WPu78Sib/qRXsAU2mR6GS/HgjMSL+2oBNtWU
YaVPyZvA7JarW8LePfiA91ucxwOZHv1X5Brv3OPLdkRdqCJDHvIuvrYQdVE3Xc0wzhCbp1llP1vZ
lB8kLXtBYaZyhvGyR2Jsk0nMhUVmLqWM4MjXZ7OYvLM34G9luJP2zjWT5lOGp9nBG+H+3FSA4P8P
qqb+l/RFN3swEgAg6IS6cdh0q/+WJpQI+7FMPj9er7vjI01H2Z+dcUdEHouyF3PLesUUd/nLMASe
GX6m1ZfMXLRoqFhKdeO9mjLGOxD2IVueWjS6rptyrY2kUCPTUkaFA0mFrtsSSTTIoSDlAfU9x3/9
MUM8UjTMA9RDfvMV22kNMMyqZZR7SxeS6oxnGw3KUHi5d3k8oTsHAE+7nzKA9L24i26/XRxrw9xM
rYwGejdvV5QVzn1sQTTK89wwnlDC0a6xodcvjSXig9g7RxztPdUNowxDUWSzblBUz6cuWAX3nfgy
jMHyQXZ2/vXxAHcWJ/7J8I1RZyLX2JZDyJqMGu9WEU2ppQQWp+zK9d5GRbZ0B++SncUJw4+epTrY
EBzYpDNBVhRLE3B6+jXd+b6YVyqSev1cOfT7yjYf/qNVc3kQdGd8yBtQwlPnqMGFe/sBF11bKc1k
InIDGZzSutQjBNaHp9wTw8GJpr7H7WUBfxtyOLR0yi9oKtyGcp0hNgIBxZ8VmX3XAMGFNgSpz1Tx
qiin8H9QWdqNB1ITJA7gI6oft/EWEBet6MmH7MXxn6tSZi9pmbSQjGVS/dUFU3UQ8H5BMkB6s0ql
jUfztuM0+GknpLHOkdHjjJJ08/g2g493cBPtREF3TgGMlCAQGOLbYaXpWlhmp00RCxY+MzCIZ8yJ
6oNDeWfyKNrAXwSKw6rcFozW2Romg1s1mlNLWGTUYr7GIim+af2UvV2NPj6oAuwMS/GjlDoE9Snu
2dthNY5oMpq6UxQ0tn5tvVk7p8fM+vs9RtpKIwJ5HBVni05efbPoAnedotEZso9JP8bPWr9knMzC
oJw8eR8RMekPvtjeXKI6QZqClJN6Wt4OLcu0iXzFmcA0Vf5fKP+WYQIf5ild0NrOZ3kkcnO/p3mB
UXdUEp1wArYwzSHoIHu11YwJVCXPZpp1z73NgqF6eyT6uPPV6K+AbKLeBhNzi/pZpjxYh7Fmyddz
99zllnEtUp4krz2EVWMVOBibmBri9kJbnVzrfYMBybgsP5p5P55zu8FZMD2SVr2fOvAiYKxh0QOT
sbdnBs2q1BvzhlzE1/sP9qA7X4OqWs1TJrogPRjWT6747YlItJ9fCalkjuDN7YnY1pzhmCejKUub
GQHwWsHy18z3TohZ8Lxa6bI8TUm1zFeHnAadnyVz0I+qc50nbKs75SnGkfjHuGrOEBbB2PwmxLL8
0Pwh+7qk9vyDvDUAqNehg/a0UGK2TqUwrTV6/IHutxXkPwoM6GMooYwtSmSGzFBYSTZG2f9xdl49
chvbFv5FBJjDK5vdk6Sxwij5hbCv7WLOxfTr71d6uFfNIZoYAceGAeGouli7du2w9lqCek2YzGX9
JadtJMISipIQZnUmr4Lp4F695jugQEl1iEEC6Fkx+c3jFeBx+zJphmhkquvbHK8avMejsxrnRspl
uEvl5F5spa176SYmzt0ltv7TvK5xwzVP7ODAhb2+5xBvkzsqCAfE6lud7jkB/T/RYYBxvE+fejLl
8yKK4mSN+fCUp544eG/21qMnDWqE1jg2qy7nL4GzjcR7bmQDwVfpmKcSZtxz0DJ5m4CdDCWqWQdv
wuvLTpkbHXKyEhzMqwe1H2mrFAxCRqmXtmAdOm5glR9Fy3urKFdJx5aeO676eleIfwLRBowZjVUW
3NXI315oSXUHFvv6oisqIkVpyINNPLIJDsa1M2qBtGwkTD89U3frPtpxm4c6d/DN6BC1FDEq/F00
grcYgmwByF4ELeE/mmKoTZfTn6WHECsh+XzvxrX4evsy7m0Nbgool2C7VNzo1x+w0UuL8SXi4sae
/VMHLXkWmlUNU5nlFv/z9rVUIIL5UbynZHO9Vq81EoOBoGrp7eSJ1y8+U3zK34/aUh2pSu04GQyC
WFVpNREobPbVzXOFJxAkb7rU77U58MLYTOqwAYT00C7OfDJJ08+3N7gDI4DChOAYNmoeBpDl1zuM
jXYOBl356LmVoBXT5HOZT/KUVNwvf3Hk/QJD2IOJOtypb/X10i+j8f32j1BrXL8TCnlH/RbMFhSt
WyjDHIhgXQtOVLYSzr5JUY/wFEz+37fX2bMcAmWoutREGgx513v1C8+T6cQ6MG9mUUlLMSwav0E3
tpkPvuue74JoiHV4ZklTN0vRS1gmbYlhNuMehhlUcpcmg8cg87snN5/GH7d3puxw8wWJKuGJUYGf
BZTwemfrnKdoxqo8tXIM9EIBa8o0aNpwXFfjfhlgJEwSGYSjtR7xrO2YrYrByEDwAOx4E/0B1DDM
sssJKcSaoyBuFfBFpMAGLHPQvtMtrMLZa+a72xveOcqrVTff1yrEsq4TNQcL8p/73C+WJ0OI+dQE
8ojQZX+DqhKtuEMxm+tvy6a1Vl/wb7Mu0stsuwuolpryhuQ5Rjp9evJz40jsQv2l2wNVkFRgxXTX
nS1k0ovrGUoOA+q/XIcpWnTiOZ7Wt0OzeV1pSqrgimRhy01azJMOk2zKixeI70OReZ+K1YsvnSXN
o7HTn+nvdkeU+qh7E0uhhag+8y+vOeQF8TrUgGXc3i//cJJCPowitkERp/WzMc/aP8PSDZHZe/0j
xND1J2vKh/WEc8g/peOafDRj9x+R2PGJcKP/j4YrJdjCWaLAF/Ko5bh35ozSkafR/Ubia1MOjcUE
NWHD82kmq6KWgh286EBYZmYa38vSDs60nKyX2zb9elFKzPhBHW9M52NraJM7OEPueXBX6U26hK2f
Nx/1Sm+nkIJ9+sFYF994kIz7iIMX/PVlohyjJpgoiaIDsUUxjKMFZGSh+DssrntZhzZ4IrsvwnWM
4zf7RZZSM3xQOtNF2tJVu4Meu/OMo8oWrWJu1xubSOsm9w9Hq9s+zHvLvbv9VXc3p/JEwCGAY7Yk
5LrWdhC2SJ7VwZmiNA3cS4mIRpianXEQsL/2wmyOvirEPUDKsZuNicfSzOwKqykHz74M5pr/m2uV
/wcyvf25GRn0cwaGQHU9P4Lov35uWBn3RHOO4gm1k+uVLWG1rRtwkZdmnU9BPsfv6pLnLYknmA2q
vOk+3/6quwuisETrmooXkNXrBQld2yVIVazse+2TxwhfWNRZfSq72bwkKeDg2+upB+zae/iwhtLB
QpZFZbCbTytsQ9pxgxMu0UB/TDtregwM+HcW5J4i6JmKzzVgjrt6bNbQXru/3ry67al6usUPAAa9
SWSFWbSSniD5n2vTVxYpRdvQKn0cV9ANp5z5jgsjZtX7LJXD2TDbI9TajhFf/YDtIzu1mlFO3hAN
LU082iNgSIZyfNc789Gg0+uXh0iC1hW/F0Ar3efrk52N3AtQFJIRWtd9BAcktKb+cIRE2NsQ3o4L
SSURVtitwU6T4zZjK6PWpWUfLziaJZbIwKP9c7p9eDumqjqftCaIURTV+vWGUv6wMWwpIz1HIjU2
7DysJsgJm6XUT4l2yCG1tzVGCYkW2BmB3iYWG6tubpxGl5GTi+re13CkyVCv7xuQmgdbe81HTYGF
rANCDvqAyFJt7cJSXdDOlGD+GFc+JbNb56fYbtcqpKcVrCHiv84FmeWlultMHRnxBMKdP3yZOCWt
Ngm3EHAJQ54pMdef8yV235l23uYHjnH3kyjVRkj3LMrj6s9/eftpuVEIKgYZmenQ3csRSqq5S15S
UQSfbx/2Ts2EuBCdMPgEgANSpb5eah59EbQGX0Svm/7S9TWidBrV3KbLmnPbJZ8zRqXu0MuZuba6
f/Jhyn1kWqs7OJodq+N3EDpQaiMB2D477cIEriywgloWgcBlrE5YmBgbWa3FqKLw3pzc8MS5fGCi
f0LV7ShrYqZjU2ZiiuYklQ+eP1KqHEfqbU6sHextxxkzMwD0HE9BxrjtdOhlDR5vmcaoci0kCBgP
e1izMovQGBkipgpTxgn08b5dkzWyyvQIdLljTZS4KcSxtsriNkYvXaZo09qn0ZIK/dEvrL9LVHe+
jt3h/drxhaRv4B+5YBSBtxzSLZQslZ7GsDZXjXWWQ968rHGbHnAB7O4HjDn1ZYSTaAZfm6zTFnZC
LjpG3Vyuj9k6TeekSA3qpVpzcHI7EQplGtgvGHUB370Nv1ovqEqaL2PkuEn5Ra599VjEgfXJMHMz
HBs0qarUmMNysN9ekALfTRWFkpQByi7YuABPw6IAm49RWbRGxLQNYW5bZ+clGayDWGHXBzD+oVhh
QPLg9K8/KGTGsh8cmn7dELQX3SjFXVll9XnOk89D7eQfRscc3uGLymh01zyUgV/fSXKhg6+95wOI
qJktZ0wZmOTGFxnS91u/LqaoXmDEC4u1p9WkG8X8LalssNLJAl/Ybf+3k0MAhGZ0mAFK2rrW5m7Y
i+kWa0Y/N2iHlGb/aKFI5XpP/oK+zoz02EmL4Ye6vejeNVEHSw8celUS5evvvTBFKE0HOpWOrCks
3Fn7ZC119uH2KnvXhKBaGRBRGEPk16t4mZU6dof8nTUI5xzHYx2uS94+z2Z9NFy++xWxG54RCkVg
Gq6XCsSSSSS9xghVY0gTjZjp2lSO9RkSyH+HuRy/FLp9lPLv7Y/3ChAFFuPzdl0vapeGI926niJN
m2aMUvZ1pEvXfJaFcyS2sLdBatw61qkaDNuWXdGtsTklCy7HGBP/wXWGNP3UwhjtfLFm9UqJGnZc
x5yKo6bQ3p0AeEoZAJfG67EJL6d1se0BjoWo0SGkF8TvUTP28iJTYzoDJzwi5zhabxO6x0Y8Ww2y
51HaDFmkt2NyLtquvuhL4F/EaB2xiO2dIoMsgAj5lzrO61NcNETr5VKPkQZ87Rtae6hiy9iWZ5TA
04MGydFaGzO1Zib/cxMEAOgT8zwtTvBYLdS/6iU5gufvLkWZmK4ynFR0D6+3JQarhRWS3r/VlM6X
QaK/koylfp419+3jezR3AWvQcVPp9LYakY+BNtUmtllrXXAHm51/Z3YAAAKux+W2S9lzXNDgoIxI
DE3WszEOHiC/csxxjJihso1zxfcc1QDCkVfeM0ISAawdViZw1xvXleQpRXbbJyi13fSjrRUuDQUn
e2w8W/TwB69H93vvuJRqK2OQpK3MOl0fl48wPFw1AqwsEdpFd6V9aSuE2OJZmm+P7cnhFH0KWIrX
MyI0dUVlrjGBrr5U5xy10BcMQ1IOcLKDpfaOC2Au3RGKoiSNm8/Yxb6JAHA6RkE89g8Vad1nTTtU
J9j9dsDIXZ5RGr5bnJKidCewTPBQYlruM7dE+codJa/NbB714/f8MACz/1trc06DVVt+5oFdgGig
uGOKyX/ytNn/ayiY6dT0xIsypsp+w+pp1UGwALKcKqcKEn/JxoqsGVqZ4aKoatT/lkbH8JYY/Pgg
Ktg1+p8TuGqmGaTN9TKjLbjdCYaBSDjAQ6MQ9qMvbC5xjwJ8xKt0xI60e3LMYSmshsIgb96WDohX
LZaGxGDs7Ti0Gid5XIZOI98zcPXhbeexuxqAAEgp4ShCiPt6f/YopIPYJ6iNenTfu4F4kO2sBHvk
P29fiO9nqiwSXret2cdG5hkaI3aRK3QqQP7i3SMD8iUZa+0Alr6XHpB/kEaSqcNjvwlB3LXt3Crl
AzZoWn3TZogFvNrMFe11eh6HQQ+rWStO61x8u71FY89YVJiMVCOUN9y8648p3EDLy4lMCxLt9cmd
UPmunaW+y+QIybvUnLuitOcPbTOm36FPip86M0vXE1Td+blO6v7OzYT1px7L0n1XuEn1r7TG5b/b
P3LvwJUqtIpa6FduDRry8SYzAt7AQJ+cz1kyAa4tNPFPMGZHiiV7n4O+DCAL8JKqC3H9OZyKudTW
42Gq4gBSWnzExe0XqP1NoA/Idx3NVO9tTSFbiHYBJoA4vV5vqIyU52Tmec8XyMQqN/tmKwL0evB/
JxFkoJC2mco/Ybm8Xoqbm9CeZGtumyHDgPJT9w0q7dE9pQ0SIqe3n5l6LnzYgJju2qZgombSo1uM
MWob23yEg2C47x3nh4plDlbaOzIwcCr1ArMC2vR6X66ma26RxwMwNNEDu0C/GtxhAyIigIeuE8J4
s6wzoQuFTSoHoLVIGjbubrTbwbfSTEJeZmsPojAhga7GZOWSDvFB8rX39MI8B8kBxQOVnlzvjoTe
qxebterRHj/luTtoESnh6B18xZ11VJeVyTEmGGlJbd4mz+yXqoSgNnImK3lwyqU9F3Fb/rhtFbur
gAMAhUOu9aq7ykBPOaI6LCNNing9l8KPX1yg1s3bAxYaQf+/zsbWqeIATCzYDcisOVz8uQG5laQH
7bvXYhF0/WFB+2njNHG3OYdjB+looAIbNaaVLI9uUc9GWDcFbmlsi/y7PqT1X9NSd/LeqguDhEQm
DNvbgEr+QszKtM764vQPhi60BI4ez8zDzvTHIWREa/jTLwPxQQjZPg9pVZiRrCDZwicVlXgeu7xS
XnCxxnCMK2s9SaZocyoNmf3g92QT567O15duKbr44OPuXDg17AdHDDkJhbNNlWdyJ4BjNjK+wvch
DSjT5bPl1uO9XWcV7PzL0XTTntEQEXKcP8Hk2z5CHld20MAGEfVOHHxcrM5+AHdhHYXuu9timIKZ
EeJ2Tvb6pjF/nE5JwUMfN7Z/waNlL8RreqT5/vgk0jSJbt+FHdevpiloPFN9JLnbuP6VjuJqDXzG
UoOzrMuq9t5qR5RKq9k+OLG9L6j4K2n4wIRACHq9NVlQUkH7esBOc4fqV5l/s+gHHwQxe6uo+r/i
41RTfJsP2GjmaGqiolnX6tp3EKVTFk6Uxg++2w5yikNyaPHggwmitw+ZEwy53Zv+ANt0KvXI9Wfx
AV0qC9JYiVLNc9v1Yno/ddXwGbX25e/MdTXjbBs5wia3j3Bvx4RslHNQNWL0YHMTjLmr1zihZRfb
2RKuwjDve2nqB9WGPcOE/g2AlhqlYCTu+vTaSZ/1eEUO3acK9kM4ZX0/z22FXxuKOfRzeeCklavf
tHwh8OFeE5Gq/9icYz6LvOgtrY+AslMVa0drSe4GElEAuKlVzSfaXGn+Kcg0vwhh/Zv/vv1V9y4G
BVQcDP0UnolNSLr0RdcbiNtGXjppOXo6mvdoebnzzDT6cnCCu2vx5nmg90mmt5w2iaP5tqaNIH0L
nK/maR5UylD4N67ZHNjt7jESVaqhfcpwW6KFApVrO5+cIaoHe3jI7bxj8M5d0dRt5IOjOI9/4zMC
3oX9DbQAPY5rs+koBxPO4l/sfoyfklqzEM0JjEcrMY66G3tbo6ms5NCpHgGhuV5qhJ9oGGELYGy4
d+7kuGSnpPHSi9fHw1eN9Q+Clb1GA1O8FAlUrYBZ3o2JjqM3wWzK5ENJd+dUjtIPwmGen5q5WkU4
lf38pVrt5X+a0pYNlO3CvQPlID66Vl5Vv/Gdf/0tm+tJRNvbgip8NPJtoMFnYhOiYAcalETcvf1I
8XdAXH7yJWzBH0lija07MjwDU5tEA6wywGxm/aXtZvt8e6k91wYHsLp/SvBr+8gb+pRBjkbumyxa
fspNc3pH4VX/fnuVvT46OGlFwkA5RUGhNpbj210/azMetKs9F8m0IrnMhV5HwP2ZMXb96Z1jZfW7
pAKN17fOgpuN5Txculx6jDBQaLkD6l2/VLHjPAzkywfx92t1ZCIBwLEAhCH7xMY3z7QJaWIFu5hk
kqwb/q3XzHtv68sy31Xc47um6RFDLnOvH+9MM+9egOMH3xPbyi+I7mZ/pY1llNDizr51cEB7noue
JZmjwfmQP15/uaqBIcig5A3ytPPSUzvF/j2QTOfPnsHa3zBxRQlAbsBLByzyeq0ukzA9zAvJgcjk
Z+Et/yJpFTy0aWp/vG0QO7tikgmYMNwDzLxtL3adaElP8wRiVTyaTbA7WT2iZ4RsDAfAf3+wsZ2n
DlJoJrlxJLRlt2OmNlSu0+gzZpTFvh26Et70yp68cGqb6j0wXvOS5voPc576g9Rhd5+KvY06Oy/7
Fobj9TWjoQWTR5QhJ0AkTnluYa2800f/iF1hL16iyq4w0SREcJdvTq9iKGmxjJarXFnpfbtI1KW8
RoZBhnKxNvjeyYj76aPQcCLalKIoYC1vVmliZVqUDPTC60Z2sHXYMeCmZKC1JWVgQC/m/kWbrTr3
kFv8zpGSjIHHUDoTW1XdOpbU2mdKaRU6fGPIYJf/GEzIoOhJl4cwzJoPAfLQl6HWy4NnSV25TeBE
yPR/S2/Bqz4DGbT/oYdvzL77Put0ml10Qz7DX1A9TnMafOyz8gjis+OoCTzpOHNZSF22d7OPg0Qr
SzAhYz9OIQwa5lPM9NJBBrHzwqtJBfpQVAeUDsu1B7BqWbetQp7IKdO+iSSrs1NrD97zOi00oyST
ogfnuLsvzk+pMLKzbfii62kv417nY9rJsoZl0Ol1aCaB/e/bPQ6Dyv+3ziZ2YQQwQRWZ4iJtjeYy
zWV8nmvTP1mNnx6weu1uyQS6gzAJSd822CwMsQrdkXS9YDmMMiQRTsxQH5UU96wQPlXYYjBFBEM2
FSPXgo2yydRR2cTwwoxVXGvPZ7l0bZSQsdyXi3s0XLXnzwhpKcMxFw3Nw2ZR361h35Q/S7R19agv
EFQPDnpiiCIkB7ds1xRVKQAcM2SU27zZWMFCDAPNKLeG27xCEtkIVx+nxgBdEYmq7z//hoUoyiGL
QADUvnlt+5MPL7SYCYWs1iphih3tU1bOwycLMcyH31mKsItkBEjxdsTKWFZfW1SjzejznDnepY5a
P/PPXm0dDWLvnRgqVDCn8w+1Z/U0/tKMsjuY4Q1NOau2br/KdhV/ItHhvJsqI365vas9u1dRupr5
hnBk+8qSnw+enFR7SM/8F0aii68aXAQHdrG7IQpbpKyQvZGUX29o0DXmRQaeOcpy2gW1jjac8q65
nyr96I3ZM0FGREAlw90AH+PGIgSqI7Ph83o3hRQXuNO1+6LL8pfVkt0F2q34wHHsXWl6/2xKcdLw
Ga+31jFaLlAfIAbNluYceHn6nIh5DiU9qxBxWRlq7hr/ffvU9r4n50V5E2gRYcom8HUzrWlmNE8i
Ueb+C2P7EyrfsnmKJxjSby+1F4b9stQ22SAvBvraUEfV/aScL2mSas9F7WlN6E5JcPIGp3yPTCaY
R9xdEN1efO8weTehJiVkoAa+sZu1yVK70SjiKB2g92SSfxROp0e6uazvUzM5ElPfuwwgtZgaUKUc
8OrXZ2kieQjL6wTM29aZ+LEd1NJ7/YimaffwyNrUgBiechvztcg1tWVOzchJV3FG1qw6T0nTUnqO
+4N7t2ecGKXim6POAEjsekNJDDETMpgkpatcQN8syxlF6iocOse8WLmFVEcC3/TtQ9v9ikDS6H8A
aAIOe71obpZmJnpqgIDy8rtmQFuCOY+jltneKvhhbJ96I3iOjWnEsHpYbloAn57LBoAAojHLEJfn
23vZOytCVYhIgJSTBisD/cUTzyuDtc6I9WcQb35LMyp7TOosIvRy9wiVtbsjJSKm2mX0zjfWRzHa
K6RLscJrfOeSOXXJuIx/NMW1d6UISHGPFrPJRCHXO1L67FkidaZ+tGGAPt1W0YBT3jVlXj54Xi2i
219wrx5EKEAJUiEQWHPzmNGk04FUMAuJCDLoy3QN7gotdd/Z2pqcpxhZcmttnEu7Zlo45G51It2L
71ZzebMqvOKFYRqTKh+8bzSGrne+6IFwvXKhTYOe2TvLLrJTCYgFOTO0JURaad+LXDgHwfmeAcFU
pjRCEC0G7n+9qL40cVy64xTZRa29H3XJKELrp5/8DOT/7S+9Zz80PRUqAm6E1/Loabz4wcTEWjJ3
wUUEff5lQhP17vYqexuCXop4C0pAQsrNhgyqQJYxM+TUxKYWVkYmokXziWO14Dem1Bi6YUoN81G0
JhtHUne4RRS7mYtzhzjMnLgOWyMeX4plWg76IzuOkk4BLXFQORB0buvqfd5T/woUSVjiuBcr66tw
KZrpAv9Zx7SC55/ouB4REO48rUqokwQHPn4lOHBtG2Ms08I3BgzS0rI/zcy37utulCer7/L/6KWt
DH6mH4NYWm8H19OyA0hI45rMf9skb0A2THBhT9GopQxpQaF1qrOmOZHU/XXbWl7ZJMUiNdeoBnFg
S95GR+6IEDrtuQay5KI/LT1D/DUN1U+3V3nl09QqvHGcHKgjmj7XHzLJ24oifcEqo5weXVAzzxUq
IBfixE/JqL2ZvlwtB9cCM+UYDJnc9XKisKZubNImqhPfv9N02UXaaGdorRrWW28bczJECfBL4UF4
GTZvgrnQpIzroYnaYJaPdlCuUb9k5RNEWkcxuvqrriokiv6PL8LEFOkpPKPXu9IHUXqlIA6x3EnJ
RDRO6HVuDpWrFtzHIHhDiFnah4bydjgF85tp+tTypIfwmzInRoHxevkS5q467QH2lHAZnamUtZ+a
Uo2NEpVFXdXWJ7tbjkKVV85MLUo/VOHzeRC2e270DsWwUrSRkjI69UyYX2oNyU4rjcXlto3uLkX6
DViNojfmc70/d+Xh7R2ribzVW+/6zMS5uMTtTectBw/BK2fGrgghoJGkLK70dq6XUtJUbmpOTcSL
p3chejz9D5NW6ByKxtY+1tbgfGTsIvlye4c7dx1AkQIDqIQS5Ov1si0/pZuE0USzUUM/sPDopaIe
fuM7qm2R9/CIA4e+XmVyZkEWjJ1U41DdWY5mRn7qG+EwieD8GxtSMABcGCXSrVatWDwtsGM2ZOpe
88kquaQU1lyYhG6vs2calJ6AZ/LaQYm+3dJAqTsp7AburrQ8+2323yyDJCrH4KhztLeSGr6Dj48N
Ucu//nhQCAcaFZM6co3Vv/dBpIRtFujvxsxp3vrGYIR0qDgjoA0KD3q9lMBItMmjSOI06RTW46Tf
+evMY9rbxcPt77fj/umAMMuOUTADs52kxATSEX7yKhK1K9uwXwo9e2960/QA2MAfFR9FXh6c2d6a
dAeAc1EtfN2IR/zNStkh+qb9lJ5TNJTCrJ/X0EAL+67y/aNm+N6d/nW9TawwFzGnOSL96UiD17oZ
tFM2m8uDL2MLGoYkuWva/IjFSJnD9kmgrIH1Gzx5ryRIKt5rp9fbKjK1qjpTH9dPBdWVp3n2XcWw
XYZToXuEmr44WbNrHty/13tmWlTpg5BKMububfbspU7nNh1+rIJL7KEQqxVNA5MdoyiGz3o+tQ+e
yYW5bUyvr4gaUaXmQLrMtNyW3S4wJ5t+DAwM/NsK17XSHmdyitCEAuLNrgyb5X/UN2BRYrnrKyJr
AjQsumX8b3a+9uO8hLMTl5/LzmsOrsjrVikTFgYTJHTvQFQwcHy9Vua4hbayswiK8CFFS6L3s7DS
6vxHMVc1c38oAZ/avhTDSc5G/x48OU9uzoCZyYsl0h9unMOa4NuAXw+u0ut3gwRbSWn8HHDxt9e3
HWvKIbbLZ9Cs7HNGte6ko6Xy5fa5vr6wdJwAQsCqRLkA0qjrD4Ag5FAkPuFNppt6mKeaEwpvDF5k
3nw3p8E/aCLubYoFydmpGgCMVmb2S+FgXdzObil5Rr472JeOQe/2D4TH3aNhib1tqTFZJjphKXlV
7qTgXa0YTsuIcQuz2JAUoHJcV4RV0IvnXmpHJf6fIee1U6A2RpKkxgABemzRw5A16dTgsFo/S8TD
LOb6OSApfBk0xmsQZWzsF2+JmRCMR69/H8tA/sjdoI/iPKi/ZZXvPvWD8J/0sSKfs4J2emjaxEYl
NxOfisZII6NsDwE3yrxf/WiEcVWRFvqG7XiHF5MwW3baMWQ7VF6oBbn+sUXx+9FCVPM58Ab9XeUs
1vfF0IKD1HLvhEAoKAgakR/0rdeWsECmNfujRVw92P/JWQTPwdpW59S3v3YAe4+qi3vLAStitpbO
o0ImXy9nVWkQ613aRwsKRP9UmjPfS9Qt4Hiw/BCWnqP6zo6//MlQ5uEsiWC2pf20cu1qGLUOAg5z
fE6GzgipotoPjT8dtR133gOWUike4b+CeV9vTbeTQc8RwQFs2o3rxW9lc650EoRH0XKBC6v3ox40
6EGF/3UFCxIvBDR4iaAuo3a08Z1djaRslwP6X1FMhegq65FYM+KpC7NCxF8SrVk+1bqso2yK4xZd
y6Cfnxxr8Zuws0VxxJ3++lXm50AXrXq96oHYVD6rPi78vja7SJ+k/J5JG9p0v5zfdcaUXDKabj8S
b66LS21O6aelyuXltifduUu8VXhQndorXTdlgb+4tqBfY+as+x78/pJ/b1DWCL0kTR5aTxMnP83W
l6WR031Te0e9iB1bU/rqZKecBU/0JsNgXtAxhln2UeNrXtS6k/hg6iJ5AsFQfLy9yd2lqM7Q3lZl
yy2EZ2AQmo5KDdlLhVZxuQo7lID2TmUKnvv2Ujs3ltqPYpbxVZ102zStpcFIPmQbkdQRnrlbtW4a
eJodLw+NYSnPvZkc5b23lwQ7dX2EfmahuwSZJxrJHn1T149TkkPH1U7pqi3vxt6ZD4Cye9/z/zcJ
TuF6xdZzl0zT4g5g+rpGwu3oFw3L+s7JARH9xvdUl5V+8E+Oq+ulJq030tjO+yggJXxf1Wb6vI6N
hgj1kjItVATuh9sL7l0IJESocJOT4ps2e2sSt9HXFLrSxJRpGNdV/RCM6b+pmXYfmHheHr3eCZ4h
PTga5NkJMqhcgLaC8YPxY2sTIENp0PdW2nVRLHP3jiSnO0Gj9fakkQE0CjIKHKSa7Bu3u7SltFyy
7kjozV91VazvLcOImc5chvPtD7ljJOj00USl4AUbx7Yg2vdNvYqRpMqN0ZKEeq+NpglVCAhuj5Ch
O06UMIht0eVjAnnbzbcXw+yBUZZRZ1myP81G1j51kkk/GIC0/tGHM+trMk7VY2VX+btMArC7vdfX
0C/Vt2J96l0kyFz+azNdfW/0KoVa4C+fEe+d/hlHinqtVtt3nUXdxkhc/yyIiMJqcIM7wnb74Dfs
uAG60CSwhCX8hlcEYpm+zEOKSLtdTsXFzezpj6kNACXP57QMivvbO96x1p9FTGbLuSpgI683DPF5
P8c5G4arInkqajf5Mso+PVhl5zKyys8alO6Qdm/eiEIaiUcQwp4QC/4x6rkbBlbZvg+8pnnKkTj4
RBTTEAeuR35nz6QI8hgvxxlAcrUN9GZ/SaZOpyQgDOc+6Ro/qjL6SyLNpvs+7TUabYYZzatVXzx/
Lr7e/rx7h8lkMR0u1WSjnnn9ec0sL9R0DPZkWCsux/veEiJfCun/p2uJeeBk964q7R/8HdhFAtvN
YYLxsZMqxSmsmM0c1n3VP5oV4IeVJsCBmb4+UvrxrEIHxiQQ287B1n7QZWML8VowxcvHxHXiU4lo
Rgiez7mDpL2hexcz7RTzQ25/09cYaMJoYEyUP+AGAoa6OdM2Fr1MRNNHniOQ9MsTJz2bUutwtCh+
F6G+mPa9t07OufA73z8vXl9celKb/JLXiR3qQ9tlYSZzzwxnK+mj0Z6Gvw5+pPrW18kNuF8qFUie
U0AkPLo+ed8VWZ1O8IR2s1iezFW9RDKvQznMFXxX/vBudT/R548CYU9JqM+uc59a3ZvBbXwrED4w
Gqlpczoj1z8DJgm3YSQOtqvach8GbfwhGGo/L6NdXAxYTs9ZvB6VTl8bPVPZakZE0VExg6P+/JdY
VKxmnYq4Z64J7ZnsrK3zaIQFjJn63WQscD8GQ7dkd7c/+GvbJ/a1adsB+KGLts3ogJt5ViHJuSVa
IyeakeI0j278R58VzkEZ4SeM4fpsPdJV8grF7U1jZHO2cuFKBCXMU7E22NUltqwxCHN6XZh/k0yP
Qwr/+B1KkC3J9ARK5jRW7vz32mmjdQ6sDC4XfXX8977suvKkeXL8MZkdGhSav/hfIbttlgsyw2II
+0rv/6jHwj/KEF+fEWfj8MHgjVCdzk2UshpaHRcZRikzciF7cr0TeCntP1EnBaORY/ny5uMhOyGE
oNpFAWabrqGRzF/v5V3kZbZwYb5sgo8r5IYvnTMFh37wtXMCzkZySEsHx8t/XFtgk2eZs3QeeuaM
RrTvc9OKnR9TPqFU7ydF6T8DhXGmUEN5d4i0QkNj0illFl88+ujZpZgUD/XSFc03k3ZiH9a1ayah
r9fJe1GmFMzlmMRUULT12ZJghcIkaIIvbWOmVkhBDbmFePK9D9laJS+rXBsz1D2o5i9x5iR/eLEv
302+pouoromHwrZIaCvnhQUxItjCvj4bfuOgUxyD+jtNmnQcdMoR+LsfGfVaTnMzLellTaqsCQWz
suKxzAtphXkNN/kpKGa9CBfo34InlFxEhix2mo2XQWt9+TQS4SXfO5CgaBSYgzChGgxgubWEHn+w
5txo7iElQ/2iMorOozrm+n+uDZxHb86vAEVQfAGHTdmKdsT1CQE9NRPTpYotvDQIBQrsJ2cUJRzJ
QXAulsQ7v9X+GDmCM/gnQEJNMFyvhzSKa/QAvxXOJPne221zHuBZ+lBNUMjfXur11SI3JUeFNokE
gIz4eikY/0XLWGcbmVNb3sW+kTx5iwHyysuXJ8ZOjhLwny2va3dEXw+rwvGpl2Zb7bGGxQIQBbZ3
iR10SxezW7+ZmUzlXc7/4V1lWfHfPZy7IiKCjcWHYqnt8lRTqllPnhsH8Zfan6cvPNVpHeY0g+Mn
u+uMf+qm7dqQx6X9Jgc7+5DONdWTJBWr/wy5M4l+O4rpodQy2OLItsz51OVuq4eDmQYJJHaB89Xr
LfHdQVH7pTW6Kg4dt3Qa5tiLWYQrUzJfu6SU9QmQTPM/Fdqkn/Ws0n4MI7A56CMm/2vSQ2wTdqno
H2jkFmuUVrL7KDJN/xcUOizdTRBna+gtFQG7Oo1vprTlV3je3Meiz81/lxFxksi11/Rv4ruuORsz
ai5hUyDS+8ea+CVtkqz1PiZj0X9lgnOloK7FfXlqesbIn8rc8L+sjNWJ56pPdCcssdPm8yqT6X8p
O5PlqpFtDT+RItQ3U2k37rExBsNEARhSSnWZqS6lp7/fPoMbp1wVRZxxUYgtZbPWv/6mekzKIJzw
Mhjl3h584fbRY9lhE15klF1sPKwBbto0s5+DqYqmwkGv/OqYrh4RZZl6Aw2KNZabuAUBXhFK2Rxm
GGYdqEbZPLXNJWA69Mr5YcWWyc3Rs29D7i2gpqcBbOLT7Eja156EkKmIy3CT+bwYcbvP2bA+znZ3
jkIwE/vD+n5/01580alkGZqzd5FvvFvfK9sMnjBMMBsbdeNNWXuHXEQmhdn4D3942Pv+5PKwhKuW
4gUlDHzJv26maRKE7syRR9Sp2xa2nZNTWs5/Iv38DU28jHouCX3cTBcALwr++him8aFGvoeYXPaV
c+xTYW9BmspjJDh3c+Nn9rkU0XwbL3rEJrdNwzVvU9eRyM89/SfOK94elx/235uaf9HlPV+Y2Rc3
8PeETQwD/dpuCfESPWXdp2RunYWhXpQZHMnjOvqyCtJswzFMmdF4GscEsUb9foVpisTRtNd2glng
OyS7q8moz5aQ9wD+1FrBqRD9Wh38zDRJPqrZyKuSVAaQLTW5fgG/ZCqfVCSb4DiMflflpa1L79h0
cXIaR6QYRw+3pEezjII/3VaXIydrxzxd00GcYC/uS0Fw5Nbnc7Qkv1e31v05C5a6PUon8544KZL+
2E42+yCmcv1mlBfuua7LqD7rQUyvrYsWtVhCh+1dlSMvfBXxaIsqHsLvWi2wPGs9zg9li34+F3O/
xteyl3V5LH3lfG0GET8kGIiRRYzuNTtAkWGbScpQ9qAACD+G2h9uZVXZ5S505/R1MDrcyJwx3fVY
7aMomr3S7sk1qf3K5G+63oyV8EKa0vs0h+kU5Q4CnwfbiOEDU6RBHqzYCYDTadqU+TynQ1AIP5H3
aL5ZVUzTtk+NkskNuQCUdThIM03p0F6lObFI4NcTEpf5TEuF0WbTbvutaLseEjmJJ0WCrc439gH/
Qh9OwM3szpFAONsRfKJaZ1hPWoQb+rTUymeslyLvsDSRphitCGbMTWIadSiXrnoUPdXKxznV5lsl
XfyeBZmDL4z4+jS3pb9+7XGUdA69b/s31x33+GrAoXgvGqdLX20tjEOlM4qmgAURvQLSbs9LO6UP
VUrSa7E5U/Zz5x//bI0ilwGfjfjrNHiyK1wnzF5ci/j/OMZVqQ5bv3sJ7KHSx423DlR/gKZSTsWW
lOLD7PWVX9hJ08yRTSwk1JzA1nkXb9n4eejS8W1xWnc7wpFXD9DMGD8EtRfddbv2m0M26y7IjUbl
C0ERu5tDNg7yZDoHSyiD60NwYriYvPVTu/2ieU/4q7U/B9N1m0ZIsffWm3/TTPTmWKV2f4nQsWwv
SSAIKSVu3RmLujerc7duJtJFUqVSHpY6iZ/GcaifZ0SR0W3U8PZy+mY0dLsZa9xG+7juzuwf8dEE
S0piWG/2SXIXTssdFsxddhOJcFiLpbaxPe77llT5Osm2P/aaYQdBN9sSXPej7V8JvB1trpPEOVdy
IiMAK5rqR2378mFYU90SbqTc16j3pyTvgkA8zeu+G6wP/BBJqkM76KzR+Bg6UesXcbUFvxbTJlMe
zmh3coshy4NfpYYl2izts0Bz7J/xkmpvm6VMo7vEKyFIii1U7jUBGGFUSNnUkcxFn/R+EREie3cZ
In7rHOuzV20jP/blBVazzW4/lWSklTB8RazyrmzWpcgs9Csb+EpTf3ghuTcDKrOHmEZIXJVLrT6g
wY+/q35NTD7tpLQUlzwqc8KuZl7ywLCobkIZNI/CCQXleDCr5EvWyPS0uJcY+Wbc4iIsG3f5gPSu
rZ98Inx1MUoztDjQMsPNaYm89OBMi/2YBL5JD5jMpBPOrco+Jwwc+mIKqhJujkjbgZFqzIM9K+v2
5Ji+QuKUltV+O4araW+6PZQ/nZJ29bqVYtiO5PhU7kmn2JQWnpBJdih5ZXueWivIg9qc9SMJp2I4
TmHdPGBBDp/Er8hLu0F5Gqv6LEs1VPkg9qy7X0QsfjOhSJIjrP4tODnhjI1A0m7ud7sy4M3xLlmj
g/Ga4I1Omxpo2GRw3mfgxuLiV/iI90hXFlqVE9ScZE3ge/uyBWEMo8m9cZwhE2zFPVgLuSPcufdZ
dor/mmYfVeUnH5bEC7+JOlvrq12pNX5EFTy3Jz1kVXfqW+0+bU20bxeLyv5DslZ8E0J/KjJQ6nZn
WfutupZ+1H13O7moggzS+SlcurQ6k1fb25ttsT0inaHzPu+dmTiafVvdLDh5Rswp/OEVrC5c8I/q
18/Nhod5vu7JNBHzRhT0agK2y4AqRZ+6sEmfFuMRvWW9KYkOEIr39OiMZWXyoF9rRoNjn/42do4M
5APdf2ZbuktOnIvTXq9+6f6U4a7VzT533hO5GcF8lOMQ3zR46Kmzatsx5SUN5mMZx1SNrvHj/Wk1
Utw6lKZUFCWfRYxYZl8nQrWfnNpxRy7Csfte22Xwc6WV+wOxbe3nZblN96ZkmR9Wi4fXDb5V44AM
IIzqU1Rl2VVsl3091uTRmnyE51OeqnVaskIZSuO5R0xygB5nwtusMhPO8VJZDdFLNxdYLNu+6eXC
C8+8afoSDtv0oa28zc1jY7BxbObSVTeDp3DzJkus/kp1GRIt72XDUCQLpOWbtV6qughJ/FZUBZ5z
Q3kaIaxi1e/tmZC9oUHCW88h6aHbgJF8JFVIyPMUfDZGcxbW+1y/Qd8Vfu7osBXXeq43Px+Cpe0f
S81nuR72xdf3MsWt5WWn5K7vBiYpVc5UZc+Ituzlhf1SeR+a3euyPA66cj5ubOulEIvXBnQEU4qy
t903k8fLxtBnXv3hCCNtH0E5xnG7uvjPVIc2GbrPbitlmTd6UB9Gp0m+z2HHH5OxiHD+sWb7oCRS
iUIITqqTqjOZ5TAK5JfakepJMYOcjkvjJfaEberqE0rTTLLgcirxtk8UypEhXn1Z0IKbU6vEBvgg
/MrNl9SyOswYrffK0/sCjcd6653nWTrEixYlLCKly4/EcgOXe0KVHx3Hm/tCQKn5boXMgsOi3RK7
d+XymTbXmAdPD25yXmtTmxsVoaT4Utc1FVwi5+jLKF1nKkivTF7THdTj4Eet7PLEn0us2OpW3GPp
XqY54PG83kdVOCf5zt8KU3AAt8gm32lztL4BgIeonXA7zEPKwD1VrqRpJ5+Te9TwywvR+fZDMm+S
NK/SjR9pqNLr0Z9Xp+h52hv5pAJ3Y4EVxxi0QXsKpW8VVKdy2s5qzxISl2UUfXeBzbO8VKb8CaMA
DXCnGrd6Tho1BkcVB+qL9JK2y2W4eHdZvOx8m84LPlegC9j9OI1zhQ2Rkx5mfwmDMwe6vkv2Pcxy
vXnuL9CCiBhKO1MPrGl50LaldnKDsiqvbLrWbiF1VJlCRWskD3hWeG/IFZzLJxEe69cLmgM+Sul8
wsal/xgMkSAqdPM3BYem1nvuI2T/hlCWy6MZQ5jSXkvSAVdFP1TFIGS63gacUvI2XaQd2NAj1BOs
8pKbvYOVnW+rNuWJfWl00cXTfh/2o18e0lm0W15DleNyTUIDqgHNbC3aZVbVeUa9PCPK0AzKYUUQ
FyzmdLmqfcdLTt7Q+1+iHgz4jMcPO0Fb132iN6qbY+L1aXZXNUQv5m7ZrvdtEDXNdetxY+UqqHGa
LRmZPLuj8aZjNe/ud/LUjHsqhW/MWbar/pK4ljkSDYR4jFa6qEJXGL7lUYZlHUXLxrxgcslTEnGf
3lBeB2jUwUm7M6iVEx8041IXY/aADdyT7GdPDGucKo8vrmzk+BCNTSc3xEQoahT0IQ0HUBXZB9A+
IhQpBTEa46cyi3g/I65Cr6PA1IcVWm1p4c5VSlXZR9+a0Z900RIGxInE2uY+Bzu5M1Yrzhl3hKrl
M6lygCgSveWNP433vW2bJddYIcDUi8dWFalh8Rbx3kbBKRTAB3kZZbDH+fZIuXiygOa6qvnHKOu4
5/zpss8ynlP8FTMTlnVOPE4sz2W8QvtjrKNSajFiN/MGivML1XNItRbGS5rrVQQ/VY9dWO4TEzWe
Ukcr+SntbcY4AwO0JI+ixS5o+hS4foeR43FOgmY8DjAMoxxSOkqSDk0PZ1qWETVidqcbzy2GJDd7
YCU/A1cX79xFTRcWAcKTPd+DvtkLtIrWK4J+Xh6jvVphl0K2+KWFiFvagjq5M4MmJcXv0z7hHnSr
9rHkLP86RxPXiGRd7nmzx/sdxwO1dTAY6hOCfP1ffVOVT6br9eu4d053FzTL5hxxmrNILwMsay7q
lbKQyHdf3GXbdLGUqx8zUkqzWym26Ikv4gWFoRc4ob/wk2PdL/azkBsklwYCm1eESxnIwkYiufVt
DUkc/Y26j9aNG97UaV+jbmMseijXOGypuJRzkMaZtyIbTfw7jvYou43UVH2uCBnh68+LfZ1x5CDp
bnLM2xBmYFreEibX3hAufpGOQfBoA2/rgft0e2cbd4TS2VTqUzgIas1FSD7zOpGRVMSaqPncBH43
Fb1V5a2v8Z0r1kZOwaG2VdcWi9DV84JdsIb1auC71BmebbeqmteSjJp4HXJAzenZDDbCGWuswuEG
H/noV5XUYXOoJ0UvHnurwIkXVdhwGOt4WnPTZM7L3vtmKCLQwuHsd2pGVzV3aR71Mepa/gSQWOfS
DoxLN8z5niyWoVmQqfrA8gx/cP+V3ytHJiI3Vs2khHOod2S6l9NbpKfZv0+6vR2PQTbFv6wuOwJC
d9XSTlOd5mMja3lYMwnc1pD/o7i7O/7IHpA+9uY5u/9z1oJl7Ep58StADzAyHqm3X1tZVzcCJzD1
IeqxhCkWALEvxgkhWRL63rHR3N7hYBzn8MUNqvR34m0RGRbelFYHudgxuVu7cHrq57j6ijVb3B5q
uoQmB7Ud95udNL1f+P5P1yllV1a0rdv+9NzGXbmEazCF2aTzs6/WWlxNLiTLq7QMVjaga/vf3eqv
8thQnTWgoH3wavt2+T4ncnAK4kxcBQLTZSAw7Wrs1UX4pvJI7aHOoyVcdDGnc/LkmIgRCcbQIXTY
EhM7WJtjMnPypd49YhYYnb0WQZLjPVT/bkkOqC7XJfbbPRz0t4n8oh+zHKuGNoqp1AGy1NwcNi9A
FsjUZ/gxlcT2HUqvlefKVos+UJm1EkwR68w1KUM+BnF34EHJ4jNK4I2vJ1cv0aurFgYEcSax3Azq
IRmYoiZBfzTWjX7rOKanWOrLuBMnBnpvWcNtZnk1a9714/oZDYqoC0ER9exY5UwUB9a50gxn0hz9
m+FuXmaZOw1WFnlQriTXjpT5n3WnAwLa7TK/Ob3QD62uxc+uGcovdqvrbzMVMzg1Zs8v2sOVuSh7
sb9sJJX7eRU6SFvbMN3yADcRUfgtGd4J/Vmde7Xw781Gn3NALpG4x8164ryQrPzRbMP0cUtrIJdR
jbKhodbcigbwGS/WiguiwL9bfUqTbXXyUAz2ieMaHEFaZ/2unHD4rdU6KJRLdWKKZQ+bPt/x6XvC
vSt4xnOnuaYjmH9H+xR8rNhAv6waIO21wCcDbb8LbJtVQYxSSLvxmpdY5aa5Sx9Ken24pS+a7nDJ
KyCH7543DtUBRksij1oRrJVjazwyVYl28wiWs7XU15NcCgYyvXmKaEPrmyDbEQhIvwu+miruH2ff
X75njWqWO7216cpYck2i3NWxUHe1qdL+SAuO7bXN1uFQjzobrhvGBm81MP9tRuJjf4OPZPKEMdnF
Uo6RoyrCbffcI0JAdZdOzvSpWZ39J76S/ScUuElz6vsexHhmdnufjPsgSGeKsQWGsdWM+Tj30Zeu
wyvnsOtUqQu+NX4kCaz0cy90enPF8atOU9hVTh77JQe45Q5jJuYOjlt0nNNPu8dVjb55AoyE7xfh
6eR6A8ioFP1HLzbzdgOsET7vlMmM+RY65iMsUl3nAsx9B2Zs7fXSAZIWbe2OrBnjgNt3Hel2uTRb
7xVV6mTtcZsC2xVmbvE482HVfWhNoLcrkWVN+hAyM/zdknD7MuDINhfrdimhq61Jr0XZrZIyzdXr
E1sAVIg4nPlhFLI3+EzHa1e0GR64RdOY4CUKB8YVE1kQl4GL03t3ugqmmwoEo8xXg173vBmx62NZ
90lLL+1Zppzrrn6um61f4OUO+oDjnpCHsopIChjNHFIMMDj/Xa6rvdv0sr+1DefovTt4K9sSBfh0
pvxdbqJ98MerTbfOVby5YmYSFM/lqQNh7c8jNcv3zFqa2EDt/kmVge4OXajlE7mwzocwUeHzyPC0
zmcdJ09IlruvGr/K+tg3SaTy0fH5K+1G5HgRR0tPT7iGJRiA3bguDA1jVAQc3s2hmsoL3XicLoGR
/TZ9o5CVX6o55TJMSkcJNn3K4Ko2cr4CFNlnNK4Bu6JpJG1WsrkKt0W3xyuj0RQHWVT/LIMlGvNp
gZGFr5gVLSMYf+xylOuDzdFo+C+UJPHHsLXJWMxtam/EoLwsV0nkXLfLNoW3awxtfpm7ub5qN796
6XYQpLsKO0d9Esmkaur7hbYkDFT0dadZqY6kDoxcCXJsuEuStMyKjVn/C85AkTyhPhuiw9xuujox
tRVPUKRaclM8UCk1eNkZ+vz8NdI2uTfWaZiqNb57DcFfDoyUDBuh6bLmzmOANeX+0tSPju9xn5t5
GeWxn/ryu4Dwp3K9GE5DkpnRhKXtHna5Swn1XJKfTenY9s10jJdy/LK3PaRXozgqckwVzQvCReen
ZAH8nKAyVAVDivI1bHz5YZyoGop91QEDcfxdzvNuAPeqWvXzcYnFSKDh0rU3bT874uS5o3OTctrF
R8xSwv4wLknZXzVju3dFTC5Cl6s65rYZx8i7C8NpTo54FFBv0f4iYfaTujplxhdDURntXe8g9AwU
Bj2fJaOwKJ/JG6TE7ZY1BV3XUw9wFodczhyxVBgCOl/G8bMxHc7kfWKGjJIo2v23DhLGjyHE4LVo
vNajDpjwtcgwJsjbGVf4gnnbmOTZUJoPa7fX3oGd0SV4eWxE+YXZvIXn2GtdQeNQ7V+mIFrdotni
IThMDmAPFYQ3yyIZbPhlaCFx31bEK/m5gVlyvzlb5hU667wPy35pLTl8ouoWcunwqdzT6sIi8b2P
EcUznn9hxBy3a5sbphxpVXRycp4TjZ0InlnS/9DS4fRPpd/tbx0sh/R6CPv5Ja1r8Rjr9FQL5Y5X
1vGAxbrY+AAC4daE8Auy7H7KtvWVWUWqrlBHdbc0QfrNaQUnAymq/B9N5/iP+7qPGfXkMkEOpQX4
oLh/SKJKd0DbksoBNCcJW9rMJqiOlyZ7OQjVpAcOVpGB2qyzvhpgdwEbqZYB0Ebae3tn2qDisAxX
+bCFpf2quas/BnycOm+dyf89pBWV7sUt724KssGe+Y3Dh1BKRekqbQlEHvDf3JpwrIvlMK7Oe5u1
tKAJyzwnxiJEF9stkAD5sE/BWgLqg+lH32KbUDb4pqx/QobA+WnC21PmCUYd2T0TXdC+tA9Bpsiv
idzDxgqNOL5bBykTxBLzoepF5+ZDjH0YSe7xJI5Dr6dPYUYm2O3MRGM8bi3COVrgGHWuindFGAhJ
19+hjzTqtDn01UecRblsfFOJ/ZyBtr8gjw4ueHFEt7ItzJquNuCqOZ/GBhVZZTwBqUgkXZgDgKeA
Pw53B9dDLPpjuPeYClLpee2p3hu4j0c3nTNX54Fet+i0BFPnPHSAzmTWqqad1C9VGVM9WJGu5dU6
1g1VDjmVwcYpWvuNf2xb68A4WQQcTvMw18yjtyIeAz2/6Fnr/UzVooSTyzKAzJRZ2Jp41PmV8+xP
NkxxmvcbOFG56GLOwWOivV5+DESslzJ3sRJtsQvddPApJFe3f9C9Y13AFy6d8Gp0YwRVxGb6VNa9
6zhf3Kpbu2tpV02WAe4p9XBbYVgxP8feslNfOemeDr+SofapZ5j38YxJZUgX8nlwopXWfl9d7yqy
jb/e6xD0nFGBWvrfgbMs+1AwP6b5OhkVi/J3me0J0dA4yra3Y0/y7ZdGtGJ6Sz3uzgc3Hcq4sLjK
28/MWYz7qVviZpFFmcWd93VwVOTGp7ZlOHhVesvCFHkM9nR/c+xwYfBQw1Xfe7iyzZnHGMaI4pK0
vXElEjzwGoSOy+b2EmzxYZ8BnXlOnppwxPVpgJEA6sIoBZeHhreDWmKck+hqifbZee4if6DSmFcV
JV/GcjEbnObJ1WypCKJF+iPWQZz8mOO0SaZzzYBUVHloY6lGUKc67F5Vyi3zltGu4v6X2qC+tXXd
Th+iTXsXTm3VYu2N4qVMbq1Bo3Gug2Xp7ly68vCckp6xHlsw8/0pVvz7h9xNmRHgz09C35uohW0/
xZXr2G/lZrk2GJJs2ZVhffPTYq/JzuDh83LtTQtXZuX6zFCA1FZzszkz3s3xmDTL1dit5IRMfVuv
XJXzKB9gQFX6NKzJPNyY3d3lcYm6oPmGtUep6W3H1ByBO0P3ysAt2XPZU78eAmfrEoYYACzFFoV9
+tqwYz5iDyjt3bhFtDC7y/16nOyELQK2ztvXWdjql7G7Z65jDoHmYMOm/OoIM7i5cJb1JepBgU/W
zciMH7pgzlHPt4Qocf2FRwzNmuGbGJsyocEKMnslFH+o4N7YymvBdnmbIy3J7YDcvJ1hYnovKI7A
lSLA+iyfM7C3HBWN88gIVbSHJpX7t00nw0fk0N6nLRVuQpc01sdRV3XP9IAaMa80Qtuc2Ul139Nv
P6YwGmEuh2MX5WVcVt8mAkO8YonMtOSYhW6vnb9vK4Xs4roHb/b1z62N3Nd1buyNg591Cw9miK/n
EU97OrP46ATsC0Ism+tASg1JYNrvmP8s7XEQS3g7sHvWfPdn5jZqKwngDeu1uWsTQjDXcGLyIAKl
unypfDUxn+sgYSiAnx/d7tlPalAJkGnSLv1Bt/DZD3vFyPej5ET85DpmBIzuFAy5OUqqjYFGAOug
9WJYHhVv91OtkZMcmmExrxCN0o9l03nNSfRlknwcCPX+ogmshKET2ugtG5ZmA4CJRvroLer6Ilpt
czQisxdvhybBi1k0wGqrJeX2bpy8FbuOVnfXi7tWVyvs5eE+QrtU00dHXN+Z6cEvcJZjUIPvJHjP
6rvVHZr1qC3UXEoB3jySz8vF3zPx1GUS5jpKzDctuJuOdusgcEj6dW7jJiPZdt7L7QooS4SHMR27
6hb6lNORXFh37bEu9/llhx8wHukdtx9d7FU/pUP8VU6BOd4EQoXeadO6/mamFX5yWlXycVJhzczS
TweIits+MV6ZfHNLv0TPiuV+dn/RM4jC6+JqKqD2MIBhqsqYd1p6wg1UR65qTqDoyGW1tKGT63Kf
nquKdjh3mwF7/IRKxxxCu9nHSQaL4pXYyM0rTqA9FyZpOfG8DIaVWEaO8yzDQf3sAWN+YaIP5WFp
MKAuWJaA1XKv1a2wlFjHBa3OwuF2CR2M9lp/bXQQfnIzW7Y5xz7rxh+3yb9zlDF17jICehVijFt6
vBEO9zAaRskcRml1Iiy1Os2ucuYiYWrlnVovG5+iUewXsl/k3w/CxI9Y6+D42g0c4rmzN+l2rOpt
e6zh4j4HtdbdrcnioTqW4SJFoWEbTMcyKkXKkIci45QaxuEX3AAof4lmocAvvUifPL+T3WlWYQbw
QwMI8DrZpZg3b/7Wc/eGRevhg/MFTUW/H7QL2Q2srUrE0a2yGh/0JBhvmZ5sw6sn97Q+7qGTfk+G
MQ0KTUbCcmRzY54gO+yACZIbs/Bau8N0v1gSrAqskEDW067rb/zBAbauPDq5EwWC/1lHi/nFGcpU
q6ndC0IEmu3SflovLYwk7PlFSrNfSTgULbirw0wWPlDzYioTffIs1sS3Hvfd0955MfXAv7My/0Yk
gx6Or1KK65FLTffe9Khvp22mqAJ7VdKcOltF14v841Peq2Hx+8XuCMtv/OkyPI/eUd9pUnTc7X1a
KAXunLR8/WjwIDs1kDnsFoiixn78Dz/tb4S8y0P/w/9EggmKePnv/8W3n4XHTVRiSx2SInyLZfLw
PJAkcO6Y3f/vjyIVGXYu7lHcKu8VWjjweO3WqKRQHoSCIK2ns4ib+Vx5uv+DV8l7Gu3FOvmSwv6f
7Af86N5R8qpV9Wy7JS1KCa++KQlFaJKuPrMXGhib/Y//eX1cCMJETmNvBhPw3ZdrNrWXUEcyeAOb
f93ui71OOUf/8P7+6UfBYEbD6mOE+rf1gZy9SxorswLKHnmyK4zvoPSaQ7tEjHulif5An/yHpeER
0+5Tx6OOYEL/16XhwwgfR0T+RRbrH3XoNgexwimv5+FPviD/sL/ILXMxq+JcZzG+Y4UiidNKO3VW
AICYZ4gAyX1L1fuH9/cf+42/0CJZFRm6PBZEjLHCe12uikxEc8hnciZw+7Kfo3t/LUGgfZLnCBXg
zNTpUngmSgpdunRyGs5L11TBGT5NeBkwzkcfvszz/758sgjed8g1iqrmHZ+dbi9BqsGLHg30+aLO
oK3A2AoI2fn3B/2dqorC67JO8U0MSXwO3j3JlxVybkJOCxg57mHyahBCp0LYwJVzwrrX5+v6UZUH
EImLyBm8g4H9lO+r+pPb598XV4B3JIMvyLkcrNm7HepU3sh8hZ7fqRr7gyELE9ANH4VXpHj1n0Kn
/36y8rCLRDG4ONXz8/+6kqUcvZJZCAhZ4qX3Kum/KxU7DK44U1FfhIdGLOsfhD7/+MyLkQe79UJ4
fvfM2KbGofpn90RLdFIEdxV6DpNTlyl1cES8Fa7Xead//8CXv/SvK5wfSnwxqwkqMvKcv/5QKCc2
1A2DpwnkA6U7RHiYgNvpEt6ZT2Gjj76n4Zv285/Cf//xe15yRS7q2wR90F+f3IcaM87OZqzecX6x
o7Wft6AFd13t2n3491/59+MCge8lKYTLksvrvb9MHYxSLTrLLrOa9Oyumz57O5OGf3/KP/2iiPYX
4RGnhffem4AevgRzTThubWTQEw9Mtua+u91gz//huvqntRL56MKQmiaXadFfX97eZKNOcGsqMjhd
D3bayocQhtBXD7cG97j3YbnmVAwyOv77T/ynF4lZHka0RCsisr28gv+6/B3pApbOtMH76nffWp+4
q0ObTcF6+PfnvBfSehw7yC4T5J4Rg8bg3U0yOh6ZCVucITRASIhrLDtOTt6B8UUDq1VSMq5z9Gag
Sj6sQVr94Wf+/eKEWYMSAKuYEBfV9znw8+Izv2X6XJSYaxchJu+5JPPvMK0SI0R3+pNd3z+tHAwe
L86tASD/ezfOCosOuSFyLdLZXU4kxDyVZAgd+jpO/3Cg/+lJ714sfqN7vWlerIgHFKudR1CEbMpD
RxDo9b9/w3981CWs1cfUAmuydxsc7KsUpgyzInTq8Ac2FiRRBLX6rOrqT4Hl//S9kFP8/6Pe3VKU
I/HMVCorlirD39pvBHmNgEUEfkfQNgmZ/Pef9v7U9OEMXiTeaLwvptDRu+fRCWH8NjfzcXVW74w2
ycLd2rJTc8kcCAK7nBIB3hNs7fiHk+z9S/3PkzESQnF4uY7fKxulP6N49P35mI5N+rsbhuy6YT6M
ob43/GEP/tOjsFd0OZuxJozCd2dM/H+cndd25biSbX/ljHrnaVqQ7NGnH7aXVJIylbbyhSOd6Aka
0IBffyekvLdLOzWke/qlsuQ2HQgEIlbMBbC/0soeaamdonuE9/6Wpon3auqt1/YU58/PXBXNZIYm
DFWYVffptFJVY+/mKVpXy1uuKc84H/t67jdUMsRdFVWv9cydz54czrTuwpFB2Qgd8+zKHDWmdRHF
036xcpSUIjoGD60VdFpQYZWS86DU98qTO5/SzEGZTojYfLMrjM9C1jyYOhVK9JsRFdE/XSsoTxOg
kg89ncQHoo1gT0ZIXmZjF33N9DK/+7eHLOEMT5G9lMc1n734U0rFrde12te6V0dVHqS88+p0fFNn
UbCnLivRlMjXLvqZMUTfPq+IMWEN6al6+mCnkdCfg6h92RcUdYRrrVtiV3Gf9jlqg5cv8bnHanr1
/cjQchlMTw/WjUhHiM3UPoDMuI1rMd/IPhveJI7ODqpDjWa10n7lsTrPjF2H+xoyoGxMQc7h5lUe
pnZatgq9eu/euOR4KdFEQn2rlIxP3TTP78NsLS8LNbhv2Q9Wn8gge/uOft4O3xzqaklc56SxaOrY
JzLxNg4u469Fz8+eJRI2wxlEhHo+5Bd29NhLF0iXbdr3OhWtG0ZJcOorazj1Iqi+v/wsHoKdvweW
ZriHdMTQr47Swf4tvBuQNPZ6GfcZTWS0Li7hBxWP07tZjt5N7pImdtMkfx8P5H+rbmmusFvNd7Q9
JVdlXg2nKZRzfHjlpMwg/+2k2Jj6MCXhy5zTZXqSpG4GgX1ftqK+Im1XH0K80U9hmpe7dtDrVg4q
uB7std0HlUT/zUPfdyPIdhxZ5Svx4nPjFdeaiNAbuoR/zu5B+Z8m0qVEvc5ZfYXgXB1aFU237K++
lW0aUqNauleG63PHhBFBOAxklgXsbOUC1mmv1pyqPS1FBYoZdzKlLBW+LXQ0lRuKf6Qj6sQPX1lM
nj0ulgOGcYms4dxRzaGKvmak6TA29wT1B9UY8OyIUynVmIw+W8uGXFZ2/iuP/NnjgkU0Ex+d3+dP
XKpsycegUXvbrbxTWJRCIEVWxVVCm/huktqhqEIX2itTkbmN5wONt41VDaA26MczZsOMJHh0PVpE
QG1OH/J8GXbuKIIPL4/nZ5YUPILoM+edhjR5Dh5Af1oFKl6HvehlsY/BFF3QT4AIY0jv6XOetoO7
uFuiBQ9U6+i9Et89c2tdHiQ+n76D3O88FCF00H3pZAylqhBXhUBuH2HvdCRoHfaqcZH/dcNrhJ1n
5jEOSjqGQMG0vZ+NXxY3QLUxy9g4UoMOdcmCrUnKl2GSb8Ngnv79dxQ2kmvWbYyZ7fNlMxoMsFlE
au9X2roaxNC/zVADy4NNU2W+tSuVHnQc6jcvP9nn7i3pHaI8bqyLW/PTpUzRahGgwFd7a1zVUUun
Pqmgtfe05UZvXDTudBb2+u3/4qA+2Q7jZGTC6acHbesht6uAxVqUmbxafPLmfRRY39O2XY52497g
v6vLV96UZyIEIgOGsMt9dCH4Pz2oTopQVH6i9jKpB5Lk3vhO6YgmXC/u6V19+QqfidtxxqDZmVFr
/ITOwxHlutM4zcRgmmZkj76zy2BevXcWddCNot1768H4Pqhy7T+/fOTfUomshxRS8Zg1pC3jjPv0
Ou1mZdXXMXokkgfUN3R301HEvKdpQx+y1sNA1Wv74HvUJi3N7uiaEYNYrn1Z4Q3+gWrOfNW6c5Pt
UEXRY/Dy2T33VrFS82KR5WRfcfYQgmm2LWZu1sUIsVukJMp/NBHXVNbtTZJO/y4K8OFmkPwmhUuY
htnG05uhs8gJu45dTIbAchMocAcumcxj7ir3318ADFkYsSmmbTYGNE8PRa3JGzIayfYJuvQjUfDH
hrf8yATDdibug9vYrcv9v387scwFlAeCHxefsxeJXjgpEH6Pe8zASR84zXg7543exwnCFB/buLuX
j/fcbAGUL4o94rsIQ6mn1xg19ion3Uz7yU/s05KNDk33g/pA26RDW76T8Ayd+ZUI77kxAwkVHxgQ
mYay+PSgU54BV6QNYU9W3NuKuEOYVuXWDl2hZRAG3isP8pmJwkNV7Hs8TrxEzo/XRkzAVK3nfaDT
8roN8v5T7/r6SIat/Ovl+/nMpZFVBx3H9ZEAFubnf8tyBSvZz3UtZqqYqDfDqAtpPxY0LlojgnFI
8+srUdkzB/TpzmYNp1RoWIBPD9hIn6YV+iv2ZZcmh0bMP2s/d0+YrqFqRtj9yvh85laC34QMTIEY
BsX5Rok6/EjZ2J73A3PWHmFgeUQW4aNIF69Rxx8ocGeRkAmD8FIDC0Z++WzeExnKM5Evy14VmT4F
HrSDLrfGt5gWOzsxq4ENqd28ycfBvhxaWnKCIV5v7XlMv+QgtL/RDe5DRvD602T8XEIvSN6lST/e
RGwDLxkPxamh7+WUpqV6DWf2gJX77eTNtpU0ZPC7U9bqeJhxIp/bB/0gURgl9G4F7hJcYXbXfJII
QQhi9ZJ+jlmOL2SXwylBaWT9VJ7M6SMBJDDsXh6bzyxh1AcoszmEOiEFsKdDxbYkINWeoeIIZaFV
qiNDa5qguCAIA21RnlYrHmjKlN4rL/xzRyZbT2qb6gRko/NZJhhxjc/SZV/Y4Q/8Knzi9VXd0Ike
7B3lVp/EMOWbeYjHVwLNZ4YrRRFKUOzYGK6u+/SSUxrGGtU6yx6aeoY6TZQb3Aa9fdDhm/fy3X1m
JoXTbY5Ddhweytk1eqpKPVbDBdZDYrT9/lwfEfosm3Zc0EbqtT+FnTu9coHPvP5mpsHBgrjAds+z
6toJxr6UNMS3GiKKjaAWqTeYj9M6Lw0zAEiQdvvyhf52TxnNxJeBqVaQ4DvfoKAckM4SjZq3Lx9u
Bidrjq705yNKzNdqiM8digEL2YIgJvrN1K4tqkkUIfwMo9m8pF0v35RThEyJHPcrccxzh4JM5fEE
IxEQWDwdKY3T6iISlt7TQkzOvu79cRugeclQOc3VK2PFrOJPJgegg6Qq4ayTckW3e/YmRrTWIKQF
t5Cjtr5BwF0I2uYk4JaXH9Vv7x3HYZtlfEZsmO7nlpQ0NMw0vbhgHTQOvoCa08s8aDFDomGM7hm8
g7NxFJfxgs755SP/9jYYrKIgUGYCZyPygMb82zooyhiSgcmo0/jandQ4tPuB/sydGi19IDeuP9lO
NR9ePugzzzAgf+cZGi37gnNrrQzEHu2uDhImxHDgN9z8rtEk9UKF1PZ/cygPKwNzcUROT4eLoHPO
QQNp1FIK+9tgoJ4Pvg6BfRw+Fuz+4/vyn+lP+eZxXAz//V98/V22GkJYps6+/O/b9mfzTvU/f6rr
r+1/mT/9f7/69A//+zr/3stB3qvz33ryR3z+r+PvvqqvT76goYIuo7fjz17f/RzoA3o4AGdqfvP/
94f/+PnwKbDaf/7rj++SLxq+88evb1/8+NcfBNXGzvA//v7pv35887Xmr/ZjL9ufz/zJz6+D+tcf
QvyTuw96meY4FjQkPn/8Y/5pfmK5/j+Fw2SBuIFd06OYpJG9yv71R+j8k3CCDB5ZfMQAoVmJBjma
H3n+P0k3sr/iD8g1UQn54/+e25Nn9D/P7B9AiN7IvFEDlxM+HYzGFowQmYkSNYtjk+E9i+Rh+0tX
Vk6I8kGGvXOz9HabtrfV2AE13DFvj7ZzYLdM29LWxqnK1jsfxqlNi63nTFgWjqGLrgcWRx9Pd3aF
bLvaDrMj+EJH9fpR0WmwfpR6rop7O13z9WMgsUX2Nr/+XhYynO6coW/EDXZa1UxjUZ6r8mueT05H
Aln0/DwvsopPqQZbXw1VbfODfrL54KDvXX2lrbUrv4agaGZ5pQbMG6/orgHDt8fFsRc38OcmDvn4
RVgLEhx7hz0w3yvYUegrHPz0gBiq9VY+mr81lzFKURb3Sbc4+qpqZjRoODpbHKh2xlWfvG4U071e
5zrZZLYetURBvQbDAc9zdLbApWiy7uhb1TTdbXLS0km5VcxG013zcFEk9SoOs45w6j+C/4qX6cjF
0UDhSKsqv+q8lsX9iIxa3KzANDhps+ZNd8kYtOKmWuhjdbd0b0qeUWeNbXFf1Km5aUhK+TWg+tx0
FyZ1zMMLxiSjYSFl4+YCGMJzUu4ery0eg7q4t9qR/waAOobDOir6/IrO63nCflXxYTHr2vqxiEGS
fA0ywAr3foyhnN5p02hA62FY8YHIOLMVzXELOZi7ZdUdH4CBUeva6HjXEL1rgw6VM2D5XvhZR+dv
9GP1lJdEezspuOGPowRhSGrGwuNFFkmqxnifwoZq3Ysmta3qNrUVD0aL0o7fSzVW7bGiP6H8iqe9
PxwqXzT8f+YUZhzHghOmO8s8kKCcLDLBLr1inMCAahXjZ1ADjbUNS95ltV2VSI0Qm+wEZ/r4eU5X
T3SojDQrZXJXe6EUN79+oZk9c+1M+hWy1tICSENLxuMo9TMx81rRJiP5lccnWix2WxJxzd4IYaMn
Airus4cBrmoY6eUG/iSnG9IzXFs073Rr+bGr2Dld11Wik+nQtqN59R4fTJ+yZ/MuITjALttl+OLw
DiRpAXxkI11tHkfz8Pb5gJqwcRdJGhfOx9Tv7PFHPVpcR1uCqLqfO9vc8cdLe/xs204sboQ3rZ24
+XX7DDSldZGE+332o3l4e8Mo5edtaPVsHwYrpRSIdn4i2HMO65BlzB1cecqZEL/PHU2mLby05ZWU
4lkGio4s6n/UWPHS4iUCjHuW5CnmNZlZzUmYtnQdfeZOzcmBMrJyb5c1WGibsjmZ5QMjedIOmKgy
EpeeO7f8BA9wpiyHXY57O3YJPMZf34oLhbD1lYjnadzxeKa+eVcRBjHFn++/ZQP5rqbBZft4jkbq
1+9pJtQcqcvqpN+juPf8kyQJzF372wL1axH4+6T/NBjn4ByQFAohJKsSaeazKb9Z1hbLrxoUInop
cbnOs+JqhwkVw8Yhq7180AHeEq8Ies4XGo6KwI7lDE0N1FnnLANANoUKsCdt9KfF2jebX08k6jrN
7V8Grfnmyxd6VrnkiA/SGrbkxJREXOc+imUpogoHpmFr53RDvqsEfCr36KQOL1zsJiGtLXFM1Lef
QE40n0Aq4texkUVX6frP3Fnq6k1qClZ3uG0g3O5hp053YdqZU6W8BBtw69Z+S0/YKyfuPom8zYnj
T2rET2Qq2amdq/PWHBHwbOse9VNpBZ9LWYvkCkg7Zxy1/eACA0Km1QMGKtryQGMUu8pdGqSlexFJ
lL7vA9HQgLml3TgKPr98cg+70f/ZFpjRY1NdY/tI3GDUo2Z8/S1onqY4mOFPyy14wIrRic+7ymmL
GxcfZ6u0hKlDv6DNrQpmmVc+BnrQPd7RlxH5F46VBv6pFiHDbGWtm+7SsGDFi2khHm6sUXChZOP1
cNNBFuI+x57kLe2bMqn25dAEMx1UK6o+DHl0w/v98sU93fI8XBtbRvaMvJ2YqJ0nNsFxOWkGNRK+
1KLLT0PqFPlbm/k9ee0Rm43207uIuvdBu/zgBXL+iOm1rMFMu6woU8RdqCrcOcCyurlFJwTqGLf7
lkaKu7SEIAI+6HYmObeN/GEuIfGVWf62W4p++fLy9f82N5ARIDsc8Y7CbUVx//TZ5oM/2kVQVVtP
AWL90Madpe4zGNjJRZtPaXuNT54nXkkOntmtcdfNdAQB3qUOhXzxfDoM5ApRpadcS6QTVTeuFdvr
aZaaSGSZvaJ819piDY6lX/N9j/LU8AY4sLQhBOleePsq1FGyL/LI1/drHlUZumQxiGA3La5ZBnOv
yK13SRbp6qYM8mj+jBS+yV65DLP3fvJEkRFhlgn5ltAcRa15qf/2XpQlFFsNNYN6HW1R7/slk9jW
zLXVrqfY4Ehg7Uy0at/MGONi2xHO6QpYSqEy2L/8FM9EzUCM8I2ipIfY32U1RJTz9FRs2vSTOl/B
c9YITgVwyJ4xNi+CbkXhrQUvZZzTXfO5mBtWHj16mfjsSpvxBFYp9C9065fZ7uWzOh9b5qRMgdxh
1XlmUoPbGI0y7MBKRLnBUiQTfUXOBtxKMUMQw/m4JOHt9cwlLx+YTdvZo0GdQxuzyXEiCyBvcnY/
sKYwPdYzposd3efBraBD1y5PVOpLSDIlHlgo6NppgpF6smaDYNi5fVMkl72HExpGdrnT0r1Nqx5B
aI0uHpIqFHhVjGjhA5IFsJsAu74BAUM0sRXt5DnvHb/pxmpTRkhg3s55ONMTh0kJzATPgSB5bOOs
DP4q3TWmLbBmm4hKy9atOM1NW7sfMMWOinarajReF5jsLPW3kTZucas7N6Xs0VJwIX8AUyzMAZB2
tQMEMHHWkg5+x86KQl5kNAExaaSlWOw/ky4ZnHWrMzvo9iNcMRXtEmlZGbNKbkVxfSklJu39MVJF
t3qbePbm/joSRQbHH7S86SkrBIqWflVW9tNtJfTkXW3D/433hZJleNXzC5T5RGN10xVRWtndsxiM
TnBKR6Lx3bosvfud4quIv4XQptZrHOc6H1hCmrbr997XFo2jLGdRcfKSvqABtwihZoHid0b1xfOh
4XwGstl4t1Y8w0zYoqkT87wp6ilBqY8b4JT8aMpaA3dh66qCo9us1Ph2DthjhCATJWD72Cr6vmGA
UjcT7yEt1HltWrPs6Idc3AgOKcQf1tpN38N++zRYbWZd1Lrug6tkhKW8bFeLm/8tpt3E/2ucoF4E
R/ZaiR1sg8yyAV/CimPTYxg6qy13ll7F8r6DgMgItDAT9Koji2Wr6412Z7oeD5WrgqQ4UoynFwwV
PP3JryxsKDfP3gHCCUIKtIcoRegqCc/eAW5QluqlYxecjMQUQHXYty5ZIcrrIafV61hErtksdK3F
slogF2A1p/9UdGoXhm3Eury6S/mpLNO6vbNoI4pJ31aRV24QUZbeW5LOfT1iB2P1IX19LVzxZdf3
jQdFe24i+aGU7M+/1znqBow8ojYd9oEqlmY4pXTQ6QtkbKz7MXHM8gEWjsDqEIuqub6aitq3j2G4
Vnywhd/nEtLgS+w2bcbVY9c6u2votJdYPYHWE3U1N8uxkDaRW+AaAi3d9TCGMQ4cAScd60q07Lvp
CiepsAniahU3CzhBgm8a8Fd4UtCBHOcNs4Lx95P52GqfF8dt/CtQ8nq8f8iC4iLrF3K6dtDliktE
Not3gdVUqtOjS7+OTi67ISPwGQsY93eZpvZ3UTfOaPYhXSGGYxOUFnY+dbPQo73tYH/G4Fidqp0u
g4XHxctv5zl8s4lXPPlICxziwE2HEY5HE2o7ME+36Tjnf04xjdtAEhOBKQBE/dDEEBNgWu6gHHv0
aVvIUGr5Uk8Od7jCnWm5wvTHUuOWUK/hqRdq9Kc7jG+5ZxDBUFPuemBcwecR/jm44jzriYBbHXXL
l/hhS0XbfMZtwfUBBtdOBrGC0+inyRJVpxaXNXEpM28hCAUkUjHBJ066JIdlHQYm+Ip8fHmgXDxx
t8NuKPkkUSsyPS6Jr+7b0Llubh88ytmsVTlzo3ow5AD/smlEOwN+ZV7sww+5An2QbOLJbcPiVC2F
ZrnD3yUOPmN7gc34ajVmBWRCHpYvaMAWviDPOy1fKND3Xf6TJIwBGNMeR3cyBaDpzlsF25+hHc1w
y4nvp/72MT5NV8kipYpysN4xDQ9esKFRH/72ktFaepqAhycHMWUEjcC1CWjTfBJ5sY0LEqrZpsWE
tfzUZSKlu9CRkpG7WkkoLsk+MEQsv1+Hm2SCDHqbkPoLOmwVhqRFNKJ4bBN9p/7FnGVe941mOE5h
jdFkY6cWCmLVksz1cBOAVzMSitXpvj1u5twFGtPbx8i661uib0B3/HepG6v6kdlysd6l6AGLe/hw
C+98PWsi7skdbZ5rYg/8pFSDI45RPDclnd4LPg32Ds9zYHIUqlrudYCbJ/mTpl7Yu7IfM7Gsehih
a89k+l44qo0udc7csF+TtSwoqNN55l16gIaSq/nhFamrdCo/Rd4gmUaEDYQar3FPMTVZFWKei5S9
yHQn+6ps3mdZXqurJbSHCBhMMnQQqQofCfcFQlCzjX7cGqlGc/rNkHJFrFHsnwYYoMuXvpFcENIj
q9DbVmMvcaiDmegI3STHI4g051Brn5IP1YDB41Q8uEXdt9aVDBR8pnneULoI05NBkqbz7Ly33tGl
PPCHkIFWps3G9/hIb+W790vn83ClzDhu3gQMsHSCcvApj2Aa3mhZgUYYNfT/D9nsBgy/Cnb7VU8R
mY40DeexuF578liX/YgdEvulZO2++aGYmE4af7A6Ceqjyeof9eA29VsHX6AKxKPrFPricZD52rNa
90jTvSuQ9Nu+vPGFq5wS0GnttrtajENzCgl0ymv5sDqUrETjF88mGfyWPSavRuK1zGjzslbTX7nb
eeW7KgiUB5OxhRtJHaNscNYo59x11RYpf8qLz44CPKTlNubVHAQ5rj9JMkrnrvOm2vmYR53uEhZb
qGiQA4FKvGHrCRiFbCzE23e+DW756Ol5CY9l65Mh2ziFU5eHQQYlL27CzTwRQZqg1k1hEt+sPRKE
09joPgMhkOj5JhzdrPtEH1gXHKRuGSU5oHfgTU2oJEB+iaEY9xE0MA5bYNftpf+c9lXMNPorL0J3
R/7WNM31+ym0OutdDEdioQGyho2S7mvAKx6Oe4MW4rIdZl5Rz1qs+UOvM/xf1kqk4nMH0BGfiHTo
x68lMM76TSbgwfUoZiSvPN2lROFtkpudPXuHsfwEoYIDBplnbh3Qebe89pqJaSOBHVp+aqkjjdE1
biElso02lPDDujHRDmAWq2PbvVF09fBeKlD4NlQTOWbxISPoaEtMJ8Azvwl63rdoq5i1oTny/9yG
2sKj1Sc/6atmM+PuEf5bZSkjJUcngcKFtgs39H7LIAQhEUSkSjq4YtzZv/7KIGcAUr8+ZtBfjv9/
23jEFNZRpOPng+SQbtenuyHy020lU/yhV2vh7VuWIeGeyIfF2XZWk6IQec5b+PJhz5N8lPYgHuOa
ZXRZ2PycpSPTvsDmdrRYnICxsM2Aom2ebDA4PKZpwQ3w0geDzRqdOxq9yisFcBPP/X07GmIogxzY
I5FB4Yk2l6dXXRZLbMWeWjaP1ZjHmgGZpITc98sXen5/Qwy/KVUFtJZHFK3Od1f5Qu0rJCAHMJ+A
pNwCEDTvPVkTc71d7U7yL/iirfvm5eM6/oO45m8XKUI2uWS6yJZRo0andfZo5Tw5Tr609y5WRsOw
Jb+4Buz3u6ElcMsWb9TWYeybAfqMH1u4Blxbq9JdtA0igMRqV3l2DYx4aJxV/gU1yYo+9YkYAuBr
DSBUOETeHOHvAJgUatcxgpnkTZfhHFCxgarhgoqn7dIPu+3MfLu8FXbEf0v2fcRUFjrPbtivS1/4
zi7P5eCDfA4967pacXJJDtBuTXq3jIJuscDnA72ND2keOmsEMsvG+epDuKyhO8DhAKeSww2OMb84
2qMPbZBtUzYpshxAD9nSXDcugBBsCnxv4eIrzNGgQVtJObLDi5MBOvYhb5n8Qthraz+MQL68MtFb
tm4oyPe2ADylbjORcTO3QM1q/TWExOe8i/j5gB7nobjVU2LJsq21krUMv1ilHQaf1hEqi7+364iZ
F/i2WKz0koxvQR8lZR4M0zcUvMbpHnONgoa1NEgcX16tIF6BRwJMCdR6onY6iHd4Xc1ckk6Z225b
Wbqtu4cyRnJop4c6jvGRirDCgKROJkvIzcISuDp7K8jrGCYsLpUKpyvXpxloG8U642hwtCEUHxiM
Sfx2tNNQAoYVTacDrJ0QjvRb5Uc5vyg6J+qKQ5sGlSpPxdivfr91y4A1PgYHD/KuAXHRAFXGKXh4
j7RsTp0d1mSoxDehJEEWbXIcOFKc6abMb+gqzt2K5uK5dTEzhFVh22xmU3/0YYhqCMKlsQcCCPim
W3HPeb80ENc+W02HVd3Wn4Q1E9RMQZPZ+0z0CcRUFLyqyQ6sHpNhB45lIFqafgxZ7KDbvtbdPoJn
xqBCMgFT6oIcv2bmh4KSl2IbaxYwn29qVqhNMFfmsiFfLQwmLy07dedM7GYp6iW54E12RDWEwyVw
JEMuriMeaL+VcBCdb0xZ8/KZREeB21+VRuCB92zQmvV2Iq4M9FuyZYtaTlLP2Zrs+mSAuiGxdwqk
LU5YdKXxF7IBUwUMZ6xZyE6MzKFyjss0a8y+JP4slkYZvnped8rgTRX9lQt4dcwPXj1mtrHRIXlQ
3LHAKf6unDvllnuyPHrGKrMLsaxMCOnE5UiNT4FeHKwa0OxSYgx402V6dspvhOcLw+3xIWsmVHXR
p4XHwMpy9iFfuMuZ+jFTKc5xVUtZJqctkHDGzXZc5WjKXP2Sc7uHgfkJ2DkgVV7QcLXs+UIWNBh+
Q0ZPnVpkreQH/jAmeEUVlKOAB/mcBAXGCRxXEF5A9jXJSpE3RA/BOFhz+9fsA5707oI8C/n0MvUr
pp8gWsA2YVixQoQsDiwEclmP0EW6yb7JmiQC+deFreAvQlpdCETjdDJ/vxLc8l6EMoQPxt5alku2
Y8fDAJ8Tyq6QrKO15gi5UubEkCsWzGml2Q7hBBHySYuAwjBdOs5qPvDxXBfWP1PRHcWMs0MTNOP8
WXUQS79BoTcv6coj4reTZYr4J6AXkVuxdnQIXg8ebRwfIMym8RunJrQvTwEl3fXjRC/f+jFvTHcV
FkIwsN7KYJ2Sa1i+DuYp7HXHQb1ZQkB0JKvc2BQqM2FRXyCnmtkctmdbBEj44f7LJYtT9xRXMfHg
Jh/jeiXdDEi9nyj3m0+34U6bc/X5rjGkqS11wfzjmy8eHgneU+aak3WO7E9Wb8EYbRq44ruZnrby
OqSiHmAaMNt12h9zCr+cuEc1v/vWN/CeAgwUJhSVu2VEZoD+jcCWoWcVjcsh6PPmFx8jx8d4qH6c
tkpsCoeDNdk8JAAoOfikdEjNG95EyjyRviU7p3YF3JP1IzuKkh893tt88riuqXJNvZ2ctXkUJXOX
zzN4KPOT4m+ZBbEzMD/qvND8rfaDlUHy6/cVFObl7YAdyfKWZBwSgO7xYsJMMKwp51gMJcJGug8x
b5i0+dOadBJN+ktlCFn94+Q6xFGiLuIMLefbXxNzV1TmZVBtb/4KNyBzPx4vvhwREmabXzcOf3kq
+kEZmOGxEFCW149XqIWOeJzpwvbpY0UXNvf68S0K0Vvy2bUCp/g2snqzqKjHl7PyZGAu9+GaZG0v
LA45wVR5HVkWzQpHlj6zSgksOLh9PU5MNR186EEjGnbd2fqZNSPGQH+OuedwgdhjuhzqcXmEKvlQ
wR8iG2YqVsFFMJ0ErQYquxY+tO0P+Hc5QNcIJaYa2hmksOqO/NmylhgIQV1Xh0APeABsCKaQMW9k
7A7Q361mZO2/COxBVZ+8MhqICh5HRY3ZBbEEGjD2uIvoiOATrGwwJguTWNFt37SmFqiExeJ7tGvo
Yn/NZIPnDyQCYmDPgYsK4C/XWiLC4hY7y+Jex1PU/0D+26Q/pqTlRQWEZ5fFxSBVnMzbQTGIv9h2
ZvWf0jitGTePabC2RCl7y+zMtlthtK7K94hETP4sWtEPLZtUTHYD154MGUdjroha+6600goHiGkh
R3ZyJe4qYuN2nSm8B/5k3mx80cykUcqCDdFSraZA/ys5OWjOdbgohpa05rSwcR/2/TrlhNx4z/O9
x9p+vAT8qTuSttrJtO2X/qvfB40lj87ILLmhFm4OVHeOqQnYTcWptCp6yMso5BHtCmLssoonc1YD
7ljt50DnInlXCnfkWyz/1OmwchzN2Ccm5xrAf2dkTFCMRGbH5YEYs7ZLh08RlniuRluwr4i28Kl6
mC7neOQtp1eHzaIfAposLldWM3Op0Ajjv5YY3thJNF4JejYiM1Puo6xBsYDfjSbz95j2YUdiZEVJ
EJK/QK2tcv5x5Gxz0IoxS3aNrSa/TvLDnB1oTze/p85s27dptCqZ/0kxPmT2UhGIZyPaKG3qHrYF
fxEkXIdxxq0DrJTD+y7IulvaTCvumTe4oi2+Vv7iW85mimtj5uDmRmvxePNHnM6Cz4tOvey7aroq
JadRW3Z9JZCp8dEpmXLu5FoOJj+F/1c6bVdsPoZ2Kxfw2R6+usiHoFMmi06i7YovCY6dxYAN7GHU
npkHo6hgFogsFfs/SjttWuLjUePzte2Dwm55dD1x1QetqVH1IJbj1Iv2sQ6L/M3jRknm9pQccnw4
U3CjWmJ8sYnTtY+IfHhxGQgP2/hlmBkgj9kBGVgccyAtWX4hWh9taMmQVJmqCXS5383Ikw8v3box
A7WvfZ3PV3UnqwzhpacCqbcuiL+GjFFnxeFlXuBnmt0lgWvW5HW1xjg/qnoU8YF+AK8lyd7AxQ4u
usGddCe3reWkaXWyMs/2pgN91o0f7lFiVaJCBEA/zjh+lZbjmX8mdvkp9ObETyIPdCFBMpKBrQc9
psXAA91Uls/DoeNrSNQUi6DJPrC8Wxl9ryQGJKAScwFlI7n3p1CZl6aIFnvBqREHexokp8M4OJWo
++uxBMOZfVu9yBq9b0ZVJRBgWbqvzQbRX/p1Yf6BaMecAGixEpnTDtvOdvxlIN87oq0kOUEoUxAj
Qv7NYzcNd+3s4JxiEKo+oMV2V7iwZNObVY12OP/wZayK8CJtawAIDrU2WPfO12ZQvgC1G+aYGWDv
FLHgZiFvaI67tbtthj50fjqEyUl8gZDJcaZbh/wRZxmUY8g/gBSLngHT42Q2XdiprDXRftY4BXNm
NkEjJquv6qw95QDLxJVTampsO7Zvit4/p67HpakNdl7hsbLQ8uZPF/mKOVF1EZnNs7+tCTND6xbV
8DqoS+pM5ZBRecwy/pn7CB3fQWa09iZHS08UorfKZasCTwhBhmcXt2mHEjWFP57DXhM/7dUNpdzT
Cj2y+8U+SVmwBxdqc+zJUz/WpyG3Onz88mBJk0/tFJTC+bhkjhV/Sn3lAqRD+JcqTmUSbAavqeOF
E1oawQVdj/aooy+VpMe9xrk7W+x5S+t/TFkjKAvL4jXGNwQLK/bkU0yGJYRT71fXMzwfp7glBG34
i0yNACN2fQ1J0LtcSYlzU5uxSUvvqJBhOfOuw7B1+Zb6YdYba99K4gUj4CxwadHAwkJCLVg8Hkkn
nEXFdxDJGAhHVZDf1KeC5qAsvpYjLKbocrTjsVgPEnXdWvxZWMW05FdFJMm+HOKRpSU6tHijzdiz
eNFkjX8ilRqDDEqoq5YsodfZWvkLILHrGN+OK45xYLX7YqKVaQrptY6Ir7j9hAvI2/pyT/FmMtlB
cOO8yIG2SCCTT08ERFZrwh4Px9kMFv8pMdY4TDCzGDCe9knEMpAKxI/xJ38NZIip8lp6CRC2KNDU
LsH4jkQgEOJm6/9wdybLjSNbmn4VWW+qaoEojASwabMgRSkmxaSIyMzY0CiJCYCYJ2Ioa7Pe9EP0
ule16F2/Qb5JP0l/DoqZBKSiIgKoyqjWtXvjSqIcDh+OHz/nP/9/Te7FZx7rUFZ9GJejKpLseb6L
FE9+FwodMerRUYEr6Ak0PBTvkTyCrBnFTNl0SvOyYf4M2CPTnVWWGmaYMhfbuq1k2WjBWOgrNJnS
V+GK0DCKNLW6WxVgyC2D0Ey2LAV7mvliu5OUDEKTRl3VH2uiqL5KEcQMmOoqC1Xrq1FaviD1Twm3
hahUK3b9MYF02KaiZjfLlBzxjchbldW7SgMZ4WmL3MiKNv8SCvzcbxRzJPV2ne7Iy+GiWmHlGh/S
Esl1neSK6bNBwUIIUwSduMiuxHINvcI8t+NUggs7KZ2Zep2oWrjzlrO6CCwJxvgEqveXIUvFLF8T
0C9gwlvIDtlBKrWkDAlaIJauoiAHQwE+rOmaldo7+0XY7OANXVoI4MFwMYPccRtdzkLfDlIUTg07
3L7Sy5WXocaeYpmii3xXhbCmSrNYltXzKuDmtSNyrESFeWHkZZ5D8A2RdmOAv0v0MrtIdqWPTg0C
K0mjLLmbhZp9DptUjPhqmZhR04BETgv+fEW0R3c/OlkOqdJFrrbkF99W2EENZuSdm6/Ul/CUh/Sl
WMnizrmjtILfFf7MD9/AQQomdG4aeYV+nZ+0VjmbN0iRKdE5aLlCM+dgWPD8FrZCqOEr1OIpf4zQ
hFjCSYnyJrIagZnQcOIRCZW4CHNLgqVeL/ggtKk1P1MqdLjcucxFY7uI3Ez8LI9V8XEVMVj+sZ3V
LvqsI1lUpYssVi0F8+SuQvm1z9FWyItga5Tw5rYth3lw4UCRy1+loGFpNy+x7V9Fbove7NCj5GdY
s5gOqEgaJ+qcGjsHTV7XgWcT3YuyEEOgwH9rqy9DK4kYHr2Yid+1UkxiLSUVxyeARMuh9AJXfTb7
ugoLm5e2tUo8ut4PYwSnRB2/kPWKl96/OsKXM4YDXEiR60tMBDc31NSoTw3PM1eyqXCGjpWdC/tr
iMuy4ArpkXUgnR34qwWiapzIh/unEbO/Yc8njQ5DXqCIoSrJYSIc7FriBVGnpG9/vm3q8sH74S4o
OBd/5lUiMuGldUtHnALOXwida32L9UFUx+B3W+5VfIeWIOkqm1AFDYPk5r4GrTfDQb7eDN7WBLxo
IVA0jsoYwTi1Xegoq2+FADPQD2Mh7ZJMjK8FMKW4rHN03kn8aDCMM3PgJ/jr+z0Q+fDIZRe1K/sU
YEuz1jJLbp6pKn8KoHV12he4CuJyVahZmdkLEMhQBCzaqBCTG+yXVRrjxSEtY+boYc3NXSC6dz8j
kiKpfNfMXJbGNknFEAD3FQHpsFZbITrscXvRFrFRe9KOuB36NCmgnipdoSVYtpLxyw4cjksQz1CZ
k3mjGZ4fXnn7EObWT+IVcr0mXinyXjMDcOsbBQl3LZsTN2yI59ozqqR/q0tHQ+tqO0vhMD9XiCrz
Vn5lqmjqyMWK8pIP24JDpr6wqtSt4guUBvFBYAoMd+/0rHYddxFEur1zzzPo0g0ET5JI5UIvOdwD
ruou9oAEtcdxEFdqxWFyH88wEYpC3jJPYuc9kuOZSkrfhd7uSoZRnMxO3NqN1M4Lp8qKCKGpttq9
qoBgIChbkGrEIldRVdUXZDJ32leK570tqj9U95vcjUGRtdd5GOiwZ6P7EGbg3+PWKL4g6eWUL3dd
NNy18pT7dOgq4i4u1UUW3jaJG5hvVmhsVETU5DJrHLQ2PQfVODkHy/6y8TQRhkirXMSMrLRMeFk1
VsROZ3kR5CCsgB7Sch+iCXaVCFdgfAJ+xqBsoUEKw6DWb4kfuk75bttiJ5BiKVeKUZ+30qwx37Va
YhW/pFrszoBApAn67u9aqBnK9kIKKyX7qG/LWZgui3xWNZ6AhSCfCgFpF40qXFL8yq95bGSUgSTq
jjsqzDKq3OLSqD46hdF5u9VFbDVuwcTFcxx6u3iZ7mwRJ4ssU5RguN1AUcBHzgBm6y2ggQvcxwBR
RSdLa2Ozc3RN+lwmkorYDiVslAcv2yYijni1M+wUdcaVnu3qCk6l0PGzpZnLs/zXyiP1hlci4YP/
AhOdQ4GuUtSGJl34OpCoD+bOxkWaz1SFgOvLbegryW+rhjzmh5IECCK3raUbjXt4WRIFqVueNzCh
W7OLzC3JmC0TKpTkHYoPugiUyKEsdqW1C83SutBUcpekRQqjStwPURTXkFMhXd40X+O8rNSvXDyM
wv6Q+eBJP9iJJMKnyF4ztvdGxwXfxj7NUc/iVy5pCVoXtpKRzNxCxK/K2FYILzqhSIfsdooALlUz
xEu1c+IlyLaRMQHrQ4hPVWOnvkQKVRhlCXVK/0reVl3kjRJbEa2qUL0nJ7EPqoWSgoOzqMjsS5/N
AkkmB/Q4W/+qcm2kBN9kvJiNoOdW11DdxjOG9OM8dkMNLOA+2lckyHJ/WYWzGYveaSKCp0SRQ2W1
QBlZTr4E5FMqLtfokKq7F0mbwjU/VztwwT7CRoqXVbQEXpa25aLlpKyB9NVqLuTLujhhSeG8oqNu
5rTaB4LSJVG8VR0XiGA20OaF9XmwLYWto7hEDM2WKB2hMwU/hv2IZhYAbKjKQ8juyS4nZSMvlUbR
RXwXcy7B4cB9Lg0XLjro/LmZpyLPhLcvwo+AdkQcNJqVYoXX+8HU9CwpzHe5rhS59NYqJRFzTJ0U
ZrHzLcoa/pUdzcRWAHAoon1lrImTJ1NNh0ZKwLFtfrnlD8LZ0kUGXHKXOTRqkbeUTKjwP0hbaE9e
qZRvhG/tFdWh7SWMklvuBKBoijJBwKqqmq96USrNe59iNuj7E6rJ2q9VAlwPDE3tpa75crar/Xq2
MAGOqELCSER5Hd/HcV6sct13/LlbJLM0w3rXru+fk2EQL7vfrCjswgLwsozSis9ztkT1h/vQfL2V
hX03GsI51wUcKcanUiIYd+PuA8Ghp4gw78p1WwaG+5Ll4YFksPTVKG5UFnIkXtMG1ew6UtxV4r/e
R92bMrIIT7a61qzaO6r5AnGIhDX02tdAiZHc/BVtCkjX2M/Qw23Qptnp3IwMik9w0Quf+op3My8U
EC9g+2DriKnGYm40lJxVyp/qmaVJFFRqkKoh+IgOvLFMjDROKfvR4W1D2kxtqJJdbKXGyTGS+Psv
pYI0xzuciNhzPhcagIN0icop3uYcJJrEOtKMHJ3y83ibmTxTLlKcio9BnYU1HK7uthSrY782/S4k
dR9VjkJTRJwiM1ZFZqOLMd8HsztzSQk3XkmS7tj9+8mD+rbLv3SbLtiPcqwA+YpJ+KygpCMJ5DTi
n72lsQNVYfLQBkVlfA5XG0fVXMt8am/O431EHbGduLxsQsUz7XfwwHbmwUNBGMnNAgoJkkNciemf
DPRTRKTh4WlRi0Qg1o0X1Iyx/fVKTuztolhVAMTeoJqyy9wLFzdJi87L7SrUVq+owpntknM5aUNf
XoBbDjLEaJy6LIJzDYBg+JuKSk2I2hla7/DBx5oJAHld6GksxUs8g5JilVzX8dSuYNMoI6STduHM
K77mIPvIEla2b+yQaNcycfxSj6YXOeTD0L4XF2XheGr5IouLmu8c9HT4Jw5CK/wtyNOU2GVFyqsk
xhajhPWBm46hEeFoa93+WKEWrtULIwA0/NsqxMTeZEGK1uY7q5i5qTjaULP44mtaZb6vgSJnM8jD
AT7F8310P7ZTcWAQVyKFAAINCCp+rLA0yT7hkjqVWEQrDoXy5T7KDU+UMDc7h1sXBo2SZ5q7TwIT
Scf5eFG4lr/7hZC/3pJeDeVopZ8ntt7kyNu1ufAAZ9uKoAmxd0cz7/BjnQpVE25Amnnue1TdrV7G
NgzYq3mbUQbifCDpLs38t9yqEsm6qBSqVuoLWc3dtF6ScVZrbUHayPMRtNTRmIteS44bIGuI8i0K
xiAfvW3wW6Bj3urlbFUWarMoV0aFAnPcYYRkXSJxYUu6y/8ili2W1k5I6HK7llQSmMqMlfmp9uPM
+1qHGdFhz9mlmYt6ia95REJqQgrbi2gVCLfSSepcT9BpcQqa4KTI1fpGM5CgRfiuizDXUOaz+kPP
6ILqTlSuvtRWrsTZYlsTacc13We5qFAQd7uKUEz9QYf4ka4FmUw/62AF+KFWUAX+tMtmiF6/cfQs
iLKrGtkM/4M0Mxt6XiO+HZM6U6Q8sgFmZSv5barLUS6/KXfRVqH2LbVbQ730Jex0RHoiCIhTyTBY
Eeoj9E255TLlNCtDlmeyioIXlBb5mXSxbaIUBh5UURLk/7YJQNmWIqS6Un6RpBxZ02s71nNEM6ll
CZVfOaB31kdiKaRuROF7HQM7bjJiGwsLOwo0rdkCtbjzEpRHyJRDrp37y9YzA+VXRXMKGopi4fwL
4y6aBQmGqhckNiSvzcsdavSh0MQsWzQ1ZSqYS4BGJejUYmFnSen+VlhkLP1zlVyCG7yg8ouK5UWM
yE+tL1ddXi+EjIfxlbe+yLr68HEQMuTBVlFx/GVKtIlt8mezFzpHdQvLcBs5bvVqV0WdQQ9CcfRk
u1DMqSLq67CgKnde0AWJx2TNrFr8LIyMTMxFW9SEi9RyVwefjdSWneb9Pnl1v52cqhTJNykjty1f
4iZyCsxjn3t98aopQDWxSlaSCLbXNQzOsIjYAfGAZZxomgqPQUnZu3VpWVUUVhdmUrKX52QQnNZ8
peTE3BoiaAZ9x2WuvNZ8AbYYz/9THqIim10HMuLi1Ys23MoFSoXkCURvISzSkgh1HUPS8lc7r2Zm
V0pZyauFTIXB6maWrBrHvTDQuDeKuRQgeHRTgyxJPimuoyefLHzqGO53wN+8G1rZ3aV4pZLgTojf
Mfz7XGGNeqctEZ1xMiQsYznWEH7DcRMJ3J2biaQuuOiSlOB9Gn2fDsizVBzs90NnRDtx5bg/7a2q
Ff7CvQPEBhRp2/szKiL2xtRQHSn6Y2wtkbFFxJC2VJB+9YeMeimeCdhiVnjnSZbMcnexExlkIi97
9MJ9BthwQDo7b6iTdsoVK6sJY/VC2oYJeQyBJtBfbovIhJMsq/Hp06XsrWqIdGwh9PYEMktwJByB
zwQHO54kGUfFpNoGGsMB+MzMbYDJrWec27icJpkpCWMfgJWxROKpinRwwLD/+YZ+YcYkZ+UlQeMd
eONKN8nFERkRGF7Cxw1JqxUWlELeA66F1C7ZQcqbxD9dvarhcpUPOJAUkQWzPIMEseTXwoA5xq4i
IbovO9ynA5tQIqnHVY8yA9SbutxdXAHnpdScPBK4iTJd6hQe6JsVYbLZK8pjAUcCmhdzWpgVDn1W
w2cgcxVH+Y40QAOE/UWy1eBKOw9QNUb0KKx2OeqskqwWaIGdBr71oX2MLrhJbjvwlswAFiLQ0If2
mb5uFrDjW8s0r1SYGhHKlFQK63c5F6/vf5RuybKoHQHeNxswiISge0C5qdZSQ+6Me5dfF/MQVa0v
px/Tr53bv9HxYwZv9NdjSBw5MxOEki5sGrlN37aIiSU2kmgkaYpZiNRcspJA7qFe6cBVlhfK69Od
UQSxzV+oQtEbhtayAXBCEWyDouyPr1KSCiFfUeEWs28+N2Eq1hCeH9cYCItEAhh9oJS8KyKY/hWp
FVKB+7US7+KMz7ZbgovZIaFZlYlABZ3uZR91SUEzgWVVlGkKgm8AtYNO6ma2czWTCgVjFQpaA5dQ
Ub60NHgMkDjTfFgtqOyGOuL0Y7utezw4JoFI1UIjCQoSRXuggQNevJ01RplcqCBtMWS5TaXW74mf
45wEFaE7wFCOS9q9zYien3Psii2vY11BynQJ7tMdEkuj1x8kbJAUUKBDM1QFQGh/svTEKAW6d7VM
AN1TakZMC4qOXWKE/jogWt28bjU5EmwUHRWIb5Ii/Xi6Cw8WjEVFFQyfcLVAuQ4PwWD5phQWzMDZ
CFivLjLYZWjWxlfq4NsINfiiIp9vYaHS8GJvPsykNSgc2N9IQF1U7/O8FtwlSDKKopp9Wv10J/s1
kEyaKK4VI8VjWdTGwCTD/gHkTiqshaxRh7YlUNCV3Ies1Jhat3TL+nnCTg2XKI+Er1Gh9BICaOg1
B1NDsVnmpjmqBZKFMnX7CQ6GKHwRoGkZoyQH7ZOw1umWdPvpVx2sUfYt0Ss4sqgohgqbcNXgwWAj
Ghj5Cvk8Q1lwdUH4C+gGHORe/XnPtbA/Axzkk8UurWWWK5HTLfU4rqYl6hNbdUBEIPqDc0RY3DIF
ow86Q/01SlzGd+HXDc/b0hYI+z1WRsQIiaeUki9OuT2AxyLGDPWHjDgIzopT+rp8jrNOFdsFfyrZ
Hvi6fFvVlzVBNP+qpCSBzWc0FS1sEQ96stpfLIu/thddN0GQw/SpCfJGQRra7/oqyaSCkAFDmRsl
RBoNAhsVqZwGvBQapWH4S9W2YNDRVXdEPVBiUFKjU7Zad2CRrQrOyEzgZqferTYFbMfUXZBKFPMI
FIwJwSZ/5XXgHSUGIcd5r1IS/8ppcWHA8naH8hPro78w2alMiK6j2IlHb8rGsOC8iVoTeScP7jRU
ITuADnCbqzJLqS/yMeT8yBWFFNW8pESWSrbcDTMy01JgeWQa9S34lIo0lX+1p8pQYchnVKhwEyko
C8pb/tFln5K60z3X+ruYnlP7osDuS/EE9o6YUX861JbYD+CHehHKvkhw5L4EqinVuQp9tmrSSTcU
vFhQRqxs7G02K3n7eRajKndVmsCENvkW6oEb8jZIr84hlWni115YGbu3MmnI+k0AJZBPRVGDDJ4O
9kxRKWFOcQFW1O6Qp5A/3M9YqK44ALcK6S/uu7Gqu/XSsnPg2ABOolb5zU/AuP9uIHRjrBZ+GqRS
dN5EnjCPLkBW/4p4puXe5ormat5SI803+xW10UT75fSQDYrhxZABN4QNGcOHMi9He3/IwDWH1IUl
1YLaWpkYyb1L6BN6ZHPtHU4wHtvYAATgB9sb0rJ4g7ZGvMu7dLLdlo/5YdZun/CSB8cGPcNHI06B
V6hylkPa3O+ZokWo81RZu5C7KkA35nLFXUDxKZaNLArscCNRhvYaIdVJtSgFhLqyfZ9WZEo+gzCo
y/w8cHwneqXAf5uWCxf4ADb19AAKF+/YAnCmQp1C7QWkEAalHoPx44q1IuyRI4mmUwf4K6GGwpcJ
DwW5RpVpvFOSNQJJpkvNXlTp6VO0AQ/njzOdyy0SN8QxLcsaLHmSjyoz4Dnn5AALjKdqrgRvQJsj
QuldN1gwiHK6wsOZwGFxK11pK+zltnQFFjKTEiBqIUKfmKXTI/OgaxqBRBn1QdskKgBj6cA4ZvDF
aK6PdlMbbTlhiPUCjaOWLMCA2HKMvdRAZdCXxpBX8q+IG+daeOFWgUDmUf+MQPfcWAXbuyf6NTTa
MJfAsYCJQ2yG69ADK1HEMeVVZf2K+pKWLLQ8k6hpBcYiADPZwtehI2hfG3GtB2+JrFi5cwVjhMiw
Wfv0tkLMkUzB6W4NrC5FQDb0v2SGIL2jJHpYh8Vut7wA7h2ysmAvfgtsHW6d+T2Y00MmE0M7oxz8
KU+500A4WsEqZVjCAkD1qOGKPHARKwsUcEDWk2iUDKi8VWqRtqLQIADekhIwyUkZFlWhbKmcDVcF
GIiILGs+9ymX3r6DLooE7Bw4pQJXgcbd3F5Bk5WLnAi1PQSkgzKvy01U7cAythEr+dIPoRoAGJVh
hXnpPP5VpYLRuEWEE9hkAQx696Zo5F2jzfUMQgTyCDbZ9yWRF0zj9407CvCkBznrcD9k9tJglUJW
YvPU3d2+Vr7YNSzSe+/rfo+AIMf6nn7q0LqpBHlULK8J9RJVYQ9GnZR11cZElyBU8mqsfuqU+F85
q0CckU4qLBWnk/DAcjJTwK89RThHElLBTvsOmcWUbW5lkcwHXSnkhKOg3SVWcLqjA2YErg8YYDhT
bK7Uwl8cSsf4s6JWcntHwdg+1bhNtnH+G3VrSFCCs2kEnkhVc9tu5ttVQBl9Y+dF9LtO6XsuKqRN
1pTlWfUqJN4/I4ezQJF45t3CSy7w7a2cJTQ04wywNHIyXEOs11JDXYdA0hjqlmB1YBoImMo1qIJ3
xKoFph4mAuFpxbEiQk/kdNXwNXWcFDBCECCZ5gKV4KbcJBBNWP65wfkbrZ6wbwPLz4nJkMgzQzW5
Njys00ST2nEJ2wMhBbOk/+JWW8k736VUL4XnVG6JSS0pGytv88YjBP/EuTNwdcTTUTRRWZ6A71lL
g3OHepaCNEHlLFqPIj2L+q/uwlJ6eSEuUl385vRKGBoo6gcxDzoABnFzwD3sn8cEceAvaHxy37Ak
s0hhLRfOaeylYpHeA8jVmovu6edq4lWODZRgmceXg6FDRzNAH9ZqwtlSrjh+yX84mhK+jgDyAs/b
p790Hx/rA8BP7InUtlibUpEr1o4UaDn/4LKQcrjMSFljgkDPCHBh5swC49xNFK32CX65MbCQLKpd
BHLjsAC8tKwrnPLl/joKn0S7em+Ccq+JmDUhKCCrqR35I+Bt1BjOK3A5BEjB8hbpdezLMIzNS4+Z
l9+qdepkOiUfkqXk7yt5hym5iItmqwZPqIcKK9UfI0EdhC2nmlVYlMHkpEag4YpZxdxutjaEWRLe
yq97EMzp2RiuegwXd0ebrCnkx4KOu78KVulOb+QV7sy+0r5VgRR9BHrPtO+dRVdCGAYGuC4sePrZ
Q48C8Q7WPTZTITFu6ubw5C4rrUlNmOnIo/piw2s7kRIgCcTs708W7iKU4CuRzeZfdethn1RbGTKf
0aJMZJFO9+rB0BNvhBJshgMmCraHIZawjAo4CQCVQsQCNT2qOy6JpuWMAivwjKefNby7C/EDvF7B
yCx8Y1Ck/eEvimSbGIpXLBAIxLDCNZrG75I8p44n2uGCXs26rLCq5UA5HHMmjHRkt5y5BfGW8KlY
4NAmYA1UAtgWFQi4Lw+sUGw5wNKgyV8AJK6Mtxa7uPqUbi3hOviWLBDiGiXDKs6FFwZy8kYDJcSB
AeENC6aRNUp3US53ifcQfLd30nmSkJjbXoLeE9CHSkiMSi/87tW+dygJDlvE6nAETUOD57c/lImX
eYVSNRFFFKy3S3LRlVdDbSfASLZrp/5Sbn3xBiuHy/JlLlmp8TvppyTUzu1aMO5+d4fwSzlkRSwB
CvphzBKQKnVYNdQQmWRj50IF/PHLNKsFxKKdzVpOUPjlUhTbSASLqzSHT0T/uF60GMQQKhOG/XSn
+vFDkwI+HBQiY8R64W4jc9EfJN+TK7gHV+miIdDK1nEFEOam1LkHk7OBYUVY4qZmfTluyM6jzlRg
YE934sEqE0FMboJsenHwDF0QyjasCNbHcLGHz5mzjCeFNWHY9IDcLEVJ6PXpx3bm5NioCslrgjMU
CPB8FsEgMJXHZm1Wig5JTw01UEbRgFNTtyYDDnZ+0Vyo4F6B6CZLr3XAi9IlVxeda9styyXyDPAv
LgzSoI9gw+QVl3DTyxR965Wod0p2cltubMcFD0ElscCDlHArxu/uS+W8GetwvxrLLcCeYC5DQMM/
2ZZSPZMyL+rm66v9Tj/94v18A5MujhKsu2yigg2d5WDS4VEyvK2tJIvAFWQr3PXFeX+PQpMCaks3
doVB9OazOChy6uEdgnyUaXYlkF1fvos5/d+DD/2IOp1EhddjS98zt9/TpXfs4J/iH/vQgX1c8K4/
bGjAsM5BIfjaHS+OjinThaZKj2K9a+iDIHc/1UCw5q3KO1jYDfkZNcac19xwui/O9CCOnPtfw7RO
5NsyWOv7LxI+PO9ogB72/CGr/I995tQLbLppETzzgpd91Ajo9jMSdLask1vvvnjFoxFQjGdk7wh7
KrP9r/cj/hONgI3pGTUCmvUMplxsuI1xPXp1VXnGxRchGRy67mv/oJ/o1Wejl7+BKAC+EpGe/ezi
sh6NgBgY5ODIAP1sy55kyMhZ181nCjkmWbf6C95+ZqB3gVHAEvxcWx0/cuw7y8/Y6WIz7xe02DpH
0y1pvDuRP6Eu8ZNudqEhPGqzG+oz4nnQnSEZ0331V7xkPsOp4y5t3ps7+aezd2THR46BPntGuAL2
I5ZC99XfAdYzxobYCZe2/ddPtxMs7iOjVgEjQNTMgti3f96rzyCbR0vv4A3YuH8/lxEgNjr23TnR
IZnmZgf3VvfVMwIc+NwlAEQICdCf7N3FLWPcvGPhqA4k9YKooPhidx8ZQEV9tndzDu7eT7f5FaF3
O24I8PdY4MSMUQkSX/0zYPaMTaHB5f7THgEgA0cOAWeASu0vN9f+7mflEzQms3p/F/gJd/9ow2c+
IzoGxlKso+OVr+MNEbq0EHQ6bIyfbPPfO6Fogx3fPr/jrqfZz1j3Cgim/ruLM59fYPMhF+6+9nvs
J3L0scYj1zwnnoLXh0DIvd/TP/MV/RmXAECL5H33X93zfqIhMPeT8uPTP9PY9cQ1Ofv2S7zv+ani
KkSOwPiJHb/R1z12AIhPIAf3R3/f9rMIuAcS7UAC6edcBFxMRu6DGTJ4li6i8gMjoFjPSObiEpuH
y9HPtgPIXo18ecN+RjqWuKV8vwUG7o/8zARlgTzgt7/6N1iIP0OGC9cL7rpgobfJO8O9j5U9+YFD
qPBhA/dBsi4Spv+laNh9UKgz7pveh8vE9//1Nj4KJXaBvKNfCo3Ko297n80ffPj+1Y+fdfyjpYjR
HV700Tc4/PCFt8nW2a3bdH9yiFzuZSKfB84m89bHQU98gL86KeQny+Pg6J/O4clWIycOeo1y0Rnb
6Dwu8mod9ZoVij2j291EXj/qy/oc3WiZldGdd2hILCABKxrb7MJd3x1aEW2K+paxbX7cJOVN4N2e
xb+fFe7mbEF8Oj402z2Es3zsQ843YXxLDSiPefp5E6zABSKoWdyP5usTLBZQCHEW54cBEcMjEnNj
h2dBA9k6OHv+e+bdrqM/x+jQcvccLsyjn7NONmdfNtnd5tBW1zKGf2zL51vvJi6L3ooXiNax7S6d
JikOzYjOikqf0Y2m5bqgNJURvyzR1u3ZFCHzPPoBJLCzfrPmBFsV/J0HXXOvu+YEu/MT2/5yHd70
WxaA1rEDcbm+6W9CIfU8ulF3cAxYE0zZw4VAiGJ8Xxd//J9ic3b3Dy93sZf1dh33pfHNv95ETW85
UEgzvtU33s3QKwAXMUG7G2hY3d7hogi81NgFQX8Ho6BPcNhere/Wzjq/XWeHHgr7g8Lk4duDPnf5
3Q7S1RrljKK/HIwJNvLVOlhX3qF/XXeNCcaXZgeNTrCLrzhIb2/7i8GYZGxLrC/M/71hmE2wl6/W
ouV11DeTANoPTxqxIOJW2N+07K8JkY8auzneerj4h2a6JTHFkdG1OhgIARYY29u9GZYorMrX5aG5
rtcifT629Y9//GsZDUAewM8naJibyV3PEJP6Hd/s9aa5dTdBsOktZoIoEzSNt+beO5yH1sQ4E6Q6
fPvjy/l6E22cdXBoqGtXxFbGzt81V9lsffZmE0e9jQJUfoLG4xA7159EUTE5utPl3bp/wZzi5P8U
929pqgBvj+7qH/8rPvsUh3/86xnr+ex99sf/jm69pD/W2gRj/YltmA/GWsB3x77Ap3XUDg00+abx
DX92HmxwfYIFPS8z34vWZxfrvHcSkkAa32dCPN7Ap1cFbHnsIC+JwxRe1HMJ1CkO2K8P7iBgIcf3
96sX3qxvqv4qnk0wENedDb1+sL9FCnHsIM+97OwTzlzPiAIjG9/y85tm05s7U4W3FkyGTo4KPCIY
gCc3zGORyD+Biw/jqH3Q4vf//n40Oz+Akijlvxxim8fR0RPR1QfB1ROf/dsisTdDwzXFXEd3ECH3
zrQJfIfnZV4MosYCwz96yW8CxyvDQ0N7r+Hw3Y87I3CW4bJ3B9qLTdZunHiHyT202z1lAmM73wTr
rH/pmOIqPi8DZz0Ya1F8P3aszzdRuM78Q0NiFATcc2yzLzOGIbo7NNQ1O8GCW+ZFPLh2iVKEsb1d
tJtbt++FTHGHufCi4SCI3NrY3l6ss3hz9jIXbffuA9YEE3eRraPb3gkpUHBju3zp3RDWLvoRFHuC
mbsEgx/lm+bQRbHQ7Akc4MtNFq6jfrNTjEO22fRHd4pLJ4Tz+GE9S9bh98bOGhK02JzeIChT3Apf
3j4wDl3GfWx/XxbroN9bgeQb2+qrTTZYYGBaJ2iW9A7hv03vRtihIcd2+M262A1WwxRXlDcwx5dD
1wRs+/ihQHV6t/aHXZ5gjN942PVig3bOpp/a7XD9o8e5rDchya7MOQyBsD4ddHJs01dxcMeY9No1
JjBrV3G0HoZaJ9gixIWLfmenuK693ZCGzh6cch0wc+wAv4W0cd23FVMcze+BO/S9HsWeYIO8j7Oi
HMTRFAFUHDsMHwl1DfwpKnTGtyt2NHCK3prowIVjO3zdWU0YKvtRkiluHdfJum8kOtzu6A7v1sHN
Out5wqo6xRBXm7v+4UF97AQzV3lFu991h8aEVeuqQcaOxWc/Y4h7ziX8e4fH/PjF7nPkFZu7s9dI
o93F/WvjFNnKLwKuwrpbUKJ66Gw3JpNk6uKIA2oDh2Gv6SluNdebbBj1mwJ8wMVjIzBCV/1gNiXz
onp77BrBMJOOuFrfbu6GNz2qqabw517HOSSnh552FwZIDynLPPzoxxfiH/9DmP/HrmbUviqwWsIQ
ghwuZJz604/7+0JrcODB+zE2tHbcfzGkYCSPf7ScBLc4X7vCphymrnPAJrhiL9Ai78dwpshIX67b
9dk1EbOk119B4DJ227zk2n5opRuEKRJWL/NsvenFnaG2OTzlx3cJfU0PrXR9neLcehVng+zaJObo
dVmtvaLX2ylC7282BHn7gCj4qw6P+fGhfYc7d2ilG9opshsfYE7Ieq3aE6yC63V55509z9bDM0qe
IKp53QxCpdAWHd7gx0f33s8QfT5bhh4w1kE+Xp0gRPTLJi/O5uuoF5KlmHB893/bhAOHcYpI79v4
jEX3D/nZ8ObDMTe+z5fiQnV2Xd7cwZoGJra3FeFAm8Isk4O+eezMFgXscCpN4KA+vynPrsp8fRiP
bmvuW59gjP7l4/J6+fHL8vy/nYnFQ0D07MH6pxYH3m/Brw2tDJUp+tPotccO6xNH+ISpPfisCGWP
9T9+vtTeArhqHxw0hc2/JKb8IM8wRXDgalN7g2CRYBwc66pc468VZ+8FgmfTJeOuBNyNItFD02J3
wNd3+Ha0vb4uHhhqfQJD/SdWnwoD7oeH7na9F3SQhx880v/8qMDqVP3Mgozfzc1mcKaj+kAF7akQ
wr79v28DC94q+Zs2MJeAiAX1RF4+vmUMnvhMrz7p78rdd2Ubh4kXK8F8GIC4f+VvXALPI5yvWxGA
OG4WyvAH3uJ3tjtEXT0CGP++FpdIwfYRYoK19sHp+X2N7sMBzx/ZYt0ZMTBG39d2h154gPRj644c
2j0a6JE+o6r4ELz6fX1+J3ZCP64KTzXSIpBpw6ljWpzxD73z73vGe/x9Zxh8mc2o6UbVh/9CWwIx
vKhu/zePgm81cKyZ9WAhIudI1ayFfgAIJFihoJWd4EFzMhTUnD08ClBTYTNZ1KvyfrBV2Cc97W99
rysKHJK4AHfX27Z4YZC2orY4o/7X1KCDe7A9yr9qCL75YWvHzTY3h1HqzA5iHuI/MJTCMwS3mGAg
GT1bfx5HZ/9GasaC4c1CUwVdFVYIHAgnI6R/9ymldqf0WDfz+JQVR/2/T5hrE3jtIHB+YkK/8WxZ
xHmxPvs4OFsmQYYGZ9frYLcGdHboZrcsTzlF39jpS0r2NgC0exvr4Wl4tI++seEXcXQnzNFxh7kC
Hr59xI37xobfMsDZ2il7PYbec3zL77lQhP1mnwa/HC/YJSeDKB7/j7nXdV7L2P32813rHnfRjKeX
zt83E+Ri7W/yz4+20X8K/9uhJJRIUf/GpI3fac/Jid6svW2/4VOeyTcah+cZQbmBlzC+u8QPnWB9
t8ndQ1vdtXSCgbhq1gIw2mv2lCf4jcMwRwy6P7ZTVIHAgB/1Ie7aBH2FU+AmvuvP2RQAq+vMO3tD
4Ldn0B/eH4+25DcOLuD4Ps55iqISjkvn7LX4n+vnH4+XgzJFwdtL8OrRZnA1QKTv8KAfP41puT91
yhQ1Y6/WSX/5wlY+vq+vm8xp2qE5o0RjfNP7i/XreMBOgNTM+Lb3F+BH2p4g6vaaHKrvPhySCfb1
m3Wf0INU/fixAMmwjh9sEWOCUQbLB7vOYC1P4byD5rvzENo7vLw4OuCbP3z741uPhtfNcE9PwePx
dpP0i0wVoWC5Ec5t8+PdfY/XDlL50dSQNUn7/gNXRZkCFP8eAiwvSYis9ubwdBDgG8+Sa0BW6wSz
cRjfzrFQJlgdn9y1N8whqoI+bew8flpvvYcjTa3bFE17FHwf2tn7WFP0mGpQ4RYOzRyCxYdn/fiy
/tzebB4ZDsHUOXakv3ibghvpoaFuPKYwde/I/ca7s5cFbFrJ2T+fLSHtiYvyfmceP04wzE/wIvcP
fF1G69ylAPOfzw7/13vsoUhyTeBaXycgCoLmMXtDjHIK3+fKu7sDvLdc5/08eof3+rdnHyvyTXRv
96N27Xo+sc+IUfvz/+6rlY5nigwGIdAHofbv9267U2XNBGVe8H//+//M/XWzPrvMGlKt9OAFxEPh
+jBrPXtI+A+xwgkCPJ88yMCkNyL3fvyGgvga7ZbDj358x8Ki4K/9w3LP//ncW8cN9yXv7APkcus+
lhHaWSSwxj/0PPbvYgbw09rnGun1w0xC3J1Q9vinvF6XiDz1sC6CExqBsQl8xfdrKfCkWyr7pDwv
D53t3Jn9MyaYewDpziMtT2CD3qyTwh24NftuP3kI/H2BJbiy9snpsWG+41cQO+dUiLL3rOWfIU0i
hVA4n8qvP8/Km95tewK3nGigR6y3QzbM19kNpADH62OCW+HzCCHSoB8An8IBE70lYt+zkVMArgWr
HDhdItW9pqe4IC/WDeCzx07MKdyZxWB1TEGhdR6HMGb0s/lTOA+Hdh/njJzi9gbOaAhfmgIbRz7n
DvRP2YcOPMyTf79j8ALkrne895DQO3z744fxK9bxYP6UKXCfV+tMcKkMmb+mYBUlUlDkgjCp5/Up
JzPd3+jyvaf+uohFDrHnhaAXO36k90Cx115R5J01fbvZeX0LMoWrv3/Km/K2H0lRJ7F8FKp5d+u7
rvuf4htgFYdh6e5GQvtk7J3rE3fF/fgsWJdx/pgxRMpy/IP2A/XFgx4A/J6ocxEswXur8CDUMAXv
4lzQ9+Xu2Rcvc7xHjTyg1vHv9fn65BMmWMhzqm4HpJ8oVo/v+YJ0NdHFQ0PdkprC9b9e970i1ZzA
GSdwVJwtS0IaQ05GdQqujf3qxIUp3D/+NdiEzfGoGNNwzvECV2ue0EfRCxGrCdz9/QvsT4Gzf9zT
cPzT8UtoQGqevLAcu81/ecKP/fSIGP9R//mbfn9vvfYrTwDnek3d++0nMvb/GXLKLFm4S/qng9BJ
GWu4ycD8Hgf+I/EkhOPQHkYhYUZhotDKeZos+bEZ/o8BdexBjf8fznvmiBnuJ06nCMLNSdoM+Dmm
KJydZ+u2TxI3BRHkglRCL6g1RbxsEQfxkGR8ijDx8pa7RB9xNkXBwgUXn1tXMMQP6ManoPe7WAe+
yHo85raZE3htlyWAjV4EgvjaeON1TbSVSH9vaSgn0azfeqHYQ+V6x7diTeAnv99k5eG9uxDg00b1
6QDS56wk1tPrLOJPh8f8+CXzC5QASI/3Yzzgap9q+e87BsxHEMdjD4Xjt3k6Bnj86YPr801OzFOV
a0dOzmNY+7FvecI9+rvKWPblFpQRrsN4YDueWoFP75k51GrDoOgE17hrcajEj14Tp8DLLGJxt/7H
1xuQ2JHzT4+Z6ynuvB0sR1RwchEQx81jz5mCCGoRxwfPsxdSMZ7MLTw9wRfe1jssE2Fpp8BiXEB2
I+qt7+5LODoCEu82ewgSO1kY942H0P2JD5tT8wCENgVu+779DiclJluc/3+iiAUGcMDrOMHxR5i1
l5d/WCRU/lV58o3D9GIDsdH9Cu3e4er2nFBHcPhZb2VRDHZYFD9+Lr4mWXhDAOHQUneQT8FDvnAz
0BZkKO5fp/+ACXr+dlOdLdb/j7szWE0YCMLwq+QBPImCvQhFaHupig0t9CYSaGhQMe7Bd/Pmi/lt
kpXddWqhDiH0mMuyk51lZ/75Z/5CmGqjMepnmkeCERqDft6Xa3otwqBJAwmaIp8RrqpxZ+0P/sxg
mEXz10YKmP88369A8MTHhRY15yx/9+v5ckvJ0JogyA/plMKLWEZDwal5pEpK1DJFTqMnpwbFXrKC
0lMveSyBnktkO2o83d5Yin/QPCZm/RXEKXQO3n8o6eabCDzwVBTrNdaFQueWqaAzDdJtapg0F21W
wTM/ON68ri88mT18qGDjGhXRqyCzr0EsmVgGpK1NuUvr73sIlIr6NsjaAxLkUFk0Zj8202HeqmkD
ySsjCnfJzEDoIl4Uwzg0ggfIYA+GI7A+mnd/F5yTUpx2UD6p/ffexMe3piPpndB73K6VdXRtUbeL
gq3bwC0iy3O2oUYW3E0NhvLClBFdu69RQk9PR9RODpl/Jeksd58/PaO+v7gEvx3vl5rE3bFUZ9W4
741U/qrS4VvTDe+XutP/n5VSj3rHrPRdwzm6h2Q1VLhVQfo1PgMAAP//</cx:binary>
              </cx:geoCache>
            </cx:geography>
          </cx:layoutPr>
          <cx:valueColors>
            <cx:minColor>
              <a:schemeClr val="bg1"/>
            </cx:minColor>
            <cx:midColor>
              <a:schemeClr val="accent1">
                <a:lumMod val="50000"/>
              </a:schemeClr>
            </cx:midColor>
            <cx:maxColor>
              <a:srgbClr val="C00000"/>
            </cx:maxColor>
          </cx:valueColors>
          <cx:valueColorPositions count="3"/>
        </cx:series>
      </cx:plotAreaRegion>
    </cx:plotArea>
  </cx:chart>
  <cx:spPr>
    <a:noFill/>
    <a:ln>
      <a:noFill/>
    </a:ln>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Developing!$A$2:$A$34</cx:f>
        <cx:nf>Developing!$A$1</cx:nf>
        <cx:lvl ptCount="33" name="GEO (Labels)">
          <cx:pt idx="0">Bulgaria</cx:pt>
          <cx:pt idx="1">Bulgaria</cx:pt>
          <cx:pt idx="2">Estonia</cx:pt>
          <cx:pt idx="3">Estonia</cx:pt>
          <cx:pt idx="4">Cyprus</cx:pt>
          <cx:pt idx="5">Cyprus</cx:pt>
          <cx:pt idx="6">Latvia</cx:pt>
          <cx:pt idx="7">Latvia</cx:pt>
          <cx:pt idx="8">Lithuania</cx:pt>
          <cx:pt idx="9">Lithuania</cx:pt>
          <cx:pt idx="10">Hungary</cx:pt>
          <cx:pt idx="11">Hungary</cx:pt>
          <cx:pt idx="12">Malta</cx:pt>
          <cx:pt idx="13">Malta</cx:pt>
          <cx:pt idx="14">Poland</cx:pt>
          <cx:pt idx="15">Poland</cx:pt>
          <cx:pt idx="16">Romania</cx:pt>
          <cx:pt idx="17">Romania</cx:pt>
          <cx:pt idx="18">Slovakia</cx:pt>
          <cx:pt idx="19">Slovakia</cx:pt>
          <cx:pt idx="20">Bosnia and Herzegovina</cx:pt>
          <cx:pt idx="21">Bosnia and Herzegovina</cx:pt>
          <cx:pt idx="22">Montenegro</cx:pt>
          <cx:pt idx="23">Montenegro</cx:pt>
          <cx:pt idx="24">North Macedonia</cx:pt>
          <cx:pt idx="25">North Macedonia</cx:pt>
          <cx:pt idx="26">Albania</cx:pt>
          <cx:pt idx="27">Albania</cx:pt>
          <cx:pt idx="28">Serbia</cx:pt>
          <cx:pt idx="29">Serbia</cx:pt>
          <cx:pt idx="30">Türkiye</cx:pt>
          <cx:pt idx="31">Türkiye</cx:pt>
          <cx:pt idx="32">Kosovo*</cx:pt>
        </cx:lvl>
      </cx:strDim>
      <cx:numDim type="colorVal">
        <cx:f>Developing!$H$2:$H$34</cx:f>
        <cx:nf>Developing!$H$1</cx:nf>
        <cx:lvl ptCount="33" formatCode="#,##0" name="Robbery">
          <cx:pt idx="0">840</cx:pt>
          <cx:pt idx="1">902</cx:pt>
          <cx:pt idx="2">129</cx:pt>
          <cx:pt idx="3">98</cx:pt>
          <cx:pt idx="4">68</cx:pt>
          <cx:pt idx="5">96</cx:pt>
          <cx:pt idx="6">263</cx:pt>
          <cx:pt idx="7">280</cx:pt>
          <cx:pt idx="8">310</cx:pt>
          <cx:pt idx="9">342</cx:pt>
          <cx:pt idx="10">541</cx:pt>
          <cx:pt idx="11">533</cx:pt>
          <cx:pt idx="12">101</cx:pt>
          <cx:pt idx="13">132</cx:pt>
          <cx:pt idx="14">4874</cx:pt>
          <cx:pt idx="15">4832</cx:pt>
          <cx:pt idx="16">3412</cx:pt>
          <cx:pt idx="17">3070</cx:pt>
          <cx:pt idx="18">289</cx:pt>
          <cx:pt idx="19">313</cx:pt>
          <cx:pt idx="20">416</cx:pt>
          <cx:pt idx="21">405</cx:pt>
          <cx:pt idx="22">58</cx:pt>
          <cx:pt idx="23">47</cx:pt>
          <cx:pt idx="24">275</cx:pt>
          <cx:pt idx="25">322</cx:pt>
          <cx:pt idx="26">80</cx:pt>
          <cx:pt idx="27">78</cx:pt>
          <cx:pt idx="28">807</cx:pt>
          <cx:pt idx="29">717</cx:pt>
          <cx:pt idx="30">13228</cx:pt>
          <cx:pt idx="31">15678</cx:pt>
          <cx:pt idx="32">171</cx:pt>
        </cx:lvl>
      </cx:numDim>
    </cx:data>
  </cx:chartData>
  <cx:chart>
    <cx:plotArea>
      <cx:plotAreaRegion>
        <cx:series layoutId="regionMap" uniqueId="{AC540159-0040-45CB-B4A2-AAABD53CC023}">
          <cx:tx>
            <cx:txData>
              <cx:f>Developing!$H$1</cx:f>
              <cx:v>Robbery</cx:v>
            </cx:txData>
          </cx:tx>
          <cx:dataId val="0"/>
          <cx:layoutPr>
            <cx:regionLabelLayout val="bestFitOnly"/>
            <cx:geography viewedRegionType="dataOnly" cultureLanguage="en-US" cultureRegion="US" attribution="Powered by Bing">
              <cx:geoCache provider="{E9337A44-BEBE-4D9F-B70C-5C5E7DAFC167}">
                <cx:binary>3HtZb904tu5fCerx4MolTiLV6GqgKe3taTuektjJC+HYjgaKokRqon7bfbt/7C5ncCW7Ul3VODmo
xjFQFVja3KLWItf6Bvrv98vf7pvHO/diMU3r/3a//PJTOQzd337+2d+Xj+bOH5jq3llvPwwH99b8
bD98qO4ff35wd3PVFj/jGNGf78s7NzwuP/3j7/BtxaPd2fu7obLt5fjowtWjH5vB/4t737314t6O
7fA0vIBv+uUnaX1b3b24ax9eHD269bGwU9Xe/fTisR2qIbwK3eMvP30z5KcXP+9/8W8m8aKBeQ7j
A4yl9IDEjFBOSfrxR/z0orFt8fk24gcsTRDljH555ss7A+P+/Xl9nNXdw4N79P7F539//3u+eaff
/1jlbfYpYJl9eh35z4/v//O3CfnH3/cuQET2rnyVs/3w/dGt36RsbIo7V/3IJOGDJOYkFWn6TXYw
O6CCJQmmyV52/sQUficfzyP3M/B84zcxP/zrY77xg4V98iUK//19wcQBZ5jwhCXxxx+8H3lCUBpz
nHzaNpCYT1vy0/b4E/P5fvyfB+6F//n6fvQ3m78++rtqKMe7Hxt/dkAohFZQ/in+5Nv4E0jPtyH/
U5P4ftC/GroX9q/u7Ad+9+o/IPB3w/RDV31yIGicUJE8xf7p59uoU4j6055AaC/2fziP3wn853H7
Uf98+Tchf/PXh/zCNtCMv7z+Dyg0+AAjlkIHZt8rNCg9QIRSjMmnu/Fe5P94Ot+P/Jdxe5H/cnk/
8he7vz7yZ3fN8AMrPGEHQgiEBKffqzCIHlAaYyRSqDxfl/Y/nMb3A/552F68P1/dD/fZf0BtyULn
Rv/l3f/7C53Qg1TAMiYJ/l68CTlAlCESo88Nd2+h//F0vh/3L+P2Av/l8n7ks7d//UI/Bdox2f/6
caGn+ICJJAUo8zn0e2AmPkhhpWP8uQLt15hP8/lX0/l+6L+M2wv9l8vAU/ZA+G8u/I/i9KOxBZwe
/tV7/Ztcih8ggTgTgn9qnvyb7gmlnMVJnJL08+09zPgn5vP9OD8P3Av08/X9RX70+q9f5FfW/FjE
SBnUF4YR9MrvRR/Tg0SwFOMEfbq9F/0/MZ/vR/954F70n6/vR//q/K+P/nVjpzv9I6EjBcJEEQJ4
+G1xgVVPGRYJSdJPZX+vrv+ZmXw/8L+O3Iv8rzf2Q399+teH/sy2w2P7WDj7AysPhrWfCMHi35Yc
JOJUiH0Q86cm8f24f/0Ce5H/+tZ+7M/+A4jqS+uG8sXZ3f3jw4+VCyg6SBCHFvo7xAkdcJQIIoBd
ffzZ2wT/xry+n5PffMFeYn5z/zfZ+Q/YGf9s3v/gloAOnqKNky8iDdT8r8XN9OCpFSRIfGa7oH1+
jfT/xHy+n43ngXtZeL6+H/1//gfQq+tH9/6HNgR6AN0AWgIgz08/3wQfxweMIVCd8e/0hT+czvdj
/+U19kL/5fJ+5K+u//qO8Or//V+nq/D4ZfX9AK4loB+kMaUgUX6pN18tfKC+lBBMxO8g0T8zoe9H
/9eRe/H/9cZ+Bl5d/fUZ+EJJfpir8r+UcO3xta+ckWePKb8b7jYfzak/fffjUgL/bG/o51r83d3w
KVHHD7/8hGj8cf18cnyevuKbGr77Rpl8HvB454dffsLiAJMUugMQMhFTAFA/vZgfP94BSswRQynI
z0ApBAX7q30CD7/8BM5ALBCwCJyA+M8IArzr7fjxFjtIOAX5FENHQRjF6bM3CMJaKGz7HKbPv79o
R3Nhq3bwYMU9gbfu0+eeJsph/xJGKWjgNCUgvD6prt393RUYkPBx9H/0wkPLRc1zwlj7waRD+rY1
tFpzW4yHDYmKR91OfSvHYhFv1drocSPCuJzFve/pFqUNfZO4VXcyQpHjUtVJUW8C6dbDeu1CmTnQ
xpaMVZrHG2Qx8tLSpmlzlfb2rUIJGzf1k/90ki4jR5kbJ9xvDNe8yjRTYZRjiO0WMa7wKRl0Mmd6
LvUriNqgpWvW5X6h1kWHhtFhkGsnfCwLi+I5i+Y5NJkgS9XKklV9vbF9hba6pPEs2aLiKlOmqW9J
I2ghaTKlk/Shd92GkJIwSaaI3DXV0i+yXRJq5Wqpi4/wrKMThUiQzM/rxZSq9oNfy+hEV9bkauqX
K96s7lIxzYs8XrFftobg5s5oK8abgMZWSzLG6dmATXjJcAhazjUNb0JYWLlZxq48TlNdmW3lBHob
Wja5LOnolG77Vq23riy6Mtdp290t2rtEDjrChdQkFkMOHKlRspwihzaiHviDm6OqyNahpE62XcXO
+Jishez7hhZ51brxQ8mK6k1B4TGbhohEZ63nEc/quSgb2cRzdIbKlK8ndXDF69BRR2Rq5vVmqhrb
yXYs2SJH4VeTVwUahwwc6+LNENdLkTlj0/7QTSLuJa8T52SX2Hk4qTxRQ0ZXRuNN25TayKBR3GVq
bfnxHNphzIqpRg/jmJIT0kVGyBm5QmfTpMeXvulKfNhjeB1IL2FW0lktbNut03gSDB67zKlRQUhU
NdMMYTOpfPCcFXnrhs4dTXZEt+kg+lQu3JFKRnjKRxsFvkHdaGIZaG/TPMZ+3I0T0W0OPjrMYeJ9
MR+NCQ/vScTaW+pqC2tG2OU97eJmkogOkduMlJZVPox0UdkwKlhKLlQryfDYtjsXR6rMy8r3lzTi
+qZGa9xmtmH6YVZtNGRlxZPXxtRJudGijjtIVVHrzTS3g5wFSm+HSVda0qJJpizwp9TbpTGdJOno
+s1ix+iGhl4nR1MzFh9ioedw2M6jSfKZ+EqfL7GOK2lT3PZ5u3ThsOxnk2ZIYdJkCXblG7UWqc9q
Wit3WLguFbIeyPqmc3VdySrgvsqG4FGXRc7NZVYazMttpOnYZIYiMsixnoedr5u5znQxu0gmfTq8
W8ae3CjhnMoJWmmZdZ1T/owIPdUSEc3NoV51bU6s4S09Lgo7umMisKm3vqmpyAxe2HDY1ENVn4c5
GuOjmaMVZd6vkHMUldhn1KleZK5JV5aFihdz7nrwog4j0SiedWm6tFmP/bqcLKhUr3iwsJPj1c5l
XnXVdCmcsOikimjDjha30Pl66WKN3lUtoWbDo8Yu2dKgpct7t/pbBwuBytLO0yKNI5PJcKhdnyUC
hVpkXVJrV8vOQ4LOK10ydVnMmFeyVJGfcjy4dN6NoSLo0EwtLV9qklYfhmQpJ1nqdEqh9DQF5LbS
xB9OyRq/ISD/iU2qu/pe+4UP2zlJBM45saR4T6OJvnN2LR6mcSAPrjRxsynbkc67apzWNJtAGX/T
DpjmtoM6snEJitihwFTfIEuSQbJyqlPpRFLccIN9vxtRXPFN27HhpjWqCflIHQ1ymMa12Szetp1k
rBY6oxYPekMUTopLHMwG9Jqu3Rjfr+/TCUWLdDNZy2xJ5nHMO8FWLElbkVdrQgufjTEabd7EPOql
rSenD3ETq5PBopZIeKy/6Wnj35NZD2rjbO+5HJSNOqkQtW3mh8gG6dgoRK4WNaINLxNbbcc1LnM3
Nqg+juKIf+h8vyRZVSuCZD1BFT9WSZmSDZsR1KtKlZbDctJTLAXt+UakE4Ei03VmlkW5pBXEJ5mH
I9dScVtBA0CHEcHovYs75aB41EmcOxxN/qRc1bAelZV26fFku+Heu35Echn69VWElHrluRD+yAjx
NuJWSWpovR42ZZGcrMrN79loi9MxSTGRtR/VJBmestEu9pWjYjibvTcfxj6k4jAu23A0ROUA9RMe
cd/VrPuwREvsZYNiDs1kbiacoWSFTjY3tVlk3xTLOyjfPJEclugtGyiaX0U1ElerSIYb0SM4FDNV
y3jBKXXzRq9qvtFVZOtM0TGGQuw0O+QG8iLLKjTHa1B9lIW4DHbr+iRZZcvrZZRKB4xz8GOSVqJh
OqSuYdd2bJYiN5O2alOyJrayb6OkkeAspG+nzpR8Q1NV3mk/rkLaro4buerU+q1QAtFs6hZCJZSj
9QO8z+ROVQTHWg5DPQm6U21c93loy3nIReuW89KVodgwjZY+K4q0a2Ts2qnMLFJxn1W+1ShjUVlW
WTmrkGRfU4lvINe97YKrivLziaznX/9x9uWY10cz4tfrT2e6fv3tvHtsrwf3+Dic3XX7n3xCxc8f
/dWyeMKiz47GHrb9dDrsd4Dvv7z551AxZONfoeJnbfpXHP1xxGdYnB5wnAqSEkxT8PqfFN1nWAyo
F5QsELIw52BMP8Ni0H9B/AIRLAV9HWzTp+MZn2ExJSCOCREDmkwI4SJF/w4sZgQON30NizGFOcDB
G5ZgDBgZ1ue3sFjYSA8r4PasU8Xan/K1gurUddDdjpIoSgD3IacDk9yvhbmKVpYWp8vste1lVxpP
3WYdrUYPZrEOHc5RvHbHA5pQmvUWGbNJi0oN+VzUpcobwAR0Y4Vn6d0SmipkSVOg/pyvpES7EC9r
dDTAtm1qQOGuKF/pRo3RmTUjTQtJTGPtjmlauKytODqa6q5IvJysRfy4n/FwLcaZn2rgJhdkrPx6
XI2a3gATibp8MR0rtqGYzTlXvhf5WPClD7AhkTXv2bACXJUDaWe1U1y7Oc5Lgpb4dRxIo172Ig7d
YWnSNtmEKngse6XKORPcM5qnUJne0tKoZIubaVqOWugzqRzqtFGbkAzdkK0jYPp8XaCXyjpaxShb
1AIEFZGIiq1J5iLaFgW3Xd56PxdnzZCmZ4Ys5rrT1TpBqfHzLm5mi6WupnKU8ArVu2FYh6uQzA2W
ofILyqKpJdvg6kRszBw5uqW1rsockD+C5k+KaaxkEqOpOaPYzrdQxrsEeq7j1aYpXIUkGyPiZTGO
9LEKQ3ijS5EXKg0md5Wn8NgiuWwWZ3drYjiVbkgKlQHbKB6ATOn6MFLRlWliFvKGen+nGtVkqS1M
BrI63ZUDXW+CiCXv+4wzXnQn2CjsMlWXw2kd+Z7kEXbN65Lo6bjrRHO29NHQZwphcoIALr8vyBry
tFqabDKkuY9ZiwDkm9YsmdZ1es41Q4tUAdpnjtDITgGf1+8a72DVQKFWS9aZtYPXmRfxoahGHMs4
KpZeYhc15SGL+OhzAmTm2ky2jDcunbpDltK5lr0mLcQG1unZGi0TksVaxoXkaT2mktUsRtuRUCjv
DOu5ygpfhM3aA4SXMcDlPmuRhobKRjJmDTbD1TLYaJSoEvZmhG45Q2b1+prOjZuyuUIVywY6aWil
PGlf2ip6muoixnUrysm9avuqehC4YkOmST3dzGVV9vnQkfBq9AlvZOlUguTc90N0FKqBGemVKx7S
tCxfO7TyMsdqwfZQLeVY58scug+9LxqRG+XqyzZKAd8WnY8u+5bVfFMvVHEpfNLEEN6peTsDR/Ey
rS0kAEcWnZqh9qVsi6h6UACRwm4o9YxlWpHkEtW6eJ1CT3OAzGp1WFb1qGUxKHKLYUMpGYsimjZx
1NfnTRMlWrLBsA+mjAonoxHuSd/wBZohn+ZdASdwX1VNba/cyMdBUu7xsW5TNWdsov4mQhQNO96P
ASgQpZFErUrPKtMwmzW+r5c8NqOLN7TXE+A5k8TnIupUuq0HrSeJw9yNJ7ini5Z8jPxDN0fzoyVu
bY7bQafFBet6o+WK4qA26QA17P2qGKxjz3D7roA5ACxIRrLuotVEKlsC0NSsJEbfi8LQZetQ1yXZ
WEX89bBMhmcYt3wEoGad2fQT0q9REgUgc2Y0N0tKJhAM1lrcuza0F2IGlCcb1hfFJmaU2K0ZS9Vm
EeojeLiiXoa06V7xYSpLGc8ibraRwuUHzJe232jT2dukKAZ/MohpMFlPFrVrC7uIbcfQugKYV77c
+KBisR0SXXrpPQGyIeoZMpUki3hNcJSmsmiC8VuGJvPyacem25JN+EgtNaayQEt90XccWAepGnWp
msi4jJK2v+iHvrhN8GDLLAY3oTiCh04LgCqq1LEvCQ4Zg7QN+UTSUG16TGyZ016BtBDPhGduhtqW
97CRadaVom62fJ4VcJG4Y0tOit5fJiuqCzkpm7h8KUGbymgdUy5R10QnHbXdksFmXu+5KsRri8fh
cTViPWs4nk3m00K/8/VEK4lsYlUGAYe5J3O0Frkzhb72KRIjAGDauXxN0cQl0V24nkfN6sOZRbqR
deCty+vY1CXQx6liEqetMltihalzXabtG8gaKB6ssOpBTDWoCw1bJxATCBTUjMMsX9u+dadjJQB9
mmUNRg6zqMvDzuv4qlhbsWyEIa7NupqOx2Hm2OYJDtMV4eUyS99Sv4J606PrJh6Lcx7c3GTBmKmU
prJeZPFi13Pq5zTOBQECCzVqXh+aophPKl4D6RiB/i4ZWgIoFWE1wyVgAtxl0Ff5bd8u5C1KhoJk
bEh9kOUsXCrFmtKbsQnoKorbBWqDr2C58qnjRzMCFUUCbic9iA62SLYlwOE+m9OIVlnckvgu5tQh
6encjlK0JrloA4dGs4499btQNB0BMkXDRaRhOplDAo+g4GH/ZqQlvlzhQrSFzgXEP5AKvYb2ZPUJ
m0YMvc1N66YqKxJtUqcVSDrGj7H00HW7rS1cKHOUIuAuDKf8dhXTaDZdQqOXqUlXI2cjYNWYvptD
zk0iPkxFY2dZ9naNJFnHQUkW+fEevkM1m5jE+G0B+shFN8YV2TRzh2F/lSs6MYsue+BaJVe5Eqy6
TkG1UrDkvRMbCkDB5Xht/akCkE5k4dOOZ2VoYL8BRdXvV7bUL/sFgx5CbU8H6BKQxbyr2+EStdSG
E6PRdFg3XvRZWJKeSitCAk1X4dpKUWO3ZGWh9C0iaqnyCLF+14wBmpji61BlZoigbAeW8htmx3WC
vuTJa6tTtB7CiYWVyXaI1nHr58U1IPn4km7oWs1BLh08KdNlbUEaoaFdj4A1c5MlsGl8DoCJvUqq
1RLZlxD/bKnL9KJOSTVteDdWdLcApV42jCd43DAXiSDnBHCxVOuE34/R0iLAEUrceV0U74ZlRP2J
ZtyD3GGawUgtfHTVIOt0XooyKUDNCdW4RRo0FYn7abwsy8gVJ2tvIn5s6JhMO7eKp60UUJd30BLq
HQqUgs5XTSzOrHAhAq10QldzCOQqSYl+N3PDB4mtrw/ZOIJm0xnR+KzqLKzWhjMN4CJufbs1lSgB
ys5DMbAzkEQF3ZJk0cluraY2nIehgvXIZ9BlPszxOLePK4rEeL2mFV6trBbgtLui8FP5BjBx3Ryq
WLXzDoeVpCd0jay98q7z87Ya4xkBABbKb8saIXXPKqfLrfEDja8BT3C8Y0QFekWCIjgbEIi1n87V
fDICvqev79MIivBTXhjQHDi4kgCX+VpdVzWOkq52QHbh9hkFiy5PLTf3XxGr7zwFPbGRr0R8DCac
YIjHDBgWhceBx/D1Y1LXtR7woM47uoQWoEWzXCM+QOkEVFkT0AFwt0s6W9dZIIAGYzf3ueKV++aM
6OeZfPIXviajX3PT/6VklwDVfP6jp984QPL5D1d+JbtPI54toCQmYEPDn3MA8PjaAsIHhHH0ZORQ
OJnKYkjcZwsI/mgKSDCGpFIUw8rBX3FdBJYSrKUUxUCSE47+LQsIzsfurx7CCEmB4xI4okljClT8
69VD50rNoDDN2VwU9Tno3ThnoGqumXA2PuR9uUxZpxUHCAzs+1E3Anq/JqNBeRX7+iYRfYI2U8f0
S0cr5bNAxxo089UgldV4WG8RjSrohs56gA56AplWwGWe6YVhmw14AZGsa1R/tZI2TYHHFIBylOhw
LcsSicsxYhzQ6lMdlMpZcIVa3BQhI2mBHnoEfytVG7a8qcugdoNa4bFTsWglXdfx+JizhgcwAx4x
0pUcddEBO9F9uXVzezMZs405O8fEnJdsuI1WJZdZnEWs3Ol6AavD5/Okt2oaM9ZHGwyVWGGzKbvl
SIGTgz06gs9Vua4JGCgLi497UaxZBGbbcLGkMXnP8BuXWjbJuMRntXB5m1agK7iN4MmRj7u7fuAv
VTTnrahPuz59HevlMojEyqgeNiuCkSOfZQRyrW8bCMMTQJkr6S0Qdfjfpi84WCuliOdJkgBD6Apd
Jco6gB18JLdAoLehNceDSDu0jfpODmI9WiqQcaMkZLhH0WNYQwGAxrypino7aHdZJfZ90cdcJt2c
FXPTHnfQOJPGHHdolkK/omsPNZaWTW7KS7/G26Fpjlk3XVIN3l1f3rrkTV3F0kZvC0G2tbcnUGDz
hoCFNyRnkXIQpEWuqQUDhszFreiV2zLveymK+LrkV1UZXk94znBVHhZtmGQ1dnljyzoX47jttE7z
pB23Vg8yWfWmYt1JrKamkT0+taE+NoFeUJVuFLKZoNXGjk8Uc5a2Sq6SuDnlM8rqisiZpyNEDnxC
EwHutyKv+Lwj/sQztAFYtl3rN3HTbFEybRbD4a3x67HoTqGRHBZpQ66G6F1i+ZntdHmo+3sn5nOG
ElmoVVaQtYr7C1+4zeLYVb20H0BBz9bFv6FAR0EOaHIRphyshQ2i3XnbFbm3GjaOkUudHFOT8k3A
5LhZXla4kQSLKzGswP5YNqkrNUeZ9m2xm3lzkU6xfl3OrpcLWK8gMhwlejpiZkWSx90Gx9FJoqr+
revPRlBwpF8UA2XVvYngYzjipQxqPDdAQJYm7LigrxozxXks6vOimg7xmsgQAdZvQ3w00bibZNN7
CpoKOIooaXOwObaoqk5ZD+Rg7P1GubICJarNk4Yfs7I9QtV0hlWXI7EIGVfi5Ux72KzVmVboKO6a
k1IMoFIPyQXvlmMH4pCNAd8nKh5kHFIJtnOWzvqlCuUxnqKjJWEfltrnwszbCVYIjsxxDFZZ1riX
OJn7cx0N6QVZF/hj03E3GXB9ACBi0KSnUF7rZOWyEN1lFeZTMqoZ+MkcH0VRKQvXPCZg5NRBZRiI
wQDORwpWtCwi/TbEDkSesZZg2zY5iP6t9KPOxqCOnpzjtXEZ6oy0rtrOujtsCwI+6Zw3KT2fHSCN
EucYlMKlcaBzGPC4fRKB+KOva5RcmwHWn8KvmW4zpd1ho+DVRXHCkTmqmZdV1BtJPKpOgeJcLKZ4
GZb1DLjgLh6XzRKledvjjCXpcQkWnaf0CKc9uEkJYHUynZkCCgOgedi4H5auyaMItC8xHKEBSb2O
GTKXgJNa6fq1AiRd3oZmPqUqnIMZdJK0LksBlDsUn4pQ5Bbkk5bWxwXIO3EAz9H5wVRZ6IUUQ8jb
Jt5oMo2SxP0ghWXvVydAghHwSmmcAGd2ZzGodEtdnfAIncWAXIlLTcb1o9NJd9MR8Le1KrbY+zz1
ZKfi+h2Nl9xU5bFhLOvpeh0Xw1lJiyzhBEymAijsfBImC8up7TM6sm1DE9Aa3GXckA+rsFsWmMmh
qy1HwCTOPZwYWLzYCLbccD1sU2OnzJfzDpzyYxKDSluuPrMzzyADFbBgcagifjLw8dLSfvdUjhaw
dJnu8fFCHyMFLhtTQhL+sHggdG2V8+qCxcu0DWsrq9pLx0EmBl8wWqMPizobzALIlR+Not7VJJSw
Y9zxyCDtZHk5x+V2wgZ8WxXeYW9kvZagWfnqYl5IVtBx3tj1qupugYIt90Bwj6i9Fo5t57Q6VTo+
A6HL5F4ZBaoUMkGc8AVspEwsNuismnsoe3yYpzRTVtmHYUmGW/BOuhvs+NgezQ4EcIlmkl6Spp6R
HKyH1gInHt2DS4l7s6xpcxN3QwNW3MTYxTIBJZUrEfydBSX8xgXD3ocWHi3BPglV3ta+BeBdxyVI
hwPsRhP37FypOrCsQ216T8wcoLuVOH0dUgMajzFwogJMwNK/98U6CqB9xVxtwJ7GdlP2RVptm6Qu
JyAbYKdSPdTzZgGb+9FTPvsMd4vb+ZmqGFSuEV59igPUlKaDfb2zDTWPcOp2vufExeVLSLF173Wt
Ye+Us28P+3iu143mUTceloI2/ZY7q8QRnAVANG+DHmgO/yl3uvhAbocEyNUTLvr/7J3bkpy4trWf
iB0gIQndAplZJ9fBrvLphrDLNgiEOAkkePo9yF5r7XK5tx393/47OqIv2q4mE4Q055jfGEXSbSjY
kK4etrxU8cb4XLil7W50O9fqsgkNny47K5rkTWRalhm2NdGDnscZtQ96yy4jPEgwXBboKNPVNmtw
AR6njG4geSl+ct62Uxphi12zysqwuN3gYOZ5ex4n+PNooTiPGUhNegNiYCMVeuV9COE4WubU866X
eRnMkc1aTEE5ps2gPm7LCAVFjls1iBSDRnpR02HSV3HUh5+WuMNIeUhaVV+JlQjsekotw8W02uod
ZqsTBD3ST1MWdDws84ahoc/aqYz6A8Cbvj9AqonlZSvG4m6wVT2mAHHi9QKS2epzlHm8O0hwNvQi
Oc9cImf9cO1NIp+jzY4LPhYGhGl8btm8NRPeTx1tPsMuHHcZO7d1wcyD7aKfC4vOWJu6OnYe2oXs
pMRMdoEEAqF77wuBwSzRJQnNFqakqIYmDaRhmGgnLGiv6LmnDM79ZVvORh8KNptTOU/JfO/1RG/X
bp3C3Qdmy4MeVNldcOeAF3mA3AGmE7aGFBUVPTmQhRYRdIJuilIjoZBnBab89XH2TvQ3+GDV923g
45QGzdSvd4Kjbb4RC4mqw5b09WW4YEVnkBQFyzEgSOIDXSRnR2a8jNN6bJy9dJ6ZL3LUy00xuGWD
sqbnqxagCIidkNZxih9couO6TNqkm7fLdd93MUa6qN+xpYRW+cyO7cAuAxkC5giaDRpTy/1aphZ8
x+fR1HF5qMsl1HkYrqPMtfFtDp2dX8++D7rUBWjk3cR0nYdFVcwpOot4ARw2N5jzLB4aQkkgGIOA
CgYLLqyvcKCj+MV/aakBVQGkwR9pAkoic9WY9Hm80aVLJ0mnz+ssljKVfeEc6oxaWGivRSNyHEFR
fCjiFYXOwlUlc0+rbi8buNep6AYxHkq9dd9AIyxfZ+qZyoZ5xkyaTgW7UXLuv09DSQ1+Wso1U2Yp
5jwuh3yKyLtB4n8etVBO8rCuwncNozNUPa3bi1mD3stHimppK537EMdtCU3F+nyLprrLp9qRr6zv
whbFoFMu712krpamnK71gsrvwE1h9KntWqVOScyCh5W0mzouZVd+YuJ9yZqdr4lnDBLHVd8mS+yf
mmWkNCelRm2V8FI+YwKhYpTAFurJGkC6rmZH3tfYootU1wJndAAUqEhxg/k7CKj0mXa2UxlxzM65
CV3/nJhkGg/FMHb01BZMA0kLC4qiBNaPy2rw05a1vrUf1zCA7IZyictU2ohDJkjoD1Y4+i0WpbB5
MHj6mTjK6oONBdTgbuVLnMYNVK5UIfKkzTXgmB+l612c0n4h61EyBmV42Dru015ayEgJG0yLyrQT
b7sp9lEqt2Z69pOZQSy4GY/PDnyxad2FeEiwg+JgCiW6JYjkqsqSqEut0PotHYcBcqjWxZh2g+yG
rBJbgdUkJI7fYa2bOSOt63Q+GT/gYN6i+GrBsChJmYEQmw3Ap45rLxKV8aUIPBiqbnioChVgCjTX
1We8s/LbNm0uydnGC4idazK6rC4xjEopdwuEMFL5tzqMzYMF6PNFSAapT24GR9i2jSi7fJgUmInh
5Lzq9DguqTdVFGRd23vM7LoacqJol3VMJzpt8WELoW+mctrI10QlzVeLf9usLHZqT7ejqlIpmYr/
D2RAus0Owe7Sym+0nd+m4/z75/9SemBEA7QbobaJ9gQDykHb/kU1RAy8Q4J8FUET0LuAaf9H6WH/
RQSDdAeNUIQipEBw/001gPHmlAhgfRiNg3hI/gnVQM9KzkudMBIUJl0K8yJ0KNANr3RCPwPjahfs
+PEyYgSiMLsMUkCwqEDCTWNNmX76BAG5xBCPlShbknGbOcT90uOF8tbVxzqUUBfiaXZfSuuip6kS
S50XqGwZFuw41ge/OVEe7MKi8uDRzRkMDvSQXPZcuzkni5c+91OL88ljoDbeojI2BYr7NfwRRtpp
/Cgv/GFGI1+lvAn0+4BNBi8WJ9BV9qFrnBagma8EsSE7KLg/3u+Dkg9AI5qbUc4ySiOdsHfOVWir
wOGOVdptvr0sdI9quWDC4T+UJNq7UVLng5HhVbImbnxjJcZdJ3Bv43WyOOx/S6L5oRTzeK1iLd+F
rYzeYC6rc47dtcLMJVluccTVtwpAxJDNNfAlFL9QlVI+b8PJNiGBaoOpQlGW47VuuyBIB75OKL0b
xzDg3VbVYW+KwNEFtB7ejoGzP6YKrN01EF3f5UOD0ziXrZIqp5iCJ5iE4jS82OIpLG4aaMrgQFlY
HKIh1KjiOQBhYF1SfXbAwRc000Le0aphVTZYxyToYF2+CeqJfw7GNnEQl8zy3DWheA7ifluzxTTD
tWXS67wYlbgoizqRKU1ajGcWXVRPIqBshGpivMihODS3bdLa24lMYZCSZAGEIKoCqwy9PBQpSO/k
hjd98ZmMc7GmyijyHlhBeNnUfc/SaNXjRcsFGzPcfADEW7Nv8xEo9KdF13pI8V70T7Voy68G9J1O
56ITCeiGdvvQJiPm7G3Zt8FBrPH50iFoY90YTKyjMGT326KgVHY9dPPcQIfwxzIeSXHN+Qw5Zeu6
EZwfmIDrel1R6PSjwlCyr+sqQtVe2XfLFuOjDWIGr7jK+lKPa1df9uswfwVM524FtKevyof21nPe
6bRd9hId8AlJZ8aLd1aOJU8XACwoTmIxu1SPEW2vSIBT+sAt1yiQh7p9Y00QPk04/jCZ2nr3eSoJ
5btQNG5ZbNo1yrZkqt4FYAI3TGLW5FnVS/AhwQ6A6d9c+wfSFdH97MFVYK6L7iaHwUC7I8cPn0wl
mh4KLqjHnMqC00NY1HS78iWP3rNBgP1slsk+JgQFWwbEE+X4CG9ABBCgqkAbrKKrcxaafszKISi7
e+k8OtAVBodvIaCDJpMy2O6hypkPAFHIsyza8btxdIgOdd/ixq3Nw2Sc+9iyyH3UIWneUlfR9bRM
mIhmk696d+qWBiAMiYrkbQE+cx++RVOcRsyX0MOilWNUrDFPzWoTWuhPUWEeHF9jqHjlFmbC8nSk
c/8hmOz2XE0wEqQYNI4NPmfYC8CEJshbtiwnDJk7lLUwSFzZqdckTwYTf3N9E3+yEoT9gaxFNGM9
O8Ewn0etC8q6iCF/2PVprKO1gnGhqbYduV/jI0wRPQSwIDJf0cpEX8uGguuvQh9CM4znucpsgRrr
0EN0Tq5ZIaP347zTLWbiSuFbyup9izkYxJiiKVkeVAb1fzd7vGhkABRbb43DEDUJTM66oQcLEJL+
OpBbN0Koj+CXILzW1SFIIv9h6ohxKaqAsE7tOndb2juvupu6q9BlS48KOAt8vWP+W2jb27YczXMi
MQRNV+fmBy8HSB3NNvG3RAzh98nDXgBgH/hADg8qToPNbmRIZ7ltLFcTBsdXAnfDYz5f1AEg9q6C
5hVuEUnRvXRrJnvJsKeXPLiYhEeFpBhWV1qVJXkP2k+LUwUeL74wtEzeBRrYLBqPXrNjkIThLRYW
EHU+2rp/GFTB61xAAYHKhnb4x2oWorOhbFn9bus3ra/GdQuCJy4D/PUKB5bMgBVbMMFE2OS6lKzs
c9dHMjjMOLQ/SydAd0VOgTVphLDiGMwBuQ15s73tOjzTXAbVDBpFcP8VEL/+wOe4my+6rhDXRRxp
mxqFEbetlLtbAsuHa2ZEiW5C3lXhbJbDGFQt5GsMaJu8mKvq84uK5G8GgPu5/fO5DvtQQjkNJROY
NcOD+tMExziGnVx1mQRrdN8GZXWJc1vkgUBfSmrDcr1Icw1AVqTnK//LhPX/88QPLNSLh/DLyO9F
atf/zPzOP/OvoR9iruCsEij4UHAlGAP/uxSEKxVPCVUJx8GHsI4XpSDjCASSMcSBKMbcGD/1n1KQ
0f9KJAfYiinh/gfsn1SCZHd1vVgwYSRh+kJbFHHw/iAbXxWCMTo82ApYnwtRQALqDSD6NDQx+RIk
5S66o934AJvN8jh6/1mHU5GFmxLNcVObjg5rBFEK2o5tr5epbvvDNrUCLoUO2CaUjtKaw6yGRd6b
sl6na++jYM3Hifu/wrf+1/E6FfsA/eUXweQb3jqCohbHNyO7u+7lyk+mhIoNHFHO3VbJi60cqvmk
AJZvVw0fUBqIRqtviozyWkBn/A6FMOE4v9wE2r9XJUANoXaYnG1DlS+kL58sWqh7XsQtzTaQ6tee
RLTOrS/tWyjNqA0wz+Xq0qPRa44DbQlApiTR5UWA7QFCGBC/Ad0z8EkME8oSM5Wh0x+L2YVXrl1G
9OyTq1E6jtAG7iXI2/fxqrxAQxdiblBtA8Y3ZWf1c59g0zg4ALk6r/RaYKYSdrxKR2UXnAeeJDTd
Sl6zg3FJq+HMWaAWtAGNBugYNBJZ3AQrVNGx7O8ragE5yb4xaCPFkvTHCYrEkDZ4yDfQXJIHnmhV
pqWgbjnUkZIuWzpIFKlteTRdcFkG7jijSL4x8B0kV7ALFv0pmshGUnCV/bdEieFq2CS7rsekzZq6
NuOlhnntUy1qzEtUXVLcpGAYxjSpIiMyxNhsF8M4Q+rYnL1fKkvno/ZELTl8EcttsgkMKrCBwpxD
oJXzQ6QF0NK+LTwGYGs5lzgto/quVQuFPUua7Vthx9GmbeXojwGHyIQvod1jpOclyDStyPeSDEDP
qmZUB7sG9W1U2Zrcdd6Qm8FxaBLgqfEGOHzilpZjmPUCtFrKQrc9NrSk7q3gJeZvampXevQDm+5C
1OYW5wfg0bSjC6E5UDV2A6A7ghpadEmH+dTclsdojNl70xFUbmerAT/bDqCHw4IAh1k4ZNHZmlCd
bQr8bFlQZ/uC3J0M29nUEJwNDtvZ7BCcjQ8gw2GCGM5+iLM1Qp5tEuHZMoGVCPsEhG9YKeLFVV/c
2WCBLDj5CRA2Bjca53qXmrMdAzqtK3NXs/gdgV2DnI0bgMowMBMelUFKCw1zx3Y2egDzhOlD7f4P
rD/AeG53hQRng4g+m0X07huB9xQWEhxQ8708G0uCxdoPxe42iSi6xUdKpvpjfbajqMS7z/GwaJ9W
QdBDD4JFEdMsY3h1uZ5NLRJc2o9ggNNlPptett3/AngzSU7llugfhq32DRyk3SMnC2aju3kGsh6M
NBov8XW4u2va3WfDzpabEjRDamDDsWdDzgaG4HHdXTpNBWE8dbt3R/dhLy8lqL8N7/du7yFgxMMc
w3uM8YUw0dcVrR/MQNOQfJTzvNiL6mwXkv1uHZJnG9FUenGwZ3NRfTYaRdDNymwOCkEPzdmMtI49
jEmw1sKkVEbwKyEAGNalBfc7B7q1G5pwpkeH6Wx0CkewENBWdwNUFWKsutMAMEZtspxgktr9UoQ1
0wdmSpio6O6nKhczNKf2bLMClW27HM0g7Fc4kcgjNF68zADnYdAyGzBuTEAqGLeIg+OxKUhnDoXX
h1qSuHzoaDQ16DlRYmfubAPrmV31YTnbw+oAiybfktF+aLC1yqwhKrawvc3w34GtEPwAzsvR61DA
DTEpL68wYXawrqL8/QB9MViP0G4Xmno/tOjHQOC8rVDeLFk0K1i1oikx5lrCf4DZJrNFncaDLFTq
VVFAiaAU7drIPchrdOoqui/hEyuPVavgZQ6jqO2OaEnrLTczejIAD5j7QIe05a0at8FewCRQoLwV
TiQ3Lcy4OoWu7r4Q2CMfEzrFbWZ0w7+RWcb+EC6wN9xwbOjtN6jPW1bhHecgPgsLyB3ZiyVaPiK3
K8xaoWlMNW/jvCdmvS4dSdocKLL/0iQNpAVve3hfCxc/Q8AhsGkmicVQXmLLArWASeUsLXknFbfX
btDrUwXZQWORT+YBiW/Jnaga8gCAffoBHyP56hbjx2PTgABK8fY2NiumSWio6Q2BEBBQvP62sHw8
aGzcIK1dVd7VrcBR0TlmICpjdaXNUKClTXo7fYGRtYEbcJYTkEkK42IGxsZCMUfb+qRiAe8gtGLo
s9Mi2HpRBAGass6peUCHtNjPQxXWcworRlenpGoUYBrHmueKMSDKZkkwUx+6qQDhAYPyoypW/G3d
2iW5svNKyyzG+3HPaevDlJU7Dz+4FWxlQOwMJrRnmNSXWGLwAAJ+zUjpgGAsLGbNDRk7ee9Gax99
G1Y2N9YV9+s4AMJtaKVhkANUnBz+rzz+SzQVvzV/HTBpfJHV+1fUwAseDrkFIVhFzmgo4Of6T2mM
DCOB6glkGzqZPRThPyopg7SKHAAkFWDkQPAzL0pjBIgj8g5/RKBsJiAg/0ltHL0uKRG4TNFTotAm
nKKAf2X92kgPW66qI2wNIYHza/q4+6lOQbSxG7ut8kpFLXYeZJ2fEtQjJ4oJNwwRQoOrqjYh0Z4X
85VB6fv0osH4V6v1MqzhlSctxAfDUUnwwQDroeZ99cEEGuva6TjEjKwfruH6aXeK3OGDNiM4aTic
/2ru/tfy+tc7gSpAAAwULGJMxGhhXhbXyEmAuwlKTo6mfs7CMRmv4He2fyjiXzWvIL4ZPHYhRqoJ
+m95Fq1fJFDEc4GZWT8CekEqwo0vNmqBFSmg6rDWPhkA3U/lPJD7foXX/Pd3NHqFPuLasPlxkJfQ
3vdv+uobFgkdlk748kA33nwu205fTdC50nLBJBvxEtScWsvdUfIaQzQcOYiYqGZyapFwfKvFxO/g
jUs+/eFT7Vd92dTsnwpzQ0YxXIt4fAY2X9wRTOhKSYsSGLynwRFbo7gYom6CyhCYFROyrQJG5u7U
ME/X/SogM6Ehu+B8CT9A9sQCjORDMLeAUkYq2vEPq2JvQn/9eJzCvIk3BREk+5+/+HioypMNelGR
+1LCCdNIirloPH5B9IC/EEhy+BC3AaA+roCPRlFtMzmyCoYq3l33U2n/ign7X1fp69cCd4vtAVD4
DQKSJWjGfv44fMN8uprG6gAXOl7EumpnqGxVAng+DD5WTK5/gLr/btUwICEwnKKN5/Hr9wKKmK7h
KlMHZJjo44bgEtgPuzF8N46rw+GPCWQJnfPHgEeQVvVkb1fAsQekn/RXSH8InkKH/uX3i+Z1jgvu
ApYygdUfXTBGSa9Wsp8mNhDN1aEQXDyMFhOUMUSsRVwWMF6qBSXe2Mo/3PrXGwR4Zsy6CLQEgvcH
G+bPt57MPZ1RdCFZBYahE+qi5bQx3f3hfv/NVeJ934uQehpKwfYF8GK9GR6MUjVFc0DcCW4otzXP
9Ezbt//wDu6oPuQ+CGh7Yhvb7/DLyyhsE2haed7wVb/pSBVfGl5oSILwsJy2GchNHcDL8Pur8l2b
++llx2XPJDdAb0phhPz5sjY2kg1AYKC5bEFxEVQs+BFHvjLHbgWj3LoIUgWqPBbmsHetGNKbrp3g
e3MgY5MkGLs8wNmIYYcc7bsmGKrq1FHQagnGFGy33mHaBTm/fzsKI4ZUxJt/W9esvMFSone1q6OH
gdGJHXorQoxV1mK6KTcKf1M9s1Wj2w6LN0D2On+asR2cprAm3S1uI2PpslT+YA3tjwMyVEDfwTlZ
p0gPmTH/qiL7Hpg0vw2D1pnjUpHuCusEBjQvJLisJq7okMHdCbsQmYV+NyUKLsokGkpMatzcL5ea
LNw8+MWUF0iO0cmJRiuKy2Zb9GfL2AabIV31ey+JKrKkCYIljzC4UTl4UdpmNHDia0DqccyDFlI4
n4fLqZfFOyDvw3sd10AZ2tFM+e+f6S/v4vmRxjTCJrknPL0SpfRUb6SAXJUL0gZ5B5vfCeg/P/Bh
Biyz6eW20ok5/P6ivxwa+0XxWzpIjKAfaPCvtkFXFOVMUQHncL7xw0ZaeRhM30M4Mfyf7jXY+0Js
ffiG+Aci4s9LdprKBqWTxKXwVlxH6xgei6pqsp728RXqM7RuPNB/OKv/5qZCMEW6CcQ+yeH0//mi
6FIXqD4Nz6NO2jfN6u+KSug8BgCXhwL1Cbewrv7je4pfTINsWY5KMJK7pePlltDFFEbbNcYXVSo+
SjzwrFeJOVIQ9xe/v9Qvp1iE3ZuiBIEwF8cohH6+1FTHbYcEFJZDJQWcyuR4CXIUkGMotzdIDPB/
uN55Eb7adxAknXAc4THqavZqvcCRNXRzU4m85RYFTpvIHwmmll/Rv6rHuWnJxzgBtHwKO7iiARUO
29ugmpoPTFbYf0NAUCLb+qQ7cdcsXY6XLLwHEoloqthM6+VkAsRR/f4e/c0ST7BBIoJ513vhmfn5
HhWw/LnAduC9MLK/mWcFWL8H1cn7yf8/XApFKXIk9iSK8JwP8eIwWBaM2AdTijyqWpO6JFCXkDSS
TGNr/sOT+JuFjSSL/bUVAtkVe9bcy0W2IrUoqRcksKFvLm7mDZzuhsK1h06sOKb3ur6GuWj5w1X/
5l5KBhtxiAhHzvCvn68K4FD5KthEPovGHBCKprKRwKyKnDdy+v1j+3Vpo42AdL9HoIKNSV5Npyq/
CYiDC88N2Ji8jgt7GLZ5PMW1DnOY//Wb319v/+g/r2wk/MfwuvOI4UwNX63sAp7rVnLkXXV8YMcp
WO2NxDH7hxXyd9+KUg7f1r7F/+K5GxTiM2Q8YfrJVwmTuZpPtK3mW4RUdxlvEKXx+2+F/+Wv3wvb
A8ceiOcFGOjVtqsbhFdpYsLcckTT5bXy8DlgcgODeWS9NKnpKOJEprXqryY/wJMxw0gBcHqK4IwA
Q1G/FUUix8OUwP2Sg1ZoHzu1wKq1BrSAigfvfNZNHrXEMlh6Af/t9ojSHYpZsfb6WRUdwsIUdT8m
QNJ35Ww1OYKLwPENZd3BiONwwCIPjcGBD4OVuvVbO372dYjaJRAxUgr7UZapYZP+hLQBz9M43DX8
Ohzn71XXqTFd+lIr+BSI+1p0qMHAhnbgAautHq7RqYXP8QgoLsOjb5+meR6eGjztH/DiF7cF2fOZ
lmUrGnBLFhCIGgKDQcQgAAwnUxTXUPF99xUmeltcSaGBbtaQmO5ZoITJYg5M8DghRbVJ17Yab+Ng
BD1aB7MA9d5sGh2gVQI+kaZrUulL/53YAWMvaMntF97bod3D+8gjOoblg24Ak2SNdlF5M2sKw7cE
UfEVznZIbhP4XYQeARyJ0z3Y7UO1CNMf7UbRzPmOtPrYqAHMZVStW3PCdIihfvLU0hQfChsSHMbt
87bC19s3sq7zbijwQaCk4RbO48rjY6FL/BfUhey5HYvqB7Rwh+/VqHI+jsqVb/Wq4TUmg+vvRh70
71G/WZsGhWKYbSww0adTO5ANmE0wlSlCD2mZqo7UHp6DaMF9AW0OPsp6ULOcGphyEcZYzJczzCRP
GvQy1GMQtvBVDau5ssRQCG1bIt9KZB3IExRudw3ey8B0FcVA2BHNNuG2Ksz1MSoyxTWeIKJbUIK6
LoWpvTHpWgbwweHZ4i+KPlJbhhyv+XZOOtjwJeInH+vQINRGdU2SvMFMrLtETF/1jXRENqe6o8Xl
ZgGLHJp6MJeKGvhDFhqWDwhWI4+4UKgz0Dbde+fN9hbrGmRWUfXL96EDVnZqMCQyKWlxyAEQL4Y7
DjpK/6Hk+LUdQBUhMZFNICFgqP9qs1SeRTqCGJ9DKWWnwfAuxzlM3oBodwfUHrD+hM7lonAj9In4
8g+bzL43vto7I4lBRwR5DmEN4lUcqCHRMJC2IxgJg0ABhLUN+ajJBosaDBGtZf1xjneHGgeH0k+j
vJNxJ+4IHniesNnd9Bj1/qHc/PWowuvM0duiVEE5tv+awJcHJOwriQvaiOcD2LIUE+HmPkgGCbe8
1A9/+P5/c3ag9tq/vIyEEK9LDNl0dI6FpTk0SHfpu2XN17ozN3sk6/WKecKXigmTL0jBSKNRBQd0
IV22JqLA61xUmZhXbFRJbI6//2C/LouYQRHde2BYiTnZz4YX9YjS3E1RbUQejp2F0ctJB7q4D44d
ZHmYuwx6MVVEmRo04o7s4v6wLH8VfSIEb1FcHrsXSaA+/vwBtroPFasc7CXFUt72Cls/VMH+0sx2
R5b4fNwoThkeNOJeYBpwqbcZZiWYO6bPQb+1H39/Pyh7jTBQ6McigTQJYBaS8Ot2PQKYENCFlqgl
EPsJN9vGjrCMwTU70ALJoKFfFTnBwzTfwtaM7oScc0QL1FZXJVbzt+WcMwoOW1z6c/poe04ipdue
SjqMqDSznR3tL9FBY9dDjI6/gvFCIuAkGnSf9SVl75s5RCQsR6APTmIQD2k7ReMFqZGtmOK81B2y
MCMcqAXBdpm5lfEPyFs1KKDXNZpgGiO0wGs1q1vwgkiUgeEDVFqbNCGiLNuAP/fGY7ux7eD8JaY1
I/h3NronOM8oSaegD2Aljl15ieRV9ZH2VFvY38puQuxli6AIwTCnfh5KhO4e2nUOkyu9wtvZwEWY
RBNwLR/pDgEMSpA7RvvpiW9us8doo8PdjB2YZpgORSUCs9Zwy5Xn4yOCC9cO4JRvowuXYC6fWxa+
abuRm/sFv9DQYmQnKAbaVajfDzNiUCq/J3CCBIb+VfWYVeUDjE0UPlwk3sCZB4dYRufB3vvOsm91
l5jghBNSt9+BoYT2USGJjT5tsmLkYljhKkPa1FiHB/hFxHyFI3y63BB0c+unni83A4ZQMfzpxdbk
q/ZdfFk7O4yntbKNOgoACdEDaZL5GFQxAlfmMQlh+VbJqDI290OPMNapuoOnSfK0h5XsMSw9SyBn
YP6Ap1lypAvOI/j/TvXRkJOwCMlxpCF+6WtRuAcc2eWzwCJS8C8o9hXl7+6/kWYliD4O+o8IcsCR
aapw+oT2Eni1rscCsGynhuIyWZ2Cm3lyC6S7toFwIJF2mqpmQkScGyr7OE3AOVPqV32yK0LjDs60
4rEbYCPKp1H7Y68UYho7Qec5BbjTNAcb+Dk8bghWczuDhqyYKl7EXb2qhCBluW6RnFnYCiwisUiM
QXRJCOu5hJMFDtZ2H+NCDj2OWrVPFoxPi5mdYyj0gqX/7lbZVRd9DLI6a01E5gxWN1iw4WPT42nQ
Fbupt1HCHqrKhNxIs19HrMF0YXyMwDbWrWTFpj7xU19YeBfs5pY5xyL0/Y2fivAJqAgWIATz4Ct3
tRCwT7WTyJG+ypqLDsaSjyXz7iJoZVIeVCF9mItI04+bWfmnGWPDIEUKL48z0mC2kK/TiALReqXC
vX9FANm6hiB2ytX4zwiVpZBovPYftwCAY1ZKrLR0t5adhtHvNU6ZfAy6AJzmPIF0zUEXDjPK1il8
mieLSbrCorryW1x/ZwIpYeUULtDstVq+RrwCTgKfdvipGWTwuHiFJFjUl8FDa6mjqYJq8w6v+p4M
yBEl1tQJ/7gQOT8yBIX9cAtf3oDlAaQZwCOGwFnkGD0R2ZdftRUISJhDBK9kNdyISNweK1gr8Z4h
rWc1cLjAnxZhlgxBbgCNmTALCod7uCGRpwPS34EykjBxS1jV4hJmLVLoSOG11NEdjJfIqxvU0LXA
iBX9vLRVA69JM6xXwOT7HXQua3IJtmcB+WVNg8EUTCnPk2elOyBzrvHXQot4OW7oMe8LP7iPvjU8
Tgk3yVMzl+xqGoYIria9eIyAq618Ey3gkxEXIaI1G7RLNMxTE0Gec9MCNJrMStkFDpaxylzniLks
tQ/VZT8LpDQ0S6tuWzMOLhstesGMJsj6O4y8REy1iXjx0Pdd9z6qKriQlUTe+YGQZfpGAwys86Ss
g7sFu2QJhR+AQGZxY+cMgA3yjwPfhO+dDZCKTPFWjid5TktWJK7eh+cMZbmNRmadR7Ryp+DVyd05
cRmgSdPcidganifS+vW0IeTrBz1nNbs9thlPGgnOHaIokPoMgqnEjHtPea6WSDWwIiD8GXk4Nu3P
idD1OR1an5OiZTPzp/9m7zyaI0eybP1f3nq8DcohzMbeIhAIHdRkkrmBkclMaA2H+vXvA7tquqpG
tPVyzN6yKpMZDAj36/ee853hix8dqSr/TPSVKm2ugOkeh9R980WdhuVYXpovFnUdomrHtP7FqP7i
VSMah109miVCVbQD00dkG9CtjRV0HepAfNtYhMMh/iJh919UbG6mukxfrGwJZEPDG7wytEPGDuMX
V9vt1zpNVUp/Ldoe8nZcmquL7ovInX7RuUUuIHVPX9TurxLh/0tT/4+xluX/vWPp9xySf+hSv37g
N12qSV4NkyKAuLzMUFSpNH+zKLl/c5EukunBn+ENosT8nUVj/42QD8NxqIptJu0OFfo/HEpU5YhW
aV9ycKBR+i/N3jnh/PkAAvDGcEyTKtPxGPajxPlznZkkXeI50UrQbtPhlMSZCIa8kifhRNW7SYsU
XzoWkBk++qafp++mVyE3N/r21u3C8JKMifURNvXie2niHvN4jr/F6bLspFqsS88LXLD5Oc6rnlbd
HuZMGZ8R65Z3ntHnlxFAza8xsrR7kSfySANE3EgYDA+iG5sbPU1XGOWo7mg/9dfJVvVLt4jIR5+Y
BqNUcmtMDotPn3QAMg3xnPYNQh/ewGOvz7zUY4LBd9Gm5t6Vs/VILwN0mMjSD/wsauMgHz+a5lIe
phqk3DiPy3nqbTjkACMuS6wvQQVmfydtfE5VN14Nqd1hYwrQlcH3ChN/MfTHkJGdj5TYxDI+cSxO
zfDdc7GKapUecEAHNZ0AB1lq4zME6leOURIkufLr3Dm1rKx7CQMBKj2GXDs+GWZ+a0fP41w9CIlP
J47keAfnotgV3hjB44jG8VvZDvOlLN2I3x5koDvW1j5Z7bH6sqruCjYIbR7nD0Yz2qOliuYoZuup
wgH5loWe6ReRJfY0SiAtmDdAEuV+QQd5H3IOvS4ccJ7HUpsDx1b2wanE8BRR0yLuqiPsGcBfTzHC
Tb9H6ffSY2xI8A3nUxChB7v1VPxD0ZfR06KiqtadTR6i6xUuzYjS6cMfKh7ifdGY/b1p1tDW84jS
M1TDFtbvrRShBaijv3M6wECDWKl2JkW8ITldMB0soi2r33aUtP0aNb1ENa7YGZt2lKkPx0weZGYm
TC2zKxtDjcUs1fy+WOKdaaVVUMnl3A/TuREIiKmA87r9iA3IG7TEsoBl+Hkw3Bi1bqTii2io9Td9
U/NLcMLAR7d2BmAHHF06cC/KSbOzHrvjOXS5OptoXDadXYC3ngtzp2FK20Yp2MWkpIj8NLDvr9YN
jpDgjI7spiE5tZBZzS5opkrsW3vcwpjh8lLSnioVBxPy0Cuweso7XCJbu3P3brrqpiPh/tBHYe2q
xgo5kcRgogZdV3czUlrLjva2y2Y4O/M+0ajEGCgOPqBDDs8i0CgI8njZmMjk9HKxNqqppkNjJM3J
GLyfbasfBWRXALX9WZfAmCZzBi/bO9M1Hibg9aCLB5hQhCOk58FQOMwV3OHajJFNW9nZrBP9NORN
vJmEtpOt3vnINcxjUpvmTVfVNx0n9ftJ4N/InOYHm/mzM4zVLafN+9IgHyTva3pmA/pDuodA6Rzx
PtVtdsGykz5AxUMwN5uUm4AHDGtKoObYOQc0e4bQRCrJhhehfV96yz6jR7D22QxOaZAAe/owuu2B
A+Azi9+MvND2Q66PL4ox1E5VjXpUhrz2ruBaxWJb1uUJCISfl+avtEiOLfzEK0hA6yUrISrV+W3P
tIIWDSeF1rUAG4/jj3JGDQnAyXyRU/F1zEnOXiM46lE59pZ49dDY7Mo2W+gpxE/h0m7tPqn25Vwc
HJ23aetWiXNJkqRGoG6Wflq1P/I4vZelVHdQjzexZ10Rmx/hSr5UjDphHWF5d/r6MYyTTwCV745q
buSQ1zdOAnKV/iruuApGTg48Qtb43CJlt0fcPsNLI4riiqJdbGJH0GVbGmeH2DT7YQ5ee0kiUjnG
KV9+oRzMGCTkUE9yOzpnsJX2KmOqtukgEmzSMg2hiFji1Nd6vuvoMqMIyXmfGjBWllEu+3YlLcdI
nHdT7LEaQprfznbs7IsZ9UaGoj7QCvNjGS17k48hCHCrnPYRXZHzbLbL2RtE/AB90/ieVAgLt07c
6zeDXbS3XZicqJ3vQ6Mh+SDP4ZJEFvTUbPZDz0WCS+UZf9IisQ/64KWcW5L5xmm79qeXFfLnxG07
ZYt3rw+pxWh/nD5kKtz3uc4aog3CM1+EgU3OdDxqoqPLVhQMjdSPrRvlj4WTfPa97mytasVF93r5
UvXL8FDTTX7p5gIchL0cOYHAF46M8l5UVJX+jJi3o5drv4pJDuvRKujr6TuQ1uewsCqU4IsguSQO
b4Ym+zGi3tx0CYSBRjB71eI8inm3G+O9JtEE/qkwuhfwjmDaSj2MtU2CYH43ZTnnHKNsmodyYTLs
d2Mu3H03C+voikm8mUNdXig/Mneb1aXzZGnCBRZQ1urNEcJgECHLu16oYc3FqS5GVYltZ6UYLIyk
MIA4REN7MdMuGkkxaY3numSTGhKDZQC6EsAHzR3dTQjU4aBnTf1iaK58svSKxATsD8xJ4GHY3qGv
QvHeqEQ9DOh8H4Xplg8GfIpHShGgDiNdm9xWUH8LWAokAOHB0Fi0Kk9Ot8hJluvQdOoUZzlkbJoP
9Gj0FyKHeMRUUZ09lPmnZGknUnvymA3YbiqoazX9qjlWvwD5cNLOV6SoM08RttnIYIUcIo4cemve
ZeW+wv1Hf7ocHgwlg8bFlQrRL1lB5I9pCgk61W6aNnygBcdODKNPrYZt5eXPCFrCX0k72rvZxH/X
zftcfrpuuRWas4emvQWm/kEXY4DxviUJgUlJ5oF8IiIivLjoX/whHY+0/d/dQUzFpmChgMom6o+1
XDyblfLuQJn2IK0YX/pu7AAnVdV7AzJhi02jXh/fq2zU3oPElyIH3hoe9gLAwfLZ0kFjUUaYoKBY
joHfRbsSJwUgwyUA9tndEwVkP7e8TjR+oME8po5pkG5keXdxVHbvSQsKLVFsM2FOeJRCJLAp0tQ9
xpJuYGJS/UUcPna9N9o/baf7mHNnec4bhZ/FK9p9rSnrEyZUjApw5cu6beGrliKta/SzrJb8UWYZ
1DfoGNt2ArxTLWrvxPoHxpAXcOA0BDsJitxrrUOUMtjaVOH0lofJgb7CnrSXTynKC8e/vRE6rJJe
CfXOsLQXHDEGqUyzQXaAyMufQzpTpSx09hGhRnuNAxLpH3kafTZd9u4It701itVMO8mLSSzRg6yZ
F9Gvje8YgxpvTTsM51IM1XNk5+btqHp8O/mMLdVmkoID1KIh06c/BnqZwYBRiQ6VaT6PX8BepjLu
L8IEiEMyZGPvDaQkvGnRViJ2j/V8k9nD7RydtIwkhLLYy9GBzGfZB/j+yBREnN9FVRuflspoD1PX
uxia0uhW++IFw4KsA8dQYqtHIRBbdthjaST3apmh6ZqxdzMuDbMmukEx0ye9eka5AAEJpZNC6R3P
Xs0ynoAottAXpXiAJAw1kX4f5wwoUh84evjo5ZfEXRp04JPNW9Fjv1cpBGnGU254TCH9/Mqsrjvg
fzlj+upPbZSY57yOmk3TJvMhi+fi2La1wjzpGN8aVy/8gUKYM79ReTmwGjvTNkXTATdbkGYop81n
n7MRbduc0T1coCylvE8jL0CPpJ9aa+o7GMCWGW6cwQHvllqC4syYo27z9Zwn1Vx/byfmCJgn9lFS
Vq8M/IHkQAUYC8YMFMUaXB4IbaUe+1xlfWuAEziDvQ4JZctaetXUn2bQTmU3BsY4esWmceguea2Y
l6NwHDxu2sw4L0VyeiD/pmdc203MButFfRvbhjwk10RKYdntTKAF2NynEoEPiLoOR8ZmSXNT3+bg
YLhwmvuiM30L4hjsZFibztNsRxrUINDgD1NqFnvhhs4uKpdqq81WA/7KFiZ3vjBIbXFNv56TZrWp
ZPNTPjqdb5tpccv6H+1orEbIytHwMGlNbkPRJDszku07I0deaJFm1S9DdMt7Vkl82xGq3Klqnoau
ahlPejiKl5JCw+qp5oxUN3wjbMwbER/kMtuXQrInmVlb3Fitak9pWedPBscAFiYOdWwglo/7OgrG
PLK+c3XUERazvQWVYDMSx/lW1468hJ16q9Ezb3MXr4zvqUQewLwvR8S2LHklKTe3s0qMA9kBPXCb
yPN7XCFBZYrhBGDPOTUM5Pcg3wGLt5U4j9gtCaqzl53qXA0vsSYCcgbMI8yqBtqfJYKYWSXEPkcV
rx0y0mNau8uWvDWPHUSft7VTzAf+Fxuq1nJo2XcjAlwb/FOGFC590Brvo+D53Ri4rb1hJLmpL6JA
9M0a9sU5uYgajkXxBNqw6K35NnbXjn01ipW9Ic7INurucYnNBxxxJ7fDbchA4I4Dw3flfTLXPhop
yVQMpI5JkVDj6oxvtfEBbOO4GczRO3mx6Wym0EJBA+nf7/uxf+UXfQsHkCFpX30TY+LhMUn7dzuz
fuKNPA9lAvggH9f5444UGeIuJrFJQ9ganRP/MiVvhNCICrAYQxwahtyBk5II4NYO/Sj14nXCCDIF
59UrwusSZ/jARlXctCYyEJ0wh8MyTy7QETcmEK9nrZpDuU0d+Au1wQi941CxQZhNe3eCRr7yxhn9
Auig6u2W1LxYYMASokrOaG59s812E/yTx5ZUAyIFqmXf6PJtCGP3lYUwO4xJ9r0E94aaQaaxBXNU
Fy9aOS9BbVRyz62vtqHRyUMfZk8g4paYpS2hvPB6zgoc6DcGFdJDFQIg2uhY6oiBMJwc9qiWpkGj
DY4faVW41THG7/nBJli86TFJlx8zbt5tLHqLAIpUbaGThHeNIznvNM4LwFOvYkIUpkfLS9VHOuia
L/Ve5htencCsIWV4ab0ZjEmg9xy8BwPAKDqh0L02HIxc1V+TrMhvJV2bM5ZHe9fMyt7ZvRVI2ZLZ
5zQkzJicjsxuvtJmxkUlKTCb/sZrvB+pcm2KHyQCRd4BrjTOZtIYyG8bbzu7zbOS4rEV4A2MBmFK
rIOmQYt/4FDJ8yq5HQ3cgE1DV/zQWAwrypQNaYxuQtzVp0HOy60+5d8XSxt8xxycQz9wAOXwovmq
6KickxsD7Plx4rzs1PwbtKz3KH1iiCQtygj4CqDOin1i69tazhQ8TO0pQPj0odPfk75lvjIb31PZ
uDhwE1AKZrutBxXCnAtLbHK9SUUMVscdij5wXehyVb7c04V9bPTm2NQ8ZELOHvw0ySJs6fVOj6wL
++0mFOFjZiBdHYnM0uS866Y2+ZgiukS0uU754Hx3uuEMriZodD3fjy2bMXlDj+wV3a3KVX0qnIo2
RWlwxhotoPnGcnTCklllGPnSCndD298howtmBgHF6M0HtaaehSP8DB34VB2V5TGm3wc0Rg57Xcvl
fWtbCTjSEGLXWM9bO+2+jbjGbrus1CAg4Hy0WFXKKt1noUKckYVgXVvjUIcYm+clAqBSdM8jbHjM
zxdoQZ+16zqBVklOqnyv/Twly6nsmldTL9t7pjxPfQi9DEk5dezo9Xti14abnH6Bv0hxUFbTHTmi
t8hBqnkbWm2EQI/4hCqFZqKl/Ryowrj3VohNKoX+wfHtA4891OaxMCBOQ30wumWLvy3cgI8AmpIO
QZHVvE9RTP980CZERGBG8XI2vmB73gyRdgR1C7In1pIzYpDbrNbJXozmaNMCocmSJELjZmvXGlzI
Fs7l8xSaN1oXaQe3VauZjhaPN7Qc6W0QKwuzlB+JBvJm06a9fI/MBLNkXD7WxvTem3azKQqv3WRl
wTWKFga3DHA2ekoXo+3bY2NPhGoS40KHQjwYdnOKGgB2jLsyTJDRIcrp6GmYL7cpmRztPDUHu8I0
GkntTWfjubUK96pRWHsoHdJeR4+tZeexLL+pVk8PwtaSnS3b5KJj6ZaWCkZWlBvUzVJbn5PyYE48
5XEREr+Gh5zCQwts5c0s/covdGfa8qafptlkGak4YCpeUFB4pI5SlP105/iHmVTQcbIZOm3kthuW
qGVTae582zTmgTQnTqcAPveNAtyCAfThKw0VbYHPkt0/FNCCwd2/mkbaHBmfFYAsXfTu+gVQ3b1d
2nscS/Yvl5EfaPJ9Vi9v7Ug5QVgURVxh4fGnYQFlPGn3wrZee2lE37HrRj6cOJ/Y1ks9xFBVXcR0
JtcN2JX+SurJsRmQ5du59Bd9GO6rKT0zO91ZNUhfTNDKRxdFz4DhfIx7P3LK8snKingPAPHcRZ3L
xjGPu2U230nqPBVhf9HD787Ac2VOyU8wUYmP/sY3QfGgo60Dva2R2eG5789yJXu0rpmdl9hGG8/t
8kZsAR2xTEtR7MkdXILYqdlqszTiyFkGRrhLEPsltnfUM3i7FTmL+zwHv0Qg4cyZ3vBm89mOIfmh
wb5gJ7IYQEmTEbndIrStBGb271ozvArA7F6UmlvZNp9OUw67uuvzNbIHvPSSolweaw8851h+sM8y
yZPoCk2zPYA/fUMIWm9jdACIE362lhHo9nRDE3qFNPxQ3fRqpJI4W1ADG7uIwY62UXpNwO9e9MaQ
TxAWoxthIZnLrG9Cpe+VMaBSHK4KHfqhqaMfGR6KYG606TLOSIJBIuU7+t+ULbBvneGiJ9p5VGwm
Uzf7cwZoYantm6Kwr7GaAy/OFq4evFJvNJadIW3tLWHW4E4G6Jo67A7mXPiT+NlVGLC1TTPdkWAX
jHq7N7Jf8/KiwKMinUrYG5eMjOPCzH7OKPfcGghT3Zfpnb1A+1aIOzZ2D9uhyuNvxKSKI1bWheeR
bCZdfyINjpwkU+SfWM0Q3JD/AuusXe5pZ6JYRAENV6jNaeGL8kQ5Gl5G3qxElI9OGt70wh73Axmt
pPZEqFS66Zl0XL+X8RnYDmu/EmLrTqJd2UmvhgXEckk7GMIiPhNVll+5/BMAHHkIlcUvWsXlU+tN
rFS1rV6VeJXesDNm7EW5Y280sxh8u8CwO1t6+2itpjNEIadIX46EpOH6stMftsCWlGG9h32NN/6z
DKsbgjPCHcejT2Id90bVgHLKtbOoon3uRVyxJQ0KEnWI1g5EbmDr0hHCafFyshfp+mGSmztUIXs1
hfo5nkiRrvTa+jZTKG0adxx4AosRinMH93HRlit5N+5hCrt6x3Eqp9Cuu3tjSAUqwAkpg5WXdG/t
nq3btX6CL4WoBl1omn5gFopQOlnTW8bLzgEk9ZfxcY7kwU54CMHi5XuVZEc9hSfBjisBfiTOW50R
v9Xyk8pWp2iM5+vCpGhXDwQlYFJDR4oCiI4KbXGD+pfnXd0ph5A6L30ELL7AWI+K712fnNNQ0Psa
H1QvIV2GI7ty2z2XVE3JTN3cts3gF9JxTtPA2KJ0W9r9ifNjWqHXNqXErHVinzqNPLc2OxVNsPZM
Bk0QjUBM7YoGAnTUZuM11rmhMWuy6yUVMBhnAXCQNWVl+a0EMARf1FjjuAen0tf2X32dlrY9Zxpp
LSZmpE010J3bhFF3pUH6C9AWfP+wYeHVqfwgxOjdbT9odpADdtjMFtukyYnrMLsE+1CsPREpZh4Q
+zUwQvQEyodO3WPp7khS1YgmBv/2tSOtBoZx6vFelzJmZU1XZYKeOs/OxD49Ko/JO+XUcSBvuvBB
6sYx0DNVXgkBYGFiDyIdrOndfTpzdNYbKAV8nHeX0nv/EFpTUd2Rl+Nr0Dd3TjPS418q7R3c0wXz
F6EUZXIERB5/M2QPRB6U1n6YGrUbrCY9okAO/XDiI2Z9eOzZl39yc5tgKF2C8hx3QNqVpdo3kXfa
Z0xtAzMbrPXPqiF91FN0xAg2qH10AdkP2VnaJYZ38t4mi7238au/YlWdXjJ6z35ekW/WZyswHz2S
IpFZ0g5NzDcDfeSVlpDcpy2FpmIhvA295LlY+vAyoVi5jzndfAxaB4bF45ywlR6S2VmZ8UufVjLb
ZOmw3JQEuZG22Gc7feqg4Osyuc5Ysl6Vs3gn5Jjhju5UR1Wb91sgusYV0ECLIah8j5r2zkKwtI01
eknYEsUx7lLnZiV57HSPeQI3TKseKftqQrwK+WZUM6IDdHEjTq40PSnScugzhdbtXBODSy8Sdo5X
LdaZFNflcUqpR2wymKk7StgD/WREt05OPZyDbN33uetuhNO630Zraj8H2SlEi2DfqxDp79hqy25Y
UuSbAP93yYi3JSr0Bytzq6MBufq1NOR8wTtRnatkCT9bg9YJPaAy0m36iK3FU12Un6NDI9tKHHNb
L91zL3QS5zsRLZ+KGPiNSPRwT6vUPFfEknSZeHemPuRkZPcHo9DUfRcRv+4uEzO5Msn3E8ZD3waj
du7CbmILo7jIunF9eRoo7Tkxjh3AzIoarzHCu4S0loOGf/6sR3DJZrjPVAgOyCAuwGkpGb3SYuiR
9w0VWiLalw8tJ/zg36z/IIUtKwusWKlgIUIq+poLJugocrf5Sg+LW6v9u9HxX5Jj/G+LuJWII/57
ncXK9VYdVIOy/40ku/79v8ssTOtvuFUlsTpE9SBelZg1/i6zMA1CbNFdaC7uFCBgK7LqN52FKf9m
e8ThathqHXLEEFP8rrNY/z2sfTiS8Gw5Oqqyf0Vn8Vf+F2dXPtdCCcA2+6V1/rPKovKsQWdaRfdn
YBHf5N7Y6ByYskr5EE/VYyspakVGGe3VVvgxxsisUC/q7QeRJDBjGVoZB6ewwHLq09j4PUXqeyXt
+rWjxa020HkcXD4pbXeewQQza2lki/VPRNGr5vgPYnW+haMZHrAGYpVcA/PUn79FW5MSprWC+GbU
FX6bII5lf6aptDCVr4DQdkXqR6l6+8Ndvvv7B/yRw/BffSyOJuIksDVZ3l818t5USwaQnu7PEUls
VrjlqyFEKG6XaTnVw3AdW+AB//Nn/kUD//VV//iZf9F/T9MozLpfP1ObjgDlJSd1mDeI9f8JSvBL
Sf7Xi8rVxNGNzY7n9i92NI3DMsV8avgUm5LSAjfKsE0gi9GPKgfx1M+edS5iJvqbSjVsj0JD8bso
nMlTEtlnISp5cKVGDTZkBif7Okajg/RFUSRhgX/XZCEko/wFfWqYe9VdbXaAWGt9yPJ/5plaX7O/
PiK4cGEVMNLTMaivf/4H3Ty9Frp4VUozglld7sc1rEl/DDW1xc2pT4FFKI3OaFA5U+DgnCX3r2iW
V2+pnWSPyjU/I0fVr2FYLuOu1RXDrz5qhp+xNfPGZLNNd1c4gkSbfEVCAh5eFRr611fEdqK/W5mR
HdmogY4vKudyuHU1oQdfr9K4Xi8IcAunNy6iVZoJtJuvS9utVxkMvXiiQmFAkX/dhlGMTWBBC9e3
tkVIEi1mMwdbByH+JzaFbOI0qnnVSZouGSbVRIIDUUlMS0kSnX5ZU82ENOZD9CAeLSQiS++Zv7I6
WcRmLHTaoL0hKCMGELCNX5sYbreTHK300sXI7f2lWB1nRYctCsJZas8bYlYxB/UkSwDXxMbDfZ3N
Ptxmhh6lj7OnTkgVJ3BypTGcxnU2r9vLBLBOY6tllFJM30rpcNhl3lAQvRKph7xVy0NaW/KJvETq
5lh3mu5OizxAJ32YFw9kGlZH0lvmYSeXjlzOaMw7PSBrV/yIcmvW76cMYvVGjoLSyx26+QEC2xL5
MUY9HusO8cXezmEiQT4jOMGfe6sgwrcnfILjSasPCEC7nACWAgBSEVHKbKA4LzsoVbOx68reCCQc
YkjG3QDZFA/4esgVcnwywrk9IRzhFM5P8YDAnTcWOmgM9fAwye6R8TcBNV0YGb/icMLEwUps/qwS
KfVtkxrMlPtsUO+WdMeXWq9Gi6M19zmPmgJDFrh7CFdSkymGQxMi7TA07bngpmGJK0CwBdiVRtoc
AAV86bY2fj7kJK/dujwPSTMhq1sXbXtdvsevlbxcF/Wqg2vFk8lSj9pNv3Tr8u/QZn/8t2KWpLQ0
nNwWT3hBjcYpmCKNTGzbi8lJsrRJuOiBNIpr0868pyQlf/afrH76f1r+bGelXjr2aj/hhf6LO3q0
XCgGTsQvYTi3pVl8uimRWYXbeyxCyWVCj79xDOMXkR/b0Ou77dLaF0uCCQ6j4WFe5kOT/zPDPXv7
n5cWfidXgxVk4V5YTcJ/Xlr+cWGSzuEbYwLhy7sZhApchlwTjNJcn7xnZrdp1ss2rxfwa1v4l4qq
a/Kjhe31q//39cf+I5fx//77n/7rf1vpxTr1hx3yP+FXD6qM3tv5j8XX10/8JnI1gKUiV8VrbACF
WlWpv4tckbJ+eZAptEDFuDZP0u8qV5eSTRoS0x0m5a9Yxd+rLwt6/2o4p2z7Dcz6r1RfOqLZPz87
PDWa5GlGbLt+Ek3uPz87VZV26BXoKXeu+B5OewxFj3G49IeuyuWBtmPJqlRoO5cuFmC/m0HGGvUW
ZrzUic0dR3DpZyVBdWlWPIfGbO+ckWQIZICcPcaRPj5e4N2ULmOg9Mi81qbRH2ppv5tukt45qVPT
R6lDBNsVSRe5/TaP8nNAAqXCd9aGPCDWQ51JYF7uDBhJqPxDVEAtYllUHwyrE+LHaNlD7YNpEN1N
UcUCRO90v6QhHfkphuAt76TwvqdzSbRxvaDMnS5CJzocVpvYQ+avg1ARkjMIwXxvnRJrYkWfxuvs
OFynyNhxiz02GSbLX0Nm5aXuU7ROnrV1Bt2s0+hpcMMDYSMWUPOvcXVrJ6axtdcpdi0MSlE06U9M
nhlwT+us2zKi4Vu2zr/zJGQUnqxTcRcTEF9nHZVzlteWY71O0BV/Y72cdU+c1DpjVxpOp6D8Gr0X
1hiek3Uej++P0by+TukdZtjb+Wt0H3WSMT493OrVi4d9iXA1iNdp/7LqW4S+SgCSdJUD2KsywGIC
HW4EypIuUG5hnOjKIiMQfFEkBcSNXKhEOxK28mKmNY36IOy5ddaXJMFpI7og6kuqUK+qhXnVLwzz
pI5EYhbHBqMGmuL8hzmz1+TLtaejEOD7mn8hUpOblXTJTpGmzXVclrNe3+vRIdX7YjvhDvIrQpIA
pvbYwBX+J3TKan6FOAXY13Kdd6E01JmkHtQTKSQImPZLw77pInCeo6o8dliQm6beY614m5zlaDjh
R5UxN2mXfTlph0IvHlrc2L7Ke+5qNNt3CiPkzy7GH9JWC9Axyd2zo9jaTj0TGTdHBBFlNTyV4Wyk
Lg04vfDurKKHGoiXQLYBQXxe4qhLVCNJcHXRbEvZfpDXcVjopr5PX8HaadxGy8YzkOklg1bSjTO8
G3spkQzmyphfZkPxz5laJnaeUeaXnFlLoGWrLgj7Hypn94mDenE/MfT0ywGPmD6M4tBb2XDjtSh9
AIuY6JCd2Gf2O59hczEIj9BAtSTFjRVJSkaiBUQcTM9tE9HjZK59UQixg7bRwqPd5UzXw9x9HURl
XsehYj9JweL4Ws/Bq2zfHGiQm6nu7MjvU0RpamA0gApB+OzZfmqlr/WI8JkUHH2PEJwAVwtOfCGr
Z459zY1WRtFRoZPYZnkE8bFHjTSZMqENPfyYczWBnmz5vYhmi301AweSuJlcv7LY5HTe6z5pCQ3J
tdhPKl3DvFPZ1zDpoodCivEiO6EdciXLC7Hu9htnjkcRE+vUVekjR8KToHeNMXIoT9i64odpDlfn
Vl0eR9O9rUpvX60baNbPmzBDhdlfy8IbAnNy7LOrxuZaYKpPvMcKrlXAxA0mEk4SBl+/5IJFirZq
uSVrFuGvG1W3YaNdlDbae82wpqO5OM4DYTz6Zl2hTzXLPo8f2VbEVDsk5oE9TmyWWLIS5zILxrH2
4e0yOjOuns4wyi33+Vefxx6OCDuvYc+r1o0/DHJJfE74u3lMmdypiCHSEtKWdeKLhEUPGxdZVBss
ysuCKCkcf3IJzApbuUXa/JPOtWCK6J0I+yl8D20+tX1eP9MMbvDy2Q9FXST3YI7JNGSQc6pDd9lN
tll9Eo+Atr3OxjtJMttBG8r6SWptkJA6l2R24sctsndVvMxWuWzagbOLlKdyyIOl1N9mXWOVcJ1z
nwuL1icSCMPqPBjXOmcMaSdPcTHlYHLJXDg2khRNl1SXMnURHGk1MJgy7H3HtWbiXZxnpBL88y6i
Jgon7gHxuJShXcz1L68AC6n2szw8WOQl+eb8ia953GuqLva8b9MBvd63YVCIEYXEEUDMxjfpIYUy
qwGP84gMumACcZe2xbtEKb+bK8Zj6dDTfl+k3w7jdIrDEs4VvAZkY5zXFuMGs+2hNyNxp88d/rMm
AVakl7fF4j66YXzO9IpfTEPL2yV3HObeRqZw8LDiObCZpLzKiFwPKyn4kiw8vlMgDyCOZGMoHh6z
64dbm7wJMHwNaWUVNJXWvLEN29zPo7lcPXok/4+6M1mOHDuz9Ku01R6yixlYVC8cgAM+0UnnzA2M
QTIwzzOevj9IZV3K7CqptGwzbZSZESSdwL3/cM53XsYIqmyerwcmwZmvxylSaPx6bqzUw1FldSfj
n8qG82J1Bo12QzBebNWyH9Kz7OIG3GrN7YvAOoiByeyArr/R2eAE7OtHOjLriN563cUyV2bUzuFh
Qzf6Fbokju+W6NG0fCB83cNg3h+jDWtYdXmw2RaP/bJqT5uEWUknl1x7w9XztSetD4cti1jt3KXv
K5ZcdxGhaRK51d/UXmI9hGHSbXvpFSpQTApGJQdmI+z7ISO9kYlZfeB60IKc08MhbcfeEx2ykfHS
imn2hF/XkVrR7phb4ydQAZSQMOOu+nARBb+aoTWf1TTxVYM5kobkrpAbElXjqx0VzGRNl0RCrow4
/CKEpd4NVv+eR/U2c5onBy8Tw9Y1Cd8aaZxukcWdF6ZCp/tZZGx38XzuBb55MRrNR1y1I9loaxt6
xNasW64kCdirlQTFukmhppoureJpmkFncKK/Tk2/X3rZXxLptNYpU/W3qOCuTN/sPr8z9PzaLMj+
5srX05SXLVZvhlw6nfpK5OZjmeoPUfbLLkg/Y40R2fZH0dKhZxdIeq6pHhjCvSkD9+rYuWNfXbWB
PTgzmDojqyduZssTC/z4TO1vLPbEEUaEG8nIABKzPRhp9IqIjImNMG4NRPUgnpi+WCiIK6jJ5Vh5
EsgLrx/HzktqH4HWvjLIdkzeFmA5g7BbfyrKz2zOr6IjrblWCJyZ3moRH1n/3xF5fG2r5h6l+d1K
oN2uJ9ra7dS18zozYY6BF3PHuA7wBhGHpUwWZjiiTtBlObrL4yhYawWfssTvyBprBtvlh5VpECwT
60PCRe91HY+L1XMzjLCP2U0Rgkb7bRakKZLqNoIA9EJ0gYe0MehhkUUjPnlfEdwjrpJXti+bwklK
kAmVsgtbG1XprD2Cj1aRNiyDhy+nudUtf5exrYwTqf2I4zHF/5lzWbO7Z8FelT7bGGtnlouDaZc1
QRtfikX6iW3z0uoTDxf4C7Vpv5fYviwK67OZsJ0+3mc91Vejks6I1ctRt2/LbNo3ajX+Diw2deMm
FsWSNMfLWy73/B7TsXjjQSOQVKrBxkzwTIwv2LOPBR3MnSTyHwqz+lgx3XpTW/WBwT7fFVv8afNU
SOxc5QemHDxKyhhe5W66NbF8G8LSbzkMOkQLfIjqftDn0keEowZCYKVbUJajmMX+k6Q/A0s+pbD2
4dKXlzWn4GnRPQ5at3wILS4uFpO8HepC+1rkWca7UjQ33ql7qO/fkwz+UZOlHcZwcRiXbPYQw0s5
UyRV23QKxlkNu2k3wFlDqxadqq5jXppr5iNTYzwCOqScZyupzV82wvxNepiRX5nGbhRxwTcb39Ro
YInFI773HnOMK5N8u9NNFTmZuYlp0Nw4lWFcBY3+tmimumCHwSqeYM0qU+5okgaWs9n7EIY3RgzJ
e9jGZ5Obvq9Hmyh3CnAjzptTIbMg5kZuSU7ge5ThKQGvHjSMh7USFNOW0hwq0qGyJI5ecBkch9HI
P0ynhlgZ6UlSNO59ICbFifDN8QSJJvVksyponvThWE11+zgTJ3wdQ9heQjOLJ2mRM9cwm4JAwYKP
g+AY+8Bt2bAuZ/WcmNCH5IXJgZpHyeDZmf1hEVyx7yOlcjrOdB+nCpm2RQoxorNGvF9V5YL+H464
ztHHEeoh15P9vfB+jLssSm9l3ggPoXrqEPyAr0bE77GVofYwIvnAVLg8FtVAlOaWe4YgOpKfZ8Z2
7qAhT8klu/1SwrHZZ91yIqyccELiC+znduAeHm0JUabozaNK2KxbWcXCinBFNwPJwRn4rl4kbSOm
TI1uXueYI0mZZDPIzE4LBgMpyFjLoRSAeSXtol9ep2WWkc/UWs6nmg/X1K6XIMrm93gtUFg0mNHA
4jZLc9EXI7y2WaZswoQF2kMDmbKW1ks2dDYD0LrxwferhP1Uyn6AeXeUySbhrNE4ifNGEVBqI2Sl
GUK/Ef9bvyJuGRCjHTtyrY72SEOMWOzZlDPxOsHpcFgsTi8rlfYLAamyM8E0Q4OoF74Mpicg/2eA
gZHkN4GzZgVe1CDwBdnrymWJesIMuwuhHpk7Qwi5NraCOJGcjN8jQR1OA5/90qq9n8jlbbZf8zKW
FCggL6ZZVZ8w6UISiRuJmzxUCG7f4lzL5ssuO82fFsIjAHaF066O4to3xayeyVYO2S/K2j3hZu/A
B/Rn7D+tg2wVADzvGcqJmp5GN8pzGBWzzxyx3UWGpF8Y/D+l7IN27aTpB7ZWBU9r8d4XPF9hO7vw
EbqjkQ85UrrScoBBWidleyNZNr9kcp09DKqY96LJkFFqyb0adb/Luae0U4vyXJn6fKExn++bUba9
fijfWNiyO9WiGOlVBqddmVaOo2g6mYJ7O2XtsWn0dNxt1Zo+i2pZ73Kcldyz1Pq4JCdW+w5hMLNj
jYp2hzwnfGMI3gSj3hteMob63gYbsROTaQak95DrjZljN+HdxBXdHyWZnyUcjf44kuN4CMfMeFDh
QASNORZ+tVDtAiBc9TcFpd1DJafKjUJN/6VaLRFwAv/QFlk7XRvOdE6iWPuWkELArB8PkVo3HmLD
4qEwvhB4R0l9Ty7VVzTZLq5YpbnFFZm2RqD25a+FO/2Isgk5UlUXgW12zd42G8RR8Giks93o0kOu
VPoOWsP4ohIiQ/hqVH7xRJKeaLVSUCA4OEtD4mpSykydOJM3Pvj0NIMZ+9FCKBGL1Oq+ldn5U64v
HKyQXXeNWJ+UvqRdyMP5JS6gDpRTT98yKc37PCblgezl9KPVBotSKsRUSZrkjNjDLKpgGWSX1FZ2
CEOTf1eYsIlq1TcdUTTJa+a0wzIIT4ork+BnS13j90JN4cARqXLqYzUiEM+ShOz3bYeCUZs16TZT
1NLXjW30pmkRsvtCz4f3iFgI4sPgud1K5Jj3GT+jn1eUjUhwluy8qNpkenrZyFcSycQhUYsG27jV
FMys9Vi+KHOtvuLjLO6A6hFKYcuaZCNC0uIWU3Q4PRIjgDiA8AYp9qoGim0i5y8S3sJDIUvrreg6
OlOZ5JtDy7qFYXzchE9QGyhdJmQk99qa6T+Efc2shjKIO4YFlmXqMnaDIyGWJ1PTE79ShgU9RBNb
iNEtsoJzE7P0HEr7rEExyrlUe3oD7W+Rsf5B0KVlStGDTmbVHwWwC/YBttRkJ9guGOHp3u1fkb3e
F2GjPFcZvUVRNt1JaUOmNbRWxBY3tolUViHcNraM1k2wnyWunK/IsELrU4+rwziAMBRDxd5hA+ih
Y8qO8YCMWs2r+gKAZD7ow3icUxqmVDqVsfrUtuQENpBcuqjZ97QjAxEkDwNUukCj9nLQEXXOsMVq
Dis+XhutyELSZqtd6kKQhZlzQ4bKAz/FAWHNm2aYyJs0D4l47A5Gc7DazYC6PQZvzYQr1pR9DOgO
XBcH0Miun+4iStcbIC6gSjo+43S1dwl7mYxrvWrUFPdOzhUzJaWCb7EsvHZMcXG/ZLnxUC+rqxTT
nkhFvIeFB4hndKY5mPIfCB+GM2oTMHPjxrqpeqIzHH0xW7/FhvHRBM3tCE0F87KaMBUZm/VkxIZx
tHGlOkma7i0RfZGq/qPKy3JGGBNgNZscVTbghikLMi4tf2F6kQFa5uukIVp921p8fU5KX7fsUykA
+xexfrJU/QuVNDUdG3UXKbRNBU+m/dZ6atwJD6QRqlsu4s+iUHyzVivYfBVw0JfZkVNmgCY2SEmv
mXcQLWLGGgwv/P3FduCR2J3hUk0X1wIpuTMM6jy27p9qnblJquwZ7HkIkTfVLIhCEpV3FXicuQ6R
M9JoR/pNL0eEz5FXgOlnCPQNC+G6WvKFtD13qO3nMlxZW6VafMPDa+x5QD+rFgrU9jxWsowjSl/u
qmihN0FtqwlCRYhudxL1pxseJGKitQlDRxYJql5r9nKVoHgDnoBeeVaMhLXTT7MdfZhW0CQDyi8U
hab9tErbWMw6yWTL2APugoJK1qxPK8YwV4+tZ3bpt0YiKawFAAXX5aoqqj9U86eIswumeaZcykwr
YHgauAkDqTR1w37OTS734i4Nzy1JP5hiwyPZrDcq1btMw5qFOzn1ytB6JwlqcrEgcaZHt5HsrJ2V
2OquDpXDAstqV+FDSSa9x0u3unkj+WWKLJ0tHAHbtDAgmBrtwK3/gv3FCRk6uuPcnVNR3+bVjXLl
INP30yO6ldC3FKfKhsBEzaiTrMSzpfI0Fl40mkdGNTjyW5Pjp63uK6nMgj7qj+BKuc9EiK+nxqgh
pZzXBMpaVTCZ5dkQRbCo9wwdKfsn4FIVt0kIUXxBI75jFcqMm5uSuFWnMzoIBZ2JS3Yq56Bd6t1S
CyZYMwGazP3uQfiA1+x513TT6Ud73DGD2DEoO4yooRi031ZV+EYjuZHxOU0WjV4bcpnb32aV+ypc
I2Jdf2rsJzts1f0Fc4N4aDsWgWZcc7Q2Y+bMqRW92IUCTl1TEpwHA3RKQ9ssZ8tnrpBrpMU83ZV0
MQoOvBzYkAVqq428cGXENpTAJOB72dp7277ImLMQNV4Fa+MmsZEDarUzDqTg5RsDbqdqj2FythPL
rUZy3TYpiFEft0X11LzW8o+VyJ8U5xuxoWk94iNw8cKgjPT5VOW4QepmgPAxatAcxX3RNxeo7LTC
SvWrFPOVDuRQQNfo5vYslld82jfAmdyVa4XouKMk6NTsNU1SP6ZNMWp+KZiVHVbOxwTnJy5I6VlS
Log5WGfMTiuGk4BkYBWri6cPN0vv6sV5ycqDlFhB2a7RqeW/m4aDirQu4w6Jln2FSbfF7uTGFEH4
v+zSD/NNULzLwudmwve+ae3WR1kZGPL3+8T2R/RvdW9SgmIlYcgyC9MJcRmwTdnFwyltXjmK0PTR
IY5sNOIWNdEtoSKdtQmr1eIoq3pv6M8WGn9ZedeXX1n3zKaFZo92kPug49wlz/nUQr81ybGz3gge
dvpaBpfaB2IrFvoSHTQztwE5Y8mZRj/5Okud7BCWe1rFYO7qxJ6fOsAG7hBVmaewqHFyxXoaoRrs
y1m5aeawXJqOZJVJCStn7X+02TwWWeVpynDNafH2dkLsKeSzc0T94kqxJZ+wujyhrbprkBa3DSpW
ptD8ymK7oGnsOyc2q/WsgSxfcca76WAGsaANVYA+i8V6QLkEJl5appqfgf4Od+VJkYePUlcTjILt
YF7Uon8SkxYFCBaWM+MsLX+A+vfDFcT0w6SSAat2Njgad2m2neT9Yl3DtJ/9qbPRlmYMPjh+WWZs
kdTIpYu1e5jEM9SFu0zOQB7Aeuhi1bgmq20c6qVlhDs8ahnTYYO2pmm4OuZVdtcweutxDJ7NSd9T
W7OqGzH2LXi8DHPfVRj1lfu15aZVfCD/S9BNs723VHny5Nl8ileuGszjIhXXun6Z2pEJd/GUSeau
G3sXHA+OLiGzG9D2E4bzXbluQ1PwaNGxhLAb6LkV7hmFpwFZZRi94864Q41gHLK+viSYNM0Ot4GI
bzWDXMYseOrt0n4oVmwJ7aTP/FlKMYmJu1DrwAwLZkowbcjZIuMR9SlBXQgymSGjiY+ALyj6EOTj
EtGHhE1gD1X7INvmW5pEyaHrmtSV28S+libEFJIyHcznlKJmbV7spjhswOQ43hMXyaJUtn5V/DFM
fLnwkSU1rq5Mt5J8Bq+VpPw2g07waxM9vpV5amwJN9IxrEVY3sK6hPYL03DU8sPYkHSixQAvtO6F
WfZT3y/prsIw8SKZS7djpQDQ1h7nPV5mv5h6iCv5C7Y9iJhShnUXnuiQpZSmZoF71/4sJs2XlfE8
GVjhVq18XXLpjunCcwZqT9LnQK6thzWNNLcXA0Mse2Tgrx/X2HpQqfSGjs0tyRy7uId7UzT9Mwqf
e+IOTUdde415cIJ8KGumi9xtIhqNpElSI37HVNX4jK02WKvsFwF8FI06V9hItLlPevNnan2aa/MA
zDJjCjE91WK5JJH2bNE8Skzk/WRjj0ZIR3CmVYcmb/RDMSuERPPxkFDWPIYTiTSsKFYCfvqs8O0u
/sotFnsx4wN8uUokHlcrPpQrS/mqoDgWCw8g6FfsHzzwIX7mKDtLprpw6hChuCukMj4aYwqqJgz3
E6RYf2xCw7XzLgeRrPrVShCc0fLf4B00jGE6JBVxiWu+iucIFtFunoy7UUA26o3adramZYxDedeV
xCuPbF6dxNoWcM0Dl2+yi3GmohHHmd+U00+NRno3GCn4vkyV92sXpU6byY0XYVy4y3D/J1AvD3xr
mKF6qzj0bV3gDVM5gup5IIQY96LaqWZgyP1HGK/1nhmGQuwlBg6pK/azJD/yPt4jPsctZtMD5SRB
AFvt2fSuDMdCDOxvpItbvEzLRPPWNqcpF+m30WoVVKK4BQUQUeuPg8ZQD+VUIicSxFOhewm5EfvW
iKdDM+vdQTKslHcTc3CVtVvFl8pYuNPBkVYbdfk8d5gK0T6IhHnskJSN10biO5uTV8R6DCbS1JdH
FAiKSm6d0UqJ21v1W8QW6R7iQu2SrGffrFnD9GBSKChNLmFSGaSLumqsMKpRuEWKwbiz0awN7dNi
hu/5IKS91q72mWqRaNueRTjRgAC1SOt0mK5fKnpiqKHtSYqk9iCrRvpcraN17oZaP7QDI26gxgyd
F3GvbJvlFU5PZSgYh+2++u5NbQhmpRVnpYnsX8vUSa8VJqm3RMCoQUoIQyiOWAgUzYdMhAfdz3pX
G/GVvICbNCrbnJZvAGFb9Tg3Kt4wEMRFqlICznAqbNn+BvSJYw4iI+YhfH19QT2UEA/VcDnsCspz
BOUpx4iWWwL11GTcokRTcEsgELMpcVKFZD1TC0evm601iEp7eerxoQZWho0TK8ylkEXywV4F4ENE
rqzczpfC4DOs1NQfEfofzIQwxrRNL0OJriU0E3DgdbFnLuWxmlO9oi+LA4HqstuqU3Ko4hSV/pam
lraXCtfodZqGzxBevIcQghOtW0n1m2IqiaHuOteu26MtzkskPnsGCrEk76UudoE8beMq3p5YW2fo
lIMKON3WHzvRDX6V51Wg1KAf/nUt1v93KqtNM/3fK9wvn3n/+QeN1fbf/01jJaNIR4+n2qSVCKwG
FiS//wAJan+RyekgjQYipYLI6j81VqrxFwG3hRQnRbFRT9vg/bpq6ON//zfE75YwtiwkFhmmqqnW
v6Kx4kv9UWK1ydoJwYEjaGkmikj7TxIrMUWFFGVgeimdeE9NVtWaOzAGLY3hoUREkSyfvarey/nn
Gt9bw/NQ+b0CLGSJH8SQ0m/UdBPnAk1K1z1uVoyqC1rBoE0JVDggSQF4r6mcNs3dcA0s+WFVesfQ
39b6wljJ2b70VD8ps9/LmTOepPqrYkckeTID7GdjfhC5b7ZPcNML/PvxXB4QFvN20Feji8bNX1XB
2uS+UfubZTvnPK34R9BjUTeRt1u4LYBX0QAHbjGMpm6Ld0d09zUtRK/9aNU9Hkrcy+3jSMmQ1b9X
PFyh/bZwd8lF8wtX1rXHgyaxRtEy4kGjoNXVSyaKPTsxiJxvVvaLVTPSDsywbCukgaDnhPwdVsqT
7bWLyuL/i7HxudIfAdz58fg5q9ULcgs4g9MeTxclyFQFRfjCKbSXgXwUFTvsJmYJRxjyDN6tGvkQ
+/0kj/sqUiEVJ25GJTFh55bn3/NU+Bh1a/NhST40+kQ6ba16H6IT6WuceJRu7GqW9o5YV6yCNHHo
EKbwix6/gHIGLjoXP/L6Za1Pkv0pG9hyW9WTi8GJl1/6ykQ9Su7hfz0xZmKgHuj0gawQfMFeYDbf
RLKSOdw4Q43IW4Ovq/eXcKTFYi1fxZA5nI7thF1y35PSQLdxnRHFJGinlW7ecy+zn0YDMKKlNgav
rUfPnOs7VZQ7NquyUnnAC0GpkJssET9qNV7cfEIgZEjCo5MgxDhNYwwDs/MJW3C6IXXHJTnVAhls
9YhUeE6/mQI5Tcpi15xcrT/MFpKp9kPMiatUWPH1ZQdd2tkioKZI9eeO51vPPXZMDKRhQvBXMY9H
aeRLlXDJEPGZmp6NYjyZEbiyUHPqkkrQutY9iG4TycoGic6PkfEyju/1SveQX3LS4YeY74E3YfuK
kf4hg8utGN4U5Xu2yHxMPKnqIU2+CJH26nZBzjG7DW+bVauksa/uiBIATgccDsKeNWnfNeoeKm9Q
Up8x6OO7j9C2o2XpiYlVv4osCcoCK/lcAs0qkT/Fy564iJ0xzS7pSk5u3hstP7g4j/Jjnc1XvPh/
dxL+Fy4Qc7Nc/L1R4q8HDBAIBYmjID1y0yz/nbVANS2F6hHFvpL/Tkhk6IrnbOJ3CRuT9dGq3Efc
OrZEo9Ra580duJiAKMfYq1f8teHERYQD1qj3QNP3Y2RQvzK2jfckHfLHTAQqv8r5Bodztdz+J1ao
P/gzOPRlol60BfxatZ/oiNrMhg9yquLb2uwrNOwFsSkL9aU2cZGqH6gxFBXVHKwqqfIU3mZjjJlZ
8o4zi1rPhvYdAxlLS+lkdKemqNy8Qzf4qcIUWGKKcF+annK+idIC7YVBm01rF+O8Xxx99v/xhypv
lp1/9KH+ya8xmGSpVhof6po/iz67B/fkxpufGuEoWoGFJr8Ub0yHV8sH04FTrvgnv1f1v7o4NFUx
gJpr6LXEn3TdeC4kizE9uX+y6VHV7RC/ZbMbdfdYLVLj16oC+WfBxHYBOaDl6MwKjEMpvTUECbCX
Q7HBuaS8CEyKgyctqKhOkYWtGbIJFFYjqAWmmeGfhCT+2ejC0wiiF2ExDF5WtH/OZ5B5YhLZJq2w
tX8RzOMOAoKOyXhn/Sefz5/dT3/7QqzFVDxCGtrmPz72QwRdREwIa3nLlNzdZtORY80+M6So+Wdf
y/x/fiyscLYwqCOEoenyn/M4tmRsSQnhxDcgCErjZobwJrspiNg1AX5hnEeEN9YDgBhvU031r6u+
rKOh8XSIkdmECd7c9eVa4tVJn61OABRHKZESJpMXryJi1sg9H29J0kw687J6BPniTupLzMsLiv9b
aiGag4608+aAStQR22k+1OxW76buSwaIwhjmnnFIZ03ImNvjfAUf3FiDp6KmjJaHNpZ3pqy7tvF7
0YnLVmn1eDFBc+8sRF4jY1Kx2uQc1R9joR4qMZ9nEFYaA/FpwpTU5oESveSGxRnbHOp2GzRJcD28
dP1dSPdR1h3b2Lc6hg0WujAsO/14x6JfqRgBFtAIEDlCSdxZTev04ZPID4lFfk0fmESGq9hXGKFN
SbeTGQy3fAzm+xi1+6l+lfSX7Ro2W+Rqy2sMDZMkHyZ5a2CzIhu1x9pkRJ/MOMwv0zzg/PmWxTmz
GpcMCWrxpyVNHJaAi1UcWaoYqX5cBgQI5MzJ3yYfATIkIF/OVH4OGQJF82rKLCmvYx8MgiHObeTm
MNicN9JrlI2uaP56AxTVaz/QxFjQbQh6HKTa6ZQzM1cGxI5Ej1BU0i4HlIPp3l9VMDVxjYjH9DSK
tt46ZtHsdhWyeoQxoBLQTJwbje0x69+e1VSzqod+LZ7wNfsxOSHIxHVXG1HQmVrAAMPt+pReLMD/
5qhZjfAnwtg18Eh9KQ3vfS6fVhkYgerYSRC3PhN6Uopk31y+QHq5KQWPynuy5cMjToYzyLrynEc2
8+rY06jN+HJlbHjABA8pujS7fcnM9TgZR6XzS9Xv8FiVFZpc44W1qMeaNTCN+x6wDLm8MIxSSq50
V8wpejFO7rINhFQ6OXIe27jTk28A0PijvDDXeWd6pk/o8rI9aX+WjIlR548NEVAXzY90yxl1smwo
HhfEX6l90LFJTTCbEIWTyJUQGsEKoLutiv6Yq8+jPl5UbdhppnGUaz+Mni0ShBoLMivaqy72UGq7
kGh2RXhjDu5b0j3jDkceHprhC0UP1dfkjMBINIH+lZKADf9k7ierQ4ERUsOkLOl+D0h4V7I0Sbe/
lRq59fV0kFE5KvXvSgRGj7QLdqYKuJQFs8paX0OLmgEjjN42mh2yeje3EStVyiG27yn/JutnhRRg
baNzG2k9V6T80ljXAUeWvoL8SE4FALy1sLmopSc9eR3mJ6GKA6Q7duLx4wZUWQHGyHjjWuUagnAz
Qd0P3Reqbb/T3hAQObENZBa8axxGj1tJOYHcGOzSKzpQFfG4j+uvsnutszpQqDWX7ApBaN8P7yKJ
n7UZsHFHzGETedR3ahdI4aWzvch6GaHOrSQgJNFvpabU1BdHgJbAEmtZDJHK/ea+WND4VDq9RWGw
1YTOl97niDFUdh/qciMoAJLXq6lcIo7ZbnwNZQbWCc8lmmhmyh5pRE5pIfRQ3ipx7DZUIe88GR1s
ijcMRSj1e1W5l+EnonzQGKUD842PUccZW2UvNkO+CXuClTD3ofgY5Pxq4s01mmWvMupoCgBPZe+p
8OkYFbkFVAfo6ztSanYi7K6NbDmRMQcpYMPcOKjYlWeDdFmD17j9iFpgVEgn+G0xT3sZ0me5/F1S
K0kYFXQjd0k+PIQLtVP60pkAcirZTR/z+Vun7SEAM5gBU/IpSBLggGU9xoWx01m0ibh9kLpbww4m
VKh54ZEy13KMJEjWyZWNDasFZ5A47lWdPat85Gro5M3ulTOdP8UtTykDWjg/0qc8IZbmW+nx4svS
fTblrkm/ErHqhCzrbIQzS+9QJXxhOHUsmddWtK7K09oLvP2AdfhyqD32PEj7mKo2Qk06cA9BF0fZ
mXuRru8UOJoLksHStZg/MuU/pta33K/bkTfASKEhhy9JHDXiw8Yxf1nrcbQDJD0EwFwwA5/C/jkT
LMhZy7R+NgajeJ9YnmX9uUEOXpvlQdeuku7PRMZMDyhWkzGIGFOHR60/q/MjCocmDJAv8BOczZbg
WaSQtrCDrhEIPn/A+4T0XtQ+tp67HRLbTDnVmb5LIao2H2v5Um9fp8jvijb9gByCSqL5MCwsfAO7
/5eGTCOLuSPV/b6bn1ozOicLjQQPrY0pRKQKiAbQbizO9MVlbuSYNcHJtXkn0X/3U7NfQY23Y/WB
shdfgCvNzQlArpevYJvO7IAiMT/J1aFiKpu9Q1iTlfxZbtGzyb8RqeDf3NfwrZcYpP3Mc7ru4zjc
rYLGBBbp+jGPLVuzfVg6IQ1RnBzUYSVPD/1bRyYfkosCBbW+28JWSoJ4lhrl4gNDdjddE8cA3Dxr
3No8qvNASACta40QfHRnmUsGyDHqon3DIsocIzeGLcphqtc+wTHBKJONpD0gBfJmC4G1kflZO6Jj
tMmKl14bjnrG0/uF9iquH1kek5u4M1m/EgB4lvPHjlu5x7VsTbHHQoPm/g5gqlM2z+H8I0nLXacW
B0kDrqdou6XLfpMEtmv6mobtAECOqQS/mHdJxWtl2165LTZygEOI/aEv7sKZgzgbXD2knX+aVDYA
bCFnFJmdSr/CY01oE8HRurP9/BDBvDqOdrLG3lb0iNcjfyjTJ0bnnCbbJZcd15bXup+gV4QeY1uP
TZeEqgMvoMP2q+DzEQRDtzzswNKxpiek2Iy81SOXOwYEFDVAYbycKyYf9Z2EDiStkTNgMihFEBfp
sWdRngG4y+LEwwbjqRVESi5fNoQZGhJIH0uiO4WY7yTe5Zi5Sh/+bojtxTlHxAnUN/Mea1xtELGj
QmwjutAg5UBbIYJJLmpQHn3dL1rcJ8i31mIFXr1FL6Y/Ixr1cbR2WVEDLmMNgqy3ENZdvFUpancl
8/NZrYWbaAHIg/3SIQvPeXpEfdGiyq1CjaYd9efwModAjLvUM0Ke1HQ3IiEy0vluk+8yvr3U/bXI
KD8KXPtb1zqXnxDU7gZ4iEqbMUmOe8wzFBLDd8eROSIRH0b5gL9tb2kT7SraweYeSq0HY2GfQha3
KURjm4ae7E+j+FbNGJw0bJ5SZugCUnXeKzO6Bn6PWBzd0OR2KGQnU6g++YzQRDujtOcw7sVJJWps
BnUZScleM94L63HoNWckVdQq33iaNWzki/C1AjZcH7uZRGZ7FLt5+IGXhMqzCLSFVrla3al6wYC9
L1V+39XzWj7TFMB42QscNFpOoNm4b+tPIHl+OV6KVXpDAH4cNPnUpG8EPRUZJSUIxmm5qHOVYN3J
r9LU3k0qiWN9A7tp8hnC6VoObzKF1JXc/toP/0v+XkaA/O8fmnv/ZxZg/6e6+yx+uj//VX+wDXf/
+6//OvqpNs/tH/6P91fOycPw0y43NDd5/1eL8X/8l//Tf/kftJSnpf7593/7qoay3/62KKnKP8yZ
bWMLrP7vJ9N3VdvH/+vy+fXzXZXJH2fUf/uz/xl3o2pCs23LJLHcNnAV/21KrYi/aLpKZ8kYmvAw
fF7/6QRW/qKaKg5iJtEMANCp/98ptSb+gkeYoTIWEmbUpv6vDKlN+8/jDgAwtmbJsqlpQtnswH9s
psViNErczzniyQp/mVhiGa2u8pPUd3G0vKURj3PKMBLm2Qfa9Lc4lg6GMRmfK+cyWVzttx7hfkGb
fK8ZsFV3naFXgUqdzhqQJYn9julJ2ReZ7AONeMD95Kp6c69r5lv9f7g7ryXJjTTpPhHGIAIIxG3q
zKosrW9g1dXV0Dogn34Pipz9mz2c4c+92zXe0Eg2UwGICP/cj7s0nJSDjn5gkkxRDWuAbYRIaPg0
x/aqzH44qEZ5hbq3zUwV32sty+s5Asx0bKc0v08jl/NPnrCCzzm7GGC7YkrviBttQUxtUh+zrJdc
hyPEQGvUK4ti293k48iOAJed47zAAoJ1dB2ZRcsZndLY5qnOSadSmGINUbjHNUULgMHjhcd6DHCE
YIaznWSLabosvWsXCPhZhtPeLNIj2UCKFINj12SPOnQUO2+061h8OJovMGh42oZ5mFy3Zf1J7xbw
I/p1gaGxWdbVpa67S4ip36PY+l77BlnpbF4lZv4se3ObY+R5qDkZ7rqQs/NQiHuHmRxzJUBmhHd2
2Tg8N1TDTOEMr6P6pNevv8SV/YAV9nXO5cklq7hzEvt7MVLQZjnRZpyM2yIOLsg59quxgSQDkjrh
eJ2pqzAmOaGDAuhpFW+G6jNo2EItB5xmR7Vm+4kB1dzUAWr43NbnmT9sZXn0wDSEQ7poza3syIjp
BmPBaBffZQ4hdenOu4vs7CFq7jKe8bBXYJJooBD38ciEPlPtAw317zpjYyAS4NpsCZKGtwoZBAoz
zUlrp0TxdX0kCyNurtrG1tcSvDmyNOiyOAdux+GBeE/F/NzmHBkRI0Emx8RQarn2a6NmI5ljUOOY
vB8HmmJH8vYrD1vz1qb0gXWcgbtZYyEYhwjlkisadDZwmEHeEBSDPMGW2vANH4gwRTl84K1lz4Q9
HVNzF+Rsy0rUcPzS9NiXRyzH7SHlMBbE/pUECNz5BuAvu98TdgL52gVQMDD9e6MEyrwkSPOoZLSI
GIQJq5SFj6iORaahDpmERYPblGm/92r77auMcBSwjQoTvIdh0+2D8RZb823Sts9DRpwnwHzjtN0F
buk9l/mmMWt7LWTy4Aln4v7I6m80IVAXU84EuFxDvCLsQIkrxXasjXsUrV4jBHejTcJFs9BTdrE2
jPzGLWnkC16pqWSeQ61QsUvm544NtWJbo4IcFiFGx9aQ0ZUbzbctTJRD4FvBddIchMm9pDrmGkW8
xTFLj1JefhqNWDaJBiVLtHg4jnoLJVIXd67lGkgS8avbxzykQjQTfhTc7GYqtor+7FTb0OHEOB08
OVUH15XDjQOOcE/9XbjJSUrvHRR4+jU47pqrMYroffTMrdnIH7jkzwo9+ipN5nd3CuRVVLls98sr
Pw1JkFPmQOq72VBvCspAnYKeHhib/BItz9skB9rWzUguY2JUSCKCWp4Uk2dD3c1ajaitIWqaoKe3
H/CmYVjthJHuKgzvnmJuR9Ux3R05p8vCrj5wzDqgcloshuYnZr5TF0U3EW/jkE4liZDxnXRXQZ0I
sx67N699x94QeroIomGtF3yuWqosG26ZkII+x7D2hhrfrJreBN+e4SE4vj7UFdM6aBXUBmUO7vZ2
ePaTmUgDycZuOYdPMxjHoH5xxghlhmaxOZnuYOPys6bGwSvwRfBP44uitPe+N3KIyFqKo1K0USRD
UHvDxlByfiOyftKOfJvy/GI0w/iKzvBkK92cCmk9vVqx3Lh6vAwzA6enGD8UiJlUlIQR2ZLSWGNE
UU4KFA5yA6Yo1O1NjHOaq5kHfdX1DyZ76aGeGWu9heRoOVbU7ll6e8kOaowwPVB6eqjZwUFvePdr
f6/r/mHEXOZP47NRkuI26/EVNfAMrZzeInbfMaLYHBnqHMqhu8pEYZyA1mzmOFksJEWx0fUQ4+cv
ig+SKwb4KySXJh/e45kOGl/Nt7JtUSutHqij9cMiRkPahmMBzUQf7D6dlRc+DeGUnB2MK29xnTKm
SbznwkM5KAkNev0DgWNx6uyshn8+xaegWuYMWa1vOBkRs4u8nRkrAA8qLI6jIvtFMSaxNzgNhWAp
9Lz6WmCrKcdvmUsrCEryq1QMWaR8hR4PyTuGju7PW63NXjEjlPSvxFexVd1YRktWzPtBPhAFxyOe
XShxwsKDxFQrZqIJBQWy6j+qeKIZp1Ka0Vb0GEpiqLXnfUytbnZq6ZQzTYpLQsGK2n1VzkF1ChFT
6aGjFdl4zJZuuq6wjG1ZUfCRuDLeNsuVpkRUPRGD12cqY7sblwzpao7z+spb+u/GKDGuwpxOvLJv
zdtw8KMfARa9S+1NxU39VaMXGWG7V0rLl8gaIxSajsY9q23nHbSw6LnC9XtUSzNfPc/ON7W09WUs
I2wpUiqB8FZTVYaQv7T7SVl0zyGx/femNsSpdugrqRnfntqFYjguPEN/IRuG5NHHtbnwDls7ye7S
ObCvfcOIIaTDRkGeWVNa5x460si4Nc0GI09Utj8UeQ0CDgleScjQ755Ilmlk655EnkMpzRv7AuX4
3VCB/p4q2kzHJK8fVAdJkgcFj12SOeCvhk0Nc/7WDOdoO5g5bXLjQN60hbp3rCctAWoTeGQM3RZn
c4iqCwooCAa7tXmN6w+JjLua53rT6CW1X5/N1qNnOst2bvfu+iPsIsXiVOQ629Ykn5nrMWFOfDeF
D+HV8cZtmuYWU6VxaiuUnrHjVGnNEeS1xBPDFez+mjwbhTxqjsOTgclarZIYT2PJmIBq+xjrPJAT
70WP4XgdpfU7B/h+k016+Da4tsEBzMYUgaWMlEKBrrzJIGrfeUk1n2wZ1Hdxx5ZOD6n7mi6t8Zx2
bRzdscFBNyrjCxkxhCrKK1qFaNVpdw7+aNYw1b731gi7V+cf2WQi2nsbmNwXcmpgHtjZsdC9fowz
Tqt8xZCw3pI8uzAm1C78ZpxPh+S663IMnjqkLi2seCi5X1+sXgVUqQV2Zm80zqoygj+OOHOC4FKs
hiaFYp1s5KjLWwz13UWVoW5m7V2HKOH0rrX1W67bjFVijrphz3D1O8U5MItHmT1OQf/UBhjAnJRi
Vj3jqu/y6OAURbgrS3VRosrtagodrg1VnsvcP8CyeqzTtFPsrer7cRiopfVuVXQx2NyEc4Au77oU
SkBVuBLQThh0V7vcJwpX67XZnK0yZR86BJs6Zo8fGxl5T8coH12DIHFJ3saejqTNVpUpd1VWxfvA
iO+GkI6KgXK4XTiYpzwOnuZZ08pWaQo0Ji8/ybGDt96V6pY8O2MZO9gzGdn6bvTkeE2Nm5dnZUXh
T7LqiumFQ8ULi/RF4lUAtbV7sP0fteeqa2mndCeU6PoD/+27UTAYIDGF12agfHycNo2nP8Lamk+d
ehjT8LIcON87XrtVIwM8bUCWQBKOuq/mEcTdGY0tbZ8xIaBnsxfMiG1yrruxCSluTI40eVlfB/5w
kloOK7cO4k81CMUeKIHYsSwumkJf5oSOn54Ll0rfbgioDQrPbvvotOjhKu7PDJUvJzGTT0VVnEuE
ZjtL7ymXJmanT1PNKUMugQhLnTJitwtrBZbvZ9YRax/G8Q1oeLwXJpSczFixG6vWxBp4KY2Y3zRR
uktzHCsAWU+iZ+/N2mWEtFxwE28r7MYx8DwWBv4XxghsqPGYZxfeVZvx8mK+bmc/J3XO21R6F9Ih
/pzGiXPZTHVS/cZU+1vSwv86u9riF/v3ogCujffi+x91BP7A70oArjThgjylrFs6nrNMyP+fX81e
NALLB+nmwSz8byXAFf/gmQV4zpTgRf/IBFMU6dqQwkzTFETzfOvvSAHWr0QwCyuVb1s+vjfTgSa3
uE1+cpOA27YaM2SKYMwV/H5nTsylhjUsoK6EtDitckm7+6pKPXUz1wwInTR1xr3d2Y3/F1P3X2B7
Jm8FPJnpuMJ0kUi+mJo/vRVI1kPdOiZaetZMW8SxYNs1S7YutH+7BgHPoQr9iYfmr17pF4+eLEkM
dhXR63zM3W1DzwNomCa59mLb/I2U929f6s++YAebreNb8PqU7f1i17FLlAyjoOGmmDmszj0gGQ6f
1UaB+N8WEfOsSdSazp3EWYX2aO9U109/AVf9s8/783v4xTsxCxRZD5otw+4ovnYcim6CIibiajEp
/enK/5Ov9hfjxNePaAmPvgbHQmD6Mtr89CO6tJby9ON6In3fXVoNzPL1GJD6wDKh2D8T8h7av3Dv
LD/XT+adr9eEk+dyO1gIZP4vH8815nSJ1po0v6Tk5ozaGLa2wZO1pULrykhNm7gPpq7//EntP7l1
uGkUJiwkNN7ELyIawXoYTV1sYXzqy2cf79klo0wKBNp+8IJd6VDAsiZcYTPQ9ZtlUQky89hMjd+/
TbOZewf2/az+ucn6tymLpYkWrotx3+rZuCk8M6yuaX3Fg29MUdmDz1tORv/5Q/zZlQErWuKbZXdo
Lc+5n29/8nPof2Rj8FunpGibEGacogeNRdLpytf//GL+11fyyy9FGIKvC0GUx5fzyy8F8UeNBfTE
dWnMM82RHnZdnjBxfFv6RUSzfReR7CRjYmTrIbTlpXRrmykRoiHMrTngYBQaZTCsq7FlrETuikmS
IaCPDazONU7JwtGHHpUVRkND/RRMZj0+TFGDG4XvHQDZKMf8cY4FSCCwrzn1Sa6mpU6Gou8PQVDV
TLQLDFMuNIWbIsqxYLlW0Rds+2ISXZPjc+yXFaaXg4GMxwwqqftqQ/6+iG+aUorhUMHTgr0GOAbt
okjntwJVgoFKImjXbYD+RWu2kJRMub34xoYyqnYBI2mX6SR4jrVTD8PGDCpadRX9ah9WaJJ5FDXV
xezxa//OGv1+36C1QW21IHbQflxz7vOMSHfwZAZjgTtY6Ys2a3XTObS8YOcAv+rarDfw3Pry1k3B
ae0nKK084Wl3fVS6CsclrGxfy6YlcC9H6u78we6++5Yjp10nwngB7SPfUYYWup8D6TJilFYfYDPO
svbDE5QqUnzqvRAyxhNZVol3qlw9f3BIIs2RwTV5cakOvqKbLvy0Jnu47cuG4PlMXcNbSprdp39i
niHOhpO+1ekIyyMvK/dpwomBr6D0pvukKaCFV3NJcAZoMLOZoOzv/bTy72aKbIpV1lNxw8nJJxvN
YGxmL1sCqqDtuMOcY/oEtIFdQdkh+FQrwkQ0vK/4UuSHV4xBsp9TI/6hITvSXYRyQ2puYaRwMWO2
pPxy6K/dsLVPdRKTlst5UN2xZsqMHW1sY4soJRsqxmCh2e89YxTeiYif4FANFYK03ZwPfbL3HD8h
mAxPau2HoqXCLxlScqngCR5b25MO1TRKMIcTCvgFFa1euZN9S0eYoJpbkywOXLbLfW5Z/LNEtLF9
NRRwoxb/Vkjza+N6zrbJ6/E2NMmrAmyJekRQHmYOXbUOj+N8LAEzRmk8bmeC0WTToqVYWk29fqug
Ztc7wIkzxeG9dKcDCBMKzhNkRI5yWupHh5VsWitsKlQZcW4CMx3Pqdyy1WnfszoILexNnDKGKoVm
TPEBEZmebnpO81HAbp7u9ALzE3WK53SuGg/eRsVUS/Tk9Hd+XmlvUzsBl4L2J9O0WB+lKi7cwXWJ
u9Rspxgd99g2Cm+u6YBKR386B3IajLMN62F6HkkQ9NsCgajeVYUex0+KigAI0InCX5z0B1zZky3H
7JvNTSbo3smYPogi755aL4j6a1vbaXRtNkT2SPF25YUIp6jdxEHYmbcVbIRn19RkgmdvKpt9MGSU
d2iuzojgJqYhHlHFBGYGsVNfcQmoZ7OaKg9+1CAVe203JRFkBWo+jmOjqV2SCVewR/f0hhmmuC8s
O4LuO8SEbI1KmefebmFkR6mJAq3jCUt1CVClO3ghDI1tb5HfoYgkLF3r2TWc6AYbwvDNciGrvQR5
FUvK94ogqN8gFjUzE+6hg2B1juweBWJlW42bXwROUMtDidueaEDf66VvrGpgQVgrk7SaYHZrdBOe
QhNEZMbGCeapdQwAMAH+CmPvAeoiI29F4RKrYOGKRffw7OFMRzps6kFUXISoBQZ5vSTs/PXAgOah
Fp4fHfLEWuCopt/rhT0dk5yRY/o8uQzVARFVfrk2dOd5uKG6cE/TLdNk0VapfWgn3Zb3nTuhBBRJ
4T2lndc/eLTNAn4FoEXhwYxNMLUCZDVXQIJqunFHzSb0uBA9dKQkDV9ZXz22pRPcCxjfJQ3mvbsZ
ZsQfXBeAyYJocU0vdQUk0Ke7NqraR3ik5WWvJr3xBr9/Coyp43YOQUGT2m/sVm8HYzxnUT1eJUn2
Dr4SNZisXkNtXzXj6GuwybQZs2ziUjthD5JhPC3bkTY4aYZNnj3Alu1BVXWWeQG5dVunJDNN5JV5
SF7DhPSvcJYUVRdxQi5z0m1Go9QLZ39jNcvwtum1i3Woci9zpYJzPGMUjp1i5/Z4HYbR9C4MSrxX
IwGyHQ+g9OR1ZD7mab6nOwcig1wicPG0RLxp0MEKxUhF9NtetvtJSfRngXyxMn0AtrjJ2l1MxfQO
xB2Rq/q5nqOSR1E1+u9t3vo70vSUPhUgK9MmyF7VSIfmgFKOmYQH1zi6/l6FGU8VacHTqtCH6Yl8
TtMgOzTEHianZgmw6RdL/aCnJMcdk3MyEk6lDaW9SFuwnpuEOjOB926fl0OpVp0P9NVSw5Faq4Au
MPvDHyroHEZuveGxIr09xazmLWhELAkQHsoEiDHQ/OeAlORz0M7Vg8NTj5ab2b+l2NbZ5j0GV0d2
P5IItraBrEII92OUZKv7OrstC/eowjLZG3byLC3oAyoZ90zJ6lW6fFdplultmJJ3m5sJiSYwMZZZ
WdEfSaSbu9iNTi1TP6BwAgnLqlCm6nqHbY8qQRFgZU1t8hMxQ7/YoNanY2+QszgJ8yWgWhi7DyO9
Pdh75yrxC7GUfM9EdOwBX3nTU3fQp/WbKOroHjJ+h43L1DUtLMHo21tqu24yD6YzqnlwZCf74JCG
vRoYvGA5q4tr38P/E6tDXtGQ5bflt2gAcqaCEyVhxkonVnv0dTmfylBex6LEvNy1l4AmQ/Lhyli7
xfJYYcA6JRu2v2CWiugHO0X/m6SkapMroKWRBz9pKSK7oBu+xTwKEBfvMzlNgXlvjTwP9IPpMX7Q
3qYwDqfqlIlgK5roSJ/AfO8OznWXyE+z489oOq4PLtVZfWn+IBC/Y5OmrysDgw/VSPveJpZaGflH
gCMaeJJP3b0jrqMh7F9GKLJHMUe3KadeLGZJB//IJkhqVkZ5O5v4SYkdFniOs53TymaXL6FmH/sQ
vKRt5424reii5LBjI6HpLbvB4AiSg8FA5tMPX4BwWoq6Ipm/hW3v3zuFdUp9HN+G2e3zCJu2ou80
oBRVy+pdqJ5DjNHeYxs6apoW2zB60U7wMHVUAfTQ+KvStDdYmN7zhPUNPcJa6Tq4yjOMSjH4J4hi
0UWFVRCLGzcG9Ke2ZgteD6UPKtAy91HKdtkB+7vBbmZyPhUGkimwKbonRbBn3shwcSqRbctJ6o05
TT/MLI43EVGYlio8YqrfyFZiCQwosG1hvyL1o8rK6Y0CtW4bkUqYDYVpz5943k7lWbAhBtAXh4hu
lOw9kniOva0GDrUvGqfHK+0Nw3oAggRzf2yWyXeoEN5dpYkXaPaOL6EboopGglwVFFemxPQK8tir
g8Rfw9OLD3lnzLcxSbb7KR6L52hAeFwR6Gbe0VPARISFoHvKrM42P6WOMCMnXodL0uKaq9eI1AYT
65m86IqllK++yAZ3w/7EK46QqG3QxIY7dy+qBo69x6BWq2M1S32V9FMgdlZAHi5F/w/WdaCcQ262
0QmYEoRpDjOIgE1jj0czzdTBGGWUrue5w9gAXS+VK6Ei5xvtT/BGXTNrAYQ6TkOBZZdBZNIFo3n6
yb83RG7wsVGaNyztugj3cyiGaNcOWr6pbmTO3RYo6ccKuPVVi9bD12iYwQMuAyxrWSThiE0xIi/T
w+QK2RGbQ4NN5R3/KK1XAVqUzUXttjGORC+NVnzKJCBNZdf+hhCFJnQENp08kjuX5LOhRwIQVZX5
xNH3vsqr0F8rRBwyKEOd0YFaRAnMhbDi73vRM/qrluK2KrCo2+tagU++AqdGLXlZm0ANOyMm5Yx/
klwTPVpuYD9pRQnaLukMRt6gGBtcDYwvgOQ2yFaDwri+rvzQu6StT5tEono8KUNUNFzpLF2Ssx1E
YgbH8VMc5lyoll3IB8sfWcZ8DUF4FXlhn0GaCHCQVW3CdzXl8yoOFl55NcniBuSuElsG+dHC/YJa
CsxNZ28yqZGj+8KqDrg4p+6obVF/BraM3/Kh6G+hYwxvfinqI1W5BBmHsqDxWAJDf9ZNwC4wg/C2
T1sLHFsiZjmuqwHJjFS68vSa+Lr1rY9i9SwCxfMoc8OE525K/dfGmRrvsa0MckMNFyZeCicb7oSs
y+9pn4Msk2G9wNrHerqk2wyVTcxNz3GlYy60VaoVBVk8q/xsAKi/MVRyHxwvr5gz2gLMY9y7YPtT
XzXdRpIx58E1TtDIXWDR372ucBpq0Kk9XGmGiHcik/o2DBgunVpe5C4b2BysEIYMhpGuTlkuBy8j
PAfJkPI4f/4GBaO8nYxlplK7YfYUQHn66DNzvk4dATOVu6yiCrAL64c8sTUHXy+Cb1QzOAKnhB3S
3oQdFdlsZTz2LFSRgjlRgSvePGBIpPdHO/4wWhNKUGAGMAz4QGCDAoJ0P4p4dIAFVpyBBC6XFueL
O7/4c1kThfElTGdIy1Oxb+0qexzbAPqmVVDFZnSdIIoZNvVdn42cT825KKuVz5M23GZZYX6vg2qB
o0zmAH0c8pnYDnQczttxmtiRzvMA1GF2wXPFTm8MGwzuxisTRCxD1mxARWooPZ7xl4wtTd+pwews
TzOfL1lPHKrcoDFSGnU6IHhQS5wdJ1+WiwhrCeALO3PvHCyYmFvY4T9mkySRYLUQCanfYc6Cexmk
yyHyTLgGht1U4NegjEAYDi0MONqzjrkLm2GXRkBcdrOnE73Hv6ymMxw8yCbKs5MnhupMSCR0rVvJ
ttUC8zU0hKDmAQhKXfv4fUonL/BoNcvJyGjS+dPHnRLtVRkU7PH73riDxgrpymxlRn9D0Mh051bN
8OgZDawyqfiYbLCL+tZinIitdZjS9uAjZeR7M3Sy20aPSqznsTVx36ZRD/kvslGQoThqfC1Dy+Oc
GHXNca3fkacA/jlUnv+8zCGp6C5ZoXZhFtjdrrWYyv5nzetPBDbO6GyUOHALSTj9jwJbYeaUJ+ZI
zQx/KPvhiUIuwjNJyBTDX+jnfyK9LrFQjxAIzkJihH98qd5L0rlbXmps8IzXtMCSTQLQZWlvONQE
fLd/+6MtH4qEnMOUwsOT+AftUHZtZrqL1GtLKFQmtrALLgFuSmqB/kLh/Zdv0XdMZCbHcpQtSfD/
8lKOM0hwZxkvFfreWjLU3hUuO0VnttzfcAr/XrD/xRtpWorXUsgJ1JB9ifZ//FheKbwqcHJ8vcVo
3s1ulRxhrqTUUKuSjIzTTST7eJ9sL30zaTcIHuVVNdKyigfNeLDbtD63jOat3X/+uv/l5+V9KVpl
IBXAKnAWR+nPUi2FIW2aLn5j25le+zjpOFDhBCu7MN6ygTZv/vbLCddGxcddbyEN//KVp2HdeN3o
xRsmsemGhinc2KhFB9AMP3xXOX/xCzMF+6OGrxymBhaSsS2kRRnCHz8dbWkhpRQuCJU5Ctr3ugwa
/ykPC7BXmE+nNzkQp3iv+7HczvBUf1Om/9ZQ8v/PzPy/bXSJpPvT7/4vfUbnstCfxWfYlD+PL7/+
0O/jS/Mfjsv4yjSJvGCItHmq/D6+9P8hAF0s9wn/DtoF/+aflUbOP1wXgY30LLooEiX32O+4DWFh
ZDaVJX3Lszzbom7pn3bu36dLOMH/7c3Kf//H64bJJXNST0oiustN8WttoOEatts5GV2lTk9JWVs2
HO66Xot2BR8RE9Soq/FN0Atgb1nfuGvDpM8Wy0Cmw0Nm2Ym3hVMJ5opTLSU7PF8uIay28zaJJx1v
ZpwiD8KeU2uVe438jko9qHWb5yq7dG32vkPmwsSocW+thRbNpxToGozZldzlk+asgDIAygH9iERp
iHosCsFQfZxoc0WtTabHjGY1TDE1OleH25dQbSd8CHgzRmHYk85jnrOEc+jvCKuY84zxcxqbt4kS
xbNwQmrny1ZiNRA4tjD34QZcy0BAdBJVCVYxgzy2ohaK6LRhuTCFqpB+lMQxHHK4Qnx6dQbB1RJN
eRK1AUEESm5MIwJ801eNZ4W4kEOEjDYWCdOoGAzKnZFhq0uC4enJN6sK39ykbX/PZhNjSkNrLIML
1zaJQ9ghEX6HNnhz4a9SnQChTKZOfpV6s4cFm6/71ci0+9y2VEWtJhS1CzmP/bSigRe0kl7MRNtK
lVtrsKsJ5sRU6XXF8Kzku7H7G9NH4qUitO4fa2Oh0yMvcLwM3WCUnKBb4nid9PkQFSbxH2nnivPo
juk1vUfON7foHA7bORxVIjGd8jY0V6jmPIW5dbJjmin4eTvroHKL7JyvRs7seN63xTzmRztFXOTg
SKUUJ/ymvWHKs6tVx4GmDiM8PwY2itqq1JNna+BTXWA6J9l1nP2yWBl8FjraphWtIncyNbInLnD2
P12PBLz1jZSKFCMoVLhqqWtW+IrSBsDWWDQ3M7rhhV3NZCNVXDJAFlx8/tGQlfWU2xn0D4QmdqAD
dhwyenWdbMOgpZM9NMJ30wvgeRjtYD0Kz+jfYypfkSJHEmm7rA7ZYqa90B495CGBsYruOKIAlWxe
TaxjnFp1N57DFNrROmTTPxOsSfVdGurgPCSTyWsoERfkNiNq0O0yzo554WXNOpYJQWc0pRl8m9+l
N62Cobj24Qa2iFAVRQA+aAPWVLuBD42MDQsmMlpewTV4lMCN8rwr2kAQlq1a6GuRUEu0rcYBh3M9
mjGgCuTG42xW/VkZbXhyeQIdpG1AqvBKcE+bMqXc5lQKpzq2JXirnZtbOPFUEQIetMyec/fcOWcA
5nDvFJMTSQTYJWpbQ9SZYpETvYowITIcpbSpcozxknjewEVcsG6tEUos+kxyqQFL2rL3/ge+mf+b
S5S1GF/+vbvmPiv79/SXrM3yR35foGwaitEhWaCk/ErN/PcC5WGicZYliFzJMttmT/HPBUr9A4MC
mCh2Nw7GjJ8XKEnnHskYnDXssSyM6X9ngeIP/rqftPnf+LwFlw0Om3L5y86mJbQCthjwU9DgpHwN
vhjkhTIJeBj9wiav7AboQqg8mOWN42bf/QSWKGf9jcQvR1srF+56+iKeG6BC9/OCQZ8WIHqwoNFR
QwHCLbj0MAecTh8DrgNY6hyYOS8uePV2rHKAxDjQB4rj19OCYc90lVz0Io1eBtnPd7DS4KyAbc/9
2TgAzV8IEH3xYS94d7C6/VPVczP4C/w9wNN3WSVEEFZgr7mP5JAfbDJENJAAohAw5OFV9XyGNHxD
X9rRN/cxJMWNSm8i8VQtHHoGDvXWXdj0c9iugRSK71UIt55J5ng9fMHsm9LWVzzT3G/h1Nt3HXmF
W5lE3kvxhcL3fJvmpoWPnyeDd5tkoXdUPUzgxMSvxPZEnyoHwceF4lOMcG3w3fqHYCHw11Xm7UD5
eVtomvVhQFN6QV8VVwFD9jXD/BaTClUAvskSDuEfywnN9ED/O1kZuDHqMOtJf9IKQNHKQA8qTQHl
0hnAjDy67JYeAcS9tde6H1bqdhvNmOumYF5x7jkLX1LzY60DQVUJxJkb36komHWWqgKA8bcD7QV2
HEQc4ig06JibrOVScuCFbXtiU4w4ZrUnL8+xHDQg/pG5jvFSk0DlFUZyihPUUqHQlYBXOZMWl6Nd
IdM49PMMS+nC4BGjqJHWH5OYRgYzdG8MHYA5qKVzWYYUNwQLW2Pw6bBapAyxn2h4CBJSwwNG6UPq
zsbJjiiCoBOmfF90tLZizukmza0HqutM0hacgtI/qq9qiazqrOt86ZsoeAyfR94X9A3aKLxiNi/o
5F3q5YXO7vylt2Lse1CvaVjs+5lWC1Zyfg82IU/WIAdKF/niiCWYzyQCHtFE+wtEgJCQLG0ZVdH1
OxspCDh1ua4q0EL50q7hD7VY4dMFG4S7ajjRFGTvgFCJt8oZargWk9pETWWeZ+Z0W4eKQkjCtQ11
m16PpPTrc/VV9qHrJC82RjK+FjaxE3dpBSkLSUEIhYecjSgNIVZH7Rpt1OExd+BVYmYT1FVpechi
C6Tz0j3SqJGti14aSWDITOu0GYhgLX0l5InonhlteWJ65zHznSvCxHHwiILKFU0c78LubfpPliYU
vXSi6MqasbnQkyJCpzkGQcygXLr0qDRZZR0ts3GALqSveGPod9ELF2tpYMmoYhm/SlnMpZ+Fq+dd
Jcjc7Tx2p2ggVo1rFS/3VLRriL+4f6u52EcUS61bsyQTM3tvMEuTjkIo+mGYuVvcIkm0y/uaLpul
R2YAtwknrcY4Mc8eGAlB4wzGCsI+SwsN48/mPo/j/mQuHTXR0lbDdqu/gP3AFPqrzGaw1AMt1/WF
E+J7MZfOm+Kr/sZbmnA6ZuygZmjHKaATvFPeSWMOHhpmz0SEs6VPx6Vy4MLHVXBvxLaNn1Bc2nN5
dpceHlhGdy3FPEbcgrJdunqkMKrLaOnvMSjyYQLKBBLgFMT+mF1Kg62EW5pxPK4L9hwdrCrw8+7S
D9QsTUEGkijvB9Je+NUjZANoMqlg/CaWlqGxHXFUUYJ4X3yVEOG4vAgC0OdJNwwLqsS7pH1PcE/o
kM310mVUIqwcJ8+8Ca3kW2zjBDFaIoj2zujEW0goB8rexltwLk4qd2NVfxNgk0oyD8PlFHXpIapz
KjwLA5ufzbjkmqkLEcKKni/cca5UkDB7QiMmLPYNvNtqGzVWsOuroTk2GY4ARUrIgLiyNc18jeIP
/yqA9wCQa91A8kAYQkaXxsax0/4iREE/dp7L/lUX9kHN7b3w4+vJWqZAbk+9lpPmVx2xg5uBec+z
Gehq29nGGzMoSN0wX246IKKwWck69cEL5dzH2h40NHdbnQahDp7wTyYHrns5JzsrSjvoYPIoNa0P
HGcupOLvgimcqq0ZIlqEU02saDBOo6N+OEly49rpEl+Ayj+N7IJVWG0Na7CuCAL9F3fnsSS5cmbp
VxnrPWhQDsAXs+jQIiNlpKoNLDOrClo5AId4ttnNi82HIq373qKRNC6nt6zLDAXA3f9zznfqk+sR
B/ILgUaqgvmr01CV6cOr1rjPkT7RbiNPQOHNTOaeduiJVQErXzRT/VPZ2Xtc62jrGoV9hXsT7cwc
+mo3Dj8StAzo4VZ8oGQ1P8y2Id4TLwHVWsMFMhAgcHW5Z41Csq2oNiIqxrOKngdxqljKj2ngNzsQ
f81NUPeXcVLTySfFqBzrgZuMcVM8ZGs7QZLx51sryIgnoKlID1f6trK1c5zmoUS+iqx2F+gg34/a
7c2dt0x/EXwQX3Won4VF4D93h4EYlWPeVkP+jV5uZx+ZkX/02sE5erH6SR9kvgtiSZRllFXwRLM8
AjVH/XULbpxsZGvsW6bn7sr0o2wTGqF4pKzGvY1kX98H7uLcQ47dT5wMHpEAzP1QSO/Uz5wcCsqK
d03T18d5yqszvSsTbHiQ2KinYPhUajybOgbQVw3DbppSVrtuhjWPEuXOz2RVUiIgQd3+cIMJPJCc
GnujmgEjAevEZxYKJtRG554kLhwUFqN7SUEn3aegYlfk0obvZe2ANpoNvCGpmUeXIs0CcOjUyg76
xkeL37mLW7M3zV2em80RkQz/AVR/N42fBIeX79ng8sWyZB9zxuo32un0Fi1r3IYYZ1Deg5yazNzz
tiZGBMI0kzg0bLI21CsFB50H0bfWmNnqBUc7kOfRns6eD+seIqHXmDvTYaBfC8grZnjKkv7YpOVB
yfTcMy9cNzMP7wHLzw5Q+UUgISfR5JwqXbuQpkai17lDGWef39DK4e4aqruyfjzRoVM/TNrzqUvx
AC8XQ7XzounLMI1jSPndDEjHHKf7qTsnHWSMilLEmhhLGr2PWetsxVhdICPfBtE4r1tjOneCaUPF
hbzvhXq1svmioS24FdgNz1QtxhlEIuD5YdF9yGyy1xxyjb3dwgWtQMOY+aEw3CN8DFgyPjljKb9i
SOebOOUi5h7ZJQUVSMDo5T6G9dlnw2djfOvopyRMQfbrErCUbRzQ7yslp8dpEo9BqHaEbInytRb6
SOrepH32nEkr32G5KbaBz44rqs5EAet9Ut5JnKLrahZ7DIhMWapCrdMWBnw3mVA6Iv1dWTYuwKGD
1GPgPHHI7OEIpSmM/ffKASoMNY6goHwR3mmy+4XtQDmXQ1edYVI3DKfbUPrskMfUzKXIQncONwwP
mZjT9pBTB1I7sY1RL5xRDIhrRNY1M/yDlYoaGFM73SFZfY+H8TzGZHOzqfC2gx+/dK6zzcz+mwNJ
rury71pFP8OsIR6WQgbJsP5B11FUvqymjO4BynYfwhBWzVwXxY1hQoN0NBvfXtMEOnVyY5nFyY3s
XbyMK5q4x6M0sLfO+eFXXiaCJ+YCBKuFJovpZLtIv8ZObaxqy2peZlQkVMrbRZtfobshsTC0r5z8
uaxInE518xL59onsmx55nk6i6MgEpZvQio4AxaqTRZnmnYEj4JUW4sNMGEbWn0bnXPW8+D9iK7lB
dwI1VZ4QZ3mg9wcwAtdaJPbW6qiIJTAIQzdPb0tRKoq1SnGY4gixjqtOvtUNzOi2MOyf+ZyKb0h3
qIYGaNbixG6fH7WizjOi+dSBQJVDTs24DDlbULUocpdgXBxhuhSNr35oR867iMopgDFc5UilOwcn
wBbcl2bzVkKxV0m9QUz75NOdcsO4FNjqNr7X6jtTZ8FzF0Ch4bxh3vpKhGyK5mDLIAukD392owJF
TXbRt68WNb9oYXppzbF28ZxXe901xtkQisqdWRYXGrq85wCO7oqNS723K7/advXjBPFU5JQSdQFG
ZrVuUwwpoA2R+D50l69yGWwgoexm05tucEcB3wQn7Nq3VZic6qSpaD0p0XEh8086fZ8U1aBpR8y/
yvQJnhpPpkkTPxqibTcEpEqleW5devoAs1sQnkADiGEgWOqMOy+vLpPff8tM7e3ccYYmBjlmZIZ8
1GlOCz22tmPfBPcsAVTMziGgpK4CodKMSN4W54pm+FH2RHMDmtlRa8OTHko2+ksAGteOZsuvRvqb
nUuctI9dk8P1tjuP27lGe/WTt1wj3swFhj+mueGdNjvvrZ1aHEo8Tje+4bbb2Og+8bVQ8OREfK7c
8XcS/Ew7Vlc3L15KE2tGDlVRW/LJrrJHVsNNmSSgewz/GHhztVK2ZyK4YtODls99nE+AIIaCRZcI
ANY93mctFZzHbn6gaQX2YZl/UCdQ8xibDEK3UHuygGZhQMD2F/mdfckpvktoTxlKsTfL8FRmFbgy
i0cYZIhlylcXr5Ynt8BDrFMrBLz7vmYVDniwpv6LbUV4C6Q4Zbh9mlziysLT10tnPNZWXbF/4KFK
DPpRT16MwCIuOeRqHmAhef7Yw2Mlkm0X+u8hVx9rjZdfFGbsrU7sr87uX9gY3fWFGd4jRD3YIjmL
0n0H7OMiorH7KQSYJLRPdiWptSep8UqtB6Yft2RfHtiEbNVQchSqXiq5WDXj2Lw4XhKt2PDme7ac
NZ02xXRqnWbpFuqZDguau+Co9N/71IIFym0KELGVeQBhwEjf6HDtLsIHu+43eUQt3Ex1bYp14wOX
tL1Xnqthe+R0WdtpEb4Zs3Ze56mdAKbRrkt91rCOFoMBLtUKBTuaKXYs5FGpuX62e+6xsGgBTxGG
J6Vr+mwwJ23FLFUTBYSyEK+FkQ+ERGXyhnzOUGDmKb3yTRuEnI916tZrnInddlk+e437rR/b4khD
cXFqKhs0Wh3YwC3YGpcGoBICUBiJqXC5MRLXPZY9EV+/g/lgm4vrIKvMI0+95FoKbxnimsatnCdW
3V+RCBG67W3n2CXQY9P4ACjePfSkBted24mfRsGZL5sn6rJSOV6bNioPJoZizDwCeGnDTQoPje6c
RI/moTPn7MjNqO+4oWxA0R6W2mgOSqqG3CJ8skRoEOKs2mrr1WXziBUg/da3HmUDM3FosCnY6+PW
eKwkdWUBRwHS6JzpVV2KrVO4I2tLGOwiMzT3QdoaoOuSfIeLMg1XdY0ZTy7NJYPyMkgLVnWmgmwk
m9p6n6p2/LNF4+aJbxENIybKjRaiedG55UbUjpNvMYixjI+lWyTbOoCPwSiadGlK7Go3SEftmn4I
zhlecpJhegB9Ddx2XsWjD8BbZNZdECNGaJ+kN7irVp9hdHrv3lSYFxV13XrSEOb8JmuAfUpjo6h1
PdolOkSRZCH8Kjt99tzoo2F29zD608cSXFpXrm/sG9CmRxHiWcmlgz0h5nGVNXg8+AndrZAmO78K
t3KPKb64FOxQNonJiC6cj1VVMiKZ6dHleO/NSw6UNxtfCaMhatCQTe2G9V0ggpzY5MuN4UOXTIwm
OKAF1fuYxt+jBKnxXjY9JW54hHCU0k8TOewqmaWRRGrjTtKJWMQnw2yTgzJc+VWZVU0ZjTI+635K
dh30+L2n4jredtK1n7O08J6sFm9eSpr9VPp6pMU9csA+MknSjGdAQqqI0nPmCyz3FFEX9LA0/qjv
R2toHly79l95vOSvUovkGsVgOkwTPkVlt85jCA54CZTQh5ja0j3OS0diSVmi/as2sSMQPG/wGw1Q
Ml22dOj8hmR/ZQNqE0v3Il5z59UhNHYZg6WakVYXjl/V0tiIO9a6Gx2XGkcc/9lN9qvcMXXpefT9
qboH11c9uoxsmAksjZBYmCmHTBIRvQ2sW0QweCY8xV6Kz1j8KpWk1YiCSWfpmsyX1slf0/B/S7v+
/02Vxtvwjwf+/5l/fvzG1uK//9u03/qLKZjPE1aEgmUybv+vab/8i+1hQESkBm5FwugP0377LwjD
kmgguw1TkhT8LznaQQggRBOQ30PKxn7wb4G1frOpIEbz55G7ucLJBEJo/7OJoembpCk7HPRhGuuH
rOw4Hvg6BXqRkwb5F0lL2/m7l5Mm6jsJ4iU/bDm/eyZIcKXLFRqvO1W5b3TWJJ+m3zCtyNu+uqA/
9jQcsDAAXmBG/QlOEa9/Htn6diKSjxu1zLGXJb1I70ZmJwA9MeTJDQf29MHtXc/CZuol5jp0ZMGe
riuqdVHCvdU9gbQ1hhRE8dEzg7csjBan/0QoaaU9vFfrKLSw0/ksri8iVmAELJU6D5mnqns5FJr3
Qn6KBtnE18jmuas3BgOjNxXW0XGg2xS2C5H0YN266YCnNAEasjJVSbVSl4X2N+kYfrOeJk4+rSSL
ujatnDDaWBYYyYQwIBXMHBiKDVU4jP5Jh+lbhqgVpXZhca6GOn2MSl+lyOCTq5kXljUUyaHpQ8zm
LqNFjJ7Nvda+HXGiWIL4qZ81eJOtufsWVVLcxXQXOTt0ePEWtD06rmZq5q1kbg/MbmlFfjGZ+icH
Oo3Y7s0ZRG4/W2RILOk4+4LaaN6BwIWv9MHllDyJZUIgSrMl+GHOuJMdcxgwTictnUSxFbxS2cns
cRq74rMopmTYVS7+BCZGLbvX1gwCvR7h6DwMRsSYnrW9JbE4W/1DOjgo1M3QFx1AyiTAMeq7mmV0
9GhLKAcVnLlqaxPS5ySvJMRjukCQxGf2/TWcXc/wvW/xyJFgVXS2+2EULbURHJ0cYLowgtSuhBNw
Pw2d/kwV01j2lcjEoHUWv0LBItyAVg7sZ5fCnhlU6RjsGBTjc+iiAQwHQ53puauXXkd2jVgjPNfT
FJUvholWF5gnkMzY0C6OCjQEa9w7i88iqc2qpBMPC0ZGcia/CVSMM8NWgfcdW2xKUGexbmArahOa
V9m5bSc0LPPAWJxNvpXr/s1lTu3BPmVfsmLyj0Ukz/zhW/TLOBKOHkM+9ctQEjU+u1E2njZdJqyi
FKtNLRVGnpsje3GZGJ9B6vl4swxaUZerLhS4RmGB8dKU4EGlmzg5j1bOZruPjebJUYKHg6PGmIYS
uNf51s5ce1y72F3uySUs5NVB0kXMmKhj/CFAp231vGRgMGkQKiBNBlOTmCfzE1N6w0/ZpzXD4yDn
buZtXIUzDs3BS+LW39rYZxyQQVNNOs1E1F/7Rd5ZO1sO/bXtgMOveHRh3HQWiIUvqtrhODMGt8VY
UsEVz6L5Pjtk8wgPWnA8gkZW01b5SfeBk9IHpm5GtEPGAcNDTK2kAe2elu4NWhLIZRcz7o/B4Zx/
WbbgLeNq1VbsBK1EnCQH/WucD3SdsDorsklJ033lMYZTjAyF6VwWRzrlaKMOhlWuYozPjPVmtXK9
HCEClyhdXSkE7I6B6ouftOa1znX5GMk4Q8BQub4XMidnPTeBDZkuc6gS//eX4P+Z2vyvRecfL9XX
//t/VJZMP/5kHlvWqb+u1i4YC8tHnXdx4yLR2PzL3yiY4i+kWH0WZQ80got99L+1efsvLO78k2cL
BiZ4D/97taarycJK6/sIQUz8Xfff0eZ/M1RyxXuexwXNayH0m+5iLfsDqsAnneTVLjmrrE7fe3QT
nctz0RDqHYd/4QL+qw/tD8n3Xy8GZGP5PGxfsOf++cWyvqXbfJmXdZVRzE9Fyrn71JYWtOC+q4h0
2vVoW5dYyPSnmhXppCJ2QJhbbQ+fk2kVc6/CE5CIrZ65LQf7nrqJKErbe7tB8juUSdXFOzFnpXFs
2sIbz3YTdjwA/MG/OEneVHdZ3Nk35Di66JYMRgKtWipg1DE2byjVuIjijWaLMG3sbhbtDthjQTYt
5cmZNTZT2VHly/9J2DQTkkVzsn3Xd919wo1HkwzZaOfU10WDF6+Ern4gh8dporb13RSRrluxK4d5
7JEIeZdZ4DVMkGbHWDetj+qhmBhyQu9b5z6tooD4bDYgJxFVRYdu+AOkanMd7WQ1m6itsPgQAQIz
NuiAGNm0Uyfcb1Q3DICeZtPNmv2yVjCJrxNWFarQTQYOKfna7mjLMg3XxdQLjgR10mdk2Syp9vFc
JeBCB8PkUBnxI3JgJna8Em0Pwm3q5/I4V9p9ZXGh0FhHxmeU0qxjGQ+1Ft4GFyXDs6WehiiigdMf
B57dzuzGkO5oR1j+UhaWm9rgFXXg75OhRzWCU4xciXcgZoDhdeJW1v4jA8aawquO6hwgxd3IUMaI
7be496/elD6CZLygT8PEtLPvLIwzxrkMKwV+tSRDH+OKBwQWkEQswE0mEbOAdpYR3WAU06J4nRKY
ZnIykzWsoB2QC1AKTrevqM1cG0vO2zfu9DgctAY6nwzuIW9Ltcngr49NSo9tQeorpSwJMtKqJQTX
J2O4wbkdbBp+52EZr5ntDxx7KQNovHxj2B6KubAv9ig4OpHzwRj4QXzqNPnRpQ7yepO1hLywQBaE
F9ud24j7gAROOjLFSi3jVlv9bg6AwVhgG2dlLM7NE4PmVRiwHpgMemhaVReIagfHjFMO+dPeH6bD
PJV3C4yTnL53U3ksBXb8w4LYHbEjuKpePzm9Cd5vup0c3HdFHz4j3ZxNNzwYbgpfaQF+t3N4hBKV
HoOciChhHiJFYOdNTtu8JxTObmCQ0S34jPkZHfcuz0y5inz2omU3q7UVGFQbZEXJoKNolpHYK9E/
Npmyv9MBLZ1+ZyjyGITuYsKdhvxuwfLCETTeAuynZ1m0YOwJb8I/pAljip8cG4ULgHw4WyNsnvZS
W8XVy6j1JoB2Huz5ppwTGlCjaYVwvtazeTuGpDAKKuB5ocwlroj3LayxLIYOxckggl7sWuYbuj8X
92a7D+j0EV73xhu9sQM+iuzML0ngpDHj6n5O4p9z1D/1C0zVkuAoGu9c5v2b54wHWljZ8rFxgOrb
fsYKQm48hf3O6Ut3PVWhsZmUczGkDXqNDw14aFwXjuNu4yxNL11NL9fkpfckcty9rOv72WC/Q4L2
ez9kBrWb8MGpuz/0BrNpJ/Z/cLSj4S2ozlMWPdYWCUG2q2wnGGEhsFa4YZB16QWjARmfBLiWagY2
mv3UE43OupGfc0YasDP4rOElGydxDFFGt2EpSODUP6oES2dkG/hJDbETbo/0Re5KF/hkVCA3eYIA
1fr2Hdsz/pcuObexiZxkeDunADMy+Vh0OfTs5nSm76M4xZNzjMKMCmJmCJmkHleHDzQ/Ya9suFVt
v3hIw1StFHnRNTOljsYF8RLR0MC/0aHVDbSvmbM7kYr0nsLKv7dFFtyH2A6Z+DNTTSv/6sLeOcSk
gnxjfGmbAS9t1BzSWG1xxKAM82qOWlqvMxf4AMHHx4xlmvBge+lhZOyTDORKNBb5fujKn1NevlSe
/70cwD9bZkyAN3bWftw7REZjY8NT42vOrU1dEhYE8lKvQeMQdG7sHcfv8cZsG7GmPTk90nN1AtbA
O427tl1HTWa+YCeKD73f70JkeddZkoZp+JD70a1XqK9GcKFX0HirJBZbSV9d0QoQuEEIK3ZKroUp
N3ZLeN6DKr1WAqnRbqPbtgm206T8LU6JccsiUd5y0WMkNgfF2Cen/MgaWuPOdAoaPSmSQ81L2ZKD
dlhpFI3ca0/ElsetwqkBf4KqsyY/NTWZYSX9n86Q8WiwMiTJMbLzbRIgPfG1NEdcqtBBSvOMB61i
XB1mh74a44NdJg9Rrt5d24HTZ105n3JZVz7EfZNCoHn2X0vZOD/atDBuoQZJpIL84qOZlHHPmcyB
7wDqYRe0zaes46vN5OnHVFDMKCCA+l4/PWTNhMrvJMtB6XP2q/eu5hFNUcl0TDF9QyhEDKLmOO5L
OpvKOtgqeotLDyheSFIea8RhaMRPjYKytnUdkDmP63uNw+5MuAWJETs+S2RZXKOQFbOHLw6tK8fX
LPmRaI9/Ln1OXj1tc/hHRopT6kdbIDi6iXWBevezKOcWwhUu9HFybhMkE2wxbc9Qrmw4NuMXSgjQ
zxAa7nrZAv6Klh7wqChfS/Zq2LraAHpMxn5B9i+hpPTCy/wcSU4wki1CDBKqPpMSVkeTjetaFsk5
5dpYKjpMNNb0HRtUf6xNTu1TLbdmNUOSLR4MnlOhayHJKOzf9qJXOEnm3phOxmR1JCgPnYyIOssL
2NBTUCUPUHcvhAOfRJBQLzJFNDDbPs6a2HYfZzmFK6cwl4JGM39CFHoXUDJpr3FpcMwLfkuT0UBk
NBskHIqIWsyYjB0udYvVmyHTO1ZOnp6WuTSqpxOPdc/fMjgxvg9O/tWPY8UEM3kUCUdD2m1hWwaG
RQMmJ+RBoBpj/EfG9t7nsgCr7gp/RySuWlkFP3sD0fLOUd0evxcCw5wNW22GsFqdbVDER5eWeUvK
j8EdL1zh7o2nC73xwnzX55iTDCFv+2LiPpkgcmQdqwSUd7bMPsJaFm0iovtWRlNgVervlZlvGdUt
c3K1ciTE08y5m5VEQEyutXaRmRGS4M7QSZV/ZRJsaEgGN6o8qiZm8zAn4t6znQcUu/1ku28jSYbQ
Z4vBRo7HICwk6nro4A0SRJpevPBpcYI04ydx7mdzcWInPv5MZV0lFyLRONypvafXQT4Ymx58yV2B
kRJDi9Lrqm3egW+NEJFDxE/eDAYcFbEpc+sp7/eBGuv4IQlSmtTjwCCaqwkl/kgG28+Ocdxo+mmm
vHiMTDujjpgFyFonmcClpdDTznUC5mtvWGFJCVRKoO6AJcYsPzI1Z69D2ldMSZjJsVRCS3Uube+a
bAkd06LGuOWPuH5ZttBonFD+qzni72NEBqn04eBm5UKwl5Tdn48mtep07zvgcAjaYm+1a4ILqwGG
bL3Og4CKVqORPmUlkweTNMV6iqOBTRyaxCQxl5h+9oT3We+NJncYBdrxDgBHSbVz0UWbOetojAkm
ej7Zoc3iHJssm2QT8fobU+kwyFDCvPaq+hVQ0OO/iLExD/5jroxzFydMDxadKciiB+L3kSwNSj6i
LwJOofKXlknAi8ZpglmL1dCYDP/NA6ryL6l/Czftz8c96UhP0H2wsBUx8P35O82MuXMic6A8i7RR
snFxGD07jeW2OzWOtNMoW2MwqaCF0mNYjOz2RyoKxHKf52uuPfgtfxih/y059b/Knlp7EBbt//6P
v/8eJFUPeOQZGdNJ8fusOCptbpI8ZtxWkKWi4MemtoVHy01J+Tt9RQmjTFBoFF/989f9LdfH988w
fDmwM5RnYmz99kXoSApNuhioI1cz5tAyOOMeMi4pB9B7o66NS1P5oabuhKDJP3/pvzvf/xo6YO63
HBEI5gZ//g2smKCJdIgL5f4QfWqEch4X5awiwtEpV5vyZy/46yToHwbSfr+X8JUL6diCiYIk5rZk
4v44UxjsUfmEr6JNn8+nwj+UYb/tq7d//sF+vfM/Xl3Ebn07IHAkcLk7wZJe+OOrwDiZW1ojGG8/
yR2cguNd4W327erzmz6Vu+qNroEHFg2L6np7vQ4OPPR3//wt2NxFvMif34RnkvtDO/F5Bovf3wQK
XxL6zP1JWzdnmVXXOGT7VWe9BmBVhU9jPKhNbojTGGd3dSGONWyANZ0W7QG31cwQL1nW5aWrr+Mx
BzetPcHA+ImL/Ahji0hfQeR8Ud+zBwAz8cZqYQM7Kn7tahy3QePWe0aAG1/G67n1di1DAzFhf8rF
yU+8+zodNp6lwOJVt52yD10OzYBpIQI2bfV1ihGtLKZVp8FuSQfIc8oW8SbwMhtMCeT8oRiA54Vv
ilg5GdgnVO2v2SnOOCnp1KvC29wbXpUYTyLnWwZ8+Rr2w7vdju+mrl9DB4eTU57x98GR66Dg15wv
R4sy6YI6itGQ1wgYTAF+HrV7lyXevnJBgVjNndSuf26D4Cu1jR1hrwWFyFRqXoxoOk+frLi4rV1v
hwiwb5F1CwxoQPk35PG+DWHzhGjzkTThzZBFh2lwHhO8Ur1GBRJe+15YbA4d9cq3ciU7BrXDDHZE
jvc4F06FId7YoV0Ajd3GBbBDm//YiLqVqvvXxcyXpVD3OaDtItfYi9j4Ylx+tq0FBFXrH5VbXVkf
5Crr5v2Q4LWX9Epxd25gNj6XAXawoO62OADWCD+PsWODA2QgTYhgltUJsww5BxPnOHTHnY91BcIS
zaJYDhR2iFq+l6M4RjOPkbS5pbHsdYiSZW9MrdqwS0L9UQyUmvRO9egkw1OOaYAQ/NZsrW94bQ8B
1YUZhHi+Q4DHLYUkkXUqkH0hydCr69J7xzdZYRueS84yafmOFWRcRykjCI9tGg7F+IkN5fPQtc2G
iRx4GJOryBOm9dAbjBeG7q5zyivS9ICddYS6HKr8q6xwECnTuglTZt52efboIKtM8HeFgx0BePYN
aIDTKKHxYI1cmExy3jYMLeY42BtqgmqWdXug4TeTgLbXO+2D0TvdLakWdr5dSmtae+ZAfGc0LZf8
VAQ7I3YBxddnjqcnIOxAdiY/3RGjTFeWnv19r3Jna5C4PgC4nO6yqr7RMLDCsJ+ZVKQUgJhDesh1
vPN79AXDmaejq4xnl+nY0W1644Epzc8011TZdMZrl3ffCHH4iG7TvDaLojv23G30LibvneyuXkEr
2DhBHWz5LmAO73ke4JeYKrGKeWiUBdaW0qMnNrvje92UFYyt2LPk2pvHpZyuAlRUjR6IIfZ9pj2Z
jAQVDPXk4reU/1Wz/TKNc8pf7K+yZmVtJvrHxIJlrVmEG8ZsN2qgzRP8OotsTVFxjlvNWVldf27H
hlIBcSqhizB9ATXWEMta+colSyMfh7Z/JS/5OOAjiNp4JlzrpFiLmZXV3O2YBtw3l5KVk9HEh19e
GCcW2DHkpU6nLSm0K01Q29ymaY8Ik7HgQFaeFnemp2/FGL23mY2M0+wVODSrEDQbspNuBXASZo1z
Nd0mJGhCKXY2V4qqko+qxoipjK1t9Bu4pER3xl0dAPSmvhMvxmdRWtuYUtIkd++RZ9dY2s/tFFG8
ioXblNW+Caz3fv6wYuu1n+v0JFMEtb0LKip+bRXcym6glNd3OB7g4Nm0ZY+CPai65gNHvLkEwJUv
91bh/fCMYWlTkjXOaAswQpLSXR9CYW23Xl8bHz6dmCuYZMOaysnyKfcT8djTkcpImC9d8myM7Pps
Gbp8aDrap0wjGUHL4Ytp2uzF5WzIxT9lL9IHalXTp0Frip1eLZk1xMmC7yBHjrPG1Y+ndyMG46dB
CoGhoB7FxnOSbjjOGb6zQXX3fo33zRod8+c4MyQ5AUtl0hnmDOIw/FyqjJNCQKd5hZNjJSj8WdFi
M1/qxAScCtTGBPZAQV3iP/eJ0W/T1qW5NR/se+pRaHC1+ZDnQMEmZb/dfYJ4a04pctfFCE0/QXbP
qDb0KeCJgu5uYJ6yb+g79yStKtp014SwulUVzPN6DjldTYN3IRCDgTenZGUI7rsBvxWu+gjvKBOI
OGR9j/r0VEYWlTV+tVTQs6WOM/XStc5bM4J5JzOckcJp7bXyGuPkBM1tOw54vrsbF5ccVdq4yL7s
qfvuFN2wt0KEdN0YTIMLAFrGykrC7p2gYrUecSgan3nsBvh3O4ageqb4Yaqad3Oo65PGh2+t4oDj
+WMBpYVRR5End8yq3B8WqsOutaCPbfEDgqpqvZKgBQ9+LGCT26XOpgUVDUc3cAhBJ+Gd4rBiHHm0
xpppjLToN8wDwDa6DMcEZ4E7fkti9wv0nSgO0ifE0cmi39FBWeLgLMJdZDCw2KQaHtEOm1RL/V9W
xxfmJx5YpJmcb+I8TPWgdlVI7GKlBixrW+7lZEvqniFqHlCnMM1t/xY1eXNb9BZQR+q5Wro98IYB
oQg+QZ75FCvk9eNYF+GREMKNCNnMkOS7DYDQGEctHMpS2e/LR+xnybUzInVSEGl7kP9J8ZD1Exdy
am1G5laboA4zCpnJGtdq3NHLgKNw9Gkrrl40k214pgYtlHa4sU0qlFKmlGs6vPdBjPmoSozhNRbq
0SLQuI4HHoCJJhTZNPQGtdqXb0aHB4nig9D9WTJpvc6FcieQihAGxpSGj3AtU/xONfEwlWKvq5qA
5lO4n5hwyVGosl43akwPNIL6jGC7Kn9iK0JjSjMHR5oo80dZlPGzSYB/usrKjQgk6ugofHO8DEnj
vpa0iFM1YIY7u3CjrWTStS9TmW2EQ/0yHtDxPrUGsc9mORxc2WfdQbiTs+f40KSMAzUPdMslsOFw
Px/AizXbENoq2SF9Q0vwQI90723GuX8CRDGfVWcwgjBDuD9hJoMrz/075Q/NicRKDTCBDd5aZQ0W
TbbY6T6omPc55jkT9QdfzfsYy9u0BzGm5iOWz306j3srojin8cnJN32G+9ixlH9IUDd/aBGT6ozm
XeqTCWDPY45H1SuYeVyXy+qpZ3zhts4JdvAQLUmYEe8t1BmNqFnFbcjPRZx94w56PgaBeAgzDwfe
THl244v6vvInavSS9qEUajvMBbl2Tf9pktdHtBFzNbikZvqBvEXJjyWtXhGxHChmUtkHqz/QTXPY
TnFDgqLKPrqIH6dDEQdaMdy3BEnjgNxBwdM7GvofJJ0ePdtoObqoE67Rm8EGwsfU+x7611eTypkQ
ZE9lFIXhWhAMQY6Z0JisQ0pqSjmMfg067zEQDhezXIKLgzylBsNk8NSXJgiojjdAmbXZAfhbQ+Rz
3NNvrulYQ9JD1GA1TNQBzzltb/ACngMrJN+IFR/ZjoBWOVyp/Wm2jsDz5JY58RqLjqy1xYRj1ba9
/W1gE0aahx0l1TEzONsIgTBNrGFbNy6IMIxLyX0/oLm2M23Moh5yqsWDe2hbzsXvDXdvaGG+Ma7s
TiGlxjCB/VVty3zbNexfV+iTC3s3L6ElU+aL+14RV/t/lJ3JjuRIlmV/pZF7JoQzCXRulEodbVAb
3dw3hE3OeRQKSeHX11GP6uzKXBSqgEDAPcJMTY1Kijx5795zuQqQMhyUO7LxD/MSrFGlVvFJOEd2
BXWG41deyGpv0Ca5Hxv7oaqc5a5sAvtJQOze9Etw6WRVgyVwml/eLG+npZ42Osz2sw3DsG+oVFO3
fOnD4nV0c6TKSaHomTr3PhDRqDHRRpe2PqUD/d90Hn4F3ijjWowhYbQYte9bpaffeEG6LSvLz6KY
/BOMUBZkMb01SLgOei3zmzrlOUpEj8WVPsSuH3RHsDAl65wy+JJWXmydpA2IVFHrBoLgRcMwjmiI
3SEJrb5kVy8PllX6W9Mn4fpPlyOBy+D2+5I1jyqbMXQ97prCeF0b/6HFl2JAc8UmRuiaRiPfYHku
ZrN7zOGfIKGLpUD0tEkwvuwXQwUfI6GedDETKPLttShJtXfMqqkgmIhdD507Itsn256qJ+2486s3
jU1HBrWTqMvktRi9urExtstYJfHaUM4rTa/Qc9jMxZaFnoEpm6U1J3cmKc1qCvfU191htfMH5pgb
cpzuYU7fL0MRl0b3eGXAdbST9qK11W7wGakMMvw9wPJEUtaMP5wZAwv550BjMnEelsTYaTPvoqLt
jEghu9tJZLfAMv6I3qwYbHO9T0cD1BLzIpYWUotwuZTCuoXFh8i5PdHR+mSU4cQsiHGeIhEOPPbr
mebkxvO7aWOQkoZuebjYln1GFQ0maiJ+vGlvbMaeNdFwmxCf6mZwm8jqmKf56XDXw964LE54BqlY
wvAjUskCHT4kPoni/QwbNgXix9GrZxSBt6FcVFR34keuR1bJ1D4ukwBOmzTmdrCs976yXtyrDZDJ
OwWVM84/fZjvGz8fFi5MmfIp1z+SGkkVkqGfrZEFGwYUzjHP12dDh+1DmGYU+nT44tklRgfoXQKU
vD+6MoRIaKWYljD5bKB19wxjF7Glv2ne+SzuUZFlb6KlXAwn/CG+W9zYAHdi5VJjz+qWjQ/qvNsj
MGgS72x5k72zGIoT1WM9pDJ8JCTpfep97J2mxEERPvgLMJW8d6mFIG5FjsER3W3uQuR8+wpoZFwJ
4pmb8ZKt4dn12vqYU9tsspADEUq59URQko6LKS1OPLsEMw9j+G3nxqWmElcrpnxSBt6Rsp/7uhgu
ZUtvYPJfsXjjwseDOTCSPlbSPpkN4yUT7A8P7/DaoyYkBdpPHp2guJTMmW6nFN2kk84APWd1MxnK
3aewYzYz7VsypcLVP/c48UhQ6k4Y1kt0m93KrqzRuw9NdUhB7h6SKX1iumFsnJE+PEXILum8EW9r
YTzgsjsqYyKfyaVSngogetqw+X1JoB4yJpkdaUyjmJ7GfkBbkco70gGCZ2wETMnLNd2iy0CAX2FW
R9yJns2Rr4tUy0EFyjuFZcaZSmoMju7kAldJDlabfzhrs3y1uNGJQXXD01KuH2KwghM6tKjKip99
79AG8ruftQ0hB5F5PKaecfRrUlbKGW57XXagI8k0vfplV9bYuKntd5eQbFihoxktzMhlhug7gCm9
XWSPNy4/ZbK3NtaSXqoc+zxE2cgdDUyZjkeu5zJF186D5ZA/sKh7rlC+nbz6sEzqIBXznsz1zjae
nshN+nLfsxzT8L4vJlwb6IzCexrEv4Reh83qBC9amb+ZN0JpatujsBxMUJNzsEpMS/QB95x/jThX
JIWALG2ixbXIr5+ri04Lpi54ZKAUZexTOYNQW/QfnaRbPwIH3VDq30nHudAh76OmK+9lj1CwcLj+
8CI+XL/gR/hOdly9NY36rnssJ8gZSIaqranEuamnPVxvtcmoAAEEmM0XdEtrP/ItQAfflMXDmc7+
DWyd4BalMxG99Pj7gFO7kt2dBYMWImeO29XqXvpevMAOvxAEg9W5tXkj1rJNXGOIYA0+m25+rzoe
aENUD4y9fwF7w4zuFufOXnQ02z0yC5WfAccjh/XKauCBsbLIXcx7tyu/UocnJ3eNbVbaHXcPJWLd
C8RHIDYjA/zJRg/XY07gGpGeSTdkQY71yo6ih3DcEuB9zafXN1J3L1lfPUGybzAoGM9yqn60Tnbg
KiJFdvmDri5L17xR/JIvyAmXswftxGEptxo9B/dISLqfrWpiBq7o3NGI3b57muYBbxhtHkP2D0VO
MkXbDeeiTwmInA+qmEiNrTA0Z0JdksQ8h1ZwG4TysSH9ZTNI99VBYxQNRkagLznBsIfotFb3xZq9
+IR7cQOAkm/1kdCddydYXopCXINHcSjY9Zs3VMWrcDyPwAuxy7gwN0wpAIp2sPM9dm1M2sXNQgDb
xqTNyCfuFEfhOp/9gmMjG4udPTaEcvr83OnNpUAFnc4Ro4aSkpbklfaY5g3LoYdGR2lx94zN7z2C
MrUi/jHEiEXR8z4N7UEbyKJl0bW7uQon/npFzXbiaeqy1z5bv3m4nbPTVgXUwQRletLHpURkntTB
Q1lNTz53bmgya559c8LdPh5MVdx7CxUllshkA0qVcyAzBeov5vkc7DEk5hcOhjknotWmYgku2qmJ
esVLuWNiGtejV76FBUjq3kaSPbMEZQtT+GAwbNwbdR9rI+B2aor3KpU3iPdA11f5rrPQQ9TNnG3h
5Fx6D48r8ah3tBAe58B960O0fBXYGZ6u7diE2xW3dbXQ32tzvrEIadHBIqJ09sJDiwD5MDvD8Mtd
BlSwobvnhLWyKi4GxN6UlkxlA9iGuu2Op/lqeLbsBXbHIC4BR++NnQCZN5LkXrvVjRYTjKryNu1p
T9mDqpFKLcEjgR4v8zIPsY19pS5FyXzO3mPmOqHpK8DYshG2JgV9ovyNqIPsjnQEcj+U9x4oU7N1
8GPrpEviQM0PpnvNfPaRYaFoHqHVtKcynF8hhTy35AYSJFrfwCzNcSyVz452Em6I5lDhv9yqIsGo
i5BgJSMiFf1dh4MU+OZZtIa9zaq8QpQ3fY6SJSBT1ROkrX3lMH9cp4CCqZ+OM5F6fSmpoTJmwFMC
f6BqZbMlHgZPNLt6FoCVK6x8jGbd0yq3qu005wQtBKWxTTtOFMgMbU7BJBDQoRGhPCx/kp974wFc
yBJXTJBuhd086R61+MZJg0NqciCwc2gjYrXcOAmWV4NQxaIkrTdfUYjJZLkXhHqxXRFe7diXNCTL
Q8tGPEqID/QjrNw46SXBp40CwurX+mMhXPvWHzsYzSKMzTk5o8uz6YKSNmEmsAFBy5FcEYKX5mAe
LVKE56yt7H3TGYQBDvm9LAQ9MiAdMCFYbDDaPsuEfkJVKexVSWfuDNCAjP+6+4RbduPknrfVktAc
Wjfo+2RmdK/IZeWzl7Tyoiv8nLBdWlDfjVpuElgQrAqlwrEOsAmwol9m51SwY7J87ke6ohzOp10e
5ixA1HJt/+F6yolshn43dhaGuwHg4IZ571qDthqGGz1kj/kiiGatnfeqCPRhAiV+oO7jrC/eiOP5
lEbrHXvXfVl7VKfIsvoNfs+vssbQmg10nUpv/rmWyD/WzLuUi9BbE0Mq2gacFR4Umysb6a/npuvy
mLnZV512Zmyq/r7zqEjgBVgHu3PSvQmCfTvKhX6gtn5VqWnwyPLre+N4mLPlcTBy+yiYdMaebX2H
pUmugGVyzM5ICZ1WFvEA7ZVALrLxzf4HsQFUfpiwRRqctW2tp85IXwh+zXeIEInyWBsU70QrAIEk
h9lain3/R+dCc0wmqJATAo0HRqXNWs3wlydOohMCmSqEzExoLiN0Vki7yGNFWwfNHkXdgBtnq4SD
itB3P1SW3DkOHA26sv4W4ZR7NxI6fyuuTKxi0Ljg3YxrZp66oM/uDHphW2g7tLmvlm5IAU1pYbId
2CDw2xAYmUokG11/T3bPi9e6uLrnqjKKLe+tKnfD2oN1slNCrr2r7SAyRxNGlzvlNRmVErEyLqDr
NMnjbE7upuN6J+n6ZpSaPdKvaxs7MyXH1rI79FYHcasuOOR6EF97OIB0++1o9OxL3zG2YtU5Tg0B
pBlVuD0lJMU3uBI2U+7WO7ujEDJpq0wkd218ToVbLDqxVc8nZpA/JsP7qDvF7eoDnuja8MXqJbdV
+GTQQq/SF5oQ96GqqzuN2nardNgfWOih/ITOYUH+hjDLoJbNHLCY3lpmw8ZaqQUJH6EDZVhAcnpC
GjpaGvVPNwn39MPpObkV8aAO5vHcx5trjMd6RaoWJguq73k/tOHzYHNYKVfrpzFPr+Hc3MIzK2OP
sxJdC405SXO9RjRR6Q8Sit6meeUsd/U91aDKzDV8AXjyNHPf+pgyt/TfaeGG8dLwdGbUlKn8VWfw
mlcQpHEy+4RbIyQsHPjofdK+oliJx6k56iK5VZP4XGzrcVjMm85OYHWsEokvcPAraBWuQr4n8Hs7
g51Q3QCfHSN8VcshLkeklrzj38hn70SRyX2VTA/lPFtR45WIPWtY+QV2l544BKzDZyLU+o2L0ZQm
7fQOsZzVaDK39gLerreZui10n7rpYme/arvPIho0J6MJQWRWW97ZD4bOz4n8njWnXg5OmVFHzvCZ
FiNbFwSyyMizA6lsb3ObPbZ+z+QNly179Jl4YaDs8sSp8gBC/ZdJ/GUL97XDgQ4Blslr8Kh6bOP+
ON6WnkDimeGTQ9jlt0fOLXu3y3/5KxR5CyHLsVr8w+iaSDWXY2Y6x9rPgJxn/hOMMx40omzHRJPU
iwaLI+SKJiQvvqsk/d259W+jXy/A6u8pyklerc5ml1572fZrKioEpn6ikJI5lO6rgWLGL835JvA9
pLwuFR8hGi9FrR8owq6wIlw9mT6HdbV1elqdELZabwciL+DC0PrFSbzeW0SC32Jso8dWT9PP3vI4
FSjVP7ppl4Bu4mHclIAHIw1OoOwGxvOjyT1odzXMG4Ne/xIMW2icqoorY/R+y8pKIfFAPyIvhS6d
hR0aZ3E9HwHgRKvb2rGlmxeLiBaEsyZaOWa+g0IcMQuosnZdTPAHTYScZQb8zeuI8uEInwdZEiWJ
/5mkc//UNnRJsU9BWbMrd6brZPoKU5QbYx7g1y06O/Ky9TgO08wtScZ4A8SBbGs/pSuDxWja2474
RbcURyQVPMg8fb/6NktEJ4gMaopPWfnhfWB3b6vDSEck+R0hBQ3JK6NEnxYUO0HEXpo54jFPLWAz
2rtZ0RoghYg1o5/Rgelkd0P3lPdegci85slzZjz6iKHtzviyuhxahJcwrZdo1RbgQXdZB9/UCMI9
Qum9WNYp9mGZoqt1PwdOTHdT6jz7SfZAnPVtOqyfdDLdGGSOEa8O8RNeBvGsuZ6BbD/9Ugjbwbv6
6RFX271XpK++BqoTdk+yc09zp6LSba/LpKhBIWSRYp1ec8tmiMqIZUhVeaqH7o2juN4ti6QTQF92
D0fe+ChW1nGCsglU67GJbXqMaGjpPNziCKlp9gXyAT8cPx7S03kus0MliCJkUnWD+wGGFqJoo0Vi
WyQefDIciruW02AEl/GNrLmX1evuhfbJR8UHRw4bFMLBc6E+LdhMXR/IORNYpwjlppvLYetaHDHW
8IEKYctoBQZmZj/VVYhkepm2qdH8SBv52Zc19VrLbNC/qVcHGBYoM7PkeXXGi2oVsUeVj5WhUnG1
sqPTeVcgor1hE0DA3VCInosOm4edaj+ygprt3BlOKwy1bMW5NwLrHS34B90KCUb26qgDu475zE+F
7vvj0NIhLxLjbpiKk+HYP8hC8GBqhEQ9yfSy2mq6NXTxc8jHl3b29XGUQUJDokijTLlXzsUIHbjZ
hVXWRhUx9JFqSp4S4eyGjrg9l3YJQz+H7TRBcKCm/ixM9YbSnNuMlyFtnV9vG5gweGeHDJMGjPO5
GI1dpxpvg24VakPgq6vR5g01jSLyproUlUkcmJcg63GWL6GMH1oCDsMpjIb06v+DneBzOMyzPVdj
gCwRFG+LI76zwR6fQGtgaWgkC3JpgT/RyEP0QnHfcH1FV5/dglOVXRthpMv1kmdgASzcAATUSZed
hvl1NCDejzLYjNcl7mUesht3vVYgksK7DV5lDbquGzivlmHJGL1nV+xpYTB0uvJOw/wI3sxC7dWf
PGP1jjqnSllE/cyx96GsvXqb49TdS83Azm9cw4wQF6kiGlQD+0LILBno/HakpHiG6fCFyrGmTcbv
lJ757Ndwl3c+kuYE+WbzE1cnkr65N7UGqeqnNFYD23bPVXZtdAlVqq2N2B1jUFnjU4Rh4Za32oPm
eSVJ45oxUkzIXa9E/rxY9CbjpcSFcmLQH/qx6TZEv0z42nlcbMbjJU4osA5K6XffgkgQj61JFBk4
OKLkXOIluQ/0NWwpSNvyfiqN+hvnpoU8pGPR7kde9CZ3fS1j36Wkw2xT8ijKkOKCE1RRfHv5UjSv
zcLzje0CWdF2NHOlvutKstWbiMEO2nTW4cdAp7ViFvhKX5Trnqrx+u90ROvZ2ICmaD27VEsAFQz7
sNShAZizEl+Osi0GOAX1eItTfZtMLRSqJQumgfRytMOjmerwZzo0vK/FAwVKz6sSH705FvpztqYp
+FzQnbxmcyLy2OEZ4G1B8j2sKaXp4zSbrbO11rq8tc3J15FZgEtacFnoW6HCytkGFOnN3ptTu48R
A2MDQYiFWiPglFRG5oCB58k1p3FvEWw07CaVBcWBPRMEVLeKOdmVg6f9C9zfMDyXqwjUT2q9HEAm
ktI2SqpaBJs5DGbjrZA4lbHJM1bkQR09QZ8ho/9myLUFeLgyDt7miOtjB8lYiVijS6jJBnvdpxiY
q30CqvvZ8ZMQAA9PEHTSK8EOoolU+W3n+UZ2DBUZJ7SJ87b+oh2TLfuMtgwCo8LDHr7JZtURcxiU
zZScmKoTPLlUcz/cu3in6idpeB4lFaNi8OY1Q+kTGUygTqseysEpdZIcqKuPRY62CLOOpCuQXZeD
jcfe0GJxY3gd0ycNrGam0Ao6cZtNPrW8EGVBy1qUlng0Pe2+jekw69juFWIFWzL7fbAGo2rQ0RXz
Do7twCw0kyZKit60QJEhGz0JJYGzsojphIOd6lqYO85k+Vg8OGFY9yZi9unRq1bPOcg055NhUszD
qLqgJT2YQ9wRrDiLH5fS4tS/dBrUAOI38CdlVRj3eUPFflNavsdrDb4+t+RoWkfX8Fr/bvUqtg8W
dBSzodlO86FcryB1MUn6qkaGEGCTtwDVIxSE2ZNTrnRgROl1L3AgM/J8Gfa3t73ognOBtOcL/7Vi
x3TT9sBMYb5BrH9bWMwe4YcaCE4mYxof6q6Grt4uDbh76erxZTVahyKhRMtGl89Ay59K0EAmbevT
1NUT5rgkLXa1bComoNeJJUFqbIcVTWdYSoBrt0gjGsog8qLyiXvRrD8Qi5gfEKUkdcn0R4lJRWUQ
Jzm6IJrdSQw7zmdhd2uVRU4kn56qAZU+V+dSs5RdO5Ddb7uRkGGbHGk5DvAFlVqBltc+ws60fhgu
JgZCm33sHdm8oNFJSR8qjghKObYXVk1m01SMIHq6IMfUoDxjeXS97JlIWnS5sHoNPUPbhPt/arx6
/p3yc8s7ArKQwzc4xs14cFqSCqGy4w2aHOeZ/J6uR6RVumNsddpY8UXkgLboYGaf/nLN5mqKnPS7
xgzeiVLqLssUyosLu5PtzCoYyNG+or20pPrFh0rTkoBXjhbARt4O3FO7OrrFHHjbonDGz9aykLkP
i6qs2wmV3wE+GB6dlawcTHBuPZ4oGEqGMVKweIolLU8qG8qZQs1Gu0XJbMgIaT6jVwfSDRYJ0DIC
B2rIn/8S2ns5Cm0NqH4fSLBfC4wsdPQ6WYiN7+f+DlszSyRTlZdxlBhebEt6sWxhEB1yDTMdct6S
I7MNRoAA+IXSLSFy9uGab3NDvq1/aQXuJ8DltR+Z6A/AqYIyfLY0KfS8WQEX1TSqo0xm/aSy1rzQ
yLiGKfQ0KqMBUtA2qHKYHa1p82hONAAJ++3psO0JBWNl6+t0ukeT1b6hs2UJoZ8kQZSuDpWlLdZs
3K5zyvrI6SnpIsAWgAKcxc629pA70ZiX5rQtEjDDNCZQcitAtDd0e5ph1wmvvRnA5RFuHer2WJve
9OZNAcp50zXZh4aFvnLbtmy4hIuzBLfe/ItEqaKOPKcOWs4grjtvHGnK2wzS7gcSJ2p+4h3pXDhZ
Cu3J4NscVgmMLoto0WGGVZht+mQSv2skx1GY4yoH7WZi0g2KPHCAYdHOjFlelmGXNzjHNhprZbGp
VDgRNNJQh5xEUBuoR3gaNmUmjXdQGtNPWSyoeIN5ueByDoIt9X31yrSwIvLOlAg9hYFSlBFv6tyV
ymMNN8XiJNtOtsFvIbvxbiLBGM3A1CGHkmyctqlJLZyLOvg5kT/+jPpJ3YJjMD6GnhshwhTBvURg
BMbVPJXek2w8tJ5o/3DwOTp4T0hJf0Ncx9dew0LXS8ApK9sKFnaGLomRPYZD16JDkH71nGTyBpAL
mbecwKnTJbHrzaizt1D29LiEXzuITMqsat6lsJqHxRDiw60QHADiqD9yz+xp1pFSAmXX5BA1rh09
n0rVjwxOENoJowNiOs2CgIrOmY5SDd7vvOsopLSgKhnr2drRe6teUaVmWJDcDAzPvKLKIZ1Y2Fto
LO6TqnppHBymLHf0XqbYmrue38jO5kdOuc9j5VosVg5o2s3o6uJZD0nzrabqXfk0eoHG1Wu8To8U
/OkFwkX7EDAyLM+FP6ALX/IQB3cWYsYdADj2DEURlyRFbAPlufRZq27stg23ZQWSDw2VMd6teaVQ
mmdm9pmnV+ZnRX7LS07s5M26IuuJmPKVmICngH3FXIcHFBLBF792+uDYCdqiMW2NG7eT4mVQfv7Z
IjYxcNSpEMYKE2EmfL47Ols8vuqYB3TMqQaMfJcBW19QEgpu7aJy2NIs++rLrQbt1QhY1uGu4EAx
xCsSaOJraWrwQP3xS6wBkNA9UYwhjcvavFjeyn1Jtcd9b5LD6KENBUVmBxXTBi3D1DoZY+P+ZjZv
3JtpVdDPF9iY//q+KQ+Z2+IF6bcIKdYzwq7wl8pJJxUrbrQtTbnuMctUOOCNtwdaJ8iNQFgL1ox8
qVlhqsbmNk4QiO7txEZpI320/LLo2XxadmjkRi5fJq7PU0WeFFJMC4evJRjszxL3L8E2BpKrnmNM
miwU3Jkk4Zt9HekF8SamiwqlKMoPwDIjBM3CPYveY9WdnCrUm4x22KnpjYCqFbHW56InW+5G5Vbw
BbELfHOwSG6BtK1bP1/0DqhyuS2gN0SUDUwBQXfyMS6iBGJYGwuXsqNmJuDZaYp9HVqT3Eh8uU2M
JbP6AJLDRWGagJVJJ9Lfma0mXDak1f0bjbIFDZzA0NeZB5mlzKz6Gbeu73QRB4VseZKWbzG9s5sB
KWmPPSScxWR9jX8u1kjy1vpKD6V65QEmEafjKJJu/GpcaLkm+MAacELsndTP3hA0+BMrrsho0tLi
j0Fyi0ycfNw5yKMmDJfLIHJNVhGSaAwIvDdQA2XdYjaqi7QJXzyisvc4zZ0nq2VmukALes08m+IS
LmMtNgVnuTfHXBo8jU6AaMkbs4dMLusd4irrYV69dNiKsbmK1TGO5g8eElkoVK7onTgkExPbgs6y
B59EHvsEj3/dqZ7WBgzb6jWDKwwaYnghZYIZYdCXX+bap+zGCKjp63q3dP6p2HOBXBWj2mDx3R4u
3R5PfbVr4CrQIRMTt0ujK56fNeFst2kh0otNu7bq0az1cOoGJ79jwPlpAv1QEOHNMIjTCeDGa2uV
GnZvAn1uW9Ul+0g5gFc6iDAzhviv3X/OwXKSbHJ9tHK07dvO0ctlVVlGdA5xIslmosMynaEEY3UP
FxIhY/+P1S68bjW3jTSkTYZFIocN1AGay39egP43TwSgSY3aoGjlcvH6lJLLDq8nN0/BcT7NVst/
cZaFB78sQ+5LvPMm2YJemwHGRpIlPsrrvYLAHnejK4Tejd5aWLeeD7YIaE+wJLvVdNyzq0ZI3241
cYHKpOdFcHyyQc2jXsprXlQfxsBDXBQZq+JkbI3zVB66bOHr/1oFGMUk3imAJpByQCp7cAGDU2L1
/LOA4TDwtUsPasqDKBlnxHIqcxKaI1Vu8cNQx6KFaVt+JCGG5Trz0DG4Iau9Ua0jDsg3kdIjVTAg
fSGTyajTVrfkLDGhrBOYIL1aEzDJ6S285l5fC0JiSmrxQnB52Z1pDtj1BWlaWESjQowYYY21gCLD
xQkPYeaNw970rlLImQeV+JYrbEuvPBeInKvy1ajznhzqlP74BmIiZ3SBRPM7HNhPr+BqCzjINHp+
pEYKqY3uk1VETca5KoImzydJ7lLV3JBiZhYHVfGzNwSDNtnWMNrhB/eQRzuzXdw0XqpF0ZNKBgQo
wI2RnVtOmD6NEjA1muQxPXV5k+OK8KTAYp2XGDl6y9IVgyIk0WQ50CuB35pjQ9+gCbTGF5cTSBBT
FuFbVL2HSAreAHdO4U/V61+f4UD7Xe4qmZbqMDWlcAFKU2YTLN+Gn8wmJ3tPD4hxsLClvFg5UEVW
lWCEcZAJgX5FLXiCqixxg11hh+4WqHXTPXBeSPy9R7ICvoS5rj9twNTYxTKt68haNY1Wdx7Fc9oM
Tv+0IMxJTpzsuf2cYWH6gh6qfJV2yC2f03lptrVfJkf2rpmPtx4T+LpeBpyDtmIlmQuWWPhDtTTh
QS6m/YsqH/Bdn8RFYCCfynHWXIW8Rpo+Gh333pw2r2luAXFvq7tphopG1uKmoBUBoL5OH9OCATYm
sxGh0vjbGsKfOAdZEV2XzXo3iuXHH8fe/woT+dzW/PN/r9/z2XZ6yNNs/JO29///9j/DWO2/27v3
+lv++0v9yysT5Pef7+4aO/gvf4kbaGr6QX0P+vFbquqvd5F+t9ev/J/+z//z/edVnnX3/Y+/fbaq
Ga+vlqL+/K84qpAMJ6IL/4u98foz/vN7r7/EP/52xro3/UsA4j+/6Z/UScyWOHqDQNi+if/gnxwr
8XdBA5D/DDQGL4+H4fP/ZUzZf7d8DlNXkyQ7tOthPUZ7Pmb/+Jtj/p0kKNzcQIRAJJggrv4t9PC/
C0EEevnvtlOTNdVFV+5RRXmYjv8tGxSrW1GTs4KYU/TDo1t068lQMj1S1CCZQWtN6jySEUXMlG7F
brLYAlGWf6Vt9QsKyslS43shmKq55FyTh4jK2W8niHEu6MCFEcnDMi1IPsNw4tgq39N8IYnBZ8Oj
57kNFgpfFOf3TN3Wnd0kr2RKbVNPNJtGAlcwbXxmWMCjubci3aXhdSO8t9Ryqdluo2lqZwbM5i0s
HetpmE9tYJ4WvPcnVE4vSz5+czJHEAYvCSyGXjcGjaxtougFeyaSDCOnGexlyYeJdSDzeoxx7s3i
l2+Wb54o2dMzcFd7O9bqaHZ1Gk9heYPfS0UsjI+WYESNtuoaa71Uh3mt7lY0f8fEqM4+xGWi0c++
I5xbAK8PSjtPzZqQVUz3NkKi2u56UjcKQ1fxZCvih9FN1IZtnJyATv2gD8VkuHvAEs0+ZIgQlHLv
t0y8mTfDAP+Dx/deR8lAebjmejB6KHyUweGCvMK2n9J0uetJDgud9lGEOu5Vd8hJKQIQdsyvXqiO
XotIbzjfxEGubuYOmx0FFHDqa5VFZG3RPVdlwlf2/ksoGT3mif2qffSzGAfQ93rmPqyHF4vazNWJ
cRgxKN5qh/lsIYyY/L08TmzezJx+lgPgg6t1T4OfZnuxjhkN5W0h12OTJU9QFiBwXIk7UL2YfBH4
JG2kDA7FTIb9tfYRwil8d0F5NFSKRag/9C4upwpbQlnsG9IjoUeUOMJKee769DyjBIoMVvyNMYDo
5dN4M83Oj+CqjtdQ62gwvZ0l/e88QJftIEdapxLlElNjLAT+Hnn85+SYN3QaUR5IPAm0+aKuLvdO
H1wVTtVeEI1DNZDhXQBNJmz9Xgn9K5xTckp6udOquVlhvhuyvNSeuu9ND1DV9HwNEE+cakscY8z2
vG4Yd8YStHneFSteDqDSlKwffVXvlwDYktdYRiRQ7iJ5xsIC7eE0++BYzPGRTKujIP/HbpejZ5Tz
ZtLM70uF9Ac2XbHj/nlNGtjHa9Vv0cc+mgEk73LGMJkTM94M/aFcbCT6okHGiKg6txr0pmBc65FW
FG22GG3LU9dQj6Bx83XyY9YrJ3Fr/OgxEUDV/nQs41U3zErs1MEb4Hyuvv8+yPGcWrTNmIZExuI+
W4NPl87Ln5DXHRffvLFdfQPgiHZUf7BS5TPp6aHD5fvCM+9xDO39cnkAmQSGWoc3bbUgqCweUrK1
kH0+UUg/dKbxmDfcLRzvrF5D9SbEzCrYJ5PS3AWV3nsCVycHrR92ywkxs+8cmbyjM0kjUJgPA12c
LhlBRqHPL1q0RUUYuYBuzAJ1YRO6BwhXX/5YEaXzZZEQx2invQokTjKhpBhT+mHDQG5Y0LBIACxC
3euNh2rmoOnVzmdABt4RuGG965ZX+xralGKHpEsVuQP3FOr4Z/5SRqXyYyZk0Yx0g1s0iSoSpWrf
qbG89fguWXB6A9W2h8wFBdp9j436+B/cnctyIsm2pl8F68k5x6zRJu5g1n3MEoTQDUkppMysmshC
IhICIgiICxAca7Oe9EP0uEd70LMe9qzepJ+kPwdFFg6UpFT4qdLZuc22bWVqe3h4uC9fl///lx1b
J3aU3cH0vdcX4fVcI4yIl0mHmHPWSmsp3GCtRs8+FMGbq+nwvk5vM9EjcDZufPWhzeGRdREj147r
c/80pOB63LC/NCb3w/p9WKcnS44fMdWG+XF1YXye+ynGfzXvoiGGWov+BUh4J22g71/PnyIaDKbm
ADBKPjMpTDZGp+Rv9LYGwJP2SoApfbAcy5hNT5M2wwfVbDvIkINdJSNHOhNVUqDcxzoqr5YzuQFg
OEJHZcQp0YEg5A8pKquJcWZl2S+AX+AWEFPr4SnCXTe6mX3NkNgjRwEI/mEQN2jngFkLyXnnEG2n
q3k/iYxpx0DXtmlEo8/Zcv5rGA2AP5Nd4PvV7+ke8LkBn48nRRaE7NBdDHFjQQp+jmifQxMWQBoW
JteBpb/I+IkSB8r5ZANO02rjcWHRGS9bGucL0tuYAvpLQKizx9qqR9ePL4k5ebQH9mWDTni5qQNd
DsCJhjjStbNgjvpeIGT1tOxLLc5O9SwhJZjFZ05EWXgOLZ1OavpJMM0zAuiHBSx8soozA1ZlLV+e
2zP/kXoERARQL82VszieBmk31+tPwRwc+nyRIaUUG1/IgNMJxw7SNr34rpfo8tCzBmm5QeP7Alnq
k1wPEfOdEaAvJ/6gPXLs+WU0G/y6XNS+1UfB+coMgRiR++ZyGyMt5zzBrL6Isum1b+Dr01hlejKd
L6GvYRmggyC4pI1mJ/bAv/GN/EtYq3o0OKAMskjPzFy7TXPbb8bQ6sm8fF6ATAALdUN7OTdacamu
NHrd1+dXpma1UIPDn0+WF/U6vIA6+NZoIQAP/gJ20rJxmjp2G30rAJq+Nm2ODL3vjPQbPuc9hiu+
hLp5OjaqqOw+1HH0p9mts4DhUq/WSImNMBk5UXmULb3lQOulcOxbaXV+QaR2xdUxbgbTtM62ELRG
9PFBkjZnenTiV/PPQTwCYZDUZ6AVxzeouJyH0/pnGHIWW5cuFw1AbaRhZn6LVlSPyZIEzbxRvTbM
8VMC8WBI2h5o/WrUxaMZY2w0vmHD+bowARik4AybdKAiaxMTdPvRrT8Nv2kG+NhRI0BXETJBtTGe
tlc2emza/CoUbleaXepBcA+A9XsVdFS0QpJ+ODG+h8BQq8g0IzyxOqM8xNla1DqoqaG0AbYB7GCm
df3pL3YVnhnIEd+eHefoQaZW7YqYtTNE2fq4ka6W4BJXmAdC7zA/CXLHaQ0b6Rlteqh5jle/+nb9
MddAlzuDrN7MrNo1qgEo8K1+iR74Tjble9+OgJijDTA2xm6im8MLI19eDEfcEXpjfmvQlriZjsKO
Ma0jMpOjRzCdGJd+EpotGuwZzUaWgV2NYBRMZkOhz2W5hrFCgsFfdAM6QrbnNnjNsZF0wrqdAHik
rd6MzptWPTzLZ5On2Rzwftzwu7QqpmgfLihEpTCljMkCMMbQPEZ1/67q03ACdlwHQ5a1odHTwmYJ
aX0QRYBGa/H8eEoe8iQ2gc7VA5ge1LwuUSyF1YhIsznSzvN5/ADHevB1sQSauMpnRsewUh3GJFyp
MK0NToZWgF0cLHQCTvpymabBe6NXPomuJo7ualOYoDF3wQm1sivs3MXcmF9iyXNMIqoF9YnrBHwu
v2rC36wnMCJz/K0UtGFt8NCspiA0wrEvFDeosM6S4NrOEUgMrPp9que3dub/sljlKJX5dCsfuU4G
ACJ2UmZjjUlrD6n8WfDAj/OGD8J9NsUVoIZKawfRP3ngeFMjs9vYRbRJ0H9YcOOaM5IH5qxLqg+o
GzS9qm7Q/npmfE4BsLUQdKKXEcQtKoSkulOnnVWrvXABW3+Z0gLVOB9EKFU8ZEZ/6pjaBbC93mpa
v09MNOaq9e8LAaiyl6A6gindIh5OhvaUvpBWGJ1oDViY86rTDkKucCQ4DNrcjNHXipzgmI6TGJ18
8YuAHmbUwaFU0eEQURYQL1j8dDo/9u384WwUPNwCAgRYmI0STObIhZ92qSGtSq2lvkCyc3Flk5CB
sTACkzxMKAyAQx+jFdsaz7LP7D70WR7Ihs6i+4eHydmIfNuImuuUZm4tM1/d1Wlh0xwFs7sJNeD2
ODcuEj3/VhXsNlRaySIu8zv9Ib5cjoy78MG+ro9Xt2gnXLCHQz7r4k5Df7o10qzHpDHvprURPWaq
y3M4bKe5tbgwh8bZQKisz9MRHpdjtXMgRMdmBG0xoHlMHFY9UgbdkBQw/kCQN+ejxvXAghuZ0gl1
MYloBrhiQ+ZJcEy7dVRXAkQ2xuOHUyRib1D3BFxEVzBjmHUsB0UKbhWgfIDbksg6n4WLr+P6YNRB
5O3XDJlPK26cVWlzcVmrp2EnTMf0iRnaV2ZjFLRZvSa26GQwHnVpv36K29U2psNvkbPE6tSm2Vkt
CNNTs+7MT9AWzE4hO9mDZm1onUGJWrQaaMOf5hmCIVPM6nk+TGt0FwoWcBQmpN6W9w8zE8g0YP6Z
33DnFFraSZDi4KI3htTU+TRDDnkSJFUgSdUAN6VGFcoPBK2ZrZqkjXNkHsZ0XKkh/b7IvyXBVCc0
tm6GJnm+PKGpJU0kWrVx8pW88CX8si/12eTCf6gb7QcKue2pPXbB/UN1BdHQQj7qZBk3Fvy/YtzA
udUEqBufjKr2FC404KZZHNzMV35CrghFQm0x8z/Hw9Gjpg9XF2ZmnYeWQb1thklcGtWOGQ3iTm0E
nJe+e+TLBrUrYxjeDIeWm1pUq31ndJVW0cKZxdFJ1ZpR2+aJC+uz45BzXtWvTLxY2ncxCIinuDpr
1+rRNx3mFIHfAETnECT+yGoAcCGYgdpIXdW/57g+oSl1PfRFfEErarzyuN+YwkStroY9e/KUG8FX
24jDk9gIT0x8ayJYaKQkaRfttAozeQy+4dehRsMZGuEM2/AJczZi1Wjl42lwqTc0V6P3cOtB4/8V
+naNvMuwl66g/8TpcNVcBVQ4x5Bs7bxKANFoz+DvtELTP57al6iffRsNP4c4gmmgXVgTDc1if3K3
SsMWYYgPQA3oF4g8jV5IiT/v14GF58BR5rggxtkDaL4pmPUwpdXEw8A8Hc7Ht7ZxDWd81pqRv0E5
NT6G43g2nebnZgQujFo7qEsL4aBkBffBvmjU6CKm6fE3RKnImugQacyMJld2Ff5WujI/p7Vvy8Xs
4UyfmicTgtxVaJzZdGNqmvXZ1yVtaloPs9WXmYNokZF3H7DelM2vIMHEJ2D5r5GVbEUNp9OgTeAy
WnyGcw1VI/WvVlF0gWw9uHzE7nHB4HzcJxE83anVQ1iL5sfaaTIcpjRcTU6zFTq5w/yONAJ9jUEv
OFNfwzMBnxDpkB0D/ZcHwLqks1EenobZt9HoKkxm93Fo0dd+CO1et/N+vDLPUVgx6cLWOH1YiDAe
utdYIOvhttGeegXh3poC74ohTEF/OZ83Rgs0qEBnDTjH8Iz88xSqVPXhydARYpqCw5199uf5sDMf
BN8uQrvRjaZhdz7XzmvLgOB6/nA9jOcAKOr0A+I5McX+FngPL3Fml1P65dq1sFOdEk3XrNmlA2/O
dEj+2v63VejOshukGcyG01qmKK461flJOsUnQQe8lSU+F6kGECS9SiiDwhmIbpcZ9PSJH4aQwoe9
3HCqF7VFRrnKyscns/kcX9+pXeWOeRfRhc8Q/RZCfgEWYKyB8hEuJdSfqG+tdGpgk9VV7CNvpGeL
ThZPT2u2djVNEJB9mJ/acXJHowfaYNDRaWS5zsxxzsZL1JEQkCSTEE5q11AWVlcgGOnLXe1rzOir
iehlrVb/BpwlOs3ScZ92e/RTn+fzKxpXIjpp2i3dHi7oJwU8iN5v9KZoQNqZ0gf+xBmHdLgdkq0b
AR2y4a4voqzaAVpxDG6euUcclMbE17/HQ9FGFbWHpqmnDx06BI+6c6tePadoP7qgpKoB3yINsKA9
Lrx+EDNJZvV+PvP8trTyv1cbo6009F5y+UemVaSF1+qJd9H7fqlI4R4e6G3Zar1GFwKp38J6SutM
+UsjBC4J9axPMtu0jhp1SycpjeKi+ENGOogmg+d/1s0jG4lCncze5p83mfGtFfqjNXj59fbT+Pvj
vPQCm1z+Wf+//ieD5Ha5FaDdU80hWd/g3bZf3Toy65Zt6yZKkTzhA72zU/arW/UjiGeGKDOAv+EP
xQb51Q0qFDVHR5dy/eejrYCogZT77JZ1ZAC3BXPrbJYAVcztJTBYoY/21nrpvW4eGbgFpmMam++K
/urWS2vOkdWwaTliUbH6WFte1KhKHXPDxNDpBslxjKb4I39vwzgCXKAZNe35RGz21wc69CDSSy6B
ZR8Rw9AIBy2BzR/p62PrHUvYBO3jvXut7Oc3nSMNfpdVrzubV5fvOa1xRDkUUkTj+Z8/3D2n2WzY
cieAdkj1ugY/xzx0AjTzyDRrOhC5zYM+0tbHKGGpSr09RXRbQ6ta/4PNrx05ml03KL5vFufjnYFG
6StPPyKsb2D+wVeJP/KtzxnQDBNH0Nj8a+3DLYFe2vExdW4BEBZWbf/8I/oOYuPjbX6z7ME38fZM
TcO2731wACB1G6WQzRf/cB/8B7Cm3NHXjywEyfF1n69+eRn02lEDu6frz6fi4+37TQCyUZX/ES7+
TJCnHa2PO1ifQxc/B1/8NTb22S/Y2NoPdAEAvSlr/s0jDgCngI2w+SP7PrUjy9LwivWPehSgSZZc
AqOO7WvUAJD9/o5bzr9BvGsg8IdA/48V4ti9aRe84Zd+JE5a0D7665SJ7yVbmL5Xf6HIKOwP8Jwp
EOkAx9R/gOPWvyjwfpuhNzkD8fO/SvC/9Stu/eN/4aBt/Sj97gbCuPWvxfpsP+t5NfbnefANir88
9b3YjZ+GeXuNU3x+pw3k8FMw8GLf3QYqEqH9Po09QOMPe/niqBMAe9KgeL1lB21GabJwJ9Kwmopx
vYkvITV1rFTpyWZQtPt+MdA6n6Rg2NbQ7W+PKZIVZad6602zx8B/qkTfK+nQq9CAbiCBUIWbUPYh
x14YPcUkB58qrz9PwQ5sAaiNYbMUMxcfwFSwWWhLEwGe3B7WInouuzwtBojdoPLpe+w/uZMfa1SM
LKZvYaZLP8edepUvXtz3irHWI+Oylh35eOQ/AiqWdrxAGpcdtz0A5FsMIyYrkM2lB51lbhph94JK
J/MnnmRTRIOZ0g9AJyOWhxWORulhU9TjprK5dhSczjuOfceF3SgtRB3vsOyMO+6jfAjrCj5fZ7hz
DQhYfemZ7m0EaMnlh2399n9Sr9L/p7N55MfSqYMvVX74C49qXjGMOB60dC5+PEhIeNP9fek/7noF
1HEUjOslNH+WLhdIEQrG9R93VsFUcNl23b47cJMnNy5muF5gFddI182jNJW3g2hcVXYTd93AXfjF
OOvpWgrWl2F3BlVwirtcpE9P8mYQyfjya5Bhff1MuqRJvqsa2Z3IZlJTcc11o5Wwv7NM3hO2gm18
5ePiFy+/3hIqroz1qDsLIepaZb/e5j6uNv0kcbNiuPWsGwo28u1vf8+g80luIVTX4jnvt5i3RCZ9
yRDDWiw/bM/Ln4ZeEHjSZtZrCmbcExSwZ4ezmKhYZ11URMp+xZ438QZuUAy0HldTcAJ7hLKxW7n0
ool0UKC8Fc96/zfsRSF2Tv6ImoJN18v6rrTjdBU3/10kR2m6oeCC7v32v6IK1Mzf/l5hP1du4t/+
9+TJn8prLRqzlt0gdxzDZGetDQUH5s6drHYNtG4o2NH3g70DLsqmZdeBlu+gp93KiZtIN6FuKrCl
pHj8HZ9eFwX4spNuk4dJIWAXI62Pt4oL9te9GEQXxcmy8/3VDx/dx4W8i20FC7Gxofvn21FgNZp+
XLnDmZOMqGUoGPnTY+5J387RRbtl0XrZIVeva7XX46lDmcgfKd39/KSMyvr5f3/eAms/AJGs32nK
29nRF7Kr/yEysY+7hkvFt570I27M4gyJBVTgO3zKknQna6wpOE5NLxj4Wbg9WV0rfnr/vU6XFlz2
9YV26sUrbxDNMbnFuGvjpcDYMnk3loMOFaF4k2727s5ai4JNWZt47E1CNx4XA4lVsBWs9VnMMkz6
0rAKNlw7SaOdsEtU7MsuQmvlPQ1lL0RFDIOi2u4iOAoC5hM3jrzKWSLGluKBuoIPdxK7kyfphqwr
ONEd/5G0dipnUBoKvlwHyY5J4uXFHhD7t6HAAe54MXrT8rAq1iH2PHl1VQSdrTjCD5MsGXd3sSTv
N5in2QSbIy0CWiPlxz172jMOmoqo8Cx1A3m2AtRV1jice/HOBkNRWMGwlHdI/3lSRKgJAG7ZCV+6
6XxnN6gIUS79dJjtuiZrmHTZCfeCaO6Od6esYI0vfex66k2S1JNLuyBxFawzJO6QYlc8KMYS1gdw
c/Hj+09el86UrEkx0HpcS4FZ60YTdzfVquCIkBdO5cmqCNeuPMrQ8d4tp6mIqq6ieOHKtkLF1XwD
3EH2ejQBqix7QG6iOM128miwkMsPfEuqa8efWjN+yk5YnGjgFNKeAABXfsK9tdWM/YmcJVERdfSm
rmwkdE3BSe7N3eDRjSVPWNcVeD69hdeXLw9dRZDUW/jpanPqiq8lrA+Y3eLH91u1+3HMEkvOpa4C
uXI/QXOrX7nwJ4N+JIeNKqqVXwRchX3XQiKuWIT1miip1EUTLihvEMsbWkVU0/Pi3ayfCvABgYcn
MEJdOZmNiLWuIFGBYaYc0XWfvP5upKdtQPplbdNL6np/LOD3pnr5b/9DmP9DoRl8KK0OJYr8GtBw
3TA/cmoNdUAYOgVs8L2pte3UoLAZYCS3/6ot1roAaErPKv6l+MuXEIZNdyhsyvaxVGG1Uf3byeGo
qEh33JVb6ZExm0rzFSyJspv6jLC9GGXtLaooWJ0lsetJeWekHounvP8aYK6zYpT1XFXcW+dRvFNd
U2KOLrKF66fSbFWk3i89krw75WcV1alr3DlpsiqqG58hosfSqILDXXbH9tys71c+xe7uHVVTEJr1
0JKVnU9dwSF79jPEnCvt0AfGulOP1xWkiL56SVppuhMpJUvnh/Ir/osX7jiMKjK9V1GFTfdPSWU3
8uGaKz/njgioKr3sse+LUsOTdBRNJHIUpKOoQT8eurM1VDMQslUQv316zCrdLJF25PPoCtbo327b
vfbtl/bxf6uIzUNCtLK3/2kHUTOpGmpIHtpQ0s3X0WuHLusXrnCFpT2YKKSyi+v/vf7HC2XAv4hk
0QKuKoODVNj8DjnlvTqDiuRA11vSoaM4w+ub2lbg4ffw19LKjUDweOtiXFfA3eAJbT9Jryl40rO9
7qV7htpUYKh/YPVhGBAfSrN3avWXDnayRbR6ybttUfF7fPR27nSUBYTwd/HAA47YZvy/7gAbKHvU
3nSACQImeBKv1OWjJ9bgld/5ECyqNW2j+DDixAi22I6r9PzKb9wCnyY4X08iAVGMszmIQktGdsF+
ctxd1NUBwPjPjdjO4khGiKEGvJ/e+blBN+mATweO2PqOKLcEAr2wh/Tj6JZc2mdE5f6cDc3YB6/+
3Hpci5Mgu7a2kBSo63XTMg2nzh2/753/3DNu8PcHu8kXRLssy+RmNnW77mhOzXopBnirgWPPuDsb
UUgk0MCgQWZQF2Ra5GR2d3r2e2eFtz6oSYUCztn+VeDQKQGHiJY7vB/dRRovetpvfVwXgsM0SsHd
SccWL8xq0JkEorjmOIZlv1ixf/PDXHooe4/FKq3NjmE44j803YZsiyiFoJzL5uIdi/jjOqr8QWmm
Dr+5brCKBrlzGO+NFzOkm/f7624pxB64pcu6mdvz//dLc3mBv9pJnL/wQd94t7SihM4jtzt3ixJk
aFDpucHcBXRWTHO9Lfcuw61d+MZJd6DseQC0pYO1fxv+/MCn0aQvzNH2hAnSih8PuFlvnPEVCxy7
g0yaMdq65Ue+IaAI5WFfB79sb9g2N4NIwv45cR2GtlH6vH28sO6wi4ba02sf+K/7EtRi/yG/xPcB
lFAyRXLEZLz2IdhT9Hp6KRL7RE300fVH8sAveSZvNA6fYpJyO15C+emSPxwEbt9LhsVYwvyqqOF2
c1cARqVhX/IE37gMzSEdnaQMgAoWSBPxBRnibiiYK5oCj1Ff/mYqAFa92K9ckviVDPp+/PjzNxsZ
NBnnrAL9xHU5qFyI/+p9ut3eDpoKwtsZePWJtxMaaEI30BNXVv7+25iR5U+nqeCMnbtTefui9lR+
rhd5PMhXu+YMikb5oTeB9UW0o05Az7/yY28C4ANjK8i6XVBDpQv1jrHQVJzrS1cW9KBUX34tQDK4
0d4RsRSsMlg+1HV29rIK5x00X9+fy6UtzVZw1zGwm++eaRU6HlfeVCaZao6CT3eD1w5S+WBpqK5k
/PGeq4JyVvk9d4MAFj23yaxKwczLSYA3XtQ9QFbuFLNRTHPtWGgKdsfd0PV3a4i6ruC+vnNH/v5K
w3UrXuH9l8md60P4LsbZ+FgqZgwbVLiFu2YO7bTiWe+f8/3q0TuwHCpgy198LyUiLea4Xg8Vpu6a
RG00r5ylqGlNK3+rtBHtidLs+WRuP06zdCG8WdZJeH7gRTZxkyEEzL9Viv/pH3qoY6rAO/emIAqC
/JC9IUepwvfp+v0+4L22m8h19DXe648XbZOoez1Iel613tAfk/ucsGo//ueGrVR8GLExyAWQAt1L
tf+8d7u+VVw+UOwH/++//89k7OZupRPnlFqZwSnCQ6FbfDXJHpL+sw0VsjN3PmJg1UtRe99+Q4eG
B8iBF3/1/hOLisLYHRfbPfnbse9GdCPirT4jLudKJdqGYzm0+S3/0OOIHh8s4J07Joz05TRTwxHl
AAUf78LNfPp2F9MVG0OrkXWjf3Dxd+9ftxu3GvjVJ5h91STJivG2nvFqhub1PQ8gfXBgZAU26NKd
psMdt2azNK9eAn9dYgmtrE1x+j9EWv1TnD1K0bYCt5xsoE+ud41saLrxI6If2/tDQVT4aTLI/EBO
gKtwwMRsydhLNlIFgU6oyoHTJVMtDa0iQG65OeCzQzemCnemtbM7VEhoHUchihlyNV+F81CMe1gz
UkX0Bs5oF76kAhtHPacP+ieToQP7dfKfdwxOQe7622dPU3EZn7OPd76fpgL32XVpDDrZU/5SoSpK
piBNhGCS5PVpL1a63xgO3sC/TiNRQ5S8ELrUFwv//ut7AxS78NM0WVvTK2/uyxZEhau/ecpl9iRn
UmhTUf4N7iCq+X23v57+XfQIrKIYdB0bqWD73hErbtanxb6MkkPGkNZbxXPLfo4vPvIA4PcEz0Wo
BG+swl6qQYXuYlPI9yXDyhc/HvgHjTyg1vLvdd978QkKNnIT1u2O6KcuOiWUjVLpdymyi8VA6y2l
wvXvubJXpDsKnHESR2mlDeQKNl0mH2MVWhubY4wLkw5/+3vghfn2qlgq1AXWL9B1eYKMokcwSUUO
c/MCm1ug8s8bGY5/2X4JA0jNqwHLX+f5CzTNP2RN+RBKUAWVmQrM9ygYH8gn0SBLB+HboJuGZtIw
xnpdLPmv++4bUGPZcO8DojrigbDPcuFURRKuSdFmR59DBXG2GbsrWSROhRBki1KClNRSkS9rRUG0
KzKuIk3cfiKWkBFnKggLJwQ+T0OhEL8jN65CiOLEDcai6nHIbXMUeG2dDMCGlIEgv1ZcKyWcQbKt
ZPqlrUH7u/IDi6Ib6RPp+tbqloKBvVhOAb5uVF/P/t3H2e5k191cy3p2X5AEWEGKkT4cuNrXluGv
uwacA4jjspfC9tuIrfoSTPHPQTAewtqXfcsPePVtqAvQCN0wkragCj+6ibTablJUQRjXE5dKdDBM
VIGXaUUitv7nCw8k9mTwL4fMtYqYdw3LEQxOAgFx3Rx6jgohKFquF56nFItZCrIeJ/7ILwyViElV
YDFOELsRfOv+M4VjLUDiP8X7ILEXiXFvzGo93/ioOeV7IDQVuO3n8dc4KfGxxf3/A0UsMIA7uo4K
rj/SrFJdfp8klP3OqnnjMp16CBs979D1O3Sfjkl1BMXfSTsLMlixKd7vdlxQLHwkgVCMtK7lqdAh
bw1j0BZUKJ5fR36AgplfeYtKyw0OqNqokPq58ncaRqgQ+vniTuBayE6TikzQlQuMQ1pgFWdWLPCv
HgizHf010W+1rDt246dPZPAOXi5Q1BQ8wJ1SMhSvsN+HSlNTCg9222go2NRcUgkl6sMQORWcnE1S
7NQLKD3958qnhNRzQtuOTT5dnFiKf8A8WtlkKPkpMAfLf5S7aIwHLu1UOherGBcIXTHMOmmrAnR7
l6E0tzNZBTvzK5/X39QXTrIUPJQ0cRUV0T0nU1cBLGkJBKSoTRWHdnveFqlUx4GqaNH/l371lgrt
R0ltoNJFojCuXGcAuvAXD7pxjgDR1JDloGl6A/Lu6w3ntgOi9p9K3TpE/y0b+Gy/zQcJ7w5wj//c
t9ykHETW7UcH22ICL9GTOl5EjUw6myoQyrdZsgPX1lWU0O9++790O8m97SO57j788j29vV/+3N1/
iCRefJb1t3revi+E8nvqFdtv8zF2/yF2+j/eWx7iqH+wt9zeGsVGl/tYi994Cgi//vX/AwAA//8=
</cx:binary>
              </cx:geoCache>
            </cx:geography>
          </cx:layoutPr>
          <cx:valueColors>
            <cx:minColor>
              <a:schemeClr val="bg1"/>
            </cx:minColor>
            <cx:midColor>
              <a:schemeClr val="accent1">
                <a:lumMod val="50000"/>
              </a:schemeClr>
            </cx:midColor>
            <cx:maxColor>
              <a:srgbClr val="C00000"/>
            </cx:maxColor>
          </cx:valueColors>
          <cx:valueColorPositions count="3"/>
        </cx:series>
      </cx:plotAreaRegion>
    </cx:plotArea>
  </cx:chart>
  <cx:spPr>
    <a:noFill/>
    <a:ln>
      <a:no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497">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solidFill>
        <a:schemeClr val="dk1"/>
      </a:solidFill>
    </cs:spPr>
    <cs:defRPr sz="1000"/>
  </cs:chartArea>
  <cs:dataLabel>
    <cs:lnRef idx="0"/>
    <cs:fillRef idx="0"/>
    <cs:effectRef idx="0"/>
    <cs:fontRef idx="minor">
      <a:schemeClr val="lt1">
        <a:lumMod val="9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solidFill>
        <a:schemeClr val="phClr"/>
      </a:solidFill>
      <a:ln w="3175">
        <a:solidFill>
          <a:schemeClr val="dk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30000"/>
          </a:schemeClr>
        </a:solidFill>
        <a:round/>
      </a:ln>
    </cs:spPr>
  </cs:gridlineMajor>
  <cs:gridlineMinor>
    <cs:lnRef idx="0"/>
    <cs:fillRef idx="0"/>
    <cs:effectRef idx="0"/>
    <cs:fontRef idx="minor">
      <a:schemeClr val="lt1"/>
    </cs:fontRef>
    <cs:spPr>
      <a:ln>
        <a:solidFill>
          <a:schemeClr val="lt1">
            <a:lumMod val="95000"/>
            <a:alpha val="3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400"/>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D6B42D-849D-4C74-99BE-37BA58CBEAE8}" type="doc">
      <dgm:prSet loTypeId="urn:microsoft.com/office/officeart/2005/8/layout/process5" loCatId="process" qsTypeId="urn:microsoft.com/office/officeart/2005/8/quickstyle/simple4" qsCatId="simple" csTypeId="urn:microsoft.com/office/officeart/2005/8/colors/accent0_3" csCatId="mainScheme" phldr="1"/>
      <dgm:spPr/>
      <dgm:t>
        <a:bodyPr/>
        <a:lstStyle/>
        <a:p>
          <a:endParaRPr lang="en-US"/>
        </a:p>
      </dgm:t>
    </dgm:pt>
    <dgm:pt modelId="{EF101E77-FDA6-40CE-A985-6C16BC25C689}">
      <dgm:prSet custT="1"/>
      <dgm:spPr/>
      <dgm:t>
        <a:bodyPr/>
        <a:lstStyle/>
        <a:p>
          <a:r>
            <a:rPr lang="en-US" sz="2000" b="1"/>
            <a:t>Country name</a:t>
          </a:r>
          <a:endParaRPr lang="en-US" sz="2000"/>
        </a:p>
      </dgm:t>
    </dgm:pt>
    <dgm:pt modelId="{B1070D7D-FAD5-4981-9A9D-4FB912F0E1BE}" type="parTrans" cxnId="{D1332FDF-FB14-4581-A777-41D4E88D5A03}">
      <dgm:prSet/>
      <dgm:spPr/>
      <dgm:t>
        <a:bodyPr/>
        <a:lstStyle/>
        <a:p>
          <a:endParaRPr lang="en-US" sz="2000">
            <a:solidFill>
              <a:schemeClr val="bg1"/>
            </a:solidFill>
          </a:endParaRPr>
        </a:p>
      </dgm:t>
    </dgm:pt>
    <dgm:pt modelId="{FB49905C-E2E9-44CB-AAAB-2B8C8D770DB8}" type="sibTrans" cxnId="{D1332FDF-FB14-4581-A777-41D4E88D5A03}">
      <dgm:prSet custT="1"/>
      <dgm:spPr/>
      <dgm:t>
        <a:bodyPr/>
        <a:lstStyle/>
        <a:p>
          <a:endParaRPr lang="en-US" sz="2000">
            <a:solidFill>
              <a:schemeClr val="bg1"/>
            </a:solidFill>
          </a:endParaRPr>
        </a:p>
      </dgm:t>
    </dgm:pt>
    <dgm:pt modelId="{E5E6DB3C-90F9-43F0-A713-B32CA7CA8B90}">
      <dgm:prSet custT="1"/>
      <dgm:spPr/>
      <dgm:t>
        <a:bodyPr/>
        <a:lstStyle/>
        <a:p>
          <a:r>
            <a:rPr lang="en-US" sz="2000" b="1" dirty="0"/>
            <a:t>Time</a:t>
          </a:r>
          <a:endParaRPr lang="en-US" sz="2000" dirty="0"/>
        </a:p>
      </dgm:t>
    </dgm:pt>
    <dgm:pt modelId="{472E826E-A6AE-4BD1-A2BD-BBB712762E51}" type="parTrans" cxnId="{41BEDAD4-4F2B-4057-A0A6-CFC82258421D}">
      <dgm:prSet/>
      <dgm:spPr/>
      <dgm:t>
        <a:bodyPr/>
        <a:lstStyle/>
        <a:p>
          <a:endParaRPr lang="en-US" sz="2000">
            <a:solidFill>
              <a:schemeClr val="bg1"/>
            </a:solidFill>
          </a:endParaRPr>
        </a:p>
      </dgm:t>
    </dgm:pt>
    <dgm:pt modelId="{B0DC21E9-3B62-4324-AF91-9EF49266D17A}" type="sibTrans" cxnId="{41BEDAD4-4F2B-4057-A0A6-CFC82258421D}">
      <dgm:prSet custT="1"/>
      <dgm:spPr/>
      <dgm:t>
        <a:bodyPr/>
        <a:lstStyle/>
        <a:p>
          <a:endParaRPr lang="en-US" sz="2000">
            <a:solidFill>
              <a:schemeClr val="bg1"/>
            </a:solidFill>
          </a:endParaRPr>
        </a:p>
      </dgm:t>
    </dgm:pt>
    <dgm:pt modelId="{B347215E-ABC1-4C84-A1E2-EC3E3EB30F7E}">
      <dgm:prSet custT="1"/>
      <dgm:spPr/>
      <dgm:t>
        <a:bodyPr/>
        <a:lstStyle/>
        <a:p>
          <a:r>
            <a:rPr lang="en-US" sz="2000" b="1"/>
            <a:t>Intentional homicide</a:t>
          </a:r>
          <a:endParaRPr lang="en-US" sz="2000"/>
        </a:p>
      </dgm:t>
    </dgm:pt>
    <dgm:pt modelId="{59C33C62-5463-4567-94DB-5E50EF4AC707}" type="parTrans" cxnId="{C2A97BBF-AC10-45AC-B7D4-1F89E30C0669}">
      <dgm:prSet/>
      <dgm:spPr/>
      <dgm:t>
        <a:bodyPr/>
        <a:lstStyle/>
        <a:p>
          <a:endParaRPr lang="en-US" sz="2000">
            <a:solidFill>
              <a:schemeClr val="bg1"/>
            </a:solidFill>
          </a:endParaRPr>
        </a:p>
      </dgm:t>
    </dgm:pt>
    <dgm:pt modelId="{A593A9E2-FFC1-41D5-B8DC-B1032E63BF98}" type="sibTrans" cxnId="{C2A97BBF-AC10-45AC-B7D4-1F89E30C0669}">
      <dgm:prSet custT="1"/>
      <dgm:spPr/>
      <dgm:t>
        <a:bodyPr/>
        <a:lstStyle/>
        <a:p>
          <a:endParaRPr lang="en-US" sz="2000">
            <a:solidFill>
              <a:schemeClr val="bg1"/>
            </a:solidFill>
          </a:endParaRPr>
        </a:p>
      </dgm:t>
    </dgm:pt>
    <dgm:pt modelId="{EB0F66A9-A438-454D-B7CF-8087D6498558}">
      <dgm:prSet custT="1"/>
      <dgm:spPr/>
      <dgm:t>
        <a:bodyPr/>
        <a:lstStyle/>
        <a:p>
          <a:r>
            <a:rPr lang="en-US" sz="2000" b="1"/>
            <a:t>Kidnapping</a:t>
          </a:r>
          <a:endParaRPr lang="en-US" sz="2000"/>
        </a:p>
      </dgm:t>
    </dgm:pt>
    <dgm:pt modelId="{79F76FB3-DD90-4C62-87E4-C1171F03880D}" type="parTrans" cxnId="{3B81FFA9-957A-4C81-9F47-A9CD363BC13B}">
      <dgm:prSet/>
      <dgm:spPr/>
      <dgm:t>
        <a:bodyPr/>
        <a:lstStyle/>
        <a:p>
          <a:endParaRPr lang="en-US" sz="2000">
            <a:solidFill>
              <a:schemeClr val="bg1"/>
            </a:solidFill>
          </a:endParaRPr>
        </a:p>
      </dgm:t>
    </dgm:pt>
    <dgm:pt modelId="{38CB37D7-D65D-4CD5-B2C6-57349E657DB0}" type="sibTrans" cxnId="{3B81FFA9-957A-4C81-9F47-A9CD363BC13B}">
      <dgm:prSet custT="1"/>
      <dgm:spPr/>
      <dgm:t>
        <a:bodyPr/>
        <a:lstStyle/>
        <a:p>
          <a:endParaRPr lang="en-US" sz="2000">
            <a:solidFill>
              <a:schemeClr val="bg1"/>
            </a:solidFill>
          </a:endParaRPr>
        </a:p>
      </dgm:t>
    </dgm:pt>
    <dgm:pt modelId="{C9CA672F-8711-4B5D-AB84-2D66755CDF82}">
      <dgm:prSet custT="1"/>
      <dgm:spPr/>
      <dgm:t>
        <a:bodyPr/>
        <a:lstStyle/>
        <a:p>
          <a:r>
            <a:rPr lang="en-US" sz="2000" b="1"/>
            <a:t>Sexual violence</a:t>
          </a:r>
          <a:endParaRPr lang="en-US" sz="2000" dirty="0"/>
        </a:p>
      </dgm:t>
    </dgm:pt>
    <dgm:pt modelId="{64E3D7BA-B960-4B26-A0F7-C912C835F2EE}" type="parTrans" cxnId="{578351DF-2FAE-415F-A67F-A74300B30FD3}">
      <dgm:prSet/>
      <dgm:spPr/>
      <dgm:t>
        <a:bodyPr/>
        <a:lstStyle/>
        <a:p>
          <a:endParaRPr lang="en-US" sz="2000">
            <a:solidFill>
              <a:schemeClr val="bg1"/>
            </a:solidFill>
          </a:endParaRPr>
        </a:p>
      </dgm:t>
    </dgm:pt>
    <dgm:pt modelId="{7C416F39-9569-495A-BE80-4131AC695D26}" type="sibTrans" cxnId="{578351DF-2FAE-415F-A67F-A74300B30FD3}">
      <dgm:prSet custT="1"/>
      <dgm:spPr/>
      <dgm:t>
        <a:bodyPr/>
        <a:lstStyle/>
        <a:p>
          <a:endParaRPr lang="en-US" sz="2000">
            <a:solidFill>
              <a:schemeClr val="bg1"/>
            </a:solidFill>
          </a:endParaRPr>
        </a:p>
      </dgm:t>
    </dgm:pt>
    <dgm:pt modelId="{5300366F-9F29-4DD7-8F02-C418AFBBE5C2}">
      <dgm:prSet custT="1"/>
      <dgm:spPr/>
      <dgm:t>
        <a:bodyPr/>
        <a:lstStyle/>
        <a:p>
          <a:r>
            <a:rPr lang="en-US" sz="2000" b="1"/>
            <a:t>Rape</a:t>
          </a:r>
          <a:endParaRPr lang="en-US" sz="2000"/>
        </a:p>
      </dgm:t>
    </dgm:pt>
    <dgm:pt modelId="{FC230DFE-2148-4A29-86F1-B83496AE000A}" type="parTrans" cxnId="{668ED3EF-159C-4DAC-8378-E4BAAAC99D97}">
      <dgm:prSet/>
      <dgm:spPr/>
      <dgm:t>
        <a:bodyPr/>
        <a:lstStyle/>
        <a:p>
          <a:endParaRPr lang="en-US" sz="2000">
            <a:solidFill>
              <a:schemeClr val="bg1"/>
            </a:solidFill>
          </a:endParaRPr>
        </a:p>
      </dgm:t>
    </dgm:pt>
    <dgm:pt modelId="{27D65742-DF7E-464D-B949-2C07D41580F9}" type="sibTrans" cxnId="{668ED3EF-159C-4DAC-8378-E4BAAAC99D97}">
      <dgm:prSet custT="1"/>
      <dgm:spPr/>
      <dgm:t>
        <a:bodyPr/>
        <a:lstStyle/>
        <a:p>
          <a:endParaRPr lang="en-US" sz="2000">
            <a:solidFill>
              <a:schemeClr val="bg1"/>
            </a:solidFill>
          </a:endParaRPr>
        </a:p>
      </dgm:t>
    </dgm:pt>
    <dgm:pt modelId="{E4BBF68B-1A40-42A8-807A-567A86636D48}">
      <dgm:prSet custT="1"/>
      <dgm:spPr/>
      <dgm:t>
        <a:bodyPr/>
        <a:lstStyle/>
        <a:p>
          <a:r>
            <a:rPr lang="en-US" sz="2000" b="1"/>
            <a:t>Sexual assault</a:t>
          </a:r>
          <a:endParaRPr lang="en-US" sz="2000"/>
        </a:p>
      </dgm:t>
    </dgm:pt>
    <dgm:pt modelId="{7C1EFC43-A6A3-49FB-89DE-27CDF6DB9F1B}" type="parTrans" cxnId="{A16244DC-5ECC-40DF-9F89-CAF93DCF612F}">
      <dgm:prSet/>
      <dgm:spPr/>
      <dgm:t>
        <a:bodyPr/>
        <a:lstStyle/>
        <a:p>
          <a:endParaRPr lang="en-US" sz="2000">
            <a:solidFill>
              <a:schemeClr val="bg1"/>
            </a:solidFill>
          </a:endParaRPr>
        </a:p>
      </dgm:t>
    </dgm:pt>
    <dgm:pt modelId="{F9C3F525-F666-4F3E-AD56-92473C26C308}" type="sibTrans" cxnId="{A16244DC-5ECC-40DF-9F89-CAF93DCF612F}">
      <dgm:prSet custT="1"/>
      <dgm:spPr/>
      <dgm:t>
        <a:bodyPr/>
        <a:lstStyle/>
        <a:p>
          <a:endParaRPr lang="en-US" sz="2000">
            <a:solidFill>
              <a:schemeClr val="bg1"/>
            </a:solidFill>
          </a:endParaRPr>
        </a:p>
      </dgm:t>
    </dgm:pt>
    <dgm:pt modelId="{5FF7674E-7D7F-4991-BCC9-4116A42C1BB9}">
      <dgm:prSet custT="1"/>
      <dgm:spPr/>
      <dgm:t>
        <a:bodyPr/>
        <a:lstStyle/>
        <a:p>
          <a:r>
            <a:rPr lang="en-US" sz="2000" b="1"/>
            <a:t>Robbery</a:t>
          </a:r>
          <a:endParaRPr lang="en-US" sz="2000"/>
        </a:p>
      </dgm:t>
    </dgm:pt>
    <dgm:pt modelId="{D43DD181-04D9-4559-85ED-9C8BF668A7F9}" type="parTrans" cxnId="{360ED320-B98B-40A0-A3AC-1513014F0BF3}">
      <dgm:prSet/>
      <dgm:spPr/>
      <dgm:t>
        <a:bodyPr/>
        <a:lstStyle/>
        <a:p>
          <a:endParaRPr lang="en-US" sz="2000">
            <a:solidFill>
              <a:schemeClr val="bg1"/>
            </a:solidFill>
          </a:endParaRPr>
        </a:p>
      </dgm:t>
    </dgm:pt>
    <dgm:pt modelId="{CB470A76-6096-4B3A-95E3-18C9C13BA5B7}" type="sibTrans" cxnId="{360ED320-B98B-40A0-A3AC-1513014F0BF3}">
      <dgm:prSet custT="1"/>
      <dgm:spPr/>
      <dgm:t>
        <a:bodyPr/>
        <a:lstStyle/>
        <a:p>
          <a:endParaRPr lang="en-US" sz="2000">
            <a:solidFill>
              <a:schemeClr val="bg1"/>
            </a:solidFill>
          </a:endParaRPr>
        </a:p>
      </dgm:t>
    </dgm:pt>
    <dgm:pt modelId="{592AFEA4-831B-43D8-9F7C-41138BED2D04}">
      <dgm:prSet custT="1"/>
      <dgm:spPr/>
      <dgm:t>
        <a:bodyPr/>
        <a:lstStyle/>
        <a:p>
          <a:r>
            <a:rPr lang="en-US" sz="2000" b="1"/>
            <a:t>Burglary</a:t>
          </a:r>
          <a:endParaRPr lang="en-US" sz="2000"/>
        </a:p>
      </dgm:t>
    </dgm:pt>
    <dgm:pt modelId="{1BCB4868-663B-42D7-86DF-CE40F7FE483C}" type="parTrans" cxnId="{1671DC1A-E40D-4F9F-9B3E-433FDA9B4618}">
      <dgm:prSet/>
      <dgm:spPr/>
      <dgm:t>
        <a:bodyPr/>
        <a:lstStyle/>
        <a:p>
          <a:endParaRPr lang="en-US" sz="2000">
            <a:solidFill>
              <a:schemeClr val="bg1"/>
            </a:solidFill>
          </a:endParaRPr>
        </a:p>
      </dgm:t>
    </dgm:pt>
    <dgm:pt modelId="{6933BB01-1EC4-4053-A500-9C9192EBD477}" type="sibTrans" cxnId="{1671DC1A-E40D-4F9F-9B3E-433FDA9B4618}">
      <dgm:prSet custT="1"/>
      <dgm:spPr/>
      <dgm:t>
        <a:bodyPr/>
        <a:lstStyle/>
        <a:p>
          <a:endParaRPr lang="en-US" sz="2000">
            <a:solidFill>
              <a:schemeClr val="bg1"/>
            </a:solidFill>
          </a:endParaRPr>
        </a:p>
      </dgm:t>
    </dgm:pt>
    <dgm:pt modelId="{9584FB35-67C0-4374-92F7-3B870D483CCB}">
      <dgm:prSet custT="1"/>
      <dgm:spPr/>
      <dgm:t>
        <a:bodyPr/>
        <a:lstStyle/>
        <a:p>
          <a:r>
            <a:rPr lang="en-US" sz="2000" b="1"/>
            <a:t>Theft</a:t>
          </a:r>
          <a:endParaRPr lang="en-US" sz="2000"/>
        </a:p>
      </dgm:t>
    </dgm:pt>
    <dgm:pt modelId="{7C7AACAC-127E-4312-B809-C11788588B85}" type="parTrans" cxnId="{29E6B6E4-A751-4AEA-BD01-2AD272CD5F5D}">
      <dgm:prSet/>
      <dgm:spPr/>
      <dgm:t>
        <a:bodyPr/>
        <a:lstStyle/>
        <a:p>
          <a:endParaRPr lang="en-US" sz="2000">
            <a:solidFill>
              <a:schemeClr val="bg1"/>
            </a:solidFill>
          </a:endParaRPr>
        </a:p>
      </dgm:t>
    </dgm:pt>
    <dgm:pt modelId="{01FF1D1C-445F-4616-9520-4C813DC56E3F}" type="sibTrans" cxnId="{29E6B6E4-A751-4AEA-BD01-2AD272CD5F5D}">
      <dgm:prSet/>
      <dgm:spPr/>
      <dgm:t>
        <a:bodyPr/>
        <a:lstStyle/>
        <a:p>
          <a:endParaRPr lang="en-US" sz="2000">
            <a:solidFill>
              <a:schemeClr val="bg1"/>
            </a:solidFill>
          </a:endParaRPr>
        </a:p>
      </dgm:t>
    </dgm:pt>
    <dgm:pt modelId="{BE346076-D3AA-4418-BFA9-86E5AA7505FC}" type="pres">
      <dgm:prSet presAssocID="{F4D6B42D-849D-4C74-99BE-37BA58CBEAE8}" presName="diagram" presStyleCnt="0">
        <dgm:presLayoutVars>
          <dgm:dir/>
          <dgm:resizeHandles val="exact"/>
        </dgm:presLayoutVars>
      </dgm:prSet>
      <dgm:spPr/>
    </dgm:pt>
    <dgm:pt modelId="{6C93AF80-6A15-493E-B1FE-5B24DE768D6F}" type="pres">
      <dgm:prSet presAssocID="{EF101E77-FDA6-40CE-A985-6C16BC25C689}" presName="node" presStyleLbl="node1" presStyleIdx="0" presStyleCnt="10">
        <dgm:presLayoutVars>
          <dgm:bulletEnabled val="1"/>
        </dgm:presLayoutVars>
      </dgm:prSet>
      <dgm:spPr/>
    </dgm:pt>
    <dgm:pt modelId="{E6A4ABEF-0750-4472-8353-8AC9ABAC40A9}" type="pres">
      <dgm:prSet presAssocID="{FB49905C-E2E9-44CB-AAAB-2B8C8D770DB8}" presName="sibTrans" presStyleLbl="sibTrans2D1" presStyleIdx="0" presStyleCnt="9"/>
      <dgm:spPr/>
    </dgm:pt>
    <dgm:pt modelId="{6E426188-8DA4-45E6-9CF2-AADD3556FE9D}" type="pres">
      <dgm:prSet presAssocID="{FB49905C-E2E9-44CB-AAAB-2B8C8D770DB8}" presName="connectorText" presStyleLbl="sibTrans2D1" presStyleIdx="0" presStyleCnt="9"/>
      <dgm:spPr/>
    </dgm:pt>
    <dgm:pt modelId="{3514A2F5-C5FD-4A63-97F7-304E5745D6C6}" type="pres">
      <dgm:prSet presAssocID="{E5E6DB3C-90F9-43F0-A713-B32CA7CA8B90}" presName="node" presStyleLbl="node1" presStyleIdx="1" presStyleCnt="10">
        <dgm:presLayoutVars>
          <dgm:bulletEnabled val="1"/>
        </dgm:presLayoutVars>
      </dgm:prSet>
      <dgm:spPr/>
    </dgm:pt>
    <dgm:pt modelId="{E0070DB6-1B6E-4DF6-A551-EA9FAC7EAF10}" type="pres">
      <dgm:prSet presAssocID="{B0DC21E9-3B62-4324-AF91-9EF49266D17A}" presName="sibTrans" presStyleLbl="sibTrans2D1" presStyleIdx="1" presStyleCnt="9"/>
      <dgm:spPr/>
    </dgm:pt>
    <dgm:pt modelId="{82BE5FB4-F90B-4D31-9136-632E0C12AC37}" type="pres">
      <dgm:prSet presAssocID="{B0DC21E9-3B62-4324-AF91-9EF49266D17A}" presName="connectorText" presStyleLbl="sibTrans2D1" presStyleIdx="1" presStyleCnt="9"/>
      <dgm:spPr/>
    </dgm:pt>
    <dgm:pt modelId="{48A22EFA-C09A-4027-9B49-ABC85DAE62F0}" type="pres">
      <dgm:prSet presAssocID="{B347215E-ABC1-4C84-A1E2-EC3E3EB30F7E}" presName="node" presStyleLbl="node1" presStyleIdx="2" presStyleCnt="10">
        <dgm:presLayoutVars>
          <dgm:bulletEnabled val="1"/>
        </dgm:presLayoutVars>
      </dgm:prSet>
      <dgm:spPr/>
    </dgm:pt>
    <dgm:pt modelId="{E2E74F50-6F37-443A-AA04-80A7DD725892}" type="pres">
      <dgm:prSet presAssocID="{A593A9E2-FFC1-41D5-B8DC-B1032E63BF98}" presName="sibTrans" presStyleLbl="sibTrans2D1" presStyleIdx="2" presStyleCnt="9"/>
      <dgm:spPr/>
    </dgm:pt>
    <dgm:pt modelId="{E5F832D9-E6CD-406F-BB29-FFDD45519F16}" type="pres">
      <dgm:prSet presAssocID="{A593A9E2-FFC1-41D5-B8DC-B1032E63BF98}" presName="connectorText" presStyleLbl="sibTrans2D1" presStyleIdx="2" presStyleCnt="9"/>
      <dgm:spPr/>
    </dgm:pt>
    <dgm:pt modelId="{E9401AC0-C545-4F9B-8F27-5802FF5E92DA}" type="pres">
      <dgm:prSet presAssocID="{EB0F66A9-A438-454D-B7CF-8087D6498558}" presName="node" presStyleLbl="node1" presStyleIdx="3" presStyleCnt="10">
        <dgm:presLayoutVars>
          <dgm:bulletEnabled val="1"/>
        </dgm:presLayoutVars>
      </dgm:prSet>
      <dgm:spPr/>
    </dgm:pt>
    <dgm:pt modelId="{09C24B9B-C159-4427-B314-7E28CC015E8F}" type="pres">
      <dgm:prSet presAssocID="{38CB37D7-D65D-4CD5-B2C6-57349E657DB0}" presName="sibTrans" presStyleLbl="sibTrans2D1" presStyleIdx="3" presStyleCnt="9"/>
      <dgm:spPr/>
    </dgm:pt>
    <dgm:pt modelId="{41E61C6E-269E-4AB0-91BA-448C440688C4}" type="pres">
      <dgm:prSet presAssocID="{38CB37D7-D65D-4CD5-B2C6-57349E657DB0}" presName="connectorText" presStyleLbl="sibTrans2D1" presStyleIdx="3" presStyleCnt="9"/>
      <dgm:spPr/>
    </dgm:pt>
    <dgm:pt modelId="{A674B36D-0C31-4375-97A8-C74DC1FD23F8}" type="pres">
      <dgm:prSet presAssocID="{C9CA672F-8711-4B5D-AB84-2D66755CDF82}" presName="node" presStyleLbl="node1" presStyleIdx="4" presStyleCnt="10">
        <dgm:presLayoutVars>
          <dgm:bulletEnabled val="1"/>
        </dgm:presLayoutVars>
      </dgm:prSet>
      <dgm:spPr/>
    </dgm:pt>
    <dgm:pt modelId="{F0D371FF-2221-4209-88C6-DBA8F9E14026}" type="pres">
      <dgm:prSet presAssocID="{7C416F39-9569-495A-BE80-4131AC695D26}" presName="sibTrans" presStyleLbl="sibTrans2D1" presStyleIdx="4" presStyleCnt="9"/>
      <dgm:spPr/>
    </dgm:pt>
    <dgm:pt modelId="{E1719EAD-400B-4614-999C-7FCD7B3F2DF6}" type="pres">
      <dgm:prSet presAssocID="{7C416F39-9569-495A-BE80-4131AC695D26}" presName="connectorText" presStyleLbl="sibTrans2D1" presStyleIdx="4" presStyleCnt="9"/>
      <dgm:spPr/>
    </dgm:pt>
    <dgm:pt modelId="{14EE31E7-6F4B-4578-894D-8A281525723F}" type="pres">
      <dgm:prSet presAssocID="{5300366F-9F29-4DD7-8F02-C418AFBBE5C2}" presName="node" presStyleLbl="node1" presStyleIdx="5" presStyleCnt="10">
        <dgm:presLayoutVars>
          <dgm:bulletEnabled val="1"/>
        </dgm:presLayoutVars>
      </dgm:prSet>
      <dgm:spPr/>
    </dgm:pt>
    <dgm:pt modelId="{0D53F080-225B-46C3-9AB5-B11654995805}" type="pres">
      <dgm:prSet presAssocID="{27D65742-DF7E-464D-B949-2C07D41580F9}" presName="sibTrans" presStyleLbl="sibTrans2D1" presStyleIdx="5" presStyleCnt="9"/>
      <dgm:spPr/>
    </dgm:pt>
    <dgm:pt modelId="{73E22FCB-6B40-4FBE-8C5B-B6141E2476C6}" type="pres">
      <dgm:prSet presAssocID="{27D65742-DF7E-464D-B949-2C07D41580F9}" presName="connectorText" presStyleLbl="sibTrans2D1" presStyleIdx="5" presStyleCnt="9"/>
      <dgm:spPr/>
    </dgm:pt>
    <dgm:pt modelId="{14B64204-F1A4-47C2-93F2-E64717446232}" type="pres">
      <dgm:prSet presAssocID="{E4BBF68B-1A40-42A8-807A-567A86636D48}" presName="node" presStyleLbl="node1" presStyleIdx="6" presStyleCnt="10">
        <dgm:presLayoutVars>
          <dgm:bulletEnabled val="1"/>
        </dgm:presLayoutVars>
      </dgm:prSet>
      <dgm:spPr/>
    </dgm:pt>
    <dgm:pt modelId="{99F4D410-9F52-4152-AD43-94DD4656B3DD}" type="pres">
      <dgm:prSet presAssocID="{F9C3F525-F666-4F3E-AD56-92473C26C308}" presName="sibTrans" presStyleLbl="sibTrans2D1" presStyleIdx="6" presStyleCnt="9"/>
      <dgm:spPr/>
    </dgm:pt>
    <dgm:pt modelId="{56F7E042-652F-4B6E-B2EC-2E9F0919D52E}" type="pres">
      <dgm:prSet presAssocID="{F9C3F525-F666-4F3E-AD56-92473C26C308}" presName="connectorText" presStyleLbl="sibTrans2D1" presStyleIdx="6" presStyleCnt="9"/>
      <dgm:spPr/>
    </dgm:pt>
    <dgm:pt modelId="{219BF589-8496-40A7-BF21-0CE9B9737A71}" type="pres">
      <dgm:prSet presAssocID="{5FF7674E-7D7F-4991-BCC9-4116A42C1BB9}" presName="node" presStyleLbl="node1" presStyleIdx="7" presStyleCnt="10">
        <dgm:presLayoutVars>
          <dgm:bulletEnabled val="1"/>
        </dgm:presLayoutVars>
      </dgm:prSet>
      <dgm:spPr/>
    </dgm:pt>
    <dgm:pt modelId="{9BFE5CA1-C25C-4769-B930-E2D7358AA2CC}" type="pres">
      <dgm:prSet presAssocID="{CB470A76-6096-4B3A-95E3-18C9C13BA5B7}" presName="sibTrans" presStyleLbl="sibTrans2D1" presStyleIdx="7" presStyleCnt="9"/>
      <dgm:spPr/>
    </dgm:pt>
    <dgm:pt modelId="{B298644C-00CF-49D2-9118-2DFFAA7766AD}" type="pres">
      <dgm:prSet presAssocID="{CB470A76-6096-4B3A-95E3-18C9C13BA5B7}" presName="connectorText" presStyleLbl="sibTrans2D1" presStyleIdx="7" presStyleCnt="9"/>
      <dgm:spPr/>
    </dgm:pt>
    <dgm:pt modelId="{E878EDD4-42B1-4D5A-9391-D9E7C19D1E62}" type="pres">
      <dgm:prSet presAssocID="{592AFEA4-831B-43D8-9F7C-41138BED2D04}" presName="node" presStyleLbl="node1" presStyleIdx="8" presStyleCnt="10">
        <dgm:presLayoutVars>
          <dgm:bulletEnabled val="1"/>
        </dgm:presLayoutVars>
      </dgm:prSet>
      <dgm:spPr/>
    </dgm:pt>
    <dgm:pt modelId="{40247086-8550-47A4-85C9-9C9AAA23265B}" type="pres">
      <dgm:prSet presAssocID="{6933BB01-1EC4-4053-A500-9C9192EBD477}" presName="sibTrans" presStyleLbl="sibTrans2D1" presStyleIdx="8" presStyleCnt="9"/>
      <dgm:spPr/>
    </dgm:pt>
    <dgm:pt modelId="{A044E8C4-1218-4034-BAF0-729C44BA01F8}" type="pres">
      <dgm:prSet presAssocID="{6933BB01-1EC4-4053-A500-9C9192EBD477}" presName="connectorText" presStyleLbl="sibTrans2D1" presStyleIdx="8" presStyleCnt="9"/>
      <dgm:spPr/>
    </dgm:pt>
    <dgm:pt modelId="{A5FF36EE-5145-4E0E-945B-B589B611A0F2}" type="pres">
      <dgm:prSet presAssocID="{9584FB35-67C0-4374-92F7-3B870D483CCB}" presName="node" presStyleLbl="node1" presStyleIdx="9" presStyleCnt="10">
        <dgm:presLayoutVars>
          <dgm:bulletEnabled val="1"/>
        </dgm:presLayoutVars>
      </dgm:prSet>
      <dgm:spPr/>
    </dgm:pt>
  </dgm:ptLst>
  <dgm:cxnLst>
    <dgm:cxn modelId="{C20B6101-EC26-437A-8845-EABBFEC7B202}" type="presOf" srcId="{FB49905C-E2E9-44CB-AAAB-2B8C8D770DB8}" destId="{6E426188-8DA4-45E6-9CF2-AADD3556FE9D}" srcOrd="1" destOrd="0" presId="urn:microsoft.com/office/officeart/2005/8/layout/process5"/>
    <dgm:cxn modelId="{1671DC1A-E40D-4F9F-9B3E-433FDA9B4618}" srcId="{F4D6B42D-849D-4C74-99BE-37BA58CBEAE8}" destId="{592AFEA4-831B-43D8-9F7C-41138BED2D04}" srcOrd="8" destOrd="0" parTransId="{1BCB4868-663B-42D7-86DF-CE40F7FE483C}" sibTransId="{6933BB01-1EC4-4053-A500-9C9192EBD477}"/>
    <dgm:cxn modelId="{3E8E2F20-2F55-458E-9968-8C711D28704A}" type="presOf" srcId="{CB470A76-6096-4B3A-95E3-18C9C13BA5B7}" destId="{9BFE5CA1-C25C-4769-B930-E2D7358AA2CC}" srcOrd="0" destOrd="0" presId="urn:microsoft.com/office/officeart/2005/8/layout/process5"/>
    <dgm:cxn modelId="{360ED320-B98B-40A0-A3AC-1513014F0BF3}" srcId="{F4D6B42D-849D-4C74-99BE-37BA58CBEAE8}" destId="{5FF7674E-7D7F-4991-BCC9-4116A42C1BB9}" srcOrd="7" destOrd="0" parTransId="{D43DD181-04D9-4559-85ED-9C8BF668A7F9}" sibTransId="{CB470A76-6096-4B3A-95E3-18C9C13BA5B7}"/>
    <dgm:cxn modelId="{E4025729-F36B-4003-B65F-B516ED93B072}" type="presOf" srcId="{38CB37D7-D65D-4CD5-B2C6-57349E657DB0}" destId="{09C24B9B-C159-4427-B314-7E28CC015E8F}" srcOrd="0" destOrd="0" presId="urn:microsoft.com/office/officeart/2005/8/layout/process5"/>
    <dgm:cxn modelId="{C4BC9329-9237-42D7-8DAF-1E40B78BD903}" type="presOf" srcId="{B347215E-ABC1-4C84-A1E2-EC3E3EB30F7E}" destId="{48A22EFA-C09A-4027-9B49-ABC85DAE62F0}" srcOrd="0" destOrd="0" presId="urn:microsoft.com/office/officeart/2005/8/layout/process5"/>
    <dgm:cxn modelId="{8D898E74-3E94-4EC0-BC50-249AE1B997FB}" type="presOf" srcId="{F9C3F525-F666-4F3E-AD56-92473C26C308}" destId="{56F7E042-652F-4B6E-B2EC-2E9F0919D52E}" srcOrd="1" destOrd="0" presId="urn:microsoft.com/office/officeart/2005/8/layout/process5"/>
    <dgm:cxn modelId="{A92BD357-7871-4597-9913-4079D5731412}" type="presOf" srcId="{E4BBF68B-1A40-42A8-807A-567A86636D48}" destId="{14B64204-F1A4-47C2-93F2-E64717446232}" srcOrd="0" destOrd="0" presId="urn:microsoft.com/office/officeart/2005/8/layout/process5"/>
    <dgm:cxn modelId="{098FD57C-3C39-4E60-8FEB-EC6271844E31}" type="presOf" srcId="{5300366F-9F29-4DD7-8F02-C418AFBBE5C2}" destId="{14EE31E7-6F4B-4578-894D-8A281525723F}" srcOrd="0" destOrd="0" presId="urn:microsoft.com/office/officeart/2005/8/layout/process5"/>
    <dgm:cxn modelId="{569BF87F-A868-46F6-BF2E-5B1B44F68C81}" type="presOf" srcId="{FB49905C-E2E9-44CB-AAAB-2B8C8D770DB8}" destId="{E6A4ABEF-0750-4472-8353-8AC9ABAC40A9}" srcOrd="0" destOrd="0" presId="urn:microsoft.com/office/officeart/2005/8/layout/process5"/>
    <dgm:cxn modelId="{25F8EF90-F9E2-41B3-B9C3-DF74653BA00C}" type="presOf" srcId="{F9C3F525-F666-4F3E-AD56-92473C26C308}" destId="{99F4D410-9F52-4152-AD43-94DD4656B3DD}" srcOrd="0" destOrd="0" presId="urn:microsoft.com/office/officeart/2005/8/layout/process5"/>
    <dgm:cxn modelId="{35CBB893-BD5E-4C01-B9F1-4C14E2E2786D}" type="presOf" srcId="{CB470A76-6096-4B3A-95E3-18C9C13BA5B7}" destId="{B298644C-00CF-49D2-9118-2DFFAA7766AD}" srcOrd="1" destOrd="0" presId="urn:microsoft.com/office/officeart/2005/8/layout/process5"/>
    <dgm:cxn modelId="{D87EE193-4A07-48AB-8F31-E502B7EE9470}" type="presOf" srcId="{6933BB01-1EC4-4053-A500-9C9192EBD477}" destId="{A044E8C4-1218-4034-BAF0-729C44BA01F8}" srcOrd="1" destOrd="0" presId="urn:microsoft.com/office/officeart/2005/8/layout/process5"/>
    <dgm:cxn modelId="{357F7E9E-4657-48A6-8884-D2C7ECCF119D}" type="presOf" srcId="{6933BB01-1EC4-4053-A500-9C9192EBD477}" destId="{40247086-8550-47A4-85C9-9C9AAA23265B}" srcOrd="0" destOrd="0" presId="urn:microsoft.com/office/officeart/2005/8/layout/process5"/>
    <dgm:cxn modelId="{D8E3249F-48A8-40CD-A473-8D0532DCE660}" type="presOf" srcId="{A593A9E2-FFC1-41D5-B8DC-B1032E63BF98}" destId="{E2E74F50-6F37-443A-AA04-80A7DD725892}" srcOrd="0" destOrd="0" presId="urn:microsoft.com/office/officeart/2005/8/layout/process5"/>
    <dgm:cxn modelId="{3B81FFA9-957A-4C81-9F47-A9CD363BC13B}" srcId="{F4D6B42D-849D-4C74-99BE-37BA58CBEAE8}" destId="{EB0F66A9-A438-454D-B7CF-8087D6498558}" srcOrd="3" destOrd="0" parTransId="{79F76FB3-DD90-4C62-87E4-C1171F03880D}" sibTransId="{38CB37D7-D65D-4CD5-B2C6-57349E657DB0}"/>
    <dgm:cxn modelId="{F7C548B0-0B23-4DC4-97CB-11181B4C5B55}" type="presOf" srcId="{F4D6B42D-849D-4C74-99BE-37BA58CBEAE8}" destId="{BE346076-D3AA-4418-BFA9-86E5AA7505FC}" srcOrd="0" destOrd="0" presId="urn:microsoft.com/office/officeart/2005/8/layout/process5"/>
    <dgm:cxn modelId="{807FD3B4-D6D3-4B0D-A60B-1AF814A032F2}" type="presOf" srcId="{B0DC21E9-3B62-4324-AF91-9EF49266D17A}" destId="{E0070DB6-1B6E-4DF6-A551-EA9FAC7EAF10}" srcOrd="0" destOrd="0" presId="urn:microsoft.com/office/officeart/2005/8/layout/process5"/>
    <dgm:cxn modelId="{1AF336B5-2FFC-4ACA-8741-5662ED3F0122}" type="presOf" srcId="{27D65742-DF7E-464D-B949-2C07D41580F9}" destId="{73E22FCB-6B40-4FBE-8C5B-B6141E2476C6}" srcOrd="1" destOrd="0" presId="urn:microsoft.com/office/officeart/2005/8/layout/process5"/>
    <dgm:cxn modelId="{ACCE8FBE-FA17-4F7E-B84C-C340DBA293F7}" type="presOf" srcId="{5FF7674E-7D7F-4991-BCC9-4116A42C1BB9}" destId="{219BF589-8496-40A7-BF21-0CE9B9737A71}" srcOrd="0" destOrd="0" presId="urn:microsoft.com/office/officeart/2005/8/layout/process5"/>
    <dgm:cxn modelId="{C2A97BBF-AC10-45AC-B7D4-1F89E30C0669}" srcId="{F4D6B42D-849D-4C74-99BE-37BA58CBEAE8}" destId="{B347215E-ABC1-4C84-A1E2-EC3E3EB30F7E}" srcOrd="2" destOrd="0" parTransId="{59C33C62-5463-4567-94DB-5E50EF4AC707}" sibTransId="{A593A9E2-FFC1-41D5-B8DC-B1032E63BF98}"/>
    <dgm:cxn modelId="{425FAABF-B6A0-47A1-8441-28409C9EE828}" type="presOf" srcId="{9584FB35-67C0-4374-92F7-3B870D483CCB}" destId="{A5FF36EE-5145-4E0E-945B-B589B611A0F2}" srcOrd="0" destOrd="0" presId="urn:microsoft.com/office/officeart/2005/8/layout/process5"/>
    <dgm:cxn modelId="{C954FDC0-F3F0-40AA-A886-07651BAA1364}" type="presOf" srcId="{EB0F66A9-A438-454D-B7CF-8087D6498558}" destId="{E9401AC0-C545-4F9B-8F27-5802FF5E92DA}" srcOrd="0" destOrd="0" presId="urn:microsoft.com/office/officeart/2005/8/layout/process5"/>
    <dgm:cxn modelId="{DBB87FC5-AFB8-47C2-B5A3-BFD440A97E68}" type="presOf" srcId="{7C416F39-9569-495A-BE80-4131AC695D26}" destId="{E1719EAD-400B-4614-999C-7FCD7B3F2DF6}" srcOrd="1" destOrd="0" presId="urn:microsoft.com/office/officeart/2005/8/layout/process5"/>
    <dgm:cxn modelId="{41BEDAD4-4F2B-4057-A0A6-CFC82258421D}" srcId="{F4D6B42D-849D-4C74-99BE-37BA58CBEAE8}" destId="{E5E6DB3C-90F9-43F0-A713-B32CA7CA8B90}" srcOrd="1" destOrd="0" parTransId="{472E826E-A6AE-4BD1-A2BD-BBB712762E51}" sibTransId="{B0DC21E9-3B62-4324-AF91-9EF49266D17A}"/>
    <dgm:cxn modelId="{5E4D2DD6-F8DC-41F6-92BA-E603FB1BA504}" type="presOf" srcId="{7C416F39-9569-495A-BE80-4131AC695D26}" destId="{F0D371FF-2221-4209-88C6-DBA8F9E14026}" srcOrd="0" destOrd="0" presId="urn:microsoft.com/office/officeart/2005/8/layout/process5"/>
    <dgm:cxn modelId="{633BB4D9-BDF9-4070-BF04-D2FCEC825F11}" type="presOf" srcId="{A593A9E2-FFC1-41D5-B8DC-B1032E63BF98}" destId="{E5F832D9-E6CD-406F-BB29-FFDD45519F16}" srcOrd="1" destOrd="0" presId="urn:microsoft.com/office/officeart/2005/8/layout/process5"/>
    <dgm:cxn modelId="{A16244DC-5ECC-40DF-9F89-CAF93DCF612F}" srcId="{F4D6B42D-849D-4C74-99BE-37BA58CBEAE8}" destId="{E4BBF68B-1A40-42A8-807A-567A86636D48}" srcOrd="6" destOrd="0" parTransId="{7C1EFC43-A6A3-49FB-89DE-27CDF6DB9F1B}" sibTransId="{F9C3F525-F666-4F3E-AD56-92473C26C308}"/>
    <dgm:cxn modelId="{D1332FDF-FB14-4581-A777-41D4E88D5A03}" srcId="{F4D6B42D-849D-4C74-99BE-37BA58CBEAE8}" destId="{EF101E77-FDA6-40CE-A985-6C16BC25C689}" srcOrd="0" destOrd="0" parTransId="{B1070D7D-FAD5-4981-9A9D-4FB912F0E1BE}" sibTransId="{FB49905C-E2E9-44CB-AAAB-2B8C8D770DB8}"/>
    <dgm:cxn modelId="{578351DF-2FAE-415F-A67F-A74300B30FD3}" srcId="{F4D6B42D-849D-4C74-99BE-37BA58CBEAE8}" destId="{C9CA672F-8711-4B5D-AB84-2D66755CDF82}" srcOrd="4" destOrd="0" parTransId="{64E3D7BA-B960-4B26-A0F7-C912C835F2EE}" sibTransId="{7C416F39-9569-495A-BE80-4131AC695D26}"/>
    <dgm:cxn modelId="{29E6B6E4-A751-4AEA-BD01-2AD272CD5F5D}" srcId="{F4D6B42D-849D-4C74-99BE-37BA58CBEAE8}" destId="{9584FB35-67C0-4374-92F7-3B870D483CCB}" srcOrd="9" destOrd="0" parTransId="{7C7AACAC-127E-4312-B809-C11788588B85}" sibTransId="{01FF1D1C-445F-4616-9520-4C813DC56E3F}"/>
    <dgm:cxn modelId="{B0C8CDE4-EE2F-4D70-A447-4DA3E6183A4C}" type="presOf" srcId="{38CB37D7-D65D-4CD5-B2C6-57349E657DB0}" destId="{41E61C6E-269E-4AB0-91BA-448C440688C4}" srcOrd="1" destOrd="0" presId="urn:microsoft.com/office/officeart/2005/8/layout/process5"/>
    <dgm:cxn modelId="{87594BE6-F89A-401E-AECE-5FF9F2D7F04A}" type="presOf" srcId="{592AFEA4-831B-43D8-9F7C-41138BED2D04}" destId="{E878EDD4-42B1-4D5A-9391-D9E7C19D1E62}" srcOrd="0" destOrd="0" presId="urn:microsoft.com/office/officeart/2005/8/layout/process5"/>
    <dgm:cxn modelId="{40F78CE7-6B31-4417-B0F4-CF16B290ADBA}" type="presOf" srcId="{27D65742-DF7E-464D-B949-2C07D41580F9}" destId="{0D53F080-225B-46C3-9AB5-B11654995805}" srcOrd="0" destOrd="0" presId="urn:microsoft.com/office/officeart/2005/8/layout/process5"/>
    <dgm:cxn modelId="{314346EA-21B9-498A-A426-3FC276E73060}" type="presOf" srcId="{EF101E77-FDA6-40CE-A985-6C16BC25C689}" destId="{6C93AF80-6A15-493E-B1FE-5B24DE768D6F}" srcOrd="0" destOrd="0" presId="urn:microsoft.com/office/officeart/2005/8/layout/process5"/>
    <dgm:cxn modelId="{668ED3EF-159C-4DAC-8378-E4BAAAC99D97}" srcId="{F4D6B42D-849D-4C74-99BE-37BA58CBEAE8}" destId="{5300366F-9F29-4DD7-8F02-C418AFBBE5C2}" srcOrd="5" destOrd="0" parTransId="{FC230DFE-2148-4A29-86F1-B83496AE000A}" sibTransId="{27D65742-DF7E-464D-B949-2C07D41580F9}"/>
    <dgm:cxn modelId="{8CA286F4-CBD6-47D9-9309-8E9048805818}" type="presOf" srcId="{B0DC21E9-3B62-4324-AF91-9EF49266D17A}" destId="{82BE5FB4-F90B-4D31-9136-632E0C12AC37}" srcOrd="1" destOrd="0" presId="urn:microsoft.com/office/officeart/2005/8/layout/process5"/>
    <dgm:cxn modelId="{A116A8F8-C1F6-421A-AE97-8FEB1FE0DAAD}" type="presOf" srcId="{C9CA672F-8711-4B5D-AB84-2D66755CDF82}" destId="{A674B36D-0C31-4375-97A8-C74DC1FD23F8}" srcOrd="0" destOrd="0" presId="urn:microsoft.com/office/officeart/2005/8/layout/process5"/>
    <dgm:cxn modelId="{1F72C8FB-40CE-494F-ABC3-4F002BC95A38}" type="presOf" srcId="{E5E6DB3C-90F9-43F0-A713-B32CA7CA8B90}" destId="{3514A2F5-C5FD-4A63-97F7-304E5745D6C6}" srcOrd="0" destOrd="0" presId="urn:microsoft.com/office/officeart/2005/8/layout/process5"/>
    <dgm:cxn modelId="{A0C29E25-A62F-40A5-AB1E-B7CFB0869DC4}" type="presParOf" srcId="{BE346076-D3AA-4418-BFA9-86E5AA7505FC}" destId="{6C93AF80-6A15-493E-B1FE-5B24DE768D6F}" srcOrd="0" destOrd="0" presId="urn:microsoft.com/office/officeart/2005/8/layout/process5"/>
    <dgm:cxn modelId="{FB647713-D803-4E49-8F0E-6163A0A98E75}" type="presParOf" srcId="{BE346076-D3AA-4418-BFA9-86E5AA7505FC}" destId="{E6A4ABEF-0750-4472-8353-8AC9ABAC40A9}" srcOrd="1" destOrd="0" presId="urn:microsoft.com/office/officeart/2005/8/layout/process5"/>
    <dgm:cxn modelId="{90D81847-C946-4980-98F9-71CD64169A50}" type="presParOf" srcId="{E6A4ABEF-0750-4472-8353-8AC9ABAC40A9}" destId="{6E426188-8DA4-45E6-9CF2-AADD3556FE9D}" srcOrd="0" destOrd="0" presId="urn:microsoft.com/office/officeart/2005/8/layout/process5"/>
    <dgm:cxn modelId="{177E233A-7AD3-4A3D-94CC-751C740D9AEE}" type="presParOf" srcId="{BE346076-D3AA-4418-BFA9-86E5AA7505FC}" destId="{3514A2F5-C5FD-4A63-97F7-304E5745D6C6}" srcOrd="2" destOrd="0" presId="urn:microsoft.com/office/officeart/2005/8/layout/process5"/>
    <dgm:cxn modelId="{83EBCAC6-23B7-4527-8B42-329407BD048D}" type="presParOf" srcId="{BE346076-D3AA-4418-BFA9-86E5AA7505FC}" destId="{E0070DB6-1B6E-4DF6-A551-EA9FAC7EAF10}" srcOrd="3" destOrd="0" presId="urn:microsoft.com/office/officeart/2005/8/layout/process5"/>
    <dgm:cxn modelId="{23F8A0B7-1060-45BC-9ACF-528FB48F9C2C}" type="presParOf" srcId="{E0070DB6-1B6E-4DF6-A551-EA9FAC7EAF10}" destId="{82BE5FB4-F90B-4D31-9136-632E0C12AC37}" srcOrd="0" destOrd="0" presId="urn:microsoft.com/office/officeart/2005/8/layout/process5"/>
    <dgm:cxn modelId="{6B772B81-4BF1-4DC9-8A3E-308EE6E22717}" type="presParOf" srcId="{BE346076-D3AA-4418-BFA9-86E5AA7505FC}" destId="{48A22EFA-C09A-4027-9B49-ABC85DAE62F0}" srcOrd="4" destOrd="0" presId="urn:microsoft.com/office/officeart/2005/8/layout/process5"/>
    <dgm:cxn modelId="{3CD4086D-58BB-410E-9E75-6CDEE5945E91}" type="presParOf" srcId="{BE346076-D3AA-4418-BFA9-86E5AA7505FC}" destId="{E2E74F50-6F37-443A-AA04-80A7DD725892}" srcOrd="5" destOrd="0" presId="urn:microsoft.com/office/officeart/2005/8/layout/process5"/>
    <dgm:cxn modelId="{474FEB9B-4DDD-48B2-A677-9AC5D76BE7FD}" type="presParOf" srcId="{E2E74F50-6F37-443A-AA04-80A7DD725892}" destId="{E5F832D9-E6CD-406F-BB29-FFDD45519F16}" srcOrd="0" destOrd="0" presId="urn:microsoft.com/office/officeart/2005/8/layout/process5"/>
    <dgm:cxn modelId="{F60A40B5-B31F-4F01-8250-BD030C369832}" type="presParOf" srcId="{BE346076-D3AA-4418-BFA9-86E5AA7505FC}" destId="{E9401AC0-C545-4F9B-8F27-5802FF5E92DA}" srcOrd="6" destOrd="0" presId="urn:microsoft.com/office/officeart/2005/8/layout/process5"/>
    <dgm:cxn modelId="{928B49D6-8905-4C55-99E2-0B10393B301A}" type="presParOf" srcId="{BE346076-D3AA-4418-BFA9-86E5AA7505FC}" destId="{09C24B9B-C159-4427-B314-7E28CC015E8F}" srcOrd="7" destOrd="0" presId="urn:microsoft.com/office/officeart/2005/8/layout/process5"/>
    <dgm:cxn modelId="{6F99B08F-737D-4E23-917A-759A3D8BD50A}" type="presParOf" srcId="{09C24B9B-C159-4427-B314-7E28CC015E8F}" destId="{41E61C6E-269E-4AB0-91BA-448C440688C4}" srcOrd="0" destOrd="0" presId="urn:microsoft.com/office/officeart/2005/8/layout/process5"/>
    <dgm:cxn modelId="{097C461E-784D-4C6F-8076-AC83116474F3}" type="presParOf" srcId="{BE346076-D3AA-4418-BFA9-86E5AA7505FC}" destId="{A674B36D-0C31-4375-97A8-C74DC1FD23F8}" srcOrd="8" destOrd="0" presId="urn:microsoft.com/office/officeart/2005/8/layout/process5"/>
    <dgm:cxn modelId="{08580517-F417-40D9-82EC-BFC9E232D1AE}" type="presParOf" srcId="{BE346076-D3AA-4418-BFA9-86E5AA7505FC}" destId="{F0D371FF-2221-4209-88C6-DBA8F9E14026}" srcOrd="9" destOrd="0" presId="urn:microsoft.com/office/officeart/2005/8/layout/process5"/>
    <dgm:cxn modelId="{963F6A48-4D92-4DAD-8F2F-3CF82B470E0B}" type="presParOf" srcId="{F0D371FF-2221-4209-88C6-DBA8F9E14026}" destId="{E1719EAD-400B-4614-999C-7FCD7B3F2DF6}" srcOrd="0" destOrd="0" presId="urn:microsoft.com/office/officeart/2005/8/layout/process5"/>
    <dgm:cxn modelId="{B1CBD0AD-C6C1-4F73-94E7-E7FFD9147E5E}" type="presParOf" srcId="{BE346076-D3AA-4418-BFA9-86E5AA7505FC}" destId="{14EE31E7-6F4B-4578-894D-8A281525723F}" srcOrd="10" destOrd="0" presId="urn:microsoft.com/office/officeart/2005/8/layout/process5"/>
    <dgm:cxn modelId="{825C9668-1B8B-474A-B980-DA7AE8429DD6}" type="presParOf" srcId="{BE346076-D3AA-4418-BFA9-86E5AA7505FC}" destId="{0D53F080-225B-46C3-9AB5-B11654995805}" srcOrd="11" destOrd="0" presId="urn:microsoft.com/office/officeart/2005/8/layout/process5"/>
    <dgm:cxn modelId="{B59E9457-8A13-42FE-BB71-5DA373F6C284}" type="presParOf" srcId="{0D53F080-225B-46C3-9AB5-B11654995805}" destId="{73E22FCB-6B40-4FBE-8C5B-B6141E2476C6}" srcOrd="0" destOrd="0" presId="urn:microsoft.com/office/officeart/2005/8/layout/process5"/>
    <dgm:cxn modelId="{A8D4419D-08C0-4393-8C1E-E3C5A8C7E8F8}" type="presParOf" srcId="{BE346076-D3AA-4418-BFA9-86E5AA7505FC}" destId="{14B64204-F1A4-47C2-93F2-E64717446232}" srcOrd="12" destOrd="0" presId="urn:microsoft.com/office/officeart/2005/8/layout/process5"/>
    <dgm:cxn modelId="{4A536F81-BCF1-45DA-8729-276794E8C6E6}" type="presParOf" srcId="{BE346076-D3AA-4418-BFA9-86E5AA7505FC}" destId="{99F4D410-9F52-4152-AD43-94DD4656B3DD}" srcOrd="13" destOrd="0" presId="urn:microsoft.com/office/officeart/2005/8/layout/process5"/>
    <dgm:cxn modelId="{65FADF20-E3D0-4EDF-9482-6357B7B1C53B}" type="presParOf" srcId="{99F4D410-9F52-4152-AD43-94DD4656B3DD}" destId="{56F7E042-652F-4B6E-B2EC-2E9F0919D52E}" srcOrd="0" destOrd="0" presId="urn:microsoft.com/office/officeart/2005/8/layout/process5"/>
    <dgm:cxn modelId="{FBE2BB5D-6FF3-453F-ABBC-751808BF4D00}" type="presParOf" srcId="{BE346076-D3AA-4418-BFA9-86E5AA7505FC}" destId="{219BF589-8496-40A7-BF21-0CE9B9737A71}" srcOrd="14" destOrd="0" presId="urn:microsoft.com/office/officeart/2005/8/layout/process5"/>
    <dgm:cxn modelId="{3980BB9A-DC2C-4EA7-B1BE-C67B8FB1850F}" type="presParOf" srcId="{BE346076-D3AA-4418-BFA9-86E5AA7505FC}" destId="{9BFE5CA1-C25C-4769-B930-E2D7358AA2CC}" srcOrd="15" destOrd="0" presId="urn:microsoft.com/office/officeart/2005/8/layout/process5"/>
    <dgm:cxn modelId="{24BF97B8-6604-4BF9-97FC-C89A40E14966}" type="presParOf" srcId="{9BFE5CA1-C25C-4769-B930-E2D7358AA2CC}" destId="{B298644C-00CF-49D2-9118-2DFFAA7766AD}" srcOrd="0" destOrd="0" presId="urn:microsoft.com/office/officeart/2005/8/layout/process5"/>
    <dgm:cxn modelId="{6EE48FFF-2B6F-42D8-A440-DF2733969F6A}" type="presParOf" srcId="{BE346076-D3AA-4418-BFA9-86E5AA7505FC}" destId="{E878EDD4-42B1-4D5A-9391-D9E7C19D1E62}" srcOrd="16" destOrd="0" presId="urn:microsoft.com/office/officeart/2005/8/layout/process5"/>
    <dgm:cxn modelId="{4B26DA14-8969-487E-909F-9AA60A6BFD16}" type="presParOf" srcId="{BE346076-D3AA-4418-BFA9-86E5AA7505FC}" destId="{40247086-8550-47A4-85C9-9C9AAA23265B}" srcOrd="17" destOrd="0" presId="urn:microsoft.com/office/officeart/2005/8/layout/process5"/>
    <dgm:cxn modelId="{1F6EA90F-EFDD-4710-9917-A9C0B05C68CE}" type="presParOf" srcId="{40247086-8550-47A4-85C9-9C9AAA23265B}" destId="{A044E8C4-1218-4034-BAF0-729C44BA01F8}" srcOrd="0" destOrd="0" presId="urn:microsoft.com/office/officeart/2005/8/layout/process5"/>
    <dgm:cxn modelId="{1B6C86F2-9AD8-4D04-A565-0488E9122300}" type="presParOf" srcId="{BE346076-D3AA-4418-BFA9-86E5AA7505FC}" destId="{A5FF36EE-5145-4E0E-945B-B589B611A0F2}" srcOrd="18"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B17B10-85C4-4644-A8AB-C5723720BFB4}" type="doc">
      <dgm:prSet loTypeId="urn:microsoft.com/office/officeart/2005/8/layout/cycle3" loCatId="cycle" qsTypeId="urn:microsoft.com/office/officeart/2005/8/quickstyle/simple5" qsCatId="simple" csTypeId="urn:microsoft.com/office/officeart/2005/8/colors/accent0_3" csCatId="mainScheme" phldr="1"/>
      <dgm:spPr/>
      <dgm:t>
        <a:bodyPr/>
        <a:lstStyle/>
        <a:p>
          <a:endParaRPr lang="en-US"/>
        </a:p>
      </dgm:t>
    </dgm:pt>
    <dgm:pt modelId="{CCBCEDFE-3585-4DDF-9195-0DA875825493}">
      <dgm:prSet custT="1"/>
      <dgm:spPr/>
      <dgm:t>
        <a:bodyPr/>
        <a:lstStyle/>
        <a:p>
          <a:r>
            <a:rPr lang="en-US" sz="1600" b="1">
              <a:latin typeface="Segoe UI Semibold" panose="020B0702040204020203" pitchFamily="34" charset="0"/>
              <a:cs typeface="Segoe UI Semibold" panose="020B0702040204020203" pitchFamily="34" charset="0"/>
            </a:rPr>
            <a:t>Country</a:t>
          </a:r>
          <a:endParaRPr lang="en-US" sz="1600">
            <a:latin typeface="Segoe UI Semibold" panose="020B0702040204020203" pitchFamily="34" charset="0"/>
            <a:cs typeface="Segoe UI Semibold" panose="020B0702040204020203" pitchFamily="34" charset="0"/>
          </a:endParaRPr>
        </a:p>
      </dgm:t>
    </dgm:pt>
    <dgm:pt modelId="{D525AA32-1E0D-4783-99AF-93DB03CA197F}" type="parTrans" cxnId="{4BD509B0-2786-4752-9E57-F18D53B25FF4}">
      <dgm:prSet/>
      <dgm:spPr/>
      <dgm:t>
        <a:bodyPr/>
        <a:lstStyle/>
        <a:p>
          <a:endParaRPr lang="en-US" sz="1600">
            <a:latin typeface="Segoe UI Semibold" panose="020B0702040204020203" pitchFamily="34" charset="0"/>
            <a:cs typeface="Segoe UI Semibold" panose="020B0702040204020203" pitchFamily="34" charset="0"/>
          </a:endParaRPr>
        </a:p>
      </dgm:t>
    </dgm:pt>
    <dgm:pt modelId="{0E9C2068-96E6-4076-B872-1FB615EC3326}" type="sibTrans" cxnId="{4BD509B0-2786-4752-9E57-F18D53B25FF4}">
      <dgm:prSet/>
      <dgm:spPr/>
      <dgm:t>
        <a:bodyPr/>
        <a:lstStyle/>
        <a:p>
          <a:endParaRPr lang="en-US" sz="1600">
            <a:latin typeface="Segoe UI Semibold" panose="020B0702040204020203" pitchFamily="34" charset="0"/>
            <a:cs typeface="Segoe UI Semibold" panose="020B0702040204020203" pitchFamily="34" charset="0"/>
          </a:endParaRPr>
        </a:p>
      </dgm:t>
    </dgm:pt>
    <dgm:pt modelId="{BEBA712A-C5C7-4430-97FC-E281EFEF92F4}">
      <dgm:prSet custT="1"/>
      <dgm:spPr/>
      <dgm:t>
        <a:bodyPr/>
        <a:lstStyle/>
        <a:p>
          <a:r>
            <a:rPr lang="en-US" sz="1600" b="1">
              <a:latin typeface="Segoe UI Semibold" panose="020B0702040204020203" pitchFamily="34" charset="0"/>
              <a:cs typeface="Segoe UI Semibold" panose="020B0702040204020203" pitchFamily="34" charset="0"/>
            </a:rPr>
            <a:t>Time </a:t>
          </a:r>
          <a:endParaRPr lang="en-US" sz="1600">
            <a:latin typeface="Segoe UI Semibold" panose="020B0702040204020203" pitchFamily="34" charset="0"/>
            <a:cs typeface="Segoe UI Semibold" panose="020B0702040204020203" pitchFamily="34" charset="0"/>
          </a:endParaRPr>
        </a:p>
      </dgm:t>
    </dgm:pt>
    <dgm:pt modelId="{9C92786A-EB72-451B-AFBF-D0A192E71B9C}" type="parTrans" cxnId="{ADE74597-4CF3-4D48-B7B4-C839B0FE0B47}">
      <dgm:prSet/>
      <dgm:spPr/>
      <dgm:t>
        <a:bodyPr/>
        <a:lstStyle/>
        <a:p>
          <a:endParaRPr lang="en-US" sz="1600">
            <a:latin typeface="Segoe UI Semibold" panose="020B0702040204020203" pitchFamily="34" charset="0"/>
            <a:cs typeface="Segoe UI Semibold" panose="020B0702040204020203" pitchFamily="34" charset="0"/>
          </a:endParaRPr>
        </a:p>
      </dgm:t>
    </dgm:pt>
    <dgm:pt modelId="{BFEC62D7-EC6F-4B63-AF01-F22F2F960981}" type="sibTrans" cxnId="{ADE74597-4CF3-4D48-B7B4-C839B0FE0B47}">
      <dgm:prSet/>
      <dgm:spPr/>
      <dgm:t>
        <a:bodyPr/>
        <a:lstStyle/>
        <a:p>
          <a:endParaRPr lang="en-US" sz="1600">
            <a:latin typeface="Segoe UI Semibold" panose="020B0702040204020203" pitchFamily="34" charset="0"/>
            <a:cs typeface="Segoe UI Semibold" panose="020B0702040204020203" pitchFamily="34" charset="0"/>
          </a:endParaRPr>
        </a:p>
      </dgm:t>
    </dgm:pt>
    <dgm:pt modelId="{413D3F8C-CC14-47B2-870A-6F07D8847588}">
      <dgm:prSet custT="1"/>
      <dgm:spPr/>
      <dgm:t>
        <a:bodyPr/>
        <a:lstStyle/>
        <a:p>
          <a:r>
            <a:rPr lang="en-US" sz="1600" b="1">
              <a:latin typeface="Segoe UI Semibold" panose="020B0702040204020203" pitchFamily="34" charset="0"/>
              <a:cs typeface="Segoe UI Semibold" panose="020B0702040204020203" pitchFamily="34" charset="0"/>
            </a:rPr>
            <a:t>Poverty</a:t>
          </a:r>
          <a:endParaRPr lang="en-US" sz="1600">
            <a:latin typeface="Segoe UI Semibold" panose="020B0702040204020203" pitchFamily="34" charset="0"/>
            <a:cs typeface="Segoe UI Semibold" panose="020B0702040204020203" pitchFamily="34" charset="0"/>
          </a:endParaRPr>
        </a:p>
      </dgm:t>
    </dgm:pt>
    <dgm:pt modelId="{68714EB8-985E-4892-AA46-9528E2EE39A3}" type="parTrans" cxnId="{B3B9C997-80DE-49CE-AF74-0A7AD5765CD4}">
      <dgm:prSet/>
      <dgm:spPr/>
      <dgm:t>
        <a:bodyPr/>
        <a:lstStyle/>
        <a:p>
          <a:endParaRPr lang="en-US" sz="1600">
            <a:latin typeface="Segoe UI Semibold" panose="020B0702040204020203" pitchFamily="34" charset="0"/>
            <a:cs typeface="Segoe UI Semibold" panose="020B0702040204020203" pitchFamily="34" charset="0"/>
          </a:endParaRPr>
        </a:p>
      </dgm:t>
    </dgm:pt>
    <dgm:pt modelId="{5D8A1916-E1E1-43ED-8250-FA17FE781602}" type="sibTrans" cxnId="{B3B9C997-80DE-49CE-AF74-0A7AD5765CD4}">
      <dgm:prSet/>
      <dgm:spPr/>
      <dgm:t>
        <a:bodyPr/>
        <a:lstStyle/>
        <a:p>
          <a:endParaRPr lang="en-US" sz="1600">
            <a:latin typeface="Segoe UI Semibold" panose="020B0702040204020203" pitchFamily="34" charset="0"/>
            <a:cs typeface="Segoe UI Semibold" panose="020B0702040204020203" pitchFamily="34" charset="0"/>
          </a:endParaRPr>
        </a:p>
      </dgm:t>
    </dgm:pt>
    <dgm:pt modelId="{C27DB8CA-90DA-469A-B754-DFF5B435C844}">
      <dgm:prSet custT="1"/>
      <dgm:spPr/>
      <dgm:t>
        <a:bodyPr/>
        <a:lstStyle/>
        <a:p>
          <a:r>
            <a:rPr lang="en-US" sz="1600" b="1">
              <a:latin typeface="Segoe UI Semibold" panose="020B0702040204020203" pitchFamily="34" charset="0"/>
              <a:cs typeface="Segoe UI Semibold" panose="020B0702040204020203" pitchFamily="34" charset="0"/>
            </a:rPr>
            <a:t>Unemployment</a:t>
          </a:r>
          <a:endParaRPr lang="en-US" sz="1600">
            <a:latin typeface="Segoe UI Semibold" panose="020B0702040204020203" pitchFamily="34" charset="0"/>
            <a:cs typeface="Segoe UI Semibold" panose="020B0702040204020203" pitchFamily="34" charset="0"/>
          </a:endParaRPr>
        </a:p>
      </dgm:t>
    </dgm:pt>
    <dgm:pt modelId="{417C1C47-C24E-4D1A-9F48-58F6ACB856E2}" type="parTrans" cxnId="{13BEB013-3582-40F6-BFE5-5A2C459E16F2}">
      <dgm:prSet/>
      <dgm:spPr/>
      <dgm:t>
        <a:bodyPr/>
        <a:lstStyle/>
        <a:p>
          <a:endParaRPr lang="en-US" sz="1600">
            <a:latin typeface="Segoe UI Semibold" panose="020B0702040204020203" pitchFamily="34" charset="0"/>
            <a:cs typeface="Segoe UI Semibold" panose="020B0702040204020203" pitchFamily="34" charset="0"/>
          </a:endParaRPr>
        </a:p>
      </dgm:t>
    </dgm:pt>
    <dgm:pt modelId="{A9761877-9DBF-468F-88EB-1B972BA354E1}" type="sibTrans" cxnId="{13BEB013-3582-40F6-BFE5-5A2C459E16F2}">
      <dgm:prSet/>
      <dgm:spPr/>
      <dgm:t>
        <a:bodyPr/>
        <a:lstStyle/>
        <a:p>
          <a:endParaRPr lang="en-US" sz="1600">
            <a:latin typeface="Segoe UI Semibold" panose="020B0702040204020203" pitchFamily="34" charset="0"/>
            <a:cs typeface="Segoe UI Semibold" panose="020B0702040204020203" pitchFamily="34" charset="0"/>
          </a:endParaRPr>
        </a:p>
      </dgm:t>
    </dgm:pt>
    <dgm:pt modelId="{85FEC3DE-AB43-4FF1-9C74-466499737482}">
      <dgm:prSet custT="1"/>
      <dgm:spPr/>
      <dgm:t>
        <a:bodyPr/>
        <a:lstStyle/>
        <a:p>
          <a:r>
            <a:rPr lang="en-US" sz="1600" b="1">
              <a:latin typeface="Segoe UI Semibold" panose="020B0702040204020203" pitchFamily="34" charset="0"/>
              <a:cs typeface="Segoe UI Semibold" panose="020B0702040204020203" pitchFamily="34" charset="0"/>
            </a:rPr>
            <a:t>Income Inequality</a:t>
          </a:r>
          <a:endParaRPr lang="en-US" sz="1600">
            <a:latin typeface="Segoe UI Semibold" panose="020B0702040204020203" pitchFamily="34" charset="0"/>
            <a:cs typeface="Segoe UI Semibold" panose="020B0702040204020203" pitchFamily="34" charset="0"/>
          </a:endParaRPr>
        </a:p>
      </dgm:t>
    </dgm:pt>
    <dgm:pt modelId="{62D8E3F7-6850-47BC-8FFA-A1CF4FF3613F}" type="parTrans" cxnId="{03B63888-25AE-45A3-90BB-3A589EA5A847}">
      <dgm:prSet/>
      <dgm:spPr/>
      <dgm:t>
        <a:bodyPr/>
        <a:lstStyle/>
        <a:p>
          <a:endParaRPr lang="en-US" sz="1600">
            <a:latin typeface="Segoe UI Semibold" panose="020B0702040204020203" pitchFamily="34" charset="0"/>
            <a:cs typeface="Segoe UI Semibold" panose="020B0702040204020203" pitchFamily="34" charset="0"/>
          </a:endParaRPr>
        </a:p>
      </dgm:t>
    </dgm:pt>
    <dgm:pt modelId="{FC3AACCF-ECF9-4595-A049-7399E0E4E3D1}" type="sibTrans" cxnId="{03B63888-25AE-45A3-90BB-3A589EA5A847}">
      <dgm:prSet/>
      <dgm:spPr/>
      <dgm:t>
        <a:bodyPr/>
        <a:lstStyle/>
        <a:p>
          <a:endParaRPr lang="en-US" sz="1600">
            <a:latin typeface="Segoe UI Semibold" panose="020B0702040204020203" pitchFamily="34" charset="0"/>
            <a:cs typeface="Segoe UI Semibold" panose="020B0702040204020203" pitchFamily="34" charset="0"/>
          </a:endParaRPr>
        </a:p>
      </dgm:t>
    </dgm:pt>
    <dgm:pt modelId="{692C94D0-2BCD-47A4-8600-9E67C693D9C5}">
      <dgm:prSet custT="1"/>
      <dgm:spPr/>
      <dgm:t>
        <a:bodyPr/>
        <a:lstStyle/>
        <a:p>
          <a:r>
            <a:rPr lang="en-US" sz="1600" b="1">
              <a:latin typeface="Segoe UI Semibold" panose="020B0702040204020203" pitchFamily="34" charset="0"/>
              <a:cs typeface="Segoe UI Semibold" panose="020B0702040204020203" pitchFamily="34" charset="0"/>
            </a:rPr>
            <a:t>Government Effectiveness</a:t>
          </a:r>
          <a:endParaRPr lang="en-US" sz="1600">
            <a:latin typeface="Segoe UI Semibold" panose="020B0702040204020203" pitchFamily="34" charset="0"/>
            <a:cs typeface="Segoe UI Semibold" panose="020B0702040204020203" pitchFamily="34" charset="0"/>
          </a:endParaRPr>
        </a:p>
      </dgm:t>
    </dgm:pt>
    <dgm:pt modelId="{9116A92B-B15E-46F6-808A-4210EE05215C}" type="parTrans" cxnId="{E2FF36A5-6303-4E58-90CC-671DC2F8B8D6}">
      <dgm:prSet/>
      <dgm:spPr/>
      <dgm:t>
        <a:bodyPr/>
        <a:lstStyle/>
        <a:p>
          <a:endParaRPr lang="en-US" sz="1600">
            <a:latin typeface="Segoe UI Semibold" panose="020B0702040204020203" pitchFamily="34" charset="0"/>
            <a:cs typeface="Segoe UI Semibold" panose="020B0702040204020203" pitchFamily="34" charset="0"/>
          </a:endParaRPr>
        </a:p>
      </dgm:t>
    </dgm:pt>
    <dgm:pt modelId="{A9F35CBD-24D2-4E81-AD5A-D04325E14E88}" type="sibTrans" cxnId="{E2FF36A5-6303-4E58-90CC-671DC2F8B8D6}">
      <dgm:prSet/>
      <dgm:spPr/>
      <dgm:t>
        <a:bodyPr/>
        <a:lstStyle/>
        <a:p>
          <a:endParaRPr lang="en-US" sz="1600">
            <a:latin typeface="Segoe UI Semibold" panose="020B0702040204020203" pitchFamily="34" charset="0"/>
            <a:cs typeface="Segoe UI Semibold" panose="020B0702040204020203" pitchFamily="34" charset="0"/>
          </a:endParaRPr>
        </a:p>
      </dgm:t>
    </dgm:pt>
    <dgm:pt modelId="{74D8B8E6-8D20-4B18-8FB0-32B2256349C5}">
      <dgm:prSet custT="1"/>
      <dgm:spPr/>
      <dgm:t>
        <a:bodyPr/>
        <a:lstStyle/>
        <a:p>
          <a:r>
            <a:rPr lang="en-US" sz="1600" b="1">
              <a:latin typeface="Segoe UI Semibold" panose="020B0702040204020203" pitchFamily="34" charset="0"/>
              <a:cs typeface="Segoe UI Semibold" panose="020B0702040204020203" pitchFamily="34" charset="0"/>
            </a:rPr>
            <a:t>Corruption Control</a:t>
          </a:r>
          <a:endParaRPr lang="en-US" sz="1600">
            <a:latin typeface="Segoe UI Semibold" panose="020B0702040204020203" pitchFamily="34" charset="0"/>
            <a:cs typeface="Segoe UI Semibold" panose="020B0702040204020203" pitchFamily="34" charset="0"/>
          </a:endParaRPr>
        </a:p>
      </dgm:t>
    </dgm:pt>
    <dgm:pt modelId="{95F68BDC-82B9-472D-BA18-CBEAEC121DCA}" type="parTrans" cxnId="{3BE91F45-0ADC-4F5D-9DDD-880BE441C7B3}">
      <dgm:prSet/>
      <dgm:spPr/>
      <dgm:t>
        <a:bodyPr/>
        <a:lstStyle/>
        <a:p>
          <a:endParaRPr lang="en-US" sz="1600">
            <a:latin typeface="Segoe UI Semibold" panose="020B0702040204020203" pitchFamily="34" charset="0"/>
            <a:cs typeface="Segoe UI Semibold" panose="020B0702040204020203" pitchFamily="34" charset="0"/>
          </a:endParaRPr>
        </a:p>
      </dgm:t>
    </dgm:pt>
    <dgm:pt modelId="{B1F55B5F-42B7-4F75-A919-FF3A6900017F}" type="sibTrans" cxnId="{3BE91F45-0ADC-4F5D-9DDD-880BE441C7B3}">
      <dgm:prSet/>
      <dgm:spPr/>
      <dgm:t>
        <a:bodyPr/>
        <a:lstStyle/>
        <a:p>
          <a:endParaRPr lang="en-US" sz="1600">
            <a:latin typeface="Segoe UI Semibold" panose="020B0702040204020203" pitchFamily="34" charset="0"/>
            <a:cs typeface="Segoe UI Semibold" panose="020B0702040204020203" pitchFamily="34" charset="0"/>
          </a:endParaRPr>
        </a:p>
      </dgm:t>
    </dgm:pt>
    <dgm:pt modelId="{0618E0CF-A392-4F6D-93B6-9710A4277A86}">
      <dgm:prSet custT="1"/>
      <dgm:spPr/>
      <dgm:t>
        <a:bodyPr/>
        <a:lstStyle/>
        <a:p>
          <a:r>
            <a:rPr lang="en-US" sz="1600" b="1">
              <a:latin typeface="Segoe UI Semibold" panose="020B0702040204020203" pitchFamily="34" charset="0"/>
              <a:cs typeface="Segoe UI Semibold" panose="020B0702040204020203" pitchFamily="34" charset="0"/>
            </a:rPr>
            <a:t>Youth Unemployment</a:t>
          </a:r>
          <a:endParaRPr lang="en-US" sz="1600">
            <a:latin typeface="Segoe UI Semibold" panose="020B0702040204020203" pitchFamily="34" charset="0"/>
            <a:cs typeface="Segoe UI Semibold" panose="020B0702040204020203" pitchFamily="34" charset="0"/>
          </a:endParaRPr>
        </a:p>
      </dgm:t>
    </dgm:pt>
    <dgm:pt modelId="{A51DD390-9E15-4A1F-A2EF-79513FCB3781}" type="parTrans" cxnId="{4AB7110F-A4A0-4CAE-952B-48FFD0401495}">
      <dgm:prSet/>
      <dgm:spPr/>
      <dgm:t>
        <a:bodyPr/>
        <a:lstStyle/>
        <a:p>
          <a:endParaRPr lang="en-US" sz="1600">
            <a:latin typeface="Segoe UI Semibold" panose="020B0702040204020203" pitchFamily="34" charset="0"/>
            <a:cs typeface="Segoe UI Semibold" panose="020B0702040204020203" pitchFamily="34" charset="0"/>
          </a:endParaRPr>
        </a:p>
      </dgm:t>
    </dgm:pt>
    <dgm:pt modelId="{58826192-860E-4DE9-AB3C-A1957545E30A}" type="sibTrans" cxnId="{4AB7110F-A4A0-4CAE-952B-48FFD0401495}">
      <dgm:prSet/>
      <dgm:spPr/>
      <dgm:t>
        <a:bodyPr/>
        <a:lstStyle/>
        <a:p>
          <a:endParaRPr lang="en-US" sz="1600">
            <a:latin typeface="Segoe UI Semibold" panose="020B0702040204020203" pitchFamily="34" charset="0"/>
            <a:cs typeface="Segoe UI Semibold" panose="020B0702040204020203" pitchFamily="34" charset="0"/>
          </a:endParaRPr>
        </a:p>
      </dgm:t>
    </dgm:pt>
    <dgm:pt modelId="{FE12FD62-39BB-4933-A0FD-1297E9B26456}">
      <dgm:prSet custT="1"/>
      <dgm:spPr/>
      <dgm:t>
        <a:bodyPr/>
        <a:lstStyle/>
        <a:p>
          <a:r>
            <a:rPr lang="en-US" sz="1600" b="1">
              <a:latin typeface="Segoe UI Semibold" panose="020B0702040204020203" pitchFamily="34" charset="0"/>
              <a:cs typeface="Segoe UI Semibold" panose="020B0702040204020203" pitchFamily="34" charset="0"/>
            </a:rPr>
            <a:t>Population</a:t>
          </a:r>
          <a:endParaRPr lang="en-US" sz="1600">
            <a:latin typeface="Segoe UI Semibold" panose="020B0702040204020203" pitchFamily="34" charset="0"/>
            <a:cs typeface="Segoe UI Semibold" panose="020B0702040204020203" pitchFamily="34" charset="0"/>
          </a:endParaRPr>
        </a:p>
      </dgm:t>
    </dgm:pt>
    <dgm:pt modelId="{8A93CBE4-B37E-4981-B1E2-FC2A11AB6662}" type="parTrans" cxnId="{BB0C20F5-8CF7-4332-B8E7-5E6BC914E5ED}">
      <dgm:prSet/>
      <dgm:spPr/>
      <dgm:t>
        <a:bodyPr/>
        <a:lstStyle/>
        <a:p>
          <a:endParaRPr lang="en-US" sz="1600">
            <a:latin typeface="Segoe UI Semibold" panose="020B0702040204020203" pitchFamily="34" charset="0"/>
            <a:cs typeface="Segoe UI Semibold" panose="020B0702040204020203" pitchFamily="34" charset="0"/>
          </a:endParaRPr>
        </a:p>
      </dgm:t>
    </dgm:pt>
    <dgm:pt modelId="{7F913A03-AF18-44B4-9FC1-81F9EE33C5D3}" type="sibTrans" cxnId="{BB0C20F5-8CF7-4332-B8E7-5E6BC914E5ED}">
      <dgm:prSet/>
      <dgm:spPr/>
      <dgm:t>
        <a:bodyPr/>
        <a:lstStyle/>
        <a:p>
          <a:endParaRPr lang="en-US" sz="1600">
            <a:latin typeface="Segoe UI Semibold" panose="020B0702040204020203" pitchFamily="34" charset="0"/>
            <a:cs typeface="Segoe UI Semibold" panose="020B0702040204020203" pitchFamily="34" charset="0"/>
          </a:endParaRPr>
        </a:p>
      </dgm:t>
    </dgm:pt>
    <dgm:pt modelId="{2B4F5DA5-6634-40A2-BA5D-B8B72664C43E}" type="pres">
      <dgm:prSet presAssocID="{22B17B10-85C4-4644-A8AB-C5723720BFB4}" presName="Name0" presStyleCnt="0">
        <dgm:presLayoutVars>
          <dgm:dir/>
          <dgm:resizeHandles val="exact"/>
        </dgm:presLayoutVars>
      </dgm:prSet>
      <dgm:spPr/>
    </dgm:pt>
    <dgm:pt modelId="{1ADCA7B0-58DB-4CA2-8E4E-28A0ECA92456}" type="pres">
      <dgm:prSet presAssocID="{22B17B10-85C4-4644-A8AB-C5723720BFB4}" presName="cycle" presStyleCnt="0"/>
      <dgm:spPr/>
    </dgm:pt>
    <dgm:pt modelId="{9B4172B3-B306-4F05-BB67-BA20CA025B3D}" type="pres">
      <dgm:prSet presAssocID="{CCBCEDFE-3585-4DDF-9195-0DA875825493}" presName="nodeFirstNode" presStyleLbl="node1" presStyleIdx="0" presStyleCnt="9">
        <dgm:presLayoutVars>
          <dgm:bulletEnabled val="1"/>
        </dgm:presLayoutVars>
      </dgm:prSet>
      <dgm:spPr/>
    </dgm:pt>
    <dgm:pt modelId="{CCB36D25-46A1-4A4D-B47A-1B4EDC3CF3BE}" type="pres">
      <dgm:prSet presAssocID="{0E9C2068-96E6-4076-B872-1FB615EC3326}" presName="sibTransFirstNode" presStyleLbl="bgShp" presStyleIdx="0" presStyleCnt="1"/>
      <dgm:spPr/>
    </dgm:pt>
    <dgm:pt modelId="{F4EDCA19-C712-47A7-B9A1-9E7C35AF421C}" type="pres">
      <dgm:prSet presAssocID="{BEBA712A-C5C7-4430-97FC-E281EFEF92F4}" presName="nodeFollowingNodes" presStyleLbl="node1" presStyleIdx="1" presStyleCnt="9">
        <dgm:presLayoutVars>
          <dgm:bulletEnabled val="1"/>
        </dgm:presLayoutVars>
      </dgm:prSet>
      <dgm:spPr/>
    </dgm:pt>
    <dgm:pt modelId="{706E9763-F491-48E2-8B29-9212B7B37A70}" type="pres">
      <dgm:prSet presAssocID="{413D3F8C-CC14-47B2-870A-6F07D8847588}" presName="nodeFollowingNodes" presStyleLbl="node1" presStyleIdx="2" presStyleCnt="9">
        <dgm:presLayoutVars>
          <dgm:bulletEnabled val="1"/>
        </dgm:presLayoutVars>
      </dgm:prSet>
      <dgm:spPr/>
    </dgm:pt>
    <dgm:pt modelId="{0BABA5C4-7334-41EE-957A-52B91D803BB3}" type="pres">
      <dgm:prSet presAssocID="{C27DB8CA-90DA-469A-B754-DFF5B435C844}" presName="nodeFollowingNodes" presStyleLbl="node1" presStyleIdx="3" presStyleCnt="9" custScaleX="136804">
        <dgm:presLayoutVars>
          <dgm:bulletEnabled val="1"/>
        </dgm:presLayoutVars>
      </dgm:prSet>
      <dgm:spPr/>
    </dgm:pt>
    <dgm:pt modelId="{A5507221-0650-4811-A86F-A9A6F852F736}" type="pres">
      <dgm:prSet presAssocID="{85FEC3DE-AB43-4FF1-9C74-466499737482}" presName="nodeFollowingNodes" presStyleLbl="node1" presStyleIdx="4" presStyleCnt="9" custRadScaleRad="101004" custRadScaleInc="-6830">
        <dgm:presLayoutVars>
          <dgm:bulletEnabled val="1"/>
        </dgm:presLayoutVars>
      </dgm:prSet>
      <dgm:spPr/>
    </dgm:pt>
    <dgm:pt modelId="{96B17CA0-3752-4CE9-B387-63D34946FD95}" type="pres">
      <dgm:prSet presAssocID="{692C94D0-2BCD-47A4-8600-9E67C693D9C5}" presName="nodeFollowingNodes" presStyleLbl="node1" presStyleIdx="5" presStyleCnt="9" custScaleX="115072" custRadScaleRad="101823" custRadScaleInc="7361">
        <dgm:presLayoutVars>
          <dgm:bulletEnabled val="1"/>
        </dgm:presLayoutVars>
      </dgm:prSet>
      <dgm:spPr/>
    </dgm:pt>
    <dgm:pt modelId="{54744C43-35E5-49FE-9FD2-0E1E0A113265}" type="pres">
      <dgm:prSet presAssocID="{74D8B8E6-8D20-4B18-8FB0-32B2256349C5}" presName="nodeFollowingNodes" presStyleLbl="node1" presStyleIdx="6" presStyleCnt="9">
        <dgm:presLayoutVars>
          <dgm:bulletEnabled val="1"/>
        </dgm:presLayoutVars>
      </dgm:prSet>
      <dgm:spPr/>
    </dgm:pt>
    <dgm:pt modelId="{5074A877-C3B8-4FAC-B5FE-E6AF77AF9938}" type="pres">
      <dgm:prSet presAssocID="{0618E0CF-A392-4F6D-93B6-9710A4277A86}" presName="nodeFollowingNodes" presStyleLbl="node1" presStyleIdx="7" presStyleCnt="9" custScaleX="138948">
        <dgm:presLayoutVars>
          <dgm:bulletEnabled val="1"/>
        </dgm:presLayoutVars>
      </dgm:prSet>
      <dgm:spPr/>
    </dgm:pt>
    <dgm:pt modelId="{F3677E95-3823-4BF3-851F-EA2E893C88C2}" type="pres">
      <dgm:prSet presAssocID="{FE12FD62-39BB-4933-A0FD-1297E9B26456}" presName="nodeFollowingNodes" presStyleLbl="node1" presStyleIdx="8" presStyleCnt="9">
        <dgm:presLayoutVars>
          <dgm:bulletEnabled val="1"/>
        </dgm:presLayoutVars>
      </dgm:prSet>
      <dgm:spPr/>
    </dgm:pt>
  </dgm:ptLst>
  <dgm:cxnLst>
    <dgm:cxn modelId="{4AB7110F-A4A0-4CAE-952B-48FFD0401495}" srcId="{22B17B10-85C4-4644-A8AB-C5723720BFB4}" destId="{0618E0CF-A392-4F6D-93B6-9710A4277A86}" srcOrd="7" destOrd="0" parTransId="{A51DD390-9E15-4A1F-A2EF-79513FCB3781}" sibTransId="{58826192-860E-4DE9-AB3C-A1957545E30A}"/>
    <dgm:cxn modelId="{13BEB013-3582-40F6-BFE5-5A2C459E16F2}" srcId="{22B17B10-85C4-4644-A8AB-C5723720BFB4}" destId="{C27DB8CA-90DA-469A-B754-DFF5B435C844}" srcOrd="3" destOrd="0" parTransId="{417C1C47-C24E-4D1A-9F48-58F6ACB856E2}" sibTransId="{A9761877-9DBF-468F-88EB-1B972BA354E1}"/>
    <dgm:cxn modelId="{69BBAA19-D1B5-40EB-A222-BFE346155DAA}" type="presOf" srcId="{CCBCEDFE-3585-4DDF-9195-0DA875825493}" destId="{9B4172B3-B306-4F05-BB67-BA20CA025B3D}" srcOrd="0" destOrd="0" presId="urn:microsoft.com/office/officeart/2005/8/layout/cycle3"/>
    <dgm:cxn modelId="{81772A30-A04E-4756-B4D2-CCAF8ED944C9}" type="presOf" srcId="{692C94D0-2BCD-47A4-8600-9E67C693D9C5}" destId="{96B17CA0-3752-4CE9-B387-63D34946FD95}" srcOrd="0" destOrd="0" presId="urn:microsoft.com/office/officeart/2005/8/layout/cycle3"/>
    <dgm:cxn modelId="{FE71E13E-3594-4C69-82A5-16902BC0D9C2}" type="presOf" srcId="{0E9C2068-96E6-4076-B872-1FB615EC3326}" destId="{CCB36D25-46A1-4A4D-B47A-1B4EDC3CF3BE}" srcOrd="0" destOrd="0" presId="urn:microsoft.com/office/officeart/2005/8/layout/cycle3"/>
    <dgm:cxn modelId="{FCFE355F-2B7E-4984-AE18-F18E8D56DC36}" type="presOf" srcId="{0618E0CF-A392-4F6D-93B6-9710A4277A86}" destId="{5074A877-C3B8-4FAC-B5FE-E6AF77AF9938}" srcOrd="0" destOrd="0" presId="urn:microsoft.com/office/officeart/2005/8/layout/cycle3"/>
    <dgm:cxn modelId="{3BE91F45-0ADC-4F5D-9DDD-880BE441C7B3}" srcId="{22B17B10-85C4-4644-A8AB-C5723720BFB4}" destId="{74D8B8E6-8D20-4B18-8FB0-32B2256349C5}" srcOrd="6" destOrd="0" parTransId="{95F68BDC-82B9-472D-BA18-CBEAEC121DCA}" sibTransId="{B1F55B5F-42B7-4F75-A919-FF3A6900017F}"/>
    <dgm:cxn modelId="{DCE56459-D962-43DE-B24A-360030853845}" type="presOf" srcId="{85FEC3DE-AB43-4FF1-9C74-466499737482}" destId="{A5507221-0650-4811-A86F-A9A6F852F736}" srcOrd="0" destOrd="0" presId="urn:microsoft.com/office/officeart/2005/8/layout/cycle3"/>
    <dgm:cxn modelId="{AA7A2581-857D-4438-AD80-6ED6754F16E5}" type="presOf" srcId="{74D8B8E6-8D20-4B18-8FB0-32B2256349C5}" destId="{54744C43-35E5-49FE-9FD2-0E1E0A113265}" srcOrd="0" destOrd="0" presId="urn:microsoft.com/office/officeart/2005/8/layout/cycle3"/>
    <dgm:cxn modelId="{9D6B1688-23D9-436D-887C-723D18A7D6B1}" type="presOf" srcId="{C27DB8CA-90DA-469A-B754-DFF5B435C844}" destId="{0BABA5C4-7334-41EE-957A-52B91D803BB3}" srcOrd="0" destOrd="0" presId="urn:microsoft.com/office/officeart/2005/8/layout/cycle3"/>
    <dgm:cxn modelId="{03B63888-25AE-45A3-90BB-3A589EA5A847}" srcId="{22B17B10-85C4-4644-A8AB-C5723720BFB4}" destId="{85FEC3DE-AB43-4FF1-9C74-466499737482}" srcOrd="4" destOrd="0" parTransId="{62D8E3F7-6850-47BC-8FFA-A1CF4FF3613F}" sibTransId="{FC3AACCF-ECF9-4595-A049-7399E0E4E3D1}"/>
    <dgm:cxn modelId="{032D5B97-9F8E-4900-806B-8669CA3E069A}" type="presOf" srcId="{BEBA712A-C5C7-4430-97FC-E281EFEF92F4}" destId="{F4EDCA19-C712-47A7-B9A1-9E7C35AF421C}" srcOrd="0" destOrd="0" presId="urn:microsoft.com/office/officeart/2005/8/layout/cycle3"/>
    <dgm:cxn modelId="{ADE74597-4CF3-4D48-B7B4-C839B0FE0B47}" srcId="{22B17B10-85C4-4644-A8AB-C5723720BFB4}" destId="{BEBA712A-C5C7-4430-97FC-E281EFEF92F4}" srcOrd="1" destOrd="0" parTransId="{9C92786A-EB72-451B-AFBF-D0A192E71B9C}" sibTransId="{BFEC62D7-EC6F-4B63-AF01-F22F2F960981}"/>
    <dgm:cxn modelId="{B3B9C997-80DE-49CE-AF74-0A7AD5765CD4}" srcId="{22B17B10-85C4-4644-A8AB-C5723720BFB4}" destId="{413D3F8C-CC14-47B2-870A-6F07D8847588}" srcOrd="2" destOrd="0" parTransId="{68714EB8-985E-4892-AA46-9528E2EE39A3}" sibTransId="{5D8A1916-E1E1-43ED-8250-FA17FE781602}"/>
    <dgm:cxn modelId="{E2FF36A5-6303-4E58-90CC-671DC2F8B8D6}" srcId="{22B17B10-85C4-4644-A8AB-C5723720BFB4}" destId="{692C94D0-2BCD-47A4-8600-9E67C693D9C5}" srcOrd="5" destOrd="0" parTransId="{9116A92B-B15E-46F6-808A-4210EE05215C}" sibTransId="{A9F35CBD-24D2-4E81-AD5A-D04325E14E88}"/>
    <dgm:cxn modelId="{BEC0BEA8-B3B6-45B0-B496-046AF5D7699E}" type="presOf" srcId="{413D3F8C-CC14-47B2-870A-6F07D8847588}" destId="{706E9763-F491-48E2-8B29-9212B7B37A70}" srcOrd="0" destOrd="0" presId="urn:microsoft.com/office/officeart/2005/8/layout/cycle3"/>
    <dgm:cxn modelId="{4BD509B0-2786-4752-9E57-F18D53B25FF4}" srcId="{22B17B10-85C4-4644-A8AB-C5723720BFB4}" destId="{CCBCEDFE-3585-4DDF-9195-0DA875825493}" srcOrd="0" destOrd="0" parTransId="{D525AA32-1E0D-4783-99AF-93DB03CA197F}" sibTransId="{0E9C2068-96E6-4076-B872-1FB615EC3326}"/>
    <dgm:cxn modelId="{C843C8B9-2D43-4C96-954E-F27101F33DBF}" type="presOf" srcId="{22B17B10-85C4-4644-A8AB-C5723720BFB4}" destId="{2B4F5DA5-6634-40A2-BA5D-B8B72664C43E}" srcOrd="0" destOrd="0" presId="urn:microsoft.com/office/officeart/2005/8/layout/cycle3"/>
    <dgm:cxn modelId="{8939E1CA-F9FB-4429-84CE-BBA25A9CA626}" type="presOf" srcId="{FE12FD62-39BB-4933-A0FD-1297E9B26456}" destId="{F3677E95-3823-4BF3-851F-EA2E893C88C2}" srcOrd="0" destOrd="0" presId="urn:microsoft.com/office/officeart/2005/8/layout/cycle3"/>
    <dgm:cxn modelId="{BB0C20F5-8CF7-4332-B8E7-5E6BC914E5ED}" srcId="{22B17B10-85C4-4644-A8AB-C5723720BFB4}" destId="{FE12FD62-39BB-4933-A0FD-1297E9B26456}" srcOrd="8" destOrd="0" parTransId="{8A93CBE4-B37E-4981-B1E2-FC2A11AB6662}" sibTransId="{7F913A03-AF18-44B4-9FC1-81F9EE33C5D3}"/>
    <dgm:cxn modelId="{B92BB161-EEE2-4BB9-9FAA-F31F6A2F22D5}" type="presParOf" srcId="{2B4F5DA5-6634-40A2-BA5D-B8B72664C43E}" destId="{1ADCA7B0-58DB-4CA2-8E4E-28A0ECA92456}" srcOrd="0" destOrd="0" presId="urn:microsoft.com/office/officeart/2005/8/layout/cycle3"/>
    <dgm:cxn modelId="{FC9BFCB6-4DD9-4875-9997-B324C6F452D3}" type="presParOf" srcId="{1ADCA7B0-58DB-4CA2-8E4E-28A0ECA92456}" destId="{9B4172B3-B306-4F05-BB67-BA20CA025B3D}" srcOrd="0" destOrd="0" presId="urn:microsoft.com/office/officeart/2005/8/layout/cycle3"/>
    <dgm:cxn modelId="{BB190418-A53E-433F-9876-6A7F63C875C6}" type="presParOf" srcId="{1ADCA7B0-58DB-4CA2-8E4E-28A0ECA92456}" destId="{CCB36D25-46A1-4A4D-B47A-1B4EDC3CF3BE}" srcOrd="1" destOrd="0" presId="urn:microsoft.com/office/officeart/2005/8/layout/cycle3"/>
    <dgm:cxn modelId="{7A3F9E15-FF68-4446-A4CB-D06E6C68D0DB}" type="presParOf" srcId="{1ADCA7B0-58DB-4CA2-8E4E-28A0ECA92456}" destId="{F4EDCA19-C712-47A7-B9A1-9E7C35AF421C}" srcOrd="2" destOrd="0" presId="urn:microsoft.com/office/officeart/2005/8/layout/cycle3"/>
    <dgm:cxn modelId="{C947B840-3165-40CE-A5C8-52C7F7F0007D}" type="presParOf" srcId="{1ADCA7B0-58DB-4CA2-8E4E-28A0ECA92456}" destId="{706E9763-F491-48E2-8B29-9212B7B37A70}" srcOrd="3" destOrd="0" presId="urn:microsoft.com/office/officeart/2005/8/layout/cycle3"/>
    <dgm:cxn modelId="{BD303971-1F41-4BD1-B54A-C5063521443A}" type="presParOf" srcId="{1ADCA7B0-58DB-4CA2-8E4E-28A0ECA92456}" destId="{0BABA5C4-7334-41EE-957A-52B91D803BB3}" srcOrd="4" destOrd="0" presId="urn:microsoft.com/office/officeart/2005/8/layout/cycle3"/>
    <dgm:cxn modelId="{667B22F9-C000-49D5-9E35-22D02B6BA7AF}" type="presParOf" srcId="{1ADCA7B0-58DB-4CA2-8E4E-28A0ECA92456}" destId="{A5507221-0650-4811-A86F-A9A6F852F736}" srcOrd="5" destOrd="0" presId="urn:microsoft.com/office/officeart/2005/8/layout/cycle3"/>
    <dgm:cxn modelId="{BC9DED4B-DD20-4F5D-8A40-3EB441EDB5E9}" type="presParOf" srcId="{1ADCA7B0-58DB-4CA2-8E4E-28A0ECA92456}" destId="{96B17CA0-3752-4CE9-B387-63D34946FD95}" srcOrd="6" destOrd="0" presId="urn:microsoft.com/office/officeart/2005/8/layout/cycle3"/>
    <dgm:cxn modelId="{6DCBFA84-54E5-4AF6-947F-F195A5CAE273}" type="presParOf" srcId="{1ADCA7B0-58DB-4CA2-8E4E-28A0ECA92456}" destId="{54744C43-35E5-49FE-9FD2-0E1E0A113265}" srcOrd="7" destOrd="0" presId="urn:microsoft.com/office/officeart/2005/8/layout/cycle3"/>
    <dgm:cxn modelId="{4DA96CF9-970E-4EB7-AE9F-2C5DF762F0C8}" type="presParOf" srcId="{1ADCA7B0-58DB-4CA2-8E4E-28A0ECA92456}" destId="{5074A877-C3B8-4FAC-B5FE-E6AF77AF9938}" srcOrd="8" destOrd="0" presId="urn:microsoft.com/office/officeart/2005/8/layout/cycle3"/>
    <dgm:cxn modelId="{651A9B7B-1BD0-4DDF-B092-F33D6127E32F}" type="presParOf" srcId="{1ADCA7B0-58DB-4CA2-8E4E-28A0ECA92456}" destId="{F3677E95-3823-4BF3-851F-EA2E893C88C2}" srcOrd="9" destOrd="0" presId="urn:microsoft.com/office/officeart/2005/8/layout/cycle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DBBBC3-8F43-4B0B-BE3B-C56C180F28F4}" type="doc">
      <dgm:prSet loTypeId="urn:microsoft.com/office/officeart/2005/8/layout/hList6" loCatId="list" qsTypeId="urn:microsoft.com/office/officeart/2005/8/quickstyle/3d3" qsCatId="3D" csTypeId="urn:microsoft.com/office/officeart/2005/8/colors/accent0_3" csCatId="mainScheme"/>
      <dgm:spPr/>
      <dgm:t>
        <a:bodyPr/>
        <a:lstStyle/>
        <a:p>
          <a:endParaRPr lang="en-US"/>
        </a:p>
      </dgm:t>
    </dgm:pt>
    <dgm:pt modelId="{41C49F26-D82A-4630-BC5E-1FC23C232A9C}">
      <dgm:prSet/>
      <dgm:spPr/>
      <dgm:t>
        <a:bodyPr/>
        <a:lstStyle/>
        <a:p>
          <a:r>
            <a:rPr lang="en-US" b="1" i="0" baseline="0" dirty="0">
              <a:latin typeface="Calibri" panose="020F0502020204030204" pitchFamily="34" charset="0"/>
              <a:cs typeface="Calibri" panose="020F0502020204030204" pitchFamily="34" charset="0"/>
            </a:rPr>
            <a:t>To identify countries with the highest and lowest reported crime rates across various categories.</a:t>
          </a:r>
          <a:endParaRPr lang="en-US" dirty="0">
            <a:latin typeface="Calibri" panose="020F0502020204030204" pitchFamily="34" charset="0"/>
            <a:cs typeface="Calibri" panose="020F0502020204030204" pitchFamily="34" charset="0"/>
          </a:endParaRPr>
        </a:p>
      </dgm:t>
    </dgm:pt>
    <dgm:pt modelId="{E69D7820-C27C-42C5-A806-566DE9E7FBAB}" type="parTrans" cxnId="{4FBD0A20-9144-43B4-A58C-BEB2F3A6884D}">
      <dgm:prSet/>
      <dgm:spPr/>
      <dgm:t>
        <a:bodyPr/>
        <a:lstStyle/>
        <a:p>
          <a:endParaRPr lang="en-US">
            <a:latin typeface="Segoe UI Semibold" panose="020B0702040204020203" pitchFamily="34" charset="0"/>
            <a:cs typeface="Segoe UI Semibold" panose="020B0702040204020203" pitchFamily="34" charset="0"/>
          </a:endParaRPr>
        </a:p>
      </dgm:t>
    </dgm:pt>
    <dgm:pt modelId="{D61C9CC1-53D1-4B63-9206-E2260A1E05AB}" type="sibTrans" cxnId="{4FBD0A20-9144-43B4-A58C-BEB2F3A6884D}">
      <dgm:prSet/>
      <dgm:spPr/>
      <dgm:t>
        <a:bodyPr/>
        <a:lstStyle/>
        <a:p>
          <a:endParaRPr lang="en-US">
            <a:latin typeface="Segoe UI Semibold" panose="020B0702040204020203" pitchFamily="34" charset="0"/>
            <a:cs typeface="Segoe UI Semibold" panose="020B0702040204020203" pitchFamily="34" charset="0"/>
          </a:endParaRPr>
        </a:p>
      </dgm:t>
    </dgm:pt>
    <dgm:pt modelId="{0536EA98-5521-4CC8-9D26-334363D4D142}">
      <dgm:prSet/>
      <dgm:spPr/>
      <dgm:t>
        <a:bodyPr/>
        <a:lstStyle/>
        <a:p>
          <a:r>
            <a:rPr lang="en-US" b="1" i="0" baseline="0">
              <a:latin typeface="Segoe UI Semibold" panose="020B0702040204020203" pitchFamily="34" charset="0"/>
              <a:cs typeface="Segoe UI Semibold" panose="020B0702040204020203" pitchFamily="34" charset="0"/>
            </a:rPr>
            <a:t>To analyze year-over-year changes in crime incidents for each country.</a:t>
          </a:r>
          <a:endParaRPr lang="en-US">
            <a:latin typeface="Segoe UI Semibold" panose="020B0702040204020203" pitchFamily="34" charset="0"/>
            <a:cs typeface="Segoe UI Semibold" panose="020B0702040204020203" pitchFamily="34" charset="0"/>
          </a:endParaRPr>
        </a:p>
      </dgm:t>
    </dgm:pt>
    <dgm:pt modelId="{8437EB27-EA31-40BF-8C89-34365992FD0F}" type="parTrans" cxnId="{76D68C2D-69E0-4107-89AC-8A2EC54ACF1F}">
      <dgm:prSet/>
      <dgm:spPr/>
      <dgm:t>
        <a:bodyPr/>
        <a:lstStyle/>
        <a:p>
          <a:endParaRPr lang="en-US">
            <a:latin typeface="Segoe UI Semibold" panose="020B0702040204020203" pitchFamily="34" charset="0"/>
            <a:cs typeface="Segoe UI Semibold" panose="020B0702040204020203" pitchFamily="34" charset="0"/>
          </a:endParaRPr>
        </a:p>
      </dgm:t>
    </dgm:pt>
    <dgm:pt modelId="{66FD8610-7653-4EDE-AA15-C8A6298DB0E2}" type="sibTrans" cxnId="{76D68C2D-69E0-4107-89AC-8A2EC54ACF1F}">
      <dgm:prSet/>
      <dgm:spPr/>
      <dgm:t>
        <a:bodyPr/>
        <a:lstStyle/>
        <a:p>
          <a:endParaRPr lang="en-US">
            <a:latin typeface="Segoe UI Semibold" panose="020B0702040204020203" pitchFamily="34" charset="0"/>
            <a:cs typeface="Segoe UI Semibold" panose="020B0702040204020203" pitchFamily="34" charset="0"/>
          </a:endParaRPr>
        </a:p>
      </dgm:t>
    </dgm:pt>
    <dgm:pt modelId="{7A7782BA-7E45-4198-8658-1FCB111870F0}">
      <dgm:prSet/>
      <dgm:spPr/>
      <dgm:t>
        <a:bodyPr/>
        <a:lstStyle/>
        <a:p>
          <a:r>
            <a:rPr lang="en-US" b="1" i="0" baseline="0">
              <a:latin typeface="Segoe UI Semibold" panose="020B0702040204020203" pitchFamily="34" charset="0"/>
              <a:cs typeface="Segoe UI Semibold" panose="020B0702040204020203" pitchFamily="34" charset="0"/>
            </a:rPr>
            <a:t>To compare the frequency of different crime types such as sexual violence, theft, and homicide.</a:t>
          </a:r>
          <a:endParaRPr lang="en-US">
            <a:latin typeface="Segoe UI Semibold" panose="020B0702040204020203" pitchFamily="34" charset="0"/>
            <a:cs typeface="Segoe UI Semibold" panose="020B0702040204020203" pitchFamily="34" charset="0"/>
          </a:endParaRPr>
        </a:p>
      </dgm:t>
    </dgm:pt>
    <dgm:pt modelId="{78459137-571B-4CBC-8EC9-331976D99B02}" type="parTrans" cxnId="{31940650-15FC-44CB-B8B8-15B7CDB67D6A}">
      <dgm:prSet/>
      <dgm:spPr/>
      <dgm:t>
        <a:bodyPr/>
        <a:lstStyle/>
        <a:p>
          <a:endParaRPr lang="en-US">
            <a:latin typeface="Segoe UI Semibold" panose="020B0702040204020203" pitchFamily="34" charset="0"/>
            <a:cs typeface="Segoe UI Semibold" panose="020B0702040204020203" pitchFamily="34" charset="0"/>
          </a:endParaRPr>
        </a:p>
      </dgm:t>
    </dgm:pt>
    <dgm:pt modelId="{9B4F0640-A058-41E5-BF9F-46E78521A2CD}" type="sibTrans" cxnId="{31940650-15FC-44CB-B8B8-15B7CDB67D6A}">
      <dgm:prSet/>
      <dgm:spPr/>
      <dgm:t>
        <a:bodyPr/>
        <a:lstStyle/>
        <a:p>
          <a:endParaRPr lang="en-US">
            <a:latin typeface="Segoe UI Semibold" panose="020B0702040204020203" pitchFamily="34" charset="0"/>
            <a:cs typeface="Segoe UI Semibold" panose="020B0702040204020203" pitchFamily="34" charset="0"/>
          </a:endParaRPr>
        </a:p>
      </dgm:t>
    </dgm:pt>
    <dgm:pt modelId="{67E4F9A5-6EE4-4A3F-8906-CE1EE474D9A3}">
      <dgm:prSet/>
      <dgm:spPr/>
      <dgm:t>
        <a:bodyPr/>
        <a:lstStyle/>
        <a:p>
          <a:r>
            <a:rPr lang="en-US" b="1" i="0" baseline="0">
              <a:latin typeface="Segoe UI Semibold" panose="020B0702040204020203" pitchFamily="34" charset="0"/>
              <a:cs typeface="Segoe UI Semibold" panose="020B0702040204020203" pitchFamily="34" charset="0"/>
            </a:rPr>
            <a:t>To highlight countries with critical security concerns using visual KPIs (e.g., highest rape or homicide rates).</a:t>
          </a:r>
          <a:endParaRPr lang="en-US">
            <a:latin typeface="Segoe UI Semibold" panose="020B0702040204020203" pitchFamily="34" charset="0"/>
            <a:cs typeface="Segoe UI Semibold" panose="020B0702040204020203" pitchFamily="34" charset="0"/>
          </a:endParaRPr>
        </a:p>
      </dgm:t>
    </dgm:pt>
    <dgm:pt modelId="{356582C7-DF9B-4D9D-83F1-D480004F8B50}" type="parTrans" cxnId="{F655A8ED-D467-4FB5-AF6C-F851DF5FC7D1}">
      <dgm:prSet/>
      <dgm:spPr/>
      <dgm:t>
        <a:bodyPr/>
        <a:lstStyle/>
        <a:p>
          <a:endParaRPr lang="en-US">
            <a:latin typeface="Segoe UI Semibold" panose="020B0702040204020203" pitchFamily="34" charset="0"/>
            <a:cs typeface="Segoe UI Semibold" panose="020B0702040204020203" pitchFamily="34" charset="0"/>
          </a:endParaRPr>
        </a:p>
      </dgm:t>
    </dgm:pt>
    <dgm:pt modelId="{C3031E8B-D622-4781-AC4B-FEE2F05ABEF1}" type="sibTrans" cxnId="{F655A8ED-D467-4FB5-AF6C-F851DF5FC7D1}">
      <dgm:prSet/>
      <dgm:spPr/>
      <dgm:t>
        <a:bodyPr/>
        <a:lstStyle/>
        <a:p>
          <a:endParaRPr lang="en-US">
            <a:latin typeface="Segoe UI Semibold" panose="020B0702040204020203" pitchFamily="34" charset="0"/>
            <a:cs typeface="Segoe UI Semibold" panose="020B0702040204020203" pitchFamily="34" charset="0"/>
          </a:endParaRPr>
        </a:p>
      </dgm:t>
    </dgm:pt>
    <dgm:pt modelId="{BE168B52-CD82-43D5-9D46-02E8D291271C}">
      <dgm:prSet/>
      <dgm:spPr/>
      <dgm:t>
        <a:bodyPr/>
        <a:lstStyle/>
        <a:p>
          <a:r>
            <a:rPr lang="en-US" b="1" i="0" baseline="0" dirty="0">
              <a:latin typeface="Segoe UI Semibold" panose="020B0702040204020203" pitchFamily="34" charset="0"/>
              <a:cs typeface="Segoe UI Semibold" panose="020B0702040204020203" pitchFamily="34" charset="0"/>
            </a:rPr>
            <a:t>To assist stakeholders in recognizing trends that can inform crime prevention strategies and resource allocation.</a:t>
          </a:r>
          <a:endParaRPr lang="en-US" dirty="0">
            <a:latin typeface="Segoe UI Semibold" panose="020B0702040204020203" pitchFamily="34" charset="0"/>
            <a:cs typeface="Segoe UI Semibold" panose="020B0702040204020203" pitchFamily="34" charset="0"/>
          </a:endParaRPr>
        </a:p>
      </dgm:t>
    </dgm:pt>
    <dgm:pt modelId="{C7FFCE61-EEAA-4043-9843-8A1454882791}" type="parTrans" cxnId="{64A36EB9-FD90-4942-BE9C-AEDE021CE4CC}">
      <dgm:prSet/>
      <dgm:spPr/>
      <dgm:t>
        <a:bodyPr/>
        <a:lstStyle/>
        <a:p>
          <a:endParaRPr lang="en-US">
            <a:latin typeface="Segoe UI Semibold" panose="020B0702040204020203" pitchFamily="34" charset="0"/>
            <a:cs typeface="Segoe UI Semibold" panose="020B0702040204020203" pitchFamily="34" charset="0"/>
          </a:endParaRPr>
        </a:p>
      </dgm:t>
    </dgm:pt>
    <dgm:pt modelId="{35145400-48BE-4AF6-8E4C-E89242BE7239}" type="sibTrans" cxnId="{64A36EB9-FD90-4942-BE9C-AEDE021CE4CC}">
      <dgm:prSet/>
      <dgm:spPr/>
      <dgm:t>
        <a:bodyPr/>
        <a:lstStyle/>
        <a:p>
          <a:endParaRPr lang="en-US">
            <a:latin typeface="Segoe UI Semibold" panose="020B0702040204020203" pitchFamily="34" charset="0"/>
            <a:cs typeface="Segoe UI Semibold" panose="020B0702040204020203" pitchFamily="34" charset="0"/>
          </a:endParaRPr>
        </a:p>
      </dgm:t>
    </dgm:pt>
    <dgm:pt modelId="{C1AEC440-8889-4595-8F8B-BDBEE1230BFF}" type="pres">
      <dgm:prSet presAssocID="{59DBBBC3-8F43-4B0B-BE3B-C56C180F28F4}" presName="Name0" presStyleCnt="0">
        <dgm:presLayoutVars>
          <dgm:dir/>
          <dgm:resizeHandles val="exact"/>
        </dgm:presLayoutVars>
      </dgm:prSet>
      <dgm:spPr/>
    </dgm:pt>
    <dgm:pt modelId="{8287D987-DF74-44AC-9477-C8ECF912F8EC}" type="pres">
      <dgm:prSet presAssocID="{41C49F26-D82A-4630-BC5E-1FC23C232A9C}" presName="node" presStyleLbl="node1" presStyleIdx="0" presStyleCnt="5">
        <dgm:presLayoutVars>
          <dgm:bulletEnabled val="1"/>
        </dgm:presLayoutVars>
      </dgm:prSet>
      <dgm:spPr/>
    </dgm:pt>
    <dgm:pt modelId="{2C7FC620-552F-4FC6-96E1-4E00296F551A}" type="pres">
      <dgm:prSet presAssocID="{D61C9CC1-53D1-4B63-9206-E2260A1E05AB}" presName="sibTrans" presStyleCnt="0"/>
      <dgm:spPr/>
    </dgm:pt>
    <dgm:pt modelId="{7F70C990-ACC8-4CB5-9CDE-637C26F2ACCD}" type="pres">
      <dgm:prSet presAssocID="{0536EA98-5521-4CC8-9D26-334363D4D142}" presName="node" presStyleLbl="node1" presStyleIdx="1" presStyleCnt="5">
        <dgm:presLayoutVars>
          <dgm:bulletEnabled val="1"/>
        </dgm:presLayoutVars>
      </dgm:prSet>
      <dgm:spPr/>
    </dgm:pt>
    <dgm:pt modelId="{077B6943-BF83-43AD-9636-43F354004E5E}" type="pres">
      <dgm:prSet presAssocID="{66FD8610-7653-4EDE-AA15-C8A6298DB0E2}" presName="sibTrans" presStyleCnt="0"/>
      <dgm:spPr/>
    </dgm:pt>
    <dgm:pt modelId="{3C777CDC-08F7-42DA-ABDD-8FD12D5C28E9}" type="pres">
      <dgm:prSet presAssocID="{7A7782BA-7E45-4198-8658-1FCB111870F0}" presName="node" presStyleLbl="node1" presStyleIdx="2" presStyleCnt="5">
        <dgm:presLayoutVars>
          <dgm:bulletEnabled val="1"/>
        </dgm:presLayoutVars>
      </dgm:prSet>
      <dgm:spPr/>
    </dgm:pt>
    <dgm:pt modelId="{AC895112-D682-4148-9C1E-5D197F319712}" type="pres">
      <dgm:prSet presAssocID="{9B4F0640-A058-41E5-BF9F-46E78521A2CD}" presName="sibTrans" presStyleCnt="0"/>
      <dgm:spPr/>
    </dgm:pt>
    <dgm:pt modelId="{706DA2DC-AAA9-4D7A-8DCD-C1D1144C0832}" type="pres">
      <dgm:prSet presAssocID="{67E4F9A5-6EE4-4A3F-8906-CE1EE474D9A3}" presName="node" presStyleLbl="node1" presStyleIdx="3" presStyleCnt="5">
        <dgm:presLayoutVars>
          <dgm:bulletEnabled val="1"/>
        </dgm:presLayoutVars>
      </dgm:prSet>
      <dgm:spPr/>
    </dgm:pt>
    <dgm:pt modelId="{F7B341AF-84B6-4F62-B6BD-EDFBC2BC738B}" type="pres">
      <dgm:prSet presAssocID="{C3031E8B-D622-4781-AC4B-FEE2F05ABEF1}" presName="sibTrans" presStyleCnt="0"/>
      <dgm:spPr/>
    </dgm:pt>
    <dgm:pt modelId="{A02A5C2B-5E31-414F-87FA-C91BE649459A}" type="pres">
      <dgm:prSet presAssocID="{BE168B52-CD82-43D5-9D46-02E8D291271C}" presName="node" presStyleLbl="node1" presStyleIdx="4" presStyleCnt="5">
        <dgm:presLayoutVars>
          <dgm:bulletEnabled val="1"/>
        </dgm:presLayoutVars>
      </dgm:prSet>
      <dgm:spPr/>
    </dgm:pt>
  </dgm:ptLst>
  <dgm:cxnLst>
    <dgm:cxn modelId="{EA23F31F-B854-439D-BC27-F4E406E3DDCB}" type="presOf" srcId="{67E4F9A5-6EE4-4A3F-8906-CE1EE474D9A3}" destId="{706DA2DC-AAA9-4D7A-8DCD-C1D1144C0832}" srcOrd="0" destOrd="0" presId="urn:microsoft.com/office/officeart/2005/8/layout/hList6"/>
    <dgm:cxn modelId="{4FBD0A20-9144-43B4-A58C-BEB2F3A6884D}" srcId="{59DBBBC3-8F43-4B0B-BE3B-C56C180F28F4}" destId="{41C49F26-D82A-4630-BC5E-1FC23C232A9C}" srcOrd="0" destOrd="0" parTransId="{E69D7820-C27C-42C5-A806-566DE9E7FBAB}" sibTransId="{D61C9CC1-53D1-4B63-9206-E2260A1E05AB}"/>
    <dgm:cxn modelId="{76D68C2D-69E0-4107-89AC-8A2EC54ACF1F}" srcId="{59DBBBC3-8F43-4B0B-BE3B-C56C180F28F4}" destId="{0536EA98-5521-4CC8-9D26-334363D4D142}" srcOrd="1" destOrd="0" parTransId="{8437EB27-EA31-40BF-8C89-34365992FD0F}" sibTransId="{66FD8610-7653-4EDE-AA15-C8A6298DB0E2}"/>
    <dgm:cxn modelId="{31940650-15FC-44CB-B8B8-15B7CDB67D6A}" srcId="{59DBBBC3-8F43-4B0B-BE3B-C56C180F28F4}" destId="{7A7782BA-7E45-4198-8658-1FCB111870F0}" srcOrd="2" destOrd="0" parTransId="{78459137-571B-4CBC-8EC9-331976D99B02}" sibTransId="{9B4F0640-A058-41E5-BF9F-46E78521A2CD}"/>
    <dgm:cxn modelId="{B7660C57-80E8-41F7-BE1F-4E75EE8484C5}" type="presOf" srcId="{BE168B52-CD82-43D5-9D46-02E8D291271C}" destId="{A02A5C2B-5E31-414F-87FA-C91BE649459A}" srcOrd="0" destOrd="0" presId="urn:microsoft.com/office/officeart/2005/8/layout/hList6"/>
    <dgm:cxn modelId="{9E38F8B1-12AD-496C-97E6-0DFFCD2D9AC4}" type="presOf" srcId="{41C49F26-D82A-4630-BC5E-1FC23C232A9C}" destId="{8287D987-DF74-44AC-9477-C8ECF912F8EC}" srcOrd="0" destOrd="0" presId="urn:microsoft.com/office/officeart/2005/8/layout/hList6"/>
    <dgm:cxn modelId="{64A36EB9-FD90-4942-BE9C-AEDE021CE4CC}" srcId="{59DBBBC3-8F43-4B0B-BE3B-C56C180F28F4}" destId="{BE168B52-CD82-43D5-9D46-02E8D291271C}" srcOrd="4" destOrd="0" parTransId="{C7FFCE61-EEAA-4043-9843-8A1454882791}" sibTransId="{35145400-48BE-4AF6-8E4C-E89242BE7239}"/>
    <dgm:cxn modelId="{586C0DC2-71D3-4B47-A8DE-0998F64E6E66}" type="presOf" srcId="{0536EA98-5521-4CC8-9D26-334363D4D142}" destId="{7F70C990-ACC8-4CB5-9CDE-637C26F2ACCD}" srcOrd="0" destOrd="0" presId="urn:microsoft.com/office/officeart/2005/8/layout/hList6"/>
    <dgm:cxn modelId="{C8BAB5EC-EB45-4A7C-B833-D5FDD44BA621}" type="presOf" srcId="{7A7782BA-7E45-4198-8658-1FCB111870F0}" destId="{3C777CDC-08F7-42DA-ABDD-8FD12D5C28E9}" srcOrd="0" destOrd="0" presId="urn:microsoft.com/office/officeart/2005/8/layout/hList6"/>
    <dgm:cxn modelId="{F655A8ED-D467-4FB5-AF6C-F851DF5FC7D1}" srcId="{59DBBBC3-8F43-4B0B-BE3B-C56C180F28F4}" destId="{67E4F9A5-6EE4-4A3F-8906-CE1EE474D9A3}" srcOrd="3" destOrd="0" parTransId="{356582C7-DF9B-4D9D-83F1-D480004F8B50}" sibTransId="{C3031E8B-D622-4781-AC4B-FEE2F05ABEF1}"/>
    <dgm:cxn modelId="{128707FA-F011-482F-AC40-A97E0A7D9EAD}" type="presOf" srcId="{59DBBBC3-8F43-4B0B-BE3B-C56C180F28F4}" destId="{C1AEC440-8889-4595-8F8B-BDBEE1230BFF}" srcOrd="0" destOrd="0" presId="urn:microsoft.com/office/officeart/2005/8/layout/hList6"/>
    <dgm:cxn modelId="{61BD6DB0-1287-4960-AC4C-8441B32D0DE5}" type="presParOf" srcId="{C1AEC440-8889-4595-8F8B-BDBEE1230BFF}" destId="{8287D987-DF74-44AC-9477-C8ECF912F8EC}" srcOrd="0" destOrd="0" presId="urn:microsoft.com/office/officeart/2005/8/layout/hList6"/>
    <dgm:cxn modelId="{00B437BF-5BFC-4012-8E6B-B37DE236BA29}" type="presParOf" srcId="{C1AEC440-8889-4595-8F8B-BDBEE1230BFF}" destId="{2C7FC620-552F-4FC6-96E1-4E00296F551A}" srcOrd="1" destOrd="0" presId="urn:microsoft.com/office/officeart/2005/8/layout/hList6"/>
    <dgm:cxn modelId="{1181E025-4F1E-4497-9DBE-E306A945DFE2}" type="presParOf" srcId="{C1AEC440-8889-4595-8F8B-BDBEE1230BFF}" destId="{7F70C990-ACC8-4CB5-9CDE-637C26F2ACCD}" srcOrd="2" destOrd="0" presId="urn:microsoft.com/office/officeart/2005/8/layout/hList6"/>
    <dgm:cxn modelId="{7E29E7EF-891C-4016-86FA-E1551482CD6B}" type="presParOf" srcId="{C1AEC440-8889-4595-8F8B-BDBEE1230BFF}" destId="{077B6943-BF83-43AD-9636-43F354004E5E}" srcOrd="3" destOrd="0" presId="urn:microsoft.com/office/officeart/2005/8/layout/hList6"/>
    <dgm:cxn modelId="{E2EC045A-9393-4BE1-8294-A54701194737}" type="presParOf" srcId="{C1AEC440-8889-4595-8F8B-BDBEE1230BFF}" destId="{3C777CDC-08F7-42DA-ABDD-8FD12D5C28E9}" srcOrd="4" destOrd="0" presId="urn:microsoft.com/office/officeart/2005/8/layout/hList6"/>
    <dgm:cxn modelId="{D40796A6-691D-40DE-B489-77EA530361A2}" type="presParOf" srcId="{C1AEC440-8889-4595-8F8B-BDBEE1230BFF}" destId="{AC895112-D682-4148-9C1E-5D197F319712}" srcOrd="5" destOrd="0" presId="urn:microsoft.com/office/officeart/2005/8/layout/hList6"/>
    <dgm:cxn modelId="{0A3CF850-AA2A-4FC4-9B37-84BA50930EB0}" type="presParOf" srcId="{C1AEC440-8889-4595-8F8B-BDBEE1230BFF}" destId="{706DA2DC-AAA9-4D7A-8DCD-C1D1144C0832}" srcOrd="6" destOrd="0" presId="urn:microsoft.com/office/officeart/2005/8/layout/hList6"/>
    <dgm:cxn modelId="{32AAFDB9-A7D3-46F9-8967-0C905AC2BBA1}" type="presParOf" srcId="{C1AEC440-8889-4595-8F8B-BDBEE1230BFF}" destId="{F7B341AF-84B6-4F62-B6BD-EDFBC2BC738B}" srcOrd="7" destOrd="0" presId="urn:microsoft.com/office/officeart/2005/8/layout/hList6"/>
    <dgm:cxn modelId="{AD01B5ED-D399-4C41-8733-28B398A5BD5A}" type="presParOf" srcId="{C1AEC440-8889-4595-8F8B-BDBEE1230BFF}" destId="{A02A5C2B-5E31-414F-87FA-C91BE649459A}" srcOrd="8" destOrd="0" presId="urn:microsoft.com/office/officeart/2005/8/layout/hList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7BE6D3-B1E7-4791-AE58-DBC12E774123}" type="doc">
      <dgm:prSet loTypeId="urn:microsoft.com/office/officeart/2005/8/layout/hList6" loCatId="list" qsTypeId="urn:microsoft.com/office/officeart/2005/8/quickstyle/simple1" qsCatId="simple" csTypeId="urn:microsoft.com/office/officeart/2005/8/colors/accent0_3" csCatId="mainScheme" phldr="1"/>
      <dgm:spPr/>
      <dgm:t>
        <a:bodyPr/>
        <a:lstStyle/>
        <a:p>
          <a:endParaRPr lang="en-US"/>
        </a:p>
      </dgm:t>
    </dgm:pt>
    <dgm:pt modelId="{F04416F1-BCDA-4E17-A325-31DC39E5EB38}">
      <dgm:prSet/>
      <dgm:spPr/>
      <dgm:t>
        <a:bodyPr/>
        <a:lstStyle/>
        <a:p>
          <a:r>
            <a:rPr lang="en-US" b="1"/>
            <a:t>What are the most prevalent types of crimes across different countries and years?</a:t>
          </a:r>
          <a:endParaRPr lang="en-US"/>
        </a:p>
      </dgm:t>
    </dgm:pt>
    <dgm:pt modelId="{CA912EAC-5DBB-4AEC-B973-A17B3D25D3A9}" type="parTrans" cxnId="{2B115530-210F-4BE9-80DF-AE607006BD19}">
      <dgm:prSet/>
      <dgm:spPr/>
      <dgm:t>
        <a:bodyPr/>
        <a:lstStyle/>
        <a:p>
          <a:endParaRPr lang="en-US"/>
        </a:p>
      </dgm:t>
    </dgm:pt>
    <dgm:pt modelId="{00839012-41FA-417D-96B7-A5291536B5FF}" type="sibTrans" cxnId="{2B115530-210F-4BE9-80DF-AE607006BD19}">
      <dgm:prSet/>
      <dgm:spPr/>
      <dgm:t>
        <a:bodyPr/>
        <a:lstStyle/>
        <a:p>
          <a:endParaRPr lang="en-US"/>
        </a:p>
      </dgm:t>
    </dgm:pt>
    <dgm:pt modelId="{AA1CFDF4-EAF6-49AA-AF5F-8519C7D575CE}">
      <dgm:prSet/>
      <dgm:spPr/>
      <dgm:t>
        <a:bodyPr/>
        <a:lstStyle/>
        <a:p>
          <a:r>
            <a:rPr lang="en-US" b="1"/>
            <a:t>How do crime patterns such as homicide, sexual violence, and theft vary between countries?</a:t>
          </a:r>
          <a:endParaRPr lang="en-US"/>
        </a:p>
      </dgm:t>
    </dgm:pt>
    <dgm:pt modelId="{BD38B524-BE94-42FF-9BB2-1BBB1E2B3ACF}" type="parTrans" cxnId="{1FBB131C-BD59-478C-B77C-FA2AA803FD17}">
      <dgm:prSet/>
      <dgm:spPr/>
      <dgm:t>
        <a:bodyPr/>
        <a:lstStyle/>
        <a:p>
          <a:endParaRPr lang="en-US"/>
        </a:p>
      </dgm:t>
    </dgm:pt>
    <dgm:pt modelId="{2F861DE7-643F-403C-84FE-C9D62876134A}" type="sibTrans" cxnId="{1FBB131C-BD59-478C-B77C-FA2AA803FD17}">
      <dgm:prSet/>
      <dgm:spPr/>
      <dgm:t>
        <a:bodyPr/>
        <a:lstStyle/>
        <a:p>
          <a:endParaRPr lang="en-US"/>
        </a:p>
      </dgm:t>
    </dgm:pt>
    <dgm:pt modelId="{6ED3B662-16D4-4DA0-A71C-C6E7C1BB441D}">
      <dgm:prSet/>
      <dgm:spPr/>
      <dgm:t>
        <a:bodyPr/>
        <a:lstStyle/>
        <a:p>
          <a:r>
            <a:rPr lang="en-US" b="1"/>
            <a:t>Which countries report the highest crime rates in specific categories (e.g., rape, robbery)?</a:t>
          </a:r>
          <a:endParaRPr lang="en-US"/>
        </a:p>
      </dgm:t>
    </dgm:pt>
    <dgm:pt modelId="{DE2DAEAF-27F8-4C98-B078-542B9197DD3C}" type="parTrans" cxnId="{EEA3027A-1412-4555-B915-C2D1107B378D}">
      <dgm:prSet/>
      <dgm:spPr/>
      <dgm:t>
        <a:bodyPr/>
        <a:lstStyle/>
        <a:p>
          <a:endParaRPr lang="en-US"/>
        </a:p>
      </dgm:t>
    </dgm:pt>
    <dgm:pt modelId="{9BF55218-02B5-4870-A617-2B803BA188C6}" type="sibTrans" cxnId="{EEA3027A-1412-4555-B915-C2D1107B378D}">
      <dgm:prSet/>
      <dgm:spPr/>
      <dgm:t>
        <a:bodyPr/>
        <a:lstStyle/>
        <a:p>
          <a:endParaRPr lang="en-US"/>
        </a:p>
      </dgm:t>
    </dgm:pt>
    <dgm:pt modelId="{FA9D0EFF-FB99-4A55-A4C9-693F0EAC6706}">
      <dgm:prSet/>
      <dgm:spPr/>
      <dgm:t>
        <a:bodyPr/>
        <a:lstStyle/>
        <a:p>
          <a:r>
            <a:rPr lang="en-US" b="1"/>
            <a:t>Is there a visible trend or increase in particular crimes over the years (2021 vs 2022)?</a:t>
          </a:r>
          <a:endParaRPr lang="en-US"/>
        </a:p>
      </dgm:t>
    </dgm:pt>
    <dgm:pt modelId="{40109EF4-08FC-4377-A851-FA4A13A43211}" type="parTrans" cxnId="{2830A71E-2C17-46AF-B8C9-E0EDBE718AD1}">
      <dgm:prSet/>
      <dgm:spPr/>
      <dgm:t>
        <a:bodyPr/>
        <a:lstStyle/>
        <a:p>
          <a:endParaRPr lang="en-US"/>
        </a:p>
      </dgm:t>
    </dgm:pt>
    <dgm:pt modelId="{E5B0A0E2-779F-48F5-A913-99797A098792}" type="sibTrans" cxnId="{2830A71E-2C17-46AF-B8C9-E0EDBE718AD1}">
      <dgm:prSet/>
      <dgm:spPr/>
      <dgm:t>
        <a:bodyPr/>
        <a:lstStyle/>
        <a:p>
          <a:endParaRPr lang="en-US"/>
        </a:p>
      </dgm:t>
    </dgm:pt>
    <dgm:pt modelId="{E4D299EC-37F3-4127-858C-171424D533EE}" type="pres">
      <dgm:prSet presAssocID="{E07BE6D3-B1E7-4791-AE58-DBC12E774123}" presName="Name0" presStyleCnt="0">
        <dgm:presLayoutVars>
          <dgm:dir/>
          <dgm:resizeHandles val="exact"/>
        </dgm:presLayoutVars>
      </dgm:prSet>
      <dgm:spPr/>
    </dgm:pt>
    <dgm:pt modelId="{8E0063E5-EFEF-4BD8-A857-00C34AB460C3}" type="pres">
      <dgm:prSet presAssocID="{F04416F1-BCDA-4E17-A325-31DC39E5EB38}" presName="node" presStyleLbl="node1" presStyleIdx="0" presStyleCnt="4">
        <dgm:presLayoutVars>
          <dgm:bulletEnabled val="1"/>
        </dgm:presLayoutVars>
      </dgm:prSet>
      <dgm:spPr/>
    </dgm:pt>
    <dgm:pt modelId="{08DD4741-06DD-4E4C-836C-D98D89E89FF0}" type="pres">
      <dgm:prSet presAssocID="{00839012-41FA-417D-96B7-A5291536B5FF}" presName="sibTrans" presStyleCnt="0"/>
      <dgm:spPr/>
    </dgm:pt>
    <dgm:pt modelId="{763CC181-60F9-47E5-B327-CAC59B40FCF6}" type="pres">
      <dgm:prSet presAssocID="{AA1CFDF4-EAF6-49AA-AF5F-8519C7D575CE}" presName="node" presStyleLbl="node1" presStyleIdx="1" presStyleCnt="4">
        <dgm:presLayoutVars>
          <dgm:bulletEnabled val="1"/>
        </dgm:presLayoutVars>
      </dgm:prSet>
      <dgm:spPr/>
    </dgm:pt>
    <dgm:pt modelId="{611EA501-8D2F-4462-968B-9B567F89C4DC}" type="pres">
      <dgm:prSet presAssocID="{2F861DE7-643F-403C-84FE-C9D62876134A}" presName="sibTrans" presStyleCnt="0"/>
      <dgm:spPr/>
    </dgm:pt>
    <dgm:pt modelId="{C03E6303-2F23-4603-B520-20350180D827}" type="pres">
      <dgm:prSet presAssocID="{6ED3B662-16D4-4DA0-A71C-C6E7C1BB441D}" presName="node" presStyleLbl="node1" presStyleIdx="2" presStyleCnt="4">
        <dgm:presLayoutVars>
          <dgm:bulletEnabled val="1"/>
        </dgm:presLayoutVars>
      </dgm:prSet>
      <dgm:spPr/>
    </dgm:pt>
    <dgm:pt modelId="{8E754B1F-1005-4B28-8C00-EBACFC3A9357}" type="pres">
      <dgm:prSet presAssocID="{9BF55218-02B5-4870-A617-2B803BA188C6}" presName="sibTrans" presStyleCnt="0"/>
      <dgm:spPr/>
    </dgm:pt>
    <dgm:pt modelId="{CE1FD02F-8E57-4E8E-8451-B61258CDFF12}" type="pres">
      <dgm:prSet presAssocID="{FA9D0EFF-FB99-4A55-A4C9-693F0EAC6706}" presName="node" presStyleLbl="node1" presStyleIdx="3" presStyleCnt="4">
        <dgm:presLayoutVars>
          <dgm:bulletEnabled val="1"/>
        </dgm:presLayoutVars>
      </dgm:prSet>
      <dgm:spPr/>
    </dgm:pt>
  </dgm:ptLst>
  <dgm:cxnLst>
    <dgm:cxn modelId="{1FBB131C-BD59-478C-B77C-FA2AA803FD17}" srcId="{E07BE6D3-B1E7-4791-AE58-DBC12E774123}" destId="{AA1CFDF4-EAF6-49AA-AF5F-8519C7D575CE}" srcOrd="1" destOrd="0" parTransId="{BD38B524-BE94-42FF-9BB2-1BBB1E2B3ACF}" sibTransId="{2F861DE7-643F-403C-84FE-C9D62876134A}"/>
    <dgm:cxn modelId="{2830A71E-2C17-46AF-B8C9-E0EDBE718AD1}" srcId="{E07BE6D3-B1E7-4791-AE58-DBC12E774123}" destId="{FA9D0EFF-FB99-4A55-A4C9-693F0EAC6706}" srcOrd="3" destOrd="0" parTransId="{40109EF4-08FC-4377-A851-FA4A13A43211}" sibTransId="{E5B0A0E2-779F-48F5-A913-99797A098792}"/>
    <dgm:cxn modelId="{2B115530-210F-4BE9-80DF-AE607006BD19}" srcId="{E07BE6D3-B1E7-4791-AE58-DBC12E774123}" destId="{F04416F1-BCDA-4E17-A325-31DC39E5EB38}" srcOrd="0" destOrd="0" parTransId="{CA912EAC-5DBB-4AEC-B973-A17B3D25D3A9}" sibTransId="{00839012-41FA-417D-96B7-A5291536B5FF}"/>
    <dgm:cxn modelId="{77078836-F6B6-49BF-9B73-10DCF50AC718}" type="presOf" srcId="{FA9D0EFF-FB99-4A55-A4C9-693F0EAC6706}" destId="{CE1FD02F-8E57-4E8E-8451-B61258CDFF12}" srcOrd="0" destOrd="0" presId="urn:microsoft.com/office/officeart/2005/8/layout/hList6"/>
    <dgm:cxn modelId="{52ED9172-7823-43F1-B8DD-CBB8134D858B}" type="presOf" srcId="{AA1CFDF4-EAF6-49AA-AF5F-8519C7D575CE}" destId="{763CC181-60F9-47E5-B327-CAC59B40FCF6}" srcOrd="0" destOrd="0" presId="urn:microsoft.com/office/officeart/2005/8/layout/hList6"/>
    <dgm:cxn modelId="{EEA3027A-1412-4555-B915-C2D1107B378D}" srcId="{E07BE6D3-B1E7-4791-AE58-DBC12E774123}" destId="{6ED3B662-16D4-4DA0-A71C-C6E7C1BB441D}" srcOrd="2" destOrd="0" parTransId="{DE2DAEAF-27F8-4C98-B078-542B9197DD3C}" sibTransId="{9BF55218-02B5-4870-A617-2B803BA188C6}"/>
    <dgm:cxn modelId="{2114E3B4-9AD1-49DD-B26B-75FA75A7FA72}" type="presOf" srcId="{F04416F1-BCDA-4E17-A325-31DC39E5EB38}" destId="{8E0063E5-EFEF-4BD8-A857-00C34AB460C3}" srcOrd="0" destOrd="0" presId="urn:microsoft.com/office/officeart/2005/8/layout/hList6"/>
    <dgm:cxn modelId="{7062CCC5-E8D6-425E-9689-AF7439D77436}" type="presOf" srcId="{E07BE6D3-B1E7-4791-AE58-DBC12E774123}" destId="{E4D299EC-37F3-4127-858C-171424D533EE}" srcOrd="0" destOrd="0" presId="urn:microsoft.com/office/officeart/2005/8/layout/hList6"/>
    <dgm:cxn modelId="{8F499FFA-0DAE-451E-B5D2-C2A77217D4E1}" type="presOf" srcId="{6ED3B662-16D4-4DA0-A71C-C6E7C1BB441D}" destId="{C03E6303-2F23-4603-B520-20350180D827}" srcOrd="0" destOrd="0" presId="urn:microsoft.com/office/officeart/2005/8/layout/hList6"/>
    <dgm:cxn modelId="{1EE7B904-F45D-4476-BB41-C654E0CF892D}" type="presParOf" srcId="{E4D299EC-37F3-4127-858C-171424D533EE}" destId="{8E0063E5-EFEF-4BD8-A857-00C34AB460C3}" srcOrd="0" destOrd="0" presId="urn:microsoft.com/office/officeart/2005/8/layout/hList6"/>
    <dgm:cxn modelId="{F355AA4A-9FD9-40C6-9EE0-5E8413D92234}" type="presParOf" srcId="{E4D299EC-37F3-4127-858C-171424D533EE}" destId="{08DD4741-06DD-4E4C-836C-D98D89E89FF0}" srcOrd="1" destOrd="0" presId="urn:microsoft.com/office/officeart/2005/8/layout/hList6"/>
    <dgm:cxn modelId="{1621B7DE-3628-4495-BCF0-C01960230242}" type="presParOf" srcId="{E4D299EC-37F3-4127-858C-171424D533EE}" destId="{763CC181-60F9-47E5-B327-CAC59B40FCF6}" srcOrd="2" destOrd="0" presId="urn:microsoft.com/office/officeart/2005/8/layout/hList6"/>
    <dgm:cxn modelId="{2E681732-EE3C-4D00-AB81-A368510B57D1}" type="presParOf" srcId="{E4D299EC-37F3-4127-858C-171424D533EE}" destId="{611EA501-8D2F-4462-968B-9B567F89C4DC}" srcOrd="3" destOrd="0" presId="urn:microsoft.com/office/officeart/2005/8/layout/hList6"/>
    <dgm:cxn modelId="{9C4BA974-6991-496F-A1BB-9EB8980D3A4C}" type="presParOf" srcId="{E4D299EC-37F3-4127-858C-171424D533EE}" destId="{C03E6303-2F23-4603-B520-20350180D827}" srcOrd="4" destOrd="0" presId="urn:microsoft.com/office/officeart/2005/8/layout/hList6"/>
    <dgm:cxn modelId="{E461E12A-325D-4CFE-93F4-AE24A725D863}" type="presParOf" srcId="{E4D299EC-37F3-4127-858C-171424D533EE}" destId="{8E754B1F-1005-4B28-8C00-EBACFC3A9357}" srcOrd="5" destOrd="0" presId="urn:microsoft.com/office/officeart/2005/8/layout/hList6"/>
    <dgm:cxn modelId="{8445A195-AB5E-4E33-BC80-D8BB720C9BA5}" type="presParOf" srcId="{E4D299EC-37F3-4127-858C-171424D533EE}" destId="{CE1FD02F-8E57-4E8E-8451-B61258CDFF12}" srcOrd="6" destOrd="0" presId="urn:microsoft.com/office/officeart/2005/8/layout/hList6"/>
  </dgm:cxnLst>
  <dgm:bg>
    <a:solidFill>
      <a:schemeClr val="tx1"/>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EA9DDA1C-8B38-4F46-A68B-F7432EA06D1B}" type="doc">
      <dgm:prSet loTypeId="urn:microsoft.com/office/officeart/2005/8/layout/hierarchy4" loCatId="list" qsTypeId="urn:microsoft.com/office/officeart/2005/8/quickstyle/3d1" qsCatId="3D" csTypeId="urn:microsoft.com/office/officeart/2005/8/colors/accent0_3" csCatId="mainScheme"/>
      <dgm:spPr/>
      <dgm:t>
        <a:bodyPr/>
        <a:lstStyle/>
        <a:p>
          <a:endParaRPr lang="en-US"/>
        </a:p>
      </dgm:t>
    </dgm:pt>
    <dgm:pt modelId="{497F1239-4631-491A-83A3-608F98AADBC6}">
      <dgm:prSet custT="1"/>
      <dgm:spPr/>
      <dgm:t>
        <a:bodyPr/>
        <a:lstStyle/>
        <a:p>
          <a:r>
            <a:rPr lang="en-US" sz="1800" b="1" i="0" baseline="0">
              <a:latin typeface="Segoe UI Semibold" panose="020B0702040204020203" pitchFamily="34" charset="0"/>
              <a:cs typeface="Segoe UI Semibold" panose="020B0702040204020203" pitchFamily="34" charset="0"/>
            </a:rPr>
            <a:t>Target High-Crime Areas with Enhanced Security</a:t>
          </a:r>
          <a:r>
            <a:rPr lang="en-US" sz="1800" b="0" i="0" baseline="0">
              <a:latin typeface="Segoe UI Semibold" panose="020B0702040204020203" pitchFamily="34" charset="0"/>
              <a:cs typeface="Segoe UI Semibold" panose="020B0702040204020203" pitchFamily="34" charset="0"/>
            </a:rPr>
            <a:t>: France, Turkey, Spain, and Romania emerged as hotspots for robbery in 2022. Governments in these countries should increase law enforcement presence, implement community policing, and invest in surveillance technologies to deter crime in high-risk areas. </a:t>
          </a:r>
          <a:endParaRPr lang="en-US" sz="1800">
            <a:latin typeface="Segoe UI Semibold" panose="020B0702040204020203" pitchFamily="34" charset="0"/>
            <a:cs typeface="Segoe UI Semibold" panose="020B0702040204020203" pitchFamily="34" charset="0"/>
          </a:endParaRPr>
        </a:p>
      </dgm:t>
    </dgm:pt>
    <dgm:pt modelId="{0F6A1978-C400-4250-8819-7BA4C7456956}" type="parTrans" cxnId="{D06676F5-A108-4C04-8C59-26E7B6AE52A1}">
      <dgm:prSet/>
      <dgm:spPr/>
      <dgm:t>
        <a:bodyPr/>
        <a:lstStyle/>
        <a:p>
          <a:endParaRPr lang="en-US" sz="1800">
            <a:latin typeface="Segoe UI Semibold" panose="020B0702040204020203" pitchFamily="34" charset="0"/>
            <a:cs typeface="Segoe UI Semibold" panose="020B0702040204020203" pitchFamily="34" charset="0"/>
          </a:endParaRPr>
        </a:p>
      </dgm:t>
    </dgm:pt>
    <dgm:pt modelId="{3C5ADB5E-40FC-4323-8CE5-B6BBCF900A9C}" type="sibTrans" cxnId="{D06676F5-A108-4C04-8C59-26E7B6AE52A1}">
      <dgm:prSet/>
      <dgm:spPr/>
      <dgm:t>
        <a:bodyPr/>
        <a:lstStyle/>
        <a:p>
          <a:endParaRPr lang="en-US" sz="1800">
            <a:latin typeface="Segoe UI Semibold" panose="020B0702040204020203" pitchFamily="34" charset="0"/>
            <a:cs typeface="Segoe UI Semibold" panose="020B0702040204020203" pitchFamily="34" charset="0"/>
          </a:endParaRPr>
        </a:p>
      </dgm:t>
    </dgm:pt>
    <dgm:pt modelId="{624DFEFD-8770-4F93-8BCB-342C9B34BC23}">
      <dgm:prSet custT="1"/>
      <dgm:spPr/>
      <dgm:t>
        <a:bodyPr/>
        <a:lstStyle/>
        <a:p>
          <a:r>
            <a:rPr lang="en-US" sz="1800" b="1" i="0" baseline="0">
              <a:latin typeface="Segoe UI Semibold" panose="020B0702040204020203" pitchFamily="34" charset="0"/>
              <a:cs typeface="Segoe UI Semibold" panose="020B0702040204020203" pitchFamily="34" charset="0"/>
            </a:rPr>
            <a:t>Address Socioeconomic Drivers of Crime</a:t>
          </a:r>
          <a:r>
            <a:rPr lang="en-US" sz="1800" b="0" i="0" baseline="0">
              <a:latin typeface="Segoe UI Semibold" panose="020B0702040204020203" pitchFamily="34" charset="0"/>
              <a:cs typeface="Segoe UI Semibold" panose="020B0702040204020203" pitchFamily="34" charset="0"/>
            </a:rPr>
            <a:t>: High poverty and unemployment rates, particularly in Germany (12.3M in poverty), Spain (7M unemployed), and Turkey (10M unemployed), correlate with elevated crime rates. Policymakers should prioritize job creation programs, vocational training, and social welfare initiatives to reduce economic inequality and provide opportunities, especially for youth, as Italy (17.5M) and Turkey (19M) show alarming youth unemployment figures. </a:t>
          </a:r>
          <a:endParaRPr lang="en-US" sz="1800">
            <a:latin typeface="Segoe UI Semibold" panose="020B0702040204020203" pitchFamily="34" charset="0"/>
            <a:cs typeface="Segoe UI Semibold" panose="020B0702040204020203" pitchFamily="34" charset="0"/>
          </a:endParaRPr>
        </a:p>
      </dgm:t>
    </dgm:pt>
    <dgm:pt modelId="{B7FE3374-4930-4E70-B190-90F1619E81E5}" type="parTrans" cxnId="{212A0BD8-75B4-460B-B178-0CD812299787}">
      <dgm:prSet/>
      <dgm:spPr/>
      <dgm:t>
        <a:bodyPr/>
        <a:lstStyle/>
        <a:p>
          <a:endParaRPr lang="en-US" sz="1800">
            <a:latin typeface="Segoe UI Semibold" panose="020B0702040204020203" pitchFamily="34" charset="0"/>
            <a:cs typeface="Segoe UI Semibold" panose="020B0702040204020203" pitchFamily="34" charset="0"/>
          </a:endParaRPr>
        </a:p>
      </dgm:t>
    </dgm:pt>
    <dgm:pt modelId="{8A3AE9AA-2F0C-4B30-96DC-34EE65A10B72}" type="sibTrans" cxnId="{212A0BD8-75B4-460B-B178-0CD812299787}">
      <dgm:prSet/>
      <dgm:spPr/>
      <dgm:t>
        <a:bodyPr/>
        <a:lstStyle/>
        <a:p>
          <a:endParaRPr lang="en-US" sz="1800">
            <a:latin typeface="Segoe UI Semibold" panose="020B0702040204020203" pitchFamily="34" charset="0"/>
            <a:cs typeface="Segoe UI Semibold" panose="020B0702040204020203" pitchFamily="34" charset="0"/>
          </a:endParaRPr>
        </a:p>
      </dgm:t>
    </dgm:pt>
    <dgm:pt modelId="{B05E02AD-8C72-48C1-BA9D-61B987293513}" type="pres">
      <dgm:prSet presAssocID="{EA9DDA1C-8B38-4F46-A68B-F7432EA06D1B}" presName="Name0" presStyleCnt="0">
        <dgm:presLayoutVars>
          <dgm:chPref val="1"/>
          <dgm:dir/>
          <dgm:animOne val="branch"/>
          <dgm:animLvl val="lvl"/>
          <dgm:resizeHandles/>
        </dgm:presLayoutVars>
      </dgm:prSet>
      <dgm:spPr/>
    </dgm:pt>
    <dgm:pt modelId="{0FD7D008-4279-4644-BB22-FC1992BD62AB}" type="pres">
      <dgm:prSet presAssocID="{497F1239-4631-491A-83A3-608F98AADBC6}" presName="vertOne" presStyleCnt="0"/>
      <dgm:spPr/>
    </dgm:pt>
    <dgm:pt modelId="{B66A51EA-006F-4CB1-9E31-6D826913F487}" type="pres">
      <dgm:prSet presAssocID="{497F1239-4631-491A-83A3-608F98AADBC6}" presName="txOne" presStyleLbl="node0" presStyleIdx="0" presStyleCnt="2">
        <dgm:presLayoutVars>
          <dgm:chPref val="3"/>
        </dgm:presLayoutVars>
      </dgm:prSet>
      <dgm:spPr/>
    </dgm:pt>
    <dgm:pt modelId="{A4C426CB-3A40-4533-A814-88FB6E3F69BF}" type="pres">
      <dgm:prSet presAssocID="{497F1239-4631-491A-83A3-608F98AADBC6}" presName="horzOne" presStyleCnt="0"/>
      <dgm:spPr/>
    </dgm:pt>
    <dgm:pt modelId="{40DF05FF-B707-4204-9213-F39C2BF68C37}" type="pres">
      <dgm:prSet presAssocID="{3C5ADB5E-40FC-4323-8CE5-B6BBCF900A9C}" presName="sibSpaceOne" presStyleCnt="0"/>
      <dgm:spPr/>
    </dgm:pt>
    <dgm:pt modelId="{0A94F661-14B4-4D1D-B60B-44F117CC2F62}" type="pres">
      <dgm:prSet presAssocID="{624DFEFD-8770-4F93-8BCB-342C9B34BC23}" presName="vertOne" presStyleCnt="0"/>
      <dgm:spPr/>
    </dgm:pt>
    <dgm:pt modelId="{D477A04A-F1DD-4F51-8250-990A29447E51}" type="pres">
      <dgm:prSet presAssocID="{624DFEFD-8770-4F93-8BCB-342C9B34BC23}" presName="txOne" presStyleLbl="node0" presStyleIdx="1" presStyleCnt="2">
        <dgm:presLayoutVars>
          <dgm:chPref val="3"/>
        </dgm:presLayoutVars>
      </dgm:prSet>
      <dgm:spPr/>
    </dgm:pt>
    <dgm:pt modelId="{5D120137-275D-4FAE-A070-6F708C4087EA}" type="pres">
      <dgm:prSet presAssocID="{624DFEFD-8770-4F93-8BCB-342C9B34BC23}" presName="horzOne" presStyleCnt="0"/>
      <dgm:spPr/>
    </dgm:pt>
  </dgm:ptLst>
  <dgm:cxnLst>
    <dgm:cxn modelId="{12185C23-7D73-4298-BB66-025AFAD47893}" type="presOf" srcId="{497F1239-4631-491A-83A3-608F98AADBC6}" destId="{B66A51EA-006F-4CB1-9E31-6D826913F487}" srcOrd="0" destOrd="0" presId="urn:microsoft.com/office/officeart/2005/8/layout/hierarchy4"/>
    <dgm:cxn modelId="{2AAA1C67-8C62-4F70-8BB9-054620E9EF47}" type="presOf" srcId="{624DFEFD-8770-4F93-8BCB-342C9B34BC23}" destId="{D477A04A-F1DD-4F51-8250-990A29447E51}" srcOrd="0" destOrd="0" presId="urn:microsoft.com/office/officeart/2005/8/layout/hierarchy4"/>
    <dgm:cxn modelId="{2361DEB0-8E64-4DDB-8541-0C9ABB07289B}" type="presOf" srcId="{EA9DDA1C-8B38-4F46-A68B-F7432EA06D1B}" destId="{B05E02AD-8C72-48C1-BA9D-61B987293513}" srcOrd="0" destOrd="0" presId="urn:microsoft.com/office/officeart/2005/8/layout/hierarchy4"/>
    <dgm:cxn modelId="{212A0BD8-75B4-460B-B178-0CD812299787}" srcId="{EA9DDA1C-8B38-4F46-A68B-F7432EA06D1B}" destId="{624DFEFD-8770-4F93-8BCB-342C9B34BC23}" srcOrd="1" destOrd="0" parTransId="{B7FE3374-4930-4E70-B190-90F1619E81E5}" sibTransId="{8A3AE9AA-2F0C-4B30-96DC-34EE65A10B72}"/>
    <dgm:cxn modelId="{D06676F5-A108-4C04-8C59-26E7B6AE52A1}" srcId="{EA9DDA1C-8B38-4F46-A68B-F7432EA06D1B}" destId="{497F1239-4631-491A-83A3-608F98AADBC6}" srcOrd="0" destOrd="0" parTransId="{0F6A1978-C400-4250-8819-7BA4C7456956}" sibTransId="{3C5ADB5E-40FC-4323-8CE5-B6BBCF900A9C}"/>
    <dgm:cxn modelId="{A79B0854-269F-4DC1-AA6C-C4E2C96AD31C}" type="presParOf" srcId="{B05E02AD-8C72-48C1-BA9D-61B987293513}" destId="{0FD7D008-4279-4644-BB22-FC1992BD62AB}" srcOrd="0" destOrd="0" presId="urn:microsoft.com/office/officeart/2005/8/layout/hierarchy4"/>
    <dgm:cxn modelId="{ED2A3FAF-F487-46F3-9A2A-423F1517E9A2}" type="presParOf" srcId="{0FD7D008-4279-4644-BB22-FC1992BD62AB}" destId="{B66A51EA-006F-4CB1-9E31-6D826913F487}" srcOrd="0" destOrd="0" presId="urn:microsoft.com/office/officeart/2005/8/layout/hierarchy4"/>
    <dgm:cxn modelId="{401E1621-C173-4D6F-8BF3-7801EA3161C4}" type="presParOf" srcId="{0FD7D008-4279-4644-BB22-FC1992BD62AB}" destId="{A4C426CB-3A40-4533-A814-88FB6E3F69BF}" srcOrd="1" destOrd="0" presId="urn:microsoft.com/office/officeart/2005/8/layout/hierarchy4"/>
    <dgm:cxn modelId="{E963A28C-30FE-4B1B-984F-6064D9CE4DA3}" type="presParOf" srcId="{B05E02AD-8C72-48C1-BA9D-61B987293513}" destId="{40DF05FF-B707-4204-9213-F39C2BF68C37}" srcOrd="1" destOrd="0" presId="urn:microsoft.com/office/officeart/2005/8/layout/hierarchy4"/>
    <dgm:cxn modelId="{41A89421-4F6A-4703-9108-34682C6B02BF}" type="presParOf" srcId="{B05E02AD-8C72-48C1-BA9D-61B987293513}" destId="{0A94F661-14B4-4D1D-B60B-44F117CC2F62}" srcOrd="2" destOrd="0" presId="urn:microsoft.com/office/officeart/2005/8/layout/hierarchy4"/>
    <dgm:cxn modelId="{86E23308-B5A3-4A86-8589-D05380C51777}" type="presParOf" srcId="{0A94F661-14B4-4D1D-B60B-44F117CC2F62}" destId="{D477A04A-F1DD-4F51-8250-990A29447E51}" srcOrd="0" destOrd="0" presId="urn:microsoft.com/office/officeart/2005/8/layout/hierarchy4"/>
    <dgm:cxn modelId="{6674E0D9-661A-42B8-BDD9-C5CD9C467E66}" type="presParOf" srcId="{0A94F661-14B4-4D1D-B60B-44F117CC2F62}" destId="{5D120137-275D-4FAE-A070-6F708C4087EA}" srcOrd="1" destOrd="0" presId="urn:microsoft.com/office/officeart/2005/8/layout/hierarchy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A9DDA1C-8B38-4F46-A68B-F7432EA06D1B}" type="doc">
      <dgm:prSet loTypeId="urn:microsoft.com/office/officeart/2005/8/layout/hierarchy4" loCatId="list" qsTypeId="urn:microsoft.com/office/officeart/2005/8/quickstyle/3d1" qsCatId="3D" csTypeId="urn:microsoft.com/office/officeart/2005/8/colors/accent0_3" csCatId="mainScheme" phldr="1"/>
      <dgm:spPr/>
      <dgm:t>
        <a:bodyPr/>
        <a:lstStyle/>
        <a:p>
          <a:endParaRPr lang="en-US"/>
        </a:p>
      </dgm:t>
    </dgm:pt>
    <dgm:pt modelId="{497F1239-4631-491A-83A3-608F98AADBC6}">
      <dgm:prSet custT="1"/>
      <dgm:spPr/>
      <dgm:t>
        <a:bodyPr/>
        <a:lstStyle/>
        <a:p>
          <a:r>
            <a:rPr kumimoji="0" lang="en-US" altLang="en-US" sz="1800" b="1"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Improve Governance and Corruption Control</a:t>
          </a:r>
          <a:r>
            <a:rPr kumimoji="0" lang="en-US" altLang="en-US" sz="18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 Weak government effectiveness, as seen in France ("Bad") and Turkey ("Very Bad"), worsens poverty and crime. Strengthening governance through transparency, anti-corruption measures, and better public service delivery can create a more stable environment, reducing crime incentives. </a:t>
          </a:r>
          <a:endParaRPr lang="en-US" sz="1800" dirty="0">
            <a:latin typeface="Segoe UI Semibold" panose="020B0702040204020203" pitchFamily="34" charset="0"/>
            <a:cs typeface="Segoe UI Semibold" panose="020B0702040204020203" pitchFamily="34" charset="0"/>
          </a:endParaRPr>
        </a:p>
      </dgm:t>
    </dgm:pt>
    <dgm:pt modelId="{0F6A1978-C400-4250-8819-7BA4C7456956}" type="parTrans" cxnId="{D06676F5-A108-4C04-8C59-26E7B6AE52A1}">
      <dgm:prSet/>
      <dgm:spPr/>
      <dgm:t>
        <a:bodyPr/>
        <a:lstStyle/>
        <a:p>
          <a:endParaRPr lang="en-US" sz="1800">
            <a:latin typeface="Segoe UI Semibold" panose="020B0702040204020203" pitchFamily="34" charset="0"/>
            <a:cs typeface="Segoe UI Semibold" panose="020B0702040204020203" pitchFamily="34" charset="0"/>
          </a:endParaRPr>
        </a:p>
      </dgm:t>
    </dgm:pt>
    <dgm:pt modelId="{3C5ADB5E-40FC-4323-8CE5-B6BBCF900A9C}" type="sibTrans" cxnId="{D06676F5-A108-4C04-8C59-26E7B6AE52A1}">
      <dgm:prSet/>
      <dgm:spPr/>
      <dgm:t>
        <a:bodyPr/>
        <a:lstStyle/>
        <a:p>
          <a:endParaRPr lang="en-US" sz="1800">
            <a:latin typeface="Segoe UI Semibold" panose="020B0702040204020203" pitchFamily="34" charset="0"/>
            <a:cs typeface="Segoe UI Semibold" panose="020B0702040204020203" pitchFamily="34" charset="0"/>
          </a:endParaRPr>
        </a:p>
      </dgm:t>
    </dgm:pt>
    <dgm:pt modelId="{624DFEFD-8770-4F93-8BCB-342C9B34BC23}">
      <dgm:prSet custT="1"/>
      <dgm:spPr/>
      <dgm:t>
        <a:bodyPr/>
        <a:lstStyle/>
        <a:p>
          <a:r>
            <a:rPr kumimoji="0" lang="en-US" altLang="en-US" sz="1800" b="1"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Focus on Youth Engagement</a:t>
          </a:r>
          <a:r>
            <a:rPr kumimoji="0" lang="en-US" altLang="en-US" sz="18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 With countries like Italy, Turkey, and Spain showing high youth unemployment (up to 19M in Turkey), targeted programs such as mentorship, education reform, and startup incubators can engage young adults, reducing their vulnerability to crime. </a:t>
          </a:r>
          <a:endParaRPr lang="en-US" sz="1800" dirty="0">
            <a:latin typeface="Segoe UI Semibold" panose="020B0702040204020203" pitchFamily="34" charset="0"/>
            <a:cs typeface="Segoe UI Semibold" panose="020B0702040204020203" pitchFamily="34" charset="0"/>
          </a:endParaRPr>
        </a:p>
      </dgm:t>
    </dgm:pt>
    <dgm:pt modelId="{B7FE3374-4930-4E70-B190-90F1619E81E5}" type="parTrans" cxnId="{212A0BD8-75B4-460B-B178-0CD812299787}">
      <dgm:prSet/>
      <dgm:spPr/>
      <dgm:t>
        <a:bodyPr/>
        <a:lstStyle/>
        <a:p>
          <a:endParaRPr lang="en-US" sz="1800">
            <a:latin typeface="Segoe UI Semibold" panose="020B0702040204020203" pitchFamily="34" charset="0"/>
            <a:cs typeface="Segoe UI Semibold" panose="020B0702040204020203" pitchFamily="34" charset="0"/>
          </a:endParaRPr>
        </a:p>
      </dgm:t>
    </dgm:pt>
    <dgm:pt modelId="{8A3AE9AA-2F0C-4B30-96DC-34EE65A10B72}" type="sibTrans" cxnId="{212A0BD8-75B4-460B-B178-0CD812299787}">
      <dgm:prSet/>
      <dgm:spPr/>
      <dgm:t>
        <a:bodyPr/>
        <a:lstStyle/>
        <a:p>
          <a:endParaRPr lang="en-US" sz="1800">
            <a:latin typeface="Segoe UI Semibold" panose="020B0702040204020203" pitchFamily="34" charset="0"/>
            <a:cs typeface="Segoe UI Semibold" panose="020B0702040204020203" pitchFamily="34" charset="0"/>
          </a:endParaRPr>
        </a:p>
      </dgm:t>
    </dgm:pt>
    <dgm:pt modelId="{B05E02AD-8C72-48C1-BA9D-61B987293513}" type="pres">
      <dgm:prSet presAssocID="{EA9DDA1C-8B38-4F46-A68B-F7432EA06D1B}" presName="Name0" presStyleCnt="0">
        <dgm:presLayoutVars>
          <dgm:chPref val="1"/>
          <dgm:dir/>
          <dgm:animOne val="branch"/>
          <dgm:animLvl val="lvl"/>
          <dgm:resizeHandles/>
        </dgm:presLayoutVars>
      </dgm:prSet>
      <dgm:spPr/>
    </dgm:pt>
    <dgm:pt modelId="{0FD7D008-4279-4644-BB22-FC1992BD62AB}" type="pres">
      <dgm:prSet presAssocID="{497F1239-4631-491A-83A3-608F98AADBC6}" presName="vertOne" presStyleCnt="0"/>
      <dgm:spPr/>
    </dgm:pt>
    <dgm:pt modelId="{B66A51EA-006F-4CB1-9E31-6D826913F487}" type="pres">
      <dgm:prSet presAssocID="{497F1239-4631-491A-83A3-608F98AADBC6}" presName="txOne" presStyleLbl="node0" presStyleIdx="0" presStyleCnt="2">
        <dgm:presLayoutVars>
          <dgm:chPref val="3"/>
        </dgm:presLayoutVars>
      </dgm:prSet>
      <dgm:spPr/>
    </dgm:pt>
    <dgm:pt modelId="{A4C426CB-3A40-4533-A814-88FB6E3F69BF}" type="pres">
      <dgm:prSet presAssocID="{497F1239-4631-491A-83A3-608F98AADBC6}" presName="horzOne" presStyleCnt="0"/>
      <dgm:spPr/>
    </dgm:pt>
    <dgm:pt modelId="{40DF05FF-B707-4204-9213-F39C2BF68C37}" type="pres">
      <dgm:prSet presAssocID="{3C5ADB5E-40FC-4323-8CE5-B6BBCF900A9C}" presName="sibSpaceOne" presStyleCnt="0"/>
      <dgm:spPr/>
    </dgm:pt>
    <dgm:pt modelId="{0A94F661-14B4-4D1D-B60B-44F117CC2F62}" type="pres">
      <dgm:prSet presAssocID="{624DFEFD-8770-4F93-8BCB-342C9B34BC23}" presName="vertOne" presStyleCnt="0"/>
      <dgm:spPr/>
    </dgm:pt>
    <dgm:pt modelId="{D477A04A-F1DD-4F51-8250-990A29447E51}" type="pres">
      <dgm:prSet presAssocID="{624DFEFD-8770-4F93-8BCB-342C9B34BC23}" presName="txOne" presStyleLbl="node0" presStyleIdx="1" presStyleCnt="2">
        <dgm:presLayoutVars>
          <dgm:chPref val="3"/>
        </dgm:presLayoutVars>
      </dgm:prSet>
      <dgm:spPr/>
    </dgm:pt>
    <dgm:pt modelId="{5D120137-275D-4FAE-A070-6F708C4087EA}" type="pres">
      <dgm:prSet presAssocID="{624DFEFD-8770-4F93-8BCB-342C9B34BC23}" presName="horzOne" presStyleCnt="0"/>
      <dgm:spPr/>
    </dgm:pt>
  </dgm:ptLst>
  <dgm:cxnLst>
    <dgm:cxn modelId="{12185C23-7D73-4298-BB66-025AFAD47893}" type="presOf" srcId="{497F1239-4631-491A-83A3-608F98AADBC6}" destId="{B66A51EA-006F-4CB1-9E31-6D826913F487}" srcOrd="0" destOrd="0" presId="urn:microsoft.com/office/officeart/2005/8/layout/hierarchy4"/>
    <dgm:cxn modelId="{2AAA1C67-8C62-4F70-8BB9-054620E9EF47}" type="presOf" srcId="{624DFEFD-8770-4F93-8BCB-342C9B34BC23}" destId="{D477A04A-F1DD-4F51-8250-990A29447E51}" srcOrd="0" destOrd="0" presId="urn:microsoft.com/office/officeart/2005/8/layout/hierarchy4"/>
    <dgm:cxn modelId="{2361DEB0-8E64-4DDB-8541-0C9ABB07289B}" type="presOf" srcId="{EA9DDA1C-8B38-4F46-A68B-F7432EA06D1B}" destId="{B05E02AD-8C72-48C1-BA9D-61B987293513}" srcOrd="0" destOrd="0" presId="urn:microsoft.com/office/officeart/2005/8/layout/hierarchy4"/>
    <dgm:cxn modelId="{212A0BD8-75B4-460B-B178-0CD812299787}" srcId="{EA9DDA1C-8B38-4F46-A68B-F7432EA06D1B}" destId="{624DFEFD-8770-4F93-8BCB-342C9B34BC23}" srcOrd="1" destOrd="0" parTransId="{B7FE3374-4930-4E70-B190-90F1619E81E5}" sibTransId="{8A3AE9AA-2F0C-4B30-96DC-34EE65A10B72}"/>
    <dgm:cxn modelId="{D06676F5-A108-4C04-8C59-26E7B6AE52A1}" srcId="{EA9DDA1C-8B38-4F46-A68B-F7432EA06D1B}" destId="{497F1239-4631-491A-83A3-608F98AADBC6}" srcOrd="0" destOrd="0" parTransId="{0F6A1978-C400-4250-8819-7BA4C7456956}" sibTransId="{3C5ADB5E-40FC-4323-8CE5-B6BBCF900A9C}"/>
    <dgm:cxn modelId="{A79B0854-269F-4DC1-AA6C-C4E2C96AD31C}" type="presParOf" srcId="{B05E02AD-8C72-48C1-BA9D-61B987293513}" destId="{0FD7D008-4279-4644-BB22-FC1992BD62AB}" srcOrd="0" destOrd="0" presId="urn:microsoft.com/office/officeart/2005/8/layout/hierarchy4"/>
    <dgm:cxn modelId="{ED2A3FAF-F487-46F3-9A2A-423F1517E9A2}" type="presParOf" srcId="{0FD7D008-4279-4644-BB22-FC1992BD62AB}" destId="{B66A51EA-006F-4CB1-9E31-6D826913F487}" srcOrd="0" destOrd="0" presId="urn:microsoft.com/office/officeart/2005/8/layout/hierarchy4"/>
    <dgm:cxn modelId="{401E1621-C173-4D6F-8BF3-7801EA3161C4}" type="presParOf" srcId="{0FD7D008-4279-4644-BB22-FC1992BD62AB}" destId="{A4C426CB-3A40-4533-A814-88FB6E3F69BF}" srcOrd="1" destOrd="0" presId="urn:microsoft.com/office/officeart/2005/8/layout/hierarchy4"/>
    <dgm:cxn modelId="{E963A28C-30FE-4B1B-984F-6064D9CE4DA3}" type="presParOf" srcId="{B05E02AD-8C72-48C1-BA9D-61B987293513}" destId="{40DF05FF-B707-4204-9213-F39C2BF68C37}" srcOrd="1" destOrd="0" presId="urn:microsoft.com/office/officeart/2005/8/layout/hierarchy4"/>
    <dgm:cxn modelId="{41A89421-4F6A-4703-9108-34682C6B02BF}" type="presParOf" srcId="{B05E02AD-8C72-48C1-BA9D-61B987293513}" destId="{0A94F661-14B4-4D1D-B60B-44F117CC2F62}" srcOrd="2" destOrd="0" presId="urn:microsoft.com/office/officeart/2005/8/layout/hierarchy4"/>
    <dgm:cxn modelId="{86E23308-B5A3-4A86-8589-D05380C51777}" type="presParOf" srcId="{0A94F661-14B4-4D1D-B60B-44F117CC2F62}" destId="{D477A04A-F1DD-4F51-8250-990A29447E51}" srcOrd="0" destOrd="0" presId="urn:microsoft.com/office/officeart/2005/8/layout/hierarchy4"/>
    <dgm:cxn modelId="{6674E0D9-661A-42B8-BDD9-C5CD9C467E66}" type="presParOf" srcId="{0A94F661-14B4-4D1D-B60B-44F117CC2F62}" destId="{5D120137-275D-4FAE-A070-6F708C4087EA}" srcOrd="1" destOrd="0" presId="urn:microsoft.com/office/officeart/2005/8/layout/hierarchy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3AF80-6A15-493E-B1FE-5B24DE768D6F}">
      <dsp:nvSpPr>
        <dsp:cNvPr id="0" name=""/>
        <dsp:cNvSpPr/>
      </dsp:nvSpPr>
      <dsp:spPr>
        <a:xfrm>
          <a:off x="5538" y="703193"/>
          <a:ext cx="1717088" cy="103025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Country name</a:t>
          </a:r>
          <a:endParaRPr lang="en-US" sz="2000" kern="1200"/>
        </a:p>
      </dsp:txBody>
      <dsp:txXfrm>
        <a:off x="35713" y="733368"/>
        <a:ext cx="1656738" cy="969902"/>
      </dsp:txXfrm>
    </dsp:sp>
    <dsp:sp modelId="{E6A4ABEF-0750-4472-8353-8AC9ABAC40A9}">
      <dsp:nvSpPr>
        <dsp:cNvPr id="0" name=""/>
        <dsp:cNvSpPr/>
      </dsp:nvSpPr>
      <dsp:spPr>
        <a:xfrm>
          <a:off x="1873730" y="1005400"/>
          <a:ext cx="364022" cy="425837"/>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solidFill>
              <a:schemeClr val="bg1"/>
            </a:solidFill>
          </a:endParaRPr>
        </a:p>
      </dsp:txBody>
      <dsp:txXfrm>
        <a:off x="1873730" y="1090567"/>
        <a:ext cx="254815" cy="255503"/>
      </dsp:txXfrm>
    </dsp:sp>
    <dsp:sp modelId="{3514A2F5-C5FD-4A63-97F7-304E5745D6C6}">
      <dsp:nvSpPr>
        <dsp:cNvPr id="0" name=""/>
        <dsp:cNvSpPr/>
      </dsp:nvSpPr>
      <dsp:spPr>
        <a:xfrm>
          <a:off x="2409462" y="703193"/>
          <a:ext cx="1717088" cy="103025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Time</a:t>
          </a:r>
          <a:endParaRPr lang="en-US" sz="2000" kern="1200" dirty="0"/>
        </a:p>
      </dsp:txBody>
      <dsp:txXfrm>
        <a:off x="2439637" y="733368"/>
        <a:ext cx="1656738" cy="969902"/>
      </dsp:txXfrm>
    </dsp:sp>
    <dsp:sp modelId="{E0070DB6-1B6E-4DF6-A551-EA9FAC7EAF10}">
      <dsp:nvSpPr>
        <dsp:cNvPr id="0" name=""/>
        <dsp:cNvSpPr/>
      </dsp:nvSpPr>
      <dsp:spPr>
        <a:xfrm>
          <a:off x="4277654" y="1005400"/>
          <a:ext cx="364022" cy="425837"/>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solidFill>
              <a:schemeClr val="bg1"/>
            </a:solidFill>
          </a:endParaRPr>
        </a:p>
      </dsp:txBody>
      <dsp:txXfrm>
        <a:off x="4277654" y="1090567"/>
        <a:ext cx="254815" cy="255503"/>
      </dsp:txXfrm>
    </dsp:sp>
    <dsp:sp modelId="{48A22EFA-C09A-4027-9B49-ABC85DAE62F0}">
      <dsp:nvSpPr>
        <dsp:cNvPr id="0" name=""/>
        <dsp:cNvSpPr/>
      </dsp:nvSpPr>
      <dsp:spPr>
        <a:xfrm>
          <a:off x="4813385" y="703193"/>
          <a:ext cx="1717088" cy="103025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Intentional homicide</a:t>
          </a:r>
          <a:endParaRPr lang="en-US" sz="2000" kern="1200"/>
        </a:p>
      </dsp:txBody>
      <dsp:txXfrm>
        <a:off x="4843560" y="733368"/>
        <a:ext cx="1656738" cy="969902"/>
      </dsp:txXfrm>
    </dsp:sp>
    <dsp:sp modelId="{E2E74F50-6F37-443A-AA04-80A7DD725892}">
      <dsp:nvSpPr>
        <dsp:cNvPr id="0" name=""/>
        <dsp:cNvSpPr/>
      </dsp:nvSpPr>
      <dsp:spPr>
        <a:xfrm>
          <a:off x="6681577" y="1005400"/>
          <a:ext cx="364022" cy="425837"/>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solidFill>
              <a:schemeClr val="bg1"/>
            </a:solidFill>
          </a:endParaRPr>
        </a:p>
      </dsp:txBody>
      <dsp:txXfrm>
        <a:off x="6681577" y="1090567"/>
        <a:ext cx="254815" cy="255503"/>
      </dsp:txXfrm>
    </dsp:sp>
    <dsp:sp modelId="{E9401AC0-C545-4F9B-8F27-5802FF5E92DA}">
      <dsp:nvSpPr>
        <dsp:cNvPr id="0" name=""/>
        <dsp:cNvSpPr/>
      </dsp:nvSpPr>
      <dsp:spPr>
        <a:xfrm>
          <a:off x="7217309" y="703193"/>
          <a:ext cx="1717088" cy="103025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Kidnapping</a:t>
          </a:r>
          <a:endParaRPr lang="en-US" sz="2000" kern="1200"/>
        </a:p>
      </dsp:txBody>
      <dsp:txXfrm>
        <a:off x="7247484" y="733368"/>
        <a:ext cx="1656738" cy="969902"/>
      </dsp:txXfrm>
    </dsp:sp>
    <dsp:sp modelId="{09C24B9B-C159-4427-B314-7E28CC015E8F}">
      <dsp:nvSpPr>
        <dsp:cNvPr id="0" name=""/>
        <dsp:cNvSpPr/>
      </dsp:nvSpPr>
      <dsp:spPr>
        <a:xfrm>
          <a:off x="9085501" y="1005400"/>
          <a:ext cx="364022" cy="425837"/>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solidFill>
              <a:schemeClr val="bg1"/>
            </a:solidFill>
          </a:endParaRPr>
        </a:p>
      </dsp:txBody>
      <dsp:txXfrm>
        <a:off x="9085501" y="1090567"/>
        <a:ext cx="254815" cy="255503"/>
      </dsp:txXfrm>
    </dsp:sp>
    <dsp:sp modelId="{A674B36D-0C31-4375-97A8-C74DC1FD23F8}">
      <dsp:nvSpPr>
        <dsp:cNvPr id="0" name=""/>
        <dsp:cNvSpPr/>
      </dsp:nvSpPr>
      <dsp:spPr>
        <a:xfrm>
          <a:off x="9621232" y="703193"/>
          <a:ext cx="1717088" cy="103025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Sexual violence</a:t>
          </a:r>
          <a:endParaRPr lang="en-US" sz="2000" kern="1200" dirty="0"/>
        </a:p>
      </dsp:txBody>
      <dsp:txXfrm>
        <a:off x="9651407" y="733368"/>
        <a:ext cx="1656738" cy="969902"/>
      </dsp:txXfrm>
    </dsp:sp>
    <dsp:sp modelId="{F0D371FF-2221-4209-88C6-DBA8F9E14026}">
      <dsp:nvSpPr>
        <dsp:cNvPr id="0" name=""/>
        <dsp:cNvSpPr/>
      </dsp:nvSpPr>
      <dsp:spPr>
        <a:xfrm rot="5400000">
          <a:off x="10297765" y="1853642"/>
          <a:ext cx="364022" cy="425837"/>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solidFill>
              <a:schemeClr val="bg1"/>
            </a:solidFill>
          </a:endParaRPr>
        </a:p>
      </dsp:txBody>
      <dsp:txXfrm rot="-5400000">
        <a:off x="10352025" y="1884550"/>
        <a:ext cx="255503" cy="254815"/>
      </dsp:txXfrm>
    </dsp:sp>
    <dsp:sp modelId="{14EE31E7-6F4B-4578-894D-8A281525723F}">
      <dsp:nvSpPr>
        <dsp:cNvPr id="0" name=""/>
        <dsp:cNvSpPr/>
      </dsp:nvSpPr>
      <dsp:spPr>
        <a:xfrm>
          <a:off x="9621232" y="2420281"/>
          <a:ext cx="1717088" cy="103025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Rape</a:t>
          </a:r>
          <a:endParaRPr lang="en-US" sz="2000" kern="1200"/>
        </a:p>
      </dsp:txBody>
      <dsp:txXfrm>
        <a:off x="9651407" y="2450456"/>
        <a:ext cx="1656738" cy="969902"/>
      </dsp:txXfrm>
    </dsp:sp>
    <dsp:sp modelId="{0D53F080-225B-46C3-9AB5-B11654995805}">
      <dsp:nvSpPr>
        <dsp:cNvPr id="0" name=""/>
        <dsp:cNvSpPr/>
      </dsp:nvSpPr>
      <dsp:spPr>
        <a:xfrm rot="10800000">
          <a:off x="9106106" y="2722489"/>
          <a:ext cx="364022" cy="425837"/>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solidFill>
              <a:schemeClr val="bg1"/>
            </a:solidFill>
          </a:endParaRPr>
        </a:p>
      </dsp:txBody>
      <dsp:txXfrm rot="10800000">
        <a:off x="9215313" y="2807656"/>
        <a:ext cx="254815" cy="255503"/>
      </dsp:txXfrm>
    </dsp:sp>
    <dsp:sp modelId="{14B64204-F1A4-47C2-93F2-E64717446232}">
      <dsp:nvSpPr>
        <dsp:cNvPr id="0" name=""/>
        <dsp:cNvSpPr/>
      </dsp:nvSpPr>
      <dsp:spPr>
        <a:xfrm>
          <a:off x="7217309" y="2420281"/>
          <a:ext cx="1717088" cy="103025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Sexual assault</a:t>
          </a:r>
          <a:endParaRPr lang="en-US" sz="2000" kern="1200"/>
        </a:p>
      </dsp:txBody>
      <dsp:txXfrm>
        <a:off x="7247484" y="2450456"/>
        <a:ext cx="1656738" cy="969902"/>
      </dsp:txXfrm>
    </dsp:sp>
    <dsp:sp modelId="{99F4D410-9F52-4152-AD43-94DD4656B3DD}">
      <dsp:nvSpPr>
        <dsp:cNvPr id="0" name=""/>
        <dsp:cNvSpPr/>
      </dsp:nvSpPr>
      <dsp:spPr>
        <a:xfrm rot="10800000">
          <a:off x="6702182" y="2722489"/>
          <a:ext cx="364022" cy="425837"/>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solidFill>
              <a:schemeClr val="bg1"/>
            </a:solidFill>
          </a:endParaRPr>
        </a:p>
      </dsp:txBody>
      <dsp:txXfrm rot="10800000">
        <a:off x="6811389" y="2807656"/>
        <a:ext cx="254815" cy="255503"/>
      </dsp:txXfrm>
    </dsp:sp>
    <dsp:sp modelId="{219BF589-8496-40A7-BF21-0CE9B9737A71}">
      <dsp:nvSpPr>
        <dsp:cNvPr id="0" name=""/>
        <dsp:cNvSpPr/>
      </dsp:nvSpPr>
      <dsp:spPr>
        <a:xfrm>
          <a:off x="4813385" y="2420281"/>
          <a:ext cx="1717088" cy="103025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Robbery</a:t>
          </a:r>
          <a:endParaRPr lang="en-US" sz="2000" kern="1200"/>
        </a:p>
      </dsp:txBody>
      <dsp:txXfrm>
        <a:off x="4843560" y="2450456"/>
        <a:ext cx="1656738" cy="969902"/>
      </dsp:txXfrm>
    </dsp:sp>
    <dsp:sp modelId="{9BFE5CA1-C25C-4769-B930-E2D7358AA2CC}">
      <dsp:nvSpPr>
        <dsp:cNvPr id="0" name=""/>
        <dsp:cNvSpPr/>
      </dsp:nvSpPr>
      <dsp:spPr>
        <a:xfrm rot="10800000">
          <a:off x="4298259" y="2722489"/>
          <a:ext cx="364022" cy="425837"/>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solidFill>
              <a:schemeClr val="bg1"/>
            </a:solidFill>
          </a:endParaRPr>
        </a:p>
      </dsp:txBody>
      <dsp:txXfrm rot="10800000">
        <a:off x="4407466" y="2807656"/>
        <a:ext cx="254815" cy="255503"/>
      </dsp:txXfrm>
    </dsp:sp>
    <dsp:sp modelId="{E878EDD4-42B1-4D5A-9391-D9E7C19D1E62}">
      <dsp:nvSpPr>
        <dsp:cNvPr id="0" name=""/>
        <dsp:cNvSpPr/>
      </dsp:nvSpPr>
      <dsp:spPr>
        <a:xfrm>
          <a:off x="2409462" y="2420281"/>
          <a:ext cx="1717088" cy="103025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Burglary</a:t>
          </a:r>
          <a:endParaRPr lang="en-US" sz="2000" kern="1200"/>
        </a:p>
      </dsp:txBody>
      <dsp:txXfrm>
        <a:off x="2439637" y="2450456"/>
        <a:ext cx="1656738" cy="969902"/>
      </dsp:txXfrm>
    </dsp:sp>
    <dsp:sp modelId="{40247086-8550-47A4-85C9-9C9AAA23265B}">
      <dsp:nvSpPr>
        <dsp:cNvPr id="0" name=""/>
        <dsp:cNvSpPr/>
      </dsp:nvSpPr>
      <dsp:spPr>
        <a:xfrm rot="10800000">
          <a:off x="1894335" y="2722489"/>
          <a:ext cx="364022" cy="425837"/>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solidFill>
              <a:schemeClr val="bg1"/>
            </a:solidFill>
          </a:endParaRPr>
        </a:p>
      </dsp:txBody>
      <dsp:txXfrm rot="10800000">
        <a:off x="2003542" y="2807656"/>
        <a:ext cx="254815" cy="255503"/>
      </dsp:txXfrm>
    </dsp:sp>
    <dsp:sp modelId="{A5FF36EE-5145-4E0E-945B-B589B611A0F2}">
      <dsp:nvSpPr>
        <dsp:cNvPr id="0" name=""/>
        <dsp:cNvSpPr/>
      </dsp:nvSpPr>
      <dsp:spPr>
        <a:xfrm>
          <a:off x="5538" y="2420281"/>
          <a:ext cx="1717088" cy="103025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Theft</a:t>
          </a:r>
          <a:endParaRPr lang="en-US" sz="2000" kern="1200"/>
        </a:p>
      </dsp:txBody>
      <dsp:txXfrm>
        <a:off x="35713" y="2450456"/>
        <a:ext cx="1656738" cy="9699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36D25-46A1-4A4D-B47A-1B4EDC3CF3BE}">
      <dsp:nvSpPr>
        <dsp:cNvPr id="0" name=""/>
        <dsp:cNvSpPr/>
      </dsp:nvSpPr>
      <dsp:spPr>
        <a:xfrm>
          <a:off x="2652977" y="-52650"/>
          <a:ext cx="4964667" cy="4964667"/>
        </a:xfrm>
        <a:prstGeom prst="circularArrow">
          <a:avLst>
            <a:gd name="adj1" fmla="val 5544"/>
            <a:gd name="adj2" fmla="val 330680"/>
            <a:gd name="adj3" fmla="val 14743071"/>
            <a:gd name="adj4" fmla="val 16821195"/>
            <a:gd name="adj5" fmla="val 5757"/>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B4172B3-B306-4F05-BB67-BA20CA025B3D}">
      <dsp:nvSpPr>
        <dsp:cNvPr id="0" name=""/>
        <dsp:cNvSpPr/>
      </dsp:nvSpPr>
      <dsp:spPr>
        <a:xfrm>
          <a:off x="4488355" y="1583"/>
          <a:ext cx="1293912" cy="64695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latin typeface="Segoe UI Semibold" panose="020B0702040204020203" pitchFamily="34" charset="0"/>
              <a:cs typeface="Segoe UI Semibold" panose="020B0702040204020203" pitchFamily="34" charset="0"/>
            </a:rPr>
            <a:t>Country</a:t>
          </a:r>
          <a:endParaRPr lang="en-US" sz="1600" kern="1200">
            <a:latin typeface="Segoe UI Semibold" panose="020B0702040204020203" pitchFamily="34" charset="0"/>
            <a:cs typeface="Segoe UI Semibold" panose="020B0702040204020203" pitchFamily="34" charset="0"/>
          </a:endParaRPr>
        </a:p>
      </dsp:txBody>
      <dsp:txXfrm>
        <a:off x="4519937" y="33165"/>
        <a:ext cx="1230748" cy="583792"/>
      </dsp:txXfrm>
    </dsp:sp>
    <dsp:sp modelId="{F4EDCA19-C712-47A7-B9A1-9E7C35AF421C}">
      <dsp:nvSpPr>
        <dsp:cNvPr id="0" name=""/>
        <dsp:cNvSpPr/>
      </dsp:nvSpPr>
      <dsp:spPr>
        <a:xfrm>
          <a:off x="5849220" y="496897"/>
          <a:ext cx="1293912" cy="64695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latin typeface="Segoe UI Semibold" panose="020B0702040204020203" pitchFamily="34" charset="0"/>
              <a:cs typeface="Segoe UI Semibold" panose="020B0702040204020203" pitchFamily="34" charset="0"/>
            </a:rPr>
            <a:t>Time </a:t>
          </a:r>
          <a:endParaRPr lang="en-US" sz="1600" kern="1200">
            <a:latin typeface="Segoe UI Semibold" panose="020B0702040204020203" pitchFamily="34" charset="0"/>
            <a:cs typeface="Segoe UI Semibold" panose="020B0702040204020203" pitchFamily="34" charset="0"/>
          </a:endParaRPr>
        </a:p>
      </dsp:txBody>
      <dsp:txXfrm>
        <a:off x="5880802" y="528479"/>
        <a:ext cx="1230748" cy="583792"/>
      </dsp:txXfrm>
    </dsp:sp>
    <dsp:sp modelId="{706E9763-F491-48E2-8B29-9212B7B37A70}">
      <dsp:nvSpPr>
        <dsp:cNvPr id="0" name=""/>
        <dsp:cNvSpPr/>
      </dsp:nvSpPr>
      <dsp:spPr>
        <a:xfrm>
          <a:off x="6573320" y="1751076"/>
          <a:ext cx="1293912" cy="64695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latin typeface="Segoe UI Semibold" panose="020B0702040204020203" pitchFamily="34" charset="0"/>
              <a:cs typeface="Segoe UI Semibold" panose="020B0702040204020203" pitchFamily="34" charset="0"/>
            </a:rPr>
            <a:t>Poverty</a:t>
          </a:r>
          <a:endParaRPr lang="en-US" sz="1600" kern="1200">
            <a:latin typeface="Segoe UI Semibold" panose="020B0702040204020203" pitchFamily="34" charset="0"/>
            <a:cs typeface="Segoe UI Semibold" panose="020B0702040204020203" pitchFamily="34" charset="0"/>
          </a:endParaRPr>
        </a:p>
      </dsp:txBody>
      <dsp:txXfrm>
        <a:off x="6604902" y="1782658"/>
        <a:ext cx="1230748" cy="583792"/>
      </dsp:txXfrm>
    </dsp:sp>
    <dsp:sp modelId="{0BABA5C4-7334-41EE-957A-52B91D803BB3}">
      <dsp:nvSpPr>
        <dsp:cNvPr id="0" name=""/>
        <dsp:cNvSpPr/>
      </dsp:nvSpPr>
      <dsp:spPr>
        <a:xfrm>
          <a:off x="6083737" y="3177276"/>
          <a:ext cx="1770123" cy="64695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latin typeface="Segoe UI Semibold" panose="020B0702040204020203" pitchFamily="34" charset="0"/>
              <a:cs typeface="Segoe UI Semibold" panose="020B0702040204020203" pitchFamily="34" charset="0"/>
            </a:rPr>
            <a:t>Unemployment</a:t>
          </a:r>
          <a:endParaRPr lang="en-US" sz="1600" kern="1200">
            <a:latin typeface="Segoe UI Semibold" panose="020B0702040204020203" pitchFamily="34" charset="0"/>
            <a:cs typeface="Segoe UI Semibold" panose="020B0702040204020203" pitchFamily="34" charset="0"/>
          </a:endParaRPr>
        </a:p>
      </dsp:txBody>
      <dsp:txXfrm>
        <a:off x="6115319" y="3208858"/>
        <a:ext cx="1706959" cy="583792"/>
      </dsp:txXfrm>
    </dsp:sp>
    <dsp:sp modelId="{A5507221-0650-4811-A86F-A9A6F852F736}">
      <dsp:nvSpPr>
        <dsp:cNvPr id="0" name=""/>
        <dsp:cNvSpPr/>
      </dsp:nvSpPr>
      <dsp:spPr>
        <a:xfrm>
          <a:off x="5305259" y="4094910"/>
          <a:ext cx="1293912" cy="64695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latin typeface="Segoe UI Semibold" panose="020B0702040204020203" pitchFamily="34" charset="0"/>
              <a:cs typeface="Segoe UI Semibold" panose="020B0702040204020203" pitchFamily="34" charset="0"/>
            </a:rPr>
            <a:t>Income Inequality</a:t>
          </a:r>
          <a:endParaRPr lang="en-US" sz="1600" kern="1200">
            <a:latin typeface="Segoe UI Semibold" panose="020B0702040204020203" pitchFamily="34" charset="0"/>
            <a:cs typeface="Segoe UI Semibold" panose="020B0702040204020203" pitchFamily="34" charset="0"/>
          </a:endParaRPr>
        </a:p>
      </dsp:txBody>
      <dsp:txXfrm>
        <a:off x="5336841" y="4126492"/>
        <a:ext cx="1230748" cy="583792"/>
      </dsp:txXfrm>
    </dsp:sp>
    <dsp:sp modelId="{96B17CA0-3752-4CE9-B387-63D34946FD95}">
      <dsp:nvSpPr>
        <dsp:cNvPr id="0" name=""/>
        <dsp:cNvSpPr/>
      </dsp:nvSpPr>
      <dsp:spPr>
        <a:xfrm>
          <a:off x="3560676" y="4108175"/>
          <a:ext cx="1488930" cy="64695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latin typeface="Segoe UI Semibold" panose="020B0702040204020203" pitchFamily="34" charset="0"/>
              <a:cs typeface="Segoe UI Semibold" panose="020B0702040204020203" pitchFamily="34" charset="0"/>
            </a:rPr>
            <a:t>Government Effectiveness</a:t>
          </a:r>
          <a:endParaRPr lang="en-US" sz="1600" kern="1200">
            <a:latin typeface="Segoe UI Semibold" panose="020B0702040204020203" pitchFamily="34" charset="0"/>
            <a:cs typeface="Segoe UI Semibold" panose="020B0702040204020203" pitchFamily="34" charset="0"/>
          </a:endParaRPr>
        </a:p>
      </dsp:txBody>
      <dsp:txXfrm>
        <a:off x="3592258" y="4139757"/>
        <a:ext cx="1425766" cy="583792"/>
      </dsp:txXfrm>
    </dsp:sp>
    <dsp:sp modelId="{54744C43-35E5-49FE-9FD2-0E1E0A113265}">
      <dsp:nvSpPr>
        <dsp:cNvPr id="0" name=""/>
        <dsp:cNvSpPr/>
      </dsp:nvSpPr>
      <dsp:spPr>
        <a:xfrm>
          <a:off x="2654867" y="3177276"/>
          <a:ext cx="1293912" cy="64695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latin typeface="Segoe UI Semibold" panose="020B0702040204020203" pitchFamily="34" charset="0"/>
              <a:cs typeface="Segoe UI Semibold" panose="020B0702040204020203" pitchFamily="34" charset="0"/>
            </a:rPr>
            <a:t>Corruption Control</a:t>
          </a:r>
          <a:endParaRPr lang="en-US" sz="1600" kern="1200">
            <a:latin typeface="Segoe UI Semibold" panose="020B0702040204020203" pitchFamily="34" charset="0"/>
            <a:cs typeface="Segoe UI Semibold" panose="020B0702040204020203" pitchFamily="34" charset="0"/>
          </a:endParaRPr>
        </a:p>
      </dsp:txBody>
      <dsp:txXfrm>
        <a:off x="2686449" y="3208858"/>
        <a:ext cx="1230748" cy="583792"/>
      </dsp:txXfrm>
    </dsp:sp>
    <dsp:sp modelId="{5074A877-C3B8-4FAC-B5FE-E6AF77AF9938}">
      <dsp:nvSpPr>
        <dsp:cNvPr id="0" name=""/>
        <dsp:cNvSpPr/>
      </dsp:nvSpPr>
      <dsp:spPr>
        <a:xfrm>
          <a:off x="2151413" y="1751076"/>
          <a:ext cx="1797865" cy="64695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latin typeface="Segoe UI Semibold" panose="020B0702040204020203" pitchFamily="34" charset="0"/>
              <a:cs typeface="Segoe UI Semibold" panose="020B0702040204020203" pitchFamily="34" charset="0"/>
            </a:rPr>
            <a:t>Youth Unemployment</a:t>
          </a:r>
          <a:endParaRPr lang="en-US" sz="1600" kern="1200">
            <a:latin typeface="Segoe UI Semibold" panose="020B0702040204020203" pitchFamily="34" charset="0"/>
            <a:cs typeface="Segoe UI Semibold" panose="020B0702040204020203" pitchFamily="34" charset="0"/>
          </a:endParaRPr>
        </a:p>
      </dsp:txBody>
      <dsp:txXfrm>
        <a:off x="2182995" y="1782658"/>
        <a:ext cx="1734701" cy="583792"/>
      </dsp:txXfrm>
    </dsp:sp>
    <dsp:sp modelId="{F3677E95-3823-4BF3-851F-EA2E893C88C2}">
      <dsp:nvSpPr>
        <dsp:cNvPr id="0" name=""/>
        <dsp:cNvSpPr/>
      </dsp:nvSpPr>
      <dsp:spPr>
        <a:xfrm>
          <a:off x="3127491" y="496897"/>
          <a:ext cx="1293912" cy="646956"/>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latin typeface="Segoe UI Semibold" panose="020B0702040204020203" pitchFamily="34" charset="0"/>
              <a:cs typeface="Segoe UI Semibold" panose="020B0702040204020203" pitchFamily="34" charset="0"/>
            </a:rPr>
            <a:t>Population</a:t>
          </a:r>
          <a:endParaRPr lang="en-US" sz="1600" kern="1200">
            <a:latin typeface="Segoe UI Semibold" panose="020B0702040204020203" pitchFamily="34" charset="0"/>
            <a:cs typeface="Segoe UI Semibold" panose="020B0702040204020203" pitchFamily="34" charset="0"/>
          </a:endParaRPr>
        </a:p>
      </dsp:txBody>
      <dsp:txXfrm>
        <a:off x="3159073" y="528479"/>
        <a:ext cx="1230748" cy="5837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87D987-DF74-44AC-9477-C8ECF912F8EC}">
      <dsp:nvSpPr>
        <dsp:cNvPr id="0" name=""/>
        <dsp:cNvSpPr/>
      </dsp:nvSpPr>
      <dsp:spPr>
        <a:xfrm rot="16200000">
          <a:off x="-1274692" y="1280621"/>
          <a:ext cx="4641848" cy="2080604"/>
        </a:xfrm>
        <a:prstGeom prst="flowChartManualOperation">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0" tIns="0" rIns="126906" bIns="0" numCol="1" spcCol="1270" anchor="ctr" anchorCtr="0">
          <a:noAutofit/>
        </a:bodyPr>
        <a:lstStyle/>
        <a:p>
          <a:pPr marL="0" lvl="0" indent="0" algn="ctr" defTabSz="889000">
            <a:lnSpc>
              <a:spcPct val="90000"/>
            </a:lnSpc>
            <a:spcBef>
              <a:spcPct val="0"/>
            </a:spcBef>
            <a:spcAft>
              <a:spcPct val="35000"/>
            </a:spcAft>
            <a:buNone/>
          </a:pPr>
          <a:r>
            <a:rPr lang="en-US" sz="2000" b="1" i="0" kern="1200" baseline="0" dirty="0">
              <a:latin typeface="Calibri" panose="020F0502020204030204" pitchFamily="34" charset="0"/>
              <a:cs typeface="Calibri" panose="020F0502020204030204" pitchFamily="34" charset="0"/>
            </a:rPr>
            <a:t>To identify countries with the highest and lowest reported crime rates across various categories.</a:t>
          </a:r>
          <a:endParaRPr lang="en-US" sz="2000" kern="1200" dirty="0">
            <a:latin typeface="Calibri" panose="020F0502020204030204" pitchFamily="34" charset="0"/>
            <a:cs typeface="Calibri" panose="020F0502020204030204" pitchFamily="34" charset="0"/>
          </a:endParaRPr>
        </a:p>
      </dsp:txBody>
      <dsp:txXfrm rot="5400000">
        <a:off x="5930" y="928369"/>
        <a:ext cx="2080604" cy="2785108"/>
      </dsp:txXfrm>
    </dsp:sp>
    <dsp:sp modelId="{7F70C990-ACC8-4CB5-9CDE-637C26F2ACCD}">
      <dsp:nvSpPr>
        <dsp:cNvPr id="0" name=""/>
        <dsp:cNvSpPr/>
      </dsp:nvSpPr>
      <dsp:spPr>
        <a:xfrm rot="16200000">
          <a:off x="961956" y="1280621"/>
          <a:ext cx="4641848" cy="2080604"/>
        </a:xfrm>
        <a:prstGeom prst="flowChartManualOperation">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0" tIns="0" rIns="126906" bIns="0" numCol="1" spcCol="1270" anchor="ctr" anchorCtr="0">
          <a:noAutofit/>
        </a:bodyPr>
        <a:lstStyle/>
        <a:p>
          <a:pPr marL="0" lvl="0" indent="0" algn="ctr" defTabSz="889000">
            <a:lnSpc>
              <a:spcPct val="90000"/>
            </a:lnSpc>
            <a:spcBef>
              <a:spcPct val="0"/>
            </a:spcBef>
            <a:spcAft>
              <a:spcPct val="35000"/>
            </a:spcAft>
            <a:buNone/>
          </a:pPr>
          <a:r>
            <a:rPr lang="en-US" sz="2000" b="1" i="0" kern="1200" baseline="0">
              <a:latin typeface="Segoe UI Semibold" panose="020B0702040204020203" pitchFamily="34" charset="0"/>
              <a:cs typeface="Segoe UI Semibold" panose="020B0702040204020203" pitchFamily="34" charset="0"/>
            </a:rPr>
            <a:t>To analyze year-over-year changes in crime incidents for each country.</a:t>
          </a:r>
          <a:endParaRPr lang="en-US" sz="2000" kern="1200">
            <a:latin typeface="Segoe UI Semibold" panose="020B0702040204020203" pitchFamily="34" charset="0"/>
            <a:cs typeface="Segoe UI Semibold" panose="020B0702040204020203" pitchFamily="34" charset="0"/>
          </a:endParaRPr>
        </a:p>
      </dsp:txBody>
      <dsp:txXfrm rot="5400000">
        <a:off x="2242578" y="928369"/>
        <a:ext cx="2080604" cy="2785108"/>
      </dsp:txXfrm>
    </dsp:sp>
    <dsp:sp modelId="{3C777CDC-08F7-42DA-ABDD-8FD12D5C28E9}">
      <dsp:nvSpPr>
        <dsp:cNvPr id="0" name=""/>
        <dsp:cNvSpPr/>
      </dsp:nvSpPr>
      <dsp:spPr>
        <a:xfrm rot="16200000">
          <a:off x="3198606" y="1280621"/>
          <a:ext cx="4641848" cy="2080604"/>
        </a:xfrm>
        <a:prstGeom prst="flowChartManualOperation">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0" tIns="0" rIns="126906" bIns="0" numCol="1" spcCol="1270" anchor="ctr" anchorCtr="0">
          <a:noAutofit/>
        </a:bodyPr>
        <a:lstStyle/>
        <a:p>
          <a:pPr marL="0" lvl="0" indent="0" algn="ctr" defTabSz="889000">
            <a:lnSpc>
              <a:spcPct val="90000"/>
            </a:lnSpc>
            <a:spcBef>
              <a:spcPct val="0"/>
            </a:spcBef>
            <a:spcAft>
              <a:spcPct val="35000"/>
            </a:spcAft>
            <a:buNone/>
          </a:pPr>
          <a:r>
            <a:rPr lang="en-US" sz="2000" b="1" i="0" kern="1200" baseline="0">
              <a:latin typeface="Segoe UI Semibold" panose="020B0702040204020203" pitchFamily="34" charset="0"/>
              <a:cs typeface="Segoe UI Semibold" panose="020B0702040204020203" pitchFamily="34" charset="0"/>
            </a:rPr>
            <a:t>To compare the frequency of different crime types such as sexual violence, theft, and homicide.</a:t>
          </a:r>
          <a:endParaRPr lang="en-US" sz="2000" kern="1200">
            <a:latin typeface="Segoe UI Semibold" panose="020B0702040204020203" pitchFamily="34" charset="0"/>
            <a:cs typeface="Segoe UI Semibold" panose="020B0702040204020203" pitchFamily="34" charset="0"/>
          </a:endParaRPr>
        </a:p>
      </dsp:txBody>
      <dsp:txXfrm rot="5400000">
        <a:off x="4479228" y="928369"/>
        <a:ext cx="2080604" cy="2785108"/>
      </dsp:txXfrm>
    </dsp:sp>
    <dsp:sp modelId="{706DA2DC-AAA9-4D7A-8DCD-C1D1144C0832}">
      <dsp:nvSpPr>
        <dsp:cNvPr id="0" name=""/>
        <dsp:cNvSpPr/>
      </dsp:nvSpPr>
      <dsp:spPr>
        <a:xfrm rot="16200000">
          <a:off x="5435256" y="1280621"/>
          <a:ext cx="4641848" cy="2080604"/>
        </a:xfrm>
        <a:prstGeom prst="flowChartManualOperation">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0" tIns="0" rIns="126906" bIns="0" numCol="1" spcCol="1270" anchor="ctr" anchorCtr="0">
          <a:noAutofit/>
        </a:bodyPr>
        <a:lstStyle/>
        <a:p>
          <a:pPr marL="0" lvl="0" indent="0" algn="ctr" defTabSz="889000">
            <a:lnSpc>
              <a:spcPct val="90000"/>
            </a:lnSpc>
            <a:spcBef>
              <a:spcPct val="0"/>
            </a:spcBef>
            <a:spcAft>
              <a:spcPct val="35000"/>
            </a:spcAft>
            <a:buNone/>
          </a:pPr>
          <a:r>
            <a:rPr lang="en-US" sz="2000" b="1" i="0" kern="1200" baseline="0">
              <a:latin typeface="Segoe UI Semibold" panose="020B0702040204020203" pitchFamily="34" charset="0"/>
              <a:cs typeface="Segoe UI Semibold" panose="020B0702040204020203" pitchFamily="34" charset="0"/>
            </a:rPr>
            <a:t>To highlight countries with critical security concerns using visual KPIs (e.g., highest rape or homicide rates).</a:t>
          </a:r>
          <a:endParaRPr lang="en-US" sz="2000" kern="1200">
            <a:latin typeface="Segoe UI Semibold" panose="020B0702040204020203" pitchFamily="34" charset="0"/>
            <a:cs typeface="Segoe UI Semibold" panose="020B0702040204020203" pitchFamily="34" charset="0"/>
          </a:endParaRPr>
        </a:p>
      </dsp:txBody>
      <dsp:txXfrm rot="5400000">
        <a:off x="6715878" y="928369"/>
        <a:ext cx="2080604" cy="2785108"/>
      </dsp:txXfrm>
    </dsp:sp>
    <dsp:sp modelId="{A02A5C2B-5E31-414F-87FA-C91BE649459A}">
      <dsp:nvSpPr>
        <dsp:cNvPr id="0" name=""/>
        <dsp:cNvSpPr/>
      </dsp:nvSpPr>
      <dsp:spPr>
        <a:xfrm rot="16200000">
          <a:off x="7671905" y="1280621"/>
          <a:ext cx="4641848" cy="2080604"/>
        </a:xfrm>
        <a:prstGeom prst="flowChartManualOperation">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0" tIns="0" rIns="126906" bIns="0" numCol="1" spcCol="1270" anchor="ctr" anchorCtr="0">
          <a:noAutofit/>
        </a:bodyPr>
        <a:lstStyle/>
        <a:p>
          <a:pPr marL="0" lvl="0" indent="0" algn="ctr" defTabSz="889000">
            <a:lnSpc>
              <a:spcPct val="90000"/>
            </a:lnSpc>
            <a:spcBef>
              <a:spcPct val="0"/>
            </a:spcBef>
            <a:spcAft>
              <a:spcPct val="35000"/>
            </a:spcAft>
            <a:buNone/>
          </a:pPr>
          <a:r>
            <a:rPr lang="en-US" sz="2000" b="1" i="0" kern="1200" baseline="0" dirty="0">
              <a:latin typeface="Segoe UI Semibold" panose="020B0702040204020203" pitchFamily="34" charset="0"/>
              <a:cs typeface="Segoe UI Semibold" panose="020B0702040204020203" pitchFamily="34" charset="0"/>
            </a:rPr>
            <a:t>To assist stakeholders in recognizing trends that can inform crime prevention strategies and resource allocation.</a:t>
          </a:r>
          <a:endParaRPr lang="en-US" sz="2000" kern="1200" dirty="0">
            <a:latin typeface="Segoe UI Semibold" panose="020B0702040204020203" pitchFamily="34" charset="0"/>
            <a:cs typeface="Segoe UI Semibold" panose="020B0702040204020203" pitchFamily="34" charset="0"/>
          </a:endParaRPr>
        </a:p>
      </dsp:txBody>
      <dsp:txXfrm rot="5400000">
        <a:off x="8952527" y="928369"/>
        <a:ext cx="2080604" cy="27851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0063E5-EFEF-4BD8-A857-00C34AB460C3}">
      <dsp:nvSpPr>
        <dsp:cNvPr id="0" name=""/>
        <dsp:cNvSpPr/>
      </dsp:nvSpPr>
      <dsp:spPr>
        <a:xfrm rot="16200000">
          <a:off x="-947604" y="950246"/>
          <a:ext cx="4492281" cy="2591788"/>
        </a:xfrm>
        <a:prstGeom prst="flowChartManualOperati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69239" bIns="0" numCol="1" spcCol="1270" anchor="ctr" anchorCtr="0">
          <a:noAutofit/>
        </a:bodyPr>
        <a:lstStyle/>
        <a:p>
          <a:pPr marL="0" lvl="0" indent="0" algn="ctr" defTabSz="1200150">
            <a:lnSpc>
              <a:spcPct val="90000"/>
            </a:lnSpc>
            <a:spcBef>
              <a:spcPct val="0"/>
            </a:spcBef>
            <a:spcAft>
              <a:spcPct val="35000"/>
            </a:spcAft>
            <a:buNone/>
          </a:pPr>
          <a:r>
            <a:rPr lang="en-US" sz="2700" b="1" kern="1200"/>
            <a:t>What are the most prevalent types of crimes across different countries and years?</a:t>
          </a:r>
          <a:endParaRPr lang="en-US" sz="2700" kern="1200"/>
        </a:p>
      </dsp:txBody>
      <dsp:txXfrm rot="5400000">
        <a:off x="2642" y="898456"/>
        <a:ext cx="2591788" cy="2695369"/>
      </dsp:txXfrm>
    </dsp:sp>
    <dsp:sp modelId="{763CC181-60F9-47E5-B327-CAC59B40FCF6}">
      <dsp:nvSpPr>
        <dsp:cNvPr id="0" name=""/>
        <dsp:cNvSpPr/>
      </dsp:nvSpPr>
      <dsp:spPr>
        <a:xfrm rot="16200000">
          <a:off x="1838568" y="950246"/>
          <a:ext cx="4492281" cy="2591788"/>
        </a:xfrm>
        <a:prstGeom prst="flowChartManualOperati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69239" bIns="0" numCol="1" spcCol="1270" anchor="ctr" anchorCtr="0">
          <a:noAutofit/>
        </a:bodyPr>
        <a:lstStyle/>
        <a:p>
          <a:pPr marL="0" lvl="0" indent="0" algn="ctr" defTabSz="1200150">
            <a:lnSpc>
              <a:spcPct val="90000"/>
            </a:lnSpc>
            <a:spcBef>
              <a:spcPct val="0"/>
            </a:spcBef>
            <a:spcAft>
              <a:spcPct val="35000"/>
            </a:spcAft>
            <a:buNone/>
          </a:pPr>
          <a:r>
            <a:rPr lang="en-US" sz="2700" b="1" kern="1200"/>
            <a:t>How do crime patterns such as homicide, sexual violence, and theft vary between countries?</a:t>
          </a:r>
          <a:endParaRPr lang="en-US" sz="2700" kern="1200"/>
        </a:p>
      </dsp:txBody>
      <dsp:txXfrm rot="5400000">
        <a:off x="2788814" y="898456"/>
        <a:ext cx="2591788" cy="2695369"/>
      </dsp:txXfrm>
    </dsp:sp>
    <dsp:sp modelId="{C03E6303-2F23-4603-B520-20350180D827}">
      <dsp:nvSpPr>
        <dsp:cNvPr id="0" name=""/>
        <dsp:cNvSpPr/>
      </dsp:nvSpPr>
      <dsp:spPr>
        <a:xfrm rot="16200000">
          <a:off x="4624741" y="950246"/>
          <a:ext cx="4492281" cy="2591788"/>
        </a:xfrm>
        <a:prstGeom prst="flowChartManualOperati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69239" bIns="0" numCol="1" spcCol="1270" anchor="ctr" anchorCtr="0">
          <a:noAutofit/>
        </a:bodyPr>
        <a:lstStyle/>
        <a:p>
          <a:pPr marL="0" lvl="0" indent="0" algn="ctr" defTabSz="1200150">
            <a:lnSpc>
              <a:spcPct val="90000"/>
            </a:lnSpc>
            <a:spcBef>
              <a:spcPct val="0"/>
            </a:spcBef>
            <a:spcAft>
              <a:spcPct val="35000"/>
            </a:spcAft>
            <a:buNone/>
          </a:pPr>
          <a:r>
            <a:rPr lang="en-US" sz="2700" b="1" kern="1200"/>
            <a:t>Which countries report the highest crime rates in specific categories (e.g., rape, robbery)?</a:t>
          </a:r>
          <a:endParaRPr lang="en-US" sz="2700" kern="1200"/>
        </a:p>
      </dsp:txBody>
      <dsp:txXfrm rot="5400000">
        <a:off x="5574987" y="898456"/>
        <a:ext cx="2591788" cy="2695369"/>
      </dsp:txXfrm>
    </dsp:sp>
    <dsp:sp modelId="{CE1FD02F-8E57-4E8E-8451-B61258CDFF12}">
      <dsp:nvSpPr>
        <dsp:cNvPr id="0" name=""/>
        <dsp:cNvSpPr/>
      </dsp:nvSpPr>
      <dsp:spPr>
        <a:xfrm rot="16200000">
          <a:off x="7410914" y="950246"/>
          <a:ext cx="4492281" cy="2591788"/>
        </a:xfrm>
        <a:prstGeom prst="flowChartManualOperati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69239" bIns="0" numCol="1" spcCol="1270" anchor="ctr" anchorCtr="0">
          <a:noAutofit/>
        </a:bodyPr>
        <a:lstStyle/>
        <a:p>
          <a:pPr marL="0" lvl="0" indent="0" algn="ctr" defTabSz="1200150">
            <a:lnSpc>
              <a:spcPct val="90000"/>
            </a:lnSpc>
            <a:spcBef>
              <a:spcPct val="0"/>
            </a:spcBef>
            <a:spcAft>
              <a:spcPct val="35000"/>
            </a:spcAft>
            <a:buNone/>
          </a:pPr>
          <a:r>
            <a:rPr lang="en-US" sz="2700" b="1" kern="1200"/>
            <a:t>Is there a visible trend or increase in particular crimes over the years (2021 vs 2022)?</a:t>
          </a:r>
          <a:endParaRPr lang="en-US" sz="2700" kern="1200"/>
        </a:p>
      </dsp:txBody>
      <dsp:txXfrm rot="5400000">
        <a:off x="8361160" y="898456"/>
        <a:ext cx="2591788" cy="26953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A51EA-006F-4CB1-9E31-6D826913F487}">
      <dsp:nvSpPr>
        <dsp:cNvPr id="0" name=""/>
        <dsp:cNvSpPr/>
      </dsp:nvSpPr>
      <dsp:spPr>
        <a:xfrm>
          <a:off x="3042" y="0"/>
          <a:ext cx="4079790" cy="519341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a:latin typeface="Segoe UI Semibold" panose="020B0702040204020203" pitchFamily="34" charset="0"/>
              <a:cs typeface="Segoe UI Semibold" panose="020B0702040204020203" pitchFamily="34" charset="0"/>
            </a:rPr>
            <a:t>Target High-Crime Areas with Enhanced Security</a:t>
          </a:r>
          <a:r>
            <a:rPr lang="en-US" sz="1800" b="0" i="0" kern="1200" baseline="0">
              <a:latin typeface="Segoe UI Semibold" panose="020B0702040204020203" pitchFamily="34" charset="0"/>
              <a:cs typeface="Segoe UI Semibold" panose="020B0702040204020203" pitchFamily="34" charset="0"/>
            </a:rPr>
            <a:t>: France, Turkey, Spain, and Romania emerged as hotspots for robbery in 2022. Governments in these countries should increase law enforcement presence, implement community policing, and invest in surveillance technologies to deter crime in high-risk areas. </a:t>
          </a:r>
          <a:endParaRPr lang="en-US" sz="1800" kern="1200">
            <a:latin typeface="Segoe UI Semibold" panose="020B0702040204020203" pitchFamily="34" charset="0"/>
            <a:cs typeface="Segoe UI Semibold" panose="020B0702040204020203" pitchFamily="34" charset="0"/>
          </a:endParaRPr>
        </a:p>
      </dsp:txBody>
      <dsp:txXfrm>
        <a:off x="122535" y="119493"/>
        <a:ext cx="3840804" cy="4954426"/>
      </dsp:txXfrm>
    </dsp:sp>
    <dsp:sp modelId="{D477A04A-F1DD-4F51-8250-990A29447E51}">
      <dsp:nvSpPr>
        <dsp:cNvPr id="0" name=""/>
        <dsp:cNvSpPr/>
      </dsp:nvSpPr>
      <dsp:spPr>
        <a:xfrm>
          <a:off x="4768238" y="0"/>
          <a:ext cx="4079790" cy="519341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a:latin typeface="Segoe UI Semibold" panose="020B0702040204020203" pitchFamily="34" charset="0"/>
              <a:cs typeface="Segoe UI Semibold" panose="020B0702040204020203" pitchFamily="34" charset="0"/>
            </a:rPr>
            <a:t>Address Socioeconomic Drivers of Crime</a:t>
          </a:r>
          <a:r>
            <a:rPr lang="en-US" sz="1800" b="0" i="0" kern="1200" baseline="0">
              <a:latin typeface="Segoe UI Semibold" panose="020B0702040204020203" pitchFamily="34" charset="0"/>
              <a:cs typeface="Segoe UI Semibold" panose="020B0702040204020203" pitchFamily="34" charset="0"/>
            </a:rPr>
            <a:t>: High poverty and unemployment rates, particularly in Germany (12.3M in poverty), Spain (7M unemployed), and Turkey (10M unemployed), correlate with elevated crime rates. Policymakers should prioritize job creation programs, vocational training, and social welfare initiatives to reduce economic inequality and provide opportunities, especially for youth, as Italy (17.5M) and Turkey (19M) show alarming youth unemployment figures. </a:t>
          </a:r>
          <a:endParaRPr lang="en-US" sz="1800" kern="1200">
            <a:latin typeface="Segoe UI Semibold" panose="020B0702040204020203" pitchFamily="34" charset="0"/>
            <a:cs typeface="Segoe UI Semibold" panose="020B0702040204020203" pitchFamily="34" charset="0"/>
          </a:endParaRPr>
        </a:p>
      </dsp:txBody>
      <dsp:txXfrm>
        <a:off x="4887731" y="119493"/>
        <a:ext cx="3840804" cy="49544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A51EA-006F-4CB1-9E31-6D826913F487}">
      <dsp:nvSpPr>
        <dsp:cNvPr id="0" name=""/>
        <dsp:cNvSpPr/>
      </dsp:nvSpPr>
      <dsp:spPr>
        <a:xfrm>
          <a:off x="3042" y="0"/>
          <a:ext cx="4079790" cy="519341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0" lang="en-US" altLang="en-US" sz="1800" b="1" i="0" u="none" strike="noStrike" kern="1200" cap="none" normalizeH="0" baseline="0" dirty="0">
              <a:ln>
                <a:noFill/>
              </a:ln>
              <a:solidFill>
                <a:schemeClr val="bg1"/>
              </a:solidFill>
              <a:effectLst/>
              <a:latin typeface="Segoe UI Semibold" panose="020B0702040204020203" pitchFamily="34" charset="0"/>
              <a:cs typeface="Segoe UI Semibold" panose="020B0702040204020203" pitchFamily="34" charset="0"/>
            </a:rPr>
            <a:t>Improve Governance and Corruption Control</a:t>
          </a:r>
          <a:r>
            <a:rPr kumimoji="0" lang="en-US" altLang="en-US" sz="1800" b="0" i="0" u="none" strike="noStrike" kern="1200" cap="none" normalizeH="0" baseline="0" dirty="0">
              <a:ln>
                <a:noFill/>
              </a:ln>
              <a:solidFill>
                <a:schemeClr val="bg1"/>
              </a:solidFill>
              <a:effectLst/>
              <a:latin typeface="Segoe UI Semibold" panose="020B0702040204020203" pitchFamily="34" charset="0"/>
              <a:cs typeface="Segoe UI Semibold" panose="020B0702040204020203" pitchFamily="34" charset="0"/>
            </a:rPr>
            <a:t>: Weak government effectiveness, as seen in France ("Bad") and Turkey ("Very Bad"), worsens poverty and crime. Strengthening governance through transparency, anti-corruption measures, and better public service delivery can create a more stable environment, reducing crime incentives. </a:t>
          </a:r>
          <a:endParaRPr lang="en-US" sz="1800" kern="1200" dirty="0">
            <a:latin typeface="Segoe UI Semibold" panose="020B0702040204020203" pitchFamily="34" charset="0"/>
            <a:cs typeface="Segoe UI Semibold" panose="020B0702040204020203" pitchFamily="34" charset="0"/>
          </a:endParaRPr>
        </a:p>
      </dsp:txBody>
      <dsp:txXfrm>
        <a:off x="122535" y="119493"/>
        <a:ext cx="3840804" cy="4954426"/>
      </dsp:txXfrm>
    </dsp:sp>
    <dsp:sp modelId="{D477A04A-F1DD-4F51-8250-990A29447E51}">
      <dsp:nvSpPr>
        <dsp:cNvPr id="0" name=""/>
        <dsp:cNvSpPr/>
      </dsp:nvSpPr>
      <dsp:spPr>
        <a:xfrm>
          <a:off x="4768238" y="0"/>
          <a:ext cx="4079790" cy="519341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0" lang="en-US" altLang="en-US" sz="1800" b="1" i="0" u="none" strike="noStrike" kern="1200" cap="none" normalizeH="0" baseline="0" dirty="0">
              <a:ln>
                <a:noFill/>
              </a:ln>
              <a:solidFill>
                <a:schemeClr val="bg1"/>
              </a:solidFill>
              <a:effectLst/>
              <a:latin typeface="Segoe UI Semibold" panose="020B0702040204020203" pitchFamily="34" charset="0"/>
              <a:cs typeface="Segoe UI Semibold" panose="020B0702040204020203" pitchFamily="34" charset="0"/>
            </a:rPr>
            <a:t>Focus on Youth Engagement</a:t>
          </a:r>
          <a:r>
            <a:rPr kumimoji="0" lang="en-US" altLang="en-US" sz="1800" b="0" i="0" u="none" strike="noStrike" kern="1200" cap="none" normalizeH="0" baseline="0" dirty="0">
              <a:ln>
                <a:noFill/>
              </a:ln>
              <a:solidFill>
                <a:schemeClr val="bg1"/>
              </a:solidFill>
              <a:effectLst/>
              <a:latin typeface="Segoe UI Semibold" panose="020B0702040204020203" pitchFamily="34" charset="0"/>
              <a:cs typeface="Segoe UI Semibold" panose="020B0702040204020203" pitchFamily="34" charset="0"/>
            </a:rPr>
            <a:t>: With countries like Italy, Turkey, and Spain showing high youth unemployment (up to 19M in Turkey), targeted programs such as mentorship, education reform, and startup incubators can engage young adults, reducing their vulnerability to crime. </a:t>
          </a:r>
          <a:endParaRPr lang="en-US" sz="1800" kern="1200" dirty="0">
            <a:latin typeface="Segoe UI Semibold" panose="020B0702040204020203" pitchFamily="34" charset="0"/>
            <a:cs typeface="Segoe UI Semibold" panose="020B0702040204020203" pitchFamily="34" charset="0"/>
          </a:endParaRPr>
        </a:p>
      </dsp:txBody>
      <dsp:txXfrm>
        <a:off x="4887731" y="119493"/>
        <a:ext cx="3840804" cy="49544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505DF-9B71-4F73-AA2B-8701F0EC00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DB9FAD-46E8-41CA-99B6-EC83B1B628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615E0C-C8B0-4566-AC00-F401AFD35EBF}"/>
              </a:ext>
            </a:extLst>
          </p:cNvPr>
          <p:cNvSpPr>
            <a:spLocks noGrp="1"/>
          </p:cNvSpPr>
          <p:nvPr>
            <p:ph type="dt" sz="half" idx="10"/>
          </p:nvPr>
        </p:nvSpPr>
        <p:spPr/>
        <p:txBody>
          <a:bodyPr/>
          <a:lstStyle/>
          <a:p>
            <a:fld id="{DCE21051-6E45-47F6-B726-2A234FF35D27}" type="datetimeFigureOut">
              <a:rPr lang="en-US" smtClean="0"/>
              <a:t>5/3/2025</a:t>
            </a:fld>
            <a:endParaRPr lang="en-US"/>
          </a:p>
        </p:txBody>
      </p:sp>
      <p:sp>
        <p:nvSpPr>
          <p:cNvPr id="5" name="Footer Placeholder 4">
            <a:extLst>
              <a:ext uri="{FF2B5EF4-FFF2-40B4-BE49-F238E27FC236}">
                <a16:creationId xmlns:a16="http://schemas.microsoft.com/office/drawing/2014/main" id="{59509DF7-1DF8-408D-A8ED-75347CEDEA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43242D-55E3-4D41-9D46-6F16255DEB50}"/>
              </a:ext>
            </a:extLst>
          </p:cNvPr>
          <p:cNvSpPr>
            <a:spLocks noGrp="1"/>
          </p:cNvSpPr>
          <p:nvPr>
            <p:ph type="sldNum" sz="quarter" idx="12"/>
          </p:nvPr>
        </p:nvSpPr>
        <p:spPr/>
        <p:txBody>
          <a:bodyPr/>
          <a:lstStyle/>
          <a:p>
            <a:fld id="{A34AB202-B24F-4F69-9B6C-E1EC2BB4055A}" type="slidenum">
              <a:rPr lang="en-US" smtClean="0"/>
              <a:t>‹#›</a:t>
            </a:fld>
            <a:endParaRPr lang="en-US"/>
          </a:p>
        </p:txBody>
      </p:sp>
    </p:spTree>
    <p:extLst>
      <p:ext uri="{BB962C8B-B14F-4D97-AF65-F5344CB8AC3E}">
        <p14:creationId xmlns:p14="http://schemas.microsoft.com/office/powerpoint/2010/main" val="728007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672F-A3B2-48D7-AA89-B0D0B75141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457850-B613-47BF-8527-514B3F9E68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EBE29-D79F-4C4F-BB93-86C2C5CD8DAC}"/>
              </a:ext>
            </a:extLst>
          </p:cNvPr>
          <p:cNvSpPr>
            <a:spLocks noGrp="1"/>
          </p:cNvSpPr>
          <p:nvPr>
            <p:ph type="dt" sz="half" idx="10"/>
          </p:nvPr>
        </p:nvSpPr>
        <p:spPr/>
        <p:txBody>
          <a:bodyPr/>
          <a:lstStyle/>
          <a:p>
            <a:fld id="{DCE21051-6E45-47F6-B726-2A234FF35D27}" type="datetimeFigureOut">
              <a:rPr lang="en-US" smtClean="0"/>
              <a:t>5/3/2025</a:t>
            </a:fld>
            <a:endParaRPr lang="en-US"/>
          </a:p>
        </p:txBody>
      </p:sp>
      <p:sp>
        <p:nvSpPr>
          <p:cNvPr id="5" name="Footer Placeholder 4">
            <a:extLst>
              <a:ext uri="{FF2B5EF4-FFF2-40B4-BE49-F238E27FC236}">
                <a16:creationId xmlns:a16="http://schemas.microsoft.com/office/drawing/2014/main" id="{EDA9DF9D-AC8F-4611-98A0-B0135DF66E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17A08F-E064-416B-B704-9CE2E57A254E}"/>
              </a:ext>
            </a:extLst>
          </p:cNvPr>
          <p:cNvSpPr>
            <a:spLocks noGrp="1"/>
          </p:cNvSpPr>
          <p:nvPr>
            <p:ph type="sldNum" sz="quarter" idx="12"/>
          </p:nvPr>
        </p:nvSpPr>
        <p:spPr/>
        <p:txBody>
          <a:bodyPr/>
          <a:lstStyle/>
          <a:p>
            <a:fld id="{A34AB202-B24F-4F69-9B6C-E1EC2BB4055A}" type="slidenum">
              <a:rPr lang="en-US" smtClean="0"/>
              <a:t>‹#›</a:t>
            </a:fld>
            <a:endParaRPr lang="en-US"/>
          </a:p>
        </p:txBody>
      </p:sp>
    </p:spTree>
    <p:extLst>
      <p:ext uri="{BB962C8B-B14F-4D97-AF65-F5344CB8AC3E}">
        <p14:creationId xmlns:p14="http://schemas.microsoft.com/office/powerpoint/2010/main" val="2781248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523376-9981-424C-8183-CD331A44DC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907B67-72FB-4FCD-9C69-A7DDB6C8E7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C75DA8-FF82-4E76-88E4-40A916B63100}"/>
              </a:ext>
            </a:extLst>
          </p:cNvPr>
          <p:cNvSpPr>
            <a:spLocks noGrp="1"/>
          </p:cNvSpPr>
          <p:nvPr>
            <p:ph type="dt" sz="half" idx="10"/>
          </p:nvPr>
        </p:nvSpPr>
        <p:spPr/>
        <p:txBody>
          <a:bodyPr/>
          <a:lstStyle/>
          <a:p>
            <a:fld id="{DCE21051-6E45-47F6-B726-2A234FF35D27}" type="datetimeFigureOut">
              <a:rPr lang="en-US" smtClean="0"/>
              <a:t>5/3/2025</a:t>
            </a:fld>
            <a:endParaRPr lang="en-US"/>
          </a:p>
        </p:txBody>
      </p:sp>
      <p:sp>
        <p:nvSpPr>
          <p:cNvPr id="5" name="Footer Placeholder 4">
            <a:extLst>
              <a:ext uri="{FF2B5EF4-FFF2-40B4-BE49-F238E27FC236}">
                <a16:creationId xmlns:a16="http://schemas.microsoft.com/office/drawing/2014/main" id="{BE8A12A4-AFA9-4468-976A-95613A357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AE5000-B9DF-4197-A69E-593BE36EA58C}"/>
              </a:ext>
            </a:extLst>
          </p:cNvPr>
          <p:cNvSpPr>
            <a:spLocks noGrp="1"/>
          </p:cNvSpPr>
          <p:nvPr>
            <p:ph type="sldNum" sz="quarter" idx="12"/>
          </p:nvPr>
        </p:nvSpPr>
        <p:spPr/>
        <p:txBody>
          <a:bodyPr/>
          <a:lstStyle/>
          <a:p>
            <a:fld id="{A34AB202-B24F-4F69-9B6C-E1EC2BB4055A}" type="slidenum">
              <a:rPr lang="en-US" smtClean="0"/>
              <a:t>‹#›</a:t>
            </a:fld>
            <a:endParaRPr lang="en-US"/>
          </a:p>
        </p:txBody>
      </p:sp>
    </p:spTree>
    <p:extLst>
      <p:ext uri="{BB962C8B-B14F-4D97-AF65-F5344CB8AC3E}">
        <p14:creationId xmlns:p14="http://schemas.microsoft.com/office/powerpoint/2010/main" val="601710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99F97-7A49-4BB5-B0B7-DA3720EABB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9FB322-1FAA-4EC5-A2FF-9B164C7D6F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AFFE1-7BDD-4299-A0BD-EF6417184D71}"/>
              </a:ext>
            </a:extLst>
          </p:cNvPr>
          <p:cNvSpPr>
            <a:spLocks noGrp="1"/>
          </p:cNvSpPr>
          <p:nvPr>
            <p:ph type="dt" sz="half" idx="10"/>
          </p:nvPr>
        </p:nvSpPr>
        <p:spPr/>
        <p:txBody>
          <a:bodyPr/>
          <a:lstStyle/>
          <a:p>
            <a:fld id="{DCE21051-6E45-47F6-B726-2A234FF35D27}" type="datetimeFigureOut">
              <a:rPr lang="en-US" smtClean="0"/>
              <a:t>5/3/2025</a:t>
            </a:fld>
            <a:endParaRPr lang="en-US"/>
          </a:p>
        </p:txBody>
      </p:sp>
      <p:sp>
        <p:nvSpPr>
          <p:cNvPr id="5" name="Footer Placeholder 4">
            <a:extLst>
              <a:ext uri="{FF2B5EF4-FFF2-40B4-BE49-F238E27FC236}">
                <a16:creationId xmlns:a16="http://schemas.microsoft.com/office/drawing/2014/main" id="{A10D79A5-05FE-46CF-932C-7D2B4310EA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E4E3A-F3FC-4064-A7BB-86AFC1605F22}"/>
              </a:ext>
            </a:extLst>
          </p:cNvPr>
          <p:cNvSpPr>
            <a:spLocks noGrp="1"/>
          </p:cNvSpPr>
          <p:nvPr>
            <p:ph type="sldNum" sz="quarter" idx="12"/>
          </p:nvPr>
        </p:nvSpPr>
        <p:spPr/>
        <p:txBody>
          <a:bodyPr/>
          <a:lstStyle/>
          <a:p>
            <a:fld id="{A34AB202-B24F-4F69-9B6C-E1EC2BB4055A}" type="slidenum">
              <a:rPr lang="en-US" smtClean="0"/>
              <a:t>‹#›</a:t>
            </a:fld>
            <a:endParaRPr lang="en-US"/>
          </a:p>
        </p:txBody>
      </p:sp>
    </p:spTree>
    <p:extLst>
      <p:ext uri="{BB962C8B-B14F-4D97-AF65-F5344CB8AC3E}">
        <p14:creationId xmlns:p14="http://schemas.microsoft.com/office/powerpoint/2010/main" val="89261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C0F13-5EE7-4400-BEAD-C35004F486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95202D-0BF2-4BAD-A9D7-DAFD32DBB4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3F8BC3-5141-404C-B3A0-27AC133C7B7F}"/>
              </a:ext>
            </a:extLst>
          </p:cNvPr>
          <p:cNvSpPr>
            <a:spLocks noGrp="1"/>
          </p:cNvSpPr>
          <p:nvPr>
            <p:ph type="dt" sz="half" idx="10"/>
          </p:nvPr>
        </p:nvSpPr>
        <p:spPr/>
        <p:txBody>
          <a:bodyPr/>
          <a:lstStyle/>
          <a:p>
            <a:fld id="{DCE21051-6E45-47F6-B726-2A234FF35D27}" type="datetimeFigureOut">
              <a:rPr lang="en-US" smtClean="0"/>
              <a:t>5/3/2025</a:t>
            </a:fld>
            <a:endParaRPr lang="en-US"/>
          </a:p>
        </p:txBody>
      </p:sp>
      <p:sp>
        <p:nvSpPr>
          <p:cNvPr id="5" name="Footer Placeholder 4">
            <a:extLst>
              <a:ext uri="{FF2B5EF4-FFF2-40B4-BE49-F238E27FC236}">
                <a16:creationId xmlns:a16="http://schemas.microsoft.com/office/drawing/2014/main" id="{03B6D338-961B-4DD0-96C0-9CBB3D2A7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2D2DA6-0133-4AE7-8F2E-D05BDE4E339D}"/>
              </a:ext>
            </a:extLst>
          </p:cNvPr>
          <p:cNvSpPr>
            <a:spLocks noGrp="1"/>
          </p:cNvSpPr>
          <p:nvPr>
            <p:ph type="sldNum" sz="quarter" idx="12"/>
          </p:nvPr>
        </p:nvSpPr>
        <p:spPr/>
        <p:txBody>
          <a:bodyPr/>
          <a:lstStyle/>
          <a:p>
            <a:fld id="{A34AB202-B24F-4F69-9B6C-E1EC2BB4055A}" type="slidenum">
              <a:rPr lang="en-US" smtClean="0"/>
              <a:t>‹#›</a:t>
            </a:fld>
            <a:endParaRPr lang="en-US"/>
          </a:p>
        </p:txBody>
      </p:sp>
    </p:spTree>
    <p:extLst>
      <p:ext uri="{BB962C8B-B14F-4D97-AF65-F5344CB8AC3E}">
        <p14:creationId xmlns:p14="http://schemas.microsoft.com/office/powerpoint/2010/main" val="1534686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EA110-AA07-4655-A06E-1316D6A69B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EF9980-6809-4E6F-82B8-6CDB395DF7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35E651-0B52-49BA-9C63-FDFD9B5F3A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CE8E35-7D46-43DB-8B90-8C46642D999B}"/>
              </a:ext>
            </a:extLst>
          </p:cNvPr>
          <p:cNvSpPr>
            <a:spLocks noGrp="1"/>
          </p:cNvSpPr>
          <p:nvPr>
            <p:ph type="dt" sz="half" idx="10"/>
          </p:nvPr>
        </p:nvSpPr>
        <p:spPr/>
        <p:txBody>
          <a:bodyPr/>
          <a:lstStyle/>
          <a:p>
            <a:fld id="{DCE21051-6E45-47F6-B726-2A234FF35D27}" type="datetimeFigureOut">
              <a:rPr lang="en-US" smtClean="0"/>
              <a:t>5/3/2025</a:t>
            </a:fld>
            <a:endParaRPr lang="en-US"/>
          </a:p>
        </p:txBody>
      </p:sp>
      <p:sp>
        <p:nvSpPr>
          <p:cNvPr id="6" name="Footer Placeholder 5">
            <a:extLst>
              <a:ext uri="{FF2B5EF4-FFF2-40B4-BE49-F238E27FC236}">
                <a16:creationId xmlns:a16="http://schemas.microsoft.com/office/drawing/2014/main" id="{C486BC15-F9C5-4791-98A4-26E4DD6B9C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04C59C-A84C-467F-8020-F3A49192CE4C}"/>
              </a:ext>
            </a:extLst>
          </p:cNvPr>
          <p:cNvSpPr>
            <a:spLocks noGrp="1"/>
          </p:cNvSpPr>
          <p:nvPr>
            <p:ph type="sldNum" sz="quarter" idx="12"/>
          </p:nvPr>
        </p:nvSpPr>
        <p:spPr/>
        <p:txBody>
          <a:bodyPr/>
          <a:lstStyle/>
          <a:p>
            <a:fld id="{A34AB202-B24F-4F69-9B6C-E1EC2BB4055A}" type="slidenum">
              <a:rPr lang="en-US" smtClean="0"/>
              <a:t>‹#›</a:t>
            </a:fld>
            <a:endParaRPr lang="en-US"/>
          </a:p>
        </p:txBody>
      </p:sp>
    </p:spTree>
    <p:extLst>
      <p:ext uri="{BB962C8B-B14F-4D97-AF65-F5344CB8AC3E}">
        <p14:creationId xmlns:p14="http://schemas.microsoft.com/office/powerpoint/2010/main" val="378227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ADDD-5A0B-4AC0-BF3A-0F2BF5C83D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0EBE48-1A8A-48EE-A421-758EE0B01A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B7868D-B59D-4E6B-9B70-8DFF336D74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67F5DB-DAE4-455D-8468-14BDB1DA11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AD836A-69ED-4EF2-934A-3542327D8B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105088-5402-4609-B65D-7AF125857D53}"/>
              </a:ext>
            </a:extLst>
          </p:cNvPr>
          <p:cNvSpPr>
            <a:spLocks noGrp="1"/>
          </p:cNvSpPr>
          <p:nvPr>
            <p:ph type="dt" sz="half" idx="10"/>
          </p:nvPr>
        </p:nvSpPr>
        <p:spPr/>
        <p:txBody>
          <a:bodyPr/>
          <a:lstStyle/>
          <a:p>
            <a:fld id="{DCE21051-6E45-47F6-B726-2A234FF35D27}" type="datetimeFigureOut">
              <a:rPr lang="en-US" smtClean="0"/>
              <a:t>5/3/2025</a:t>
            </a:fld>
            <a:endParaRPr lang="en-US"/>
          </a:p>
        </p:txBody>
      </p:sp>
      <p:sp>
        <p:nvSpPr>
          <p:cNvPr id="8" name="Footer Placeholder 7">
            <a:extLst>
              <a:ext uri="{FF2B5EF4-FFF2-40B4-BE49-F238E27FC236}">
                <a16:creationId xmlns:a16="http://schemas.microsoft.com/office/drawing/2014/main" id="{D066662A-1168-4394-8441-A1EB055E1C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4AE058-384B-48FE-ADB0-B9AE4F06A17E}"/>
              </a:ext>
            </a:extLst>
          </p:cNvPr>
          <p:cNvSpPr>
            <a:spLocks noGrp="1"/>
          </p:cNvSpPr>
          <p:nvPr>
            <p:ph type="sldNum" sz="quarter" idx="12"/>
          </p:nvPr>
        </p:nvSpPr>
        <p:spPr/>
        <p:txBody>
          <a:bodyPr/>
          <a:lstStyle/>
          <a:p>
            <a:fld id="{A34AB202-B24F-4F69-9B6C-E1EC2BB4055A}" type="slidenum">
              <a:rPr lang="en-US" smtClean="0"/>
              <a:t>‹#›</a:t>
            </a:fld>
            <a:endParaRPr lang="en-US"/>
          </a:p>
        </p:txBody>
      </p:sp>
    </p:spTree>
    <p:extLst>
      <p:ext uri="{BB962C8B-B14F-4D97-AF65-F5344CB8AC3E}">
        <p14:creationId xmlns:p14="http://schemas.microsoft.com/office/powerpoint/2010/main" val="3835021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66A13-EB73-4247-9694-C8F0C29CB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ECE660-7488-404B-97C7-2D0A21FB71D2}"/>
              </a:ext>
            </a:extLst>
          </p:cNvPr>
          <p:cNvSpPr>
            <a:spLocks noGrp="1"/>
          </p:cNvSpPr>
          <p:nvPr>
            <p:ph type="dt" sz="half" idx="10"/>
          </p:nvPr>
        </p:nvSpPr>
        <p:spPr/>
        <p:txBody>
          <a:bodyPr/>
          <a:lstStyle/>
          <a:p>
            <a:fld id="{DCE21051-6E45-47F6-B726-2A234FF35D27}" type="datetimeFigureOut">
              <a:rPr lang="en-US" smtClean="0"/>
              <a:t>5/3/2025</a:t>
            </a:fld>
            <a:endParaRPr lang="en-US"/>
          </a:p>
        </p:txBody>
      </p:sp>
      <p:sp>
        <p:nvSpPr>
          <p:cNvPr id="4" name="Footer Placeholder 3">
            <a:extLst>
              <a:ext uri="{FF2B5EF4-FFF2-40B4-BE49-F238E27FC236}">
                <a16:creationId xmlns:a16="http://schemas.microsoft.com/office/drawing/2014/main" id="{B0AA1748-DC9A-41BC-9B37-9772B1E8D9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28E577-BF67-4BAE-9EE3-4BF6D76C7505}"/>
              </a:ext>
            </a:extLst>
          </p:cNvPr>
          <p:cNvSpPr>
            <a:spLocks noGrp="1"/>
          </p:cNvSpPr>
          <p:nvPr>
            <p:ph type="sldNum" sz="quarter" idx="12"/>
          </p:nvPr>
        </p:nvSpPr>
        <p:spPr/>
        <p:txBody>
          <a:bodyPr/>
          <a:lstStyle/>
          <a:p>
            <a:fld id="{A34AB202-B24F-4F69-9B6C-E1EC2BB4055A}" type="slidenum">
              <a:rPr lang="en-US" smtClean="0"/>
              <a:t>‹#›</a:t>
            </a:fld>
            <a:endParaRPr lang="en-US"/>
          </a:p>
        </p:txBody>
      </p:sp>
    </p:spTree>
    <p:extLst>
      <p:ext uri="{BB962C8B-B14F-4D97-AF65-F5344CB8AC3E}">
        <p14:creationId xmlns:p14="http://schemas.microsoft.com/office/powerpoint/2010/main" val="70664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05E1CD-0475-4E68-882A-47CA713ACA2D}"/>
              </a:ext>
            </a:extLst>
          </p:cNvPr>
          <p:cNvSpPr>
            <a:spLocks noGrp="1"/>
          </p:cNvSpPr>
          <p:nvPr>
            <p:ph type="dt" sz="half" idx="10"/>
          </p:nvPr>
        </p:nvSpPr>
        <p:spPr/>
        <p:txBody>
          <a:bodyPr/>
          <a:lstStyle/>
          <a:p>
            <a:fld id="{DCE21051-6E45-47F6-B726-2A234FF35D27}" type="datetimeFigureOut">
              <a:rPr lang="en-US" smtClean="0"/>
              <a:t>5/3/2025</a:t>
            </a:fld>
            <a:endParaRPr lang="en-US"/>
          </a:p>
        </p:txBody>
      </p:sp>
      <p:sp>
        <p:nvSpPr>
          <p:cNvPr id="3" name="Footer Placeholder 2">
            <a:extLst>
              <a:ext uri="{FF2B5EF4-FFF2-40B4-BE49-F238E27FC236}">
                <a16:creationId xmlns:a16="http://schemas.microsoft.com/office/drawing/2014/main" id="{5350A572-EC43-442E-B8BF-C56802E91C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B3541D-A01A-4FF2-9FC1-003FAC655E0C}"/>
              </a:ext>
            </a:extLst>
          </p:cNvPr>
          <p:cNvSpPr>
            <a:spLocks noGrp="1"/>
          </p:cNvSpPr>
          <p:nvPr>
            <p:ph type="sldNum" sz="quarter" idx="12"/>
          </p:nvPr>
        </p:nvSpPr>
        <p:spPr/>
        <p:txBody>
          <a:bodyPr/>
          <a:lstStyle/>
          <a:p>
            <a:fld id="{A34AB202-B24F-4F69-9B6C-E1EC2BB4055A}" type="slidenum">
              <a:rPr lang="en-US" smtClean="0"/>
              <a:t>‹#›</a:t>
            </a:fld>
            <a:endParaRPr lang="en-US"/>
          </a:p>
        </p:txBody>
      </p:sp>
    </p:spTree>
    <p:extLst>
      <p:ext uri="{BB962C8B-B14F-4D97-AF65-F5344CB8AC3E}">
        <p14:creationId xmlns:p14="http://schemas.microsoft.com/office/powerpoint/2010/main" val="610662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1A13-5810-4CE6-8797-9F8A16F90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B1F9EE-9AA6-4A17-8454-F8E1503348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3D1E5A-025A-4892-85EC-8645C1740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8E2631-E869-40AD-805D-D4159A83D7AD}"/>
              </a:ext>
            </a:extLst>
          </p:cNvPr>
          <p:cNvSpPr>
            <a:spLocks noGrp="1"/>
          </p:cNvSpPr>
          <p:nvPr>
            <p:ph type="dt" sz="half" idx="10"/>
          </p:nvPr>
        </p:nvSpPr>
        <p:spPr/>
        <p:txBody>
          <a:bodyPr/>
          <a:lstStyle/>
          <a:p>
            <a:fld id="{DCE21051-6E45-47F6-B726-2A234FF35D27}" type="datetimeFigureOut">
              <a:rPr lang="en-US" smtClean="0"/>
              <a:t>5/3/2025</a:t>
            </a:fld>
            <a:endParaRPr lang="en-US"/>
          </a:p>
        </p:txBody>
      </p:sp>
      <p:sp>
        <p:nvSpPr>
          <p:cNvPr id="6" name="Footer Placeholder 5">
            <a:extLst>
              <a:ext uri="{FF2B5EF4-FFF2-40B4-BE49-F238E27FC236}">
                <a16:creationId xmlns:a16="http://schemas.microsoft.com/office/drawing/2014/main" id="{31037B2D-0D8C-4911-90C0-BC7E4C81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345E40-7389-4B65-8D5E-42807CA435CE}"/>
              </a:ext>
            </a:extLst>
          </p:cNvPr>
          <p:cNvSpPr>
            <a:spLocks noGrp="1"/>
          </p:cNvSpPr>
          <p:nvPr>
            <p:ph type="sldNum" sz="quarter" idx="12"/>
          </p:nvPr>
        </p:nvSpPr>
        <p:spPr/>
        <p:txBody>
          <a:bodyPr/>
          <a:lstStyle/>
          <a:p>
            <a:fld id="{A34AB202-B24F-4F69-9B6C-E1EC2BB4055A}" type="slidenum">
              <a:rPr lang="en-US" smtClean="0"/>
              <a:t>‹#›</a:t>
            </a:fld>
            <a:endParaRPr lang="en-US"/>
          </a:p>
        </p:txBody>
      </p:sp>
    </p:spTree>
    <p:extLst>
      <p:ext uri="{BB962C8B-B14F-4D97-AF65-F5344CB8AC3E}">
        <p14:creationId xmlns:p14="http://schemas.microsoft.com/office/powerpoint/2010/main" val="3509779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94F4-188E-48E0-8997-35A87FAB0A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E12E52-8A99-41E2-8984-D9C170E331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9B36AD-7BF6-4047-BC26-572B46C5F3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74BF2D-7451-4CC3-A8C0-7E1D38FA0B96}"/>
              </a:ext>
            </a:extLst>
          </p:cNvPr>
          <p:cNvSpPr>
            <a:spLocks noGrp="1"/>
          </p:cNvSpPr>
          <p:nvPr>
            <p:ph type="dt" sz="half" idx="10"/>
          </p:nvPr>
        </p:nvSpPr>
        <p:spPr/>
        <p:txBody>
          <a:bodyPr/>
          <a:lstStyle/>
          <a:p>
            <a:fld id="{DCE21051-6E45-47F6-B726-2A234FF35D27}" type="datetimeFigureOut">
              <a:rPr lang="en-US" smtClean="0"/>
              <a:t>5/3/2025</a:t>
            </a:fld>
            <a:endParaRPr lang="en-US"/>
          </a:p>
        </p:txBody>
      </p:sp>
      <p:sp>
        <p:nvSpPr>
          <p:cNvPr id="6" name="Footer Placeholder 5">
            <a:extLst>
              <a:ext uri="{FF2B5EF4-FFF2-40B4-BE49-F238E27FC236}">
                <a16:creationId xmlns:a16="http://schemas.microsoft.com/office/drawing/2014/main" id="{A54B25FC-D264-4E32-872C-58BC925FA2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AD2C89-0C88-489B-AA40-CD6640BAB366}"/>
              </a:ext>
            </a:extLst>
          </p:cNvPr>
          <p:cNvSpPr>
            <a:spLocks noGrp="1"/>
          </p:cNvSpPr>
          <p:nvPr>
            <p:ph type="sldNum" sz="quarter" idx="12"/>
          </p:nvPr>
        </p:nvSpPr>
        <p:spPr/>
        <p:txBody>
          <a:bodyPr/>
          <a:lstStyle/>
          <a:p>
            <a:fld id="{A34AB202-B24F-4F69-9B6C-E1EC2BB4055A}" type="slidenum">
              <a:rPr lang="en-US" smtClean="0"/>
              <a:t>‹#›</a:t>
            </a:fld>
            <a:endParaRPr lang="en-US"/>
          </a:p>
        </p:txBody>
      </p:sp>
    </p:spTree>
    <p:extLst>
      <p:ext uri="{BB962C8B-B14F-4D97-AF65-F5344CB8AC3E}">
        <p14:creationId xmlns:p14="http://schemas.microsoft.com/office/powerpoint/2010/main" val="2208858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BC64F5-796C-468C-AA30-D0215279FC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862C9C-5185-41AA-A7AE-EB7024D8E2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351AE4-144D-4C00-9189-0B4702557E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E21051-6E45-47F6-B726-2A234FF35D27}" type="datetimeFigureOut">
              <a:rPr lang="en-US" smtClean="0"/>
              <a:t>5/3/2025</a:t>
            </a:fld>
            <a:endParaRPr lang="en-US"/>
          </a:p>
        </p:txBody>
      </p:sp>
      <p:sp>
        <p:nvSpPr>
          <p:cNvPr id="5" name="Footer Placeholder 4">
            <a:extLst>
              <a:ext uri="{FF2B5EF4-FFF2-40B4-BE49-F238E27FC236}">
                <a16:creationId xmlns:a16="http://schemas.microsoft.com/office/drawing/2014/main" id="{E528DCC3-5BAF-479F-A4AE-4DB3F9FDEF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41EF92-998D-4AA6-9A4C-61491A86D0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4AB202-B24F-4F69-9B6C-E1EC2BB4055A}" type="slidenum">
              <a:rPr lang="en-US" smtClean="0"/>
              <a:t>‹#›</a:t>
            </a:fld>
            <a:endParaRPr lang="en-US"/>
          </a:p>
        </p:txBody>
      </p:sp>
    </p:spTree>
    <p:extLst>
      <p:ext uri="{BB962C8B-B14F-4D97-AF65-F5344CB8AC3E}">
        <p14:creationId xmlns:p14="http://schemas.microsoft.com/office/powerpoint/2010/main" val="82635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microsoft.com/office/2007/relationships/hdphoto" Target="../media/hdphoto4.wdp"/><Relationship Id="rId13" Type="http://schemas.microsoft.com/office/2007/relationships/hdphoto" Target="../media/hdphoto6.wdp"/><Relationship Id="rId3" Type="http://schemas.microsoft.com/office/2007/relationships/hdphoto" Target="../media/hdphoto2.wdp"/><Relationship Id="rId7" Type="http://schemas.openxmlformats.org/officeDocument/2006/relationships/image" Target="../media/image12.png"/><Relationship Id="rId12"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 Id="rId6" Type="http://schemas.microsoft.com/office/2007/relationships/hdphoto" Target="../media/hdphoto3.wdp"/><Relationship Id="rId11" Type="http://schemas.openxmlformats.org/officeDocument/2006/relationships/image" Target="../media/image14.png"/><Relationship Id="rId5" Type="http://schemas.openxmlformats.org/officeDocument/2006/relationships/image" Target="../media/image11.png"/><Relationship Id="rId10" Type="http://schemas.microsoft.com/office/2007/relationships/hdphoto" Target="../media/hdphoto5.wdp"/><Relationship Id="rId4" Type="http://schemas.openxmlformats.org/officeDocument/2006/relationships/image" Target="../media/image10.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6" Type="http://schemas.microsoft.com/office/2014/relationships/chartEx" Target="../charts/chartEx2.xml"/><Relationship Id="rId5" Type="http://schemas.openxmlformats.org/officeDocument/2006/relationships/image" Target="../media/image16.png"/><Relationship Id="rId4" Type="http://schemas.microsoft.com/office/2014/relationships/chartEx" Target="../charts/chartEx1.xml"/></Relationships>
</file>

<file path=ppt/slides/_rels/slide16.xml.rels><?xml version="1.0" encoding="UTF-8" standalone="yes"?>
<Relationships xmlns="http://schemas.openxmlformats.org/package/2006/relationships"><Relationship Id="rId8" Type="http://schemas.microsoft.com/office/2007/relationships/hdphoto" Target="../media/hdphoto8.wdp"/><Relationship Id="rId13" Type="http://schemas.openxmlformats.org/officeDocument/2006/relationships/image" Target="../media/image21.jpeg"/><Relationship Id="rId3" Type="http://schemas.openxmlformats.org/officeDocument/2006/relationships/image" Target="../media/image12.png"/><Relationship Id="rId7" Type="http://schemas.openxmlformats.org/officeDocument/2006/relationships/image" Target="../media/image19.png"/><Relationship Id="rId12" Type="http://schemas.microsoft.com/office/2007/relationships/hdphoto" Target="../media/hdphoto6.wdp"/><Relationship Id="rId2" Type="http://schemas.openxmlformats.org/officeDocument/2006/relationships/image" Target="../media/image10.png"/><Relationship Id="rId1" Type="http://schemas.openxmlformats.org/officeDocument/2006/relationships/slideLayout" Target="../slideLayouts/slideLayout2.xml"/><Relationship Id="rId6" Type="http://schemas.microsoft.com/office/2007/relationships/hdphoto" Target="../media/hdphoto7.wdp"/><Relationship Id="rId11" Type="http://schemas.openxmlformats.org/officeDocument/2006/relationships/image" Target="../media/image15.png"/><Relationship Id="rId5" Type="http://schemas.openxmlformats.org/officeDocument/2006/relationships/image" Target="../media/image18.png"/><Relationship Id="rId10" Type="http://schemas.microsoft.com/office/2007/relationships/hdphoto" Target="../media/hdphoto9.wdp"/><Relationship Id="rId4" Type="http://schemas.microsoft.com/office/2007/relationships/hdphoto" Target="../media/hdphoto4.wdp"/><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chart" Target="../charts/chart9.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hart" Target="../charts/chart12.xml"/><Relationship Id="rId4" Type="http://schemas.openxmlformats.org/officeDocument/2006/relationships/chart" Target="../charts/chart11.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hart" Target="../charts/chart14.xml"/><Relationship Id="rId4" Type="http://schemas.openxmlformats.org/officeDocument/2006/relationships/chart" Target="../charts/chart13.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hart" Target="../charts/chart16.xml"/><Relationship Id="rId4" Type="http://schemas.openxmlformats.org/officeDocument/2006/relationships/chart" Target="../charts/chart15.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hart" Target="../charts/chart18.xml"/><Relationship Id="rId4" Type="http://schemas.openxmlformats.org/officeDocument/2006/relationships/chart" Target="../charts/chart17.xml"/></Relationships>
</file>

<file path=ppt/slides/_rels/slide22.xml.rels><?xml version="1.0" encoding="UTF-8" standalone="yes"?>
<Relationships xmlns="http://schemas.openxmlformats.org/package/2006/relationships"><Relationship Id="rId8" Type="http://schemas.microsoft.com/office/2007/relationships/diagramDrawing" Target="../diagrams/drawing5.xml"/><Relationship Id="rId3" Type="http://schemas.microsoft.com/office/2007/relationships/hdphoto" Target="../media/hdphoto1.wdp"/><Relationship Id="rId7" Type="http://schemas.openxmlformats.org/officeDocument/2006/relationships/diagramColors" Target="../diagrams/colors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3.xml.rels><?xml version="1.0" encoding="UTF-8" standalone="yes"?>
<Relationships xmlns="http://schemas.openxmlformats.org/package/2006/relationships"><Relationship Id="rId8" Type="http://schemas.microsoft.com/office/2007/relationships/diagramDrawing" Target="../diagrams/drawing6.xml"/><Relationship Id="rId3" Type="http://schemas.microsoft.com/office/2007/relationships/hdphoto" Target="../media/hdphoto1.wdp"/><Relationship Id="rId7" Type="http://schemas.openxmlformats.org/officeDocument/2006/relationships/diagramColors" Target="../diagrams/colors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1.wdp"/><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png"/><Relationship Id="rId7" Type="http://schemas.openxmlformats.org/officeDocument/2006/relationships/diagramQuickStyle" Target="../diagrams/quickStyle3.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Layout" Target="../diagrams/layout3.xml"/><Relationship Id="rId5" Type="http://schemas.openxmlformats.org/officeDocument/2006/relationships/diagramData" Target="../diagrams/data3.xml"/><Relationship Id="rId4" Type="http://schemas.microsoft.com/office/2007/relationships/hdphoto" Target="../media/hdphoto1.wdp"/><Relationship Id="rId9" Type="http://schemas.microsoft.com/office/2007/relationships/diagramDrawing" Target="../diagrams/drawing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E07F04-4CFC-425D-9FE5-B962940F4E75}"/>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p:blipFill>
        <p:spPr>
          <a:xfrm flipH="1">
            <a:off x="0" y="0"/>
            <a:ext cx="12210995" cy="6858000"/>
          </a:xfrm>
          <a:prstGeom prst="rect">
            <a:avLst/>
          </a:prstGeom>
        </p:spPr>
      </p:pic>
      <p:sp>
        <p:nvSpPr>
          <p:cNvPr id="4" name="Title 12">
            <a:extLst>
              <a:ext uri="{FF2B5EF4-FFF2-40B4-BE49-F238E27FC236}">
                <a16:creationId xmlns:a16="http://schemas.microsoft.com/office/drawing/2014/main" id="{97B6EFA8-1B6E-4C2A-A909-9F7EFE5D5F5B}"/>
              </a:ext>
            </a:extLst>
          </p:cNvPr>
          <p:cNvSpPr txBox="1">
            <a:spLocks/>
          </p:cNvSpPr>
          <p:nvPr/>
        </p:nvSpPr>
        <p:spPr>
          <a:xfrm>
            <a:off x="285750" y="665226"/>
            <a:ext cx="7248906" cy="41788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latin typeface="Franklin Gothic Demi Cond" panose="020B0706030402020204" pitchFamily="34" charset="0"/>
              </a:rPr>
              <a:t>Crime rate analysis</a:t>
            </a:r>
          </a:p>
          <a:p>
            <a:r>
              <a:rPr lang="en-US" dirty="0">
                <a:solidFill>
                  <a:schemeClr val="bg1"/>
                </a:solidFill>
                <a:latin typeface="Franklin Gothic Demi Cond" panose="020B0706030402020204" pitchFamily="34" charset="0"/>
              </a:rPr>
              <a:t>&amp;</a:t>
            </a:r>
          </a:p>
          <a:p>
            <a:r>
              <a:rPr lang="en-US" dirty="0">
                <a:solidFill>
                  <a:schemeClr val="bg1"/>
                </a:solidFill>
                <a:latin typeface="Franklin Gothic Demi Cond" panose="020B0706030402020204" pitchFamily="34" charset="0"/>
              </a:rPr>
              <a:t>Factors causing crimes</a:t>
            </a:r>
          </a:p>
        </p:txBody>
      </p:sp>
      <p:sp>
        <p:nvSpPr>
          <p:cNvPr id="5" name="Text Placeholder 8">
            <a:extLst>
              <a:ext uri="{FF2B5EF4-FFF2-40B4-BE49-F238E27FC236}">
                <a16:creationId xmlns:a16="http://schemas.microsoft.com/office/drawing/2014/main" id="{7D415DE4-572A-4C94-AADD-F73EAFDB15DF}"/>
              </a:ext>
            </a:extLst>
          </p:cNvPr>
          <p:cNvSpPr txBox="1">
            <a:spLocks/>
          </p:cNvSpPr>
          <p:nvPr/>
        </p:nvSpPr>
        <p:spPr>
          <a:xfrm>
            <a:off x="1025337" y="5664377"/>
            <a:ext cx="2884866" cy="833197"/>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FF0000"/>
                </a:solidFill>
                <a:latin typeface="Segoe UI Semibold" panose="020B0702040204020203" pitchFamily="34" charset="0"/>
                <a:cs typeface="Segoe UI Semibold" panose="020B0702040204020203" pitchFamily="34" charset="0"/>
              </a:rPr>
              <a:t>Olusanya Oluwatosin</a:t>
            </a:r>
          </a:p>
        </p:txBody>
      </p:sp>
      <p:pic>
        <p:nvPicPr>
          <p:cNvPr id="6" name="Picture Placeholder 15">
            <a:extLst>
              <a:ext uri="{FF2B5EF4-FFF2-40B4-BE49-F238E27FC236}">
                <a16:creationId xmlns:a16="http://schemas.microsoft.com/office/drawing/2014/main" id="{F843CD01-50F4-4468-AFC4-D43365CA14C2}"/>
              </a:ext>
            </a:extLst>
          </p:cNvPr>
          <p:cNvPicPr>
            <a:picLocks noChangeAspect="1"/>
          </p:cNvPicPr>
          <p:nvPr/>
        </p:nvPicPr>
        <p:blipFill>
          <a:blip r:embed="rId4">
            <a:extLst>
              <a:ext uri="{28A0092B-C50C-407E-A947-70E740481C1C}">
                <a14:useLocalDpi xmlns:a14="http://schemas.microsoft.com/office/drawing/2010/main" val="0"/>
              </a:ext>
            </a:extLst>
          </a:blip>
          <a:srcRect l="1960" r="1960"/>
          <a:stretch/>
        </p:blipFill>
        <p:spPr>
          <a:xfrm>
            <a:off x="7534656" y="0"/>
            <a:ext cx="4654296" cy="3429000"/>
          </a:xfrm>
          <a:prstGeom prst="rect">
            <a:avLst/>
          </a:prstGeom>
        </p:spPr>
      </p:pic>
      <p:pic>
        <p:nvPicPr>
          <p:cNvPr id="7" name="Picture Placeholder 16">
            <a:extLst>
              <a:ext uri="{FF2B5EF4-FFF2-40B4-BE49-F238E27FC236}">
                <a16:creationId xmlns:a16="http://schemas.microsoft.com/office/drawing/2014/main" id="{20D90689-1ED0-417E-8FC3-E0F533CEACB2}"/>
              </a:ext>
            </a:extLst>
          </p:cNvPr>
          <p:cNvPicPr>
            <a:picLocks noChangeAspect="1"/>
          </p:cNvPicPr>
          <p:nvPr/>
        </p:nvPicPr>
        <p:blipFill>
          <a:blip r:embed="rId5">
            <a:extLst>
              <a:ext uri="{28A0092B-C50C-407E-A947-70E740481C1C}">
                <a14:useLocalDpi xmlns:a14="http://schemas.microsoft.com/office/drawing/2010/main" val="0"/>
              </a:ext>
            </a:extLst>
          </a:blip>
          <a:srcRect l="2214" r="2214"/>
          <a:stretch/>
        </p:blipFill>
        <p:spPr>
          <a:xfrm>
            <a:off x="7534656" y="3429000"/>
            <a:ext cx="4654296" cy="3429000"/>
          </a:xfrm>
          <a:prstGeom prst="rect">
            <a:avLst/>
          </a:prstGeom>
        </p:spPr>
      </p:pic>
    </p:spTree>
    <p:extLst>
      <p:ext uri="{BB962C8B-B14F-4D97-AF65-F5344CB8AC3E}">
        <p14:creationId xmlns:p14="http://schemas.microsoft.com/office/powerpoint/2010/main" val="4058539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45D351-0CE9-4DEB-9C3B-41745A04E7DA}"/>
              </a:ext>
            </a:extLst>
          </p:cNvPr>
          <p:cNvSpPr/>
          <p:nvPr/>
        </p:nvSpPr>
        <p:spPr>
          <a:xfrm>
            <a:off x="35140" y="5387"/>
            <a:ext cx="1652618" cy="463817"/>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C8BAD24-408B-4270-926A-AA05ED3B468C}"/>
              </a:ext>
            </a:extLst>
          </p:cNvPr>
          <p:cNvSpPr/>
          <p:nvPr/>
        </p:nvSpPr>
        <p:spPr>
          <a:xfrm>
            <a:off x="158964" y="157787"/>
            <a:ext cx="1652618" cy="463817"/>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261698-E765-489D-9885-22BA5A0A4659}"/>
              </a:ext>
            </a:extLst>
          </p:cNvPr>
          <p:cNvSpPr txBox="1"/>
          <p:nvPr/>
        </p:nvSpPr>
        <p:spPr>
          <a:xfrm>
            <a:off x="254216" y="220752"/>
            <a:ext cx="1433542" cy="369332"/>
          </a:xfrm>
          <a:prstGeom prst="rect">
            <a:avLst/>
          </a:prstGeom>
          <a:noFill/>
        </p:spPr>
        <p:txBody>
          <a:bodyPr wrap="square" rtlCol="0">
            <a:spAutoFit/>
          </a:bodyPr>
          <a:lstStyle/>
          <a:p>
            <a:r>
              <a:rPr lang="en-US" dirty="0">
                <a:solidFill>
                  <a:srgbClr val="FF0000"/>
                </a:solidFill>
                <a:latin typeface="Bahnschrift" panose="020B0502040204020203" pitchFamily="34" charset="0"/>
              </a:rPr>
              <a:t>Crime KPIs</a:t>
            </a:r>
          </a:p>
        </p:txBody>
      </p:sp>
      <p:grpSp>
        <p:nvGrpSpPr>
          <p:cNvPr id="170" name="Group 169">
            <a:extLst>
              <a:ext uri="{FF2B5EF4-FFF2-40B4-BE49-F238E27FC236}">
                <a16:creationId xmlns:a16="http://schemas.microsoft.com/office/drawing/2014/main" id="{FFDA973A-A298-40ED-8787-0C992C1AF60A}"/>
              </a:ext>
            </a:extLst>
          </p:cNvPr>
          <p:cNvGrpSpPr/>
          <p:nvPr/>
        </p:nvGrpSpPr>
        <p:grpSpPr>
          <a:xfrm>
            <a:off x="174546" y="1029295"/>
            <a:ext cx="1997005" cy="5617249"/>
            <a:chOff x="85646" y="1071469"/>
            <a:chExt cx="1997005" cy="5617249"/>
          </a:xfrm>
        </p:grpSpPr>
        <p:grpSp>
          <p:nvGrpSpPr>
            <p:cNvPr id="157" name="Group 156">
              <a:extLst>
                <a:ext uri="{FF2B5EF4-FFF2-40B4-BE49-F238E27FC236}">
                  <a16:creationId xmlns:a16="http://schemas.microsoft.com/office/drawing/2014/main" id="{CBB88490-8161-49E9-9841-7C09B99DAC5E}"/>
                </a:ext>
              </a:extLst>
            </p:cNvPr>
            <p:cNvGrpSpPr/>
            <p:nvPr/>
          </p:nvGrpSpPr>
          <p:grpSpPr>
            <a:xfrm>
              <a:off x="144123" y="1071469"/>
              <a:ext cx="1938528" cy="978408"/>
              <a:chOff x="144123" y="1109569"/>
              <a:chExt cx="2412197" cy="1197381"/>
            </a:xfrm>
          </p:grpSpPr>
          <p:grpSp>
            <p:nvGrpSpPr>
              <p:cNvPr id="39" name="Group 38">
                <a:extLst>
                  <a:ext uri="{FF2B5EF4-FFF2-40B4-BE49-F238E27FC236}">
                    <a16:creationId xmlns:a16="http://schemas.microsoft.com/office/drawing/2014/main" id="{97A0CE4D-D9A7-4547-854A-A130078E86D6}"/>
                  </a:ext>
                </a:extLst>
              </p:cNvPr>
              <p:cNvGrpSpPr/>
              <p:nvPr/>
            </p:nvGrpSpPr>
            <p:grpSpPr>
              <a:xfrm>
                <a:off x="144123" y="1109569"/>
                <a:ext cx="2164261" cy="1197381"/>
                <a:chOff x="0" y="0"/>
                <a:chExt cx="4438650" cy="1795461"/>
              </a:xfrm>
            </p:grpSpPr>
            <p:sp>
              <p:nvSpPr>
                <p:cNvPr id="43" name="Rectangle 42">
                  <a:extLst>
                    <a:ext uri="{FF2B5EF4-FFF2-40B4-BE49-F238E27FC236}">
                      <a16:creationId xmlns:a16="http://schemas.microsoft.com/office/drawing/2014/main" id="{B68F06DF-E951-458A-B8E4-C80AB1A4ABDF}"/>
                    </a:ext>
                  </a:extLst>
                </p:cNvPr>
                <p:cNvSpPr/>
                <p:nvPr/>
              </p:nvSpPr>
              <p:spPr>
                <a:xfrm>
                  <a:off x="14288" y="33337"/>
                  <a:ext cx="4424362" cy="170497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44" name="Rectangle 43">
                  <a:extLst>
                    <a:ext uri="{FF2B5EF4-FFF2-40B4-BE49-F238E27FC236}">
                      <a16:creationId xmlns:a16="http://schemas.microsoft.com/office/drawing/2014/main" id="{194ACA48-4FF8-4BE7-B4ED-7F7B6CE95FA8}"/>
                    </a:ext>
                  </a:extLst>
                </p:cNvPr>
                <p:cNvSpPr/>
                <p:nvPr/>
              </p:nvSpPr>
              <p:spPr>
                <a:xfrm>
                  <a:off x="0" y="0"/>
                  <a:ext cx="1509713" cy="179546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sp>
            <p:nvSpPr>
              <p:cNvPr id="20" name="TextBox 76">
                <a:extLst>
                  <a:ext uri="{FF2B5EF4-FFF2-40B4-BE49-F238E27FC236}">
                    <a16:creationId xmlns:a16="http://schemas.microsoft.com/office/drawing/2014/main" id="{4AE3D130-4432-4451-9785-DA2C9A38BEF2}"/>
                  </a:ext>
                </a:extLst>
              </p:cNvPr>
              <p:cNvSpPr txBox="1"/>
              <p:nvPr/>
            </p:nvSpPr>
            <p:spPr>
              <a:xfrm>
                <a:off x="611248" y="1203064"/>
                <a:ext cx="1945072" cy="36933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dirty="0" err="1">
                    <a:solidFill>
                      <a:schemeClr val="bg1"/>
                    </a:solidFill>
                    <a:latin typeface="Segoe UI Semibold" panose="020B0702040204020203" pitchFamily="34" charset="0"/>
                    <a:cs typeface="Segoe UI Semibold" panose="020B0702040204020203" pitchFamily="34" charset="0"/>
                  </a:rPr>
                  <a:t>No_of</a:t>
                </a:r>
                <a:r>
                  <a:rPr lang="en-US" baseline="0" dirty="0">
                    <a:solidFill>
                      <a:schemeClr val="bg1"/>
                    </a:solidFill>
                    <a:latin typeface="Segoe UI Semibold" panose="020B0702040204020203" pitchFamily="34" charset="0"/>
                    <a:cs typeface="Segoe UI Semibold" panose="020B0702040204020203" pitchFamily="34" charset="0"/>
                  </a:rPr>
                  <a:t> countries</a:t>
                </a:r>
                <a:endParaRPr lang="en-US" dirty="0">
                  <a:solidFill>
                    <a:schemeClr val="bg1"/>
                  </a:solidFill>
                  <a:latin typeface="Segoe UI Semibold" panose="020B0702040204020203" pitchFamily="34" charset="0"/>
                  <a:cs typeface="Segoe UI Semibold" panose="020B0702040204020203" pitchFamily="34" charset="0"/>
                </a:endParaRPr>
              </a:p>
            </p:txBody>
          </p:sp>
          <p:pic>
            <p:nvPicPr>
              <p:cNvPr id="35" name="Picture 34">
                <a:extLst>
                  <a:ext uri="{FF2B5EF4-FFF2-40B4-BE49-F238E27FC236}">
                    <a16:creationId xmlns:a16="http://schemas.microsoft.com/office/drawing/2014/main" id="{698D2A63-8FB2-472A-935A-26D2807888F4}"/>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221028" y="1393881"/>
                <a:ext cx="555404" cy="590925"/>
              </a:xfrm>
              <a:prstGeom prst="rect">
                <a:avLst/>
              </a:prstGeom>
              <a:ln>
                <a:solidFill>
                  <a:srgbClr val="7030A0">
                    <a:alpha val="0"/>
                  </a:srgbClr>
                </a:solidFill>
              </a:ln>
            </p:spPr>
          </p:pic>
          <p:sp>
            <p:nvSpPr>
              <p:cNvPr id="51" name="TextBox 77">
                <a:extLst>
                  <a:ext uri="{FF2B5EF4-FFF2-40B4-BE49-F238E27FC236}">
                    <a16:creationId xmlns:a16="http://schemas.microsoft.com/office/drawing/2014/main" id="{FB848272-4F89-4E0D-B873-5564D37DC786}"/>
                  </a:ext>
                </a:extLst>
              </p:cNvPr>
              <p:cNvSpPr txBox="1"/>
              <p:nvPr/>
            </p:nvSpPr>
            <p:spPr>
              <a:xfrm>
                <a:off x="1013468" y="1601034"/>
                <a:ext cx="1068974" cy="61227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3200" dirty="0">
                    <a:solidFill>
                      <a:schemeClr val="bg1"/>
                    </a:solidFill>
                    <a:latin typeface="Segoe UI Semibold" panose="020B0702040204020203" pitchFamily="34" charset="0"/>
                    <a:cs typeface="Segoe UI Semibold" panose="020B0702040204020203" pitchFamily="34" charset="0"/>
                  </a:rPr>
                  <a:t>17</a:t>
                </a:r>
              </a:p>
            </p:txBody>
          </p:sp>
        </p:grpSp>
        <p:grpSp>
          <p:nvGrpSpPr>
            <p:cNvPr id="158" name="Group 157">
              <a:extLst>
                <a:ext uri="{FF2B5EF4-FFF2-40B4-BE49-F238E27FC236}">
                  <a16:creationId xmlns:a16="http://schemas.microsoft.com/office/drawing/2014/main" id="{8D75CCE2-8B99-461A-8DD3-3AB3BC7EC7CB}"/>
                </a:ext>
              </a:extLst>
            </p:cNvPr>
            <p:cNvGrpSpPr/>
            <p:nvPr/>
          </p:nvGrpSpPr>
          <p:grpSpPr>
            <a:xfrm>
              <a:off x="145346" y="2144239"/>
              <a:ext cx="1855091" cy="978408"/>
              <a:chOff x="2532264" y="1074345"/>
              <a:chExt cx="2281715" cy="1197381"/>
            </a:xfrm>
          </p:grpSpPr>
          <p:grpSp>
            <p:nvGrpSpPr>
              <p:cNvPr id="60" name="Group 59">
                <a:extLst>
                  <a:ext uri="{FF2B5EF4-FFF2-40B4-BE49-F238E27FC236}">
                    <a16:creationId xmlns:a16="http://schemas.microsoft.com/office/drawing/2014/main" id="{5770E63C-4E1E-476B-8889-606DC6B6BA6F}"/>
                  </a:ext>
                </a:extLst>
              </p:cNvPr>
              <p:cNvGrpSpPr/>
              <p:nvPr/>
            </p:nvGrpSpPr>
            <p:grpSpPr>
              <a:xfrm>
                <a:off x="2532264" y="1074345"/>
                <a:ext cx="2164261" cy="1197381"/>
                <a:chOff x="0" y="0"/>
                <a:chExt cx="4438650" cy="1795461"/>
              </a:xfrm>
            </p:grpSpPr>
            <p:sp>
              <p:nvSpPr>
                <p:cNvPr id="61" name="Rectangle 60">
                  <a:extLst>
                    <a:ext uri="{FF2B5EF4-FFF2-40B4-BE49-F238E27FC236}">
                      <a16:creationId xmlns:a16="http://schemas.microsoft.com/office/drawing/2014/main" id="{C1297A41-C2B6-4E96-97D8-74A98953B113}"/>
                    </a:ext>
                  </a:extLst>
                </p:cNvPr>
                <p:cNvSpPr/>
                <p:nvPr/>
              </p:nvSpPr>
              <p:spPr>
                <a:xfrm>
                  <a:off x="14288" y="33337"/>
                  <a:ext cx="4424362" cy="17049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62" name="Rectangle 61">
                  <a:extLst>
                    <a:ext uri="{FF2B5EF4-FFF2-40B4-BE49-F238E27FC236}">
                      <a16:creationId xmlns:a16="http://schemas.microsoft.com/office/drawing/2014/main" id="{0698A80A-4E8D-434C-8056-802D442039E3}"/>
                    </a:ext>
                  </a:extLst>
                </p:cNvPr>
                <p:cNvSpPr/>
                <p:nvPr/>
              </p:nvSpPr>
              <p:spPr>
                <a:xfrm>
                  <a:off x="0" y="0"/>
                  <a:ext cx="1509713" cy="179546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grpSp>
          <p:sp>
            <p:nvSpPr>
              <p:cNvPr id="21" name="TextBox 78">
                <a:extLst>
                  <a:ext uri="{FF2B5EF4-FFF2-40B4-BE49-F238E27FC236}">
                    <a16:creationId xmlns:a16="http://schemas.microsoft.com/office/drawing/2014/main" id="{A9A92F82-0781-4C22-84C8-C589482D9F9A}"/>
                  </a:ext>
                </a:extLst>
              </p:cNvPr>
              <p:cNvSpPr txBox="1"/>
              <p:nvPr/>
            </p:nvSpPr>
            <p:spPr>
              <a:xfrm>
                <a:off x="3212200" y="1074345"/>
                <a:ext cx="1556761" cy="39191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dirty="0">
                    <a:solidFill>
                      <a:schemeClr val="bg1"/>
                    </a:solidFill>
                    <a:latin typeface="Segoe UI Semibold" panose="020B0702040204020203" pitchFamily="34" charset="0"/>
                    <a:cs typeface="Segoe UI Semibold" panose="020B0702040204020203" pitchFamily="34" charset="0"/>
                  </a:rPr>
                  <a:t>Country</a:t>
                </a:r>
                <a:r>
                  <a:rPr lang="en-US" baseline="0" dirty="0">
                    <a:solidFill>
                      <a:schemeClr val="bg1"/>
                    </a:solidFill>
                    <a:latin typeface="Segoe UI Semibold" panose="020B0702040204020203" pitchFamily="34" charset="0"/>
                    <a:cs typeface="Segoe UI Semibold" panose="020B0702040204020203" pitchFamily="34" charset="0"/>
                  </a:rPr>
                  <a:t> with the</a:t>
                </a:r>
              </a:p>
              <a:p>
                <a:pPr algn="ctr"/>
                <a:r>
                  <a:rPr lang="en-US" baseline="0" dirty="0">
                    <a:solidFill>
                      <a:schemeClr val="bg1"/>
                    </a:solidFill>
                    <a:latin typeface="Segoe UI Semibold" panose="020B0702040204020203" pitchFamily="34" charset="0"/>
                    <a:cs typeface="Segoe UI Semibold" panose="020B0702040204020203" pitchFamily="34" charset="0"/>
                  </a:rPr>
                  <a:t> highest crime</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22" name="TextBox 79">
                <a:extLst>
                  <a:ext uri="{FF2B5EF4-FFF2-40B4-BE49-F238E27FC236}">
                    <a16:creationId xmlns:a16="http://schemas.microsoft.com/office/drawing/2014/main" id="{7999CA94-5427-473E-9908-CF6AF9C4FF3D}"/>
                  </a:ext>
                </a:extLst>
              </p:cNvPr>
              <p:cNvSpPr txBox="1"/>
              <p:nvPr/>
            </p:nvSpPr>
            <p:spPr>
              <a:xfrm>
                <a:off x="3216570" y="1692378"/>
                <a:ext cx="1597409" cy="40722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dirty="0">
                    <a:solidFill>
                      <a:schemeClr val="bg1"/>
                    </a:solidFill>
                    <a:latin typeface="Segoe UI Semibold" panose="020B0702040204020203" pitchFamily="34" charset="0"/>
                    <a:cs typeface="Segoe UI Semibold" panose="020B0702040204020203" pitchFamily="34" charset="0"/>
                  </a:rPr>
                  <a:t>Turkey</a:t>
                </a:r>
              </a:p>
            </p:txBody>
          </p:sp>
          <p:pic>
            <p:nvPicPr>
              <p:cNvPr id="31" name="Picture 30">
                <a:extLst>
                  <a:ext uri="{FF2B5EF4-FFF2-40B4-BE49-F238E27FC236}">
                    <a16:creationId xmlns:a16="http://schemas.microsoft.com/office/drawing/2014/main" id="{045144F9-9078-433F-91D0-CD549A8DC71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2604878" y="1452217"/>
                <a:ext cx="631378" cy="512083"/>
              </a:xfrm>
              <a:prstGeom prst="rect">
                <a:avLst/>
              </a:prstGeom>
            </p:spPr>
          </p:pic>
        </p:grpSp>
        <p:grpSp>
          <p:nvGrpSpPr>
            <p:cNvPr id="159" name="Group 158">
              <a:extLst>
                <a:ext uri="{FF2B5EF4-FFF2-40B4-BE49-F238E27FC236}">
                  <a16:creationId xmlns:a16="http://schemas.microsoft.com/office/drawing/2014/main" id="{7BF168D6-AA3B-4AA6-AEA6-27C7F214108A}"/>
                </a:ext>
              </a:extLst>
            </p:cNvPr>
            <p:cNvGrpSpPr/>
            <p:nvPr/>
          </p:nvGrpSpPr>
          <p:grpSpPr>
            <a:xfrm>
              <a:off x="131164" y="3217009"/>
              <a:ext cx="1832670" cy="1076567"/>
              <a:chOff x="4920405" y="1097829"/>
              <a:chExt cx="2186733" cy="1197381"/>
            </a:xfrm>
          </p:grpSpPr>
          <p:grpSp>
            <p:nvGrpSpPr>
              <p:cNvPr id="63" name="Group 62">
                <a:extLst>
                  <a:ext uri="{FF2B5EF4-FFF2-40B4-BE49-F238E27FC236}">
                    <a16:creationId xmlns:a16="http://schemas.microsoft.com/office/drawing/2014/main" id="{F86E2EBD-381D-46F2-BD50-EDAF98D96A94}"/>
                  </a:ext>
                </a:extLst>
              </p:cNvPr>
              <p:cNvGrpSpPr/>
              <p:nvPr/>
            </p:nvGrpSpPr>
            <p:grpSpPr>
              <a:xfrm>
                <a:off x="4920405" y="1097829"/>
                <a:ext cx="2164261" cy="1197381"/>
                <a:chOff x="0" y="0"/>
                <a:chExt cx="4438650" cy="1795461"/>
              </a:xfrm>
            </p:grpSpPr>
            <p:sp>
              <p:nvSpPr>
                <p:cNvPr id="64" name="Rectangle 63">
                  <a:extLst>
                    <a:ext uri="{FF2B5EF4-FFF2-40B4-BE49-F238E27FC236}">
                      <a16:creationId xmlns:a16="http://schemas.microsoft.com/office/drawing/2014/main" id="{6F7CFDC5-5E7D-4DC8-8BE0-4542D2C246AD}"/>
                    </a:ext>
                  </a:extLst>
                </p:cNvPr>
                <p:cNvSpPr/>
                <p:nvPr/>
              </p:nvSpPr>
              <p:spPr>
                <a:xfrm>
                  <a:off x="14288" y="33337"/>
                  <a:ext cx="4424362" cy="17049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65" name="Rectangle 64">
                  <a:extLst>
                    <a:ext uri="{FF2B5EF4-FFF2-40B4-BE49-F238E27FC236}">
                      <a16:creationId xmlns:a16="http://schemas.microsoft.com/office/drawing/2014/main" id="{CFD92E4F-8B9A-445C-A33A-D683DD12D373}"/>
                    </a:ext>
                  </a:extLst>
                </p:cNvPr>
                <p:cNvSpPr/>
                <p:nvPr/>
              </p:nvSpPr>
              <p:spPr>
                <a:xfrm>
                  <a:off x="0" y="0"/>
                  <a:ext cx="1509713" cy="179546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grpSp>
          <p:sp>
            <p:nvSpPr>
              <p:cNvPr id="23" name="TextBox 80">
                <a:extLst>
                  <a:ext uri="{FF2B5EF4-FFF2-40B4-BE49-F238E27FC236}">
                    <a16:creationId xmlns:a16="http://schemas.microsoft.com/office/drawing/2014/main" id="{1BD1E6F1-A10A-482B-8887-4BA9CDDDC7E8}"/>
                  </a:ext>
                </a:extLst>
              </p:cNvPr>
              <p:cNvSpPr txBox="1"/>
              <p:nvPr/>
            </p:nvSpPr>
            <p:spPr>
              <a:xfrm>
                <a:off x="5625400" y="1149573"/>
                <a:ext cx="1428131" cy="51172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400" dirty="0">
                    <a:solidFill>
                      <a:schemeClr val="bg1"/>
                    </a:solidFill>
                    <a:latin typeface="Segoe UI Semibold" panose="020B0702040204020203" pitchFamily="34" charset="0"/>
                    <a:cs typeface="Segoe UI Semibold" panose="020B0702040204020203" pitchFamily="34" charset="0"/>
                  </a:rPr>
                  <a:t>Total no of crimes</a:t>
                </a:r>
              </a:p>
            </p:txBody>
          </p:sp>
          <p:sp>
            <p:nvSpPr>
              <p:cNvPr id="52" name="TextBox 54">
                <a:extLst>
                  <a:ext uri="{FF2B5EF4-FFF2-40B4-BE49-F238E27FC236}">
                    <a16:creationId xmlns:a16="http://schemas.microsoft.com/office/drawing/2014/main" id="{C38CF2D1-3C4F-4980-AD5F-DA463177E2F2}"/>
                  </a:ext>
                </a:extLst>
              </p:cNvPr>
              <p:cNvSpPr txBox="1"/>
              <p:nvPr/>
            </p:nvSpPr>
            <p:spPr>
              <a:xfrm>
                <a:off x="5625399" y="1710541"/>
                <a:ext cx="1481739" cy="5096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F1135107-479A-4476-AB0F-1E9BBD0F82F9}" type="TxLink">
                  <a:rPr lang="en-US" sz="2400" b="0" i="0" u="none" strike="noStrike" smtClean="0">
                    <a:solidFill>
                      <a:schemeClr val="bg1"/>
                    </a:solidFill>
                    <a:latin typeface="Segoe UI Semibold" panose="020B0702040204020203" pitchFamily="34" charset="0"/>
                    <a:cs typeface="Segoe UI Semibold" panose="020B0702040204020203" pitchFamily="34" charset="0"/>
                  </a:rPr>
                  <a:pPr algn="ctr"/>
                  <a:t>857129</a:t>
                </a:fld>
                <a:endParaRPr lang="en-US" sz="2400" b="0" dirty="0">
                  <a:solidFill>
                    <a:schemeClr val="bg1"/>
                  </a:solidFill>
                  <a:latin typeface="Segoe UI Semibold" panose="020B0702040204020203" pitchFamily="34" charset="0"/>
                  <a:cs typeface="Segoe UI Semibold" panose="020B0702040204020203" pitchFamily="34" charset="0"/>
                </a:endParaRPr>
              </a:p>
            </p:txBody>
          </p:sp>
          <p:pic>
            <p:nvPicPr>
              <p:cNvPr id="34" name="Picture 33">
                <a:extLst>
                  <a:ext uri="{FF2B5EF4-FFF2-40B4-BE49-F238E27FC236}">
                    <a16:creationId xmlns:a16="http://schemas.microsoft.com/office/drawing/2014/main" id="{46B20F20-4900-4029-A7B6-24889BB0CBC3}"/>
                  </a:ext>
                </a:extLst>
              </p:cNvPr>
              <p:cNvPicPr>
                <a:picLocks noChangeAspect="1"/>
              </p:cNvPicPr>
              <p:nvPr/>
            </p:nvPicPr>
            <p:blipFill>
              <a:blip r:embed="rId5">
                <a:lum bright="70000" contrast="-70000"/>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tretch>
                <a:fillRect/>
              </a:stretch>
            </p:blipFill>
            <p:spPr>
              <a:xfrm>
                <a:off x="4949844" y="1276445"/>
                <a:ext cx="632123" cy="687855"/>
              </a:xfrm>
              <a:prstGeom prst="rect">
                <a:avLst/>
              </a:prstGeom>
            </p:spPr>
          </p:pic>
        </p:grpSp>
        <p:grpSp>
          <p:nvGrpSpPr>
            <p:cNvPr id="160" name="Group 159">
              <a:extLst>
                <a:ext uri="{FF2B5EF4-FFF2-40B4-BE49-F238E27FC236}">
                  <a16:creationId xmlns:a16="http://schemas.microsoft.com/office/drawing/2014/main" id="{E35AA618-8BC0-4236-AAC9-F3EFD0FC1F98}"/>
                </a:ext>
              </a:extLst>
            </p:cNvPr>
            <p:cNvGrpSpPr/>
            <p:nvPr/>
          </p:nvGrpSpPr>
          <p:grpSpPr>
            <a:xfrm>
              <a:off x="123911" y="4387938"/>
              <a:ext cx="1825726" cy="1103209"/>
              <a:chOff x="7308546" y="1086087"/>
              <a:chExt cx="2164261" cy="1197381"/>
            </a:xfrm>
          </p:grpSpPr>
          <p:grpSp>
            <p:nvGrpSpPr>
              <p:cNvPr id="66" name="Group 65">
                <a:extLst>
                  <a:ext uri="{FF2B5EF4-FFF2-40B4-BE49-F238E27FC236}">
                    <a16:creationId xmlns:a16="http://schemas.microsoft.com/office/drawing/2014/main" id="{A6E921FB-84F1-4220-BC12-8081EC693D79}"/>
                  </a:ext>
                </a:extLst>
              </p:cNvPr>
              <p:cNvGrpSpPr/>
              <p:nvPr/>
            </p:nvGrpSpPr>
            <p:grpSpPr>
              <a:xfrm>
                <a:off x="7308546" y="1086087"/>
                <a:ext cx="2164261" cy="1197381"/>
                <a:chOff x="0" y="0"/>
                <a:chExt cx="4438650" cy="1795461"/>
              </a:xfrm>
            </p:grpSpPr>
            <p:sp>
              <p:nvSpPr>
                <p:cNvPr id="67" name="Rectangle 66">
                  <a:extLst>
                    <a:ext uri="{FF2B5EF4-FFF2-40B4-BE49-F238E27FC236}">
                      <a16:creationId xmlns:a16="http://schemas.microsoft.com/office/drawing/2014/main" id="{6F1519E9-2223-4B78-9112-077282278FC4}"/>
                    </a:ext>
                  </a:extLst>
                </p:cNvPr>
                <p:cNvSpPr/>
                <p:nvPr/>
              </p:nvSpPr>
              <p:spPr>
                <a:xfrm>
                  <a:off x="14288" y="33337"/>
                  <a:ext cx="4424362" cy="17049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68" name="Rectangle 67">
                  <a:extLst>
                    <a:ext uri="{FF2B5EF4-FFF2-40B4-BE49-F238E27FC236}">
                      <a16:creationId xmlns:a16="http://schemas.microsoft.com/office/drawing/2014/main" id="{3BDB7418-EF62-4394-872D-490A923F8893}"/>
                    </a:ext>
                  </a:extLst>
                </p:cNvPr>
                <p:cNvSpPr/>
                <p:nvPr/>
              </p:nvSpPr>
              <p:spPr>
                <a:xfrm>
                  <a:off x="0" y="0"/>
                  <a:ext cx="1509713" cy="179546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grpSp>
          <p:sp>
            <p:nvSpPr>
              <p:cNvPr id="24" name="TextBox 56">
                <a:extLst>
                  <a:ext uri="{FF2B5EF4-FFF2-40B4-BE49-F238E27FC236}">
                    <a16:creationId xmlns:a16="http://schemas.microsoft.com/office/drawing/2014/main" id="{8F0C99BE-791D-460F-A779-FAB97686E4EF}"/>
                  </a:ext>
                </a:extLst>
              </p:cNvPr>
              <p:cNvSpPr txBox="1"/>
              <p:nvPr/>
            </p:nvSpPr>
            <p:spPr>
              <a:xfrm>
                <a:off x="7976256" y="1108319"/>
                <a:ext cx="1458575" cy="46407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dirty="0">
                    <a:solidFill>
                      <a:schemeClr val="bg1"/>
                    </a:solidFill>
                    <a:latin typeface="Segoe UI Semibold" panose="020B0702040204020203" pitchFamily="34" charset="0"/>
                    <a:cs typeface="Segoe UI Semibold" panose="020B0702040204020203" pitchFamily="34" charset="0"/>
                  </a:rPr>
                  <a:t>Year</a:t>
                </a:r>
                <a:r>
                  <a:rPr lang="en-US" baseline="0" dirty="0">
                    <a:solidFill>
                      <a:schemeClr val="bg1"/>
                    </a:solidFill>
                    <a:latin typeface="Segoe UI Semibold" panose="020B0702040204020203" pitchFamily="34" charset="0"/>
                    <a:cs typeface="Segoe UI Semibold" panose="020B0702040204020203" pitchFamily="34" charset="0"/>
                  </a:rPr>
                  <a:t> with the</a:t>
                </a:r>
              </a:p>
              <a:p>
                <a:pPr algn="ctr"/>
                <a:r>
                  <a:rPr lang="en-US" baseline="0" dirty="0">
                    <a:solidFill>
                      <a:schemeClr val="bg1"/>
                    </a:solidFill>
                    <a:latin typeface="Segoe UI Semibold" panose="020B0702040204020203" pitchFamily="34" charset="0"/>
                    <a:cs typeface="Segoe UI Semibold" panose="020B0702040204020203" pitchFamily="34" charset="0"/>
                  </a:rPr>
                  <a:t> highest crime</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73" name="TextBox 79">
                <a:extLst>
                  <a:ext uri="{FF2B5EF4-FFF2-40B4-BE49-F238E27FC236}">
                    <a16:creationId xmlns:a16="http://schemas.microsoft.com/office/drawing/2014/main" id="{C3CC7B65-9196-48E3-ABEA-57420DCD35AA}"/>
                  </a:ext>
                </a:extLst>
              </p:cNvPr>
              <p:cNvSpPr txBox="1"/>
              <p:nvPr/>
            </p:nvSpPr>
            <p:spPr>
              <a:xfrm>
                <a:off x="8163984" y="1673035"/>
                <a:ext cx="1182885" cy="40722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400" dirty="0">
                    <a:solidFill>
                      <a:schemeClr val="bg1"/>
                    </a:solidFill>
                    <a:latin typeface="Segoe UI Semibold" panose="020B0702040204020203" pitchFamily="34" charset="0"/>
                    <a:cs typeface="Segoe UI Semibold" panose="020B0702040204020203" pitchFamily="34" charset="0"/>
                  </a:rPr>
                  <a:t>2022</a:t>
                </a:r>
              </a:p>
            </p:txBody>
          </p:sp>
          <p:pic>
            <p:nvPicPr>
              <p:cNvPr id="33" name="Picture 32">
                <a:extLst>
                  <a:ext uri="{FF2B5EF4-FFF2-40B4-BE49-F238E27FC236}">
                    <a16:creationId xmlns:a16="http://schemas.microsoft.com/office/drawing/2014/main" id="{AA50E002-1276-44BE-90F2-9F453CCA7D5F}"/>
                  </a:ext>
                </a:extLst>
              </p:cNvPr>
              <p:cNvPicPr>
                <a:picLocks noChangeAspect="1"/>
              </p:cNvPicPr>
              <p:nvPr/>
            </p:nvPicPr>
            <p:blipFill>
              <a:blip r:embed="rId7">
                <a:lum bright="70000" contrast="-70000"/>
                <a:extLst>
                  <a:ext uri="{BEBA8EAE-BF5A-486C-A8C5-ECC9F3942E4B}">
                    <a14:imgProps xmlns:a14="http://schemas.microsoft.com/office/drawing/2010/main">
                      <a14:imgLayer r:embed="rId8">
                        <a14:imgEffect>
                          <a14:artisticPhotocopy/>
                        </a14:imgEffect>
                      </a14:imgLayer>
                    </a14:imgProps>
                  </a:ext>
                  <a:ext uri="{28A0092B-C50C-407E-A947-70E740481C1C}">
                    <a14:useLocalDpi xmlns:a14="http://schemas.microsoft.com/office/drawing/2010/main" val="0"/>
                  </a:ext>
                </a:extLst>
              </a:blip>
              <a:stretch>
                <a:fillRect/>
              </a:stretch>
            </p:blipFill>
            <p:spPr>
              <a:xfrm>
                <a:off x="7402814" y="1339330"/>
                <a:ext cx="590295" cy="628046"/>
              </a:xfrm>
              <a:prstGeom prst="rect">
                <a:avLst/>
              </a:prstGeom>
              <a:noFill/>
            </p:spPr>
          </p:pic>
        </p:grpSp>
        <p:grpSp>
          <p:nvGrpSpPr>
            <p:cNvPr id="169" name="Group 168">
              <a:extLst>
                <a:ext uri="{FF2B5EF4-FFF2-40B4-BE49-F238E27FC236}">
                  <a16:creationId xmlns:a16="http://schemas.microsoft.com/office/drawing/2014/main" id="{B95A886F-9313-4326-AF8B-A31CEF933C31}"/>
                </a:ext>
              </a:extLst>
            </p:cNvPr>
            <p:cNvGrpSpPr/>
            <p:nvPr/>
          </p:nvGrpSpPr>
          <p:grpSpPr>
            <a:xfrm>
              <a:off x="85646" y="5585509"/>
              <a:ext cx="1851192" cy="1103209"/>
              <a:chOff x="85646" y="5623609"/>
              <a:chExt cx="1851192" cy="1103209"/>
            </a:xfrm>
          </p:grpSpPr>
          <p:grpSp>
            <p:nvGrpSpPr>
              <p:cNvPr id="163" name="Group 162">
                <a:extLst>
                  <a:ext uri="{FF2B5EF4-FFF2-40B4-BE49-F238E27FC236}">
                    <a16:creationId xmlns:a16="http://schemas.microsoft.com/office/drawing/2014/main" id="{F70FDCDA-009C-4AC8-9B08-ED14F05D8D42}"/>
                  </a:ext>
                </a:extLst>
              </p:cNvPr>
              <p:cNvGrpSpPr/>
              <p:nvPr/>
            </p:nvGrpSpPr>
            <p:grpSpPr>
              <a:xfrm>
                <a:off x="111112" y="5623609"/>
                <a:ext cx="1825726" cy="1103209"/>
                <a:chOff x="0" y="0"/>
                <a:chExt cx="4438650" cy="1795461"/>
              </a:xfrm>
            </p:grpSpPr>
            <p:sp>
              <p:nvSpPr>
                <p:cNvPr id="167" name="Rectangle 166">
                  <a:extLst>
                    <a:ext uri="{FF2B5EF4-FFF2-40B4-BE49-F238E27FC236}">
                      <a16:creationId xmlns:a16="http://schemas.microsoft.com/office/drawing/2014/main" id="{37EC9D1D-EB89-44A5-B990-31BCC063B9CD}"/>
                    </a:ext>
                  </a:extLst>
                </p:cNvPr>
                <p:cNvSpPr/>
                <p:nvPr/>
              </p:nvSpPr>
              <p:spPr>
                <a:xfrm>
                  <a:off x="14288" y="33337"/>
                  <a:ext cx="4424362" cy="17049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68" name="Rectangle 167">
                  <a:extLst>
                    <a:ext uri="{FF2B5EF4-FFF2-40B4-BE49-F238E27FC236}">
                      <a16:creationId xmlns:a16="http://schemas.microsoft.com/office/drawing/2014/main" id="{5C88B7AF-0AC8-46C5-AE7A-7A8A1046E676}"/>
                    </a:ext>
                  </a:extLst>
                </p:cNvPr>
                <p:cNvSpPr/>
                <p:nvPr/>
              </p:nvSpPr>
              <p:spPr>
                <a:xfrm>
                  <a:off x="0" y="0"/>
                  <a:ext cx="1509713" cy="179546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grpSp>
          <p:pic>
            <p:nvPicPr>
              <p:cNvPr id="32" name="Picture 31">
                <a:extLst>
                  <a:ext uri="{FF2B5EF4-FFF2-40B4-BE49-F238E27FC236}">
                    <a16:creationId xmlns:a16="http://schemas.microsoft.com/office/drawing/2014/main" id="{D0926DB6-E2E8-432A-8652-959AA02B2484}"/>
                  </a:ext>
                </a:extLst>
              </p:cNvPr>
              <p:cNvPicPr>
                <a:picLocks noChangeAspect="1"/>
              </p:cNvPicPr>
              <p:nvPr/>
            </p:nvPicPr>
            <p:blipFill>
              <a:blip r:embed="rId9" cstate="print">
                <a:lum bright="70000" contrast="-70000"/>
                <a:extLst>
                  <a:ext uri="{BEBA8EAE-BF5A-486C-A8C5-ECC9F3942E4B}">
                    <a14:imgProps xmlns:a14="http://schemas.microsoft.com/office/drawing/2010/main">
                      <a14:imgLayer r:embed="rId10">
                        <a14:imgEffect>
                          <a14:artisticPhotocopy/>
                        </a14:imgEffect>
                      </a14:imgLayer>
                    </a14:imgProps>
                  </a:ext>
                  <a:ext uri="{28A0092B-C50C-407E-A947-70E740481C1C}">
                    <a14:useLocalDpi xmlns:a14="http://schemas.microsoft.com/office/drawing/2010/main" val="0"/>
                  </a:ext>
                </a:extLst>
              </a:blip>
              <a:stretch>
                <a:fillRect/>
              </a:stretch>
            </p:blipFill>
            <p:spPr>
              <a:xfrm>
                <a:off x="85646" y="5798940"/>
                <a:ext cx="686903" cy="730833"/>
              </a:xfrm>
              <a:prstGeom prst="rect">
                <a:avLst/>
              </a:prstGeom>
            </p:spPr>
          </p:pic>
          <p:sp>
            <p:nvSpPr>
              <p:cNvPr id="25" name="TextBox 66">
                <a:extLst>
                  <a:ext uri="{FF2B5EF4-FFF2-40B4-BE49-F238E27FC236}">
                    <a16:creationId xmlns:a16="http://schemas.microsoft.com/office/drawing/2014/main" id="{11CE511C-C760-4B61-BB69-51F3688CBDFB}"/>
                  </a:ext>
                </a:extLst>
              </p:cNvPr>
              <p:cNvSpPr txBox="1"/>
              <p:nvPr/>
            </p:nvSpPr>
            <p:spPr>
              <a:xfrm>
                <a:off x="680380" y="5708611"/>
                <a:ext cx="1193505" cy="25491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400" dirty="0">
                    <a:solidFill>
                      <a:schemeClr val="bg1"/>
                    </a:solidFill>
                    <a:latin typeface="Segoe UI Semibold" panose="020B0702040204020203" pitchFamily="34" charset="0"/>
                    <a:cs typeface="Segoe UI Semibold" panose="020B0702040204020203" pitchFamily="34" charset="0"/>
                  </a:rPr>
                  <a:t>Top</a:t>
                </a:r>
                <a:r>
                  <a:rPr lang="en-US" sz="1400" baseline="0" dirty="0">
                    <a:solidFill>
                      <a:schemeClr val="bg1"/>
                    </a:solidFill>
                    <a:latin typeface="Segoe UI Semibold" panose="020B0702040204020203" pitchFamily="34" charset="0"/>
                    <a:cs typeface="Segoe UI Semibold" panose="020B0702040204020203" pitchFamily="34" charset="0"/>
                  </a:rPr>
                  <a:t> 1 Crime</a:t>
                </a:r>
                <a:endParaRPr lang="en-US" sz="1400" dirty="0">
                  <a:solidFill>
                    <a:schemeClr val="bg1"/>
                  </a:solidFill>
                  <a:latin typeface="Segoe UI Semibold" panose="020B0702040204020203" pitchFamily="34" charset="0"/>
                  <a:cs typeface="Segoe UI Semibold" panose="020B0702040204020203" pitchFamily="34" charset="0"/>
                </a:endParaRPr>
              </a:p>
            </p:txBody>
          </p:sp>
          <p:sp>
            <p:nvSpPr>
              <p:cNvPr id="53" name="TextBox 68">
                <a:extLst>
                  <a:ext uri="{FF2B5EF4-FFF2-40B4-BE49-F238E27FC236}">
                    <a16:creationId xmlns:a16="http://schemas.microsoft.com/office/drawing/2014/main" id="{27DEA3F1-4121-4D27-B9E0-2538F2E1533F}"/>
                  </a:ext>
                </a:extLst>
              </p:cNvPr>
              <p:cNvSpPr txBox="1"/>
              <p:nvPr/>
            </p:nvSpPr>
            <p:spPr>
              <a:xfrm>
                <a:off x="699643" y="6169123"/>
                <a:ext cx="1189148" cy="5096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400" b="0" dirty="0">
                    <a:solidFill>
                      <a:schemeClr val="bg1"/>
                    </a:solidFill>
                    <a:latin typeface="Segoe UI Semibold" panose="020B0702040204020203" pitchFamily="34" charset="0"/>
                    <a:cs typeface="Segoe UI Semibold" panose="020B0702040204020203" pitchFamily="34" charset="0"/>
                  </a:rPr>
                  <a:t>Theft</a:t>
                </a:r>
              </a:p>
            </p:txBody>
          </p:sp>
        </p:grpSp>
      </p:grpSp>
      <p:grpSp>
        <p:nvGrpSpPr>
          <p:cNvPr id="207" name="Group 206">
            <a:extLst>
              <a:ext uri="{FF2B5EF4-FFF2-40B4-BE49-F238E27FC236}">
                <a16:creationId xmlns:a16="http://schemas.microsoft.com/office/drawing/2014/main" id="{C5655354-62F1-45BD-ACB5-9F33F1EAC259}"/>
              </a:ext>
            </a:extLst>
          </p:cNvPr>
          <p:cNvGrpSpPr/>
          <p:nvPr/>
        </p:nvGrpSpPr>
        <p:grpSpPr>
          <a:xfrm>
            <a:off x="9900168" y="1029295"/>
            <a:ext cx="1997005" cy="5617249"/>
            <a:chOff x="85646" y="1071469"/>
            <a:chExt cx="1997005" cy="5617249"/>
          </a:xfrm>
        </p:grpSpPr>
        <p:grpSp>
          <p:nvGrpSpPr>
            <p:cNvPr id="208" name="Group 207">
              <a:extLst>
                <a:ext uri="{FF2B5EF4-FFF2-40B4-BE49-F238E27FC236}">
                  <a16:creationId xmlns:a16="http://schemas.microsoft.com/office/drawing/2014/main" id="{187E6A64-797A-436A-8178-6EFE792B69B7}"/>
                </a:ext>
              </a:extLst>
            </p:cNvPr>
            <p:cNvGrpSpPr/>
            <p:nvPr/>
          </p:nvGrpSpPr>
          <p:grpSpPr>
            <a:xfrm>
              <a:off x="144123" y="1071469"/>
              <a:ext cx="1938528" cy="978408"/>
              <a:chOff x="144123" y="1109569"/>
              <a:chExt cx="2412197" cy="1197381"/>
            </a:xfrm>
          </p:grpSpPr>
          <p:grpSp>
            <p:nvGrpSpPr>
              <p:cNvPr id="237" name="Group 236">
                <a:extLst>
                  <a:ext uri="{FF2B5EF4-FFF2-40B4-BE49-F238E27FC236}">
                    <a16:creationId xmlns:a16="http://schemas.microsoft.com/office/drawing/2014/main" id="{8FBDD7C7-F0D0-4875-AF61-282ADA34B171}"/>
                  </a:ext>
                </a:extLst>
              </p:cNvPr>
              <p:cNvGrpSpPr/>
              <p:nvPr/>
            </p:nvGrpSpPr>
            <p:grpSpPr>
              <a:xfrm>
                <a:off x="144123" y="1109569"/>
                <a:ext cx="2164261" cy="1197381"/>
                <a:chOff x="0" y="0"/>
                <a:chExt cx="4438650" cy="1795461"/>
              </a:xfrm>
            </p:grpSpPr>
            <p:sp>
              <p:nvSpPr>
                <p:cNvPr id="241" name="Rectangle 240">
                  <a:extLst>
                    <a:ext uri="{FF2B5EF4-FFF2-40B4-BE49-F238E27FC236}">
                      <a16:creationId xmlns:a16="http://schemas.microsoft.com/office/drawing/2014/main" id="{1C8DBCE2-F33E-44CB-AAA4-85C1A4C6C7F5}"/>
                    </a:ext>
                  </a:extLst>
                </p:cNvPr>
                <p:cNvSpPr/>
                <p:nvPr/>
              </p:nvSpPr>
              <p:spPr>
                <a:xfrm>
                  <a:off x="14288" y="33337"/>
                  <a:ext cx="4424362" cy="170497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42" name="Rectangle 241">
                  <a:extLst>
                    <a:ext uri="{FF2B5EF4-FFF2-40B4-BE49-F238E27FC236}">
                      <a16:creationId xmlns:a16="http://schemas.microsoft.com/office/drawing/2014/main" id="{63B7485B-FF7F-4744-A11C-0079E3B92D87}"/>
                    </a:ext>
                  </a:extLst>
                </p:cNvPr>
                <p:cNvSpPr/>
                <p:nvPr/>
              </p:nvSpPr>
              <p:spPr>
                <a:xfrm>
                  <a:off x="0" y="0"/>
                  <a:ext cx="1509713" cy="179546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sp>
            <p:nvSpPr>
              <p:cNvPr id="238" name="TextBox 76">
                <a:extLst>
                  <a:ext uri="{FF2B5EF4-FFF2-40B4-BE49-F238E27FC236}">
                    <a16:creationId xmlns:a16="http://schemas.microsoft.com/office/drawing/2014/main" id="{64F80C43-F72E-4CF5-B5A2-A5098A3F46D0}"/>
                  </a:ext>
                </a:extLst>
              </p:cNvPr>
              <p:cNvSpPr txBox="1"/>
              <p:nvPr/>
            </p:nvSpPr>
            <p:spPr>
              <a:xfrm>
                <a:off x="611248" y="1203064"/>
                <a:ext cx="1945072" cy="36933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dirty="0" err="1">
                    <a:solidFill>
                      <a:schemeClr val="bg1"/>
                    </a:solidFill>
                    <a:latin typeface="Segoe UI Semibold" panose="020B0702040204020203" pitchFamily="34" charset="0"/>
                    <a:cs typeface="Segoe UI Semibold" panose="020B0702040204020203" pitchFamily="34" charset="0"/>
                  </a:rPr>
                  <a:t>No_of</a:t>
                </a:r>
                <a:r>
                  <a:rPr lang="en-US" baseline="0" dirty="0">
                    <a:solidFill>
                      <a:schemeClr val="bg1"/>
                    </a:solidFill>
                    <a:latin typeface="Segoe UI Semibold" panose="020B0702040204020203" pitchFamily="34" charset="0"/>
                    <a:cs typeface="Segoe UI Semibold" panose="020B0702040204020203" pitchFamily="34" charset="0"/>
                  </a:rPr>
                  <a:t> countries</a:t>
                </a:r>
                <a:endParaRPr lang="en-US" dirty="0">
                  <a:solidFill>
                    <a:schemeClr val="bg1"/>
                  </a:solidFill>
                  <a:latin typeface="Segoe UI Semibold" panose="020B0702040204020203" pitchFamily="34" charset="0"/>
                  <a:cs typeface="Segoe UI Semibold" panose="020B0702040204020203" pitchFamily="34" charset="0"/>
                </a:endParaRPr>
              </a:p>
            </p:txBody>
          </p:sp>
          <p:pic>
            <p:nvPicPr>
              <p:cNvPr id="239" name="Picture 238">
                <a:extLst>
                  <a:ext uri="{FF2B5EF4-FFF2-40B4-BE49-F238E27FC236}">
                    <a16:creationId xmlns:a16="http://schemas.microsoft.com/office/drawing/2014/main" id="{DF79A81B-662A-44EE-9AB5-860C8C7D3C64}"/>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221028" y="1393881"/>
                <a:ext cx="555404" cy="590925"/>
              </a:xfrm>
              <a:prstGeom prst="rect">
                <a:avLst/>
              </a:prstGeom>
              <a:ln>
                <a:solidFill>
                  <a:srgbClr val="7030A0">
                    <a:alpha val="0"/>
                  </a:srgbClr>
                </a:solidFill>
              </a:ln>
            </p:spPr>
          </p:pic>
        </p:grpSp>
        <p:grpSp>
          <p:nvGrpSpPr>
            <p:cNvPr id="209" name="Group 208">
              <a:extLst>
                <a:ext uri="{FF2B5EF4-FFF2-40B4-BE49-F238E27FC236}">
                  <a16:creationId xmlns:a16="http://schemas.microsoft.com/office/drawing/2014/main" id="{C9FA9A36-D1B5-4174-9132-B60456CEB56F}"/>
                </a:ext>
              </a:extLst>
            </p:cNvPr>
            <p:cNvGrpSpPr/>
            <p:nvPr/>
          </p:nvGrpSpPr>
          <p:grpSpPr>
            <a:xfrm>
              <a:off x="145346" y="2144239"/>
              <a:ext cx="1818490" cy="978408"/>
              <a:chOff x="2532264" y="1074345"/>
              <a:chExt cx="2236697" cy="1197381"/>
            </a:xfrm>
          </p:grpSpPr>
          <p:grpSp>
            <p:nvGrpSpPr>
              <p:cNvPr id="231" name="Group 230">
                <a:extLst>
                  <a:ext uri="{FF2B5EF4-FFF2-40B4-BE49-F238E27FC236}">
                    <a16:creationId xmlns:a16="http://schemas.microsoft.com/office/drawing/2014/main" id="{3F90A8CB-43C2-45F4-B8FA-BD048AEF7C00}"/>
                  </a:ext>
                </a:extLst>
              </p:cNvPr>
              <p:cNvGrpSpPr/>
              <p:nvPr/>
            </p:nvGrpSpPr>
            <p:grpSpPr>
              <a:xfrm>
                <a:off x="2532264" y="1074345"/>
                <a:ext cx="2164261" cy="1197381"/>
                <a:chOff x="0" y="0"/>
                <a:chExt cx="4438650" cy="1795461"/>
              </a:xfrm>
            </p:grpSpPr>
            <p:sp>
              <p:nvSpPr>
                <p:cNvPr id="235" name="Rectangle 234">
                  <a:extLst>
                    <a:ext uri="{FF2B5EF4-FFF2-40B4-BE49-F238E27FC236}">
                      <a16:creationId xmlns:a16="http://schemas.microsoft.com/office/drawing/2014/main" id="{C363F9A0-CD72-46BE-9EE2-EE432F95277A}"/>
                    </a:ext>
                  </a:extLst>
                </p:cNvPr>
                <p:cNvSpPr/>
                <p:nvPr/>
              </p:nvSpPr>
              <p:spPr>
                <a:xfrm>
                  <a:off x="14288" y="33337"/>
                  <a:ext cx="4424362" cy="17049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36" name="Rectangle 235">
                  <a:extLst>
                    <a:ext uri="{FF2B5EF4-FFF2-40B4-BE49-F238E27FC236}">
                      <a16:creationId xmlns:a16="http://schemas.microsoft.com/office/drawing/2014/main" id="{7A099A41-BF31-4755-B46F-81B369122E10}"/>
                    </a:ext>
                  </a:extLst>
                </p:cNvPr>
                <p:cNvSpPr/>
                <p:nvPr/>
              </p:nvSpPr>
              <p:spPr>
                <a:xfrm>
                  <a:off x="0" y="0"/>
                  <a:ext cx="1509713" cy="179546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grpSp>
          <p:sp>
            <p:nvSpPr>
              <p:cNvPr id="232" name="TextBox 78">
                <a:extLst>
                  <a:ext uri="{FF2B5EF4-FFF2-40B4-BE49-F238E27FC236}">
                    <a16:creationId xmlns:a16="http://schemas.microsoft.com/office/drawing/2014/main" id="{E1C93236-C206-43C1-8BD4-0B5F773F34DB}"/>
                  </a:ext>
                </a:extLst>
              </p:cNvPr>
              <p:cNvSpPr txBox="1"/>
              <p:nvPr/>
            </p:nvSpPr>
            <p:spPr>
              <a:xfrm>
                <a:off x="3212200" y="1074345"/>
                <a:ext cx="1556761" cy="39191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dirty="0">
                    <a:solidFill>
                      <a:schemeClr val="bg1"/>
                    </a:solidFill>
                    <a:latin typeface="Segoe UI Semibold" panose="020B0702040204020203" pitchFamily="34" charset="0"/>
                    <a:cs typeface="Segoe UI Semibold" panose="020B0702040204020203" pitchFamily="34" charset="0"/>
                  </a:rPr>
                  <a:t>Country</a:t>
                </a:r>
                <a:r>
                  <a:rPr lang="en-US" baseline="0" dirty="0">
                    <a:solidFill>
                      <a:schemeClr val="bg1"/>
                    </a:solidFill>
                    <a:latin typeface="Segoe UI Semibold" panose="020B0702040204020203" pitchFamily="34" charset="0"/>
                    <a:cs typeface="Segoe UI Semibold" panose="020B0702040204020203" pitchFamily="34" charset="0"/>
                  </a:rPr>
                  <a:t> with the</a:t>
                </a:r>
              </a:p>
              <a:p>
                <a:pPr algn="ctr"/>
                <a:r>
                  <a:rPr lang="en-US" baseline="0" dirty="0">
                    <a:solidFill>
                      <a:schemeClr val="bg1"/>
                    </a:solidFill>
                    <a:latin typeface="Segoe UI Semibold" panose="020B0702040204020203" pitchFamily="34" charset="0"/>
                    <a:cs typeface="Segoe UI Semibold" panose="020B0702040204020203" pitchFamily="34" charset="0"/>
                  </a:rPr>
                  <a:t> highest crime</a:t>
                </a:r>
                <a:endParaRPr lang="en-US" dirty="0">
                  <a:solidFill>
                    <a:schemeClr val="bg1"/>
                  </a:solidFill>
                  <a:latin typeface="Segoe UI Semibold" panose="020B0702040204020203" pitchFamily="34" charset="0"/>
                  <a:cs typeface="Segoe UI Semibold" panose="020B0702040204020203" pitchFamily="34" charset="0"/>
                </a:endParaRPr>
              </a:p>
            </p:txBody>
          </p:sp>
        </p:grpSp>
        <p:grpSp>
          <p:nvGrpSpPr>
            <p:cNvPr id="210" name="Group 209">
              <a:extLst>
                <a:ext uri="{FF2B5EF4-FFF2-40B4-BE49-F238E27FC236}">
                  <a16:creationId xmlns:a16="http://schemas.microsoft.com/office/drawing/2014/main" id="{A903B87B-9A52-48A4-A5A1-A7BA1C2C0F63}"/>
                </a:ext>
              </a:extLst>
            </p:cNvPr>
            <p:cNvGrpSpPr/>
            <p:nvPr/>
          </p:nvGrpSpPr>
          <p:grpSpPr>
            <a:xfrm>
              <a:off x="131165" y="3217009"/>
              <a:ext cx="1813837" cy="1076567"/>
              <a:chOff x="4920405" y="1097829"/>
              <a:chExt cx="2164261" cy="1197381"/>
            </a:xfrm>
          </p:grpSpPr>
          <p:grpSp>
            <p:nvGrpSpPr>
              <p:cNvPr id="225" name="Group 224">
                <a:extLst>
                  <a:ext uri="{FF2B5EF4-FFF2-40B4-BE49-F238E27FC236}">
                    <a16:creationId xmlns:a16="http://schemas.microsoft.com/office/drawing/2014/main" id="{3680D805-1123-4CEF-B9E7-2560B38DB332}"/>
                  </a:ext>
                </a:extLst>
              </p:cNvPr>
              <p:cNvGrpSpPr/>
              <p:nvPr/>
            </p:nvGrpSpPr>
            <p:grpSpPr>
              <a:xfrm>
                <a:off x="4920405" y="1097829"/>
                <a:ext cx="2164261" cy="1197381"/>
                <a:chOff x="0" y="0"/>
                <a:chExt cx="4438650" cy="1795461"/>
              </a:xfrm>
            </p:grpSpPr>
            <p:sp>
              <p:nvSpPr>
                <p:cNvPr id="229" name="Rectangle 228">
                  <a:extLst>
                    <a:ext uri="{FF2B5EF4-FFF2-40B4-BE49-F238E27FC236}">
                      <a16:creationId xmlns:a16="http://schemas.microsoft.com/office/drawing/2014/main" id="{E2A03783-E2D9-41E3-8CEE-7A1D32EAA3BE}"/>
                    </a:ext>
                  </a:extLst>
                </p:cNvPr>
                <p:cNvSpPr/>
                <p:nvPr/>
              </p:nvSpPr>
              <p:spPr>
                <a:xfrm>
                  <a:off x="14288" y="33337"/>
                  <a:ext cx="4424362" cy="17049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30" name="Rectangle 229">
                  <a:extLst>
                    <a:ext uri="{FF2B5EF4-FFF2-40B4-BE49-F238E27FC236}">
                      <a16:creationId xmlns:a16="http://schemas.microsoft.com/office/drawing/2014/main" id="{A761F88D-1A23-4006-8ACC-0D3F2AC84CE8}"/>
                    </a:ext>
                  </a:extLst>
                </p:cNvPr>
                <p:cNvSpPr/>
                <p:nvPr/>
              </p:nvSpPr>
              <p:spPr>
                <a:xfrm>
                  <a:off x="0" y="0"/>
                  <a:ext cx="1509713" cy="179546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grpSp>
          <p:sp>
            <p:nvSpPr>
              <p:cNvPr id="226" name="TextBox 80">
                <a:extLst>
                  <a:ext uri="{FF2B5EF4-FFF2-40B4-BE49-F238E27FC236}">
                    <a16:creationId xmlns:a16="http://schemas.microsoft.com/office/drawing/2014/main" id="{2F3613FF-9217-4A1B-A8AB-5F77B2F1F832}"/>
                  </a:ext>
                </a:extLst>
              </p:cNvPr>
              <p:cNvSpPr txBox="1"/>
              <p:nvPr/>
            </p:nvSpPr>
            <p:spPr>
              <a:xfrm>
                <a:off x="5625400" y="1149573"/>
                <a:ext cx="1428131" cy="51172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400" dirty="0">
                    <a:solidFill>
                      <a:schemeClr val="bg1"/>
                    </a:solidFill>
                    <a:latin typeface="Segoe UI Semibold" panose="020B0702040204020203" pitchFamily="34" charset="0"/>
                    <a:cs typeface="Segoe UI Semibold" panose="020B0702040204020203" pitchFamily="34" charset="0"/>
                  </a:rPr>
                  <a:t>Total no of crimes</a:t>
                </a:r>
              </a:p>
            </p:txBody>
          </p:sp>
          <p:pic>
            <p:nvPicPr>
              <p:cNvPr id="228" name="Picture 227">
                <a:extLst>
                  <a:ext uri="{FF2B5EF4-FFF2-40B4-BE49-F238E27FC236}">
                    <a16:creationId xmlns:a16="http://schemas.microsoft.com/office/drawing/2014/main" id="{39D580FC-F6A1-4D83-8DFF-F799DEB18169}"/>
                  </a:ext>
                </a:extLst>
              </p:cNvPr>
              <p:cNvPicPr>
                <a:picLocks noChangeAspect="1"/>
              </p:cNvPicPr>
              <p:nvPr/>
            </p:nvPicPr>
            <p:blipFill>
              <a:blip r:embed="rId5">
                <a:lum bright="70000" contrast="-70000"/>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tretch>
                <a:fillRect/>
              </a:stretch>
            </p:blipFill>
            <p:spPr>
              <a:xfrm>
                <a:off x="4949844" y="1276445"/>
                <a:ext cx="632123" cy="687855"/>
              </a:xfrm>
              <a:prstGeom prst="rect">
                <a:avLst/>
              </a:prstGeom>
            </p:spPr>
          </p:pic>
        </p:grpSp>
        <p:grpSp>
          <p:nvGrpSpPr>
            <p:cNvPr id="211" name="Group 210">
              <a:extLst>
                <a:ext uri="{FF2B5EF4-FFF2-40B4-BE49-F238E27FC236}">
                  <a16:creationId xmlns:a16="http://schemas.microsoft.com/office/drawing/2014/main" id="{72E75159-EFC7-4EFA-9B6B-71995AA59557}"/>
                </a:ext>
              </a:extLst>
            </p:cNvPr>
            <p:cNvGrpSpPr/>
            <p:nvPr/>
          </p:nvGrpSpPr>
          <p:grpSpPr>
            <a:xfrm>
              <a:off x="123911" y="4387938"/>
              <a:ext cx="1825726" cy="1103209"/>
              <a:chOff x="7308546" y="1086087"/>
              <a:chExt cx="2164261" cy="1197381"/>
            </a:xfrm>
          </p:grpSpPr>
          <p:grpSp>
            <p:nvGrpSpPr>
              <p:cNvPr id="219" name="Group 218">
                <a:extLst>
                  <a:ext uri="{FF2B5EF4-FFF2-40B4-BE49-F238E27FC236}">
                    <a16:creationId xmlns:a16="http://schemas.microsoft.com/office/drawing/2014/main" id="{2BFA5CC8-83F1-456D-A1E9-08F2834864A0}"/>
                  </a:ext>
                </a:extLst>
              </p:cNvPr>
              <p:cNvGrpSpPr/>
              <p:nvPr/>
            </p:nvGrpSpPr>
            <p:grpSpPr>
              <a:xfrm>
                <a:off x="7308546" y="1086087"/>
                <a:ext cx="2164261" cy="1197381"/>
                <a:chOff x="0" y="0"/>
                <a:chExt cx="4438650" cy="1795461"/>
              </a:xfrm>
            </p:grpSpPr>
            <p:sp>
              <p:nvSpPr>
                <p:cNvPr id="223" name="Rectangle 222">
                  <a:extLst>
                    <a:ext uri="{FF2B5EF4-FFF2-40B4-BE49-F238E27FC236}">
                      <a16:creationId xmlns:a16="http://schemas.microsoft.com/office/drawing/2014/main" id="{AAE4B217-1003-4785-AE32-BECDEADCEF64}"/>
                    </a:ext>
                  </a:extLst>
                </p:cNvPr>
                <p:cNvSpPr/>
                <p:nvPr/>
              </p:nvSpPr>
              <p:spPr>
                <a:xfrm>
                  <a:off x="14288" y="33337"/>
                  <a:ext cx="4424362" cy="17049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24" name="Rectangle 223">
                  <a:extLst>
                    <a:ext uri="{FF2B5EF4-FFF2-40B4-BE49-F238E27FC236}">
                      <a16:creationId xmlns:a16="http://schemas.microsoft.com/office/drawing/2014/main" id="{A3BDC156-E5FF-4B1C-BE92-B10D543D552F}"/>
                    </a:ext>
                  </a:extLst>
                </p:cNvPr>
                <p:cNvSpPr/>
                <p:nvPr/>
              </p:nvSpPr>
              <p:spPr>
                <a:xfrm>
                  <a:off x="0" y="0"/>
                  <a:ext cx="1509713" cy="179546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grpSp>
          <p:sp>
            <p:nvSpPr>
              <p:cNvPr id="220" name="TextBox 56">
                <a:extLst>
                  <a:ext uri="{FF2B5EF4-FFF2-40B4-BE49-F238E27FC236}">
                    <a16:creationId xmlns:a16="http://schemas.microsoft.com/office/drawing/2014/main" id="{B433799E-F042-47F7-9546-810CB1F61B81}"/>
                  </a:ext>
                </a:extLst>
              </p:cNvPr>
              <p:cNvSpPr txBox="1"/>
              <p:nvPr/>
            </p:nvSpPr>
            <p:spPr>
              <a:xfrm>
                <a:off x="7976256" y="1108319"/>
                <a:ext cx="1458575" cy="46407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dirty="0">
                    <a:solidFill>
                      <a:schemeClr val="bg1"/>
                    </a:solidFill>
                    <a:latin typeface="Segoe UI Semibold" panose="020B0702040204020203" pitchFamily="34" charset="0"/>
                    <a:cs typeface="Segoe UI Semibold" panose="020B0702040204020203" pitchFamily="34" charset="0"/>
                  </a:rPr>
                  <a:t>Year</a:t>
                </a:r>
                <a:r>
                  <a:rPr lang="en-US" baseline="0" dirty="0">
                    <a:solidFill>
                      <a:schemeClr val="bg1"/>
                    </a:solidFill>
                    <a:latin typeface="Segoe UI Semibold" panose="020B0702040204020203" pitchFamily="34" charset="0"/>
                    <a:cs typeface="Segoe UI Semibold" panose="020B0702040204020203" pitchFamily="34" charset="0"/>
                  </a:rPr>
                  <a:t> with the</a:t>
                </a:r>
              </a:p>
              <a:p>
                <a:pPr algn="ctr"/>
                <a:r>
                  <a:rPr lang="en-US" baseline="0" dirty="0">
                    <a:solidFill>
                      <a:schemeClr val="bg1"/>
                    </a:solidFill>
                    <a:latin typeface="Segoe UI Semibold" panose="020B0702040204020203" pitchFamily="34" charset="0"/>
                    <a:cs typeface="Segoe UI Semibold" panose="020B0702040204020203" pitchFamily="34" charset="0"/>
                  </a:rPr>
                  <a:t> highest crime</a:t>
                </a:r>
                <a:endParaRPr lang="en-US" dirty="0">
                  <a:solidFill>
                    <a:schemeClr val="bg1"/>
                  </a:solidFill>
                  <a:latin typeface="Segoe UI Semibold" panose="020B0702040204020203" pitchFamily="34" charset="0"/>
                  <a:cs typeface="Segoe UI Semibold" panose="020B0702040204020203" pitchFamily="34" charset="0"/>
                </a:endParaRPr>
              </a:p>
            </p:txBody>
          </p:sp>
          <p:pic>
            <p:nvPicPr>
              <p:cNvPr id="222" name="Picture 221">
                <a:extLst>
                  <a:ext uri="{FF2B5EF4-FFF2-40B4-BE49-F238E27FC236}">
                    <a16:creationId xmlns:a16="http://schemas.microsoft.com/office/drawing/2014/main" id="{10BA69A3-B0E0-4298-A022-FBC7E1D734DE}"/>
                  </a:ext>
                </a:extLst>
              </p:cNvPr>
              <p:cNvPicPr>
                <a:picLocks noChangeAspect="1"/>
              </p:cNvPicPr>
              <p:nvPr/>
            </p:nvPicPr>
            <p:blipFill>
              <a:blip r:embed="rId7">
                <a:lum bright="70000" contrast="-70000"/>
                <a:extLst>
                  <a:ext uri="{BEBA8EAE-BF5A-486C-A8C5-ECC9F3942E4B}">
                    <a14:imgProps xmlns:a14="http://schemas.microsoft.com/office/drawing/2010/main">
                      <a14:imgLayer r:embed="rId8">
                        <a14:imgEffect>
                          <a14:artisticPhotocopy/>
                        </a14:imgEffect>
                      </a14:imgLayer>
                    </a14:imgProps>
                  </a:ext>
                  <a:ext uri="{28A0092B-C50C-407E-A947-70E740481C1C}">
                    <a14:useLocalDpi xmlns:a14="http://schemas.microsoft.com/office/drawing/2010/main" val="0"/>
                  </a:ext>
                </a:extLst>
              </a:blip>
              <a:stretch>
                <a:fillRect/>
              </a:stretch>
            </p:blipFill>
            <p:spPr>
              <a:xfrm>
                <a:off x="7402814" y="1339330"/>
                <a:ext cx="590295" cy="628046"/>
              </a:xfrm>
              <a:prstGeom prst="rect">
                <a:avLst/>
              </a:prstGeom>
              <a:noFill/>
            </p:spPr>
          </p:pic>
        </p:grpSp>
        <p:grpSp>
          <p:nvGrpSpPr>
            <p:cNvPr id="212" name="Group 211">
              <a:extLst>
                <a:ext uri="{FF2B5EF4-FFF2-40B4-BE49-F238E27FC236}">
                  <a16:creationId xmlns:a16="http://schemas.microsoft.com/office/drawing/2014/main" id="{CDDA88F0-95DD-4828-96EE-C9686578DDE3}"/>
                </a:ext>
              </a:extLst>
            </p:cNvPr>
            <p:cNvGrpSpPr/>
            <p:nvPr/>
          </p:nvGrpSpPr>
          <p:grpSpPr>
            <a:xfrm>
              <a:off x="85646" y="5585509"/>
              <a:ext cx="1889839" cy="1103209"/>
              <a:chOff x="85646" y="5623609"/>
              <a:chExt cx="1889839" cy="1103209"/>
            </a:xfrm>
          </p:grpSpPr>
          <p:grpSp>
            <p:nvGrpSpPr>
              <p:cNvPr id="213" name="Group 212">
                <a:extLst>
                  <a:ext uri="{FF2B5EF4-FFF2-40B4-BE49-F238E27FC236}">
                    <a16:creationId xmlns:a16="http://schemas.microsoft.com/office/drawing/2014/main" id="{EADBD4CE-08A4-4B42-996C-0E11EDD641E6}"/>
                  </a:ext>
                </a:extLst>
              </p:cNvPr>
              <p:cNvGrpSpPr/>
              <p:nvPr/>
            </p:nvGrpSpPr>
            <p:grpSpPr>
              <a:xfrm>
                <a:off x="111112" y="5623609"/>
                <a:ext cx="1825726" cy="1103209"/>
                <a:chOff x="0" y="0"/>
                <a:chExt cx="4438650" cy="1795461"/>
              </a:xfrm>
            </p:grpSpPr>
            <p:sp>
              <p:nvSpPr>
                <p:cNvPr id="217" name="Rectangle 216">
                  <a:extLst>
                    <a:ext uri="{FF2B5EF4-FFF2-40B4-BE49-F238E27FC236}">
                      <a16:creationId xmlns:a16="http://schemas.microsoft.com/office/drawing/2014/main" id="{19B5F1B5-95DD-4933-891A-E8684EF71D17}"/>
                    </a:ext>
                  </a:extLst>
                </p:cNvPr>
                <p:cNvSpPr/>
                <p:nvPr/>
              </p:nvSpPr>
              <p:spPr>
                <a:xfrm>
                  <a:off x="14288" y="33337"/>
                  <a:ext cx="4424362" cy="17049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18" name="Rectangle 217">
                  <a:extLst>
                    <a:ext uri="{FF2B5EF4-FFF2-40B4-BE49-F238E27FC236}">
                      <a16:creationId xmlns:a16="http://schemas.microsoft.com/office/drawing/2014/main" id="{97F32AD3-971C-4464-8B32-2A10787D5A28}"/>
                    </a:ext>
                  </a:extLst>
                </p:cNvPr>
                <p:cNvSpPr/>
                <p:nvPr/>
              </p:nvSpPr>
              <p:spPr>
                <a:xfrm>
                  <a:off x="0" y="0"/>
                  <a:ext cx="1509713" cy="179546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grpSp>
          <p:pic>
            <p:nvPicPr>
              <p:cNvPr id="214" name="Picture 213">
                <a:extLst>
                  <a:ext uri="{FF2B5EF4-FFF2-40B4-BE49-F238E27FC236}">
                    <a16:creationId xmlns:a16="http://schemas.microsoft.com/office/drawing/2014/main" id="{2DC9BDCA-8F7C-42D3-BCEF-5F258D041D4C}"/>
                  </a:ext>
                </a:extLst>
              </p:cNvPr>
              <p:cNvPicPr>
                <a:picLocks noChangeAspect="1"/>
              </p:cNvPicPr>
              <p:nvPr/>
            </p:nvPicPr>
            <p:blipFill>
              <a:blip r:embed="rId9" cstate="print">
                <a:lum bright="70000" contrast="-70000"/>
                <a:extLst>
                  <a:ext uri="{BEBA8EAE-BF5A-486C-A8C5-ECC9F3942E4B}">
                    <a14:imgProps xmlns:a14="http://schemas.microsoft.com/office/drawing/2010/main">
                      <a14:imgLayer r:embed="rId10">
                        <a14:imgEffect>
                          <a14:artisticPhotocopy/>
                        </a14:imgEffect>
                      </a14:imgLayer>
                    </a14:imgProps>
                  </a:ext>
                  <a:ext uri="{28A0092B-C50C-407E-A947-70E740481C1C}">
                    <a14:useLocalDpi xmlns:a14="http://schemas.microsoft.com/office/drawing/2010/main" val="0"/>
                  </a:ext>
                </a:extLst>
              </a:blip>
              <a:stretch>
                <a:fillRect/>
              </a:stretch>
            </p:blipFill>
            <p:spPr>
              <a:xfrm>
                <a:off x="85646" y="5798940"/>
                <a:ext cx="686903" cy="730833"/>
              </a:xfrm>
              <a:prstGeom prst="rect">
                <a:avLst/>
              </a:prstGeom>
            </p:spPr>
          </p:pic>
          <p:sp>
            <p:nvSpPr>
              <p:cNvPr id="215" name="TextBox 66">
                <a:extLst>
                  <a:ext uri="{FF2B5EF4-FFF2-40B4-BE49-F238E27FC236}">
                    <a16:creationId xmlns:a16="http://schemas.microsoft.com/office/drawing/2014/main" id="{847E006F-29E3-4881-8692-618E70B7F3F7}"/>
                  </a:ext>
                </a:extLst>
              </p:cNvPr>
              <p:cNvSpPr txBox="1"/>
              <p:nvPr/>
            </p:nvSpPr>
            <p:spPr>
              <a:xfrm>
                <a:off x="781980" y="5746711"/>
                <a:ext cx="1193505" cy="25491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400" dirty="0">
                    <a:solidFill>
                      <a:schemeClr val="bg1"/>
                    </a:solidFill>
                    <a:latin typeface="Segoe UI Semibold" panose="020B0702040204020203" pitchFamily="34" charset="0"/>
                    <a:cs typeface="Segoe UI Semibold" panose="020B0702040204020203" pitchFamily="34" charset="0"/>
                  </a:rPr>
                  <a:t>Top</a:t>
                </a:r>
                <a:r>
                  <a:rPr lang="en-US" sz="1400" baseline="0" dirty="0">
                    <a:solidFill>
                      <a:schemeClr val="bg1"/>
                    </a:solidFill>
                    <a:latin typeface="Segoe UI Semibold" panose="020B0702040204020203" pitchFamily="34" charset="0"/>
                    <a:cs typeface="Segoe UI Semibold" panose="020B0702040204020203" pitchFamily="34" charset="0"/>
                  </a:rPr>
                  <a:t> 1 Crime</a:t>
                </a:r>
                <a:endParaRPr lang="en-US" sz="1400" dirty="0">
                  <a:solidFill>
                    <a:schemeClr val="bg1"/>
                  </a:solidFill>
                  <a:latin typeface="Segoe UI Semibold" panose="020B0702040204020203" pitchFamily="34" charset="0"/>
                  <a:cs typeface="Segoe UI Semibold" panose="020B0702040204020203" pitchFamily="34" charset="0"/>
                </a:endParaRPr>
              </a:p>
            </p:txBody>
          </p:sp>
        </p:grpSp>
      </p:grpSp>
      <p:sp>
        <p:nvSpPr>
          <p:cNvPr id="243" name="TextBox 116">
            <a:extLst>
              <a:ext uri="{FF2B5EF4-FFF2-40B4-BE49-F238E27FC236}">
                <a16:creationId xmlns:a16="http://schemas.microsoft.com/office/drawing/2014/main" id="{A2B9C671-EF9E-471B-8192-77B09ABED008}"/>
              </a:ext>
            </a:extLst>
          </p:cNvPr>
          <p:cNvSpPr txBox="1"/>
          <p:nvPr/>
        </p:nvSpPr>
        <p:spPr>
          <a:xfrm>
            <a:off x="10587071" y="1407482"/>
            <a:ext cx="960550" cy="49858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72633F58-C13F-47CD-AB60-9CFA2125E702}" type="TxLink">
              <a:rPr lang="en-US" sz="3200" b="0" i="0" u="none" strike="noStrike">
                <a:solidFill>
                  <a:schemeClr val="bg1"/>
                </a:solidFill>
                <a:latin typeface="Segoe UI Semibold" panose="020B0702040204020203" pitchFamily="34" charset="0"/>
                <a:cs typeface="Segoe UI Semibold" panose="020B0702040204020203" pitchFamily="34" charset="0"/>
              </a:rPr>
              <a:pPr algn="ctr"/>
              <a:t>21</a:t>
            </a:fld>
            <a:endParaRPr lang="en-US" sz="3200" dirty="0">
              <a:solidFill>
                <a:schemeClr val="bg1"/>
              </a:solidFill>
              <a:latin typeface="Segoe UI Semibold" panose="020B0702040204020203" pitchFamily="34" charset="0"/>
              <a:cs typeface="Segoe UI Semibold" panose="020B0702040204020203" pitchFamily="34" charset="0"/>
            </a:endParaRPr>
          </a:p>
        </p:txBody>
      </p:sp>
      <p:sp>
        <p:nvSpPr>
          <p:cNvPr id="248" name="TextBox 120">
            <a:extLst>
              <a:ext uri="{FF2B5EF4-FFF2-40B4-BE49-F238E27FC236}">
                <a16:creationId xmlns:a16="http://schemas.microsoft.com/office/drawing/2014/main" id="{A71E7146-C13C-4A46-BB03-E9B2F1486E14}"/>
              </a:ext>
            </a:extLst>
          </p:cNvPr>
          <p:cNvSpPr txBox="1"/>
          <p:nvPr/>
        </p:nvSpPr>
        <p:spPr>
          <a:xfrm>
            <a:off x="10567742" y="3784064"/>
            <a:ext cx="1189148" cy="5096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C0294EE3-2E49-4AE1-9DE5-E04DE2FA4061}" type="TxLink">
              <a:rPr lang="en-US" sz="2400" b="0" i="0" u="none" strike="noStrike">
                <a:solidFill>
                  <a:schemeClr val="bg1"/>
                </a:solidFill>
                <a:latin typeface="Segoe UI Semibold" panose="020B0702040204020203" pitchFamily="34" charset="0"/>
                <a:cs typeface="Segoe UI Semibold" panose="020B0702040204020203" pitchFamily="34" charset="0"/>
              </a:rPr>
              <a:pPr algn="ctr"/>
              <a:t>6.82M</a:t>
            </a:fld>
            <a:endParaRPr lang="en-US" sz="2400" b="0" dirty="0">
              <a:solidFill>
                <a:schemeClr val="bg1"/>
              </a:solidFill>
              <a:latin typeface="Segoe UI Semibold" panose="020B0702040204020203" pitchFamily="34" charset="0"/>
              <a:cs typeface="Segoe UI Semibold" panose="020B0702040204020203" pitchFamily="34" charset="0"/>
            </a:endParaRPr>
          </a:p>
        </p:txBody>
      </p:sp>
      <p:sp>
        <p:nvSpPr>
          <p:cNvPr id="250" name="TextBox 123">
            <a:extLst>
              <a:ext uri="{FF2B5EF4-FFF2-40B4-BE49-F238E27FC236}">
                <a16:creationId xmlns:a16="http://schemas.microsoft.com/office/drawing/2014/main" id="{86CCE1BD-BDA5-400B-B660-32D195FF692E}"/>
              </a:ext>
            </a:extLst>
          </p:cNvPr>
          <p:cNvSpPr txBox="1"/>
          <p:nvPr/>
        </p:nvSpPr>
        <p:spPr>
          <a:xfrm>
            <a:off x="10680999" y="6084082"/>
            <a:ext cx="1038467" cy="47840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400" b="0" dirty="0">
                <a:solidFill>
                  <a:schemeClr val="bg1"/>
                </a:solidFill>
                <a:latin typeface="Segoe UI Semibold" panose="020B0702040204020203" pitchFamily="34" charset="0"/>
                <a:cs typeface="Segoe UI Semibold" panose="020B0702040204020203" pitchFamily="34" charset="0"/>
              </a:rPr>
              <a:t>Theft</a:t>
            </a:r>
          </a:p>
        </p:txBody>
      </p:sp>
      <p:pic>
        <p:nvPicPr>
          <p:cNvPr id="251" name="Picture 250">
            <a:extLst>
              <a:ext uri="{FF2B5EF4-FFF2-40B4-BE49-F238E27FC236}">
                <a16:creationId xmlns:a16="http://schemas.microsoft.com/office/drawing/2014/main" id="{C0B65F24-2F35-4549-9E3C-6ADC030AB011}"/>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845776" y="2309493"/>
            <a:ext cx="840283" cy="658855"/>
          </a:xfrm>
          <a:prstGeom prst="rect">
            <a:avLst/>
          </a:prstGeom>
        </p:spPr>
      </p:pic>
      <p:pic>
        <p:nvPicPr>
          <p:cNvPr id="258" name="Picture 257">
            <a:extLst>
              <a:ext uri="{FF2B5EF4-FFF2-40B4-BE49-F238E27FC236}">
                <a16:creationId xmlns:a16="http://schemas.microsoft.com/office/drawing/2014/main" id="{F2AD315B-B76C-4951-B9FF-F284A43E2266}"/>
              </a:ext>
            </a:extLst>
          </p:cNvPr>
          <p:cNvPicPr>
            <a:picLocks noChangeAspect="1"/>
          </p:cNvPicPr>
          <p:nvPr/>
        </p:nvPicPr>
        <p:blipFill>
          <a:blip r:embed="rId12">
            <a:alphaModFix amt="35000"/>
            <a:extLst>
              <a:ext uri="{BEBA8EAE-BF5A-486C-A8C5-ECC9F3942E4B}">
                <a14:imgProps xmlns:a14="http://schemas.microsoft.com/office/drawing/2010/main">
                  <a14:imgLayer r:embed="rId1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196395" y="1045778"/>
            <a:ext cx="7725403" cy="5372153"/>
          </a:xfrm>
          <a:prstGeom prst="rect">
            <a:avLst/>
          </a:prstGeom>
        </p:spPr>
      </p:pic>
      <p:sp>
        <p:nvSpPr>
          <p:cNvPr id="252" name="TextBox 79">
            <a:extLst>
              <a:ext uri="{FF2B5EF4-FFF2-40B4-BE49-F238E27FC236}">
                <a16:creationId xmlns:a16="http://schemas.microsoft.com/office/drawing/2014/main" id="{2B54A093-550C-4613-A071-17D6788DDA99}"/>
              </a:ext>
            </a:extLst>
          </p:cNvPr>
          <p:cNvSpPr txBox="1"/>
          <p:nvPr/>
        </p:nvSpPr>
        <p:spPr>
          <a:xfrm>
            <a:off x="10479625" y="2607074"/>
            <a:ext cx="1298733" cy="33275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dirty="0">
                <a:solidFill>
                  <a:schemeClr val="bg1"/>
                </a:solidFill>
                <a:latin typeface="Segoe UI Semibold" panose="020B0702040204020203" pitchFamily="34" charset="0"/>
                <a:cs typeface="Segoe UI Semibold" panose="020B0702040204020203" pitchFamily="34" charset="0"/>
              </a:rPr>
              <a:t>France</a:t>
            </a:r>
          </a:p>
        </p:txBody>
      </p:sp>
      <p:sp>
        <p:nvSpPr>
          <p:cNvPr id="256" name="TextBox 79">
            <a:extLst>
              <a:ext uri="{FF2B5EF4-FFF2-40B4-BE49-F238E27FC236}">
                <a16:creationId xmlns:a16="http://schemas.microsoft.com/office/drawing/2014/main" id="{F10AA9B9-8272-4406-9D8E-A1218DDABE89}"/>
              </a:ext>
            </a:extLst>
          </p:cNvPr>
          <p:cNvSpPr txBox="1"/>
          <p:nvPr/>
        </p:nvSpPr>
        <p:spPr>
          <a:xfrm>
            <a:off x="10626376" y="4900188"/>
            <a:ext cx="997857" cy="3752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400" dirty="0">
                <a:solidFill>
                  <a:schemeClr val="bg1"/>
                </a:solidFill>
                <a:latin typeface="Segoe UI Semibold" panose="020B0702040204020203" pitchFamily="34" charset="0"/>
                <a:cs typeface="Segoe UI Semibold" panose="020B0702040204020203" pitchFamily="34" charset="0"/>
              </a:rPr>
              <a:t>2022</a:t>
            </a:r>
          </a:p>
        </p:txBody>
      </p:sp>
      <p:sp>
        <p:nvSpPr>
          <p:cNvPr id="261" name="TextBox 260">
            <a:extLst>
              <a:ext uri="{FF2B5EF4-FFF2-40B4-BE49-F238E27FC236}">
                <a16:creationId xmlns:a16="http://schemas.microsoft.com/office/drawing/2014/main" id="{A147D3EA-ACDB-43AE-AA16-A15BEECA7905}"/>
              </a:ext>
            </a:extLst>
          </p:cNvPr>
          <p:cNvSpPr txBox="1"/>
          <p:nvPr/>
        </p:nvSpPr>
        <p:spPr>
          <a:xfrm>
            <a:off x="191971" y="663613"/>
            <a:ext cx="1050280" cy="307777"/>
          </a:xfrm>
          <a:prstGeom prst="rect">
            <a:avLst/>
          </a:prstGeom>
          <a:noFill/>
        </p:spPr>
        <p:txBody>
          <a:bodyPr wrap="square" rtlCol="0">
            <a:spAutoFit/>
          </a:bodyPr>
          <a:lstStyle/>
          <a:p>
            <a:r>
              <a:rPr lang="en-US" sz="1400" dirty="0">
                <a:solidFill>
                  <a:schemeClr val="bg1"/>
                </a:solidFill>
                <a:latin typeface="Bahnschrift" panose="020B0502040204020203" pitchFamily="34" charset="0"/>
              </a:rPr>
              <a:t>Less-dev</a:t>
            </a:r>
          </a:p>
        </p:txBody>
      </p:sp>
      <p:sp>
        <p:nvSpPr>
          <p:cNvPr id="262" name="TextBox 261">
            <a:extLst>
              <a:ext uri="{FF2B5EF4-FFF2-40B4-BE49-F238E27FC236}">
                <a16:creationId xmlns:a16="http://schemas.microsoft.com/office/drawing/2014/main" id="{DF405FE5-CE9A-4F44-A23A-7A40B52E354B}"/>
              </a:ext>
            </a:extLst>
          </p:cNvPr>
          <p:cNvSpPr txBox="1"/>
          <p:nvPr/>
        </p:nvSpPr>
        <p:spPr>
          <a:xfrm>
            <a:off x="9844088" y="663613"/>
            <a:ext cx="1050280" cy="307777"/>
          </a:xfrm>
          <a:prstGeom prst="rect">
            <a:avLst/>
          </a:prstGeom>
          <a:noFill/>
        </p:spPr>
        <p:txBody>
          <a:bodyPr wrap="square" rtlCol="0">
            <a:spAutoFit/>
          </a:bodyPr>
          <a:lstStyle/>
          <a:p>
            <a:r>
              <a:rPr lang="en-US" sz="1400" dirty="0">
                <a:solidFill>
                  <a:schemeClr val="bg1"/>
                </a:solidFill>
                <a:latin typeface="Bahnschrift" panose="020B0502040204020203" pitchFamily="34" charset="0"/>
              </a:rPr>
              <a:t>Developed</a:t>
            </a:r>
          </a:p>
        </p:txBody>
      </p:sp>
      <p:sp>
        <p:nvSpPr>
          <p:cNvPr id="263" name="Rectangle 1">
            <a:extLst>
              <a:ext uri="{FF2B5EF4-FFF2-40B4-BE49-F238E27FC236}">
                <a16:creationId xmlns:a16="http://schemas.microsoft.com/office/drawing/2014/main" id="{6A512AC4-A18C-4043-A759-192A4A195E3A}"/>
              </a:ext>
            </a:extLst>
          </p:cNvPr>
          <p:cNvSpPr>
            <a:spLocks noChangeArrowheads="1"/>
          </p:cNvSpPr>
          <p:nvPr/>
        </p:nvSpPr>
        <p:spPr bwMode="auto">
          <a:xfrm>
            <a:off x="2838355" y="1016733"/>
            <a:ext cx="6726889" cy="5107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2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A total of 38 countries were studied, with 21 developed and 17 less developed nations.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2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France and Turkey recorded the highest crime rates in their respective categories.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2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Developed countries had a significantly higher total number of crimes, exceeding 6.8 million.</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2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The year 2022 had the highest number of recorded crimes across both country categories.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2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Theft emerged as the most common crime in both developed and less developed nations.</a:t>
            </a:r>
          </a:p>
        </p:txBody>
      </p:sp>
    </p:spTree>
    <p:extLst>
      <p:ext uri="{BB962C8B-B14F-4D97-AF65-F5344CB8AC3E}">
        <p14:creationId xmlns:p14="http://schemas.microsoft.com/office/powerpoint/2010/main" val="498762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45D351-0CE9-4DEB-9C3B-41745A04E7DA}"/>
              </a:ext>
            </a:extLst>
          </p:cNvPr>
          <p:cNvSpPr/>
          <p:nvPr/>
        </p:nvSpPr>
        <p:spPr>
          <a:xfrm>
            <a:off x="14284" y="285751"/>
            <a:ext cx="2643192" cy="450850"/>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C8BAD24-408B-4270-926A-AA05ED3B468C}"/>
              </a:ext>
            </a:extLst>
          </p:cNvPr>
          <p:cNvSpPr/>
          <p:nvPr/>
        </p:nvSpPr>
        <p:spPr>
          <a:xfrm>
            <a:off x="138108" y="438151"/>
            <a:ext cx="2643192" cy="450850"/>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261698-E765-489D-9885-22BA5A0A4659}"/>
              </a:ext>
            </a:extLst>
          </p:cNvPr>
          <p:cNvSpPr txBox="1"/>
          <p:nvPr/>
        </p:nvSpPr>
        <p:spPr>
          <a:xfrm>
            <a:off x="223109" y="419150"/>
            <a:ext cx="1788974" cy="461665"/>
          </a:xfrm>
          <a:prstGeom prst="rect">
            <a:avLst/>
          </a:prstGeom>
          <a:noFill/>
        </p:spPr>
        <p:txBody>
          <a:bodyPr wrap="square" rtlCol="0">
            <a:spAutoFit/>
          </a:bodyPr>
          <a:lstStyle/>
          <a:p>
            <a:r>
              <a:rPr lang="en-US" sz="2400" dirty="0">
                <a:solidFill>
                  <a:srgbClr val="FF0000"/>
                </a:solidFill>
                <a:latin typeface="Bahnschrift" panose="020B0502040204020203" pitchFamily="34" charset="0"/>
              </a:rPr>
              <a:t>Analysis</a:t>
            </a:r>
          </a:p>
        </p:txBody>
      </p:sp>
      <p:pic>
        <p:nvPicPr>
          <p:cNvPr id="9" name="Picture 8">
            <a:extLst>
              <a:ext uri="{FF2B5EF4-FFF2-40B4-BE49-F238E27FC236}">
                <a16:creationId xmlns:a16="http://schemas.microsoft.com/office/drawing/2014/main" id="{622558DB-2B2C-437F-A52E-9239E9344A6A}"/>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p:blipFill>
        <p:spPr>
          <a:xfrm>
            <a:off x="2196395" y="1105692"/>
            <a:ext cx="7725403" cy="5252324"/>
          </a:xfrm>
          <a:prstGeom prst="rect">
            <a:avLst/>
          </a:prstGeom>
        </p:spPr>
      </p:pic>
      <p:graphicFrame>
        <p:nvGraphicFramePr>
          <p:cNvPr id="13" name="Chart 12">
            <a:extLst>
              <a:ext uri="{FF2B5EF4-FFF2-40B4-BE49-F238E27FC236}">
                <a16:creationId xmlns:a16="http://schemas.microsoft.com/office/drawing/2014/main" id="{426C7D96-EABA-4C76-AE87-4DF66BECB634}"/>
              </a:ext>
            </a:extLst>
          </p:cNvPr>
          <p:cNvGraphicFramePr>
            <a:graphicFrameLocks/>
          </p:cNvGraphicFramePr>
          <p:nvPr>
            <p:extLst>
              <p:ext uri="{D42A27DB-BD31-4B8C-83A1-F6EECF244321}">
                <p14:modId xmlns:p14="http://schemas.microsoft.com/office/powerpoint/2010/main" val="2413749031"/>
              </p:ext>
            </p:extLst>
          </p:nvPr>
        </p:nvGraphicFramePr>
        <p:xfrm>
          <a:off x="345053" y="1396652"/>
          <a:ext cx="3267076" cy="506764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a:extLst>
              <a:ext uri="{FF2B5EF4-FFF2-40B4-BE49-F238E27FC236}">
                <a16:creationId xmlns:a16="http://schemas.microsoft.com/office/drawing/2014/main" id="{D8FB1A8F-B20E-4D39-B480-A11F5E3A011E}"/>
              </a:ext>
            </a:extLst>
          </p:cNvPr>
          <p:cNvGraphicFramePr>
            <a:graphicFrameLocks/>
          </p:cNvGraphicFramePr>
          <p:nvPr>
            <p:extLst>
              <p:ext uri="{D42A27DB-BD31-4B8C-83A1-F6EECF244321}">
                <p14:modId xmlns:p14="http://schemas.microsoft.com/office/powerpoint/2010/main" val="3998797493"/>
              </p:ext>
            </p:extLst>
          </p:nvPr>
        </p:nvGraphicFramePr>
        <p:xfrm>
          <a:off x="8678525" y="1396652"/>
          <a:ext cx="3409167" cy="5067648"/>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a:extLst>
              <a:ext uri="{FF2B5EF4-FFF2-40B4-BE49-F238E27FC236}">
                <a16:creationId xmlns:a16="http://schemas.microsoft.com/office/drawing/2014/main" id="{CC6DE432-027E-4B01-82B2-EEBFE8AAD65B}"/>
              </a:ext>
            </a:extLst>
          </p:cNvPr>
          <p:cNvSpPr txBox="1"/>
          <p:nvPr/>
        </p:nvSpPr>
        <p:spPr>
          <a:xfrm>
            <a:off x="10306909" y="1057126"/>
            <a:ext cx="1050280" cy="307777"/>
          </a:xfrm>
          <a:prstGeom prst="rect">
            <a:avLst/>
          </a:prstGeom>
          <a:noFill/>
        </p:spPr>
        <p:txBody>
          <a:bodyPr wrap="square" rtlCol="0">
            <a:spAutoFit/>
          </a:bodyPr>
          <a:lstStyle/>
          <a:p>
            <a:r>
              <a:rPr lang="en-US" sz="1400" dirty="0">
                <a:solidFill>
                  <a:schemeClr val="bg1"/>
                </a:solidFill>
                <a:latin typeface="Bahnschrift" panose="020B0502040204020203" pitchFamily="34" charset="0"/>
              </a:rPr>
              <a:t>Less-dev</a:t>
            </a:r>
          </a:p>
        </p:txBody>
      </p:sp>
      <p:sp>
        <p:nvSpPr>
          <p:cNvPr id="16" name="TextBox 15">
            <a:extLst>
              <a:ext uri="{FF2B5EF4-FFF2-40B4-BE49-F238E27FC236}">
                <a16:creationId xmlns:a16="http://schemas.microsoft.com/office/drawing/2014/main" id="{C40392BB-07E1-41B2-A0C5-C73D868BCC5B}"/>
              </a:ext>
            </a:extLst>
          </p:cNvPr>
          <p:cNvSpPr txBox="1"/>
          <p:nvPr/>
        </p:nvSpPr>
        <p:spPr>
          <a:xfrm>
            <a:off x="285600" y="1057126"/>
            <a:ext cx="1050280" cy="307777"/>
          </a:xfrm>
          <a:prstGeom prst="rect">
            <a:avLst/>
          </a:prstGeom>
          <a:noFill/>
        </p:spPr>
        <p:txBody>
          <a:bodyPr wrap="square" rtlCol="0">
            <a:spAutoFit/>
          </a:bodyPr>
          <a:lstStyle/>
          <a:p>
            <a:r>
              <a:rPr lang="en-US" sz="1400" dirty="0">
                <a:solidFill>
                  <a:schemeClr val="bg1"/>
                </a:solidFill>
                <a:latin typeface="Bahnschrift" panose="020B0502040204020203" pitchFamily="34" charset="0"/>
              </a:rPr>
              <a:t>Developed</a:t>
            </a:r>
          </a:p>
        </p:txBody>
      </p:sp>
      <p:sp>
        <p:nvSpPr>
          <p:cNvPr id="17" name="TextBox 16">
            <a:extLst>
              <a:ext uri="{FF2B5EF4-FFF2-40B4-BE49-F238E27FC236}">
                <a16:creationId xmlns:a16="http://schemas.microsoft.com/office/drawing/2014/main" id="{02F37090-0824-48AA-AD51-6A9579C6D6A4}"/>
              </a:ext>
            </a:extLst>
          </p:cNvPr>
          <p:cNvSpPr txBox="1"/>
          <p:nvPr/>
        </p:nvSpPr>
        <p:spPr>
          <a:xfrm>
            <a:off x="5296254" y="797915"/>
            <a:ext cx="2247546" cy="307777"/>
          </a:xfrm>
          <a:prstGeom prst="rect">
            <a:avLst/>
          </a:prstGeom>
          <a:noFill/>
        </p:spPr>
        <p:txBody>
          <a:bodyPr wrap="square" rtlCol="0">
            <a:spAutoFit/>
          </a:bodyPr>
          <a:lstStyle/>
          <a:p>
            <a:r>
              <a:rPr lang="en-US" sz="1400" dirty="0">
                <a:solidFill>
                  <a:schemeClr val="bg1"/>
                </a:solidFill>
                <a:latin typeface="Bahnschrift" panose="020B0502040204020203" pitchFamily="34" charset="0"/>
              </a:rPr>
              <a:t>Crime Trend in year 2022</a:t>
            </a:r>
          </a:p>
        </p:txBody>
      </p:sp>
      <p:sp>
        <p:nvSpPr>
          <p:cNvPr id="18" name="TextBox 17">
            <a:extLst>
              <a:ext uri="{FF2B5EF4-FFF2-40B4-BE49-F238E27FC236}">
                <a16:creationId xmlns:a16="http://schemas.microsoft.com/office/drawing/2014/main" id="{B104826F-0A69-4FE6-94AA-7F9DB3CC5E3B}"/>
              </a:ext>
            </a:extLst>
          </p:cNvPr>
          <p:cNvSpPr txBox="1"/>
          <p:nvPr/>
        </p:nvSpPr>
        <p:spPr>
          <a:xfrm>
            <a:off x="3690373" y="2219236"/>
            <a:ext cx="4889500" cy="2126864"/>
          </a:xfrm>
          <a:prstGeom prst="rect">
            <a:avLst/>
          </a:prstGeom>
          <a:noFill/>
        </p:spPr>
        <p:txBody>
          <a:bodyPr wrap="square">
            <a:spAutoFit/>
          </a:bodyPr>
          <a:lstStyle/>
          <a:p>
            <a:pPr>
              <a:lnSpc>
                <a:spcPct val="150000"/>
              </a:lnSpc>
            </a:pPr>
            <a:r>
              <a:rPr lang="en-US" dirty="0">
                <a:solidFill>
                  <a:schemeClr val="bg1"/>
                </a:solidFill>
              </a:rPr>
              <a:t>In 2022, France and Turkey recorded the highest number of crimes in their respective groups, with developed countries generally showing significantly higher crime counts than less developed ones.</a:t>
            </a:r>
          </a:p>
        </p:txBody>
      </p:sp>
    </p:spTree>
    <p:extLst>
      <p:ext uri="{BB962C8B-B14F-4D97-AF65-F5344CB8AC3E}">
        <p14:creationId xmlns:p14="http://schemas.microsoft.com/office/powerpoint/2010/main" val="1170865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45D351-0CE9-4DEB-9C3B-41745A04E7DA}"/>
              </a:ext>
            </a:extLst>
          </p:cNvPr>
          <p:cNvSpPr/>
          <p:nvPr/>
        </p:nvSpPr>
        <p:spPr>
          <a:xfrm>
            <a:off x="14284" y="285751"/>
            <a:ext cx="2643192" cy="450850"/>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C8BAD24-408B-4270-926A-AA05ED3B468C}"/>
              </a:ext>
            </a:extLst>
          </p:cNvPr>
          <p:cNvSpPr/>
          <p:nvPr/>
        </p:nvSpPr>
        <p:spPr>
          <a:xfrm>
            <a:off x="138108" y="438151"/>
            <a:ext cx="2643192" cy="450850"/>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261698-E765-489D-9885-22BA5A0A4659}"/>
              </a:ext>
            </a:extLst>
          </p:cNvPr>
          <p:cNvSpPr txBox="1"/>
          <p:nvPr/>
        </p:nvSpPr>
        <p:spPr>
          <a:xfrm>
            <a:off x="223109" y="419150"/>
            <a:ext cx="1788974" cy="461665"/>
          </a:xfrm>
          <a:prstGeom prst="rect">
            <a:avLst/>
          </a:prstGeom>
          <a:noFill/>
        </p:spPr>
        <p:txBody>
          <a:bodyPr wrap="square" rtlCol="0">
            <a:spAutoFit/>
          </a:bodyPr>
          <a:lstStyle/>
          <a:p>
            <a:r>
              <a:rPr lang="en-US" sz="2400" dirty="0">
                <a:solidFill>
                  <a:srgbClr val="FF0000"/>
                </a:solidFill>
                <a:latin typeface="Bahnschrift" panose="020B0502040204020203" pitchFamily="34" charset="0"/>
              </a:rPr>
              <a:t>Analysis</a:t>
            </a:r>
          </a:p>
        </p:txBody>
      </p:sp>
      <p:pic>
        <p:nvPicPr>
          <p:cNvPr id="9" name="Picture 8">
            <a:extLst>
              <a:ext uri="{FF2B5EF4-FFF2-40B4-BE49-F238E27FC236}">
                <a16:creationId xmlns:a16="http://schemas.microsoft.com/office/drawing/2014/main" id="{622558DB-2B2C-437F-A52E-9239E9344A6A}"/>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p:blipFill>
        <p:spPr>
          <a:xfrm>
            <a:off x="2196395" y="1105692"/>
            <a:ext cx="7725403" cy="5252324"/>
          </a:xfrm>
          <a:prstGeom prst="rect">
            <a:avLst/>
          </a:prstGeom>
        </p:spPr>
      </p:pic>
      <p:sp>
        <p:nvSpPr>
          <p:cNvPr id="15" name="TextBox 14">
            <a:extLst>
              <a:ext uri="{FF2B5EF4-FFF2-40B4-BE49-F238E27FC236}">
                <a16:creationId xmlns:a16="http://schemas.microsoft.com/office/drawing/2014/main" id="{CC6DE432-027E-4B01-82B2-EEBFE8AAD65B}"/>
              </a:ext>
            </a:extLst>
          </p:cNvPr>
          <p:cNvSpPr txBox="1"/>
          <p:nvPr/>
        </p:nvSpPr>
        <p:spPr>
          <a:xfrm>
            <a:off x="10306909" y="1057126"/>
            <a:ext cx="1050280" cy="307777"/>
          </a:xfrm>
          <a:prstGeom prst="rect">
            <a:avLst/>
          </a:prstGeom>
          <a:noFill/>
        </p:spPr>
        <p:txBody>
          <a:bodyPr wrap="square" rtlCol="0">
            <a:spAutoFit/>
          </a:bodyPr>
          <a:lstStyle/>
          <a:p>
            <a:r>
              <a:rPr lang="en-US" sz="1400" dirty="0">
                <a:solidFill>
                  <a:schemeClr val="bg1"/>
                </a:solidFill>
                <a:latin typeface="Bahnschrift" panose="020B0502040204020203" pitchFamily="34" charset="0"/>
              </a:rPr>
              <a:t>Less-dev</a:t>
            </a:r>
          </a:p>
        </p:txBody>
      </p:sp>
      <p:sp>
        <p:nvSpPr>
          <p:cNvPr id="16" name="TextBox 15">
            <a:extLst>
              <a:ext uri="{FF2B5EF4-FFF2-40B4-BE49-F238E27FC236}">
                <a16:creationId xmlns:a16="http://schemas.microsoft.com/office/drawing/2014/main" id="{C40392BB-07E1-41B2-A0C5-C73D868BCC5B}"/>
              </a:ext>
            </a:extLst>
          </p:cNvPr>
          <p:cNvSpPr txBox="1"/>
          <p:nvPr/>
        </p:nvSpPr>
        <p:spPr>
          <a:xfrm>
            <a:off x="285600" y="1057126"/>
            <a:ext cx="1050280" cy="307777"/>
          </a:xfrm>
          <a:prstGeom prst="rect">
            <a:avLst/>
          </a:prstGeom>
          <a:noFill/>
        </p:spPr>
        <p:txBody>
          <a:bodyPr wrap="square" rtlCol="0">
            <a:spAutoFit/>
          </a:bodyPr>
          <a:lstStyle/>
          <a:p>
            <a:r>
              <a:rPr lang="en-US" sz="1400" dirty="0">
                <a:solidFill>
                  <a:schemeClr val="bg1"/>
                </a:solidFill>
                <a:latin typeface="Bahnschrift" panose="020B0502040204020203" pitchFamily="34" charset="0"/>
              </a:rPr>
              <a:t>Developed</a:t>
            </a:r>
          </a:p>
        </p:txBody>
      </p:sp>
      <p:sp>
        <p:nvSpPr>
          <p:cNvPr id="17" name="TextBox 16">
            <a:extLst>
              <a:ext uri="{FF2B5EF4-FFF2-40B4-BE49-F238E27FC236}">
                <a16:creationId xmlns:a16="http://schemas.microsoft.com/office/drawing/2014/main" id="{02F37090-0824-48AA-AD51-6A9579C6D6A4}"/>
              </a:ext>
            </a:extLst>
          </p:cNvPr>
          <p:cNvSpPr txBox="1"/>
          <p:nvPr/>
        </p:nvSpPr>
        <p:spPr>
          <a:xfrm>
            <a:off x="3911954" y="797915"/>
            <a:ext cx="4914546" cy="307777"/>
          </a:xfrm>
          <a:prstGeom prst="rect">
            <a:avLst/>
          </a:prstGeom>
          <a:noFill/>
        </p:spPr>
        <p:txBody>
          <a:bodyPr wrap="square" rtlCol="0">
            <a:spAutoFit/>
          </a:bodyPr>
          <a:lstStyle/>
          <a:p>
            <a:r>
              <a:rPr lang="en-US" sz="1400" b="0" dirty="0">
                <a:solidFill>
                  <a:schemeClr val="bg1"/>
                </a:solidFill>
                <a:effectLst/>
                <a:latin typeface="Segoe UI Semibold" panose="020B0702040204020203" pitchFamily="34" charset="0"/>
                <a:ea typeface="+mn-ea"/>
                <a:cs typeface="Segoe UI Semibold" panose="020B0702040204020203" pitchFamily="34" charset="0"/>
              </a:rPr>
              <a:t>Top Ten</a:t>
            </a:r>
            <a:r>
              <a:rPr lang="en-US" sz="1400" b="0" baseline="0" dirty="0">
                <a:solidFill>
                  <a:schemeClr val="bg1"/>
                </a:solidFill>
                <a:effectLst/>
                <a:latin typeface="Segoe UI Semibold" panose="020B0702040204020203" pitchFamily="34" charset="0"/>
                <a:ea typeface="+mn-ea"/>
                <a:cs typeface="Segoe UI Semibold" panose="020B0702040204020203" pitchFamily="34" charset="0"/>
              </a:rPr>
              <a:t> countries with the highest Burglary crime in</a:t>
            </a:r>
            <a:r>
              <a:rPr lang="en-US" sz="1400" baseline="0" dirty="0">
                <a:solidFill>
                  <a:schemeClr val="bg1"/>
                </a:solidFill>
                <a:latin typeface="Segoe UI Semibold" panose="020B0702040204020203" pitchFamily="34" charset="0"/>
                <a:ea typeface="+mn-ea"/>
                <a:cs typeface="Segoe UI Semibold" panose="020B0702040204020203" pitchFamily="34" charset="0"/>
              </a:rPr>
              <a:t> </a:t>
            </a:r>
            <a:r>
              <a:rPr lang="en-US" sz="1400" dirty="0">
                <a:solidFill>
                  <a:schemeClr val="bg1"/>
                </a:solidFill>
                <a:latin typeface="Bahnschrift" panose="020B0502040204020203" pitchFamily="34" charset="0"/>
              </a:rPr>
              <a:t>2022</a:t>
            </a:r>
          </a:p>
        </p:txBody>
      </p:sp>
      <p:graphicFrame>
        <p:nvGraphicFramePr>
          <p:cNvPr id="12" name="Chart 11">
            <a:extLst>
              <a:ext uri="{FF2B5EF4-FFF2-40B4-BE49-F238E27FC236}">
                <a16:creationId xmlns:a16="http://schemas.microsoft.com/office/drawing/2014/main" id="{438C38F3-05FD-4F2A-AC1C-7BDE411712A7}"/>
              </a:ext>
            </a:extLst>
          </p:cNvPr>
          <p:cNvGraphicFramePr>
            <a:graphicFrameLocks/>
          </p:cNvGraphicFramePr>
          <p:nvPr>
            <p:extLst>
              <p:ext uri="{D42A27DB-BD31-4B8C-83A1-F6EECF244321}">
                <p14:modId xmlns:p14="http://schemas.microsoft.com/office/powerpoint/2010/main" val="1346733209"/>
              </p:ext>
            </p:extLst>
          </p:nvPr>
        </p:nvGraphicFramePr>
        <p:xfrm>
          <a:off x="8531071" y="2150448"/>
          <a:ext cx="3514367" cy="324705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Chart 17">
            <a:extLst>
              <a:ext uri="{FF2B5EF4-FFF2-40B4-BE49-F238E27FC236}">
                <a16:creationId xmlns:a16="http://schemas.microsoft.com/office/drawing/2014/main" id="{E1D31ADA-1ABA-4563-BCEA-29D72AC946D6}"/>
              </a:ext>
            </a:extLst>
          </p:cNvPr>
          <p:cNvGraphicFramePr>
            <a:graphicFrameLocks/>
          </p:cNvGraphicFramePr>
          <p:nvPr>
            <p:extLst>
              <p:ext uri="{D42A27DB-BD31-4B8C-83A1-F6EECF244321}">
                <p14:modId xmlns:p14="http://schemas.microsoft.com/office/powerpoint/2010/main" val="777711571"/>
              </p:ext>
            </p:extLst>
          </p:nvPr>
        </p:nvGraphicFramePr>
        <p:xfrm>
          <a:off x="83409" y="2074956"/>
          <a:ext cx="3568306" cy="3342914"/>
        </p:xfrm>
        <a:graphic>
          <a:graphicData uri="http://schemas.openxmlformats.org/drawingml/2006/chart">
            <c:chart xmlns:c="http://schemas.openxmlformats.org/drawingml/2006/chart" xmlns:r="http://schemas.openxmlformats.org/officeDocument/2006/relationships" r:id="rId5"/>
          </a:graphicData>
        </a:graphic>
      </p:graphicFrame>
      <p:sp>
        <p:nvSpPr>
          <p:cNvPr id="20" name="TextBox 19">
            <a:extLst>
              <a:ext uri="{FF2B5EF4-FFF2-40B4-BE49-F238E27FC236}">
                <a16:creationId xmlns:a16="http://schemas.microsoft.com/office/drawing/2014/main" id="{28E7DA44-2284-4798-8397-66B876EE809C}"/>
              </a:ext>
            </a:extLst>
          </p:cNvPr>
          <p:cNvSpPr txBox="1"/>
          <p:nvPr/>
        </p:nvSpPr>
        <p:spPr>
          <a:xfrm>
            <a:off x="4162271" y="2479559"/>
            <a:ext cx="4368800" cy="2533707"/>
          </a:xfrm>
          <a:prstGeom prst="rect">
            <a:avLst/>
          </a:prstGeom>
          <a:noFill/>
        </p:spPr>
        <p:txBody>
          <a:bodyPr wrap="square">
            <a:spAutoFit/>
          </a:bodyPr>
          <a:lstStyle/>
          <a:p>
            <a:pPr>
              <a:lnSpc>
                <a:spcPct val="150000"/>
              </a:lnSpc>
            </a:pPr>
            <a:r>
              <a:rPr lang="en-US" dirty="0">
                <a:solidFill>
                  <a:schemeClr val="bg1"/>
                </a:solidFill>
                <a:latin typeface="Segoe UI Semibold" panose="020B0702040204020203" pitchFamily="34" charset="0"/>
                <a:cs typeface="Segoe UI Semibold" panose="020B0702040204020203" pitchFamily="34" charset="0"/>
              </a:rPr>
              <a:t>In 2022, France and Turkey led burglary crimes in their respective categories, with developed countries showing a wider and higher distribution of burglary incidents compared to less developed ones.</a:t>
            </a:r>
          </a:p>
        </p:txBody>
      </p:sp>
    </p:spTree>
    <p:extLst>
      <p:ext uri="{BB962C8B-B14F-4D97-AF65-F5344CB8AC3E}">
        <p14:creationId xmlns:p14="http://schemas.microsoft.com/office/powerpoint/2010/main" val="2761280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45D351-0CE9-4DEB-9C3B-41745A04E7DA}"/>
              </a:ext>
            </a:extLst>
          </p:cNvPr>
          <p:cNvSpPr/>
          <p:nvPr/>
        </p:nvSpPr>
        <p:spPr>
          <a:xfrm>
            <a:off x="14284" y="285751"/>
            <a:ext cx="2643192" cy="450850"/>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C8BAD24-408B-4270-926A-AA05ED3B468C}"/>
              </a:ext>
            </a:extLst>
          </p:cNvPr>
          <p:cNvSpPr/>
          <p:nvPr/>
        </p:nvSpPr>
        <p:spPr>
          <a:xfrm>
            <a:off x="138108" y="438151"/>
            <a:ext cx="2643192" cy="450850"/>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261698-E765-489D-9885-22BA5A0A4659}"/>
              </a:ext>
            </a:extLst>
          </p:cNvPr>
          <p:cNvSpPr txBox="1"/>
          <p:nvPr/>
        </p:nvSpPr>
        <p:spPr>
          <a:xfrm>
            <a:off x="223109" y="419150"/>
            <a:ext cx="1788974" cy="461665"/>
          </a:xfrm>
          <a:prstGeom prst="rect">
            <a:avLst/>
          </a:prstGeom>
          <a:noFill/>
        </p:spPr>
        <p:txBody>
          <a:bodyPr wrap="square" rtlCol="0">
            <a:spAutoFit/>
          </a:bodyPr>
          <a:lstStyle/>
          <a:p>
            <a:r>
              <a:rPr lang="en-US" sz="2400" dirty="0">
                <a:solidFill>
                  <a:srgbClr val="FF0000"/>
                </a:solidFill>
                <a:latin typeface="Bahnschrift" panose="020B0502040204020203" pitchFamily="34" charset="0"/>
              </a:rPr>
              <a:t>Analysis</a:t>
            </a:r>
          </a:p>
        </p:txBody>
      </p:sp>
      <p:pic>
        <p:nvPicPr>
          <p:cNvPr id="9" name="Picture 8">
            <a:extLst>
              <a:ext uri="{FF2B5EF4-FFF2-40B4-BE49-F238E27FC236}">
                <a16:creationId xmlns:a16="http://schemas.microsoft.com/office/drawing/2014/main" id="{622558DB-2B2C-437F-A52E-9239E9344A6A}"/>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p:blipFill>
        <p:spPr>
          <a:xfrm>
            <a:off x="2196395" y="1105692"/>
            <a:ext cx="7725403" cy="5252324"/>
          </a:xfrm>
          <a:prstGeom prst="rect">
            <a:avLst/>
          </a:prstGeom>
        </p:spPr>
      </p:pic>
      <p:sp>
        <p:nvSpPr>
          <p:cNvPr id="15" name="TextBox 14">
            <a:extLst>
              <a:ext uri="{FF2B5EF4-FFF2-40B4-BE49-F238E27FC236}">
                <a16:creationId xmlns:a16="http://schemas.microsoft.com/office/drawing/2014/main" id="{CC6DE432-027E-4B01-82B2-EEBFE8AAD65B}"/>
              </a:ext>
            </a:extLst>
          </p:cNvPr>
          <p:cNvSpPr txBox="1"/>
          <p:nvPr/>
        </p:nvSpPr>
        <p:spPr>
          <a:xfrm>
            <a:off x="10306909" y="1057126"/>
            <a:ext cx="1050280" cy="307777"/>
          </a:xfrm>
          <a:prstGeom prst="rect">
            <a:avLst/>
          </a:prstGeom>
          <a:noFill/>
        </p:spPr>
        <p:txBody>
          <a:bodyPr wrap="square" rtlCol="0">
            <a:spAutoFit/>
          </a:bodyPr>
          <a:lstStyle/>
          <a:p>
            <a:r>
              <a:rPr lang="en-US" sz="1400" dirty="0">
                <a:solidFill>
                  <a:schemeClr val="bg1"/>
                </a:solidFill>
                <a:latin typeface="Bahnschrift" panose="020B0502040204020203" pitchFamily="34" charset="0"/>
              </a:rPr>
              <a:t>Less-dev</a:t>
            </a:r>
          </a:p>
        </p:txBody>
      </p:sp>
      <p:sp>
        <p:nvSpPr>
          <p:cNvPr id="16" name="TextBox 15">
            <a:extLst>
              <a:ext uri="{FF2B5EF4-FFF2-40B4-BE49-F238E27FC236}">
                <a16:creationId xmlns:a16="http://schemas.microsoft.com/office/drawing/2014/main" id="{C40392BB-07E1-41B2-A0C5-C73D868BCC5B}"/>
              </a:ext>
            </a:extLst>
          </p:cNvPr>
          <p:cNvSpPr txBox="1"/>
          <p:nvPr/>
        </p:nvSpPr>
        <p:spPr>
          <a:xfrm>
            <a:off x="285600" y="1057126"/>
            <a:ext cx="1050280" cy="307777"/>
          </a:xfrm>
          <a:prstGeom prst="rect">
            <a:avLst/>
          </a:prstGeom>
          <a:noFill/>
        </p:spPr>
        <p:txBody>
          <a:bodyPr wrap="square" rtlCol="0">
            <a:spAutoFit/>
          </a:bodyPr>
          <a:lstStyle/>
          <a:p>
            <a:r>
              <a:rPr lang="en-US" sz="1400" dirty="0">
                <a:solidFill>
                  <a:schemeClr val="bg1"/>
                </a:solidFill>
                <a:latin typeface="Bahnschrift" panose="020B0502040204020203" pitchFamily="34" charset="0"/>
              </a:rPr>
              <a:t>Developed</a:t>
            </a:r>
          </a:p>
        </p:txBody>
      </p:sp>
      <p:sp>
        <p:nvSpPr>
          <p:cNvPr id="17" name="TextBox 16">
            <a:extLst>
              <a:ext uri="{FF2B5EF4-FFF2-40B4-BE49-F238E27FC236}">
                <a16:creationId xmlns:a16="http://schemas.microsoft.com/office/drawing/2014/main" id="{02F37090-0824-48AA-AD51-6A9579C6D6A4}"/>
              </a:ext>
            </a:extLst>
          </p:cNvPr>
          <p:cNvSpPr txBox="1"/>
          <p:nvPr/>
        </p:nvSpPr>
        <p:spPr>
          <a:xfrm>
            <a:off x="4003555" y="726926"/>
            <a:ext cx="4699351" cy="307777"/>
          </a:xfrm>
          <a:prstGeom prst="rect">
            <a:avLst/>
          </a:prstGeom>
          <a:noFill/>
        </p:spPr>
        <p:txBody>
          <a:bodyPr wrap="square" rtlCol="0">
            <a:spAutoFit/>
          </a:bodyPr>
          <a:lstStyle/>
          <a:p>
            <a:r>
              <a:rPr lang="en-US" sz="1400" b="0" dirty="0">
                <a:solidFill>
                  <a:schemeClr val="bg1"/>
                </a:solidFill>
                <a:effectLst/>
                <a:latin typeface="Segoe UI Semibold" panose="020B0702040204020203" pitchFamily="34" charset="0"/>
                <a:ea typeface="+mn-ea"/>
                <a:cs typeface="Segoe UI Semibold" panose="020B0702040204020203" pitchFamily="34" charset="0"/>
              </a:rPr>
              <a:t>Top Ten</a:t>
            </a:r>
            <a:r>
              <a:rPr lang="en-US" sz="1400" b="0" baseline="0" dirty="0">
                <a:solidFill>
                  <a:schemeClr val="bg1"/>
                </a:solidFill>
                <a:effectLst/>
                <a:latin typeface="Segoe UI Semibold" panose="020B0702040204020203" pitchFamily="34" charset="0"/>
                <a:ea typeface="+mn-ea"/>
                <a:cs typeface="Segoe UI Semibold" panose="020B0702040204020203" pitchFamily="34" charset="0"/>
              </a:rPr>
              <a:t> countries with the highest Theft crime in</a:t>
            </a:r>
            <a:r>
              <a:rPr lang="en-US" sz="1400" baseline="0" dirty="0">
                <a:solidFill>
                  <a:schemeClr val="bg1"/>
                </a:solidFill>
                <a:latin typeface="Segoe UI Semibold" panose="020B0702040204020203" pitchFamily="34" charset="0"/>
                <a:ea typeface="+mn-ea"/>
                <a:cs typeface="Segoe UI Semibold" panose="020B0702040204020203" pitchFamily="34" charset="0"/>
              </a:rPr>
              <a:t> </a:t>
            </a:r>
            <a:r>
              <a:rPr lang="en-US" sz="1400" dirty="0">
                <a:solidFill>
                  <a:schemeClr val="bg1"/>
                </a:solidFill>
                <a:latin typeface="Bahnschrift" panose="020B0502040204020203" pitchFamily="34" charset="0"/>
              </a:rPr>
              <a:t>2022</a:t>
            </a:r>
          </a:p>
        </p:txBody>
      </p:sp>
      <p:graphicFrame>
        <p:nvGraphicFramePr>
          <p:cNvPr id="11" name="Chart 10">
            <a:extLst>
              <a:ext uri="{FF2B5EF4-FFF2-40B4-BE49-F238E27FC236}">
                <a16:creationId xmlns:a16="http://schemas.microsoft.com/office/drawing/2014/main" id="{F1A284E4-7883-4674-AF0D-67C042896F6E}"/>
              </a:ext>
            </a:extLst>
          </p:cNvPr>
          <p:cNvGraphicFramePr>
            <a:graphicFrameLocks/>
          </p:cNvGraphicFramePr>
          <p:nvPr>
            <p:extLst>
              <p:ext uri="{D42A27DB-BD31-4B8C-83A1-F6EECF244321}">
                <p14:modId xmlns:p14="http://schemas.microsoft.com/office/powerpoint/2010/main" val="2251895265"/>
              </p:ext>
            </p:extLst>
          </p:nvPr>
        </p:nvGraphicFramePr>
        <p:xfrm>
          <a:off x="105048" y="2078386"/>
          <a:ext cx="3568307" cy="384341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9DAB8A20-A844-4439-BB02-FB063F6DA193}"/>
              </a:ext>
            </a:extLst>
          </p:cNvPr>
          <p:cNvGraphicFramePr>
            <a:graphicFrameLocks/>
          </p:cNvGraphicFramePr>
          <p:nvPr>
            <p:extLst>
              <p:ext uri="{D42A27DB-BD31-4B8C-83A1-F6EECF244321}">
                <p14:modId xmlns:p14="http://schemas.microsoft.com/office/powerpoint/2010/main" val="2795258854"/>
              </p:ext>
            </p:extLst>
          </p:nvPr>
        </p:nvGraphicFramePr>
        <p:xfrm>
          <a:off x="8677864" y="2038348"/>
          <a:ext cx="3558780" cy="3883454"/>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a:extLst>
              <a:ext uri="{FF2B5EF4-FFF2-40B4-BE49-F238E27FC236}">
                <a16:creationId xmlns:a16="http://schemas.microsoft.com/office/drawing/2014/main" id="{9DFA3695-9BAD-4B75-93FC-98F2AAB7D12D}"/>
              </a:ext>
            </a:extLst>
          </p:cNvPr>
          <p:cNvSpPr txBox="1"/>
          <p:nvPr/>
        </p:nvSpPr>
        <p:spPr>
          <a:xfrm>
            <a:off x="4162271" y="2479559"/>
            <a:ext cx="4368800" cy="2533707"/>
          </a:xfrm>
          <a:prstGeom prst="rect">
            <a:avLst/>
          </a:prstGeom>
          <a:noFill/>
        </p:spPr>
        <p:txBody>
          <a:bodyPr wrap="square">
            <a:spAutoFit/>
          </a:bodyPr>
          <a:lstStyle/>
          <a:p>
            <a:pPr>
              <a:lnSpc>
                <a:spcPct val="150000"/>
              </a:lnSpc>
            </a:pPr>
            <a:r>
              <a:rPr lang="en-US" dirty="0">
                <a:solidFill>
                  <a:schemeClr val="bg1"/>
                </a:solidFill>
                <a:latin typeface="Segoe UI Semibold" panose="020B0702040204020203" pitchFamily="34" charset="0"/>
                <a:cs typeface="Segoe UI Semibold" panose="020B0702040204020203" pitchFamily="34" charset="0"/>
              </a:rPr>
              <a:t>In 2022, France and Turkey also led burglary crimes in their respective categories, with developed countries showing a wider and higher distribution of theft incidents compared to less developed ones.</a:t>
            </a:r>
          </a:p>
        </p:txBody>
      </p:sp>
    </p:spTree>
    <p:extLst>
      <p:ext uri="{BB962C8B-B14F-4D97-AF65-F5344CB8AC3E}">
        <p14:creationId xmlns:p14="http://schemas.microsoft.com/office/powerpoint/2010/main" val="4166607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45D351-0CE9-4DEB-9C3B-41745A04E7DA}"/>
              </a:ext>
            </a:extLst>
          </p:cNvPr>
          <p:cNvSpPr/>
          <p:nvPr/>
        </p:nvSpPr>
        <p:spPr>
          <a:xfrm>
            <a:off x="14284" y="285751"/>
            <a:ext cx="2643192" cy="450850"/>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C8BAD24-408B-4270-926A-AA05ED3B468C}"/>
              </a:ext>
            </a:extLst>
          </p:cNvPr>
          <p:cNvSpPr/>
          <p:nvPr/>
        </p:nvSpPr>
        <p:spPr>
          <a:xfrm>
            <a:off x="138108" y="438151"/>
            <a:ext cx="2643192" cy="450850"/>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261698-E765-489D-9885-22BA5A0A4659}"/>
              </a:ext>
            </a:extLst>
          </p:cNvPr>
          <p:cNvSpPr txBox="1"/>
          <p:nvPr/>
        </p:nvSpPr>
        <p:spPr>
          <a:xfrm>
            <a:off x="223109" y="419150"/>
            <a:ext cx="1788974" cy="461665"/>
          </a:xfrm>
          <a:prstGeom prst="rect">
            <a:avLst/>
          </a:prstGeom>
          <a:noFill/>
        </p:spPr>
        <p:txBody>
          <a:bodyPr wrap="square" rtlCol="0">
            <a:spAutoFit/>
          </a:bodyPr>
          <a:lstStyle/>
          <a:p>
            <a:r>
              <a:rPr lang="en-US" sz="2400" dirty="0">
                <a:solidFill>
                  <a:schemeClr val="bg1"/>
                </a:solidFill>
                <a:latin typeface="Bahnschrift" panose="020B0502040204020203" pitchFamily="34" charset="0"/>
              </a:rPr>
              <a:t>Analysis</a:t>
            </a:r>
          </a:p>
        </p:txBody>
      </p:sp>
      <p:pic>
        <p:nvPicPr>
          <p:cNvPr id="9" name="Picture 8">
            <a:extLst>
              <a:ext uri="{FF2B5EF4-FFF2-40B4-BE49-F238E27FC236}">
                <a16:creationId xmlns:a16="http://schemas.microsoft.com/office/drawing/2014/main" id="{622558DB-2B2C-437F-A52E-9239E9344A6A}"/>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p:blipFill>
        <p:spPr>
          <a:xfrm>
            <a:off x="2196395" y="1105692"/>
            <a:ext cx="7725403" cy="5252324"/>
          </a:xfrm>
          <a:prstGeom prst="rect">
            <a:avLst/>
          </a:prstGeom>
        </p:spPr>
      </p:pic>
      <p:sp>
        <p:nvSpPr>
          <p:cNvPr id="15" name="TextBox 14">
            <a:extLst>
              <a:ext uri="{FF2B5EF4-FFF2-40B4-BE49-F238E27FC236}">
                <a16:creationId xmlns:a16="http://schemas.microsoft.com/office/drawing/2014/main" id="{CC6DE432-027E-4B01-82B2-EEBFE8AAD65B}"/>
              </a:ext>
            </a:extLst>
          </p:cNvPr>
          <p:cNvSpPr txBox="1"/>
          <p:nvPr/>
        </p:nvSpPr>
        <p:spPr>
          <a:xfrm>
            <a:off x="10306909" y="1057126"/>
            <a:ext cx="1050280" cy="307777"/>
          </a:xfrm>
          <a:prstGeom prst="rect">
            <a:avLst/>
          </a:prstGeom>
          <a:noFill/>
        </p:spPr>
        <p:txBody>
          <a:bodyPr wrap="square" rtlCol="0">
            <a:spAutoFit/>
          </a:bodyPr>
          <a:lstStyle/>
          <a:p>
            <a:r>
              <a:rPr lang="en-US" sz="1400" dirty="0">
                <a:solidFill>
                  <a:schemeClr val="bg1"/>
                </a:solidFill>
                <a:latin typeface="Bahnschrift" panose="020B0502040204020203" pitchFamily="34" charset="0"/>
              </a:rPr>
              <a:t>Less-dev</a:t>
            </a:r>
          </a:p>
        </p:txBody>
      </p:sp>
      <p:sp>
        <p:nvSpPr>
          <p:cNvPr id="16" name="TextBox 15">
            <a:extLst>
              <a:ext uri="{FF2B5EF4-FFF2-40B4-BE49-F238E27FC236}">
                <a16:creationId xmlns:a16="http://schemas.microsoft.com/office/drawing/2014/main" id="{C40392BB-07E1-41B2-A0C5-C73D868BCC5B}"/>
              </a:ext>
            </a:extLst>
          </p:cNvPr>
          <p:cNvSpPr txBox="1"/>
          <p:nvPr/>
        </p:nvSpPr>
        <p:spPr>
          <a:xfrm>
            <a:off x="285600" y="1057126"/>
            <a:ext cx="1050280" cy="307777"/>
          </a:xfrm>
          <a:prstGeom prst="rect">
            <a:avLst/>
          </a:prstGeom>
          <a:noFill/>
        </p:spPr>
        <p:txBody>
          <a:bodyPr wrap="square" rtlCol="0">
            <a:spAutoFit/>
          </a:bodyPr>
          <a:lstStyle/>
          <a:p>
            <a:r>
              <a:rPr lang="en-US" sz="1400" dirty="0">
                <a:solidFill>
                  <a:schemeClr val="bg1"/>
                </a:solidFill>
                <a:latin typeface="Bahnschrift" panose="020B0502040204020203" pitchFamily="34" charset="0"/>
              </a:rPr>
              <a:t>Developed</a:t>
            </a:r>
          </a:p>
        </p:txBody>
      </p:sp>
      <p:sp>
        <p:nvSpPr>
          <p:cNvPr id="17" name="TextBox 16">
            <a:extLst>
              <a:ext uri="{FF2B5EF4-FFF2-40B4-BE49-F238E27FC236}">
                <a16:creationId xmlns:a16="http://schemas.microsoft.com/office/drawing/2014/main" id="{02F37090-0824-48AA-AD51-6A9579C6D6A4}"/>
              </a:ext>
            </a:extLst>
          </p:cNvPr>
          <p:cNvSpPr txBox="1"/>
          <p:nvPr/>
        </p:nvSpPr>
        <p:spPr>
          <a:xfrm>
            <a:off x="4003555" y="726926"/>
            <a:ext cx="5470645" cy="307777"/>
          </a:xfrm>
          <a:prstGeom prst="rect">
            <a:avLst/>
          </a:prstGeom>
          <a:noFill/>
        </p:spPr>
        <p:txBody>
          <a:bodyPr wrap="square" rtlCol="0">
            <a:spAutoFit/>
          </a:bodyPr>
          <a:lstStyle/>
          <a:p>
            <a:r>
              <a:rPr lang="en-US" sz="1400" b="0" dirty="0">
                <a:solidFill>
                  <a:schemeClr val="bg1"/>
                </a:solidFill>
                <a:effectLst/>
                <a:latin typeface="Segoe UI Semibold" panose="020B0702040204020203" pitchFamily="34" charset="0"/>
                <a:ea typeface="+mn-ea"/>
                <a:cs typeface="Segoe UI Semibold" panose="020B0702040204020203" pitchFamily="34" charset="0"/>
              </a:rPr>
              <a:t>Top Ten</a:t>
            </a:r>
            <a:r>
              <a:rPr lang="en-US" sz="1400" b="0" baseline="0" dirty="0">
                <a:solidFill>
                  <a:schemeClr val="bg1"/>
                </a:solidFill>
                <a:effectLst/>
                <a:latin typeface="Segoe UI Semibold" panose="020B0702040204020203" pitchFamily="34" charset="0"/>
                <a:ea typeface="+mn-ea"/>
                <a:cs typeface="Segoe UI Semibold" panose="020B0702040204020203" pitchFamily="34" charset="0"/>
              </a:rPr>
              <a:t> countries with the highest Homicide crime in</a:t>
            </a:r>
            <a:r>
              <a:rPr lang="en-US" sz="1400" baseline="0" dirty="0">
                <a:solidFill>
                  <a:schemeClr val="bg1"/>
                </a:solidFill>
                <a:latin typeface="Segoe UI Semibold" panose="020B0702040204020203" pitchFamily="34" charset="0"/>
                <a:ea typeface="+mn-ea"/>
                <a:cs typeface="Segoe UI Semibold" panose="020B0702040204020203" pitchFamily="34" charset="0"/>
              </a:rPr>
              <a:t> </a:t>
            </a:r>
            <a:r>
              <a:rPr lang="en-US" sz="1400" dirty="0">
                <a:solidFill>
                  <a:schemeClr val="bg1"/>
                </a:solidFill>
                <a:latin typeface="Bahnschrift" panose="020B0502040204020203" pitchFamily="34" charset="0"/>
              </a:rPr>
              <a:t>2022</a:t>
            </a:r>
          </a:p>
        </p:txBody>
      </p:sp>
      <p:graphicFrame>
        <p:nvGraphicFramePr>
          <p:cNvPr id="12" name="Chart 11">
            <a:extLst>
              <a:ext uri="{FF2B5EF4-FFF2-40B4-BE49-F238E27FC236}">
                <a16:creationId xmlns:a16="http://schemas.microsoft.com/office/drawing/2014/main" id="{04FEFF35-83BE-4E2F-B2B1-E43F64BED266}"/>
              </a:ext>
            </a:extLst>
          </p:cNvPr>
          <p:cNvGraphicFramePr>
            <a:graphicFrameLocks/>
          </p:cNvGraphicFramePr>
          <p:nvPr>
            <p:extLst>
              <p:ext uri="{D42A27DB-BD31-4B8C-83A1-F6EECF244321}">
                <p14:modId xmlns:p14="http://schemas.microsoft.com/office/powerpoint/2010/main" val="396615436"/>
              </p:ext>
            </p:extLst>
          </p:nvPr>
        </p:nvGraphicFramePr>
        <p:xfrm>
          <a:off x="8737995" y="2401887"/>
          <a:ext cx="3454005" cy="372918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a:extLst>
              <a:ext uri="{FF2B5EF4-FFF2-40B4-BE49-F238E27FC236}">
                <a16:creationId xmlns:a16="http://schemas.microsoft.com/office/drawing/2014/main" id="{22219590-E783-4D53-A36B-FAA6D0422594}"/>
              </a:ext>
            </a:extLst>
          </p:cNvPr>
          <p:cNvGraphicFramePr>
            <a:graphicFrameLocks/>
          </p:cNvGraphicFramePr>
          <p:nvPr>
            <p:extLst>
              <p:ext uri="{D42A27DB-BD31-4B8C-83A1-F6EECF244321}">
                <p14:modId xmlns:p14="http://schemas.microsoft.com/office/powerpoint/2010/main" val="369827030"/>
              </p:ext>
            </p:extLst>
          </p:nvPr>
        </p:nvGraphicFramePr>
        <p:xfrm>
          <a:off x="132197" y="2420817"/>
          <a:ext cx="3311132" cy="3710257"/>
        </p:xfrm>
        <a:graphic>
          <a:graphicData uri="http://schemas.openxmlformats.org/drawingml/2006/chart">
            <c:chart xmlns:c="http://schemas.openxmlformats.org/drawingml/2006/chart" xmlns:r="http://schemas.openxmlformats.org/officeDocument/2006/relationships" r:id="rId5"/>
          </a:graphicData>
        </a:graphic>
      </p:graphicFrame>
      <p:sp>
        <p:nvSpPr>
          <p:cNvPr id="18" name="TextBox 17">
            <a:extLst>
              <a:ext uri="{FF2B5EF4-FFF2-40B4-BE49-F238E27FC236}">
                <a16:creationId xmlns:a16="http://schemas.microsoft.com/office/drawing/2014/main" id="{A8EC6C17-7CB9-456E-88B6-2AE15BFEF1F5}"/>
              </a:ext>
            </a:extLst>
          </p:cNvPr>
          <p:cNvSpPr txBox="1"/>
          <p:nvPr/>
        </p:nvSpPr>
        <p:spPr>
          <a:xfrm>
            <a:off x="3874696" y="2465000"/>
            <a:ext cx="4368800" cy="2533707"/>
          </a:xfrm>
          <a:prstGeom prst="rect">
            <a:avLst/>
          </a:prstGeom>
          <a:noFill/>
        </p:spPr>
        <p:txBody>
          <a:bodyPr wrap="square">
            <a:spAutoFit/>
          </a:bodyPr>
          <a:lstStyle/>
          <a:p>
            <a:pPr>
              <a:lnSpc>
                <a:spcPct val="150000"/>
              </a:lnSpc>
            </a:pPr>
            <a:r>
              <a:rPr lang="en-US" dirty="0">
                <a:solidFill>
                  <a:schemeClr val="bg1"/>
                </a:solidFill>
                <a:latin typeface="Segoe UI Semibold" panose="020B0702040204020203" pitchFamily="34" charset="0"/>
                <a:cs typeface="Segoe UI Semibold" panose="020B0702040204020203" pitchFamily="34" charset="0"/>
              </a:rPr>
              <a:t>France and Turkey led homicide crimes in their respective categories, with developed countries showing a wider and higher distribution of homicide incidents compared to less developed ones.</a:t>
            </a:r>
          </a:p>
        </p:txBody>
      </p:sp>
    </p:spTree>
    <p:extLst>
      <p:ext uri="{BB962C8B-B14F-4D97-AF65-F5344CB8AC3E}">
        <p14:creationId xmlns:p14="http://schemas.microsoft.com/office/powerpoint/2010/main" val="2634056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45D351-0CE9-4DEB-9C3B-41745A04E7DA}"/>
              </a:ext>
            </a:extLst>
          </p:cNvPr>
          <p:cNvSpPr/>
          <p:nvPr/>
        </p:nvSpPr>
        <p:spPr>
          <a:xfrm>
            <a:off x="14284" y="285751"/>
            <a:ext cx="2643192" cy="450850"/>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C8BAD24-408B-4270-926A-AA05ED3B468C}"/>
              </a:ext>
            </a:extLst>
          </p:cNvPr>
          <p:cNvSpPr/>
          <p:nvPr/>
        </p:nvSpPr>
        <p:spPr>
          <a:xfrm>
            <a:off x="138108" y="438151"/>
            <a:ext cx="2643192" cy="450850"/>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261698-E765-489D-9885-22BA5A0A4659}"/>
              </a:ext>
            </a:extLst>
          </p:cNvPr>
          <p:cNvSpPr txBox="1"/>
          <p:nvPr/>
        </p:nvSpPr>
        <p:spPr>
          <a:xfrm>
            <a:off x="223109" y="419150"/>
            <a:ext cx="1788974" cy="461665"/>
          </a:xfrm>
          <a:prstGeom prst="rect">
            <a:avLst/>
          </a:prstGeom>
          <a:noFill/>
        </p:spPr>
        <p:txBody>
          <a:bodyPr wrap="square" rtlCol="0">
            <a:spAutoFit/>
          </a:bodyPr>
          <a:lstStyle/>
          <a:p>
            <a:r>
              <a:rPr lang="en-US" sz="2400" dirty="0">
                <a:solidFill>
                  <a:srgbClr val="FF0000"/>
                </a:solidFill>
                <a:latin typeface="Bahnschrift" panose="020B0502040204020203" pitchFamily="34" charset="0"/>
              </a:rPr>
              <a:t>Analysis</a:t>
            </a:r>
          </a:p>
        </p:txBody>
      </p:sp>
      <p:pic>
        <p:nvPicPr>
          <p:cNvPr id="9" name="Picture 8">
            <a:extLst>
              <a:ext uri="{FF2B5EF4-FFF2-40B4-BE49-F238E27FC236}">
                <a16:creationId xmlns:a16="http://schemas.microsoft.com/office/drawing/2014/main" id="{622558DB-2B2C-437F-A52E-9239E9344A6A}"/>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p:blipFill>
        <p:spPr>
          <a:xfrm>
            <a:off x="2233298" y="1167525"/>
            <a:ext cx="7725403" cy="5252324"/>
          </a:xfrm>
          <a:prstGeom prst="rect">
            <a:avLst/>
          </a:prstGeom>
        </p:spPr>
      </p:pic>
      <p:sp>
        <p:nvSpPr>
          <p:cNvPr id="15" name="TextBox 14">
            <a:extLst>
              <a:ext uri="{FF2B5EF4-FFF2-40B4-BE49-F238E27FC236}">
                <a16:creationId xmlns:a16="http://schemas.microsoft.com/office/drawing/2014/main" id="{CC6DE432-027E-4B01-82B2-EEBFE8AAD65B}"/>
              </a:ext>
            </a:extLst>
          </p:cNvPr>
          <p:cNvSpPr txBox="1"/>
          <p:nvPr/>
        </p:nvSpPr>
        <p:spPr>
          <a:xfrm>
            <a:off x="10306909" y="1057126"/>
            <a:ext cx="1050280" cy="307777"/>
          </a:xfrm>
          <a:prstGeom prst="rect">
            <a:avLst/>
          </a:prstGeom>
          <a:noFill/>
        </p:spPr>
        <p:txBody>
          <a:bodyPr wrap="square" rtlCol="0">
            <a:spAutoFit/>
          </a:bodyPr>
          <a:lstStyle/>
          <a:p>
            <a:r>
              <a:rPr lang="en-US" sz="1400" dirty="0">
                <a:solidFill>
                  <a:schemeClr val="bg1"/>
                </a:solidFill>
                <a:latin typeface="Bahnschrift" panose="020B0502040204020203" pitchFamily="34" charset="0"/>
              </a:rPr>
              <a:t>Less-dev</a:t>
            </a:r>
          </a:p>
        </p:txBody>
      </p:sp>
      <p:sp>
        <p:nvSpPr>
          <p:cNvPr id="16" name="TextBox 15">
            <a:extLst>
              <a:ext uri="{FF2B5EF4-FFF2-40B4-BE49-F238E27FC236}">
                <a16:creationId xmlns:a16="http://schemas.microsoft.com/office/drawing/2014/main" id="{C40392BB-07E1-41B2-A0C5-C73D868BCC5B}"/>
              </a:ext>
            </a:extLst>
          </p:cNvPr>
          <p:cNvSpPr txBox="1"/>
          <p:nvPr/>
        </p:nvSpPr>
        <p:spPr>
          <a:xfrm>
            <a:off x="285600" y="1057126"/>
            <a:ext cx="1050280" cy="307777"/>
          </a:xfrm>
          <a:prstGeom prst="rect">
            <a:avLst/>
          </a:prstGeom>
          <a:noFill/>
        </p:spPr>
        <p:txBody>
          <a:bodyPr wrap="square" rtlCol="0">
            <a:spAutoFit/>
          </a:bodyPr>
          <a:lstStyle/>
          <a:p>
            <a:r>
              <a:rPr lang="en-US" sz="1400" dirty="0">
                <a:solidFill>
                  <a:schemeClr val="bg1"/>
                </a:solidFill>
                <a:latin typeface="Bahnschrift" panose="020B0502040204020203" pitchFamily="34" charset="0"/>
              </a:rPr>
              <a:t>Developed</a:t>
            </a:r>
          </a:p>
        </p:txBody>
      </p:sp>
      <p:sp>
        <p:nvSpPr>
          <p:cNvPr id="17" name="TextBox 16">
            <a:extLst>
              <a:ext uri="{FF2B5EF4-FFF2-40B4-BE49-F238E27FC236}">
                <a16:creationId xmlns:a16="http://schemas.microsoft.com/office/drawing/2014/main" id="{02F37090-0824-48AA-AD51-6A9579C6D6A4}"/>
              </a:ext>
            </a:extLst>
          </p:cNvPr>
          <p:cNvSpPr txBox="1"/>
          <p:nvPr/>
        </p:nvSpPr>
        <p:spPr>
          <a:xfrm>
            <a:off x="4130555" y="726926"/>
            <a:ext cx="4581645" cy="307777"/>
          </a:xfrm>
          <a:prstGeom prst="rect">
            <a:avLst/>
          </a:prstGeom>
          <a:noFill/>
        </p:spPr>
        <p:txBody>
          <a:bodyPr wrap="square" rtlCol="0">
            <a:spAutoFit/>
          </a:bodyPr>
          <a:lstStyle/>
          <a:p>
            <a:r>
              <a:rPr lang="en-US" sz="1400" b="0" dirty="0">
                <a:solidFill>
                  <a:schemeClr val="bg1"/>
                </a:solidFill>
                <a:effectLst/>
                <a:latin typeface="Segoe UI Semibold" panose="020B0702040204020203" pitchFamily="34" charset="0"/>
                <a:ea typeface="+mn-ea"/>
                <a:cs typeface="Segoe UI Semibold" panose="020B0702040204020203" pitchFamily="34" charset="0"/>
              </a:rPr>
              <a:t>Top </a:t>
            </a:r>
            <a:r>
              <a:rPr lang="en-US" sz="1400" b="0" baseline="0" dirty="0">
                <a:solidFill>
                  <a:schemeClr val="bg1"/>
                </a:solidFill>
                <a:effectLst/>
                <a:latin typeface="Segoe UI Semibold" panose="020B0702040204020203" pitchFamily="34" charset="0"/>
                <a:ea typeface="+mn-ea"/>
                <a:cs typeface="Segoe UI Semibold" panose="020B0702040204020203" pitchFamily="34" charset="0"/>
              </a:rPr>
              <a:t>countries with the highest Robbery crime in</a:t>
            </a:r>
            <a:r>
              <a:rPr lang="en-US" sz="1400" baseline="0" dirty="0">
                <a:solidFill>
                  <a:schemeClr val="bg1"/>
                </a:solidFill>
                <a:latin typeface="Segoe UI Semibold" panose="020B0702040204020203" pitchFamily="34" charset="0"/>
                <a:ea typeface="+mn-ea"/>
                <a:cs typeface="Segoe UI Semibold" panose="020B0702040204020203" pitchFamily="34" charset="0"/>
              </a:rPr>
              <a:t> </a:t>
            </a:r>
            <a:r>
              <a:rPr lang="en-US" sz="1400" dirty="0">
                <a:solidFill>
                  <a:schemeClr val="bg1"/>
                </a:solidFill>
                <a:latin typeface="Bahnschrift" panose="020B0502040204020203" pitchFamily="34" charset="0"/>
              </a:rPr>
              <a:t>2022</a:t>
            </a:r>
          </a:p>
        </p:txBody>
      </p:sp>
      <mc:AlternateContent xmlns:mc="http://schemas.openxmlformats.org/markup-compatibility/2006">
        <mc:Choice xmlns:cx4="http://schemas.microsoft.com/office/drawing/2016/5/10/chartex" Requires="cx4">
          <p:graphicFrame>
            <p:nvGraphicFramePr>
              <p:cNvPr id="11" name="Chart 10">
                <a:extLst>
                  <a:ext uri="{FF2B5EF4-FFF2-40B4-BE49-F238E27FC236}">
                    <a16:creationId xmlns:a16="http://schemas.microsoft.com/office/drawing/2014/main" id="{DC9005D9-3DD3-4CD3-8746-5D64654047C6}"/>
                  </a:ext>
                </a:extLst>
              </p:cNvPr>
              <p:cNvGraphicFramePr/>
              <p:nvPr>
                <p:extLst>
                  <p:ext uri="{D42A27DB-BD31-4B8C-83A1-F6EECF244321}">
                    <p14:modId xmlns:p14="http://schemas.microsoft.com/office/powerpoint/2010/main" val="481428976"/>
                  </p:ext>
                </p:extLst>
              </p:nvPr>
            </p:nvGraphicFramePr>
            <p:xfrm>
              <a:off x="285600" y="1770100"/>
              <a:ext cx="3289301" cy="3923508"/>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11" name="Chart 10">
                <a:extLst>
                  <a:ext uri="{FF2B5EF4-FFF2-40B4-BE49-F238E27FC236}">
                    <a16:creationId xmlns:a16="http://schemas.microsoft.com/office/drawing/2014/main" id="{DC9005D9-3DD3-4CD3-8746-5D64654047C6}"/>
                  </a:ext>
                </a:extLst>
              </p:cNvPr>
              <p:cNvPicPr>
                <a:picLocks noGrp="1" noRot="1" noChangeAspect="1" noMove="1" noResize="1" noEditPoints="1" noAdjustHandles="1" noChangeArrowheads="1" noChangeShapeType="1"/>
              </p:cNvPicPr>
              <p:nvPr/>
            </p:nvPicPr>
            <p:blipFill>
              <a:blip r:embed="rId5"/>
              <a:stretch>
                <a:fillRect/>
              </a:stretch>
            </p:blipFill>
            <p:spPr>
              <a:xfrm>
                <a:off x="285600" y="1770100"/>
                <a:ext cx="3289301" cy="3923508"/>
              </a:xfrm>
              <a:prstGeom prst="rect">
                <a:avLst/>
              </a:prstGeom>
            </p:spPr>
          </p:pic>
        </mc:Fallback>
      </mc:AlternateContent>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58D9ABCE-C48D-4C8E-A2C2-95FD105EDC28}"/>
                  </a:ext>
                </a:extLst>
              </p:cNvPr>
              <p:cNvGraphicFramePr/>
              <p:nvPr>
                <p:extLst>
                  <p:ext uri="{D42A27DB-BD31-4B8C-83A1-F6EECF244321}">
                    <p14:modId xmlns:p14="http://schemas.microsoft.com/office/powerpoint/2010/main" val="4253992638"/>
                  </p:ext>
                </p:extLst>
              </p:nvPr>
            </p:nvGraphicFramePr>
            <p:xfrm>
              <a:off x="9271000" y="2315409"/>
              <a:ext cx="2635400" cy="3378199"/>
            </p:xfrm>
            <a:graphic>
              <a:graphicData uri="http://schemas.microsoft.com/office/drawing/2014/chartex">
                <cx:chart xmlns:cx="http://schemas.microsoft.com/office/drawing/2014/chartex" xmlns:r="http://schemas.openxmlformats.org/officeDocument/2006/relationships" r:id="rId6"/>
              </a:graphicData>
            </a:graphic>
          </p:graphicFrame>
        </mc:Choice>
        <mc:Fallback>
          <p:pic>
            <p:nvPicPr>
              <p:cNvPr id="13" name="Chart 12">
                <a:extLst>
                  <a:ext uri="{FF2B5EF4-FFF2-40B4-BE49-F238E27FC236}">
                    <a16:creationId xmlns:a16="http://schemas.microsoft.com/office/drawing/2014/main" id="{58D9ABCE-C48D-4C8E-A2C2-95FD105EDC28}"/>
                  </a:ext>
                </a:extLst>
              </p:cNvPr>
              <p:cNvPicPr>
                <a:picLocks noGrp="1" noRot="1" noChangeAspect="1" noMove="1" noResize="1" noEditPoints="1" noAdjustHandles="1" noChangeArrowheads="1" noChangeShapeType="1"/>
              </p:cNvPicPr>
              <p:nvPr/>
            </p:nvPicPr>
            <p:blipFill>
              <a:blip r:embed="rId7"/>
              <a:stretch>
                <a:fillRect/>
              </a:stretch>
            </p:blipFill>
            <p:spPr>
              <a:xfrm>
                <a:off x="9271000" y="2315409"/>
                <a:ext cx="2635400" cy="3378199"/>
              </a:xfrm>
              <a:prstGeom prst="rect">
                <a:avLst/>
              </a:prstGeom>
            </p:spPr>
          </p:pic>
        </mc:Fallback>
      </mc:AlternateContent>
      <p:sp>
        <p:nvSpPr>
          <p:cNvPr id="18" name="TextBox 17">
            <a:extLst>
              <a:ext uri="{FF2B5EF4-FFF2-40B4-BE49-F238E27FC236}">
                <a16:creationId xmlns:a16="http://schemas.microsoft.com/office/drawing/2014/main" id="{FAD3D04A-9B9F-4E81-BC19-CA11A5954987}"/>
              </a:ext>
            </a:extLst>
          </p:cNvPr>
          <p:cNvSpPr txBox="1"/>
          <p:nvPr/>
        </p:nvSpPr>
        <p:spPr>
          <a:xfrm>
            <a:off x="3858744" y="2369895"/>
            <a:ext cx="4474511" cy="2118209"/>
          </a:xfrm>
          <a:prstGeom prst="rect">
            <a:avLst/>
          </a:prstGeom>
          <a:noFill/>
        </p:spPr>
        <p:txBody>
          <a:bodyPr wrap="square">
            <a:spAutoFit/>
          </a:bodyPr>
          <a:lstStyle/>
          <a:p>
            <a:pPr>
              <a:lnSpc>
                <a:spcPct val="150000"/>
              </a:lnSpc>
            </a:pPr>
            <a:r>
              <a:rPr lang="en-US" dirty="0">
                <a:solidFill>
                  <a:schemeClr val="bg1"/>
                </a:solidFill>
                <a:latin typeface="Segoe UI Semibold" panose="020B0702040204020203" pitchFamily="34" charset="0"/>
                <a:cs typeface="Segoe UI Semibold" panose="020B0702040204020203" pitchFamily="34" charset="0"/>
              </a:rPr>
              <a:t>In 2022, France and Turkey recorded the highest robbery crimes in developed and less-developed groups respectively, with Spain and Romania also emerging as key hotspots.</a:t>
            </a:r>
          </a:p>
        </p:txBody>
      </p:sp>
    </p:spTree>
    <p:extLst>
      <p:ext uri="{BB962C8B-B14F-4D97-AF65-F5344CB8AC3E}">
        <p14:creationId xmlns:p14="http://schemas.microsoft.com/office/powerpoint/2010/main" val="474919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93">
            <a:extLst>
              <a:ext uri="{FF2B5EF4-FFF2-40B4-BE49-F238E27FC236}">
                <a16:creationId xmlns:a16="http://schemas.microsoft.com/office/drawing/2014/main" id="{B1D20967-25C0-464B-B843-94CF92FD6733}"/>
              </a:ext>
            </a:extLst>
          </p:cNvPr>
          <p:cNvSpPr txBox="1"/>
          <p:nvPr/>
        </p:nvSpPr>
        <p:spPr>
          <a:xfrm>
            <a:off x="870711" y="1424676"/>
            <a:ext cx="989123" cy="37798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400" dirty="0">
                <a:solidFill>
                  <a:schemeClr val="bg1"/>
                </a:solidFill>
                <a:latin typeface="Segoe UI Semibold" panose="020B0702040204020203" pitchFamily="34" charset="0"/>
                <a:cs typeface="Segoe UI Semibold" panose="020B0702040204020203" pitchFamily="34" charset="0"/>
              </a:rPr>
              <a:t>6</a:t>
            </a:r>
          </a:p>
        </p:txBody>
      </p:sp>
      <p:grpSp>
        <p:nvGrpSpPr>
          <p:cNvPr id="2" name="Group 1">
            <a:extLst>
              <a:ext uri="{FF2B5EF4-FFF2-40B4-BE49-F238E27FC236}">
                <a16:creationId xmlns:a16="http://schemas.microsoft.com/office/drawing/2014/main" id="{9D6C2575-B6AB-4E6A-B233-0ED2E8C71B5F}"/>
              </a:ext>
            </a:extLst>
          </p:cNvPr>
          <p:cNvGrpSpPr/>
          <p:nvPr/>
        </p:nvGrpSpPr>
        <p:grpSpPr>
          <a:xfrm>
            <a:off x="204100" y="1029295"/>
            <a:ext cx="2166386" cy="5617249"/>
            <a:chOff x="115200" y="1029295"/>
            <a:chExt cx="2166386" cy="5617249"/>
          </a:xfrm>
        </p:grpSpPr>
        <p:grpSp>
          <p:nvGrpSpPr>
            <p:cNvPr id="170" name="Group 169">
              <a:extLst>
                <a:ext uri="{FF2B5EF4-FFF2-40B4-BE49-F238E27FC236}">
                  <a16:creationId xmlns:a16="http://schemas.microsoft.com/office/drawing/2014/main" id="{FFDA973A-A298-40ED-8787-0C992C1AF60A}"/>
                </a:ext>
              </a:extLst>
            </p:cNvPr>
            <p:cNvGrpSpPr/>
            <p:nvPr/>
          </p:nvGrpSpPr>
          <p:grpSpPr>
            <a:xfrm>
              <a:off x="200012" y="1029295"/>
              <a:ext cx="1838525" cy="5617249"/>
              <a:chOff x="111112" y="1071469"/>
              <a:chExt cx="1838525" cy="5617249"/>
            </a:xfrm>
          </p:grpSpPr>
          <p:grpSp>
            <p:nvGrpSpPr>
              <p:cNvPr id="39" name="Group 38">
                <a:extLst>
                  <a:ext uri="{FF2B5EF4-FFF2-40B4-BE49-F238E27FC236}">
                    <a16:creationId xmlns:a16="http://schemas.microsoft.com/office/drawing/2014/main" id="{97A0CE4D-D9A7-4547-854A-A130078E86D6}"/>
                  </a:ext>
                </a:extLst>
              </p:cNvPr>
              <p:cNvGrpSpPr/>
              <p:nvPr/>
            </p:nvGrpSpPr>
            <p:grpSpPr>
              <a:xfrm>
                <a:off x="144123" y="1071469"/>
                <a:ext cx="1739278" cy="978408"/>
                <a:chOff x="0" y="0"/>
                <a:chExt cx="4438650" cy="1795461"/>
              </a:xfrm>
            </p:grpSpPr>
            <p:sp>
              <p:nvSpPr>
                <p:cNvPr id="43" name="Rectangle 42">
                  <a:extLst>
                    <a:ext uri="{FF2B5EF4-FFF2-40B4-BE49-F238E27FC236}">
                      <a16:creationId xmlns:a16="http://schemas.microsoft.com/office/drawing/2014/main" id="{B68F06DF-E951-458A-B8E4-C80AB1A4ABDF}"/>
                    </a:ext>
                  </a:extLst>
                </p:cNvPr>
                <p:cNvSpPr/>
                <p:nvPr/>
              </p:nvSpPr>
              <p:spPr>
                <a:xfrm>
                  <a:off x="14288" y="33337"/>
                  <a:ext cx="4424362" cy="170497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44" name="Rectangle 43">
                  <a:extLst>
                    <a:ext uri="{FF2B5EF4-FFF2-40B4-BE49-F238E27FC236}">
                      <a16:creationId xmlns:a16="http://schemas.microsoft.com/office/drawing/2014/main" id="{194ACA48-4FF8-4BE7-B4ED-7F7B6CE95FA8}"/>
                    </a:ext>
                  </a:extLst>
                </p:cNvPr>
                <p:cNvSpPr/>
                <p:nvPr/>
              </p:nvSpPr>
              <p:spPr>
                <a:xfrm>
                  <a:off x="0" y="0"/>
                  <a:ext cx="1509713" cy="179546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grpSp>
            <p:nvGrpSpPr>
              <p:cNvPr id="158" name="Group 157">
                <a:extLst>
                  <a:ext uri="{FF2B5EF4-FFF2-40B4-BE49-F238E27FC236}">
                    <a16:creationId xmlns:a16="http://schemas.microsoft.com/office/drawing/2014/main" id="{8D75CCE2-8B99-461A-8DD3-3AB3BC7EC7CB}"/>
                  </a:ext>
                </a:extLst>
              </p:cNvPr>
              <p:cNvGrpSpPr/>
              <p:nvPr/>
            </p:nvGrpSpPr>
            <p:grpSpPr>
              <a:xfrm>
                <a:off x="145346" y="2144239"/>
                <a:ext cx="1759598" cy="978408"/>
                <a:chOff x="2532264" y="1074345"/>
                <a:chExt cx="2164261" cy="1197381"/>
              </a:xfrm>
            </p:grpSpPr>
            <p:grpSp>
              <p:nvGrpSpPr>
                <p:cNvPr id="60" name="Group 59">
                  <a:extLst>
                    <a:ext uri="{FF2B5EF4-FFF2-40B4-BE49-F238E27FC236}">
                      <a16:creationId xmlns:a16="http://schemas.microsoft.com/office/drawing/2014/main" id="{5770E63C-4E1E-476B-8889-606DC6B6BA6F}"/>
                    </a:ext>
                  </a:extLst>
                </p:cNvPr>
                <p:cNvGrpSpPr/>
                <p:nvPr/>
              </p:nvGrpSpPr>
              <p:grpSpPr>
                <a:xfrm>
                  <a:off x="2532264" y="1074345"/>
                  <a:ext cx="2164261" cy="1197381"/>
                  <a:chOff x="0" y="0"/>
                  <a:chExt cx="4438650" cy="1795461"/>
                </a:xfrm>
              </p:grpSpPr>
              <p:sp>
                <p:nvSpPr>
                  <p:cNvPr id="61" name="Rectangle 60">
                    <a:extLst>
                      <a:ext uri="{FF2B5EF4-FFF2-40B4-BE49-F238E27FC236}">
                        <a16:creationId xmlns:a16="http://schemas.microsoft.com/office/drawing/2014/main" id="{C1297A41-C2B6-4E96-97D8-74A98953B113}"/>
                      </a:ext>
                    </a:extLst>
                  </p:cNvPr>
                  <p:cNvSpPr/>
                  <p:nvPr/>
                </p:nvSpPr>
                <p:spPr>
                  <a:xfrm>
                    <a:off x="14288" y="33337"/>
                    <a:ext cx="4424362" cy="17049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62" name="Rectangle 61">
                    <a:extLst>
                      <a:ext uri="{FF2B5EF4-FFF2-40B4-BE49-F238E27FC236}">
                        <a16:creationId xmlns:a16="http://schemas.microsoft.com/office/drawing/2014/main" id="{0698A80A-4E8D-434C-8056-802D442039E3}"/>
                      </a:ext>
                    </a:extLst>
                  </p:cNvPr>
                  <p:cNvSpPr/>
                  <p:nvPr/>
                </p:nvSpPr>
                <p:spPr>
                  <a:xfrm>
                    <a:off x="0" y="0"/>
                    <a:ext cx="1509713" cy="179546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grpSp>
            <p:pic>
              <p:nvPicPr>
                <p:cNvPr id="31" name="Picture 30">
                  <a:extLst>
                    <a:ext uri="{FF2B5EF4-FFF2-40B4-BE49-F238E27FC236}">
                      <a16:creationId xmlns:a16="http://schemas.microsoft.com/office/drawing/2014/main" id="{045144F9-9078-433F-91D0-CD549A8DC71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604878" y="1452217"/>
                  <a:ext cx="631378" cy="512083"/>
                </a:xfrm>
                <a:prstGeom prst="rect">
                  <a:avLst/>
                </a:prstGeom>
              </p:spPr>
            </p:pic>
          </p:grpSp>
          <p:grpSp>
            <p:nvGrpSpPr>
              <p:cNvPr id="63" name="Group 62">
                <a:extLst>
                  <a:ext uri="{FF2B5EF4-FFF2-40B4-BE49-F238E27FC236}">
                    <a16:creationId xmlns:a16="http://schemas.microsoft.com/office/drawing/2014/main" id="{F86E2EBD-381D-46F2-BD50-EDAF98D96A94}"/>
                  </a:ext>
                </a:extLst>
              </p:cNvPr>
              <p:cNvGrpSpPr/>
              <p:nvPr/>
            </p:nvGrpSpPr>
            <p:grpSpPr>
              <a:xfrm>
                <a:off x="131165" y="3217009"/>
                <a:ext cx="1813837" cy="1076567"/>
                <a:chOff x="0" y="0"/>
                <a:chExt cx="4438650" cy="1795461"/>
              </a:xfrm>
            </p:grpSpPr>
            <p:sp>
              <p:nvSpPr>
                <p:cNvPr id="64" name="Rectangle 63">
                  <a:extLst>
                    <a:ext uri="{FF2B5EF4-FFF2-40B4-BE49-F238E27FC236}">
                      <a16:creationId xmlns:a16="http://schemas.microsoft.com/office/drawing/2014/main" id="{6F7CFDC5-5E7D-4DC8-8BE0-4542D2C246AD}"/>
                    </a:ext>
                  </a:extLst>
                </p:cNvPr>
                <p:cNvSpPr/>
                <p:nvPr/>
              </p:nvSpPr>
              <p:spPr>
                <a:xfrm>
                  <a:off x="14288" y="33337"/>
                  <a:ext cx="4424362" cy="17049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65" name="Rectangle 64">
                  <a:extLst>
                    <a:ext uri="{FF2B5EF4-FFF2-40B4-BE49-F238E27FC236}">
                      <a16:creationId xmlns:a16="http://schemas.microsoft.com/office/drawing/2014/main" id="{CFD92E4F-8B9A-445C-A33A-D683DD12D373}"/>
                    </a:ext>
                  </a:extLst>
                </p:cNvPr>
                <p:cNvSpPr/>
                <p:nvPr/>
              </p:nvSpPr>
              <p:spPr>
                <a:xfrm>
                  <a:off x="0" y="0"/>
                  <a:ext cx="1509713" cy="179546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grpSp>
          <p:grpSp>
            <p:nvGrpSpPr>
              <p:cNvPr id="160" name="Group 159">
                <a:extLst>
                  <a:ext uri="{FF2B5EF4-FFF2-40B4-BE49-F238E27FC236}">
                    <a16:creationId xmlns:a16="http://schemas.microsoft.com/office/drawing/2014/main" id="{E35AA618-8BC0-4236-AAC9-F3EFD0FC1F98}"/>
                  </a:ext>
                </a:extLst>
              </p:cNvPr>
              <p:cNvGrpSpPr/>
              <p:nvPr/>
            </p:nvGrpSpPr>
            <p:grpSpPr>
              <a:xfrm>
                <a:off x="123911" y="4387938"/>
                <a:ext cx="1825726" cy="1103209"/>
                <a:chOff x="7308546" y="1086087"/>
                <a:chExt cx="2164261" cy="1197381"/>
              </a:xfrm>
            </p:grpSpPr>
            <p:grpSp>
              <p:nvGrpSpPr>
                <p:cNvPr id="66" name="Group 65">
                  <a:extLst>
                    <a:ext uri="{FF2B5EF4-FFF2-40B4-BE49-F238E27FC236}">
                      <a16:creationId xmlns:a16="http://schemas.microsoft.com/office/drawing/2014/main" id="{A6E921FB-84F1-4220-BC12-8081EC693D79}"/>
                    </a:ext>
                  </a:extLst>
                </p:cNvPr>
                <p:cNvGrpSpPr/>
                <p:nvPr/>
              </p:nvGrpSpPr>
              <p:grpSpPr>
                <a:xfrm>
                  <a:off x="7308546" y="1086087"/>
                  <a:ext cx="2164261" cy="1197381"/>
                  <a:chOff x="0" y="0"/>
                  <a:chExt cx="4438650" cy="1795461"/>
                </a:xfrm>
              </p:grpSpPr>
              <p:sp>
                <p:nvSpPr>
                  <p:cNvPr id="67" name="Rectangle 66">
                    <a:extLst>
                      <a:ext uri="{FF2B5EF4-FFF2-40B4-BE49-F238E27FC236}">
                        <a16:creationId xmlns:a16="http://schemas.microsoft.com/office/drawing/2014/main" id="{6F1519E9-2223-4B78-9112-077282278FC4}"/>
                      </a:ext>
                    </a:extLst>
                  </p:cNvPr>
                  <p:cNvSpPr/>
                  <p:nvPr/>
                </p:nvSpPr>
                <p:spPr>
                  <a:xfrm>
                    <a:off x="14288" y="33337"/>
                    <a:ext cx="4424362" cy="17049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68" name="Rectangle 67">
                    <a:extLst>
                      <a:ext uri="{FF2B5EF4-FFF2-40B4-BE49-F238E27FC236}">
                        <a16:creationId xmlns:a16="http://schemas.microsoft.com/office/drawing/2014/main" id="{3BDB7418-EF62-4394-872D-490A923F8893}"/>
                      </a:ext>
                    </a:extLst>
                  </p:cNvPr>
                  <p:cNvSpPr/>
                  <p:nvPr/>
                </p:nvSpPr>
                <p:spPr>
                  <a:xfrm>
                    <a:off x="0" y="0"/>
                    <a:ext cx="1509713" cy="179546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grpSp>
            <p:pic>
              <p:nvPicPr>
                <p:cNvPr id="33" name="Picture 32">
                  <a:extLst>
                    <a:ext uri="{FF2B5EF4-FFF2-40B4-BE49-F238E27FC236}">
                      <a16:creationId xmlns:a16="http://schemas.microsoft.com/office/drawing/2014/main" id="{AA50E002-1276-44BE-90F2-9F453CCA7D5F}"/>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7402814" y="1339330"/>
                  <a:ext cx="590295" cy="628046"/>
                </a:xfrm>
                <a:prstGeom prst="rect">
                  <a:avLst/>
                </a:prstGeom>
                <a:noFill/>
              </p:spPr>
            </p:pic>
          </p:grpSp>
          <p:grpSp>
            <p:nvGrpSpPr>
              <p:cNvPr id="163" name="Group 162">
                <a:extLst>
                  <a:ext uri="{FF2B5EF4-FFF2-40B4-BE49-F238E27FC236}">
                    <a16:creationId xmlns:a16="http://schemas.microsoft.com/office/drawing/2014/main" id="{F70FDCDA-009C-4AC8-9B08-ED14F05D8D42}"/>
                  </a:ext>
                </a:extLst>
              </p:cNvPr>
              <p:cNvGrpSpPr/>
              <p:nvPr/>
            </p:nvGrpSpPr>
            <p:grpSpPr>
              <a:xfrm>
                <a:off x="111112" y="5585509"/>
                <a:ext cx="1825726" cy="1103209"/>
                <a:chOff x="0" y="0"/>
                <a:chExt cx="4438650" cy="1795461"/>
              </a:xfrm>
            </p:grpSpPr>
            <p:sp>
              <p:nvSpPr>
                <p:cNvPr id="167" name="Rectangle 166">
                  <a:extLst>
                    <a:ext uri="{FF2B5EF4-FFF2-40B4-BE49-F238E27FC236}">
                      <a16:creationId xmlns:a16="http://schemas.microsoft.com/office/drawing/2014/main" id="{37EC9D1D-EB89-44A5-B990-31BCC063B9CD}"/>
                    </a:ext>
                  </a:extLst>
                </p:cNvPr>
                <p:cNvSpPr/>
                <p:nvPr/>
              </p:nvSpPr>
              <p:spPr>
                <a:xfrm>
                  <a:off x="14288" y="33337"/>
                  <a:ext cx="4424362" cy="17049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68" name="Rectangle 167">
                  <a:extLst>
                    <a:ext uri="{FF2B5EF4-FFF2-40B4-BE49-F238E27FC236}">
                      <a16:creationId xmlns:a16="http://schemas.microsoft.com/office/drawing/2014/main" id="{5C88B7AF-0AC8-46C5-AE7A-7A8A1046E676}"/>
                    </a:ext>
                  </a:extLst>
                </p:cNvPr>
                <p:cNvSpPr/>
                <p:nvPr/>
              </p:nvSpPr>
              <p:spPr>
                <a:xfrm>
                  <a:off x="0" y="0"/>
                  <a:ext cx="1509713" cy="179546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grpSp>
        </p:grpSp>
        <p:sp>
          <p:nvSpPr>
            <p:cNvPr id="81" name="TextBox 40">
              <a:extLst>
                <a:ext uri="{FF2B5EF4-FFF2-40B4-BE49-F238E27FC236}">
                  <a16:creationId xmlns:a16="http://schemas.microsoft.com/office/drawing/2014/main" id="{1493557C-2E10-4F5A-933A-DBDE76AEAFDF}"/>
                </a:ext>
              </a:extLst>
            </p:cNvPr>
            <p:cNvSpPr txBox="1"/>
            <p:nvPr/>
          </p:nvSpPr>
          <p:spPr>
            <a:xfrm>
              <a:off x="777973" y="1162084"/>
              <a:ext cx="1284602" cy="35668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200" dirty="0">
                  <a:solidFill>
                    <a:schemeClr val="bg1"/>
                  </a:solidFill>
                  <a:latin typeface="Segoe UI Semibold" panose="020B0702040204020203" pitchFamily="34" charset="0"/>
                  <a:cs typeface="Segoe UI Semibold" panose="020B0702040204020203" pitchFamily="34" charset="0"/>
                </a:rPr>
                <a:t>No_of</a:t>
              </a:r>
              <a:r>
                <a:rPr lang="en-US" sz="1200" baseline="0" dirty="0">
                  <a:solidFill>
                    <a:schemeClr val="bg1"/>
                  </a:solidFill>
                  <a:latin typeface="Segoe UI Semibold" panose="020B0702040204020203" pitchFamily="34" charset="0"/>
                  <a:cs typeface="Segoe UI Semibold" panose="020B0702040204020203" pitchFamily="34" charset="0"/>
                </a:rPr>
                <a:t> factors</a:t>
              </a:r>
              <a:endParaRPr lang="en-US" sz="1200" dirty="0">
                <a:solidFill>
                  <a:schemeClr val="bg1"/>
                </a:solidFill>
                <a:latin typeface="Segoe UI Semibold" panose="020B0702040204020203" pitchFamily="34" charset="0"/>
                <a:cs typeface="Segoe UI Semibold" panose="020B0702040204020203" pitchFamily="34" charset="0"/>
              </a:endParaRPr>
            </a:p>
          </p:txBody>
        </p:sp>
        <p:sp>
          <p:nvSpPr>
            <p:cNvPr id="82" name="TextBox 42">
              <a:extLst>
                <a:ext uri="{FF2B5EF4-FFF2-40B4-BE49-F238E27FC236}">
                  <a16:creationId xmlns:a16="http://schemas.microsoft.com/office/drawing/2014/main" id="{21D3894C-28FD-49D0-A99F-3143AD89280B}"/>
                </a:ext>
              </a:extLst>
            </p:cNvPr>
            <p:cNvSpPr txBox="1"/>
            <p:nvPr/>
          </p:nvSpPr>
          <p:spPr>
            <a:xfrm>
              <a:off x="444239" y="2131425"/>
              <a:ext cx="1837347" cy="49047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50" dirty="0">
                  <a:solidFill>
                    <a:schemeClr val="bg1"/>
                  </a:solidFill>
                  <a:latin typeface="Segoe UI Semibold" panose="020B0702040204020203" pitchFamily="34" charset="0"/>
                  <a:cs typeface="Segoe UI Semibold" panose="020B0702040204020203" pitchFamily="34" charset="0"/>
                </a:rPr>
                <a:t>Country highest</a:t>
              </a:r>
              <a:r>
                <a:rPr lang="en-US" sz="1050" baseline="0" dirty="0">
                  <a:solidFill>
                    <a:schemeClr val="bg1"/>
                  </a:solidFill>
                  <a:latin typeface="Segoe UI Semibold" panose="020B0702040204020203" pitchFamily="34" charset="0"/>
                  <a:cs typeface="Segoe UI Semibold" panose="020B0702040204020203" pitchFamily="34" charset="0"/>
                </a:rPr>
                <a:t> </a:t>
              </a:r>
            </a:p>
            <a:p>
              <a:pPr algn="ctr"/>
              <a:r>
                <a:rPr lang="en-US" sz="1050" baseline="0" dirty="0">
                  <a:solidFill>
                    <a:schemeClr val="bg1"/>
                  </a:solidFill>
                  <a:latin typeface="Segoe UI Semibold" panose="020B0702040204020203" pitchFamily="34" charset="0"/>
                  <a:cs typeface="Segoe UI Semibold" panose="020B0702040204020203" pitchFamily="34" charset="0"/>
                </a:rPr>
                <a:t>unemployment rate</a:t>
              </a:r>
              <a:endParaRPr lang="en-US" sz="1050" dirty="0">
                <a:solidFill>
                  <a:schemeClr val="bg1"/>
                </a:solidFill>
                <a:latin typeface="Segoe UI Semibold" panose="020B0702040204020203" pitchFamily="34" charset="0"/>
                <a:cs typeface="Segoe UI Semibold" panose="020B0702040204020203" pitchFamily="34" charset="0"/>
              </a:endParaRPr>
            </a:p>
          </p:txBody>
        </p:sp>
        <p:sp>
          <p:nvSpPr>
            <p:cNvPr id="83" name="TextBox 43">
              <a:extLst>
                <a:ext uri="{FF2B5EF4-FFF2-40B4-BE49-F238E27FC236}">
                  <a16:creationId xmlns:a16="http://schemas.microsoft.com/office/drawing/2014/main" id="{80157742-9512-4C8A-B49B-884880D74B0A}"/>
                </a:ext>
              </a:extLst>
            </p:cNvPr>
            <p:cNvSpPr txBox="1"/>
            <p:nvPr/>
          </p:nvSpPr>
          <p:spPr>
            <a:xfrm>
              <a:off x="870711" y="2680340"/>
              <a:ext cx="989123" cy="5096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dirty="0">
                  <a:solidFill>
                    <a:schemeClr val="bg1"/>
                  </a:solidFill>
                  <a:latin typeface="Segoe UI Semibold" panose="020B0702040204020203" pitchFamily="34" charset="0"/>
                  <a:cs typeface="Segoe UI Semibold" panose="020B0702040204020203" pitchFamily="34" charset="0"/>
                </a:rPr>
                <a:t>Turkey</a:t>
              </a:r>
            </a:p>
          </p:txBody>
        </p:sp>
        <p:sp>
          <p:nvSpPr>
            <p:cNvPr id="84" name="TextBox 46">
              <a:extLst>
                <a:ext uri="{FF2B5EF4-FFF2-40B4-BE49-F238E27FC236}">
                  <a16:creationId xmlns:a16="http://schemas.microsoft.com/office/drawing/2014/main" id="{A4FE2717-DA28-4946-A6E9-EB5F6651750C}"/>
                </a:ext>
              </a:extLst>
            </p:cNvPr>
            <p:cNvSpPr txBox="1"/>
            <p:nvPr/>
          </p:nvSpPr>
          <p:spPr>
            <a:xfrm>
              <a:off x="739873" y="4346612"/>
              <a:ext cx="1398481" cy="49047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dirty="0">
                  <a:solidFill>
                    <a:schemeClr val="bg1"/>
                  </a:solidFill>
                  <a:latin typeface="Segoe UI Semibold" panose="020B0702040204020203" pitchFamily="34" charset="0"/>
                  <a:cs typeface="Segoe UI Semibold" panose="020B0702040204020203" pitchFamily="34" charset="0"/>
                </a:rPr>
                <a:t>Year</a:t>
              </a:r>
              <a:r>
                <a:rPr lang="en-US" baseline="0" dirty="0">
                  <a:solidFill>
                    <a:schemeClr val="bg1"/>
                  </a:solidFill>
                  <a:latin typeface="Segoe UI Semibold" panose="020B0702040204020203" pitchFamily="34" charset="0"/>
                  <a:cs typeface="Segoe UI Semibold" panose="020B0702040204020203" pitchFamily="34" charset="0"/>
                </a:rPr>
                <a:t> with the highest unemp rate</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85" name="TextBox 47">
              <a:extLst>
                <a:ext uri="{FF2B5EF4-FFF2-40B4-BE49-F238E27FC236}">
                  <a16:creationId xmlns:a16="http://schemas.microsoft.com/office/drawing/2014/main" id="{4A9782A9-BE7E-40F4-8926-6EA1F59E9F3D}"/>
                </a:ext>
              </a:extLst>
            </p:cNvPr>
            <p:cNvSpPr txBox="1"/>
            <p:nvPr/>
          </p:nvSpPr>
          <p:spPr>
            <a:xfrm>
              <a:off x="582014" y="5567435"/>
              <a:ext cx="1591919" cy="52857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200" dirty="0">
                  <a:solidFill>
                    <a:schemeClr val="bg1"/>
                  </a:solidFill>
                  <a:latin typeface="Segoe UI Semibold" panose="020B0702040204020203" pitchFamily="34" charset="0"/>
                  <a:cs typeface="Segoe UI Semibold" panose="020B0702040204020203" pitchFamily="34" charset="0"/>
                </a:rPr>
                <a:t>Factor causing the </a:t>
              </a:r>
            </a:p>
            <a:p>
              <a:pPr algn="ctr"/>
              <a:r>
                <a:rPr lang="en-US" sz="1200" dirty="0">
                  <a:solidFill>
                    <a:schemeClr val="bg1"/>
                  </a:solidFill>
                  <a:latin typeface="Segoe UI Semibold" panose="020B0702040204020203" pitchFamily="34" charset="0"/>
                  <a:cs typeface="Segoe UI Semibold" panose="020B0702040204020203" pitchFamily="34" charset="0"/>
                </a:rPr>
                <a:t>most crime</a:t>
              </a:r>
            </a:p>
          </p:txBody>
        </p:sp>
        <p:sp>
          <p:nvSpPr>
            <p:cNvPr id="86" name="TextBox 48">
              <a:extLst>
                <a:ext uri="{FF2B5EF4-FFF2-40B4-BE49-F238E27FC236}">
                  <a16:creationId xmlns:a16="http://schemas.microsoft.com/office/drawing/2014/main" id="{1FFA5C40-5532-4221-834C-C210B9DD7F40}"/>
                </a:ext>
              </a:extLst>
            </p:cNvPr>
            <p:cNvSpPr txBox="1"/>
            <p:nvPr/>
          </p:nvSpPr>
          <p:spPr>
            <a:xfrm>
              <a:off x="595451" y="6075590"/>
              <a:ext cx="1547117" cy="5096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400" b="0" dirty="0">
                  <a:solidFill>
                    <a:schemeClr val="bg1"/>
                  </a:solidFill>
                  <a:latin typeface="Segoe UI Semibold" panose="020B0702040204020203" pitchFamily="34" charset="0"/>
                  <a:cs typeface="Segoe UI Semibold" panose="020B0702040204020203" pitchFamily="34" charset="0"/>
                </a:rPr>
                <a:t>Youth Unemployment</a:t>
              </a:r>
            </a:p>
          </p:txBody>
        </p:sp>
        <p:pic>
          <p:nvPicPr>
            <p:cNvPr id="88" name="Picture 87">
              <a:extLst>
                <a:ext uri="{FF2B5EF4-FFF2-40B4-BE49-F238E27FC236}">
                  <a16:creationId xmlns:a16="http://schemas.microsoft.com/office/drawing/2014/main" id="{64F06996-B156-4FE7-AB90-965D3D148455}"/>
                </a:ext>
              </a:extLst>
            </p:cNvPr>
            <p:cNvPicPr>
              <a:picLocks noChangeAspect="1"/>
            </p:cNvPicPr>
            <p:nvPr/>
          </p:nvPicPr>
          <p:blipFill>
            <a:blip r:embed="rId5">
              <a:lum bright="70000" contrast="-70000"/>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rcRect/>
            <a:stretch/>
          </p:blipFill>
          <p:spPr>
            <a:xfrm>
              <a:off x="115200" y="5757598"/>
              <a:ext cx="692076" cy="692076"/>
            </a:xfrm>
            <a:prstGeom prst="rect">
              <a:avLst/>
            </a:prstGeom>
          </p:spPr>
        </p:pic>
        <p:pic>
          <p:nvPicPr>
            <p:cNvPr id="90" name="Picture 89">
              <a:extLst>
                <a:ext uri="{FF2B5EF4-FFF2-40B4-BE49-F238E27FC236}">
                  <a16:creationId xmlns:a16="http://schemas.microsoft.com/office/drawing/2014/main" id="{4FA0B68A-68DE-4894-9EF9-FD99AADF33CE}"/>
                </a:ext>
              </a:extLst>
            </p:cNvPr>
            <p:cNvPicPr>
              <a:picLocks noChangeAspect="1"/>
            </p:cNvPicPr>
            <p:nvPr/>
          </p:nvPicPr>
          <p:blipFill>
            <a:blip r:embed="rId7">
              <a:lum bright="70000" contrast="-70000"/>
              <a:extLst>
                <a:ext uri="{BEBA8EAE-BF5A-486C-A8C5-ECC9F3942E4B}">
                  <a14:imgProps xmlns:a14="http://schemas.microsoft.com/office/drawing/2010/main">
                    <a14:imgLayer r:embed="rId8">
                      <a14:imgEffect>
                        <a14:artisticPhotocopy/>
                      </a14:imgEffect>
                    </a14:imgLayer>
                  </a14:imgProps>
                </a:ext>
                <a:ext uri="{28A0092B-C50C-407E-A947-70E740481C1C}">
                  <a14:useLocalDpi xmlns:a14="http://schemas.microsoft.com/office/drawing/2010/main" val="0"/>
                </a:ext>
              </a:extLst>
            </a:blip>
            <a:srcRect/>
            <a:stretch/>
          </p:blipFill>
          <p:spPr>
            <a:xfrm>
              <a:off x="170533" y="3327364"/>
              <a:ext cx="700178" cy="700178"/>
            </a:xfrm>
            <a:prstGeom prst="rect">
              <a:avLst/>
            </a:prstGeom>
          </p:spPr>
        </p:pic>
        <p:pic>
          <p:nvPicPr>
            <p:cNvPr id="91" name="Picture 90">
              <a:extLst>
                <a:ext uri="{FF2B5EF4-FFF2-40B4-BE49-F238E27FC236}">
                  <a16:creationId xmlns:a16="http://schemas.microsoft.com/office/drawing/2014/main" id="{FADA65EB-A2E3-463D-B790-C0BD312B6839}"/>
                </a:ext>
              </a:extLst>
            </p:cNvPr>
            <p:cNvPicPr>
              <a:picLocks noChangeAspect="1"/>
            </p:cNvPicPr>
            <p:nvPr/>
          </p:nvPicPr>
          <p:blipFill>
            <a:blip r:embed="rId9">
              <a:lum bright="70000" contrast="-70000"/>
              <a:extLst>
                <a:ext uri="{BEBA8EAE-BF5A-486C-A8C5-ECC9F3942E4B}">
                  <a14:imgProps xmlns:a14="http://schemas.microsoft.com/office/drawing/2010/main">
                    <a14:imgLayer r:embed="rId10">
                      <a14:imgEffect>
                        <a14:artisticPhotocopy/>
                      </a14:imgEffect>
                    </a14:imgLayer>
                  </a14:imgProps>
                </a:ext>
                <a:ext uri="{28A0092B-C50C-407E-A947-70E740481C1C}">
                  <a14:useLocalDpi xmlns:a14="http://schemas.microsoft.com/office/drawing/2010/main" val="0"/>
                </a:ext>
              </a:extLst>
            </a:blip>
            <a:stretch>
              <a:fillRect/>
            </a:stretch>
          </p:blipFill>
          <p:spPr>
            <a:xfrm>
              <a:off x="246043" y="1250130"/>
              <a:ext cx="564982" cy="564982"/>
            </a:xfrm>
            <a:prstGeom prst="rect">
              <a:avLst/>
            </a:prstGeom>
          </p:spPr>
        </p:pic>
        <p:sp>
          <p:nvSpPr>
            <p:cNvPr id="92" name="TextBox 226">
              <a:extLst>
                <a:ext uri="{FF2B5EF4-FFF2-40B4-BE49-F238E27FC236}">
                  <a16:creationId xmlns:a16="http://schemas.microsoft.com/office/drawing/2014/main" id="{BCAD6E59-1EC7-4AE9-96D7-A25FDC4654FB}"/>
                </a:ext>
              </a:extLst>
            </p:cNvPr>
            <p:cNvSpPr txBox="1"/>
            <p:nvPr/>
          </p:nvSpPr>
          <p:spPr>
            <a:xfrm>
              <a:off x="776171" y="3187914"/>
              <a:ext cx="1178204" cy="39849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dirty="0">
                  <a:solidFill>
                    <a:schemeClr val="bg1"/>
                  </a:solidFill>
                  <a:latin typeface="Segoe UI Semibold" panose="020B0702040204020203" pitchFamily="34" charset="0"/>
                  <a:cs typeface="Segoe UI Semibold" panose="020B0702040204020203" pitchFamily="34" charset="0"/>
                </a:rPr>
                <a:t>Year</a:t>
              </a:r>
              <a:r>
                <a:rPr lang="en-US" baseline="0" dirty="0">
                  <a:solidFill>
                    <a:schemeClr val="bg1"/>
                  </a:solidFill>
                  <a:latin typeface="Segoe UI Semibold" panose="020B0702040204020203" pitchFamily="34" charset="0"/>
                  <a:cs typeface="Segoe UI Semibold" panose="020B0702040204020203" pitchFamily="34" charset="0"/>
                </a:rPr>
                <a:t> with the highest</a:t>
              </a:r>
            </a:p>
            <a:p>
              <a:pPr algn="ctr"/>
              <a:r>
                <a:rPr lang="en-US" baseline="0" dirty="0">
                  <a:solidFill>
                    <a:schemeClr val="bg1"/>
                  </a:solidFill>
                  <a:latin typeface="Segoe UI Semibold" panose="020B0702040204020203" pitchFamily="34" charset="0"/>
                  <a:cs typeface="Segoe UI Semibold" panose="020B0702040204020203" pitchFamily="34" charset="0"/>
                </a:rPr>
                <a:t>poverty rate</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93" name="TextBox 43">
              <a:extLst>
                <a:ext uri="{FF2B5EF4-FFF2-40B4-BE49-F238E27FC236}">
                  <a16:creationId xmlns:a16="http://schemas.microsoft.com/office/drawing/2014/main" id="{0A08E839-9863-404D-AA8B-BB47D5EFB41E}"/>
                </a:ext>
              </a:extLst>
            </p:cNvPr>
            <p:cNvSpPr txBox="1"/>
            <p:nvPr/>
          </p:nvSpPr>
          <p:spPr>
            <a:xfrm>
              <a:off x="944551" y="3785578"/>
              <a:ext cx="989123" cy="5096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dirty="0">
                  <a:solidFill>
                    <a:schemeClr val="bg1"/>
                  </a:solidFill>
                  <a:latin typeface="Segoe UI Semibold" panose="020B0702040204020203" pitchFamily="34" charset="0"/>
                  <a:cs typeface="Segoe UI Semibold" panose="020B0702040204020203" pitchFamily="34" charset="0"/>
                </a:rPr>
                <a:t>2021</a:t>
              </a:r>
            </a:p>
          </p:txBody>
        </p:sp>
        <p:sp>
          <p:nvSpPr>
            <p:cNvPr id="94" name="TextBox 43">
              <a:extLst>
                <a:ext uri="{FF2B5EF4-FFF2-40B4-BE49-F238E27FC236}">
                  <a16:creationId xmlns:a16="http://schemas.microsoft.com/office/drawing/2014/main" id="{DBE10660-E482-4029-BFB6-F3FC377EE106}"/>
                </a:ext>
              </a:extLst>
            </p:cNvPr>
            <p:cNvSpPr txBox="1"/>
            <p:nvPr/>
          </p:nvSpPr>
          <p:spPr>
            <a:xfrm>
              <a:off x="922211" y="4991792"/>
              <a:ext cx="989123" cy="5096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dirty="0">
                  <a:solidFill>
                    <a:schemeClr val="bg1"/>
                  </a:solidFill>
                  <a:latin typeface="Segoe UI Semibold" panose="020B0702040204020203" pitchFamily="34" charset="0"/>
                  <a:cs typeface="Segoe UI Semibold" panose="020B0702040204020203" pitchFamily="34" charset="0"/>
                </a:rPr>
                <a:t>2021</a:t>
              </a:r>
            </a:p>
          </p:txBody>
        </p:sp>
        <p:sp>
          <p:nvSpPr>
            <p:cNvPr id="149" name="TextBox 43">
              <a:extLst>
                <a:ext uri="{FF2B5EF4-FFF2-40B4-BE49-F238E27FC236}">
                  <a16:creationId xmlns:a16="http://schemas.microsoft.com/office/drawing/2014/main" id="{13F937A0-7489-4968-9A76-C396E58AE151}"/>
                </a:ext>
              </a:extLst>
            </p:cNvPr>
            <p:cNvSpPr txBox="1"/>
            <p:nvPr/>
          </p:nvSpPr>
          <p:spPr>
            <a:xfrm>
              <a:off x="896492" y="1537324"/>
              <a:ext cx="989123" cy="5096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dirty="0">
                  <a:solidFill>
                    <a:schemeClr val="bg1"/>
                  </a:solidFill>
                  <a:latin typeface="Segoe UI Semibold" panose="020B0702040204020203" pitchFamily="34" charset="0"/>
                  <a:cs typeface="Segoe UI Semibold" panose="020B0702040204020203" pitchFamily="34" charset="0"/>
                </a:rPr>
                <a:t>6</a:t>
              </a:r>
            </a:p>
          </p:txBody>
        </p:sp>
      </p:grpSp>
      <p:grpSp>
        <p:nvGrpSpPr>
          <p:cNvPr id="150" name="Group 149">
            <a:extLst>
              <a:ext uri="{FF2B5EF4-FFF2-40B4-BE49-F238E27FC236}">
                <a16:creationId xmlns:a16="http://schemas.microsoft.com/office/drawing/2014/main" id="{8103134F-56B9-4C09-9C90-5DA7B1F7F1F7}"/>
              </a:ext>
            </a:extLst>
          </p:cNvPr>
          <p:cNvGrpSpPr/>
          <p:nvPr/>
        </p:nvGrpSpPr>
        <p:grpSpPr>
          <a:xfrm>
            <a:off x="9896398" y="910203"/>
            <a:ext cx="2166386" cy="5617249"/>
            <a:chOff x="115200" y="1029295"/>
            <a:chExt cx="2166386" cy="5617249"/>
          </a:xfrm>
        </p:grpSpPr>
        <p:grpSp>
          <p:nvGrpSpPr>
            <p:cNvPr id="151" name="Group 150">
              <a:extLst>
                <a:ext uri="{FF2B5EF4-FFF2-40B4-BE49-F238E27FC236}">
                  <a16:creationId xmlns:a16="http://schemas.microsoft.com/office/drawing/2014/main" id="{2D387C92-9E62-419A-8CF8-F9EF66F1B6D5}"/>
                </a:ext>
              </a:extLst>
            </p:cNvPr>
            <p:cNvGrpSpPr/>
            <p:nvPr/>
          </p:nvGrpSpPr>
          <p:grpSpPr>
            <a:xfrm>
              <a:off x="200012" y="1029295"/>
              <a:ext cx="1838525" cy="5617249"/>
              <a:chOff x="111112" y="1071469"/>
              <a:chExt cx="1838525" cy="5617249"/>
            </a:xfrm>
          </p:grpSpPr>
          <p:grpSp>
            <p:nvGrpSpPr>
              <p:cNvPr id="174" name="Group 173">
                <a:extLst>
                  <a:ext uri="{FF2B5EF4-FFF2-40B4-BE49-F238E27FC236}">
                    <a16:creationId xmlns:a16="http://schemas.microsoft.com/office/drawing/2014/main" id="{D58332D3-509D-4998-99C8-69F189FFBE77}"/>
                  </a:ext>
                </a:extLst>
              </p:cNvPr>
              <p:cNvGrpSpPr/>
              <p:nvPr/>
            </p:nvGrpSpPr>
            <p:grpSpPr>
              <a:xfrm>
                <a:off x="144123" y="1071469"/>
                <a:ext cx="1739278" cy="978408"/>
                <a:chOff x="0" y="0"/>
                <a:chExt cx="4438650" cy="1795461"/>
              </a:xfrm>
            </p:grpSpPr>
            <p:sp>
              <p:nvSpPr>
                <p:cNvPr id="191" name="Rectangle 190">
                  <a:extLst>
                    <a:ext uri="{FF2B5EF4-FFF2-40B4-BE49-F238E27FC236}">
                      <a16:creationId xmlns:a16="http://schemas.microsoft.com/office/drawing/2014/main" id="{5DFCEA59-6070-4615-A56A-87C18DE5F849}"/>
                    </a:ext>
                  </a:extLst>
                </p:cNvPr>
                <p:cNvSpPr/>
                <p:nvPr/>
              </p:nvSpPr>
              <p:spPr>
                <a:xfrm>
                  <a:off x="14288" y="33337"/>
                  <a:ext cx="4424362" cy="170497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92" name="Rectangle 191">
                  <a:extLst>
                    <a:ext uri="{FF2B5EF4-FFF2-40B4-BE49-F238E27FC236}">
                      <a16:creationId xmlns:a16="http://schemas.microsoft.com/office/drawing/2014/main" id="{E5B9D9CA-FADD-4A47-8A00-F0334FBFA30C}"/>
                    </a:ext>
                  </a:extLst>
                </p:cNvPr>
                <p:cNvSpPr/>
                <p:nvPr/>
              </p:nvSpPr>
              <p:spPr>
                <a:xfrm>
                  <a:off x="0" y="0"/>
                  <a:ext cx="1509713" cy="179546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grpSp>
            <p:nvGrpSpPr>
              <p:cNvPr id="187" name="Group 186">
                <a:extLst>
                  <a:ext uri="{FF2B5EF4-FFF2-40B4-BE49-F238E27FC236}">
                    <a16:creationId xmlns:a16="http://schemas.microsoft.com/office/drawing/2014/main" id="{F339B996-F342-409E-BEC5-5858BF6DAD66}"/>
                  </a:ext>
                </a:extLst>
              </p:cNvPr>
              <p:cNvGrpSpPr/>
              <p:nvPr/>
            </p:nvGrpSpPr>
            <p:grpSpPr>
              <a:xfrm>
                <a:off x="145346" y="2144239"/>
                <a:ext cx="1759598" cy="978408"/>
                <a:chOff x="0" y="0"/>
                <a:chExt cx="4438650" cy="1795461"/>
              </a:xfrm>
            </p:grpSpPr>
            <p:sp>
              <p:nvSpPr>
                <p:cNvPr id="189" name="Rectangle 188">
                  <a:extLst>
                    <a:ext uri="{FF2B5EF4-FFF2-40B4-BE49-F238E27FC236}">
                      <a16:creationId xmlns:a16="http://schemas.microsoft.com/office/drawing/2014/main" id="{F63C2591-F0D6-4F07-8A9B-B981D24BB219}"/>
                    </a:ext>
                  </a:extLst>
                </p:cNvPr>
                <p:cNvSpPr/>
                <p:nvPr/>
              </p:nvSpPr>
              <p:spPr>
                <a:xfrm>
                  <a:off x="14288" y="33337"/>
                  <a:ext cx="4424362" cy="17049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90" name="Rectangle 189">
                  <a:extLst>
                    <a:ext uri="{FF2B5EF4-FFF2-40B4-BE49-F238E27FC236}">
                      <a16:creationId xmlns:a16="http://schemas.microsoft.com/office/drawing/2014/main" id="{98C21077-3385-4FF7-88CC-57CE1EFE43BF}"/>
                    </a:ext>
                  </a:extLst>
                </p:cNvPr>
                <p:cNvSpPr/>
                <p:nvPr/>
              </p:nvSpPr>
              <p:spPr>
                <a:xfrm>
                  <a:off x="0" y="0"/>
                  <a:ext cx="1509713" cy="179546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grpSp>
          <p:grpSp>
            <p:nvGrpSpPr>
              <p:cNvPr id="176" name="Group 175">
                <a:extLst>
                  <a:ext uri="{FF2B5EF4-FFF2-40B4-BE49-F238E27FC236}">
                    <a16:creationId xmlns:a16="http://schemas.microsoft.com/office/drawing/2014/main" id="{4DDD04A4-1216-4725-9DB3-A88D126AD441}"/>
                  </a:ext>
                </a:extLst>
              </p:cNvPr>
              <p:cNvGrpSpPr/>
              <p:nvPr/>
            </p:nvGrpSpPr>
            <p:grpSpPr>
              <a:xfrm>
                <a:off x="131165" y="3217009"/>
                <a:ext cx="1813837" cy="1076567"/>
                <a:chOff x="0" y="0"/>
                <a:chExt cx="4438650" cy="1795461"/>
              </a:xfrm>
            </p:grpSpPr>
            <p:sp>
              <p:nvSpPr>
                <p:cNvPr id="185" name="Rectangle 184">
                  <a:extLst>
                    <a:ext uri="{FF2B5EF4-FFF2-40B4-BE49-F238E27FC236}">
                      <a16:creationId xmlns:a16="http://schemas.microsoft.com/office/drawing/2014/main" id="{2C3001ED-15EA-42C0-ABB4-0FBDDA3E838D}"/>
                    </a:ext>
                  </a:extLst>
                </p:cNvPr>
                <p:cNvSpPr/>
                <p:nvPr/>
              </p:nvSpPr>
              <p:spPr>
                <a:xfrm>
                  <a:off x="14288" y="33337"/>
                  <a:ext cx="4424362" cy="17049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86" name="Rectangle 185">
                  <a:extLst>
                    <a:ext uri="{FF2B5EF4-FFF2-40B4-BE49-F238E27FC236}">
                      <a16:creationId xmlns:a16="http://schemas.microsoft.com/office/drawing/2014/main" id="{7D3278AB-E1DA-45C7-9738-984397399783}"/>
                    </a:ext>
                  </a:extLst>
                </p:cNvPr>
                <p:cNvSpPr/>
                <p:nvPr/>
              </p:nvSpPr>
              <p:spPr>
                <a:xfrm>
                  <a:off x="0" y="0"/>
                  <a:ext cx="1509713" cy="179546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grpSp>
          <p:grpSp>
            <p:nvGrpSpPr>
              <p:cNvPr id="177" name="Group 176">
                <a:extLst>
                  <a:ext uri="{FF2B5EF4-FFF2-40B4-BE49-F238E27FC236}">
                    <a16:creationId xmlns:a16="http://schemas.microsoft.com/office/drawing/2014/main" id="{0B0A2CC4-B9E1-4E51-A53D-287C09E9E19F}"/>
                  </a:ext>
                </a:extLst>
              </p:cNvPr>
              <p:cNvGrpSpPr/>
              <p:nvPr/>
            </p:nvGrpSpPr>
            <p:grpSpPr>
              <a:xfrm>
                <a:off x="123911" y="4387938"/>
                <a:ext cx="1825726" cy="1103209"/>
                <a:chOff x="7308546" y="1086087"/>
                <a:chExt cx="2164261" cy="1197381"/>
              </a:xfrm>
            </p:grpSpPr>
            <p:grpSp>
              <p:nvGrpSpPr>
                <p:cNvPr id="181" name="Group 180">
                  <a:extLst>
                    <a:ext uri="{FF2B5EF4-FFF2-40B4-BE49-F238E27FC236}">
                      <a16:creationId xmlns:a16="http://schemas.microsoft.com/office/drawing/2014/main" id="{D77F0255-E099-43C8-816D-9B14C253A770}"/>
                    </a:ext>
                  </a:extLst>
                </p:cNvPr>
                <p:cNvGrpSpPr/>
                <p:nvPr/>
              </p:nvGrpSpPr>
              <p:grpSpPr>
                <a:xfrm>
                  <a:off x="7308546" y="1086087"/>
                  <a:ext cx="2164261" cy="1197381"/>
                  <a:chOff x="0" y="0"/>
                  <a:chExt cx="4438650" cy="1795461"/>
                </a:xfrm>
              </p:grpSpPr>
              <p:sp>
                <p:nvSpPr>
                  <p:cNvPr id="183" name="Rectangle 182">
                    <a:extLst>
                      <a:ext uri="{FF2B5EF4-FFF2-40B4-BE49-F238E27FC236}">
                        <a16:creationId xmlns:a16="http://schemas.microsoft.com/office/drawing/2014/main" id="{CA095B98-C80B-402E-95B6-E9A9879E154A}"/>
                      </a:ext>
                    </a:extLst>
                  </p:cNvPr>
                  <p:cNvSpPr/>
                  <p:nvPr/>
                </p:nvSpPr>
                <p:spPr>
                  <a:xfrm>
                    <a:off x="14288" y="33337"/>
                    <a:ext cx="4424362" cy="17049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84" name="Rectangle 183">
                    <a:extLst>
                      <a:ext uri="{FF2B5EF4-FFF2-40B4-BE49-F238E27FC236}">
                        <a16:creationId xmlns:a16="http://schemas.microsoft.com/office/drawing/2014/main" id="{B3F0A585-F34D-49E4-AF3C-93225C606F8B}"/>
                      </a:ext>
                    </a:extLst>
                  </p:cNvPr>
                  <p:cNvSpPr/>
                  <p:nvPr/>
                </p:nvSpPr>
                <p:spPr>
                  <a:xfrm>
                    <a:off x="0" y="0"/>
                    <a:ext cx="1509713" cy="179546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grpSp>
            <p:pic>
              <p:nvPicPr>
                <p:cNvPr id="182" name="Picture 181">
                  <a:extLst>
                    <a:ext uri="{FF2B5EF4-FFF2-40B4-BE49-F238E27FC236}">
                      <a16:creationId xmlns:a16="http://schemas.microsoft.com/office/drawing/2014/main" id="{0D5FA128-2DF5-4431-A244-3A62CECB0F71}"/>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7402814" y="1339330"/>
                  <a:ext cx="590295" cy="628046"/>
                </a:xfrm>
                <a:prstGeom prst="rect">
                  <a:avLst/>
                </a:prstGeom>
                <a:noFill/>
              </p:spPr>
            </p:pic>
          </p:grpSp>
          <p:grpSp>
            <p:nvGrpSpPr>
              <p:cNvPr id="178" name="Group 177">
                <a:extLst>
                  <a:ext uri="{FF2B5EF4-FFF2-40B4-BE49-F238E27FC236}">
                    <a16:creationId xmlns:a16="http://schemas.microsoft.com/office/drawing/2014/main" id="{E2228A50-6CFD-4E78-99D8-18DD41DBEAE2}"/>
                  </a:ext>
                </a:extLst>
              </p:cNvPr>
              <p:cNvGrpSpPr/>
              <p:nvPr/>
            </p:nvGrpSpPr>
            <p:grpSpPr>
              <a:xfrm>
                <a:off x="111112" y="5585509"/>
                <a:ext cx="1825726" cy="1103209"/>
                <a:chOff x="0" y="0"/>
                <a:chExt cx="4438650" cy="1795461"/>
              </a:xfrm>
            </p:grpSpPr>
            <p:sp>
              <p:nvSpPr>
                <p:cNvPr id="179" name="Rectangle 178">
                  <a:extLst>
                    <a:ext uri="{FF2B5EF4-FFF2-40B4-BE49-F238E27FC236}">
                      <a16:creationId xmlns:a16="http://schemas.microsoft.com/office/drawing/2014/main" id="{04FB0900-4ADC-465A-B608-971FD387DDF7}"/>
                    </a:ext>
                  </a:extLst>
                </p:cNvPr>
                <p:cNvSpPr/>
                <p:nvPr/>
              </p:nvSpPr>
              <p:spPr>
                <a:xfrm>
                  <a:off x="14288" y="33337"/>
                  <a:ext cx="4424362" cy="17049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80" name="Rectangle 179">
                  <a:extLst>
                    <a:ext uri="{FF2B5EF4-FFF2-40B4-BE49-F238E27FC236}">
                      <a16:creationId xmlns:a16="http://schemas.microsoft.com/office/drawing/2014/main" id="{0F3B7F24-93E1-4CA5-8415-2672C0EA0A3D}"/>
                    </a:ext>
                  </a:extLst>
                </p:cNvPr>
                <p:cNvSpPr/>
                <p:nvPr/>
              </p:nvSpPr>
              <p:spPr>
                <a:xfrm>
                  <a:off x="0" y="0"/>
                  <a:ext cx="1509713" cy="179546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grpSp>
        </p:grpSp>
        <p:sp>
          <p:nvSpPr>
            <p:cNvPr id="152" name="TextBox 40">
              <a:extLst>
                <a:ext uri="{FF2B5EF4-FFF2-40B4-BE49-F238E27FC236}">
                  <a16:creationId xmlns:a16="http://schemas.microsoft.com/office/drawing/2014/main" id="{FB11B4E9-3BED-4F84-9C7F-B77683D3E2FB}"/>
                </a:ext>
              </a:extLst>
            </p:cNvPr>
            <p:cNvSpPr txBox="1"/>
            <p:nvPr/>
          </p:nvSpPr>
          <p:spPr>
            <a:xfrm>
              <a:off x="777973" y="1162084"/>
              <a:ext cx="1284602" cy="35668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200" dirty="0">
                  <a:solidFill>
                    <a:schemeClr val="bg1"/>
                  </a:solidFill>
                  <a:latin typeface="Segoe UI Semibold" panose="020B0702040204020203" pitchFamily="34" charset="0"/>
                  <a:cs typeface="Segoe UI Semibold" panose="020B0702040204020203" pitchFamily="34" charset="0"/>
                </a:rPr>
                <a:t>No_of</a:t>
              </a:r>
              <a:r>
                <a:rPr lang="en-US" sz="1200" baseline="0" dirty="0">
                  <a:solidFill>
                    <a:schemeClr val="bg1"/>
                  </a:solidFill>
                  <a:latin typeface="Segoe UI Semibold" panose="020B0702040204020203" pitchFamily="34" charset="0"/>
                  <a:cs typeface="Segoe UI Semibold" panose="020B0702040204020203" pitchFamily="34" charset="0"/>
                </a:rPr>
                <a:t> factors</a:t>
              </a:r>
              <a:endParaRPr lang="en-US" sz="1200" dirty="0">
                <a:solidFill>
                  <a:schemeClr val="bg1"/>
                </a:solidFill>
                <a:latin typeface="Segoe UI Semibold" panose="020B0702040204020203" pitchFamily="34" charset="0"/>
                <a:cs typeface="Segoe UI Semibold" panose="020B0702040204020203" pitchFamily="34" charset="0"/>
              </a:endParaRPr>
            </a:p>
          </p:txBody>
        </p:sp>
        <p:sp>
          <p:nvSpPr>
            <p:cNvPr id="153" name="TextBox 42">
              <a:extLst>
                <a:ext uri="{FF2B5EF4-FFF2-40B4-BE49-F238E27FC236}">
                  <a16:creationId xmlns:a16="http://schemas.microsoft.com/office/drawing/2014/main" id="{4DCBB029-C216-487F-9A70-9554BD4B0644}"/>
                </a:ext>
              </a:extLst>
            </p:cNvPr>
            <p:cNvSpPr txBox="1"/>
            <p:nvPr/>
          </p:nvSpPr>
          <p:spPr>
            <a:xfrm>
              <a:off x="444239" y="2131425"/>
              <a:ext cx="1837347" cy="49047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50" dirty="0">
                  <a:solidFill>
                    <a:schemeClr val="bg1"/>
                  </a:solidFill>
                  <a:latin typeface="Segoe UI Semibold" panose="020B0702040204020203" pitchFamily="34" charset="0"/>
                  <a:cs typeface="Segoe UI Semibold" panose="020B0702040204020203" pitchFamily="34" charset="0"/>
                </a:rPr>
                <a:t>Country highest</a:t>
              </a:r>
              <a:r>
                <a:rPr lang="en-US" sz="1050" baseline="0" dirty="0">
                  <a:solidFill>
                    <a:schemeClr val="bg1"/>
                  </a:solidFill>
                  <a:latin typeface="Segoe UI Semibold" panose="020B0702040204020203" pitchFamily="34" charset="0"/>
                  <a:cs typeface="Segoe UI Semibold" panose="020B0702040204020203" pitchFamily="34" charset="0"/>
                </a:rPr>
                <a:t> </a:t>
              </a:r>
            </a:p>
            <a:p>
              <a:pPr algn="ctr"/>
              <a:r>
                <a:rPr lang="en-US" sz="1050" baseline="0" dirty="0">
                  <a:solidFill>
                    <a:schemeClr val="bg1"/>
                  </a:solidFill>
                  <a:latin typeface="Segoe UI Semibold" panose="020B0702040204020203" pitchFamily="34" charset="0"/>
                  <a:cs typeface="Segoe UI Semibold" panose="020B0702040204020203" pitchFamily="34" charset="0"/>
                </a:rPr>
                <a:t>unemployment rate</a:t>
              </a:r>
              <a:endParaRPr lang="en-US" sz="1050" dirty="0">
                <a:solidFill>
                  <a:schemeClr val="bg1"/>
                </a:solidFill>
                <a:latin typeface="Segoe UI Semibold" panose="020B0702040204020203" pitchFamily="34" charset="0"/>
                <a:cs typeface="Segoe UI Semibold" panose="020B0702040204020203" pitchFamily="34" charset="0"/>
              </a:endParaRPr>
            </a:p>
          </p:txBody>
        </p:sp>
        <p:sp>
          <p:nvSpPr>
            <p:cNvPr id="154" name="TextBox 43">
              <a:extLst>
                <a:ext uri="{FF2B5EF4-FFF2-40B4-BE49-F238E27FC236}">
                  <a16:creationId xmlns:a16="http://schemas.microsoft.com/office/drawing/2014/main" id="{68422FF8-9B35-48D7-83D1-46E1C124E06D}"/>
                </a:ext>
              </a:extLst>
            </p:cNvPr>
            <p:cNvSpPr txBox="1"/>
            <p:nvPr/>
          </p:nvSpPr>
          <p:spPr>
            <a:xfrm>
              <a:off x="870711" y="2680340"/>
              <a:ext cx="989123" cy="5096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dirty="0">
                  <a:solidFill>
                    <a:schemeClr val="bg1"/>
                  </a:solidFill>
                  <a:latin typeface="Segoe UI Semibold" panose="020B0702040204020203" pitchFamily="34" charset="0"/>
                  <a:cs typeface="Segoe UI Semibold" panose="020B0702040204020203" pitchFamily="34" charset="0"/>
                </a:rPr>
                <a:t>Spain</a:t>
              </a:r>
            </a:p>
          </p:txBody>
        </p:sp>
        <p:sp>
          <p:nvSpPr>
            <p:cNvPr id="155" name="TextBox 46">
              <a:extLst>
                <a:ext uri="{FF2B5EF4-FFF2-40B4-BE49-F238E27FC236}">
                  <a16:creationId xmlns:a16="http://schemas.microsoft.com/office/drawing/2014/main" id="{CD7723E7-549F-4408-9696-ECF39D2D2E4D}"/>
                </a:ext>
              </a:extLst>
            </p:cNvPr>
            <p:cNvSpPr txBox="1"/>
            <p:nvPr/>
          </p:nvSpPr>
          <p:spPr>
            <a:xfrm>
              <a:off x="739873" y="4346612"/>
              <a:ext cx="1398481" cy="49047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dirty="0">
                  <a:solidFill>
                    <a:schemeClr val="bg1"/>
                  </a:solidFill>
                  <a:latin typeface="Segoe UI Semibold" panose="020B0702040204020203" pitchFamily="34" charset="0"/>
                  <a:cs typeface="Segoe UI Semibold" panose="020B0702040204020203" pitchFamily="34" charset="0"/>
                </a:rPr>
                <a:t>Year</a:t>
              </a:r>
              <a:r>
                <a:rPr lang="en-US" baseline="0" dirty="0">
                  <a:solidFill>
                    <a:schemeClr val="bg1"/>
                  </a:solidFill>
                  <a:latin typeface="Segoe UI Semibold" panose="020B0702040204020203" pitchFamily="34" charset="0"/>
                  <a:cs typeface="Segoe UI Semibold" panose="020B0702040204020203" pitchFamily="34" charset="0"/>
                </a:rPr>
                <a:t> with the highest unemp rate</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56" name="TextBox 47">
              <a:extLst>
                <a:ext uri="{FF2B5EF4-FFF2-40B4-BE49-F238E27FC236}">
                  <a16:creationId xmlns:a16="http://schemas.microsoft.com/office/drawing/2014/main" id="{B64D5661-35BF-43AF-9E7E-E1B63D2B2CAA}"/>
                </a:ext>
              </a:extLst>
            </p:cNvPr>
            <p:cNvSpPr txBox="1"/>
            <p:nvPr/>
          </p:nvSpPr>
          <p:spPr>
            <a:xfrm>
              <a:off x="582014" y="5567435"/>
              <a:ext cx="1591919" cy="52857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200" dirty="0">
                  <a:solidFill>
                    <a:schemeClr val="bg1"/>
                  </a:solidFill>
                  <a:latin typeface="Segoe UI Semibold" panose="020B0702040204020203" pitchFamily="34" charset="0"/>
                  <a:cs typeface="Segoe UI Semibold" panose="020B0702040204020203" pitchFamily="34" charset="0"/>
                </a:rPr>
                <a:t>Factor causing the </a:t>
              </a:r>
            </a:p>
            <a:p>
              <a:pPr algn="ctr"/>
              <a:r>
                <a:rPr lang="en-US" sz="1200" dirty="0">
                  <a:solidFill>
                    <a:schemeClr val="bg1"/>
                  </a:solidFill>
                  <a:latin typeface="Segoe UI Semibold" panose="020B0702040204020203" pitchFamily="34" charset="0"/>
                  <a:cs typeface="Segoe UI Semibold" panose="020B0702040204020203" pitchFamily="34" charset="0"/>
                </a:rPr>
                <a:t>most crime</a:t>
              </a:r>
            </a:p>
          </p:txBody>
        </p:sp>
        <p:sp>
          <p:nvSpPr>
            <p:cNvPr id="161" name="TextBox 48">
              <a:extLst>
                <a:ext uri="{FF2B5EF4-FFF2-40B4-BE49-F238E27FC236}">
                  <a16:creationId xmlns:a16="http://schemas.microsoft.com/office/drawing/2014/main" id="{C2DC1C48-42EC-40F3-B60A-A3860A47E7B7}"/>
                </a:ext>
              </a:extLst>
            </p:cNvPr>
            <p:cNvSpPr txBox="1"/>
            <p:nvPr/>
          </p:nvSpPr>
          <p:spPr>
            <a:xfrm>
              <a:off x="595451" y="6075590"/>
              <a:ext cx="1547117" cy="5096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400" b="0" dirty="0">
                  <a:solidFill>
                    <a:schemeClr val="bg1"/>
                  </a:solidFill>
                  <a:latin typeface="Segoe UI Semibold" panose="020B0702040204020203" pitchFamily="34" charset="0"/>
                  <a:cs typeface="Segoe UI Semibold" panose="020B0702040204020203" pitchFamily="34" charset="0"/>
                </a:rPr>
                <a:t>Youth Unemployment</a:t>
              </a:r>
            </a:p>
          </p:txBody>
        </p:sp>
        <p:pic>
          <p:nvPicPr>
            <p:cNvPr id="162" name="Picture 161">
              <a:extLst>
                <a:ext uri="{FF2B5EF4-FFF2-40B4-BE49-F238E27FC236}">
                  <a16:creationId xmlns:a16="http://schemas.microsoft.com/office/drawing/2014/main" id="{E3C7EB7F-989F-4B5F-A1E3-319BD1C568CC}"/>
                </a:ext>
              </a:extLst>
            </p:cNvPr>
            <p:cNvPicPr>
              <a:picLocks noChangeAspect="1"/>
            </p:cNvPicPr>
            <p:nvPr/>
          </p:nvPicPr>
          <p:blipFill>
            <a:blip r:embed="rId5">
              <a:lum bright="70000" contrast="-70000"/>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rcRect/>
            <a:stretch/>
          </p:blipFill>
          <p:spPr>
            <a:xfrm>
              <a:off x="115200" y="5757598"/>
              <a:ext cx="692076" cy="692076"/>
            </a:xfrm>
            <a:prstGeom prst="rect">
              <a:avLst/>
            </a:prstGeom>
          </p:spPr>
        </p:pic>
        <p:pic>
          <p:nvPicPr>
            <p:cNvPr id="164" name="Picture 163">
              <a:extLst>
                <a:ext uri="{FF2B5EF4-FFF2-40B4-BE49-F238E27FC236}">
                  <a16:creationId xmlns:a16="http://schemas.microsoft.com/office/drawing/2014/main" id="{E0623FED-212A-4929-B329-11D66AA75F49}"/>
                </a:ext>
              </a:extLst>
            </p:cNvPr>
            <p:cNvPicPr>
              <a:picLocks noChangeAspect="1"/>
            </p:cNvPicPr>
            <p:nvPr/>
          </p:nvPicPr>
          <p:blipFill>
            <a:blip r:embed="rId7">
              <a:lum bright="70000" contrast="-70000"/>
              <a:extLst>
                <a:ext uri="{BEBA8EAE-BF5A-486C-A8C5-ECC9F3942E4B}">
                  <a14:imgProps xmlns:a14="http://schemas.microsoft.com/office/drawing/2010/main">
                    <a14:imgLayer r:embed="rId8">
                      <a14:imgEffect>
                        <a14:artisticPhotocopy/>
                      </a14:imgEffect>
                    </a14:imgLayer>
                  </a14:imgProps>
                </a:ext>
                <a:ext uri="{28A0092B-C50C-407E-A947-70E740481C1C}">
                  <a14:useLocalDpi xmlns:a14="http://schemas.microsoft.com/office/drawing/2010/main" val="0"/>
                </a:ext>
              </a:extLst>
            </a:blip>
            <a:srcRect/>
            <a:stretch/>
          </p:blipFill>
          <p:spPr>
            <a:xfrm>
              <a:off x="170533" y="3327364"/>
              <a:ext cx="700178" cy="700178"/>
            </a:xfrm>
            <a:prstGeom prst="rect">
              <a:avLst/>
            </a:prstGeom>
          </p:spPr>
        </p:pic>
        <p:pic>
          <p:nvPicPr>
            <p:cNvPr id="165" name="Picture 164">
              <a:extLst>
                <a:ext uri="{FF2B5EF4-FFF2-40B4-BE49-F238E27FC236}">
                  <a16:creationId xmlns:a16="http://schemas.microsoft.com/office/drawing/2014/main" id="{5C7A2174-376B-41FC-AE71-A70B907D6CE4}"/>
                </a:ext>
              </a:extLst>
            </p:cNvPr>
            <p:cNvPicPr>
              <a:picLocks noChangeAspect="1"/>
            </p:cNvPicPr>
            <p:nvPr/>
          </p:nvPicPr>
          <p:blipFill>
            <a:blip r:embed="rId9">
              <a:lum bright="70000" contrast="-70000"/>
              <a:extLst>
                <a:ext uri="{BEBA8EAE-BF5A-486C-A8C5-ECC9F3942E4B}">
                  <a14:imgProps xmlns:a14="http://schemas.microsoft.com/office/drawing/2010/main">
                    <a14:imgLayer r:embed="rId10">
                      <a14:imgEffect>
                        <a14:artisticPhotocopy/>
                      </a14:imgEffect>
                    </a14:imgLayer>
                  </a14:imgProps>
                </a:ext>
                <a:ext uri="{28A0092B-C50C-407E-A947-70E740481C1C}">
                  <a14:useLocalDpi xmlns:a14="http://schemas.microsoft.com/office/drawing/2010/main" val="0"/>
                </a:ext>
              </a:extLst>
            </a:blip>
            <a:stretch>
              <a:fillRect/>
            </a:stretch>
          </p:blipFill>
          <p:spPr>
            <a:xfrm>
              <a:off x="246043" y="1250130"/>
              <a:ext cx="564982" cy="564982"/>
            </a:xfrm>
            <a:prstGeom prst="rect">
              <a:avLst/>
            </a:prstGeom>
          </p:spPr>
        </p:pic>
        <p:sp>
          <p:nvSpPr>
            <p:cNvPr id="166" name="TextBox 226">
              <a:extLst>
                <a:ext uri="{FF2B5EF4-FFF2-40B4-BE49-F238E27FC236}">
                  <a16:creationId xmlns:a16="http://schemas.microsoft.com/office/drawing/2014/main" id="{53FB2591-3D9C-4C90-9FE4-F6ED27D43F42}"/>
                </a:ext>
              </a:extLst>
            </p:cNvPr>
            <p:cNvSpPr txBox="1"/>
            <p:nvPr/>
          </p:nvSpPr>
          <p:spPr>
            <a:xfrm>
              <a:off x="776171" y="3187914"/>
              <a:ext cx="1178204" cy="39849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dirty="0">
                  <a:solidFill>
                    <a:schemeClr val="bg1"/>
                  </a:solidFill>
                  <a:latin typeface="Segoe UI Semibold" panose="020B0702040204020203" pitchFamily="34" charset="0"/>
                  <a:cs typeface="Segoe UI Semibold" panose="020B0702040204020203" pitchFamily="34" charset="0"/>
                </a:rPr>
                <a:t>Year</a:t>
              </a:r>
              <a:r>
                <a:rPr lang="en-US" baseline="0" dirty="0">
                  <a:solidFill>
                    <a:schemeClr val="bg1"/>
                  </a:solidFill>
                  <a:latin typeface="Segoe UI Semibold" panose="020B0702040204020203" pitchFamily="34" charset="0"/>
                  <a:cs typeface="Segoe UI Semibold" panose="020B0702040204020203" pitchFamily="34" charset="0"/>
                </a:rPr>
                <a:t> with the highest</a:t>
              </a:r>
            </a:p>
            <a:p>
              <a:pPr algn="ctr"/>
              <a:r>
                <a:rPr lang="en-US" baseline="0" dirty="0">
                  <a:solidFill>
                    <a:schemeClr val="bg1"/>
                  </a:solidFill>
                  <a:latin typeface="Segoe UI Semibold" panose="020B0702040204020203" pitchFamily="34" charset="0"/>
                  <a:cs typeface="Segoe UI Semibold" panose="020B0702040204020203" pitchFamily="34" charset="0"/>
                </a:rPr>
                <a:t>poverty rate</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71" name="TextBox 43">
              <a:extLst>
                <a:ext uri="{FF2B5EF4-FFF2-40B4-BE49-F238E27FC236}">
                  <a16:creationId xmlns:a16="http://schemas.microsoft.com/office/drawing/2014/main" id="{8A199790-08C4-4263-9D94-17779A062572}"/>
                </a:ext>
              </a:extLst>
            </p:cNvPr>
            <p:cNvSpPr txBox="1"/>
            <p:nvPr/>
          </p:nvSpPr>
          <p:spPr>
            <a:xfrm>
              <a:off x="944551" y="3785578"/>
              <a:ext cx="989123" cy="5096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dirty="0">
                  <a:solidFill>
                    <a:schemeClr val="bg1"/>
                  </a:solidFill>
                  <a:latin typeface="Segoe UI Semibold" panose="020B0702040204020203" pitchFamily="34" charset="0"/>
                  <a:cs typeface="Segoe UI Semibold" panose="020B0702040204020203" pitchFamily="34" charset="0"/>
                </a:rPr>
                <a:t>2021</a:t>
              </a:r>
            </a:p>
          </p:txBody>
        </p:sp>
        <p:sp>
          <p:nvSpPr>
            <p:cNvPr id="172" name="TextBox 43">
              <a:extLst>
                <a:ext uri="{FF2B5EF4-FFF2-40B4-BE49-F238E27FC236}">
                  <a16:creationId xmlns:a16="http://schemas.microsoft.com/office/drawing/2014/main" id="{F35A82CA-3031-43DB-843B-95A28CEAC335}"/>
                </a:ext>
              </a:extLst>
            </p:cNvPr>
            <p:cNvSpPr txBox="1"/>
            <p:nvPr/>
          </p:nvSpPr>
          <p:spPr>
            <a:xfrm>
              <a:off x="922211" y="4991792"/>
              <a:ext cx="989123" cy="5096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dirty="0">
                  <a:solidFill>
                    <a:schemeClr val="bg1"/>
                  </a:solidFill>
                  <a:latin typeface="Segoe UI Semibold" panose="020B0702040204020203" pitchFamily="34" charset="0"/>
                  <a:cs typeface="Segoe UI Semibold" panose="020B0702040204020203" pitchFamily="34" charset="0"/>
                </a:rPr>
                <a:t>2021</a:t>
              </a:r>
            </a:p>
          </p:txBody>
        </p:sp>
        <p:sp>
          <p:nvSpPr>
            <p:cNvPr id="173" name="TextBox 43">
              <a:extLst>
                <a:ext uri="{FF2B5EF4-FFF2-40B4-BE49-F238E27FC236}">
                  <a16:creationId xmlns:a16="http://schemas.microsoft.com/office/drawing/2014/main" id="{C5F9A024-B5C1-4574-8E7C-826B092FBF7B}"/>
                </a:ext>
              </a:extLst>
            </p:cNvPr>
            <p:cNvSpPr txBox="1"/>
            <p:nvPr/>
          </p:nvSpPr>
          <p:spPr>
            <a:xfrm>
              <a:off x="896492" y="1537324"/>
              <a:ext cx="989123" cy="5096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dirty="0">
                  <a:solidFill>
                    <a:schemeClr val="bg1"/>
                  </a:solidFill>
                  <a:latin typeface="Segoe UI Semibold" panose="020B0702040204020203" pitchFamily="34" charset="0"/>
                  <a:cs typeface="Segoe UI Semibold" panose="020B0702040204020203" pitchFamily="34" charset="0"/>
                </a:rPr>
                <a:t>6</a:t>
              </a:r>
            </a:p>
          </p:txBody>
        </p:sp>
      </p:grpSp>
      <p:sp>
        <p:nvSpPr>
          <p:cNvPr id="193" name="Rectangle: Rounded Corners 192">
            <a:extLst>
              <a:ext uri="{FF2B5EF4-FFF2-40B4-BE49-F238E27FC236}">
                <a16:creationId xmlns:a16="http://schemas.microsoft.com/office/drawing/2014/main" id="{4B402EF0-4929-4449-A451-02C32DDA7238}"/>
              </a:ext>
            </a:extLst>
          </p:cNvPr>
          <p:cNvSpPr/>
          <p:nvPr/>
        </p:nvSpPr>
        <p:spPr>
          <a:xfrm>
            <a:off x="35140" y="5387"/>
            <a:ext cx="1652618" cy="463817"/>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Rounded Corners 193">
            <a:extLst>
              <a:ext uri="{FF2B5EF4-FFF2-40B4-BE49-F238E27FC236}">
                <a16:creationId xmlns:a16="http://schemas.microsoft.com/office/drawing/2014/main" id="{4E70E00C-B3AC-4241-9E7B-786F995DB5DB}"/>
              </a:ext>
            </a:extLst>
          </p:cNvPr>
          <p:cNvSpPr/>
          <p:nvPr/>
        </p:nvSpPr>
        <p:spPr>
          <a:xfrm>
            <a:off x="158964" y="157787"/>
            <a:ext cx="1652618" cy="463817"/>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TextBox 194">
            <a:extLst>
              <a:ext uri="{FF2B5EF4-FFF2-40B4-BE49-F238E27FC236}">
                <a16:creationId xmlns:a16="http://schemas.microsoft.com/office/drawing/2014/main" id="{9A7B4311-424E-4D84-801F-37506548AA77}"/>
              </a:ext>
            </a:extLst>
          </p:cNvPr>
          <p:cNvSpPr txBox="1"/>
          <p:nvPr/>
        </p:nvSpPr>
        <p:spPr>
          <a:xfrm>
            <a:off x="254216" y="220752"/>
            <a:ext cx="1557366" cy="369332"/>
          </a:xfrm>
          <a:prstGeom prst="rect">
            <a:avLst/>
          </a:prstGeom>
          <a:noFill/>
        </p:spPr>
        <p:txBody>
          <a:bodyPr wrap="square" rtlCol="0">
            <a:spAutoFit/>
          </a:bodyPr>
          <a:lstStyle/>
          <a:p>
            <a:r>
              <a:rPr lang="en-US" dirty="0">
                <a:solidFill>
                  <a:srgbClr val="FF0000"/>
                </a:solidFill>
                <a:latin typeface="Bahnschrift" panose="020B0502040204020203" pitchFamily="34" charset="0"/>
              </a:rPr>
              <a:t>Factors KPIs</a:t>
            </a:r>
          </a:p>
        </p:txBody>
      </p:sp>
      <p:sp>
        <p:nvSpPr>
          <p:cNvPr id="196" name="TextBox 195">
            <a:extLst>
              <a:ext uri="{FF2B5EF4-FFF2-40B4-BE49-F238E27FC236}">
                <a16:creationId xmlns:a16="http://schemas.microsoft.com/office/drawing/2014/main" id="{F50CD3EB-DCED-40C2-BDD5-52D7370ED688}"/>
              </a:ext>
            </a:extLst>
          </p:cNvPr>
          <p:cNvSpPr txBox="1"/>
          <p:nvPr/>
        </p:nvSpPr>
        <p:spPr>
          <a:xfrm>
            <a:off x="191971" y="663613"/>
            <a:ext cx="1050280" cy="307777"/>
          </a:xfrm>
          <a:prstGeom prst="rect">
            <a:avLst/>
          </a:prstGeom>
          <a:noFill/>
        </p:spPr>
        <p:txBody>
          <a:bodyPr wrap="square" rtlCol="0">
            <a:spAutoFit/>
          </a:bodyPr>
          <a:lstStyle/>
          <a:p>
            <a:r>
              <a:rPr lang="en-US" sz="1400" dirty="0">
                <a:solidFill>
                  <a:schemeClr val="bg1"/>
                </a:solidFill>
                <a:latin typeface="Bahnschrift" panose="020B0502040204020203" pitchFamily="34" charset="0"/>
              </a:rPr>
              <a:t>Less-dev</a:t>
            </a:r>
          </a:p>
        </p:txBody>
      </p:sp>
      <p:pic>
        <p:nvPicPr>
          <p:cNvPr id="200" name="Picture 199">
            <a:extLst>
              <a:ext uri="{FF2B5EF4-FFF2-40B4-BE49-F238E27FC236}">
                <a16:creationId xmlns:a16="http://schemas.microsoft.com/office/drawing/2014/main" id="{C5EABCFC-A76A-4752-891A-60B29FD2EAC6}"/>
              </a:ext>
            </a:extLst>
          </p:cNvPr>
          <p:cNvPicPr>
            <a:picLocks noChangeAspect="1"/>
          </p:cNvPicPr>
          <p:nvPr/>
        </p:nvPicPr>
        <p:blipFill>
          <a:blip r:embed="rId11">
            <a:alphaModFix amt="35000"/>
            <a:extLst>
              <a:ext uri="{BEBA8EAE-BF5A-486C-A8C5-ECC9F3942E4B}">
                <a14:imgProps xmlns:a14="http://schemas.microsoft.com/office/drawing/2010/main">
                  <a14:imgLayer r:embed="rId12">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196395" y="1045778"/>
            <a:ext cx="7725403" cy="5372153"/>
          </a:xfrm>
          <a:prstGeom prst="rect">
            <a:avLst/>
          </a:prstGeom>
        </p:spPr>
      </p:pic>
      <p:sp>
        <p:nvSpPr>
          <p:cNvPr id="197" name="TextBox 196">
            <a:extLst>
              <a:ext uri="{FF2B5EF4-FFF2-40B4-BE49-F238E27FC236}">
                <a16:creationId xmlns:a16="http://schemas.microsoft.com/office/drawing/2014/main" id="{3A9DB26C-B922-4E8D-9638-7708424A907E}"/>
              </a:ext>
            </a:extLst>
          </p:cNvPr>
          <p:cNvSpPr txBox="1"/>
          <p:nvPr/>
        </p:nvSpPr>
        <p:spPr>
          <a:xfrm>
            <a:off x="9844088" y="663613"/>
            <a:ext cx="1050280" cy="307777"/>
          </a:xfrm>
          <a:prstGeom prst="rect">
            <a:avLst/>
          </a:prstGeom>
          <a:noFill/>
        </p:spPr>
        <p:txBody>
          <a:bodyPr wrap="square" rtlCol="0">
            <a:spAutoFit/>
          </a:bodyPr>
          <a:lstStyle/>
          <a:p>
            <a:r>
              <a:rPr lang="en-US" sz="1400" dirty="0">
                <a:solidFill>
                  <a:schemeClr val="bg1"/>
                </a:solidFill>
                <a:latin typeface="Bahnschrift" panose="020B0502040204020203" pitchFamily="34" charset="0"/>
              </a:rPr>
              <a:t>Developed</a:t>
            </a:r>
          </a:p>
        </p:txBody>
      </p:sp>
      <p:pic>
        <p:nvPicPr>
          <p:cNvPr id="198" name="Picture 197">
            <a:extLst>
              <a:ext uri="{FF2B5EF4-FFF2-40B4-BE49-F238E27FC236}">
                <a16:creationId xmlns:a16="http://schemas.microsoft.com/office/drawing/2014/main" id="{42CE3F7A-8151-4C0B-B4CE-7133472A1D93}"/>
              </a:ext>
            </a:extLst>
          </p:cNvPr>
          <p:cNvPicPr>
            <a:picLocks noChangeAspect="1"/>
          </p:cNvPicPr>
          <p:nvPr/>
        </p:nvPicPr>
        <p:blipFill>
          <a:blip r:embed="rId13" cstate="print">
            <a:extLst>
              <a:ext uri="{28A0092B-C50C-407E-A947-70E740481C1C}">
                <a14:useLocalDpi xmlns:a14="http://schemas.microsoft.com/office/drawing/2010/main" val="0"/>
              </a:ext>
            </a:extLst>
          </a:blip>
          <a:srcRect/>
          <a:stretch/>
        </p:blipFill>
        <p:spPr>
          <a:xfrm>
            <a:off x="10060200" y="2378742"/>
            <a:ext cx="476347" cy="418639"/>
          </a:xfrm>
          <a:prstGeom prst="rect">
            <a:avLst/>
          </a:prstGeom>
        </p:spPr>
      </p:pic>
      <p:sp>
        <p:nvSpPr>
          <p:cNvPr id="10" name="Rectangle 2">
            <a:extLst>
              <a:ext uri="{FF2B5EF4-FFF2-40B4-BE49-F238E27FC236}">
                <a16:creationId xmlns:a16="http://schemas.microsoft.com/office/drawing/2014/main" id="{4137E431-7246-4045-8E72-9D5098C78D96}"/>
              </a:ext>
            </a:extLst>
          </p:cNvPr>
          <p:cNvSpPr>
            <a:spLocks noChangeArrowheads="1"/>
          </p:cNvSpPr>
          <p:nvPr/>
        </p:nvSpPr>
        <p:spPr bwMode="auto">
          <a:xfrm>
            <a:off x="2474066" y="918405"/>
            <a:ext cx="7209347" cy="5615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2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Six major socio-economic factors were analyzed across all 38 countries.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2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Spain and Turkey had the highest unemployment rates in their respective groups.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2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The year 2021 recorded the highest poverty and unemployment rates across both categories.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2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Youth unemployment stood out as the leading contributing factor to crime in all countries.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2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Both developed and less developed nations shared similar crime-driving factors despite differing economic statuses.</a:t>
            </a:r>
          </a:p>
        </p:txBody>
      </p:sp>
    </p:spTree>
    <p:extLst>
      <p:ext uri="{BB962C8B-B14F-4D97-AF65-F5344CB8AC3E}">
        <p14:creationId xmlns:p14="http://schemas.microsoft.com/office/powerpoint/2010/main" val="367220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45D351-0CE9-4DEB-9C3B-41745A04E7DA}"/>
              </a:ext>
            </a:extLst>
          </p:cNvPr>
          <p:cNvSpPr/>
          <p:nvPr/>
        </p:nvSpPr>
        <p:spPr>
          <a:xfrm>
            <a:off x="14284" y="285751"/>
            <a:ext cx="2643192" cy="450850"/>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C8BAD24-408B-4270-926A-AA05ED3B468C}"/>
              </a:ext>
            </a:extLst>
          </p:cNvPr>
          <p:cNvSpPr/>
          <p:nvPr/>
        </p:nvSpPr>
        <p:spPr>
          <a:xfrm>
            <a:off x="138108" y="438151"/>
            <a:ext cx="2643192" cy="450850"/>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261698-E765-489D-9885-22BA5A0A4659}"/>
              </a:ext>
            </a:extLst>
          </p:cNvPr>
          <p:cNvSpPr txBox="1"/>
          <p:nvPr/>
        </p:nvSpPr>
        <p:spPr>
          <a:xfrm>
            <a:off x="223109" y="419150"/>
            <a:ext cx="1788974" cy="461665"/>
          </a:xfrm>
          <a:prstGeom prst="rect">
            <a:avLst/>
          </a:prstGeom>
          <a:noFill/>
        </p:spPr>
        <p:txBody>
          <a:bodyPr wrap="square" rtlCol="0">
            <a:spAutoFit/>
          </a:bodyPr>
          <a:lstStyle>
            <a:defPPr>
              <a:defRPr lang="en-US"/>
            </a:defPPr>
            <a:lvl1pPr>
              <a:defRPr>
                <a:solidFill>
                  <a:srgbClr val="FF0000"/>
                </a:solidFill>
                <a:latin typeface="Bahnschrift" panose="020B0502040204020203" pitchFamily="34" charset="0"/>
              </a:defRPr>
            </a:lvl1pPr>
          </a:lstStyle>
          <a:p>
            <a:r>
              <a:rPr lang="en-US" dirty="0"/>
              <a:t>Analysis</a:t>
            </a:r>
          </a:p>
        </p:txBody>
      </p:sp>
      <p:pic>
        <p:nvPicPr>
          <p:cNvPr id="9" name="Picture 8">
            <a:extLst>
              <a:ext uri="{FF2B5EF4-FFF2-40B4-BE49-F238E27FC236}">
                <a16:creationId xmlns:a16="http://schemas.microsoft.com/office/drawing/2014/main" id="{622558DB-2B2C-437F-A52E-9239E9344A6A}"/>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p:blipFill>
        <p:spPr>
          <a:xfrm>
            <a:off x="2196395" y="1105692"/>
            <a:ext cx="7725403" cy="5252324"/>
          </a:xfrm>
          <a:prstGeom prst="rect">
            <a:avLst/>
          </a:prstGeom>
        </p:spPr>
      </p:pic>
      <p:sp>
        <p:nvSpPr>
          <p:cNvPr id="15" name="TextBox 14">
            <a:extLst>
              <a:ext uri="{FF2B5EF4-FFF2-40B4-BE49-F238E27FC236}">
                <a16:creationId xmlns:a16="http://schemas.microsoft.com/office/drawing/2014/main" id="{CC6DE432-027E-4B01-82B2-EEBFE8AAD65B}"/>
              </a:ext>
            </a:extLst>
          </p:cNvPr>
          <p:cNvSpPr txBox="1"/>
          <p:nvPr/>
        </p:nvSpPr>
        <p:spPr>
          <a:xfrm>
            <a:off x="10306909" y="1057126"/>
            <a:ext cx="1050280" cy="307777"/>
          </a:xfrm>
          <a:prstGeom prst="rect">
            <a:avLst/>
          </a:prstGeom>
          <a:noFill/>
        </p:spPr>
        <p:txBody>
          <a:bodyPr wrap="square" rtlCol="0">
            <a:spAutoFit/>
          </a:bodyPr>
          <a:lstStyle/>
          <a:p>
            <a:r>
              <a:rPr lang="en-US" sz="1400" dirty="0">
                <a:solidFill>
                  <a:schemeClr val="bg1"/>
                </a:solidFill>
                <a:latin typeface="Bahnschrift" panose="020B0502040204020203" pitchFamily="34" charset="0"/>
              </a:rPr>
              <a:t>Less-dev</a:t>
            </a:r>
          </a:p>
        </p:txBody>
      </p:sp>
      <p:sp>
        <p:nvSpPr>
          <p:cNvPr id="16" name="TextBox 15">
            <a:extLst>
              <a:ext uri="{FF2B5EF4-FFF2-40B4-BE49-F238E27FC236}">
                <a16:creationId xmlns:a16="http://schemas.microsoft.com/office/drawing/2014/main" id="{C40392BB-07E1-41B2-A0C5-C73D868BCC5B}"/>
              </a:ext>
            </a:extLst>
          </p:cNvPr>
          <p:cNvSpPr txBox="1"/>
          <p:nvPr/>
        </p:nvSpPr>
        <p:spPr>
          <a:xfrm>
            <a:off x="285600" y="1057126"/>
            <a:ext cx="1050280" cy="307777"/>
          </a:xfrm>
          <a:prstGeom prst="rect">
            <a:avLst/>
          </a:prstGeom>
          <a:noFill/>
        </p:spPr>
        <p:txBody>
          <a:bodyPr wrap="square" rtlCol="0">
            <a:spAutoFit/>
          </a:bodyPr>
          <a:lstStyle/>
          <a:p>
            <a:r>
              <a:rPr lang="en-US" sz="1400" dirty="0">
                <a:solidFill>
                  <a:schemeClr val="bg1"/>
                </a:solidFill>
                <a:latin typeface="Bahnschrift" panose="020B0502040204020203" pitchFamily="34" charset="0"/>
              </a:rPr>
              <a:t>Developed</a:t>
            </a:r>
          </a:p>
        </p:txBody>
      </p:sp>
      <p:sp>
        <p:nvSpPr>
          <p:cNvPr id="17" name="TextBox 16">
            <a:extLst>
              <a:ext uri="{FF2B5EF4-FFF2-40B4-BE49-F238E27FC236}">
                <a16:creationId xmlns:a16="http://schemas.microsoft.com/office/drawing/2014/main" id="{02F37090-0824-48AA-AD51-6A9579C6D6A4}"/>
              </a:ext>
            </a:extLst>
          </p:cNvPr>
          <p:cNvSpPr txBox="1"/>
          <p:nvPr/>
        </p:nvSpPr>
        <p:spPr>
          <a:xfrm>
            <a:off x="3378554" y="767822"/>
            <a:ext cx="6108346" cy="307777"/>
          </a:xfrm>
          <a:prstGeom prst="rect">
            <a:avLst/>
          </a:prstGeom>
          <a:noFill/>
        </p:spPr>
        <p:txBody>
          <a:bodyPr wrap="square" rtlCol="0">
            <a:spAutoFit/>
          </a:bodyPr>
          <a:lstStyle/>
          <a:p>
            <a:pPr algn="ctr"/>
            <a:r>
              <a:rPr lang="en-US" sz="1400" dirty="0">
                <a:solidFill>
                  <a:schemeClr val="bg1"/>
                </a:solidFill>
                <a:latin typeface="Segoe UI Semibold" panose="020B0702040204020203" pitchFamily="34" charset="0"/>
                <a:cs typeface="Segoe UI Semibold" panose="020B0702040204020203" pitchFamily="34" charset="0"/>
              </a:rPr>
              <a:t>Total population in Poverty</a:t>
            </a:r>
            <a:r>
              <a:rPr lang="en-US" sz="1400" baseline="0" dirty="0">
                <a:solidFill>
                  <a:schemeClr val="bg1"/>
                </a:solidFill>
                <a:latin typeface="Segoe UI Semibold" panose="020B0702040204020203" pitchFamily="34" charset="0"/>
                <a:cs typeface="Segoe UI Semibold" panose="020B0702040204020203" pitchFamily="34" charset="0"/>
              </a:rPr>
              <a:t> across Countries in</a:t>
            </a:r>
            <a:r>
              <a:rPr lang="en-US" sz="1400" dirty="0">
                <a:solidFill>
                  <a:schemeClr val="bg1"/>
                </a:solidFill>
                <a:latin typeface="Segoe UI Semibold" panose="020B0702040204020203" pitchFamily="34" charset="0"/>
                <a:cs typeface="Segoe UI Semibold" panose="020B0702040204020203" pitchFamily="34" charset="0"/>
              </a:rPr>
              <a:t> </a:t>
            </a:r>
            <a:r>
              <a:rPr lang="en-US" sz="1400" baseline="0" dirty="0">
                <a:solidFill>
                  <a:schemeClr val="bg1"/>
                </a:solidFill>
                <a:latin typeface="Segoe UI Semibold" panose="020B0702040204020203" pitchFamily="34" charset="0"/>
                <a:cs typeface="Segoe UI Semibold" panose="020B0702040204020203" pitchFamily="34" charset="0"/>
              </a:rPr>
              <a:t>2021</a:t>
            </a:r>
            <a:endParaRPr lang="en-US" sz="1400" dirty="0">
              <a:solidFill>
                <a:schemeClr val="bg1"/>
              </a:solidFill>
              <a:latin typeface="Segoe UI Semibold" panose="020B0702040204020203" pitchFamily="34" charset="0"/>
              <a:cs typeface="Segoe UI Semibold" panose="020B0702040204020203" pitchFamily="34" charset="0"/>
            </a:endParaRPr>
          </a:p>
        </p:txBody>
      </p:sp>
      <p:graphicFrame>
        <p:nvGraphicFramePr>
          <p:cNvPr id="18" name="Chart 17">
            <a:extLst>
              <a:ext uri="{FF2B5EF4-FFF2-40B4-BE49-F238E27FC236}">
                <a16:creationId xmlns:a16="http://schemas.microsoft.com/office/drawing/2014/main" id="{EA9EA483-CF24-4762-BD16-55844D37DDD1}"/>
              </a:ext>
            </a:extLst>
          </p:cNvPr>
          <p:cNvGraphicFramePr>
            <a:graphicFrameLocks/>
          </p:cNvGraphicFramePr>
          <p:nvPr>
            <p:extLst>
              <p:ext uri="{D42A27DB-BD31-4B8C-83A1-F6EECF244321}">
                <p14:modId xmlns:p14="http://schemas.microsoft.com/office/powerpoint/2010/main" val="670584499"/>
              </p:ext>
            </p:extLst>
          </p:nvPr>
        </p:nvGraphicFramePr>
        <p:xfrm>
          <a:off x="9080500" y="1581594"/>
          <a:ext cx="3111500" cy="480651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DF993569-BBC8-4494-8098-D0B2BA6697E9}"/>
              </a:ext>
            </a:extLst>
          </p:cNvPr>
          <p:cNvGraphicFramePr>
            <a:graphicFrameLocks/>
          </p:cNvGraphicFramePr>
          <p:nvPr>
            <p:extLst>
              <p:ext uri="{D42A27DB-BD31-4B8C-83A1-F6EECF244321}">
                <p14:modId xmlns:p14="http://schemas.microsoft.com/office/powerpoint/2010/main" val="2740675622"/>
              </p:ext>
            </p:extLst>
          </p:nvPr>
        </p:nvGraphicFramePr>
        <p:xfrm>
          <a:off x="285600" y="1581594"/>
          <a:ext cx="3092953" cy="4776422"/>
        </p:xfrm>
        <a:graphic>
          <a:graphicData uri="http://schemas.openxmlformats.org/drawingml/2006/chart">
            <c:chart xmlns:c="http://schemas.openxmlformats.org/drawingml/2006/chart" xmlns:r="http://schemas.openxmlformats.org/officeDocument/2006/relationships" r:id="rId5"/>
          </a:graphicData>
        </a:graphic>
      </p:graphicFrame>
      <p:sp>
        <p:nvSpPr>
          <p:cNvPr id="20" name="TextBox 19">
            <a:extLst>
              <a:ext uri="{FF2B5EF4-FFF2-40B4-BE49-F238E27FC236}">
                <a16:creationId xmlns:a16="http://schemas.microsoft.com/office/drawing/2014/main" id="{5B861965-49ED-42F3-AB9D-65287F118757}"/>
              </a:ext>
            </a:extLst>
          </p:cNvPr>
          <p:cNvSpPr txBox="1"/>
          <p:nvPr/>
        </p:nvSpPr>
        <p:spPr>
          <a:xfrm>
            <a:off x="3828040" y="1629676"/>
            <a:ext cx="5044798" cy="3788858"/>
          </a:xfrm>
          <a:prstGeom prst="rect">
            <a:avLst/>
          </a:prstGeom>
          <a:noFill/>
        </p:spPr>
        <p:txBody>
          <a:bodyPr wrap="square">
            <a:spAutoFit/>
          </a:bodyPr>
          <a:lstStyle/>
          <a:p>
            <a:pPr algn="l">
              <a:lnSpc>
                <a:spcPct val="150000"/>
              </a:lnSpc>
            </a:pPr>
            <a:r>
              <a:rPr lang="en-US" b="1" i="0" dirty="0">
                <a:solidFill>
                  <a:srgbClr val="F8FAFF"/>
                </a:solidFill>
                <a:effectLst/>
                <a:latin typeface="DeepSeek-CJK-patch"/>
              </a:rPr>
              <a:t>For Developed Countries:</a:t>
            </a:r>
            <a:endParaRPr lang="en-US" b="0" i="0" dirty="0">
              <a:solidFill>
                <a:srgbClr val="F8FAFF"/>
              </a:solidFill>
              <a:effectLst/>
              <a:latin typeface="DeepSeek-CJK-patch"/>
            </a:endParaRPr>
          </a:p>
          <a:p>
            <a:pPr algn="l">
              <a:lnSpc>
                <a:spcPct val="150000"/>
              </a:lnSpc>
            </a:pPr>
            <a:r>
              <a:rPr lang="en-US" b="0" i="1" dirty="0">
                <a:solidFill>
                  <a:srgbClr val="F8FAFF"/>
                </a:solidFill>
                <a:effectLst/>
                <a:latin typeface="DeepSeek-CJK-patch"/>
              </a:rPr>
              <a:t>Germany, Italy, and France dominate poverty totals in developed countries, while the Netherlands and Sweden show the lowest burden. </a:t>
            </a:r>
          </a:p>
          <a:p>
            <a:pPr algn="l">
              <a:lnSpc>
                <a:spcPct val="150000"/>
              </a:lnSpc>
            </a:pPr>
            <a:r>
              <a:rPr lang="en-US" b="1" i="0" dirty="0">
                <a:solidFill>
                  <a:srgbClr val="F8FAFF"/>
                </a:solidFill>
                <a:effectLst/>
                <a:latin typeface="DeepSeek-CJK-patch"/>
              </a:rPr>
              <a:t>For Less-Developed Countries:</a:t>
            </a:r>
          </a:p>
          <a:p>
            <a:pPr>
              <a:lnSpc>
                <a:spcPct val="150000"/>
              </a:lnSpc>
            </a:pPr>
            <a:r>
              <a:rPr lang="en-US" b="0" i="1" dirty="0">
                <a:solidFill>
                  <a:srgbClr val="F8FAFF"/>
                </a:solidFill>
                <a:effectLst/>
                <a:latin typeface="DeepSeek-CJK-patch"/>
              </a:rPr>
              <a:t>Turkey, Poland, and Romania dominate poverty totals in less developed countries.</a:t>
            </a:r>
          </a:p>
          <a:p>
            <a:pPr>
              <a:lnSpc>
                <a:spcPct val="150000"/>
              </a:lnSpc>
            </a:pPr>
            <a:r>
              <a:rPr lang="en-US" i="1" dirty="0">
                <a:solidFill>
                  <a:srgbClr val="F8FAFF"/>
                </a:solidFill>
                <a:latin typeface="DeepSeek-CJK-patch"/>
              </a:rPr>
              <a:t>This shows that poverty might be the cause of crime in the countries shown in the charts.</a:t>
            </a:r>
            <a:endParaRPr lang="en-US" b="0" i="1" dirty="0">
              <a:solidFill>
                <a:srgbClr val="F8FAFF"/>
              </a:solidFill>
              <a:effectLst/>
              <a:latin typeface="DeepSeek-CJK-patch"/>
            </a:endParaRPr>
          </a:p>
        </p:txBody>
      </p:sp>
    </p:spTree>
    <p:extLst>
      <p:ext uri="{BB962C8B-B14F-4D97-AF65-F5344CB8AC3E}">
        <p14:creationId xmlns:p14="http://schemas.microsoft.com/office/powerpoint/2010/main" val="3129282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45D351-0CE9-4DEB-9C3B-41745A04E7DA}"/>
              </a:ext>
            </a:extLst>
          </p:cNvPr>
          <p:cNvSpPr/>
          <p:nvPr/>
        </p:nvSpPr>
        <p:spPr>
          <a:xfrm>
            <a:off x="14284" y="285751"/>
            <a:ext cx="2643192" cy="450850"/>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C8BAD24-408B-4270-926A-AA05ED3B468C}"/>
              </a:ext>
            </a:extLst>
          </p:cNvPr>
          <p:cNvSpPr/>
          <p:nvPr/>
        </p:nvSpPr>
        <p:spPr>
          <a:xfrm>
            <a:off x="138108" y="438151"/>
            <a:ext cx="2643192" cy="450850"/>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261698-E765-489D-9885-22BA5A0A4659}"/>
              </a:ext>
            </a:extLst>
          </p:cNvPr>
          <p:cNvSpPr txBox="1"/>
          <p:nvPr/>
        </p:nvSpPr>
        <p:spPr>
          <a:xfrm>
            <a:off x="223109" y="419150"/>
            <a:ext cx="1788974" cy="369332"/>
          </a:xfrm>
          <a:prstGeom prst="rect">
            <a:avLst/>
          </a:prstGeom>
          <a:noFill/>
        </p:spPr>
        <p:txBody>
          <a:bodyPr wrap="square" rtlCol="0">
            <a:spAutoFit/>
          </a:bodyPr>
          <a:lstStyle/>
          <a:p>
            <a:r>
              <a:rPr lang="en-US" dirty="0">
                <a:solidFill>
                  <a:srgbClr val="FF0000"/>
                </a:solidFill>
                <a:latin typeface="Bahnschrift" panose="020B0502040204020203" pitchFamily="34" charset="0"/>
              </a:rPr>
              <a:t>Analysis</a:t>
            </a:r>
          </a:p>
        </p:txBody>
      </p:sp>
      <p:pic>
        <p:nvPicPr>
          <p:cNvPr id="9" name="Picture 8">
            <a:extLst>
              <a:ext uri="{FF2B5EF4-FFF2-40B4-BE49-F238E27FC236}">
                <a16:creationId xmlns:a16="http://schemas.microsoft.com/office/drawing/2014/main" id="{622558DB-2B2C-437F-A52E-9239E9344A6A}"/>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p:blipFill>
        <p:spPr>
          <a:xfrm>
            <a:off x="2196395" y="1105692"/>
            <a:ext cx="7725403" cy="5252324"/>
          </a:xfrm>
          <a:prstGeom prst="rect">
            <a:avLst/>
          </a:prstGeom>
        </p:spPr>
      </p:pic>
      <p:sp>
        <p:nvSpPr>
          <p:cNvPr id="15" name="TextBox 14">
            <a:extLst>
              <a:ext uri="{FF2B5EF4-FFF2-40B4-BE49-F238E27FC236}">
                <a16:creationId xmlns:a16="http://schemas.microsoft.com/office/drawing/2014/main" id="{CC6DE432-027E-4B01-82B2-EEBFE8AAD65B}"/>
              </a:ext>
            </a:extLst>
          </p:cNvPr>
          <p:cNvSpPr txBox="1"/>
          <p:nvPr/>
        </p:nvSpPr>
        <p:spPr>
          <a:xfrm>
            <a:off x="10306909" y="1057126"/>
            <a:ext cx="1050280" cy="307777"/>
          </a:xfrm>
          <a:prstGeom prst="rect">
            <a:avLst/>
          </a:prstGeom>
          <a:noFill/>
        </p:spPr>
        <p:txBody>
          <a:bodyPr wrap="square" rtlCol="0">
            <a:spAutoFit/>
          </a:bodyPr>
          <a:lstStyle/>
          <a:p>
            <a:r>
              <a:rPr lang="en-US" sz="1400" dirty="0">
                <a:solidFill>
                  <a:schemeClr val="bg1"/>
                </a:solidFill>
                <a:latin typeface="Bahnschrift" panose="020B0502040204020203" pitchFamily="34" charset="0"/>
              </a:rPr>
              <a:t>Less-dev</a:t>
            </a:r>
          </a:p>
        </p:txBody>
      </p:sp>
      <p:sp>
        <p:nvSpPr>
          <p:cNvPr id="16" name="TextBox 15">
            <a:extLst>
              <a:ext uri="{FF2B5EF4-FFF2-40B4-BE49-F238E27FC236}">
                <a16:creationId xmlns:a16="http://schemas.microsoft.com/office/drawing/2014/main" id="{C40392BB-07E1-41B2-A0C5-C73D868BCC5B}"/>
              </a:ext>
            </a:extLst>
          </p:cNvPr>
          <p:cNvSpPr txBox="1"/>
          <p:nvPr/>
        </p:nvSpPr>
        <p:spPr>
          <a:xfrm>
            <a:off x="285600" y="1057126"/>
            <a:ext cx="1050280" cy="307777"/>
          </a:xfrm>
          <a:prstGeom prst="rect">
            <a:avLst/>
          </a:prstGeom>
          <a:noFill/>
        </p:spPr>
        <p:txBody>
          <a:bodyPr wrap="square" rtlCol="0">
            <a:spAutoFit/>
          </a:bodyPr>
          <a:lstStyle/>
          <a:p>
            <a:r>
              <a:rPr lang="en-US" sz="1400" dirty="0">
                <a:solidFill>
                  <a:schemeClr val="bg1"/>
                </a:solidFill>
                <a:latin typeface="Bahnschrift" panose="020B0502040204020203" pitchFamily="34" charset="0"/>
              </a:rPr>
              <a:t>Developed</a:t>
            </a:r>
          </a:p>
        </p:txBody>
      </p:sp>
      <p:sp>
        <p:nvSpPr>
          <p:cNvPr id="17" name="TextBox 16">
            <a:extLst>
              <a:ext uri="{FF2B5EF4-FFF2-40B4-BE49-F238E27FC236}">
                <a16:creationId xmlns:a16="http://schemas.microsoft.com/office/drawing/2014/main" id="{02F37090-0824-48AA-AD51-6A9579C6D6A4}"/>
              </a:ext>
            </a:extLst>
          </p:cNvPr>
          <p:cNvSpPr txBox="1"/>
          <p:nvPr/>
        </p:nvSpPr>
        <p:spPr>
          <a:xfrm>
            <a:off x="3911954" y="797915"/>
            <a:ext cx="5524146" cy="307777"/>
          </a:xfrm>
          <a:prstGeom prst="rect">
            <a:avLst/>
          </a:prstGeom>
          <a:noFill/>
        </p:spPr>
        <p:txBody>
          <a:bodyPr wrap="square" rtlCol="0">
            <a:spAutoFit/>
          </a:bodyPr>
          <a:lstStyle/>
          <a:p>
            <a:pPr algn="ctr"/>
            <a:r>
              <a:rPr lang="en-US" sz="1400" dirty="0">
                <a:solidFill>
                  <a:schemeClr val="bg1"/>
                </a:solidFill>
                <a:latin typeface="Segoe UI Semibold" panose="020B0702040204020203" pitchFamily="34" charset="0"/>
                <a:cs typeface="Segoe UI Semibold" panose="020B0702040204020203" pitchFamily="34" charset="0"/>
              </a:rPr>
              <a:t>Top Five</a:t>
            </a:r>
            <a:r>
              <a:rPr lang="en-US" sz="1400" baseline="0" dirty="0">
                <a:solidFill>
                  <a:schemeClr val="bg1"/>
                </a:solidFill>
                <a:latin typeface="Segoe UI Semibold" panose="020B0702040204020203" pitchFamily="34" charset="0"/>
                <a:cs typeface="Segoe UI Semibold" panose="020B0702040204020203" pitchFamily="34" charset="0"/>
              </a:rPr>
              <a:t> countries by the total unemployed population in 2021</a:t>
            </a:r>
            <a:endParaRPr lang="en-US" sz="1400" dirty="0">
              <a:solidFill>
                <a:schemeClr val="bg1"/>
              </a:solidFill>
              <a:latin typeface="Segoe UI Semibold" panose="020B0702040204020203" pitchFamily="34" charset="0"/>
              <a:cs typeface="Segoe UI Semibold" panose="020B0702040204020203" pitchFamily="34" charset="0"/>
            </a:endParaRPr>
          </a:p>
        </p:txBody>
      </p:sp>
      <p:graphicFrame>
        <p:nvGraphicFramePr>
          <p:cNvPr id="11" name="Chart 10">
            <a:extLst>
              <a:ext uri="{FF2B5EF4-FFF2-40B4-BE49-F238E27FC236}">
                <a16:creationId xmlns:a16="http://schemas.microsoft.com/office/drawing/2014/main" id="{6160675D-D346-4320-9163-B43962E289F9}"/>
              </a:ext>
            </a:extLst>
          </p:cNvPr>
          <p:cNvGraphicFramePr>
            <a:graphicFrameLocks/>
          </p:cNvGraphicFramePr>
          <p:nvPr>
            <p:extLst>
              <p:ext uri="{D42A27DB-BD31-4B8C-83A1-F6EECF244321}">
                <p14:modId xmlns:p14="http://schemas.microsoft.com/office/powerpoint/2010/main" val="1714966649"/>
              </p:ext>
            </p:extLst>
          </p:nvPr>
        </p:nvGraphicFramePr>
        <p:xfrm>
          <a:off x="195840" y="1962824"/>
          <a:ext cx="3201934" cy="437276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237E7DC0-711C-4D04-9EF6-5F7EEDB00C1A}"/>
              </a:ext>
            </a:extLst>
          </p:cNvPr>
          <p:cNvGraphicFramePr>
            <a:graphicFrameLocks/>
          </p:cNvGraphicFramePr>
          <p:nvPr>
            <p:extLst>
              <p:ext uri="{D42A27DB-BD31-4B8C-83A1-F6EECF244321}">
                <p14:modId xmlns:p14="http://schemas.microsoft.com/office/powerpoint/2010/main" val="4217550830"/>
              </p:ext>
            </p:extLst>
          </p:nvPr>
        </p:nvGraphicFramePr>
        <p:xfrm>
          <a:off x="9067800" y="1803400"/>
          <a:ext cx="3187700" cy="4532193"/>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a:extLst>
              <a:ext uri="{FF2B5EF4-FFF2-40B4-BE49-F238E27FC236}">
                <a16:creationId xmlns:a16="http://schemas.microsoft.com/office/drawing/2014/main" id="{A723D00F-0596-4B1D-9657-9AFBB9AA2116}"/>
              </a:ext>
            </a:extLst>
          </p:cNvPr>
          <p:cNvSpPr txBox="1"/>
          <p:nvPr/>
        </p:nvSpPr>
        <p:spPr>
          <a:xfrm>
            <a:off x="3803311" y="2040959"/>
            <a:ext cx="5257531" cy="2776081"/>
          </a:xfrm>
          <a:prstGeom prst="rect">
            <a:avLst/>
          </a:prstGeom>
          <a:noFill/>
        </p:spPr>
        <p:txBody>
          <a:bodyPr wrap="square">
            <a:spAutoFit/>
          </a:bodyPr>
          <a:lstStyle/>
          <a:p>
            <a:pPr algn="l">
              <a:lnSpc>
                <a:spcPct val="200000"/>
              </a:lnSpc>
            </a:pPr>
            <a:r>
              <a:rPr lang="en-US" b="1" i="0" dirty="0">
                <a:solidFill>
                  <a:srgbClr val="F8FAFF"/>
                </a:solidFill>
                <a:effectLst/>
                <a:latin typeface="Segoe UI Semibold" panose="020B0702040204020203" pitchFamily="34" charset="0"/>
                <a:cs typeface="Segoe UI Semibold" panose="020B0702040204020203" pitchFamily="34" charset="0"/>
              </a:rPr>
              <a:t>Spain (7M) and Turkey (10M) </a:t>
            </a:r>
            <a:r>
              <a:rPr lang="en-US" i="0" dirty="0">
                <a:solidFill>
                  <a:srgbClr val="F8FAFF"/>
                </a:solidFill>
                <a:effectLst/>
                <a:latin typeface="Segoe UI Semibold" panose="020B0702040204020203" pitchFamily="34" charset="0"/>
                <a:cs typeface="Segoe UI Semibold" panose="020B0702040204020203" pitchFamily="34" charset="0"/>
              </a:rPr>
              <a:t>lead in unemployment for developed and less-developed groups, highlighting economic divides. High joblessness correlates with rising crime rates in both categories.</a:t>
            </a:r>
            <a:endParaRPr lang="en-US" i="1" dirty="0">
              <a:solidFill>
                <a:srgbClr val="F8FAFF"/>
              </a:solidFill>
              <a:effectLst/>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89466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45D351-0CE9-4DEB-9C3B-41745A04E7DA}"/>
              </a:ext>
            </a:extLst>
          </p:cNvPr>
          <p:cNvSpPr/>
          <p:nvPr/>
        </p:nvSpPr>
        <p:spPr>
          <a:xfrm>
            <a:off x="14284" y="285751"/>
            <a:ext cx="2643192" cy="450850"/>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C8BAD24-408B-4270-926A-AA05ED3B468C}"/>
              </a:ext>
            </a:extLst>
          </p:cNvPr>
          <p:cNvSpPr/>
          <p:nvPr/>
        </p:nvSpPr>
        <p:spPr>
          <a:xfrm>
            <a:off x="138108" y="438151"/>
            <a:ext cx="2643192" cy="450850"/>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261698-E765-489D-9885-22BA5A0A4659}"/>
              </a:ext>
            </a:extLst>
          </p:cNvPr>
          <p:cNvSpPr txBox="1"/>
          <p:nvPr/>
        </p:nvSpPr>
        <p:spPr>
          <a:xfrm>
            <a:off x="223109" y="419150"/>
            <a:ext cx="1788974" cy="369332"/>
          </a:xfrm>
          <a:prstGeom prst="rect">
            <a:avLst/>
          </a:prstGeom>
          <a:noFill/>
        </p:spPr>
        <p:txBody>
          <a:bodyPr wrap="square" rtlCol="0">
            <a:spAutoFit/>
          </a:bodyPr>
          <a:lstStyle/>
          <a:p>
            <a:r>
              <a:rPr lang="en-US" dirty="0">
                <a:solidFill>
                  <a:srgbClr val="FF0000"/>
                </a:solidFill>
                <a:latin typeface="Bahnschrift" panose="020B0502040204020203" pitchFamily="34" charset="0"/>
              </a:rPr>
              <a:t>Analysis</a:t>
            </a:r>
          </a:p>
        </p:txBody>
      </p:sp>
      <p:pic>
        <p:nvPicPr>
          <p:cNvPr id="9" name="Picture 8">
            <a:extLst>
              <a:ext uri="{FF2B5EF4-FFF2-40B4-BE49-F238E27FC236}">
                <a16:creationId xmlns:a16="http://schemas.microsoft.com/office/drawing/2014/main" id="{622558DB-2B2C-437F-A52E-9239E9344A6A}"/>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p:blipFill>
        <p:spPr>
          <a:xfrm>
            <a:off x="2196395" y="1105692"/>
            <a:ext cx="7725403" cy="5252324"/>
          </a:xfrm>
          <a:prstGeom prst="rect">
            <a:avLst/>
          </a:prstGeom>
        </p:spPr>
      </p:pic>
      <p:sp>
        <p:nvSpPr>
          <p:cNvPr id="15" name="TextBox 14">
            <a:extLst>
              <a:ext uri="{FF2B5EF4-FFF2-40B4-BE49-F238E27FC236}">
                <a16:creationId xmlns:a16="http://schemas.microsoft.com/office/drawing/2014/main" id="{CC6DE432-027E-4B01-82B2-EEBFE8AAD65B}"/>
              </a:ext>
            </a:extLst>
          </p:cNvPr>
          <p:cNvSpPr txBox="1"/>
          <p:nvPr/>
        </p:nvSpPr>
        <p:spPr>
          <a:xfrm>
            <a:off x="10306909" y="1057126"/>
            <a:ext cx="1050280" cy="307777"/>
          </a:xfrm>
          <a:prstGeom prst="rect">
            <a:avLst/>
          </a:prstGeom>
          <a:noFill/>
        </p:spPr>
        <p:txBody>
          <a:bodyPr wrap="square" rtlCol="0">
            <a:spAutoFit/>
          </a:bodyPr>
          <a:lstStyle/>
          <a:p>
            <a:r>
              <a:rPr lang="en-US" sz="1400" dirty="0">
                <a:solidFill>
                  <a:schemeClr val="bg1"/>
                </a:solidFill>
                <a:latin typeface="Bahnschrift" panose="020B0502040204020203" pitchFamily="34" charset="0"/>
              </a:rPr>
              <a:t>Less-dev</a:t>
            </a:r>
          </a:p>
        </p:txBody>
      </p:sp>
      <p:sp>
        <p:nvSpPr>
          <p:cNvPr id="16" name="TextBox 15">
            <a:extLst>
              <a:ext uri="{FF2B5EF4-FFF2-40B4-BE49-F238E27FC236}">
                <a16:creationId xmlns:a16="http://schemas.microsoft.com/office/drawing/2014/main" id="{C40392BB-07E1-41B2-A0C5-C73D868BCC5B}"/>
              </a:ext>
            </a:extLst>
          </p:cNvPr>
          <p:cNvSpPr txBox="1"/>
          <p:nvPr/>
        </p:nvSpPr>
        <p:spPr>
          <a:xfrm>
            <a:off x="285600" y="1057126"/>
            <a:ext cx="1050280" cy="307777"/>
          </a:xfrm>
          <a:prstGeom prst="rect">
            <a:avLst/>
          </a:prstGeom>
          <a:noFill/>
        </p:spPr>
        <p:txBody>
          <a:bodyPr wrap="square" rtlCol="0">
            <a:spAutoFit/>
          </a:bodyPr>
          <a:lstStyle/>
          <a:p>
            <a:r>
              <a:rPr lang="en-US" sz="1400" dirty="0">
                <a:solidFill>
                  <a:schemeClr val="bg1"/>
                </a:solidFill>
                <a:latin typeface="Bahnschrift" panose="020B0502040204020203" pitchFamily="34" charset="0"/>
              </a:rPr>
              <a:t>Developed</a:t>
            </a:r>
          </a:p>
        </p:txBody>
      </p:sp>
      <p:sp>
        <p:nvSpPr>
          <p:cNvPr id="17" name="TextBox 16">
            <a:extLst>
              <a:ext uri="{FF2B5EF4-FFF2-40B4-BE49-F238E27FC236}">
                <a16:creationId xmlns:a16="http://schemas.microsoft.com/office/drawing/2014/main" id="{02F37090-0824-48AA-AD51-6A9579C6D6A4}"/>
              </a:ext>
            </a:extLst>
          </p:cNvPr>
          <p:cNvSpPr txBox="1"/>
          <p:nvPr/>
        </p:nvSpPr>
        <p:spPr>
          <a:xfrm>
            <a:off x="3813055" y="726926"/>
            <a:ext cx="5918243" cy="307777"/>
          </a:xfrm>
          <a:prstGeom prst="rect">
            <a:avLst/>
          </a:prstGeom>
          <a:noFill/>
        </p:spPr>
        <p:txBody>
          <a:bodyPr wrap="square" rtlCol="0">
            <a:spAutoFit/>
          </a:bodyPr>
          <a:lstStyle/>
          <a:p>
            <a:pPr algn="ctr"/>
            <a:r>
              <a:rPr lang="en-US" sz="1400" dirty="0">
                <a:solidFill>
                  <a:schemeClr val="bg1"/>
                </a:solidFill>
                <a:latin typeface="Segoe UI Semibold" panose="020B0702040204020203" pitchFamily="34" charset="0"/>
                <a:cs typeface="Segoe UI Semibold" panose="020B0702040204020203" pitchFamily="34" charset="0"/>
              </a:rPr>
              <a:t>Top Five</a:t>
            </a:r>
            <a:r>
              <a:rPr lang="en-US" sz="1400" baseline="0" dirty="0">
                <a:solidFill>
                  <a:schemeClr val="bg1"/>
                </a:solidFill>
                <a:latin typeface="Segoe UI Semibold" panose="020B0702040204020203" pitchFamily="34" charset="0"/>
                <a:cs typeface="Segoe UI Semibold" panose="020B0702040204020203" pitchFamily="34" charset="0"/>
              </a:rPr>
              <a:t> countries by the total Youth Unemployed population in 2021</a:t>
            </a:r>
            <a:endParaRPr lang="en-US" sz="1400" dirty="0">
              <a:solidFill>
                <a:schemeClr val="bg1"/>
              </a:solidFill>
              <a:latin typeface="Segoe UI Semibold" panose="020B0702040204020203" pitchFamily="34" charset="0"/>
              <a:cs typeface="Segoe UI Semibold" panose="020B0702040204020203" pitchFamily="34" charset="0"/>
            </a:endParaRPr>
          </a:p>
        </p:txBody>
      </p:sp>
      <p:graphicFrame>
        <p:nvGraphicFramePr>
          <p:cNvPr id="12" name="Chart 11">
            <a:extLst>
              <a:ext uri="{FF2B5EF4-FFF2-40B4-BE49-F238E27FC236}">
                <a16:creationId xmlns:a16="http://schemas.microsoft.com/office/drawing/2014/main" id="{858AFD57-5C90-4B00-BE10-C8A15601B2A5}"/>
              </a:ext>
            </a:extLst>
          </p:cNvPr>
          <p:cNvGraphicFramePr>
            <a:graphicFrameLocks/>
          </p:cNvGraphicFramePr>
          <p:nvPr>
            <p:extLst>
              <p:ext uri="{D42A27DB-BD31-4B8C-83A1-F6EECF244321}">
                <p14:modId xmlns:p14="http://schemas.microsoft.com/office/powerpoint/2010/main" val="2434171031"/>
              </p:ext>
            </p:extLst>
          </p:nvPr>
        </p:nvGraphicFramePr>
        <p:xfrm>
          <a:off x="8779266" y="1980763"/>
          <a:ext cx="3381375" cy="400216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a:extLst>
              <a:ext uri="{FF2B5EF4-FFF2-40B4-BE49-F238E27FC236}">
                <a16:creationId xmlns:a16="http://schemas.microsoft.com/office/drawing/2014/main" id="{779B2650-D809-4FDE-9CEC-69025BDF8C6E}"/>
              </a:ext>
            </a:extLst>
          </p:cNvPr>
          <p:cNvGraphicFramePr>
            <a:graphicFrameLocks/>
          </p:cNvGraphicFramePr>
          <p:nvPr>
            <p:extLst>
              <p:ext uri="{D42A27DB-BD31-4B8C-83A1-F6EECF244321}">
                <p14:modId xmlns:p14="http://schemas.microsoft.com/office/powerpoint/2010/main" val="111158239"/>
              </p:ext>
            </p:extLst>
          </p:nvPr>
        </p:nvGraphicFramePr>
        <p:xfrm>
          <a:off x="63577" y="1939925"/>
          <a:ext cx="3448050" cy="4043004"/>
        </p:xfrm>
        <a:graphic>
          <a:graphicData uri="http://schemas.openxmlformats.org/drawingml/2006/chart">
            <c:chart xmlns:c="http://schemas.openxmlformats.org/drawingml/2006/chart" xmlns:r="http://schemas.openxmlformats.org/officeDocument/2006/relationships" r:id="rId5"/>
          </a:graphicData>
        </a:graphic>
      </p:graphicFrame>
      <p:sp>
        <p:nvSpPr>
          <p:cNvPr id="18" name="TextBox 17">
            <a:extLst>
              <a:ext uri="{FF2B5EF4-FFF2-40B4-BE49-F238E27FC236}">
                <a16:creationId xmlns:a16="http://schemas.microsoft.com/office/drawing/2014/main" id="{ECAADC9D-16DA-404F-B8E1-29E18CE19874}"/>
              </a:ext>
            </a:extLst>
          </p:cNvPr>
          <p:cNvSpPr txBox="1"/>
          <p:nvPr/>
        </p:nvSpPr>
        <p:spPr>
          <a:xfrm>
            <a:off x="3521735" y="2526862"/>
            <a:ext cx="5038065" cy="2776081"/>
          </a:xfrm>
          <a:prstGeom prst="rect">
            <a:avLst/>
          </a:prstGeom>
          <a:noFill/>
        </p:spPr>
        <p:txBody>
          <a:bodyPr wrap="square">
            <a:spAutoFit/>
          </a:bodyPr>
          <a:lstStyle/>
          <a:p>
            <a:pPr algn="l">
              <a:lnSpc>
                <a:spcPct val="200000"/>
              </a:lnSpc>
            </a:pPr>
            <a:r>
              <a:rPr lang="en-US" b="1" i="0" dirty="0">
                <a:solidFill>
                  <a:srgbClr val="F8FAFF"/>
                </a:solidFill>
                <a:effectLst/>
                <a:latin typeface="Segoe UI Semibold" panose="020B0702040204020203" pitchFamily="34" charset="0"/>
                <a:cs typeface="Segoe UI Semibold" panose="020B0702040204020203" pitchFamily="34" charset="0"/>
              </a:rPr>
              <a:t>Italy (17.5M) and Turkey (19M) have the highest youth unemployment in their groups, a key driver of rising crime rates. </a:t>
            </a:r>
          </a:p>
          <a:p>
            <a:pPr algn="l">
              <a:lnSpc>
                <a:spcPct val="200000"/>
              </a:lnSpc>
            </a:pPr>
            <a:r>
              <a:rPr lang="en-US" b="1" i="0" dirty="0">
                <a:solidFill>
                  <a:srgbClr val="F8FAFF"/>
                </a:solidFill>
                <a:effectLst/>
                <a:latin typeface="Segoe UI Semibold" panose="020B0702040204020203" pitchFamily="34" charset="0"/>
                <a:cs typeface="Segoe UI Semibold" panose="020B0702040204020203" pitchFamily="34" charset="0"/>
              </a:rPr>
              <a:t>Greece and Hungary also face high pressure among young adults.</a:t>
            </a:r>
            <a:endParaRPr lang="en-US" i="1" dirty="0">
              <a:solidFill>
                <a:srgbClr val="F8FAFF"/>
              </a:solidFill>
              <a:effectLst/>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664678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3FEEEA8-C128-4FEC-9DD0-9B7F175A8F23}"/>
              </a:ext>
            </a:extLst>
          </p:cNvPr>
          <p:cNvSpPr/>
          <p:nvPr/>
        </p:nvSpPr>
        <p:spPr>
          <a:xfrm>
            <a:off x="14284" y="285750"/>
            <a:ext cx="2900366" cy="728663"/>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04A63C8A-C304-4A19-88C4-BF000E18852A}"/>
              </a:ext>
            </a:extLst>
          </p:cNvPr>
          <p:cNvSpPr/>
          <p:nvPr/>
        </p:nvSpPr>
        <p:spPr>
          <a:xfrm>
            <a:off x="138108" y="438150"/>
            <a:ext cx="2900366" cy="728663"/>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192B74D-3D93-4D57-BE10-BD6E73B5B6E9}"/>
              </a:ext>
            </a:extLst>
          </p:cNvPr>
          <p:cNvSpPr txBox="1"/>
          <p:nvPr/>
        </p:nvSpPr>
        <p:spPr>
          <a:xfrm>
            <a:off x="233360" y="540871"/>
            <a:ext cx="2857498" cy="523220"/>
          </a:xfrm>
          <a:prstGeom prst="rect">
            <a:avLst/>
          </a:prstGeom>
          <a:noFill/>
        </p:spPr>
        <p:txBody>
          <a:bodyPr wrap="square" rtlCol="0">
            <a:spAutoFit/>
          </a:bodyPr>
          <a:lstStyle/>
          <a:p>
            <a:r>
              <a:rPr lang="en-US" sz="2800" dirty="0">
                <a:solidFill>
                  <a:srgbClr val="FF0000"/>
                </a:solidFill>
                <a:latin typeface="Bahnschrift" panose="020B0502040204020203" pitchFamily="34" charset="0"/>
              </a:rPr>
              <a:t>Table of Content</a:t>
            </a:r>
          </a:p>
        </p:txBody>
      </p:sp>
      <p:sp>
        <p:nvSpPr>
          <p:cNvPr id="8" name="TextBox 7">
            <a:extLst>
              <a:ext uri="{FF2B5EF4-FFF2-40B4-BE49-F238E27FC236}">
                <a16:creationId xmlns:a16="http://schemas.microsoft.com/office/drawing/2014/main" id="{9E12E53D-4C9A-491A-8BA0-E7E22F60F60A}"/>
              </a:ext>
            </a:extLst>
          </p:cNvPr>
          <p:cNvSpPr txBox="1"/>
          <p:nvPr/>
        </p:nvSpPr>
        <p:spPr>
          <a:xfrm>
            <a:off x="5857879" y="1190985"/>
            <a:ext cx="5000625" cy="5162888"/>
          </a:xfrm>
          <a:prstGeom prst="rect">
            <a:avLst/>
          </a:prstGeom>
          <a:noFill/>
        </p:spPr>
        <p:txBody>
          <a:bodyPr wrap="square" rtlCol="0">
            <a:spAutoFit/>
          </a:bodyPr>
          <a:lstStyle/>
          <a:p>
            <a:pPr marL="342900" indent="-342900" algn="just">
              <a:lnSpc>
                <a:spcPct val="150000"/>
              </a:lnSpc>
              <a:buAutoNum type="arabicPeriod"/>
            </a:pPr>
            <a:r>
              <a:rPr lang="en-US" sz="3200" dirty="0">
                <a:solidFill>
                  <a:schemeClr val="bg1"/>
                </a:solidFill>
                <a:latin typeface="Bahnschrift" panose="020B0502040204020203" pitchFamily="34" charset="0"/>
              </a:rPr>
              <a:t>Introduction</a:t>
            </a:r>
          </a:p>
          <a:p>
            <a:pPr marL="342900" indent="-342900" algn="just">
              <a:lnSpc>
                <a:spcPct val="150000"/>
              </a:lnSpc>
              <a:buAutoNum type="arabicPeriod"/>
            </a:pPr>
            <a:r>
              <a:rPr lang="en-US" sz="3200" dirty="0">
                <a:solidFill>
                  <a:schemeClr val="bg1"/>
                </a:solidFill>
                <a:latin typeface="Bahnschrift" panose="020B0502040204020203" pitchFamily="34" charset="0"/>
              </a:rPr>
              <a:t>Objectives</a:t>
            </a:r>
          </a:p>
          <a:p>
            <a:pPr marL="342900" indent="-342900" algn="just">
              <a:lnSpc>
                <a:spcPct val="150000"/>
              </a:lnSpc>
              <a:buAutoNum type="arabicPeriod"/>
            </a:pPr>
            <a:r>
              <a:rPr lang="en-US" sz="3200" dirty="0">
                <a:solidFill>
                  <a:schemeClr val="bg1"/>
                </a:solidFill>
                <a:latin typeface="Bahnschrift" panose="020B0502040204020203" pitchFamily="34" charset="0"/>
              </a:rPr>
              <a:t>Problem Statement</a:t>
            </a:r>
          </a:p>
          <a:p>
            <a:pPr marL="342900" indent="-342900" algn="just">
              <a:lnSpc>
                <a:spcPct val="150000"/>
              </a:lnSpc>
              <a:buAutoNum type="arabicPeriod"/>
            </a:pPr>
            <a:r>
              <a:rPr lang="en-US" sz="3200" dirty="0">
                <a:solidFill>
                  <a:schemeClr val="bg1">
                    <a:lumMod val="75000"/>
                  </a:schemeClr>
                </a:solidFill>
                <a:latin typeface="Bahnschrift" panose="020B0502040204020203" pitchFamily="34" charset="0"/>
              </a:rPr>
              <a:t>Methodology</a:t>
            </a:r>
          </a:p>
          <a:p>
            <a:pPr marL="342900" indent="-342900" algn="just">
              <a:lnSpc>
                <a:spcPct val="150000"/>
              </a:lnSpc>
              <a:buAutoNum type="arabicPeriod"/>
            </a:pPr>
            <a:r>
              <a:rPr lang="en-US" sz="3200" dirty="0">
                <a:solidFill>
                  <a:schemeClr val="bg1">
                    <a:lumMod val="75000"/>
                  </a:schemeClr>
                </a:solidFill>
                <a:latin typeface="Bahnschrift" panose="020B0502040204020203" pitchFamily="34" charset="0"/>
              </a:rPr>
              <a:t>Insights</a:t>
            </a:r>
          </a:p>
          <a:p>
            <a:pPr marL="342900" indent="-342900" algn="just">
              <a:lnSpc>
                <a:spcPct val="150000"/>
              </a:lnSpc>
              <a:buAutoNum type="arabicPeriod"/>
            </a:pPr>
            <a:r>
              <a:rPr lang="en-US" sz="3200" dirty="0">
                <a:solidFill>
                  <a:schemeClr val="bg1">
                    <a:lumMod val="75000"/>
                  </a:schemeClr>
                </a:solidFill>
                <a:latin typeface="Bahnschrift" panose="020B0502040204020203" pitchFamily="34" charset="0"/>
              </a:rPr>
              <a:t>Recommendations</a:t>
            </a:r>
          </a:p>
          <a:p>
            <a:pPr marL="342900" indent="-342900" algn="just">
              <a:lnSpc>
                <a:spcPct val="150000"/>
              </a:lnSpc>
              <a:buAutoNum type="arabicPeriod"/>
            </a:pPr>
            <a:r>
              <a:rPr lang="en-US" sz="3200" dirty="0">
                <a:solidFill>
                  <a:schemeClr val="bg1">
                    <a:lumMod val="75000"/>
                  </a:schemeClr>
                </a:solidFill>
                <a:latin typeface="Bahnschrift" panose="020B0502040204020203" pitchFamily="34" charset="0"/>
              </a:rPr>
              <a:t>Conclusion</a:t>
            </a:r>
          </a:p>
        </p:txBody>
      </p:sp>
      <p:pic>
        <p:nvPicPr>
          <p:cNvPr id="3" name="Picture 2">
            <a:extLst>
              <a:ext uri="{FF2B5EF4-FFF2-40B4-BE49-F238E27FC236}">
                <a16:creationId xmlns:a16="http://schemas.microsoft.com/office/drawing/2014/main" id="{942F9FC1-E587-49E0-86DD-F69751D7A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43050"/>
            <a:ext cx="5686425" cy="4759791"/>
          </a:xfrm>
          <a:prstGeom prst="rect">
            <a:avLst/>
          </a:prstGeom>
        </p:spPr>
      </p:pic>
    </p:spTree>
    <p:extLst>
      <p:ext uri="{BB962C8B-B14F-4D97-AF65-F5344CB8AC3E}">
        <p14:creationId xmlns:p14="http://schemas.microsoft.com/office/powerpoint/2010/main" val="276553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45D351-0CE9-4DEB-9C3B-41745A04E7DA}"/>
              </a:ext>
            </a:extLst>
          </p:cNvPr>
          <p:cNvSpPr/>
          <p:nvPr/>
        </p:nvSpPr>
        <p:spPr>
          <a:xfrm>
            <a:off x="14284" y="285751"/>
            <a:ext cx="2643192" cy="450850"/>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C8BAD24-408B-4270-926A-AA05ED3B468C}"/>
              </a:ext>
            </a:extLst>
          </p:cNvPr>
          <p:cNvSpPr/>
          <p:nvPr/>
        </p:nvSpPr>
        <p:spPr>
          <a:xfrm>
            <a:off x="138108" y="438151"/>
            <a:ext cx="2643192" cy="450850"/>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261698-E765-489D-9885-22BA5A0A4659}"/>
              </a:ext>
            </a:extLst>
          </p:cNvPr>
          <p:cNvSpPr txBox="1"/>
          <p:nvPr/>
        </p:nvSpPr>
        <p:spPr>
          <a:xfrm>
            <a:off x="223109" y="419150"/>
            <a:ext cx="1788974" cy="369332"/>
          </a:xfrm>
          <a:prstGeom prst="rect">
            <a:avLst/>
          </a:prstGeom>
          <a:noFill/>
        </p:spPr>
        <p:txBody>
          <a:bodyPr wrap="square" rtlCol="0">
            <a:spAutoFit/>
          </a:bodyPr>
          <a:lstStyle/>
          <a:p>
            <a:r>
              <a:rPr lang="en-US" dirty="0">
                <a:solidFill>
                  <a:srgbClr val="FF0000"/>
                </a:solidFill>
                <a:latin typeface="Bahnschrift" panose="020B0502040204020203" pitchFamily="34" charset="0"/>
              </a:rPr>
              <a:t>Analysis</a:t>
            </a:r>
          </a:p>
        </p:txBody>
      </p:sp>
      <p:pic>
        <p:nvPicPr>
          <p:cNvPr id="9" name="Picture 8">
            <a:extLst>
              <a:ext uri="{FF2B5EF4-FFF2-40B4-BE49-F238E27FC236}">
                <a16:creationId xmlns:a16="http://schemas.microsoft.com/office/drawing/2014/main" id="{622558DB-2B2C-437F-A52E-9239E9344A6A}"/>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p:blipFill>
        <p:spPr>
          <a:xfrm>
            <a:off x="2196395" y="1105692"/>
            <a:ext cx="7725403" cy="5252324"/>
          </a:xfrm>
          <a:prstGeom prst="rect">
            <a:avLst/>
          </a:prstGeom>
        </p:spPr>
      </p:pic>
      <p:sp>
        <p:nvSpPr>
          <p:cNvPr id="15" name="TextBox 14">
            <a:extLst>
              <a:ext uri="{FF2B5EF4-FFF2-40B4-BE49-F238E27FC236}">
                <a16:creationId xmlns:a16="http://schemas.microsoft.com/office/drawing/2014/main" id="{CC6DE432-027E-4B01-82B2-EEBFE8AAD65B}"/>
              </a:ext>
            </a:extLst>
          </p:cNvPr>
          <p:cNvSpPr txBox="1"/>
          <p:nvPr/>
        </p:nvSpPr>
        <p:spPr>
          <a:xfrm>
            <a:off x="10306909" y="1057126"/>
            <a:ext cx="1050280" cy="307777"/>
          </a:xfrm>
          <a:prstGeom prst="rect">
            <a:avLst/>
          </a:prstGeom>
          <a:noFill/>
        </p:spPr>
        <p:txBody>
          <a:bodyPr wrap="square" rtlCol="0">
            <a:spAutoFit/>
          </a:bodyPr>
          <a:lstStyle/>
          <a:p>
            <a:r>
              <a:rPr lang="en-US" sz="1400" dirty="0">
                <a:solidFill>
                  <a:schemeClr val="bg1"/>
                </a:solidFill>
                <a:latin typeface="Bahnschrift" panose="020B0502040204020203" pitchFamily="34" charset="0"/>
              </a:rPr>
              <a:t>Less-dev</a:t>
            </a:r>
          </a:p>
        </p:txBody>
      </p:sp>
      <p:sp>
        <p:nvSpPr>
          <p:cNvPr id="16" name="TextBox 15">
            <a:extLst>
              <a:ext uri="{FF2B5EF4-FFF2-40B4-BE49-F238E27FC236}">
                <a16:creationId xmlns:a16="http://schemas.microsoft.com/office/drawing/2014/main" id="{C40392BB-07E1-41B2-A0C5-C73D868BCC5B}"/>
              </a:ext>
            </a:extLst>
          </p:cNvPr>
          <p:cNvSpPr txBox="1"/>
          <p:nvPr/>
        </p:nvSpPr>
        <p:spPr>
          <a:xfrm>
            <a:off x="285600" y="1057126"/>
            <a:ext cx="1050280" cy="307777"/>
          </a:xfrm>
          <a:prstGeom prst="rect">
            <a:avLst/>
          </a:prstGeom>
          <a:noFill/>
        </p:spPr>
        <p:txBody>
          <a:bodyPr wrap="square" rtlCol="0">
            <a:spAutoFit/>
          </a:bodyPr>
          <a:lstStyle/>
          <a:p>
            <a:r>
              <a:rPr lang="en-US" sz="1400" dirty="0">
                <a:solidFill>
                  <a:schemeClr val="bg1"/>
                </a:solidFill>
                <a:latin typeface="Bahnschrift" panose="020B0502040204020203" pitchFamily="34" charset="0"/>
              </a:rPr>
              <a:t>Developed</a:t>
            </a:r>
          </a:p>
        </p:txBody>
      </p:sp>
      <p:sp>
        <p:nvSpPr>
          <p:cNvPr id="17" name="TextBox 16">
            <a:extLst>
              <a:ext uri="{FF2B5EF4-FFF2-40B4-BE49-F238E27FC236}">
                <a16:creationId xmlns:a16="http://schemas.microsoft.com/office/drawing/2014/main" id="{02F37090-0824-48AA-AD51-6A9579C6D6A4}"/>
              </a:ext>
            </a:extLst>
          </p:cNvPr>
          <p:cNvSpPr txBox="1"/>
          <p:nvPr/>
        </p:nvSpPr>
        <p:spPr>
          <a:xfrm>
            <a:off x="4003555" y="726926"/>
            <a:ext cx="5470645" cy="307777"/>
          </a:xfrm>
          <a:prstGeom prst="rect">
            <a:avLst/>
          </a:prstGeom>
          <a:noFill/>
        </p:spPr>
        <p:txBody>
          <a:bodyPr wrap="square" rtlCol="0">
            <a:spAutoFit/>
          </a:bodyPr>
          <a:lstStyle/>
          <a:p>
            <a:pPr algn="ctr"/>
            <a:r>
              <a:rPr lang="en-US" sz="1400" dirty="0">
                <a:solidFill>
                  <a:schemeClr val="bg1"/>
                </a:solidFill>
                <a:latin typeface="Segoe UI Semibold" panose="020B0702040204020203" pitchFamily="34" charset="0"/>
                <a:cs typeface="Segoe UI Semibold" panose="020B0702040204020203" pitchFamily="34" charset="0"/>
              </a:rPr>
              <a:t>The Role of Poor Government Effectiveness in Increasing Poverty</a:t>
            </a:r>
          </a:p>
        </p:txBody>
      </p:sp>
      <p:graphicFrame>
        <p:nvGraphicFramePr>
          <p:cNvPr id="11" name="Chart 10">
            <a:extLst>
              <a:ext uri="{FF2B5EF4-FFF2-40B4-BE49-F238E27FC236}">
                <a16:creationId xmlns:a16="http://schemas.microsoft.com/office/drawing/2014/main" id="{F0201C3E-7E36-46E4-AC92-CF905AB8811D}"/>
              </a:ext>
            </a:extLst>
          </p:cNvPr>
          <p:cNvGraphicFramePr>
            <a:graphicFrameLocks/>
          </p:cNvGraphicFramePr>
          <p:nvPr>
            <p:extLst>
              <p:ext uri="{D42A27DB-BD31-4B8C-83A1-F6EECF244321}">
                <p14:modId xmlns:p14="http://schemas.microsoft.com/office/powerpoint/2010/main" val="4015729835"/>
              </p:ext>
            </p:extLst>
          </p:nvPr>
        </p:nvGraphicFramePr>
        <p:xfrm>
          <a:off x="0" y="2294193"/>
          <a:ext cx="3896921" cy="287532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F6FB12E4-7D85-45C1-B81E-25E2459927AE}"/>
              </a:ext>
            </a:extLst>
          </p:cNvPr>
          <p:cNvGraphicFramePr>
            <a:graphicFrameLocks/>
          </p:cNvGraphicFramePr>
          <p:nvPr>
            <p:extLst>
              <p:ext uri="{D42A27DB-BD31-4B8C-83A1-F6EECF244321}">
                <p14:modId xmlns:p14="http://schemas.microsoft.com/office/powerpoint/2010/main" val="1260045643"/>
              </p:ext>
            </p:extLst>
          </p:nvPr>
        </p:nvGraphicFramePr>
        <p:xfrm>
          <a:off x="8563834" y="2784115"/>
          <a:ext cx="3486150" cy="1895475"/>
        </p:xfrm>
        <a:graphic>
          <a:graphicData uri="http://schemas.openxmlformats.org/drawingml/2006/chart">
            <c:chart xmlns:c="http://schemas.openxmlformats.org/drawingml/2006/chart" xmlns:r="http://schemas.openxmlformats.org/officeDocument/2006/relationships" r:id="rId5"/>
          </a:graphicData>
        </a:graphic>
      </p:graphicFrame>
      <p:sp>
        <p:nvSpPr>
          <p:cNvPr id="18" name="TextBox 17">
            <a:extLst>
              <a:ext uri="{FF2B5EF4-FFF2-40B4-BE49-F238E27FC236}">
                <a16:creationId xmlns:a16="http://schemas.microsoft.com/office/drawing/2014/main" id="{7B91E01B-C85B-4EC4-816F-4B10ECD3052A}"/>
              </a:ext>
            </a:extLst>
          </p:cNvPr>
          <p:cNvSpPr txBox="1"/>
          <p:nvPr/>
        </p:nvSpPr>
        <p:spPr>
          <a:xfrm>
            <a:off x="4003555" y="1804269"/>
            <a:ext cx="4708755" cy="2776081"/>
          </a:xfrm>
          <a:prstGeom prst="rect">
            <a:avLst/>
          </a:prstGeom>
          <a:noFill/>
        </p:spPr>
        <p:txBody>
          <a:bodyPr wrap="square">
            <a:spAutoFit/>
          </a:bodyPr>
          <a:lstStyle/>
          <a:p>
            <a:pPr algn="l">
              <a:lnSpc>
                <a:spcPct val="200000"/>
              </a:lnSpc>
            </a:pPr>
            <a:r>
              <a:rPr lang="en-US" b="1" i="0" dirty="0">
                <a:solidFill>
                  <a:srgbClr val="F8FAFF"/>
                </a:solidFill>
                <a:effectLst/>
                <a:latin typeface="Segoe UI Semibold" panose="020B0702040204020203" pitchFamily="34" charset="0"/>
                <a:cs typeface="Segoe UI Semibold" panose="020B0702040204020203" pitchFamily="34" charset="0"/>
              </a:rPr>
              <a:t>Weak governance fuels poverty and crime. France (high crime) suffers under </a:t>
            </a:r>
            <a:r>
              <a:rPr lang="en-US" b="1" i="1" dirty="0">
                <a:solidFill>
                  <a:srgbClr val="F8FAFF"/>
                </a:solidFill>
                <a:effectLst/>
                <a:latin typeface="Segoe UI Semibold" panose="020B0702040204020203" pitchFamily="34" charset="0"/>
                <a:cs typeface="Segoe UI Semibold" panose="020B0702040204020203" pitchFamily="34" charset="0"/>
              </a:rPr>
              <a:t>bad</a:t>
            </a:r>
            <a:r>
              <a:rPr lang="en-US" b="1" i="0" dirty="0">
                <a:solidFill>
                  <a:srgbClr val="F8FAFF"/>
                </a:solidFill>
                <a:effectLst/>
                <a:latin typeface="Segoe UI Semibold" panose="020B0702040204020203" pitchFamily="34" charset="0"/>
                <a:cs typeface="Segoe UI Semibold" panose="020B0702040204020203" pitchFamily="34" charset="0"/>
              </a:rPr>
              <a:t> government effectiveness, while Turkey (very bad) faces even a higher struggle.</a:t>
            </a:r>
            <a:endParaRPr lang="en-US" i="1" dirty="0">
              <a:solidFill>
                <a:srgbClr val="F8FAFF"/>
              </a:solidFill>
              <a:effectLst/>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921405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45D351-0CE9-4DEB-9C3B-41745A04E7DA}"/>
              </a:ext>
            </a:extLst>
          </p:cNvPr>
          <p:cNvSpPr/>
          <p:nvPr/>
        </p:nvSpPr>
        <p:spPr>
          <a:xfrm>
            <a:off x="14284" y="285751"/>
            <a:ext cx="2643192" cy="450850"/>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C8BAD24-408B-4270-926A-AA05ED3B468C}"/>
              </a:ext>
            </a:extLst>
          </p:cNvPr>
          <p:cNvSpPr/>
          <p:nvPr/>
        </p:nvSpPr>
        <p:spPr>
          <a:xfrm>
            <a:off x="138108" y="438151"/>
            <a:ext cx="2643192" cy="450850"/>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261698-E765-489D-9885-22BA5A0A4659}"/>
              </a:ext>
            </a:extLst>
          </p:cNvPr>
          <p:cNvSpPr txBox="1"/>
          <p:nvPr/>
        </p:nvSpPr>
        <p:spPr>
          <a:xfrm>
            <a:off x="223109" y="419150"/>
            <a:ext cx="1788974" cy="369332"/>
          </a:xfrm>
          <a:prstGeom prst="rect">
            <a:avLst/>
          </a:prstGeom>
          <a:noFill/>
        </p:spPr>
        <p:txBody>
          <a:bodyPr wrap="square" rtlCol="0">
            <a:spAutoFit/>
          </a:bodyPr>
          <a:lstStyle/>
          <a:p>
            <a:r>
              <a:rPr lang="en-US" dirty="0">
                <a:solidFill>
                  <a:srgbClr val="FF0000"/>
                </a:solidFill>
                <a:latin typeface="Bahnschrift" panose="020B0502040204020203" pitchFamily="34" charset="0"/>
              </a:rPr>
              <a:t>Analysis</a:t>
            </a:r>
          </a:p>
        </p:txBody>
      </p:sp>
      <p:pic>
        <p:nvPicPr>
          <p:cNvPr id="9" name="Picture 8">
            <a:extLst>
              <a:ext uri="{FF2B5EF4-FFF2-40B4-BE49-F238E27FC236}">
                <a16:creationId xmlns:a16="http://schemas.microsoft.com/office/drawing/2014/main" id="{622558DB-2B2C-437F-A52E-9239E9344A6A}"/>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p:blipFill>
        <p:spPr>
          <a:xfrm>
            <a:off x="2179058" y="1167525"/>
            <a:ext cx="7725403" cy="5252324"/>
          </a:xfrm>
          <a:prstGeom prst="rect">
            <a:avLst/>
          </a:prstGeom>
        </p:spPr>
      </p:pic>
      <p:sp>
        <p:nvSpPr>
          <p:cNvPr id="15" name="TextBox 14">
            <a:extLst>
              <a:ext uri="{FF2B5EF4-FFF2-40B4-BE49-F238E27FC236}">
                <a16:creationId xmlns:a16="http://schemas.microsoft.com/office/drawing/2014/main" id="{CC6DE432-027E-4B01-82B2-EEBFE8AAD65B}"/>
              </a:ext>
            </a:extLst>
          </p:cNvPr>
          <p:cNvSpPr txBox="1"/>
          <p:nvPr/>
        </p:nvSpPr>
        <p:spPr>
          <a:xfrm>
            <a:off x="10306909" y="1057126"/>
            <a:ext cx="1050280" cy="307777"/>
          </a:xfrm>
          <a:prstGeom prst="rect">
            <a:avLst/>
          </a:prstGeom>
          <a:noFill/>
        </p:spPr>
        <p:txBody>
          <a:bodyPr wrap="square" rtlCol="0">
            <a:spAutoFit/>
          </a:bodyPr>
          <a:lstStyle/>
          <a:p>
            <a:r>
              <a:rPr lang="en-US" sz="1400" dirty="0">
                <a:solidFill>
                  <a:schemeClr val="bg1"/>
                </a:solidFill>
                <a:latin typeface="Bahnschrift" panose="020B0502040204020203" pitchFamily="34" charset="0"/>
              </a:rPr>
              <a:t>Less-dev</a:t>
            </a:r>
          </a:p>
        </p:txBody>
      </p:sp>
      <p:sp>
        <p:nvSpPr>
          <p:cNvPr id="16" name="TextBox 15">
            <a:extLst>
              <a:ext uri="{FF2B5EF4-FFF2-40B4-BE49-F238E27FC236}">
                <a16:creationId xmlns:a16="http://schemas.microsoft.com/office/drawing/2014/main" id="{C40392BB-07E1-41B2-A0C5-C73D868BCC5B}"/>
              </a:ext>
            </a:extLst>
          </p:cNvPr>
          <p:cNvSpPr txBox="1"/>
          <p:nvPr/>
        </p:nvSpPr>
        <p:spPr>
          <a:xfrm>
            <a:off x="285600" y="1057126"/>
            <a:ext cx="1050280" cy="307777"/>
          </a:xfrm>
          <a:prstGeom prst="rect">
            <a:avLst/>
          </a:prstGeom>
          <a:noFill/>
        </p:spPr>
        <p:txBody>
          <a:bodyPr wrap="square" rtlCol="0">
            <a:spAutoFit/>
          </a:bodyPr>
          <a:lstStyle/>
          <a:p>
            <a:r>
              <a:rPr lang="en-US" sz="1400" dirty="0">
                <a:solidFill>
                  <a:schemeClr val="bg1"/>
                </a:solidFill>
                <a:latin typeface="Bahnschrift" panose="020B0502040204020203" pitchFamily="34" charset="0"/>
              </a:rPr>
              <a:t>Developed</a:t>
            </a:r>
          </a:p>
        </p:txBody>
      </p:sp>
      <p:sp>
        <p:nvSpPr>
          <p:cNvPr id="17" name="TextBox 16">
            <a:extLst>
              <a:ext uri="{FF2B5EF4-FFF2-40B4-BE49-F238E27FC236}">
                <a16:creationId xmlns:a16="http://schemas.microsoft.com/office/drawing/2014/main" id="{02F37090-0824-48AA-AD51-6A9579C6D6A4}"/>
              </a:ext>
            </a:extLst>
          </p:cNvPr>
          <p:cNvSpPr txBox="1"/>
          <p:nvPr/>
        </p:nvSpPr>
        <p:spPr>
          <a:xfrm>
            <a:off x="3574901" y="588764"/>
            <a:ext cx="6195250" cy="307777"/>
          </a:xfrm>
          <a:prstGeom prst="rect">
            <a:avLst/>
          </a:prstGeom>
          <a:noFill/>
        </p:spPr>
        <p:txBody>
          <a:bodyPr wrap="square" rtlCol="0">
            <a:spAutoFit/>
          </a:bodyPr>
          <a:lstStyle/>
          <a:p>
            <a:pPr algn="ctr"/>
            <a:r>
              <a:rPr lang="en-US" sz="1400" dirty="0">
                <a:solidFill>
                  <a:schemeClr val="bg1"/>
                </a:solidFill>
                <a:latin typeface="Segoe UI Semibold" panose="020B0702040204020203" pitchFamily="34" charset="0"/>
                <a:cs typeface="Segoe UI Semibold" panose="020B0702040204020203" pitchFamily="34" charset="0"/>
              </a:rPr>
              <a:t>How Income Inequality Relates to Unemployment in Selected Countries</a:t>
            </a:r>
          </a:p>
        </p:txBody>
      </p:sp>
      <p:graphicFrame>
        <p:nvGraphicFramePr>
          <p:cNvPr id="12" name="Chart 11">
            <a:extLst>
              <a:ext uri="{FF2B5EF4-FFF2-40B4-BE49-F238E27FC236}">
                <a16:creationId xmlns:a16="http://schemas.microsoft.com/office/drawing/2014/main" id="{43863F98-A3E1-4AFC-94AE-0D735BC2A020}"/>
              </a:ext>
            </a:extLst>
          </p:cNvPr>
          <p:cNvGraphicFramePr>
            <a:graphicFrameLocks/>
          </p:cNvGraphicFramePr>
          <p:nvPr>
            <p:extLst>
              <p:ext uri="{D42A27DB-BD31-4B8C-83A1-F6EECF244321}">
                <p14:modId xmlns:p14="http://schemas.microsoft.com/office/powerpoint/2010/main" val="2173982540"/>
              </p:ext>
            </p:extLst>
          </p:nvPr>
        </p:nvGraphicFramePr>
        <p:xfrm>
          <a:off x="138108" y="2438400"/>
          <a:ext cx="3891055" cy="22479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a:extLst>
              <a:ext uri="{FF2B5EF4-FFF2-40B4-BE49-F238E27FC236}">
                <a16:creationId xmlns:a16="http://schemas.microsoft.com/office/drawing/2014/main" id="{3529764A-3FCA-41F1-85B2-E186786EC5B3}"/>
              </a:ext>
            </a:extLst>
          </p:cNvPr>
          <p:cNvGraphicFramePr>
            <a:graphicFrameLocks/>
          </p:cNvGraphicFramePr>
          <p:nvPr>
            <p:extLst>
              <p:ext uri="{D42A27DB-BD31-4B8C-83A1-F6EECF244321}">
                <p14:modId xmlns:p14="http://schemas.microsoft.com/office/powerpoint/2010/main" val="2830697109"/>
              </p:ext>
            </p:extLst>
          </p:nvPr>
        </p:nvGraphicFramePr>
        <p:xfrm>
          <a:off x="8300944" y="2438400"/>
          <a:ext cx="3891055" cy="2336800"/>
        </p:xfrm>
        <a:graphic>
          <a:graphicData uri="http://schemas.openxmlformats.org/drawingml/2006/chart">
            <c:chart xmlns:c="http://schemas.openxmlformats.org/drawingml/2006/chart" xmlns:r="http://schemas.openxmlformats.org/officeDocument/2006/relationships" r:id="rId5"/>
          </a:graphicData>
        </a:graphic>
      </p:graphicFrame>
      <p:sp>
        <p:nvSpPr>
          <p:cNvPr id="18" name="TextBox 17">
            <a:extLst>
              <a:ext uri="{FF2B5EF4-FFF2-40B4-BE49-F238E27FC236}">
                <a16:creationId xmlns:a16="http://schemas.microsoft.com/office/drawing/2014/main" id="{178875EA-353E-4B4B-9349-81D550353556}"/>
              </a:ext>
            </a:extLst>
          </p:cNvPr>
          <p:cNvSpPr txBox="1"/>
          <p:nvPr/>
        </p:nvSpPr>
        <p:spPr>
          <a:xfrm>
            <a:off x="3891057" y="1970038"/>
            <a:ext cx="4708755" cy="3884077"/>
          </a:xfrm>
          <a:prstGeom prst="rect">
            <a:avLst/>
          </a:prstGeom>
          <a:noFill/>
        </p:spPr>
        <p:txBody>
          <a:bodyPr wrap="square">
            <a:spAutoFit/>
          </a:bodyPr>
          <a:lstStyle/>
          <a:p>
            <a:pPr algn="l">
              <a:lnSpc>
                <a:spcPct val="200000"/>
              </a:lnSpc>
            </a:pPr>
            <a:r>
              <a:rPr lang="en-US" b="1" i="0" dirty="0">
                <a:solidFill>
                  <a:srgbClr val="F8FAFF"/>
                </a:solidFill>
                <a:effectLst/>
                <a:latin typeface="Segoe UI Semibold" panose="020B0702040204020203" pitchFamily="34" charset="0"/>
                <a:cs typeface="Segoe UI Semibold" panose="020B0702040204020203" pitchFamily="34" charset="0"/>
              </a:rPr>
              <a:t>While high income inequality often correlates with unemployment (e.g., Romania, Serbia), France and Turkey show that even low-inequality nations can face severe joblessness—highlighting the role of labor policies, economic crises, and systemic barriers.</a:t>
            </a:r>
            <a:endParaRPr lang="en-US" i="1" dirty="0">
              <a:solidFill>
                <a:srgbClr val="F8FAFF"/>
              </a:solidFill>
              <a:effectLst/>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304246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45D351-0CE9-4DEB-9C3B-41745A04E7DA}"/>
              </a:ext>
            </a:extLst>
          </p:cNvPr>
          <p:cNvSpPr/>
          <p:nvPr/>
        </p:nvSpPr>
        <p:spPr>
          <a:xfrm>
            <a:off x="14284" y="285751"/>
            <a:ext cx="2643192" cy="450850"/>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C8BAD24-408B-4270-926A-AA05ED3B468C}"/>
              </a:ext>
            </a:extLst>
          </p:cNvPr>
          <p:cNvSpPr/>
          <p:nvPr/>
        </p:nvSpPr>
        <p:spPr>
          <a:xfrm>
            <a:off x="138108" y="438151"/>
            <a:ext cx="2643192" cy="450850"/>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261698-E765-489D-9885-22BA5A0A4659}"/>
              </a:ext>
            </a:extLst>
          </p:cNvPr>
          <p:cNvSpPr txBox="1"/>
          <p:nvPr/>
        </p:nvSpPr>
        <p:spPr>
          <a:xfrm>
            <a:off x="223108" y="419150"/>
            <a:ext cx="2227991" cy="369332"/>
          </a:xfrm>
          <a:prstGeom prst="rect">
            <a:avLst/>
          </a:prstGeom>
          <a:noFill/>
        </p:spPr>
        <p:txBody>
          <a:bodyPr wrap="square" rtlCol="0">
            <a:spAutoFit/>
          </a:bodyPr>
          <a:lstStyle/>
          <a:p>
            <a:r>
              <a:rPr lang="en-US" dirty="0">
                <a:solidFill>
                  <a:srgbClr val="FF0000"/>
                </a:solidFill>
                <a:latin typeface="Bahnschrift" panose="020B0502040204020203" pitchFamily="34" charset="0"/>
              </a:rPr>
              <a:t>Recommendation</a:t>
            </a:r>
          </a:p>
        </p:txBody>
      </p:sp>
      <p:pic>
        <p:nvPicPr>
          <p:cNvPr id="9" name="Picture 8">
            <a:extLst>
              <a:ext uri="{FF2B5EF4-FFF2-40B4-BE49-F238E27FC236}">
                <a16:creationId xmlns:a16="http://schemas.microsoft.com/office/drawing/2014/main" id="{622558DB-2B2C-437F-A52E-9239E9344A6A}"/>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p:blipFill>
        <p:spPr>
          <a:xfrm>
            <a:off x="2179058" y="1167525"/>
            <a:ext cx="7725403" cy="5252324"/>
          </a:xfrm>
          <a:prstGeom prst="rect">
            <a:avLst/>
          </a:prstGeom>
        </p:spPr>
      </p:pic>
      <p:graphicFrame>
        <p:nvGraphicFramePr>
          <p:cNvPr id="7" name="Diagram 6">
            <a:extLst>
              <a:ext uri="{FF2B5EF4-FFF2-40B4-BE49-F238E27FC236}">
                <a16:creationId xmlns:a16="http://schemas.microsoft.com/office/drawing/2014/main" id="{B993B9C4-F1FC-4D6D-8CC1-5A546EDE5871}"/>
              </a:ext>
            </a:extLst>
          </p:cNvPr>
          <p:cNvGraphicFramePr/>
          <p:nvPr>
            <p:extLst>
              <p:ext uri="{D42A27DB-BD31-4B8C-83A1-F6EECF244321}">
                <p14:modId xmlns:p14="http://schemas.microsoft.com/office/powerpoint/2010/main" val="2831756269"/>
              </p:ext>
            </p:extLst>
          </p:nvPr>
        </p:nvGraphicFramePr>
        <p:xfrm>
          <a:off x="1670464" y="1167525"/>
          <a:ext cx="8851072" cy="51934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9404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45D351-0CE9-4DEB-9C3B-41745A04E7DA}"/>
              </a:ext>
            </a:extLst>
          </p:cNvPr>
          <p:cNvSpPr/>
          <p:nvPr/>
        </p:nvSpPr>
        <p:spPr>
          <a:xfrm>
            <a:off x="14284" y="285751"/>
            <a:ext cx="2643192" cy="450850"/>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C8BAD24-408B-4270-926A-AA05ED3B468C}"/>
              </a:ext>
            </a:extLst>
          </p:cNvPr>
          <p:cNvSpPr/>
          <p:nvPr/>
        </p:nvSpPr>
        <p:spPr>
          <a:xfrm>
            <a:off x="138108" y="438151"/>
            <a:ext cx="2643192" cy="450850"/>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261698-E765-489D-9885-22BA5A0A4659}"/>
              </a:ext>
            </a:extLst>
          </p:cNvPr>
          <p:cNvSpPr txBox="1"/>
          <p:nvPr/>
        </p:nvSpPr>
        <p:spPr>
          <a:xfrm>
            <a:off x="223108" y="419150"/>
            <a:ext cx="2227991" cy="369332"/>
          </a:xfrm>
          <a:prstGeom prst="rect">
            <a:avLst/>
          </a:prstGeom>
          <a:noFill/>
        </p:spPr>
        <p:txBody>
          <a:bodyPr wrap="square" rtlCol="0">
            <a:spAutoFit/>
          </a:bodyPr>
          <a:lstStyle/>
          <a:p>
            <a:r>
              <a:rPr lang="en-US" dirty="0">
                <a:solidFill>
                  <a:srgbClr val="FF0000"/>
                </a:solidFill>
                <a:latin typeface="Bahnschrift" panose="020B0502040204020203" pitchFamily="34" charset="0"/>
              </a:rPr>
              <a:t>Recommendation</a:t>
            </a:r>
          </a:p>
        </p:txBody>
      </p:sp>
      <p:pic>
        <p:nvPicPr>
          <p:cNvPr id="9" name="Picture 8">
            <a:extLst>
              <a:ext uri="{FF2B5EF4-FFF2-40B4-BE49-F238E27FC236}">
                <a16:creationId xmlns:a16="http://schemas.microsoft.com/office/drawing/2014/main" id="{622558DB-2B2C-437F-A52E-9239E9344A6A}"/>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p:blipFill>
        <p:spPr>
          <a:xfrm>
            <a:off x="2179058" y="1167525"/>
            <a:ext cx="7725403" cy="5252324"/>
          </a:xfrm>
          <a:prstGeom prst="rect">
            <a:avLst/>
          </a:prstGeom>
        </p:spPr>
      </p:pic>
      <p:graphicFrame>
        <p:nvGraphicFramePr>
          <p:cNvPr id="12" name="Diagram 11">
            <a:extLst>
              <a:ext uri="{FF2B5EF4-FFF2-40B4-BE49-F238E27FC236}">
                <a16:creationId xmlns:a16="http://schemas.microsoft.com/office/drawing/2014/main" id="{C856D65A-691F-4B08-BFFA-AE0BDC829F5C}"/>
              </a:ext>
            </a:extLst>
          </p:cNvPr>
          <p:cNvGraphicFramePr/>
          <p:nvPr>
            <p:extLst>
              <p:ext uri="{D42A27DB-BD31-4B8C-83A1-F6EECF244321}">
                <p14:modId xmlns:p14="http://schemas.microsoft.com/office/powerpoint/2010/main" val="906468843"/>
              </p:ext>
            </p:extLst>
          </p:nvPr>
        </p:nvGraphicFramePr>
        <p:xfrm>
          <a:off x="1670464" y="1167525"/>
          <a:ext cx="8851072" cy="51934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99297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22558DB-2B2C-437F-A52E-9239E9344A6A}"/>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p:blipFill>
        <p:spPr>
          <a:xfrm>
            <a:off x="2179058" y="1167525"/>
            <a:ext cx="7725403" cy="5252324"/>
          </a:xfrm>
          <a:prstGeom prst="rect">
            <a:avLst/>
          </a:prstGeom>
        </p:spPr>
      </p:pic>
      <p:sp>
        <p:nvSpPr>
          <p:cNvPr id="4" name="Rectangle: Rounded Corners 3">
            <a:extLst>
              <a:ext uri="{FF2B5EF4-FFF2-40B4-BE49-F238E27FC236}">
                <a16:creationId xmlns:a16="http://schemas.microsoft.com/office/drawing/2014/main" id="{2D45D351-0CE9-4DEB-9C3B-41745A04E7DA}"/>
              </a:ext>
            </a:extLst>
          </p:cNvPr>
          <p:cNvSpPr/>
          <p:nvPr/>
        </p:nvSpPr>
        <p:spPr>
          <a:xfrm>
            <a:off x="14284" y="285751"/>
            <a:ext cx="2643192" cy="450850"/>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C8BAD24-408B-4270-926A-AA05ED3B468C}"/>
              </a:ext>
            </a:extLst>
          </p:cNvPr>
          <p:cNvSpPr/>
          <p:nvPr/>
        </p:nvSpPr>
        <p:spPr>
          <a:xfrm>
            <a:off x="138108" y="438151"/>
            <a:ext cx="2643192" cy="450850"/>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261698-E765-489D-9885-22BA5A0A4659}"/>
              </a:ext>
            </a:extLst>
          </p:cNvPr>
          <p:cNvSpPr txBox="1"/>
          <p:nvPr/>
        </p:nvSpPr>
        <p:spPr>
          <a:xfrm>
            <a:off x="223109" y="419150"/>
            <a:ext cx="1415192" cy="369332"/>
          </a:xfrm>
          <a:prstGeom prst="rect">
            <a:avLst/>
          </a:prstGeom>
          <a:noFill/>
        </p:spPr>
        <p:txBody>
          <a:bodyPr wrap="square" rtlCol="0">
            <a:spAutoFit/>
          </a:bodyPr>
          <a:lstStyle/>
          <a:p>
            <a:r>
              <a:rPr lang="en-US" dirty="0">
                <a:solidFill>
                  <a:srgbClr val="FF0000"/>
                </a:solidFill>
                <a:latin typeface="Bahnschrift" panose="020B0502040204020203" pitchFamily="34" charset="0"/>
              </a:rPr>
              <a:t>Conclusion</a:t>
            </a:r>
          </a:p>
        </p:txBody>
      </p:sp>
      <p:sp>
        <p:nvSpPr>
          <p:cNvPr id="8" name="TextBox 7">
            <a:extLst>
              <a:ext uri="{FF2B5EF4-FFF2-40B4-BE49-F238E27FC236}">
                <a16:creationId xmlns:a16="http://schemas.microsoft.com/office/drawing/2014/main" id="{4704469C-29C4-4CFD-BAD5-6CC1E07CB80F}"/>
              </a:ext>
            </a:extLst>
          </p:cNvPr>
          <p:cNvSpPr txBox="1"/>
          <p:nvPr/>
        </p:nvSpPr>
        <p:spPr>
          <a:xfrm>
            <a:off x="223109" y="1351509"/>
            <a:ext cx="7130191" cy="4195700"/>
          </a:xfrm>
          <a:prstGeom prst="rect">
            <a:avLst/>
          </a:prstGeom>
          <a:noFill/>
        </p:spPr>
        <p:txBody>
          <a:bodyPr wrap="square">
            <a:spAutoFit/>
          </a:bodyPr>
          <a:lstStyle/>
          <a:p>
            <a:pPr>
              <a:lnSpc>
                <a:spcPct val="150000"/>
              </a:lnSpc>
            </a:pPr>
            <a:r>
              <a:rPr lang="en-US" dirty="0">
                <a:solidFill>
                  <a:schemeClr val="bg1"/>
                </a:solidFill>
                <a:effectLst/>
                <a:latin typeface="Segoe UI Semibold" panose="020B0702040204020203" pitchFamily="34" charset="0"/>
                <a:cs typeface="Segoe UI Semibold" panose="020B0702040204020203" pitchFamily="34" charset="0"/>
              </a:rPr>
              <a:t>The 2021-2022 crime analysis across 38 countries highlights critical trends: France and Turkey lead in robbery, with Spain and Romania as notable hotspots, reflecting regional security challenges. High poverty (e.g., Germany’s 12.3M) and unemployment (Spain’s 7M, Turkey’s 10M, Italy’s 17.5M youth) drive crime, worsened by weak governance in France ("Bad") and Turkey ("Very Bad"). Income inequality and youth unemployment (e.g., Turkey’s 19M) further amplify risks. Addressing these through targeted security, economic support, and governance reforms is essential for safer, equitable societies.</a:t>
            </a:r>
          </a:p>
        </p:txBody>
      </p:sp>
      <p:pic>
        <p:nvPicPr>
          <p:cNvPr id="7" name="Picture 6">
            <a:extLst>
              <a:ext uri="{FF2B5EF4-FFF2-40B4-BE49-F238E27FC236}">
                <a16:creationId xmlns:a16="http://schemas.microsoft.com/office/drawing/2014/main" id="{F19C2900-CAFC-4669-BB29-4D990FFEA6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1600" y="0"/>
            <a:ext cx="4459292" cy="6858000"/>
          </a:xfrm>
          <a:prstGeom prst="rect">
            <a:avLst/>
          </a:prstGeom>
        </p:spPr>
      </p:pic>
    </p:spTree>
    <p:extLst>
      <p:ext uri="{BB962C8B-B14F-4D97-AF65-F5344CB8AC3E}">
        <p14:creationId xmlns:p14="http://schemas.microsoft.com/office/powerpoint/2010/main" val="1226983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B85296-F71E-4E65-BE60-EC8A7D34EECA}"/>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p:blipFill>
        <p:spPr>
          <a:xfrm>
            <a:off x="14284" y="0"/>
            <a:ext cx="12210995" cy="6858000"/>
          </a:xfrm>
          <a:prstGeom prst="rect">
            <a:avLst/>
          </a:prstGeom>
        </p:spPr>
      </p:pic>
      <p:sp>
        <p:nvSpPr>
          <p:cNvPr id="5" name="Rectangle: Rounded Corners 4">
            <a:extLst>
              <a:ext uri="{FF2B5EF4-FFF2-40B4-BE49-F238E27FC236}">
                <a16:creationId xmlns:a16="http://schemas.microsoft.com/office/drawing/2014/main" id="{73FEEEA8-C128-4FEC-9DD0-9B7F175A8F23}"/>
              </a:ext>
            </a:extLst>
          </p:cNvPr>
          <p:cNvSpPr/>
          <p:nvPr/>
        </p:nvSpPr>
        <p:spPr>
          <a:xfrm>
            <a:off x="14284" y="285750"/>
            <a:ext cx="2900366" cy="728663"/>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04A63C8A-C304-4A19-88C4-BF000E18852A}"/>
              </a:ext>
            </a:extLst>
          </p:cNvPr>
          <p:cNvSpPr/>
          <p:nvPr/>
        </p:nvSpPr>
        <p:spPr>
          <a:xfrm>
            <a:off x="138108" y="438150"/>
            <a:ext cx="2900366" cy="728663"/>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192B74D-3D93-4D57-BE10-BD6E73B5B6E9}"/>
              </a:ext>
            </a:extLst>
          </p:cNvPr>
          <p:cNvSpPr txBox="1"/>
          <p:nvPr/>
        </p:nvSpPr>
        <p:spPr>
          <a:xfrm>
            <a:off x="233360" y="540871"/>
            <a:ext cx="2857498" cy="523220"/>
          </a:xfrm>
          <a:prstGeom prst="rect">
            <a:avLst/>
          </a:prstGeom>
          <a:noFill/>
        </p:spPr>
        <p:txBody>
          <a:bodyPr wrap="square" rtlCol="0">
            <a:spAutoFit/>
          </a:bodyPr>
          <a:lstStyle/>
          <a:p>
            <a:r>
              <a:rPr lang="en-US" sz="2800" dirty="0">
                <a:solidFill>
                  <a:srgbClr val="FF0000"/>
                </a:solidFill>
                <a:latin typeface="Bahnschrift" panose="020B0502040204020203" pitchFamily="34" charset="0"/>
              </a:rPr>
              <a:t>Introduction</a:t>
            </a:r>
          </a:p>
        </p:txBody>
      </p:sp>
      <p:sp>
        <p:nvSpPr>
          <p:cNvPr id="15" name="TextBox 14">
            <a:extLst>
              <a:ext uri="{FF2B5EF4-FFF2-40B4-BE49-F238E27FC236}">
                <a16:creationId xmlns:a16="http://schemas.microsoft.com/office/drawing/2014/main" id="{EDE56FE0-9462-417C-B21E-AE85003F9780}"/>
              </a:ext>
            </a:extLst>
          </p:cNvPr>
          <p:cNvSpPr txBox="1"/>
          <p:nvPr/>
        </p:nvSpPr>
        <p:spPr>
          <a:xfrm>
            <a:off x="848140" y="1166812"/>
            <a:ext cx="11343860" cy="871713"/>
          </a:xfrm>
          <a:prstGeom prst="rect">
            <a:avLst/>
          </a:prstGeom>
          <a:noFill/>
        </p:spPr>
        <p:txBody>
          <a:bodyPr wrap="square">
            <a:spAutoFit/>
          </a:bodyPr>
          <a:lstStyle/>
          <a:p>
            <a:pPr>
              <a:lnSpc>
                <a:spcPct val="150000"/>
              </a:lnSpc>
            </a:pPr>
            <a:r>
              <a:rPr lang="en-US" dirty="0">
                <a:solidFill>
                  <a:schemeClr val="bg1"/>
                </a:solidFill>
                <a:latin typeface="Segoe UI Semibold" panose="020B0702040204020203" pitchFamily="34" charset="0"/>
                <a:cs typeface="Segoe UI Semibold" panose="020B0702040204020203" pitchFamily="34" charset="0"/>
              </a:rPr>
              <a:t>This dataset presents crime statistics across various countries and years, focusing on several key crime categories. Below is a brief description of each column in the dataset:</a:t>
            </a:r>
          </a:p>
        </p:txBody>
      </p:sp>
      <p:graphicFrame>
        <p:nvGraphicFramePr>
          <p:cNvPr id="10" name="Diagram 9">
            <a:extLst>
              <a:ext uri="{FF2B5EF4-FFF2-40B4-BE49-F238E27FC236}">
                <a16:creationId xmlns:a16="http://schemas.microsoft.com/office/drawing/2014/main" id="{BFB76E44-C423-4F7F-B004-5BDA498CF7E9}"/>
              </a:ext>
            </a:extLst>
          </p:cNvPr>
          <p:cNvGraphicFramePr/>
          <p:nvPr>
            <p:extLst>
              <p:ext uri="{D42A27DB-BD31-4B8C-83A1-F6EECF244321}">
                <p14:modId xmlns:p14="http://schemas.microsoft.com/office/powerpoint/2010/main" val="1893946164"/>
              </p:ext>
            </p:extLst>
          </p:nvPr>
        </p:nvGraphicFramePr>
        <p:xfrm>
          <a:off x="556590" y="2266122"/>
          <a:ext cx="11343860" cy="41537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26694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gs>
            <a:gs pos="66000">
              <a:schemeClr val="tx1"/>
            </a:gs>
          </a:gsLst>
          <a:lin ang="5400000" scaled="1"/>
        </a:gra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3FEEEA8-C128-4FEC-9DD0-9B7F175A8F23}"/>
              </a:ext>
            </a:extLst>
          </p:cNvPr>
          <p:cNvSpPr/>
          <p:nvPr/>
        </p:nvSpPr>
        <p:spPr>
          <a:xfrm>
            <a:off x="14284" y="285750"/>
            <a:ext cx="2900366" cy="728663"/>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04A63C8A-C304-4A19-88C4-BF000E18852A}"/>
              </a:ext>
            </a:extLst>
          </p:cNvPr>
          <p:cNvSpPr/>
          <p:nvPr/>
        </p:nvSpPr>
        <p:spPr>
          <a:xfrm>
            <a:off x="138108" y="438150"/>
            <a:ext cx="2900366" cy="728663"/>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1CBF88D-AD3A-432F-B4E9-361F5B6C2696}"/>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p:blipFill>
        <p:spPr>
          <a:xfrm>
            <a:off x="14284" y="0"/>
            <a:ext cx="12210995" cy="6858000"/>
          </a:xfrm>
          <a:prstGeom prst="rect">
            <a:avLst/>
          </a:prstGeom>
        </p:spPr>
      </p:pic>
      <p:sp>
        <p:nvSpPr>
          <p:cNvPr id="7" name="TextBox 6">
            <a:extLst>
              <a:ext uri="{FF2B5EF4-FFF2-40B4-BE49-F238E27FC236}">
                <a16:creationId xmlns:a16="http://schemas.microsoft.com/office/drawing/2014/main" id="{9192B74D-3D93-4D57-BE10-BD6E73B5B6E9}"/>
              </a:ext>
            </a:extLst>
          </p:cNvPr>
          <p:cNvSpPr txBox="1"/>
          <p:nvPr/>
        </p:nvSpPr>
        <p:spPr>
          <a:xfrm>
            <a:off x="233360" y="540871"/>
            <a:ext cx="2857498" cy="523220"/>
          </a:xfrm>
          <a:prstGeom prst="rect">
            <a:avLst/>
          </a:prstGeom>
          <a:noFill/>
        </p:spPr>
        <p:txBody>
          <a:bodyPr wrap="square" rtlCol="0">
            <a:spAutoFit/>
          </a:bodyPr>
          <a:lstStyle/>
          <a:p>
            <a:r>
              <a:rPr lang="en-US" sz="2800" dirty="0">
                <a:solidFill>
                  <a:srgbClr val="FF0000"/>
                </a:solidFill>
                <a:latin typeface="Bahnschrift" panose="020B0502040204020203" pitchFamily="34" charset="0"/>
              </a:rPr>
              <a:t>Introduction</a:t>
            </a:r>
          </a:p>
        </p:txBody>
      </p:sp>
      <p:sp>
        <p:nvSpPr>
          <p:cNvPr id="8" name="TextBox 7">
            <a:extLst>
              <a:ext uri="{FF2B5EF4-FFF2-40B4-BE49-F238E27FC236}">
                <a16:creationId xmlns:a16="http://schemas.microsoft.com/office/drawing/2014/main" id="{DB10A7A7-209C-4739-9185-0FDC0395825D}"/>
              </a:ext>
            </a:extLst>
          </p:cNvPr>
          <p:cNvSpPr txBox="1"/>
          <p:nvPr/>
        </p:nvSpPr>
        <p:spPr>
          <a:xfrm>
            <a:off x="583096" y="1166812"/>
            <a:ext cx="11025807" cy="871713"/>
          </a:xfrm>
          <a:prstGeom prst="rect">
            <a:avLst/>
          </a:prstGeom>
          <a:noFill/>
        </p:spPr>
        <p:txBody>
          <a:bodyPr wrap="square">
            <a:spAutoFit/>
          </a:bodyPr>
          <a:lstStyle/>
          <a:p>
            <a:pPr>
              <a:lnSpc>
                <a:spcPct val="150000"/>
              </a:lnSpc>
            </a:pPr>
            <a:r>
              <a:rPr lang="en-US" dirty="0">
                <a:solidFill>
                  <a:schemeClr val="bg1"/>
                </a:solidFill>
                <a:latin typeface="Segoe UI Semibold" panose="020B0702040204020203" pitchFamily="34" charset="0"/>
                <a:cs typeface="Segoe UI Semibold" panose="020B0702040204020203" pitchFamily="34" charset="0"/>
              </a:rPr>
              <a:t>The second dataset captures key factors that may influence crime rates across various countries. The columns include:</a:t>
            </a:r>
          </a:p>
        </p:txBody>
      </p:sp>
      <p:graphicFrame>
        <p:nvGraphicFramePr>
          <p:cNvPr id="13" name="Diagram 12">
            <a:extLst>
              <a:ext uri="{FF2B5EF4-FFF2-40B4-BE49-F238E27FC236}">
                <a16:creationId xmlns:a16="http://schemas.microsoft.com/office/drawing/2014/main" id="{56BC9CDE-52C4-4DD6-A6BD-52EC74CD0143}"/>
              </a:ext>
            </a:extLst>
          </p:cNvPr>
          <p:cNvGraphicFramePr/>
          <p:nvPr>
            <p:extLst>
              <p:ext uri="{D42A27DB-BD31-4B8C-83A1-F6EECF244321}">
                <p14:modId xmlns:p14="http://schemas.microsoft.com/office/powerpoint/2010/main" val="156708429"/>
              </p:ext>
            </p:extLst>
          </p:nvPr>
        </p:nvGraphicFramePr>
        <p:xfrm>
          <a:off x="689110" y="1815548"/>
          <a:ext cx="10018647" cy="47567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47624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46EB267-D791-4417-B68F-04751881DA87}"/>
              </a:ext>
            </a:extLst>
          </p:cNvPr>
          <p:cNvPicPr>
            <a:picLocks noChangeAspect="1"/>
          </p:cNvPicPr>
          <p:nvPr/>
        </p:nvPicPr>
        <p:blipFill>
          <a:blip r:embed="rId3">
            <a:alphaModFix amt="2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p:blipFill>
        <p:spPr>
          <a:xfrm>
            <a:off x="14284" y="0"/>
            <a:ext cx="12210995" cy="6858000"/>
          </a:xfrm>
          <a:prstGeom prst="rect">
            <a:avLst/>
          </a:prstGeom>
        </p:spPr>
      </p:pic>
      <p:sp>
        <p:nvSpPr>
          <p:cNvPr id="4" name="Rectangle: Rounded Corners 3">
            <a:extLst>
              <a:ext uri="{FF2B5EF4-FFF2-40B4-BE49-F238E27FC236}">
                <a16:creationId xmlns:a16="http://schemas.microsoft.com/office/drawing/2014/main" id="{2D45D351-0CE9-4DEB-9C3B-41745A04E7DA}"/>
              </a:ext>
            </a:extLst>
          </p:cNvPr>
          <p:cNvSpPr/>
          <p:nvPr/>
        </p:nvSpPr>
        <p:spPr>
          <a:xfrm>
            <a:off x="14284" y="285750"/>
            <a:ext cx="2900366" cy="728663"/>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C8BAD24-408B-4270-926A-AA05ED3B468C}"/>
              </a:ext>
            </a:extLst>
          </p:cNvPr>
          <p:cNvSpPr/>
          <p:nvPr/>
        </p:nvSpPr>
        <p:spPr>
          <a:xfrm>
            <a:off x="138108" y="438150"/>
            <a:ext cx="2900366" cy="728663"/>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261698-E765-489D-9885-22BA5A0A4659}"/>
              </a:ext>
            </a:extLst>
          </p:cNvPr>
          <p:cNvSpPr txBox="1"/>
          <p:nvPr/>
        </p:nvSpPr>
        <p:spPr>
          <a:xfrm>
            <a:off x="233360" y="540871"/>
            <a:ext cx="2857498" cy="523220"/>
          </a:xfrm>
          <a:prstGeom prst="rect">
            <a:avLst/>
          </a:prstGeom>
          <a:noFill/>
        </p:spPr>
        <p:txBody>
          <a:bodyPr wrap="square" rtlCol="0">
            <a:spAutoFit/>
          </a:bodyPr>
          <a:lstStyle/>
          <a:p>
            <a:r>
              <a:rPr lang="en-US" sz="2800" dirty="0">
                <a:solidFill>
                  <a:srgbClr val="FF0000"/>
                </a:solidFill>
                <a:latin typeface="Bahnschrift" panose="020B0502040204020203" pitchFamily="34" charset="0"/>
              </a:rPr>
              <a:t>Objectives</a:t>
            </a:r>
          </a:p>
        </p:txBody>
      </p:sp>
      <p:graphicFrame>
        <p:nvGraphicFramePr>
          <p:cNvPr id="3" name="Diagram 2">
            <a:extLst>
              <a:ext uri="{FF2B5EF4-FFF2-40B4-BE49-F238E27FC236}">
                <a16:creationId xmlns:a16="http://schemas.microsoft.com/office/drawing/2014/main" id="{5A419180-E627-42AC-A344-F987D39000B4}"/>
              </a:ext>
            </a:extLst>
          </p:cNvPr>
          <p:cNvGraphicFramePr/>
          <p:nvPr>
            <p:extLst>
              <p:ext uri="{D42A27DB-BD31-4B8C-83A1-F6EECF244321}">
                <p14:modId xmlns:p14="http://schemas.microsoft.com/office/powerpoint/2010/main" val="947496216"/>
              </p:ext>
            </p:extLst>
          </p:nvPr>
        </p:nvGraphicFramePr>
        <p:xfrm>
          <a:off x="576469" y="1554457"/>
          <a:ext cx="11039061" cy="464184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19907653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45D351-0CE9-4DEB-9C3B-41745A04E7DA}"/>
              </a:ext>
            </a:extLst>
          </p:cNvPr>
          <p:cNvSpPr/>
          <p:nvPr/>
        </p:nvSpPr>
        <p:spPr>
          <a:xfrm>
            <a:off x="14284" y="285750"/>
            <a:ext cx="2900366" cy="728663"/>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C8BAD24-408B-4270-926A-AA05ED3B468C}"/>
              </a:ext>
            </a:extLst>
          </p:cNvPr>
          <p:cNvSpPr/>
          <p:nvPr/>
        </p:nvSpPr>
        <p:spPr>
          <a:xfrm>
            <a:off x="138108" y="438150"/>
            <a:ext cx="2900366" cy="728663"/>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261698-E765-489D-9885-22BA5A0A4659}"/>
              </a:ext>
            </a:extLst>
          </p:cNvPr>
          <p:cNvSpPr txBox="1"/>
          <p:nvPr/>
        </p:nvSpPr>
        <p:spPr>
          <a:xfrm>
            <a:off x="190495" y="540871"/>
            <a:ext cx="3352803" cy="461665"/>
          </a:xfrm>
          <a:prstGeom prst="rect">
            <a:avLst/>
          </a:prstGeom>
          <a:noFill/>
        </p:spPr>
        <p:txBody>
          <a:bodyPr wrap="square" rtlCol="0">
            <a:spAutoFit/>
          </a:bodyPr>
          <a:lstStyle/>
          <a:p>
            <a:r>
              <a:rPr lang="en-US" sz="2400" dirty="0">
                <a:solidFill>
                  <a:srgbClr val="FF0000"/>
                </a:solidFill>
                <a:latin typeface="Bahnschrift" panose="020B0502040204020203" pitchFamily="34" charset="0"/>
              </a:rPr>
              <a:t>Problem Statement</a:t>
            </a:r>
          </a:p>
        </p:txBody>
      </p:sp>
      <p:graphicFrame>
        <p:nvGraphicFramePr>
          <p:cNvPr id="18" name="Content Placeholder 3">
            <a:extLst>
              <a:ext uri="{FF2B5EF4-FFF2-40B4-BE49-F238E27FC236}">
                <a16:creationId xmlns:a16="http://schemas.microsoft.com/office/drawing/2014/main" id="{7544DFF5-2F11-414D-9736-A43B6C8029D3}"/>
              </a:ext>
            </a:extLst>
          </p:cNvPr>
          <p:cNvGraphicFramePr>
            <a:graphicFrameLocks noGrp="1"/>
          </p:cNvGraphicFramePr>
          <p:nvPr>
            <p:ph idx="1"/>
            <p:extLst>
              <p:ext uri="{D42A27DB-BD31-4B8C-83A1-F6EECF244321}">
                <p14:modId xmlns:p14="http://schemas.microsoft.com/office/powerpoint/2010/main" val="1031448736"/>
              </p:ext>
            </p:extLst>
          </p:nvPr>
        </p:nvGraphicFramePr>
        <p:xfrm>
          <a:off x="768626" y="1495578"/>
          <a:ext cx="10955591" cy="4492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5865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45D351-0CE9-4DEB-9C3B-41745A04E7DA}"/>
              </a:ext>
            </a:extLst>
          </p:cNvPr>
          <p:cNvSpPr/>
          <p:nvPr/>
        </p:nvSpPr>
        <p:spPr>
          <a:xfrm>
            <a:off x="14284" y="285750"/>
            <a:ext cx="2900366" cy="728663"/>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C8BAD24-408B-4270-926A-AA05ED3B468C}"/>
              </a:ext>
            </a:extLst>
          </p:cNvPr>
          <p:cNvSpPr/>
          <p:nvPr/>
        </p:nvSpPr>
        <p:spPr>
          <a:xfrm>
            <a:off x="138108" y="438150"/>
            <a:ext cx="2900366" cy="728663"/>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04338C5-513A-4E91-BF39-D671AE1A81BD}"/>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p:blipFill>
        <p:spPr>
          <a:xfrm>
            <a:off x="2196395" y="1105692"/>
            <a:ext cx="7725403" cy="5252324"/>
          </a:xfrm>
          <a:prstGeom prst="rect">
            <a:avLst/>
          </a:prstGeom>
        </p:spPr>
      </p:pic>
      <p:sp>
        <p:nvSpPr>
          <p:cNvPr id="6" name="TextBox 5">
            <a:extLst>
              <a:ext uri="{FF2B5EF4-FFF2-40B4-BE49-F238E27FC236}">
                <a16:creationId xmlns:a16="http://schemas.microsoft.com/office/drawing/2014/main" id="{BA261698-E765-489D-9885-22BA5A0A4659}"/>
              </a:ext>
            </a:extLst>
          </p:cNvPr>
          <p:cNvSpPr txBox="1"/>
          <p:nvPr/>
        </p:nvSpPr>
        <p:spPr>
          <a:xfrm>
            <a:off x="233360" y="540871"/>
            <a:ext cx="2857498" cy="523220"/>
          </a:xfrm>
          <a:prstGeom prst="rect">
            <a:avLst/>
          </a:prstGeom>
          <a:noFill/>
        </p:spPr>
        <p:txBody>
          <a:bodyPr wrap="square" rtlCol="0">
            <a:spAutoFit/>
          </a:bodyPr>
          <a:lstStyle/>
          <a:p>
            <a:r>
              <a:rPr lang="en-US" sz="2800" dirty="0">
                <a:solidFill>
                  <a:srgbClr val="FF0000"/>
                </a:solidFill>
                <a:latin typeface="Bahnschrift" panose="020B0502040204020203" pitchFamily="34" charset="0"/>
              </a:rPr>
              <a:t>Methodology</a:t>
            </a:r>
          </a:p>
        </p:txBody>
      </p:sp>
      <p:sp>
        <p:nvSpPr>
          <p:cNvPr id="2" name="Rectangle 1">
            <a:extLst>
              <a:ext uri="{FF2B5EF4-FFF2-40B4-BE49-F238E27FC236}">
                <a16:creationId xmlns:a16="http://schemas.microsoft.com/office/drawing/2014/main" id="{ADFFEF92-0CDA-4FCC-A826-2B4F094F29ED}"/>
              </a:ext>
            </a:extLst>
          </p:cNvPr>
          <p:cNvSpPr>
            <a:spLocks noChangeArrowheads="1"/>
          </p:cNvSpPr>
          <p:nvPr/>
        </p:nvSpPr>
        <p:spPr bwMode="auto">
          <a:xfrm>
            <a:off x="138108" y="1194368"/>
            <a:ext cx="6819283"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Data Sources</a:t>
            </a:r>
            <a:br>
              <a:rPr kumimoji="0" lang="en-US" altLang="en-US"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br>
            <a:r>
              <a:rPr kumimoji="0" lang="en-US" altLang="en-US"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The primary dataset, containing crime statistics, was sourced from the World Bank. However, due to data limitations, a secondary dataset from Eurostat was used to provide additional variables representing potential factors influencing crime, such as poverty, unemployment, and governance indicators.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Data Cleaning</a:t>
            </a:r>
            <a:endParaRPr kumimoji="0" lang="en-US" altLang="en-US"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b="1" dirty="0">
                <a:solidFill>
                  <a:schemeClr val="bg1"/>
                </a:solidFill>
                <a:latin typeface="Segoe UI Semibold" panose="020B0702040204020203" pitchFamily="34" charset="0"/>
                <a:cs typeface="Segoe UI Semibold" panose="020B0702040204020203" pitchFamily="34" charset="0"/>
              </a:rPr>
              <a:t>     </a:t>
            </a:r>
            <a:r>
              <a:rPr kumimoji="0" lang="en-US" altLang="en-US" b="1"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Crime Dataset:</a:t>
            </a:r>
            <a:endParaRPr kumimoji="0" lang="en-US" altLang="en-US"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No duplicate entries were found.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Missing values were replaced with </a:t>
            </a:r>
            <a:r>
              <a:rPr kumimoji="0" lang="en-US" altLang="en-US" b="0" i="0" u="none" strike="noStrike" cap="none" normalizeH="0" baseline="0" dirty="0" err="1">
                <a:ln>
                  <a:noFill/>
                </a:ln>
                <a:solidFill>
                  <a:schemeClr val="bg1"/>
                </a:solidFill>
                <a:effectLst/>
                <a:latin typeface="Segoe UI Semibold" panose="020B0702040204020203" pitchFamily="34" charset="0"/>
                <a:cs typeface="Segoe UI Semibold" panose="020B0702040204020203" pitchFamily="34" charset="0"/>
              </a:rPr>
              <a:t>NaN</a:t>
            </a:r>
            <a:r>
              <a:rPr kumimoji="0" lang="en-US" altLang="en-US"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Countries with extensive missing crime values were removed.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The dataset contains 38 countries, which were categorized into </a:t>
            </a:r>
            <a:r>
              <a:rPr kumimoji="0" lang="en-US" altLang="en-US" b="0" i="1"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developed</a:t>
            </a:r>
            <a:r>
              <a:rPr kumimoji="0" lang="en-US" altLang="en-US"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 (21) and </a:t>
            </a:r>
            <a:r>
              <a:rPr kumimoji="0" lang="en-US" altLang="en-US" b="0" i="1"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developing</a:t>
            </a:r>
            <a:r>
              <a:rPr kumimoji="0" lang="en-US" altLang="en-US"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 (17) nations.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A new column was created to calculate the </a:t>
            </a:r>
            <a:r>
              <a:rPr kumimoji="0" lang="en-US" altLang="en-US" b="1"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total crime</a:t>
            </a:r>
            <a:r>
              <a:rPr kumimoji="0" lang="en-US" altLang="en-US"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 per country per year.</a:t>
            </a:r>
          </a:p>
        </p:txBody>
      </p:sp>
      <p:pic>
        <p:nvPicPr>
          <p:cNvPr id="8" name="Picture 7">
            <a:extLst>
              <a:ext uri="{FF2B5EF4-FFF2-40B4-BE49-F238E27FC236}">
                <a16:creationId xmlns:a16="http://schemas.microsoft.com/office/drawing/2014/main" id="{D342AF86-720E-4DA9-8FB3-C9B9A26521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8554" y="0"/>
            <a:ext cx="5019162" cy="6858000"/>
          </a:xfrm>
          <a:prstGeom prst="rect">
            <a:avLst/>
          </a:prstGeom>
        </p:spPr>
      </p:pic>
    </p:spTree>
    <p:extLst>
      <p:ext uri="{BB962C8B-B14F-4D97-AF65-F5344CB8AC3E}">
        <p14:creationId xmlns:p14="http://schemas.microsoft.com/office/powerpoint/2010/main" val="3029123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45D351-0CE9-4DEB-9C3B-41745A04E7DA}"/>
              </a:ext>
            </a:extLst>
          </p:cNvPr>
          <p:cNvSpPr/>
          <p:nvPr/>
        </p:nvSpPr>
        <p:spPr>
          <a:xfrm>
            <a:off x="14284" y="285750"/>
            <a:ext cx="2900366" cy="728663"/>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C8BAD24-408B-4270-926A-AA05ED3B468C}"/>
              </a:ext>
            </a:extLst>
          </p:cNvPr>
          <p:cNvSpPr/>
          <p:nvPr/>
        </p:nvSpPr>
        <p:spPr>
          <a:xfrm>
            <a:off x="138108" y="438150"/>
            <a:ext cx="2900366" cy="728663"/>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182A284-AA53-45E8-9BD0-2AD713D5980F}"/>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p:blipFill>
        <p:spPr>
          <a:xfrm>
            <a:off x="2196395" y="1105692"/>
            <a:ext cx="7725403" cy="5252324"/>
          </a:xfrm>
          <a:prstGeom prst="rect">
            <a:avLst/>
          </a:prstGeom>
        </p:spPr>
      </p:pic>
      <p:sp>
        <p:nvSpPr>
          <p:cNvPr id="6" name="TextBox 5">
            <a:extLst>
              <a:ext uri="{FF2B5EF4-FFF2-40B4-BE49-F238E27FC236}">
                <a16:creationId xmlns:a16="http://schemas.microsoft.com/office/drawing/2014/main" id="{BA261698-E765-489D-9885-22BA5A0A4659}"/>
              </a:ext>
            </a:extLst>
          </p:cNvPr>
          <p:cNvSpPr txBox="1"/>
          <p:nvPr/>
        </p:nvSpPr>
        <p:spPr>
          <a:xfrm>
            <a:off x="233360" y="540871"/>
            <a:ext cx="2857498" cy="523220"/>
          </a:xfrm>
          <a:prstGeom prst="rect">
            <a:avLst/>
          </a:prstGeom>
          <a:noFill/>
        </p:spPr>
        <p:txBody>
          <a:bodyPr wrap="square" rtlCol="0">
            <a:spAutoFit/>
          </a:bodyPr>
          <a:lstStyle/>
          <a:p>
            <a:r>
              <a:rPr lang="en-US" sz="2800" dirty="0">
                <a:solidFill>
                  <a:srgbClr val="FF0000"/>
                </a:solidFill>
                <a:latin typeface="Bahnschrift" panose="020B0502040204020203" pitchFamily="34" charset="0"/>
              </a:rPr>
              <a:t>Methodology</a:t>
            </a:r>
          </a:p>
        </p:txBody>
      </p:sp>
      <p:sp>
        <p:nvSpPr>
          <p:cNvPr id="7" name="TextBox 6">
            <a:extLst>
              <a:ext uri="{FF2B5EF4-FFF2-40B4-BE49-F238E27FC236}">
                <a16:creationId xmlns:a16="http://schemas.microsoft.com/office/drawing/2014/main" id="{C9234AF4-D207-474C-A43B-DF1B1939A1DC}"/>
              </a:ext>
            </a:extLst>
          </p:cNvPr>
          <p:cNvSpPr txBox="1"/>
          <p:nvPr/>
        </p:nvSpPr>
        <p:spPr>
          <a:xfrm>
            <a:off x="233360" y="1412081"/>
            <a:ext cx="6096000" cy="4611199"/>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Factors Dataset:</a:t>
            </a:r>
            <a:endParaRPr kumimoji="0" lang="en-US" altLang="en-US"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No duplicates were found.</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Multiple empty fields were replaced with </a:t>
            </a:r>
            <a:r>
              <a:rPr kumimoji="0" lang="en-US" altLang="en-US" b="0" i="0" u="none" strike="noStrike" cap="none" normalizeH="0" baseline="0" dirty="0" err="1">
                <a:ln>
                  <a:noFill/>
                </a:ln>
                <a:solidFill>
                  <a:schemeClr val="bg1"/>
                </a:solidFill>
                <a:effectLst/>
                <a:latin typeface="Segoe UI Semibold" panose="020B0702040204020203" pitchFamily="34" charset="0"/>
                <a:cs typeface="Segoe UI Semibold" panose="020B0702040204020203" pitchFamily="34" charset="0"/>
              </a:rPr>
              <a:t>NaN</a:t>
            </a:r>
            <a:r>
              <a:rPr kumimoji="0" lang="en-US" altLang="en-US"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It includes the same 38 countries, split identically into </a:t>
            </a:r>
            <a:r>
              <a:rPr kumimoji="0" lang="en-US" altLang="en-US" b="0" i="1"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developed</a:t>
            </a:r>
            <a:r>
              <a:rPr kumimoji="0" lang="en-US" altLang="en-US"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 and </a:t>
            </a:r>
            <a:r>
              <a:rPr kumimoji="0" lang="en-US" altLang="en-US" b="0" i="1"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developing</a:t>
            </a:r>
            <a:r>
              <a:rPr kumimoji="0" lang="en-US" altLang="en-US"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 categories for consistency.</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Poverty, unemployment, and youth unemployment</a:t>
            </a:r>
            <a:r>
              <a:rPr kumimoji="0" lang="en-US" altLang="en-US"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 were originally in percentages. These were standardized to absolute numbers using the formula:</a:t>
            </a:r>
            <a:br>
              <a:rPr kumimoji="0" lang="en-US" altLang="en-US"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br>
            <a:r>
              <a:rPr kumimoji="0" lang="en-US" altLang="en-US"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(Percentage × Total Population) / 100</a:t>
            </a:r>
          </a:p>
        </p:txBody>
      </p:sp>
      <p:pic>
        <p:nvPicPr>
          <p:cNvPr id="11" name="Picture 10">
            <a:extLst>
              <a:ext uri="{FF2B5EF4-FFF2-40B4-BE49-F238E27FC236}">
                <a16:creationId xmlns:a16="http://schemas.microsoft.com/office/drawing/2014/main" id="{AAE6F052-1D7F-4D61-843D-4CF6FAD1E8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9360" y="0"/>
            <a:ext cx="5900740" cy="6858000"/>
          </a:xfrm>
          <a:prstGeom prst="rect">
            <a:avLst/>
          </a:prstGeom>
        </p:spPr>
      </p:pic>
    </p:spTree>
    <p:extLst>
      <p:ext uri="{BB962C8B-B14F-4D97-AF65-F5344CB8AC3E}">
        <p14:creationId xmlns:p14="http://schemas.microsoft.com/office/powerpoint/2010/main" val="1370151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D45D351-0CE9-4DEB-9C3B-41745A04E7DA}"/>
              </a:ext>
            </a:extLst>
          </p:cNvPr>
          <p:cNvSpPr/>
          <p:nvPr/>
        </p:nvSpPr>
        <p:spPr>
          <a:xfrm>
            <a:off x="14284" y="285750"/>
            <a:ext cx="2900366" cy="728663"/>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C8BAD24-408B-4270-926A-AA05ED3B468C}"/>
              </a:ext>
            </a:extLst>
          </p:cNvPr>
          <p:cNvSpPr/>
          <p:nvPr/>
        </p:nvSpPr>
        <p:spPr>
          <a:xfrm>
            <a:off x="138108" y="438150"/>
            <a:ext cx="2900366" cy="728663"/>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261698-E765-489D-9885-22BA5A0A4659}"/>
              </a:ext>
            </a:extLst>
          </p:cNvPr>
          <p:cNvSpPr txBox="1"/>
          <p:nvPr/>
        </p:nvSpPr>
        <p:spPr>
          <a:xfrm>
            <a:off x="233360" y="540871"/>
            <a:ext cx="2857498" cy="523220"/>
          </a:xfrm>
          <a:prstGeom prst="rect">
            <a:avLst/>
          </a:prstGeom>
          <a:noFill/>
        </p:spPr>
        <p:txBody>
          <a:bodyPr wrap="square" rtlCol="0">
            <a:spAutoFit/>
          </a:bodyPr>
          <a:lstStyle/>
          <a:p>
            <a:r>
              <a:rPr lang="en-US" sz="2800" dirty="0">
                <a:solidFill>
                  <a:srgbClr val="FF0000"/>
                </a:solidFill>
                <a:latin typeface="Bahnschrift" panose="020B0502040204020203" pitchFamily="34" charset="0"/>
              </a:rPr>
              <a:t>Methodology</a:t>
            </a:r>
          </a:p>
        </p:txBody>
      </p:sp>
      <p:sp>
        <p:nvSpPr>
          <p:cNvPr id="7" name="TextBox 6">
            <a:extLst>
              <a:ext uri="{FF2B5EF4-FFF2-40B4-BE49-F238E27FC236}">
                <a16:creationId xmlns:a16="http://schemas.microsoft.com/office/drawing/2014/main" id="{C9234AF4-D207-474C-A43B-DF1B1939A1DC}"/>
              </a:ext>
            </a:extLst>
          </p:cNvPr>
          <p:cNvSpPr txBox="1"/>
          <p:nvPr/>
        </p:nvSpPr>
        <p:spPr>
          <a:xfrm>
            <a:off x="138108" y="1202716"/>
            <a:ext cx="8242853" cy="5217134"/>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Standardization</a:t>
            </a:r>
            <a:endParaRPr kumimoji="0" lang="en-US" altLang="en-US" sz="16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Income Inequality</a:t>
            </a:r>
            <a:r>
              <a:rPr kumimoji="0" lang="en-US" altLang="en-US" sz="16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 (values ranged from 24.1 to 44.4):</a:t>
            </a:r>
            <a:br>
              <a:rPr kumimoji="0" lang="en-US" altLang="en-US" sz="16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br>
            <a:r>
              <a:rPr kumimoji="0" lang="en-US" altLang="en-US" sz="16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Categorized using the formula:</a:t>
            </a:r>
            <a:br>
              <a:rPr kumimoji="0" lang="en-US" altLang="en-US" sz="16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br>
            <a:r>
              <a:rPr kumimoji="0" lang="en-US" altLang="en-US" sz="16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=IFERROR(IF(C4&lt;=30,"Very </a:t>
            </a:r>
            <a:r>
              <a:rPr kumimoji="0" lang="en-US" altLang="en-US" sz="1600" b="0" i="0" u="none" strike="noStrike" cap="none" normalizeH="0" baseline="0" dirty="0" err="1">
                <a:ln>
                  <a:noFill/>
                </a:ln>
                <a:solidFill>
                  <a:schemeClr val="bg1"/>
                </a:solidFill>
                <a:effectLst/>
                <a:latin typeface="Segoe UI Semibold" panose="020B0702040204020203" pitchFamily="34" charset="0"/>
                <a:cs typeface="Segoe UI Semibold" panose="020B0702040204020203" pitchFamily="34" charset="0"/>
              </a:rPr>
              <a:t>Low",IF</a:t>
            </a:r>
            <a:r>
              <a:rPr kumimoji="0" lang="en-US" altLang="en-US" sz="16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(C4&gt;30,"Low",IF(C4&gt;35,"Moderate",IF(C4&gt;40,"High","Very High")))),"</a:t>
            </a:r>
            <a:r>
              <a:rPr kumimoji="0" lang="en-US" altLang="en-US" sz="1600" b="0" i="0" u="none" strike="noStrike" cap="none" normalizeH="0" baseline="0" dirty="0" err="1">
                <a:ln>
                  <a:noFill/>
                </a:ln>
                <a:solidFill>
                  <a:schemeClr val="bg1"/>
                </a:solidFill>
                <a:effectLst/>
                <a:latin typeface="Segoe UI Semibold" panose="020B0702040204020203" pitchFamily="34" charset="0"/>
                <a:cs typeface="Segoe UI Semibold" panose="020B0702040204020203" pitchFamily="34" charset="0"/>
              </a:rPr>
              <a:t>NaN</a:t>
            </a:r>
            <a:r>
              <a:rPr kumimoji="0" lang="en-US" altLang="en-US" sz="16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Government Effectiveness</a:t>
            </a:r>
            <a:r>
              <a:rPr kumimoji="0" lang="en-US" altLang="en-US" sz="16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 (values ranged from -1.07 to 1.34):</a:t>
            </a:r>
            <a:br>
              <a:rPr kumimoji="0" lang="en-US" altLang="en-US" sz="16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br>
            <a:r>
              <a:rPr kumimoji="0" lang="en-US" altLang="en-US" sz="16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Categorized using:</a:t>
            </a:r>
            <a:br>
              <a:rPr kumimoji="0" lang="en-US" altLang="en-US" sz="16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br>
            <a:r>
              <a:rPr kumimoji="0" lang="en-US" altLang="en-US" sz="16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=IF(D2&lt;-0.0001,"Very </a:t>
            </a:r>
            <a:r>
              <a:rPr kumimoji="0" lang="en-US" altLang="en-US" sz="1600" b="0" i="0" u="none" strike="noStrike" cap="none" normalizeH="0" baseline="0" dirty="0" err="1">
                <a:ln>
                  <a:noFill/>
                </a:ln>
                <a:solidFill>
                  <a:schemeClr val="bg1"/>
                </a:solidFill>
                <a:effectLst/>
                <a:latin typeface="Segoe UI Semibold" panose="020B0702040204020203" pitchFamily="34" charset="0"/>
                <a:cs typeface="Segoe UI Semibold" panose="020B0702040204020203" pitchFamily="34" charset="0"/>
              </a:rPr>
              <a:t>Bad",IF</a:t>
            </a:r>
            <a:r>
              <a:rPr kumimoji="0" lang="en-US" altLang="en-US" sz="16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(D2&gt;0.001,"Bad",IF(D2&gt;=0.01,"Moderate")))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Corruption Control</a:t>
            </a:r>
            <a:r>
              <a:rPr kumimoji="0" lang="en-US" altLang="en-US" sz="16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 (values ranged from -0.68 to 1.54):</a:t>
            </a:r>
            <a:br>
              <a:rPr kumimoji="0" lang="en-US" altLang="en-US" sz="16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br>
            <a:r>
              <a:rPr kumimoji="0" lang="en-US" altLang="en-US" sz="16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Categorized using:</a:t>
            </a:r>
            <a:br>
              <a:rPr kumimoji="0" lang="en-US" altLang="en-US" sz="16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br>
            <a:r>
              <a:rPr kumimoji="0" lang="en-US" altLang="en-US" sz="16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=IF(E2&lt;0.01,"Very Bad </a:t>
            </a:r>
            <a:r>
              <a:rPr kumimoji="0" lang="en-US" altLang="en-US" sz="1600" b="0" i="0" u="none" strike="noStrike" cap="none" normalizeH="0" baseline="0" dirty="0" err="1">
                <a:ln>
                  <a:noFill/>
                </a:ln>
                <a:solidFill>
                  <a:schemeClr val="bg1"/>
                </a:solidFill>
                <a:effectLst/>
                <a:latin typeface="Segoe UI Semibold" panose="020B0702040204020203" pitchFamily="34" charset="0"/>
                <a:cs typeface="Segoe UI Semibold" panose="020B0702040204020203" pitchFamily="34" charset="0"/>
              </a:rPr>
              <a:t>Control",IF</a:t>
            </a:r>
            <a:r>
              <a:rPr kumimoji="0" lang="en-US" altLang="en-US" sz="16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(E2&gt;=0.01,"Bad </a:t>
            </a:r>
            <a:r>
              <a:rPr kumimoji="0" lang="en-US" altLang="en-US" sz="1600" b="0" i="0" u="none" strike="noStrike" cap="none" normalizeH="0" baseline="0" dirty="0" err="1">
                <a:ln>
                  <a:noFill/>
                </a:ln>
                <a:solidFill>
                  <a:schemeClr val="bg1"/>
                </a:solidFill>
                <a:effectLst/>
                <a:latin typeface="Segoe UI Semibold" panose="020B0702040204020203" pitchFamily="34" charset="0"/>
                <a:cs typeface="Segoe UI Semibold" panose="020B0702040204020203" pitchFamily="34" charset="0"/>
              </a:rPr>
              <a:t>Control",IF</a:t>
            </a:r>
            <a:r>
              <a:rPr kumimoji="0" lang="en-US" altLang="en-US" sz="16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(E2&lt;2,"Balanced")))</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Segoe UI Semibold" panose="020B0702040204020203" pitchFamily="34" charset="0"/>
                <a:cs typeface="Segoe UI Semibold" panose="020B0702040204020203" pitchFamily="34" charset="0"/>
              </a:rPr>
              <a:t>These cleaning and transformation steps ensured that both datasets aligned structurally and could be analyzed together to explore how various factors correlate with crime rates across developed and developing countries.</a:t>
            </a:r>
          </a:p>
        </p:txBody>
      </p:sp>
      <p:pic>
        <p:nvPicPr>
          <p:cNvPr id="9" name="Picture 8">
            <a:extLst>
              <a:ext uri="{FF2B5EF4-FFF2-40B4-BE49-F238E27FC236}">
                <a16:creationId xmlns:a16="http://schemas.microsoft.com/office/drawing/2014/main" id="{622558DB-2B2C-437F-A52E-9239E9344A6A}"/>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p:blipFill>
        <p:spPr>
          <a:xfrm>
            <a:off x="2196395" y="1105692"/>
            <a:ext cx="7725403" cy="5252324"/>
          </a:xfrm>
          <a:prstGeom prst="rect">
            <a:avLst/>
          </a:prstGeom>
        </p:spPr>
      </p:pic>
      <p:pic>
        <p:nvPicPr>
          <p:cNvPr id="3" name="Picture 2">
            <a:extLst>
              <a:ext uri="{FF2B5EF4-FFF2-40B4-BE49-F238E27FC236}">
                <a16:creationId xmlns:a16="http://schemas.microsoft.com/office/drawing/2014/main" id="{60026B6D-2A34-4ABA-96C3-D8EAB47350C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030817" y="1"/>
            <a:ext cx="4146899" cy="6857998"/>
          </a:xfrm>
          <a:prstGeom prst="rect">
            <a:avLst/>
          </a:prstGeom>
        </p:spPr>
      </p:pic>
    </p:spTree>
    <p:extLst>
      <p:ext uri="{BB962C8B-B14F-4D97-AF65-F5344CB8AC3E}">
        <p14:creationId xmlns:p14="http://schemas.microsoft.com/office/powerpoint/2010/main" val="3038876196"/>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3542</TotalTime>
  <Words>1721</Words>
  <Application>Microsoft Office PowerPoint</Application>
  <PresentationFormat>Widescreen</PresentationFormat>
  <Paragraphs>231</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Bahnschrift</vt:lpstr>
      <vt:lpstr>Calibri</vt:lpstr>
      <vt:lpstr>Calibri Light</vt:lpstr>
      <vt:lpstr>DeepSeek-CJK-patch</vt:lpstr>
      <vt:lpstr>Franklin Gothic Demi Cond</vt:lpstr>
      <vt:lpstr>Segoe UI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Abel Olusanya</dc:creator>
  <cp:lastModifiedBy>Abel Olusanya</cp:lastModifiedBy>
  <cp:revision>108</cp:revision>
  <dcterms:created xsi:type="dcterms:W3CDTF">2025-04-30T14:54:05Z</dcterms:created>
  <dcterms:modified xsi:type="dcterms:W3CDTF">2025-05-05T13:37:52Z</dcterms:modified>
</cp:coreProperties>
</file>