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5"/>
  </p:notesMasterIdLst>
  <p:sldIdLst>
    <p:sldId id="257" r:id="rId2"/>
    <p:sldId id="260" r:id="rId3"/>
    <p:sldId id="270" r:id="rId4"/>
    <p:sldId id="271" r:id="rId5"/>
    <p:sldId id="272" r:id="rId6"/>
    <p:sldId id="274" r:id="rId7"/>
    <p:sldId id="285" r:id="rId8"/>
    <p:sldId id="277" r:id="rId9"/>
    <p:sldId id="279" r:id="rId10"/>
    <p:sldId id="278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outlineViewPr>
    <p:cViewPr>
      <p:scale>
        <a:sx n="33" d="100"/>
        <a:sy n="33" d="100"/>
      </p:scale>
      <p:origin x="0" y="-3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66"/>
    </p:cViewPr>
  </p:sorterViewPr>
  <p:notesViewPr>
    <p:cSldViewPr snapToGrid="0">
      <p:cViewPr varScale="1">
        <p:scale>
          <a:sx n="55" d="100"/>
          <a:sy n="55" d="100"/>
        </p:scale>
        <p:origin x="202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7BE6D3-B1E7-4791-AE58-DBC12E77412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3CBF6-EF5D-4879-A276-342D3487FDE8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cs typeface="Calibri" panose="020F0502020204030204" pitchFamily="34" charset="0"/>
            </a:rPr>
            <a:t>Identifying Major Stress Sources.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66A92E0-57E1-4B6F-BA7A-0581ECB5D109}" type="parTrans" cxnId="{C9B1FC98-1383-4F8A-9603-0E0C6F6A612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99AFA950-5EB3-4639-B0C1-AF1A2573560C}" type="sibTrans" cxnId="{C9B1FC98-1383-4F8A-9603-0E0C6F6A612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8916AD0-D652-4E0A-9A05-ECEF5BA6C705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cs typeface="Calibri" panose="020F0502020204030204" pitchFamily="34" charset="0"/>
            </a:rPr>
            <a:t>Exploring the impact of sleep quality and heart rate on stress levels.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4E98522-72F1-4174-A0E1-A8655B263198}" type="parTrans" cxnId="{A4AA7C7F-E6F4-4DAA-9FB1-632E8C8AD8C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693999C-F9AC-493B-BEF4-08ED9222CE5D}" type="sibTrans" cxnId="{A4AA7C7F-E6F4-4DAA-9FB1-632E8C8AD8C1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C8D973D-7651-46F4-8FBA-65F96F198A99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cs typeface="Calibri" panose="020F0502020204030204" pitchFamily="34" charset="0"/>
            </a:rPr>
            <a:t>Understanding how doctors cope with stress.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1A227FC-FFF8-42DD-95C9-DAAB8C9FDE44}" type="parTrans" cxnId="{C3F1E1F8-2B12-43AF-8C44-39857A59CC2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0C673B5-4A6C-45B5-B89D-749D3E6B13F4}" type="sibTrans" cxnId="{C3F1E1F8-2B12-43AF-8C44-39857A59CC2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80B896C6-5C7F-4F0A-BEE6-D2DD69255713}">
      <dgm:prSet/>
      <dgm:spPr/>
      <dgm:t>
        <a:bodyPr/>
        <a:lstStyle/>
        <a:p>
          <a:r>
            <a:rPr lang="en-US" b="1">
              <a:latin typeface="Calibri" panose="020F0502020204030204" pitchFamily="34" charset="0"/>
              <a:cs typeface="Calibri" panose="020F0502020204030204" pitchFamily="34" charset="0"/>
            </a:rPr>
            <a:t>Highlighting the highest peak stress periods.</a:t>
          </a:r>
          <a:endParaRPr lang="en-US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57680AE-0ACF-4260-BE43-09680065BD9F}" type="parTrans" cxnId="{6694A103-3E4D-4A6C-90C3-9537DC126DB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266BBE15-E9AE-4D2A-82F5-0648594EA59C}" type="sibTrans" cxnId="{6694A103-3E4D-4A6C-90C3-9537DC126DBF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1274D15-1BA8-4B27-AA3B-6A4B707B53CC}" type="pres">
      <dgm:prSet presAssocID="{E07BE6D3-B1E7-4791-AE58-DBC12E774123}" presName="Name0" presStyleCnt="0">
        <dgm:presLayoutVars>
          <dgm:chMax val="7"/>
          <dgm:chPref val="7"/>
          <dgm:dir/>
        </dgm:presLayoutVars>
      </dgm:prSet>
      <dgm:spPr/>
    </dgm:pt>
    <dgm:pt modelId="{15C89E60-AAE1-4168-A734-AD802A16CD21}" type="pres">
      <dgm:prSet presAssocID="{E07BE6D3-B1E7-4791-AE58-DBC12E774123}" presName="Name1" presStyleCnt="0"/>
      <dgm:spPr/>
    </dgm:pt>
    <dgm:pt modelId="{0B66FB7D-9639-474C-B610-A9EC8D2841A2}" type="pres">
      <dgm:prSet presAssocID="{E07BE6D3-B1E7-4791-AE58-DBC12E774123}" presName="cycle" presStyleCnt="0"/>
      <dgm:spPr/>
    </dgm:pt>
    <dgm:pt modelId="{814509CD-3F38-4926-9E38-743DC6375552}" type="pres">
      <dgm:prSet presAssocID="{E07BE6D3-B1E7-4791-AE58-DBC12E774123}" presName="srcNode" presStyleLbl="node1" presStyleIdx="0" presStyleCnt="4"/>
      <dgm:spPr/>
    </dgm:pt>
    <dgm:pt modelId="{01B55FFB-F766-4DA1-B801-A24C42508841}" type="pres">
      <dgm:prSet presAssocID="{E07BE6D3-B1E7-4791-AE58-DBC12E774123}" presName="conn" presStyleLbl="parChTrans1D2" presStyleIdx="0" presStyleCnt="1"/>
      <dgm:spPr/>
    </dgm:pt>
    <dgm:pt modelId="{FFEF1F19-595F-4629-9B19-336EE47A7696}" type="pres">
      <dgm:prSet presAssocID="{E07BE6D3-B1E7-4791-AE58-DBC12E774123}" presName="extraNode" presStyleLbl="node1" presStyleIdx="0" presStyleCnt="4"/>
      <dgm:spPr/>
    </dgm:pt>
    <dgm:pt modelId="{8F0D2F80-4BD6-4294-9DC7-BAB4AEEA74C2}" type="pres">
      <dgm:prSet presAssocID="{E07BE6D3-B1E7-4791-AE58-DBC12E774123}" presName="dstNode" presStyleLbl="node1" presStyleIdx="0" presStyleCnt="4"/>
      <dgm:spPr/>
    </dgm:pt>
    <dgm:pt modelId="{7E5AC25E-970E-40B0-BDA2-1FEAC8E437C2}" type="pres">
      <dgm:prSet presAssocID="{3193CBF6-EF5D-4879-A276-342D3487FDE8}" presName="text_1" presStyleLbl="node1" presStyleIdx="0" presStyleCnt="4">
        <dgm:presLayoutVars>
          <dgm:bulletEnabled val="1"/>
        </dgm:presLayoutVars>
      </dgm:prSet>
      <dgm:spPr/>
    </dgm:pt>
    <dgm:pt modelId="{53784B2D-4F11-4FC0-8B4C-07302D1392E1}" type="pres">
      <dgm:prSet presAssocID="{3193CBF6-EF5D-4879-A276-342D3487FDE8}" presName="accent_1" presStyleCnt="0"/>
      <dgm:spPr/>
    </dgm:pt>
    <dgm:pt modelId="{606B0776-A4C4-44D3-BB75-74DECD891D2D}" type="pres">
      <dgm:prSet presAssocID="{3193CBF6-EF5D-4879-A276-342D3487FDE8}" presName="accentRepeatNode" presStyleLbl="solidFgAcc1" presStyleIdx="0" presStyleCnt="4"/>
      <dgm:spPr/>
    </dgm:pt>
    <dgm:pt modelId="{BE05E582-BC6D-4D72-AD7C-BD02702391F3}" type="pres">
      <dgm:prSet presAssocID="{F8916AD0-D652-4E0A-9A05-ECEF5BA6C705}" presName="text_2" presStyleLbl="node1" presStyleIdx="1" presStyleCnt="4">
        <dgm:presLayoutVars>
          <dgm:bulletEnabled val="1"/>
        </dgm:presLayoutVars>
      </dgm:prSet>
      <dgm:spPr/>
    </dgm:pt>
    <dgm:pt modelId="{22447578-915E-4864-8E8A-557E05656E74}" type="pres">
      <dgm:prSet presAssocID="{F8916AD0-D652-4E0A-9A05-ECEF5BA6C705}" presName="accent_2" presStyleCnt="0"/>
      <dgm:spPr/>
    </dgm:pt>
    <dgm:pt modelId="{930A09AD-AAED-47DC-B79E-0B2FFC075FB8}" type="pres">
      <dgm:prSet presAssocID="{F8916AD0-D652-4E0A-9A05-ECEF5BA6C705}" presName="accentRepeatNode" presStyleLbl="solidFgAcc1" presStyleIdx="1" presStyleCnt="4"/>
      <dgm:spPr/>
    </dgm:pt>
    <dgm:pt modelId="{34A9EE32-C963-4871-BECA-3550EB18BC6C}" type="pres">
      <dgm:prSet presAssocID="{0C8D973D-7651-46F4-8FBA-65F96F198A99}" presName="text_3" presStyleLbl="node1" presStyleIdx="2" presStyleCnt="4">
        <dgm:presLayoutVars>
          <dgm:bulletEnabled val="1"/>
        </dgm:presLayoutVars>
      </dgm:prSet>
      <dgm:spPr/>
    </dgm:pt>
    <dgm:pt modelId="{5E403D6E-060D-4E09-A78E-4DA4DE5CCCB7}" type="pres">
      <dgm:prSet presAssocID="{0C8D973D-7651-46F4-8FBA-65F96F198A99}" presName="accent_3" presStyleCnt="0"/>
      <dgm:spPr/>
    </dgm:pt>
    <dgm:pt modelId="{8DE8521B-8341-4A81-A18B-ED3AF78020A3}" type="pres">
      <dgm:prSet presAssocID="{0C8D973D-7651-46F4-8FBA-65F96F198A99}" presName="accentRepeatNode" presStyleLbl="solidFgAcc1" presStyleIdx="2" presStyleCnt="4"/>
      <dgm:spPr/>
    </dgm:pt>
    <dgm:pt modelId="{F27CB12D-6B76-41E6-9272-7454398CD257}" type="pres">
      <dgm:prSet presAssocID="{80B896C6-5C7F-4F0A-BEE6-D2DD69255713}" presName="text_4" presStyleLbl="node1" presStyleIdx="3" presStyleCnt="4">
        <dgm:presLayoutVars>
          <dgm:bulletEnabled val="1"/>
        </dgm:presLayoutVars>
      </dgm:prSet>
      <dgm:spPr/>
    </dgm:pt>
    <dgm:pt modelId="{2D011F87-8A19-4A42-9C22-7A34E5EBFB7F}" type="pres">
      <dgm:prSet presAssocID="{80B896C6-5C7F-4F0A-BEE6-D2DD69255713}" presName="accent_4" presStyleCnt="0"/>
      <dgm:spPr/>
    </dgm:pt>
    <dgm:pt modelId="{8D8A8401-CC00-4693-B528-189384AAD4E5}" type="pres">
      <dgm:prSet presAssocID="{80B896C6-5C7F-4F0A-BEE6-D2DD69255713}" presName="accentRepeatNode" presStyleLbl="solidFgAcc1" presStyleIdx="3" presStyleCnt="4"/>
      <dgm:spPr/>
    </dgm:pt>
  </dgm:ptLst>
  <dgm:cxnLst>
    <dgm:cxn modelId="{6694A103-3E4D-4A6C-90C3-9537DC126DBF}" srcId="{E07BE6D3-B1E7-4791-AE58-DBC12E774123}" destId="{80B896C6-5C7F-4F0A-BEE6-D2DD69255713}" srcOrd="3" destOrd="0" parTransId="{457680AE-0ACF-4260-BE43-09680065BD9F}" sibTransId="{266BBE15-E9AE-4D2A-82F5-0648594EA59C}"/>
    <dgm:cxn modelId="{8F82AF07-32FD-4F50-954C-83F6C97C0C1C}" type="presOf" srcId="{80B896C6-5C7F-4F0A-BEE6-D2DD69255713}" destId="{F27CB12D-6B76-41E6-9272-7454398CD257}" srcOrd="0" destOrd="0" presId="urn:microsoft.com/office/officeart/2008/layout/VerticalCurvedList"/>
    <dgm:cxn modelId="{A4AA7C7F-E6F4-4DAA-9FB1-632E8C8AD8C1}" srcId="{E07BE6D3-B1E7-4791-AE58-DBC12E774123}" destId="{F8916AD0-D652-4E0A-9A05-ECEF5BA6C705}" srcOrd="1" destOrd="0" parTransId="{54E98522-72F1-4174-A0E1-A8655B263198}" sibTransId="{2693999C-F9AC-493B-BEF4-08ED9222CE5D}"/>
    <dgm:cxn modelId="{64069B96-DD72-4832-B8A8-20EE0370C889}" type="presOf" srcId="{F8916AD0-D652-4E0A-9A05-ECEF5BA6C705}" destId="{BE05E582-BC6D-4D72-AD7C-BD02702391F3}" srcOrd="0" destOrd="0" presId="urn:microsoft.com/office/officeart/2008/layout/VerticalCurvedList"/>
    <dgm:cxn modelId="{C9B1FC98-1383-4F8A-9603-0E0C6F6A6125}" srcId="{E07BE6D3-B1E7-4791-AE58-DBC12E774123}" destId="{3193CBF6-EF5D-4879-A276-342D3487FDE8}" srcOrd="0" destOrd="0" parTransId="{766A92E0-57E1-4B6F-BA7A-0581ECB5D109}" sibTransId="{99AFA950-5EB3-4639-B0C1-AF1A2573560C}"/>
    <dgm:cxn modelId="{CE0F3EA5-FC86-42F3-8B62-B96CFB85703F}" type="presOf" srcId="{0C8D973D-7651-46F4-8FBA-65F96F198A99}" destId="{34A9EE32-C963-4871-BECA-3550EB18BC6C}" srcOrd="0" destOrd="0" presId="urn:microsoft.com/office/officeart/2008/layout/VerticalCurvedList"/>
    <dgm:cxn modelId="{5EA05BB2-9519-4FD8-92B5-341C6306E66F}" type="presOf" srcId="{99AFA950-5EB3-4639-B0C1-AF1A2573560C}" destId="{01B55FFB-F766-4DA1-B801-A24C42508841}" srcOrd="0" destOrd="0" presId="urn:microsoft.com/office/officeart/2008/layout/VerticalCurvedList"/>
    <dgm:cxn modelId="{36C80FEC-E6B6-4360-B87D-FAD4AEC90048}" type="presOf" srcId="{E07BE6D3-B1E7-4791-AE58-DBC12E774123}" destId="{01274D15-1BA8-4B27-AA3B-6A4B707B53CC}" srcOrd="0" destOrd="0" presId="urn:microsoft.com/office/officeart/2008/layout/VerticalCurvedList"/>
    <dgm:cxn modelId="{C3F1E1F8-2B12-43AF-8C44-39857A59CC25}" srcId="{E07BE6D3-B1E7-4791-AE58-DBC12E774123}" destId="{0C8D973D-7651-46F4-8FBA-65F96F198A99}" srcOrd="2" destOrd="0" parTransId="{61A227FC-FFF8-42DD-95C9-DAAB8C9FDE44}" sibTransId="{60C673B5-4A6C-45B5-B89D-749D3E6B13F4}"/>
    <dgm:cxn modelId="{D2E4DAFA-DE0B-474A-86FB-562CD7E3FF01}" type="presOf" srcId="{3193CBF6-EF5D-4879-A276-342D3487FDE8}" destId="{7E5AC25E-970E-40B0-BDA2-1FEAC8E437C2}" srcOrd="0" destOrd="0" presId="urn:microsoft.com/office/officeart/2008/layout/VerticalCurvedList"/>
    <dgm:cxn modelId="{2B3AEC0D-414C-4B59-BC51-E97884D2A24F}" type="presParOf" srcId="{01274D15-1BA8-4B27-AA3B-6A4B707B53CC}" destId="{15C89E60-AAE1-4168-A734-AD802A16CD21}" srcOrd="0" destOrd="0" presId="urn:microsoft.com/office/officeart/2008/layout/VerticalCurvedList"/>
    <dgm:cxn modelId="{728E0386-A495-4866-B78A-870F2DFDA0E5}" type="presParOf" srcId="{15C89E60-AAE1-4168-A734-AD802A16CD21}" destId="{0B66FB7D-9639-474C-B610-A9EC8D2841A2}" srcOrd="0" destOrd="0" presId="urn:microsoft.com/office/officeart/2008/layout/VerticalCurvedList"/>
    <dgm:cxn modelId="{7E9514B3-4582-4D25-8716-95A6A32D74EA}" type="presParOf" srcId="{0B66FB7D-9639-474C-B610-A9EC8D2841A2}" destId="{814509CD-3F38-4926-9E38-743DC6375552}" srcOrd="0" destOrd="0" presId="urn:microsoft.com/office/officeart/2008/layout/VerticalCurvedList"/>
    <dgm:cxn modelId="{637D4588-67BE-47CD-83FE-11B51996E5BD}" type="presParOf" srcId="{0B66FB7D-9639-474C-B610-A9EC8D2841A2}" destId="{01B55FFB-F766-4DA1-B801-A24C42508841}" srcOrd="1" destOrd="0" presId="urn:microsoft.com/office/officeart/2008/layout/VerticalCurvedList"/>
    <dgm:cxn modelId="{451B0F59-D0B1-4BC6-A866-41E4C9B6DB79}" type="presParOf" srcId="{0B66FB7D-9639-474C-B610-A9EC8D2841A2}" destId="{FFEF1F19-595F-4629-9B19-336EE47A7696}" srcOrd="2" destOrd="0" presId="urn:microsoft.com/office/officeart/2008/layout/VerticalCurvedList"/>
    <dgm:cxn modelId="{E121961A-79AB-4CBF-AE40-62A4D7975694}" type="presParOf" srcId="{0B66FB7D-9639-474C-B610-A9EC8D2841A2}" destId="{8F0D2F80-4BD6-4294-9DC7-BAB4AEEA74C2}" srcOrd="3" destOrd="0" presId="urn:microsoft.com/office/officeart/2008/layout/VerticalCurvedList"/>
    <dgm:cxn modelId="{35A9AF38-8DCE-417F-9628-0637005420C2}" type="presParOf" srcId="{15C89E60-AAE1-4168-A734-AD802A16CD21}" destId="{7E5AC25E-970E-40B0-BDA2-1FEAC8E437C2}" srcOrd="1" destOrd="0" presId="urn:microsoft.com/office/officeart/2008/layout/VerticalCurvedList"/>
    <dgm:cxn modelId="{F14797D3-DAAF-42B4-92E3-12DAC4674E76}" type="presParOf" srcId="{15C89E60-AAE1-4168-A734-AD802A16CD21}" destId="{53784B2D-4F11-4FC0-8B4C-07302D1392E1}" srcOrd="2" destOrd="0" presId="urn:microsoft.com/office/officeart/2008/layout/VerticalCurvedList"/>
    <dgm:cxn modelId="{8624D952-9AE4-4918-9178-8780EB51EDC9}" type="presParOf" srcId="{53784B2D-4F11-4FC0-8B4C-07302D1392E1}" destId="{606B0776-A4C4-44D3-BB75-74DECD891D2D}" srcOrd="0" destOrd="0" presId="urn:microsoft.com/office/officeart/2008/layout/VerticalCurvedList"/>
    <dgm:cxn modelId="{481140A8-A1A2-4445-B995-8E6FAF8EB421}" type="presParOf" srcId="{15C89E60-AAE1-4168-A734-AD802A16CD21}" destId="{BE05E582-BC6D-4D72-AD7C-BD02702391F3}" srcOrd="3" destOrd="0" presId="urn:microsoft.com/office/officeart/2008/layout/VerticalCurvedList"/>
    <dgm:cxn modelId="{3CFD79D2-CB95-4AF1-8982-1C8D3A4C3DB3}" type="presParOf" srcId="{15C89E60-AAE1-4168-A734-AD802A16CD21}" destId="{22447578-915E-4864-8E8A-557E05656E74}" srcOrd="4" destOrd="0" presId="urn:microsoft.com/office/officeart/2008/layout/VerticalCurvedList"/>
    <dgm:cxn modelId="{7D27AAA9-A4C0-4284-AB57-23F1DDF40A9F}" type="presParOf" srcId="{22447578-915E-4864-8E8A-557E05656E74}" destId="{930A09AD-AAED-47DC-B79E-0B2FFC075FB8}" srcOrd="0" destOrd="0" presId="urn:microsoft.com/office/officeart/2008/layout/VerticalCurvedList"/>
    <dgm:cxn modelId="{A7B026AB-1DAD-4289-87CA-54B32F5A5C6B}" type="presParOf" srcId="{15C89E60-AAE1-4168-A734-AD802A16CD21}" destId="{34A9EE32-C963-4871-BECA-3550EB18BC6C}" srcOrd="5" destOrd="0" presId="urn:microsoft.com/office/officeart/2008/layout/VerticalCurvedList"/>
    <dgm:cxn modelId="{41BAB487-A8DB-4D50-80B5-6B0A8F6DEDE3}" type="presParOf" srcId="{15C89E60-AAE1-4168-A734-AD802A16CD21}" destId="{5E403D6E-060D-4E09-A78E-4DA4DE5CCCB7}" srcOrd="6" destOrd="0" presId="urn:microsoft.com/office/officeart/2008/layout/VerticalCurvedList"/>
    <dgm:cxn modelId="{C5DBFB4A-8D5E-485D-BA16-E1400EE99BCB}" type="presParOf" srcId="{5E403D6E-060D-4E09-A78E-4DA4DE5CCCB7}" destId="{8DE8521B-8341-4A81-A18B-ED3AF78020A3}" srcOrd="0" destOrd="0" presId="urn:microsoft.com/office/officeart/2008/layout/VerticalCurvedList"/>
    <dgm:cxn modelId="{CE1E1AFF-8FB6-4945-B193-F8FD11768391}" type="presParOf" srcId="{15C89E60-AAE1-4168-A734-AD802A16CD21}" destId="{F27CB12D-6B76-41E6-9272-7454398CD257}" srcOrd="7" destOrd="0" presId="urn:microsoft.com/office/officeart/2008/layout/VerticalCurvedList"/>
    <dgm:cxn modelId="{E1F87CE7-3724-4CDC-B265-5372EEF5D093}" type="presParOf" srcId="{15C89E60-AAE1-4168-A734-AD802A16CD21}" destId="{2D011F87-8A19-4A42-9C22-7A34E5EBFB7F}" srcOrd="8" destOrd="0" presId="urn:microsoft.com/office/officeart/2008/layout/VerticalCurvedList"/>
    <dgm:cxn modelId="{3662C91F-5BC2-45C9-B31D-3CBE58BB648F}" type="presParOf" srcId="{2D011F87-8A19-4A42-9C22-7A34E5EBFB7F}" destId="{8D8A8401-CC00-4693-B528-189384AAD4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96DFDBB-D9B0-4032-874E-624ED999D9E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B791D-8212-445E-B319-5A7CD34C630F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This chart displays the Peak Stress Period across different hours of the day, showing when stress levels are at their highest.</a:t>
          </a:r>
        </a:p>
      </dgm:t>
    </dgm:pt>
    <dgm:pt modelId="{E93AB706-8F2F-4FDD-AA41-5FF901EC47F9}" type="par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7C47FA-E122-4932-BA3D-33CBC6D3F81D}" type="sib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9FB580-9091-4DBB-9374-23CE3782E2BE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The highest peak occurs at </a:t>
          </a:r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8am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with </a:t>
          </a:r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1069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recorded stress cases, indicating that </a:t>
          </a:r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mornings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are the most stressful time. This is likely due to the start of the workday, morning rush and workload anticipation.</a:t>
          </a:r>
        </a:p>
      </dgm:t>
    </dgm:pt>
    <dgm:pt modelId="{787F11EA-3C44-4E4C-A671-D359327B8077}" type="par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6C70059-9461-4933-8F3C-5EBEFC9FE8A6}" type="sib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AEDEA22-735C-422C-B6CA-921E606D8155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10am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to </a:t>
          </a:r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2pm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, stress levels fluctuate but remain relatively stable, suggesting a steady workload pressure during these hours.</a:t>
          </a:r>
        </a:p>
      </dgm:t>
    </dgm:pt>
    <dgm:pt modelId="{E7520E3D-1381-42B6-B3D6-89C497FE0E83}" type="parTrans" cxnId="{75C7C06C-C635-4B1E-BB1E-F56C6A24DC88}">
      <dgm:prSet/>
      <dgm:spPr/>
      <dgm:t>
        <a:bodyPr/>
        <a:lstStyle/>
        <a:p>
          <a:endParaRPr lang="en-US"/>
        </a:p>
      </dgm:t>
    </dgm:pt>
    <dgm:pt modelId="{CD0842C3-29B0-41B9-AE6E-D86EC9E0B66D}" type="sibTrans" cxnId="{75C7C06C-C635-4B1E-BB1E-F56C6A24DC88}">
      <dgm:prSet/>
      <dgm:spPr/>
      <dgm:t>
        <a:bodyPr/>
        <a:lstStyle/>
        <a:p>
          <a:endParaRPr lang="en-US"/>
        </a:p>
      </dgm:t>
    </dgm:pt>
    <dgm:pt modelId="{A2FE0380-1E55-4526-A8C1-24C659CF4575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By </a:t>
          </a:r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3pm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onward, stress levels drop more sharply, reaching the lowest point between </a:t>
          </a:r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6pm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and </a:t>
          </a:r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7pm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(204 – 200 cases), indicating that as the workday ends, stress levels reduce.</a:t>
          </a:r>
        </a:p>
      </dgm:t>
    </dgm:pt>
    <dgm:pt modelId="{22C900DC-6D17-4E82-8A63-72B41F96E870}" type="parTrans" cxnId="{C9D8D8DF-5E0D-4070-84E7-30E2EFEE6B71}">
      <dgm:prSet/>
      <dgm:spPr/>
      <dgm:t>
        <a:bodyPr/>
        <a:lstStyle/>
        <a:p>
          <a:endParaRPr lang="en-US"/>
        </a:p>
      </dgm:t>
    </dgm:pt>
    <dgm:pt modelId="{161FE944-AB43-4255-B88D-56B2F49E9C33}" type="sibTrans" cxnId="{C9D8D8DF-5E0D-4070-84E7-30E2EFEE6B71}">
      <dgm:prSet/>
      <dgm:spPr/>
      <dgm:t>
        <a:bodyPr/>
        <a:lstStyle/>
        <a:p>
          <a:endParaRPr lang="en-US"/>
        </a:p>
      </dgm:t>
    </dgm:pt>
    <dgm:pt modelId="{F875D371-DABC-4295-8A0A-B41060088F3B}" type="pres">
      <dgm:prSet presAssocID="{396DFDBB-D9B0-4032-874E-624ED999D9E2}" presName="linear" presStyleCnt="0">
        <dgm:presLayoutVars>
          <dgm:animLvl val="lvl"/>
          <dgm:resizeHandles val="exact"/>
        </dgm:presLayoutVars>
      </dgm:prSet>
      <dgm:spPr/>
    </dgm:pt>
    <dgm:pt modelId="{138BCF5D-0DA4-47A3-96EE-5ECE59B58D07}" type="pres">
      <dgm:prSet presAssocID="{C2CB791D-8212-445E-B319-5A7CD34C63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3E4234-36B0-4678-8E2A-4C00C536D254}" type="pres">
      <dgm:prSet presAssocID="{C2CB791D-8212-445E-B319-5A7CD34C63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E50F08-7B59-4F72-98FB-D4F331FCA838}" type="presOf" srcId="{DF9FB580-9091-4DBB-9374-23CE3782E2BE}" destId="{0E3E4234-36B0-4678-8E2A-4C00C536D254}" srcOrd="0" destOrd="0" presId="urn:microsoft.com/office/officeart/2005/8/layout/vList2"/>
    <dgm:cxn modelId="{75C7C06C-C635-4B1E-BB1E-F56C6A24DC88}" srcId="{C2CB791D-8212-445E-B319-5A7CD34C630F}" destId="{6AEDEA22-735C-422C-B6CA-921E606D8155}" srcOrd="1" destOrd="0" parTransId="{E7520E3D-1381-42B6-B3D6-89C497FE0E83}" sibTransId="{CD0842C3-29B0-41B9-AE6E-D86EC9E0B66D}"/>
    <dgm:cxn modelId="{1DD2C172-86C9-4F38-BBC2-6CBE4DCA43D1}" srcId="{396DFDBB-D9B0-4032-874E-624ED999D9E2}" destId="{C2CB791D-8212-445E-B319-5A7CD34C630F}" srcOrd="0" destOrd="0" parTransId="{E93AB706-8F2F-4FDD-AA41-5FF901EC47F9}" sibTransId="{BA7C47FA-E122-4932-BA3D-33CBC6D3F81D}"/>
    <dgm:cxn modelId="{1BC7A586-641E-4F92-8843-5D20F2C8E733}" type="presOf" srcId="{C2CB791D-8212-445E-B319-5A7CD34C630F}" destId="{138BCF5D-0DA4-47A3-96EE-5ECE59B58D07}" srcOrd="0" destOrd="0" presId="urn:microsoft.com/office/officeart/2005/8/layout/vList2"/>
    <dgm:cxn modelId="{1497678B-AADF-478F-9639-E32DFF3C2C9F}" srcId="{C2CB791D-8212-445E-B319-5A7CD34C630F}" destId="{DF9FB580-9091-4DBB-9374-23CE3782E2BE}" srcOrd="0" destOrd="0" parTransId="{787F11EA-3C44-4E4C-A671-D359327B8077}" sibTransId="{86C70059-9461-4933-8F3C-5EBEFC9FE8A6}"/>
    <dgm:cxn modelId="{CDF0E88E-36FE-4E23-A719-8184A40E54A4}" type="presOf" srcId="{396DFDBB-D9B0-4032-874E-624ED999D9E2}" destId="{F875D371-DABC-4295-8A0A-B41060088F3B}" srcOrd="0" destOrd="0" presId="urn:microsoft.com/office/officeart/2005/8/layout/vList2"/>
    <dgm:cxn modelId="{3772F9AB-8980-4B4B-8ACF-2ABCBCB44298}" type="presOf" srcId="{A2FE0380-1E55-4526-A8C1-24C659CF4575}" destId="{0E3E4234-36B0-4678-8E2A-4C00C536D254}" srcOrd="0" destOrd="2" presId="urn:microsoft.com/office/officeart/2005/8/layout/vList2"/>
    <dgm:cxn modelId="{C78D67B4-675B-428E-86A9-6BABA67D0313}" type="presOf" srcId="{6AEDEA22-735C-422C-B6CA-921E606D8155}" destId="{0E3E4234-36B0-4678-8E2A-4C00C536D254}" srcOrd="0" destOrd="1" presId="urn:microsoft.com/office/officeart/2005/8/layout/vList2"/>
    <dgm:cxn modelId="{C9D8D8DF-5E0D-4070-84E7-30E2EFEE6B71}" srcId="{C2CB791D-8212-445E-B319-5A7CD34C630F}" destId="{A2FE0380-1E55-4526-A8C1-24C659CF4575}" srcOrd="2" destOrd="0" parTransId="{22C900DC-6D17-4E82-8A63-72B41F96E870}" sibTransId="{161FE944-AB43-4255-B88D-56B2F49E9C33}"/>
    <dgm:cxn modelId="{12587D5F-43E5-4B90-974F-3E242BAAE571}" type="presParOf" srcId="{F875D371-DABC-4295-8A0A-B41060088F3B}" destId="{138BCF5D-0DA4-47A3-96EE-5ECE59B58D07}" srcOrd="0" destOrd="0" presId="urn:microsoft.com/office/officeart/2005/8/layout/vList2"/>
    <dgm:cxn modelId="{73B16B74-267F-42E8-9F0F-33EB0BA96D69}" type="presParOf" srcId="{F875D371-DABC-4295-8A0A-B41060088F3B}" destId="{0E3E4234-36B0-4678-8E2A-4C00C536D2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6DFDBB-D9B0-4032-874E-624ED999D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B791D-8212-445E-B319-5A7CD34C630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5 Top Stress Source chart provides insights into primary factors contributing to stress among individuals. The analysis reveals that:</a:t>
          </a:r>
        </a:p>
      </dgm:t>
    </dgm:pt>
    <dgm:pt modelId="{E93AB706-8F2F-4FDD-AA41-5FF901EC47F9}" type="parTrans" cxnId="{1DD2C172-86C9-4F38-BBC2-6CBE4DCA43D1}">
      <dgm:prSet/>
      <dgm:spPr/>
      <dgm:t>
        <a:bodyPr/>
        <a:lstStyle/>
        <a:p>
          <a:endParaRPr lang="en-US"/>
        </a:p>
      </dgm:t>
    </dgm:pt>
    <dgm:pt modelId="{BA7C47FA-E122-4932-BA3D-33CBC6D3F81D}" type="sibTrans" cxnId="{1DD2C172-86C9-4F38-BBC2-6CBE4DCA43D1}">
      <dgm:prSet/>
      <dgm:spPr/>
      <dgm:t>
        <a:bodyPr/>
        <a:lstStyle/>
        <a:p>
          <a:endParaRPr lang="en-US"/>
        </a:p>
      </dgm:t>
    </dgm:pt>
    <dgm:pt modelId="{DF9FB580-9091-4DBB-9374-23CE3782E2BE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cs typeface="Calibri" panose="020F0502020204030204" pitchFamily="34" charset="0"/>
            </a:rPr>
            <a:t>Work related stress is the most significant factor, indicating that a majority of individuals experience stress due to job related pressures, deadlines or workload.</a:t>
          </a:r>
        </a:p>
      </dgm:t>
    </dgm:pt>
    <dgm:pt modelId="{787F11EA-3C44-4E4C-A671-D359327B8077}" type="parTrans" cxnId="{1497678B-AADF-478F-9639-E32DFF3C2C9F}">
      <dgm:prSet/>
      <dgm:spPr/>
      <dgm:t>
        <a:bodyPr/>
        <a:lstStyle/>
        <a:p>
          <a:endParaRPr lang="en-US"/>
        </a:p>
      </dgm:t>
    </dgm:pt>
    <dgm:pt modelId="{86C70059-9461-4933-8F3C-5EBEFC9FE8A6}" type="sibTrans" cxnId="{1497678B-AADF-478F-9639-E32DFF3C2C9F}">
      <dgm:prSet/>
      <dgm:spPr/>
      <dgm:t>
        <a:bodyPr/>
        <a:lstStyle/>
        <a:p>
          <a:endParaRPr lang="en-US"/>
        </a:p>
      </dgm:t>
    </dgm:pt>
    <dgm:pt modelId="{66406B94-F3DE-4C3B-89BA-AAC46C23D6B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Financial is the second highest stress source, suggesting that economic concerns, such as debt or insufficient income, play a major role in stress levels.</a:t>
          </a:r>
        </a:p>
      </dgm:t>
    </dgm:pt>
    <dgm:pt modelId="{AEC7C16B-B697-4827-B10A-7F33FE3735F4}" type="parTrans" cxnId="{6CCA33C3-130A-43FD-BBE0-86114200266B}">
      <dgm:prSet/>
      <dgm:spPr/>
      <dgm:t>
        <a:bodyPr/>
        <a:lstStyle/>
        <a:p>
          <a:endParaRPr lang="en-US"/>
        </a:p>
      </dgm:t>
    </dgm:pt>
    <dgm:pt modelId="{3953AAB8-60E1-496F-8A31-93A6E37FAFBD}" type="sibTrans" cxnId="{6CCA33C3-130A-43FD-BBE0-86114200266B}">
      <dgm:prSet/>
      <dgm:spPr/>
      <dgm:t>
        <a:bodyPr/>
        <a:lstStyle/>
        <a:p>
          <a:endParaRPr lang="en-US"/>
        </a:p>
      </dgm:t>
    </dgm:pt>
    <dgm:pt modelId="{7E27C666-D467-4050-ABBF-12E2D02A9A4B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Family and health related stress also contributes significantly, showing that personal relationships and medical conditions impact stress level.</a:t>
          </a:r>
        </a:p>
      </dgm:t>
    </dgm:pt>
    <dgm:pt modelId="{59E62541-17D1-4998-950C-546A7B172DF6}" type="parTrans" cxnId="{0AABA6DA-A2D6-4FB2-824D-97B905BEB224}">
      <dgm:prSet/>
      <dgm:spPr/>
      <dgm:t>
        <a:bodyPr/>
        <a:lstStyle/>
        <a:p>
          <a:endParaRPr lang="en-US"/>
        </a:p>
      </dgm:t>
    </dgm:pt>
    <dgm:pt modelId="{B38710D3-AA9E-4955-8677-862B06659AB2}" type="sibTrans" cxnId="{0AABA6DA-A2D6-4FB2-824D-97B905BEB224}">
      <dgm:prSet/>
      <dgm:spPr/>
      <dgm:t>
        <a:bodyPr/>
        <a:lstStyle/>
        <a:p>
          <a:endParaRPr lang="en-US"/>
        </a:p>
      </dgm:t>
    </dgm:pt>
    <dgm:pt modelId="{F875D371-DABC-4295-8A0A-B41060088F3B}" type="pres">
      <dgm:prSet presAssocID="{396DFDBB-D9B0-4032-874E-624ED999D9E2}" presName="linear" presStyleCnt="0">
        <dgm:presLayoutVars>
          <dgm:animLvl val="lvl"/>
          <dgm:resizeHandles val="exact"/>
        </dgm:presLayoutVars>
      </dgm:prSet>
      <dgm:spPr/>
    </dgm:pt>
    <dgm:pt modelId="{138BCF5D-0DA4-47A3-96EE-5ECE59B58D07}" type="pres">
      <dgm:prSet presAssocID="{C2CB791D-8212-445E-B319-5A7CD34C63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3E4234-36B0-4678-8E2A-4C00C536D254}" type="pres">
      <dgm:prSet presAssocID="{C2CB791D-8212-445E-B319-5A7CD34C63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E50F08-7B59-4F72-98FB-D4F331FCA838}" type="presOf" srcId="{DF9FB580-9091-4DBB-9374-23CE3782E2BE}" destId="{0E3E4234-36B0-4678-8E2A-4C00C536D254}" srcOrd="0" destOrd="0" presId="urn:microsoft.com/office/officeart/2005/8/layout/vList2"/>
    <dgm:cxn modelId="{91A2351D-F2E2-4465-B03C-E9AF20EC7DCD}" type="presOf" srcId="{7E27C666-D467-4050-ABBF-12E2D02A9A4B}" destId="{0E3E4234-36B0-4678-8E2A-4C00C536D254}" srcOrd="0" destOrd="2" presId="urn:microsoft.com/office/officeart/2005/8/layout/vList2"/>
    <dgm:cxn modelId="{4B03926D-0308-4D15-A0AD-D9A219F923FF}" type="presOf" srcId="{66406B94-F3DE-4C3B-89BA-AAC46C23D6BE}" destId="{0E3E4234-36B0-4678-8E2A-4C00C536D254}" srcOrd="0" destOrd="1" presId="urn:microsoft.com/office/officeart/2005/8/layout/vList2"/>
    <dgm:cxn modelId="{1DD2C172-86C9-4F38-BBC2-6CBE4DCA43D1}" srcId="{396DFDBB-D9B0-4032-874E-624ED999D9E2}" destId="{C2CB791D-8212-445E-B319-5A7CD34C630F}" srcOrd="0" destOrd="0" parTransId="{E93AB706-8F2F-4FDD-AA41-5FF901EC47F9}" sibTransId="{BA7C47FA-E122-4932-BA3D-33CBC6D3F81D}"/>
    <dgm:cxn modelId="{1BC7A586-641E-4F92-8843-5D20F2C8E733}" type="presOf" srcId="{C2CB791D-8212-445E-B319-5A7CD34C630F}" destId="{138BCF5D-0DA4-47A3-96EE-5ECE59B58D07}" srcOrd="0" destOrd="0" presId="urn:microsoft.com/office/officeart/2005/8/layout/vList2"/>
    <dgm:cxn modelId="{1497678B-AADF-478F-9639-E32DFF3C2C9F}" srcId="{C2CB791D-8212-445E-B319-5A7CD34C630F}" destId="{DF9FB580-9091-4DBB-9374-23CE3782E2BE}" srcOrd="0" destOrd="0" parTransId="{787F11EA-3C44-4E4C-A671-D359327B8077}" sibTransId="{86C70059-9461-4933-8F3C-5EBEFC9FE8A6}"/>
    <dgm:cxn modelId="{CDF0E88E-36FE-4E23-A719-8184A40E54A4}" type="presOf" srcId="{396DFDBB-D9B0-4032-874E-624ED999D9E2}" destId="{F875D371-DABC-4295-8A0A-B41060088F3B}" srcOrd="0" destOrd="0" presId="urn:microsoft.com/office/officeart/2005/8/layout/vList2"/>
    <dgm:cxn modelId="{6CCA33C3-130A-43FD-BBE0-86114200266B}" srcId="{C2CB791D-8212-445E-B319-5A7CD34C630F}" destId="{66406B94-F3DE-4C3B-89BA-AAC46C23D6BE}" srcOrd="1" destOrd="0" parTransId="{AEC7C16B-B697-4827-B10A-7F33FE3735F4}" sibTransId="{3953AAB8-60E1-496F-8A31-93A6E37FAFBD}"/>
    <dgm:cxn modelId="{0AABA6DA-A2D6-4FB2-824D-97B905BEB224}" srcId="{C2CB791D-8212-445E-B319-5A7CD34C630F}" destId="{7E27C666-D467-4050-ABBF-12E2D02A9A4B}" srcOrd="2" destOrd="0" parTransId="{59E62541-17D1-4998-950C-546A7B172DF6}" sibTransId="{B38710D3-AA9E-4955-8677-862B06659AB2}"/>
    <dgm:cxn modelId="{12587D5F-43E5-4B90-974F-3E242BAAE571}" type="presParOf" srcId="{F875D371-DABC-4295-8A0A-B41060088F3B}" destId="{138BCF5D-0DA4-47A3-96EE-5ECE59B58D07}" srcOrd="0" destOrd="0" presId="urn:microsoft.com/office/officeart/2005/8/layout/vList2"/>
    <dgm:cxn modelId="{73B16B74-267F-42E8-9F0F-33EB0BA96D69}" type="presParOf" srcId="{F875D371-DABC-4295-8A0A-B41060088F3B}" destId="{0E3E4234-36B0-4678-8E2A-4C00C536D2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6DFDBB-D9B0-4032-874E-624ED999D9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B791D-8212-445E-B319-5A7CD34C630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The top 2 Stress Source by Gender chart provides insights into how different stress factors affect males and females. The analysis reveals that:</a:t>
          </a:r>
        </a:p>
      </dgm:t>
    </dgm:pt>
    <dgm:pt modelId="{E93AB706-8F2F-4FDD-AA41-5FF901EC47F9}" type="parTrans" cxnId="{1DD2C172-86C9-4F38-BBC2-6CBE4DCA43D1}">
      <dgm:prSet/>
      <dgm:spPr/>
      <dgm:t>
        <a:bodyPr/>
        <a:lstStyle/>
        <a:p>
          <a:endParaRPr lang="en-US"/>
        </a:p>
      </dgm:t>
    </dgm:pt>
    <dgm:pt modelId="{BA7C47FA-E122-4932-BA3D-33CBC6D3F81D}" type="sibTrans" cxnId="{1DD2C172-86C9-4F38-BBC2-6CBE4DCA43D1}">
      <dgm:prSet/>
      <dgm:spPr/>
      <dgm:t>
        <a:bodyPr/>
        <a:lstStyle/>
        <a:p>
          <a:endParaRPr lang="en-US"/>
        </a:p>
      </dgm:t>
    </dgm:pt>
    <dgm:pt modelId="{DF9FB580-9091-4DBB-9374-23CE3782E2B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Work related stress is high for both gender, but slightly higher among males, indicating that job related pressures are major concern especially for men.</a:t>
          </a:r>
        </a:p>
      </dgm:t>
    </dgm:pt>
    <dgm:pt modelId="{787F11EA-3C44-4E4C-A671-D359327B8077}" type="parTrans" cxnId="{1497678B-AADF-478F-9639-E32DFF3C2C9F}">
      <dgm:prSet/>
      <dgm:spPr/>
      <dgm:t>
        <a:bodyPr/>
        <a:lstStyle/>
        <a:p>
          <a:endParaRPr lang="en-US"/>
        </a:p>
      </dgm:t>
    </dgm:pt>
    <dgm:pt modelId="{86C70059-9461-4933-8F3C-5EBEFC9FE8A6}" type="sibTrans" cxnId="{1497678B-AADF-478F-9639-E32DFF3C2C9F}">
      <dgm:prSet/>
      <dgm:spPr/>
      <dgm:t>
        <a:bodyPr/>
        <a:lstStyle/>
        <a:p>
          <a:endParaRPr lang="en-US"/>
        </a:p>
      </dgm:t>
    </dgm:pt>
    <dgm:pt modelId="{66406B94-F3DE-4C3B-89BA-AAC46C23D6B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cs typeface="Calibri" panose="020F0502020204030204" pitchFamily="34" charset="0"/>
            </a:rPr>
            <a:t>Financial Issues is also high for both genders, with males experiencing a slightly higher level of financial issues than females.</a:t>
          </a:r>
        </a:p>
      </dgm:t>
    </dgm:pt>
    <dgm:pt modelId="{AEC7C16B-B697-4827-B10A-7F33FE3735F4}" type="parTrans" cxnId="{6CCA33C3-130A-43FD-BBE0-86114200266B}">
      <dgm:prSet/>
      <dgm:spPr/>
      <dgm:t>
        <a:bodyPr/>
        <a:lstStyle/>
        <a:p>
          <a:endParaRPr lang="en-US"/>
        </a:p>
      </dgm:t>
    </dgm:pt>
    <dgm:pt modelId="{3953AAB8-60E1-496F-8A31-93A6E37FAFBD}" type="sibTrans" cxnId="{6CCA33C3-130A-43FD-BBE0-86114200266B}">
      <dgm:prSet/>
      <dgm:spPr/>
      <dgm:t>
        <a:bodyPr/>
        <a:lstStyle/>
        <a:p>
          <a:endParaRPr lang="en-US"/>
        </a:p>
      </dgm:t>
    </dgm:pt>
    <dgm:pt modelId="{F875D371-DABC-4295-8A0A-B41060088F3B}" type="pres">
      <dgm:prSet presAssocID="{396DFDBB-D9B0-4032-874E-624ED999D9E2}" presName="linear" presStyleCnt="0">
        <dgm:presLayoutVars>
          <dgm:animLvl val="lvl"/>
          <dgm:resizeHandles val="exact"/>
        </dgm:presLayoutVars>
      </dgm:prSet>
      <dgm:spPr/>
    </dgm:pt>
    <dgm:pt modelId="{138BCF5D-0DA4-47A3-96EE-5ECE59B58D07}" type="pres">
      <dgm:prSet presAssocID="{C2CB791D-8212-445E-B319-5A7CD34C63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3E4234-36B0-4678-8E2A-4C00C536D254}" type="pres">
      <dgm:prSet presAssocID="{C2CB791D-8212-445E-B319-5A7CD34C63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E50F08-7B59-4F72-98FB-D4F331FCA838}" type="presOf" srcId="{DF9FB580-9091-4DBB-9374-23CE3782E2BE}" destId="{0E3E4234-36B0-4678-8E2A-4C00C536D254}" srcOrd="0" destOrd="0" presId="urn:microsoft.com/office/officeart/2005/8/layout/vList2"/>
    <dgm:cxn modelId="{4B03926D-0308-4D15-A0AD-D9A219F923FF}" type="presOf" srcId="{66406B94-F3DE-4C3B-89BA-AAC46C23D6BE}" destId="{0E3E4234-36B0-4678-8E2A-4C00C536D254}" srcOrd="0" destOrd="1" presId="urn:microsoft.com/office/officeart/2005/8/layout/vList2"/>
    <dgm:cxn modelId="{1DD2C172-86C9-4F38-BBC2-6CBE4DCA43D1}" srcId="{396DFDBB-D9B0-4032-874E-624ED999D9E2}" destId="{C2CB791D-8212-445E-B319-5A7CD34C630F}" srcOrd="0" destOrd="0" parTransId="{E93AB706-8F2F-4FDD-AA41-5FF901EC47F9}" sibTransId="{BA7C47FA-E122-4932-BA3D-33CBC6D3F81D}"/>
    <dgm:cxn modelId="{1BC7A586-641E-4F92-8843-5D20F2C8E733}" type="presOf" srcId="{C2CB791D-8212-445E-B319-5A7CD34C630F}" destId="{138BCF5D-0DA4-47A3-96EE-5ECE59B58D07}" srcOrd="0" destOrd="0" presId="urn:microsoft.com/office/officeart/2005/8/layout/vList2"/>
    <dgm:cxn modelId="{1497678B-AADF-478F-9639-E32DFF3C2C9F}" srcId="{C2CB791D-8212-445E-B319-5A7CD34C630F}" destId="{DF9FB580-9091-4DBB-9374-23CE3782E2BE}" srcOrd="0" destOrd="0" parTransId="{787F11EA-3C44-4E4C-A671-D359327B8077}" sibTransId="{86C70059-9461-4933-8F3C-5EBEFC9FE8A6}"/>
    <dgm:cxn modelId="{CDF0E88E-36FE-4E23-A719-8184A40E54A4}" type="presOf" srcId="{396DFDBB-D9B0-4032-874E-624ED999D9E2}" destId="{F875D371-DABC-4295-8A0A-B41060088F3B}" srcOrd="0" destOrd="0" presId="urn:microsoft.com/office/officeart/2005/8/layout/vList2"/>
    <dgm:cxn modelId="{6CCA33C3-130A-43FD-BBE0-86114200266B}" srcId="{C2CB791D-8212-445E-B319-5A7CD34C630F}" destId="{66406B94-F3DE-4C3B-89BA-AAC46C23D6BE}" srcOrd="1" destOrd="0" parTransId="{AEC7C16B-B697-4827-B10A-7F33FE3735F4}" sibTransId="{3953AAB8-60E1-496F-8A31-93A6E37FAFBD}"/>
    <dgm:cxn modelId="{12587D5F-43E5-4B90-974F-3E242BAAE571}" type="presParOf" srcId="{F875D371-DABC-4295-8A0A-B41060088F3B}" destId="{138BCF5D-0DA4-47A3-96EE-5ECE59B58D07}" srcOrd="0" destOrd="0" presId="urn:microsoft.com/office/officeart/2005/8/layout/vList2"/>
    <dgm:cxn modelId="{73B16B74-267F-42E8-9F0F-33EB0BA96D69}" type="presParOf" srcId="{F875D371-DABC-4295-8A0A-B41060088F3B}" destId="{0E3E4234-36B0-4678-8E2A-4C00C536D2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6DFDBB-D9B0-4032-874E-624ED999D9E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B791D-8212-445E-B319-5A7CD34C630F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The Stress Source by Sleep Quality chart examines the relationship between different stress factors and sleep patterns. The analysis reveals:</a:t>
          </a:r>
        </a:p>
      </dgm:t>
    </dgm:pt>
    <dgm:pt modelId="{E93AB706-8F2F-4FDD-AA41-5FF901EC47F9}" type="par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7C47FA-E122-4932-BA3D-33CBC6D3F81D}" type="sib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9FB580-9091-4DBB-9374-23CE3782E2BE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Work related stress is one of the most common cause among those with poor sleep, possibly due to extended work hours, deadlines or job related anxiety.</a:t>
          </a:r>
        </a:p>
      </dgm:t>
    </dgm:pt>
    <dgm:pt modelId="{787F11EA-3C44-4E4C-A671-D359327B8077}" type="par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6C70059-9461-4933-8F3C-5EBEFC9FE8A6}" type="sib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A388C7E-120E-43EB-8116-CE1449970AE2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Financial stress is also a significant factor, as people with financial difficulties may experience sleep disturbances due to worry and anxiety.</a:t>
          </a:r>
        </a:p>
      </dgm:t>
    </dgm:pt>
    <dgm:pt modelId="{B04C4DCE-A784-4ACE-B4C7-274BE3882D7D}" type="parTrans" cxnId="{97DEE016-E3A9-4EA0-ACF7-5DF8FEE493B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E1DAECF-142E-4386-B1C2-F4B4A7023DE0}" type="sibTrans" cxnId="{97DEE016-E3A9-4EA0-ACF7-5DF8FEE493BA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75D371-DABC-4295-8A0A-B41060088F3B}" type="pres">
      <dgm:prSet presAssocID="{396DFDBB-D9B0-4032-874E-624ED999D9E2}" presName="linear" presStyleCnt="0">
        <dgm:presLayoutVars>
          <dgm:animLvl val="lvl"/>
          <dgm:resizeHandles val="exact"/>
        </dgm:presLayoutVars>
      </dgm:prSet>
      <dgm:spPr/>
    </dgm:pt>
    <dgm:pt modelId="{138BCF5D-0DA4-47A3-96EE-5ECE59B58D07}" type="pres">
      <dgm:prSet presAssocID="{C2CB791D-8212-445E-B319-5A7CD34C63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3E4234-36B0-4678-8E2A-4C00C536D254}" type="pres">
      <dgm:prSet presAssocID="{C2CB791D-8212-445E-B319-5A7CD34C63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E50F08-7B59-4F72-98FB-D4F331FCA838}" type="presOf" srcId="{DF9FB580-9091-4DBB-9374-23CE3782E2BE}" destId="{0E3E4234-36B0-4678-8E2A-4C00C536D254}" srcOrd="0" destOrd="0" presId="urn:microsoft.com/office/officeart/2005/8/layout/vList2"/>
    <dgm:cxn modelId="{97DEE016-E3A9-4EA0-ACF7-5DF8FEE493BA}" srcId="{C2CB791D-8212-445E-B319-5A7CD34C630F}" destId="{5A388C7E-120E-43EB-8116-CE1449970AE2}" srcOrd="1" destOrd="0" parTransId="{B04C4DCE-A784-4ACE-B4C7-274BE3882D7D}" sibTransId="{8E1DAECF-142E-4386-B1C2-F4B4A7023DE0}"/>
    <dgm:cxn modelId="{A3FD7C41-97D7-4ABE-B490-C24C54C40F7E}" type="presOf" srcId="{5A388C7E-120E-43EB-8116-CE1449970AE2}" destId="{0E3E4234-36B0-4678-8E2A-4C00C536D254}" srcOrd="0" destOrd="1" presId="urn:microsoft.com/office/officeart/2005/8/layout/vList2"/>
    <dgm:cxn modelId="{1DD2C172-86C9-4F38-BBC2-6CBE4DCA43D1}" srcId="{396DFDBB-D9B0-4032-874E-624ED999D9E2}" destId="{C2CB791D-8212-445E-B319-5A7CD34C630F}" srcOrd="0" destOrd="0" parTransId="{E93AB706-8F2F-4FDD-AA41-5FF901EC47F9}" sibTransId="{BA7C47FA-E122-4932-BA3D-33CBC6D3F81D}"/>
    <dgm:cxn modelId="{1BC7A586-641E-4F92-8843-5D20F2C8E733}" type="presOf" srcId="{C2CB791D-8212-445E-B319-5A7CD34C630F}" destId="{138BCF5D-0DA4-47A3-96EE-5ECE59B58D07}" srcOrd="0" destOrd="0" presId="urn:microsoft.com/office/officeart/2005/8/layout/vList2"/>
    <dgm:cxn modelId="{1497678B-AADF-478F-9639-E32DFF3C2C9F}" srcId="{C2CB791D-8212-445E-B319-5A7CD34C630F}" destId="{DF9FB580-9091-4DBB-9374-23CE3782E2BE}" srcOrd="0" destOrd="0" parTransId="{787F11EA-3C44-4E4C-A671-D359327B8077}" sibTransId="{86C70059-9461-4933-8F3C-5EBEFC9FE8A6}"/>
    <dgm:cxn modelId="{CDF0E88E-36FE-4E23-A719-8184A40E54A4}" type="presOf" srcId="{396DFDBB-D9B0-4032-874E-624ED999D9E2}" destId="{F875D371-DABC-4295-8A0A-B41060088F3B}" srcOrd="0" destOrd="0" presId="urn:microsoft.com/office/officeart/2005/8/layout/vList2"/>
    <dgm:cxn modelId="{12587D5F-43E5-4B90-974F-3E242BAAE571}" type="presParOf" srcId="{F875D371-DABC-4295-8A0A-B41060088F3B}" destId="{138BCF5D-0DA4-47A3-96EE-5ECE59B58D07}" srcOrd="0" destOrd="0" presId="urn:microsoft.com/office/officeart/2005/8/layout/vList2"/>
    <dgm:cxn modelId="{73B16B74-267F-42E8-9F0F-33EB0BA96D69}" type="presParOf" srcId="{F875D371-DABC-4295-8A0A-B41060088F3B}" destId="{0E3E4234-36B0-4678-8E2A-4C00C536D2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6DFDBB-D9B0-4032-874E-624ED999D9E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B791D-8212-445E-B319-5A7CD34C630F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The donut represents the heartbeat rate distribution, categorizing individuals into two groups based on their heartbeat rate.</a:t>
          </a:r>
        </a:p>
      </dgm:t>
    </dgm:pt>
    <dgm:pt modelId="{E93AB706-8F2F-4FDD-AA41-5FF901EC47F9}" type="par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7C47FA-E122-4932-BA3D-33CBC6D3F81D}" type="sib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9FB580-9091-4DBB-9374-23CE3782E2BE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This distribution helps us understand how many individuals experience an elevated heartbeat rate, which may indicate stress.</a:t>
          </a:r>
        </a:p>
      </dgm:t>
    </dgm:pt>
    <dgm:pt modelId="{787F11EA-3C44-4E4C-A671-D359327B8077}" type="par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6C70059-9461-4933-8F3C-5EBEFC9FE8A6}" type="sib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75D371-DABC-4295-8A0A-B41060088F3B}" type="pres">
      <dgm:prSet presAssocID="{396DFDBB-D9B0-4032-874E-624ED999D9E2}" presName="linear" presStyleCnt="0">
        <dgm:presLayoutVars>
          <dgm:animLvl val="lvl"/>
          <dgm:resizeHandles val="exact"/>
        </dgm:presLayoutVars>
      </dgm:prSet>
      <dgm:spPr/>
    </dgm:pt>
    <dgm:pt modelId="{138BCF5D-0DA4-47A3-96EE-5ECE59B58D07}" type="pres">
      <dgm:prSet presAssocID="{C2CB791D-8212-445E-B319-5A7CD34C63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3E4234-36B0-4678-8E2A-4C00C536D254}" type="pres">
      <dgm:prSet presAssocID="{C2CB791D-8212-445E-B319-5A7CD34C63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E50F08-7B59-4F72-98FB-D4F331FCA838}" type="presOf" srcId="{DF9FB580-9091-4DBB-9374-23CE3782E2BE}" destId="{0E3E4234-36B0-4678-8E2A-4C00C536D254}" srcOrd="0" destOrd="0" presId="urn:microsoft.com/office/officeart/2005/8/layout/vList2"/>
    <dgm:cxn modelId="{1DD2C172-86C9-4F38-BBC2-6CBE4DCA43D1}" srcId="{396DFDBB-D9B0-4032-874E-624ED999D9E2}" destId="{C2CB791D-8212-445E-B319-5A7CD34C630F}" srcOrd="0" destOrd="0" parTransId="{E93AB706-8F2F-4FDD-AA41-5FF901EC47F9}" sibTransId="{BA7C47FA-E122-4932-BA3D-33CBC6D3F81D}"/>
    <dgm:cxn modelId="{1BC7A586-641E-4F92-8843-5D20F2C8E733}" type="presOf" srcId="{C2CB791D-8212-445E-B319-5A7CD34C630F}" destId="{138BCF5D-0DA4-47A3-96EE-5ECE59B58D07}" srcOrd="0" destOrd="0" presId="urn:microsoft.com/office/officeart/2005/8/layout/vList2"/>
    <dgm:cxn modelId="{1497678B-AADF-478F-9639-E32DFF3C2C9F}" srcId="{C2CB791D-8212-445E-B319-5A7CD34C630F}" destId="{DF9FB580-9091-4DBB-9374-23CE3782E2BE}" srcOrd="0" destOrd="0" parTransId="{787F11EA-3C44-4E4C-A671-D359327B8077}" sibTransId="{86C70059-9461-4933-8F3C-5EBEFC9FE8A6}"/>
    <dgm:cxn modelId="{CDF0E88E-36FE-4E23-A719-8184A40E54A4}" type="presOf" srcId="{396DFDBB-D9B0-4032-874E-624ED999D9E2}" destId="{F875D371-DABC-4295-8A0A-B41060088F3B}" srcOrd="0" destOrd="0" presId="urn:microsoft.com/office/officeart/2005/8/layout/vList2"/>
    <dgm:cxn modelId="{12587D5F-43E5-4B90-974F-3E242BAAE571}" type="presParOf" srcId="{F875D371-DABC-4295-8A0A-B41060088F3B}" destId="{138BCF5D-0DA4-47A3-96EE-5ECE59B58D07}" srcOrd="0" destOrd="0" presId="urn:microsoft.com/office/officeart/2005/8/layout/vList2"/>
    <dgm:cxn modelId="{73B16B74-267F-42E8-9F0F-33EB0BA96D69}" type="presParOf" srcId="{F875D371-DABC-4295-8A0A-B41060088F3B}" destId="{0E3E4234-36B0-4678-8E2A-4C00C536D2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6DFDBB-D9B0-4032-874E-624ED999D9E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B791D-8212-445E-B319-5A7CD34C630F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The bar chart breaks down the sources of stress and their impact on heartbeat rates. </a:t>
          </a:r>
        </a:p>
      </dgm:t>
    </dgm:pt>
    <dgm:pt modelId="{E93AB706-8F2F-4FDD-AA41-5FF901EC47F9}" type="par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7C47FA-E122-4932-BA3D-33CBC6D3F81D}" type="sib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9FB580-9091-4DBB-9374-23CE3782E2BE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It categorizes stress sources (work, financial, family, health and relationships) and shows how many individuals in each category have either a normal or high heartbeat rate.</a:t>
          </a:r>
        </a:p>
      </dgm:t>
    </dgm:pt>
    <dgm:pt modelId="{787F11EA-3C44-4E4C-A671-D359327B8077}" type="par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6C70059-9461-4933-8F3C-5EBEFC9FE8A6}" type="sib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875D371-DABC-4295-8A0A-B41060088F3B}" type="pres">
      <dgm:prSet presAssocID="{396DFDBB-D9B0-4032-874E-624ED999D9E2}" presName="linear" presStyleCnt="0">
        <dgm:presLayoutVars>
          <dgm:animLvl val="lvl"/>
          <dgm:resizeHandles val="exact"/>
        </dgm:presLayoutVars>
      </dgm:prSet>
      <dgm:spPr/>
    </dgm:pt>
    <dgm:pt modelId="{138BCF5D-0DA4-47A3-96EE-5ECE59B58D07}" type="pres">
      <dgm:prSet presAssocID="{C2CB791D-8212-445E-B319-5A7CD34C63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3E4234-36B0-4678-8E2A-4C00C536D254}" type="pres">
      <dgm:prSet presAssocID="{C2CB791D-8212-445E-B319-5A7CD34C63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E50F08-7B59-4F72-98FB-D4F331FCA838}" type="presOf" srcId="{DF9FB580-9091-4DBB-9374-23CE3782E2BE}" destId="{0E3E4234-36B0-4678-8E2A-4C00C536D254}" srcOrd="0" destOrd="0" presId="urn:microsoft.com/office/officeart/2005/8/layout/vList2"/>
    <dgm:cxn modelId="{1DD2C172-86C9-4F38-BBC2-6CBE4DCA43D1}" srcId="{396DFDBB-D9B0-4032-874E-624ED999D9E2}" destId="{C2CB791D-8212-445E-B319-5A7CD34C630F}" srcOrd="0" destOrd="0" parTransId="{E93AB706-8F2F-4FDD-AA41-5FF901EC47F9}" sibTransId="{BA7C47FA-E122-4932-BA3D-33CBC6D3F81D}"/>
    <dgm:cxn modelId="{1BC7A586-641E-4F92-8843-5D20F2C8E733}" type="presOf" srcId="{C2CB791D-8212-445E-B319-5A7CD34C630F}" destId="{138BCF5D-0DA4-47A3-96EE-5ECE59B58D07}" srcOrd="0" destOrd="0" presId="urn:microsoft.com/office/officeart/2005/8/layout/vList2"/>
    <dgm:cxn modelId="{1497678B-AADF-478F-9639-E32DFF3C2C9F}" srcId="{C2CB791D-8212-445E-B319-5A7CD34C630F}" destId="{DF9FB580-9091-4DBB-9374-23CE3782E2BE}" srcOrd="0" destOrd="0" parTransId="{787F11EA-3C44-4E4C-A671-D359327B8077}" sibTransId="{86C70059-9461-4933-8F3C-5EBEFC9FE8A6}"/>
    <dgm:cxn modelId="{CDF0E88E-36FE-4E23-A719-8184A40E54A4}" type="presOf" srcId="{396DFDBB-D9B0-4032-874E-624ED999D9E2}" destId="{F875D371-DABC-4295-8A0A-B41060088F3B}" srcOrd="0" destOrd="0" presId="urn:microsoft.com/office/officeart/2005/8/layout/vList2"/>
    <dgm:cxn modelId="{12587D5F-43E5-4B90-974F-3E242BAAE571}" type="presParOf" srcId="{F875D371-DABC-4295-8A0A-B41060088F3B}" destId="{138BCF5D-0DA4-47A3-96EE-5ECE59B58D07}" srcOrd="0" destOrd="0" presId="urn:microsoft.com/office/officeart/2005/8/layout/vList2"/>
    <dgm:cxn modelId="{73B16B74-267F-42E8-9F0F-33EB0BA96D69}" type="presParOf" srcId="{F875D371-DABC-4295-8A0A-B41060088F3B}" destId="{0E3E4234-36B0-4678-8E2A-4C00C536D2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6DFDBB-D9B0-4032-874E-624ED999D9E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B791D-8212-445E-B319-5A7CD34C630F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The Stress level by Mood chart provides insights into how stress affects staffs’ emotional well-being. The analysis reveals the following:</a:t>
          </a:r>
        </a:p>
      </dgm:t>
    </dgm:pt>
    <dgm:pt modelId="{E93AB706-8F2F-4FDD-AA41-5FF901EC47F9}" type="par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7C47FA-E122-4932-BA3D-33CBC6D3F81D}" type="sib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9FB580-9091-4DBB-9374-23CE3782E2BE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Work and financial stress are the leading causes of emotional distress contributing significantly to increased sadness.</a:t>
          </a:r>
        </a:p>
      </dgm:t>
    </dgm:pt>
    <dgm:pt modelId="{787F11EA-3C44-4E4C-A671-D359327B8077}" type="par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6C70059-9461-4933-8F3C-5EBEFC9FE8A6}" type="sib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1165FF4-E861-4A38-A9CD-618DFF0C95F5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Staffs who are happy tend to have lower stress levels, indicating that effective coping mechanisms as shown in F2, contributes to emotional well being</a:t>
          </a:r>
        </a:p>
      </dgm:t>
    </dgm:pt>
    <dgm:pt modelId="{145634FC-763E-45C7-91BC-8DB40C2BB271}" type="parTrans" cxnId="{CCCA13CE-743B-4DAC-BA75-CA019ADE941E}">
      <dgm:prSet/>
      <dgm:spPr/>
      <dgm:t>
        <a:bodyPr/>
        <a:lstStyle/>
        <a:p>
          <a:endParaRPr lang="en-US"/>
        </a:p>
      </dgm:t>
    </dgm:pt>
    <dgm:pt modelId="{CDB08125-AB99-4CCE-9379-03178897BAC4}" type="sibTrans" cxnId="{CCCA13CE-743B-4DAC-BA75-CA019ADE941E}">
      <dgm:prSet/>
      <dgm:spPr/>
      <dgm:t>
        <a:bodyPr/>
        <a:lstStyle/>
        <a:p>
          <a:endParaRPr lang="en-US"/>
        </a:p>
      </dgm:t>
    </dgm:pt>
    <dgm:pt modelId="{F875D371-DABC-4295-8A0A-B41060088F3B}" type="pres">
      <dgm:prSet presAssocID="{396DFDBB-D9B0-4032-874E-624ED999D9E2}" presName="linear" presStyleCnt="0">
        <dgm:presLayoutVars>
          <dgm:animLvl val="lvl"/>
          <dgm:resizeHandles val="exact"/>
        </dgm:presLayoutVars>
      </dgm:prSet>
      <dgm:spPr/>
    </dgm:pt>
    <dgm:pt modelId="{138BCF5D-0DA4-47A3-96EE-5ECE59B58D07}" type="pres">
      <dgm:prSet presAssocID="{C2CB791D-8212-445E-B319-5A7CD34C63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3E4234-36B0-4678-8E2A-4C00C536D254}" type="pres">
      <dgm:prSet presAssocID="{C2CB791D-8212-445E-B319-5A7CD34C63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E50F08-7B59-4F72-98FB-D4F331FCA838}" type="presOf" srcId="{DF9FB580-9091-4DBB-9374-23CE3782E2BE}" destId="{0E3E4234-36B0-4678-8E2A-4C00C536D254}" srcOrd="0" destOrd="0" presId="urn:microsoft.com/office/officeart/2005/8/layout/vList2"/>
    <dgm:cxn modelId="{1DD2C172-86C9-4F38-BBC2-6CBE4DCA43D1}" srcId="{396DFDBB-D9B0-4032-874E-624ED999D9E2}" destId="{C2CB791D-8212-445E-B319-5A7CD34C630F}" srcOrd="0" destOrd="0" parTransId="{E93AB706-8F2F-4FDD-AA41-5FF901EC47F9}" sibTransId="{BA7C47FA-E122-4932-BA3D-33CBC6D3F81D}"/>
    <dgm:cxn modelId="{1BC7A586-641E-4F92-8843-5D20F2C8E733}" type="presOf" srcId="{C2CB791D-8212-445E-B319-5A7CD34C630F}" destId="{138BCF5D-0DA4-47A3-96EE-5ECE59B58D07}" srcOrd="0" destOrd="0" presId="urn:microsoft.com/office/officeart/2005/8/layout/vList2"/>
    <dgm:cxn modelId="{1497678B-AADF-478F-9639-E32DFF3C2C9F}" srcId="{C2CB791D-8212-445E-B319-5A7CD34C630F}" destId="{DF9FB580-9091-4DBB-9374-23CE3782E2BE}" srcOrd="0" destOrd="0" parTransId="{787F11EA-3C44-4E4C-A671-D359327B8077}" sibTransId="{86C70059-9461-4933-8F3C-5EBEFC9FE8A6}"/>
    <dgm:cxn modelId="{CDF0E88E-36FE-4E23-A719-8184A40E54A4}" type="presOf" srcId="{396DFDBB-D9B0-4032-874E-624ED999D9E2}" destId="{F875D371-DABC-4295-8A0A-B41060088F3B}" srcOrd="0" destOrd="0" presId="urn:microsoft.com/office/officeart/2005/8/layout/vList2"/>
    <dgm:cxn modelId="{6AFF7DB3-D53E-4CAF-B895-8371E8D9DC82}" type="presOf" srcId="{31165FF4-E861-4A38-A9CD-618DFF0C95F5}" destId="{0E3E4234-36B0-4678-8E2A-4C00C536D254}" srcOrd="0" destOrd="1" presId="urn:microsoft.com/office/officeart/2005/8/layout/vList2"/>
    <dgm:cxn modelId="{CCCA13CE-743B-4DAC-BA75-CA019ADE941E}" srcId="{C2CB791D-8212-445E-B319-5A7CD34C630F}" destId="{31165FF4-E861-4A38-A9CD-618DFF0C95F5}" srcOrd="1" destOrd="0" parTransId="{145634FC-763E-45C7-91BC-8DB40C2BB271}" sibTransId="{CDB08125-AB99-4CCE-9379-03178897BAC4}"/>
    <dgm:cxn modelId="{12587D5F-43E5-4B90-974F-3E242BAAE571}" type="presParOf" srcId="{F875D371-DABC-4295-8A0A-B41060088F3B}" destId="{138BCF5D-0DA4-47A3-96EE-5ECE59B58D07}" srcOrd="0" destOrd="0" presId="urn:microsoft.com/office/officeart/2005/8/layout/vList2"/>
    <dgm:cxn modelId="{73B16B74-267F-42E8-9F0F-33EB0BA96D69}" type="presParOf" srcId="{F875D371-DABC-4295-8A0A-B41060088F3B}" destId="{0E3E4234-36B0-4678-8E2A-4C00C536D2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6DFDBB-D9B0-4032-874E-624ED999D9E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B791D-8212-445E-B319-5A7CD34C630F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This chart illustrates the severity levels of stress across different age groups: Adult, Old and Aged.</a:t>
          </a:r>
        </a:p>
      </dgm:t>
    </dgm:pt>
    <dgm:pt modelId="{E93AB706-8F2F-4FDD-AA41-5FF901EC47F9}" type="par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7C47FA-E122-4932-BA3D-33CBC6D3F81D}" type="sib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9FB580-9091-4DBB-9374-23CE3782E2BE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Adults (below 35)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experienced the highest level of stress severity, with a significant number categorized under moderate and mild stress. This suggests that working age individuals face most stress, likely due to personal responsibilities.</a:t>
          </a:r>
        </a:p>
      </dgm:t>
    </dgm:pt>
    <dgm:pt modelId="{787F11EA-3C44-4E4C-A671-D359327B8077}" type="par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6C70059-9461-4933-8F3C-5EBEFC9FE8A6}" type="sib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CD4485A-D179-4B6C-BDB0-D54255E7C077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Old (36-59)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individuals have lower stress severity compared to adults but still experience moderate and mild stress at a considerable rate. This may indicate stress from health concerns, financial stability or family responsibilities.</a:t>
          </a:r>
        </a:p>
      </dgm:t>
    </dgm:pt>
    <dgm:pt modelId="{6AD4A011-7B1E-44B0-A2C1-27539059578D}" type="parTrans" cxnId="{03658739-8C29-4327-B6C5-D6E370C1F831}">
      <dgm:prSet/>
      <dgm:spPr/>
      <dgm:t>
        <a:bodyPr/>
        <a:lstStyle/>
        <a:p>
          <a:endParaRPr lang="en-US"/>
        </a:p>
      </dgm:t>
    </dgm:pt>
    <dgm:pt modelId="{A84FE463-DE2A-40AD-83B2-5471866B6A6D}" type="sibTrans" cxnId="{03658739-8C29-4327-B6C5-D6E370C1F831}">
      <dgm:prSet/>
      <dgm:spPr/>
      <dgm:t>
        <a:bodyPr/>
        <a:lstStyle/>
        <a:p>
          <a:endParaRPr lang="en-US"/>
        </a:p>
      </dgm:t>
    </dgm:pt>
    <dgm:pt modelId="{89794E45-BBCC-4542-8729-14550291165C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Aged (60 and above)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individuals experience the least amount of stress across all severity levels. This could be attributed to retirement, fewer work related pressures and possibly more stability in their lifestyle.</a:t>
          </a:r>
        </a:p>
      </dgm:t>
    </dgm:pt>
    <dgm:pt modelId="{C57677F7-DC65-45A2-B945-808CD85D6633}" type="sibTrans" cxnId="{4D5C1B9D-4B94-4F59-825D-91BC4D7F1AFC}">
      <dgm:prSet/>
      <dgm:spPr/>
      <dgm:t>
        <a:bodyPr/>
        <a:lstStyle/>
        <a:p>
          <a:endParaRPr lang="en-US"/>
        </a:p>
      </dgm:t>
    </dgm:pt>
    <dgm:pt modelId="{51C413A2-1F1A-490B-9A21-6B0C93B53BB0}" type="parTrans" cxnId="{4D5C1B9D-4B94-4F59-825D-91BC4D7F1AFC}">
      <dgm:prSet/>
      <dgm:spPr/>
      <dgm:t>
        <a:bodyPr/>
        <a:lstStyle/>
        <a:p>
          <a:endParaRPr lang="en-US"/>
        </a:p>
      </dgm:t>
    </dgm:pt>
    <dgm:pt modelId="{F875D371-DABC-4295-8A0A-B41060088F3B}" type="pres">
      <dgm:prSet presAssocID="{396DFDBB-D9B0-4032-874E-624ED999D9E2}" presName="linear" presStyleCnt="0">
        <dgm:presLayoutVars>
          <dgm:animLvl val="lvl"/>
          <dgm:resizeHandles val="exact"/>
        </dgm:presLayoutVars>
      </dgm:prSet>
      <dgm:spPr/>
    </dgm:pt>
    <dgm:pt modelId="{138BCF5D-0DA4-47A3-96EE-5ECE59B58D07}" type="pres">
      <dgm:prSet presAssocID="{C2CB791D-8212-445E-B319-5A7CD34C63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3E4234-36B0-4678-8E2A-4C00C536D254}" type="pres">
      <dgm:prSet presAssocID="{C2CB791D-8212-445E-B319-5A7CD34C63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E50F08-7B59-4F72-98FB-D4F331FCA838}" type="presOf" srcId="{DF9FB580-9091-4DBB-9374-23CE3782E2BE}" destId="{0E3E4234-36B0-4678-8E2A-4C00C536D254}" srcOrd="0" destOrd="0" presId="urn:microsoft.com/office/officeart/2005/8/layout/vList2"/>
    <dgm:cxn modelId="{03658739-8C29-4327-B6C5-D6E370C1F831}" srcId="{C2CB791D-8212-445E-B319-5A7CD34C630F}" destId="{ECD4485A-D179-4B6C-BDB0-D54255E7C077}" srcOrd="1" destOrd="0" parTransId="{6AD4A011-7B1E-44B0-A2C1-27539059578D}" sibTransId="{A84FE463-DE2A-40AD-83B2-5471866B6A6D}"/>
    <dgm:cxn modelId="{1DD2C172-86C9-4F38-BBC2-6CBE4DCA43D1}" srcId="{396DFDBB-D9B0-4032-874E-624ED999D9E2}" destId="{C2CB791D-8212-445E-B319-5A7CD34C630F}" srcOrd="0" destOrd="0" parTransId="{E93AB706-8F2F-4FDD-AA41-5FF901EC47F9}" sibTransId="{BA7C47FA-E122-4932-BA3D-33CBC6D3F81D}"/>
    <dgm:cxn modelId="{1BC7A586-641E-4F92-8843-5D20F2C8E733}" type="presOf" srcId="{C2CB791D-8212-445E-B319-5A7CD34C630F}" destId="{138BCF5D-0DA4-47A3-96EE-5ECE59B58D07}" srcOrd="0" destOrd="0" presId="urn:microsoft.com/office/officeart/2005/8/layout/vList2"/>
    <dgm:cxn modelId="{570A9F88-3E03-48C7-B6E8-38E287F5A64D}" type="presOf" srcId="{ECD4485A-D179-4B6C-BDB0-D54255E7C077}" destId="{0E3E4234-36B0-4678-8E2A-4C00C536D254}" srcOrd="0" destOrd="1" presId="urn:microsoft.com/office/officeart/2005/8/layout/vList2"/>
    <dgm:cxn modelId="{1497678B-AADF-478F-9639-E32DFF3C2C9F}" srcId="{C2CB791D-8212-445E-B319-5A7CD34C630F}" destId="{DF9FB580-9091-4DBB-9374-23CE3782E2BE}" srcOrd="0" destOrd="0" parTransId="{787F11EA-3C44-4E4C-A671-D359327B8077}" sibTransId="{86C70059-9461-4933-8F3C-5EBEFC9FE8A6}"/>
    <dgm:cxn modelId="{CDF0E88E-36FE-4E23-A719-8184A40E54A4}" type="presOf" srcId="{396DFDBB-D9B0-4032-874E-624ED999D9E2}" destId="{F875D371-DABC-4295-8A0A-B41060088F3B}" srcOrd="0" destOrd="0" presId="urn:microsoft.com/office/officeart/2005/8/layout/vList2"/>
    <dgm:cxn modelId="{4D5C1B9D-4B94-4F59-825D-91BC4D7F1AFC}" srcId="{C2CB791D-8212-445E-B319-5A7CD34C630F}" destId="{89794E45-BBCC-4542-8729-14550291165C}" srcOrd="2" destOrd="0" parTransId="{51C413A2-1F1A-490B-9A21-6B0C93B53BB0}" sibTransId="{C57677F7-DC65-45A2-B945-808CD85D6633}"/>
    <dgm:cxn modelId="{81C715FC-51BA-4310-8C83-A6A9E6734346}" type="presOf" srcId="{89794E45-BBCC-4542-8729-14550291165C}" destId="{0E3E4234-36B0-4678-8E2A-4C00C536D254}" srcOrd="0" destOrd="2" presId="urn:microsoft.com/office/officeart/2005/8/layout/vList2"/>
    <dgm:cxn modelId="{12587D5F-43E5-4B90-974F-3E242BAAE571}" type="presParOf" srcId="{F875D371-DABC-4295-8A0A-B41060088F3B}" destId="{138BCF5D-0DA4-47A3-96EE-5ECE59B58D07}" srcOrd="0" destOrd="0" presId="urn:microsoft.com/office/officeart/2005/8/layout/vList2"/>
    <dgm:cxn modelId="{73B16B74-267F-42E8-9F0F-33EB0BA96D69}" type="presParOf" srcId="{F875D371-DABC-4295-8A0A-B41060088F3B}" destId="{0E3E4234-36B0-4678-8E2A-4C00C536D2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6DFDBB-D9B0-4032-874E-624ED999D9E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CB791D-8212-445E-B319-5A7CD34C630F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The stress and coping mechanism chart analyzes how different coping strategies impact stress levels among Staffs. This data suggests the following:</a:t>
          </a:r>
        </a:p>
      </dgm:t>
    </dgm:pt>
    <dgm:pt modelId="{E93AB706-8F2F-4FDD-AA41-5FF901EC47F9}" type="par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A7C47FA-E122-4932-BA3D-33CBC6D3F81D}" type="sibTrans" cxnId="{1DD2C172-86C9-4F38-BBC2-6CBE4DCA43D1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F9FB580-9091-4DBB-9374-23CE3782E2BE}">
      <dgm:prSet/>
      <dgm:spPr/>
      <dgm:t>
        <a:bodyPr/>
        <a:lstStyle/>
        <a:p>
          <a:r>
            <a:rPr lang="en-US" b="1" dirty="0">
              <a:latin typeface="Segoe UI" panose="020B0502040204020203" pitchFamily="34" charset="0"/>
              <a:cs typeface="Segoe UI" panose="020B0502040204020203" pitchFamily="34" charset="0"/>
            </a:rPr>
            <a:t>Exercise</a:t>
          </a:r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 is the most effective coping mechanism, particularly for those experiencing work related and financial stress.</a:t>
          </a:r>
        </a:p>
      </dgm:t>
    </dgm:pt>
    <dgm:pt modelId="{787F11EA-3C44-4E4C-A671-D359327B8077}" type="par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6C70059-9461-4933-8F3C-5EBEFC9FE8A6}" type="sibTrans" cxnId="{1497678B-AADF-478F-9639-E32DFF3C2C9F}">
      <dgm:prSet/>
      <dgm:spPr/>
      <dgm:t>
        <a:bodyPr/>
        <a:lstStyle/>
        <a:p>
          <a:endParaRPr 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3E7D8F6-3B0A-4C0C-956E-7F8D1876F418}">
      <dgm:prSet/>
      <dgm:spPr/>
      <dgm:t>
        <a:bodyPr/>
        <a:lstStyle/>
        <a:p>
          <a:r>
            <a:rPr lang="en-US" dirty="0">
              <a:latin typeface="Segoe UI" panose="020B0502040204020203" pitchFamily="34" charset="0"/>
              <a:cs typeface="Segoe UI" panose="020B0502040204020203" pitchFamily="34" charset="0"/>
            </a:rPr>
            <a:t>Other methods such as meditation, food, therapy and hobbies also contribute to stress reduction.</a:t>
          </a:r>
        </a:p>
      </dgm:t>
    </dgm:pt>
    <dgm:pt modelId="{980E0AE9-28DC-4E8F-AB41-707EA5E0AFCF}" type="parTrans" cxnId="{EAE4162E-0662-47FC-BFF1-C72AEF399C32}">
      <dgm:prSet/>
      <dgm:spPr/>
      <dgm:t>
        <a:bodyPr/>
        <a:lstStyle/>
        <a:p>
          <a:endParaRPr lang="en-US"/>
        </a:p>
      </dgm:t>
    </dgm:pt>
    <dgm:pt modelId="{6B97F20F-627D-4794-9FCF-8AE5F4BFAA42}" type="sibTrans" cxnId="{EAE4162E-0662-47FC-BFF1-C72AEF399C32}">
      <dgm:prSet/>
      <dgm:spPr/>
      <dgm:t>
        <a:bodyPr/>
        <a:lstStyle/>
        <a:p>
          <a:endParaRPr lang="en-US"/>
        </a:p>
      </dgm:t>
    </dgm:pt>
    <dgm:pt modelId="{F875D371-DABC-4295-8A0A-B41060088F3B}" type="pres">
      <dgm:prSet presAssocID="{396DFDBB-D9B0-4032-874E-624ED999D9E2}" presName="linear" presStyleCnt="0">
        <dgm:presLayoutVars>
          <dgm:animLvl val="lvl"/>
          <dgm:resizeHandles val="exact"/>
        </dgm:presLayoutVars>
      </dgm:prSet>
      <dgm:spPr/>
    </dgm:pt>
    <dgm:pt modelId="{138BCF5D-0DA4-47A3-96EE-5ECE59B58D07}" type="pres">
      <dgm:prSet presAssocID="{C2CB791D-8212-445E-B319-5A7CD34C630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E3E4234-36B0-4678-8E2A-4C00C536D254}" type="pres">
      <dgm:prSet presAssocID="{C2CB791D-8212-445E-B319-5A7CD34C630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7E50F08-7B59-4F72-98FB-D4F331FCA838}" type="presOf" srcId="{DF9FB580-9091-4DBB-9374-23CE3782E2BE}" destId="{0E3E4234-36B0-4678-8E2A-4C00C536D254}" srcOrd="0" destOrd="0" presId="urn:microsoft.com/office/officeart/2005/8/layout/vList2"/>
    <dgm:cxn modelId="{EAE4162E-0662-47FC-BFF1-C72AEF399C32}" srcId="{C2CB791D-8212-445E-B319-5A7CD34C630F}" destId="{E3E7D8F6-3B0A-4C0C-956E-7F8D1876F418}" srcOrd="1" destOrd="0" parTransId="{980E0AE9-28DC-4E8F-AB41-707EA5E0AFCF}" sibTransId="{6B97F20F-627D-4794-9FCF-8AE5F4BFAA42}"/>
    <dgm:cxn modelId="{1DD2C172-86C9-4F38-BBC2-6CBE4DCA43D1}" srcId="{396DFDBB-D9B0-4032-874E-624ED999D9E2}" destId="{C2CB791D-8212-445E-B319-5A7CD34C630F}" srcOrd="0" destOrd="0" parTransId="{E93AB706-8F2F-4FDD-AA41-5FF901EC47F9}" sibTransId="{BA7C47FA-E122-4932-BA3D-33CBC6D3F81D}"/>
    <dgm:cxn modelId="{1BC7A586-641E-4F92-8843-5D20F2C8E733}" type="presOf" srcId="{C2CB791D-8212-445E-B319-5A7CD34C630F}" destId="{138BCF5D-0DA4-47A3-96EE-5ECE59B58D07}" srcOrd="0" destOrd="0" presId="urn:microsoft.com/office/officeart/2005/8/layout/vList2"/>
    <dgm:cxn modelId="{1497678B-AADF-478F-9639-E32DFF3C2C9F}" srcId="{C2CB791D-8212-445E-B319-5A7CD34C630F}" destId="{DF9FB580-9091-4DBB-9374-23CE3782E2BE}" srcOrd="0" destOrd="0" parTransId="{787F11EA-3C44-4E4C-A671-D359327B8077}" sibTransId="{86C70059-9461-4933-8F3C-5EBEFC9FE8A6}"/>
    <dgm:cxn modelId="{CDF0E88E-36FE-4E23-A719-8184A40E54A4}" type="presOf" srcId="{396DFDBB-D9B0-4032-874E-624ED999D9E2}" destId="{F875D371-DABC-4295-8A0A-B41060088F3B}" srcOrd="0" destOrd="0" presId="urn:microsoft.com/office/officeart/2005/8/layout/vList2"/>
    <dgm:cxn modelId="{EB1724C2-F7D2-4C59-9273-DFE2F4D8CF85}" type="presOf" srcId="{E3E7D8F6-3B0A-4C0C-956E-7F8D1876F418}" destId="{0E3E4234-36B0-4678-8E2A-4C00C536D254}" srcOrd="0" destOrd="1" presId="urn:microsoft.com/office/officeart/2005/8/layout/vList2"/>
    <dgm:cxn modelId="{12587D5F-43E5-4B90-974F-3E242BAAE571}" type="presParOf" srcId="{F875D371-DABC-4295-8A0A-B41060088F3B}" destId="{138BCF5D-0DA4-47A3-96EE-5ECE59B58D07}" srcOrd="0" destOrd="0" presId="urn:microsoft.com/office/officeart/2005/8/layout/vList2"/>
    <dgm:cxn modelId="{73B16B74-267F-42E8-9F0F-33EB0BA96D69}" type="presParOf" srcId="{F875D371-DABC-4295-8A0A-B41060088F3B}" destId="{0E3E4234-36B0-4678-8E2A-4C00C536D25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55FFB-F766-4DA1-B801-A24C42508841}">
      <dsp:nvSpPr>
        <dsp:cNvPr id="0" name=""/>
        <dsp:cNvSpPr/>
      </dsp:nvSpPr>
      <dsp:spPr>
        <a:xfrm>
          <a:off x="-5078885" y="-778072"/>
          <a:ext cx="6048425" cy="6048425"/>
        </a:xfrm>
        <a:prstGeom prst="blockArc">
          <a:avLst>
            <a:gd name="adj1" fmla="val 18900000"/>
            <a:gd name="adj2" fmla="val 2700000"/>
            <a:gd name="adj3" fmla="val 357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5AC25E-970E-40B0-BDA2-1FEAC8E437C2}">
      <dsp:nvSpPr>
        <dsp:cNvPr id="0" name=""/>
        <dsp:cNvSpPr/>
      </dsp:nvSpPr>
      <dsp:spPr>
        <a:xfrm>
          <a:off x="507670" y="345366"/>
          <a:ext cx="10385969" cy="69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55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Calibri" panose="020F0502020204030204" pitchFamily="34" charset="0"/>
              <a:cs typeface="Calibri" panose="020F0502020204030204" pitchFamily="34" charset="0"/>
            </a:rPr>
            <a:t>Identifying Major Stress Sources.</a:t>
          </a:r>
          <a:endParaRPr lang="en-US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7670" y="345366"/>
        <a:ext cx="10385969" cy="691092"/>
      </dsp:txXfrm>
    </dsp:sp>
    <dsp:sp modelId="{606B0776-A4C4-44D3-BB75-74DECD891D2D}">
      <dsp:nvSpPr>
        <dsp:cNvPr id="0" name=""/>
        <dsp:cNvSpPr/>
      </dsp:nvSpPr>
      <dsp:spPr>
        <a:xfrm>
          <a:off x="75737" y="258979"/>
          <a:ext cx="863865" cy="8638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5E582-BC6D-4D72-AD7C-BD02702391F3}">
      <dsp:nvSpPr>
        <dsp:cNvPr id="0" name=""/>
        <dsp:cNvSpPr/>
      </dsp:nvSpPr>
      <dsp:spPr>
        <a:xfrm>
          <a:off x="903889" y="1382185"/>
          <a:ext cx="9989750" cy="69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55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Calibri" panose="020F0502020204030204" pitchFamily="34" charset="0"/>
              <a:cs typeface="Calibri" panose="020F0502020204030204" pitchFamily="34" charset="0"/>
            </a:rPr>
            <a:t>Exploring the impact of sleep quality and heart rate on stress levels.</a:t>
          </a:r>
          <a:endParaRPr lang="en-US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03889" y="1382185"/>
        <a:ext cx="9989750" cy="691092"/>
      </dsp:txXfrm>
    </dsp:sp>
    <dsp:sp modelId="{930A09AD-AAED-47DC-B79E-0B2FFC075FB8}">
      <dsp:nvSpPr>
        <dsp:cNvPr id="0" name=""/>
        <dsp:cNvSpPr/>
      </dsp:nvSpPr>
      <dsp:spPr>
        <a:xfrm>
          <a:off x="471956" y="1295798"/>
          <a:ext cx="863865" cy="8638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9EE32-C963-4871-BECA-3550EB18BC6C}">
      <dsp:nvSpPr>
        <dsp:cNvPr id="0" name=""/>
        <dsp:cNvSpPr/>
      </dsp:nvSpPr>
      <dsp:spPr>
        <a:xfrm>
          <a:off x="903889" y="2419003"/>
          <a:ext cx="9989750" cy="69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55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Calibri" panose="020F0502020204030204" pitchFamily="34" charset="0"/>
              <a:cs typeface="Calibri" panose="020F0502020204030204" pitchFamily="34" charset="0"/>
            </a:rPr>
            <a:t>Understanding how doctors cope with stress.</a:t>
          </a:r>
          <a:endParaRPr lang="en-US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03889" y="2419003"/>
        <a:ext cx="9989750" cy="691092"/>
      </dsp:txXfrm>
    </dsp:sp>
    <dsp:sp modelId="{8DE8521B-8341-4A81-A18B-ED3AF78020A3}">
      <dsp:nvSpPr>
        <dsp:cNvPr id="0" name=""/>
        <dsp:cNvSpPr/>
      </dsp:nvSpPr>
      <dsp:spPr>
        <a:xfrm>
          <a:off x="471956" y="2332616"/>
          <a:ext cx="863865" cy="8638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CB12D-6B76-41E6-9272-7454398CD257}">
      <dsp:nvSpPr>
        <dsp:cNvPr id="0" name=""/>
        <dsp:cNvSpPr/>
      </dsp:nvSpPr>
      <dsp:spPr>
        <a:xfrm>
          <a:off x="507670" y="3455821"/>
          <a:ext cx="10385969" cy="6910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555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>
              <a:latin typeface="Calibri" panose="020F0502020204030204" pitchFamily="34" charset="0"/>
              <a:cs typeface="Calibri" panose="020F0502020204030204" pitchFamily="34" charset="0"/>
            </a:rPr>
            <a:t>Highlighting the highest peak stress periods.</a:t>
          </a:r>
          <a:endParaRPr lang="en-US" sz="2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07670" y="3455821"/>
        <a:ext cx="10385969" cy="691092"/>
      </dsp:txXfrm>
    </dsp:sp>
    <dsp:sp modelId="{8D8A8401-CC00-4693-B528-189384AAD4E5}">
      <dsp:nvSpPr>
        <dsp:cNvPr id="0" name=""/>
        <dsp:cNvSpPr/>
      </dsp:nvSpPr>
      <dsp:spPr>
        <a:xfrm>
          <a:off x="75737" y="3369435"/>
          <a:ext cx="863865" cy="86386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CF5D-0DA4-47A3-96EE-5ECE59B58D07}">
      <dsp:nvSpPr>
        <dsp:cNvPr id="0" name=""/>
        <dsp:cNvSpPr/>
      </dsp:nvSpPr>
      <dsp:spPr>
        <a:xfrm>
          <a:off x="0" y="129601"/>
          <a:ext cx="6489926" cy="15514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Segoe UI" panose="020B0502040204020203" pitchFamily="34" charset="0"/>
              <a:cs typeface="Segoe UI" panose="020B0502040204020203" pitchFamily="34" charset="0"/>
            </a:rPr>
            <a:t>This chart displays the Peak Stress Period across different hours of the day, showing when stress levels are at their highest.</a:t>
          </a:r>
        </a:p>
      </dsp:txBody>
      <dsp:txXfrm>
        <a:off x="75734" y="205335"/>
        <a:ext cx="6338458" cy="1399952"/>
      </dsp:txXfrm>
    </dsp:sp>
    <dsp:sp modelId="{0E3E4234-36B0-4678-8E2A-4C00C536D254}">
      <dsp:nvSpPr>
        <dsp:cNvPr id="0" name=""/>
        <dsp:cNvSpPr/>
      </dsp:nvSpPr>
      <dsp:spPr>
        <a:xfrm>
          <a:off x="0" y="1681021"/>
          <a:ext cx="6489926" cy="3552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055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The highest peak occurs at </a:t>
          </a: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8am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 with </a:t>
          </a: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1069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 recorded stress cases, indicating that </a:t>
          </a: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mornings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 are the most stressful time. This is likely due to the start of the workday, morning rush and workload anticipation.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From </a:t>
          </a: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10am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 to </a:t>
          </a: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2pm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, stress levels fluctuate but remain relatively stable, suggesting a steady workload pressure during these hours.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By </a:t>
          </a: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3pm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 onward, stress levels drop more sharply, reaching the lowest point between </a:t>
          </a: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6pm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 and </a:t>
          </a:r>
          <a:r>
            <a:rPr lang="en-US" sz="2000" b="1" kern="1200" dirty="0">
              <a:latin typeface="Segoe UI" panose="020B0502040204020203" pitchFamily="34" charset="0"/>
              <a:cs typeface="Segoe UI" panose="020B0502040204020203" pitchFamily="34" charset="0"/>
            </a:rPr>
            <a:t>7pm</a:t>
          </a:r>
          <a:r>
            <a:rPr lang="en-US" sz="2000" kern="1200" dirty="0">
              <a:latin typeface="Segoe UI" panose="020B0502040204020203" pitchFamily="34" charset="0"/>
              <a:cs typeface="Segoe UI" panose="020B0502040204020203" pitchFamily="34" charset="0"/>
            </a:rPr>
            <a:t> (204 – 200 cases), indicating that as the workday ends, stress levels reduce.</a:t>
          </a:r>
        </a:p>
      </dsp:txBody>
      <dsp:txXfrm>
        <a:off x="0" y="1681021"/>
        <a:ext cx="6489926" cy="3552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CF5D-0DA4-47A3-96EE-5ECE59B58D07}">
      <dsp:nvSpPr>
        <dsp:cNvPr id="0" name=""/>
        <dsp:cNvSpPr/>
      </dsp:nvSpPr>
      <dsp:spPr>
        <a:xfrm>
          <a:off x="0" y="39874"/>
          <a:ext cx="7050156" cy="1998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Calibri" panose="020F0502020204030204" pitchFamily="34" charset="0"/>
              <a:cs typeface="Calibri" panose="020F0502020204030204" pitchFamily="34" charset="0"/>
            </a:rPr>
            <a:t>The 5 Top Stress Source chart provides insights into primary factors contributing to stress among individuals. The analysis reveals that:</a:t>
          </a:r>
        </a:p>
      </dsp:txBody>
      <dsp:txXfrm>
        <a:off x="97552" y="137426"/>
        <a:ext cx="6855052" cy="1803256"/>
      </dsp:txXfrm>
    </dsp:sp>
    <dsp:sp modelId="{0E3E4234-36B0-4678-8E2A-4C00C536D254}">
      <dsp:nvSpPr>
        <dsp:cNvPr id="0" name=""/>
        <dsp:cNvSpPr/>
      </dsp:nvSpPr>
      <dsp:spPr>
        <a:xfrm>
          <a:off x="0" y="2038234"/>
          <a:ext cx="7050156" cy="3303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84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>
              <a:latin typeface="Calibri" panose="020F0502020204030204" pitchFamily="34" charset="0"/>
              <a:cs typeface="Calibri" panose="020F0502020204030204" pitchFamily="34" charset="0"/>
            </a:rPr>
            <a:t>Work related stress is the most significant factor, indicating that a majority of individuals experience stress due to job related pressures, deadlines or workload.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Financial is the second highest stress source, suggesting that economic concerns, such as debt or insufficient income, play a major role in stress levels.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>
              <a:latin typeface="Calibri" panose="020F0502020204030204" pitchFamily="34" charset="0"/>
              <a:cs typeface="Calibri" panose="020F0502020204030204" pitchFamily="34" charset="0"/>
            </a:rPr>
            <a:t>Family and health related stress also contributes significantly, showing that personal relationships and medical conditions impact stress level.</a:t>
          </a:r>
        </a:p>
      </dsp:txBody>
      <dsp:txXfrm>
        <a:off x="0" y="2038234"/>
        <a:ext cx="7050156" cy="3303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CF5D-0DA4-47A3-96EE-5ECE59B58D07}">
      <dsp:nvSpPr>
        <dsp:cNvPr id="0" name=""/>
        <dsp:cNvSpPr/>
      </dsp:nvSpPr>
      <dsp:spPr>
        <a:xfrm>
          <a:off x="0" y="175982"/>
          <a:ext cx="7209182" cy="23552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Calibri" panose="020F0502020204030204" pitchFamily="34" charset="0"/>
              <a:cs typeface="Calibri" panose="020F0502020204030204" pitchFamily="34" charset="0"/>
            </a:rPr>
            <a:t>The top 2 Stress Source by Gender chart provides insights into how different stress factors affect males and females. The analysis reveals that:</a:t>
          </a:r>
        </a:p>
      </dsp:txBody>
      <dsp:txXfrm>
        <a:off x="114972" y="290954"/>
        <a:ext cx="6979238" cy="2125266"/>
      </dsp:txXfrm>
    </dsp:sp>
    <dsp:sp modelId="{0E3E4234-36B0-4678-8E2A-4C00C536D254}">
      <dsp:nvSpPr>
        <dsp:cNvPr id="0" name=""/>
        <dsp:cNvSpPr/>
      </dsp:nvSpPr>
      <dsp:spPr>
        <a:xfrm>
          <a:off x="0" y="2531192"/>
          <a:ext cx="7209182" cy="2732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892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Work related stress is high for both gender, but slightly higher among males, indicating that job related pressures are major concern especially for men.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>
              <a:latin typeface="Calibri" panose="020F0502020204030204" pitchFamily="34" charset="0"/>
              <a:cs typeface="Calibri" panose="020F0502020204030204" pitchFamily="34" charset="0"/>
            </a:rPr>
            <a:t>Financial Issues is also high for both genders, with males experiencing a slightly higher level of financial issues than females.</a:t>
          </a:r>
        </a:p>
      </dsp:txBody>
      <dsp:txXfrm>
        <a:off x="0" y="2531192"/>
        <a:ext cx="7209182" cy="2732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CF5D-0DA4-47A3-96EE-5ECE59B58D07}">
      <dsp:nvSpPr>
        <dsp:cNvPr id="0" name=""/>
        <dsp:cNvSpPr/>
      </dsp:nvSpPr>
      <dsp:spPr>
        <a:xfrm>
          <a:off x="0" y="88934"/>
          <a:ext cx="5321110" cy="17760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The Stress Source by Sleep Quality chart examines the relationship between different stress factors and sleep patterns. The analysis reveals:</a:t>
          </a:r>
        </a:p>
      </dsp:txBody>
      <dsp:txXfrm>
        <a:off x="86700" y="175634"/>
        <a:ext cx="5147710" cy="1602660"/>
      </dsp:txXfrm>
    </dsp:sp>
    <dsp:sp modelId="{0E3E4234-36B0-4678-8E2A-4C00C536D254}">
      <dsp:nvSpPr>
        <dsp:cNvPr id="0" name=""/>
        <dsp:cNvSpPr/>
      </dsp:nvSpPr>
      <dsp:spPr>
        <a:xfrm>
          <a:off x="0" y="1864995"/>
          <a:ext cx="5321110" cy="2047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45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Work related stress is one of the most common cause among those with poor sleep, possibly due to extended work hours, deadlines or job related anxiety.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Financial stress is also a significant factor, as people with financial difficulties may experience sleep disturbances due to worry and anxiety.</a:t>
          </a:r>
        </a:p>
      </dsp:txBody>
      <dsp:txXfrm>
        <a:off x="0" y="1864995"/>
        <a:ext cx="5321110" cy="20472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CF5D-0DA4-47A3-96EE-5ECE59B58D07}">
      <dsp:nvSpPr>
        <dsp:cNvPr id="0" name=""/>
        <dsp:cNvSpPr/>
      </dsp:nvSpPr>
      <dsp:spPr>
        <a:xfrm>
          <a:off x="0" y="339434"/>
          <a:ext cx="5181599" cy="185327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Segoe UI" panose="020B0502040204020203" pitchFamily="34" charset="0"/>
              <a:cs typeface="Segoe UI" panose="020B0502040204020203" pitchFamily="34" charset="0"/>
            </a:rPr>
            <a:t>The donut represents the heartbeat rate distribution, categorizing individuals into two groups based on their heartbeat rate.</a:t>
          </a:r>
        </a:p>
      </dsp:txBody>
      <dsp:txXfrm>
        <a:off x="90470" y="429904"/>
        <a:ext cx="5000659" cy="1672339"/>
      </dsp:txXfrm>
    </dsp:sp>
    <dsp:sp modelId="{0E3E4234-36B0-4678-8E2A-4C00C536D254}">
      <dsp:nvSpPr>
        <dsp:cNvPr id="0" name=""/>
        <dsp:cNvSpPr/>
      </dsp:nvSpPr>
      <dsp:spPr>
        <a:xfrm>
          <a:off x="0" y="2192714"/>
          <a:ext cx="5181599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>
              <a:latin typeface="Segoe UI" panose="020B0502040204020203" pitchFamily="34" charset="0"/>
              <a:cs typeface="Segoe UI" panose="020B0502040204020203" pitchFamily="34" charset="0"/>
            </a:rPr>
            <a:t>This distribution helps us understand how many individuals experience an elevated heartbeat rate, which may indicate stress.</a:t>
          </a:r>
        </a:p>
      </dsp:txBody>
      <dsp:txXfrm>
        <a:off x="0" y="2192714"/>
        <a:ext cx="5181599" cy="9439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CF5D-0DA4-47A3-96EE-5ECE59B58D07}">
      <dsp:nvSpPr>
        <dsp:cNvPr id="0" name=""/>
        <dsp:cNvSpPr/>
      </dsp:nvSpPr>
      <dsp:spPr>
        <a:xfrm>
          <a:off x="0" y="70604"/>
          <a:ext cx="5645424" cy="161109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Segoe UI" panose="020B0502040204020203" pitchFamily="34" charset="0"/>
              <a:cs typeface="Segoe UI" panose="020B0502040204020203" pitchFamily="34" charset="0"/>
            </a:rPr>
            <a:t>The bar chart breaks down the sources of stress and their impact on heartbeat rates. </a:t>
          </a:r>
        </a:p>
      </dsp:txBody>
      <dsp:txXfrm>
        <a:off x="78647" y="149251"/>
        <a:ext cx="5488130" cy="1453796"/>
      </dsp:txXfrm>
    </dsp:sp>
    <dsp:sp modelId="{0E3E4234-36B0-4678-8E2A-4C00C536D254}">
      <dsp:nvSpPr>
        <dsp:cNvPr id="0" name=""/>
        <dsp:cNvSpPr/>
      </dsp:nvSpPr>
      <dsp:spPr>
        <a:xfrm>
          <a:off x="0" y="1681694"/>
          <a:ext cx="5645424" cy="1676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24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>
              <a:latin typeface="Segoe UI" panose="020B0502040204020203" pitchFamily="34" charset="0"/>
              <a:cs typeface="Segoe UI" panose="020B0502040204020203" pitchFamily="34" charset="0"/>
            </a:rPr>
            <a:t>It categorizes stress sources (work, financial, family, health and relationships) and shows how many individuals in each category have either a normal or high heartbeat rate.</a:t>
          </a:r>
        </a:p>
      </dsp:txBody>
      <dsp:txXfrm>
        <a:off x="0" y="1681694"/>
        <a:ext cx="5645424" cy="16766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CF5D-0DA4-47A3-96EE-5ECE59B58D07}">
      <dsp:nvSpPr>
        <dsp:cNvPr id="0" name=""/>
        <dsp:cNvSpPr/>
      </dsp:nvSpPr>
      <dsp:spPr>
        <a:xfrm>
          <a:off x="0" y="211084"/>
          <a:ext cx="8613913" cy="13724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The Stress level by Mood chart provides insights into how stress affects staffs’ emotional well-being. The analysis reveals the following:</a:t>
          </a:r>
        </a:p>
      </dsp:txBody>
      <dsp:txXfrm>
        <a:off x="66996" y="278080"/>
        <a:ext cx="8479921" cy="1238418"/>
      </dsp:txXfrm>
    </dsp:sp>
    <dsp:sp modelId="{0E3E4234-36B0-4678-8E2A-4C00C536D254}">
      <dsp:nvSpPr>
        <dsp:cNvPr id="0" name=""/>
        <dsp:cNvSpPr/>
      </dsp:nvSpPr>
      <dsp:spPr>
        <a:xfrm>
          <a:off x="0" y="1583494"/>
          <a:ext cx="8613913" cy="1214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49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Work and financial stress are the leading causes of emotional distress contributing significantly to increased sadness.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Staffs who are happy tend to have lower stress levels, indicating that effective coping mechanisms as shown in F2, contributes to emotional well being</a:t>
          </a:r>
        </a:p>
      </dsp:txBody>
      <dsp:txXfrm>
        <a:off x="0" y="1583494"/>
        <a:ext cx="8613913" cy="12140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CF5D-0DA4-47A3-96EE-5ECE59B58D07}">
      <dsp:nvSpPr>
        <dsp:cNvPr id="0" name=""/>
        <dsp:cNvSpPr/>
      </dsp:nvSpPr>
      <dsp:spPr>
        <a:xfrm>
          <a:off x="0" y="225480"/>
          <a:ext cx="6643857" cy="13724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This chart illustrates the severity levels of stress across different age groups: Adult, Old and Aged.</a:t>
          </a:r>
        </a:p>
      </dsp:txBody>
      <dsp:txXfrm>
        <a:off x="66996" y="292476"/>
        <a:ext cx="6509865" cy="1238418"/>
      </dsp:txXfrm>
    </dsp:sp>
    <dsp:sp modelId="{0E3E4234-36B0-4678-8E2A-4C00C536D254}">
      <dsp:nvSpPr>
        <dsp:cNvPr id="0" name=""/>
        <dsp:cNvSpPr/>
      </dsp:nvSpPr>
      <dsp:spPr>
        <a:xfrm>
          <a:off x="0" y="1597891"/>
          <a:ext cx="6643857" cy="380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94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Segoe UI" panose="020B0502040204020203" pitchFamily="34" charset="0"/>
              <a:cs typeface="Segoe UI" panose="020B0502040204020203" pitchFamily="34" charset="0"/>
            </a:rPr>
            <a:t>Adults (below 35)</a:t>
          </a: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 experienced the highest level of stress severity, with a significant number categorized under moderate and mild stress. This suggests that working age individuals face most stress, likely due to personal responsibilities.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Segoe UI" panose="020B0502040204020203" pitchFamily="34" charset="0"/>
              <a:cs typeface="Segoe UI" panose="020B0502040204020203" pitchFamily="34" charset="0"/>
            </a:rPr>
            <a:t>Old (36-59)</a:t>
          </a: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 individuals have lower stress severity compared to adults but still experience moderate and mild stress at a considerable rate. This may indicate stress from health concerns, financial stability or family responsibilities.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>
              <a:latin typeface="Segoe UI" panose="020B0502040204020203" pitchFamily="34" charset="0"/>
              <a:cs typeface="Segoe UI" panose="020B0502040204020203" pitchFamily="34" charset="0"/>
            </a:rPr>
            <a:t>Aged (60 and above)</a:t>
          </a:r>
          <a:r>
            <a:rPr lang="en-US" sz="1800" kern="1200" dirty="0">
              <a:latin typeface="Segoe UI" panose="020B0502040204020203" pitchFamily="34" charset="0"/>
              <a:cs typeface="Segoe UI" panose="020B0502040204020203" pitchFamily="34" charset="0"/>
            </a:rPr>
            <a:t> individuals experience the least amount of stress across all severity levels. This could be attributed to retirement, fewer work related pressures and possibly more stability in their lifestyle.</a:t>
          </a:r>
        </a:p>
      </dsp:txBody>
      <dsp:txXfrm>
        <a:off x="0" y="1597891"/>
        <a:ext cx="6643857" cy="3808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BCF5D-0DA4-47A3-96EE-5ECE59B58D07}">
      <dsp:nvSpPr>
        <dsp:cNvPr id="0" name=""/>
        <dsp:cNvSpPr/>
      </dsp:nvSpPr>
      <dsp:spPr>
        <a:xfrm>
          <a:off x="0" y="202185"/>
          <a:ext cx="7006761" cy="28080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Segoe UI" panose="020B0502040204020203" pitchFamily="34" charset="0"/>
              <a:cs typeface="Segoe UI" panose="020B0502040204020203" pitchFamily="34" charset="0"/>
            </a:rPr>
            <a:t>The stress and coping mechanism chart analyzes how different coping strategies impact stress levels among Staffs. This data suggests the following:</a:t>
          </a:r>
        </a:p>
      </dsp:txBody>
      <dsp:txXfrm>
        <a:off x="137075" y="339260"/>
        <a:ext cx="6732611" cy="2533850"/>
      </dsp:txXfrm>
    </dsp:sp>
    <dsp:sp modelId="{0E3E4234-36B0-4678-8E2A-4C00C536D254}">
      <dsp:nvSpPr>
        <dsp:cNvPr id="0" name=""/>
        <dsp:cNvSpPr/>
      </dsp:nvSpPr>
      <dsp:spPr>
        <a:xfrm>
          <a:off x="0" y="3010185"/>
          <a:ext cx="7006761" cy="1925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65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1" kern="1200" dirty="0">
              <a:latin typeface="Segoe UI" panose="020B0502040204020203" pitchFamily="34" charset="0"/>
              <a:cs typeface="Segoe UI" panose="020B0502040204020203" pitchFamily="34" charset="0"/>
            </a:rPr>
            <a:t>Exercise</a:t>
          </a: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 is the most effective coping mechanism, particularly for those experiencing work related and financial stress.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>
              <a:latin typeface="Segoe UI" panose="020B0502040204020203" pitchFamily="34" charset="0"/>
              <a:cs typeface="Segoe UI" panose="020B0502040204020203" pitchFamily="34" charset="0"/>
            </a:rPr>
            <a:t>Other methods such as meditation, food, therapy and hobbies also contribute to stress reduction.</a:t>
          </a:r>
        </a:p>
      </dsp:txBody>
      <dsp:txXfrm>
        <a:off x="0" y="3010185"/>
        <a:ext cx="7006761" cy="1925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7F604A-0425-42C1-B23A-A3AB526A0265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FD361-FAFF-4922-B2AB-792F1CF74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69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E7085A-5498-4831-954B-544CB2293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664" y="-4763"/>
            <a:ext cx="551167" cy="10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7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3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6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E34689-26DA-46F2-A85A-6767586D4E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664" y="-4763"/>
            <a:ext cx="551167" cy="109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93C350-7FF1-44C1-9377-D4462FC3EC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4664" y="-4763"/>
            <a:ext cx="551167" cy="109376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A054A3-B7C6-46CE-B570-55D1D1C826B4}"/>
              </a:ext>
            </a:extLst>
          </p:cNvPr>
          <p:cNvCxnSpPr/>
          <p:nvPr userDrawn="1"/>
        </p:nvCxnSpPr>
        <p:spPr>
          <a:xfrm>
            <a:off x="0" y="1258057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30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4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24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49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5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4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60000"/>
                <a:lumOff val="40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9AA61-13EF-4900-8A55-A171E51685EC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5D1A4-5907-4E73-BD63-C25210CF7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6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1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13" Type="http://schemas.openxmlformats.org/officeDocument/2006/relationships/image" Target="../media/image8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4056-4668-4345-88EF-12E630E8C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8563" y="1043737"/>
            <a:ext cx="8266544" cy="24169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Welcome To </a:t>
            </a:r>
            <a:br>
              <a:rPr lang="en-US" dirty="0"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Bookman Old Style" panose="020506040505050202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0F35F-BC4D-4893-879A-20B95501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6579" y="3778470"/>
            <a:ext cx="6987645" cy="138853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I’m ______, and I’ll be sharing you my </a:t>
            </a:r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Insights, analysis and recommendations on a staff stress dataset.</a:t>
            </a:r>
            <a:endParaRPr lang="en-US" sz="2800" b="1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21DFD5-68B3-456B-97C5-33323C54AEFE}"/>
              </a:ext>
            </a:extLst>
          </p:cNvPr>
          <p:cNvCxnSpPr>
            <a:cxnSpLocks/>
          </p:cNvCxnSpPr>
          <p:nvPr/>
        </p:nvCxnSpPr>
        <p:spPr>
          <a:xfrm>
            <a:off x="3925455" y="3500673"/>
            <a:ext cx="81327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45002C7-CA30-46C5-97D4-EC54B314DEA3}"/>
              </a:ext>
            </a:extLst>
          </p:cNvPr>
          <p:cNvSpPr/>
          <p:nvPr/>
        </p:nvSpPr>
        <p:spPr>
          <a:xfrm>
            <a:off x="10521594" y="5746143"/>
            <a:ext cx="1603513" cy="1007165"/>
          </a:xfrm>
          <a:prstGeom prst="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72A28FF-E82E-4D44-BC19-8A2A92475CC5}"/>
              </a:ext>
            </a:extLst>
          </p:cNvPr>
          <p:cNvSpPr txBox="1">
            <a:spLocks/>
          </p:cNvSpPr>
          <p:nvPr/>
        </p:nvSpPr>
        <p:spPr>
          <a:xfrm>
            <a:off x="10561350" y="5934063"/>
            <a:ext cx="1563757" cy="73733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24-02-2025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4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71B5DF-A150-4EEB-8274-A750610F0F1F}"/>
              </a:ext>
            </a:extLst>
          </p:cNvPr>
          <p:cNvSpPr txBox="1">
            <a:spLocks/>
          </p:cNvSpPr>
          <p:nvPr/>
        </p:nvSpPr>
        <p:spPr>
          <a:xfrm>
            <a:off x="157501" y="24569"/>
            <a:ext cx="7512316" cy="7715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Stress and Coping Mechanism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AA4FBC-0E17-41DA-87B3-14EEF033D383}"/>
              </a:ext>
            </a:extLst>
          </p:cNvPr>
          <p:cNvSpPr txBox="1">
            <a:spLocks/>
          </p:cNvSpPr>
          <p:nvPr/>
        </p:nvSpPr>
        <p:spPr>
          <a:xfrm>
            <a:off x="462371" y="1521130"/>
            <a:ext cx="10249444" cy="38157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306884E-434E-4B1E-AE8E-6313DE798B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329137"/>
              </p:ext>
            </p:extLst>
          </p:nvPr>
        </p:nvGraphicFramePr>
        <p:xfrm>
          <a:off x="162665" y="1091050"/>
          <a:ext cx="7006761" cy="5137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81DC0D-EA80-4A04-8438-D016881D9D59}"/>
              </a:ext>
            </a:extLst>
          </p:cNvPr>
          <p:cNvCxnSpPr>
            <a:cxnSpLocks/>
          </p:cNvCxnSpPr>
          <p:nvPr/>
        </p:nvCxnSpPr>
        <p:spPr>
          <a:xfrm>
            <a:off x="58949" y="820725"/>
            <a:ext cx="11642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4906C3B-6925-42A3-9338-F6F3938579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69132" y="3236848"/>
            <a:ext cx="4427681" cy="253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8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971911-6E16-4CF1-A165-8B16D52BFA42}"/>
              </a:ext>
            </a:extLst>
          </p:cNvPr>
          <p:cNvSpPr txBox="1">
            <a:spLocks/>
          </p:cNvSpPr>
          <p:nvPr/>
        </p:nvSpPr>
        <p:spPr>
          <a:xfrm>
            <a:off x="157501" y="24569"/>
            <a:ext cx="7512316" cy="7715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Peak Stress Period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A80B6E-8B0C-4590-B940-4606DEF1615B}"/>
              </a:ext>
            </a:extLst>
          </p:cNvPr>
          <p:cNvSpPr txBox="1">
            <a:spLocks/>
          </p:cNvSpPr>
          <p:nvPr/>
        </p:nvSpPr>
        <p:spPr>
          <a:xfrm>
            <a:off x="462371" y="1521130"/>
            <a:ext cx="10249444" cy="38157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659A63D-162B-4F08-B8BB-BD36119D42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621136"/>
              </p:ext>
            </p:extLst>
          </p:nvPr>
        </p:nvGraphicFramePr>
        <p:xfrm>
          <a:off x="162665" y="1091050"/>
          <a:ext cx="6489926" cy="5362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819E91-236D-49D0-9450-468C6C0D3BC5}"/>
              </a:ext>
            </a:extLst>
          </p:cNvPr>
          <p:cNvCxnSpPr>
            <a:cxnSpLocks/>
          </p:cNvCxnSpPr>
          <p:nvPr/>
        </p:nvCxnSpPr>
        <p:spPr>
          <a:xfrm>
            <a:off x="58949" y="820725"/>
            <a:ext cx="11642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D7B58B0-00DA-4F27-A300-08C060C3A6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5" b="2675"/>
          <a:stretch/>
        </p:blipFill>
        <p:spPr>
          <a:xfrm>
            <a:off x="6696774" y="3008247"/>
            <a:ext cx="5332561" cy="26239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705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2AC87B-F2E7-4FC6-9C5F-578108B1822B}"/>
              </a:ext>
            </a:extLst>
          </p:cNvPr>
          <p:cNvSpPr txBox="1">
            <a:spLocks/>
          </p:cNvSpPr>
          <p:nvPr/>
        </p:nvSpPr>
        <p:spPr>
          <a:xfrm>
            <a:off x="157501" y="24569"/>
            <a:ext cx="7512316" cy="7715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Final conclusion and recommendation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5B41D6-65D0-4064-B680-1A06646AE330}"/>
              </a:ext>
            </a:extLst>
          </p:cNvPr>
          <p:cNvSpPr txBox="1">
            <a:spLocks/>
          </p:cNvSpPr>
          <p:nvPr/>
        </p:nvSpPr>
        <p:spPr>
          <a:xfrm>
            <a:off x="462371" y="1521130"/>
            <a:ext cx="10249444" cy="38157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4D7065-DC1B-489B-B239-04593E19A85E}"/>
              </a:ext>
            </a:extLst>
          </p:cNvPr>
          <p:cNvCxnSpPr>
            <a:cxnSpLocks/>
          </p:cNvCxnSpPr>
          <p:nvPr/>
        </p:nvCxnSpPr>
        <p:spPr>
          <a:xfrm>
            <a:off x="58949" y="820725"/>
            <a:ext cx="11642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1F66D7-390B-4027-AFB7-2055D6EAA88F}"/>
              </a:ext>
            </a:extLst>
          </p:cNvPr>
          <p:cNvSpPr txBox="1"/>
          <p:nvPr/>
        </p:nvSpPr>
        <p:spPr>
          <a:xfrm>
            <a:off x="715617" y="1366552"/>
            <a:ext cx="10363200" cy="3287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Addressing work-related and financial stress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Implement policies that promote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work-life balance, financial wellness programs, and counseling services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staffs.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Improving sleep quality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Encourage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structured rest periods, better shift planning, and stress management programs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ensure doctors get sufficient rest.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Promoting effective coping mechanisms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Exercise is identified as a powerful tool for reducing stress, and hospitals should implement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wellness programs that include physical activities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Reducing morning stress peaks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– Since 8 AM is the most stressful period, hospitals should explore 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workload redistribution strategies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ease pressure during early hours.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20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18DECB-3180-401D-A8F7-624590143DD7}"/>
              </a:ext>
            </a:extLst>
          </p:cNvPr>
          <p:cNvCxnSpPr>
            <a:cxnSpLocks/>
          </p:cNvCxnSpPr>
          <p:nvPr/>
        </p:nvCxnSpPr>
        <p:spPr>
          <a:xfrm>
            <a:off x="58949" y="820725"/>
            <a:ext cx="11642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B83673-8681-46E1-975C-6FBA8799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989"/>
            <a:ext cx="10515600" cy="17674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Understanding employee stress patterns is crucial for fostering a healthier and more productive workplace.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 for your time.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7A5320-0CBF-4067-AD3A-BE0E75AA2842}"/>
              </a:ext>
            </a:extLst>
          </p:cNvPr>
          <p:cNvSpPr txBox="1">
            <a:spLocks/>
          </p:cNvSpPr>
          <p:nvPr/>
        </p:nvSpPr>
        <p:spPr>
          <a:xfrm>
            <a:off x="157501" y="24569"/>
            <a:ext cx="7512316" cy="7715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8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B9D6-3FD0-4FD9-8C9B-C6E1359C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634" y="0"/>
            <a:ext cx="10018713" cy="1752599"/>
          </a:xfrm>
        </p:spPr>
        <p:txBody>
          <a:bodyPr/>
          <a:lstStyle/>
          <a:p>
            <a:r>
              <a:rPr lang="en-US" dirty="0"/>
              <a:t>MAIN OBJECTIVES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E4C7B8-AB16-4469-B460-61592A1A4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5721018"/>
              </p:ext>
            </p:extLst>
          </p:nvPr>
        </p:nvGraphicFramePr>
        <p:xfrm>
          <a:off x="0" y="1497649"/>
          <a:ext cx="10955591" cy="4492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0F45BA8-E07D-4D31-A942-2A31FF01080C}"/>
              </a:ext>
            </a:extLst>
          </p:cNvPr>
          <p:cNvCxnSpPr/>
          <p:nvPr/>
        </p:nvCxnSpPr>
        <p:spPr>
          <a:xfrm>
            <a:off x="0" y="1266099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16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14D9-AC82-4651-8215-26341905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07125"/>
            <a:ext cx="10353762" cy="970450"/>
          </a:xfrm>
        </p:spPr>
        <p:txBody>
          <a:bodyPr/>
          <a:lstStyle/>
          <a:p>
            <a:r>
              <a:rPr lang="en-US" dirty="0"/>
              <a:t>Dashboard Preview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E7D43-18FF-429A-9765-87FA128E5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026" y="1277575"/>
            <a:ext cx="11955349" cy="5398552"/>
          </a:xfr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E81237-9C1D-45EE-BED2-61D53B6FC4D8}"/>
              </a:ext>
            </a:extLst>
          </p:cNvPr>
          <p:cNvCxnSpPr/>
          <p:nvPr/>
        </p:nvCxnSpPr>
        <p:spPr>
          <a:xfrm>
            <a:off x="0" y="1137655"/>
            <a:ext cx="12192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321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9236-1AA8-432E-AEA4-E1715DA5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US" dirty="0"/>
              <a:t>The Stress Source Frequency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A6E73C-82A8-48B0-82C1-2576EE6CC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23" y="3011155"/>
            <a:ext cx="4909559" cy="2817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D59ECD-4AC1-4C69-A9EE-2F922581DC8E}"/>
              </a:ext>
            </a:extLst>
          </p:cNvPr>
          <p:cNvSpPr txBox="1">
            <a:spLocks/>
          </p:cNvSpPr>
          <p:nvPr/>
        </p:nvSpPr>
        <p:spPr>
          <a:xfrm>
            <a:off x="410212" y="1399624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25D2347-448C-4C45-9A07-0E9B31748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3356752"/>
              </p:ext>
            </p:extLst>
          </p:nvPr>
        </p:nvGraphicFramePr>
        <p:xfrm>
          <a:off x="92767" y="1191248"/>
          <a:ext cx="7050156" cy="5381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F2BC51-DC2C-4E83-B28C-438F62B057CA}"/>
              </a:ext>
            </a:extLst>
          </p:cNvPr>
          <p:cNvCxnSpPr>
            <a:cxnSpLocks/>
          </p:cNvCxnSpPr>
          <p:nvPr/>
        </p:nvCxnSpPr>
        <p:spPr>
          <a:xfrm flipV="1">
            <a:off x="0" y="820724"/>
            <a:ext cx="1170167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88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10332F-92CD-4D70-84DF-56486D033B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633" y="2404276"/>
            <a:ext cx="4478323" cy="26329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25DBD1-946E-49AA-AA10-D2910221A3CC}"/>
              </a:ext>
            </a:extLst>
          </p:cNvPr>
          <p:cNvSpPr txBox="1">
            <a:spLocks/>
          </p:cNvSpPr>
          <p:nvPr/>
        </p:nvSpPr>
        <p:spPr>
          <a:xfrm>
            <a:off x="-419350" y="-32466"/>
            <a:ext cx="8065855" cy="82072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Stress Source by Gender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6BFE81-3856-4BA8-8197-DEF414356C6E}"/>
              </a:ext>
            </a:extLst>
          </p:cNvPr>
          <p:cNvSpPr txBox="1">
            <a:spLocks/>
          </p:cNvSpPr>
          <p:nvPr/>
        </p:nvSpPr>
        <p:spPr>
          <a:xfrm>
            <a:off x="410212" y="1399624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8A3B12-4214-47B6-999F-5F63B46ACB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5845901"/>
              </p:ext>
            </p:extLst>
          </p:nvPr>
        </p:nvGraphicFramePr>
        <p:xfrm>
          <a:off x="119271" y="1000982"/>
          <a:ext cx="7209182" cy="5439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D940827-8CC3-4E55-83A0-83171354E00E}"/>
              </a:ext>
            </a:extLst>
          </p:cNvPr>
          <p:cNvCxnSpPr>
            <a:cxnSpLocks/>
          </p:cNvCxnSpPr>
          <p:nvPr/>
        </p:nvCxnSpPr>
        <p:spPr>
          <a:xfrm flipV="1">
            <a:off x="0" y="820724"/>
            <a:ext cx="1170167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19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E790C0-386A-4064-9465-B8B13A20E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" r="626"/>
          <a:stretch/>
        </p:blipFill>
        <p:spPr>
          <a:xfrm>
            <a:off x="541883" y="1014449"/>
            <a:ext cx="4971746" cy="26064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B32168B-91E7-43E8-997D-4560CC78FD02}"/>
              </a:ext>
            </a:extLst>
          </p:cNvPr>
          <p:cNvSpPr txBox="1">
            <a:spLocks/>
          </p:cNvSpPr>
          <p:nvPr/>
        </p:nvSpPr>
        <p:spPr>
          <a:xfrm>
            <a:off x="157501" y="24569"/>
            <a:ext cx="9821386" cy="7715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latin typeface="Verdana" panose="020B0604030504040204" pitchFamily="34" charset="0"/>
                <a:ea typeface="Verdana" panose="020B0604030504040204" pitchFamily="34" charset="0"/>
              </a:rPr>
              <a:t>Factors Contributing to increased stress levels: </a:t>
            </a:r>
            <a:r>
              <a:rPr lang="en-US" dirty="0">
                <a:solidFill>
                  <a:schemeClr val="tx1"/>
                </a:solidFill>
              </a:rPr>
              <a:t>Stress Source by Sleep Quality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8D3627-19BF-4D19-A36C-5E9107E2FCB9}"/>
              </a:ext>
            </a:extLst>
          </p:cNvPr>
          <p:cNvSpPr txBox="1">
            <a:spLocks/>
          </p:cNvSpPr>
          <p:nvPr/>
        </p:nvSpPr>
        <p:spPr>
          <a:xfrm>
            <a:off x="462371" y="1521130"/>
            <a:ext cx="10249444" cy="38157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35FD4B2-CF9A-4633-805D-7A3DD52804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760975"/>
              </p:ext>
            </p:extLst>
          </p:nvPr>
        </p:nvGraphicFramePr>
        <p:xfrm>
          <a:off x="6508272" y="845326"/>
          <a:ext cx="5321110" cy="4001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F423F5-11B5-4CAC-95AE-CBB9E2D3A82A}"/>
              </a:ext>
            </a:extLst>
          </p:cNvPr>
          <p:cNvCxnSpPr>
            <a:cxnSpLocks/>
          </p:cNvCxnSpPr>
          <p:nvPr/>
        </p:nvCxnSpPr>
        <p:spPr>
          <a:xfrm>
            <a:off x="58949" y="820725"/>
            <a:ext cx="11642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6967D7D-CE93-40E4-A0BB-AF10571043F6}"/>
              </a:ext>
            </a:extLst>
          </p:cNvPr>
          <p:cNvSpPr txBox="1"/>
          <p:nvPr/>
        </p:nvSpPr>
        <p:spPr>
          <a:xfrm>
            <a:off x="457926" y="3873156"/>
            <a:ext cx="575587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Unexpected stress distribution:</a:t>
            </a:r>
          </a:p>
          <a:p>
            <a:r>
              <a:rPr lang="en-US" dirty="0"/>
              <a:t>Based on logical expectations, staffs with “Poor” sleep quality were anticipated to report the highest stress levels. However the chart shows that staffs with “good” sleep had the highest stress.</a:t>
            </a:r>
          </a:p>
          <a:p>
            <a:r>
              <a:rPr lang="en-US" u="sng" dirty="0"/>
              <a:t>Possible causes of the issue: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Data collection Bias: The dataset might have fewer individuals with poor sleep, affecting the representation.</a:t>
            </a:r>
          </a:p>
          <a:p>
            <a:pPr marL="342900" indent="-342900">
              <a:buAutoNum type="arabicPeriod"/>
            </a:pPr>
            <a:r>
              <a:rPr lang="en-US" dirty="0"/>
              <a:t>Some respondents may have been misclassified under “Good” or “Fair” sleep quality.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9D8746-D682-470F-9629-D2D889859305}"/>
              </a:ext>
            </a:extLst>
          </p:cNvPr>
          <p:cNvCxnSpPr>
            <a:cxnSpLocks/>
          </p:cNvCxnSpPr>
          <p:nvPr/>
        </p:nvCxnSpPr>
        <p:spPr>
          <a:xfrm>
            <a:off x="0" y="3873154"/>
            <a:ext cx="636104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6FDB3-A766-43F2-85A5-7D990FE802F2}"/>
              </a:ext>
            </a:extLst>
          </p:cNvPr>
          <p:cNvCxnSpPr>
            <a:cxnSpLocks/>
          </p:cNvCxnSpPr>
          <p:nvPr/>
        </p:nvCxnSpPr>
        <p:spPr>
          <a:xfrm>
            <a:off x="6361043" y="3873154"/>
            <a:ext cx="0" cy="2960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1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5EFAA-5819-4A57-8FD4-45B36C19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9" y="1019845"/>
            <a:ext cx="4812768" cy="23596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6FEE63-52C3-4443-A64D-2B521CA4D242}"/>
              </a:ext>
            </a:extLst>
          </p:cNvPr>
          <p:cNvSpPr txBox="1">
            <a:spLocks/>
          </p:cNvSpPr>
          <p:nvPr/>
        </p:nvSpPr>
        <p:spPr>
          <a:xfrm>
            <a:off x="368832" y="147319"/>
            <a:ext cx="7579414" cy="670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Impact of Stress on Heartbeat Rate and its sources.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D815CB7-E099-4F41-8269-CA8600C27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0009772"/>
              </p:ext>
            </p:extLst>
          </p:nvPr>
        </p:nvGraphicFramePr>
        <p:xfrm>
          <a:off x="159026" y="3379518"/>
          <a:ext cx="5181599" cy="3476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FC79D7-F79F-4B3A-BAA6-CBFADE874113}"/>
              </a:ext>
            </a:extLst>
          </p:cNvPr>
          <p:cNvCxnSpPr>
            <a:cxnSpLocks/>
          </p:cNvCxnSpPr>
          <p:nvPr/>
        </p:nvCxnSpPr>
        <p:spPr>
          <a:xfrm flipV="1">
            <a:off x="0" y="820724"/>
            <a:ext cx="1170167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43F2B19-716D-4BE3-9983-CFDC654B1B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9282818"/>
              </p:ext>
            </p:extLst>
          </p:nvPr>
        </p:nvGraphicFramePr>
        <p:xfrm>
          <a:off x="6387549" y="3428999"/>
          <a:ext cx="5645425" cy="3428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6328563-F114-46ED-ADF8-9B0294A65C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2" r="4372"/>
          <a:stretch/>
        </p:blipFill>
        <p:spPr>
          <a:xfrm>
            <a:off x="6520070" y="1019845"/>
            <a:ext cx="5181599" cy="23620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4083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5736BD-8169-431B-889A-94B5C353F330}"/>
              </a:ext>
            </a:extLst>
          </p:cNvPr>
          <p:cNvSpPr txBox="1">
            <a:spLocks/>
          </p:cNvSpPr>
          <p:nvPr/>
        </p:nvSpPr>
        <p:spPr>
          <a:xfrm>
            <a:off x="1258957" y="149726"/>
            <a:ext cx="6599582" cy="670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Stress Level by Mood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519B157-5A70-4005-A237-22F34B27C4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345590"/>
              </p:ext>
            </p:extLst>
          </p:nvPr>
        </p:nvGraphicFramePr>
        <p:xfrm>
          <a:off x="119270" y="1000982"/>
          <a:ext cx="8613913" cy="30086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8DF4DF-2483-44DB-8719-0F3E6594F899}"/>
              </a:ext>
            </a:extLst>
          </p:cNvPr>
          <p:cNvCxnSpPr>
            <a:cxnSpLocks/>
          </p:cNvCxnSpPr>
          <p:nvPr/>
        </p:nvCxnSpPr>
        <p:spPr>
          <a:xfrm flipV="1">
            <a:off x="0" y="820724"/>
            <a:ext cx="11701670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9F542C0-9B93-4902-8514-B708FB5C52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4534" y="3859890"/>
            <a:ext cx="4338196" cy="25497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E21033-90D9-42FE-8E61-C6157FC40E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7" y="3926501"/>
            <a:ext cx="5362672" cy="24831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FA62F9-C8DC-4D92-AC77-4469F48FAC5C}"/>
              </a:ext>
            </a:extLst>
          </p:cNvPr>
          <p:cNvSpPr txBox="1"/>
          <p:nvPr/>
        </p:nvSpPr>
        <p:spPr>
          <a:xfrm>
            <a:off x="225287" y="4295433"/>
            <a:ext cx="499125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F2</a:t>
            </a:r>
          </a:p>
        </p:txBody>
      </p:sp>
    </p:spTree>
    <p:extLst>
      <p:ext uri="{BB962C8B-B14F-4D97-AF65-F5344CB8AC3E}">
        <p14:creationId xmlns:p14="http://schemas.microsoft.com/office/powerpoint/2010/main" val="312817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26310B4-1778-4C11-A32E-FE1555BB6C17}"/>
              </a:ext>
            </a:extLst>
          </p:cNvPr>
          <p:cNvSpPr txBox="1">
            <a:spLocks/>
          </p:cNvSpPr>
          <p:nvPr/>
        </p:nvSpPr>
        <p:spPr>
          <a:xfrm>
            <a:off x="157501" y="24569"/>
            <a:ext cx="7512316" cy="77155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Severity Level base on Age Group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AD1563-2101-441D-A42A-F03FE8269FE3}"/>
              </a:ext>
            </a:extLst>
          </p:cNvPr>
          <p:cNvSpPr txBox="1">
            <a:spLocks/>
          </p:cNvSpPr>
          <p:nvPr/>
        </p:nvSpPr>
        <p:spPr>
          <a:xfrm>
            <a:off x="462371" y="1521130"/>
            <a:ext cx="10249444" cy="38157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F993349-1323-4D62-BBDE-EEEA7FE20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527330"/>
              </p:ext>
            </p:extLst>
          </p:nvPr>
        </p:nvGraphicFramePr>
        <p:xfrm>
          <a:off x="162665" y="993915"/>
          <a:ext cx="6643858" cy="5632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EBEA3E-C908-4631-915B-BEFF1F40DA92}"/>
              </a:ext>
            </a:extLst>
          </p:cNvPr>
          <p:cNvCxnSpPr>
            <a:cxnSpLocks/>
          </p:cNvCxnSpPr>
          <p:nvPr/>
        </p:nvCxnSpPr>
        <p:spPr>
          <a:xfrm>
            <a:off x="58949" y="820725"/>
            <a:ext cx="116427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0E131A8-012A-4B9D-B600-FBEA950BE9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213" y="2729948"/>
            <a:ext cx="5069122" cy="27696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5258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775</TotalTime>
  <Words>1025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Segoe UI</vt:lpstr>
      <vt:lpstr>Verdana</vt:lpstr>
      <vt:lpstr>Wingdings 2</vt:lpstr>
      <vt:lpstr>Office Theme</vt:lpstr>
      <vt:lpstr>Welcome To  Presentation</vt:lpstr>
      <vt:lpstr>MAIN OBJECTIVES</vt:lpstr>
      <vt:lpstr>Dashboard Preview</vt:lpstr>
      <vt:lpstr>The Stress Source Frequency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 Presentation</dc:title>
  <dc:creator>User</dc:creator>
  <cp:lastModifiedBy>Dell Latitude 3189</cp:lastModifiedBy>
  <cp:revision>68</cp:revision>
  <dcterms:created xsi:type="dcterms:W3CDTF">2025-02-25T17:46:49Z</dcterms:created>
  <dcterms:modified xsi:type="dcterms:W3CDTF">2025-03-07T10:28:49Z</dcterms:modified>
</cp:coreProperties>
</file>