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5" r:id="rId3"/>
    <p:sldId id="377" r:id="rId4"/>
    <p:sldId id="317" r:id="rId5"/>
    <p:sldId id="379" r:id="rId6"/>
    <p:sldId id="380" r:id="rId7"/>
    <p:sldId id="381" r:id="rId8"/>
    <p:sldId id="382" r:id="rId9"/>
    <p:sldId id="384" r:id="rId10"/>
    <p:sldId id="383" r:id="rId11"/>
    <p:sldId id="385" r:id="rId12"/>
    <p:sldId id="386" r:id="rId13"/>
    <p:sldId id="387" r:id="rId14"/>
    <p:sldId id="388" r:id="rId15"/>
    <p:sldId id="389" r:id="rId16"/>
    <p:sldId id="39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B513"/>
    <a:srgbClr val="FF3300"/>
    <a:srgbClr val="7AC515"/>
    <a:srgbClr val="4CBA7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3B247-78A3-40B3-877B-F741C65032F3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C90C9C-576E-4C6A-BFCE-02DCE2B22CFB}">
      <dgm:prSet phldrT="[Text]"/>
      <dgm:spPr/>
      <dgm:t>
        <a:bodyPr/>
        <a:lstStyle/>
        <a:p>
          <a:r>
            <a:rPr lang="en-US" dirty="0" smtClean="0"/>
            <a:t>Activity </a:t>
          </a:r>
          <a:endParaRPr lang="en-US" dirty="0"/>
        </a:p>
      </dgm:t>
    </dgm:pt>
    <dgm:pt modelId="{81372C0A-2C63-43D1-BAD4-3BEEEAC4B8D4}" type="parTrans" cxnId="{9B87126B-CD63-40DE-96C6-03D7D631CA87}">
      <dgm:prSet/>
      <dgm:spPr/>
      <dgm:t>
        <a:bodyPr/>
        <a:lstStyle/>
        <a:p>
          <a:endParaRPr lang="en-US"/>
        </a:p>
      </dgm:t>
    </dgm:pt>
    <dgm:pt modelId="{CF9D2112-0B19-4A12-9958-7C8B6685BCAF}" type="sibTrans" cxnId="{9B87126B-CD63-40DE-96C6-03D7D631CA87}">
      <dgm:prSet/>
      <dgm:spPr/>
      <dgm:t>
        <a:bodyPr/>
        <a:lstStyle/>
        <a:p>
          <a:endParaRPr lang="en-US"/>
        </a:p>
      </dgm:t>
    </dgm:pt>
    <dgm:pt modelId="{31A76024-65D9-45F3-80EF-8B4E48886C36}">
      <dgm:prSet phldrT="[Text]"/>
      <dgm:spPr/>
      <dgm:t>
        <a:bodyPr/>
        <a:lstStyle/>
        <a:p>
          <a:r>
            <a:rPr lang="en-US" dirty="0" smtClean="0"/>
            <a:t>UI Component Typically Corresponding to one screen. </a:t>
          </a:r>
          <a:endParaRPr lang="en-US" dirty="0"/>
        </a:p>
      </dgm:t>
    </dgm:pt>
    <dgm:pt modelId="{7EC8A9F0-D2EE-446B-8100-F141E76C3A2A}" type="parTrans" cxnId="{3FB188CC-F451-4567-A796-8CC95DBF7071}">
      <dgm:prSet/>
      <dgm:spPr/>
      <dgm:t>
        <a:bodyPr/>
        <a:lstStyle/>
        <a:p>
          <a:endParaRPr lang="en-US"/>
        </a:p>
      </dgm:t>
    </dgm:pt>
    <dgm:pt modelId="{960902BE-DC29-4128-85A3-D9D13CB8154A}" type="sibTrans" cxnId="{3FB188CC-F451-4567-A796-8CC95DBF7071}">
      <dgm:prSet/>
      <dgm:spPr/>
      <dgm:t>
        <a:bodyPr/>
        <a:lstStyle/>
        <a:p>
          <a:endParaRPr lang="en-US"/>
        </a:p>
      </dgm:t>
    </dgm:pt>
    <dgm:pt modelId="{2E60B258-F486-4202-83AB-6A790BAD2C62}">
      <dgm:prSet phldrT="[Text]"/>
      <dgm:spPr/>
      <dgm:t>
        <a:bodyPr/>
        <a:lstStyle/>
        <a:p>
          <a:r>
            <a:rPr lang="en-US" dirty="0" err="1" smtClean="0"/>
            <a:t>IntentReceiver</a:t>
          </a:r>
          <a:endParaRPr lang="en-US" dirty="0"/>
        </a:p>
      </dgm:t>
    </dgm:pt>
    <dgm:pt modelId="{E8ABC035-4443-4C04-A990-22016840F946}" type="parTrans" cxnId="{F2477FC2-4105-40AE-B362-F407373C1FA9}">
      <dgm:prSet/>
      <dgm:spPr/>
      <dgm:t>
        <a:bodyPr/>
        <a:lstStyle/>
        <a:p>
          <a:endParaRPr lang="en-US"/>
        </a:p>
      </dgm:t>
    </dgm:pt>
    <dgm:pt modelId="{BA7D2D5E-9F1B-499A-B70F-FB96F09E87CE}" type="sibTrans" cxnId="{F2477FC2-4105-40AE-B362-F407373C1FA9}">
      <dgm:prSet/>
      <dgm:spPr/>
      <dgm:t>
        <a:bodyPr/>
        <a:lstStyle/>
        <a:p>
          <a:endParaRPr lang="en-US"/>
        </a:p>
      </dgm:t>
    </dgm:pt>
    <dgm:pt modelId="{07F879FE-0EC2-4CDA-9DA6-545F8ACA4B4F}">
      <dgm:prSet phldrT="[Text]"/>
      <dgm:spPr/>
      <dgm:t>
        <a:bodyPr/>
        <a:lstStyle/>
        <a:p>
          <a:r>
            <a:rPr lang="en-US" dirty="0" smtClean="0"/>
            <a:t>Responds to notifications or status changes. Can wake up your process.</a:t>
          </a:r>
          <a:endParaRPr lang="en-US" dirty="0"/>
        </a:p>
      </dgm:t>
    </dgm:pt>
    <dgm:pt modelId="{B6A6D7F3-9AE7-42D8-A38B-E9AE6C244C0E}" type="parTrans" cxnId="{157935D5-DF76-4ECF-AA98-41D5AC8972A5}">
      <dgm:prSet/>
      <dgm:spPr/>
      <dgm:t>
        <a:bodyPr/>
        <a:lstStyle/>
        <a:p>
          <a:endParaRPr lang="en-US"/>
        </a:p>
      </dgm:t>
    </dgm:pt>
    <dgm:pt modelId="{2C81FD75-6C76-4684-BCDA-C1484062F34D}" type="sibTrans" cxnId="{157935D5-DF76-4ECF-AA98-41D5AC8972A5}">
      <dgm:prSet/>
      <dgm:spPr/>
      <dgm:t>
        <a:bodyPr/>
        <a:lstStyle/>
        <a:p>
          <a:endParaRPr lang="en-US"/>
        </a:p>
      </dgm:t>
    </dgm:pt>
    <dgm:pt modelId="{45DCB657-9DA7-47A9-BA8F-A59247F152FF}">
      <dgm:prSet phldrT="[Text]"/>
      <dgm:spPr/>
      <dgm:t>
        <a:bodyPr/>
        <a:lstStyle/>
        <a:p>
          <a:r>
            <a:rPr lang="en-US" dirty="0" smtClean="0"/>
            <a:t>Faceless task that runs in the background. </a:t>
          </a:r>
          <a:endParaRPr lang="en-US" dirty="0"/>
        </a:p>
      </dgm:t>
    </dgm:pt>
    <dgm:pt modelId="{59F064A7-A9F7-46FA-90C3-E9DBED68B757}" type="parTrans" cxnId="{E297F22B-AA34-4986-9DD6-0739CE2946BC}">
      <dgm:prSet/>
      <dgm:spPr/>
      <dgm:t>
        <a:bodyPr/>
        <a:lstStyle/>
        <a:p>
          <a:endParaRPr lang="en-US"/>
        </a:p>
      </dgm:t>
    </dgm:pt>
    <dgm:pt modelId="{A3BECD0E-2B16-457F-8B58-BF71729D1B1C}" type="sibTrans" cxnId="{E297F22B-AA34-4986-9DD6-0739CE2946BC}">
      <dgm:prSet/>
      <dgm:spPr/>
      <dgm:t>
        <a:bodyPr/>
        <a:lstStyle/>
        <a:p>
          <a:endParaRPr lang="en-US"/>
        </a:p>
      </dgm:t>
    </dgm:pt>
    <dgm:pt modelId="{E301B3DE-F567-4D77-B5BD-F65463A48F12}">
      <dgm:prSet phldrT="[Text]"/>
      <dgm:spPr/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948F8D1A-1466-46CE-9C15-EDDAB3723AB8}" type="parTrans" cxnId="{CA7DA209-FD42-4B41-A610-BFC89F235682}">
      <dgm:prSet/>
      <dgm:spPr/>
      <dgm:t>
        <a:bodyPr/>
        <a:lstStyle/>
        <a:p>
          <a:endParaRPr lang="en-US"/>
        </a:p>
      </dgm:t>
    </dgm:pt>
    <dgm:pt modelId="{9D5B57CF-383A-489A-94D9-8EC18BEBFB81}" type="sibTrans" cxnId="{CA7DA209-FD42-4B41-A610-BFC89F235682}">
      <dgm:prSet/>
      <dgm:spPr/>
      <dgm:t>
        <a:bodyPr/>
        <a:lstStyle/>
        <a:p>
          <a:endParaRPr lang="en-US"/>
        </a:p>
      </dgm:t>
    </dgm:pt>
    <dgm:pt modelId="{C0A28C46-8DDD-4B9A-8958-9F103CCAE481}">
      <dgm:prSet phldrT="[Text]"/>
      <dgm:spPr/>
      <dgm:t>
        <a:bodyPr/>
        <a:lstStyle/>
        <a:p>
          <a:r>
            <a:rPr lang="en-US" dirty="0" err="1" smtClean="0"/>
            <a:t>ContentProvider</a:t>
          </a:r>
          <a:endParaRPr lang="en-US" dirty="0"/>
        </a:p>
      </dgm:t>
    </dgm:pt>
    <dgm:pt modelId="{57E806D6-8FBE-4141-8B21-D4B0BD114019}" type="parTrans" cxnId="{696CD0C6-B071-4AC1-A930-97A9EE60BA74}">
      <dgm:prSet/>
      <dgm:spPr/>
      <dgm:t>
        <a:bodyPr/>
        <a:lstStyle/>
        <a:p>
          <a:endParaRPr lang="en-US"/>
        </a:p>
      </dgm:t>
    </dgm:pt>
    <dgm:pt modelId="{1DE12BDB-8A75-4C60-A351-38BB43E2F1B7}" type="sibTrans" cxnId="{696CD0C6-B071-4AC1-A930-97A9EE60BA74}">
      <dgm:prSet/>
      <dgm:spPr/>
      <dgm:t>
        <a:bodyPr/>
        <a:lstStyle/>
        <a:p>
          <a:endParaRPr lang="en-US"/>
        </a:p>
      </dgm:t>
    </dgm:pt>
    <dgm:pt modelId="{AEA4B9B8-C6FC-4126-A053-2B2A5EA224D1}">
      <dgm:prSet phldrT="[Text]"/>
      <dgm:spPr/>
      <dgm:t>
        <a:bodyPr/>
        <a:lstStyle/>
        <a:p>
          <a:r>
            <a:rPr lang="en-US" dirty="0" smtClean="0"/>
            <a:t>Enable applications to share data.</a:t>
          </a:r>
          <a:endParaRPr lang="en-US" dirty="0"/>
        </a:p>
      </dgm:t>
    </dgm:pt>
    <dgm:pt modelId="{1F986432-F6D4-44BC-A52E-49BEB447A802}" type="parTrans" cxnId="{F4522D48-BBC7-4756-A110-223291F826E1}">
      <dgm:prSet/>
      <dgm:spPr/>
      <dgm:t>
        <a:bodyPr/>
        <a:lstStyle/>
        <a:p>
          <a:endParaRPr lang="en-US"/>
        </a:p>
      </dgm:t>
    </dgm:pt>
    <dgm:pt modelId="{CD2F733A-A62A-4554-8617-D01C5BFCB4F2}" type="sibTrans" cxnId="{F4522D48-BBC7-4756-A110-223291F826E1}">
      <dgm:prSet/>
      <dgm:spPr/>
      <dgm:t>
        <a:bodyPr/>
        <a:lstStyle/>
        <a:p>
          <a:endParaRPr lang="en-US"/>
        </a:p>
      </dgm:t>
    </dgm:pt>
    <dgm:pt modelId="{34578E7C-E790-4E97-83DF-27DF30C6952F}" type="pres">
      <dgm:prSet presAssocID="{5643B247-78A3-40B3-877B-F741C65032F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7C2603-9D1B-4E9A-9F5B-7EA6DD0179C8}" type="pres">
      <dgm:prSet presAssocID="{E1C90C9C-576E-4C6A-BFCE-02DCE2B22CFB}" presName="linNode" presStyleCnt="0"/>
      <dgm:spPr/>
    </dgm:pt>
    <dgm:pt modelId="{6681BD7A-628C-4A34-BE1D-F03B9784D4CC}" type="pres">
      <dgm:prSet presAssocID="{E1C90C9C-576E-4C6A-BFCE-02DCE2B22CF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5C8F4-1A35-467D-ACA6-9CF499741150}" type="pres">
      <dgm:prSet presAssocID="{E1C90C9C-576E-4C6A-BFCE-02DCE2B22CF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C7516-6495-43AE-B55D-B552C5C6A149}" type="pres">
      <dgm:prSet presAssocID="{CF9D2112-0B19-4A12-9958-7C8B6685BCAF}" presName="sp" presStyleCnt="0"/>
      <dgm:spPr/>
    </dgm:pt>
    <dgm:pt modelId="{9B5975AA-9DDD-4D31-A8BE-23DE3B161453}" type="pres">
      <dgm:prSet presAssocID="{2E60B258-F486-4202-83AB-6A790BAD2C62}" presName="linNode" presStyleCnt="0"/>
      <dgm:spPr/>
    </dgm:pt>
    <dgm:pt modelId="{179DC1EB-871B-48B5-82F3-6FC4083CE2DC}" type="pres">
      <dgm:prSet presAssocID="{2E60B258-F486-4202-83AB-6A790BAD2C6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B6D58-FF94-4392-9641-7F000CCF09B3}" type="pres">
      <dgm:prSet presAssocID="{2E60B258-F486-4202-83AB-6A790BAD2C62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A79483-50E6-4B41-A5D1-75784B47E4F6}" type="pres">
      <dgm:prSet presAssocID="{BA7D2D5E-9F1B-499A-B70F-FB96F09E87CE}" presName="sp" presStyleCnt="0"/>
      <dgm:spPr/>
    </dgm:pt>
    <dgm:pt modelId="{632133FD-3FA4-45ED-9070-ACDCDC22870A}" type="pres">
      <dgm:prSet presAssocID="{E301B3DE-F567-4D77-B5BD-F65463A48F12}" presName="linNode" presStyleCnt="0"/>
      <dgm:spPr/>
    </dgm:pt>
    <dgm:pt modelId="{DF78FCB7-5A39-4293-9E83-653220E53124}" type="pres">
      <dgm:prSet presAssocID="{E301B3DE-F567-4D77-B5BD-F65463A48F12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B30BB4-3B2B-4899-991D-131CC581E5F9}" type="pres">
      <dgm:prSet presAssocID="{E301B3DE-F567-4D77-B5BD-F65463A48F12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F21F9-5932-4463-BC3F-072224C8E4AF}" type="pres">
      <dgm:prSet presAssocID="{9D5B57CF-383A-489A-94D9-8EC18BEBFB81}" presName="sp" presStyleCnt="0"/>
      <dgm:spPr/>
    </dgm:pt>
    <dgm:pt modelId="{796DB19D-CDB6-4D4F-934A-A67080E116FD}" type="pres">
      <dgm:prSet presAssocID="{C0A28C46-8DDD-4B9A-8958-9F103CCAE481}" presName="linNode" presStyleCnt="0"/>
      <dgm:spPr/>
    </dgm:pt>
    <dgm:pt modelId="{DC8ACE0D-F8AD-4C5A-8732-118FFF3551F1}" type="pres">
      <dgm:prSet presAssocID="{C0A28C46-8DDD-4B9A-8958-9F103CCAE48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17E3C-7906-4488-8570-4A85CEDB9BFB}" type="pres">
      <dgm:prSet presAssocID="{C0A28C46-8DDD-4B9A-8958-9F103CCAE48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06C0BE-39CC-4574-8E71-834B92F48CDC}" type="presOf" srcId="{C0A28C46-8DDD-4B9A-8958-9F103CCAE481}" destId="{DC8ACE0D-F8AD-4C5A-8732-118FFF3551F1}" srcOrd="0" destOrd="0" presId="urn:microsoft.com/office/officeart/2005/8/layout/vList5"/>
    <dgm:cxn modelId="{5D5C5B62-56B5-4A45-B499-5F1A4B874BA0}" type="presOf" srcId="{E301B3DE-F567-4D77-B5BD-F65463A48F12}" destId="{DF78FCB7-5A39-4293-9E83-653220E53124}" srcOrd="0" destOrd="0" presId="urn:microsoft.com/office/officeart/2005/8/layout/vList5"/>
    <dgm:cxn modelId="{F2477FC2-4105-40AE-B362-F407373C1FA9}" srcId="{5643B247-78A3-40B3-877B-F741C65032F3}" destId="{2E60B258-F486-4202-83AB-6A790BAD2C62}" srcOrd="1" destOrd="0" parTransId="{E8ABC035-4443-4C04-A990-22016840F946}" sibTransId="{BA7D2D5E-9F1B-499A-B70F-FB96F09E87CE}"/>
    <dgm:cxn modelId="{79347C03-C99A-4A33-A6D9-527630735E14}" type="presOf" srcId="{5643B247-78A3-40B3-877B-F741C65032F3}" destId="{34578E7C-E790-4E97-83DF-27DF30C6952F}" srcOrd="0" destOrd="0" presId="urn:microsoft.com/office/officeart/2005/8/layout/vList5"/>
    <dgm:cxn modelId="{233635FA-ACE9-4BCA-A39A-8C8C556A6012}" type="presOf" srcId="{31A76024-65D9-45F3-80EF-8B4E48886C36}" destId="{FCB5C8F4-1A35-467D-ACA6-9CF499741150}" srcOrd="0" destOrd="0" presId="urn:microsoft.com/office/officeart/2005/8/layout/vList5"/>
    <dgm:cxn modelId="{307EF60F-6184-4A2F-B427-68F01B22B2A3}" type="presOf" srcId="{07F879FE-0EC2-4CDA-9DA6-545F8ACA4B4F}" destId="{98BB6D58-FF94-4392-9641-7F000CCF09B3}" srcOrd="0" destOrd="0" presId="urn:microsoft.com/office/officeart/2005/8/layout/vList5"/>
    <dgm:cxn modelId="{157935D5-DF76-4ECF-AA98-41D5AC8972A5}" srcId="{2E60B258-F486-4202-83AB-6A790BAD2C62}" destId="{07F879FE-0EC2-4CDA-9DA6-545F8ACA4B4F}" srcOrd="0" destOrd="0" parTransId="{B6A6D7F3-9AE7-42D8-A38B-E9AE6C244C0E}" sibTransId="{2C81FD75-6C76-4684-BCDA-C1484062F34D}"/>
    <dgm:cxn modelId="{3FB188CC-F451-4567-A796-8CC95DBF7071}" srcId="{E1C90C9C-576E-4C6A-BFCE-02DCE2B22CFB}" destId="{31A76024-65D9-45F3-80EF-8B4E48886C36}" srcOrd="0" destOrd="0" parTransId="{7EC8A9F0-D2EE-446B-8100-F141E76C3A2A}" sibTransId="{960902BE-DC29-4128-85A3-D9D13CB8154A}"/>
    <dgm:cxn modelId="{CA7DA209-FD42-4B41-A610-BFC89F235682}" srcId="{5643B247-78A3-40B3-877B-F741C65032F3}" destId="{E301B3DE-F567-4D77-B5BD-F65463A48F12}" srcOrd="2" destOrd="0" parTransId="{948F8D1A-1466-46CE-9C15-EDDAB3723AB8}" sibTransId="{9D5B57CF-383A-489A-94D9-8EC18BEBFB81}"/>
    <dgm:cxn modelId="{07DA13E0-1951-45FC-B558-EDDF45DEE517}" type="presOf" srcId="{2E60B258-F486-4202-83AB-6A790BAD2C62}" destId="{179DC1EB-871B-48B5-82F3-6FC4083CE2DC}" srcOrd="0" destOrd="0" presId="urn:microsoft.com/office/officeart/2005/8/layout/vList5"/>
    <dgm:cxn modelId="{E297F22B-AA34-4986-9DD6-0739CE2946BC}" srcId="{E301B3DE-F567-4D77-B5BD-F65463A48F12}" destId="{45DCB657-9DA7-47A9-BA8F-A59247F152FF}" srcOrd="0" destOrd="0" parTransId="{59F064A7-A9F7-46FA-90C3-E9DBED68B757}" sibTransId="{A3BECD0E-2B16-457F-8B58-BF71729D1B1C}"/>
    <dgm:cxn modelId="{325A316C-02D1-4F73-8047-7B362402374B}" type="presOf" srcId="{E1C90C9C-576E-4C6A-BFCE-02DCE2B22CFB}" destId="{6681BD7A-628C-4A34-BE1D-F03B9784D4CC}" srcOrd="0" destOrd="0" presId="urn:microsoft.com/office/officeart/2005/8/layout/vList5"/>
    <dgm:cxn modelId="{9B87126B-CD63-40DE-96C6-03D7D631CA87}" srcId="{5643B247-78A3-40B3-877B-F741C65032F3}" destId="{E1C90C9C-576E-4C6A-BFCE-02DCE2B22CFB}" srcOrd="0" destOrd="0" parTransId="{81372C0A-2C63-43D1-BAD4-3BEEEAC4B8D4}" sibTransId="{CF9D2112-0B19-4A12-9958-7C8B6685BCAF}"/>
    <dgm:cxn modelId="{048D0E2A-6220-4006-8A84-6E68F6CE167E}" type="presOf" srcId="{AEA4B9B8-C6FC-4126-A053-2B2A5EA224D1}" destId="{03A17E3C-7906-4488-8570-4A85CEDB9BFB}" srcOrd="0" destOrd="0" presId="urn:microsoft.com/office/officeart/2005/8/layout/vList5"/>
    <dgm:cxn modelId="{696CD0C6-B071-4AC1-A930-97A9EE60BA74}" srcId="{5643B247-78A3-40B3-877B-F741C65032F3}" destId="{C0A28C46-8DDD-4B9A-8958-9F103CCAE481}" srcOrd="3" destOrd="0" parTransId="{57E806D6-8FBE-4141-8B21-D4B0BD114019}" sibTransId="{1DE12BDB-8A75-4C60-A351-38BB43E2F1B7}"/>
    <dgm:cxn modelId="{F4522D48-BBC7-4756-A110-223291F826E1}" srcId="{C0A28C46-8DDD-4B9A-8958-9F103CCAE481}" destId="{AEA4B9B8-C6FC-4126-A053-2B2A5EA224D1}" srcOrd="0" destOrd="0" parTransId="{1F986432-F6D4-44BC-A52E-49BEB447A802}" sibTransId="{CD2F733A-A62A-4554-8617-D01C5BFCB4F2}"/>
    <dgm:cxn modelId="{0679141A-BFF4-48AA-99AF-735C4DCB06D8}" type="presOf" srcId="{45DCB657-9DA7-47A9-BA8F-A59247F152FF}" destId="{C9B30BB4-3B2B-4899-991D-131CC581E5F9}" srcOrd="0" destOrd="0" presId="urn:microsoft.com/office/officeart/2005/8/layout/vList5"/>
    <dgm:cxn modelId="{073BE439-66AD-466F-A42F-6527ED9377B1}" type="presParOf" srcId="{34578E7C-E790-4E97-83DF-27DF30C6952F}" destId="{F57C2603-9D1B-4E9A-9F5B-7EA6DD0179C8}" srcOrd="0" destOrd="0" presId="urn:microsoft.com/office/officeart/2005/8/layout/vList5"/>
    <dgm:cxn modelId="{DF58A3D2-C7B1-491D-80EA-B111D9A96A19}" type="presParOf" srcId="{F57C2603-9D1B-4E9A-9F5B-7EA6DD0179C8}" destId="{6681BD7A-628C-4A34-BE1D-F03B9784D4CC}" srcOrd="0" destOrd="0" presId="urn:microsoft.com/office/officeart/2005/8/layout/vList5"/>
    <dgm:cxn modelId="{09E50B6B-ED2C-443A-8E63-8B51048DCA4B}" type="presParOf" srcId="{F57C2603-9D1B-4E9A-9F5B-7EA6DD0179C8}" destId="{FCB5C8F4-1A35-467D-ACA6-9CF499741150}" srcOrd="1" destOrd="0" presId="urn:microsoft.com/office/officeart/2005/8/layout/vList5"/>
    <dgm:cxn modelId="{06CFFD7E-8D17-4FE3-B411-5FD4CB5B2454}" type="presParOf" srcId="{34578E7C-E790-4E97-83DF-27DF30C6952F}" destId="{974C7516-6495-43AE-B55D-B552C5C6A149}" srcOrd="1" destOrd="0" presId="urn:microsoft.com/office/officeart/2005/8/layout/vList5"/>
    <dgm:cxn modelId="{8BFA0163-9C4D-4956-89C2-CFF43E875D64}" type="presParOf" srcId="{34578E7C-E790-4E97-83DF-27DF30C6952F}" destId="{9B5975AA-9DDD-4D31-A8BE-23DE3B161453}" srcOrd="2" destOrd="0" presId="urn:microsoft.com/office/officeart/2005/8/layout/vList5"/>
    <dgm:cxn modelId="{69ABEEEE-7D44-4D10-ABAA-D0917AA203A0}" type="presParOf" srcId="{9B5975AA-9DDD-4D31-A8BE-23DE3B161453}" destId="{179DC1EB-871B-48B5-82F3-6FC4083CE2DC}" srcOrd="0" destOrd="0" presId="urn:microsoft.com/office/officeart/2005/8/layout/vList5"/>
    <dgm:cxn modelId="{971BD1C4-3DC2-4C9D-9883-696CEB5A600D}" type="presParOf" srcId="{9B5975AA-9DDD-4D31-A8BE-23DE3B161453}" destId="{98BB6D58-FF94-4392-9641-7F000CCF09B3}" srcOrd="1" destOrd="0" presId="urn:microsoft.com/office/officeart/2005/8/layout/vList5"/>
    <dgm:cxn modelId="{DAE4B83A-89F5-49D2-8D61-4E3A47002EB0}" type="presParOf" srcId="{34578E7C-E790-4E97-83DF-27DF30C6952F}" destId="{32A79483-50E6-4B41-A5D1-75784B47E4F6}" srcOrd="3" destOrd="0" presId="urn:microsoft.com/office/officeart/2005/8/layout/vList5"/>
    <dgm:cxn modelId="{4DD452D2-98DB-47DC-9E98-DE7AE4D4372A}" type="presParOf" srcId="{34578E7C-E790-4E97-83DF-27DF30C6952F}" destId="{632133FD-3FA4-45ED-9070-ACDCDC22870A}" srcOrd="4" destOrd="0" presId="urn:microsoft.com/office/officeart/2005/8/layout/vList5"/>
    <dgm:cxn modelId="{A3298A8E-2BE9-4EBF-8D81-BF341F493BE3}" type="presParOf" srcId="{632133FD-3FA4-45ED-9070-ACDCDC22870A}" destId="{DF78FCB7-5A39-4293-9E83-653220E53124}" srcOrd="0" destOrd="0" presId="urn:microsoft.com/office/officeart/2005/8/layout/vList5"/>
    <dgm:cxn modelId="{ABC253F6-9568-4F21-BBFC-6E344747D107}" type="presParOf" srcId="{632133FD-3FA4-45ED-9070-ACDCDC22870A}" destId="{C9B30BB4-3B2B-4899-991D-131CC581E5F9}" srcOrd="1" destOrd="0" presId="urn:microsoft.com/office/officeart/2005/8/layout/vList5"/>
    <dgm:cxn modelId="{0D50872F-5425-4197-9EA2-3CFDCF78911F}" type="presParOf" srcId="{34578E7C-E790-4E97-83DF-27DF30C6952F}" destId="{4E7F21F9-5932-4463-BC3F-072224C8E4AF}" srcOrd="5" destOrd="0" presId="urn:microsoft.com/office/officeart/2005/8/layout/vList5"/>
    <dgm:cxn modelId="{07CE322E-750E-4121-A814-3BE731567376}" type="presParOf" srcId="{34578E7C-E790-4E97-83DF-27DF30C6952F}" destId="{796DB19D-CDB6-4D4F-934A-A67080E116FD}" srcOrd="6" destOrd="0" presId="urn:microsoft.com/office/officeart/2005/8/layout/vList5"/>
    <dgm:cxn modelId="{6941C153-5258-45C4-BFF9-DFFF42A56C7E}" type="presParOf" srcId="{796DB19D-CDB6-4D4F-934A-A67080E116FD}" destId="{DC8ACE0D-F8AD-4C5A-8732-118FFF3551F1}" srcOrd="0" destOrd="0" presId="urn:microsoft.com/office/officeart/2005/8/layout/vList5"/>
    <dgm:cxn modelId="{D45A8907-F382-4C7C-9F94-794A9E4043FA}" type="presParOf" srcId="{796DB19D-CDB6-4D4F-934A-A67080E116FD}" destId="{03A17E3C-7906-4488-8570-4A85CEDB9BFB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C578-5B13-4F9C-8A7E-C3E125934C1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EB7E-7E35-4799-A395-C4D85176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C578-5B13-4F9C-8A7E-C3E125934C1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EB7E-7E35-4799-A395-C4D85176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C578-5B13-4F9C-8A7E-C3E125934C1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EB7E-7E35-4799-A395-C4D85176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C578-5B13-4F9C-8A7E-C3E125934C1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EB7E-7E35-4799-A395-C4D85176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C578-5B13-4F9C-8A7E-C3E125934C1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EB7E-7E35-4799-A395-C4D85176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C578-5B13-4F9C-8A7E-C3E125934C1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EB7E-7E35-4799-A395-C4D85176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C578-5B13-4F9C-8A7E-C3E125934C1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EB7E-7E35-4799-A395-C4D85176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C578-5B13-4F9C-8A7E-C3E125934C1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EB7E-7E35-4799-A395-C4D85176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C578-5B13-4F9C-8A7E-C3E125934C1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EB7E-7E35-4799-A395-C4D85176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C578-5B13-4F9C-8A7E-C3E125934C1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EB7E-7E35-4799-A395-C4D85176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C578-5B13-4F9C-8A7E-C3E125934C1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EB7E-7E35-4799-A395-C4D85176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1C578-5B13-4F9C-8A7E-C3E125934C1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FEB7E-7E35-4799-A395-C4D85176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entinelbd.com/" TargetMode="External"/><Relationship Id="rId4" Type="http://schemas.openxmlformats.org/officeDocument/2006/relationships/hyperlink" Target="mailto:ahsanul.karim@sentinelbd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71600"/>
            <a:ext cx="8915400" cy="12192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7AC515"/>
                </a:solidFill>
              </a:rPr>
              <a:t>Android Application Development</a:t>
            </a:r>
            <a:endParaRPr lang="en-US" b="1" dirty="0">
              <a:solidFill>
                <a:srgbClr val="7AC515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209800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Service</a:t>
            </a:r>
          </a:p>
        </p:txBody>
      </p:sp>
      <p:pic>
        <p:nvPicPr>
          <p:cNvPr id="6" name="Picture 5" descr="android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200400"/>
            <a:ext cx="5105400" cy="1950844"/>
          </a:xfrm>
          <a:prstGeom prst="rect">
            <a:avLst/>
          </a:prstGeom>
        </p:spPr>
      </p:pic>
      <p:pic>
        <p:nvPicPr>
          <p:cNvPr id="7" name="Picture 6" descr="basi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791200"/>
            <a:ext cx="876422" cy="800212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5257800" y="5334000"/>
            <a:ext cx="3657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Ahsanul Karim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ahsanul.karim@sentinelbd.com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Sentinel Solutions Ltd.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http://www.sentinelbd.com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981200" cy="457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android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8100"/>
            <a:ext cx="838200" cy="928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93" y="457200"/>
            <a:ext cx="33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Service Example (Contd.)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652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let’s make the Layout </a:t>
            </a:r>
            <a:r>
              <a:rPr lang="en-US" b="1" i="1" dirty="0" smtClean="0"/>
              <a:t>res/layout/main.xml</a:t>
            </a:r>
            <a:r>
              <a:rPr lang="en-US" dirty="0" smtClean="0"/>
              <a:t> to have 2 buttons to start and stop the </a:t>
            </a:r>
          </a:p>
          <a:p>
            <a:r>
              <a:rPr lang="en-US" dirty="0" smtClean="0"/>
              <a:t>Service</a:t>
            </a:r>
            <a:endParaRPr lang="en-US" b="1" i="1" dirty="0"/>
          </a:p>
        </p:txBody>
      </p:sp>
      <p:pic>
        <p:nvPicPr>
          <p:cNvPr id="7" name="Picture 6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6400"/>
            <a:ext cx="2572109" cy="3562847"/>
          </a:xfrm>
          <a:prstGeom prst="rect">
            <a:avLst/>
          </a:prstGeom>
        </p:spPr>
      </p:pic>
      <p:pic>
        <p:nvPicPr>
          <p:cNvPr id="8" name="Picture 7" descr="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676400"/>
            <a:ext cx="4572638" cy="34485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" y="5486400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only 2 buttons with id </a:t>
            </a:r>
            <a:r>
              <a:rPr lang="en-US" b="1" dirty="0" smtClean="0"/>
              <a:t>“@+id/</a:t>
            </a:r>
            <a:r>
              <a:rPr lang="en-US" b="1" dirty="0" err="1" smtClean="0"/>
              <a:t>btnStart</a:t>
            </a:r>
            <a:r>
              <a:rPr lang="en-US" b="1" dirty="0" smtClean="0"/>
              <a:t>”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smtClean="0"/>
              <a:t>“@+</a:t>
            </a:r>
            <a:r>
              <a:rPr lang="en-US" b="1" dirty="0" smtClean="0"/>
              <a:t>id/</a:t>
            </a:r>
            <a:r>
              <a:rPr lang="en-US" b="1" dirty="0" err="1" smtClean="0"/>
              <a:t>btnStop</a:t>
            </a:r>
            <a:r>
              <a:rPr lang="en-US" b="1" dirty="0" smtClean="0"/>
              <a:t>”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981200" cy="457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android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8100"/>
            <a:ext cx="838200" cy="928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93" y="457200"/>
            <a:ext cx="33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Service Example (Contd.)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920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add action to our Buttons to </a:t>
            </a:r>
            <a:r>
              <a:rPr lang="en-US" b="1" dirty="0" smtClean="0"/>
              <a:t>Start </a:t>
            </a:r>
            <a:r>
              <a:rPr lang="en-US" dirty="0" smtClean="0"/>
              <a:t>or </a:t>
            </a:r>
            <a:r>
              <a:rPr lang="en-US" b="1" dirty="0" smtClean="0"/>
              <a:t>Stop </a:t>
            </a:r>
            <a:r>
              <a:rPr lang="en-US" dirty="0" smtClean="0"/>
              <a:t>the </a:t>
            </a:r>
            <a:r>
              <a:rPr lang="en-US" b="1" dirty="0" err="1" smtClean="0"/>
              <a:t>MyService</a:t>
            </a:r>
            <a:r>
              <a:rPr lang="en-US" b="1" dirty="0" smtClean="0"/>
              <a:t> </a:t>
            </a:r>
            <a:r>
              <a:rPr lang="en-US" dirty="0" smtClean="0"/>
              <a:t> and the Application in our </a:t>
            </a:r>
          </a:p>
          <a:p>
            <a:r>
              <a:rPr lang="en-US" b="1" dirty="0" err="1" smtClean="0"/>
              <a:t>onCreate</a:t>
            </a:r>
            <a:r>
              <a:rPr lang="en-US" b="1" dirty="0" smtClean="0"/>
              <a:t>() </a:t>
            </a:r>
            <a:r>
              <a:rPr lang="en-US" dirty="0" smtClean="0"/>
              <a:t>method of the Activity</a:t>
            </a:r>
            <a:endParaRPr lang="en-US" b="1" i="1" dirty="0"/>
          </a:p>
        </p:txBody>
      </p:sp>
      <p:pic>
        <p:nvPicPr>
          <p:cNvPr id="10" name="Picture 9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76400"/>
            <a:ext cx="6411220" cy="4677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981200" cy="457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android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8100"/>
            <a:ext cx="838200" cy="928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93" y="457200"/>
            <a:ext cx="33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Service Example (Contd.)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906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run the app and test we’ll see our buttons are </a:t>
            </a:r>
            <a:r>
              <a:rPr lang="en-US" b="1" dirty="0" smtClean="0"/>
              <a:t>starting and stopping</a:t>
            </a:r>
            <a:r>
              <a:rPr lang="en-US" dirty="0" smtClean="0"/>
              <a:t> the service in </a:t>
            </a:r>
            <a:r>
              <a:rPr lang="en-US" b="1" dirty="0" err="1" smtClean="0"/>
              <a:t>LogCat</a:t>
            </a:r>
            <a:endParaRPr lang="en-US" b="1" i="1" dirty="0"/>
          </a:p>
        </p:txBody>
      </p:sp>
      <p:pic>
        <p:nvPicPr>
          <p:cNvPr id="7" name="Picture 6" descr="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447801"/>
            <a:ext cx="2870980" cy="4267200"/>
          </a:xfrm>
          <a:prstGeom prst="rect">
            <a:avLst/>
          </a:prstGeom>
        </p:spPr>
      </p:pic>
      <p:pic>
        <p:nvPicPr>
          <p:cNvPr id="8" name="Picture 7" descr="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1981200"/>
            <a:ext cx="5619996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981200" cy="457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android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8100"/>
            <a:ext cx="838200" cy="928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93" y="457200"/>
            <a:ext cx="33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Service Example (Contd.)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914400"/>
            <a:ext cx="630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to do something on </a:t>
            </a:r>
            <a:r>
              <a:rPr lang="en-US" b="1" dirty="0" smtClean="0"/>
              <a:t>Starting of our Service</a:t>
            </a:r>
            <a:r>
              <a:rPr lang="en-US" dirty="0" smtClean="0"/>
              <a:t>, we do following:</a:t>
            </a:r>
            <a:endParaRPr lang="en-US" b="1" i="1" dirty="0"/>
          </a:p>
        </p:txBody>
      </p:sp>
      <p:pic>
        <p:nvPicPr>
          <p:cNvPr id="9" name="Picture 8" descr="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47800"/>
            <a:ext cx="5132681" cy="3352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4888468"/>
            <a:ext cx="390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to stop the timer, we do following:</a:t>
            </a:r>
            <a:endParaRPr lang="en-US" b="1" i="1" dirty="0"/>
          </a:p>
        </p:txBody>
      </p:sp>
      <p:pic>
        <p:nvPicPr>
          <p:cNvPr id="11" name="Picture 10" descr="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181601"/>
            <a:ext cx="4343400" cy="1615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981200" cy="457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android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8100"/>
            <a:ext cx="838200" cy="928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93" y="457200"/>
            <a:ext cx="33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Service Example (Contd.)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906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run the app and test we’ll see our buttons are </a:t>
            </a:r>
            <a:r>
              <a:rPr lang="en-US" b="1" dirty="0" smtClean="0"/>
              <a:t>starting and stopping</a:t>
            </a:r>
            <a:r>
              <a:rPr lang="en-US" dirty="0" smtClean="0"/>
              <a:t> the service in </a:t>
            </a:r>
            <a:r>
              <a:rPr lang="en-US" b="1" dirty="0" err="1" smtClean="0"/>
              <a:t>LogCat</a:t>
            </a:r>
            <a:endParaRPr lang="en-US" b="1" i="1" dirty="0"/>
          </a:p>
        </p:txBody>
      </p:sp>
      <p:pic>
        <p:nvPicPr>
          <p:cNvPr id="7" name="Picture 6" descr="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447801"/>
            <a:ext cx="2870980" cy="4267200"/>
          </a:xfrm>
          <a:prstGeom prst="rect">
            <a:avLst/>
          </a:prstGeom>
        </p:spPr>
      </p:pic>
      <p:pic>
        <p:nvPicPr>
          <p:cNvPr id="9" name="Picture 8" descr="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676400"/>
            <a:ext cx="4801270" cy="3848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981200" cy="457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android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8100"/>
            <a:ext cx="838200" cy="928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93" y="457200"/>
            <a:ext cx="33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Service Example (Contd.)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914400"/>
            <a:ext cx="813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Now, Let we want to show a notification in the </a:t>
            </a:r>
            <a:r>
              <a:rPr lang="en-US" b="1" dirty="0" smtClean="0"/>
              <a:t>Notification Bar</a:t>
            </a:r>
            <a:r>
              <a:rPr lang="en-US" dirty="0" smtClean="0"/>
              <a:t> instead of just </a:t>
            </a:r>
            <a:r>
              <a:rPr lang="en-US" b="1" dirty="0" err="1" smtClean="0"/>
              <a:t>LogCat</a:t>
            </a:r>
            <a:endParaRPr lang="en-US" b="1" i="1" dirty="0"/>
          </a:p>
        </p:txBody>
      </p:sp>
      <p:pic>
        <p:nvPicPr>
          <p:cNvPr id="12" name="Picture 11" descr="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80360"/>
            <a:ext cx="8221223" cy="547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981200" cy="457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android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8100"/>
            <a:ext cx="838200" cy="928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93" y="457200"/>
            <a:ext cx="33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Service Example (Contd.)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38200"/>
            <a:ext cx="842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run the app and test we’ll see our buttons are </a:t>
            </a:r>
            <a:r>
              <a:rPr lang="en-US" b="1" dirty="0" smtClean="0"/>
              <a:t>starting and stopping</a:t>
            </a:r>
            <a:r>
              <a:rPr lang="en-US" dirty="0" smtClean="0"/>
              <a:t> the service in </a:t>
            </a:r>
          </a:p>
          <a:p>
            <a:r>
              <a:rPr lang="en-US" b="1" dirty="0" smtClean="0"/>
              <a:t>Notification</a:t>
            </a:r>
            <a:endParaRPr lang="en-US" b="1" i="1" dirty="0"/>
          </a:p>
        </p:txBody>
      </p:sp>
      <p:pic>
        <p:nvPicPr>
          <p:cNvPr id="7" name="Picture 6" descr="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447802"/>
            <a:ext cx="2514599" cy="3737504"/>
          </a:xfrm>
          <a:prstGeom prst="rect">
            <a:avLst/>
          </a:prstGeom>
        </p:spPr>
      </p:pic>
      <p:pic>
        <p:nvPicPr>
          <p:cNvPr id="8" name="Picture 7" descr="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447800"/>
            <a:ext cx="2514600" cy="3764234"/>
          </a:xfrm>
          <a:prstGeom prst="rect">
            <a:avLst/>
          </a:prstGeom>
        </p:spPr>
      </p:pic>
      <p:pic>
        <p:nvPicPr>
          <p:cNvPr id="11" name="Picture 10" descr="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1447801"/>
            <a:ext cx="2514600" cy="374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Application Building Blocks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990601"/>
          <a:ext cx="7391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ndroid_logo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0" y="38100"/>
            <a:ext cx="1066800" cy="118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305800" cy="7159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Android Application Anatomy</a:t>
            </a:r>
          </a:p>
        </p:txBody>
      </p:sp>
      <p:pic>
        <p:nvPicPr>
          <p:cNvPr id="5" name="Picture 4" descr="android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568" y="0"/>
            <a:ext cx="619432" cy="685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200" y="312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>
            <a:off x="228600" y="762000"/>
            <a:ext cx="4191000" cy="2590800"/>
            <a:chOff x="0" y="2288"/>
            <a:chExt cx="2660904" cy="1100583"/>
          </a:xfrm>
        </p:grpSpPr>
        <p:sp>
          <p:nvSpPr>
            <p:cNvPr id="7" name="Rounded Rectangle 6"/>
            <p:cNvSpPr/>
            <p:nvPr/>
          </p:nvSpPr>
          <p:spPr>
            <a:xfrm>
              <a:off x="0" y="2288"/>
              <a:ext cx="2660904" cy="1100583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53726" y="56014"/>
              <a:ext cx="2553452" cy="993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47625" rIns="95250" bIns="47625" numCol="1" spcCol="1270" anchor="t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u="sng" kern="1200" dirty="0" smtClean="0">
                  <a:solidFill>
                    <a:srgbClr val="FFFF00"/>
                  </a:solidFill>
                </a:rPr>
                <a:t>Activities</a:t>
              </a:r>
            </a:p>
            <a:p>
              <a:pPr marL="342900" lvl="0" indent="-34290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b="1" kern="1200" dirty="0" smtClean="0"/>
                <a:t>Provides </a:t>
              </a:r>
              <a:r>
                <a:rPr lang="en-US" sz="2000" b="1" kern="1200" dirty="0" smtClean="0">
                  <a:solidFill>
                    <a:srgbClr val="FFFF00"/>
                  </a:solidFill>
                </a:rPr>
                <a:t>User Interface</a:t>
              </a:r>
              <a:endParaRPr lang="en-US" b="1" kern="1200" dirty="0" smtClean="0">
                <a:solidFill>
                  <a:srgbClr val="FFFF00"/>
                </a:solidFill>
              </a:endParaRPr>
            </a:p>
            <a:p>
              <a:pPr marL="342900" lvl="0" indent="-34290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b="1" dirty="0" smtClean="0"/>
                <a:t>Usually represents a </a:t>
              </a:r>
              <a:r>
                <a:rPr lang="en-US" sz="2000" b="1" dirty="0" smtClean="0">
                  <a:solidFill>
                    <a:srgbClr val="FFFF00"/>
                  </a:solidFill>
                </a:rPr>
                <a:t>Single Screen</a:t>
              </a:r>
              <a:endParaRPr lang="en-US" b="1" dirty="0" smtClean="0">
                <a:solidFill>
                  <a:srgbClr val="FFFF00"/>
                </a:solidFill>
              </a:endParaRPr>
            </a:p>
            <a:p>
              <a:pPr marL="342900" lvl="0" indent="-34290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b="1" kern="1200" dirty="0" smtClean="0"/>
                <a:t>Can contain one/more </a:t>
              </a:r>
              <a:r>
                <a:rPr lang="en-US" sz="2400" b="1" kern="1200" dirty="0" smtClean="0">
                  <a:solidFill>
                    <a:srgbClr val="FFFF00"/>
                  </a:solidFill>
                </a:rPr>
                <a:t>Views</a:t>
              </a:r>
            </a:p>
            <a:p>
              <a:pPr marL="457200" lvl="0" indent="-45720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rgbClr val="FFFF00"/>
                  </a:solidFill>
                </a:rPr>
                <a:t>Extends</a:t>
              </a:r>
              <a:r>
                <a:rPr lang="en-US" sz="2400" b="1" dirty="0" smtClean="0">
                  <a:solidFill>
                    <a:srgbClr val="FFFF00"/>
                  </a:solidFill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</a:rPr>
                <a:t>the </a:t>
              </a:r>
              <a:r>
                <a:rPr lang="en-US" sz="2400" b="1" dirty="0" smtClean="0">
                  <a:solidFill>
                    <a:srgbClr val="FFFF00"/>
                  </a:solidFill>
                </a:rPr>
                <a:t>Activity </a:t>
              </a:r>
              <a:r>
                <a:rPr lang="en-US" b="1" dirty="0" smtClean="0">
                  <a:solidFill>
                    <a:schemeClr val="bg1"/>
                  </a:solidFill>
                </a:rPr>
                <a:t>Base class</a:t>
              </a:r>
              <a:endParaRPr lang="en-US" sz="2400" b="1" kern="1200" dirty="0" smtClean="0">
                <a:solidFill>
                  <a:schemeClr val="bg1"/>
                </a:solidFill>
              </a:endParaRPr>
            </a:p>
            <a:p>
              <a:pPr lvl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kern="1200" dirty="0" smtClean="0">
                <a:solidFill>
                  <a:srgbClr val="FFFF00"/>
                </a:solidFill>
              </a:endParaRPr>
            </a:p>
            <a:p>
              <a:pPr lvl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 </a:t>
              </a:r>
              <a:endParaRPr lang="en-US" sz="2500" kern="1200" dirty="0"/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4572000" y="762000"/>
            <a:ext cx="4343400" cy="2438400"/>
            <a:chOff x="4419607" y="152401"/>
            <a:chExt cx="2660904" cy="1473398"/>
          </a:xfrm>
        </p:grpSpPr>
        <p:sp>
          <p:nvSpPr>
            <p:cNvPr id="15" name="Rounded Rectangle 14"/>
            <p:cNvSpPr/>
            <p:nvPr/>
          </p:nvSpPr>
          <p:spPr>
            <a:xfrm>
              <a:off x="4419607" y="152401"/>
              <a:ext cx="2660904" cy="1473398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2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4491532" y="224326"/>
              <a:ext cx="2517054" cy="13295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47625" rIns="95250" bIns="47625" numCol="1" spcCol="1270" anchor="t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u="sng" kern="1200" dirty="0" smtClean="0">
                  <a:solidFill>
                    <a:srgbClr val="C00000"/>
                  </a:solidFill>
                </a:rPr>
                <a:t>Services</a:t>
              </a:r>
            </a:p>
            <a:p>
              <a:pPr marL="342900" lvl="0" indent="-34290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b="1" kern="1200" dirty="0" smtClean="0">
                  <a:solidFill>
                    <a:schemeClr val="bg1"/>
                  </a:solidFill>
                </a:rPr>
                <a:t> </a:t>
              </a:r>
              <a:r>
                <a:rPr lang="en-US" b="1" kern="1200" dirty="0" smtClean="0">
                  <a:solidFill>
                    <a:srgbClr val="C00000"/>
                  </a:solidFill>
                </a:rPr>
                <a:t>No</a:t>
              </a:r>
              <a:r>
                <a:rPr lang="en-US" b="1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kern="1200" dirty="0" smtClean="0">
                  <a:solidFill>
                    <a:srgbClr val="C00000"/>
                  </a:solidFill>
                </a:rPr>
                <a:t>User Interface</a:t>
              </a:r>
              <a:endParaRPr lang="en-US" b="1" kern="1200" dirty="0" smtClean="0">
                <a:solidFill>
                  <a:srgbClr val="C00000"/>
                </a:solidFill>
              </a:endParaRPr>
            </a:p>
            <a:p>
              <a:pPr marL="342900" lvl="0" indent="-34290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b="1" dirty="0" smtClean="0">
                  <a:solidFill>
                    <a:schemeClr val="bg1"/>
                  </a:solidFill>
                </a:rPr>
                <a:t>Runs in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Background</a:t>
              </a:r>
              <a:endParaRPr lang="en-US" b="1" dirty="0" smtClean="0">
                <a:solidFill>
                  <a:srgbClr val="C00000"/>
                </a:solidFill>
              </a:endParaRPr>
            </a:p>
            <a:p>
              <a:pPr marL="342900" lvl="0" indent="-34290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b="1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kern="1200" dirty="0" smtClean="0">
                  <a:solidFill>
                    <a:srgbClr val="C00000"/>
                  </a:solidFill>
                </a:rPr>
                <a:t>Extends</a:t>
              </a:r>
              <a:r>
                <a:rPr lang="en-US" b="1" kern="1200" dirty="0" smtClean="0">
                  <a:solidFill>
                    <a:schemeClr val="bg1"/>
                  </a:solidFill>
                </a:rPr>
                <a:t> the </a:t>
              </a:r>
              <a:r>
                <a:rPr lang="en-US" sz="2400" b="1" kern="1200" dirty="0" smtClean="0">
                  <a:solidFill>
                    <a:srgbClr val="C00000"/>
                  </a:solidFill>
                </a:rPr>
                <a:t>Service</a:t>
              </a:r>
              <a:r>
                <a:rPr lang="en-US" b="1" kern="1200" dirty="0" smtClean="0">
                  <a:solidFill>
                    <a:schemeClr val="bg1"/>
                  </a:solidFill>
                </a:rPr>
                <a:t> Base Class</a:t>
              </a:r>
              <a:endParaRPr lang="en-US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09800" y="3429000"/>
            <a:ext cx="538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Application= Set of Android Components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17"/>
          <p:cNvGrpSpPr/>
          <p:nvPr/>
        </p:nvGrpSpPr>
        <p:grpSpPr>
          <a:xfrm>
            <a:off x="4800600" y="3962400"/>
            <a:ext cx="4114800" cy="2590800"/>
            <a:chOff x="0" y="3096369"/>
            <a:chExt cx="2660904" cy="1473398"/>
          </a:xfrm>
        </p:grpSpPr>
        <p:sp>
          <p:nvSpPr>
            <p:cNvPr id="19" name="Rounded Rectangle 18"/>
            <p:cNvSpPr/>
            <p:nvPr/>
          </p:nvSpPr>
          <p:spPr>
            <a:xfrm>
              <a:off x="0" y="3096369"/>
              <a:ext cx="2660904" cy="1473398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71925" y="3168294"/>
              <a:ext cx="2517054" cy="13295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47625" rIns="95250" bIns="47625" numCol="1" spcCol="1270" anchor="t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u="sng" kern="12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Content Provider</a:t>
              </a:r>
            </a:p>
            <a:p>
              <a:pPr marL="342900" lvl="0" indent="-34290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b="1" dirty="0" smtClean="0"/>
                <a:t>Makes application </a:t>
              </a:r>
              <a:r>
                <a:rPr lang="en-US" sz="2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data available to other apps</a:t>
              </a:r>
              <a:endPara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pPr marL="342900" lvl="0" indent="-34290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b="1" kern="1200" dirty="0" smtClean="0"/>
                <a:t>Data stored in </a:t>
              </a:r>
              <a:r>
                <a:rPr lang="en-US" sz="2000" b="1" kern="1200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SQLite</a:t>
              </a:r>
              <a:r>
                <a:rPr lang="en-US" sz="2000" b="1" kern="12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database</a:t>
              </a:r>
              <a:endParaRPr lang="en-US" b="1" kern="1200" dirty="0" smtClean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pPr marL="342900" lvl="0" indent="-34290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b="1" dirty="0" smtClean="0"/>
                <a:t> </a:t>
              </a:r>
              <a:r>
                <a:rPr lang="en-US" sz="2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Extends</a:t>
              </a:r>
              <a:r>
                <a:rPr lang="en-US" b="1" dirty="0" smtClean="0"/>
                <a:t> the </a:t>
              </a:r>
              <a:r>
                <a:rPr lang="en-US" sz="20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ContentProvider</a:t>
              </a:r>
              <a:r>
                <a:rPr lang="en-US" sz="2000" b="1" dirty="0" smtClean="0"/>
                <a:t> </a:t>
              </a:r>
              <a:r>
                <a:rPr lang="en-US" b="1" dirty="0" smtClean="0"/>
                <a:t>Base class</a:t>
              </a:r>
              <a:endParaRPr lang="en-US" b="1" kern="1200" dirty="0"/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152400" y="3962400"/>
            <a:ext cx="4495800" cy="2514600"/>
            <a:chOff x="0" y="2313514"/>
            <a:chExt cx="2660904" cy="1100583"/>
          </a:xfrm>
        </p:grpSpPr>
        <p:sp>
          <p:nvSpPr>
            <p:cNvPr id="29" name="Rounded Rectangle 28"/>
            <p:cNvSpPr/>
            <p:nvPr/>
          </p:nvSpPr>
          <p:spPr>
            <a:xfrm>
              <a:off x="0" y="2313514"/>
              <a:ext cx="2660904" cy="1100583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2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53726" y="2367240"/>
              <a:ext cx="2553452" cy="993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47625" rIns="95250" bIns="47625" numCol="1" spcCol="1270" anchor="t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u="sng" kern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Intent/Broadcast Receiver</a:t>
              </a:r>
            </a:p>
            <a:p>
              <a:pPr marL="342900" lvl="0" indent="-34290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b="1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Receives and Reacts to broadcast </a:t>
              </a:r>
              <a:r>
                <a:rPr lang="en-US" sz="2400" b="1" kern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Intents</a:t>
              </a:r>
            </a:p>
            <a:p>
              <a:pPr marL="342900" lvl="0" indent="-34290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b="1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 UI but </a:t>
              </a:r>
              <a:r>
                <a:rPr lang="en-US" sz="2400" b="1" kern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start </a:t>
              </a:r>
              <a:r>
                <a:rPr lang="en-US" b="1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 Activity</a:t>
              </a:r>
            </a:p>
            <a:p>
              <a:pPr marL="342900" lvl="0" indent="-34290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Extends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the </a:t>
              </a:r>
              <a:r>
                <a:rPr 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BroadcastReceiver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Base Class</a:t>
              </a:r>
              <a:endParaRPr lang="en-US" b="1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981200" cy="457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android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8100"/>
            <a:ext cx="838200" cy="928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86" y="438090"/>
            <a:ext cx="2109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What is Service?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5331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Services are codes that run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 the 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They can be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started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stopped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Services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doesn’t have UI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2362200"/>
            <a:ext cx="2362200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Forward or Next 8">
            <a:hlinkClick r:id="" action="ppaction://hlinkshowjump?jump=nextslide" highlightClick="1"/>
          </p:cNvPr>
          <p:cNvSpPr/>
          <p:nvPr/>
        </p:nvSpPr>
        <p:spPr>
          <a:xfrm>
            <a:off x="1905000" y="4800600"/>
            <a:ext cx="457200" cy="4572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Sound 9">
            <a:hlinkClick r:id="" action="ppaction://noaction" highlightClick="1">
              <a:snd r:embed="rId3" name="applause.wav" builtIn="1"/>
            </a:hlinkClick>
          </p:cNvPr>
          <p:cNvSpPr/>
          <p:nvPr/>
        </p:nvSpPr>
        <p:spPr>
          <a:xfrm>
            <a:off x="1524000" y="2590800"/>
            <a:ext cx="1295400" cy="1447800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End 10">
            <a:hlinkClick r:id="" action="ppaction://hlinkshowjump?jump=lastslide" highlightClick="1"/>
          </p:cNvPr>
          <p:cNvSpPr/>
          <p:nvPr/>
        </p:nvSpPr>
        <p:spPr>
          <a:xfrm>
            <a:off x="2514600" y="4800600"/>
            <a:ext cx="457200" cy="4572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Beginning 11">
            <a:hlinkClick r:id="" action="ppaction://hlinkshowjump?jump=firstslide" highlightClick="1"/>
          </p:cNvPr>
          <p:cNvSpPr/>
          <p:nvPr/>
        </p:nvSpPr>
        <p:spPr>
          <a:xfrm>
            <a:off x="1219200" y="4800600"/>
            <a:ext cx="533400" cy="4572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05400" y="2971800"/>
            <a:ext cx="2286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91200" y="327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62600" y="3505200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 Service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352800" y="2514600"/>
            <a:ext cx="175260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8600" y="2362200"/>
            <a:ext cx="142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startService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91000" y="4876800"/>
            <a:ext cx="140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stopService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352800" y="4343400"/>
            <a:ext cx="175260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19200" y="5638800"/>
            <a:ext cx="16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 Player UI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62600" y="457200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Plays Audio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981200" cy="457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android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8100"/>
            <a:ext cx="838200" cy="928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86" y="438090"/>
            <a:ext cx="2887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What a Service is </a:t>
            </a:r>
            <a:r>
              <a:rPr lang="en-US" sz="2200" b="1" dirty="0" smtClean="0">
                <a:solidFill>
                  <a:srgbClr val="FF0000"/>
                </a:solidFill>
              </a:rPr>
              <a:t>NOT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8631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There are some </a:t>
            </a:r>
            <a:r>
              <a:rPr lang="en-US" sz="2000" b="1" dirty="0" smtClean="0">
                <a:solidFill>
                  <a:srgbClr val="FF0000"/>
                </a:solidFill>
              </a:rPr>
              <a:t>confusions</a:t>
            </a:r>
            <a:r>
              <a:rPr lang="en-US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 Service is </a:t>
            </a:r>
            <a:r>
              <a:rPr lang="en-US" sz="2000" b="1" dirty="0" smtClean="0">
                <a:solidFill>
                  <a:srgbClr val="FF0000"/>
                </a:solidFill>
              </a:rPr>
              <a:t>not a separate process</a:t>
            </a:r>
            <a:r>
              <a:rPr lang="en-US" sz="2000" dirty="0" smtClean="0"/>
              <a:t>. The Service object itself does not imply it is</a:t>
            </a:r>
          </a:p>
          <a:p>
            <a:pPr marL="914400" lvl="1" indent="-457200"/>
            <a:r>
              <a:rPr lang="en-US" sz="2000" dirty="0" smtClean="0"/>
              <a:t>running in its own process; unless otherwise specified, it runs in the same </a:t>
            </a:r>
          </a:p>
          <a:p>
            <a:pPr marL="914400" lvl="1" indent="-457200"/>
            <a:r>
              <a:rPr lang="en-US" sz="2000" dirty="0" smtClean="0"/>
              <a:t>process as the application it is part of.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 Service is </a:t>
            </a:r>
            <a:r>
              <a:rPr lang="en-US" sz="2000" b="1" dirty="0" smtClean="0">
                <a:solidFill>
                  <a:srgbClr val="FF0000"/>
                </a:solidFill>
              </a:rPr>
              <a:t>not a thread</a:t>
            </a:r>
            <a:r>
              <a:rPr lang="en-US" sz="2000" dirty="0" smtClean="0"/>
              <a:t>. It is not a means itself to do work off of the main </a:t>
            </a:r>
          </a:p>
          <a:p>
            <a:pPr marL="914400" lvl="1" indent="-457200"/>
            <a:r>
              <a:rPr lang="en-US" sz="2000" dirty="0" smtClean="0"/>
              <a:t>thread (</a:t>
            </a:r>
            <a:r>
              <a:rPr lang="en-US" sz="2000" b="1" dirty="0" smtClean="0"/>
              <a:t>to avoid Application Not Responding errors</a:t>
            </a:r>
            <a:r>
              <a:rPr lang="en-US" sz="2000" dirty="0" smtClean="0"/>
              <a:t>). 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971800"/>
            <a:ext cx="281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Main Features of Service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244" y="3429000"/>
            <a:ext cx="922874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 tell the system </a:t>
            </a:r>
            <a:r>
              <a:rPr lang="en-US" i="1" dirty="0" smtClean="0"/>
              <a:t>about</a:t>
            </a:r>
            <a:r>
              <a:rPr lang="en-US" dirty="0" smtClean="0"/>
              <a:t> something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it wants to be doing in the background </a:t>
            </a:r>
            <a:r>
              <a:rPr lang="en-US" dirty="0" smtClean="0"/>
              <a:t>(even when </a:t>
            </a:r>
          </a:p>
          <a:p>
            <a:pPr marL="800100" lvl="1" indent="-342900"/>
            <a:r>
              <a:rPr lang="en-US" dirty="0" smtClean="0"/>
              <a:t>the user is not directly interacting with the application)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 calls to </a:t>
            </a:r>
            <a:r>
              <a:rPr lang="en-US" b="1" dirty="0" err="1" smtClean="0"/>
              <a:t>Context.startService</a:t>
            </a:r>
            <a:r>
              <a:rPr lang="en-US" b="1" dirty="0" smtClean="0"/>
              <a:t>()</a:t>
            </a:r>
            <a:r>
              <a:rPr lang="en-US" dirty="0" smtClean="0"/>
              <a:t>, which ask the system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to schedule work for the service</a:t>
            </a:r>
            <a:r>
              <a:rPr lang="en-US" dirty="0" smtClean="0"/>
              <a:t>, </a:t>
            </a:r>
          </a:p>
          <a:p>
            <a:pPr marL="800100" lvl="1" indent="-342900"/>
            <a:r>
              <a:rPr lang="en-US" dirty="0" smtClean="0"/>
              <a:t>to be run until the service or someone else explicitly stop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981200" cy="457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android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8100"/>
            <a:ext cx="838200" cy="928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93" y="457200"/>
            <a:ext cx="2085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Service Example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101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We’ll create a simple </a:t>
            </a:r>
            <a:r>
              <a:rPr lang="en-US" b="1" dirty="0" err="1" smtClean="0"/>
              <a:t>ServiceDemo</a:t>
            </a:r>
            <a:r>
              <a:rPr lang="en-US" dirty="0" smtClean="0"/>
              <a:t> application which runs </a:t>
            </a:r>
            <a:r>
              <a:rPr lang="en-US" b="1" dirty="0" smtClean="0"/>
              <a:t>in background</a:t>
            </a:r>
            <a:r>
              <a:rPr lang="en-US" dirty="0" smtClean="0"/>
              <a:t> and shows </a:t>
            </a:r>
          </a:p>
          <a:p>
            <a:r>
              <a:rPr lang="en-US" dirty="0" smtClean="0"/>
              <a:t>notification in the upper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Notification Bar</a:t>
            </a:r>
            <a:r>
              <a:rPr lang="en-US" dirty="0" smtClean="0"/>
              <a:t> with a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period of specified time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600200"/>
            <a:ext cx="4334544" cy="51101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0871" y="1785878"/>
            <a:ext cx="38139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 create a project with following: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Project Name: </a:t>
            </a:r>
            <a:r>
              <a:rPr lang="en-US" b="1" dirty="0" err="1" smtClean="0"/>
              <a:t>ServiceDemo</a:t>
            </a:r>
            <a:endParaRPr lang="en-US" b="1" dirty="0" smtClean="0"/>
          </a:p>
          <a:p>
            <a:pPr marL="342900" indent="-342900"/>
            <a:r>
              <a:rPr lang="en-US" dirty="0" smtClean="0"/>
              <a:t>Build Target: </a:t>
            </a:r>
            <a:r>
              <a:rPr lang="en-US" b="1" dirty="0" smtClean="0"/>
              <a:t>1.6</a:t>
            </a:r>
          </a:p>
          <a:p>
            <a:pPr marL="342900" indent="-342900"/>
            <a:r>
              <a:rPr lang="en-US" dirty="0" smtClean="0"/>
              <a:t>Application name:</a:t>
            </a:r>
            <a:r>
              <a:rPr lang="en-US" b="1" dirty="0" smtClean="0"/>
              <a:t> </a:t>
            </a:r>
            <a:r>
              <a:rPr lang="en-US" b="1" dirty="0" err="1" smtClean="0"/>
              <a:t>ServiceDemo</a:t>
            </a:r>
            <a:endParaRPr lang="en-US" b="1" dirty="0" smtClean="0"/>
          </a:p>
          <a:p>
            <a:pPr marL="342900" indent="-342900"/>
            <a:r>
              <a:rPr lang="en-US" dirty="0" smtClean="0"/>
              <a:t>Package name: </a:t>
            </a:r>
          </a:p>
          <a:p>
            <a:pPr marL="342900" indent="-342900"/>
            <a:r>
              <a:rPr lang="en-US" b="1" dirty="0" smtClean="0"/>
              <a:t>        </a:t>
            </a:r>
            <a:r>
              <a:rPr lang="en-US" b="1" dirty="0" err="1" smtClean="0"/>
              <a:t>com.basistraining.servicedemo</a:t>
            </a:r>
            <a:endParaRPr lang="en-US" b="1" dirty="0" smtClean="0"/>
          </a:p>
          <a:p>
            <a:pPr marL="342900" indent="-342900"/>
            <a:r>
              <a:rPr lang="en-US" dirty="0" smtClean="0"/>
              <a:t>Create Activity:</a:t>
            </a:r>
          </a:p>
          <a:p>
            <a:pPr marL="342900" indent="-342900"/>
            <a:r>
              <a:rPr lang="en-US" dirty="0" smtClean="0"/>
              <a:t>        </a:t>
            </a:r>
            <a:r>
              <a:rPr lang="en-US" b="1" dirty="0" err="1" smtClean="0"/>
              <a:t>ServiceDemoActivity</a:t>
            </a:r>
            <a:endParaRPr lang="en-US" b="1" dirty="0" smtClean="0"/>
          </a:p>
          <a:p>
            <a:pPr marL="342900" indent="-342900"/>
            <a:r>
              <a:rPr lang="en-US" dirty="0" smtClean="0"/>
              <a:t>Min SDK Version: </a:t>
            </a:r>
            <a:r>
              <a:rPr lang="en-US" b="1" dirty="0" smtClean="0"/>
              <a:t>4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981200" cy="457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android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8100"/>
            <a:ext cx="838200" cy="928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93" y="457200"/>
            <a:ext cx="33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Service Example (Contd.)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747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We’ll add a new class </a:t>
            </a:r>
            <a:r>
              <a:rPr lang="en-US" b="1" dirty="0" err="1" smtClean="0"/>
              <a:t>MyService</a:t>
            </a:r>
            <a:r>
              <a:rPr lang="en-US" b="1" dirty="0" smtClean="0"/>
              <a:t> </a:t>
            </a:r>
            <a:r>
              <a:rPr lang="en-US" dirty="0" smtClean="0"/>
              <a:t>that extends </a:t>
            </a:r>
            <a:r>
              <a:rPr lang="en-US" b="1" dirty="0" smtClean="0"/>
              <a:t>Service. </a:t>
            </a:r>
            <a:r>
              <a:rPr lang="en-US" dirty="0" smtClean="0"/>
              <a:t>We get the following.</a:t>
            </a:r>
            <a:endParaRPr lang="en-US" dirty="0"/>
          </a:p>
        </p:txBody>
      </p:sp>
      <p:pic>
        <p:nvPicPr>
          <p:cNvPr id="7" name="Picture 6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4495800" cy="27817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114800"/>
            <a:ext cx="590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We’ll also need to add the Service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AndroidMenifest.xml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495800"/>
            <a:ext cx="4800599" cy="381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" y="5181600"/>
            <a:ext cx="5620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Now we add other lifecycle methods of the </a:t>
            </a:r>
            <a:r>
              <a:rPr lang="en-US" b="1" dirty="0" err="1" smtClean="0"/>
              <a:t>MyService</a:t>
            </a:r>
            <a:r>
              <a:rPr lang="en-US" b="1" dirty="0" smtClean="0"/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	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err="1" smtClean="0"/>
              <a:t>onStart</a:t>
            </a:r>
            <a:r>
              <a:rPr lang="en-US" dirty="0" smtClean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err="1" smtClean="0"/>
              <a:t>onDestroy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981200" cy="457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android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8100"/>
            <a:ext cx="838200" cy="928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93" y="457200"/>
            <a:ext cx="33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Service Example (Contd.)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990600"/>
            <a:ext cx="5611008" cy="4858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981200" cy="457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android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8100"/>
            <a:ext cx="838200" cy="928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93" y="457200"/>
            <a:ext cx="33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Service Example (Contd.)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 descr="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914400"/>
            <a:ext cx="5687219" cy="5458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9929</TotalTime>
  <Words>630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Android Application Development</vt:lpstr>
      <vt:lpstr>Application Building Blocks</vt:lpstr>
      <vt:lpstr>Android Application Anatomy</vt:lpstr>
      <vt:lpstr>Service</vt:lpstr>
      <vt:lpstr>Service</vt:lpstr>
      <vt:lpstr>Service</vt:lpstr>
      <vt:lpstr>Service</vt:lpstr>
      <vt:lpstr>Service</vt:lpstr>
      <vt:lpstr>Service</vt:lpstr>
      <vt:lpstr>Service</vt:lpstr>
      <vt:lpstr>Service</vt:lpstr>
      <vt:lpstr>Service</vt:lpstr>
      <vt:lpstr>Service</vt:lpstr>
      <vt:lpstr>Service</vt:lpstr>
      <vt:lpstr>Service</vt:lpstr>
      <vt:lpstr>Service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ahsan</dc:creator>
  <cp:lastModifiedBy>ahsan</cp:lastModifiedBy>
  <cp:revision>776</cp:revision>
  <dcterms:created xsi:type="dcterms:W3CDTF">2011-02-09T17:57:03Z</dcterms:created>
  <dcterms:modified xsi:type="dcterms:W3CDTF">2011-03-24T23:31:16Z</dcterms:modified>
</cp:coreProperties>
</file>