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66480" y="1135440"/>
            <a:ext cx="11426760" cy="53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366120" y="353880"/>
            <a:ext cx="11426760" cy="57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366480" y="1135440"/>
            <a:ext cx="11426760" cy="53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66480" y="1135440"/>
            <a:ext cx="11426760" cy="53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66120" y="353880"/>
            <a:ext cx="11426760" cy="57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366480" y="1135440"/>
            <a:ext cx="11426760" cy="53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66120" y="353880"/>
            <a:ext cx="11426760" cy="57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120" y="1180800"/>
            <a:ext cx="554760" cy="44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366120" y="353880"/>
            <a:ext cx="11426760" cy="57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64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44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21880" y="141228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664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21880" y="1180800"/>
            <a:ext cx="557604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66480" y="1412280"/>
            <a:ext cx="11426760" cy="21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16680" y="6525720"/>
            <a:ext cx="496800" cy="223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fld id="{09DB311B-AB20-4BD5-9226-2C6394C11324}" type="slidenum">
              <a:rPr lang="en-US" sz="800">
                <a:solidFill>
                  <a:srgbClr val="bfbfbf"/>
                </a:solidFill>
                <a:latin typeface="Qualcomm Office Regular"/>
              </a:rPr>
              <a:t>&lt;编号&gt;</a:t>
            </a:fld>
            <a:endParaRPr/>
          </a:p>
        </p:txBody>
      </p:sp>
      <p:pic>
        <p:nvPicPr>
          <p:cNvPr id="1" name="arrowMask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1840" y="0"/>
            <a:ext cx="7253640" cy="68961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65320" y="1805040"/>
            <a:ext cx="6903360" cy="1504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  <a:latin typeface="Qualcomm Office Bold"/>
              </a:rPr>
              <a:t>单击鼠标编辑标题文字格式</a:t>
            </a:r>
            <a:r>
              <a:rPr lang="en-US" sz="5400">
                <a:solidFill>
                  <a:srgbClr val="ffffff"/>
                </a:solidFill>
                <a:latin typeface="Qualcomm Office Bold"/>
              </a:rPr>
              <a:t>Click here to edit master</a:t>
            </a:r>
            <a:endParaRPr/>
          </a:p>
        </p:txBody>
      </p:sp>
      <p:sp>
        <p:nvSpPr>
          <p:cNvPr id="3" name="Line 3"/>
          <p:cNvSpPr/>
          <p:nvPr/>
        </p:nvSpPr>
        <p:spPr>
          <a:xfrm>
            <a:off x="383040" y="1567440"/>
            <a:ext cx="6803280" cy="0"/>
          </a:xfrm>
          <a:prstGeom prst="line">
            <a:avLst/>
          </a:prstGeom>
          <a:ln w="47520">
            <a:solidFill>
              <a:srgbClr val="ffffff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383760" y="3503880"/>
            <a:ext cx="680328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5" name="CustomShape 5"/>
          <p:cNvSpPr/>
          <p:nvPr/>
        </p:nvSpPr>
        <p:spPr>
          <a:xfrm>
            <a:off x="8501040" y="3001680"/>
            <a:ext cx="1808280" cy="1185840"/>
          </a:xfrm>
          <a:prstGeom prst="rect">
            <a:avLst/>
          </a:prstGeom>
          <a:solidFill>
            <a:srgbClr val="a9e2f5"/>
          </a:solidFill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035560" y="3387600"/>
            <a:ext cx="881640" cy="573480"/>
          </a:xfrm>
          <a:prstGeom prst="rect">
            <a:avLst/>
          </a:prstGeom>
          <a:solidFill>
            <a:srgbClr val="70cfee"/>
          </a:solidFill>
          <a:ln>
            <a:noFill/>
          </a:ln>
        </p:spPr>
      </p:sp>
      <p:sp>
        <p:nvSpPr>
          <p:cNvPr id="7" name="CustomShape 7"/>
          <p:cNvSpPr/>
          <p:nvPr/>
        </p:nvSpPr>
        <p:spPr>
          <a:xfrm>
            <a:off x="9632160" y="4641120"/>
            <a:ext cx="175320" cy="13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" name="CustomShape 8"/>
          <p:cNvSpPr/>
          <p:nvPr/>
        </p:nvSpPr>
        <p:spPr>
          <a:xfrm>
            <a:off x="9707760" y="4761360"/>
            <a:ext cx="20160" cy="44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" name="CustomShape 9"/>
          <p:cNvSpPr/>
          <p:nvPr/>
        </p:nvSpPr>
        <p:spPr>
          <a:xfrm>
            <a:off x="9089280" y="5198400"/>
            <a:ext cx="1308240" cy="1169280"/>
          </a:xfrm>
          <a:prstGeom prst="rect">
            <a:avLst/>
          </a:prstGeom>
          <a:solidFill>
            <a:srgbClr val="fcb53b"/>
          </a:solidFill>
          <a:ln>
            <a:noFill/>
          </a:ln>
        </p:spPr>
      </p:sp>
      <p:sp>
        <p:nvSpPr>
          <p:cNvPr id="10" name="CustomShape 10"/>
          <p:cNvSpPr/>
          <p:nvPr/>
        </p:nvSpPr>
        <p:spPr>
          <a:xfrm>
            <a:off x="9428040" y="5434920"/>
            <a:ext cx="14040" cy="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" name="CustomShape 11"/>
          <p:cNvSpPr/>
          <p:nvPr/>
        </p:nvSpPr>
        <p:spPr>
          <a:xfrm>
            <a:off x="10063080" y="6066000"/>
            <a:ext cx="3600" cy="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9652680" y="5718960"/>
            <a:ext cx="134280" cy="128160"/>
          </a:xfrm>
          <a:prstGeom prst="ellipse">
            <a:avLst/>
          </a:prstGeom>
          <a:solidFill>
            <a:srgbClr val="fcb53b"/>
          </a:solidFill>
          <a:ln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9722160" y="3665160"/>
            <a:ext cx="379440" cy="92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9338040" y="3665160"/>
            <a:ext cx="383400" cy="92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" name="CustomShape 15"/>
          <p:cNvSpPr/>
          <p:nvPr/>
        </p:nvSpPr>
        <p:spPr>
          <a:xfrm>
            <a:off x="9560880" y="3665160"/>
            <a:ext cx="322200" cy="92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10387440" y="3569040"/>
            <a:ext cx="1061280" cy="709920"/>
          </a:xfrm>
          <a:prstGeom prst="rect">
            <a:avLst/>
          </a:prstGeom>
          <a:solidFill>
            <a:srgbClr val="70cfee"/>
          </a:solidFill>
          <a:ln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903240" y="3866760"/>
            <a:ext cx="89280" cy="13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381240" y="3820320"/>
            <a:ext cx="2347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" name="CustomShape 19"/>
          <p:cNvSpPr/>
          <p:nvPr/>
        </p:nvSpPr>
        <p:spPr>
          <a:xfrm>
            <a:off x="637560" y="3866760"/>
            <a:ext cx="98640" cy="13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" name="CustomShape 20"/>
          <p:cNvSpPr/>
          <p:nvPr/>
        </p:nvSpPr>
        <p:spPr>
          <a:xfrm>
            <a:off x="975960" y="3862440"/>
            <a:ext cx="108360" cy="14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" name="CustomShape 21"/>
          <p:cNvSpPr/>
          <p:nvPr/>
        </p:nvSpPr>
        <p:spPr>
          <a:xfrm>
            <a:off x="1073880" y="3862440"/>
            <a:ext cx="14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" name="CustomShape 22"/>
          <p:cNvSpPr/>
          <p:nvPr/>
        </p:nvSpPr>
        <p:spPr>
          <a:xfrm>
            <a:off x="747000" y="3866760"/>
            <a:ext cx="145080" cy="134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" name="CustomShape 23"/>
          <p:cNvSpPr/>
          <p:nvPr/>
        </p:nvSpPr>
        <p:spPr>
          <a:xfrm>
            <a:off x="1207800" y="3865680"/>
            <a:ext cx="447840" cy="14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" name="CustomShape 24"/>
          <p:cNvSpPr/>
          <p:nvPr/>
        </p:nvSpPr>
        <p:spPr>
          <a:xfrm>
            <a:off x="1631520" y="3867840"/>
            <a:ext cx="31320" cy="3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" name="PlaceHolder 2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Qualcomm Office Regular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Qualcomm Office Regular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Qualcomm Office Regular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Qualcomm Regular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416680" y="6525720"/>
            <a:ext cx="496800" cy="22392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Qualcomm Office Regular"/>
              </a:rPr>
              <a:t>单击鼠标编辑标题文字格式</a:t>
            </a:r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Qualcomm Office Regular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Qualcomm Office Regular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Qualcomm Office Regular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Qualcomm Regular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Qualcomm Regular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16680" y="6525720"/>
            <a:ext cx="496800" cy="22392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31120" y="1933560"/>
            <a:ext cx="11429640" cy="1398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100">
                <a:solidFill>
                  <a:srgbClr val="404040"/>
                </a:solidFill>
                <a:latin typeface="Qualcomm Office Regular"/>
              </a:rPr>
              <a:t>第七大纲级别</a:t>
            </a:r>
            <a:r>
              <a:rPr lang="en-US" sz="2100">
                <a:solidFill>
                  <a:srgbClr val="404040"/>
                </a:solidFill>
                <a:latin typeface="Qualcomm Office Regular"/>
              </a:rPr>
              <a:t>Click to edit Master text styles</a:t>
            </a:r>
            <a:endParaRPr/>
          </a:p>
          <a:p>
            <a:pPr lvl="1">
              <a:lnSpc>
                <a:spcPct val="100000"/>
              </a:lnSpc>
              <a:buFont typeface="Calibre Regular"/>
              <a:buChar char="−"/>
            </a:pPr>
            <a:r>
              <a:rPr lang="en-US" sz="2000">
                <a:solidFill>
                  <a:srgbClr val="404040"/>
                </a:solidFill>
                <a:latin typeface="Qualcomm Office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e Regular"/>
              <a:buChar char="−"/>
            </a:pPr>
            <a:r>
              <a:rPr lang="en-US">
                <a:solidFill>
                  <a:srgbClr val="404040"/>
                </a:solidFill>
                <a:latin typeface="Qualcomm Office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e Regular"/>
              <a:buChar char="−"/>
            </a:pPr>
            <a:r>
              <a:rPr lang="en-US" sz="1600">
                <a:solidFill>
                  <a:srgbClr val="404040"/>
                </a:solidFill>
                <a:latin typeface="Qualcomm Office Regular"/>
              </a:rPr>
              <a:t>Fourth level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283320" y="372240"/>
            <a:ext cx="1142964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595959"/>
                </a:solidFill>
                <a:latin typeface="Qualcomm Office Regular"/>
              </a:rPr>
              <a:t>单击鼠标编辑标题文字格式</a:t>
            </a:r>
            <a:r>
              <a:rPr lang="en-US" sz="3600">
                <a:solidFill>
                  <a:srgbClr val="595959"/>
                </a:solidFill>
                <a:latin typeface="Qualcomm Office Regular"/>
              </a:rPr>
              <a:t>Click to edit master title style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83320" y="1426320"/>
            <a:ext cx="11429640" cy="321120"/>
          </a:xfrm>
          <a:prstGeom prst="rect">
            <a:avLst/>
          </a:prstGeom>
        </p:spPr>
        <p:txBody>
          <a:bodyPr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第六大纲级别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acbd"/>
                </a:solidFill>
                <a:latin typeface="Qualcomm Office Regular"/>
              </a:rPr>
              <a:t>第七大纲级别</a:t>
            </a:r>
            <a:r>
              <a:rPr lang="en-US" sz="2200">
                <a:solidFill>
                  <a:srgbClr val="00acbd"/>
                </a:solidFill>
                <a:latin typeface="Qualcomm Office Regular"/>
              </a:rPr>
              <a:t>Click to edit master text styles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4293360" y="6585480"/>
            <a:ext cx="3150000" cy="272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404040"/>
                </a:solidFill>
                <a:latin typeface="Qualcomm Regular"/>
              </a:rPr>
              <a:t>Qualcomm Confidential and Proprietary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16680" y="6525720"/>
            <a:ext cx="496800" cy="22392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366120" y="353880"/>
            <a:ext cx="1142676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75000"/>
              </a:lnSpc>
            </a:pPr>
            <a:r>
              <a:rPr lang="en-US" sz="3600">
                <a:solidFill>
                  <a:srgbClr val="595959"/>
                </a:solidFill>
                <a:latin typeface="Qualcomm Office Regular"/>
              </a:rPr>
              <a:t>单击鼠标编辑标题文字格式</a:t>
            </a:r>
            <a:r>
              <a:rPr lang="en-US" sz="3600">
                <a:solidFill>
                  <a:srgbClr val="595959"/>
                </a:solidFill>
                <a:latin typeface="Qualcomm Office Regular"/>
              </a:rPr>
              <a:t>Click to edit Master title style</a:t>
            </a:r>
            <a:endParaRPr/>
          </a:p>
        </p:txBody>
      </p:sp>
      <p:sp>
        <p:nvSpPr>
          <p:cNvPr id="138" name="Line 3"/>
          <p:cNvSpPr/>
          <p:nvPr/>
        </p:nvSpPr>
        <p:spPr>
          <a:xfrm>
            <a:off x="370080" y="504720"/>
            <a:ext cx="11445120" cy="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66480" y="1180800"/>
            <a:ext cx="11426760" cy="4428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第六大纲级别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第七大纲级别</a:t>
            </a:r>
            <a:r>
              <a:rPr lang="en-US" sz="2400">
                <a:solidFill>
                  <a:srgbClr val="00acbd"/>
                </a:solidFill>
                <a:latin typeface="Qualcomm Office Regular"/>
              </a:rPr>
              <a:t>Click to edit Master text styles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4293360" y="6585480"/>
            <a:ext cx="3150000" cy="272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lang="en-US" sz="1200">
                <a:solidFill>
                  <a:srgbClr val="404040"/>
                </a:solidFill>
                <a:latin typeface="Qualcomm Regular"/>
              </a:rPr>
              <a:t>Qualcomm Confidential and Proprietary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94920" y="117000"/>
            <a:ext cx="6309000" cy="5173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1" lang="en-US" sz="2800">
                <a:solidFill>
                  <a:srgbClr val="70cfee"/>
                </a:solidFill>
                <a:latin typeface="Qualcomm Office Bold"/>
              </a:rPr>
              <a:t>Four Methods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4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CustomShape 5"/>
          <p:cNvSpPr/>
          <p:nvPr/>
        </p:nvSpPr>
        <p:spPr>
          <a:xfrm>
            <a:off x="307800" y="-631800"/>
            <a:ext cx="1647360" cy="164736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180" name="Table 6"/>
          <p:cNvGraphicFramePr/>
          <p:nvPr/>
        </p:nvGraphicFramePr>
        <p:xfrm>
          <a:off x="259920" y="580680"/>
          <a:ext cx="11701440" cy="6168600"/>
        </p:xfrm>
        <a:graphic>
          <a:graphicData uri="http://schemas.openxmlformats.org/drawingml/2006/table">
            <a:tbl>
              <a:tblPr/>
              <a:tblGrid>
                <a:gridCol w="2100600"/>
                <a:gridCol w="2819160"/>
                <a:gridCol w="1904760"/>
                <a:gridCol w="2438280"/>
                <a:gridCol w="2438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Qualcomm Office Regular"/>
                        </a:rPr>
                        <a:t>Category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Qualcomm Office Regular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Qualcomm Office Regular"/>
                        </a:rPr>
                        <a:t>Pros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Qualcomm Office Regular"/>
                        </a:rPr>
                        <a:t>Cons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Qualcomm Office Regular"/>
                        </a:rPr>
                        <a:t>Status</a:t>
                      </a:r>
                      <a:endParaRPr/>
                    </a:p>
                  </a:txBody>
                  <a:tcPr/>
                </a:tc>
              </a:tr>
              <a:tr h="137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Virtualization Machine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QEMU as a “System VM”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System-mode emulation: allows emulation of a full system,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including processor and assorted peripherals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Standard catkin_make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Not only compile but also run &amp; test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Slow  as real board.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Potential risks:different between use ARM reference board “Versatile Express”  and QC chipset.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Install ROS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Compile ROS Camera sample APPs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Verify on real ARM board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Ready on Server</a:t>
                      </a:r>
                      <a:endParaRPr/>
                    </a:p>
                  </a:txBody>
                  <a:tcPr/>
                </a:tc>
              </a:tr>
              <a:tr h="137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Container/chroot jail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QEMU as a “Process VM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User-mode emulation: allows a (Linux) process built for one CPU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to be executed on another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Standard Catkin_make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Fast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Install ROS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Compile ROS Camera sample APPs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Verify on real ARM board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Ready on Server</a:t>
                      </a:r>
                      <a:endParaRPr/>
                    </a:p>
                  </a:txBody>
                  <a:tcPr/>
                </a:tc>
              </a:tr>
              <a:tr h="1157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Cross Compiler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A cross compiler is a compiler capable of creating executable code for a platform other than the one on which the compiler is running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Need include cross compile configuration in each project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Fast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Compile ROS Camera sample APPs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Verify on real ARM board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Ready on Server</a:t>
                      </a:r>
                      <a:endParaRPr/>
                    </a:p>
                  </a:txBody>
                  <a:tcPr/>
                </a:tc>
              </a:tr>
              <a:tr h="200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OpenEmbedded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the build framework for embedded Linux. OpenEmbedded offers a best-in-class cross-compile environment. It allows developers to create a complete Linux Distribution for embedded systems.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support for many hardware architectures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Good architecture and Drone project already use it 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Developers need to learn new concepts layer, recipes, classes 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Qualcomm Office Regular"/>
                        </a:rPr>
                        <a:t>Now can compile roscore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40" y="1066680"/>
            <a:ext cx="6171840" cy="56365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394920" y="117000"/>
            <a:ext cx="6309000" cy="5173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1" lang="en-US" sz="2800">
                <a:solidFill>
                  <a:srgbClr val="70cfee"/>
                </a:solidFill>
                <a:latin typeface="Qualcomm Office Bold"/>
              </a:rPr>
              <a:t>QEMU Overview 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7085160" y="1713600"/>
            <a:ext cx="4571640" cy="4343040"/>
          </a:xfrm>
          <a:prstGeom prst="rect">
            <a:avLst/>
          </a:prstGeom>
          <a:solidFill>
            <a:srgbClr val="ffffff"/>
          </a:solidFill>
          <a:ln w="25560">
            <a:solidFill>
              <a:srgbClr val="70cfee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Qualcomm Office Regular"/>
              </a:rPr>
              <a:t>QEMU is a processor emulator and supports emulation of ARM, PowerPC, SPARC, x86, x86-64 and more. . QEMU has two operating modes: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Qualcomm Office Regular"/>
              </a:rPr>
              <a:t>User mode emulation: QEMU can launch Linux processes compiled for one CPU on another CPU, translating syscalls on the fly.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Qualcomm Office Regular"/>
              </a:rPr>
              <a:t>Full system emulation: QEMU emulates a full system (virtual machine), including a processor and various peripherals such as disk, ethernet controller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-239400" y="53640"/>
            <a:ext cx="11426760" cy="442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Cross-Compiler </a:t>
            </a:r>
            <a:endParaRPr/>
          </a:p>
        </p:txBody>
      </p:sp>
      <p:pic>
        <p:nvPicPr>
          <p:cNvPr id="18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9440" y="1447920"/>
            <a:ext cx="5790960" cy="4876560"/>
          </a:xfrm>
          <a:prstGeom prst="rect">
            <a:avLst/>
          </a:prstGeom>
          <a:ln>
            <a:noFill/>
          </a:ln>
        </p:spPr>
      </p:pic>
      <p:pic>
        <p:nvPicPr>
          <p:cNvPr id="18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6560" y="838080"/>
            <a:ext cx="4514400" cy="260964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55280" y="3657600"/>
            <a:ext cx="5829120" cy="2381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-239400" y="53640"/>
            <a:ext cx="11426760" cy="442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acbd"/>
                </a:solidFill>
                <a:latin typeface="Qualcomm Office Regular"/>
              </a:rPr>
              <a:t>Open Embedded and bitbake </a:t>
            </a:r>
            <a:endParaRPr/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95120" y="685800"/>
            <a:ext cx="4190760" cy="2304720"/>
          </a:xfrm>
          <a:prstGeom prst="rect">
            <a:avLst/>
          </a:prstGeom>
          <a:ln>
            <a:noFill/>
          </a:ln>
        </p:spPr>
      </p:pic>
      <p:pic>
        <p:nvPicPr>
          <p:cNvPr id="19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" y="1371600"/>
            <a:ext cx="6171840" cy="4590720"/>
          </a:xfrm>
          <a:prstGeom prst="rect">
            <a:avLst/>
          </a:prstGeom>
          <a:ln>
            <a:noFill/>
          </a:ln>
        </p:spPr>
      </p:pic>
      <p:pic>
        <p:nvPicPr>
          <p:cNvPr id="19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87560" y="3505320"/>
            <a:ext cx="5331960" cy="2838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