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82" r:id="rId4"/>
    <p:sldId id="283" r:id="rId5"/>
    <p:sldId id="259" r:id="rId6"/>
    <p:sldId id="258" r:id="rId7"/>
    <p:sldId id="261" r:id="rId8"/>
    <p:sldId id="284" r:id="rId9"/>
    <p:sldId id="262" r:id="rId10"/>
    <p:sldId id="263" r:id="rId11"/>
    <p:sldId id="269" r:id="rId12"/>
    <p:sldId id="272"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851"/>
    <p:restoredTop sz="94681"/>
  </p:normalViewPr>
  <p:slideViewPr>
    <p:cSldViewPr snapToGrid="0" snapToObjects="1" showGuides="1">
      <p:cViewPr varScale="1">
        <p:scale>
          <a:sx n="118" d="100"/>
          <a:sy n="118" d="100"/>
        </p:scale>
        <p:origin x="216" y="99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6/19/24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6/19/24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6/19/24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6/19/24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6/19/24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6/19/24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6/19/24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6/19/24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6/19/24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6/19/24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6/19/24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6/19/24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20-Jan-2021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dirty="0">
                <a:solidFill>
                  <a:schemeClr val="accent2"/>
                </a:solidFill>
                <a:latin typeface="+mj-lt"/>
              </a:rPr>
              <a:t>Distribution of cab users in the two year span</a:t>
            </a:r>
          </a:p>
        </p:txBody>
      </p:sp>
      <p:pic>
        <p:nvPicPr>
          <p:cNvPr id="5" name="Picture 4">
            <a:extLst>
              <a:ext uri="{FF2B5EF4-FFF2-40B4-BE49-F238E27FC236}">
                <a16:creationId xmlns:a16="http://schemas.microsoft.com/office/drawing/2014/main" id="{40C32C78-C517-2171-344A-786A39301F4E}"/>
              </a:ext>
            </a:extLst>
          </p:cNvPr>
          <p:cNvPicPr>
            <a:picLocks noChangeAspect="1"/>
          </p:cNvPicPr>
          <p:nvPr/>
        </p:nvPicPr>
        <p:blipFill>
          <a:blip r:embed="rId2"/>
          <a:stretch>
            <a:fillRect/>
          </a:stretch>
        </p:blipFill>
        <p:spPr>
          <a:xfrm>
            <a:off x="1688890" y="1710008"/>
            <a:ext cx="8259447" cy="4140468"/>
          </a:xfrm>
          <a:prstGeom prst="rect">
            <a:avLst/>
          </a:prstGeom>
        </p:spPr>
      </p:pic>
      <p:sp>
        <p:nvSpPr>
          <p:cNvPr id="8" name="TextBox 7">
            <a:extLst>
              <a:ext uri="{FF2B5EF4-FFF2-40B4-BE49-F238E27FC236}">
                <a16:creationId xmlns:a16="http://schemas.microsoft.com/office/drawing/2014/main" id="{D4147D72-EF0B-87C5-2596-D259FE840168}"/>
              </a:ext>
            </a:extLst>
          </p:cNvPr>
          <p:cNvSpPr txBox="1"/>
          <p:nvPr/>
        </p:nvSpPr>
        <p:spPr>
          <a:xfrm>
            <a:off x="1688890" y="5850476"/>
            <a:ext cx="8814217" cy="646331"/>
          </a:xfrm>
          <a:prstGeom prst="rect">
            <a:avLst/>
          </a:prstGeom>
          <a:noFill/>
        </p:spPr>
        <p:txBody>
          <a:bodyPr wrap="square" rtlCol="0">
            <a:spAutoFit/>
          </a:bodyPr>
          <a:lstStyle/>
          <a:p>
            <a:r>
              <a:rPr lang="en-US" dirty="0"/>
              <a:t>* From the graph we can see that there has been a zig-zag increase and decrease in number of users of the cab company, but the yellow cab tend to make more profit than the pink cab</a:t>
            </a:r>
          </a:p>
        </p:txBody>
      </p:sp>
    </p:spTree>
    <p:extLst>
      <p:ext uri="{BB962C8B-B14F-4D97-AF65-F5344CB8AC3E}">
        <p14:creationId xmlns:p14="http://schemas.microsoft.com/office/powerpoint/2010/main" val="257898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0930E44-842B-1C4A-8E15-743CEE6E3FD1}"/>
              </a:ext>
            </a:extLst>
          </p:cNvPr>
          <p:cNvSpPr txBox="1"/>
          <p:nvPr/>
        </p:nvSpPr>
        <p:spPr>
          <a:xfrm>
            <a:off x="8732071" y="2806652"/>
            <a:ext cx="3065188"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From the hypothesis testing using the </a:t>
            </a:r>
            <a:r>
              <a:rPr lang="en-US" sz="1600" dirty="0" err="1"/>
              <a:t>manny</a:t>
            </a:r>
            <a:r>
              <a:rPr lang="en-US" sz="1600" dirty="0"/>
              <a:t> </a:t>
            </a:r>
            <a:r>
              <a:rPr lang="en-US" sz="1600" dirty="0" err="1"/>
              <a:t>whitney</a:t>
            </a:r>
            <a:r>
              <a:rPr lang="en-US" sz="1600" dirty="0"/>
              <a:t> u test it shoes that the yellow cab have more loyal and champion customers which generates more profits for them</a:t>
            </a:r>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The Impact of Loyal Customers and Champions on Profit in Yellow Cab and Pink Cab Companies</a:t>
            </a:r>
          </a:p>
        </p:txBody>
      </p:sp>
      <p:pic>
        <p:nvPicPr>
          <p:cNvPr id="3" name="Picture 2">
            <a:extLst>
              <a:ext uri="{FF2B5EF4-FFF2-40B4-BE49-F238E27FC236}">
                <a16:creationId xmlns:a16="http://schemas.microsoft.com/office/drawing/2014/main" id="{88B8F8B1-5C37-A129-9805-E97EA10F1344}"/>
              </a:ext>
            </a:extLst>
          </p:cNvPr>
          <p:cNvPicPr>
            <a:picLocks noChangeAspect="1"/>
          </p:cNvPicPr>
          <p:nvPr/>
        </p:nvPicPr>
        <p:blipFill>
          <a:blip r:embed="rId2"/>
          <a:stretch>
            <a:fillRect/>
          </a:stretch>
        </p:blipFill>
        <p:spPr>
          <a:xfrm>
            <a:off x="130668" y="1920894"/>
            <a:ext cx="4625008" cy="3587398"/>
          </a:xfrm>
          <a:prstGeom prst="rect">
            <a:avLst/>
          </a:prstGeom>
        </p:spPr>
      </p:pic>
      <p:pic>
        <p:nvPicPr>
          <p:cNvPr id="5" name="Picture 4">
            <a:extLst>
              <a:ext uri="{FF2B5EF4-FFF2-40B4-BE49-F238E27FC236}">
                <a16:creationId xmlns:a16="http://schemas.microsoft.com/office/drawing/2014/main" id="{0B810B62-1E4C-04D5-25BB-D7C9BEFC0531}"/>
              </a:ext>
            </a:extLst>
          </p:cNvPr>
          <p:cNvPicPr>
            <a:picLocks noChangeAspect="1"/>
          </p:cNvPicPr>
          <p:nvPr/>
        </p:nvPicPr>
        <p:blipFill>
          <a:blip r:embed="rId3"/>
          <a:stretch>
            <a:fillRect/>
          </a:stretch>
        </p:blipFill>
        <p:spPr>
          <a:xfrm>
            <a:off x="4107063" y="2078599"/>
            <a:ext cx="4625008" cy="3429693"/>
          </a:xfrm>
          <a:prstGeom prst="rect">
            <a:avLst/>
          </a:prstGeom>
        </p:spPr>
      </p:pic>
      <p:sp>
        <p:nvSpPr>
          <p:cNvPr id="7" name="TextBox 6">
            <a:extLst>
              <a:ext uri="{FF2B5EF4-FFF2-40B4-BE49-F238E27FC236}">
                <a16:creationId xmlns:a16="http://schemas.microsoft.com/office/drawing/2014/main" id="{1FB47755-C3C9-21C6-6BAB-4665817B8E06}"/>
              </a:ext>
            </a:extLst>
          </p:cNvPr>
          <p:cNvSpPr txBox="1"/>
          <p:nvPr/>
        </p:nvSpPr>
        <p:spPr>
          <a:xfrm>
            <a:off x="1738634" y="5847380"/>
            <a:ext cx="1409075" cy="369332"/>
          </a:xfrm>
          <a:prstGeom prst="rect">
            <a:avLst/>
          </a:prstGeom>
          <a:noFill/>
        </p:spPr>
        <p:txBody>
          <a:bodyPr wrap="square" rtlCol="0">
            <a:spAutoFit/>
          </a:bodyPr>
          <a:lstStyle/>
          <a:p>
            <a:r>
              <a:rPr lang="en-US" dirty="0"/>
              <a:t>Pink Cab</a:t>
            </a:r>
          </a:p>
        </p:txBody>
      </p:sp>
      <p:sp>
        <p:nvSpPr>
          <p:cNvPr id="8" name="TextBox 7">
            <a:extLst>
              <a:ext uri="{FF2B5EF4-FFF2-40B4-BE49-F238E27FC236}">
                <a16:creationId xmlns:a16="http://schemas.microsoft.com/office/drawing/2014/main" id="{38D12B00-F83F-3E75-9725-9CA0B161E3AA}"/>
              </a:ext>
            </a:extLst>
          </p:cNvPr>
          <p:cNvSpPr txBox="1"/>
          <p:nvPr/>
        </p:nvSpPr>
        <p:spPr>
          <a:xfrm>
            <a:off x="5715029" y="5847380"/>
            <a:ext cx="1409075" cy="369332"/>
          </a:xfrm>
          <a:prstGeom prst="rect">
            <a:avLst/>
          </a:prstGeom>
          <a:noFill/>
        </p:spPr>
        <p:txBody>
          <a:bodyPr wrap="square" rtlCol="0">
            <a:spAutoFit/>
          </a:bodyPr>
          <a:lstStyle/>
          <a:p>
            <a:r>
              <a:rPr lang="en-US" dirty="0"/>
              <a:t>Yellow Cab</a:t>
            </a:r>
          </a:p>
        </p:txBody>
      </p:sp>
    </p:spTree>
    <p:extLst>
      <p:ext uri="{BB962C8B-B14F-4D97-AF65-F5344CB8AC3E}">
        <p14:creationId xmlns:p14="http://schemas.microsoft.com/office/powerpoint/2010/main" val="303664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4524315"/>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 </a:t>
            </a:r>
            <a:r>
              <a:rPr lang="en-US" sz="1600" dirty="0"/>
              <a:t>Yellow cab has higher customer reach in 18 cities while Pink cab has higher customer reach in 1 city. We have also observed that Yellow cab is doing good in covering other cab users as compared to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Customer Retention: </a:t>
            </a:r>
            <a:r>
              <a:rPr lang="en-US" sz="1600" dirty="0"/>
              <a:t>I did an analysis and discovered that the yellow cab has more loyal and champion customers than the pink cab which is generating more money for the company.</a:t>
            </a:r>
          </a:p>
          <a:p>
            <a:endParaRPr lang="en-US" sz="1600" dirty="0"/>
          </a:p>
          <a:p>
            <a:pPr marL="285750" indent="-285750">
              <a:buFont typeface="Arial" panose="020B0604020202020204" pitchFamily="34" charset="0"/>
              <a:buChar char="•"/>
            </a:pPr>
            <a:r>
              <a:rPr lang="en-US" sz="1600" b="1" dirty="0"/>
              <a:t>Gender Income: </a:t>
            </a:r>
            <a:r>
              <a:rPr lang="en-US" sz="1600" dirty="0"/>
              <a:t>The income of the cab company does not vary regardless the gender that is being </a:t>
            </a:r>
            <a:r>
              <a:rPr lang="en-US" sz="1600" dirty="0" err="1"/>
              <a:t>analysed</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Distance covered KM: </a:t>
            </a:r>
            <a:r>
              <a:rPr lang="en-US" sz="1600" dirty="0"/>
              <a:t>Yellow cab is covering more distance than the pink cab so will tend to make more money in overall.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Profit based on Payment Method: </a:t>
            </a:r>
            <a:r>
              <a:rPr lang="en-US" sz="1600" dirty="0"/>
              <a:t>The yellow cab tend to make more profits from the card transaction than the cash while the pink cab makes less than than that even though they make more of their money from card transaction as well.</a:t>
            </a:r>
          </a:p>
          <a:p>
            <a:endParaRPr lang="en-US" sz="1600" dirty="0"/>
          </a:p>
          <a:p>
            <a:endParaRPr lang="en-US" sz="1600" b="1" dirty="0"/>
          </a:p>
          <a:p>
            <a:r>
              <a:rPr lang="en-US" sz="1600" b="1" dirty="0"/>
              <a:t>On the basis of above point ,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GB" sz="1800" dirty="0">
                <a:highlight>
                  <a:srgbClr val="FFFFFF"/>
                </a:highlight>
              </a:rPr>
              <a:t>XYZ is a private firm in US. Due to remarkable growth in the Cab Industry in last few years and multiple key players in the market, it is planning for an investment in Cab industry.</a:t>
            </a:r>
            <a:endParaRPr lang="en-US" sz="1800" dirty="0">
              <a:highlight>
                <a:srgbClr val="FFFFFF"/>
              </a:highlight>
            </a:endParaRP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a:t>
            </a:r>
            <a:r>
              <a:rPr lang="en-US" sz="1800" dirty="0" err="1"/>
              <a:t>Understan</a:t>
            </a:r>
            <a:endParaRPr lang="en-US" sz="1800" dirty="0"/>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278144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buNone/>
            </a:pPr>
            <a:endParaRPr lang="en-US" sz="1800" dirty="0"/>
          </a:p>
          <a:p>
            <a:pPr marL="0" indent="0">
              <a:buNone/>
            </a:pPr>
            <a:r>
              <a:rPr lang="en-US" sz="1800" dirty="0"/>
              <a:t>The analysis has been divided into four parts: </a:t>
            </a:r>
          </a:p>
          <a:p>
            <a:r>
              <a:rPr lang="en-US" sz="1800" dirty="0"/>
              <a:t>Understanding the data</a:t>
            </a:r>
          </a:p>
          <a:p>
            <a:r>
              <a:rPr lang="en-US" sz="1800" dirty="0"/>
              <a:t>Forecasting profit and number of rides for each cab type </a:t>
            </a:r>
          </a:p>
          <a:p>
            <a:r>
              <a:rPr lang="en-US" sz="1800" dirty="0"/>
              <a:t>Finding the most profitable Cab company </a:t>
            </a:r>
          </a:p>
          <a:p>
            <a:r>
              <a:rPr lang="en-US" sz="1800" dirty="0"/>
              <a:t>Predicting the number of loyal customers</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4800" b="1" dirty="0">
                <a:solidFill>
                  <a:schemeClr val="accent2"/>
                </a:solidFill>
                <a:latin typeface="Calibri" panose="020F0502020204030204" pitchFamily="34" charset="0"/>
                <a:cs typeface="Calibri" panose="020F0502020204030204" pitchFamily="34" charset="0"/>
              </a:rPr>
              <a:t>Objectives</a:t>
            </a:r>
          </a:p>
        </p:txBody>
      </p:sp>
    </p:spTree>
    <p:extLst>
      <p:ext uri="{BB962C8B-B14F-4D97-AF65-F5344CB8AC3E}">
        <p14:creationId xmlns:p14="http://schemas.microsoft.com/office/powerpoint/2010/main" val="416333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5078313"/>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master dataset has </a:t>
            </a:r>
            <a:r>
              <a:rPr lang="en-GB" dirty="0"/>
              <a:t>359392</a:t>
            </a:r>
            <a:r>
              <a:rPr lang="en-US" dirty="0"/>
              <a:t> data points and</a:t>
            </a:r>
            <a:br>
              <a:rPr lang="en-US" dirty="0"/>
            </a:br>
            <a:r>
              <a:rPr lang="en-US" dirty="0"/>
              <a:t>14 features</a:t>
            </a:r>
          </a:p>
          <a:p>
            <a:pPr marL="285750" indent="-285750">
              <a:buFont typeface="Arial" panose="020B0604020202020204" pitchFamily="34" charset="0"/>
              <a:buChar char="•"/>
            </a:pPr>
            <a:r>
              <a:rPr lang="en-US" dirty="0"/>
              <a:t>Timeframe of the data: 2016-01-31 to 2018-12-31</a:t>
            </a:r>
          </a:p>
          <a:p>
            <a:endParaRPr lang="en-US" dirty="0"/>
          </a:p>
          <a:p>
            <a:r>
              <a:rPr lang="en-US" b="1" dirty="0"/>
              <a:t>Data investigation:</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r>
              <a:rPr lang="en-US" dirty="0"/>
              <a:t>      also the population and users feature possess outliers as well</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5959628" y="1537723"/>
            <a:ext cx="5213308" cy="2545492"/>
            <a:chOff x="5536376" y="1858363"/>
            <a:chExt cx="5576890" cy="3381431"/>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68575" cy="3381431"/>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40" name="TextBox 39">
              <a:extLst>
                <a:ext uri="{FF2B5EF4-FFF2-40B4-BE49-F238E27FC236}">
                  <a16:creationId xmlns:a16="http://schemas.microsoft.com/office/drawing/2014/main" id="{D91ACCB9-E39C-BD40-B428-6A71DF137BDF}"/>
                </a:ext>
              </a:extLst>
            </p:cNvPr>
            <p:cNvSpPr txBox="1"/>
            <p:nvPr/>
          </p:nvSpPr>
          <p:spPr>
            <a:xfrm>
              <a:off x="10915652" y="2887013"/>
              <a:ext cx="197614" cy="367965"/>
            </a:xfrm>
            <a:prstGeom prst="rect">
              <a:avLst/>
            </a:prstGeom>
            <a:noFill/>
          </p:spPr>
          <p:txBody>
            <a:bodyPr wrap="none" rtlCol="0">
              <a:spAutoFit/>
            </a:bodyPr>
            <a:lstStyle/>
            <a:p>
              <a:endParaRPr lang="en-US" sz="1200"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6804253-3163-4F43-BC8C-6307FD7D618B}"/>
              </a:ext>
            </a:extLst>
          </p:cNvPr>
          <p:cNvGrpSpPr/>
          <p:nvPr/>
        </p:nvGrpSpPr>
        <p:grpSpPr>
          <a:xfrm>
            <a:off x="555761" y="1523419"/>
            <a:ext cx="6425464" cy="4254422"/>
            <a:chOff x="555761" y="1690688"/>
            <a:chExt cx="6425464" cy="4254422"/>
          </a:xfrm>
        </p:grpSpPr>
        <p:sp>
          <p:nvSpPr>
            <p:cNvPr id="6" name="Rectangle 5">
              <a:extLst>
                <a:ext uri="{FF2B5EF4-FFF2-40B4-BE49-F238E27FC236}">
                  <a16:creationId xmlns:a16="http://schemas.microsoft.com/office/drawing/2014/main" id="{ED020DBE-BB46-414C-BC00-FD6696C52E97}"/>
                </a:ext>
              </a:extLst>
            </p:cNvPr>
            <p:cNvSpPr/>
            <p:nvPr/>
          </p:nvSpPr>
          <p:spPr>
            <a:xfrm>
              <a:off x="3445727" y="1735060"/>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AE2FFEF-88DB-9446-8C9A-0ABEC330D042}"/>
                </a:ext>
              </a:extLst>
            </p:cNvPr>
            <p:cNvSpPr/>
            <p:nvPr/>
          </p:nvSpPr>
          <p:spPr>
            <a:xfrm>
              <a:off x="555761" y="1690688"/>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0B49C57-3F4A-0A44-8B40-5BC00872A77C}"/>
                </a:ext>
              </a:extLst>
            </p:cNvPr>
            <p:cNvSpPr/>
            <p:nvPr/>
          </p:nvSpPr>
          <p:spPr>
            <a:xfrm>
              <a:off x="6602084" y="2058446"/>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4D56A9-2FE1-004D-8175-1C19DD43305B}"/>
                </a:ext>
              </a:extLst>
            </p:cNvPr>
            <p:cNvSpPr/>
            <p:nvPr/>
          </p:nvSpPr>
          <p:spPr>
            <a:xfrm>
              <a:off x="6786563" y="1735060"/>
              <a:ext cx="194662"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Correlation and Average Profits of cities</a:t>
            </a:r>
            <a:endParaRPr lang="en-US" sz="4400" b="1" dirty="0">
              <a:solidFill>
                <a:schemeClr val="bg2">
                  <a:lumMod val="25000"/>
                </a:schemeClr>
              </a:solidFill>
              <a:latin typeface="+mj-lt"/>
            </a:endParaRPr>
          </a:p>
        </p:txBody>
      </p:sp>
      <p:pic>
        <p:nvPicPr>
          <p:cNvPr id="7" name="Picture 6" descr="A diagram of a number of individuals&#10;&#10;Description automatically generated with medium confidence">
            <a:extLst>
              <a:ext uri="{FF2B5EF4-FFF2-40B4-BE49-F238E27FC236}">
                <a16:creationId xmlns:a16="http://schemas.microsoft.com/office/drawing/2014/main" id="{F47FAE55-9D0D-D7D8-BB2C-DFC816D59E39}"/>
              </a:ext>
            </a:extLst>
          </p:cNvPr>
          <p:cNvPicPr>
            <a:picLocks noChangeAspect="1"/>
          </p:cNvPicPr>
          <p:nvPr/>
        </p:nvPicPr>
        <p:blipFill>
          <a:blip r:embed="rId2"/>
          <a:stretch>
            <a:fillRect/>
          </a:stretch>
        </p:blipFill>
        <p:spPr>
          <a:xfrm>
            <a:off x="243622" y="1412583"/>
            <a:ext cx="5493700" cy="3921998"/>
          </a:xfrm>
          <a:prstGeom prst="rect">
            <a:avLst/>
          </a:prstGeom>
        </p:spPr>
      </p:pic>
      <p:pic>
        <p:nvPicPr>
          <p:cNvPr id="10" name="Picture 9" descr="A graph of a number of people&#10;&#10;Description automatically generated with medium confidence">
            <a:extLst>
              <a:ext uri="{FF2B5EF4-FFF2-40B4-BE49-F238E27FC236}">
                <a16:creationId xmlns:a16="http://schemas.microsoft.com/office/drawing/2014/main" id="{12CA4CE2-F2DF-49E0-A90C-0C584B09CF83}"/>
              </a:ext>
            </a:extLst>
          </p:cNvPr>
          <p:cNvPicPr>
            <a:picLocks noChangeAspect="1"/>
          </p:cNvPicPr>
          <p:nvPr/>
        </p:nvPicPr>
        <p:blipFill>
          <a:blip r:embed="rId3"/>
          <a:stretch>
            <a:fillRect/>
          </a:stretch>
        </p:blipFill>
        <p:spPr>
          <a:xfrm>
            <a:off x="5737322" y="1661627"/>
            <a:ext cx="5806678" cy="2639843"/>
          </a:xfrm>
          <a:prstGeom prst="rect">
            <a:avLst/>
          </a:prstGeom>
        </p:spPr>
      </p:pic>
      <p:sp>
        <p:nvSpPr>
          <p:cNvPr id="11" name="TextBox 10">
            <a:extLst>
              <a:ext uri="{FF2B5EF4-FFF2-40B4-BE49-F238E27FC236}">
                <a16:creationId xmlns:a16="http://schemas.microsoft.com/office/drawing/2014/main" id="{C8D146B9-6683-3BB9-D072-28A741561D3A}"/>
              </a:ext>
            </a:extLst>
          </p:cNvPr>
          <p:cNvSpPr txBox="1"/>
          <p:nvPr/>
        </p:nvSpPr>
        <p:spPr>
          <a:xfrm>
            <a:off x="243622" y="5171229"/>
            <a:ext cx="5377689" cy="1477328"/>
          </a:xfrm>
          <a:prstGeom prst="rect">
            <a:avLst/>
          </a:prstGeom>
          <a:noFill/>
        </p:spPr>
        <p:txBody>
          <a:bodyPr wrap="square" rtlCol="0">
            <a:spAutoFit/>
          </a:bodyPr>
          <a:lstStyle/>
          <a:p>
            <a:pPr algn="l">
              <a:buFont typeface="Arial" panose="020B0604020202020204" pitchFamily="34" charset="0"/>
              <a:buChar char="•"/>
            </a:pPr>
            <a:r>
              <a:rPr lang="en-GB" b="0" i="0" u="none" strike="noStrike" dirty="0">
                <a:effectLst/>
                <a:latin typeface="system-ui"/>
              </a:rPr>
              <a:t>From the </a:t>
            </a:r>
            <a:r>
              <a:rPr lang="en-GB" b="0" i="0" u="none" strike="noStrike" dirty="0" err="1">
                <a:effectLst/>
                <a:latin typeface="system-ui"/>
              </a:rPr>
              <a:t>pearson</a:t>
            </a:r>
            <a:r>
              <a:rPr lang="en-GB" b="0" i="0" u="none" strike="noStrike" dirty="0">
                <a:effectLst/>
                <a:latin typeface="system-ui"/>
              </a:rPr>
              <a:t> correlation matrix we can see that the strongest relationships are between </a:t>
            </a:r>
            <a:r>
              <a:rPr lang="en-GB" b="0" i="0" u="none" strike="noStrike" dirty="0" err="1">
                <a:effectLst/>
                <a:latin typeface="system-ui"/>
              </a:rPr>
              <a:t>KM_travelled</a:t>
            </a:r>
            <a:r>
              <a:rPr lang="en-GB" b="0" i="0" u="none" strike="noStrike" dirty="0">
                <a:effectLst/>
                <a:latin typeface="system-ui"/>
              </a:rPr>
              <a:t>, </a:t>
            </a:r>
            <a:r>
              <a:rPr lang="en-GB" b="0" i="0" u="none" strike="noStrike" dirty="0" err="1">
                <a:effectLst/>
                <a:latin typeface="system-ui"/>
              </a:rPr>
              <a:t>Cost_of_Trip</a:t>
            </a:r>
            <a:r>
              <a:rPr lang="en-GB" b="0" i="0" u="none" strike="noStrike" dirty="0">
                <a:effectLst/>
                <a:latin typeface="system-ui"/>
              </a:rPr>
              <a:t> and </a:t>
            </a:r>
            <a:r>
              <a:rPr lang="en-GB" b="0" i="0" u="none" strike="noStrike" dirty="0" err="1">
                <a:effectLst/>
                <a:latin typeface="system-ui"/>
              </a:rPr>
              <a:t>Price_Chanrged</a:t>
            </a:r>
            <a:r>
              <a:rPr lang="en-GB" b="0" i="0" u="none" strike="noStrike" dirty="0">
                <a:effectLst/>
                <a:latin typeface="system-ui"/>
              </a:rPr>
              <a:t> as well as the population and users but the features Age and Income_(USD/Month) has no connection with others</a:t>
            </a:r>
          </a:p>
        </p:txBody>
      </p:sp>
      <p:sp>
        <p:nvSpPr>
          <p:cNvPr id="18" name="TextBox 17">
            <a:extLst>
              <a:ext uri="{FF2B5EF4-FFF2-40B4-BE49-F238E27FC236}">
                <a16:creationId xmlns:a16="http://schemas.microsoft.com/office/drawing/2014/main" id="{FCD03D75-B34F-741F-B1BC-040F350D4E3A}"/>
              </a:ext>
            </a:extLst>
          </p:cNvPr>
          <p:cNvSpPr txBox="1"/>
          <p:nvPr/>
        </p:nvSpPr>
        <p:spPr>
          <a:xfrm>
            <a:off x="6141700" y="4395306"/>
            <a:ext cx="5806678" cy="2585323"/>
          </a:xfrm>
          <a:prstGeom prst="rect">
            <a:avLst/>
          </a:prstGeom>
          <a:noFill/>
        </p:spPr>
        <p:txBody>
          <a:bodyPr wrap="square" rtlCol="0">
            <a:spAutoFit/>
          </a:bodyPr>
          <a:lstStyle/>
          <a:p>
            <a:pPr algn="l">
              <a:buFont typeface="Arial" panose="020B0604020202020204" pitchFamily="34" charset="0"/>
              <a:buChar char="•"/>
            </a:pPr>
            <a:r>
              <a:rPr lang="en-GB" b="0" i="0" u="none" strike="noStrike" dirty="0">
                <a:effectLst/>
                <a:latin typeface="system-ui"/>
              </a:rPr>
              <a:t>From the graph we can see that the average profits are very high in New </a:t>
            </a:r>
            <a:r>
              <a:rPr lang="en-GB" b="0" i="0" u="none" strike="noStrike" dirty="0" err="1">
                <a:effectLst/>
                <a:latin typeface="system-ui"/>
              </a:rPr>
              <a:t>Yortk</a:t>
            </a:r>
            <a:r>
              <a:rPr lang="en-GB" b="0" i="0" u="none" strike="noStrike" dirty="0">
                <a:effectLst/>
                <a:latin typeface="system-ui"/>
              </a:rPr>
              <a:t>, Silicon Valley and Dallas TX because this areas are hot </a:t>
            </a:r>
            <a:r>
              <a:rPr lang="en-GB" b="0" i="0" u="none" strike="noStrike" dirty="0" err="1">
                <a:effectLst/>
                <a:latin typeface="system-ui"/>
              </a:rPr>
              <a:t>metropolitian</a:t>
            </a:r>
            <a:r>
              <a:rPr lang="en-GB" b="0" i="0" u="none" strike="noStrike" dirty="0">
                <a:effectLst/>
                <a:latin typeface="system-ui"/>
              </a:rPr>
              <a:t> areas that attracts people to build business, live and go to for tourist </a:t>
            </a:r>
            <a:r>
              <a:rPr lang="en-GB" b="0" i="0" u="none" strike="noStrike" dirty="0" err="1">
                <a:effectLst/>
                <a:latin typeface="system-ui"/>
              </a:rPr>
              <a:t>attarctions</a:t>
            </a:r>
            <a:r>
              <a:rPr lang="en-GB" b="0" i="0" u="none" strike="noStrike" dirty="0">
                <a:effectLst/>
                <a:latin typeface="system-ui"/>
              </a:rPr>
              <a:t>.</a:t>
            </a:r>
          </a:p>
          <a:p>
            <a:pPr algn="l"/>
            <a:endParaRPr lang="en-GB" b="0" i="0" u="none" strike="noStrike" dirty="0">
              <a:effectLst/>
              <a:latin typeface="system-ui"/>
            </a:endParaRPr>
          </a:p>
          <a:p>
            <a:pPr algn="l">
              <a:buFont typeface="Arial" panose="020B0604020202020204" pitchFamily="34" charset="0"/>
              <a:buChar char="•"/>
            </a:pPr>
            <a:r>
              <a:rPr lang="en-GB" b="0" i="0" u="none" strike="noStrike" dirty="0">
                <a:effectLst/>
                <a:latin typeface="system-ui"/>
              </a:rPr>
              <a:t>Also it should be noted that the yellow cab company is doing well in this cities and everywhere else in general than the pink cab company</a:t>
            </a:r>
          </a:p>
          <a:p>
            <a:endParaRPr lang="en-US" dirty="0"/>
          </a:p>
        </p:txBody>
      </p:sp>
    </p:spTree>
    <p:extLst>
      <p:ext uri="{BB962C8B-B14F-4D97-AF65-F5344CB8AC3E}">
        <p14:creationId xmlns:p14="http://schemas.microsoft.com/office/powerpoint/2010/main" val="384811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627818" y="5843524"/>
            <a:ext cx="10936364" cy="646331"/>
          </a:xfrm>
          <a:prstGeom prst="rect">
            <a:avLst/>
          </a:prstGeom>
          <a:noFill/>
        </p:spPr>
        <p:txBody>
          <a:bodyPr wrap="square" rtlCol="0">
            <a:spAutoFit/>
          </a:bodyPr>
          <a:lstStyle/>
          <a:p>
            <a:r>
              <a:rPr lang="en-US" dirty="0"/>
              <a:t>* From the analysis it shows that there is no significant difference in the payment made from both mode of payments as they yield more or less the same average profits</a:t>
            </a: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Difference in profit based on payment mode </a:t>
            </a:r>
            <a:endParaRPr lang="en-US" sz="4400" dirty="0">
              <a:solidFill>
                <a:schemeClr val="accent2"/>
              </a:solidFill>
              <a:latin typeface="+mj-lt"/>
            </a:endParaRPr>
          </a:p>
        </p:txBody>
      </p:sp>
      <p:pic>
        <p:nvPicPr>
          <p:cNvPr id="18" name="Picture 17">
            <a:extLst>
              <a:ext uri="{FF2B5EF4-FFF2-40B4-BE49-F238E27FC236}">
                <a16:creationId xmlns:a16="http://schemas.microsoft.com/office/drawing/2014/main" id="{E6DBD384-BEDF-31C7-69DE-04A60BA9CF71}"/>
              </a:ext>
            </a:extLst>
          </p:cNvPr>
          <p:cNvPicPr>
            <a:picLocks noChangeAspect="1"/>
          </p:cNvPicPr>
          <p:nvPr/>
        </p:nvPicPr>
        <p:blipFill>
          <a:blip r:embed="rId2"/>
          <a:stretch>
            <a:fillRect/>
          </a:stretch>
        </p:blipFill>
        <p:spPr>
          <a:xfrm>
            <a:off x="0" y="2023080"/>
            <a:ext cx="6955523" cy="3361010"/>
          </a:xfrm>
          <a:prstGeom prst="rect">
            <a:avLst/>
          </a:prstGeom>
        </p:spPr>
      </p:pic>
      <p:pic>
        <p:nvPicPr>
          <p:cNvPr id="20" name="Picture 19">
            <a:extLst>
              <a:ext uri="{FF2B5EF4-FFF2-40B4-BE49-F238E27FC236}">
                <a16:creationId xmlns:a16="http://schemas.microsoft.com/office/drawing/2014/main" id="{7F275126-54B5-DAA8-C121-71C1E29E92E9}"/>
              </a:ext>
            </a:extLst>
          </p:cNvPr>
          <p:cNvPicPr>
            <a:picLocks noChangeAspect="1"/>
          </p:cNvPicPr>
          <p:nvPr/>
        </p:nvPicPr>
        <p:blipFill>
          <a:blip r:embed="rId3"/>
          <a:stretch>
            <a:fillRect/>
          </a:stretch>
        </p:blipFill>
        <p:spPr>
          <a:xfrm>
            <a:off x="6866625" y="3703593"/>
            <a:ext cx="4697557" cy="444500"/>
          </a:xfrm>
          <a:prstGeom prst="rect">
            <a:avLst/>
          </a:prstGeom>
        </p:spPr>
      </p:pic>
      <p:pic>
        <p:nvPicPr>
          <p:cNvPr id="22" name="Picture 21">
            <a:extLst>
              <a:ext uri="{FF2B5EF4-FFF2-40B4-BE49-F238E27FC236}">
                <a16:creationId xmlns:a16="http://schemas.microsoft.com/office/drawing/2014/main" id="{C1173EC7-CE01-7609-8174-7F7DC6B1A709}"/>
              </a:ext>
            </a:extLst>
          </p:cNvPr>
          <p:cNvPicPr>
            <a:picLocks noChangeAspect="1"/>
          </p:cNvPicPr>
          <p:nvPr/>
        </p:nvPicPr>
        <p:blipFill>
          <a:blip r:embed="rId4"/>
          <a:stretch>
            <a:fillRect/>
          </a:stretch>
        </p:blipFill>
        <p:spPr>
          <a:xfrm>
            <a:off x="6909231" y="3251555"/>
            <a:ext cx="5282769" cy="354889"/>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627818" y="5843524"/>
            <a:ext cx="10936364" cy="646331"/>
          </a:xfrm>
          <a:prstGeom prst="rect">
            <a:avLst/>
          </a:prstGeom>
          <a:noFill/>
        </p:spPr>
        <p:txBody>
          <a:bodyPr wrap="square" rtlCol="0">
            <a:spAutoFit/>
          </a:bodyPr>
          <a:lstStyle/>
          <a:p>
            <a:r>
              <a:rPr lang="en-US" dirty="0"/>
              <a:t>* From the analysis it shows that there is no significant difference in the profits based on gender as they yield the same average profits regardless the gender</a:t>
            </a: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and customer base Analysis Gender wise       </a:t>
            </a:r>
            <a:endParaRPr lang="en-US" sz="4400" dirty="0">
              <a:solidFill>
                <a:schemeClr val="accent2"/>
              </a:solidFill>
              <a:latin typeface="+mj-lt"/>
            </a:endParaRPr>
          </a:p>
        </p:txBody>
      </p:sp>
      <p:pic>
        <p:nvPicPr>
          <p:cNvPr id="4" name="Picture 3" descr="A graph of a number of people&#10;&#10;Description automatically generated">
            <a:extLst>
              <a:ext uri="{FF2B5EF4-FFF2-40B4-BE49-F238E27FC236}">
                <a16:creationId xmlns:a16="http://schemas.microsoft.com/office/drawing/2014/main" id="{62B85714-388C-FBB6-A38C-814B1F289C03}"/>
              </a:ext>
            </a:extLst>
          </p:cNvPr>
          <p:cNvPicPr>
            <a:picLocks noChangeAspect="1"/>
          </p:cNvPicPr>
          <p:nvPr/>
        </p:nvPicPr>
        <p:blipFill>
          <a:blip r:embed="rId2"/>
          <a:stretch>
            <a:fillRect/>
          </a:stretch>
        </p:blipFill>
        <p:spPr>
          <a:xfrm>
            <a:off x="151141" y="1663909"/>
            <a:ext cx="5395220" cy="3634319"/>
          </a:xfrm>
          <a:prstGeom prst="rect">
            <a:avLst/>
          </a:prstGeom>
        </p:spPr>
      </p:pic>
      <p:pic>
        <p:nvPicPr>
          <p:cNvPr id="8" name="Picture 7" descr="A close-up of a number&#10;&#10;Description automatically generated">
            <a:extLst>
              <a:ext uri="{FF2B5EF4-FFF2-40B4-BE49-F238E27FC236}">
                <a16:creationId xmlns:a16="http://schemas.microsoft.com/office/drawing/2014/main" id="{20E46F31-B0DE-D19C-C312-54B5357FDBE5}"/>
              </a:ext>
            </a:extLst>
          </p:cNvPr>
          <p:cNvPicPr>
            <a:picLocks noChangeAspect="1"/>
          </p:cNvPicPr>
          <p:nvPr/>
        </p:nvPicPr>
        <p:blipFill>
          <a:blip r:embed="rId3"/>
          <a:stretch>
            <a:fillRect/>
          </a:stretch>
        </p:blipFill>
        <p:spPr>
          <a:xfrm>
            <a:off x="5546361" y="1929208"/>
            <a:ext cx="4437456" cy="1161096"/>
          </a:xfrm>
          <a:prstGeom prst="rect">
            <a:avLst/>
          </a:prstGeom>
        </p:spPr>
      </p:pic>
      <p:pic>
        <p:nvPicPr>
          <p:cNvPr id="14" name="Picture 13">
            <a:extLst>
              <a:ext uri="{FF2B5EF4-FFF2-40B4-BE49-F238E27FC236}">
                <a16:creationId xmlns:a16="http://schemas.microsoft.com/office/drawing/2014/main" id="{04BE0D59-37F4-5B4B-9AA2-3F6ECBEE190D}"/>
              </a:ext>
            </a:extLst>
          </p:cNvPr>
          <p:cNvPicPr>
            <a:picLocks noChangeAspect="1"/>
          </p:cNvPicPr>
          <p:nvPr/>
        </p:nvPicPr>
        <p:blipFill>
          <a:blip r:embed="rId4"/>
          <a:stretch>
            <a:fillRect/>
          </a:stretch>
        </p:blipFill>
        <p:spPr>
          <a:xfrm>
            <a:off x="5398760" y="3194834"/>
            <a:ext cx="6186204" cy="1383912"/>
          </a:xfrm>
          <a:prstGeom prst="rect">
            <a:avLst/>
          </a:prstGeom>
        </p:spPr>
      </p:pic>
      <p:pic>
        <p:nvPicPr>
          <p:cNvPr id="16" name="Picture 15">
            <a:extLst>
              <a:ext uri="{FF2B5EF4-FFF2-40B4-BE49-F238E27FC236}">
                <a16:creationId xmlns:a16="http://schemas.microsoft.com/office/drawing/2014/main" id="{F0C1E24D-DC09-AE77-F761-AAE17CAFE8E8}"/>
              </a:ext>
            </a:extLst>
          </p:cNvPr>
          <p:cNvPicPr>
            <a:picLocks noChangeAspect="1"/>
          </p:cNvPicPr>
          <p:nvPr/>
        </p:nvPicPr>
        <p:blipFill>
          <a:blip r:embed="rId5"/>
          <a:stretch>
            <a:fillRect/>
          </a:stretch>
        </p:blipFill>
        <p:spPr>
          <a:xfrm>
            <a:off x="627818" y="-998429"/>
            <a:ext cx="7772400" cy="1813809"/>
          </a:xfrm>
          <a:prstGeom prst="rect">
            <a:avLst/>
          </a:prstGeom>
        </p:spPr>
      </p:pic>
    </p:spTree>
    <p:extLst>
      <p:ext uri="{BB962C8B-B14F-4D97-AF65-F5344CB8AC3E}">
        <p14:creationId xmlns:p14="http://schemas.microsoft.com/office/powerpoint/2010/main" val="1362355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6D4D0E5-75EB-F64C-BEF1-D8067990F699}"/>
              </a:ext>
            </a:extLst>
          </p:cNvPr>
          <p:cNvSpPr txBox="1"/>
          <p:nvPr/>
        </p:nvSpPr>
        <p:spPr>
          <a:xfrm>
            <a:off x="1211343" y="5930294"/>
            <a:ext cx="9769313" cy="369332"/>
          </a:xfrm>
          <a:prstGeom prst="rect">
            <a:avLst/>
          </a:prstGeom>
          <a:noFill/>
        </p:spPr>
        <p:txBody>
          <a:bodyPr wrap="square" rtlCol="0">
            <a:spAutoFit/>
          </a:bodyPr>
          <a:lstStyle/>
          <a:p>
            <a:r>
              <a:rPr lang="en-US" dirty="0"/>
              <a:t>* From the analysis it shows that there is no difference </a:t>
            </a:r>
            <a:r>
              <a:rPr lang="en-US" dirty="0" err="1"/>
              <a:t>betwwen</a:t>
            </a:r>
            <a:r>
              <a:rPr lang="en-US" dirty="0"/>
              <a:t> the income of both company users</a:t>
            </a:r>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Difference in income of both cab customers</a:t>
            </a:r>
            <a:endParaRPr lang="en-US" sz="4200" dirty="0">
              <a:solidFill>
                <a:schemeClr val="accent2"/>
              </a:solidFill>
              <a:latin typeface="+mj-lt"/>
            </a:endParaRPr>
          </a:p>
        </p:txBody>
      </p:sp>
      <p:pic>
        <p:nvPicPr>
          <p:cNvPr id="7" name="Picture 6">
            <a:extLst>
              <a:ext uri="{FF2B5EF4-FFF2-40B4-BE49-F238E27FC236}">
                <a16:creationId xmlns:a16="http://schemas.microsoft.com/office/drawing/2014/main" id="{05BD3724-D18E-E1E3-AD50-58B0D183627B}"/>
              </a:ext>
            </a:extLst>
          </p:cNvPr>
          <p:cNvPicPr>
            <a:picLocks noChangeAspect="1"/>
          </p:cNvPicPr>
          <p:nvPr/>
        </p:nvPicPr>
        <p:blipFill>
          <a:blip r:embed="rId2"/>
          <a:stretch>
            <a:fillRect/>
          </a:stretch>
        </p:blipFill>
        <p:spPr>
          <a:xfrm>
            <a:off x="-166635" y="1697493"/>
            <a:ext cx="5548028" cy="3909160"/>
          </a:xfrm>
          <a:prstGeom prst="rect">
            <a:avLst/>
          </a:prstGeom>
        </p:spPr>
      </p:pic>
      <p:pic>
        <p:nvPicPr>
          <p:cNvPr id="11" name="Picture 10">
            <a:extLst>
              <a:ext uri="{FF2B5EF4-FFF2-40B4-BE49-F238E27FC236}">
                <a16:creationId xmlns:a16="http://schemas.microsoft.com/office/drawing/2014/main" id="{317A8C14-E37D-3249-40B6-7DE43276E0DD}"/>
              </a:ext>
            </a:extLst>
          </p:cNvPr>
          <p:cNvPicPr>
            <a:picLocks noChangeAspect="1"/>
          </p:cNvPicPr>
          <p:nvPr/>
        </p:nvPicPr>
        <p:blipFill>
          <a:blip r:embed="rId3"/>
          <a:stretch>
            <a:fillRect/>
          </a:stretch>
        </p:blipFill>
        <p:spPr>
          <a:xfrm>
            <a:off x="5381393" y="2021134"/>
            <a:ext cx="6634573" cy="3195774"/>
          </a:xfrm>
          <a:prstGeom prst="rect">
            <a:avLst/>
          </a:prstGeom>
        </p:spPr>
      </p:pic>
    </p:spTree>
    <p:extLst>
      <p:ext uri="{BB962C8B-B14F-4D97-AF65-F5344CB8AC3E}">
        <p14:creationId xmlns:p14="http://schemas.microsoft.com/office/powerpoint/2010/main" val="491804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5613</TotalTime>
  <Words>907</Words>
  <Application>Microsoft Macintosh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system-ui</vt:lpstr>
      <vt:lpstr>Office Theme</vt:lpstr>
      <vt:lpstr>PowerPoint Presentation</vt:lpstr>
      <vt:lpstr>Background –G2M(cab industry) case study</vt:lpstr>
      <vt:lpstr>Background –G2M(cab industry) case study</vt:lpstr>
      <vt:lpstr>Objectives</vt:lpstr>
      <vt:lpstr>Data Exploration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Olumide Omobulejo</cp:lastModifiedBy>
  <cp:revision>146</cp:revision>
  <cp:lastPrinted>2019-08-24T08:13:50Z</cp:lastPrinted>
  <dcterms:created xsi:type="dcterms:W3CDTF">2019-08-19T15:39:24Z</dcterms:created>
  <dcterms:modified xsi:type="dcterms:W3CDTF">2024-06-21T21:45:03Z</dcterms:modified>
</cp:coreProperties>
</file>