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notesMasterIdLst>
    <p:notesMasterId r:id="rId60"/>
  </p:notesMasterIdLst>
  <p:sldIdLst>
    <p:sldId id="257" r:id="rId2"/>
    <p:sldId id="258" r:id="rId3"/>
    <p:sldId id="268" r:id="rId4"/>
    <p:sldId id="269" r:id="rId5"/>
    <p:sldId id="292" r:id="rId6"/>
    <p:sldId id="271" r:id="rId7"/>
    <p:sldId id="291" r:id="rId8"/>
    <p:sldId id="293" r:id="rId9"/>
    <p:sldId id="272" r:id="rId10"/>
    <p:sldId id="273" r:id="rId11"/>
    <p:sldId id="290" r:id="rId12"/>
    <p:sldId id="277" r:id="rId13"/>
    <p:sldId id="278" r:id="rId14"/>
    <p:sldId id="279" r:id="rId15"/>
    <p:sldId id="280" r:id="rId16"/>
    <p:sldId id="282" r:id="rId17"/>
    <p:sldId id="283" r:id="rId18"/>
    <p:sldId id="284" r:id="rId19"/>
    <p:sldId id="285" r:id="rId20"/>
    <p:sldId id="275" r:id="rId21"/>
    <p:sldId id="294" r:id="rId22"/>
    <p:sldId id="296" r:id="rId23"/>
    <p:sldId id="297" r:id="rId24"/>
    <p:sldId id="298" r:id="rId25"/>
    <p:sldId id="299" r:id="rId26"/>
    <p:sldId id="300" r:id="rId27"/>
    <p:sldId id="301" r:id="rId28"/>
    <p:sldId id="302" r:id="rId29"/>
    <p:sldId id="307" r:id="rId30"/>
    <p:sldId id="306" r:id="rId31"/>
    <p:sldId id="336" r:id="rId32"/>
    <p:sldId id="305" r:id="rId33"/>
    <p:sldId id="335" r:id="rId34"/>
    <p:sldId id="309" r:id="rId35"/>
    <p:sldId id="310" r:id="rId36"/>
    <p:sldId id="311" r:id="rId37"/>
    <p:sldId id="313" r:id="rId38"/>
    <p:sldId id="308" r:id="rId39"/>
    <p:sldId id="337" r:id="rId40"/>
    <p:sldId id="303" r:id="rId41"/>
    <p:sldId id="304" r:id="rId42"/>
    <p:sldId id="314" r:id="rId43"/>
    <p:sldId id="315" r:id="rId44"/>
    <p:sldId id="316" r:id="rId45"/>
    <p:sldId id="317" r:id="rId46"/>
    <p:sldId id="319" r:id="rId47"/>
    <p:sldId id="320" r:id="rId48"/>
    <p:sldId id="321" r:id="rId49"/>
    <p:sldId id="322" r:id="rId50"/>
    <p:sldId id="323" r:id="rId51"/>
    <p:sldId id="324" r:id="rId52"/>
    <p:sldId id="325" r:id="rId53"/>
    <p:sldId id="326" r:id="rId54"/>
    <p:sldId id="327" r:id="rId55"/>
    <p:sldId id="333" r:id="rId56"/>
    <p:sldId id="332" r:id="rId57"/>
    <p:sldId id="334" r:id="rId58"/>
    <p:sldId id="338" r:id="rId5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AF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49" autoAdjust="0"/>
  </p:normalViewPr>
  <p:slideViewPr>
    <p:cSldViewPr snapToGrid="0">
      <p:cViewPr varScale="1">
        <p:scale>
          <a:sx n="75" d="100"/>
          <a:sy n="75" d="100"/>
        </p:scale>
        <p:origin x="290" y="20"/>
      </p:cViewPr>
      <p:guideLst/>
    </p:cSldViewPr>
  </p:slideViewPr>
  <p:outlineViewPr>
    <p:cViewPr>
      <p:scale>
        <a:sx n="33" d="100"/>
        <a:sy n="33" d="100"/>
      </p:scale>
      <p:origin x="0" y="-3486"/>
    </p:cViewPr>
  </p:outlineViewPr>
  <p:notesTextViewPr>
    <p:cViewPr>
      <p:scale>
        <a:sx n="1" d="1"/>
        <a:sy n="1" d="1"/>
      </p:scale>
      <p:origin x="0" y="0"/>
    </p:cViewPr>
  </p:notesTextViewPr>
  <p:notesViewPr>
    <p:cSldViewPr snapToGrid="0">
      <p:cViewPr varScale="1">
        <p:scale>
          <a:sx n="89" d="100"/>
          <a:sy n="89" d="100"/>
        </p:scale>
        <p:origin x="379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E93A1-6CD8-4C98-82D0-847559F7EE5C}" type="datetimeFigureOut">
              <a:rPr lang="en-NG" smtClean="0"/>
              <a:t>10/06/2023</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BE727-B96C-472F-B145-E3DCBB916224}" type="slidenum">
              <a:rPr lang="en-NG" smtClean="0"/>
              <a:t>‹#›</a:t>
            </a:fld>
            <a:endParaRPr lang="en-NG"/>
          </a:p>
        </p:txBody>
      </p:sp>
    </p:spTree>
    <p:extLst>
      <p:ext uri="{BB962C8B-B14F-4D97-AF65-F5344CB8AC3E}">
        <p14:creationId xmlns:p14="http://schemas.microsoft.com/office/powerpoint/2010/main" val="2941131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a:t>
            </a:fld>
            <a:endParaRPr lang="en-NG"/>
          </a:p>
        </p:txBody>
      </p:sp>
    </p:spTree>
    <p:extLst>
      <p:ext uri="{BB962C8B-B14F-4D97-AF65-F5344CB8AC3E}">
        <p14:creationId xmlns:p14="http://schemas.microsoft.com/office/powerpoint/2010/main" val="262491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11</a:t>
            </a:fld>
            <a:endParaRPr lang="en-NG"/>
          </a:p>
        </p:txBody>
      </p:sp>
    </p:spTree>
    <p:extLst>
      <p:ext uri="{BB962C8B-B14F-4D97-AF65-F5344CB8AC3E}">
        <p14:creationId xmlns:p14="http://schemas.microsoft.com/office/powerpoint/2010/main" val="1980089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12</a:t>
            </a:fld>
            <a:endParaRPr lang="en-NG"/>
          </a:p>
        </p:txBody>
      </p:sp>
    </p:spTree>
    <p:extLst>
      <p:ext uri="{BB962C8B-B14F-4D97-AF65-F5344CB8AC3E}">
        <p14:creationId xmlns:p14="http://schemas.microsoft.com/office/powerpoint/2010/main" val="536794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13</a:t>
            </a:fld>
            <a:endParaRPr lang="en-NG"/>
          </a:p>
        </p:txBody>
      </p:sp>
    </p:spTree>
    <p:extLst>
      <p:ext uri="{BB962C8B-B14F-4D97-AF65-F5344CB8AC3E}">
        <p14:creationId xmlns:p14="http://schemas.microsoft.com/office/powerpoint/2010/main" val="427148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14</a:t>
            </a:fld>
            <a:endParaRPr lang="en-NG"/>
          </a:p>
        </p:txBody>
      </p:sp>
    </p:spTree>
    <p:extLst>
      <p:ext uri="{BB962C8B-B14F-4D97-AF65-F5344CB8AC3E}">
        <p14:creationId xmlns:p14="http://schemas.microsoft.com/office/powerpoint/2010/main" val="311000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15</a:t>
            </a:fld>
            <a:endParaRPr lang="en-NG"/>
          </a:p>
        </p:txBody>
      </p:sp>
    </p:spTree>
    <p:extLst>
      <p:ext uri="{BB962C8B-B14F-4D97-AF65-F5344CB8AC3E}">
        <p14:creationId xmlns:p14="http://schemas.microsoft.com/office/powerpoint/2010/main" val="1856199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16</a:t>
            </a:fld>
            <a:endParaRPr lang="en-NG"/>
          </a:p>
        </p:txBody>
      </p:sp>
    </p:spTree>
    <p:extLst>
      <p:ext uri="{BB962C8B-B14F-4D97-AF65-F5344CB8AC3E}">
        <p14:creationId xmlns:p14="http://schemas.microsoft.com/office/powerpoint/2010/main" val="2284885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17</a:t>
            </a:fld>
            <a:endParaRPr lang="en-NG"/>
          </a:p>
        </p:txBody>
      </p:sp>
    </p:spTree>
    <p:extLst>
      <p:ext uri="{BB962C8B-B14F-4D97-AF65-F5344CB8AC3E}">
        <p14:creationId xmlns:p14="http://schemas.microsoft.com/office/powerpoint/2010/main" val="3416482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18</a:t>
            </a:fld>
            <a:endParaRPr lang="en-NG"/>
          </a:p>
        </p:txBody>
      </p:sp>
    </p:spTree>
    <p:extLst>
      <p:ext uri="{BB962C8B-B14F-4D97-AF65-F5344CB8AC3E}">
        <p14:creationId xmlns:p14="http://schemas.microsoft.com/office/powerpoint/2010/main" val="3454212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19</a:t>
            </a:fld>
            <a:endParaRPr lang="en-NG"/>
          </a:p>
        </p:txBody>
      </p:sp>
    </p:spTree>
    <p:extLst>
      <p:ext uri="{BB962C8B-B14F-4D97-AF65-F5344CB8AC3E}">
        <p14:creationId xmlns:p14="http://schemas.microsoft.com/office/powerpoint/2010/main" val="962845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20</a:t>
            </a:fld>
            <a:endParaRPr lang="en-NG"/>
          </a:p>
        </p:txBody>
      </p:sp>
    </p:spTree>
    <p:extLst>
      <p:ext uri="{BB962C8B-B14F-4D97-AF65-F5344CB8AC3E}">
        <p14:creationId xmlns:p14="http://schemas.microsoft.com/office/powerpoint/2010/main" val="283428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a:t>
            </a:fld>
            <a:endParaRPr lang="en-NG"/>
          </a:p>
        </p:txBody>
      </p:sp>
    </p:spTree>
    <p:extLst>
      <p:ext uri="{BB962C8B-B14F-4D97-AF65-F5344CB8AC3E}">
        <p14:creationId xmlns:p14="http://schemas.microsoft.com/office/powerpoint/2010/main" val="188949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21</a:t>
            </a:fld>
            <a:endParaRPr lang="en-NG"/>
          </a:p>
        </p:txBody>
      </p:sp>
    </p:spTree>
    <p:extLst>
      <p:ext uri="{BB962C8B-B14F-4D97-AF65-F5344CB8AC3E}">
        <p14:creationId xmlns:p14="http://schemas.microsoft.com/office/powerpoint/2010/main" val="3527597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22</a:t>
            </a:fld>
            <a:endParaRPr lang="en-NG"/>
          </a:p>
        </p:txBody>
      </p:sp>
    </p:spTree>
    <p:extLst>
      <p:ext uri="{BB962C8B-B14F-4D97-AF65-F5344CB8AC3E}">
        <p14:creationId xmlns:p14="http://schemas.microsoft.com/office/powerpoint/2010/main" val="4291849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23</a:t>
            </a:fld>
            <a:endParaRPr lang="en-NG"/>
          </a:p>
        </p:txBody>
      </p:sp>
    </p:spTree>
    <p:extLst>
      <p:ext uri="{BB962C8B-B14F-4D97-AF65-F5344CB8AC3E}">
        <p14:creationId xmlns:p14="http://schemas.microsoft.com/office/powerpoint/2010/main" val="3159433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24</a:t>
            </a:fld>
            <a:endParaRPr lang="en-NG"/>
          </a:p>
        </p:txBody>
      </p:sp>
    </p:spTree>
    <p:extLst>
      <p:ext uri="{BB962C8B-B14F-4D97-AF65-F5344CB8AC3E}">
        <p14:creationId xmlns:p14="http://schemas.microsoft.com/office/powerpoint/2010/main" val="2848396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25</a:t>
            </a:fld>
            <a:endParaRPr lang="en-NG"/>
          </a:p>
        </p:txBody>
      </p:sp>
    </p:spTree>
    <p:extLst>
      <p:ext uri="{BB962C8B-B14F-4D97-AF65-F5344CB8AC3E}">
        <p14:creationId xmlns:p14="http://schemas.microsoft.com/office/powerpoint/2010/main" val="989733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26</a:t>
            </a:fld>
            <a:endParaRPr lang="en-NG"/>
          </a:p>
        </p:txBody>
      </p:sp>
    </p:spTree>
    <p:extLst>
      <p:ext uri="{BB962C8B-B14F-4D97-AF65-F5344CB8AC3E}">
        <p14:creationId xmlns:p14="http://schemas.microsoft.com/office/powerpoint/2010/main" val="582729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27</a:t>
            </a:fld>
            <a:endParaRPr lang="en-NG"/>
          </a:p>
        </p:txBody>
      </p:sp>
    </p:spTree>
    <p:extLst>
      <p:ext uri="{BB962C8B-B14F-4D97-AF65-F5344CB8AC3E}">
        <p14:creationId xmlns:p14="http://schemas.microsoft.com/office/powerpoint/2010/main" val="352696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28</a:t>
            </a:fld>
            <a:endParaRPr lang="en-NG"/>
          </a:p>
        </p:txBody>
      </p:sp>
    </p:spTree>
    <p:extLst>
      <p:ext uri="{BB962C8B-B14F-4D97-AF65-F5344CB8AC3E}">
        <p14:creationId xmlns:p14="http://schemas.microsoft.com/office/powerpoint/2010/main" val="496175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29</a:t>
            </a:fld>
            <a:endParaRPr lang="en-NG"/>
          </a:p>
        </p:txBody>
      </p:sp>
    </p:spTree>
    <p:extLst>
      <p:ext uri="{BB962C8B-B14F-4D97-AF65-F5344CB8AC3E}">
        <p14:creationId xmlns:p14="http://schemas.microsoft.com/office/powerpoint/2010/main" val="221717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30</a:t>
            </a:fld>
            <a:endParaRPr lang="en-NG"/>
          </a:p>
        </p:txBody>
      </p:sp>
    </p:spTree>
    <p:extLst>
      <p:ext uri="{BB962C8B-B14F-4D97-AF65-F5344CB8AC3E}">
        <p14:creationId xmlns:p14="http://schemas.microsoft.com/office/powerpoint/2010/main" val="393881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a:t>
            </a:fld>
            <a:endParaRPr lang="en-NG"/>
          </a:p>
        </p:txBody>
      </p:sp>
    </p:spTree>
    <p:extLst>
      <p:ext uri="{BB962C8B-B14F-4D97-AF65-F5344CB8AC3E}">
        <p14:creationId xmlns:p14="http://schemas.microsoft.com/office/powerpoint/2010/main" val="2816840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31</a:t>
            </a:fld>
            <a:endParaRPr lang="en-NG"/>
          </a:p>
        </p:txBody>
      </p:sp>
    </p:spTree>
    <p:extLst>
      <p:ext uri="{BB962C8B-B14F-4D97-AF65-F5344CB8AC3E}">
        <p14:creationId xmlns:p14="http://schemas.microsoft.com/office/powerpoint/2010/main" val="2502544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32</a:t>
            </a:fld>
            <a:endParaRPr lang="en-NG"/>
          </a:p>
        </p:txBody>
      </p:sp>
    </p:spTree>
    <p:extLst>
      <p:ext uri="{BB962C8B-B14F-4D97-AF65-F5344CB8AC3E}">
        <p14:creationId xmlns:p14="http://schemas.microsoft.com/office/powerpoint/2010/main" val="1566767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33</a:t>
            </a:fld>
            <a:endParaRPr lang="en-NG"/>
          </a:p>
        </p:txBody>
      </p:sp>
    </p:spTree>
    <p:extLst>
      <p:ext uri="{BB962C8B-B14F-4D97-AF65-F5344CB8AC3E}">
        <p14:creationId xmlns:p14="http://schemas.microsoft.com/office/powerpoint/2010/main" val="2349649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34</a:t>
            </a:fld>
            <a:endParaRPr lang="en-NG"/>
          </a:p>
        </p:txBody>
      </p:sp>
    </p:spTree>
    <p:extLst>
      <p:ext uri="{BB962C8B-B14F-4D97-AF65-F5344CB8AC3E}">
        <p14:creationId xmlns:p14="http://schemas.microsoft.com/office/powerpoint/2010/main" val="2031602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35</a:t>
            </a:fld>
            <a:endParaRPr lang="en-NG"/>
          </a:p>
        </p:txBody>
      </p:sp>
    </p:spTree>
    <p:extLst>
      <p:ext uri="{BB962C8B-B14F-4D97-AF65-F5344CB8AC3E}">
        <p14:creationId xmlns:p14="http://schemas.microsoft.com/office/powerpoint/2010/main" val="375539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36</a:t>
            </a:fld>
            <a:endParaRPr lang="en-NG"/>
          </a:p>
        </p:txBody>
      </p:sp>
    </p:spTree>
    <p:extLst>
      <p:ext uri="{BB962C8B-B14F-4D97-AF65-F5344CB8AC3E}">
        <p14:creationId xmlns:p14="http://schemas.microsoft.com/office/powerpoint/2010/main" val="2900860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37</a:t>
            </a:fld>
            <a:endParaRPr lang="en-NG"/>
          </a:p>
        </p:txBody>
      </p:sp>
    </p:spTree>
    <p:extLst>
      <p:ext uri="{BB962C8B-B14F-4D97-AF65-F5344CB8AC3E}">
        <p14:creationId xmlns:p14="http://schemas.microsoft.com/office/powerpoint/2010/main" val="86777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38</a:t>
            </a:fld>
            <a:endParaRPr lang="en-NG"/>
          </a:p>
        </p:txBody>
      </p:sp>
    </p:spTree>
    <p:extLst>
      <p:ext uri="{BB962C8B-B14F-4D97-AF65-F5344CB8AC3E}">
        <p14:creationId xmlns:p14="http://schemas.microsoft.com/office/powerpoint/2010/main" val="21545661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39</a:t>
            </a:fld>
            <a:endParaRPr lang="en-NG"/>
          </a:p>
        </p:txBody>
      </p:sp>
    </p:spTree>
    <p:extLst>
      <p:ext uri="{BB962C8B-B14F-4D97-AF65-F5344CB8AC3E}">
        <p14:creationId xmlns:p14="http://schemas.microsoft.com/office/powerpoint/2010/main" val="3327870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40</a:t>
            </a:fld>
            <a:endParaRPr lang="en-NG"/>
          </a:p>
        </p:txBody>
      </p:sp>
    </p:spTree>
    <p:extLst>
      <p:ext uri="{BB962C8B-B14F-4D97-AF65-F5344CB8AC3E}">
        <p14:creationId xmlns:p14="http://schemas.microsoft.com/office/powerpoint/2010/main" val="188131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a:t>
            </a:fld>
            <a:endParaRPr lang="en-NG"/>
          </a:p>
        </p:txBody>
      </p:sp>
    </p:spTree>
    <p:extLst>
      <p:ext uri="{BB962C8B-B14F-4D97-AF65-F5344CB8AC3E}">
        <p14:creationId xmlns:p14="http://schemas.microsoft.com/office/powerpoint/2010/main" val="514275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41</a:t>
            </a:fld>
            <a:endParaRPr lang="en-NG"/>
          </a:p>
        </p:txBody>
      </p:sp>
    </p:spTree>
    <p:extLst>
      <p:ext uri="{BB962C8B-B14F-4D97-AF65-F5344CB8AC3E}">
        <p14:creationId xmlns:p14="http://schemas.microsoft.com/office/powerpoint/2010/main" val="8514098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42</a:t>
            </a:fld>
            <a:endParaRPr lang="en-NG"/>
          </a:p>
        </p:txBody>
      </p:sp>
    </p:spTree>
    <p:extLst>
      <p:ext uri="{BB962C8B-B14F-4D97-AF65-F5344CB8AC3E}">
        <p14:creationId xmlns:p14="http://schemas.microsoft.com/office/powerpoint/2010/main" val="12126149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43</a:t>
            </a:fld>
            <a:endParaRPr lang="en-NG"/>
          </a:p>
        </p:txBody>
      </p:sp>
    </p:spTree>
    <p:extLst>
      <p:ext uri="{BB962C8B-B14F-4D97-AF65-F5344CB8AC3E}">
        <p14:creationId xmlns:p14="http://schemas.microsoft.com/office/powerpoint/2010/main" val="3489316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44</a:t>
            </a:fld>
            <a:endParaRPr lang="en-NG"/>
          </a:p>
        </p:txBody>
      </p:sp>
    </p:spTree>
    <p:extLst>
      <p:ext uri="{BB962C8B-B14F-4D97-AF65-F5344CB8AC3E}">
        <p14:creationId xmlns:p14="http://schemas.microsoft.com/office/powerpoint/2010/main" val="2258740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45</a:t>
            </a:fld>
            <a:endParaRPr lang="en-NG"/>
          </a:p>
        </p:txBody>
      </p:sp>
    </p:spTree>
    <p:extLst>
      <p:ext uri="{BB962C8B-B14F-4D97-AF65-F5344CB8AC3E}">
        <p14:creationId xmlns:p14="http://schemas.microsoft.com/office/powerpoint/2010/main" val="7589007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46</a:t>
            </a:fld>
            <a:endParaRPr lang="en-NG"/>
          </a:p>
        </p:txBody>
      </p:sp>
    </p:spTree>
    <p:extLst>
      <p:ext uri="{BB962C8B-B14F-4D97-AF65-F5344CB8AC3E}">
        <p14:creationId xmlns:p14="http://schemas.microsoft.com/office/powerpoint/2010/main" val="17755744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47</a:t>
            </a:fld>
            <a:endParaRPr lang="en-NG"/>
          </a:p>
        </p:txBody>
      </p:sp>
    </p:spTree>
    <p:extLst>
      <p:ext uri="{BB962C8B-B14F-4D97-AF65-F5344CB8AC3E}">
        <p14:creationId xmlns:p14="http://schemas.microsoft.com/office/powerpoint/2010/main" val="29566395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48</a:t>
            </a:fld>
            <a:endParaRPr lang="en-NG"/>
          </a:p>
        </p:txBody>
      </p:sp>
    </p:spTree>
    <p:extLst>
      <p:ext uri="{BB962C8B-B14F-4D97-AF65-F5344CB8AC3E}">
        <p14:creationId xmlns:p14="http://schemas.microsoft.com/office/powerpoint/2010/main" val="16634053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49</a:t>
            </a:fld>
            <a:endParaRPr lang="en-NG"/>
          </a:p>
        </p:txBody>
      </p:sp>
    </p:spTree>
    <p:extLst>
      <p:ext uri="{BB962C8B-B14F-4D97-AF65-F5344CB8AC3E}">
        <p14:creationId xmlns:p14="http://schemas.microsoft.com/office/powerpoint/2010/main" val="5231843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50</a:t>
            </a:fld>
            <a:endParaRPr lang="en-NG"/>
          </a:p>
        </p:txBody>
      </p:sp>
    </p:spTree>
    <p:extLst>
      <p:ext uri="{BB962C8B-B14F-4D97-AF65-F5344CB8AC3E}">
        <p14:creationId xmlns:p14="http://schemas.microsoft.com/office/powerpoint/2010/main" val="272353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6</a:t>
            </a:fld>
            <a:endParaRPr lang="en-NG"/>
          </a:p>
        </p:txBody>
      </p:sp>
    </p:spTree>
    <p:extLst>
      <p:ext uri="{BB962C8B-B14F-4D97-AF65-F5344CB8AC3E}">
        <p14:creationId xmlns:p14="http://schemas.microsoft.com/office/powerpoint/2010/main" val="21651545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51</a:t>
            </a:fld>
            <a:endParaRPr lang="en-NG"/>
          </a:p>
        </p:txBody>
      </p:sp>
    </p:spTree>
    <p:extLst>
      <p:ext uri="{BB962C8B-B14F-4D97-AF65-F5344CB8AC3E}">
        <p14:creationId xmlns:p14="http://schemas.microsoft.com/office/powerpoint/2010/main" val="759691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52</a:t>
            </a:fld>
            <a:endParaRPr lang="en-NG"/>
          </a:p>
        </p:txBody>
      </p:sp>
    </p:spTree>
    <p:extLst>
      <p:ext uri="{BB962C8B-B14F-4D97-AF65-F5344CB8AC3E}">
        <p14:creationId xmlns:p14="http://schemas.microsoft.com/office/powerpoint/2010/main" val="21011420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53</a:t>
            </a:fld>
            <a:endParaRPr lang="en-NG"/>
          </a:p>
        </p:txBody>
      </p:sp>
    </p:spTree>
    <p:extLst>
      <p:ext uri="{BB962C8B-B14F-4D97-AF65-F5344CB8AC3E}">
        <p14:creationId xmlns:p14="http://schemas.microsoft.com/office/powerpoint/2010/main" val="2653254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54</a:t>
            </a:fld>
            <a:endParaRPr lang="en-NG"/>
          </a:p>
        </p:txBody>
      </p:sp>
    </p:spTree>
    <p:extLst>
      <p:ext uri="{BB962C8B-B14F-4D97-AF65-F5344CB8AC3E}">
        <p14:creationId xmlns:p14="http://schemas.microsoft.com/office/powerpoint/2010/main" val="28571504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55</a:t>
            </a:fld>
            <a:endParaRPr lang="en-NG"/>
          </a:p>
        </p:txBody>
      </p:sp>
    </p:spTree>
    <p:extLst>
      <p:ext uri="{BB962C8B-B14F-4D97-AF65-F5344CB8AC3E}">
        <p14:creationId xmlns:p14="http://schemas.microsoft.com/office/powerpoint/2010/main" val="20356788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56</a:t>
            </a:fld>
            <a:endParaRPr lang="en-NG"/>
          </a:p>
        </p:txBody>
      </p:sp>
    </p:spTree>
    <p:extLst>
      <p:ext uri="{BB962C8B-B14F-4D97-AF65-F5344CB8AC3E}">
        <p14:creationId xmlns:p14="http://schemas.microsoft.com/office/powerpoint/2010/main" val="480602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57</a:t>
            </a:fld>
            <a:endParaRPr lang="en-NG"/>
          </a:p>
        </p:txBody>
      </p:sp>
    </p:spTree>
    <p:extLst>
      <p:ext uri="{BB962C8B-B14F-4D97-AF65-F5344CB8AC3E}">
        <p14:creationId xmlns:p14="http://schemas.microsoft.com/office/powerpoint/2010/main" val="4292487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7</a:t>
            </a:fld>
            <a:endParaRPr lang="en-NG"/>
          </a:p>
        </p:txBody>
      </p:sp>
    </p:spTree>
    <p:extLst>
      <p:ext uri="{BB962C8B-B14F-4D97-AF65-F5344CB8AC3E}">
        <p14:creationId xmlns:p14="http://schemas.microsoft.com/office/powerpoint/2010/main" val="4166550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8</a:t>
            </a:fld>
            <a:endParaRPr lang="en-NG"/>
          </a:p>
        </p:txBody>
      </p:sp>
    </p:spTree>
    <p:extLst>
      <p:ext uri="{BB962C8B-B14F-4D97-AF65-F5344CB8AC3E}">
        <p14:creationId xmlns:p14="http://schemas.microsoft.com/office/powerpoint/2010/main" val="195562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9</a:t>
            </a:fld>
            <a:endParaRPr lang="en-NG"/>
          </a:p>
        </p:txBody>
      </p:sp>
    </p:spTree>
    <p:extLst>
      <p:ext uri="{BB962C8B-B14F-4D97-AF65-F5344CB8AC3E}">
        <p14:creationId xmlns:p14="http://schemas.microsoft.com/office/powerpoint/2010/main" val="320433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a:p>
        </p:txBody>
      </p:sp>
      <p:sp>
        <p:nvSpPr>
          <p:cNvPr id="4" name="Slide Number Placeholder 3"/>
          <p:cNvSpPr>
            <a:spLocks noGrp="1"/>
          </p:cNvSpPr>
          <p:nvPr>
            <p:ph type="sldNum" sz="quarter" idx="5"/>
          </p:nvPr>
        </p:nvSpPr>
        <p:spPr/>
        <p:txBody>
          <a:bodyPr/>
          <a:lstStyle/>
          <a:p>
            <a:fld id="{28CBE727-B96C-472F-B145-E3DCBB916224}" type="slidenum">
              <a:rPr lang="en-NG" smtClean="0"/>
              <a:t>10</a:t>
            </a:fld>
            <a:endParaRPr lang="en-NG"/>
          </a:p>
        </p:txBody>
      </p:sp>
    </p:spTree>
    <p:extLst>
      <p:ext uri="{BB962C8B-B14F-4D97-AF65-F5344CB8AC3E}">
        <p14:creationId xmlns:p14="http://schemas.microsoft.com/office/powerpoint/2010/main" val="215366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E4ED-5623-1276-79EE-33CF67243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D9D21B18-6AE7-90DA-21BA-83E599D04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1BA8F4D2-9950-7D43-245D-E25801D9467E}"/>
              </a:ext>
            </a:extLst>
          </p:cNvPr>
          <p:cNvSpPr>
            <a:spLocks noGrp="1"/>
          </p:cNvSpPr>
          <p:nvPr>
            <p:ph type="dt" sz="half" idx="10"/>
          </p:nvPr>
        </p:nvSpPr>
        <p:spPr/>
        <p:txBody>
          <a:bodyPr/>
          <a:lstStyle/>
          <a:p>
            <a:fld id="{9184DA70-C731-4C70-880D-CCD4705E623C}" type="datetime1">
              <a:rPr lang="en-US" smtClean="0"/>
              <a:t>6/10/2023</a:t>
            </a:fld>
            <a:endParaRPr lang="en-US" dirty="0"/>
          </a:p>
        </p:txBody>
      </p:sp>
      <p:sp>
        <p:nvSpPr>
          <p:cNvPr id="5" name="Footer Placeholder 4">
            <a:extLst>
              <a:ext uri="{FF2B5EF4-FFF2-40B4-BE49-F238E27FC236}">
                <a16:creationId xmlns:a16="http://schemas.microsoft.com/office/drawing/2014/main" id="{5001E7CF-0608-7A32-08A8-B5A5367145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A242E6-13A7-0264-FDF8-EC33FF0698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8620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C6B2-2E03-9519-AEB3-EBAF50F38CA4}"/>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F756F8A-683B-044B-483D-F76E6F23CE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598B4DC-2724-14CC-64C1-29F04710D856}"/>
              </a:ext>
            </a:extLst>
          </p:cNvPr>
          <p:cNvSpPr>
            <a:spLocks noGrp="1"/>
          </p:cNvSpPr>
          <p:nvPr>
            <p:ph type="dt" sz="half" idx="10"/>
          </p:nvPr>
        </p:nvSpPr>
        <p:spPr/>
        <p:txBody>
          <a:bodyPr/>
          <a:lstStyle/>
          <a:p>
            <a:fld id="{B612A279-0833-481D-8C56-F67FD0AC6C50}" type="datetime1">
              <a:rPr lang="en-US" smtClean="0"/>
              <a:t>6/10/2023</a:t>
            </a:fld>
            <a:endParaRPr lang="en-US" dirty="0"/>
          </a:p>
        </p:txBody>
      </p:sp>
      <p:sp>
        <p:nvSpPr>
          <p:cNvPr id="5" name="Footer Placeholder 4">
            <a:extLst>
              <a:ext uri="{FF2B5EF4-FFF2-40B4-BE49-F238E27FC236}">
                <a16:creationId xmlns:a16="http://schemas.microsoft.com/office/drawing/2014/main" id="{5F147866-2BDC-F1E1-1614-4D4964EEBB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B3EAE7-C7AD-F3FE-F6F8-B69A421332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9563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062A0-530D-D852-E27D-889DD8CC76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B7F874B-8B9C-A51C-7FFA-C5219D8AE4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75ED857-8B01-4F6E-5F03-3C6901ECDF8E}"/>
              </a:ext>
            </a:extLst>
          </p:cNvPr>
          <p:cNvSpPr>
            <a:spLocks noGrp="1"/>
          </p:cNvSpPr>
          <p:nvPr>
            <p:ph type="dt" sz="half" idx="10"/>
          </p:nvPr>
        </p:nvSpPr>
        <p:spPr/>
        <p:txBody>
          <a:bodyPr/>
          <a:lstStyle/>
          <a:p>
            <a:fld id="{6587DA83-5663-4C9C-B9AA-0B40A3DAFF81}" type="datetime1">
              <a:rPr lang="en-US" smtClean="0"/>
              <a:t>6/10/2023</a:t>
            </a:fld>
            <a:endParaRPr lang="en-US" dirty="0"/>
          </a:p>
        </p:txBody>
      </p:sp>
      <p:sp>
        <p:nvSpPr>
          <p:cNvPr id="5" name="Footer Placeholder 4">
            <a:extLst>
              <a:ext uri="{FF2B5EF4-FFF2-40B4-BE49-F238E27FC236}">
                <a16:creationId xmlns:a16="http://schemas.microsoft.com/office/drawing/2014/main" id="{0E7AE93B-57EB-BA54-3982-5C1B3E827C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039FD4-361E-226D-546C-16DB5F8EB9F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656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920E-0299-32FE-A273-64249A2B7E3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123954E-2A4B-9B93-858A-5325F2F38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0D1093C-3FCB-8401-DAB2-28243C1F874A}"/>
              </a:ext>
            </a:extLst>
          </p:cNvPr>
          <p:cNvSpPr>
            <a:spLocks noGrp="1"/>
          </p:cNvSpPr>
          <p:nvPr>
            <p:ph type="dt" sz="half" idx="10"/>
          </p:nvPr>
        </p:nvSpPr>
        <p:spPr/>
        <p:txBody>
          <a:bodyPr/>
          <a:lstStyle/>
          <a:p>
            <a:fld id="{4BE1D723-8F53-4F53-90B0-1982A396982E}" type="datetime1">
              <a:rPr lang="en-US" smtClean="0"/>
              <a:t>6/10/2023</a:t>
            </a:fld>
            <a:endParaRPr lang="en-US" dirty="0"/>
          </a:p>
        </p:txBody>
      </p:sp>
      <p:sp>
        <p:nvSpPr>
          <p:cNvPr id="5" name="Footer Placeholder 4">
            <a:extLst>
              <a:ext uri="{FF2B5EF4-FFF2-40B4-BE49-F238E27FC236}">
                <a16:creationId xmlns:a16="http://schemas.microsoft.com/office/drawing/2014/main" id="{F4500146-933F-526B-CF7D-776E3B4F94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EDB51B-EE6A-226B-349B-DC20D6F3B86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9826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8A2F-51C7-EB68-4FA1-0357C95B3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F7B8186D-43A4-0F38-F046-1E26B01D8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289BA-2AB5-98B3-B102-3DFC9EED7E8F}"/>
              </a:ext>
            </a:extLst>
          </p:cNvPr>
          <p:cNvSpPr>
            <a:spLocks noGrp="1"/>
          </p:cNvSpPr>
          <p:nvPr>
            <p:ph type="dt" sz="half" idx="10"/>
          </p:nvPr>
        </p:nvSpPr>
        <p:spPr/>
        <p:txBody>
          <a:bodyPr/>
          <a:lstStyle/>
          <a:p>
            <a:fld id="{97669AF7-7BEB-44E4-9852-375E34362B5B}" type="datetime1">
              <a:rPr lang="en-US" smtClean="0"/>
              <a:t>6/10/2023</a:t>
            </a:fld>
            <a:endParaRPr lang="en-US" dirty="0"/>
          </a:p>
        </p:txBody>
      </p:sp>
      <p:sp>
        <p:nvSpPr>
          <p:cNvPr id="5" name="Footer Placeholder 4">
            <a:extLst>
              <a:ext uri="{FF2B5EF4-FFF2-40B4-BE49-F238E27FC236}">
                <a16:creationId xmlns:a16="http://schemas.microsoft.com/office/drawing/2014/main" id="{E49FEACC-32F8-D0AA-F81A-20046C783B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B82284-BEB6-E3CA-DF5C-01EA857329E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3497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130D-E250-61D3-ED53-9FC0B6FD87E7}"/>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2F63E0F-99D1-E90D-7370-651C71F5F2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94FC1878-8882-49EE-C365-88FED70CC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027B72AB-446C-768A-599E-D65420347AA1}"/>
              </a:ext>
            </a:extLst>
          </p:cNvPr>
          <p:cNvSpPr>
            <a:spLocks noGrp="1"/>
          </p:cNvSpPr>
          <p:nvPr>
            <p:ph type="dt" sz="half" idx="10"/>
          </p:nvPr>
        </p:nvSpPr>
        <p:spPr/>
        <p:txBody>
          <a:bodyPr/>
          <a:lstStyle/>
          <a:p>
            <a:fld id="{BAAAC38D-0552-4C82-B593-E6124DFADBE2}" type="datetime1">
              <a:rPr lang="en-US" smtClean="0"/>
              <a:t>6/10/2023</a:t>
            </a:fld>
            <a:endParaRPr lang="en-US" dirty="0"/>
          </a:p>
        </p:txBody>
      </p:sp>
      <p:sp>
        <p:nvSpPr>
          <p:cNvPr id="6" name="Footer Placeholder 5">
            <a:extLst>
              <a:ext uri="{FF2B5EF4-FFF2-40B4-BE49-F238E27FC236}">
                <a16:creationId xmlns:a16="http://schemas.microsoft.com/office/drawing/2014/main" id="{307319E9-19B4-417E-EE1C-B4149FEEED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731CCD-2267-1FF9-6243-A1D6AF269BA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0895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D33E-E18F-215A-D0F2-D90E7380726D}"/>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4E35C45-AE54-A923-6228-4D9CD06C4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BE400-03AC-7D05-3BD1-8481A1B72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CE672C7-92B3-D721-D37D-3D8947486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CF54DA-C54A-070A-C4ED-67489759A2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A949975D-0B42-AC27-E6D6-831D2FDDEB9B}"/>
              </a:ext>
            </a:extLst>
          </p:cNvPr>
          <p:cNvSpPr>
            <a:spLocks noGrp="1"/>
          </p:cNvSpPr>
          <p:nvPr>
            <p:ph type="dt" sz="half" idx="10"/>
          </p:nvPr>
        </p:nvSpPr>
        <p:spPr/>
        <p:txBody>
          <a:bodyPr/>
          <a:lstStyle/>
          <a:p>
            <a:fld id="{D9DF0F1C-5577-4ACB-BB62-DF8F3C494C7E}" type="datetime1">
              <a:rPr lang="en-US" smtClean="0"/>
              <a:t>6/10/2023</a:t>
            </a:fld>
            <a:endParaRPr lang="en-US" dirty="0"/>
          </a:p>
        </p:txBody>
      </p:sp>
      <p:sp>
        <p:nvSpPr>
          <p:cNvPr id="8" name="Footer Placeholder 7">
            <a:extLst>
              <a:ext uri="{FF2B5EF4-FFF2-40B4-BE49-F238E27FC236}">
                <a16:creationId xmlns:a16="http://schemas.microsoft.com/office/drawing/2014/main" id="{DC88A4C5-FF91-F06A-A04D-53AC617FCBF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79C2DDF-A825-4EAC-61AD-2B221E30922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6988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F4A4-13E5-9287-C87F-870CE493265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3641ABB4-4DE6-07DA-76F3-A7D1ABC7F92B}"/>
              </a:ext>
            </a:extLst>
          </p:cNvPr>
          <p:cNvSpPr>
            <a:spLocks noGrp="1"/>
          </p:cNvSpPr>
          <p:nvPr>
            <p:ph type="dt" sz="half" idx="10"/>
          </p:nvPr>
        </p:nvSpPr>
        <p:spPr/>
        <p:txBody>
          <a:bodyPr/>
          <a:lstStyle/>
          <a:p>
            <a:fld id="{1775B394-D9F9-4F0C-B15D-605F45CB9E9F}" type="datetime1">
              <a:rPr lang="en-US" smtClean="0"/>
              <a:t>6/10/2023</a:t>
            </a:fld>
            <a:endParaRPr lang="en-US" dirty="0"/>
          </a:p>
        </p:txBody>
      </p:sp>
      <p:sp>
        <p:nvSpPr>
          <p:cNvPr id="4" name="Footer Placeholder 3">
            <a:extLst>
              <a:ext uri="{FF2B5EF4-FFF2-40B4-BE49-F238E27FC236}">
                <a16:creationId xmlns:a16="http://schemas.microsoft.com/office/drawing/2014/main" id="{6C12E22D-C31E-2D6E-608B-2392CC2CA2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1738DF-E9F7-5B87-E554-33593ED1338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3240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D58C5-F256-524E-22FB-7C6041A2081C}"/>
              </a:ext>
            </a:extLst>
          </p:cNvPr>
          <p:cNvSpPr>
            <a:spLocks noGrp="1"/>
          </p:cNvSpPr>
          <p:nvPr>
            <p:ph type="dt" sz="half" idx="10"/>
          </p:nvPr>
        </p:nvSpPr>
        <p:spPr/>
        <p:txBody>
          <a:bodyPr/>
          <a:lstStyle/>
          <a:p>
            <a:fld id="{39667345-2558-425A-8533-9BFDBCE15005}" type="datetime1">
              <a:rPr lang="en-US" smtClean="0"/>
              <a:t>6/10/2023</a:t>
            </a:fld>
            <a:endParaRPr lang="en-US" dirty="0"/>
          </a:p>
        </p:txBody>
      </p:sp>
      <p:sp>
        <p:nvSpPr>
          <p:cNvPr id="3" name="Footer Placeholder 2">
            <a:extLst>
              <a:ext uri="{FF2B5EF4-FFF2-40B4-BE49-F238E27FC236}">
                <a16:creationId xmlns:a16="http://schemas.microsoft.com/office/drawing/2014/main" id="{F0E37DDB-05E0-C24B-CA71-F27CE6CC9C2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857F99D-2C3E-FCDD-061D-E88EDFC6AA6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5338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288C-2404-74AD-6AA9-B5416BBAC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D2748EBA-E80F-7629-0409-CF1CE2D38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284F9DD3-2189-0E58-784E-83CCC0BFD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73D61-948E-959B-C69B-81E0AD587928}"/>
              </a:ext>
            </a:extLst>
          </p:cNvPr>
          <p:cNvSpPr>
            <a:spLocks noGrp="1"/>
          </p:cNvSpPr>
          <p:nvPr>
            <p:ph type="dt" sz="half" idx="10"/>
          </p:nvPr>
        </p:nvSpPr>
        <p:spPr/>
        <p:txBody>
          <a:bodyPr/>
          <a:lstStyle/>
          <a:p>
            <a:fld id="{92BEA474-078D-4E9B-9B14-09A87B19DC46}" type="datetime1">
              <a:rPr lang="en-US" smtClean="0"/>
              <a:t>6/10/2023</a:t>
            </a:fld>
            <a:endParaRPr lang="en-US" dirty="0"/>
          </a:p>
        </p:txBody>
      </p:sp>
      <p:sp>
        <p:nvSpPr>
          <p:cNvPr id="6" name="Footer Placeholder 5">
            <a:extLst>
              <a:ext uri="{FF2B5EF4-FFF2-40B4-BE49-F238E27FC236}">
                <a16:creationId xmlns:a16="http://schemas.microsoft.com/office/drawing/2014/main" id="{CFFED3ED-A560-96B9-EEDB-F23725F389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7B79F2-13A8-CE40-B171-2CF57CD3AF6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39257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C4DD-3796-B0D6-C8B7-F203C44B4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E4E3359B-FE64-96E7-F729-BAF7944E4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F10A504C-8F15-E871-287F-E3EFEF6343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B69A8-B6FE-D3AC-D7E3-658683EBFB7A}"/>
              </a:ext>
            </a:extLst>
          </p:cNvPr>
          <p:cNvSpPr>
            <a:spLocks noGrp="1"/>
          </p:cNvSpPr>
          <p:nvPr>
            <p:ph type="dt" sz="half" idx="10"/>
          </p:nvPr>
        </p:nvSpPr>
        <p:spPr/>
        <p:txBody>
          <a:bodyPr/>
          <a:lstStyle/>
          <a:p>
            <a:fld id="{4907D986-8816-4272-A432-0437A28A9828}" type="datetime1">
              <a:rPr lang="en-US" smtClean="0"/>
              <a:t>6/10/2023</a:t>
            </a:fld>
            <a:endParaRPr lang="en-US" dirty="0"/>
          </a:p>
        </p:txBody>
      </p:sp>
      <p:sp>
        <p:nvSpPr>
          <p:cNvPr id="6" name="Footer Placeholder 5">
            <a:extLst>
              <a:ext uri="{FF2B5EF4-FFF2-40B4-BE49-F238E27FC236}">
                <a16:creationId xmlns:a16="http://schemas.microsoft.com/office/drawing/2014/main" id="{53DF4319-DA97-7F02-5698-34E0D1D9C3A8}"/>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026DA57-11C9-134A-774E-04B03A6E21F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7801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78405-17CF-6534-57BB-EF0BFC71B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985B6690-AA8E-0B99-DDB1-E24CB702D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0639649-9FAB-1ECB-5712-D728BCA2D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6/10/2023</a:t>
            </a:fld>
            <a:endParaRPr lang="en-US" dirty="0"/>
          </a:p>
        </p:txBody>
      </p:sp>
      <p:sp>
        <p:nvSpPr>
          <p:cNvPr id="5" name="Footer Placeholder 4">
            <a:extLst>
              <a:ext uri="{FF2B5EF4-FFF2-40B4-BE49-F238E27FC236}">
                <a16:creationId xmlns:a16="http://schemas.microsoft.com/office/drawing/2014/main" id="{487003FA-F100-D131-03EF-8B56E5463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134F98-C9FD-6A18-1358-AFD6BF78D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37717793"/>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9858" y="639097"/>
            <a:ext cx="11053214" cy="5823534"/>
          </a:xfrm>
        </p:spPr>
        <p:txBody>
          <a:bodyPr>
            <a:noAutofit/>
          </a:bodyPr>
          <a:lstStyle/>
          <a:p>
            <a:r>
              <a:rPr lang="en-US" sz="7200" b="1" dirty="0"/>
              <a:t>INTRODUCTION TO SQL</a:t>
            </a:r>
            <a:br>
              <a:rPr lang="en-US" sz="6000" dirty="0"/>
            </a:br>
            <a:br>
              <a:rPr lang="en-US" sz="6000" dirty="0"/>
            </a:br>
            <a:br>
              <a:rPr lang="en-US" sz="6000" dirty="0"/>
            </a:br>
            <a:br>
              <a:rPr lang="en-US" sz="6000" dirty="0"/>
            </a:br>
            <a:r>
              <a:rPr lang="en-US" sz="3200" dirty="0"/>
              <a:t>SpitalLabs </a:t>
            </a:r>
            <a:br>
              <a:rPr lang="en-US" sz="3200" dirty="0"/>
            </a:br>
            <a:r>
              <a:rPr lang="en-US" sz="3200" dirty="0"/>
              <a:t>Data Analytics Class</a:t>
            </a:r>
            <a:br>
              <a:rPr lang="en-US" sz="6000" dirty="0"/>
            </a:br>
            <a:endParaRPr lang="en-US" sz="2800" dirty="0"/>
          </a:p>
        </p:txBody>
      </p:sp>
      <p:sp>
        <p:nvSpPr>
          <p:cNvPr id="6" name="Title 1">
            <a:extLst>
              <a:ext uri="{FF2B5EF4-FFF2-40B4-BE49-F238E27FC236}">
                <a16:creationId xmlns:a16="http://schemas.microsoft.com/office/drawing/2014/main" id="{A3EEE524-57F8-FBB8-D075-6FFA0082C41B}"/>
              </a:ext>
            </a:extLst>
          </p:cNvPr>
          <p:cNvSpPr txBox="1">
            <a:spLocks/>
          </p:cNvSpPr>
          <p:nvPr/>
        </p:nvSpPr>
        <p:spPr>
          <a:xfrm>
            <a:off x="9824356" y="6462631"/>
            <a:ext cx="2367644" cy="3953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KOLA ADEMOLA</a:t>
            </a:r>
            <a:endParaRPr lang="en-US" sz="1000" dirty="0"/>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60562"/>
            <a:ext cx="12190459" cy="697912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709749" y="-31831"/>
            <a:ext cx="10327821" cy="707886"/>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rPr>
              <a:t>KEY CONCEPTS – DATA TYPES</a:t>
            </a:r>
            <a:endParaRPr lang="en-NG" sz="4000" b="1" dirty="0">
              <a:latin typeface="+mj-lt"/>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62500" y="660361"/>
            <a:ext cx="12053299" cy="3046988"/>
          </a:xfrm>
          <a:prstGeom prst="rect">
            <a:avLst/>
          </a:prstGeom>
          <a:noFill/>
        </p:spPr>
        <p:txBody>
          <a:bodyPr wrap="square" rtlCol="0">
            <a:spAutoFit/>
          </a:bodyPr>
          <a:lstStyle/>
          <a:p>
            <a:pPr algn="l"/>
            <a:r>
              <a:rPr lang="en-US" sz="1600" b="1" i="0" dirty="0">
                <a:solidFill>
                  <a:schemeClr val="tx1">
                    <a:lumMod val="95000"/>
                    <a:lumOff val="5000"/>
                  </a:schemeClr>
                </a:solidFill>
                <a:effectLst/>
                <a:latin typeface="Bahnschrift SemiBold" panose="020B0502040204020203" pitchFamily="34" charset="0"/>
              </a:rPr>
              <a:t>In SQL, data types play a vital role in defining the nature and characteristics of data stored in a database. Let's explore the concept of data types and their significance.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Data types in SQL define the type and format of the data that can be stored in a column of a table, if a column is of a “Numeric” data type then only numerical values can be stored in that particular column, or if a column is of the “String” data type the only text values or characters can be stored in that column as well. Let's consider the table called “members“, In this table, we</a:t>
            </a:r>
            <a:r>
              <a:rPr lang="en-US" sz="1600" b="1" dirty="0">
                <a:solidFill>
                  <a:schemeClr val="tx1">
                    <a:lumMod val="95000"/>
                    <a:lumOff val="5000"/>
                  </a:schemeClr>
                </a:solidFill>
                <a:latin typeface="Bahnschrift SemiBold" panose="020B0502040204020203" pitchFamily="34" charset="0"/>
              </a:rPr>
              <a:t> </a:t>
            </a:r>
            <a:r>
              <a:rPr lang="en-US" sz="1600" b="1" i="0" dirty="0">
                <a:solidFill>
                  <a:schemeClr val="tx1">
                    <a:lumMod val="95000"/>
                    <a:lumOff val="5000"/>
                  </a:schemeClr>
                </a:solidFill>
                <a:effectLst/>
                <a:latin typeface="Bahnschrift SemiBold" panose="020B0502040204020203" pitchFamily="34" charset="0"/>
              </a:rPr>
              <a:t>have columns with different data types. For example, the “</a:t>
            </a:r>
            <a:r>
              <a:rPr lang="en-US" sz="1600" b="1" dirty="0">
                <a:solidFill>
                  <a:schemeClr val="tx1">
                    <a:lumMod val="95000"/>
                    <a:lumOff val="5000"/>
                  </a:schemeClr>
                </a:solidFill>
                <a:latin typeface="Bahnschrift SemiBold" panose="020B0502040204020203" pitchFamily="34" charset="0"/>
              </a:rPr>
              <a:t>c</a:t>
            </a:r>
            <a:r>
              <a:rPr lang="en-US" sz="1600" b="1" i="0" dirty="0">
                <a:solidFill>
                  <a:schemeClr val="tx1">
                    <a:lumMod val="95000"/>
                    <a:lumOff val="5000"/>
                  </a:schemeClr>
                </a:solidFill>
                <a:effectLst/>
                <a:latin typeface="Bahnschrift SemiBold" panose="020B0502040204020203" pitchFamily="34" charset="0"/>
              </a:rPr>
              <a:t>ustomer_id" column is of </a:t>
            </a:r>
            <a:r>
              <a:rPr lang="en-US" sz="1600" b="1" i="0" dirty="0">
                <a:solidFill>
                  <a:srgbClr val="7030A0"/>
                </a:solidFill>
                <a:effectLst/>
                <a:latin typeface="Bahnschrift SemiBold" panose="020B0502040204020203" pitchFamily="34" charset="0"/>
              </a:rPr>
              <a:t>integer</a:t>
            </a:r>
            <a:r>
              <a:rPr lang="en-US" sz="1600" b="1" i="0" dirty="0">
                <a:solidFill>
                  <a:schemeClr val="tx1">
                    <a:lumMod val="95000"/>
                    <a:lumOff val="5000"/>
                  </a:schemeClr>
                </a:solidFill>
                <a:effectLst/>
                <a:latin typeface="Bahnschrift SemiBold" panose="020B0502040204020203" pitchFamily="34" charset="0"/>
              </a:rPr>
              <a:t> data type, while the “member_id" column is of the </a:t>
            </a:r>
            <a:r>
              <a:rPr lang="en-US" sz="1600" b="1" i="0" dirty="0">
                <a:solidFill>
                  <a:srgbClr val="7030A0"/>
                </a:solidFill>
                <a:effectLst/>
                <a:latin typeface="Bahnschrift SemiBold" panose="020B0502040204020203" pitchFamily="34" charset="0"/>
              </a:rPr>
              <a:t>string</a:t>
            </a:r>
            <a:r>
              <a:rPr lang="en-US" sz="1600" b="1" i="0" dirty="0">
                <a:solidFill>
                  <a:schemeClr val="tx1">
                    <a:lumMod val="95000"/>
                    <a:lumOff val="5000"/>
                  </a:schemeClr>
                </a:solidFill>
                <a:effectLst/>
                <a:latin typeface="Bahnschrift SemiBold" panose="020B0502040204020203" pitchFamily="34" charset="0"/>
              </a:rPr>
              <a:t> data type and the “join_date” is of the </a:t>
            </a:r>
            <a:r>
              <a:rPr lang="en-US" sz="1600" b="1" i="0" dirty="0">
                <a:solidFill>
                  <a:srgbClr val="7030A0"/>
                </a:solidFill>
                <a:effectLst/>
                <a:latin typeface="Bahnschrift SemiBold" panose="020B0502040204020203" pitchFamily="34" charset="0"/>
              </a:rPr>
              <a:t>date</a:t>
            </a:r>
            <a:r>
              <a:rPr lang="en-US" sz="1600" b="1" i="0" dirty="0">
                <a:solidFill>
                  <a:schemeClr val="tx1">
                    <a:lumMod val="95000"/>
                    <a:lumOff val="5000"/>
                  </a:schemeClr>
                </a:solidFill>
                <a:effectLst/>
                <a:latin typeface="Bahnschrift SemiBold" panose="020B0502040204020203" pitchFamily="34" charset="0"/>
              </a:rPr>
              <a:t> data type.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Each column has a specific data type, ensuring that the data is stored and retrieved correctly. Choosing the appropriate data type is essential to ensure efficient storage, accurate calculations, and data consistency. It also helps enforce data validation and integrity constraints.</a:t>
            </a:r>
          </a:p>
        </p:txBody>
      </p:sp>
      <p:pic>
        <p:nvPicPr>
          <p:cNvPr id="5" name="Picture 4">
            <a:extLst>
              <a:ext uri="{FF2B5EF4-FFF2-40B4-BE49-F238E27FC236}">
                <a16:creationId xmlns:a16="http://schemas.microsoft.com/office/drawing/2014/main" id="{9780674E-9F5A-F1EA-5614-6B168F4B8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167" y="3707349"/>
            <a:ext cx="6379963" cy="3046988"/>
          </a:xfrm>
          <a:prstGeom prst="rect">
            <a:avLst/>
          </a:prstGeom>
        </p:spPr>
      </p:pic>
    </p:spTree>
    <p:extLst>
      <p:ext uri="{BB962C8B-B14F-4D97-AF65-F5344CB8AC3E}">
        <p14:creationId xmlns:p14="http://schemas.microsoft.com/office/powerpoint/2010/main" val="3969103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31987"/>
            <a:ext cx="12190459" cy="69219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497477" y="-136183"/>
            <a:ext cx="10327821" cy="707886"/>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rPr>
              <a:t>KEY CONCEPTS – DATA TYPES</a:t>
            </a:r>
            <a:endParaRPr lang="en-NG" sz="4000" b="1" dirty="0">
              <a:latin typeface="+mj-lt"/>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62501" y="638764"/>
            <a:ext cx="6437811" cy="6001643"/>
          </a:xfrm>
          <a:prstGeom prst="rect">
            <a:avLst/>
          </a:prstGeom>
          <a:noFill/>
        </p:spPr>
        <p:txBody>
          <a:bodyPr wrap="square" rtlCol="0">
            <a:spAutoFit/>
          </a:bodyPr>
          <a:lstStyle/>
          <a:p>
            <a:pPr algn="l"/>
            <a:r>
              <a:rPr lang="en-US" sz="1200" b="1" i="0" dirty="0">
                <a:solidFill>
                  <a:schemeClr val="tx1">
                    <a:lumMod val="95000"/>
                    <a:lumOff val="5000"/>
                  </a:schemeClr>
                </a:solidFill>
                <a:effectLst/>
                <a:latin typeface="Bahnschrift SemiBold" panose="020B0502040204020203" pitchFamily="34" charset="0"/>
              </a:rPr>
              <a:t>SQL offers a wide range of data types to accommodate different types of information;</a:t>
            </a:r>
          </a:p>
          <a:p>
            <a:pPr algn="l"/>
            <a:endParaRPr lang="en-US" sz="1200" b="1" i="0" dirty="0">
              <a:solidFill>
                <a:srgbClr val="FF0000"/>
              </a:solidFill>
              <a:effectLst/>
              <a:latin typeface="Bahnschrift SemiBold" panose="020B0502040204020203" pitchFamily="34" charset="0"/>
            </a:endParaRPr>
          </a:p>
          <a:p>
            <a:pPr algn="l"/>
            <a:r>
              <a:rPr lang="en-US" sz="1200" b="1" i="0" dirty="0">
                <a:solidFill>
                  <a:srgbClr val="7030A0"/>
                </a:solidFill>
                <a:effectLst/>
                <a:latin typeface="Bahnschrift SemiBold" panose="020B0502040204020203" pitchFamily="34" charset="0"/>
              </a:rPr>
              <a:t>Numeric</a:t>
            </a:r>
            <a:r>
              <a:rPr lang="en-US" sz="1200" b="1" i="0" dirty="0">
                <a:solidFill>
                  <a:schemeClr val="tx1">
                    <a:lumMod val="95000"/>
                    <a:lumOff val="5000"/>
                  </a:schemeClr>
                </a:solidFill>
                <a:effectLst/>
                <a:latin typeface="Bahnschrift SemiBold" panose="020B0502040204020203" pitchFamily="34" charset="0"/>
              </a:rPr>
              <a:t>: Used for all kinds of numbers, including whole numbers and decimal numbers. Examples include:</a:t>
            </a:r>
          </a:p>
          <a:p>
            <a:pPr algn="l"/>
            <a:r>
              <a:rPr lang="en-US" sz="1200" b="1" i="0" dirty="0">
                <a:solidFill>
                  <a:srgbClr val="FF0000"/>
                </a:solidFill>
                <a:effectLst/>
                <a:latin typeface="Bahnschrift SemiBold" panose="020B0502040204020203" pitchFamily="34" charset="0"/>
              </a:rPr>
              <a:t>INT</a:t>
            </a:r>
            <a:r>
              <a:rPr lang="en-US" sz="1200" b="1" i="0" dirty="0">
                <a:solidFill>
                  <a:schemeClr val="tx1">
                    <a:lumMod val="95000"/>
                    <a:lumOff val="5000"/>
                  </a:schemeClr>
                </a:solidFill>
                <a:effectLst/>
                <a:latin typeface="Bahnschrift SemiBold" panose="020B0502040204020203" pitchFamily="34" charset="0"/>
              </a:rPr>
              <a:t>: Used for storing integers.</a:t>
            </a:r>
          </a:p>
          <a:p>
            <a:pPr algn="l"/>
            <a:r>
              <a:rPr lang="en-US" sz="1200" b="1" i="0" dirty="0">
                <a:solidFill>
                  <a:srgbClr val="FF0000"/>
                </a:solidFill>
                <a:effectLst/>
                <a:latin typeface="Bahnschrift SemiBold" panose="020B0502040204020203" pitchFamily="34" charset="0"/>
              </a:rPr>
              <a:t>FLOAT/REAL</a:t>
            </a:r>
            <a:r>
              <a:rPr lang="en-US" sz="1200" b="1" i="0" dirty="0">
                <a:solidFill>
                  <a:schemeClr val="tx1">
                    <a:lumMod val="95000"/>
                    <a:lumOff val="5000"/>
                  </a:schemeClr>
                </a:solidFill>
                <a:effectLst/>
                <a:latin typeface="Bahnschrift SemiBold" panose="020B0502040204020203" pitchFamily="34" charset="0"/>
              </a:rPr>
              <a:t>: Used for storing floating-point numbers.</a:t>
            </a:r>
          </a:p>
          <a:p>
            <a:pPr algn="l"/>
            <a:r>
              <a:rPr lang="en-US" sz="1200" b="1" i="0" dirty="0">
                <a:solidFill>
                  <a:srgbClr val="FF0000"/>
                </a:solidFill>
                <a:effectLst/>
                <a:latin typeface="Bahnschrift SemiBold" panose="020B0502040204020203" pitchFamily="34" charset="0"/>
              </a:rPr>
              <a:t>DECIMAL/NUMERIC</a:t>
            </a:r>
            <a:r>
              <a:rPr lang="en-US" sz="1200" b="1" i="0" dirty="0">
                <a:solidFill>
                  <a:schemeClr val="tx1">
                    <a:lumMod val="95000"/>
                    <a:lumOff val="5000"/>
                  </a:schemeClr>
                </a:solidFill>
                <a:effectLst/>
                <a:latin typeface="Bahnschrift SemiBold" panose="020B0502040204020203" pitchFamily="34" charset="0"/>
              </a:rPr>
              <a:t>: Used for storing fixed-point numbers with a specified precision and scale.</a:t>
            </a:r>
          </a:p>
          <a:p>
            <a:pPr algn="l"/>
            <a:endParaRPr lang="en-US" sz="1200" b="1" i="0" dirty="0">
              <a:solidFill>
                <a:schemeClr val="tx1">
                  <a:lumMod val="95000"/>
                  <a:lumOff val="5000"/>
                </a:schemeClr>
              </a:solidFill>
              <a:effectLst/>
              <a:latin typeface="Bahnschrift SemiBold" panose="020B0502040204020203" pitchFamily="34" charset="0"/>
            </a:endParaRPr>
          </a:p>
          <a:p>
            <a:pPr algn="l"/>
            <a:r>
              <a:rPr lang="en-US" sz="1200" b="1" i="0" dirty="0">
                <a:solidFill>
                  <a:srgbClr val="7030A0"/>
                </a:solidFill>
                <a:effectLst/>
                <a:latin typeface="Bahnschrift SemiBold" panose="020B0502040204020203" pitchFamily="34" charset="0"/>
              </a:rPr>
              <a:t>Date/Time</a:t>
            </a:r>
            <a:r>
              <a:rPr lang="en-US" sz="1200" b="1" i="0" dirty="0">
                <a:solidFill>
                  <a:schemeClr val="tx1">
                    <a:lumMod val="95000"/>
                    <a:lumOff val="5000"/>
                  </a:schemeClr>
                </a:solidFill>
                <a:effectLst/>
                <a:latin typeface="Bahnschrift SemiBold" panose="020B0502040204020203" pitchFamily="34" charset="0"/>
              </a:rPr>
              <a:t>: Used for representing dates and times. Examples include:</a:t>
            </a:r>
          </a:p>
          <a:p>
            <a:pPr algn="l"/>
            <a:r>
              <a:rPr lang="en-US" sz="1200" b="1" i="0" dirty="0">
                <a:solidFill>
                  <a:srgbClr val="FF0000"/>
                </a:solidFill>
                <a:effectLst/>
                <a:latin typeface="Bahnschrift SemiBold" panose="020B0502040204020203" pitchFamily="34" charset="0"/>
              </a:rPr>
              <a:t>DATE</a:t>
            </a:r>
            <a:r>
              <a:rPr lang="en-US" sz="1200" b="1" i="0" dirty="0">
                <a:solidFill>
                  <a:schemeClr val="tx1">
                    <a:lumMod val="95000"/>
                    <a:lumOff val="5000"/>
                  </a:schemeClr>
                </a:solidFill>
                <a:effectLst/>
                <a:latin typeface="Bahnschrift SemiBold" panose="020B0502040204020203" pitchFamily="34" charset="0"/>
              </a:rPr>
              <a:t>: Used for storing dates in the format 'YYYY-MM-DD'.</a:t>
            </a:r>
          </a:p>
          <a:p>
            <a:pPr algn="l"/>
            <a:r>
              <a:rPr lang="en-US" sz="1200" b="1" i="0" dirty="0">
                <a:solidFill>
                  <a:srgbClr val="FF0000"/>
                </a:solidFill>
                <a:effectLst/>
                <a:latin typeface="Bahnschrift SemiBold" panose="020B0502040204020203" pitchFamily="34" charset="0"/>
              </a:rPr>
              <a:t>TIME</a:t>
            </a:r>
            <a:r>
              <a:rPr lang="en-US" sz="1200" b="1" i="0" dirty="0">
                <a:solidFill>
                  <a:schemeClr val="tx1">
                    <a:lumMod val="95000"/>
                    <a:lumOff val="5000"/>
                  </a:schemeClr>
                </a:solidFill>
                <a:effectLst/>
                <a:latin typeface="Bahnschrift SemiBold" panose="020B0502040204020203" pitchFamily="34" charset="0"/>
              </a:rPr>
              <a:t>: Used for storing time values in the format 'HH:MM:SS'.</a:t>
            </a:r>
          </a:p>
          <a:p>
            <a:pPr algn="l"/>
            <a:r>
              <a:rPr lang="en-US" sz="1200" b="1" i="0" dirty="0">
                <a:solidFill>
                  <a:srgbClr val="FF0000"/>
                </a:solidFill>
                <a:effectLst/>
                <a:latin typeface="Bahnschrift SemiBold" panose="020B0502040204020203" pitchFamily="34" charset="0"/>
              </a:rPr>
              <a:t>TIMESTAMP/DATETIME</a:t>
            </a:r>
            <a:r>
              <a:rPr lang="en-US" sz="1200" b="1" i="0" dirty="0">
                <a:solidFill>
                  <a:schemeClr val="tx1">
                    <a:lumMod val="95000"/>
                    <a:lumOff val="5000"/>
                  </a:schemeClr>
                </a:solidFill>
                <a:effectLst/>
                <a:latin typeface="Bahnschrift SemiBold" panose="020B0502040204020203" pitchFamily="34" charset="0"/>
              </a:rPr>
              <a:t>: Used for storing both date and time values.</a:t>
            </a:r>
          </a:p>
          <a:p>
            <a:pPr algn="l"/>
            <a:endParaRPr lang="en-US" sz="1200" b="1" i="0" dirty="0">
              <a:solidFill>
                <a:schemeClr val="tx1">
                  <a:lumMod val="95000"/>
                  <a:lumOff val="5000"/>
                </a:schemeClr>
              </a:solidFill>
              <a:effectLst/>
              <a:latin typeface="Bahnschrift SemiBold" panose="020B0502040204020203" pitchFamily="34" charset="0"/>
            </a:endParaRPr>
          </a:p>
          <a:p>
            <a:pPr algn="l"/>
            <a:r>
              <a:rPr lang="en-US" sz="1200" b="1" i="0" dirty="0">
                <a:solidFill>
                  <a:srgbClr val="FF0000"/>
                </a:solidFill>
                <a:effectLst/>
                <a:latin typeface="Bahnschrift SemiBold" panose="020B0502040204020203" pitchFamily="34" charset="0"/>
              </a:rPr>
              <a:t>Character/String</a:t>
            </a:r>
            <a:r>
              <a:rPr lang="en-US" sz="1200" b="1" i="0" dirty="0">
                <a:solidFill>
                  <a:schemeClr val="tx1">
                    <a:lumMod val="95000"/>
                    <a:lumOff val="5000"/>
                  </a:schemeClr>
                </a:solidFill>
                <a:effectLst/>
                <a:latin typeface="Bahnschrift SemiBold" panose="020B0502040204020203" pitchFamily="34" charset="0"/>
              </a:rPr>
              <a:t>: Used for storing textual data. Examples include:</a:t>
            </a:r>
          </a:p>
          <a:p>
            <a:pPr algn="l"/>
            <a:r>
              <a:rPr lang="en-US" sz="1200" b="1" i="0" dirty="0">
                <a:solidFill>
                  <a:srgbClr val="FF0000"/>
                </a:solidFill>
                <a:effectLst/>
                <a:latin typeface="Bahnschrift SemiBold" panose="020B0502040204020203" pitchFamily="34" charset="0"/>
              </a:rPr>
              <a:t>CHAR</a:t>
            </a:r>
            <a:r>
              <a:rPr lang="en-US" sz="1200" b="1" i="0" dirty="0">
                <a:solidFill>
                  <a:schemeClr val="tx1">
                    <a:lumMod val="95000"/>
                    <a:lumOff val="5000"/>
                  </a:schemeClr>
                </a:solidFill>
                <a:effectLst/>
                <a:latin typeface="Bahnschrift SemiBold" panose="020B0502040204020203" pitchFamily="34" charset="0"/>
              </a:rPr>
              <a:t>: Used for fixed-length strings.</a:t>
            </a:r>
          </a:p>
          <a:p>
            <a:pPr algn="l"/>
            <a:r>
              <a:rPr lang="en-US" sz="1200" b="1" i="0" dirty="0">
                <a:solidFill>
                  <a:srgbClr val="FF0000"/>
                </a:solidFill>
                <a:effectLst/>
                <a:latin typeface="Bahnschrift SemiBold" panose="020B0502040204020203" pitchFamily="34" charset="0"/>
              </a:rPr>
              <a:t>VARCHAR</a:t>
            </a:r>
            <a:r>
              <a:rPr lang="en-US" sz="1200" b="1" i="0" dirty="0">
                <a:solidFill>
                  <a:schemeClr val="tx1">
                    <a:lumMod val="95000"/>
                    <a:lumOff val="5000"/>
                  </a:schemeClr>
                </a:solidFill>
                <a:effectLst/>
                <a:latin typeface="Bahnschrift SemiBold" panose="020B0502040204020203" pitchFamily="34" charset="0"/>
              </a:rPr>
              <a:t>: Used for variable-length strings.</a:t>
            </a:r>
          </a:p>
          <a:p>
            <a:pPr algn="l"/>
            <a:r>
              <a:rPr lang="en-US" sz="1200" b="1" i="0" dirty="0">
                <a:solidFill>
                  <a:srgbClr val="FF0000"/>
                </a:solidFill>
                <a:effectLst/>
                <a:latin typeface="Bahnschrift SemiBold" panose="020B0502040204020203" pitchFamily="34" charset="0"/>
              </a:rPr>
              <a:t>TEXT</a:t>
            </a:r>
            <a:r>
              <a:rPr lang="en-US" sz="1200" b="1" i="0" dirty="0">
                <a:solidFill>
                  <a:schemeClr val="tx1">
                    <a:lumMod val="95000"/>
                    <a:lumOff val="5000"/>
                  </a:schemeClr>
                </a:solidFill>
                <a:effectLst/>
                <a:latin typeface="Bahnschrift SemiBold" panose="020B0502040204020203" pitchFamily="34" charset="0"/>
              </a:rPr>
              <a:t>: Used for storing large amounts of text data.</a:t>
            </a:r>
          </a:p>
          <a:p>
            <a:pPr algn="l"/>
            <a:endParaRPr lang="en-US" sz="1200" b="1" i="0" dirty="0">
              <a:solidFill>
                <a:schemeClr val="tx1">
                  <a:lumMod val="95000"/>
                  <a:lumOff val="5000"/>
                </a:schemeClr>
              </a:solidFill>
              <a:effectLst/>
              <a:latin typeface="Bahnschrift SemiBold" panose="020B0502040204020203" pitchFamily="34" charset="0"/>
            </a:endParaRPr>
          </a:p>
          <a:p>
            <a:pPr algn="l"/>
            <a:r>
              <a:rPr lang="en-US" sz="1200" b="1" i="0" dirty="0">
                <a:solidFill>
                  <a:srgbClr val="7030A0"/>
                </a:solidFill>
                <a:effectLst/>
                <a:latin typeface="Bahnschrift SemiBold" panose="020B0502040204020203" pitchFamily="34" charset="0"/>
              </a:rPr>
              <a:t>Boolean</a:t>
            </a:r>
            <a:r>
              <a:rPr lang="en-US" sz="1200" b="1" i="0" dirty="0">
                <a:solidFill>
                  <a:schemeClr val="tx1">
                    <a:lumMod val="95000"/>
                    <a:lumOff val="5000"/>
                  </a:schemeClr>
                </a:solidFill>
                <a:effectLst/>
                <a:latin typeface="Bahnschrift SemiBold" panose="020B0502040204020203" pitchFamily="34" charset="0"/>
              </a:rPr>
              <a:t>: Used for storing true/false values. Examples include:</a:t>
            </a:r>
          </a:p>
          <a:p>
            <a:pPr algn="l"/>
            <a:r>
              <a:rPr lang="en-US" sz="1200" b="1" i="0" dirty="0">
                <a:solidFill>
                  <a:srgbClr val="FF0000"/>
                </a:solidFill>
                <a:effectLst/>
                <a:latin typeface="Bahnschrift SemiBold" panose="020B0502040204020203" pitchFamily="34" charset="0"/>
              </a:rPr>
              <a:t>BOOLEAN</a:t>
            </a:r>
            <a:r>
              <a:rPr lang="en-US" sz="1200" b="1" i="0" dirty="0">
                <a:solidFill>
                  <a:schemeClr val="tx1">
                    <a:lumMod val="95000"/>
                    <a:lumOff val="5000"/>
                  </a:schemeClr>
                </a:solidFill>
                <a:effectLst/>
                <a:latin typeface="Bahnschrift SemiBold" panose="020B0502040204020203" pitchFamily="34" charset="0"/>
              </a:rPr>
              <a:t>: Used for storing true/false or 1/0 values.</a:t>
            </a:r>
          </a:p>
          <a:p>
            <a:pPr algn="l"/>
            <a:endParaRPr lang="en-US" sz="1200" b="1" i="0" dirty="0">
              <a:solidFill>
                <a:schemeClr val="tx1">
                  <a:lumMod val="95000"/>
                  <a:lumOff val="5000"/>
                </a:schemeClr>
              </a:solidFill>
              <a:effectLst/>
              <a:latin typeface="Bahnschrift SemiBold" panose="020B0502040204020203" pitchFamily="34" charset="0"/>
            </a:endParaRPr>
          </a:p>
          <a:p>
            <a:pPr algn="l"/>
            <a:r>
              <a:rPr lang="en-US" sz="1200" b="1" i="0" dirty="0">
                <a:solidFill>
                  <a:srgbClr val="7030A0"/>
                </a:solidFill>
                <a:effectLst/>
                <a:latin typeface="Bahnschrift SemiBold" panose="020B0502040204020203" pitchFamily="34" charset="0"/>
              </a:rPr>
              <a:t>Binary</a:t>
            </a:r>
            <a:r>
              <a:rPr lang="en-US" sz="1200" b="1" i="0" dirty="0">
                <a:solidFill>
                  <a:schemeClr val="tx1">
                    <a:lumMod val="95000"/>
                    <a:lumOff val="5000"/>
                  </a:schemeClr>
                </a:solidFill>
                <a:effectLst/>
                <a:latin typeface="Bahnschrift SemiBold" panose="020B0502040204020203" pitchFamily="34" charset="0"/>
              </a:rPr>
              <a:t>: Used for storing binary data, such as images or files. Examples include:</a:t>
            </a:r>
          </a:p>
          <a:p>
            <a:pPr algn="l"/>
            <a:r>
              <a:rPr lang="en-US" sz="1200" b="1" i="0" dirty="0">
                <a:solidFill>
                  <a:srgbClr val="FF0000"/>
                </a:solidFill>
                <a:effectLst/>
                <a:latin typeface="Bahnschrift SemiBold" panose="020B0502040204020203" pitchFamily="34" charset="0"/>
              </a:rPr>
              <a:t>BLOB</a:t>
            </a:r>
            <a:r>
              <a:rPr lang="en-US" sz="1200" b="1" i="0" dirty="0">
                <a:solidFill>
                  <a:schemeClr val="tx1">
                    <a:lumMod val="95000"/>
                    <a:lumOff val="5000"/>
                  </a:schemeClr>
                </a:solidFill>
                <a:effectLst/>
                <a:latin typeface="Bahnschrift SemiBold" panose="020B0502040204020203" pitchFamily="34" charset="0"/>
              </a:rPr>
              <a:t>: Used for storing large binary objects(for images)</a:t>
            </a:r>
          </a:p>
          <a:p>
            <a:pPr algn="l"/>
            <a:r>
              <a:rPr lang="en-US" sz="1200" b="1" i="0" dirty="0">
                <a:solidFill>
                  <a:srgbClr val="FF0000"/>
                </a:solidFill>
                <a:effectLst/>
                <a:latin typeface="Bahnschrift SemiBold" panose="020B0502040204020203" pitchFamily="34" charset="0"/>
              </a:rPr>
              <a:t>VARBINARY</a:t>
            </a:r>
            <a:r>
              <a:rPr lang="en-US" sz="1200" b="1" i="0" dirty="0">
                <a:solidFill>
                  <a:schemeClr val="tx1">
                    <a:lumMod val="95000"/>
                    <a:lumOff val="5000"/>
                  </a:schemeClr>
                </a:solidFill>
                <a:effectLst/>
                <a:latin typeface="Bahnschrift SemiBold" panose="020B0502040204020203" pitchFamily="34" charset="0"/>
              </a:rPr>
              <a:t>: Used for variable-length binary data(for files).</a:t>
            </a:r>
          </a:p>
          <a:p>
            <a:pPr algn="l"/>
            <a:endParaRPr lang="en-US" sz="1200" b="1" i="0" dirty="0">
              <a:solidFill>
                <a:schemeClr val="tx1">
                  <a:lumMod val="95000"/>
                  <a:lumOff val="5000"/>
                </a:schemeClr>
              </a:solidFill>
              <a:effectLst/>
              <a:latin typeface="Bahnschrift SemiBold" panose="020B0502040204020203" pitchFamily="34" charset="0"/>
            </a:endParaRPr>
          </a:p>
          <a:p>
            <a:pPr algn="l"/>
            <a:r>
              <a:rPr lang="en-US" sz="1200" b="1" i="0" dirty="0">
                <a:solidFill>
                  <a:srgbClr val="7030A0"/>
                </a:solidFill>
                <a:effectLst/>
                <a:latin typeface="Bahnschrift SemiBold" panose="020B0502040204020203" pitchFamily="34" charset="0"/>
              </a:rPr>
              <a:t>Miscellaneous</a:t>
            </a:r>
            <a:r>
              <a:rPr lang="en-US" sz="1200" b="1" i="0" dirty="0">
                <a:solidFill>
                  <a:schemeClr val="tx1">
                    <a:lumMod val="95000"/>
                    <a:lumOff val="5000"/>
                  </a:schemeClr>
                </a:solidFill>
                <a:effectLst/>
                <a:latin typeface="Bahnschrift SemiBold" panose="020B0502040204020203" pitchFamily="34" charset="0"/>
              </a:rPr>
              <a:t>: There are additional data types that are specific to certain databases or have specialized purposes. Examples include:</a:t>
            </a:r>
          </a:p>
          <a:p>
            <a:pPr algn="l"/>
            <a:r>
              <a:rPr lang="en-US" sz="1200" b="1" i="0" dirty="0">
                <a:solidFill>
                  <a:srgbClr val="FF0000"/>
                </a:solidFill>
                <a:effectLst/>
                <a:latin typeface="Bahnschrift SemiBold" panose="020B0502040204020203" pitchFamily="34" charset="0"/>
              </a:rPr>
              <a:t>ENUM</a:t>
            </a:r>
            <a:r>
              <a:rPr lang="en-US" sz="1200" b="1" i="0" dirty="0">
                <a:solidFill>
                  <a:schemeClr val="tx1">
                    <a:lumMod val="95000"/>
                    <a:lumOff val="5000"/>
                  </a:schemeClr>
                </a:solidFill>
                <a:effectLst/>
                <a:latin typeface="Bahnschrift SemiBold" panose="020B0502040204020203" pitchFamily="34" charset="0"/>
              </a:rPr>
              <a:t>: Used for defining a list of possible values(for specified set of values; “male” &amp; “female”)</a:t>
            </a:r>
          </a:p>
          <a:p>
            <a:pPr algn="l"/>
            <a:r>
              <a:rPr lang="en-US" sz="1200" b="1" i="0" dirty="0">
                <a:solidFill>
                  <a:srgbClr val="FF0000"/>
                </a:solidFill>
                <a:effectLst/>
                <a:latin typeface="Bahnschrift SemiBold" panose="020B0502040204020203" pitchFamily="34" charset="0"/>
              </a:rPr>
              <a:t>JSON</a:t>
            </a:r>
            <a:r>
              <a:rPr lang="en-US" sz="1200" b="1" i="0" dirty="0">
                <a:solidFill>
                  <a:schemeClr val="tx1">
                    <a:lumMod val="95000"/>
                    <a:lumOff val="5000"/>
                  </a:schemeClr>
                </a:solidFill>
                <a:effectLst/>
                <a:latin typeface="Bahnschrift SemiBold" panose="020B0502040204020203" pitchFamily="34" charset="0"/>
              </a:rPr>
              <a:t>: Used for storing JSON (JavaScript Object Notation) data.</a:t>
            </a:r>
          </a:p>
          <a:p>
            <a:pPr algn="l"/>
            <a:r>
              <a:rPr lang="en-US" sz="1200" b="1" i="0" dirty="0">
                <a:solidFill>
                  <a:srgbClr val="FF0000"/>
                </a:solidFill>
                <a:effectLst/>
                <a:latin typeface="Bahnschrift SemiBold" panose="020B0502040204020203" pitchFamily="34" charset="0"/>
              </a:rPr>
              <a:t>UUID</a:t>
            </a:r>
            <a:r>
              <a:rPr lang="en-US" sz="1200" b="1" i="0" dirty="0">
                <a:solidFill>
                  <a:schemeClr val="tx1">
                    <a:lumMod val="95000"/>
                    <a:lumOff val="5000"/>
                  </a:schemeClr>
                </a:solidFill>
                <a:effectLst/>
                <a:latin typeface="Bahnschrift SemiBold" panose="020B0502040204020203" pitchFamily="34" charset="0"/>
              </a:rPr>
              <a:t>: Used for storing universally unique identifiers(similar to primary keys but advanced).</a:t>
            </a:r>
          </a:p>
        </p:txBody>
      </p:sp>
      <p:pic>
        <p:nvPicPr>
          <p:cNvPr id="13" name="Picture 12">
            <a:extLst>
              <a:ext uri="{FF2B5EF4-FFF2-40B4-BE49-F238E27FC236}">
                <a16:creationId xmlns:a16="http://schemas.microsoft.com/office/drawing/2014/main" id="{202E18E7-EA54-6DC0-BDAD-03EA1D2E4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022" y="1087190"/>
            <a:ext cx="6860583" cy="5104793"/>
          </a:xfrm>
          <a:prstGeom prst="rect">
            <a:avLst/>
          </a:prstGeom>
        </p:spPr>
      </p:pic>
    </p:spTree>
    <p:extLst>
      <p:ext uri="{BB962C8B-B14F-4D97-AF65-F5344CB8AC3E}">
        <p14:creationId xmlns:p14="http://schemas.microsoft.com/office/powerpoint/2010/main" val="3056137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70457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95522" y="117866"/>
            <a:ext cx="12061916" cy="1077218"/>
          </a:xfrm>
          <a:prstGeom prst="rect">
            <a:avLst/>
          </a:prstGeom>
          <a:noFill/>
        </p:spPr>
        <p:txBody>
          <a:bodyPr wrap="square" rtlCol="0">
            <a:spAutoFit/>
          </a:bodyPr>
          <a:lstStyle/>
          <a:p>
            <a:pPr algn="ctr"/>
            <a:r>
              <a:rPr lang="en-US" sz="3200" b="1" dirty="0">
                <a:latin typeface="Segoe UI Black" panose="020B0A02040204020203" pitchFamily="34" charset="0"/>
                <a:ea typeface="Segoe UI Black" panose="020B0A02040204020203" pitchFamily="34" charset="0"/>
              </a:rPr>
              <a:t>KEY CONCEPTS – SQL Statements </a:t>
            </a:r>
          </a:p>
          <a:p>
            <a:pPr algn="ctr"/>
            <a:r>
              <a:rPr lang="en-US" sz="3200" b="1" dirty="0">
                <a:latin typeface="Segoe UI Black" panose="020B0A02040204020203" pitchFamily="34" charset="0"/>
                <a:ea typeface="Segoe UI Black" panose="020B0A02040204020203" pitchFamily="34" charset="0"/>
              </a:rPr>
              <a:t>Data Definition Language (DDL)</a:t>
            </a:r>
            <a:endParaRPr lang="en-NG" sz="3200" b="1" dirty="0">
              <a:latin typeface="+mj-lt"/>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1314451" y="1268491"/>
            <a:ext cx="8874578" cy="5078313"/>
          </a:xfrm>
          <a:prstGeom prst="rect">
            <a:avLst/>
          </a:prstGeom>
          <a:noFill/>
        </p:spPr>
        <p:txBody>
          <a:bodyPr wrap="square" rtlCol="0">
            <a:spAutoFit/>
          </a:bodyPr>
          <a:lstStyle/>
          <a:p>
            <a:pPr algn="l"/>
            <a:r>
              <a:rPr lang="en-US" b="1" i="0" dirty="0">
                <a:solidFill>
                  <a:schemeClr val="tx1">
                    <a:lumMod val="95000"/>
                    <a:lumOff val="5000"/>
                  </a:schemeClr>
                </a:solidFill>
                <a:effectLst/>
                <a:latin typeface="Bahnschrift SemiBold" panose="020B0502040204020203" pitchFamily="34" charset="0"/>
              </a:rPr>
              <a:t>Data Definition Language (DDL) is a subset of SQL statements used to define and manage the structure of database objects. Let's explore the key DDL statements and their significance.</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DDL statements are responsible for creating, altering, and dropping database objects such as tables, views, indexes, and constraints. They allow us to define the structure and organization of our database.</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Let's dive into some essential DDL statements:</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CREATE: The CREATE statement is used to create a new database object. </a:t>
            </a:r>
          </a:p>
          <a:p>
            <a:pPr algn="l"/>
            <a:r>
              <a:rPr lang="en-US" b="1" i="0" dirty="0">
                <a:solidFill>
                  <a:schemeClr val="tx1">
                    <a:lumMod val="95000"/>
                    <a:lumOff val="5000"/>
                  </a:schemeClr>
                </a:solidFill>
                <a:effectLst/>
                <a:latin typeface="Bahnschrift SemiBold" panose="020B0502040204020203" pitchFamily="34" charset="0"/>
              </a:rPr>
              <a:t>Code example:</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rgbClr val="FF0000"/>
                </a:solidFill>
                <a:effectLst/>
                <a:latin typeface="Bahnschrift SemiBold" panose="020B0502040204020203" pitchFamily="34" charset="0"/>
              </a:rPr>
              <a:t>CREATE TABLE Employees (</a:t>
            </a:r>
          </a:p>
          <a:p>
            <a:pPr algn="l"/>
            <a:r>
              <a:rPr lang="en-US" b="1" dirty="0">
                <a:solidFill>
                  <a:srgbClr val="FF0000"/>
                </a:solidFill>
                <a:latin typeface="Bahnschrift SemiBold" panose="020B0502040204020203" pitchFamily="34" charset="0"/>
              </a:rPr>
              <a:t>	</a:t>
            </a:r>
            <a:r>
              <a:rPr lang="en-US" b="1" i="0" dirty="0">
                <a:solidFill>
                  <a:srgbClr val="FF0000"/>
                </a:solidFill>
                <a:effectLst/>
                <a:latin typeface="Bahnschrift SemiBold" panose="020B0502040204020203" pitchFamily="34" charset="0"/>
              </a:rPr>
              <a:t>ID INT,</a:t>
            </a:r>
          </a:p>
          <a:p>
            <a:pPr algn="l"/>
            <a:r>
              <a:rPr lang="en-US" b="1" dirty="0">
                <a:solidFill>
                  <a:srgbClr val="FF0000"/>
                </a:solidFill>
                <a:latin typeface="Bahnschrift SemiBold" panose="020B0502040204020203" pitchFamily="34" charset="0"/>
              </a:rPr>
              <a:t>	</a:t>
            </a:r>
            <a:r>
              <a:rPr lang="en-US" b="1" i="0" dirty="0">
                <a:solidFill>
                  <a:srgbClr val="FF0000"/>
                </a:solidFill>
                <a:effectLst/>
                <a:latin typeface="Bahnschrift SemiBold" panose="020B0502040204020203" pitchFamily="34" charset="0"/>
              </a:rPr>
              <a:t>Name VARCHAR(50), </a:t>
            </a:r>
          </a:p>
          <a:p>
            <a:pPr algn="l"/>
            <a:r>
              <a:rPr lang="en-US" b="1" dirty="0">
                <a:solidFill>
                  <a:srgbClr val="FF0000"/>
                </a:solidFill>
                <a:latin typeface="Bahnschrift SemiBold" panose="020B0502040204020203" pitchFamily="34" charset="0"/>
              </a:rPr>
              <a:t>	</a:t>
            </a:r>
            <a:r>
              <a:rPr lang="en-US" b="1" i="0" dirty="0">
                <a:solidFill>
                  <a:srgbClr val="FF0000"/>
                </a:solidFill>
                <a:effectLst/>
                <a:latin typeface="Bahnschrift SemiBold" panose="020B0502040204020203" pitchFamily="34" charset="0"/>
              </a:rPr>
              <a:t>Salary DECIMAL(10,2)</a:t>
            </a:r>
          </a:p>
          <a:p>
            <a:pPr algn="l"/>
            <a:r>
              <a:rPr lang="en-US" b="1" i="0" dirty="0">
                <a:solidFill>
                  <a:srgbClr val="FF0000"/>
                </a:solidFill>
                <a:effectLst/>
                <a:latin typeface="Bahnschrift SemiBold" panose="020B0502040204020203" pitchFamily="34" charset="0"/>
              </a:rPr>
              <a:t>);</a:t>
            </a:r>
          </a:p>
        </p:txBody>
      </p:sp>
    </p:spTree>
    <p:extLst>
      <p:ext uri="{BB962C8B-B14F-4D97-AF65-F5344CB8AC3E}">
        <p14:creationId xmlns:p14="http://schemas.microsoft.com/office/powerpoint/2010/main" val="2831548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anim calcmode="lin" valueType="num">
                                      <p:cBhvr>
                                        <p:cTn id="7" dur="1000" fill="hold"/>
                                        <p:tgtEl>
                                          <p:spTgt spid="9">
                                            <p:txEl>
                                              <p:pRg st="9" end="9"/>
                                            </p:txEl>
                                          </p:spTgt>
                                        </p:tgtEl>
                                        <p:attrNameLst>
                                          <p:attrName>ppt_w</p:attrName>
                                        </p:attrNameLst>
                                      </p:cBhvr>
                                      <p:tavLst>
                                        <p:tav tm="0">
                                          <p:val>
                                            <p:fltVal val="0"/>
                                          </p:val>
                                        </p:tav>
                                        <p:tav tm="100000">
                                          <p:val>
                                            <p:strVal val="#ppt_w"/>
                                          </p:val>
                                        </p:tav>
                                      </p:tavLst>
                                    </p:anim>
                                    <p:anim calcmode="lin" valueType="num">
                                      <p:cBhvr>
                                        <p:cTn id="8" dur="1000" fill="hold"/>
                                        <p:tgtEl>
                                          <p:spTgt spid="9">
                                            <p:txEl>
                                              <p:pRg st="9" end="9"/>
                                            </p:txEl>
                                          </p:spTgt>
                                        </p:tgtEl>
                                        <p:attrNameLst>
                                          <p:attrName>ppt_h</p:attrName>
                                        </p:attrNameLst>
                                      </p:cBhvr>
                                      <p:tavLst>
                                        <p:tav tm="0">
                                          <p:val>
                                            <p:fltVal val="0"/>
                                          </p:val>
                                        </p:tav>
                                        <p:tav tm="100000">
                                          <p:val>
                                            <p:strVal val="#ppt_h"/>
                                          </p:val>
                                        </p:tav>
                                      </p:tavLst>
                                    </p:anim>
                                    <p:anim calcmode="lin" valueType="num">
                                      <p:cBhvr>
                                        <p:cTn id="9" dur="1000" fill="hold"/>
                                        <p:tgtEl>
                                          <p:spTgt spid="9">
                                            <p:txEl>
                                              <p:pRg st="9" end="9"/>
                                            </p:txEl>
                                          </p:spTgt>
                                        </p:tgtEl>
                                        <p:attrNameLst>
                                          <p:attrName>style.rotation</p:attrName>
                                        </p:attrNameLst>
                                      </p:cBhvr>
                                      <p:tavLst>
                                        <p:tav tm="0">
                                          <p:val>
                                            <p:fltVal val="90"/>
                                          </p:val>
                                        </p:tav>
                                        <p:tav tm="100000">
                                          <p:val>
                                            <p:fltVal val="0"/>
                                          </p:val>
                                        </p:tav>
                                      </p:tavLst>
                                    </p:anim>
                                    <p:animEffect transition="in" filter="fade">
                                      <p:cBhvr>
                                        <p:cTn id="10" dur="1000"/>
                                        <p:tgtEl>
                                          <p:spTgt spid="9">
                                            <p:txEl>
                                              <p:pRg st="9" end="9"/>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9">
                                            <p:txEl>
                                              <p:pRg st="10" end="10"/>
                                            </p:txEl>
                                          </p:spTgt>
                                        </p:tgtEl>
                                        <p:attrNameLst>
                                          <p:attrName>style.visibility</p:attrName>
                                        </p:attrNameLst>
                                      </p:cBhvr>
                                      <p:to>
                                        <p:strVal val="visible"/>
                                      </p:to>
                                    </p:set>
                                    <p:anim calcmode="lin" valueType="num">
                                      <p:cBhvr>
                                        <p:cTn id="13" dur="1000" fill="hold"/>
                                        <p:tgtEl>
                                          <p:spTgt spid="9">
                                            <p:txEl>
                                              <p:pRg st="10" end="10"/>
                                            </p:txEl>
                                          </p:spTgt>
                                        </p:tgtEl>
                                        <p:attrNameLst>
                                          <p:attrName>ppt_w</p:attrName>
                                        </p:attrNameLst>
                                      </p:cBhvr>
                                      <p:tavLst>
                                        <p:tav tm="0">
                                          <p:val>
                                            <p:fltVal val="0"/>
                                          </p:val>
                                        </p:tav>
                                        <p:tav tm="100000">
                                          <p:val>
                                            <p:strVal val="#ppt_w"/>
                                          </p:val>
                                        </p:tav>
                                      </p:tavLst>
                                    </p:anim>
                                    <p:anim calcmode="lin" valueType="num">
                                      <p:cBhvr>
                                        <p:cTn id="14" dur="1000" fill="hold"/>
                                        <p:tgtEl>
                                          <p:spTgt spid="9">
                                            <p:txEl>
                                              <p:pRg st="10" end="10"/>
                                            </p:txEl>
                                          </p:spTgt>
                                        </p:tgtEl>
                                        <p:attrNameLst>
                                          <p:attrName>ppt_h</p:attrName>
                                        </p:attrNameLst>
                                      </p:cBhvr>
                                      <p:tavLst>
                                        <p:tav tm="0">
                                          <p:val>
                                            <p:fltVal val="0"/>
                                          </p:val>
                                        </p:tav>
                                        <p:tav tm="100000">
                                          <p:val>
                                            <p:strVal val="#ppt_h"/>
                                          </p:val>
                                        </p:tav>
                                      </p:tavLst>
                                    </p:anim>
                                    <p:anim calcmode="lin" valueType="num">
                                      <p:cBhvr>
                                        <p:cTn id="15" dur="1000" fill="hold"/>
                                        <p:tgtEl>
                                          <p:spTgt spid="9">
                                            <p:txEl>
                                              <p:pRg st="10" end="10"/>
                                            </p:txEl>
                                          </p:spTgt>
                                        </p:tgtEl>
                                        <p:attrNameLst>
                                          <p:attrName>style.rotation</p:attrName>
                                        </p:attrNameLst>
                                      </p:cBhvr>
                                      <p:tavLst>
                                        <p:tav tm="0">
                                          <p:val>
                                            <p:fltVal val="90"/>
                                          </p:val>
                                        </p:tav>
                                        <p:tav tm="100000">
                                          <p:val>
                                            <p:fltVal val="0"/>
                                          </p:val>
                                        </p:tav>
                                      </p:tavLst>
                                    </p:anim>
                                    <p:animEffect transition="in" filter="fade">
                                      <p:cBhvr>
                                        <p:cTn id="16" dur="1000"/>
                                        <p:tgtEl>
                                          <p:spTgt spid="9">
                                            <p:txEl>
                                              <p:pRg st="10" end="10"/>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anim calcmode="lin" valueType="num">
                                      <p:cBhvr>
                                        <p:cTn id="19" dur="1000" fill="hold"/>
                                        <p:tgtEl>
                                          <p:spTgt spid="9">
                                            <p:txEl>
                                              <p:pRg st="11" end="11"/>
                                            </p:txEl>
                                          </p:spTgt>
                                        </p:tgtEl>
                                        <p:attrNameLst>
                                          <p:attrName>ppt_w</p:attrName>
                                        </p:attrNameLst>
                                      </p:cBhvr>
                                      <p:tavLst>
                                        <p:tav tm="0">
                                          <p:val>
                                            <p:fltVal val="0"/>
                                          </p:val>
                                        </p:tav>
                                        <p:tav tm="100000">
                                          <p:val>
                                            <p:strVal val="#ppt_w"/>
                                          </p:val>
                                        </p:tav>
                                      </p:tavLst>
                                    </p:anim>
                                    <p:anim calcmode="lin" valueType="num">
                                      <p:cBhvr>
                                        <p:cTn id="20" dur="1000" fill="hold"/>
                                        <p:tgtEl>
                                          <p:spTgt spid="9">
                                            <p:txEl>
                                              <p:pRg st="11" end="11"/>
                                            </p:txEl>
                                          </p:spTgt>
                                        </p:tgtEl>
                                        <p:attrNameLst>
                                          <p:attrName>ppt_h</p:attrName>
                                        </p:attrNameLst>
                                      </p:cBhvr>
                                      <p:tavLst>
                                        <p:tav tm="0">
                                          <p:val>
                                            <p:fltVal val="0"/>
                                          </p:val>
                                        </p:tav>
                                        <p:tav tm="100000">
                                          <p:val>
                                            <p:strVal val="#ppt_h"/>
                                          </p:val>
                                        </p:tav>
                                      </p:tavLst>
                                    </p:anim>
                                    <p:anim calcmode="lin" valueType="num">
                                      <p:cBhvr>
                                        <p:cTn id="21" dur="1000" fill="hold"/>
                                        <p:tgtEl>
                                          <p:spTgt spid="9">
                                            <p:txEl>
                                              <p:pRg st="11" end="11"/>
                                            </p:txEl>
                                          </p:spTgt>
                                        </p:tgtEl>
                                        <p:attrNameLst>
                                          <p:attrName>style.rotation</p:attrName>
                                        </p:attrNameLst>
                                      </p:cBhvr>
                                      <p:tavLst>
                                        <p:tav tm="0">
                                          <p:val>
                                            <p:fltVal val="90"/>
                                          </p:val>
                                        </p:tav>
                                        <p:tav tm="100000">
                                          <p:val>
                                            <p:fltVal val="0"/>
                                          </p:val>
                                        </p:tav>
                                      </p:tavLst>
                                    </p:anim>
                                    <p:animEffect transition="in" filter="fade">
                                      <p:cBhvr>
                                        <p:cTn id="22" dur="1000"/>
                                        <p:tgtEl>
                                          <p:spTgt spid="9">
                                            <p:txEl>
                                              <p:pRg st="11" end="1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anim calcmode="lin" valueType="num">
                                      <p:cBhvr>
                                        <p:cTn id="25" dur="1000" fill="hold"/>
                                        <p:tgtEl>
                                          <p:spTgt spid="9">
                                            <p:txEl>
                                              <p:pRg st="12" end="12"/>
                                            </p:txEl>
                                          </p:spTgt>
                                        </p:tgtEl>
                                        <p:attrNameLst>
                                          <p:attrName>ppt_w</p:attrName>
                                        </p:attrNameLst>
                                      </p:cBhvr>
                                      <p:tavLst>
                                        <p:tav tm="0">
                                          <p:val>
                                            <p:fltVal val="0"/>
                                          </p:val>
                                        </p:tav>
                                        <p:tav tm="100000">
                                          <p:val>
                                            <p:strVal val="#ppt_w"/>
                                          </p:val>
                                        </p:tav>
                                      </p:tavLst>
                                    </p:anim>
                                    <p:anim calcmode="lin" valueType="num">
                                      <p:cBhvr>
                                        <p:cTn id="26" dur="1000" fill="hold"/>
                                        <p:tgtEl>
                                          <p:spTgt spid="9">
                                            <p:txEl>
                                              <p:pRg st="12" end="12"/>
                                            </p:txEl>
                                          </p:spTgt>
                                        </p:tgtEl>
                                        <p:attrNameLst>
                                          <p:attrName>ppt_h</p:attrName>
                                        </p:attrNameLst>
                                      </p:cBhvr>
                                      <p:tavLst>
                                        <p:tav tm="0">
                                          <p:val>
                                            <p:fltVal val="0"/>
                                          </p:val>
                                        </p:tav>
                                        <p:tav tm="100000">
                                          <p:val>
                                            <p:strVal val="#ppt_h"/>
                                          </p:val>
                                        </p:tav>
                                      </p:tavLst>
                                    </p:anim>
                                    <p:anim calcmode="lin" valueType="num">
                                      <p:cBhvr>
                                        <p:cTn id="27" dur="1000" fill="hold"/>
                                        <p:tgtEl>
                                          <p:spTgt spid="9">
                                            <p:txEl>
                                              <p:pRg st="12" end="12"/>
                                            </p:txEl>
                                          </p:spTgt>
                                        </p:tgtEl>
                                        <p:attrNameLst>
                                          <p:attrName>style.rotation</p:attrName>
                                        </p:attrNameLst>
                                      </p:cBhvr>
                                      <p:tavLst>
                                        <p:tav tm="0">
                                          <p:val>
                                            <p:fltVal val="90"/>
                                          </p:val>
                                        </p:tav>
                                        <p:tav tm="100000">
                                          <p:val>
                                            <p:fltVal val="0"/>
                                          </p:val>
                                        </p:tav>
                                      </p:tavLst>
                                    </p:anim>
                                    <p:animEffect transition="in" filter="fade">
                                      <p:cBhvr>
                                        <p:cTn id="28" dur="1000"/>
                                        <p:tgtEl>
                                          <p:spTgt spid="9">
                                            <p:txEl>
                                              <p:pRg st="12" end="1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anim calcmode="lin" valueType="num">
                                      <p:cBhvr>
                                        <p:cTn id="31" dur="1000" fill="hold"/>
                                        <p:tgtEl>
                                          <p:spTgt spid="9">
                                            <p:txEl>
                                              <p:pRg st="13" end="13"/>
                                            </p:txEl>
                                          </p:spTgt>
                                        </p:tgtEl>
                                        <p:attrNameLst>
                                          <p:attrName>ppt_w</p:attrName>
                                        </p:attrNameLst>
                                      </p:cBhvr>
                                      <p:tavLst>
                                        <p:tav tm="0">
                                          <p:val>
                                            <p:fltVal val="0"/>
                                          </p:val>
                                        </p:tav>
                                        <p:tav tm="100000">
                                          <p:val>
                                            <p:strVal val="#ppt_w"/>
                                          </p:val>
                                        </p:tav>
                                      </p:tavLst>
                                    </p:anim>
                                    <p:anim calcmode="lin" valueType="num">
                                      <p:cBhvr>
                                        <p:cTn id="32" dur="1000" fill="hold"/>
                                        <p:tgtEl>
                                          <p:spTgt spid="9">
                                            <p:txEl>
                                              <p:pRg st="13" end="13"/>
                                            </p:txEl>
                                          </p:spTgt>
                                        </p:tgtEl>
                                        <p:attrNameLst>
                                          <p:attrName>ppt_h</p:attrName>
                                        </p:attrNameLst>
                                      </p:cBhvr>
                                      <p:tavLst>
                                        <p:tav tm="0">
                                          <p:val>
                                            <p:fltVal val="0"/>
                                          </p:val>
                                        </p:tav>
                                        <p:tav tm="100000">
                                          <p:val>
                                            <p:strVal val="#ppt_h"/>
                                          </p:val>
                                        </p:tav>
                                      </p:tavLst>
                                    </p:anim>
                                    <p:anim calcmode="lin" valueType="num">
                                      <p:cBhvr>
                                        <p:cTn id="33" dur="1000" fill="hold"/>
                                        <p:tgtEl>
                                          <p:spTgt spid="9">
                                            <p:txEl>
                                              <p:pRg st="13" end="13"/>
                                            </p:txEl>
                                          </p:spTgt>
                                        </p:tgtEl>
                                        <p:attrNameLst>
                                          <p:attrName>style.rotation</p:attrName>
                                        </p:attrNameLst>
                                      </p:cBhvr>
                                      <p:tavLst>
                                        <p:tav tm="0">
                                          <p:val>
                                            <p:fltVal val="90"/>
                                          </p:val>
                                        </p:tav>
                                        <p:tav tm="100000">
                                          <p:val>
                                            <p:fltVal val="0"/>
                                          </p:val>
                                        </p:tav>
                                      </p:tavLst>
                                    </p:anim>
                                    <p:animEffect transition="in" filter="fade">
                                      <p:cBhvr>
                                        <p:cTn id="34" dur="10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707027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54475" y="37690"/>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KEY CONCEPTS – SQL Statements </a:t>
            </a:r>
          </a:p>
          <a:p>
            <a:pPr algn="ctr"/>
            <a:r>
              <a:rPr lang="en-US" sz="2800" b="1" dirty="0">
                <a:latin typeface="Segoe UI Black" panose="020B0A02040204020203" pitchFamily="34" charset="0"/>
                <a:ea typeface="Segoe UI Black" panose="020B0A02040204020203" pitchFamily="34" charset="0"/>
              </a:rPr>
              <a:t>Data Definition Language (DDL)</a:t>
            </a:r>
            <a:endParaRPr lang="en-NG" sz="2800" b="1" dirty="0">
              <a:latin typeface="+mj-lt"/>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193175" y="991797"/>
            <a:ext cx="11860123" cy="4985980"/>
          </a:xfrm>
          <a:prstGeom prst="rect">
            <a:avLst/>
          </a:prstGeom>
          <a:noFill/>
        </p:spPr>
        <p:txBody>
          <a:bodyPr wrap="square" rtlCol="0">
            <a:spAutoFit/>
          </a:bodyPr>
          <a:lstStyle/>
          <a:p>
            <a:pPr algn="l"/>
            <a:r>
              <a:rPr lang="en-US" sz="1600" b="1" i="0" dirty="0">
                <a:solidFill>
                  <a:schemeClr val="tx1">
                    <a:lumMod val="95000"/>
                    <a:lumOff val="5000"/>
                  </a:schemeClr>
                </a:solidFill>
                <a:effectLst/>
                <a:latin typeface="Bahnschrift SemiBold" panose="020B0502040204020203" pitchFamily="34" charset="0"/>
              </a:rPr>
              <a:t>ALTER: The ALTER statement is used to modify the structure of an existing database object. </a:t>
            </a:r>
          </a:p>
          <a:p>
            <a:pPr algn="l"/>
            <a:r>
              <a:rPr lang="en-US" sz="1600" b="1" i="0" dirty="0">
                <a:solidFill>
                  <a:schemeClr val="tx1">
                    <a:lumMod val="95000"/>
                    <a:lumOff val="5000"/>
                  </a:schemeClr>
                </a:solidFill>
                <a:effectLst/>
                <a:latin typeface="Bahnschrift SemiBold" panose="020B0502040204020203" pitchFamily="34" charset="0"/>
              </a:rPr>
              <a:t>Code example: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rgbClr val="FF0000"/>
                </a:solidFill>
                <a:effectLst/>
                <a:latin typeface="Bahnschrift SemiBold" panose="020B0502040204020203" pitchFamily="34" charset="0"/>
              </a:rPr>
              <a:t>ALTER TABLE Employees </a:t>
            </a:r>
          </a:p>
          <a:p>
            <a:pPr algn="l"/>
            <a:r>
              <a:rPr lang="en-US" sz="1600" b="1" i="0" dirty="0">
                <a:solidFill>
                  <a:srgbClr val="FF0000"/>
                </a:solidFill>
                <a:effectLst/>
                <a:latin typeface="Bahnschrift SemiBold" panose="020B0502040204020203" pitchFamily="34" charset="0"/>
              </a:rPr>
              <a:t>ADD COLUMN Age INT</a:t>
            </a:r>
          </a:p>
          <a:p>
            <a:pPr algn="l"/>
            <a:r>
              <a:rPr lang="en-US" sz="1600" b="1" dirty="0">
                <a:solidFill>
                  <a:srgbClr val="FF0000"/>
                </a:solidFill>
                <a:latin typeface="Bahnschrift SemiBold" panose="020B0502040204020203" pitchFamily="34" charset="0"/>
              </a:rPr>
              <a:t>ADD COLUMN DOB DATE</a:t>
            </a:r>
            <a:r>
              <a:rPr lang="en-US" sz="1600" b="1" i="0" dirty="0">
                <a:solidFill>
                  <a:srgbClr val="FF0000"/>
                </a:solidFill>
                <a:effectLst/>
                <a:latin typeface="Bahnschrift SemiBold" panose="020B0502040204020203" pitchFamily="34" charset="0"/>
              </a:rPr>
              <a:t>;</a:t>
            </a:r>
          </a:p>
          <a:p>
            <a:pPr algn="l"/>
            <a:endParaRPr lang="en-US" sz="1600" b="1" i="0" dirty="0">
              <a:solidFill>
                <a:srgbClr val="FF0000"/>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DROP: The DROP statement is used to remove a database object. </a:t>
            </a:r>
          </a:p>
          <a:p>
            <a:pPr algn="l"/>
            <a:r>
              <a:rPr lang="en-US" sz="1600" b="1" i="0" dirty="0">
                <a:solidFill>
                  <a:schemeClr val="tx1">
                    <a:lumMod val="95000"/>
                    <a:lumOff val="5000"/>
                  </a:schemeClr>
                </a:solidFill>
                <a:effectLst/>
                <a:latin typeface="Bahnschrift SemiBold" panose="020B0502040204020203" pitchFamily="34" charset="0"/>
              </a:rPr>
              <a:t>Code example:</a:t>
            </a:r>
          </a:p>
          <a:p>
            <a:pPr algn="l"/>
            <a:endParaRPr lang="en-US" sz="1400" b="1" i="0" dirty="0">
              <a:solidFill>
                <a:schemeClr val="tx1">
                  <a:lumMod val="95000"/>
                  <a:lumOff val="5000"/>
                </a:schemeClr>
              </a:solidFill>
              <a:effectLst/>
              <a:latin typeface="Bahnschrift SemiBold" panose="020B0502040204020203" pitchFamily="34" charset="0"/>
            </a:endParaRPr>
          </a:p>
          <a:p>
            <a:pPr algn="l"/>
            <a:r>
              <a:rPr lang="en-US" sz="1600" b="1" i="0" dirty="0">
                <a:solidFill>
                  <a:srgbClr val="FF0000"/>
                </a:solidFill>
                <a:effectLst/>
                <a:latin typeface="Bahnschrift SemiBold" panose="020B0502040204020203" pitchFamily="34" charset="0"/>
              </a:rPr>
              <a:t>DROP TABLE Employees;</a:t>
            </a:r>
          </a:p>
          <a:p>
            <a:pPr algn="l"/>
            <a:endParaRPr lang="en-US" sz="1600" b="1" dirty="0">
              <a:latin typeface="Bahnschrift SemiBold" panose="020B0502040204020203" pitchFamily="34" charset="0"/>
            </a:endParaRPr>
          </a:p>
          <a:p>
            <a:pPr algn="l"/>
            <a:r>
              <a:rPr lang="en-US" sz="1600" b="1" i="0" dirty="0">
                <a:effectLst/>
                <a:latin typeface="Bahnschrift SemiBold" panose="020B0502040204020203" pitchFamily="34" charset="0"/>
              </a:rPr>
              <a:t>It's important to note that DDL statements are auto-committed, meaning the changes take effect immediately and cannot be rolled back.</a:t>
            </a:r>
          </a:p>
          <a:p>
            <a:pPr algn="l"/>
            <a:endParaRPr lang="en-US" sz="1600" b="1" dirty="0">
              <a:latin typeface="Bahnschrift SemiBold" panose="020B0502040204020203" pitchFamily="34" charset="0"/>
            </a:endParaRPr>
          </a:p>
          <a:p>
            <a:pPr algn="l"/>
            <a:r>
              <a:rPr lang="en-US" sz="1600" b="1" i="0" dirty="0">
                <a:effectLst/>
                <a:latin typeface="Bahnschrift SemiBold" panose="020B0502040204020203" pitchFamily="34" charset="0"/>
              </a:rPr>
              <a:t>DDL statements play a crucial role in defining the structure and organization of our database. They allow us to create, modify, and remove database objects, ensuring the database reflects our desired structure.</a:t>
            </a:r>
          </a:p>
          <a:p>
            <a:pPr algn="l"/>
            <a:endParaRPr lang="en-US" sz="1600" b="1" i="0" dirty="0">
              <a:effectLst/>
              <a:latin typeface="Bahnschrift SemiBold" panose="020B0502040204020203" pitchFamily="34" charset="0"/>
            </a:endParaRPr>
          </a:p>
          <a:p>
            <a:pPr algn="l"/>
            <a:r>
              <a:rPr lang="en-US" sz="1600" b="1" i="0" dirty="0">
                <a:effectLst/>
                <a:latin typeface="Bahnschrift SemiBold" panose="020B0502040204020203" pitchFamily="34" charset="0"/>
              </a:rPr>
              <a:t>Understanding DDL statements is essential as we move forward in our SQL journey and work with creating and managing database objects.</a:t>
            </a:r>
          </a:p>
        </p:txBody>
      </p:sp>
    </p:spTree>
    <p:extLst>
      <p:ext uri="{BB962C8B-B14F-4D97-AF65-F5344CB8AC3E}">
        <p14:creationId xmlns:p14="http://schemas.microsoft.com/office/powerpoint/2010/main" val="3366874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randombar(horizontal)">
                                      <p:cBhvr>
                                        <p:cTn id="7" dur="500"/>
                                        <p:tgtEl>
                                          <p:spTgt spid="9">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0" dur="500"/>
                                        <p:tgtEl>
                                          <p:spTgt spid="9">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animEffect transition="in" filter="randombar(horizontal)">
                                      <p:cBhvr>
                                        <p:cTn id="13" dur="500"/>
                                        <p:tgtEl>
                                          <p:spTgt spid="9">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
                                            <p:txEl>
                                              <p:pRg st="7" end="7"/>
                                            </p:txEl>
                                          </p:spTgt>
                                        </p:tgtEl>
                                        <p:attrNameLst>
                                          <p:attrName>style.visibility</p:attrName>
                                        </p:attrNameLst>
                                      </p:cBhvr>
                                      <p:to>
                                        <p:strVal val="visible"/>
                                      </p:to>
                                    </p:set>
                                    <p:animEffect transition="in" filter="wipe(down)">
                                      <p:cBhvr>
                                        <p:cTn id="18" dur="500"/>
                                        <p:tgtEl>
                                          <p:spTgt spid="9">
                                            <p:txEl>
                                              <p:pRg st="7" end="7"/>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animEffect transition="in" filter="wipe(down)">
                                      <p:cBhvr>
                                        <p:cTn id="21" dur="500"/>
                                        <p:tgtEl>
                                          <p:spTgt spid="9">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9">
                                            <p:txEl>
                                              <p:pRg st="10" end="10"/>
                                            </p:txEl>
                                          </p:spTgt>
                                        </p:tgtEl>
                                        <p:attrNameLst>
                                          <p:attrName>style.visibility</p:attrName>
                                        </p:attrNameLst>
                                      </p:cBhvr>
                                      <p:to>
                                        <p:strVal val="visible"/>
                                      </p:to>
                                    </p:set>
                                    <p:animEffect transition="in" filter="randombar(horizontal)">
                                      <p:cBhvr>
                                        <p:cTn id="26" dur="500"/>
                                        <p:tgtEl>
                                          <p:spTgt spid="9">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animEffect transition="in" filter="fade">
                                      <p:cBhvr>
                                        <p:cTn id="31" dur="500"/>
                                        <p:tgtEl>
                                          <p:spTgt spid="9">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14" end="14"/>
                                            </p:txEl>
                                          </p:spTgt>
                                        </p:tgtEl>
                                        <p:attrNameLst>
                                          <p:attrName>style.visibility</p:attrName>
                                        </p:attrNameLst>
                                      </p:cBhvr>
                                      <p:to>
                                        <p:strVal val="visible"/>
                                      </p:to>
                                    </p:set>
                                    <p:animEffect transition="in" filter="fade">
                                      <p:cBhvr>
                                        <p:cTn id="34" dur="500"/>
                                        <p:tgtEl>
                                          <p:spTgt spid="9">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6" end="16"/>
                                            </p:txEl>
                                          </p:spTgt>
                                        </p:tgtEl>
                                        <p:attrNameLst>
                                          <p:attrName>style.visibility</p:attrName>
                                        </p:attrNameLst>
                                      </p:cBhvr>
                                      <p:to>
                                        <p:strVal val="visible"/>
                                      </p:to>
                                    </p:set>
                                    <p:animEffect transition="in" filter="fade">
                                      <p:cBhvr>
                                        <p:cTn id="37" dur="500"/>
                                        <p:tgtEl>
                                          <p:spTgt spid="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380907" y="889907"/>
            <a:ext cx="11672391" cy="5355312"/>
          </a:xfrm>
          <a:prstGeom prst="rect">
            <a:avLst/>
          </a:prstGeom>
          <a:noFill/>
        </p:spPr>
        <p:txBody>
          <a:bodyPr wrap="square" rtlCol="0">
            <a:spAutoFit/>
          </a:bodyPr>
          <a:lstStyle/>
          <a:p>
            <a:pPr algn="l"/>
            <a:r>
              <a:rPr lang="en-US" b="1" i="0" dirty="0">
                <a:solidFill>
                  <a:schemeClr val="tx1">
                    <a:lumMod val="95000"/>
                    <a:lumOff val="5000"/>
                  </a:schemeClr>
                </a:solidFill>
                <a:effectLst/>
                <a:latin typeface="Bahnschrift SemiBold" panose="020B0502040204020203" pitchFamily="34" charset="0"/>
              </a:rPr>
              <a:t>Data Manipulation Language (DML) consists of SQL statements used to retrieve, insert, update, and delete data within database objects. Let's explore the key DML statements and their significance.</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DML statements are responsible for interacting with the data stored in database objects. They allow us to query the data, insert new records, update existing records, and delete unwanted records.</a:t>
            </a:r>
          </a:p>
          <a:p>
            <a:pPr algn="l"/>
            <a:r>
              <a:rPr lang="en-US" b="1" i="0" dirty="0">
                <a:solidFill>
                  <a:schemeClr val="tx1">
                    <a:lumMod val="95000"/>
                    <a:lumOff val="5000"/>
                  </a:schemeClr>
                </a:solidFill>
                <a:effectLst/>
                <a:latin typeface="Bahnschrift SemiBold" panose="020B0502040204020203" pitchFamily="34" charset="0"/>
              </a:rPr>
              <a:t>Let’s dive into some essential DML statements:</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SELECT: The SELECT statement is used to retrieve data from one or more tables based on specified criteria. </a:t>
            </a:r>
          </a:p>
          <a:p>
            <a:pPr algn="l"/>
            <a:r>
              <a:rPr lang="en-US" b="1" i="0" dirty="0">
                <a:solidFill>
                  <a:schemeClr val="tx1">
                    <a:lumMod val="95000"/>
                    <a:lumOff val="5000"/>
                  </a:schemeClr>
                </a:solidFill>
                <a:effectLst/>
                <a:latin typeface="Bahnschrift SemiBold" panose="020B0502040204020203" pitchFamily="34" charset="0"/>
              </a:rPr>
              <a:t>Code example:</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rgbClr val="FF0000"/>
                </a:solidFill>
                <a:effectLst/>
                <a:latin typeface="Bahnschrift SemiBold" panose="020B0502040204020203" pitchFamily="34" charset="0"/>
              </a:rPr>
              <a:t>SELECT * </a:t>
            </a:r>
          </a:p>
          <a:p>
            <a:pPr algn="l"/>
            <a:r>
              <a:rPr lang="en-US" b="1" i="0" dirty="0">
                <a:solidFill>
                  <a:srgbClr val="FF0000"/>
                </a:solidFill>
                <a:effectLst/>
                <a:latin typeface="Bahnschrift SemiBold" panose="020B0502040204020203" pitchFamily="34" charset="0"/>
              </a:rPr>
              <a:t>FROM Employees </a:t>
            </a:r>
          </a:p>
          <a:p>
            <a:pPr algn="l"/>
            <a:r>
              <a:rPr lang="en-US" b="1" i="0" dirty="0">
                <a:solidFill>
                  <a:srgbClr val="FF0000"/>
                </a:solidFill>
                <a:effectLst/>
                <a:latin typeface="Bahnschrift SemiBold" panose="020B0502040204020203" pitchFamily="34" charset="0"/>
              </a:rPr>
              <a:t>WHERE Salary &gt; 50000;</a:t>
            </a:r>
          </a:p>
          <a:p>
            <a:pPr algn="l"/>
            <a:endParaRPr lang="en-US" b="1" i="0" dirty="0">
              <a:solidFill>
                <a:srgbClr val="FF0000"/>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INSERT: The INSERT statement is used to add new records into a table. </a:t>
            </a:r>
          </a:p>
          <a:p>
            <a:pPr algn="l"/>
            <a:r>
              <a:rPr lang="en-US" b="1" i="0" dirty="0">
                <a:solidFill>
                  <a:schemeClr val="tx1">
                    <a:lumMod val="95000"/>
                    <a:lumOff val="5000"/>
                  </a:schemeClr>
                </a:solidFill>
                <a:effectLst/>
                <a:latin typeface="Bahnschrift SemiBold" panose="020B0502040204020203" pitchFamily="34" charset="0"/>
              </a:rPr>
              <a:t>Code example:</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rgbClr val="FF0000"/>
                </a:solidFill>
                <a:effectLst/>
                <a:latin typeface="Bahnschrift SemiBold" panose="020B0502040204020203" pitchFamily="34" charset="0"/>
              </a:rPr>
              <a:t>INSERT INTO Employees (Name, Age, Salary) </a:t>
            </a:r>
          </a:p>
          <a:p>
            <a:pPr algn="l"/>
            <a:r>
              <a:rPr lang="en-US" b="1" i="0" dirty="0">
                <a:solidFill>
                  <a:srgbClr val="FF0000"/>
                </a:solidFill>
                <a:effectLst/>
                <a:latin typeface="Bahnschrift SemiBold" panose="020B0502040204020203" pitchFamily="34" charset="0"/>
              </a:rPr>
              <a:t>VALUES ('John Doe', 30, 60000);</a:t>
            </a:r>
          </a:p>
        </p:txBody>
      </p:sp>
      <p:sp>
        <p:nvSpPr>
          <p:cNvPr id="4" name="TextBox 3">
            <a:extLst>
              <a:ext uri="{FF2B5EF4-FFF2-40B4-BE49-F238E27FC236}">
                <a16:creationId xmlns:a16="http://schemas.microsoft.com/office/drawing/2014/main" id="{00267877-C1DF-7470-242F-5275DD8A56EA}"/>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KEY CONCEPTS – SQL Statements </a:t>
            </a:r>
          </a:p>
          <a:p>
            <a:pPr algn="ctr"/>
            <a:r>
              <a:rPr lang="en-US" sz="2800" b="1" dirty="0">
                <a:latin typeface="Segoe UI Black" panose="020B0A02040204020203" pitchFamily="34" charset="0"/>
                <a:ea typeface="Segoe UI Black" panose="020B0A02040204020203" pitchFamily="34" charset="0"/>
              </a:rPr>
              <a:t>Data Manipulation Language (DML)</a:t>
            </a:r>
            <a:endParaRPr lang="en-NG" sz="2800" b="1" dirty="0">
              <a:latin typeface="+mj-lt"/>
            </a:endParaRPr>
          </a:p>
        </p:txBody>
      </p:sp>
    </p:spTree>
    <p:extLst>
      <p:ext uri="{BB962C8B-B14F-4D97-AF65-F5344CB8AC3E}">
        <p14:creationId xmlns:p14="http://schemas.microsoft.com/office/powerpoint/2010/main" val="178485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Effect transition="in" filter="fade">
                                      <p:cBhvr>
                                        <p:cTn id="7" dur="1000"/>
                                        <p:tgtEl>
                                          <p:spTgt spid="9">
                                            <p:txEl>
                                              <p:pRg st="8" end="8"/>
                                            </p:txEl>
                                          </p:spTgt>
                                        </p:tgtEl>
                                      </p:cBhvr>
                                    </p:animEffect>
                                    <p:anim calcmode="lin" valueType="num">
                                      <p:cBhvr>
                                        <p:cTn id="8"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9" end="9"/>
                                            </p:txEl>
                                          </p:spTgt>
                                        </p:tgtEl>
                                        <p:attrNameLst>
                                          <p:attrName>style.visibility</p:attrName>
                                        </p:attrNameLst>
                                      </p:cBhvr>
                                      <p:to>
                                        <p:strVal val="visible"/>
                                      </p:to>
                                    </p:set>
                                    <p:animEffect transition="in" filter="fade">
                                      <p:cBhvr>
                                        <p:cTn id="12" dur="1000"/>
                                        <p:tgtEl>
                                          <p:spTgt spid="9">
                                            <p:txEl>
                                              <p:pRg st="9" end="9"/>
                                            </p:txEl>
                                          </p:spTgt>
                                        </p:tgtEl>
                                      </p:cBhvr>
                                    </p:animEffect>
                                    <p:anim calcmode="lin" valueType="num">
                                      <p:cBhvr>
                                        <p:cTn id="13"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9" end="9"/>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animEffect transition="in" filter="fade">
                                      <p:cBhvr>
                                        <p:cTn id="17" dur="1000"/>
                                        <p:tgtEl>
                                          <p:spTgt spid="9">
                                            <p:txEl>
                                              <p:pRg st="10" end="10"/>
                                            </p:txEl>
                                          </p:spTgt>
                                        </p:tgtEl>
                                      </p:cBhvr>
                                    </p:animEffect>
                                    <p:anim calcmode="lin" valueType="num">
                                      <p:cBhvr>
                                        <p:cTn id="18"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xEl>
                                              <p:pRg st="12" end="12"/>
                                            </p:txEl>
                                          </p:spTgt>
                                        </p:tgtEl>
                                        <p:attrNameLst>
                                          <p:attrName>style.visibility</p:attrName>
                                        </p:attrNameLst>
                                      </p:cBhvr>
                                      <p:to>
                                        <p:strVal val="visible"/>
                                      </p:to>
                                    </p:set>
                                    <p:animEffect transition="in" filter="barn(inVertical)">
                                      <p:cBhvr>
                                        <p:cTn id="24" dur="500"/>
                                        <p:tgtEl>
                                          <p:spTgt spid="9">
                                            <p:txEl>
                                              <p:pRg st="12" end="12"/>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animEffect transition="in" filter="barn(inVertical)">
                                      <p:cBhvr>
                                        <p:cTn id="27" dur="500"/>
                                        <p:tgtEl>
                                          <p:spTgt spid="9">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xEl>
                                              <p:pRg st="15" end="15"/>
                                            </p:txEl>
                                          </p:spTgt>
                                        </p:tgtEl>
                                        <p:attrNameLst>
                                          <p:attrName>style.visibility</p:attrName>
                                        </p:attrNameLst>
                                      </p:cBhvr>
                                      <p:to>
                                        <p:strVal val="visible"/>
                                      </p:to>
                                    </p:set>
                                    <p:animEffect transition="in" filter="fade">
                                      <p:cBhvr>
                                        <p:cTn id="32" dur="1000"/>
                                        <p:tgtEl>
                                          <p:spTgt spid="9">
                                            <p:txEl>
                                              <p:pRg st="15" end="15"/>
                                            </p:txEl>
                                          </p:spTgt>
                                        </p:tgtEl>
                                      </p:cBhvr>
                                    </p:animEffect>
                                    <p:anim calcmode="lin" valueType="num">
                                      <p:cBhvr>
                                        <p:cTn id="33" dur="1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15" end="1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
                                            <p:txEl>
                                              <p:pRg st="16" end="16"/>
                                            </p:txEl>
                                          </p:spTgt>
                                        </p:tgtEl>
                                        <p:attrNameLst>
                                          <p:attrName>style.visibility</p:attrName>
                                        </p:attrNameLst>
                                      </p:cBhvr>
                                      <p:to>
                                        <p:strVal val="visible"/>
                                      </p:to>
                                    </p:set>
                                    <p:animEffect transition="in" filter="fade">
                                      <p:cBhvr>
                                        <p:cTn id="37" dur="1000"/>
                                        <p:tgtEl>
                                          <p:spTgt spid="9">
                                            <p:txEl>
                                              <p:pRg st="16" end="16"/>
                                            </p:txEl>
                                          </p:spTgt>
                                        </p:tgtEl>
                                      </p:cBhvr>
                                    </p:animEffect>
                                    <p:anim calcmode="lin" valueType="num">
                                      <p:cBhvr>
                                        <p:cTn id="38" dur="1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39" dur="1000" fill="hold"/>
                                        <p:tgtEl>
                                          <p:spTgt spid="9">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14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319948" y="958240"/>
            <a:ext cx="11552104" cy="5262979"/>
          </a:xfrm>
          <a:prstGeom prst="rect">
            <a:avLst/>
          </a:prstGeom>
          <a:noFill/>
        </p:spPr>
        <p:txBody>
          <a:bodyPr wrap="square" rtlCol="0">
            <a:spAutoFit/>
          </a:bodyPr>
          <a:lstStyle/>
          <a:p>
            <a:pPr algn="l"/>
            <a:r>
              <a:rPr lang="en-US" sz="1600" b="1" i="0" dirty="0">
                <a:solidFill>
                  <a:schemeClr val="tx1">
                    <a:lumMod val="95000"/>
                    <a:lumOff val="5000"/>
                  </a:schemeClr>
                </a:solidFill>
                <a:effectLst/>
                <a:latin typeface="Bahnschrift SemiBold" panose="020B0502040204020203" pitchFamily="34" charset="0"/>
              </a:rPr>
              <a:t>UPDATE: The UPDATE statement is used to modify existing data in a table. </a:t>
            </a:r>
          </a:p>
          <a:p>
            <a:pPr algn="l"/>
            <a:r>
              <a:rPr lang="en-US" sz="1600" b="1" i="0" dirty="0">
                <a:solidFill>
                  <a:schemeClr val="tx1">
                    <a:lumMod val="95000"/>
                    <a:lumOff val="5000"/>
                  </a:schemeClr>
                </a:solidFill>
                <a:effectLst/>
                <a:latin typeface="Bahnschrift SemiBold" panose="020B0502040204020203" pitchFamily="34" charset="0"/>
              </a:rPr>
              <a:t>Code example: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rgbClr val="FF0000"/>
                </a:solidFill>
                <a:effectLst/>
                <a:latin typeface="Bahnschrift SemiBold" panose="020B0502040204020203" pitchFamily="34" charset="0"/>
              </a:rPr>
              <a:t>UPDATE Employees </a:t>
            </a:r>
          </a:p>
          <a:p>
            <a:pPr algn="l"/>
            <a:r>
              <a:rPr lang="en-US" sz="1600" b="1" i="0" dirty="0">
                <a:solidFill>
                  <a:srgbClr val="FF0000"/>
                </a:solidFill>
                <a:effectLst/>
                <a:latin typeface="Bahnschrift SemiBold" panose="020B0502040204020203" pitchFamily="34" charset="0"/>
              </a:rPr>
              <a:t>SET Salary = Salary * 1.1 </a:t>
            </a:r>
          </a:p>
          <a:p>
            <a:pPr algn="l"/>
            <a:r>
              <a:rPr lang="en-US" sz="1600" b="1" i="0" dirty="0">
                <a:solidFill>
                  <a:srgbClr val="FF0000"/>
                </a:solidFill>
                <a:effectLst/>
                <a:latin typeface="Bahnschrift SemiBold" panose="020B0502040204020203" pitchFamily="34" charset="0"/>
              </a:rPr>
              <a:t>WHERE Department = 'Sales’;</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DELETE: The DELETE statement is used to remove unwanted records from a table. </a:t>
            </a:r>
          </a:p>
          <a:p>
            <a:pPr algn="l"/>
            <a:r>
              <a:rPr lang="en-US" sz="1600" b="1" i="0" dirty="0">
                <a:solidFill>
                  <a:schemeClr val="tx1">
                    <a:lumMod val="95000"/>
                    <a:lumOff val="5000"/>
                  </a:schemeClr>
                </a:solidFill>
                <a:effectLst/>
                <a:latin typeface="Bahnschrift SemiBold" panose="020B0502040204020203" pitchFamily="34" charset="0"/>
              </a:rPr>
              <a:t>Code example: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rgbClr val="FF0000"/>
                </a:solidFill>
                <a:effectLst/>
                <a:latin typeface="Bahnschrift SemiBold" panose="020B0502040204020203" pitchFamily="34" charset="0"/>
              </a:rPr>
              <a:t>DELETE FROM Employees </a:t>
            </a:r>
          </a:p>
          <a:p>
            <a:pPr algn="l"/>
            <a:r>
              <a:rPr lang="en-US" sz="1600" b="1" i="0" dirty="0">
                <a:solidFill>
                  <a:srgbClr val="FF0000"/>
                </a:solidFill>
                <a:effectLst/>
                <a:latin typeface="Bahnschrift SemiBold" panose="020B0502040204020203" pitchFamily="34" charset="0"/>
              </a:rPr>
              <a:t>WHERE Age &gt; 60;</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DML statements allow us to manipulate and interact with the data stored in our database objects, enabling us to retrieve, insert, update, and delete data as needed.</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DML statements are essential for data manipulation within the database. They provide the means to retrieve specific data, insert new records, update existing records, and delete unwanted records, giving us control over the data stored in our database.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Understanding DML statements is crucial as we navigate through SQL and perform various data manipulation tasks.</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KEY CONCEPTS – SQL Statements </a:t>
            </a:r>
          </a:p>
          <a:p>
            <a:pPr algn="ctr"/>
            <a:r>
              <a:rPr lang="en-US" sz="2800" b="1" dirty="0">
                <a:latin typeface="Segoe UI Black" panose="020B0A02040204020203" pitchFamily="34" charset="0"/>
                <a:ea typeface="Segoe UI Black" panose="020B0A02040204020203" pitchFamily="34" charset="0"/>
              </a:rPr>
              <a:t>Data Manipulation Language (DML)</a:t>
            </a:r>
            <a:endParaRPr lang="en-NG" sz="2800" b="1" dirty="0">
              <a:latin typeface="+mj-lt"/>
            </a:endParaRPr>
          </a:p>
        </p:txBody>
      </p:sp>
    </p:spTree>
    <p:extLst>
      <p:ext uri="{BB962C8B-B14F-4D97-AF65-F5344CB8AC3E}">
        <p14:creationId xmlns:p14="http://schemas.microsoft.com/office/powerpoint/2010/main" val="3060419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1000"/>
                                        <p:tgtEl>
                                          <p:spTgt spid="9">
                                            <p:txEl>
                                              <p:pRg st="4" end="4"/>
                                            </p:txEl>
                                          </p:spTgt>
                                        </p:tgtEl>
                                      </p:cBhvr>
                                    </p:animEffect>
                                    <p:anim calcmode="lin" valueType="num">
                                      <p:cBhvr>
                                        <p:cTn id="1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1000"/>
                                        <p:tgtEl>
                                          <p:spTgt spid="9">
                                            <p:txEl>
                                              <p:pRg st="5" end="5"/>
                                            </p:txEl>
                                          </p:spTgt>
                                        </p:tgtEl>
                                      </p:cBhvr>
                                    </p:animEffect>
                                    <p:anim calcmode="lin" valueType="num">
                                      <p:cBhvr>
                                        <p:cTn id="18"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wipe(down)">
                                      <p:cBhvr>
                                        <p:cTn id="24" dur="500"/>
                                        <p:tgtEl>
                                          <p:spTgt spid="9">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wipe(down)">
                                      <p:cBhvr>
                                        <p:cTn id="27" dur="5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fade">
                                      <p:cBhvr>
                                        <p:cTn id="32" dur="1000"/>
                                        <p:tgtEl>
                                          <p:spTgt spid="9">
                                            <p:txEl>
                                              <p:pRg st="10" end="10"/>
                                            </p:txEl>
                                          </p:spTgt>
                                        </p:tgtEl>
                                      </p:cBhvr>
                                    </p:animEffect>
                                    <p:anim calcmode="lin" valueType="num">
                                      <p:cBhvr>
                                        <p:cTn id="33"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animEffect transition="in" filter="fade">
                                      <p:cBhvr>
                                        <p:cTn id="37" dur="1000"/>
                                        <p:tgtEl>
                                          <p:spTgt spid="9">
                                            <p:txEl>
                                              <p:pRg st="11" end="11"/>
                                            </p:txEl>
                                          </p:spTgt>
                                        </p:tgtEl>
                                      </p:cBhvr>
                                    </p:animEffect>
                                    <p:anim calcmode="lin" valueType="num">
                                      <p:cBhvr>
                                        <p:cTn id="38"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9">
                                            <p:txEl>
                                              <p:pRg st="13" end="13"/>
                                            </p:txEl>
                                          </p:spTgt>
                                        </p:tgtEl>
                                        <p:attrNameLst>
                                          <p:attrName>style.visibility</p:attrName>
                                        </p:attrNameLst>
                                      </p:cBhvr>
                                      <p:to>
                                        <p:strVal val="visible"/>
                                      </p:to>
                                    </p:set>
                                    <p:animEffect transition="in" filter="wipe(down)">
                                      <p:cBhvr>
                                        <p:cTn id="44" dur="500"/>
                                        <p:tgtEl>
                                          <p:spTgt spid="9">
                                            <p:txEl>
                                              <p:pRg st="13" end="13"/>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9">
                                            <p:txEl>
                                              <p:pRg st="15" end="15"/>
                                            </p:txEl>
                                          </p:spTgt>
                                        </p:tgtEl>
                                        <p:attrNameLst>
                                          <p:attrName>style.visibility</p:attrName>
                                        </p:attrNameLst>
                                      </p:cBhvr>
                                      <p:to>
                                        <p:strVal val="visible"/>
                                      </p:to>
                                    </p:set>
                                    <p:animEffect transition="in" filter="wipe(down)">
                                      <p:cBhvr>
                                        <p:cTn id="47" dur="500"/>
                                        <p:tgtEl>
                                          <p:spTgt spid="9">
                                            <p:txEl>
                                              <p:pRg st="15" end="15"/>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9">
                                            <p:txEl>
                                              <p:pRg st="17" end="17"/>
                                            </p:txEl>
                                          </p:spTgt>
                                        </p:tgtEl>
                                        <p:attrNameLst>
                                          <p:attrName>style.visibility</p:attrName>
                                        </p:attrNameLst>
                                      </p:cBhvr>
                                      <p:to>
                                        <p:strVal val="visible"/>
                                      </p:to>
                                    </p:set>
                                    <p:animEffect transition="in" filter="wipe(down)">
                                      <p:cBhvr>
                                        <p:cTn id="50" dur="500"/>
                                        <p:tgtEl>
                                          <p:spTgt spid="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641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68579" y="952414"/>
            <a:ext cx="12053299" cy="5262979"/>
          </a:xfrm>
          <a:prstGeom prst="rect">
            <a:avLst/>
          </a:prstGeom>
          <a:noFill/>
        </p:spPr>
        <p:txBody>
          <a:bodyPr wrap="square" rtlCol="0">
            <a:spAutoFit/>
          </a:bodyPr>
          <a:lstStyle/>
          <a:p>
            <a:pPr algn="l"/>
            <a:r>
              <a:rPr lang="en-US" sz="1600" b="1" i="0" dirty="0">
                <a:solidFill>
                  <a:schemeClr val="tx1">
                    <a:lumMod val="95000"/>
                    <a:lumOff val="5000"/>
                  </a:schemeClr>
                </a:solidFill>
                <a:effectLst/>
                <a:latin typeface="Bahnschrift SemiBold" panose="020B0502040204020203" pitchFamily="34" charset="0"/>
              </a:rPr>
              <a:t>Data Query Language (DQL) consists of SQL statements used specifically for querying and retrieving data from the database. Let's explore the key DQL statements and their significance.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DQL statements focus on retrieving and manipulating data to extract useful information from the database. They allow us to retrieve specific records, filter data based on conditions, sort results, and perform aggregate functions.</a:t>
            </a:r>
          </a:p>
          <a:p>
            <a:pPr algn="l"/>
            <a:r>
              <a:rPr lang="en-US" sz="1600" b="1" i="0" dirty="0">
                <a:solidFill>
                  <a:schemeClr val="tx1">
                    <a:lumMod val="95000"/>
                    <a:lumOff val="5000"/>
                  </a:schemeClr>
                </a:solidFill>
                <a:effectLst/>
                <a:latin typeface="Bahnschrift SemiBold" panose="020B0502040204020203" pitchFamily="34" charset="0"/>
              </a:rPr>
              <a:t>Let’s dive into some essential DQL statements:</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SELECT: The SELECT statement is the core DQL statement used to retrieve data from one or more tables based on specified criteria. </a:t>
            </a:r>
          </a:p>
          <a:p>
            <a:pPr algn="l"/>
            <a:r>
              <a:rPr lang="en-US" sz="1600" b="1" i="0" dirty="0">
                <a:solidFill>
                  <a:schemeClr val="tx1">
                    <a:lumMod val="95000"/>
                    <a:lumOff val="5000"/>
                  </a:schemeClr>
                </a:solidFill>
                <a:effectLst/>
                <a:latin typeface="Bahnschrift SemiBold" panose="020B0502040204020203" pitchFamily="34" charset="0"/>
              </a:rPr>
              <a:t>Code example: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rgbClr val="FF0000"/>
                </a:solidFill>
                <a:effectLst/>
                <a:latin typeface="Bahnschrift SemiBold" panose="020B0502040204020203" pitchFamily="34" charset="0"/>
              </a:rPr>
              <a:t>SELECT * </a:t>
            </a:r>
          </a:p>
          <a:p>
            <a:pPr algn="l"/>
            <a:r>
              <a:rPr lang="en-US" sz="1600" b="1" i="0" dirty="0">
                <a:solidFill>
                  <a:srgbClr val="FF0000"/>
                </a:solidFill>
                <a:effectLst/>
                <a:latin typeface="Bahnschrift SemiBold" panose="020B0502040204020203" pitchFamily="34" charset="0"/>
              </a:rPr>
              <a:t>FROM Customers </a:t>
            </a:r>
          </a:p>
          <a:p>
            <a:pPr algn="l"/>
            <a:r>
              <a:rPr lang="en-US" sz="1600" b="1" i="0" dirty="0">
                <a:solidFill>
                  <a:srgbClr val="FF0000"/>
                </a:solidFill>
                <a:effectLst/>
                <a:latin typeface="Bahnschrift SemiBold" panose="020B0502040204020203" pitchFamily="34" charset="0"/>
              </a:rPr>
              <a:t>WHERE Age &gt; 30;</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WHERE: The WHERE clause is used to specify conditions that the retrieved data must meet. </a:t>
            </a:r>
          </a:p>
          <a:p>
            <a:pPr algn="l"/>
            <a:r>
              <a:rPr lang="en-US" sz="1600" b="1" i="0" dirty="0">
                <a:solidFill>
                  <a:schemeClr val="tx1">
                    <a:lumMod val="95000"/>
                    <a:lumOff val="5000"/>
                  </a:schemeClr>
                </a:solidFill>
                <a:effectLst/>
                <a:latin typeface="Bahnschrift SemiBold" panose="020B0502040204020203" pitchFamily="34" charset="0"/>
              </a:rPr>
              <a:t>Code example: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rgbClr val="FF0000"/>
                </a:solidFill>
                <a:effectLst/>
                <a:latin typeface="Bahnschrift SemiBold" panose="020B0502040204020203" pitchFamily="34" charset="0"/>
              </a:rPr>
              <a:t>SELECT * </a:t>
            </a:r>
          </a:p>
          <a:p>
            <a:pPr algn="l"/>
            <a:r>
              <a:rPr lang="en-US" sz="1600" b="1" i="0" dirty="0">
                <a:solidFill>
                  <a:srgbClr val="FF0000"/>
                </a:solidFill>
                <a:effectLst/>
                <a:latin typeface="Bahnschrift SemiBold" panose="020B0502040204020203" pitchFamily="34" charset="0"/>
              </a:rPr>
              <a:t>FROM Orders </a:t>
            </a:r>
          </a:p>
          <a:p>
            <a:pPr algn="l"/>
            <a:r>
              <a:rPr lang="en-US" sz="1600" b="1" i="0" dirty="0">
                <a:solidFill>
                  <a:srgbClr val="FF0000"/>
                </a:solidFill>
                <a:effectLst/>
                <a:latin typeface="Bahnschrift SemiBold" panose="020B0502040204020203" pitchFamily="34" charset="0"/>
              </a:rPr>
              <a:t>WHERE </a:t>
            </a:r>
            <a:r>
              <a:rPr lang="en-US" sz="1600" b="1" i="0" dirty="0" err="1">
                <a:solidFill>
                  <a:srgbClr val="FF0000"/>
                </a:solidFill>
                <a:effectLst/>
                <a:latin typeface="Bahnschrift SemiBold" panose="020B0502040204020203" pitchFamily="34" charset="0"/>
              </a:rPr>
              <a:t>TotalAmount</a:t>
            </a:r>
            <a:r>
              <a:rPr lang="en-US" sz="1600" b="1" i="0" dirty="0">
                <a:solidFill>
                  <a:srgbClr val="FF0000"/>
                </a:solidFill>
                <a:effectLst/>
                <a:latin typeface="Bahnschrift SemiBold" panose="020B0502040204020203" pitchFamily="34" charset="0"/>
              </a:rPr>
              <a:t> &gt; 1000;</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KEY CONCEPTS – SQL Statements </a:t>
            </a:r>
          </a:p>
          <a:p>
            <a:pPr algn="ctr"/>
            <a:r>
              <a:rPr lang="en-US" sz="2800" b="1" dirty="0">
                <a:latin typeface="Segoe UI Black" panose="020B0A02040204020203" pitchFamily="34" charset="0"/>
                <a:ea typeface="Segoe UI Black" panose="020B0A02040204020203" pitchFamily="34" charset="0"/>
              </a:rPr>
              <a:t>Data Query Language (DQL)</a:t>
            </a:r>
            <a:endParaRPr lang="en-NG" sz="2800" b="1" dirty="0">
              <a:latin typeface="+mj-lt"/>
            </a:endParaRPr>
          </a:p>
        </p:txBody>
      </p:sp>
    </p:spTree>
    <p:extLst>
      <p:ext uri="{BB962C8B-B14F-4D97-AF65-F5344CB8AC3E}">
        <p14:creationId xmlns:p14="http://schemas.microsoft.com/office/powerpoint/2010/main" val="749169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wipe(down)">
                                      <p:cBhvr>
                                        <p:cTn id="7" dur="500"/>
                                        <p:tgtEl>
                                          <p:spTgt spid="9">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6" end="6"/>
                                            </p:txEl>
                                          </p:spTgt>
                                        </p:tgtEl>
                                        <p:attrNameLst>
                                          <p:attrName>style.visibility</p:attrName>
                                        </p:attrNameLst>
                                      </p:cBhvr>
                                      <p:to>
                                        <p:strVal val="visible"/>
                                      </p:to>
                                    </p:set>
                                    <p:animEffect transition="in" filter="wipe(down)">
                                      <p:cBhvr>
                                        <p:cTn id="10" dur="500"/>
                                        <p:tgtEl>
                                          <p:spTgt spid="9">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animEffect transition="in" filter="fade">
                                      <p:cBhvr>
                                        <p:cTn id="15" dur="1000"/>
                                        <p:tgtEl>
                                          <p:spTgt spid="9">
                                            <p:txEl>
                                              <p:pRg st="8" end="8"/>
                                            </p:txEl>
                                          </p:spTgt>
                                        </p:tgtEl>
                                      </p:cBhvr>
                                    </p:animEffect>
                                    <p:anim calcmode="lin" valueType="num">
                                      <p:cBhvr>
                                        <p:cTn id="16"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7" dur="1000" fill="hold"/>
                                        <p:tgtEl>
                                          <p:spTgt spid="9">
                                            <p:txEl>
                                              <p:pRg st="8" end="8"/>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
                                            <p:txEl>
                                              <p:pRg st="9" end="9"/>
                                            </p:txEl>
                                          </p:spTgt>
                                        </p:tgtEl>
                                        <p:attrNameLst>
                                          <p:attrName>style.visibility</p:attrName>
                                        </p:attrNameLst>
                                      </p:cBhvr>
                                      <p:to>
                                        <p:strVal val="visible"/>
                                      </p:to>
                                    </p:set>
                                    <p:animEffect transition="in" filter="fade">
                                      <p:cBhvr>
                                        <p:cTn id="20" dur="1000"/>
                                        <p:tgtEl>
                                          <p:spTgt spid="9">
                                            <p:txEl>
                                              <p:pRg st="9" end="9"/>
                                            </p:txEl>
                                          </p:spTgt>
                                        </p:tgtEl>
                                      </p:cBhvr>
                                    </p:animEffect>
                                    <p:anim calcmode="lin" valueType="num">
                                      <p:cBhvr>
                                        <p:cTn id="21"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9" end="9"/>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animEffect transition="in" filter="fade">
                                      <p:cBhvr>
                                        <p:cTn id="25" dur="1000"/>
                                        <p:tgtEl>
                                          <p:spTgt spid="9">
                                            <p:txEl>
                                              <p:pRg st="10" end="10"/>
                                            </p:txEl>
                                          </p:spTgt>
                                        </p:tgtEl>
                                      </p:cBhvr>
                                    </p:animEffect>
                                    <p:anim calcmode="lin" valueType="num">
                                      <p:cBhvr>
                                        <p:cTn id="26"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xEl>
                                              <p:pRg st="12" end="12"/>
                                            </p:txEl>
                                          </p:spTgt>
                                        </p:tgtEl>
                                        <p:attrNameLst>
                                          <p:attrName>style.visibility</p:attrName>
                                        </p:attrNameLst>
                                      </p:cBhvr>
                                      <p:to>
                                        <p:strVal val="visible"/>
                                      </p:to>
                                    </p:set>
                                    <p:animEffect transition="in" filter="wipe(down)">
                                      <p:cBhvr>
                                        <p:cTn id="32" dur="500"/>
                                        <p:tgtEl>
                                          <p:spTgt spid="9">
                                            <p:txEl>
                                              <p:pRg st="12" end="12"/>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9">
                                            <p:txEl>
                                              <p:pRg st="13" end="13"/>
                                            </p:txEl>
                                          </p:spTgt>
                                        </p:tgtEl>
                                        <p:attrNameLst>
                                          <p:attrName>style.visibility</p:attrName>
                                        </p:attrNameLst>
                                      </p:cBhvr>
                                      <p:to>
                                        <p:strVal val="visible"/>
                                      </p:to>
                                    </p:set>
                                    <p:animEffect transition="in" filter="wipe(down)">
                                      <p:cBhvr>
                                        <p:cTn id="35" dur="500"/>
                                        <p:tgtEl>
                                          <p:spTgt spid="9">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15" end="15"/>
                                            </p:txEl>
                                          </p:spTgt>
                                        </p:tgtEl>
                                        <p:attrNameLst>
                                          <p:attrName>style.visibility</p:attrName>
                                        </p:attrNameLst>
                                      </p:cBhvr>
                                      <p:to>
                                        <p:strVal val="visible"/>
                                      </p:to>
                                    </p:set>
                                    <p:animEffect transition="in" filter="fade">
                                      <p:cBhvr>
                                        <p:cTn id="40" dur="1000"/>
                                        <p:tgtEl>
                                          <p:spTgt spid="9">
                                            <p:txEl>
                                              <p:pRg st="15" end="15"/>
                                            </p:txEl>
                                          </p:spTgt>
                                        </p:tgtEl>
                                      </p:cBhvr>
                                    </p:animEffect>
                                    <p:anim calcmode="lin" valueType="num">
                                      <p:cBhvr>
                                        <p:cTn id="41" dur="1000" fill="hold"/>
                                        <p:tgtEl>
                                          <p:spTgt spid="9">
                                            <p:txEl>
                                              <p:pRg st="15" end="15"/>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15" end="1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9">
                                            <p:txEl>
                                              <p:pRg st="16" end="16"/>
                                            </p:txEl>
                                          </p:spTgt>
                                        </p:tgtEl>
                                        <p:attrNameLst>
                                          <p:attrName>style.visibility</p:attrName>
                                        </p:attrNameLst>
                                      </p:cBhvr>
                                      <p:to>
                                        <p:strVal val="visible"/>
                                      </p:to>
                                    </p:set>
                                    <p:animEffect transition="in" filter="fade">
                                      <p:cBhvr>
                                        <p:cTn id="45" dur="1000"/>
                                        <p:tgtEl>
                                          <p:spTgt spid="9">
                                            <p:txEl>
                                              <p:pRg st="16" end="16"/>
                                            </p:txEl>
                                          </p:spTgt>
                                        </p:tgtEl>
                                      </p:cBhvr>
                                    </p:animEffect>
                                    <p:anim calcmode="lin" valueType="num">
                                      <p:cBhvr>
                                        <p:cTn id="46" dur="1000" fill="hold"/>
                                        <p:tgtEl>
                                          <p:spTgt spid="9">
                                            <p:txEl>
                                              <p:pRg st="16" end="16"/>
                                            </p:txEl>
                                          </p:spTgt>
                                        </p:tgtEl>
                                        <p:attrNameLst>
                                          <p:attrName>ppt_x</p:attrName>
                                        </p:attrNameLst>
                                      </p:cBhvr>
                                      <p:tavLst>
                                        <p:tav tm="0">
                                          <p:val>
                                            <p:strVal val="#ppt_x"/>
                                          </p:val>
                                        </p:tav>
                                        <p:tav tm="100000">
                                          <p:val>
                                            <p:strVal val="#ppt_x"/>
                                          </p:val>
                                        </p:tav>
                                      </p:tavLst>
                                    </p:anim>
                                    <p:anim calcmode="lin" valueType="num">
                                      <p:cBhvr>
                                        <p:cTn id="47" dur="1000" fill="hold"/>
                                        <p:tgtEl>
                                          <p:spTgt spid="9">
                                            <p:txEl>
                                              <p:pRg st="16" end="1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9">
                                            <p:txEl>
                                              <p:pRg st="17" end="17"/>
                                            </p:txEl>
                                          </p:spTgt>
                                        </p:tgtEl>
                                        <p:attrNameLst>
                                          <p:attrName>style.visibility</p:attrName>
                                        </p:attrNameLst>
                                      </p:cBhvr>
                                      <p:to>
                                        <p:strVal val="visible"/>
                                      </p:to>
                                    </p:set>
                                    <p:animEffect transition="in" filter="fade">
                                      <p:cBhvr>
                                        <p:cTn id="50" dur="1000"/>
                                        <p:tgtEl>
                                          <p:spTgt spid="9">
                                            <p:txEl>
                                              <p:pRg st="17" end="17"/>
                                            </p:txEl>
                                          </p:spTgt>
                                        </p:tgtEl>
                                      </p:cBhvr>
                                    </p:animEffect>
                                    <p:anim calcmode="lin" valueType="num">
                                      <p:cBhvr>
                                        <p:cTn id="51" dur="1000" fill="hold"/>
                                        <p:tgtEl>
                                          <p:spTgt spid="9">
                                            <p:txEl>
                                              <p:pRg st="17" end="17"/>
                                            </p:txEl>
                                          </p:spTgt>
                                        </p:tgtEl>
                                        <p:attrNameLst>
                                          <p:attrName>ppt_x</p:attrName>
                                        </p:attrNameLst>
                                      </p:cBhvr>
                                      <p:tavLst>
                                        <p:tav tm="0">
                                          <p:val>
                                            <p:strVal val="#ppt_x"/>
                                          </p:val>
                                        </p:tav>
                                        <p:tav tm="100000">
                                          <p:val>
                                            <p:strVal val="#ppt_x"/>
                                          </p:val>
                                        </p:tav>
                                      </p:tavLst>
                                    </p:anim>
                                    <p:anim calcmode="lin" valueType="num">
                                      <p:cBhvr>
                                        <p:cTn id="52" dur="1000" fill="hold"/>
                                        <p:tgtEl>
                                          <p:spTgt spid="9">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14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0" y="1023974"/>
            <a:ext cx="12053299" cy="4985980"/>
          </a:xfrm>
          <a:prstGeom prst="rect">
            <a:avLst/>
          </a:prstGeom>
          <a:noFill/>
        </p:spPr>
        <p:txBody>
          <a:bodyPr wrap="square" rtlCol="0">
            <a:spAutoFit/>
          </a:bodyPr>
          <a:lstStyle/>
          <a:p>
            <a:pPr algn="l"/>
            <a:r>
              <a:rPr lang="en-US" sz="1600" b="1" i="0" dirty="0">
                <a:solidFill>
                  <a:schemeClr val="tx1">
                    <a:lumMod val="95000"/>
                    <a:lumOff val="5000"/>
                  </a:schemeClr>
                </a:solidFill>
                <a:effectLst/>
                <a:latin typeface="Bahnschrift SemiBold" panose="020B0502040204020203" pitchFamily="34" charset="0"/>
              </a:rPr>
              <a:t>ORDER BY: The ORDER BY clause is used to sort the retrieved data in ascending or descending order based on specified columns. </a:t>
            </a:r>
          </a:p>
          <a:p>
            <a:pPr algn="l"/>
            <a:r>
              <a:rPr lang="en-US" sz="1600" b="1" i="0" dirty="0">
                <a:solidFill>
                  <a:schemeClr val="tx1">
                    <a:lumMod val="95000"/>
                    <a:lumOff val="5000"/>
                  </a:schemeClr>
                </a:solidFill>
                <a:effectLst/>
                <a:latin typeface="Bahnschrift SemiBold" panose="020B0502040204020203" pitchFamily="34" charset="0"/>
              </a:rPr>
              <a:t>Code example:</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rgbClr val="FF0000"/>
                </a:solidFill>
                <a:effectLst/>
                <a:latin typeface="Bahnschrift SemiBold" panose="020B0502040204020203" pitchFamily="34" charset="0"/>
              </a:rPr>
              <a:t>SELECT * </a:t>
            </a:r>
          </a:p>
          <a:p>
            <a:pPr algn="l"/>
            <a:r>
              <a:rPr lang="en-US" sz="1600" b="1" i="0" dirty="0">
                <a:solidFill>
                  <a:srgbClr val="FF0000"/>
                </a:solidFill>
                <a:effectLst/>
                <a:latin typeface="Bahnschrift SemiBold" panose="020B0502040204020203" pitchFamily="34" charset="0"/>
              </a:rPr>
              <a:t>FROM Products </a:t>
            </a:r>
          </a:p>
          <a:p>
            <a:pPr algn="l"/>
            <a:r>
              <a:rPr lang="en-US" sz="1600" b="1" i="0" dirty="0">
                <a:solidFill>
                  <a:srgbClr val="FF0000"/>
                </a:solidFill>
                <a:effectLst/>
                <a:latin typeface="Bahnschrift SemiBold" panose="020B0502040204020203" pitchFamily="34" charset="0"/>
              </a:rPr>
              <a:t>ORDER BY Price DESC;</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GROUP BY: The GROUP BY clause is used to group the retrieved data based on one or more columns. It is often used with aggregate functions like </a:t>
            </a:r>
            <a:r>
              <a:rPr lang="en-US" sz="1600" b="1" i="0" dirty="0">
                <a:solidFill>
                  <a:srgbClr val="7030A0"/>
                </a:solidFill>
                <a:effectLst/>
                <a:latin typeface="Bahnschrift SemiBold" panose="020B0502040204020203" pitchFamily="34" charset="0"/>
              </a:rPr>
              <a:t>SUM, AVG, COUNT, MIN, MAX </a:t>
            </a:r>
            <a:r>
              <a:rPr lang="en-US" sz="1600" b="1" i="0" dirty="0">
                <a:solidFill>
                  <a:schemeClr val="tx1">
                    <a:lumMod val="95000"/>
                    <a:lumOff val="5000"/>
                  </a:schemeClr>
                </a:solidFill>
                <a:effectLst/>
                <a:latin typeface="Bahnschrift SemiBold" panose="020B0502040204020203" pitchFamily="34" charset="0"/>
              </a:rPr>
              <a:t>etc. </a:t>
            </a:r>
          </a:p>
          <a:p>
            <a:pPr algn="l"/>
            <a:r>
              <a:rPr lang="en-US" sz="1600" b="1" i="0" dirty="0">
                <a:solidFill>
                  <a:schemeClr val="tx1">
                    <a:lumMod val="95000"/>
                    <a:lumOff val="5000"/>
                  </a:schemeClr>
                </a:solidFill>
                <a:effectLst/>
                <a:latin typeface="Bahnschrift SemiBold" panose="020B0502040204020203" pitchFamily="34" charset="0"/>
              </a:rPr>
              <a:t>Code example:</a:t>
            </a:r>
          </a:p>
          <a:p>
            <a:pPr algn="l"/>
            <a:endParaRPr lang="en-US" sz="1400" b="1" i="0" dirty="0">
              <a:solidFill>
                <a:schemeClr val="tx1">
                  <a:lumMod val="95000"/>
                  <a:lumOff val="5000"/>
                </a:schemeClr>
              </a:solidFill>
              <a:effectLst/>
              <a:latin typeface="Bahnschrift SemiBold" panose="020B0502040204020203" pitchFamily="34" charset="0"/>
            </a:endParaRPr>
          </a:p>
          <a:p>
            <a:pPr algn="l"/>
            <a:r>
              <a:rPr lang="en-US" sz="1600" b="1" i="0" dirty="0">
                <a:solidFill>
                  <a:srgbClr val="FF0000"/>
                </a:solidFill>
                <a:effectLst/>
                <a:latin typeface="Bahnschrift SemiBold" panose="020B0502040204020203" pitchFamily="34" charset="0"/>
              </a:rPr>
              <a:t>SELECT Category, SUM(Revenue) </a:t>
            </a:r>
          </a:p>
          <a:p>
            <a:pPr algn="l"/>
            <a:r>
              <a:rPr lang="en-US" sz="1600" b="1" i="0" dirty="0">
                <a:solidFill>
                  <a:srgbClr val="FF0000"/>
                </a:solidFill>
                <a:effectLst/>
                <a:latin typeface="Bahnschrift SemiBold" panose="020B0502040204020203" pitchFamily="34" charset="0"/>
              </a:rPr>
              <a:t>FROM Sales </a:t>
            </a:r>
          </a:p>
          <a:p>
            <a:pPr algn="l"/>
            <a:r>
              <a:rPr lang="en-US" sz="1600" b="1" i="0" dirty="0">
                <a:solidFill>
                  <a:srgbClr val="FF0000"/>
                </a:solidFill>
                <a:effectLst/>
                <a:latin typeface="Bahnschrift SemiBold" panose="020B0502040204020203" pitchFamily="34" charset="0"/>
              </a:rPr>
              <a:t>GROUP BY Category;</a:t>
            </a:r>
          </a:p>
          <a:p>
            <a:pPr algn="l"/>
            <a:endParaRPr lang="en-US" sz="1600" b="1" dirty="0">
              <a:solidFill>
                <a:srgbClr val="FF0000"/>
              </a:solidFill>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DQL statements allow us to retrieve specific data from the database, apply filters, perform sorting, and aggregate functions to derive meaningful insights, there’re crucial for querying and retrieving data from the database. They enable us to extract specific information, apply filters, sort data, and perform calculations using aggregate functions.</a:t>
            </a:r>
          </a:p>
          <a:p>
            <a:pPr algn="l"/>
            <a:endParaRPr lang="en-US" sz="1600" b="1" i="0" dirty="0">
              <a:solidFill>
                <a:schemeClr val="tx1">
                  <a:lumMod val="95000"/>
                  <a:lumOff val="5000"/>
                </a:schemeClr>
              </a:solidFill>
              <a:effectLst/>
              <a:latin typeface="Bahnschrift SemiBold" panose="020B0502040204020203" pitchFamily="34" charset="0"/>
            </a:endParaRPr>
          </a:p>
          <a:p>
            <a:pPr algn="l"/>
            <a:r>
              <a:rPr lang="en-US" sz="1600" b="1" i="0" dirty="0">
                <a:solidFill>
                  <a:schemeClr val="tx1">
                    <a:lumMod val="95000"/>
                    <a:lumOff val="5000"/>
                  </a:schemeClr>
                </a:solidFill>
                <a:effectLst/>
                <a:latin typeface="Bahnschrift SemiBold" panose="020B0502040204020203" pitchFamily="34" charset="0"/>
              </a:rPr>
              <a:t>Understanding DQL statements empowers us to retrieve the exact data we need and gain valuable insights from our database.</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KEY CONCEPTS – SQL Statements </a:t>
            </a:r>
          </a:p>
          <a:p>
            <a:pPr algn="ctr"/>
            <a:r>
              <a:rPr lang="en-US" sz="2800" b="1" dirty="0">
                <a:latin typeface="Segoe UI Black" panose="020B0A02040204020203" pitchFamily="34" charset="0"/>
                <a:ea typeface="Segoe UI Black" panose="020B0A02040204020203" pitchFamily="34" charset="0"/>
              </a:rPr>
              <a:t>Data Query Language (DQL)</a:t>
            </a:r>
            <a:endParaRPr lang="en-NG" sz="2800" b="1" dirty="0">
              <a:latin typeface="+mj-lt"/>
            </a:endParaRPr>
          </a:p>
        </p:txBody>
      </p:sp>
    </p:spTree>
    <p:extLst>
      <p:ext uri="{BB962C8B-B14F-4D97-AF65-F5344CB8AC3E}">
        <p14:creationId xmlns:p14="http://schemas.microsoft.com/office/powerpoint/2010/main" val="4292983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1000"/>
                                        <p:tgtEl>
                                          <p:spTgt spid="9">
                                            <p:txEl>
                                              <p:pRg st="4" end="4"/>
                                            </p:txEl>
                                          </p:spTgt>
                                        </p:tgtEl>
                                      </p:cBhvr>
                                    </p:animEffect>
                                    <p:anim calcmode="lin" valueType="num">
                                      <p:cBhvr>
                                        <p:cTn id="1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1000"/>
                                        <p:tgtEl>
                                          <p:spTgt spid="9">
                                            <p:txEl>
                                              <p:pRg st="5" end="5"/>
                                            </p:txEl>
                                          </p:spTgt>
                                        </p:tgtEl>
                                      </p:cBhvr>
                                    </p:animEffect>
                                    <p:anim calcmode="lin" valueType="num">
                                      <p:cBhvr>
                                        <p:cTn id="18"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wipe(down)">
                                      <p:cBhvr>
                                        <p:cTn id="24" dur="500"/>
                                        <p:tgtEl>
                                          <p:spTgt spid="9">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wipe(down)">
                                      <p:cBhvr>
                                        <p:cTn id="27" dur="5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fade">
                                      <p:cBhvr>
                                        <p:cTn id="32" dur="1000"/>
                                        <p:tgtEl>
                                          <p:spTgt spid="9">
                                            <p:txEl>
                                              <p:pRg st="10" end="10"/>
                                            </p:txEl>
                                          </p:spTgt>
                                        </p:tgtEl>
                                      </p:cBhvr>
                                    </p:animEffect>
                                    <p:anim calcmode="lin" valueType="num">
                                      <p:cBhvr>
                                        <p:cTn id="33"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animEffect transition="in" filter="fade">
                                      <p:cBhvr>
                                        <p:cTn id="37" dur="1000"/>
                                        <p:tgtEl>
                                          <p:spTgt spid="9">
                                            <p:txEl>
                                              <p:pRg st="11" end="11"/>
                                            </p:txEl>
                                          </p:spTgt>
                                        </p:tgtEl>
                                      </p:cBhvr>
                                    </p:animEffect>
                                    <p:anim calcmode="lin" valueType="num">
                                      <p:cBhvr>
                                        <p:cTn id="38"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9">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1000"/>
                                        <p:tgtEl>
                                          <p:spTgt spid="9">
                                            <p:txEl>
                                              <p:pRg st="12" end="12"/>
                                            </p:txEl>
                                          </p:spTgt>
                                        </p:tgtEl>
                                      </p:cBhvr>
                                    </p:animEffect>
                                    <p:anim calcmode="lin" valueType="num">
                                      <p:cBhvr>
                                        <p:cTn id="43"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9">
                                            <p:txEl>
                                              <p:pRg st="14" end="14"/>
                                            </p:txEl>
                                          </p:spTgt>
                                        </p:tgtEl>
                                        <p:attrNameLst>
                                          <p:attrName>style.visibility</p:attrName>
                                        </p:attrNameLst>
                                      </p:cBhvr>
                                      <p:to>
                                        <p:strVal val="visible"/>
                                      </p:to>
                                    </p:set>
                                    <p:animEffect transition="in" filter="wipe(down)">
                                      <p:cBhvr>
                                        <p:cTn id="49" dur="500"/>
                                        <p:tgtEl>
                                          <p:spTgt spid="9">
                                            <p:txEl>
                                              <p:pRg st="14" end="14"/>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9">
                                            <p:txEl>
                                              <p:pRg st="16" end="16"/>
                                            </p:txEl>
                                          </p:spTgt>
                                        </p:tgtEl>
                                        <p:attrNameLst>
                                          <p:attrName>style.visibility</p:attrName>
                                        </p:attrNameLst>
                                      </p:cBhvr>
                                      <p:to>
                                        <p:strVal val="visible"/>
                                      </p:to>
                                    </p:set>
                                    <p:animEffect transition="in" filter="wipe(down)">
                                      <p:cBhvr>
                                        <p:cTn id="52" dur="500"/>
                                        <p:tgtEl>
                                          <p:spTgt spid="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70294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155122" y="958240"/>
            <a:ext cx="11898177" cy="5016758"/>
          </a:xfrm>
          <a:prstGeom prst="rect">
            <a:avLst/>
          </a:prstGeom>
          <a:noFill/>
        </p:spPr>
        <p:txBody>
          <a:bodyPr wrap="square" rtlCol="0">
            <a:spAutoFit/>
          </a:bodyPr>
          <a:lstStyle/>
          <a:p>
            <a:pPr algn="l"/>
            <a:r>
              <a:rPr lang="en-US" sz="2000" b="1" i="0" dirty="0">
                <a:solidFill>
                  <a:schemeClr val="tx1">
                    <a:lumMod val="95000"/>
                    <a:lumOff val="5000"/>
                  </a:schemeClr>
                </a:solidFill>
                <a:effectLst/>
                <a:latin typeface="Bahnschrift SemiBold" panose="020B0502040204020203" pitchFamily="34" charset="0"/>
              </a:rPr>
              <a:t> Data Control Language (DCL) consists of SQL statements used to control access, permissions, and security within a database. Let's explore the key DCL statements and their significance.</a:t>
            </a:r>
          </a:p>
          <a:p>
            <a:pPr algn="l"/>
            <a:endParaRPr lang="en-US" sz="2000" b="1" i="0" dirty="0">
              <a:solidFill>
                <a:schemeClr val="tx1">
                  <a:lumMod val="95000"/>
                  <a:lumOff val="5000"/>
                </a:schemeClr>
              </a:solidFill>
              <a:effectLst/>
              <a:latin typeface="Bahnschrift SemiBold" panose="020B0502040204020203" pitchFamily="34" charset="0"/>
            </a:endParaRPr>
          </a:p>
          <a:p>
            <a:pPr algn="l"/>
            <a:r>
              <a:rPr lang="en-US" sz="2000" b="1" i="0" dirty="0">
                <a:solidFill>
                  <a:schemeClr val="tx1">
                    <a:lumMod val="95000"/>
                    <a:lumOff val="5000"/>
                  </a:schemeClr>
                </a:solidFill>
                <a:effectLst/>
                <a:latin typeface="Bahnschrift SemiBold" panose="020B0502040204020203" pitchFamily="34" charset="0"/>
              </a:rPr>
              <a:t>DCL statements are responsible for managing user access, granting permissions, and ensuring data security within the database. They allow us to control who can perform specific operations and maintain the integrity of our data.</a:t>
            </a:r>
          </a:p>
          <a:p>
            <a:pPr algn="l"/>
            <a:r>
              <a:rPr lang="en-US" sz="2000" b="1" i="0" dirty="0">
                <a:solidFill>
                  <a:schemeClr val="tx1">
                    <a:lumMod val="95000"/>
                    <a:lumOff val="5000"/>
                  </a:schemeClr>
                </a:solidFill>
                <a:effectLst/>
                <a:latin typeface="Bahnschrift SemiBold" panose="020B0502040204020203" pitchFamily="34" charset="0"/>
              </a:rPr>
              <a:t>Let’s dive into some essential DCL statements:</a:t>
            </a:r>
          </a:p>
          <a:p>
            <a:pPr algn="l"/>
            <a:endParaRPr lang="en-US" sz="2000" b="1" i="0" dirty="0">
              <a:solidFill>
                <a:schemeClr val="tx1">
                  <a:lumMod val="95000"/>
                  <a:lumOff val="5000"/>
                </a:schemeClr>
              </a:solidFill>
              <a:effectLst/>
              <a:latin typeface="Bahnschrift SemiBold" panose="020B0502040204020203" pitchFamily="34" charset="0"/>
            </a:endParaRPr>
          </a:p>
          <a:p>
            <a:pPr algn="l"/>
            <a:r>
              <a:rPr lang="en-US" sz="2000" b="1" i="0" dirty="0">
                <a:solidFill>
                  <a:schemeClr val="tx1">
                    <a:lumMod val="95000"/>
                    <a:lumOff val="5000"/>
                  </a:schemeClr>
                </a:solidFill>
                <a:effectLst/>
                <a:latin typeface="Bahnschrift SemiBold" panose="020B0502040204020203" pitchFamily="34" charset="0"/>
              </a:rPr>
              <a:t>GRANT: The GRANT statement is used to grant specific privileges or permissions to users or roles. </a:t>
            </a:r>
          </a:p>
          <a:p>
            <a:pPr algn="l"/>
            <a:r>
              <a:rPr lang="en-US" sz="2000" b="1" i="0" dirty="0">
                <a:solidFill>
                  <a:schemeClr val="tx1">
                    <a:lumMod val="95000"/>
                    <a:lumOff val="5000"/>
                  </a:schemeClr>
                </a:solidFill>
                <a:effectLst/>
                <a:latin typeface="Bahnschrift SemiBold" panose="020B0502040204020203" pitchFamily="34" charset="0"/>
              </a:rPr>
              <a:t>Code example:</a:t>
            </a:r>
          </a:p>
          <a:p>
            <a:pPr algn="l"/>
            <a:endParaRPr lang="en-US" sz="2000" b="1" i="0" dirty="0">
              <a:solidFill>
                <a:schemeClr val="tx1">
                  <a:lumMod val="95000"/>
                  <a:lumOff val="5000"/>
                </a:schemeClr>
              </a:solidFill>
              <a:effectLst/>
              <a:latin typeface="Bahnschrift SemiBold" panose="020B0502040204020203" pitchFamily="34" charset="0"/>
            </a:endParaRPr>
          </a:p>
          <a:p>
            <a:pPr algn="l"/>
            <a:r>
              <a:rPr lang="en-US" sz="2000" b="1" i="0" dirty="0">
                <a:solidFill>
                  <a:srgbClr val="FF0000"/>
                </a:solidFill>
                <a:effectLst/>
                <a:latin typeface="Bahnschrift SemiBold" panose="020B0502040204020203" pitchFamily="34" charset="0"/>
              </a:rPr>
              <a:t>GRANT SELECT, </a:t>
            </a:r>
          </a:p>
          <a:p>
            <a:pPr algn="l"/>
            <a:r>
              <a:rPr lang="en-US" sz="2000" b="1" i="0" dirty="0">
                <a:solidFill>
                  <a:srgbClr val="FF0000"/>
                </a:solidFill>
                <a:effectLst/>
                <a:latin typeface="Bahnschrift SemiBold" panose="020B0502040204020203" pitchFamily="34" charset="0"/>
              </a:rPr>
              <a:t>             INSERT </a:t>
            </a:r>
          </a:p>
          <a:p>
            <a:pPr algn="l"/>
            <a:r>
              <a:rPr lang="en-US" sz="2000" b="1" i="0" dirty="0">
                <a:solidFill>
                  <a:srgbClr val="FF0000"/>
                </a:solidFill>
                <a:effectLst/>
                <a:latin typeface="Bahnschrift SemiBold" panose="020B0502040204020203" pitchFamily="34" charset="0"/>
              </a:rPr>
              <a:t>ON Employees</a:t>
            </a:r>
          </a:p>
          <a:p>
            <a:pPr algn="l"/>
            <a:r>
              <a:rPr lang="en-US" sz="2000" b="1" i="0" dirty="0">
                <a:solidFill>
                  <a:srgbClr val="FF0000"/>
                </a:solidFill>
                <a:effectLst/>
                <a:latin typeface="Bahnschrift SemiBold" panose="020B0502040204020203" pitchFamily="34" charset="0"/>
              </a:rPr>
              <a:t>TO User1;</a:t>
            </a:r>
          </a:p>
          <a:p>
            <a:pPr algn="l"/>
            <a:endParaRPr lang="en-US" sz="2000" b="1" dirty="0">
              <a:solidFill>
                <a:schemeClr val="tx1">
                  <a:lumMod val="95000"/>
                  <a:lumOff val="5000"/>
                </a:schemeClr>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KEY CONCEPTS – SQL Statements </a:t>
            </a:r>
          </a:p>
          <a:p>
            <a:pPr algn="ctr"/>
            <a:r>
              <a:rPr lang="en-US" sz="2800" b="1" dirty="0">
                <a:latin typeface="Segoe UI Black" panose="020B0A02040204020203" pitchFamily="34" charset="0"/>
                <a:ea typeface="Segoe UI Black" panose="020B0A02040204020203" pitchFamily="34" charset="0"/>
              </a:rPr>
              <a:t>Data Control Language (DCL)</a:t>
            </a:r>
            <a:endParaRPr lang="en-NG" sz="2800" b="1" dirty="0">
              <a:latin typeface="+mj-lt"/>
            </a:endParaRPr>
          </a:p>
        </p:txBody>
      </p:sp>
    </p:spTree>
    <p:extLst>
      <p:ext uri="{BB962C8B-B14F-4D97-AF65-F5344CB8AC3E}">
        <p14:creationId xmlns:p14="http://schemas.microsoft.com/office/powerpoint/2010/main" val="1853126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wipe(down)">
                                      <p:cBhvr>
                                        <p:cTn id="7" dur="500"/>
                                        <p:tgtEl>
                                          <p:spTgt spid="9">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6" end="6"/>
                                            </p:txEl>
                                          </p:spTgt>
                                        </p:tgtEl>
                                        <p:attrNameLst>
                                          <p:attrName>style.visibility</p:attrName>
                                        </p:attrNameLst>
                                      </p:cBhvr>
                                      <p:to>
                                        <p:strVal val="visible"/>
                                      </p:to>
                                    </p:set>
                                    <p:animEffect transition="in" filter="wipe(down)">
                                      <p:cBhvr>
                                        <p:cTn id="10" dur="500"/>
                                        <p:tgtEl>
                                          <p:spTgt spid="9">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animEffect transition="in" filter="fade">
                                      <p:cBhvr>
                                        <p:cTn id="15" dur="1000"/>
                                        <p:tgtEl>
                                          <p:spTgt spid="9">
                                            <p:txEl>
                                              <p:pRg st="8" end="8"/>
                                            </p:txEl>
                                          </p:spTgt>
                                        </p:tgtEl>
                                      </p:cBhvr>
                                    </p:animEffect>
                                    <p:anim calcmode="lin" valueType="num">
                                      <p:cBhvr>
                                        <p:cTn id="16"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17" dur="1000" fill="hold"/>
                                        <p:tgtEl>
                                          <p:spTgt spid="9">
                                            <p:txEl>
                                              <p:pRg st="8" end="8"/>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
                                            <p:txEl>
                                              <p:pRg st="9" end="9"/>
                                            </p:txEl>
                                          </p:spTgt>
                                        </p:tgtEl>
                                        <p:attrNameLst>
                                          <p:attrName>style.visibility</p:attrName>
                                        </p:attrNameLst>
                                      </p:cBhvr>
                                      <p:to>
                                        <p:strVal val="visible"/>
                                      </p:to>
                                    </p:set>
                                    <p:animEffect transition="in" filter="fade">
                                      <p:cBhvr>
                                        <p:cTn id="20" dur="1000"/>
                                        <p:tgtEl>
                                          <p:spTgt spid="9">
                                            <p:txEl>
                                              <p:pRg st="9" end="9"/>
                                            </p:txEl>
                                          </p:spTgt>
                                        </p:tgtEl>
                                      </p:cBhvr>
                                    </p:animEffect>
                                    <p:anim calcmode="lin" valueType="num">
                                      <p:cBhvr>
                                        <p:cTn id="21"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9" end="9"/>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animEffect transition="in" filter="fade">
                                      <p:cBhvr>
                                        <p:cTn id="25" dur="1000"/>
                                        <p:tgtEl>
                                          <p:spTgt spid="9">
                                            <p:txEl>
                                              <p:pRg st="10" end="10"/>
                                            </p:txEl>
                                          </p:spTgt>
                                        </p:tgtEl>
                                      </p:cBhvr>
                                    </p:animEffect>
                                    <p:anim calcmode="lin" valueType="num">
                                      <p:cBhvr>
                                        <p:cTn id="26"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10" end="1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9">
                                            <p:txEl>
                                              <p:pRg st="11" end="11"/>
                                            </p:txEl>
                                          </p:spTgt>
                                        </p:tgtEl>
                                        <p:attrNameLst>
                                          <p:attrName>style.visibility</p:attrName>
                                        </p:attrNameLst>
                                      </p:cBhvr>
                                      <p:to>
                                        <p:strVal val="visible"/>
                                      </p:to>
                                    </p:set>
                                    <p:animEffect transition="in" filter="fade">
                                      <p:cBhvr>
                                        <p:cTn id="30" dur="1000"/>
                                        <p:tgtEl>
                                          <p:spTgt spid="9">
                                            <p:txEl>
                                              <p:pRg st="11" end="11"/>
                                            </p:txEl>
                                          </p:spTgt>
                                        </p:tgtEl>
                                      </p:cBhvr>
                                    </p:animEffect>
                                    <p:anim calcmode="lin" valueType="num">
                                      <p:cBhvr>
                                        <p:cTn id="31"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2"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1240971"/>
            <a:ext cx="11594466" cy="5078313"/>
          </a:xfrm>
          <a:prstGeom prst="rect">
            <a:avLst/>
          </a:prstGeom>
          <a:noFill/>
        </p:spPr>
        <p:txBody>
          <a:bodyPr wrap="square" rtlCol="0">
            <a:spAutoFit/>
          </a:bodyPr>
          <a:lstStyle/>
          <a:p>
            <a:pPr algn="l"/>
            <a:r>
              <a:rPr lang="en-US" b="1" i="0" dirty="0">
                <a:solidFill>
                  <a:schemeClr val="tx1">
                    <a:lumMod val="95000"/>
                    <a:lumOff val="5000"/>
                  </a:schemeClr>
                </a:solidFill>
                <a:effectLst/>
                <a:latin typeface="Bahnschrift SemiBold" panose="020B0502040204020203" pitchFamily="34" charset="0"/>
              </a:rPr>
              <a:t>REVOKE: The REVOKE statement is used to revoke previously granted privileges or permissions from users or roles. </a:t>
            </a:r>
          </a:p>
          <a:p>
            <a:pPr algn="l"/>
            <a:r>
              <a:rPr lang="en-US" b="1" i="0" dirty="0">
                <a:solidFill>
                  <a:schemeClr val="tx1">
                    <a:lumMod val="95000"/>
                    <a:lumOff val="5000"/>
                  </a:schemeClr>
                </a:solidFill>
                <a:effectLst/>
                <a:latin typeface="Bahnschrift SemiBold" panose="020B0502040204020203" pitchFamily="34" charset="0"/>
              </a:rPr>
              <a:t>Code example:</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rgbClr val="FF0000"/>
                </a:solidFill>
                <a:effectLst/>
                <a:latin typeface="Bahnschrift SemiBold" panose="020B0502040204020203" pitchFamily="34" charset="0"/>
              </a:rPr>
              <a:t>REVOKE UPDATE, </a:t>
            </a:r>
          </a:p>
          <a:p>
            <a:pPr algn="l"/>
            <a:r>
              <a:rPr lang="en-US" b="1" dirty="0">
                <a:solidFill>
                  <a:srgbClr val="FF0000"/>
                </a:solidFill>
                <a:latin typeface="Bahnschrift SemiBold" panose="020B0502040204020203" pitchFamily="34" charset="0"/>
              </a:rPr>
              <a:t>               </a:t>
            </a:r>
            <a:r>
              <a:rPr lang="en-US" b="1" i="0" dirty="0">
                <a:solidFill>
                  <a:srgbClr val="FF0000"/>
                </a:solidFill>
                <a:effectLst/>
                <a:latin typeface="Bahnschrift SemiBold" panose="020B0502040204020203" pitchFamily="34" charset="0"/>
              </a:rPr>
              <a:t>DELETE </a:t>
            </a:r>
          </a:p>
          <a:p>
            <a:pPr algn="l"/>
            <a:r>
              <a:rPr lang="en-US" b="1" i="0" dirty="0">
                <a:solidFill>
                  <a:srgbClr val="FF0000"/>
                </a:solidFill>
                <a:effectLst/>
                <a:latin typeface="Bahnschrift SemiBold" panose="020B0502040204020203" pitchFamily="34" charset="0"/>
              </a:rPr>
              <a:t>ON Customers </a:t>
            </a:r>
          </a:p>
          <a:p>
            <a:pPr algn="l"/>
            <a:r>
              <a:rPr lang="en-US" b="1" i="0" dirty="0">
                <a:solidFill>
                  <a:srgbClr val="FF0000"/>
                </a:solidFill>
                <a:effectLst/>
                <a:latin typeface="Bahnschrift SemiBold" panose="020B0502040204020203" pitchFamily="34" charset="0"/>
              </a:rPr>
              <a:t>FROM User2;</a:t>
            </a:r>
          </a:p>
          <a:p>
            <a:pPr algn="l"/>
            <a:endParaRPr lang="en-US" b="1" i="0" dirty="0">
              <a:solidFill>
                <a:srgbClr val="FF0000"/>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DCL statements provide control over who can access and manipulate the data, ensuring the security and integrity of our database.</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DCL statements play a vital role in controlling access, managing permissions, and ensuring data security within the database. They allow us to grant or revoke specific privileges, providing fine-grained control over user actions.</a:t>
            </a:r>
          </a:p>
          <a:p>
            <a:pPr algn="l"/>
            <a:endParaRPr lang="en-US" b="1" i="0" dirty="0">
              <a:solidFill>
                <a:schemeClr val="tx1">
                  <a:lumMod val="95000"/>
                  <a:lumOff val="5000"/>
                </a:schemeClr>
              </a:solidFill>
              <a:effectLst/>
              <a:latin typeface="Bahnschrift SemiBold" panose="020B0502040204020203" pitchFamily="34" charset="0"/>
            </a:endParaRPr>
          </a:p>
          <a:p>
            <a:pPr algn="l"/>
            <a:r>
              <a:rPr lang="en-US" b="1" i="0" dirty="0">
                <a:solidFill>
                  <a:schemeClr val="tx1">
                    <a:lumMod val="95000"/>
                    <a:lumOff val="5000"/>
                  </a:schemeClr>
                </a:solidFill>
                <a:effectLst/>
                <a:latin typeface="Bahnschrift SemiBold" panose="020B0502040204020203" pitchFamily="34" charset="0"/>
              </a:rPr>
              <a:t>Understanding DCL statements is crucial to maintaining data integrity, managing user access, and ensuring the security of our database.</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KEY CONCEPTS – SQL Statements </a:t>
            </a:r>
          </a:p>
          <a:p>
            <a:pPr algn="ctr"/>
            <a:r>
              <a:rPr lang="en-US" sz="2800" b="1" dirty="0">
                <a:latin typeface="Segoe UI Black" panose="020B0A02040204020203" pitchFamily="34" charset="0"/>
                <a:ea typeface="Segoe UI Black" panose="020B0A02040204020203" pitchFamily="34" charset="0"/>
              </a:rPr>
              <a:t>Data Control Language (DCL)</a:t>
            </a:r>
            <a:endParaRPr lang="en-NG" sz="2800" b="1" dirty="0">
              <a:latin typeface="+mj-lt"/>
            </a:endParaRPr>
          </a:p>
        </p:txBody>
      </p:sp>
    </p:spTree>
    <p:extLst>
      <p:ext uri="{BB962C8B-B14F-4D97-AF65-F5344CB8AC3E}">
        <p14:creationId xmlns:p14="http://schemas.microsoft.com/office/powerpoint/2010/main" val="2889156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1000"/>
                                        <p:tgtEl>
                                          <p:spTgt spid="9">
                                            <p:txEl>
                                              <p:pRg st="4" end="4"/>
                                            </p:txEl>
                                          </p:spTgt>
                                        </p:tgtEl>
                                      </p:cBhvr>
                                    </p:animEffect>
                                    <p:anim calcmode="lin" valueType="num">
                                      <p:cBhvr>
                                        <p:cTn id="1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1000"/>
                                        <p:tgtEl>
                                          <p:spTgt spid="9">
                                            <p:txEl>
                                              <p:pRg st="5" end="5"/>
                                            </p:txEl>
                                          </p:spTgt>
                                        </p:tgtEl>
                                      </p:cBhvr>
                                    </p:animEffect>
                                    <p:anim calcmode="lin" valueType="num">
                                      <p:cBhvr>
                                        <p:cTn id="18"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1000"/>
                                        <p:tgtEl>
                                          <p:spTgt spid="9">
                                            <p:txEl>
                                              <p:pRg st="6" end="6"/>
                                            </p:txEl>
                                          </p:spTgt>
                                        </p:tgtEl>
                                      </p:cBhvr>
                                    </p:animEffect>
                                    <p:anim calcmode="lin" valueType="num">
                                      <p:cBhvr>
                                        <p:cTn id="23"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animEffect transition="in" filter="wipe(down)">
                                      <p:cBhvr>
                                        <p:cTn id="29" dur="500"/>
                                        <p:tgtEl>
                                          <p:spTgt spid="9">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wipe(down)">
                                      <p:cBhvr>
                                        <p:cTn id="32" dur="500"/>
                                        <p:tgtEl>
                                          <p:spTgt spid="9">
                                            <p:txEl>
                                              <p:pRg st="10" end="1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animEffect transition="in" filter="wipe(down)">
                                      <p:cBhvr>
                                        <p:cTn id="35"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9315"/>
            <a:ext cx="12190459" cy="686731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2449286" y="-66468"/>
            <a:ext cx="6898822" cy="769441"/>
          </a:xfrm>
          <a:prstGeom prst="rect">
            <a:avLst/>
          </a:prstGeom>
          <a:noFill/>
        </p:spPr>
        <p:txBody>
          <a:bodyPr wrap="square" rtlCol="0">
            <a:spAutoFit/>
          </a:bodyPr>
          <a:lstStyle/>
          <a:p>
            <a:pPr algn="ctr"/>
            <a:r>
              <a:rPr lang="en-US" sz="4400" b="1" dirty="0">
                <a:latin typeface="Arial Black" panose="020B0A04020102020204" pitchFamily="34" charset="0"/>
              </a:rPr>
              <a:t>AGENDA</a:t>
            </a:r>
            <a:endParaRPr lang="en-NG" sz="4400" b="1" dirty="0">
              <a:latin typeface="Arial Black" panose="020B0A04020102020204" pitchFamily="34" charset="0"/>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1795145" y="702973"/>
            <a:ext cx="8874578" cy="6186309"/>
          </a:xfrm>
          <a:prstGeom prst="rect">
            <a:avLst/>
          </a:prstGeom>
          <a:noFill/>
        </p:spPr>
        <p:txBody>
          <a:bodyPr wrap="square" rtlCol="0">
            <a:spAutoFit/>
          </a:bodyPr>
          <a:lstStyle/>
          <a:p>
            <a:pPr algn="l">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What is SQL?</a:t>
            </a:r>
          </a:p>
          <a:p>
            <a:pPr algn="l">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Key Concepts</a:t>
            </a:r>
          </a:p>
          <a:p>
            <a:pPr marL="742950" lvl="1" indent="-285750" algn="l">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Databases and Tables</a:t>
            </a:r>
          </a:p>
          <a:p>
            <a:pPr marL="742950" lvl="1" indent="-285750" algn="l">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Data Types</a:t>
            </a:r>
          </a:p>
          <a:p>
            <a:pPr marL="742950" lvl="1" indent="-285750" algn="l">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Order of Operation</a:t>
            </a:r>
          </a:p>
          <a:p>
            <a:pPr>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SQL Statements</a:t>
            </a:r>
          </a:p>
          <a:p>
            <a:pPr marL="742950" lvl="1" indent="-285750">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Data Definition Language (DDL)</a:t>
            </a:r>
          </a:p>
          <a:p>
            <a:pPr marL="742950" lvl="1" indent="-285750">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Data Manipulation Language (DML)</a:t>
            </a:r>
          </a:p>
          <a:p>
            <a:pPr marL="742950" lvl="1" indent="-285750">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Data Query Language (DQL)</a:t>
            </a:r>
          </a:p>
          <a:p>
            <a:pPr marL="742950" lvl="1" indent="-285750">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Data Control Language (DCL)</a:t>
            </a:r>
          </a:p>
          <a:p>
            <a:pPr>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DATA MANIPULATION</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JOINS</a:t>
            </a:r>
          </a:p>
          <a:p>
            <a:pPr lvl="2">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INNER</a:t>
            </a:r>
          </a:p>
          <a:p>
            <a:pPr lvl="2">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LEFT/RIGHT</a:t>
            </a:r>
          </a:p>
          <a:p>
            <a:pPr lvl="2">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OUTER</a:t>
            </a:r>
          </a:p>
          <a:p>
            <a:pPr lvl="2">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CROSS</a:t>
            </a:r>
          </a:p>
          <a:p>
            <a:pPr lvl="2">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SELF</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LENGTH, UPPER, LOWER</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REPLACE, TRIM, LTRIM, RTRIM, CONCATENATION</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SUBSTRING</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WHERE, BETWEEN, GROUP BY, ORDER BY, LIMIT, </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AGGREGATE FUNCTIONS</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HAVING &amp; CASE</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LIST AGGREGATION</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CEIL &amp; FLOOR, ROUND, POWER</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DATE &amp; TIME FUNCTIONS</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SUB-QUERY, CTE &amp; TEMP TABLES</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VIEWS, INDEX</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RANDOM, SETSEED</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 PATTERN MATCHING BASICS</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ADVANCE PATTERN MATCHING (REGULAR EXPRESSIONS)</a:t>
            </a:r>
          </a:p>
          <a:p>
            <a:pPr lvl="1">
              <a:buFont typeface="Arial" panose="020B0604020202020204" pitchFamily="34" charset="0"/>
              <a:buChar char="•"/>
            </a:pPr>
            <a:r>
              <a:rPr lang="en-US" sz="1200" dirty="0">
                <a:latin typeface="Segoe UI Black" panose="020B0A02040204020203" pitchFamily="34" charset="0"/>
                <a:ea typeface="Segoe UI Black" panose="020B0A02040204020203" pitchFamily="34" charset="0"/>
              </a:rPr>
              <a:t>Window functions(ROW_NUMBER, RANK, DENSE_RANK, LAG, LEAD, NTILE, RUNNING TOTAL)</a:t>
            </a: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wipe(down)">
                                      <p:cBhvr>
                                        <p:cTn id="33" dur="580">
                                          <p:stCondLst>
                                            <p:cond delay="0"/>
                                          </p:stCondLst>
                                        </p:cTn>
                                        <p:tgtEl>
                                          <p:spTgt spid="9">
                                            <p:txEl>
                                              <p:pRg st="5" end="5"/>
                                            </p:txEl>
                                          </p:spTgt>
                                        </p:tgtEl>
                                      </p:cBhvr>
                                    </p:animEffect>
                                    <p:anim calcmode="lin" valueType="num">
                                      <p:cBhvr>
                                        <p:cTn id="34" dur="1822" tmFilter="0,0; 0.14,0.36; 0.43,0.73; 0.71,0.91; 1.0,1.0">
                                          <p:stCondLst>
                                            <p:cond delay="0"/>
                                          </p:stCondLst>
                                        </p:cTn>
                                        <p:tgtEl>
                                          <p:spTgt spid="9">
                                            <p:txEl>
                                              <p:pRg st="5" end="5"/>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9">
                                            <p:txEl>
                                              <p:pRg st="5" end="5"/>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9">
                                            <p:txEl>
                                              <p:pRg st="5" end="5"/>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9">
                                            <p:txEl>
                                              <p:pRg st="5" end="5"/>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9">
                                            <p:txEl>
                                              <p:pRg st="5" end="5"/>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9">
                                            <p:txEl>
                                              <p:pRg st="5" end="5"/>
                                            </p:txEl>
                                          </p:spTgt>
                                        </p:tgtEl>
                                      </p:cBhvr>
                                      <p:to x="100000" y="60000"/>
                                    </p:animScale>
                                    <p:animScale>
                                      <p:cBhvr>
                                        <p:cTn id="40" dur="166" decel="50000">
                                          <p:stCondLst>
                                            <p:cond delay="676"/>
                                          </p:stCondLst>
                                        </p:cTn>
                                        <p:tgtEl>
                                          <p:spTgt spid="9">
                                            <p:txEl>
                                              <p:pRg st="5" end="5"/>
                                            </p:txEl>
                                          </p:spTgt>
                                        </p:tgtEl>
                                      </p:cBhvr>
                                      <p:to x="100000" y="100000"/>
                                    </p:animScale>
                                    <p:animScale>
                                      <p:cBhvr>
                                        <p:cTn id="41" dur="26">
                                          <p:stCondLst>
                                            <p:cond delay="1312"/>
                                          </p:stCondLst>
                                        </p:cTn>
                                        <p:tgtEl>
                                          <p:spTgt spid="9">
                                            <p:txEl>
                                              <p:pRg st="5" end="5"/>
                                            </p:txEl>
                                          </p:spTgt>
                                        </p:tgtEl>
                                      </p:cBhvr>
                                      <p:to x="100000" y="80000"/>
                                    </p:animScale>
                                    <p:animScale>
                                      <p:cBhvr>
                                        <p:cTn id="42" dur="166" decel="50000">
                                          <p:stCondLst>
                                            <p:cond delay="1338"/>
                                          </p:stCondLst>
                                        </p:cTn>
                                        <p:tgtEl>
                                          <p:spTgt spid="9">
                                            <p:txEl>
                                              <p:pRg st="5" end="5"/>
                                            </p:txEl>
                                          </p:spTgt>
                                        </p:tgtEl>
                                      </p:cBhvr>
                                      <p:to x="100000" y="100000"/>
                                    </p:animScale>
                                    <p:animScale>
                                      <p:cBhvr>
                                        <p:cTn id="43" dur="26">
                                          <p:stCondLst>
                                            <p:cond delay="1642"/>
                                          </p:stCondLst>
                                        </p:cTn>
                                        <p:tgtEl>
                                          <p:spTgt spid="9">
                                            <p:txEl>
                                              <p:pRg st="5" end="5"/>
                                            </p:txEl>
                                          </p:spTgt>
                                        </p:tgtEl>
                                      </p:cBhvr>
                                      <p:to x="100000" y="90000"/>
                                    </p:animScale>
                                    <p:animScale>
                                      <p:cBhvr>
                                        <p:cTn id="44" dur="166" decel="50000">
                                          <p:stCondLst>
                                            <p:cond delay="1668"/>
                                          </p:stCondLst>
                                        </p:cTn>
                                        <p:tgtEl>
                                          <p:spTgt spid="9">
                                            <p:txEl>
                                              <p:pRg st="5" end="5"/>
                                            </p:txEl>
                                          </p:spTgt>
                                        </p:tgtEl>
                                      </p:cBhvr>
                                      <p:to x="100000" y="100000"/>
                                    </p:animScale>
                                    <p:animScale>
                                      <p:cBhvr>
                                        <p:cTn id="45" dur="26">
                                          <p:stCondLst>
                                            <p:cond delay="1808"/>
                                          </p:stCondLst>
                                        </p:cTn>
                                        <p:tgtEl>
                                          <p:spTgt spid="9">
                                            <p:txEl>
                                              <p:pRg st="5" end="5"/>
                                            </p:txEl>
                                          </p:spTgt>
                                        </p:tgtEl>
                                      </p:cBhvr>
                                      <p:to x="100000" y="95000"/>
                                    </p:animScale>
                                    <p:animScale>
                                      <p:cBhvr>
                                        <p:cTn id="46" dur="166" decel="50000">
                                          <p:stCondLst>
                                            <p:cond delay="1834"/>
                                          </p:stCondLst>
                                        </p:cTn>
                                        <p:tgtEl>
                                          <p:spTgt spid="9">
                                            <p:txEl>
                                              <p:pRg st="5" end="5"/>
                                            </p:txEl>
                                          </p:spTgt>
                                        </p:tgtEl>
                                      </p:cBhvr>
                                      <p:to x="100000" y="100000"/>
                                    </p:animScale>
                                  </p:childTnLst>
                                </p:cTn>
                              </p:par>
                              <p:par>
                                <p:cTn id="47" presetID="26" presetClass="entr" presetSubtype="0" fill="hold" nodeType="with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wipe(down)">
                                      <p:cBhvr>
                                        <p:cTn id="49" dur="580">
                                          <p:stCondLst>
                                            <p:cond delay="0"/>
                                          </p:stCondLst>
                                        </p:cTn>
                                        <p:tgtEl>
                                          <p:spTgt spid="9">
                                            <p:txEl>
                                              <p:pRg st="6" end="6"/>
                                            </p:txEl>
                                          </p:spTgt>
                                        </p:tgtEl>
                                      </p:cBhvr>
                                    </p:animEffect>
                                    <p:anim calcmode="lin" valueType="num">
                                      <p:cBhvr>
                                        <p:cTn id="50" dur="1822" tmFilter="0,0; 0.14,0.36; 0.43,0.73; 0.71,0.91; 1.0,1.0">
                                          <p:stCondLst>
                                            <p:cond delay="0"/>
                                          </p:stCondLst>
                                        </p:cTn>
                                        <p:tgtEl>
                                          <p:spTgt spid="9">
                                            <p:txEl>
                                              <p:pRg st="6" end="6"/>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9">
                                            <p:txEl>
                                              <p:pRg st="6" end="6"/>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9">
                                            <p:txEl>
                                              <p:pRg st="6" end="6"/>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9">
                                            <p:txEl>
                                              <p:pRg st="6" end="6"/>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9">
                                            <p:txEl>
                                              <p:pRg st="6" end="6"/>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9">
                                            <p:txEl>
                                              <p:pRg st="6" end="6"/>
                                            </p:txEl>
                                          </p:spTgt>
                                        </p:tgtEl>
                                      </p:cBhvr>
                                      <p:to x="100000" y="60000"/>
                                    </p:animScale>
                                    <p:animScale>
                                      <p:cBhvr>
                                        <p:cTn id="56" dur="166" decel="50000">
                                          <p:stCondLst>
                                            <p:cond delay="676"/>
                                          </p:stCondLst>
                                        </p:cTn>
                                        <p:tgtEl>
                                          <p:spTgt spid="9">
                                            <p:txEl>
                                              <p:pRg st="6" end="6"/>
                                            </p:txEl>
                                          </p:spTgt>
                                        </p:tgtEl>
                                      </p:cBhvr>
                                      <p:to x="100000" y="100000"/>
                                    </p:animScale>
                                    <p:animScale>
                                      <p:cBhvr>
                                        <p:cTn id="57" dur="26">
                                          <p:stCondLst>
                                            <p:cond delay="1312"/>
                                          </p:stCondLst>
                                        </p:cTn>
                                        <p:tgtEl>
                                          <p:spTgt spid="9">
                                            <p:txEl>
                                              <p:pRg st="6" end="6"/>
                                            </p:txEl>
                                          </p:spTgt>
                                        </p:tgtEl>
                                      </p:cBhvr>
                                      <p:to x="100000" y="80000"/>
                                    </p:animScale>
                                    <p:animScale>
                                      <p:cBhvr>
                                        <p:cTn id="58" dur="166" decel="50000">
                                          <p:stCondLst>
                                            <p:cond delay="1338"/>
                                          </p:stCondLst>
                                        </p:cTn>
                                        <p:tgtEl>
                                          <p:spTgt spid="9">
                                            <p:txEl>
                                              <p:pRg st="6" end="6"/>
                                            </p:txEl>
                                          </p:spTgt>
                                        </p:tgtEl>
                                      </p:cBhvr>
                                      <p:to x="100000" y="100000"/>
                                    </p:animScale>
                                    <p:animScale>
                                      <p:cBhvr>
                                        <p:cTn id="59" dur="26">
                                          <p:stCondLst>
                                            <p:cond delay="1642"/>
                                          </p:stCondLst>
                                        </p:cTn>
                                        <p:tgtEl>
                                          <p:spTgt spid="9">
                                            <p:txEl>
                                              <p:pRg st="6" end="6"/>
                                            </p:txEl>
                                          </p:spTgt>
                                        </p:tgtEl>
                                      </p:cBhvr>
                                      <p:to x="100000" y="90000"/>
                                    </p:animScale>
                                    <p:animScale>
                                      <p:cBhvr>
                                        <p:cTn id="60" dur="166" decel="50000">
                                          <p:stCondLst>
                                            <p:cond delay="1668"/>
                                          </p:stCondLst>
                                        </p:cTn>
                                        <p:tgtEl>
                                          <p:spTgt spid="9">
                                            <p:txEl>
                                              <p:pRg st="6" end="6"/>
                                            </p:txEl>
                                          </p:spTgt>
                                        </p:tgtEl>
                                      </p:cBhvr>
                                      <p:to x="100000" y="100000"/>
                                    </p:animScale>
                                    <p:animScale>
                                      <p:cBhvr>
                                        <p:cTn id="61" dur="26">
                                          <p:stCondLst>
                                            <p:cond delay="1808"/>
                                          </p:stCondLst>
                                        </p:cTn>
                                        <p:tgtEl>
                                          <p:spTgt spid="9">
                                            <p:txEl>
                                              <p:pRg st="6" end="6"/>
                                            </p:txEl>
                                          </p:spTgt>
                                        </p:tgtEl>
                                      </p:cBhvr>
                                      <p:to x="100000" y="95000"/>
                                    </p:animScale>
                                    <p:animScale>
                                      <p:cBhvr>
                                        <p:cTn id="62" dur="166" decel="50000">
                                          <p:stCondLst>
                                            <p:cond delay="1834"/>
                                          </p:stCondLst>
                                        </p:cTn>
                                        <p:tgtEl>
                                          <p:spTgt spid="9">
                                            <p:txEl>
                                              <p:pRg st="6" end="6"/>
                                            </p:txEl>
                                          </p:spTgt>
                                        </p:tgtEl>
                                      </p:cBhvr>
                                      <p:to x="100000" y="100000"/>
                                    </p:animScale>
                                  </p:childTnLst>
                                </p:cTn>
                              </p:par>
                              <p:par>
                                <p:cTn id="63" presetID="26" presetClass="entr" presetSubtype="0" fill="hold" nodeType="with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wipe(down)">
                                      <p:cBhvr>
                                        <p:cTn id="65" dur="580">
                                          <p:stCondLst>
                                            <p:cond delay="0"/>
                                          </p:stCondLst>
                                        </p:cTn>
                                        <p:tgtEl>
                                          <p:spTgt spid="9">
                                            <p:txEl>
                                              <p:pRg st="7" end="7"/>
                                            </p:txEl>
                                          </p:spTgt>
                                        </p:tgtEl>
                                      </p:cBhvr>
                                    </p:animEffect>
                                    <p:anim calcmode="lin" valueType="num">
                                      <p:cBhvr>
                                        <p:cTn id="66" dur="1822" tmFilter="0,0; 0.14,0.36; 0.43,0.73; 0.71,0.91; 1.0,1.0">
                                          <p:stCondLst>
                                            <p:cond delay="0"/>
                                          </p:stCondLst>
                                        </p:cTn>
                                        <p:tgtEl>
                                          <p:spTgt spid="9">
                                            <p:txEl>
                                              <p:pRg st="7" end="7"/>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9">
                                            <p:txEl>
                                              <p:pRg st="7" end="7"/>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9">
                                            <p:txEl>
                                              <p:pRg st="7" end="7"/>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9">
                                            <p:txEl>
                                              <p:pRg st="7" end="7"/>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9">
                                            <p:txEl>
                                              <p:pRg st="7" end="7"/>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9">
                                            <p:txEl>
                                              <p:pRg st="7" end="7"/>
                                            </p:txEl>
                                          </p:spTgt>
                                        </p:tgtEl>
                                      </p:cBhvr>
                                      <p:to x="100000" y="60000"/>
                                    </p:animScale>
                                    <p:animScale>
                                      <p:cBhvr>
                                        <p:cTn id="72" dur="166" decel="50000">
                                          <p:stCondLst>
                                            <p:cond delay="676"/>
                                          </p:stCondLst>
                                        </p:cTn>
                                        <p:tgtEl>
                                          <p:spTgt spid="9">
                                            <p:txEl>
                                              <p:pRg st="7" end="7"/>
                                            </p:txEl>
                                          </p:spTgt>
                                        </p:tgtEl>
                                      </p:cBhvr>
                                      <p:to x="100000" y="100000"/>
                                    </p:animScale>
                                    <p:animScale>
                                      <p:cBhvr>
                                        <p:cTn id="73" dur="26">
                                          <p:stCondLst>
                                            <p:cond delay="1312"/>
                                          </p:stCondLst>
                                        </p:cTn>
                                        <p:tgtEl>
                                          <p:spTgt spid="9">
                                            <p:txEl>
                                              <p:pRg st="7" end="7"/>
                                            </p:txEl>
                                          </p:spTgt>
                                        </p:tgtEl>
                                      </p:cBhvr>
                                      <p:to x="100000" y="80000"/>
                                    </p:animScale>
                                    <p:animScale>
                                      <p:cBhvr>
                                        <p:cTn id="74" dur="166" decel="50000">
                                          <p:stCondLst>
                                            <p:cond delay="1338"/>
                                          </p:stCondLst>
                                        </p:cTn>
                                        <p:tgtEl>
                                          <p:spTgt spid="9">
                                            <p:txEl>
                                              <p:pRg st="7" end="7"/>
                                            </p:txEl>
                                          </p:spTgt>
                                        </p:tgtEl>
                                      </p:cBhvr>
                                      <p:to x="100000" y="100000"/>
                                    </p:animScale>
                                    <p:animScale>
                                      <p:cBhvr>
                                        <p:cTn id="75" dur="26">
                                          <p:stCondLst>
                                            <p:cond delay="1642"/>
                                          </p:stCondLst>
                                        </p:cTn>
                                        <p:tgtEl>
                                          <p:spTgt spid="9">
                                            <p:txEl>
                                              <p:pRg st="7" end="7"/>
                                            </p:txEl>
                                          </p:spTgt>
                                        </p:tgtEl>
                                      </p:cBhvr>
                                      <p:to x="100000" y="90000"/>
                                    </p:animScale>
                                    <p:animScale>
                                      <p:cBhvr>
                                        <p:cTn id="76" dur="166" decel="50000">
                                          <p:stCondLst>
                                            <p:cond delay="1668"/>
                                          </p:stCondLst>
                                        </p:cTn>
                                        <p:tgtEl>
                                          <p:spTgt spid="9">
                                            <p:txEl>
                                              <p:pRg st="7" end="7"/>
                                            </p:txEl>
                                          </p:spTgt>
                                        </p:tgtEl>
                                      </p:cBhvr>
                                      <p:to x="100000" y="100000"/>
                                    </p:animScale>
                                    <p:animScale>
                                      <p:cBhvr>
                                        <p:cTn id="77" dur="26">
                                          <p:stCondLst>
                                            <p:cond delay="1808"/>
                                          </p:stCondLst>
                                        </p:cTn>
                                        <p:tgtEl>
                                          <p:spTgt spid="9">
                                            <p:txEl>
                                              <p:pRg st="7" end="7"/>
                                            </p:txEl>
                                          </p:spTgt>
                                        </p:tgtEl>
                                      </p:cBhvr>
                                      <p:to x="100000" y="95000"/>
                                    </p:animScale>
                                    <p:animScale>
                                      <p:cBhvr>
                                        <p:cTn id="78" dur="166" decel="50000">
                                          <p:stCondLst>
                                            <p:cond delay="1834"/>
                                          </p:stCondLst>
                                        </p:cTn>
                                        <p:tgtEl>
                                          <p:spTgt spid="9">
                                            <p:txEl>
                                              <p:pRg st="7" end="7"/>
                                            </p:txEl>
                                          </p:spTgt>
                                        </p:tgtEl>
                                      </p:cBhvr>
                                      <p:to x="100000" y="100000"/>
                                    </p:animScale>
                                  </p:childTnLst>
                                </p:cTn>
                              </p:par>
                              <p:par>
                                <p:cTn id="79" presetID="26" presetClass="entr" presetSubtype="0" fill="hold" nodeType="withEffect">
                                  <p:stCondLst>
                                    <p:cond delay="0"/>
                                  </p:stCondLst>
                                  <p:childTnLst>
                                    <p:set>
                                      <p:cBhvr>
                                        <p:cTn id="80" dur="1" fill="hold">
                                          <p:stCondLst>
                                            <p:cond delay="0"/>
                                          </p:stCondLst>
                                        </p:cTn>
                                        <p:tgtEl>
                                          <p:spTgt spid="9">
                                            <p:txEl>
                                              <p:pRg st="8" end="8"/>
                                            </p:txEl>
                                          </p:spTgt>
                                        </p:tgtEl>
                                        <p:attrNameLst>
                                          <p:attrName>style.visibility</p:attrName>
                                        </p:attrNameLst>
                                      </p:cBhvr>
                                      <p:to>
                                        <p:strVal val="visible"/>
                                      </p:to>
                                    </p:set>
                                    <p:animEffect transition="in" filter="wipe(down)">
                                      <p:cBhvr>
                                        <p:cTn id="81" dur="580">
                                          <p:stCondLst>
                                            <p:cond delay="0"/>
                                          </p:stCondLst>
                                        </p:cTn>
                                        <p:tgtEl>
                                          <p:spTgt spid="9">
                                            <p:txEl>
                                              <p:pRg st="8" end="8"/>
                                            </p:txEl>
                                          </p:spTgt>
                                        </p:tgtEl>
                                      </p:cBhvr>
                                    </p:animEffect>
                                    <p:anim calcmode="lin" valueType="num">
                                      <p:cBhvr>
                                        <p:cTn id="82" dur="1822" tmFilter="0,0; 0.14,0.36; 0.43,0.73; 0.71,0.91; 1.0,1.0">
                                          <p:stCondLst>
                                            <p:cond delay="0"/>
                                          </p:stCondLst>
                                        </p:cTn>
                                        <p:tgtEl>
                                          <p:spTgt spid="9">
                                            <p:txEl>
                                              <p:pRg st="8" end="8"/>
                                            </p:txEl>
                                          </p:spTgt>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9">
                                            <p:txEl>
                                              <p:pRg st="8" end="8"/>
                                            </p:txEl>
                                          </p:spTgt>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9">
                                            <p:txEl>
                                              <p:pRg st="8" end="8"/>
                                            </p:txEl>
                                          </p:spTgt>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9">
                                            <p:txEl>
                                              <p:pRg st="8" end="8"/>
                                            </p:txEl>
                                          </p:spTgt>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9">
                                            <p:txEl>
                                              <p:pRg st="8" end="8"/>
                                            </p:txEl>
                                          </p:spTgt>
                                        </p:tgtEl>
                                        <p:attrNameLst>
                                          <p:attrName>ppt_y</p:attrName>
                                        </p:attrNameLst>
                                      </p:cBhvr>
                                      <p:tavLst>
                                        <p:tav tm="0" fmla="#ppt_y-sin(pi*$)/81">
                                          <p:val>
                                            <p:fltVal val="0"/>
                                          </p:val>
                                        </p:tav>
                                        <p:tav tm="100000">
                                          <p:val>
                                            <p:fltVal val="1"/>
                                          </p:val>
                                        </p:tav>
                                      </p:tavLst>
                                    </p:anim>
                                    <p:animScale>
                                      <p:cBhvr>
                                        <p:cTn id="87" dur="26">
                                          <p:stCondLst>
                                            <p:cond delay="650"/>
                                          </p:stCondLst>
                                        </p:cTn>
                                        <p:tgtEl>
                                          <p:spTgt spid="9">
                                            <p:txEl>
                                              <p:pRg st="8" end="8"/>
                                            </p:txEl>
                                          </p:spTgt>
                                        </p:tgtEl>
                                      </p:cBhvr>
                                      <p:to x="100000" y="60000"/>
                                    </p:animScale>
                                    <p:animScale>
                                      <p:cBhvr>
                                        <p:cTn id="88" dur="166" decel="50000">
                                          <p:stCondLst>
                                            <p:cond delay="676"/>
                                          </p:stCondLst>
                                        </p:cTn>
                                        <p:tgtEl>
                                          <p:spTgt spid="9">
                                            <p:txEl>
                                              <p:pRg st="8" end="8"/>
                                            </p:txEl>
                                          </p:spTgt>
                                        </p:tgtEl>
                                      </p:cBhvr>
                                      <p:to x="100000" y="100000"/>
                                    </p:animScale>
                                    <p:animScale>
                                      <p:cBhvr>
                                        <p:cTn id="89" dur="26">
                                          <p:stCondLst>
                                            <p:cond delay="1312"/>
                                          </p:stCondLst>
                                        </p:cTn>
                                        <p:tgtEl>
                                          <p:spTgt spid="9">
                                            <p:txEl>
                                              <p:pRg st="8" end="8"/>
                                            </p:txEl>
                                          </p:spTgt>
                                        </p:tgtEl>
                                      </p:cBhvr>
                                      <p:to x="100000" y="80000"/>
                                    </p:animScale>
                                    <p:animScale>
                                      <p:cBhvr>
                                        <p:cTn id="90" dur="166" decel="50000">
                                          <p:stCondLst>
                                            <p:cond delay="1338"/>
                                          </p:stCondLst>
                                        </p:cTn>
                                        <p:tgtEl>
                                          <p:spTgt spid="9">
                                            <p:txEl>
                                              <p:pRg st="8" end="8"/>
                                            </p:txEl>
                                          </p:spTgt>
                                        </p:tgtEl>
                                      </p:cBhvr>
                                      <p:to x="100000" y="100000"/>
                                    </p:animScale>
                                    <p:animScale>
                                      <p:cBhvr>
                                        <p:cTn id="91" dur="26">
                                          <p:stCondLst>
                                            <p:cond delay="1642"/>
                                          </p:stCondLst>
                                        </p:cTn>
                                        <p:tgtEl>
                                          <p:spTgt spid="9">
                                            <p:txEl>
                                              <p:pRg st="8" end="8"/>
                                            </p:txEl>
                                          </p:spTgt>
                                        </p:tgtEl>
                                      </p:cBhvr>
                                      <p:to x="100000" y="90000"/>
                                    </p:animScale>
                                    <p:animScale>
                                      <p:cBhvr>
                                        <p:cTn id="92" dur="166" decel="50000">
                                          <p:stCondLst>
                                            <p:cond delay="1668"/>
                                          </p:stCondLst>
                                        </p:cTn>
                                        <p:tgtEl>
                                          <p:spTgt spid="9">
                                            <p:txEl>
                                              <p:pRg st="8" end="8"/>
                                            </p:txEl>
                                          </p:spTgt>
                                        </p:tgtEl>
                                      </p:cBhvr>
                                      <p:to x="100000" y="100000"/>
                                    </p:animScale>
                                    <p:animScale>
                                      <p:cBhvr>
                                        <p:cTn id="93" dur="26">
                                          <p:stCondLst>
                                            <p:cond delay="1808"/>
                                          </p:stCondLst>
                                        </p:cTn>
                                        <p:tgtEl>
                                          <p:spTgt spid="9">
                                            <p:txEl>
                                              <p:pRg st="8" end="8"/>
                                            </p:txEl>
                                          </p:spTgt>
                                        </p:tgtEl>
                                      </p:cBhvr>
                                      <p:to x="100000" y="95000"/>
                                    </p:animScale>
                                    <p:animScale>
                                      <p:cBhvr>
                                        <p:cTn id="94" dur="166" decel="50000">
                                          <p:stCondLst>
                                            <p:cond delay="1834"/>
                                          </p:stCondLst>
                                        </p:cTn>
                                        <p:tgtEl>
                                          <p:spTgt spid="9">
                                            <p:txEl>
                                              <p:pRg st="8" end="8"/>
                                            </p:txEl>
                                          </p:spTgt>
                                        </p:tgtEl>
                                      </p:cBhvr>
                                      <p:to x="100000" y="100000"/>
                                    </p:animScale>
                                  </p:childTnLst>
                                </p:cTn>
                              </p:par>
                              <p:par>
                                <p:cTn id="95" presetID="26" presetClass="entr" presetSubtype="0" fill="hold" nodeType="withEffect">
                                  <p:stCondLst>
                                    <p:cond delay="0"/>
                                  </p:stCondLst>
                                  <p:childTnLst>
                                    <p:set>
                                      <p:cBhvr>
                                        <p:cTn id="96" dur="1" fill="hold">
                                          <p:stCondLst>
                                            <p:cond delay="0"/>
                                          </p:stCondLst>
                                        </p:cTn>
                                        <p:tgtEl>
                                          <p:spTgt spid="9">
                                            <p:txEl>
                                              <p:pRg st="9" end="9"/>
                                            </p:txEl>
                                          </p:spTgt>
                                        </p:tgtEl>
                                        <p:attrNameLst>
                                          <p:attrName>style.visibility</p:attrName>
                                        </p:attrNameLst>
                                      </p:cBhvr>
                                      <p:to>
                                        <p:strVal val="visible"/>
                                      </p:to>
                                    </p:set>
                                    <p:animEffect transition="in" filter="wipe(down)">
                                      <p:cBhvr>
                                        <p:cTn id="97" dur="580">
                                          <p:stCondLst>
                                            <p:cond delay="0"/>
                                          </p:stCondLst>
                                        </p:cTn>
                                        <p:tgtEl>
                                          <p:spTgt spid="9">
                                            <p:txEl>
                                              <p:pRg st="9" end="9"/>
                                            </p:txEl>
                                          </p:spTgt>
                                        </p:tgtEl>
                                      </p:cBhvr>
                                    </p:animEffect>
                                    <p:anim calcmode="lin" valueType="num">
                                      <p:cBhvr>
                                        <p:cTn id="98" dur="1822" tmFilter="0,0; 0.14,0.36; 0.43,0.73; 0.71,0.91; 1.0,1.0">
                                          <p:stCondLst>
                                            <p:cond delay="0"/>
                                          </p:stCondLst>
                                        </p:cTn>
                                        <p:tgtEl>
                                          <p:spTgt spid="9">
                                            <p:txEl>
                                              <p:pRg st="9" end="9"/>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9">
                                            <p:txEl>
                                              <p:pRg st="9" end="9"/>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9">
                                            <p:txEl>
                                              <p:pRg st="9" end="9"/>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9">
                                            <p:txEl>
                                              <p:pRg st="9" end="9"/>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9">
                                            <p:txEl>
                                              <p:pRg st="9" end="9"/>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9">
                                            <p:txEl>
                                              <p:pRg st="9" end="9"/>
                                            </p:txEl>
                                          </p:spTgt>
                                        </p:tgtEl>
                                      </p:cBhvr>
                                      <p:to x="100000" y="60000"/>
                                    </p:animScale>
                                    <p:animScale>
                                      <p:cBhvr>
                                        <p:cTn id="104" dur="166" decel="50000">
                                          <p:stCondLst>
                                            <p:cond delay="676"/>
                                          </p:stCondLst>
                                        </p:cTn>
                                        <p:tgtEl>
                                          <p:spTgt spid="9">
                                            <p:txEl>
                                              <p:pRg st="9" end="9"/>
                                            </p:txEl>
                                          </p:spTgt>
                                        </p:tgtEl>
                                      </p:cBhvr>
                                      <p:to x="100000" y="100000"/>
                                    </p:animScale>
                                    <p:animScale>
                                      <p:cBhvr>
                                        <p:cTn id="105" dur="26">
                                          <p:stCondLst>
                                            <p:cond delay="1312"/>
                                          </p:stCondLst>
                                        </p:cTn>
                                        <p:tgtEl>
                                          <p:spTgt spid="9">
                                            <p:txEl>
                                              <p:pRg st="9" end="9"/>
                                            </p:txEl>
                                          </p:spTgt>
                                        </p:tgtEl>
                                      </p:cBhvr>
                                      <p:to x="100000" y="80000"/>
                                    </p:animScale>
                                    <p:animScale>
                                      <p:cBhvr>
                                        <p:cTn id="106" dur="166" decel="50000">
                                          <p:stCondLst>
                                            <p:cond delay="1338"/>
                                          </p:stCondLst>
                                        </p:cTn>
                                        <p:tgtEl>
                                          <p:spTgt spid="9">
                                            <p:txEl>
                                              <p:pRg st="9" end="9"/>
                                            </p:txEl>
                                          </p:spTgt>
                                        </p:tgtEl>
                                      </p:cBhvr>
                                      <p:to x="100000" y="100000"/>
                                    </p:animScale>
                                    <p:animScale>
                                      <p:cBhvr>
                                        <p:cTn id="107" dur="26">
                                          <p:stCondLst>
                                            <p:cond delay="1642"/>
                                          </p:stCondLst>
                                        </p:cTn>
                                        <p:tgtEl>
                                          <p:spTgt spid="9">
                                            <p:txEl>
                                              <p:pRg st="9" end="9"/>
                                            </p:txEl>
                                          </p:spTgt>
                                        </p:tgtEl>
                                      </p:cBhvr>
                                      <p:to x="100000" y="90000"/>
                                    </p:animScale>
                                    <p:animScale>
                                      <p:cBhvr>
                                        <p:cTn id="108" dur="166" decel="50000">
                                          <p:stCondLst>
                                            <p:cond delay="1668"/>
                                          </p:stCondLst>
                                        </p:cTn>
                                        <p:tgtEl>
                                          <p:spTgt spid="9">
                                            <p:txEl>
                                              <p:pRg st="9" end="9"/>
                                            </p:txEl>
                                          </p:spTgt>
                                        </p:tgtEl>
                                      </p:cBhvr>
                                      <p:to x="100000" y="100000"/>
                                    </p:animScale>
                                    <p:animScale>
                                      <p:cBhvr>
                                        <p:cTn id="109" dur="26">
                                          <p:stCondLst>
                                            <p:cond delay="1808"/>
                                          </p:stCondLst>
                                        </p:cTn>
                                        <p:tgtEl>
                                          <p:spTgt spid="9">
                                            <p:txEl>
                                              <p:pRg st="9" end="9"/>
                                            </p:txEl>
                                          </p:spTgt>
                                        </p:tgtEl>
                                      </p:cBhvr>
                                      <p:to x="100000" y="95000"/>
                                    </p:animScale>
                                    <p:animScale>
                                      <p:cBhvr>
                                        <p:cTn id="110" dur="166" decel="50000">
                                          <p:stCondLst>
                                            <p:cond delay="1834"/>
                                          </p:stCondLst>
                                        </p:cTn>
                                        <p:tgtEl>
                                          <p:spTgt spid="9">
                                            <p:txEl>
                                              <p:pRg st="9" end="9"/>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9">
                                            <p:txEl>
                                              <p:pRg st="10" end="10"/>
                                            </p:txEl>
                                          </p:spTgt>
                                        </p:tgtEl>
                                        <p:attrNameLst>
                                          <p:attrName>style.visibility</p:attrName>
                                        </p:attrNameLst>
                                      </p:cBhvr>
                                      <p:to>
                                        <p:strVal val="visible"/>
                                      </p:to>
                                    </p:set>
                                    <p:anim calcmode="lin" valueType="num">
                                      <p:cBhvr additive="base">
                                        <p:cTn id="11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9">
                                            <p:txEl>
                                              <p:pRg st="11" end="11"/>
                                            </p:txEl>
                                          </p:spTgt>
                                        </p:tgtEl>
                                        <p:attrNameLst>
                                          <p:attrName>style.visibility</p:attrName>
                                        </p:attrNameLst>
                                      </p:cBhvr>
                                      <p:to>
                                        <p:strVal val="visible"/>
                                      </p:to>
                                    </p:set>
                                    <p:anim calcmode="lin" valueType="num">
                                      <p:cBhvr additive="base">
                                        <p:cTn id="119"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9">
                                            <p:txEl>
                                              <p:pRg st="12" end="12"/>
                                            </p:txEl>
                                          </p:spTgt>
                                        </p:tgtEl>
                                        <p:attrNameLst>
                                          <p:attrName>style.visibility</p:attrName>
                                        </p:attrNameLst>
                                      </p:cBhvr>
                                      <p:to>
                                        <p:strVal val="visible"/>
                                      </p:to>
                                    </p:set>
                                    <p:anim calcmode="lin" valueType="num">
                                      <p:cBhvr additive="base">
                                        <p:cTn id="123"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9">
                                            <p:txEl>
                                              <p:pRg st="13" end="13"/>
                                            </p:txEl>
                                          </p:spTgt>
                                        </p:tgtEl>
                                        <p:attrNameLst>
                                          <p:attrName>style.visibility</p:attrName>
                                        </p:attrNameLst>
                                      </p:cBhvr>
                                      <p:to>
                                        <p:strVal val="visible"/>
                                      </p:to>
                                    </p:set>
                                    <p:anim calcmode="lin" valueType="num">
                                      <p:cBhvr additive="base">
                                        <p:cTn id="127"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9">
                                            <p:txEl>
                                              <p:pRg st="13" end="13"/>
                                            </p:txEl>
                                          </p:spTgt>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9">
                                            <p:txEl>
                                              <p:pRg st="14" end="14"/>
                                            </p:txEl>
                                          </p:spTgt>
                                        </p:tgtEl>
                                        <p:attrNameLst>
                                          <p:attrName>style.visibility</p:attrName>
                                        </p:attrNameLst>
                                      </p:cBhvr>
                                      <p:to>
                                        <p:strVal val="visible"/>
                                      </p:to>
                                    </p:set>
                                    <p:anim calcmode="lin" valueType="num">
                                      <p:cBhvr additive="base">
                                        <p:cTn id="131"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9">
                                            <p:txEl>
                                              <p:pRg st="15" end="15"/>
                                            </p:txEl>
                                          </p:spTgt>
                                        </p:tgtEl>
                                        <p:attrNameLst>
                                          <p:attrName>style.visibility</p:attrName>
                                        </p:attrNameLst>
                                      </p:cBhvr>
                                      <p:to>
                                        <p:strVal val="visible"/>
                                      </p:to>
                                    </p:set>
                                    <p:anim calcmode="lin" valueType="num">
                                      <p:cBhvr additive="base">
                                        <p:cTn id="135"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9">
                                            <p:txEl>
                                              <p:pRg st="15" end="15"/>
                                            </p:txEl>
                                          </p:spTgt>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9">
                                            <p:txEl>
                                              <p:pRg st="16" end="16"/>
                                            </p:txEl>
                                          </p:spTgt>
                                        </p:tgtEl>
                                        <p:attrNameLst>
                                          <p:attrName>style.visibility</p:attrName>
                                        </p:attrNameLst>
                                      </p:cBhvr>
                                      <p:to>
                                        <p:strVal val="visible"/>
                                      </p:to>
                                    </p:set>
                                    <p:anim calcmode="lin" valueType="num">
                                      <p:cBhvr additive="base">
                                        <p:cTn id="139"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9">
                                            <p:txEl>
                                              <p:pRg st="16" end="16"/>
                                            </p:txEl>
                                          </p:spTgt>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9">
                                            <p:txEl>
                                              <p:pRg st="17" end="17"/>
                                            </p:txEl>
                                          </p:spTgt>
                                        </p:tgtEl>
                                        <p:attrNameLst>
                                          <p:attrName>style.visibility</p:attrName>
                                        </p:attrNameLst>
                                      </p:cBhvr>
                                      <p:to>
                                        <p:strVal val="visible"/>
                                      </p:to>
                                    </p:set>
                                    <p:anim calcmode="lin" valueType="num">
                                      <p:cBhvr additive="base">
                                        <p:cTn id="143"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9">
                                            <p:txEl>
                                              <p:pRg st="17" end="17"/>
                                            </p:txEl>
                                          </p:spTgt>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9">
                                            <p:txEl>
                                              <p:pRg st="18" end="18"/>
                                            </p:txEl>
                                          </p:spTgt>
                                        </p:tgtEl>
                                        <p:attrNameLst>
                                          <p:attrName>style.visibility</p:attrName>
                                        </p:attrNameLst>
                                      </p:cBhvr>
                                      <p:to>
                                        <p:strVal val="visible"/>
                                      </p:to>
                                    </p:set>
                                    <p:anim calcmode="lin" valueType="num">
                                      <p:cBhvr additive="base">
                                        <p:cTn id="147" dur="500" fill="hold"/>
                                        <p:tgtEl>
                                          <p:spTgt spid="9">
                                            <p:txEl>
                                              <p:pRg st="18" end="18"/>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9">
                                            <p:txEl>
                                              <p:pRg st="18" end="18"/>
                                            </p:txEl>
                                          </p:spTgt>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9">
                                            <p:txEl>
                                              <p:pRg st="19" end="19"/>
                                            </p:txEl>
                                          </p:spTgt>
                                        </p:tgtEl>
                                        <p:attrNameLst>
                                          <p:attrName>style.visibility</p:attrName>
                                        </p:attrNameLst>
                                      </p:cBhvr>
                                      <p:to>
                                        <p:strVal val="visible"/>
                                      </p:to>
                                    </p:set>
                                    <p:anim calcmode="lin" valueType="num">
                                      <p:cBhvr additive="base">
                                        <p:cTn id="151" dur="500" fill="hold"/>
                                        <p:tgtEl>
                                          <p:spTgt spid="9">
                                            <p:txEl>
                                              <p:pRg st="19" end="19"/>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9">
                                            <p:txEl>
                                              <p:pRg st="19" end="19"/>
                                            </p:txEl>
                                          </p:spTgt>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9">
                                            <p:txEl>
                                              <p:pRg st="20" end="20"/>
                                            </p:txEl>
                                          </p:spTgt>
                                        </p:tgtEl>
                                        <p:attrNameLst>
                                          <p:attrName>style.visibility</p:attrName>
                                        </p:attrNameLst>
                                      </p:cBhvr>
                                      <p:to>
                                        <p:strVal val="visible"/>
                                      </p:to>
                                    </p:set>
                                    <p:anim calcmode="lin" valueType="num">
                                      <p:cBhvr additive="base">
                                        <p:cTn id="155" dur="500" fill="hold"/>
                                        <p:tgtEl>
                                          <p:spTgt spid="9">
                                            <p:txEl>
                                              <p:pRg st="20" end="20"/>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9">
                                            <p:txEl>
                                              <p:pRg st="20" end="20"/>
                                            </p:txEl>
                                          </p:spTgt>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9">
                                            <p:txEl>
                                              <p:pRg st="21" end="21"/>
                                            </p:txEl>
                                          </p:spTgt>
                                        </p:tgtEl>
                                        <p:attrNameLst>
                                          <p:attrName>style.visibility</p:attrName>
                                        </p:attrNameLst>
                                      </p:cBhvr>
                                      <p:to>
                                        <p:strVal val="visible"/>
                                      </p:to>
                                    </p:set>
                                    <p:anim calcmode="lin" valueType="num">
                                      <p:cBhvr additive="base">
                                        <p:cTn id="159" dur="500" fill="hold"/>
                                        <p:tgtEl>
                                          <p:spTgt spid="9">
                                            <p:txEl>
                                              <p:pRg st="21" end="21"/>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9">
                                            <p:txEl>
                                              <p:pRg st="21" end="21"/>
                                            </p:txEl>
                                          </p:spTgt>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9">
                                            <p:txEl>
                                              <p:pRg st="22" end="22"/>
                                            </p:txEl>
                                          </p:spTgt>
                                        </p:tgtEl>
                                        <p:attrNameLst>
                                          <p:attrName>style.visibility</p:attrName>
                                        </p:attrNameLst>
                                      </p:cBhvr>
                                      <p:to>
                                        <p:strVal val="visible"/>
                                      </p:to>
                                    </p:set>
                                    <p:anim calcmode="lin" valueType="num">
                                      <p:cBhvr additive="base">
                                        <p:cTn id="163" dur="500" fill="hold"/>
                                        <p:tgtEl>
                                          <p:spTgt spid="9">
                                            <p:txEl>
                                              <p:pRg st="22" end="22"/>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9">
                                            <p:txEl>
                                              <p:pRg st="22" end="22"/>
                                            </p:txEl>
                                          </p:spTgt>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9">
                                            <p:txEl>
                                              <p:pRg st="23" end="23"/>
                                            </p:txEl>
                                          </p:spTgt>
                                        </p:tgtEl>
                                        <p:attrNameLst>
                                          <p:attrName>style.visibility</p:attrName>
                                        </p:attrNameLst>
                                      </p:cBhvr>
                                      <p:to>
                                        <p:strVal val="visible"/>
                                      </p:to>
                                    </p:set>
                                    <p:anim calcmode="lin" valueType="num">
                                      <p:cBhvr additive="base">
                                        <p:cTn id="167" dur="500" fill="hold"/>
                                        <p:tgtEl>
                                          <p:spTgt spid="9">
                                            <p:txEl>
                                              <p:pRg st="23" end="23"/>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9">
                                            <p:txEl>
                                              <p:pRg st="23" end="23"/>
                                            </p:txEl>
                                          </p:spTgt>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9">
                                            <p:txEl>
                                              <p:pRg st="24" end="24"/>
                                            </p:txEl>
                                          </p:spTgt>
                                        </p:tgtEl>
                                        <p:attrNameLst>
                                          <p:attrName>style.visibility</p:attrName>
                                        </p:attrNameLst>
                                      </p:cBhvr>
                                      <p:to>
                                        <p:strVal val="visible"/>
                                      </p:to>
                                    </p:set>
                                    <p:anim calcmode="lin" valueType="num">
                                      <p:cBhvr additive="base">
                                        <p:cTn id="171" dur="500" fill="hold"/>
                                        <p:tgtEl>
                                          <p:spTgt spid="9">
                                            <p:txEl>
                                              <p:pRg st="24" end="24"/>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9">
                                            <p:txEl>
                                              <p:pRg st="24" end="24"/>
                                            </p:txEl>
                                          </p:spTgt>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9">
                                            <p:txEl>
                                              <p:pRg st="25" end="25"/>
                                            </p:txEl>
                                          </p:spTgt>
                                        </p:tgtEl>
                                        <p:attrNameLst>
                                          <p:attrName>style.visibility</p:attrName>
                                        </p:attrNameLst>
                                      </p:cBhvr>
                                      <p:to>
                                        <p:strVal val="visible"/>
                                      </p:to>
                                    </p:set>
                                    <p:anim calcmode="lin" valueType="num">
                                      <p:cBhvr additive="base">
                                        <p:cTn id="175" dur="500" fill="hold"/>
                                        <p:tgtEl>
                                          <p:spTgt spid="9">
                                            <p:txEl>
                                              <p:pRg st="25" end="25"/>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9">
                                            <p:txEl>
                                              <p:pRg st="25" end="25"/>
                                            </p:txEl>
                                          </p:spTgt>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9">
                                            <p:txEl>
                                              <p:pRg st="26" end="26"/>
                                            </p:txEl>
                                          </p:spTgt>
                                        </p:tgtEl>
                                        <p:attrNameLst>
                                          <p:attrName>style.visibility</p:attrName>
                                        </p:attrNameLst>
                                      </p:cBhvr>
                                      <p:to>
                                        <p:strVal val="visible"/>
                                      </p:to>
                                    </p:set>
                                    <p:anim calcmode="lin" valueType="num">
                                      <p:cBhvr additive="base">
                                        <p:cTn id="179" dur="500" fill="hold"/>
                                        <p:tgtEl>
                                          <p:spTgt spid="9">
                                            <p:txEl>
                                              <p:pRg st="26" end="26"/>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9">
                                            <p:txEl>
                                              <p:pRg st="26" end="26"/>
                                            </p:txEl>
                                          </p:spTgt>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
                                            <p:txEl>
                                              <p:pRg st="27" end="27"/>
                                            </p:txEl>
                                          </p:spTgt>
                                        </p:tgtEl>
                                        <p:attrNameLst>
                                          <p:attrName>style.visibility</p:attrName>
                                        </p:attrNameLst>
                                      </p:cBhvr>
                                      <p:to>
                                        <p:strVal val="visible"/>
                                      </p:to>
                                    </p:set>
                                    <p:anim calcmode="lin" valueType="num">
                                      <p:cBhvr additive="base">
                                        <p:cTn id="183" dur="500" fill="hold"/>
                                        <p:tgtEl>
                                          <p:spTgt spid="9">
                                            <p:txEl>
                                              <p:pRg st="27" end="27"/>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9">
                                            <p:txEl>
                                              <p:pRg st="27" end="27"/>
                                            </p:txEl>
                                          </p:spTgt>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9">
                                            <p:txEl>
                                              <p:pRg st="28" end="28"/>
                                            </p:txEl>
                                          </p:spTgt>
                                        </p:tgtEl>
                                        <p:attrNameLst>
                                          <p:attrName>style.visibility</p:attrName>
                                        </p:attrNameLst>
                                      </p:cBhvr>
                                      <p:to>
                                        <p:strVal val="visible"/>
                                      </p:to>
                                    </p:set>
                                    <p:anim calcmode="lin" valueType="num">
                                      <p:cBhvr additive="base">
                                        <p:cTn id="187" dur="500" fill="hold"/>
                                        <p:tgtEl>
                                          <p:spTgt spid="9">
                                            <p:txEl>
                                              <p:pRg st="28" end="28"/>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9">
                                            <p:txEl>
                                              <p:pRg st="28" end="28"/>
                                            </p:txEl>
                                          </p:spTgt>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9">
                                            <p:txEl>
                                              <p:pRg st="29" end="29"/>
                                            </p:txEl>
                                          </p:spTgt>
                                        </p:tgtEl>
                                        <p:attrNameLst>
                                          <p:attrName>style.visibility</p:attrName>
                                        </p:attrNameLst>
                                      </p:cBhvr>
                                      <p:to>
                                        <p:strVal val="visible"/>
                                      </p:to>
                                    </p:set>
                                    <p:anim calcmode="lin" valueType="num">
                                      <p:cBhvr additive="base">
                                        <p:cTn id="191" dur="500" fill="hold"/>
                                        <p:tgtEl>
                                          <p:spTgt spid="9">
                                            <p:txEl>
                                              <p:pRg st="29" end="29"/>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9">
                                            <p:txEl>
                                              <p:pRg st="29" end="29"/>
                                            </p:txEl>
                                          </p:spTgt>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9">
                                            <p:txEl>
                                              <p:pRg st="30" end="30"/>
                                            </p:txEl>
                                          </p:spTgt>
                                        </p:tgtEl>
                                        <p:attrNameLst>
                                          <p:attrName>style.visibility</p:attrName>
                                        </p:attrNameLst>
                                      </p:cBhvr>
                                      <p:to>
                                        <p:strVal val="visible"/>
                                      </p:to>
                                    </p:set>
                                    <p:anim calcmode="lin" valueType="num">
                                      <p:cBhvr additive="base">
                                        <p:cTn id="195" dur="500" fill="hold"/>
                                        <p:tgtEl>
                                          <p:spTgt spid="9">
                                            <p:txEl>
                                              <p:pRg st="30" end="30"/>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9">
                                            <p:txEl>
                                              <p:pRg st="30" end="30"/>
                                            </p:txEl>
                                          </p:spTgt>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9">
                                            <p:txEl>
                                              <p:pRg st="31" end="31"/>
                                            </p:txEl>
                                          </p:spTgt>
                                        </p:tgtEl>
                                        <p:attrNameLst>
                                          <p:attrName>style.visibility</p:attrName>
                                        </p:attrNameLst>
                                      </p:cBhvr>
                                      <p:to>
                                        <p:strVal val="visible"/>
                                      </p:to>
                                    </p:set>
                                    <p:anim calcmode="lin" valueType="num">
                                      <p:cBhvr additive="base">
                                        <p:cTn id="199" dur="500" fill="hold"/>
                                        <p:tgtEl>
                                          <p:spTgt spid="9">
                                            <p:txEl>
                                              <p:pRg st="31" end="31"/>
                                            </p:txEl>
                                          </p:spTgt>
                                        </p:tgtEl>
                                        <p:attrNameLst>
                                          <p:attrName>ppt_x</p:attrName>
                                        </p:attrNameLst>
                                      </p:cBhvr>
                                      <p:tavLst>
                                        <p:tav tm="0">
                                          <p:val>
                                            <p:strVal val="#ppt_x"/>
                                          </p:val>
                                        </p:tav>
                                        <p:tav tm="100000">
                                          <p:val>
                                            <p:strVal val="#ppt_x"/>
                                          </p:val>
                                        </p:tav>
                                      </p:tavLst>
                                    </p:anim>
                                    <p:anim calcmode="lin" valueType="num">
                                      <p:cBhvr additive="base">
                                        <p:cTn id="200" dur="500" fill="hold"/>
                                        <p:tgtEl>
                                          <p:spTgt spid="9">
                                            <p:txEl>
                                              <p:pRg st="31" end="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72335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766899" y="18444"/>
            <a:ext cx="10327821" cy="707886"/>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rPr>
              <a:t>KEY CONCEPTS – Order of Operations</a:t>
            </a:r>
            <a:endParaRPr lang="en-NG" sz="4000" b="1" dirty="0">
              <a:latin typeface="+mj-lt"/>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1363436" y="758951"/>
            <a:ext cx="8874578" cy="369332"/>
          </a:xfrm>
          <a:prstGeom prst="rect">
            <a:avLst/>
          </a:prstGeom>
          <a:noFill/>
        </p:spPr>
        <p:txBody>
          <a:bodyPr wrap="square" rtlCol="0">
            <a:spAutoFit/>
          </a:bodyPr>
          <a:lstStyle/>
          <a:p>
            <a:pPr algn="l"/>
            <a:r>
              <a:rPr lang="en-US" b="1" i="0" dirty="0">
                <a:solidFill>
                  <a:schemeClr val="tx1">
                    <a:lumMod val="95000"/>
                    <a:lumOff val="5000"/>
                  </a:schemeClr>
                </a:solidFill>
                <a:effectLst/>
                <a:latin typeface="Bahnschrift SemiBold" panose="020B0502040204020203" pitchFamily="34" charset="0"/>
              </a:rPr>
              <a:t>Order of Operation is just the sequence any SQL query follows during execution.</a:t>
            </a:r>
          </a:p>
        </p:txBody>
      </p:sp>
      <p:sp>
        <p:nvSpPr>
          <p:cNvPr id="3" name="Content Placeholder 3">
            <a:extLst>
              <a:ext uri="{FF2B5EF4-FFF2-40B4-BE49-F238E27FC236}">
                <a16:creationId xmlns:a16="http://schemas.microsoft.com/office/drawing/2014/main" id="{54FC5BF1-C481-0D55-2B32-B836B1821431}"/>
              </a:ext>
            </a:extLst>
          </p:cNvPr>
          <p:cNvSpPr txBox="1">
            <a:spLocks/>
          </p:cNvSpPr>
          <p:nvPr/>
        </p:nvSpPr>
        <p:spPr>
          <a:xfrm>
            <a:off x="673009" y="1441109"/>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14350" indent="-514350" algn="l">
              <a:buFont typeface="+mj-lt"/>
              <a:buAutoNum type="arabicPeriod"/>
              <a:defRPr/>
            </a:pPr>
            <a:r>
              <a:rPr lang="en-GB" sz="1800" b="1" dirty="0">
                <a:solidFill>
                  <a:srgbClr val="C00000"/>
                </a:solidFill>
                <a:latin typeface="Bahnschrift SemiBold" panose="020B0502040204020203" pitchFamily="34" charset="0"/>
              </a:rPr>
              <a:t>FROM/ JOIN: </a:t>
            </a:r>
            <a:r>
              <a:rPr lang="en-GB" sz="1600" dirty="0">
                <a:latin typeface="Bahnschrift SemiBold" panose="020B0502040204020203" pitchFamily="34" charset="0"/>
              </a:rPr>
              <a:t>This operation specifies the tables from which data is being retrieved.</a:t>
            </a:r>
            <a:endParaRPr lang="en-GB" sz="1600" dirty="0">
              <a:solidFill>
                <a:srgbClr val="FF0000"/>
              </a:solidFill>
              <a:latin typeface="Bahnschrift SemiBold" panose="020B0502040204020203" pitchFamily="34" charset="0"/>
            </a:endParaRPr>
          </a:p>
          <a:p>
            <a:pPr marL="514350" indent="-514350" algn="l">
              <a:buFont typeface="+mj-lt"/>
              <a:buAutoNum type="arabicPeriod"/>
              <a:defRPr/>
            </a:pPr>
            <a:endParaRPr lang="en-GB" sz="1600" dirty="0">
              <a:solidFill>
                <a:srgbClr val="FF0000"/>
              </a:solidFill>
              <a:latin typeface="Bahnschrift SemiBold" panose="020B0502040204020203" pitchFamily="34" charset="0"/>
            </a:endParaRPr>
          </a:p>
          <a:p>
            <a:pPr marL="514350" indent="-514350" algn="l">
              <a:buFont typeface="+mj-lt"/>
              <a:buAutoNum type="arabicPeriod"/>
              <a:defRPr/>
            </a:pPr>
            <a:r>
              <a:rPr lang="en-GB" sz="1800" b="1" dirty="0">
                <a:solidFill>
                  <a:srgbClr val="C00000"/>
                </a:solidFill>
                <a:latin typeface="Bahnschrift SemiBold" panose="020B0502040204020203" pitchFamily="34" charset="0"/>
              </a:rPr>
              <a:t>WHERE: </a:t>
            </a:r>
            <a:r>
              <a:rPr lang="en-GB" sz="1600" dirty="0">
                <a:latin typeface="Bahnschrift SemiBold" panose="020B0502040204020203" pitchFamily="34" charset="0"/>
              </a:rPr>
              <a:t>This operation filters the data based on a specified condition.</a:t>
            </a:r>
          </a:p>
          <a:p>
            <a:pPr marL="514350" indent="-514350" algn="l">
              <a:buFont typeface="+mj-lt"/>
              <a:buAutoNum type="arabicPeriod"/>
              <a:defRPr/>
            </a:pPr>
            <a:endParaRPr lang="en-GB" sz="1600" dirty="0">
              <a:latin typeface="Bahnschrift SemiBold" panose="020B0502040204020203" pitchFamily="34" charset="0"/>
            </a:endParaRPr>
          </a:p>
          <a:p>
            <a:pPr marL="514350" indent="-514350" algn="l">
              <a:buFont typeface="+mj-lt"/>
              <a:buAutoNum type="arabicPeriod"/>
              <a:defRPr/>
            </a:pPr>
            <a:r>
              <a:rPr lang="en-GB" sz="1800" b="1" dirty="0">
                <a:solidFill>
                  <a:srgbClr val="C00000"/>
                </a:solidFill>
                <a:latin typeface="Bahnschrift SemiBold" panose="020B0502040204020203" pitchFamily="34" charset="0"/>
              </a:rPr>
              <a:t>GROUP BY: </a:t>
            </a:r>
            <a:r>
              <a:rPr lang="en-GB" sz="1600" dirty="0">
                <a:latin typeface="Bahnschrift SemiBold" panose="020B0502040204020203" pitchFamily="34" charset="0"/>
              </a:rPr>
              <a:t>This operation groups the data based on a specified column.</a:t>
            </a:r>
          </a:p>
          <a:p>
            <a:pPr marL="514350" indent="-514350" algn="l">
              <a:buFont typeface="+mj-lt"/>
              <a:buAutoNum type="arabicPeriod"/>
              <a:defRPr/>
            </a:pPr>
            <a:endParaRPr lang="en-GB" sz="1600" dirty="0">
              <a:latin typeface="Bahnschrift SemiBold" panose="020B0502040204020203" pitchFamily="34" charset="0"/>
            </a:endParaRPr>
          </a:p>
          <a:p>
            <a:pPr marL="514350" indent="-514350" algn="l">
              <a:buFont typeface="+mj-lt"/>
              <a:buAutoNum type="arabicPeriod"/>
              <a:defRPr/>
            </a:pPr>
            <a:r>
              <a:rPr lang="en-GB" sz="1800" b="1" dirty="0">
                <a:solidFill>
                  <a:srgbClr val="C00000"/>
                </a:solidFill>
                <a:latin typeface="Bahnschrift SemiBold" panose="020B0502040204020203" pitchFamily="34" charset="0"/>
              </a:rPr>
              <a:t>HAVING: </a:t>
            </a:r>
            <a:r>
              <a:rPr lang="en-GB" sz="1600" dirty="0">
                <a:latin typeface="Bahnschrift SemiBold" panose="020B0502040204020203" pitchFamily="34" charset="0"/>
              </a:rPr>
              <a:t>This operation filters the grouped data based on a specified condition.</a:t>
            </a:r>
          </a:p>
          <a:p>
            <a:pPr marL="514350" indent="-514350" algn="l">
              <a:buFont typeface="+mj-lt"/>
              <a:buAutoNum type="arabicPeriod"/>
              <a:defRPr/>
            </a:pPr>
            <a:endParaRPr lang="en-GB" sz="1600" dirty="0">
              <a:latin typeface="Bahnschrift SemiBold" panose="020B0502040204020203" pitchFamily="34" charset="0"/>
            </a:endParaRPr>
          </a:p>
          <a:p>
            <a:pPr marL="514350" indent="-514350" algn="l">
              <a:buFont typeface="+mj-lt"/>
              <a:buAutoNum type="arabicPeriod"/>
              <a:defRPr/>
            </a:pPr>
            <a:r>
              <a:rPr lang="en-GB" sz="1800" b="1" dirty="0">
                <a:solidFill>
                  <a:srgbClr val="C00000"/>
                </a:solidFill>
                <a:latin typeface="Bahnschrift SemiBold" panose="020B0502040204020203" pitchFamily="34" charset="0"/>
              </a:rPr>
              <a:t>SELECT: </a:t>
            </a:r>
            <a:r>
              <a:rPr lang="en-GB" sz="1600" dirty="0">
                <a:latin typeface="Bahnschrift SemiBold" panose="020B0502040204020203" pitchFamily="34" charset="0"/>
              </a:rPr>
              <a:t>This operation selects the columns that will be displayed in the query result.</a:t>
            </a:r>
          </a:p>
          <a:p>
            <a:pPr marL="514350" indent="-514350" algn="l">
              <a:buFont typeface="+mj-lt"/>
              <a:buAutoNum type="arabicPeriod"/>
              <a:defRPr/>
            </a:pPr>
            <a:endParaRPr lang="en-GB" sz="1600" dirty="0">
              <a:latin typeface="Bahnschrift SemiBold" panose="020B0502040204020203" pitchFamily="34" charset="0"/>
            </a:endParaRPr>
          </a:p>
          <a:p>
            <a:pPr marL="514350" indent="-514350" algn="l">
              <a:buFont typeface="+mj-lt"/>
              <a:buAutoNum type="arabicPeriod"/>
              <a:defRPr/>
            </a:pPr>
            <a:r>
              <a:rPr lang="en-GB" sz="1800" b="1" dirty="0">
                <a:solidFill>
                  <a:srgbClr val="C00000"/>
                </a:solidFill>
                <a:latin typeface="Bahnschrift SemiBold" panose="020B0502040204020203" pitchFamily="34" charset="0"/>
              </a:rPr>
              <a:t>DISTINCT: </a:t>
            </a:r>
            <a:r>
              <a:rPr lang="en-GB" sz="1600" dirty="0">
                <a:latin typeface="Bahnschrift SemiBold" panose="020B0502040204020203" pitchFamily="34" charset="0"/>
              </a:rPr>
              <a:t>This operation removes duplicate rows from the query result.</a:t>
            </a:r>
          </a:p>
          <a:p>
            <a:pPr marL="514350" indent="-514350" algn="l">
              <a:buFont typeface="+mj-lt"/>
              <a:buAutoNum type="arabicPeriod"/>
              <a:defRPr/>
            </a:pPr>
            <a:endParaRPr lang="en-GB" sz="1600" dirty="0">
              <a:latin typeface="Bahnschrift SemiBold" panose="020B0502040204020203" pitchFamily="34" charset="0"/>
            </a:endParaRPr>
          </a:p>
          <a:p>
            <a:pPr marL="514350" indent="-514350" algn="l">
              <a:buFont typeface="+mj-lt"/>
              <a:buAutoNum type="arabicPeriod"/>
              <a:defRPr/>
            </a:pPr>
            <a:r>
              <a:rPr lang="en-GB" sz="1800" b="1" dirty="0">
                <a:solidFill>
                  <a:srgbClr val="C00000"/>
                </a:solidFill>
                <a:latin typeface="Bahnschrift SemiBold" panose="020B0502040204020203" pitchFamily="34" charset="0"/>
              </a:rPr>
              <a:t>ORDER BY</a:t>
            </a:r>
            <a:r>
              <a:rPr lang="en-GB" sz="1600" dirty="0">
                <a:latin typeface="Bahnschrift SemiBold" panose="020B0502040204020203" pitchFamily="34" charset="0"/>
              </a:rPr>
              <a:t>: This operation sorts the query result based on a specified column or columns.</a:t>
            </a:r>
          </a:p>
          <a:p>
            <a:pPr marL="514350" indent="-514350" algn="l">
              <a:buFont typeface="+mj-lt"/>
              <a:buAutoNum type="arabicPeriod"/>
              <a:defRPr/>
            </a:pPr>
            <a:endParaRPr lang="en-GB" sz="1600" dirty="0">
              <a:latin typeface="Bahnschrift SemiBold" panose="020B0502040204020203" pitchFamily="34" charset="0"/>
            </a:endParaRPr>
          </a:p>
          <a:p>
            <a:pPr marL="514350" indent="-514350" algn="l">
              <a:buFont typeface="+mj-lt"/>
              <a:buAutoNum type="arabicPeriod"/>
              <a:defRPr/>
            </a:pPr>
            <a:r>
              <a:rPr lang="en-GB" sz="1800" b="1" dirty="0">
                <a:solidFill>
                  <a:srgbClr val="C00000"/>
                </a:solidFill>
                <a:latin typeface="Bahnschrift SemiBold" panose="020B0502040204020203" pitchFamily="34" charset="0"/>
              </a:rPr>
              <a:t>LIMIT: </a:t>
            </a:r>
            <a:r>
              <a:rPr lang="en-GB" sz="1600" dirty="0">
                <a:latin typeface="Bahnschrift SemiBold" panose="020B0502040204020203" pitchFamily="34" charset="0"/>
              </a:rPr>
              <a:t>This operation limits the number of rows returned by the query.</a:t>
            </a:r>
            <a:endParaRPr lang="en-DE" sz="1600" dirty="0">
              <a:latin typeface="Bahnschrift SemiBold" panose="020B0502040204020203" pitchFamily="34" charset="0"/>
            </a:endParaRPr>
          </a:p>
        </p:txBody>
      </p:sp>
      <p:sp>
        <p:nvSpPr>
          <p:cNvPr id="18" name="Arrow: Down 17">
            <a:extLst>
              <a:ext uri="{FF2B5EF4-FFF2-40B4-BE49-F238E27FC236}">
                <a16:creationId xmlns:a16="http://schemas.microsoft.com/office/drawing/2014/main" id="{7CDDBE14-EA46-CF09-D8AA-364C2B473AB9}"/>
              </a:ext>
            </a:extLst>
          </p:cNvPr>
          <p:cNvSpPr/>
          <p:nvPr/>
        </p:nvSpPr>
        <p:spPr>
          <a:xfrm>
            <a:off x="10082893" y="1441109"/>
            <a:ext cx="547007" cy="5082155"/>
          </a:xfrm>
          <a:prstGeom prst="downArrow">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Tree>
    <p:extLst>
      <p:ext uri="{BB962C8B-B14F-4D97-AF65-F5344CB8AC3E}">
        <p14:creationId xmlns:p14="http://schemas.microsoft.com/office/powerpoint/2010/main" val="3129305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anim calcmode="lin" valueType="num">
                                      <p:cBhvr>
                                        <p:cTn id="36"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4"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45" dur="10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down)">
                                      <p:cBhvr>
                                        <p:cTn id="50" dur="580">
                                          <p:stCondLst>
                                            <p:cond delay="0"/>
                                          </p:stCondLst>
                                        </p:cTn>
                                        <p:tgtEl>
                                          <p:spTgt spid="3">
                                            <p:txEl>
                                              <p:pRg st="10" end="10"/>
                                            </p:txEl>
                                          </p:spTgt>
                                        </p:tgtEl>
                                      </p:cBhvr>
                                    </p:animEffect>
                                    <p:anim calcmode="lin" valueType="num">
                                      <p:cBhvr>
                                        <p:cTn id="51"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3">
                                            <p:txEl>
                                              <p:pRg st="10" end="10"/>
                                            </p:txEl>
                                          </p:spTgt>
                                        </p:tgtEl>
                                      </p:cBhvr>
                                      <p:to x="100000" y="60000"/>
                                    </p:animScale>
                                    <p:animScale>
                                      <p:cBhvr>
                                        <p:cTn id="57" dur="166" decel="50000">
                                          <p:stCondLst>
                                            <p:cond delay="676"/>
                                          </p:stCondLst>
                                        </p:cTn>
                                        <p:tgtEl>
                                          <p:spTgt spid="3">
                                            <p:txEl>
                                              <p:pRg st="10" end="10"/>
                                            </p:txEl>
                                          </p:spTgt>
                                        </p:tgtEl>
                                      </p:cBhvr>
                                      <p:to x="100000" y="100000"/>
                                    </p:animScale>
                                    <p:animScale>
                                      <p:cBhvr>
                                        <p:cTn id="58" dur="26">
                                          <p:stCondLst>
                                            <p:cond delay="1312"/>
                                          </p:stCondLst>
                                        </p:cTn>
                                        <p:tgtEl>
                                          <p:spTgt spid="3">
                                            <p:txEl>
                                              <p:pRg st="10" end="10"/>
                                            </p:txEl>
                                          </p:spTgt>
                                        </p:tgtEl>
                                      </p:cBhvr>
                                      <p:to x="100000" y="80000"/>
                                    </p:animScale>
                                    <p:animScale>
                                      <p:cBhvr>
                                        <p:cTn id="59" dur="166" decel="50000">
                                          <p:stCondLst>
                                            <p:cond delay="1338"/>
                                          </p:stCondLst>
                                        </p:cTn>
                                        <p:tgtEl>
                                          <p:spTgt spid="3">
                                            <p:txEl>
                                              <p:pRg st="10" end="10"/>
                                            </p:txEl>
                                          </p:spTgt>
                                        </p:tgtEl>
                                      </p:cBhvr>
                                      <p:to x="100000" y="100000"/>
                                    </p:animScale>
                                    <p:animScale>
                                      <p:cBhvr>
                                        <p:cTn id="60" dur="26">
                                          <p:stCondLst>
                                            <p:cond delay="1642"/>
                                          </p:stCondLst>
                                        </p:cTn>
                                        <p:tgtEl>
                                          <p:spTgt spid="3">
                                            <p:txEl>
                                              <p:pRg st="10" end="10"/>
                                            </p:txEl>
                                          </p:spTgt>
                                        </p:tgtEl>
                                      </p:cBhvr>
                                      <p:to x="100000" y="90000"/>
                                    </p:animScale>
                                    <p:animScale>
                                      <p:cBhvr>
                                        <p:cTn id="61" dur="166" decel="50000">
                                          <p:stCondLst>
                                            <p:cond delay="1668"/>
                                          </p:stCondLst>
                                        </p:cTn>
                                        <p:tgtEl>
                                          <p:spTgt spid="3">
                                            <p:txEl>
                                              <p:pRg st="10" end="10"/>
                                            </p:txEl>
                                          </p:spTgt>
                                        </p:tgtEl>
                                      </p:cBhvr>
                                      <p:to x="100000" y="100000"/>
                                    </p:animScale>
                                    <p:animScale>
                                      <p:cBhvr>
                                        <p:cTn id="62" dur="26">
                                          <p:stCondLst>
                                            <p:cond delay="1808"/>
                                          </p:stCondLst>
                                        </p:cTn>
                                        <p:tgtEl>
                                          <p:spTgt spid="3">
                                            <p:txEl>
                                              <p:pRg st="10" end="10"/>
                                            </p:txEl>
                                          </p:spTgt>
                                        </p:tgtEl>
                                      </p:cBhvr>
                                      <p:to x="100000" y="95000"/>
                                    </p:animScale>
                                    <p:animScale>
                                      <p:cBhvr>
                                        <p:cTn id="63" dur="166" decel="50000">
                                          <p:stCondLst>
                                            <p:cond delay="1834"/>
                                          </p:stCondLst>
                                        </p:cTn>
                                        <p:tgtEl>
                                          <p:spTgt spid="3">
                                            <p:txEl>
                                              <p:pRg st="10" end="10"/>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723355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766899" y="18444"/>
            <a:ext cx="10327821" cy="707886"/>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rPr>
              <a:t>KEY CONCEPTS – Order of Operations</a:t>
            </a:r>
            <a:endParaRPr lang="en-NG" sz="4000" b="1" dirty="0">
              <a:latin typeface="+mj-lt"/>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1363436" y="758951"/>
            <a:ext cx="8874578" cy="646331"/>
          </a:xfrm>
          <a:prstGeom prst="rect">
            <a:avLst/>
          </a:prstGeom>
          <a:noFill/>
        </p:spPr>
        <p:txBody>
          <a:bodyPr wrap="square" rtlCol="0">
            <a:spAutoFit/>
          </a:bodyPr>
          <a:lstStyle/>
          <a:p>
            <a:pPr algn="ctr"/>
            <a:r>
              <a:rPr lang="en-US" sz="3600" b="1" i="0" dirty="0">
                <a:solidFill>
                  <a:schemeClr val="bg1">
                    <a:lumMod val="95000"/>
                  </a:schemeClr>
                </a:solidFill>
                <a:effectLst/>
                <a:latin typeface="Bahnschrift SemiBold" panose="020B0502040204020203" pitchFamily="34" charset="0"/>
              </a:rPr>
              <a:t>QUIZ</a:t>
            </a:r>
          </a:p>
        </p:txBody>
      </p:sp>
      <p:pic>
        <p:nvPicPr>
          <p:cNvPr id="4" name="Picture 3">
            <a:extLst>
              <a:ext uri="{FF2B5EF4-FFF2-40B4-BE49-F238E27FC236}">
                <a16:creationId xmlns:a16="http://schemas.microsoft.com/office/drawing/2014/main" id="{AE254D2E-7514-9D10-8C6C-208A7D96C8D3}"/>
              </a:ext>
            </a:extLst>
          </p:cNvPr>
          <p:cNvPicPr>
            <a:picLocks noChangeAspect="1"/>
          </p:cNvPicPr>
          <p:nvPr/>
        </p:nvPicPr>
        <p:blipFill>
          <a:blip r:embed="rId3"/>
          <a:stretch>
            <a:fillRect/>
          </a:stretch>
        </p:blipFill>
        <p:spPr>
          <a:xfrm>
            <a:off x="508531" y="1160904"/>
            <a:ext cx="11174937" cy="5084691"/>
          </a:xfrm>
          <a:prstGeom prst="rect">
            <a:avLst/>
          </a:prstGeom>
        </p:spPr>
      </p:pic>
    </p:spTree>
    <p:extLst>
      <p:ext uri="{BB962C8B-B14F-4D97-AF65-F5344CB8AC3E}">
        <p14:creationId xmlns:p14="http://schemas.microsoft.com/office/powerpoint/2010/main" val="991005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2185214"/>
          </a:xfrm>
          <a:prstGeom prst="rect">
            <a:avLst/>
          </a:prstGeom>
          <a:noFill/>
        </p:spPr>
        <p:txBody>
          <a:bodyPr wrap="square" rtlCol="0">
            <a:spAutoFit/>
          </a:bodyPr>
          <a:lstStyle/>
          <a:p>
            <a:r>
              <a:rPr lang="en-US" sz="2800" b="1" dirty="0">
                <a:solidFill>
                  <a:srgbClr val="C00000"/>
                </a:solidFill>
                <a:latin typeface="Bahnschrift SemiBold" panose="020B0502040204020203" pitchFamily="34" charset="0"/>
              </a:rPr>
              <a:t>JOINS</a:t>
            </a:r>
            <a:r>
              <a:rPr lang="en-US" b="1" dirty="0">
                <a:solidFill>
                  <a:schemeClr val="tx1">
                    <a:lumMod val="95000"/>
                    <a:lumOff val="5000"/>
                  </a:schemeClr>
                </a:solidFill>
                <a:latin typeface="Bahnschrift SemiBold" panose="020B0502040204020203" pitchFamily="34" charset="0"/>
              </a:rPr>
              <a:t>:</a:t>
            </a:r>
          </a:p>
          <a:p>
            <a:r>
              <a:rPr lang="en-US" b="1" dirty="0">
                <a:solidFill>
                  <a:schemeClr val="tx1">
                    <a:lumMod val="95000"/>
                    <a:lumOff val="5000"/>
                  </a:schemeClr>
                </a:solidFill>
                <a:latin typeface="Bahnschrift SemiBold" panose="020B0502040204020203" pitchFamily="34" charset="0"/>
              </a:rPr>
              <a:t>Joins are used to combine rows from multiple tables based on a related column between them. Here are different types of joins:</a:t>
            </a:r>
          </a:p>
          <a:p>
            <a:endParaRPr lang="en-US" b="1" i="0" dirty="0">
              <a:solidFill>
                <a:schemeClr val="tx1">
                  <a:lumMod val="95000"/>
                  <a:lumOff val="5000"/>
                </a:schemeClr>
              </a:solidFill>
              <a:effectLst/>
              <a:latin typeface="Bahnschrift SemiBold" panose="020B0502040204020203" pitchFamily="34" charset="0"/>
            </a:endParaRPr>
          </a:p>
          <a:p>
            <a:r>
              <a:rPr lang="en-US" b="1" dirty="0">
                <a:solidFill>
                  <a:srgbClr val="C00000"/>
                </a:solidFill>
                <a:latin typeface="Bahnschrift SemiBold" panose="020B0502040204020203" pitchFamily="34" charset="0"/>
              </a:rPr>
              <a:t>INNER JOIN:</a:t>
            </a:r>
            <a:r>
              <a:rPr lang="en-US" b="1" dirty="0">
                <a:solidFill>
                  <a:schemeClr val="tx1">
                    <a:lumMod val="95000"/>
                    <a:lumOff val="5000"/>
                  </a:schemeClr>
                </a:solidFill>
                <a:latin typeface="Bahnschrift SemiBold" panose="020B0502040204020203" pitchFamily="34" charset="0"/>
              </a:rPr>
              <a:t> Returns only the matching rows between the tables.</a:t>
            </a:r>
          </a:p>
          <a:p>
            <a:endParaRPr lang="en-US" b="1" dirty="0">
              <a:solidFill>
                <a:schemeClr val="tx1">
                  <a:lumMod val="95000"/>
                  <a:lumOff val="5000"/>
                </a:schemeClr>
              </a:solidFill>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Show the names of the customers and their order details</a:t>
            </a:r>
            <a:endParaRPr lang="en-US"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INNER JOINS</a:t>
            </a:r>
            <a:endParaRPr lang="en-NG" sz="2800" b="1" dirty="0">
              <a:latin typeface="+mj-lt"/>
            </a:endParaRPr>
          </a:p>
        </p:txBody>
      </p:sp>
      <p:sp>
        <p:nvSpPr>
          <p:cNvPr id="3" name="TextBox 2">
            <a:extLst>
              <a:ext uri="{FF2B5EF4-FFF2-40B4-BE49-F238E27FC236}">
                <a16:creationId xmlns:a16="http://schemas.microsoft.com/office/drawing/2014/main" id="{F9DB9EBA-5225-7851-60DD-FCA25E3E6EAB}"/>
              </a:ext>
            </a:extLst>
          </p:cNvPr>
          <p:cNvSpPr txBox="1"/>
          <p:nvPr/>
        </p:nvSpPr>
        <p:spPr>
          <a:xfrm>
            <a:off x="1227908" y="3163892"/>
            <a:ext cx="9753056" cy="1477328"/>
          </a:xfrm>
          <a:prstGeom prst="rect">
            <a:avLst/>
          </a:prstGeom>
          <a:noFill/>
        </p:spPr>
        <p:txBody>
          <a:bodyPr wrap="square" rtlCol="0">
            <a:spAutoFit/>
          </a:bodyPr>
          <a:lstStyle/>
          <a:p>
            <a:r>
              <a:rPr lang="en-US" b="1" i="0" dirty="0">
                <a:solidFill>
                  <a:srgbClr val="FF0000"/>
                </a:solidFill>
                <a:effectLst/>
                <a:latin typeface="Bahnschrift SemiBold" panose="020B0502040204020203" pitchFamily="34" charset="0"/>
              </a:rPr>
              <a:t>SELECT</a:t>
            </a:r>
            <a:r>
              <a:rPr lang="en-US" b="1" i="0" dirty="0">
                <a:solidFill>
                  <a:schemeClr val="tx1">
                    <a:lumMod val="95000"/>
                    <a:lumOff val="5000"/>
                  </a:schemeClr>
                </a:solidFill>
                <a:effectLst/>
                <a:latin typeface="Bahnschrift SemiBold" panose="020B0502040204020203" pitchFamily="34" charset="0"/>
              </a:rPr>
              <a:t> orders_table.*,</a:t>
            </a:r>
          </a:p>
          <a:p>
            <a:r>
              <a:rPr lang="en-US" b="1" i="0" dirty="0">
                <a:solidFill>
                  <a:schemeClr val="tx1">
                    <a:lumMod val="95000"/>
                    <a:lumOff val="5000"/>
                  </a:schemeClr>
                </a:solidFill>
                <a:effectLst/>
                <a:latin typeface="Bahnschrift SemiBold" panose="020B0502040204020203" pitchFamily="34" charset="0"/>
              </a:rPr>
              <a:t>		customers_table.customer_name</a:t>
            </a:r>
          </a:p>
          <a:p>
            <a:r>
              <a:rPr lang="en-US" b="1" i="0" dirty="0">
                <a:solidFill>
                  <a:srgbClr val="FF0000"/>
                </a:solidFill>
                <a:effectLst/>
                <a:latin typeface="Bahnschrift SemiBold" panose="020B0502040204020203" pitchFamily="34" charset="0"/>
              </a:rPr>
              <a:t>FROM</a:t>
            </a:r>
            <a:r>
              <a:rPr lang="en-US" b="1" i="0" dirty="0">
                <a:solidFill>
                  <a:schemeClr val="tx1">
                    <a:lumMod val="95000"/>
                    <a:lumOff val="5000"/>
                  </a:schemeClr>
                </a:solidFill>
                <a:effectLst/>
                <a:latin typeface="Bahnschrift SemiBold" panose="020B0502040204020203" pitchFamily="34" charset="0"/>
              </a:rPr>
              <a:t> orders_table</a:t>
            </a:r>
          </a:p>
          <a:p>
            <a:r>
              <a:rPr lang="en-US" b="1" i="0" dirty="0">
                <a:solidFill>
                  <a:srgbClr val="FF0000"/>
                </a:solidFill>
                <a:effectLst/>
                <a:latin typeface="Bahnschrift SemiBold" panose="020B0502040204020203" pitchFamily="34" charset="0"/>
              </a:rPr>
              <a:t>INNER</a:t>
            </a:r>
            <a:r>
              <a:rPr lang="en-US" b="1" i="0" dirty="0">
                <a:solidFill>
                  <a:schemeClr val="tx1">
                    <a:lumMod val="95000"/>
                    <a:lumOff val="5000"/>
                  </a:schemeClr>
                </a:solidFill>
                <a:effectLst/>
                <a:latin typeface="Bahnschrift SemiBold" panose="020B0502040204020203" pitchFamily="34" charset="0"/>
              </a:rPr>
              <a:t> </a:t>
            </a:r>
            <a:r>
              <a:rPr lang="en-US" b="1" i="0" dirty="0">
                <a:solidFill>
                  <a:srgbClr val="FF0000"/>
                </a:solidFill>
                <a:effectLst/>
                <a:latin typeface="Bahnschrift SemiBold" panose="020B0502040204020203" pitchFamily="34" charset="0"/>
              </a:rPr>
              <a:t>JOIN</a:t>
            </a:r>
            <a:r>
              <a:rPr lang="en-US" b="1" i="0" dirty="0">
                <a:solidFill>
                  <a:schemeClr val="tx1">
                    <a:lumMod val="95000"/>
                    <a:lumOff val="5000"/>
                  </a:schemeClr>
                </a:solidFill>
                <a:effectLst/>
                <a:latin typeface="Bahnschrift SemiBold" panose="020B0502040204020203" pitchFamily="34" charset="0"/>
              </a:rPr>
              <a:t> customers_table </a:t>
            </a:r>
            <a:r>
              <a:rPr lang="en-US" b="1" i="0" dirty="0">
                <a:solidFill>
                  <a:srgbClr val="FF0000"/>
                </a:solidFill>
                <a:effectLst/>
                <a:latin typeface="Bahnschrift SemiBold" panose="020B0502040204020203" pitchFamily="34" charset="0"/>
              </a:rPr>
              <a:t>ON</a:t>
            </a:r>
            <a:r>
              <a:rPr lang="en-US" b="1" i="0" dirty="0">
                <a:solidFill>
                  <a:schemeClr val="tx1">
                    <a:lumMod val="95000"/>
                    <a:lumOff val="5000"/>
                  </a:schemeClr>
                </a:solidFill>
                <a:effectLst/>
                <a:latin typeface="Bahnschrift SemiBold" panose="020B0502040204020203" pitchFamily="34" charset="0"/>
              </a:rPr>
              <a:t> orders_table.customer_id = customers_table.customer_id;</a:t>
            </a:r>
          </a:p>
          <a:p>
            <a:endParaRPr lang="en-NG" dirty="0"/>
          </a:p>
        </p:txBody>
      </p:sp>
    </p:spTree>
    <p:extLst>
      <p:ext uri="{BB962C8B-B14F-4D97-AF65-F5344CB8AC3E}">
        <p14:creationId xmlns:p14="http://schemas.microsoft.com/office/powerpoint/2010/main" val="3414132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200329"/>
          </a:xfrm>
          <a:prstGeom prst="rect">
            <a:avLst/>
          </a:prstGeom>
          <a:noFill/>
        </p:spPr>
        <p:txBody>
          <a:bodyPr wrap="square" rtlCol="0">
            <a:spAutoFit/>
          </a:bodyPr>
          <a:lstStyle/>
          <a:p>
            <a:r>
              <a:rPr lang="en-US" b="1" dirty="0">
                <a:solidFill>
                  <a:srgbClr val="C00000"/>
                </a:solidFill>
                <a:latin typeface="Bahnschrift SemiBold" panose="020B0502040204020203" pitchFamily="34" charset="0"/>
              </a:rPr>
              <a:t>LEFT JOIN </a:t>
            </a:r>
            <a:r>
              <a:rPr lang="en-US" b="1" dirty="0">
                <a:solidFill>
                  <a:schemeClr val="tx1">
                    <a:lumMod val="95000"/>
                    <a:lumOff val="5000"/>
                  </a:schemeClr>
                </a:solidFill>
                <a:latin typeface="Bahnschrift SemiBold" panose="020B0502040204020203" pitchFamily="34" charset="0"/>
              </a:rPr>
              <a:t>returns all rows from the left table and the matching rows from the right table WHILE</a:t>
            </a:r>
          </a:p>
          <a:p>
            <a:r>
              <a:rPr lang="en-US" b="1" dirty="0">
                <a:solidFill>
                  <a:srgbClr val="C00000"/>
                </a:solidFill>
                <a:latin typeface="Bahnschrift SemiBold" panose="020B0502040204020203" pitchFamily="34" charset="0"/>
              </a:rPr>
              <a:t>RIGHT</a:t>
            </a:r>
            <a:r>
              <a:rPr lang="en-US" b="1" dirty="0">
                <a:solidFill>
                  <a:schemeClr val="tx1">
                    <a:lumMod val="95000"/>
                    <a:lumOff val="5000"/>
                  </a:schemeClr>
                </a:solidFill>
                <a:latin typeface="Bahnschrift SemiBold" panose="020B0502040204020203" pitchFamily="34" charset="0"/>
              </a:rPr>
              <a:t> </a:t>
            </a:r>
            <a:r>
              <a:rPr lang="en-US" b="1" dirty="0">
                <a:solidFill>
                  <a:srgbClr val="C00000"/>
                </a:solidFill>
                <a:latin typeface="Bahnschrift SemiBold" panose="020B0502040204020203" pitchFamily="34" charset="0"/>
              </a:rPr>
              <a:t>JOINS</a:t>
            </a:r>
            <a:r>
              <a:rPr lang="en-US" b="1" dirty="0">
                <a:solidFill>
                  <a:schemeClr val="tx1">
                    <a:lumMod val="95000"/>
                    <a:lumOff val="5000"/>
                  </a:schemeClr>
                </a:solidFill>
                <a:latin typeface="Bahnschrift SemiBold" panose="020B0502040204020203" pitchFamily="34" charset="0"/>
              </a:rPr>
              <a:t> returns all rows from the right table and the matching rows from the left table.</a:t>
            </a:r>
          </a:p>
          <a:p>
            <a:endParaRPr lang="en-US" b="1" i="0" dirty="0">
              <a:solidFill>
                <a:schemeClr val="tx1">
                  <a:lumMod val="95000"/>
                  <a:lumOff val="5000"/>
                </a:schemeClr>
              </a:solidFill>
              <a:effectLst/>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Show all our customer names &amp; the dates when they became a member for those who are members.</a:t>
            </a:r>
            <a:endParaRPr lang="en-US"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LEFT &amp; RIGHT JOINS</a:t>
            </a:r>
            <a:endParaRPr lang="en-NG" sz="2800" b="1" dirty="0">
              <a:latin typeface="+mj-lt"/>
            </a:endParaRPr>
          </a:p>
        </p:txBody>
      </p:sp>
      <p:sp>
        <p:nvSpPr>
          <p:cNvPr id="3" name="TextBox 2">
            <a:extLst>
              <a:ext uri="{FF2B5EF4-FFF2-40B4-BE49-F238E27FC236}">
                <a16:creationId xmlns:a16="http://schemas.microsoft.com/office/drawing/2014/main" id="{03C59596-B6D6-DC2D-0E5F-AF1711D57E3F}"/>
              </a:ext>
            </a:extLst>
          </p:cNvPr>
          <p:cNvSpPr txBox="1"/>
          <p:nvPr/>
        </p:nvSpPr>
        <p:spPr>
          <a:xfrm>
            <a:off x="275953" y="2047650"/>
            <a:ext cx="11914506" cy="1938992"/>
          </a:xfrm>
          <a:prstGeom prst="rect">
            <a:avLst/>
          </a:prstGeom>
          <a:noFill/>
        </p:spPr>
        <p:txBody>
          <a:bodyPr wrap="square" rtlCol="0">
            <a:spAutoFit/>
          </a:bodyPr>
          <a:lstStyle/>
          <a:p>
            <a:r>
              <a:rPr lang="en-US" sz="2400" b="1" dirty="0">
                <a:solidFill>
                  <a:srgbClr val="C00000"/>
                </a:solidFill>
              </a:rPr>
              <a:t>LEFT</a:t>
            </a:r>
            <a:r>
              <a:rPr lang="en-US" sz="2400" b="1" dirty="0">
                <a:solidFill>
                  <a:srgbClr val="FFFF00"/>
                </a:solidFill>
              </a:rPr>
              <a:t> </a:t>
            </a:r>
            <a:r>
              <a:rPr lang="en-US" sz="2400" b="1" dirty="0">
                <a:solidFill>
                  <a:srgbClr val="C00000"/>
                </a:solidFill>
              </a:rPr>
              <a:t>JOIN</a:t>
            </a:r>
          </a:p>
          <a:p>
            <a:r>
              <a:rPr lang="en-US" sz="2400" b="1" dirty="0">
                <a:solidFill>
                  <a:srgbClr val="FF0000"/>
                </a:solidFill>
              </a:rPr>
              <a:t>SELECT</a:t>
            </a:r>
            <a:r>
              <a:rPr lang="en-US" sz="2400" dirty="0"/>
              <a:t> customers_table.customer_name,</a:t>
            </a:r>
          </a:p>
          <a:p>
            <a:r>
              <a:rPr lang="en-US" sz="2400" dirty="0"/>
              <a:t>		members_table.join_date</a:t>
            </a:r>
          </a:p>
          <a:p>
            <a:r>
              <a:rPr lang="en-US" sz="2400" b="1" dirty="0">
                <a:solidFill>
                  <a:srgbClr val="FF0000"/>
                </a:solidFill>
              </a:rPr>
              <a:t>FROM</a:t>
            </a:r>
            <a:r>
              <a:rPr lang="en-US" sz="2400" dirty="0"/>
              <a:t> customers_table</a:t>
            </a:r>
          </a:p>
          <a:p>
            <a:r>
              <a:rPr lang="en-US" sz="2400" b="1" dirty="0">
                <a:solidFill>
                  <a:srgbClr val="FF0000"/>
                </a:solidFill>
              </a:rPr>
              <a:t>LEFT</a:t>
            </a:r>
            <a:r>
              <a:rPr lang="en-US" sz="2400" dirty="0"/>
              <a:t> </a:t>
            </a:r>
            <a:r>
              <a:rPr lang="en-US" sz="2400" b="1" dirty="0">
                <a:solidFill>
                  <a:srgbClr val="FF0000"/>
                </a:solidFill>
              </a:rPr>
              <a:t>JOIN</a:t>
            </a:r>
            <a:r>
              <a:rPr lang="en-US" sz="2400" dirty="0"/>
              <a:t> members_table </a:t>
            </a:r>
            <a:r>
              <a:rPr lang="en-US" sz="2400" b="1" dirty="0">
                <a:solidFill>
                  <a:srgbClr val="FF0000"/>
                </a:solidFill>
              </a:rPr>
              <a:t>ON</a:t>
            </a:r>
            <a:r>
              <a:rPr lang="en-US" sz="2400" dirty="0"/>
              <a:t> customers_table.customer_id = members_table.customer_id;</a:t>
            </a:r>
            <a:endParaRPr lang="en-NG" sz="2400" dirty="0"/>
          </a:p>
        </p:txBody>
      </p:sp>
      <p:sp>
        <p:nvSpPr>
          <p:cNvPr id="5" name="TextBox 4">
            <a:extLst>
              <a:ext uri="{FF2B5EF4-FFF2-40B4-BE49-F238E27FC236}">
                <a16:creationId xmlns:a16="http://schemas.microsoft.com/office/drawing/2014/main" id="{FC7A31C3-880C-B8F4-F795-075E9CF35911}"/>
              </a:ext>
            </a:extLst>
          </p:cNvPr>
          <p:cNvSpPr txBox="1"/>
          <p:nvPr/>
        </p:nvSpPr>
        <p:spPr>
          <a:xfrm>
            <a:off x="169227" y="4294563"/>
            <a:ext cx="11914506" cy="1938992"/>
          </a:xfrm>
          <a:prstGeom prst="rect">
            <a:avLst/>
          </a:prstGeom>
          <a:noFill/>
        </p:spPr>
        <p:txBody>
          <a:bodyPr wrap="square" rtlCol="0">
            <a:spAutoFit/>
          </a:bodyPr>
          <a:lstStyle/>
          <a:p>
            <a:r>
              <a:rPr lang="en-US" sz="2400" b="1" dirty="0">
                <a:solidFill>
                  <a:srgbClr val="C00000"/>
                </a:solidFill>
              </a:rPr>
              <a:t>RIGHT</a:t>
            </a:r>
            <a:r>
              <a:rPr lang="en-US" sz="2400" b="1" dirty="0">
                <a:solidFill>
                  <a:srgbClr val="FFFF00"/>
                </a:solidFill>
              </a:rPr>
              <a:t> </a:t>
            </a:r>
            <a:r>
              <a:rPr lang="en-US" sz="2400" b="1" dirty="0">
                <a:solidFill>
                  <a:srgbClr val="C00000"/>
                </a:solidFill>
              </a:rPr>
              <a:t>JOIN</a:t>
            </a:r>
          </a:p>
          <a:p>
            <a:r>
              <a:rPr lang="en-US" sz="2400" b="1" dirty="0">
                <a:solidFill>
                  <a:srgbClr val="FF0000"/>
                </a:solidFill>
              </a:rPr>
              <a:t>SELECT</a:t>
            </a:r>
            <a:r>
              <a:rPr lang="en-US" sz="2400" dirty="0"/>
              <a:t> customers_table.customer_name,</a:t>
            </a:r>
          </a:p>
          <a:p>
            <a:r>
              <a:rPr lang="en-US" sz="2400" dirty="0"/>
              <a:t>		members_table.join_date</a:t>
            </a:r>
          </a:p>
          <a:p>
            <a:r>
              <a:rPr lang="en-US" sz="2400" b="1" dirty="0">
                <a:solidFill>
                  <a:srgbClr val="FF0000"/>
                </a:solidFill>
              </a:rPr>
              <a:t>FROM</a:t>
            </a:r>
            <a:r>
              <a:rPr lang="en-US" sz="2400" dirty="0"/>
              <a:t> customers_table</a:t>
            </a:r>
          </a:p>
          <a:p>
            <a:r>
              <a:rPr lang="en-US" sz="2400" b="1" dirty="0">
                <a:solidFill>
                  <a:srgbClr val="FF0000"/>
                </a:solidFill>
              </a:rPr>
              <a:t>LEFT</a:t>
            </a:r>
            <a:r>
              <a:rPr lang="en-US" sz="2400" dirty="0"/>
              <a:t> </a:t>
            </a:r>
            <a:r>
              <a:rPr lang="en-US" sz="2400" b="1" dirty="0">
                <a:solidFill>
                  <a:srgbClr val="FF0000"/>
                </a:solidFill>
              </a:rPr>
              <a:t>JOIN</a:t>
            </a:r>
            <a:r>
              <a:rPr lang="en-US" sz="2400" dirty="0"/>
              <a:t> members_table </a:t>
            </a:r>
            <a:r>
              <a:rPr lang="en-US" sz="2400" b="1" dirty="0">
                <a:solidFill>
                  <a:srgbClr val="FF0000"/>
                </a:solidFill>
              </a:rPr>
              <a:t>ON</a:t>
            </a:r>
            <a:r>
              <a:rPr lang="en-US" sz="2400" dirty="0"/>
              <a:t> customers_table.customer_id = members_table.customer_id;</a:t>
            </a:r>
            <a:endParaRPr lang="en-NG" sz="2400" dirty="0"/>
          </a:p>
        </p:txBody>
      </p:sp>
    </p:spTree>
    <p:extLst>
      <p:ext uri="{BB962C8B-B14F-4D97-AF65-F5344CB8AC3E}">
        <p14:creationId xmlns:p14="http://schemas.microsoft.com/office/powerpoint/2010/main" val="1257883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200329"/>
          </a:xfrm>
          <a:prstGeom prst="rect">
            <a:avLst/>
          </a:prstGeom>
          <a:noFill/>
        </p:spPr>
        <p:txBody>
          <a:bodyPr wrap="square" rtlCol="0">
            <a:spAutoFit/>
          </a:bodyPr>
          <a:lstStyle/>
          <a:p>
            <a:r>
              <a:rPr lang="en-US" b="1" dirty="0">
                <a:solidFill>
                  <a:srgbClr val="C00000"/>
                </a:solidFill>
                <a:latin typeface="Bahnschrift SemiBold" panose="020B0502040204020203" pitchFamily="34" charset="0"/>
              </a:rPr>
              <a:t>FULL JOIN or FULL OUTER </a:t>
            </a:r>
            <a:r>
              <a:rPr lang="en-US" b="1" dirty="0">
                <a:solidFill>
                  <a:schemeClr val="tx1">
                    <a:lumMod val="95000"/>
                    <a:lumOff val="5000"/>
                  </a:schemeClr>
                </a:solidFill>
                <a:latin typeface="Bahnschrift SemiBold" panose="020B0502040204020203" pitchFamily="34" charset="0"/>
              </a:rPr>
              <a:t>JOIN Returns all rows from both tables, matching rows, and non-matching rows.</a:t>
            </a:r>
          </a:p>
          <a:p>
            <a:endParaRPr lang="en-US" b="1" dirty="0">
              <a:solidFill>
                <a:schemeClr val="tx1">
                  <a:lumMod val="95000"/>
                  <a:lumOff val="5000"/>
                </a:schemeClr>
              </a:solidFill>
              <a:latin typeface="Bahnschrift SemiBold" panose="020B0502040204020203" pitchFamily="34" charset="0"/>
            </a:endParaRPr>
          </a:p>
          <a:p>
            <a:endParaRPr lang="en-US" b="1" dirty="0">
              <a:solidFill>
                <a:schemeClr val="tx1">
                  <a:lumMod val="95000"/>
                  <a:lumOff val="5000"/>
                </a:schemeClr>
              </a:solidFill>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Display the full details of all customers plus the dates for any customer that is a member</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FULL JOINS / FULL OUTER JOINS</a:t>
            </a:r>
            <a:endParaRPr lang="en-NG" sz="2800" b="1" dirty="0">
              <a:latin typeface="+mj-lt"/>
            </a:endParaRPr>
          </a:p>
        </p:txBody>
      </p:sp>
      <p:sp>
        <p:nvSpPr>
          <p:cNvPr id="3" name="TextBox 2">
            <a:extLst>
              <a:ext uri="{FF2B5EF4-FFF2-40B4-BE49-F238E27FC236}">
                <a16:creationId xmlns:a16="http://schemas.microsoft.com/office/drawing/2014/main" id="{5F55D34D-D4AF-7885-D9A3-637B035533F0}"/>
              </a:ext>
            </a:extLst>
          </p:cNvPr>
          <p:cNvSpPr txBox="1"/>
          <p:nvPr/>
        </p:nvSpPr>
        <p:spPr>
          <a:xfrm>
            <a:off x="832757" y="2632813"/>
            <a:ext cx="12192000" cy="1323439"/>
          </a:xfrm>
          <a:prstGeom prst="rect">
            <a:avLst/>
          </a:prstGeom>
          <a:noFill/>
        </p:spPr>
        <p:txBody>
          <a:bodyPr wrap="square" rtlCol="0">
            <a:spAutoFit/>
          </a:bodyPr>
          <a:lstStyle/>
          <a:p>
            <a:r>
              <a:rPr lang="en-US" sz="2000" b="1" dirty="0">
                <a:solidFill>
                  <a:srgbClr val="FF0000"/>
                </a:solidFill>
              </a:rPr>
              <a:t>SELECT</a:t>
            </a:r>
            <a:r>
              <a:rPr lang="en-US" sz="2000" dirty="0"/>
              <a:t> customers_table.*,</a:t>
            </a:r>
          </a:p>
          <a:p>
            <a:r>
              <a:rPr lang="en-US" sz="2000" dirty="0"/>
              <a:t>		members_table.join_date</a:t>
            </a:r>
          </a:p>
          <a:p>
            <a:r>
              <a:rPr lang="en-US" sz="2000" b="1" dirty="0">
                <a:solidFill>
                  <a:srgbClr val="FF0000"/>
                </a:solidFill>
              </a:rPr>
              <a:t>FROM</a:t>
            </a:r>
            <a:r>
              <a:rPr lang="en-US" sz="2000" dirty="0"/>
              <a:t> members_table</a:t>
            </a:r>
          </a:p>
          <a:p>
            <a:r>
              <a:rPr lang="en-US" sz="2000" b="1" dirty="0">
                <a:solidFill>
                  <a:srgbClr val="FF0000"/>
                </a:solidFill>
              </a:rPr>
              <a:t>FULL</a:t>
            </a:r>
            <a:r>
              <a:rPr lang="en-US" sz="2000" dirty="0"/>
              <a:t> </a:t>
            </a:r>
            <a:r>
              <a:rPr lang="en-US" sz="2000" b="1" dirty="0">
                <a:solidFill>
                  <a:srgbClr val="FF0000"/>
                </a:solidFill>
              </a:rPr>
              <a:t>OUTER</a:t>
            </a:r>
            <a:r>
              <a:rPr lang="en-US" sz="2000" dirty="0"/>
              <a:t> </a:t>
            </a:r>
            <a:r>
              <a:rPr lang="en-US" sz="2000" b="1" dirty="0">
                <a:solidFill>
                  <a:srgbClr val="FF0000"/>
                </a:solidFill>
              </a:rPr>
              <a:t>JOIN</a:t>
            </a:r>
            <a:r>
              <a:rPr lang="en-US" sz="2000" dirty="0"/>
              <a:t> customers_table </a:t>
            </a:r>
            <a:r>
              <a:rPr lang="en-US" sz="2000" b="1" dirty="0">
                <a:solidFill>
                  <a:srgbClr val="FF0000"/>
                </a:solidFill>
              </a:rPr>
              <a:t>ON</a:t>
            </a:r>
            <a:r>
              <a:rPr lang="en-US" sz="2000" dirty="0"/>
              <a:t> customers_table.customer_id = members_table.customer_id;</a:t>
            </a:r>
            <a:endParaRPr lang="en-NG" sz="2000" dirty="0"/>
          </a:p>
        </p:txBody>
      </p:sp>
    </p:spTree>
    <p:extLst>
      <p:ext uri="{BB962C8B-B14F-4D97-AF65-F5344CB8AC3E}">
        <p14:creationId xmlns:p14="http://schemas.microsoft.com/office/powerpoint/2010/main" val="3948509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923330"/>
          </a:xfrm>
          <a:prstGeom prst="rect">
            <a:avLst/>
          </a:prstGeom>
          <a:noFill/>
        </p:spPr>
        <p:txBody>
          <a:bodyPr wrap="square" rtlCol="0">
            <a:spAutoFit/>
          </a:bodyPr>
          <a:lstStyle/>
          <a:p>
            <a:r>
              <a:rPr lang="en-US" b="1" dirty="0">
                <a:solidFill>
                  <a:srgbClr val="C00000"/>
                </a:solidFill>
                <a:latin typeface="Bahnschrift SemiBold" panose="020B0502040204020203" pitchFamily="34" charset="0"/>
              </a:rPr>
              <a:t>CROSS JOIN</a:t>
            </a:r>
            <a:r>
              <a:rPr lang="en-US" b="1" dirty="0">
                <a:solidFill>
                  <a:schemeClr val="tx1">
                    <a:lumMod val="95000"/>
                    <a:lumOff val="5000"/>
                  </a:schemeClr>
                </a:solidFill>
                <a:latin typeface="Bahnschrift SemiBold" panose="020B0502040204020203" pitchFamily="34" charset="0"/>
              </a:rPr>
              <a:t> returns the Cartesian product of the two tables, resulting in all possible combinations of rows.</a:t>
            </a:r>
          </a:p>
          <a:p>
            <a:endParaRPr lang="en-US" b="1" i="0" dirty="0">
              <a:solidFill>
                <a:schemeClr val="tx1">
                  <a:lumMod val="95000"/>
                  <a:lumOff val="5000"/>
                </a:schemeClr>
              </a:solidFill>
              <a:effectLst/>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Combine every customer name with every product </a:t>
            </a:r>
            <a:endParaRPr lang="en-US"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CROSS JOINS</a:t>
            </a:r>
            <a:endParaRPr lang="en-NG" sz="2800" b="1" dirty="0">
              <a:latin typeface="+mj-lt"/>
            </a:endParaRPr>
          </a:p>
        </p:txBody>
      </p:sp>
      <p:sp>
        <p:nvSpPr>
          <p:cNvPr id="3" name="TextBox 2">
            <a:extLst>
              <a:ext uri="{FF2B5EF4-FFF2-40B4-BE49-F238E27FC236}">
                <a16:creationId xmlns:a16="http://schemas.microsoft.com/office/drawing/2014/main" id="{590DE294-0B18-E297-55CB-AF7FCF5E6EC8}"/>
              </a:ext>
            </a:extLst>
          </p:cNvPr>
          <p:cNvSpPr txBox="1"/>
          <p:nvPr/>
        </p:nvSpPr>
        <p:spPr>
          <a:xfrm>
            <a:off x="1406979" y="2644170"/>
            <a:ext cx="9225642" cy="1569660"/>
          </a:xfrm>
          <a:prstGeom prst="rect">
            <a:avLst/>
          </a:prstGeom>
          <a:noFill/>
        </p:spPr>
        <p:txBody>
          <a:bodyPr wrap="square" rtlCol="0">
            <a:spAutoFit/>
          </a:bodyPr>
          <a:lstStyle/>
          <a:p>
            <a:r>
              <a:rPr lang="en-US" sz="3200" b="1" dirty="0">
                <a:solidFill>
                  <a:srgbClr val="FF0000"/>
                </a:solidFill>
              </a:rPr>
              <a:t>SELECT</a:t>
            </a:r>
            <a:r>
              <a:rPr lang="en-US" sz="3200" dirty="0"/>
              <a:t> c.customer_name, p.product_name</a:t>
            </a:r>
          </a:p>
          <a:p>
            <a:r>
              <a:rPr lang="en-US" sz="3200" b="1" dirty="0">
                <a:solidFill>
                  <a:srgbClr val="FF0000"/>
                </a:solidFill>
              </a:rPr>
              <a:t>FROM</a:t>
            </a:r>
            <a:r>
              <a:rPr lang="en-US" sz="3200" dirty="0"/>
              <a:t> customers_table c</a:t>
            </a:r>
          </a:p>
          <a:p>
            <a:r>
              <a:rPr lang="en-US" sz="3200" b="1" dirty="0">
                <a:solidFill>
                  <a:srgbClr val="FF0000"/>
                </a:solidFill>
              </a:rPr>
              <a:t>CROSS</a:t>
            </a:r>
            <a:r>
              <a:rPr lang="en-US" sz="3200" dirty="0"/>
              <a:t> </a:t>
            </a:r>
            <a:r>
              <a:rPr lang="en-US" sz="3200" b="1" dirty="0">
                <a:solidFill>
                  <a:srgbClr val="FF0000"/>
                </a:solidFill>
              </a:rPr>
              <a:t>JOIN</a:t>
            </a:r>
            <a:r>
              <a:rPr lang="en-US" sz="3200" dirty="0"/>
              <a:t> products_table p;</a:t>
            </a:r>
            <a:endParaRPr lang="en-NG" sz="3200" dirty="0"/>
          </a:p>
        </p:txBody>
      </p:sp>
    </p:spTree>
    <p:extLst>
      <p:ext uri="{BB962C8B-B14F-4D97-AF65-F5344CB8AC3E}">
        <p14:creationId xmlns:p14="http://schemas.microsoft.com/office/powerpoint/2010/main" val="2892477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2123658"/>
          </a:xfrm>
          <a:prstGeom prst="rect">
            <a:avLst/>
          </a:prstGeom>
          <a:noFill/>
        </p:spPr>
        <p:txBody>
          <a:bodyPr wrap="square" rtlCol="0">
            <a:spAutoFit/>
          </a:bodyPr>
          <a:lstStyle/>
          <a:p>
            <a:r>
              <a:rPr lang="en-US" b="1" dirty="0">
                <a:solidFill>
                  <a:schemeClr val="tx1">
                    <a:lumMod val="95000"/>
                    <a:lumOff val="5000"/>
                  </a:schemeClr>
                </a:solidFill>
                <a:latin typeface="Bahnschrift SemiBold" panose="020B0502040204020203" pitchFamily="34" charset="0"/>
              </a:rPr>
              <a:t>These are string manipulation functions, they’re used to modify strings or texts.</a:t>
            </a:r>
          </a:p>
          <a:p>
            <a:r>
              <a:rPr lang="en-US" sz="2000" b="1" dirty="0">
                <a:solidFill>
                  <a:srgbClr val="C00000"/>
                </a:solidFill>
                <a:latin typeface="Bahnschrift SemiBold" panose="020B0502040204020203" pitchFamily="34" charset="0"/>
              </a:rPr>
              <a:t>LENGTH</a:t>
            </a:r>
            <a:r>
              <a:rPr lang="en-US" b="1" dirty="0">
                <a:solidFill>
                  <a:schemeClr val="tx1">
                    <a:lumMod val="95000"/>
                    <a:lumOff val="5000"/>
                  </a:schemeClr>
                </a:solidFill>
                <a:latin typeface="Bahnschrift SemiBold" panose="020B0502040204020203" pitchFamily="34" charset="0"/>
              </a:rPr>
              <a:t>: Returns the length of a string.</a:t>
            </a:r>
          </a:p>
          <a:p>
            <a:r>
              <a:rPr lang="en-US" sz="2000" b="1" dirty="0">
                <a:solidFill>
                  <a:srgbClr val="C00000"/>
                </a:solidFill>
                <a:latin typeface="Bahnschrift SemiBold" panose="020B0502040204020203" pitchFamily="34" charset="0"/>
              </a:rPr>
              <a:t>UPPER</a:t>
            </a:r>
            <a:r>
              <a:rPr lang="en-US" b="1" dirty="0">
                <a:solidFill>
                  <a:schemeClr val="tx1">
                    <a:lumMod val="95000"/>
                    <a:lumOff val="5000"/>
                  </a:schemeClr>
                </a:solidFill>
                <a:latin typeface="Bahnschrift SemiBold" panose="020B0502040204020203" pitchFamily="34" charset="0"/>
              </a:rPr>
              <a:t>: Converts a string to uppercase. </a:t>
            </a:r>
          </a:p>
          <a:p>
            <a:r>
              <a:rPr lang="en-US" sz="2000" b="1" dirty="0">
                <a:solidFill>
                  <a:srgbClr val="C00000"/>
                </a:solidFill>
                <a:latin typeface="Bahnschrift SemiBold" panose="020B0502040204020203" pitchFamily="34" charset="0"/>
              </a:rPr>
              <a:t>LOWER</a:t>
            </a:r>
            <a:r>
              <a:rPr lang="en-US" b="1" dirty="0">
                <a:solidFill>
                  <a:schemeClr val="tx1">
                    <a:lumMod val="95000"/>
                    <a:lumOff val="5000"/>
                  </a:schemeClr>
                </a:solidFill>
                <a:latin typeface="Bahnschrift SemiBold" panose="020B0502040204020203" pitchFamily="34" charset="0"/>
              </a:rPr>
              <a:t>: Converts a string to lowercase.</a:t>
            </a:r>
          </a:p>
          <a:p>
            <a:endParaRPr lang="en-US" b="1" dirty="0">
              <a:solidFill>
                <a:schemeClr val="tx1">
                  <a:lumMod val="95000"/>
                  <a:lumOff val="5000"/>
                </a:schemeClr>
              </a:solidFill>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Show the customer names and the length of their name &amp; their names in upper and lower case as well.</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0"/>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LENGTH, UPPER, LOWER</a:t>
            </a:r>
            <a:endParaRPr lang="en-NG" sz="2800" b="1" dirty="0">
              <a:latin typeface="+mj-lt"/>
            </a:endParaRPr>
          </a:p>
        </p:txBody>
      </p:sp>
      <p:sp>
        <p:nvSpPr>
          <p:cNvPr id="3" name="TextBox 2">
            <a:extLst>
              <a:ext uri="{FF2B5EF4-FFF2-40B4-BE49-F238E27FC236}">
                <a16:creationId xmlns:a16="http://schemas.microsoft.com/office/drawing/2014/main" id="{D1F559AB-48FF-67BD-6882-BACF0DF9588C}"/>
              </a:ext>
            </a:extLst>
          </p:cNvPr>
          <p:cNvSpPr txBox="1"/>
          <p:nvPr/>
        </p:nvSpPr>
        <p:spPr>
          <a:xfrm>
            <a:off x="2498270" y="3305595"/>
            <a:ext cx="8123465" cy="1938992"/>
          </a:xfrm>
          <a:prstGeom prst="rect">
            <a:avLst/>
          </a:prstGeom>
          <a:noFill/>
        </p:spPr>
        <p:txBody>
          <a:bodyPr wrap="square" rtlCol="0">
            <a:spAutoFit/>
          </a:bodyPr>
          <a:lstStyle/>
          <a:p>
            <a:r>
              <a:rPr lang="en-US" sz="2400" b="1" dirty="0">
                <a:solidFill>
                  <a:srgbClr val="FF0000"/>
                </a:solidFill>
                <a:latin typeface="Bahnschrift SemiBold" panose="020B0502040204020203" pitchFamily="34" charset="0"/>
              </a:rPr>
              <a:t>SELECT</a:t>
            </a:r>
            <a:r>
              <a:rPr lang="en-US" sz="2400" b="1" dirty="0">
                <a:solidFill>
                  <a:schemeClr val="tx1">
                    <a:lumMod val="95000"/>
                    <a:lumOff val="5000"/>
                  </a:schemeClr>
                </a:solidFill>
                <a:latin typeface="Bahnschrift SemiBold" panose="020B0502040204020203" pitchFamily="34" charset="0"/>
              </a:rPr>
              <a:t> customer_name, 		</a:t>
            </a:r>
            <a:r>
              <a:rPr lang="en-US" sz="2400" b="1" dirty="0">
                <a:solidFill>
                  <a:srgbClr val="FF0000"/>
                </a:solidFill>
                <a:latin typeface="Bahnschrift SemiBold" panose="020B0502040204020203" pitchFamily="34" charset="0"/>
              </a:rPr>
              <a:t>LENGTH</a:t>
            </a:r>
            <a:r>
              <a:rPr lang="en-US" sz="2400" b="1" dirty="0">
                <a:solidFill>
                  <a:schemeClr val="tx1">
                    <a:lumMod val="95000"/>
                    <a:lumOff val="5000"/>
                  </a:schemeClr>
                </a:solidFill>
                <a:latin typeface="Bahnschrift SemiBold" panose="020B0502040204020203" pitchFamily="34" charset="0"/>
              </a:rPr>
              <a:t>(customer_name) name_length,</a:t>
            </a:r>
          </a:p>
          <a:p>
            <a:r>
              <a:rPr lang="en-US" sz="2400" b="1" dirty="0">
                <a:solidFill>
                  <a:schemeClr val="tx1">
                    <a:lumMod val="95000"/>
                    <a:lumOff val="5000"/>
                  </a:schemeClr>
                </a:solidFill>
                <a:latin typeface="Bahnschrift SemiBold" panose="020B0502040204020203" pitchFamily="34" charset="0"/>
              </a:rPr>
              <a:t>	</a:t>
            </a:r>
            <a:r>
              <a:rPr lang="en-US" sz="2400" b="1" dirty="0">
                <a:solidFill>
                  <a:srgbClr val="FF0000"/>
                </a:solidFill>
                <a:latin typeface="Bahnschrift SemiBold" panose="020B0502040204020203" pitchFamily="34" charset="0"/>
              </a:rPr>
              <a:t>UPPER</a:t>
            </a:r>
            <a:r>
              <a:rPr lang="en-US" sz="2400" b="1" dirty="0">
                <a:solidFill>
                  <a:schemeClr val="tx1">
                    <a:lumMod val="95000"/>
                    <a:lumOff val="5000"/>
                  </a:schemeClr>
                </a:solidFill>
                <a:latin typeface="Bahnschrift SemiBold" panose="020B0502040204020203" pitchFamily="34" charset="0"/>
              </a:rPr>
              <a:t>(customer_name) upper_name,</a:t>
            </a:r>
          </a:p>
          <a:p>
            <a:r>
              <a:rPr lang="en-US" sz="2400" b="1" dirty="0">
                <a:solidFill>
                  <a:schemeClr val="tx1">
                    <a:lumMod val="95000"/>
                    <a:lumOff val="5000"/>
                  </a:schemeClr>
                </a:solidFill>
                <a:latin typeface="Bahnschrift SemiBold" panose="020B0502040204020203" pitchFamily="34" charset="0"/>
              </a:rPr>
              <a:t>	</a:t>
            </a:r>
            <a:r>
              <a:rPr lang="en-US" sz="2400" b="1" i="0" dirty="0">
                <a:solidFill>
                  <a:srgbClr val="FF0000"/>
                </a:solidFill>
                <a:effectLst/>
                <a:latin typeface="Bahnschrift SemiBold" panose="020B0502040204020203" pitchFamily="34" charset="0"/>
              </a:rPr>
              <a:t>LOWER</a:t>
            </a:r>
            <a:r>
              <a:rPr lang="en-US" sz="2400" b="1" i="0" dirty="0">
                <a:solidFill>
                  <a:schemeClr val="tx1">
                    <a:lumMod val="95000"/>
                    <a:lumOff val="5000"/>
                  </a:schemeClr>
                </a:solidFill>
                <a:effectLst/>
                <a:latin typeface="Bahnschrift SemiBold" panose="020B0502040204020203" pitchFamily="34" charset="0"/>
              </a:rPr>
              <a:t>(customer_name) </a:t>
            </a:r>
            <a:r>
              <a:rPr lang="en-US" sz="2400" b="1" dirty="0">
                <a:solidFill>
                  <a:schemeClr val="tx1">
                    <a:lumMod val="95000"/>
                    <a:lumOff val="5000"/>
                  </a:schemeClr>
                </a:solidFill>
                <a:latin typeface="Bahnschrift SemiBold" panose="020B0502040204020203" pitchFamily="34" charset="0"/>
              </a:rPr>
              <a:t>low</a:t>
            </a:r>
            <a:r>
              <a:rPr lang="en-US" sz="2400" b="1" i="0" dirty="0">
                <a:solidFill>
                  <a:schemeClr val="tx1">
                    <a:lumMod val="95000"/>
                    <a:lumOff val="5000"/>
                  </a:schemeClr>
                </a:solidFill>
                <a:effectLst/>
                <a:latin typeface="Bahnschrift SemiBold" panose="020B0502040204020203" pitchFamily="34" charset="0"/>
              </a:rPr>
              <a:t>er_name</a:t>
            </a:r>
            <a:endParaRPr lang="en-US" sz="2400" b="1" dirty="0">
              <a:solidFill>
                <a:schemeClr val="tx1">
                  <a:lumMod val="95000"/>
                  <a:lumOff val="5000"/>
                </a:schemeClr>
              </a:solidFill>
              <a:latin typeface="Bahnschrift SemiBold" panose="020B0502040204020203" pitchFamily="34" charset="0"/>
            </a:endParaRPr>
          </a:p>
          <a:p>
            <a:r>
              <a:rPr lang="en-US" sz="2400" b="1" dirty="0">
                <a:solidFill>
                  <a:srgbClr val="FF0000"/>
                </a:solidFill>
                <a:latin typeface="Bahnschrift SemiBold" panose="020B0502040204020203" pitchFamily="34" charset="0"/>
              </a:rPr>
              <a:t>FROM</a:t>
            </a:r>
            <a:r>
              <a:rPr lang="en-US" sz="2400" b="1" dirty="0">
                <a:solidFill>
                  <a:schemeClr val="tx1">
                    <a:lumMod val="95000"/>
                    <a:lumOff val="5000"/>
                  </a:schemeClr>
                </a:solidFill>
                <a:latin typeface="Bahnschrift SemiBold" panose="020B0502040204020203" pitchFamily="34" charset="0"/>
              </a:rPr>
              <a:t> customers_table;</a:t>
            </a:r>
          </a:p>
        </p:txBody>
      </p:sp>
    </p:spTree>
    <p:extLst>
      <p:ext uri="{BB962C8B-B14F-4D97-AF65-F5344CB8AC3E}">
        <p14:creationId xmlns:p14="http://schemas.microsoft.com/office/powerpoint/2010/main" val="189628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85750" y="758952"/>
            <a:ext cx="11594466" cy="1508105"/>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REPLACE</a:t>
            </a:r>
            <a:r>
              <a:rPr lang="en-US" b="1" dirty="0">
                <a:solidFill>
                  <a:schemeClr val="tx1">
                    <a:lumMod val="95000"/>
                    <a:lumOff val="5000"/>
                  </a:schemeClr>
                </a:solidFill>
                <a:latin typeface="Bahnschrift SemiBold" panose="020B0502040204020203" pitchFamily="34" charset="0"/>
              </a:rPr>
              <a:t>: Replaces occurrences of a substring within a string.</a:t>
            </a:r>
          </a:p>
          <a:p>
            <a:endParaRPr lang="en-US" b="1" dirty="0">
              <a:solidFill>
                <a:schemeClr val="tx1">
                  <a:lumMod val="95000"/>
                  <a:lumOff val="5000"/>
                </a:schemeClr>
              </a:solidFill>
              <a:latin typeface="Bahnschrift SemiBold" panose="020B0502040204020203" pitchFamily="34" charset="0"/>
            </a:endParaRPr>
          </a:p>
          <a:p>
            <a:endParaRPr lang="en-US" b="1" dirty="0">
              <a:solidFill>
                <a:schemeClr val="tx1">
                  <a:lumMod val="95000"/>
                  <a:lumOff val="5000"/>
                </a:schemeClr>
              </a:solidFill>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Replace the “mail” in customer emails with any other email service and then show both the old and newly modified email..</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REPLACE</a:t>
            </a:r>
            <a:endParaRPr lang="en-NG" sz="2800" b="1" dirty="0">
              <a:latin typeface="+mj-lt"/>
            </a:endParaRPr>
          </a:p>
        </p:txBody>
      </p:sp>
      <p:sp>
        <p:nvSpPr>
          <p:cNvPr id="3" name="TextBox 2">
            <a:extLst>
              <a:ext uri="{FF2B5EF4-FFF2-40B4-BE49-F238E27FC236}">
                <a16:creationId xmlns:a16="http://schemas.microsoft.com/office/drawing/2014/main" id="{4281CE9B-E375-823D-C81B-A5929C82DF5E}"/>
              </a:ext>
            </a:extLst>
          </p:cNvPr>
          <p:cNvSpPr txBox="1"/>
          <p:nvPr/>
        </p:nvSpPr>
        <p:spPr>
          <a:xfrm>
            <a:off x="391885" y="3061607"/>
            <a:ext cx="11681459" cy="1569660"/>
          </a:xfrm>
          <a:prstGeom prst="rect">
            <a:avLst/>
          </a:prstGeom>
          <a:noFill/>
        </p:spPr>
        <p:txBody>
          <a:bodyPr wrap="square" rtlCol="0">
            <a:spAutoFit/>
          </a:bodyPr>
          <a:lstStyle/>
          <a:p>
            <a:r>
              <a:rPr lang="en-US" sz="3200" b="1" dirty="0">
                <a:solidFill>
                  <a:srgbClr val="FF0000"/>
                </a:solidFill>
              </a:rPr>
              <a:t>SELECT</a:t>
            </a:r>
            <a:r>
              <a:rPr lang="en-US" sz="3200" dirty="0"/>
              <a:t> customer_email,</a:t>
            </a:r>
          </a:p>
          <a:p>
            <a:r>
              <a:rPr lang="en-US" sz="3200" b="1" dirty="0">
                <a:solidFill>
                  <a:srgbClr val="FFFF00"/>
                </a:solidFill>
              </a:rPr>
              <a:t>	    </a:t>
            </a:r>
            <a:r>
              <a:rPr lang="en-US" sz="3200" b="1" dirty="0">
                <a:solidFill>
                  <a:srgbClr val="FF0000"/>
                </a:solidFill>
              </a:rPr>
              <a:t>REPLACE</a:t>
            </a:r>
            <a:r>
              <a:rPr lang="en-US" sz="3200" dirty="0"/>
              <a:t>(customer_email, ‘mail', ‘gmail') modified_email</a:t>
            </a:r>
          </a:p>
          <a:p>
            <a:r>
              <a:rPr lang="en-US" sz="3200" b="1" dirty="0">
                <a:solidFill>
                  <a:srgbClr val="FF0000"/>
                </a:solidFill>
              </a:rPr>
              <a:t>FROM</a:t>
            </a:r>
            <a:r>
              <a:rPr lang="en-US" sz="3200" dirty="0"/>
              <a:t> customers_table;</a:t>
            </a:r>
            <a:endParaRPr lang="en-NG" sz="3200" dirty="0"/>
          </a:p>
        </p:txBody>
      </p:sp>
    </p:spTree>
    <p:extLst>
      <p:ext uri="{BB962C8B-B14F-4D97-AF65-F5344CB8AC3E}">
        <p14:creationId xmlns:p14="http://schemas.microsoft.com/office/powerpoint/2010/main" val="2345086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2831544"/>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TRIM FUNCTIONS</a:t>
            </a:r>
            <a:r>
              <a:rPr lang="en-US" sz="2000" b="1" dirty="0">
                <a:solidFill>
                  <a:schemeClr val="tx1">
                    <a:lumMod val="95000"/>
                    <a:lumOff val="5000"/>
                  </a:schemeClr>
                </a:solidFill>
                <a:latin typeface="Bahnschrift SemiBold" panose="020B0502040204020203" pitchFamily="34" charset="0"/>
              </a:rPr>
              <a:t>: There’re used to remove unwanted or extra leading and trailing spaces(white space) from a string / text.</a:t>
            </a:r>
          </a:p>
          <a:p>
            <a:endParaRPr lang="en-US" sz="2000" b="1" dirty="0">
              <a:solidFill>
                <a:srgbClr val="C00000"/>
              </a:solidFill>
              <a:latin typeface="Bahnschrift SemiBold" panose="020B0502040204020203" pitchFamily="34" charset="0"/>
            </a:endParaRPr>
          </a:p>
          <a:p>
            <a:r>
              <a:rPr lang="en-US" sz="2000" b="1" dirty="0">
                <a:solidFill>
                  <a:srgbClr val="C00000"/>
                </a:solidFill>
                <a:latin typeface="Bahnschrift SemiBold" panose="020B0502040204020203" pitchFamily="34" charset="0"/>
              </a:rPr>
              <a:t>TRIM</a:t>
            </a:r>
            <a:r>
              <a:rPr lang="en-US" b="1" dirty="0">
                <a:solidFill>
                  <a:schemeClr val="tx1">
                    <a:lumMod val="95000"/>
                    <a:lumOff val="5000"/>
                  </a:schemeClr>
                </a:solidFill>
                <a:latin typeface="Bahnschrift SemiBold" panose="020B0502040204020203" pitchFamily="34" charset="0"/>
              </a:rPr>
              <a:t>: Removes leading and trailing spaces from a string.</a:t>
            </a:r>
          </a:p>
          <a:p>
            <a:r>
              <a:rPr lang="en-US" sz="2000" b="1" dirty="0">
                <a:solidFill>
                  <a:srgbClr val="C00000"/>
                </a:solidFill>
                <a:latin typeface="Bahnschrift SemiBold" panose="020B0502040204020203" pitchFamily="34" charset="0"/>
              </a:rPr>
              <a:t>LTRIM</a:t>
            </a:r>
            <a:r>
              <a:rPr lang="en-US" b="1" dirty="0">
                <a:solidFill>
                  <a:schemeClr val="tx1">
                    <a:lumMod val="95000"/>
                    <a:lumOff val="5000"/>
                  </a:schemeClr>
                </a:solidFill>
                <a:latin typeface="Bahnschrift SemiBold" panose="020B0502040204020203" pitchFamily="34" charset="0"/>
              </a:rPr>
              <a:t>: Removes leading spaces from a string.</a:t>
            </a:r>
          </a:p>
          <a:p>
            <a:r>
              <a:rPr lang="en-US" sz="2000" b="1" dirty="0">
                <a:solidFill>
                  <a:srgbClr val="C00000"/>
                </a:solidFill>
                <a:latin typeface="Bahnschrift SemiBold" panose="020B0502040204020203" pitchFamily="34" charset="0"/>
              </a:rPr>
              <a:t>RTRIM</a:t>
            </a:r>
            <a:r>
              <a:rPr lang="en-US" b="1" dirty="0">
                <a:solidFill>
                  <a:schemeClr val="tx1">
                    <a:lumMod val="95000"/>
                    <a:lumOff val="5000"/>
                  </a:schemeClr>
                </a:solidFill>
                <a:latin typeface="Bahnschrift SemiBold" panose="020B0502040204020203" pitchFamily="34" charset="0"/>
              </a:rPr>
              <a:t>: Removes trailing spaces from a string.</a:t>
            </a:r>
          </a:p>
          <a:p>
            <a:endParaRPr lang="en-US" b="1" i="0" dirty="0">
              <a:solidFill>
                <a:schemeClr val="tx1">
                  <a:lumMod val="95000"/>
                  <a:lumOff val="5000"/>
                </a:schemeClr>
              </a:solidFill>
              <a:effectLst/>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Remove both leading &amp; trailing spaces, remove only leading spaces &amp; remove only trailing spaces from this string:::: ‘’      TRIM          ‘’</a:t>
            </a:r>
            <a:endParaRPr lang="en-US"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TRIM FUNCTIONS</a:t>
            </a:r>
            <a:endParaRPr lang="en-NG" sz="2800" b="1" dirty="0">
              <a:latin typeface="+mj-lt"/>
            </a:endParaRPr>
          </a:p>
        </p:txBody>
      </p:sp>
      <p:sp>
        <p:nvSpPr>
          <p:cNvPr id="3" name="TextBox 2">
            <a:extLst>
              <a:ext uri="{FF2B5EF4-FFF2-40B4-BE49-F238E27FC236}">
                <a16:creationId xmlns:a16="http://schemas.microsoft.com/office/drawing/2014/main" id="{564B1212-B33A-40C9-962E-DAF7C3BB49A9}"/>
              </a:ext>
            </a:extLst>
          </p:cNvPr>
          <p:cNvSpPr txBox="1"/>
          <p:nvPr/>
        </p:nvSpPr>
        <p:spPr>
          <a:xfrm>
            <a:off x="2090057" y="4114800"/>
            <a:ext cx="8041822" cy="1384995"/>
          </a:xfrm>
          <a:prstGeom prst="rect">
            <a:avLst/>
          </a:prstGeom>
          <a:noFill/>
        </p:spPr>
        <p:txBody>
          <a:bodyPr wrap="square" rtlCol="0">
            <a:spAutoFit/>
          </a:bodyPr>
          <a:lstStyle/>
          <a:p>
            <a:r>
              <a:rPr lang="en-US" sz="2800" b="1" dirty="0">
                <a:solidFill>
                  <a:srgbClr val="FF0000"/>
                </a:solidFill>
              </a:rPr>
              <a:t>SELECT</a:t>
            </a:r>
            <a:r>
              <a:rPr lang="en-US" sz="2800" dirty="0"/>
              <a:t> </a:t>
            </a:r>
            <a:r>
              <a:rPr lang="en-US" sz="2800" b="1" dirty="0">
                <a:solidFill>
                  <a:srgbClr val="FF0000"/>
                </a:solidFill>
              </a:rPr>
              <a:t>TRIM</a:t>
            </a:r>
            <a:r>
              <a:rPr lang="en-US" sz="2800" dirty="0"/>
              <a:t>('      TRIM           ') trimmed_string,</a:t>
            </a:r>
          </a:p>
          <a:p>
            <a:r>
              <a:rPr lang="en-US" sz="2800" dirty="0"/>
              <a:t>	   </a:t>
            </a:r>
            <a:r>
              <a:rPr lang="en-US" sz="2800" b="1" dirty="0">
                <a:solidFill>
                  <a:srgbClr val="FF0000"/>
                </a:solidFill>
              </a:rPr>
              <a:t>LTRIM</a:t>
            </a:r>
            <a:r>
              <a:rPr lang="en-US" sz="2800" dirty="0"/>
              <a:t>('      TRIM          ') ltrimmed_string,</a:t>
            </a:r>
          </a:p>
          <a:p>
            <a:r>
              <a:rPr lang="en-US" sz="2800" dirty="0"/>
              <a:t>	   </a:t>
            </a:r>
            <a:r>
              <a:rPr lang="en-US" sz="2800" b="1" dirty="0">
                <a:solidFill>
                  <a:srgbClr val="FF0000"/>
                </a:solidFill>
              </a:rPr>
              <a:t>RTRIM</a:t>
            </a:r>
            <a:r>
              <a:rPr lang="en-US" sz="2800" dirty="0"/>
              <a:t>('      TRIM          ') rtrimmed_string;</a:t>
            </a:r>
            <a:endParaRPr lang="en-NG" sz="2800" dirty="0"/>
          </a:p>
        </p:txBody>
      </p:sp>
    </p:spTree>
    <p:extLst>
      <p:ext uri="{BB962C8B-B14F-4D97-AF65-F5344CB8AC3E}">
        <p14:creationId xmlns:p14="http://schemas.microsoft.com/office/powerpoint/2010/main" val="1710837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231106"/>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CONCATENATION</a:t>
            </a:r>
            <a:r>
              <a:rPr lang="en-US" b="1" dirty="0">
                <a:solidFill>
                  <a:schemeClr val="tx1">
                    <a:lumMod val="95000"/>
                    <a:lumOff val="5000"/>
                  </a:schemeClr>
                </a:solidFill>
                <a:latin typeface="Bahnschrift SemiBold" panose="020B0502040204020203" pitchFamily="34" charset="0"/>
              </a:rPr>
              <a:t>: Combines two or more strings into one.</a:t>
            </a:r>
          </a:p>
          <a:p>
            <a:endParaRPr lang="en-US" b="1" i="0" dirty="0">
              <a:solidFill>
                <a:schemeClr val="tx1">
                  <a:lumMod val="95000"/>
                  <a:lumOff val="5000"/>
                </a:schemeClr>
              </a:solidFill>
              <a:effectLst/>
              <a:latin typeface="Bahnschrift SemiBold" panose="020B0502040204020203" pitchFamily="34" charset="0"/>
            </a:endParaRPr>
          </a:p>
          <a:p>
            <a:endParaRPr lang="en-US" b="1" i="0" dirty="0">
              <a:solidFill>
                <a:schemeClr val="tx1">
                  <a:lumMod val="95000"/>
                  <a:lumOff val="5000"/>
                </a:schemeClr>
              </a:solidFill>
              <a:effectLst/>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Join the names of our customers and their location together as one.</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CONCATENATION</a:t>
            </a:r>
            <a:endParaRPr lang="en-NG" sz="2800" b="1" dirty="0">
              <a:latin typeface="+mj-lt"/>
            </a:endParaRPr>
          </a:p>
        </p:txBody>
      </p:sp>
      <p:sp>
        <p:nvSpPr>
          <p:cNvPr id="3" name="TextBox 2">
            <a:extLst>
              <a:ext uri="{FF2B5EF4-FFF2-40B4-BE49-F238E27FC236}">
                <a16:creationId xmlns:a16="http://schemas.microsoft.com/office/drawing/2014/main" id="{8B2739B3-E977-68C8-4107-42E25F18A144}"/>
              </a:ext>
            </a:extLst>
          </p:cNvPr>
          <p:cNvSpPr txBox="1"/>
          <p:nvPr/>
        </p:nvSpPr>
        <p:spPr>
          <a:xfrm>
            <a:off x="277586" y="2563586"/>
            <a:ext cx="11225893" cy="3416320"/>
          </a:xfrm>
          <a:prstGeom prst="rect">
            <a:avLst/>
          </a:prstGeom>
          <a:noFill/>
        </p:spPr>
        <p:txBody>
          <a:bodyPr wrap="square" rtlCol="0">
            <a:spAutoFit/>
          </a:bodyPr>
          <a:lstStyle/>
          <a:p>
            <a:r>
              <a:rPr lang="en-US" sz="2800" b="1" dirty="0">
                <a:solidFill>
                  <a:srgbClr val="FF0000"/>
                </a:solidFill>
              </a:rPr>
              <a:t>SELECT</a:t>
            </a:r>
            <a:r>
              <a:rPr lang="en-US" sz="2400" dirty="0"/>
              <a:t> </a:t>
            </a:r>
            <a:r>
              <a:rPr lang="en-US" sz="2800" b="1" dirty="0">
                <a:solidFill>
                  <a:srgbClr val="FF0000"/>
                </a:solidFill>
              </a:rPr>
              <a:t>CONCAT</a:t>
            </a:r>
            <a:r>
              <a:rPr lang="en-US" sz="2400" dirty="0"/>
              <a:t>(customer_name, ' - ', customer_location) customer_name_location</a:t>
            </a:r>
          </a:p>
          <a:p>
            <a:r>
              <a:rPr lang="en-US" sz="2800" b="1" dirty="0">
                <a:solidFill>
                  <a:srgbClr val="FF0000"/>
                </a:solidFill>
              </a:rPr>
              <a:t>FROM</a:t>
            </a:r>
            <a:r>
              <a:rPr lang="en-US" sz="2400" dirty="0"/>
              <a:t> customers_table;</a:t>
            </a:r>
          </a:p>
          <a:p>
            <a:endParaRPr lang="en-US" sz="2400" dirty="0"/>
          </a:p>
          <a:p>
            <a:pPr algn="ctr"/>
            <a:r>
              <a:rPr lang="en-US" sz="3200" b="1" dirty="0">
                <a:solidFill>
                  <a:srgbClr val="C00000"/>
                </a:solidFill>
              </a:rPr>
              <a:t>OR</a:t>
            </a:r>
          </a:p>
          <a:p>
            <a:endParaRPr lang="en-US" sz="2400" dirty="0"/>
          </a:p>
          <a:p>
            <a:r>
              <a:rPr lang="en-US" sz="2800" b="1" dirty="0">
                <a:solidFill>
                  <a:srgbClr val="FF0000"/>
                </a:solidFill>
              </a:rPr>
              <a:t>SELECT</a:t>
            </a:r>
            <a:r>
              <a:rPr lang="en-US" sz="2400" dirty="0"/>
              <a:t> customer_name </a:t>
            </a:r>
            <a:r>
              <a:rPr lang="en-US" sz="2800" b="1" dirty="0">
                <a:solidFill>
                  <a:srgbClr val="FF0000"/>
                </a:solidFill>
              </a:rPr>
              <a:t>||</a:t>
            </a:r>
            <a:r>
              <a:rPr lang="en-US" sz="2400" dirty="0"/>
              <a:t> ' - ‘ </a:t>
            </a:r>
            <a:r>
              <a:rPr lang="en-US" sz="2800" b="1" dirty="0">
                <a:solidFill>
                  <a:srgbClr val="FF0000"/>
                </a:solidFill>
              </a:rPr>
              <a:t>||</a:t>
            </a:r>
            <a:r>
              <a:rPr lang="en-US" sz="2400" dirty="0"/>
              <a:t> customer_location AS customer_name_location</a:t>
            </a:r>
          </a:p>
          <a:p>
            <a:r>
              <a:rPr lang="en-US" sz="2800" b="1" dirty="0">
                <a:solidFill>
                  <a:srgbClr val="FF0000"/>
                </a:solidFill>
              </a:rPr>
              <a:t>FROM</a:t>
            </a:r>
            <a:r>
              <a:rPr lang="en-US" sz="2400" dirty="0"/>
              <a:t> customers_table;</a:t>
            </a:r>
          </a:p>
          <a:p>
            <a:endParaRPr lang="en-NG" sz="2400" dirty="0"/>
          </a:p>
        </p:txBody>
      </p:sp>
    </p:spTree>
    <p:extLst>
      <p:ext uri="{BB962C8B-B14F-4D97-AF65-F5344CB8AC3E}">
        <p14:creationId xmlns:p14="http://schemas.microsoft.com/office/powerpoint/2010/main" val="2678842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7209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2438788" y="0"/>
            <a:ext cx="6898822" cy="769441"/>
          </a:xfrm>
          <a:prstGeom prst="rect">
            <a:avLst/>
          </a:prstGeom>
          <a:noFill/>
        </p:spPr>
        <p:txBody>
          <a:bodyPr wrap="square" rtlCol="0">
            <a:spAutoFit/>
          </a:bodyPr>
          <a:lstStyle/>
          <a:p>
            <a:pPr algn="ctr"/>
            <a:r>
              <a:rPr lang="en-US" sz="4400" dirty="0">
                <a:latin typeface="Segoe UI Black" panose="020B0A02040204020203" pitchFamily="34" charset="0"/>
                <a:ea typeface="Segoe UI Black" panose="020B0A02040204020203" pitchFamily="34" charset="0"/>
              </a:rPr>
              <a:t>What is SQL?</a:t>
            </a:r>
          </a:p>
        </p:txBody>
      </p:sp>
      <p:sp>
        <p:nvSpPr>
          <p:cNvPr id="9" name="TextBox 8">
            <a:extLst>
              <a:ext uri="{FF2B5EF4-FFF2-40B4-BE49-F238E27FC236}">
                <a16:creationId xmlns:a16="http://schemas.microsoft.com/office/drawing/2014/main" id="{722B6329-FC82-1A09-753F-2DEF63B426D3}"/>
              </a:ext>
            </a:extLst>
          </p:cNvPr>
          <p:cNvSpPr txBox="1"/>
          <p:nvPr/>
        </p:nvSpPr>
        <p:spPr>
          <a:xfrm>
            <a:off x="218803" y="1493895"/>
            <a:ext cx="3510643" cy="4801314"/>
          </a:xfrm>
          <a:prstGeom prst="rect">
            <a:avLst/>
          </a:prstGeom>
          <a:noFill/>
        </p:spPr>
        <p:txBody>
          <a:bodyPr wrap="square" rtlCol="0">
            <a:spAutoFit/>
          </a:bodyPr>
          <a:lstStyle/>
          <a:p>
            <a:r>
              <a:rPr lang="en-US" sz="1700" b="1" dirty="0">
                <a:latin typeface="Bahnschrift SemiBold" panose="020B0502040204020203" pitchFamily="34" charset="0"/>
                <a:ea typeface="Segoe UI Black" panose="020B0A02040204020203" pitchFamily="34" charset="0"/>
                <a:cs typeface="MV Boli" panose="02000500030200090000" pitchFamily="2" charset="0"/>
              </a:rPr>
              <a:t>SQL, which stands for Structured Query Language, is a powerful language used for managing and manipulating relational databases. It is the standard language for interacting with relational database management systems (RDBMS).</a:t>
            </a:r>
          </a:p>
          <a:p>
            <a:endParaRPr lang="en-US" sz="1700" b="1" dirty="0">
              <a:latin typeface="Bahnschrift SemiBold" panose="020B0502040204020203" pitchFamily="34" charset="0"/>
              <a:ea typeface="Segoe UI Black" panose="020B0A02040204020203" pitchFamily="34" charset="0"/>
              <a:cs typeface="MV Boli" panose="02000500030200090000" pitchFamily="2" charset="0"/>
            </a:endParaRPr>
          </a:p>
          <a:p>
            <a:r>
              <a:rPr lang="en-US" sz="1700" b="1" dirty="0">
                <a:latin typeface="Bahnschrift SemiBold" panose="020B0502040204020203" pitchFamily="34" charset="0"/>
                <a:ea typeface="Segoe UI Black" panose="020B0A02040204020203" pitchFamily="34" charset="0"/>
                <a:cs typeface="MV Boli" panose="02000500030200090000" pitchFamily="2" charset="0"/>
              </a:rPr>
              <a:t>RDBMS is a software system that allows users to create, manage, and manipulate relational databases such as; PostgreSQL, MySQL, MS SQL Server etc.. It provides a structured and organized approach to storing and retrieving data, ensuring data integrity and consistency.</a:t>
            </a:r>
          </a:p>
        </p:txBody>
      </p:sp>
      <p:pic>
        <p:nvPicPr>
          <p:cNvPr id="5" name="Picture 4">
            <a:extLst>
              <a:ext uri="{FF2B5EF4-FFF2-40B4-BE49-F238E27FC236}">
                <a16:creationId xmlns:a16="http://schemas.microsoft.com/office/drawing/2014/main" id="{44A21231-F4BB-4627-0790-24DB37A2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722" y="1105147"/>
            <a:ext cx="8108812" cy="5679374"/>
          </a:xfrm>
          <a:prstGeom prst="rect">
            <a:avLst/>
          </a:prstGeom>
        </p:spPr>
      </p:pic>
    </p:spTree>
    <p:extLst>
      <p:ext uri="{BB962C8B-B14F-4D97-AF65-F5344CB8AC3E}">
        <p14:creationId xmlns:p14="http://schemas.microsoft.com/office/powerpoint/2010/main" val="4158337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randombar(vertic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785104"/>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SUBSTRING:</a:t>
            </a:r>
            <a:r>
              <a:rPr lang="en-US" b="1" dirty="0">
                <a:solidFill>
                  <a:schemeClr val="tx1">
                    <a:lumMod val="95000"/>
                    <a:lumOff val="5000"/>
                  </a:schemeClr>
                </a:solidFill>
                <a:latin typeface="Bahnschrift SemiBold" panose="020B0502040204020203" pitchFamily="34" charset="0"/>
              </a:rPr>
              <a:t> The substring function extracts a portion of letters / characters from a string based on a starting position and length.</a:t>
            </a:r>
          </a:p>
          <a:p>
            <a:endParaRPr lang="en-US" b="1" i="0" dirty="0">
              <a:solidFill>
                <a:schemeClr val="tx1">
                  <a:lumMod val="95000"/>
                  <a:lumOff val="5000"/>
                </a:schemeClr>
              </a:solidFill>
              <a:effectLst/>
              <a:latin typeface="Bahnschrift SemiBold" panose="020B0502040204020203" pitchFamily="34" charset="0"/>
            </a:endParaRP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Create customer initials using the first 3 letters of their names, then display it along side their full names.</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SUBSTRING</a:t>
            </a: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1097280" y="2930979"/>
            <a:ext cx="9168493" cy="1938992"/>
          </a:xfrm>
          <a:prstGeom prst="rect">
            <a:avLst/>
          </a:prstGeom>
          <a:noFill/>
        </p:spPr>
        <p:txBody>
          <a:bodyPr wrap="square" rtlCol="0">
            <a:spAutoFit/>
          </a:bodyPr>
          <a:lstStyle/>
          <a:p>
            <a:r>
              <a:rPr lang="en-US" sz="4000" b="1" dirty="0">
                <a:solidFill>
                  <a:srgbClr val="FF0000"/>
                </a:solidFill>
              </a:rPr>
              <a:t>SELECT</a:t>
            </a:r>
            <a:r>
              <a:rPr lang="en-US" sz="3200" dirty="0"/>
              <a:t> customer_name,</a:t>
            </a:r>
          </a:p>
          <a:p>
            <a:r>
              <a:rPr lang="en-US" sz="3200" b="1" dirty="0">
                <a:solidFill>
                  <a:srgbClr val="FFFF00"/>
                </a:solidFill>
              </a:rPr>
              <a:t>	       </a:t>
            </a:r>
            <a:r>
              <a:rPr lang="en-US" sz="4000" b="1" dirty="0">
                <a:solidFill>
                  <a:srgbClr val="FF0000"/>
                </a:solidFill>
              </a:rPr>
              <a:t>SUBSTRING</a:t>
            </a:r>
            <a:r>
              <a:rPr lang="en-US" sz="3200" dirty="0"/>
              <a:t>(customer_name, 1, 3) initials</a:t>
            </a:r>
          </a:p>
          <a:p>
            <a:r>
              <a:rPr lang="en-US" sz="4000" b="1" dirty="0">
                <a:solidFill>
                  <a:srgbClr val="FF0000"/>
                </a:solidFill>
              </a:rPr>
              <a:t>FROM</a:t>
            </a:r>
            <a:r>
              <a:rPr lang="en-US" sz="3200" dirty="0"/>
              <a:t> customers_table;</a:t>
            </a:r>
            <a:endParaRPr lang="en-NG" sz="3200" dirty="0"/>
          </a:p>
        </p:txBody>
      </p:sp>
    </p:spTree>
    <p:extLst>
      <p:ext uri="{BB962C8B-B14F-4D97-AF65-F5344CB8AC3E}">
        <p14:creationId xmlns:p14="http://schemas.microsoft.com/office/powerpoint/2010/main" val="235919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1541" y="-40821"/>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319948" y="848759"/>
            <a:ext cx="11594466" cy="3970318"/>
          </a:xfrm>
          <a:prstGeom prst="rect">
            <a:avLst/>
          </a:prstGeom>
          <a:noFill/>
        </p:spPr>
        <p:txBody>
          <a:bodyPr wrap="square" rtlCol="0">
            <a:spAutoFit/>
          </a:bodyPr>
          <a:lstStyle/>
          <a:p>
            <a:r>
              <a:rPr lang="en-US" sz="1400" b="1" dirty="0">
                <a:solidFill>
                  <a:srgbClr val="C00000"/>
                </a:solidFill>
                <a:latin typeface="Bahnschrift SemiBold" panose="020B0502040204020203" pitchFamily="34" charset="0"/>
              </a:rPr>
              <a:t>WHERE</a:t>
            </a:r>
            <a:r>
              <a:rPr lang="en-US" sz="1400" b="1" dirty="0">
                <a:solidFill>
                  <a:schemeClr val="tx1">
                    <a:lumMod val="95000"/>
                    <a:lumOff val="5000"/>
                  </a:schemeClr>
                </a:solidFill>
                <a:latin typeface="Bahnschrift SemiBold" panose="020B0502040204020203" pitchFamily="34" charset="0"/>
              </a:rPr>
              <a:t>: This function is used to filter our data based on the specified condition.</a:t>
            </a: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r>
              <a:rPr lang="en-US" sz="1400" b="1" dirty="0">
                <a:solidFill>
                  <a:schemeClr val="tx1">
                    <a:lumMod val="95000"/>
                    <a:lumOff val="5000"/>
                  </a:schemeClr>
                </a:solidFill>
                <a:latin typeface="Bahnschrift SemiBold" panose="020B0502040204020203" pitchFamily="34" charset="0"/>
              </a:rPr>
              <a:t>Question: Show all our customers from the “UK”			      Question: Show our products with price over “150,000”</a:t>
            </a:r>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endParaRPr lang="en-US" sz="1400" b="1" dirty="0">
              <a:solidFill>
                <a:srgbClr val="C00000"/>
              </a:solidFill>
              <a:latin typeface="Bahnschrift SemiBold" panose="020B0502040204020203" pitchFamily="34" charset="0"/>
            </a:endParaRPr>
          </a:p>
          <a:p>
            <a:r>
              <a:rPr lang="en-US" sz="1400" b="1" dirty="0">
                <a:solidFill>
                  <a:srgbClr val="C00000"/>
                </a:solidFill>
                <a:latin typeface="Bahnschrift SemiBold" panose="020B0502040204020203" pitchFamily="34" charset="0"/>
              </a:rPr>
              <a:t>BETWEEN</a:t>
            </a:r>
            <a:r>
              <a:rPr lang="en-US" sz="1400" b="1" dirty="0">
                <a:solidFill>
                  <a:schemeClr val="tx1">
                    <a:lumMod val="95000"/>
                    <a:lumOff val="5000"/>
                  </a:schemeClr>
                </a:solidFill>
                <a:latin typeface="Bahnschrift SemiBold" panose="020B0502040204020203" pitchFamily="34" charset="0"/>
              </a:rPr>
              <a:t>: This function is used to group items in a column into distinct values, they’re best used with aggregate functions.</a:t>
            </a:r>
          </a:p>
          <a:p>
            <a:endParaRPr lang="en-US" sz="1400" b="1" dirty="0">
              <a:solidFill>
                <a:schemeClr val="tx1">
                  <a:lumMod val="95000"/>
                  <a:lumOff val="5000"/>
                </a:schemeClr>
              </a:solidFill>
              <a:latin typeface="Bahnschrift SemiBold" panose="020B0502040204020203" pitchFamily="34" charset="0"/>
            </a:endParaRPr>
          </a:p>
          <a:p>
            <a:r>
              <a:rPr lang="en-US" sz="1400" b="1" dirty="0">
                <a:solidFill>
                  <a:schemeClr val="tx1">
                    <a:lumMod val="95000"/>
                    <a:lumOff val="5000"/>
                  </a:schemeClr>
                </a:solidFill>
                <a:latin typeface="Bahnschrift SemiBold" panose="020B0502040204020203" pitchFamily="34" charset="0"/>
              </a:rPr>
              <a:t>Question: Show all orders that fall between “2022-01-07” – “2022-01-20”.</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WHERE &amp; BETWEEN</a:t>
            </a:r>
          </a:p>
        </p:txBody>
      </p:sp>
      <p:sp>
        <p:nvSpPr>
          <p:cNvPr id="3" name="TextBox 2">
            <a:extLst>
              <a:ext uri="{FF2B5EF4-FFF2-40B4-BE49-F238E27FC236}">
                <a16:creationId xmlns:a16="http://schemas.microsoft.com/office/drawing/2014/main" id="{C6CAF55A-7304-9B3E-135A-25D4B09B68FD}"/>
              </a:ext>
            </a:extLst>
          </p:cNvPr>
          <p:cNvSpPr txBox="1"/>
          <p:nvPr/>
        </p:nvSpPr>
        <p:spPr>
          <a:xfrm>
            <a:off x="1495605" y="4940292"/>
            <a:ext cx="8587288" cy="1754326"/>
          </a:xfrm>
          <a:prstGeom prst="rect">
            <a:avLst/>
          </a:prstGeom>
          <a:noFill/>
        </p:spPr>
        <p:txBody>
          <a:bodyPr wrap="square" rtlCol="0">
            <a:spAutoFit/>
          </a:bodyPr>
          <a:lstStyle/>
          <a:p>
            <a:r>
              <a:rPr lang="en-US" sz="2800" b="1" dirty="0">
                <a:solidFill>
                  <a:srgbClr val="FF0000"/>
                </a:solidFill>
              </a:rPr>
              <a:t>SELECT</a:t>
            </a:r>
            <a:r>
              <a:rPr lang="en-US" sz="2400" dirty="0"/>
              <a:t> order_id,</a:t>
            </a:r>
          </a:p>
          <a:p>
            <a:r>
              <a:rPr lang="en-US" sz="2400" dirty="0"/>
              <a:t>	order_date</a:t>
            </a:r>
          </a:p>
          <a:p>
            <a:r>
              <a:rPr lang="en-US" sz="2800" b="1" dirty="0">
                <a:solidFill>
                  <a:srgbClr val="FF0000"/>
                </a:solidFill>
              </a:rPr>
              <a:t>FROM</a:t>
            </a:r>
            <a:r>
              <a:rPr lang="en-US" sz="2400" dirty="0"/>
              <a:t> orders_table</a:t>
            </a:r>
          </a:p>
          <a:p>
            <a:r>
              <a:rPr lang="en-US" sz="2800" b="1" dirty="0">
                <a:solidFill>
                  <a:srgbClr val="FF0000"/>
                </a:solidFill>
              </a:rPr>
              <a:t>WHERE</a:t>
            </a:r>
            <a:r>
              <a:rPr lang="en-US" sz="2400" dirty="0"/>
              <a:t> order_date </a:t>
            </a:r>
            <a:r>
              <a:rPr lang="en-US" sz="2800" b="1" dirty="0">
                <a:solidFill>
                  <a:srgbClr val="FF0000"/>
                </a:solidFill>
              </a:rPr>
              <a:t>BETWEEN</a:t>
            </a:r>
            <a:r>
              <a:rPr lang="en-US" sz="2400" dirty="0"/>
              <a:t> '2022-01-07' </a:t>
            </a:r>
            <a:r>
              <a:rPr lang="en-US" sz="2800" b="1" dirty="0">
                <a:solidFill>
                  <a:srgbClr val="FF0000"/>
                </a:solidFill>
              </a:rPr>
              <a:t>AND</a:t>
            </a:r>
            <a:r>
              <a:rPr lang="en-US" sz="2400" dirty="0"/>
              <a:t> '2022-01-20';</a:t>
            </a:r>
            <a:endParaRPr lang="en-NG" sz="2400" dirty="0"/>
          </a:p>
        </p:txBody>
      </p:sp>
      <p:sp>
        <p:nvSpPr>
          <p:cNvPr id="8" name="TextBox 7">
            <a:extLst>
              <a:ext uri="{FF2B5EF4-FFF2-40B4-BE49-F238E27FC236}">
                <a16:creationId xmlns:a16="http://schemas.microsoft.com/office/drawing/2014/main" id="{7058EAB8-2B9D-0BE2-72C4-5469F0A537A5}"/>
              </a:ext>
            </a:extLst>
          </p:cNvPr>
          <p:cNvSpPr txBox="1"/>
          <p:nvPr/>
        </p:nvSpPr>
        <p:spPr>
          <a:xfrm>
            <a:off x="623752" y="1889428"/>
            <a:ext cx="4470762" cy="1754326"/>
          </a:xfrm>
          <a:prstGeom prst="rect">
            <a:avLst/>
          </a:prstGeom>
          <a:noFill/>
        </p:spPr>
        <p:txBody>
          <a:bodyPr wrap="square" rtlCol="0">
            <a:spAutoFit/>
          </a:bodyPr>
          <a:lstStyle/>
          <a:p>
            <a:r>
              <a:rPr lang="en-US" sz="2800" b="1" dirty="0">
                <a:solidFill>
                  <a:srgbClr val="FF0000"/>
                </a:solidFill>
              </a:rPr>
              <a:t>SELECT</a:t>
            </a:r>
            <a:r>
              <a:rPr lang="en-US" sz="2400" dirty="0"/>
              <a:t> customer_name,</a:t>
            </a:r>
          </a:p>
          <a:p>
            <a:r>
              <a:rPr lang="en-US" sz="2400" dirty="0"/>
              <a:t>		customer_location</a:t>
            </a:r>
          </a:p>
          <a:p>
            <a:r>
              <a:rPr lang="en-US" sz="2800" b="1" dirty="0">
                <a:solidFill>
                  <a:srgbClr val="FF0000"/>
                </a:solidFill>
              </a:rPr>
              <a:t>FROM</a:t>
            </a:r>
            <a:r>
              <a:rPr lang="en-US" sz="2400" dirty="0"/>
              <a:t> customers_table</a:t>
            </a:r>
          </a:p>
          <a:p>
            <a:r>
              <a:rPr lang="en-US" sz="2800" b="1" dirty="0">
                <a:solidFill>
                  <a:srgbClr val="FF0000"/>
                </a:solidFill>
              </a:rPr>
              <a:t>WHERE</a:t>
            </a:r>
            <a:r>
              <a:rPr lang="en-US" sz="2400" dirty="0"/>
              <a:t> customer_location </a:t>
            </a:r>
            <a:r>
              <a:rPr lang="en-US" sz="2800" b="1" dirty="0">
                <a:solidFill>
                  <a:srgbClr val="FF0000"/>
                </a:solidFill>
              </a:rPr>
              <a:t>=</a:t>
            </a:r>
            <a:r>
              <a:rPr lang="en-US" sz="2400" dirty="0"/>
              <a:t> 'UK'</a:t>
            </a:r>
          </a:p>
        </p:txBody>
      </p:sp>
      <p:sp>
        <p:nvSpPr>
          <p:cNvPr id="10" name="TextBox 9">
            <a:extLst>
              <a:ext uri="{FF2B5EF4-FFF2-40B4-BE49-F238E27FC236}">
                <a16:creationId xmlns:a16="http://schemas.microsoft.com/office/drawing/2014/main" id="{D93E02BF-CB7C-E7E9-8350-F71F84F73C52}"/>
              </a:ext>
            </a:extLst>
          </p:cNvPr>
          <p:cNvSpPr txBox="1"/>
          <p:nvPr/>
        </p:nvSpPr>
        <p:spPr>
          <a:xfrm>
            <a:off x="7177403" y="1920206"/>
            <a:ext cx="3852002" cy="1754326"/>
          </a:xfrm>
          <a:prstGeom prst="rect">
            <a:avLst/>
          </a:prstGeom>
          <a:noFill/>
        </p:spPr>
        <p:txBody>
          <a:bodyPr wrap="square" rtlCol="0">
            <a:spAutoFit/>
          </a:bodyPr>
          <a:lstStyle/>
          <a:p>
            <a:r>
              <a:rPr lang="en-US" sz="2800" b="1" dirty="0">
                <a:solidFill>
                  <a:srgbClr val="FF0000"/>
                </a:solidFill>
              </a:rPr>
              <a:t>SELECT</a:t>
            </a:r>
            <a:r>
              <a:rPr lang="en-US" sz="2400" dirty="0"/>
              <a:t> product_name,</a:t>
            </a:r>
          </a:p>
          <a:p>
            <a:r>
              <a:rPr lang="en-US" sz="2400" dirty="0"/>
              <a:t>		price</a:t>
            </a:r>
          </a:p>
          <a:p>
            <a:r>
              <a:rPr lang="en-US" sz="2800" b="1" dirty="0">
                <a:solidFill>
                  <a:srgbClr val="FF0000"/>
                </a:solidFill>
              </a:rPr>
              <a:t>FROM</a:t>
            </a:r>
            <a:r>
              <a:rPr lang="en-US" sz="2400" dirty="0"/>
              <a:t> products_table</a:t>
            </a:r>
          </a:p>
          <a:p>
            <a:r>
              <a:rPr lang="en-US" sz="2800" b="1" dirty="0">
                <a:solidFill>
                  <a:srgbClr val="FF0000"/>
                </a:solidFill>
              </a:rPr>
              <a:t>WHERE</a:t>
            </a:r>
            <a:r>
              <a:rPr lang="en-US" sz="2400" dirty="0"/>
              <a:t> price </a:t>
            </a:r>
            <a:r>
              <a:rPr lang="en-US" sz="2800" b="1" dirty="0">
                <a:solidFill>
                  <a:srgbClr val="FF0000"/>
                </a:solidFill>
              </a:rPr>
              <a:t>&gt;</a:t>
            </a:r>
            <a:r>
              <a:rPr lang="en-US" sz="2400" dirty="0"/>
              <a:t> 150000</a:t>
            </a:r>
            <a:endParaRPr lang="en-NG" sz="2400" dirty="0"/>
          </a:p>
        </p:txBody>
      </p:sp>
    </p:spTree>
    <p:extLst>
      <p:ext uri="{BB962C8B-B14F-4D97-AF65-F5344CB8AC3E}">
        <p14:creationId xmlns:p14="http://schemas.microsoft.com/office/powerpoint/2010/main" val="138176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1541" y="-40821"/>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319948" y="848759"/>
            <a:ext cx="11594466" cy="4185761"/>
          </a:xfrm>
          <a:prstGeom prst="rect">
            <a:avLst/>
          </a:prstGeom>
          <a:noFill/>
        </p:spPr>
        <p:txBody>
          <a:bodyPr wrap="square" rtlCol="0">
            <a:spAutoFit/>
          </a:bodyPr>
          <a:lstStyle/>
          <a:p>
            <a:r>
              <a:rPr lang="en-US" sz="1400" b="1" dirty="0">
                <a:solidFill>
                  <a:srgbClr val="C00000"/>
                </a:solidFill>
                <a:latin typeface="Bahnschrift SemiBold" panose="020B0502040204020203" pitchFamily="34" charset="0"/>
              </a:rPr>
              <a:t>GROUP</a:t>
            </a:r>
            <a:r>
              <a:rPr lang="en-US" sz="1400" b="1" dirty="0">
                <a:solidFill>
                  <a:schemeClr val="tx1">
                    <a:lumMod val="95000"/>
                    <a:lumOff val="5000"/>
                  </a:schemeClr>
                </a:solidFill>
                <a:latin typeface="Bahnschrift SemiBold" panose="020B0502040204020203" pitchFamily="34" charset="0"/>
              </a:rPr>
              <a:t> </a:t>
            </a:r>
            <a:r>
              <a:rPr lang="en-US" sz="1400" b="1" dirty="0">
                <a:solidFill>
                  <a:srgbClr val="C00000"/>
                </a:solidFill>
                <a:latin typeface="Bahnschrift SemiBold" panose="020B0502040204020203" pitchFamily="34" charset="0"/>
              </a:rPr>
              <a:t>BY</a:t>
            </a:r>
            <a:r>
              <a:rPr lang="en-US" sz="1400" b="1" dirty="0">
                <a:solidFill>
                  <a:schemeClr val="tx1">
                    <a:lumMod val="95000"/>
                    <a:lumOff val="5000"/>
                  </a:schemeClr>
                </a:solidFill>
                <a:latin typeface="Bahnschrift SemiBold" panose="020B0502040204020203" pitchFamily="34" charset="0"/>
              </a:rPr>
              <a:t>: This function is used to group items in a column into distinct values, they’re best used with aggregate functions.</a:t>
            </a:r>
          </a:p>
          <a:p>
            <a:r>
              <a:rPr lang="en-US" sz="1400" b="1" dirty="0">
                <a:solidFill>
                  <a:schemeClr val="tx1">
                    <a:lumMod val="95000"/>
                    <a:lumOff val="5000"/>
                  </a:schemeClr>
                </a:solidFill>
                <a:latin typeface="Bahnschrift SemiBold" panose="020B0502040204020203" pitchFamily="34" charset="0"/>
              </a:rPr>
              <a:t>Question: Show the different kind of gender groups our customers fall into.</a:t>
            </a: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r>
              <a:rPr lang="en-US" sz="1400" b="1" dirty="0">
                <a:solidFill>
                  <a:srgbClr val="C00000"/>
                </a:solidFill>
                <a:latin typeface="Bahnschrift SemiBold" panose="020B0502040204020203" pitchFamily="34" charset="0"/>
              </a:rPr>
              <a:t>ORDER</a:t>
            </a:r>
            <a:r>
              <a:rPr lang="en-US" sz="1400" b="1" dirty="0">
                <a:solidFill>
                  <a:schemeClr val="tx1">
                    <a:lumMod val="95000"/>
                    <a:lumOff val="5000"/>
                  </a:schemeClr>
                </a:solidFill>
                <a:latin typeface="Bahnschrift SemiBold" panose="020B0502040204020203" pitchFamily="34" charset="0"/>
              </a:rPr>
              <a:t> </a:t>
            </a:r>
            <a:r>
              <a:rPr lang="en-US" sz="1400" b="1" dirty="0">
                <a:solidFill>
                  <a:srgbClr val="C00000"/>
                </a:solidFill>
                <a:latin typeface="Bahnschrift SemiBold" panose="020B0502040204020203" pitchFamily="34" charset="0"/>
              </a:rPr>
              <a:t>BY</a:t>
            </a:r>
            <a:r>
              <a:rPr lang="en-US" sz="1400" b="1" dirty="0">
                <a:solidFill>
                  <a:schemeClr val="tx1">
                    <a:lumMod val="95000"/>
                    <a:lumOff val="5000"/>
                  </a:schemeClr>
                </a:solidFill>
                <a:latin typeface="Bahnschrift SemiBold" panose="020B0502040204020203" pitchFamily="34" charset="0"/>
              </a:rPr>
              <a:t>: This is used to order the content or data in a column in ascending(ASC) or descending(DESC) order and it works with both texts and numbers.</a:t>
            </a:r>
          </a:p>
          <a:p>
            <a:r>
              <a:rPr lang="en-US" sz="1400" b="1" dirty="0">
                <a:solidFill>
                  <a:schemeClr val="tx1">
                    <a:lumMod val="95000"/>
                    <a:lumOff val="5000"/>
                  </a:schemeClr>
                </a:solidFill>
                <a:latin typeface="Bahnschrift SemiBold" panose="020B0502040204020203" pitchFamily="34" charset="0"/>
              </a:rPr>
              <a:t>Question: Display our products from most expensive to the least expensive.</a:t>
            </a: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endParaRPr lang="en-US" sz="1400" b="1" dirty="0">
              <a:solidFill>
                <a:schemeClr val="tx1">
                  <a:lumMod val="95000"/>
                  <a:lumOff val="5000"/>
                </a:schemeClr>
              </a:solidFill>
              <a:latin typeface="Bahnschrift SemiBold" panose="020B0502040204020203" pitchFamily="34" charset="0"/>
            </a:endParaRPr>
          </a:p>
          <a:p>
            <a:r>
              <a:rPr lang="en-US" sz="1400" b="1" i="0" dirty="0">
                <a:solidFill>
                  <a:srgbClr val="C00000"/>
                </a:solidFill>
                <a:effectLst/>
                <a:latin typeface="Bahnschrift SemiBold" panose="020B0502040204020203" pitchFamily="34" charset="0"/>
              </a:rPr>
              <a:t>LIMIT</a:t>
            </a:r>
            <a:r>
              <a:rPr lang="en-US" sz="1400" b="1" dirty="0">
                <a:solidFill>
                  <a:schemeClr val="tx1">
                    <a:lumMod val="95000"/>
                    <a:lumOff val="5000"/>
                  </a:schemeClr>
                </a:solidFill>
                <a:latin typeface="Bahnschrift SemiBold" panose="020B0502040204020203" pitchFamily="34" charset="0"/>
              </a:rPr>
              <a:t>: This is used to limit our result to the specified number / condition.</a:t>
            </a:r>
          </a:p>
          <a:p>
            <a:r>
              <a:rPr lang="en-US" sz="1400" b="1" dirty="0">
                <a:solidFill>
                  <a:schemeClr val="tx1">
                    <a:lumMod val="95000"/>
                    <a:lumOff val="5000"/>
                  </a:schemeClr>
                </a:solidFill>
                <a:latin typeface="Bahnschrift SemiBold" panose="020B0502040204020203" pitchFamily="34" charset="0"/>
              </a:rPr>
              <a:t>Question: Show our last 3 orders and the names of the customer that placed the orders. </a:t>
            </a:r>
            <a:endParaRPr lang="en-US" sz="1400"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GROUP BY, ORDER BY &amp; LIMIT</a:t>
            </a:r>
          </a:p>
        </p:txBody>
      </p:sp>
      <p:sp>
        <p:nvSpPr>
          <p:cNvPr id="3" name="TextBox 2">
            <a:extLst>
              <a:ext uri="{FF2B5EF4-FFF2-40B4-BE49-F238E27FC236}">
                <a16:creationId xmlns:a16="http://schemas.microsoft.com/office/drawing/2014/main" id="{C6CAF55A-7304-9B3E-135A-25D4B09B68FD}"/>
              </a:ext>
            </a:extLst>
          </p:cNvPr>
          <p:cNvSpPr txBox="1"/>
          <p:nvPr/>
        </p:nvSpPr>
        <p:spPr>
          <a:xfrm>
            <a:off x="1650726" y="1339988"/>
            <a:ext cx="3852002" cy="1015663"/>
          </a:xfrm>
          <a:prstGeom prst="rect">
            <a:avLst/>
          </a:prstGeom>
          <a:noFill/>
        </p:spPr>
        <p:txBody>
          <a:bodyPr wrap="square" rtlCol="0">
            <a:spAutoFit/>
          </a:bodyPr>
          <a:lstStyle/>
          <a:p>
            <a:r>
              <a:rPr lang="en-US" sz="2000" b="1" dirty="0">
                <a:solidFill>
                  <a:srgbClr val="FF0000"/>
                </a:solidFill>
              </a:rPr>
              <a:t>SELECT</a:t>
            </a:r>
            <a:r>
              <a:rPr lang="en-US" sz="2000" dirty="0"/>
              <a:t> customer_gender</a:t>
            </a:r>
          </a:p>
          <a:p>
            <a:r>
              <a:rPr lang="en-US" sz="2000" b="1" dirty="0">
                <a:solidFill>
                  <a:srgbClr val="FF0000"/>
                </a:solidFill>
              </a:rPr>
              <a:t>FROM</a:t>
            </a:r>
            <a:r>
              <a:rPr lang="en-US" sz="2000" dirty="0"/>
              <a:t> customers_table</a:t>
            </a:r>
          </a:p>
          <a:p>
            <a:r>
              <a:rPr lang="en-US" sz="2000" b="1" dirty="0">
                <a:solidFill>
                  <a:srgbClr val="FF0000"/>
                </a:solidFill>
              </a:rPr>
              <a:t>GROUP</a:t>
            </a:r>
            <a:r>
              <a:rPr lang="en-US" sz="2000" dirty="0"/>
              <a:t> </a:t>
            </a:r>
            <a:r>
              <a:rPr lang="en-US" sz="2000" b="1" dirty="0">
                <a:solidFill>
                  <a:srgbClr val="FF0000"/>
                </a:solidFill>
              </a:rPr>
              <a:t>BY</a:t>
            </a:r>
            <a:r>
              <a:rPr lang="en-US" sz="2000" dirty="0"/>
              <a:t> customer_gender</a:t>
            </a:r>
            <a:endParaRPr lang="en-NG" sz="2000" dirty="0"/>
          </a:p>
        </p:txBody>
      </p:sp>
      <p:sp>
        <p:nvSpPr>
          <p:cNvPr id="5" name="TextBox 4">
            <a:extLst>
              <a:ext uri="{FF2B5EF4-FFF2-40B4-BE49-F238E27FC236}">
                <a16:creationId xmlns:a16="http://schemas.microsoft.com/office/drawing/2014/main" id="{CB312745-6491-92B6-DEEB-812C06C2C3B0}"/>
              </a:ext>
            </a:extLst>
          </p:cNvPr>
          <p:cNvSpPr txBox="1"/>
          <p:nvPr/>
        </p:nvSpPr>
        <p:spPr>
          <a:xfrm>
            <a:off x="1650726" y="3056536"/>
            <a:ext cx="3526971" cy="1323439"/>
          </a:xfrm>
          <a:prstGeom prst="rect">
            <a:avLst/>
          </a:prstGeom>
          <a:noFill/>
        </p:spPr>
        <p:txBody>
          <a:bodyPr wrap="square" rtlCol="0">
            <a:spAutoFit/>
          </a:bodyPr>
          <a:lstStyle/>
          <a:p>
            <a:r>
              <a:rPr lang="en-US" sz="2000" b="1" dirty="0">
                <a:solidFill>
                  <a:srgbClr val="FF0000"/>
                </a:solidFill>
              </a:rPr>
              <a:t>SELECT</a:t>
            </a:r>
            <a:r>
              <a:rPr lang="en-US" sz="2000" dirty="0"/>
              <a:t> product_name,</a:t>
            </a:r>
          </a:p>
          <a:p>
            <a:r>
              <a:rPr lang="en-US" sz="2000" dirty="0"/>
              <a:t>		price</a:t>
            </a:r>
          </a:p>
          <a:p>
            <a:r>
              <a:rPr lang="en-US" sz="2000" b="1" dirty="0">
                <a:solidFill>
                  <a:srgbClr val="FF0000"/>
                </a:solidFill>
              </a:rPr>
              <a:t>FROM</a:t>
            </a:r>
            <a:r>
              <a:rPr lang="en-US" sz="2000" dirty="0"/>
              <a:t> products_table</a:t>
            </a:r>
          </a:p>
          <a:p>
            <a:r>
              <a:rPr lang="en-US" sz="2000" b="1" dirty="0">
                <a:solidFill>
                  <a:srgbClr val="FF0000"/>
                </a:solidFill>
              </a:rPr>
              <a:t>ORDER</a:t>
            </a:r>
            <a:r>
              <a:rPr lang="en-US" sz="2000" dirty="0"/>
              <a:t> </a:t>
            </a:r>
            <a:r>
              <a:rPr lang="en-US" sz="2000" b="1" dirty="0">
                <a:solidFill>
                  <a:srgbClr val="FF0000"/>
                </a:solidFill>
              </a:rPr>
              <a:t>BY</a:t>
            </a:r>
            <a:r>
              <a:rPr lang="en-US" sz="2000" dirty="0"/>
              <a:t> price </a:t>
            </a:r>
            <a:r>
              <a:rPr lang="en-US" sz="2000" b="1" dirty="0">
                <a:solidFill>
                  <a:srgbClr val="FF0000"/>
                </a:solidFill>
              </a:rPr>
              <a:t>ASC</a:t>
            </a:r>
            <a:r>
              <a:rPr lang="en-US" sz="2000" dirty="0"/>
              <a:t>;</a:t>
            </a:r>
            <a:endParaRPr lang="en-NG" sz="2000" dirty="0"/>
          </a:p>
        </p:txBody>
      </p:sp>
      <p:sp>
        <p:nvSpPr>
          <p:cNvPr id="6" name="TextBox 5">
            <a:extLst>
              <a:ext uri="{FF2B5EF4-FFF2-40B4-BE49-F238E27FC236}">
                <a16:creationId xmlns:a16="http://schemas.microsoft.com/office/drawing/2014/main" id="{470F8FEB-006D-C05F-8EA7-7DE89620C7A0}"/>
              </a:ext>
            </a:extLst>
          </p:cNvPr>
          <p:cNvSpPr txBox="1"/>
          <p:nvPr/>
        </p:nvSpPr>
        <p:spPr>
          <a:xfrm>
            <a:off x="1676759" y="4992072"/>
            <a:ext cx="8479971" cy="2000548"/>
          </a:xfrm>
          <a:prstGeom prst="rect">
            <a:avLst/>
          </a:prstGeom>
          <a:noFill/>
        </p:spPr>
        <p:txBody>
          <a:bodyPr wrap="square" rtlCol="0">
            <a:spAutoFit/>
          </a:bodyPr>
          <a:lstStyle/>
          <a:p>
            <a:r>
              <a:rPr lang="en-US" sz="2000" b="1" dirty="0">
                <a:solidFill>
                  <a:srgbClr val="FF0000"/>
                </a:solidFill>
              </a:rPr>
              <a:t>SELECT</a:t>
            </a:r>
            <a:r>
              <a:rPr lang="en-US" sz="2000" dirty="0"/>
              <a:t> customer_name,</a:t>
            </a:r>
          </a:p>
          <a:p>
            <a:r>
              <a:rPr lang="en-US" sz="2000" dirty="0"/>
              <a:t>	o.*</a:t>
            </a:r>
          </a:p>
          <a:p>
            <a:r>
              <a:rPr lang="en-US" sz="2000" b="1" dirty="0">
                <a:solidFill>
                  <a:srgbClr val="FF0000"/>
                </a:solidFill>
              </a:rPr>
              <a:t>FROM</a:t>
            </a:r>
            <a:r>
              <a:rPr lang="en-US" sz="2000" dirty="0"/>
              <a:t> orders_table o</a:t>
            </a:r>
          </a:p>
          <a:p>
            <a:r>
              <a:rPr lang="en-US" sz="2000" b="1" dirty="0">
                <a:solidFill>
                  <a:srgbClr val="FF0000"/>
                </a:solidFill>
              </a:rPr>
              <a:t>JOIN</a:t>
            </a:r>
            <a:r>
              <a:rPr lang="en-US" sz="2000" dirty="0"/>
              <a:t> customers_table c ON o.customer_id = c.customer_id</a:t>
            </a:r>
          </a:p>
          <a:p>
            <a:r>
              <a:rPr lang="en-US" sz="2000" b="1" dirty="0">
                <a:solidFill>
                  <a:srgbClr val="FF0000"/>
                </a:solidFill>
              </a:rPr>
              <a:t>ORDER</a:t>
            </a:r>
            <a:r>
              <a:rPr lang="en-US" sz="2000" dirty="0"/>
              <a:t> </a:t>
            </a:r>
            <a:r>
              <a:rPr lang="en-US" sz="2000" b="1" dirty="0">
                <a:solidFill>
                  <a:srgbClr val="FF0000"/>
                </a:solidFill>
              </a:rPr>
              <a:t>BY</a:t>
            </a:r>
            <a:r>
              <a:rPr lang="en-US" sz="2000" dirty="0"/>
              <a:t> order_date </a:t>
            </a:r>
            <a:r>
              <a:rPr lang="en-US" sz="2000" b="1" dirty="0">
                <a:solidFill>
                  <a:srgbClr val="FF0000"/>
                </a:solidFill>
              </a:rPr>
              <a:t>DESC</a:t>
            </a:r>
          </a:p>
          <a:p>
            <a:r>
              <a:rPr lang="en-US" sz="2000" b="1" dirty="0">
                <a:solidFill>
                  <a:srgbClr val="FF0000"/>
                </a:solidFill>
              </a:rPr>
              <a:t>LIMIT</a:t>
            </a:r>
            <a:r>
              <a:rPr lang="en-US" sz="2000" dirty="0"/>
              <a:t> 3;</a:t>
            </a:r>
            <a:endParaRPr lang="en-NG" sz="2000" dirty="0"/>
          </a:p>
        </p:txBody>
      </p:sp>
    </p:spTree>
    <p:extLst>
      <p:ext uri="{BB962C8B-B14F-4D97-AF65-F5344CB8AC3E}">
        <p14:creationId xmlns:p14="http://schemas.microsoft.com/office/powerpoint/2010/main" val="334541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58240"/>
            <a:ext cx="11594466" cy="1938992"/>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AGGREGATE FUNCTIONS</a:t>
            </a:r>
            <a:r>
              <a:rPr lang="en-US" b="1" dirty="0">
                <a:solidFill>
                  <a:schemeClr val="tx1">
                    <a:lumMod val="95000"/>
                    <a:lumOff val="5000"/>
                  </a:schemeClr>
                </a:solidFill>
                <a:latin typeface="Bahnschrift SemiBold" panose="020B0502040204020203" pitchFamily="34" charset="0"/>
              </a:rPr>
              <a:t>:</a:t>
            </a:r>
          </a:p>
          <a:p>
            <a:r>
              <a:rPr lang="en-US" b="1" dirty="0">
                <a:solidFill>
                  <a:schemeClr val="tx1">
                    <a:lumMod val="95000"/>
                    <a:lumOff val="5000"/>
                  </a:schemeClr>
                </a:solidFill>
                <a:latin typeface="Bahnschrift SemiBold" panose="020B0502040204020203" pitchFamily="34" charset="0"/>
              </a:rPr>
              <a:t>Aggregate functions perform calculations on a set of values and return a single value</a:t>
            </a:r>
          </a:p>
          <a:p>
            <a:endParaRPr lang="en-US" b="1" i="0" dirty="0">
              <a:solidFill>
                <a:schemeClr val="tx1">
                  <a:lumMod val="95000"/>
                  <a:lumOff val="5000"/>
                </a:schemeClr>
              </a:solidFill>
              <a:effectLst/>
              <a:latin typeface="Bahnschrift SemiBold" panose="020B0502040204020203" pitchFamily="34" charset="0"/>
            </a:endParaRPr>
          </a:p>
          <a:p>
            <a:r>
              <a:rPr lang="en-US" sz="2000" b="1" dirty="0">
                <a:solidFill>
                  <a:srgbClr val="C00000"/>
                </a:solidFill>
                <a:latin typeface="Bahnschrift SemiBold" panose="020B0502040204020203" pitchFamily="34" charset="0"/>
              </a:rPr>
              <a:t>COUNT </a:t>
            </a:r>
            <a:r>
              <a:rPr lang="en-US" sz="2000" b="1" dirty="0">
                <a:solidFill>
                  <a:schemeClr val="tx1">
                    <a:lumMod val="95000"/>
                    <a:lumOff val="5000"/>
                  </a:schemeClr>
                </a:solidFill>
                <a:latin typeface="Bahnschrift SemiBold" panose="020B0502040204020203" pitchFamily="34" charset="0"/>
              </a:rPr>
              <a:t>returns the number / count of rows in the column or filter conditions.</a:t>
            </a:r>
          </a:p>
          <a:p>
            <a:endParaRPr lang="en-US" sz="2000" b="1" i="0" dirty="0">
              <a:solidFill>
                <a:schemeClr val="tx1">
                  <a:lumMod val="95000"/>
                  <a:lumOff val="5000"/>
                </a:schemeClr>
              </a:solidFill>
              <a:effectLst/>
              <a:latin typeface="Bahnschrift SemiBold" panose="020B0502040204020203" pitchFamily="34" charset="0"/>
            </a:endParaRPr>
          </a:p>
          <a:p>
            <a:r>
              <a:rPr lang="en-US" sz="2000" b="1" dirty="0">
                <a:solidFill>
                  <a:schemeClr val="tx1">
                    <a:lumMod val="95000"/>
                    <a:lumOff val="5000"/>
                  </a:schemeClr>
                </a:solidFill>
                <a:latin typeface="Bahnschrift SemiBold" panose="020B0502040204020203" pitchFamily="34" charset="0"/>
              </a:rPr>
              <a:t>Question: Show the number of customers we have in each location.</a:t>
            </a:r>
            <a:endParaRPr lang="en-US" sz="2000" b="1" i="0" dirty="0">
              <a:solidFill>
                <a:srgbClr val="C00000"/>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AGGREGATE FUNCTIONS</a:t>
            </a:r>
          </a:p>
          <a:p>
            <a:pPr algn="ctr"/>
            <a:r>
              <a:rPr lang="en-US" sz="2800" b="1" dirty="0">
                <a:latin typeface="Segoe UI Black" panose="020B0A02040204020203" pitchFamily="34" charset="0"/>
                <a:ea typeface="Segoe UI Black" panose="020B0A02040204020203" pitchFamily="34" charset="0"/>
              </a:rPr>
              <a:t>COUNT</a:t>
            </a:r>
            <a:endParaRPr lang="en-NG" sz="2800" b="1" dirty="0">
              <a:latin typeface="+mj-lt"/>
            </a:endParaRPr>
          </a:p>
        </p:txBody>
      </p:sp>
      <p:sp>
        <p:nvSpPr>
          <p:cNvPr id="5" name="TextBox 4">
            <a:extLst>
              <a:ext uri="{FF2B5EF4-FFF2-40B4-BE49-F238E27FC236}">
                <a16:creationId xmlns:a16="http://schemas.microsoft.com/office/drawing/2014/main" id="{4DE9EBE1-9651-081F-EAB1-6EA0A80E98FD}"/>
              </a:ext>
            </a:extLst>
          </p:cNvPr>
          <p:cNvSpPr txBox="1"/>
          <p:nvPr/>
        </p:nvSpPr>
        <p:spPr>
          <a:xfrm>
            <a:off x="2530929" y="3429000"/>
            <a:ext cx="6204857" cy="2062103"/>
          </a:xfrm>
          <a:prstGeom prst="rect">
            <a:avLst/>
          </a:prstGeom>
          <a:noFill/>
        </p:spPr>
        <p:txBody>
          <a:bodyPr wrap="square" rtlCol="0">
            <a:spAutoFit/>
          </a:bodyPr>
          <a:lstStyle/>
          <a:p>
            <a:r>
              <a:rPr lang="en-US" sz="3200" b="1" dirty="0">
                <a:solidFill>
                  <a:srgbClr val="FF0000"/>
                </a:solidFill>
              </a:rPr>
              <a:t>SELECT</a:t>
            </a:r>
            <a:r>
              <a:rPr lang="en-US" sz="2800" dirty="0"/>
              <a:t> customer_location,</a:t>
            </a:r>
          </a:p>
          <a:p>
            <a:r>
              <a:rPr lang="en-US" sz="2800" dirty="0"/>
              <a:t>		</a:t>
            </a:r>
            <a:r>
              <a:rPr lang="en-US" sz="3200" b="1" dirty="0">
                <a:solidFill>
                  <a:srgbClr val="FF0000"/>
                </a:solidFill>
              </a:rPr>
              <a:t>COUNT</a:t>
            </a:r>
            <a:r>
              <a:rPr lang="en-US" sz="2800" dirty="0"/>
              <a:t>(*) total_customers</a:t>
            </a:r>
          </a:p>
          <a:p>
            <a:r>
              <a:rPr lang="en-US" sz="3200" b="1" dirty="0">
                <a:solidFill>
                  <a:srgbClr val="FF0000"/>
                </a:solidFill>
              </a:rPr>
              <a:t>FROM</a:t>
            </a:r>
            <a:r>
              <a:rPr lang="en-US" sz="2800" dirty="0"/>
              <a:t> customers_table</a:t>
            </a:r>
          </a:p>
          <a:p>
            <a:r>
              <a:rPr lang="en-US" sz="3200" b="1" dirty="0">
                <a:solidFill>
                  <a:srgbClr val="FF0000"/>
                </a:solidFill>
              </a:rPr>
              <a:t>GROUP</a:t>
            </a:r>
            <a:r>
              <a:rPr lang="en-US" sz="2800" dirty="0"/>
              <a:t> </a:t>
            </a:r>
            <a:r>
              <a:rPr lang="en-US" sz="3200" b="1" dirty="0">
                <a:solidFill>
                  <a:srgbClr val="FF0000"/>
                </a:solidFill>
              </a:rPr>
              <a:t>BY</a:t>
            </a:r>
            <a:r>
              <a:rPr lang="en-US" sz="2800" dirty="0"/>
              <a:t> customer_location;</a:t>
            </a:r>
            <a:endParaRPr lang="en-NG" sz="2800" dirty="0"/>
          </a:p>
        </p:txBody>
      </p:sp>
    </p:spTree>
    <p:extLst>
      <p:ext uri="{BB962C8B-B14F-4D97-AF65-F5344CB8AC3E}">
        <p14:creationId xmlns:p14="http://schemas.microsoft.com/office/powerpoint/2010/main" val="771893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58240"/>
            <a:ext cx="11594466" cy="1015663"/>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SUM </a:t>
            </a:r>
            <a:r>
              <a:rPr lang="en-US" sz="2000" b="1" dirty="0">
                <a:solidFill>
                  <a:schemeClr val="tx1">
                    <a:lumMod val="95000"/>
                    <a:lumOff val="5000"/>
                  </a:schemeClr>
                </a:solidFill>
                <a:latin typeface="Bahnschrift SemiBold" panose="020B0502040204020203" pitchFamily="34" charset="0"/>
              </a:rPr>
              <a:t>returns the summation or total of values in the column or filter conditions.</a:t>
            </a:r>
          </a:p>
          <a:p>
            <a:endParaRPr lang="en-US" sz="2000" b="1" i="0" dirty="0">
              <a:solidFill>
                <a:schemeClr val="tx1">
                  <a:lumMod val="95000"/>
                  <a:lumOff val="5000"/>
                </a:schemeClr>
              </a:solidFill>
              <a:effectLst/>
              <a:latin typeface="Bahnschrift SemiBold" panose="020B0502040204020203" pitchFamily="34" charset="0"/>
            </a:endParaRPr>
          </a:p>
          <a:p>
            <a:r>
              <a:rPr lang="en-US" sz="2000" b="1" i="0" dirty="0">
                <a:solidFill>
                  <a:schemeClr val="tx1">
                    <a:lumMod val="95000"/>
                    <a:lumOff val="5000"/>
                  </a:schemeClr>
                </a:solidFill>
                <a:effectLst/>
                <a:latin typeface="Bahnschrift SemiBold" panose="020B0502040204020203" pitchFamily="34" charset="0"/>
              </a:rPr>
              <a:t>Question: How much has each customer spent in our store.</a:t>
            </a:r>
            <a:endParaRPr lang="en-US" sz="2000" b="1" i="0" dirty="0">
              <a:solidFill>
                <a:srgbClr val="C00000"/>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AGGREGATE FUNCTIONS</a:t>
            </a:r>
          </a:p>
          <a:p>
            <a:pPr algn="ctr"/>
            <a:r>
              <a:rPr lang="en-US" sz="2800" b="1" dirty="0">
                <a:latin typeface="Segoe UI Black" panose="020B0A02040204020203" pitchFamily="34" charset="0"/>
                <a:ea typeface="Segoe UI Black" panose="020B0A02040204020203" pitchFamily="34" charset="0"/>
              </a:rPr>
              <a:t>SUM</a:t>
            </a:r>
            <a:endParaRPr lang="en-NG" sz="2800" b="1" dirty="0">
              <a:latin typeface="+mj-lt"/>
            </a:endParaRPr>
          </a:p>
        </p:txBody>
      </p:sp>
      <p:sp>
        <p:nvSpPr>
          <p:cNvPr id="5" name="TextBox 4">
            <a:extLst>
              <a:ext uri="{FF2B5EF4-FFF2-40B4-BE49-F238E27FC236}">
                <a16:creationId xmlns:a16="http://schemas.microsoft.com/office/drawing/2014/main" id="{F2E5921F-E2A1-82C1-8144-6B07F4729F57}"/>
              </a:ext>
            </a:extLst>
          </p:cNvPr>
          <p:cNvSpPr txBox="1"/>
          <p:nvPr/>
        </p:nvSpPr>
        <p:spPr>
          <a:xfrm>
            <a:off x="1342798" y="2610113"/>
            <a:ext cx="9005207" cy="3046988"/>
          </a:xfrm>
          <a:prstGeom prst="rect">
            <a:avLst/>
          </a:prstGeom>
          <a:noFill/>
        </p:spPr>
        <p:txBody>
          <a:bodyPr wrap="square" rtlCol="0">
            <a:spAutoFit/>
          </a:bodyPr>
          <a:lstStyle/>
          <a:p>
            <a:r>
              <a:rPr lang="en-US" sz="3200" b="1" dirty="0">
                <a:solidFill>
                  <a:srgbClr val="FF0000"/>
                </a:solidFill>
              </a:rPr>
              <a:t>SELECT</a:t>
            </a:r>
            <a:r>
              <a:rPr lang="en-US" sz="2800" dirty="0"/>
              <a:t> c.customer_name,</a:t>
            </a:r>
          </a:p>
          <a:p>
            <a:r>
              <a:rPr lang="en-US" sz="2800" dirty="0"/>
              <a:t>	  </a:t>
            </a:r>
            <a:r>
              <a:rPr lang="en-US" sz="3200" b="1" dirty="0">
                <a:solidFill>
                  <a:srgbClr val="FF0000"/>
                </a:solidFill>
              </a:rPr>
              <a:t>SUM</a:t>
            </a:r>
            <a:r>
              <a:rPr lang="en-US" sz="2800" dirty="0"/>
              <a:t>(p.price) total_price</a:t>
            </a:r>
          </a:p>
          <a:p>
            <a:r>
              <a:rPr lang="en-US" sz="3200" b="1" dirty="0">
                <a:solidFill>
                  <a:srgbClr val="FF0000"/>
                </a:solidFill>
              </a:rPr>
              <a:t>FROM</a:t>
            </a:r>
            <a:r>
              <a:rPr lang="en-US" sz="2800" dirty="0"/>
              <a:t> customers_table c</a:t>
            </a:r>
          </a:p>
          <a:p>
            <a:r>
              <a:rPr lang="en-US" sz="3200" b="1" dirty="0">
                <a:solidFill>
                  <a:srgbClr val="FF0000"/>
                </a:solidFill>
              </a:rPr>
              <a:t>JOIN</a:t>
            </a:r>
            <a:r>
              <a:rPr lang="en-US" sz="2800" dirty="0"/>
              <a:t> orders_table o </a:t>
            </a:r>
            <a:r>
              <a:rPr lang="en-US" sz="3200" b="1" dirty="0">
                <a:solidFill>
                  <a:srgbClr val="FF0000"/>
                </a:solidFill>
              </a:rPr>
              <a:t>ON</a:t>
            </a:r>
            <a:r>
              <a:rPr lang="en-US" sz="2800" dirty="0"/>
              <a:t> c.customer_id = o.customer_id</a:t>
            </a:r>
          </a:p>
          <a:p>
            <a:r>
              <a:rPr lang="en-US" sz="3200" b="1" dirty="0">
                <a:solidFill>
                  <a:srgbClr val="FF0000"/>
                </a:solidFill>
              </a:rPr>
              <a:t>JOIN</a:t>
            </a:r>
            <a:r>
              <a:rPr lang="en-US" sz="2800" dirty="0"/>
              <a:t> products_table p </a:t>
            </a:r>
            <a:r>
              <a:rPr lang="en-US" sz="3200" b="1" dirty="0">
                <a:solidFill>
                  <a:srgbClr val="FF0000"/>
                </a:solidFill>
              </a:rPr>
              <a:t>ON</a:t>
            </a:r>
            <a:r>
              <a:rPr lang="en-US" sz="2800" dirty="0"/>
              <a:t> o.product_id = p.product_id</a:t>
            </a:r>
          </a:p>
          <a:p>
            <a:r>
              <a:rPr lang="en-US" sz="3200" b="1" dirty="0">
                <a:solidFill>
                  <a:srgbClr val="FF0000"/>
                </a:solidFill>
              </a:rPr>
              <a:t>GROUP</a:t>
            </a:r>
            <a:r>
              <a:rPr lang="en-US" sz="2800" dirty="0"/>
              <a:t> </a:t>
            </a:r>
            <a:r>
              <a:rPr lang="en-US" sz="3200" b="1" dirty="0">
                <a:solidFill>
                  <a:srgbClr val="FF0000"/>
                </a:solidFill>
              </a:rPr>
              <a:t>BY</a:t>
            </a:r>
            <a:r>
              <a:rPr lang="en-US" sz="2800" dirty="0"/>
              <a:t> customer_name;</a:t>
            </a:r>
            <a:endParaRPr lang="en-NG" sz="2800" dirty="0"/>
          </a:p>
        </p:txBody>
      </p:sp>
    </p:spTree>
    <p:extLst>
      <p:ext uri="{BB962C8B-B14F-4D97-AF65-F5344CB8AC3E}">
        <p14:creationId xmlns:p14="http://schemas.microsoft.com/office/powerpoint/2010/main" val="2120672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58240"/>
            <a:ext cx="11594466" cy="1323439"/>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AVG </a:t>
            </a:r>
            <a:r>
              <a:rPr lang="en-US" sz="2000" b="1" dirty="0">
                <a:solidFill>
                  <a:schemeClr val="tx1">
                    <a:lumMod val="95000"/>
                    <a:lumOff val="5000"/>
                  </a:schemeClr>
                </a:solidFill>
                <a:latin typeface="Bahnschrift SemiBold" panose="020B0502040204020203" pitchFamily="34" charset="0"/>
              </a:rPr>
              <a:t>returns the average of the numbers in a column or filter conditions.</a:t>
            </a:r>
          </a:p>
          <a:p>
            <a:endParaRPr lang="en-US" sz="2000" b="1" i="0" dirty="0">
              <a:solidFill>
                <a:schemeClr val="tx1">
                  <a:lumMod val="95000"/>
                  <a:lumOff val="5000"/>
                </a:schemeClr>
              </a:solidFill>
              <a:effectLst/>
              <a:latin typeface="Bahnschrift SemiBold" panose="020B0502040204020203" pitchFamily="34" charset="0"/>
            </a:endParaRPr>
          </a:p>
          <a:p>
            <a:endParaRPr lang="en-US" sz="2000" b="1" dirty="0">
              <a:solidFill>
                <a:schemeClr val="tx1">
                  <a:lumMod val="95000"/>
                  <a:lumOff val="5000"/>
                </a:schemeClr>
              </a:solidFill>
              <a:latin typeface="Bahnschrift SemiBold" panose="020B0502040204020203" pitchFamily="34" charset="0"/>
            </a:endParaRPr>
          </a:p>
          <a:p>
            <a:r>
              <a:rPr lang="en-US" sz="2000" b="1" i="0" dirty="0">
                <a:solidFill>
                  <a:schemeClr val="tx1">
                    <a:lumMod val="95000"/>
                    <a:lumOff val="5000"/>
                  </a:schemeClr>
                </a:solidFill>
                <a:effectLst/>
                <a:latin typeface="Bahnschrift SemiBold" panose="020B0502040204020203" pitchFamily="34" charset="0"/>
              </a:rPr>
              <a:t>Questions: </a:t>
            </a:r>
            <a:r>
              <a:rPr lang="en-US" sz="2000" b="1" dirty="0">
                <a:solidFill>
                  <a:schemeClr val="tx1">
                    <a:lumMod val="95000"/>
                    <a:lumOff val="5000"/>
                  </a:schemeClr>
                </a:solidFill>
                <a:latin typeface="Bahnschrift SemiBold" panose="020B0502040204020203" pitchFamily="34" charset="0"/>
              </a:rPr>
              <a:t>How much has Male &amp; Female spend on average.</a:t>
            </a:r>
            <a:endParaRPr lang="en-US" sz="2000" b="1" i="0" dirty="0">
              <a:solidFill>
                <a:srgbClr val="C00000"/>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AGGREGATE FUNCTIONS</a:t>
            </a:r>
          </a:p>
          <a:p>
            <a:pPr algn="ctr"/>
            <a:r>
              <a:rPr lang="en-US" sz="2800" b="1" dirty="0">
                <a:latin typeface="Segoe UI Black" panose="020B0A02040204020203" pitchFamily="34" charset="0"/>
                <a:ea typeface="Segoe UI Black" panose="020B0A02040204020203" pitchFamily="34" charset="0"/>
              </a:rPr>
              <a:t>AVG</a:t>
            </a:r>
            <a:endParaRPr lang="en-NG" sz="2800" b="1" dirty="0">
              <a:latin typeface="+mj-lt"/>
            </a:endParaRPr>
          </a:p>
        </p:txBody>
      </p:sp>
      <p:sp>
        <p:nvSpPr>
          <p:cNvPr id="3" name="TextBox 2">
            <a:extLst>
              <a:ext uri="{FF2B5EF4-FFF2-40B4-BE49-F238E27FC236}">
                <a16:creationId xmlns:a16="http://schemas.microsoft.com/office/drawing/2014/main" id="{ADAB9531-E28C-9309-F0EF-A71D9C781FC8}"/>
              </a:ext>
            </a:extLst>
          </p:cNvPr>
          <p:cNvSpPr txBox="1"/>
          <p:nvPr/>
        </p:nvSpPr>
        <p:spPr>
          <a:xfrm>
            <a:off x="1178923" y="2705036"/>
            <a:ext cx="9791792" cy="3046988"/>
          </a:xfrm>
          <a:prstGeom prst="rect">
            <a:avLst/>
          </a:prstGeom>
          <a:noFill/>
        </p:spPr>
        <p:txBody>
          <a:bodyPr wrap="square" rtlCol="0">
            <a:spAutoFit/>
          </a:bodyPr>
          <a:lstStyle/>
          <a:p>
            <a:r>
              <a:rPr lang="en-US" sz="3200" b="1" dirty="0">
                <a:solidFill>
                  <a:srgbClr val="FF0000"/>
                </a:solidFill>
              </a:rPr>
              <a:t>SELECT</a:t>
            </a:r>
            <a:r>
              <a:rPr lang="en-US" sz="3200" dirty="0"/>
              <a:t> c.customer_gender,</a:t>
            </a:r>
          </a:p>
          <a:p>
            <a:r>
              <a:rPr lang="en-US" sz="3200" dirty="0"/>
              <a:t>	   </a:t>
            </a:r>
            <a:r>
              <a:rPr lang="en-US" sz="3200" b="1" dirty="0">
                <a:solidFill>
                  <a:srgbClr val="FF0000"/>
                </a:solidFill>
              </a:rPr>
              <a:t>AVG</a:t>
            </a:r>
            <a:r>
              <a:rPr lang="en-US" sz="3200" dirty="0"/>
              <a:t>(p.price) total_price</a:t>
            </a:r>
          </a:p>
          <a:p>
            <a:r>
              <a:rPr lang="en-US" sz="3200" b="1" dirty="0">
                <a:solidFill>
                  <a:srgbClr val="FF0000"/>
                </a:solidFill>
              </a:rPr>
              <a:t>FROM</a:t>
            </a:r>
            <a:r>
              <a:rPr lang="en-US" sz="3200" dirty="0"/>
              <a:t> customers_table c</a:t>
            </a:r>
          </a:p>
          <a:p>
            <a:r>
              <a:rPr lang="en-US" sz="3200" b="1" dirty="0">
                <a:solidFill>
                  <a:srgbClr val="FF0000"/>
                </a:solidFill>
              </a:rPr>
              <a:t>JOIN</a:t>
            </a:r>
            <a:r>
              <a:rPr lang="en-US" sz="3200" dirty="0"/>
              <a:t> orders_table o </a:t>
            </a:r>
            <a:r>
              <a:rPr lang="en-US" sz="3200" b="1" dirty="0">
                <a:solidFill>
                  <a:srgbClr val="FF0000"/>
                </a:solidFill>
              </a:rPr>
              <a:t>ON</a:t>
            </a:r>
            <a:r>
              <a:rPr lang="en-US" sz="3200" dirty="0"/>
              <a:t> c.customer_id = o.customer_id</a:t>
            </a:r>
          </a:p>
          <a:p>
            <a:r>
              <a:rPr lang="en-US" sz="3200" b="1" dirty="0">
                <a:solidFill>
                  <a:srgbClr val="FF0000"/>
                </a:solidFill>
              </a:rPr>
              <a:t>JOIN</a:t>
            </a:r>
            <a:r>
              <a:rPr lang="en-US" sz="3200" dirty="0"/>
              <a:t> products_table p </a:t>
            </a:r>
            <a:r>
              <a:rPr lang="en-US" sz="3200" b="1" dirty="0">
                <a:solidFill>
                  <a:srgbClr val="FF0000"/>
                </a:solidFill>
              </a:rPr>
              <a:t>ON</a:t>
            </a:r>
            <a:r>
              <a:rPr lang="en-US" sz="3200" dirty="0"/>
              <a:t> o.product_id = p.product_id</a:t>
            </a:r>
          </a:p>
          <a:p>
            <a:r>
              <a:rPr lang="en-US" sz="3200" b="1" dirty="0">
                <a:solidFill>
                  <a:srgbClr val="FF0000"/>
                </a:solidFill>
              </a:rPr>
              <a:t>GROUP</a:t>
            </a:r>
            <a:r>
              <a:rPr lang="en-US" sz="3200" dirty="0"/>
              <a:t> </a:t>
            </a:r>
            <a:r>
              <a:rPr lang="en-US" sz="3200" b="1" dirty="0">
                <a:solidFill>
                  <a:srgbClr val="FF0000"/>
                </a:solidFill>
              </a:rPr>
              <a:t>BY</a:t>
            </a:r>
            <a:r>
              <a:rPr lang="en-US" sz="3200" dirty="0"/>
              <a:t> customer_gender;</a:t>
            </a:r>
            <a:endParaRPr lang="en-NG" sz="3200" dirty="0"/>
          </a:p>
        </p:txBody>
      </p:sp>
    </p:spTree>
    <p:extLst>
      <p:ext uri="{BB962C8B-B14F-4D97-AF65-F5344CB8AC3E}">
        <p14:creationId xmlns:p14="http://schemas.microsoft.com/office/powerpoint/2010/main" val="1585748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58240"/>
            <a:ext cx="11594466" cy="1015663"/>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MIN </a:t>
            </a:r>
            <a:r>
              <a:rPr lang="en-US" sz="2000" b="1" dirty="0">
                <a:solidFill>
                  <a:schemeClr val="tx1">
                    <a:lumMod val="95000"/>
                    <a:lumOff val="5000"/>
                  </a:schemeClr>
                </a:solidFill>
                <a:latin typeface="Bahnschrift SemiBold" panose="020B0502040204020203" pitchFamily="34" charset="0"/>
              </a:rPr>
              <a:t>returns the minimum number in the column or filter conditions.</a:t>
            </a:r>
          </a:p>
          <a:p>
            <a:endParaRPr lang="en-US" sz="2000" b="1" i="0" dirty="0">
              <a:solidFill>
                <a:schemeClr val="tx1">
                  <a:lumMod val="95000"/>
                  <a:lumOff val="5000"/>
                </a:schemeClr>
              </a:solidFill>
              <a:effectLst/>
              <a:latin typeface="Bahnschrift SemiBold" panose="020B0502040204020203" pitchFamily="34" charset="0"/>
            </a:endParaRPr>
          </a:p>
          <a:p>
            <a:r>
              <a:rPr lang="en-US" sz="2000" b="1" dirty="0">
                <a:solidFill>
                  <a:schemeClr val="tx1">
                    <a:lumMod val="95000"/>
                    <a:lumOff val="5000"/>
                  </a:schemeClr>
                </a:solidFill>
                <a:latin typeface="Bahnschrift SemiBold" panose="020B0502040204020203" pitchFamily="34" charset="0"/>
              </a:rPr>
              <a:t>Question: Which product has the lowest price.</a:t>
            </a:r>
            <a:endParaRPr lang="en-US" sz="2000" b="1" i="0" dirty="0">
              <a:solidFill>
                <a:srgbClr val="C00000"/>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AGGREGATE FUNCTIONS</a:t>
            </a:r>
          </a:p>
          <a:p>
            <a:pPr algn="ctr"/>
            <a:r>
              <a:rPr lang="en-US" sz="2800" b="1" dirty="0">
                <a:latin typeface="Segoe UI Black" panose="020B0A02040204020203" pitchFamily="34" charset="0"/>
                <a:ea typeface="Segoe UI Black" panose="020B0A02040204020203" pitchFamily="34" charset="0"/>
              </a:rPr>
              <a:t>MIN</a:t>
            </a:r>
            <a:endParaRPr lang="en-NG" sz="2800" b="1" dirty="0">
              <a:latin typeface="+mj-lt"/>
            </a:endParaRPr>
          </a:p>
        </p:txBody>
      </p:sp>
      <p:sp>
        <p:nvSpPr>
          <p:cNvPr id="3" name="TextBox 2">
            <a:extLst>
              <a:ext uri="{FF2B5EF4-FFF2-40B4-BE49-F238E27FC236}">
                <a16:creationId xmlns:a16="http://schemas.microsoft.com/office/drawing/2014/main" id="{F372FA0B-2BBB-50A8-03DD-F00EFF12FDB1}"/>
              </a:ext>
            </a:extLst>
          </p:cNvPr>
          <p:cNvSpPr txBox="1"/>
          <p:nvPr/>
        </p:nvSpPr>
        <p:spPr>
          <a:xfrm>
            <a:off x="2808514" y="2767693"/>
            <a:ext cx="6506936" cy="1815882"/>
          </a:xfrm>
          <a:prstGeom prst="rect">
            <a:avLst/>
          </a:prstGeom>
          <a:noFill/>
        </p:spPr>
        <p:txBody>
          <a:bodyPr wrap="square" rtlCol="0">
            <a:spAutoFit/>
          </a:bodyPr>
          <a:lstStyle/>
          <a:p>
            <a:r>
              <a:rPr lang="en-US" sz="3600" b="1" dirty="0">
                <a:solidFill>
                  <a:srgbClr val="FF0000"/>
                </a:solidFill>
              </a:rPr>
              <a:t>SELECT</a:t>
            </a:r>
            <a:r>
              <a:rPr lang="en-US" sz="3200" dirty="0"/>
              <a:t> product_name,</a:t>
            </a:r>
          </a:p>
          <a:p>
            <a:r>
              <a:rPr lang="en-US" sz="3200" dirty="0"/>
              <a:t>	    </a:t>
            </a:r>
            <a:r>
              <a:rPr lang="en-US" sz="4000" b="1" dirty="0">
                <a:solidFill>
                  <a:srgbClr val="FF0000"/>
                </a:solidFill>
              </a:rPr>
              <a:t>MIN</a:t>
            </a:r>
            <a:r>
              <a:rPr lang="en-US" sz="3200" dirty="0"/>
              <a:t>(price) min_price</a:t>
            </a:r>
          </a:p>
          <a:p>
            <a:r>
              <a:rPr lang="en-US" sz="3600" b="1" dirty="0">
                <a:solidFill>
                  <a:srgbClr val="FF0000"/>
                </a:solidFill>
              </a:rPr>
              <a:t>FROM</a:t>
            </a:r>
            <a:r>
              <a:rPr lang="en-US" sz="3200" dirty="0"/>
              <a:t> products_table;</a:t>
            </a:r>
            <a:endParaRPr lang="en-NG" sz="3200" dirty="0"/>
          </a:p>
        </p:txBody>
      </p:sp>
    </p:spTree>
    <p:extLst>
      <p:ext uri="{BB962C8B-B14F-4D97-AF65-F5344CB8AC3E}">
        <p14:creationId xmlns:p14="http://schemas.microsoft.com/office/powerpoint/2010/main" val="74626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58240"/>
            <a:ext cx="11594466" cy="1015663"/>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MAX </a:t>
            </a:r>
            <a:r>
              <a:rPr lang="en-US" sz="2000" b="1" dirty="0">
                <a:solidFill>
                  <a:schemeClr val="tx1">
                    <a:lumMod val="95000"/>
                    <a:lumOff val="5000"/>
                  </a:schemeClr>
                </a:solidFill>
                <a:latin typeface="Bahnschrift SemiBold" panose="020B0502040204020203" pitchFamily="34" charset="0"/>
              </a:rPr>
              <a:t>returns the maximum number in the column or filter conditions.</a:t>
            </a:r>
          </a:p>
          <a:p>
            <a:endParaRPr lang="en-US" sz="2000" b="1" i="0" dirty="0">
              <a:solidFill>
                <a:schemeClr val="tx1">
                  <a:lumMod val="95000"/>
                  <a:lumOff val="5000"/>
                </a:schemeClr>
              </a:solidFill>
              <a:effectLst/>
              <a:latin typeface="Bahnschrift SemiBold" panose="020B0502040204020203" pitchFamily="34" charset="0"/>
            </a:endParaRPr>
          </a:p>
          <a:p>
            <a:r>
              <a:rPr lang="en-US" sz="2000" b="1" dirty="0">
                <a:solidFill>
                  <a:schemeClr val="tx1">
                    <a:lumMod val="95000"/>
                    <a:lumOff val="5000"/>
                  </a:schemeClr>
                </a:solidFill>
                <a:latin typeface="Bahnschrift SemiBold" panose="020B0502040204020203" pitchFamily="34" charset="0"/>
              </a:rPr>
              <a:t>Question: Which product has the highest price</a:t>
            </a:r>
            <a:r>
              <a:rPr lang="en-US" sz="2000" b="1" dirty="0">
                <a:solidFill>
                  <a:srgbClr val="C00000"/>
                </a:solidFill>
                <a:latin typeface="Bahnschrift SemiBold" panose="020B0502040204020203" pitchFamily="34" charset="0"/>
              </a:rPr>
              <a:t>.</a:t>
            </a:r>
            <a:endParaRPr lang="en-US" sz="2000" b="1" i="0" dirty="0">
              <a:solidFill>
                <a:srgbClr val="C00000"/>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AGGREGATE FUNCTIONS</a:t>
            </a:r>
          </a:p>
          <a:p>
            <a:pPr algn="ctr"/>
            <a:r>
              <a:rPr lang="en-US" sz="2800" b="1" dirty="0">
                <a:latin typeface="Segoe UI Black" panose="020B0A02040204020203" pitchFamily="34" charset="0"/>
                <a:ea typeface="Segoe UI Black" panose="020B0A02040204020203" pitchFamily="34" charset="0"/>
              </a:rPr>
              <a:t>MAX</a:t>
            </a:r>
            <a:endParaRPr lang="en-NG" sz="2800" b="1" dirty="0">
              <a:latin typeface="+mj-lt"/>
            </a:endParaRPr>
          </a:p>
        </p:txBody>
      </p:sp>
      <p:sp>
        <p:nvSpPr>
          <p:cNvPr id="3" name="TextBox 2">
            <a:extLst>
              <a:ext uri="{FF2B5EF4-FFF2-40B4-BE49-F238E27FC236}">
                <a16:creationId xmlns:a16="http://schemas.microsoft.com/office/drawing/2014/main" id="{D953D5E2-8252-B91E-BC33-F61B6BABF527}"/>
              </a:ext>
            </a:extLst>
          </p:cNvPr>
          <p:cNvSpPr txBox="1"/>
          <p:nvPr/>
        </p:nvSpPr>
        <p:spPr>
          <a:xfrm>
            <a:off x="3076078" y="2817393"/>
            <a:ext cx="5731328"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panose="020F0502020204030204"/>
                <a:ea typeface="+mn-ea"/>
                <a:cs typeface="+mn-cs"/>
              </a:rPr>
              <a:t>SELECT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product_name,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1" i="0" u="none" strike="noStrike" kern="1200" cap="none" spc="0" normalizeH="0" baseline="0" noProof="0" dirty="0">
                <a:ln>
                  <a:noFill/>
                </a:ln>
                <a:solidFill>
                  <a:srgbClr val="FF0000"/>
                </a:solidFill>
                <a:effectLst/>
                <a:uLnTx/>
                <a:uFillTx/>
                <a:latin typeface="Calibri" panose="020F0502020204030204"/>
                <a:ea typeface="+mn-ea"/>
                <a:cs typeface="+mn-cs"/>
              </a:rPr>
              <a:t>MAX</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(price) max_price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panose="020F0502020204030204"/>
                <a:ea typeface="+mn-ea"/>
                <a:cs typeface="+mn-cs"/>
              </a:rPr>
              <a:t>FROM</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products_table;</a:t>
            </a:r>
          </a:p>
        </p:txBody>
      </p:sp>
    </p:spTree>
    <p:extLst>
      <p:ext uri="{BB962C8B-B14F-4D97-AF65-F5344CB8AC3E}">
        <p14:creationId xmlns:p14="http://schemas.microsoft.com/office/powerpoint/2010/main" val="4085061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58240"/>
            <a:ext cx="11594466" cy="1354217"/>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HAVING</a:t>
            </a:r>
            <a:r>
              <a:rPr lang="en-US" b="1" dirty="0">
                <a:solidFill>
                  <a:schemeClr val="tx1">
                    <a:lumMod val="95000"/>
                    <a:lumOff val="5000"/>
                  </a:schemeClr>
                </a:solidFill>
                <a:latin typeface="Bahnschrift SemiBold" panose="020B0502040204020203" pitchFamily="34" charset="0"/>
              </a:rPr>
              <a:t>: The HAVING clause is used in queries to filter the result set based on conditions applied to aggregated values (e.g., using aggregate functions like SUM, COUNT, etc.) instead of the WHERE clause.</a:t>
            </a:r>
          </a:p>
          <a:p>
            <a:endParaRPr lang="en-US" sz="2000" b="1" dirty="0">
              <a:solidFill>
                <a:schemeClr val="tx1">
                  <a:lumMod val="95000"/>
                  <a:lumOff val="5000"/>
                </a:schemeClr>
              </a:solidFill>
              <a:latin typeface="Bahnschrift SemiBold" panose="020B0502040204020203" pitchFamily="34" charset="0"/>
            </a:endParaRPr>
          </a:p>
          <a:p>
            <a:r>
              <a:rPr lang="en-US" sz="2000" b="1" dirty="0">
                <a:solidFill>
                  <a:schemeClr val="tx1">
                    <a:lumMod val="95000"/>
                    <a:lumOff val="5000"/>
                  </a:schemeClr>
                </a:solidFill>
                <a:latin typeface="Bahnschrift SemiBold" panose="020B0502040204020203" pitchFamily="34" charset="0"/>
              </a:rPr>
              <a:t>Question: Show the our customers that have spent over “500,000” at our store.</a:t>
            </a:r>
            <a:endParaRPr lang="en-US" sz="2000" b="1" i="0" dirty="0">
              <a:solidFill>
                <a:srgbClr val="C00000"/>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HAVING</a:t>
            </a:r>
          </a:p>
        </p:txBody>
      </p:sp>
      <p:sp>
        <p:nvSpPr>
          <p:cNvPr id="5" name="TextBox 4">
            <a:extLst>
              <a:ext uri="{FF2B5EF4-FFF2-40B4-BE49-F238E27FC236}">
                <a16:creationId xmlns:a16="http://schemas.microsoft.com/office/drawing/2014/main" id="{4DE9EBE1-9651-081F-EAB1-6EA0A80E98FD}"/>
              </a:ext>
            </a:extLst>
          </p:cNvPr>
          <p:cNvSpPr txBox="1"/>
          <p:nvPr/>
        </p:nvSpPr>
        <p:spPr>
          <a:xfrm>
            <a:off x="865415" y="2813063"/>
            <a:ext cx="9748156" cy="3046988"/>
          </a:xfrm>
          <a:prstGeom prst="rect">
            <a:avLst/>
          </a:prstGeom>
          <a:noFill/>
        </p:spPr>
        <p:txBody>
          <a:bodyPr wrap="square" rtlCol="0">
            <a:spAutoFit/>
          </a:bodyPr>
          <a:lstStyle/>
          <a:p>
            <a:r>
              <a:rPr lang="en-US" sz="3200" b="1" dirty="0">
                <a:solidFill>
                  <a:srgbClr val="FF0000"/>
                </a:solidFill>
              </a:rPr>
              <a:t>SELECT</a:t>
            </a:r>
            <a:r>
              <a:rPr lang="en-US" sz="2800" dirty="0"/>
              <a:t> o.customer_id, </a:t>
            </a:r>
          </a:p>
          <a:p>
            <a:r>
              <a:rPr lang="en-US" sz="2800" dirty="0"/>
              <a:t>	</a:t>
            </a:r>
            <a:r>
              <a:rPr lang="en-US" sz="3200" b="1" dirty="0">
                <a:solidFill>
                  <a:srgbClr val="FF0000"/>
                </a:solidFill>
              </a:rPr>
              <a:t>SUM</a:t>
            </a:r>
            <a:r>
              <a:rPr lang="en-US" sz="2800" dirty="0"/>
              <a:t>(p.price) </a:t>
            </a:r>
            <a:r>
              <a:rPr lang="en-US" sz="2800" dirty="0" err="1"/>
              <a:t>total_amount</a:t>
            </a:r>
            <a:endParaRPr lang="en-US" sz="2800" dirty="0"/>
          </a:p>
          <a:p>
            <a:r>
              <a:rPr lang="en-US" sz="3200" b="1" dirty="0">
                <a:solidFill>
                  <a:srgbClr val="FF0000"/>
                </a:solidFill>
              </a:rPr>
              <a:t>FROM</a:t>
            </a:r>
            <a:r>
              <a:rPr lang="en-US" sz="2800" dirty="0"/>
              <a:t> orders_table o</a:t>
            </a:r>
          </a:p>
          <a:p>
            <a:r>
              <a:rPr lang="en-US" sz="3200" b="1" dirty="0">
                <a:solidFill>
                  <a:srgbClr val="FF0000"/>
                </a:solidFill>
              </a:rPr>
              <a:t>JOIN</a:t>
            </a:r>
            <a:r>
              <a:rPr lang="en-US" sz="2800" dirty="0"/>
              <a:t> products_table p </a:t>
            </a:r>
            <a:r>
              <a:rPr lang="en-US" sz="3200" b="1" dirty="0">
                <a:solidFill>
                  <a:srgbClr val="FF0000"/>
                </a:solidFill>
              </a:rPr>
              <a:t>ON</a:t>
            </a:r>
            <a:r>
              <a:rPr lang="en-US" sz="2800" dirty="0"/>
              <a:t> o.product_id = p.product_id</a:t>
            </a:r>
          </a:p>
          <a:p>
            <a:r>
              <a:rPr lang="en-US" sz="3200" b="1" dirty="0">
                <a:solidFill>
                  <a:srgbClr val="FF0000"/>
                </a:solidFill>
              </a:rPr>
              <a:t>GROUP</a:t>
            </a:r>
            <a:r>
              <a:rPr lang="en-US" sz="2800" dirty="0"/>
              <a:t> </a:t>
            </a:r>
            <a:r>
              <a:rPr lang="en-US" sz="3200" b="1" dirty="0">
                <a:solidFill>
                  <a:srgbClr val="FF0000"/>
                </a:solidFill>
              </a:rPr>
              <a:t>BY</a:t>
            </a:r>
            <a:r>
              <a:rPr lang="en-US" sz="2800" dirty="0"/>
              <a:t> o.customer_id</a:t>
            </a:r>
          </a:p>
          <a:p>
            <a:r>
              <a:rPr lang="en-US" sz="3200" b="1" dirty="0">
                <a:solidFill>
                  <a:srgbClr val="FF0000"/>
                </a:solidFill>
              </a:rPr>
              <a:t>HAVING</a:t>
            </a:r>
            <a:r>
              <a:rPr lang="en-US" sz="2800" dirty="0"/>
              <a:t> </a:t>
            </a:r>
            <a:r>
              <a:rPr lang="en-US" sz="3200" b="1" dirty="0">
                <a:solidFill>
                  <a:srgbClr val="FF0000"/>
                </a:solidFill>
              </a:rPr>
              <a:t>SUM</a:t>
            </a:r>
            <a:r>
              <a:rPr lang="en-US" sz="2800" dirty="0"/>
              <a:t>(p.price) </a:t>
            </a:r>
            <a:r>
              <a:rPr lang="en-US" sz="2800" dirty="0">
                <a:solidFill>
                  <a:srgbClr val="FF0000"/>
                </a:solidFill>
              </a:rPr>
              <a:t>&gt;</a:t>
            </a:r>
            <a:r>
              <a:rPr lang="en-US" sz="2800" dirty="0"/>
              <a:t> 500000;</a:t>
            </a:r>
            <a:endParaRPr lang="en-NG" sz="2800" dirty="0"/>
          </a:p>
        </p:txBody>
      </p:sp>
    </p:spTree>
    <p:extLst>
      <p:ext uri="{BB962C8B-B14F-4D97-AF65-F5344CB8AC3E}">
        <p14:creationId xmlns:p14="http://schemas.microsoft.com/office/powerpoint/2010/main" val="3104970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58240"/>
            <a:ext cx="11594466" cy="2308324"/>
          </a:xfrm>
          <a:prstGeom prst="rect">
            <a:avLst/>
          </a:prstGeom>
          <a:noFill/>
        </p:spPr>
        <p:txBody>
          <a:bodyPr wrap="square" rtlCol="0">
            <a:spAutoFit/>
          </a:bodyPr>
          <a:lstStyle/>
          <a:p>
            <a:r>
              <a:rPr kumimoji="0" lang="en-US" sz="2400" b="1" i="0" u="none" strike="noStrike" kern="1200" cap="none" spc="0" normalizeH="0" baseline="0" noProof="0" dirty="0">
                <a:ln>
                  <a:noFill/>
                </a:ln>
                <a:solidFill>
                  <a:srgbClr val="C00000"/>
                </a:solidFill>
                <a:effectLst/>
                <a:uLnTx/>
                <a:uFillTx/>
                <a:latin typeface="Bahnschrift SemiBold" panose="020B0502040204020203" pitchFamily="34" charset="0"/>
                <a:ea typeface="+mn-ea"/>
                <a:cs typeface="+mn-cs"/>
              </a:rPr>
              <a:t>CASE:</a:t>
            </a:r>
            <a:r>
              <a:rPr lang="en-US" sz="2000" b="1" dirty="0">
                <a:solidFill>
                  <a:srgbClr val="C00000"/>
                </a:solidFill>
                <a:latin typeface="Bahnschrift SemiBold" panose="020B0502040204020203" pitchFamily="34" charset="0"/>
              </a:rPr>
              <a:t> </a:t>
            </a:r>
            <a:r>
              <a:rPr lang="en-US" sz="2000" b="1" dirty="0">
                <a:solidFill>
                  <a:schemeClr val="tx1">
                    <a:lumMod val="95000"/>
                    <a:lumOff val="5000"/>
                  </a:schemeClr>
                </a:solidFill>
                <a:latin typeface="Bahnschrift SemiBold" panose="020B0502040204020203" pitchFamily="34" charset="0"/>
              </a:rPr>
              <a:t>The CASE expression allows us to perform conditional logic within our query. It evaluates this conditions and returns a result based on the condition that matches.</a:t>
            </a:r>
          </a:p>
          <a:p>
            <a:endParaRPr lang="en-US" sz="2000" b="1" dirty="0">
              <a:solidFill>
                <a:schemeClr val="tx1">
                  <a:lumMod val="95000"/>
                  <a:lumOff val="5000"/>
                </a:schemeClr>
              </a:solidFill>
              <a:latin typeface="Bahnschrift SemiBold" panose="020B0502040204020203" pitchFamily="34" charset="0"/>
            </a:endParaRPr>
          </a:p>
          <a:p>
            <a:r>
              <a:rPr lang="en-US" sz="2000" b="1" dirty="0">
                <a:solidFill>
                  <a:schemeClr val="tx1">
                    <a:lumMod val="95000"/>
                    <a:lumOff val="5000"/>
                  </a:schemeClr>
                </a:solidFill>
                <a:latin typeface="Bahnschrift SemiBold" panose="020B0502040204020203" pitchFamily="34" charset="0"/>
              </a:rPr>
              <a:t>Question: classify our products into 3 groups;</a:t>
            </a:r>
          </a:p>
          <a:p>
            <a:r>
              <a:rPr lang="en-US" sz="2000" b="1" i="0" dirty="0">
                <a:solidFill>
                  <a:schemeClr val="tx1">
                    <a:lumMod val="95000"/>
                    <a:lumOff val="5000"/>
                  </a:schemeClr>
                </a:solidFill>
                <a:effectLst/>
                <a:latin typeface="Bahnschrift SemiBold" panose="020B0502040204020203" pitchFamily="34" charset="0"/>
              </a:rPr>
              <a:t>Below “100,000” are “Low Priced Products”</a:t>
            </a:r>
          </a:p>
          <a:p>
            <a:r>
              <a:rPr lang="en-US" sz="2000" b="1" dirty="0">
                <a:solidFill>
                  <a:schemeClr val="tx1">
                    <a:lumMod val="95000"/>
                    <a:lumOff val="5000"/>
                  </a:schemeClr>
                </a:solidFill>
                <a:latin typeface="Bahnschrift SemiBold" panose="020B0502040204020203" pitchFamily="34" charset="0"/>
              </a:rPr>
              <a:t>Between “100,000 – 180,000” are “Average Priced Products”</a:t>
            </a:r>
          </a:p>
          <a:p>
            <a:r>
              <a:rPr lang="en-US" sz="2000" b="1" i="0" dirty="0">
                <a:solidFill>
                  <a:schemeClr val="tx1">
                    <a:lumMod val="95000"/>
                    <a:lumOff val="5000"/>
                  </a:schemeClr>
                </a:solidFill>
                <a:effectLst/>
                <a:latin typeface="Bahnschrift SemiBold" panose="020B0502040204020203" pitchFamily="34" charset="0"/>
              </a:rPr>
              <a:t>Above “180,000” are “Expensive Products”</a:t>
            </a:r>
            <a:endParaRPr lang="en-US" sz="2000" b="1" i="0" dirty="0">
              <a:solidFill>
                <a:srgbClr val="C00000"/>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CASE</a:t>
            </a:r>
          </a:p>
        </p:txBody>
      </p:sp>
      <p:sp>
        <p:nvSpPr>
          <p:cNvPr id="5" name="TextBox 4">
            <a:extLst>
              <a:ext uri="{FF2B5EF4-FFF2-40B4-BE49-F238E27FC236}">
                <a16:creationId xmlns:a16="http://schemas.microsoft.com/office/drawing/2014/main" id="{4DE9EBE1-9651-081F-EAB1-6EA0A80E98FD}"/>
              </a:ext>
            </a:extLst>
          </p:cNvPr>
          <p:cNvSpPr txBox="1"/>
          <p:nvPr/>
        </p:nvSpPr>
        <p:spPr>
          <a:xfrm>
            <a:off x="579890" y="3465852"/>
            <a:ext cx="11093179" cy="3046988"/>
          </a:xfrm>
          <a:prstGeom prst="rect">
            <a:avLst/>
          </a:prstGeom>
          <a:noFill/>
        </p:spPr>
        <p:txBody>
          <a:bodyPr wrap="square" rtlCol="0">
            <a:spAutoFit/>
          </a:bodyPr>
          <a:lstStyle/>
          <a:p>
            <a:r>
              <a:rPr lang="en-US" sz="2400" b="1" dirty="0">
                <a:solidFill>
                  <a:srgbClr val="FF0000"/>
                </a:solidFill>
              </a:rPr>
              <a:t>SELECT</a:t>
            </a:r>
            <a:r>
              <a:rPr lang="en-US" sz="2400" dirty="0"/>
              <a:t> product_name,</a:t>
            </a:r>
          </a:p>
          <a:p>
            <a:r>
              <a:rPr lang="en-US" sz="2400" dirty="0"/>
              <a:t>	price,</a:t>
            </a:r>
          </a:p>
          <a:p>
            <a:r>
              <a:rPr lang="en-US" sz="2400" dirty="0"/>
              <a:t>  	</a:t>
            </a:r>
            <a:r>
              <a:rPr lang="en-US" sz="2400" b="1" dirty="0">
                <a:solidFill>
                  <a:srgbClr val="FF0000"/>
                </a:solidFill>
              </a:rPr>
              <a:t>CASE</a:t>
            </a:r>
          </a:p>
          <a:p>
            <a:r>
              <a:rPr lang="en-US" sz="2400" dirty="0"/>
              <a:t>                  </a:t>
            </a:r>
            <a:r>
              <a:rPr lang="en-US" sz="2400" b="1" dirty="0">
                <a:solidFill>
                  <a:srgbClr val="FF0000"/>
                </a:solidFill>
              </a:rPr>
              <a:t>WHEN</a:t>
            </a:r>
            <a:r>
              <a:rPr lang="en-US" sz="2400" dirty="0"/>
              <a:t> price &lt; 100000 </a:t>
            </a:r>
            <a:r>
              <a:rPr lang="en-US" sz="2400" b="1" dirty="0">
                <a:solidFill>
                  <a:srgbClr val="FF0000"/>
                </a:solidFill>
              </a:rPr>
              <a:t>THEN</a:t>
            </a:r>
            <a:r>
              <a:rPr lang="en-US" sz="2400" dirty="0"/>
              <a:t> 'Low Priced Products'</a:t>
            </a:r>
          </a:p>
          <a:p>
            <a:r>
              <a:rPr lang="en-US" sz="2400" dirty="0"/>
              <a:t>  	     </a:t>
            </a:r>
            <a:r>
              <a:rPr lang="en-US" sz="2400" b="1" dirty="0">
                <a:solidFill>
                  <a:srgbClr val="FF0000"/>
                </a:solidFill>
              </a:rPr>
              <a:t>WHEN</a:t>
            </a:r>
            <a:r>
              <a:rPr lang="en-US" sz="2400" dirty="0"/>
              <a:t> price &gt;= 100000 </a:t>
            </a:r>
            <a:r>
              <a:rPr lang="en-US" sz="2400" b="1" dirty="0">
                <a:solidFill>
                  <a:srgbClr val="FF0000"/>
                </a:solidFill>
              </a:rPr>
              <a:t>AND</a:t>
            </a:r>
            <a:r>
              <a:rPr lang="en-US" sz="2400" dirty="0"/>
              <a:t> price &lt; 180000 </a:t>
            </a:r>
            <a:r>
              <a:rPr lang="en-US" sz="2400" b="1" dirty="0">
                <a:solidFill>
                  <a:srgbClr val="FF0000"/>
                </a:solidFill>
              </a:rPr>
              <a:t>THEN</a:t>
            </a:r>
            <a:r>
              <a:rPr lang="en-US" sz="2400" dirty="0"/>
              <a:t> 'Average Priced Products'</a:t>
            </a:r>
          </a:p>
          <a:p>
            <a:r>
              <a:rPr lang="en-US" sz="2400" dirty="0"/>
              <a:t>  	     </a:t>
            </a:r>
            <a:r>
              <a:rPr lang="en-US" sz="2400" b="1" dirty="0">
                <a:solidFill>
                  <a:srgbClr val="FF0000"/>
                </a:solidFill>
              </a:rPr>
              <a:t>ELSE</a:t>
            </a:r>
            <a:r>
              <a:rPr lang="en-US" sz="2400" dirty="0"/>
              <a:t> 'Expensive Products’</a:t>
            </a:r>
          </a:p>
          <a:p>
            <a:r>
              <a:rPr lang="en-US" sz="2400" dirty="0"/>
              <a:t>             </a:t>
            </a:r>
            <a:r>
              <a:rPr lang="en-US" sz="2400" b="1" dirty="0">
                <a:solidFill>
                  <a:srgbClr val="FF0000"/>
                </a:solidFill>
              </a:rPr>
              <a:t>END</a:t>
            </a:r>
            <a:r>
              <a:rPr lang="en-US" sz="2400" dirty="0"/>
              <a:t> </a:t>
            </a:r>
            <a:r>
              <a:rPr lang="en-US" sz="2400" b="1" dirty="0">
                <a:solidFill>
                  <a:srgbClr val="FF0000"/>
                </a:solidFill>
              </a:rPr>
              <a:t>AS</a:t>
            </a:r>
            <a:r>
              <a:rPr lang="en-US" sz="2400" dirty="0"/>
              <a:t> price_category</a:t>
            </a:r>
          </a:p>
          <a:p>
            <a:r>
              <a:rPr lang="en-US" sz="2400" b="1" dirty="0">
                <a:solidFill>
                  <a:srgbClr val="FF0000"/>
                </a:solidFill>
              </a:rPr>
              <a:t>FROM</a:t>
            </a:r>
            <a:r>
              <a:rPr lang="en-US" sz="2400" dirty="0"/>
              <a:t> products_table;</a:t>
            </a:r>
            <a:endParaRPr lang="en-NG" sz="2400" dirty="0"/>
          </a:p>
        </p:txBody>
      </p:sp>
    </p:spTree>
    <p:extLst>
      <p:ext uri="{BB962C8B-B14F-4D97-AF65-F5344CB8AC3E}">
        <p14:creationId xmlns:p14="http://schemas.microsoft.com/office/powerpoint/2010/main" val="921688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70294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2361927" y="27820"/>
            <a:ext cx="6898822" cy="769441"/>
          </a:xfrm>
          <a:prstGeom prst="rect">
            <a:avLst/>
          </a:prstGeom>
          <a:noFill/>
        </p:spPr>
        <p:txBody>
          <a:bodyPr wrap="square" rtlCol="0">
            <a:spAutoFit/>
          </a:bodyPr>
          <a:lstStyle/>
          <a:p>
            <a:pPr algn="ctr"/>
            <a:r>
              <a:rPr lang="en-US" sz="4400" dirty="0">
                <a:latin typeface="Segoe UI Black" panose="020B0A02040204020203" pitchFamily="34" charset="0"/>
                <a:ea typeface="Segoe UI Black" panose="020B0A02040204020203" pitchFamily="34" charset="0"/>
              </a:rPr>
              <a:t>What is SQL?</a:t>
            </a:r>
          </a:p>
        </p:txBody>
      </p:sp>
      <p:sp>
        <p:nvSpPr>
          <p:cNvPr id="9" name="TextBox 8">
            <a:extLst>
              <a:ext uri="{FF2B5EF4-FFF2-40B4-BE49-F238E27FC236}">
                <a16:creationId xmlns:a16="http://schemas.microsoft.com/office/drawing/2014/main" id="{722B6329-FC82-1A09-753F-2DEF63B426D3}"/>
              </a:ext>
            </a:extLst>
          </p:cNvPr>
          <p:cNvSpPr txBox="1"/>
          <p:nvPr/>
        </p:nvSpPr>
        <p:spPr>
          <a:xfrm>
            <a:off x="158388" y="758951"/>
            <a:ext cx="11936184" cy="1200329"/>
          </a:xfrm>
          <a:prstGeom prst="rect">
            <a:avLst/>
          </a:prstGeom>
          <a:noFill/>
        </p:spPr>
        <p:txBody>
          <a:bodyPr wrap="square" rtlCol="0">
            <a:spAutoFit/>
          </a:bodyPr>
          <a:lstStyle/>
          <a:p>
            <a:r>
              <a:rPr lang="en-US" sz="1200" b="1" dirty="0">
                <a:latin typeface="Bahnschrift SemiBold" panose="020B0502040204020203" pitchFamily="34" charset="0"/>
                <a:ea typeface="Segoe UI Black" panose="020B0A02040204020203" pitchFamily="34" charset="0"/>
              </a:rPr>
              <a:t>By using SQL, we can easily define the structure of our databases, create tables, define relationships between tables, and enforce data integrity through constraints. SQL also provides a flexible and efficient way to retrieve, update, and delete data from the database, enabling users to perform complex operations and generate meaningful insights.</a:t>
            </a:r>
          </a:p>
          <a:p>
            <a:endParaRPr lang="en-US" sz="1200" b="1" dirty="0">
              <a:latin typeface="Bahnschrift SemiBold" panose="020B0502040204020203" pitchFamily="34" charset="0"/>
              <a:ea typeface="Segoe UI Black" panose="020B0A02040204020203" pitchFamily="34" charset="0"/>
            </a:endParaRPr>
          </a:p>
          <a:p>
            <a:r>
              <a:rPr lang="en-US" sz="1200" b="1" dirty="0">
                <a:latin typeface="Bahnschrift SemiBold" panose="020B0502040204020203" pitchFamily="34" charset="0"/>
                <a:ea typeface="Segoe UI Black" panose="020B0A02040204020203" pitchFamily="34" charset="0"/>
              </a:rPr>
              <a:t>Overall, SQL and RDBMS work hand in hand to provide a reliable and efficient solution for managing and manipulating relational databases, making it an essential tool for data management in various industries and applications.</a:t>
            </a:r>
            <a:endParaRPr lang="en-NG" sz="1200" b="1" dirty="0">
              <a:latin typeface="Bahnschrift SemiBold" panose="020B0502040204020203" pitchFamily="34" charset="0"/>
              <a:ea typeface="Segoe UI Black" panose="020B0A02040204020203" pitchFamily="34" charset="0"/>
            </a:endParaRPr>
          </a:p>
        </p:txBody>
      </p:sp>
      <p:pic>
        <p:nvPicPr>
          <p:cNvPr id="11" name="Picture 10">
            <a:extLst>
              <a:ext uri="{FF2B5EF4-FFF2-40B4-BE49-F238E27FC236}">
                <a16:creationId xmlns:a16="http://schemas.microsoft.com/office/drawing/2014/main" id="{F2C6EFA7-87A2-E5E1-2171-EFEC8A6EC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9814" y="1977722"/>
            <a:ext cx="7747907" cy="4986414"/>
          </a:xfrm>
          <a:prstGeom prst="rect">
            <a:avLst/>
          </a:prstGeom>
        </p:spPr>
      </p:pic>
    </p:spTree>
    <p:extLst>
      <p:ext uri="{BB962C8B-B14F-4D97-AF65-F5344CB8AC3E}">
        <p14:creationId xmlns:p14="http://schemas.microsoft.com/office/powerpoint/2010/main" val="1456001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231106"/>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LIST AGGREGATION: </a:t>
            </a:r>
            <a:r>
              <a:rPr lang="en-US" b="1" dirty="0">
                <a:solidFill>
                  <a:schemeClr val="tx1">
                    <a:lumMod val="95000"/>
                    <a:lumOff val="5000"/>
                  </a:schemeClr>
                </a:solidFill>
                <a:latin typeface="Bahnschrift SemiBold" panose="020B0502040204020203" pitchFamily="34" charset="0"/>
              </a:rPr>
              <a:t>List aggregation combines multiple values into a single string, this can be used to get the list of values under a certain group or criteria</a:t>
            </a:r>
          </a:p>
          <a:p>
            <a:endParaRPr lang="en-US" b="1" i="0" dirty="0">
              <a:solidFill>
                <a:schemeClr val="tx1">
                  <a:lumMod val="95000"/>
                  <a:lumOff val="5000"/>
                </a:schemeClr>
              </a:solidFill>
              <a:effectLst/>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Display the names of customers that fall under each location our store is located.</a:t>
            </a:r>
            <a:endParaRPr lang="en-US"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LIST AGGREGATION</a:t>
            </a:r>
            <a:endParaRPr lang="en-NG" sz="2800" b="1" dirty="0">
              <a:latin typeface="+mj-lt"/>
            </a:endParaRPr>
          </a:p>
        </p:txBody>
      </p:sp>
      <p:sp>
        <p:nvSpPr>
          <p:cNvPr id="3" name="TextBox 2">
            <a:extLst>
              <a:ext uri="{FF2B5EF4-FFF2-40B4-BE49-F238E27FC236}">
                <a16:creationId xmlns:a16="http://schemas.microsoft.com/office/drawing/2014/main" id="{65757FB4-E9C1-1594-D1C6-616E9C22D59B}"/>
              </a:ext>
            </a:extLst>
          </p:cNvPr>
          <p:cNvSpPr txBox="1"/>
          <p:nvPr/>
        </p:nvSpPr>
        <p:spPr>
          <a:xfrm>
            <a:off x="562519" y="3159579"/>
            <a:ext cx="11127921" cy="2308324"/>
          </a:xfrm>
          <a:prstGeom prst="rect">
            <a:avLst/>
          </a:prstGeom>
          <a:noFill/>
        </p:spPr>
        <p:txBody>
          <a:bodyPr wrap="square" rtlCol="0">
            <a:spAutoFit/>
          </a:bodyPr>
          <a:lstStyle/>
          <a:p>
            <a:r>
              <a:rPr lang="en-US" sz="3600" b="1" dirty="0">
                <a:solidFill>
                  <a:srgbClr val="FF0000"/>
                </a:solidFill>
              </a:rPr>
              <a:t>SELECT</a:t>
            </a:r>
            <a:r>
              <a:rPr lang="en-US" sz="3600" dirty="0"/>
              <a:t> customer_location, </a:t>
            </a:r>
          </a:p>
          <a:p>
            <a:r>
              <a:rPr lang="en-US" sz="3600" dirty="0"/>
              <a:t>	   </a:t>
            </a:r>
            <a:r>
              <a:rPr lang="en-US" sz="3600" b="1" dirty="0">
                <a:solidFill>
                  <a:srgbClr val="FF0000"/>
                </a:solidFill>
              </a:rPr>
              <a:t>STRING_AGG</a:t>
            </a:r>
            <a:r>
              <a:rPr lang="en-US" sz="3600" dirty="0"/>
              <a:t>(customer_name, ',   ')  customers</a:t>
            </a:r>
          </a:p>
          <a:p>
            <a:r>
              <a:rPr lang="en-US" sz="3600" b="1" dirty="0">
                <a:solidFill>
                  <a:srgbClr val="FF0000"/>
                </a:solidFill>
              </a:rPr>
              <a:t>FROM</a:t>
            </a:r>
            <a:r>
              <a:rPr lang="en-US" sz="3600" dirty="0"/>
              <a:t> customers_table </a:t>
            </a:r>
          </a:p>
          <a:p>
            <a:r>
              <a:rPr lang="en-US" sz="3600" b="1" dirty="0">
                <a:solidFill>
                  <a:srgbClr val="FF0000"/>
                </a:solidFill>
              </a:rPr>
              <a:t>GROUP</a:t>
            </a:r>
            <a:r>
              <a:rPr lang="en-US" sz="3600" dirty="0"/>
              <a:t> </a:t>
            </a:r>
            <a:r>
              <a:rPr lang="en-US" sz="3600" b="1" dirty="0">
                <a:solidFill>
                  <a:srgbClr val="FF0000"/>
                </a:solidFill>
              </a:rPr>
              <a:t>BY</a:t>
            </a:r>
            <a:r>
              <a:rPr lang="en-US" sz="3600" dirty="0"/>
              <a:t> customer_location;</a:t>
            </a:r>
            <a:endParaRPr lang="en-NG" sz="3600" dirty="0"/>
          </a:p>
        </p:txBody>
      </p:sp>
    </p:spTree>
    <p:extLst>
      <p:ext uri="{BB962C8B-B14F-4D97-AF65-F5344CB8AC3E}">
        <p14:creationId xmlns:p14="http://schemas.microsoft.com/office/powerpoint/2010/main" val="4051857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2123658"/>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CEIL</a:t>
            </a:r>
            <a:r>
              <a:rPr lang="en-US" b="1" dirty="0">
                <a:solidFill>
                  <a:schemeClr val="tx1">
                    <a:lumMod val="95000"/>
                    <a:lumOff val="5000"/>
                  </a:schemeClr>
                </a:solidFill>
                <a:latin typeface="Bahnschrift SemiBold" panose="020B0502040204020203" pitchFamily="34" charset="0"/>
              </a:rPr>
              <a:t>: Returns the smallest integer greater than or equal to a specified number.</a:t>
            </a:r>
          </a:p>
          <a:p>
            <a:r>
              <a:rPr lang="en-US" sz="2400" b="1" dirty="0">
                <a:solidFill>
                  <a:srgbClr val="C00000"/>
                </a:solidFill>
                <a:latin typeface="Bahnschrift SemiBold" panose="020B0502040204020203" pitchFamily="34" charset="0"/>
              </a:rPr>
              <a:t>FLOOR</a:t>
            </a:r>
            <a:r>
              <a:rPr lang="en-US" b="1" dirty="0">
                <a:solidFill>
                  <a:schemeClr val="tx1">
                    <a:lumMod val="95000"/>
                    <a:lumOff val="5000"/>
                  </a:schemeClr>
                </a:solidFill>
                <a:latin typeface="Bahnschrift SemiBold" panose="020B0502040204020203" pitchFamily="34" charset="0"/>
              </a:rPr>
              <a:t>: Returns the largest integer less than or equal to a specified number.</a:t>
            </a:r>
          </a:p>
          <a:p>
            <a:r>
              <a:rPr lang="en-US" sz="2400" b="1" dirty="0">
                <a:solidFill>
                  <a:srgbClr val="C00000"/>
                </a:solidFill>
                <a:latin typeface="Bahnschrift SemiBold" panose="020B0502040204020203" pitchFamily="34" charset="0"/>
              </a:rPr>
              <a:t>ROUND</a:t>
            </a:r>
            <a:r>
              <a:rPr lang="en-US" b="1" dirty="0">
                <a:solidFill>
                  <a:schemeClr val="tx1">
                    <a:lumMod val="95000"/>
                    <a:lumOff val="5000"/>
                  </a:schemeClr>
                </a:solidFill>
                <a:latin typeface="Bahnschrift SemiBold" panose="020B0502040204020203" pitchFamily="34" charset="0"/>
              </a:rPr>
              <a:t>: Rounds a number to a specified number of decimal places.</a:t>
            </a:r>
          </a:p>
          <a:p>
            <a:r>
              <a:rPr lang="en-US" sz="2400" b="1" dirty="0">
                <a:solidFill>
                  <a:srgbClr val="C00000"/>
                </a:solidFill>
                <a:latin typeface="Bahnschrift SemiBold" panose="020B0502040204020203" pitchFamily="34" charset="0"/>
              </a:rPr>
              <a:t>POWER</a:t>
            </a:r>
            <a:r>
              <a:rPr lang="en-US" b="1" dirty="0">
                <a:solidFill>
                  <a:schemeClr val="tx1">
                    <a:lumMod val="95000"/>
                    <a:lumOff val="5000"/>
                  </a:schemeClr>
                </a:solidFill>
                <a:latin typeface="Bahnschrift SemiBold" panose="020B0502040204020203" pitchFamily="34" charset="0"/>
              </a:rPr>
              <a:t>: Raises a number to a specified power.</a:t>
            </a:r>
          </a:p>
          <a:p>
            <a:endParaRPr lang="en-US" b="1" i="0" dirty="0">
              <a:solidFill>
                <a:schemeClr val="tx1">
                  <a:lumMod val="95000"/>
                  <a:lumOff val="5000"/>
                </a:schemeClr>
              </a:solidFill>
              <a:effectLst/>
              <a:latin typeface="Bahnschrift SemiBold" panose="020B0502040204020203" pitchFamily="34" charset="0"/>
            </a:endParaRPr>
          </a:p>
          <a:p>
            <a:r>
              <a:rPr lang="en-US" b="1" dirty="0">
                <a:solidFill>
                  <a:schemeClr val="tx1">
                    <a:lumMod val="95000"/>
                    <a:lumOff val="5000"/>
                  </a:schemeClr>
                </a:solidFill>
                <a:latin typeface="Bahnschrift SemiBold" panose="020B0502040204020203" pitchFamily="34" charset="0"/>
              </a:rPr>
              <a:t>Question: Use this functions on the following numbers respectively; 9.2, 9.8, 9.25232, 2</a:t>
            </a:r>
            <a:endParaRPr lang="en-US"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CEIL &amp; FLOOR, ROUND &amp; POWER</a:t>
            </a:r>
          </a:p>
        </p:txBody>
      </p:sp>
      <p:sp>
        <p:nvSpPr>
          <p:cNvPr id="3" name="TextBox 2">
            <a:extLst>
              <a:ext uri="{FF2B5EF4-FFF2-40B4-BE49-F238E27FC236}">
                <a16:creationId xmlns:a16="http://schemas.microsoft.com/office/drawing/2014/main" id="{392C7E75-A054-62D6-C435-9F45F412C77E}"/>
              </a:ext>
            </a:extLst>
          </p:cNvPr>
          <p:cNvSpPr txBox="1"/>
          <p:nvPr/>
        </p:nvSpPr>
        <p:spPr>
          <a:xfrm>
            <a:off x="2240038" y="3306838"/>
            <a:ext cx="6580415" cy="2862322"/>
          </a:xfrm>
          <a:prstGeom prst="rect">
            <a:avLst/>
          </a:prstGeom>
          <a:noFill/>
        </p:spPr>
        <p:txBody>
          <a:bodyPr wrap="square" rtlCol="0">
            <a:spAutoFit/>
          </a:bodyPr>
          <a:lstStyle/>
          <a:p>
            <a:r>
              <a:rPr lang="en-US" sz="3600" b="1" dirty="0">
                <a:solidFill>
                  <a:srgbClr val="FF0000"/>
                </a:solidFill>
              </a:rPr>
              <a:t>SELECT</a:t>
            </a:r>
            <a:r>
              <a:rPr lang="en-US" sz="3600" dirty="0"/>
              <a:t> </a:t>
            </a:r>
            <a:r>
              <a:rPr lang="en-US" sz="3600" b="1" dirty="0">
                <a:solidFill>
                  <a:srgbClr val="FF0000"/>
                </a:solidFill>
              </a:rPr>
              <a:t>CEIL</a:t>
            </a:r>
            <a:r>
              <a:rPr lang="en-US" sz="3600" dirty="0"/>
              <a:t>(9.2),</a:t>
            </a:r>
          </a:p>
          <a:p>
            <a:r>
              <a:rPr lang="en-US" sz="3600" dirty="0"/>
              <a:t>	   </a:t>
            </a:r>
            <a:r>
              <a:rPr lang="en-US" sz="3600" b="1" dirty="0">
                <a:solidFill>
                  <a:srgbClr val="FF0000"/>
                </a:solidFill>
              </a:rPr>
              <a:t>FLOOR</a:t>
            </a:r>
            <a:r>
              <a:rPr lang="en-US" sz="3600" dirty="0"/>
              <a:t>(9.8),</a:t>
            </a:r>
          </a:p>
          <a:p>
            <a:r>
              <a:rPr lang="en-US" sz="3600" dirty="0"/>
              <a:t>	   </a:t>
            </a:r>
            <a:r>
              <a:rPr lang="en-US" sz="3600" b="1" dirty="0">
                <a:solidFill>
                  <a:srgbClr val="FF0000"/>
                </a:solidFill>
              </a:rPr>
              <a:t>ROUND</a:t>
            </a:r>
            <a:r>
              <a:rPr lang="en-US" sz="3600" dirty="0"/>
              <a:t>(9.25232, 2),</a:t>
            </a:r>
          </a:p>
          <a:p>
            <a:r>
              <a:rPr lang="en-US" sz="3600" dirty="0"/>
              <a:t>	   </a:t>
            </a:r>
            <a:r>
              <a:rPr lang="en-US" sz="3600" b="1" dirty="0">
                <a:solidFill>
                  <a:srgbClr val="FF0000"/>
                </a:solidFill>
              </a:rPr>
              <a:t>POWER</a:t>
            </a:r>
            <a:r>
              <a:rPr lang="en-US" sz="3600" dirty="0"/>
              <a:t>(2, 4),</a:t>
            </a:r>
          </a:p>
          <a:p>
            <a:r>
              <a:rPr lang="en-US" sz="3600" dirty="0"/>
              <a:t>	   2^4 </a:t>
            </a:r>
            <a:r>
              <a:rPr lang="en-US" sz="3600" b="1" dirty="0">
                <a:solidFill>
                  <a:srgbClr val="FF0000"/>
                </a:solidFill>
              </a:rPr>
              <a:t>AS</a:t>
            </a:r>
            <a:r>
              <a:rPr lang="en-US" sz="3600" dirty="0"/>
              <a:t> </a:t>
            </a:r>
            <a:r>
              <a:rPr lang="en-US" sz="3600" dirty="0" err="1"/>
              <a:t>another_power</a:t>
            </a:r>
            <a:r>
              <a:rPr lang="en-US" sz="3600" dirty="0"/>
              <a:t>;</a:t>
            </a:r>
            <a:endParaRPr lang="en-NG" sz="3600" dirty="0"/>
          </a:p>
        </p:txBody>
      </p:sp>
    </p:spTree>
    <p:extLst>
      <p:ext uri="{BB962C8B-B14F-4D97-AF65-F5344CB8AC3E}">
        <p14:creationId xmlns:p14="http://schemas.microsoft.com/office/powerpoint/2010/main" val="1319634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1" y="-40822"/>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97995" y="1049968"/>
            <a:ext cx="11594466" cy="2031325"/>
          </a:xfrm>
          <a:prstGeom prst="rect">
            <a:avLst/>
          </a:prstGeom>
          <a:noFill/>
        </p:spPr>
        <p:txBody>
          <a:bodyPr wrap="square" rtlCol="0">
            <a:spAutoFit/>
          </a:bodyPr>
          <a:lstStyle/>
          <a:p>
            <a:r>
              <a:rPr lang="en-US" b="1" dirty="0">
                <a:solidFill>
                  <a:schemeClr val="tx1">
                    <a:lumMod val="95000"/>
                    <a:lumOff val="5000"/>
                  </a:schemeClr>
                </a:solidFill>
                <a:latin typeface="Bahnschrift SemiBold" panose="020B0502040204020203" pitchFamily="34" charset="0"/>
              </a:rPr>
              <a:t>There are various date and time functions available in SQL and they’re;</a:t>
            </a:r>
          </a:p>
          <a:p>
            <a:endParaRPr lang="en-US" sz="1800" b="1" dirty="0">
              <a:solidFill>
                <a:srgbClr val="C00000"/>
              </a:solidFill>
              <a:latin typeface="Bahnschrift SemiBold" panose="020B0502040204020203" pitchFamily="34" charset="0"/>
            </a:endParaRPr>
          </a:p>
          <a:p>
            <a:r>
              <a:rPr lang="en-US" sz="1800" b="1" dirty="0">
                <a:solidFill>
                  <a:srgbClr val="C00000"/>
                </a:solidFill>
                <a:latin typeface="Bahnschrift SemiBold" panose="020B0502040204020203" pitchFamily="34" charset="0"/>
              </a:rPr>
              <a:t>CURRENT_DATE: </a:t>
            </a:r>
            <a:r>
              <a:rPr lang="en-US" sz="1800" b="1" dirty="0">
                <a:solidFill>
                  <a:schemeClr val="tx1">
                    <a:lumMod val="95000"/>
                    <a:lumOff val="5000"/>
                  </a:schemeClr>
                </a:solidFill>
                <a:latin typeface="Bahnschrift SemiBold" panose="020B0502040204020203" pitchFamily="34" charset="0"/>
              </a:rPr>
              <a:t>Thi</a:t>
            </a:r>
            <a:r>
              <a:rPr lang="en-US" b="1" dirty="0">
                <a:solidFill>
                  <a:schemeClr val="tx1">
                    <a:lumMod val="95000"/>
                    <a:lumOff val="5000"/>
                  </a:schemeClr>
                </a:solidFill>
                <a:latin typeface="Bahnschrift SemiBold" panose="020B0502040204020203" pitchFamily="34" charset="0"/>
              </a:rPr>
              <a:t>s is used to access, display / return the current date.</a:t>
            </a:r>
            <a:endParaRPr lang="en-US" sz="1800" b="1" dirty="0">
              <a:solidFill>
                <a:srgbClr val="C00000"/>
              </a:solidFill>
              <a:latin typeface="Bahnschrift SemiBold" panose="020B0502040204020203" pitchFamily="34" charset="0"/>
            </a:endParaRPr>
          </a:p>
          <a:p>
            <a:r>
              <a:rPr lang="en-US" sz="1800" b="1" dirty="0">
                <a:solidFill>
                  <a:srgbClr val="C00000"/>
                </a:solidFill>
                <a:latin typeface="Bahnschrift SemiBold" panose="020B0502040204020203" pitchFamily="34" charset="0"/>
              </a:rPr>
              <a:t>CURRENT_TIME: </a:t>
            </a:r>
            <a:r>
              <a:rPr lang="en-US" sz="1800" b="1" dirty="0">
                <a:solidFill>
                  <a:schemeClr val="tx1">
                    <a:lumMod val="95000"/>
                    <a:lumOff val="5000"/>
                  </a:schemeClr>
                </a:solidFill>
                <a:latin typeface="Bahnschrift SemiBold" panose="020B0502040204020203" pitchFamily="34" charset="0"/>
              </a:rPr>
              <a:t>Thi</a:t>
            </a:r>
            <a:r>
              <a:rPr lang="en-US" b="1" dirty="0">
                <a:solidFill>
                  <a:schemeClr val="tx1">
                    <a:lumMod val="95000"/>
                    <a:lumOff val="5000"/>
                  </a:schemeClr>
                </a:solidFill>
                <a:latin typeface="Bahnschrift SemiBold" panose="020B0502040204020203" pitchFamily="34" charset="0"/>
              </a:rPr>
              <a:t>s is used to access, display / return the current timestamp.</a:t>
            </a:r>
            <a:endParaRPr lang="en-US" sz="1800" b="1" dirty="0">
              <a:solidFill>
                <a:srgbClr val="C00000"/>
              </a:solidFill>
              <a:latin typeface="Bahnschrift SemiBold" panose="020B0502040204020203" pitchFamily="34" charset="0"/>
            </a:endParaRPr>
          </a:p>
          <a:p>
            <a:r>
              <a:rPr lang="en-US" sz="1800" b="1" dirty="0">
                <a:solidFill>
                  <a:srgbClr val="C00000"/>
                </a:solidFill>
                <a:latin typeface="Bahnschrift SemiBold" panose="020B0502040204020203" pitchFamily="34" charset="0"/>
              </a:rPr>
              <a:t>CURRENT_TIMESTAMP: </a:t>
            </a:r>
            <a:r>
              <a:rPr lang="en-US" sz="1800" b="1" dirty="0">
                <a:solidFill>
                  <a:schemeClr val="tx1">
                    <a:lumMod val="95000"/>
                    <a:lumOff val="5000"/>
                  </a:schemeClr>
                </a:solidFill>
                <a:latin typeface="Bahnschrift SemiBold" panose="020B0502040204020203" pitchFamily="34" charset="0"/>
              </a:rPr>
              <a:t>Thi</a:t>
            </a:r>
            <a:r>
              <a:rPr lang="en-US" b="1" dirty="0">
                <a:solidFill>
                  <a:schemeClr val="tx1">
                    <a:lumMod val="95000"/>
                    <a:lumOff val="5000"/>
                  </a:schemeClr>
                </a:solidFill>
                <a:latin typeface="Bahnschrift SemiBold" panose="020B0502040204020203" pitchFamily="34" charset="0"/>
              </a:rPr>
              <a:t>s is used to access, display / return the current timestamp(date &amp; time).</a:t>
            </a:r>
            <a:endParaRPr lang="en-US" sz="1800" b="1" dirty="0">
              <a:solidFill>
                <a:srgbClr val="C00000"/>
              </a:solidFill>
              <a:latin typeface="Bahnschrift SemiBold" panose="020B0502040204020203" pitchFamily="34" charset="0"/>
            </a:endParaRP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Show the current date, time &amp; timestamp.</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DATE &amp; TIME FUNCTIONS</a:t>
            </a:r>
          </a:p>
        </p:txBody>
      </p:sp>
      <p:sp>
        <p:nvSpPr>
          <p:cNvPr id="3" name="TextBox 2">
            <a:extLst>
              <a:ext uri="{FF2B5EF4-FFF2-40B4-BE49-F238E27FC236}">
                <a16:creationId xmlns:a16="http://schemas.microsoft.com/office/drawing/2014/main" id="{116F17B8-0275-3845-F072-68101A0AFE79}"/>
              </a:ext>
            </a:extLst>
          </p:cNvPr>
          <p:cNvSpPr txBox="1"/>
          <p:nvPr/>
        </p:nvSpPr>
        <p:spPr>
          <a:xfrm>
            <a:off x="1673135" y="3461683"/>
            <a:ext cx="9168493" cy="1692771"/>
          </a:xfrm>
          <a:prstGeom prst="rect">
            <a:avLst/>
          </a:prstGeom>
          <a:noFill/>
        </p:spPr>
        <p:txBody>
          <a:bodyPr wrap="square" rtlCol="0">
            <a:spAutoFit/>
          </a:bodyPr>
          <a:lstStyle/>
          <a:p>
            <a:r>
              <a:rPr lang="en-US" sz="4000" b="1" dirty="0">
                <a:solidFill>
                  <a:srgbClr val="FF0000"/>
                </a:solidFill>
              </a:rPr>
              <a:t>SELECT</a:t>
            </a:r>
            <a:r>
              <a:rPr lang="en-US" sz="3200" dirty="0"/>
              <a:t> CURRENT_DATE,</a:t>
            </a:r>
          </a:p>
          <a:p>
            <a:r>
              <a:rPr lang="en-US" sz="3200" dirty="0"/>
              <a:t>	       CURRENT_TIME,</a:t>
            </a:r>
          </a:p>
          <a:p>
            <a:r>
              <a:rPr lang="en-US" sz="3200" dirty="0"/>
              <a:t>	       CURRENT_TIMESTAMP;</a:t>
            </a:r>
            <a:endParaRPr lang="en-NG" sz="3200" dirty="0"/>
          </a:p>
        </p:txBody>
      </p:sp>
    </p:spTree>
    <p:extLst>
      <p:ext uri="{BB962C8B-B14F-4D97-AF65-F5344CB8AC3E}">
        <p14:creationId xmlns:p14="http://schemas.microsoft.com/office/powerpoint/2010/main" val="3162265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676968"/>
            <a:ext cx="11594466" cy="1661993"/>
          </a:xfrm>
          <a:prstGeom prst="rect">
            <a:avLst/>
          </a:prstGeom>
          <a:noFill/>
        </p:spPr>
        <p:txBody>
          <a:bodyPr wrap="square" rtlCol="0">
            <a:spAutoFit/>
          </a:bodyPr>
          <a:lstStyle/>
          <a:p>
            <a:r>
              <a:rPr lang="en-US" b="1" dirty="0">
                <a:solidFill>
                  <a:srgbClr val="C00000"/>
                </a:solidFill>
                <a:latin typeface="Bahnschrift SemiBold" panose="020B0502040204020203" pitchFamily="34" charset="0"/>
              </a:rPr>
              <a:t>DATE_PART:</a:t>
            </a:r>
            <a:r>
              <a:rPr lang="en-US" sz="1600" b="1" dirty="0">
                <a:solidFill>
                  <a:schemeClr val="tx1">
                    <a:lumMod val="95000"/>
                    <a:lumOff val="5000"/>
                  </a:schemeClr>
                </a:solidFill>
                <a:latin typeface="Bahnschrift SemiBold" panose="020B0502040204020203" pitchFamily="34" charset="0"/>
              </a:rPr>
              <a:t> This is used to slice / extract  a specific part or component (e.g., year, month, day) of the selected date</a:t>
            </a:r>
            <a:endParaRPr lang="en-US" sz="1600" b="1" i="0" dirty="0">
              <a:solidFill>
                <a:schemeClr val="tx1">
                  <a:lumMod val="95000"/>
                  <a:lumOff val="5000"/>
                </a:schemeClr>
              </a:solidFill>
              <a:effectLst/>
              <a:latin typeface="Bahnschrift SemiBold" panose="020B0502040204020203" pitchFamily="34" charset="0"/>
            </a:endParaRPr>
          </a:p>
          <a:p>
            <a:r>
              <a:rPr lang="en-US" b="1" dirty="0">
                <a:solidFill>
                  <a:srgbClr val="C00000"/>
                </a:solidFill>
                <a:latin typeface="Bahnschrift SemiBold" panose="020B0502040204020203" pitchFamily="34" charset="0"/>
              </a:rPr>
              <a:t>DATE_TRUNC:</a:t>
            </a:r>
            <a:r>
              <a:rPr lang="en-US" sz="1600" b="1" dirty="0">
                <a:solidFill>
                  <a:schemeClr val="tx1">
                    <a:lumMod val="95000"/>
                    <a:lumOff val="5000"/>
                  </a:schemeClr>
                </a:solidFill>
                <a:latin typeface="Bahnschrift SemiBold" panose="020B0502040204020203" pitchFamily="34" charset="0"/>
              </a:rPr>
              <a:t> This is used to truncate a date or timestamp to a specified precision (e.g., year, month, day).</a:t>
            </a:r>
          </a:p>
          <a:p>
            <a:r>
              <a:rPr lang="en-US" b="1" dirty="0">
                <a:solidFill>
                  <a:srgbClr val="C00000"/>
                </a:solidFill>
                <a:latin typeface="Bahnschrift SemiBold" panose="020B0502040204020203" pitchFamily="34" charset="0"/>
              </a:rPr>
              <a:t>EXTRACT:</a:t>
            </a:r>
            <a:r>
              <a:rPr lang="en-US" sz="1600" b="1" dirty="0">
                <a:solidFill>
                  <a:schemeClr val="tx1">
                    <a:lumMod val="95000"/>
                    <a:lumOff val="5000"/>
                  </a:schemeClr>
                </a:solidFill>
                <a:latin typeface="Bahnschrift SemiBold" panose="020B0502040204020203" pitchFamily="34" charset="0"/>
              </a:rPr>
              <a:t> This is used to slice / extracts a specific component (e.g., year, month, day) from a date or timestamp</a:t>
            </a:r>
          </a:p>
          <a:p>
            <a:endParaRPr lang="en-US" sz="1600" b="1" dirty="0">
              <a:solidFill>
                <a:schemeClr val="tx1">
                  <a:lumMod val="95000"/>
                  <a:lumOff val="5000"/>
                </a:schemeClr>
              </a:solidFill>
              <a:latin typeface="Bahnschrift SemiBold" panose="020B0502040204020203" pitchFamily="34" charset="0"/>
            </a:endParaRPr>
          </a:p>
          <a:p>
            <a:r>
              <a:rPr lang="en-US" sz="1600" b="1" i="0" dirty="0">
                <a:solidFill>
                  <a:schemeClr val="tx1">
                    <a:lumMod val="95000"/>
                    <a:lumOff val="5000"/>
                  </a:schemeClr>
                </a:solidFill>
                <a:effectLst/>
                <a:latin typeface="Bahnschrift SemiBold" panose="020B0502040204020203" pitchFamily="34" charset="0"/>
              </a:rPr>
              <a:t>Question: Display the names of our members, their join date, the month, year and day they joined and the truncated year, month &amp; day they joined.</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DATE &amp; TIME FUNCTIONS</a:t>
            </a:r>
          </a:p>
        </p:txBody>
      </p:sp>
      <p:sp>
        <p:nvSpPr>
          <p:cNvPr id="3" name="TextBox 2">
            <a:extLst>
              <a:ext uri="{FF2B5EF4-FFF2-40B4-BE49-F238E27FC236}">
                <a16:creationId xmlns:a16="http://schemas.microsoft.com/office/drawing/2014/main" id="{116F17B8-0275-3845-F072-68101A0AFE79}"/>
              </a:ext>
            </a:extLst>
          </p:cNvPr>
          <p:cNvSpPr txBox="1"/>
          <p:nvPr/>
        </p:nvSpPr>
        <p:spPr>
          <a:xfrm>
            <a:off x="2806881" y="2175663"/>
            <a:ext cx="9168493" cy="4678204"/>
          </a:xfrm>
          <a:prstGeom prst="rect">
            <a:avLst/>
          </a:prstGeom>
          <a:noFill/>
        </p:spPr>
        <p:txBody>
          <a:bodyPr wrap="square" rtlCol="0">
            <a:spAutoFit/>
          </a:bodyPr>
          <a:lstStyle/>
          <a:p>
            <a:r>
              <a:rPr lang="en-US" sz="2000" b="1" dirty="0">
                <a:solidFill>
                  <a:srgbClr val="FF0000"/>
                </a:solidFill>
              </a:rPr>
              <a:t>SELECT</a:t>
            </a:r>
            <a:r>
              <a:rPr lang="en-US" sz="2000" dirty="0">
                <a:solidFill>
                  <a:schemeClr val="tx1">
                    <a:lumMod val="95000"/>
                    <a:lumOff val="5000"/>
                  </a:schemeClr>
                </a:solidFill>
              </a:rPr>
              <a:t> c.customer_name,</a:t>
            </a:r>
          </a:p>
          <a:p>
            <a:r>
              <a:rPr lang="en-US" sz="2000" dirty="0">
                <a:solidFill>
                  <a:schemeClr val="tx1">
                    <a:lumMod val="95000"/>
                    <a:lumOff val="5000"/>
                  </a:schemeClr>
                </a:solidFill>
              </a:rPr>
              <a:t>              m.join_date,</a:t>
            </a:r>
          </a:p>
          <a:p>
            <a:r>
              <a:rPr lang="en-US" sz="2000" b="1" dirty="0">
                <a:solidFill>
                  <a:schemeClr val="tx1">
                    <a:lumMod val="95000"/>
                    <a:lumOff val="5000"/>
                  </a:schemeClr>
                </a:solidFill>
              </a:rPr>
              <a:t>              </a:t>
            </a:r>
            <a:r>
              <a:rPr lang="en-US" sz="2000" b="1" dirty="0">
                <a:solidFill>
                  <a:srgbClr val="FF0000"/>
                </a:solidFill>
              </a:rPr>
              <a:t>DATE_PART</a:t>
            </a:r>
            <a:r>
              <a:rPr lang="en-US" sz="2000" dirty="0">
                <a:solidFill>
                  <a:schemeClr val="tx1">
                    <a:lumMod val="95000"/>
                    <a:lumOff val="5000"/>
                  </a:schemeClr>
                </a:solidFill>
              </a:rPr>
              <a:t>('year', m.join_date) part_join_year,</a:t>
            </a:r>
          </a:p>
          <a:p>
            <a:r>
              <a:rPr lang="en-US" sz="2000" dirty="0">
                <a:solidFill>
                  <a:schemeClr val="tx1">
                    <a:lumMod val="95000"/>
                    <a:lumOff val="5000"/>
                  </a:schemeClr>
                </a:solidFill>
              </a:rPr>
              <a:t>              </a:t>
            </a:r>
            <a:r>
              <a:rPr lang="en-US" sz="2000" b="1" dirty="0">
                <a:solidFill>
                  <a:srgbClr val="FF0000"/>
                </a:solidFill>
              </a:rPr>
              <a:t>DATE_PART</a:t>
            </a:r>
            <a:r>
              <a:rPr lang="en-US" sz="2000" dirty="0">
                <a:solidFill>
                  <a:schemeClr val="tx1">
                    <a:lumMod val="95000"/>
                    <a:lumOff val="5000"/>
                  </a:schemeClr>
                </a:solidFill>
              </a:rPr>
              <a:t>('month', m.join_date) part_join_month,</a:t>
            </a:r>
          </a:p>
          <a:p>
            <a:r>
              <a:rPr lang="en-US" sz="2000" dirty="0">
                <a:solidFill>
                  <a:schemeClr val="tx1">
                    <a:lumMod val="95000"/>
                    <a:lumOff val="5000"/>
                  </a:schemeClr>
                </a:solidFill>
              </a:rPr>
              <a:t>              </a:t>
            </a:r>
            <a:r>
              <a:rPr lang="en-US" sz="2000" b="1" dirty="0">
                <a:solidFill>
                  <a:srgbClr val="FF0000"/>
                </a:solidFill>
              </a:rPr>
              <a:t>DATE_PART</a:t>
            </a:r>
            <a:r>
              <a:rPr lang="en-US" sz="2000" dirty="0">
                <a:solidFill>
                  <a:schemeClr val="tx1">
                    <a:lumMod val="95000"/>
                    <a:lumOff val="5000"/>
                  </a:schemeClr>
                </a:solidFill>
              </a:rPr>
              <a:t>('day', m.join_date) part_join_day,</a:t>
            </a:r>
          </a:p>
          <a:p>
            <a:r>
              <a:rPr lang="en-US" sz="2000" dirty="0">
                <a:solidFill>
                  <a:schemeClr val="tx1">
                    <a:lumMod val="95000"/>
                    <a:lumOff val="5000"/>
                  </a:schemeClr>
                </a:solidFill>
              </a:rPr>
              <a:t>	   </a:t>
            </a:r>
          </a:p>
          <a:p>
            <a:r>
              <a:rPr lang="en-US" sz="2000" dirty="0">
                <a:solidFill>
                  <a:schemeClr val="tx1">
                    <a:lumMod val="95000"/>
                    <a:lumOff val="5000"/>
                  </a:schemeClr>
                </a:solidFill>
              </a:rPr>
              <a:t>              </a:t>
            </a:r>
            <a:r>
              <a:rPr lang="en-US" sz="2000" b="1" dirty="0">
                <a:solidFill>
                  <a:srgbClr val="FF0000"/>
                </a:solidFill>
              </a:rPr>
              <a:t>DATE_TRUNC</a:t>
            </a:r>
            <a:r>
              <a:rPr lang="en-US" sz="2000" dirty="0">
                <a:solidFill>
                  <a:schemeClr val="tx1">
                    <a:lumMod val="95000"/>
                    <a:lumOff val="5000"/>
                  </a:schemeClr>
                </a:solidFill>
              </a:rPr>
              <a:t>('year', m.join_date) truncated_join_year,</a:t>
            </a:r>
          </a:p>
          <a:p>
            <a:r>
              <a:rPr lang="en-US" sz="2000" dirty="0">
                <a:solidFill>
                  <a:schemeClr val="tx1">
                    <a:lumMod val="95000"/>
                    <a:lumOff val="5000"/>
                  </a:schemeClr>
                </a:solidFill>
              </a:rPr>
              <a:t>              </a:t>
            </a:r>
            <a:r>
              <a:rPr lang="en-US" sz="2000" b="1" dirty="0">
                <a:solidFill>
                  <a:srgbClr val="FF0000"/>
                </a:solidFill>
              </a:rPr>
              <a:t>DATE_TRUNC</a:t>
            </a:r>
            <a:r>
              <a:rPr lang="en-US" sz="2000" dirty="0">
                <a:solidFill>
                  <a:schemeClr val="tx1">
                    <a:lumMod val="95000"/>
                    <a:lumOff val="5000"/>
                  </a:schemeClr>
                </a:solidFill>
              </a:rPr>
              <a:t>('month', m.join_date) truncated_join_month,</a:t>
            </a:r>
          </a:p>
          <a:p>
            <a:r>
              <a:rPr lang="en-US" sz="2000" dirty="0">
                <a:solidFill>
                  <a:schemeClr val="tx1">
                    <a:lumMod val="95000"/>
                    <a:lumOff val="5000"/>
                  </a:schemeClr>
                </a:solidFill>
              </a:rPr>
              <a:t>              </a:t>
            </a:r>
            <a:r>
              <a:rPr lang="en-US" sz="2000" b="1" dirty="0">
                <a:solidFill>
                  <a:srgbClr val="FF0000"/>
                </a:solidFill>
              </a:rPr>
              <a:t>DATE_TRUNC</a:t>
            </a:r>
            <a:r>
              <a:rPr lang="en-US" sz="2000" dirty="0">
                <a:solidFill>
                  <a:schemeClr val="tx1">
                    <a:lumMod val="95000"/>
                    <a:lumOff val="5000"/>
                  </a:schemeClr>
                </a:solidFill>
              </a:rPr>
              <a:t>('day', m.join_date) truncated_join_day,</a:t>
            </a:r>
          </a:p>
          <a:p>
            <a:r>
              <a:rPr lang="en-US" sz="2000" dirty="0">
                <a:solidFill>
                  <a:schemeClr val="tx1">
                    <a:lumMod val="95000"/>
                    <a:lumOff val="5000"/>
                  </a:schemeClr>
                </a:solidFill>
              </a:rPr>
              <a:t>	   </a:t>
            </a:r>
          </a:p>
          <a:p>
            <a:r>
              <a:rPr lang="en-US" sz="2000" dirty="0">
                <a:solidFill>
                  <a:schemeClr val="tx1">
                    <a:lumMod val="95000"/>
                    <a:lumOff val="5000"/>
                  </a:schemeClr>
                </a:solidFill>
              </a:rPr>
              <a:t>              </a:t>
            </a:r>
            <a:r>
              <a:rPr lang="en-US" sz="2000" b="1" dirty="0">
                <a:solidFill>
                  <a:srgbClr val="FF0000"/>
                </a:solidFill>
              </a:rPr>
              <a:t>EXTRACT</a:t>
            </a:r>
            <a:r>
              <a:rPr lang="en-US" sz="2000" dirty="0">
                <a:solidFill>
                  <a:schemeClr val="tx1">
                    <a:lumMod val="95000"/>
                    <a:lumOff val="5000"/>
                  </a:schemeClr>
                </a:solidFill>
              </a:rPr>
              <a:t>(</a:t>
            </a:r>
            <a:r>
              <a:rPr lang="en-US" sz="2000" b="1" dirty="0">
                <a:solidFill>
                  <a:srgbClr val="FF0000"/>
                </a:solidFill>
              </a:rPr>
              <a:t>YEAR</a:t>
            </a:r>
            <a:r>
              <a:rPr lang="en-US" sz="2000" dirty="0">
                <a:solidFill>
                  <a:schemeClr val="tx1">
                    <a:lumMod val="95000"/>
                    <a:lumOff val="5000"/>
                  </a:schemeClr>
                </a:solidFill>
              </a:rPr>
              <a:t> </a:t>
            </a:r>
            <a:r>
              <a:rPr lang="en-US" sz="2000" b="1" dirty="0">
                <a:solidFill>
                  <a:srgbClr val="FF0000"/>
                </a:solidFill>
              </a:rPr>
              <a:t>FROM</a:t>
            </a:r>
            <a:r>
              <a:rPr lang="en-US" sz="2000" dirty="0">
                <a:solidFill>
                  <a:schemeClr val="tx1">
                    <a:lumMod val="95000"/>
                    <a:lumOff val="5000"/>
                  </a:schemeClr>
                </a:solidFill>
              </a:rPr>
              <a:t> m.join_date) extracted_join_year,</a:t>
            </a:r>
          </a:p>
          <a:p>
            <a:r>
              <a:rPr lang="en-US" sz="2000" dirty="0">
                <a:solidFill>
                  <a:schemeClr val="tx1">
                    <a:lumMod val="95000"/>
                    <a:lumOff val="5000"/>
                  </a:schemeClr>
                </a:solidFill>
              </a:rPr>
              <a:t>              </a:t>
            </a:r>
            <a:r>
              <a:rPr lang="en-US" sz="2000" b="1" dirty="0">
                <a:solidFill>
                  <a:srgbClr val="FF0000"/>
                </a:solidFill>
              </a:rPr>
              <a:t>EXTRACT</a:t>
            </a:r>
            <a:r>
              <a:rPr lang="en-US" sz="2000" dirty="0">
                <a:solidFill>
                  <a:schemeClr val="tx1">
                    <a:lumMod val="95000"/>
                    <a:lumOff val="5000"/>
                  </a:schemeClr>
                </a:solidFill>
              </a:rPr>
              <a:t>(</a:t>
            </a:r>
            <a:r>
              <a:rPr lang="en-US" sz="2000" b="1" dirty="0">
                <a:solidFill>
                  <a:srgbClr val="FF0000"/>
                </a:solidFill>
              </a:rPr>
              <a:t>MONTH</a:t>
            </a:r>
            <a:r>
              <a:rPr lang="en-US" sz="2000" dirty="0">
                <a:solidFill>
                  <a:schemeClr val="tx1">
                    <a:lumMod val="95000"/>
                    <a:lumOff val="5000"/>
                  </a:schemeClr>
                </a:solidFill>
              </a:rPr>
              <a:t> </a:t>
            </a:r>
            <a:r>
              <a:rPr lang="en-US" sz="2000" b="1" dirty="0">
                <a:solidFill>
                  <a:srgbClr val="FF0000"/>
                </a:solidFill>
              </a:rPr>
              <a:t>FROM</a:t>
            </a:r>
            <a:r>
              <a:rPr lang="en-US" sz="2000" dirty="0">
                <a:solidFill>
                  <a:schemeClr val="tx1">
                    <a:lumMod val="95000"/>
                    <a:lumOff val="5000"/>
                  </a:schemeClr>
                </a:solidFill>
              </a:rPr>
              <a:t> m.join_date) extracted_join_month,</a:t>
            </a:r>
          </a:p>
          <a:p>
            <a:r>
              <a:rPr lang="en-US" sz="2000" dirty="0">
                <a:solidFill>
                  <a:schemeClr val="tx1">
                    <a:lumMod val="95000"/>
                    <a:lumOff val="5000"/>
                  </a:schemeClr>
                </a:solidFill>
              </a:rPr>
              <a:t>              </a:t>
            </a:r>
            <a:r>
              <a:rPr lang="en-US" sz="2000" b="1" dirty="0">
                <a:solidFill>
                  <a:srgbClr val="FF0000"/>
                </a:solidFill>
              </a:rPr>
              <a:t>EXTRACT</a:t>
            </a:r>
            <a:r>
              <a:rPr lang="en-US" sz="2000" dirty="0">
                <a:solidFill>
                  <a:schemeClr val="tx1">
                    <a:lumMod val="95000"/>
                    <a:lumOff val="5000"/>
                  </a:schemeClr>
                </a:solidFill>
              </a:rPr>
              <a:t>(</a:t>
            </a:r>
            <a:r>
              <a:rPr lang="en-US" sz="2000" b="1" dirty="0">
                <a:solidFill>
                  <a:srgbClr val="FF0000"/>
                </a:solidFill>
              </a:rPr>
              <a:t>DAY</a:t>
            </a:r>
            <a:r>
              <a:rPr lang="en-US" sz="2000" dirty="0">
                <a:solidFill>
                  <a:schemeClr val="tx1">
                    <a:lumMod val="95000"/>
                    <a:lumOff val="5000"/>
                  </a:schemeClr>
                </a:solidFill>
              </a:rPr>
              <a:t> </a:t>
            </a:r>
            <a:r>
              <a:rPr lang="en-US" sz="2000" b="1" dirty="0">
                <a:solidFill>
                  <a:srgbClr val="FF0000"/>
                </a:solidFill>
              </a:rPr>
              <a:t>FROM</a:t>
            </a:r>
            <a:r>
              <a:rPr lang="en-US" sz="2000" dirty="0">
                <a:solidFill>
                  <a:schemeClr val="tx1">
                    <a:lumMod val="95000"/>
                    <a:lumOff val="5000"/>
                  </a:schemeClr>
                </a:solidFill>
              </a:rPr>
              <a:t> m.join_date) extracted_join_day</a:t>
            </a:r>
          </a:p>
          <a:p>
            <a:r>
              <a:rPr lang="en-US" sz="2000" b="1" dirty="0">
                <a:solidFill>
                  <a:srgbClr val="FF0000"/>
                </a:solidFill>
              </a:rPr>
              <a:t>FROM</a:t>
            </a:r>
            <a:r>
              <a:rPr lang="en-US" sz="2000" dirty="0">
                <a:solidFill>
                  <a:schemeClr val="tx1">
                    <a:lumMod val="95000"/>
                    <a:lumOff val="5000"/>
                  </a:schemeClr>
                </a:solidFill>
              </a:rPr>
              <a:t> members_table m</a:t>
            </a:r>
          </a:p>
          <a:p>
            <a:r>
              <a:rPr lang="en-US" sz="2000" b="1" dirty="0">
                <a:solidFill>
                  <a:srgbClr val="FF0000"/>
                </a:solidFill>
              </a:rPr>
              <a:t>JOIN</a:t>
            </a:r>
            <a:r>
              <a:rPr lang="en-US" sz="2000" dirty="0">
                <a:solidFill>
                  <a:schemeClr val="tx1">
                    <a:lumMod val="95000"/>
                    <a:lumOff val="5000"/>
                  </a:schemeClr>
                </a:solidFill>
              </a:rPr>
              <a:t> customers_table c </a:t>
            </a:r>
            <a:r>
              <a:rPr lang="en-US" sz="2000" b="1" dirty="0">
                <a:solidFill>
                  <a:srgbClr val="FF0000"/>
                </a:solidFill>
              </a:rPr>
              <a:t>ON</a:t>
            </a:r>
            <a:r>
              <a:rPr lang="en-US" sz="2000" dirty="0">
                <a:solidFill>
                  <a:schemeClr val="tx1">
                    <a:lumMod val="95000"/>
                    <a:lumOff val="5000"/>
                  </a:schemeClr>
                </a:solidFill>
              </a:rPr>
              <a:t> m.customer_id = c.customer_id;</a:t>
            </a:r>
            <a:endParaRPr lang="en-NG" sz="2000" dirty="0">
              <a:solidFill>
                <a:schemeClr val="tx1">
                  <a:lumMod val="95000"/>
                  <a:lumOff val="5000"/>
                </a:schemeClr>
              </a:solidFill>
            </a:endParaRPr>
          </a:p>
        </p:txBody>
      </p:sp>
    </p:spTree>
    <p:extLst>
      <p:ext uri="{BB962C8B-B14F-4D97-AF65-F5344CB8AC3E}">
        <p14:creationId xmlns:p14="http://schemas.microsoft.com/office/powerpoint/2010/main" val="2513159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458833" y="758952"/>
            <a:ext cx="11594466" cy="1231106"/>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AGE:</a:t>
            </a:r>
            <a:r>
              <a:rPr lang="en-US" b="1" dirty="0">
                <a:solidFill>
                  <a:schemeClr val="tx1">
                    <a:lumMod val="95000"/>
                    <a:lumOff val="5000"/>
                  </a:schemeClr>
                </a:solidFill>
                <a:latin typeface="Bahnschrift SemiBold" panose="020B0502040204020203" pitchFamily="34" charset="0"/>
              </a:rPr>
              <a:t> This is used to calculates the difference between two dates or timestamps. </a:t>
            </a:r>
          </a:p>
          <a:p>
            <a:r>
              <a:rPr lang="en-US" b="1" dirty="0">
                <a:solidFill>
                  <a:schemeClr val="tx1">
                    <a:lumMod val="95000"/>
                    <a:lumOff val="5000"/>
                  </a:schemeClr>
                </a:solidFill>
                <a:latin typeface="Bahnschrift SemiBold" panose="020B0502040204020203" pitchFamily="34" charset="0"/>
              </a:rPr>
              <a:t>AGE(end_date, start_date) </a:t>
            </a:r>
            <a:endParaRPr lang="en-US" b="1" i="0" dirty="0">
              <a:solidFill>
                <a:schemeClr val="tx1">
                  <a:lumMod val="95000"/>
                  <a:lumOff val="5000"/>
                </a:schemeClr>
              </a:solidFill>
              <a:effectLst/>
              <a:latin typeface="Bahnschrift SemiBold" panose="020B0502040204020203" pitchFamily="34" charset="0"/>
            </a:endParaRP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Display how long it’s been since our members joined us.</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DATE &amp; TIME FUNCTIONS</a:t>
            </a:r>
          </a:p>
          <a:p>
            <a:pPr algn="ct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1455466" y="2922814"/>
            <a:ext cx="10058400" cy="1508105"/>
          </a:xfrm>
          <a:prstGeom prst="rect">
            <a:avLst/>
          </a:prstGeom>
          <a:noFill/>
        </p:spPr>
        <p:txBody>
          <a:bodyPr wrap="square" rtlCol="0">
            <a:spAutoFit/>
          </a:bodyPr>
          <a:lstStyle/>
          <a:p>
            <a:r>
              <a:rPr lang="en-US" sz="3600" b="1" dirty="0">
                <a:solidFill>
                  <a:srgbClr val="FF0000"/>
                </a:solidFill>
              </a:rPr>
              <a:t>SELECT</a:t>
            </a:r>
            <a:r>
              <a:rPr lang="en-US" sz="2800" dirty="0"/>
              <a:t> member_name,</a:t>
            </a:r>
          </a:p>
          <a:p>
            <a:r>
              <a:rPr lang="en-US" sz="2800" dirty="0"/>
              <a:t>	         </a:t>
            </a:r>
            <a:r>
              <a:rPr lang="en-US" sz="2800" b="1" dirty="0">
                <a:solidFill>
                  <a:srgbClr val="FF0000"/>
                </a:solidFill>
              </a:rPr>
              <a:t>AGE</a:t>
            </a:r>
            <a:r>
              <a:rPr lang="en-US" sz="2800" dirty="0"/>
              <a:t>(CURRENT_DATE, join_date) membership_duration</a:t>
            </a:r>
          </a:p>
          <a:p>
            <a:r>
              <a:rPr lang="en-US" sz="2800" b="1" dirty="0">
                <a:solidFill>
                  <a:srgbClr val="FF0000"/>
                </a:solidFill>
              </a:rPr>
              <a:t>FROM</a:t>
            </a:r>
            <a:r>
              <a:rPr lang="en-US" sz="2800" b="1" dirty="0">
                <a:solidFill>
                  <a:srgbClr val="FFFF00"/>
                </a:solidFill>
              </a:rPr>
              <a:t> </a:t>
            </a:r>
            <a:r>
              <a:rPr lang="en-US" sz="2800" dirty="0"/>
              <a:t>members_table;</a:t>
            </a:r>
            <a:endParaRPr lang="en-NG" sz="2800" dirty="0"/>
          </a:p>
        </p:txBody>
      </p:sp>
    </p:spTree>
    <p:extLst>
      <p:ext uri="{BB962C8B-B14F-4D97-AF65-F5344CB8AC3E}">
        <p14:creationId xmlns:p14="http://schemas.microsoft.com/office/powerpoint/2010/main" val="1211446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881416"/>
            <a:ext cx="11594466" cy="1231106"/>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TO_CHAR:</a:t>
            </a:r>
            <a:r>
              <a:rPr lang="en-US" b="1" dirty="0">
                <a:solidFill>
                  <a:schemeClr val="tx1">
                    <a:lumMod val="95000"/>
                    <a:lumOff val="5000"/>
                  </a:schemeClr>
                </a:solidFill>
                <a:latin typeface="Bahnschrift SemiBold" panose="020B0502040204020203" pitchFamily="34" charset="0"/>
              </a:rPr>
              <a:t> This is used to convert a date or timestamp to a formatted string.</a:t>
            </a:r>
            <a:endParaRPr lang="en-US" b="1" i="0" dirty="0">
              <a:solidFill>
                <a:schemeClr val="tx1">
                  <a:lumMod val="95000"/>
                  <a:lumOff val="5000"/>
                </a:schemeClr>
              </a:solidFill>
              <a:effectLst/>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TO_CHAR(date, ‘</a:t>
            </a:r>
            <a:r>
              <a:rPr lang="en-US" b="1" i="0" dirty="0" err="1">
                <a:solidFill>
                  <a:schemeClr val="tx1">
                    <a:lumMod val="95000"/>
                    <a:lumOff val="5000"/>
                  </a:schemeClr>
                </a:solidFill>
                <a:effectLst/>
                <a:latin typeface="Bahnschrift SemiBold" panose="020B0502040204020203" pitchFamily="34" charset="0"/>
              </a:rPr>
              <a:t>date_format</a:t>
            </a:r>
            <a:r>
              <a:rPr lang="en-US" b="1" i="0" dirty="0">
                <a:solidFill>
                  <a:schemeClr val="tx1">
                    <a:lumMod val="95000"/>
                    <a:lumOff val="5000"/>
                  </a:schemeClr>
                </a:solidFill>
                <a:effectLst/>
                <a:latin typeface="Bahnschrift SemiBold" panose="020B0502040204020203" pitchFamily="34" charset="0"/>
              </a:rPr>
              <a:t>’)</a:t>
            </a: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Show the week number, weekday</a:t>
            </a:r>
            <a:r>
              <a:rPr lang="en-US" b="1" dirty="0">
                <a:solidFill>
                  <a:schemeClr val="tx1">
                    <a:lumMod val="95000"/>
                    <a:lumOff val="5000"/>
                  </a:schemeClr>
                </a:solidFill>
                <a:latin typeface="Bahnschrift SemiBold" panose="020B0502040204020203" pitchFamily="34" charset="0"/>
              </a:rPr>
              <a:t> &amp;</a:t>
            </a:r>
            <a:r>
              <a:rPr lang="en-US" b="1" i="0" dirty="0">
                <a:solidFill>
                  <a:schemeClr val="tx1">
                    <a:lumMod val="95000"/>
                    <a:lumOff val="5000"/>
                  </a:schemeClr>
                </a:solidFill>
                <a:effectLst/>
                <a:latin typeface="Bahnschrift SemiBold" panose="020B0502040204020203" pitchFamily="34" charset="0"/>
              </a:rPr>
              <a:t> month name of when our members joined.</a:t>
            </a:r>
          </a:p>
        </p:txBody>
      </p:sp>
      <p:sp>
        <p:nvSpPr>
          <p:cNvPr id="4" name="TextBox 3">
            <a:extLst>
              <a:ext uri="{FF2B5EF4-FFF2-40B4-BE49-F238E27FC236}">
                <a16:creationId xmlns:a16="http://schemas.microsoft.com/office/drawing/2014/main" id="{BC943142-D5FF-A51A-1459-D856C357E0B5}"/>
              </a:ext>
            </a:extLst>
          </p:cNvPr>
          <p:cNvSpPr txBox="1"/>
          <p:nvPr/>
        </p:nvSpPr>
        <p:spPr>
          <a:xfrm>
            <a:off x="277586" y="4133"/>
            <a:ext cx="11594466"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DATE &amp; TIME FUNCTIONS</a:t>
            </a:r>
          </a:p>
        </p:txBody>
      </p:sp>
      <p:sp>
        <p:nvSpPr>
          <p:cNvPr id="3" name="TextBox 2">
            <a:extLst>
              <a:ext uri="{FF2B5EF4-FFF2-40B4-BE49-F238E27FC236}">
                <a16:creationId xmlns:a16="http://schemas.microsoft.com/office/drawing/2014/main" id="{116F17B8-0275-3845-F072-68101A0AFE79}"/>
              </a:ext>
            </a:extLst>
          </p:cNvPr>
          <p:cNvSpPr txBox="1"/>
          <p:nvPr/>
        </p:nvSpPr>
        <p:spPr>
          <a:xfrm>
            <a:off x="1097280" y="2930979"/>
            <a:ext cx="9168493" cy="3477875"/>
          </a:xfrm>
          <a:prstGeom prst="rect">
            <a:avLst/>
          </a:prstGeom>
          <a:noFill/>
        </p:spPr>
        <p:txBody>
          <a:bodyPr wrap="square" rtlCol="0">
            <a:spAutoFit/>
          </a:bodyPr>
          <a:lstStyle/>
          <a:p>
            <a:r>
              <a:rPr lang="en-US" sz="3600" b="1" dirty="0">
                <a:solidFill>
                  <a:srgbClr val="FF0000"/>
                </a:solidFill>
              </a:rPr>
              <a:t>SELECT</a:t>
            </a:r>
            <a:r>
              <a:rPr lang="en-US" sz="2800" dirty="0"/>
              <a:t> c.customer_name,</a:t>
            </a:r>
          </a:p>
          <a:p>
            <a:r>
              <a:rPr lang="en-US" sz="2800" dirty="0"/>
              <a:t>	      m.join_date,</a:t>
            </a:r>
          </a:p>
          <a:p>
            <a:r>
              <a:rPr lang="en-US" sz="2800" dirty="0"/>
              <a:t>	      </a:t>
            </a:r>
            <a:r>
              <a:rPr lang="en-US" sz="3200" b="1" dirty="0">
                <a:solidFill>
                  <a:srgbClr val="FF0000"/>
                </a:solidFill>
              </a:rPr>
              <a:t>TO_CHAR</a:t>
            </a:r>
            <a:r>
              <a:rPr lang="en-US" sz="2800" dirty="0"/>
              <a:t>(m.join_date, ‘WEEK’) week_number,</a:t>
            </a:r>
          </a:p>
          <a:p>
            <a:r>
              <a:rPr lang="en-US" sz="2800" dirty="0"/>
              <a:t>	      </a:t>
            </a:r>
            <a:r>
              <a:rPr lang="en-US" sz="3200" b="1" dirty="0">
                <a:solidFill>
                  <a:srgbClr val="FF0000"/>
                </a:solidFill>
              </a:rPr>
              <a:t>TO_CHAR</a:t>
            </a:r>
            <a:r>
              <a:rPr lang="en-US" sz="2800" dirty="0"/>
              <a:t>(m.join_date, ‘MONTH’) month_name,</a:t>
            </a:r>
          </a:p>
          <a:p>
            <a:r>
              <a:rPr lang="en-US" sz="2800" dirty="0"/>
              <a:t>	      </a:t>
            </a:r>
            <a:r>
              <a:rPr lang="en-US" sz="3200" b="1" dirty="0">
                <a:solidFill>
                  <a:srgbClr val="FF0000"/>
                </a:solidFill>
              </a:rPr>
              <a:t>TO_CHAR</a:t>
            </a:r>
            <a:r>
              <a:rPr lang="en-US" sz="2800" dirty="0"/>
              <a:t>(m.join_date, ‘DAY’) weekday_name</a:t>
            </a:r>
          </a:p>
          <a:p>
            <a:r>
              <a:rPr lang="en-US" sz="2800" b="1" dirty="0">
                <a:solidFill>
                  <a:srgbClr val="FF0000"/>
                </a:solidFill>
              </a:rPr>
              <a:t>FROM</a:t>
            </a:r>
            <a:r>
              <a:rPr lang="en-US" sz="2800" b="1" dirty="0">
                <a:solidFill>
                  <a:srgbClr val="FFFF00"/>
                </a:solidFill>
              </a:rPr>
              <a:t> </a:t>
            </a:r>
            <a:r>
              <a:rPr lang="en-US" sz="2800" dirty="0"/>
              <a:t>members_table m</a:t>
            </a:r>
          </a:p>
          <a:p>
            <a:r>
              <a:rPr lang="en-US" sz="3200" b="1" dirty="0">
                <a:solidFill>
                  <a:srgbClr val="FF0000"/>
                </a:solidFill>
              </a:rPr>
              <a:t>JOIN</a:t>
            </a:r>
            <a:r>
              <a:rPr lang="en-US" sz="2800" dirty="0"/>
              <a:t> customers_table c </a:t>
            </a:r>
            <a:r>
              <a:rPr lang="en-US" sz="3200" b="1" dirty="0">
                <a:solidFill>
                  <a:srgbClr val="FF0000"/>
                </a:solidFill>
              </a:rPr>
              <a:t>ON</a:t>
            </a:r>
            <a:r>
              <a:rPr lang="en-US" sz="2800" dirty="0"/>
              <a:t> m.customer_id = c.customer_id;</a:t>
            </a:r>
            <a:endParaRPr lang="en-NG" sz="2800" dirty="0"/>
          </a:p>
        </p:txBody>
      </p:sp>
    </p:spTree>
    <p:extLst>
      <p:ext uri="{BB962C8B-B14F-4D97-AF65-F5344CB8AC3E}">
        <p14:creationId xmlns:p14="http://schemas.microsoft.com/office/powerpoint/2010/main" val="2806015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58240"/>
            <a:ext cx="11594466" cy="954107"/>
          </a:xfrm>
          <a:prstGeom prst="rect">
            <a:avLst/>
          </a:prstGeom>
          <a:noFill/>
        </p:spPr>
        <p:txBody>
          <a:bodyPr wrap="square" rtlCol="0">
            <a:spAutoFit/>
          </a:bodyPr>
          <a:lstStyle/>
          <a:p>
            <a:r>
              <a:rPr lang="en-US" sz="2000" b="1" dirty="0">
                <a:solidFill>
                  <a:srgbClr val="C00000"/>
                </a:solidFill>
                <a:latin typeface="Bahnschrift SemiBold" panose="020B0502040204020203" pitchFamily="34" charset="0"/>
              </a:rPr>
              <a:t>INTERVAL:</a:t>
            </a:r>
            <a:r>
              <a:rPr lang="en-US" sz="2000" b="1" dirty="0">
                <a:solidFill>
                  <a:schemeClr val="tx1">
                    <a:lumMod val="95000"/>
                    <a:lumOff val="5000"/>
                  </a:schemeClr>
                </a:solidFill>
                <a:latin typeface="Bahnschrift SemiBold" panose="020B0502040204020203" pitchFamily="34" charset="0"/>
              </a:rPr>
              <a:t> This performs operations with intervals (durations of time).</a:t>
            </a:r>
            <a:endParaRPr lang="en-US" sz="2000" b="1" dirty="0">
              <a:solidFill>
                <a:srgbClr val="C00000"/>
              </a:solidFill>
              <a:latin typeface="Bahnschrift SemiBold" panose="020B0502040204020203" pitchFamily="34" charset="0"/>
            </a:endParaRP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Add 1 day to the dates our customer joined our membership program.</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DATE &amp; TIME FUNCTIONS</a:t>
            </a:r>
          </a:p>
        </p:txBody>
      </p:sp>
      <p:sp>
        <p:nvSpPr>
          <p:cNvPr id="3" name="TextBox 2">
            <a:extLst>
              <a:ext uri="{FF2B5EF4-FFF2-40B4-BE49-F238E27FC236}">
                <a16:creationId xmlns:a16="http://schemas.microsoft.com/office/drawing/2014/main" id="{116F17B8-0275-3845-F072-68101A0AFE79}"/>
              </a:ext>
            </a:extLst>
          </p:cNvPr>
          <p:cNvSpPr txBox="1"/>
          <p:nvPr/>
        </p:nvSpPr>
        <p:spPr>
          <a:xfrm>
            <a:off x="155121" y="2111635"/>
            <a:ext cx="11830050" cy="2923877"/>
          </a:xfrm>
          <a:prstGeom prst="rect">
            <a:avLst/>
          </a:prstGeom>
          <a:noFill/>
        </p:spPr>
        <p:txBody>
          <a:bodyPr wrap="square" rtlCol="0">
            <a:spAutoFit/>
          </a:bodyPr>
          <a:lstStyle/>
          <a:p>
            <a:r>
              <a:rPr lang="en-US" sz="3600" b="1" dirty="0">
                <a:solidFill>
                  <a:srgbClr val="FF0000"/>
                </a:solidFill>
              </a:rPr>
              <a:t>SELECT</a:t>
            </a:r>
            <a:r>
              <a:rPr lang="en-US" sz="3600" dirty="0"/>
              <a:t> c.customer_name,</a:t>
            </a:r>
          </a:p>
          <a:p>
            <a:r>
              <a:rPr lang="en-US" sz="3600" dirty="0"/>
              <a:t>	   m.join_date,</a:t>
            </a:r>
          </a:p>
          <a:p>
            <a:r>
              <a:rPr lang="en-US" sz="3600" dirty="0"/>
              <a:t>	   m.join_date + </a:t>
            </a:r>
            <a:r>
              <a:rPr lang="en-US" sz="3600" b="1" dirty="0">
                <a:solidFill>
                  <a:srgbClr val="FF0000"/>
                </a:solidFill>
              </a:rPr>
              <a:t>INTERVAL</a:t>
            </a:r>
            <a:r>
              <a:rPr lang="en-US" sz="3600" dirty="0"/>
              <a:t> '1 day' AS corrected_join_date</a:t>
            </a:r>
          </a:p>
          <a:p>
            <a:r>
              <a:rPr lang="en-US" sz="3600" b="1" dirty="0">
                <a:solidFill>
                  <a:srgbClr val="FF0000"/>
                </a:solidFill>
              </a:rPr>
              <a:t>FROM</a:t>
            </a:r>
            <a:r>
              <a:rPr lang="en-US" sz="3600" dirty="0"/>
              <a:t> members_table m</a:t>
            </a:r>
          </a:p>
          <a:p>
            <a:r>
              <a:rPr lang="en-US" sz="3600" b="1" dirty="0">
                <a:solidFill>
                  <a:srgbClr val="FF0000"/>
                </a:solidFill>
              </a:rPr>
              <a:t>JOIN</a:t>
            </a:r>
            <a:r>
              <a:rPr lang="en-US" sz="3600" dirty="0"/>
              <a:t> customers_table c </a:t>
            </a:r>
            <a:r>
              <a:rPr lang="en-US" sz="3600" b="1" dirty="0">
                <a:solidFill>
                  <a:srgbClr val="FF0000"/>
                </a:solidFill>
              </a:rPr>
              <a:t>ON</a:t>
            </a:r>
            <a:r>
              <a:rPr lang="en-US" sz="3600" dirty="0"/>
              <a:t> m.customer_id = c.customer_id;</a:t>
            </a:r>
            <a:endParaRPr lang="en-NG" sz="3600" dirty="0"/>
          </a:p>
        </p:txBody>
      </p:sp>
    </p:spTree>
    <p:extLst>
      <p:ext uri="{BB962C8B-B14F-4D97-AF65-F5344CB8AC3E}">
        <p14:creationId xmlns:p14="http://schemas.microsoft.com/office/powerpoint/2010/main" val="1914846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569660"/>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SUB-QUERY:</a:t>
            </a:r>
            <a:r>
              <a:rPr lang="en-US" sz="2000" b="1" dirty="0">
                <a:solidFill>
                  <a:schemeClr val="tx1">
                    <a:lumMod val="95000"/>
                    <a:lumOff val="5000"/>
                  </a:schemeClr>
                </a:solidFill>
                <a:latin typeface="Bahnschrift SemiBold" panose="020B0502040204020203" pitchFamily="34" charset="0"/>
              </a:rPr>
              <a:t> </a:t>
            </a:r>
            <a:r>
              <a:rPr lang="en-US" b="1" dirty="0">
                <a:solidFill>
                  <a:schemeClr val="tx1">
                    <a:lumMod val="95000"/>
                    <a:lumOff val="5000"/>
                  </a:schemeClr>
                </a:solidFill>
                <a:latin typeface="Bahnschrift SemiBold" panose="020B0502040204020203" pitchFamily="34" charset="0"/>
              </a:rPr>
              <a:t>A sub-query is a query nested within another query. It can be used to retrieve data for filtering, joining, or for performing calculations. It can be used in various parts of a SQL statement, such as the SELECT, FROM, WHERE, or HAVING clauses</a:t>
            </a: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Find all orders that were above the average product price in our store.</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SUB-QUERY, CTE &amp; TEMP TABLES</a:t>
            </a: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1316083" y="2415328"/>
            <a:ext cx="10659291" cy="4524315"/>
          </a:xfrm>
          <a:prstGeom prst="rect">
            <a:avLst/>
          </a:prstGeom>
          <a:noFill/>
        </p:spPr>
        <p:txBody>
          <a:bodyPr wrap="square" rtlCol="0">
            <a:spAutoFit/>
          </a:bodyPr>
          <a:lstStyle/>
          <a:p>
            <a:r>
              <a:rPr lang="en-US" sz="3200" b="1" dirty="0">
                <a:solidFill>
                  <a:srgbClr val="FF0000"/>
                </a:solidFill>
              </a:rPr>
              <a:t>SELECT</a:t>
            </a:r>
            <a:r>
              <a:rPr lang="en-US" sz="3200" dirty="0"/>
              <a:t> o.order_id,</a:t>
            </a:r>
          </a:p>
          <a:p>
            <a:r>
              <a:rPr lang="en-US" sz="3200" dirty="0"/>
              <a:t>		p.product_name,</a:t>
            </a:r>
          </a:p>
          <a:p>
            <a:r>
              <a:rPr lang="en-US" sz="3200" dirty="0"/>
              <a:t>		p.price</a:t>
            </a:r>
          </a:p>
          <a:p>
            <a:r>
              <a:rPr lang="en-US" sz="3200" b="1" dirty="0">
                <a:solidFill>
                  <a:srgbClr val="FF0000"/>
                </a:solidFill>
              </a:rPr>
              <a:t>FROM</a:t>
            </a:r>
            <a:r>
              <a:rPr lang="en-US" sz="3200" dirty="0"/>
              <a:t> orders_table o</a:t>
            </a:r>
          </a:p>
          <a:p>
            <a:r>
              <a:rPr lang="en-US" sz="3200" b="1" dirty="0">
                <a:solidFill>
                  <a:srgbClr val="FF0000"/>
                </a:solidFill>
              </a:rPr>
              <a:t>JOIN</a:t>
            </a:r>
            <a:r>
              <a:rPr lang="en-US" sz="3200" dirty="0"/>
              <a:t> products_table p </a:t>
            </a:r>
            <a:r>
              <a:rPr lang="en-US" sz="3200" b="1" dirty="0">
                <a:solidFill>
                  <a:srgbClr val="FF0000"/>
                </a:solidFill>
              </a:rPr>
              <a:t>ON</a:t>
            </a:r>
            <a:r>
              <a:rPr lang="en-US" sz="3200" dirty="0"/>
              <a:t> o.product_id = p.product_id</a:t>
            </a:r>
          </a:p>
          <a:p>
            <a:r>
              <a:rPr lang="en-US" sz="3200" b="1" dirty="0">
                <a:solidFill>
                  <a:srgbClr val="FF0000"/>
                </a:solidFill>
              </a:rPr>
              <a:t>WHERE</a:t>
            </a:r>
            <a:r>
              <a:rPr lang="en-US" sz="3200" dirty="0"/>
              <a:t> p.price &gt;= (</a:t>
            </a:r>
          </a:p>
          <a:p>
            <a:r>
              <a:rPr lang="en-US" sz="3200" dirty="0"/>
              <a:t>  </a:t>
            </a:r>
            <a:r>
              <a:rPr lang="en-US" sz="3200" b="1" dirty="0">
                <a:solidFill>
                  <a:srgbClr val="FF0000"/>
                </a:solidFill>
              </a:rPr>
              <a:t>SELECT</a:t>
            </a:r>
            <a:r>
              <a:rPr lang="en-US" sz="3200" dirty="0"/>
              <a:t> </a:t>
            </a:r>
            <a:r>
              <a:rPr lang="en-US" sz="3200" b="1" dirty="0">
                <a:solidFill>
                  <a:srgbClr val="FF0000"/>
                </a:solidFill>
              </a:rPr>
              <a:t>AVG</a:t>
            </a:r>
            <a:r>
              <a:rPr lang="en-US" sz="3200" dirty="0"/>
              <a:t>(price)</a:t>
            </a:r>
          </a:p>
          <a:p>
            <a:r>
              <a:rPr lang="en-US" sz="3200" dirty="0"/>
              <a:t>  </a:t>
            </a:r>
            <a:r>
              <a:rPr lang="en-US" sz="3200" b="1" dirty="0">
                <a:solidFill>
                  <a:srgbClr val="FF0000"/>
                </a:solidFill>
              </a:rPr>
              <a:t>FROM</a:t>
            </a:r>
            <a:r>
              <a:rPr lang="en-US" sz="3200" dirty="0"/>
              <a:t> products_table</a:t>
            </a:r>
          </a:p>
          <a:p>
            <a:r>
              <a:rPr lang="en-US" sz="3200" dirty="0"/>
              <a:t>);</a:t>
            </a:r>
            <a:endParaRPr lang="en-NG" sz="3200" dirty="0"/>
          </a:p>
        </p:txBody>
      </p:sp>
    </p:spTree>
    <p:extLst>
      <p:ext uri="{BB962C8B-B14F-4D97-AF65-F5344CB8AC3E}">
        <p14:creationId xmlns:p14="http://schemas.microsoft.com/office/powerpoint/2010/main" val="2229769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292662"/>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CTE (Common Table Expression):</a:t>
            </a:r>
            <a:r>
              <a:rPr lang="en-US" sz="2000" b="1" dirty="0">
                <a:solidFill>
                  <a:schemeClr val="tx1">
                    <a:lumMod val="95000"/>
                    <a:lumOff val="5000"/>
                  </a:schemeClr>
                </a:solidFill>
                <a:latin typeface="Bahnschrift SemiBold" panose="020B0502040204020203" pitchFamily="34" charset="0"/>
              </a:rPr>
              <a:t> </a:t>
            </a:r>
            <a:r>
              <a:rPr lang="en-US" b="1" dirty="0">
                <a:solidFill>
                  <a:schemeClr val="tx1">
                    <a:lumMod val="95000"/>
                    <a:lumOff val="5000"/>
                  </a:schemeClr>
                </a:solidFill>
                <a:latin typeface="Bahnschrift SemiBold" panose="020B0502040204020203" pitchFamily="34" charset="0"/>
              </a:rPr>
              <a:t>CTEs are just named temporary result set that can be referenced within a query. It improves code readability and reusability.</a:t>
            </a:r>
          </a:p>
          <a:p>
            <a:endParaRPr lang="en-US" b="1" i="0" dirty="0">
              <a:solidFill>
                <a:schemeClr val="tx1">
                  <a:lumMod val="95000"/>
                  <a:lumOff val="5000"/>
                </a:schemeClr>
              </a:solidFill>
              <a:effectLst/>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How many orders do we get on average for each day of the week</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SUB-QUERY, CTE &amp; TEMP TABLES</a:t>
            </a: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1036320" y="2283213"/>
            <a:ext cx="9168493" cy="4401205"/>
          </a:xfrm>
          <a:prstGeom prst="rect">
            <a:avLst/>
          </a:prstGeom>
          <a:noFill/>
        </p:spPr>
        <p:txBody>
          <a:bodyPr wrap="square" rtlCol="0">
            <a:spAutoFit/>
          </a:bodyPr>
          <a:lstStyle/>
          <a:p>
            <a:r>
              <a:rPr lang="en-US" sz="2800" b="1" dirty="0">
                <a:solidFill>
                  <a:srgbClr val="FF0000"/>
                </a:solidFill>
              </a:rPr>
              <a:t>WITH</a:t>
            </a:r>
            <a:r>
              <a:rPr lang="en-US" sz="2800" dirty="0"/>
              <a:t> cte </a:t>
            </a:r>
            <a:r>
              <a:rPr lang="en-US" sz="2800" b="1" dirty="0">
                <a:solidFill>
                  <a:srgbClr val="FF0000"/>
                </a:solidFill>
              </a:rPr>
              <a:t>AS(</a:t>
            </a:r>
          </a:p>
          <a:p>
            <a:r>
              <a:rPr lang="en-US" sz="2800" dirty="0"/>
              <a:t>	</a:t>
            </a:r>
            <a:r>
              <a:rPr lang="en-US" sz="2800" b="1" dirty="0">
                <a:solidFill>
                  <a:srgbClr val="FF0000"/>
                </a:solidFill>
              </a:rPr>
              <a:t>SELECT</a:t>
            </a:r>
            <a:r>
              <a:rPr lang="en-US" sz="2800" dirty="0"/>
              <a:t> order_date,</a:t>
            </a:r>
          </a:p>
          <a:p>
            <a:r>
              <a:rPr lang="en-US" sz="2800" dirty="0"/>
              <a:t>		</a:t>
            </a:r>
            <a:r>
              <a:rPr lang="en-US" sz="2800" b="1" dirty="0">
                <a:solidFill>
                  <a:srgbClr val="FF0000"/>
                </a:solidFill>
              </a:rPr>
              <a:t>COUNT</a:t>
            </a:r>
            <a:r>
              <a:rPr lang="en-US" sz="2800" dirty="0"/>
              <a:t>(*) total_orders</a:t>
            </a:r>
          </a:p>
          <a:p>
            <a:r>
              <a:rPr lang="en-US" sz="2800" dirty="0"/>
              <a:t>	</a:t>
            </a:r>
            <a:r>
              <a:rPr lang="en-US" sz="2800" b="1" dirty="0">
                <a:solidFill>
                  <a:srgbClr val="FF0000"/>
                </a:solidFill>
              </a:rPr>
              <a:t>FROM</a:t>
            </a:r>
            <a:r>
              <a:rPr lang="en-US" sz="2800" dirty="0"/>
              <a:t> orders_table </a:t>
            </a:r>
          </a:p>
          <a:p>
            <a:r>
              <a:rPr lang="en-US" sz="2800" dirty="0"/>
              <a:t>	</a:t>
            </a:r>
            <a:r>
              <a:rPr lang="en-US" sz="2800" b="1" dirty="0">
                <a:solidFill>
                  <a:srgbClr val="FF0000"/>
                </a:solidFill>
              </a:rPr>
              <a:t>GROUP</a:t>
            </a:r>
            <a:r>
              <a:rPr lang="en-US" sz="2800" dirty="0"/>
              <a:t> </a:t>
            </a:r>
            <a:r>
              <a:rPr lang="en-US" sz="2800" b="1" dirty="0">
                <a:solidFill>
                  <a:srgbClr val="FF0000"/>
                </a:solidFill>
              </a:rPr>
              <a:t>BY</a:t>
            </a:r>
            <a:r>
              <a:rPr lang="en-US" sz="2800" dirty="0"/>
              <a:t> order_date</a:t>
            </a:r>
          </a:p>
          <a:p>
            <a:r>
              <a:rPr lang="en-US" sz="2800" b="1" dirty="0">
                <a:solidFill>
                  <a:srgbClr val="FF0000"/>
                </a:solidFill>
              </a:rPr>
              <a:t>)</a:t>
            </a:r>
          </a:p>
          <a:p>
            <a:r>
              <a:rPr lang="en-US" sz="2800" b="1" dirty="0">
                <a:solidFill>
                  <a:srgbClr val="FF0000"/>
                </a:solidFill>
              </a:rPr>
              <a:t>SELECT</a:t>
            </a:r>
            <a:r>
              <a:rPr lang="en-US" sz="2800" dirty="0"/>
              <a:t> </a:t>
            </a:r>
            <a:r>
              <a:rPr lang="en-US" sz="2800" b="1" dirty="0">
                <a:solidFill>
                  <a:srgbClr val="FF0000"/>
                </a:solidFill>
              </a:rPr>
              <a:t>TO_CHAR</a:t>
            </a:r>
            <a:r>
              <a:rPr lang="en-US" sz="2800" dirty="0"/>
              <a:t>(order_date, 'Day') day_of_week,</a:t>
            </a:r>
          </a:p>
          <a:p>
            <a:r>
              <a:rPr lang="en-US" sz="2800" dirty="0"/>
              <a:t>	</a:t>
            </a:r>
            <a:r>
              <a:rPr lang="en-US" sz="2800" b="1" dirty="0">
                <a:solidFill>
                  <a:srgbClr val="FF0000"/>
                </a:solidFill>
              </a:rPr>
              <a:t>ROUND</a:t>
            </a:r>
            <a:r>
              <a:rPr lang="en-US" sz="2800" dirty="0"/>
              <a:t>(</a:t>
            </a:r>
            <a:r>
              <a:rPr lang="en-US" sz="2800" b="1" dirty="0">
                <a:solidFill>
                  <a:srgbClr val="FF0000"/>
                </a:solidFill>
              </a:rPr>
              <a:t>AVG</a:t>
            </a:r>
            <a:r>
              <a:rPr lang="en-US" sz="2800" dirty="0"/>
              <a:t>(total_orders), 1) average_orders</a:t>
            </a:r>
          </a:p>
          <a:p>
            <a:r>
              <a:rPr lang="en-US" sz="2800" b="1" dirty="0">
                <a:solidFill>
                  <a:srgbClr val="FF0000"/>
                </a:solidFill>
              </a:rPr>
              <a:t>FROM</a:t>
            </a:r>
            <a:r>
              <a:rPr lang="en-US" sz="2800" dirty="0"/>
              <a:t> cte</a:t>
            </a:r>
          </a:p>
          <a:p>
            <a:r>
              <a:rPr lang="en-US" sz="2800" b="1" dirty="0">
                <a:solidFill>
                  <a:srgbClr val="FF0000"/>
                </a:solidFill>
              </a:rPr>
              <a:t>GROUP</a:t>
            </a:r>
            <a:r>
              <a:rPr lang="en-US" sz="2800" dirty="0"/>
              <a:t> </a:t>
            </a:r>
            <a:r>
              <a:rPr lang="en-US" sz="2800" dirty="0">
                <a:solidFill>
                  <a:srgbClr val="FF0000"/>
                </a:solidFill>
              </a:rPr>
              <a:t>BY</a:t>
            </a:r>
            <a:r>
              <a:rPr lang="en-US" sz="2800" dirty="0"/>
              <a:t> day_of_week;</a:t>
            </a:r>
            <a:endParaRPr lang="en-NG" sz="2800" dirty="0"/>
          </a:p>
        </p:txBody>
      </p:sp>
    </p:spTree>
    <p:extLst>
      <p:ext uri="{BB962C8B-B14F-4D97-AF65-F5344CB8AC3E}">
        <p14:creationId xmlns:p14="http://schemas.microsoft.com/office/powerpoint/2010/main" val="242822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292662"/>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TEMP TABLES</a:t>
            </a:r>
            <a:r>
              <a:rPr lang="en-US" sz="2000" b="1" dirty="0">
                <a:solidFill>
                  <a:srgbClr val="C00000"/>
                </a:solidFill>
                <a:latin typeface="Bahnschrift SemiBold" panose="020B0502040204020203" pitchFamily="34" charset="0"/>
              </a:rPr>
              <a:t>:</a:t>
            </a:r>
            <a:r>
              <a:rPr lang="en-US" b="1" dirty="0">
                <a:solidFill>
                  <a:schemeClr val="tx1">
                    <a:lumMod val="95000"/>
                    <a:lumOff val="5000"/>
                  </a:schemeClr>
                </a:solidFill>
                <a:latin typeface="Bahnschrift SemiBold" panose="020B0502040204020203" pitchFamily="34" charset="0"/>
              </a:rPr>
              <a:t> These are temporary tables that are created and used within a session or transaction. They are useful for storing intermediate results or complex calculations.</a:t>
            </a:r>
            <a:endParaRPr lang="en-US" b="1" i="0" dirty="0">
              <a:solidFill>
                <a:schemeClr val="tx1">
                  <a:lumMod val="95000"/>
                  <a:lumOff val="5000"/>
                </a:schemeClr>
              </a:solidFill>
              <a:effectLst/>
              <a:latin typeface="Bahnschrift SemiBold" panose="020B0502040204020203" pitchFamily="34" charset="0"/>
            </a:endParaRP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Creat</a:t>
            </a:r>
            <a:r>
              <a:rPr lang="en-US" b="1" dirty="0">
                <a:solidFill>
                  <a:schemeClr val="tx1">
                    <a:lumMod val="95000"/>
                    <a:lumOff val="5000"/>
                  </a:schemeClr>
                </a:solidFill>
                <a:latin typeface="Bahnschrift SemiBold" panose="020B0502040204020203" pitchFamily="34" charset="0"/>
              </a:rPr>
              <a:t>e a temp table to hold of USA customers details</a:t>
            </a:r>
            <a:endParaRPr lang="en-US"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SUB-QUERY, CTE &amp; TEMP TABLES</a:t>
            </a: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1036320" y="2191587"/>
            <a:ext cx="9168493" cy="4031873"/>
          </a:xfrm>
          <a:prstGeom prst="rect">
            <a:avLst/>
          </a:prstGeom>
          <a:noFill/>
        </p:spPr>
        <p:txBody>
          <a:bodyPr wrap="square" rtlCol="0">
            <a:spAutoFit/>
          </a:bodyPr>
          <a:lstStyle/>
          <a:p>
            <a:r>
              <a:rPr lang="en-US" sz="3200" b="1" dirty="0">
                <a:solidFill>
                  <a:srgbClr val="FF0000"/>
                </a:solidFill>
              </a:rPr>
              <a:t>CREATE</a:t>
            </a:r>
            <a:r>
              <a:rPr lang="en-US" sz="3200" dirty="0"/>
              <a:t> </a:t>
            </a:r>
            <a:r>
              <a:rPr lang="en-US" sz="3200" b="1" dirty="0">
                <a:solidFill>
                  <a:srgbClr val="FF0000"/>
                </a:solidFill>
              </a:rPr>
              <a:t>TEMPORARY</a:t>
            </a:r>
            <a:r>
              <a:rPr lang="en-US" sz="3200" dirty="0"/>
              <a:t> </a:t>
            </a:r>
            <a:r>
              <a:rPr lang="en-US" sz="3200" b="1" dirty="0">
                <a:solidFill>
                  <a:srgbClr val="FF0000"/>
                </a:solidFill>
              </a:rPr>
              <a:t>TABLE</a:t>
            </a:r>
            <a:r>
              <a:rPr lang="en-US" sz="3200" dirty="0"/>
              <a:t> us_customers </a:t>
            </a:r>
            <a:r>
              <a:rPr lang="en-US" sz="3200" b="1" dirty="0">
                <a:solidFill>
                  <a:srgbClr val="FF0000"/>
                </a:solidFill>
              </a:rPr>
              <a:t>AS</a:t>
            </a:r>
            <a:r>
              <a:rPr lang="en-US" sz="3200" dirty="0">
                <a:solidFill>
                  <a:srgbClr val="FF0000"/>
                </a:solidFill>
              </a:rPr>
              <a:t>(</a:t>
            </a:r>
          </a:p>
          <a:p>
            <a:r>
              <a:rPr lang="en-US" sz="3200" dirty="0"/>
              <a:t>	</a:t>
            </a:r>
            <a:r>
              <a:rPr lang="en-US" sz="3200" b="1" dirty="0">
                <a:solidFill>
                  <a:srgbClr val="FF0000"/>
                </a:solidFill>
              </a:rPr>
              <a:t>SELECT</a:t>
            </a:r>
            <a:r>
              <a:rPr lang="en-US" sz="3200" dirty="0"/>
              <a:t> *</a:t>
            </a:r>
          </a:p>
          <a:p>
            <a:r>
              <a:rPr lang="en-US" sz="3200" dirty="0"/>
              <a:t>	</a:t>
            </a:r>
            <a:r>
              <a:rPr lang="en-US" sz="3200" b="1" dirty="0">
                <a:solidFill>
                  <a:srgbClr val="FF0000"/>
                </a:solidFill>
              </a:rPr>
              <a:t>FROM</a:t>
            </a:r>
            <a:r>
              <a:rPr lang="en-US" sz="3200" dirty="0"/>
              <a:t> customers_table</a:t>
            </a:r>
          </a:p>
          <a:p>
            <a:r>
              <a:rPr lang="en-US" sz="3200" dirty="0"/>
              <a:t>	</a:t>
            </a:r>
            <a:r>
              <a:rPr lang="en-US" sz="3200" b="1" dirty="0">
                <a:solidFill>
                  <a:srgbClr val="FF0000"/>
                </a:solidFill>
              </a:rPr>
              <a:t>WHERE</a:t>
            </a:r>
            <a:r>
              <a:rPr lang="en-US" sz="3200" dirty="0"/>
              <a:t> customer_location </a:t>
            </a:r>
            <a:r>
              <a:rPr lang="en-US" sz="3200" b="1" dirty="0">
                <a:solidFill>
                  <a:srgbClr val="FF0000"/>
                </a:solidFill>
              </a:rPr>
              <a:t>=</a:t>
            </a:r>
            <a:r>
              <a:rPr lang="en-US" sz="3200" dirty="0"/>
              <a:t> 'USA'</a:t>
            </a:r>
          </a:p>
          <a:p>
            <a:r>
              <a:rPr lang="en-US" sz="3200" dirty="0"/>
              <a:t>)</a:t>
            </a:r>
          </a:p>
          <a:p>
            <a:endParaRPr lang="en-US" sz="3200" dirty="0"/>
          </a:p>
          <a:p>
            <a:r>
              <a:rPr lang="en-US" sz="3200" b="1" dirty="0">
                <a:solidFill>
                  <a:srgbClr val="FF0000"/>
                </a:solidFill>
              </a:rPr>
              <a:t>SELECT</a:t>
            </a:r>
            <a:r>
              <a:rPr lang="en-US" sz="3200" dirty="0"/>
              <a:t> *</a:t>
            </a:r>
          </a:p>
          <a:p>
            <a:r>
              <a:rPr lang="en-US" sz="3200" b="1" dirty="0">
                <a:solidFill>
                  <a:srgbClr val="FF0000"/>
                </a:solidFill>
              </a:rPr>
              <a:t>FROM</a:t>
            </a:r>
            <a:r>
              <a:rPr lang="en-US" sz="3200" dirty="0"/>
              <a:t> us_customers</a:t>
            </a:r>
            <a:endParaRPr lang="en-NG" sz="3200" dirty="0"/>
          </a:p>
        </p:txBody>
      </p:sp>
    </p:spTree>
    <p:extLst>
      <p:ext uri="{BB962C8B-B14F-4D97-AF65-F5344CB8AC3E}">
        <p14:creationId xmlns:p14="http://schemas.microsoft.com/office/powerpoint/2010/main" val="2224437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1541" y="0"/>
            <a:ext cx="12190459" cy="70294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2361927" y="27820"/>
            <a:ext cx="6898822" cy="769441"/>
          </a:xfrm>
          <a:prstGeom prst="rect">
            <a:avLst/>
          </a:prstGeom>
          <a:noFill/>
        </p:spPr>
        <p:txBody>
          <a:bodyPr wrap="square" rtlCol="0">
            <a:spAutoFit/>
          </a:bodyPr>
          <a:lstStyle/>
          <a:p>
            <a:pPr algn="ctr"/>
            <a:r>
              <a:rPr lang="en-US" sz="4400" dirty="0">
                <a:latin typeface="Segoe UI Black" panose="020B0A02040204020203" pitchFamily="34" charset="0"/>
                <a:ea typeface="Segoe UI Black" panose="020B0A02040204020203" pitchFamily="34" charset="0"/>
              </a:rPr>
              <a:t>What is SQL?</a:t>
            </a:r>
          </a:p>
        </p:txBody>
      </p:sp>
      <p:sp>
        <p:nvSpPr>
          <p:cNvPr id="9" name="TextBox 8">
            <a:extLst>
              <a:ext uri="{FF2B5EF4-FFF2-40B4-BE49-F238E27FC236}">
                <a16:creationId xmlns:a16="http://schemas.microsoft.com/office/drawing/2014/main" id="{722B6329-FC82-1A09-753F-2DEF63B426D3}"/>
              </a:ext>
            </a:extLst>
          </p:cNvPr>
          <p:cNvSpPr txBox="1"/>
          <p:nvPr/>
        </p:nvSpPr>
        <p:spPr>
          <a:xfrm>
            <a:off x="127908" y="762214"/>
            <a:ext cx="11936184" cy="738664"/>
          </a:xfrm>
          <a:prstGeom prst="rect">
            <a:avLst/>
          </a:prstGeom>
          <a:noFill/>
        </p:spPr>
        <p:txBody>
          <a:bodyPr wrap="square" rtlCol="0">
            <a:spAutoFit/>
          </a:bodyPr>
          <a:lstStyle/>
          <a:p>
            <a:r>
              <a:rPr lang="en-US" sz="2800" b="1" dirty="0">
                <a:solidFill>
                  <a:srgbClr val="FF0000"/>
                </a:solidFill>
                <a:latin typeface="Bahnschrift SemiBold" panose="020B0502040204020203" pitchFamily="34" charset="0"/>
                <a:ea typeface="Segoe UI Black" panose="020B0A02040204020203" pitchFamily="34" charset="0"/>
              </a:rPr>
              <a:t>NoSQL DBMS</a:t>
            </a:r>
            <a:r>
              <a:rPr lang="en-US" sz="1200" b="1" dirty="0">
                <a:latin typeface="Bahnschrift SemiBold" panose="020B0502040204020203" pitchFamily="34" charset="0"/>
                <a:ea typeface="Segoe UI Black" panose="020B0A02040204020203" pitchFamily="34" charset="0"/>
              </a:rPr>
              <a:t>: </a:t>
            </a:r>
            <a:r>
              <a:rPr lang="en-US" sz="1400" b="1" dirty="0">
                <a:latin typeface="Bahnschrift SemiBold" panose="020B0502040204020203" pitchFamily="34" charset="0"/>
                <a:ea typeface="Segoe UI Black" panose="020B0A02040204020203" pitchFamily="34" charset="0"/>
              </a:rPr>
              <a:t>NoSQL databases are non-tabular databases and there store data differently than relational tables, there just refer to any No Relational Database Management System hence the name NoSQL.</a:t>
            </a:r>
            <a:endParaRPr lang="en-NG" sz="1200" b="1" dirty="0">
              <a:latin typeface="Bahnschrift SemiBold" panose="020B0502040204020203" pitchFamily="34" charset="0"/>
              <a:ea typeface="Segoe UI Black" panose="020B0A02040204020203" pitchFamily="34" charset="0"/>
            </a:endParaRPr>
          </a:p>
        </p:txBody>
      </p:sp>
      <p:pic>
        <p:nvPicPr>
          <p:cNvPr id="4" name="Content Placeholder 2" descr="Was ist NoSQL? Definition, Funktion und Vorteile - Matob DE">
            <a:extLst>
              <a:ext uri="{FF2B5EF4-FFF2-40B4-BE49-F238E27FC236}">
                <a16:creationId xmlns:a16="http://schemas.microsoft.com/office/drawing/2014/main" id="{B663C22A-0B89-E827-B623-2FCF02EB2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689350" y="2073275"/>
            <a:ext cx="4729163" cy="3575050"/>
          </a:xfrm>
          <a:prstGeom prst="rect">
            <a:avLst/>
          </a:prstGeom>
        </p:spPr>
      </p:pic>
      <p:sp>
        <p:nvSpPr>
          <p:cNvPr id="5" name="TextBox 4">
            <a:extLst>
              <a:ext uri="{FF2B5EF4-FFF2-40B4-BE49-F238E27FC236}">
                <a16:creationId xmlns:a16="http://schemas.microsoft.com/office/drawing/2014/main" id="{CEECB376-15DE-DF21-2009-7EDA65FFE861}"/>
              </a:ext>
            </a:extLst>
          </p:cNvPr>
          <p:cNvSpPr txBox="1">
            <a:spLocks noChangeArrowheads="1"/>
          </p:cNvSpPr>
          <p:nvPr/>
        </p:nvSpPr>
        <p:spPr bwMode="auto">
          <a:xfrm>
            <a:off x="592138" y="2192338"/>
            <a:ext cx="3033712"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SzPct val="100000"/>
              <a:buFont typeface="Arial" panose="020B0604020202020204" pitchFamily="34" charset="0"/>
              <a:buChar char="•"/>
            </a:pPr>
            <a:r>
              <a:rPr lang="en-GB" altLang="en-NG">
                <a:solidFill>
                  <a:srgbClr val="202124"/>
                </a:solidFill>
                <a:latin typeface="Google Sans"/>
              </a:rPr>
              <a:t>Unstructured  Data </a:t>
            </a:r>
          </a:p>
          <a:p>
            <a:pPr eaLnBrk="1" hangingPunct="1">
              <a:buSzPct val="100000"/>
              <a:buFont typeface="Arial" panose="020B0604020202020204" pitchFamily="34" charset="0"/>
              <a:buChar char="•"/>
            </a:pPr>
            <a:endParaRPr lang="en-GB" altLang="en-NG">
              <a:solidFill>
                <a:srgbClr val="202124"/>
              </a:solidFill>
              <a:latin typeface="Google Sans"/>
            </a:endParaRPr>
          </a:p>
          <a:p>
            <a:pPr eaLnBrk="1" hangingPunct="1">
              <a:buSzPct val="100000"/>
              <a:buFont typeface="Arial" panose="020B0604020202020204" pitchFamily="34" charset="0"/>
              <a:buChar char="•"/>
            </a:pPr>
            <a:r>
              <a:rPr lang="en-GB" altLang="en-NG">
                <a:solidFill>
                  <a:srgbClr val="202124"/>
                </a:solidFill>
                <a:latin typeface="Google Sans"/>
              </a:rPr>
              <a:t>Suitable for Documents, Graphs, Key value, column family etc</a:t>
            </a:r>
          </a:p>
          <a:p>
            <a:pPr eaLnBrk="1" hangingPunct="1">
              <a:buSzPct val="100000"/>
              <a:buFont typeface="Arial" panose="020B0604020202020204" pitchFamily="34" charset="0"/>
              <a:buChar char="•"/>
            </a:pPr>
            <a:endParaRPr lang="en-GB" altLang="en-NG">
              <a:solidFill>
                <a:srgbClr val="202124"/>
              </a:solidFill>
              <a:latin typeface="Google Sans"/>
            </a:endParaRPr>
          </a:p>
          <a:p>
            <a:pPr eaLnBrk="1" hangingPunct="1">
              <a:buSzPct val="100000"/>
              <a:buFont typeface="Arial" panose="020B0604020202020204" pitchFamily="34" charset="0"/>
              <a:buChar char="•"/>
            </a:pPr>
            <a:r>
              <a:rPr lang="en-GB" altLang="en-NG">
                <a:solidFill>
                  <a:srgbClr val="000000"/>
                </a:solidFill>
              </a:rPr>
              <a:t>examples of NoSQL databases</a:t>
            </a:r>
            <a:endParaRPr lang="en-GB" altLang="en-NG">
              <a:solidFill>
                <a:srgbClr val="202124"/>
              </a:solidFill>
              <a:latin typeface="Google Sans"/>
            </a:endParaRPr>
          </a:p>
          <a:p>
            <a:pPr lvl="1" eaLnBrk="1" hangingPunct="1">
              <a:buSzPct val="100000"/>
              <a:buFont typeface="Arial" panose="020B0604020202020204" pitchFamily="34" charset="0"/>
              <a:buChar char="•"/>
            </a:pPr>
            <a:r>
              <a:rPr lang="en-GB" altLang="en-NG">
                <a:solidFill>
                  <a:srgbClr val="000000"/>
                </a:solidFill>
              </a:rPr>
              <a:t>MongoDB</a:t>
            </a:r>
          </a:p>
          <a:p>
            <a:pPr lvl="1" eaLnBrk="1" hangingPunct="1">
              <a:buSzPct val="100000"/>
              <a:buFont typeface="Arial" panose="020B0604020202020204" pitchFamily="34" charset="0"/>
              <a:buChar char="•"/>
            </a:pPr>
            <a:r>
              <a:rPr lang="en-GB" altLang="en-NG">
                <a:solidFill>
                  <a:srgbClr val="000000"/>
                </a:solidFill>
              </a:rPr>
              <a:t>Apache CouchDB</a:t>
            </a:r>
          </a:p>
          <a:p>
            <a:pPr lvl="1" eaLnBrk="1" hangingPunct="1">
              <a:buSzPct val="100000"/>
              <a:buFont typeface="Arial" panose="020B0604020202020204" pitchFamily="34" charset="0"/>
              <a:buChar char="•"/>
            </a:pPr>
            <a:r>
              <a:rPr lang="en-GB" altLang="en-NG">
                <a:solidFill>
                  <a:srgbClr val="000000"/>
                </a:solidFill>
              </a:rPr>
              <a:t>Oracle NoSQL Database.</a:t>
            </a:r>
          </a:p>
          <a:p>
            <a:pPr lvl="1" eaLnBrk="1" hangingPunct="1">
              <a:buSzPct val="100000"/>
              <a:buFont typeface="Arial" panose="020B0604020202020204" pitchFamily="34" charset="0"/>
              <a:buChar char="•"/>
            </a:pPr>
            <a:r>
              <a:rPr lang="en-GB" altLang="en-NG">
                <a:solidFill>
                  <a:srgbClr val="000000"/>
                </a:solidFill>
              </a:rPr>
              <a:t>Riak</a:t>
            </a:r>
            <a:endParaRPr lang="en-NG" altLang="en-NG">
              <a:solidFill>
                <a:srgbClr val="000000"/>
              </a:solidFill>
            </a:endParaRPr>
          </a:p>
        </p:txBody>
      </p:sp>
      <p:pic>
        <p:nvPicPr>
          <p:cNvPr id="6" name="Picture 4" descr="Introduction to Key value data store along with use cases – Programmer  Prodigy">
            <a:extLst>
              <a:ext uri="{FF2B5EF4-FFF2-40B4-BE49-F238E27FC236}">
                <a16:creationId xmlns:a16="http://schemas.microsoft.com/office/drawing/2014/main" id="{B259D3DC-39C7-2CDA-F04A-E1612625B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6350" y="3141663"/>
            <a:ext cx="2911475"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nk 5">
            <a:extLst>
              <a:ext uri="{FF2B5EF4-FFF2-40B4-BE49-F238E27FC236}">
                <a16:creationId xmlns:a16="http://schemas.microsoft.com/office/drawing/2014/main" id="{1EFE9626-7671-B9DD-B45F-F2CE05B57C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9088" y="2406650"/>
            <a:ext cx="215265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636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292662"/>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VIEWS:</a:t>
            </a:r>
            <a:r>
              <a:rPr lang="en-US" sz="2000" b="1" dirty="0">
                <a:solidFill>
                  <a:schemeClr val="tx1">
                    <a:lumMod val="95000"/>
                    <a:lumOff val="5000"/>
                  </a:schemeClr>
                </a:solidFill>
                <a:latin typeface="Bahnschrift SemiBold" panose="020B0502040204020203" pitchFamily="34" charset="0"/>
              </a:rPr>
              <a:t> </a:t>
            </a:r>
            <a:r>
              <a:rPr lang="en-US" b="1" dirty="0">
                <a:solidFill>
                  <a:schemeClr val="tx1">
                    <a:lumMod val="95000"/>
                    <a:lumOff val="5000"/>
                  </a:schemeClr>
                </a:solidFill>
                <a:latin typeface="Bahnschrift SemiBold" panose="020B0502040204020203" pitchFamily="34" charset="0"/>
              </a:rPr>
              <a:t>A view is a virtual table derived from one or more tables or views. It provides a way to simplify complex queries or restrict access to data by presenting a customized or filtered view of the underlying tables.</a:t>
            </a: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Create a view with the names of customers in our membership program.</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VIEWS, INDEX</a:t>
            </a: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498022" y="2484961"/>
            <a:ext cx="11193235" cy="3416320"/>
          </a:xfrm>
          <a:prstGeom prst="rect">
            <a:avLst/>
          </a:prstGeom>
          <a:noFill/>
        </p:spPr>
        <p:txBody>
          <a:bodyPr wrap="square" rtlCol="0">
            <a:spAutoFit/>
          </a:bodyPr>
          <a:lstStyle/>
          <a:p>
            <a:r>
              <a:rPr lang="en-US" sz="2800" b="1" dirty="0">
                <a:solidFill>
                  <a:srgbClr val="FF0000"/>
                </a:solidFill>
              </a:rPr>
              <a:t>CREATE</a:t>
            </a:r>
            <a:r>
              <a:rPr lang="en-US" sz="2400" dirty="0"/>
              <a:t> </a:t>
            </a:r>
            <a:r>
              <a:rPr lang="en-US" sz="2800" b="1" dirty="0">
                <a:solidFill>
                  <a:srgbClr val="FF0000"/>
                </a:solidFill>
              </a:rPr>
              <a:t>VIEW</a:t>
            </a:r>
            <a:r>
              <a:rPr lang="en-US" sz="2400" dirty="0"/>
              <a:t> member_details </a:t>
            </a:r>
            <a:r>
              <a:rPr lang="en-US" sz="2800" b="1" dirty="0">
                <a:solidFill>
                  <a:srgbClr val="FF0000"/>
                </a:solidFill>
              </a:rPr>
              <a:t>AS</a:t>
            </a:r>
            <a:r>
              <a:rPr lang="en-US" sz="2400" dirty="0"/>
              <a:t>(</a:t>
            </a:r>
          </a:p>
          <a:p>
            <a:r>
              <a:rPr lang="en-US" sz="2800" b="1" dirty="0">
                <a:solidFill>
                  <a:srgbClr val="FF0000"/>
                </a:solidFill>
              </a:rPr>
              <a:t>SELECT</a:t>
            </a:r>
            <a:r>
              <a:rPr lang="en-US" sz="2400" dirty="0"/>
              <a:t> c.customer_name, m.join_date</a:t>
            </a:r>
          </a:p>
          <a:p>
            <a:r>
              <a:rPr lang="en-US" sz="2800" b="1" dirty="0">
                <a:solidFill>
                  <a:srgbClr val="FF0000"/>
                </a:solidFill>
              </a:rPr>
              <a:t>FROM</a:t>
            </a:r>
            <a:r>
              <a:rPr lang="en-US" sz="2400" dirty="0"/>
              <a:t> customers_table c</a:t>
            </a:r>
          </a:p>
          <a:p>
            <a:r>
              <a:rPr lang="en-US" sz="2800" b="1" dirty="0">
                <a:solidFill>
                  <a:srgbClr val="FF0000"/>
                </a:solidFill>
              </a:rPr>
              <a:t>JOIN</a:t>
            </a:r>
            <a:r>
              <a:rPr lang="en-US" sz="2400" dirty="0"/>
              <a:t> members_table m </a:t>
            </a:r>
            <a:r>
              <a:rPr lang="en-US" sz="2800" b="1" dirty="0">
                <a:solidFill>
                  <a:srgbClr val="FF0000"/>
                </a:solidFill>
              </a:rPr>
              <a:t>ON</a:t>
            </a:r>
            <a:r>
              <a:rPr lang="en-US" sz="2400" dirty="0"/>
              <a:t> c.customer_id =m.customer_id);</a:t>
            </a:r>
          </a:p>
          <a:p>
            <a:endParaRPr lang="en-US" sz="2400" dirty="0"/>
          </a:p>
          <a:p>
            <a:endParaRPr lang="en-US" sz="2400" dirty="0"/>
          </a:p>
          <a:p>
            <a:r>
              <a:rPr lang="en-US" sz="2800" b="1" dirty="0">
                <a:solidFill>
                  <a:srgbClr val="FF0000"/>
                </a:solidFill>
              </a:rPr>
              <a:t>SELECT</a:t>
            </a:r>
            <a:r>
              <a:rPr lang="en-US" sz="2400" dirty="0"/>
              <a:t> *</a:t>
            </a:r>
          </a:p>
          <a:p>
            <a:r>
              <a:rPr lang="en-US" sz="2800" b="1" dirty="0">
                <a:solidFill>
                  <a:srgbClr val="FF0000"/>
                </a:solidFill>
              </a:rPr>
              <a:t>FROM</a:t>
            </a:r>
            <a:r>
              <a:rPr lang="en-US" sz="2400" dirty="0"/>
              <a:t> member_details;</a:t>
            </a:r>
            <a:endParaRPr lang="en-NG" sz="2400" dirty="0"/>
          </a:p>
        </p:txBody>
      </p:sp>
    </p:spTree>
    <p:extLst>
      <p:ext uri="{BB962C8B-B14F-4D97-AF65-F5344CB8AC3E}">
        <p14:creationId xmlns:p14="http://schemas.microsoft.com/office/powerpoint/2010/main" val="2348556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1292662"/>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INDEX:</a:t>
            </a:r>
            <a:r>
              <a:rPr lang="en-US" sz="2000" b="1" dirty="0">
                <a:solidFill>
                  <a:schemeClr val="tx1">
                    <a:lumMod val="95000"/>
                    <a:lumOff val="5000"/>
                  </a:schemeClr>
                </a:solidFill>
                <a:latin typeface="Bahnschrift SemiBold" panose="020B0502040204020203" pitchFamily="34" charset="0"/>
              </a:rPr>
              <a:t> </a:t>
            </a:r>
            <a:r>
              <a:rPr lang="en-US" b="1" dirty="0">
                <a:solidFill>
                  <a:schemeClr val="tx1">
                    <a:lumMod val="95000"/>
                    <a:lumOff val="5000"/>
                  </a:schemeClr>
                </a:solidFill>
                <a:latin typeface="Bahnschrift SemiBold" panose="020B0502040204020203" pitchFamily="34" charset="0"/>
              </a:rPr>
              <a:t>An index is a data structure that improves the speed of data retrieval operations on database tables. It allows for faster searching and sorting of data.</a:t>
            </a: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Create an Index with the customer name column &amp; take note of query speed</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VIEWS, INDEX</a:t>
            </a: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2424794" y="2283213"/>
            <a:ext cx="7568292" cy="3416320"/>
          </a:xfrm>
          <a:prstGeom prst="rect">
            <a:avLst/>
          </a:prstGeom>
          <a:noFill/>
        </p:spPr>
        <p:txBody>
          <a:bodyPr wrap="square" rtlCol="0">
            <a:spAutoFit/>
          </a:bodyPr>
          <a:lstStyle/>
          <a:p>
            <a:r>
              <a:rPr lang="en-US" sz="3200" b="1" dirty="0">
                <a:solidFill>
                  <a:srgbClr val="FF0000"/>
                </a:solidFill>
              </a:rPr>
              <a:t>CREATE</a:t>
            </a:r>
            <a:r>
              <a:rPr lang="en-US" sz="2800" dirty="0"/>
              <a:t> </a:t>
            </a:r>
            <a:r>
              <a:rPr lang="en-US" sz="3200" b="1" dirty="0">
                <a:solidFill>
                  <a:srgbClr val="FF0000"/>
                </a:solidFill>
              </a:rPr>
              <a:t>INDEX</a:t>
            </a:r>
            <a:r>
              <a:rPr lang="en-US" sz="2800" dirty="0"/>
              <a:t> customer_name_index </a:t>
            </a:r>
          </a:p>
          <a:p>
            <a:r>
              <a:rPr lang="en-US" sz="3200" b="1" dirty="0">
                <a:solidFill>
                  <a:srgbClr val="FF0000"/>
                </a:solidFill>
              </a:rPr>
              <a:t>ON</a:t>
            </a:r>
            <a:r>
              <a:rPr lang="en-US" sz="2800" b="1" dirty="0">
                <a:solidFill>
                  <a:srgbClr val="FFFF00"/>
                </a:solidFill>
              </a:rPr>
              <a:t> </a:t>
            </a:r>
            <a:r>
              <a:rPr lang="en-US" sz="2800" dirty="0"/>
              <a:t>customers_table(customer_name);</a:t>
            </a:r>
          </a:p>
          <a:p>
            <a:endParaRPr lang="en-US" sz="2800" dirty="0"/>
          </a:p>
          <a:p>
            <a:r>
              <a:rPr lang="en-US" sz="3200" b="1" dirty="0">
                <a:solidFill>
                  <a:srgbClr val="FF0000"/>
                </a:solidFill>
              </a:rPr>
              <a:t>SELECT</a:t>
            </a:r>
            <a:r>
              <a:rPr lang="en-US" sz="2800" dirty="0"/>
              <a:t> customer_name, 	   	  	</a:t>
            </a:r>
            <a:r>
              <a:rPr lang="en-US" sz="2800" dirty="0" err="1"/>
              <a:t>customer_location</a:t>
            </a:r>
            <a:endParaRPr lang="en-US" sz="2800" dirty="0"/>
          </a:p>
          <a:p>
            <a:r>
              <a:rPr lang="en-US" sz="3200" b="1" dirty="0">
                <a:solidFill>
                  <a:srgbClr val="FF0000"/>
                </a:solidFill>
              </a:rPr>
              <a:t>FROM</a:t>
            </a:r>
            <a:r>
              <a:rPr lang="en-US" sz="2800" dirty="0"/>
              <a:t> customers_table</a:t>
            </a:r>
          </a:p>
          <a:p>
            <a:r>
              <a:rPr lang="en-US" sz="3200" b="1" dirty="0">
                <a:solidFill>
                  <a:srgbClr val="FF0000"/>
                </a:solidFill>
              </a:rPr>
              <a:t>WHERE</a:t>
            </a:r>
            <a:r>
              <a:rPr lang="en-US" sz="2800" dirty="0"/>
              <a:t> customer_name = 'Eric Cartman';</a:t>
            </a:r>
            <a:endParaRPr lang="en-NG" sz="2800" dirty="0"/>
          </a:p>
        </p:txBody>
      </p:sp>
    </p:spTree>
    <p:extLst>
      <p:ext uri="{BB962C8B-B14F-4D97-AF65-F5344CB8AC3E}">
        <p14:creationId xmlns:p14="http://schemas.microsoft.com/office/powerpoint/2010/main" val="488727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758952"/>
            <a:ext cx="11594466" cy="3108543"/>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PATTERN MATCHING BASICS</a:t>
            </a:r>
            <a:r>
              <a:rPr lang="en-US" sz="2000" b="1" dirty="0">
                <a:solidFill>
                  <a:srgbClr val="C00000"/>
                </a:solidFill>
                <a:latin typeface="Bahnschrift SemiBold" panose="020B0502040204020203" pitchFamily="34" charset="0"/>
              </a:rPr>
              <a:t>:</a:t>
            </a:r>
            <a:r>
              <a:rPr lang="en-US" sz="2000" b="1" dirty="0">
                <a:solidFill>
                  <a:schemeClr val="tx1">
                    <a:lumMod val="95000"/>
                    <a:lumOff val="5000"/>
                  </a:schemeClr>
                </a:solidFill>
                <a:latin typeface="Bahnschrift SemiBold" panose="020B0502040204020203" pitchFamily="34" charset="0"/>
              </a:rPr>
              <a:t> </a:t>
            </a:r>
            <a:r>
              <a:rPr lang="en-US" sz="1600" b="1" dirty="0">
                <a:solidFill>
                  <a:schemeClr val="tx1">
                    <a:lumMod val="95000"/>
                    <a:lumOff val="5000"/>
                  </a:schemeClr>
                </a:solidFill>
                <a:latin typeface="Bahnschrift SemiBold" panose="020B0502040204020203" pitchFamily="34" charset="0"/>
              </a:rPr>
              <a:t>Pattern matching is performed using the LIKE or ILIKE operator with wildcard characters;</a:t>
            </a:r>
          </a:p>
          <a:p>
            <a:pPr marL="285750" indent="-285750">
              <a:buFont typeface="Arial" panose="020B0604020202020204" pitchFamily="34" charset="0"/>
              <a:buChar char="•"/>
            </a:pPr>
            <a:r>
              <a:rPr lang="en-US" sz="1600" b="1" dirty="0">
                <a:solidFill>
                  <a:schemeClr val="tx1">
                    <a:lumMod val="95000"/>
                    <a:lumOff val="5000"/>
                  </a:schemeClr>
                </a:solidFill>
                <a:latin typeface="Bahnschrift SemiBold" panose="020B0502040204020203" pitchFamily="34" charset="0"/>
              </a:rPr>
              <a:t> </a:t>
            </a:r>
            <a:r>
              <a:rPr lang="en-US" sz="2000" b="1" dirty="0">
                <a:solidFill>
                  <a:srgbClr val="FF0000"/>
                </a:solidFill>
                <a:latin typeface="Bahnschrift SemiBold" panose="020B0502040204020203" pitchFamily="34" charset="0"/>
              </a:rPr>
              <a:t>%</a:t>
            </a:r>
            <a:r>
              <a:rPr lang="en-US" sz="1600" b="1" dirty="0">
                <a:solidFill>
                  <a:schemeClr val="tx1">
                    <a:lumMod val="95000"/>
                    <a:lumOff val="5000"/>
                  </a:schemeClr>
                </a:solidFill>
                <a:latin typeface="Bahnschrift SemiBold" panose="020B0502040204020203" pitchFamily="34" charset="0"/>
              </a:rPr>
              <a:t> used for matching any number of characters</a:t>
            </a:r>
          </a:p>
          <a:p>
            <a:pPr marL="285750" indent="-285750">
              <a:buFont typeface="Arial" panose="020B0604020202020204" pitchFamily="34" charset="0"/>
              <a:buChar char="•"/>
            </a:pPr>
            <a:r>
              <a:rPr lang="en-US" sz="1600" b="1" dirty="0">
                <a:solidFill>
                  <a:schemeClr val="tx1">
                    <a:lumMod val="95000"/>
                    <a:lumOff val="5000"/>
                  </a:schemeClr>
                </a:solidFill>
                <a:latin typeface="Bahnschrift SemiBold" panose="020B0502040204020203" pitchFamily="34" charset="0"/>
              </a:rPr>
              <a:t> </a:t>
            </a:r>
            <a:r>
              <a:rPr lang="en-US" sz="2000" b="1" dirty="0">
                <a:solidFill>
                  <a:srgbClr val="FF0000"/>
                </a:solidFill>
                <a:latin typeface="Bahnschrift SemiBold" panose="020B0502040204020203" pitchFamily="34" charset="0"/>
              </a:rPr>
              <a:t>_</a:t>
            </a:r>
            <a:r>
              <a:rPr lang="en-US" sz="2000" b="1" dirty="0">
                <a:solidFill>
                  <a:srgbClr val="FFC000"/>
                </a:solidFill>
                <a:latin typeface="Bahnschrift SemiBold" panose="020B0502040204020203" pitchFamily="34" charset="0"/>
              </a:rPr>
              <a:t> </a:t>
            </a:r>
            <a:r>
              <a:rPr kumimoji="0" lang="en-US" sz="1600" b="1" i="0" u="none" strike="noStrike" kern="1200" cap="none" spc="0" normalizeH="0" baseline="0" noProof="0" dirty="0">
                <a:ln>
                  <a:noFill/>
                </a:ln>
                <a:solidFill>
                  <a:prstClr val="black">
                    <a:lumMod val="95000"/>
                    <a:lumOff val="5000"/>
                  </a:prstClr>
                </a:solidFill>
                <a:effectLst/>
                <a:uLnTx/>
                <a:uFillTx/>
                <a:latin typeface="Bahnschrift SemiBold" panose="020B0502040204020203" pitchFamily="34" charset="0"/>
                <a:ea typeface="+mn-ea"/>
                <a:cs typeface="+mn-cs"/>
              </a:rPr>
              <a:t>used for matching specified number of characters. </a:t>
            </a:r>
            <a:endParaRPr lang="en-US" sz="2000" b="1" dirty="0">
              <a:solidFill>
                <a:srgbClr val="FFC000"/>
              </a:solidFill>
              <a:latin typeface="Bahnschrift SemiBold" panose="020B0502040204020203" pitchFamily="34" charset="0"/>
            </a:endParaRPr>
          </a:p>
          <a:p>
            <a:endParaRPr lang="en-US" b="1" i="0" dirty="0">
              <a:solidFill>
                <a:schemeClr val="tx1">
                  <a:lumMod val="95000"/>
                  <a:lumOff val="5000"/>
                </a:schemeClr>
              </a:solidFill>
              <a:effectLst/>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Show customer that;</a:t>
            </a:r>
          </a:p>
          <a:p>
            <a:pPr marL="285750" indent="-285750">
              <a:buFont typeface="Arial" panose="020B0604020202020204" pitchFamily="34" charset="0"/>
              <a:buChar char="•"/>
            </a:pPr>
            <a:r>
              <a:rPr lang="en-US" sz="1600" b="1" i="0" dirty="0">
                <a:solidFill>
                  <a:schemeClr val="tx1">
                    <a:lumMod val="95000"/>
                    <a:lumOff val="5000"/>
                  </a:schemeClr>
                </a:solidFill>
                <a:effectLst/>
                <a:latin typeface="Bahnschrift SemiBold" panose="020B0502040204020203" pitchFamily="34" charset="0"/>
              </a:rPr>
              <a:t>Have “E” &amp; “e” in their names</a:t>
            </a:r>
          </a:p>
          <a:p>
            <a:pPr marL="285750" indent="-285750">
              <a:buFont typeface="Arial" panose="020B0604020202020204" pitchFamily="34" charset="0"/>
              <a:buChar char="•"/>
            </a:pPr>
            <a:r>
              <a:rPr lang="en-US" sz="1600" b="1" dirty="0">
                <a:solidFill>
                  <a:schemeClr val="tx1">
                    <a:lumMod val="95000"/>
                    <a:lumOff val="5000"/>
                  </a:schemeClr>
                </a:solidFill>
                <a:latin typeface="Bahnschrift SemiBold" panose="020B0502040204020203" pitchFamily="34" charset="0"/>
              </a:rPr>
              <a:t>Have “N” as the 3</a:t>
            </a:r>
            <a:r>
              <a:rPr lang="en-US" sz="1600" b="1" baseline="30000" dirty="0">
                <a:solidFill>
                  <a:schemeClr val="tx1">
                    <a:lumMod val="95000"/>
                    <a:lumOff val="5000"/>
                  </a:schemeClr>
                </a:solidFill>
                <a:latin typeface="Bahnschrift SemiBold" panose="020B0502040204020203" pitchFamily="34" charset="0"/>
              </a:rPr>
              <a:t>rd</a:t>
            </a:r>
            <a:r>
              <a:rPr lang="en-US" sz="1600" b="1" dirty="0">
                <a:solidFill>
                  <a:schemeClr val="tx1">
                    <a:lumMod val="95000"/>
                    <a:lumOff val="5000"/>
                  </a:schemeClr>
                </a:solidFill>
                <a:latin typeface="Bahnschrift SemiBold" panose="020B0502040204020203" pitchFamily="34" charset="0"/>
              </a:rPr>
              <a:t> letter of their name.</a:t>
            </a:r>
          </a:p>
          <a:p>
            <a:pPr marL="285750" indent="-285750">
              <a:buFont typeface="Arial" panose="020B0604020202020204" pitchFamily="34" charset="0"/>
              <a:buChar char="•"/>
            </a:pPr>
            <a:r>
              <a:rPr lang="en-US" sz="1600" b="1" i="0" dirty="0">
                <a:solidFill>
                  <a:schemeClr val="tx1">
                    <a:lumMod val="95000"/>
                    <a:lumOff val="5000"/>
                  </a:schemeClr>
                </a:solidFill>
                <a:effectLst/>
                <a:latin typeface="Bahnschrift SemiBold" panose="020B0502040204020203" pitchFamily="34" charset="0"/>
              </a:rPr>
              <a:t>Their names end with “ki”.</a:t>
            </a:r>
          </a:p>
          <a:p>
            <a:pPr marL="285750" indent="-285750">
              <a:buFont typeface="Arial" panose="020B0604020202020204" pitchFamily="34" charset="0"/>
              <a:buChar char="•"/>
            </a:pPr>
            <a:r>
              <a:rPr lang="en-US" sz="1600" b="1" dirty="0">
                <a:solidFill>
                  <a:schemeClr val="tx1">
                    <a:lumMod val="95000"/>
                    <a:lumOff val="5000"/>
                  </a:schemeClr>
                </a:solidFill>
                <a:latin typeface="Bahnschrift SemiBold" panose="020B0502040204020203" pitchFamily="34" charset="0"/>
              </a:rPr>
              <a:t>Their names begin with “B”</a:t>
            </a:r>
          </a:p>
          <a:p>
            <a:pPr marL="285750" indent="-285750">
              <a:buFont typeface="Arial" panose="020B0604020202020204" pitchFamily="34" charset="0"/>
              <a:buChar char="•"/>
            </a:pPr>
            <a:r>
              <a:rPr lang="en-US" sz="1600" b="1" dirty="0">
                <a:solidFill>
                  <a:schemeClr val="tx1">
                    <a:lumMod val="95000"/>
                    <a:lumOff val="5000"/>
                  </a:schemeClr>
                </a:solidFill>
                <a:latin typeface="Bahnschrift SemiBold" panose="020B0502040204020203" pitchFamily="34" charset="0"/>
              </a:rPr>
              <a:t>“HP” products.</a:t>
            </a:r>
            <a:endParaRPr lang="en-US" sz="1600" b="1" i="0" dirty="0">
              <a:solidFill>
                <a:schemeClr val="tx1">
                  <a:lumMod val="95000"/>
                  <a:lumOff val="5000"/>
                </a:schemeClr>
              </a:solidFill>
              <a:effectLst/>
              <a:latin typeface="Bahnschrift SemiBold" panose="020B0502040204020203" pitchFamily="34" charset="0"/>
            </a:endParaRPr>
          </a:p>
        </p:txBody>
      </p:sp>
      <p:sp>
        <p:nvSpPr>
          <p:cNvPr id="4" name="TextBox 3">
            <a:extLst>
              <a:ext uri="{FF2B5EF4-FFF2-40B4-BE49-F238E27FC236}">
                <a16:creationId xmlns:a16="http://schemas.microsoft.com/office/drawing/2014/main" id="{BC943142-D5FF-A51A-1459-D856C357E0B5}"/>
              </a:ext>
            </a:extLst>
          </p:cNvPr>
          <p:cNvSpPr txBox="1"/>
          <p:nvPr/>
        </p:nvSpPr>
        <p:spPr>
          <a:xfrm>
            <a:off x="99830" y="73461"/>
            <a:ext cx="12053299" cy="523220"/>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PATTERN MATCHING BASICS</a:t>
            </a: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239057" y="4136330"/>
            <a:ext cx="3563488" cy="923330"/>
          </a:xfrm>
          <a:prstGeom prst="rect">
            <a:avLst/>
          </a:prstGeom>
          <a:noFill/>
        </p:spPr>
        <p:txBody>
          <a:bodyPr wrap="square" rtlCol="0">
            <a:spAutoFit/>
          </a:bodyPr>
          <a:lstStyle/>
          <a:p>
            <a:r>
              <a:rPr lang="en-US" b="1" dirty="0">
                <a:solidFill>
                  <a:srgbClr val="FF0000"/>
                </a:solidFill>
              </a:rPr>
              <a:t>SELECT</a:t>
            </a:r>
            <a:r>
              <a:rPr lang="en-US" dirty="0"/>
              <a:t> customer_name</a:t>
            </a:r>
          </a:p>
          <a:p>
            <a:r>
              <a:rPr lang="en-US" b="1" dirty="0">
                <a:solidFill>
                  <a:srgbClr val="FF0000"/>
                </a:solidFill>
              </a:rPr>
              <a:t>FROM</a:t>
            </a:r>
            <a:r>
              <a:rPr lang="en-US" dirty="0"/>
              <a:t> customers_table</a:t>
            </a:r>
          </a:p>
          <a:p>
            <a:r>
              <a:rPr lang="en-US" b="1" dirty="0">
                <a:solidFill>
                  <a:srgbClr val="FF0000"/>
                </a:solidFill>
              </a:rPr>
              <a:t>WHERE</a:t>
            </a:r>
            <a:r>
              <a:rPr lang="en-US" dirty="0"/>
              <a:t> customer_name </a:t>
            </a:r>
            <a:r>
              <a:rPr lang="en-US" b="1" dirty="0">
                <a:solidFill>
                  <a:srgbClr val="FF0000"/>
                </a:solidFill>
              </a:rPr>
              <a:t>LIKE</a:t>
            </a:r>
            <a:r>
              <a:rPr lang="en-US" dirty="0"/>
              <a:t> '%E%';</a:t>
            </a:r>
          </a:p>
        </p:txBody>
      </p:sp>
      <p:sp>
        <p:nvSpPr>
          <p:cNvPr id="5" name="TextBox 4">
            <a:extLst>
              <a:ext uri="{FF2B5EF4-FFF2-40B4-BE49-F238E27FC236}">
                <a16:creationId xmlns:a16="http://schemas.microsoft.com/office/drawing/2014/main" id="{514B7233-E268-2C45-AE20-15E9DBFD9500}"/>
              </a:ext>
            </a:extLst>
          </p:cNvPr>
          <p:cNvSpPr txBox="1"/>
          <p:nvPr/>
        </p:nvSpPr>
        <p:spPr>
          <a:xfrm>
            <a:off x="4270172" y="4136330"/>
            <a:ext cx="3728538" cy="923330"/>
          </a:xfrm>
          <a:prstGeom prst="rect">
            <a:avLst/>
          </a:prstGeom>
          <a:noFill/>
        </p:spPr>
        <p:txBody>
          <a:bodyPr wrap="square" rtlCol="0">
            <a:spAutoFit/>
          </a:bodyPr>
          <a:lstStyle/>
          <a:p>
            <a:r>
              <a:rPr lang="en-US" sz="1800" b="1" dirty="0">
                <a:solidFill>
                  <a:srgbClr val="FF0000"/>
                </a:solidFill>
              </a:rPr>
              <a:t>SELECT</a:t>
            </a:r>
            <a:r>
              <a:rPr lang="en-US" sz="1800" dirty="0"/>
              <a:t> customer_name</a:t>
            </a:r>
          </a:p>
          <a:p>
            <a:r>
              <a:rPr lang="en-US" sz="1800" b="1" dirty="0">
                <a:solidFill>
                  <a:srgbClr val="FF0000"/>
                </a:solidFill>
              </a:rPr>
              <a:t>FROM</a:t>
            </a:r>
            <a:r>
              <a:rPr lang="en-US" sz="1800" dirty="0"/>
              <a:t> customers_table</a:t>
            </a:r>
          </a:p>
          <a:p>
            <a:r>
              <a:rPr lang="en-US" sz="1800" b="1" dirty="0">
                <a:solidFill>
                  <a:srgbClr val="FF0000"/>
                </a:solidFill>
              </a:rPr>
              <a:t>WHERE</a:t>
            </a:r>
            <a:r>
              <a:rPr lang="en-US" sz="1800" dirty="0"/>
              <a:t> customer_name </a:t>
            </a:r>
            <a:r>
              <a:rPr lang="en-US" sz="1800" b="1" dirty="0">
                <a:solidFill>
                  <a:srgbClr val="FF0000"/>
                </a:solidFill>
              </a:rPr>
              <a:t>ILIKE</a:t>
            </a:r>
            <a:r>
              <a:rPr lang="en-US" sz="1800" dirty="0"/>
              <a:t> ‘__N%';</a:t>
            </a:r>
          </a:p>
        </p:txBody>
      </p:sp>
      <p:sp>
        <p:nvSpPr>
          <p:cNvPr id="6" name="TextBox 5">
            <a:extLst>
              <a:ext uri="{FF2B5EF4-FFF2-40B4-BE49-F238E27FC236}">
                <a16:creationId xmlns:a16="http://schemas.microsoft.com/office/drawing/2014/main" id="{504F63D9-F7A0-4AD2-985D-AD2DEAE610C9}"/>
              </a:ext>
            </a:extLst>
          </p:cNvPr>
          <p:cNvSpPr txBox="1"/>
          <p:nvPr/>
        </p:nvSpPr>
        <p:spPr>
          <a:xfrm>
            <a:off x="8438912" y="4136330"/>
            <a:ext cx="3728539" cy="923330"/>
          </a:xfrm>
          <a:prstGeom prst="rect">
            <a:avLst/>
          </a:prstGeom>
          <a:noFill/>
        </p:spPr>
        <p:txBody>
          <a:bodyPr wrap="square" rtlCol="0">
            <a:spAutoFit/>
          </a:bodyPr>
          <a:lstStyle/>
          <a:p>
            <a:r>
              <a:rPr lang="en-US" sz="1800" b="1" dirty="0">
                <a:solidFill>
                  <a:srgbClr val="FF0000"/>
                </a:solidFill>
              </a:rPr>
              <a:t>SELECT</a:t>
            </a:r>
            <a:r>
              <a:rPr lang="en-US" sz="1800" dirty="0"/>
              <a:t> customer_name</a:t>
            </a:r>
          </a:p>
          <a:p>
            <a:r>
              <a:rPr lang="en-US" sz="1800" b="1" dirty="0">
                <a:solidFill>
                  <a:srgbClr val="FF0000"/>
                </a:solidFill>
              </a:rPr>
              <a:t>FROM</a:t>
            </a:r>
            <a:r>
              <a:rPr lang="en-US" sz="1800" dirty="0"/>
              <a:t> customers_table</a:t>
            </a:r>
          </a:p>
          <a:p>
            <a:r>
              <a:rPr lang="en-US" sz="1800" b="1" dirty="0">
                <a:solidFill>
                  <a:srgbClr val="FF0000"/>
                </a:solidFill>
              </a:rPr>
              <a:t>WHERE</a:t>
            </a:r>
            <a:r>
              <a:rPr lang="en-US" sz="1800" dirty="0"/>
              <a:t> customer_name </a:t>
            </a:r>
            <a:r>
              <a:rPr lang="en-US" sz="1800" b="1" dirty="0">
                <a:solidFill>
                  <a:srgbClr val="FF0000"/>
                </a:solidFill>
              </a:rPr>
              <a:t>LIKE</a:t>
            </a:r>
            <a:r>
              <a:rPr lang="en-US" sz="1800" dirty="0"/>
              <a:t> '%ki';</a:t>
            </a:r>
          </a:p>
        </p:txBody>
      </p:sp>
      <p:sp>
        <p:nvSpPr>
          <p:cNvPr id="8" name="TextBox 7">
            <a:extLst>
              <a:ext uri="{FF2B5EF4-FFF2-40B4-BE49-F238E27FC236}">
                <a16:creationId xmlns:a16="http://schemas.microsoft.com/office/drawing/2014/main" id="{EADBE731-4DF9-3A4F-2EE7-C40DD01D3471}"/>
              </a:ext>
            </a:extLst>
          </p:cNvPr>
          <p:cNvSpPr txBox="1"/>
          <p:nvPr/>
        </p:nvSpPr>
        <p:spPr>
          <a:xfrm>
            <a:off x="1265805" y="5498883"/>
            <a:ext cx="4049145" cy="923330"/>
          </a:xfrm>
          <a:prstGeom prst="rect">
            <a:avLst/>
          </a:prstGeom>
          <a:noFill/>
        </p:spPr>
        <p:txBody>
          <a:bodyPr wrap="square" rtlCol="0">
            <a:spAutoFit/>
          </a:bodyPr>
          <a:lstStyle/>
          <a:p>
            <a:r>
              <a:rPr lang="en-US" sz="1800" b="1" dirty="0">
                <a:solidFill>
                  <a:srgbClr val="FF0000"/>
                </a:solidFill>
              </a:rPr>
              <a:t>SELECT</a:t>
            </a:r>
            <a:r>
              <a:rPr lang="en-US" sz="1800" dirty="0"/>
              <a:t> customer_name</a:t>
            </a:r>
          </a:p>
          <a:p>
            <a:r>
              <a:rPr lang="en-US" sz="1800" b="1" dirty="0">
                <a:solidFill>
                  <a:srgbClr val="FF0000"/>
                </a:solidFill>
              </a:rPr>
              <a:t>FROM</a:t>
            </a:r>
            <a:r>
              <a:rPr lang="en-US" sz="1800" dirty="0"/>
              <a:t> customers_table</a:t>
            </a:r>
          </a:p>
          <a:p>
            <a:r>
              <a:rPr lang="en-US" sz="1800" b="1" dirty="0">
                <a:solidFill>
                  <a:srgbClr val="FF0000"/>
                </a:solidFill>
              </a:rPr>
              <a:t>WHERE</a:t>
            </a:r>
            <a:r>
              <a:rPr lang="en-US" sz="1800" dirty="0"/>
              <a:t> customer_name </a:t>
            </a:r>
            <a:r>
              <a:rPr lang="en-US" sz="1800" b="1" dirty="0">
                <a:solidFill>
                  <a:srgbClr val="FF0000"/>
                </a:solidFill>
              </a:rPr>
              <a:t>LIKE</a:t>
            </a:r>
            <a:r>
              <a:rPr lang="en-US" sz="1800" dirty="0"/>
              <a:t> 'B%';</a:t>
            </a:r>
          </a:p>
        </p:txBody>
      </p:sp>
      <p:sp>
        <p:nvSpPr>
          <p:cNvPr id="10" name="TextBox 9">
            <a:extLst>
              <a:ext uri="{FF2B5EF4-FFF2-40B4-BE49-F238E27FC236}">
                <a16:creationId xmlns:a16="http://schemas.microsoft.com/office/drawing/2014/main" id="{6703249D-05FE-2385-A4C0-8EDDDA5A5E12}"/>
              </a:ext>
            </a:extLst>
          </p:cNvPr>
          <p:cNvSpPr txBox="1"/>
          <p:nvPr/>
        </p:nvSpPr>
        <p:spPr>
          <a:xfrm>
            <a:off x="6390709" y="5364728"/>
            <a:ext cx="3728539" cy="923330"/>
          </a:xfrm>
          <a:prstGeom prst="rect">
            <a:avLst/>
          </a:prstGeom>
          <a:noFill/>
        </p:spPr>
        <p:txBody>
          <a:bodyPr wrap="square" rtlCol="0">
            <a:spAutoFit/>
          </a:bodyPr>
          <a:lstStyle/>
          <a:p>
            <a:r>
              <a:rPr lang="en-US" sz="1800" b="1" dirty="0">
                <a:solidFill>
                  <a:srgbClr val="FF0000"/>
                </a:solidFill>
              </a:rPr>
              <a:t>SELECT</a:t>
            </a:r>
            <a:r>
              <a:rPr lang="en-US" sz="1800" dirty="0"/>
              <a:t> product_name</a:t>
            </a:r>
          </a:p>
          <a:p>
            <a:r>
              <a:rPr lang="en-US" sz="1800" b="1" dirty="0">
                <a:solidFill>
                  <a:srgbClr val="FF0000"/>
                </a:solidFill>
              </a:rPr>
              <a:t>FROM</a:t>
            </a:r>
            <a:r>
              <a:rPr lang="en-US" sz="1800" dirty="0"/>
              <a:t> products_table</a:t>
            </a:r>
          </a:p>
          <a:p>
            <a:r>
              <a:rPr lang="en-US" sz="1800" b="1" dirty="0">
                <a:solidFill>
                  <a:srgbClr val="FF0000"/>
                </a:solidFill>
              </a:rPr>
              <a:t>WHERE</a:t>
            </a:r>
            <a:r>
              <a:rPr lang="en-US" sz="1800" dirty="0"/>
              <a:t> product_name </a:t>
            </a:r>
            <a:r>
              <a:rPr lang="en-US" sz="1800" b="1" dirty="0">
                <a:solidFill>
                  <a:srgbClr val="FF0000"/>
                </a:solidFill>
              </a:rPr>
              <a:t>ILIKE</a:t>
            </a:r>
            <a:r>
              <a:rPr lang="en-US" sz="1800" dirty="0"/>
              <a:t> 'HP%';</a:t>
            </a:r>
          </a:p>
        </p:txBody>
      </p:sp>
    </p:spTree>
    <p:extLst>
      <p:ext uri="{BB962C8B-B14F-4D97-AF65-F5344CB8AC3E}">
        <p14:creationId xmlns:p14="http://schemas.microsoft.com/office/powerpoint/2010/main" val="911198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80">
                                          <p:stCondLst>
                                            <p:cond delay="0"/>
                                          </p:stCondLst>
                                        </p:cTn>
                                        <p:tgtEl>
                                          <p:spTgt spid="6"/>
                                        </p:tgtEl>
                                      </p:cBhvr>
                                    </p:animEffect>
                                    <p:anim calcmode="lin" valueType="num">
                                      <p:cBhvr>
                                        <p:cTn id="2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6" dur="26">
                                          <p:stCondLst>
                                            <p:cond delay="650"/>
                                          </p:stCondLst>
                                        </p:cTn>
                                        <p:tgtEl>
                                          <p:spTgt spid="6"/>
                                        </p:tgtEl>
                                      </p:cBhvr>
                                      <p:to x="100000" y="60000"/>
                                    </p:animScale>
                                    <p:animScale>
                                      <p:cBhvr>
                                        <p:cTn id="27" dur="166" decel="50000">
                                          <p:stCondLst>
                                            <p:cond delay="676"/>
                                          </p:stCondLst>
                                        </p:cTn>
                                        <p:tgtEl>
                                          <p:spTgt spid="6"/>
                                        </p:tgtEl>
                                      </p:cBhvr>
                                      <p:to x="100000" y="100000"/>
                                    </p:animScale>
                                    <p:animScale>
                                      <p:cBhvr>
                                        <p:cTn id="28" dur="26">
                                          <p:stCondLst>
                                            <p:cond delay="1312"/>
                                          </p:stCondLst>
                                        </p:cTn>
                                        <p:tgtEl>
                                          <p:spTgt spid="6"/>
                                        </p:tgtEl>
                                      </p:cBhvr>
                                      <p:to x="100000" y="80000"/>
                                    </p:animScale>
                                    <p:animScale>
                                      <p:cBhvr>
                                        <p:cTn id="29" dur="166" decel="50000">
                                          <p:stCondLst>
                                            <p:cond delay="1338"/>
                                          </p:stCondLst>
                                        </p:cTn>
                                        <p:tgtEl>
                                          <p:spTgt spid="6"/>
                                        </p:tgtEl>
                                      </p:cBhvr>
                                      <p:to x="100000" y="100000"/>
                                    </p:animScale>
                                    <p:animScale>
                                      <p:cBhvr>
                                        <p:cTn id="30" dur="26">
                                          <p:stCondLst>
                                            <p:cond delay="1642"/>
                                          </p:stCondLst>
                                        </p:cTn>
                                        <p:tgtEl>
                                          <p:spTgt spid="6"/>
                                        </p:tgtEl>
                                      </p:cBhvr>
                                      <p:to x="100000" y="90000"/>
                                    </p:animScale>
                                    <p:animScale>
                                      <p:cBhvr>
                                        <p:cTn id="31" dur="166" decel="50000">
                                          <p:stCondLst>
                                            <p:cond delay="1668"/>
                                          </p:stCondLst>
                                        </p:cTn>
                                        <p:tgtEl>
                                          <p:spTgt spid="6"/>
                                        </p:tgtEl>
                                      </p:cBhvr>
                                      <p:to x="100000" y="100000"/>
                                    </p:animScale>
                                    <p:animScale>
                                      <p:cBhvr>
                                        <p:cTn id="32" dur="26">
                                          <p:stCondLst>
                                            <p:cond delay="1808"/>
                                          </p:stCondLst>
                                        </p:cTn>
                                        <p:tgtEl>
                                          <p:spTgt spid="6"/>
                                        </p:tgtEl>
                                      </p:cBhvr>
                                      <p:to x="100000" y="95000"/>
                                    </p:animScale>
                                    <p:animScale>
                                      <p:cBhvr>
                                        <p:cTn id="33" dur="166" decel="50000">
                                          <p:stCondLst>
                                            <p:cond delay="1834"/>
                                          </p:stCondLst>
                                        </p:cTn>
                                        <p:tgtEl>
                                          <p:spTgt spid="6"/>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randombar(horizont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1541"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48169" y="835776"/>
            <a:ext cx="12005130" cy="3170099"/>
          </a:xfrm>
          <a:prstGeom prst="rect">
            <a:avLst/>
          </a:prstGeom>
          <a:noFill/>
        </p:spPr>
        <p:txBody>
          <a:bodyPr wrap="square" rtlCol="0">
            <a:spAutoFit/>
          </a:bodyPr>
          <a:lstStyle/>
          <a:p>
            <a:r>
              <a:rPr lang="en-US" sz="1400" b="1" dirty="0">
                <a:solidFill>
                  <a:srgbClr val="C00000"/>
                </a:solidFill>
                <a:latin typeface="Bahnschrift SemiBold" panose="020B0502040204020203" pitchFamily="34" charset="0"/>
              </a:rPr>
              <a:t>ADVANCED PATTERN MATCHING (REGULAR EXPRESSIONS):</a:t>
            </a:r>
            <a:r>
              <a:rPr lang="en-US" sz="1400" b="1" dirty="0">
                <a:solidFill>
                  <a:schemeClr val="tx1">
                    <a:lumMod val="95000"/>
                    <a:lumOff val="5000"/>
                  </a:schemeClr>
                </a:solidFill>
                <a:latin typeface="Bahnschrift SemiBold" panose="020B0502040204020203" pitchFamily="34" charset="0"/>
              </a:rPr>
              <a:t> </a:t>
            </a:r>
            <a:r>
              <a:rPr lang="en-US" sz="1200" b="1" dirty="0">
                <a:solidFill>
                  <a:schemeClr val="tx1">
                    <a:lumMod val="95000"/>
                    <a:lumOff val="5000"/>
                  </a:schemeClr>
                </a:solidFill>
                <a:latin typeface="Bahnschrift SemiBold" panose="020B0502040204020203" pitchFamily="34" charset="0"/>
              </a:rPr>
              <a:t>Advanced pattern matching can be achieved using regular expressions with the REGEXP operators. A regular expression is a sequence of characters that forms a search pattern. It is a powerful tool used for pattern matching and manipulating strings. Regular expressions consist of a combination of characters and special metacharacters that define a pattern to be matched against a string. Here are some common metacharacters or operators used in regular expressions:</a:t>
            </a:r>
          </a:p>
          <a:p>
            <a:pPr marL="285750" indent="-285750">
              <a:buFont typeface="Arial" panose="020B0604020202020204" pitchFamily="34" charset="0"/>
              <a:buChar char="•"/>
            </a:pPr>
            <a:r>
              <a:rPr lang="en-US" sz="1400" b="1" dirty="0">
                <a:latin typeface="Bahnschrift SemiBold" panose="020B0502040204020203" pitchFamily="34" charset="0"/>
              </a:rPr>
              <a:t>.</a:t>
            </a:r>
            <a:r>
              <a:rPr lang="en-US" sz="1200" b="1" dirty="0">
                <a:latin typeface="Bahnschrift SemiBold" panose="020B0502040204020203" pitchFamily="34" charset="0"/>
              </a:rPr>
              <a:t> Matches any single character.</a:t>
            </a:r>
          </a:p>
          <a:p>
            <a:pPr marL="285750" indent="-285750">
              <a:buFont typeface="Arial" panose="020B0604020202020204" pitchFamily="34" charset="0"/>
              <a:buChar char="•"/>
            </a:pPr>
            <a:r>
              <a:rPr lang="en-US" sz="1400" b="1" dirty="0">
                <a:latin typeface="Bahnschrift SemiBold" panose="020B0502040204020203" pitchFamily="34" charset="0"/>
              </a:rPr>
              <a:t>*</a:t>
            </a:r>
            <a:r>
              <a:rPr lang="en-US" sz="1200" b="1" dirty="0">
                <a:latin typeface="Bahnschrift SemiBold" panose="020B0502040204020203" pitchFamily="34" charset="0"/>
              </a:rPr>
              <a:t> Matches zero or more occurrences of the preceding element.</a:t>
            </a:r>
          </a:p>
          <a:p>
            <a:pPr marL="285750" indent="-285750">
              <a:buFont typeface="Arial" panose="020B0604020202020204" pitchFamily="34" charset="0"/>
              <a:buChar char="•"/>
            </a:pPr>
            <a:r>
              <a:rPr lang="en-US" sz="1400" b="1" dirty="0">
                <a:latin typeface="Bahnschrift SemiBold" panose="020B0502040204020203" pitchFamily="34" charset="0"/>
              </a:rPr>
              <a:t>+</a:t>
            </a:r>
            <a:r>
              <a:rPr lang="en-US" sz="1200" b="1" dirty="0">
                <a:latin typeface="Bahnschrift SemiBold" panose="020B0502040204020203" pitchFamily="34" charset="0"/>
              </a:rPr>
              <a:t> Matches one or more occurrences of the preceding element.</a:t>
            </a:r>
          </a:p>
          <a:p>
            <a:pPr marL="285750" indent="-285750">
              <a:buFont typeface="Arial" panose="020B0604020202020204" pitchFamily="34" charset="0"/>
              <a:buChar char="•"/>
            </a:pPr>
            <a:r>
              <a:rPr lang="en-US" sz="1400" b="1" dirty="0">
                <a:latin typeface="Bahnschrift SemiBold" panose="020B0502040204020203" pitchFamily="34" charset="0"/>
              </a:rPr>
              <a:t>?</a:t>
            </a:r>
            <a:r>
              <a:rPr lang="en-US" sz="1200" b="1" dirty="0">
                <a:latin typeface="Bahnschrift SemiBold" panose="020B0502040204020203" pitchFamily="34" charset="0"/>
              </a:rPr>
              <a:t> Matches zero or one occurrence of the preceding element.</a:t>
            </a:r>
          </a:p>
          <a:p>
            <a:pPr marL="285750" indent="-285750">
              <a:buFont typeface="Arial" panose="020B0604020202020204" pitchFamily="34" charset="0"/>
              <a:buChar char="•"/>
            </a:pPr>
            <a:r>
              <a:rPr lang="en-US" sz="1400" b="1" dirty="0">
                <a:latin typeface="Bahnschrift SemiBold" panose="020B0502040204020203" pitchFamily="34" charset="0"/>
              </a:rPr>
              <a:t>[ ] </a:t>
            </a:r>
            <a:r>
              <a:rPr lang="en-US" sz="1200" b="1" dirty="0">
                <a:latin typeface="Bahnschrift SemiBold" panose="020B0502040204020203" pitchFamily="34" charset="0"/>
              </a:rPr>
              <a:t>Defines a character class, matching any character within the brackets.</a:t>
            </a:r>
          </a:p>
          <a:p>
            <a:pPr marL="285750" indent="-285750">
              <a:buFont typeface="Arial" panose="020B0604020202020204" pitchFamily="34" charset="0"/>
              <a:buChar char="•"/>
            </a:pPr>
            <a:r>
              <a:rPr lang="en-US" sz="1400" b="1" dirty="0">
                <a:latin typeface="Bahnschrift SemiBold" panose="020B0502040204020203" pitchFamily="34" charset="0"/>
              </a:rPr>
              <a:t>^</a:t>
            </a:r>
            <a:r>
              <a:rPr lang="en-US" sz="1200" b="1" dirty="0">
                <a:latin typeface="Bahnschrift SemiBold" panose="020B0502040204020203" pitchFamily="34" charset="0"/>
              </a:rPr>
              <a:t> Matches the start of a string.</a:t>
            </a:r>
          </a:p>
          <a:p>
            <a:pPr marL="285750" indent="-285750">
              <a:buFont typeface="Arial" panose="020B0604020202020204" pitchFamily="34" charset="0"/>
              <a:buChar char="•"/>
            </a:pPr>
            <a:r>
              <a:rPr lang="en-US" sz="1400" b="1" dirty="0">
                <a:latin typeface="Bahnschrift SemiBold" panose="020B0502040204020203" pitchFamily="34" charset="0"/>
              </a:rPr>
              <a:t>$</a:t>
            </a:r>
            <a:r>
              <a:rPr lang="en-US" sz="1200" b="1" dirty="0">
                <a:latin typeface="Bahnschrift SemiBold" panose="020B0502040204020203" pitchFamily="34" charset="0"/>
              </a:rPr>
              <a:t> Matches the end of a string.</a:t>
            </a:r>
          </a:p>
          <a:p>
            <a:pPr marL="285750" indent="-285750">
              <a:buFont typeface="Arial" panose="020B0604020202020204" pitchFamily="34" charset="0"/>
              <a:buChar char="•"/>
            </a:pPr>
            <a:r>
              <a:rPr lang="en-US" sz="1400" b="1" dirty="0">
                <a:latin typeface="Bahnschrift SemiBold" panose="020B0502040204020203" pitchFamily="34" charset="0"/>
              </a:rPr>
              <a:t>|</a:t>
            </a:r>
            <a:r>
              <a:rPr lang="en-US" sz="1200" b="1" dirty="0">
                <a:latin typeface="Bahnschrift SemiBold" panose="020B0502040204020203" pitchFamily="34" charset="0"/>
              </a:rPr>
              <a:t> Acts as an OR operator, allowing multiple patterns to be matched.</a:t>
            </a:r>
          </a:p>
          <a:p>
            <a:pPr marL="285750" indent="-285750">
              <a:buFont typeface="Arial" panose="020B0604020202020204" pitchFamily="34" charset="0"/>
              <a:buChar char="•"/>
            </a:pPr>
            <a:r>
              <a:rPr lang="en-US" sz="1400" b="1" dirty="0">
                <a:latin typeface="Bahnschrift SemiBold" panose="020B0502040204020203" pitchFamily="34" charset="0"/>
              </a:rPr>
              <a:t>\</a:t>
            </a:r>
            <a:r>
              <a:rPr lang="en-US" sz="1200" b="1" dirty="0">
                <a:latin typeface="Bahnschrift SemiBold" panose="020B0502040204020203" pitchFamily="34" charset="0"/>
              </a:rPr>
              <a:t> Escapes a special character or indicates a special sequence.</a:t>
            </a:r>
          </a:p>
          <a:p>
            <a:endParaRPr lang="en-US" sz="1200" b="1" i="0" dirty="0">
              <a:solidFill>
                <a:schemeClr val="tx1">
                  <a:lumMod val="95000"/>
                  <a:lumOff val="5000"/>
                </a:schemeClr>
              </a:solidFill>
              <a:effectLst/>
              <a:latin typeface="Bahnschrift SemiBold" panose="020B0502040204020203" pitchFamily="34" charset="0"/>
            </a:endParaRPr>
          </a:p>
          <a:p>
            <a:r>
              <a:rPr lang="en-US" sz="1200" b="1" i="0" dirty="0">
                <a:solidFill>
                  <a:schemeClr val="tx1">
                    <a:lumMod val="95000"/>
                    <a:lumOff val="5000"/>
                  </a:schemeClr>
                </a:solidFill>
                <a:effectLst/>
                <a:latin typeface="Bahnschrift SemiBold" panose="020B0502040204020203" pitchFamily="34" charset="0"/>
              </a:rPr>
              <a:t>Question: Find the customer with the wrong email address.</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5440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ADVANCED PATTERN MATCHING (REGULAR EXPRESSIONS)</a:t>
            </a:r>
            <a:endParaRPr lang="en-NG" sz="2800" b="1" dirty="0">
              <a:latin typeface="+mj-lt"/>
            </a:endParaRPr>
          </a:p>
        </p:txBody>
      </p:sp>
      <p:sp>
        <p:nvSpPr>
          <p:cNvPr id="3" name="TextBox 2">
            <a:extLst>
              <a:ext uri="{FF2B5EF4-FFF2-40B4-BE49-F238E27FC236}">
                <a16:creationId xmlns:a16="http://schemas.microsoft.com/office/drawing/2014/main" id="{116F17B8-0275-3845-F072-68101A0AFE79}"/>
              </a:ext>
            </a:extLst>
          </p:cNvPr>
          <p:cNvSpPr txBox="1"/>
          <p:nvPr/>
        </p:nvSpPr>
        <p:spPr>
          <a:xfrm>
            <a:off x="503373" y="4209743"/>
            <a:ext cx="9334592" cy="1200329"/>
          </a:xfrm>
          <a:prstGeom prst="rect">
            <a:avLst/>
          </a:prstGeom>
          <a:noFill/>
        </p:spPr>
        <p:txBody>
          <a:bodyPr wrap="square" rtlCol="0">
            <a:spAutoFit/>
          </a:bodyPr>
          <a:lstStyle/>
          <a:p>
            <a:r>
              <a:rPr lang="en-US" sz="2400" b="1" dirty="0">
                <a:solidFill>
                  <a:srgbClr val="FF0000"/>
                </a:solidFill>
              </a:rPr>
              <a:t>SELECT</a:t>
            </a:r>
            <a:r>
              <a:rPr lang="en-US" sz="2400" dirty="0"/>
              <a:t> *</a:t>
            </a:r>
          </a:p>
          <a:p>
            <a:r>
              <a:rPr lang="en-US" sz="2400" b="1" dirty="0">
                <a:solidFill>
                  <a:srgbClr val="FF0000"/>
                </a:solidFill>
              </a:rPr>
              <a:t>FROM</a:t>
            </a:r>
            <a:r>
              <a:rPr lang="en-US" sz="2400" dirty="0"/>
              <a:t> customers_table</a:t>
            </a:r>
          </a:p>
          <a:p>
            <a:r>
              <a:rPr lang="en-US" sz="2400" b="1" dirty="0">
                <a:solidFill>
                  <a:srgbClr val="FF0000"/>
                </a:solidFill>
              </a:rPr>
              <a:t>WHERE</a:t>
            </a:r>
            <a:r>
              <a:rPr lang="en-US" sz="2400" dirty="0"/>
              <a:t> customer_email </a:t>
            </a:r>
            <a:r>
              <a:rPr lang="en-US" sz="2400" b="1" dirty="0">
                <a:solidFill>
                  <a:srgbClr val="FF0000"/>
                </a:solidFill>
              </a:rPr>
              <a:t>~</a:t>
            </a:r>
            <a:r>
              <a:rPr lang="en-US" sz="2400" dirty="0"/>
              <a:t> '</a:t>
            </a:r>
            <a:r>
              <a:rPr lang="en-US" sz="2400" b="1" dirty="0">
                <a:solidFill>
                  <a:srgbClr val="FF0000"/>
                </a:solidFill>
              </a:rPr>
              <a:t>^</a:t>
            </a:r>
            <a:r>
              <a:rPr lang="en-US" sz="2400" dirty="0"/>
              <a:t>[a-zA-Z0-9._-]+@[a-zA-Z0-9.-]+\.[a-</a:t>
            </a:r>
            <a:r>
              <a:rPr lang="en-US" sz="2400" dirty="0" err="1"/>
              <a:t>zA</a:t>
            </a:r>
            <a:r>
              <a:rPr lang="en-US" sz="2400" dirty="0"/>
              <a:t>-Z]{3}</a:t>
            </a:r>
            <a:r>
              <a:rPr lang="en-US" sz="2400" b="1" dirty="0">
                <a:solidFill>
                  <a:srgbClr val="FF0000"/>
                </a:solidFill>
              </a:rPr>
              <a:t>$</a:t>
            </a:r>
            <a:r>
              <a:rPr lang="en-US" sz="2400" dirty="0"/>
              <a:t>'</a:t>
            </a:r>
            <a:endParaRPr lang="en-NG" sz="2400" dirty="0"/>
          </a:p>
        </p:txBody>
      </p:sp>
      <p:sp>
        <p:nvSpPr>
          <p:cNvPr id="5" name="TextBox 4">
            <a:extLst>
              <a:ext uri="{FF2B5EF4-FFF2-40B4-BE49-F238E27FC236}">
                <a16:creationId xmlns:a16="http://schemas.microsoft.com/office/drawing/2014/main" id="{91F0FC4A-E65C-8B8E-828B-5A147CFC62D7}"/>
              </a:ext>
            </a:extLst>
          </p:cNvPr>
          <p:cNvSpPr txBox="1"/>
          <p:nvPr/>
        </p:nvSpPr>
        <p:spPr>
          <a:xfrm>
            <a:off x="4891587" y="5570439"/>
            <a:ext cx="7298872" cy="1200329"/>
          </a:xfrm>
          <a:prstGeom prst="rect">
            <a:avLst/>
          </a:prstGeom>
          <a:noFill/>
        </p:spPr>
        <p:txBody>
          <a:bodyPr wrap="square" rtlCol="0">
            <a:spAutoFit/>
          </a:bodyPr>
          <a:lstStyle/>
          <a:p>
            <a:r>
              <a:rPr lang="en-US" sz="2400" b="1" dirty="0">
                <a:solidFill>
                  <a:srgbClr val="FF0000"/>
                </a:solidFill>
              </a:rPr>
              <a:t>SELECT</a:t>
            </a:r>
            <a:r>
              <a:rPr lang="en-US" sz="2400" dirty="0"/>
              <a:t> *</a:t>
            </a:r>
          </a:p>
          <a:p>
            <a:r>
              <a:rPr lang="en-US" sz="2400" b="1" dirty="0">
                <a:solidFill>
                  <a:srgbClr val="FF0000"/>
                </a:solidFill>
              </a:rPr>
              <a:t>FROM</a:t>
            </a:r>
            <a:r>
              <a:rPr lang="en-US" sz="2400" dirty="0"/>
              <a:t> customers_table</a:t>
            </a:r>
          </a:p>
          <a:p>
            <a:r>
              <a:rPr lang="en-US" sz="2400" b="1" dirty="0">
                <a:solidFill>
                  <a:srgbClr val="FF0000"/>
                </a:solidFill>
              </a:rPr>
              <a:t>WHERE</a:t>
            </a:r>
            <a:r>
              <a:rPr lang="en-US" sz="2400" dirty="0"/>
              <a:t> customer_email </a:t>
            </a:r>
            <a:r>
              <a:rPr lang="en-US" sz="2400" b="1" dirty="0">
                <a:solidFill>
                  <a:srgbClr val="FF0000"/>
                </a:solidFill>
              </a:rPr>
              <a:t>~</a:t>
            </a:r>
            <a:r>
              <a:rPr lang="en-US" sz="2400" dirty="0"/>
              <a:t> '</a:t>
            </a:r>
            <a:r>
              <a:rPr lang="en-US" sz="2400" b="1" dirty="0">
                <a:solidFill>
                  <a:srgbClr val="FF0000"/>
                </a:solidFill>
              </a:rPr>
              <a:t>^</a:t>
            </a:r>
            <a:r>
              <a:rPr lang="en-US" sz="2400" dirty="0"/>
              <a:t>[\w._-]+@[\w\d]+\.[\w]{3}</a:t>
            </a:r>
            <a:r>
              <a:rPr lang="en-US" sz="2400" b="1" dirty="0">
                <a:solidFill>
                  <a:srgbClr val="FF0000"/>
                </a:solidFill>
              </a:rPr>
              <a:t>$</a:t>
            </a:r>
            <a:r>
              <a:rPr lang="en-US" sz="2400" dirty="0"/>
              <a:t>';</a:t>
            </a:r>
            <a:endParaRPr lang="en-NG" sz="2400" dirty="0"/>
          </a:p>
        </p:txBody>
      </p:sp>
    </p:spTree>
    <p:extLst>
      <p:ext uri="{BB962C8B-B14F-4D97-AF65-F5344CB8AC3E}">
        <p14:creationId xmlns:p14="http://schemas.microsoft.com/office/powerpoint/2010/main" val="671919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942">
                                          <p:stCondLst>
                                            <p:cond delay="0"/>
                                          </p:stCondLst>
                                        </p:cTn>
                                        <p:tgtEl>
                                          <p:spTgt spid="3"/>
                                        </p:tgtEl>
                                      </p:cBhvr>
                                    </p:animEffect>
                                    <p:anim calcmode="lin" valueType="num">
                                      <p:cBhvr>
                                        <p:cTn id="8" dur="296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1079"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1079" tmFilter="0, 0; 0.125,0.2665; 0.25,0.4; 0.375,0.465; 0.5,0.5;  0.625,0.535; 0.75,0.6; 0.875,0.7335; 1,1">
                                          <p:stCondLst>
                                            <p:cond delay="1079"/>
                                          </p:stCondLst>
                                        </p:cTn>
                                        <p:tgtEl>
                                          <p:spTgt spid="3"/>
                                        </p:tgtEl>
                                        <p:attrNameLst>
                                          <p:attrName>ppt_y</p:attrName>
                                        </p:attrNameLst>
                                      </p:cBhvr>
                                      <p:tavLst>
                                        <p:tav tm="0" fmla="#ppt_y-sin(pi*$)/9">
                                          <p:val>
                                            <p:fltVal val="0"/>
                                          </p:val>
                                        </p:tav>
                                        <p:tav tm="100000">
                                          <p:val>
                                            <p:fltVal val="1"/>
                                          </p:val>
                                        </p:tav>
                                      </p:tavLst>
                                    </p:anim>
                                    <p:anim calcmode="lin" valueType="num">
                                      <p:cBhvr>
                                        <p:cTn id="11" dur="539" tmFilter="0, 0; 0.125,0.2665; 0.25,0.4; 0.375,0.465; 0.5,0.5;  0.625,0.535; 0.75,0.6; 0.875,0.7335; 1,1">
                                          <p:stCondLst>
                                            <p:cond delay="2152"/>
                                          </p:stCondLst>
                                        </p:cTn>
                                        <p:tgtEl>
                                          <p:spTgt spid="3"/>
                                        </p:tgtEl>
                                        <p:attrNameLst>
                                          <p:attrName>ppt_y</p:attrName>
                                        </p:attrNameLst>
                                      </p:cBhvr>
                                      <p:tavLst>
                                        <p:tav tm="0" fmla="#ppt_y-sin(pi*$)/27">
                                          <p:val>
                                            <p:fltVal val="0"/>
                                          </p:val>
                                        </p:tav>
                                        <p:tav tm="100000">
                                          <p:val>
                                            <p:fltVal val="1"/>
                                          </p:val>
                                        </p:tav>
                                      </p:tavLst>
                                    </p:anim>
                                    <p:anim calcmode="lin" valueType="num">
                                      <p:cBhvr>
                                        <p:cTn id="12" dur="267" tmFilter="0, 0; 0.125,0.2665; 0.25,0.4; 0.375,0.465; 0.5,0.5;  0.625,0.535; 0.75,0.6; 0.875,0.7335; 1,1">
                                          <p:stCondLst>
                                            <p:cond delay="2691"/>
                                          </p:stCondLst>
                                        </p:cTn>
                                        <p:tgtEl>
                                          <p:spTgt spid="3"/>
                                        </p:tgtEl>
                                        <p:attrNameLst>
                                          <p:attrName>ppt_y</p:attrName>
                                        </p:attrNameLst>
                                      </p:cBhvr>
                                      <p:tavLst>
                                        <p:tav tm="0" fmla="#ppt_y-sin(pi*$)/81">
                                          <p:val>
                                            <p:fltVal val="0"/>
                                          </p:val>
                                        </p:tav>
                                        <p:tav tm="100000">
                                          <p:val>
                                            <p:fltVal val="1"/>
                                          </p:val>
                                        </p:tav>
                                      </p:tavLst>
                                    </p:anim>
                                    <p:animScale>
                                      <p:cBhvr>
                                        <p:cTn id="13" dur="42">
                                          <p:stCondLst>
                                            <p:cond delay="1056"/>
                                          </p:stCondLst>
                                        </p:cTn>
                                        <p:tgtEl>
                                          <p:spTgt spid="3"/>
                                        </p:tgtEl>
                                      </p:cBhvr>
                                      <p:to x="100000" y="60000"/>
                                    </p:animScale>
                                    <p:animScale>
                                      <p:cBhvr>
                                        <p:cTn id="14" dur="270" decel="50000">
                                          <p:stCondLst>
                                            <p:cond delay="1099"/>
                                          </p:stCondLst>
                                        </p:cTn>
                                        <p:tgtEl>
                                          <p:spTgt spid="3"/>
                                        </p:tgtEl>
                                      </p:cBhvr>
                                      <p:to x="100000" y="100000"/>
                                    </p:animScale>
                                    <p:animScale>
                                      <p:cBhvr>
                                        <p:cTn id="15" dur="42">
                                          <p:stCondLst>
                                            <p:cond delay="2132"/>
                                          </p:stCondLst>
                                        </p:cTn>
                                        <p:tgtEl>
                                          <p:spTgt spid="3"/>
                                        </p:tgtEl>
                                      </p:cBhvr>
                                      <p:to x="100000" y="80000"/>
                                    </p:animScale>
                                    <p:animScale>
                                      <p:cBhvr>
                                        <p:cTn id="16" dur="270" decel="50000">
                                          <p:stCondLst>
                                            <p:cond delay="2174"/>
                                          </p:stCondLst>
                                        </p:cTn>
                                        <p:tgtEl>
                                          <p:spTgt spid="3"/>
                                        </p:tgtEl>
                                      </p:cBhvr>
                                      <p:to x="100000" y="100000"/>
                                    </p:animScale>
                                    <p:animScale>
                                      <p:cBhvr>
                                        <p:cTn id="17" dur="42">
                                          <p:stCondLst>
                                            <p:cond delay="2668"/>
                                          </p:stCondLst>
                                        </p:cTn>
                                        <p:tgtEl>
                                          <p:spTgt spid="3"/>
                                        </p:tgtEl>
                                      </p:cBhvr>
                                      <p:to x="100000" y="90000"/>
                                    </p:animScale>
                                    <p:animScale>
                                      <p:cBhvr>
                                        <p:cTn id="18" dur="270" decel="50000">
                                          <p:stCondLst>
                                            <p:cond delay="2710"/>
                                          </p:stCondLst>
                                        </p:cTn>
                                        <p:tgtEl>
                                          <p:spTgt spid="3"/>
                                        </p:tgtEl>
                                      </p:cBhvr>
                                      <p:to x="100000" y="100000"/>
                                    </p:animScale>
                                    <p:animScale>
                                      <p:cBhvr>
                                        <p:cTn id="19" dur="42">
                                          <p:stCondLst>
                                            <p:cond delay="2938"/>
                                          </p:stCondLst>
                                        </p:cTn>
                                        <p:tgtEl>
                                          <p:spTgt spid="3"/>
                                        </p:tgtEl>
                                      </p:cBhvr>
                                      <p:to x="100000" y="95000"/>
                                    </p:animScale>
                                    <p:animScale>
                                      <p:cBhvr>
                                        <p:cTn id="20" dur="270" decel="50000">
                                          <p:stCondLst>
                                            <p:cond delay="2980"/>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1541"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98767" y="1070024"/>
            <a:ext cx="11594466" cy="2616101"/>
          </a:xfrm>
          <a:prstGeom prst="rect">
            <a:avLst/>
          </a:prstGeom>
          <a:noFill/>
        </p:spPr>
        <p:txBody>
          <a:bodyPr wrap="square" rtlCol="0">
            <a:spAutoFit/>
          </a:bodyPr>
          <a:lstStyle/>
          <a:p>
            <a:r>
              <a:rPr lang="en-US" b="1" dirty="0">
                <a:solidFill>
                  <a:srgbClr val="C00000"/>
                </a:solidFill>
                <a:latin typeface="Bahnschrift SemiBold" panose="020B0502040204020203" pitchFamily="34" charset="0"/>
              </a:rPr>
              <a:t>WINDOW FUNCTIONS:</a:t>
            </a:r>
            <a:r>
              <a:rPr lang="en-US" sz="1600" b="1" dirty="0">
                <a:solidFill>
                  <a:schemeClr val="tx1">
                    <a:lumMod val="95000"/>
                    <a:lumOff val="5000"/>
                  </a:schemeClr>
                </a:solidFill>
                <a:latin typeface="Bahnschrift SemiBold" panose="020B0502040204020203" pitchFamily="34" charset="0"/>
              </a:rPr>
              <a:t> </a:t>
            </a:r>
            <a:r>
              <a:rPr lang="en-US" sz="1400" b="1" dirty="0">
                <a:solidFill>
                  <a:schemeClr val="tx1">
                    <a:lumMod val="95000"/>
                    <a:lumOff val="5000"/>
                  </a:schemeClr>
                </a:solidFill>
                <a:latin typeface="Bahnschrift SemiBold" panose="020B0502040204020203" pitchFamily="34" charset="0"/>
              </a:rPr>
              <a:t>Window functions perform calculations across a set of rows and return a result for each row.</a:t>
            </a:r>
          </a:p>
          <a:p>
            <a:pPr marL="285750" indent="-285750">
              <a:buFont typeface="Arial" panose="020B0604020202020204" pitchFamily="34" charset="0"/>
              <a:buChar char="•"/>
            </a:pPr>
            <a:r>
              <a:rPr lang="en-US" sz="1600" b="1" i="0" dirty="0">
                <a:solidFill>
                  <a:srgbClr val="C00000"/>
                </a:solidFill>
                <a:effectLst/>
                <a:latin typeface="Bahnschrift SemiBold" panose="020B0502040204020203" pitchFamily="34" charset="0"/>
              </a:rPr>
              <a:t>ROW_NUMBER</a:t>
            </a:r>
            <a:r>
              <a:rPr lang="en-US" sz="1400" b="1" i="0" dirty="0">
                <a:solidFill>
                  <a:schemeClr val="tx1">
                    <a:lumMod val="95000"/>
                    <a:lumOff val="5000"/>
                  </a:schemeClr>
                </a:solidFill>
                <a:effectLst/>
                <a:latin typeface="Bahnschrift SemiBold" panose="020B0502040204020203" pitchFamily="34" charset="0"/>
              </a:rPr>
              <a:t>: This window function assigns a unique sequential number to each row within the specified window frame. The numbering starts from 1 and increments by 1 for each subsequent row. If there are ties in the ordering, each tied row will receive a distinct row number</a:t>
            </a:r>
          </a:p>
          <a:p>
            <a:pPr marL="285750" indent="-285750">
              <a:buFont typeface="Arial" panose="020B0604020202020204" pitchFamily="34" charset="0"/>
              <a:buChar char="•"/>
            </a:pPr>
            <a:r>
              <a:rPr lang="en-US" sz="1600" b="1" dirty="0">
                <a:solidFill>
                  <a:srgbClr val="C00000"/>
                </a:solidFill>
                <a:latin typeface="Bahnschrift SemiBold" panose="020B0502040204020203" pitchFamily="34" charset="0"/>
              </a:rPr>
              <a:t>RANK</a:t>
            </a:r>
            <a:r>
              <a:rPr lang="en-US" sz="1400" b="1" dirty="0">
                <a:solidFill>
                  <a:schemeClr val="tx1">
                    <a:lumMod val="95000"/>
                    <a:lumOff val="5000"/>
                  </a:schemeClr>
                </a:solidFill>
                <a:latin typeface="Bahnschrift SemiBold" panose="020B0502040204020203" pitchFamily="34" charset="0"/>
              </a:rPr>
              <a:t>: This window function assigns a rank to each row within the specified window frame based on the ordering. Rows with the same values in the ordering columns receive the same rank, and the next rank is skipped for tied rows.</a:t>
            </a:r>
          </a:p>
          <a:p>
            <a:pPr marL="285750" indent="-285750">
              <a:buFont typeface="Arial" panose="020B0604020202020204" pitchFamily="34" charset="0"/>
              <a:buChar char="•"/>
            </a:pPr>
            <a:r>
              <a:rPr lang="en-US" sz="1600" b="1" i="0" dirty="0">
                <a:solidFill>
                  <a:srgbClr val="C00000"/>
                </a:solidFill>
                <a:effectLst/>
                <a:latin typeface="Bahnschrift SemiBold" panose="020B0502040204020203" pitchFamily="34" charset="0"/>
              </a:rPr>
              <a:t>DENSE_RANK</a:t>
            </a:r>
            <a:r>
              <a:rPr lang="en-US" sz="1400" b="1" i="0" dirty="0">
                <a:solidFill>
                  <a:schemeClr val="tx1">
                    <a:lumMod val="95000"/>
                    <a:lumOff val="5000"/>
                  </a:schemeClr>
                </a:solidFill>
                <a:effectLst/>
                <a:latin typeface="Bahnschrift SemiBold" panose="020B0502040204020203" pitchFamily="34" charset="0"/>
              </a:rPr>
              <a:t>: This window function assigns a dense rank to each row within the specified window frame based on the ordering. Rows with the same values in the ordering columns receive the same dense rank, and there are no gaps between ranks. Unlike RANK(), the dense ranks do not skip values for tied rows.</a:t>
            </a:r>
          </a:p>
          <a:p>
            <a:endParaRPr lang="en-US" sz="1400" b="1" i="0" dirty="0">
              <a:solidFill>
                <a:schemeClr val="tx1">
                  <a:lumMod val="95000"/>
                  <a:lumOff val="5000"/>
                </a:schemeClr>
              </a:solidFill>
              <a:effectLst/>
              <a:latin typeface="Bahnschrift SemiBold" panose="020B0502040204020203" pitchFamily="34" charset="0"/>
            </a:endParaRPr>
          </a:p>
          <a:p>
            <a:r>
              <a:rPr lang="en-US" sz="1400" b="1" i="0" dirty="0">
                <a:solidFill>
                  <a:schemeClr val="tx1">
                    <a:lumMod val="95000"/>
                    <a:lumOff val="5000"/>
                  </a:schemeClr>
                </a:solidFill>
                <a:effectLst/>
                <a:latin typeface="Bahnschrift SemiBold" panose="020B0502040204020203" pitchFamily="34" charset="0"/>
              </a:rPr>
              <a:t>Question: Find and our customer orders according to when the orders were placed.</a:t>
            </a:r>
          </a:p>
        </p:txBody>
      </p:sp>
      <p:sp>
        <p:nvSpPr>
          <p:cNvPr id="4" name="TextBox 3">
            <a:extLst>
              <a:ext uri="{FF2B5EF4-FFF2-40B4-BE49-F238E27FC236}">
                <a16:creationId xmlns:a16="http://schemas.microsoft.com/office/drawing/2014/main" id="{BC943142-D5FF-A51A-1459-D856C357E0B5}"/>
              </a:ext>
            </a:extLst>
          </p:cNvPr>
          <p:cNvSpPr txBox="1"/>
          <p:nvPr/>
        </p:nvSpPr>
        <p:spPr>
          <a:xfrm>
            <a:off x="-160066" y="117"/>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WINDOW FUNCTIONS</a:t>
            </a:r>
          </a:p>
          <a:p>
            <a:pPr algn="ctr"/>
            <a:r>
              <a:rPr lang="en-US" sz="2800" b="1" dirty="0">
                <a:latin typeface="Segoe UI Black" panose="020B0A02040204020203" pitchFamily="34" charset="0"/>
                <a:ea typeface="Segoe UI Black" panose="020B0A02040204020203" pitchFamily="34" charset="0"/>
              </a:rPr>
              <a:t>(ROW_NUMBER, RANK, DENSE_RANK)</a:t>
            </a:r>
          </a:p>
        </p:txBody>
      </p:sp>
      <p:sp>
        <p:nvSpPr>
          <p:cNvPr id="3" name="TextBox 2">
            <a:extLst>
              <a:ext uri="{FF2B5EF4-FFF2-40B4-BE49-F238E27FC236}">
                <a16:creationId xmlns:a16="http://schemas.microsoft.com/office/drawing/2014/main" id="{116F17B8-0275-3845-F072-68101A0AFE79}"/>
              </a:ext>
            </a:extLst>
          </p:cNvPr>
          <p:cNvSpPr txBox="1"/>
          <p:nvPr/>
        </p:nvSpPr>
        <p:spPr>
          <a:xfrm>
            <a:off x="190454" y="3801925"/>
            <a:ext cx="11872052" cy="2677656"/>
          </a:xfrm>
          <a:prstGeom prst="rect">
            <a:avLst/>
          </a:prstGeom>
          <a:noFill/>
        </p:spPr>
        <p:txBody>
          <a:bodyPr wrap="square" rtlCol="0">
            <a:spAutoFit/>
          </a:bodyPr>
          <a:lstStyle/>
          <a:p>
            <a:r>
              <a:rPr lang="en-US" sz="2400" b="1" dirty="0">
                <a:solidFill>
                  <a:srgbClr val="FF0000"/>
                </a:solidFill>
              </a:rPr>
              <a:t>SELECT</a:t>
            </a:r>
            <a:r>
              <a:rPr lang="en-US" sz="2400" dirty="0"/>
              <a:t> </a:t>
            </a:r>
            <a:r>
              <a:rPr lang="en-US" sz="2400" dirty="0" err="1"/>
              <a:t>order_id</a:t>
            </a:r>
            <a:r>
              <a:rPr lang="en-US" sz="2400" dirty="0"/>
              <a:t>,</a:t>
            </a:r>
          </a:p>
          <a:p>
            <a:r>
              <a:rPr lang="en-US" sz="2400" dirty="0"/>
              <a:t>  	</a:t>
            </a:r>
            <a:r>
              <a:rPr lang="en-US" sz="2400" dirty="0" err="1"/>
              <a:t>customer_id</a:t>
            </a:r>
            <a:r>
              <a:rPr lang="en-US" sz="2400" dirty="0"/>
              <a:t>,</a:t>
            </a:r>
          </a:p>
          <a:p>
            <a:r>
              <a:rPr lang="en-US" sz="2400" dirty="0"/>
              <a:t>            order_date,</a:t>
            </a:r>
          </a:p>
          <a:p>
            <a:r>
              <a:rPr lang="en-US" sz="2400" dirty="0"/>
              <a:t>       </a:t>
            </a:r>
            <a:r>
              <a:rPr lang="en-US" sz="2400" b="1" dirty="0">
                <a:solidFill>
                  <a:srgbClr val="FF0000"/>
                </a:solidFill>
              </a:rPr>
              <a:t>ROW_NUMBER()</a:t>
            </a:r>
            <a:r>
              <a:rPr lang="en-US" sz="2400" dirty="0"/>
              <a:t> </a:t>
            </a:r>
            <a:r>
              <a:rPr lang="en-US" sz="2400" b="1" dirty="0">
                <a:solidFill>
                  <a:srgbClr val="FF0000"/>
                </a:solidFill>
              </a:rPr>
              <a:t>OVER</a:t>
            </a:r>
            <a:r>
              <a:rPr lang="en-US" sz="2400" dirty="0"/>
              <a:t> (</a:t>
            </a:r>
            <a:r>
              <a:rPr lang="en-US" sz="2400" b="1" dirty="0">
                <a:solidFill>
                  <a:srgbClr val="FF0000"/>
                </a:solidFill>
              </a:rPr>
              <a:t>PARTITION</a:t>
            </a:r>
            <a:r>
              <a:rPr lang="en-US" sz="2400" dirty="0"/>
              <a:t> </a:t>
            </a:r>
            <a:r>
              <a:rPr lang="en-US" sz="2400" b="1" dirty="0">
                <a:solidFill>
                  <a:srgbClr val="FF0000"/>
                </a:solidFill>
              </a:rPr>
              <a:t>BY</a:t>
            </a:r>
            <a:r>
              <a:rPr lang="en-US" sz="2400" dirty="0"/>
              <a:t> customer_id </a:t>
            </a:r>
            <a:r>
              <a:rPr lang="en-US" sz="2400" b="1" dirty="0">
                <a:solidFill>
                  <a:srgbClr val="FF0000"/>
                </a:solidFill>
              </a:rPr>
              <a:t>ORDER</a:t>
            </a:r>
            <a:r>
              <a:rPr lang="en-US" sz="2400" dirty="0"/>
              <a:t> </a:t>
            </a:r>
            <a:r>
              <a:rPr lang="en-US" sz="2400" b="1" dirty="0">
                <a:solidFill>
                  <a:srgbClr val="FF0000"/>
                </a:solidFill>
              </a:rPr>
              <a:t>BY</a:t>
            </a:r>
            <a:r>
              <a:rPr lang="en-US" sz="2400" dirty="0"/>
              <a:t> order_date) AS </a:t>
            </a:r>
            <a:r>
              <a:rPr lang="en-US" sz="2400" dirty="0" err="1"/>
              <a:t>row_rank</a:t>
            </a:r>
            <a:r>
              <a:rPr lang="en-US" sz="2400" dirty="0"/>
              <a:t>,</a:t>
            </a:r>
          </a:p>
          <a:p>
            <a:r>
              <a:rPr lang="en-US" sz="2400" dirty="0"/>
              <a:t>       </a:t>
            </a:r>
            <a:r>
              <a:rPr lang="en-US" sz="2400" b="1" dirty="0">
                <a:solidFill>
                  <a:srgbClr val="FF0000"/>
                </a:solidFill>
              </a:rPr>
              <a:t>RANK()</a:t>
            </a:r>
            <a:r>
              <a:rPr lang="en-US" sz="2400" dirty="0"/>
              <a:t> </a:t>
            </a:r>
            <a:r>
              <a:rPr lang="en-US" sz="2400" b="1" dirty="0">
                <a:solidFill>
                  <a:srgbClr val="FF0000"/>
                </a:solidFill>
              </a:rPr>
              <a:t>OVER</a:t>
            </a:r>
            <a:r>
              <a:rPr lang="en-US" sz="2400" dirty="0"/>
              <a:t> (</a:t>
            </a:r>
            <a:r>
              <a:rPr lang="en-US" sz="2400" b="1" dirty="0">
                <a:solidFill>
                  <a:srgbClr val="FF0000"/>
                </a:solidFill>
              </a:rPr>
              <a:t>PARTITION</a:t>
            </a:r>
            <a:r>
              <a:rPr lang="en-US" sz="2400" dirty="0"/>
              <a:t> </a:t>
            </a:r>
            <a:r>
              <a:rPr lang="en-US" sz="2400" b="1" dirty="0">
                <a:solidFill>
                  <a:srgbClr val="FF0000"/>
                </a:solidFill>
              </a:rPr>
              <a:t>BY</a:t>
            </a:r>
            <a:r>
              <a:rPr lang="en-US" sz="2400" dirty="0"/>
              <a:t> customer_id </a:t>
            </a:r>
            <a:r>
              <a:rPr lang="en-US" sz="2400" b="1" dirty="0">
                <a:solidFill>
                  <a:srgbClr val="FF0000"/>
                </a:solidFill>
              </a:rPr>
              <a:t>ORDER</a:t>
            </a:r>
            <a:r>
              <a:rPr lang="en-US" sz="2400" dirty="0"/>
              <a:t> </a:t>
            </a:r>
            <a:r>
              <a:rPr lang="en-US" sz="2400" b="1" dirty="0">
                <a:solidFill>
                  <a:srgbClr val="FF0000"/>
                </a:solidFill>
              </a:rPr>
              <a:t>BY</a:t>
            </a:r>
            <a:r>
              <a:rPr lang="en-US" sz="2400" dirty="0"/>
              <a:t> order_date) AS </a:t>
            </a:r>
            <a:r>
              <a:rPr lang="en-US" sz="2400" dirty="0" err="1"/>
              <a:t>normal_rank</a:t>
            </a:r>
            <a:r>
              <a:rPr lang="en-US" sz="2400" dirty="0"/>
              <a:t>,</a:t>
            </a:r>
          </a:p>
          <a:p>
            <a:r>
              <a:rPr lang="en-US" sz="2400" dirty="0"/>
              <a:t>       </a:t>
            </a:r>
            <a:r>
              <a:rPr lang="en-US" sz="2400" b="1" dirty="0">
                <a:solidFill>
                  <a:srgbClr val="FF0000"/>
                </a:solidFill>
              </a:rPr>
              <a:t>DENSE_RANK()</a:t>
            </a:r>
            <a:r>
              <a:rPr lang="en-US" sz="2400" dirty="0"/>
              <a:t> </a:t>
            </a:r>
            <a:r>
              <a:rPr lang="en-US" sz="2400" b="1" dirty="0">
                <a:solidFill>
                  <a:srgbClr val="FF0000"/>
                </a:solidFill>
              </a:rPr>
              <a:t>OVER</a:t>
            </a:r>
            <a:r>
              <a:rPr lang="en-US" sz="2400" dirty="0"/>
              <a:t> (</a:t>
            </a:r>
            <a:r>
              <a:rPr lang="en-US" sz="2400" b="1" dirty="0">
                <a:solidFill>
                  <a:srgbClr val="FF0000"/>
                </a:solidFill>
              </a:rPr>
              <a:t>PARTITION</a:t>
            </a:r>
            <a:r>
              <a:rPr lang="en-US" sz="2400" dirty="0"/>
              <a:t> </a:t>
            </a:r>
            <a:r>
              <a:rPr lang="en-US" sz="2400" b="1" dirty="0">
                <a:solidFill>
                  <a:srgbClr val="FF0000"/>
                </a:solidFill>
              </a:rPr>
              <a:t>BY</a:t>
            </a:r>
            <a:r>
              <a:rPr lang="en-US" sz="2400" dirty="0"/>
              <a:t> customer_id </a:t>
            </a:r>
            <a:r>
              <a:rPr lang="en-US" sz="2400" b="1" dirty="0">
                <a:solidFill>
                  <a:srgbClr val="FF0000"/>
                </a:solidFill>
              </a:rPr>
              <a:t>ORDER</a:t>
            </a:r>
            <a:r>
              <a:rPr lang="en-US" sz="2400" dirty="0"/>
              <a:t> </a:t>
            </a:r>
            <a:r>
              <a:rPr lang="en-US" sz="2400" b="1" dirty="0">
                <a:solidFill>
                  <a:srgbClr val="FF0000"/>
                </a:solidFill>
              </a:rPr>
              <a:t>BY</a:t>
            </a:r>
            <a:r>
              <a:rPr lang="en-US" sz="2400" dirty="0"/>
              <a:t> order_date) AS </a:t>
            </a:r>
            <a:r>
              <a:rPr lang="en-US" sz="2400" dirty="0" err="1"/>
              <a:t>dense_rank</a:t>
            </a:r>
            <a:r>
              <a:rPr lang="en-US" sz="2400" dirty="0"/>
              <a:t>   </a:t>
            </a:r>
          </a:p>
          <a:p>
            <a:r>
              <a:rPr lang="en-US" sz="2400" b="1" dirty="0">
                <a:solidFill>
                  <a:srgbClr val="FF0000"/>
                </a:solidFill>
              </a:rPr>
              <a:t>FROM</a:t>
            </a:r>
            <a:r>
              <a:rPr lang="en-US" sz="2400" dirty="0"/>
              <a:t> orders_table;</a:t>
            </a:r>
            <a:endParaRPr lang="en-NG" sz="2400" dirty="0"/>
          </a:p>
        </p:txBody>
      </p:sp>
    </p:spTree>
    <p:extLst>
      <p:ext uri="{BB962C8B-B14F-4D97-AF65-F5344CB8AC3E}">
        <p14:creationId xmlns:p14="http://schemas.microsoft.com/office/powerpoint/2010/main" val="585588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74395"/>
            <a:ext cx="11594466" cy="1938992"/>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LAG:</a:t>
            </a:r>
            <a:r>
              <a:rPr lang="en-US" sz="2000" b="1" dirty="0">
                <a:solidFill>
                  <a:schemeClr val="tx1">
                    <a:lumMod val="95000"/>
                    <a:lumOff val="5000"/>
                  </a:schemeClr>
                </a:solidFill>
                <a:latin typeface="Bahnschrift SemiBold" panose="020B0502040204020203" pitchFamily="34" charset="0"/>
              </a:rPr>
              <a:t> </a:t>
            </a:r>
            <a:r>
              <a:rPr lang="en-US" b="1" dirty="0">
                <a:solidFill>
                  <a:schemeClr val="tx1">
                    <a:lumMod val="95000"/>
                    <a:lumOff val="5000"/>
                  </a:schemeClr>
                </a:solidFill>
                <a:latin typeface="Bahnschrift SemiBold" panose="020B0502040204020203" pitchFamily="34" charset="0"/>
              </a:rPr>
              <a:t>The LAG() function allows you to access the value of a previous row within the specified window frame, but returns an empty cell when there is nothing.</a:t>
            </a:r>
          </a:p>
          <a:p>
            <a:r>
              <a:rPr kumimoji="0" lang="en-US" sz="2400" b="1" i="0" u="none" strike="noStrike" kern="1200" cap="none" spc="0" normalizeH="0" baseline="0" noProof="0" dirty="0">
                <a:ln>
                  <a:noFill/>
                </a:ln>
                <a:solidFill>
                  <a:srgbClr val="C00000"/>
                </a:solidFill>
                <a:effectLst/>
                <a:uLnTx/>
                <a:uFillTx/>
                <a:latin typeface="Bahnschrift SemiBold" panose="020B0502040204020203" pitchFamily="34" charset="0"/>
                <a:ea typeface="+mn-ea"/>
                <a:cs typeface="+mn-cs"/>
              </a:rPr>
              <a:t>LEAD:</a:t>
            </a:r>
            <a:r>
              <a:rPr kumimoji="0" lang="en-US" sz="2000" b="1" i="0" u="none" strike="noStrike" kern="1200" cap="none" spc="0" normalizeH="0" baseline="0" noProof="0" dirty="0">
                <a:ln>
                  <a:noFill/>
                </a:ln>
                <a:solidFill>
                  <a:prstClr val="black">
                    <a:lumMod val="95000"/>
                    <a:lumOff val="5000"/>
                  </a:prstClr>
                </a:solidFill>
                <a:effectLst/>
                <a:uLnTx/>
                <a:uFillTx/>
                <a:latin typeface="Bahnschrift SemiBold" panose="020B0502040204020203" pitchFamily="34" charset="0"/>
                <a:ea typeface="+mn-ea"/>
                <a:cs typeface="+mn-cs"/>
              </a:rPr>
              <a:t> </a:t>
            </a:r>
            <a:r>
              <a:rPr lang="en-US" b="1" dirty="0">
                <a:solidFill>
                  <a:schemeClr val="tx1">
                    <a:lumMod val="95000"/>
                    <a:lumOff val="5000"/>
                  </a:schemeClr>
                </a:solidFill>
                <a:latin typeface="Bahnschrift SemiBold" panose="020B0502040204020203" pitchFamily="34" charset="0"/>
              </a:rPr>
              <a:t>The LEAD() function allows you to access the value of a subsequent row within the specified window frame, but returns an empty cell when there is nothing.</a:t>
            </a:r>
          </a:p>
          <a:p>
            <a:endParaRPr lang="en-US" b="1" i="0" dirty="0">
              <a:solidFill>
                <a:schemeClr val="tx1">
                  <a:lumMod val="95000"/>
                  <a:lumOff val="5000"/>
                </a:schemeClr>
              </a:solidFill>
              <a:effectLst/>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Show the current order date along side their last order date and next order date.</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latin typeface="Segoe UI Black" panose="020B0A02040204020203" pitchFamily="34" charset="0"/>
                <a:ea typeface="Segoe UI Black" panose="020B0A02040204020203" pitchFamily="34" charset="0"/>
              </a:rPr>
              <a:t>DATA MANIPULATION – WINDOW FUNCTIONS</a:t>
            </a:r>
          </a:p>
          <a:p>
            <a:pPr algn="ctr"/>
            <a:r>
              <a:rPr lang="en-US" sz="2800" b="1" dirty="0">
                <a:latin typeface="Segoe UI Black" panose="020B0A02040204020203" pitchFamily="34" charset="0"/>
                <a:ea typeface="Segoe UI Black" panose="020B0A02040204020203" pitchFamily="34" charset="0"/>
              </a:rPr>
              <a:t>(LAG, LEAD)</a:t>
            </a:r>
          </a:p>
        </p:txBody>
      </p:sp>
      <p:sp>
        <p:nvSpPr>
          <p:cNvPr id="3" name="TextBox 2">
            <a:extLst>
              <a:ext uri="{FF2B5EF4-FFF2-40B4-BE49-F238E27FC236}">
                <a16:creationId xmlns:a16="http://schemas.microsoft.com/office/drawing/2014/main" id="{116F17B8-0275-3845-F072-68101A0AFE79}"/>
              </a:ext>
            </a:extLst>
          </p:cNvPr>
          <p:cNvSpPr txBox="1"/>
          <p:nvPr/>
        </p:nvSpPr>
        <p:spPr>
          <a:xfrm>
            <a:off x="157571" y="3159170"/>
            <a:ext cx="11884750" cy="1938992"/>
          </a:xfrm>
          <a:prstGeom prst="rect">
            <a:avLst/>
          </a:prstGeom>
          <a:noFill/>
        </p:spPr>
        <p:txBody>
          <a:bodyPr wrap="square" rtlCol="0">
            <a:spAutoFit/>
          </a:bodyPr>
          <a:lstStyle/>
          <a:p>
            <a:r>
              <a:rPr lang="en-US" sz="2000" b="1" dirty="0">
                <a:solidFill>
                  <a:srgbClr val="FF0000"/>
                </a:solidFill>
              </a:rPr>
              <a:t>SELECT</a:t>
            </a:r>
            <a:r>
              <a:rPr lang="en-US" sz="2000" dirty="0"/>
              <a:t> customer_id,</a:t>
            </a:r>
          </a:p>
          <a:p>
            <a:r>
              <a:rPr lang="en-US" sz="2000" dirty="0"/>
              <a:t>              order_id,</a:t>
            </a:r>
          </a:p>
          <a:p>
            <a:r>
              <a:rPr lang="en-US" sz="2000" dirty="0"/>
              <a:t>              order_date, </a:t>
            </a:r>
          </a:p>
          <a:p>
            <a:r>
              <a:rPr lang="en-US" sz="2000" dirty="0"/>
              <a:t>              </a:t>
            </a:r>
            <a:r>
              <a:rPr lang="en-US" sz="2000" b="1" dirty="0">
                <a:solidFill>
                  <a:srgbClr val="FF0000"/>
                </a:solidFill>
              </a:rPr>
              <a:t>LAG</a:t>
            </a:r>
            <a:r>
              <a:rPr lang="en-US" sz="2000" dirty="0"/>
              <a:t>(order_date) </a:t>
            </a:r>
            <a:r>
              <a:rPr lang="en-US" sz="2000" b="1" dirty="0">
                <a:solidFill>
                  <a:srgbClr val="FF0000"/>
                </a:solidFill>
              </a:rPr>
              <a:t>OVER</a:t>
            </a:r>
            <a:r>
              <a:rPr lang="en-US" sz="2000" dirty="0"/>
              <a:t> (</a:t>
            </a:r>
            <a:r>
              <a:rPr lang="en-US" sz="2000" b="1" dirty="0">
                <a:solidFill>
                  <a:srgbClr val="FF0000"/>
                </a:solidFill>
              </a:rPr>
              <a:t>PARTITION</a:t>
            </a:r>
            <a:r>
              <a:rPr lang="en-US" sz="2000" dirty="0"/>
              <a:t> </a:t>
            </a:r>
            <a:r>
              <a:rPr lang="en-US" sz="2000" b="1" dirty="0">
                <a:solidFill>
                  <a:srgbClr val="FF0000"/>
                </a:solidFill>
              </a:rPr>
              <a:t>BY</a:t>
            </a:r>
            <a:r>
              <a:rPr lang="en-US" sz="2000" dirty="0"/>
              <a:t> customer_id </a:t>
            </a:r>
            <a:r>
              <a:rPr lang="en-US" sz="2000" b="1" dirty="0">
                <a:solidFill>
                  <a:srgbClr val="FF0000"/>
                </a:solidFill>
              </a:rPr>
              <a:t>ORDER</a:t>
            </a:r>
            <a:r>
              <a:rPr lang="en-US" sz="2000" dirty="0"/>
              <a:t> </a:t>
            </a:r>
            <a:r>
              <a:rPr lang="en-US" sz="2000" b="1" dirty="0">
                <a:solidFill>
                  <a:srgbClr val="FF0000"/>
                </a:solidFill>
              </a:rPr>
              <a:t>BY</a:t>
            </a:r>
            <a:r>
              <a:rPr lang="en-US" sz="2000" dirty="0"/>
              <a:t> order_date) AS previous_order_date,</a:t>
            </a:r>
          </a:p>
          <a:p>
            <a:r>
              <a:rPr lang="en-US" sz="2000" b="1" dirty="0">
                <a:solidFill>
                  <a:srgbClr val="FFFF00"/>
                </a:solidFill>
              </a:rPr>
              <a:t>              </a:t>
            </a:r>
            <a:r>
              <a:rPr lang="en-US" sz="2000" b="1" dirty="0">
                <a:solidFill>
                  <a:srgbClr val="FF0000"/>
                </a:solidFill>
              </a:rPr>
              <a:t>LEAD</a:t>
            </a:r>
            <a:r>
              <a:rPr lang="en-US" sz="2000" dirty="0"/>
              <a:t>(order_date) </a:t>
            </a:r>
            <a:r>
              <a:rPr lang="en-US" sz="2000" b="1" dirty="0">
                <a:solidFill>
                  <a:srgbClr val="FF0000"/>
                </a:solidFill>
              </a:rPr>
              <a:t>OVER</a:t>
            </a:r>
            <a:r>
              <a:rPr lang="en-US" sz="2000" dirty="0"/>
              <a:t> (</a:t>
            </a:r>
            <a:r>
              <a:rPr lang="en-US" sz="2000" b="1" dirty="0">
                <a:solidFill>
                  <a:srgbClr val="FF0000"/>
                </a:solidFill>
              </a:rPr>
              <a:t>PARTITION</a:t>
            </a:r>
            <a:r>
              <a:rPr lang="en-US" sz="2000" dirty="0"/>
              <a:t> </a:t>
            </a:r>
            <a:r>
              <a:rPr lang="en-US" sz="2000" b="1" dirty="0">
                <a:solidFill>
                  <a:srgbClr val="FF0000"/>
                </a:solidFill>
              </a:rPr>
              <a:t>BY</a:t>
            </a:r>
            <a:r>
              <a:rPr lang="en-US" sz="2000" dirty="0"/>
              <a:t> customer_id </a:t>
            </a:r>
            <a:r>
              <a:rPr lang="en-US" sz="2000" b="1" dirty="0">
                <a:solidFill>
                  <a:srgbClr val="FF0000"/>
                </a:solidFill>
              </a:rPr>
              <a:t>ORDER</a:t>
            </a:r>
            <a:r>
              <a:rPr lang="en-US" sz="2000" dirty="0"/>
              <a:t> </a:t>
            </a:r>
            <a:r>
              <a:rPr lang="en-US" sz="2000" b="1" dirty="0">
                <a:solidFill>
                  <a:srgbClr val="FF0000"/>
                </a:solidFill>
              </a:rPr>
              <a:t>BY</a:t>
            </a:r>
            <a:r>
              <a:rPr lang="en-US" sz="2000" dirty="0"/>
              <a:t> order_date) AS next_order_date</a:t>
            </a:r>
          </a:p>
          <a:p>
            <a:r>
              <a:rPr lang="en-US" sz="2000" b="1" dirty="0">
                <a:solidFill>
                  <a:srgbClr val="FF0000"/>
                </a:solidFill>
              </a:rPr>
              <a:t>FROM</a:t>
            </a:r>
            <a:r>
              <a:rPr lang="en-US" sz="2000" dirty="0"/>
              <a:t> orders_table; </a:t>
            </a:r>
            <a:endParaRPr lang="en-NG" sz="2000" dirty="0"/>
          </a:p>
        </p:txBody>
      </p:sp>
    </p:spTree>
    <p:extLst>
      <p:ext uri="{BB962C8B-B14F-4D97-AF65-F5344CB8AC3E}">
        <p14:creationId xmlns:p14="http://schemas.microsoft.com/office/powerpoint/2010/main" val="456441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28229"/>
            <a:ext cx="11594466" cy="1015663"/>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NTILE:</a:t>
            </a:r>
            <a:r>
              <a:rPr lang="en-US" sz="2000" b="1" dirty="0">
                <a:solidFill>
                  <a:schemeClr val="tx1">
                    <a:lumMod val="95000"/>
                    <a:lumOff val="5000"/>
                  </a:schemeClr>
                </a:solidFill>
                <a:latin typeface="Bahnschrift SemiBold" panose="020B0502040204020203" pitchFamily="34" charset="0"/>
              </a:rPr>
              <a:t> This d</a:t>
            </a:r>
            <a:r>
              <a:rPr lang="en-US" b="1" dirty="0">
                <a:solidFill>
                  <a:schemeClr val="tx1">
                    <a:lumMod val="95000"/>
                    <a:lumOff val="5000"/>
                  </a:schemeClr>
                </a:solidFill>
                <a:latin typeface="Bahnschrift SemiBold" panose="020B0502040204020203" pitchFamily="34" charset="0"/>
              </a:rPr>
              <a:t>ivides a result set into specified number of groups and assigns a group number to each row.</a:t>
            </a:r>
          </a:p>
          <a:p>
            <a:endParaRPr lang="en-US" b="1" i="0" dirty="0">
              <a:solidFill>
                <a:schemeClr val="tx1">
                  <a:lumMod val="95000"/>
                  <a:lumOff val="5000"/>
                </a:schemeClr>
              </a:solidFill>
              <a:effectLst/>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Break our sales into 4 quarters.</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solidFill>
                  <a:srgbClr val="FBFAF9"/>
                </a:solidFill>
                <a:latin typeface="Segoe UI Black" panose="020B0A02040204020203" pitchFamily="34" charset="0"/>
                <a:ea typeface="Segoe UI Black" panose="020B0A02040204020203" pitchFamily="34" charset="0"/>
              </a:rPr>
              <a:t>DATA MANIPULATION – WINDOW FUNCTIONS</a:t>
            </a:r>
          </a:p>
          <a:p>
            <a:pPr algn="ctr"/>
            <a:r>
              <a:rPr lang="en-US" sz="2800" b="1" dirty="0">
                <a:solidFill>
                  <a:srgbClr val="FBFAF9"/>
                </a:solidFill>
                <a:latin typeface="Segoe UI Black" panose="020B0A02040204020203" pitchFamily="34" charset="0"/>
                <a:ea typeface="Segoe UI Black" panose="020B0A02040204020203" pitchFamily="34" charset="0"/>
              </a:rPr>
              <a:t>(NTILE)</a:t>
            </a:r>
          </a:p>
        </p:txBody>
      </p:sp>
      <p:sp>
        <p:nvSpPr>
          <p:cNvPr id="3" name="TextBox 2">
            <a:extLst>
              <a:ext uri="{FF2B5EF4-FFF2-40B4-BE49-F238E27FC236}">
                <a16:creationId xmlns:a16="http://schemas.microsoft.com/office/drawing/2014/main" id="{116F17B8-0275-3845-F072-68101A0AFE79}"/>
              </a:ext>
            </a:extLst>
          </p:cNvPr>
          <p:cNvSpPr txBox="1"/>
          <p:nvPr/>
        </p:nvSpPr>
        <p:spPr>
          <a:xfrm>
            <a:off x="277586" y="2867988"/>
            <a:ext cx="11723914" cy="2308324"/>
          </a:xfrm>
          <a:prstGeom prst="rect">
            <a:avLst/>
          </a:prstGeom>
          <a:noFill/>
        </p:spPr>
        <p:txBody>
          <a:bodyPr wrap="square" rtlCol="0">
            <a:spAutoFit/>
          </a:bodyPr>
          <a:lstStyle/>
          <a:p>
            <a:r>
              <a:rPr lang="en-US" sz="3600" b="1" dirty="0">
                <a:solidFill>
                  <a:srgbClr val="FF0000"/>
                </a:solidFill>
              </a:rPr>
              <a:t>SELECT</a:t>
            </a:r>
            <a:r>
              <a:rPr lang="en-US" sz="3600" dirty="0"/>
              <a:t> order_id, </a:t>
            </a:r>
          </a:p>
          <a:p>
            <a:r>
              <a:rPr lang="en-US" sz="3600" dirty="0"/>
              <a:t>	    order_date, </a:t>
            </a:r>
          </a:p>
          <a:p>
            <a:r>
              <a:rPr lang="en-US" sz="3600" dirty="0"/>
              <a:t>	    </a:t>
            </a:r>
            <a:r>
              <a:rPr lang="en-US" sz="3600" b="1" dirty="0">
                <a:solidFill>
                  <a:srgbClr val="FF0000"/>
                </a:solidFill>
              </a:rPr>
              <a:t>NTILE</a:t>
            </a:r>
            <a:r>
              <a:rPr lang="en-US" sz="3600" dirty="0">
                <a:solidFill>
                  <a:srgbClr val="FF0000"/>
                </a:solidFill>
              </a:rPr>
              <a:t>(</a:t>
            </a:r>
            <a:r>
              <a:rPr lang="en-US" sz="3600" dirty="0"/>
              <a:t>4</a:t>
            </a:r>
            <a:r>
              <a:rPr lang="en-US" sz="3600" dirty="0">
                <a:solidFill>
                  <a:srgbClr val="FF0000"/>
                </a:solidFill>
              </a:rPr>
              <a:t>)</a:t>
            </a:r>
            <a:r>
              <a:rPr lang="en-US" sz="3600" dirty="0"/>
              <a:t> </a:t>
            </a:r>
            <a:r>
              <a:rPr lang="en-US" sz="3600" b="1" dirty="0">
                <a:solidFill>
                  <a:srgbClr val="FF0000"/>
                </a:solidFill>
              </a:rPr>
              <a:t>OVER</a:t>
            </a:r>
            <a:r>
              <a:rPr lang="en-US" sz="3600" dirty="0"/>
              <a:t> (</a:t>
            </a:r>
            <a:r>
              <a:rPr lang="en-US" sz="3600" b="1" dirty="0">
                <a:solidFill>
                  <a:srgbClr val="FF0000"/>
                </a:solidFill>
              </a:rPr>
              <a:t>ORDER</a:t>
            </a:r>
            <a:r>
              <a:rPr lang="en-US" sz="3600" dirty="0"/>
              <a:t> </a:t>
            </a:r>
            <a:r>
              <a:rPr lang="en-US" sz="3600" b="1" dirty="0">
                <a:solidFill>
                  <a:srgbClr val="FF0000"/>
                </a:solidFill>
              </a:rPr>
              <a:t>BY</a:t>
            </a:r>
            <a:r>
              <a:rPr lang="en-US" sz="3600" dirty="0"/>
              <a:t> order_date) </a:t>
            </a:r>
            <a:r>
              <a:rPr lang="en-US" sz="3600" dirty="0" err="1"/>
              <a:t>sales_quarter</a:t>
            </a:r>
            <a:endParaRPr lang="en-US" sz="3600" dirty="0"/>
          </a:p>
          <a:p>
            <a:r>
              <a:rPr lang="en-US" sz="3600" b="1" dirty="0">
                <a:solidFill>
                  <a:srgbClr val="FF0000"/>
                </a:solidFill>
              </a:rPr>
              <a:t>FROM</a:t>
            </a:r>
            <a:r>
              <a:rPr lang="en-US" sz="3600" dirty="0"/>
              <a:t> orders_table;</a:t>
            </a:r>
            <a:endParaRPr lang="en-NG" sz="3600" dirty="0"/>
          </a:p>
        </p:txBody>
      </p:sp>
    </p:spTree>
    <p:extLst>
      <p:ext uri="{BB962C8B-B14F-4D97-AF65-F5344CB8AC3E}">
        <p14:creationId xmlns:p14="http://schemas.microsoft.com/office/powerpoint/2010/main" val="618126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3964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9" name="TextBox 8">
            <a:extLst>
              <a:ext uri="{FF2B5EF4-FFF2-40B4-BE49-F238E27FC236}">
                <a16:creationId xmlns:a16="http://schemas.microsoft.com/office/drawing/2014/main" id="{722B6329-FC82-1A09-753F-2DEF63B426D3}"/>
              </a:ext>
            </a:extLst>
          </p:cNvPr>
          <p:cNvSpPr txBox="1"/>
          <p:nvPr/>
        </p:nvSpPr>
        <p:spPr>
          <a:xfrm>
            <a:off x="277586" y="928229"/>
            <a:ext cx="11594466" cy="1292662"/>
          </a:xfrm>
          <a:prstGeom prst="rect">
            <a:avLst/>
          </a:prstGeom>
          <a:noFill/>
        </p:spPr>
        <p:txBody>
          <a:bodyPr wrap="square" rtlCol="0">
            <a:spAutoFit/>
          </a:bodyPr>
          <a:lstStyle/>
          <a:p>
            <a:r>
              <a:rPr lang="en-US" sz="2400" b="1" dirty="0">
                <a:solidFill>
                  <a:srgbClr val="C00000"/>
                </a:solidFill>
                <a:latin typeface="Bahnschrift SemiBold" panose="020B0502040204020203" pitchFamily="34" charset="0"/>
              </a:rPr>
              <a:t>RUNNING TOTAL:</a:t>
            </a:r>
            <a:r>
              <a:rPr lang="en-US" sz="2000" b="1" dirty="0">
                <a:solidFill>
                  <a:schemeClr val="tx1">
                    <a:lumMod val="95000"/>
                    <a:lumOff val="5000"/>
                  </a:schemeClr>
                </a:solidFill>
                <a:latin typeface="Bahnschrift SemiBold" panose="020B0502040204020203" pitchFamily="34" charset="0"/>
              </a:rPr>
              <a:t> </a:t>
            </a:r>
            <a:r>
              <a:rPr lang="en-US" b="1" dirty="0">
                <a:solidFill>
                  <a:schemeClr val="tx1">
                    <a:lumMod val="95000"/>
                    <a:lumOff val="5000"/>
                  </a:schemeClr>
                </a:solidFill>
                <a:latin typeface="Bahnschrift SemiBold" panose="020B0502040204020203" pitchFamily="34" charset="0"/>
              </a:rPr>
              <a:t>Calculates a cumulative total of a value across a set of rows using SUM() function and windows function.</a:t>
            </a:r>
          </a:p>
          <a:p>
            <a:endParaRPr lang="en-US" b="1" dirty="0">
              <a:solidFill>
                <a:schemeClr val="tx1">
                  <a:lumMod val="95000"/>
                  <a:lumOff val="5000"/>
                </a:schemeClr>
              </a:solidFill>
              <a:latin typeface="Bahnschrift SemiBold" panose="020B0502040204020203" pitchFamily="34" charset="0"/>
            </a:endParaRPr>
          </a:p>
          <a:p>
            <a:r>
              <a:rPr lang="en-US" b="1" i="0" dirty="0">
                <a:solidFill>
                  <a:schemeClr val="tx1">
                    <a:lumMod val="95000"/>
                    <a:lumOff val="5000"/>
                  </a:schemeClr>
                </a:solidFill>
                <a:effectLst/>
                <a:latin typeface="Bahnschrift SemiBold" panose="020B0502040204020203" pitchFamily="34" charset="0"/>
              </a:rPr>
              <a:t>Question: What is the cumulative/running total for our customers and the products they bought.</a:t>
            </a:r>
          </a:p>
        </p:txBody>
      </p:sp>
      <p:sp>
        <p:nvSpPr>
          <p:cNvPr id="4" name="TextBox 3">
            <a:extLst>
              <a:ext uri="{FF2B5EF4-FFF2-40B4-BE49-F238E27FC236}">
                <a16:creationId xmlns:a16="http://schemas.microsoft.com/office/drawing/2014/main" id="{BC943142-D5FF-A51A-1459-D856C357E0B5}"/>
              </a:ext>
            </a:extLst>
          </p:cNvPr>
          <p:cNvSpPr txBox="1"/>
          <p:nvPr/>
        </p:nvSpPr>
        <p:spPr>
          <a:xfrm>
            <a:off x="-181247" y="4133"/>
            <a:ext cx="12053299" cy="954107"/>
          </a:xfrm>
          <a:prstGeom prst="rect">
            <a:avLst/>
          </a:prstGeom>
          <a:noFill/>
        </p:spPr>
        <p:txBody>
          <a:bodyPr wrap="square" rtlCol="0">
            <a:spAutoFit/>
          </a:bodyPr>
          <a:lstStyle/>
          <a:p>
            <a:pPr algn="ctr"/>
            <a:r>
              <a:rPr lang="en-US" sz="2800" b="1" dirty="0">
                <a:solidFill>
                  <a:schemeClr val="tx1">
                    <a:lumMod val="95000"/>
                    <a:lumOff val="5000"/>
                  </a:schemeClr>
                </a:solidFill>
                <a:latin typeface="Segoe UI Black" panose="020B0A02040204020203" pitchFamily="34" charset="0"/>
                <a:ea typeface="Segoe UI Black" panose="020B0A02040204020203" pitchFamily="34" charset="0"/>
              </a:rPr>
              <a:t>DATA MANIPULATION – WINDOW FUNCTIONS</a:t>
            </a:r>
          </a:p>
          <a:p>
            <a:pPr algn="ctr"/>
            <a:r>
              <a:rPr lang="en-US" sz="2800" b="1" dirty="0">
                <a:solidFill>
                  <a:schemeClr val="tx1">
                    <a:lumMod val="95000"/>
                    <a:lumOff val="5000"/>
                  </a:schemeClr>
                </a:solidFill>
                <a:latin typeface="Segoe UI Black" panose="020B0A02040204020203" pitchFamily="34" charset="0"/>
                <a:ea typeface="Segoe UI Black" panose="020B0A02040204020203" pitchFamily="34" charset="0"/>
              </a:rPr>
              <a:t>(RUNNING TOTAL)</a:t>
            </a:r>
          </a:p>
        </p:txBody>
      </p:sp>
      <p:sp>
        <p:nvSpPr>
          <p:cNvPr id="3" name="TextBox 2">
            <a:extLst>
              <a:ext uri="{FF2B5EF4-FFF2-40B4-BE49-F238E27FC236}">
                <a16:creationId xmlns:a16="http://schemas.microsoft.com/office/drawing/2014/main" id="{116F17B8-0275-3845-F072-68101A0AFE79}"/>
              </a:ext>
            </a:extLst>
          </p:cNvPr>
          <p:cNvSpPr txBox="1"/>
          <p:nvPr/>
        </p:nvSpPr>
        <p:spPr>
          <a:xfrm>
            <a:off x="89808" y="2928191"/>
            <a:ext cx="11854543" cy="2308324"/>
          </a:xfrm>
          <a:prstGeom prst="rect">
            <a:avLst/>
          </a:prstGeom>
          <a:noFill/>
        </p:spPr>
        <p:txBody>
          <a:bodyPr wrap="square" rtlCol="0">
            <a:spAutoFit/>
          </a:bodyPr>
          <a:lstStyle/>
          <a:p>
            <a:r>
              <a:rPr lang="en-US" sz="2400" b="1" dirty="0">
                <a:solidFill>
                  <a:srgbClr val="FF0000"/>
                </a:solidFill>
              </a:rPr>
              <a:t>SELECT</a:t>
            </a:r>
            <a:r>
              <a:rPr lang="en-US" sz="2400" dirty="0"/>
              <a:t> o.customer_id,</a:t>
            </a:r>
          </a:p>
          <a:p>
            <a:r>
              <a:rPr lang="en-US" sz="2400" dirty="0"/>
              <a:t>	p.product_name,</a:t>
            </a:r>
          </a:p>
          <a:p>
            <a:r>
              <a:rPr lang="en-US" sz="2400" dirty="0"/>
              <a:t>	p.price,</a:t>
            </a:r>
          </a:p>
          <a:p>
            <a:r>
              <a:rPr lang="en-US" sz="2400" dirty="0"/>
              <a:t>        </a:t>
            </a:r>
            <a:r>
              <a:rPr lang="en-US" sz="2400" b="1" dirty="0">
                <a:solidFill>
                  <a:srgbClr val="FF0000"/>
                </a:solidFill>
              </a:rPr>
              <a:t>SUM</a:t>
            </a:r>
            <a:r>
              <a:rPr lang="en-US" sz="2400" dirty="0"/>
              <a:t>(p.price) </a:t>
            </a:r>
            <a:r>
              <a:rPr lang="en-US" sz="2400" b="1" dirty="0">
                <a:solidFill>
                  <a:srgbClr val="FF0000"/>
                </a:solidFill>
              </a:rPr>
              <a:t>OVER</a:t>
            </a:r>
            <a:r>
              <a:rPr lang="en-US" sz="2400" dirty="0"/>
              <a:t> (</a:t>
            </a:r>
            <a:r>
              <a:rPr lang="en-US" sz="2400" b="1" dirty="0">
                <a:solidFill>
                  <a:srgbClr val="FF0000"/>
                </a:solidFill>
              </a:rPr>
              <a:t>PARTITION</a:t>
            </a:r>
            <a:r>
              <a:rPr lang="en-US" sz="2400" dirty="0"/>
              <a:t> </a:t>
            </a:r>
            <a:r>
              <a:rPr lang="en-US" sz="2400" b="1" dirty="0">
                <a:solidFill>
                  <a:srgbClr val="FF0000"/>
                </a:solidFill>
              </a:rPr>
              <a:t>BY</a:t>
            </a:r>
            <a:r>
              <a:rPr lang="en-US" sz="2400" dirty="0"/>
              <a:t> o.customer_id </a:t>
            </a:r>
            <a:r>
              <a:rPr lang="en-US" sz="2400" b="1" dirty="0">
                <a:solidFill>
                  <a:srgbClr val="FF0000"/>
                </a:solidFill>
              </a:rPr>
              <a:t>ORDER</a:t>
            </a:r>
            <a:r>
              <a:rPr lang="en-US" sz="2400" dirty="0"/>
              <a:t> </a:t>
            </a:r>
            <a:r>
              <a:rPr lang="en-US" sz="2400" b="1" dirty="0">
                <a:solidFill>
                  <a:srgbClr val="FF0000"/>
                </a:solidFill>
              </a:rPr>
              <a:t>BY</a:t>
            </a:r>
            <a:r>
              <a:rPr lang="en-US" sz="2400" dirty="0"/>
              <a:t> </a:t>
            </a:r>
            <a:r>
              <a:rPr lang="en-US" sz="2400" dirty="0" err="1"/>
              <a:t>o.order_date</a:t>
            </a:r>
            <a:r>
              <a:rPr lang="en-US" sz="2400" dirty="0"/>
              <a:t>) </a:t>
            </a:r>
            <a:r>
              <a:rPr lang="en-US" sz="2400" dirty="0" err="1"/>
              <a:t>running_total</a:t>
            </a:r>
            <a:endParaRPr lang="en-US" sz="2400" dirty="0"/>
          </a:p>
          <a:p>
            <a:r>
              <a:rPr lang="en-US" sz="2400" b="1" dirty="0">
                <a:solidFill>
                  <a:srgbClr val="FF0000"/>
                </a:solidFill>
              </a:rPr>
              <a:t>FROM</a:t>
            </a:r>
            <a:r>
              <a:rPr lang="en-US" sz="2400" dirty="0"/>
              <a:t> orders_table o</a:t>
            </a:r>
          </a:p>
          <a:p>
            <a:r>
              <a:rPr lang="en-US" sz="2400" b="1" dirty="0">
                <a:solidFill>
                  <a:srgbClr val="FF0000"/>
                </a:solidFill>
              </a:rPr>
              <a:t>JOIN</a:t>
            </a:r>
            <a:r>
              <a:rPr lang="en-US" sz="2400" dirty="0"/>
              <a:t> products_table p </a:t>
            </a:r>
            <a:r>
              <a:rPr lang="en-US" sz="2400" b="1" dirty="0">
                <a:solidFill>
                  <a:srgbClr val="FF0000"/>
                </a:solidFill>
              </a:rPr>
              <a:t>ON</a:t>
            </a:r>
            <a:r>
              <a:rPr lang="en-US" sz="2400" dirty="0"/>
              <a:t> o.product_id = p.product_id;</a:t>
            </a:r>
            <a:endParaRPr lang="en-NG" sz="2400" dirty="0"/>
          </a:p>
        </p:txBody>
      </p:sp>
    </p:spTree>
    <p:extLst>
      <p:ext uri="{BB962C8B-B14F-4D97-AF65-F5344CB8AC3E}">
        <p14:creationId xmlns:p14="http://schemas.microsoft.com/office/powerpoint/2010/main" val="1031818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9858" y="639097"/>
            <a:ext cx="11053214" cy="3686015"/>
          </a:xfrm>
        </p:spPr>
        <p:txBody>
          <a:bodyPr>
            <a:noAutofit/>
          </a:bodyPr>
          <a:lstStyle/>
          <a:p>
            <a:r>
              <a:rPr lang="en-US" sz="6000" dirty="0"/>
              <a:t>THANK YOU!</a:t>
            </a:r>
            <a:br>
              <a:rPr lang="en-US" sz="6000" dirty="0"/>
            </a:br>
            <a:br>
              <a:rPr lang="en-US" sz="6000" dirty="0"/>
            </a:br>
            <a:endParaRPr lang="en-US" sz="2800" dirty="0"/>
          </a:p>
        </p:txBody>
      </p:sp>
    </p:spTree>
    <p:extLst>
      <p:ext uri="{BB962C8B-B14F-4D97-AF65-F5344CB8AC3E}">
        <p14:creationId xmlns:p14="http://schemas.microsoft.com/office/powerpoint/2010/main" val="2767803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723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766899" y="51066"/>
            <a:ext cx="10327821" cy="707886"/>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rPr>
              <a:t>KEY CONCEPTS – DATABASE &amp; TABLES</a:t>
            </a:r>
            <a:endParaRPr lang="en-NG" sz="4000" b="1" dirty="0">
              <a:latin typeface="+mj-lt"/>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290105" y="644979"/>
            <a:ext cx="11793038" cy="1384995"/>
          </a:xfrm>
          <a:prstGeom prst="rect">
            <a:avLst/>
          </a:prstGeom>
          <a:noFill/>
        </p:spPr>
        <p:txBody>
          <a:bodyPr wrap="square" rtlCol="0">
            <a:spAutoFit/>
          </a:bodyPr>
          <a:lstStyle/>
          <a:p>
            <a:pPr algn="l"/>
            <a:r>
              <a:rPr lang="en-US" sz="1400" b="1" i="0" dirty="0">
                <a:solidFill>
                  <a:schemeClr val="tx1">
                    <a:lumMod val="95000"/>
                    <a:lumOff val="5000"/>
                  </a:schemeClr>
                </a:solidFill>
                <a:effectLst/>
                <a:latin typeface="Bahnschrift SemiBold" panose="020B0502040204020203" pitchFamily="34" charset="0"/>
              </a:rPr>
              <a:t>A database is a structured collection of related data. It acts as a central repository for storing and managing information. Think of it as a virtual container that holds multiple tables, views, indexes, and other objects. </a:t>
            </a:r>
          </a:p>
          <a:p>
            <a:pPr algn="l"/>
            <a:endParaRPr lang="en-US" sz="1400" b="1" dirty="0">
              <a:solidFill>
                <a:schemeClr val="tx1">
                  <a:lumMod val="95000"/>
                  <a:lumOff val="5000"/>
                </a:schemeClr>
              </a:solidFill>
              <a:latin typeface="Bahnschrift SemiBold" panose="020B0502040204020203" pitchFamily="34" charset="0"/>
            </a:endParaRPr>
          </a:p>
          <a:p>
            <a:pPr algn="l"/>
            <a:r>
              <a:rPr lang="en-US" sz="1400" b="1" i="0" dirty="0">
                <a:solidFill>
                  <a:schemeClr val="tx1">
                    <a:lumMod val="95000"/>
                    <a:lumOff val="5000"/>
                  </a:schemeClr>
                </a:solidFill>
                <a:effectLst/>
                <a:latin typeface="Bahnschrift SemiBold" panose="020B0502040204020203" pitchFamily="34" charset="0"/>
              </a:rPr>
              <a:t>Within a database, we have tables. Tables are used to organize and store data in a structured manner. They consist of rows, also known as records, and columns, also known as fields or attributes. Rows represent individual instances of data, while columns define the attributes or properties of the data.</a:t>
            </a:r>
          </a:p>
        </p:txBody>
      </p:sp>
      <p:pic>
        <p:nvPicPr>
          <p:cNvPr id="5" name="Picture 4">
            <a:extLst>
              <a:ext uri="{FF2B5EF4-FFF2-40B4-BE49-F238E27FC236}">
                <a16:creationId xmlns:a16="http://schemas.microsoft.com/office/drawing/2014/main" id="{76F2CC2D-769B-91FD-2F3D-1E7F57290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80" y="2029974"/>
            <a:ext cx="10433956" cy="4828026"/>
          </a:xfrm>
          <a:prstGeom prst="rect">
            <a:avLst/>
          </a:prstGeom>
        </p:spPr>
      </p:pic>
    </p:spTree>
    <p:extLst>
      <p:ext uri="{BB962C8B-B14F-4D97-AF65-F5344CB8AC3E}">
        <p14:creationId xmlns:p14="http://schemas.microsoft.com/office/powerpoint/2010/main" val="4041400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723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766899" y="51066"/>
            <a:ext cx="10327821" cy="707886"/>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rPr>
              <a:t>KEY CONCEPTS – DATABASE &amp; TABLES</a:t>
            </a:r>
            <a:endParaRPr lang="en-NG" sz="4000" b="1" dirty="0">
              <a:latin typeface="+mj-lt"/>
            </a:endParaRPr>
          </a:p>
        </p:txBody>
      </p:sp>
      <p:sp>
        <p:nvSpPr>
          <p:cNvPr id="3" name="Title 1">
            <a:extLst>
              <a:ext uri="{FF2B5EF4-FFF2-40B4-BE49-F238E27FC236}">
                <a16:creationId xmlns:a16="http://schemas.microsoft.com/office/drawing/2014/main" id="{8437A85C-8EB7-DAAB-F5B6-64DD03148149}"/>
              </a:ext>
            </a:extLst>
          </p:cNvPr>
          <p:cNvSpPr txBox="1">
            <a:spLocks noChangeArrowheads="1"/>
          </p:cNvSpPr>
          <p:nvPr/>
        </p:nvSpPr>
        <p:spPr>
          <a:xfrm>
            <a:off x="838200" y="2286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NG" altLang="en-NG" b="1" dirty="0">
              <a:latin typeface="Calibri Light" panose="020F0302020204030204" pitchFamily="34" charset="0"/>
            </a:endParaRPr>
          </a:p>
        </p:txBody>
      </p:sp>
      <p:pic>
        <p:nvPicPr>
          <p:cNvPr id="4" name="Picture 2" descr="Data Prep for Machine Learning: Encoding -- Visual Studio Magazine">
            <a:extLst>
              <a:ext uri="{FF2B5EF4-FFF2-40B4-BE49-F238E27FC236}">
                <a16:creationId xmlns:a16="http://schemas.microsoft.com/office/drawing/2014/main" id="{E242EF27-1198-E51A-93A9-F5D51D9E2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884988" y="2090738"/>
            <a:ext cx="4695825" cy="3265487"/>
          </a:xfrm>
          <a:prstGeom prst="rect">
            <a:avLst/>
          </a:prstGeom>
          <a:noFill/>
        </p:spPr>
      </p:pic>
      <p:sp>
        <p:nvSpPr>
          <p:cNvPr id="6" name="TextBox 5">
            <a:extLst>
              <a:ext uri="{FF2B5EF4-FFF2-40B4-BE49-F238E27FC236}">
                <a16:creationId xmlns:a16="http://schemas.microsoft.com/office/drawing/2014/main" id="{BCAE0B34-15C0-DCD1-E73E-89FC32A6EA00}"/>
              </a:ext>
            </a:extLst>
          </p:cNvPr>
          <p:cNvSpPr txBox="1">
            <a:spLocks noChangeArrowheads="1"/>
          </p:cNvSpPr>
          <p:nvPr/>
        </p:nvSpPr>
        <p:spPr bwMode="auto">
          <a:xfrm>
            <a:off x="896938" y="1225550"/>
            <a:ext cx="609441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indent="0" eaLnBrk="1" hangingPunct="1"/>
            <a:r>
              <a:rPr lang="en-GB" altLang="en-NG" sz="2800" b="1" dirty="0">
                <a:solidFill>
                  <a:srgbClr val="FF0000"/>
                </a:solidFill>
                <a:latin typeface="Söhne"/>
              </a:rPr>
              <a:t>DATA: </a:t>
            </a:r>
            <a:r>
              <a:rPr lang="en-GB" altLang="en-NG" sz="2000" dirty="0">
                <a:latin typeface="Söhne"/>
              </a:rPr>
              <a:t>This is basically different types of information that are formatted in a particular manner, such as;</a:t>
            </a:r>
          </a:p>
          <a:p>
            <a:pPr eaLnBrk="1" hangingPunct="1">
              <a:buFont typeface="Arial" panose="020B0604020202020204" pitchFamily="34" charset="0"/>
              <a:buChar char="•"/>
            </a:pPr>
            <a:r>
              <a:rPr lang="en-GB" altLang="en-NG" sz="2000" dirty="0">
                <a:latin typeface="Söhne"/>
              </a:rPr>
              <a:t>Names and addresses of people</a:t>
            </a:r>
          </a:p>
          <a:p>
            <a:pPr eaLnBrk="1" hangingPunct="1">
              <a:buFont typeface="Arial" panose="020B0604020202020204" pitchFamily="34" charset="0"/>
              <a:buChar char="•"/>
            </a:pPr>
            <a:r>
              <a:rPr lang="en-GB" altLang="en-NG" sz="2000" dirty="0">
                <a:latin typeface="Söhne"/>
              </a:rPr>
              <a:t>Phone numbers and email addresses</a:t>
            </a:r>
          </a:p>
          <a:p>
            <a:pPr eaLnBrk="1" hangingPunct="1">
              <a:buFont typeface="Arial" panose="020B0604020202020204" pitchFamily="34" charset="0"/>
              <a:buChar char="•"/>
            </a:pPr>
            <a:r>
              <a:rPr lang="en-GB" altLang="en-NG" sz="2000" dirty="0">
                <a:latin typeface="Söhne"/>
              </a:rPr>
              <a:t>Financial data, such as transactions and account balances</a:t>
            </a:r>
          </a:p>
          <a:p>
            <a:pPr eaLnBrk="1" hangingPunct="1">
              <a:buFont typeface="Arial" panose="020B0604020202020204" pitchFamily="34" charset="0"/>
              <a:buChar char="•"/>
            </a:pPr>
            <a:r>
              <a:rPr lang="en-GB" altLang="en-NG" sz="2000" dirty="0">
                <a:latin typeface="Söhne"/>
              </a:rPr>
              <a:t>Weather data, such as temperature and precipitation</a:t>
            </a:r>
          </a:p>
          <a:p>
            <a:pPr eaLnBrk="1" hangingPunct="1">
              <a:buFont typeface="Arial" panose="020B0604020202020204" pitchFamily="34" charset="0"/>
              <a:buChar char="•"/>
            </a:pPr>
            <a:r>
              <a:rPr lang="en-GB" altLang="en-NG" sz="2000" dirty="0">
                <a:latin typeface="Söhne"/>
              </a:rPr>
              <a:t>Stock prices and market indices</a:t>
            </a:r>
          </a:p>
          <a:p>
            <a:pPr eaLnBrk="1" hangingPunct="1">
              <a:buFont typeface="Arial" panose="020B0604020202020204" pitchFamily="34" charset="0"/>
              <a:buChar char="•"/>
            </a:pPr>
            <a:r>
              <a:rPr lang="en-GB" altLang="en-NG" sz="2000" dirty="0">
                <a:latin typeface="Söhne"/>
              </a:rPr>
              <a:t>Social media posts and user activity</a:t>
            </a:r>
          </a:p>
          <a:p>
            <a:pPr eaLnBrk="1" hangingPunct="1">
              <a:buFont typeface="Arial" panose="020B0604020202020204" pitchFamily="34" charset="0"/>
              <a:buChar char="•"/>
            </a:pPr>
            <a:r>
              <a:rPr lang="en-GB" altLang="en-NG" sz="2000" dirty="0">
                <a:latin typeface="Söhne"/>
              </a:rPr>
              <a:t>Health data, such as medical records and test results</a:t>
            </a:r>
          </a:p>
          <a:p>
            <a:pPr eaLnBrk="1" hangingPunct="1">
              <a:buFont typeface="Arial" panose="020B0604020202020204" pitchFamily="34" charset="0"/>
              <a:buChar char="•"/>
            </a:pPr>
            <a:r>
              <a:rPr lang="en-GB" altLang="en-NG" sz="2000" dirty="0">
                <a:latin typeface="Söhne"/>
              </a:rPr>
              <a:t>Sales data, such as customer orders and product information</a:t>
            </a:r>
          </a:p>
          <a:p>
            <a:pPr eaLnBrk="1" hangingPunct="1">
              <a:buFont typeface="Arial" panose="020B0604020202020204" pitchFamily="34" charset="0"/>
              <a:buChar char="•"/>
            </a:pPr>
            <a:r>
              <a:rPr lang="en-GB" altLang="en-NG" sz="2000" dirty="0">
                <a:latin typeface="Söhne"/>
              </a:rPr>
              <a:t>Web traffic data, such as page views and clicks</a:t>
            </a:r>
          </a:p>
          <a:p>
            <a:pPr eaLnBrk="1" hangingPunct="1">
              <a:buFont typeface="Arial" panose="020B0604020202020204" pitchFamily="34" charset="0"/>
              <a:buChar char="•"/>
            </a:pPr>
            <a:r>
              <a:rPr lang="en-GB" altLang="en-NG" sz="2000" dirty="0">
                <a:latin typeface="Söhne"/>
              </a:rPr>
              <a:t>Sports statistics, such as scores and player performance.</a:t>
            </a:r>
          </a:p>
        </p:txBody>
      </p:sp>
    </p:spTree>
    <p:extLst>
      <p:ext uri="{BB962C8B-B14F-4D97-AF65-F5344CB8AC3E}">
        <p14:creationId xmlns:p14="http://schemas.microsoft.com/office/powerpoint/2010/main" val="2077672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723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766899" y="51066"/>
            <a:ext cx="10327821" cy="707886"/>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rPr>
              <a:t>KEY CONCEPTS – DATABASE &amp; TABLES</a:t>
            </a:r>
            <a:endParaRPr lang="en-NG" sz="4000" b="1" dirty="0">
              <a:latin typeface="+mj-lt"/>
            </a:endParaRPr>
          </a:p>
        </p:txBody>
      </p:sp>
      <p:sp>
        <p:nvSpPr>
          <p:cNvPr id="3" name="Title 1">
            <a:extLst>
              <a:ext uri="{FF2B5EF4-FFF2-40B4-BE49-F238E27FC236}">
                <a16:creationId xmlns:a16="http://schemas.microsoft.com/office/drawing/2014/main" id="{8437A85C-8EB7-DAAB-F5B6-64DD03148149}"/>
              </a:ext>
            </a:extLst>
          </p:cNvPr>
          <p:cNvSpPr txBox="1">
            <a:spLocks noChangeArrowheads="1"/>
          </p:cNvSpPr>
          <p:nvPr/>
        </p:nvSpPr>
        <p:spPr>
          <a:xfrm>
            <a:off x="838200" y="2286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NG" altLang="en-NG" b="1" dirty="0">
              <a:latin typeface="Calibri Light" panose="020F0302020204030204" pitchFamily="34" charset="0"/>
            </a:endParaRPr>
          </a:p>
        </p:txBody>
      </p:sp>
      <p:sp>
        <p:nvSpPr>
          <p:cNvPr id="9" name="Content Placeholder 2">
            <a:extLst>
              <a:ext uri="{FF2B5EF4-FFF2-40B4-BE49-F238E27FC236}">
                <a16:creationId xmlns:a16="http://schemas.microsoft.com/office/drawing/2014/main" id="{8938D92C-E804-C7DC-D3C8-C1F1B2FEDA3C}"/>
              </a:ext>
            </a:extLst>
          </p:cNvPr>
          <p:cNvSpPr txBox="1">
            <a:spLocks noChangeArrowheads="1"/>
          </p:cNvSpPr>
          <p:nvPr/>
        </p:nvSpPr>
        <p:spPr>
          <a:xfrm>
            <a:off x="495299" y="1208725"/>
            <a:ext cx="4958444" cy="51757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altLang="en-NG" sz="4400" b="1" dirty="0">
                <a:solidFill>
                  <a:srgbClr val="FF0000"/>
                </a:solidFill>
                <a:latin typeface="Source Sans Pro" panose="020B0604020202020204" pitchFamily="34" charset="0"/>
              </a:rPr>
              <a:t>ERD:</a:t>
            </a:r>
            <a:r>
              <a:rPr lang="en-GB" altLang="en-NG" b="1" dirty="0">
                <a:solidFill>
                  <a:srgbClr val="222222"/>
                </a:solidFill>
                <a:latin typeface="Source Sans Pro" panose="020B0604020202020204" pitchFamily="34" charset="0"/>
              </a:rPr>
              <a:t>ER Diagram</a:t>
            </a:r>
            <a:r>
              <a:rPr lang="en-GB" altLang="en-NG" dirty="0">
                <a:solidFill>
                  <a:srgbClr val="222222"/>
                </a:solidFill>
                <a:latin typeface="Source Sans Pro" panose="020B0604020202020204" pitchFamily="34" charset="0"/>
              </a:rPr>
              <a:t> stands for Entity Relationship Diagram. </a:t>
            </a:r>
          </a:p>
          <a:p>
            <a:pPr algn="l"/>
            <a:r>
              <a:rPr lang="en-GB" altLang="en-NG" dirty="0">
                <a:solidFill>
                  <a:srgbClr val="222222"/>
                </a:solidFill>
                <a:latin typeface="Source Sans Pro" panose="020B0604020202020204" pitchFamily="34" charset="0"/>
              </a:rPr>
              <a:t>ERD is a diagram that displays the relationship of entity sets stored in a database. </a:t>
            </a:r>
          </a:p>
          <a:p>
            <a:pPr algn="l"/>
            <a:r>
              <a:rPr lang="en-GB" altLang="en-NG" dirty="0">
                <a:solidFill>
                  <a:srgbClr val="222222"/>
                </a:solidFill>
                <a:latin typeface="Source Sans Pro" panose="020B0604020202020204" pitchFamily="34" charset="0"/>
              </a:rPr>
              <a:t>ER diagrams help to explain the logical structure of databases. </a:t>
            </a:r>
          </a:p>
          <a:p>
            <a:pPr algn="l"/>
            <a:r>
              <a:rPr lang="en-GB" altLang="en-NG" dirty="0">
                <a:solidFill>
                  <a:srgbClr val="222222"/>
                </a:solidFill>
                <a:latin typeface="Source Sans Pro" panose="020B0604020202020204" pitchFamily="34" charset="0"/>
              </a:rPr>
              <a:t>ER diagrams are created based on three basic concepts:</a:t>
            </a:r>
          </a:p>
          <a:p>
            <a:pPr marL="800100" lvl="1" indent="-342900" algn="l">
              <a:buFont typeface="Arial" panose="020B0604020202020204" pitchFamily="34" charset="0"/>
              <a:buChar char="•"/>
            </a:pPr>
            <a:r>
              <a:rPr lang="en-GB" altLang="en-NG" dirty="0">
                <a:solidFill>
                  <a:srgbClr val="222222"/>
                </a:solidFill>
                <a:latin typeface="Source Sans Pro" panose="020B0604020202020204" pitchFamily="34" charset="0"/>
              </a:rPr>
              <a:t>Entities</a:t>
            </a:r>
          </a:p>
          <a:p>
            <a:pPr marL="800100" lvl="1" indent="-342900" algn="l">
              <a:buFont typeface="Arial" panose="020B0604020202020204" pitchFamily="34" charset="0"/>
              <a:buChar char="•"/>
            </a:pPr>
            <a:r>
              <a:rPr lang="en-GB" altLang="en-NG" dirty="0">
                <a:solidFill>
                  <a:srgbClr val="222222"/>
                </a:solidFill>
                <a:latin typeface="Source Sans Pro" panose="020B0604020202020204" pitchFamily="34" charset="0"/>
              </a:rPr>
              <a:t>Attributes</a:t>
            </a:r>
          </a:p>
          <a:p>
            <a:pPr marL="800100" lvl="1" indent="-342900" algn="l">
              <a:buFont typeface="Arial" panose="020B0604020202020204" pitchFamily="34" charset="0"/>
              <a:buChar char="•"/>
            </a:pPr>
            <a:r>
              <a:rPr lang="en-GB" altLang="en-NG" dirty="0">
                <a:solidFill>
                  <a:srgbClr val="222222"/>
                </a:solidFill>
                <a:latin typeface="Source Sans Pro" panose="020B0604020202020204" pitchFamily="34" charset="0"/>
              </a:rPr>
              <a:t>relationships.</a:t>
            </a:r>
            <a:endParaRPr lang="en-NG" altLang="en-NG" dirty="0">
              <a:latin typeface="Calibri" panose="020F0502020204030204" pitchFamily="34" charset="0"/>
            </a:endParaRPr>
          </a:p>
        </p:txBody>
      </p:sp>
      <p:pic>
        <p:nvPicPr>
          <p:cNvPr id="11" name="Picture 10">
            <a:extLst>
              <a:ext uri="{FF2B5EF4-FFF2-40B4-BE49-F238E27FC236}">
                <a16:creationId xmlns:a16="http://schemas.microsoft.com/office/drawing/2014/main" id="{6E4EFF40-54C0-3135-86E5-BA9F75A1A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385" y="1289303"/>
            <a:ext cx="6544147" cy="4972703"/>
          </a:xfrm>
          <a:prstGeom prst="rect">
            <a:avLst/>
          </a:prstGeom>
        </p:spPr>
      </p:pic>
    </p:spTree>
    <p:extLst>
      <p:ext uri="{BB962C8B-B14F-4D97-AF65-F5344CB8AC3E}">
        <p14:creationId xmlns:p14="http://schemas.microsoft.com/office/powerpoint/2010/main" val="1307312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7" name="Rectangle 6">
            <a:extLst>
              <a:ext uri="{FF2B5EF4-FFF2-40B4-BE49-F238E27FC236}">
                <a16:creationId xmlns:a16="http://schemas.microsoft.com/office/drawing/2014/main" id="{35DDAF85-A272-713E-57C6-C0BAB6DAD20D}"/>
              </a:ext>
            </a:extLst>
          </p:cNvPr>
          <p:cNvSpPr/>
          <p:nvPr/>
        </p:nvSpPr>
        <p:spPr>
          <a:xfrm>
            <a:off x="0" y="0"/>
            <a:ext cx="12190459" cy="692331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8" name="TextBox 7">
            <a:extLst>
              <a:ext uri="{FF2B5EF4-FFF2-40B4-BE49-F238E27FC236}">
                <a16:creationId xmlns:a16="http://schemas.microsoft.com/office/drawing/2014/main" id="{D1BE2711-A2A2-07A9-28E1-743822A07530}"/>
              </a:ext>
            </a:extLst>
          </p:cNvPr>
          <p:cNvSpPr txBox="1"/>
          <p:nvPr/>
        </p:nvSpPr>
        <p:spPr>
          <a:xfrm>
            <a:off x="759279" y="223292"/>
            <a:ext cx="10327821" cy="707886"/>
          </a:xfrm>
          <a:prstGeom prst="rect">
            <a:avLst/>
          </a:prstGeom>
          <a:noFill/>
        </p:spPr>
        <p:txBody>
          <a:bodyPr wrap="square" rtlCol="0">
            <a:spAutoFit/>
          </a:bodyPr>
          <a:lstStyle/>
          <a:p>
            <a:pPr algn="ctr"/>
            <a:r>
              <a:rPr lang="en-US" sz="4000" b="1" dirty="0">
                <a:latin typeface="Segoe UI Black" panose="020B0A02040204020203" pitchFamily="34" charset="0"/>
                <a:ea typeface="Segoe UI Black" panose="020B0A02040204020203" pitchFamily="34" charset="0"/>
              </a:rPr>
              <a:t>KEY CONCEPTS – DATABASE &amp; TABLES</a:t>
            </a:r>
            <a:endParaRPr lang="en-NG" sz="4000" b="1" dirty="0">
              <a:latin typeface="+mj-lt"/>
            </a:endParaRPr>
          </a:p>
        </p:txBody>
      </p:sp>
      <p:sp>
        <p:nvSpPr>
          <p:cNvPr id="9" name="TextBox 8">
            <a:extLst>
              <a:ext uri="{FF2B5EF4-FFF2-40B4-BE49-F238E27FC236}">
                <a16:creationId xmlns:a16="http://schemas.microsoft.com/office/drawing/2014/main" id="{722B6329-FC82-1A09-753F-2DEF63B426D3}"/>
              </a:ext>
            </a:extLst>
          </p:cNvPr>
          <p:cNvSpPr txBox="1"/>
          <p:nvPr/>
        </p:nvSpPr>
        <p:spPr>
          <a:xfrm>
            <a:off x="203291" y="1099835"/>
            <a:ext cx="11846378" cy="1754326"/>
          </a:xfrm>
          <a:prstGeom prst="rect">
            <a:avLst/>
          </a:prstGeom>
          <a:noFill/>
        </p:spPr>
        <p:txBody>
          <a:bodyPr wrap="square" rtlCol="0">
            <a:spAutoFit/>
          </a:bodyPr>
          <a:lstStyle/>
          <a:p>
            <a:pPr algn="l"/>
            <a:r>
              <a:rPr lang="en-US" b="1" i="0" dirty="0">
                <a:solidFill>
                  <a:schemeClr val="tx1">
                    <a:lumMod val="95000"/>
                    <a:lumOff val="5000"/>
                  </a:schemeClr>
                </a:solidFill>
                <a:effectLst/>
                <a:latin typeface="Bahnschrift SemiBold" panose="020B0502040204020203" pitchFamily="34" charset="0"/>
              </a:rPr>
              <a:t>Let's consider an example to better understand tables. Imagine a table called "Customers." Each row in this table represents a customer, and each column represents a specific attribute of that customer, such as their name, gender, location etc..</a:t>
            </a:r>
          </a:p>
          <a:p>
            <a:pPr algn="l"/>
            <a:r>
              <a:rPr lang="en-US" b="1" i="0" dirty="0">
                <a:solidFill>
                  <a:schemeClr val="tx1">
                    <a:lumMod val="95000"/>
                    <a:lumOff val="5000"/>
                  </a:schemeClr>
                </a:solidFill>
                <a:effectLst/>
                <a:latin typeface="Bahnschrift SemiBold" panose="020B0502040204020203" pitchFamily="34" charset="0"/>
              </a:rPr>
              <a:t>Databases provide a structured way to organize and manage data, while tables allow us to represent and store data in a tabular format. Understanding these concepts is crucial as we explore SQL operations and queries further.</a:t>
            </a:r>
          </a:p>
        </p:txBody>
      </p:sp>
      <p:pic>
        <p:nvPicPr>
          <p:cNvPr id="4" name="Picture 3">
            <a:extLst>
              <a:ext uri="{FF2B5EF4-FFF2-40B4-BE49-F238E27FC236}">
                <a16:creationId xmlns:a16="http://schemas.microsoft.com/office/drawing/2014/main" id="{DC4FE76B-F0E8-9F27-B6AA-77CF5EE49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32" y="3022818"/>
            <a:ext cx="11441122" cy="3777359"/>
          </a:xfrm>
          <a:prstGeom prst="rect">
            <a:avLst/>
          </a:prstGeom>
        </p:spPr>
      </p:pic>
    </p:spTree>
    <p:extLst>
      <p:ext uri="{BB962C8B-B14F-4D97-AF65-F5344CB8AC3E}">
        <p14:creationId xmlns:p14="http://schemas.microsoft.com/office/powerpoint/2010/main" val="3645849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9949</TotalTime>
  <Words>8229</Words>
  <Application>Microsoft Office PowerPoint</Application>
  <PresentationFormat>Widescreen</PresentationFormat>
  <Paragraphs>855</Paragraphs>
  <Slides>58</Slides>
  <Notes>56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Arial Black</vt:lpstr>
      <vt:lpstr>Bahnschrift SemiBold</vt:lpstr>
      <vt:lpstr>Calibri</vt:lpstr>
      <vt:lpstr>Calibri Light</vt:lpstr>
      <vt:lpstr>Google Sans</vt:lpstr>
      <vt:lpstr>Segoe UI Black</vt:lpstr>
      <vt:lpstr>Söhne</vt:lpstr>
      <vt:lpstr>Source Sans Pro</vt:lpstr>
      <vt:lpstr>Office Theme</vt:lpstr>
      <vt:lpstr>INTRODUCTION TO SQL    SpitalLabs  Data Analytics Class </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Your best quote that reflects your approach… “It’s one small step for man, one giant leap for mankind.”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Kola</dc:creator>
  <cp:lastModifiedBy>User</cp:lastModifiedBy>
  <cp:revision>121</cp:revision>
  <dcterms:created xsi:type="dcterms:W3CDTF">2023-05-19T11:09:54Z</dcterms:created>
  <dcterms:modified xsi:type="dcterms:W3CDTF">2023-06-10T17:52:51Z</dcterms:modified>
</cp:coreProperties>
</file>