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55"/>
  </p:handoutMasterIdLst>
  <p:sldIdLst>
    <p:sldId id="258" r:id="rId2"/>
    <p:sldId id="311" r:id="rId3"/>
    <p:sldId id="259" r:id="rId4"/>
    <p:sldId id="333" r:id="rId5"/>
    <p:sldId id="335" r:id="rId6"/>
    <p:sldId id="334" r:id="rId7"/>
    <p:sldId id="336" r:id="rId8"/>
    <p:sldId id="260" r:id="rId9"/>
    <p:sldId id="337" r:id="rId10"/>
    <p:sldId id="287" r:id="rId11"/>
    <p:sldId id="338" r:id="rId12"/>
    <p:sldId id="347" r:id="rId13"/>
    <p:sldId id="263" r:id="rId14"/>
    <p:sldId id="310" r:id="rId15"/>
    <p:sldId id="350" r:id="rId16"/>
    <p:sldId id="351" r:id="rId17"/>
    <p:sldId id="289" r:id="rId18"/>
    <p:sldId id="341" r:id="rId19"/>
    <p:sldId id="342" r:id="rId20"/>
    <p:sldId id="340" r:id="rId21"/>
    <p:sldId id="382" r:id="rId22"/>
    <p:sldId id="292" r:id="rId23"/>
    <p:sldId id="293" r:id="rId24"/>
    <p:sldId id="353" r:id="rId25"/>
    <p:sldId id="294" r:id="rId26"/>
    <p:sldId id="354" r:id="rId27"/>
    <p:sldId id="355" r:id="rId28"/>
    <p:sldId id="295" r:id="rId29"/>
    <p:sldId id="296" r:id="rId30"/>
    <p:sldId id="321" r:id="rId31"/>
    <p:sldId id="322" r:id="rId32"/>
    <p:sldId id="369" r:id="rId33"/>
    <p:sldId id="323" r:id="rId34"/>
    <p:sldId id="344" r:id="rId35"/>
    <p:sldId id="378" r:id="rId36"/>
    <p:sldId id="281" r:id="rId37"/>
    <p:sldId id="285" r:id="rId38"/>
    <p:sldId id="360" r:id="rId39"/>
    <p:sldId id="361" r:id="rId40"/>
    <p:sldId id="362" r:id="rId41"/>
    <p:sldId id="268" r:id="rId42"/>
    <p:sldId id="379" r:id="rId43"/>
    <p:sldId id="358" r:id="rId44"/>
    <p:sldId id="381" r:id="rId45"/>
    <p:sldId id="363" r:id="rId46"/>
    <p:sldId id="364" r:id="rId47"/>
    <p:sldId id="371" r:id="rId48"/>
    <p:sldId id="366" r:id="rId49"/>
    <p:sldId id="373" r:id="rId50"/>
    <p:sldId id="374" r:id="rId51"/>
    <p:sldId id="375" r:id="rId52"/>
    <p:sldId id="376" r:id="rId53"/>
    <p:sldId id="377" r:id="rId54"/>
  </p:sldIdLst>
  <p:sldSz cx="9144000" cy="6858000" type="screen4x3"/>
  <p:notesSz cx="9928225" cy="6797675"/>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my Adeoye" userId="451068d1907ec822" providerId="LiveId" clId="{2DE00A7C-46CF-4297-8C58-2E98D1414F21}"/>
    <pc:docChg chg="delSld">
      <pc:chgData name="Jumy Adeoye" userId="451068d1907ec822" providerId="LiveId" clId="{2DE00A7C-46CF-4297-8C58-2E98D1414F21}" dt="2021-01-19T18:00:40.708" v="0" actId="47"/>
      <pc:docMkLst>
        <pc:docMk/>
      </pc:docMkLst>
      <pc:sldChg chg="del">
        <pc:chgData name="Jumy Adeoye" userId="451068d1907ec822" providerId="LiveId" clId="{2DE00A7C-46CF-4297-8C58-2E98D1414F21}" dt="2021-01-19T18:00:40.708" v="0" actId="47"/>
        <pc:sldMkLst>
          <pc:docMk/>
          <pc:sldMk cId="3698301291" sldId="33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1"/>
            <a:ext cx="4301768" cy="3402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65539" name="Rectangle 1027"/>
          <p:cNvSpPr>
            <a:spLocks noGrp="1" noChangeArrowheads="1"/>
          </p:cNvSpPr>
          <p:nvPr>
            <p:ph type="dt" sz="quarter" idx="1"/>
          </p:nvPr>
        </p:nvSpPr>
        <p:spPr bwMode="auto">
          <a:xfrm>
            <a:off x="5626461" y="1"/>
            <a:ext cx="4301767" cy="3402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65540" name="Rectangle 1028"/>
          <p:cNvSpPr>
            <a:spLocks noGrp="1" noChangeArrowheads="1"/>
          </p:cNvSpPr>
          <p:nvPr>
            <p:ph type="ftr" sz="quarter" idx="2"/>
          </p:nvPr>
        </p:nvSpPr>
        <p:spPr bwMode="auto">
          <a:xfrm>
            <a:off x="0" y="6457412"/>
            <a:ext cx="4301768" cy="34026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65541" name="Rectangle 1029"/>
          <p:cNvSpPr>
            <a:spLocks noGrp="1" noChangeArrowheads="1"/>
          </p:cNvSpPr>
          <p:nvPr>
            <p:ph type="sldNum" sz="quarter" idx="3"/>
          </p:nvPr>
        </p:nvSpPr>
        <p:spPr bwMode="auto">
          <a:xfrm>
            <a:off x="5626461" y="6457412"/>
            <a:ext cx="4301767" cy="34026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899228E-82E4-42DE-A79D-208192949F80}" type="slidenum">
              <a:rPr lang="en-GB"/>
              <a:pPr/>
              <a:t>‹#›</a:t>
            </a:fld>
            <a:endParaRPr lang="en-GB"/>
          </a:p>
        </p:txBody>
      </p:sp>
    </p:spTree>
    <p:extLst>
      <p:ext uri="{BB962C8B-B14F-4D97-AF65-F5344CB8AC3E}">
        <p14:creationId xmlns:p14="http://schemas.microsoft.com/office/powerpoint/2010/main" val="377310459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endParaRPr lang="en-GB"/>
          </a:p>
        </p:txBody>
      </p:sp>
      <p:sp>
        <p:nvSpPr>
          <p:cNvPr id="20" name="Footer Placeholder 19"/>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29936B7A-C5BA-45C3-94E7-5051418987FB}" type="slidenum">
              <a:rPr lang="en-GB" smtClean="0"/>
              <a:pPr/>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EBE3B5-2F4D-417E-9D46-F61F17B7C4C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FCDF82-3D28-4503-B463-4EF99F8AF4B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DC457D-15CE-41C8-9F6B-9E7219B8571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27A45D-3B61-4269-9A3E-9BCE6683C156}" type="slidenum">
              <a:rPr lang="en-GB" smtClean="0"/>
              <a:pPr/>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1F7FA0-B964-4896-8E38-74DC77CC3D8B}"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2B6C52A-2CD0-47BA-B171-3DEF65F411A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D1267D4-C2C3-487C-92F5-339636377DE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AAAD25-6C8F-4A9F-B5BF-3B65F814FF64}" type="slidenum">
              <a:rPr lang="en-GB" smtClean="0"/>
              <a:pPr/>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09791A-86D8-48F8-98DA-2C48AA97C870}"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D39815-1FA9-4368-8FB3-40D93640A4DD}" type="slidenum">
              <a:rPr lang="en-GB" smtClean="0"/>
              <a:pPr/>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23D3D66-5E6F-4CA2-B363-F7D889DD6192}" type="slidenum">
              <a:rPr lang="en-GB" smtClean="0"/>
              <a:pPr/>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lstStyle/>
          <a:p>
            <a:r>
              <a:rPr lang="en-GB" dirty="0"/>
              <a:t>Overview: Correlation</a:t>
            </a:r>
          </a:p>
        </p:txBody>
      </p:sp>
      <p:sp>
        <p:nvSpPr>
          <p:cNvPr id="5123" name="Rectangle 3"/>
          <p:cNvSpPr>
            <a:spLocks noGrp="1" noChangeArrowheads="1"/>
          </p:cNvSpPr>
          <p:nvPr>
            <p:ph idx="1"/>
          </p:nvPr>
        </p:nvSpPr>
        <p:spPr/>
        <p:txBody>
          <a:bodyPr/>
          <a:lstStyle/>
          <a:p>
            <a:r>
              <a:rPr lang="en-GB" sz="2800"/>
              <a:t>Correlation is used to measure the strength of linear association between two variables.</a:t>
            </a:r>
          </a:p>
          <a:p>
            <a:pPr>
              <a:buFontTx/>
              <a:buNone/>
            </a:pPr>
            <a:endParaRPr lang="en-GB"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chor="ctr"/>
          <a:lstStyle/>
          <a:p>
            <a:r>
              <a:rPr lang="en-GB" dirty="0"/>
              <a:t>Intuitive Analysis (cont.)</a:t>
            </a:r>
          </a:p>
        </p:txBody>
      </p:sp>
      <p:sp>
        <p:nvSpPr>
          <p:cNvPr id="37891" name="Rectangle 3"/>
          <p:cNvSpPr>
            <a:spLocks noGrp="1" noChangeArrowheads="1"/>
          </p:cNvSpPr>
          <p:nvPr>
            <p:ph idx="1"/>
          </p:nvPr>
        </p:nvSpPr>
        <p:spPr/>
        <p:txBody>
          <a:bodyPr/>
          <a:lstStyle/>
          <a:p>
            <a:r>
              <a:rPr lang="en-GB" sz="2800" dirty="0"/>
              <a:t>From the plot it can be seen that there is an approximately linear relationship between record sales and advertising expenditure.</a:t>
            </a:r>
          </a:p>
          <a:p>
            <a:r>
              <a:rPr lang="en-GB" sz="2800" dirty="0"/>
              <a:t>This relationship is such that the greater the advertising budget, the higher the record sales.</a:t>
            </a:r>
          </a:p>
          <a:p>
            <a:r>
              <a:rPr lang="en-GB" sz="2800" dirty="0"/>
              <a:t>The exact nature of the relationship can be approximated by putting a straight line through the data so that it captures the apparent relationship as well as is possible.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Intuitive Analysis (cont.)</a:t>
            </a:r>
          </a:p>
        </p:txBody>
      </p:sp>
      <p:sp>
        <p:nvSpPr>
          <p:cNvPr id="3" name="Content Placeholder 2"/>
          <p:cNvSpPr>
            <a:spLocks noGrp="1"/>
          </p:cNvSpPr>
          <p:nvPr>
            <p:ph idx="1"/>
          </p:nvPr>
        </p:nvSpPr>
        <p:spPr/>
        <p:txBody>
          <a:bodyPr/>
          <a:lstStyle/>
          <a:p>
            <a:pPr marL="82296" indent="0">
              <a:buNone/>
            </a:pPr>
            <a:r>
              <a:rPr lang="en-GB"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268760"/>
            <a:ext cx="6716930" cy="5353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5962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Plots in R</a:t>
            </a:r>
          </a:p>
        </p:txBody>
      </p:sp>
      <p:sp>
        <p:nvSpPr>
          <p:cNvPr id="3" name="Content Placeholder 2"/>
          <p:cNvSpPr>
            <a:spLocks noGrp="1"/>
          </p:cNvSpPr>
          <p:nvPr>
            <p:ph idx="1"/>
          </p:nvPr>
        </p:nvSpPr>
        <p:spPr/>
        <p:txBody>
          <a:bodyPr>
            <a:normAutofit fontScale="92500"/>
          </a:bodyPr>
          <a:lstStyle/>
          <a:p>
            <a:pPr marL="82296" indent="0">
              <a:buNone/>
            </a:pPr>
            <a:r>
              <a:rPr lang="en-GB" sz="2600" dirty="0">
                <a:solidFill>
                  <a:srgbClr val="FF0000"/>
                </a:solidFill>
                <a:latin typeface="Courier New" panose="02070309020205020404" pitchFamily="49" charset="0"/>
                <a:cs typeface="Courier New" panose="02070309020205020404" pitchFamily="49" charset="0"/>
              </a:rPr>
              <a:t>&gt; plot(</a:t>
            </a:r>
            <a:r>
              <a:rPr lang="en-GB" sz="2600" dirty="0" err="1">
                <a:solidFill>
                  <a:srgbClr val="FF0000"/>
                </a:solidFill>
                <a:latin typeface="Courier New" panose="02070309020205020404" pitchFamily="49" charset="0"/>
                <a:cs typeface="Courier New" panose="02070309020205020404" pitchFamily="49" charset="0"/>
              </a:rPr>
              <a:t>Sales~Adverts</a:t>
            </a:r>
            <a:r>
              <a:rPr lang="en-GB" sz="2600" dirty="0">
                <a:solidFill>
                  <a:srgbClr val="FF0000"/>
                </a:solidFill>
                <a:latin typeface="Courier New" panose="02070309020205020404" pitchFamily="49" charset="0"/>
                <a:cs typeface="Courier New" panose="02070309020205020404" pitchFamily="49" charset="0"/>
              </a:rPr>
              <a:t>)</a:t>
            </a:r>
          </a:p>
          <a:p>
            <a:pPr marL="82296" indent="0">
              <a:buNone/>
            </a:pPr>
            <a:r>
              <a:rPr lang="en-GB" sz="2600" dirty="0">
                <a:solidFill>
                  <a:srgbClr val="FF0000"/>
                </a:solidFill>
                <a:latin typeface="Courier New" panose="02070309020205020404" pitchFamily="49" charset="0"/>
                <a:cs typeface="Courier New" panose="02070309020205020404" pitchFamily="49" charset="0"/>
              </a:rPr>
              <a:t>&gt; title(main="Plot of record sales (y) 	against advertising expenditure 	(x)")</a:t>
            </a:r>
          </a:p>
          <a:p>
            <a:pPr marL="82296" indent="0">
              <a:buNone/>
            </a:pPr>
            <a:r>
              <a:rPr lang="en-GB" sz="2600" dirty="0">
                <a:solidFill>
                  <a:srgbClr val="FF0000"/>
                </a:solidFill>
                <a:latin typeface="Courier New" panose="02070309020205020404" pitchFamily="49" charset="0"/>
                <a:cs typeface="Courier New" panose="02070309020205020404" pitchFamily="49" charset="0"/>
              </a:rPr>
              <a:t>&gt; title(</a:t>
            </a:r>
            <a:r>
              <a:rPr lang="en-GB" sz="2600" dirty="0" err="1">
                <a:solidFill>
                  <a:srgbClr val="FF0000"/>
                </a:solidFill>
                <a:latin typeface="Courier New" panose="02070309020205020404" pitchFamily="49" charset="0"/>
                <a:cs typeface="Courier New" panose="02070309020205020404" pitchFamily="49" charset="0"/>
              </a:rPr>
              <a:t>xlab</a:t>
            </a:r>
            <a:r>
              <a:rPr lang="en-GB" sz="2600" dirty="0">
                <a:solidFill>
                  <a:srgbClr val="FF0000"/>
                </a:solidFill>
                <a:latin typeface="Courier New" panose="02070309020205020404" pitchFamily="49" charset="0"/>
                <a:cs typeface="Courier New" panose="02070309020205020404" pitchFamily="49" charset="0"/>
              </a:rPr>
              <a:t>="Adverts",</a:t>
            </a:r>
            <a:r>
              <a:rPr lang="en-GB" sz="2600" dirty="0" err="1">
                <a:solidFill>
                  <a:srgbClr val="FF0000"/>
                </a:solidFill>
                <a:latin typeface="Courier New" panose="02070309020205020404" pitchFamily="49" charset="0"/>
                <a:cs typeface="Courier New" panose="02070309020205020404" pitchFamily="49" charset="0"/>
              </a:rPr>
              <a:t>col.lab</a:t>
            </a:r>
            <a:r>
              <a:rPr lang="en-GB" sz="2600" dirty="0">
                <a:solidFill>
                  <a:srgbClr val="FF0000"/>
                </a:solidFill>
                <a:latin typeface="Courier New" panose="02070309020205020404" pitchFamily="49" charset="0"/>
                <a:cs typeface="Courier New" panose="02070309020205020404" pitchFamily="49" charset="0"/>
              </a:rPr>
              <a:t>="white")</a:t>
            </a:r>
          </a:p>
          <a:p>
            <a:pPr marL="82296" indent="0">
              <a:buNone/>
            </a:pPr>
            <a:r>
              <a:rPr lang="en-GB" sz="2600" dirty="0">
                <a:solidFill>
                  <a:srgbClr val="FF0000"/>
                </a:solidFill>
                <a:latin typeface="Courier New" panose="02070309020205020404" pitchFamily="49" charset="0"/>
                <a:cs typeface="Courier New" panose="02070309020205020404" pitchFamily="49" charset="0"/>
              </a:rPr>
              <a:t>&gt; title(</a:t>
            </a:r>
            <a:r>
              <a:rPr lang="en-GB" sz="2600" dirty="0" err="1">
                <a:solidFill>
                  <a:srgbClr val="FF0000"/>
                </a:solidFill>
                <a:latin typeface="Courier New" panose="02070309020205020404" pitchFamily="49" charset="0"/>
                <a:cs typeface="Courier New" panose="02070309020205020404" pitchFamily="49" charset="0"/>
              </a:rPr>
              <a:t>xlab</a:t>
            </a:r>
            <a:r>
              <a:rPr lang="en-GB" sz="2600" dirty="0">
                <a:solidFill>
                  <a:srgbClr val="FF0000"/>
                </a:solidFill>
                <a:latin typeface="Courier New" panose="02070309020205020404" pitchFamily="49" charset="0"/>
                <a:cs typeface="Courier New" panose="02070309020205020404" pitchFamily="49" charset="0"/>
              </a:rPr>
              <a:t>="Advertising expenditure 	(£000's)")</a:t>
            </a:r>
          </a:p>
          <a:p>
            <a:pPr marL="82296" indent="0">
              <a:buNone/>
            </a:pPr>
            <a:r>
              <a:rPr lang="en-GB" sz="2600" dirty="0">
                <a:solidFill>
                  <a:srgbClr val="FF0000"/>
                </a:solidFill>
                <a:latin typeface="Courier New" panose="02070309020205020404" pitchFamily="49" charset="0"/>
                <a:cs typeface="Courier New" panose="02070309020205020404" pitchFamily="49" charset="0"/>
              </a:rPr>
              <a:t>&gt; title(</a:t>
            </a:r>
            <a:r>
              <a:rPr lang="en-GB" sz="2600" dirty="0" err="1">
                <a:solidFill>
                  <a:srgbClr val="FF0000"/>
                </a:solidFill>
                <a:latin typeface="Courier New" panose="02070309020205020404" pitchFamily="49" charset="0"/>
                <a:cs typeface="Courier New" panose="02070309020205020404" pitchFamily="49" charset="0"/>
              </a:rPr>
              <a:t>ylab</a:t>
            </a:r>
            <a:r>
              <a:rPr lang="en-GB" sz="2600" dirty="0">
                <a:solidFill>
                  <a:srgbClr val="FF0000"/>
                </a:solidFill>
                <a:latin typeface="Courier New" panose="02070309020205020404" pitchFamily="49" charset="0"/>
                <a:cs typeface="Courier New" panose="02070309020205020404" pitchFamily="49" charset="0"/>
              </a:rPr>
              <a:t>="Sales",</a:t>
            </a:r>
            <a:r>
              <a:rPr lang="en-GB" sz="2600" dirty="0" err="1">
                <a:solidFill>
                  <a:srgbClr val="FF0000"/>
                </a:solidFill>
                <a:latin typeface="Courier New" panose="02070309020205020404" pitchFamily="49" charset="0"/>
                <a:cs typeface="Courier New" panose="02070309020205020404" pitchFamily="49" charset="0"/>
              </a:rPr>
              <a:t>col.lab</a:t>
            </a:r>
            <a:r>
              <a:rPr lang="en-GB" sz="2600" dirty="0">
                <a:solidFill>
                  <a:srgbClr val="FF0000"/>
                </a:solidFill>
                <a:latin typeface="Courier New" panose="02070309020205020404" pitchFamily="49" charset="0"/>
                <a:cs typeface="Courier New" panose="02070309020205020404" pitchFamily="49" charset="0"/>
              </a:rPr>
              <a:t>="white")</a:t>
            </a:r>
          </a:p>
          <a:p>
            <a:pPr marL="82296" indent="0">
              <a:buNone/>
            </a:pPr>
            <a:r>
              <a:rPr lang="en-GB" sz="2600" dirty="0">
                <a:solidFill>
                  <a:srgbClr val="FF0000"/>
                </a:solidFill>
                <a:latin typeface="Courier New" panose="02070309020205020404" pitchFamily="49" charset="0"/>
                <a:cs typeface="Courier New" panose="02070309020205020404" pitchFamily="49" charset="0"/>
              </a:rPr>
              <a:t>&gt; title(</a:t>
            </a:r>
            <a:r>
              <a:rPr lang="en-GB" sz="2600" dirty="0" err="1">
                <a:solidFill>
                  <a:srgbClr val="FF0000"/>
                </a:solidFill>
                <a:latin typeface="Courier New" panose="02070309020205020404" pitchFamily="49" charset="0"/>
                <a:cs typeface="Courier New" panose="02070309020205020404" pitchFamily="49" charset="0"/>
              </a:rPr>
              <a:t>ylab</a:t>
            </a:r>
            <a:r>
              <a:rPr lang="en-GB" sz="2600" dirty="0">
                <a:solidFill>
                  <a:srgbClr val="FF0000"/>
                </a:solidFill>
                <a:latin typeface="Courier New" panose="02070309020205020404" pitchFamily="49" charset="0"/>
                <a:cs typeface="Courier New" panose="02070309020205020404" pitchFamily="49" charset="0"/>
              </a:rPr>
              <a:t>="Record sales (000's)")</a:t>
            </a:r>
          </a:p>
          <a:p>
            <a:pPr marL="82296" indent="0">
              <a:buNone/>
            </a:pPr>
            <a:r>
              <a:rPr lang="en-GB" sz="2600" dirty="0">
                <a:solidFill>
                  <a:srgbClr val="FF0000"/>
                </a:solidFill>
                <a:latin typeface="Courier New" panose="02070309020205020404" pitchFamily="49" charset="0"/>
                <a:cs typeface="Courier New" panose="02070309020205020404" pitchFamily="49" charset="0"/>
              </a:rPr>
              <a:t>&gt; </a:t>
            </a:r>
            <a:r>
              <a:rPr lang="en-GB" sz="2600" dirty="0" err="1">
                <a:solidFill>
                  <a:srgbClr val="FF0000"/>
                </a:solidFill>
                <a:latin typeface="Courier New" panose="02070309020205020404" pitchFamily="49" charset="0"/>
                <a:cs typeface="Courier New" panose="02070309020205020404" pitchFamily="49" charset="0"/>
              </a:rPr>
              <a:t>abline</a:t>
            </a:r>
            <a:r>
              <a:rPr lang="en-GB" sz="2600" dirty="0">
                <a:solidFill>
                  <a:srgbClr val="FF0000"/>
                </a:solidFill>
                <a:latin typeface="Courier New" panose="02070309020205020404" pitchFamily="49" charset="0"/>
                <a:cs typeface="Courier New" panose="02070309020205020404" pitchFamily="49" charset="0"/>
              </a:rPr>
              <a:t>(lm(</a:t>
            </a:r>
            <a:r>
              <a:rPr lang="en-GB" sz="2600" dirty="0" err="1">
                <a:solidFill>
                  <a:srgbClr val="FF0000"/>
                </a:solidFill>
                <a:latin typeface="Courier New" panose="02070309020205020404" pitchFamily="49" charset="0"/>
                <a:cs typeface="Courier New" panose="02070309020205020404" pitchFamily="49" charset="0"/>
              </a:rPr>
              <a:t>Sales~Adverts</a:t>
            </a:r>
            <a:r>
              <a:rPr lang="en-GB" sz="2600" dirty="0">
                <a:solidFill>
                  <a:srgbClr val="FF0000"/>
                </a:solidFill>
                <a:latin typeface="Courier New" panose="02070309020205020404" pitchFamily="49" charset="0"/>
                <a:cs typeface="Courier New" panose="02070309020205020404" pitchFamily="49" charset="0"/>
              </a:rPr>
              <a:t>))</a:t>
            </a:r>
          </a:p>
          <a:p>
            <a:pPr marL="82296" indent="0">
              <a:buNone/>
            </a:pPr>
            <a:endParaRPr lang="en-GB" dirty="0"/>
          </a:p>
        </p:txBody>
      </p:sp>
    </p:spTree>
    <p:extLst>
      <p:ext uri="{BB962C8B-B14F-4D97-AF65-F5344CB8AC3E}">
        <p14:creationId xmlns:p14="http://schemas.microsoft.com/office/powerpoint/2010/main" val="850996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GB" dirty="0"/>
              <a:t>Correlation</a:t>
            </a:r>
          </a:p>
        </p:txBody>
      </p:sp>
      <p:sp>
        <p:nvSpPr>
          <p:cNvPr id="10243" name="Rectangle 3"/>
          <p:cNvSpPr>
            <a:spLocks noGrp="1" noChangeArrowheads="1"/>
          </p:cNvSpPr>
          <p:nvPr>
            <p:ph idx="1"/>
          </p:nvPr>
        </p:nvSpPr>
        <p:spPr/>
        <p:txBody>
          <a:bodyPr/>
          <a:lstStyle/>
          <a:p>
            <a:pPr>
              <a:lnSpc>
                <a:spcPct val="90000"/>
              </a:lnSpc>
            </a:pPr>
            <a:r>
              <a:rPr lang="en-GB" sz="2400" dirty="0">
                <a:cs typeface="Times New Roman" pitchFamily="18" charset="0"/>
              </a:rPr>
              <a:t>The correlation between two variables measures the linear relationship between them. </a:t>
            </a:r>
          </a:p>
          <a:p>
            <a:pPr>
              <a:lnSpc>
                <a:spcPct val="90000"/>
              </a:lnSpc>
            </a:pPr>
            <a:r>
              <a:rPr lang="en-GB" sz="2400" dirty="0">
                <a:cs typeface="Times New Roman" pitchFamily="18" charset="0"/>
              </a:rPr>
              <a:t>At one extreme, a correlation of exactly 1 means that the two variables have a perfect linear relationship – a plot of the data would be exactly a straight line where as one variable increases the other also increases.</a:t>
            </a:r>
          </a:p>
          <a:p>
            <a:pPr>
              <a:lnSpc>
                <a:spcPct val="90000"/>
              </a:lnSpc>
            </a:pPr>
            <a:r>
              <a:rPr lang="en-GB" sz="2400" dirty="0">
                <a:cs typeface="Times New Roman" pitchFamily="18" charset="0"/>
              </a:rPr>
              <a:t>The other extreme is a correlation of –1 which is also a perfect linear relationship but where one variable decreases as the other increases.</a:t>
            </a:r>
          </a:p>
          <a:p>
            <a:pPr>
              <a:lnSpc>
                <a:spcPct val="90000"/>
              </a:lnSpc>
            </a:pPr>
            <a:r>
              <a:rPr lang="en-GB" sz="2400" dirty="0">
                <a:cs typeface="Times New Roman" pitchFamily="18" charset="0"/>
              </a:rPr>
              <a:t>In the middle is a correlation of exactly zero.  This occurs where there is absolutely no linear relationship between the two variables.</a:t>
            </a:r>
            <a:endParaRPr lang="en-GB"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a:bodyPr>
          <a:lstStyle/>
          <a:p>
            <a:r>
              <a:rPr lang="en-GB" dirty="0"/>
              <a:t>Correlation (Cont.)</a:t>
            </a:r>
          </a:p>
        </p:txBody>
      </p:sp>
      <p:pic>
        <p:nvPicPr>
          <p:cNvPr id="67587" name="Picture 3"/>
          <p:cNvPicPr>
            <a:picLocks noChangeAspect="1" noChangeArrowheads="1"/>
          </p:cNvPicPr>
          <p:nvPr/>
        </p:nvPicPr>
        <p:blipFill>
          <a:blip r:embed="rId2" cstate="print"/>
          <a:srcRect/>
          <a:stretch>
            <a:fillRect/>
          </a:stretch>
        </p:blipFill>
        <p:spPr bwMode="auto">
          <a:xfrm>
            <a:off x="1187624" y="1788527"/>
            <a:ext cx="7772400" cy="41306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Correlation in R</a:t>
            </a:r>
          </a:p>
        </p:txBody>
      </p:sp>
      <p:sp>
        <p:nvSpPr>
          <p:cNvPr id="3" name="Content Placeholder 2"/>
          <p:cNvSpPr>
            <a:spLocks noGrp="1"/>
          </p:cNvSpPr>
          <p:nvPr>
            <p:ph idx="1"/>
          </p:nvPr>
        </p:nvSpPr>
        <p:spPr/>
        <p:txBody>
          <a:bodyPr>
            <a:normAutofit lnSpcReduction="10000"/>
          </a:bodyPr>
          <a:lstStyle/>
          <a:p>
            <a:pPr marL="82296" indent="0">
              <a:buNone/>
            </a:pPr>
            <a:r>
              <a:rPr lang="en-GB" sz="2000" dirty="0">
                <a:solidFill>
                  <a:srgbClr val="FF0000"/>
                </a:solidFill>
                <a:latin typeface="Courier New" panose="02070309020205020404" pitchFamily="49" charset="0"/>
                <a:cs typeface="Courier New" panose="02070309020205020404" pitchFamily="49" charset="0"/>
              </a:rPr>
              <a:t>&gt; </a:t>
            </a:r>
            <a:r>
              <a:rPr lang="en-GB" sz="2000" dirty="0" err="1">
                <a:solidFill>
                  <a:srgbClr val="FF0000"/>
                </a:solidFill>
                <a:latin typeface="Courier New" panose="02070309020205020404" pitchFamily="49" charset="0"/>
                <a:cs typeface="Courier New" panose="02070309020205020404" pitchFamily="49" charset="0"/>
              </a:rPr>
              <a:t>cor.test</a:t>
            </a:r>
            <a:r>
              <a:rPr lang="en-GB" sz="2000" dirty="0">
                <a:solidFill>
                  <a:srgbClr val="FF0000"/>
                </a:solidFill>
                <a:latin typeface="Courier New" panose="02070309020205020404" pitchFamily="49" charset="0"/>
                <a:cs typeface="Courier New" panose="02070309020205020404" pitchFamily="49" charset="0"/>
              </a:rPr>
              <a:t>(</a:t>
            </a:r>
            <a:r>
              <a:rPr lang="en-GB" sz="2000" dirty="0" err="1">
                <a:solidFill>
                  <a:srgbClr val="FF0000"/>
                </a:solidFill>
                <a:latin typeface="Courier New" panose="02070309020205020404" pitchFamily="49" charset="0"/>
                <a:cs typeface="Courier New" panose="02070309020205020404" pitchFamily="49" charset="0"/>
              </a:rPr>
              <a:t>Adverts,Sales</a:t>
            </a:r>
            <a:r>
              <a:rPr lang="en-GB" sz="2000" dirty="0">
                <a:solidFill>
                  <a:srgbClr val="FF0000"/>
                </a:solidFill>
                <a:latin typeface="Courier New" panose="02070309020205020404" pitchFamily="49" charset="0"/>
                <a:cs typeface="Courier New" panose="02070309020205020404" pitchFamily="49" charset="0"/>
              </a:rPr>
              <a:t>)</a:t>
            </a:r>
          </a:p>
          <a:p>
            <a:pPr marL="82296" indent="0">
              <a:buNone/>
            </a:pPr>
            <a:endParaRPr lang="en-GB" sz="2000" dirty="0">
              <a:solidFill>
                <a:srgbClr val="002060"/>
              </a:solidFill>
              <a:latin typeface="Courier New" panose="02070309020205020404" pitchFamily="49" charset="0"/>
              <a:cs typeface="Courier New" panose="02070309020205020404" pitchFamily="49" charset="0"/>
            </a:endParaRPr>
          </a:p>
          <a:p>
            <a:pPr marL="82296" indent="0">
              <a:buNone/>
            </a:pPr>
            <a:r>
              <a:rPr lang="en-GB" sz="2000" dirty="0">
                <a:solidFill>
                  <a:srgbClr val="002060"/>
                </a:solidFill>
                <a:latin typeface="Courier New" panose="02070309020205020404" pitchFamily="49" charset="0"/>
                <a:cs typeface="Courier New" panose="02070309020205020404" pitchFamily="49" charset="0"/>
              </a:rPr>
              <a:t>        Pearson's product-moment correlation</a:t>
            </a:r>
          </a:p>
          <a:p>
            <a:pPr marL="82296" indent="0">
              <a:buNone/>
            </a:pPr>
            <a:endParaRPr lang="en-GB" sz="2000" dirty="0">
              <a:solidFill>
                <a:srgbClr val="002060"/>
              </a:solidFill>
              <a:latin typeface="Courier New" panose="02070309020205020404" pitchFamily="49" charset="0"/>
              <a:cs typeface="Courier New" panose="02070309020205020404" pitchFamily="49" charset="0"/>
            </a:endParaRPr>
          </a:p>
          <a:p>
            <a:pPr marL="82296" indent="0">
              <a:buNone/>
            </a:pPr>
            <a:r>
              <a:rPr lang="en-GB" sz="2000" dirty="0">
                <a:solidFill>
                  <a:srgbClr val="002060"/>
                </a:solidFill>
                <a:latin typeface="Courier New" panose="02070309020205020404" pitchFamily="49" charset="0"/>
                <a:cs typeface="Courier New" panose="02070309020205020404" pitchFamily="49" charset="0"/>
              </a:rPr>
              <a:t>data:  Adverts and Sales</a:t>
            </a:r>
          </a:p>
          <a:p>
            <a:pPr marL="82296" indent="0">
              <a:buNone/>
            </a:pPr>
            <a:r>
              <a:rPr lang="en-GB" sz="2000" dirty="0">
                <a:solidFill>
                  <a:srgbClr val="002060"/>
                </a:solidFill>
                <a:latin typeface="Courier New" panose="02070309020205020404" pitchFamily="49" charset="0"/>
                <a:cs typeface="Courier New" panose="02070309020205020404" pitchFamily="49" charset="0"/>
              </a:rPr>
              <a:t>t = 9.9793, </a:t>
            </a:r>
            <a:r>
              <a:rPr lang="en-GB" sz="2000" dirty="0" err="1">
                <a:solidFill>
                  <a:srgbClr val="002060"/>
                </a:solidFill>
                <a:latin typeface="Courier New" panose="02070309020205020404" pitchFamily="49" charset="0"/>
                <a:cs typeface="Courier New" panose="02070309020205020404" pitchFamily="49" charset="0"/>
              </a:rPr>
              <a:t>df</a:t>
            </a:r>
            <a:r>
              <a:rPr lang="en-GB" sz="2000" dirty="0">
                <a:solidFill>
                  <a:srgbClr val="002060"/>
                </a:solidFill>
                <a:latin typeface="Courier New" panose="02070309020205020404" pitchFamily="49" charset="0"/>
                <a:cs typeface="Courier New" panose="02070309020205020404" pitchFamily="49" charset="0"/>
              </a:rPr>
              <a:t> = 198, p-value &lt; 2.2e-16</a:t>
            </a:r>
          </a:p>
          <a:p>
            <a:pPr marL="82296" indent="0">
              <a:buNone/>
            </a:pPr>
            <a:r>
              <a:rPr lang="en-GB" sz="2000" dirty="0">
                <a:solidFill>
                  <a:srgbClr val="002060"/>
                </a:solidFill>
                <a:latin typeface="Courier New" panose="02070309020205020404" pitchFamily="49" charset="0"/>
                <a:cs typeface="Courier New" panose="02070309020205020404" pitchFamily="49" charset="0"/>
              </a:rPr>
              <a:t>alternative hypothesis: true correlation is not equal to 0</a:t>
            </a:r>
          </a:p>
          <a:p>
            <a:pPr marL="82296" indent="0">
              <a:buNone/>
            </a:pPr>
            <a:r>
              <a:rPr lang="en-GB" sz="2000" dirty="0">
                <a:solidFill>
                  <a:srgbClr val="002060"/>
                </a:solidFill>
                <a:latin typeface="Courier New" panose="02070309020205020404" pitchFamily="49" charset="0"/>
                <a:cs typeface="Courier New" panose="02070309020205020404" pitchFamily="49" charset="0"/>
              </a:rPr>
              <a:t>95 </a:t>
            </a:r>
            <a:r>
              <a:rPr lang="en-GB" sz="2000" dirty="0" err="1">
                <a:solidFill>
                  <a:srgbClr val="002060"/>
                </a:solidFill>
                <a:latin typeface="Courier New" panose="02070309020205020404" pitchFamily="49" charset="0"/>
                <a:cs typeface="Courier New" panose="02070309020205020404" pitchFamily="49" charset="0"/>
              </a:rPr>
              <a:t>percent</a:t>
            </a:r>
            <a:r>
              <a:rPr lang="en-GB" sz="2000" dirty="0">
                <a:solidFill>
                  <a:srgbClr val="002060"/>
                </a:solidFill>
                <a:latin typeface="Courier New" panose="02070309020205020404" pitchFamily="49" charset="0"/>
                <a:cs typeface="Courier New" panose="02070309020205020404" pitchFamily="49" charset="0"/>
              </a:rPr>
              <a:t> confidence interval:</a:t>
            </a:r>
          </a:p>
          <a:p>
            <a:pPr marL="82296" indent="0">
              <a:buNone/>
            </a:pPr>
            <a:r>
              <a:rPr lang="en-GB" sz="2000" dirty="0">
                <a:solidFill>
                  <a:srgbClr val="002060"/>
                </a:solidFill>
                <a:latin typeface="Courier New" panose="02070309020205020404" pitchFamily="49" charset="0"/>
                <a:cs typeface="Courier New" panose="02070309020205020404" pitchFamily="49" charset="0"/>
              </a:rPr>
              <a:t> 0.4781208 0.6639410</a:t>
            </a:r>
          </a:p>
          <a:p>
            <a:pPr marL="82296" indent="0">
              <a:buNone/>
            </a:pPr>
            <a:r>
              <a:rPr lang="en-GB" sz="2000" dirty="0">
                <a:solidFill>
                  <a:srgbClr val="002060"/>
                </a:solidFill>
                <a:latin typeface="Courier New" panose="02070309020205020404" pitchFamily="49" charset="0"/>
                <a:cs typeface="Courier New" panose="02070309020205020404" pitchFamily="49" charset="0"/>
              </a:rPr>
              <a:t>sample estimates:</a:t>
            </a:r>
          </a:p>
          <a:p>
            <a:pPr marL="82296" indent="0">
              <a:buNone/>
            </a:pPr>
            <a:r>
              <a:rPr lang="en-GB" sz="2000" dirty="0">
                <a:solidFill>
                  <a:srgbClr val="002060"/>
                </a:solidFill>
                <a:latin typeface="Courier New" panose="02070309020205020404" pitchFamily="49" charset="0"/>
                <a:cs typeface="Courier New" panose="02070309020205020404" pitchFamily="49" charset="0"/>
              </a:rPr>
              <a:t>      </a:t>
            </a:r>
            <a:r>
              <a:rPr lang="en-GB" sz="2000" dirty="0" err="1">
                <a:solidFill>
                  <a:srgbClr val="002060"/>
                </a:solidFill>
                <a:latin typeface="Courier New" panose="02070309020205020404" pitchFamily="49" charset="0"/>
                <a:cs typeface="Courier New" panose="02070309020205020404" pitchFamily="49" charset="0"/>
              </a:rPr>
              <a:t>cor</a:t>
            </a:r>
            <a:r>
              <a:rPr lang="en-GB" sz="2000" dirty="0">
                <a:solidFill>
                  <a:srgbClr val="002060"/>
                </a:solidFill>
                <a:latin typeface="Courier New" panose="02070309020205020404" pitchFamily="49" charset="0"/>
                <a:cs typeface="Courier New" panose="02070309020205020404" pitchFamily="49" charset="0"/>
              </a:rPr>
              <a:t> </a:t>
            </a:r>
          </a:p>
          <a:p>
            <a:pPr marL="82296" indent="0">
              <a:buNone/>
            </a:pPr>
            <a:r>
              <a:rPr lang="en-GB" sz="2000" dirty="0">
                <a:solidFill>
                  <a:srgbClr val="002060"/>
                </a:solidFill>
                <a:latin typeface="Courier New" panose="02070309020205020404" pitchFamily="49" charset="0"/>
                <a:cs typeface="Courier New" panose="02070309020205020404" pitchFamily="49" charset="0"/>
              </a:rPr>
              <a:t>0.5784878 </a:t>
            </a:r>
          </a:p>
          <a:p>
            <a:pPr marL="82296" indent="0">
              <a:buNone/>
            </a:pPr>
            <a:endParaRPr lang="en-GB" dirty="0"/>
          </a:p>
          <a:p>
            <a:pPr marL="82296" indent="0">
              <a:buNone/>
            </a:pPr>
            <a:endParaRPr lang="en-GB" dirty="0"/>
          </a:p>
        </p:txBody>
      </p:sp>
    </p:spTree>
    <p:extLst>
      <p:ext uri="{BB962C8B-B14F-4D97-AF65-F5344CB8AC3E}">
        <p14:creationId xmlns:p14="http://schemas.microsoft.com/office/powerpoint/2010/main" val="2412913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Correlation in R</a:t>
            </a:r>
          </a:p>
        </p:txBody>
      </p:sp>
      <p:sp>
        <p:nvSpPr>
          <p:cNvPr id="3" name="Content Placeholder 2"/>
          <p:cNvSpPr>
            <a:spLocks noGrp="1"/>
          </p:cNvSpPr>
          <p:nvPr>
            <p:ph idx="1"/>
          </p:nvPr>
        </p:nvSpPr>
        <p:spPr/>
        <p:txBody>
          <a:bodyPr>
            <a:normAutofit fontScale="92500" lnSpcReduction="10000"/>
          </a:bodyPr>
          <a:lstStyle/>
          <a:p>
            <a:pPr marL="82296" indent="0">
              <a:buNone/>
            </a:pPr>
            <a:r>
              <a:rPr lang="en-GB" sz="2200" dirty="0">
                <a:solidFill>
                  <a:srgbClr val="FF0000"/>
                </a:solidFill>
                <a:latin typeface="Courier New" panose="02070309020205020404" pitchFamily="49" charset="0"/>
                <a:cs typeface="Courier New" panose="02070309020205020404" pitchFamily="49" charset="0"/>
              </a:rPr>
              <a:t>&gt; </a:t>
            </a:r>
            <a:r>
              <a:rPr lang="en-GB" sz="2200" dirty="0" err="1">
                <a:solidFill>
                  <a:srgbClr val="FF0000"/>
                </a:solidFill>
                <a:latin typeface="Courier New" panose="02070309020205020404" pitchFamily="49" charset="0"/>
                <a:cs typeface="Courier New" panose="02070309020205020404" pitchFamily="49" charset="0"/>
              </a:rPr>
              <a:t>cor.test</a:t>
            </a:r>
            <a:r>
              <a:rPr lang="en-GB" sz="2200" dirty="0">
                <a:solidFill>
                  <a:srgbClr val="FF0000"/>
                </a:solidFill>
                <a:latin typeface="Courier New" panose="02070309020205020404" pitchFamily="49" charset="0"/>
                <a:cs typeface="Courier New" panose="02070309020205020404" pitchFamily="49" charset="0"/>
              </a:rPr>
              <a:t>(</a:t>
            </a:r>
            <a:r>
              <a:rPr lang="en-GB" sz="2200" dirty="0" err="1">
                <a:solidFill>
                  <a:srgbClr val="FF0000"/>
                </a:solidFill>
                <a:latin typeface="Courier New" panose="02070309020205020404" pitchFamily="49" charset="0"/>
                <a:cs typeface="Courier New" panose="02070309020205020404" pitchFamily="49" charset="0"/>
              </a:rPr>
              <a:t>Sales,Adverts</a:t>
            </a:r>
            <a:r>
              <a:rPr lang="en-GB" sz="2200" dirty="0">
                <a:solidFill>
                  <a:srgbClr val="FF0000"/>
                </a:solidFill>
                <a:latin typeface="Courier New" panose="02070309020205020404" pitchFamily="49" charset="0"/>
                <a:cs typeface="Courier New" panose="02070309020205020404" pitchFamily="49" charset="0"/>
              </a:rPr>
              <a:t>)</a:t>
            </a:r>
          </a:p>
          <a:p>
            <a:pPr marL="82296" indent="0">
              <a:buNone/>
            </a:pPr>
            <a:endParaRPr lang="en-GB" sz="2200" dirty="0">
              <a:solidFill>
                <a:srgbClr val="002060"/>
              </a:solidFill>
              <a:latin typeface="Courier New" panose="02070309020205020404" pitchFamily="49" charset="0"/>
              <a:cs typeface="Courier New" panose="02070309020205020404" pitchFamily="49" charset="0"/>
            </a:endParaRPr>
          </a:p>
          <a:p>
            <a:pPr marL="82296" indent="0">
              <a:buNone/>
            </a:pPr>
            <a:r>
              <a:rPr lang="en-GB" sz="2200" dirty="0">
                <a:solidFill>
                  <a:srgbClr val="002060"/>
                </a:solidFill>
                <a:latin typeface="Courier New" panose="02070309020205020404" pitchFamily="49" charset="0"/>
                <a:cs typeface="Courier New" panose="02070309020205020404" pitchFamily="49" charset="0"/>
              </a:rPr>
              <a:t>        Pearson's product-moment correlation</a:t>
            </a:r>
          </a:p>
          <a:p>
            <a:pPr marL="82296" indent="0">
              <a:buNone/>
            </a:pPr>
            <a:endParaRPr lang="en-GB" sz="2200" dirty="0">
              <a:solidFill>
                <a:srgbClr val="002060"/>
              </a:solidFill>
              <a:latin typeface="Courier New" panose="02070309020205020404" pitchFamily="49" charset="0"/>
              <a:cs typeface="Courier New" panose="02070309020205020404" pitchFamily="49" charset="0"/>
            </a:endParaRPr>
          </a:p>
          <a:p>
            <a:pPr marL="82296" indent="0">
              <a:buNone/>
            </a:pPr>
            <a:r>
              <a:rPr lang="en-GB" sz="2200" dirty="0">
                <a:solidFill>
                  <a:srgbClr val="002060"/>
                </a:solidFill>
                <a:latin typeface="Courier New" panose="02070309020205020404" pitchFamily="49" charset="0"/>
                <a:cs typeface="Courier New" panose="02070309020205020404" pitchFamily="49" charset="0"/>
              </a:rPr>
              <a:t>data:  Sales and Adverts</a:t>
            </a:r>
          </a:p>
          <a:p>
            <a:pPr marL="82296" indent="0">
              <a:buNone/>
            </a:pPr>
            <a:r>
              <a:rPr lang="en-GB" sz="2200" dirty="0">
                <a:solidFill>
                  <a:srgbClr val="002060"/>
                </a:solidFill>
                <a:latin typeface="Courier New" panose="02070309020205020404" pitchFamily="49" charset="0"/>
                <a:cs typeface="Courier New" panose="02070309020205020404" pitchFamily="49" charset="0"/>
              </a:rPr>
              <a:t>t = 9.9793, </a:t>
            </a:r>
            <a:r>
              <a:rPr lang="en-GB" sz="2200" dirty="0" err="1">
                <a:solidFill>
                  <a:srgbClr val="002060"/>
                </a:solidFill>
                <a:latin typeface="Courier New" panose="02070309020205020404" pitchFamily="49" charset="0"/>
                <a:cs typeface="Courier New" panose="02070309020205020404" pitchFamily="49" charset="0"/>
              </a:rPr>
              <a:t>df</a:t>
            </a:r>
            <a:r>
              <a:rPr lang="en-GB" sz="2200" dirty="0">
                <a:solidFill>
                  <a:srgbClr val="002060"/>
                </a:solidFill>
                <a:latin typeface="Courier New" panose="02070309020205020404" pitchFamily="49" charset="0"/>
                <a:cs typeface="Courier New" panose="02070309020205020404" pitchFamily="49" charset="0"/>
              </a:rPr>
              <a:t> = 198, p-value &lt; 2.2e-16</a:t>
            </a:r>
          </a:p>
          <a:p>
            <a:pPr marL="82296" indent="0">
              <a:buNone/>
            </a:pPr>
            <a:r>
              <a:rPr lang="en-GB" sz="2200" dirty="0">
                <a:solidFill>
                  <a:srgbClr val="002060"/>
                </a:solidFill>
                <a:latin typeface="Courier New" panose="02070309020205020404" pitchFamily="49" charset="0"/>
                <a:cs typeface="Courier New" panose="02070309020205020404" pitchFamily="49" charset="0"/>
              </a:rPr>
              <a:t>alternative hypothesis: true correlation is not equal to 0</a:t>
            </a:r>
          </a:p>
          <a:p>
            <a:pPr marL="82296" indent="0">
              <a:buNone/>
            </a:pPr>
            <a:r>
              <a:rPr lang="en-GB" sz="2200" dirty="0">
                <a:solidFill>
                  <a:srgbClr val="002060"/>
                </a:solidFill>
                <a:latin typeface="Courier New" panose="02070309020205020404" pitchFamily="49" charset="0"/>
                <a:cs typeface="Courier New" panose="02070309020205020404" pitchFamily="49" charset="0"/>
              </a:rPr>
              <a:t>95 </a:t>
            </a:r>
            <a:r>
              <a:rPr lang="en-GB" sz="2200" dirty="0" err="1">
                <a:solidFill>
                  <a:srgbClr val="002060"/>
                </a:solidFill>
                <a:latin typeface="Courier New" panose="02070309020205020404" pitchFamily="49" charset="0"/>
                <a:cs typeface="Courier New" panose="02070309020205020404" pitchFamily="49" charset="0"/>
              </a:rPr>
              <a:t>percent</a:t>
            </a:r>
            <a:r>
              <a:rPr lang="en-GB" sz="2200" dirty="0">
                <a:solidFill>
                  <a:srgbClr val="002060"/>
                </a:solidFill>
                <a:latin typeface="Courier New" panose="02070309020205020404" pitchFamily="49" charset="0"/>
                <a:cs typeface="Courier New" panose="02070309020205020404" pitchFamily="49" charset="0"/>
              </a:rPr>
              <a:t> confidence interval:</a:t>
            </a:r>
          </a:p>
          <a:p>
            <a:pPr marL="82296" indent="0">
              <a:buNone/>
            </a:pPr>
            <a:r>
              <a:rPr lang="en-GB" sz="2200" dirty="0">
                <a:solidFill>
                  <a:srgbClr val="002060"/>
                </a:solidFill>
                <a:latin typeface="Courier New" panose="02070309020205020404" pitchFamily="49" charset="0"/>
                <a:cs typeface="Courier New" panose="02070309020205020404" pitchFamily="49" charset="0"/>
              </a:rPr>
              <a:t> 0.4781208 0.6639410</a:t>
            </a:r>
          </a:p>
          <a:p>
            <a:pPr marL="82296" indent="0">
              <a:buNone/>
            </a:pPr>
            <a:r>
              <a:rPr lang="en-GB" sz="2200" dirty="0">
                <a:solidFill>
                  <a:srgbClr val="002060"/>
                </a:solidFill>
                <a:latin typeface="Courier New" panose="02070309020205020404" pitchFamily="49" charset="0"/>
                <a:cs typeface="Courier New" panose="02070309020205020404" pitchFamily="49" charset="0"/>
              </a:rPr>
              <a:t>sample estimates:</a:t>
            </a:r>
          </a:p>
          <a:p>
            <a:pPr marL="82296" indent="0">
              <a:buNone/>
            </a:pPr>
            <a:r>
              <a:rPr lang="en-GB" sz="2200" dirty="0">
                <a:solidFill>
                  <a:srgbClr val="002060"/>
                </a:solidFill>
                <a:latin typeface="Courier New" panose="02070309020205020404" pitchFamily="49" charset="0"/>
                <a:cs typeface="Courier New" panose="02070309020205020404" pitchFamily="49" charset="0"/>
              </a:rPr>
              <a:t>      </a:t>
            </a:r>
            <a:r>
              <a:rPr lang="en-GB" sz="2200" dirty="0" err="1">
                <a:solidFill>
                  <a:srgbClr val="002060"/>
                </a:solidFill>
                <a:latin typeface="Courier New" panose="02070309020205020404" pitchFamily="49" charset="0"/>
                <a:cs typeface="Courier New" panose="02070309020205020404" pitchFamily="49" charset="0"/>
              </a:rPr>
              <a:t>cor</a:t>
            </a:r>
            <a:r>
              <a:rPr lang="en-GB" sz="2200" dirty="0">
                <a:solidFill>
                  <a:srgbClr val="002060"/>
                </a:solidFill>
                <a:latin typeface="Courier New" panose="02070309020205020404" pitchFamily="49" charset="0"/>
                <a:cs typeface="Courier New" panose="02070309020205020404" pitchFamily="49" charset="0"/>
              </a:rPr>
              <a:t> </a:t>
            </a:r>
          </a:p>
          <a:p>
            <a:pPr marL="82296" indent="0">
              <a:buNone/>
            </a:pPr>
            <a:r>
              <a:rPr lang="en-GB" sz="2200" dirty="0">
                <a:solidFill>
                  <a:srgbClr val="002060"/>
                </a:solidFill>
                <a:latin typeface="Courier New" panose="02070309020205020404" pitchFamily="49" charset="0"/>
                <a:cs typeface="Courier New" panose="02070309020205020404" pitchFamily="49" charset="0"/>
              </a:rPr>
              <a:t>0.5784878 </a:t>
            </a:r>
          </a:p>
          <a:p>
            <a:pPr marL="82296" indent="0">
              <a:buNone/>
            </a:pPr>
            <a:endParaRPr lang="en-GB" dirty="0"/>
          </a:p>
        </p:txBody>
      </p:sp>
    </p:spTree>
    <p:extLst>
      <p:ext uri="{BB962C8B-B14F-4D97-AF65-F5344CB8AC3E}">
        <p14:creationId xmlns:p14="http://schemas.microsoft.com/office/powerpoint/2010/main" val="4255216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r>
              <a:rPr lang="en-GB" dirty="0"/>
              <a:t>Correlation (cont.)</a:t>
            </a:r>
          </a:p>
        </p:txBody>
      </p:sp>
      <p:sp>
        <p:nvSpPr>
          <p:cNvPr id="40963" name="Rectangle 3"/>
          <p:cNvSpPr>
            <a:spLocks noGrp="1" noChangeArrowheads="1"/>
          </p:cNvSpPr>
          <p:nvPr>
            <p:ph idx="1"/>
          </p:nvPr>
        </p:nvSpPr>
        <p:spPr/>
        <p:txBody>
          <a:bodyPr>
            <a:normAutofit fontScale="92500"/>
          </a:bodyPr>
          <a:lstStyle/>
          <a:p>
            <a:pPr>
              <a:lnSpc>
                <a:spcPct val="90000"/>
              </a:lnSpc>
            </a:pPr>
            <a:r>
              <a:rPr lang="en-GB" sz="2800" dirty="0">
                <a:cs typeface="Times New Roman" pitchFamily="18" charset="0"/>
              </a:rPr>
              <a:t>The Pearson correlation coefficient (calculated for the sample data) is r = 0.578.</a:t>
            </a:r>
          </a:p>
          <a:p>
            <a:pPr marL="82296" indent="0">
              <a:lnSpc>
                <a:spcPct val="90000"/>
              </a:lnSpc>
              <a:buNone/>
            </a:pPr>
            <a:endParaRPr lang="en-GB" sz="2800" dirty="0">
              <a:cs typeface="Times New Roman" pitchFamily="18" charset="0"/>
            </a:endParaRPr>
          </a:p>
          <a:p>
            <a:pPr>
              <a:lnSpc>
                <a:spcPct val="90000"/>
              </a:lnSpc>
            </a:pPr>
            <a:r>
              <a:rPr lang="en-GB" sz="2800" dirty="0">
                <a:cs typeface="Times New Roman" pitchFamily="18" charset="0"/>
              </a:rPr>
              <a:t>A hypothesis test can be carried out for the value of the correlation coefficient in the population:</a:t>
            </a:r>
          </a:p>
          <a:p>
            <a:pPr>
              <a:lnSpc>
                <a:spcPct val="80000"/>
              </a:lnSpc>
              <a:buFontTx/>
              <a:buNone/>
            </a:pPr>
            <a:r>
              <a:rPr lang="en-GB" sz="2800" dirty="0">
                <a:cs typeface="Times New Roman" pitchFamily="18" charset="0"/>
              </a:rPr>
              <a:t>			H</a:t>
            </a:r>
            <a:r>
              <a:rPr lang="en-GB" sz="2800" baseline="-30000" dirty="0">
                <a:cs typeface="Times New Roman" pitchFamily="18" charset="0"/>
              </a:rPr>
              <a:t>0</a:t>
            </a:r>
            <a:r>
              <a:rPr lang="en-GB" sz="2800" dirty="0">
                <a:cs typeface="Times New Roman" pitchFamily="18" charset="0"/>
              </a:rPr>
              <a:t>: correlation = 0</a:t>
            </a:r>
          </a:p>
          <a:p>
            <a:pPr>
              <a:lnSpc>
                <a:spcPct val="80000"/>
              </a:lnSpc>
              <a:buFontTx/>
              <a:buNone/>
            </a:pPr>
            <a:r>
              <a:rPr lang="en-GB" sz="2800" dirty="0">
                <a:cs typeface="Times New Roman" pitchFamily="18" charset="0"/>
              </a:rPr>
              <a:t>			H</a:t>
            </a:r>
            <a:r>
              <a:rPr lang="en-GB" sz="2800" baseline="-30000" dirty="0">
                <a:cs typeface="Times New Roman" pitchFamily="18" charset="0"/>
              </a:rPr>
              <a:t>1</a:t>
            </a:r>
            <a:r>
              <a:rPr lang="en-GB" sz="2800" dirty="0">
                <a:cs typeface="Times New Roman" pitchFamily="18" charset="0"/>
              </a:rPr>
              <a:t>: correlation </a:t>
            </a:r>
            <a:r>
              <a:rPr lang="en-GB" sz="2800" dirty="0">
                <a:cs typeface="Times New Roman" pitchFamily="18" charset="0"/>
                <a:sym typeface="Symbol" pitchFamily="18" charset="2"/>
              </a:rPr>
              <a:t></a:t>
            </a:r>
            <a:r>
              <a:rPr lang="en-GB" sz="2800" dirty="0">
                <a:cs typeface="Times New Roman" pitchFamily="18" charset="0"/>
              </a:rPr>
              <a:t> 0</a:t>
            </a:r>
          </a:p>
          <a:p>
            <a:pPr>
              <a:lnSpc>
                <a:spcPct val="80000"/>
              </a:lnSpc>
            </a:pPr>
            <a:r>
              <a:rPr lang="en-GB" sz="2800" dirty="0">
                <a:cs typeface="Times New Roman" pitchFamily="18" charset="0"/>
              </a:rPr>
              <a:t>From the output, p &lt; 0.001</a:t>
            </a:r>
          </a:p>
          <a:p>
            <a:pPr>
              <a:lnSpc>
                <a:spcPct val="90000"/>
              </a:lnSpc>
            </a:pPr>
            <a:r>
              <a:rPr lang="en-US" sz="2800" dirty="0">
                <a:cs typeface="Times New Roman" pitchFamily="18" charset="0"/>
              </a:rPr>
              <a:t>We therefore have sufficient evidence to reject the null hypothesis at the 5% level of significance.  There is overwhelming evidence against H</a:t>
            </a:r>
            <a:r>
              <a:rPr lang="en-US" sz="2800" baseline="-25000" dirty="0">
                <a:cs typeface="Times New Roman" pitchFamily="18" charset="0"/>
              </a:rPr>
              <a:t>0</a:t>
            </a:r>
            <a:endParaRPr lang="en-GB" sz="2800" dirty="0"/>
          </a:p>
          <a:p>
            <a:pPr>
              <a:lnSpc>
                <a:spcPct val="80000"/>
              </a:lnSpc>
            </a:pPr>
            <a:endParaRPr lang="en-GB" sz="2800" dirty="0">
              <a:cs typeface="Times New Roman" pitchFamily="18" charset="0"/>
            </a:endParaRPr>
          </a:p>
          <a:p>
            <a:pPr>
              <a:lnSpc>
                <a:spcPct val="80000"/>
              </a:lnSpc>
            </a:pPr>
            <a:endParaRPr lang="en-GB"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chor="ctr"/>
          <a:lstStyle/>
          <a:p>
            <a:r>
              <a:rPr lang="en-GB" dirty="0"/>
              <a:t>Assumptions: Correlation</a:t>
            </a:r>
          </a:p>
        </p:txBody>
      </p:sp>
      <p:sp>
        <p:nvSpPr>
          <p:cNvPr id="11267" name="Rectangle 3"/>
          <p:cNvSpPr>
            <a:spLocks noGrp="1" noChangeArrowheads="1"/>
          </p:cNvSpPr>
          <p:nvPr>
            <p:ph idx="1"/>
          </p:nvPr>
        </p:nvSpPr>
        <p:spPr/>
        <p:txBody>
          <a:bodyPr/>
          <a:lstStyle/>
          <a:p>
            <a:pPr>
              <a:lnSpc>
                <a:spcPct val="90000"/>
              </a:lnSpc>
            </a:pPr>
            <a:r>
              <a:rPr lang="en-GB" sz="2800" dirty="0">
                <a:cs typeface="Times New Roman" pitchFamily="18" charset="0"/>
              </a:rPr>
              <a:t>For the hypothesis test of the correlation coefficient, we are assuming that the variables come from Normal distributions and are independent of each other.</a:t>
            </a:r>
          </a:p>
          <a:p>
            <a:pPr>
              <a:lnSpc>
                <a:spcPct val="90000"/>
              </a:lnSpc>
            </a:pPr>
            <a:endParaRPr lang="en-GB" sz="2000" dirty="0">
              <a:cs typeface="Times New Roman" pitchFamily="18" charset="0"/>
            </a:endParaRPr>
          </a:p>
          <a:p>
            <a:pPr>
              <a:lnSpc>
                <a:spcPct val="90000"/>
              </a:lnSpc>
            </a:pPr>
            <a:r>
              <a:rPr lang="en-GB" sz="2800" dirty="0">
                <a:cs typeface="Times New Roman" pitchFamily="18" charset="0"/>
              </a:rPr>
              <a:t>We are also assuming that a linear relationship potentially exists. </a:t>
            </a:r>
            <a:endParaRPr lang="en-US" sz="2800" dirty="0">
              <a:cs typeface="Times New Roman" pitchFamily="18" charset="0"/>
            </a:endParaRPr>
          </a:p>
          <a:p>
            <a:pPr>
              <a:lnSpc>
                <a:spcPct val="90000"/>
              </a:lnSpc>
            </a:pPr>
            <a:endParaRPr lang="en-GB" sz="2800" dirty="0"/>
          </a:p>
        </p:txBody>
      </p:sp>
    </p:spTree>
    <p:extLst>
      <p:ext uri="{BB962C8B-B14F-4D97-AF65-F5344CB8AC3E}">
        <p14:creationId xmlns:p14="http://schemas.microsoft.com/office/powerpoint/2010/main" val="1965647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chor="ctr">
            <a:normAutofit/>
          </a:bodyPr>
          <a:lstStyle/>
          <a:p>
            <a:r>
              <a:rPr lang="en-GB" dirty="0"/>
              <a:t>Assumptions: Correlation (cont.)</a:t>
            </a:r>
          </a:p>
        </p:txBody>
      </p:sp>
      <p:sp>
        <p:nvSpPr>
          <p:cNvPr id="52227" name="Rectangle 3"/>
          <p:cNvSpPr>
            <a:spLocks noGrp="1" noChangeArrowheads="1"/>
          </p:cNvSpPr>
          <p:nvPr>
            <p:ph idx="1"/>
          </p:nvPr>
        </p:nvSpPr>
        <p:spPr/>
        <p:txBody>
          <a:bodyPr>
            <a:normAutofit lnSpcReduction="10000"/>
          </a:bodyPr>
          <a:lstStyle/>
          <a:p>
            <a:pPr>
              <a:buFontTx/>
              <a:buNone/>
            </a:pPr>
            <a:r>
              <a:rPr lang="en-GB" sz="2800" dirty="0">
                <a:cs typeface="Times New Roman" pitchFamily="18" charset="0"/>
              </a:rPr>
              <a:t>If the assumptions are not met:</a:t>
            </a:r>
          </a:p>
          <a:p>
            <a:r>
              <a:rPr lang="en-GB" sz="2800" dirty="0">
                <a:cs typeface="Times New Roman" pitchFamily="18" charset="0"/>
              </a:rPr>
              <a:t>The hypothesis test should be disregarded, or...</a:t>
            </a:r>
          </a:p>
          <a:p>
            <a:r>
              <a:rPr lang="en-GB" sz="2800" dirty="0">
                <a:cs typeface="Times New Roman" pitchFamily="18" charset="0"/>
              </a:rPr>
              <a:t>It is possible to use a non-parametric test (e.g. Spearman’s Rho) instead of Pearson’s Product-Moment Correlation Coefficient.</a:t>
            </a:r>
          </a:p>
          <a:p>
            <a:r>
              <a:rPr lang="en-GB" sz="2800" dirty="0">
                <a:cs typeface="Times New Roman" pitchFamily="18" charset="0"/>
              </a:rPr>
              <a:t>Spearman’s Rho can also be used when the variables are ordinal, as it is based on a ranking system.</a:t>
            </a:r>
          </a:p>
          <a:p>
            <a:pPr marL="82296" indent="0">
              <a:buNone/>
            </a:pPr>
            <a:r>
              <a:rPr lang="en-GB" sz="2800" dirty="0">
                <a:cs typeface="Times New Roman" pitchFamily="18" charset="0"/>
              </a:rPr>
              <a:t>Note:  You should always use Pearson’s r if the variables are quantitative and the assumptions are met.</a:t>
            </a:r>
            <a:endParaRPr lang="en-US" sz="2800" dirty="0"/>
          </a:p>
          <a:p>
            <a:endParaRPr lang="en-GB" sz="2800" dirty="0"/>
          </a:p>
        </p:txBody>
      </p:sp>
    </p:spTree>
    <p:extLst>
      <p:ext uri="{BB962C8B-B14F-4D97-AF65-F5344CB8AC3E}">
        <p14:creationId xmlns:p14="http://schemas.microsoft.com/office/powerpoint/2010/main" val="103673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chor="ctr"/>
          <a:lstStyle/>
          <a:p>
            <a:r>
              <a:rPr lang="en-GB" dirty="0"/>
              <a:t>Overview: Regression</a:t>
            </a:r>
          </a:p>
        </p:txBody>
      </p:sp>
      <p:sp>
        <p:nvSpPr>
          <p:cNvPr id="68611" name="Rectangle 3"/>
          <p:cNvSpPr>
            <a:spLocks noGrp="1" noChangeArrowheads="1"/>
          </p:cNvSpPr>
          <p:nvPr>
            <p:ph idx="1"/>
          </p:nvPr>
        </p:nvSpPr>
        <p:spPr/>
        <p:txBody>
          <a:bodyPr>
            <a:normAutofit lnSpcReduction="10000"/>
          </a:bodyPr>
          <a:lstStyle/>
          <a:p>
            <a:r>
              <a:rPr lang="en-GB" sz="2800" dirty="0"/>
              <a:t>Regression can be used to predict or explain the value of one variable on the basis of one or more other variables.</a:t>
            </a:r>
          </a:p>
          <a:p>
            <a:r>
              <a:rPr lang="en-GB" sz="2800" dirty="0"/>
              <a:t>Simple linear regression is used to explain how the values of one variable (the dependent variable, Y) are related to the values of another variable (the independent variable, X).</a:t>
            </a:r>
          </a:p>
          <a:p>
            <a:r>
              <a:rPr lang="en-GB" sz="2800" dirty="0"/>
              <a:t>Simple linear regression is used to develop a mathematical equation that describes the relationship between the two variables and which can be used for prediction.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Spearman’s Rho in R</a:t>
            </a:r>
          </a:p>
        </p:txBody>
      </p:sp>
      <p:sp>
        <p:nvSpPr>
          <p:cNvPr id="3" name="Content Placeholder 2"/>
          <p:cNvSpPr>
            <a:spLocks noGrp="1"/>
          </p:cNvSpPr>
          <p:nvPr>
            <p:ph idx="1"/>
          </p:nvPr>
        </p:nvSpPr>
        <p:spPr/>
        <p:txBody>
          <a:bodyPr>
            <a:normAutofit fontScale="55000" lnSpcReduction="20000"/>
          </a:bodyPr>
          <a:lstStyle/>
          <a:p>
            <a:pPr marL="82296" indent="0">
              <a:buNone/>
            </a:pPr>
            <a:r>
              <a:rPr lang="en-GB" dirty="0">
                <a:solidFill>
                  <a:srgbClr val="FF0000"/>
                </a:solidFill>
                <a:latin typeface="Courier New" panose="02070309020205020404" pitchFamily="49" charset="0"/>
                <a:cs typeface="Courier New" panose="02070309020205020404" pitchFamily="49" charset="0"/>
              </a:rPr>
              <a:t>&gt; </a:t>
            </a:r>
            <a:r>
              <a:rPr lang="en-GB" dirty="0" err="1">
                <a:solidFill>
                  <a:srgbClr val="FF0000"/>
                </a:solidFill>
                <a:latin typeface="Courier New" panose="02070309020205020404" pitchFamily="49" charset="0"/>
                <a:cs typeface="Courier New" panose="02070309020205020404" pitchFamily="49" charset="0"/>
              </a:rPr>
              <a:t>cor.test</a:t>
            </a:r>
            <a:r>
              <a:rPr lang="en-GB" dirty="0">
                <a:solidFill>
                  <a:srgbClr val="FF0000"/>
                </a:solidFill>
                <a:latin typeface="Courier New" panose="02070309020205020404" pitchFamily="49" charset="0"/>
                <a:cs typeface="Courier New" panose="02070309020205020404" pitchFamily="49" charset="0"/>
              </a:rPr>
              <a:t>(</a:t>
            </a:r>
            <a:r>
              <a:rPr lang="en-GB" dirty="0" err="1">
                <a:solidFill>
                  <a:srgbClr val="FF0000"/>
                </a:solidFill>
                <a:latin typeface="Courier New" panose="02070309020205020404" pitchFamily="49" charset="0"/>
                <a:cs typeface="Courier New" panose="02070309020205020404" pitchFamily="49" charset="0"/>
              </a:rPr>
              <a:t>Adverts,Sales,method</a:t>
            </a:r>
            <a:r>
              <a:rPr lang="en-GB" dirty="0">
                <a:solidFill>
                  <a:srgbClr val="FF0000"/>
                </a:solidFill>
                <a:latin typeface="Courier New" panose="02070309020205020404" pitchFamily="49" charset="0"/>
                <a:cs typeface="Courier New" panose="02070309020205020404" pitchFamily="49" charset="0"/>
              </a:rPr>
              <a:t>="spearman")</a:t>
            </a:r>
          </a:p>
          <a:p>
            <a:pPr marL="82296" indent="0">
              <a:buNone/>
            </a:pPr>
            <a:endParaRPr lang="en-GB" dirty="0">
              <a:solidFill>
                <a:srgbClr val="FF0000"/>
              </a:solidFill>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        Spearman's rank correlation rho</a:t>
            </a:r>
          </a:p>
          <a:p>
            <a:pPr marL="82296" indent="0">
              <a:buNone/>
            </a:pPr>
            <a:endParaRPr lang="en-GB" dirty="0">
              <a:solidFill>
                <a:srgbClr val="002060"/>
              </a:solidFill>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data:  Adverts and Sales</a:t>
            </a:r>
          </a:p>
          <a:p>
            <a:pPr marL="82296" indent="0">
              <a:buNone/>
            </a:pPr>
            <a:r>
              <a:rPr lang="en-GB" dirty="0">
                <a:solidFill>
                  <a:srgbClr val="002060"/>
                </a:solidFill>
                <a:latin typeface="Courier New" panose="02070309020205020404" pitchFamily="49" charset="0"/>
                <a:cs typeface="Courier New" panose="02070309020205020404" pitchFamily="49" charset="0"/>
              </a:rPr>
              <a:t>S = 594411.3, p-value &lt; 2.2e-16</a:t>
            </a:r>
          </a:p>
          <a:p>
            <a:pPr marL="82296" indent="0">
              <a:buNone/>
            </a:pPr>
            <a:r>
              <a:rPr lang="en-GB" dirty="0">
                <a:solidFill>
                  <a:srgbClr val="002060"/>
                </a:solidFill>
                <a:latin typeface="Courier New" panose="02070309020205020404" pitchFamily="49" charset="0"/>
                <a:cs typeface="Courier New" panose="02070309020205020404" pitchFamily="49" charset="0"/>
              </a:rPr>
              <a:t>alternative hypothesis: true rho is not equal to 0</a:t>
            </a:r>
          </a:p>
          <a:p>
            <a:pPr marL="82296" indent="0">
              <a:buNone/>
            </a:pPr>
            <a:r>
              <a:rPr lang="en-GB" dirty="0">
                <a:solidFill>
                  <a:srgbClr val="002060"/>
                </a:solidFill>
                <a:latin typeface="Courier New" panose="02070309020205020404" pitchFamily="49" charset="0"/>
                <a:cs typeface="Courier New" panose="02070309020205020404" pitchFamily="49" charset="0"/>
              </a:rPr>
              <a:t>sample estimates:</a:t>
            </a:r>
          </a:p>
          <a:p>
            <a:pPr marL="82296" indent="0">
              <a:buNone/>
            </a:pPr>
            <a:r>
              <a:rPr lang="en-GB" dirty="0">
                <a:solidFill>
                  <a:srgbClr val="002060"/>
                </a:solidFill>
                <a:latin typeface="Courier New" panose="02070309020205020404" pitchFamily="49" charset="0"/>
                <a:cs typeface="Courier New" panose="02070309020205020404" pitchFamily="49" charset="0"/>
              </a:rPr>
              <a:t>      rho </a:t>
            </a:r>
          </a:p>
          <a:p>
            <a:pPr marL="82296" indent="0">
              <a:buNone/>
            </a:pPr>
            <a:r>
              <a:rPr lang="en-GB" dirty="0">
                <a:solidFill>
                  <a:srgbClr val="002060"/>
                </a:solidFill>
                <a:latin typeface="Courier New" panose="02070309020205020404" pitchFamily="49" charset="0"/>
                <a:cs typeface="Courier New" panose="02070309020205020404" pitchFamily="49" charset="0"/>
              </a:rPr>
              <a:t>0.5541804 </a:t>
            </a:r>
          </a:p>
          <a:p>
            <a:pPr marL="82296" indent="0">
              <a:buNone/>
            </a:pPr>
            <a:endParaRPr lang="en-GB" dirty="0">
              <a:solidFill>
                <a:srgbClr val="002060"/>
              </a:solidFill>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Warning message:</a:t>
            </a:r>
          </a:p>
          <a:p>
            <a:pPr marL="82296" indent="0">
              <a:buNone/>
            </a:pPr>
            <a:r>
              <a:rPr lang="en-GB" dirty="0">
                <a:solidFill>
                  <a:srgbClr val="002060"/>
                </a:solidFill>
                <a:latin typeface="Courier New" panose="02070309020205020404" pitchFamily="49" charset="0"/>
                <a:cs typeface="Courier New" panose="02070309020205020404" pitchFamily="49" charset="0"/>
              </a:rPr>
              <a:t>In </a:t>
            </a:r>
            <a:r>
              <a:rPr lang="en-GB" dirty="0" err="1">
                <a:solidFill>
                  <a:srgbClr val="002060"/>
                </a:solidFill>
                <a:latin typeface="Courier New" panose="02070309020205020404" pitchFamily="49" charset="0"/>
                <a:cs typeface="Courier New" panose="02070309020205020404" pitchFamily="49" charset="0"/>
              </a:rPr>
              <a:t>cor.test.default</a:t>
            </a:r>
            <a:r>
              <a:rPr lang="en-GB" dirty="0">
                <a:solidFill>
                  <a:srgbClr val="002060"/>
                </a:solidFill>
                <a:latin typeface="Courier New" panose="02070309020205020404" pitchFamily="49" charset="0"/>
                <a:cs typeface="Courier New" panose="02070309020205020404" pitchFamily="49" charset="0"/>
              </a:rPr>
              <a:t>(Adverts, Sales, method = "spearman") :</a:t>
            </a:r>
          </a:p>
          <a:p>
            <a:pPr marL="82296" indent="0">
              <a:buNone/>
            </a:pPr>
            <a:r>
              <a:rPr lang="en-GB" dirty="0">
                <a:solidFill>
                  <a:srgbClr val="002060"/>
                </a:solidFill>
                <a:latin typeface="Courier New" panose="02070309020205020404" pitchFamily="49" charset="0"/>
                <a:cs typeface="Courier New" panose="02070309020205020404" pitchFamily="49" charset="0"/>
              </a:rPr>
              <a:t>  Cannot compute exact p-value with ties</a:t>
            </a:r>
          </a:p>
          <a:p>
            <a:pPr marL="82296" indent="0">
              <a:buNone/>
            </a:pPr>
            <a:endParaRPr lang="en-GB" dirty="0"/>
          </a:p>
        </p:txBody>
      </p:sp>
    </p:spTree>
    <p:extLst>
      <p:ext uri="{BB962C8B-B14F-4D97-AF65-F5344CB8AC3E}">
        <p14:creationId xmlns:p14="http://schemas.microsoft.com/office/powerpoint/2010/main" val="3729006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Regression</a:t>
            </a:r>
          </a:p>
        </p:txBody>
      </p:sp>
      <p:sp>
        <p:nvSpPr>
          <p:cNvPr id="3" name="Content Placeholder 2"/>
          <p:cNvSpPr>
            <a:spLocks noGrp="1"/>
          </p:cNvSpPr>
          <p:nvPr>
            <p:ph idx="1"/>
          </p:nvPr>
        </p:nvSpPr>
        <p:spPr/>
        <p:txBody>
          <a:bodyPr>
            <a:normAutofit fontScale="92500" lnSpcReduction="20000"/>
          </a:bodyPr>
          <a:lstStyle/>
          <a:p>
            <a:pPr>
              <a:lnSpc>
                <a:spcPct val="90000"/>
              </a:lnSpc>
            </a:pPr>
            <a:r>
              <a:rPr lang="en-GB" sz="3000" dirty="0">
                <a:cs typeface="Times New Roman" pitchFamily="18" charset="0"/>
              </a:rPr>
              <a:t>Closely linked with correlation.</a:t>
            </a:r>
            <a:r>
              <a:rPr lang="en-GB" sz="3000" dirty="0"/>
              <a:t> </a:t>
            </a:r>
          </a:p>
          <a:p>
            <a:pPr>
              <a:lnSpc>
                <a:spcPct val="90000"/>
              </a:lnSpc>
            </a:pPr>
            <a:r>
              <a:rPr lang="en-GB" sz="3000" dirty="0">
                <a:cs typeface="Times New Roman" pitchFamily="18" charset="0"/>
              </a:rPr>
              <a:t>Assumes a linear (</a:t>
            </a:r>
            <a:r>
              <a:rPr lang="en-GB" sz="3000" dirty="0" err="1">
                <a:cs typeface="Times New Roman" pitchFamily="18" charset="0"/>
              </a:rPr>
              <a:t>ie</a:t>
            </a:r>
            <a:r>
              <a:rPr lang="en-GB" sz="3000" dirty="0">
                <a:cs typeface="Times New Roman" pitchFamily="18" charset="0"/>
              </a:rPr>
              <a:t>. straight line) relationship between X and Y.</a:t>
            </a:r>
            <a:r>
              <a:rPr lang="en-GB" sz="3000" dirty="0"/>
              <a:t> </a:t>
            </a:r>
          </a:p>
          <a:p>
            <a:pPr>
              <a:lnSpc>
                <a:spcPct val="90000"/>
              </a:lnSpc>
            </a:pPr>
            <a:r>
              <a:rPr lang="en-GB" sz="3000" dirty="0">
                <a:cs typeface="Times New Roman" pitchFamily="18" charset="0"/>
              </a:rPr>
              <a:t>Gives an equation which describes the linear relationship between the dependent and independent variables (line of ‘best fit’).</a:t>
            </a:r>
            <a:r>
              <a:rPr lang="en-GB" sz="3000" dirty="0"/>
              <a:t> </a:t>
            </a:r>
          </a:p>
          <a:p>
            <a:pPr>
              <a:lnSpc>
                <a:spcPct val="90000"/>
              </a:lnSpc>
            </a:pPr>
            <a:r>
              <a:rPr lang="en-GB" sz="3000" dirty="0">
                <a:cs typeface="Times New Roman" pitchFamily="18" charset="0"/>
              </a:rPr>
              <a:t>This equation is of the form Y = </a:t>
            </a:r>
            <a:r>
              <a:rPr lang="en-GB" sz="3000" dirty="0">
                <a:cs typeface="Times New Roman" pitchFamily="18" charset="0"/>
                <a:sym typeface="Symbol" pitchFamily="18" charset="2"/>
              </a:rPr>
              <a:t></a:t>
            </a:r>
            <a:r>
              <a:rPr lang="en-GB" sz="3000" baseline="-25000" dirty="0">
                <a:cs typeface="Times New Roman" pitchFamily="18" charset="0"/>
                <a:sym typeface="Symbol" pitchFamily="18" charset="2"/>
              </a:rPr>
              <a:t>0</a:t>
            </a:r>
            <a:r>
              <a:rPr lang="en-GB" sz="3000" dirty="0">
                <a:cs typeface="Times New Roman" pitchFamily="18" charset="0"/>
              </a:rPr>
              <a:t> + </a:t>
            </a:r>
            <a:r>
              <a:rPr lang="en-GB" sz="3000" dirty="0">
                <a:cs typeface="Times New Roman" pitchFamily="18" charset="0"/>
                <a:sym typeface="Symbol" pitchFamily="18" charset="2"/>
              </a:rPr>
              <a:t></a:t>
            </a:r>
            <a:r>
              <a:rPr lang="en-GB" sz="3000" baseline="-25000" dirty="0">
                <a:cs typeface="Times New Roman" pitchFamily="18" charset="0"/>
                <a:sym typeface="Symbol" pitchFamily="18" charset="2"/>
              </a:rPr>
              <a:t>1</a:t>
            </a:r>
            <a:r>
              <a:rPr lang="en-GB" sz="3000" dirty="0">
                <a:cs typeface="Times New Roman" pitchFamily="18" charset="0"/>
                <a:sym typeface="Symbol" pitchFamily="18" charset="2"/>
              </a:rPr>
              <a:t>X</a:t>
            </a:r>
            <a:r>
              <a:rPr lang="en-GB" sz="3000" dirty="0">
                <a:cs typeface="Times New Roman" pitchFamily="18" charset="0"/>
              </a:rPr>
              <a:t>, where </a:t>
            </a:r>
            <a:r>
              <a:rPr lang="en-GB" sz="3000" dirty="0">
                <a:cs typeface="Times New Roman" pitchFamily="18" charset="0"/>
                <a:sym typeface="Symbol" pitchFamily="18" charset="2"/>
              </a:rPr>
              <a:t></a:t>
            </a:r>
            <a:r>
              <a:rPr lang="en-GB" sz="3000" baseline="-25000" dirty="0">
                <a:cs typeface="Times New Roman" pitchFamily="18" charset="0"/>
                <a:sym typeface="Symbol" pitchFamily="18" charset="2"/>
              </a:rPr>
              <a:t>0</a:t>
            </a:r>
            <a:r>
              <a:rPr lang="en-GB" sz="3000" dirty="0">
                <a:cs typeface="Times New Roman" pitchFamily="18" charset="0"/>
              </a:rPr>
              <a:t> is a constant, known as the intercept (</a:t>
            </a:r>
            <a:r>
              <a:rPr lang="en-GB" sz="3000" dirty="0" err="1">
                <a:cs typeface="Times New Roman" pitchFamily="18" charset="0"/>
              </a:rPr>
              <a:t>ie</a:t>
            </a:r>
            <a:r>
              <a:rPr lang="en-GB" sz="3000" dirty="0">
                <a:cs typeface="Times New Roman" pitchFamily="18" charset="0"/>
              </a:rPr>
              <a:t>. the value of Y when X = 0), and </a:t>
            </a:r>
            <a:r>
              <a:rPr lang="en-GB" sz="3000" dirty="0">
                <a:cs typeface="Times New Roman" pitchFamily="18" charset="0"/>
                <a:sym typeface="Symbol" pitchFamily="18" charset="2"/>
              </a:rPr>
              <a:t></a:t>
            </a:r>
            <a:r>
              <a:rPr lang="en-GB" sz="3000" baseline="-25000" dirty="0">
                <a:cs typeface="Times New Roman" pitchFamily="18" charset="0"/>
                <a:sym typeface="Symbol" pitchFamily="18" charset="2"/>
              </a:rPr>
              <a:t>1</a:t>
            </a:r>
            <a:r>
              <a:rPr lang="en-GB" sz="3000" dirty="0">
                <a:cs typeface="Times New Roman" pitchFamily="18" charset="0"/>
              </a:rPr>
              <a:t> is the slope or gradient of the line.</a:t>
            </a:r>
            <a:r>
              <a:rPr lang="en-GB" sz="3000" dirty="0"/>
              <a:t> </a:t>
            </a:r>
          </a:p>
          <a:p>
            <a:pPr>
              <a:lnSpc>
                <a:spcPct val="90000"/>
              </a:lnSpc>
            </a:pPr>
            <a:r>
              <a:rPr lang="en-GB" sz="3000" dirty="0">
                <a:cs typeface="Times New Roman" pitchFamily="18" charset="0"/>
              </a:rPr>
              <a:t>The equation can be used to predict the value of the dependent variable for a given value of the independent variable.</a:t>
            </a:r>
            <a:r>
              <a:rPr lang="en-GB" sz="3000" dirty="0"/>
              <a:t> </a:t>
            </a:r>
          </a:p>
          <a:p>
            <a:endParaRPr lang="en-GB" dirty="0"/>
          </a:p>
        </p:txBody>
      </p:sp>
    </p:spTree>
    <p:extLst>
      <p:ext uri="{BB962C8B-B14F-4D97-AF65-F5344CB8AC3E}">
        <p14:creationId xmlns:p14="http://schemas.microsoft.com/office/powerpoint/2010/main" val="393595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GB" dirty="0"/>
              <a:t>Regression (cont.)</a:t>
            </a:r>
          </a:p>
        </p:txBody>
      </p:sp>
      <p:sp>
        <p:nvSpPr>
          <p:cNvPr id="44035" name="Rectangle 3"/>
          <p:cNvSpPr>
            <a:spLocks noGrp="1" noChangeArrowheads="1"/>
          </p:cNvSpPr>
          <p:nvPr>
            <p:ph idx="1"/>
          </p:nvPr>
        </p:nvSpPr>
        <p:spPr/>
        <p:txBody>
          <a:bodyPr/>
          <a:lstStyle/>
          <a:p>
            <a:r>
              <a:rPr lang="en-GB" sz="2800" dirty="0">
                <a:cs typeface="Times New Roman" pitchFamily="18" charset="0"/>
              </a:rPr>
              <a:t>The variable Y is often referred to as the </a:t>
            </a:r>
            <a:r>
              <a:rPr lang="en-GB" sz="2800" i="1" dirty="0">
                <a:cs typeface="Times New Roman" pitchFamily="18" charset="0"/>
              </a:rPr>
              <a:t>dependent variable </a:t>
            </a:r>
            <a:r>
              <a:rPr lang="en-GB" sz="2800" dirty="0">
                <a:cs typeface="Times New Roman" pitchFamily="18" charset="0"/>
              </a:rPr>
              <a:t>or</a:t>
            </a:r>
            <a:r>
              <a:rPr lang="en-GB" sz="2800" i="1" dirty="0">
                <a:cs typeface="Times New Roman" pitchFamily="18" charset="0"/>
              </a:rPr>
              <a:t> response variable</a:t>
            </a:r>
            <a:r>
              <a:rPr lang="en-GB" sz="2800" dirty="0">
                <a:cs typeface="Times New Roman" pitchFamily="18" charset="0"/>
              </a:rPr>
              <a:t> and X is often referred to as the </a:t>
            </a:r>
            <a:r>
              <a:rPr lang="en-GB" sz="2800" i="1" dirty="0">
                <a:cs typeface="Times New Roman" pitchFamily="18" charset="0"/>
              </a:rPr>
              <a:t>independent variable, explanatory variable</a:t>
            </a:r>
            <a:r>
              <a:rPr lang="en-GB" sz="2800" dirty="0">
                <a:cs typeface="Times New Roman" pitchFamily="18" charset="0"/>
              </a:rPr>
              <a:t> or </a:t>
            </a:r>
            <a:r>
              <a:rPr lang="en-GB" sz="2800" i="1" dirty="0" err="1">
                <a:cs typeface="Times New Roman" pitchFamily="18" charset="0"/>
              </a:rPr>
              <a:t>regressor</a:t>
            </a:r>
            <a:r>
              <a:rPr lang="en-GB" sz="2800" dirty="0">
                <a:cs typeface="Times New Roman" pitchFamily="18" charset="0"/>
              </a:rPr>
              <a:t>.</a:t>
            </a:r>
          </a:p>
          <a:p>
            <a:r>
              <a:rPr lang="en-GB" sz="2800" dirty="0">
                <a:cs typeface="Times New Roman" pitchFamily="18" charset="0"/>
              </a:rPr>
              <a:t>Here, we define record sales as the outcome/dependent/Y-variable and advertising expenditure as the explanatory/independent/X-variable.</a:t>
            </a:r>
          </a:p>
          <a:p>
            <a:endParaRPr lang="en-GB"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GB" dirty="0"/>
              <a:t>Regression (cont.)</a:t>
            </a:r>
          </a:p>
        </p:txBody>
      </p:sp>
      <p:sp>
        <p:nvSpPr>
          <p:cNvPr id="45059" name="Rectangle 3"/>
          <p:cNvSpPr>
            <a:spLocks noGrp="1" noChangeArrowheads="1"/>
          </p:cNvSpPr>
          <p:nvPr>
            <p:ph idx="1"/>
          </p:nvPr>
        </p:nvSpPr>
        <p:spPr/>
        <p:txBody>
          <a:bodyPr/>
          <a:lstStyle/>
          <a:p>
            <a:r>
              <a:rPr lang="en-GB" sz="2800" dirty="0">
                <a:cs typeface="Times New Roman" pitchFamily="18" charset="0"/>
              </a:rPr>
              <a:t>The usual way of deciding where the “best fit” line should be is to use “Least Squares”. </a:t>
            </a:r>
          </a:p>
          <a:p>
            <a:r>
              <a:rPr lang="en-GB" sz="2800" dirty="0">
                <a:cs typeface="Times New Roman" pitchFamily="18" charset="0"/>
              </a:rPr>
              <a:t>The line is chosen so that the sum of the squared vertical distances from the points to the line is minimised. </a:t>
            </a:r>
          </a:p>
          <a:p>
            <a:r>
              <a:rPr lang="en-GB" sz="2800" dirty="0">
                <a:cs typeface="Times New Roman" pitchFamily="18" charset="0"/>
              </a:rPr>
              <a:t>In other words, the “errors” (also called “residuals”), or distances from the line to the points, are squared and summed and the intercept and slope are chosen to minimise this value.</a:t>
            </a:r>
          </a:p>
          <a:p>
            <a:endParaRPr lang="en-GB"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Regression in R</a:t>
            </a:r>
          </a:p>
        </p:txBody>
      </p:sp>
      <p:sp>
        <p:nvSpPr>
          <p:cNvPr id="3" name="Content Placeholder 2"/>
          <p:cNvSpPr>
            <a:spLocks noGrp="1"/>
          </p:cNvSpPr>
          <p:nvPr>
            <p:ph idx="1"/>
          </p:nvPr>
        </p:nvSpPr>
        <p:spPr/>
        <p:txBody>
          <a:bodyPr>
            <a:normAutofit/>
          </a:bodyPr>
          <a:lstStyle/>
          <a:p>
            <a:pPr marL="82296" indent="0">
              <a:buNone/>
            </a:pPr>
            <a:r>
              <a:rPr lang="en-GB" sz="2400" dirty="0">
                <a:solidFill>
                  <a:srgbClr val="FF0000"/>
                </a:solidFill>
                <a:latin typeface="Courier New" panose="02070309020205020404" pitchFamily="49" charset="0"/>
                <a:cs typeface="Courier New" panose="02070309020205020404" pitchFamily="49" charset="0"/>
              </a:rPr>
              <a:t>&gt; lm(</a:t>
            </a:r>
            <a:r>
              <a:rPr lang="en-GB" sz="2400" dirty="0" err="1">
                <a:solidFill>
                  <a:srgbClr val="FF0000"/>
                </a:solidFill>
                <a:latin typeface="Courier New" panose="02070309020205020404" pitchFamily="49" charset="0"/>
                <a:cs typeface="Courier New" panose="02070309020205020404" pitchFamily="49" charset="0"/>
              </a:rPr>
              <a:t>Sales~Adverts</a:t>
            </a:r>
            <a:r>
              <a:rPr lang="en-GB" sz="2400" dirty="0">
                <a:solidFill>
                  <a:srgbClr val="FF0000"/>
                </a:solidFill>
                <a:latin typeface="Courier New" panose="02070309020205020404" pitchFamily="49" charset="0"/>
                <a:cs typeface="Courier New" panose="02070309020205020404" pitchFamily="49" charset="0"/>
              </a:rPr>
              <a:t>)</a:t>
            </a:r>
          </a:p>
          <a:p>
            <a:pPr marL="82296" indent="0">
              <a:buNone/>
            </a:pPr>
            <a:endParaRPr lang="en-GB" sz="2400" dirty="0">
              <a:solidFill>
                <a:srgbClr val="002060"/>
              </a:solidFill>
              <a:latin typeface="Courier New" panose="02070309020205020404" pitchFamily="49" charset="0"/>
              <a:cs typeface="Courier New" panose="02070309020205020404" pitchFamily="49" charset="0"/>
            </a:endParaRPr>
          </a:p>
          <a:p>
            <a:pPr marL="82296" indent="0">
              <a:buNone/>
            </a:pPr>
            <a:r>
              <a:rPr lang="en-GB" sz="2400" dirty="0">
                <a:solidFill>
                  <a:srgbClr val="002060"/>
                </a:solidFill>
                <a:latin typeface="Courier New" panose="02070309020205020404" pitchFamily="49" charset="0"/>
                <a:cs typeface="Courier New" panose="02070309020205020404" pitchFamily="49" charset="0"/>
              </a:rPr>
              <a:t>Call:</a:t>
            </a:r>
          </a:p>
          <a:p>
            <a:pPr marL="82296" indent="0">
              <a:buNone/>
            </a:pPr>
            <a:r>
              <a:rPr lang="en-GB" sz="2400" dirty="0">
                <a:solidFill>
                  <a:srgbClr val="002060"/>
                </a:solidFill>
                <a:latin typeface="Courier New" panose="02070309020205020404" pitchFamily="49" charset="0"/>
                <a:cs typeface="Courier New" panose="02070309020205020404" pitchFamily="49" charset="0"/>
              </a:rPr>
              <a:t>lm(formula = Sales ~ Adverts)</a:t>
            </a:r>
          </a:p>
          <a:p>
            <a:pPr marL="82296" indent="0">
              <a:buNone/>
            </a:pPr>
            <a:endParaRPr lang="en-GB" sz="2400" dirty="0">
              <a:solidFill>
                <a:srgbClr val="002060"/>
              </a:solidFill>
              <a:latin typeface="Courier New" panose="02070309020205020404" pitchFamily="49" charset="0"/>
              <a:cs typeface="Courier New" panose="02070309020205020404" pitchFamily="49" charset="0"/>
            </a:endParaRPr>
          </a:p>
          <a:p>
            <a:pPr marL="82296" indent="0">
              <a:buNone/>
            </a:pPr>
            <a:r>
              <a:rPr lang="en-GB" sz="2400" dirty="0">
                <a:solidFill>
                  <a:srgbClr val="002060"/>
                </a:solidFill>
                <a:latin typeface="Courier New" panose="02070309020205020404" pitchFamily="49" charset="0"/>
                <a:cs typeface="Courier New" panose="02070309020205020404" pitchFamily="49" charset="0"/>
              </a:rPr>
              <a:t>Coefficients:</a:t>
            </a:r>
          </a:p>
          <a:p>
            <a:pPr marL="82296" indent="0">
              <a:buNone/>
            </a:pPr>
            <a:r>
              <a:rPr lang="en-GB" sz="2400" dirty="0">
                <a:solidFill>
                  <a:srgbClr val="002060"/>
                </a:solidFill>
                <a:latin typeface="Courier New" panose="02070309020205020404" pitchFamily="49" charset="0"/>
                <a:cs typeface="Courier New" panose="02070309020205020404" pitchFamily="49" charset="0"/>
              </a:rPr>
              <a:t>(Intercept)      Adverts  </a:t>
            </a:r>
          </a:p>
          <a:p>
            <a:pPr marL="82296" indent="0">
              <a:buNone/>
            </a:pPr>
            <a:r>
              <a:rPr lang="en-GB" sz="2400" dirty="0">
                <a:solidFill>
                  <a:srgbClr val="002060"/>
                </a:solidFill>
                <a:latin typeface="Courier New" panose="02070309020205020404" pitchFamily="49" charset="0"/>
                <a:cs typeface="Courier New" panose="02070309020205020404" pitchFamily="49" charset="0"/>
              </a:rPr>
              <a:t>  134.13990      0.09612 </a:t>
            </a:r>
          </a:p>
          <a:p>
            <a:pPr marL="82296" indent="0">
              <a:buNone/>
            </a:pPr>
            <a:endParaRPr lang="en-GB" dirty="0"/>
          </a:p>
        </p:txBody>
      </p:sp>
    </p:spTree>
    <p:extLst>
      <p:ext uri="{BB962C8B-B14F-4D97-AF65-F5344CB8AC3E}">
        <p14:creationId xmlns:p14="http://schemas.microsoft.com/office/powerpoint/2010/main" val="1282059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r>
              <a:rPr lang="en-GB" dirty="0"/>
              <a:t>Regression (cont.)</a:t>
            </a:r>
          </a:p>
        </p:txBody>
      </p:sp>
      <p:sp>
        <p:nvSpPr>
          <p:cNvPr id="46083" name="Rectangle 3"/>
          <p:cNvSpPr>
            <a:spLocks noGrp="1" noChangeArrowheads="1"/>
          </p:cNvSpPr>
          <p:nvPr>
            <p:ph idx="1"/>
          </p:nvPr>
        </p:nvSpPr>
        <p:spPr/>
        <p:txBody>
          <a:bodyPr/>
          <a:lstStyle/>
          <a:p>
            <a:pPr algn="just"/>
            <a:endParaRPr lang="en-GB" sz="1000" dirty="0">
              <a:cs typeface="Times New Roman" pitchFamily="18" charset="0"/>
            </a:endParaRPr>
          </a:p>
          <a:p>
            <a:pPr algn="just"/>
            <a:r>
              <a:rPr lang="en-GB" sz="2800" dirty="0">
                <a:cs typeface="Times New Roman" pitchFamily="18" charset="0"/>
              </a:rPr>
              <a:t>We estimate the slope </a:t>
            </a:r>
            <a:r>
              <a:rPr lang="en-GB" sz="2800" dirty="0">
                <a:cs typeface="Times New Roman" pitchFamily="18" charset="0"/>
                <a:sym typeface="Symbol" pitchFamily="18" charset="2"/>
              </a:rPr>
              <a:t></a:t>
            </a:r>
            <a:r>
              <a:rPr lang="en-GB" sz="2800" baseline="-30000" dirty="0">
                <a:cs typeface="Times New Roman" pitchFamily="18" charset="0"/>
              </a:rPr>
              <a:t>1</a:t>
            </a:r>
            <a:r>
              <a:rPr lang="en-GB" sz="2800" dirty="0">
                <a:cs typeface="Times New Roman" pitchFamily="18" charset="0"/>
              </a:rPr>
              <a:t> as = 0.09612</a:t>
            </a:r>
          </a:p>
          <a:p>
            <a:pPr algn="just">
              <a:buFontTx/>
              <a:buNone/>
            </a:pPr>
            <a:endParaRPr lang="en-GB" sz="1200" dirty="0">
              <a:cs typeface="Times New Roman" pitchFamily="18" charset="0"/>
            </a:endParaRPr>
          </a:p>
          <a:p>
            <a:r>
              <a:rPr lang="en-GB" sz="2800" dirty="0">
                <a:cs typeface="Times New Roman" pitchFamily="18" charset="0"/>
              </a:rPr>
              <a:t>We estimate the intercept </a:t>
            </a:r>
            <a:r>
              <a:rPr lang="en-GB" sz="2800" dirty="0">
                <a:cs typeface="Times New Roman" pitchFamily="18" charset="0"/>
                <a:sym typeface="Symbol" pitchFamily="18" charset="2"/>
              </a:rPr>
              <a:t></a:t>
            </a:r>
            <a:r>
              <a:rPr lang="en-GB" sz="2800" baseline="-30000" dirty="0">
                <a:cs typeface="Times New Roman" pitchFamily="18" charset="0"/>
              </a:rPr>
              <a:t>0</a:t>
            </a:r>
            <a:r>
              <a:rPr lang="en-GB" sz="2800" dirty="0">
                <a:cs typeface="Times New Roman" pitchFamily="18" charset="0"/>
              </a:rPr>
              <a:t> as = 134.13990</a:t>
            </a:r>
          </a:p>
          <a:p>
            <a:endParaRPr lang="en-GB" sz="1200" dirty="0">
              <a:cs typeface="Times New Roman" pitchFamily="18" charset="0"/>
            </a:endParaRPr>
          </a:p>
          <a:p>
            <a:r>
              <a:rPr lang="en-GB" sz="2800" dirty="0">
                <a:cs typeface="Times New Roman" pitchFamily="18" charset="0"/>
              </a:rPr>
              <a:t>The equation of the regression line is therefore	</a:t>
            </a:r>
          </a:p>
          <a:p>
            <a:pPr>
              <a:buFontTx/>
              <a:buNone/>
            </a:pPr>
            <a:r>
              <a:rPr lang="en-GB" sz="2800" dirty="0"/>
              <a:t>		Y = 134.140  + (</a:t>
            </a:r>
            <a:r>
              <a:rPr lang="en-GB" sz="2800" dirty="0">
                <a:cs typeface="Times New Roman" pitchFamily="18" charset="0"/>
              </a:rPr>
              <a:t>0.096)</a:t>
            </a:r>
            <a:r>
              <a:rPr lang="en-GB" sz="2800" dirty="0">
                <a:cs typeface="Times New Roman" pitchFamily="18" charset="0"/>
                <a:sym typeface="Symbol" pitchFamily="18" charset="2"/>
              </a:rPr>
              <a:t>( X)</a:t>
            </a:r>
          </a:p>
          <a:p>
            <a:pPr>
              <a:buFontTx/>
              <a:buNone/>
            </a:pPr>
            <a:r>
              <a:rPr lang="en-GB" sz="2800" dirty="0">
                <a:cs typeface="Times New Roman" pitchFamily="18" charset="0"/>
                <a:sym typeface="Symbol" pitchFamily="18" charset="2"/>
              </a:rPr>
              <a:t>	or	Sales = 134.140 + (0.096)(Adverts)</a:t>
            </a:r>
            <a:endParaRPr lang="en-GB" sz="2800" dirty="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Regression in R (cont.)</a:t>
            </a:r>
          </a:p>
        </p:txBody>
      </p:sp>
      <p:sp>
        <p:nvSpPr>
          <p:cNvPr id="3" name="Content Placeholder 2"/>
          <p:cNvSpPr>
            <a:spLocks noGrp="1"/>
          </p:cNvSpPr>
          <p:nvPr>
            <p:ph idx="1"/>
          </p:nvPr>
        </p:nvSpPr>
        <p:spPr/>
        <p:txBody>
          <a:bodyPr>
            <a:normAutofit fontScale="40000" lnSpcReduction="20000"/>
          </a:bodyPr>
          <a:lstStyle/>
          <a:p>
            <a:pPr marL="82296" indent="0">
              <a:buNone/>
            </a:pPr>
            <a:r>
              <a:rPr lang="en-GB" dirty="0">
                <a:solidFill>
                  <a:srgbClr val="FF0000"/>
                </a:solidFill>
                <a:latin typeface="Courier New" panose="02070309020205020404" pitchFamily="49" charset="0"/>
                <a:cs typeface="Courier New" panose="02070309020205020404" pitchFamily="49" charset="0"/>
              </a:rPr>
              <a:t>&gt; summary(lm(</a:t>
            </a:r>
            <a:r>
              <a:rPr lang="en-GB" dirty="0" err="1">
                <a:solidFill>
                  <a:srgbClr val="FF0000"/>
                </a:solidFill>
                <a:latin typeface="Courier New" panose="02070309020205020404" pitchFamily="49" charset="0"/>
                <a:cs typeface="Courier New" panose="02070309020205020404" pitchFamily="49" charset="0"/>
              </a:rPr>
              <a:t>Sales~Adverts</a:t>
            </a:r>
            <a:r>
              <a:rPr lang="en-GB" dirty="0">
                <a:solidFill>
                  <a:srgbClr val="FF0000"/>
                </a:solidFill>
                <a:latin typeface="Courier New" panose="02070309020205020404" pitchFamily="49" charset="0"/>
                <a:cs typeface="Courier New" panose="02070309020205020404" pitchFamily="49" charset="0"/>
              </a:rPr>
              <a:t>))</a:t>
            </a:r>
          </a:p>
          <a:p>
            <a:pPr marL="82296" indent="0">
              <a:buNone/>
            </a:pPr>
            <a:endParaRPr lang="en-GB" dirty="0">
              <a:solidFill>
                <a:srgbClr val="002060"/>
              </a:solidFill>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Call:</a:t>
            </a:r>
          </a:p>
          <a:p>
            <a:pPr marL="82296" indent="0">
              <a:buNone/>
            </a:pPr>
            <a:r>
              <a:rPr lang="en-GB" dirty="0">
                <a:solidFill>
                  <a:srgbClr val="002060"/>
                </a:solidFill>
                <a:latin typeface="Courier New" panose="02070309020205020404" pitchFamily="49" charset="0"/>
                <a:cs typeface="Courier New" panose="02070309020205020404" pitchFamily="49" charset="0"/>
              </a:rPr>
              <a:t>lm(formula = Sales ~ Adverts)</a:t>
            </a:r>
          </a:p>
          <a:p>
            <a:pPr marL="82296" indent="0">
              <a:buNone/>
            </a:pPr>
            <a:endParaRPr lang="en-GB" dirty="0">
              <a:solidFill>
                <a:srgbClr val="002060"/>
              </a:solidFill>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Residuals:</a:t>
            </a:r>
          </a:p>
          <a:p>
            <a:pPr marL="82296" indent="0">
              <a:buNone/>
            </a:pPr>
            <a:r>
              <a:rPr lang="en-GB" dirty="0">
                <a:solidFill>
                  <a:srgbClr val="002060"/>
                </a:solidFill>
                <a:latin typeface="Courier New" panose="02070309020205020404" pitchFamily="49" charset="0"/>
                <a:cs typeface="Courier New" panose="02070309020205020404" pitchFamily="49" charset="0"/>
              </a:rPr>
              <a:t>     Min       1Q   Median       3Q      Max </a:t>
            </a:r>
          </a:p>
          <a:p>
            <a:pPr marL="82296" indent="0">
              <a:buNone/>
            </a:pPr>
            <a:r>
              <a:rPr lang="en-GB" dirty="0">
                <a:solidFill>
                  <a:srgbClr val="002060"/>
                </a:solidFill>
                <a:latin typeface="Courier New" panose="02070309020205020404" pitchFamily="49" charset="0"/>
                <a:cs typeface="Courier New" panose="02070309020205020404" pitchFamily="49" charset="0"/>
              </a:rPr>
              <a:t>-152.949  -43.796   -0.393   37.040  211.865 </a:t>
            </a:r>
          </a:p>
          <a:p>
            <a:pPr marL="82296" indent="0">
              <a:buNone/>
            </a:pPr>
            <a:endParaRPr lang="en-GB" dirty="0">
              <a:solidFill>
                <a:srgbClr val="002060"/>
              </a:solidFill>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Coefficients:</a:t>
            </a:r>
          </a:p>
          <a:p>
            <a:pPr marL="82296" indent="0">
              <a:buNone/>
            </a:pPr>
            <a:r>
              <a:rPr lang="en-GB" dirty="0">
                <a:solidFill>
                  <a:srgbClr val="002060"/>
                </a:solidFill>
                <a:latin typeface="Courier New" panose="02070309020205020404" pitchFamily="49" charset="0"/>
                <a:cs typeface="Courier New" panose="02070309020205020404" pitchFamily="49" charset="0"/>
              </a:rPr>
              <a:t>             Estimate Std. Error t value </a:t>
            </a:r>
            <a:r>
              <a:rPr lang="en-GB" dirty="0" err="1">
                <a:solidFill>
                  <a:srgbClr val="002060"/>
                </a:solidFill>
                <a:latin typeface="Courier New" panose="02070309020205020404" pitchFamily="49" charset="0"/>
                <a:cs typeface="Courier New" panose="02070309020205020404" pitchFamily="49" charset="0"/>
              </a:rPr>
              <a:t>Pr</a:t>
            </a:r>
            <a:r>
              <a:rPr lang="en-GB" dirty="0">
                <a:solidFill>
                  <a:srgbClr val="002060"/>
                </a:solidFill>
                <a:latin typeface="Courier New" panose="02070309020205020404" pitchFamily="49" charset="0"/>
                <a:cs typeface="Courier New" panose="02070309020205020404" pitchFamily="49" charset="0"/>
              </a:rPr>
              <a:t>(&gt;|t|)    </a:t>
            </a:r>
          </a:p>
          <a:p>
            <a:pPr marL="82296" indent="0">
              <a:buNone/>
            </a:pPr>
            <a:r>
              <a:rPr lang="en-GB" dirty="0">
                <a:solidFill>
                  <a:srgbClr val="002060"/>
                </a:solidFill>
                <a:latin typeface="Courier New" panose="02070309020205020404" pitchFamily="49" charset="0"/>
                <a:cs typeface="Courier New" panose="02070309020205020404" pitchFamily="49" charset="0"/>
              </a:rPr>
              <a:t>(Intercept) 1.341e+02  7.537e+00  17.799   &lt;2e-16 ***</a:t>
            </a:r>
          </a:p>
          <a:p>
            <a:pPr marL="82296" indent="0">
              <a:buNone/>
            </a:pPr>
            <a:r>
              <a:rPr lang="en-GB" dirty="0">
                <a:solidFill>
                  <a:srgbClr val="002060"/>
                </a:solidFill>
                <a:latin typeface="Courier New" panose="02070309020205020404" pitchFamily="49" charset="0"/>
                <a:cs typeface="Courier New" panose="02070309020205020404" pitchFamily="49" charset="0"/>
              </a:rPr>
              <a:t>Adverts     9.612e-02  9.632e-03   9.979   &lt;2e-16 ***</a:t>
            </a:r>
          </a:p>
          <a:p>
            <a:pPr marL="82296" indent="0">
              <a:buNone/>
            </a:pPr>
            <a:r>
              <a:rPr lang="en-GB" dirty="0">
                <a:solidFill>
                  <a:srgbClr val="002060"/>
                </a:solidFill>
                <a:latin typeface="Courier New" panose="02070309020205020404" pitchFamily="49" charset="0"/>
                <a:cs typeface="Courier New" panose="02070309020205020404" pitchFamily="49" charset="0"/>
              </a:rPr>
              <a:t>---</a:t>
            </a:r>
          </a:p>
          <a:p>
            <a:pPr marL="82296" indent="0">
              <a:buNone/>
            </a:pPr>
            <a:r>
              <a:rPr lang="en-GB" dirty="0" err="1">
                <a:solidFill>
                  <a:srgbClr val="002060"/>
                </a:solidFill>
                <a:latin typeface="Courier New" panose="02070309020205020404" pitchFamily="49" charset="0"/>
                <a:cs typeface="Courier New" panose="02070309020205020404" pitchFamily="49" charset="0"/>
              </a:rPr>
              <a:t>Signif</a:t>
            </a:r>
            <a:r>
              <a:rPr lang="en-GB" dirty="0">
                <a:solidFill>
                  <a:srgbClr val="002060"/>
                </a:solidFill>
                <a:latin typeface="Courier New" panose="02070309020205020404" pitchFamily="49" charset="0"/>
                <a:cs typeface="Courier New" panose="02070309020205020404" pitchFamily="49" charset="0"/>
              </a:rPr>
              <a:t>. codes:  0 ‘***’ 0.001 ‘**’ 0.01 ‘*’ 0.05 ‘.’ 0.1 ‘ ’ 1</a:t>
            </a:r>
          </a:p>
          <a:p>
            <a:pPr marL="82296" indent="0">
              <a:buNone/>
            </a:pPr>
            <a:endParaRPr lang="en-GB" dirty="0">
              <a:solidFill>
                <a:srgbClr val="002060"/>
              </a:solidFill>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Residual standard error: 65.99 on 198 degrees of freedom</a:t>
            </a:r>
          </a:p>
          <a:p>
            <a:pPr marL="82296" indent="0">
              <a:buNone/>
            </a:pPr>
            <a:r>
              <a:rPr lang="en-GB" dirty="0">
                <a:solidFill>
                  <a:srgbClr val="002060"/>
                </a:solidFill>
                <a:latin typeface="Courier New" panose="02070309020205020404" pitchFamily="49" charset="0"/>
                <a:cs typeface="Courier New" panose="02070309020205020404" pitchFamily="49" charset="0"/>
              </a:rPr>
              <a:t>Multiple R-squared:  0.3346,    Adjusted R-squared:  0.3313 </a:t>
            </a:r>
          </a:p>
          <a:p>
            <a:pPr marL="82296" indent="0">
              <a:buNone/>
            </a:pPr>
            <a:r>
              <a:rPr lang="en-GB" dirty="0">
                <a:solidFill>
                  <a:srgbClr val="002060"/>
                </a:solidFill>
                <a:latin typeface="Courier New" panose="02070309020205020404" pitchFamily="49" charset="0"/>
                <a:cs typeface="Courier New" panose="02070309020205020404" pitchFamily="49" charset="0"/>
              </a:rPr>
              <a:t>F-statistic: 99.59 on 1 and 198 DF,  p-value: &lt; 2.2e-16</a:t>
            </a:r>
          </a:p>
          <a:p>
            <a:pPr marL="82296" indent="0">
              <a:buNone/>
            </a:pP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2095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Regression in R (cont.)</a:t>
            </a:r>
          </a:p>
        </p:txBody>
      </p:sp>
      <p:sp>
        <p:nvSpPr>
          <p:cNvPr id="3" name="Content Placeholder 2"/>
          <p:cNvSpPr>
            <a:spLocks noGrp="1"/>
          </p:cNvSpPr>
          <p:nvPr>
            <p:ph idx="1"/>
          </p:nvPr>
        </p:nvSpPr>
        <p:spPr/>
        <p:txBody>
          <a:bodyPr>
            <a:normAutofit fontScale="92500" lnSpcReduction="10000"/>
          </a:bodyPr>
          <a:lstStyle/>
          <a:p>
            <a:pPr marL="82296" indent="0">
              <a:buNone/>
            </a:pPr>
            <a:r>
              <a:rPr lang="en-GB" sz="1800" dirty="0">
                <a:solidFill>
                  <a:srgbClr val="FF0000"/>
                </a:solidFill>
                <a:latin typeface="Courier New" panose="02070309020205020404" pitchFamily="49" charset="0"/>
                <a:cs typeface="Courier New" panose="02070309020205020404" pitchFamily="49" charset="0"/>
              </a:rPr>
              <a:t>&gt; </a:t>
            </a:r>
            <a:r>
              <a:rPr lang="en-GB" sz="1800" dirty="0" err="1">
                <a:solidFill>
                  <a:srgbClr val="FF0000"/>
                </a:solidFill>
                <a:latin typeface="Courier New" panose="02070309020205020404" pitchFamily="49" charset="0"/>
                <a:cs typeface="Courier New" panose="02070309020205020404" pitchFamily="49" charset="0"/>
              </a:rPr>
              <a:t>anova</a:t>
            </a:r>
            <a:r>
              <a:rPr lang="en-GB" sz="1800" dirty="0">
                <a:solidFill>
                  <a:srgbClr val="FF0000"/>
                </a:solidFill>
                <a:latin typeface="Courier New" panose="02070309020205020404" pitchFamily="49" charset="0"/>
                <a:cs typeface="Courier New" panose="02070309020205020404" pitchFamily="49" charset="0"/>
              </a:rPr>
              <a:t>(lm(</a:t>
            </a:r>
            <a:r>
              <a:rPr lang="en-GB" sz="1800" dirty="0" err="1">
                <a:solidFill>
                  <a:srgbClr val="FF0000"/>
                </a:solidFill>
                <a:latin typeface="Courier New" panose="02070309020205020404" pitchFamily="49" charset="0"/>
                <a:cs typeface="Courier New" panose="02070309020205020404" pitchFamily="49" charset="0"/>
              </a:rPr>
              <a:t>Sales~Adverts</a:t>
            </a:r>
            <a:r>
              <a:rPr lang="en-GB" sz="1800" dirty="0">
                <a:solidFill>
                  <a:srgbClr val="FF0000"/>
                </a:solidFill>
                <a:latin typeface="Courier New" panose="02070309020205020404" pitchFamily="49" charset="0"/>
                <a:cs typeface="Courier New" panose="02070309020205020404" pitchFamily="49" charset="0"/>
              </a:rPr>
              <a:t>))</a:t>
            </a:r>
          </a:p>
          <a:p>
            <a:pPr marL="82296" indent="0">
              <a:buNone/>
            </a:pPr>
            <a:r>
              <a:rPr lang="en-GB" sz="1800" dirty="0">
                <a:solidFill>
                  <a:srgbClr val="002060"/>
                </a:solidFill>
                <a:latin typeface="Courier New" panose="02070309020205020404" pitchFamily="49" charset="0"/>
                <a:cs typeface="Courier New" panose="02070309020205020404" pitchFamily="49" charset="0"/>
              </a:rPr>
              <a:t>Analysis of Variance Table</a:t>
            </a:r>
          </a:p>
          <a:p>
            <a:pPr marL="82296" indent="0">
              <a:buNone/>
            </a:pPr>
            <a:endParaRPr lang="en-GB" sz="1800" dirty="0">
              <a:solidFill>
                <a:srgbClr val="002060"/>
              </a:solidFill>
              <a:latin typeface="Courier New" panose="02070309020205020404" pitchFamily="49" charset="0"/>
              <a:cs typeface="Courier New" panose="02070309020205020404" pitchFamily="49" charset="0"/>
            </a:endParaRPr>
          </a:p>
          <a:p>
            <a:pPr marL="82296" indent="0">
              <a:buNone/>
            </a:pPr>
            <a:r>
              <a:rPr lang="en-GB" sz="1800" dirty="0">
                <a:solidFill>
                  <a:srgbClr val="002060"/>
                </a:solidFill>
                <a:latin typeface="Courier New" panose="02070309020205020404" pitchFamily="49" charset="0"/>
                <a:cs typeface="Courier New" panose="02070309020205020404" pitchFamily="49" charset="0"/>
              </a:rPr>
              <a:t>Response: Sales</a:t>
            </a:r>
          </a:p>
          <a:p>
            <a:pPr marL="82296" indent="0">
              <a:buNone/>
            </a:pPr>
            <a:r>
              <a:rPr lang="en-GB" sz="1800" dirty="0">
                <a:solidFill>
                  <a:srgbClr val="002060"/>
                </a:solidFill>
                <a:latin typeface="Courier New" panose="02070309020205020404" pitchFamily="49" charset="0"/>
                <a:cs typeface="Courier New" panose="02070309020205020404" pitchFamily="49" charset="0"/>
              </a:rPr>
              <a:t>           </a:t>
            </a:r>
            <a:r>
              <a:rPr lang="en-GB" sz="1800" dirty="0" err="1">
                <a:solidFill>
                  <a:srgbClr val="002060"/>
                </a:solidFill>
                <a:latin typeface="Courier New" panose="02070309020205020404" pitchFamily="49" charset="0"/>
                <a:cs typeface="Courier New" panose="02070309020205020404" pitchFamily="49" charset="0"/>
              </a:rPr>
              <a:t>Df</a:t>
            </a:r>
            <a:r>
              <a:rPr lang="en-GB" sz="1800" dirty="0">
                <a:solidFill>
                  <a:srgbClr val="002060"/>
                </a:solidFill>
                <a:latin typeface="Courier New" panose="02070309020205020404" pitchFamily="49" charset="0"/>
                <a:cs typeface="Courier New" panose="02070309020205020404" pitchFamily="49" charset="0"/>
              </a:rPr>
              <a:t> Sum </a:t>
            </a:r>
            <a:r>
              <a:rPr lang="en-GB" sz="1800" dirty="0" err="1">
                <a:solidFill>
                  <a:srgbClr val="002060"/>
                </a:solidFill>
                <a:latin typeface="Courier New" panose="02070309020205020404" pitchFamily="49" charset="0"/>
                <a:cs typeface="Courier New" panose="02070309020205020404" pitchFamily="49" charset="0"/>
              </a:rPr>
              <a:t>Sq</a:t>
            </a:r>
            <a:r>
              <a:rPr lang="en-GB" sz="1800" dirty="0">
                <a:solidFill>
                  <a:srgbClr val="002060"/>
                </a:solidFill>
                <a:latin typeface="Courier New" panose="02070309020205020404" pitchFamily="49" charset="0"/>
                <a:cs typeface="Courier New" panose="02070309020205020404" pitchFamily="49" charset="0"/>
              </a:rPr>
              <a:t> Mean </a:t>
            </a:r>
            <a:r>
              <a:rPr lang="en-GB" sz="1800" dirty="0" err="1">
                <a:solidFill>
                  <a:srgbClr val="002060"/>
                </a:solidFill>
                <a:latin typeface="Courier New" panose="02070309020205020404" pitchFamily="49" charset="0"/>
                <a:cs typeface="Courier New" panose="02070309020205020404" pitchFamily="49" charset="0"/>
              </a:rPr>
              <a:t>Sq</a:t>
            </a:r>
            <a:r>
              <a:rPr lang="en-GB" sz="1800" dirty="0">
                <a:solidFill>
                  <a:srgbClr val="002060"/>
                </a:solidFill>
                <a:latin typeface="Courier New" panose="02070309020205020404" pitchFamily="49" charset="0"/>
                <a:cs typeface="Courier New" panose="02070309020205020404" pitchFamily="49" charset="0"/>
              </a:rPr>
              <a:t> F value    </a:t>
            </a:r>
            <a:r>
              <a:rPr lang="en-GB" sz="1800" dirty="0" err="1">
                <a:solidFill>
                  <a:srgbClr val="002060"/>
                </a:solidFill>
                <a:latin typeface="Courier New" panose="02070309020205020404" pitchFamily="49" charset="0"/>
                <a:cs typeface="Courier New" panose="02070309020205020404" pitchFamily="49" charset="0"/>
              </a:rPr>
              <a:t>Pr</a:t>
            </a:r>
            <a:r>
              <a:rPr lang="en-GB" sz="1800" dirty="0">
                <a:solidFill>
                  <a:srgbClr val="002060"/>
                </a:solidFill>
                <a:latin typeface="Courier New" panose="02070309020205020404" pitchFamily="49" charset="0"/>
                <a:cs typeface="Courier New" panose="02070309020205020404" pitchFamily="49" charset="0"/>
              </a:rPr>
              <a:t>(&gt;F)    </a:t>
            </a:r>
          </a:p>
          <a:p>
            <a:pPr marL="82296" indent="0">
              <a:buNone/>
            </a:pPr>
            <a:r>
              <a:rPr lang="en-GB" sz="1800" dirty="0">
                <a:solidFill>
                  <a:srgbClr val="002060"/>
                </a:solidFill>
                <a:latin typeface="Courier New" panose="02070309020205020404" pitchFamily="49" charset="0"/>
                <a:cs typeface="Courier New" panose="02070309020205020404" pitchFamily="49" charset="0"/>
              </a:rPr>
              <a:t>Adverts     1 433688  433688  99.587 &lt; 2.2e-16 ***</a:t>
            </a:r>
          </a:p>
          <a:p>
            <a:pPr marL="82296" indent="0">
              <a:buNone/>
            </a:pPr>
            <a:r>
              <a:rPr lang="en-GB" sz="1800" dirty="0">
                <a:solidFill>
                  <a:srgbClr val="002060"/>
                </a:solidFill>
                <a:latin typeface="Courier New" panose="02070309020205020404" pitchFamily="49" charset="0"/>
                <a:cs typeface="Courier New" panose="02070309020205020404" pitchFamily="49" charset="0"/>
              </a:rPr>
              <a:t>Residuals 198 862264    4355                      </a:t>
            </a:r>
          </a:p>
          <a:p>
            <a:pPr marL="82296" indent="0">
              <a:buNone/>
            </a:pPr>
            <a:r>
              <a:rPr lang="en-GB" sz="1800" dirty="0">
                <a:solidFill>
                  <a:srgbClr val="002060"/>
                </a:solidFill>
                <a:latin typeface="Courier New" panose="02070309020205020404" pitchFamily="49" charset="0"/>
                <a:cs typeface="Courier New" panose="02070309020205020404" pitchFamily="49" charset="0"/>
              </a:rPr>
              <a:t>---</a:t>
            </a:r>
          </a:p>
          <a:p>
            <a:pPr marL="82296" indent="0">
              <a:buNone/>
            </a:pPr>
            <a:r>
              <a:rPr lang="en-GB" sz="1800" dirty="0" err="1">
                <a:solidFill>
                  <a:srgbClr val="002060"/>
                </a:solidFill>
                <a:latin typeface="Courier New" panose="02070309020205020404" pitchFamily="49" charset="0"/>
                <a:cs typeface="Courier New" panose="02070309020205020404" pitchFamily="49" charset="0"/>
              </a:rPr>
              <a:t>Signif</a:t>
            </a:r>
            <a:r>
              <a:rPr lang="en-GB" sz="1800" dirty="0">
                <a:solidFill>
                  <a:srgbClr val="002060"/>
                </a:solidFill>
                <a:latin typeface="Courier New" panose="02070309020205020404" pitchFamily="49" charset="0"/>
                <a:cs typeface="Courier New" panose="02070309020205020404" pitchFamily="49" charset="0"/>
              </a:rPr>
              <a:t>. codes:  0 ‘***’ 0.001 ‘**’ 0.01 ‘*’ 0.05 ‘.’ 0.1 ‘ ’ 1</a:t>
            </a:r>
          </a:p>
          <a:p>
            <a:pPr marL="82296" indent="0">
              <a:buNone/>
            </a:pPr>
            <a:endParaRPr lang="en-GB" dirty="0"/>
          </a:p>
          <a:p>
            <a:pPr marL="82296" indent="0">
              <a:buNone/>
            </a:pPr>
            <a:r>
              <a:rPr lang="en-GB" sz="3000" dirty="0"/>
              <a:t>N.B.  The key statistics from the Analysis of Variance (ANOVA) are also contained in the summary output (see previous slide).</a:t>
            </a:r>
          </a:p>
        </p:txBody>
      </p:sp>
    </p:spTree>
    <p:extLst>
      <p:ext uri="{BB962C8B-B14F-4D97-AF65-F5344CB8AC3E}">
        <p14:creationId xmlns:p14="http://schemas.microsoft.com/office/powerpoint/2010/main" val="1742685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GB" dirty="0"/>
              <a:t>Regression (cont.)</a:t>
            </a:r>
          </a:p>
        </p:txBody>
      </p:sp>
      <p:sp>
        <p:nvSpPr>
          <p:cNvPr id="47107" name="Rectangle 3"/>
          <p:cNvSpPr>
            <a:spLocks noGrp="1" noChangeArrowheads="1"/>
          </p:cNvSpPr>
          <p:nvPr>
            <p:ph idx="1"/>
          </p:nvPr>
        </p:nvSpPr>
        <p:spPr/>
        <p:txBody>
          <a:bodyPr/>
          <a:lstStyle/>
          <a:p>
            <a:pPr>
              <a:lnSpc>
                <a:spcPct val="90000"/>
              </a:lnSpc>
            </a:pPr>
            <a:r>
              <a:rPr lang="en-GB" sz="2800" dirty="0">
                <a:cs typeface="Times New Roman" pitchFamily="18" charset="0"/>
              </a:rPr>
              <a:t>If there were no real linear relationship between the two variables, then the line would be a horizontal line through the data and the slope would be zero.</a:t>
            </a:r>
          </a:p>
          <a:p>
            <a:pPr>
              <a:lnSpc>
                <a:spcPct val="90000"/>
              </a:lnSpc>
            </a:pPr>
            <a:r>
              <a:rPr lang="en-GB" sz="2800" dirty="0">
                <a:cs typeface="Times New Roman" pitchFamily="18" charset="0"/>
              </a:rPr>
              <a:t>Thus, if we want to test whether or not this regression line is showing a real linear relationship, we can test the following hypotheses:</a:t>
            </a:r>
          </a:p>
          <a:p>
            <a:pPr marL="82296" indent="0">
              <a:lnSpc>
                <a:spcPct val="90000"/>
              </a:lnSpc>
              <a:buNone/>
            </a:pPr>
            <a:r>
              <a:rPr lang="en-GB" sz="2800" dirty="0">
                <a:cs typeface="Times New Roman" pitchFamily="18" charset="0"/>
              </a:rPr>
              <a:t>		H</a:t>
            </a:r>
            <a:r>
              <a:rPr lang="en-GB" sz="2800" baseline="-30000" dirty="0">
                <a:cs typeface="Times New Roman" pitchFamily="18" charset="0"/>
              </a:rPr>
              <a:t>0</a:t>
            </a:r>
            <a:r>
              <a:rPr lang="en-GB" sz="2800" dirty="0">
                <a:cs typeface="Times New Roman" pitchFamily="18" charset="0"/>
              </a:rPr>
              <a:t>: slope = 0</a:t>
            </a:r>
          </a:p>
          <a:p>
            <a:pPr marL="82296" indent="0">
              <a:lnSpc>
                <a:spcPct val="90000"/>
              </a:lnSpc>
              <a:buNone/>
            </a:pPr>
            <a:r>
              <a:rPr lang="en-GB" sz="2800" dirty="0">
                <a:cs typeface="Times New Roman" pitchFamily="18" charset="0"/>
              </a:rPr>
              <a:t>		H</a:t>
            </a:r>
            <a:r>
              <a:rPr lang="en-GB" sz="2800" baseline="-30000" dirty="0">
                <a:cs typeface="Times New Roman" pitchFamily="18" charset="0"/>
              </a:rPr>
              <a:t>1</a:t>
            </a:r>
            <a:r>
              <a:rPr lang="en-GB" sz="2800" dirty="0">
                <a:cs typeface="Times New Roman" pitchFamily="18" charset="0"/>
              </a:rPr>
              <a:t>: slope </a:t>
            </a:r>
            <a:r>
              <a:rPr lang="en-GB" sz="2800" dirty="0">
                <a:cs typeface="Times New Roman" pitchFamily="18" charset="0"/>
                <a:sym typeface="Symbol" pitchFamily="18" charset="2"/>
              </a:rPr>
              <a:t></a:t>
            </a:r>
            <a:r>
              <a:rPr lang="en-GB" sz="2800" dirty="0">
                <a:cs typeface="Times New Roman" pitchFamily="18" charset="0"/>
              </a:rPr>
              <a:t> 0</a:t>
            </a:r>
          </a:p>
          <a:p>
            <a:pPr algn="just">
              <a:lnSpc>
                <a:spcPct val="90000"/>
              </a:lnSpc>
            </a:pPr>
            <a:endParaRPr lang="en-GB" sz="2800" dirty="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r>
              <a:rPr lang="en-GB" dirty="0"/>
              <a:t>Regression (cont.)</a:t>
            </a:r>
          </a:p>
        </p:txBody>
      </p:sp>
      <p:sp>
        <p:nvSpPr>
          <p:cNvPr id="48131" name="Rectangle 3"/>
          <p:cNvSpPr>
            <a:spLocks noGrp="1" noChangeArrowheads="1"/>
          </p:cNvSpPr>
          <p:nvPr>
            <p:ph idx="1"/>
          </p:nvPr>
        </p:nvSpPr>
        <p:spPr/>
        <p:txBody>
          <a:bodyPr/>
          <a:lstStyle/>
          <a:p>
            <a:pPr>
              <a:buNone/>
            </a:pPr>
            <a:r>
              <a:rPr lang="en-GB" sz="2800" dirty="0">
                <a:cs typeface="Times New Roman" pitchFamily="18" charset="0"/>
              </a:rPr>
              <a:t>This can be done in two ways in simple linear regression:</a:t>
            </a:r>
          </a:p>
          <a:p>
            <a:r>
              <a:rPr lang="en-GB" sz="2800" dirty="0">
                <a:cs typeface="Times New Roman" pitchFamily="18" charset="0"/>
              </a:rPr>
              <a:t>One way is through the “Analysis of Variance” table (ANOVA). </a:t>
            </a:r>
          </a:p>
          <a:p>
            <a:r>
              <a:rPr lang="en-GB" sz="2800" dirty="0">
                <a:cs typeface="Times New Roman" pitchFamily="18" charset="0"/>
              </a:rPr>
              <a:t>The second way is to directly do a t-test on the slope coefficient itself. </a:t>
            </a:r>
          </a:p>
          <a:p>
            <a:r>
              <a:rPr lang="en-GB" sz="2800" dirty="0">
                <a:cs typeface="Times New Roman" pitchFamily="18" charset="0"/>
              </a:rPr>
              <a:t>It is also possible to do a t-test on the intercept coefficient.</a:t>
            </a:r>
          </a:p>
          <a:p>
            <a:endParaRPr lang="en-GB"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chor="ctr"/>
          <a:lstStyle/>
          <a:p>
            <a:r>
              <a:rPr lang="en-GB" dirty="0"/>
              <a:t>Example</a:t>
            </a:r>
          </a:p>
        </p:txBody>
      </p:sp>
      <p:sp>
        <p:nvSpPr>
          <p:cNvPr id="6147" name="Rectangle 3"/>
          <p:cNvSpPr>
            <a:spLocks noGrp="1" noChangeArrowheads="1"/>
          </p:cNvSpPr>
          <p:nvPr>
            <p:ph idx="1"/>
          </p:nvPr>
        </p:nvSpPr>
        <p:spPr/>
        <p:txBody>
          <a:bodyPr/>
          <a:lstStyle/>
          <a:p>
            <a:pPr>
              <a:lnSpc>
                <a:spcPct val="90000"/>
              </a:lnSpc>
              <a:buNone/>
              <a:defRPr/>
            </a:pPr>
            <a:r>
              <a:rPr lang="en-GB" sz="2800" i="1" dirty="0"/>
              <a:t>From Field (2012) </a:t>
            </a:r>
          </a:p>
          <a:p>
            <a:pPr>
              <a:lnSpc>
                <a:spcPct val="90000"/>
              </a:lnSpc>
              <a:buNone/>
              <a:defRPr/>
            </a:pPr>
            <a:r>
              <a:rPr lang="en-GB" sz="2800" dirty="0"/>
              <a:t>A record company executive wants to know if record sales can be predicted from advertising expenditure.</a:t>
            </a:r>
          </a:p>
          <a:p>
            <a:pPr>
              <a:lnSpc>
                <a:spcPct val="90000"/>
              </a:lnSpc>
              <a:buNone/>
              <a:defRPr/>
            </a:pPr>
            <a:r>
              <a:rPr lang="en-GB" sz="2800" dirty="0"/>
              <a:t>Data is available for 200 recently released records.</a:t>
            </a:r>
          </a:p>
          <a:p>
            <a:pPr>
              <a:lnSpc>
                <a:spcPct val="90000"/>
              </a:lnSpc>
              <a:buNone/>
              <a:defRPr/>
            </a:pPr>
            <a:r>
              <a:rPr lang="en-GB" sz="2800" dirty="0"/>
              <a:t>X = Advertising expenditure (in thousands of pounds) in the week prior to release.</a:t>
            </a:r>
          </a:p>
          <a:p>
            <a:pPr>
              <a:lnSpc>
                <a:spcPct val="90000"/>
              </a:lnSpc>
              <a:buNone/>
              <a:defRPr/>
            </a:pPr>
            <a:r>
              <a:rPr lang="en-GB" sz="2800" dirty="0"/>
              <a:t>Y = Sales (in thousands) in the week after release.</a:t>
            </a:r>
            <a:endParaRPr lang="en-GB" sz="2800" dirty="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chor="ctr"/>
          <a:lstStyle/>
          <a:p>
            <a:r>
              <a:rPr lang="en-GB" dirty="0"/>
              <a:t>Regression (cont.)</a:t>
            </a:r>
          </a:p>
        </p:txBody>
      </p:sp>
      <p:sp>
        <p:nvSpPr>
          <p:cNvPr id="80899" name="Rectangle 3"/>
          <p:cNvSpPr>
            <a:spLocks noGrp="1" noChangeArrowheads="1"/>
          </p:cNvSpPr>
          <p:nvPr>
            <p:ph idx="1"/>
          </p:nvPr>
        </p:nvSpPr>
        <p:spPr/>
        <p:txBody>
          <a:bodyPr>
            <a:normAutofit lnSpcReduction="10000"/>
          </a:bodyPr>
          <a:lstStyle/>
          <a:p>
            <a:r>
              <a:rPr lang="en-GB" sz="2800" dirty="0">
                <a:cs typeface="Times New Roman" pitchFamily="18" charset="0"/>
              </a:rPr>
              <a:t>The equation of the regression line is </a:t>
            </a:r>
            <a:br>
              <a:rPr lang="en-GB" sz="2800" dirty="0">
                <a:cs typeface="Times New Roman" pitchFamily="18" charset="0"/>
              </a:rPr>
            </a:br>
            <a:r>
              <a:rPr lang="en-GB" sz="2800" dirty="0">
                <a:cs typeface="Times New Roman" pitchFamily="18" charset="0"/>
              </a:rPr>
              <a:t>     Sales = 134.140 + (0.096)(Adverts) </a:t>
            </a:r>
          </a:p>
          <a:p>
            <a:pPr>
              <a:buNone/>
            </a:pPr>
            <a:endParaRPr lang="en-GB" sz="2000" dirty="0">
              <a:cs typeface="Times New Roman" pitchFamily="18" charset="0"/>
            </a:endParaRPr>
          </a:p>
          <a:p>
            <a:r>
              <a:rPr lang="en-GB" sz="2800" dirty="0">
                <a:cs typeface="Times New Roman" pitchFamily="18" charset="0"/>
              </a:rPr>
              <a:t>The p-value for the ANOVA is less than 0.05 (p &lt; 0.001) so we conclude that there is a significant relationship between record sales and advertising expenditure. </a:t>
            </a:r>
          </a:p>
          <a:p>
            <a:r>
              <a:rPr lang="en-GB" sz="2800" dirty="0">
                <a:cs typeface="Times New Roman" pitchFamily="18" charset="0"/>
              </a:rPr>
              <a:t>The p-values for the coefficients (slope and intercept) are both less than 0.05 (p &lt; 0.001 in both cases) so we conclude that the coefficients are significantly different from zero.</a:t>
            </a:r>
            <a:r>
              <a:rPr lang="en-GB" sz="2800"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r>
              <a:rPr lang="en-GB" dirty="0"/>
              <a:t>Regression (cont.)</a:t>
            </a:r>
          </a:p>
        </p:txBody>
      </p:sp>
      <p:sp>
        <p:nvSpPr>
          <p:cNvPr id="81923" name="Rectangle 3"/>
          <p:cNvSpPr>
            <a:spLocks noGrp="1" noChangeArrowheads="1"/>
          </p:cNvSpPr>
          <p:nvPr>
            <p:ph idx="1"/>
          </p:nvPr>
        </p:nvSpPr>
        <p:spPr/>
        <p:txBody>
          <a:bodyPr/>
          <a:lstStyle/>
          <a:p>
            <a:r>
              <a:rPr lang="en-GB" sz="2800" dirty="0">
                <a:cs typeface="Times New Roman" pitchFamily="18" charset="0"/>
              </a:rPr>
              <a:t>From the detailed model summary, we can also get a measure of how well the straight line fits the data (how strong a linear relationship exists). </a:t>
            </a:r>
          </a:p>
          <a:p>
            <a:r>
              <a:rPr lang="en-GB" sz="2800" dirty="0">
                <a:cs typeface="Times New Roman" pitchFamily="18" charset="0"/>
              </a:rPr>
              <a:t>The “coefficient of determination”, also known as (Multiple) R</a:t>
            </a:r>
            <a:r>
              <a:rPr lang="en-GB" sz="2800" baseline="30000" dirty="0">
                <a:cs typeface="Times New Roman" pitchFamily="18" charset="0"/>
              </a:rPr>
              <a:t>2</a:t>
            </a:r>
            <a:r>
              <a:rPr lang="en-GB" sz="2800" dirty="0">
                <a:cs typeface="Times New Roman" pitchFamily="18" charset="0"/>
              </a:rPr>
              <a:t>, ranges from 0 (0%) to 1 (100%). </a:t>
            </a:r>
          </a:p>
          <a:p>
            <a:pPr>
              <a:lnSpc>
                <a:spcPct val="90000"/>
              </a:lnSpc>
            </a:pPr>
            <a:r>
              <a:rPr lang="en-GB" sz="2800" dirty="0">
                <a:cs typeface="Times New Roman" pitchFamily="18" charset="0"/>
              </a:rPr>
              <a:t>For this example, R</a:t>
            </a:r>
            <a:r>
              <a:rPr lang="en-GB" sz="2800" baseline="30000" dirty="0">
                <a:cs typeface="Times New Roman" pitchFamily="18" charset="0"/>
              </a:rPr>
              <a:t>2</a:t>
            </a:r>
            <a:r>
              <a:rPr lang="en-GB" sz="2800" dirty="0">
                <a:cs typeface="Times New Roman" pitchFamily="18" charset="0"/>
              </a:rPr>
              <a:t> = </a:t>
            </a:r>
            <a:r>
              <a:rPr lang="en-US" sz="2800" dirty="0"/>
              <a:t>0.3346 or 33.46%.</a:t>
            </a:r>
            <a:endParaRPr lang="en-GB" sz="2800" dirty="0">
              <a:cs typeface="Times New Roman" pitchFamily="18" charset="0"/>
            </a:endParaRPr>
          </a:p>
          <a:p>
            <a:pPr>
              <a:lnSpc>
                <a:spcPct val="90000"/>
              </a:lnSpc>
            </a:pPr>
            <a:r>
              <a:rPr lang="en-GB" sz="2800" dirty="0">
                <a:cs typeface="Times New Roman" pitchFamily="18" charset="0"/>
              </a:rPr>
              <a:t>This means that 33.5% (i.e. about a third) of the variability in record sales (Y) can be explained by advertising expenditure (X).</a:t>
            </a:r>
          </a:p>
          <a:p>
            <a:endParaRPr lang="en-GB" sz="2800" dirty="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Regression (cont.)</a:t>
            </a:r>
          </a:p>
        </p:txBody>
      </p:sp>
      <p:sp>
        <p:nvSpPr>
          <p:cNvPr id="3" name="Content Placeholder 2"/>
          <p:cNvSpPr>
            <a:spLocks noGrp="1"/>
          </p:cNvSpPr>
          <p:nvPr>
            <p:ph idx="1"/>
          </p:nvPr>
        </p:nvSpPr>
        <p:spPr/>
        <p:txBody>
          <a:bodyPr/>
          <a:lstStyle/>
          <a:p>
            <a:r>
              <a:rPr lang="en-GB" sz="2800" dirty="0"/>
              <a:t>R Squared = R</a:t>
            </a:r>
            <a:r>
              <a:rPr lang="en-GB" sz="2800" baseline="30000" dirty="0"/>
              <a:t>2</a:t>
            </a:r>
            <a:r>
              <a:rPr lang="en-GB" sz="2800" dirty="0"/>
              <a:t> = Coefficient of determination (calculated for sample values)</a:t>
            </a:r>
          </a:p>
          <a:p>
            <a:pPr marL="612648" lvl="2" indent="-283464">
              <a:spcBef>
                <a:spcPts val="600"/>
              </a:spcBef>
              <a:buSzPct val="80000"/>
              <a:buFont typeface="Wingdings 2"/>
              <a:buChar char=""/>
            </a:pPr>
            <a:r>
              <a:rPr lang="en-GB" dirty="0"/>
              <a:t>33.5% of the variability in record sales can be explained by advertising expenditure, for this sample of 200 records.</a:t>
            </a:r>
          </a:p>
          <a:p>
            <a:r>
              <a:rPr lang="en-GB" sz="2800" dirty="0"/>
              <a:t>Adjusted R</a:t>
            </a:r>
            <a:r>
              <a:rPr lang="en-GB" sz="2800" baseline="30000" dirty="0"/>
              <a:t>2</a:t>
            </a:r>
            <a:r>
              <a:rPr lang="en-GB" sz="2800" dirty="0"/>
              <a:t> = Estimate of R</a:t>
            </a:r>
            <a:r>
              <a:rPr lang="en-GB" sz="2800" baseline="30000" dirty="0"/>
              <a:t>2</a:t>
            </a:r>
            <a:r>
              <a:rPr lang="en-GB" sz="2800" dirty="0"/>
              <a:t> for population from which sample values were obtained.</a:t>
            </a:r>
          </a:p>
          <a:p>
            <a:pPr marL="612648" lvl="2" indent="-283464">
              <a:spcBef>
                <a:spcPts val="600"/>
              </a:spcBef>
              <a:buSzPct val="80000"/>
              <a:buFont typeface="Wingdings 2"/>
              <a:buChar char=""/>
            </a:pPr>
            <a:r>
              <a:rPr lang="en-GB" dirty="0"/>
              <a:t>33.1% of the variability in record sales can be explained by advertising expenditure, in the population.</a:t>
            </a:r>
          </a:p>
          <a:p>
            <a:endParaRPr lang="en-GB" dirty="0"/>
          </a:p>
        </p:txBody>
      </p:sp>
    </p:spTree>
    <p:extLst>
      <p:ext uri="{BB962C8B-B14F-4D97-AF65-F5344CB8AC3E}">
        <p14:creationId xmlns:p14="http://schemas.microsoft.com/office/powerpoint/2010/main" val="3159282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a:bodyPr>
          <a:lstStyle/>
          <a:p>
            <a:r>
              <a:rPr lang="en-GB" dirty="0"/>
              <a:t>Regression (cont.)</a:t>
            </a:r>
          </a:p>
        </p:txBody>
      </p:sp>
      <p:sp>
        <p:nvSpPr>
          <p:cNvPr id="82947" name="Rectangle 3"/>
          <p:cNvSpPr>
            <a:spLocks noGrp="1" noChangeArrowheads="1"/>
          </p:cNvSpPr>
          <p:nvPr>
            <p:ph idx="1"/>
          </p:nvPr>
        </p:nvSpPr>
        <p:spPr/>
        <p:txBody>
          <a:bodyPr/>
          <a:lstStyle/>
          <a:p>
            <a:r>
              <a:rPr lang="en-GB" sz="2800" dirty="0">
                <a:cs typeface="Times New Roman" pitchFamily="18" charset="0"/>
              </a:rPr>
              <a:t>If R</a:t>
            </a:r>
            <a:r>
              <a:rPr lang="en-GB" sz="2800" baseline="30000" dirty="0">
                <a:cs typeface="Times New Roman" pitchFamily="18" charset="0"/>
              </a:rPr>
              <a:t>2</a:t>
            </a:r>
            <a:r>
              <a:rPr lang="en-GB" sz="2800" dirty="0">
                <a:cs typeface="Times New Roman" pitchFamily="18" charset="0"/>
              </a:rPr>
              <a:t> is over 90% then the fit of the straight line to the data is remarkably good.  If it is between 80% and 90% then it is a good fit.  60% to 80% indicates a reasonable fit and below 60% the fit is not too good, depending on the context.</a:t>
            </a:r>
            <a:r>
              <a:rPr lang="en-GB" dirty="0">
                <a:cs typeface="Times New Roman" pitchFamily="18" charset="0"/>
              </a:rPr>
              <a:t> </a:t>
            </a:r>
            <a:endParaRPr lang="en-GB" dirty="0"/>
          </a:p>
          <a:p>
            <a:r>
              <a:rPr lang="en-GB" sz="2800" dirty="0">
                <a:cs typeface="Times New Roman" pitchFamily="18" charset="0"/>
              </a:rPr>
              <a:t>In simple linear regression, R</a:t>
            </a:r>
            <a:r>
              <a:rPr lang="en-GB" sz="2800" baseline="30000" dirty="0">
                <a:cs typeface="Times New Roman" pitchFamily="18" charset="0"/>
              </a:rPr>
              <a:t>2</a:t>
            </a:r>
            <a:r>
              <a:rPr lang="en-GB" sz="2800" dirty="0">
                <a:cs typeface="Times New Roman" pitchFamily="18" charset="0"/>
              </a:rPr>
              <a:t> is equal to the square of the correlation coefficient, r.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Fitted Line Plot</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4" y="1412776"/>
            <a:ext cx="6336704" cy="5064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463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a:t>
            </a:r>
          </a:p>
        </p:txBody>
      </p:sp>
      <p:sp>
        <p:nvSpPr>
          <p:cNvPr id="3" name="Content Placeholder 2"/>
          <p:cNvSpPr>
            <a:spLocks noGrp="1"/>
          </p:cNvSpPr>
          <p:nvPr>
            <p:ph idx="1"/>
          </p:nvPr>
        </p:nvSpPr>
        <p:spPr/>
        <p:txBody>
          <a:bodyPr>
            <a:normAutofit fontScale="92500" lnSpcReduction="10000"/>
          </a:bodyPr>
          <a:lstStyle/>
          <a:p>
            <a:r>
              <a:rPr lang="en-GB" dirty="0">
                <a:cs typeface="Times New Roman" pitchFamily="18" charset="0"/>
              </a:rPr>
              <a:t>The equation of the line of best fit is </a:t>
            </a:r>
            <a:br>
              <a:rPr lang="en-GB" dirty="0">
                <a:cs typeface="Times New Roman" pitchFamily="18" charset="0"/>
              </a:rPr>
            </a:br>
            <a:r>
              <a:rPr lang="en-GB" dirty="0">
                <a:cs typeface="Times New Roman" pitchFamily="18" charset="0"/>
              </a:rPr>
              <a:t> 	(Sales) = 134.140 + (0.096)(Adverts) </a:t>
            </a:r>
            <a:br>
              <a:rPr lang="en-GB" dirty="0">
                <a:cs typeface="Times New Roman" pitchFamily="18" charset="0"/>
              </a:rPr>
            </a:br>
            <a:endParaRPr lang="en-GB" sz="1050" dirty="0">
              <a:cs typeface="Times New Roman" pitchFamily="18" charset="0"/>
            </a:endParaRPr>
          </a:p>
          <a:p>
            <a:r>
              <a:rPr lang="en-GB" dirty="0">
                <a:cs typeface="Times New Roman" pitchFamily="18" charset="0"/>
              </a:rPr>
              <a:t>The coefficient of Adverts (i.e. the slope) is significant at the 5% level, which leads us to conclude that there is a significant relationship between record sales and advertising expenditure. </a:t>
            </a:r>
          </a:p>
          <a:p>
            <a:endParaRPr lang="en-GB" sz="1050" dirty="0"/>
          </a:p>
          <a:p>
            <a:r>
              <a:rPr lang="en-GB" dirty="0"/>
              <a:t>R</a:t>
            </a:r>
            <a:r>
              <a:rPr lang="en-GB" baseline="30000" dirty="0"/>
              <a:t>2</a:t>
            </a:r>
            <a:r>
              <a:rPr lang="en-GB" dirty="0"/>
              <a:t> = 33.5% </a:t>
            </a:r>
            <a:r>
              <a:rPr lang="en-GB" dirty="0">
                <a:cs typeface="Times New Roman" pitchFamily="18" charset="0"/>
              </a:rPr>
              <a:t>means that about a third of the variability in record sales can be explained by advertising expenditure.</a:t>
            </a:r>
            <a:endParaRPr lang="en-US" dirty="0"/>
          </a:p>
          <a:p>
            <a:endParaRPr lang="en-GB" dirty="0"/>
          </a:p>
        </p:txBody>
      </p:sp>
    </p:spTree>
    <p:extLst>
      <p:ext uri="{BB962C8B-B14F-4D97-AF65-F5344CB8AC3E}">
        <p14:creationId xmlns:p14="http://schemas.microsoft.com/office/powerpoint/2010/main" val="528044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chor="ctr"/>
          <a:lstStyle/>
          <a:p>
            <a:r>
              <a:rPr lang="en-GB" dirty="0"/>
              <a:t>Assumptions: Regression</a:t>
            </a:r>
          </a:p>
        </p:txBody>
      </p:sp>
      <p:sp>
        <p:nvSpPr>
          <p:cNvPr id="31747" name="Rectangle 3"/>
          <p:cNvSpPr>
            <a:spLocks noGrp="1" noChangeArrowheads="1"/>
          </p:cNvSpPr>
          <p:nvPr>
            <p:ph idx="1"/>
          </p:nvPr>
        </p:nvSpPr>
        <p:spPr/>
        <p:txBody>
          <a:bodyPr/>
          <a:lstStyle/>
          <a:p>
            <a:r>
              <a:rPr lang="en-GB" sz="2800" dirty="0">
                <a:cs typeface="Times New Roman" pitchFamily="18" charset="0"/>
              </a:rPr>
              <a:t>For the hypothesis tests (the ANOVA or the t-tests of coefficients) in regression, we must assume that the errors in the fit of the model (i.e. the residuals) come from a Normal distribution with constant variance and are independent of each other.</a:t>
            </a:r>
          </a:p>
          <a:p>
            <a:r>
              <a:rPr lang="en-GB" sz="2800" dirty="0">
                <a:cs typeface="Times New Roman" pitchFamily="18" charset="0"/>
              </a:rPr>
              <a:t>We are also assuming that a linear relationship potentially exists.</a:t>
            </a:r>
          </a:p>
          <a:p>
            <a:r>
              <a:rPr lang="en-GB" sz="2800" dirty="0">
                <a:cs typeface="Times New Roman" pitchFamily="18" charset="0"/>
              </a:rPr>
              <a:t>There are ways of assessing whether or not these assumptions are reasonable.</a:t>
            </a:r>
            <a:endParaRPr lang="en-US" sz="2800" dirty="0">
              <a:cs typeface="Times New Roman" pitchFamily="18" charset="0"/>
            </a:endParaRPr>
          </a:p>
          <a:p>
            <a:endParaRPr lang="en-GB"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chor="ctr">
            <a:normAutofit/>
          </a:bodyPr>
          <a:lstStyle/>
          <a:p>
            <a:r>
              <a:rPr lang="en-GB" dirty="0"/>
              <a:t>Assumptions: Regression (cont.)</a:t>
            </a:r>
          </a:p>
        </p:txBody>
      </p:sp>
      <p:sp>
        <p:nvSpPr>
          <p:cNvPr id="35843" name="Rectangle 3"/>
          <p:cNvSpPr>
            <a:spLocks noGrp="1" noChangeArrowheads="1"/>
          </p:cNvSpPr>
          <p:nvPr>
            <p:ph idx="1"/>
          </p:nvPr>
        </p:nvSpPr>
        <p:spPr/>
        <p:txBody>
          <a:bodyPr/>
          <a:lstStyle/>
          <a:p>
            <a:pPr>
              <a:buFontTx/>
              <a:buNone/>
            </a:pPr>
            <a:r>
              <a:rPr lang="en-GB" sz="2800" dirty="0">
                <a:cs typeface="Times New Roman" pitchFamily="18" charset="0"/>
              </a:rPr>
              <a:t>If the assumptions are not met:</a:t>
            </a:r>
          </a:p>
          <a:p>
            <a:r>
              <a:rPr lang="en-GB" sz="2800" dirty="0">
                <a:cs typeface="Times New Roman" pitchFamily="18" charset="0"/>
              </a:rPr>
              <a:t>The hypothesis tests should be disregarded.</a:t>
            </a:r>
          </a:p>
          <a:p>
            <a:r>
              <a:rPr lang="en-GB" sz="2800" dirty="0">
                <a:cs typeface="Times New Roman" pitchFamily="18" charset="0"/>
              </a:rPr>
              <a:t>It is sometimes possible to carry out transformations of the data so that a linear relationship, constant variance and Normality result.</a:t>
            </a:r>
          </a:p>
          <a:p>
            <a:endParaRPr lang="en-GB"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chor="ctr"/>
          <a:lstStyle/>
          <a:p>
            <a:pPr eaLnBrk="1" hangingPunct="1"/>
            <a:r>
              <a:rPr lang="en-GB" altLang="en-US" dirty="0"/>
              <a:t>Examining the Data</a:t>
            </a:r>
            <a:endParaRPr lang="en-US" altLang="en-US" dirty="0"/>
          </a:p>
        </p:txBody>
      </p:sp>
      <p:sp>
        <p:nvSpPr>
          <p:cNvPr id="29699" name="Rectangle 3"/>
          <p:cNvSpPr>
            <a:spLocks noGrp="1" noChangeArrowheads="1"/>
          </p:cNvSpPr>
          <p:nvPr>
            <p:ph idx="1"/>
          </p:nvPr>
        </p:nvSpPr>
        <p:spPr/>
        <p:txBody>
          <a:bodyPr>
            <a:normAutofit fontScale="70000" lnSpcReduction="20000"/>
          </a:bodyPr>
          <a:lstStyle/>
          <a:p>
            <a:pPr marL="0" indent="0">
              <a:buClr>
                <a:schemeClr val="accent3"/>
              </a:buClr>
              <a:buNone/>
              <a:defRPr/>
            </a:pPr>
            <a:r>
              <a:rPr lang="en-GB" sz="3500" dirty="0"/>
              <a:t>It is important to examine the data on a scatterplot first.</a:t>
            </a:r>
          </a:p>
          <a:p>
            <a:pPr marL="0" indent="0">
              <a:buClr>
                <a:schemeClr val="accent3"/>
              </a:buClr>
              <a:buNone/>
              <a:defRPr/>
            </a:pPr>
            <a:endParaRPr lang="en-GB" sz="3500" dirty="0"/>
          </a:p>
          <a:p>
            <a:pPr marL="457200" indent="-457200">
              <a:buClr>
                <a:schemeClr val="accent3"/>
              </a:buClr>
              <a:defRPr/>
            </a:pPr>
            <a:r>
              <a:rPr lang="en-GB" sz="3500" dirty="0"/>
              <a:t>Is there a relationship between X and Y?</a:t>
            </a:r>
          </a:p>
          <a:p>
            <a:pPr marL="457200" indent="-457200">
              <a:buClr>
                <a:schemeClr val="accent3"/>
              </a:buClr>
              <a:defRPr/>
            </a:pPr>
            <a:r>
              <a:rPr lang="en-GB" sz="3500" dirty="0"/>
              <a:t>Is the relationship between X and Y linear? (If not, it may be possible to make it linear by transforming one or both variables)</a:t>
            </a:r>
          </a:p>
          <a:p>
            <a:pPr marL="457200" indent="-457200">
              <a:buClr>
                <a:schemeClr val="accent3"/>
              </a:buClr>
              <a:defRPr/>
            </a:pPr>
            <a:r>
              <a:rPr lang="en-GB" sz="3500" dirty="0"/>
              <a:t>Are there any outliers or influential values which may affect the results?  (If so, they should be examined and consideration given to investigating the effect of removing the outliers upon the analysis).</a:t>
            </a:r>
          </a:p>
          <a:p>
            <a:pPr marL="457200" indent="-457200">
              <a:buClr>
                <a:schemeClr val="accent3"/>
              </a:buClr>
              <a:defRPr/>
            </a:pPr>
            <a:r>
              <a:rPr lang="en-GB" sz="3500" dirty="0"/>
              <a:t>Is there anything else going on (</a:t>
            </a:r>
            <a:r>
              <a:rPr lang="en-GB" sz="3500" dirty="0" err="1"/>
              <a:t>eg</a:t>
            </a:r>
            <a:r>
              <a:rPr lang="en-GB" sz="3500" dirty="0"/>
              <a:t>. a different pattern for males than for females, or a restricted range of X values)?</a:t>
            </a:r>
            <a:endParaRPr lang="en-US" sz="3500" dirty="0"/>
          </a:p>
          <a:p>
            <a:pPr marL="457200" indent="-457200">
              <a:lnSpc>
                <a:spcPct val="120000"/>
              </a:lnSpc>
              <a:buClr>
                <a:schemeClr val="accent3"/>
              </a:buClr>
              <a:defRPr/>
            </a:pPr>
            <a:endParaRPr lang="en-US" dirty="0">
              <a:latin typeface="+mj-lt"/>
            </a:endParaRPr>
          </a:p>
        </p:txBody>
      </p:sp>
    </p:spTree>
    <p:custDataLst>
      <p:tags r:id="rId1"/>
    </p:custDataLst>
    <p:extLst>
      <p:ext uri="{BB962C8B-B14F-4D97-AF65-F5344CB8AC3E}">
        <p14:creationId xmlns:p14="http://schemas.microsoft.com/office/powerpoint/2010/main" val="3495885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chor="ctr"/>
          <a:lstStyle/>
          <a:p>
            <a:pPr eaLnBrk="1" hangingPunct="1"/>
            <a:r>
              <a:rPr lang="en-GB" altLang="en-US" dirty="0"/>
              <a:t>Points to Note (1)</a:t>
            </a:r>
            <a:endParaRPr lang="en-US" altLang="en-US" dirty="0"/>
          </a:p>
        </p:txBody>
      </p:sp>
      <p:sp>
        <p:nvSpPr>
          <p:cNvPr id="30723" name="Rectangle 3"/>
          <p:cNvSpPr>
            <a:spLocks noGrp="1" noChangeArrowheads="1"/>
          </p:cNvSpPr>
          <p:nvPr>
            <p:ph idx="1"/>
          </p:nvPr>
        </p:nvSpPr>
        <p:spPr/>
        <p:txBody>
          <a:bodyPr>
            <a:normAutofit/>
          </a:bodyPr>
          <a:lstStyle/>
          <a:p>
            <a:pPr marL="274320" indent="-274320" eaLnBrk="1" fontAlgn="auto" hangingPunct="1">
              <a:lnSpc>
                <a:spcPct val="80000"/>
              </a:lnSpc>
              <a:spcAft>
                <a:spcPts val="0"/>
              </a:spcAft>
              <a:buClr>
                <a:schemeClr val="accent3"/>
              </a:buClr>
              <a:buFont typeface="Wingdings 2"/>
              <a:buChar char=""/>
              <a:defRPr/>
            </a:pPr>
            <a:r>
              <a:rPr lang="en-GB" sz="2800" dirty="0">
                <a:latin typeface="+mj-lt"/>
              </a:rPr>
              <a:t>The correlation between X and Y is the same as the correlation between Y and X.</a:t>
            </a:r>
          </a:p>
          <a:p>
            <a:pPr marL="274320" indent="-274320" eaLnBrk="1" fontAlgn="auto" hangingPunct="1">
              <a:lnSpc>
                <a:spcPct val="80000"/>
              </a:lnSpc>
              <a:spcAft>
                <a:spcPts val="0"/>
              </a:spcAft>
              <a:buClr>
                <a:schemeClr val="accent3"/>
              </a:buClr>
              <a:buFont typeface="Wingdings 2"/>
              <a:buChar char=""/>
              <a:defRPr/>
            </a:pPr>
            <a:r>
              <a:rPr lang="en-GB" sz="2800" dirty="0">
                <a:latin typeface="+mj-lt"/>
              </a:rPr>
              <a:t>The equation of the regression of Y on X (used to predict Y) is </a:t>
            </a:r>
            <a:r>
              <a:rPr lang="en-GB" sz="2800" u="sng" dirty="0">
                <a:latin typeface="+mj-lt"/>
              </a:rPr>
              <a:t>not</a:t>
            </a:r>
            <a:r>
              <a:rPr lang="en-GB" sz="2800" dirty="0">
                <a:latin typeface="+mj-lt"/>
              </a:rPr>
              <a:t> the same as the equation of the regression of X on Y (used to predict X).</a:t>
            </a:r>
          </a:p>
          <a:p>
            <a:pPr marL="274320" indent="-274320" eaLnBrk="1" fontAlgn="auto" hangingPunct="1">
              <a:lnSpc>
                <a:spcPct val="80000"/>
              </a:lnSpc>
              <a:spcAft>
                <a:spcPts val="0"/>
              </a:spcAft>
              <a:buClr>
                <a:schemeClr val="accent3"/>
              </a:buClr>
              <a:buFont typeface="Wingdings 2"/>
              <a:buChar char=""/>
              <a:defRPr/>
            </a:pPr>
            <a:r>
              <a:rPr lang="en-GB" sz="2800" dirty="0">
                <a:latin typeface="+mj-lt"/>
              </a:rPr>
              <a:t>Correlation and regression can be used as descriptive techniques, in which case the assumptions are not important.</a:t>
            </a:r>
          </a:p>
          <a:p>
            <a:pPr marL="274320" indent="-274320" eaLnBrk="1" fontAlgn="auto" hangingPunct="1">
              <a:lnSpc>
                <a:spcPct val="80000"/>
              </a:lnSpc>
              <a:spcAft>
                <a:spcPts val="0"/>
              </a:spcAft>
              <a:buClr>
                <a:schemeClr val="accent3"/>
              </a:buClr>
              <a:buFont typeface="Wingdings 2"/>
              <a:buChar char=""/>
              <a:defRPr/>
            </a:pPr>
            <a:r>
              <a:rPr lang="en-GB" sz="2800" dirty="0">
                <a:latin typeface="+mj-lt"/>
              </a:rPr>
              <a:t>The assumptions for correlation and regression are only important if you wish to carry out statistical inference (hypothesis tests and confidence intervals).</a:t>
            </a:r>
          </a:p>
        </p:txBody>
      </p:sp>
    </p:spTree>
    <p:custDataLst>
      <p:tags r:id="rId1"/>
    </p:custDataLst>
    <p:extLst>
      <p:ext uri="{BB962C8B-B14F-4D97-AF65-F5344CB8AC3E}">
        <p14:creationId xmlns:p14="http://schemas.microsoft.com/office/powerpoint/2010/main" val="148536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Input</a:t>
            </a:r>
          </a:p>
        </p:txBody>
      </p:sp>
      <p:sp>
        <p:nvSpPr>
          <p:cNvPr id="3" name="Content Placeholder 2"/>
          <p:cNvSpPr>
            <a:spLocks noGrp="1"/>
          </p:cNvSpPr>
          <p:nvPr>
            <p:ph idx="1"/>
          </p:nvPr>
        </p:nvSpPr>
        <p:spPr/>
        <p:txBody>
          <a:bodyPr/>
          <a:lstStyle/>
          <a:p>
            <a:pPr marL="82296" indent="0">
              <a:buNone/>
            </a:pP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412776"/>
            <a:ext cx="7353960"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51102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chor="ctr"/>
          <a:lstStyle/>
          <a:p>
            <a:pPr eaLnBrk="1" hangingPunct="1"/>
            <a:r>
              <a:rPr lang="en-GB" altLang="en-US" dirty="0"/>
              <a:t>Points to Note (2)</a:t>
            </a:r>
            <a:endParaRPr lang="en-US" altLang="en-US" dirty="0"/>
          </a:p>
        </p:txBody>
      </p:sp>
      <p:sp>
        <p:nvSpPr>
          <p:cNvPr id="31747" name="Rectangle 3"/>
          <p:cNvSpPr>
            <a:spLocks noGrp="1" noChangeArrowheads="1"/>
          </p:cNvSpPr>
          <p:nvPr>
            <p:ph idx="1"/>
          </p:nvPr>
        </p:nvSpPr>
        <p:spPr/>
        <p:txBody>
          <a:bodyPr>
            <a:normAutofit/>
          </a:bodyPr>
          <a:lstStyle/>
          <a:p>
            <a:pPr marL="274320" indent="-274320" eaLnBrk="1" fontAlgn="auto" hangingPunct="1">
              <a:lnSpc>
                <a:spcPct val="90000"/>
              </a:lnSpc>
              <a:spcAft>
                <a:spcPts val="0"/>
              </a:spcAft>
              <a:buClr>
                <a:schemeClr val="accent3"/>
              </a:buClr>
              <a:buFont typeface="Wingdings 2"/>
              <a:buChar char=""/>
              <a:defRPr/>
            </a:pPr>
            <a:r>
              <a:rPr lang="en-GB" sz="2800" dirty="0">
                <a:latin typeface="+mj-lt"/>
              </a:rPr>
              <a:t>It is dangerous to use the regression equation for prediction using values of X outside of the range of observed values of X.</a:t>
            </a:r>
          </a:p>
          <a:p>
            <a:pPr marL="274320" indent="-274320" eaLnBrk="1" fontAlgn="auto" hangingPunct="1">
              <a:lnSpc>
                <a:spcPct val="90000"/>
              </a:lnSpc>
              <a:spcAft>
                <a:spcPts val="0"/>
              </a:spcAft>
              <a:buClr>
                <a:schemeClr val="accent3"/>
              </a:buClr>
              <a:buFont typeface="Wingdings 2"/>
              <a:buChar char=""/>
              <a:defRPr/>
            </a:pPr>
            <a:r>
              <a:rPr lang="en-GB" sz="2800" dirty="0">
                <a:latin typeface="+mj-lt"/>
              </a:rPr>
              <a:t>The value of the intercept, </a:t>
            </a:r>
            <a:r>
              <a:rPr lang="en-GB" sz="2800" dirty="0">
                <a:latin typeface="+mj-lt"/>
                <a:sym typeface="Symbol"/>
              </a:rPr>
              <a:t></a:t>
            </a:r>
            <a:r>
              <a:rPr lang="en-GB" sz="2800" baseline="-25000" dirty="0">
                <a:latin typeface="+mj-lt"/>
              </a:rPr>
              <a:t>0</a:t>
            </a:r>
            <a:r>
              <a:rPr lang="en-GB" sz="2800" dirty="0">
                <a:latin typeface="+mj-lt"/>
              </a:rPr>
              <a:t>, may not be meaningful if X = 0 is not meaningful, or if X = 0 is outside the range of values of X used to obtain the equation.</a:t>
            </a:r>
          </a:p>
          <a:p>
            <a:pPr marL="274320" indent="-274320" eaLnBrk="1" fontAlgn="auto" hangingPunct="1">
              <a:lnSpc>
                <a:spcPct val="90000"/>
              </a:lnSpc>
              <a:spcAft>
                <a:spcPts val="0"/>
              </a:spcAft>
              <a:buClr>
                <a:schemeClr val="accent3"/>
              </a:buClr>
              <a:buFont typeface="Wingdings 2"/>
              <a:buChar char=""/>
              <a:defRPr/>
            </a:pPr>
            <a:r>
              <a:rPr lang="en-GB" sz="2800" dirty="0">
                <a:latin typeface="+mj-lt"/>
              </a:rPr>
              <a:t>Use of correlation and regression techniques does not enable us to say anything about cause and effect.</a:t>
            </a:r>
          </a:p>
          <a:p>
            <a:pPr marL="274320" indent="-274320" eaLnBrk="1" fontAlgn="auto" hangingPunct="1">
              <a:lnSpc>
                <a:spcPct val="90000"/>
              </a:lnSpc>
              <a:spcAft>
                <a:spcPts val="0"/>
              </a:spcAft>
              <a:buClr>
                <a:schemeClr val="accent3"/>
              </a:buClr>
              <a:buFont typeface="Wingdings 2"/>
              <a:buChar char=""/>
              <a:defRPr/>
            </a:pPr>
            <a:endParaRPr lang="en-US" sz="2800" dirty="0"/>
          </a:p>
        </p:txBody>
      </p:sp>
    </p:spTree>
    <p:custDataLst>
      <p:tags r:id="rId1"/>
    </p:custDataLst>
    <p:extLst>
      <p:ext uri="{BB962C8B-B14F-4D97-AF65-F5344CB8AC3E}">
        <p14:creationId xmlns:p14="http://schemas.microsoft.com/office/powerpoint/2010/main" val="1546113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chor="ctr"/>
          <a:lstStyle/>
          <a:p>
            <a:r>
              <a:rPr lang="en-GB" dirty="0"/>
              <a:t>Making Predictions</a:t>
            </a:r>
          </a:p>
        </p:txBody>
      </p:sp>
      <p:sp>
        <p:nvSpPr>
          <p:cNvPr id="15363" name="Rectangle 3"/>
          <p:cNvSpPr>
            <a:spLocks noGrp="1" noChangeArrowheads="1"/>
          </p:cNvSpPr>
          <p:nvPr>
            <p:ph idx="1"/>
          </p:nvPr>
        </p:nvSpPr>
        <p:spPr/>
        <p:txBody>
          <a:bodyPr/>
          <a:lstStyle/>
          <a:p>
            <a:r>
              <a:rPr lang="en-GB" sz="2800" dirty="0">
                <a:cs typeface="Times New Roman" pitchFamily="18" charset="0"/>
              </a:rPr>
              <a:t>Providing the relationship between record sales and advertising expenditure is linear, and the assumptions are justified, we </a:t>
            </a:r>
            <a:r>
              <a:rPr lang="en-GB" sz="2800">
                <a:cs typeface="Times New Roman" pitchFamily="18" charset="0"/>
              </a:rPr>
              <a:t>can now use </a:t>
            </a:r>
            <a:r>
              <a:rPr lang="en-GB" sz="2800" dirty="0">
                <a:cs typeface="Times New Roman" pitchFamily="18" charset="0"/>
              </a:rPr>
              <a:t>the regression equation to make predictions and/or marketing adjustments.</a:t>
            </a:r>
            <a:endParaRPr lang="en-US" sz="2800" dirty="0"/>
          </a:p>
          <a:p>
            <a:endParaRPr lang="en-GB"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Prediction</a:t>
            </a:r>
            <a:endParaRPr lang="en-GB" dirty="0"/>
          </a:p>
        </p:txBody>
      </p:sp>
      <p:sp>
        <p:nvSpPr>
          <p:cNvPr id="3" name="Content Placeholder 2"/>
          <p:cNvSpPr>
            <a:spLocks noGrp="1"/>
          </p:cNvSpPr>
          <p:nvPr>
            <p:ph idx="1"/>
          </p:nvPr>
        </p:nvSpPr>
        <p:spPr/>
        <p:txBody>
          <a:bodyPr>
            <a:normAutofit fontScale="85000" lnSpcReduction="20000"/>
          </a:bodyPr>
          <a:lstStyle/>
          <a:p>
            <a:pPr marL="457200" indent="-457200">
              <a:buClr>
                <a:schemeClr val="accent3"/>
              </a:buClr>
              <a:defRPr/>
            </a:pPr>
            <a:r>
              <a:rPr lang="en-GB" dirty="0"/>
              <a:t>Based on the equation obtained from a sample of 200 records, if the record company executive is prepared to spend £100,000 on advertising a new record (</a:t>
            </a:r>
            <a:r>
              <a:rPr lang="en-GB" dirty="0" err="1"/>
              <a:t>ie</a:t>
            </a:r>
            <a:r>
              <a:rPr lang="en-GB" dirty="0"/>
              <a:t>. X = 100), what record sales (Y) would you predict in the first week after the record’s release?</a:t>
            </a:r>
          </a:p>
          <a:p>
            <a:pPr marL="274320" indent="-274320">
              <a:buClr>
                <a:schemeClr val="accent3"/>
              </a:buClr>
              <a:buNone/>
              <a:defRPr/>
            </a:pPr>
            <a:r>
              <a:rPr lang="en-GB" dirty="0"/>
              <a:t>		Y = 134.140 + 0.096 X</a:t>
            </a:r>
          </a:p>
          <a:p>
            <a:pPr marL="274320" indent="-274320">
              <a:buClr>
                <a:schemeClr val="accent3"/>
              </a:buClr>
              <a:buNone/>
              <a:defRPr/>
            </a:pPr>
            <a:r>
              <a:rPr lang="en-GB" dirty="0"/>
              <a:t>		   = 134.140 + (0.096)(100)</a:t>
            </a:r>
          </a:p>
          <a:p>
            <a:pPr marL="274320" indent="-274320">
              <a:buClr>
                <a:schemeClr val="accent3"/>
              </a:buClr>
              <a:buNone/>
              <a:defRPr/>
            </a:pPr>
            <a:r>
              <a:rPr lang="en-GB" dirty="0"/>
              <a:t>		   = 143.740</a:t>
            </a:r>
          </a:p>
          <a:p>
            <a:pPr marL="457200" indent="-457200">
              <a:buClr>
                <a:schemeClr val="accent3"/>
              </a:buClr>
              <a:defRPr/>
            </a:pPr>
            <a:r>
              <a:rPr lang="en-GB" dirty="0"/>
              <a:t>Therefore the predicted value of Y (when X = 100) is 143.740.  This represents predicted sales of 143,740.</a:t>
            </a:r>
          </a:p>
          <a:p>
            <a:pPr marL="82296" indent="0">
              <a:buNone/>
            </a:pPr>
            <a:endParaRPr lang="en-GB" dirty="0"/>
          </a:p>
        </p:txBody>
      </p:sp>
    </p:spTree>
    <p:extLst>
      <p:ext uri="{BB962C8B-B14F-4D97-AF65-F5344CB8AC3E}">
        <p14:creationId xmlns:p14="http://schemas.microsoft.com/office/powerpoint/2010/main" val="2535226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chor="ctr"/>
          <a:lstStyle/>
          <a:p>
            <a:pPr eaLnBrk="1" hangingPunct="1"/>
            <a:r>
              <a:rPr lang="en-GB" altLang="en-US" dirty="0"/>
              <a:t>Prediction (cont.)</a:t>
            </a:r>
            <a:endParaRPr lang="en-US" altLang="en-US" dirty="0"/>
          </a:p>
        </p:txBody>
      </p:sp>
      <p:sp>
        <p:nvSpPr>
          <p:cNvPr id="27651" name="Rectangle 3"/>
          <p:cNvSpPr>
            <a:spLocks noGrp="1" noChangeArrowheads="1"/>
          </p:cNvSpPr>
          <p:nvPr>
            <p:ph idx="1"/>
          </p:nvPr>
        </p:nvSpPr>
        <p:spPr/>
        <p:txBody>
          <a:bodyPr>
            <a:normAutofit/>
          </a:bodyPr>
          <a:lstStyle/>
          <a:p>
            <a:pPr marL="274320" indent="-274320" eaLnBrk="1" fontAlgn="auto" hangingPunct="1">
              <a:lnSpc>
                <a:spcPct val="90000"/>
              </a:lnSpc>
              <a:spcAft>
                <a:spcPts val="0"/>
              </a:spcAft>
              <a:buClr>
                <a:schemeClr val="accent3"/>
              </a:buClr>
              <a:buFont typeface="Wingdings 2"/>
              <a:buChar char=""/>
              <a:defRPr/>
            </a:pPr>
            <a:r>
              <a:rPr lang="en-GB" dirty="0">
                <a:latin typeface="+mj-lt"/>
              </a:rPr>
              <a:t>The predicted value number of record sales (when X = 100) was 143,740.</a:t>
            </a:r>
          </a:p>
          <a:p>
            <a:pPr marL="274320" indent="-274320" eaLnBrk="1" fontAlgn="auto" hangingPunct="1">
              <a:lnSpc>
                <a:spcPct val="90000"/>
              </a:lnSpc>
              <a:spcAft>
                <a:spcPts val="0"/>
              </a:spcAft>
              <a:buClr>
                <a:schemeClr val="accent3"/>
              </a:buClr>
              <a:buFont typeface="Wingdings 2"/>
              <a:buChar char=""/>
              <a:defRPr/>
            </a:pPr>
            <a:r>
              <a:rPr lang="en-GB" dirty="0">
                <a:latin typeface="+mj-lt"/>
              </a:rPr>
              <a:t>In the sample of 200, there was a record for which X = 100.03. Corresponding sales for this record were 140,000.  This is less than predicted.</a:t>
            </a:r>
          </a:p>
          <a:p>
            <a:pPr marL="274320" indent="-274320" eaLnBrk="1" fontAlgn="auto" hangingPunct="1">
              <a:lnSpc>
                <a:spcPct val="90000"/>
              </a:lnSpc>
              <a:spcAft>
                <a:spcPts val="0"/>
              </a:spcAft>
              <a:buClr>
                <a:schemeClr val="accent3"/>
              </a:buClr>
              <a:buFont typeface="Wingdings 2"/>
              <a:buChar char=""/>
              <a:defRPr/>
            </a:pPr>
            <a:r>
              <a:rPr lang="en-GB" dirty="0">
                <a:latin typeface="+mj-lt"/>
              </a:rPr>
              <a:t>The predicted value of Y does not necessarily correspond to an actual observation of Y. </a:t>
            </a:r>
            <a:endParaRPr lang="en-US" dirty="0">
              <a:latin typeface="+mj-lt"/>
            </a:endParaRPr>
          </a:p>
        </p:txBody>
      </p:sp>
    </p:spTree>
    <p:custDataLst>
      <p:tags r:id="rId1"/>
    </p:custDataLst>
    <p:extLst>
      <p:ext uri="{BB962C8B-B14F-4D97-AF65-F5344CB8AC3E}">
        <p14:creationId xmlns:p14="http://schemas.microsoft.com/office/powerpoint/2010/main" val="3145749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Prediction in R</a:t>
            </a:r>
          </a:p>
        </p:txBody>
      </p:sp>
      <p:sp>
        <p:nvSpPr>
          <p:cNvPr id="3" name="Content Placeholder 2"/>
          <p:cNvSpPr>
            <a:spLocks noGrp="1"/>
          </p:cNvSpPr>
          <p:nvPr>
            <p:ph idx="1"/>
          </p:nvPr>
        </p:nvSpPr>
        <p:spPr/>
        <p:txBody>
          <a:bodyPr/>
          <a:lstStyle/>
          <a:p>
            <a:pPr marL="82296" indent="0">
              <a:buNone/>
            </a:pPr>
            <a:r>
              <a:rPr lang="en-GB" sz="2400" dirty="0">
                <a:solidFill>
                  <a:srgbClr val="FF0000"/>
                </a:solidFill>
                <a:latin typeface="Courier New" panose="02070309020205020404" pitchFamily="49" charset="0"/>
                <a:cs typeface="Courier New" panose="02070309020205020404" pitchFamily="49" charset="0"/>
              </a:rPr>
              <a:t>&gt; predict(lm(</a:t>
            </a:r>
            <a:r>
              <a:rPr lang="en-GB" sz="2400" dirty="0" err="1">
                <a:solidFill>
                  <a:srgbClr val="FF0000"/>
                </a:solidFill>
                <a:latin typeface="Courier New" panose="02070309020205020404" pitchFamily="49" charset="0"/>
                <a:cs typeface="Courier New" panose="02070309020205020404" pitchFamily="49" charset="0"/>
              </a:rPr>
              <a:t>Sales~Adverts</a:t>
            </a:r>
            <a:r>
              <a:rPr lang="en-GB" sz="2400" dirty="0">
                <a:solidFill>
                  <a:srgbClr val="FF0000"/>
                </a:solidFill>
                <a:latin typeface="Courier New" panose="02070309020205020404" pitchFamily="49" charset="0"/>
                <a:cs typeface="Courier New" panose="02070309020205020404" pitchFamily="49" charset="0"/>
              </a:rPr>
              <a:t>), 	list(Adverts=100))</a:t>
            </a:r>
          </a:p>
          <a:p>
            <a:pPr marL="82296" indent="0">
              <a:buNone/>
            </a:pPr>
            <a:r>
              <a:rPr lang="en-GB" sz="2400" dirty="0">
                <a:solidFill>
                  <a:srgbClr val="002060"/>
                </a:solidFill>
                <a:latin typeface="Courier New" panose="02070309020205020404" pitchFamily="49" charset="0"/>
                <a:cs typeface="Courier New" panose="02070309020205020404" pitchFamily="49" charset="0"/>
              </a:rPr>
              <a:t>       1 </a:t>
            </a:r>
          </a:p>
          <a:p>
            <a:pPr marL="82296" indent="0">
              <a:buNone/>
            </a:pPr>
            <a:r>
              <a:rPr lang="en-GB" sz="2400" dirty="0">
                <a:solidFill>
                  <a:srgbClr val="002060"/>
                </a:solidFill>
                <a:latin typeface="Courier New" panose="02070309020205020404" pitchFamily="49" charset="0"/>
                <a:cs typeface="Courier New" panose="02070309020205020404" pitchFamily="49" charset="0"/>
              </a:rPr>
              <a:t>143.7523 </a:t>
            </a:r>
          </a:p>
          <a:p>
            <a:pPr marL="82296" indent="0">
              <a:buNone/>
            </a:pPr>
            <a:endParaRPr lang="en-GB" sz="2400" dirty="0">
              <a:latin typeface="Courier New" panose="02070309020205020404" pitchFamily="49" charset="0"/>
              <a:cs typeface="Courier New" panose="02070309020205020404" pitchFamily="49" charset="0"/>
            </a:endParaRPr>
          </a:p>
          <a:p>
            <a:pPr marL="82296" indent="0">
              <a:buNone/>
            </a:pPr>
            <a:r>
              <a:rPr lang="en-GB" sz="2800" dirty="0">
                <a:cs typeface="Courier New" panose="02070309020205020404" pitchFamily="49" charset="0"/>
              </a:rPr>
              <a:t>N.B.  The predicted value obtained using R is not exactly the same as that obtained by hand.  This is due to rounding (by hand).</a:t>
            </a:r>
          </a:p>
          <a:p>
            <a:pPr marL="82296" indent="0">
              <a:buNone/>
            </a:pPr>
            <a:endParaRPr lang="en-GB" dirty="0"/>
          </a:p>
        </p:txBody>
      </p:sp>
    </p:spTree>
    <p:extLst>
      <p:ext uri="{BB962C8B-B14F-4D97-AF65-F5344CB8AC3E}">
        <p14:creationId xmlns:p14="http://schemas.microsoft.com/office/powerpoint/2010/main" val="1998639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chor="t"/>
          <a:lstStyle/>
          <a:p>
            <a:pPr eaLnBrk="1" hangingPunct="1"/>
            <a:r>
              <a:rPr lang="en-GB" altLang="en-US" dirty="0"/>
              <a:t>Choosing between 2 models</a:t>
            </a:r>
            <a:endParaRPr lang="en-US" altLang="en-US" dirty="0"/>
          </a:p>
        </p:txBody>
      </p:sp>
      <p:sp>
        <p:nvSpPr>
          <p:cNvPr id="33795" name="Rectangle 3"/>
          <p:cNvSpPr>
            <a:spLocks noGrp="1" noChangeArrowheads="1"/>
          </p:cNvSpPr>
          <p:nvPr>
            <p:ph idx="1"/>
          </p:nvPr>
        </p:nvSpPr>
        <p:spPr/>
        <p:txBody>
          <a:bodyPr>
            <a:normAutofit/>
          </a:bodyPr>
          <a:lstStyle/>
          <a:p>
            <a:pPr marL="274320" indent="-274320" eaLnBrk="1" fontAlgn="auto" hangingPunct="1">
              <a:lnSpc>
                <a:spcPct val="80000"/>
              </a:lnSpc>
              <a:spcAft>
                <a:spcPts val="0"/>
              </a:spcAft>
              <a:buClr>
                <a:schemeClr val="accent3"/>
              </a:buClr>
              <a:buFontTx/>
              <a:buNone/>
              <a:defRPr/>
            </a:pPr>
            <a:r>
              <a:rPr lang="en-GB" sz="2400" dirty="0">
                <a:latin typeface="+mj-lt"/>
              </a:rPr>
              <a:t>DV:  Record Sales</a:t>
            </a:r>
          </a:p>
          <a:p>
            <a:pPr marL="274320" indent="-274320" eaLnBrk="1" fontAlgn="auto" hangingPunct="1">
              <a:lnSpc>
                <a:spcPct val="80000"/>
              </a:lnSpc>
              <a:spcAft>
                <a:spcPts val="0"/>
              </a:spcAft>
              <a:buClr>
                <a:schemeClr val="accent3"/>
              </a:buClr>
              <a:buFontTx/>
              <a:buNone/>
              <a:defRPr/>
            </a:pPr>
            <a:r>
              <a:rPr lang="en-GB" sz="2400" dirty="0">
                <a:latin typeface="+mj-lt"/>
              </a:rPr>
              <a:t>IV1:  Advertising Expenditure</a:t>
            </a:r>
          </a:p>
          <a:p>
            <a:pPr marL="274320" indent="-274320" eaLnBrk="1" fontAlgn="auto" hangingPunct="1">
              <a:lnSpc>
                <a:spcPct val="80000"/>
              </a:lnSpc>
              <a:spcAft>
                <a:spcPts val="0"/>
              </a:spcAft>
              <a:buClr>
                <a:schemeClr val="accent3"/>
              </a:buClr>
              <a:buFontTx/>
              <a:buNone/>
              <a:defRPr/>
            </a:pPr>
            <a:r>
              <a:rPr lang="en-GB" sz="2400" dirty="0">
                <a:latin typeface="+mj-lt"/>
              </a:rPr>
              <a:t>IV2:  Attractiveness of Band</a:t>
            </a:r>
          </a:p>
          <a:p>
            <a:pPr marL="274320" indent="-274320" eaLnBrk="1" fontAlgn="auto" hangingPunct="1">
              <a:lnSpc>
                <a:spcPct val="80000"/>
              </a:lnSpc>
              <a:spcAft>
                <a:spcPts val="0"/>
              </a:spcAft>
              <a:buClr>
                <a:schemeClr val="accent3"/>
              </a:buClr>
              <a:buFontTx/>
              <a:buNone/>
              <a:defRPr/>
            </a:pPr>
            <a:endParaRPr lang="en-GB" sz="2400" dirty="0">
              <a:latin typeface="+mj-lt"/>
            </a:endParaRPr>
          </a:p>
          <a:p>
            <a:pPr marL="274320" indent="-274320" eaLnBrk="1" fontAlgn="auto" hangingPunct="1">
              <a:lnSpc>
                <a:spcPct val="80000"/>
              </a:lnSpc>
              <a:spcAft>
                <a:spcPts val="0"/>
              </a:spcAft>
              <a:buClr>
                <a:schemeClr val="accent3"/>
              </a:buClr>
              <a:buFontTx/>
              <a:buNone/>
              <a:defRPr/>
            </a:pPr>
            <a:r>
              <a:rPr lang="en-GB" sz="2400" dirty="0">
                <a:latin typeface="+mj-lt"/>
              </a:rPr>
              <a:t>In the lecture:</a:t>
            </a:r>
          </a:p>
          <a:p>
            <a:pPr marL="274320" indent="-274320" eaLnBrk="1" fontAlgn="auto" hangingPunct="1">
              <a:lnSpc>
                <a:spcPct val="80000"/>
              </a:lnSpc>
              <a:spcAft>
                <a:spcPts val="0"/>
              </a:spcAft>
              <a:buClr>
                <a:schemeClr val="accent3"/>
              </a:buClr>
              <a:buFontTx/>
              <a:buNone/>
              <a:defRPr/>
            </a:pPr>
            <a:r>
              <a:rPr lang="en-GB" sz="2400" dirty="0">
                <a:latin typeface="+mj-lt"/>
              </a:rPr>
              <a:t>Record Sales = 134.140 + (0.096)(Advertising Expenditure)</a:t>
            </a:r>
            <a:endParaRPr lang="en-US" sz="2400" dirty="0">
              <a:latin typeface="+mj-lt"/>
            </a:endParaRPr>
          </a:p>
          <a:p>
            <a:pPr marL="274320" indent="-274320" eaLnBrk="1" fontAlgn="auto" hangingPunct="1">
              <a:lnSpc>
                <a:spcPct val="80000"/>
              </a:lnSpc>
              <a:spcAft>
                <a:spcPts val="0"/>
              </a:spcAft>
              <a:buClr>
                <a:schemeClr val="accent3"/>
              </a:buClr>
              <a:buFontTx/>
              <a:buNone/>
              <a:defRPr/>
            </a:pPr>
            <a:endParaRPr lang="en-GB" sz="2400" dirty="0">
              <a:latin typeface="+mj-lt"/>
            </a:endParaRPr>
          </a:p>
          <a:p>
            <a:pPr marL="274320" indent="-274320" eaLnBrk="1" fontAlgn="auto" hangingPunct="1">
              <a:lnSpc>
                <a:spcPct val="80000"/>
              </a:lnSpc>
              <a:spcAft>
                <a:spcPts val="0"/>
              </a:spcAft>
              <a:buClr>
                <a:schemeClr val="accent3"/>
              </a:buClr>
              <a:buFontTx/>
              <a:buNone/>
              <a:defRPr/>
            </a:pPr>
            <a:r>
              <a:rPr lang="en-GB" sz="2400" dirty="0">
                <a:latin typeface="+mj-lt"/>
              </a:rPr>
              <a:t>In the practical:</a:t>
            </a:r>
          </a:p>
          <a:p>
            <a:pPr marL="274320" indent="-274320" eaLnBrk="1" fontAlgn="auto" hangingPunct="1">
              <a:lnSpc>
                <a:spcPct val="80000"/>
              </a:lnSpc>
              <a:spcAft>
                <a:spcPts val="0"/>
              </a:spcAft>
              <a:buClr>
                <a:schemeClr val="accent3"/>
              </a:buClr>
              <a:buFontTx/>
              <a:buNone/>
              <a:defRPr/>
            </a:pPr>
            <a:r>
              <a:rPr lang="en-GB" sz="2400" dirty="0">
                <a:latin typeface="+mj-lt"/>
              </a:rPr>
              <a:t>Record Sales = 65.510 + (18.861)(Attractiveness)</a:t>
            </a:r>
          </a:p>
          <a:p>
            <a:pPr marL="274320" indent="-274320" eaLnBrk="1" fontAlgn="auto" hangingPunct="1">
              <a:lnSpc>
                <a:spcPct val="80000"/>
              </a:lnSpc>
              <a:spcAft>
                <a:spcPts val="0"/>
              </a:spcAft>
              <a:buClr>
                <a:schemeClr val="accent3"/>
              </a:buClr>
              <a:buFontTx/>
              <a:buNone/>
              <a:defRPr/>
            </a:pPr>
            <a:endParaRPr lang="en-GB" sz="2400" dirty="0">
              <a:latin typeface="+mj-lt"/>
            </a:endParaRPr>
          </a:p>
          <a:p>
            <a:pPr marL="274320" indent="-274320" eaLnBrk="1" fontAlgn="auto" hangingPunct="1">
              <a:lnSpc>
                <a:spcPct val="80000"/>
              </a:lnSpc>
              <a:spcAft>
                <a:spcPts val="0"/>
              </a:spcAft>
              <a:buClr>
                <a:schemeClr val="accent3"/>
              </a:buClr>
              <a:buFont typeface="Wingdings 2"/>
              <a:buChar char=""/>
              <a:defRPr/>
            </a:pPr>
            <a:r>
              <a:rPr lang="en-GB" sz="2400" dirty="0">
                <a:latin typeface="+mj-lt"/>
              </a:rPr>
              <a:t>Which of these two models is “best”?</a:t>
            </a:r>
          </a:p>
          <a:p>
            <a:pPr marL="274320" indent="-274320" eaLnBrk="1" fontAlgn="auto" hangingPunct="1">
              <a:lnSpc>
                <a:spcPct val="80000"/>
              </a:lnSpc>
              <a:spcAft>
                <a:spcPts val="0"/>
              </a:spcAft>
              <a:buClr>
                <a:schemeClr val="accent3"/>
              </a:buClr>
              <a:buFont typeface="Wingdings 2"/>
              <a:buChar char=""/>
              <a:defRPr/>
            </a:pPr>
            <a:r>
              <a:rPr lang="en-GB" sz="2400" dirty="0">
                <a:latin typeface="+mj-lt"/>
              </a:rPr>
              <a:t>What is meant by “best”?</a:t>
            </a:r>
            <a:endParaRPr lang="en-US" sz="2400" dirty="0">
              <a:latin typeface="+mj-lt"/>
            </a:endParaRPr>
          </a:p>
        </p:txBody>
      </p:sp>
    </p:spTree>
    <p:custDataLst>
      <p:tags r:id="rId1"/>
    </p:custDataLst>
    <p:extLst>
      <p:ext uri="{BB962C8B-B14F-4D97-AF65-F5344CB8AC3E}">
        <p14:creationId xmlns:p14="http://schemas.microsoft.com/office/powerpoint/2010/main" val="20507173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chor="ctr">
            <a:normAutofit fontScale="90000"/>
          </a:bodyPr>
          <a:lstStyle/>
          <a:p>
            <a:pPr eaLnBrk="1" hangingPunct="1"/>
            <a:r>
              <a:rPr lang="en-GB" altLang="en-US" sz="4000" dirty="0"/>
              <a:t>How to Decide Which Model is “Best”?</a:t>
            </a:r>
            <a:endParaRPr lang="en-US" altLang="en-US" sz="4000" dirty="0"/>
          </a:p>
        </p:txBody>
      </p:sp>
      <p:sp>
        <p:nvSpPr>
          <p:cNvPr id="34819" name="Rectangle 3"/>
          <p:cNvSpPr>
            <a:spLocks noGrp="1" noChangeArrowheads="1"/>
          </p:cNvSpPr>
          <p:nvPr>
            <p:ph idx="1"/>
          </p:nvPr>
        </p:nvSpPr>
        <p:spPr/>
        <p:txBody>
          <a:bodyPr>
            <a:normAutofit/>
          </a:bodyPr>
          <a:lstStyle/>
          <a:p>
            <a:pPr marL="274320" indent="-274320" eaLnBrk="1" fontAlgn="auto" hangingPunct="1">
              <a:spcAft>
                <a:spcPts val="0"/>
              </a:spcAft>
              <a:buClr>
                <a:schemeClr val="accent3"/>
              </a:buClr>
              <a:buFontTx/>
              <a:buNone/>
              <a:defRPr/>
            </a:pPr>
            <a:r>
              <a:rPr lang="en-GB" sz="2800" u="sng" dirty="0">
                <a:latin typeface="+mj-lt"/>
              </a:rPr>
              <a:t>Suggestions:</a:t>
            </a:r>
          </a:p>
          <a:p>
            <a:pPr marL="457200" indent="-457200">
              <a:buClr>
                <a:schemeClr val="accent3"/>
              </a:buClr>
              <a:defRPr/>
            </a:pPr>
            <a:r>
              <a:rPr lang="en-GB" sz="2800" dirty="0">
                <a:latin typeface="+mj-lt"/>
              </a:rPr>
              <a:t>Check that assumptions are satisfied (for model to be valid).</a:t>
            </a:r>
          </a:p>
          <a:p>
            <a:pPr marL="457200" indent="-457200">
              <a:buClr>
                <a:schemeClr val="accent3"/>
              </a:buClr>
              <a:defRPr/>
            </a:pPr>
            <a:r>
              <a:rPr lang="en-GB" sz="2800" dirty="0">
                <a:latin typeface="+mj-lt"/>
              </a:rPr>
              <a:t>Compare fitted line plots.</a:t>
            </a:r>
          </a:p>
          <a:p>
            <a:pPr marL="457200" indent="-457200">
              <a:buClr>
                <a:schemeClr val="accent3"/>
              </a:buClr>
              <a:defRPr/>
            </a:pPr>
            <a:r>
              <a:rPr lang="en-GB" sz="2800" dirty="0">
                <a:latin typeface="+mj-lt"/>
              </a:rPr>
              <a:t>Consider the values of r, R</a:t>
            </a:r>
            <a:r>
              <a:rPr lang="en-GB" sz="2800" baseline="30000" dirty="0">
                <a:latin typeface="+mj-lt"/>
              </a:rPr>
              <a:t>2</a:t>
            </a:r>
            <a:r>
              <a:rPr lang="en-GB" sz="2800" dirty="0">
                <a:latin typeface="+mj-lt"/>
              </a:rPr>
              <a:t> and Adjusted R</a:t>
            </a:r>
            <a:r>
              <a:rPr lang="en-GB" sz="2800" baseline="30000" dirty="0">
                <a:latin typeface="+mj-lt"/>
              </a:rPr>
              <a:t>2</a:t>
            </a:r>
            <a:r>
              <a:rPr lang="en-GB" sz="2800" dirty="0">
                <a:latin typeface="+mj-lt"/>
              </a:rPr>
              <a:t>.</a:t>
            </a:r>
          </a:p>
          <a:p>
            <a:pPr marL="457200" indent="-457200">
              <a:buClr>
                <a:schemeClr val="accent3"/>
              </a:buClr>
              <a:defRPr/>
            </a:pPr>
            <a:r>
              <a:rPr lang="en-GB" sz="2800" dirty="0">
                <a:latin typeface="+mj-lt"/>
              </a:rPr>
              <a:t>Check significance the regression model (ANOVA output).</a:t>
            </a:r>
          </a:p>
          <a:p>
            <a:pPr marL="457200" indent="-457200">
              <a:buClr>
                <a:schemeClr val="accent3"/>
              </a:buClr>
              <a:defRPr/>
            </a:pPr>
            <a:r>
              <a:rPr lang="en-GB" sz="2800" dirty="0">
                <a:latin typeface="+mj-lt"/>
              </a:rPr>
              <a:t>Check significance of the slope (t-test).</a:t>
            </a:r>
            <a:endParaRPr lang="en-US" sz="2800" dirty="0">
              <a:latin typeface="+mj-lt"/>
            </a:endParaRPr>
          </a:p>
        </p:txBody>
      </p:sp>
    </p:spTree>
    <p:custDataLst>
      <p:tags r:id="rId1"/>
    </p:custDataLst>
    <p:extLst>
      <p:ext uri="{BB962C8B-B14F-4D97-AF65-F5344CB8AC3E}">
        <p14:creationId xmlns:p14="http://schemas.microsoft.com/office/powerpoint/2010/main" val="28279021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 Sales Examples</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196752"/>
            <a:ext cx="4211904" cy="3366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212976"/>
            <a:ext cx="4032448" cy="3090664"/>
          </a:xfrm>
          <a:prstGeom prst="rect">
            <a:avLst/>
          </a:prstGeom>
          <a:noFill/>
          <a:ln>
            <a:noFill/>
          </a:ln>
        </p:spPr>
      </p:pic>
    </p:spTree>
    <p:extLst>
      <p:ext uri="{BB962C8B-B14F-4D97-AF65-F5344CB8AC3E}">
        <p14:creationId xmlns:p14="http://schemas.microsoft.com/office/powerpoint/2010/main" val="622426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chor="ctr"/>
          <a:lstStyle/>
          <a:p>
            <a:pPr eaLnBrk="1" hangingPunct="1"/>
            <a:r>
              <a:rPr lang="en-GB" altLang="en-US" dirty="0"/>
              <a:t>Record Sales Examples</a:t>
            </a:r>
            <a:endParaRPr lang="en-US" altLang="en-US" dirty="0"/>
          </a:p>
        </p:txBody>
      </p:sp>
      <p:sp>
        <p:nvSpPr>
          <p:cNvPr id="36867" name="Rectangle 3"/>
          <p:cNvSpPr>
            <a:spLocks noGrp="1" noChangeArrowheads="1"/>
          </p:cNvSpPr>
          <p:nvPr>
            <p:ph idx="1"/>
          </p:nvPr>
        </p:nvSpPr>
        <p:spPr>
          <a:xfrm>
            <a:off x="611560" y="1484784"/>
            <a:ext cx="8424936" cy="4525963"/>
          </a:xfrm>
        </p:spPr>
        <p:txBody>
          <a:bodyPr>
            <a:normAutofit fontScale="92500"/>
          </a:bodyPr>
          <a:lstStyle/>
          <a:p>
            <a:pPr marL="274320" indent="-274320" eaLnBrk="1" fontAlgn="auto" hangingPunct="1">
              <a:spcAft>
                <a:spcPts val="0"/>
              </a:spcAft>
              <a:buClr>
                <a:schemeClr val="accent3"/>
              </a:buClr>
              <a:buFontTx/>
              <a:buNone/>
              <a:defRPr/>
            </a:pPr>
            <a:r>
              <a:rPr lang="en-GB" dirty="0"/>
              <a:t>				</a:t>
            </a:r>
            <a:r>
              <a:rPr lang="en-GB" b="1" u="sng" dirty="0">
                <a:latin typeface="+mj-lt"/>
              </a:rPr>
              <a:t>IV = Adverts</a:t>
            </a:r>
            <a:r>
              <a:rPr lang="en-GB" b="1" dirty="0">
                <a:latin typeface="+mj-lt"/>
              </a:rPr>
              <a:t>	</a:t>
            </a:r>
            <a:r>
              <a:rPr lang="en-GB" b="1" u="sng" dirty="0">
                <a:latin typeface="+mj-lt"/>
              </a:rPr>
              <a:t>IV = Attract</a:t>
            </a:r>
          </a:p>
          <a:p>
            <a:pPr marL="274320" indent="-274320" eaLnBrk="1" fontAlgn="auto" hangingPunct="1">
              <a:spcAft>
                <a:spcPts val="0"/>
              </a:spcAft>
              <a:buClr>
                <a:schemeClr val="accent3"/>
              </a:buClr>
              <a:buFontTx/>
              <a:buNone/>
              <a:defRPr/>
            </a:pPr>
            <a:r>
              <a:rPr lang="en-GB" b="1" dirty="0">
                <a:latin typeface="+mj-lt"/>
              </a:rPr>
              <a:t>		R</a:t>
            </a:r>
            <a:r>
              <a:rPr lang="en-GB" b="1" baseline="30000" dirty="0">
                <a:latin typeface="+mj-lt"/>
              </a:rPr>
              <a:t>2</a:t>
            </a:r>
            <a:r>
              <a:rPr lang="en-GB" dirty="0">
                <a:latin typeface="+mj-lt"/>
              </a:rPr>
              <a:t>		0.335			0.106</a:t>
            </a:r>
          </a:p>
          <a:p>
            <a:pPr marL="274320" indent="-274320" eaLnBrk="1" fontAlgn="auto" hangingPunct="1">
              <a:spcAft>
                <a:spcPts val="0"/>
              </a:spcAft>
              <a:buClr>
                <a:schemeClr val="accent3"/>
              </a:buClr>
              <a:buFontTx/>
              <a:buNone/>
              <a:defRPr/>
            </a:pPr>
            <a:r>
              <a:rPr lang="en-GB" b="1" dirty="0">
                <a:latin typeface="+mj-lt"/>
              </a:rPr>
              <a:t>		Adj.R</a:t>
            </a:r>
            <a:r>
              <a:rPr lang="en-GB" b="1" baseline="30000" dirty="0">
                <a:latin typeface="+mj-lt"/>
              </a:rPr>
              <a:t>2</a:t>
            </a:r>
            <a:r>
              <a:rPr lang="en-GB" b="1" dirty="0">
                <a:latin typeface="+mj-lt"/>
              </a:rPr>
              <a:t> 	</a:t>
            </a:r>
            <a:r>
              <a:rPr lang="en-GB" dirty="0">
                <a:latin typeface="+mj-lt"/>
              </a:rPr>
              <a:t>0.331			0.102</a:t>
            </a:r>
          </a:p>
          <a:p>
            <a:pPr marL="274320" indent="-274320" eaLnBrk="1" fontAlgn="auto" hangingPunct="1">
              <a:spcAft>
                <a:spcPts val="0"/>
              </a:spcAft>
              <a:buClr>
                <a:schemeClr val="accent3"/>
              </a:buClr>
              <a:buFontTx/>
              <a:buNone/>
              <a:defRPr/>
            </a:pPr>
            <a:r>
              <a:rPr lang="en-GB" b="1" dirty="0">
                <a:latin typeface="+mj-lt"/>
              </a:rPr>
              <a:t>		r	</a:t>
            </a:r>
            <a:r>
              <a:rPr lang="en-GB" dirty="0">
                <a:latin typeface="+mj-lt"/>
              </a:rPr>
              <a:t>	0.578 (p&lt;0.001)	0.326 (p&lt;0.001)</a:t>
            </a:r>
          </a:p>
          <a:p>
            <a:pPr marL="274320" indent="-274320" eaLnBrk="1" fontAlgn="auto" hangingPunct="1">
              <a:spcAft>
                <a:spcPts val="0"/>
              </a:spcAft>
              <a:buClr>
                <a:schemeClr val="accent3"/>
              </a:buClr>
              <a:buFontTx/>
              <a:buNone/>
              <a:defRPr/>
            </a:pPr>
            <a:r>
              <a:rPr lang="en-GB" b="1" dirty="0">
                <a:latin typeface="+mj-lt"/>
              </a:rPr>
              <a:t>		t</a:t>
            </a:r>
            <a:r>
              <a:rPr lang="en-GB" dirty="0">
                <a:latin typeface="+mj-lt"/>
              </a:rPr>
              <a:t>		9.979 (p&lt;0.001)	4.854 (p&lt;0.001)</a:t>
            </a:r>
          </a:p>
          <a:p>
            <a:pPr marL="274320" indent="-274320" eaLnBrk="1" fontAlgn="auto" hangingPunct="1">
              <a:spcAft>
                <a:spcPts val="0"/>
              </a:spcAft>
              <a:buClr>
                <a:schemeClr val="accent3"/>
              </a:buClr>
              <a:buFontTx/>
              <a:buNone/>
              <a:defRPr/>
            </a:pPr>
            <a:r>
              <a:rPr lang="en-GB" b="1" dirty="0">
                <a:latin typeface="+mj-lt"/>
              </a:rPr>
              <a:t>		F	</a:t>
            </a:r>
            <a:r>
              <a:rPr lang="en-GB" dirty="0">
                <a:latin typeface="+mj-lt"/>
              </a:rPr>
              <a:t>	99.587 (p&lt;0.001)	23.563 (p&lt;0.001)</a:t>
            </a:r>
          </a:p>
          <a:p>
            <a:pPr marL="274320" indent="-274320" eaLnBrk="1" fontAlgn="auto" hangingPunct="1">
              <a:spcAft>
                <a:spcPts val="0"/>
              </a:spcAft>
              <a:buClr>
                <a:schemeClr val="accent3"/>
              </a:buClr>
              <a:buFontTx/>
              <a:buNone/>
              <a:defRPr/>
            </a:pPr>
            <a:endParaRPr lang="en-GB" dirty="0">
              <a:latin typeface="+mj-lt"/>
            </a:endParaRPr>
          </a:p>
          <a:p>
            <a:pPr marL="274320" indent="-274320" eaLnBrk="1" fontAlgn="auto" hangingPunct="1">
              <a:spcAft>
                <a:spcPts val="0"/>
              </a:spcAft>
              <a:buClr>
                <a:schemeClr val="accent3"/>
              </a:buClr>
              <a:buFontTx/>
              <a:buNone/>
              <a:defRPr/>
            </a:pPr>
            <a:r>
              <a:rPr lang="en-GB" dirty="0">
                <a:latin typeface="+mj-lt"/>
              </a:rPr>
              <a:t>		Which model do </a:t>
            </a:r>
            <a:r>
              <a:rPr lang="en-GB" u="sng" dirty="0">
                <a:latin typeface="+mj-lt"/>
              </a:rPr>
              <a:t>you</a:t>
            </a:r>
            <a:r>
              <a:rPr lang="en-GB" dirty="0">
                <a:latin typeface="+mj-lt"/>
              </a:rPr>
              <a:t> think is best?</a:t>
            </a:r>
            <a:endParaRPr lang="en-US" dirty="0">
              <a:latin typeface="+mj-lt"/>
            </a:endParaRPr>
          </a:p>
        </p:txBody>
      </p:sp>
    </p:spTree>
    <p:custDataLst>
      <p:tags r:id="rId1"/>
    </p:custDataLst>
    <p:extLst>
      <p:ext uri="{BB962C8B-B14F-4D97-AF65-F5344CB8AC3E}">
        <p14:creationId xmlns:p14="http://schemas.microsoft.com/office/powerpoint/2010/main" val="17448402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dirty="0"/>
              <a:t>Introduction to Multiple Regression</a:t>
            </a:r>
            <a:endParaRPr lang="en-GB" dirty="0"/>
          </a:p>
        </p:txBody>
      </p:sp>
      <p:sp>
        <p:nvSpPr>
          <p:cNvPr id="3" name="Content Placeholder 2"/>
          <p:cNvSpPr>
            <a:spLocks noGrp="1"/>
          </p:cNvSpPr>
          <p:nvPr>
            <p:ph idx="1"/>
          </p:nvPr>
        </p:nvSpPr>
        <p:spPr/>
        <p:txBody>
          <a:bodyPr/>
          <a:lstStyle/>
          <a:p>
            <a:r>
              <a:rPr lang="en-GB" dirty="0"/>
              <a:t>Can we include both IVs in a single model?</a:t>
            </a:r>
          </a:p>
          <a:p>
            <a:r>
              <a:rPr lang="en-GB" dirty="0"/>
              <a:t>Yes – using multiple regression.</a:t>
            </a:r>
          </a:p>
          <a:p>
            <a:endParaRPr lang="en-GB" dirty="0"/>
          </a:p>
          <a:p>
            <a:pPr marL="274320" indent="-274320">
              <a:lnSpc>
                <a:spcPct val="90000"/>
              </a:lnSpc>
              <a:buClr>
                <a:schemeClr val="accent3"/>
              </a:buClr>
              <a:buNone/>
              <a:defRPr/>
            </a:pPr>
            <a:r>
              <a:rPr lang="en-GB" dirty="0"/>
              <a:t>(Simple) Linear Regression Model:</a:t>
            </a:r>
          </a:p>
          <a:p>
            <a:pPr marL="274320" indent="-274320">
              <a:lnSpc>
                <a:spcPct val="90000"/>
              </a:lnSpc>
              <a:buClr>
                <a:schemeClr val="accent3"/>
              </a:buClr>
              <a:buNone/>
              <a:defRPr/>
            </a:pPr>
            <a:r>
              <a:rPr lang="en-GB" dirty="0"/>
              <a:t>	Y = </a:t>
            </a:r>
            <a:r>
              <a:rPr lang="en-GB" dirty="0">
                <a:sym typeface="Symbol"/>
              </a:rPr>
              <a:t></a:t>
            </a:r>
            <a:r>
              <a:rPr lang="en-GB" baseline="-25000" dirty="0"/>
              <a:t>0</a:t>
            </a:r>
            <a:r>
              <a:rPr lang="en-GB" dirty="0"/>
              <a:t> + </a:t>
            </a:r>
            <a:r>
              <a:rPr lang="en-GB" dirty="0">
                <a:sym typeface="Symbol"/>
              </a:rPr>
              <a:t></a:t>
            </a:r>
            <a:r>
              <a:rPr lang="en-GB" baseline="-25000" dirty="0"/>
              <a:t>1</a:t>
            </a:r>
            <a:r>
              <a:rPr lang="en-GB" dirty="0"/>
              <a:t>X</a:t>
            </a:r>
          </a:p>
          <a:p>
            <a:pPr marL="274320" indent="-274320">
              <a:lnSpc>
                <a:spcPct val="90000"/>
              </a:lnSpc>
              <a:buClr>
                <a:schemeClr val="accent3"/>
              </a:buClr>
              <a:buNone/>
              <a:defRPr/>
            </a:pPr>
            <a:endParaRPr lang="en-GB" dirty="0"/>
          </a:p>
          <a:p>
            <a:pPr marL="274320" indent="-274320">
              <a:lnSpc>
                <a:spcPct val="90000"/>
              </a:lnSpc>
              <a:buClr>
                <a:schemeClr val="accent3"/>
              </a:buClr>
              <a:buNone/>
              <a:defRPr/>
            </a:pPr>
            <a:r>
              <a:rPr lang="en-GB" dirty="0"/>
              <a:t>Multiple (Linear) Regression Model:</a:t>
            </a:r>
          </a:p>
          <a:p>
            <a:pPr marL="274320" indent="-274320">
              <a:lnSpc>
                <a:spcPct val="90000"/>
              </a:lnSpc>
              <a:buClr>
                <a:schemeClr val="accent3"/>
              </a:buClr>
              <a:buNone/>
              <a:defRPr/>
            </a:pPr>
            <a:r>
              <a:rPr lang="en-GB" dirty="0"/>
              <a:t>	Y = </a:t>
            </a:r>
            <a:r>
              <a:rPr lang="en-GB" dirty="0">
                <a:sym typeface="Symbol"/>
              </a:rPr>
              <a:t></a:t>
            </a:r>
            <a:r>
              <a:rPr lang="en-GB" baseline="-25000" dirty="0"/>
              <a:t>0</a:t>
            </a:r>
            <a:r>
              <a:rPr lang="en-GB" dirty="0"/>
              <a:t> + </a:t>
            </a:r>
            <a:r>
              <a:rPr lang="en-GB" dirty="0">
                <a:sym typeface="Symbol"/>
              </a:rPr>
              <a:t></a:t>
            </a:r>
            <a:r>
              <a:rPr lang="en-GB" baseline="-25000" dirty="0"/>
              <a:t>1</a:t>
            </a:r>
            <a:r>
              <a:rPr lang="en-GB" dirty="0"/>
              <a:t>X</a:t>
            </a:r>
            <a:r>
              <a:rPr lang="en-GB" baseline="-25000" dirty="0"/>
              <a:t>1</a:t>
            </a:r>
            <a:r>
              <a:rPr lang="en-GB" dirty="0"/>
              <a:t> + </a:t>
            </a:r>
            <a:r>
              <a:rPr lang="en-GB" dirty="0">
                <a:sym typeface="Symbol"/>
              </a:rPr>
              <a:t></a:t>
            </a:r>
            <a:r>
              <a:rPr lang="en-GB" baseline="-25000" dirty="0"/>
              <a:t>2</a:t>
            </a:r>
            <a:r>
              <a:rPr lang="en-GB" dirty="0"/>
              <a:t>X</a:t>
            </a:r>
            <a:r>
              <a:rPr lang="en-GB" baseline="-25000" dirty="0"/>
              <a:t>2</a:t>
            </a:r>
            <a:endParaRPr lang="en-GB" dirty="0"/>
          </a:p>
          <a:p>
            <a:pPr marL="82296" indent="0">
              <a:buNone/>
            </a:pPr>
            <a:endParaRPr lang="en-GB" dirty="0"/>
          </a:p>
          <a:p>
            <a:pPr marL="82296" indent="0">
              <a:buNone/>
            </a:pPr>
            <a:endParaRPr lang="en-GB" dirty="0"/>
          </a:p>
          <a:p>
            <a:endParaRPr lang="en-GB" dirty="0"/>
          </a:p>
          <a:p>
            <a:endParaRPr lang="en-GB" dirty="0"/>
          </a:p>
        </p:txBody>
      </p:sp>
    </p:spTree>
    <p:extLst>
      <p:ext uri="{BB962C8B-B14F-4D97-AF65-F5344CB8AC3E}">
        <p14:creationId xmlns:p14="http://schemas.microsoft.com/office/powerpoint/2010/main" val="125725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Input</a:t>
            </a:r>
          </a:p>
        </p:txBody>
      </p:sp>
      <p:sp>
        <p:nvSpPr>
          <p:cNvPr id="3" name="Content Placeholder 2"/>
          <p:cNvSpPr>
            <a:spLocks noGrp="1"/>
          </p:cNvSpPr>
          <p:nvPr>
            <p:ph idx="1"/>
          </p:nvPr>
        </p:nvSpPr>
        <p:spPr>
          <a:xfrm>
            <a:off x="1435608" y="1447800"/>
            <a:ext cx="7600888" cy="4933528"/>
          </a:xfrm>
        </p:spPr>
        <p:txBody>
          <a:bodyPr>
            <a:normAutofit fontScale="62500" lnSpcReduction="20000"/>
          </a:bodyPr>
          <a:lstStyle/>
          <a:p>
            <a:pPr marL="82296" indent="0">
              <a:buNone/>
            </a:pPr>
            <a:r>
              <a:rPr lang="en-GB" sz="4200" dirty="0"/>
              <a:t>Enter the data into Excel, in two columns, as follows:</a:t>
            </a:r>
          </a:p>
          <a:p>
            <a:r>
              <a:rPr lang="en-GB" sz="3800" b="1" dirty="0"/>
              <a:t>Adverts</a:t>
            </a:r>
            <a:r>
              <a:rPr lang="en-GB" sz="3800" dirty="0"/>
              <a:t> (Advertising expenditure, in thousands of pounds)</a:t>
            </a:r>
          </a:p>
          <a:p>
            <a:r>
              <a:rPr lang="en-GB" sz="3800" b="1" dirty="0"/>
              <a:t>Sales</a:t>
            </a:r>
            <a:r>
              <a:rPr lang="en-GB" sz="3800" dirty="0"/>
              <a:t> (Sales after release, in thousands)</a:t>
            </a:r>
          </a:p>
          <a:p>
            <a:pPr marL="82296" indent="0">
              <a:buNone/>
            </a:pPr>
            <a:r>
              <a:rPr lang="en-GB" sz="4200" dirty="0"/>
              <a:t>Column headings are allowed!</a:t>
            </a:r>
          </a:p>
          <a:p>
            <a:pPr marL="82296" indent="0">
              <a:buNone/>
            </a:pPr>
            <a:r>
              <a:rPr lang="en-GB" sz="4200" i="1" dirty="0"/>
              <a:t>It should be possible to import the Excel file directly into R Studio.  If not, save the file as a CSV (Comma Separated Values) file called (for example) “Record Sales Adverts.csv” and import that file.</a:t>
            </a:r>
          </a:p>
          <a:p>
            <a:pPr marL="82296" indent="0">
              <a:buNone/>
            </a:pPr>
            <a:endParaRPr lang="en-GB" sz="2600" dirty="0">
              <a:solidFill>
                <a:srgbClr val="FF0000"/>
              </a:solidFill>
              <a:latin typeface="Courier New" panose="02070309020205020404" pitchFamily="49" charset="0"/>
              <a:cs typeface="Courier New" panose="02070309020205020404" pitchFamily="49" charset="0"/>
            </a:endParaRPr>
          </a:p>
          <a:p>
            <a:pPr marL="82296" indent="0">
              <a:buNone/>
            </a:pPr>
            <a:r>
              <a:rPr lang="en-GB" sz="2600" dirty="0">
                <a:solidFill>
                  <a:srgbClr val="FF0000"/>
                </a:solidFill>
                <a:latin typeface="Courier New" panose="02070309020205020404" pitchFamily="49" charset="0"/>
                <a:cs typeface="Courier New" panose="02070309020205020404" pitchFamily="49" charset="0"/>
              </a:rPr>
              <a:t>&gt; read.csv("Record Sales Adverts.csv") -&gt; 	</a:t>
            </a:r>
            <a:r>
              <a:rPr lang="en-GB" sz="2600" dirty="0" err="1">
                <a:solidFill>
                  <a:srgbClr val="FF0000"/>
                </a:solidFill>
                <a:latin typeface="Courier New" panose="02070309020205020404" pitchFamily="49" charset="0"/>
                <a:cs typeface="Courier New" panose="02070309020205020404" pitchFamily="49" charset="0"/>
              </a:rPr>
              <a:t>Record_Sales_Adverts</a:t>
            </a:r>
            <a:endParaRPr lang="en-GB" sz="2600" dirty="0">
              <a:solidFill>
                <a:srgbClr val="FF0000"/>
              </a:solidFill>
              <a:latin typeface="Courier New" panose="02070309020205020404" pitchFamily="49" charset="0"/>
              <a:cs typeface="Courier New" panose="02070309020205020404" pitchFamily="49" charset="0"/>
            </a:endParaRPr>
          </a:p>
          <a:p>
            <a:pPr marL="82296" indent="0">
              <a:buNone/>
            </a:pPr>
            <a:r>
              <a:rPr lang="en-GB" sz="2600" dirty="0">
                <a:solidFill>
                  <a:srgbClr val="FF0000"/>
                </a:solidFill>
                <a:latin typeface="Courier New" panose="02070309020205020404" pitchFamily="49" charset="0"/>
                <a:cs typeface="Courier New" panose="02070309020205020404" pitchFamily="49" charset="0"/>
              </a:rPr>
              <a:t>&gt; attach(</a:t>
            </a:r>
            <a:r>
              <a:rPr lang="en-GB" sz="2600" dirty="0" err="1">
                <a:solidFill>
                  <a:srgbClr val="FF0000"/>
                </a:solidFill>
                <a:latin typeface="Courier New" panose="02070309020205020404" pitchFamily="49" charset="0"/>
                <a:cs typeface="Courier New" panose="02070309020205020404" pitchFamily="49" charset="0"/>
              </a:rPr>
              <a:t>Record_Sales_Adverts</a:t>
            </a:r>
            <a:r>
              <a:rPr lang="en-GB" sz="2600" dirty="0">
                <a:solidFill>
                  <a:srgbClr val="FF0000"/>
                </a:solidFill>
                <a:latin typeface="Courier New" panose="02070309020205020404" pitchFamily="49" charset="0"/>
                <a:cs typeface="Courier New" panose="02070309020205020404" pitchFamily="49" charset="0"/>
              </a:rPr>
              <a:t>) </a:t>
            </a:r>
          </a:p>
          <a:p>
            <a:pPr marL="82296" indent="0">
              <a:buNone/>
            </a:pPr>
            <a:r>
              <a:rPr lang="en-GB" sz="2600" dirty="0">
                <a:solidFill>
                  <a:srgbClr val="FF0000"/>
                </a:solidFill>
                <a:latin typeface="Courier New" panose="02070309020205020404" pitchFamily="49" charset="0"/>
                <a:cs typeface="Courier New" panose="02070309020205020404" pitchFamily="49" charset="0"/>
              </a:rPr>
              <a:t>…</a:t>
            </a:r>
          </a:p>
          <a:p>
            <a:pPr marL="82296" indent="0">
              <a:buNone/>
            </a:pPr>
            <a:r>
              <a:rPr lang="en-GB" sz="2600" dirty="0">
                <a:solidFill>
                  <a:srgbClr val="FF0000"/>
                </a:solidFill>
                <a:latin typeface="Courier New" panose="02070309020205020404" pitchFamily="49" charset="0"/>
                <a:cs typeface="Courier New" panose="02070309020205020404" pitchFamily="49" charset="0"/>
              </a:rPr>
              <a:t>&gt; detach(</a:t>
            </a:r>
            <a:r>
              <a:rPr lang="en-GB" sz="2600" dirty="0" err="1">
                <a:solidFill>
                  <a:srgbClr val="FF0000"/>
                </a:solidFill>
                <a:latin typeface="Courier New" panose="02070309020205020404" pitchFamily="49" charset="0"/>
                <a:cs typeface="Courier New" panose="02070309020205020404" pitchFamily="49" charset="0"/>
              </a:rPr>
              <a:t>Record_Sales_Adverts</a:t>
            </a:r>
            <a:r>
              <a:rPr lang="en-GB" sz="2600"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44579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Introduction to Multiple Regression (cont.)</a:t>
            </a:r>
          </a:p>
        </p:txBody>
      </p:sp>
      <p:sp>
        <p:nvSpPr>
          <p:cNvPr id="3" name="Content Placeholder 2"/>
          <p:cNvSpPr>
            <a:spLocks noGrp="1"/>
          </p:cNvSpPr>
          <p:nvPr>
            <p:ph idx="1"/>
          </p:nvPr>
        </p:nvSpPr>
        <p:spPr/>
        <p:txBody>
          <a:bodyPr>
            <a:normAutofit fontScale="47500" lnSpcReduction="20000"/>
          </a:bodyPr>
          <a:lstStyle/>
          <a:p>
            <a:pPr marL="82296" indent="0">
              <a:buNone/>
            </a:pPr>
            <a:endParaRPr lang="en-GB" dirty="0">
              <a:latin typeface="Courier New" panose="02070309020205020404" pitchFamily="49" charset="0"/>
              <a:cs typeface="Courier New" panose="02070309020205020404" pitchFamily="49" charset="0"/>
            </a:endParaRPr>
          </a:p>
          <a:p>
            <a:pPr marL="82296" indent="0">
              <a:buNone/>
            </a:pPr>
            <a:r>
              <a:rPr lang="en-GB" dirty="0">
                <a:solidFill>
                  <a:srgbClr val="FF0000"/>
                </a:solidFill>
                <a:latin typeface="Courier New" panose="02070309020205020404" pitchFamily="49" charset="0"/>
                <a:cs typeface="Courier New" panose="02070309020205020404" pitchFamily="49" charset="0"/>
              </a:rPr>
              <a:t>&gt; read.csv("Record Sales Adverts + Attract.csv") -&gt; 	</a:t>
            </a:r>
            <a:r>
              <a:rPr lang="en-GB" dirty="0" err="1">
                <a:solidFill>
                  <a:srgbClr val="FF0000"/>
                </a:solidFill>
                <a:latin typeface="Courier New" panose="02070309020205020404" pitchFamily="49" charset="0"/>
                <a:cs typeface="Courier New" panose="02070309020205020404" pitchFamily="49" charset="0"/>
              </a:rPr>
              <a:t>Record_Sales_Both</a:t>
            </a:r>
            <a:endParaRPr lang="en-GB" dirty="0">
              <a:solidFill>
                <a:srgbClr val="FF0000"/>
              </a:solidFill>
              <a:latin typeface="Courier New" panose="02070309020205020404" pitchFamily="49" charset="0"/>
              <a:cs typeface="Courier New" panose="02070309020205020404" pitchFamily="49" charset="0"/>
            </a:endParaRPr>
          </a:p>
          <a:p>
            <a:pPr marL="82296" indent="0">
              <a:buNone/>
            </a:pPr>
            <a:r>
              <a:rPr lang="en-GB" dirty="0">
                <a:solidFill>
                  <a:srgbClr val="FF0000"/>
                </a:solidFill>
                <a:latin typeface="Courier New" panose="02070309020205020404" pitchFamily="49" charset="0"/>
                <a:cs typeface="Courier New" panose="02070309020205020404" pitchFamily="49" charset="0"/>
              </a:rPr>
              <a:t>&gt; attach(</a:t>
            </a:r>
            <a:r>
              <a:rPr lang="en-GB" dirty="0" err="1">
                <a:solidFill>
                  <a:srgbClr val="FF0000"/>
                </a:solidFill>
                <a:latin typeface="Courier New" panose="02070309020205020404" pitchFamily="49" charset="0"/>
                <a:cs typeface="Courier New" panose="02070309020205020404" pitchFamily="49" charset="0"/>
              </a:rPr>
              <a:t>Record_Sales_Both</a:t>
            </a:r>
            <a:r>
              <a:rPr lang="en-GB" dirty="0">
                <a:solidFill>
                  <a:srgbClr val="FF0000"/>
                </a:solidFill>
                <a:latin typeface="Courier New" panose="02070309020205020404" pitchFamily="49" charset="0"/>
                <a:cs typeface="Courier New" panose="02070309020205020404" pitchFamily="49" charset="0"/>
              </a:rPr>
              <a:t>)</a:t>
            </a:r>
          </a:p>
          <a:p>
            <a:pPr marL="82296" indent="0">
              <a:buNone/>
            </a:pPr>
            <a:r>
              <a:rPr lang="en-GB" dirty="0">
                <a:solidFill>
                  <a:srgbClr val="FF0000"/>
                </a:solidFill>
                <a:latin typeface="Courier New" panose="02070309020205020404" pitchFamily="49" charset="0"/>
                <a:cs typeface="Courier New" panose="02070309020205020404" pitchFamily="49" charset="0"/>
              </a:rPr>
              <a:t>&gt; </a:t>
            </a:r>
            <a:r>
              <a:rPr lang="en-GB" dirty="0" err="1">
                <a:solidFill>
                  <a:srgbClr val="FF0000"/>
                </a:solidFill>
                <a:latin typeface="Courier New" panose="02070309020205020404" pitchFamily="49" charset="0"/>
                <a:cs typeface="Courier New" panose="02070309020205020404" pitchFamily="49" charset="0"/>
              </a:rPr>
              <a:t>Record_Sales_Both</a:t>
            </a:r>
            <a:endParaRPr lang="en-GB" dirty="0">
              <a:solidFill>
                <a:srgbClr val="FF0000"/>
              </a:solidFill>
              <a:latin typeface="Courier New" panose="02070309020205020404" pitchFamily="49" charset="0"/>
              <a:cs typeface="Courier New" panose="02070309020205020404" pitchFamily="49" charset="0"/>
            </a:endParaRPr>
          </a:p>
          <a:p>
            <a:pPr marL="82296" indent="0">
              <a:buNone/>
            </a:pPr>
            <a:endParaRPr lang="en-GB" dirty="0">
              <a:solidFill>
                <a:srgbClr val="FF0000"/>
              </a:solidFill>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    Sales Advertising Attractiveness</a:t>
            </a:r>
          </a:p>
          <a:p>
            <a:pPr marL="82296" indent="0">
              <a:buNone/>
            </a:pPr>
            <a:r>
              <a:rPr lang="en-GB" dirty="0">
                <a:solidFill>
                  <a:srgbClr val="002060"/>
                </a:solidFill>
                <a:latin typeface="Courier New" panose="02070309020205020404" pitchFamily="49" charset="0"/>
                <a:cs typeface="Courier New" panose="02070309020205020404" pitchFamily="49" charset="0"/>
              </a:rPr>
              <a:t>1     330       10.26             10</a:t>
            </a:r>
          </a:p>
          <a:p>
            <a:pPr marL="82296" indent="0">
              <a:buNone/>
            </a:pPr>
            <a:r>
              <a:rPr lang="en-GB" dirty="0">
                <a:solidFill>
                  <a:srgbClr val="002060"/>
                </a:solidFill>
                <a:latin typeface="Courier New" panose="02070309020205020404" pitchFamily="49" charset="0"/>
                <a:cs typeface="Courier New" panose="02070309020205020404" pitchFamily="49" charset="0"/>
              </a:rPr>
              <a:t>2     120      985.69              7</a:t>
            </a:r>
          </a:p>
          <a:p>
            <a:pPr marL="82296" indent="0">
              <a:buNone/>
            </a:pPr>
            <a:r>
              <a:rPr lang="en-GB" dirty="0">
                <a:solidFill>
                  <a:srgbClr val="002060"/>
                </a:solidFill>
                <a:latin typeface="Courier New" panose="02070309020205020404" pitchFamily="49" charset="0"/>
                <a:cs typeface="Courier New" panose="02070309020205020404" pitchFamily="49" charset="0"/>
              </a:rPr>
              <a:t>3     360     1445.56              7</a:t>
            </a:r>
          </a:p>
          <a:p>
            <a:pPr marL="82296" indent="0">
              <a:buNone/>
            </a:pPr>
            <a:r>
              <a:rPr lang="en-GB" dirty="0">
                <a:solidFill>
                  <a:srgbClr val="002060"/>
                </a:solidFill>
                <a:latin typeface="Courier New" panose="02070309020205020404" pitchFamily="49" charset="0"/>
                <a:cs typeface="Courier New" panose="02070309020205020404" pitchFamily="49" charset="0"/>
              </a:rPr>
              <a:t>4     270     1188.19              7</a:t>
            </a:r>
          </a:p>
          <a:p>
            <a:pPr marL="82296" indent="0">
              <a:buNone/>
            </a:pPr>
            <a:r>
              <a:rPr lang="en-GB" dirty="0">
                <a:solidFill>
                  <a:srgbClr val="002060"/>
                </a:solidFill>
                <a:latin typeface="Courier New" panose="02070309020205020404" pitchFamily="49" charset="0"/>
                <a:cs typeface="Courier New" panose="02070309020205020404" pitchFamily="49" charset="0"/>
              </a:rPr>
              <a:t>5     220      574.51              5</a:t>
            </a:r>
          </a:p>
          <a:p>
            <a:pPr marL="82296" indent="0">
              <a:buNone/>
            </a:pPr>
            <a:r>
              <a:rPr lang="en-GB" dirty="0">
                <a:solidFill>
                  <a:srgbClr val="002060"/>
                </a:solidFill>
                <a:latin typeface="Courier New" panose="02070309020205020404" pitchFamily="49" charset="0"/>
                <a:cs typeface="Courier New" panose="02070309020205020404" pitchFamily="49" charset="0"/>
              </a:rPr>
              <a:t>6     170      568.95              5</a:t>
            </a:r>
          </a:p>
          <a:p>
            <a:pPr marL="82296" indent="0">
              <a:buNone/>
            </a:pPr>
            <a:r>
              <a:rPr lang="en-GB" dirty="0">
                <a:solidFill>
                  <a:srgbClr val="002060"/>
                </a:solidFill>
                <a:latin typeface="Courier New" panose="02070309020205020404" pitchFamily="49" charset="0"/>
                <a:cs typeface="Courier New" panose="02070309020205020404" pitchFamily="49" charset="0"/>
              </a:rPr>
              <a:t>7      70      471.81              1</a:t>
            </a:r>
          </a:p>
          <a:p>
            <a:pPr marL="82296" indent="0">
              <a:buNone/>
            </a:pPr>
            <a:r>
              <a:rPr lang="en-GB" dirty="0">
                <a:solidFill>
                  <a:srgbClr val="002060"/>
                </a:solidFill>
                <a:latin typeface="Courier New" panose="02070309020205020404" pitchFamily="49" charset="0"/>
                <a:cs typeface="Courier New" panose="02070309020205020404" pitchFamily="49" charset="0"/>
              </a:rPr>
              <a:t>8     210      537.35              9</a:t>
            </a:r>
          </a:p>
          <a:p>
            <a:pPr marL="82296" indent="0">
              <a:buNone/>
            </a:pPr>
            <a:r>
              <a:rPr lang="en-GB" dirty="0">
                <a:solidFill>
                  <a:srgbClr val="002060"/>
                </a:solidFill>
                <a:latin typeface="Courier New" panose="02070309020205020404" pitchFamily="49" charset="0"/>
                <a:cs typeface="Courier New" panose="02070309020205020404" pitchFamily="49" charset="0"/>
              </a:rPr>
              <a:t>9     200      514.07              7</a:t>
            </a:r>
          </a:p>
          <a:p>
            <a:pPr marL="82296" indent="0">
              <a:buNone/>
            </a:pPr>
            <a:r>
              <a:rPr lang="en-GB" dirty="0">
                <a:solidFill>
                  <a:srgbClr val="002060"/>
                </a:solidFill>
                <a:latin typeface="Courier New" panose="02070309020205020404" pitchFamily="49" charset="0"/>
                <a:cs typeface="Courier New" panose="02070309020205020404" pitchFamily="49" charset="0"/>
              </a:rPr>
              <a:t>10    300      174.09              7</a:t>
            </a:r>
          </a:p>
          <a:p>
            <a:pPr marL="82296" indent="0">
              <a:buNone/>
            </a:pPr>
            <a:r>
              <a:rPr lang="en-GB" dirty="0"/>
              <a:t>…</a:t>
            </a:r>
          </a:p>
        </p:txBody>
      </p:sp>
    </p:spTree>
    <p:extLst>
      <p:ext uri="{BB962C8B-B14F-4D97-AF65-F5344CB8AC3E}">
        <p14:creationId xmlns:p14="http://schemas.microsoft.com/office/powerpoint/2010/main" val="39998380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Introduction to Multiple Regression (cont.)</a:t>
            </a:r>
          </a:p>
        </p:txBody>
      </p:sp>
      <p:sp>
        <p:nvSpPr>
          <p:cNvPr id="3" name="Content Placeholder 2"/>
          <p:cNvSpPr>
            <a:spLocks noGrp="1"/>
          </p:cNvSpPr>
          <p:nvPr>
            <p:ph idx="1"/>
          </p:nvPr>
        </p:nvSpPr>
        <p:spPr/>
        <p:txBody>
          <a:bodyPr>
            <a:normAutofit fontScale="62500" lnSpcReduction="20000"/>
          </a:bodyPr>
          <a:lstStyle/>
          <a:p>
            <a:pPr marL="82296" indent="0">
              <a:buNone/>
            </a:pPr>
            <a:endParaRPr lang="en-GB" dirty="0">
              <a:solidFill>
                <a:srgbClr val="FF0000"/>
              </a:solidFill>
              <a:latin typeface="Courier New" panose="02070309020205020404" pitchFamily="49" charset="0"/>
              <a:cs typeface="Courier New" panose="02070309020205020404" pitchFamily="49" charset="0"/>
            </a:endParaRPr>
          </a:p>
          <a:p>
            <a:pPr marL="82296" indent="0">
              <a:buNone/>
            </a:pPr>
            <a:r>
              <a:rPr lang="en-GB" dirty="0">
                <a:solidFill>
                  <a:srgbClr val="FF0000"/>
                </a:solidFill>
                <a:latin typeface="Courier New" panose="02070309020205020404" pitchFamily="49" charset="0"/>
                <a:cs typeface="Courier New" panose="02070309020205020404" pitchFamily="49" charset="0"/>
              </a:rPr>
              <a:t>&gt; lm(</a:t>
            </a:r>
            <a:r>
              <a:rPr lang="en-GB" dirty="0" err="1">
                <a:solidFill>
                  <a:srgbClr val="FF0000"/>
                </a:solidFill>
                <a:latin typeface="Courier New" panose="02070309020205020404" pitchFamily="49" charset="0"/>
                <a:cs typeface="Courier New" panose="02070309020205020404" pitchFamily="49" charset="0"/>
              </a:rPr>
              <a:t>Sales~Advertising+Attractiveness</a:t>
            </a:r>
            <a:r>
              <a:rPr lang="en-GB" dirty="0">
                <a:solidFill>
                  <a:srgbClr val="FF0000"/>
                </a:solidFill>
                <a:latin typeface="Courier New" panose="02070309020205020404" pitchFamily="49" charset="0"/>
                <a:cs typeface="Courier New" panose="02070309020205020404" pitchFamily="49" charset="0"/>
              </a:rPr>
              <a:t>)</a:t>
            </a:r>
          </a:p>
          <a:p>
            <a:pPr marL="82296" indent="0">
              <a:buNone/>
            </a:pPr>
            <a:endParaRPr lang="en-GB" dirty="0">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Call:</a:t>
            </a:r>
          </a:p>
          <a:p>
            <a:pPr marL="82296" indent="0">
              <a:buNone/>
            </a:pPr>
            <a:r>
              <a:rPr lang="en-GB" dirty="0">
                <a:solidFill>
                  <a:srgbClr val="002060"/>
                </a:solidFill>
                <a:latin typeface="Courier New" panose="02070309020205020404" pitchFamily="49" charset="0"/>
                <a:cs typeface="Courier New" panose="02070309020205020404" pitchFamily="49" charset="0"/>
              </a:rPr>
              <a:t>lm(formula = Sales ~ Advertising + Attractiveness)</a:t>
            </a:r>
          </a:p>
          <a:p>
            <a:pPr marL="82296" indent="0">
              <a:buNone/>
            </a:pPr>
            <a:endParaRPr lang="en-GB" dirty="0">
              <a:solidFill>
                <a:srgbClr val="002060"/>
              </a:solidFill>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Coefficients:</a:t>
            </a:r>
          </a:p>
          <a:p>
            <a:pPr marL="82296" indent="0">
              <a:buNone/>
            </a:pPr>
            <a:r>
              <a:rPr lang="en-GB" dirty="0">
                <a:solidFill>
                  <a:srgbClr val="002060"/>
                </a:solidFill>
                <a:latin typeface="Courier New" panose="02070309020205020404" pitchFamily="49" charset="0"/>
                <a:cs typeface="Courier New" panose="02070309020205020404" pitchFamily="49" charset="0"/>
              </a:rPr>
              <a:t>   (Intercept)     Advertising  Attractiveness  </a:t>
            </a:r>
          </a:p>
          <a:p>
            <a:pPr marL="82296" indent="0">
              <a:buNone/>
            </a:pPr>
            <a:r>
              <a:rPr lang="en-GB" dirty="0">
                <a:solidFill>
                  <a:srgbClr val="002060"/>
                </a:solidFill>
                <a:latin typeface="Courier New" panose="02070309020205020404" pitchFamily="49" charset="0"/>
                <a:cs typeface="Courier New" panose="02070309020205020404" pitchFamily="49" charset="0"/>
              </a:rPr>
              <a:t>      26.34115         0.09235        16.26548 </a:t>
            </a:r>
          </a:p>
          <a:p>
            <a:pPr marL="82296" indent="0">
              <a:buNone/>
            </a:pPr>
            <a:endParaRPr lang="en-GB" dirty="0">
              <a:solidFill>
                <a:srgbClr val="002060"/>
              </a:solidFill>
            </a:endParaRPr>
          </a:p>
          <a:p>
            <a:pPr marL="82296" indent="0">
              <a:buNone/>
            </a:pPr>
            <a:r>
              <a:rPr lang="en-GB" sz="3400" dirty="0"/>
              <a:t>The regression equation is:</a:t>
            </a:r>
          </a:p>
          <a:p>
            <a:pPr marL="82296" indent="0">
              <a:buNone/>
            </a:pPr>
            <a:r>
              <a:rPr lang="en-GB" sz="3400" dirty="0"/>
              <a:t>Sales = 26.341 + (0.092)(Advertising) + (16.265)(Attractiveness)</a:t>
            </a:r>
          </a:p>
        </p:txBody>
      </p:sp>
    </p:spTree>
    <p:extLst>
      <p:ext uri="{BB962C8B-B14F-4D97-AF65-F5344CB8AC3E}">
        <p14:creationId xmlns:p14="http://schemas.microsoft.com/office/powerpoint/2010/main" val="10881026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60648"/>
            <a:ext cx="7498080" cy="1143000"/>
          </a:xfrm>
        </p:spPr>
        <p:txBody>
          <a:bodyPr>
            <a:normAutofit fontScale="90000"/>
          </a:bodyPr>
          <a:lstStyle/>
          <a:p>
            <a:r>
              <a:rPr lang="en-GB" dirty="0"/>
              <a:t>Introduction to Multiple Regression (cont.)</a:t>
            </a:r>
          </a:p>
        </p:txBody>
      </p:sp>
      <p:sp>
        <p:nvSpPr>
          <p:cNvPr id="3" name="Content Placeholder 2"/>
          <p:cNvSpPr>
            <a:spLocks noGrp="1"/>
          </p:cNvSpPr>
          <p:nvPr>
            <p:ph idx="1"/>
          </p:nvPr>
        </p:nvSpPr>
        <p:spPr/>
        <p:txBody>
          <a:bodyPr>
            <a:normAutofit fontScale="40000" lnSpcReduction="20000"/>
          </a:bodyPr>
          <a:lstStyle/>
          <a:p>
            <a:pPr marL="82296" indent="0">
              <a:buNone/>
            </a:pPr>
            <a:r>
              <a:rPr lang="en-GB" dirty="0">
                <a:solidFill>
                  <a:srgbClr val="FF0000"/>
                </a:solidFill>
                <a:latin typeface="Courier New" panose="02070309020205020404" pitchFamily="49" charset="0"/>
                <a:cs typeface="Courier New" panose="02070309020205020404" pitchFamily="49" charset="0"/>
              </a:rPr>
              <a:t>&gt; summary(lm(</a:t>
            </a:r>
            <a:r>
              <a:rPr lang="en-GB" dirty="0" err="1">
                <a:solidFill>
                  <a:srgbClr val="FF0000"/>
                </a:solidFill>
                <a:latin typeface="Courier New" panose="02070309020205020404" pitchFamily="49" charset="0"/>
                <a:cs typeface="Courier New" panose="02070309020205020404" pitchFamily="49" charset="0"/>
              </a:rPr>
              <a:t>Sales~Advertising+Attractiveness</a:t>
            </a:r>
            <a:r>
              <a:rPr lang="en-GB" dirty="0">
                <a:solidFill>
                  <a:srgbClr val="FF0000"/>
                </a:solidFill>
                <a:latin typeface="Courier New" panose="02070309020205020404" pitchFamily="49" charset="0"/>
                <a:cs typeface="Courier New" panose="02070309020205020404" pitchFamily="49" charset="0"/>
              </a:rPr>
              <a:t>))</a:t>
            </a:r>
          </a:p>
          <a:p>
            <a:pPr marL="82296" indent="0">
              <a:buNone/>
            </a:pPr>
            <a:endParaRPr lang="en-GB" dirty="0">
              <a:solidFill>
                <a:srgbClr val="002060"/>
              </a:solidFill>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Call:</a:t>
            </a:r>
          </a:p>
          <a:p>
            <a:pPr marL="82296" indent="0">
              <a:buNone/>
            </a:pPr>
            <a:r>
              <a:rPr lang="en-GB" dirty="0">
                <a:solidFill>
                  <a:srgbClr val="002060"/>
                </a:solidFill>
                <a:latin typeface="Courier New" panose="02070309020205020404" pitchFamily="49" charset="0"/>
                <a:cs typeface="Courier New" panose="02070309020205020404" pitchFamily="49" charset="0"/>
              </a:rPr>
              <a:t>lm(formula = Sales ~ Advertising + Attractiveness)</a:t>
            </a:r>
          </a:p>
          <a:p>
            <a:pPr marL="82296" indent="0">
              <a:buNone/>
            </a:pPr>
            <a:endParaRPr lang="en-GB" dirty="0">
              <a:solidFill>
                <a:srgbClr val="002060"/>
              </a:solidFill>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Residuals:</a:t>
            </a:r>
          </a:p>
          <a:p>
            <a:pPr marL="82296" indent="0">
              <a:buNone/>
            </a:pPr>
            <a:r>
              <a:rPr lang="en-GB" dirty="0">
                <a:solidFill>
                  <a:srgbClr val="002060"/>
                </a:solidFill>
                <a:latin typeface="Courier New" panose="02070309020205020404" pitchFamily="49" charset="0"/>
                <a:cs typeface="Courier New" panose="02070309020205020404" pitchFamily="49" charset="0"/>
              </a:rPr>
              <a:t>    Min      1Q  Median      3Q     Max </a:t>
            </a:r>
          </a:p>
          <a:p>
            <a:pPr marL="82296" indent="0">
              <a:buNone/>
            </a:pPr>
            <a:r>
              <a:rPr lang="en-GB" dirty="0">
                <a:solidFill>
                  <a:srgbClr val="002060"/>
                </a:solidFill>
                <a:latin typeface="Courier New" panose="02070309020205020404" pitchFamily="49" charset="0"/>
                <a:cs typeface="Courier New" panose="02070309020205020404" pitchFamily="49" charset="0"/>
              </a:rPr>
              <a:t>-135.29  -37.16    0.72   34.44  190.09 </a:t>
            </a:r>
          </a:p>
          <a:p>
            <a:pPr marL="82296" indent="0">
              <a:buNone/>
            </a:pPr>
            <a:endParaRPr lang="en-GB" dirty="0">
              <a:solidFill>
                <a:srgbClr val="002060"/>
              </a:solidFill>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Coefficients:</a:t>
            </a:r>
          </a:p>
          <a:p>
            <a:pPr marL="82296" indent="0">
              <a:buNone/>
            </a:pPr>
            <a:r>
              <a:rPr lang="en-GB" dirty="0">
                <a:solidFill>
                  <a:srgbClr val="002060"/>
                </a:solidFill>
                <a:latin typeface="Courier New" panose="02070309020205020404" pitchFamily="49" charset="0"/>
                <a:cs typeface="Courier New" panose="02070309020205020404" pitchFamily="49" charset="0"/>
              </a:rPr>
              <a:t>                Estimate Std. Error t value </a:t>
            </a:r>
            <a:r>
              <a:rPr lang="en-GB" dirty="0" err="1">
                <a:solidFill>
                  <a:srgbClr val="002060"/>
                </a:solidFill>
                <a:latin typeface="Courier New" panose="02070309020205020404" pitchFamily="49" charset="0"/>
                <a:cs typeface="Courier New" panose="02070309020205020404" pitchFamily="49" charset="0"/>
              </a:rPr>
              <a:t>Pr</a:t>
            </a:r>
            <a:r>
              <a:rPr lang="en-GB" dirty="0">
                <a:solidFill>
                  <a:srgbClr val="002060"/>
                </a:solidFill>
                <a:latin typeface="Courier New" panose="02070309020205020404" pitchFamily="49" charset="0"/>
                <a:cs typeface="Courier New" panose="02070309020205020404" pitchFamily="49" charset="0"/>
              </a:rPr>
              <a:t>(&gt;|t|)    </a:t>
            </a:r>
          </a:p>
          <a:p>
            <a:pPr marL="82296" indent="0">
              <a:buNone/>
            </a:pPr>
            <a:r>
              <a:rPr lang="en-GB" dirty="0">
                <a:solidFill>
                  <a:srgbClr val="002060"/>
                </a:solidFill>
                <a:latin typeface="Courier New" panose="02070309020205020404" pitchFamily="49" charset="0"/>
                <a:cs typeface="Courier New" panose="02070309020205020404" pitchFamily="49" charset="0"/>
              </a:rPr>
              <a:t>(Intercept)    26.341153  22.155112   1.189    0.236    </a:t>
            </a:r>
          </a:p>
          <a:p>
            <a:pPr marL="82296" indent="0">
              <a:buNone/>
            </a:pPr>
            <a:r>
              <a:rPr lang="en-GB" dirty="0">
                <a:solidFill>
                  <a:srgbClr val="002060"/>
                </a:solidFill>
                <a:latin typeface="Courier New" panose="02070309020205020404" pitchFamily="49" charset="0"/>
                <a:cs typeface="Courier New" panose="02070309020205020404" pitchFamily="49" charset="0"/>
              </a:rPr>
              <a:t>Advertising     0.092351   0.009098  10.150  &lt; 2e-16 ***</a:t>
            </a:r>
          </a:p>
          <a:p>
            <a:pPr marL="82296" indent="0">
              <a:buNone/>
            </a:pPr>
            <a:r>
              <a:rPr lang="en-GB" dirty="0">
                <a:solidFill>
                  <a:srgbClr val="002060"/>
                </a:solidFill>
                <a:latin typeface="Courier New" panose="02070309020205020404" pitchFamily="49" charset="0"/>
                <a:cs typeface="Courier New" panose="02070309020205020404" pitchFamily="49" charset="0"/>
              </a:rPr>
              <a:t>Attractiveness 16.265478   3.166849   5.136 6.71e-07 ***</a:t>
            </a:r>
          </a:p>
          <a:p>
            <a:pPr marL="82296" indent="0">
              <a:buNone/>
            </a:pPr>
            <a:r>
              <a:rPr lang="en-GB" dirty="0">
                <a:solidFill>
                  <a:srgbClr val="002060"/>
                </a:solidFill>
                <a:latin typeface="Courier New" panose="02070309020205020404" pitchFamily="49" charset="0"/>
                <a:cs typeface="Courier New" panose="02070309020205020404" pitchFamily="49" charset="0"/>
              </a:rPr>
              <a:t>---</a:t>
            </a:r>
          </a:p>
          <a:p>
            <a:pPr marL="82296" indent="0">
              <a:buNone/>
            </a:pPr>
            <a:r>
              <a:rPr lang="en-GB" dirty="0" err="1">
                <a:solidFill>
                  <a:srgbClr val="002060"/>
                </a:solidFill>
                <a:latin typeface="Courier New" panose="02070309020205020404" pitchFamily="49" charset="0"/>
                <a:cs typeface="Courier New" panose="02070309020205020404" pitchFamily="49" charset="0"/>
              </a:rPr>
              <a:t>Signif</a:t>
            </a:r>
            <a:r>
              <a:rPr lang="en-GB" dirty="0">
                <a:solidFill>
                  <a:srgbClr val="002060"/>
                </a:solidFill>
                <a:latin typeface="Courier New" panose="02070309020205020404" pitchFamily="49" charset="0"/>
                <a:cs typeface="Courier New" panose="02070309020205020404" pitchFamily="49" charset="0"/>
              </a:rPr>
              <a:t>. codes:  0 ‘***’ 0.001 ‘**’ 0.01 ‘*’ 0.05 ‘.’ 0.1 ‘ ’ 1</a:t>
            </a:r>
          </a:p>
          <a:p>
            <a:pPr marL="82296" indent="0">
              <a:buNone/>
            </a:pPr>
            <a:endParaRPr lang="en-GB" dirty="0">
              <a:solidFill>
                <a:srgbClr val="002060"/>
              </a:solidFill>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Residual standard error: 62.13 on 197 degrees of freedom</a:t>
            </a:r>
          </a:p>
          <a:p>
            <a:pPr marL="82296" indent="0">
              <a:buNone/>
            </a:pPr>
            <a:r>
              <a:rPr lang="en-GB" dirty="0">
                <a:solidFill>
                  <a:srgbClr val="002060"/>
                </a:solidFill>
                <a:latin typeface="Courier New" panose="02070309020205020404" pitchFamily="49" charset="0"/>
                <a:cs typeface="Courier New" panose="02070309020205020404" pitchFamily="49" charset="0"/>
              </a:rPr>
              <a:t>Multiple R-squared:  0.4132,    Adjusted R-squared:  0.4073 </a:t>
            </a:r>
          </a:p>
          <a:p>
            <a:pPr marL="82296" indent="0">
              <a:buNone/>
            </a:pPr>
            <a:r>
              <a:rPr lang="en-GB" dirty="0">
                <a:solidFill>
                  <a:srgbClr val="002060"/>
                </a:solidFill>
                <a:latin typeface="Courier New" panose="02070309020205020404" pitchFamily="49" charset="0"/>
                <a:cs typeface="Courier New" panose="02070309020205020404" pitchFamily="49" charset="0"/>
              </a:rPr>
              <a:t>F-statistic: 69.37 on 2 and 197 DF,  p-value: &lt; 2.2e-16</a:t>
            </a:r>
          </a:p>
          <a:p>
            <a:pPr marL="82296" indent="0">
              <a:buNone/>
            </a:pP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954066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Model Summary</a:t>
            </a:r>
          </a:p>
        </p:txBody>
      </p:sp>
      <p:sp>
        <p:nvSpPr>
          <p:cNvPr id="3" name="Content Placeholder 2"/>
          <p:cNvSpPr>
            <a:spLocks noGrp="1"/>
          </p:cNvSpPr>
          <p:nvPr>
            <p:ph idx="1"/>
          </p:nvPr>
        </p:nvSpPr>
        <p:spPr/>
        <p:txBody>
          <a:bodyPr/>
          <a:lstStyle/>
          <a:p>
            <a:pPr marL="82296" indent="0">
              <a:buNone/>
            </a:pPr>
            <a:r>
              <a:rPr lang="en-GB" dirty="0"/>
              <a:t>The regression equation is:</a:t>
            </a:r>
          </a:p>
          <a:p>
            <a:pPr marL="82296" indent="0">
              <a:buNone/>
            </a:pPr>
            <a:r>
              <a:rPr lang="en-GB" dirty="0"/>
              <a:t>Sales = 26.341 + (0.092)(Advertising) </a:t>
            </a:r>
            <a:r>
              <a:rPr lang="en-GB"/>
              <a:t>+ 			(</a:t>
            </a:r>
            <a:r>
              <a:rPr lang="en-GB" dirty="0"/>
              <a:t>16.265)(Attractiveness)</a:t>
            </a:r>
          </a:p>
          <a:p>
            <a:pPr marL="82296" indent="0">
              <a:buNone/>
            </a:pPr>
            <a:endParaRPr lang="en-GB" dirty="0"/>
          </a:p>
          <a:p>
            <a:pPr marL="82296" indent="0">
              <a:buNone/>
            </a:pPr>
            <a:r>
              <a:rPr lang="en-GB" dirty="0"/>
              <a:t>The R</a:t>
            </a:r>
            <a:r>
              <a:rPr lang="en-GB" baseline="30000" dirty="0"/>
              <a:t>2</a:t>
            </a:r>
            <a:r>
              <a:rPr lang="en-GB" dirty="0"/>
              <a:t> value is 0.413 (41.3%)</a:t>
            </a:r>
          </a:p>
          <a:p>
            <a:pPr marL="82296" indent="0">
              <a:buNone/>
            </a:pPr>
            <a:endParaRPr lang="en-GB" dirty="0"/>
          </a:p>
          <a:p>
            <a:pPr marL="82296" indent="0">
              <a:buNone/>
            </a:pPr>
            <a:r>
              <a:rPr lang="en-GB" dirty="0"/>
              <a:t>More on Multiple Regression next time!</a:t>
            </a:r>
          </a:p>
        </p:txBody>
      </p:sp>
    </p:spTree>
    <p:extLst>
      <p:ext uri="{BB962C8B-B14F-4D97-AF65-F5344CB8AC3E}">
        <p14:creationId xmlns:p14="http://schemas.microsoft.com/office/powerpoint/2010/main" val="2822517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Input</a:t>
            </a:r>
          </a:p>
        </p:txBody>
      </p:sp>
      <p:sp>
        <p:nvSpPr>
          <p:cNvPr id="3" name="Content Placeholder 2"/>
          <p:cNvSpPr>
            <a:spLocks noGrp="1"/>
          </p:cNvSpPr>
          <p:nvPr>
            <p:ph idx="1"/>
          </p:nvPr>
        </p:nvSpPr>
        <p:spPr/>
        <p:txBody>
          <a:bodyPr>
            <a:normAutofit fontScale="55000" lnSpcReduction="20000"/>
          </a:bodyPr>
          <a:lstStyle/>
          <a:p>
            <a:pPr marL="82296" indent="0">
              <a:buNone/>
            </a:pPr>
            <a:r>
              <a:rPr lang="en-GB" dirty="0">
                <a:solidFill>
                  <a:srgbClr val="FF0000"/>
                </a:solidFill>
                <a:latin typeface="Courier New" panose="02070309020205020404" pitchFamily="49" charset="0"/>
                <a:cs typeface="Courier New" panose="02070309020205020404" pitchFamily="49" charset="0"/>
              </a:rPr>
              <a:t>&gt; attach(</a:t>
            </a:r>
            <a:r>
              <a:rPr lang="en-GB" dirty="0" err="1">
                <a:solidFill>
                  <a:srgbClr val="FF0000"/>
                </a:solidFill>
                <a:latin typeface="Courier New" panose="02070309020205020404" pitchFamily="49" charset="0"/>
                <a:cs typeface="Courier New" panose="02070309020205020404" pitchFamily="49" charset="0"/>
              </a:rPr>
              <a:t>Record_Sales_Adverts</a:t>
            </a:r>
            <a:r>
              <a:rPr lang="en-GB" dirty="0">
                <a:solidFill>
                  <a:srgbClr val="FF0000"/>
                </a:solidFill>
                <a:latin typeface="Courier New" panose="02070309020205020404" pitchFamily="49" charset="0"/>
                <a:cs typeface="Courier New" panose="02070309020205020404" pitchFamily="49" charset="0"/>
              </a:rPr>
              <a:t>)</a:t>
            </a:r>
          </a:p>
          <a:p>
            <a:pPr marL="82296" indent="0">
              <a:buNone/>
            </a:pPr>
            <a:r>
              <a:rPr lang="en-GB" dirty="0">
                <a:solidFill>
                  <a:srgbClr val="FF0000"/>
                </a:solidFill>
                <a:latin typeface="Courier New" panose="02070309020205020404" pitchFamily="49" charset="0"/>
                <a:cs typeface="Courier New" panose="02070309020205020404" pitchFamily="49" charset="0"/>
              </a:rPr>
              <a:t>&gt; </a:t>
            </a:r>
            <a:r>
              <a:rPr lang="en-GB" dirty="0" err="1">
                <a:solidFill>
                  <a:srgbClr val="FF0000"/>
                </a:solidFill>
                <a:latin typeface="Courier New" panose="02070309020205020404" pitchFamily="49" charset="0"/>
                <a:cs typeface="Courier New" panose="02070309020205020404" pitchFamily="49" charset="0"/>
              </a:rPr>
              <a:t>Record_Sales_Adverts</a:t>
            </a:r>
            <a:endParaRPr lang="en-GB" dirty="0">
              <a:solidFill>
                <a:srgbClr val="FF0000"/>
              </a:solidFill>
              <a:latin typeface="Courier New" panose="02070309020205020404" pitchFamily="49" charset="0"/>
              <a:cs typeface="Courier New" panose="02070309020205020404" pitchFamily="49" charset="0"/>
            </a:endParaRPr>
          </a:p>
          <a:p>
            <a:pPr marL="82296" indent="0">
              <a:buNone/>
            </a:pPr>
            <a:r>
              <a:rPr lang="en-GB" dirty="0">
                <a:solidFill>
                  <a:srgbClr val="002060"/>
                </a:solidFill>
                <a:latin typeface="Courier New" panose="02070309020205020404" pitchFamily="49" charset="0"/>
                <a:cs typeface="Courier New" panose="02070309020205020404" pitchFamily="49" charset="0"/>
              </a:rPr>
              <a:t>    Adverts Sales</a:t>
            </a:r>
          </a:p>
          <a:p>
            <a:pPr marL="82296" indent="0">
              <a:buNone/>
            </a:pPr>
            <a:r>
              <a:rPr lang="en-GB" dirty="0">
                <a:solidFill>
                  <a:srgbClr val="002060"/>
                </a:solidFill>
                <a:latin typeface="Courier New" panose="02070309020205020404" pitchFamily="49" charset="0"/>
                <a:cs typeface="Courier New" panose="02070309020205020404" pitchFamily="49" charset="0"/>
              </a:rPr>
              <a:t>1     10.26   330</a:t>
            </a:r>
          </a:p>
          <a:p>
            <a:pPr marL="82296" indent="0">
              <a:buNone/>
            </a:pPr>
            <a:r>
              <a:rPr lang="en-GB" dirty="0">
                <a:solidFill>
                  <a:srgbClr val="002060"/>
                </a:solidFill>
                <a:latin typeface="Courier New" panose="02070309020205020404" pitchFamily="49" charset="0"/>
                <a:cs typeface="Courier New" panose="02070309020205020404" pitchFamily="49" charset="0"/>
              </a:rPr>
              <a:t>2    985.69   120</a:t>
            </a:r>
          </a:p>
          <a:p>
            <a:pPr marL="82296" indent="0">
              <a:buNone/>
            </a:pPr>
            <a:r>
              <a:rPr lang="en-GB" dirty="0">
                <a:solidFill>
                  <a:srgbClr val="002060"/>
                </a:solidFill>
                <a:latin typeface="Courier New" panose="02070309020205020404" pitchFamily="49" charset="0"/>
                <a:cs typeface="Courier New" panose="02070309020205020404" pitchFamily="49" charset="0"/>
              </a:rPr>
              <a:t>3   1445.56   360</a:t>
            </a:r>
          </a:p>
          <a:p>
            <a:pPr marL="82296" indent="0">
              <a:buNone/>
            </a:pPr>
            <a:r>
              <a:rPr lang="en-GB" dirty="0">
                <a:solidFill>
                  <a:srgbClr val="002060"/>
                </a:solidFill>
                <a:latin typeface="Courier New" panose="02070309020205020404" pitchFamily="49" charset="0"/>
                <a:cs typeface="Courier New" panose="02070309020205020404" pitchFamily="49" charset="0"/>
              </a:rPr>
              <a:t>4   1188.19   270</a:t>
            </a:r>
          </a:p>
          <a:p>
            <a:pPr marL="82296" indent="0">
              <a:buNone/>
            </a:pPr>
            <a:r>
              <a:rPr lang="en-GB" dirty="0">
                <a:solidFill>
                  <a:srgbClr val="002060"/>
                </a:solidFill>
                <a:latin typeface="Courier New" panose="02070309020205020404" pitchFamily="49" charset="0"/>
                <a:cs typeface="Courier New" panose="02070309020205020404" pitchFamily="49" charset="0"/>
              </a:rPr>
              <a:t>5    574.51   220</a:t>
            </a:r>
          </a:p>
          <a:p>
            <a:pPr marL="82296" indent="0">
              <a:buNone/>
            </a:pPr>
            <a:r>
              <a:rPr lang="en-GB" dirty="0">
                <a:solidFill>
                  <a:srgbClr val="002060"/>
                </a:solidFill>
                <a:latin typeface="Courier New" panose="02070309020205020404" pitchFamily="49" charset="0"/>
                <a:cs typeface="Courier New" panose="02070309020205020404" pitchFamily="49" charset="0"/>
              </a:rPr>
              <a:t>6    568.95   170</a:t>
            </a:r>
          </a:p>
          <a:p>
            <a:pPr marL="82296" indent="0">
              <a:buNone/>
            </a:pPr>
            <a:r>
              <a:rPr lang="en-GB" dirty="0">
                <a:solidFill>
                  <a:srgbClr val="002060"/>
                </a:solidFill>
                <a:latin typeface="Courier New" panose="02070309020205020404" pitchFamily="49" charset="0"/>
                <a:cs typeface="Courier New" panose="02070309020205020404" pitchFamily="49" charset="0"/>
              </a:rPr>
              <a:t>7    471.81    70</a:t>
            </a:r>
          </a:p>
          <a:p>
            <a:pPr marL="82296" indent="0">
              <a:buNone/>
            </a:pPr>
            <a:r>
              <a:rPr lang="en-GB" dirty="0">
                <a:solidFill>
                  <a:srgbClr val="002060"/>
                </a:solidFill>
                <a:latin typeface="Courier New" panose="02070309020205020404" pitchFamily="49" charset="0"/>
                <a:cs typeface="Courier New" panose="02070309020205020404" pitchFamily="49" charset="0"/>
              </a:rPr>
              <a:t>8    537.35   210</a:t>
            </a:r>
          </a:p>
          <a:p>
            <a:pPr marL="82296" indent="0">
              <a:buNone/>
            </a:pPr>
            <a:r>
              <a:rPr lang="en-GB" dirty="0">
                <a:solidFill>
                  <a:srgbClr val="002060"/>
                </a:solidFill>
                <a:latin typeface="Courier New" panose="02070309020205020404" pitchFamily="49" charset="0"/>
                <a:cs typeface="Courier New" panose="02070309020205020404" pitchFamily="49" charset="0"/>
              </a:rPr>
              <a:t>9    514.07   200</a:t>
            </a:r>
          </a:p>
          <a:p>
            <a:pPr marL="82296" indent="0">
              <a:buNone/>
            </a:pPr>
            <a:r>
              <a:rPr lang="en-GB" dirty="0">
                <a:solidFill>
                  <a:srgbClr val="002060"/>
                </a:solidFill>
                <a:latin typeface="Courier New" panose="02070309020205020404" pitchFamily="49" charset="0"/>
                <a:cs typeface="Courier New" panose="02070309020205020404" pitchFamily="49" charset="0"/>
              </a:rPr>
              <a:t>10   174.09   300</a:t>
            </a:r>
          </a:p>
          <a:p>
            <a:pPr marL="82296" indent="0">
              <a:buNone/>
            </a:pPr>
            <a:r>
              <a:rPr lang="nb-NO" dirty="0">
                <a:solidFill>
                  <a:srgbClr val="002060"/>
                </a:solidFill>
                <a:latin typeface="Courier New" panose="02070309020205020404" pitchFamily="49" charset="0"/>
                <a:cs typeface="Courier New" panose="02070309020205020404" pitchFamily="49" charset="0"/>
              </a:rPr>
              <a:t>...</a:t>
            </a:r>
          </a:p>
          <a:p>
            <a:pPr marL="82296" indent="0">
              <a:buNone/>
            </a:pPr>
            <a:r>
              <a:rPr lang="en-GB" dirty="0">
                <a:solidFill>
                  <a:srgbClr val="FF0000"/>
                </a:solidFill>
                <a:latin typeface="Courier New" panose="02070309020205020404" pitchFamily="49" charset="0"/>
                <a:cs typeface="Courier New" panose="02070309020205020404" pitchFamily="49" charset="0"/>
              </a:rPr>
              <a:t>&gt; detach(</a:t>
            </a:r>
            <a:r>
              <a:rPr lang="en-GB" dirty="0" err="1">
                <a:solidFill>
                  <a:srgbClr val="FF0000"/>
                </a:solidFill>
                <a:latin typeface="Courier New" panose="02070309020205020404" pitchFamily="49" charset="0"/>
                <a:cs typeface="Courier New" panose="02070309020205020404" pitchFamily="49" charset="0"/>
              </a:rPr>
              <a:t>Record_Sales_Adverts</a:t>
            </a:r>
            <a:r>
              <a:rPr lang="en-GB" dirty="0">
                <a:solidFill>
                  <a:srgbClr val="FF0000"/>
                </a:solidFill>
                <a:latin typeface="Courier New" panose="02070309020205020404" pitchFamily="49" charset="0"/>
                <a:cs typeface="Courier New" panose="02070309020205020404" pitchFamily="49" charset="0"/>
              </a:rPr>
              <a:t>)</a:t>
            </a:r>
          </a:p>
          <a:p>
            <a:pPr marL="82296" indent="0">
              <a:buNone/>
            </a:pPr>
            <a:endParaRPr lang="en-GB" dirty="0"/>
          </a:p>
        </p:txBody>
      </p:sp>
    </p:spTree>
    <p:extLst>
      <p:ext uri="{BB962C8B-B14F-4D97-AF65-F5344CB8AC3E}">
        <p14:creationId xmlns:p14="http://schemas.microsoft.com/office/powerpoint/2010/main" val="3613233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Input</a:t>
            </a:r>
          </a:p>
        </p:txBody>
      </p:sp>
      <p:sp>
        <p:nvSpPr>
          <p:cNvPr id="3" name="Content Placeholder 2"/>
          <p:cNvSpPr>
            <a:spLocks noGrp="1"/>
          </p:cNvSpPr>
          <p:nvPr>
            <p:ph idx="1"/>
          </p:nvPr>
        </p:nvSpPr>
        <p:spPr/>
        <p:txBody>
          <a:bodyPr>
            <a:normAutofit/>
          </a:bodyPr>
          <a:lstStyle/>
          <a:p>
            <a:pPr marL="82296" indent="0">
              <a:buNone/>
            </a:pPr>
            <a:r>
              <a:rPr lang="en-GB" sz="2200" dirty="0">
                <a:solidFill>
                  <a:srgbClr val="FF0000"/>
                </a:solidFill>
                <a:latin typeface="Courier New" panose="02070309020205020404" pitchFamily="49" charset="0"/>
                <a:cs typeface="Courier New" panose="02070309020205020404" pitchFamily="49" charset="0"/>
              </a:rPr>
              <a:t>&gt; attach(</a:t>
            </a:r>
            <a:r>
              <a:rPr lang="en-GB" sz="2200" dirty="0" err="1">
                <a:solidFill>
                  <a:srgbClr val="FF0000"/>
                </a:solidFill>
                <a:latin typeface="Courier New" panose="02070309020205020404" pitchFamily="49" charset="0"/>
                <a:cs typeface="Courier New" panose="02070309020205020404" pitchFamily="49" charset="0"/>
              </a:rPr>
              <a:t>Record_Sales_Adverts</a:t>
            </a:r>
            <a:r>
              <a:rPr lang="en-GB" sz="2200" dirty="0">
                <a:solidFill>
                  <a:srgbClr val="FF0000"/>
                </a:solidFill>
                <a:latin typeface="Courier New" panose="02070309020205020404" pitchFamily="49" charset="0"/>
                <a:cs typeface="Courier New" panose="02070309020205020404" pitchFamily="49" charset="0"/>
              </a:rPr>
              <a:t>)</a:t>
            </a:r>
          </a:p>
          <a:p>
            <a:pPr marL="82296" indent="0">
              <a:buNone/>
            </a:pPr>
            <a:r>
              <a:rPr lang="en-GB" sz="2200" dirty="0">
                <a:solidFill>
                  <a:srgbClr val="FF0000"/>
                </a:solidFill>
                <a:latin typeface="Courier New" panose="02070309020205020404" pitchFamily="49" charset="0"/>
                <a:cs typeface="Courier New" panose="02070309020205020404" pitchFamily="49" charset="0"/>
              </a:rPr>
              <a:t>&gt; summary(</a:t>
            </a:r>
            <a:r>
              <a:rPr lang="en-GB" sz="2200" dirty="0" err="1">
                <a:solidFill>
                  <a:srgbClr val="FF0000"/>
                </a:solidFill>
                <a:latin typeface="Courier New" panose="02070309020205020404" pitchFamily="49" charset="0"/>
                <a:cs typeface="Courier New" panose="02070309020205020404" pitchFamily="49" charset="0"/>
              </a:rPr>
              <a:t>Record_Sales_Adverts</a:t>
            </a:r>
            <a:r>
              <a:rPr lang="en-GB" sz="2200" dirty="0">
                <a:solidFill>
                  <a:srgbClr val="FF0000"/>
                </a:solidFill>
                <a:latin typeface="Courier New" panose="02070309020205020404" pitchFamily="49" charset="0"/>
                <a:cs typeface="Courier New" panose="02070309020205020404" pitchFamily="49" charset="0"/>
              </a:rPr>
              <a:t>)</a:t>
            </a:r>
          </a:p>
          <a:p>
            <a:pPr marL="82296" indent="0">
              <a:buNone/>
            </a:pPr>
            <a:r>
              <a:rPr lang="en-GB" sz="2200" dirty="0">
                <a:solidFill>
                  <a:srgbClr val="002060"/>
                </a:solidFill>
                <a:latin typeface="Courier New" panose="02070309020205020404" pitchFamily="49" charset="0"/>
                <a:cs typeface="Courier New" panose="02070309020205020404" pitchFamily="49" charset="0"/>
              </a:rPr>
              <a:t>    Adverts           Sales      </a:t>
            </a:r>
          </a:p>
          <a:p>
            <a:pPr marL="82296" indent="0">
              <a:buNone/>
            </a:pPr>
            <a:r>
              <a:rPr lang="en-GB" sz="2200" dirty="0">
                <a:solidFill>
                  <a:srgbClr val="002060"/>
                </a:solidFill>
                <a:latin typeface="Courier New" panose="02070309020205020404" pitchFamily="49" charset="0"/>
                <a:cs typeface="Courier New" panose="02070309020205020404" pitchFamily="49" charset="0"/>
              </a:rPr>
              <a:t> Min.   :   9.1   Min.   : 10.0  </a:t>
            </a:r>
          </a:p>
          <a:p>
            <a:pPr marL="82296" indent="0">
              <a:buNone/>
            </a:pPr>
            <a:r>
              <a:rPr lang="en-GB" sz="2200" dirty="0">
                <a:solidFill>
                  <a:srgbClr val="002060"/>
                </a:solidFill>
                <a:latin typeface="Courier New" panose="02070309020205020404" pitchFamily="49" charset="0"/>
                <a:cs typeface="Courier New" panose="02070309020205020404" pitchFamily="49" charset="0"/>
              </a:rPr>
              <a:t> 1st Qu.: 215.9   1st Qu.:137.5  </a:t>
            </a:r>
          </a:p>
          <a:p>
            <a:pPr marL="82296" indent="0">
              <a:buNone/>
            </a:pPr>
            <a:r>
              <a:rPr lang="en-GB" sz="2200" dirty="0">
                <a:solidFill>
                  <a:srgbClr val="002060"/>
                </a:solidFill>
                <a:latin typeface="Courier New" panose="02070309020205020404" pitchFamily="49" charset="0"/>
                <a:cs typeface="Courier New" panose="02070309020205020404" pitchFamily="49" charset="0"/>
              </a:rPr>
              <a:t> Median : 531.9   Median :200.0  </a:t>
            </a:r>
          </a:p>
          <a:p>
            <a:pPr marL="82296" indent="0">
              <a:buNone/>
            </a:pPr>
            <a:r>
              <a:rPr lang="en-GB" sz="2200" dirty="0">
                <a:solidFill>
                  <a:srgbClr val="002060"/>
                </a:solidFill>
                <a:latin typeface="Courier New" panose="02070309020205020404" pitchFamily="49" charset="0"/>
                <a:cs typeface="Courier New" panose="02070309020205020404" pitchFamily="49" charset="0"/>
              </a:rPr>
              <a:t> Mean   : 614.4   Mean   :193.2  </a:t>
            </a:r>
          </a:p>
          <a:p>
            <a:pPr marL="82296" indent="0">
              <a:buNone/>
            </a:pPr>
            <a:r>
              <a:rPr lang="en-GB" sz="2200" dirty="0">
                <a:solidFill>
                  <a:srgbClr val="002060"/>
                </a:solidFill>
                <a:latin typeface="Courier New" panose="02070309020205020404" pitchFamily="49" charset="0"/>
                <a:cs typeface="Courier New" panose="02070309020205020404" pitchFamily="49" charset="0"/>
              </a:rPr>
              <a:t> 3rd Qu.: 911.2   3rd Qu.:250.0  </a:t>
            </a:r>
          </a:p>
          <a:p>
            <a:pPr marL="82296" indent="0">
              <a:buNone/>
            </a:pPr>
            <a:r>
              <a:rPr lang="en-GB" sz="2200" dirty="0">
                <a:solidFill>
                  <a:srgbClr val="002060"/>
                </a:solidFill>
                <a:latin typeface="Courier New" panose="02070309020205020404" pitchFamily="49" charset="0"/>
                <a:cs typeface="Courier New" panose="02070309020205020404" pitchFamily="49" charset="0"/>
              </a:rPr>
              <a:t> Max.   :2271.9   Max.   :360.0 </a:t>
            </a:r>
          </a:p>
          <a:p>
            <a:pPr marL="82296" indent="0">
              <a:buNone/>
            </a:pPr>
            <a:r>
              <a:rPr lang="en-GB" sz="2200" dirty="0">
                <a:solidFill>
                  <a:srgbClr val="FF0000"/>
                </a:solidFill>
                <a:latin typeface="Courier New" panose="02070309020205020404" pitchFamily="49" charset="0"/>
                <a:cs typeface="Courier New" panose="02070309020205020404" pitchFamily="49" charset="0"/>
              </a:rPr>
              <a:t>&gt; detach(</a:t>
            </a:r>
            <a:r>
              <a:rPr lang="en-GB" sz="2200" dirty="0" err="1">
                <a:solidFill>
                  <a:srgbClr val="FF0000"/>
                </a:solidFill>
                <a:latin typeface="Courier New" panose="02070309020205020404" pitchFamily="49" charset="0"/>
                <a:cs typeface="Courier New" panose="02070309020205020404" pitchFamily="49" charset="0"/>
              </a:rPr>
              <a:t>Record_Sales_Adverts</a:t>
            </a:r>
            <a:r>
              <a:rPr lang="en-GB" sz="2200" dirty="0">
                <a:solidFill>
                  <a:srgbClr val="FF0000"/>
                </a:solidFill>
                <a:latin typeface="Courier New" panose="02070309020205020404" pitchFamily="49" charset="0"/>
                <a:cs typeface="Courier New" panose="02070309020205020404" pitchFamily="49" charset="0"/>
              </a:rPr>
              <a:t>)</a:t>
            </a:r>
          </a:p>
          <a:p>
            <a:pPr marL="82296" indent="0">
              <a:buNone/>
            </a:pPr>
            <a:endParaRPr lang="en-GB" dirty="0"/>
          </a:p>
        </p:txBody>
      </p:sp>
    </p:spTree>
    <p:extLst>
      <p:ext uri="{BB962C8B-B14F-4D97-AF65-F5344CB8AC3E}">
        <p14:creationId xmlns:p14="http://schemas.microsoft.com/office/powerpoint/2010/main" val="102555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chor="ctr"/>
          <a:lstStyle/>
          <a:p>
            <a:r>
              <a:rPr lang="en-GB" dirty="0"/>
              <a:t>Requirements</a:t>
            </a:r>
          </a:p>
        </p:txBody>
      </p:sp>
      <p:sp>
        <p:nvSpPr>
          <p:cNvPr id="7171" name="Rectangle 3"/>
          <p:cNvSpPr>
            <a:spLocks noGrp="1" noChangeArrowheads="1"/>
          </p:cNvSpPr>
          <p:nvPr>
            <p:ph idx="1"/>
          </p:nvPr>
        </p:nvSpPr>
        <p:spPr/>
        <p:txBody>
          <a:bodyPr/>
          <a:lstStyle/>
          <a:p>
            <a:r>
              <a:rPr lang="en-GB" sz="2800" dirty="0">
                <a:cs typeface="Times New Roman" pitchFamily="18" charset="0"/>
              </a:rPr>
              <a:t>To determine the nature of the relationship between advertising expenditure and record sales.</a:t>
            </a:r>
          </a:p>
          <a:p>
            <a:pPr>
              <a:buNone/>
            </a:pPr>
            <a:endParaRPr lang="en-GB" sz="2800" dirty="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Intuitive Analysis</a:t>
            </a:r>
          </a:p>
        </p:txBody>
      </p:sp>
      <p:sp>
        <p:nvSpPr>
          <p:cNvPr id="3" name="Content Placeholder 2"/>
          <p:cNvSpPr>
            <a:spLocks noGrp="1"/>
          </p:cNvSpPr>
          <p:nvPr>
            <p:ph idx="1"/>
          </p:nvPr>
        </p:nvSpPr>
        <p:spPr/>
        <p:txBody>
          <a:bodyPr/>
          <a:lstStyle/>
          <a:p>
            <a:pPr marL="82296" indent="0">
              <a:buNone/>
            </a:pPr>
            <a:r>
              <a:rPr lang="en-GB" dirty="0"/>
              <a:t> </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244530"/>
            <a:ext cx="6775647"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97161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984</TotalTime>
  <Words>3505</Words>
  <Application>Microsoft Office PowerPoint</Application>
  <PresentationFormat>On-screen Show (4:3)</PresentationFormat>
  <Paragraphs>373</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Courier New</vt:lpstr>
      <vt:lpstr>Gill Sans MT</vt:lpstr>
      <vt:lpstr>Times New Roman</vt:lpstr>
      <vt:lpstr>Verdana</vt:lpstr>
      <vt:lpstr>Wingdings 2</vt:lpstr>
      <vt:lpstr>Solstice</vt:lpstr>
      <vt:lpstr>Overview: Correlation</vt:lpstr>
      <vt:lpstr>Overview: Regression</vt:lpstr>
      <vt:lpstr>Example</vt:lpstr>
      <vt:lpstr>Data Input</vt:lpstr>
      <vt:lpstr>Data Input</vt:lpstr>
      <vt:lpstr>Data Input</vt:lpstr>
      <vt:lpstr>Data Input</vt:lpstr>
      <vt:lpstr>Requirements</vt:lpstr>
      <vt:lpstr>Intuitive Analysis</vt:lpstr>
      <vt:lpstr>Intuitive Analysis (cont.)</vt:lpstr>
      <vt:lpstr>Intuitive Analysis (cont.)</vt:lpstr>
      <vt:lpstr>Plots in R</vt:lpstr>
      <vt:lpstr>Correlation</vt:lpstr>
      <vt:lpstr>Correlation (Cont.)</vt:lpstr>
      <vt:lpstr>Correlation in R</vt:lpstr>
      <vt:lpstr>Correlation in R</vt:lpstr>
      <vt:lpstr>Correlation (cont.)</vt:lpstr>
      <vt:lpstr>Assumptions: Correlation</vt:lpstr>
      <vt:lpstr>Assumptions: Correlation (cont.)</vt:lpstr>
      <vt:lpstr>Spearman’s Rho in R</vt:lpstr>
      <vt:lpstr>Regression</vt:lpstr>
      <vt:lpstr>Regression (cont.)</vt:lpstr>
      <vt:lpstr>Regression (cont.)</vt:lpstr>
      <vt:lpstr>Regression in R</vt:lpstr>
      <vt:lpstr>Regression (cont.)</vt:lpstr>
      <vt:lpstr>Regression in R (cont.)</vt:lpstr>
      <vt:lpstr>Regression in R (cont.)</vt:lpstr>
      <vt:lpstr>Regression (cont.)</vt:lpstr>
      <vt:lpstr>Regression (cont.)</vt:lpstr>
      <vt:lpstr>Regression (cont.)</vt:lpstr>
      <vt:lpstr>Regression (cont.)</vt:lpstr>
      <vt:lpstr>Regression (cont.)</vt:lpstr>
      <vt:lpstr>Regression (cont.)</vt:lpstr>
      <vt:lpstr>Fitted Line Plot</vt:lpstr>
      <vt:lpstr>Results</vt:lpstr>
      <vt:lpstr>Assumptions: Regression</vt:lpstr>
      <vt:lpstr>Assumptions: Regression (cont.)</vt:lpstr>
      <vt:lpstr>Examining the Data</vt:lpstr>
      <vt:lpstr>Points to Note (1)</vt:lpstr>
      <vt:lpstr>Points to Note (2)</vt:lpstr>
      <vt:lpstr>Making Predictions</vt:lpstr>
      <vt:lpstr>Prediction</vt:lpstr>
      <vt:lpstr>Prediction (cont.)</vt:lpstr>
      <vt:lpstr>Prediction in R</vt:lpstr>
      <vt:lpstr>Choosing between 2 models</vt:lpstr>
      <vt:lpstr>How to Decide Which Model is “Best”?</vt:lpstr>
      <vt:lpstr>Record Sales Examples</vt:lpstr>
      <vt:lpstr>Record Sales Examples</vt:lpstr>
      <vt:lpstr>Introduction to Multiple Regression</vt:lpstr>
      <vt:lpstr>Introduction to Multiple Regression (cont.)</vt:lpstr>
      <vt:lpstr>Introduction to Multiple Regression (cont.)</vt:lpstr>
      <vt:lpstr>Introduction to Multiple Regression (cont.)</vt:lpstr>
      <vt:lpstr>Model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ST4B Correlation &amp; Regression</dc:title>
  <dc:creator>Michaela Cottee</dc:creator>
  <cp:lastModifiedBy>Jumy Adeoye</cp:lastModifiedBy>
  <cp:revision>115</cp:revision>
  <cp:lastPrinted>2019-12-04T07:48:30Z</cp:lastPrinted>
  <dcterms:created xsi:type="dcterms:W3CDTF">2004-06-25T15:06:40Z</dcterms:created>
  <dcterms:modified xsi:type="dcterms:W3CDTF">2021-01-19T18:00:45Z</dcterms:modified>
</cp:coreProperties>
</file>