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handoutMasterIdLst>
    <p:handoutMasterId r:id="rId56"/>
  </p:handoutMasterIdLst>
  <p:sldIdLst>
    <p:sldId id="257" r:id="rId2"/>
    <p:sldId id="317" r:id="rId3"/>
    <p:sldId id="321" r:id="rId4"/>
    <p:sldId id="322" r:id="rId5"/>
    <p:sldId id="323" r:id="rId6"/>
    <p:sldId id="324" r:id="rId7"/>
    <p:sldId id="259" r:id="rId8"/>
    <p:sldId id="261" r:id="rId9"/>
    <p:sldId id="326" r:id="rId10"/>
    <p:sldId id="327" r:id="rId11"/>
    <p:sldId id="269" r:id="rId12"/>
    <p:sldId id="262" r:id="rId13"/>
    <p:sldId id="325" r:id="rId14"/>
    <p:sldId id="329" r:id="rId15"/>
    <p:sldId id="273" r:id="rId16"/>
    <p:sldId id="274" r:id="rId17"/>
    <p:sldId id="275" r:id="rId18"/>
    <p:sldId id="276" r:id="rId19"/>
    <p:sldId id="277" r:id="rId20"/>
    <p:sldId id="278" r:id="rId21"/>
    <p:sldId id="263" r:id="rId22"/>
    <p:sldId id="319" r:id="rId23"/>
    <p:sldId id="330" r:id="rId24"/>
    <p:sldId id="331" r:id="rId25"/>
    <p:sldId id="332" r:id="rId26"/>
    <p:sldId id="333" r:id="rId27"/>
    <p:sldId id="334" r:id="rId28"/>
    <p:sldId id="364" r:id="rId29"/>
    <p:sldId id="365" r:id="rId30"/>
    <p:sldId id="347" r:id="rId31"/>
    <p:sldId id="345" r:id="rId32"/>
    <p:sldId id="348" r:id="rId33"/>
    <p:sldId id="288" r:id="rId34"/>
    <p:sldId id="350" r:id="rId35"/>
    <p:sldId id="349" r:id="rId36"/>
    <p:sldId id="346" r:id="rId37"/>
    <p:sldId id="320" r:id="rId38"/>
    <p:sldId id="293" r:id="rId39"/>
    <p:sldId id="352" r:id="rId40"/>
    <p:sldId id="353" r:id="rId41"/>
    <p:sldId id="300" r:id="rId42"/>
    <p:sldId id="302" r:id="rId43"/>
    <p:sldId id="355" r:id="rId44"/>
    <p:sldId id="304" r:id="rId45"/>
    <p:sldId id="354" r:id="rId46"/>
    <p:sldId id="318" r:id="rId47"/>
    <p:sldId id="307" r:id="rId48"/>
    <p:sldId id="357" r:id="rId49"/>
    <p:sldId id="358" r:id="rId50"/>
    <p:sldId id="359" r:id="rId51"/>
    <p:sldId id="360" r:id="rId52"/>
    <p:sldId id="361" r:id="rId53"/>
    <p:sldId id="362" r:id="rId54"/>
    <p:sldId id="363" r:id="rId55"/>
  </p:sldIdLst>
  <p:sldSz cx="9144000" cy="6858000" type="screen4x3"/>
  <p:notesSz cx="9928225" cy="6797675"/>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my Adeoye" userId="451068d1907ec822" providerId="LiveId" clId="{F07BF398-BB96-4FDD-81DB-B2399240F921}"/>
    <pc:docChg chg="delSld">
      <pc:chgData name="Jumy Adeoye" userId="451068d1907ec822" providerId="LiveId" clId="{F07BF398-BB96-4FDD-81DB-B2399240F921}" dt="2021-01-19T18:00:06.575" v="1" actId="47"/>
      <pc:docMkLst>
        <pc:docMk/>
      </pc:docMkLst>
      <pc:sldChg chg="del">
        <pc:chgData name="Jumy Adeoye" userId="451068d1907ec822" providerId="LiveId" clId="{F07BF398-BB96-4FDD-81DB-B2399240F921}" dt="2021-01-19T18:00:03.644" v="0" actId="47"/>
        <pc:sldMkLst>
          <pc:docMk/>
          <pc:sldMk cId="2198009776" sldId="316"/>
        </pc:sldMkLst>
      </pc:sldChg>
      <pc:sldChg chg="del">
        <pc:chgData name="Jumy Adeoye" userId="451068d1907ec822" providerId="LiveId" clId="{F07BF398-BB96-4FDD-81DB-B2399240F921}" dt="2021-01-19T18:00:06.575" v="1" actId="47"/>
        <pc:sldMkLst>
          <pc:docMk/>
          <pc:sldMk cId="4162020559" sldId="35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1" y="1"/>
            <a:ext cx="4301768" cy="3402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7651" name="Rectangle 3"/>
          <p:cNvSpPr>
            <a:spLocks noGrp="1" noChangeArrowheads="1"/>
          </p:cNvSpPr>
          <p:nvPr>
            <p:ph type="dt" sz="quarter" idx="1"/>
          </p:nvPr>
        </p:nvSpPr>
        <p:spPr bwMode="auto">
          <a:xfrm>
            <a:off x="5626461" y="1"/>
            <a:ext cx="4301767" cy="3402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7652" name="Rectangle 4"/>
          <p:cNvSpPr>
            <a:spLocks noGrp="1" noChangeArrowheads="1"/>
          </p:cNvSpPr>
          <p:nvPr>
            <p:ph type="ftr" sz="quarter" idx="2"/>
          </p:nvPr>
        </p:nvSpPr>
        <p:spPr bwMode="auto">
          <a:xfrm>
            <a:off x="1" y="6457412"/>
            <a:ext cx="4301768" cy="34026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7653" name="Rectangle 5"/>
          <p:cNvSpPr>
            <a:spLocks noGrp="1" noChangeArrowheads="1"/>
          </p:cNvSpPr>
          <p:nvPr>
            <p:ph type="sldNum" sz="quarter" idx="3"/>
          </p:nvPr>
        </p:nvSpPr>
        <p:spPr bwMode="auto">
          <a:xfrm>
            <a:off x="5626461" y="6457412"/>
            <a:ext cx="4301767" cy="34026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CDAA627-F473-4362-B180-FF780DDC4944}" type="slidenum">
              <a:rPr lang="en-US"/>
              <a:pPr/>
              <a:t>‹#›</a:t>
            </a:fld>
            <a:endParaRPr lang="en-US"/>
          </a:p>
        </p:txBody>
      </p:sp>
    </p:spTree>
    <p:extLst>
      <p:ext uri="{BB962C8B-B14F-4D97-AF65-F5344CB8AC3E}">
        <p14:creationId xmlns:p14="http://schemas.microsoft.com/office/powerpoint/2010/main" val="8925487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endParaRPr lang="en-GB"/>
          </a:p>
        </p:txBody>
      </p:sp>
      <p:sp>
        <p:nvSpPr>
          <p:cNvPr id="20" name="Footer Placeholder 19"/>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B00BF1ED-EE6D-4367-8E7F-12A003F55D66}"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8D75AE-466D-40F1-A883-9E783C09142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FB99E-738A-4BD9-BBE4-52C08074289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EB771E-5576-4751-BAFD-A6BF9A43B13A}"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CE72DB-4AA6-41C4-A8A6-6FF019A72AD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31D96C-A974-4263-B0B8-05FD03B3F7D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869D4B-4040-4E42-AAA5-E7FBC3CEE5F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043F705-6D3C-41BC-9427-9DE1279F6BAD}"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9F92F1-E315-4D78-B7DE-8BEF84FEA5C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3BF01B-7DB9-472B-BB54-A9D81EF77366}"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4C54764-E7BC-4046-9304-92218DB9A0EF}"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ctr"/>
          <a:lstStyle/>
          <a:p>
            <a:r>
              <a:rPr lang="en-GB" dirty="0"/>
              <a:t>Overview</a:t>
            </a:r>
          </a:p>
        </p:txBody>
      </p:sp>
      <p:sp>
        <p:nvSpPr>
          <p:cNvPr id="4099" name="Rectangle 3"/>
          <p:cNvSpPr>
            <a:spLocks noGrp="1" noChangeArrowheads="1"/>
          </p:cNvSpPr>
          <p:nvPr>
            <p:ph idx="1"/>
          </p:nvPr>
        </p:nvSpPr>
        <p:spPr/>
        <p:txBody>
          <a:bodyPr/>
          <a:lstStyle/>
          <a:p>
            <a:r>
              <a:rPr lang="en-GB" sz="2800" dirty="0"/>
              <a:t>Simple linear regression is used to develop a model with just one independent variable. Limiting the number of independent variables to one may limit the usefulness of the model.</a:t>
            </a:r>
          </a:p>
          <a:p>
            <a:r>
              <a:rPr lang="en-GB" sz="2800" dirty="0"/>
              <a:t>Multiple regression can be used to predict or explain the value of one dependent variable on the basis of two or more independent variables.</a:t>
            </a:r>
          </a:p>
          <a:p>
            <a:r>
              <a:rPr lang="en-GB" sz="2800" dirty="0"/>
              <a:t>Multiple regression is used to develop a mathematical equation that describes the relationship among the variables.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Correlation Matrix in 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340768"/>
            <a:ext cx="5186292" cy="5190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848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chor="ctr"/>
          <a:lstStyle/>
          <a:p>
            <a:r>
              <a:rPr lang="en-GB" dirty="0"/>
              <a:t>Intuitive Analysis (cont.)</a:t>
            </a:r>
          </a:p>
        </p:txBody>
      </p:sp>
      <p:sp>
        <p:nvSpPr>
          <p:cNvPr id="16387" name="Rectangle 3"/>
          <p:cNvSpPr>
            <a:spLocks noGrp="1" noChangeArrowheads="1"/>
          </p:cNvSpPr>
          <p:nvPr>
            <p:ph idx="1"/>
          </p:nvPr>
        </p:nvSpPr>
        <p:spPr/>
        <p:txBody>
          <a:bodyPr/>
          <a:lstStyle/>
          <a:p>
            <a:r>
              <a:rPr lang="en-GB" sz="2800" dirty="0">
                <a:cs typeface="Times New Roman" pitchFamily="18" charset="0"/>
              </a:rPr>
              <a:t>We thus expect airtime to have the strongest relationship with record sales.</a:t>
            </a:r>
          </a:p>
          <a:p>
            <a:r>
              <a:rPr lang="en-GB" sz="2800" dirty="0">
                <a:cs typeface="Times New Roman" pitchFamily="18" charset="0"/>
              </a:rPr>
              <a:t>But is this correlation strong enough to be a real relationship in conjunction with the other independent variables?</a:t>
            </a:r>
          </a:p>
          <a:p>
            <a:r>
              <a:rPr lang="en-GB" sz="2800" dirty="0">
                <a:cs typeface="Times New Roman" pitchFamily="18" charset="0"/>
              </a:rPr>
              <a:t>Do the other variables have correlations so low that they are not going to have a real relationship?</a:t>
            </a:r>
            <a:endParaRPr lang="en-US" sz="2800" dirty="0">
              <a:cs typeface="Times New Roman" pitchFamily="18" charset="0"/>
            </a:endParaRPr>
          </a:p>
          <a:p>
            <a:endParaRPr lang="en-GB"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chor="ctr"/>
          <a:lstStyle/>
          <a:p>
            <a:r>
              <a:rPr lang="en-GB" dirty="0"/>
              <a:t>Multiple Regression</a:t>
            </a:r>
          </a:p>
        </p:txBody>
      </p:sp>
      <p:sp>
        <p:nvSpPr>
          <p:cNvPr id="9219" name="Rectangle 3"/>
          <p:cNvSpPr>
            <a:spLocks noGrp="1" noChangeArrowheads="1"/>
          </p:cNvSpPr>
          <p:nvPr>
            <p:ph idx="1"/>
          </p:nvPr>
        </p:nvSpPr>
        <p:spPr/>
        <p:txBody>
          <a:bodyPr>
            <a:normAutofit/>
          </a:bodyPr>
          <a:lstStyle/>
          <a:p>
            <a:r>
              <a:rPr lang="en-GB" sz="2400" dirty="0">
                <a:cs typeface="Times New Roman" pitchFamily="18" charset="0"/>
              </a:rPr>
              <a:t>A multiple regression can be carried out which relates all four independent variables to the dependent variable, using an extension of the simple linear regression equation:</a:t>
            </a:r>
          </a:p>
          <a:p>
            <a:pPr>
              <a:buNone/>
            </a:pPr>
            <a:r>
              <a:rPr lang="en-GB" sz="2400" dirty="0">
                <a:cs typeface="Times New Roman" pitchFamily="18" charset="0"/>
              </a:rPr>
              <a:t>		Y = </a:t>
            </a:r>
            <a:r>
              <a:rPr lang="en-GB" sz="2400" dirty="0">
                <a:cs typeface="Times New Roman" pitchFamily="18" charset="0"/>
                <a:sym typeface="Symbol" pitchFamily="18" charset="2"/>
              </a:rPr>
              <a:t></a:t>
            </a:r>
            <a:r>
              <a:rPr lang="en-GB" sz="2400" baseline="-30000" dirty="0">
                <a:cs typeface="Times New Roman" pitchFamily="18" charset="0"/>
              </a:rPr>
              <a:t>0</a:t>
            </a:r>
            <a:r>
              <a:rPr lang="en-GB" sz="2400" dirty="0">
                <a:cs typeface="Times New Roman" pitchFamily="18" charset="0"/>
              </a:rPr>
              <a:t> + </a:t>
            </a:r>
            <a:r>
              <a:rPr lang="en-GB" sz="2400" dirty="0">
                <a:cs typeface="Times New Roman" pitchFamily="18" charset="0"/>
                <a:sym typeface="Symbol" pitchFamily="18" charset="2"/>
              </a:rPr>
              <a:t></a:t>
            </a:r>
            <a:r>
              <a:rPr lang="en-GB" sz="2400" baseline="-30000" dirty="0">
                <a:cs typeface="Times New Roman" pitchFamily="18" charset="0"/>
              </a:rPr>
              <a:t>1</a:t>
            </a:r>
            <a:r>
              <a:rPr lang="en-GB" sz="2400" dirty="0">
                <a:cs typeface="Times New Roman" pitchFamily="18" charset="0"/>
              </a:rPr>
              <a:t>X</a:t>
            </a:r>
            <a:r>
              <a:rPr lang="en-GB" sz="2400" baseline="-30000" dirty="0">
                <a:cs typeface="Times New Roman" pitchFamily="18" charset="0"/>
              </a:rPr>
              <a:t>1</a:t>
            </a:r>
            <a:r>
              <a:rPr lang="en-GB" sz="2400" dirty="0">
                <a:cs typeface="Times New Roman" pitchFamily="18" charset="0"/>
              </a:rPr>
              <a:t> + </a:t>
            </a:r>
            <a:r>
              <a:rPr lang="en-GB" sz="2400" dirty="0">
                <a:cs typeface="Times New Roman" pitchFamily="18" charset="0"/>
                <a:sym typeface="Symbol" pitchFamily="18" charset="2"/>
              </a:rPr>
              <a:t></a:t>
            </a:r>
            <a:r>
              <a:rPr lang="en-GB" sz="2400" baseline="-30000" dirty="0">
                <a:cs typeface="Times New Roman" pitchFamily="18" charset="0"/>
              </a:rPr>
              <a:t>2</a:t>
            </a:r>
            <a:r>
              <a:rPr lang="en-GB" sz="2400" dirty="0">
                <a:cs typeface="Times New Roman" pitchFamily="18" charset="0"/>
              </a:rPr>
              <a:t>X</a:t>
            </a:r>
            <a:r>
              <a:rPr lang="en-GB" sz="2400" baseline="-30000" dirty="0">
                <a:cs typeface="Times New Roman" pitchFamily="18" charset="0"/>
              </a:rPr>
              <a:t>2</a:t>
            </a:r>
            <a:r>
              <a:rPr lang="en-GB" sz="2400" dirty="0">
                <a:cs typeface="Times New Roman" pitchFamily="18" charset="0"/>
              </a:rPr>
              <a:t> + </a:t>
            </a:r>
            <a:r>
              <a:rPr lang="en-GB" sz="2400" dirty="0">
                <a:cs typeface="Times New Roman" pitchFamily="18" charset="0"/>
                <a:sym typeface="Symbol" pitchFamily="18" charset="2"/>
              </a:rPr>
              <a:t></a:t>
            </a:r>
            <a:r>
              <a:rPr lang="en-GB" sz="2400" baseline="-30000" dirty="0">
                <a:cs typeface="Times New Roman" pitchFamily="18" charset="0"/>
              </a:rPr>
              <a:t>3</a:t>
            </a:r>
            <a:r>
              <a:rPr lang="en-GB" sz="2400" dirty="0">
                <a:cs typeface="Times New Roman" pitchFamily="18" charset="0"/>
              </a:rPr>
              <a:t>X</a:t>
            </a:r>
            <a:r>
              <a:rPr lang="en-GB" sz="2400" baseline="-30000" dirty="0">
                <a:cs typeface="Times New Roman" pitchFamily="18" charset="0"/>
              </a:rPr>
              <a:t>3</a:t>
            </a:r>
            <a:r>
              <a:rPr lang="en-GB" sz="2400" dirty="0">
                <a:cs typeface="Times New Roman" pitchFamily="18" charset="0"/>
              </a:rPr>
              <a:t>+ </a:t>
            </a:r>
            <a:r>
              <a:rPr lang="en-GB" sz="2400" dirty="0">
                <a:cs typeface="Times New Roman" pitchFamily="18" charset="0"/>
                <a:sym typeface="Symbol" pitchFamily="18" charset="2"/>
              </a:rPr>
              <a:t></a:t>
            </a:r>
            <a:r>
              <a:rPr lang="en-GB" sz="2400" baseline="-30000" dirty="0">
                <a:cs typeface="Times New Roman" pitchFamily="18" charset="0"/>
                <a:sym typeface="Symbol" pitchFamily="18" charset="2"/>
              </a:rPr>
              <a:t>4</a:t>
            </a:r>
            <a:r>
              <a:rPr lang="en-GB" sz="2400" dirty="0">
                <a:cs typeface="Times New Roman" pitchFamily="18" charset="0"/>
              </a:rPr>
              <a:t>X</a:t>
            </a:r>
            <a:r>
              <a:rPr lang="en-GB" sz="2400" baseline="-30000" dirty="0">
                <a:cs typeface="Times New Roman" pitchFamily="18" charset="0"/>
              </a:rPr>
              <a:t>4</a:t>
            </a:r>
            <a:endParaRPr lang="en-GB" sz="2400" dirty="0">
              <a:cs typeface="Times New Roman" pitchFamily="18" charset="0"/>
            </a:endParaRPr>
          </a:p>
          <a:p>
            <a:pPr>
              <a:buFontTx/>
              <a:buNone/>
            </a:pPr>
            <a:r>
              <a:rPr lang="en-GB" sz="2400" dirty="0">
                <a:cs typeface="Times New Roman" pitchFamily="18" charset="0"/>
              </a:rPr>
              <a:t> </a:t>
            </a:r>
          </a:p>
          <a:p>
            <a:pPr marL="82296" indent="0">
              <a:buNone/>
            </a:pPr>
            <a:endParaRPr lang="en-GB"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Multiple Regression in R</a:t>
            </a:r>
          </a:p>
        </p:txBody>
      </p:sp>
      <p:sp>
        <p:nvSpPr>
          <p:cNvPr id="3" name="Content Placeholder 2"/>
          <p:cNvSpPr>
            <a:spLocks noGrp="1"/>
          </p:cNvSpPr>
          <p:nvPr>
            <p:ph idx="1"/>
          </p:nvPr>
        </p:nvSpPr>
        <p:spPr/>
        <p:txBody>
          <a:bodyPr>
            <a:normAutofit/>
          </a:bodyPr>
          <a:lstStyle/>
          <a:p>
            <a:pPr marL="82296" indent="0">
              <a:buNone/>
            </a:pPr>
            <a:r>
              <a:rPr lang="en-GB" sz="1200" dirty="0">
                <a:solidFill>
                  <a:srgbClr val="FF0000"/>
                </a:solidFill>
                <a:latin typeface="Courier New" panose="02070309020205020404" pitchFamily="49" charset="0"/>
                <a:cs typeface="Courier New" panose="02070309020205020404" pitchFamily="49" charset="0"/>
              </a:rPr>
              <a:t>&gt; lm(</a:t>
            </a:r>
            <a:r>
              <a:rPr lang="en-GB" sz="1200" dirty="0" err="1">
                <a:solidFill>
                  <a:srgbClr val="FF0000"/>
                </a:solidFill>
                <a:latin typeface="Courier New" panose="02070309020205020404" pitchFamily="49" charset="0"/>
                <a:cs typeface="Courier New" panose="02070309020205020404" pitchFamily="49" charset="0"/>
              </a:rPr>
              <a:t>Sales~Advertising+Airtime+Attractiveness+Length.of.Name</a:t>
            </a:r>
            <a:r>
              <a:rPr lang="en-GB" sz="1200" dirty="0">
                <a:solidFill>
                  <a:srgbClr val="FF0000"/>
                </a:solidFill>
                <a:latin typeface="Courier New" panose="02070309020205020404" pitchFamily="49" charset="0"/>
                <a:cs typeface="Courier New" panose="02070309020205020404" pitchFamily="49" charset="0"/>
              </a:rPr>
              <a:t>)</a:t>
            </a:r>
          </a:p>
          <a:p>
            <a:pPr marL="82296" indent="0">
              <a:buNone/>
            </a:pPr>
            <a:endParaRPr lang="en-GB" sz="1200" dirty="0">
              <a:latin typeface="Courier New" panose="02070309020205020404" pitchFamily="49" charset="0"/>
              <a:cs typeface="Courier New" panose="02070309020205020404" pitchFamily="49" charset="0"/>
            </a:endParaRPr>
          </a:p>
          <a:p>
            <a:pPr marL="82296" indent="0">
              <a:buNone/>
            </a:pPr>
            <a:r>
              <a:rPr lang="en-GB" sz="1200" dirty="0">
                <a:solidFill>
                  <a:srgbClr val="002060"/>
                </a:solidFill>
                <a:latin typeface="Courier New" panose="02070309020205020404" pitchFamily="49" charset="0"/>
                <a:cs typeface="Courier New" panose="02070309020205020404" pitchFamily="49" charset="0"/>
              </a:rPr>
              <a:t>Call:</a:t>
            </a:r>
          </a:p>
          <a:p>
            <a:pPr marL="82296" indent="0">
              <a:buNone/>
            </a:pPr>
            <a:r>
              <a:rPr lang="en-GB" sz="1200" dirty="0">
                <a:solidFill>
                  <a:srgbClr val="002060"/>
                </a:solidFill>
                <a:latin typeface="Courier New" panose="02070309020205020404" pitchFamily="49" charset="0"/>
                <a:cs typeface="Courier New" panose="02070309020205020404" pitchFamily="49" charset="0"/>
              </a:rPr>
              <a:t>lm(formula = Sales ~ Advertising + Airtime + Attractiveness + </a:t>
            </a:r>
          </a:p>
          <a:p>
            <a:pPr marL="82296" indent="0">
              <a:buNone/>
            </a:pPr>
            <a:r>
              <a:rPr lang="en-GB" sz="1200" dirty="0">
                <a:solidFill>
                  <a:srgbClr val="002060"/>
                </a:solidFill>
                <a:latin typeface="Courier New" panose="02070309020205020404" pitchFamily="49" charset="0"/>
                <a:cs typeface="Courier New" panose="02070309020205020404" pitchFamily="49" charset="0"/>
              </a:rPr>
              <a:t>    </a:t>
            </a:r>
            <a:r>
              <a:rPr lang="en-GB" sz="1200" dirty="0" err="1">
                <a:solidFill>
                  <a:srgbClr val="002060"/>
                </a:solidFill>
                <a:latin typeface="Courier New" panose="02070309020205020404" pitchFamily="49" charset="0"/>
                <a:cs typeface="Courier New" panose="02070309020205020404" pitchFamily="49" charset="0"/>
              </a:rPr>
              <a:t>Length.of.Name</a:t>
            </a:r>
            <a:r>
              <a:rPr lang="en-GB" sz="1200" dirty="0">
                <a:solidFill>
                  <a:srgbClr val="002060"/>
                </a:solidFill>
                <a:latin typeface="Courier New" panose="02070309020205020404" pitchFamily="49" charset="0"/>
                <a:cs typeface="Courier New" panose="02070309020205020404" pitchFamily="49" charset="0"/>
              </a:rPr>
              <a:t>)</a:t>
            </a:r>
          </a:p>
          <a:p>
            <a:pPr marL="82296" indent="0">
              <a:buNone/>
            </a:pPr>
            <a:endParaRPr lang="en-GB" sz="1200" dirty="0">
              <a:solidFill>
                <a:srgbClr val="002060"/>
              </a:solidFill>
              <a:latin typeface="Courier New" panose="02070309020205020404" pitchFamily="49" charset="0"/>
              <a:cs typeface="Courier New" panose="02070309020205020404" pitchFamily="49" charset="0"/>
            </a:endParaRPr>
          </a:p>
          <a:p>
            <a:pPr marL="82296" indent="0">
              <a:buNone/>
            </a:pPr>
            <a:r>
              <a:rPr lang="en-GB" sz="1200" dirty="0">
                <a:solidFill>
                  <a:srgbClr val="002060"/>
                </a:solidFill>
                <a:latin typeface="Courier New" panose="02070309020205020404" pitchFamily="49" charset="0"/>
                <a:cs typeface="Courier New" panose="02070309020205020404" pitchFamily="49" charset="0"/>
              </a:rPr>
              <a:t>Coefficients:</a:t>
            </a:r>
          </a:p>
          <a:p>
            <a:pPr marL="82296" indent="0">
              <a:buNone/>
            </a:pPr>
            <a:r>
              <a:rPr lang="en-GB" sz="1200" dirty="0">
                <a:solidFill>
                  <a:srgbClr val="002060"/>
                </a:solidFill>
                <a:latin typeface="Courier New" panose="02070309020205020404" pitchFamily="49" charset="0"/>
                <a:cs typeface="Courier New" panose="02070309020205020404" pitchFamily="49" charset="0"/>
              </a:rPr>
              <a:t>   (Intercept)     Advertising         Airtime  Attractiveness  </a:t>
            </a:r>
            <a:r>
              <a:rPr lang="en-GB" sz="1200" dirty="0" err="1">
                <a:solidFill>
                  <a:srgbClr val="002060"/>
                </a:solidFill>
                <a:latin typeface="Courier New" panose="02070309020205020404" pitchFamily="49" charset="0"/>
                <a:cs typeface="Courier New" panose="02070309020205020404" pitchFamily="49" charset="0"/>
              </a:rPr>
              <a:t>Length.of.Name</a:t>
            </a:r>
            <a:r>
              <a:rPr lang="en-GB" sz="1200" dirty="0">
                <a:solidFill>
                  <a:srgbClr val="002060"/>
                </a:solidFill>
                <a:latin typeface="Courier New" panose="02070309020205020404" pitchFamily="49" charset="0"/>
                <a:cs typeface="Courier New" panose="02070309020205020404" pitchFamily="49" charset="0"/>
              </a:rPr>
              <a:t>  </a:t>
            </a:r>
          </a:p>
          <a:p>
            <a:pPr marL="82296" indent="0">
              <a:buNone/>
            </a:pPr>
            <a:r>
              <a:rPr lang="en-GB" sz="1200" dirty="0">
                <a:solidFill>
                  <a:srgbClr val="002060"/>
                </a:solidFill>
                <a:latin typeface="Courier New" panose="02070309020205020404" pitchFamily="49" charset="0"/>
                <a:cs typeface="Courier New" panose="02070309020205020404" pitchFamily="49" charset="0"/>
              </a:rPr>
              <a:t>     -22.07101         0.08483         3.37095        11.17433        -0.53145 </a:t>
            </a:r>
          </a:p>
        </p:txBody>
      </p:sp>
    </p:spTree>
    <p:extLst>
      <p:ext uri="{BB962C8B-B14F-4D97-AF65-F5344CB8AC3E}">
        <p14:creationId xmlns:p14="http://schemas.microsoft.com/office/powerpoint/2010/main" val="4184823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Multiple Regression in R (cont.)</a:t>
            </a:r>
          </a:p>
        </p:txBody>
      </p:sp>
      <p:sp>
        <p:nvSpPr>
          <p:cNvPr id="3" name="Content Placeholder 2"/>
          <p:cNvSpPr>
            <a:spLocks noGrp="1"/>
          </p:cNvSpPr>
          <p:nvPr>
            <p:ph idx="1"/>
          </p:nvPr>
        </p:nvSpPr>
        <p:spPr>
          <a:xfrm>
            <a:off x="1435608" y="1447800"/>
            <a:ext cx="7498080" cy="5149552"/>
          </a:xfrm>
        </p:spPr>
        <p:txBody>
          <a:bodyPr>
            <a:normAutofit fontScale="32500" lnSpcReduction="20000"/>
          </a:bodyPr>
          <a:lstStyle/>
          <a:p>
            <a:pPr marL="82296" indent="0">
              <a:buNone/>
            </a:pPr>
            <a:r>
              <a:rPr lang="en-GB" sz="3700" dirty="0">
                <a:solidFill>
                  <a:srgbClr val="FF0000"/>
                </a:solidFill>
                <a:latin typeface="Courier New" panose="02070309020205020404" pitchFamily="49" charset="0"/>
                <a:cs typeface="Courier New" panose="02070309020205020404" pitchFamily="49" charset="0"/>
              </a:rPr>
              <a:t>&gt; summary(lm(</a:t>
            </a:r>
            <a:r>
              <a:rPr lang="en-GB" sz="3700" dirty="0" err="1">
                <a:solidFill>
                  <a:srgbClr val="FF0000"/>
                </a:solidFill>
                <a:latin typeface="Courier New" panose="02070309020205020404" pitchFamily="49" charset="0"/>
                <a:cs typeface="Courier New" panose="02070309020205020404" pitchFamily="49" charset="0"/>
              </a:rPr>
              <a:t>Sales~Advertising+Airtime+Attractiveness+Length.of.Name</a:t>
            </a:r>
            <a:r>
              <a:rPr lang="en-GB" sz="3700" dirty="0">
                <a:solidFill>
                  <a:srgbClr val="FF0000"/>
                </a:solidFill>
                <a:latin typeface="Courier New" panose="02070309020205020404" pitchFamily="49" charset="0"/>
                <a:cs typeface="Courier New" panose="02070309020205020404" pitchFamily="49" charset="0"/>
              </a:rPr>
              <a:t>))</a:t>
            </a:r>
          </a:p>
          <a:p>
            <a:pPr marL="82296" indent="0">
              <a:buNone/>
            </a:pPr>
            <a:endParaRPr lang="en-GB" sz="3700" dirty="0">
              <a:latin typeface="Courier New" panose="02070309020205020404" pitchFamily="49" charset="0"/>
              <a:cs typeface="Courier New" panose="02070309020205020404" pitchFamily="49" charset="0"/>
            </a:endParaRPr>
          </a:p>
          <a:p>
            <a:pPr marL="82296" indent="0">
              <a:buNone/>
            </a:pPr>
            <a:r>
              <a:rPr lang="en-GB" sz="3700" dirty="0">
                <a:solidFill>
                  <a:srgbClr val="002060"/>
                </a:solidFill>
                <a:latin typeface="Courier New" panose="02070309020205020404" pitchFamily="49" charset="0"/>
                <a:cs typeface="Courier New" panose="02070309020205020404" pitchFamily="49" charset="0"/>
              </a:rPr>
              <a:t>Call:</a:t>
            </a:r>
          </a:p>
          <a:p>
            <a:pPr marL="82296" indent="0">
              <a:buNone/>
            </a:pPr>
            <a:r>
              <a:rPr lang="en-GB" sz="3700" dirty="0">
                <a:solidFill>
                  <a:srgbClr val="002060"/>
                </a:solidFill>
                <a:latin typeface="Courier New" panose="02070309020205020404" pitchFamily="49" charset="0"/>
                <a:cs typeface="Courier New" panose="02070309020205020404" pitchFamily="49" charset="0"/>
              </a:rPr>
              <a:t>lm(formula = Sales ~ Advertising + Airtime + Attractiveness + </a:t>
            </a:r>
          </a:p>
          <a:p>
            <a:pPr marL="82296" indent="0">
              <a:buNone/>
            </a:pPr>
            <a:r>
              <a:rPr lang="en-GB" sz="3700" dirty="0">
                <a:solidFill>
                  <a:srgbClr val="002060"/>
                </a:solidFill>
                <a:latin typeface="Courier New" panose="02070309020205020404" pitchFamily="49" charset="0"/>
                <a:cs typeface="Courier New" panose="02070309020205020404" pitchFamily="49" charset="0"/>
              </a:rPr>
              <a:t>    </a:t>
            </a:r>
            <a:r>
              <a:rPr lang="en-GB" sz="3700" dirty="0" err="1">
                <a:solidFill>
                  <a:srgbClr val="002060"/>
                </a:solidFill>
                <a:latin typeface="Courier New" panose="02070309020205020404" pitchFamily="49" charset="0"/>
                <a:cs typeface="Courier New" panose="02070309020205020404" pitchFamily="49" charset="0"/>
              </a:rPr>
              <a:t>Length.of.Name</a:t>
            </a:r>
            <a:r>
              <a:rPr lang="en-GB" sz="3700" dirty="0">
                <a:solidFill>
                  <a:srgbClr val="002060"/>
                </a:solidFill>
                <a:latin typeface="Courier New" panose="02070309020205020404" pitchFamily="49" charset="0"/>
                <a:cs typeface="Courier New" panose="02070309020205020404" pitchFamily="49" charset="0"/>
              </a:rPr>
              <a:t>)</a:t>
            </a:r>
          </a:p>
          <a:p>
            <a:pPr marL="82296" indent="0">
              <a:buNone/>
            </a:pPr>
            <a:endParaRPr lang="en-GB" sz="3700" dirty="0">
              <a:solidFill>
                <a:srgbClr val="002060"/>
              </a:solidFill>
              <a:latin typeface="Courier New" panose="02070309020205020404" pitchFamily="49" charset="0"/>
              <a:cs typeface="Courier New" panose="02070309020205020404" pitchFamily="49" charset="0"/>
            </a:endParaRPr>
          </a:p>
          <a:p>
            <a:pPr marL="82296" indent="0">
              <a:buNone/>
            </a:pPr>
            <a:r>
              <a:rPr lang="en-GB" sz="3700" dirty="0">
                <a:solidFill>
                  <a:srgbClr val="002060"/>
                </a:solidFill>
                <a:latin typeface="Courier New" panose="02070309020205020404" pitchFamily="49" charset="0"/>
                <a:cs typeface="Courier New" panose="02070309020205020404" pitchFamily="49" charset="0"/>
              </a:rPr>
              <a:t>Residuals:</a:t>
            </a:r>
          </a:p>
          <a:p>
            <a:pPr marL="82296" indent="0">
              <a:buNone/>
            </a:pPr>
            <a:r>
              <a:rPr lang="en-GB" sz="3700" dirty="0">
                <a:solidFill>
                  <a:srgbClr val="002060"/>
                </a:solidFill>
                <a:latin typeface="Courier New" panose="02070309020205020404" pitchFamily="49" charset="0"/>
                <a:cs typeface="Courier New" panose="02070309020205020404" pitchFamily="49" charset="0"/>
              </a:rPr>
              <a:t>     Min       1Q   Median       3Q      Max </a:t>
            </a:r>
          </a:p>
          <a:p>
            <a:pPr marL="82296" indent="0">
              <a:buNone/>
            </a:pPr>
            <a:r>
              <a:rPr lang="en-GB" sz="3700" dirty="0">
                <a:solidFill>
                  <a:srgbClr val="002060"/>
                </a:solidFill>
                <a:latin typeface="Courier New" panose="02070309020205020404" pitchFamily="49" charset="0"/>
                <a:cs typeface="Courier New" panose="02070309020205020404" pitchFamily="49" charset="0"/>
              </a:rPr>
              <a:t>-120.378  -28.846   -0.183   28.682  144.061 </a:t>
            </a:r>
          </a:p>
          <a:p>
            <a:pPr marL="82296" indent="0">
              <a:buNone/>
            </a:pPr>
            <a:endParaRPr lang="en-GB" sz="3700" dirty="0">
              <a:solidFill>
                <a:srgbClr val="002060"/>
              </a:solidFill>
              <a:latin typeface="Courier New" panose="02070309020205020404" pitchFamily="49" charset="0"/>
              <a:cs typeface="Courier New" panose="02070309020205020404" pitchFamily="49" charset="0"/>
            </a:endParaRPr>
          </a:p>
          <a:p>
            <a:pPr marL="82296" indent="0">
              <a:buNone/>
            </a:pPr>
            <a:r>
              <a:rPr lang="en-GB" sz="3700" dirty="0">
                <a:solidFill>
                  <a:srgbClr val="002060"/>
                </a:solidFill>
                <a:latin typeface="Courier New" panose="02070309020205020404" pitchFamily="49" charset="0"/>
                <a:cs typeface="Courier New" panose="02070309020205020404" pitchFamily="49" charset="0"/>
              </a:rPr>
              <a:t>Coefficients:</a:t>
            </a:r>
          </a:p>
          <a:p>
            <a:pPr marL="82296" indent="0">
              <a:buNone/>
            </a:pPr>
            <a:r>
              <a:rPr lang="en-GB" sz="3700" dirty="0">
                <a:solidFill>
                  <a:srgbClr val="002060"/>
                </a:solidFill>
                <a:latin typeface="Courier New" panose="02070309020205020404" pitchFamily="49" charset="0"/>
                <a:cs typeface="Courier New" panose="02070309020205020404" pitchFamily="49" charset="0"/>
              </a:rPr>
              <a:t>                 Estimate Std. Error t value </a:t>
            </a:r>
            <a:r>
              <a:rPr lang="en-GB" sz="3700" dirty="0" err="1">
                <a:solidFill>
                  <a:srgbClr val="002060"/>
                </a:solidFill>
                <a:latin typeface="Courier New" panose="02070309020205020404" pitchFamily="49" charset="0"/>
                <a:cs typeface="Courier New" panose="02070309020205020404" pitchFamily="49" charset="0"/>
              </a:rPr>
              <a:t>Pr</a:t>
            </a:r>
            <a:r>
              <a:rPr lang="en-GB" sz="3700" dirty="0">
                <a:solidFill>
                  <a:srgbClr val="002060"/>
                </a:solidFill>
                <a:latin typeface="Courier New" panose="02070309020205020404" pitchFamily="49" charset="0"/>
                <a:cs typeface="Courier New" panose="02070309020205020404" pitchFamily="49" charset="0"/>
              </a:rPr>
              <a:t>(&gt;|t|)    </a:t>
            </a:r>
          </a:p>
          <a:p>
            <a:pPr marL="82296" indent="0">
              <a:buNone/>
            </a:pPr>
            <a:r>
              <a:rPr lang="en-GB" sz="3700" dirty="0">
                <a:solidFill>
                  <a:srgbClr val="002060"/>
                </a:solidFill>
                <a:latin typeface="Courier New" panose="02070309020205020404" pitchFamily="49" charset="0"/>
                <a:cs typeface="Courier New" panose="02070309020205020404" pitchFamily="49" charset="0"/>
              </a:rPr>
              <a:t>(Intercept)    -22.071014  19.455498  -1.134    0.258    </a:t>
            </a:r>
          </a:p>
          <a:p>
            <a:pPr marL="82296" indent="0">
              <a:buNone/>
            </a:pPr>
            <a:r>
              <a:rPr lang="en-GB" sz="3700" dirty="0">
                <a:solidFill>
                  <a:srgbClr val="002060"/>
                </a:solidFill>
                <a:latin typeface="Courier New" panose="02070309020205020404" pitchFamily="49" charset="0"/>
                <a:cs typeface="Courier New" panose="02070309020205020404" pitchFamily="49" charset="0"/>
              </a:rPr>
              <a:t>Advertising      0.084829   0.006937  12.229  &lt; 2e-16 ***</a:t>
            </a:r>
          </a:p>
          <a:p>
            <a:pPr marL="82296" indent="0">
              <a:buNone/>
            </a:pPr>
            <a:r>
              <a:rPr lang="en-GB" sz="3700" dirty="0">
                <a:solidFill>
                  <a:srgbClr val="002060"/>
                </a:solidFill>
                <a:latin typeface="Courier New" panose="02070309020205020404" pitchFamily="49" charset="0"/>
                <a:cs typeface="Courier New" panose="02070309020205020404" pitchFamily="49" charset="0"/>
              </a:rPr>
              <a:t>Airtime          3.370945   0.278372  12.109  &lt; 2e-16 ***</a:t>
            </a:r>
          </a:p>
          <a:p>
            <a:pPr marL="82296" indent="0">
              <a:buNone/>
            </a:pPr>
            <a:r>
              <a:rPr lang="en-GB" sz="3700" dirty="0">
                <a:solidFill>
                  <a:srgbClr val="002060"/>
                </a:solidFill>
                <a:latin typeface="Courier New" panose="02070309020205020404" pitchFamily="49" charset="0"/>
                <a:cs typeface="Courier New" panose="02070309020205020404" pitchFamily="49" charset="0"/>
              </a:rPr>
              <a:t>Attractiveness  11.174327   2.448262   4.564 8.86e-06 ***</a:t>
            </a:r>
          </a:p>
          <a:p>
            <a:pPr marL="82296" indent="0">
              <a:buNone/>
            </a:pPr>
            <a:r>
              <a:rPr lang="en-GB" sz="3700" dirty="0" err="1">
                <a:solidFill>
                  <a:srgbClr val="002060"/>
                </a:solidFill>
                <a:latin typeface="Courier New" panose="02070309020205020404" pitchFamily="49" charset="0"/>
                <a:cs typeface="Courier New" panose="02070309020205020404" pitchFamily="49" charset="0"/>
              </a:rPr>
              <a:t>Length.of.Name</a:t>
            </a:r>
            <a:r>
              <a:rPr lang="en-GB" sz="3700" dirty="0">
                <a:solidFill>
                  <a:srgbClr val="002060"/>
                </a:solidFill>
                <a:latin typeface="Courier New" panose="02070309020205020404" pitchFamily="49" charset="0"/>
                <a:cs typeface="Courier New" panose="02070309020205020404" pitchFamily="49" charset="0"/>
              </a:rPr>
              <a:t>  -0.531449   1.022536  -0.520    0.604    </a:t>
            </a:r>
          </a:p>
          <a:p>
            <a:pPr marL="82296" indent="0">
              <a:buNone/>
            </a:pPr>
            <a:r>
              <a:rPr lang="en-GB" sz="3700" dirty="0">
                <a:solidFill>
                  <a:srgbClr val="002060"/>
                </a:solidFill>
                <a:latin typeface="Courier New" panose="02070309020205020404" pitchFamily="49" charset="0"/>
                <a:cs typeface="Courier New" panose="02070309020205020404" pitchFamily="49" charset="0"/>
              </a:rPr>
              <a:t>---</a:t>
            </a:r>
          </a:p>
          <a:p>
            <a:pPr marL="82296" indent="0">
              <a:buNone/>
            </a:pPr>
            <a:r>
              <a:rPr lang="en-GB" sz="3700" dirty="0" err="1">
                <a:solidFill>
                  <a:srgbClr val="002060"/>
                </a:solidFill>
                <a:latin typeface="Courier New" panose="02070309020205020404" pitchFamily="49" charset="0"/>
                <a:cs typeface="Courier New" panose="02070309020205020404" pitchFamily="49" charset="0"/>
              </a:rPr>
              <a:t>Signif</a:t>
            </a:r>
            <a:r>
              <a:rPr lang="en-GB" sz="3700" dirty="0">
                <a:solidFill>
                  <a:srgbClr val="002060"/>
                </a:solidFill>
                <a:latin typeface="Courier New" panose="02070309020205020404" pitchFamily="49" charset="0"/>
                <a:cs typeface="Courier New" panose="02070309020205020404" pitchFamily="49" charset="0"/>
              </a:rPr>
              <a:t>. codes:  0 ‘***’ 0.001 ‘**’ 0.01 ‘*’ 0.05 ‘.’ 0.1 ‘ ’ 1</a:t>
            </a:r>
          </a:p>
          <a:p>
            <a:pPr marL="82296" indent="0">
              <a:buNone/>
            </a:pPr>
            <a:endParaRPr lang="en-GB" sz="3700" dirty="0">
              <a:solidFill>
                <a:srgbClr val="002060"/>
              </a:solidFill>
              <a:latin typeface="Courier New" panose="02070309020205020404" pitchFamily="49" charset="0"/>
              <a:cs typeface="Courier New" panose="02070309020205020404" pitchFamily="49" charset="0"/>
            </a:endParaRPr>
          </a:p>
          <a:p>
            <a:pPr marL="82296" indent="0">
              <a:buNone/>
            </a:pPr>
            <a:r>
              <a:rPr lang="en-GB" sz="3700" dirty="0">
                <a:solidFill>
                  <a:srgbClr val="002060"/>
                </a:solidFill>
                <a:latin typeface="Courier New" panose="02070309020205020404" pitchFamily="49" charset="0"/>
                <a:cs typeface="Courier New" panose="02070309020205020404" pitchFamily="49" charset="0"/>
              </a:rPr>
              <a:t>Residual standard error: 47.18 on 195 degrees of freedom</a:t>
            </a:r>
          </a:p>
          <a:p>
            <a:pPr marL="82296" indent="0">
              <a:buNone/>
            </a:pPr>
            <a:r>
              <a:rPr lang="en-GB" sz="3700" dirty="0">
                <a:solidFill>
                  <a:srgbClr val="002060"/>
                </a:solidFill>
                <a:latin typeface="Courier New" panose="02070309020205020404" pitchFamily="49" charset="0"/>
                <a:cs typeface="Courier New" panose="02070309020205020404" pitchFamily="49" charset="0"/>
              </a:rPr>
              <a:t>Multiple R-squared:  0.6651,    Adjusted R-squared:  0.6583 </a:t>
            </a:r>
          </a:p>
          <a:p>
            <a:pPr marL="82296" indent="0">
              <a:buNone/>
            </a:pPr>
            <a:r>
              <a:rPr lang="en-GB" sz="3700" dirty="0">
                <a:solidFill>
                  <a:srgbClr val="002060"/>
                </a:solidFill>
                <a:latin typeface="Courier New" panose="02070309020205020404" pitchFamily="49" charset="0"/>
                <a:cs typeface="Courier New" panose="02070309020205020404" pitchFamily="49" charset="0"/>
              </a:rPr>
              <a:t>F-statistic: 96.83 on 4 and 195 DF,  p-value: &lt; 2.2e-16</a:t>
            </a:r>
          </a:p>
          <a:p>
            <a:pPr marL="82296" indent="0">
              <a:buNone/>
            </a:pP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886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chor="ctr"/>
          <a:lstStyle/>
          <a:p>
            <a:r>
              <a:rPr lang="en-GB" dirty="0"/>
              <a:t>Multiple Regression (cont.)</a:t>
            </a:r>
          </a:p>
        </p:txBody>
      </p:sp>
      <p:sp>
        <p:nvSpPr>
          <p:cNvPr id="20483" name="Rectangle 3"/>
          <p:cNvSpPr>
            <a:spLocks noGrp="1" noChangeArrowheads="1"/>
          </p:cNvSpPr>
          <p:nvPr>
            <p:ph idx="1"/>
          </p:nvPr>
        </p:nvSpPr>
        <p:spPr/>
        <p:txBody>
          <a:bodyPr>
            <a:normAutofit fontScale="77500" lnSpcReduction="20000"/>
          </a:bodyPr>
          <a:lstStyle/>
          <a:p>
            <a:pPr>
              <a:lnSpc>
                <a:spcPct val="110000"/>
              </a:lnSpc>
            </a:pPr>
            <a:r>
              <a:rPr lang="en-GB" sz="2800" dirty="0">
                <a:cs typeface="Times New Roman" pitchFamily="18" charset="0"/>
              </a:rPr>
              <a:t>We obtain </a:t>
            </a:r>
            <a:r>
              <a:rPr lang="en-GB" sz="2800" dirty="0">
                <a:cs typeface="Times New Roman" pitchFamily="18" charset="0"/>
                <a:sym typeface="Symbol" pitchFamily="18" charset="2"/>
              </a:rPr>
              <a:t></a:t>
            </a:r>
            <a:r>
              <a:rPr lang="en-GB" sz="2800" baseline="-25000" dirty="0">
                <a:cs typeface="Times New Roman" pitchFamily="18" charset="0"/>
              </a:rPr>
              <a:t>0</a:t>
            </a:r>
            <a:r>
              <a:rPr lang="en-GB" sz="2800" dirty="0">
                <a:cs typeface="Times New Roman" pitchFamily="18" charset="0"/>
              </a:rPr>
              <a:t> = −22.071, </a:t>
            </a:r>
            <a:r>
              <a:rPr lang="en-GB" sz="2800" dirty="0">
                <a:cs typeface="Times New Roman" pitchFamily="18" charset="0"/>
                <a:sym typeface="Symbol" pitchFamily="18" charset="2"/>
              </a:rPr>
              <a:t></a:t>
            </a:r>
            <a:r>
              <a:rPr lang="en-GB" sz="2800" baseline="-30000" dirty="0">
                <a:cs typeface="Times New Roman" pitchFamily="18" charset="0"/>
                <a:sym typeface="Symbol" pitchFamily="18" charset="2"/>
              </a:rPr>
              <a:t>advertising</a:t>
            </a:r>
            <a:r>
              <a:rPr lang="en-GB" sz="2800" dirty="0">
                <a:cs typeface="Times New Roman" pitchFamily="18" charset="0"/>
              </a:rPr>
              <a:t> = </a:t>
            </a:r>
            <a:r>
              <a:rPr lang="en-GB" sz="2800" dirty="0">
                <a:cs typeface="Times New Roman" pitchFamily="18" charset="0"/>
                <a:sym typeface="Symbol" pitchFamily="18" charset="2"/>
              </a:rPr>
              <a:t>0.085</a:t>
            </a:r>
            <a:r>
              <a:rPr lang="en-GB" sz="2800" dirty="0">
                <a:cs typeface="Times New Roman" pitchFamily="18" charset="0"/>
              </a:rPr>
              <a:t>, </a:t>
            </a:r>
          </a:p>
          <a:p>
            <a:pPr>
              <a:lnSpc>
                <a:spcPct val="110000"/>
              </a:lnSpc>
              <a:buNone/>
            </a:pPr>
            <a:r>
              <a:rPr lang="en-GB" sz="2800" dirty="0">
                <a:cs typeface="Times New Roman" pitchFamily="18" charset="0"/>
                <a:sym typeface="Symbol" pitchFamily="18" charset="2"/>
              </a:rPr>
              <a:t>	</a:t>
            </a:r>
            <a:r>
              <a:rPr lang="en-GB" sz="2800" baseline="-30000" dirty="0">
                <a:cs typeface="Times New Roman" pitchFamily="18" charset="0"/>
              </a:rPr>
              <a:t>airtime</a:t>
            </a:r>
            <a:r>
              <a:rPr lang="en-GB" sz="2800" dirty="0">
                <a:cs typeface="Times New Roman" pitchFamily="18" charset="0"/>
              </a:rPr>
              <a:t> = 3.371, </a:t>
            </a:r>
            <a:r>
              <a:rPr lang="en-GB" sz="2800" dirty="0">
                <a:cs typeface="Times New Roman" pitchFamily="18" charset="0"/>
                <a:sym typeface="Symbol" pitchFamily="18" charset="2"/>
              </a:rPr>
              <a:t></a:t>
            </a:r>
            <a:r>
              <a:rPr lang="en-GB" sz="2800" baseline="-30000" dirty="0">
                <a:cs typeface="Times New Roman" pitchFamily="18" charset="0"/>
              </a:rPr>
              <a:t>attractiveness</a:t>
            </a:r>
            <a:r>
              <a:rPr lang="en-GB" sz="2800" dirty="0">
                <a:cs typeface="Times New Roman" pitchFamily="18" charset="0"/>
              </a:rPr>
              <a:t> = </a:t>
            </a:r>
            <a:r>
              <a:rPr lang="en-GB" sz="2800" dirty="0">
                <a:cs typeface="Times New Roman" pitchFamily="18" charset="0"/>
                <a:sym typeface="Symbol" pitchFamily="18" charset="2"/>
              </a:rPr>
              <a:t>11.174, </a:t>
            </a:r>
            <a:r>
              <a:rPr lang="en-GB" sz="2800" baseline="-30000" dirty="0" err="1">
                <a:cs typeface="Times New Roman" pitchFamily="18" charset="0"/>
              </a:rPr>
              <a:t>bandname</a:t>
            </a:r>
            <a:r>
              <a:rPr lang="en-GB" sz="2800" dirty="0">
                <a:cs typeface="Times New Roman" pitchFamily="18" charset="0"/>
              </a:rPr>
              <a:t> = − </a:t>
            </a:r>
            <a:r>
              <a:rPr lang="en-GB" sz="2800" dirty="0">
                <a:cs typeface="Times New Roman" pitchFamily="18" charset="0"/>
                <a:sym typeface="Symbol" pitchFamily="18" charset="2"/>
              </a:rPr>
              <a:t>0.531</a:t>
            </a:r>
            <a:endParaRPr lang="en-GB" sz="2800" dirty="0">
              <a:cs typeface="Times New Roman" pitchFamily="18" charset="0"/>
            </a:endParaRPr>
          </a:p>
          <a:p>
            <a:pPr>
              <a:lnSpc>
                <a:spcPct val="110000"/>
              </a:lnSpc>
              <a:buNone/>
            </a:pPr>
            <a:endParaRPr lang="en-GB" sz="1100" dirty="0">
              <a:cs typeface="Times New Roman" pitchFamily="18" charset="0"/>
            </a:endParaRPr>
          </a:p>
          <a:p>
            <a:pPr>
              <a:lnSpc>
                <a:spcPct val="110000"/>
              </a:lnSpc>
            </a:pPr>
            <a:r>
              <a:rPr lang="en-GB" sz="2800" dirty="0">
                <a:cs typeface="Times New Roman" pitchFamily="18" charset="0"/>
              </a:rPr>
              <a:t>Regression equation:</a:t>
            </a:r>
          </a:p>
          <a:p>
            <a:pPr>
              <a:lnSpc>
                <a:spcPct val="110000"/>
              </a:lnSpc>
              <a:buNone/>
            </a:pPr>
            <a:r>
              <a:rPr lang="en-GB" sz="2800" dirty="0">
                <a:cs typeface="Times New Roman" pitchFamily="18" charset="0"/>
              </a:rPr>
              <a:t>	sales = −22.071 + (0.085)(advertising) + (3.371)(airtime) + (11.174)(attractiveness) – (0.531)(</a:t>
            </a:r>
            <a:r>
              <a:rPr lang="en-GB" sz="2800" dirty="0" err="1">
                <a:cs typeface="Times New Roman" pitchFamily="18" charset="0"/>
              </a:rPr>
              <a:t>bandname</a:t>
            </a:r>
            <a:r>
              <a:rPr lang="en-GB" sz="2800" dirty="0">
                <a:cs typeface="Times New Roman" pitchFamily="18" charset="0"/>
              </a:rPr>
              <a:t>) </a:t>
            </a:r>
          </a:p>
          <a:p>
            <a:pPr>
              <a:lnSpc>
                <a:spcPct val="110000"/>
              </a:lnSpc>
            </a:pPr>
            <a:endParaRPr lang="en-GB" sz="2000" dirty="0">
              <a:cs typeface="Times New Roman" pitchFamily="18" charset="0"/>
            </a:endParaRPr>
          </a:p>
          <a:p>
            <a:pPr marL="82296" indent="0">
              <a:lnSpc>
                <a:spcPct val="110000"/>
              </a:lnSpc>
              <a:buNone/>
            </a:pPr>
            <a:r>
              <a:rPr lang="en-GB" sz="2800" i="1" dirty="0">
                <a:cs typeface="Times New Roman" pitchFamily="18" charset="0"/>
              </a:rPr>
              <a:t>Note: </a:t>
            </a:r>
          </a:p>
          <a:p>
            <a:pPr>
              <a:lnSpc>
                <a:spcPct val="110000"/>
              </a:lnSpc>
            </a:pPr>
            <a:r>
              <a:rPr lang="en-GB" sz="2800" i="1" dirty="0">
                <a:cs typeface="Times New Roman" pitchFamily="18" charset="0"/>
              </a:rPr>
              <a:t>Just because </a:t>
            </a:r>
            <a:r>
              <a:rPr lang="en-GB" sz="2800" i="1" dirty="0">
                <a:cs typeface="Times New Roman" pitchFamily="18" charset="0"/>
                <a:sym typeface="Symbol" pitchFamily="18" charset="2"/>
              </a:rPr>
              <a:t></a:t>
            </a:r>
            <a:r>
              <a:rPr lang="en-GB" sz="2800" i="1" baseline="-30000" dirty="0">
                <a:cs typeface="Times New Roman" pitchFamily="18" charset="0"/>
              </a:rPr>
              <a:t>advertising</a:t>
            </a:r>
            <a:r>
              <a:rPr lang="en-GB" sz="2800" i="1" dirty="0">
                <a:cs typeface="Times New Roman" pitchFamily="18" charset="0"/>
              </a:rPr>
              <a:t> is nearer to zero than the other coefficients, it does not necessarily mean that it is the least important.  The coefficients must be multiplied by the variables themselves and, in this case, advertising budget values are large compared to the raw data values for airtime and attractiveness.</a:t>
            </a:r>
            <a:endParaRPr lang="en-GB" sz="2800"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chor="ctr"/>
          <a:lstStyle/>
          <a:p>
            <a:r>
              <a:rPr lang="en-GB" dirty="0"/>
              <a:t>Multiple Regression (cont.)</a:t>
            </a:r>
          </a:p>
        </p:txBody>
      </p:sp>
      <p:sp>
        <p:nvSpPr>
          <p:cNvPr id="21507" name="Rectangle 3"/>
          <p:cNvSpPr>
            <a:spLocks noGrp="1" noChangeArrowheads="1"/>
          </p:cNvSpPr>
          <p:nvPr>
            <p:ph idx="1"/>
          </p:nvPr>
        </p:nvSpPr>
        <p:spPr/>
        <p:txBody>
          <a:bodyPr>
            <a:normAutofit fontScale="92500" lnSpcReduction="10000"/>
          </a:bodyPr>
          <a:lstStyle/>
          <a:p>
            <a:r>
              <a:rPr lang="en-GB" sz="2800" dirty="0">
                <a:cs typeface="Times New Roman" pitchFamily="18" charset="0"/>
              </a:rPr>
              <a:t>If there were no real linear relationship between the four independent variables and the dependent (Y) variable, then the coefficient of each of the independent variables would be zero.</a:t>
            </a:r>
          </a:p>
          <a:p>
            <a:pPr>
              <a:buFontTx/>
              <a:buNone/>
            </a:pPr>
            <a:r>
              <a:rPr lang="en-GB" sz="1100" dirty="0">
                <a:cs typeface="Times New Roman" pitchFamily="18" charset="0"/>
              </a:rPr>
              <a:t> </a:t>
            </a:r>
          </a:p>
          <a:p>
            <a:r>
              <a:rPr lang="en-GB" sz="2800" dirty="0">
                <a:cs typeface="Times New Roman" pitchFamily="18" charset="0"/>
              </a:rPr>
              <a:t>Thus, if we want to test whether or not this regression line is showing a significant relationship between the dependent variable and the independent variables, we can test the following hypotheses:</a:t>
            </a:r>
          </a:p>
          <a:p>
            <a:pPr>
              <a:buFontTx/>
              <a:buNone/>
            </a:pPr>
            <a:r>
              <a:rPr lang="en-GB" sz="2800" dirty="0">
                <a:cs typeface="Times New Roman" pitchFamily="18" charset="0"/>
              </a:rPr>
              <a:t>		H</a:t>
            </a:r>
            <a:r>
              <a:rPr lang="en-GB" sz="2800" baseline="-30000" dirty="0">
                <a:cs typeface="Times New Roman" pitchFamily="18" charset="0"/>
              </a:rPr>
              <a:t>0</a:t>
            </a:r>
            <a:r>
              <a:rPr lang="en-GB" sz="2800" dirty="0">
                <a:cs typeface="Times New Roman" pitchFamily="18" charset="0"/>
              </a:rPr>
              <a:t>: </a:t>
            </a:r>
            <a:r>
              <a:rPr lang="en-GB" sz="2800" dirty="0">
                <a:cs typeface="Times New Roman" pitchFamily="18" charset="0"/>
                <a:sym typeface="Symbol" pitchFamily="18" charset="2"/>
              </a:rPr>
              <a:t></a:t>
            </a:r>
            <a:r>
              <a:rPr lang="en-GB" sz="2800" baseline="-30000" dirty="0">
                <a:cs typeface="Times New Roman" pitchFamily="18" charset="0"/>
              </a:rPr>
              <a:t>1</a:t>
            </a:r>
            <a:r>
              <a:rPr lang="en-GB" sz="2800" dirty="0">
                <a:cs typeface="Times New Roman" pitchFamily="18" charset="0"/>
              </a:rPr>
              <a:t> = </a:t>
            </a:r>
            <a:r>
              <a:rPr lang="en-GB" sz="2800" dirty="0">
                <a:cs typeface="Times New Roman" pitchFamily="18" charset="0"/>
                <a:sym typeface="Symbol" pitchFamily="18" charset="2"/>
              </a:rPr>
              <a:t></a:t>
            </a:r>
            <a:r>
              <a:rPr lang="en-GB" sz="2800" baseline="-30000" dirty="0">
                <a:cs typeface="Times New Roman" pitchFamily="18" charset="0"/>
              </a:rPr>
              <a:t>2</a:t>
            </a:r>
            <a:r>
              <a:rPr lang="en-GB" sz="2800" dirty="0">
                <a:cs typeface="Times New Roman" pitchFamily="18" charset="0"/>
              </a:rPr>
              <a:t> = </a:t>
            </a:r>
            <a:r>
              <a:rPr lang="en-GB" sz="2800" dirty="0">
                <a:cs typeface="Times New Roman" pitchFamily="18" charset="0"/>
                <a:sym typeface="Symbol" pitchFamily="18" charset="2"/>
              </a:rPr>
              <a:t></a:t>
            </a:r>
            <a:r>
              <a:rPr lang="en-GB" sz="2800" baseline="-30000" dirty="0">
                <a:cs typeface="Times New Roman" pitchFamily="18" charset="0"/>
              </a:rPr>
              <a:t>3</a:t>
            </a:r>
            <a:r>
              <a:rPr lang="en-GB" sz="2800" dirty="0">
                <a:cs typeface="Times New Roman" pitchFamily="18" charset="0"/>
              </a:rPr>
              <a:t> = </a:t>
            </a:r>
            <a:r>
              <a:rPr lang="en-GB" sz="2800" dirty="0">
                <a:cs typeface="Times New Roman" pitchFamily="18" charset="0"/>
                <a:sym typeface="Symbol" pitchFamily="18" charset="2"/>
              </a:rPr>
              <a:t></a:t>
            </a:r>
            <a:r>
              <a:rPr lang="en-GB" sz="2800" baseline="-30000" dirty="0">
                <a:cs typeface="Times New Roman" pitchFamily="18" charset="0"/>
              </a:rPr>
              <a:t>4</a:t>
            </a:r>
            <a:r>
              <a:rPr lang="en-GB" sz="2800" dirty="0">
                <a:cs typeface="Times New Roman" pitchFamily="18" charset="0"/>
              </a:rPr>
              <a:t> = 0</a:t>
            </a:r>
          </a:p>
          <a:p>
            <a:pPr>
              <a:buFontTx/>
              <a:buNone/>
            </a:pPr>
            <a:r>
              <a:rPr lang="en-GB" sz="2800" dirty="0">
                <a:cs typeface="Times New Roman" pitchFamily="18" charset="0"/>
              </a:rPr>
              <a:t>		H</a:t>
            </a:r>
            <a:r>
              <a:rPr lang="en-GB" sz="2800" baseline="-30000" dirty="0">
                <a:cs typeface="Times New Roman" pitchFamily="18" charset="0"/>
              </a:rPr>
              <a:t>1</a:t>
            </a:r>
            <a:r>
              <a:rPr lang="en-GB" sz="2800" dirty="0">
                <a:cs typeface="Times New Roman" pitchFamily="18" charset="0"/>
              </a:rPr>
              <a:t>: At least one of </a:t>
            </a:r>
            <a:r>
              <a:rPr lang="en-GB" sz="2800" dirty="0">
                <a:cs typeface="Times New Roman" pitchFamily="18" charset="0"/>
                <a:sym typeface="Symbol" pitchFamily="18" charset="2"/>
              </a:rPr>
              <a:t></a:t>
            </a:r>
            <a:r>
              <a:rPr lang="en-GB" sz="2800" baseline="-30000" dirty="0">
                <a:cs typeface="Times New Roman" pitchFamily="18" charset="0"/>
              </a:rPr>
              <a:t>1</a:t>
            </a:r>
            <a:r>
              <a:rPr lang="en-GB" sz="2800" dirty="0">
                <a:cs typeface="Times New Roman" pitchFamily="18" charset="0"/>
              </a:rPr>
              <a:t>, </a:t>
            </a:r>
            <a:r>
              <a:rPr lang="en-GB" sz="2800" dirty="0">
                <a:cs typeface="Times New Roman" pitchFamily="18" charset="0"/>
                <a:sym typeface="Symbol" pitchFamily="18" charset="2"/>
              </a:rPr>
              <a:t></a:t>
            </a:r>
            <a:r>
              <a:rPr lang="en-GB" sz="2800" baseline="-30000" dirty="0">
                <a:cs typeface="Times New Roman" pitchFamily="18" charset="0"/>
              </a:rPr>
              <a:t>2</a:t>
            </a:r>
            <a:r>
              <a:rPr lang="en-GB" sz="2800" dirty="0">
                <a:cs typeface="Times New Roman" pitchFamily="18" charset="0"/>
              </a:rPr>
              <a:t>, </a:t>
            </a:r>
            <a:r>
              <a:rPr lang="en-GB" sz="2800" dirty="0">
                <a:cs typeface="Times New Roman" pitchFamily="18" charset="0"/>
                <a:sym typeface="Symbol" pitchFamily="18" charset="2"/>
              </a:rPr>
              <a:t></a:t>
            </a:r>
            <a:r>
              <a:rPr lang="en-GB" sz="2800" baseline="-30000" dirty="0">
                <a:cs typeface="Times New Roman" pitchFamily="18" charset="0"/>
              </a:rPr>
              <a:t>3</a:t>
            </a:r>
            <a:r>
              <a:rPr lang="en-GB" sz="2800" dirty="0">
                <a:cs typeface="Times New Roman" pitchFamily="18" charset="0"/>
              </a:rPr>
              <a:t> , </a:t>
            </a:r>
            <a:r>
              <a:rPr lang="en-GB" sz="2800" dirty="0">
                <a:cs typeface="Times New Roman" pitchFamily="18" charset="0"/>
                <a:sym typeface="Symbol" pitchFamily="18" charset="2"/>
              </a:rPr>
              <a:t></a:t>
            </a:r>
            <a:r>
              <a:rPr lang="en-GB" sz="2800" baseline="-30000" dirty="0">
                <a:cs typeface="Times New Roman" pitchFamily="18" charset="0"/>
              </a:rPr>
              <a:t>4</a:t>
            </a:r>
            <a:r>
              <a:rPr lang="en-GB" sz="2800" dirty="0">
                <a:cs typeface="Times New Roman" pitchFamily="18" charset="0"/>
              </a:rPr>
              <a:t> </a:t>
            </a:r>
            <a:r>
              <a:rPr lang="en-GB" sz="2800" dirty="0">
                <a:cs typeface="Times New Roman" pitchFamily="18" charset="0"/>
                <a:sym typeface="Symbol" pitchFamily="18" charset="2"/>
              </a:rPr>
              <a:t></a:t>
            </a:r>
            <a:r>
              <a:rPr lang="en-GB" sz="2800" dirty="0">
                <a:cs typeface="Times New Roman" pitchFamily="18" charset="0"/>
              </a:rPr>
              <a:t> 0</a:t>
            </a:r>
            <a:r>
              <a:rPr lang="en-GB" sz="2800"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chor="ctr"/>
          <a:lstStyle/>
          <a:p>
            <a:r>
              <a:rPr lang="en-GB" dirty="0"/>
              <a:t>Multiple Regression (cont.)</a:t>
            </a:r>
          </a:p>
        </p:txBody>
      </p:sp>
      <p:sp>
        <p:nvSpPr>
          <p:cNvPr id="22531" name="Rectangle 3"/>
          <p:cNvSpPr>
            <a:spLocks noGrp="1" noChangeArrowheads="1"/>
          </p:cNvSpPr>
          <p:nvPr>
            <p:ph idx="1"/>
          </p:nvPr>
        </p:nvSpPr>
        <p:spPr/>
        <p:txBody>
          <a:bodyPr/>
          <a:lstStyle/>
          <a:p>
            <a:r>
              <a:rPr lang="en-GB" sz="2800" dirty="0">
                <a:cs typeface="Times New Roman" pitchFamily="18" charset="0"/>
              </a:rPr>
              <a:t>This can be done through the F-statistic in the bottom line of the output, which has a p-value of p &lt; 0.001. </a:t>
            </a:r>
          </a:p>
          <a:p>
            <a:r>
              <a:rPr lang="en-US" sz="2800" dirty="0">
                <a:cs typeface="Times New Roman" pitchFamily="18" charset="0"/>
              </a:rPr>
              <a:t>We therefore reject H</a:t>
            </a:r>
            <a:r>
              <a:rPr lang="en-US" sz="2800" baseline="-25000" dirty="0">
                <a:cs typeface="Times New Roman" pitchFamily="18" charset="0"/>
              </a:rPr>
              <a:t>0</a:t>
            </a:r>
            <a:r>
              <a:rPr lang="en-US" sz="2800" dirty="0">
                <a:cs typeface="Times New Roman" pitchFamily="18" charset="0"/>
              </a:rPr>
              <a:t> at the 5% level of significance and conclude that the fitted regression line is significant (i.e. at least one of the independent variables has a non-zero coefficient).</a:t>
            </a:r>
            <a:endParaRPr lang="en-GB"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chor="ctr"/>
          <a:lstStyle/>
          <a:p>
            <a:r>
              <a:rPr lang="en-GB" dirty="0"/>
              <a:t>Multiple Regression (cont.)</a:t>
            </a:r>
          </a:p>
        </p:txBody>
      </p:sp>
      <p:sp>
        <p:nvSpPr>
          <p:cNvPr id="23555" name="Rectangle 3"/>
          <p:cNvSpPr>
            <a:spLocks noGrp="1" noChangeArrowheads="1"/>
          </p:cNvSpPr>
          <p:nvPr>
            <p:ph idx="1"/>
          </p:nvPr>
        </p:nvSpPr>
        <p:spPr/>
        <p:txBody>
          <a:bodyPr>
            <a:normAutofit fontScale="92500" lnSpcReduction="10000"/>
          </a:bodyPr>
          <a:lstStyle/>
          <a:p>
            <a:r>
              <a:rPr lang="en-GB" sz="2800" dirty="0">
                <a:cs typeface="Times New Roman" pitchFamily="18" charset="0"/>
              </a:rPr>
              <a:t>We can also test each of the coefficients individually, albeit in the presence of the other independent variables, using a t-test for the hypotheses: </a:t>
            </a:r>
          </a:p>
          <a:p>
            <a:pPr algn="just">
              <a:buFontTx/>
              <a:buNone/>
            </a:pPr>
            <a:r>
              <a:rPr lang="en-GB" sz="2800" dirty="0">
                <a:cs typeface="Times New Roman" pitchFamily="18" charset="0"/>
              </a:rPr>
              <a:t>			H</a:t>
            </a:r>
            <a:r>
              <a:rPr lang="en-GB" sz="2800" baseline="-30000" dirty="0">
                <a:cs typeface="Times New Roman" pitchFamily="18" charset="0"/>
              </a:rPr>
              <a:t>0</a:t>
            </a:r>
            <a:r>
              <a:rPr lang="en-GB" sz="2800" dirty="0">
                <a:cs typeface="Times New Roman" pitchFamily="18" charset="0"/>
              </a:rPr>
              <a:t>: </a:t>
            </a:r>
            <a:r>
              <a:rPr lang="en-GB" sz="2800" dirty="0">
                <a:cs typeface="Times New Roman" pitchFamily="18" charset="0"/>
                <a:sym typeface="Symbol" pitchFamily="18" charset="2"/>
              </a:rPr>
              <a:t></a:t>
            </a:r>
            <a:r>
              <a:rPr lang="en-GB" sz="2800" baseline="-30000" dirty="0">
                <a:cs typeface="Times New Roman" pitchFamily="18" charset="0"/>
              </a:rPr>
              <a:t>k</a:t>
            </a:r>
            <a:r>
              <a:rPr lang="en-GB" sz="2800" dirty="0">
                <a:cs typeface="Times New Roman" pitchFamily="18" charset="0"/>
              </a:rPr>
              <a:t> = 0</a:t>
            </a:r>
          </a:p>
          <a:p>
            <a:pPr algn="just">
              <a:buFontTx/>
              <a:buNone/>
            </a:pPr>
            <a:r>
              <a:rPr lang="en-GB" sz="2800" dirty="0">
                <a:cs typeface="Times New Roman" pitchFamily="18" charset="0"/>
              </a:rPr>
              <a:t>			H</a:t>
            </a:r>
            <a:r>
              <a:rPr lang="en-GB" sz="2800" baseline="-30000" dirty="0">
                <a:cs typeface="Times New Roman" pitchFamily="18" charset="0"/>
              </a:rPr>
              <a:t>1</a:t>
            </a:r>
            <a:r>
              <a:rPr lang="en-GB" sz="2800" dirty="0">
                <a:cs typeface="Times New Roman" pitchFamily="18" charset="0"/>
              </a:rPr>
              <a:t>: </a:t>
            </a:r>
            <a:r>
              <a:rPr lang="en-GB" sz="2800" dirty="0">
                <a:cs typeface="Times New Roman" pitchFamily="18" charset="0"/>
                <a:sym typeface="Symbol" pitchFamily="18" charset="2"/>
              </a:rPr>
              <a:t></a:t>
            </a:r>
            <a:r>
              <a:rPr lang="en-GB" sz="2800" baseline="-30000" dirty="0">
                <a:cs typeface="Times New Roman" pitchFamily="18" charset="0"/>
              </a:rPr>
              <a:t>k</a:t>
            </a:r>
            <a:r>
              <a:rPr lang="en-GB" sz="2800" dirty="0">
                <a:cs typeface="Times New Roman" pitchFamily="18" charset="0"/>
              </a:rPr>
              <a:t> </a:t>
            </a:r>
            <a:r>
              <a:rPr lang="en-GB" sz="2800" dirty="0">
                <a:cs typeface="Times New Roman" pitchFamily="18" charset="0"/>
                <a:sym typeface="Symbol" pitchFamily="18" charset="2"/>
              </a:rPr>
              <a:t></a:t>
            </a:r>
            <a:r>
              <a:rPr lang="en-GB" sz="2800" dirty="0">
                <a:cs typeface="Times New Roman" pitchFamily="18" charset="0"/>
              </a:rPr>
              <a:t> 0</a:t>
            </a:r>
          </a:p>
          <a:p>
            <a:r>
              <a:rPr lang="en-GB" sz="2800" dirty="0"/>
              <a:t>The intercept is not significantly different from zero (p = 0.258), and the coefficient of </a:t>
            </a:r>
            <a:r>
              <a:rPr lang="en-GB" sz="2800" dirty="0" err="1"/>
              <a:t>bandname</a:t>
            </a:r>
            <a:r>
              <a:rPr lang="en-GB" sz="2800" dirty="0"/>
              <a:t> is not significantly different from zero (p = 0.604) but the coefficients of the other three independent variables are significantly different from zero (p &lt; 0.001 in every case).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chor="ctr"/>
          <a:lstStyle/>
          <a:p>
            <a:r>
              <a:rPr lang="en-GB" dirty="0"/>
              <a:t>Multiple Regression (cont.)</a:t>
            </a:r>
          </a:p>
        </p:txBody>
      </p:sp>
      <p:sp>
        <p:nvSpPr>
          <p:cNvPr id="24579" name="Rectangle 3"/>
          <p:cNvSpPr>
            <a:spLocks noGrp="1" noChangeArrowheads="1"/>
          </p:cNvSpPr>
          <p:nvPr>
            <p:ph idx="1"/>
          </p:nvPr>
        </p:nvSpPr>
        <p:spPr/>
        <p:txBody>
          <a:bodyPr/>
          <a:lstStyle/>
          <a:p>
            <a:r>
              <a:rPr lang="en-GB" sz="2800" dirty="0">
                <a:cs typeface="Times New Roman" pitchFamily="18" charset="0"/>
              </a:rPr>
              <a:t>From the (Multiple) R</a:t>
            </a:r>
            <a:r>
              <a:rPr lang="en-GB" sz="2800" baseline="30000" dirty="0">
                <a:cs typeface="Times New Roman" pitchFamily="18" charset="0"/>
              </a:rPr>
              <a:t>2</a:t>
            </a:r>
            <a:r>
              <a:rPr lang="en-GB" sz="2800" dirty="0">
                <a:cs typeface="Times New Roman" pitchFamily="18" charset="0"/>
              </a:rPr>
              <a:t> value, we can also get a measure of how well the straight line fits the data (how strong a linear relationship exists). </a:t>
            </a:r>
          </a:p>
          <a:p>
            <a:r>
              <a:rPr lang="en-GB" sz="2800" dirty="0">
                <a:cs typeface="Times New Roman" pitchFamily="18" charset="0"/>
              </a:rPr>
              <a:t>As with simple linear regression, the R</a:t>
            </a:r>
            <a:r>
              <a:rPr lang="en-GB" sz="2800" baseline="30000" dirty="0">
                <a:cs typeface="Times New Roman" pitchFamily="18" charset="0"/>
              </a:rPr>
              <a:t>2</a:t>
            </a:r>
            <a:r>
              <a:rPr lang="en-GB" sz="2800" dirty="0">
                <a:cs typeface="Times New Roman" pitchFamily="18" charset="0"/>
              </a:rPr>
              <a:t> value ranges from 0 (0%) to 1 (100%). </a:t>
            </a:r>
          </a:p>
          <a:p>
            <a:r>
              <a:rPr lang="en-GB" sz="2800" dirty="0">
                <a:cs typeface="Times New Roman" pitchFamily="18" charset="0"/>
              </a:rPr>
              <a:t>If R</a:t>
            </a:r>
            <a:r>
              <a:rPr lang="en-GB" sz="2800" baseline="30000" dirty="0">
                <a:cs typeface="Times New Roman" pitchFamily="18" charset="0"/>
              </a:rPr>
              <a:t>2</a:t>
            </a:r>
            <a:r>
              <a:rPr lang="en-GB" sz="2800" dirty="0">
                <a:cs typeface="Times New Roman" pitchFamily="18" charset="0"/>
              </a:rPr>
              <a:t> is over 90% then the fit of the straight line to the data is remarkably good.  If it is between 80% and 90% then it is a good fit.  60% to 80% indicates a reasonable fit and below 60% the fit is not too good. </a:t>
            </a:r>
            <a:endParaRPr lang="en-GB"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idx="1"/>
          </p:nvPr>
        </p:nvSpPr>
        <p:spPr/>
        <p:txBody>
          <a:bodyPr>
            <a:normAutofit fontScale="62500" lnSpcReduction="20000"/>
          </a:bodyPr>
          <a:lstStyle/>
          <a:p>
            <a:pPr>
              <a:lnSpc>
                <a:spcPct val="120000"/>
              </a:lnSpc>
              <a:buNone/>
              <a:defRPr/>
            </a:pPr>
            <a:r>
              <a:rPr lang="en-GB" i="1" dirty="0"/>
              <a:t>Based on Field (2009) </a:t>
            </a:r>
          </a:p>
          <a:p>
            <a:pPr>
              <a:lnSpc>
                <a:spcPct val="120000"/>
              </a:lnSpc>
              <a:buNone/>
              <a:defRPr/>
            </a:pPr>
            <a:endParaRPr lang="en-GB" sz="1050" dirty="0"/>
          </a:p>
          <a:p>
            <a:pPr>
              <a:lnSpc>
                <a:spcPct val="120000"/>
              </a:lnSpc>
              <a:buNone/>
              <a:defRPr/>
            </a:pPr>
            <a:r>
              <a:rPr lang="en-GB" dirty="0"/>
              <a:t>A record company executive wants to know if record sales can be predicted from any, or all, of a number of independent variables.</a:t>
            </a:r>
          </a:p>
          <a:p>
            <a:pPr>
              <a:lnSpc>
                <a:spcPct val="120000"/>
              </a:lnSpc>
              <a:buNone/>
              <a:defRPr/>
            </a:pPr>
            <a:r>
              <a:rPr lang="en-GB" dirty="0"/>
              <a:t>Data is available for 200 recently released records.</a:t>
            </a:r>
          </a:p>
          <a:p>
            <a:pPr>
              <a:lnSpc>
                <a:spcPct val="120000"/>
              </a:lnSpc>
              <a:buNone/>
              <a:defRPr/>
            </a:pPr>
            <a:r>
              <a:rPr lang="en-GB" dirty="0"/>
              <a:t>Y = Sales (in thousands) in the week after release. </a:t>
            </a:r>
          </a:p>
          <a:p>
            <a:pPr>
              <a:lnSpc>
                <a:spcPct val="120000"/>
              </a:lnSpc>
              <a:buNone/>
              <a:defRPr/>
            </a:pPr>
            <a:r>
              <a:rPr lang="en-GB" dirty="0"/>
              <a:t>X</a:t>
            </a:r>
            <a:r>
              <a:rPr lang="en-GB" baseline="-25000" dirty="0"/>
              <a:t>1</a:t>
            </a:r>
            <a:r>
              <a:rPr lang="en-GB" dirty="0"/>
              <a:t> = Advertising expenditure (in thousands of pounds) in the week prior to release.</a:t>
            </a:r>
          </a:p>
          <a:p>
            <a:pPr>
              <a:lnSpc>
                <a:spcPct val="120000"/>
              </a:lnSpc>
              <a:buNone/>
              <a:defRPr/>
            </a:pPr>
            <a:r>
              <a:rPr lang="en-GB" dirty="0"/>
              <a:t>X</a:t>
            </a:r>
            <a:r>
              <a:rPr lang="en-GB" baseline="-25000" dirty="0"/>
              <a:t>2</a:t>
            </a:r>
            <a:r>
              <a:rPr lang="en-GB" dirty="0"/>
              <a:t> = Number of times the record is played on Radio 1 during the week prior to release</a:t>
            </a:r>
          </a:p>
          <a:p>
            <a:pPr>
              <a:lnSpc>
                <a:spcPct val="120000"/>
              </a:lnSpc>
              <a:buNone/>
              <a:defRPr/>
            </a:pPr>
            <a:r>
              <a:rPr lang="en-GB" dirty="0"/>
              <a:t>X</a:t>
            </a:r>
            <a:r>
              <a:rPr lang="en-GB" baseline="-25000" dirty="0"/>
              <a:t>3</a:t>
            </a:r>
            <a:r>
              <a:rPr lang="en-GB" dirty="0"/>
              <a:t> = Attractiveness of the band (modal rating of attractiveness by sample taken from target population)</a:t>
            </a:r>
          </a:p>
          <a:p>
            <a:pPr>
              <a:lnSpc>
                <a:spcPct val="120000"/>
              </a:lnSpc>
              <a:buNone/>
              <a:defRPr/>
            </a:pPr>
            <a:r>
              <a:rPr lang="en-GB" dirty="0"/>
              <a:t>X</a:t>
            </a:r>
            <a:r>
              <a:rPr lang="en-GB" baseline="-25000" dirty="0"/>
              <a:t>4</a:t>
            </a:r>
            <a:r>
              <a:rPr lang="en-GB" dirty="0"/>
              <a:t> = Length of name of band (number of characters)</a:t>
            </a:r>
          </a:p>
        </p:txBody>
      </p:sp>
    </p:spTree>
    <p:extLst>
      <p:ext uri="{BB962C8B-B14F-4D97-AF65-F5344CB8AC3E}">
        <p14:creationId xmlns:p14="http://schemas.microsoft.com/office/powerpoint/2010/main" val="2648183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chor="ctr"/>
          <a:lstStyle/>
          <a:p>
            <a:r>
              <a:rPr lang="en-GB" dirty="0"/>
              <a:t>Multiple Regression (cont.)</a:t>
            </a:r>
          </a:p>
        </p:txBody>
      </p:sp>
      <p:sp>
        <p:nvSpPr>
          <p:cNvPr id="25603" name="Rectangle 3"/>
          <p:cNvSpPr>
            <a:spLocks noGrp="1" noChangeArrowheads="1"/>
          </p:cNvSpPr>
          <p:nvPr>
            <p:ph idx="1"/>
          </p:nvPr>
        </p:nvSpPr>
        <p:spPr/>
        <p:txBody>
          <a:bodyPr>
            <a:normAutofit/>
          </a:bodyPr>
          <a:lstStyle/>
          <a:p>
            <a:r>
              <a:rPr lang="en-GB" sz="2800" dirty="0">
                <a:cs typeface="Times New Roman" pitchFamily="18" charset="0"/>
              </a:rPr>
              <a:t>(Multiple) R</a:t>
            </a:r>
            <a:r>
              <a:rPr lang="en-GB" sz="2800" baseline="30000" dirty="0">
                <a:cs typeface="Times New Roman" pitchFamily="18" charset="0"/>
              </a:rPr>
              <a:t>2</a:t>
            </a:r>
            <a:r>
              <a:rPr lang="en-GB" sz="2800" dirty="0">
                <a:cs typeface="Times New Roman" pitchFamily="18" charset="0"/>
              </a:rPr>
              <a:t> = 0.665 or 66.5%.</a:t>
            </a:r>
          </a:p>
          <a:p>
            <a:pPr marL="82296" indent="0">
              <a:buNone/>
            </a:pPr>
            <a:r>
              <a:rPr lang="en-GB" sz="2800" dirty="0">
                <a:cs typeface="Times New Roman" pitchFamily="18" charset="0"/>
              </a:rPr>
              <a:t>	This means that two thirds of the variability 		in record sales </a:t>
            </a:r>
            <a:r>
              <a:rPr lang="en-GB" sz="2800" b="1" dirty="0">
                <a:cs typeface="Times New Roman" pitchFamily="18" charset="0"/>
              </a:rPr>
              <a:t>in the sample </a:t>
            </a:r>
            <a:r>
              <a:rPr lang="en-GB" sz="2800" dirty="0">
                <a:cs typeface="Times New Roman" pitchFamily="18" charset="0"/>
              </a:rPr>
              <a:t>can be 	explained by the regression equation 	involving the four independent variables.</a:t>
            </a:r>
          </a:p>
          <a:p>
            <a:r>
              <a:rPr lang="en-GB" sz="2800" dirty="0">
                <a:cs typeface="Times New Roman" pitchFamily="18" charset="0"/>
              </a:rPr>
              <a:t>Adjusted R</a:t>
            </a:r>
            <a:r>
              <a:rPr lang="en-GB" sz="2800" baseline="30000" dirty="0">
                <a:cs typeface="Times New Roman" pitchFamily="18" charset="0"/>
              </a:rPr>
              <a:t>2</a:t>
            </a:r>
            <a:r>
              <a:rPr lang="en-GB" sz="2800" dirty="0">
                <a:cs typeface="Times New Roman" pitchFamily="18" charset="0"/>
              </a:rPr>
              <a:t> = 0.658 or 65.8%.</a:t>
            </a:r>
          </a:p>
          <a:p>
            <a:pPr marL="82296" indent="0">
              <a:buNone/>
            </a:pPr>
            <a:r>
              <a:rPr lang="en-GB" sz="2800" dirty="0">
                <a:cs typeface="Times New Roman" pitchFamily="18" charset="0"/>
              </a:rPr>
              <a:t>	This means that two thirds of the variability 		in record sales </a:t>
            </a:r>
            <a:r>
              <a:rPr lang="en-GB" sz="2800" b="1" dirty="0">
                <a:cs typeface="Times New Roman" pitchFamily="18" charset="0"/>
              </a:rPr>
              <a:t>in the population </a:t>
            </a:r>
            <a:r>
              <a:rPr lang="en-GB" sz="2800" dirty="0">
                <a:cs typeface="Times New Roman" pitchFamily="18" charset="0"/>
              </a:rPr>
              <a:t>can be 	explained by the regression equation 	involving the four independent variables.</a:t>
            </a:r>
          </a:p>
          <a:p>
            <a:endParaRPr lang="en-GB"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chor="ctr"/>
          <a:lstStyle/>
          <a:p>
            <a:r>
              <a:rPr lang="en-GB" dirty="0"/>
              <a:t>Assumptions</a:t>
            </a:r>
          </a:p>
        </p:txBody>
      </p:sp>
      <p:sp>
        <p:nvSpPr>
          <p:cNvPr id="10243" name="Rectangle 3"/>
          <p:cNvSpPr>
            <a:spLocks noGrp="1" noChangeArrowheads="1"/>
          </p:cNvSpPr>
          <p:nvPr>
            <p:ph idx="1"/>
          </p:nvPr>
        </p:nvSpPr>
        <p:spPr/>
        <p:txBody>
          <a:bodyPr/>
          <a:lstStyle/>
          <a:p>
            <a:r>
              <a:rPr lang="en-GB" sz="2800" dirty="0">
                <a:cs typeface="Times New Roman" pitchFamily="18" charset="0"/>
              </a:rPr>
              <a:t>For the hypothesis tests from the ANOVA or t-tests of coefficients in regression, we must assume that the errors/residuals are Normally distributed with constant variance and that they are independent of each other.</a:t>
            </a:r>
          </a:p>
          <a:p>
            <a:r>
              <a:rPr lang="en-GB" sz="2800" dirty="0">
                <a:cs typeface="Times New Roman" pitchFamily="18" charset="0"/>
              </a:rPr>
              <a:t>We are also assuming that a linear relationship potentially exists.</a:t>
            </a:r>
            <a:endParaRPr lang="en-GB"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SELECTION</a:t>
            </a:r>
          </a:p>
        </p:txBody>
      </p:sp>
    </p:spTree>
    <p:extLst>
      <p:ext uri="{BB962C8B-B14F-4D97-AF65-F5344CB8AC3E}">
        <p14:creationId xmlns:p14="http://schemas.microsoft.com/office/powerpoint/2010/main" val="373453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lstStyle/>
          <a:p>
            <a:r>
              <a:rPr lang="en-GB" dirty="0"/>
              <a:t>Model Selection Methods</a:t>
            </a:r>
          </a:p>
        </p:txBody>
      </p:sp>
      <p:sp>
        <p:nvSpPr>
          <p:cNvPr id="5123" name="Rectangle 3"/>
          <p:cNvSpPr>
            <a:spLocks noGrp="1" noChangeArrowheads="1"/>
          </p:cNvSpPr>
          <p:nvPr>
            <p:ph idx="1"/>
          </p:nvPr>
        </p:nvSpPr>
        <p:spPr/>
        <p:txBody>
          <a:bodyPr>
            <a:normAutofit fontScale="92500" lnSpcReduction="10000"/>
          </a:bodyPr>
          <a:lstStyle/>
          <a:p>
            <a:pPr>
              <a:lnSpc>
                <a:spcPct val="90000"/>
              </a:lnSpc>
            </a:pPr>
            <a:r>
              <a:rPr lang="en-GB" sz="2800" dirty="0">
                <a:cs typeface="Times New Roman" pitchFamily="18" charset="0"/>
              </a:rPr>
              <a:t>If using a small number of independent variables produces a model that fits the data only marginally worse than a model having a larger number, then we would prefer the smaller model as it gives a more </a:t>
            </a:r>
            <a:r>
              <a:rPr lang="en-GB" sz="2800" i="1" dirty="0">
                <a:cs typeface="Times New Roman" pitchFamily="18" charset="0"/>
              </a:rPr>
              <a:t>parsimonious</a:t>
            </a:r>
            <a:r>
              <a:rPr lang="en-GB" sz="2800" dirty="0">
                <a:cs typeface="Times New Roman" pitchFamily="18" charset="0"/>
              </a:rPr>
              <a:t> description of the data.  </a:t>
            </a:r>
          </a:p>
          <a:p>
            <a:pPr>
              <a:lnSpc>
                <a:spcPct val="90000"/>
              </a:lnSpc>
            </a:pPr>
            <a:r>
              <a:rPr lang="en-GB" sz="2800" dirty="0">
                <a:cs typeface="Times New Roman" pitchFamily="18" charset="0"/>
              </a:rPr>
              <a:t>We may seek to remove those variables from the model that have little effect.  However, we cannot simply remove those variables which have non-significant coefficients as removing one variable will affect the coefficients of the others.</a:t>
            </a:r>
          </a:p>
          <a:p>
            <a:pPr>
              <a:lnSpc>
                <a:spcPct val="90000"/>
              </a:lnSpc>
            </a:pPr>
            <a:r>
              <a:rPr lang="en-GB" sz="2800" dirty="0">
                <a:cs typeface="Times New Roman" pitchFamily="18" charset="0"/>
              </a:rPr>
              <a:t>Alternatively, may seek to include only those variables that have an effect.  Again, adding a variable will affect the coefficients of the others.</a:t>
            </a:r>
            <a:endParaRPr lang="en-GB" sz="2800" dirty="0"/>
          </a:p>
          <a:p>
            <a:pPr>
              <a:buFontTx/>
              <a:buNone/>
            </a:pPr>
            <a:endParaRPr lang="en-GB" sz="2800" dirty="0"/>
          </a:p>
        </p:txBody>
      </p:sp>
      <p:sp>
        <p:nvSpPr>
          <p:cNvPr id="2" name="Slide Number Placeholder 1"/>
          <p:cNvSpPr>
            <a:spLocks noGrp="1"/>
          </p:cNvSpPr>
          <p:nvPr>
            <p:ph type="sldNum" sz="quarter" idx="12"/>
          </p:nvPr>
        </p:nvSpPr>
        <p:spPr/>
        <p:txBody>
          <a:bodyPr/>
          <a:lstStyle/>
          <a:p>
            <a:fld id="{9CDC457D-15CE-41C8-9F6B-9E7219B85719}" type="slidenum">
              <a:rPr lang="en-GB" smtClean="0"/>
              <a:pPr/>
              <a:t>23</a:t>
            </a:fld>
            <a:endParaRPr lang="en-GB"/>
          </a:p>
        </p:txBody>
      </p:sp>
    </p:spTree>
    <p:extLst>
      <p:ext uri="{BB962C8B-B14F-4D97-AF65-F5344CB8AC3E}">
        <p14:creationId xmlns:p14="http://schemas.microsoft.com/office/powerpoint/2010/main" val="304906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lstStyle/>
          <a:p>
            <a:r>
              <a:rPr lang="en-GB" dirty="0"/>
              <a:t>Model Selection Methods</a:t>
            </a:r>
          </a:p>
        </p:txBody>
      </p:sp>
      <p:sp>
        <p:nvSpPr>
          <p:cNvPr id="5123" name="Rectangle 3"/>
          <p:cNvSpPr>
            <a:spLocks noGrp="1" noChangeArrowheads="1"/>
          </p:cNvSpPr>
          <p:nvPr>
            <p:ph idx="1"/>
          </p:nvPr>
        </p:nvSpPr>
        <p:spPr/>
        <p:txBody>
          <a:bodyPr/>
          <a:lstStyle/>
          <a:p>
            <a:pPr marL="0" indent="0">
              <a:buNone/>
            </a:pPr>
            <a:r>
              <a:rPr lang="en-GB" sz="2800" dirty="0">
                <a:cs typeface="Times New Roman" pitchFamily="18" charset="0"/>
              </a:rPr>
              <a:t>There are three commonly employed methods for variable selection:</a:t>
            </a:r>
            <a:endParaRPr lang="en-GB" sz="2800" dirty="0"/>
          </a:p>
          <a:p>
            <a:r>
              <a:rPr lang="en-GB" sz="2800" dirty="0"/>
              <a:t>Forward selection</a:t>
            </a:r>
          </a:p>
          <a:p>
            <a:r>
              <a:rPr lang="en-GB" sz="2800" dirty="0"/>
              <a:t>Backward elimination</a:t>
            </a:r>
          </a:p>
          <a:p>
            <a:r>
              <a:rPr lang="en-GB" sz="2800" dirty="0"/>
              <a:t>Stepwise</a:t>
            </a:r>
          </a:p>
          <a:p>
            <a:pPr>
              <a:buNone/>
            </a:pPr>
            <a:endParaRPr lang="en-GB" sz="2800" dirty="0"/>
          </a:p>
          <a:p>
            <a:pPr marL="82296" indent="0">
              <a:lnSpc>
                <a:spcPct val="90000"/>
              </a:lnSpc>
              <a:buNone/>
            </a:pPr>
            <a:r>
              <a:rPr lang="en-GB" sz="2800" dirty="0">
                <a:cs typeface="Times New Roman" pitchFamily="18" charset="0"/>
              </a:rPr>
              <a:t>Although these methods have similar goals, they will not always result in the same final model!</a:t>
            </a:r>
            <a:endParaRPr lang="en-GB" sz="2800" dirty="0"/>
          </a:p>
          <a:p>
            <a:pPr>
              <a:buNone/>
            </a:pPr>
            <a:endParaRPr lang="en-GB" sz="2800" dirty="0"/>
          </a:p>
          <a:p>
            <a:pPr>
              <a:buFontTx/>
              <a:buNone/>
            </a:pPr>
            <a:endParaRPr lang="en-GB" sz="2800" dirty="0"/>
          </a:p>
        </p:txBody>
      </p:sp>
      <p:sp>
        <p:nvSpPr>
          <p:cNvPr id="2" name="Slide Number Placeholder 1"/>
          <p:cNvSpPr>
            <a:spLocks noGrp="1"/>
          </p:cNvSpPr>
          <p:nvPr>
            <p:ph type="sldNum" sz="quarter" idx="12"/>
          </p:nvPr>
        </p:nvSpPr>
        <p:spPr/>
        <p:txBody>
          <a:bodyPr/>
          <a:lstStyle/>
          <a:p>
            <a:fld id="{9CDC457D-15CE-41C8-9F6B-9E7219B85719}" type="slidenum">
              <a:rPr lang="en-GB" smtClean="0"/>
              <a:pPr/>
              <a:t>24</a:t>
            </a:fld>
            <a:endParaRPr lang="en-GB"/>
          </a:p>
        </p:txBody>
      </p:sp>
    </p:spTree>
    <p:extLst>
      <p:ext uri="{BB962C8B-B14F-4D97-AF65-F5344CB8AC3E}">
        <p14:creationId xmlns:p14="http://schemas.microsoft.com/office/powerpoint/2010/main" val="545521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lstStyle/>
          <a:p>
            <a:r>
              <a:rPr lang="en-GB" dirty="0"/>
              <a:t>Forward Selection</a:t>
            </a:r>
          </a:p>
        </p:txBody>
      </p:sp>
      <p:sp>
        <p:nvSpPr>
          <p:cNvPr id="5123" name="Rectangle 3"/>
          <p:cNvSpPr>
            <a:spLocks noGrp="1" noChangeArrowheads="1"/>
          </p:cNvSpPr>
          <p:nvPr>
            <p:ph idx="1"/>
          </p:nvPr>
        </p:nvSpPr>
        <p:spPr/>
        <p:txBody>
          <a:bodyPr/>
          <a:lstStyle/>
          <a:p>
            <a:r>
              <a:rPr lang="en-GB" sz="2800" dirty="0">
                <a:cs typeface="Times New Roman" pitchFamily="18" charset="0"/>
              </a:rPr>
              <a:t>Begin with no independent variables in the model and add variables one at a time until there is no significant improvement in the model.  </a:t>
            </a:r>
            <a:endParaRPr lang="en-GB" sz="2800" dirty="0"/>
          </a:p>
        </p:txBody>
      </p:sp>
      <p:sp>
        <p:nvSpPr>
          <p:cNvPr id="2" name="Slide Number Placeholder 1"/>
          <p:cNvSpPr>
            <a:spLocks noGrp="1"/>
          </p:cNvSpPr>
          <p:nvPr>
            <p:ph type="sldNum" sz="quarter" idx="12"/>
          </p:nvPr>
        </p:nvSpPr>
        <p:spPr/>
        <p:txBody>
          <a:bodyPr/>
          <a:lstStyle/>
          <a:p>
            <a:fld id="{9CDC457D-15CE-41C8-9F6B-9E7219B85719}" type="slidenum">
              <a:rPr lang="en-GB" smtClean="0"/>
              <a:pPr/>
              <a:t>25</a:t>
            </a:fld>
            <a:endParaRPr lang="en-GB"/>
          </a:p>
        </p:txBody>
      </p:sp>
    </p:spTree>
    <p:extLst>
      <p:ext uri="{BB962C8B-B14F-4D97-AF65-F5344CB8AC3E}">
        <p14:creationId xmlns:p14="http://schemas.microsoft.com/office/powerpoint/2010/main" val="4057828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lstStyle/>
          <a:p>
            <a:r>
              <a:rPr lang="en-GB" dirty="0"/>
              <a:t>Backward Elimination</a:t>
            </a:r>
          </a:p>
        </p:txBody>
      </p:sp>
      <p:sp>
        <p:nvSpPr>
          <p:cNvPr id="5123" name="Rectangle 3"/>
          <p:cNvSpPr>
            <a:spLocks noGrp="1" noChangeArrowheads="1"/>
          </p:cNvSpPr>
          <p:nvPr>
            <p:ph idx="1"/>
          </p:nvPr>
        </p:nvSpPr>
        <p:spPr/>
        <p:txBody>
          <a:bodyPr/>
          <a:lstStyle/>
          <a:p>
            <a:r>
              <a:rPr lang="en-GB" sz="2800" dirty="0">
                <a:cs typeface="Times New Roman" pitchFamily="18" charset="0"/>
              </a:rPr>
              <a:t>Begin with all independent variables in the model and remove variables one at a time until there is a marked deterioration in the model.  </a:t>
            </a:r>
            <a:endParaRPr lang="en-GB" sz="2800" dirty="0"/>
          </a:p>
        </p:txBody>
      </p:sp>
      <p:sp>
        <p:nvSpPr>
          <p:cNvPr id="2" name="Slide Number Placeholder 1"/>
          <p:cNvSpPr>
            <a:spLocks noGrp="1"/>
          </p:cNvSpPr>
          <p:nvPr>
            <p:ph type="sldNum" sz="quarter" idx="12"/>
          </p:nvPr>
        </p:nvSpPr>
        <p:spPr/>
        <p:txBody>
          <a:bodyPr/>
          <a:lstStyle/>
          <a:p>
            <a:fld id="{9CDC457D-15CE-41C8-9F6B-9E7219B85719}" type="slidenum">
              <a:rPr lang="en-GB" smtClean="0"/>
              <a:pPr/>
              <a:t>26</a:t>
            </a:fld>
            <a:endParaRPr lang="en-GB"/>
          </a:p>
        </p:txBody>
      </p:sp>
    </p:spTree>
    <p:extLst>
      <p:ext uri="{BB962C8B-B14F-4D97-AF65-F5344CB8AC3E}">
        <p14:creationId xmlns:p14="http://schemas.microsoft.com/office/powerpoint/2010/main" val="2747376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lstStyle/>
          <a:p>
            <a:r>
              <a:rPr lang="en-GB" dirty="0"/>
              <a:t>Stepwise</a:t>
            </a:r>
          </a:p>
        </p:txBody>
      </p:sp>
      <p:sp>
        <p:nvSpPr>
          <p:cNvPr id="5123" name="Rectangle 3"/>
          <p:cNvSpPr>
            <a:spLocks noGrp="1" noChangeArrowheads="1"/>
          </p:cNvSpPr>
          <p:nvPr>
            <p:ph idx="1"/>
          </p:nvPr>
        </p:nvSpPr>
        <p:spPr/>
        <p:txBody>
          <a:bodyPr/>
          <a:lstStyle/>
          <a:p>
            <a:r>
              <a:rPr lang="en-GB" sz="2800" dirty="0">
                <a:cs typeface="Times New Roman" pitchFamily="18" charset="0"/>
              </a:rPr>
              <a:t>A combination of forward selection and backward elimination.  </a:t>
            </a:r>
          </a:p>
          <a:p>
            <a:r>
              <a:rPr lang="en-GB" sz="2800" dirty="0">
                <a:cs typeface="Times New Roman" pitchFamily="18" charset="0"/>
              </a:rPr>
              <a:t>Begin as in forward selection, but each time a variable is added to the model, test the variables already in the model to see if any are no longer significant and can now be removed.</a:t>
            </a:r>
          </a:p>
          <a:p>
            <a:pPr>
              <a:buFontTx/>
              <a:buNone/>
            </a:pPr>
            <a:endParaRPr lang="en-GB" sz="2800" dirty="0"/>
          </a:p>
        </p:txBody>
      </p:sp>
      <p:sp>
        <p:nvSpPr>
          <p:cNvPr id="2" name="Slide Number Placeholder 1"/>
          <p:cNvSpPr>
            <a:spLocks noGrp="1"/>
          </p:cNvSpPr>
          <p:nvPr>
            <p:ph type="sldNum" sz="quarter" idx="12"/>
          </p:nvPr>
        </p:nvSpPr>
        <p:spPr/>
        <p:txBody>
          <a:bodyPr/>
          <a:lstStyle/>
          <a:p>
            <a:fld id="{9CDC457D-15CE-41C8-9F6B-9E7219B85719}" type="slidenum">
              <a:rPr lang="en-GB" smtClean="0"/>
              <a:pPr/>
              <a:t>27</a:t>
            </a:fld>
            <a:endParaRPr lang="en-GB"/>
          </a:p>
        </p:txBody>
      </p:sp>
    </p:spTree>
    <p:extLst>
      <p:ext uri="{BB962C8B-B14F-4D97-AF65-F5344CB8AC3E}">
        <p14:creationId xmlns:p14="http://schemas.microsoft.com/office/powerpoint/2010/main" val="2629148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68740"/>
            <a:ext cx="7498080" cy="1143000"/>
          </a:xfrm>
        </p:spPr>
        <p:txBody>
          <a:bodyPr/>
          <a:lstStyle/>
          <a:p>
            <a:r>
              <a:rPr lang="en-GB" dirty="0"/>
              <a:t>Model Selection in R</a:t>
            </a:r>
          </a:p>
        </p:txBody>
      </p:sp>
      <p:sp>
        <p:nvSpPr>
          <p:cNvPr id="3" name="Content Placeholder 2"/>
          <p:cNvSpPr>
            <a:spLocks noGrp="1"/>
          </p:cNvSpPr>
          <p:nvPr>
            <p:ph idx="1"/>
          </p:nvPr>
        </p:nvSpPr>
        <p:spPr>
          <a:xfrm>
            <a:off x="1435608" y="1196752"/>
            <a:ext cx="7498080" cy="5472608"/>
          </a:xfrm>
        </p:spPr>
        <p:txBody>
          <a:bodyPr>
            <a:normAutofit fontScale="25000" lnSpcReduction="20000"/>
          </a:bodyPr>
          <a:lstStyle/>
          <a:p>
            <a:pPr marL="82296" indent="0">
              <a:buNone/>
            </a:pPr>
            <a:r>
              <a:rPr lang="en-GB" sz="11200" dirty="0"/>
              <a:t>Full model (all independent variables):</a:t>
            </a:r>
          </a:p>
          <a:p>
            <a:pPr marL="82296" indent="0">
              <a:buNone/>
            </a:pPr>
            <a:endParaRPr lang="en-GB" dirty="0"/>
          </a:p>
          <a:p>
            <a:pPr marL="82296" indent="0">
              <a:buNone/>
            </a:pPr>
            <a:r>
              <a:rPr lang="en-GB" sz="5600" dirty="0">
                <a:solidFill>
                  <a:srgbClr val="FF0000"/>
                </a:solidFill>
                <a:latin typeface="Courier New" panose="02070309020205020404" pitchFamily="49" charset="0"/>
                <a:cs typeface="Courier New" panose="02070309020205020404" pitchFamily="49" charset="0"/>
              </a:rPr>
              <a:t>&gt; full=lm(</a:t>
            </a:r>
            <a:r>
              <a:rPr lang="en-GB" sz="5600" dirty="0" err="1">
                <a:solidFill>
                  <a:srgbClr val="FF0000"/>
                </a:solidFill>
                <a:latin typeface="Courier New" panose="02070309020205020404" pitchFamily="49" charset="0"/>
                <a:cs typeface="Courier New" panose="02070309020205020404" pitchFamily="49" charset="0"/>
              </a:rPr>
              <a:t>Sales~Advertising+Airtime+Attractiveness+Length.of.Name</a:t>
            </a:r>
            <a:r>
              <a:rPr lang="en-GB" sz="5600" dirty="0">
                <a:solidFill>
                  <a:srgbClr val="FF0000"/>
                </a:solidFill>
                <a:latin typeface="Courier New" panose="02070309020205020404" pitchFamily="49" charset="0"/>
                <a:cs typeface="Courier New" panose="02070309020205020404" pitchFamily="49" charset="0"/>
              </a:rPr>
              <a:t>)</a:t>
            </a:r>
          </a:p>
          <a:p>
            <a:pPr marL="82296" indent="0">
              <a:buNone/>
            </a:pPr>
            <a:r>
              <a:rPr lang="en-GB" sz="5600" dirty="0">
                <a:solidFill>
                  <a:srgbClr val="FF0000"/>
                </a:solidFill>
                <a:latin typeface="Courier New" panose="02070309020205020404" pitchFamily="49" charset="0"/>
                <a:cs typeface="Courier New" panose="02070309020205020404" pitchFamily="49" charset="0"/>
              </a:rPr>
              <a:t>&gt; summary(full)</a:t>
            </a:r>
          </a:p>
          <a:p>
            <a:pPr marL="82296" indent="0">
              <a:buNone/>
            </a:pPr>
            <a:endParaRPr lang="en-GB" dirty="0">
              <a:latin typeface="Courier New" panose="02070309020205020404" pitchFamily="49" charset="0"/>
              <a:cs typeface="Courier New" panose="02070309020205020404" pitchFamily="49" charset="0"/>
            </a:endParaRPr>
          </a:p>
          <a:p>
            <a:pPr marL="82296" indent="0">
              <a:buNone/>
            </a:pPr>
            <a:r>
              <a:rPr lang="en-GB" sz="4000" dirty="0">
                <a:solidFill>
                  <a:srgbClr val="002060"/>
                </a:solidFill>
                <a:latin typeface="Courier New" panose="02070309020205020404" pitchFamily="49" charset="0"/>
                <a:cs typeface="Courier New" panose="02070309020205020404" pitchFamily="49" charset="0"/>
              </a:rPr>
              <a:t>Call:</a:t>
            </a:r>
          </a:p>
          <a:p>
            <a:pPr marL="82296" indent="0">
              <a:buNone/>
            </a:pPr>
            <a:r>
              <a:rPr lang="en-GB" sz="4000" dirty="0">
                <a:solidFill>
                  <a:srgbClr val="002060"/>
                </a:solidFill>
                <a:latin typeface="Courier New" panose="02070309020205020404" pitchFamily="49" charset="0"/>
                <a:cs typeface="Courier New" panose="02070309020205020404" pitchFamily="49" charset="0"/>
              </a:rPr>
              <a:t>lm(formula = Sales ~ Advertising + Airtime + Attractiveness + </a:t>
            </a:r>
          </a:p>
          <a:p>
            <a:pPr marL="82296" indent="0">
              <a:buNone/>
            </a:pPr>
            <a:r>
              <a:rPr lang="en-GB" sz="4000" dirty="0">
                <a:solidFill>
                  <a:srgbClr val="002060"/>
                </a:solidFill>
                <a:latin typeface="Courier New" panose="02070309020205020404" pitchFamily="49" charset="0"/>
                <a:cs typeface="Courier New" panose="02070309020205020404" pitchFamily="49" charset="0"/>
              </a:rPr>
              <a:t>    </a:t>
            </a:r>
            <a:r>
              <a:rPr lang="en-GB" sz="4000" dirty="0" err="1">
                <a:solidFill>
                  <a:srgbClr val="002060"/>
                </a:solidFill>
                <a:latin typeface="Courier New" panose="02070309020205020404" pitchFamily="49" charset="0"/>
                <a:cs typeface="Courier New" panose="02070309020205020404" pitchFamily="49" charset="0"/>
              </a:rPr>
              <a:t>Length.of.Name</a:t>
            </a:r>
            <a:r>
              <a:rPr lang="en-GB" sz="4000" dirty="0">
                <a:solidFill>
                  <a:srgbClr val="002060"/>
                </a:solidFill>
                <a:latin typeface="Courier New" panose="02070309020205020404" pitchFamily="49" charset="0"/>
                <a:cs typeface="Courier New" panose="02070309020205020404" pitchFamily="49" charset="0"/>
              </a:rPr>
              <a:t>)</a:t>
            </a:r>
          </a:p>
          <a:p>
            <a:pPr marL="82296" indent="0">
              <a:buNone/>
            </a:pPr>
            <a:endParaRPr lang="en-GB" sz="4000" dirty="0">
              <a:solidFill>
                <a:srgbClr val="002060"/>
              </a:solidFill>
              <a:latin typeface="Courier New" panose="02070309020205020404" pitchFamily="49" charset="0"/>
              <a:cs typeface="Courier New" panose="02070309020205020404" pitchFamily="49" charset="0"/>
            </a:endParaRPr>
          </a:p>
          <a:p>
            <a:pPr marL="82296" indent="0">
              <a:buNone/>
            </a:pPr>
            <a:r>
              <a:rPr lang="en-GB" sz="4000" dirty="0">
                <a:solidFill>
                  <a:srgbClr val="002060"/>
                </a:solidFill>
                <a:latin typeface="Courier New" panose="02070309020205020404" pitchFamily="49" charset="0"/>
                <a:cs typeface="Courier New" panose="02070309020205020404" pitchFamily="49" charset="0"/>
              </a:rPr>
              <a:t>Residuals:</a:t>
            </a:r>
          </a:p>
          <a:p>
            <a:pPr marL="82296" indent="0">
              <a:buNone/>
            </a:pPr>
            <a:r>
              <a:rPr lang="en-GB" sz="4000" dirty="0">
                <a:solidFill>
                  <a:srgbClr val="002060"/>
                </a:solidFill>
                <a:latin typeface="Courier New" panose="02070309020205020404" pitchFamily="49" charset="0"/>
                <a:cs typeface="Courier New" panose="02070309020205020404" pitchFamily="49" charset="0"/>
              </a:rPr>
              <a:t>     Min       1Q   Median       3Q      Max </a:t>
            </a:r>
          </a:p>
          <a:p>
            <a:pPr marL="82296" indent="0">
              <a:buNone/>
            </a:pPr>
            <a:r>
              <a:rPr lang="en-GB" sz="4000" dirty="0">
                <a:solidFill>
                  <a:srgbClr val="002060"/>
                </a:solidFill>
                <a:latin typeface="Courier New" panose="02070309020205020404" pitchFamily="49" charset="0"/>
                <a:cs typeface="Courier New" panose="02070309020205020404" pitchFamily="49" charset="0"/>
              </a:rPr>
              <a:t>-120.378  -28.846   -0.183   28.682  144.061 </a:t>
            </a:r>
          </a:p>
          <a:p>
            <a:pPr marL="82296" indent="0">
              <a:buNone/>
            </a:pPr>
            <a:endParaRPr lang="en-GB" sz="4000" dirty="0">
              <a:solidFill>
                <a:srgbClr val="002060"/>
              </a:solidFill>
              <a:latin typeface="Courier New" panose="02070309020205020404" pitchFamily="49" charset="0"/>
              <a:cs typeface="Courier New" panose="02070309020205020404" pitchFamily="49" charset="0"/>
            </a:endParaRPr>
          </a:p>
          <a:p>
            <a:pPr marL="82296" indent="0">
              <a:buNone/>
            </a:pPr>
            <a:r>
              <a:rPr lang="en-GB" sz="4000" dirty="0">
                <a:solidFill>
                  <a:srgbClr val="002060"/>
                </a:solidFill>
                <a:latin typeface="Courier New" panose="02070309020205020404" pitchFamily="49" charset="0"/>
                <a:cs typeface="Courier New" panose="02070309020205020404" pitchFamily="49" charset="0"/>
              </a:rPr>
              <a:t>Coefficients:</a:t>
            </a:r>
          </a:p>
          <a:p>
            <a:pPr marL="82296" indent="0">
              <a:buNone/>
            </a:pPr>
            <a:r>
              <a:rPr lang="en-GB" sz="4000" dirty="0">
                <a:solidFill>
                  <a:srgbClr val="002060"/>
                </a:solidFill>
                <a:latin typeface="Courier New" panose="02070309020205020404" pitchFamily="49" charset="0"/>
                <a:cs typeface="Courier New" panose="02070309020205020404" pitchFamily="49" charset="0"/>
              </a:rPr>
              <a:t>                 Estimate Std. Error t value </a:t>
            </a:r>
            <a:r>
              <a:rPr lang="en-GB" sz="4000" dirty="0" err="1">
                <a:solidFill>
                  <a:srgbClr val="002060"/>
                </a:solidFill>
                <a:latin typeface="Courier New" panose="02070309020205020404" pitchFamily="49" charset="0"/>
                <a:cs typeface="Courier New" panose="02070309020205020404" pitchFamily="49" charset="0"/>
              </a:rPr>
              <a:t>Pr</a:t>
            </a:r>
            <a:r>
              <a:rPr lang="en-GB" sz="4000" dirty="0">
                <a:solidFill>
                  <a:srgbClr val="002060"/>
                </a:solidFill>
                <a:latin typeface="Courier New" panose="02070309020205020404" pitchFamily="49" charset="0"/>
                <a:cs typeface="Courier New" panose="02070309020205020404" pitchFamily="49" charset="0"/>
              </a:rPr>
              <a:t>(&gt;|t|)    </a:t>
            </a:r>
          </a:p>
          <a:p>
            <a:pPr marL="82296" indent="0">
              <a:buNone/>
            </a:pPr>
            <a:r>
              <a:rPr lang="en-GB" sz="4000" dirty="0">
                <a:solidFill>
                  <a:srgbClr val="002060"/>
                </a:solidFill>
                <a:latin typeface="Courier New" panose="02070309020205020404" pitchFamily="49" charset="0"/>
                <a:cs typeface="Courier New" panose="02070309020205020404" pitchFamily="49" charset="0"/>
              </a:rPr>
              <a:t>(Intercept)    -22.071014  19.455498  -1.134    0.258    </a:t>
            </a:r>
          </a:p>
          <a:p>
            <a:pPr marL="82296" indent="0">
              <a:buNone/>
            </a:pPr>
            <a:r>
              <a:rPr lang="en-GB" sz="4000" dirty="0">
                <a:solidFill>
                  <a:srgbClr val="002060"/>
                </a:solidFill>
                <a:latin typeface="Courier New" panose="02070309020205020404" pitchFamily="49" charset="0"/>
                <a:cs typeface="Courier New" panose="02070309020205020404" pitchFamily="49" charset="0"/>
              </a:rPr>
              <a:t>Advertising      0.084829   0.006937  12.229  &lt; 2e-16 ***</a:t>
            </a:r>
          </a:p>
          <a:p>
            <a:pPr marL="82296" indent="0">
              <a:buNone/>
            </a:pPr>
            <a:r>
              <a:rPr lang="en-GB" sz="4000" dirty="0">
                <a:solidFill>
                  <a:srgbClr val="002060"/>
                </a:solidFill>
                <a:latin typeface="Courier New" panose="02070309020205020404" pitchFamily="49" charset="0"/>
                <a:cs typeface="Courier New" panose="02070309020205020404" pitchFamily="49" charset="0"/>
              </a:rPr>
              <a:t>Airtime          3.370945   0.278372  12.109  &lt; 2e-16 ***</a:t>
            </a:r>
          </a:p>
          <a:p>
            <a:pPr marL="82296" indent="0">
              <a:buNone/>
            </a:pPr>
            <a:r>
              <a:rPr lang="en-GB" sz="4000" dirty="0">
                <a:solidFill>
                  <a:srgbClr val="002060"/>
                </a:solidFill>
                <a:latin typeface="Courier New" panose="02070309020205020404" pitchFamily="49" charset="0"/>
                <a:cs typeface="Courier New" panose="02070309020205020404" pitchFamily="49" charset="0"/>
              </a:rPr>
              <a:t>Attractiveness  11.174327   2.448262   4.564 8.86e-06 ***</a:t>
            </a:r>
          </a:p>
          <a:p>
            <a:pPr marL="82296" indent="0">
              <a:buNone/>
            </a:pPr>
            <a:r>
              <a:rPr lang="en-GB" sz="4000" dirty="0" err="1">
                <a:solidFill>
                  <a:srgbClr val="002060"/>
                </a:solidFill>
                <a:latin typeface="Courier New" panose="02070309020205020404" pitchFamily="49" charset="0"/>
                <a:cs typeface="Courier New" panose="02070309020205020404" pitchFamily="49" charset="0"/>
              </a:rPr>
              <a:t>Length.of.Name</a:t>
            </a:r>
            <a:r>
              <a:rPr lang="en-GB" sz="4000" dirty="0">
                <a:solidFill>
                  <a:srgbClr val="002060"/>
                </a:solidFill>
                <a:latin typeface="Courier New" panose="02070309020205020404" pitchFamily="49" charset="0"/>
                <a:cs typeface="Courier New" panose="02070309020205020404" pitchFamily="49" charset="0"/>
              </a:rPr>
              <a:t>  -0.531449   1.022536  -0.520    0.604    </a:t>
            </a:r>
          </a:p>
          <a:p>
            <a:pPr marL="82296" indent="0">
              <a:buNone/>
            </a:pPr>
            <a:r>
              <a:rPr lang="en-GB" sz="4000" dirty="0">
                <a:solidFill>
                  <a:srgbClr val="002060"/>
                </a:solidFill>
                <a:latin typeface="Courier New" panose="02070309020205020404" pitchFamily="49" charset="0"/>
                <a:cs typeface="Courier New" panose="02070309020205020404" pitchFamily="49" charset="0"/>
              </a:rPr>
              <a:t>---</a:t>
            </a:r>
          </a:p>
          <a:p>
            <a:pPr marL="82296" indent="0">
              <a:buNone/>
            </a:pPr>
            <a:r>
              <a:rPr lang="en-GB" sz="4000" dirty="0" err="1">
                <a:solidFill>
                  <a:srgbClr val="002060"/>
                </a:solidFill>
                <a:latin typeface="Courier New" panose="02070309020205020404" pitchFamily="49" charset="0"/>
                <a:cs typeface="Courier New" panose="02070309020205020404" pitchFamily="49" charset="0"/>
              </a:rPr>
              <a:t>Signif</a:t>
            </a:r>
            <a:r>
              <a:rPr lang="en-GB" sz="4000" dirty="0">
                <a:solidFill>
                  <a:srgbClr val="002060"/>
                </a:solidFill>
                <a:latin typeface="Courier New" panose="02070309020205020404" pitchFamily="49" charset="0"/>
                <a:cs typeface="Courier New" panose="02070309020205020404" pitchFamily="49" charset="0"/>
              </a:rPr>
              <a:t>. codes:  0 ‘***’ 0.001 ‘**’ 0.01 ‘*’ 0.05 ‘.’ 0.1 ‘ ’ 1</a:t>
            </a:r>
          </a:p>
          <a:p>
            <a:pPr marL="82296" indent="0">
              <a:buNone/>
            </a:pPr>
            <a:endParaRPr lang="en-GB" sz="4000" dirty="0">
              <a:solidFill>
                <a:srgbClr val="002060"/>
              </a:solidFill>
              <a:latin typeface="Courier New" panose="02070309020205020404" pitchFamily="49" charset="0"/>
              <a:cs typeface="Courier New" panose="02070309020205020404" pitchFamily="49" charset="0"/>
            </a:endParaRPr>
          </a:p>
          <a:p>
            <a:pPr marL="82296" indent="0">
              <a:buNone/>
            </a:pPr>
            <a:r>
              <a:rPr lang="en-GB" sz="4000" dirty="0">
                <a:solidFill>
                  <a:srgbClr val="002060"/>
                </a:solidFill>
                <a:latin typeface="Courier New" panose="02070309020205020404" pitchFamily="49" charset="0"/>
                <a:cs typeface="Courier New" panose="02070309020205020404" pitchFamily="49" charset="0"/>
              </a:rPr>
              <a:t>Residual standard error: 47.18 on 195 degrees of freedom</a:t>
            </a:r>
          </a:p>
          <a:p>
            <a:pPr marL="82296" indent="0">
              <a:buNone/>
            </a:pPr>
            <a:r>
              <a:rPr lang="en-GB" sz="4000" dirty="0">
                <a:solidFill>
                  <a:srgbClr val="002060"/>
                </a:solidFill>
                <a:latin typeface="Courier New" panose="02070309020205020404" pitchFamily="49" charset="0"/>
                <a:cs typeface="Courier New" panose="02070309020205020404" pitchFamily="49" charset="0"/>
              </a:rPr>
              <a:t>Multiple R-squared:  0.6651,    Adjusted R-squared:  0.6583 </a:t>
            </a:r>
          </a:p>
          <a:p>
            <a:pPr marL="82296" indent="0">
              <a:buNone/>
            </a:pPr>
            <a:r>
              <a:rPr lang="en-GB" sz="4000" dirty="0">
                <a:solidFill>
                  <a:srgbClr val="002060"/>
                </a:solidFill>
                <a:latin typeface="Courier New" panose="02070309020205020404" pitchFamily="49" charset="0"/>
                <a:cs typeface="Courier New" panose="02070309020205020404" pitchFamily="49" charset="0"/>
              </a:rPr>
              <a:t>F-statistic: 96.83 on 4 and 195 DF,  p-value: &lt; 2.2e-16</a:t>
            </a:r>
          </a:p>
        </p:txBody>
      </p:sp>
    </p:spTree>
    <p:extLst>
      <p:ext uri="{BB962C8B-B14F-4D97-AF65-F5344CB8AC3E}">
        <p14:creationId xmlns:p14="http://schemas.microsoft.com/office/powerpoint/2010/main" val="3099430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13453"/>
            <a:ext cx="7498080" cy="1143000"/>
          </a:xfrm>
        </p:spPr>
        <p:txBody>
          <a:bodyPr/>
          <a:lstStyle/>
          <a:p>
            <a:r>
              <a:rPr lang="en-GB" dirty="0"/>
              <a:t>Model Selection in R</a:t>
            </a:r>
          </a:p>
        </p:txBody>
      </p:sp>
      <p:sp>
        <p:nvSpPr>
          <p:cNvPr id="3" name="Content Placeholder 2"/>
          <p:cNvSpPr>
            <a:spLocks noGrp="1"/>
          </p:cNvSpPr>
          <p:nvPr>
            <p:ph idx="1"/>
          </p:nvPr>
        </p:nvSpPr>
        <p:spPr>
          <a:xfrm>
            <a:off x="1435608" y="1268760"/>
            <a:ext cx="7498080" cy="5256584"/>
          </a:xfrm>
        </p:spPr>
        <p:txBody>
          <a:bodyPr>
            <a:normAutofit fontScale="47500" lnSpcReduction="20000"/>
          </a:bodyPr>
          <a:lstStyle/>
          <a:p>
            <a:pPr marL="82296" indent="0">
              <a:buNone/>
            </a:pPr>
            <a:r>
              <a:rPr lang="en-GB" sz="5900" dirty="0"/>
              <a:t>Null model (no independent variables):</a:t>
            </a:r>
          </a:p>
          <a:p>
            <a:pPr marL="82296" indent="0">
              <a:buNone/>
            </a:pPr>
            <a:endParaRPr lang="en-GB" dirty="0"/>
          </a:p>
          <a:p>
            <a:pPr marL="82296" indent="0">
              <a:buNone/>
            </a:pPr>
            <a:r>
              <a:rPr lang="en-GB" dirty="0">
                <a:solidFill>
                  <a:srgbClr val="FF0000"/>
                </a:solidFill>
                <a:latin typeface="Courier New" panose="02070309020205020404" pitchFamily="49" charset="0"/>
                <a:cs typeface="Courier New" panose="02070309020205020404" pitchFamily="49" charset="0"/>
              </a:rPr>
              <a:t>&gt; null=lm(Sales~1)</a:t>
            </a:r>
          </a:p>
          <a:p>
            <a:pPr marL="82296" indent="0">
              <a:buNone/>
            </a:pPr>
            <a:r>
              <a:rPr lang="en-GB" dirty="0">
                <a:solidFill>
                  <a:srgbClr val="FF0000"/>
                </a:solidFill>
                <a:latin typeface="Courier New" panose="02070309020205020404" pitchFamily="49" charset="0"/>
                <a:cs typeface="Courier New" panose="02070309020205020404" pitchFamily="49" charset="0"/>
              </a:rPr>
              <a:t>&gt; summary(null)</a:t>
            </a:r>
          </a:p>
          <a:p>
            <a:pPr marL="82296" indent="0">
              <a:buNone/>
            </a:pPr>
            <a:endParaRPr lang="en-GB" dirty="0">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Call:</a:t>
            </a:r>
          </a:p>
          <a:p>
            <a:pPr marL="82296" indent="0">
              <a:buNone/>
            </a:pPr>
            <a:r>
              <a:rPr lang="en-GB" dirty="0">
                <a:solidFill>
                  <a:srgbClr val="002060"/>
                </a:solidFill>
                <a:latin typeface="Courier New" panose="02070309020205020404" pitchFamily="49" charset="0"/>
                <a:cs typeface="Courier New" panose="02070309020205020404" pitchFamily="49" charset="0"/>
              </a:rPr>
              <a:t>lm(formula = Sales ~ 1)</a:t>
            </a:r>
          </a:p>
          <a:p>
            <a:pPr marL="82296" indent="0">
              <a:buNone/>
            </a:pPr>
            <a:endParaRPr lang="en-GB" dirty="0">
              <a:solidFill>
                <a:srgbClr val="00206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Residuals:</a:t>
            </a:r>
          </a:p>
          <a:p>
            <a:pPr marL="82296" indent="0">
              <a:buNone/>
            </a:pPr>
            <a:r>
              <a:rPr lang="en-GB" dirty="0">
                <a:solidFill>
                  <a:srgbClr val="002060"/>
                </a:solidFill>
                <a:latin typeface="Courier New" panose="02070309020205020404" pitchFamily="49" charset="0"/>
                <a:cs typeface="Courier New" panose="02070309020205020404" pitchFamily="49" charset="0"/>
              </a:rPr>
              <a:t>   Min     1Q Median     3Q    Max </a:t>
            </a:r>
          </a:p>
          <a:p>
            <a:pPr marL="82296" indent="0">
              <a:buNone/>
            </a:pPr>
            <a:r>
              <a:rPr lang="en-GB" dirty="0">
                <a:solidFill>
                  <a:srgbClr val="002060"/>
                </a:solidFill>
                <a:latin typeface="Courier New" panose="02070309020205020404" pitchFamily="49" charset="0"/>
                <a:cs typeface="Courier New" panose="02070309020205020404" pitchFamily="49" charset="0"/>
              </a:rPr>
              <a:t>-183.2  -55.7    6.8   56.8  166.8 </a:t>
            </a:r>
          </a:p>
          <a:p>
            <a:pPr marL="82296" indent="0">
              <a:buNone/>
            </a:pPr>
            <a:endParaRPr lang="en-GB" dirty="0">
              <a:solidFill>
                <a:srgbClr val="00206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Coefficients:</a:t>
            </a:r>
          </a:p>
          <a:p>
            <a:pPr marL="82296" indent="0">
              <a:buNone/>
            </a:pPr>
            <a:r>
              <a:rPr lang="en-GB" dirty="0">
                <a:solidFill>
                  <a:srgbClr val="002060"/>
                </a:solidFill>
                <a:latin typeface="Courier New" panose="02070309020205020404" pitchFamily="49" charset="0"/>
                <a:cs typeface="Courier New" panose="02070309020205020404" pitchFamily="49" charset="0"/>
              </a:rPr>
              <a:t>            Estimate Std. Error t value </a:t>
            </a:r>
            <a:r>
              <a:rPr lang="en-GB" dirty="0" err="1">
                <a:solidFill>
                  <a:srgbClr val="002060"/>
                </a:solidFill>
                <a:latin typeface="Courier New" panose="02070309020205020404" pitchFamily="49" charset="0"/>
                <a:cs typeface="Courier New" panose="02070309020205020404" pitchFamily="49" charset="0"/>
              </a:rPr>
              <a:t>Pr</a:t>
            </a:r>
            <a:r>
              <a:rPr lang="en-GB" dirty="0">
                <a:solidFill>
                  <a:srgbClr val="002060"/>
                </a:solidFill>
                <a:latin typeface="Courier New" panose="02070309020205020404" pitchFamily="49" charset="0"/>
                <a:cs typeface="Courier New" panose="02070309020205020404" pitchFamily="49" charset="0"/>
              </a:rPr>
              <a:t>(&gt;|t|)    </a:t>
            </a:r>
          </a:p>
          <a:p>
            <a:pPr marL="82296" indent="0">
              <a:buNone/>
            </a:pPr>
            <a:r>
              <a:rPr lang="en-GB" dirty="0">
                <a:solidFill>
                  <a:srgbClr val="002060"/>
                </a:solidFill>
                <a:latin typeface="Courier New" panose="02070309020205020404" pitchFamily="49" charset="0"/>
                <a:cs typeface="Courier New" panose="02070309020205020404" pitchFamily="49" charset="0"/>
              </a:rPr>
              <a:t>(Intercept)  193.200      5.706   33.86   &lt;2e-16 ***</a:t>
            </a:r>
          </a:p>
          <a:p>
            <a:pPr marL="82296" indent="0">
              <a:buNone/>
            </a:pPr>
            <a:r>
              <a:rPr lang="en-GB" dirty="0">
                <a:solidFill>
                  <a:srgbClr val="002060"/>
                </a:solidFill>
                <a:latin typeface="Courier New" panose="02070309020205020404" pitchFamily="49" charset="0"/>
                <a:cs typeface="Courier New" panose="02070309020205020404" pitchFamily="49" charset="0"/>
              </a:rPr>
              <a:t>---</a:t>
            </a:r>
          </a:p>
          <a:p>
            <a:pPr marL="82296" indent="0">
              <a:buNone/>
            </a:pPr>
            <a:r>
              <a:rPr lang="en-GB" dirty="0" err="1">
                <a:solidFill>
                  <a:srgbClr val="002060"/>
                </a:solidFill>
                <a:latin typeface="Courier New" panose="02070309020205020404" pitchFamily="49" charset="0"/>
                <a:cs typeface="Courier New" panose="02070309020205020404" pitchFamily="49" charset="0"/>
              </a:rPr>
              <a:t>Signif</a:t>
            </a:r>
            <a:r>
              <a:rPr lang="en-GB" dirty="0">
                <a:solidFill>
                  <a:srgbClr val="002060"/>
                </a:solidFill>
                <a:latin typeface="Courier New" panose="02070309020205020404" pitchFamily="49" charset="0"/>
                <a:cs typeface="Courier New" panose="02070309020205020404" pitchFamily="49" charset="0"/>
              </a:rPr>
              <a:t>. codes:  0 ‘***’ 0.001 ‘**’ 0.01 ‘*’ 0.05 ‘.’ 0.1 ‘ ’ 1</a:t>
            </a:r>
          </a:p>
          <a:p>
            <a:pPr marL="82296" indent="0">
              <a:buNone/>
            </a:pPr>
            <a:endParaRPr lang="en-GB" dirty="0">
              <a:solidFill>
                <a:srgbClr val="00206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Residual standard error: 80.7 on 199 degrees of freedom</a:t>
            </a:r>
          </a:p>
          <a:p>
            <a:pPr marL="82296" indent="0">
              <a:buNone/>
            </a:pPr>
            <a:endParaRPr lang="en-GB" dirty="0"/>
          </a:p>
        </p:txBody>
      </p:sp>
    </p:spTree>
    <p:extLst>
      <p:ext uri="{BB962C8B-B14F-4D97-AF65-F5344CB8AC3E}">
        <p14:creationId xmlns:p14="http://schemas.microsoft.com/office/powerpoint/2010/main" val="348773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Input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171" y="1484784"/>
            <a:ext cx="7289285" cy="4996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1781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Model Selection in R: </a:t>
            </a:r>
            <a:br>
              <a:rPr lang="en-GB" dirty="0"/>
            </a:br>
            <a:r>
              <a:rPr lang="en-GB" dirty="0"/>
              <a:t>Forward Selection</a:t>
            </a:r>
          </a:p>
        </p:txBody>
      </p:sp>
      <p:sp>
        <p:nvSpPr>
          <p:cNvPr id="3" name="Content Placeholder 2"/>
          <p:cNvSpPr>
            <a:spLocks noGrp="1"/>
          </p:cNvSpPr>
          <p:nvPr>
            <p:ph idx="1"/>
          </p:nvPr>
        </p:nvSpPr>
        <p:spPr/>
        <p:txBody>
          <a:bodyPr>
            <a:normAutofit/>
          </a:bodyPr>
          <a:lstStyle/>
          <a:p>
            <a:pPr marL="82296" indent="0">
              <a:buNone/>
            </a:pPr>
            <a:endParaRPr lang="en-GB" sz="1400" dirty="0">
              <a:solidFill>
                <a:srgbClr val="FF0000"/>
              </a:solidFill>
              <a:latin typeface="Courier New" panose="02070309020205020404" pitchFamily="49" charset="0"/>
              <a:cs typeface="Courier New" panose="02070309020205020404" pitchFamily="49" charset="0"/>
            </a:endParaRPr>
          </a:p>
          <a:p>
            <a:pPr marL="82296" indent="0">
              <a:buNone/>
            </a:pPr>
            <a:r>
              <a:rPr lang="en-GB" sz="1500" dirty="0">
                <a:solidFill>
                  <a:srgbClr val="FF0000"/>
                </a:solidFill>
                <a:latin typeface="Courier New" panose="02070309020205020404" pitchFamily="49" charset="0"/>
                <a:cs typeface="Courier New" panose="02070309020205020404" pitchFamily="49" charset="0"/>
              </a:rPr>
              <a:t>&gt; step(null, scope=list(upper=full, lower=null), 	direction="forward", trace=FALSE)</a:t>
            </a:r>
          </a:p>
          <a:p>
            <a:pPr marL="82296" indent="0">
              <a:buNone/>
            </a:pPr>
            <a:endParaRPr lang="en-GB" sz="1500" dirty="0">
              <a:solidFill>
                <a:srgbClr val="FF0000"/>
              </a:solidFill>
              <a:latin typeface="Courier New" panose="02070309020205020404" pitchFamily="49" charset="0"/>
              <a:cs typeface="Courier New" panose="02070309020205020404" pitchFamily="49" charset="0"/>
            </a:endParaRPr>
          </a:p>
          <a:p>
            <a:pPr marL="82296" indent="0">
              <a:buNone/>
            </a:pPr>
            <a:r>
              <a:rPr lang="en-GB" sz="1500" dirty="0">
                <a:solidFill>
                  <a:srgbClr val="002060"/>
                </a:solidFill>
                <a:latin typeface="Courier New" panose="02070309020205020404" pitchFamily="49" charset="0"/>
                <a:cs typeface="Courier New" panose="02070309020205020404" pitchFamily="49" charset="0"/>
              </a:rPr>
              <a:t>Call:</a:t>
            </a:r>
          </a:p>
          <a:p>
            <a:pPr marL="82296" indent="0">
              <a:buNone/>
            </a:pPr>
            <a:r>
              <a:rPr lang="en-GB" sz="1500" dirty="0">
                <a:solidFill>
                  <a:srgbClr val="002060"/>
                </a:solidFill>
                <a:latin typeface="Courier New" panose="02070309020205020404" pitchFamily="49" charset="0"/>
                <a:cs typeface="Courier New" panose="02070309020205020404" pitchFamily="49" charset="0"/>
              </a:rPr>
              <a:t>lm(formula = Sales ~ Airtime + Advertising + Attractiveness)</a:t>
            </a:r>
          </a:p>
          <a:p>
            <a:pPr marL="82296" indent="0">
              <a:buNone/>
            </a:pPr>
            <a:endParaRPr lang="en-GB" sz="1500" dirty="0">
              <a:solidFill>
                <a:srgbClr val="002060"/>
              </a:solidFill>
              <a:latin typeface="Courier New" panose="02070309020205020404" pitchFamily="49" charset="0"/>
              <a:cs typeface="Courier New" panose="02070309020205020404" pitchFamily="49" charset="0"/>
            </a:endParaRPr>
          </a:p>
          <a:p>
            <a:pPr marL="82296" indent="0">
              <a:buNone/>
            </a:pPr>
            <a:r>
              <a:rPr lang="en-GB" sz="1500" dirty="0">
                <a:solidFill>
                  <a:srgbClr val="002060"/>
                </a:solidFill>
                <a:latin typeface="Courier New" panose="02070309020205020404" pitchFamily="49" charset="0"/>
                <a:cs typeface="Courier New" panose="02070309020205020404" pitchFamily="49" charset="0"/>
              </a:rPr>
              <a:t>Coefficients:</a:t>
            </a:r>
          </a:p>
          <a:p>
            <a:pPr marL="82296" indent="0">
              <a:buNone/>
            </a:pPr>
            <a:r>
              <a:rPr lang="en-GB" sz="1500" dirty="0">
                <a:solidFill>
                  <a:srgbClr val="002060"/>
                </a:solidFill>
                <a:latin typeface="Courier New" panose="02070309020205020404" pitchFamily="49" charset="0"/>
                <a:cs typeface="Courier New" panose="02070309020205020404" pitchFamily="49" charset="0"/>
              </a:rPr>
              <a:t>   (Intercept)         Airtime     Advertising  Attractiveness  </a:t>
            </a:r>
          </a:p>
          <a:p>
            <a:pPr marL="82296" indent="0">
              <a:buNone/>
            </a:pPr>
            <a:r>
              <a:rPr lang="en-GB" sz="1500" dirty="0">
                <a:solidFill>
                  <a:srgbClr val="002060"/>
                </a:solidFill>
                <a:latin typeface="Courier New" panose="02070309020205020404" pitchFamily="49" charset="0"/>
                <a:cs typeface="Courier New" panose="02070309020205020404" pitchFamily="49" charset="0"/>
              </a:rPr>
              <a:t>     -26.61294         3.36742         0.08488        11.08634 </a:t>
            </a:r>
            <a:endParaRPr lang="en-GB" sz="1500" dirty="0">
              <a:solidFill>
                <a:srgbClr val="002060"/>
              </a:solidFill>
            </a:endParaRPr>
          </a:p>
          <a:p>
            <a:pPr marL="82296" indent="0">
              <a:buNone/>
            </a:pPr>
            <a:endParaRPr lang="en-GB" sz="1500" dirty="0">
              <a:solidFill>
                <a:srgbClr val="002060"/>
              </a:solidFill>
            </a:endParaRPr>
          </a:p>
        </p:txBody>
      </p:sp>
    </p:spTree>
    <p:extLst>
      <p:ext uri="{BB962C8B-B14F-4D97-AF65-F5344CB8AC3E}">
        <p14:creationId xmlns:p14="http://schemas.microsoft.com/office/powerpoint/2010/main" val="1362374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en-GB" dirty="0"/>
              <a:t>Model Selection in R: </a:t>
            </a:r>
            <a:br>
              <a:rPr lang="en-GB" dirty="0"/>
            </a:br>
            <a:r>
              <a:rPr lang="en-GB" dirty="0"/>
              <a:t>Backward Elimination</a:t>
            </a:r>
          </a:p>
        </p:txBody>
      </p:sp>
      <p:sp>
        <p:nvSpPr>
          <p:cNvPr id="3" name="Content Placeholder 2"/>
          <p:cNvSpPr>
            <a:spLocks noGrp="1"/>
          </p:cNvSpPr>
          <p:nvPr>
            <p:ph idx="1"/>
          </p:nvPr>
        </p:nvSpPr>
        <p:spPr/>
        <p:txBody>
          <a:bodyPr>
            <a:normAutofit/>
          </a:bodyPr>
          <a:lstStyle/>
          <a:p>
            <a:pPr marL="82296" indent="0">
              <a:buNone/>
            </a:pPr>
            <a:endParaRPr lang="en-GB" sz="1400" dirty="0">
              <a:solidFill>
                <a:srgbClr val="FF0000"/>
              </a:solidFill>
              <a:latin typeface="Courier New" panose="02070309020205020404" pitchFamily="49" charset="0"/>
              <a:cs typeface="Courier New" panose="02070309020205020404" pitchFamily="49" charset="0"/>
            </a:endParaRPr>
          </a:p>
          <a:p>
            <a:pPr marL="82296" indent="0">
              <a:buNone/>
            </a:pPr>
            <a:r>
              <a:rPr lang="en-GB" sz="1500" dirty="0">
                <a:solidFill>
                  <a:srgbClr val="FF0000"/>
                </a:solidFill>
                <a:latin typeface="Courier New" panose="02070309020205020404" pitchFamily="49" charset="0"/>
                <a:cs typeface="Courier New" panose="02070309020205020404" pitchFamily="49" charset="0"/>
              </a:rPr>
              <a:t>&gt; step(full, scope=list(upper=full, lower=null),</a:t>
            </a:r>
          </a:p>
          <a:p>
            <a:pPr marL="82296" indent="0">
              <a:buNone/>
            </a:pPr>
            <a:r>
              <a:rPr lang="en-GB" sz="1500" dirty="0">
                <a:solidFill>
                  <a:srgbClr val="FF0000"/>
                </a:solidFill>
                <a:latin typeface="Courier New" panose="02070309020205020404" pitchFamily="49" charset="0"/>
                <a:cs typeface="Courier New" panose="02070309020205020404" pitchFamily="49" charset="0"/>
              </a:rPr>
              <a:t>	direction="backward", trace=FALSE)</a:t>
            </a:r>
          </a:p>
          <a:p>
            <a:pPr marL="82296" indent="0">
              <a:buNone/>
            </a:pPr>
            <a:endParaRPr lang="en-GB" sz="1500" dirty="0">
              <a:solidFill>
                <a:srgbClr val="FF0000"/>
              </a:solidFill>
              <a:latin typeface="Courier New" panose="02070309020205020404" pitchFamily="49" charset="0"/>
              <a:cs typeface="Courier New" panose="02070309020205020404" pitchFamily="49" charset="0"/>
            </a:endParaRPr>
          </a:p>
          <a:p>
            <a:pPr marL="82296" indent="0">
              <a:buNone/>
            </a:pPr>
            <a:r>
              <a:rPr lang="en-GB" sz="1500" dirty="0">
                <a:solidFill>
                  <a:srgbClr val="002060"/>
                </a:solidFill>
                <a:latin typeface="Courier New" panose="02070309020205020404" pitchFamily="49" charset="0"/>
                <a:cs typeface="Courier New" panose="02070309020205020404" pitchFamily="49" charset="0"/>
              </a:rPr>
              <a:t>Call:</a:t>
            </a:r>
          </a:p>
          <a:p>
            <a:pPr marL="82296" indent="0">
              <a:buNone/>
            </a:pPr>
            <a:r>
              <a:rPr lang="en-GB" sz="1500" dirty="0">
                <a:solidFill>
                  <a:srgbClr val="002060"/>
                </a:solidFill>
                <a:latin typeface="Courier New" panose="02070309020205020404" pitchFamily="49" charset="0"/>
                <a:cs typeface="Courier New" panose="02070309020205020404" pitchFamily="49" charset="0"/>
              </a:rPr>
              <a:t>lm(formula = Sales ~ Advertising + Airtime + Attractiveness)</a:t>
            </a:r>
          </a:p>
          <a:p>
            <a:pPr marL="82296" indent="0">
              <a:buNone/>
            </a:pPr>
            <a:endParaRPr lang="en-GB" sz="1500" dirty="0">
              <a:solidFill>
                <a:srgbClr val="002060"/>
              </a:solidFill>
              <a:latin typeface="Courier New" panose="02070309020205020404" pitchFamily="49" charset="0"/>
              <a:cs typeface="Courier New" panose="02070309020205020404" pitchFamily="49" charset="0"/>
            </a:endParaRPr>
          </a:p>
          <a:p>
            <a:pPr marL="82296" indent="0">
              <a:buNone/>
            </a:pPr>
            <a:r>
              <a:rPr lang="en-GB" sz="1500" dirty="0">
                <a:solidFill>
                  <a:srgbClr val="002060"/>
                </a:solidFill>
                <a:latin typeface="Courier New" panose="02070309020205020404" pitchFamily="49" charset="0"/>
                <a:cs typeface="Courier New" panose="02070309020205020404" pitchFamily="49" charset="0"/>
              </a:rPr>
              <a:t>Coefficients:</a:t>
            </a:r>
          </a:p>
          <a:p>
            <a:pPr marL="82296" indent="0">
              <a:buNone/>
            </a:pPr>
            <a:r>
              <a:rPr lang="en-GB" sz="1500" dirty="0">
                <a:solidFill>
                  <a:srgbClr val="002060"/>
                </a:solidFill>
                <a:latin typeface="Courier New" panose="02070309020205020404" pitchFamily="49" charset="0"/>
                <a:cs typeface="Courier New" panose="02070309020205020404" pitchFamily="49" charset="0"/>
              </a:rPr>
              <a:t>   (Intercept)     Advertising         Airtime  Attractiveness  </a:t>
            </a:r>
          </a:p>
          <a:p>
            <a:pPr marL="82296" indent="0">
              <a:buNone/>
            </a:pPr>
            <a:r>
              <a:rPr lang="en-GB" sz="1500" dirty="0">
                <a:solidFill>
                  <a:srgbClr val="002060"/>
                </a:solidFill>
                <a:latin typeface="Courier New" panose="02070309020205020404" pitchFamily="49" charset="0"/>
                <a:cs typeface="Courier New" panose="02070309020205020404" pitchFamily="49" charset="0"/>
              </a:rPr>
              <a:t>     -26.61294         0.08488         3.36742        11.08634 </a:t>
            </a:r>
            <a:endParaRPr lang="en-GB" sz="1500" i="1" dirty="0">
              <a:solidFill>
                <a:srgbClr val="002060"/>
              </a:solidFill>
              <a:cs typeface="Courier New" panose="02070309020205020404" pitchFamily="49" charset="0"/>
            </a:endParaRPr>
          </a:p>
        </p:txBody>
      </p:sp>
    </p:spTree>
    <p:extLst>
      <p:ext uri="{BB962C8B-B14F-4D97-AF65-F5344CB8AC3E}">
        <p14:creationId xmlns:p14="http://schemas.microsoft.com/office/powerpoint/2010/main" val="386674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Model Selection in R: </a:t>
            </a:r>
            <a:br>
              <a:rPr lang="en-GB" dirty="0"/>
            </a:br>
            <a:r>
              <a:rPr lang="en-GB" dirty="0"/>
              <a:t>Stepwise Regression</a:t>
            </a:r>
          </a:p>
        </p:txBody>
      </p:sp>
      <p:sp>
        <p:nvSpPr>
          <p:cNvPr id="3" name="Content Placeholder 2"/>
          <p:cNvSpPr>
            <a:spLocks noGrp="1"/>
          </p:cNvSpPr>
          <p:nvPr>
            <p:ph idx="1"/>
          </p:nvPr>
        </p:nvSpPr>
        <p:spPr/>
        <p:txBody>
          <a:bodyPr>
            <a:normAutofit/>
          </a:bodyPr>
          <a:lstStyle/>
          <a:p>
            <a:pPr marL="82296" indent="0">
              <a:buNone/>
            </a:pPr>
            <a:endParaRPr lang="en-GB" sz="1500" dirty="0">
              <a:solidFill>
                <a:srgbClr val="FF0000"/>
              </a:solidFill>
              <a:latin typeface="Courier New" panose="02070309020205020404" pitchFamily="49" charset="0"/>
              <a:cs typeface="Courier New" panose="02070309020205020404" pitchFamily="49" charset="0"/>
            </a:endParaRPr>
          </a:p>
          <a:p>
            <a:pPr marL="82296" indent="0">
              <a:buNone/>
            </a:pPr>
            <a:r>
              <a:rPr lang="en-GB" sz="1500" dirty="0">
                <a:solidFill>
                  <a:srgbClr val="FF0000"/>
                </a:solidFill>
                <a:latin typeface="Courier New" panose="02070309020205020404" pitchFamily="49" charset="0"/>
                <a:cs typeface="Courier New" panose="02070309020205020404" pitchFamily="49" charset="0"/>
              </a:rPr>
              <a:t>&gt; step(null, scope=list(upper=full, lower=null),</a:t>
            </a:r>
          </a:p>
          <a:p>
            <a:pPr marL="82296" indent="0">
              <a:buNone/>
            </a:pPr>
            <a:r>
              <a:rPr lang="en-GB" sz="1500" dirty="0">
                <a:solidFill>
                  <a:srgbClr val="FF0000"/>
                </a:solidFill>
                <a:latin typeface="Courier New" panose="02070309020205020404" pitchFamily="49" charset="0"/>
                <a:cs typeface="Courier New" panose="02070309020205020404" pitchFamily="49" charset="0"/>
              </a:rPr>
              <a:t>	direction="both", trace=FALSE)</a:t>
            </a:r>
          </a:p>
          <a:p>
            <a:pPr marL="82296" indent="0">
              <a:buNone/>
            </a:pPr>
            <a:endParaRPr lang="en-GB" sz="1500" dirty="0">
              <a:solidFill>
                <a:srgbClr val="FF0000"/>
              </a:solidFill>
              <a:latin typeface="Courier New" panose="02070309020205020404" pitchFamily="49" charset="0"/>
              <a:cs typeface="Courier New" panose="02070309020205020404" pitchFamily="49" charset="0"/>
            </a:endParaRPr>
          </a:p>
          <a:p>
            <a:pPr marL="82296" indent="0">
              <a:buNone/>
            </a:pPr>
            <a:r>
              <a:rPr lang="en-GB" sz="1500" dirty="0">
                <a:solidFill>
                  <a:srgbClr val="002060"/>
                </a:solidFill>
                <a:latin typeface="Courier New" panose="02070309020205020404" pitchFamily="49" charset="0"/>
                <a:cs typeface="Courier New" panose="02070309020205020404" pitchFamily="49" charset="0"/>
              </a:rPr>
              <a:t>Call:</a:t>
            </a:r>
          </a:p>
          <a:p>
            <a:pPr marL="82296" indent="0">
              <a:buNone/>
            </a:pPr>
            <a:r>
              <a:rPr lang="en-GB" sz="1500" dirty="0">
                <a:solidFill>
                  <a:srgbClr val="002060"/>
                </a:solidFill>
                <a:latin typeface="Courier New" panose="02070309020205020404" pitchFamily="49" charset="0"/>
                <a:cs typeface="Courier New" panose="02070309020205020404" pitchFamily="49" charset="0"/>
              </a:rPr>
              <a:t>lm(formula = Sales ~ Airtime + Advertising + Attractiveness)</a:t>
            </a:r>
          </a:p>
          <a:p>
            <a:pPr marL="82296" indent="0">
              <a:buNone/>
            </a:pPr>
            <a:endParaRPr lang="en-GB" sz="1500" dirty="0">
              <a:solidFill>
                <a:srgbClr val="002060"/>
              </a:solidFill>
              <a:latin typeface="Courier New" panose="02070309020205020404" pitchFamily="49" charset="0"/>
              <a:cs typeface="Courier New" panose="02070309020205020404" pitchFamily="49" charset="0"/>
            </a:endParaRPr>
          </a:p>
          <a:p>
            <a:pPr marL="82296" indent="0">
              <a:buNone/>
            </a:pPr>
            <a:r>
              <a:rPr lang="en-GB" sz="1500" dirty="0">
                <a:solidFill>
                  <a:srgbClr val="002060"/>
                </a:solidFill>
                <a:latin typeface="Courier New" panose="02070309020205020404" pitchFamily="49" charset="0"/>
                <a:cs typeface="Courier New" panose="02070309020205020404" pitchFamily="49" charset="0"/>
              </a:rPr>
              <a:t>Coefficients:</a:t>
            </a:r>
          </a:p>
          <a:p>
            <a:pPr marL="82296" indent="0">
              <a:buNone/>
            </a:pPr>
            <a:r>
              <a:rPr lang="en-GB" sz="1500" dirty="0">
                <a:solidFill>
                  <a:srgbClr val="002060"/>
                </a:solidFill>
                <a:latin typeface="Courier New" panose="02070309020205020404" pitchFamily="49" charset="0"/>
                <a:cs typeface="Courier New" panose="02070309020205020404" pitchFamily="49" charset="0"/>
              </a:rPr>
              <a:t>   (Intercept)         Airtime     Advertising  Attractiveness  </a:t>
            </a:r>
          </a:p>
          <a:p>
            <a:pPr marL="82296" indent="0">
              <a:buNone/>
            </a:pPr>
            <a:r>
              <a:rPr lang="en-GB" sz="1500" dirty="0">
                <a:solidFill>
                  <a:srgbClr val="002060"/>
                </a:solidFill>
                <a:latin typeface="Courier New" panose="02070309020205020404" pitchFamily="49" charset="0"/>
                <a:cs typeface="Courier New" panose="02070309020205020404" pitchFamily="49" charset="0"/>
              </a:rPr>
              <a:t>     -26.61294         3.36742         0.08488        11.08634 </a:t>
            </a:r>
          </a:p>
        </p:txBody>
      </p:sp>
    </p:spTree>
    <p:extLst>
      <p:ext uri="{BB962C8B-B14F-4D97-AF65-F5344CB8AC3E}">
        <p14:creationId xmlns:p14="http://schemas.microsoft.com/office/powerpoint/2010/main" val="3382520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chor="ctr"/>
          <a:lstStyle/>
          <a:p>
            <a:r>
              <a:rPr lang="en-GB" dirty="0"/>
              <a:t>Results/Conclusions</a:t>
            </a:r>
            <a:endParaRPr lang="en-US" dirty="0"/>
          </a:p>
        </p:txBody>
      </p:sp>
      <p:sp>
        <p:nvSpPr>
          <p:cNvPr id="45059" name="Rectangle 3"/>
          <p:cNvSpPr>
            <a:spLocks noGrp="1" noChangeArrowheads="1"/>
          </p:cNvSpPr>
          <p:nvPr>
            <p:ph idx="1"/>
          </p:nvPr>
        </p:nvSpPr>
        <p:spPr/>
        <p:txBody>
          <a:bodyPr>
            <a:noAutofit/>
          </a:bodyPr>
          <a:lstStyle/>
          <a:p>
            <a:r>
              <a:rPr lang="en-GB" sz="2400" dirty="0"/>
              <a:t>Using stepwise regression it would appear that three out of the four independent variables are needed to explain record sales.</a:t>
            </a:r>
          </a:p>
          <a:p>
            <a:r>
              <a:rPr lang="en-GB" sz="2400" dirty="0"/>
              <a:t>For this example, all three model selection methods give the same result.</a:t>
            </a:r>
          </a:p>
          <a:p>
            <a:endParaRPr lang="en-GB" sz="2400" dirty="0"/>
          </a:p>
          <a:p>
            <a:r>
              <a:rPr lang="en-GB" sz="2400" dirty="0"/>
              <a:t>Providing the assumptions are justified, the resultant regression equation can now be used </a:t>
            </a:r>
            <a:r>
              <a:rPr lang="en-GB" sz="2400" dirty="0">
                <a:cs typeface="Times New Roman" pitchFamily="18" charset="0"/>
              </a:rPr>
              <a:t>to make predictions and/or marketing adjustments.</a:t>
            </a:r>
            <a:endParaRPr lang="en-GB"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Final Model in R</a:t>
            </a:r>
          </a:p>
        </p:txBody>
      </p:sp>
      <p:sp>
        <p:nvSpPr>
          <p:cNvPr id="3" name="Content Placeholder 2"/>
          <p:cNvSpPr>
            <a:spLocks noGrp="1"/>
          </p:cNvSpPr>
          <p:nvPr>
            <p:ph idx="1"/>
          </p:nvPr>
        </p:nvSpPr>
        <p:spPr/>
        <p:txBody>
          <a:bodyPr>
            <a:normAutofit/>
          </a:bodyPr>
          <a:lstStyle/>
          <a:p>
            <a:pPr marL="82296" indent="0">
              <a:buNone/>
            </a:pPr>
            <a:r>
              <a:rPr lang="en-GB" sz="1500" dirty="0">
                <a:solidFill>
                  <a:srgbClr val="FF0000"/>
                </a:solidFill>
                <a:latin typeface="Courier New" panose="02070309020205020404" pitchFamily="49" charset="0"/>
                <a:cs typeface="Courier New" panose="02070309020205020404" pitchFamily="49" charset="0"/>
              </a:rPr>
              <a:t>&gt; </a:t>
            </a:r>
            <a:r>
              <a:rPr lang="en-GB" sz="1500" dirty="0" err="1">
                <a:solidFill>
                  <a:srgbClr val="FF0000"/>
                </a:solidFill>
                <a:latin typeface="Courier New" panose="02070309020205020404" pitchFamily="49" charset="0"/>
                <a:cs typeface="Courier New" panose="02070309020205020404" pitchFamily="49" charset="0"/>
              </a:rPr>
              <a:t>final.model</a:t>
            </a:r>
            <a:r>
              <a:rPr lang="en-GB" sz="1500" dirty="0">
                <a:solidFill>
                  <a:srgbClr val="FF0000"/>
                </a:solidFill>
                <a:latin typeface="Courier New" panose="02070309020205020404" pitchFamily="49" charset="0"/>
                <a:cs typeface="Courier New" panose="02070309020205020404" pitchFamily="49" charset="0"/>
              </a:rPr>
              <a:t>=lm(</a:t>
            </a:r>
            <a:r>
              <a:rPr lang="en-GB" sz="1500" dirty="0" err="1">
                <a:solidFill>
                  <a:srgbClr val="FF0000"/>
                </a:solidFill>
                <a:latin typeface="Courier New" panose="02070309020205020404" pitchFamily="49" charset="0"/>
                <a:cs typeface="Courier New" panose="02070309020205020404" pitchFamily="49" charset="0"/>
              </a:rPr>
              <a:t>Sales~Advertising+Airtime+Attractiveness</a:t>
            </a:r>
            <a:r>
              <a:rPr lang="en-GB" sz="1500" dirty="0">
                <a:solidFill>
                  <a:srgbClr val="FF0000"/>
                </a:solidFill>
                <a:latin typeface="Courier New" panose="02070309020205020404" pitchFamily="49" charset="0"/>
                <a:cs typeface="Courier New" panose="02070309020205020404" pitchFamily="49" charset="0"/>
              </a:rPr>
              <a:t>)</a:t>
            </a:r>
          </a:p>
          <a:p>
            <a:pPr marL="82296" indent="0">
              <a:buNone/>
            </a:pPr>
            <a:endParaRPr lang="en-GB" sz="1500" dirty="0">
              <a:solidFill>
                <a:srgbClr val="FF0000"/>
              </a:solidFill>
              <a:latin typeface="Courier New" panose="02070309020205020404" pitchFamily="49" charset="0"/>
              <a:cs typeface="Courier New" panose="02070309020205020404" pitchFamily="49" charset="0"/>
            </a:endParaRPr>
          </a:p>
          <a:p>
            <a:pPr marL="82296" indent="0">
              <a:buNone/>
            </a:pPr>
            <a:r>
              <a:rPr lang="en-GB" sz="1500" dirty="0">
                <a:solidFill>
                  <a:srgbClr val="FF0000"/>
                </a:solidFill>
                <a:latin typeface="Courier New" panose="02070309020205020404" pitchFamily="49" charset="0"/>
                <a:cs typeface="Courier New" panose="02070309020205020404" pitchFamily="49" charset="0"/>
              </a:rPr>
              <a:t>&gt; </a:t>
            </a:r>
            <a:r>
              <a:rPr lang="en-GB" sz="1500" dirty="0" err="1">
                <a:solidFill>
                  <a:srgbClr val="FF0000"/>
                </a:solidFill>
                <a:latin typeface="Courier New" panose="02070309020205020404" pitchFamily="49" charset="0"/>
                <a:cs typeface="Courier New" panose="02070309020205020404" pitchFamily="49" charset="0"/>
              </a:rPr>
              <a:t>final.model</a:t>
            </a:r>
            <a:endParaRPr lang="en-GB" sz="1500" dirty="0">
              <a:solidFill>
                <a:srgbClr val="FF0000"/>
              </a:solidFill>
              <a:latin typeface="Courier New" panose="02070309020205020404" pitchFamily="49" charset="0"/>
              <a:cs typeface="Courier New" panose="02070309020205020404" pitchFamily="49" charset="0"/>
            </a:endParaRPr>
          </a:p>
          <a:p>
            <a:pPr marL="82296" indent="0">
              <a:buNone/>
            </a:pPr>
            <a:endParaRPr lang="en-GB" sz="1500" dirty="0">
              <a:solidFill>
                <a:srgbClr val="002060"/>
              </a:solidFill>
              <a:latin typeface="Courier New" panose="02070309020205020404" pitchFamily="49" charset="0"/>
              <a:cs typeface="Courier New" panose="02070309020205020404" pitchFamily="49" charset="0"/>
            </a:endParaRPr>
          </a:p>
          <a:p>
            <a:pPr marL="82296" indent="0">
              <a:buNone/>
            </a:pPr>
            <a:r>
              <a:rPr lang="en-GB" sz="1500" dirty="0">
                <a:solidFill>
                  <a:srgbClr val="002060"/>
                </a:solidFill>
                <a:latin typeface="Courier New" panose="02070309020205020404" pitchFamily="49" charset="0"/>
                <a:cs typeface="Courier New" panose="02070309020205020404" pitchFamily="49" charset="0"/>
              </a:rPr>
              <a:t>Call:</a:t>
            </a:r>
          </a:p>
          <a:p>
            <a:pPr marL="82296" indent="0">
              <a:buNone/>
            </a:pPr>
            <a:r>
              <a:rPr lang="en-GB" sz="1500" dirty="0">
                <a:solidFill>
                  <a:srgbClr val="002060"/>
                </a:solidFill>
                <a:latin typeface="Courier New" panose="02070309020205020404" pitchFamily="49" charset="0"/>
                <a:cs typeface="Courier New" panose="02070309020205020404" pitchFamily="49" charset="0"/>
              </a:rPr>
              <a:t>lm(formula = Sales ~ Advertising + Airtime + Attractiveness)</a:t>
            </a:r>
          </a:p>
          <a:p>
            <a:pPr marL="82296" indent="0">
              <a:buNone/>
            </a:pPr>
            <a:endParaRPr lang="en-GB" sz="1500" dirty="0">
              <a:solidFill>
                <a:srgbClr val="002060"/>
              </a:solidFill>
              <a:latin typeface="Courier New" panose="02070309020205020404" pitchFamily="49" charset="0"/>
              <a:cs typeface="Courier New" panose="02070309020205020404" pitchFamily="49" charset="0"/>
            </a:endParaRPr>
          </a:p>
          <a:p>
            <a:pPr marL="82296" indent="0">
              <a:buNone/>
            </a:pPr>
            <a:r>
              <a:rPr lang="en-GB" sz="1500" dirty="0">
                <a:solidFill>
                  <a:srgbClr val="002060"/>
                </a:solidFill>
                <a:latin typeface="Courier New" panose="02070309020205020404" pitchFamily="49" charset="0"/>
                <a:cs typeface="Courier New" panose="02070309020205020404" pitchFamily="49" charset="0"/>
              </a:rPr>
              <a:t>Coefficients:</a:t>
            </a:r>
          </a:p>
          <a:p>
            <a:pPr marL="82296" indent="0">
              <a:buNone/>
            </a:pPr>
            <a:r>
              <a:rPr lang="en-GB" sz="1500" dirty="0">
                <a:solidFill>
                  <a:srgbClr val="002060"/>
                </a:solidFill>
                <a:latin typeface="Courier New" panose="02070309020205020404" pitchFamily="49" charset="0"/>
                <a:cs typeface="Courier New" panose="02070309020205020404" pitchFamily="49" charset="0"/>
              </a:rPr>
              <a:t>   (Intercept)     Advertising         Airtime  Attractiveness  </a:t>
            </a:r>
          </a:p>
          <a:p>
            <a:pPr marL="82296" indent="0">
              <a:buNone/>
            </a:pPr>
            <a:r>
              <a:rPr lang="en-GB" sz="1500" dirty="0">
                <a:solidFill>
                  <a:srgbClr val="002060"/>
                </a:solidFill>
                <a:latin typeface="Courier New" panose="02070309020205020404" pitchFamily="49" charset="0"/>
                <a:cs typeface="Courier New" panose="02070309020205020404" pitchFamily="49" charset="0"/>
              </a:rPr>
              <a:t>     -26.61294         0.08488         3.36742        11.08634 </a:t>
            </a:r>
          </a:p>
        </p:txBody>
      </p:sp>
    </p:spTree>
    <p:extLst>
      <p:ext uri="{BB962C8B-B14F-4D97-AF65-F5344CB8AC3E}">
        <p14:creationId xmlns:p14="http://schemas.microsoft.com/office/powerpoint/2010/main" val="2720531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309" y="0"/>
            <a:ext cx="7498080" cy="1143000"/>
          </a:xfrm>
        </p:spPr>
        <p:txBody>
          <a:bodyPr/>
          <a:lstStyle/>
          <a:p>
            <a:r>
              <a:rPr lang="en-GB" dirty="0"/>
              <a:t>Final Model in R</a:t>
            </a:r>
          </a:p>
        </p:txBody>
      </p:sp>
      <p:sp>
        <p:nvSpPr>
          <p:cNvPr id="3" name="Content Placeholder 2"/>
          <p:cNvSpPr>
            <a:spLocks noGrp="1"/>
          </p:cNvSpPr>
          <p:nvPr>
            <p:ph idx="1"/>
          </p:nvPr>
        </p:nvSpPr>
        <p:spPr>
          <a:xfrm>
            <a:off x="1435608" y="1124744"/>
            <a:ext cx="7498080" cy="5616624"/>
          </a:xfrm>
        </p:spPr>
        <p:txBody>
          <a:bodyPr>
            <a:noAutofit/>
          </a:bodyPr>
          <a:lstStyle/>
          <a:p>
            <a:pPr marL="82296" indent="0">
              <a:buNone/>
            </a:pPr>
            <a:r>
              <a:rPr lang="en-GB" sz="1100" dirty="0">
                <a:solidFill>
                  <a:srgbClr val="FF0000"/>
                </a:solidFill>
                <a:latin typeface="Courier New" panose="02070309020205020404" pitchFamily="49" charset="0"/>
                <a:cs typeface="Courier New" panose="02070309020205020404" pitchFamily="49" charset="0"/>
              </a:rPr>
              <a:t>&gt; </a:t>
            </a:r>
            <a:r>
              <a:rPr lang="en-GB" sz="1100" dirty="0" err="1">
                <a:solidFill>
                  <a:srgbClr val="FF0000"/>
                </a:solidFill>
                <a:latin typeface="Courier New" panose="02070309020205020404" pitchFamily="49" charset="0"/>
                <a:cs typeface="Courier New" panose="02070309020205020404" pitchFamily="49" charset="0"/>
              </a:rPr>
              <a:t>final.model</a:t>
            </a:r>
            <a:r>
              <a:rPr lang="en-GB" sz="1100" dirty="0">
                <a:solidFill>
                  <a:srgbClr val="FF0000"/>
                </a:solidFill>
                <a:latin typeface="Courier New" panose="02070309020205020404" pitchFamily="49" charset="0"/>
                <a:cs typeface="Courier New" panose="02070309020205020404" pitchFamily="49" charset="0"/>
              </a:rPr>
              <a:t>=lm(</a:t>
            </a:r>
            <a:r>
              <a:rPr lang="en-GB" sz="1100" dirty="0" err="1">
                <a:solidFill>
                  <a:srgbClr val="FF0000"/>
                </a:solidFill>
                <a:latin typeface="Courier New" panose="02070309020205020404" pitchFamily="49" charset="0"/>
                <a:cs typeface="Courier New" panose="02070309020205020404" pitchFamily="49" charset="0"/>
              </a:rPr>
              <a:t>Sales~Advertising+Airtime+Attractiveness</a:t>
            </a:r>
            <a:r>
              <a:rPr lang="en-GB" sz="1100" dirty="0">
                <a:solidFill>
                  <a:srgbClr val="FF0000"/>
                </a:solidFill>
                <a:latin typeface="Courier New" panose="02070309020205020404" pitchFamily="49" charset="0"/>
                <a:cs typeface="Courier New" panose="02070309020205020404" pitchFamily="49" charset="0"/>
              </a:rPr>
              <a:t>)</a:t>
            </a:r>
          </a:p>
          <a:p>
            <a:pPr marL="82296" indent="0">
              <a:buNone/>
            </a:pPr>
            <a:r>
              <a:rPr lang="en-GB" sz="1100" dirty="0">
                <a:solidFill>
                  <a:srgbClr val="FF0000"/>
                </a:solidFill>
                <a:latin typeface="Courier New" panose="02070309020205020404" pitchFamily="49" charset="0"/>
                <a:cs typeface="Courier New" panose="02070309020205020404" pitchFamily="49" charset="0"/>
              </a:rPr>
              <a:t>&gt; summary(</a:t>
            </a:r>
            <a:r>
              <a:rPr lang="en-GB" sz="1100" dirty="0" err="1">
                <a:solidFill>
                  <a:srgbClr val="FF0000"/>
                </a:solidFill>
                <a:latin typeface="Courier New" panose="02070309020205020404" pitchFamily="49" charset="0"/>
                <a:cs typeface="Courier New" panose="02070309020205020404" pitchFamily="49" charset="0"/>
              </a:rPr>
              <a:t>final.model</a:t>
            </a:r>
            <a:r>
              <a:rPr lang="en-GB" sz="1100" dirty="0">
                <a:solidFill>
                  <a:srgbClr val="FF0000"/>
                </a:solidFill>
                <a:latin typeface="Courier New" panose="02070309020205020404" pitchFamily="49" charset="0"/>
                <a:cs typeface="Courier New" panose="02070309020205020404" pitchFamily="49" charset="0"/>
              </a:rPr>
              <a:t>)</a:t>
            </a:r>
          </a:p>
          <a:p>
            <a:pPr marL="82296" indent="0">
              <a:buNone/>
            </a:pPr>
            <a:endParaRPr lang="en-GB" sz="1100" dirty="0">
              <a:solidFill>
                <a:srgbClr val="002060"/>
              </a:solidFill>
              <a:latin typeface="Courier New" panose="02070309020205020404" pitchFamily="49" charset="0"/>
              <a:cs typeface="Courier New" panose="02070309020205020404" pitchFamily="49" charset="0"/>
            </a:endParaRPr>
          </a:p>
          <a:p>
            <a:pPr marL="82296" indent="0">
              <a:buNone/>
            </a:pPr>
            <a:r>
              <a:rPr lang="en-GB" sz="1100" dirty="0">
                <a:solidFill>
                  <a:srgbClr val="002060"/>
                </a:solidFill>
                <a:latin typeface="Courier New" panose="02070309020205020404" pitchFamily="49" charset="0"/>
                <a:cs typeface="Courier New" panose="02070309020205020404" pitchFamily="49" charset="0"/>
              </a:rPr>
              <a:t>Call:</a:t>
            </a:r>
          </a:p>
          <a:p>
            <a:pPr marL="82296" indent="0">
              <a:buNone/>
            </a:pPr>
            <a:r>
              <a:rPr lang="en-GB" sz="1100" dirty="0">
                <a:solidFill>
                  <a:srgbClr val="002060"/>
                </a:solidFill>
                <a:latin typeface="Courier New" panose="02070309020205020404" pitchFamily="49" charset="0"/>
                <a:cs typeface="Courier New" panose="02070309020205020404" pitchFamily="49" charset="0"/>
              </a:rPr>
              <a:t>lm(formula = Sales ~ Advertising + Airtime + Attractiveness)</a:t>
            </a:r>
          </a:p>
          <a:p>
            <a:pPr marL="82296" indent="0">
              <a:buNone/>
            </a:pPr>
            <a:endParaRPr lang="en-GB" sz="1100" dirty="0">
              <a:solidFill>
                <a:srgbClr val="002060"/>
              </a:solidFill>
              <a:latin typeface="Courier New" panose="02070309020205020404" pitchFamily="49" charset="0"/>
              <a:cs typeface="Courier New" panose="02070309020205020404" pitchFamily="49" charset="0"/>
            </a:endParaRPr>
          </a:p>
          <a:p>
            <a:pPr marL="82296" indent="0">
              <a:buNone/>
            </a:pPr>
            <a:r>
              <a:rPr lang="en-GB" sz="1100" dirty="0">
                <a:solidFill>
                  <a:srgbClr val="002060"/>
                </a:solidFill>
                <a:latin typeface="Courier New" panose="02070309020205020404" pitchFamily="49" charset="0"/>
                <a:cs typeface="Courier New" panose="02070309020205020404" pitchFamily="49" charset="0"/>
              </a:rPr>
              <a:t>Residuals:</a:t>
            </a:r>
          </a:p>
          <a:p>
            <a:pPr marL="82296" indent="0">
              <a:buNone/>
            </a:pPr>
            <a:r>
              <a:rPr lang="en-GB" sz="1100" dirty="0">
                <a:solidFill>
                  <a:srgbClr val="002060"/>
                </a:solidFill>
                <a:latin typeface="Courier New" panose="02070309020205020404" pitchFamily="49" charset="0"/>
                <a:cs typeface="Courier New" panose="02070309020205020404" pitchFamily="49" charset="0"/>
              </a:rPr>
              <a:t>     Min       1Q   Median       3Q      Max </a:t>
            </a:r>
          </a:p>
          <a:p>
            <a:pPr marL="82296" indent="0">
              <a:buNone/>
            </a:pPr>
            <a:r>
              <a:rPr lang="en-GB" sz="1100" dirty="0">
                <a:solidFill>
                  <a:srgbClr val="002060"/>
                </a:solidFill>
                <a:latin typeface="Courier New" panose="02070309020205020404" pitchFamily="49" charset="0"/>
                <a:cs typeface="Courier New" panose="02070309020205020404" pitchFamily="49" charset="0"/>
              </a:rPr>
              <a:t>-121.324  -28.335   -0.451   28.967  144.132 </a:t>
            </a:r>
          </a:p>
          <a:p>
            <a:pPr marL="82296" indent="0">
              <a:buNone/>
            </a:pPr>
            <a:endParaRPr lang="en-GB" sz="1100" dirty="0">
              <a:solidFill>
                <a:srgbClr val="002060"/>
              </a:solidFill>
              <a:latin typeface="Courier New" panose="02070309020205020404" pitchFamily="49" charset="0"/>
              <a:cs typeface="Courier New" panose="02070309020205020404" pitchFamily="49" charset="0"/>
            </a:endParaRPr>
          </a:p>
          <a:p>
            <a:pPr marL="82296" indent="0">
              <a:buNone/>
            </a:pPr>
            <a:r>
              <a:rPr lang="en-GB" sz="1100" dirty="0">
                <a:solidFill>
                  <a:srgbClr val="002060"/>
                </a:solidFill>
                <a:latin typeface="Courier New" panose="02070309020205020404" pitchFamily="49" charset="0"/>
                <a:cs typeface="Courier New" panose="02070309020205020404" pitchFamily="49" charset="0"/>
              </a:rPr>
              <a:t>Coefficients:</a:t>
            </a:r>
          </a:p>
          <a:p>
            <a:pPr marL="82296" indent="0">
              <a:buNone/>
            </a:pPr>
            <a:r>
              <a:rPr lang="en-GB" sz="1100" dirty="0">
                <a:solidFill>
                  <a:srgbClr val="002060"/>
                </a:solidFill>
                <a:latin typeface="Courier New" panose="02070309020205020404" pitchFamily="49" charset="0"/>
                <a:cs typeface="Courier New" panose="02070309020205020404" pitchFamily="49" charset="0"/>
              </a:rPr>
              <a:t>                 Estimate Std. Error t value </a:t>
            </a:r>
            <a:r>
              <a:rPr lang="en-GB" sz="1100" dirty="0" err="1">
                <a:solidFill>
                  <a:srgbClr val="002060"/>
                </a:solidFill>
                <a:latin typeface="Courier New" panose="02070309020205020404" pitchFamily="49" charset="0"/>
                <a:cs typeface="Courier New" panose="02070309020205020404" pitchFamily="49" charset="0"/>
              </a:rPr>
              <a:t>Pr</a:t>
            </a:r>
            <a:r>
              <a:rPr lang="en-GB" sz="1100" dirty="0">
                <a:solidFill>
                  <a:srgbClr val="002060"/>
                </a:solidFill>
                <a:latin typeface="Courier New" panose="02070309020205020404" pitchFamily="49" charset="0"/>
                <a:cs typeface="Courier New" panose="02070309020205020404" pitchFamily="49" charset="0"/>
              </a:rPr>
              <a:t>(&gt;|t|)    </a:t>
            </a:r>
          </a:p>
          <a:p>
            <a:pPr marL="82296" indent="0">
              <a:buNone/>
            </a:pPr>
            <a:r>
              <a:rPr lang="en-GB" sz="1100" dirty="0">
                <a:solidFill>
                  <a:srgbClr val="002060"/>
                </a:solidFill>
                <a:latin typeface="Courier New" panose="02070309020205020404" pitchFamily="49" charset="0"/>
                <a:cs typeface="Courier New" panose="02070309020205020404" pitchFamily="49" charset="0"/>
              </a:rPr>
              <a:t>(Intercept)    -26.612942  17.350004  -1.534    0.127    </a:t>
            </a:r>
          </a:p>
          <a:p>
            <a:pPr marL="82296" indent="0">
              <a:buNone/>
            </a:pPr>
            <a:r>
              <a:rPr lang="en-GB" sz="1100" dirty="0">
                <a:solidFill>
                  <a:srgbClr val="002060"/>
                </a:solidFill>
                <a:latin typeface="Courier New" panose="02070309020205020404" pitchFamily="49" charset="0"/>
                <a:cs typeface="Courier New" panose="02070309020205020404" pitchFamily="49" charset="0"/>
              </a:rPr>
              <a:t>Advertising      0.084885   0.006923  12.261  &lt; 2e-16 ***</a:t>
            </a:r>
          </a:p>
          <a:p>
            <a:pPr marL="82296" indent="0">
              <a:buNone/>
            </a:pPr>
            <a:r>
              <a:rPr lang="en-GB" sz="1100" dirty="0">
                <a:solidFill>
                  <a:srgbClr val="002060"/>
                </a:solidFill>
                <a:latin typeface="Courier New" panose="02070309020205020404" pitchFamily="49" charset="0"/>
                <a:cs typeface="Courier New" panose="02070309020205020404" pitchFamily="49" charset="0"/>
              </a:rPr>
              <a:t>Airtime          3.367424   0.277771  12.123  &lt; 2e-16 ***</a:t>
            </a:r>
          </a:p>
          <a:p>
            <a:pPr marL="82296" indent="0">
              <a:buNone/>
            </a:pPr>
            <a:r>
              <a:rPr lang="en-GB" sz="1100" dirty="0">
                <a:solidFill>
                  <a:srgbClr val="002060"/>
                </a:solidFill>
                <a:latin typeface="Courier New" panose="02070309020205020404" pitchFamily="49" charset="0"/>
                <a:cs typeface="Courier New" panose="02070309020205020404" pitchFamily="49" charset="0"/>
              </a:rPr>
              <a:t>Attractiveness  11.086338   2.437850   4.548 9.49e-06 ***</a:t>
            </a:r>
          </a:p>
          <a:p>
            <a:pPr marL="82296" indent="0">
              <a:buNone/>
            </a:pPr>
            <a:r>
              <a:rPr lang="en-GB" sz="1100" dirty="0">
                <a:solidFill>
                  <a:srgbClr val="002060"/>
                </a:solidFill>
                <a:latin typeface="Courier New" panose="02070309020205020404" pitchFamily="49" charset="0"/>
                <a:cs typeface="Courier New" panose="02070309020205020404" pitchFamily="49" charset="0"/>
              </a:rPr>
              <a:t>---</a:t>
            </a:r>
          </a:p>
          <a:p>
            <a:pPr marL="82296" indent="0">
              <a:buNone/>
            </a:pPr>
            <a:r>
              <a:rPr lang="en-GB" sz="1100" dirty="0" err="1">
                <a:solidFill>
                  <a:srgbClr val="002060"/>
                </a:solidFill>
                <a:latin typeface="Courier New" panose="02070309020205020404" pitchFamily="49" charset="0"/>
                <a:cs typeface="Courier New" panose="02070309020205020404" pitchFamily="49" charset="0"/>
              </a:rPr>
              <a:t>Signif</a:t>
            </a:r>
            <a:r>
              <a:rPr lang="en-GB" sz="1100" dirty="0">
                <a:solidFill>
                  <a:srgbClr val="002060"/>
                </a:solidFill>
                <a:latin typeface="Courier New" panose="02070309020205020404" pitchFamily="49" charset="0"/>
                <a:cs typeface="Courier New" panose="02070309020205020404" pitchFamily="49" charset="0"/>
              </a:rPr>
              <a:t>. codes:  0 ‘***’ 0.001 ‘**’ 0.01 ‘*’ 0.05 ‘.’ 0.1 ‘ ’ 1</a:t>
            </a:r>
          </a:p>
          <a:p>
            <a:pPr marL="82296" indent="0">
              <a:buNone/>
            </a:pPr>
            <a:endParaRPr lang="en-GB" sz="1100" dirty="0">
              <a:solidFill>
                <a:srgbClr val="002060"/>
              </a:solidFill>
              <a:latin typeface="Courier New" panose="02070309020205020404" pitchFamily="49" charset="0"/>
              <a:cs typeface="Courier New" panose="02070309020205020404" pitchFamily="49" charset="0"/>
            </a:endParaRPr>
          </a:p>
          <a:p>
            <a:pPr marL="82296" indent="0">
              <a:buNone/>
            </a:pPr>
            <a:r>
              <a:rPr lang="en-GB" sz="1100" dirty="0">
                <a:solidFill>
                  <a:srgbClr val="002060"/>
                </a:solidFill>
                <a:latin typeface="Courier New" panose="02070309020205020404" pitchFamily="49" charset="0"/>
                <a:cs typeface="Courier New" panose="02070309020205020404" pitchFamily="49" charset="0"/>
              </a:rPr>
              <a:t>Residual standard error: 47.09 on 196 degrees of freedom</a:t>
            </a:r>
          </a:p>
          <a:p>
            <a:pPr marL="82296" indent="0">
              <a:buNone/>
            </a:pPr>
            <a:r>
              <a:rPr lang="en-GB" sz="1100" dirty="0">
                <a:solidFill>
                  <a:srgbClr val="002060"/>
                </a:solidFill>
                <a:latin typeface="Courier New" panose="02070309020205020404" pitchFamily="49" charset="0"/>
                <a:cs typeface="Courier New" panose="02070309020205020404" pitchFamily="49" charset="0"/>
              </a:rPr>
              <a:t>Multiple R-squared:  0.6647,    Adjusted R-squared:  0.6595 </a:t>
            </a:r>
          </a:p>
          <a:p>
            <a:pPr marL="82296" indent="0">
              <a:buNone/>
            </a:pPr>
            <a:r>
              <a:rPr lang="en-GB" sz="1100" dirty="0">
                <a:solidFill>
                  <a:srgbClr val="002060"/>
                </a:solidFill>
                <a:latin typeface="Courier New" panose="02070309020205020404" pitchFamily="49" charset="0"/>
                <a:cs typeface="Courier New" panose="02070309020205020404" pitchFamily="49" charset="0"/>
              </a:rPr>
              <a:t>F-statistic: 129.5 on 3 and 196 DF,  p-value: &lt; 2.2e-16</a:t>
            </a:r>
          </a:p>
        </p:txBody>
      </p:sp>
    </p:spTree>
    <p:extLst>
      <p:ext uri="{BB962C8B-B14F-4D97-AF65-F5344CB8AC3E}">
        <p14:creationId xmlns:p14="http://schemas.microsoft.com/office/powerpoint/2010/main" val="866140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GB" dirty="0"/>
              <a:t>Prediction</a:t>
            </a:r>
          </a:p>
        </p:txBody>
      </p:sp>
      <p:sp>
        <p:nvSpPr>
          <p:cNvPr id="3" name="Content Placeholder 2"/>
          <p:cNvSpPr>
            <a:spLocks noGrp="1"/>
          </p:cNvSpPr>
          <p:nvPr>
            <p:ph idx="1"/>
          </p:nvPr>
        </p:nvSpPr>
        <p:spPr/>
        <p:txBody>
          <a:bodyPr>
            <a:normAutofit/>
          </a:bodyPr>
          <a:lstStyle/>
          <a:p>
            <a:pPr marL="82296" indent="0">
              <a:buNone/>
            </a:pPr>
            <a:r>
              <a:rPr lang="en-GB" sz="2400" u="sng" dirty="0"/>
              <a:t>By hand: </a:t>
            </a:r>
          </a:p>
          <a:p>
            <a:r>
              <a:rPr lang="en-GB" sz="2400" dirty="0">
                <a:cs typeface="Courier New" panose="02070309020205020404" pitchFamily="49" charset="0"/>
              </a:rPr>
              <a:t>Sales = </a:t>
            </a:r>
            <a:r>
              <a:rPr lang="en-GB" sz="2400" dirty="0">
                <a:cs typeface="Courier New" panose="02070309020205020404" pitchFamily="49" charset="0"/>
                <a:sym typeface="Symbol"/>
              </a:rPr>
              <a:t></a:t>
            </a:r>
            <a:r>
              <a:rPr lang="en-GB" sz="2400" dirty="0">
                <a:cs typeface="Courier New" panose="02070309020205020404" pitchFamily="49" charset="0"/>
              </a:rPr>
              <a:t>26.613 + (0.085 )(Advertising) + 	(3.367)(Airtime) + (11.086)(Attractiveness)</a:t>
            </a:r>
          </a:p>
          <a:p>
            <a:r>
              <a:rPr lang="en-GB" sz="2400" dirty="0"/>
              <a:t>Sales = </a:t>
            </a:r>
            <a:r>
              <a:rPr lang="en-GB" sz="2400" dirty="0">
                <a:cs typeface="Courier New" panose="02070309020205020404" pitchFamily="49" charset="0"/>
                <a:sym typeface="Symbol"/>
              </a:rPr>
              <a:t></a:t>
            </a:r>
            <a:r>
              <a:rPr lang="en-GB" sz="2400" dirty="0">
                <a:cs typeface="Courier New" panose="02070309020205020404" pitchFamily="49" charset="0"/>
              </a:rPr>
              <a:t>26.613 + (0.085 )(600) + (3.367)(27.5) + 	(11.086)(7)</a:t>
            </a:r>
          </a:p>
          <a:p>
            <a:r>
              <a:rPr lang="en-GB" sz="2400" dirty="0">
                <a:cs typeface="Courier New" panose="02070309020205020404" pitchFamily="49" charset="0"/>
              </a:rPr>
              <a:t>Sales = 194.5815</a:t>
            </a:r>
          </a:p>
          <a:p>
            <a:pPr marL="82296" indent="0">
              <a:buNone/>
            </a:pPr>
            <a:endParaRPr lang="en-GB" sz="2400" u="sng" dirty="0">
              <a:cs typeface="Courier New" panose="02070309020205020404" pitchFamily="49" charset="0"/>
            </a:endParaRPr>
          </a:p>
          <a:p>
            <a:pPr marL="82296" indent="0">
              <a:buNone/>
            </a:pPr>
            <a:r>
              <a:rPr lang="en-GB" sz="2400" u="sng" dirty="0">
                <a:cs typeface="Courier New" panose="02070309020205020404" pitchFamily="49" charset="0"/>
              </a:rPr>
              <a:t>In R:</a:t>
            </a:r>
          </a:p>
          <a:p>
            <a:pPr marL="82296" indent="0">
              <a:buNone/>
            </a:pPr>
            <a:r>
              <a:rPr lang="en-GB" sz="1600" dirty="0">
                <a:solidFill>
                  <a:srgbClr val="FF0000"/>
                </a:solidFill>
                <a:latin typeface="Courier New" panose="02070309020205020404" pitchFamily="49" charset="0"/>
                <a:cs typeface="Courier New" panose="02070309020205020404" pitchFamily="49" charset="0"/>
              </a:rPr>
              <a:t>&gt; predict(</a:t>
            </a:r>
            <a:r>
              <a:rPr lang="en-GB" sz="1600" dirty="0" err="1">
                <a:solidFill>
                  <a:srgbClr val="FF0000"/>
                </a:solidFill>
                <a:latin typeface="Courier New" panose="02070309020205020404" pitchFamily="49" charset="0"/>
                <a:cs typeface="Courier New" panose="02070309020205020404" pitchFamily="49" charset="0"/>
              </a:rPr>
              <a:t>final.model</a:t>
            </a:r>
            <a:r>
              <a:rPr lang="en-GB" sz="1600" dirty="0">
                <a:solidFill>
                  <a:srgbClr val="FF0000"/>
                </a:solidFill>
                <a:latin typeface="Courier New" panose="02070309020205020404" pitchFamily="49" charset="0"/>
                <a:cs typeface="Courier New" panose="02070309020205020404" pitchFamily="49" charset="0"/>
              </a:rPr>
              <a:t>, list(Advertising=600,Airtime=27.5,</a:t>
            </a:r>
          </a:p>
          <a:p>
            <a:pPr marL="82296" indent="0">
              <a:buNone/>
            </a:pPr>
            <a:r>
              <a:rPr lang="en-GB" sz="1600" dirty="0">
                <a:solidFill>
                  <a:srgbClr val="FF0000"/>
                </a:solidFill>
                <a:latin typeface="Courier New" panose="02070309020205020404" pitchFamily="49" charset="0"/>
                <a:cs typeface="Courier New" panose="02070309020205020404" pitchFamily="49" charset="0"/>
              </a:rPr>
              <a:t>	Attractiveness=7,Length.of.Name=10))</a:t>
            </a:r>
          </a:p>
          <a:p>
            <a:pPr marL="82296" indent="0">
              <a:buNone/>
            </a:pPr>
            <a:r>
              <a:rPr lang="en-GB" sz="1600" dirty="0">
                <a:solidFill>
                  <a:srgbClr val="002060"/>
                </a:solidFill>
                <a:latin typeface="Courier New" panose="02070309020205020404" pitchFamily="49" charset="0"/>
                <a:cs typeface="Courier New" panose="02070309020205020404" pitchFamily="49" charset="0"/>
              </a:rPr>
              <a:t>       1 </a:t>
            </a:r>
          </a:p>
          <a:p>
            <a:pPr marL="82296" indent="0">
              <a:buNone/>
            </a:pPr>
            <a:r>
              <a:rPr lang="en-GB" sz="1600" dirty="0">
                <a:solidFill>
                  <a:srgbClr val="002060"/>
                </a:solidFill>
                <a:latin typeface="Courier New" panose="02070309020205020404" pitchFamily="49" charset="0"/>
                <a:cs typeface="Courier New" panose="02070309020205020404" pitchFamily="49" charset="0"/>
              </a:rPr>
              <a:t>194.5264 </a:t>
            </a:r>
          </a:p>
          <a:p>
            <a:pPr marL="82296" indent="0">
              <a:buNone/>
            </a:pPr>
            <a:endParaRPr lang="en-GB" sz="1400" dirty="0">
              <a:latin typeface="Courier New" panose="02070309020205020404" pitchFamily="49" charset="0"/>
              <a:cs typeface="Courier New" panose="02070309020205020404" pitchFamily="49" charset="0"/>
            </a:endParaRPr>
          </a:p>
          <a:p>
            <a:pPr marL="82296" indent="0">
              <a:buNone/>
            </a:pPr>
            <a:endParaRPr lang="en-GB" dirty="0"/>
          </a:p>
        </p:txBody>
      </p:sp>
    </p:spTree>
    <p:extLst>
      <p:ext uri="{BB962C8B-B14F-4D97-AF65-F5344CB8AC3E}">
        <p14:creationId xmlns:p14="http://schemas.microsoft.com/office/powerpoint/2010/main" val="2112184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CHECKING</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465964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lstStyle/>
          <a:p>
            <a:r>
              <a:rPr lang="en-GB" dirty="0"/>
              <a:t>Examining the Residuals</a:t>
            </a:r>
          </a:p>
        </p:txBody>
      </p:sp>
      <p:sp>
        <p:nvSpPr>
          <p:cNvPr id="5123" name="Rectangle 3"/>
          <p:cNvSpPr>
            <a:spLocks noGrp="1" noChangeArrowheads="1"/>
          </p:cNvSpPr>
          <p:nvPr>
            <p:ph idx="1"/>
          </p:nvPr>
        </p:nvSpPr>
        <p:spPr/>
        <p:txBody>
          <a:bodyPr/>
          <a:lstStyle/>
          <a:p>
            <a:r>
              <a:rPr lang="en-GB" sz="2500" dirty="0">
                <a:cs typeface="Times New Roman" pitchFamily="18" charset="0"/>
              </a:rPr>
              <a:t>Remember that the fitted regression line is such that the sum of the squared residuals (errors) is a minimum.   The residuals are also of interest for other reasons. </a:t>
            </a:r>
          </a:p>
          <a:p>
            <a:r>
              <a:rPr lang="en-GB" sz="2500" dirty="0">
                <a:cs typeface="Times New Roman" pitchFamily="18" charset="0"/>
              </a:rPr>
              <a:t>By considering the values of the residuals for the fitted regression line, we can identify outliers and patterns in the data which we may not have noticed from an initial examination of the data.</a:t>
            </a:r>
          </a:p>
          <a:p>
            <a:r>
              <a:rPr lang="en-GB" sz="2500" dirty="0">
                <a:cs typeface="Times New Roman" pitchFamily="18" charset="0"/>
              </a:rPr>
              <a:t>Assumptions concerning the residuals:</a:t>
            </a:r>
            <a:r>
              <a:rPr lang="en-GB" sz="2500" dirty="0"/>
              <a:t> </a:t>
            </a:r>
          </a:p>
          <a:p>
            <a:pPr lvl="1"/>
            <a:r>
              <a:rPr lang="en-GB" sz="2200" dirty="0">
                <a:cs typeface="Times New Roman" pitchFamily="18" charset="0"/>
              </a:rPr>
              <a:t>Normally distributed with mean 0.</a:t>
            </a:r>
            <a:r>
              <a:rPr lang="en-GB" sz="2200" dirty="0"/>
              <a:t> </a:t>
            </a:r>
          </a:p>
          <a:p>
            <a:pPr lvl="1"/>
            <a:r>
              <a:rPr lang="en-GB" sz="2200" dirty="0">
                <a:cs typeface="Times New Roman" pitchFamily="18" charset="0"/>
              </a:rPr>
              <a:t>Constant variance (homoscedasticity)</a:t>
            </a:r>
            <a:r>
              <a:rPr lang="en-GB" sz="2200" dirty="0"/>
              <a:t> </a:t>
            </a:r>
          </a:p>
        </p:txBody>
      </p:sp>
    </p:spTree>
    <p:extLst>
      <p:ext uri="{BB962C8B-B14F-4D97-AF65-F5344CB8AC3E}">
        <p14:creationId xmlns:p14="http://schemas.microsoft.com/office/powerpoint/2010/main" val="3556850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Residual Plots in R</a:t>
            </a:r>
          </a:p>
        </p:txBody>
      </p:sp>
      <p:sp>
        <p:nvSpPr>
          <p:cNvPr id="3" name="Content Placeholder 2"/>
          <p:cNvSpPr>
            <a:spLocks noGrp="1"/>
          </p:cNvSpPr>
          <p:nvPr>
            <p:ph idx="1"/>
          </p:nvPr>
        </p:nvSpPr>
        <p:spPr/>
        <p:txBody>
          <a:bodyPr>
            <a:normAutofit/>
          </a:bodyPr>
          <a:lstStyle/>
          <a:p>
            <a:pPr marL="82296" indent="0">
              <a:buNone/>
            </a:pPr>
            <a:r>
              <a:rPr lang="en-GB" sz="2400" dirty="0">
                <a:solidFill>
                  <a:srgbClr val="FF0000"/>
                </a:solidFill>
                <a:latin typeface="Courier New" panose="02070309020205020404" pitchFamily="49" charset="0"/>
                <a:cs typeface="Courier New" panose="02070309020205020404" pitchFamily="49" charset="0"/>
              </a:rPr>
              <a:t>&gt; par(</a:t>
            </a:r>
            <a:r>
              <a:rPr lang="en-GB" sz="2400" dirty="0" err="1">
                <a:solidFill>
                  <a:srgbClr val="FF0000"/>
                </a:solidFill>
                <a:latin typeface="Courier New" panose="02070309020205020404" pitchFamily="49" charset="0"/>
                <a:cs typeface="Courier New" panose="02070309020205020404" pitchFamily="49" charset="0"/>
              </a:rPr>
              <a:t>mfrow</a:t>
            </a:r>
            <a:r>
              <a:rPr lang="en-GB" sz="2400" dirty="0">
                <a:solidFill>
                  <a:srgbClr val="FF0000"/>
                </a:solidFill>
                <a:latin typeface="Courier New" panose="02070309020205020404" pitchFamily="49" charset="0"/>
                <a:cs typeface="Courier New" panose="02070309020205020404" pitchFamily="49" charset="0"/>
              </a:rPr>
              <a:t>=c(2,2))  	#optional</a:t>
            </a:r>
          </a:p>
          <a:p>
            <a:pPr marL="82296" indent="0">
              <a:buNone/>
            </a:pPr>
            <a:r>
              <a:rPr lang="en-GB" sz="2400" dirty="0">
                <a:solidFill>
                  <a:srgbClr val="FF0000"/>
                </a:solidFill>
                <a:latin typeface="Courier New" panose="02070309020205020404" pitchFamily="49" charset="0"/>
                <a:cs typeface="Courier New" panose="02070309020205020404" pitchFamily="49" charset="0"/>
              </a:rPr>
              <a:t>&gt; plot(</a:t>
            </a:r>
            <a:r>
              <a:rPr lang="en-GB" sz="2400" dirty="0" err="1">
                <a:solidFill>
                  <a:srgbClr val="FF0000"/>
                </a:solidFill>
                <a:latin typeface="Courier New" panose="02070309020205020404" pitchFamily="49" charset="0"/>
                <a:cs typeface="Courier New" panose="02070309020205020404" pitchFamily="49" charset="0"/>
              </a:rPr>
              <a:t>final.model</a:t>
            </a:r>
            <a:r>
              <a:rPr lang="en-GB" sz="2400" dirty="0">
                <a:solidFill>
                  <a:srgbClr val="FF0000"/>
                </a:solidFill>
                <a:latin typeface="Courier New" panose="02070309020205020404" pitchFamily="49" charset="0"/>
                <a:cs typeface="Courier New" panose="02070309020205020404" pitchFamily="49" charset="0"/>
              </a:rPr>
              <a:t>)</a:t>
            </a:r>
          </a:p>
          <a:p>
            <a:pPr marL="82296" indent="0">
              <a:buNone/>
            </a:pPr>
            <a:endParaRPr lang="en-GB" sz="2400" dirty="0">
              <a:solidFill>
                <a:srgbClr val="FF0000"/>
              </a:solidFill>
            </a:endParaRPr>
          </a:p>
        </p:txBody>
      </p:sp>
    </p:spTree>
    <p:extLst>
      <p:ext uri="{BB962C8B-B14F-4D97-AF65-F5344CB8AC3E}">
        <p14:creationId xmlns:p14="http://schemas.microsoft.com/office/powerpoint/2010/main" val="1704989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Input</a:t>
            </a:r>
          </a:p>
        </p:txBody>
      </p:sp>
      <p:sp>
        <p:nvSpPr>
          <p:cNvPr id="3" name="Content Placeholder 2"/>
          <p:cNvSpPr>
            <a:spLocks noGrp="1"/>
          </p:cNvSpPr>
          <p:nvPr>
            <p:ph idx="1"/>
          </p:nvPr>
        </p:nvSpPr>
        <p:spPr/>
        <p:txBody>
          <a:bodyPr>
            <a:normAutofit fontScale="85000" lnSpcReduction="10000"/>
          </a:bodyPr>
          <a:lstStyle/>
          <a:p>
            <a:pPr marL="82296" indent="0">
              <a:buNone/>
            </a:pPr>
            <a:r>
              <a:rPr lang="en-GB" dirty="0"/>
              <a:t>The data have been entered into Excel and saved as a file called “Record Sales Data”.</a:t>
            </a:r>
          </a:p>
          <a:p>
            <a:pPr marL="82296" indent="0">
              <a:buNone/>
            </a:pPr>
            <a:r>
              <a:rPr lang="en-GB" i="1" dirty="0"/>
              <a:t>It should be possible to import the Excel file directly into R Studio.  If not, save the file as a CSV (Comma Separated Values) file called (for example) “Record Sales Adverts.csv” and import that file.</a:t>
            </a:r>
          </a:p>
          <a:p>
            <a:pPr marL="82296" indent="0">
              <a:buNone/>
            </a:pPr>
            <a:endParaRPr lang="en-GB" dirty="0"/>
          </a:p>
          <a:p>
            <a:pPr marL="82296" indent="0">
              <a:buNone/>
            </a:pPr>
            <a:r>
              <a:rPr lang="en-GB" sz="2400" dirty="0">
                <a:solidFill>
                  <a:srgbClr val="FF0000"/>
                </a:solidFill>
                <a:latin typeface="Courier New" panose="02070309020205020404" pitchFamily="49" charset="0"/>
                <a:cs typeface="Courier New" panose="02070309020205020404" pitchFamily="49" charset="0"/>
              </a:rPr>
              <a:t>&gt; read.csv("Record Sales Data.csv") -&gt; 		</a:t>
            </a:r>
            <a:r>
              <a:rPr lang="en-GB" sz="2400" dirty="0" err="1">
                <a:solidFill>
                  <a:srgbClr val="FF0000"/>
                </a:solidFill>
                <a:latin typeface="Courier New" panose="02070309020205020404" pitchFamily="49" charset="0"/>
                <a:cs typeface="Courier New" panose="02070309020205020404" pitchFamily="49" charset="0"/>
              </a:rPr>
              <a:t>Record_Sales_Data</a:t>
            </a:r>
            <a:endParaRPr lang="en-GB" sz="2400" dirty="0">
              <a:solidFill>
                <a:srgbClr val="FF0000"/>
              </a:solidFill>
              <a:latin typeface="Courier New" panose="02070309020205020404" pitchFamily="49" charset="0"/>
              <a:cs typeface="Courier New" panose="02070309020205020404" pitchFamily="49" charset="0"/>
            </a:endParaRPr>
          </a:p>
          <a:p>
            <a:pPr marL="82296" indent="0">
              <a:buNone/>
            </a:pPr>
            <a:r>
              <a:rPr lang="en-GB" sz="2400" dirty="0">
                <a:solidFill>
                  <a:srgbClr val="FF0000"/>
                </a:solidFill>
                <a:latin typeface="Courier New" panose="02070309020205020404" pitchFamily="49" charset="0"/>
                <a:cs typeface="Courier New" panose="02070309020205020404" pitchFamily="49" charset="0"/>
              </a:rPr>
              <a:t>&gt; attach(</a:t>
            </a:r>
            <a:r>
              <a:rPr lang="en-GB" sz="2400" dirty="0" err="1">
                <a:solidFill>
                  <a:srgbClr val="FF0000"/>
                </a:solidFill>
                <a:latin typeface="Courier New" panose="02070309020205020404" pitchFamily="49" charset="0"/>
                <a:cs typeface="Courier New" panose="02070309020205020404" pitchFamily="49" charset="0"/>
              </a:rPr>
              <a:t>Record_Sales_Data</a:t>
            </a:r>
            <a:r>
              <a:rPr lang="en-GB" sz="2400" dirty="0">
                <a:solidFill>
                  <a:srgbClr val="FF0000"/>
                </a:solidFill>
                <a:latin typeface="Courier New" panose="02070309020205020404" pitchFamily="49" charset="0"/>
                <a:cs typeface="Courier New" panose="02070309020205020404" pitchFamily="49" charset="0"/>
              </a:rPr>
              <a:t>)</a:t>
            </a:r>
          </a:p>
          <a:p>
            <a:pPr marL="82296" indent="0">
              <a:buNone/>
            </a:pPr>
            <a:r>
              <a:rPr lang="en-GB" sz="2400" dirty="0">
                <a:solidFill>
                  <a:srgbClr val="FF0000"/>
                </a:solidFill>
                <a:latin typeface="Courier New" panose="02070309020205020404" pitchFamily="49" charset="0"/>
                <a:cs typeface="Courier New" panose="02070309020205020404" pitchFamily="49" charset="0"/>
              </a:rPr>
              <a:t>…</a:t>
            </a:r>
          </a:p>
          <a:p>
            <a:pPr marL="82296" indent="0">
              <a:buNone/>
            </a:pPr>
            <a:r>
              <a:rPr lang="en-GB" sz="2400" dirty="0">
                <a:solidFill>
                  <a:srgbClr val="FF0000"/>
                </a:solidFill>
                <a:latin typeface="Courier New" panose="02070309020205020404" pitchFamily="49" charset="0"/>
                <a:cs typeface="Courier New" panose="02070309020205020404" pitchFamily="49" charset="0"/>
              </a:rPr>
              <a:t>&gt; detach(</a:t>
            </a:r>
            <a:r>
              <a:rPr lang="en-GB" sz="2400" dirty="0" err="1">
                <a:solidFill>
                  <a:srgbClr val="FF0000"/>
                </a:solidFill>
                <a:latin typeface="Courier New" panose="02070309020205020404" pitchFamily="49" charset="0"/>
                <a:cs typeface="Courier New" panose="02070309020205020404" pitchFamily="49" charset="0"/>
              </a:rPr>
              <a:t>Record_Sales_Data</a:t>
            </a:r>
            <a:r>
              <a:rPr lang="en-GB" sz="2400" dirty="0">
                <a:solidFill>
                  <a:srgbClr val="FF0000"/>
                </a:solidFill>
                <a:latin typeface="Courier New" panose="02070309020205020404" pitchFamily="49" charset="0"/>
                <a:cs typeface="Courier New" panose="02070309020205020404" pitchFamily="49" charset="0"/>
              </a:rPr>
              <a:t>)</a:t>
            </a:r>
          </a:p>
          <a:p>
            <a:pPr marL="82296" indent="0">
              <a:buNone/>
            </a:pPr>
            <a:endParaRPr lang="en-GB" dirty="0"/>
          </a:p>
        </p:txBody>
      </p:sp>
    </p:spTree>
    <p:extLst>
      <p:ext uri="{BB962C8B-B14F-4D97-AF65-F5344CB8AC3E}">
        <p14:creationId xmlns:p14="http://schemas.microsoft.com/office/powerpoint/2010/main" val="1590797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Residual Plots in R</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1196752"/>
            <a:ext cx="5328592" cy="5332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7482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lstStyle/>
          <a:p>
            <a:r>
              <a:rPr lang="en-GB" dirty="0"/>
              <a:t>How to Deal With Outliers?</a:t>
            </a:r>
          </a:p>
        </p:txBody>
      </p:sp>
      <p:sp>
        <p:nvSpPr>
          <p:cNvPr id="5123" name="Rectangle 3"/>
          <p:cNvSpPr>
            <a:spLocks noGrp="1" noChangeArrowheads="1"/>
          </p:cNvSpPr>
          <p:nvPr>
            <p:ph idx="1"/>
          </p:nvPr>
        </p:nvSpPr>
        <p:spPr/>
        <p:txBody>
          <a:bodyPr/>
          <a:lstStyle/>
          <a:p>
            <a:r>
              <a:rPr lang="en-GB" sz="2800" dirty="0">
                <a:cs typeface="Times New Roman" pitchFamily="18" charset="0"/>
              </a:rPr>
              <a:t>May consider removing the offending observation(s) and </a:t>
            </a:r>
            <a:r>
              <a:rPr lang="en-GB" sz="2800" dirty="0" err="1">
                <a:cs typeface="Times New Roman" pitchFamily="18" charset="0"/>
              </a:rPr>
              <a:t>recomputing</a:t>
            </a:r>
            <a:r>
              <a:rPr lang="en-GB" sz="2800" dirty="0">
                <a:cs typeface="Times New Roman" pitchFamily="18" charset="0"/>
              </a:rPr>
              <a:t> the regression equation.</a:t>
            </a:r>
            <a:r>
              <a:rPr lang="en-GB" sz="2800" dirty="0"/>
              <a:t> </a:t>
            </a:r>
          </a:p>
          <a:p>
            <a:pPr>
              <a:buFontTx/>
              <a:buNone/>
            </a:pPr>
            <a:endParaRPr lang="en-GB" sz="2800" dirty="0"/>
          </a:p>
        </p:txBody>
      </p:sp>
      <p:sp>
        <p:nvSpPr>
          <p:cNvPr id="2" name="Slide Number Placeholder 1"/>
          <p:cNvSpPr>
            <a:spLocks noGrp="1"/>
          </p:cNvSpPr>
          <p:nvPr>
            <p:ph type="sldNum" sz="quarter" idx="12"/>
          </p:nvPr>
        </p:nvSpPr>
        <p:spPr/>
        <p:txBody>
          <a:bodyPr/>
          <a:lstStyle/>
          <a:p>
            <a:fld id="{9CDC457D-15CE-41C8-9F6B-9E7219B85719}" type="slidenum">
              <a:rPr lang="en-GB" smtClean="0"/>
              <a:pPr/>
              <a:t>41</a:t>
            </a:fld>
            <a:endParaRPr lang="en-GB"/>
          </a:p>
        </p:txBody>
      </p:sp>
    </p:spTree>
    <p:extLst>
      <p:ext uri="{BB962C8B-B14F-4D97-AF65-F5344CB8AC3E}">
        <p14:creationId xmlns:p14="http://schemas.microsoft.com/office/powerpoint/2010/main" val="489849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lstStyle/>
          <a:p>
            <a:r>
              <a:rPr lang="en-GB" dirty="0"/>
              <a:t>Example of </a:t>
            </a:r>
            <a:r>
              <a:rPr lang="en-GB" dirty="0" err="1"/>
              <a:t>Heteroscedasticity</a:t>
            </a:r>
            <a:endParaRPr lang="en-GB" dirty="0"/>
          </a:p>
        </p:txBody>
      </p:sp>
      <p:sp>
        <p:nvSpPr>
          <p:cNvPr id="2" name="Slide Number Placeholder 1"/>
          <p:cNvSpPr>
            <a:spLocks noGrp="1"/>
          </p:cNvSpPr>
          <p:nvPr>
            <p:ph type="sldNum" sz="quarter" idx="12"/>
          </p:nvPr>
        </p:nvSpPr>
        <p:spPr/>
        <p:txBody>
          <a:bodyPr/>
          <a:lstStyle/>
          <a:p>
            <a:fld id="{9CDC457D-15CE-41C8-9F6B-9E7219B85719}" type="slidenum">
              <a:rPr lang="en-GB" smtClean="0"/>
              <a:pPr/>
              <a:t>42</a:t>
            </a:fld>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977900"/>
            <a:ext cx="5625802" cy="561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215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How to Deal With </a:t>
            </a:r>
            <a:r>
              <a:rPr lang="en-GB" dirty="0" err="1"/>
              <a:t>Heteroscedasticity</a:t>
            </a:r>
            <a:r>
              <a:rPr lang="en-GB" dirty="0"/>
              <a:t>?</a:t>
            </a:r>
          </a:p>
        </p:txBody>
      </p:sp>
      <p:sp>
        <p:nvSpPr>
          <p:cNvPr id="3" name="Content Placeholder 2"/>
          <p:cNvSpPr>
            <a:spLocks noGrp="1"/>
          </p:cNvSpPr>
          <p:nvPr>
            <p:ph idx="1"/>
          </p:nvPr>
        </p:nvSpPr>
        <p:spPr/>
        <p:txBody>
          <a:bodyPr/>
          <a:lstStyle/>
          <a:p>
            <a:endParaRPr lang="en-GB" dirty="0"/>
          </a:p>
          <a:p>
            <a:r>
              <a:rPr lang="en-GB" dirty="0"/>
              <a:t>May need to transform the Y values.</a:t>
            </a:r>
          </a:p>
          <a:p>
            <a:endParaRPr lang="en-GB" dirty="0"/>
          </a:p>
          <a:p>
            <a:endParaRPr lang="en-GB" dirty="0"/>
          </a:p>
        </p:txBody>
      </p:sp>
    </p:spTree>
    <p:extLst>
      <p:ext uri="{BB962C8B-B14F-4D97-AF65-F5344CB8AC3E}">
        <p14:creationId xmlns:p14="http://schemas.microsoft.com/office/powerpoint/2010/main" val="1644062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lstStyle/>
          <a:p>
            <a:r>
              <a:rPr lang="en-GB" dirty="0"/>
              <a:t>Example of Non-Linearity</a:t>
            </a:r>
          </a:p>
        </p:txBody>
      </p:sp>
      <p:sp>
        <p:nvSpPr>
          <p:cNvPr id="2" name="Slide Number Placeholder 1"/>
          <p:cNvSpPr>
            <a:spLocks noGrp="1"/>
          </p:cNvSpPr>
          <p:nvPr>
            <p:ph type="sldNum" sz="quarter" idx="12"/>
          </p:nvPr>
        </p:nvSpPr>
        <p:spPr/>
        <p:txBody>
          <a:bodyPr/>
          <a:lstStyle/>
          <a:p>
            <a:fld id="{9CDC457D-15CE-41C8-9F6B-9E7219B85719}" type="slidenum">
              <a:rPr lang="en-GB" smtClean="0"/>
              <a:pPr/>
              <a:t>44</a:t>
            </a:fld>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977900"/>
            <a:ext cx="5481786" cy="5472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7947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How to deal with a Non-Linear Relationship between X and Y?</a:t>
            </a:r>
          </a:p>
        </p:txBody>
      </p:sp>
      <p:sp>
        <p:nvSpPr>
          <p:cNvPr id="3" name="Content Placeholder 2"/>
          <p:cNvSpPr>
            <a:spLocks noGrp="1"/>
          </p:cNvSpPr>
          <p:nvPr>
            <p:ph idx="1"/>
          </p:nvPr>
        </p:nvSpPr>
        <p:spPr/>
        <p:txBody>
          <a:bodyPr/>
          <a:lstStyle/>
          <a:p>
            <a:endParaRPr lang="en-GB" dirty="0">
              <a:cs typeface="Times New Roman" pitchFamily="18" charset="0"/>
            </a:endParaRPr>
          </a:p>
          <a:p>
            <a:r>
              <a:rPr lang="en-GB" dirty="0">
                <a:cs typeface="Times New Roman" pitchFamily="18" charset="0"/>
              </a:rPr>
              <a:t>May be able to transform the X and/or Y values to give a straight line.</a:t>
            </a:r>
            <a:r>
              <a:rPr lang="en-GB" dirty="0"/>
              <a:t> </a:t>
            </a:r>
          </a:p>
          <a:p>
            <a:r>
              <a:rPr lang="en-GB" dirty="0">
                <a:cs typeface="Times New Roman" pitchFamily="18" charset="0"/>
              </a:rPr>
              <a:t>May need to fit a curve (called “polynomial regression”).</a:t>
            </a:r>
            <a:r>
              <a:rPr lang="en-GB" dirty="0"/>
              <a:t> </a:t>
            </a:r>
          </a:p>
          <a:p>
            <a:endParaRPr lang="en-GB" dirty="0"/>
          </a:p>
          <a:p>
            <a:endParaRPr lang="en-GB" dirty="0"/>
          </a:p>
          <a:p>
            <a:endParaRPr lang="en-GB" dirty="0"/>
          </a:p>
        </p:txBody>
      </p:sp>
    </p:spTree>
    <p:extLst>
      <p:ext uri="{BB962C8B-B14F-4D97-AF65-F5344CB8AC3E}">
        <p14:creationId xmlns:p14="http://schemas.microsoft.com/office/powerpoint/2010/main" val="697841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CATEGORICAL VARIABLES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236206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ormAutofit/>
          </a:bodyPr>
          <a:lstStyle/>
          <a:p>
            <a:r>
              <a:rPr lang="en-GB" dirty="0"/>
              <a:t>Variables in Regression</a:t>
            </a:r>
          </a:p>
        </p:txBody>
      </p:sp>
      <p:sp>
        <p:nvSpPr>
          <p:cNvPr id="5123" name="Rectangle 3"/>
          <p:cNvSpPr>
            <a:spLocks noGrp="1" noChangeArrowheads="1"/>
          </p:cNvSpPr>
          <p:nvPr>
            <p:ph idx="1"/>
          </p:nvPr>
        </p:nvSpPr>
        <p:spPr/>
        <p:txBody>
          <a:bodyPr>
            <a:normAutofit/>
          </a:bodyPr>
          <a:lstStyle/>
          <a:p>
            <a:pPr>
              <a:buNone/>
            </a:pPr>
            <a:r>
              <a:rPr lang="en-GB" sz="2800" dirty="0">
                <a:cs typeface="Times New Roman" pitchFamily="18" charset="0"/>
              </a:rPr>
              <a:t>In multiple regression the dependent variable is always quantitative.</a:t>
            </a:r>
          </a:p>
          <a:p>
            <a:pPr>
              <a:buNone/>
            </a:pPr>
            <a:r>
              <a:rPr lang="en-GB" sz="2800" dirty="0">
                <a:cs typeface="Times New Roman" pitchFamily="18" charset="0"/>
              </a:rPr>
              <a:t>In the Record Sales example, all of the independent variables are quantitative (true numerical values).</a:t>
            </a:r>
          </a:p>
          <a:p>
            <a:pPr>
              <a:buNone/>
            </a:pPr>
            <a:r>
              <a:rPr lang="en-GB" sz="2800" dirty="0">
                <a:cs typeface="Times New Roman" pitchFamily="18" charset="0"/>
              </a:rPr>
              <a:t>It is possible to incorporate categorical (qualitative) independent variables in multiple regression.</a:t>
            </a:r>
          </a:p>
          <a:p>
            <a:pPr>
              <a:buFontTx/>
              <a:buNone/>
            </a:pPr>
            <a:endParaRPr lang="en-GB" sz="2800" dirty="0"/>
          </a:p>
        </p:txBody>
      </p:sp>
      <p:sp>
        <p:nvSpPr>
          <p:cNvPr id="2" name="Slide Number Placeholder 1"/>
          <p:cNvSpPr>
            <a:spLocks noGrp="1"/>
          </p:cNvSpPr>
          <p:nvPr>
            <p:ph type="sldNum" sz="quarter" idx="12"/>
          </p:nvPr>
        </p:nvSpPr>
        <p:spPr/>
        <p:txBody>
          <a:bodyPr/>
          <a:lstStyle/>
          <a:p>
            <a:fld id="{9CDC457D-15CE-41C8-9F6B-9E7219B85719}" type="slidenum">
              <a:rPr lang="en-GB" smtClean="0"/>
              <a:pPr/>
              <a:t>47</a:t>
            </a:fld>
            <a:endParaRPr lang="en-GB"/>
          </a:p>
        </p:txBody>
      </p:sp>
    </p:spTree>
    <p:extLst>
      <p:ext uri="{BB962C8B-B14F-4D97-AF65-F5344CB8AC3E}">
        <p14:creationId xmlns:p14="http://schemas.microsoft.com/office/powerpoint/2010/main" val="2500958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(Extended)</a:t>
            </a:r>
          </a:p>
        </p:txBody>
      </p:sp>
      <p:sp>
        <p:nvSpPr>
          <p:cNvPr id="3" name="Content Placeholder 2"/>
          <p:cNvSpPr>
            <a:spLocks noGrp="1"/>
          </p:cNvSpPr>
          <p:nvPr>
            <p:ph idx="1"/>
          </p:nvPr>
        </p:nvSpPr>
        <p:spPr/>
        <p:txBody>
          <a:bodyPr>
            <a:normAutofit fontScale="55000" lnSpcReduction="20000"/>
          </a:bodyPr>
          <a:lstStyle/>
          <a:p>
            <a:pPr>
              <a:lnSpc>
                <a:spcPct val="120000"/>
              </a:lnSpc>
              <a:buNone/>
              <a:defRPr/>
            </a:pPr>
            <a:r>
              <a:rPr lang="en-GB" i="1" dirty="0"/>
              <a:t>Based on Field (2009) </a:t>
            </a:r>
          </a:p>
          <a:p>
            <a:pPr>
              <a:lnSpc>
                <a:spcPct val="120000"/>
              </a:lnSpc>
              <a:buNone/>
              <a:defRPr/>
            </a:pPr>
            <a:endParaRPr lang="en-GB" sz="1050" dirty="0"/>
          </a:p>
          <a:p>
            <a:pPr>
              <a:lnSpc>
                <a:spcPct val="120000"/>
              </a:lnSpc>
              <a:buNone/>
              <a:defRPr/>
            </a:pPr>
            <a:r>
              <a:rPr lang="en-GB" dirty="0"/>
              <a:t>A record company executive wants to know if record sales can be predicted from any, or all, of a number of independent variables.</a:t>
            </a:r>
          </a:p>
          <a:p>
            <a:pPr>
              <a:lnSpc>
                <a:spcPct val="120000"/>
              </a:lnSpc>
              <a:buNone/>
              <a:defRPr/>
            </a:pPr>
            <a:r>
              <a:rPr lang="en-GB" dirty="0"/>
              <a:t>Data is available for 200 recently released records.</a:t>
            </a:r>
          </a:p>
          <a:p>
            <a:pPr>
              <a:lnSpc>
                <a:spcPct val="120000"/>
              </a:lnSpc>
              <a:buNone/>
              <a:defRPr/>
            </a:pPr>
            <a:r>
              <a:rPr lang="en-GB" dirty="0"/>
              <a:t>Y = Sales (in thousands) in the week after release. </a:t>
            </a:r>
          </a:p>
          <a:p>
            <a:pPr>
              <a:lnSpc>
                <a:spcPct val="120000"/>
              </a:lnSpc>
              <a:buNone/>
              <a:defRPr/>
            </a:pPr>
            <a:r>
              <a:rPr lang="en-GB" dirty="0"/>
              <a:t>X</a:t>
            </a:r>
            <a:r>
              <a:rPr lang="en-GB" baseline="-25000" dirty="0"/>
              <a:t>1</a:t>
            </a:r>
            <a:r>
              <a:rPr lang="en-GB" dirty="0"/>
              <a:t> = Advertising expenditure (in thousands of pounds) in the week prior to release.</a:t>
            </a:r>
          </a:p>
          <a:p>
            <a:pPr>
              <a:lnSpc>
                <a:spcPct val="120000"/>
              </a:lnSpc>
              <a:buNone/>
              <a:defRPr/>
            </a:pPr>
            <a:r>
              <a:rPr lang="en-GB" dirty="0"/>
              <a:t>X</a:t>
            </a:r>
            <a:r>
              <a:rPr lang="en-GB" baseline="-25000" dirty="0"/>
              <a:t>2</a:t>
            </a:r>
            <a:r>
              <a:rPr lang="en-GB" dirty="0"/>
              <a:t> = Number of times the record is played on Radio 1 during the week prior to release</a:t>
            </a:r>
          </a:p>
          <a:p>
            <a:pPr>
              <a:lnSpc>
                <a:spcPct val="120000"/>
              </a:lnSpc>
              <a:buNone/>
              <a:defRPr/>
            </a:pPr>
            <a:r>
              <a:rPr lang="en-GB" dirty="0"/>
              <a:t>X</a:t>
            </a:r>
            <a:r>
              <a:rPr lang="en-GB" baseline="-25000" dirty="0"/>
              <a:t>3</a:t>
            </a:r>
            <a:r>
              <a:rPr lang="en-GB" dirty="0"/>
              <a:t> = Attractiveness of the band (modal rating of attractiveness by sample taken from target population)</a:t>
            </a:r>
          </a:p>
          <a:p>
            <a:pPr>
              <a:lnSpc>
                <a:spcPct val="120000"/>
              </a:lnSpc>
              <a:buNone/>
              <a:defRPr/>
            </a:pPr>
            <a:r>
              <a:rPr lang="en-GB" dirty="0"/>
              <a:t>X</a:t>
            </a:r>
            <a:r>
              <a:rPr lang="en-GB" baseline="-25000" dirty="0"/>
              <a:t>4</a:t>
            </a:r>
            <a:r>
              <a:rPr lang="en-GB" dirty="0"/>
              <a:t> = Length of name of band (number of characters)</a:t>
            </a:r>
          </a:p>
          <a:p>
            <a:pPr>
              <a:lnSpc>
                <a:spcPct val="120000"/>
              </a:lnSpc>
              <a:buNone/>
              <a:defRPr/>
            </a:pPr>
            <a:r>
              <a:rPr lang="en-GB" dirty="0"/>
              <a:t>X</a:t>
            </a:r>
            <a:r>
              <a:rPr lang="en-GB" baseline="-25000" dirty="0"/>
              <a:t>5</a:t>
            </a:r>
            <a:r>
              <a:rPr lang="en-GB" dirty="0"/>
              <a:t> = Genre (Country, Hip Hop, Jazz, Pop, R&amp;B, Rock, Soul)  NEW!!!</a:t>
            </a:r>
          </a:p>
        </p:txBody>
      </p:sp>
    </p:spTree>
    <p:extLst>
      <p:ext uri="{BB962C8B-B14F-4D97-AF65-F5344CB8AC3E}">
        <p14:creationId xmlns:p14="http://schemas.microsoft.com/office/powerpoint/2010/main" val="978424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Input</a:t>
            </a:r>
          </a:p>
        </p:txBody>
      </p:sp>
      <p:pic>
        <p:nvPicPr>
          <p:cNvPr id="4" name="Picture 3"/>
          <p:cNvPicPr>
            <a:picLocks noChangeAspect="1"/>
          </p:cNvPicPr>
          <p:nvPr/>
        </p:nvPicPr>
        <p:blipFill>
          <a:blip r:embed="rId2"/>
          <a:stretch>
            <a:fillRect/>
          </a:stretch>
        </p:blipFill>
        <p:spPr>
          <a:xfrm>
            <a:off x="1234263" y="1448421"/>
            <a:ext cx="7699425" cy="5040297"/>
          </a:xfrm>
          <a:prstGeom prst="rect">
            <a:avLst/>
          </a:prstGeom>
        </p:spPr>
      </p:pic>
    </p:spTree>
    <p:extLst>
      <p:ext uri="{BB962C8B-B14F-4D97-AF65-F5344CB8AC3E}">
        <p14:creationId xmlns:p14="http://schemas.microsoft.com/office/powerpoint/2010/main" val="322464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Input</a:t>
            </a:r>
          </a:p>
        </p:txBody>
      </p:sp>
      <p:sp>
        <p:nvSpPr>
          <p:cNvPr id="3" name="Content Placeholder 2"/>
          <p:cNvSpPr>
            <a:spLocks noGrp="1"/>
          </p:cNvSpPr>
          <p:nvPr>
            <p:ph idx="1"/>
          </p:nvPr>
        </p:nvSpPr>
        <p:spPr/>
        <p:txBody>
          <a:bodyPr>
            <a:normAutofit fontScale="47500" lnSpcReduction="20000"/>
          </a:bodyPr>
          <a:lstStyle/>
          <a:p>
            <a:pPr marL="82296" indent="0">
              <a:buNone/>
            </a:pPr>
            <a:r>
              <a:rPr lang="en-GB" dirty="0">
                <a:solidFill>
                  <a:srgbClr val="FF0000"/>
                </a:solidFill>
                <a:latin typeface="Courier New" panose="02070309020205020404" pitchFamily="49" charset="0"/>
                <a:cs typeface="Courier New" panose="02070309020205020404" pitchFamily="49" charset="0"/>
              </a:rPr>
              <a:t>&gt; attach(</a:t>
            </a:r>
            <a:r>
              <a:rPr lang="en-GB" dirty="0" err="1">
                <a:solidFill>
                  <a:srgbClr val="FF0000"/>
                </a:solidFill>
                <a:latin typeface="Courier New" panose="02070309020205020404" pitchFamily="49" charset="0"/>
                <a:cs typeface="Courier New" panose="02070309020205020404" pitchFamily="49" charset="0"/>
              </a:rPr>
              <a:t>Record_Sales_Data</a:t>
            </a:r>
            <a:r>
              <a:rPr lang="en-GB" dirty="0">
                <a:solidFill>
                  <a:srgbClr val="FF0000"/>
                </a:solidFill>
                <a:latin typeface="Courier New" panose="02070309020205020404" pitchFamily="49" charset="0"/>
                <a:cs typeface="Courier New" panose="02070309020205020404" pitchFamily="49" charset="0"/>
              </a:rPr>
              <a:t>)</a:t>
            </a:r>
          </a:p>
          <a:p>
            <a:pPr marL="82296" indent="0">
              <a:buNone/>
            </a:pPr>
            <a:r>
              <a:rPr lang="en-GB" dirty="0">
                <a:solidFill>
                  <a:srgbClr val="FF0000"/>
                </a:solidFill>
                <a:latin typeface="Courier New" panose="02070309020205020404" pitchFamily="49" charset="0"/>
                <a:cs typeface="Courier New" panose="02070309020205020404" pitchFamily="49" charset="0"/>
              </a:rPr>
              <a:t>&gt; </a:t>
            </a:r>
            <a:r>
              <a:rPr lang="en-GB" dirty="0" err="1">
                <a:solidFill>
                  <a:srgbClr val="FF0000"/>
                </a:solidFill>
                <a:latin typeface="Courier New" panose="02070309020205020404" pitchFamily="49" charset="0"/>
                <a:cs typeface="Courier New" panose="02070309020205020404" pitchFamily="49" charset="0"/>
              </a:rPr>
              <a:t>Record_Sales_Data</a:t>
            </a:r>
            <a:endParaRPr lang="en-GB" dirty="0">
              <a:solidFill>
                <a:srgbClr val="FF000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    Sales Advertising Airtime Attractiveness </a:t>
            </a:r>
            <a:r>
              <a:rPr lang="en-GB" dirty="0" err="1">
                <a:solidFill>
                  <a:srgbClr val="002060"/>
                </a:solidFill>
                <a:latin typeface="Courier New" panose="02070309020205020404" pitchFamily="49" charset="0"/>
                <a:cs typeface="Courier New" panose="02070309020205020404" pitchFamily="49" charset="0"/>
              </a:rPr>
              <a:t>Length.of.Name</a:t>
            </a:r>
            <a:endParaRPr lang="en-GB" dirty="0">
              <a:solidFill>
                <a:srgbClr val="00206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1     330       10.26      43             10              8</a:t>
            </a:r>
          </a:p>
          <a:p>
            <a:pPr marL="82296" indent="0">
              <a:buNone/>
            </a:pPr>
            <a:r>
              <a:rPr lang="en-GB" dirty="0">
                <a:solidFill>
                  <a:srgbClr val="002060"/>
                </a:solidFill>
                <a:latin typeface="Courier New" panose="02070309020205020404" pitchFamily="49" charset="0"/>
                <a:cs typeface="Courier New" panose="02070309020205020404" pitchFamily="49" charset="0"/>
              </a:rPr>
              <a:t>2     120      985.69      28              7             14</a:t>
            </a:r>
          </a:p>
          <a:p>
            <a:pPr marL="82296" indent="0">
              <a:buNone/>
            </a:pPr>
            <a:r>
              <a:rPr lang="en-GB" dirty="0">
                <a:solidFill>
                  <a:srgbClr val="002060"/>
                </a:solidFill>
                <a:latin typeface="Courier New" panose="02070309020205020404" pitchFamily="49" charset="0"/>
                <a:cs typeface="Courier New" panose="02070309020205020404" pitchFamily="49" charset="0"/>
              </a:rPr>
              <a:t>3     360     1445.56      35              7             10</a:t>
            </a:r>
          </a:p>
          <a:p>
            <a:pPr marL="82296" indent="0">
              <a:buNone/>
            </a:pPr>
            <a:r>
              <a:rPr lang="en-GB" dirty="0">
                <a:solidFill>
                  <a:srgbClr val="002060"/>
                </a:solidFill>
                <a:latin typeface="Courier New" panose="02070309020205020404" pitchFamily="49" charset="0"/>
                <a:cs typeface="Courier New" panose="02070309020205020404" pitchFamily="49" charset="0"/>
              </a:rPr>
              <a:t>4     270     1188.19      33              7             15</a:t>
            </a:r>
          </a:p>
          <a:p>
            <a:pPr marL="82296" indent="0">
              <a:buNone/>
            </a:pPr>
            <a:r>
              <a:rPr lang="en-GB" dirty="0">
                <a:solidFill>
                  <a:srgbClr val="002060"/>
                </a:solidFill>
                <a:latin typeface="Courier New" panose="02070309020205020404" pitchFamily="49" charset="0"/>
                <a:cs typeface="Courier New" panose="02070309020205020404" pitchFamily="49" charset="0"/>
              </a:rPr>
              <a:t>5     220      574.51      44              5             16</a:t>
            </a:r>
          </a:p>
          <a:p>
            <a:pPr marL="82296" indent="0">
              <a:buNone/>
            </a:pPr>
            <a:r>
              <a:rPr lang="en-GB" dirty="0">
                <a:solidFill>
                  <a:srgbClr val="002060"/>
                </a:solidFill>
                <a:latin typeface="Courier New" panose="02070309020205020404" pitchFamily="49" charset="0"/>
                <a:cs typeface="Courier New" panose="02070309020205020404" pitchFamily="49" charset="0"/>
              </a:rPr>
              <a:t>6     170      568.95      19              5              5</a:t>
            </a:r>
          </a:p>
          <a:p>
            <a:pPr marL="82296" indent="0">
              <a:buNone/>
            </a:pPr>
            <a:r>
              <a:rPr lang="en-GB" dirty="0">
                <a:solidFill>
                  <a:srgbClr val="002060"/>
                </a:solidFill>
                <a:latin typeface="Courier New" panose="02070309020205020404" pitchFamily="49" charset="0"/>
                <a:cs typeface="Courier New" panose="02070309020205020404" pitchFamily="49" charset="0"/>
              </a:rPr>
              <a:t>7      70      471.81      20              1             13</a:t>
            </a:r>
          </a:p>
          <a:p>
            <a:pPr marL="82296" indent="0">
              <a:buNone/>
            </a:pPr>
            <a:r>
              <a:rPr lang="en-GB" dirty="0">
                <a:solidFill>
                  <a:srgbClr val="002060"/>
                </a:solidFill>
                <a:latin typeface="Courier New" panose="02070309020205020404" pitchFamily="49" charset="0"/>
                <a:cs typeface="Courier New" panose="02070309020205020404" pitchFamily="49" charset="0"/>
              </a:rPr>
              <a:t>8     210      537.35      22              9              9</a:t>
            </a:r>
          </a:p>
          <a:p>
            <a:pPr marL="82296" indent="0">
              <a:buNone/>
            </a:pPr>
            <a:r>
              <a:rPr lang="en-GB" dirty="0">
                <a:solidFill>
                  <a:srgbClr val="002060"/>
                </a:solidFill>
                <a:latin typeface="Courier New" panose="02070309020205020404" pitchFamily="49" charset="0"/>
                <a:cs typeface="Courier New" panose="02070309020205020404" pitchFamily="49" charset="0"/>
              </a:rPr>
              <a:t>9     200      514.07      21              7              4</a:t>
            </a:r>
          </a:p>
          <a:p>
            <a:pPr marL="82296" indent="0">
              <a:buNone/>
            </a:pPr>
            <a:r>
              <a:rPr lang="en-GB" dirty="0">
                <a:solidFill>
                  <a:srgbClr val="002060"/>
                </a:solidFill>
                <a:latin typeface="Courier New" panose="02070309020205020404" pitchFamily="49" charset="0"/>
                <a:cs typeface="Courier New" panose="02070309020205020404" pitchFamily="49" charset="0"/>
              </a:rPr>
              <a:t>10    300      174.09      40              7             15</a:t>
            </a:r>
          </a:p>
          <a:p>
            <a:pPr marL="82296" indent="0">
              <a:buNone/>
            </a:pPr>
            <a:r>
              <a:rPr lang="en-GB" dirty="0">
                <a:solidFill>
                  <a:srgbClr val="002060"/>
                </a:solidFill>
                <a:latin typeface="Courier New" panose="02070309020205020404" pitchFamily="49" charset="0"/>
                <a:cs typeface="Courier New" panose="02070309020205020404" pitchFamily="49" charset="0"/>
              </a:rPr>
              <a:t>…</a:t>
            </a:r>
          </a:p>
          <a:p>
            <a:pPr marL="82296" indent="0">
              <a:buNone/>
            </a:pPr>
            <a:r>
              <a:rPr lang="en-GB" dirty="0">
                <a:solidFill>
                  <a:srgbClr val="FF0000"/>
                </a:solidFill>
                <a:latin typeface="Courier New" panose="02070309020205020404" pitchFamily="49" charset="0"/>
                <a:cs typeface="Courier New" panose="02070309020205020404" pitchFamily="49" charset="0"/>
              </a:rPr>
              <a:t>&gt; detach(</a:t>
            </a:r>
            <a:r>
              <a:rPr lang="en-GB" dirty="0" err="1">
                <a:solidFill>
                  <a:srgbClr val="FF0000"/>
                </a:solidFill>
                <a:latin typeface="Courier New" panose="02070309020205020404" pitchFamily="49" charset="0"/>
                <a:cs typeface="Courier New" panose="02070309020205020404" pitchFamily="49" charset="0"/>
              </a:rPr>
              <a:t>Record_Sales_Data</a:t>
            </a:r>
            <a:r>
              <a:rPr lang="en-GB" dirty="0">
                <a:solidFill>
                  <a:srgbClr val="FF0000"/>
                </a:solidFill>
                <a:latin typeface="Courier New" panose="02070309020205020404" pitchFamily="49" charset="0"/>
                <a:cs typeface="Courier New" panose="02070309020205020404" pitchFamily="49" charset="0"/>
              </a:rPr>
              <a:t>)</a:t>
            </a:r>
          </a:p>
          <a:p>
            <a:pPr marL="82296" indent="0">
              <a:buNone/>
            </a:pP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4684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Input</a:t>
            </a:r>
          </a:p>
        </p:txBody>
      </p:sp>
      <p:sp>
        <p:nvSpPr>
          <p:cNvPr id="3" name="Content Placeholder 2"/>
          <p:cNvSpPr>
            <a:spLocks noGrp="1"/>
          </p:cNvSpPr>
          <p:nvPr>
            <p:ph idx="1"/>
          </p:nvPr>
        </p:nvSpPr>
        <p:spPr/>
        <p:txBody>
          <a:bodyPr>
            <a:normAutofit fontScale="85000" lnSpcReduction="10000"/>
          </a:bodyPr>
          <a:lstStyle/>
          <a:p>
            <a:pPr marL="82296" indent="0">
              <a:buNone/>
            </a:pPr>
            <a:r>
              <a:rPr lang="en-GB" dirty="0"/>
              <a:t>The data have been entered into Excel and saved as a file called “Record Sales Data (Extended)”</a:t>
            </a:r>
          </a:p>
          <a:p>
            <a:pPr marL="82296" indent="0">
              <a:buNone/>
            </a:pPr>
            <a:r>
              <a:rPr lang="en-GB" i="1"/>
              <a:t>It should </a:t>
            </a:r>
            <a:r>
              <a:rPr lang="en-GB" i="1" dirty="0"/>
              <a:t>be possible to import the Excel file directly into R Studio.  If not, save the file as a CSV (Comma Separated Values) file called (for example) “Record Sales Adverts.csv” and import that file.</a:t>
            </a:r>
          </a:p>
          <a:p>
            <a:pPr marL="82296" indent="0">
              <a:buNone/>
            </a:pPr>
            <a:endParaRPr lang="en-GB" dirty="0"/>
          </a:p>
          <a:p>
            <a:pPr marL="82296" indent="0">
              <a:buNone/>
            </a:pPr>
            <a:r>
              <a:rPr lang="en-GB" sz="2000" dirty="0">
                <a:solidFill>
                  <a:srgbClr val="FF0000"/>
                </a:solidFill>
                <a:latin typeface="Courier New" panose="02070309020205020404" pitchFamily="49" charset="0"/>
                <a:cs typeface="Courier New" panose="02070309020205020404" pitchFamily="49" charset="0"/>
              </a:rPr>
              <a:t>&gt; read.csv("Record Sales Data (Extended).csv") 	-&gt; </a:t>
            </a:r>
            <a:r>
              <a:rPr lang="en-GB" sz="2000" dirty="0" err="1">
                <a:solidFill>
                  <a:srgbClr val="FF0000"/>
                </a:solidFill>
                <a:latin typeface="Courier New" panose="02070309020205020404" pitchFamily="49" charset="0"/>
                <a:cs typeface="Courier New" panose="02070309020205020404" pitchFamily="49" charset="0"/>
              </a:rPr>
              <a:t>Record_Sales_Data_Ext</a:t>
            </a:r>
            <a:endParaRPr lang="en-GB" sz="2000" dirty="0">
              <a:solidFill>
                <a:srgbClr val="FF0000"/>
              </a:solidFill>
              <a:latin typeface="Courier New" panose="02070309020205020404" pitchFamily="49" charset="0"/>
              <a:cs typeface="Courier New" panose="02070309020205020404" pitchFamily="49" charset="0"/>
            </a:endParaRPr>
          </a:p>
          <a:p>
            <a:pPr marL="82296" indent="0">
              <a:buNone/>
            </a:pPr>
            <a:r>
              <a:rPr lang="en-GB" sz="2000" dirty="0">
                <a:solidFill>
                  <a:srgbClr val="FF0000"/>
                </a:solidFill>
                <a:latin typeface="Courier New" panose="02070309020205020404" pitchFamily="49" charset="0"/>
                <a:cs typeface="Courier New" panose="02070309020205020404" pitchFamily="49" charset="0"/>
              </a:rPr>
              <a:t>&gt; attach(</a:t>
            </a:r>
            <a:r>
              <a:rPr lang="en-GB" sz="2000" dirty="0" err="1">
                <a:solidFill>
                  <a:srgbClr val="FF0000"/>
                </a:solidFill>
                <a:latin typeface="Courier New" panose="02070309020205020404" pitchFamily="49" charset="0"/>
                <a:cs typeface="Courier New" panose="02070309020205020404" pitchFamily="49" charset="0"/>
              </a:rPr>
              <a:t>Record_Sales_Data.ext</a:t>
            </a:r>
            <a:r>
              <a:rPr lang="en-GB" sz="2000" dirty="0">
                <a:solidFill>
                  <a:srgbClr val="FF0000"/>
                </a:solidFill>
                <a:latin typeface="Courier New" panose="02070309020205020404" pitchFamily="49" charset="0"/>
                <a:cs typeface="Courier New" panose="02070309020205020404" pitchFamily="49" charset="0"/>
              </a:rPr>
              <a:t>)</a:t>
            </a:r>
          </a:p>
          <a:p>
            <a:pPr marL="82296" indent="0">
              <a:buNone/>
            </a:pPr>
            <a:r>
              <a:rPr lang="en-GB" sz="2000" dirty="0">
                <a:solidFill>
                  <a:srgbClr val="FF0000"/>
                </a:solidFill>
                <a:latin typeface="Courier New" panose="02070309020205020404" pitchFamily="49" charset="0"/>
                <a:cs typeface="Courier New" panose="02070309020205020404" pitchFamily="49" charset="0"/>
              </a:rPr>
              <a:t>…</a:t>
            </a:r>
          </a:p>
          <a:p>
            <a:pPr marL="82296" indent="0">
              <a:buNone/>
            </a:pPr>
            <a:r>
              <a:rPr lang="en-GB" sz="2000" dirty="0">
                <a:solidFill>
                  <a:srgbClr val="FF0000"/>
                </a:solidFill>
                <a:latin typeface="Courier New" panose="02070309020205020404" pitchFamily="49" charset="0"/>
                <a:cs typeface="Courier New" panose="02070309020205020404" pitchFamily="49" charset="0"/>
              </a:rPr>
              <a:t>&gt; detach(</a:t>
            </a:r>
            <a:r>
              <a:rPr lang="en-GB" sz="2000" dirty="0" err="1">
                <a:solidFill>
                  <a:srgbClr val="FF0000"/>
                </a:solidFill>
                <a:latin typeface="Courier New" panose="02070309020205020404" pitchFamily="49" charset="0"/>
                <a:cs typeface="Courier New" panose="02070309020205020404" pitchFamily="49" charset="0"/>
              </a:rPr>
              <a:t>Record_Sales_Data_Ext</a:t>
            </a:r>
            <a:r>
              <a:rPr lang="en-GB" sz="2000" dirty="0">
                <a:solidFill>
                  <a:srgbClr val="FF0000"/>
                </a:solidFill>
                <a:latin typeface="Courier New" panose="02070309020205020404" pitchFamily="49" charset="0"/>
                <a:cs typeface="Courier New" panose="02070309020205020404" pitchFamily="49" charset="0"/>
              </a:rPr>
              <a:t>)</a:t>
            </a:r>
          </a:p>
          <a:p>
            <a:pPr marL="82296" indent="0">
              <a:buNone/>
            </a:pPr>
            <a:endParaRPr lang="en-GB" dirty="0"/>
          </a:p>
        </p:txBody>
      </p:sp>
    </p:spTree>
    <p:extLst>
      <p:ext uri="{BB962C8B-B14F-4D97-AF65-F5344CB8AC3E}">
        <p14:creationId xmlns:p14="http://schemas.microsoft.com/office/powerpoint/2010/main" val="30355404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Input</a:t>
            </a:r>
          </a:p>
        </p:txBody>
      </p:sp>
      <p:sp>
        <p:nvSpPr>
          <p:cNvPr id="3" name="Content Placeholder 2"/>
          <p:cNvSpPr>
            <a:spLocks noGrp="1"/>
          </p:cNvSpPr>
          <p:nvPr>
            <p:ph idx="1"/>
          </p:nvPr>
        </p:nvSpPr>
        <p:spPr>
          <a:xfrm>
            <a:off x="1259632" y="1450168"/>
            <a:ext cx="7498080" cy="4800600"/>
          </a:xfrm>
        </p:spPr>
        <p:txBody>
          <a:bodyPr>
            <a:normAutofit fontScale="40000" lnSpcReduction="20000"/>
          </a:bodyPr>
          <a:lstStyle/>
          <a:p>
            <a:pPr marL="82296" indent="0">
              <a:buNone/>
            </a:pPr>
            <a:r>
              <a:rPr lang="en-GB" sz="3500" dirty="0">
                <a:solidFill>
                  <a:srgbClr val="FF0000"/>
                </a:solidFill>
                <a:latin typeface="Courier New" panose="02070309020205020404" pitchFamily="49" charset="0"/>
                <a:cs typeface="Courier New" panose="02070309020205020404" pitchFamily="49" charset="0"/>
              </a:rPr>
              <a:t>&gt; attach(</a:t>
            </a:r>
            <a:r>
              <a:rPr lang="en-GB" sz="3500" dirty="0" err="1">
                <a:solidFill>
                  <a:srgbClr val="FF0000"/>
                </a:solidFill>
                <a:latin typeface="Courier New" panose="02070309020205020404" pitchFamily="49" charset="0"/>
                <a:cs typeface="Courier New" panose="02070309020205020404" pitchFamily="49" charset="0"/>
              </a:rPr>
              <a:t>Record_Sales_Data_Ext</a:t>
            </a:r>
            <a:r>
              <a:rPr lang="en-GB" sz="3500" dirty="0">
                <a:solidFill>
                  <a:srgbClr val="FF0000"/>
                </a:solidFill>
                <a:latin typeface="Courier New" panose="02070309020205020404" pitchFamily="49" charset="0"/>
                <a:cs typeface="Courier New" panose="02070309020205020404" pitchFamily="49" charset="0"/>
              </a:rPr>
              <a:t>)</a:t>
            </a:r>
          </a:p>
          <a:p>
            <a:pPr marL="82296" indent="0">
              <a:buNone/>
            </a:pPr>
            <a:r>
              <a:rPr lang="en-GB" sz="3500" dirty="0">
                <a:solidFill>
                  <a:srgbClr val="FF0000"/>
                </a:solidFill>
                <a:latin typeface="Courier New" panose="02070309020205020404" pitchFamily="49" charset="0"/>
                <a:cs typeface="Courier New" panose="02070309020205020404" pitchFamily="49" charset="0"/>
              </a:rPr>
              <a:t>&gt; </a:t>
            </a:r>
            <a:r>
              <a:rPr lang="en-GB" sz="3500" dirty="0" err="1">
                <a:solidFill>
                  <a:srgbClr val="FF0000"/>
                </a:solidFill>
                <a:latin typeface="Courier New" panose="02070309020205020404" pitchFamily="49" charset="0"/>
                <a:cs typeface="Courier New" panose="02070309020205020404" pitchFamily="49" charset="0"/>
              </a:rPr>
              <a:t>Record_Sales_Data_Ext</a:t>
            </a:r>
            <a:endParaRPr lang="en-GB" sz="3500" dirty="0">
              <a:solidFill>
                <a:srgbClr val="FF0000"/>
              </a:solidFill>
              <a:latin typeface="Courier New" panose="02070309020205020404" pitchFamily="49" charset="0"/>
              <a:cs typeface="Courier New" panose="02070309020205020404" pitchFamily="49" charset="0"/>
            </a:endParaRPr>
          </a:p>
          <a:p>
            <a:pPr marL="82296" indent="0">
              <a:buNone/>
            </a:pPr>
            <a:r>
              <a:rPr lang="en-GB" sz="3500" dirty="0">
                <a:solidFill>
                  <a:srgbClr val="FF0000"/>
                </a:solidFill>
                <a:latin typeface="Courier New" panose="02070309020205020404" pitchFamily="49" charset="0"/>
                <a:cs typeface="Courier New" panose="02070309020205020404" pitchFamily="49" charset="0"/>
              </a:rPr>
              <a:t>    </a:t>
            </a:r>
            <a:r>
              <a:rPr lang="en-GB" sz="3500" dirty="0">
                <a:solidFill>
                  <a:srgbClr val="002060"/>
                </a:solidFill>
                <a:latin typeface="Courier New" panose="02070309020205020404" pitchFamily="49" charset="0"/>
                <a:cs typeface="Courier New" panose="02070309020205020404" pitchFamily="49" charset="0"/>
              </a:rPr>
              <a:t>Sales Advertising Airtime Attractiveness </a:t>
            </a:r>
            <a:r>
              <a:rPr lang="en-GB" sz="3500" dirty="0" err="1">
                <a:solidFill>
                  <a:srgbClr val="002060"/>
                </a:solidFill>
                <a:latin typeface="Courier New" panose="02070309020205020404" pitchFamily="49" charset="0"/>
                <a:cs typeface="Courier New" panose="02070309020205020404" pitchFamily="49" charset="0"/>
              </a:rPr>
              <a:t>Length.of.Name</a:t>
            </a:r>
            <a:r>
              <a:rPr lang="en-GB" sz="3500" dirty="0">
                <a:solidFill>
                  <a:srgbClr val="002060"/>
                </a:solidFill>
                <a:latin typeface="Courier New" panose="02070309020205020404" pitchFamily="49" charset="0"/>
                <a:cs typeface="Courier New" panose="02070309020205020404" pitchFamily="49" charset="0"/>
              </a:rPr>
              <a:t>   Genre</a:t>
            </a:r>
          </a:p>
          <a:p>
            <a:pPr marL="82296" indent="0">
              <a:buNone/>
            </a:pPr>
            <a:r>
              <a:rPr lang="en-GB" sz="3500" dirty="0">
                <a:solidFill>
                  <a:srgbClr val="002060"/>
                </a:solidFill>
                <a:latin typeface="Courier New" panose="02070309020205020404" pitchFamily="49" charset="0"/>
                <a:cs typeface="Courier New" panose="02070309020205020404" pitchFamily="49" charset="0"/>
              </a:rPr>
              <a:t>1     330       10.26      43             10              8     Pop</a:t>
            </a:r>
          </a:p>
          <a:p>
            <a:pPr marL="82296" indent="0">
              <a:buNone/>
            </a:pPr>
            <a:r>
              <a:rPr lang="en-GB" sz="3500" dirty="0">
                <a:solidFill>
                  <a:srgbClr val="002060"/>
                </a:solidFill>
                <a:latin typeface="Courier New" panose="02070309020205020404" pitchFamily="49" charset="0"/>
                <a:cs typeface="Courier New" panose="02070309020205020404" pitchFamily="49" charset="0"/>
              </a:rPr>
              <a:t>2     120      985.69      28              7             14     R&amp;B</a:t>
            </a:r>
          </a:p>
          <a:p>
            <a:pPr marL="82296" indent="0">
              <a:buNone/>
            </a:pPr>
            <a:r>
              <a:rPr lang="en-GB" sz="3500" dirty="0">
                <a:solidFill>
                  <a:srgbClr val="002060"/>
                </a:solidFill>
                <a:latin typeface="Courier New" panose="02070309020205020404" pitchFamily="49" charset="0"/>
                <a:cs typeface="Courier New" panose="02070309020205020404" pitchFamily="49" charset="0"/>
              </a:rPr>
              <a:t>3     360     1445.56      35              7             10    Rock</a:t>
            </a:r>
          </a:p>
          <a:p>
            <a:pPr marL="82296" indent="0">
              <a:buNone/>
            </a:pPr>
            <a:r>
              <a:rPr lang="en-GB" sz="3500" dirty="0">
                <a:solidFill>
                  <a:srgbClr val="002060"/>
                </a:solidFill>
                <a:latin typeface="Courier New" panose="02070309020205020404" pitchFamily="49" charset="0"/>
                <a:cs typeface="Courier New" panose="02070309020205020404" pitchFamily="49" charset="0"/>
              </a:rPr>
              <a:t>4     270     1188.19      33              7             15 Hip Hop</a:t>
            </a:r>
          </a:p>
          <a:p>
            <a:pPr marL="82296" indent="0">
              <a:buNone/>
            </a:pPr>
            <a:r>
              <a:rPr lang="en-GB" sz="3500" dirty="0">
                <a:solidFill>
                  <a:srgbClr val="002060"/>
                </a:solidFill>
                <a:latin typeface="Courier New" panose="02070309020205020404" pitchFamily="49" charset="0"/>
                <a:cs typeface="Courier New" panose="02070309020205020404" pitchFamily="49" charset="0"/>
              </a:rPr>
              <a:t>5     220      574.51      44              5             16 Country</a:t>
            </a:r>
          </a:p>
          <a:p>
            <a:pPr marL="82296" indent="0">
              <a:buNone/>
            </a:pPr>
            <a:r>
              <a:rPr lang="en-GB" sz="3500" dirty="0">
                <a:solidFill>
                  <a:srgbClr val="002060"/>
                </a:solidFill>
                <a:latin typeface="Courier New" panose="02070309020205020404" pitchFamily="49" charset="0"/>
                <a:cs typeface="Courier New" panose="02070309020205020404" pitchFamily="49" charset="0"/>
              </a:rPr>
              <a:t>6     170      568.95      19              5              5     Pop</a:t>
            </a:r>
          </a:p>
          <a:p>
            <a:pPr marL="82296" indent="0">
              <a:buNone/>
            </a:pPr>
            <a:r>
              <a:rPr lang="en-GB" sz="3500" dirty="0">
                <a:solidFill>
                  <a:srgbClr val="002060"/>
                </a:solidFill>
                <a:latin typeface="Courier New" panose="02070309020205020404" pitchFamily="49" charset="0"/>
                <a:cs typeface="Courier New" panose="02070309020205020404" pitchFamily="49" charset="0"/>
              </a:rPr>
              <a:t>7      70      471.81      20              1             13    Jazz</a:t>
            </a:r>
          </a:p>
          <a:p>
            <a:pPr marL="82296" indent="0">
              <a:buNone/>
            </a:pPr>
            <a:r>
              <a:rPr lang="en-GB" sz="3500" dirty="0">
                <a:solidFill>
                  <a:srgbClr val="002060"/>
                </a:solidFill>
                <a:latin typeface="Courier New" panose="02070309020205020404" pitchFamily="49" charset="0"/>
                <a:cs typeface="Courier New" panose="02070309020205020404" pitchFamily="49" charset="0"/>
              </a:rPr>
              <a:t>8     210      537.35      22              9              9    Rock</a:t>
            </a:r>
          </a:p>
          <a:p>
            <a:pPr marL="82296" indent="0">
              <a:buNone/>
            </a:pPr>
            <a:r>
              <a:rPr lang="en-GB" sz="3500" dirty="0">
                <a:solidFill>
                  <a:srgbClr val="002060"/>
                </a:solidFill>
                <a:latin typeface="Courier New" panose="02070309020205020404" pitchFamily="49" charset="0"/>
                <a:cs typeface="Courier New" panose="02070309020205020404" pitchFamily="49" charset="0"/>
              </a:rPr>
              <a:t>9     200      514.07      21              7              4 Hip Hop</a:t>
            </a:r>
          </a:p>
          <a:p>
            <a:pPr marL="82296" indent="0">
              <a:buNone/>
            </a:pPr>
            <a:r>
              <a:rPr lang="en-GB" sz="3500" dirty="0">
                <a:solidFill>
                  <a:srgbClr val="002060"/>
                </a:solidFill>
                <a:latin typeface="Courier New" panose="02070309020205020404" pitchFamily="49" charset="0"/>
                <a:cs typeface="Courier New" panose="02070309020205020404" pitchFamily="49" charset="0"/>
              </a:rPr>
              <a:t>10    300      174.09      40              7             15     R&amp;B</a:t>
            </a:r>
          </a:p>
          <a:p>
            <a:pPr marL="82296" indent="0">
              <a:buNone/>
            </a:pPr>
            <a:r>
              <a:rPr lang="en-GB" sz="3500" dirty="0">
                <a:solidFill>
                  <a:srgbClr val="002060"/>
                </a:solidFill>
                <a:latin typeface="Courier New" panose="02070309020205020404" pitchFamily="49" charset="0"/>
                <a:cs typeface="Courier New" panose="02070309020205020404" pitchFamily="49" charset="0"/>
              </a:rPr>
              <a:t>…</a:t>
            </a:r>
          </a:p>
          <a:p>
            <a:pPr marL="82296" indent="0">
              <a:buNone/>
            </a:pPr>
            <a:r>
              <a:rPr lang="en-GB" sz="3500" dirty="0">
                <a:solidFill>
                  <a:srgbClr val="FF0000"/>
                </a:solidFill>
                <a:latin typeface="Courier New" panose="02070309020205020404" pitchFamily="49" charset="0"/>
                <a:cs typeface="Courier New" panose="02070309020205020404" pitchFamily="49" charset="0"/>
              </a:rPr>
              <a:t>&gt; detach(</a:t>
            </a:r>
            <a:r>
              <a:rPr lang="en-GB" sz="3500" dirty="0" err="1">
                <a:solidFill>
                  <a:srgbClr val="FF0000"/>
                </a:solidFill>
                <a:latin typeface="Courier New" panose="02070309020205020404" pitchFamily="49" charset="0"/>
                <a:cs typeface="Courier New" panose="02070309020205020404" pitchFamily="49" charset="0"/>
              </a:rPr>
              <a:t>Record_Sales_Data_Ext</a:t>
            </a:r>
            <a:r>
              <a:rPr lang="en-GB" sz="3500" dirty="0">
                <a:solidFill>
                  <a:srgbClr val="FF0000"/>
                </a:solidFill>
                <a:latin typeface="Courier New" panose="02070309020205020404" pitchFamily="49" charset="0"/>
                <a:cs typeface="Courier New" panose="02070309020205020404" pitchFamily="49" charset="0"/>
              </a:rPr>
              <a:t>)</a:t>
            </a:r>
          </a:p>
          <a:p>
            <a:pPr marL="82296" indent="0">
              <a:buNone/>
            </a:pP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09882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Quantitative Variables…</a:t>
            </a:r>
          </a:p>
        </p:txBody>
      </p:sp>
      <p:sp>
        <p:nvSpPr>
          <p:cNvPr id="3" name="Content Placeholder 2"/>
          <p:cNvSpPr>
            <a:spLocks noGrp="1"/>
          </p:cNvSpPr>
          <p:nvPr>
            <p:ph idx="1"/>
          </p:nvPr>
        </p:nvSpPr>
        <p:spPr/>
        <p:txBody>
          <a:bodyPr>
            <a:normAutofit/>
          </a:bodyPr>
          <a:lstStyle/>
          <a:p>
            <a:pPr marL="82296" indent="0">
              <a:buNone/>
            </a:pPr>
            <a:r>
              <a:rPr lang="en-GB" sz="2000" dirty="0">
                <a:solidFill>
                  <a:srgbClr val="FF0000"/>
                </a:solidFill>
                <a:latin typeface="Courier New" panose="02070309020205020404" pitchFamily="49" charset="0"/>
                <a:cs typeface="Courier New" panose="02070309020205020404" pitchFamily="49" charset="0"/>
              </a:rPr>
              <a:t>&gt; lm(</a:t>
            </a:r>
            <a:r>
              <a:rPr lang="en-GB" sz="2000" dirty="0" err="1">
                <a:solidFill>
                  <a:srgbClr val="FF0000"/>
                </a:solidFill>
                <a:latin typeface="Courier New" panose="02070309020205020404" pitchFamily="49" charset="0"/>
                <a:cs typeface="Courier New" panose="02070309020205020404" pitchFamily="49" charset="0"/>
              </a:rPr>
              <a:t>Sales~Advertising+Airtime</a:t>
            </a:r>
            <a:r>
              <a:rPr lang="en-GB" sz="2000" dirty="0">
                <a:solidFill>
                  <a:srgbClr val="FF0000"/>
                </a:solidFill>
                <a:latin typeface="Courier New" panose="02070309020205020404" pitchFamily="49" charset="0"/>
                <a:cs typeface="Courier New" panose="02070309020205020404" pitchFamily="49" charset="0"/>
              </a:rPr>
              <a:t>)</a:t>
            </a:r>
          </a:p>
          <a:p>
            <a:pPr marL="82296" indent="0">
              <a:buNone/>
            </a:pPr>
            <a:endParaRPr lang="en-GB" sz="2000" dirty="0">
              <a:latin typeface="Courier New" panose="02070309020205020404" pitchFamily="49" charset="0"/>
              <a:cs typeface="Courier New" panose="02070309020205020404" pitchFamily="49" charset="0"/>
            </a:endParaRPr>
          </a:p>
          <a:p>
            <a:pPr marL="82296" indent="0">
              <a:buNone/>
            </a:pPr>
            <a:r>
              <a:rPr lang="en-GB" sz="2000" dirty="0">
                <a:solidFill>
                  <a:srgbClr val="002060"/>
                </a:solidFill>
                <a:latin typeface="Courier New" panose="02070309020205020404" pitchFamily="49" charset="0"/>
                <a:cs typeface="Courier New" panose="02070309020205020404" pitchFamily="49" charset="0"/>
              </a:rPr>
              <a:t>Call:</a:t>
            </a:r>
          </a:p>
          <a:p>
            <a:pPr marL="82296" indent="0">
              <a:buNone/>
            </a:pPr>
            <a:r>
              <a:rPr lang="en-GB" sz="2000" dirty="0">
                <a:solidFill>
                  <a:srgbClr val="002060"/>
                </a:solidFill>
                <a:latin typeface="Courier New" panose="02070309020205020404" pitchFamily="49" charset="0"/>
                <a:cs typeface="Courier New" panose="02070309020205020404" pitchFamily="49" charset="0"/>
              </a:rPr>
              <a:t>lm(formula = Sales ~ Advertising + Airtime)</a:t>
            </a:r>
          </a:p>
          <a:p>
            <a:pPr marL="82296" indent="0">
              <a:buNone/>
            </a:pPr>
            <a:endParaRPr lang="en-GB" sz="2000" dirty="0">
              <a:solidFill>
                <a:srgbClr val="002060"/>
              </a:solidFill>
              <a:latin typeface="Courier New" panose="02070309020205020404" pitchFamily="49" charset="0"/>
              <a:cs typeface="Courier New" panose="02070309020205020404" pitchFamily="49" charset="0"/>
            </a:endParaRPr>
          </a:p>
          <a:p>
            <a:pPr marL="82296" indent="0">
              <a:buNone/>
            </a:pPr>
            <a:r>
              <a:rPr lang="en-GB" sz="2000" dirty="0">
                <a:solidFill>
                  <a:srgbClr val="002060"/>
                </a:solidFill>
                <a:latin typeface="Courier New" panose="02070309020205020404" pitchFamily="49" charset="0"/>
                <a:cs typeface="Courier New" panose="02070309020205020404" pitchFamily="49" charset="0"/>
              </a:rPr>
              <a:t>Coefficients:</a:t>
            </a:r>
          </a:p>
          <a:p>
            <a:pPr marL="82296" indent="0">
              <a:buNone/>
            </a:pPr>
            <a:r>
              <a:rPr lang="en-GB" sz="2000" dirty="0">
                <a:solidFill>
                  <a:srgbClr val="002060"/>
                </a:solidFill>
                <a:latin typeface="Courier New" panose="02070309020205020404" pitchFamily="49" charset="0"/>
                <a:cs typeface="Courier New" panose="02070309020205020404" pitchFamily="49" charset="0"/>
              </a:rPr>
              <a:t>(Intercept)  Advertising      Airtime  </a:t>
            </a:r>
          </a:p>
          <a:p>
            <a:pPr marL="82296" indent="0">
              <a:buNone/>
            </a:pPr>
            <a:r>
              <a:rPr lang="en-GB" sz="2000" dirty="0">
                <a:solidFill>
                  <a:srgbClr val="002060"/>
                </a:solidFill>
                <a:latin typeface="Courier New" panose="02070309020205020404" pitchFamily="49" charset="0"/>
                <a:cs typeface="Courier New" panose="02070309020205020404" pitchFamily="49" charset="0"/>
              </a:rPr>
              <a:t>   41.12384      0.08689      3.58879 </a:t>
            </a:r>
          </a:p>
          <a:p>
            <a:pPr marL="82296" indent="0">
              <a:buNone/>
            </a:pPr>
            <a:endParaRPr lang="en-GB" sz="2000" dirty="0">
              <a:solidFill>
                <a:srgbClr val="002060"/>
              </a:solidFill>
              <a:latin typeface="Courier New" panose="02070309020205020404" pitchFamily="49" charset="0"/>
              <a:cs typeface="Courier New" panose="02070309020205020404" pitchFamily="49" charset="0"/>
            </a:endParaRPr>
          </a:p>
          <a:p>
            <a:pPr marL="82296" indent="0">
              <a:buNone/>
            </a:pPr>
            <a:r>
              <a:rPr lang="en-GB" sz="3000" i="1" dirty="0">
                <a:cs typeface="Courier New" panose="02070309020205020404" pitchFamily="49" charset="0"/>
              </a:rPr>
              <a:t>N.B.  I chose to use these two quantitative variables for illustrative purposes only.</a:t>
            </a:r>
          </a:p>
        </p:txBody>
      </p:sp>
    </p:spTree>
    <p:extLst>
      <p:ext uri="{BB962C8B-B14F-4D97-AF65-F5344CB8AC3E}">
        <p14:creationId xmlns:p14="http://schemas.microsoft.com/office/powerpoint/2010/main" val="16531607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Categorical (Text) Variable…</a:t>
            </a:r>
          </a:p>
        </p:txBody>
      </p:sp>
      <p:sp>
        <p:nvSpPr>
          <p:cNvPr id="3" name="Content Placeholder 2"/>
          <p:cNvSpPr>
            <a:spLocks noGrp="1"/>
          </p:cNvSpPr>
          <p:nvPr>
            <p:ph idx="1"/>
          </p:nvPr>
        </p:nvSpPr>
        <p:spPr>
          <a:xfrm>
            <a:off x="1187624" y="1442236"/>
            <a:ext cx="7498080" cy="4800600"/>
          </a:xfrm>
        </p:spPr>
        <p:txBody>
          <a:bodyPr>
            <a:normAutofit/>
          </a:bodyPr>
          <a:lstStyle/>
          <a:p>
            <a:pPr marL="82296" indent="0">
              <a:buNone/>
            </a:pPr>
            <a:r>
              <a:rPr lang="en-GB" sz="1400" dirty="0">
                <a:solidFill>
                  <a:srgbClr val="FF0000"/>
                </a:solidFill>
                <a:latin typeface="Courier New" panose="02070309020205020404" pitchFamily="49" charset="0"/>
                <a:cs typeface="Courier New" panose="02070309020205020404" pitchFamily="49" charset="0"/>
              </a:rPr>
              <a:t>&gt; lm(</a:t>
            </a:r>
            <a:r>
              <a:rPr lang="en-GB" sz="1400" dirty="0" err="1">
                <a:solidFill>
                  <a:srgbClr val="FF0000"/>
                </a:solidFill>
                <a:latin typeface="Courier New" panose="02070309020205020404" pitchFamily="49" charset="0"/>
                <a:cs typeface="Courier New" panose="02070309020205020404" pitchFamily="49" charset="0"/>
              </a:rPr>
              <a:t>Sales~Advertising+Airtime+Genre</a:t>
            </a:r>
            <a:r>
              <a:rPr lang="en-GB" sz="1400" dirty="0">
                <a:solidFill>
                  <a:srgbClr val="FF0000"/>
                </a:solidFill>
                <a:latin typeface="Courier New" panose="02070309020205020404" pitchFamily="49" charset="0"/>
                <a:cs typeface="Courier New" panose="02070309020205020404" pitchFamily="49" charset="0"/>
              </a:rPr>
              <a:t>)</a:t>
            </a:r>
          </a:p>
          <a:p>
            <a:pPr marL="82296" indent="0">
              <a:buNone/>
            </a:pPr>
            <a:endParaRPr lang="en-GB" sz="1400" dirty="0">
              <a:latin typeface="Courier New" panose="02070309020205020404" pitchFamily="49" charset="0"/>
              <a:cs typeface="Courier New" panose="02070309020205020404" pitchFamily="49" charset="0"/>
            </a:endParaRPr>
          </a:p>
          <a:p>
            <a:pPr marL="82296" indent="0">
              <a:buNone/>
            </a:pPr>
            <a:r>
              <a:rPr lang="en-GB" sz="1400" dirty="0">
                <a:solidFill>
                  <a:srgbClr val="002060"/>
                </a:solidFill>
                <a:latin typeface="Courier New" panose="02070309020205020404" pitchFamily="49" charset="0"/>
                <a:cs typeface="Courier New" panose="02070309020205020404" pitchFamily="49" charset="0"/>
              </a:rPr>
              <a:t>Call:</a:t>
            </a:r>
          </a:p>
          <a:p>
            <a:pPr marL="82296" indent="0">
              <a:buNone/>
            </a:pPr>
            <a:r>
              <a:rPr lang="en-GB" sz="1400" dirty="0">
                <a:solidFill>
                  <a:srgbClr val="002060"/>
                </a:solidFill>
                <a:latin typeface="Courier New" panose="02070309020205020404" pitchFamily="49" charset="0"/>
                <a:cs typeface="Courier New" panose="02070309020205020404" pitchFamily="49" charset="0"/>
              </a:rPr>
              <a:t>lm(formula = Sales ~ Advertising + Airtime + Genre)</a:t>
            </a:r>
          </a:p>
          <a:p>
            <a:pPr marL="82296" indent="0">
              <a:buNone/>
            </a:pPr>
            <a:endParaRPr lang="en-GB" sz="1400" dirty="0">
              <a:solidFill>
                <a:srgbClr val="002060"/>
              </a:solidFill>
              <a:latin typeface="Courier New" panose="02070309020205020404" pitchFamily="49" charset="0"/>
              <a:cs typeface="Courier New" panose="02070309020205020404" pitchFamily="49" charset="0"/>
            </a:endParaRPr>
          </a:p>
          <a:p>
            <a:pPr marL="82296" indent="0">
              <a:buNone/>
            </a:pPr>
            <a:r>
              <a:rPr lang="en-GB" sz="1400" dirty="0">
                <a:solidFill>
                  <a:srgbClr val="002060"/>
                </a:solidFill>
                <a:latin typeface="Courier New" panose="02070309020205020404" pitchFamily="49" charset="0"/>
                <a:cs typeface="Courier New" panose="02070309020205020404" pitchFamily="49" charset="0"/>
              </a:rPr>
              <a:t>Coefficients:</a:t>
            </a:r>
          </a:p>
          <a:p>
            <a:pPr marL="82296" indent="0">
              <a:buNone/>
            </a:pPr>
            <a:r>
              <a:rPr lang="en-GB" sz="1400" dirty="0">
                <a:solidFill>
                  <a:srgbClr val="002060"/>
                </a:solidFill>
                <a:latin typeface="Courier New" panose="02070309020205020404" pitchFamily="49" charset="0"/>
                <a:cs typeface="Courier New" panose="02070309020205020404" pitchFamily="49" charset="0"/>
              </a:rPr>
              <a:t> (Intercept)   Advertising       Airtime  </a:t>
            </a:r>
            <a:r>
              <a:rPr lang="en-GB" sz="1400" dirty="0" err="1">
                <a:solidFill>
                  <a:srgbClr val="002060"/>
                </a:solidFill>
                <a:latin typeface="Courier New" panose="02070309020205020404" pitchFamily="49" charset="0"/>
                <a:cs typeface="Courier New" panose="02070309020205020404" pitchFamily="49" charset="0"/>
              </a:rPr>
              <a:t>GenreHip</a:t>
            </a:r>
            <a:r>
              <a:rPr lang="en-GB" sz="1400" dirty="0">
                <a:solidFill>
                  <a:srgbClr val="002060"/>
                </a:solidFill>
                <a:latin typeface="Courier New" panose="02070309020205020404" pitchFamily="49" charset="0"/>
                <a:cs typeface="Courier New" panose="02070309020205020404" pitchFamily="49" charset="0"/>
              </a:rPr>
              <a:t> Hop     </a:t>
            </a:r>
            <a:r>
              <a:rPr lang="en-GB" sz="1400" dirty="0" err="1">
                <a:solidFill>
                  <a:srgbClr val="002060"/>
                </a:solidFill>
                <a:latin typeface="Courier New" panose="02070309020205020404" pitchFamily="49" charset="0"/>
                <a:cs typeface="Courier New" panose="02070309020205020404" pitchFamily="49" charset="0"/>
              </a:rPr>
              <a:t>GenreJazz</a:t>
            </a:r>
            <a:r>
              <a:rPr lang="en-GB" sz="1400" dirty="0">
                <a:solidFill>
                  <a:srgbClr val="002060"/>
                </a:solidFill>
                <a:latin typeface="Courier New" panose="02070309020205020404" pitchFamily="49" charset="0"/>
                <a:cs typeface="Courier New" panose="02070309020205020404" pitchFamily="49" charset="0"/>
              </a:rPr>
              <a:t>  </a:t>
            </a:r>
          </a:p>
          <a:p>
            <a:pPr marL="82296" indent="0">
              <a:buNone/>
            </a:pPr>
            <a:r>
              <a:rPr lang="en-GB" sz="1400" dirty="0">
                <a:solidFill>
                  <a:srgbClr val="002060"/>
                </a:solidFill>
                <a:latin typeface="Courier New" panose="02070309020205020404" pitchFamily="49" charset="0"/>
                <a:cs typeface="Courier New" panose="02070309020205020404" pitchFamily="49" charset="0"/>
              </a:rPr>
              <a:t>    48.62438       0.08606       3.54201     -11.83786      -3.56616  </a:t>
            </a:r>
          </a:p>
          <a:p>
            <a:pPr marL="82296" indent="0">
              <a:buNone/>
            </a:pPr>
            <a:r>
              <a:rPr lang="en-GB" sz="1400" dirty="0">
                <a:solidFill>
                  <a:srgbClr val="002060"/>
                </a:solidFill>
                <a:latin typeface="Courier New" panose="02070309020205020404" pitchFamily="49" charset="0"/>
                <a:cs typeface="Courier New" panose="02070309020205020404" pitchFamily="49" charset="0"/>
              </a:rPr>
              <a:t>    </a:t>
            </a:r>
            <a:r>
              <a:rPr lang="en-GB" sz="1400" dirty="0" err="1">
                <a:solidFill>
                  <a:srgbClr val="002060"/>
                </a:solidFill>
                <a:latin typeface="Courier New" panose="02070309020205020404" pitchFamily="49" charset="0"/>
                <a:cs typeface="Courier New" panose="02070309020205020404" pitchFamily="49" charset="0"/>
              </a:rPr>
              <a:t>GenrePop</a:t>
            </a:r>
            <a:r>
              <a:rPr lang="en-GB" sz="1400" dirty="0">
                <a:solidFill>
                  <a:srgbClr val="002060"/>
                </a:solidFill>
                <a:latin typeface="Courier New" panose="02070309020205020404" pitchFamily="49" charset="0"/>
                <a:cs typeface="Courier New" panose="02070309020205020404" pitchFamily="49" charset="0"/>
              </a:rPr>
              <a:t>      </a:t>
            </a:r>
            <a:r>
              <a:rPr lang="en-GB" sz="1400" dirty="0" err="1">
                <a:solidFill>
                  <a:srgbClr val="002060"/>
                </a:solidFill>
                <a:latin typeface="Courier New" panose="02070309020205020404" pitchFamily="49" charset="0"/>
                <a:cs typeface="Courier New" panose="02070309020205020404" pitchFamily="49" charset="0"/>
              </a:rPr>
              <a:t>GenreR&amp;B</a:t>
            </a:r>
            <a:r>
              <a:rPr lang="en-GB" sz="1400" dirty="0">
                <a:solidFill>
                  <a:srgbClr val="002060"/>
                </a:solidFill>
                <a:latin typeface="Courier New" panose="02070309020205020404" pitchFamily="49" charset="0"/>
                <a:cs typeface="Courier New" panose="02070309020205020404" pitchFamily="49" charset="0"/>
              </a:rPr>
              <a:t>     </a:t>
            </a:r>
            <a:r>
              <a:rPr lang="en-GB" sz="1400" dirty="0" err="1">
                <a:solidFill>
                  <a:srgbClr val="002060"/>
                </a:solidFill>
                <a:latin typeface="Courier New" panose="02070309020205020404" pitchFamily="49" charset="0"/>
                <a:cs typeface="Courier New" panose="02070309020205020404" pitchFamily="49" charset="0"/>
              </a:rPr>
              <a:t>GenreRock</a:t>
            </a:r>
            <a:r>
              <a:rPr lang="en-GB" sz="1400" dirty="0">
                <a:solidFill>
                  <a:srgbClr val="002060"/>
                </a:solidFill>
                <a:latin typeface="Courier New" panose="02070309020205020404" pitchFamily="49" charset="0"/>
                <a:cs typeface="Courier New" panose="02070309020205020404" pitchFamily="49" charset="0"/>
              </a:rPr>
              <a:t>     </a:t>
            </a:r>
            <a:r>
              <a:rPr lang="en-GB" sz="1400" dirty="0" err="1">
                <a:solidFill>
                  <a:srgbClr val="002060"/>
                </a:solidFill>
                <a:latin typeface="Courier New" panose="02070309020205020404" pitchFamily="49" charset="0"/>
                <a:cs typeface="Courier New" panose="02070309020205020404" pitchFamily="49" charset="0"/>
              </a:rPr>
              <a:t>GenreSoul</a:t>
            </a:r>
            <a:r>
              <a:rPr lang="en-GB" sz="1400" dirty="0">
                <a:solidFill>
                  <a:srgbClr val="002060"/>
                </a:solidFill>
                <a:latin typeface="Courier New" panose="02070309020205020404" pitchFamily="49" charset="0"/>
                <a:cs typeface="Courier New" panose="02070309020205020404" pitchFamily="49" charset="0"/>
              </a:rPr>
              <a:t>  </a:t>
            </a:r>
          </a:p>
          <a:p>
            <a:pPr marL="82296" indent="0">
              <a:buNone/>
            </a:pPr>
            <a:r>
              <a:rPr lang="en-GB" sz="1400" dirty="0">
                <a:solidFill>
                  <a:srgbClr val="002060"/>
                </a:solidFill>
                <a:latin typeface="Courier New" panose="02070309020205020404" pitchFamily="49" charset="0"/>
                <a:cs typeface="Courier New" panose="02070309020205020404" pitchFamily="49" charset="0"/>
              </a:rPr>
              <a:t>   -10.02813      -9.09157      -2.07784       2.77054</a:t>
            </a:r>
          </a:p>
        </p:txBody>
      </p:sp>
    </p:spTree>
    <p:extLst>
      <p:ext uri="{BB962C8B-B14F-4D97-AF65-F5344CB8AC3E}">
        <p14:creationId xmlns:p14="http://schemas.microsoft.com/office/powerpoint/2010/main" val="12444851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Categorical (Numerical) Variable…</a:t>
            </a:r>
          </a:p>
        </p:txBody>
      </p:sp>
      <p:sp>
        <p:nvSpPr>
          <p:cNvPr id="3" name="Content Placeholder 2"/>
          <p:cNvSpPr>
            <a:spLocks noGrp="1"/>
          </p:cNvSpPr>
          <p:nvPr>
            <p:ph idx="1"/>
          </p:nvPr>
        </p:nvSpPr>
        <p:spPr/>
        <p:txBody>
          <a:bodyPr>
            <a:normAutofit fontScale="40000" lnSpcReduction="20000"/>
          </a:bodyPr>
          <a:lstStyle/>
          <a:p>
            <a:pPr marL="82296" indent="0">
              <a:buNone/>
            </a:pPr>
            <a:r>
              <a:rPr lang="en-GB" sz="3000" dirty="0">
                <a:solidFill>
                  <a:srgbClr val="FF0000"/>
                </a:solidFill>
                <a:latin typeface="Courier New" panose="02070309020205020404" pitchFamily="49" charset="0"/>
                <a:cs typeface="Courier New" panose="02070309020205020404" pitchFamily="49" charset="0"/>
              </a:rPr>
              <a:t>&gt; lm(</a:t>
            </a:r>
            <a:r>
              <a:rPr lang="en-GB" sz="3000" dirty="0" err="1">
                <a:solidFill>
                  <a:srgbClr val="FF0000"/>
                </a:solidFill>
                <a:latin typeface="Courier New" panose="02070309020205020404" pitchFamily="49" charset="0"/>
                <a:cs typeface="Courier New" panose="02070309020205020404" pitchFamily="49" charset="0"/>
              </a:rPr>
              <a:t>Sales~Advertising+Airtime+factor</a:t>
            </a:r>
            <a:r>
              <a:rPr lang="en-GB" sz="3000" dirty="0">
                <a:solidFill>
                  <a:srgbClr val="FF0000"/>
                </a:solidFill>
                <a:latin typeface="Courier New" panose="02070309020205020404" pitchFamily="49" charset="0"/>
                <a:cs typeface="Courier New" panose="02070309020205020404" pitchFamily="49" charset="0"/>
              </a:rPr>
              <a:t>(Attractiveness))</a:t>
            </a:r>
          </a:p>
          <a:p>
            <a:pPr marL="82296" indent="0">
              <a:buNone/>
            </a:pPr>
            <a:endParaRPr lang="en-GB" sz="3000" dirty="0">
              <a:latin typeface="Courier New" panose="02070309020205020404" pitchFamily="49" charset="0"/>
              <a:cs typeface="Courier New" panose="02070309020205020404" pitchFamily="49" charset="0"/>
            </a:endParaRPr>
          </a:p>
          <a:p>
            <a:pPr marL="82296" indent="0">
              <a:buNone/>
            </a:pPr>
            <a:r>
              <a:rPr lang="en-GB" sz="3000" dirty="0">
                <a:solidFill>
                  <a:srgbClr val="002060"/>
                </a:solidFill>
                <a:latin typeface="Courier New" panose="02070309020205020404" pitchFamily="49" charset="0"/>
                <a:cs typeface="Courier New" panose="02070309020205020404" pitchFamily="49" charset="0"/>
              </a:rPr>
              <a:t>Call:</a:t>
            </a:r>
          </a:p>
          <a:p>
            <a:pPr marL="82296" indent="0">
              <a:buNone/>
            </a:pPr>
            <a:r>
              <a:rPr lang="en-GB" sz="3000" dirty="0">
                <a:solidFill>
                  <a:srgbClr val="002060"/>
                </a:solidFill>
                <a:latin typeface="Courier New" panose="02070309020205020404" pitchFamily="49" charset="0"/>
                <a:cs typeface="Courier New" panose="02070309020205020404" pitchFamily="49" charset="0"/>
              </a:rPr>
              <a:t>lm(formula = Sales ~ Advertising + Airtime + factor(Attractiveness))</a:t>
            </a:r>
          </a:p>
          <a:p>
            <a:pPr marL="82296" indent="0">
              <a:buNone/>
            </a:pPr>
            <a:endParaRPr lang="en-GB" sz="3000" dirty="0">
              <a:solidFill>
                <a:srgbClr val="002060"/>
              </a:solidFill>
              <a:latin typeface="Courier New" panose="02070309020205020404" pitchFamily="49" charset="0"/>
              <a:cs typeface="Courier New" panose="02070309020205020404" pitchFamily="49" charset="0"/>
            </a:endParaRPr>
          </a:p>
          <a:p>
            <a:pPr marL="82296" indent="0">
              <a:buNone/>
            </a:pPr>
            <a:r>
              <a:rPr lang="en-GB" sz="3000" dirty="0">
                <a:solidFill>
                  <a:srgbClr val="002060"/>
                </a:solidFill>
                <a:latin typeface="Courier New" panose="02070309020205020404" pitchFamily="49" charset="0"/>
                <a:cs typeface="Courier New" panose="02070309020205020404" pitchFamily="49" charset="0"/>
              </a:rPr>
              <a:t>Coefficients:</a:t>
            </a:r>
          </a:p>
          <a:p>
            <a:pPr marL="82296" indent="0">
              <a:buNone/>
            </a:pPr>
            <a:r>
              <a:rPr lang="en-GB" sz="3000" dirty="0">
                <a:solidFill>
                  <a:srgbClr val="002060"/>
                </a:solidFill>
                <a:latin typeface="Courier New" panose="02070309020205020404" pitchFamily="49" charset="0"/>
                <a:cs typeface="Courier New" panose="02070309020205020404" pitchFamily="49" charset="0"/>
              </a:rPr>
              <a:t>             (Intercept)               Advertising                   Airtime  </a:t>
            </a:r>
          </a:p>
          <a:p>
            <a:pPr marL="82296" indent="0">
              <a:buNone/>
            </a:pPr>
            <a:r>
              <a:rPr lang="en-GB" sz="3000" dirty="0">
                <a:solidFill>
                  <a:srgbClr val="002060"/>
                </a:solidFill>
                <a:latin typeface="Courier New" panose="02070309020205020404" pitchFamily="49" charset="0"/>
                <a:cs typeface="Courier New" panose="02070309020205020404" pitchFamily="49" charset="0"/>
              </a:rPr>
              <a:t>               -25.93832                   0.08481                   3.28404  </a:t>
            </a:r>
          </a:p>
          <a:p>
            <a:pPr marL="82296" indent="0">
              <a:buNone/>
            </a:pPr>
            <a:r>
              <a:rPr lang="en-GB" sz="3000" dirty="0">
                <a:solidFill>
                  <a:srgbClr val="002060"/>
                </a:solidFill>
                <a:latin typeface="Courier New" panose="02070309020205020404" pitchFamily="49" charset="0"/>
                <a:cs typeface="Courier New" panose="02070309020205020404" pitchFamily="49" charset="0"/>
              </a:rPr>
              <a:t> factor(Attractiveness)2   factor(Attractiveness)3   factor(Attractiveness)4  </a:t>
            </a:r>
          </a:p>
          <a:p>
            <a:pPr marL="82296" indent="0">
              <a:buNone/>
            </a:pPr>
            <a:r>
              <a:rPr lang="en-GB" sz="3000" dirty="0">
                <a:solidFill>
                  <a:srgbClr val="002060"/>
                </a:solidFill>
                <a:latin typeface="Courier New" panose="02070309020205020404" pitchFamily="49" charset="0"/>
                <a:cs typeface="Courier New" panose="02070309020205020404" pitchFamily="49" charset="0"/>
              </a:rPr>
              <a:t>               -21.60503                 -16.68446                  59.53336  </a:t>
            </a:r>
          </a:p>
          <a:p>
            <a:pPr marL="82296" indent="0">
              <a:buNone/>
            </a:pPr>
            <a:r>
              <a:rPr lang="en-GB" sz="3000" dirty="0">
                <a:solidFill>
                  <a:srgbClr val="002060"/>
                </a:solidFill>
                <a:latin typeface="Courier New" panose="02070309020205020404" pitchFamily="49" charset="0"/>
                <a:cs typeface="Courier New" panose="02070309020205020404" pitchFamily="49" charset="0"/>
              </a:rPr>
              <a:t> factor(Attractiveness)5   factor(Attractiveness)6   factor(Attractiveness)7  </a:t>
            </a:r>
          </a:p>
          <a:p>
            <a:pPr marL="82296" indent="0">
              <a:buNone/>
            </a:pPr>
            <a:r>
              <a:rPr lang="en-GB" sz="3000" dirty="0">
                <a:solidFill>
                  <a:srgbClr val="002060"/>
                </a:solidFill>
                <a:latin typeface="Courier New" panose="02070309020205020404" pitchFamily="49" charset="0"/>
                <a:cs typeface="Courier New" panose="02070309020205020404" pitchFamily="49" charset="0"/>
              </a:rPr>
              <a:t>                59.99209                  64.83265                  89.52006  </a:t>
            </a:r>
          </a:p>
          <a:p>
            <a:pPr marL="82296" indent="0">
              <a:buNone/>
            </a:pPr>
            <a:r>
              <a:rPr lang="en-GB" sz="3000" dirty="0">
                <a:solidFill>
                  <a:srgbClr val="002060"/>
                </a:solidFill>
                <a:latin typeface="Courier New" panose="02070309020205020404" pitchFamily="49" charset="0"/>
                <a:cs typeface="Courier New" panose="02070309020205020404" pitchFamily="49" charset="0"/>
              </a:rPr>
              <a:t> factor(Attractiveness)8   factor(Attractiveness)9  factor(Attractiveness)10  </a:t>
            </a:r>
          </a:p>
          <a:p>
            <a:pPr marL="82296" indent="0">
              <a:buNone/>
            </a:pPr>
            <a:r>
              <a:rPr lang="en-GB" sz="3000" dirty="0">
                <a:solidFill>
                  <a:srgbClr val="002060"/>
                </a:solidFill>
                <a:latin typeface="Courier New" panose="02070309020205020404" pitchFamily="49" charset="0"/>
                <a:cs typeface="Courier New" panose="02070309020205020404" pitchFamily="49" charset="0"/>
              </a:rPr>
              <a:t>                78.06840                  90.58450                 213.85444</a:t>
            </a:r>
          </a:p>
          <a:p>
            <a:pPr marL="82296" indent="0">
              <a:buNone/>
            </a:pPr>
            <a:endParaRPr lang="en-GB" sz="3000" dirty="0">
              <a:solidFill>
                <a:srgbClr val="002060"/>
              </a:solidFill>
              <a:latin typeface="Courier New" panose="02070309020205020404" pitchFamily="49" charset="0"/>
              <a:cs typeface="Courier New" panose="02070309020205020404" pitchFamily="49" charset="0"/>
            </a:endParaRPr>
          </a:p>
          <a:p>
            <a:pPr marL="82296" indent="0">
              <a:buNone/>
            </a:pPr>
            <a:r>
              <a:rPr lang="en-GB" sz="6000" i="1" dirty="0">
                <a:cs typeface="Courier New" panose="02070309020205020404" pitchFamily="49" charset="0"/>
              </a:rPr>
              <a:t>N.B.  Until now I have been treating “Attractiveness” as a quantitative variable but, being rating scale data, this may not be appropriate.  Hence I </a:t>
            </a:r>
            <a:r>
              <a:rPr lang="en-GB" sz="6000" i="1">
                <a:cs typeface="Courier New" panose="02070309020205020404" pitchFamily="49" charset="0"/>
              </a:rPr>
              <a:t>am treating </a:t>
            </a:r>
            <a:r>
              <a:rPr lang="en-GB" sz="6000" i="1" dirty="0">
                <a:cs typeface="Courier New" panose="02070309020205020404" pitchFamily="49" charset="0"/>
              </a:rPr>
              <a:t>it as a </a:t>
            </a:r>
            <a:r>
              <a:rPr lang="en-GB" sz="6000" i="1">
                <a:cs typeface="Courier New" panose="02070309020205020404" pitchFamily="49" charset="0"/>
              </a:rPr>
              <a:t>categorical variable here.</a:t>
            </a:r>
            <a:endParaRPr lang="en-GB" sz="6000" i="1" dirty="0"/>
          </a:p>
          <a:p>
            <a:pPr marL="82296" indent="0">
              <a:buNone/>
            </a:pPr>
            <a:endParaRPr lang="en-GB" dirty="0">
              <a:solidFill>
                <a:srgbClr val="002060"/>
              </a:solidFill>
            </a:endParaRPr>
          </a:p>
          <a:p>
            <a:pPr marL="82296" indent="0">
              <a:buNone/>
            </a:pPr>
            <a:endParaRPr lang="en-GB" dirty="0"/>
          </a:p>
        </p:txBody>
      </p:sp>
    </p:spTree>
    <p:extLst>
      <p:ext uri="{BB962C8B-B14F-4D97-AF65-F5344CB8AC3E}">
        <p14:creationId xmlns:p14="http://schemas.microsoft.com/office/powerpoint/2010/main" val="27877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Input</a:t>
            </a:r>
          </a:p>
        </p:txBody>
      </p:sp>
      <p:sp>
        <p:nvSpPr>
          <p:cNvPr id="3" name="Content Placeholder 2"/>
          <p:cNvSpPr>
            <a:spLocks noGrp="1"/>
          </p:cNvSpPr>
          <p:nvPr>
            <p:ph idx="1"/>
          </p:nvPr>
        </p:nvSpPr>
        <p:spPr/>
        <p:txBody>
          <a:bodyPr>
            <a:normAutofit fontScale="47500" lnSpcReduction="20000"/>
          </a:bodyPr>
          <a:lstStyle/>
          <a:p>
            <a:pPr marL="82296" indent="0">
              <a:buNone/>
            </a:pPr>
            <a:r>
              <a:rPr lang="en-GB" dirty="0">
                <a:solidFill>
                  <a:srgbClr val="FF0000"/>
                </a:solidFill>
                <a:latin typeface="Courier New" panose="02070309020205020404" pitchFamily="49" charset="0"/>
                <a:cs typeface="Courier New" panose="02070309020205020404" pitchFamily="49" charset="0"/>
              </a:rPr>
              <a:t>&gt; summary(</a:t>
            </a:r>
            <a:r>
              <a:rPr lang="en-GB" dirty="0" err="1">
                <a:solidFill>
                  <a:srgbClr val="FF0000"/>
                </a:solidFill>
                <a:latin typeface="Courier New" panose="02070309020205020404" pitchFamily="49" charset="0"/>
                <a:cs typeface="Courier New" panose="02070309020205020404" pitchFamily="49" charset="0"/>
              </a:rPr>
              <a:t>Record_Sales_Data</a:t>
            </a:r>
            <a:r>
              <a:rPr lang="en-GB" dirty="0">
                <a:solidFill>
                  <a:srgbClr val="FF0000"/>
                </a:solidFill>
                <a:latin typeface="Courier New" panose="02070309020205020404" pitchFamily="49" charset="0"/>
                <a:cs typeface="Courier New" panose="02070309020205020404" pitchFamily="49" charset="0"/>
              </a:rPr>
              <a:t>)</a:t>
            </a:r>
          </a:p>
          <a:p>
            <a:pPr marL="82296" indent="0">
              <a:buNone/>
            </a:pPr>
            <a:r>
              <a:rPr lang="en-GB" sz="2900" dirty="0">
                <a:solidFill>
                  <a:srgbClr val="002060"/>
                </a:solidFill>
                <a:latin typeface="Courier New" panose="02070309020205020404" pitchFamily="49" charset="0"/>
                <a:cs typeface="Courier New" panose="02070309020205020404" pitchFamily="49" charset="0"/>
              </a:rPr>
              <a:t> </a:t>
            </a:r>
          </a:p>
          <a:p>
            <a:pPr marL="82296" indent="0">
              <a:buNone/>
            </a:pPr>
            <a:r>
              <a:rPr lang="en-GB" sz="2900" dirty="0">
                <a:solidFill>
                  <a:srgbClr val="002060"/>
                </a:solidFill>
                <a:latin typeface="Courier New" panose="02070309020205020404" pitchFamily="49" charset="0"/>
                <a:cs typeface="Courier New" panose="02070309020205020404" pitchFamily="49" charset="0"/>
              </a:rPr>
              <a:t>    Sales        Advertising        Airtime      Attractiveness </a:t>
            </a:r>
          </a:p>
          <a:p>
            <a:pPr marL="82296" indent="0">
              <a:buNone/>
            </a:pPr>
            <a:r>
              <a:rPr lang="en-GB" sz="2900" dirty="0">
                <a:solidFill>
                  <a:srgbClr val="002060"/>
                </a:solidFill>
                <a:latin typeface="Courier New" panose="02070309020205020404" pitchFamily="49" charset="0"/>
                <a:cs typeface="Courier New" panose="02070309020205020404" pitchFamily="49" charset="0"/>
              </a:rPr>
              <a:t> Min.   : 10.0   Min.   :   9.1   Min.   : 0.00   Min.   : 1.00  </a:t>
            </a:r>
          </a:p>
          <a:p>
            <a:pPr marL="82296" indent="0">
              <a:buNone/>
            </a:pPr>
            <a:r>
              <a:rPr lang="en-GB" sz="2900" dirty="0">
                <a:solidFill>
                  <a:srgbClr val="002060"/>
                </a:solidFill>
                <a:latin typeface="Courier New" panose="02070309020205020404" pitchFamily="49" charset="0"/>
                <a:cs typeface="Courier New" panose="02070309020205020404" pitchFamily="49" charset="0"/>
              </a:rPr>
              <a:t> 1st Qu.:137.5   1st Qu.: 215.9   1st Qu.:19.75   1st Qu.: 6.00  </a:t>
            </a:r>
          </a:p>
          <a:p>
            <a:pPr marL="82296" indent="0">
              <a:buNone/>
            </a:pPr>
            <a:r>
              <a:rPr lang="en-GB" sz="2900" dirty="0">
                <a:solidFill>
                  <a:srgbClr val="002060"/>
                </a:solidFill>
                <a:latin typeface="Courier New" panose="02070309020205020404" pitchFamily="49" charset="0"/>
                <a:cs typeface="Courier New" panose="02070309020205020404" pitchFamily="49" charset="0"/>
              </a:rPr>
              <a:t> Median :200.0   Median : 531.9   Median :28.00   Median : 7.00  </a:t>
            </a:r>
          </a:p>
          <a:p>
            <a:pPr marL="82296" indent="0">
              <a:buNone/>
            </a:pPr>
            <a:r>
              <a:rPr lang="en-GB" sz="2900" dirty="0">
                <a:solidFill>
                  <a:srgbClr val="002060"/>
                </a:solidFill>
                <a:latin typeface="Courier New" panose="02070309020205020404" pitchFamily="49" charset="0"/>
                <a:cs typeface="Courier New" panose="02070309020205020404" pitchFamily="49" charset="0"/>
              </a:rPr>
              <a:t> Mean   :193.2   Mean   : 614.4   Mean   :27.50   Mean   : 6.77  </a:t>
            </a:r>
          </a:p>
          <a:p>
            <a:pPr marL="82296" indent="0">
              <a:buNone/>
            </a:pPr>
            <a:r>
              <a:rPr lang="en-GB" sz="2900" dirty="0">
                <a:solidFill>
                  <a:srgbClr val="002060"/>
                </a:solidFill>
                <a:latin typeface="Courier New" panose="02070309020205020404" pitchFamily="49" charset="0"/>
                <a:cs typeface="Courier New" panose="02070309020205020404" pitchFamily="49" charset="0"/>
              </a:rPr>
              <a:t> 3rd Qu.:250.0   3rd Qu.: 911.2   3rd Qu.:36.00   3rd Qu.: 8.00  </a:t>
            </a:r>
          </a:p>
          <a:p>
            <a:pPr marL="82296" indent="0">
              <a:buNone/>
            </a:pPr>
            <a:r>
              <a:rPr lang="en-GB" sz="2900" dirty="0">
                <a:solidFill>
                  <a:srgbClr val="002060"/>
                </a:solidFill>
                <a:latin typeface="Courier New" panose="02070309020205020404" pitchFamily="49" charset="0"/>
                <a:cs typeface="Courier New" panose="02070309020205020404" pitchFamily="49" charset="0"/>
              </a:rPr>
              <a:t> Max.   :360.0   Max.   :2271.9   Max.   :63.00   Max.   :10.00  </a:t>
            </a:r>
          </a:p>
          <a:p>
            <a:pPr marL="82296" indent="0">
              <a:buNone/>
            </a:pPr>
            <a:r>
              <a:rPr lang="en-GB" sz="2900" dirty="0">
                <a:solidFill>
                  <a:srgbClr val="002060"/>
                </a:solidFill>
                <a:latin typeface="Courier New" panose="02070309020205020404" pitchFamily="49" charset="0"/>
                <a:cs typeface="Courier New" panose="02070309020205020404" pitchFamily="49" charset="0"/>
              </a:rPr>
              <a:t> </a:t>
            </a:r>
          </a:p>
          <a:p>
            <a:pPr marL="82296" indent="0">
              <a:buNone/>
            </a:pPr>
            <a:r>
              <a:rPr lang="en-GB" sz="2900" dirty="0" err="1">
                <a:solidFill>
                  <a:srgbClr val="002060"/>
                </a:solidFill>
                <a:latin typeface="Courier New" panose="02070309020205020404" pitchFamily="49" charset="0"/>
                <a:cs typeface="Courier New" panose="02070309020205020404" pitchFamily="49" charset="0"/>
              </a:rPr>
              <a:t>Length.of.Name</a:t>
            </a:r>
            <a:r>
              <a:rPr lang="en-GB" sz="2900" dirty="0">
                <a:solidFill>
                  <a:srgbClr val="002060"/>
                </a:solidFill>
                <a:latin typeface="Courier New" panose="02070309020205020404" pitchFamily="49" charset="0"/>
                <a:cs typeface="Courier New" panose="02070309020205020404" pitchFamily="49" charset="0"/>
              </a:rPr>
              <a:t>  </a:t>
            </a:r>
          </a:p>
          <a:p>
            <a:pPr marL="82296" indent="0">
              <a:buNone/>
            </a:pPr>
            <a:r>
              <a:rPr lang="en-GB" sz="2900" dirty="0">
                <a:solidFill>
                  <a:srgbClr val="002060"/>
                </a:solidFill>
                <a:latin typeface="Courier New" panose="02070309020205020404" pitchFamily="49" charset="0"/>
                <a:cs typeface="Courier New" panose="02070309020205020404" pitchFamily="49" charset="0"/>
              </a:rPr>
              <a:t> Min.   : 3.000  </a:t>
            </a:r>
          </a:p>
          <a:p>
            <a:pPr marL="82296" indent="0">
              <a:buNone/>
            </a:pPr>
            <a:r>
              <a:rPr lang="en-GB" sz="2900" dirty="0">
                <a:solidFill>
                  <a:srgbClr val="002060"/>
                </a:solidFill>
                <a:latin typeface="Courier New" panose="02070309020205020404" pitchFamily="49" charset="0"/>
                <a:cs typeface="Courier New" panose="02070309020205020404" pitchFamily="49" charset="0"/>
              </a:rPr>
              <a:t> 1st Qu.: 8.000  </a:t>
            </a:r>
          </a:p>
          <a:p>
            <a:pPr marL="82296" indent="0">
              <a:buNone/>
            </a:pPr>
            <a:r>
              <a:rPr lang="en-GB" sz="2900" dirty="0">
                <a:solidFill>
                  <a:srgbClr val="002060"/>
                </a:solidFill>
                <a:latin typeface="Courier New" panose="02070309020205020404" pitchFamily="49" charset="0"/>
                <a:cs typeface="Courier New" panose="02070309020205020404" pitchFamily="49" charset="0"/>
              </a:rPr>
              <a:t> Median : 9.000  </a:t>
            </a:r>
          </a:p>
          <a:p>
            <a:pPr marL="82296" indent="0">
              <a:buNone/>
            </a:pPr>
            <a:r>
              <a:rPr lang="en-GB" sz="2900" dirty="0">
                <a:solidFill>
                  <a:srgbClr val="002060"/>
                </a:solidFill>
                <a:latin typeface="Courier New" panose="02070309020205020404" pitchFamily="49" charset="0"/>
                <a:cs typeface="Courier New" panose="02070309020205020404" pitchFamily="49" charset="0"/>
              </a:rPr>
              <a:t> Mean   : 9.785  </a:t>
            </a:r>
          </a:p>
          <a:p>
            <a:pPr marL="82296" indent="0">
              <a:buNone/>
            </a:pPr>
            <a:r>
              <a:rPr lang="en-GB" sz="2900" dirty="0">
                <a:solidFill>
                  <a:srgbClr val="002060"/>
                </a:solidFill>
                <a:latin typeface="Courier New" panose="02070309020205020404" pitchFamily="49" charset="0"/>
                <a:cs typeface="Courier New" panose="02070309020205020404" pitchFamily="49" charset="0"/>
              </a:rPr>
              <a:t> 3rd Qu.:12.000  </a:t>
            </a:r>
          </a:p>
          <a:p>
            <a:pPr marL="82296" indent="0">
              <a:buNone/>
            </a:pPr>
            <a:r>
              <a:rPr lang="en-GB" sz="2900" dirty="0">
                <a:solidFill>
                  <a:srgbClr val="002060"/>
                </a:solidFill>
                <a:latin typeface="Courier New" panose="02070309020205020404" pitchFamily="49" charset="0"/>
                <a:cs typeface="Courier New" panose="02070309020205020404" pitchFamily="49" charset="0"/>
              </a:rPr>
              <a:t> Max.   :20.000 </a:t>
            </a:r>
          </a:p>
        </p:txBody>
      </p:sp>
    </p:spTree>
    <p:extLst>
      <p:ext uri="{BB962C8B-B14F-4D97-AF65-F5344CB8AC3E}">
        <p14:creationId xmlns:p14="http://schemas.microsoft.com/office/powerpoint/2010/main" val="22572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chor="ctr"/>
          <a:lstStyle/>
          <a:p>
            <a:r>
              <a:rPr lang="en-GB" dirty="0"/>
              <a:t>Requirements</a:t>
            </a:r>
          </a:p>
        </p:txBody>
      </p:sp>
      <p:sp>
        <p:nvSpPr>
          <p:cNvPr id="6147" name="Rectangle 3"/>
          <p:cNvSpPr>
            <a:spLocks noGrp="1" noChangeArrowheads="1"/>
          </p:cNvSpPr>
          <p:nvPr>
            <p:ph idx="1"/>
          </p:nvPr>
        </p:nvSpPr>
        <p:spPr/>
        <p:txBody>
          <a:bodyPr/>
          <a:lstStyle/>
          <a:p>
            <a:pPr marL="82296" indent="0">
              <a:buNone/>
            </a:pPr>
            <a:r>
              <a:rPr lang="en-GB" sz="2800" dirty="0">
                <a:cs typeface="Times New Roman" pitchFamily="18" charset="0"/>
              </a:rPr>
              <a:t>To determine which, if any, of the four variables, (advertising expenditure, airtime, attractiveness and </a:t>
            </a:r>
            <a:r>
              <a:rPr lang="en-GB" sz="2800" dirty="0" err="1">
                <a:cs typeface="Times New Roman" pitchFamily="18" charset="0"/>
              </a:rPr>
              <a:t>bandname</a:t>
            </a:r>
            <a:r>
              <a:rPr lang="en-GB" sz="2800" dirty="0">
                <a:cs typeface="Times New Roman" pitchFamily="18" charset="0"/>
              </a:rPr>
              <a:t>) are related to record sales, and to determine the nature of such a relationship.</a:t>
            </a:r>
            <a:endParaRPr lang="en-US" sz="2800" dirty="0">
              <a:cs typeface="Times New Roman" pitchFamily="18" charset="0"/>
            </a:endParaRPr>
          </a:p>
          <a:p>
            <a:endParaRPr lang="en-GB"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nchor="ctr"/>
          <a:lstStyle/>
          <a:p>
            <a:r>
              <a:rPr lang="en-GB" dirty="0"/>
              <a:t>Intuitive Analysis</a:t>
            </a:r>
          </a:p>
        </p:txBody>
      </p:sp>
      <p:sp>
        <p:nvSpPr>
          <p:cNvPr id="8195" name="Rectangle 3"/>
          <p:cNvSpPr>
            <a:spLocks noGrp="1" noChangeArrowheads="1"/>
          </p:cNvSpPr>
          <p:nvPr>
            <p:ph idx="1"/>
          </p:nvPr>
        </p:nvSpPr>
        <p:spPr/>
        <p:txBody>
          <a:bodyPr>
            <a:normAutofit fontScale="92500" lnSpcReduction="20000"/>
          </a:bodyPr>
          <a:lstStyle/>
          <a:p>
            <a:pPr marL="82296" indent="0">
              <a:lnSpc>
                <a:spcPct val="110000"/>
              </a:lnSpc>
              <a:buNone/>
            </a:pPr>
            <a:r>
              <a:rPr lang="en-GB" sz="2800" dirty="0">
                <a:cs typeface="Times New Roman" pitchFamily="18" charset="0"/>
              </a:rPr>
              <a:t>Before embarking on a more elaborate analysis, the correlations between the dependent variable (record sales) and the independent variables (the other four variables) can be examined:</a:t>
            </a:r>
          </a:p>
          <a:p>
            <a:pPr>
              <a:lnSpc>
                <a:spcPct val="110000"/>
              </a:lnSpc>
            </a:pPr>
            <a:endParaRPr lang="en-GB" sz="1400" dirty="0">
              <a:cs typeface="Times New Roman" pitchFamily="18" charset="0"/>
            </a:endParaRPr>
          </a:p>
          <a:p>
            <a:pPr>
              <a:lnSpc>
                <a:spcPct val="110000"/>
              </a:lnSpc>
            </a:pPr>
            <a:r>
              <a:rPr lang="en-GB" sz="2400" dirty="0">
                <a:cs typeface="Times New Roman" pitchFamily="18" charset="0"/>
              </a:rPr>
              <a:t>Advertising expenditure has a correlation of 0.578 with record sales (p &lt; 0.001).</a:t>
            </a:r>
          </a:p>
          <a:p>
            <a:pPr>
              <a:lnSpc>
                <a:spcPct val="110000"/>
              </a:lnSpc>
            </a:pPr>
            <a:r>
              <a:rPr lang="en-GB" sz="2400" dirty="0">
                <a:cs typeface="Times New Roman" pitchFamily="18" charset="0"/>
              </a:rPr>
              <a:t>Airtime has a correlation of 0.599 with record sales (p &lt; 0.001).</a:t>
            </a:r>
          </a:p>
          <a:p>
            <a:pPr>
              <a:lnSpc>
                <a:spcPct val="110000"/>
              </a:lnSpc>
            </a:pPr>
            <a:r>
              <a:rPr lang="en-GB" sz="2400" dirty="0">
                <a:cs typeface="Times New Roman" pitchFamily="18" charset="0"/>
              </a:rPr>
              <a:t>Attractiveness has a correlation of 0.326 with record sales (p &lt; 0.001).</a:t>
            </a:r>
          </a:p>
          <a:p>
            <a:pPr>
              <a:lnSpc>
                <a:spcPct val="110000"/>
              </a:lnSpc>
            </a:pPr>
            <a:r>
              <a:rPr lang="en-GB" sz="2400" dirty="0" err="1">
                <a:cs typeface="Times New Roman" pitchFamily="18" charset="0"/>
              </a:rPr>
              <a:t>Bandname</a:t>
            </a:r>
            <a:r>
              <a:rPr lang="en-GB" sz="2400" dirty="0">
                <a:cs typeface="Times New Roman" pitchFamily="18" charset="0"/>
              </a:rPr>
              <a:t> has a correlation of 0.007 with record sales (p = 0.918).</a:t>
            </a:r>
          </a:p>
          <a:p>
            <a:pPr>
              <a:lnSpc>
                <a:spcPct val="90000"/>
              </a:lnSpc>
            </a:pPr>
            <a:endParaRPr lang="en-GB"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Correlations in R</a:t>
            </a:r>
          </a:p>
        </p:txBody>
      </p:sp>
      <p:sp>
        <p:nvSpPr>
          <p:cNvPr id="3" name="Content Placeholder 2"/>
          <p:cNvSpPr>
            <a:spLocks noGrp="1"/>
          </p:cNvSpPr>
          <p:nvPr>
            <p:ph idx="1"/>
          </p:nvPr>
        </p:nvSpPr>
        <p:spPr>
          <a:xfrm>
            <a:off x="1187624" y="1196752"/>
            <a:ext cx="7746064" cy="5256584"/>
          </a:xfrm>
        </p:spPr>
        <p:txBody>
          <a:bodyPr>
            <a:normAutofit fontScale="32500" lnSpcReduction="20000"/>
          </a:bodyPr>
          <a:lstStyle/>
          <a:p>
            <a:pPr marL="82296" indent="0">
              <a:buNone/>
            </a:pPr>
            <a:r>
              <a:rPr lang="en-GB" sz="3700" dirty="0">
                <a:solidFill>
                  <a:srgbClr val="FF0000"/>
                </a:solidFill>
                <a:latin typeface="Courier New" panose="02070309020205020404" pitchFamily="49" charset="0"/>
                <a:cs typeface="Courier New" panose="02070309020205020404" pitchFamily="49" charset="0"/>
              </a:rPr>
              <a:t>&gt; </a:t>
            </a:r>
            <a:r>
              <a:rPr lang="en-GB" sz="3700" dirty="0" err="1">
                <a:solidFill>
                  <a:srgbClr val="FF0000"/>
                </a:solidFill>
                <a:latin typeface="Courier New" panose="02070309020205020404" pitchFamily="49" charset="0"/>
                <a:cs typeface="Courier New" panose="02070309020205020404" pitchFamily="49" charset="0"/>
              </a:rPr>
              <a:t>cor</a:t>
            </a:r>
            <a:r>
              <a:rPr lang="en-GB" sz="3700" dirty="0">
                <a:solidFill>
                  <a:srgbClr val="FF0000"/>
                </a:solidFill>
                <a:latin typeface="Courier New" panose="02070309020205020404" pitchFamily="49" charset="0"/>
                <a:cs typeface="Courier New" panose="02070309020205020404" pitchFamily="49" charset="0"/>
              </a:rPr>
              <a:t>(</a:t>
            </a:r>
            <a:r>
              <a:rPr lang="en-GB" sz="3700" dirty="0" err="1">
                <a:solidFill>
                  <a:srgbClr val="FF0000"/>
                </a:solidFill>
                <a:latin typeface="Courier New" panose="02070309020205020404" pitchFamily="49" charset="0"/>
                <a:cs typeface="Courier New" panose="02070309020205020404" pitchFamily="49" charset="0"/>
              </a:rPr>
              <a:t>Record_Sales_Data</a:t>
            </a:r>
            <a:r>
              <a:rPr lang="en-GB" sz="3700" dirty="0">
                <a:solidFill>
                  <a:srgbClr val="FF0000"/>
                </a:solidFill>
                <a:latin typeface="Courier New" panose="02070309020205020404" pitchFamily="49" charset="0"/>
                <a:cs typeface="Courier New" panose="02070309020205020404" pitchFamily="49" charset="0"/>
              </a:rPr>
              <a:t>)</a:t>
            </a:r>
          </a:p>
          <a:p>
            <a:pPr marL="82296" indent="0">
              <a:buNone/>
            </a:pPr>
            <a:r>
              <a:rPr lang="en-GB" sz="3700" dirty="0">
                <a:solidFill>
                  <a:srgbClr val="002060"/>
                </a:solidFill>
                <a:latin typeface="Courier New" panose="02070309020205020404" pitchFamily="49" charset="0"/>
                <a:cs typeface="Courier New" panose="02070309020205020404" pitchFamily="49" charset="0"/>
              </a:rPr>
              <a:t>                     Sales  Advertising    Airtime Attractiveness </a:t>
            </a:r>
            <a:r>
              <a:rPr lang="en-GB" sz="3700" dirty="0" err="1">
                <a:solidFill>
                  <a:srgbClr val="002060"/>
                </a:solidFill>
                <a:latin typeface="Courier New" panose="02070309020205020404" pitchFamily="49" charset="0"/>
                <a:cs typeface="Courier New" panose="02070309020205020404" pitchFamily="49" charset="0"/>
              </a:rPr>
              <a:t>Length.of.Name</a:t>
            </a:r>
            <a:endParaRPr lang="en-GB" sz="3700" dirty="0">
              <a:solidFill>
                <a:srgbClr val="002060"/>
              </a:solidFill>
              <a:latin typeface="Courier New" panose="02070309020205020404" pitchFamily="49" charset="0"/>
              <a:cs typeface="Courier New" panose="02070309020205020404" pitchFamily="49" charset="0"/>
            </a:endParaRPr>
          </a:p>
          <a:p>
            <a:pPr marL="82296" indent="0">
              <a:buNone/>
            </a:pPr>
            <a:r>
              <a:rPr lang="en-GB" sz="3700" dirty="0">
                <a:solidFill>
                  <a:srgbClr val="002060"/>
                </a:solidFill>
                <a:latin typeface="Courier New" panose="02070309020205020404" pitchFamily="49" charset="0"/>
                <a:cs typeface="Courier New" panose="02070309020205020404" pitchFamily="49" charset="0"/>
              </a:rPr>
              <a:t>Sales          1.000000000  0.578487839 0.59891880     0.32611105    0.007357062</a:t>
            </a:r>
          </a:p>
          <a:p>
            <a:pPr marL="82296" indent="0">
              <a:buNone/>
            </a:pPr>
            <a:r>
              <a:rPr lang="en-GB" sz="3700" dirty="0">
                <a:solidFill>
                  <a:srgbClr val="002060"/>
                </a:solidFill>
                <a:latin typeface="Courier New" panose="02070309020205020404" pitchFamily="49" charset="0"/>
                <a:cs typeface="Courier New" panose="02070309020205020404" pitchFamily="49" charset="0"/>
              </a:rPr>
              <a:t>Advertising    0.578487839  1.000000000 0.10188328     0.08075153   -0.007309456</a:t>
            </a:r>
          </a:p>
          <a:p>
            <a:pPr marL="82296" indent="0">
              <a:buNone/>
            </a:pPr>
            <a:r>
              <a:rPr lang="en-GB" sz="3700" dirty="0">
                <a:solidFill>
                  <a:srgbClr val="002060"/>
                </a:solidFill>
                <a:latin typeface="Courier New" panose="02070309020205020404" pitchFamily="49" charset="0"/>
                <a:cs typeface="Courier New" panose="02070309020205020404" pitchFamily="49" charset="0"/>
              </a:rPr>
              <a:t>Airtime        0.598918798  0.101883283 1.00000000     0.18198863    0.036016749</a:t>
            </a:r>
          </a:p>
          <a:p>
            <a:pPr marL="82296" indent="0">
              <a:buNone/>
            </a:pPr>
            <a:r>
              <a:rPr lang="en-GB" sz="3700" dirty="0">
                <a:solidFill>
                  <a:srgbClr val="002060"/>
                </a:solidFill>
                <a:latin typeface="Courier New" panose="02070309020205020404" pitchFamily="49" charset="0"/>
                <a:cs typeface="Courier New" panose="02070309020205020404" pitchFamily="49" charset="0"/>
              </a:rPr>
              <a:t>Attractiveness 0.326111052  0.080751530 0.18198863     1.00000000    0.073673504</a:t>
            </a:r>
          </a:p>
          <a:p>
            <a:pPr marL="82296" indent="0">
              <a:buNone/>
            </a:pPr>
            <a:r>
              <a:rPr lang="en-GB" sz="3700" dirty="0" err="1">
                <a:solidFill>
                  <a:srgbClr val="002060"/>
                </a:solidFill>
                <a:latin typeface="Courier New" panose="02070309020205020404" pitchFamily="49" charset="0"/>
                <a:cs typeface="Courier New" panose="02070309020205020404" pitchFamily="49" charset="0"/>
              </a:rPr>
              <a:t>Length.of.Name</a:t>
            </a:r>
            <a:r>
              <a:rPr lang="en-GB" sz="3700" dirty="0">
                <a:solidFill>
                  <a:srgbClr val="002060"/>
                </a:solidFill>
                <a:latin typeface="Courier New" panose="02070309020205020404" pitchFamily="49" charset="0"/>
                <a:cs typeface="Courier New" panose="02070309020205020404" pitchFamily="49" charset="0"/>
              </a:rPr>
              <a:t> 0.007357062 -0.007309456 0.03601675     0.07367350    1.000000000</a:t>
            </a:r>
          </a:p>
          <a:p>
            <a:pPr marL="82296" indent="0">
              <a:buNone/>
            </a:pPr>
            <a:endParaRPr lang="en-GB" sz="3700" dirty="0">
              <a:latin typeface="Courier New" panose="02070309020205020404" pitchFamily="49" charset="0"/>
              <a:cs typeface="Courier New" panose="02070309020205020404" pitchFamily="49" charset="0"/>
            </a:endParaRPr>
          </a:p>
          <a:p>
            <a:pPr marL="82296" indent="0">
              <a:buNone/>
            </a:pPr>
            <a:r>
              <a:rPr lang="en-GB" sz="3700" dirty="0">
                <a:solidFill>
                  <a:srgbClr val="FF0000"/>
                </a:solidFill>
                <a:latin typeface="Courier New" panose="02070309020205020404" pitchFamily="49" charset="0"/>
                <a:cs typeface="Courier New" panose="02070309020205020404" pitchFamily="49" charset="0"/>
              </a:rPr>
              <a:t>&gt; </a:t>
            </a:r>
            <a:r>
              <a:rPr lang="en-GB" sz="3700" dirty="0" err="1">
                <a:solidFill>
                  <a:srgbClr val="FF0000"/>
                </a:solidFill>
                <a:latin typeface="Courier New" panose="02070309020205020404" pitchFamily="49" charset="0"/>
                <a:cs typeface="Courier New" panose="02070309020205020404" pitchFamily="49" charset="0"/>
              </a:rPr>
              <a:t>cor.test</a:t>
            </a:r>
            <a:r>
              <a:rPr lang="en-GB" sz="3700" dirty="0">
                <a:solidFill>
                  <a:srgbClr val="FF0000"/>
                </a:solidFill>
                <a:latin typeface="Courier New" panose="02070309020205020404" pitchFamily="49" charset="0"/>
                <a:cs typeface="Courier New" panose="02070309020205020404" pitchFamily="49" charset="0"/>
              </a:rPr>
              <a:t>(</a:t>
            </a:r>
            <a:r>
              <a:rPr lang="en-GB" sz="3700" dirty="0" err="1">
                <a:solidFill>
                  <a:srgbClr val="FF0000"/>
                </a:solidFill>
                <a:latin typeface="Courier New" panose="02070309020205020404" pitchFamily="49" charset="0"/>
                <a:cs typeface="Courier New" panose="02070309020205020404" pitchFamily="49" charset="0"/>
              </a:rPr>
              <a:t>Sales,Advertising</a:t>
            </a:r>
            <a:r>
              <a:rPr lang="en-GB" sz="3700" dirty="0">
                <a:solidFill>
                  <a:srgbClr val="FF0000"/>
                </a:solidFill>
                <a:latin typeface="Courier New" panose="02070309020205020404" pitchFamily="49" charset="0"/>
                <a:cs typeface="Courier New" panose="02070309020205020404" pitchFamily="49" charset="0"/>
              </a:rPr>
              <a:t>)</a:t>
            </a:r>
          </a:p>
          <a:p>
            <a:pPr marL="82296" indent="0">
              <a:buNone/>
            </a:pPr>
            <a:endParaRPr lang="en-GB" sz="3700" dirty="0">
              <a:solidFill>
                <a:srgbClr val="002060"/>
              </a:solidFill>
              <a:latin typeface="Courier New" panose="02070309020205020404" pitchFamily="49" charset="0"/>
              <a:cs typeface="Courier New" panose="02070309020205020404" pitchFamily="49" charset="0"/>
            </a:endParaRPr>
          </a:p>
          <a:p>
            <a:pPr marL="82296" indent="0">
              <a:buNone/>
            </a:pPr>
            <a:r>
              <a:rPr lang="en-GB" sz="3700" dirty="0">
                <a:solidFill>
                  <a:srgbClr val="002060"/>
                </a:solidFill>
                <a:latin typeface="Courier New" panose="02070309020205020404" pitchFamily="49" charset="0"/>
                <a:cs typeface="Courier New" panose="02070309020205020404" pitchFamily="49" charset="0"/>
              </a:rPr>
              <a:t>        Pearson's product-moment correlation</a:t>
            </a:r>
          </a:p>
          <a:p>
            <a:pPr marL="82296" indent="0">
              <a:buNone/>
            </a:pPr>
            <a:endParaRPr lang="en-GB" sz="3700" dirty="0">
              <a:solidFill>
                <a:srgbClr val="002060"/>
              </a:solidFill>
              <a:latin typeface="Courier New" panose="02070309020205020404" pitchFamily="49" charset="0"/>
              <a:cs typeface="Courier New" panose="02070309020205020404" pitchFamily="49" charset="0"/>
            </a:endParaRPr>
          </a:p>
          <a:p>
            <a:pPr marL="82296" indent="0">
              <a:buNone/>
            </a:pPr>
            <a:r>
              <a:rPr lang="en-GB" sz="3700" dirty="0">
                <a:solidFill>
                  <a:srgbClr val="002060"/>
                </a:solidFill>
                <a:latin typeface="Courier New" panose="02070309020205020404" pitchFamily="49" charset="0"/>
                <a:cs typeface="Courier New" panose="02070309020205020404" pitchFamily="49" charset="0"/>
              </a:rPr>
              <a:t>data:  Sales and Advertising</a:t>
            </a:r>
          </a:p>
          <a:p>
            <a:pPr marL="82296" indent="0">
              <a:buNone/>
            </a:pPr>
            <a:r>
              <a:rPr lang="en-GB" sz="3700" dirty="0">
                <a:solidFill>
                  <a:srgbClr val="002060"/>
                </a:solidFill>
                <a:latin typeface="Courier New" panose="02070309020205020404" pitchFamily="49" charset="0"/>
                <a:cs typeface="Courier New" panose="02070309020205020404" pitchFamily="49" charset="0"/>
              </a:rPr>
              <a:t>t = 9.9793, </a:t>
            </a:r>
            <a:r>
              <a:rPr lang="en-GB" sz="3700" dirty="0" err="1">
                <a:solidFill>
                  <a:srgbClr val="002060"/>
                </a:solidFill>
                <a:latin typeface="Courier New" panose="02070309020205020404" pitchFamily="49" charset="0"/>
                <a:cs typeface="Courier New" panose="02070309020205020404" pitchFamily="49" charset="0"/>
              </a:rPr>
              <a:t>df</a:t>
            </a:r>
            <a:r>
              <a:rPr lang="en-GB" sz="3700" dirty="0">
                <a:solidFill>
                  <a:srgbClr val="002060"/>
                </a:solidFill>
                <a:latin typeface="Courier New" panose="02070309020205020404" pitchFamily="49" charset="0"/>
                <a:cs typeface="Courier New" panose="02070309020205020404" pitchFamily="49" charset="0"/>
              </a:rPr>
              <a:t> = 198, p-value &lt; 2.2e-16</a:t>
            </a:r>
          </a:p>
          <a:p>
            <a:pPr marL="82296" indent="0">
              <a:buNone/>
            </a:pPr>
            <a:r>
              <a:rPr lang="en-GB" sz="3700" dirty="0">
                <a:solidFill>
                  <a:srgbClr val="002060"/>
                </a:solidFill>
                <a:latin typeface="Courier New" panose="02070309020205020404" pitchFamily="49" charset="0"/>
                <a:cs typeface="Courier New" panose="02070309020205020404" pitchFamily="49" charset="0"/>
              </a:rPr>
              <a:t>alternative hypothesis: true correlation is not equal to 0</a:t>
            </a:r>
          </a:p>
          <a:p>
            <a:pPr marL="82296" indent="0">
              <a:buNone/>
            </a:pPr>
            <a:r>
              <a:rPr lang="en-GB" sz="3700" dirty="0">
                <a:solidFill>
                  <a:srgbClr val="002060"/>
                </a:solidFill>
                <a:latin typeface="Courier New" panose="02070309020205020404" pitchFamily="49" charset="0"/>
                <a:cs typeface="Courier New" panose="02070309020205020404" pitchFamily="49" charset="0"/>
              </a:rPr>
              <a:t>95 percent confidence interval:</a:t>
            </a:r>
          </a:p>
          <a:p>
            <a:pPr marL="82296" indent="0">
              <a:buNone/>
            </a:pPr>
            <a:r>
              <a:rPr lang="en-GB" sz="3700" dirty="0">
                <a:solidFill>
                  <a:srgbClr val="002060"/>
                </a:solidFill>
                <a:latin typeface="Courier New" panose="02070309020205020404" pitchFamily="49" charset="0"/>
                <a:cs typeface="Courier New" panose="02070309020205020404" pitchFamily="49" charset="0"/>
              </a:rPr>
              <a:t> 0.4781208 0.6639410</a:t>
            </a:r>
          </a:p>
          <a:p>
            <a:pPr marL="82296" indent="0">
              <a:buNone/>
            </a:pPr>
            <a:r>
              <a:rPr lang="en-GB" sz="3700" dirty="0">
                <a:solidFill>
                  <a:srgbClr val="002060"/>
                </a:solidFill>
                <a:latin typeface="Courier New" panose="02070309020205020404" pitchFamily="49" charset="0"/>
                <a:cs typeface="Courier New" panose="02070309020205020404" pitchFamily="49" charset="0"/>
              </a:rPr>
              <a:t>sample estimates:</a:t>
            </a:r>
          </a:p>
          <a:p>
            <a:pPr marL="82296" indent="0">
              <a:buNone/>
            </a:pPr>
            <a:r>
              <a:rPr lang="en-GB" sz="3700" dirty="0">
                <a:solidFill>
                  <a:srgbClr val="002060"/>
                </a:solidFill>
                <a:latin typeface="Courier New" panose="02070309020205020404" pitchFamily="49" charset="0"/>
                <a:cs typeface="Courier New" panose="02070309020205020404" pitchFamily="49" charset="0"/>
              </a:rPr>
              <a:t>      </a:t>
            </a:r>
            <a:r>
              <a:rPr lang="en-GB" sz="3700" dirty="0" err="1">
                <a:solidFill>
                  <a:srgbClr val="002060"/>
                </a:solidFill>
                <a:latin typeface="Courier New" panose="02070309020205020404" pitchFamily="49" charset="0"/>
                <a:cs typeface="Courier New" panose="02070309020205020404" pitchFamily="49" charset="0"/>
              </a:rPr>
              <a:t>cor</a:t>
            </a:r>
            <a:r>
              <a:rPr lang="en-GB" sz="3700" dirty="0">
                <a:solidFill>
                  <a:srgbClr val="002060"/>
                </a:solidFill>
                <a:latin typeface="Courier New" panose="02070309020205020404" pitchFamily="49" charset="0"/>
                <a:cs typeface="Courier New" panose="02070309020205020404" pitchFamily="49" charset="0"/>
              </a:rPr>
              <a:t> </a:t>
            </a:r>
          </a:p>
          <a:p>
            <a:pPr marL="82296" indent="0">
              <a:buNone/>
            </a:pPr>
            <a:r>
              <a:rPr lang="en-GB" sz="3700" dirty="0">
                <a:solidFill>
                  <a:srgbClr val="002060"/>
                </a:solidFill>
                <a:latin typeface="Courier New" panose="02070309020205020404" pitchFamily="49" charset="0"/>
                <a:cs typeface="Courier New" panose="02070309020205020404" pitchFamily="49" charset="0"/>
              </a:rPr>
              <a:t>0.5784878 </a:t>
            </a:r>
          </a:p>
          <a:p>
            <a:pPr marL="82296" indent="0">
              <a:buNone/>
            </a:pPr>
            <a:endParaRPr lang="en-GB" sz="3700" dirty="0">
              <a:latin typeface="Courier New" panose="02070309020205020404" pitchFamily="49" charset="0"/>
              <a:cs typeface="Courier New" panose="02070309020205020404" pitchFamily="49" charset="0"/>
            </a:endParaRPr>
          </a:p>
          <a:p>
            <a:pPr marL="82296" indent="0">
              <a:buNone/>
            </a:pPr>
            <a:r>
              <a:rPr lang="en-GB" sz="3700" dirty="0">
                <a:solidFill>
                  <a:srgbClr val="FF0000"/>
                </a:solidFill>
                <a:latin typeface="Courier New" panose="02070309020205020404" pitchFamily="49" charset="0"/>
                <a:cs typeface="Courier New" panose="02070309020205020404" pitchFamily="49" charset="0"/>
              </a:rPr>
              <a:t>&gt; plot(</a:t>
            </a:r>
            <a:r>
              <a:rPr lang="en-GB" sz="3700" dirty="0" err="1">
                <a:solidFill>
                  <a:srgbClr val="FF0000"/>
                </a:solidFill>
                <a:latin typeface="Courier New" panose="02070309020205020404" pitchFamily="49" charset="0"/>
                <a:cs typeface="Courier New" panose="02070309020205020404" pitchFamily="49" charset="0"/>
              </a:rPr>
              <a:t>Record_Sales_Data</a:t>
            </a:r>
            <a:r>
              <a:rPr lang="en-GB" sz="3700" dirty="0">
                <a:solidFill>
                  <a:srgbClr val="FF0000"/>
                </a:solidFill>
                <a:latin typeface="Courier New" panose="02070309020205020404" pitchFamily="49" charset="0"/>
                <a:cs typeface="Courier New" panose="02070309020205020404" pitchFamily="49" charset="0"/>
              </a:rPr>
              <a:t>)</a:t>
            </a:r>
          </a:p>
          <a:p>
            <a:pPr marL="82296" indent="0">
              <a:buNone/>
            </a:pP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04522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1302</TotalTime>
  <Words>3747</Words>
  <Application>Microsoft Office PowerPoint</Application>
  <PresentationFormat>On-screen Show (4:3)</PresentationFormat>
  <Paragraphs>427</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Courier New</vt:lpstr>
      <vt:lpstr>Gill Sans MT</vt:lpstr>
      <vt:lpstr>Times New Roman</vt:lpstr>
      <vt:lpstr>Verdana</vt:lpstr>
      <vt:lpstr>Wingdings 2</vt:lpstr>
      <vt:lpstr>Solstice</vt:lpstr>
      <vt:lpstr>Overview</vt:lpstr>
      <vt:lpstr>Example</vt:lpstr>
      <vt:lpstr>Data Input</vt:lpstr>
      <vt:lpstr>Data Input</vt:lpstr>
      <vt:lpstr>Data Input</vt:lpstr>
      <vt:lpstr>Data Input</vt:lpstr>
      <vt:lpstr>Requirements</vt:lpstr>
      <vt:lpstr>Intuitive Analysis</vt:lpstr>
      <vt:lpstr>Correlations in R</vt:lpstr>
      <vt:lpstr>Correlation Matrix in R</vt:lpstr>
      <vt:lpstr>Intuitive Analysis (cont.)</vt:lpstr>
      <vt:lpstr>Multiple Regression</vt:lpstr>
      <vt:lpstr>Multiple Regression in R</vt:lpstr>
      <vt:lpstr>Multiple Regression in R (cont.)</vt:lpstr>
      <vt:lpstr>Multiple Regression (cont.)</vt:lpstr>
      <vt:lpstr>Multiple Regression (cont.)</vt:lpstr>
      <vt:lpstr>Multiple Regression (cont.)</vt:lpstr>
      <vt:lpstr>Multiple Regression (cont.)</vt:lpstr>
      <vt:lpstr>Multiple Regression (cont.)</vt:lpstr>
      <vt:lpstr>Multiple Regression (cont.)</vt:lpstr>
      <vt:lpstr>Assumptions</vt:lpstr>
      <vt:lpstr>MODEL SELECTION</vt:lpstr>
      <vt:lpstr>Model Selection Methods</vt:lpstr>
      <vt:lpstr>Model Selection Methods</vt:lpstr>
      <vt:lpstr>Forward Selection</vt:lpstr>
      <vt:lpstr>Backward Elimination</vt:lpstr>
      <vt:lpstr>Stepwise</vt:lpstr>
      <vt:lpstr>Model Selection in R</vt:lpstr>
      <vt:lpstr>Model Selection in R</vt:lpstr>
      <vt:lpstr>Model Selection in R:  Forward Selection</vt:lpstr>
      <vt:lpstr>Model Selection in R:  Backward Elimination</vt:lpstr>
      <vt:lpstr>Model Selection in R:  Stepwise Regression</vt:lpstr>
      <vt:lpstr>Results/Conclusions</vt:lpstr>
      <vt:lpstr>Final Model in R</vt:lpstr>
      <vt:lpstr>Final Model in R</vt:lpstr>
      <vt:lpstr>Prediction</vt:lpstr>
      <vt:lpstr>MODEL CHECKING</vt:lpstr>
      <vt:lpstr>Examining the Residuals</vt:lpstr>
      <vt:lpstr>Residual Plots in R</vt:lpstr>
      <vt:lpstr>Residual Plots in R</vt:lpstr>
      <vt:lpstr>How to Deal With Outliers?</vt:lpstr>
      <vt:lpstr>Example of Heteroscedasticity</vt:lpstr>
      <vt:lpstr>How to Deal With Heteroscedasticity?</vt:lpstr>
      <vt:lpstr>Example of Non-Linearity</vt:lpstr>
      <vt:lpstr>How to deal with a Non-Linear Relationship between X and Y?</vt:lpstr>
      <vt:lpstr>CATEGORICAL VARIABLES</vt:lpstr>
      <vt:lpstr>Variables in Regression</vt:lpstr>
      <vt:lpstr>Example (Extended)</vt:lpstr>
      <vt:lpstr>Data Input</vt:lpstr>
      <vt:lpstr>Data Input</vt:lpstr>
      <vt:lpstr>Data Input</vt:lpstr>
      <vt:lpstr>Quantitative Variables…</vt:lpstr>
      <vt:lpstr>Categorical (Text) Variable…</vt:lpstr>
      <vt:lpstr>Categorical (Numerical) Variable…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Statistics</dc:title>
  <dc:creator>Michaela Cottee</dc:creator>
  <cp:lastModifiedBy>Jumy Adeoye</cp:lastModifiedBy>
  <cp:revision>142</cp:revision>
  <cp:lastPrinted>2019-12-04T07:47:43Z</cp:lastPrinted>
  <dcterms:created xsi:type="dcterms:W3CDTF">2004-06-25T15:06:40Z</dcterms:created>
  <dcterms:modified xsi:type="dcterms:W3CDTF">2021-01-19T18:00:18Z</dcterms:modified>
</cp:coreProperties>
</file>