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75" r:id="rId2"/>
    <p:sldId id="516" r:id="rId3"/>
    <p:sldId id="545" r:id="rId4"/>
    <p:sldId id="517" r:id="rId5"/>
    <p:sldId id="518" r:id="rId6"/>
    <p:sldId id="519" r:id="rId7"/>
    <p:sldId id="520" r:id="rId8"/>
    <p:sldId id="521" r:id="rId9"/>
    <p:sldId id="522" r:id="rId10"/>
    <p:sldId id="550" r:id="rId11"/>
    <p:sldId id="523" r:id="rId12"/>
    <p:sldId id="524" r:id="rId13"/>
    <p:sldId id="525" r:id="rId14"/>
    <p:sldId id="526" r:id="rId15"/>
    <p:sldId id="554" r:id="rId16"/>
    <p:sldId id="551" r:id="rId17"/>
    <p:sldId id="555" r:id="rId18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C6D9C"/>
    <a:srgbClr val="2A8487"/>
    <a:srgbClr val="1C5A61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63" d="100"/>
          <a:sy n="63" d="100"/>
        </p:scale>
        <p:origin x="1040" y="5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6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955" rIns="95904" bIns="47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>
            <a:extLst>
              <a:ext uri="{FF2B5EF4-FFF2-40B4-BE49-F238E27FC236}">
                <a16:creationId xmlns:a16="http://schemas.microsoft.com/office/drawing/2014/main" id="{C4F99F4A-D2A4-469A-835D-5491E139A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18434" name="Rectangle 1027">
            <a:extLst>
              <a:ext uri="{FF2B5EF4-FFF2-40B4-BE49-F238E27FC236}">
                <a16:creationId xmlns:a16="http://schemas.microsoft.com/office/drawing/2014/main" id="{D771DDC7-98F3-4897-B8B7-1BD78FC3F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81000" y="6400801"/>
            <a:ext cx="834866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59750" algn="r"/>
              </a:tabLst>
              <a:defRPr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Content adapted from Tan et al (2019)	</a:t>
            </a:r>
            <a:fld id="{223BB232-E4C6-4DE5-AAB0-9F2D87481F8B}" type="slidenum">
              <a:rPr lang="en-US" sz="120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159750" algn="r"/>
                </a:tabLst>
                <a:defRPr/>
              </a:pPr>
              <a:t>‹#›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6258BEB7-39D8-464D-A590-666BDB353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80400" cy="533400"/>
          </a:xfrm>
        </p:spPr>
        <p:txBody>
          <a:bodyPr/>
          <a:lstStyle/>
          <a:p>
            <a:pPr algn="ctr"/>
            <a:r>
              <a:rPr lang="en-US" altLang="en-US" dirty="0"/>
              <a:t>Data Analytics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5EE110FB-6762-4826-9F40-32F5BA295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132765"/>
            <a:ext cx="8153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400"/>
              <a:t>Introduction </a:t>
            </a:r>
            <a:r>
              <a:rPr lang="en-US" altLang="en-US" sz="4400" dirty="0"/>
              <a:t>to</a:t>
            </a:r>
            <a:br>
              <a:rPr lang="en-US" altLang="en-US" sz="4400" dirty="0"/>
            </a:br>
            <a:r>
              <a:rPr lang="en-US" altLang="en-US" sz="4400" dirty="0"/>
              <a:t>Cluster Analysis</a:t>
            </a:r>
            <a:endParaRPr lang="en-US" altLang="en-US" sz="4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400" dirty="0"/>
              <a:t> Well-separated clusters</a:t>
            </a:r>
          </a:p>
          <a:p>
            <a:pPr>
              <a:spcBef>
                <a:spcPts val="200"/>
              </a:spcBef>
            </a:pPr>
            <a:endParaRPr lang="en-US" altLang="en-US" sz="2400" dirty="0"/>
          </a:p>
          <a:p>
            <a:pPr>
              <a:spcBef>
                <a:spcPts val="200"/>
              </a:spcBef>
            </a:pPr>
            <a:r>
              <a:rPr lang="en-US" altLang="en-US" sz="2400" dirty="0"/>
              <a:t> Center-based clusters</a:t>
            </a:r>
          </a:p>
          <a:p>
            <a:pPr>
              <a:spcBef>
                <a:spcPts val="200"/>
              </a:spcBef>
            </a:pPr>
            <a:endParaRPr lang="en-US" altLang="en-US" sz="2400" dirty="0"/>
          </a:p>
          <a:p>
            <a:pPr>
              <a:spcBef>
                <a:spcPts val="200"/>
              </a:spcBef>
            </a:pPr>
            <a:r>
              <a:rPr lang="en-US" altLang="en-US" sz="2400" dirty="0"/>
              <a:t> Contiguous clusters</a:t>
            </a:r>
          </a:p>
          <a:p>
            <a:pPr>
              <a:spcBef>
                <a:spcPts val="200"/>
              </a:spcBef>
            </a:pPr>
            <a:endParaRPr lang="en-US" altLang="en-US" sz="2400" dirty="0"/>
          </a:p>
          <a:p>
            <a:pPr>
              <a:spcBef>
                <a:spcPts val="200"/>
              </a:spcBef>
            </a:pPr>
            <a:r>
              <a:rPr lang="en-US" altLang="en-US" sz="2400" dirty="0"/>
              <a:t> Density-based clusters</a:t>
            </a:r>
          </a:p>
          <a:p>
            <a:pPr>
              <a:spcBef>
                <a:spcPts val="200"/>
              </a:spcBef>
            </a:pPr>
            <a:endParaRPr lang="en-US" altLang="en-US" sz="2400" dirty="0"/>
          </a:p>
          <a:p>
            <a:pPr>
              <a:spcBef>
                <a:spcPts val="200"/>
              </a:spcBef>
            </a:pPr>
            <a:r>
              <a:rPr lang="en-US" altLang="en-US" sz="2400" dirty="0"/>
              <a:t>Property or Conceptual</a:t>
            </a:r>
          </a:p>
          <a:p>
            <a:pPr>
              <a:spcBef>
                <a:spcPts val="200"/>
              </a:spcBef>
            </a:pPr>
            <a:endParaRPr lang="en-US" altLang="en-US" sz="2400" dirty="0"/>
          </a:p>
          <a:p>
            <a:pPr>
              <a:spcBef>
                <a:spcPts val="200"/>
              </a:spcBef>
            </a:pPr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476A87-DF53-42A8-BDAC-12207A7EC3FA}"/>
              </a:ext>
            </a:extLst>
          </p:cNvPr>
          <p:cNvGrpSpPr/>
          <p:nvPr/>
        </p:nvGrpSpPr>
        <p:grpSpPr>
          <a:xfrm>
            <a:off x="1715294" y="2971800"/>
            <a:ext cx="5713413" cy="2741613"/>
            <a:chOff x="1447800" y="2971800"/>
            <a:chExt cx="5713413" cy="2741613"/>
          </a:xfrm>
        </p:grpSpPr>
        <p:sp>
          <p:nvSpPr>
            <p:cNvPr id="12292" name="Oval 4"/>
            <p:cNvSpPr>
              <a:spLocks noChangeAspect="1" noChangeArrowheads="1"/>
            </p:cNvSpPr>
            <p:nvPr/>
          </p:nvSpPr>
          <p:spPr bwMode="auto">
            <a:xfrm>
              <a:off x="1447800" y="4570413"/>
              <a:ext cx="1143000" cy="114300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3" name="Oval 5"/>
            <p:cNvSpPr>
              <a:spLocks noChangeAspect="1" noChangeArrowheads="1"/>
            </p:cNvSpPr>
            <p:nvPr/>
          </p:nvSpPr>
          <p:spPr bwMode="auto">
            <a:xfrm>
              <a:off x="6018213" y="4570413"/>
              <a:ext cx="1143000" cy="11430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94" name="Oval 6"/>
            <p:cNvSpPr>
              <a:spLocks noChangeAspect="1" noChangeArrowheads="1"/>
            </p:cNvSpPr>
            <p:nvPr/>
          </p:nvSpPr>
          <p:spPr bwMode="auto">
            <a:xfrm>
              <a:off x="3506788" y="2971800"/>
              <a:ext cx="1143000" cy="1143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3 well-separated clusters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Center-Based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The center of a cluster is often a </a:t>
            </a:r>
            <a:r>
              <a:rPr lang="en-US" altLang="en-US" sz="2000">
                <a:solidFill>
                  <a:srgbClr val="FF0000"/>
                </a:solidFill>
              </a:rPr>
              <a:t>centroid</a:t>
            </a:r>
            <a:r>
              <a:rPr lang="en-US" altLang="en-US" sz="2000"/>
              <a:t>, the average of all the points in the cluster, or a </a:t>
            </a:r>
            <a:r>
              <a:rPr lang="en-US" altLang="en-US" sz="2000">
                <a:solidFill>
                  <a:srgbClr val="FF0000"/>
                </a:solidFill>
              </a:rPr>
              <a:t>medoid</a:t>
            </a:r>
            <a:r>
              <a:rPr lang="en-US" altLang="en-US" sz="200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21600D-5F91-4859-85F9-D7A40A27459F}"/>
              </a:ext>
            </a:extLst>
          </p:cNvPr>
          <p:cNvGrpSpPr/>
          <p:nvPr/>
        </p:nvGrpSpPr>
        <p:grpSpPr>
          <a:xfrm>
            <a:off x="1212850" y="4191000"/>
            <a:ext cx="6718300" cy="1371600"/>
            <a:chOff x="1143000" y="4191000"/>
            <a:chExt cx="6718300" cy="1371600"/>
          </a:xfrm>
        </p:grpSpPr>
        <p:sp>
          <p:nvSpPr>
            <p:cNvPr id="13316" name="Oval 4"/>
            <p:cNvSpPr>
              <a:spLocks noChangeAspect="1" noChangeArrowheads="1"/>
            </p:cNvSpPr>
            <p:nvPr/>
          </p:nvSpPr>
          <p:spPr bwMode="auto">
            <a:xfrm>
              <a:off x="1143000" y="4191000"/>
              <a:ext cx="1371600" cy="137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7" name="Oval 5"/>
            <p:cNvSpPr>
              <a:spLocks noChangeAspect="1" noChangeArrowheads="1"/>
            </p:cNvSpPr>
            <p:nvPr/>
          </p:nvSpPr>
          <p:spPr bwMode="auto">
            <a:xfrm>
              <a:off x="2514600" y="4191000"/>
              <a:ext cx="1371600" cy="13716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8" name="Oval 6"/>
            <p:cNvSpPr>
              <a:spLocks noChangeAspect="1" noChangeArrowheads="1"/>
            </p:cNvSpPr>
            <p:nvPr/>
          </p:nvSpPr>
          <p:spPr bwMode="auto">
            <a:xfrm>
              <a:off x="5322888" y="4329113"/>
              <a:ext cx="1166812" cy="110013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7"/>
            <p:cNvSpPr>
              <a:spLocks noChangeAspect="1" noChangeArrowheads="1"/>
            </p:cNvSpPr>
            <p:nvPr/>
          </p:nvSpPr>
          <p:spPr bwMode="auto">
            <a:xfrm>
              <a:off x="6694488" y="4329113"/>
              <a:ext cx="1166812" cy="1100137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4 center-based clusters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04800" y="3429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4847959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8 contiguous clusters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Used when the clusters are irregular or intertwined, and when noise and outliers are present.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F8D9B1-6710-44FA-879E-154D1439CA6C}"/>
              </a:ext>
            </a:extLst>
          </p:cNvPr>
          <p:cNvGrpSpPr/>
          <p:nvPr/>
        </p:nvGrpSpPr>
        <p:grpSpPr>
          <a:xfrm>
            <a:off x="1107751" y="3430800"/>
            <a:ext cx="6826897" cy="1129242"/>
            <a:chOff x="2012303" y="3810000"/>
            <a:chExt cx="6826897" cy="1129242"/>
          </a:xfrm>
        </p:grpSpPr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1DDE1B5B-723F-482F-9932-1F760F966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2672" y="4246033"/>
              <a:ext cx="278522" cy="283633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AutoShape 8">
              <a:extLst>
                <a:ext uri="{FF2B5EF4-FFF2-40B4-BE49-F238E27FC236}">
                  <a16:creationId xmlns:a16="http://schemas.microsoft.com/office/drawing/2014/main" id="{3A9C279B-E319-40F0-AC46-39CC841AD3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2356677" y="3483618"/>
              <a:ext cx="1111250" cy="179999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D362AE6D-4120-472E-8E83-E7E5E5B16A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34819" y="4246033"/>
              <a:ext cx="278522" cy="283633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D3895EC2-F7FC-4DB8-BFA5-2159EEF45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134814" y="3998383"/>
              <a:ext cx="781523" cy="75141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07C5EA06-27F3-4DAF-86BB-F5501F644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57677" y="3998383"/>
              <a:ext cx="781523" cy="751417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CA0C15EA-F343-4149-99FF-8708C3CE25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9136" y="3810000"/>
              <a:ext cx="922863" cy="9398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FD548A55-9870-4EE3-89A8-7E697252EC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78465" y="3810000"/>
              <a:ext cx="922863" cy="9398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" name="Text Box 16">
            <a:extLst>
              <a:ext uri="{FF2B5EF4-FFF2-40B4-BE49-F238E27FC236}">
                <a16:creationId xmlns:a16="http://schemas.microsoft.com/office/drawing/2014/main" id="{851534FE-82D8-4AE5-9CBF-7E3D3D07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47959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6 density-based clusters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Conceptual Clusters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>. </a:t>
            </a:r>
          </a:p>
        </p:txBody>
      </p:sp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2971800" y="519668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2 Overlapping Circles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BFA6E1-4D50-49B5-BEA7-09BCCFBA508B}"/>
              </a:ext>
            </a:extLst>
          </p:cNvPr>
          <p:cNvGrpSpPr/>
          <p:nvPr/>
        </p:nvGrpSpPr>
        <p:grpSpPr>
          <a:xfrm>
            <a:off x="2895600" y="2819400"/>
            <a:ext cx="3352800" cy="2057400"/>
            <a:chOff x="2819400" y="2819400"/>
            <a:chExt cx="3352800" cy="2057400"/>
          </a:xfrm>
        </p:grpSpPr>
        <p:sp>
          <p:nvSpPr>
            <p:cNvPr id="16389" name="AutoShape 15"/>
            <p:cNvSpPr>
              <a:spLocks noChangeArrowheads="1"/>
            </p:cNvSpPr>
            <p:nvPr/>
          </p:nvSpPr>
          <p:spPr bwMode="auto">
            <a:xfrm>
              <a:off x="2819400" y="2819400"/>
              <a:ext cx="2286000" cy="2057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30" y="10800"/>
                  </a:moveTo>
                  <a:cubicBezTo>
                    <a:pt x="3030" y="15091"/>
                    <a:pt x="6509" y="18570"/>
                    <a:pt x="10800" y="18570"/>
                  </a:cubicBezTo>
                  <a:cubicBezTo>
                    <a:pt x="15091" y="18570"/>
                    <a:pt x="18570" y="15091"/>
                    <a:pt x="18570" y="10800"/>
                  </a:cubicBezTo>
                  <a:cubicBezTo>
                    <a:pt x="18570" y="6509"/>
                    <a:pt x="15091" y="3030"/>
                    <a:pt x="10800" y="3030"/>
                  </a:cubicBezTo>
                  <a:cubicBezTo>
                    <a:pt x="6509" y="3030"/>
                    <a:pt x="3030" y="6509"/>
                    <a:pt x="3030" y="10800"/>
                  </a:cubicBez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AutoShape 16"/>
            <p:cNvSpPr>
              <a:spLocks noChangeArrowheads="1"/>
            </p:cNvSpPr>
            <p:nvPr/>
          </p:nvSpPr>
          <p:spPr bwMode="auto">
            <a:xfrm>
              <a:off x="3886200" y="2819400"/>
              <a:ext cx="2286000" cy="20574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30" y="10800"/>
                  </a:moveTo>
                  <a:cubicBezTo>
                    <a:pt x="3030" y="15091"/>
                    <a:pt x="6509" y="18570"/>
                    <a:pt x="10800" y="18570"/>
                  </a:cubicBezTo>
                  <a:cubicBezTo>
                    <a:pt x="15091" y="18570"/>
                    <a:pt x="18570" y="15091"/>
                    <a:pt x="18570" y="10800"/>
                  </a:cubicBezTo>
                  <a:cubicBezTo>
                    <a:pt x="18570" y="6509"/>
                    <a:pt x="15091" y="3030"/>
                    <a:pt x="10800" y="3030"/>
                  </a:cubicBezTo>
                  <a:cubicBezTo>
                    <a:pt x="6509" y="3030"/>
                    <a:pt x="3030" y="6509"/>
                    <a:pt x="3030" y="10800"/>
                  </a:cubicBez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the Input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8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8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  <a:endParaRPr lang="en-US" altLang="en-US" dirty="0"/>
          </a:p>
          <a:p>
            <a:pPr lvl="4"/>
            <a:endParaRPr lang="en-US" altLang="en-US" dirty="0"/>
          </a:p>
          <a:p>
            <a:r>
              <a:rPr lang="en-US" altLang="en-US" dirty="0"/>
              <a:t>Hierarchical clustering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Density-based clustering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alt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20181" imgH="3122232" progId="Word.Document.8">
                  <p:embed/>
                </p:oleObj>
              </mc:Choice>
              <mc:Fallback>
                <p:oleObj name="Document" r:id="rId2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Simple segmentation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Dividing students into different registration groups alphabetically, by last name</a:t>
            </a:r>
          </a:p>
          <a:p>
            <a:pPr lvl="4">
              <a:lnSpc>
                <a:spcPct val="80000"/>
              </a:lnSpc>
            </a:pPr>
            <a:endParaRPr lang="en-US" altLang="en-US" sz="18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Results of a query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Groupings are a result of an external specification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Clustering is a grouping of objects based on the data</a:t>
            </a:r>
          </a:p>
          <a:p>
            <a:pPr lvl="4">
              <a:lnSpc>
                <a:spcPct val="80000"/>
              </a:lnSpc>
            </a:pPr>
            <a:endParaRPr lang="en-US" altLang="en-US" sz="18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Supervised classification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Have class label information</a:t>
            </a:r>
          </a:p>
          <a:p>
            <a:pPr lvl="4">
              <a:lnSpc>
                <a:spcPct val="80000"/>
              </a:lnSpc>
            </a:pPr>
            <a:endParaRPr lang="en-US" altLang="en-US" sz="18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Association Analysis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Local vs. global connections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clustering</a:t>
            </a:r>
            <a:r>
              <a:rPr lang="en-US" altLang="en-US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Important distinction between </a:t>
            </a:r>
            <a:r>
              <a:rPr lang="en-US" altLang="en-US">
                <a:solidFill>
                  <a:srgbClr val="FF0000"/>
                </a:solidFill>
              </a:rPr>
              <a:t>hierarchical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00"/>
                </a:solidFill>
              </a:rPr>
              <a:t>partitional</a:t>
            </a:r>
            <a:r>
              <a:rPr lang="en-US" altLang="en-US">
                <a:solidFill>
                  <a:srgbClr val="FFCC00"/>
                </a:solidFill>
              </a:rPr>
              <a:t> </a:t>
            </a:r>
            <a:r>
              <a:rPr lang="en-US" altLang="en-US"/>
              <a:t>sets of clusters </a:t>
            </a:r>
            <a:endParaRPr lang="en-US" altLang="en-US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division of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0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set of nested clusters organized as a hierarchical tree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39951"/>
              </p:ext>
            </p:extLst>
          </p:nvPr>
        </p:nvGraphicFramePr>
        <p:xfrm>
          <a:off x="5908313" y="108054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313" y="108054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671668"/>
              </p:ext>
            </p:extLst>
          </p:nvPr>
        </p:nvGraphicFramePr>
        <p:xfrm>
          <a:off x="5908313" y="367134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313" y="367134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308238" y="5804941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308238" y="3214141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dirty="0"/>
              <a:t>Different Types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In non-exclusive clusterings,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Can represent multiple classes or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/>
              <a:t>Clusters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146483330</TotalTime>
  <Pages>3</Pages>
  <Words>672</Words>
  <Application>Microsoft Office PowerPoint</Application>
  <PresentationFormat>On-screen Show (4:3)</PresentationFormat>
  <Paragraphs>117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Monotype Sorts</vt:lpstr>
      <vt:lpstr>Tahoma</vt:lpstr>
      <vt:lpstr>Times New Roman</vt:lpstr>
      <vt:lpstr>Wingdings</vt:lpstr>
      <vt:lpstr>LC.BRev.FY97</vt:lpstr>
      <vt:lpstr>Document</vt:lpstr>
      <vt:lpstr>VISIO</vt:lpstr>
      <vt:lpstr>Data Analytics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Different Types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Characteristics of the Input Data</vt:lpstr>
      <vt:lpstr>Clustering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Jumy Adeoye</cp:lastModifiedBy>
  <cp:revision>554</cp:revision>
  <cp:lastPrinted>2011-11-07T17:05:43Z</cp:lastPrinted>
  <dcterms:created xsi:type="dcterms:W3CDTF">1998-03-18T13:44:31Z</dcterms:created>
  <dcterms:modified xsi:type="dcterms:W3CDTF">2021-03-08T21:49:08Z</dcterms:modified>
</cp:coreProperties>
</file>