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75" r:id="rId2"/>
    <p:sldId id="556" r:id="rId3"/>
    <p:sldId id="654" r:id="rId4"/>
    <p:sldId id="658" r:id="rId5"/>
    <p:sldId id="557" r:id="rId6"/>
    <p:sldId id="676" r:id="rId7"/>
    <p:sldId id="681" r:id="rId8"/>
    <p:sldId id="678" r:id="rId9"/>
    <p:sldId id="683" r:id="rId10"/>
    <p:sldId id="561" r:id="rId11"/>
    <p:sldId id="679" r:id="rId12"/>
    <p:sldId id="684" r:id="rId13"/>
    <p:sldId id="680" r:id="rId14"/>
    <p:sldId id="682" r:id="rId15"/>
    <p:sldId id="701" r:id="rId16"/>
    <p:sldId id="558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9" r:id="rId25"/>
    <p:sldId id="660" r:id="rId26"/>
    <p:sldId id="661" r:id="rId27"/>
    <p:sldId id="662" r:id="rId28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C6D9C"/>
    <a:srgbClr val="2A8487"/>
    <a:srgbClr val="1C5A61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63" d="100"/>
          <a:sy n="63" d="100"/>
        </p:scale>
        <p:origin x="1040" y="5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6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955" rIns="95904" bIns="47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>
            <a:extLst>
              <a:ext uri="{FF2B5EF4-FFF2-40B4-BE49-F238E27FC236}">
                <a16:creationId xmlns:a16="http://schemas.microsoft.com/office/drawing/2014/main" id="{C4F99F4A-D2A4-469A-835D-5491E139A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18434" name="Rectangle 1027">
            <a:extLst>
              <a:ext uri="{FF2B5EF4-FFF2-40B4-BE49-F238E27FC236}">
                <a16:creationId xmlns:a16="http://schemas.microsoft.com/office/drawing/2014/main" id="{D771DDC7-98F3-4897-B8B7-1BD78FC3F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81000" y="6400801"/>
            <a:ext cx="834866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59750" algn="r"/>
              </a:tabLst>
              <a:defRPr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Content adapted from Tan et al (2019)	</a:t>
            </a:r>
            <a:fld id="{223BB232-E4C6-4DE5-AAB0-9F2D87481F8B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159750" algn="r"/>
                </a:tabLst>
                <a:defRPr/>
              </a:pPr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6258BEB7-39D8-464D-A590-666BDB353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80400" cy="533400"/>
          </a:xfrm>
        </p:spPr>
        <p:txBody>
          <a:bodyPr/>
          <a:lstStyle/>
          <a:p>
            <a:pPr algn="ctr"/>
            <a:r>
              <a:rPr lang="en-US" altLang="en-US" dirty="0"/>
              <a:t>Data Analytics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5EE110FB-6762-4826-9F40-32F5BA29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471319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dirty="0"/>
              <a:t>K-Means Clustering</a:t>
            </a:r>
            <a:endParaRPr lang="en-US" altLang="en-US" sz="4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K-means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representative point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 dirty="0"/>
              <a:t>Can show that 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i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Given two sets of clusters, we prefer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easy way to reduce SSE is to increase K, the number of clusters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 dirty="0"/>
              <a:t>A good clustering with smaller K can have a lower SSE than a poor clustering with higher K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98700" y="2362200"/>
          <a:ext cx="3175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57200" progId="Equation.3">
                  <p:embed/>
                </p:oleObj>
              </mc:Choice>
              <mc:Fallback>
                <p:oleObj name="Equation" r:id="rId2" imgW="1511300" imgH="457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362200"/>
                        <a:ext cx="3175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km2.out&lt;-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latin typeface="Lucida Console" panose="020B0609040504020204" pitchFamily="49" charset="0"/>
              </a:rPr>
              <a:t>(scale(df),2)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km2.out$tot.withinss	</a:t>
            </a:r>
            <a:r>
              <a:rPr lang="en-GB" altLang="en-US" sz="1800" dirty="0"/>
              <a:t>[200,648.55]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km3.out&lt;-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latin typeface="Lucida Console" panose="020B0609040504020204" pitchFamily="49" charset="0"/>
              </a:rPr>
              <a:t>(scale(df),3)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km3.out$tot.withinss	</a:t>
            </a:r>
            <a:r>
              <a:rPr lang="en-GB" altLang="en-US" sz="1800" dirty="0"/>
              <a:t>[124,986.18]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endParaRPr lang="en-GB" altLang="en-US" sz="1800" dirty="0"/>
          </a:p>
          <a:p>
            <a:pPr marL="533400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2200" dirty="0"/>
              <a:t>To carry on, let us automate things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 err="1">
                <a:latin typeface="Lucida Console" panose="020B0609040504020204" pitchFamily="49" charset="0"/>
              </a:rPr>
              <a:t>set.seed</a:t>
            </a:r>
            <a:r>
              <a:rPr lang="en-GB" altLang="en-US" sz="1800" dirty="0">
                <a:latin typeface="Lucida Console" panose="020B0609040504020204" pitchFamily="49" charset="0"/>
              </a:rPr>
              <a:t>(2021) 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#initialising so we can repeat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 err="1">
                <a:latin typeface="Lucida Console" panose="020B0609040504020204" pitchFamily="49" charset="0"/>
              </a:rPr>
              <a:t>km.tot.withinss</a:t>
            </a:r>
            <a:r>
              <a:rPr lang="en-GB" altLang="en-US" sz="1800" dirty="0">
                <a:latin typeface="Lucida Console" panose="020B0609040504020204" pitchFamily="49" charset="0"/>
              </a:rPr>
              <a:t>&lt;-NA 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#initialise storage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#loop from 2 to 20 clusters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for (i in 2:20){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  </a:t>
            </a:r>
            <a:r>
              <a:rPr lang="en-GB" altLang="en-US" sz="1800" dirty="0" err="1">
                <a:latin typeface="Lucida Console" panose="020B0609040504020204" pitchFamily="49" charset="0"/>
              </a:rPr>
              <a:t>km.out</a:t>
            </a:r>
            <a:r>
              <a:rPr lang="en-GB" altLang="en-US" sz="1800" dirty="0">
                <a:latin typeface="Lucida Console" panose="020B0609040504020204" pitchFamily="49" charset="0"/>
              </a:rPr>
              <a:t>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latin typeface="Lucida Console" panose="020B0609040504020204" pitchFamily="49" charset="0"/>
              </a:rPr>
              <a:t>(scale(df),i)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  </a:t>
            </a:r>
            <a:r>
              <a:rPr lang="en-GB" altLang="en-US" sz="1800" dirty="0" err="1">
                <a:latin typeface="Lucida Console" panose="020B0609040504020204" pitchFamily="49" charset="0"/>
              </a:rPr>
              <a:t>km.tot.withinss</a:t>
            </a:r>
            <a:r>
              <a:rPr lang="en-GB" altLang="en-US" sz="1800" dirty="0">
                <a:latin typeface="Lucida Console" panose="020B0609040504020204" pitchFamily="49" charset="0"/>
              </a:rPr>
              <a:t>[i]&lt;-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km.out$tot.withinss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}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790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2804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km.tot.withinss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 [1]        NA 200684.55 124986.18  93511.36  79171.88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 [6]  68741.48  58724.65  51748.01  47669.44  41627.46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[11]  38466.69  35103.29  32261.45  30112.36  28328.37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[16]  26955.37  25271.92  24028.04  23277.32  21421.82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diff(</a:t>
            </a:r>
            <a:r>
              <a:rPr lang="en-GB" altLang="en-US" sz="1800" dirty="0" err="1">
                <a:latin typeface="Lucida Console" panose="020B0609040504020204" pitchFamily="49" charset="0"/>
              </a:rPr>
              <a:t>km.tot.withinss</a:t>
            </a:r>
            <a:r>
              <a:rPr lang="en-GB" altLang="en-US" sz="1800" dirty="0">
                <a:latin typeface="Lucida Console" panose="020B0609040504020204" pitchFamily="49" charset="0"/>
              </a:rPr>
              <a:t>)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 [1]          NA -75698.3762 -31474.8185 -14339.4767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 [5] -10430.4042 -10016.8222  -6976.6476  -4078.5665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 [9]  -6041.9797  -3160.7745  -3363.3942  -2841.8424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[13]  -2149.0874  -1783.9935  -1373.0026  -1683.4429</a:t>
            </a:r>
          </a:p>
          <a:p>
            <a:pPr marL="539750" lvl="2" indent="-533400">
              <a:spcBef>
                <a:spcPts val="200"/>
              </a:spcBef>
            </a:pPr>
            <a:r>
              <a:rPr lang="pl-PL" altLang="en-US" sz="1800" dirty="0">
                <a:latin typeface="Lucida Console" panose="020B0609040504020204" pitchFamily="49" charset="0"/>
              </a:rPr>
              <a:t>[17]  -1243.8791   -750.7238  -1855.5033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3400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2200" dirty="0"/>
              <a:t>Stop at 10 cluster solution</a:t>
            </a:r>
          </a:p>
          <a:p>
            <a:pPr marL="1041400" lvl="1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2000" dirty="0"/>
              <a:t>Reduction in SS smaller after this step</a:t>
            </a:r>
          </a:p>
        </p:txBody>
      </p:sp>
    </p:spTree>
    <p:extLst>
      <p:ext uri="{BB962C8B-B14F-4D97-AF65-F5344CB8AC3E}">
        <p14:creationId xmlns:p14="http://schemas.microsoft.com/office/powerpoint/2010/main" val="331142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km.out</a:t>
            </a:r>
            <a:r>
              <a:rPr lang="en-GB" altLang="en-US" sz="1800" dirty="0">
                <a:latin typeface="Lucida Console" panose="020B0609040504020204" pitchFamily="49" charset="0"/>
              </a:rPr>
              <a:t>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latin typeface="Lucida Console" panose="020B0609040504020204" pitchFamily="49" charset="0"/>
              </a:rPr>
              <a:t>(df,10)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km.out$size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[1]  9136  8495 20067 24054 19368 21075 17664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[8] 19699  1126 11917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  <a:tabLst>
                <a:tab pos="5202238" algn="ctr"/>
              </a:tabLst>
            </a:pPr>
            <a:r>
              <a:rPr lang="en-GB" altLang="en-US" sz="1800" dirty="0" err="1">
                <a:latin typeface="Lucida Console" panose="020B0609040504020204" pitchFamily="49" charset="0"/>
              </a:rPr>
              <a:t>km.out$centers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Age_of_Driver</a:t>
            </a: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Age_of_Vehicle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1     1.81529007    0.938075095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2     1.95234611   -0.676317797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3    -0.85737908   -0.008711258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4    -0.86501484    1.043752595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5    -0.09119878   -0.917169317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6    -0.98691325   -0.965040292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7     0.83113042   -0.891987072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8     0.38541096    0.258601312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9     0.21411113    4.000437500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10    0.41063773    1.384810672</a:t>
            </a:r>
          </a:p>
        </p:txBody>
      </p:sp>
    </p:spTree>
    <p:extLst>
      <p:ext uri="{BB962C8B-B14F-4D97-AF65-F5344CB8AC3E}">
        <p14:creationId xmlns:p14="http://schemas.microsoft.com/office/powerpoint/2010/main" val="15465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2804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aggregate(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df,by</a:t>
            </a:r>
            <a:r>
              <a:rPr lang="en-GB" altLang="en-US" sz="1800" dirty="0">
                <a:latin typeface="Lucida Console" panose="020B0609040504020204" pitchFamily="49" charset="0"/>
              </a:rPr>
              <a:t>=list(cluster=</a:t>
            </a:r>
            <a:r>
              <a:rPr lang="en-GB" altLang="en-US" sz="1800" dirty="0" err="1">
                <a:latin typeface="Lucida Console" panose="020B0609040504020204" pitchFamily="49" charset="0"/>
              </a:rPr>
              <a:t>km.out$cluster</a:t>
            </a:r>
            <a:r>
              <a:rPr lang="en-GB" altLang="en-US" sz="1800" dirty="0">
                <a:latin typeface="Lucida Console" panose="020B0609040504020204" pitchFamily="49" charset="0"/>
              </a:rPr>
              <a:t>),mean)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 cluster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Age_of_Driver</a:t>
            </a: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Age_of_Vehicle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1        1      71.35355      13.081546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2        2      73.61754       4.456622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3        3      27.20442       8.023322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4        4      27.07828      13.646130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5        5      39.86075       3.169868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6        6      25.06467       2.914116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7        7      55.09647       3.304404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8        8      47.73374       9.451444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9        9      44.90409      29.442274</a:t>
            </a:r>
          </a:p>
          <a:p>
            <a:pPr marL="1155700" lvl="2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1800" dirty="0">
                <a:latin typeface="Lucida Console" panose="020B0609040504020204" pitchFamily="49" charset="0"/>
              </a:rPr>
              <a:t>10      10      48.15046      15.468239</a:t>
            </a:r>
          </a:p>
          <a:p>
            <a:pPr marL="533400" indent="-533400">
              <a:spcBef>
                <a:spcPts val="200"/>
              </a:spcBef>
              <a:tabLst>
                <a:tab pos="5202238" algn="ctr"/>
              </a:tabLst>
            </a:pPr>
            <a:r>
              <a:rPr lang="en-GB" altLang="en-US" sz="2400" dirty="0"/>
              <a:t>Draw conclusions and implement policies as a result</a:t>
            </a:r>
          </a:p>
        </p:txBody>
      </p:sp>
    </p:spTree>
    <p:extLst>
      <p:ext uri="{BB962C8B-B14F-4D97-AF65-F5344CB8AC3E}">
        <p14:creationId xmlns:p14="http://schemas.microsoft.com/office/powerpoint/2010/main" val="95802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en-US" sz="3600" b="1" u="sng" dirty="0"/>
              <a:t>Exercise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dirty="0"/>
              <a:t>With the same Department for Transport Road Safety Data, undertake a cluster analysis </a:t>
            </a:r>
            <a:r>
              <a:rPr lang="en-US" altLang="en-US"/>
              <a:t>using K-means using </a:t>
            </a:r>
            <a:r>
              <a:rPr lang="en-US" altLang="en-US" dirty="0"/>
              <a:t>the variables “</a:t>
            </a:r>
            <a:r>
              <a:rPr lang="en-US" altLang="en-US" dirty="0" err="1"/>
              <a:t>Age_of_Driver</a:t>
            </a:r>
            <a:r>
              <a:rPr lang="en-US" altLang="en-US" dirty="0"/>
              <a:t>” and “Engine_Capacity_.CC.”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Adapt code in the file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GB" altLang="en-US" dirty="0"/>
              <a:t>K-Means Clustering - class session </a:t>
            </a:r>
            <a:r>
              <a:rPr lang="en-GB" altLang="en-US" dirty="0" err="1"/>
              <a:t>code.R</a:t>
            </a:r>
            <a:r>
              <a:rPr lang="en-GB" altLang="en-US" dirty="0"/>
              <a:t>”</a:t>
            </a:r>
            <a:endParaRPr lang="en-US" altLang="en-US" dirty="0"/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Try a range of numbers of clusters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Decide which number of clusters is best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Create summary statistics</a:t>
            </a:r>
            <a:endParaRPr lang="en-US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41C395-527B-4D66-A830-EF3A347C6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</p:spTree>
    <p:extLst>
      <p:ext uri="{BB962C8B-B14F-4D97-AF65-F5344CB8AC3E}">
        <p14:creationId xmlns:p14="http://schemas.microsoft.com/office/powerpoint/2010/main" val="278823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Two different K-means </a:t>
            </a:r>
            <a:r>
              <a:rPr lang="en-US" altLang="en-US" dirty="0" err="1"/>
              <a:t>Clusterings</a:t>
            </a:r>
            <a:endParaRPr lang="en-US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has problems when clusters are of differing </a:t>
            </a:r>
          </a:p>
          <a:p>
            <a:pPr lvl="1"/>
            <a:r>
              <a:rPr lang="en-US" altLang="en-US" dirty="0"/>
              <a:t>Sizes</a:t>
            </a:r>
          </a:p>
          <a:p>
            <a:pPr lvl="1"/>
            <a:r>
              <a:rPr lang="en-US" altLang="en-US" dirty="0"/>
              <a:t>Densities</a:t>
            </a:r>
          </a:p>
          <a:p>
            <a:pPr lvl="1"/>
            <a:r>
              <a:rPr lang="en-US" altLang="en-US" dirty="0"/>
              <a:t>Non-globular shapes</a:t>
            </a:r>
          </a:p>
          <a:p>
            <a:endParaRPr lang="en-US" altLang="en-US" dirty="0"/>
          </a:p>
          <a:p>
            <a:r>
              <a:rPr lang="en-US" altLang="en-US" dirty="0"/>
              <a:t>K-means has problems when the data contains outliers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Limitations: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105694" y="490219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166519" y="4902199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52450"/>
          </a:xfrm>
        </p:spPr>
        <p:txBody>
          <a:bodyPr/>
          <a:lstStyle/>
          <a:p>
            <a:r>
              <a:rPr lang="en-US" altLang="en-US" dirty="0"/>
              <a:t>K-means Limitations: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F4B131A4-F2AA-46AA-81D5-586FF9FB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694" y="490219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BC8A1-B04C-42D4-9ABE-DF4496E7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519" y="4902199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0400"/>
          </a:xfrm>
        </p:spPr>
        <p:txBody>
          <a:bodyPr/>
          <a:lstStyle/>
          <a:p>
            <a:pPr marL="269875" indent="-269875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err="1"/>
              <a:t>Partitional</a:t>
            </a:r>
            <a:r>
              <a:rPr lang="en-US" altLang="en-US" sz="2400" dirty="0"/>
              <a:t> clustering approach 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Number of clusters, K, must be specified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Each cluster is associated with a </a:t>
            </a:r>
            <a:r>
              <a:rPr lang="en-US" altLang="en-US" sz="2400" dirty="0">
                <a:solidFill>
                  <a:srgbClr val="FFCC00"/>
                </a:solidFill>
              </a:rPr>
              <a:t>centroid</a:t>
            </a:r>
            <a:r>
              <a:rPr lang="en-US" altLang="en-US" sz="2400" dirty="0"/>
              <a:t> (center point) 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Each point is assigned to the cluster with the closest centroid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215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00" y="152400"/>
            <a:ext cx="8914800" cy="552450"/>
          </a:xfrm>
        </p:spPr>
        <p:txBody>
          <a:bodyPr/>
          <a:lstStyle/>
          <a:p>
            <a:r>
              <a:rPr lang="en-US" altLang="en-US" dirty="0"/>
              <a:t>K-means Limitations: Non-globular shapes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00" y="1447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C1FC5F6D-8C08-4898-80F3-03F0857E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694" y="490219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437E9-F4FD-4E42-A183-5F4F46869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099" y="4902199"/>
            <a:ext cx="24929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A5913D86-2670-416F-AA17-4D483697C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b="0" kern="0" dirty="0"/>
          </a:p>
          <a:p>
            <a:endParaRPr lang="en-US" altLang="en-US" b="0" kern="0" dirty="0"/>
          </a:p>
          <a:p>
            <a:endParaRPr lang="en-US" altLang="en-US" b="0" kern="0" dirty="0"/>
          </a:p>
          <a:p>
            <a:endParaRPr lang="en-US" altLang="en-US" b="0" kern="0" dirty="0"/>
          </a:p>
          <a:p>
            <a:pPr lvl="1"/>
            <a:endParaRPr lang="en-US" altLang="en-US" b="0" kern="0" dirty="0"/>
          </a:p>
          <a:p>
            <a:pPr lvl="1"/>
            <a:endParaRPr lang="en-US" altLang="en-US" b="0" kern="0" dirty="0"/>
          </a:p>
          <a:p>
            <a:pPr lvl="1"/>
            <a:endParaRPr lang="en-US" altLang="en-US" b="0" kern="0" dirty="0"/>
          </a:p>
          <a:p>
            <a:pPr lvl="1"/>
            <a:endParaRPr lang="en-US" altLang="en-US" b="0" kern="0" dirty="0"/>
          </a:p>
          <a:p>
            <a:pPr lvl="1"/>
            <a:endParaRPr lang="en-US" altLang="en-US" b="0" kern="0" dirty="0"/>
          </a:p>
          <a:p>
            <a:r>
              <a:rPr lang="en-US" altLang="en-US" b="0" kern="0" dirty="0"/>
              <a:t>One solution is to use many clusters</a:t>
            </a:r>
          </a:p>
          <a:p>
            <a:pPr lvl="1"/>
            <a:r>
              <a:rPr lang="en-US" altLang="en-US" b="0" kern="0" dirty="0"/>
              <a:t>Find parts of clusters, but need to put together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00" y="152400"/>
            <a:ext cx="86868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28642F2C-53BA-443E-BB70-A00F06343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694" y="490219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6FE30-E1CB-4DB2-9897-8CB1FFC62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751" y="4902199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K-means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8BEC998A-8BD4-4FB4-9467-4D484071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694" y="490219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C2FCC8-EB9C-4668-AE71-425B1A02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751" y="4902199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K-means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00" y="152400"/>
            <a:ext cx="86106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447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2DB872FF-B80B-43A3-B69B-5412EE36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694" y="490219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92D8E2-630F-41DC-A625-7762810B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751" y="4902199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K-means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52450"/>
          </a:xfrm>
        </p:spPr>
        <p:txBody>
          <a:bodyPr/>
          <a:lstStyle/>
          <a:p>
            <a:r>
              <a:rPr lang="en-US" altLang="en-US" dirty="0"/>
              <a:t>Importance of Choosing Initial Centroids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52450"/>
          </a:xfrm>
        </p:spPr>
        <p:txBody>
          <a:bodyPr/>
          <a:lstStyle/>
          <a:p>
            <a:r>
              <a:rPr lang="en-US" altLang="en-US" dirty="0"/>
              <a:t>Importance of Choosing Initial Centroids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52450"/>
          </a:xfrm>
        </p:spPr>
        <p:txBody>
          <a:bodyPr/>
          <a:lstStyle/>
          <a:p>
            <a:r>
              <a:rPr lang="en-US" altLang="en-US" dirty="0"/>
              <a:t>Importance of Choosing Initial Centroids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52450"/>
          </a:xfrm>
        </p:spPr>
        <p:txBody>
          <a:bodyPr/>
          <a:lstStyle/>
          <a:p>
            <a:r>
              <a:rPr lang="en-US" altLang="en-US" dirty="0"/>
              <a:t>Importance of Choosing Initial Centroids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Initial centroids are often chosen randomly.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altLang="en-US" sz="2000" dirty="0"/>
              <a:t>Clusters produced vary from one run to another.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Centroid is the mean of points in the cluster.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‘Closeness’ is measured by Euclidean distance, cosine similarity, correlation, etc.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K-means will converge for common similarity measures mentioned above.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Most convergence happens in the first few iterations.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altLang="en-US" sz="2000" dirty="0"/>
              <a:t>Often the stopping condition is changed to ‘Until relatively few points change clusters’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Complexity is O( n * K * I * d 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altLang="en-US" sz="2000" dirty="0"/>
              <a:t>n = number of points, K = number of clusters, </a:t>
            </a:r>
            <a:br>
              <a:rPr lang="en-US" altLang="en-US" sz="2000" dirty="0"/>
            </a:br>
            <a:r>
              <a:rPr lang="en-US" altLang="en-US" sz="2000" dirty="0"/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Department for Transport Road Safety Data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000" dirty="0">
                <a:hlinkClick r:id="rId2"/>
              </a:rPr>
              <a:t>https://data.gov.uk/dataset/cb7ae6f0-4be6-4935-9277-47e5ce24a11f/road-safety-data</a:t>
            </a:r>
            <a:endParaRPr lang="en-US" altLang="en-US" sz="2000" dirty="0"/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Vehicles involved in accidents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000" dirty="0"/>
              <a:t>Are there clusters of vehicles involved in accidents in terms of age of driver and age of vehicle?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000" dirty="0"/>
              <a:t>226,409 cases in dataset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000" dirty="0"/>
              <a:t>152,601 have data for both ages of driver and vehicle</a:t>
            </a:r>
          </a:p>
        </p:txBody>
      </p:sp>
    </p:spTree>
    <p:extLst>
      <p:ext uri="{BB962C8B-B14F-4D97-AF65-F5344CB8AC3E}">
        <p14:creationId xmlns:p14="http://schemas.microsoft.com/office/powerpoint/2010/main" val="399835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load("VehicleData2018.RData")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summary(Veh2018$Age_of_Driver)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Min. 1st Qu.  Median    Mean 3rd Qu.    Max.    NA's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1.00   28.00   38.00   40.89   52.00  101.00   29016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summary(Veh2018$Age_of_Vehicle)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Min. 1st Qu.  Median    Mean 3rd Qu.    Max.    NA's 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1.00    4.00    8.00    8.12   12.00   84.00   59369</a:t>
            </a:r>
          </a:p>
          <a:p>
            <a:pPr marL="0" indent="-615950">
              <a:spcBef>
                <a:spcPts val="200"/>
              </a:spcBef>
            </a:pPr>
            <a:endParaRPr lang="en-GB" altLang="en-US" sz="2400" dirty="0"/>
          </a:p>
          <a:p>
            <a:pPr marL="0" indent="-615950">
              <a:spcBef>
                <a:spcPts val="200"/>
              </a:spcBef>
            </a:pPr>
            <a:r>
              <a:rPr lang="en-GB" altLang="en-US" sz="2400" dirty="0"/>
              <a:t>Age of driver is more varied than age of vehicle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1040400" lvl="1" indent="-532800">
              <a:spcBef>
                <a:spcPts val="200"/>
              </a:spcBef>
            </a:pPr>
            <a:r>
              <a:rPr lang="en-GB" altLang="en-US" sz="2000" dirty="0"/>
              <a:t>One unit change for vehicle is more important than one unit change for driver</a:t>
            </a:r>
          </a:p>
          <a:p>
            <a:pPr marL="1040400" lvl="1" indent="-532800">
              <a:spcBef>
                <a:spcPts val="200"/>
              </a:spcBef>
            </a:pPr>
            <a:r>
              <a:rPr lang="en-GB" altLang="en-US" sz="2000" dirty="0"/>
              <a:t>To overcome this, we can standardise the data (using “scale” command in R)</a:t>
            </a:r>
          </a:p>
        </p:txBody>
      </p:sp>
    </p:spTree>
    <p:extLst>
      <p:ext uri="{BB962C8B-B14F-4D97-AF65-F5344CB8AC3E}">
        <p14:creationId xmlns:p14="http://schemas.microsoft.com/office/powerpoint/2010/main" val="5522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F3D0F-7E4E-4012-AE7D-16C63C70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09" y="2484000"/>
            <a:ext cx="4376381" cy="2345273"/>
          </a:xfrm>
          <a:prstGeom prst="rect">
            <a:avLst/>
          </a:prstGeom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#create </a:t>
            </a:r>
            <a:r>
              <a:rPr lang="en-GB" alt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dataframe</a:t>
            </a:r>
            <a:endParaRPr lang="en-GB" alt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df&lt;-Veh2018[,c("Age_of_Driver","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Age_of_Vehicle</a:t>
            </a:r>
            <a:r>
              <a:rPr lang="en-GB" altLang="en-US" sz="1800" dirty="0">
                <a:latin typeface="Lucida Console" panose="020B0609040504020204" pitchFamily="49" charset="0"/>
              </a:rPr>
              <a:t>")]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#plot data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plot(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df$Age_of_Driver,df$Age_of_Vehicle</a:t>
            </a:r>
            <a:r>
              <a:rPr lang="en-GB" altLang="en-US" sz="1800" dirty="0">
                <a:latin typeface="Lucida Console" panose="020B0609040504020204" pitchFamily="49" charset="0"/>
              </a:rPr>
              <a:t>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#do </a:t>
            </a:r>
            <a:r>
              <a:rPr lang="en-GB" alt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 analysis for 2 clusters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km2.out&lt;-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latin typeface="Lucida Console" panose="020B0609040504020204" pitchFamily="49" charset="0"/>
              </a:rPr>
              <a:t>(scale(df),2)</a:t>
            </a:r>
          </a:p>
          <a:p>
            <a:pPr marL="1155700" lvl="2" indent="-533400">
              <a:spcBef>
                <a:spcPts val="200"/>
              </a:spcBef>
            </a:pP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Error in </a:t>
            </a:r>
            <a:r>
              <a:rPr lang="en-GB" alt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do_one</a:t>
            </a: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nmeth</a:t>
            </a: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) : NA/</a:t>
            </a:r>
            <a:r>
              <a:rPr lang="en-GB" alt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NaN</a:t>
            </a: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/Inf in foreign function call (</a:t>
            </a:r>
            <a:r>
              <a:rPr lang="en-GB" alt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arg</a:t>
            </a: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1)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</p:spTree>
    <p:extLst>
      <p:ext uri="{BB962C8B-B14F-4D97-AF65-F5344CB8AC3E}">
        <p14:creationId xmlns:p14="http://schemas.microsoft.com/office/powerpoint/2010/main" val="10476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#create </a:t>
            </a:r>
            <a:r>
              <a:rPr lang="en-GB" alt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dataframe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 with only complete cases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df&lt;-df[</a:t>
            </a:r>
            <a:r>
              <a:rPr lang="en-GB" altLang="en-US" sz="1800" dirty="0" err="1">
                <a:latin typeface="Lucida Console" panose="020B0609040504020204" pitchFamily="49" charset="0"/>
              </a:rPr>
              <a:t>complete.cases</a:t>
            </a:r>
            <a:r>
              <a:rPr lang="en-GB" altLang="en-US" sz="1800" dirty="0">
                <a:latin typeface="Lucida Console" panose="020B0609040504020204" pitchFamily="49" charset="0"/>
              </a:rPr>
              <a:t>(df),]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#do </a:t>
            </a:r>
            <a:r>
              <a:rPr lang="en-GB" alt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 analysis for 2 clusters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km2.out&lt;-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kmeans</a:t>
            </a:r>
            <a:r>
              <a:rPr lang="en-GB" altLang="en-US" sz="1800" dirty="0">
                <a:latin typeface="Lucida Console" panose="020B0609040504020204" pitchFamily="49" charset="0"/>
              </a:rPr>
              <a:t>(scale(df),2)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km2.out$size</a:t>
            </a:r>
          </a:p>
          <a:p>
            <a:pPr marL="115570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[1] 84991 67610</a:t>
            </a:r>
          </a:p>
          <a:p>
            <a:pPr marL="1155700" lvl="2" indent="-533400">
              <a:spcBef>
                <a:spcPts val="200"/>
              </a:spcBef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km2.out$centers</a:t>
            </a:r>
          </a:p>
          <a:p>
            <a:pPr marL="115570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Age_of_Driver</a:t>
            </a: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Age_of_Vehicle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115570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   0.007503867     -0.7380879</a:t>
            </a:r>
          </a:p>
          <a:p>
            <a:pPr marL="115570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2  -0.009432941      0.9278336</a:t>
            </a:r>
          </a:p>
        </p:txBody>
      </p:sp>
    </p:spTree>
    <p:extLst>
      <p:ext uri="{BB962C8B-B14F-4D97-AF65-F5344CB8AC3E}">
        <p14:creationId xmlns:p14="http://schemas.microsoft.com/office/powerpoint/2010/main" val="1562031713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146484029</TotalTime>
  <Pages>3</Pages>
  <Words>1248</Words>
  <Application>Microsoft Office PowerPoint</Application>
  <PresentationFormat>On-screen Show (4:3)</PresentationFormat>
  <Paragraphs>204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Lucida Console</vt:lpstr>
      <vt:lpstr>Monotype Sorts</vt:lpstr>
      <vt:lpstr>Tahoma</vt:lpstr>
      <vt:lpstr>Times New Roman</vt:lpstr>
      <vt:lpstr>Wingdings</vt:lpstr>
      <vt:lpstr>LC.BRev.FY97</vt:lpstr>
      <vt:lpstr>Bitmap Image</vt:lpstr>
      <vt:lpstr>Equation</vt:lpstr>
      <vt:lpstr>Data Analytics</vt:lpstr>
      <vt:lpstr>K-means Clustering</vt:lpstr>
      <vt:lpstr>Example of K-means Clustering</vt:lpstr>
      <vt:lpstr>Example of K-means Clustering</vt:lpstr>
      <vt:lpstr>K-means Clustering – Details</vt:lpstr>
      <vt:lpstr>K-means Clustering – R</vt:lpstr>
      <vt:lpstr>K-means Clustering – R</vt:lpstr>
      <vt:lpstr>K-means Clustering – R</vt:lpstr>
      <vt:lpstr>K-means Clustering – R</vt:lpstr>
      <vt:lpstr>Evaluating K-means Clusters</vt:lpstr>
      <vt:lpstr>K-means Clustering – R</vt:lpstr>
      <vt:lpstr>K-means Clustering – R</vt:lpstr>
      <vt:lpstr>K-means Clustering – R</vt:lpstr>
      <vt:lpstr>K-means Clustering – R</vt:lpstr>
      <vt:lpstr>K-means Clustering – R</vt:lpstr>
      <vt:lpstr>Two different K-means Clusterings</vt:lpstr>
      <vt:lpstr>Limitations of K-means</vt:lpstr>
      <vt:lpstr>K-means Limitations: Differing Sizes</vt:lpstr>
      <vt:lpstr>K-means Limitations: Differing Density</vt:lpstr>
      <vt:lpstr>K-means Limitations: Non-globular shapes</vt:lpstr>
      <vt:lpstr>Overcoming K-means Limitations</vt:lpstr>
      <vt:lpstr>Overcoming K-means Limitations</vt:lpstr>
      <vt:lpstr>Overcoming K-means Limitations</vt:lpstr>
      <vt:lpstr>Importance of Choosing Initial Centroids</vt:lpstr>
      <vt:lpstr>Importance of Choosing Initial Centroids</vt:lpstr>
      <vt:lpstr>Importance of Choosing Initial Centroids</vt:lpstr>
      <vt:lpstr>Importance of Choosing Initial Centroids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Jumy Adeoye</cp:lastModifiedBy>
  <cp:revision>617</cp:revision>
  <cp:lastPrinted>2011-11-07T17:05:43Z</cp:lastPrinted>
  <dcterms:created xsi:type="dcterms:W3CDTF">1998-03-18T13:44:31Z</dcterms:created>
  <dcterms:modified xsi:type="dcterms:W3CDTF">2021-03-08T21:49:53Z</dcterms:modified>
</cp:coreProperties>
</file>