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75" r:id="rId2"/>
    <p:sldId id="663" r:id="rId3"/>
    <p:sldId id="664" r:id="rId4"/>
    <p:sldId id="590" r:id="rId5"/>
    <p:sldId id="591" r:id="rId6"/>
    <p:sldId id="592" r:id="rId7"/>
    <p:sldId id="593" r:id="rId8"/>
    <p:sldId id="594" r:id="rId9"/>
    <p:sldId id="676" r:id="rId10"/>
    <p:sldId id="690" r:id="rId11"/>
    <p:sldId id="691" r:id="rId12"/>
    <p:sldId id="692" r:id="rId13"/>
    <p:sldId id="703" r:id="rId14"/>
    <p:sldId id="702" r:id="rId15"/>
    <p:sldId id="698" r:id="rId16"/>
    <p:sldId id="694" r:id="rId17"/>
    <p:sldId id="704" r:id="rId18"/>
    <p:sldId id="695" r:id="rId19"/>
    <p:sldId id="696" r:id="rId20"/>
    <p:sldId id="697" r:id="rId21"/>
    <p:sldId id="705" r:id="rId22"/>
    <p:sldId id="706" r:id="rId23"/>
    <p:sldId id="701" r:id="rId24"/>
    <p:sldId id="608" r:id="rId25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99"/>
    <a:srgbClr val="0C6D9C"/>
    <a:srgbClr val="2A8487"/>
    <a:srgbClr val="1C5A61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63" d="100"/>
          <a:sy n="63" d="100"/>
        </p:scale>
        <p:origin x="1040" y="5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6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4" tIns="47955" rIns="95904" bIns="479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>
            <a:extLst>
              <a:ext uri="{FF2B5EF4-FFF2-40B4-BE49-F238E27FC236}">
                <a16:creationId xmlns:a16="http://schemas.microsoft.com/office/drawing/2014/main" id="{C4F99F4A-D2A4-469A-835D-5491E139A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18434" name="Rectangle 1027">
            <a:extLst>
              <a:ext uri="{FF2B5EF4-FFF2-40B4-BE49-F238E27FC236}">
                <a16:creationId xmlns:a16="http://schemas.microsoft.com/office/drawing/2014/main" id="{D771DDC7-98F3-4897-B8B7-1BD78FC3F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81000" y="6400801"/>
            <a:ext cx="834866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59750" algn="r"/>
              </a:tabLst>
              <a:defRPr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Content adapted from Tan et al (2019)	</a:t>
            </a:r>
            <a:fld id="{223BB232-E4C6-4DE5-AAB0-9F2D87481F8B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159750" algn="r"/>
                </a:tabLst>
                <a:defRPr/>
              </a:pPr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6258BEB7-39D8-464D-A590-666BDB353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80400" cy="533400"/>
          </a:xfrm>
        </p:spPr>
        <p:txBody>
          <a:bodyPr/>
          <a:lstStyle/>
          <a:p>
            <a:pPr algn="ctr"/>
            <a:r>
              <a:rPr lang="en-US" altLang="en-US" dirty="0"/>
              <a:t>Data Analytics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5EE110FB-6762-4826-9F40-32F5BA29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640323"/>
            <a:ext cx="81534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dirty="0"/>
              <a:t>Hierarchical Clustering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600" b="0" dirty="0"/>
              <a:t>(aka Agglomerative Clustering)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600" b="0" dirty="0"/>
              <a:t>(aka Agglomerative Nesting – AGNES)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load("VehicleData2018.RData")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summary(Veh2018$Age_of_Driver)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Min. 1st Qu.  Median    Mean 3rd Qu.    Max.    NA's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1.00   28.00   38.00   40.89   52.00  101.00   29016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summary(Veh2018$Age_of_Vehicle)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Min. 1st Qu.  Median    Mean 3rd Qu.    Max.    NA's 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1.00    4.00    8.00    8.12   12.00   84.00   59369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summary(Veh2018$Sex_of_Driver)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  Male Female   NA's 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143361  61233  21815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summary(Veh2018$jct_Location)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Not at or within 20 metres of </a:t>
            </a:r>
            <a:r>
              <a:rPr lang="en-GB" altLang="en-US" sz="1800" dirty="0" err="1">
                <a:latin typeface="Lucida Console" panose="020B0609040504020204" pitchFamily="49" charset="0"/>
              </a:rPr>
              <a:t>jct</a:t>
            </a:r>
            <a:r>
              <a:rPr lang="en-GB" altLang="en-US" sz="1800" dirty="0">
                <a:latin typeface="Lucida Console" panose="020B0609040504020204" pitchFamily="49" charset="0"/>
              </a:rPr>
              <a:t>       94416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...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Mid </a:t>
            </a:r>
            <a:r>
              <a:rPr lang="en-GB" altLang="en-US" sz="1800" dirty="0" err="1">
                <a:latin typeface="Lucida Console" panose="020B0609040504020204" pitchFamily="49" charset="0"/>
              </a:rPr>
              <a:t>jct</a:t>
            </a:r>
            <a:r>
              <a:rPr lang="en-GB" altLang="en-US" sz="1800" dirty="0">
                <a:latin typeface="Lucida Console" panose="020B0609040504020204" pitchFamily="49" charset="0"/>
              </a:rPr>
              <a:t> - on roundabout or on main road 37237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NA's                                     7448</a:t>
            </a:r>
          </a:p>
        </p:txBody>
      </p:sp>
    </p:spTree>
    <p:extLst>
      <p:ext uri="{BB962C8B-B14F-4D97-AF65-F5344CB8AC3E}">
        <p14:creationId xmlns:p14="http://schemas.microsoft.com/office/powerpoint/2010/main" val="5522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library(cluster) </a:t>
            </a: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#for daisy function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df&lt;-Veh2018[,c("Age_of_Driver","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Age_of_Vehicle</a:t>
            </a:r>
            <a:r>
              <a:rPr lang="en-GB" altLang="en-US" sz="1800" dirty="0">
                <a:latin typeface="Lucida Console" panose="020B0609040504020204" pitchFamily="49" charset="0"/>
              </a:rPr>
              <a:t>",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    "Sex_of_Driver","</a:t>
            </a:r>
            <a:r>
              <a:rPr lang="en-GB" altLang="en-US" sz="1800" dirty="0" err="1">
                <a:latin typeface="Lucida Console" panose="020B0609040504020204" pitchFamily="49" charset="0"/>
              </a:rPr>
              <a:t>jct_Location</a:t>
            </a:r>
            <a:r>
              <a:rPr lang="en-GB" altLang="en-US" sz="1800" dirty="0">
                <a:latin typeface="Lucida Console" panose="020B0609040504020204" pitchFamily="49" charset="0"/>
              </a:rPr>
              <a:t>")]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df&lt;-df[</a:t>
            </a:r>
            <a:r>
              <a:rPr lang="en-GB" altLang="en-US" sz="1800" dirty="0" err="1">
                <a:latin typeface="Lucida Console" panose="020B0609040504020204" pitchFamily="49" charset="0"/>
              </a:rPr>
              <a:t>complete.cases</a:t>
            </a:r>
            <a:r>
              <a:rPr lang="en-GB" altLang="en-US" sz="1800" dirty="0">
                <a:latin typeface="Lucida Console" panose="020B0609040504020204" pitchFamily="49" charset="0"/>
              </a:rPr>
              <a:t>(df),]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#create distance matrix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df.dist</a:t>
            </a:r>
            <a:r>
              <a:rPr lang="en-GB" altLang="en-US" sz="1800" dirty="0">
                <a:latin typeface="Lucida Console" panose="020B0609040504020204" pitchFamily="49" charset="0"/>
              </a:rPr>
              <a:t>&lt;-daisy(</a:t>
            </a:r>
            <a:r>
              <a:rPr lang="en-GB" altLang="en-US" sz="1800" dirty="0" err="1">
                <a:latin typeface="Lucida Console" panose="020B0609040504020204" pitchFamily="49" charset="0"/>
              </a:rPr>
              <a:t>df,metric</a:t>
            </a:r>
            <a:r>
              <a:rPr lang="en-GB" altLang="en-US" sz="1800" dirty="0">
                <a:latin typeface="Lucida Console" panose="020B0609040504020204" pitchFamily="49" charset="0"/>
              </a:rPr>
              <a:t>="</a:t>
            </a:r>
            <a:r>
              <a:rPr lang="en-GB" altLang="en-US" sz="1800" dirty="0" err="1">
                <a:latin typeface="Lucida Console" panose="020B0609040504020204" pitchFamily="49" charset="0"/>
              </a:rPr>
              <a:t>gower</a:t>
            </a:r>
            <a:r>
              <a:rPr lang="en-GB" altLang="en-US" sz="1800" dirty="0">
                <a:latin typeface="Lucida Console" panose="020B0609040504020204" pitchFamily="49" charset="0"/>
              </a:rPr>
              <a:t>")</a:t>
            </a:r>
          </a:p>
          <a:p>
            <a:pPr marL="1155700" lvl="2" indent="-533400">
              <a:spcBef>
                <a:spcPts val="200"/>
              </a:spcBef>
              <a:buFont typeface="Wingdings" panose="05000000000000000000" pitchFamily="2" charset="2"/>
              <a:buChar char=""/>
            </a:pPr>
            <a:r>
              <a:rPr lang="en-GB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Error: cannot allocate vector of size 82.8 Gb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Solution: work with 10% sample of data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set.seed</a:t>
            </a:r>
            <a:r>
              <a:rPr lang="en-GB" altLang="en-US" sz="1800" dirty="0">
                <a:latin typeface="Lucida Console" panose="020B0609040504020204" pitchFamily="49" charset="0"/>
              </a:rPr>
              <a:t>(2021)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df.sample</a:t>
            </a:r>
            <a:r>
              <a:rPr lang="en-GB" altLang="en-US" sz="1800" dirty="0">
                <a:latin typeface="Lucida Console" panose="020B0609040504020204" pitchFamily="49" charset="0"/>
              </a:rPr>
              <a:t>&lt;-df[sample(</a:t>
            </a:r>
            <a:r>
              <a:rPr lang="en-GB" altLang="en-US" sz="1800" dirty="0" err="1">
                <a:latin typeface="Lucida Console" panose="020B0609040504020204" pitchFamily="49" charset="0"/>
              </a:rPr>
              <a:t>nrow</a:t>
            </a:r>
            <a:r>
              <a:rPr lang="en-GB" altLang="en-US" sz="1800" dirty="0">
                <a:latin typeface="Lucida Console" panose="020B0609040504020204" pitchFamily="49" charset="0"/>
              </a:rPr>
              <a:t>(df),</a:t>
            </a:r>
            <a:r>
              <a:rPr lang="en-GB" altLang="en-US" sz="1800" dirty="0" err="1">
                <a:latin typeface="Lucida Console" panose="020B0609040504020204" pitchFamily="49" charset="0"/>
              </a:rPr>
              <a:t>nrow</a:t>
            </a:r>
            <a:r>
              <a:rPr lang="en-GB" altLang="en-US" sz="1800" dirty="0">
                <a:latin typeface="Lucida Console" panose="020B0609040504020204" pitchFamily="49" charset="0"/>
              </a:rPr>
              <a:t>(df)*0.1),]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df.sample.dist</a:t>
            </a:r>
            <a:r>
              <a:rPr lang="en-GB" altLang="en-US" sz="1800" dirty="0">
                <a:latin typeface="Lucida Console" panose="020B0609040504020204" pitchFamily="49" charset="0"/>
              </a:rPr>
              <a:t>&lt;-daisy(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df.sample,metric</a:t>
            </a:r>
            <a:r>
              <a:rPr lang="en-GB" altLang="en-US" sz="1800" dirty="0">
                <a:latin typeface="Lucida Console" panose="020B0609040504020204" pitchFamily="49" charset="0"/>
              </a:rPr>
              <a:t>="</a:t>
            </a:r>
            <a:r>
              <a:rPr lang="en-GB" altLang="en-US" sz="1800" dirty="0" err="1">
                <a:latin typeface="Lucida Console" panose="020B0609040504020204" pitchFamily="49" charset="0"/>
              </a:rPr>
              <a:t>gower</a:t>
            </a:r>
            <a:r>
              <a:rPr lang="en-GB" altLang="en-US" sz="1800" dirty="0">
                <a:latin typeface="Lucida Console" panose="020B06090405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9200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#hierarchical clustering using Ward's method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ward.D2.out&lt;-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hclust</a:t>
            </a:r>
            <a:r>
              <a:rPr lang="en-GB" altLang="en-US" sz="1800" dirty="0">
                <a:latin typeface="Lucida Console" panose="020B0609040504020204" pitchFamily="49" charset="0"/>
              </a:rPr>
              <a:t>(d=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df.sample.dist,method</a:t>
            </a:r>
            <a:r>
              <a:rPr lang="en-GB" altLang="en-US" sz="1800" dirty="0">
                <a:latin typeface="Lucida Console" panose="020B0609040504020204" pitchFamily="49" charset="0"/>
              </a:rPr>
              <a:t>="ward.D2")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#show last 10 clustering heights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tail(ward.D2.out$height,10)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600" dirty="0">
                <a:latin typeface="Lucida Console" panose="020B0609040504020204" pitchFamily="49" charset="0"/>
              </a:rPr>
              <a:t>[1]  4.975083  5.806869  6.764236  7.116091  9.322801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600" dirty="0">
                <a:latin typeface="Lucida Console" panose="020B0609040504020204" pitchFamily="49" charset="0"/>
              </a:rPr>
              <a:t>[6] 10.005390 12.225057 13.190526 17.659163 35.282259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The dendrogram is created from the heights at which cases and clusters are joined together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plot(ward.D2.out)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##add horizontal lines between heights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abline</a:t>
            </a:r>
            <a:r>
              <a:rPr lang="en-GB" altLang="en-US" sz="1800" dirty="0">
                <a:latin typeface="Lucida Console" panose="020B0609040504020204" pitchFamily="49" charset="0"/>
              </a:rPr>
              <a:t>(h=11,lty=2)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abline</a:t>
            </a:r>
            <a:r>
              <a:rPr lang="en-GB" altLang="en-US" sz="1800" dirty="0">
                <a:latin typeface="Lucida Console" panose="020B0609040504020204" pitchFamily="49" charset="0"/>
              </a:rPr>
              <a:t>(h=9.7,lty=2)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abline</a:t>
            </a:r>
            <a:r>
              <a:rPr lang="en-GB" altLang="en-US" sz="1800" dirty="0">
                <a:latin typeface="Lucida Console" panose="020B0609040504020204" pitchFamily="49" charset="0"/>
              </a:rPr>
              <a:t>(h=8,lty=2)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3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3CB5C-41B1-4B97-84CE-EE85B9427B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0" y="1066800"/>
            <a:ext cx="76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How many clusters are there?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The dendrogram shows everything, from each case being a cluster to everything being in just one cluster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Usually we want to identify a relatively small number of clusters</a:t>
            </a:r>
          </a:p>
          <a:p>
            <a:pPr marL="1580400" lvl="2" indent="-533400">
              <a:spcBef>
                <a:spcPts val="200"/>
              </a:spcBef>
            </a:pPr>
            <a:r>
              <a:rPr lang="en-US" altLang="en-US" dirty="0"/>
              <a:t>E.g. to target different groups of consumers</a:t>
            </a:r>
          </a:p>
          <a:p>
            <a:pPr marL="532800" indent="-533400">
              <a:spcBef>
                <a:spcPts val="200"/>
              </a:spcBef>
            </a:pPr>
            <a:r>
              <a:rPr lang="en-US" altLang="en-US" dirty="0"/>
              <a:t>Looking at this dendrogram we can see 3 distinct clusters</a:t>
            </a:r>
          </a:p>
          <a:p>
            <a:pPr marL="1040800" lvl="1" indent="-533400">
              <a:spcBef>
                <a:spcPts val="200"/>
              </a:spcBef>
            </a:pPr>
            <a:r>
              <a:rPr lang="en-US" altLang="en-US" dirty="0"/>
              <a:t>Trying to cut at 4, 5 or more looks quite marginal</a:t>
            </a:r>
          </a:p>
        </p:txBody>
      </p:sp>
    </p:spTree>
    <p:extLst>
      <p:ext uri="{BB962C8B-B14F-4D97-AF65-F5344CB8AC3E}">
        <p14:creationId xmlns:p14="http://schemas.microsoft.com/office/powerpoint/2010/main" val="142097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2800" indent="-533400">
              <a:spcBef>
                <a:spcPts val="200"/>
              </a:spcBef>
            </a:pPr>
            <a:r>
              <a:rPr lang="en-US" altLang="en-US" dirty="0"/>
              <a:t>The </a:t>
            </a:r>
            <a:r>
              <a:rPr lang="en-US" altLang="en-US" dirty="0" err="1"/>
              <a:t>NbClust</a:t>
            </a:r>
            <a:r>
              <a:rPr lang="en-US" altLang="en-US" dirty="0"/>
              <a:t> function can carry out hierarchical clustering a number of times and calculate indexes for goodness of clustering</a:t>
            </a:r>
          </a:p>
          <a:p>
            <a:pPr marL="1040800" lvl="1" indent="-533400">
              <a:spcBef>
                <a:spcPts val="200"/>
              </a:spcBef>
            </a:pPr>
            <a:r>
              <a:rPr lang="en-US" altLang="en-US" dirty="0"/>
              <a:t>Commonly used indexes are Dunn and Silhouette</a:t>
            </a:r>
          </a:p>
          <a:p>
            <a:pPr marL="532800" indent="-533400">
              <a:spcBef>
                <a:spcPts val="200"/>
              </a:spcBef>
            </a:pPr>
            <a:endParaRPr lang="en-US" altLang="en-US" dirty="0"/>
          </a:p>
          <a:p>
            <a:pPr marL="532800" indent="-533400">
              <a:spcBef>
                <a:spcPts val="200"/>
              </a:spcBef>
            </a:pPr>
            <a:r>
              <a:rPr lang="en-US" altLang="en-US" dirty="0"/>
              <a:t>However, these only apply an algorithm and ignore requirements that might exist</a:t>
            </a:r>
          </a:p>
          <a:p>
            <a:pPr marL="1040800" lvl="1" indent="-533400">
              <a:spcBef>
                <a:spcPts val="200"/>
              </a:spcBef>
            </a:pPr>
            <a:r>
              <a:rPr lang="en-US" altLang="en-US" dirty="0"/>
              <a:t>What makes sense from knowledge of the data?</a:t>
            </a:r>
          </a:p>
          <a:p>
            <a:pPr marL="1040800" lvl="1" indent="-533400">
              <a:spcBef>
                <a:spcPts val="200"/>
              </a:spcBef>
            </a:pPr>
            <a:r>
              <a:rPr lang="en-US" altLang="en-US" dirty="0"/>
              <a:t>What range of possible cluster numbers are useful for subsequent work?</a:t>
            </a:r>
          </a:p>
        </p:txBody>
      </p:sp>
    </p:spTree>
    <p:extLst>
      <p:ext uri="{BB962C8B-B14F-4D97-AF65-F5344CB8AC3E}">
        <p14:creationId xmlns:p14="http://schemas.microsoft.com/office/powerpoint/2010/main" val="137548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We have used Ward’s Method but this is just one possible choice of method to use when using hierarchical clustering</a:t>
            </a:r>
          </a:p>
          <a:p>
            <a:pPr marL="533400" indent="-533400">
              <a:spcBef>
                <a:spcPts val="200"/>
              </a:spcBef>
            </a:pPr>
            <a:endParaRPr lang="en-US" altLang="en-US" sz="2400" dirty="0"/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#hierarchical clustering using min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single.out</a:t>
            </a:r>
            <a:r>
              <a:rPr lang="en-GB" altLang="en-US" sz="1800" dirty="0">
                <a:latin typeface="Lucida Console" panose="020B0609040504020204" pitchFamily="49" charset="0"/>
              </a:rPr>
              <a:t>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hclust</a:t>
            </a:r>
            <a:r>
              <a:rPr lang="en-GB" altLang="en-US" sz="1800" dirty="0">
                <a:latin typeface="Lucida Console" panose="020B0609040504020204" pitchFamily="49" charset="0"/>
              </a:rPr>
              <a:t>(d=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df.sample.dist,method</a:t>
            </a:r>
            <a:r>
              <a:rPr lang="en-GB" altLang="en-US" sz="1800" dirty="0">
                <a:latin typeface="Lucida Console" panose="020B0609040504020204" pitchFamily="49" charset="0"/>
              </a:rPr>
              <a:t>="single")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#hierarchical clustering using max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complete.out</a:t>
            </a:r>
            <a:r>
              <a:rPr lang="en-GB" altLang="en-US" sz="1800" dirty="0">
                <a:latin typeface="Lucida Console" panose="020B0609040504020204" pitchFamily="49" charset="0"/>
              </a:rPr>
              <a:t>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hclust</a:t>
            </a:r>
            <a:r>
              <a:rPr lang="en-GB" altLang="en-US" sz="1800" dirty="0">
                <a:latin typeface="Lucida Console" panose="020B0609040504020204" pitchFamily="49" charset="0"/>
              </a:rPr>
              <a:t>(d=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df.sample.dist,method</a:t>
            </a:r>
            <a:r>
              <a:rPr lang="en-GB" altLang="en-US" sz="1800" dirty="0">
                <a:latin typeface="Lucida Console" panose="020B0609040504020204" pitchFamily="49" charset="0"/>
              </a:rPr>
              <a:t>="complete")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#hierarchical clustering using group average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average.out</a:t>
            </a:r>
            <a:r>
              <a:rPr lang="en-GB" altLang="en-US" sz="1800" dirty="0">
                <a:latin typeface="Lucida Console" panose="020B0609040504020204" pitchFamily="49" charset="0"/>
              </a:rPr>
              <a:t>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hclust</a:t>
            </a:r>
            <a:r>
              <a:rPr lang="en-GB" altLang="en-US" sz="1800" dirty="0">
                <a:latin typeface="Lucida Console" panose="020B0609040504020204" pitchFamily="49" charset="0"/>
              </a:rPr>
              <a:t>(d=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df.sample.dist,method</a:t>
            </a:r>
            <a:r>
              <a:rPr lang="en-GB" altLang="en-US" sz="1800" dirty="0">
                <a:latin typeface="Lucida Console" panose="020B0609040504020204" pitchFamily="49" charset="0"/>
              </a:rPr>
              <a:t>="average")</a:t>
            </a:r>
          </a:p>
        </p:txBody>
      </p:sp>
    </p:spTree>
    <p:extLst>
      <p:ext uri="{BB962C8B-B14F-4D97-AF65-F5344CB8AC3E}">
        <p14:creationId xmlns:p14="http://schemas.microsoft.com/office/powerpoint/2010/main" val="137305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433B8-111D-41CC-B39F-D9F20F3372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0" y="1066800"/>
            <a:ext cx="76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0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09E5F-8E3D-4B8A-8BE0-BD80EC3A40F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0" y="1065600"/>
            <a:ext cx="76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B6A0E5-EFD2-4FAE-AD7D-15DCBB4F7F9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0" y="1065600"/>
            <a:ext cx="76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Produces a set of nested clusters </a:t>
            </a:r>
            <a:r>
              <a:rPr lang="en-US" altLang="en-US" dirty="0" err="1"/>
              <a:t>organised</a:t>
            </a:r>
            <a:r>
              <a:rPr lang="en-US" altLang="en-US" dirty="0"/>
              <a:t> as a hierarchical tree</a:t>
            </a:r>
          </a:p>
          <a:p>
            <a:r>
              <a:rPr lang="en-US" altLang="en-US" dirty="0"/>
              <a:t>Can be </a:t>
            </a:r>
            <a:r>
              <a:rPr lang="en-US" altLang="en-US" dirty="0" err="1"/>
              <a:t>visualised</a:t>
            </a:r>
            <a:r>
              <a:rPr lang="en-US" altLang="en-US" dirty="0"/>
              <a:t> as a dendrogram</a:t>
            </a:r>
          </a:p>
          <a:p>
            <a:pPr lvl="1"/>
            <a:r>
              <a:rPr lang="en-US" altLang="en-US" dirty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3511" imgH="3230582" progId="Visio.Drawing.6">
                  <p:embed/>
                </p:oleObj>
              </mc:Choice>
              <mc:Fallback>
                <p:oleObj name="VISIO" r:id="rId3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Which method is best?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The method which gives the most useful results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This is a subjective decision but here we might go for the three cluster solution from Ward’s method or the four cluster solution from the max/complete method</a:t>
            </a:r>
          </a:p>
          <a:p>
            <a:pPr marL="1580400" lvl="2" indent="-533400">
              <a:spcBef>
                <a:spcPts val="200"/>
              </a:spcBef>
            </a:pPr>
            <a:r>
              <a:rPr lang="en-US" altLang="en-US" dirty="0"/>
              <a:t>The min/single and group average methods give results with too many clusters (or too few) to be useful</a:t>
            </a:r>
          </a:p>
          <a:p>
            <a:pPr marL="1580400" lvl="2" indent="-533400">
              <a:spcBef>
                <a:spcPts val="200"/>
              </a:spcBef>
            </a:pPr>
            <a:r>
              <a:rPr lang="en-US" altLang="en-US" dirty="0"/>
              <a:t>The following slides show the cluster characteristics for the three cluster solution obtained using Ward’s method</a:t>
            </a:r>
          </a:p>
        </p:txBody>
      </p:sp>
    </p:spTree>
    <p:extLst>
      <p:ext uri="{BB962C8B-B14F-4D97-AF65-F5344CB8AC3E}">
        <p14:creationId xmlns:p14="http://schemas.microsoft.com/office/powerpoint/2010/main" val="138447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table(</a:t>
            </a:r>
            <a:r>
              <a:rPr lang="en-GB" altLang="en-US" sz="1800" dirty="0" err="1">
                <a:latin typeface="Lucida Console" panose="020B0609040504020204" pitchFamily="49" charset="0"/>
              </a:rPr>
              <a:t>cutree</a:t>
            </a:r>
            <a:r>
              <a:rPr lang="en-GB" altLang="en-US" sz="1800" dirty="0">
                <a:latin typeface="Lucida Console" panose="020B0609040504020204" pitchFamily="49" charset="0"/>
              </a:rPr>
              <a:t>(ward.D2.out,3))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   1    2    3 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4408 4919 5584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endParaRPr lang="en-GB" altLang="en-US" sz="1800" dirty="0">
              <a:latin typeface="Lucida Console" panose="020B0609040504020204" pitchFamily="49" charset="0"/>
            </a:endParaRP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aggregate(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</a:t>
            </a:r>
            <a:r>
              <a:rPr lang="en-GB" altLang="en-US" sz="1800" dirty="0">
                <a:latin typeface="Lucida Console" panose="020B0609040504020204" pitchFamily="49" charset="0"/>
              </a:rPr>
              <a:t>[,1:2],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by=list(cluster=</a:t>
            </a:r>
            <a:r>
              <a:rPr lang="en-GB" altLang="en-US" sz="1800" dirty="0" err="1">
                <a:latin typeface="Lucida Console" panose="020B0609040504020204" pitchFamily="49" charset="0"/>
              </a:rPr>
              <a:t>cutree</a:t>
            </a:r>
            <a:r>
              <a:rPr lang="en-GB" altLang="en-US" sz="1800" dirty="0">
                <a:latin typeface="Lucida Console" panose="020B0609040504020204" pitchFamily="49" charset="0"/>
              </a:rPr>
              <a:t>(ward.D2.out,3)),mean)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  cluster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Age_of_Driver</a:t>
            </a: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err="1">
                <a:latin typeface="Lucida Console" panose="020B0609040504020204" pitchFamily="49" charset="0"/>
              </a:rPr>
              <a:t>Age_of_Vehicle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1       1      41.68829       8.179220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2       2      41.32568       7.953243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3       3      41.61300       8.077901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06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534400" cy="5180400"/>
          </a:xfrm>
        </p:spPr>
        <p:txBody>
          <a:bodyPr/>
          <a:lstStyle/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aggregate(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</a:t>
            </a:r>
            <a:r>
              <a:rPr lang="en-GB" altLang="en-US" sz="1800" dirty="0">
                <a:latin typeface="Lucida Console" panose="020B0609040504020204" pitchFamily="49" charset="0"/>
              </a:rPr>
              <a:t>[,3],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by=list(cluster=</a:t>
            </a:r>
            <a:r>
              <a:rPr lang="en-GB" altLang="en-US" sz="1800" dirty="0" err="1">
                <a:latin typeface="Lucida Console" panose="020B0609040504020204" pitchFamily="49" charset="0"/>
              </a:rPr>
              <a:t>cutree</a:t>
            </a:r>
            <a:r>
              <a:rPr lang="en-GB" altLang="en-US" sz="1800" dirty="0">
                <a:latin typeface="Lucida Console" panose="020B0609040504020204" pitchFamily="49" charset="0"/>
              </a:rPr>
              <a:t>(ward.D2.out,3)),table)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  cluster </a:t>
            </a:r>
            <a:r>
              <a:rPr lang="en-GB" altLang="en-US" sz="1800" dirty="0" err="1">
                <a:latin typeface="Lucida Console" panose="020B0609040504020204" pitchFamily="49" charset="0"/>
              </a:rPr>
              <a:t>x.Male</a:t>
            </a:r>
            <a:r>
              <a:rPr lang="en-GB" altLang="en-US" sz="1800" dirty="0">
                <a:latin typeface="Lucida Console" panose="020B0609040504020204" pitchFamily="49" charset="0"/>
              </a:rPr>
              <a:t> </a:t>
            </a:r>
            <a:r>
              <a:rPr lang="en-GB" altLang="en-US" sz="1800" dirty="0" err="1">
                <a:latin typeface="Lucida Console" panose="020B0609040504020204" pitchFamily="49" charset="0"/>
              </a:rPr>
              <a:t>x.Female</a:t>
            </a:r>
            <a:endParaRPr lang="en-GB" altLang="en-US" sz="1800" dirty="0">
              <a:latin typeface="Lucida Console" panose="020B0609040504020204" pitchFamily="49" charset="0"/>
            </a:endParaRP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1       1   4408        0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2       2      0     4919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800" dirty="0">
                <a:latin typeface="Lucida Console" panose="020B0609040504020204" pitchFamily="49" charset="0"/>
              </a:rPr>
              <a:t>3       3   5567       17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table(</a:t>
            </a:r>
            <a:r>
              <a:rPr lang="en-GB" altLang="en-US" sz="1800" dirty="0" err="1">
                <a:latin typeface="Lucida Console" panose="020B0609040504020204" pitchFamily="49" charset="0"/>
              </a:rPr>
              <a:t>df.sample$jct_Location,cutree</a:t>
            </a:r>
            <a:r>
              <a:rPr lang="en-GB" altLang="en-US" sz="1800" dirty="0">
                <a:latin typeface="Lucida Console" panose="020B0609040504020204" pitchFamily="49" charset="0"/>
              </a:rPr>
              <a:t>(ward.D2.out,3))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                                                     1    2    3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Not at or within 20 metres of </a:t>
            </a:r>
            <a:r>
              <a:rPr lang="en-GB" altLang="en-US" sz="1400" dirty="0" err="1">
                <a:latin typeface="Lucida Console" panose="020B0609040504020204" pitchFamily="49" charset="0"/>
              </a:rPr>
              <a:t>jct</a:t>
            </a:r>
            <a:r>
              <a:rPr lang="en-GB" altLang="en-US" sz="1400" dirty="0">
                <a:latin typeface="Lucida Console" panose="020B0609040504020204" pitchFamily="49" charset="0"/>
              </a:rPr>
              <a:t>                 4408 2065    0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Approaching </a:t>
            </a:r>
            <a:r>
              <a:rPr lang="en-GB" altLang="en-US" sz="1400" dirty="0" err="1">
                <a:latin typeface="Lucida Console" panose="020B0609040504020204" pitchFamily="49" charset="0"/>
              </a:rPr>
              <a:t>jct</a:t>
            </a:r>
            <a:r>
              <a:rPr lang="en-GB" altLang="en-US" sz="1400" dirty="0">
                <a:latin typeface="Lucida Console" panose="020B0609040504020204" pitchFamily="49" charset="0"/>
              </a:rPr>
              <a:t> or waiting/parked at </a:t>
            </a:r>
            <a:r>
              <a:rPr lang="en-GB" altLang="en-US" sz="1400" dirty="0" err="1">
                <a:latin typeface="Lucida Console" panose="020B0609040504020204" pitchFamily="49" charset="0"/>
              </a:rPr>
              <a:t>jct</a:t>
            </a:r>
            <a:r>
              <a:rPr lang="en-GB" altLang="en-US" sz="1400" dirty="0">
                <a:latin typeface="Lucida Console" panose="020B0609040504020204" pitchFamily="49" charset="0"/>
              </a:rPr>
              <a:t> approach    0 1157 2300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Cleared </a:t>
            </a:r>
            <a:r>
              <a:rPr lang="en-GB" altLang="en-US" sz="1400" dirty="0" err="1">
                <a:latin typeface="Lucida Console" panose="020B0609040504020204" pitchFamily="49" charset="0"/>
              </a:rPr>
              <a:t>jct</a:t>
            </a:r>
            <a:r>
              <a:rPr lang="en-GB" altLang="en-US" sz="1400" dirty="0">
                <a:latin typeface="Lucida Console" panose="020B0609040504020204" pitchFamily="49" charset="0"/>
              </a:rPr>
              <a:t> or waiting/parked at </a:t>
            </a:r>
            <a:r>
              <a:rPr lang="en-GB" altLang="en-US" sz="1400" dirty="0" err="1">
                <a:latin typeface="Lucida Console" panose="020B0609040504020204" pitchFamily="49" charset="0"/>
              </a:rPr>
              <a:t>jct</a:t>
            </a:r>
            <a:r>
              <a:rPr lang="en-GB" altLang="en-US" sz="1400" dirty="0">
                <a:latin typeface="Lucida Console" panose="020B0609040504020204" pitchFamily="49" charset="0"/>
              </a:rPr>
              <a:t> exit            0  237  556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Leaving roundabout                                   0   87  166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Entering roundabout                                  0  189  271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Leaving main road                                    0  133  248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Entering main road                                   0  210  380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Entering from slip road                              0    0   55</a:t>
            </a:r>
          </a:p>
          <a:p>
            <a:pPr marL="539750" lvl="2" indent="-533400">
              <a:spcBef>
                <a:spcPts val="200"/>
              </a:spcBef>
            </a:pPr>
            <a:r>
              <a:rPr lang="en-GB" altLang="en-US" sz="1400" dirty="0">
                <a:latin typeface="Lucida Console" panose="020B0609040504020204" pitchFamily="49" charset="0"/>
              </a:rPr>
              <a:t>  Mid </a:t>
            </a:r>
            <a:r>
              <a:rPr lang="en-GB" altLang="en-US" sz="1400" dirty="0" err="1">
                <a:latin typeface="Lucida Console" panose="020B0609040504020204" pitchFamily="49" charset="0"/>
              </a:rPr>
              <a:t>jct</a:t>
            </a:r>
            <a:r>
              <a:rPr lang="en-GB" altLang="en-US" sz="1400" dirty="0">
                <a:latin typeface="Lucida Console" panose="020B0609040504020204" pitchFamily="49" charset="0"/>
              </a:rPr>
              <a:t> - on roundabout or on main road              0  841 1608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858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en-US" sz="3600" b="1" u="sng" dirty="0"/>
              <a:t>Exercise</a:t>
            </a:r>
            <a:endParaRPr lang="en-US" altLang="en-US" sz="2400" dirty="0"/>
          </a:p>
          <a:p>
            <a:pPr marL="533400" indent="-533400">
              <a:spcBef>
                <a:spcPts val="200"/>
              </a:spcBef>
            </a:pPr>
            <a:r>
              <a:rPr lang="en-US" altLang="en-US" dirty="0"/>
              <a:t>With the same Department for Transport Road Safety Data, undertake a hierarchical cluster analysis using the variables </a:t>
            </a:r>
            <a:r>
              <a:rPr lang="en-GB" altLang="en-US" dirty="0"/>
              <a:t>"</a:t>
            </a:r>
            <a:r>
              <a:rPr lang="en-GB" altLang="en-US" dirty="0" err="1"/>
              <a:t>Age_of_Driver</a:t>
            </a:r>
            <a:r>
              <a:rPr lang="en-GB" altLang="en-US" dirty="0"/>
              <a:t>", "</a:t>
            </a:r>
            <a:r>
              <a:rPr lang="en-US" altLang="en-US" dirty="0"/>
              <a:t>Engine_Capacity_.CC.</a:t>
            </a:r>
            <a:r>
              <a:rPr lang="en-GB" altLang="en-US" dirty="0"/>
              <a:t>", "</a:t>
            </a:r>
            <a:r>
              <a:rPr lang="en-GB" altLang="en-US" dirty="0" err="1"/>
              <a:t>Sex_of_Driver</a:t>
            </a:r>
            <a:r>
              <a:rPr lang="en-GB" altLang="en-US" dirty="0"/>
              <a:t>“ and "</a:t>
            </a:r>
            <a:r>
              <a:rPr lang="en-GB" altLang="en-US" dirty="0" err="1"/>
              <a:t>jct_Location</a:t>
            </a:r>
            <a:r>
              <a:rPr lang="en-GB" altLang="en-US" dirty="0"/>
              <a:t>"</a:t>
            </a:r>
            <a:endParaRPr lang="en-US" altLang="en-US" dirty="0"/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Adapt code in the file</a:t>
            </a:r>
            <a:br>
              <a:rPr lang="en-US" altLang="en-US" dirty="0"/>
            </a:br>
            <a:r>
              <a:rPr lang="en-US" altLang="en-US" dirty="0"/>
              <a:t>“</a:t>
            </a:r>
            <a:r>
              <a:rPr lang="en-GB" altLang="en-US" dirty="0"/>
              <a:t>Hierarchical Clustering - class session </a:t>
            </a:r>
            <a:r>
              <a:rPr lang="en-GB" altLang="en-US" dirty="0" err="1"/>
              <a:t>code.R</a:t>
            </a:r>
            <a:r>
              <a:rPr lang="en-GB" altLang="en-US" dirty="0"/>
              <a:t>”</a:t>
            </a:r>
            <a:endParaRPr lang="en-US" altLang="en-US" dirty="0"/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Decide which number of clusters is best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Create summary statistics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4150A7-F992-4AAF-B71A-B3342BC20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Hierarchical Clustering – R</a:t>
            </a:r>
          </a:p>
        </p:txBody>
      </p:sp>
    </p:spTree>
    <p:extLst>
      <p:ext uri="{BB962C8B-B14F-4D97-AF65-F5344CB8AC3E}">
        <p14:creationId xmlns:p14="http://schemas.microsoft.com/office/powerpoint/2010/main" val="2788233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Clustering: Problems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/>
              <a:t>Hierarchical clustering is “expensive” in terms of the time and space required</a:t>
            </a:r>
          </a:p>
          <a:p>
            <a:pPr lvl="4">
              <a:spcBef>
                <a:spcPts val="200"/>
              </a:spcBef>
            </a:pPr>
            <a:endParaRPr lang="en-US" altLang="en-US" dirty="0"/>
          </a:p>
          <a:p>
            <a:pPr>
              <a:spcBef>
                <a:spcPts val="200"/>
              </a:spcBef>
            </a:pPr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 space since it uses the proximity matrix.  </a:t>
            </a:r>
          </a:p>
          <a:p>
            <a:pPr lvl="1">
              <a:spcBef>
                <a:spcPts val="200"/>
              </a:spcBef>
            </a:pPr>
            <a:r>
              <a:rPr lang="en-US" altLang="en-US" dirty="0"/>
              <a:t>N is the number of points.</a:t>
            </a:r>
          </a:p>
          <a:p>
            <a:pPr lvl="4">
              <a:spcBef>
                <a:spcPts val="200"/>
              </a:spcBef>
            </a:pPr>
            <a:endParaRPr lang="en-US" altLang="en-US" dirty="0"/>
          </a:p>
          <a:p>
            <a:pPr>
              <a:spcBef>
                <a:spcPts val="200"/>
              </a:spcBef>
            </a:pPr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 time in many cases</a:t>
            </a:r>
          </a:p>
          <a:p>
            <a:pPr lvl="1">
              <a:spcBef>
                <a:spcPts val="200"/>
              </a:spcBef>
            </a:pPr>
            <a:r>
              <a:rPr lang="en-US" altLang="en-US" dirty="0"/>
              <a:t>There are N steps and at each step the size, N</a:t>
            </a:r>
            <a:r>
              <a:rPr lang="en-US" altLang="en-US" baseline="30000" dirty="0"/>
              <a:t>2</a:t>
            </a:r>
            <a:r>
              <a:rPr lang="en-US" altLang="en-US" dirty="0"/>
              <a:t>, proximity matrix must be updated and searched</a:t>
            </a:r>
          </a:p>
          <a:p>
            <a:pPr lvl="1">
              <a:spcBef>
                <a:spcPts val="200"/>
              </a:spcBef>
            </a:pPr>
            <a:r>
              <a:rPr lang="en-US" altLang="en-US" dirty="0"/>
              <a:t>Complexity can be reduced to O(N</a:t>
            </a:r>
            <a:r>
              <a:rPr lang="en-US" altLang="en-US" baseline="30000" dirty="0"/>
              <a:t>2</a:t>
            </a:r>
            <a:r>
              <a:rPr lang="en-US" altLang="en-US" dirty="0"/>
              <a:t> log(N) ) time with some cleverness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Can be used with any distance/proximity matrix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 in biological sciences (e.g., animal kingdom, phylogeny reconstruction, …)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 (Single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 (Complete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methods,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sum of squared errors within clusters</a:t>
            </a:r>
            <a:endParaRPr lang="en-US" altLang="en-US" sz="2400" b="0" dirty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MIN (Single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 (Complete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methods,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sum of squared errors within clusters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 (Single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MAX (Complete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methods,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sum of squared errors within clusters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 (Single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 (Complete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methods,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sum of squared errors within clusters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 (Single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 (Complete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methods,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sum of squared errors within clusters</a:t>
            </a:r>
            <a:endParaRPr lang="en-US" altLang="en-US" sz="2400" b="0" dirty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 (Single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 (Complete Linkage)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Other methods,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>
                <a:solidFill>
                  <a:srgbClr val="FF0000"/>
                </a:solidFill>
              </a:rPr>
              <a:t>Ward’s Method uses sum of squared errors within clusters</a:t>
            </a:r>
            <a:endParaRPr lang="en-US" altLang="en-US" sz="2400" b="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54FA26-4911-409F-851D-01E293B15FA6}"/>
              </a:ext>
            </a:extLst>
          </p:cNvPr>
          <p:cNvCxnSpPr>
            <a:cxnSpLocks/>
            <a:stCxn id="63497" idx="7"/>
            <a:endCxn id="63496" idx="4"/>
          </p:cNvCxnSpPr>
          <p:nvPr/>
        </p:nvCxnSpPr>
        <p:spPr bwMode="auto">
          <a:xfrm flipV="1">
            <a:off x="849359" y="1485900"/>
            <a:ext cx="903241" cy="4302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6618CE-A184-493F-B99C-2CC818BE08A6}"/>
              </a:ext>
            </a:extLst>
          </p:cNvPr>
          <p:cNvCxnSpPr>
            <a:cxnSpLocks/>
            <a:stCxn id="63497" idx="7"/>
            <a:endCxn id="63498" idx="5"/>
          </p:cNvCxnSpPr>
          <p:nvPr/>
        </p:nvCxnSpPr>
        <p:spPr bwMode="auto">
          <a:xfrm flipV="1">
            <a:off x="849359" y="1762172"/>
            <a:ext cx="1119095" cy="1539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694A60-ADE6-4641-B71D-C862D07BFED4}"/>
              </a:ext>
            </a:extLst>
          </p:cNvPr>
          <p:cNvCxnSpPr>
            <a:cxnSpLocks/>
            <a:stCxn id="63497" idx="4"/>
            <a:endCxn id="63495" idx="0"/>
          </p:cNvCxnSpPr>
          <p:nvPr/>
        </p:nvCxnSpPr>
        <p:spPr bwMode="auto">
          <a:xfrm>
            <a:off x="914400" y="1943100"/>
            <a:ext cx="8382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CC510B-2FB6-4754-88A0-6B00156601D4}"/>
              </a:ext>
            </a:extLst>
          </p:cNvPr>
          <p:cNvCxnSpPr>
            <a:cxnSpLocks/>
            <a:stCxn id="63496" idx="3"/>
            <a:endCxn id="63498" idx="7"/>
          </p:cNvCxnSpPr>
          <p:nvPr/>
        </p:nvCxnSpPr>
        <p:spPr bwMode="auto">
          <a:xfrm>
            <a:off x="1741441" y="1512841"/>
            <a:ext cx="173131" cy="2493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298EDF-B91F-4688-B4E0-01B45E075EE7}"/>
              </a:ext>
            </a:extLst>
          </p:cNvPr>
          <p:cNvCxnSpPr>
            <a:cxnSpLocks/>
            <a:stCxn id="63496" idx="6"/>
            <a:endCxn id="63495" idx="0"/>
          </p:cNvCxnSpPr>
          <p:nvPr/>
        </p:nvCxnSpPr>
        <p:spPr bwMode="auto">
          <a:xfrm>
            <a:off x="1714500" y="1447800"/>
            <a:ext cx="38100" cy="800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880940-FC17-4DD4-8F4B-31FD952DB20D}"/>
              </a:ext>
            </a:extLst>
          </p:cNvPr>
          <p:cNvCxnSpPr>
            <a:cxnSpLocks/>
            <a:stCxn id="63498" idx="5"/>
            <a:endCxn id="63495" idx="0"/>
          </p:cNvCxnSpPr>
          <p:nvPr/>
        </p:nvCxnSpPr>
        <p:spPr bwMode="auto">
          <a:xfrm flipH="1">
            <a:off x="1752600" y="1762172"/>
            <a:ext cx="215854" cy="4857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2656C4-FB72-41A3-8DA1-937F0BDF6A81}"/>
              </a:ext>
            </a:extLst>
          </p:cNvPr>
          <p:cNvCxnSpPr>
            <a:cxnSpLocks/>
            <a:stCxn id="63501" idx="5"/>
            <a:endCxn id="63503" idx="4"/>
          </p:cNvCxnSpPr>
          <p:nvPr/>
        </p:nvCxnSpPr>
        <p:spPr bwMode="auto">
          <a:xfrm flipV="1">
            <a:off x="3581354" y="1257300"/>
            <a:ext cx="533446" cy="406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AF4AE9-6FC4-4BE2-B666-CB6E7594453B}"/>
              </a:ext>
            </a:extLst>
          </p:cNvPr>
          <p:cNvCxnSpPr>
            <a:cxnSpLocks/>
            <a:stCxn id="63501" idx="5"/>
            <a:endCxn id="63500" idx="6"/>
          </p:cNvCxnSpPr>
          <p:nvPr/>
        </p:nvCxnSpPr>
        <p:spPr bwMode="auto">
          <a:xfrm>
            <a:off x="3581354" y="1663654"/>
            <a:ext cx="1333546" cy="12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BDB2AE-D4DB-4DA7-ADF2-716750D14487}"/>
              </a:ext>
            </a:extLst>
          </p:cNvPr>
          <p:cNvCxnSpPr>
            <a:cxnSpLocks/>
            <a:stCxn id="63501" idx="5"/>
            <a:endCxn id="63502" idx="5"/>
          </p:cNvCxnSpPr>
          <p:nvPr/>
        </p:nvCxnSpPr>
        <p:spPr bwMode="auto">
          <a:xfrm>
            <a:off x="3581354" y="1663654"/>
            <a:ext cx="522287" cy="6111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09089D-62B7-4462-9BC2-477D1122A08E}"/>
              </a:ext>
            </a:extLst>
          </p:cNvPr>
          <p:cNvCxnSpPr>
            <a:cxnSpLocks/>
            <a:stCxn id="63503" idx="6"/>
            <a:endCxn id="63500" idx="6"/>
          </p:cNvCxnSpPr>
          <p:nvPr/>
        </p:nvCxnSpPr>
        <p:spPr bwMode="auto">
          <a:xfrm>
            <a:off x="4076700" y="1295400"/>
            <a:ext cx="8382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BEF1B1E-9FB0-43A7-83D2-B24EF972C5B3}"/>
              </a:ext>
            </a:extLst>
          </p:cNvPr>
          <p:cNvCxnSpPr>
            <a:cxnSpLocks/>
            <a:stCxn id="63503" idx="6"/>
            <a:endCxn id="63502" idx="5"/>
          </p:cNvCxnSpPr>
          <p:nvPr/>
        </p:nvCxnSpPr>
        <p:spPr bwMode="auto">
          <a:xfrm>
            <a:off x="4076700" y="1295400"/>
            <a:ext cx="26941" cy="9794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FC64AF-1D70-48C7-9D2B-48E7CDB71450}"/>
              </a:ext>
            </a:extLst>
          </p:cNvPr>
          <p:cNvCxnSpPr>
            <a:cxnSpLocks/>
            <a:stCxn id="63500" idx="6"/>
            <a:endCxn id="63502" idx="5"/>
          </p:cNvCxnSpPr>
          <p:nvPr/>
        </p:nvCxnSpPr>
        <p:spPr bwMode="auto">
          <a:xfrm flipH="1">
            <a:off x="4103641" y="1676400"/>
            <a:ext cx="811259" cy="5984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85905408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146483791</TotalTime>
  <Pages>3</Pages>
  <Words>1548</Words>
  <Application>Microsoft Office PowerPoint</Application>
  <PresentationFormat>On-screen Show (4:3)</PresentationFormat>
  <Paragraphs>280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Lucida Console</vt:lpstr>
      <vt:lpstr>Monotype Sorts</vt:lpstr>
      <vt:lpstr>Tahoma</vt:lpstr>
      <vt:lpstr>Times New Roman</vt:lpstr>
      <vt:lpstr>Wingdings</vt:lpstr>
      <vt:lpstr>LC.BRev.FY97</vt:lpstr>
      <vt:lpstr>VISIO</vt:lpstr>
      <vt:lpstr>Data Analytics</vt:lpstr>
      <vt:lpstr>Hierarchical Clustering </vt:lpstr>
      <vt:lpstr>Strengths of Hierarchical Clustering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 – R</vt:lpstr>
      <vt:lpstr>Hierarchical Clustering: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Jumy Adeoye</cp:lastModifiedBy>
  <cp:revision>602</cp:revision>
  <cp:lastPrinted>2011-11-07T17:05:43Z</cp:lastPrinted>
  <dcterms:created xsi:type="dcterms:W3CDTF">1998-03-18T13:44:31Z</dcterms:created>
  <dcterms:modified xsi:type="dcterms:W3CDTF">2021-03-08T21:50:25Z</dcterms:modified>
</cp:coreProperties>
</file>