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675" r:id="rId2"/>
    <p:sldId id="582" r:id="rId3"/>
    <p:sldId id="583" r:id="rId4"/>
    <p:sldId id="584" r:id="rId5"/>
    <p:sldId id="699" r:id="rId6"/>
    <p:sldId id="585" r:id="rId7"/>
    <p:sldId id="586" r:id="rId8"/>
    <p:sldId id="587" r:id="rId9"/>
    <p:sldId id="588" r:id="rId10"/>
    <p:sldId id="677" r:id="rId11"/>
    <p:sldId id="590" r:id="rId12"/>
    <p:sldId id="700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7" r:id="rId22"/>
    <p:sldId id="593" r:id="rId23"/>
    <p:sldId id="594" r:id="rId24"/>
    <p:sldId id="686" r:id="rId25"/>
    <p:sldId id="598" r:id="rId26"/>
    <p:sldId id="666" r:id="rId27"/>
    <p:sldId id="676" r:id="rId28"/>
    <p:sldId id="691" r:id="rId29"/>
    <p:sldId id="692" r:id="rId30"/>
    <p:sldId id="693" r:id="rId31"/>
    <p:sldId id="694" r:id="rId32"/>
    <p:sldId id="696" r:id="rId33"/>
    <p:sldId id="701" r:id="rId34"/>
    <p:sldId id="599" r:id="rId35"/>
    <p:sldId id="697" r:id="rId36"/>
    <p:sldId id="698" r:id="rId37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5" autoAdjust="0"/>
    <p:restoredTop sz="94551" autoAdjust="0"/>
  </p:normalViewPr>
  <p:slideViewPr>
    <p:cSldViewPr>
      <p:cViewPr varScale="1">
        <p:scale>
          <a:sx n="63" d="100"/>
          <a:sy n="63" d="100"/>
        </p:scale>
        <p:origin x="1040" y="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9.xml"/><Relationship Id="rId7" Type="http://schemas.openxmlformats.org/officeDocument/2006/relationships/slide" Target="slides/slide33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6" Type="http://schemas.openxmlformats.org/officeDocument/2006/relationships/slide" Target="slides/slide32.xml"/><Relationship Id="rId5" Type="http://schemas.openxmlformats.org/officeDocument/2006/relationships/slide" Target="slides/slide31.xml"/><Relationship Id="rId4" Type="http://schemas.openxmlformats.org/officeDocument/2006/relationships/slide" Target="slides/slide30.xml"/><Relationship Id="rId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757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C4F99F4A-D2A4-469A-835D-5491E139A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D771DDC7-98F3-4897-B8B7-1BD78FC3F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0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9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4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3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6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8A24ABD9-C9F1-4ACF-9C7C-40278BA842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400801"/>
            <a:ext cx="834866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59750" algn="r"/>
              </a:tabLst>
              <a:defRPr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Content adapted from Tan et al (2019)	</a:t>
            </a:r>
            <a:fld id="{223BB232-E4C6-4DE5-AAB0-9F2D87481F8B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159750" algn="r"/>
                </a:tabLst>
                <a:defRPr/>
              </a:pPr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6258BEB7-39D8-464D-A590-666BDB35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80400" cy="533400"/>
          </a:xfrm>
        </p:spPr>
        <p:txBody>
          <a:bodyPr/>
          <a:lstStyle/>
          <a:p>
            <a:pPr algn="ctr"/>
            <a:r>
              <a:rPr lang="en-US" altLang="en-US" dirty="0"/>
              <a:t>Data Analytics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5EE110FB-6762-4826-9F40-32F5BA29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47132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dirty="0"/>
              <a:t>Artificial Neural Networks</a:t>
            </a:r>
            <a:endParaRPr lang="en-US" altLang="en-US" sz="3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2400" cy="5181600"/>
          </a:xfrm>
        </p:spPr>
        <p:txBody>
          <a:bodyPr/>
          <a:lstStyle/>
          <a:p>
            <a:r>
              <a:rPr lang="en-US" altLang="en-US" dirty="0"/>
              <a:t>For the Perceptron Model (see right), we convert the “-t” part into w</a:t>
            </a:r>
            <a:r>
              <a:rPr lang="en-US" altLang="en-US" baseline="-25000" dirty="0"/>
              <a:t>0</a:t>
            </a:r>
            <a:r>
              <a:rPr lang="en-US" altLang="en-US" dirty="0"/>
              <a:t> and X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lvl="1"/>
            <a:r>
              <a:rPr lang="en-US" altLang="en-US" sz="2400" dirty="0"/>
              <a:t>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= -t, X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= 1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60875" y="970977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6001" imgH="4291319" progId="Visio.Drawing.6">
                  <p:embed/>
                </p:oleObj>
              </mc:Choice>
              <mc:Fallback>
                <p:oleObj name="Visio" r:id="rId2" imgW="6766001" imgH="4291319" progId="Visio.Drawing.6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970977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65775" y="401421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889000" progId="Equation.3">
                  <p:embed/>
                </p:oleObj>
              </mc:Choice>
              <mc:Fallback>
                <p:oleObj name="Equation" r:id="rId4" imgW="1333500" imgH="889000" progId="Equation.3">
                  <p:embed/>
                  <p:pic>
                    <p:nvPicPr>
                      <p:cNvPr id="51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547100AB-AD8F-400C-9E95-8034455FE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20209"/>
              </p:ext>
            </p:extLst>
          </p:nvPr>
        </p:nvGraphicFramePr>
        <p:xfrm>
          <a:off x="1316506" y="3598863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7398" imgH="3076374" progId="Excel.Sheet.8">
                  <p:embed/>
                </p:oleObj>
              </mc:Choice>
              <mc:Fallback>
                <p:oleObj name="Worksheet" r:id="rId6" imgW="3057398" imgH="3076374" progId="Excel.Sheet.8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506" y="3598863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15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6C3DC34-0F5E-4E7E-9F5B-C7BAFE724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163" y="1143000"/>
                <a:ext cx="831850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9144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 kern="0" dirty="0"/>
              </a:p>
              <a:p>
                <a:endParaRPr lang="en-US" altLang="en-US" b="0" kern="0" dirty="0"/>
              </a:p>
              <a:p>
                <a:endParaRPr lang="en-US" altLang="en-US" b="0" kern="0" dirty="0"/>
              </a:p>
              <a:p>
                <a:r>
                  <a:rPr lang="en-US" altLang="en-US" b="0" kern="0" dirty="0"/>
                  <a:t>Previously we used</a:t>
                </a:r>
                <a:br>
                  <a:rPr lang="en-US" altLang="en-US" b="0" kern="0" dirty="0"/>
                </a:br>
                <a:r>
                  <a:rPr lang="en-US" altLang="en-US" b="0" kern="0" dirty="0"/>
                  <a:t>w</a:t>
                </a:r>
                <a:r>
                  <a:rPr lang="en-US" altLang="en-US" b="0" kern="0" baseline="-25000" dirty="0"/>
                  <a:t>0</a:t>
                </a:r>
                <a:r>
                  <a:rPr lang="en-US" altLang="en-US" b="0" kern="0" dirty="0"/>
                  <a:t> = -0.4, w</a:t>
                </a:r>
                <a:r>
                  <a:rPr lang="en-US" altLang="en-US" b="0" kern="0" baseline="-25000" dirty="0"/>
                  <a:t>1</a:t>
                </a:r>
                <a:r>
                  <a:rPr lang="en-US" altLang="en-US" b="0" kern="0" dirty="0"/>
                  <a:t> = 0.3, w</a:t>
                </a:r>
                <a:r>
                  <a:rPr lang="en-US" altLang="en-US" b="0" kern="0" baseline="-25000" dirty="0"/>
                  <a:t>2</a:t>
                </a:r>
                <a:r>
                  <a:rPr lang="en-US" altLang="en-US" b="0" kern="0" dirty="0"/>
                  <a:t> = 0.3, w</a:t>
                </a:r>
                <a:r>
                  <a:rPr lang="en-US" altLang="en-US" b="0" kern="0" baseline="-25000" dirty="0"/>
                  <a:t>3</a:t>
                </a:r>
                <a:r>
                  <a:rPr lang="en-US" altLang="en-US" b="0" kern="0" dirty="0"/>
                  <a:t> = 0.3</a:t>
                </a:r>
              </a:p>
              <a:p>
                <a:r>
                  <a:rPr lang="en-US" altLang="en-US" b="0" kern="0" dirty="0"/>
                  <a:t>However, if we didn’t know what might work, we could start with w</a:t>
                </a:r>
                <a:r>
                  <a:rPr lang="en-US" altLang="en-US" b="0" kern="0" baseline="-25000" dirty="0"/>
                  <a:t>0</a:t>
                </a:r>
                <a:r>
                  <a:rPr lang="en-US" altLang="en-US" b="0" kern="0" dirty="0"/>
                  <a:t> = 0, w</a:t>
                </a:r>
                <a:r>
                  <a:rPr lang="en-US" altLang="en-US" b="0" kern="0" baseline="-25000" dirty="0"/>
                  <a:t>1</a:t>
                </a:r>
                <a:r>
                  <a:rPr lang="en-US" altLang="en-US" b="0" kern="0" dirty="0"/>
                  <a:t> = 0, w</a:t>
                </a:r>
                <a:r>
                  <a:rPr lang="en-US" altLang="en-US" b="0" kern="0" baseline="-25000" dirty="0"/>
                  <a:t>2</a:t>
                </a:r>
                <a:r>
                  <a:rPr lang="en-US" altLang="en-US" b="0" kern="0" dirty="0"/>
                  <a:t> = 0, w</a:t>
                </a:r>
                <a:r>
                  <a:rPr lang="en-US" altLang="en-US" b="0" kern="0" baseline="-25000" dirty="0"/>
                  <a:t>3</a:t>
                </a:r>
                <a:r>
                  <a:rPr lang="en-US" altLang="en-US" b="0" kern="0" dirty="0"/>
                  <a:t> = 0</a:t>
                </a:r>
              </a:p>
              <a:p>
                <a:pPr lvl="1"/>
                <a:r>
                  <a:rPr lang="en-US" altLang="en-US" sz="2400" b="0" kern="0" dirty="0"/>
                  <a:t>f(</a:t>
                </a:r>
                <a:r>
                  <a:rPr lang="en-US" altLang="en-US" sz="2400" b="0" kern="0" dirty="0" err="1"/>
                  <a:t>w,x</a:t>
                </a:r>
                <a:r>
                  <a:rPr lang="en-US" altLang="en-US" sz="2400" b="0" kern="0" dirty="0"/>
                  <a:t>) = (0 × X</a:t>
                </a:r>
                <a:r>
                  <a:rPr lang="en-US" altLang="en-US" sz="2400" b="0" kern="0" baseline="-25000" dirty="0"/>
                  <a:t>0</a:t>
                </a:r>
                <a:r>
                  <a:rPr lang="en-US" altLang="en-US" sz="2400" b="0" kern="0" dirty="0"/>
                  <a:t>) + (0 × X</a:t>
                </a:r>
                <a:r>
                  <a:rPr lang="en-US" altLang="en-US" sz="2400" b="0" kern="0" baseline="-25000" dirty="0"/>
                  <a:t>1</a:t>
                </a:r>
                <a:r>
                  <a:rPr lang="en-US" altLang="en-US" sz="2400" b="0" kern="0" dirty="0"/>
                  <a:t>) + (0 × X</a:t>
                </a:r>
                <a:r>
                  <a:rPr lang="en-US" altLang="en-US" sz="2400" b="0" kern="0" baseline="-25000" dirty="0"/>
                  <a:t>2</a:t>
                </a:r>
                <a:r>
                  <a:rPr lang="en-US" altLang="en-US" sz="2400" b="0" kern="0" dirty="0"/>
                  <a:t>) + (0 × X</a:t>
                </a:r>
                <a:r>
                  <a:rPr lang="en-US" altLang="en-US" sz="2400" b="0" kern="0" baseline="-25000" dirty="0"/>
                  <a:t>3</a:t>
                </a:r>
                <a:r>
                  <a:rPr lang="en-US" altLang="en-US" sz="2400" b="0" kern="0" dirty="0"/>
                  <a:t>) = 0</a:t>
                </a:r>
                <a:endParaRPr lang="en-US" altLang="en-US" sz="2400" b="0" kern="0" baseline="-25000" dirty="0"/>
              </a:p>
              <a:p>
                <a:pPr lvl="1"/>
                <a:r>
                  <a:rPr lang="en-US" altLang="en-US" sz="2400" b="0" kern="0" dirty="0"/>
                  <a:t>Rule is Y = 1 if f ≥ 0, so we estimate Y = 1 for all rows</a:t>
                </a:r>
              </a:p>
              <a:p>
                <a:pPr lvl="1"/>
                <a:r>
                  <a:rPr lang="en-US" altLang="en-US" sz="2400" b="0" kern="0" dirty="0"/>
                  <a:t>Thus 4 rows are correctly estimated and 4 are not</a:t>
                </a:r>
              </a:p>
              <a:p>
                <a:pPr marL="1144800" lvl="2" indent="-230400"/>
                <a:r>
                  <a:rPr lang="en-US" altLang="en-US" sz="2000" b="0" kern="0" dirty="0"/>
                  <a:t>An RMSE of 1.414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 sz="2000" b="0" kern="0" dirty="0"/>
                  <a:t>) and 50% successful prediction</a:t>
                </a: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6C3DC34-0F5E-4E7E-9F5B-C7BAFE72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63" y="1143000"/>
                <a:ext cx="8318500" cy="5181600"/>
              </a:xfrm>
              <a:prstGeom prst="rect">
                <a:avLst/>
              </a:prstGeom>
              <a:blipFill>
                <a:blip r:embed="rId3"/>
                <a:stretch>
                  <a:fillRect l="-1026" b="-30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74533076"/>
              </p:ext>
            </p:extLst>
          </p:nvPr>
        </p:nvGraphicFramePr>
        <p:xfrm>
          <a:off x="5986780" y="1006220"/>
          <a:ext cx="2674620" cy="101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31640" progId="Equation.3">
                  <p:embed/>
                </p:oleObj>
              </mc:Choice>
              <mc:Fallback>
                <p:oleObj name="Equation" r:id="rId4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780" y="1006220"/>
                        <a:ext cx="2674620" cy="101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56670"/>
              </p:ext>
            </p:extLst>
          </p:nvPr>
        </p:nvGraphicFramePr>
        <p:xfrm>
          <a:off x="3810000" y="2124075"/>
          <a:ext cx="10985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177480" progId="Equation.3">
                  <p:embed/>
                </p:oleObj>
              </mc:Choice>
              <mc:Fallback>
                <p:oleObj name="Equation" r:id="rId6" imgW="469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24075"/>
                        <a:ext cx="10985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28C56006-6C5F-44CC-BB92-86ABC24B9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52275"/>
              </p:ext>
            </p:extLst>
          </p:nvPr>
        </p:nvGraphicFramePr>
        <p:xfrm>
          <a:off x="381000" y="1182728"/>
          <a:ext cx="4876800" cy="65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800" imgH="241300" progId="Equation.3">
                  <p:embed/>
                </p:oleObj>
              </mc:Choice>
              <mc:Fallback>
                <p:oleObj name="Equation" r:id="rId8" imgW="2082800" imgH="2413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2728"/>
                        <a:ext cx="4876800" cy="65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6C3DC34-0F5E-4E7E-9F5B-C7BAFE724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162" y="1143000"/>
                <a:ext cx="831960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0100" indent="-3429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914400" algn="l" rtl="0" eaLnBrk="0" fontAlgn="base" hangingPunct="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0" kern="0" dirty="0"/>
                  <a:t>RMSE = Root Mean Squared Error</a:t>
                </a:r>
                <a:endParaRPr lang="en-GB" altLang="en-US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en-US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𝑃𝑟𝑒𝑑𝑖𝑐𝑡𝑒𝑑</m:t>
                                            </m:r>
                                          </m:e>
                                          <m:sub>
                                            <m: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𝐴𝑐𝑡𝑢𝑎𝑙</m:t>
                                            </m:r>
                                          </m:e>
                                          <m:sub>
                                            <m:r>
                                              <a:rPr lang="en-GB" altLang="en-US" b="0" i="1" kern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GB" altLang="en-US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GB" alt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altLang="en-US" b="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en-US" b="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</a:rPr>
                                      <m:t>1−−1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altLang="en-US" b="0" i="1" kern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GB" altLang="en-US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GB" altLang="en-US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en-US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altLang="en-US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altLang="en-US" b="0" i="1" kern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GB" alt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altLang="en-US" b="0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 b="0" kern="0" dirty="0"/>
                  <a:t> </a:t>
                </a:r>
              </a:p>
              <a:p>
                <a:pPr lvl="1"/>
                <a:r>
                  <a:rPr lang="en-US" altLang="en-US" b="0" kern="0" dirty="0"/>
                  <a:t>RMSE = 0 for perfect prediction</a:t>
                </a:r>
              </a:p>
              <a:p>
                <a:pPr lvl="1"/>
                <a:endParaRPr lang="en-US" altLang="en-US" b="0" kern="0" dirty="0"/>
              </a:p>
              <a:p>
                <a:r>
                  <a:rPr lang="en-US" altLang="en-US" b="0" kern="0" dirty="0"/>
                  <a:t>Confusion Matrix</a:t>
                </a:r>
              </a:p>
              <a:p>
                <a:pPr lvl="1"/>
                <a:endParaRPr lang="en-US" altLang="en-US" b="0" kern="0" dirty="0"/>
              </a:p>
              <a:p>
                <a:pPr lvl="1"/>
                <a:endParaRPr lang="en-US" altLang="en-US" b="0" kern="0" dirty="0"/>
              </a:p>
              <a:p>
                <a:pPr lvl="1"/>
                <a:endParaRPr lang="en-US" altLang="en-US" b="0" kern="0" dirty="0"/>
              </a:p>
              <a:p>
                <a:pPr lvl="1"/>
                <a:r>
                  <a:rPr lang="en-US" altLang="en-US" sz="2400" b="0" kern="0" dirty="0"/>
                  <a:t>4 correct out of 8 = 50%</a:t>
                </a:r>
              </a:p>
              <a:p>
                <a:endParaRPr lang="en-US" altLang="en-US" b="0" kern="0" dirty="0"/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6C3DC34-0F5E-4E7E-9F5B-C7BAFE72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62" y="1143000"/>
                <a:ext cx="8319600" cy="5181600"/>
              </a:xfrm>
              <a:prstGeom prst="rect">
                <a:avLst/>
              </a:prstGeom>
              <a:blipFill>
                <a:blip r:embed="rId2"/>
                <a:stretch>
                  <a:fillRect l="-1026" t="-1294" b="-1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dirty="0"/>
              <a:t>Measures of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CBB43A-5A62-495C-9ECC-143E63FEE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55678"/>
              </p:ext>
            </p:extLst>
          </p:nvPr>
        </p:nvGraphicFramePr>
        <p:xfrm>
          <a:off x="2235200" y="4231640"/>
          <a:ext cx="457200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98379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780422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121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Actual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6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Predicted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6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04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8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8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143000"/>
            <a:ext cx="5385990" cy="5181600"/>
          </a:xfrm>
        </p:spPr>
        <p:txBody>
          <a:bodyPr/>
          <a:lstStyle/>
          <a:p>
            <a:r>
              <a:rPr lang="en-GB" dirty="0"/>
              <a:t>We start with “Epoch 0”</a:t>
            </a:r>
          </a:p>
          <a:p>
            <a:pPr lvl="1"/>
            <a:r>
              <a:rPr lang="en-GB" dirty="0"/>
              <a:t>The initial state, using starting values for weights</a:t>
            </a:r>
          </a:p>
          <a:p>
            <a:r>
              <a:rPr lang="en-GB" dirty="0"/>
              <a:t>For the first row of data, we update w</a:t>
            </a:r>
            <a:r>
              <a:rPr lang="en-GB" baseline="-25000" dirty="0"/>
              <a:t>0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(0)</a:t>
            </a:r>
            <a:r>
              <a:rPr lang="en-GB" dirty="0"/>
              <a:t> = 0, </a:t>
            </a:r>
            <a:r>
              <a:rPr lang="el-GR" dirty="0"/>
              <a:t>λ</a:t>
            </a:r>
            <a:r>
              <a:rPr lang="en-GB" dirty="0"/>
              <a:t> = 0.1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1, real Y = -1,</a:t>
            </a:r>
            <a:br>
              <a:rPr lang="en-GB" dirty="0"/>
            </a:br>
            <a:r>
              <a:rPr lang="en-GB" dirty="0"/>
              <a:t>estimated Y = f = 1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(1)</a:t>
            </a:r>
            <a:r>
              <a:rPr lang="en-GB" dirty="0"/>
              <a:t> = 0 + 0.1*[-1 - 1]*1 = -0.2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5938"/>
              </p:ext>
            </p:extLst>
          </p:nvPr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547100AB-AD8F-400C-9E95-8034455FE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D220122-812C-4D45-8DF1-30EBBA30F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110425"/>
              </p:ext>
            </p:extLst>
          </p:nvPr>
        </p:nvGraphicFramePr>
        <p:xfrm>
          <a:off x="744737" y="3568699"/>
          <a:ext cx="487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241300" progId="Equation.3">
                  <p:embed/>
                </p:oleObj>
              </mc:Choice>
              <mc:Fallback>
                <p:oleObj name="Equation" r:id="rId4" imgW="2082800" imgH="241300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28C56006-6C5F-44CC-BB92-86ABC24B9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37" y="3568699"/>
                        <a:ext cx="487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AA34153-438E-4B45-B2AD-D937AC2AE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60479"/>
              </p:ext>
            </p:extLst>
          </p:nvPr>
        </p:nvGraphicFramePr>
        <p:xfrm>
          <a:off x="5948363" y="4051300"/>
          <a:ext cx="26304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76767" imgH="790485" progId="Excel.Sheet.8">
                  <p:embed/>
                </p:oleObj>
              </mc:Choice>
              <mc:Fallback>
                <p:oleObj name="Worksheet" r:id="rId6" imgW="3276767" imgH="790485" progId="Excel.Sheet.8">
                  <p:embed/>
                  <p:pic>
                    <p:nvPicPr>
                      <p:cNvPr id="112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4051300"/>
                        <a:ext cx="263048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1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143000"/>
            <a:ext cx="5385990" cy="5181600"/>
          </a:xfrm>
        </p:spPr>
        <p:txBody>
          <a:bodyPr/>
          <a:lstStyle/>
          <a:p>
            <a:r>
              <a:rPr lang="en-GB" dirty="0"/>
              <a:t>Still with the first row of data, we then update w</a:t>
            </a:r>
            <a:r>
              <a:rPr lang="en-GB" baseline="-25000" dirty="0"/>
              <a:t>1</a:t>
            </a:r>
            <a:r>
              <a:rPr lang="en-GB" dirty="0"/>
              <a:t>, w</a:t>
            </a:r>
            <a:r>
              <a:rPr lang="en-GB" baseline="-25000" dirty="0"/>
              <a:t>2</a:t>
            </a:r>
            <a:r>
              <a:rPr lang="en-GB" dirty="0"/>
              <a:t>, w</a:t>
            </a:r>
            <a:r>
              <a:rPr lang="en-GB" baseline="-25000" dirty="0"/>
              <a:t>3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</a:t>
            </a:r>
            <a:r>
              <a:rPr lang="en-GB" baseline="-25000" dirty="0"/>
              <a:t>1</a:t>
            </a:r>
            <a:r>
              <a:rPr lang="en-GB" baseline="30000" dirty="0"/>
              <a:t>(0)</a:t>
            </a:r>
            <a:r>
              <a:rPr lang="en-GB" dirty="0"/>
              <a:t> = 0, w</a:t>
            </a:r>
            <a:r>
              <a:rPr lang="en-GB" baseline="-25000" dirty="0"/>
              <a:t>2</a:t>
            </a:r>
            <a:r>
              <a:rPr lang="en-GB" baseline="30000" dirty="0"/>
              <a:t>(0)</a:t>
            </a:r>
            <a:r>
              <a:rPr lang="en-GB" dirty="0"/>
              <a:t> = 0, w</a:t>
            </a:r>
            <a:r>
              <a:rPr lang="en-GB" baseline="-25000" dirty="0"/>
              <a:t>3</a:t>
            </a:r>
            <a:r>
              <a:rPr lang="en-GB" baseline="30000" dirty="0"/>
              <a:t>(0)</a:t>
            </a:r>
            <a:r>
              <a:rPr lang="en-GB" dirty="0"/>
              <a:t> = 0</a:t>
            </a:r>
          </a:p>
          <a:p>
            <a:pPr lvl="1"/>
            <a:r>
              <a:rPr lang="el-GR" dirty="0"/>
              <a:t>λ</a:t>
            </a:r>
            <a:r>
              <a:rPr lang="en-GB" dirty="0"/>
              <a:t> = 0.1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= 1, X</a:t>
            </a:r>
            <a:r>
              <a:rPr lang="en-GB" baseline="-25000" dirty="0"/>
              <a:t>2</a:t>
            </a:r>
            <a:r>
              <a:rPr lang="en-GB" dirty="0"/>
              <a:t> = 0, X</a:t>
            </a:r>
            <a:r>
              <a:rPr lang="en-GB" baseline="-25000" dirty="0"/>
              <a:t>3</a:t>
            </a:r>
            <a:r>
              <a:rPr lang="en-GB" dirty="0"/>
              <a:t> = 0</a:t>
            </a:r>
          </a:p>
          <a:p>
            <a:pPr lvl="1"/>
            <a:r>
              <a:rPr lang="en-GB" dirty="0"/>
              <a:t>Real Y = -1, estimated Y = f = 1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1</a:t>
            </a:r>
            <a:r>
              <a:rPr lang="en-GB" baseline="30000" dirty="0"/>
              <a:t>(1)</a:t>
            </a:r>
            <a:r>
              <a:rPr lang="en-GB" dirty="0"/>
              <a:t> = 0 + 0.1*[-1 - 1]*1 = -0.2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2</a:t>
            </a:r>
            <a:r>
              <a:rPr lang="en-GB" baseline="30000" dirty="0"/>
              <a:t>(1)</a:t>
            </a:r>
            <a:r>
              <a:rPr lang="en-GB" dirty="0"/>
              <a:t> = 0 + 0.1*[-1 - 1]*0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3</a:t>
            </a:r>
            <a:r>
              <a:rPr lang="en-GB" baseline="30000" dirty="0"/>
              <a:t>(1)</a:t>
            </a:r>
            <a:r>
              <a:rPr lang="en-GB" dirty="0"/>
              <a:t> = 0 + 0.1*[-1 - 1]*0 = 0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D220122-812C-4D45-8DF1-30EBBA30F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73014"/>
              </p:ext>
            </p:extLst>
          </p:nvPr>
        </p:nvGraphicFramePr>
        <p:xfrm>
          <a:off x="744737" y="2286000"/>
          <a:ext cx="487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241300" progId="Equation.3">
                  <p:embed/>
                </p:oleObj>
              </mc:Choice>
              <mc:Fallback>
                <p:oleObj name="Equation" r:id="rId4" imgW="2082800" imgH="2413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0D220122-812C-4D45-8DF1-30EBBA30F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37" y="2286000"/>
                        <a:ext cx="487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9F342AD1-D2F6-4337-B2B4-79FFC07F1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26656"/>
              </p:ext>
            </p:extLst>
          </p:nvPr>
        </p:nvGraphicFramePr>
        <p:xfrm>
          <a:off x="5948162" y="4051300"/>
          <a:ext cx="26304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76767" imgH="1114570" progId="Excel.Sheet.8">
                  <p:embed/>
                </p:oleObj>
              </mc:Choice>
              <mc:Fallback>
                <p:oleObj name="Worksheet" r:id="rId6" imgW="3276767" imgH="1114570" progId="Excel.Sheet.8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5AA34153-438E-4B45-B2AD-D937AC2AE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162" y="4051300"/>
                        <a:ext cx="26304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0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We then use the new w</a:t>
            </a:r>
            <a:r>
              <a:rPr lang="en-GB" baseline="-25000" dirty="0"/>
              <a:t>1</a:t>
            </a:r>
            <a:r>
              <a:rPr lang="en-GB" dirty="0"/>
              <a:t>, w</a:t>
            </a:r>
            <a:r>
              <a:rPr lang="en-GB" baseline="-25000" dirty="0"/>
              <a:t>2</a:t>
            </a:r>
            <a:r>
              <a:rPr lang="en-GB" dirty="0"/>
              <a:t>, w</a:t>
            </a:r>
            <a:r>
              <a:rPr lang="en-GB" baseline="-25000" dirty="0"/>
              <a:t>3</a:t>
            </a:r>
            <a:r>
              <a:rPr lang="en-GB" dirty="0"/>
              <a:t> when updating row 2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(1)</a:t>
            </a:r>
            <a:r>
              <a:rPr lang="en-GB" dirty="0"/>
              <a:t> = -0.2, w</a:t>
            </a:r>
            <a:r>
              <a:rPr lang="en-GB" baseline="-25000" dirty="0"/>
              <a:t>1</a:t>
            </a:r>
            <a:r>
              <a:rPr lang="en-GB" baseline="30000" dirty="0"/>
              <a:t>(1)</a:t>
            </a:r>
            <a:r>
              <a:rPr lang="en-GB" dirty="0"/>
              <a:t> = -0.2,</a:t>
            </a:r>
            <a:br>
              <a:rPr lang="en-GB" dirty="0"/>
            </a:br>
            <a:r>
              <a:rPr lang="en-GB" dirty="0"/>
              <a:t>w</a:t>
            </a:r>
            <a:r>
              <a:rPr lang="en-GB" baseline="-25000" dirty="0"/>
              <a:t>2</a:t>
            </a:r>
            <a:r>
              <a:rPr lang="en-GB" baseline="30000" dirty="0"/>
              <a:t>(1)</a:t>
            </a:r>
            <a:r>
              <a:rPr lang="en-GB" dirty="0"/>
              <a:t> = 0, w</a:t>
            </a:r>
            <a:r>
              <a:rPr lang="en-GB" baseline="-25000" dirty="0"/>
              <a:t>3</a:t>
            </a:r>
            <a:r>
              <a:rPr lang="en-GB" baseline="30000" dirty="0"/>
              <a:t>(1)</a:t>
            </a:r>
            <a:r>
              <a:rPr lang="en-GB" dirty="0"/>
              <a:t> = 0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1, X</a:t>
            </a:r>
            <a:r>
              <a:rPr lang="en-GB" baseline="-25000" dirty="0"/>
              <a:t>1</a:t>
            </a:r>
            <a:r>
              <a:rPr lang="en-GB" dirty="0"/>
              <a:t> = 1, X</a:t>
            </a:r>
            <a:r>
              <a:rPr lang="en-GB" baseline="-25000" dirty="0"/>
              <a:t>2</a:t>
            </a:r>
            <a:r>
              <a:rPr lang="en-GB" dirty="0"/>
              <a:t> = 0, X</a:t>
            </a:r>
            <a:r>
              <a:rPr lang="en-GB" baseline="-25000" dirty="0"/>
              <a:t>3</a:t>
            </a:r>
            <a:r>
              <a:rPr lang="en-GB" dirty="0"/>
              <a:t> = 1</a:t>
            </a:r>
          </a:p>
          <a:p>
            <a:pPr lvl="1"/>
            <a:r>
              <a:rPr lang="el-GR" dirty="0"/>
              <a:t>λ</a:t>
            </a:r>
            <a:r>
              <a:rPr lang="en-GB" dirty="0"/>
              <a:t> = 0.1, real Y = 1, est. Y = -1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(2)</a:t>
            </a:r>
            <a:r>
              <a:rPr lang="en-GB" dirty="0"/>
              <a:t> = -0.2 + 0.1*[1 - (-1)]*1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1</a:t>
            </a:r>
            <a:r>
              <a:rPr lang="en-GB" baseline="30000" dirty="0"/>
              <a:t>(2)</a:t>
            </a:r>
            <a:r>
              <a:rPr lang="en-GB" dirty="0"/>
              <a:t> = -0.2 + 0.1*[1 - (-1)]*1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2</a:t>
            </a:r>
            <a:r>
              <a:rPr lang="en-GB" baseline="30000" dirty="0"/>
              <a:t>(2)</a:t>
            </a:r>
            <a:r>
              <a:rPr lang="en-GB" dirty="0"/>
              <a:t> = 0 + 0.1*[1 - (-1)]*0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3</a:t>
            </a:r>
            <a:r>
              <a:rPr lang="en-GB" baseline="30000" dirty="0"/>
              <a:t>(2)</a:t>
            </a:r>
            <a:r>
              <a:rPr lang="en-GB" dirty="0"/>
              <a:t> = 0 + 0.1*[1 - (-1)]*1 = 0.2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D220122-812C-4D45-8DF1-30EBBA30F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737" y="2286000"/>
          <a:ext cx="487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241300" progId="Equation.3">
                  <p:embed/>
                </p:oleObj>
              </mc:Choice>
              <mc:Fallback>
                <p:oleObj name="Equation" r:id="rId4" imgW="2082800" imgH="2413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0D220122-812C-4D45-8DF1-30EBBA30F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37" y="2286000"/>
                        <a:ext cx="487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B889AE80-C37C-4025-953D-A7E8CEF32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52522"/>
              </p:ext>
            </p:extLst>
          </p:nvPr>
        </p:nvGraphicFramePr>
        <p:xfrm>
          <a:off x="5948363" y="4051300"/>
          <a:ext cx="26304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76767" imgH="1438213" progId="Excel.Sheet.8">
                  <p:embed/>
                </p:oleObj>
              </mc:Choice>
              <mc:Fallback>
                <p:oleObj name="Worksheet" r:id="rId6" imgW="3276767" imgH="1438213" progId="Excel.Sheet.8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9F342AD1-D2F6-4337-B2B4-79FFC07F1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4051300"/>
                        <a:ext cx="263048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08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For row 3, Y = f so nothing changes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(2)</a:t>
            </a:r>
            <a:r>
              <a:rPr lang="en-GB" dirty="0"/>
              <a:t> = 0, w</a:t>
            </a:r>
            <a:r>
              <a:rPr lang="en-GB" baseline="-25000" dirty="0"/>
              <a:t>1</a:t>
            </a:r>
            <a:r>
              <a:rPr lang="en-GB" baseline="30000" dirty="0"/>
              <a:t>(2)</a:t>
            </a:r>
            <a:r>
              <a:rPr lang="en-GB" dirty="0"/>
              <a:t> = 0,</a:t>
            </a:r>
            <a:br>
              <a:rPr lang="en-GB" dirty="0"/>
            </a:br>
            <a:r>
              <a:rPr lang="en-GB" dirty="0"/>
              <a:t>w</a:t>
            </a:r>
            <a:r>
              <a:rPr lang="en-GB" baseline="-25000" dirty="0"/>
              <a:t>2</a:t>
            </a:r>
            <a:r>
              <a:rPr lang="en-GB" baseline="30000" dirty="0"/>
              <a:t>(2)</a:t>
            </a:r>
            <a:r>
              <a:rPr lang="en-GB" dirty="0"/>
              <a:t> = 0, w</a:t>
            </a:r>
            <a:r>
              <a:rPr lang="en-GB" baseline="-25000" dirty="0"/>
              <a:t>3</a:t>
            </a:r>
            <a:r>
              <a:rPr lang="en-GB" baseline="30000" dirty="0"/>
              <a:t>(2)</a:t>
            </a:r>
            <a:r>
              <a:rPr lang="en-GB" dirty="0"/>
              <a:t> = 0.2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= 1, X</a:t>
            </a:r>
            <a:r>
              <a:rPr lang="en-GB" baseline="-25000" dirty="0"/>
              <a:t>1</a:t>
            </a:r>
            <a:r>
              <a:rPr lang="en-GB" dirty="0"/>
              <a:t> = 1, X</a:t>
            </a:r>
            <a:r>
              <a:rPr lang="en-GB" baseline="-25000" dirty="0"/>
              <a:t>2</a:t>
            </a:r>
            <a:r>
              <a:rPr lang="en-GB" dirty="0"/>
              <a:t> = 1, X</a:t>
            </a:r>
            <a:r>
              <a:rPr lang="en-GB" baseline="-25000" dirty="0"/>
              <a:t>3</a:t>
            </a:r>
            <a:r>
              <a:rPr lang="en-GB" dirty="0"/>
              <a:t> = 0</a:t>
            </a:r>
          </a:p>
          <a:p>
            <a:pPr lvl="1"/>
            <a:r>
              <a:rPr lang="el-GR" dirty="0"/>
              <a:t>λ</a:t>
            </a:r>
            <a:r>
              <a:rPr lang="en-GB" dirty="0"/>
              <a:t> = 0.1, real Y = 1, est. Y = 1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0</a:t>
            </a:r>
            <a:r>
              <a:rPr lang="en-GB" baseline="30000" dirty="0"/>
              <a:t>(3)</a:t>
            </a:r>
            <a:r>
              <a:rPr lang="en-GB" dirty="0"/>
              <a:t> = 0 + 0.1*[1 - 1)]*1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1</a:t>
            </a:r>
            <a:r>
              <a:rPr lang="en-GB" baseline="30000" dirty="0"/>
              <a:t>(3)</a:t>
            </a:r>
            <a:r>
              <a:rPr lang="en-GB" dirty="0"/>
              <a:t> = 0 + 0.1*[1 - 1]*1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2</a:t>
            </a:r>
            <a:r>
              <a:rPr lang="en-GB" baseline="30000" dirty="0"/>
              <a:t>(3)</a:t>
            </a:r>
            <a:r>
              <a:rPr lang="en-GB" dirty="0"/>
              <a:t> = 0 + 0.1*[1 - 1]*0 = 0</a:t>
            </a:r>
          </a:p>
          <a:p>
            <a:pPr lvl="1"/>
            <a:r>
              <a:rPr lang="en-GB" dirty="0"/>
              <a:t>w</a:t>
            </a:r>
            <a:r>
              <a:rPr lang="en-GB" baseline="-25000" dirty="0"/>
              <a:t>3</a:t>
            </a:r>
            <a:r>
              <a:rPr lang="en-GB" baseline="30000" dirty="0"/>
              <a:t>(3)</a:t>
            </a:r>
            <a:r>
              <a:rPr lang="en-GB" dirty="0"/>
              <a:t> = 0.2 + 0.1*[1 - 1]*1 = 0.2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D220122-812C-4D45-8DF1-30EBBA30F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737" y="2286000"/>
          <a:ext cx="487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241300" progId="Equation.3">
                  <p:embed/>
                </p:oleObj>
              </mc:Choice>
              <mc:Fallback>
                <p:oleObj name="Equation" r:id="rId4" imgW="2082800" imgH="2413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0D220122-812C-4D45-8DF1-30EBBA30F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37" y="2286000"/>
                        <a:ext cx="487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314D6BF-4273-4D5E-AB23-07467969A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13125"/>
              </p:ext>
            </p:extLst>
          </p:nvPr>
        </p:nvGraphicFramePr>
        <p:xfrm>
          <a:off x="5948363" y="4051300"/>
          <a:ext cx="26304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76767" imgH="1762298" progId="Excel.Sheet.8">
                  <p:embed/>
                </p:oleObj>
              </mc:Choice>
              <mc:Fallback>
                <p:oleObj name="Worksheet" r:id="rId6" imgW="3276767" imgH="1762298" progId="Excel.Sheet.8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B889AE80-C37C-4025-953D-A7E8CEF32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4051300"/>
                        <a:ext cx="263048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05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Completing all rows of the data, we end the first “Epoch”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CEDC3158-DDE5-4749-B1F7-6CC9BA5F0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06932"/>
              </p:ext>
            </p:extLst>
          </p:nvPr>
        </p:nvGraphicFramePr>
        <p:xfrm>
          <a:off x="4089400" y="4114800"/>
          <a:ext cx="46434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334127" imgH="1142945" progId="Excel.Sheet.8">
                  <p:embed/>
                </p:oleObj>
              </mc:Choice>
              <mc:Fallback>
                <p:oleObj name="Worksheet" r:id="rId4" imgW="5334127" imgH="1142945" progId="Excel.Shee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97330D66-2A53-4980-B81F-0A5605B7D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114800"/>
                        <a:ext cx="46434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412ABAE9-0972-4723-BAC3-EB7222749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98156"/>
              </p:ext>
            </p:extLst>
          </p:nvPr>
        </p:nvGraphicFramePr>
        <p:xfrm>
          <a:off x="822642" y="2374105"/>
          <a:ext cx="26304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76767" imgH="3381396" progId="Excel.Sheet.8">
                  <p:embed/>
                </p:oleObj>
              </mc:Choice>
              <mc:Fallback>
                <p:oleObj name="Worksheet" r:id="rId6" imgW="3276767" imgH="3381396" progId="Excel.Sheet.8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E314D6BF-4273-4D5E-AB23-07467969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42" y="2374105"/>
                        <a:ext cx="26304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26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We then use the weights at the end of this Epoch as starting values to go through all the rows of the data again to complete Epoch 2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8B75384-013C-4A06-81AD-4BE3482F3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17535"/>
              </p:ext>
            </p:extLst>
          </p:nvPr>
        </p:nvGraphicFramePr>
        <p:xfrm>
          <a:off x="824400" y="3500437"/>
          <a:ext cx="26304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276767" imgH="3381396" progId="Excel.Sheet.8">
                  <p:embed/>
                </p:oleObj>
              </mc:Choice>
              <mc:Fallback>
                <p:oleObj name="Worksheet" r:id="rId4" imgW="3276767" imgH="3381396" progId="Excel.Sheet.8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412ABAE9-0972-4723-BAC3-EB7222749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00" y="3500437"/>
                        <a:ext cx="26304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9876895-4B39-4949-B8EA-85A7CE913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74607"/>
              </p:ext>
            </p:extLst>
          </p:nvPr>
        </p:nvGraphicFramePr>
        <p:xfrm>
          <a:off x="4089400" y="4114800"/>
          <a:ext cx="4643438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334127" imgH="1476340" progId="Excel.Sheet.8">
                  <p:embed/>
                </p:oleObj>
              </mc:Choice>
              <mc:Fallback>
                <p:oleObj name="Worksheet" r:id="rId6" imgW="5334127" imgH="1476340" progId="Excel.Shee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CEDC3158-DDE5-4749-B1F7-6CC9BA5F0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114800"/>
                        <a:ext cx="4643438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1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We then use the weights at the end of Epoch 2 as starting values to go through all the rows of the data again to complete Epoch 3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18B75384-013C-4A06-81AD-4BE3482F3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44376"/>
              </p:ext>
            </p:extLst>
          </p:nvPr>
        </p:nvGraphicFramePr>
        <p:xfrm>
          <a:off x="824400" y="3500437"/>
          <a:ext cx="26304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276767" imgH="3381396" progId="Excel.Sheet.8">
                  <p:embed/>
                </p:oleObj>
              </mc:Choice>
              <mc:Fallback>
                <p:oleObj name="Worksheet" r:id="rId4" imgW="3276767" imgH="3381396" progId="Excel.Sheet.8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18B75384-013C-4A06-81AD-4BE3482F3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00" y="3500437"/>
                        <a:ext cx="26304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505EF6D-722D-4CA4-A1CC-27526F5D9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33373"/>
              </p:ext>
            </p:extLst>
          </p:nvPr>
        </p:nvGraphicFramePr>
        <p:xfrm>
          <a:off x="4089400" y="4114800"/>
          <a:ext cx="464343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334127" imgH="1809736" progId="Excel.Sheet.8">
                  <p:embed/>
                </p:oleObj>
              </mc:Choice>
              <mc:Fallback>
                <p:oleObj name="Worksheet" r:id="rId6" imgW="5334127" imgH="1809736" progId="Excel.Shee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CEDC3158-DDE5-4749-B1F7-6CC9BA5F0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114800"/>
                        <a:ext cx="4643438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6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BB790A1-6D99-4BE5-9666-175C0A9A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kern="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kern="0" dirty="0"/>
              <a:t>Output Y is 1 if at least two of the three inputs are equal to 1, and -1 otherwise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Artificial Neural Networks (ANN)</a:t>
            </a:r>
          </a:p>
        </p:txBody>
      </p:sp>
      <p:graphicFrame>
        <p:nvGraphicFramePr>
          <p:cNvPr id="307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44242"/>
              </p:ext>
            </p:extLst>
          </p:nvPr>
        </p:nvGraphicFramePr>
        <p:xfrm>
          <a:off x="838200" y="25560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939428" imgH="3877354" progId="Visio.Drawing.6">
                  <p:embed/>
                </p:oleObj>
              </mc:Choice>
              <mc:Fallback>
                <p:oleObj name="Visio" r:id="rId2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560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We carry on until the weights</a:t>
            </a:r>
            <a:br>
              <a:rPr lang="en-GB" dirty="0"/>
            </a:br>
            <a:r>
              <a:rPr lang="en-GB" dirty="0"/>
              <a:t>are the same at the end of an Epoch as at the end of the previous Epoch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CD4E473-3017-4064-A84E-FAB1FF269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9114"/>
              </p:ext>
            </p:extLst>
          </p:nvPr>
        </p:nvGraphicFramePr>
        <p:xfrm>
          <a:off x="824400" y="3124200"/>
          <a:ext cx="4643438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334127" imgH="3143319" progId="Excel.Sheet.8">
                  <p:embed/>
                </p:oleObj>
              </mc:Choice>
              <mc:Fallback>
                <p:oleObj name="Worksheet" r:id="rId4" imgW="5334127" imgH="3143319" progId="Excel.Shee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CEDC3158-DDE5-4749-B1F7-6CC9BA5F0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00" y="3124200"/>
                        <a:ext cx="4643438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69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C3F-E78D-4EDF-895D-8D8879E6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Perceptron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021-C9B6-4437-A468-ACAACF4A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1" y="1143000"/>
            <a:ext cx="5716389" cy="5181600"/>
          </a:xfrm>
        </p:spPr>
        <p:txBody>
          <a:bodyPr/>
          <a:lstStyle/>
          <a:p>
            <a:r>
              <a:rPr lang="en-GB" dirty="0"/>
              <a:t>Different starting weights can lead to different final weights</a:t>
            </a:r>
          </a:p>
          <a:p>
            <a:pPr lvl="1"/>
            <a:r>
              <a:rPr lang="en-GB" dirty="0"/>
              <a:t>There may be several optimal solutions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more complex situations it may not be possible to reach 100% correct and RMSE = 0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208F2B-FFE3-4B4F-90EF-518983CF7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550" y="1143000"/>
          <a:ext cx="2271713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57398" imgH="3076374" progId="Excel.Sheet.8">
                  <p:embed/>
                </p:oleObj>
              </mc:Choice>
              <mc:Fallback>
                <p:oleObj name="Worksheet" r:id="rId2" imgW="3057398" imgH="3076374" progId="Excel.Shee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F208F2B-FFE3-4B4F-90EF-518983CF7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550" y="1143000"/>
                        <a:ext cx="2271713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C9446CB8-3603-4795-95F5-E950BEB08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61441"/>
              </p:ext>
            </p:extLst>
          </p:nvPr>
        </p:nvGraphicFramePr>
        <p:xfrm>
          <a:off x="381000" y="2947987"/>
          <a:ext cx="53641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62756" imgH="1809736" progId="Excel.Sheet.8">
                  <p:embed/>
                </p:oleObj>
              </mc:Choice>
              <mc:Fallback>
                <p:oleObj name="Worksheet" r:id="rId4" imgW="6162756" imgH="1809736" progId="Excel.Shee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CD4E473-3017-4064-A84E-FAB1FF269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47987"/>
                        <a:ext cx="536416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86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Multi-layer Neural Network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cope with more complex problems, we can add “hidden layers” to our network</a:t>
            </a:r>
          </a:p>
          <a:p>
            <a:pPr lvl="1"/>
            <a:r>
              <a:rPr lang="en-US" altLang="en-US" sz="2400" dirty="0"/>
              <a:t>intermediary layers between input &amp; output layers</a:t>
            </a:r>
            <a:endParaRPr lang="en-US" altLang="en-US" dirty="0"/>
          </a:p>
          <a:p>
            <a:r>
              <a:rPr lang="en-US" altLang="en-US" dirty="0"/>
              <a:t>Can also use activation functions that are more general than sign (e.g. sigmoid, linear, tanh)</a:t>
            </a:r>
          </a:p>
          <a:p>
            <a:endParaRPr lang="en-US" altLang="en-US" dirty="0"/>
          </a:p>
          <a:p>
            <a:r>
              <a:rPr lang="en-US" altLang="en-US" dirty="0"/>
              <a:t>A multi-layer neural network can solve any type of classification task involving nonlinear decision surfaces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Multi-layer Neural Network</a:t>
            </a:r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51410875"/>
              </p:ext>
            </p:extLst>
          </p:nvPr>
        </p:nvGraphicFramePr>
        <p:xfrm>
          <a:off x="1081786" y="1224551"/>
          <a:ext cx="6980428" cy="440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980428" imgH="4408899" progId="Visio.Drawing.6">
                  <p:embed/>
                </p:oleObj>
              </mc:Choice>
              <mc:Fallback>
                <p:oleObj name="Visio" r:id="rId2" imgW="6980428" imgH="440889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786" y="1224551"/>
                        <a:ext cx="6980428" cy="4408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Multi-layer Neural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There are a number of different learning rules that are used with these more complex neural networks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Least Mean Square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Gradient Descent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Newton’s Rule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Conjugate Gradient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…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16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Issues in ANNs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Number of nodes in input layer </a:t>
            </a:r>
          </a:p>
          <a:p>
            <a:pPr lvl="1"/>
            <a:r>
              <a:rPr lang="en-US" altLang="en-US" sz="2400" dirty="0"/>
              <a:t>One input node per binary/continuous attribute</a:t>
            </a:r>
          </a:p>
          <a:p>
            <a:pPr lvl="1"/>
            <a:r>
              <a:rPr lang="en-US" altLang="en-US" sz="2400" dirty="0"/>
              <a:t>k nodes for each categorical attribute with k values</a:t>
            </a:r>
          </a:p>
          <a:p>
            <a:r>
              <a:rPr lang="en-US" altLang="en-US" dirty="0"/>
              <a:t>Number of nodes in output layer</a:t>
            </a:r>
          </a:p>
          <a:p>
            <a:pPr lvl="1"/>
            <a:r>
              <a:rPr lang="en-US" altLang="en-US" sz="2400" dirty="0"/>
              <a:t>One output for binary outcome problem</a:t>
            </a:r>
          </a:p>
          <a:p>
            <a:pPr lvl="1"/>
            <a:r>
              <a:rPr lang="en-US" altLang="en-US" sz="2400" dirty="0"/>
              <a:t>k nodes for k-outcomes problem</a:t>
            </a:r>
          </a:p>
          <a:p>
            <a:r>
              <a:rPr lang="en-US" altLang="en-US" dirty="0"/>
              <a:t>Number of nodes in hidden layer</a:t>
            </a:r>
          </a:p>
          <a:p>
            <a:pPr lvl="1"/>
            <a:r>
              <a:rPr lang="en-US" altLang="en-US" sz="2400" dirty="0"/>
              <a:t>More nodes means more computing power needed</a:t>
            </a:r>
          </a:p>
          <a:p>
            <a:r>
              <a:rPr lang="en-US" altLang="en-US" dirty="0"/>
              <a:t>Initial weights</a:t>
            </a:r>
          </a:p>
          <a:p>
            <a:pPr lvl="1"/>
            <a:r>
              <a:rPr lang="en-US" altLang="en-US" sz="2400" dirty="0"/>
              <a:t>Different weights can give different solutions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Testing an 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how good an ANN is, one can split the available data into a training set and a test set</a:t>
            </a:r>
          </a:p>
          <a:p>
            <a:pPr lvl="1"/>
            <a:r>
              <a:rPr lang="en-US" sz="2400" dirty="0"/>
              <a:t>The training set is used to “train” the ANN</a:t>
            </a:r>
          </a:p>
          <a:p>
            <a:pPr marL="1144800" lvl="2" indent="-230400"/>
            <a:r>
              <a:rPr lang="en-US" sz="2000" dirty="0"/>
              <a:t>The learning algorithm is applied to the training data and the weights learned</a:t>
            </a:r>
            <a:endParaRPr lang="en-US" dirty="0"/>
          </a:p>
          <a:p>
            <a:pPr lvl="1"/>
            <a:r>
              <a:rPr lang="en-US" sz="2400" dirty="0"/>
              <a:t>The test set is used to “test” the ANN</a:t>
            </a:r>
          </a:p>
          <a:p>
            <a:pPr marL="1144800" lvl="2" indent="-230400"/>
            <a:r>
              <a:rPr lang="en-US" sz="2000" dirty="0"/>
              <a:t>The results of the algorithm are applied to the test data and the outcomes compared with the true values</a:t>
            </a:r>
          </a:p>
          <a:p>
            <a:pPr marL="1144800" lvl="2" indent="-230400"/>
            <a:r>
              <a:rPr lang="en-US" sz="2000" dirty="0"/>
              <a:t>We can use measures such as the RSME and the Confusion Matrix to assess how well the algorithm performs</a:t>
            </a:r>
          </a:p>
        </p:txBody>
      </p:sp>
    </p:spTree>
    <p:extLst>
      <p:ext uri="{BB962C8B-B14F-4D97-AF65-F5344CB8AC3E}">
        <p14:creationId xmlns:p14="http://schemas.microsoft.com/office/powerpoint/2010/main" val="4386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Department for Transport Road Safety Data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400" dirty="0">
                <a:hlinkClick r:id="rId2"/>
              </a:rPr>
              <a:t>https://data.gov.uk/dataset/cb7ae6f0-4be6-4935-9277-47e5ce24a11f/road-safety-data</a:t>
            </a: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dirty="0"/>
              <a:t>Accident details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400" dirty="0"/>
              <a:t>Can fatal accidents be predicted using other variables in the dataset?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sz="2400" dirty="0"/>
              <a:t>122,635 cases in dataset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load(“AccidentData2018.RData")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table(Acc2018$Accident_Severity)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Fatal Serious  Slight 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1671   23165   97799</a:t>
            </a:r>
          </a:p>
        </p:txBody>
      </p:sp>
    </p:spTree>
    <p:extLst>
      <p:ext uri="{BB962C8B-B14F-4D97-AF65-F5344CB8AC3E}">
        <p14:creationId xmlns:p14="http://schemas.microsoft.com/office/powerpoint/2010/main" val="399835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Create training and test datasets</a:t>
            </a:r>
          </a:p>
          <a:p>
            <a:pPr marL="533400" indent="-533400">
              <a:spcBef>
                <a:spcPts val="200"/>
              </a:spcBef>
            </a:pP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#set seed so split can be recreated if required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set.seed</a:t>
            </a:r>
            <a:r>
              <a:rPr lang="en-GB" altLang="en-US" sz="1800" dirty="0">
                <a:latin typeface="Lucida Console" panose="020B0609040504020204" pitchFamily="49" charset="0"/>
              </a:rPr>
              <a:t>(1234) </a:t>
            </a: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#any number can be chosen as seed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#create vector which chooses random row numbers (without replacement) for half (0.5) the dataset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split&lt;-sample(1:nrow(Acc2018),0.5*</a:t>
            </a:r>
            <a:r>
              <a:rPr lang="en-GB" altLang="en-US" sz="1800" dirty="0" err="1">
                <a:latin typeface="Lucida Console" panose="020B0609040504020204" pitchFamily="49" charset="0"/>
              </a:rPr>
              <a:t>nrow</a:t>
            </a:r>
            <a:r>
              <a:rPr lang="en-GB" altLang="en-US" sz="1800" dirty="0">
                <a:latin typeface="Lucida Console" panose="020B0609040504020204" pitchFamily="49" charset="0"/>
              </a:rPr>
              <a:t>(Acc2018)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	,replace=FALSE)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#define training set as rows identified by split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Acc2018_train&lt;-Acc2018[split,]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#define test set as rows not identified by split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Acc2018_test&lt;-Acc2018[-split,]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53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28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Which variables to use in prediction?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Number of vehicles involved in accident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Number of casualties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Road class (e.g. motorway, A road, …)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Junction detail (e.g. not at junction, T junction, …)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Light conditions</a:t>
            </a:r>
            <a:br>
              <a:rPr lang="en-US" altLang="en-US" sz="2400" dirty="0"/>
            </a:br>
            <a:r>
              <a:rPr lang="en-US" altLang="en-US" sz="2400" dirty="0"/>
              <a:t>	(e.g. daylight, darkness – lights lit, …)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Weather conditions</a:t>
            </a:r>
            <a:br>
              <a:rPr lang="en-US" altLang="en-US" sz="2400" dirty="0"/>
            </a:br>
            <a:r>
              <a:rPr lang="en-US" altLang="en-US" sz="2400" dirty="0"/>
              <a:t>	(e.g. fine no high winds, fog or mist, …)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Road surface conditions</a:t>
            </a:r>
            <a:br>
              <a:rPr lang="en-US" altLang="en-US" sz="2400" dirty="0"/>
            </a:br>
            <a:r>
              <a:rPr lang="en-US" altLang="en-US" sz="2400" dirty="0"/>
              <a:t>	(e.g. dry, wet or damp, …)</a:t>
            </a:r>
          </a:p>
          <a:p>
            <a:pPr marL="1040400" lvl="1" indent="-532800">
              <a:spcBef>
                <a:spcPts val="200"/>
              </a:spcBef>
            </a:pPr>
            <a:r>
              <a:rPr lang="en-US" altLang="en-US" sz="2400" dirty="0"/>
              <a:t>Urban or rural area (Urban/Rural)</a:t>
            </a:r>
          </a:p>
        </p:txBody>
      </p:sp>
    </p:spTree>
    <p:extLst>
      <p:ext uri="{BB962C8B-B14F-4D97-AF65-F5344CB8AC3E}">
        <p14:creationId xmlns:p14="http://schemas.microsoft.com/office/powerpoint/2010/main" val="5817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3DC3F2A-B8D4-4DC2-8463-0B18D3E8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kern="0" dirty="0"/>
              <a:t>Y = sign(0.3X</a:t>
            </a:r>
            <a:r>
              <a:rPr lang="en-US" altLang="en-US" b="0" kern="0" baseline="-25000" dirty="0"/>
              <a:t>1</a:t>
            </a:r>
            <a:r>
              <a:rPr lang="en-US" altLang="en-US" b="0" kern="0" dirty="0"/>
              <a:t> + 0.3X</a:t>
            </a:r>
            <a:r>
              <a:rPr lang="en-US" altLang="en-US" b="0" kern="0" baseline="-25000" dirty="0"/>
              <a:t>2</a:t>
            </a:r>
            <a:r>
              <a:rPr lang="en-US" altLang="en-US" b="0" kern="0" dirty="0"/>
              <a:t> + 0.3X</a:t>
            </a:r>
            <a:r>
              <a:rPr lang="en-US" altLang="en-US" b="0" kern="0" baseline="-25000" dirty="0"/>
              <a:t>3</a:t>
            </a:r>
            <a:r>
              <a:rPr lang="en-US" altLang="en-US" b="0" kern="0" dirty="0"/>
              <a:t> – 0.4)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kern="0" dirty="0"/>
              <a:t>where sign(x)=1 if x&gt;=0 and -1 if x&lt;0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kern="0" dirty="0"/>
              <a:t>Other coefficients would also work for this example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409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047494"/>
              </p:ext>
            </p:extLst>
          </p:nvPr>
        </p:nvGraphicFramePr>
        <p:xfrm>
          <a:off x="838800" y="2484000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939428" imgH="3877354" progId="Visio.Drawing.6">
                  <p:embed/>
                </p:oleObj>
              </mc:Choice>
              <mc:Fallback>
                <p:oleObj name="Visio" r:id="rId2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00" y="2484000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#create neural network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library(</a:t>
            </a:r>
            <a:r>
              <a:rPr lang="en-GB" altLang="en-US" sz="1800" dirty="0" err="1">
                <a:latin typeface="Lucida Console" panose="020B0609040504020204" pitchFamily="49" charset="0"/>
              </a:rPr>
              <a:t>nnet</a:t>
            </a:r>
            <a:r>
              <a:rPr lang="en-GB" altLang="en-US" sz="1800" dirty="0">
                <a:latin typeface="Lucida Console" panose="020B0609040504020204" pitchFamily="49" charset="0"/>
              </a:rPr>
              <a:t>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#neural network with 5 hidden nodes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nn5&lt;-</a:t>
            </a:r>
            <a:r>
              <a:rPr lang="en-GB" altLang="en-US" sz="1800" dirty="0" err="1">
                <a:latin typeface="Lucida Console" panose="020B0609040504020204" pitchFamily="49" charset="0"/>
              </a:rPr>
              <a:t>nnet</a:t>
            </a:r>
            <a:r>
              <a:rPr lang="en-GB" altLang="en-US" sz="1800" dirty="0">
                <a:latin typeface="Lucida Console" panose="020B0609040504020204" pitchFamily="49" charset="0"/>
              </a:rPr>
              <a:t>(</a:t>
            </a:r>
            <a:r>
              <a:rPr lang="en-GB" altLang="en-US" sz="1800" dirty="0" err="1">
                <a:latin typeface="Lucida Console" panose="020B0609040504020204" pitchFamily="49" charset="0"/>
              </a:rPr>
              <a:t>Accident_Severity~Number_of_Vehicles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+Number_of_Casualties+X1st_Road_Class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+</a:t>
            </a:r>
            <a:r>
              <a:rPr lang="en-GB" altLang="en-US" sz="1800" dirty="0" err="1">
                <a:latin typeface="Lucida Console" panose="020B0609040504020204" pitchFamily="49" charset="0"/>
              </a:rPr>
              <a:t>Junction_Detail+Light_Conditions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+</a:t>
            </a:r>
            <a:r>
              <a:rPr lang="en-GB" altLang="en-US" sz="1800" dirty="0" err="1">
                <a:latin typeface="Lucida Console" panose="020B0609040504020204" pitchFamily="49" charset="0"/>
              </a:rPr>
              <a:t>Weather_Conditions+Road_Surface_Conditions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+</a:t>
            </a:r>
            <a:r>
              <a:rPr lang="en-GB" altLang="en-US" sz="1800" dirty="0" err="1">
                <a:latin typeface="Lucida Console" panose="020B0609040504020204" pitchFamily="49" charset="0"/>
              </a:rPr>
              <a:t>Urban_or_Rural_Area</a:t>
            </a:r>
            <a:r>
              <a:rPr lang="en-GB" altLang="en-US" sz="1800" dirty="0">
                <a:latin typeface="Lucida Console" panose="020B0609040504020204" pitchFamily="49" charset="0"/>
              </a:rPr>
              <a:t>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data=Acc2018_train,size=5,maxit=1000)</a:t>
            </a:r>
          </a:p>
          <a:p>
            <a:pPr marL="532800" indent="-532800">
              <a:spcBef>
                <a:spcPts val="200"/>
              </a:spcBef>
              <a:buFont typeface="Symbol" panose="05050102010706020507" pitchFamily="18" charset="2"/>
              <a:buChar char=""/>
            </a:pPr>
            <a:r>
              <a:rPr lang="en-US" altLang="en-US" sz="2000" dirty="0"/>
              <a:t>(Algorithm then iterates until weights converge)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#predictions for training data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table(predict(nn5,Acc2018_train,type="class"))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Fatal Serious  Slight 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    5      13   59016</a:t>
            </a:r>
          </a:p>
        </p:txBody>
      </p:sp>
    </p:spTree>
    <p:extLst>
      <p:ext uri="{BB962C8B-B14F-4D97-AF65-F5344CB8AC3E}">
        <p14:creationId xmlns:p14="http://schemas.microsoft.com/office/powerpoint/2010/main" val="1905434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#confusion matrix for training data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table(Acc2018_train$Accident_Severity,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predict(nn5,Acc2018_train,type="class"),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</a:t>
            </a:r>
            <a:r>
              <a:rPr lang="en-GB" altLang="en-US" sz="1800" dirty="0" err="1">
                <a:latin typeface="Lucida Console" panose="020B0609040504020204" pitchFamily="49" charset="0"/>
              </a:rPr>
              <a:t>dnn</a:t>
            </a:r>
            <a:r>
              <a:rPr lang="en-GB" altLang="en-US" sz="1800" dirty="0">
                <a:latin typeface="Lucida Console" panose="020B0609040504020204" pitchFamily="49" charset="0"/>
              </a:rPr>
              <a:t>=c("</a:t>
            </a:r>
            <a:r>
              <a:rPr lang="en-GB" altLang="en-US" sz="1800" dirty="0" err="1">
                <a:latin typeface="Lucida Console" panose="020B0609040504020204" pitchFamily="49" charset="0"/>
              </a:rPr>
              <a:t>Actual","Predicted</a:t>
            </a:r>
            <a:r>
              <a:rPr lang="en-GB" altLang="en-US" sz="1800" dirty="0">
                <a:latin typeface="Lucida Console" panose="020B0609040504020204" pitchFamily="49" charset="0"/>
              </a:rPr>
              <a:t>"))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       Predicted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Actual    Fatal Serious Slight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Fatal       1       4    830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Serious     4       6  11439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Slight      0       3  46747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prop.table</a:t>
            </a:r>
            <a:r>
              <a:rPr lang="en-GB" altLang="en-US" sz="1800" dirty="0">
                <a:latin typeface="Lucida Console" panose="020B0609040504020204" pitchFamily="49" charset="0"/>
              </a:rPr>
              <a:t>(table(Acc2018_train$Accident_Severity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==predict(nn5,Acc2018_train,type="class")))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FALSE      TRUE 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0.2080157 0.7919843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solidFill>
                  <a:srgbClr val="00B050"/>
                </a:solidFill>
                <a:latin typeface="Lucida Console" panose="020B0609040504020204" pitchFamily="49" charset="0"/>
              </a:rPr>
              <a:t>#RMSE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sqrt(mean(nn5$residuals^2))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[1] 0.32862</a:t>
            </a:r>
          </a:p>
        </p:txBody>
      </p:sp>
    </p:spTree>
    <p:extLst>
      <p:ext uri="{BB962C8B-B14F-4D97-AF65-F5344CB8AC3E}">
        <p14:creationId xmlns:p14="http://schemas.microsoft.com/office/powerpoint/2010/main" val="190038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How does the network perform with test data?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table(Acc2018_test$Accident_Severity,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predict(nn5,Acc2018_test,type="class"),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	</a:t>
            </a:r>
            <a:r>
              <a:rPr lang="en-GB" altLang="en-US" sz="1800" dirty="0" err="1">
                <a:latin typeface="Lucida Console" panose="020B0609040504020204" pitchFamily="49" charset="0"/>
              </a:rPr>
              <a:t>dnn</a:t>
            </a:r>
            <a:r>
              <a:rPr lang="en-GB" altLang="en-US" sz="1800" dirty="0">
                <a:latin typeface="Lucida Console" panose="020B0609040504020204" pitchFamily="49" charset="0"/>
              </a:rPr>
              <a:t>=c("</a:t>
            </a:r>
            <a:r>
              <a:rPr lang="en-GB" altLang="en-US" sz="1800" dirty="0" err="1">
                <a:latin typeface="Lucida Console" panose="020B0609040504020204" pitchFamily="49" charset="0"/>
              </a:rPr>
              <a:t>Actual","Predicted</a:t>
            </a:r>
            <a:r>
              <a:rPr lang="en-GB" altLang="en-US" sz="1800" dirty="0">
                <a:latin typeface="Lucida Console" panose="020B0609040504020204" pitchFamily="49" charset="0"/>
              </a:rPr>
              <a:t>"))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       Predicted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Actual    Fatal Serious Slight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Fatal       0       1    807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Serious     2       1  11168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Slight      3       7  46974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prop.table</a:t>
            </a:r>
            <a:r>
              <a:rPr lang="en-GB" altLang="en-US" sz="1800" dirty="0">
                <a:latin typeface="Lucida Console" panose="020B0609040504020204" pitchFamily="49" charset="0"/>
              </a:rPr>
              <a:t>(table(Acc2018_test$Accident_Severity</a:t>
            </a:r>
            <a:br>
              <a:rPr lang="en-GB" altLang="en-US" sz="1800" dirty="0">
                <a:latin typeface="Lucida Console" panose="020B0609040504020204" pitchFamily="49" charset="0"/>
              </a:rPr>
            </a:br>
            <a:r>
              <a:rPr lang="en-GB" altLang="en-US" sz="1800" dirty="0">
                <a:latin typeface="Lucida Console" panose="020B0609040504020204" pitchFamily="49" charset="0"/>
              </a:rPr>
              <a:t>==predict(nn5,Acc2018_test,type="class")))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FALSE      TRUE </a:t>
            </a:r>
          </a:p>
          <a:p>
            <a:pPr marL="54000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0.2033139 0.7966861</a:t>
            </a:r>
          </a:p>
          <a:p>
            <a:pPr marL="532800" lvl="2" indent="-533400">
              <a:spcBef>
                <a:spcPts val="200"/>
              </a:spcBef>
              <a:buFont typeface="Symbol" panose="05050102010706020507" pitchFamily="18" charset="2"/>
              <a:buChar char=""/>
            </a:pPr>
            <a:r>
              <a:rPr lang="en-US" altLang="en-US" sz="2800" dirty="0"/>
              <a:t>For these data, the network can get a good percentage correct just by allocating almost everything to “Slight”</a:t>
            </a:r>
          </a:p>
          <a:p>
            <a:pPr marL="540000" lvl="2" indent="-533400">
              <a:spcBef>
                <a:spcPts val="200"/>
              </a:spcBef>
            </a:pPr>
            <a:endParaRPr lang="en-GB" alt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8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en-US" sz="3600" b="1" u="sng" dirty="0"/>
              <a:t>Exercise</a:t>
            </a:r>
          </a:p>
          <a:p>
            <a:pPr marL="533400" indent="-533400">
              <a:spcBef>
                <a:spcPts val="200"/>
              </a:spcBef>
            </a:pPr>
            <a:r>
              <a:rPr lang="en-US" altLang="en-US" dirty="0"/>
              <a:t>With the same Department for Transport Road Safety Data, build neural networks for the variable “</a:t>
            </a:r>
            <a:r>
              <a:rPr lang="en-US" altLang="en-US" dirty="0" err="1"/>
              <a:t>Serious_Accident</a:t>
            </a:r>
            <a:r>
              <a:rPr lang="en-US" altLang="en-US" dirty="0"/>
              <a:t>”</a:t>
            </a:r>
          </a:p>
          <a:p>
            <a:pPr marL="1041400" lvl="1" indent="-5334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table(Acc2018$Serious_Accident)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Serious/Fatal        Slight </a:t>
            </a:r>
          </a:p>
          <a:p>
            <a:pPr marL="539750" lvl="2" indent="-533400">
              <a:spcBef>
                <a:spcPts val="0"/>
              </a:spcBef>
              <a:spcAft>
                <a:spcPts val="0"/>
              </a:spcAft>
            </a:pPr>
            <a:r>
              <a:rPr lang="en-GB" altLang="en-US" sz="1800" dirty="0">
                <a:latin typeface="Lucida Console" panose="020B0609040504020204" pitchFamily="49" charset="0"/>
              </a:rPr>
              <a:t>        24836         97799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Adapt code in the file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GB" altLang="en-US" dirty="0"/>
              <a:t>Neural Networks - class session </a:t>
            </a:r>
            <a:r>
              <a:rPr lang="en-GB" altLang="en-US" dirty="0" err="1"/>
              <a:t>code.R</a:t>
            </a:r>
            <a:r>
              <a:rPr lang="en-GB" altLang="en-US" dirty="0"/>
              <a:t>”</a:t>
            </a:r>
            <a:endParaRPr lang="en-US" altLang="en-US" dirty="0"/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Create training and test datasets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How well does the network perform?</a:t>
            </a:r>
          </a:p>
          <a:p>
            <a:pPr marL="1041400" lvl="1" indent="-533400">
              <a:spcBef>
                <a:spcPts val="200"/>
              </a:spcBef>
            </a:pPr>
            <a:r>
              <a:rPr lang="en-US" altLang="en-US" dirty="0"/>
              <a:t>Try different numbers of hidden nodes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823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ANNs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Multilayer ANN are universal approximators</a:t>
            </a:r>
          </a:p>
          <a:p>
            <a:pPr lvl="1"/>
            <a:r>
              <a:rPr lang="en-US" altLang="en-US" sz="2400" dirty="0"/>
              <a:t>But suffer from overfitting if the network is too large (too many nodes)</a:t>
            </a:r>
          </a:p>
          <a:p>
            <a:r>
              <a:rPr lang="en-US" altLang="en-US" dirty="0"/>
              <a:t>Learning algorithms may converge to local rather than global optimum point</a:t>
            </a:r>
          </a:p>
          <a:p>
            <a:r>
              <a:rPr lang="en-US" altLang="en-US" dirty="0"/>
              <a:t>Model building can be very time consuming</a:t>
            </a:r>
          </a:p>
          <a:p>
            <a:pPr lvl="1"/>
            <a:r>
              <a:rPr lang="en-US" altLang="en-US" sz="2400" dirty="0"/>
              <a:t>But testing can be very fast</a:t>
            </a:r>
          </a:p>
          <a:p>
            <a:r>
              <a:rPr lang="en-US" altLang="en-US" dirty="0"/>
              <a:t>Can handle redundant (irrelevant) attributes</a:t>
            </a:r>
          </a:p>
          <a:p>
            <a:pPr lvl="1"/>
            <a:r>
              <a:rPr lang="en-US" altLang="en-US" sz="2400" dirty="0"/>
              <a:t>Weights are learnt and can end up as zero</a:t>
            </a:r>
          </a:p>
          <a:p>
            <a:r>
              <a:rPr lang="en-US" altLang="en-US" dirty="0"/>
              <a:t>Sensitive to noise in training data</a:t>
            </a:r>
          </a:p>
          <a:p>
            <a:r>
              <a:rPr lang="en-US" altLang="en-US" dirty="0"/>
              <a:t>Difficult to handle missing attributes</a:t>
            </a:r>
          </a:p>
        </p:txBody>
      </p:sp>
    </p:spTree>
    <p:extLst>
      <p:ext uri="{BB962C8B-B14F-4D97-AF65-F5344CB8AC3E}">
        <p14:creationId xmlns:p14="http://schemas.microsoft.com/office/powerpoint/2010/main" val="2359857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Artificial Neural Networks – R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US" altLang="en-US" dirty="0"/>
              <a:t>Plots of networks</a:t>
            </a:r>
            <a:br>
              <a:rPr lang="en-US" altLang="en-US" dirty="0"/>
            </a:br>
            <a:r>
              <a:rPr lang="en-US" altLang="en-US" dirty="0"/>
              <a:t>can be produced</a:t>
            </a:r>
          </a:p>
          <a:p>
            <a:pPr marL="533400" indent="-533400">
              <a:spcBef>
                <a:spcPts val="200"/>
              </a:spcBef>
            </a:pP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R code</a:t>
            </a:r>
          </a:p>
          <a:p>
            <a:pPr marL="0" lvl="1" indent="-1800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>
                <a:latin typeface="Lucida Console" panose="020B0609040504020204" pitchFamily="49" charset="0"/>
              </a:rPr>
              <a:t>library(</a:t>
            </a:r>
            <a:r>
              <a:rPr lang="en-GB" altLang="en-US" sz="1800" dirty="0" err="1">
                <a:latin typeface="Lucida Console" panose="020B0609040504020204" pitchFamily="49" charset="0"/>
              </a:rPr>
              <a:t>NeuralNetTools</a:t>
            </a:r>
            <a:r>
              <a:rPr lang="en-GB" altLang="en-US" sz="1800" dirty="0">
                <a:latin typeface="Lucida Console" panose="020B0609040504020204" pitchFamily="49" charset="0"/>
              </a:rPr>
              <a:t>)</a:t>
            </a:r>
          </a:p>
          <a:p>
            <a:pPr marL="0" lvl="1" indent="-180000">
              <a:spcBef>
                <a:spcPts val="200"/>
              </a:spcBef>
              <a:buFont typeface="Arial" panose="020B0604020202020204" pitchFamily="34" charset="0"/>
              <a:buChar char="&gt;"/>
            </a:pPr>
            <a:r>
              <a:rPr lang="en-GB" altLang="en-US" sz="1800" dirty="0" err="1">
                <a:latin typeface="Lucida Console" panose="020B0609040504020204" pitchFamily="49" charset="0"/>
              </a:rPr>
              <a:t>plotnet</a:t>
            </a:r>
            <a:r>
              <a:rPr lang="en-GB" altLang="en-US" sz="1800" dirty="0">
                <a:latin typeface="Lucida Console" panose="020B0609040504020204" pitchFamily="49" charset="0"/>
              </a:rPr>
              <a:t>(nn5)</a:t>
            </a:r>
          </a:p>
          <a:p>
            <a:pPr marL="533400" indent="-533400">
              <a:spcBef>
                <a:spcPts val="200"/>
              </a:spcBef>
            </a:pPr>
            <a:endParaRPr lang="en-US" altLang="en-US" sz="2400" dirty="0"/>
          </a:p>
          <a:p>
            <a:pPr marL="533400" indent="-533400">
              <a:spcBef>
                <a:spcPts val="200"/>
              </a:spcBef>
            </a:pPr>
            <a:r>
              <a:rPr lang="en-US" altLang="en-US" sz="2400" dirty="0"/>
              <a:t>We note that some</a:t>
            </a:r>
            <a:br>
              <a:rPr lang="en-US" altLang="en-US" sz="2400" dirty="0"/>
            </a:br>
            <a:r>
              <a:rPr lang="en-US" altLang="en-US" sz="2400" dirty="0"/>
              <a:t>labelling is poor!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3AADE-CE40-4851-9BF1-15C8238F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2" y="1106152"/>
            <a:ext cx="5019048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5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2800"/>
          </a:xfrm>
        </p:spPr>
        <p:txBody>
          <a:bodyPr/>
          <a:lstStyle/>
          <a:p>
            <a:r>
              <a:rPr lang="en-US" dirty="0"/>
              <a:t>Interpretation of ANNs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4800"/>
            <a:ext cx="8001000" cy="5180400"/>
          </a:xfrm>
        </p:spPr>
        <p:txBody>
          <a:bodyPr/>
          <a:lstStyle/>
          <a:p>
            <a:pPr marL="533400" indent="-533400">
              <a:spcBef>
                <a:spcPts val="200"/>
              </a:spcBef>
            </a:pPr>
            <a:r>
              <a:rPr lang="en-GB" altLang="en-US" dirty="0"/>
              <a:t>The lines represent the weighted vectors between the neurons</a:t>
            </a:r>
          </a:p>
          <a:p>
            <a:pPr marL="533400" indent="-533400">
              <a:spcBef>
                <a:spcPts val="200"/>
              </a:spcBef>
            </a:pPr>
            <a:r>
              <a:rPr lang="en-GB" altLang="en-US" dirty="0"/>
              <a:t>The “B1” and “B2” represents the bias added</a:t>
            </a:r>
          </a:p>
          <a:p>
            <a:pPr marL="533400" indent="-533400">
              <a:spcBef>
                <a:spcPts val="200"/>
              </a:spcBef>
            </a:pPr>
            <a:endParaRPr lang="en-GB" altLang="en-US" dirty="0"/>
          </a:p>
          <a:p>
            <a:pPr marL="533400" indent="-533400">
              <a:spcBef>
                <a:spcPts val="200"/>
              </a:spcBef>
            </a:pPr>
            <a:r>
              <a:rPr lang="en-GB" altLang="en-US" dirty="0"/>
              <a:t>Even though ANNs can be very powerful, it is not easy to directly interpret them</a:t>
            </a:r>
          </a:p>
          <a:p>
            <a:pPr marL="1041400" lvl="1" indent="-533400">
              <a:spcBef>
                <a:spcPts val="200"/>
              </a:spcBef>
            </a:pPr>
            <a:r>
              <a:rPr lang="en-GB" altLang="en-US" sz="2400" dirty="0"/>
              <a:t>This means that we usually have to treat Neural Network models like black boxes</a:t>
            </a:r>
          </a:p>
          <a:p>
            <a:pPr marL="1041400" lvl="1" indent="-533400">
              <a:spcBef>
                <a:spcPts val="200"/>
              </a:spcBef>
            </a:pPr>
            <a:r>
              <a:rPr lang="en-GB" altLang="en-US" sz="2400" dirty="0"/>
              <a:t>If you want to have a better understanding of relationships then statistical techniques such as logistic regression can be more helpful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7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2" y="1143000"/>
            <a:ext cx="4541837" cy="5181600"/>
          </a:xfrm>
        </p:spPr>
        <p:txBody>
          <a:bodyPr/>
          <a:lstStyle/>
          <a:p>
            <a:r>
              <a:rPr lang="en-US" altLang="en-US" dirty="0"/>
              <a:t>Model is an assembly</a:t>
            </a:r>
            <a:br>
              <a:rPr lang="en-US" altLang="en-US" dirty="0"/>
            </a:br>
            <a:r>
              <a:rPr lang="en-US" altLang="en-US" dirty="0"/>
              <a:t>of inter-connected</a:t>
            </a:r>
            <a:br>
              <a:rPr lang="en-US" altLang="en-US" dirty="0"/>
            </a:br>
            <a:r>
              <a:rPr lang="en-US" altLang="en-US" dirty="0"/>
              <a:t>nodes and weighted links</a:t>
            </a:r>
          </a:p>
          <a:p>
            <a:pPr lvl="1"/>
            <a:endParaRPr lang="en-US" altLang="en-US" sz="1600" dirty="0"/>
          </a:p>
          <a:p>
            <a:r>
              <a:rPr lang="en-US" altLang="en-US" dirty="0"/>
              <a:t>Output node sums up each of its input value according to the</a:t>
            </a:r>
            <a:br>
              <a:rPr lang="en-US" altLang="en-US" dirty="0"/>
            </a:br>
            <a:r>
              <a:rPr lang="en-US" altLang="en-US" dirty="0"/>
              <a:t>weights of its links</a:t>
            </a:r>
          </a:p>
          <a:p>
            <a:pPr lvl="1"/>
            <a:endParaRPr lang="en-US" altLang="en-US" sz="1600" dirty="0"/>
          </a:p>
          <a:p>
            <a:r>
              <a:rPr lang="en-US" altLang="en-US" dirty="0"/>
              <a:t>Compare output node against some threshold/bias </a:t>
            </a:r>
            <a:r>
              <a:rPr lang="en-US" altLang="en-US" i="1" dirty="0"/>
              <a:t>t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5477184"/>
              </p:ext>
            </p:extLst>
          </p:nvPr>
        </p:nvGraphicFramePr>
        <p:xfrm>
          <a:off x="4460875" y="970977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6001" imgH="4291319" progId="Visio.Drawing.6">
                  <p:embed/>
                </p:oleObj>
              </mc:Choice>
              <mc:Fallback>
                <p:oleObj name="Visio" r:id="rId2" imgW="6766001" imgH="429131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970977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65775" y="401421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889000" progId="Equation.3">
                  <p:embed/>
                </p:oleObj>
              </mc:Choice>
              <mc:Fallback>
                <p:oleObj name="Equation" r:id="rId4" imgW="1333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2" y="1143000"/>
            <a:ext cx="4541837" cy="5181600"/>
          </a:xfrm>
        </p:spPr>
        <p:txBody>
          <a:bodyPr/>
          <a:lstStyle/>
          <a:p>
            <a:r>
              <a:rPr lang="en-US" altLang="en-US" dirty="0"/>
              <a:t>In a real situation, we may have a set of “training data”</a:t>
            </a:r>
          </a:p>
          <a:p>
            <a:pPr lvl="1"/>
            <a:r>
              <a:rPr lang="en-US" altLang="en-US" sz="2400" dirty="0"/>
              <a:t>Values of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and Y for a number of cases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We want the weights,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bias </a:t>
            </a:r>
            <a:r>
              <a:rPr lang="en-US" altLang="en-US" i="1" dirty="0"/>
              <a:t>t</a:t>
            </a:r>
            <a:r>
              <a:rPr lang="en-US" altLang="en-US" dirty="0"/>
              <a:t> such that they give the most accurate predictions of Y, given inputs 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 and X</a:t>
            </a:r>
            <a:r>
              <a:rPr lang="en-US" altLang="en-US" baseline="-25000" dirty="0"/>
              <a:t>3</a:t>
            </a:r>
            <a:endParaRPr lang="en-US" altLang="en-US" dirty="0"/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60875" y="970977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66001" imgH="4291319" progId="Visio.Drawing.6">
                  <p:embed/>
                </p:oleObj>
              </mc:Choice>
              <mc:Fallback>
                <p:oleObj name="Visio" r:id="rId2" imgW="6766001" imgH="4291319" progId="Visio.Drawing.6">
                  <p:embed/>
                  <p:pic>
                    <p:nvPicPr>
                      <p:cNvPr id="51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970977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65775" y="401421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889000" progId="Equation.3">
                  <p:embed/>
                </p:oleObj>
              </mc:Choice>
              <mc:Fallback>
                <p:oleObj name="Equation" r:id="rId4" imgW="1333500" imgH="889000" progId="Equation.3">
                  <p:embed/>
                  <p:pic>
                    <p:nvPicPr>
                      <p:cNvPr id="51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8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62595" imgH="4433250" progId="Visio.Drawing.11">
                  <p:embed/>
                </p:oleObj>
              </mc:Choice>
              <mc:Fallback>
                <p:oleObj name="Visio" r:id="rId2" imgW="7962595" imgH="44332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17922" imgH="6555254" progId="Visio.Drawing.6">
                  <p:embed/>
                </p:oleObj>
              </mc:Choice>
              <mc:Fallback>
                <p:oleObj name="Visio" r:id="rId4" imgW="5417922" imgH="655525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158698" y="476885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/>
              <a:t>Training an ANN means learning the weights of the neurons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Various types of neural network topology</a:t>
            </a:r>
          </a:p>
          <a:p>
            <a:pPr lvl="1"/>
            <a:r>
              <a:rPr lang="en-US" altLang="en-US" sz="2400" dirty="0"/>
              <a:t>single-layered network (perceptron) versus</a:t>
            </a:r>
            <a:br>
              <a:rPr lang="en-US" altLang="en-US" sz="2400" dirty="0"/>
            </a:br>
            <a:r>
              <a:rPr lang="en-US" altLang="en-US" sz="2400" dirty="0"/>
              <a:t>multi-layered network</a:t>
            </a:r>
          </a:p>
          <a:p>
            <a:pPr lvl="1"/>
            <a:r>
              <a:rPr lang="en-US" altLang="en-US" sz="2400" dirty="0"/>
              <a:t>Feed-forward versus recurrent network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Various types of</a:t>
            </a:r>
            <a:br>
              <a:rPr lang="en-US" altLang="en-US" dirty="0"/>
            </a:br>
            <a:r>
              <a:rPr lang="en-US" altLang="en-US" dirty="0"/>
              <a:t>activation functions (f)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4957763"/>
          <a:ext cx="2403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342720" progId="Equation.3">
                  <p:embed/>
                </p:oleObj>
              </mc:Choice>
              <mc:Fallback>
                <p:oleObj name="Equation" r:id="rId2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7763"/>
                        <a:ext cx="2403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62313"/>
            <a:ext cx="4083050" cy="3062287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Single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Contains only input and output nodes</a:t>
            </a:r>
          </a:p>
          <a:p>
            <a:pPr lvl="3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Activation function:  f = sign(</a:t>
            </a:r>
            <a:r>
              <a:rPr lang="en-US" altLang="en-US" dirty="0" err="1"/>
              <a:t>w</a:t>
            </a:r>
            <a:r>
              <a:rPr lang="en-US" altLang="en-US" dirty="0" err="1">
                <a:sym typeface="Symbol" pitchFamily="18" charset="2"/>
              </a:rPr>
              <a:t></a:t>
            </a:r>
            <a:r>
              <a:rPr lang="en-US" altLang="en-US" dirty="0" err="1"/>
              <a:t>x</a:t>
            </a:r>
            <a:r>
              <a:rPr lang="en-US" altLang="en-US" dirty="0"/>
              <a:t>)</a:t>
            </a:r>
          </a:p>
          <a:p>
            <a:pPr lvl="3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Applying model is straightforward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1,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0, 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= 1 means y = sign(0.2) = 1</a:t>
            </a:r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886200"/>
          <a:ext cx="5257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711200" progId="Equation.3">
                  <p:embed/>
                </p:oleObj>
              </mc:Choice>
              <mc:Fallback>
                <p:oleObj name="Equation" r:id="rId2" imgW="236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57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Learning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But how can an ANN learn the weights that are best for a particular dataset?</a:t>
            </a:r>
          </a:p>
          <a:p>
            <a:pPr lvl="1"/>
            <a:r>
              <a:rPr lang="en-US" altLang="en-US" dirty="0"/>
              <a:t>It uses an algorithm, as below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Lucida Console" panose="020B0609040504020204" pitchFamily="49" charset="0"/>
              </a:rPr>
              <a:t>Initialize the weights (w</a:t>
            </a:r>
            <a:r>
              <a:rPr lang="en-US" alt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altLang="en-US" sz="2400" dirty="0">
                <a:latin typeface="Lucida Console" panose="020B0609040504020204" pitchFamily="49" charset="0"/>
              </a:rPr>
              <a:t>, w</a:t>
            </a:r>
            <a:r>
              <a:rPr lang="en-US" altLang="en-US" sz="2400" baseline="-25000" dirty="0">
                <a:latin typeface="Lucida Console" panose="020B0609040504020204" pitchFamily="49" charset="0"/>
              </a:rPr>
              <a:t>1</a:t>
            </a:r>
            <a:r>
              <a:rPr lang="en-US" altLang="en-US" sz="2400" dirty="0">
                <a:latin typeface="Lucida Console" panose="020B0609040504020204" pitchFamily="49" charset="0"/>
              </a:rPr>
              <a:t>, …, w</a:t>
            </a:r>
            <a:r>
              <a:rPr lang="en-US" altLang="en-US" sz="2400" baseline="-25000" dirty="0">
                <a:latin typeface="Lucida Console" panose="020B0609040504020204" pitchFamily="49" charset="0"/>
              </a:rPr>
              <a:t>d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Lucida Console" panose="020B0609040504020204" pitchFamily="49" charset="0"/>
              </a:rPr>
              <a:t>Decide on learning rate, </a:t>
            </a:r>
            <a:r>
              <a:rPr lang="el-GR" altLang="en-US" sz="2400" dirty="0">
                <a:latin typeface="Lucida Console" panose="020B0609040504020204" pitchFamily="49" charset="0"/>
              </a:rPr>
              <a:t>λ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Lucida Console" panose="020B0609040504020204" pitchFamily="49" charset="0"/>
              </a:rPr>
              <a:t>Repeat</a:t>
            </a:r>
          </a:p>
          <a:p>
            <a:pPr lvl="1"/>
            <a:r>
              <a:rPr lang="en-US" altLang="en-US" sz="2000" dirty="0">
                <a:latin typeface="Lucida Console" panose="020B0609040504020204" pitchFamily="49" charset="0"/>
              </a:rPr>
              <a:t>For each training example (x</a:t>
            </a:r>
            <a:r>
              <a:rPr lang="en-US" altLang="en-US" sz="2000" baseline="-25000" dirty="0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, </a:t>
            </a:r>
            <a:r>
              <a:rPr lang="en-US" altLang="en-US" sz="2000" dirty="0" err="1">
                <a:latin typeface="Lucida Console" panose="020B0609040504020204" pitchFamily="49" charset="0"/>
              </a:rPr>
              <a:t>y</a:t>
            </a:r>
            <a:r>
              <a:rPr lang="en-US" altLang="en-US" sz="2000" baseline="-25000" dirty="0" err="1">
                <a:latin typeface="Lucida Console" panose="020B0609040504020204" pitchFamily="49" charset="0"/>
              </a:rPr>
              <a:t>i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marL="1144800" lvl="2" indent="-230400"/>
            <a:r>
              <a:rPr lang="en-US" altLang="en-US" sz="1800" dirty="0">
                <a:latin typeface="Lucida Console" panose="020B0609040504020204" pitchFamily="49" charset="0"/>
              </a:rPr>
              <a:t>Compute f(w, x</a:t>
            </a:r>
            <a:r>
              <a:rPr lang="en-US" altLang="en-US" sz="1800" baseline="-25000" dirty="0"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latin typeface="Lucida Console" panose="020B0609040504020204" pitchFamily="49" charset="0"/>
              </a:rPr>
              <a:t>)</a:t>
            </a:r>
          </a:p>
          <a:p>
            <a:pPr marL="1144800" lvl="2" indent="-230400"/>
            <a:r>
              <a:rPr lang="en-US" altLang="en-US" sz="1800" dirty="0">
                <a:latin typeface="Lucida Console" panose="020B0609040504020204" pitchFamily="49" charset="0"/>
              </a:rPr>
              <a:t>Update the weights:</a:t>
            </a:r>
          </a:p>
          <a:p>
            <a:pPr marL="1144800" lvl="2" indent="-230400"/>
            <a:endParaRPr lang="en-US" altLang="en-US" sz="1400" dirty="0">
              <a:latin typeface="Lucida Console" panose="020B0609040504020204" pitchFamily="49" charset="0"/>
            </a:endParaRPr>
          </a:p>
          <a:p>
            <a:pPr lvl="2"/>
            <a:endParaRPr lang="en-US" altLang="en-US" sz="2000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Lucida Console" panose="020B0609040504020204" pitchFamily="49" charset="0"/>
              </a:rPr>
              <a:t>Continue until stopping condition is met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75423690"/>
              </p:ext>
            </p:extLst>
          </p:nvPr>
        </p:nvGraphicFramePr>
        <p:xfrm>
          <a:off x="1600200" y="5126283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241300" progId="Equation.3">
                  <p:embed/>
                </p:oleObj>
              </mc:Choice>
              <mc:Fallback>
                <p:oleObj name="Equation" r:id="rId2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26283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146478190</TotalTime>
  <Pages>3</Pages>
  <Words>2301</Words>
  <Application>Microsoft Office PowerPoint</Application>
  <PresentationFormat>On-screen Show (4:3)</PresentationFormat>
  <Paragraphs>284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Cambria Math</vt:lpstr>
      <vt:lpstr>Lucida Console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Equation</vt:lpstr>
      <vt:lpstr>Worksheet</vt:lpstr>
      <vt:lpstr>Data Analytics</vt:lpstr>
      <vt:lpstr>Artificial Neural Networks (ANN)</vt:lpstr>
      <vt:lpstr>Artificial Neural Networks (ANN)</vt:lpstr>
      <vt:lpstr>Artificial Neural Networks (ANN)</vt:lpstr>
      <vt:lpstr>Artificial Neural Networks (ANN)</vt:lpstr>
      <vt:lpstr>General Structure of ANN</vt:lpstr>
      <vt:lpstr>Artificial Neural Networks (ANN)</vt:lpstr>
      <vt:lpstr>Perceptron</vt:lpstr>
      <vt:lpstr>Perceptron Learning Rule</vt:lpstr>
      <vt:lpstr>Example of Perceptron Learning</vt:lpstr>
      <vt:lpstr>Example of Perceptron Learning</vt:lpstr>
      <vt:lpstr>Measures of Accuracy</vt:lpstr>
      <vt:lpstr>Example of Perceptron Learning</vt:lpstr>
      <vt:lpstr>Example of Perceptron Learning</vt:lpstr>
      <vt:lpstr>Example of Perceptron Learning</vt:lpstr>
      <vt:lpstr>Example of Perceptron Learning</vt:lpstr>
      <vt:lpstr>Example of Perceptron Learning</vt:lpstr>
      <vt:lpstr>Example of Perceptron Learning</vt:lpstr>
      <vt:lpstr>Example of Perceptron Learning</vt:lpstr>
      <vt:lpstr>Example of Perceptron Learning</vt:lpstr>
      <vt:lpstr>Example of Perceptron Learning</vt:lpstr>
      <vt:lpstr>Multi-layer Neural Network</vt:lpstr>
      <vt:lpstr>Multi-layer Neural Network</vt:lpstr>
      <vt:lpstr>Learning Multi-layer Neural Network</vt:lpstr>
      <vt:lpstr>Design Issues in ANNs</vt:lpstr>
      <vt:lpstr>Testing an Artificial Neural Network</vt:lpstr>
      <vt:lpstr>Artificial Neural Networks – R</vt:lpstr>
      <vt:lpstr>Artificial Neural Networks – R</vt:lpstr>
      <vt:lpstr>Artificial Neural Networks – R</vt:lpstr>
      <vt:lpstr>Artificial Neural Networks – R</vt:lpstr>
      <vt:lpstr>Artificial Neural Networks – R</vt:lpstr>
      <vt:lpstr>Artificial Neural Networks – R</vt:lpstr>
      <vt:lpstr>Artificial Neural Networks – R</vt:lpstr>
      <vt:lpstr>Characteristics of ANNs</vt:lpstr>
      <vt:lpstr>Artificial Neural Networks – R</vt:lpstr>
      <vt:lpstr>Interpretation of ANNs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Jumy Adeoye</cp:lastModifiedBy>
  <cp:revision>529</cp:revision>
  <cp:lastPrinted>2001-08-28T17:59:37Z</cp:lastPrinted>
  <dcterms:created xsi:type="dcterms:W3CDTF">1998-03-18T13:44:31Z</dcterms:created>
  <dcterms:modified xsi:type="dcterms:W3CDTF">2021-03-08T21:51:19Z</dcterms:modified>
</cp:coreProperties>
</file>