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E569-563F-4C8A-8E62-301DFBCDA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AFD9-28E1-42E7-A277-F32B2744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FDF9-C008-41D6-AEC2-75E1F9E2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8AD3-7DDD-4E23-ADC4-86C46898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2EC-9C60-4615-8DAC-FC978FFA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7F34-AD3C-4636-A0A0-423B45C0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C5C5-15EA-4820-92A1-EC72CE1FE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E7AB-1829-403C-878E-2509226E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FE1D-3FBE-4CF1-B4AE-7F269DF0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8CC6-472E-4FAA-B2F7-6E9F06A5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86449-8FFF-47BD-807E-264A81F8A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D027F-0998-4499-A4A8-C281760A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C43E-127B-4D84-9AB8-78C3C61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BC48-31DD-45DC-925D-DAF69BB1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E72B-807A-40E0-B08D-F215C31D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B250-4161-431D-938F-A6D8453D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3FD7-2B68-40F6-B979-0EB3DFB7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B06E-38F0-4B62-AD76-CEA25FBB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F8F1-14B7-4AAA-973E-B2EEEDCB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7C22-4A46-4658-8306-5D5B2B89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83C8-6D89-4AF5-9EC1-61CC9575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8BE1-592E-4653-8C78-2025C3D5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97B4-A6B9-4105-A235-063B149F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388-A135-479B-93AF-D9800B75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F533-349C-4635-B8AE-AB1AED3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D70D-DBA2-440C-AE82-FF5D28F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85F8-B75F-494C-BC9B-BE13A5A3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1C9BB-F175-44EF-9E93-EE87097E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A15B-333F-4240-AB3D-6C12FE91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060F7-1BAB-4CBC-83C1-B90C336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13A8-206F-4F9F-9CCA-E8626DA6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1117-0789-408D-8782-F1F093C7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82B1-E93E-4240-B587-587C00DB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0D88-E29F-4C02-A66B-ED4FB658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2229-FF1D-4780-8DA6-0D801B4DE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FDCD-9752-49EE-B663-0FEB66A3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353FC-763B-4B5C-B994-EEDE8975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12D7D-9BF5-4024-9F66-8D143833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100BF-72A2-4949-AF02-01AC19DE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8DC2-C520-4CB8-A7C6-E7A4C2A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7AB8-B964-4D72-A6B4-F83E9C49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E7AC-0BFC-495E-9D5F-0A90019F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4738-D597-4E76-AEC8-F69C66FC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ED964-50B0-4DB9-A63F-5CEC810B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EC609-DE33-45FA-A34E-E3E5CF59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2C5DD-A2C8-44B0-BEF2-2B7A9609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1CB0-884F-49F6-AFAA-14A12FE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18D4-41C7-4921-8486-A50926D8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59A6E-1DA1-4851-8A65-0C99DAD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203B5-A680-44D9-A9AC-496CED17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0B7B-4ED9-4D07-BCD9-8C1E9ABE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822D-80E8-48D0-A069-F4D6B458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7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1B6F-3D4E-40F4-A123-6EE36350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0BAA-5084-4FD4-AFD2-FF58B9619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3B7C-8051-4B85-A9FD-81495FB2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36F62-1CCF-4510-8485-6BCB1E63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A58DD-5854-4888-B847-CF6017AC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A2EDC-7743-4120-A33E-75187DAA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AAC4A-3B35-49F7-83F8-AF485B59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A30C-909F-47F4-83E4-52E564B0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5C2-2055-4268-82DF-B22A2D3C4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093-C261-4AB7-8F05-384DB123F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C6E5-DB89-42A6-9085-F9D7CA9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7099-2374-42F3-BF6B-80A62AEBE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Tentative Scope of Work (Fluid Mechanics Aspect of the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4D289-816B-4E2F-883A-8C3598630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(for client pre-meeting use only)</a:t>
            </a:r>
          </a:p>
        </p:txBody>
      </p:sp>
    </p:spTree>
    <p:extLst>
      <p:ext uri="{BB962C8B-B14F-4D97-AF65-F5344CB8AC3E}">
        <p14:creationId xmlns:p14="http://schemas.microsoft.com/office/powerpoint/2010/main" val="12411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1057-3F70-4C52-A9B0-14C2C9A4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Tentative Scope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2C9B-694F-4AE6-BCEC-61789430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1333850"/>
            <a:ext cx="10515600" cy="5016616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Pre-Project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An introductory call to review the scope of work and the goals of the client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Review proposed milestones with the client and slot due dates into our calendars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Activate the contract.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Milestone 1.   Theoretical/Numerical Modeling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Model set up – governing equations, assumption, and solution method (theoretical or numerical)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Depending on the goal of the client, I can use COMSOL (or any other commercial software) for the airflow simulation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Milestone 2.  Debriefing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Send the technical write-up to the client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Walkthrough the solution with the client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Address any other questions the client may have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 technical report of the solution to the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List of governing assumptions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Copies of cited scientific papers/models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1DC5-49F9-4668-9A47-BD877A3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Typical Model for Airflow in a Large Room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DFA8F75-CFE7-4A9C-8103-88BC64B0BDAB}"/>
              </a:ext>
            </a:extLst>
          </p:cNvPr>
          <p:cNvSpPr/>
          <p:nvPr/>
        </p:nvSpPr>
        <p:spPr>
          <a:xfrm>
            <a:off x="2701254" y="2520891"/>
            <a:ext cx="5629014" cy="268867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00C368-A121-4268-A49E-36EED831190D}"/>
              </a:ext>
            </a:extLst>
          </p:cNvPr>
          <p:cNvGrpSpPr/>
          <p:nvPr/>
        </p:nvGrpSpPr>
        <p:grpSpPr>
          <a:xfrm>
            <a:off x="3020037" y="2600587"/>
            <a:ext cx="803497" cy="436228"/>
            <a:chOff x="3020037" y="2600587"/>
            <a:chExt cx="803497" cy="43622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ED4EE8-198E-4FDA-B3F3-6984A89A7421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2600587"/>
              <a:ext cx="384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AA4F0B-D7CD-4939-A1A0-28FED988E1E7}"/>
                </a:ext>
              </a:extLst>
            </p:cNvPr>
            <p:cNvCxnSpPr/>
            <p:nvPr/>
          </p:nvCxnSpPr>
          <p:spPr>
            <a:xfrm flipH="1">
              <a:off x="3020037" y="2600587"/>
              <a:ext cx="419449" cy="436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661ABB-F2B8-4FE2-8AA2-53BCFA3992E1}"/>
                </a:ext>
              </a:extLst>
            </p:cNvPr>
            <p:cNvCxnSpPr/>
            <p:nvPr/>
          </p:nvCxnSpPr>
          <p:spPr>
            <a:xfrm>
              <a:off x="3028425" y="3036814"/>
              <a:ext cx="365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D3AFCB-E458-4C6A-8877-96BE3BE6D1F0}"/>
                </a:ext>
              </a:extLst>
            </p:cNvPr>
            <p:cNvCxnSpPr/>
            <p:nvPr/>
          </p:nvCxnSpPr>
          <p:spPr>
            <a:xfrm flipH="1">
              <a:off x="3397541" y="2600587"/>
              <a:ext cx="419449" cy="436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93678-8A07-4F5E-BF7E-7DDF19BED653}"/>
              </a:ext>
            </a:extLst>
          </p:cNvPr>
          <p:cNvGrpSpPr/>
          <p:nvPr/>
        </p:nvGrpSpPr>
        <p:grpSpPr>
          <a:xfrm>
            <a:off x="7135091" y="2600587"/>
            <a:ext cx="803497" cy="436228"/>
            <a:chOff x="3020037" y="2600587"/>
            <a:chExt cx="803497" cy="43622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25E56E-52FE-4191-842B-29FA51392DB4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2600587"/>
              <a:ext cx="384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69789C-992C-4198-88AE-C4A350CBA56A}"/>
                </a:ext>
              </a:extLst>
            </p:cNvPr>
            <p:cNvCxnSpPr/>
            <p:nvPr/>
          </p:nvCxnSpPr>
          <p:spPr>
            <a:xfrm flipH="1">
              <a:off x="3020037" y="2600587"/>
              <a:ext cx="419449" cy="436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12A3DF-5D76-4393-A6AF-9ED2A8142028}"/>
                </a:ext>
              </a:extLst>
            </p:cNvPr>
            <p:cNvCxnSpPr/>
            <p:nvPr/>
          </p:nvCxnSpPr>
          <p:spPr>
            <a:xfrm>
              <a:off x="3028425" y="3036814"/>
              <a:ext cx="365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40E455-FD04-45EC-9EEB-A693085F3E3B}"/>
                </a:ext>
              </a:extLst>
            </p:cNvPr>
            <p:cNvCxnSpPr/>
            <p:nvPr/>
          </p:nvCxnSpPr>
          <p:spPr>
            <a:xfrm flipH="1">
              <a:off x="3397541" y="2600587"/>
              <a:ext cx="419449" cy="436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3C460E-E7E2-4810-8264-07AB6EB3FCD2}"/>
              </a:ext>
            </a:extLst>
          </p:cNvPr>
          <p:cNvGrpSpPr/>
          <p:nvPr/>
        </p:nvGrpSpPr>
        <p:grpSpPr>
          <a:xfrm>
            <a:off x="3817190" y="2787588"/>
            <a:ext cx="734692" cy="1152787"/>
            <a:chOff x="3817190" y="2653364"/>
            <a:chExt cx="734692" cy="115278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DD35A59-6ACC-4E51-BACF-8BF57C769890}"/>
                </a:ext>
              </a:extLst>
            </p:cNvPr>
            <p:cNvGrpSpPr/>
            <p:nvPr/>
          </p:nvGrpSpPr>
          <p:grpSpPr>
            <a:xfrm>
              <a:off x="3817190" y="2653364"/>
              <a:ext cx="734692" cy="1152787"/>
              <a:chOff x="4857539" y="2690769"/>
              <a:chExt cx="734692" cy="1152787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8C89319-088A-4B4D-9BCB-B3243CA5D119}"/>
                  </a:ext>
                </a:extLst>
              </p:cNvPr>
              <p:cNvSpPr/>
              <p:nvPr/>
            </p:nvSpPr>
            <p:spPr>
              <a:xfrm>
                <a:off x="4857539" y="2986481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EFC003-1A6A-47FE-A873-1C0CF49739D7}"/>
                  </a:ext>
                </a:extLst>
              </p:cNvPr>
              <p:cNvSpPr/>
              <p:nvPr/>
            </p:nvSpPr>
            <p:spPr>
              <a:xfrm rot="10800000">
                <a:off x="5262532" y="2978092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68269D1-E765-4FDF-9E16-00FFF182C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88" y="3843556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DEC347C-B837-4B14-8BA1-C86CE05BF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37" y="2690769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8211AB7-169E-4AB5-B199-7669D2BBE1C0}"/>
                  </a:ext>
                </a:extLst>
              </p:cNvPr>
              <p:cNvSpPr/>
              <p:nvPr/>
            </p:nvSpPr>
            <p:spPr>
              <a:xfrm>
                <a:off x="5153548" y="2713838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141AB85-9F8E-4A2B-B47E-2E2928123A3D}"/>
                  </a:ext>
                </a:extLst>
              </p:cNvPr>
              <p:cNvSpPr/>
              <p:nvPr/>
            </p:nvSpPr>
            <p:spPr>
              <a:xfrm rot="10800000">
                <a:off x="5549732" y="2692866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3EF67E6-3EDD-4D93-AB9F-8CF545346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6366" y="3559729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1254F4-FB2D-4C78-893A-BEE80C9910AD}"/>
                </a:ext>
              </a:extLst>
            </p:cNvPr>
            <p:cNvCxnSpPr>
              <a:cxnSpLocks/>
            </p:cNvCxnSpPr>
            <p:nvPr/>
          </p:nvCxnSpPr>
          <p:spPr>
            <a:xfrm>
              <a:off x="3862966" y="2932298"/>
              <a:ext cx="3678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04CC36-D736-49C1-9F47-A5DF13C8FB71}"/>
              </a:ext>
            </a:extLst>
          </p:cNvPr>
          <p:cNvGrpSpPr/>
          <p:nvPr/>
        </p:nvGrpSpPr>
        <p:grpSpPr>
          <a:xfrm>
            <a:off x="4724517" y="2816957"/>
            <a:ext cx="734692" cy="1152787"/>
            <a:chOff x="3817190" y="2653364"/>
            <a:chExt cx="734692" cy="11527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34538C9-44EB-40DD-B4B6-F34E68804543}"/>
                </a:ext>
              </a:extLst>
            </p:cNvPr>
            <p:cNvGrpSpPr/>
            <p:nvPr/>
          </p:nvGrpSpPr>
          <p:grpSpPr>
            <a:xfrm>
              <a:off x="3817190" y="2653364"/>
              <a:ext cx="734692" cy="1152787"/>
              <a:chOff x="4857539" y="2690769"/>
              <a:chExt cx="734692" cy="1152787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861CA74-E739-4CE9-AB6B-9175986EB3A8}"/>
                  </a:ext>
                </a:extLst>
              </p:cNvPr>
              <p:cNvSpPr/>
              <p:nvPr/>
            </p:nvSpPr>
            <p:spPr>
              <a:xfrm>
                <a:off x="4857539" y="2986481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E9F95B4-E648-4AE8-B66A-DF024B30142B}"/>
                  </a:ext>
                </a:extLst>
              </p:cNvPr>
              <p:cNvSpPr/>
              <p:nvPr/>
            </p:nvSpPr>
            <p:spPr>
              <a:xfrm rot="10800000">
                <a:off x="5262532" y="2978092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02A8803-F4D7-47FE-9E90-F716780D4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88" y="3843556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CFC1721-2BBC-48D1-8CBF-723DF1C946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37" y="2690769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EAEB849-996A-4B5A-99C7-DE1963B6A3C6}"/>
                  </a:ext>
                </a:extLst>
              </p:cNvPr>
              <p:cNvSpPr/>
              <p:nvPr/>
            </p:nvSpPr>
            <p:spPr>
              <a:xfrm>
                <a:off x="5153548" y="2713838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948718E-DEB3-478F-81DC-6A6BB3AF69DE}"/>
                  </a:ext>
                </a:extLst>
              </p:cNvPr>
              <p:cNvSpPr/>
              <p:nvPr/>
            </p:nvSpPr>
            <p:spPr>
              <a:xfrm rot="10800000">
                <a:off x="5549732" y="2692866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1856744-E904-4830-92E7-6D5C267B9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6366" y="3559729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E18C82-EB69-4E8D-8AEA-FD228E5202D0}"/>
                </a:ext>
              </a:extLst>
            </p:cNvPr>
            <p:cNvCxnSpPr>
              <a:cxnSpLocks/>
            </p:cNvCxnSpPr>
            <p:nvPr/>
          </p:nvCxnSpPr>
          <p:spPr>
            <a:xfrm>
              <a:off x="3862966" y="2932298"/>
              <a:ext cx="3678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3B3D0E-71F2-4539-872C-DE07158EF497}"/>
              </a:ext>
            </a:extLst>
          </p:cNvPr>
          <p:cNvGrpSpPr/>
          <p:nvPr/>
        </p:nvGrpSpPr>
        <p:grpSpPr>
          <a:xfrm>
            <a:off x="5690567" y="2821159"/>
            <a:ext cx="734692" cy="1152787"/>
            <a:chOff x="3817190" y="2653364"/>
            <a:chExt cx="734692" cy="115278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F7F1E9D-1A84-4DDE-BBD6-ED078B6B3D22}"/>
                </a:ext>
              </a:extLst>
            </p:cNvPr>
            <p:cNvGrpSpPr/>
            <p:nvPr/>
          </p:nvGrpSpPr>
          <p:grpSpPr>
            <a:xfrm>
              <a:off x="3817190" y="2653364"/>
              <a:ext cx="734692" cy="1152787"/>
              <a:chOff x="4857539" y="2690769"/>
              <a:chExt cx="734692" cy="1152787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8D0F308-1A24-4484-BE17-7F9400853511}"/>
                  </a:ext>
                </a:extLst>
              </p:cNvPr>
              <p:cNvSpPr/>
              <p:nvPr/>
            </p:nvSpPr>
            <p:spPr>
              <a:xfrm>
                <a:off x="4857539" y="2986481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EF7F67D-594B-4607-AFBC-9250BA2372B5}"/>
                  </a:ext>
                </a:extLst>
              </p:cNvPr>
              <p:cNvSpPr/>
              <p:nvPr/>
            </p:nvSpPr>
            <p:spPr>
              <a:xfrm rot="10800000">
                <a:off x="5262532" y="2978092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94C2E4-23B4-465B-B280-ECCA2EC5C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88" y="3843556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BAF35C8-72D3-49CD-B95C-DA78960BD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37" y="2690769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FC7BC75-20C2-4218-97B9-015D02092BB4}"/>
                  </a:ext>
                </a:extLst>
              </p:cNvPr>
              <p:cNvSpPr/>
              <p:nvPr/>
            </p:nvSpPr>
            <p:spPr>
              <a:xfrm>
                <a:off x="5153548" y="2713838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6D0787A-AB73-4F68-8CFC-A12CEF9D9F44}"/>
                  </a:ext>
                </a:extLst>
              </p:cNvPr>
              <p:cNvSpPr/>
              <p:nvPr/>
            </p:nvSpPr>
            <p:spPr>
              <a:xfrm rot="10800000">
                <a:off x="5549732" y="2692866"/>
                <a:ext cx="42499" cy="855677"/>
              </a:xfrm>
              <a:custGeom>
                <a:avLst/>
                <a:gdLst>
                  <a:gd name="connsiteX0" fmla="*/ 42499 w 42499"/>
                  <a:gd name="connsiteY0" fmla="*/ 0 h 855677"/>
                  <a:gd name="connsiteX1" fmla="*/ 554 w 42499"/>
                  <a:gd name="connsiteY1" fmla="*/ 352337 h 855677"/>
                  <a:gd name="connsiteX2" fmla="*/ 17332 w 42499"/>
                  <a:gd name="connsiteY2" fmla="*/ 855677 h 855677"/>
                  <a:gd name="connsiteX3" fmla="*/ 17332 w 42499"/>
                  <a:gd name="connsiteY3" fmla="*/ 855677 h 8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99" h="855677">
                    <a:moveTo>
                      <a:pt x="42499" y="0"/>
                    </a:moveTo>
                    <a:cubicBezTo>
                      <a:pt x="23623" y="104862"/>
                      <a:pt x="4748" y="209724"/>
                      <a:pt x="554" y="352337"/>
                    </a:cubicBezTo>
                    <a:cubicBezTo>
                      <a:pt x="-3640" y="494950"/>
                      <a:pt x="17332" y="855677"/>
                      <a:pt x="17332" y="855677"/>
                    </a:cubicBezTo>
                    <a:lnTo>
                      <a:pt x="17332" y="8556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48AC17A-FE7C-4AE4-8401-5C936A2CF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6366" y="3559729"/>
                <a:ext cx="36783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9C50AF-56FF-4015-A2EE-18A2863299CE}"/>
                </a:ext>
              </a:extLst>
            </p:cNvPr>
            <p:cNvCxnSpPr>
              <a:cxnSpLocks/>
            </p:cNvCxnSpPr>
            <p:nvPr/>
          </p:nvCxnSpPr>
          <p:spPr>
            <a:xfrm>
              <a:off x="3862966" y="2932298"/>
              <a:ext cx="3678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0589DBE-CAE9-4925-AF9E-79B627435FB6}"/>
              </a:ext>
            </a:extLst>
          </p:cNvPr>
          <p:cNvCxnSpPr/>
          <p:nvPr/>
        </p:nvCxnSpPr>
        <p:spPr>
          <a:xfrm flipV="1">
            <a:off x="3439486" y="2139193"/>
            <a:ext cx="0" cy="6483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4809CB-4949-440F-A755-2381C413C246}"/>
              </a:ext>
            </a:extLst>
          </p:cNvPr>
          <p:cNvCxnSpPr>
            <a:cxnSpLocks/>
          </p:cNvCxnSpPr>
          <p:nvPr/>
        </p:nvCxnSpPr>
        <p:spPr>
          <a:xfrm>
            <a:off x="7572716" y="2065783"/>
            <a:ext cx="0" cy="721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B3DEE68-827B-4487-8756-51667FF2EE66}"/>
              </a:ext>
            </a:extLst>
          </p:cNvPr>
          <p:cNvSpPr txBox="1"/>
          <p:nvPr/>
        </p:nvSpPr>
        <p:spPr>
          <a:xfrm>
            <a:off x="7256478" y="1686187"/>
            <a:ext cx="6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Inlet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1066A0-AF91-4399-9C55-C2E523E6A8D0}"/>
              </a:ext>
            </a:extLst>
          </p:cNvPr>
          <p:cNvSpPr txBox="1"/>
          <p:nvPr/>
        </p:nvSpPr>
        <p:spPr>
          <a:xfrm>
            <a:off x="3075078" y="1721841"/>
            <a:ext cx="7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Outlet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19EE7582-5EBC-481E-937B-9E30C72BB7F2}"/>
              </a:ext>
            </a:extLst>
          </p:cNvPr>
          <p:cNvSpPr/>
          <p:nvPr/>
        </p:nvSpPr>
        <p:spPr>
          <a:xfrm rot="16200000">
            <a:off x="4989068" y="1253013"/>
            <a:ext cx="483078" cy="23351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D4B688-5EBA-410E-AFC7-8FAFC6E89331}"/>
              </a:ext>
            </a:extLst>
          </p:cNvPr>
          <p:cNvSpPr txBox="1"/>
          <p:nvPr/>
        </p:nvSpPr>
        <p:spPr>
          <a:xfrm>
            <a:off x="4155698" y="1785682"/>
            <a:ext cx="277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antiviral fabrics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70818E-C40A-4AC2-988B-620E9A8CD5C3}"/>
              </a:ext>
            </a:extLst>
          </p:cNvPr>
          <p:cNvGrpSpPr/>
          <p:nvPr/>
        </p:nvGrpSpPr>
        <p:grpSpPr>
          <a:xfrm>
            <a:off x="2906784" y="4822571"/>
            <a:ext cx="91440" cy="295874"/>
            <a:chOff x="2906784" y="4822571"/>
            <a:chExt cx="91440" cy="29587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844AFD-4382-4874-AF17-6CD1A47D1CF7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5A7CCCB-59B4-448C-B2F9-F903AB50BD2C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846AC03-CA3F-453B-BFC2-040885054CBB}"/>
              </a:ext>
            </a:extLst>
          </p:cNvPr>
          <p:cNvGrpSpPr/>
          <p:nvPr/>
        </p:nvGrpSpPr>
        <p:grpSpPr>
          <a:xfrm>
            <a:off x="3302745" y="4834735"/>
            <a:ext cx="91440" cy="295874"/>
            <a:chOff x="2906784" y="4822571"/>
            <a:chExt cx="91440" cy="29587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9A0ECC1-174C-4D1D-A653-61C2D8C77C3F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B9256B-BA17-48F5-89F5-971684D67598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45C43EF-BDB1-49F1-8EC2-49698BAF4F20}"/>
              </a:ext>
            </a:extLst>
          </p:cNvPr>
          <p:cNvGrpSpPr/>
          <p:nvPr/>
        </p:nvGrpSpPr>
        <p:grpSpPr>
          <a:xfrm>
            <a:off x="3698706" y="4830121"/>
            <a:ext cx="91440" cy="295874"/>
            <a:chOff x="2906784" y="4822571"/>
            <a:chExt cx="91440" cy="295874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751A28-8D38-4891-AB13-CF86C6489AB2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64AD3F2-67B3-480B-ADD2-277346154440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A60C5C8-386E-4C6B-8020-3D4E0B809CF2}"/>
              </a:ext>
            </a:extLst>
          </p:cNvPr>
          <p:cNvGrpSpPr/>
          <p:nvPr/>
        </p:nvGrpSpPr>
        <p:grpSpPr>
          <a:xfrm>
            <a:off x="4094667" y="4825507"/>
            <a:ext cx="91440" cy="295874"/>
            <a:chOff x="2906784" y="4822571"/>
            <a:chExt cx="91440" cy="29587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2CB9342-8FD1-4DD1-A0B8-6A5181E8C4A9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F460753-EEAB-4B4E-AD4D-9D638CFFAEE1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FF56CF4-11B1-4715-8B2A-B8F3DE0A3D01}"/>
              </a:ext>
            </a:extLst>
          </p:cNvPr>
          <p:cNvGrpSpPr/>
          <p:nvPr/>
        </p:nvGrpSpPr>
        <p:grpSpPr>
          <a:xfrm>
            <a:off x="4490628" y="4854449"/>
            <a:ext cx="91440" cy="295874"/>
            <a:chOff x="2906784" y="4822571"/>
            <a:chExt cx="91440" cy="29587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5D29BB7-401F-4920-A3FB-36DB7390A972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633A130-F6D2-4FBE-875F-7A8E8812A8D1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BC4542-17E7-499A-ADA1-C034994B5641}"/>
              </a:ext>
            </a:extLst>
          </p:cNvPr>
          <p:cNvGrpSpPr/>
          <p:nvPr/>
        </p:nvGrpSpPr>
        <p:grpSpPr>
          <a:xfrm>
            <a:off x="4886589" y="4833057"/>
            <a:ext cx="91440" cy="295874"/>
            <a:chOff x="2906784" y="4822571"/>
            <a:chExt cx="91440" cy="295874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6171E93-9EAD-4468-83D7-AFACBC93D8E8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C9A87EE-6910-4D7E-8F48-5DE467F2BCC2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554B7A0-5D47-4045-978B-E0566E8BFFF5}"/>
              </a:ext>
            </a:extLst>
          </p:cNvPr>
          <p:cNvGrpSpPr/>
          <p:nvPr/>
        </p:nvGrpSpPr>
        <p:grpSpPr>
          <a:xfrm>
            <a:off x="5282550" y="4853610"/>
            <a:ext cx="91440" cy="295874"/>
            <a:chOff x="2906784" y="4822571"/>
            <a:chExt cx="91440" cy="2958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8F9231E-CF9B-4098-978D-9929D02215BA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54A1517-022E-4EF6-BFAB-2536730864A5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ED0F6D7-D96C-455E-A885-5791E71D5EAF}"/>
              </a:ext>
            </a:extLst>
          </p:cNvPr>
          <p:cNvGrpSpPr/>
          <p:nvPr/>
        </p:nvGrpSpPr>
        <p:grpSpPr>
          <a:xfrm>
            <a:off x="5678511" y="4857385"/>
            <a:ext cx="91440" cy="295874"/>
            <a:chOff x="2906784" y="4822571"/>
            <a:chExt cx="91440" cy="295874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2C181B8-2DD1-46DA-A8DD-20D3BBCB1EC9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2F1AF29-5566-44DF-B760-BCA3A4A5CC82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0EE379-5FED-4B40-8865-0825D9B1B785}"/>
              </a:ext>
            </a:extLst>
          </p:cNvPr>
          <p:cNvGrpSpPr/>
          <p:nvPr/>
        </p:nvGrpSpPr>
        <p:grpSpPr>
          <a:xfrm>
            <a:off x="6074472" y="4869549"/>
            <a:ext cx="91440" cy="295874"/>
            <a:chOff x="2906784" y="4822571"/>
            <a:chExt cx="91440" cy="29587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9AF48A1-E08F-427D-893B-26550C6A3674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9DA3891-BAFD-4F73-A5B0-CB94975D4808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2FD367B-2632-4596-91BB-5BBB983170FD}"/>
              </a:ext>
            </a:extLst>
          </p:cNvPr>
          <p:cNvGrpSpPr/>
          <p:nvPr/>
        </p:nvGrpSpPr>
        <p:grpSpPr>
          <a:xfrm>
            <a:off x="6470433" y="4864935"/>
            <a:ext cx="91440" cy="295874"/>
            <a:chOff x="2906784" y="4822571"/>
            <a:chExt cx="91440" cy="295874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A5FB4C7-B1A3-4FE0-85A1-90B655CAA00B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6AFDB65-1710-44CE-B143-2C4A8E93F7A4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B2AAD86-4505-4B84-B99D-1D8C67EE60B5}"/>
              </a:ext>
            </a:extLst>
          </p:cNvPr>
          <p:cNvGrpSpPr/>
          <p:nvPr/>
        </p:nvGrpSpPr>
        <p:grpSpPr>
          <a:xfrm>
            <a:off x="6866394" y="4868710"/>
            <a:ext cx="91440" cy="295874"/>
            <a:chOff x="2906784" y="4822571"/>
            <a:chExt cx="91440" cy="29587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B37978-D4A3-466D-98F9-F7ADC872EDEB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46880AB-4FD2-4C04-BEA9-4D49A7DDA99F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1C5917F-3540-4D27-AAA4-DBE5789DF50E}"/>
              </a:ext>
            </a:extLst>
          </p:cNvPr>
          <p:cNvGrpSpPr/>
          <p:nvPr/>
        </p:nvGrpSpPr>
        <p:grpSpPr>
          <a:xfrm>
            <a:off x="7262355" y="4864096"/>
            <a:ext cx="91440" cy="295874"/>
            <a:chOff x="2906784" y="4822571"/>
            <a:chExt cx="91440" cy="295874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A1212E6-694A-4D23-9119-5D36D0F850FE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1C05D6A-A000-4242-A291-B5549D827E4F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997B60-4691-417A-9D80-585E2E58A58E}"/>
              </a:ext>
            </a:extLst>
          </p:cNvPr>
          <p:cNvGrpSpPr/>
          <p:nvPr/>
        </p:nvGrpSpPr>
        <p:grpSpPr>
          <a:xfrm>
            <a:off x="3434402" y="4128078"/>
            <a:ext cx="4447011" cy="342852"/>
            <a:chOff x="3434402" y="4128078"/>
            <a:chExt cx="4447011" cy="34285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8778F4A-AE30-4F92-9CC2-2753F5FF56DD}"/>
                </a:ext>
              </a:extLst>
            </p:cNvPr>
            <p:cNvGrpSpPr/>
            <p:nvPr/>
          </p:nvGrpSpPr>
          <p:grpSpPr>
            <a:xfrm>
              <a:off x="3434402" y="4128078"/>
              <a:ext cx="91440" cy="295874"/>
              <a:chOff x="2906784" y="4822571"/>
              <a:chExt cx="91440" cy="295874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E992BD0-19B1-4AF3-8EDD-E5AB5C1C2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B8623708-6DFA-475B-8C10-41BA9C845D84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613D921-A89F-4374-84C9-3CAE1BC5812D}"/>
                </a:ext>
              </a:extLst>
            </p:cNvPr>
            <p:cNvGrpSpPr/>
            <p:nvPr/>
          </p:nvGrpSpPr>
          <p:grpSpPr>
            <a:xfrm>
              <a:off x="3830363" y="4140242"/>
              <a:ext cx="91440" cy="295874"/>
              <a:chOff x="2906784" y="4822571"/>
              <a:chExt cx="91440" cy="295874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6D3FF04-8FFE-44BC-92E5-7CD1518137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D48C924-B77A-4568-AB7B-0FB84AE1C14E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9D17ECC-E96F-44C9-828F-506E6B1084F4}"/>
                </a:ext>
              </a:extLst>
            </p:cNvPr>
            <p:cNvGrpSpPr/>
            <p:nvPr/>
          </p:nvGrpSpPr>
          <p:grpSpPr>
            <a:xfrm>
              <a:off x="4226324" y="4135628"/>
              <a:ext cx="91440" cy="295874"/>
              <a:chOff x="2906784" y="4822571"/>
              <a:chExt cx="91440" cy="295874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8D2B3C8-1D1A-490E-9FAB-605B67BE1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BB25337-B619-42CA-8FB4-C09025712C8B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EC1B1DC-C845-431C-82E4-F282166B3B7E}"/>
                </a:ext>
              </a:extLst>
            </p:cNvPr>
            <p:cNvGrpSpPr/>
            <p:nvPr/>
          </p:nvGrpSpPr>
          <p:grpSpPr>
            <a:xfrm>
              <a:off x="4622285" y="4131014"/>
              <a:ext cx="91440" cy="295874"/>
              <a:chOff x="2906784" y="4822571"/>
              <a:chExt cx="91440" cy="295874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C14D23D-3391-49D6-A158-26F63F4C1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9566BBF-DC8F-4C70-8D4E-59827B7E6B77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6597692-509F-45EA-9F1B-9B0C4726A276}"/>
                </a:ext>
              </a:extLst>
            </p:cNvPr>
            <p:cNvGrpSpPr/>
            <p:nvPr/>
          </p:nvGrpSpPr>
          <p:grpSpPr>
            <a:xfrm>
              <a:off x="5018246" y="4159956"/>
              <a:ext cx="91440" cy="295874"/>
              <a:chOff x="2906784" y="4822571"/>
              <a:chExt cx="91440" cy="295874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1994E1C-4966-4E37-9953-4C6F4E39C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1FA0F6B-D28E-4637-96EB-EA7D006B41B4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2AFF62F-B361-43C7-B83E-39B57E764227}"/>
                </a:ext>
              </a:extLst>
            </p:cNvPr>
            <p:cNvGrpSpPr/>
            <p:nvPr/>
          </p:nvGrpSpPr>
          <p:grpSpPr>
            <a:xfrm>
              <a:off x="5414207" y="4138564"/>
              <a:ext cx="91440" cy="295874"/>
              <a:chOff x="2906784" y="4822571"/>
              <a:chExt cx="91440" cy="295874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BF421C9-71A5-46EB-A72B-9A9FC3F4B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A6773F4-E277-4DDA-8D6A-C3D2D33FCE63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E013089-E641-4293-AD07-CBE2E08A6BAC}"/>
                </a:ext>
              </a:extLst>
            </p:cNvPr>
            <p:cNvGrpSpPr/>
            <p:nvPr/>
          </p:nvGrpSpPr>
          <p:grpSpPr>
            <a:xfrm>
              <a:off x="5810168" y="4159117"/>
              <a:ext cx="91440" cy="295874"/>
              <a:chOff x="2906784" y="4822571"/>
              <a:chExt cx="91440" cy="295874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E57C8F3-6014-44ED-9691-88D5A2E43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CB1DE25-4056-4B53-A29E-6ADA1C3E335E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C4A48BD-018E-4AFB-B849-E8C3586BB8BF}"/>
                </a:ext>
              </a:extLst>
            </p:cNvPr>
            <p:cNvGrpSpPr/>
            <p:nvPr/>
          </p:nvGrpSpPr>
          <p:grpSpPr>
            <a:xfrm>
              <a:off x="6206129" y="4162892"/>
              <a:ext cx="91440" cy="295874"/>
              <a:chOff x="2906784" y="4822571"/>
              <a:chExt cx="91440" cy="295874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2114119-1E01-4B5E-8824-395B5223A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093C45C-908F-4167-822D-4959B9482123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10FFF7-FFF4-4C41-A677-630A6ED8AA02}"/>
                </a:ext>
              </a:extLst>
            </p:cNvPr>
            <p:cNvGrpSpPr/>
            <p:nvPr/>
          </p:nvGrpSpPr>
          <p:grpSpPr>
            <a:xfrm>
              <a:off x="6602090" y="4175056"/>
              <a:ext cx="91440" cy="295874"/>
              <a:chOff x="2906784" y="4822571"/>
              <a:chExt cx="91440" cy="295874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0370C66-0EFA-40D0-972E-5ADAF20C3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6B9B90D-73B0-4E20-8653-55BB98EAA275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22ED69B-C700-4174-8B96-EBF0E43B0F67}"/>
                </a:ext>
              </a:extLst>
            </p:cNvPr>
            <p:cNvGrpSpPr/>
            <p:nvPr/>
          </p:nvGrpSpPr>
          <p:grpSpPr>
            <a:xfrm>
              <a:off x="6998051" y="4170442"/>
              <a:ext cx="91440" cy="295874"/>
              <a:chOff x="2906784" y="4822571"/>
              <a:chExt cx="91440" cy="295874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3203BBD-0345-4CB6-9A10-CEF22B54C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9B54A48-80EB-4ACA-AF23-627F35ECCC36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FC34B9B-9786-4C58-BA1A-10C6FC86151F}"/>
                </a:ext>
              </a:extLst>
            </p:cNvPr>
            <p:cNvGrpSpPr/>
            <p:nvPr/>
          </p:nvGrpSpPr>
          <p:grpSpPr>
            <a:xfrm>
              <a:off x="7394012" y="4174217"/>
              <a:ext cx="91440" cy="295874"/>
              <a:chOff x="2906784" y="4822571"/>
              <a:chExt cx="91440" cy="295874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348D30F-5564-4827-8906-152EB9582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9952857-4089-466D-A4B4-D127C2415218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6EF46F7-F4C7-4430-BDA8-78CCD6D95857}"/>
                </a:ext>
              </a:extLst>
            </p:cNvPr>
            <p:cNvGrpSpPr/>
            <p:nvPr/>
          </p:nvGrpSpPr>
          <p:grpSpPr>
            <a:xfrm>
              <a:off x="7789973" y="4169603"/>
              <a:ext cx="91440" cy="295874"/>
              <a:chOff x="2906784" y="4822571"/>
              <a:chExt cx="91440" cy="295874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4F93403-D603-4B72-B3F6-CB662EB30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535" y="4924338"/>
                <a:ext cx="0" cy="194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233B540-2638-4234-915C-94D6A254AA45}"/>
                  </a:ext>
                </a:extLst>
              </p:cNvPr>
              <p:cNvSpPr/>
              <p:nvPr/>
            </p:nvSpPr>
            <p:spPr>
              <a:xfrm>
                <a:off x="2906784" y="482257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33BE417-EDEE-48F2-A848-0526AC89D783}"/>
              </a:ext>
            </a:extLst>
          </p:cNvPr>
          <p:cNvGrpSpPr/>
          <p:nvPr/>
        </p:nvGrpSpPr>
        <p:grpSpPr>
          <a:xfrm>
            <a:off x="3193244" y="4423952"/>
            <a:ext cx="91440" cy="295874"/>
            <a:chOff x="2906784" y="4822571"/>
            <a:chExt cx="91440" cy="295874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2773FD9-A479-47F0-8F95-342987890E4D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4506B0F-8619-4D9F-8FC7-11330B2DC119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1823724-2C58-409F-99BA-BC1B171AA8E6}"/>
              </a:ext>
            </a:extLst>
          </p:cNvPr>
          <p:cNvGrpSpPr/>
          <p:nvPr/>
        </p:nvGrpSpPr>
        <p:grpSpPr>
          <a:xfrm>
            <a:off x="3810229" y="4459794"/>
            <a:ext cx="91440" cy="295874"/>
            <a:chOff x="2906784" y="4822571"/>
            <a:chExt cx="91440" cy="295874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E0C8364-6735-40E4-95B2-FB48A7964EC3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4D5733E-CF4E-40B6-B570-9DA9C382CC6A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4250F6-979F-433E-BA55-717AA21C28C3}"/>
              </a:ext>
            </a:extLst>
          </p:cNvPr>
          <p:cNvGrpSpPr/>
          <p:nvPr/>
        </p:nvGrpSpPr>
        <p:grpSpPr>
          <a:xfrm>
            <a:off x="4076605" y="4453694"/>
            <a:ext cx="91440" cy="295874"/>
            <a:chOff x="2906784" y="4822571"/>
            <a:chExt cx="91440" cy="295874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F577574-1CE1-4BF8-98FF-BC84162D07E9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701EC3D-C1AB-4DF5-8E64-301DE3B9CC06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0535B1C-474E-4CAA-B04A-335616E7114B}"/>
              </a:ext>
            </a:extLst>
          </p:cNvPr>
          <p:cNvGrpSpPr/>
          <p:nvPr/>
        </p:nvGrpSpPr>
        <p:grpSpPr>
          <a:xfrm>
            <a:off x="5223178" y="4454132"/>
            <a:ext cx="91440" cy="295874"/>
            <a:chOff x="2906784" y="4822571"/>
            <a:chExt cx="91440" cy="295874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70BCDBA-2E9C-4672-8FE2-FF50F6E6FB2C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8D2C68C-1BB0-4BB8-88BA-ED83A02D8957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20B21B-CA56-495F-888E-D78996D32560}"/>
              </a:ext>
            </a:extLst>
          </p:cNvPr>
          <p:cNvGrpSpPr/>
          <p:nvPr/>
        </p:nvGrpSpPr>
        <p:grpSpPr>
          <a:xfrm>
            <a:off x="5463499" y="4463765"/>
            <a:ext cx="91440" cy="295874"/>
            <a:chOff x="2906784" y="4822571"/>
            <a:chExt cx="91440" cy="295874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D3B4264-F76F-41EE-AA18-A501D61ECB13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701D5F1-61E6-4085-B507-87B5EE684C99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9F9112A-EDD3-4774-B6A8-12CAF8AE2658}"/>
              </a:ext>
            </a:extLst>
          </p:cNvPr>
          <p:cNvGrpSpPr/>
          <p:nvPr/>
        </p:nvGrpSpPr>
        <p:grpSpPr>
          <a:xfrm>
            <a:off x="7751597" y="4541646"/>
            <a:ext cx="91440" cy="295874"/>
            <a:chOff x="2906784" y="4822571"/>
            <a:chExt cx="91440" cy="295874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89D4E38-BF29-4158-BCB3-0C7A3333A45F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52ED17C-A575-49F0-9C38-E0BB4CC4C7F8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7270D68-4785-4C63-87FC-53C8980EC3D4}"/>
              </a:ext>
            </a:extLst>
          </p:cNvPr>
          <p:cNvGrpSpPr/>
          <p:nvPr/>
        </p:nvGrpSpPr>
        <p:grpSpPr>
          <a:xfrm>
            <a:off x="7454163" y="4534247"/>
            <a:ext cx="91440" cy="295874"/>
            <a:chOff x="2906784" y="4822571"/>
            <a:chExt cx="91440" cy="295874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82477F9-83C7-405C-86DA-9775C36B882F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4A6CA30-BE29-4A46-B045-67F871B1FA19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944D667-EA60-47F4-A091-65DF511A2A33}"/>
              </a:ext>
            </a:extLst>
          </p:cNvPr>
          <p:cNvGrpSpPr/>
          <p:nvPr/>
        </p:nvGrpSpPr>
        <p:grpSpPr>
          <a:xfrm>
            <a:off x="6479362" y="4474011"/>
            <a:ext cx="91440" cy="295874"/>
            <a:chOff x="2906784" y="4822571"/>
            <a:chExt cx="91440" cy="29587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9F8A320-26F3-4224-870F-F3DE4E06A7E7}"/>
                </a:ext>
              </a:extLst>
            </p:cNvPr>
            <p:cNvCxnSpPr>
              <a:cxnSpLocks/>
            </p:cNvCxnSpPr>
            <p:nvPr/>
          </p:nvCxnSpPr>
          <p:spPr>
            <a:xfrm>
              <a:off x="2944535" y="4924338"/>
              <a:ext cx="0" cy="19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7B651F0E-B251-4AEA-8F6F-05E1ED14F8D5}"/>
                </a:ext>
              </a:extLst>
            </p:cNvPr>
            <p:cNvSpPr/>
            <p:nvPr/>
          </p:nvSpPr>
          <p:spPr>
            <a:xfrm>
              <a:off x="2906784" y="482257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D3BFE4A-3A51-42F5-8183-235EB1CB28FE}"/>
              </a:ext>
            </a:extLst>
          </p:cNvPr>
          <p:cNvCxnSpPr/>
          <p:nvPr/>
        </p:nvCxnSpPr>
        <p:spPr>
          <a:xfrm flipV="1">
            <a:off x="3302745" y="5021391"/>
            <a:ext cx="395961" cy="473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4A00F52-F253-43C4-BEDC-00E6140E3E41}"/>
              </a:ext>
            </a:extLst>
          </p:cNvPr>
          <p:cNvSpPr txBox="1"/>
          <p:nvPr/>
        </p:nvSpPr>
        <p:spPr>
          <a:xfrm>
            <a:off x="2624914" y="5504452"/>
            <a:ext cx="327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Pollutant injection sources (people in the restaurant/bar)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34C5FB6-74D1-474E-87E6-235731F9F97B}"/>
              </a:ext>
            </a:extLst>
          </p:cNvPr>
          <p:cNvCxnSpPr>
            <a:cxnSpLocks/>
          </p:cNvCxnSpPr>
          <p:nvPr/>
        </p:nvCxnSpPr>
        <p:spPr>
          <a:xfrm flipV="1">
            <a:off x="3302745" y="5062918"/>
            <a:ext cx="1629564" cy="43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306A-6303-4885-A09D-A9A8C69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Simulation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4271-27CE-4AC9-9543-1D5DE0AC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1629560"/>
            <a:ext cx="10965110" cy="4536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Numerical simulation in COMSOL or any other CFD 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Sensitivity analyses considering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Number of antiviral fabrics per unit volume of the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Spacing between the fabrics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Air conditioning flow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Geometry of the antiviral fabrics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Air conditioning type – central, split, standing units?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Other considerations of interest to the client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Predictive empirical/theoretical design model </a:t>
            </a:r>
          </a:p>
        </p:txBody>
      </p:sp>
    </p:spTree>
    <p:extLst>
      <p:ext uri="{BB962C8B-B14F-4D97-AF65-F5344CB8AC3E}">
        <p14:creationId xmlns:p14="http://schemas.microsoft.com/office/powerpoint/2010/main" val="24704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236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Tentative Scope of Work (Fluid Mechanics Aspect of the Project)</vt:lpstr>
      <vt:lpstr>Tentative Scope of Work</vt:lpstr>
      <vt:lpstr>Typical Model for Airflow in a Large Room</vt:lpstr>
      <vt:lpstr>Simulation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Oluwafemi, Oyedokun</dc:creator>
  <cp:lastModifiedBy>User</cp:lastModifiedBy>
  <cp:revision>25</cp:revision>
  <dcterms:created xsi:type="dcterms:W3CDTF">2020-06-23T06:20:18Z</dcterms:created>
  <dcterms:modified xsi:type="dcterms:W3CDTF">2020-06-30T14:24:29Z</dcterms:modified>
</cp:coreProperties>
</file>