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4" r:id="rId1"/>
  </p:sldMasterIdLst>
  <p:notesMasterIdLst>
    <p:notesMasterId r:id="rId15"/>
  </p:notesMasterIdLst>
  <p:sldIdLst>
    <p:sldId id="256" r:id="rId2"/>
    <p:sldId id="257" r:id="rId3"/>
    <p:sldId id="258" r:id="rId4"/>
    <p:sldId id="259" r:id="rId5"/>
    <p:sldId id="267" r:id="rId6"/>
    <p:sldId id="288" r:id="rId7"/>
    <p:sldId id="287" r:id="rId8"/>
    <p:sldId id="274" r:id="rId9"/>
    <p:sldId id="289" r:id="rId10"/>
    <p:sldId id="290" r:id="rId11"/>
    <p:sldId id="291" r:id="rId12"/>
    <p:sldId id="276" r:id="rId13"/>
    <p:sldId id="28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1C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3969" autoAdjust="0"/>
  </p:normalViewPr>
  <p:slideViewPr>
    <p:cSldViewPr snapToGrid="0">
      <p:cViewPr varScale="1">
        <p:scale>
          <a:sx n="72" d="100"/>
          <a:sy n="72" d="100"/>
        </p:scale>
        <p:origin x="570" y="54"/>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844ECE-36C9-445C-AFFB-5D35F8AD33AA}"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7EDAA9CD-407C-40C2-9DD0-D98E46C87C6E}">
      <dgm:prSet custT="1"/>
      <dgm:spPr/>
      <dgm:t>
        <a:bodyPr/>
        <a:lstStyle/>
        <a:p>
          <a:pPr algn="l" rtl="0"/>
          <a:r>
            <a:rPr lang="en-US" sz="2400" b="1" i="0" dirty="0">
              <a:solidFill>
                <a:srgbClr val="363940"/>
              </a:solidFill>
              <a:effectLst/>
              <a:latin typeface="Roboto Condensed" panose="020B0604020202020204" pitchFamily="2" charset="0"/>
            </a:rPr>
            <a:t>2. Password Managers Suggest Strong Passwords</a:t>
          </a:r>
        </a:p>
        <a:p>
          <a:pPr algn="l"/>
          <a:r>
            <a:rPr lang="en-US" sz="2400" b="0" i="0" dirty="0">
              <a:solidFill>
                <a:srgbClr val="363940"/>
              </a:solidFill>
              <a:effectLst/>
              <a:latin typeface="Libre Franklin" panose="020B0604020202020204" pitchFamily="2" charset="0"/>
            </a:rPr>
            <a:t>If you have no idea how to create strong passwords, you should use a password manager. Password managers can generate secure and complex passwords for all your accounts with just one click of a button.</a:t>
          </a:r>
        </a:p>
        <a:p>
          <a:pPr algn="l"/>
          <a:r>
            <a:rPr lang="en-US" sz="2400" b="0" i="0" dirty="0">
              <a:solidFill>
                <a:srgbClr val="363940"/>
              </a:solidFill>
              <a:effectLst/>
              <a:latin typeface="Libre Franklin" panose="020B0604020202020204" pitchFamily="2" charset="0"/>
            </a:rPr>
            <a:t>And as we mentioned, you don’t have to remember any of them because the software will do the job for you. You just have to remember one master password, which will unlock the software so you can visit your secure websites, where they also offer two-factor authentication.</a:t>
          </a:r>
          <a:endParaRPr lang="en-US" sz="2400" b="1" dirty="0">
            <a:solidFill>
              <a:srgbClr val="0070C0"/>
            </a:solidFill>
            <a:latin typeface="+mj-lt"/>
          </a:endParaRPr>
        </a:p>
      </dgm:t>
    </dgm:pt>
    <dgm:pt modelId="{1CAC7C44-182B-41B3-8A60-ABFD472589CE}" type="parTrans" cxnId="{D770C137-97D2-400F-B781-3FD3AF8DC277}">
      <dgm:prSet/>
      <dgm:spPr/>
      <dgm:t>
        <a:bodyPr/>
        <a:lstStyle/>
        <a:p>
          <a:endParaRPr lang="en-US"/>
        </a:p>
      </dgm:t>
    </dgm:pt>
    <dgm:pt modelId="{3D5FD265-DED1-4A38-8AE7-190D45A9B35F}" type="sibTrans" cxnId="{D770C137-97D2-400F-B781-3FD3AF8DC277}">
      <dgm:prSet/>
      <dgm:spPr/>
      <dgm:t>
        <a:bodyPr/>
        <a:lstStyle/>
        <a:p>
          <a:endParaRPr lang="en-US"/>
        </a:p>
      </dgm:t>
    </dgm:pt>
    <dgm:pt modelId="{59CA2205-ADB1-42DA-8D56-DD3F32AB623F}">
      <dgm:prSet custT="1"/>
      <dgm:spPr/>
      <dgm:t>
        <a:bodyPr/>
        <a:lstStyle/>
        <a:p>
          <a:pPr rtl="0"/>
          <a:r>
            <a:rPr lang="en-US" sz="2400" b="1" dirty="0">
              <a:solidFill>
                <a:srgbClr val="0070C0"/>
              </a:solidFill>
              <a:latin typeface="+mj-lt"/>
            </a:rPr>
            <a:t>User Interface Design</a:t>
          </a:r>
          <a:endParaRPr lang="en-US" sz="2400" dirty="0">
            <a:solidFill>
              <a:srgbClr val="0070C0"/>
            </a:solidFill>
            <a:latin typeface="+mj-lt"/>
          </a:endParaRPr>
        </a:p>
      </dgm:t>
    </dgm:pt>
    <dgm:pt modelId="{8199A484-DB8A-47D8-9588-901A2C538646}" type="parTrans" cxnId="{12C41E6F-B591-438C-AB6F-15E4DF2FE043}">
      <dgm:prSet/>
      <dgm:spPr/>
      <dgm:t>
        <a:bodyPr/>
        <a:lstStyle/>
        <a:p>
          <a:endParaRPr lang="en-US"/>
        </a:p>
      </dgm:t>
    </dgm:pt>
    <dgm:pt modelId="{C74144B2-0312-4598-AC70-9D3852A37AE6}" type="sibTrans" cxnId="{12C41E6F-B591-438C-AB6F-15E4DF2FE043}">
      <dgm:prSet/>
      <dgm:spPr/>
      <dgm:t>
        <a:bodyPr/>
        <a:lstStyle/>
        <a:p>
          <a:endParaRPr lang="en-US"/>
        </a:p>
      </dgm:t>
    </dgm:pt>
    <dgm:pt modelId="{903C7656-84D6-4C0C-A7E3-32E99CB67812}">
      <dgm:prSet custT="1"/>
      <dgm:spPr/>
      <dgm:t>
        <a:bodyPr/>
        <a:lstStyle/>
        <a:p>
          <a:pPr rtl="0"/>
          <a:r>
            <a:rPr lang="en-US" sz="2000" dirty="0">
              <a:latin typeface="+mj-lt"/>
            </a:rPr>
            <a:t>The actual design of the interface of the digital product</a:t>
          </a:r>
        </a:p>
      </dgm:t>
    </dgm:pt>
    <dgm:pt modelId="{7F59EBC3-66BC-4D52-A6D8-17D4FC9AF521}" type="parTrans" cxnId="{B5F8B62F-D5FC-4B51-B0D8-7B6823CB4C31}">
      <dgm:prSet/>
      <dgm:spPr/>
      <dgm:t>
        <a:bodyPr/>
        <a:lstStyle/>
        <a:p>
          <a:endParaRPr lang="en-US"/>
        </a:p>
      </dgm:t>
    </dgm:pt>
    <dgm:pt modelId="{E8516FCF-309B-4806-B92D-1CF18C5D4C6F}" type="sibTrans" cxnId="{B5F8B62F-D5FC-4B51-B0D8-7B6823CB4C31}">
      <dgm:prSet/>
      <dgm:spPr/>
      <dgm:t>
        <a:bodyPr/>
        <a:lstStyle/>
        <a:p>
          <a:endParaRPr lang="en-US"/>
        </a:p>
      </dgm:t>
    </dgm:pt>
    <dgm:pt modelId="{C4C3A8F0-E4C5-4969-8C62-771535ED064E}" type="pres">
      <dgm:prSet presAssocID="{ED844ECE-36C9-445C-AFFB-5D35F8AD33AA}" presName="Name0" presStyleCnt="0">
        <dgm:presLayoutVars>
          <dgm:dir/>
          <dgm:resizeHandles val="exact"/>
        </dgm:presLayoutVars>
      </dgm:prSet>
      <dgm:spPr/>
    </dgm:pt>
    <dgm:pt modelId="{DE83DB87-7FCA-4A49-ADFA-A2FA448F9E21}" type="pres">
      <dgm:prSet presAssocID="{ED844ECE-36C9-445C-AFFB-5D35F8AD33AA}" presName="arrow" presStyleLbl="bgShp" presStyleIdx="0" presStyleCnt="1" custLinFactNeighborX="-793" custLinFactNeighborY="2741"/>
      <dgm:spP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dgm:spPr>
    </dgm:pt>
    <dgm:pt modelId="{85BFF7FA-1597-4283-B812-F9D26CA6F644}" type="pres">
      <dgm:prSet presAssocID="{ED844ECE-36C9-445C-AFFB-5D35F8AD33AA}" presName="points" presStyleCnt="0"/>
      <dgm:spPr/>
    </dgm:pt>
    <dgm:pt modelId="{AA10C872-228C-4E73-9A5A-004EC585C5D0}" type="pres">
      <dgm:prSet presAssocID="{7EDAA9CD-407C-40C2-9DD0-D98E46C87C6E}" presName="compositeA" presStyleCnt="0"/>
      <dgm:spPr/>
    </dgm:pt>
    <dgm:pt modelId="{0739912D-C92C-4FDB-AA36-7071FA13F4DE}" type="pres">
      <dgm:prSet presAssocID="{7EDAA9CD-407C-40C2-9DD0-D98E46C87C6E}" presName="textA" presStyleLbl="revTx" presStyleIdx="0" presStyleCnt="2" custScaleX="2000000" custScaleY="250000">
        <dgm:presLayoutVars>
          <dgm:bulletEnabled val="1"/>
        </dgm:presLayoutVars>
      </dgm:prSet>
      <dgm:spPr/>
    </dgm:pt>
    <dgm:pt modelId="{EBAB676C-6F41-4F3A-91AB-9F32E4F8AD51}" type="pres">
      <dgm:prSet presAssocID="{7EDAA9CD-407C-40C2-9DD0-D98E46C87C6E}" presName="circleA" presStyleLbl="node1" presStyleIdx="0" presStyleCnt="2" custScaleX="84032" custScaleY="216127" custLinFactX="200000" custLinFactY="-600000" custLinFactNeighborX="231752" custLinFactNeighborY="-697405"/>
      <dgm:spPr>
        <a:solidFill>
          <a:srgbClr val="441C94"/>
        </a:solidFill>
      </dgm:spPr>
    </dgm:pt>
    <dgm:pt modelId="{440E7326-4269-49BB-B2F4-655DB33B9BF1}" type="pres">
      <dgm:prSet presAssocID="{7EDAA9CD-407C-40C2-9DD0-D98E46C87C6E}" presName="spaceA" presStyleCnt="0"/>
      <dgm:spPr/>
    </dgm:pt>
    <dgm:pt modelId="{25E6939E-3A15-4031-8963-B55775FEDA53}" type="pres">
      <dgm:prSet presAssocID="{3D5FD265-DED1-4A38-8AE7-190D45A9B35F}" presName="space" presStyleCnt="0"/>
      <dgm:spPr/>
    </dgm:pt>
    <dgm:pt modelId="{7DBD4DF8-A5B8-4902-A5A8-A4DC99340C9B}" type="pres">
      <dgm:prSet presAssocID="{59CA2205-ADB1-42DA-8D56-DD3F32AB623F}" presName="compositeB" presStyleCnt="0"/>
      <dgm:spPr/>
    </dgm:pt>
    <dgm:pt modelId="{556E728C-0BF9-48DA-A579-43E371E1F3DF}" type="pres">
      <dgm:prSet presAssocID="{59CA2205-ADB1-42DA-8D56-DD3F32AB623F}" presName="textB" presStyleLbl="revTx" presStyleIdx="1" presStyleCnt="2">
        <dgm:presLayoutVars>
          <dgm:bulletEnabled val="1"/>
        </dgm:presLayoutVars>
      </dgm:prSet>
      <dgm:spPr/>
    </dgm:pt>
    <dgm:pt modelId="{7B44472E-1298-4726-8928-32D199CC9802}" type="pres">
      <dgm:prSet presAssocID="{59CA2205-ADB1-42DA-8D56-DD3F32AB623F}" presName="circleB" presStyleLbl="node1" presStyleIdx="1" presStyleCnt="2" custLinFactX="-800000" custLinFactY="-399103" custLinFactNeighborX="-812761" custLinFactNeighborY="-400000"/>
      <dgm:spPr>
        <a:solidFill>
          <a:srgbClr val="441C94"/>
        </a:solidFill>
      </dgm:spPr>
    </dgm:pt>
    <dgm:pt modelId="{6F938AAE-8892-4FB0-8546-AF6A46CD364A}" type="pres">
      <dgm:prSet presAssocID="{59CA2205-ADB1-42DA-8D56-DD3F32AB623F}" presName="spaceB" presStyleCnt="0"/>
      <dgm:spPr/>
    </dgm:pt>
  </dgm:ptLst>
  <dgm:cxnLst>
    <dgm:cxn modelId="{879C9E06-480C-4026-9D66-621BF7E0A235}" type="presOf" srcId="{7EDAA9CD-407C-40C2-9DD0-D98E46C87C6E}" destId="{0739912D-C92C-4FDB-AA36-7071FA13F4DE}" srcOrd="0" destOrd="0" presId="urn:microsoft.com/office/officeart/2005/8/layout/hProcess11"/>
    <dgm:cxn modelId="{B5F8B62F-D5FC-4B51-B0D8-7B6823CB4C31}" srcId="{59CA2205-ADB1-42DA-8D56-DD3F32AB623F}" destId="{903C7656-84D6-4C0C-A7E3-32E99CB67812}" srcOrd="0" destOrd="0" parTransId="{7F59EBC3-66BC-4D52-A6D8-17D4FC9AF521}" sibTransId="{E8516FCF-309B-4806-B92D-1CF18C5D4C6F}"/>
    <dgm:cxn modelId="{D770C137-97D2-400F-B781-3FD3AF8DC277}" srcId="{ED844ECE-36C9-445C-AFFB-5D35F8AD33AA}" destId="{7EDAA9CD-407C-40C2-9DD0-D98E46C87C6E}" srcOrd="0" destOrd="0" parTransId="{1CAC7C44-182B-41B3-8A60-ABFD472589CE}" sibTransId="{3D5FD265-DED1-4A38-8AE7-190D45A9B35F}"/>
    <dgm:cxn modelId="{12C41E6F-B591-438C-AB6F-15E4DF2FE043}" srcId="{ED844ECE-36C9-445C-AFFB-5D35F8AD33AA}" destId="{59CA2205-ADB1-42DA-8D56-DD3F32AB623F}" srcOrd="1" destOrd="0" parTransId="{8199A484-DB8A-47D8-9588-901A2C538646}" sibTransId="{C74144B2-0312-4598-AC70-9D3852A37AE6}"/>
    <dgm:cxn modelId="{0EA954C8-9BA2-450A-9E54-9799C9A59E38}" type="presOf" srcId="{ED844ECE-36C9-445C-AFFB-5D35F8AD33AA}" destId="{C4C3A8F0-E4C5-4969-8C62-771535ED064E}" srcOrd="0" destOrd="0" presId="urn:microsoft.com/office/officeart/2005/8/layout/hProcess11"/>
    <dgm:cxn modelId="{4DF97FCB-3468-4309-9FC9-C4F901C2F4FA}" type="presOf" srcId="{59CA2205-ADB1-42DA-8D56-DD3F32AB623F}" destId="{556E728C-0BF9-48DA-A579-43E371E1F3DF}" srcOrd="0" destOrd="0" presId="urn:microsoft.com/office/officeart/2005/8/layout/hProcess11"/>
    <dgm:cxn modelId="{D21227F7-B8CF-4228-870B-A6B2AFC02961}" type="presOf" srcId="{903C7656-84D6-4C0C-A7E3-32E99CB67812}" destId="{556E728C-0BF9-48DA-A579-43E371E1F3DF}" srcOrd="0" destOrd="1" presId="urn:microsoft.com/office/officeart/2005/8/layout/hProcess11"/>
    <dgm:cxn modelId="{B1C82C64-4E5A-448F-8522-093DE8F2F2CB}" type="presParOf" srcId="{C4C3A8F0-E4C5-4969-8C62-771535ED064E}" destId="{DE83DB87-7FCA-4A49-ADFA-A2FA448F9E21}" srcOrd="0" destOrd="0" presId="urn:microsoft.com/office/officeart/2005/8/layout/hProcess11"/>
    <dgm:cxn modelId="{7BF44C9A-80DC-45E8-A654-65348EDB7231}" type="presParOf" srcId="{C4C3A8F0-E4C5-4969-8C62-771535ED064E}" destId="{85BFF7FA-1597-4283-B812-F9D26CA6F644}" srcOrd="1" destOrd="0" presId="urn:microsoft.com/office/officeart/2005/8/layout/hProcess11"/>
    <dgm:cxn modelId="{C6D44C5E-0583-4C8A-86F3-532F0AE71C21}" type="presParOf" srcId="{85BFF7FA-1597-4283-B812-F9D26CA6F644}" destId="{AA10C872-228C-4E73-9A5A-004EC585C5D0}" srcOrd="0" destOrd="0" presId="urn:microsoft.com/office/officeart/2005/8/layout/hProcess11"/>
    <dgm:cxn modelId="{68826225-4E16-4CA5-A314-C485FF3D218F}" type="presParOf" srcId="{AA10C872-228C-4E73-9A5A-004EC585C5D0}" destId="{0739912D-C92C-4FDB-AA36-7071FA13F4DE}" srcOrd="0" destOrd="0" presId="urn:microsoft.com/office/officeart/2005/8/layout/hProcess11"/>
    <dgm:cxn modelId="{08BE563A-744E-4C8A-8D19-C2959165B6DD}" type="presParOf" srcId="{AA10C872-228C-4E73-9A5A-004EC585C5D0}" destId="{EBAB676C-6F41-4F3A-91AB-9F32E4F8AD51}" srcOrd="1" destOrd="0" presId="urn:microsoft.com/office/officeart/2005/8/layout/hProcess11"/>
    <dgm:cxn modelId="{B5B435D1-92AB-4541-81B3-75E9709F3080}" type="presParOf" srcId="{AA10C872-228C-4E73-9A5A-004EC585C5D0}" destId="{440E7326-4269-49BB-B2F4-655DB33B9BF1}" srcOrd="2" destOrd="0" presId="urn:microsoft.com/office/officeart/2005/8/layout/hProcess11"/>
    <dgm:cxn modelId="{193AF9DD-6D0B-4D94-947F-D7E41F7987E7}" type="presParOf" srcId="{85BFF7FA-1597-4283-B812-F9D26CA6F644}" destId="{25E6939E-3A15-4031-8963-B55775FEDA53}" srcOrd="1" destOrd="0" presId="urn:microsoft.com/office/officeart/2005/8/layout/hProcess11"/>
    <dgm:cxn modelId="{DBC5E1B4-606B-47A9-A5AC-1A968F08BCE0}" type="presParOf" srcId="{85BFF7FA-1597-4283-B812-F9D26CA6F644}" destId="{7DBD4DF8-A5B8-4902-A5A8-A4DC99340C9B}" srcOrd="2" destOrd="0" presId="urn:microsoft.com/office/officeart/2005/8/layout/hProcess11"/>
    <dgm:cxn modelId="{370E7411-1CD3-498B-AF55-3B2C281C96D2}" type="presParOf" srcId="{7DBD4DF8-A5B8-4902-A5A8-A4DC99340C9B}" destId="{556E728C-0BF9-48DA-A579-43E371E1F3DF}" srcOrd="0" destOrd="0" presId="urn:microsoft.com/office/officeart/2005/8/layout/hProcess11"/>
    <dgm:cxn modelId="{D801E372-870A-4D62-BA74-7B66D3783581}" type="presParOf" srcId="{7DBD4DF8-A5B8-4902-A5A8-A4DC99340C9B}" destId="{7B44472E-1298-4726-8928-32D199CC9802}" srcOrd="1" destOrd="0" presId="urn:microsoft.com/office/officeart/2005/8/layout/hProcess11"/>
    <dgm:cxn modelId="{D3963E1B-F5DB-4E7C-A4F4-902E86FF9E73}" type="presParOf" srcId="{7DBD4DF8-A5B8-4902-A5A8-A4DC99340C9B}" destId="{6F938AAE-8892-4FB0-8546-AF6A46CD364A}"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83DB87-7FCA-4A49-ADFA-A2FA448F9E21}">
      <dsp:nvSpPr>
        <dsp:cNvPr id="0" name=""/>
        <dsp:cNvSpPr/>
      </dsp:nvSpPr>
      <dsp:spPr>
        <a:xfrm>
          <a:off x="0" y="2225218"/>
          <a:ext cx="9114703" cy="2862348"/>
        </a:xfrm>
        <a:prstGeom prst="notchedRightArrow">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a:ln>
          <a:noFill/>
        </a:ln>
        <a:effectLst/>
      </dsp:spPr>
      <dsp:style>
        <a:lnRef idx="0">
          <a:scrgbClr r="0" g="0" b="0"/>
        </a:lnRef>
        <a:fillRef idx="1">
          <a:scrgbClr r="0" g="0" b="0"/>
        </a:fillRef>
        <a:effectRef idx="0">
          <a:scrgbClr r="0" g="0" b="0"/>
        </a:effectRef>
        <a:fontRef idx="minor"/>
      </dsp:style>
    </dsp:sp>
    <dsp:sp modelId="{0739912D-C92C-4FDB-AA36-7071FA13F4DE}">
      <dsp:nvSpPr>
        <dsp:cNvPr id="0" name=""/>
        <dsp:cNvSpPr/>
      </dsp:nvSpPr>
      <dsp:spPr>
        <a:xfrm>
          <a:off x="627180" y="-1073380"/>
          <a:ext cx="6540260" cy="7155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b" anchorCtr="0">
          <a:noAutofit/>
        </a:bodyPr>
        <a:lstStyle/>
        <a:p>
          <a:pPr marL="0" lvl="0" indent="0" algn="l" defTabSz="1066800" rtl="0">
            <a:lnSpc>
              <a:spcPct val="90000"/>
            </a:lnSpc>
            <a:spcBef>
              <a:spcPct val="0"/>
            </a:spcBef>
            <a:spcAft>
              <a:spcPct val="35000"/>
            </a:spcAft>
            <a:buNone/>
          </a:pPr>
          <a:r>
            <a:rPr lang="en-US" sz="2400" b="1" i="0" kern="1200" dirty="0">
              <a:solidFill>
                <a:srgbClr val="363940"/>
              </a:solidFill>
              <a:effectLst/>
              <a:latin typeface="Roboto Condensed" panose="020B0604020202020204" pitchFamily="2" charset="0"/>
            </a:rPr>
            <a:t>2. Password Managers Suggest Strong Passwords</a:t>
          </a:r>
        </a:p>
        <a:p>
          <a:pPr marL="0" lvl="0" indent="0" algn="l" defTabSz="1066800">
            <a:lnSpc>
              <a:spcPct val="90000"/>
            </a:lnSpc>
            <a:spcBef>
              <a:spcPct val="0"/>
            </a:spcBef>
            <a:spcAft>
              <a:spcPct val="35000"/>
            </a:spcAft>
            <a:buNone/>
          </a:pPr>
          <a:r>
            <a:rPr lang="en-US" sz="2400" b="0" i="0" kern="1200" dirty="0">
              <a:solidFill>
                <a:srgbClr val="363940"/>
              </a:solidFill>
              <a:effectLst/>
              <a:latin typeface="Libre Franklin" panose="020B0604020202020204" pitchFamily="2" charset="0"/>
            </a:rPr>
            <a:t>If you have no idea how to create strong passwords, you should use a password manager. Password managers can generate secure and complex passwords for all your accounts with just one click of a button.</a:t>
          </a:r>
        </a:p>
        <a:p>
          <a:pPr marL="0" lvl="0" indent="0" algn="l" defTabSz="1066800">
            <a:lnSpc>
              <a:spcPct val="90000"/>
            </a:lnSpc>
            <a:spcBef>
              <a:spcPct val="0"/>
            </a:spcBef>
            <a:spcAft>
              <a:spcPct val="35000"/>
            </a:spcAft>
            <a:buNone/>
          </a:pPr>
          <a:r>
            <a:rPr lang="en-US" sz="2400" b="0" i="0" kern="1200" dirty="0">
              <a:solidFill>
                <a:srgbClr val="363940"/>
              </a:solidFill>
              <a:effectLst/>
              <a:latin typeface="Libre Franklin" panose="020B0604020202020204" pitchFamily="2" charset="0"/>
            </a:rPr>
            <a:t>And as we mentioned, you don’t have to remember any of them because the software will do the job for you. You just have to remember one master password, which will unlock the software so you can visit your secure websites, where they also offer two-factor authentication.</a:t>
          </a:r>
          <a:endParaRPr lang="en-US" sz="2400" b="1" kern="1200" dirty="0">
            <a:solidFill>
              <a:srgbClr val="0070C0"/>
            </a:solidFill>
            <a:latin typeface="+mj-lt"/>
          </a:endParaRPr>
        </a:p>
      </dsp:txBody>
      <dsp:txXfrm>
        <a:off x="627180" y="-1073380"/>
        <a:ext cx="6540260" cy="7155871"/>
      </dsp:txXfrm>
    </dsp:sp>
    <dsp:sp modelId="{EBAB676C-6F41-4F3A-91AB-9F32E4F8AD51}">
      <dsp:nvSpPr>
        <dsp:cNvPr id="0" name=""/>
        <dsp:cNvSpPr/>
      </dsp:nvSpPr>
      <dsp:spPr>
        <a:xfrm>
          <a:off x="6686211" y="55250"/>
          <a:ext cx="601322" cy="706763"/>
        </a:xfrm>
        <a:prstGeom prst="ellipse">
          <a:avLst/>
        </a:prstGeom>
        <a:solidFill>
          <a:srgbClr val="441C94"/>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6E728C-0BF9-48DA-A579-43E371E1F3DF}">
      <dsp:nvSpPr>
        <dsp:cNvPr id="0" name=""/>
        <dsp:cNvSpPr/>
      </dsp:nvSpPr>
      <dsp:spPr>
        <a:xfrm>
          <a:off x="7186899" y="4293522"/>
          <a:ext cx="389152" cy="2862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t" anchorCtr="1">
          <a:noAutofit/>
        </a:bodyPr>
        <a:lstStyle/>
        <a:p>
          <a:pPr marL="0" lvl="0" indent="0" algn="l" defTabSz="1066800" rtl="0">
            <a:lnSpc>
              <a:spcPct val="90000"/>
            </a:lnSpc>
            <a:spcBef>
              <a:spcPct val="0"/>
            </a:spcBef>
            <a:spcAft>
              <a:spcPct val="35000"/>
            </a:spcAft>
            <a:buNone/>
          </a:pPr>
          <a:r>
            <a:rPr lang="en-US" sz="2400" b="1" kern="1200" dirty="0">
              <a:solidFill>
                <a:srgbClr val="0070C0"/>
              </a:solidFill>
              <a:latin typeface="+mj-lt"/>
            </a:rPr>
            <a:t>User Interface Design</a:t>
          </a:r>
          <a:endParaRPr lang="en-US" sz="2400" kern="1200" dirty="0">
            <a:solidFill>
              <a:srgbClr val="0070C0"/>
            </a:solidFill>
            <a:latin typeface="+mj-lt"/>
          </a:endParaRPr>
        </a:p>
        <a:p>
          <a:pPr marL="228600" lvl="1" indent="-228600" algn="l" defTabSz="889000" rtl="0">
            <a:lnSpc>
              <a:spcPct val="90000"/>
            </a:lnSpc>
            <a:spcBef>
              <a:spcPct val="0"/>
            </a:spcBef>
            <a:spcAft>
              <a:spcPct val="15000"/>
            </a:spcAft>
            <a:buChar char="•"/>
          </a:pPr>
          <a:r>
            <a:rPr lang="en-US" sz="2000" kern="1200" dirty="0">
              <a:latin typeface="+mj-lt"/>
            </a:rPr>
            <a:t>The actual design of the interface of the digital product</a:t>
          </a:r>
        </a:p>
      </dsp:txBody>
      <dsp:txXfrm>
        <a:off x="7186899" y="4293522"/>
        <a:ext cx="389152" cy="2862348"/>
      </dsp:txXfrm>
    </dsp:sp>
    <dsp:sp modelId="{7B44472E-1298-4726-8928-32D199CC9802}">
      <dsp:nvSpPr>
        <dsp:cNvPr id="0" name=""/>
        <dsp:cNvSpPr/>
      </dsp:nvSpPr>
      <dsp:spPr>
        <a:xfrm>
          <a:off x="910791" y="273625"/>
          <a:ext cx="389152" cy="389152"/>
        </a:xfrm>
        <a:prstGeom prst="ellipse">
          <a:avLst/>
        </a:prstGeom>
        <a:solidFill>
          <a:srgbClr val="441C94"/>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4FA03F-CDAB-410A-AF1A-296E862D811F}" type="datetimeFigureOut">
              <a:rPr lang="en-US" smtClean="0"/>
              <a:pPr/>
              <a:t>10/28/2022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6D1030-41F8-4425-9A97-7C40185AB68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5402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5202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74848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7334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29959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6336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9688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5181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6208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8005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0591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7920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9457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7021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7933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0099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10/28/2022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215009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6.WAV"/><Relationship Id="rId1" Type="http://schemas.microsoft.com/office/2007/relationships/media" Target="../media/media6.WAV"/><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6.WAV"/><Relationship Id="rId1" Type="http://schemas.microsoft.com/office/2007/relationships/media" Target="../media/media6.WAV"/><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7.WAV"/><Relationship Id="rId1" Type="http://schemas.microsoft.com/office/2007/relationships/media" Target="../media/media7.WAV"/><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hyperlink" Target="https://creativecommons.org/licenses/by/3.0/" TargetMode="External"/><Relationship Id="rId2" Type="http://schemas.openxmlformats.org/officeDocument/2006/relationships/audio" Target="../media/media2.WAV"/><Relationship Id="rId1" Type="http://schemas.microsoft.com/office/2007/relationships/media" Target="../media/media2.WAV"/><Relationship Id="rId6" Type="http://schemas.openxmlformats.org/officeDocument/2006/relationships/image" Target="../media/image1.png"/><Relationship Id="rId5" Type="http://schemas.openxmlformats.org/officeDocument/2006/relationships/hyperlink" Target="https://blog.trustico.com/tech-tips/tips-create-remember-strong-passwords.php"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hyperlink" Target="https://creativecommons.org/licenses/by/3.0/" TargetMode="External"/><Relationship Id="rId2" Type="http://schemas.openxmlformats.org/officeDocument/2006/relationships/audio" Target="../media/media3.WAV"/><Relationship Id="rId1" Type="http://schemas.microsoft.com/office/2007/relationships/media" Target="../media/media3.WAV"/><Relationship Id="rId6" Type="http://schemas.openxmlformats.org/officeDocument/2006/relationships/hyperlink" Target="https://medium.com/@manujarvinen/having-excellent-passwords-easily-259e2dacd757" TargetMode="External"/><Relationship Id="rId5" Type="http://schemas.openxmlformats.org/officeDocument/2006/relationships/image" Target="../media/image4.jpe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Layout" Target="../slideLayouts/slideLayout2.xml"/><Relationship Id="rId7" Type="http://schemas.openxmlformats.org/officeDocument/2006/relationships/diagramColors" Target="../diagrams/colors1.xml"/><Relationship Id="rId2" Type="http://schemas.openxmlformats.org/officeDocument/2006/relationships/audio" Target="../media/media4.WAV"/><Relationship Id="rId1" Type="http://schemas.microsoft.com/office/2007/relationships/media" Target="../media/media4.WAV"/><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5.WAV"/><Relationship Id="rId1" Type="http://schemas.microsoft.com/office/2007/relationships/media" Target="../media/media5.WAV"/><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5.WAV"/><Relationship Id="rId1" Type="http://schemas.microsoft.com/office/2007/relationships/media" Target="../media/media5.WAV"/><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5.WAV"/><Relationship Id="rId1" Type="http://schemas.microsoft.com/office/2007/relationships/media" Target="../media/media5.WAV"/><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6.WAV"/><Relationship Id="rId1" Type="http://schemas.microsoft.com/office/2007/relationships/media" Target="../media/media6.WAV"/><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6.WAV"/><Relationship Id="rId1" Type="http://schemas.microsoft.com/office/2007/relationships/media" Target="../media/media6.WAV"/><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5980" y="914400"/>
            <a:ext cx="8915399" cy="2453268"/>
          </a:xfrm>
          <a:noFill/>
          <a:ln>
            <a:noFill/>
          </a:ln>
        </p:spPr>
        <p:txBody>
          <a:bodyPr>
            <a:normAutofit fontScale="90000"/>
          </a:bodyPr>
          <a:lstStyle/>
          <a:p>
            <a:r>
              <a:rPr lang="en-US" dirty="0">
                <a:latin typeface="Garamond" pitchFamily="18" charset="0"/>
              </a:rPr>
              <a:t>Password manager Using GUI App with Tkinter Presentation by </a:t>
            </a:r>
            <a:br>
              <a:rPr lang="en-US" dirty="0">
                <a:latin typeface="Garamond" pitchFamily="18" charset="0"/>
              </a:rPr>
            </a:br>
            <a:r>
              <a:rPr lang="en-US" dirty="0">
                <a:latin typeface="Garamond" pitchFamily="18" charset="0"/>
              </a:rPr>
              <a:t>JEGEDE OLUWAFOLABOMI</a:t>
            </a:r>
          </a:p>
        </p:txBody>
      </p:sp>
      <p:pic>
        <p:nvPicPr>
          <p:cNvPr id="9" name="~PP60.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744325" y="6410325"/>
            <a:ext cx="304800" cy="304800"/>
          </a:xfrm>
          <a:prstGeom prst="rect">
            <a:avLst/>
          </a:prstGeom>
        </p:spPr>
      </p:pic>
      <p:pic>
        <p:nvPicPr>
          <p:cNvPr id="4" name="Picture 3">
            <a:extLst>
              <a:ext uri="{FF2B5EF4-FFF2-40B4-BE49-F238E27FC236}">
                <a16:creationId xmlns:a16="http://schemas.microsoft.com/office/drawing/2014/main" id="{B7BFF5AB-CF7D-497F-7961-69C4D71B7BDB}"/>
              </a:ext>
            </a:extLst>
          </p:cNvPr>
          <p:cNvPicPr>
            <a:picLocks noChangeAspect="1"/>
          </p:cNvPicPr>
          <p:nvPr/>
        </p:nvPicPr>
        <p:blipFill>
          <a:blip r:embed="rId5"/>
          <a:stretch>
            <a:fillRect/>
          </a:stretch>
        </p:blipFill>
        <p:spPr>
          <a:xfrm>
            <a:off x="10188220" y="0"/>
            <a:ext cx="2003780" cy="2453268"/>
          </a:xfrm>
          <a:prstGeom prst="rect">
            <a:avLst/>
          </a:prstGeom>
        </p:spPr>
      </p:pic>
    </p:spTree>
    <p:extLst>
      <p:ext uri="{BB962C8B-B14F-4D97-AF65-F5344CB8AC3E}">
        <p14:creationId xmlns:p14="http://schemas.microsoft.com/office/powerpoint/2010/main" val="321018528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9"/>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p:nvPr/>
        </p:nvSpPr>
        <p:spPr>
          <a:xfrm>
            <a:off x="0" y="178416"/>
            <a:ext cx="2542478" cy="1449658"/>
          </a:xfrm>
          <a:prstGeom prst="rightArrow">
            <a:avLst/>
          </a:prstGeom>
          <a:solidFill>
            <a:srgbClr val="441C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ight Arrow 5"/>
          <p:cNvSpPr/>
          <p:nvPr/>
        </p:nvSpPr>
        <p:spPr>
          <a:xfrm>
            <a:off x="2784097" y="553842"/>
            <a:ext cx="6895162" cy="1208052"/>
          </a:xfrm>
          <a:prstGeom prst="right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70C0"/>
              </a:solidFill>
            </a:endParaRPr>
          </a:p>
        </p:txBody>
      </p:sp>
      <p:sp>
        <p:nvSpPr>
          <p:cNvPr id="14" name="Flowchart: Connector 13"/>
          <p:cNvSpPr/>
          <p:nvPr/>
        </p:nvSpPr>
        <p:spPr>
          <a:xfrm>
            <a:off x="2727664" y="724491"/>
            <a:ext cx="602165" cy="624468"/>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70C0"/>
                </a:solidFill>
              </a:rPr>
              <a:t>8</a:t>
            </a:r>
          </a:p>
        </p:txBody>
      </p:sp>
      <p:pic>
        <p:nvPicPr>
          <p:cNvPr id="10" name="~PP3407.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744325" y="6410325"/>
            <a:ext cx="304800" cy="304800"/>
          </a:xfrm>
          <a:prstGeom prst="rect">
            <a:avLst/>
          </a:prstGeom>
        </p:spPr>
      </p:pic>
      <p:sp>
        <p:nvSpPr>
          <p:cNvPr id="3" name="TextBox 2">
            <a:extLst>
              <a:ext uri="{FF2B5EF4-FFF2-40B4-BE49-F238E27FC236}">
                <a16:creationId xmlns:a16="http://schemas.microsoft.com/office/drawing/2014/main" id="{88A50753-510B-DEB4-8F75-7399CC893437}"/>
              </a:ext>
            </a:extLst>
          </p:cNvPr>
          <p:cNvSpPr txBox="1"/>
          <p:nvPr/>
        </p:nvSpPr>
        <p:spPr>
          <a:xfrm>
            <a:off x="3571448" y="1136073"/>
            <a:ext cx="8620552" cy="5632311"/>
          </a:xfrm>
          <a:prstGeom prst="rect">
            <a:avLst/>
          </a:prstGeom>
          <a:noFill/>
        </p:spPr>
        <p:txBody>
          <a:bodyPr wrap="square">
            <a:spAutoFit/>
          </a:bodyPr>
          <a:lstStyle/>
          <a:p>
            <a:pPr algn="l"/>
            <a:r>
              <a:rPr lang="en-US" sz="1800" b="1" i="0" dirty="0">
                <a:solidFill>
                  <a:srgbClr val="363940"/>
                </a:solidFill>
                <a:effectLst/>
                <a:latin typeface="Roboto Condensed" panose="020B0604020202020204" pitchFamily="2" charset="0"/>
              </a:rPr>
              <a:t>Ensure You’re Not Locked Out of Important Information</a:t>
            </a:r>
          </a:p>
          <a:p>
            <a:pPr algn="l"/>
            <a:r>
              <a:rPr lang="en-US" sz="1800" b="0" i="0" dirty="0">
                <a:solidFill>
                  <a:srgbClr val="363940"/>
                </a:solidFill>
                <a:effectLst/>
                <a:latin typeface="Libre Franklin" panose="020B0604020202020204" pitchFamily="2" charset="0"/>
              </a:rPr>
              <a:t>Picture a scenario where only one person can provide login details for all employees, and they aren’t accessible. In such a situation, the employees will be locked out of important information that they need to carry on with their work.</a:t>
            </a:r>
          </a:p>
          <a:p>
            <a:pPr algn="l"/>
            <a:r>
              <a:rPr lang="en-US" sz="1800" b="0" i="0" dirty="0">
                <a:solidFill>
                  <a:srgbClr val="363940"/>
                </a:solidFill>
                <a:effectLst/>
                <a:latin typeface="Libre Franklin" panose="020B0604020202020204" pitchFamily="2" charset="0"/>
              </a:rPr>
              <a:t>Fortunately, this is a problem a password manager can solve. With this handy tool, you can designate a password administrator who can give login details to other employees when they need it. This way, you’re not locked out of important information even when you’ve stopped working with the person who initially had access to it.</a:t>
            </a:r>
          </a:p>
          <a:p>
            <a:pPr algn="l"/>
            <a:endParaRPr lang="en-US" dirty="0">
              <a:solidFill>
                <a:srgbClr val="363940"/>
              </a:solidFill>
              <a:latin typeface="Libre Franklin" panose="020B0604020202020204" pitchFamily="2" charset="0"/>
            </a:endParaRPr>
          </a:p>
          <a:p>
            <a:pPr algn="l"/>
            <a:endParaRPr lang="en-US" sz="1800" b="0" i="0" dirty="0">
              <a:solidFill>
                <a:srgbClr val="363940"/>
              </a:solidFill>
              <a:effectLst/>
              <a:latin typeface="Libre Franklin" panose="020B0604020202020204" pitchFamily="2" charset="0"/>
            </a:endParaRPr>
          </a:p>
          <a:p>
            <a:pPr algn="l"/>
            <a:endParaRPr lang="en-US" dirty="0">
              <a:solidFill>
                <a:srgbClr val="363940"/>
              </a:solidFill>
              <a:latin typeface="Libre Franklin" panose="020B0604020202020204" pitchFamily="2" charset="0"/>
            </a:endParaRPr>
          </a:p>
          <a:p>
            <a:pPr algn="l"/>
            <a:endParaRPr lang="en-US" sz="1800" b="0" i="0" dirty="0">
              <a:solidFill>
                <a:srgbClr val="363940"/>
              </a:solidFill>
              <a:effectLst/>
              <a:latin typeface="Libre Franklin" panose="020B0604020202020204" pitchFamily="2" charset="0"/>
            </a:endParaRPr>
          </a:p>
          <a:p>
            <a:pPr algn="l"/>
            <a:r>
              <a:rPr lang="en-US" sz="1800" b="1" i="0" dirty="0">
                <a:solidFill>
                  <a:srgbClr val="363940"/>
                </a:solidFill>
                <a:effectLst/>
                <a:latin typeface="Roboto Condensed" panose="020B0604020202020204" pitchFamily="2" charset="0"/>
              </a:rPr>
              <a:t>Wrapping Up</a:t>
            </a:r>
          </a:p>
          <a:p>
            <a:pPr algn="l"/>
            <a:r>
              <a:rPr lang="en-US" sz="1800" b="0" i="0" dirty="0">
                <a:solidFill>
                  <a:srgbClr val="363940"/>
                </a:solidFill>
                <a:effectLst/>
                <a:latin typeface="Libre Franklin" panose="020B0604020202020204" pitchFamily="2" charset="0"/>
              </a:rPr>
              <a:t>As you can see, a password manager is a valuable tool that helps solve numerous issues. It makes the password management process easy for businesses, and it helps prevent security breaches, which can cause irreparable damage to your business’s reputation.</a:t>
            </a:r>
          </a:p>
          <a:p>
            <a:pPr algn="l"/>
            <a:r>
              <a:rPr lang="en-US" sz="1800" b="0" i="0" dirty="0">
                <a:solidFill>
                  <a:srgbClr val="363940"/>
                </a:solidFill>
                <a:effectLst/>
                <a:latin typeface="Libre Franklin" panose="020B0604020202020204" pitchFamily="2" charset="0"/>
              </a:rPr>
              <a:t>If you’re in charge of managing passwords or are looking into protecting your data, it’s time to look into a password manager.</a:t>
            </a:r>
          </a:p>
        </p:txBody>
      </p:sp>
    </p:spTree>
    <p:extLst>
      <p:ext uri="{BB962C8B-B14F-4D97-AF65-F5344CB8AC3E}">
        <p14:creationId xmlns:p14="http://schemas.microsoft.com/office/powerpoint/2010/main" val="4199079548"/>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10"/>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p:nvPr/>
        </p:nvSpPr>
        <p:spPr>
          <a:xfrm>
            <a:off x="0" y="178416"/>
            <a:ext cx="2542478" cy="1449658"/>
          </a:xfrm>
          <a:prstGeom prst="rightArrow">
            <a:avLst/>
          </a:prstGeom>
          <a:solidFill>
            <a:srgbClr val="441C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ight Arrow 5"/>
          <p:cNvSpPr/>
          <p:nvPr/>
        </p:nvSpPr>
        <p:spPr>
          <a:xfrm>
            <a:off x="2784097" y="553842"/>
            <a:ext cx="6895162" cy="1208052"/>
          </a:xfrm>
          <a:prstGeom prst="right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70C0"/>
              </a:solidFill>
            </a:endParaRPr>
          </a:p>
        </p:txBody>
      </p:sp>
      <p:sp>
        <p:nvSpPr>
          <p:cNvPr id="14" name="Flowchart: Connector 13"/>
          <p:cNvSpPr/>
          <p:nvPr/>
        </p:nvSpPr>
        <p:spPr>
          <a:xfrm rot="5400000" flipV="1">
            <a:off x="7301176" y="2704288"/>
            <a:ext cx="602165" cy="2641456"/>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70C0"/>
                </a:solidFill>
              </a:rPr>
              <a:t>WORKING</a:t>
            </a:r>
          </a:p>
          <a:p>
            <a:pPr algn="ctr"/>
            <a:endParaRPr lang="en-US" sz="2800" dirty="0">
              <a:solidFill>
                <a:srgbClr val="0070C0"/>
              </a:solidFill>
            </a:endParaRPr>
          </a:p>
          <a:p>
            <a:pPr algn="ctr"/>
            <a:r>
              <a:rPr lang="en-US" sz="2800" dirty="0">
                <a:solidFill>
                  <a:srgbClr val="0070C0"/>
                </a:solidFill>
              </a:rPr>
              <a:t>WI</a:t>
            </a:r>
          </a:p>
          <a:p>
            <a:pPr algn="ctr"/>
            <a:r>
              <a:rPr lang="en-US" sz="2800" dirty="0">
                <a:solidFill>
                  <a:srgbClr val="0070C0"/>
                </a:solidFill>
              </a:rPr>
              <a:t>T</a:t>
            </a:r>
          </a:p>
          <a:p>
            <a:pPr algn="ctr"/>
            <a:r>
              <a:rPr lang="en-US" sz="2800" dirty="0">
                <a:solidFill>
                  <a:srgbClr val="0070C0"/>
                </a:solidFill>
              </a:rPr>
              <a:t>H</a:t>
            </a:r>
          </a:p>
          <a:p>
            <a:pPr algn="ctr"/>
            <a:endParaRPr lang="en-US" sz="2800" dirty="0">
              <a:solidFill>
                <a:srgbClr val="0070C0"/>
              </a:solidFill>
            </a:endParaRPr>
          </a:p>
          <a:p>
            <a:pPr algn="ctr"/>
            <a:r>
              <a:rPr lang="en-US" sz="2800" dirty="0">
                <a:solidFill>
                  <a:srgbClr val="0070C0"/>
                </a:solidFill>
              </a:rPr>
              <a:t>T</a:t>
            </a:r>
          </a:p>
          <a:p>
            <a:pPr algn="ctr"/>
            <a:r>
              <a:rPr lang="en-US" sz="2800" dirty="0">
                <a:solidFill>
                  <a:srgbClr val="0070C0"/>
                </a:solidFill>
              </a:rPr>
              <a:t>K</a:t>
            </a:r>
          </a:p>
          <a:p>
            <a:pPr algn="ctr"/>
            <a:r>
              <a:rPr lang="en-US" sz="2800" dirty="0">
                <a:solidFill>
                  <a:srgbClr val="0070C0"/>
                </a:solidFill>
              </a:rPr>
              <a:t>I</a:t>
            </a:r>
          </a:p>
          <a:p>
            <a:pPr algn="ctr"/>
            <a:r>
              <a:rPr lang="en-US" sz="2800" dirty="0">
                <a:solidFill>
                  <a:srgbClr val="0070C0"/>
                </a:solidFill>
              </a:rPr>
              <a:t>N</a:t>
            </a:r>
          </a:p>
          <a:p>
            <a:pPr algn="ctr"/>
            <a:r>
              <a:rPr lang="en-US" sz="2800" dirty="0">
                <a:solidFill>
                  <a:srgbClr val="0070C0"/>
                </a:solidFill>
              </a:rPr>
              <a:t>T</a:t>
            </a:r>
          </a:p>
          <a:p>
            <a:pPr algn="ctr"/>
            <a:r>
              <a:rPr lang="en-US" sz="2800" dirty="0">
                <a:solidFill>
                  <a:srgbClr val="0070C0"/>
                </a:solidFill>
              </a:rPr>
              <a:t>E</a:t>
            </a:r>
          </a:p>
          <a:p>
            <a:pPr algn="ctr"/>
            <a:r>
              <a:rPr lang="en-US" sz="2800" dirty="0">
                <a:solidFill>
                  <a:srgbClr val="0070C0"/>
                </a:solidFill>
              </a:rPr>
              <a:t>R</a:t>
            </a:r>
          </a:p>
        </p:txBody>
      </p:sp>
      <p:pic>
        <p:nvPicPr>
          <p:cNvPr id="10" name="~PP3407.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744325" y="6410325"/>
            <a:ext cx="304800" cy="304800"/>
          </a:xfrm>
          <a:prstGeom prst="rect">
            <a:avLst/>
          </a:prstGeom>
        </p:spPr>
      </p:pic>
      <p:sp>
        <p:nvSpPr>
          <p:cNvPr id="2" name="Rectangle 1">
            <a:extLst>
              <a:ext uri="{FF2B5EF4-FFF2-40B4-BE49-F238E27FC236}">
                <a16:creationId xmlns:a16="http://schemas.microsoft.com/office/drawing/2014/main" id="{1AB993F9-6D22-0A78-0AC2-72EC068B68C2}"/>
              </a:ext>
            </a:extLst>
          </p:cNvPr>
          <p:cNvSpPr>
            <a:spLocks noChangeArrowheads="1"/>
          </p:cNvSpPr>
          <p:nvPr/>
        </p:nvSpPr>
        <p:spPr bwMode="auto">
          <a:xfrm rot="10800000" flipV="1">
            <a:off x="132522" y="1974695"/>
            <a:ext cx="11916602"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mj-lt"/>
              </a:rPr>
              <a:t>Python offers multiple options for developing GUI (Graphical User Interface). Out of all the GUI methods, tkinter is the most commonly used method. It is a standard Python interface to the Tk GUI toolkit shipped with Python. Python with tkinter is the fastest and easiest way to create the GUI applications. Creating a GUI using tkinter is an easy task.</a:t>
            </a:r>
            <a:br>
              <a:rPr kumimoji="0" lang="en-US" altLang="en-US" b="0" i="0" u="none" strike="noStrike" cap="none" normalizeH="0" baseline="0" dirty="0">
                <a:ln>
                  <a:noFill/>
                </a:ln>
                <a:solidFill>
                  <a:srgbClr val="273239"/>
                </a:solidFill>
                <a:effectLst/>
                <a:latin typeface="+mj-lt"/>
              </a:rPr>
            </a:br>
            <a:r>
              <a:rPr kumimoji="0" lang="en-US" altLang="en-US" b="1" i="0" u="none" strike="noStrike" cap="none" normalizeH="0" baseline="0" dirty="0">
                <a:ln>
                  <a:noFill/>
                </a:ln>
                <a:solidFill>
                  <a:srgbClr val="273239"/>
                </a:solidFill>
                <a:effectLst/>
                <a:latin typeface="+mj-lt"/>
              </a:rPr>
              <a:t>To create a tkinter app:</a:t>
            </a: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273239"/>
                </a:solidFill>
                <a:effectLst/>
                <a:latin typeface="+mj-lt"/>
              </a:rPr>
              <a:t>Importing the module – tkinter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solidFill>
                  <a:srgbClr val="273239"/>
                </a:solidFill>
                <a:effectLst/>
                <a:latin typeface="+mj-lt"/>
              </a:rPr>
              <a:t>Create the main window (container)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a:ln>
                  <a:noFill/>
                </a:ln>
                <a:solidFill>
                  <a:srgbClr val="273239"/>
                </a:solidFill>
                <a:effectLst/>
                <a:latin typeface="+mj-lt"/>
              </a:rPr>
              <a:t>Add any number of widgets to the main window</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0" i="0" u="none" strike="noStrike" cap="none" normalizeH="0" baseline="0" dirty="0">
                <a:ln>
                  <a:noFill/>
                </a:ln>
                <a:solidFill>
                  <a:srgbClr val="273239"/>
                </a:solidFill>
                <a:effectLst/>
                <a:latin typeface="+mj-lt"/>
              </a:rPr>
              <a:t>Apply the event Trigger on the widgets.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mj-lt"/>
              </a:rPr>
              <a:t>Importing tkinter is same as importing any other module in the Python code. Note that the name of the module in Python 2.x is ‘Tkinter’ and in Python 3.x it is ‘tkinter’.</a:t>
            </a: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mj-lt"/>
              </a:rPr>
              <a:t>import tkinter </a:t>
            </a: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urw-din"/>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847122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10"/>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p:nvPr/>
        </p:nvSpPr>
        <p:spPr>
          <a:xfrm>
            <a:off x="0" y="178416"/>
            <a:ext cx="2542478" cy="1449658"/>
          </a:xfrm>
          <a:prstGeom prst="rightArrow">
            <a:avLst/>
          </a:prstGeom>
          <a:solidFill>
            <a:srgbClr val="441C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ight Arrow 5"/>
          <p:cNvSpPr/>
          <p:nvPr/>
        </p:nvSpPr>
        <p:spPr>
          <a:xfrm>
            <a:off x="2784097" y="553842"/>
            <a:ext cx="6895162" cy="1208052"/>
          </a:xfrm>
          <a:prstGeom prst="right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70C0"/>
              </a:solidFill>
            </a:endParaRPr>
          </a:p>
        </p:txBody>
      </p:sp>
      <p:sp>
        <p:nvSpPr>
          <p:cNvPr id="14" name="Flowchart: Connector 13"/>
          <p:cNvSpPr/>
          <p:nvPr/>
        </p:nvSpPr>
        <p:spPr>
          <a:xfrm>
            <a:off x="3033131" y="1583472"/>
            <a:ext cx="5488017" cy="404789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70C0"/>
                </a:solidFill>
              </a:rPr>
              <a:t>THANK</a:t>
            </a:r>
          </a:p>
          <a:p>
            <a:pPr algn="ctr"/>
            <a:endParaRPr lang="en-US" sz="2800" dirty="0">
              <a:solidFill>
                <a:srgbClr val="0070C0"/>
              </a:solidFill>
            </a:endParaRPr>
          </a:p>
          <a:p>
            <a:pPr algn="ctr"/>
            <a:r>
              <a:rPr lang="en-US" sz="2800" dirty="0">
                <a:solidFill>
                  <a:srgbClr val="0070C0"/>
                </a:solidFill>
              </a:rPr>
              <a:t>YOU</a:t>
            </a:r>
          </a:p>
        </p:txBody>
      </p:sp>
      <p:sp>
        <p:nvSpPr>
          <p:cNvPr id="9" name="L-Shape 8"/>
          <p:cNvSpPr/>
          <p:nvPr/>
        </p:nvSpPr>
        <p:spPr>
          <a:xfrm rot="16200000">
            <a:off x="10641980" y="5307980"/>
            <a:ext cx="1226635" cy="1873405"/>
          </a:xfrm>
          <a:prstGeom prst="corner">
            <a:avLst/>
          </a:prstGeom>
          <a:solidFill>
            <a:srgbClr val="441C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P3358.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744325" y="6410325"/>
            <a:ext cx="304800" cy="304800"/>
          </a:xfrm>
          <a:prstGeom prst="rect">
            <a:avLst/>
          </a:prstGeom>
        </p:spPr>
      </p:pic>
    </p:spTree>
    <p:extLst>
      <p:ext uri="{BB962C8B-B14F-4D97-AF65-F5344CB8AC3E}">
        <p14:creationId xmlns:p14="http://schemas.microsoft.com/office/powerpoint/2010/main" val="227470779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11"/>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5980" y="914400"/>
            <a:ext cx="8915399" cy="2453268"/>
          </a:xfrm>
          <a:noFill/>
          <a:ln>
            <a:noFill/>
          </a:ln>
        </p:spPr>
        <p:txBody>
          <a:bodyPr>
            <a:normAutofit fontScale="90000"/>
          </a:bodyPr>
          <a:lstStyle/>
          <a:p>
            <a:r>
              <a:rPr lang="en-US" dirty="0">
                <a:latin typeface="Garamond" pitchFamily="18" charset="0"/>
              </a:rPr>
              <a:t>Product Design Presentation by </a:t>
            </a:r>
            <a:br>
              <a:rPr lang="en-US" dirty="0">
                <a:latin typeface="Garamond" pitchFamily="18" charset="0"/>
              </a:rPr>
            </a:br>
            <a:r>
              <a:rPr lang="en-US" dirty="0">
                <a:latin typeface="Garamond" pitchFamily="18" charset="0"/>
              </a:rPr>
              <a:t>JEGEDE OLUWAFOLABOMI</a:t>
            </a:r>
          </a:p>
        </p:txBody>
      </p:sp>
      <p:sp>
        <p:nvSpPr>
          <p:cNvPr id="5" name="Right Arrow 4"/>
          <p:cNvSpPr/>
          <p:nvPr/>
        </p:nvSpPr>
        <p:spPr>
          <a:xfrm>
            <a:off x="0" y="3836022"/>
            <a:ext cx="2430966" cy="1784196"/>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xplosion 2 5"/>
          <p:cNvSpPr/>
          <p:nvPr/>
        </p:nvSpPr>
        <p:spPr>
          <a:xfrm>
            <a:off x="10898458" y="5207620"/>
            <a:ext cx="1293542" cy="1650380"/>
          </a:xfrm>
          <a:prstGeom prst="irregularSeal2">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P60.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744325" y="6410325"/>
            <a:ext cx="304800" cy="304800"/>
          </a:xfrm>
          <a:prstGeom prst="rect">
            <a:avLst/>
          </a:prstGeom>
        </p:spPr>
      </p:pic>
    </p:spTree>
    <p:extLst>
      <p:ext uri="{BB962C8B-B14F-4D97-AF65-F5344CB8AC3E}">
        <p14:creationId xmlns:p14="http://schemas.microsoft.com/office/powerpoint/2010/main" val="321018528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9"/>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Garamond" pitchFamily="18" charset="0"/>
              </a:rPr>
              <a:t>What does</a:t>
            </a:r>
            <a:r>
              <a:rPr lang="en-US" b="1" dirty="0">
                <a:solidFill>
                  <a:srgbClr val="441C94"/>
                </a:solidFill>
                <a:latin typeface="Garamond" pitchFamily="18" charset="0"/>
              </a:rPr>
              <a:t> Password mean </a:t>
            </a:r>
            <a:r>
              <a:rPr lang="en-US" b="1" dirty="0">
                <a:latin typeface="Garamond" pitchFamily="18" charset="0"/>
              </a:rPr>
              <a:t>?</a:t>
            </a:r>
            <a:br>
              <a:rPr lang="en-US" b="1" dirty="0">
                <a:solidFill>
                  <a:srgbClr val="0070C0"/>
                </a:solidFill>
                <a:latin typeface="Garamond" pitchFamily="18" charset="0"/>
              </a:rPr>
            </a:br>
            <a:r>
              <a:rPr lang="en-US" dirty="0">
                <a:latin typeface="Garamond" pitchFamily="18" charset="0"/>
              </a:rPr>
              <a:t> </a:t>
            </a:r>
            <a:r>
              <a:rPr lang="en-US" b="0" i="0" dirty="0">
                <a:solidFill>
                  <a:srgbClr val="202122"/>
                </a:solidFill>
                <a:effectLst/>
                <a:latin typeface="Arial" panose="020B0604020202020204" pitchFamily="34" charset="0"/>
              </a:rPr>
              <a:t>A </a:t>
            </a:r>
            <a:r>
              <a:rPr lang="en-US" b="1" i="0" dirty="0">
                <a:solidFill>
                  <a:srgbClr val="202122"/>
                </a:solidFill>
                <a:effectLst/>
                <a:latin typeface="Arial" panose="020B0604020202020204" pitchFamily="34" charset="0"/>
              </a:rPr>
              <a:t>password</a:t>
            </a:r>
            <a:r>
              <a:rPr lang="en-US" b="0" i="0" dirty="0">
                <a:solidFill>
                  <a:srgbClr val="202122"/>
                </a:solidFill>
                <a:effectLst/>
                <a:latin typeface="Arial" panose="020B0604020202020204" pitchFamily="34" charset="0"/>
              </a:rPr>
              <a:t>, sometimes called a </a:t>
            </a:r>
            <a:r>
              <a:rPr lang="en-US" b="1" i="0" dirty="0">
                <a:solidFill>
                  <a:srgbClr val="202122"/>
                </a:solidFill>
                <a:effectLst/>
                <a:latin typeface="Arial" panose="020B0604020202020204" pitchFamily="34" charset="0"/>
              </a:rPr>
              <a:t>passcode</a:t>
            </a:r>
            <a:r>
              <a:rPr lang="en-US" b="0" i="0" dirty="0">
                <a:solidFill>
                  <a:srgbClr val="202122"/>
                </a:solidFill>
                <a:effectLst/>
                <a:latin typeface="Arial" panose="020B0604020202020204" pitchFamily="34" charset="0"/>
              </a:rPr>
              <a:t> is a secret data, typically a string of characters, usually used to confirm a user's identity.</a:t>
            </a:r>
            <a:r>
              <a:rPr lang="en-US" b="0" i="0" u="none" strike="noStrike" baseline="30000" dirty="0">
                <a:solidFill>
                  <a:srgbClr val="0645AD"/>
                </a:solidFill>
                <a:effectLst/>
                <a:latin typeface="Arial" panose="020B0604020202020204" pitchFamily="34" charset="0"/>
              </a:rPr>
              <a:t> </a:t>
            </a:r>
            <a:r>
              <a:rPr lang="en-US" b="0" i="0" dirty="0">
                <a:solidFill>
                  <a:srgbClr val="202122"/>
                </a:solidFill>
                <a:effectLst/>
                <a:latin typeface="Arial" panose="020B0604020202020204" pitchFamily="34" charset="0"/>
              </a:rPr>
              <a:t>Traditionally, passwords were expected to be memorized ,but the large number of password-protected services that a typical individual accesses can make memorization of unique passwords for each service impractical.</a:t>
            </a:r>
            <a:br>
              <a:rPr lang="en-US" b="0" i="0" dirty="0">
                <a:solidFill>
                  <a:srgbClr val="202122"/>
                </a:solidFill>
                <a:effectLst/>
                <a:latin typeface="Arial" panose="020B0604020202020204" pitchFamily="34" charset="0"/>
              </a:rPr>
            </a:br>
            <a:endParaRPr lang="en-US" b="1" dirty="0">
              <a:solidFill>
                <a:srgbClr val="0070C0"/>
              </a:solidFill>
              <a:latin typeface="Garamond" pitchFamily="18" charset="0"/>
            </a:endParaRPr>
          </a:p>
        </p:txBody>
      </p:sp>
      <p:pic>
        <p:nvPicPr>
          <p:cNvPr id="8" name="Content Placeholder 7">
            <a:extLst>
              <a:ext uri="{FF2B5EF4-FFF2-40B4-BE49-F238E27FC236}">
                <a16:creationId xmlns:a16="http://schemas.microsoft.com/office/drawing/2014/main" id="{F56A3EE8-E011-A65C-F686-26C41078E3EE}"/>
              </a:ext>
            </a:extLst>
          </p:cNvPr>
          <p:cNvPicPr>
            <a:picLocks noGrp="1" noChangeAspect="1"/>
          </p:cNvPicPr>
          <p:nvPr>
            <p:ph idx="1"/>
          </p:nvPr>
        </p:nvPicPr>
        <p:blipFill>
          <a:blip r:embed="rId4">
            <a:extLst>
              <a:ext uri="{837473B0-CC2E-450A-ABE3-18F120FF3D39}">
                <a1611:picAttrSrcUrl xmlns:a1611="http://schemas.microsoft.com/office/drawing/2016/11/main" r:id="rId5"/>
              </a:ext>
            </a:extLst>
          </a:blip>
          <a:stretch>
            <a:fillRect/>
          </a:stretch>
        </p:blipFill>
        <p:spPr>
          <a:xfrm>
            <a:off x="2756452" y="5157457"/>
            <a:ext cx="9435548" cy="3892881"/>
          </a:xfrm>
        </p:spPr>
      </p:pic>
      <p:sp>
        <p:nvSpPr>
          <p:cNvPr id="4" name="Right Arrow 3"/>
          <p:cNvSpPr/>
          <p:nvPr/>
        </p:nvSpPr>
        <p:spPr>
          <a:xfrm>
            <a:off x="0" y="200724"/>
            <a:ext cx="1717288" cy="1360447"/>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P73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744325" y="6410325"/>
            <a:ext cx="304800" cy="304800"/>
          </a:xfrm>
          <a:prstGeom prst="rect">
            <a:avLst/>
          </a:prstGeom>
        </p:spPr>
      </p:pic>
      <p:sp>
        <p:nvSpPr>
          <p:cNvPr id="9" name="TextBox 8">
            <a:extLst>
              <a:ext uri="{FF2B5EF4-FFF2-40B4-BE49-F238E27FC236}">
                <a16:creationId xmlns:a16="http://schemas.microsoft.com/office/drawing/2014/main" id="{039DB2ED-BDD2-8EB2-6080-76E14ED42033}"/>
              </a:ext>
            </a:extLst>
          </p:cNvPr>
          <p:cNvSpPr txBox="1"/>
          <p:nvPr/>
        </p:nvSpPr>
        <p:spPr>
          <a:xfrm>
            <a:off x="2299855" y="9076602"/>
            <a:ext cx="9892145" cy="230832"/>
          </a:xfrm>
          <a:prstGeom prst="rect">
            <a:avLst/>
          </a:prstGeom>
          <a:noFill/>
        </p:spPr>
        <p:txBody>
          <a:bodyPr wrap="square" rtlCol="0">
            <a:spAutoFit/>
          </a:bodyPr>
          <a:lstStyle/>
          <a:p>
            <a:r>
              <a:rPr lang="en-US" sz="900">
                <a:hlinkClick r:id="rId5" tooltip="https://blog.trustico.com/tech-tips/tips-create-remember-strong-passwords.php"/>
              </a:rPr>
              <a:t>This Photo</a:t>
            </a:r>
            <a:r>
              <a:rPr lang="en-US" sz="900"/>
              <a:t> by Unknown Author is licensed under </a:t>
            </a:r>
            <a:r>
              <a:rPr lang="en-US" sz="900">
                <a:hlinkClick r:id="rId7" tooltip="https://creativecommons.org/licenses/by/3.0/"/>
              </a:rPr>
              <a:t>CC BY</a:t>
            </a:r>
            <a:endParaRPr lang="en-US" sz="900"/>
          </a:p>
        </p:txBody>
      </p:sp>
    </p:spTree>
    <p:extLst>
      <p:ext uri="{BB962C8B-B14F-4D97-AF65-F5344CB8AC3E}">
        <p14:creationId xmlns:p14="http://schemas.microsoft.com/office/powerpoint/2010/main" val="3177959167"/>
      </p:ext>
    </p:extLst>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 Reasons we need password manager app for our passwords ?</a:t>
            </a:r>
          </a:p>
        </p:txBody>
      </p:sp>
      <p:sp>
        <p:nvSpPr>
          <p:cNvPr id="4" name="Right Arrow 3"/>
          <p:cNvSpPr/>
          <p:nvPr/>
        </p:nvSpPr>
        <p:spPr>
          <a:xfrm>
            <a:off x="0" y="200724"/>
            <a:ext cx="1717288" cy="1360447"/>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P2082.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744325" y="6410325"/>
            <a:ext cx="304800" cy="304800"/>
          </a:xfrm>
          <a:prstGeom prst="rect">
            <a:avLst/>
          </a:prstGeom>
        </p:spPr>
      </p:pic>
      <p:sp>
        <p:nvSpPr>
          <p:cNvPr id="10" name="TextBox 9">
            <a:extLst>
              <a:ext uri="{FF2B5EF4-FFF2-40B4-BE49-F238E27FC236}">
                <a16:creationId xmlns:a16="http://schemas.microsoft.com/office/drawing/2014/main" id="{A086E3C6-5F88-AF20-A06F-43731F4180C6}"/>
              </a:ext>
            </a:extLst>
          </p:cNvPr>
          <p:cNvSpPr txBox="1"/>
          <p:nvPr/>
        </p:nvSpPr>
        <p:spPr>
          <a:xfrm>
            <a:off x="2343150" y="789709"/>
            <a:ext cx="285750" cy="369332"/>
          </a:xfrm>
          <a:prstGeom prst="rect">
            <a:avLst/>
          </a:prstGeom>
          <a:noFill/>
        </p:spPr>
        <p:txBody>
          <a:bodyPr wrap="square">
            <a:spAutoFit/>
          </a:bodyPr>
          <a:lstStyle/>
          <a:p>
            <a:r>
              <a:rPr lang="en-US" b="1" dirty="0">
                <a:solidFill>
                  <a:srgbClr val="FF0000"/>
                </a:solidFill>
              </a:rPr>
              <a:t>8</a:t>
            </a:r>
            <a:endParaRPr lang="en-US" dirty="0"/>
          </a:p>
        </p:txBody>
      </p:sp>
      <p:sp>
        <p:nvSpPr>
          <p:cNvPr id="5" name="TextBox 4">
            <a:extLst>
              <a:ext uri="{FF2B5EF4-FFF2-40B4-BE49-F238E27FC236}">
                <a16:creationId xmlns:a16="http://schemas.microsoft.com/office/drawing/2014/main" id="{444A7315-C833-AB6A-50AB-3D3D6CC60616}"/>
              </a:ext>
            </a:extLst>
          </p:cNvPr>
          <p:cNvSpPr txBox="1"/>
          <p:nvPr/>
        </p:nvSpPr>
        <p:spPr>
          <a:xfrm>
            <a:off x="3048000" y="2173357"/>
            <a:ext cx="9144000" cy="3139321"/>
          </a:xfrm>
          <a:prstGeom prst="rect">
            <a:avLst/>
          </a:prstGeom>
          <a:noFill/>
        </p:spPr>
        <p:txBody>
          <a:bodyPr wrap="square">
            <a:spAutoFit/>
          </a:bodyPr>
          <a:lstStyle/>
          <a:p>
            <a:pPr algn="l"/>
            <a:r>
              <a:rPr lang="en-US" b="1" i="0" dirty="0">
                <a:solidFill>
                  <a:srgbClr val="0E0618"/>
                </a:solidFill>
                <a:effectLst/>
                <a:latin typeface="Proxima Nova"/>
              </a:rPr>
              <a:t> 1. Your passwords are too simple.</a:t>
            </a:r>
          </a:p>
          <a:p>
            <a:pPr algn="l"/>
            <a:endParaRPr lang="en-US" b="1" i="0" dirty="0">
              <a:solidFill>
                <a:srgbClr val="0E0618"/>
              </a:solidFill>
              <a:effectLst/>
              <a:latin typeface="Proxima Nova"/>
            </a:endParaRPr>
          </a:p>
          <a:p>
            <a:pPr lvl="1"/>
            <a:r>
              <a:rPr lang="en-US" b="0" i="0" dirty="0">
                <a:solidFill>
                  <a:srgbClr val="0E0618"/>
                </a:solidFill>
                <a:effectLst/>
                <a:latin typeface="Proxima Nova"/>
              </a:rPr>
              <a:t>This is the biggest reason, bar none. If you’re using passwords that you can easily remember (such as password, password123, happyhappyjoyjoy, etc.) you’re at risk. Why? Simple passwords are easier to crack. With the right tools (and enough horsepower) a hacker can crack those simple passwords in seconds or minutes. Because of this, you want to make sure that the passwords you use are hard (if not impossible) to remember. A good rule of thumb is that if you can easily remember a password, it’s probably easy to crack. The harder that password is to remember, the harder it is to crack. So when you use such difficult passwords, you need a vault to house them. That’s where the password manager comes into play.</a:t>
            </a:r>
          </a:p>
        </p:txBody>
      </p:sp>
      <p:pic>
        <p:nvPicPr>
          <p:cNvPr id="7" name="Picture 6">
            <a:extLst>
              <a:ext uri="{FF2B5EF4-FFF2-40B4-BE49-F238E27FC236}">
                <a16:creationId xmlns:a16="http://schemas.microsoft.com/office/drawing/2014/main" id="{04DF7232-0CCA-63AD-5498-0C9D804897DF}"/>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48820" y="5312678"/>
            <a:ext cx="11543180" cy="1545321"/>
          </a:xfrm>
          <a:prstGeom prst="rect">
            <a:avLst/>
          </a:prstGeom>
        </p:spPr>
      </p:pic>
      <p:sp>
        <p:nvSpPr>
          <p:cNvPr id="8" name="TextBox 7">
            <a:extLst>
              <a:ext uri="{FF2B5EF4-FFF2-40B4-BE49-F238E27FC236}">
                <a16:creationId xmlns:a16="http://schemas.microsoft.com/office/drawing/2014/main" id="{BE0A8751-A808-BA51-7BA0-BBE9BB1A05FE}"/>
              </a:ext>
            </a:extLst>
          </p:cNvPr>
          <p:cNvSpPr txBox="1"/>
          <p:nvPr/>
        </p:nvSpPr>
        <p:spPr>
          <a:xfrm>
            <a:off x="648820" y="7094062"/>
            <a:ext cx="11543180" cy="230832"/>
          </a:xfrm>
          <a:prstGeom prst="rect">
            <a:avLst/>
          </a:prstGeom>
          <a:noFill/>
        </p:spPr>
        <p:txBody>
          <a:bodyPr wrap="square" rtlCol="0">
            <a:spAutoFit/>
          </a:bodyPr>
          <a:lstStyle/>
          <a:p>
            <a:r>
              <a:rPr lang="en-US" sz="900">
                <a:hlinkClick r:id="rId6" tooltip="https://medium.com/@manujarvinen/having-excellent-passwords-easily-259e2dacd757"/>
              </a:rPr>
              <a:t>This Photo</a:t>
            </a:r>
            <a:r>
              <a:rPr lang="en-US" sz="900"/>
              <a:t> by Unknown Author is licensed under </a:t>
            </a:r>
            <a:r>
              <a:rPr lang="en-US" sz="900">
                <a:hlinkClick r:id="rId7" tooltip="https://creativecommons.org/licenses/by/3.0/"/>
              </a:rPr>
              <a:t>CC BY</a:t>
            </a:r>
            <a:endParaRPr lang="en-US" sz="900"/>
          </a:p>
        </p:txBody>
      </p:sp>
    </p:spTree>
    <p:extLst>
      <p:ext uri="{BB962C8B-B14F-4D97-AF65-F5344CB8AC3E}">
        <p14:creationId xmlns:p14="http://schemas.microsoft.com/office/powerpoint/2010/main" val="251628021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9"/>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42609849"/>
              </p:ext>
            </p:extLst>
          </p:nvPr>
        </p:nvGraphicFramePr>
        <p:xfrm>
          <a:off x="2473036" y="145473"/>
          <a:ext cx="9114703" cy="71558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Right Arrow 2"/>
          <p:cNvSpPr/>
          <p:nvPr/>
        </p:nvSpPr>
        <p:spPr>
          <a:xfrm>
            <a:off x="0" y="200724"/>
            <a:ext cx="1717288" cy="1360447"/>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P3613.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744325" y="6410325"/>
            <a:ext cx="304800" cy="304800"/>
          </a:xfrm>
          <a:prstGeom prst="rect">
            <a:avLst/>
          </a:prstGeom>
        </p:spPr>
      </p:pic>
    </p:spTree>
    <p:extLst>
      <p:ext uri="{BB962C8B-B14F-4D97-AF65-F5344CB8AC3E}">
        <p14:creationId xmlns:p14="http://schemas.microsoft.com/office/powerpoint/2010/main" val="159365597"/>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8"/>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p:nvPr/>
        </p:nvSpPr>
        <p:spPr>
          <a:xfrm>
            <a:off x="0" y="178416"/>
            <a:ext cx="2542478" cy="1449658"/>
          </a:xfrm>
          <a:prstGeom prst="rightArrow">
            <a:avLst/>
          </a:prstGeom>
          <a:solidFill>
            <a:srgbClr val="441C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sp>
        <p:nvSpPr>
          <p:cNvPr id="6" name="Right Arrow 5"/>
          <p:cNvSpPr/>
          <p:nvPr/>
        </p:nvSpPr>
        <p:spPr>
          <a:xfrm flipV="1">
            <a:off x="2784097" y="178416"/>
            <a:ext cx="6895162" cy="375426"/>
          </a:xfrm>
          <a:prstGeom prst="right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70C0"/>
              </a:solidFill>
            </a:endParaRPr>
          </a:p>
        </p:txBody>
      </p:sp>
      <p:sp>
        <p:nvSpPr>
          <p:cNvPr id="7" name="Rectangle 6"/>
          <p:cNvSpPr/>
          <p:nvPr/>
        </p:nvSpPr>
        <p:spPr>
          <a:xfrm>
            <a:off x="2542478" y="720436"/>
            <a:ext cx="9506647" cy="3785652"/>
          </a:xfrm>
          <a:prstGeom prst="rect">
            <a:avLst/>
          </a:prstGeom>
        </p:spPr>
        <p:txBody>
          <a:bodyPr wrap="square">
            <a:spAutoFit/>
          </a:bodyPr>
          <a:lstStyle/>
          <a:p>
            <a:pPr algn="l"/>
            <a:r>
              <a:rPr lang="en-US" sz="2400" b="1" i="0" dirty="0">
                <a:solidFill>
                  <a:srgbClr val="363940"/>
                </a:solidFill>
                <a:effectLst/>
                <a:latin typeface="Roboto Condensed" panose="020B0604020202020204" pitchFamily="2" charset="0"/>
              </a:rPr>
              <a:t>3. You Can Sync Your Passwords Across Multiple Devices</a:t>
            </a:r>
          </a:p>
          <a:p>
            <a:pPr algn="l"/>
            <a:r>
              <a:rPr lang="en-US" sz="2400" b="0" i="0" dirty="0">
                <a:solidFill>
                  <a:srgbClr val="363940"/>
                </a:solidFill>
                <a:effectLst/>
                <a:latin typeface="Libre Franklin" panose="020B0604020202020204" pitchFamily="2" charset="0"/>
              </a:rPr>
              <a:t>Another great benefit of using a password manager is that you can sync your passwords across multiple devices. This means that if you have a laptop and a desktop, or an iPhone and an Android phone, your passwords will be available on both devices. </a:t>
            </a:r>
          </a:p>
          <a:p>
            <a:pPr algn="l"/>
            <a:r>
              <a:rPr lang="en-US" sz="2400" b="0" i="0" dirty="0">
                <a:solidFill>
                  <a:srgbClr val="363940"/>
                </a:solidFill>
                <a:effectLst/>
                <a:latin typeface="Libre Franklin" panose="020B0604020202020204" pitchFamily="2" charset="0"/>
              </a:rPr>
              <a:t>This is handy if you tend to use different devices for different purposes. For example, you might use your laptop at work and your phone on the weekends. With a password manager, you can have the same passwords available on both devices without remembering multiple passwords.</a:t>
            </a:r>
          </a:p>
        </p:txBody>
      </p:sp>
      <p:sp>
        <p:nvSpPr>
          <p:cNvPr id="8" name="Flowchart: Connector 7"/>
          <p:cNvSpPr/>
          <p:nvPr/>
        </p:nvSpPr>
        <p:spPr>
          <a:xfrm>
            <a:off x="4773536" y="4672682"/>
            <a:ext cx="178420" cy="20072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4575103" y="4689335"/>
            <a:ext cx="178420" cy="20072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4396683" y="4672682"/>
            <a:ext cx="178420" cy="20072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3993743" y="4663688"/>
            <a:ext cx="178420" cy="20072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4211430" y="4676382"/>
            <a:ext cx="178420" cy="20072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P1010.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744325" y="6410325"/>
            <a:ext cx="304800" cy="304800"/>
          </a:xfrm>
          <a:prstGeom prst="rect">
            <a:avLst/>
          </a:prstGeom>
        </p:spPr>
      </p:pic>
    </p:spTree>
    <p:extLst>
      <p:ext uri="{BB962C8B-B14F-4D97-AF65-F5344CB8AC3E}">
        <p14:creationId xmlns:p14="http://schemas.microsoft.com/office/powerpoint/2010/main" val="2274707799"/>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16"/>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p:nvPr/>
        </p:nvSpPr>
        <p:spPr>
          <a:xfrm>
            <a:off x="79554" y="278777"/>
            <a:ext cx="2542478" cy="1449658"/>
          </a:xfrm>
          <a:prstGeom prst="rightArrow">
            <a:avLst/>
          </a:prstGeom>
          <a:solidFill>
            <a:srgbClr val="441C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ight Arrow 5"/>
          <p:cNvSpPr/>
          <p:nvPr/>
        </p:nvSpPr>
        <p:spPr>
          <a:xfrm>
            <a:off x="2784097" y="553842"/>
            <a:ext cx="6895162" cy="1208052"/>
          </a:xfrm>
          <a:prstGeom prst="right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70C0"/>
              </a:solidFill>
            </a:endParaRPr>
          </a:p>
        </p:txBody>
      </p:sp>
      <p:sp>
        <p:nvSpPr>
          <p:cNvPr id="7" name="Rectangle 6"/>
          <p:cNvSpPr/>
          <p:nvPr/>
        </p:nvSpPr>
        <p:spPr>
          <a:xfrm>
            <a:off x="3228409" y="553842"/>
            <a:ext cx="7876109" cy="6001643"/>
          </a:xfrm>
          <a:prstGeom prst="rect">
            <a:avLst/>
          </a:prstGeom>
        </p:spPr>
        <p:txBody>
          <a:bodyPr wrap="square">
            <a:spAutoFit/>
          </a:bodyPr>
          <a:lstStyle/>
          <a:p>
            <a:pPr algn="l"/>
            <a:r>
              <a:rPr lang="en-US" sz="2400" b="1" i="0" dirty="0">
                <a:solidFill>
                  <a:srgbClr val="363940"/>
                </a:solidFill>
                <a:effectLst/>
                <a:latin typeface="Roboto Condensed" panose="020B0604020202020204" pitchFamily="2" charset="0"/>
              </a:rPr>
              <a:t>4. You Can Store Sensitive Information Safely</a:t>
            </a:r>
          </a:p>
          <a:p>
            <a:pPr algn="l"/>
            <a:r>
              <a:rPr lang="en-US" sz="2400" b="0" i="0" dirty="0">
                <a:solidFill>
                  <a:srgbClr val="363940"/>
                </a:solidFill>
                <a:effectLst/>
                <a:latin typeface="Libre Franklin" panose="020B0604020202020204" pitchFamily="2" charset="0"/>
              </a:rPr>
              <a:t>You should also consider using a password manager because it’s a great way to store sensitive information. If you have ever tried storing passwords on an Excel spreadsheet, for example, the chances are that your information wasn’t as secure as it could be. </a:t>
            </a:r>
          </a:p>
          <a:p>
            <a:pPr algn="l"/>
            <a:r>
              <a:rPr lang="en-US" sz="2400" b="0" i="0" dirty="0">
                <a:solidFill>
                  <a:srgbClr val="363940"/>
                </a:solidFill>
                <a:effectLst/>
                <a:latin typeface="Libre Franklin" panose="020B0604020202020204" pitchFamily="2" charset="0"/>
              </a:rPr>
              <a:t>Password managers solve this problem by encrypting data and requiring multiple security steps before allowing access to stored data. This means that even if someone manages to hack into your password manager, they won’t be able to access your sensitive information without the proper credentials.</a:t>
            </a:r>
          </a:p>
          <a:p>
            <a:pPr algn="l"/>
            <a:r>
              <a:rPr lang="en-US" sz="2400" b="0" i="0" dirty="0">
                <a:solidFill>
                  <a:srgbClr val="363940"/>
                </a:solidFill>
                <a:effectLst/>
                <a:latin typeface="Libre Franklin" panose="020B0604020202020204" pitchFamily="2" charset="0"/>
              </a:rPr>
              <a:t>This is crucial not only for personal accounts but also for business accounts. In fact, many businesses are now requiring employees to use a password manager to store work-related passwords</a:t>
            </a:r>
            <a:endParaRPr lang="en-US" sz="2400" dirty="0"/>
          </a:p>
        </p:txBody>
      </p:sp>
      <p:sp>
        <p:nvSpPr>
          <p:cNvPr id="8" name="Flowchart: Connector 7"/>
          <p:cNvSpPr/>
          <p:nvPr/>
        </p:nvSpPr>
        <p:spPr>
          <a:xfrm>
            <a:off x="1380767" y="802884"/>
            <a:ext cx="178420" cy="20072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1087482" y="802884"/>
            <a:ext cx="178420" cy="20072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876650" y="787115"/>
            <a:ext cx="178420" cy="20072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576608" y="802884"/>
            <a:ext cx="178420" cy="20072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315726" y="787115"/>
            <a:ext cx="178420" cy="20072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P1010.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744325" y="6410325"/>
            <a:ext cx="304800" cy="304800"/>
          </a:xfrm>
          <a:prstGeom prst="rect">
            <a:avLst/>
          </a:prstGeom>
        </p:spPr>
      </p:pic>
    </p:spTree>
    <p:extLst>
      <p:ext uri="{BB962C8B-B14F-4D97-AF65-F5344CB8AC3E}">
        <p14:creationId xmlns:p14="http://schemas.microsoft.com/office/powerpoint/2010/main" val="1073929379"/>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16"/>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p:nvPr/>
        </p:nvSpPr>
        <p:spPr>
          <a:xfrm>
            <a:off x="0" y="178416"/>
            <a:ext cx="2542478" cy="1449658"/>
          </a:xfrm>
          <a:prstGeom prst="rightArrow">
            <a:avLst/>
          </a:prstGeom>
          <a:solidFill>
            <a:srgbClr val="441C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ight Arrow 5"/>
          <p:cNvSpPr/>
          <p:nvPr/>
        </p:nvSpPr>
        <p:spPr>
          <a:xfrm>
            <a:off x="2784097" y="782497"/>
            <a:ext cx="8795762" cy="5627827"/>
          </a:xfrm>
          <a:prstGeom prst="right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b="1" i="0" dirty="0">
                <a:solidFill>
                  <a:srgbClr val="363940"/>
                </a:solidFill>
                <a:effectLst/>
                <a:latin typeface="Roboto Condensed" panose="02000000000000000000" pitchFamily="2" charset="0"/>
              </a:rPr>
              <a:t>5. No More Fumbling with Login Screens</a:t>
            </a:r>
          </a:p>
          <a:p>
            <a:pPr algn="l"/>
            <a:r>
              <a:rPr lang="en-US" sz="2800" b="0" i="0" dirty="0">
                <a:solidFill>
                  <a:srgbClr val="363940"/>
                </a:solidFill>
                <a:effectLst/>
                <a:latin typeface="Libre Franklin" pitchFamily="2" charset="0"/>
              </a:rPr>
              <a:t>With a password manager, you also enjoy fast access. Once you’ve created and stored your passwords in your password manager, you’ll be able to access them quickly and easily. </a:t>
            </a:r>
          </a:p>
          <a:p>
            <a:pPr algn="l"/>
            <a:r>
              <a:rPr lang="en-US" sz="2800" b="0" i="0" dirty="0">
                <a:solidFill>
                  <a:srgbClr val="363940"/>
                </a:solidFill>
                <a:effectLst/>
                <a:latin typeface="Libre Franklin" pitchFamily="2" charset="0"/>
              </a:rPr>
              <a:t>Every time you log onto a site or app, you’ll be prompted to enter your master password. Once you’ve entered it, the password manager will automatically fill in all your other accounts’ login information.</a:t>
            </a:r>
          </a:p>
          <a:p>
            <a:pPr algn="l"/>
            <a:r>
              <a:rPr lang="en-US" sz="2800" b="0" i="0" dirty="0">
                <a:solidFill>
                  <a:srgbClr val="363940"/>
                </a:solidFill>
                <a:effectLst/>
                <a:latin typeface="Libre Franklin" pitchFamily="2" charset="0"/>
              </a:rPr>
              <a:t>This means that you won’t have to fumble with different login screens or remember multiple passwords. </a:t>
            </a:r>
          </a:p>
        </p:txBody>
      </p:sp>
      <p:sp>
        <p:nvSpPr>
          <p:cNvPr id="8" name="Flowchart: Connector 7"/>
          <p:cNvSpPr/>
          <p:nvPr/>
        </p:nvSpPr>
        <p:spPr>
          <a:xfrm>
            <a:off x="201061" y="802884"/>
            <a:ext cx="178420" cy="20072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411080" y="807897"/>
            <a:ext cx="178420" cy="20072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612141" y="782497"/>
            <a:ext cx="178420" cy="20072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822160" y="802884"/>
            <a:ext cx="178420" cy="20072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1054085" y="800969"/>
            <a:ext cx="178420" cy="20072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P1010.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744325" y="6410325"/>
            <a:ext cx="304800" cy="304800"/>
          </a:xfrm>
          <a:prstGeom prst="rect">
            <a:avLst/>
          </a:prstGeom>
        </p:spPr>
      </p:pic>
    </p:spTree>
    <p:extLst>
      <p:ext uri="{BB962C8B-B14F-4D97-AF65-F5344CB8AC3E}">
        <p14:creationId xmlns:p14="http://schemas.microsoft.com/office/powerpoint/2010/main" val="1619541040"/>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16"/>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p:nvPr/>
        </p:nvSpPr>
        <p:spPr>
          <a:xfrm>
            <a:off x="0" y="178416"/>
            <a:ext cx="2542478" cy="1449658"/>
          </a:xfrm>
          <a:prstGeom prst="rightArrow">
            <a:avLst/>
          </a:prstGeom>
          <a:solidFill>
            <a:srgbClr val="441C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ight Arrow 5"/>
          <p:cNvSpPr/>
          <p:nvPr/>
        </p:nvSpPr>
        <p:spPr>
          <a:xfrm>
            <a:off x="2542478" y="591011"/>
            <a:ext cx="6895162" cy="1208052"/>
          </a:xfrm>
          <a:prstGeom prst="right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70C0"/>
              </a:solidFill>
            </a:endParaRPr>
          </a:p>
        </p:txBody>
      </p:sp>
      <p:sp>
        <p:nvSpPr>
          <p:cNvPr id="7" name="Rectangle 6"/>
          <p:cNvSpPr/>
          <p:nvPr/>
        </p:nvSpPr>
        <p:spPr>
          <a:xfrm>
            <a:off x="3657600" y="720436"/>
            <a:ext cx="8534400" cy="9941183"/>
          </a:xfrm>
          <a:prstGeom prst="rect">
            <a:avLst/>
          </a:prstGeom>
        </p:spPr>
        <p:txBody>
          <a:bodyPr wrap="square">
            <a:spAutoFit/>
          </a:bodyPr>
          <a:lstStyle/>
          <a:p>
            <a:pPr algn="l"/>
            <a:r>
              <a:rPr lang="en-US" sz="3200" b="1" i="0" dirty="0">
                <a:solidFill>
                  <a:srgbClr val="363940"/>
                </a:solidFill>
                <a:effectLst/>
                <a:latin typeface="Roboto Condensed" panose="020B0604020202020204" pitchFamily="2" charset="0"/>
              </a:rPr>
              <a:t>You Can Store More than Passwords</a:t>
            </a:r>
          </a:p>
          <a:p>
            <a:pPr algn="l"/>
            <a:r>
              <a:rPr lang="en-US" sz="3200" b="0" i="0" dirty="0">
                <a:solidFill>
                  <a:srgbClr val="363940"/>
                </a:solidFill>
                <a:effectLst/>
                <a:latin typeface="Libre Franklin" panose="020B0604020202020204" pitchFamily="2" charset="0"/>
              </a:rPr>
              <a:t>Another great thing about password managers is that they don’t only store passwords. Many password managers can store other information securely, including bank account details, credit card numbers and software licenses.</a:t>
            </a:r>
          </a:p>
          <a:p>
            <a:pPr algn="l"/>
            <a:r>
              <a:rPr lang="en-US" sz="3200" b="0" i="0" dirty="0">
                <a:solidFill>
                  <a:srgbClr val="363940"/>
                </a:solidFill>
                <a:effectLst/>
                <a:latin typeface="Libre Franklin" panose="020B0604020202020204" pitchFamily="2" charset="0"/>
              </a:rPr>
              <a:t>This is particularly useful if you have to frequently access accounts that ask for the same information repeatedly. </a:t>
            </a:r>
          </a:p>
          <a:p>
            <a:pPr algn="l"/>
            <a:r>
              <a:rPr lang="en-US" sz="3200" b="0" i="0" dirty="0">
                <a:solidFill>
                  <a:srgbClr val="363940"/>
                </a:solidFill>
                <a:effectLst/>
                <a:latin typeface="Libre Franklin" panose="020B0604020202020204" pitchFamily="2" charset="0"/>
              </a:rPr>
              <a:t>For example, when you download a program from Adobe or Microsoft Office website, you’ll be asked to enter your name, address and other contact information. </a:t>
            </a:r>
          </a:p>
          <a:p>
            <a:pPr algn="l"/>
            <a:r>
              <a:rPr lang="en-US" sz="3200" b="0" i="0" dirty="0">
                <a:solidFill>
                  <a:srgbClr val="363940"/>
                </a:solidFill>
                <a:effectLst/>
                <a:latin typeface="Libre Franklin" panose="020B0604020202020204" pitchFamily="2" charset="0"/>
              </a:rPr>
              <a:t>With a password manager, you can store this data in one place so that you don’t have to type it in every time.  This also means that if someone gains access to your accounts, they won’t be able to steal your identity or worse.</a:t>
            </a:r>
            <a:endParaRPr lang="en-US" sz="2400" dirty="0"/>
          </a:p>
        </p:txBody>
      </p:sp>
      <p:sp>
        <p:nvSpPr>
          <p:cNvPr id="14" name="Flowchart: Connector 13"/>
          <p:cNvSpPr/>
          <p:nvPr/>
        </p:nvSpPr>
        <p:spPr>
          <a:xfrm>
            <a:off x="2699955" y="591011"/>
            <a:ext cx="602165" cy="624468"/>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70C0"/>
                </a:solidFill>
              </a:rPr>
              <a:t>6</a:t>
            </a:r>
          </a:p>
        </p:txBody>
      </p:sp>
      <p:pic>
        <p:nvPicPr>
          <p:cNvPr id="10" name="~PP3407.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744325" y="6410325"/>
            <a:ext cx="304800" cy="304800"/>
          </a:xfrm>
          <a:prstGeom prst="rect">
            <a:avLst/>
          </a:prstGeom>
        </p:spPr>
      </p:pic>
    </p:spTree>
    <p:extLst>
      <p:ext uri="{BB962C8B-B14F-4D97-AF65-F5344CB8AC3E}">
        <p14:creationId xmlns:p14="http://schemas.microsoft.com/office/powerpoint/2010/main" val="227470779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10"/>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p:nvPr/>
        </p:nvSpPr>
        <p:spPr>
          <a:xfrm>
            <a:off x="0" y="178416"/>
            <a:ext cx="2542478" cy="1449658"/>
          </a:xfrm>
          <a:prstGeom prst="rightArrow">
            <a:avLst/>
          </a:prstGeom>
          <a:solidFill>
            <a:srgbClr val="441C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ight Arrow 5"/>
          <p:cNvSpPr/>
          <p:nvPr/>
        </p:nvSpPr>
        <p:spPr>
          <a:xfrm>
            <a:off x="2784097" y="553842"/>
            <a:ext cx="6895162" cy="1208052"/>
          </a:xfrm>
          <a:prstGeom prst="right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70C0"/>
              </a:solidFill>
            </a:endParaRPr>
          </a:p>
        </p:txBody>
      </p:sp>
      <p:sp>
        <p:nvSpPr>
          <p:cNvPr id="7" name="Rectangle 6"/>
          <p:cNvSpPr/>
          <p:nvPr/>
        </p:nvSpPr>
        <p:spPr>
          <a:xfrm>
            <a:off x="3858322" y="831273"/>
            <a:ext cx="8333678" cy="10433625"/>
          </a:xfrm>
          <a:prstGeom prst="rect">
            <a:avLst/>
          </a:prstGeom>
        </p:spPr>
        <p:txBody>
          <a:bodyPr wrap="square">
            <a:spAutoFit/>
          </a:bodyPr>
          <a:lstStyle/>
          <a:p>
            <a:pPr algn="l"/>
            <a:r>
              <a:rPr lang="en-US" sz="3200" b="1" i="0" dirty="0">
                <a:solidFill>
                  <a:srgbClr val="363940"/>
                </a:solidFill>
                <a:effectLst/>
                <a:latin typeface="Roboto Condensed" panose="020B0604020202020204" pitchFamily="2" charset="0"/>
              </a:rPr>
              <a:t>It’s Easier to Manage Shared Accounts</a:t>
            </a:r>
          </a:p>
          <a:p>
            <a:pPr algn="l"/>
            <a:r>
              <a:rPr lang="en-US" sz="3200" b="0" i="0" dirty="0">
                <a:solidFill>
                  <a:srgbClr val="363940"/>
                </a:solidFill>
                <a:effectLst/>
                <a:latin typeface="Libre Franklin" panose="020B0604020202020204" pitchFamily="2" charset="0"/>
              </a:rPr>
              <a:t>Managing how many people have access to a single account can be a complete nightmare for businesses. </a:t>
            </a:r>
          </a:p>
          <a:p>
            <a:pPr algn="l"/>
            <a:r>
              <a:rPr lang="en-US" sz="3200" b="0" i="0" dirty="0">
                <a:solidFill>
                  <a:srgbClr val="363940"/>
                </a:solidFill>
                <a:effectLst/>
                <a:latin typeface="Libre Franklin" panose="020B0604020202020204" pitchFamily="2" charset="0"/>
              </a:rPr>
              <a:t>One of the most critical benefits of a password manager is its ease of use.  Businesses can store account information in one place, so everyone has access whenever they need it, making it incredibly difficult for someone to get into an account without permission. </a:t>
            </a:r>
          </a:p>
          <a:p>
            <a:pPr algn="l"/>
            <a:r>
              <a:rPr lang="en-US" sz="3200" b="0" i="0" dirty="0">
                <a:solidFill>
                  <a:srgbClr val="363940"/>
                </a:solidFill>
                <a:effectLst/>
                <a:latin typeface="Libre Franklin" panose="020B0604020202020204" pitchFamily="2" charset="0"/>
              </a:rPr>
              <a:t>Some password managers also have a feature that allows the account owner to create a password and share it with the rest without them knowing what the password is. Consequently, you can rest assured that your information is secure even when you’ve stopped working with the person because all you have to do is change the password and share it with the rest again.</a:t>
            </a:r>
          </a:p>
        </p:txBody>
      </p:sp>
      <p:sp>
        <p:nvSpPr>
          <p:cNvPr id="14" name="Flowchart: Connector 13"/>
          <p:cNvSpPr/>
          <p:nvPr/>
        </p:nvSpPr>
        <p:spPr>
          <a:xfrm>
            <a:off x="2672913" y="724491"/>
            <a:ext cx="602165" cy="624468"/>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70C0"/>
                </a:solidFill>
              </a:rPr>
              <a:t>7</a:t>
            </a:r>
          </a:p>
        </p:txBody>
      </p:sp>
      <p:pic>
        <p:nvPicPr>
          <p:cNvPr id="10" name="~PP3407.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744325" y="6410325"/>
            <a:ext cx="304800" cy="304800"/>
          </a:xfrm>
          <a:prstGeom prst="rect">
            <a:avLst/>
          </a:prstGeom>
        </p:spPr>
      </p:pic>
    </p:spTree>
    <p:extLst>
      <p:ext uri="{BB962C8B-B14F-4D97-AF65-F5344CB8AC3E}">
        <p14:creationId xmlns:p14="http://schemas.microsoft.com/office/powerpoint/2010/main" val="2060983708"/>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10"/>
                </p:tgtEl>
              </p:cMediaNode>
            </p:audio>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1110</TotalTime>
  <Words>1348</Words>
  <Application>Microsoft Office PowerPoint</Application>
  <PresentationFormat>Widescreen</PresentationFormat>
  <Paragraphs>72</Paragraphs>
  <Slides>13</Slides>
  <Notes>0</Notes>
  <HiddenSlides>0</HiddenSlides>
  <MMClips>13</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Century Gothic</vt:lpstr>
      <vt:lpstr>Garamond</vt:lpstr>
      <vt:lpstr>Libre Franklin</vt:lpstr>
      <vt:lpstr>Proxima Nova</vt:lpstr>
      <vt:lpstr>Roboto Condensed</vt:lpstr>
      <vt:lpstr>urw-din</vt:lpstr>
      <vt:lpstr>Wingdings 3</vt:lpstr>
      <vt:lpstr>Wisp</vt:lpstr>
      <vt:lpstr>Password manager Using GUI App with Tkinter Presentation by  JEGEDE OLUWAFOLABOMI</vt:lpstr>
      <vt:lpstr>What does Password mean ?  A password, sometimes called a passcode is a secret data, typically a string of characters, usually used to confirm a user's identity. Traditionally, passwords were expected to be memorized ,but the large number of password-protected services that a typical individual accesses can make memorization of unique passwords for each service impractical. </vt:lpstr>
      <vt:lpstr> Reasons we need password manager app for our passwords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Product Design Presentation by  JEGEDE OLUWAFOLABOMI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Product Design Presentation by  Oduntan Mubarak</dc:title>
  <dc:creator>hp</dc:creator>
  <cp:lastModifiedBy>Oluwafolabomi</cp:lastModifiedBy>
  <cp:revision>107</cp:revision>
  <dcterms:created xsi:type="dcterms:W3CDTF">2022-09-18T14:07:05Z</dcterms:created>
  <dcterms:modified xsi:type="dcterms:W3CDTF">2022-10-29T06:51:22Z</dcterms:modified>
</cp:coreProperties>
</file>