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  <p:sldId id="278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63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51A4-2CF4-4456-982F-25634FC22289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C9FD5-4400-4F98-AB97-3A29DB1054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59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lean. Beef is usually a bright, cherry-red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varies from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light, bright red to a dark red. Pork lean varies from greyish-pink to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greyishred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while lamb cuts vary from a light, reddish-pink to a brick red.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of fat. Beef fat is usually firm and white, cream-white, or possibly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slightly yellow in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Pork fat tends to be white and greasy, while lamb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 is often brittle and chalk-white in appearance.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of cut. Beef cuts are large in size, while the same cuts from pork and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 are usually half the size of beef. Lamb tends to produce the smallest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cuts.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BLADE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Blade cuts include the blade bone (scapula). The back bone and a portion of the rib bone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 present. The shape of the blade bone varies, depending on where the steak was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 from the shoulder or chuck. It may take the shape of the number seven (7) or it may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straight and flat.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REGION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Arm cuts contain the arm bone 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humerus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Cross sections of rib bones may be present.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many muscles in arm cuts, which run in different directions.</a:t>
            </a:r>
          </a:p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shoulder or chuck produces both blade cuts and arm cuts.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 cuts from the rib region contain the back bone (comprised of the chine and feather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bones in this instance) and the rib bone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9FD5-4400-4F98-AB97-3A29DB1054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13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LOIN (SHORT LOIN)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Loin (short loin) cuts contain the back bone. The back bone in these cuts can be further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broken down into the spine, chine, and finger bones. In addition, one top loin steak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carries the 13th rib. The three major muscles of concern include the loin eye or top loin,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tenderloin, and the flank (abdominal muscles)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SIRLOIN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Sirloin cuts originate from the area of the loin that is closest to the round. The two bones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 in these cuts are the backbone and the hip bone. Important major muscles include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sirloin, tenderloin, and the bottom sirloin.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BRISKET, BREAST, AND SHORT PLATE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Brisket, breast, and short plate cuts contain breast bone and rib bones. Important cuts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this area include the beef brisket, short ribs, pork spareribs and bacon sides (from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belly), and lamb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riblets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ROUND, LEG, AND HAM REGION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Round, leg, and ham cuts are from the hind leg.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cuts from the leg contain the leg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bone (femur). The four major muscle groups include the tip (knuckle), top (inside) round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leg, bottom (outside) round or leg, and the eye of round or leg.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9FD5-4400-4F98-AB97-3A29DB1054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Bone structure can sometimes be the easiest way to identify a cut. Many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cuts are named by the bones contained in the cuts, and they indicate where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cuts originated from on the carcass. The shape of bones is similar in all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species, with the size of each bone varying with both age and species.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Muscle structure can also help identify a cut. For this reason, it can be very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to understand muscle structure and how the shape of muscles differs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various cuts. Studying retail cut charts is often helpful to becoming familiar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muscle structure.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C9FD5-4400-4F98-AB97-3A29DB1054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9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02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32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4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2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32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0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0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82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3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9245F-EA4A-4F07-8FC5-B3FDC83A7F1A}" type="datetimeFigureOut">
              <a:rPr lang="en-GB" smtClean="0"/>
              <a:t>20/01/2020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D5C0-0C86-46E4-AD5D-A6F200D8D6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6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eat.tamu.edu/extens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1693863"/>
            <a:ext cx="9144000" cy="2387600"/>
          </a:xfrm>
        </p:spPr>
        <p:txBody>
          <a:bodyPr>
            <a:normAutofit/>
          </a:bodyPr>
          <a:lstStyle/>
          <a:p>
            <a:r>
              <a:rPr lang="en-GB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CARCASS CUTS AND IDENTIFICATION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517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755" y="449986"/>
            <a:ext cx="10515600" cy="51861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Cuts 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Overview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Retail Cuts</a:t>
            </a:r>
            <a:r>
              <a:rPr lang="en-GB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788" y="709294"/>
            <a:ext cx="9239534" cy="61115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40" y="124712"/>
            <a:ext cx="9171295" cy="6715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1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3" y="110852"/>
            <a:ext cx="9703763" cy="674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38" y="198055"/>
            <a:ext cx="9771797" cy="66599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0" y="93910"/>
            <a:ext cx="10259985" cy="6764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5" y="136478"/>
            <a:ext cx="10667779" cy="66191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0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6036" y="1596788"/>
            <a:ext cx="43556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Tip:</a:t>
            </a:r>
          </a:p>
          <a:p>
            <a:endParaRPr lang="en-GB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seven categories </a:t>
            </a:r>
          </a:p>
          <a:p>
            <a:endParaRPr lang="en-GB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an associated bone</a:t>
            </a:r>
            <a:endParaRPr lang="en-GB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bone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82" y="119418"/>
            <a:ext cx="6175375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96" y="614150"/>
            <a:ext cx="9764966" cy="5601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13" y="614149"/>
            <a:ext cx="10467131" cy="5431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3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01" y="518615"/>
            <a:ext cx="9964824" cy="54591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3899"/>
            <a:ext cx="11150600" cy="5863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Carcass is prepared into cuts to make it:</a:t>
            </a:r>
          </a:p>
          <a:p>
            <a:pPr marL="457200" lvl="1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-convenient to buy in smaller amounts</a:t>
            </a:r>
          </a:p>
          <a:p>
            <a:pPr marL="457200" lvl="1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-convenient to buy in suitable portions and sizes</a:t>
            </a:r>
          </a:p>
          <a:p>
            <a:pPr marL="457200" lvl="1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-easier to prepare and quicker to cook</a:t>
            </a:r>
          </a:p>
          <a:p>
            <a:pPr marL="457200" lvl="1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-easier to store safely 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Primal cuts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large primary piece of meat separated from the animal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fabricated cuts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smaller portions taken from primal cuts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Fabricated cuts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meat are influenced by the structure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composition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carcass e.g. the position of bones and muscles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6" y="572883"/>
            <a:ext cx="9744500" cy="5737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2" y="443173"/>
            <a:ext cx="9157646" cy="61050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3" y="465119"/>
            <a:ext cx="9430603" cy="5959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396934"/>
            <a:ext cx="10515600" cy="4351338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important!</a:t>
            </a:r>
          </a:p>
          <a:p>
            <a:pPr marL="0" indent="0" algn="ctr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Cuts of Poultry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734404" y="1617260"/>
            <a:ext cx="8528711" cy="494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61722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www.huerto-trading.com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5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6035"/>
            <a:ext cx="10515600" cy="5480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Readings/Additional Resources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Texas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AgriLife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Service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AggieMeat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(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aggiemeat.tamu.edu)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University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Nebraska Meat Identification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Tennessee 4-H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 Judging Activity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uidelines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Texas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M Meat Science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meat.tamu.edu/extension.html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520700"/>
            <a:ext cx="10515600" cy="56562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PROCESS...</a:t>
            </a:r>
          </a:p>
          <a:p>
            <a:pPr algn="ctr" eaLnBrk="1" hangingPunct="1">
              <a:buFont typeface="Arial" charset="0"/>
              <a:buNone/>
              <a:defRPr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(HALVES)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QUARTERS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(wholesale cuts)</a:t>
            </a: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PRIMALS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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(FABRICATED) CUTS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2"/>
            <a:ext cx="10515600" cy="637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keys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successful identification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carcass cuts: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Determine the species (beef, pork, or lamb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Colour of lean</a:t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Type of fat</a:t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• Size of cut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Determine the wholesale origin of the retail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-Seven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retail cuts: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blade cuts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 cuts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 cuts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loin cuts 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sirloin cuts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breast, brisket, and short plate cuts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round, and ham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cuts</a:t>
            </a:r>
          </a:p>
        </p:txBody>
      </p:sp>
    </p:spTree>
    <p:extLst>
      <p:ext uri="{BB962C8B-B14F-4D97-AF65-F5344CB8AC3E}">
        <p14:creationId xmlns:p14="http://schemas.microsoft.com/office/powerpoint/2010/main" val="30680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227" y="382138"/>
            <a:ext cx="9223367" cy="56768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8809" y="6488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Courtesy of Texas A &amp; M University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6728"/>
            <a:ext cx="10515600" cy="574023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Bone structure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-easiest way to identify a cut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-cuts are named by the bones contained in the cuts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cuts originated from on the carcass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Muscle structure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-can also help identify a cut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83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5822121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endPara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RETAIL CUT NOMENCLATURE</a:t>
            </a:r>
          </a:p>
          <a:p>
            <a:pPr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U.R.M.I.S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Retail Meat Identity Standards)</a:t>
            </a:r>
          </a:p>
          <a:p>
            <a:pPr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Industrial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Meat Identification Standards Committee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9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Nomenclature consists of three parts:</a:t>
            </a: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cut: Beef, Pork or lamb</a:t>
            </a:r>
          </a:p>
          <a:p>
            <a:pPr lvl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 cut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of the seven cuts per species</a:t>
            </a:r>
          </a:p>
          <a:p>
            <a:pPr lvl="1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Loin, Rib, Leg, Arm, Hip, or Belly/Side</a:t>
            </a:r>
          </a:p>
          <a:p>
            <a:pPr lvl="1"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cut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-Name (Common, Geographic, Trade, or Cooking Method)</a:t>
            </a:r>
          </a:p>
          <a:p>
            <a:pPr marL="914400" lvl="2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-Steak/Chop</a:t>
            </a:r>
          </a:p>
          <a:p>
            <a:pPr marL="914400" lvl="2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-Roast</a:t>
            </a:r>
          </a:p>
          <a:p>
            <a:pPr marL="914400" lvl="2" indent="0"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-Boneless or Bone-in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98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rmis lab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84" y="1232475"/>
            <a:ext cx="84867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0684" y="5224025"/>
            <a:ext cx="2130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1.  SPECIES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2975" y="647700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U.R.M.I.S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LABEL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20684" y="5620900"/>
            <a:ext cx="2089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  PRIMAL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028700" y="6045200"/>
            <a:ext cx="28103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solidFill>
                  <a:srgbClr val="008080"/>
                </a:solidFill>
                <a:latin typeface="Times New Roman" panose="02020603050405020304" pitchFamily="18" charset="0"/>
              </a:rPr>
              <a:t>3.  RETAIL CUT</a:t>
            </a:r>
          </a:p>
        </p:txBody>
      </p:sp>
    </p:spTree>
    <p:extLst>
      <p:ext uri="{BB962C8B-B14F-4D97-AF65-F5344CB8AC3E}">
        <p14:creationId xmlns:p14="http://schemas.microsoft.com/office/powerpoint/2010/main" val="24840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364</Words>
  <Application>Microsoft Office PowerPoint</Application>
  <PresentationFormat>Widescreen</PresentationFormat>
  <Paragraphs>103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CARCASS CUTS AND IDENTIFICATION ANS 517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Wholesale Cuts and Overview of Retail Cuts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CARCASS CUTS AND IDENTIFICATION ANS 517</dc:title>
  <dc:creator>oneay</dc:creator>
  <cp:lastModifiedBy>oneay</cp:lastModifiedBy>
  <cp:revision>32</cp:revision>
  <dcterms:created xsi:type="dcterms:W3CDTF">2020-01-18T18:22:31Z</dcterms:created>
  <dcterms:modified xsi:type="dcterms:W3CDTF">2020-01-20T01:16:23Z</dcterms:modified>
</cp:coreProperties>
</file>