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8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FA91-3952-4ECC-9A04-50BC024347B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5A99-541C-424C-BFAE-F213D53F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ALGORITHM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Generation of an algorithm(flowchart and pseudocode ) to present the steps taken to solve given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2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2" y="278041"/>
            <a:ext cx="10515600" cy="1086304"/>
          </a:xfrm>
        </p:spPr>
        <p:txBody>
          <a:bodyPr>
            <a:normAutofit fontScale="90000"/>
          </a:bodyPr>
          <a:lstStyle/>
          <a:p>
            <a:r>
              <a:rPr lang="en-GB" sz="3300" dirty="0" smtClean="0"/>
              <a:t>Exercise I</a:t>
            </a:r>
            <a:br>
              <a:rPr lang="en-GB" sz="3300" dirty="0" smtClean="0"/>
            </a:br>
            <a:r>
              <a:rPr lang="en-GB" sz="3300" dirty="0" smtClean="0"/>
              <a:t>Algorithm to find the root of a quadratic equation </a:t>
            </a:r>
            <a:r>
              <a:rPr lang="en-US" sz="3300" dirty="0"/>
              <a:t>Ax</a:t>
            </a:r>
            <a:r>
              <a:rPr lang="en-US" sz="3300" baseline="30000" dirty="0"/>
              <a:t>2</a:t>
            </a:r>
            <a:r>
              <a:rPr lang="en-US" sz="3300" dirty="0"/>
              <a:t> +</a:t>
            </a:r>
            <a:r>
              <a:rPr lang="en-US" sz="3300" dirty="0" err="1"/>
              <a:t>Bx</a:t>
            </a:r>
            <a:r>
              <a:rPr lang="en-US" sz="3300" dirty="0"/>
              <a:t> + C = 0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342" y="970006"/>
            <a:ext cx="315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FLOWCHART</a:t>
            </a:r>
            <a:endParaRPr lang="en-US" u="sng" dirty="0"/>
          </a:p>
        </p:txBody>
      </p:sp>
      <p:sp>
        <p:nvSpPr>
          <p:cNvPr id="5" name="Flowchart: Terminator 4"/>
          <p:cNvSpPr/>
          <p:nvPr/>
        </p:nvSpPr>
        <p:spPr>
          <a:xfrm>
            <a:off x="2206171" y="1154672"/>
            <a:ext cx="957943" cy="63058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783770" y="1985219"/>
            <a:ext cx="3802743" cy="62411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ENTER VALUE a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783770" y="2879466"/>
            <a:ext cx="3802743" cy="62411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ENTER VALUE b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783770" y="3765255"/>
            <a:ext cx="3802743" cy="62411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ENTER VALUE 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4"/>
            <a:endCxn id="7" idx="1"/>
          </p:cNvCxnSpPr>
          <p:nvPr/>
        </p:nvCxnSpPr>
        <p:spPr>
          <a:xfrm>
            <a:off x="2685142" y="2609333"/>
            <a:ext cx="0" cy="27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85141" y="3503580"/>
            <a:ext cx="0" cy="27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85141" y="4397827"/>
            <a:ext cx="0" cy="27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475342" y="4667960"/>
            <a:ext cx="4749801" cy="55718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altLang="en-US" dirty="0" smtClean="0">
                <a:solidFill>
                  <a:schemeClr val="tx1"/>
                </a:solidFill>
                <a:latin typeface="droid sans mono"/>
              </a:rPr>
              <a:t>= (-</a:t>
            </a:r>
            <a:r>
              <a:rPr lang="en-US" altLang="en-US" dirty="0">
                <a:solidFill>
                  <a:schemeClr val="tx1"/>
                </a:solidFill>
                <a:latin typeface="droid sans mono"/>
              </a:rPr>
              <a:t>b </a:t>
            </a:r>
            <a:r>
              <a:rPr lang="en-US" altLang="en-US" dirty="0" smtClean="0">
                <a:solidFill>
                  <a:schemeClr val="tx1"/>
                </a:solidFill>
                <a:latin typeface="droid sans mono"/>
              </a:rPr>
              <a:t>+ </a:t>
            </a:r>
            <a:r>
              <a:rPr lang="en-US" altLang="en-US" dirty="0">
                <a:solidFill>
                  <a:schemeClr val="tx1"/>
                </a:solidFill>
                <a:latin typeface="droid sans mono"/>
              </a:rPr>
              <a:t>(b ** </a:t>
            </a:r>
            <a:r>
              <a:rPr lang="en-US" altLang="en-US" dirty="0" smtClean="0">
                <a:solidFill>
                  <a:schemeClr val="tx1"/>
                </a:solidFill>
                <a:latin typeface="droid sans mono"/>
              </a:rPr>
              <a:t>2) </a:t>
            </a:r>
            <a:r>
              <a:rPr lang="en-US" altLang="en-US" dirty="0">
                <a:solidFill>
                  <a:schemeClr val="tx1"/>
                </a:solidFill>
                <a:latin typeface="droid sans mono"/>
              </a:rPr>
              <a:t>- 4 * a * c) ** 0.5) / 2 * </a:t>
            </a:r>
            <a:r>
              <a:rPr lang="en-US" altLang="en-US" dirty="0" smtClean="0">
                <a:solidFill>
                  <a:schemeClr val="tx1"/>
                </a:solidFill>
                <a:latin typeface="droid sans mono"/>
              </a:rPr>
              <a:t>a)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92396" y="5225143"/>
            <a:ext cx="0" cy="27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475342" y="5506969"/>
            <a:ext cx="4749801" cy="55718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altLang="en-US" dirty="0" smtClean="0">
                <a:solidFill>
                  <a:schemeClr val="tx1"/>
                </a:solidFill>
                <a:latin typeface="droid sans mono"/>
              </a:rPr>
              <a:t> = (-</a:t>
            </a:r>
            <a:r>
              <a:rPr lang="en-US" altLang="en-US" dirty="0">
                <a:solidFill>
                  <a:schemeClr val="tx1"/>
                </a:solidFill>
                <a:latin typeface="droid sans mono"/>
              </a:rPr>
              <a:t>b </a:t>
            </a:r>
            <a:r>
              <a:rPr lang="en-US" altLang="en-US" dirty="0" smtClean="0">
                <a:solidFill>
                  <a:schemeClr val="tx1"/>
                </a:solidFill>
                <a:latin typeface="droid sans mono"/>
              </a:rPr>
              <a:t>- </a:t>
            </a:r>
            <a:r>
              <a:rPr lang="en-US" altLang="en-US" dirty="0">
                <a:solidFill>
                  <a:schemeClr val="tx1"/>
                </a:solidFill>
                <a:latin typeface="droid sans mono"/>
              </a:rPr>
              <a:t>(b ** 2 - 4 * a * c) ** 0.5) / 2 * </a:t>
            </a:r>
            <a:r>
              <a:rPr lang="en-US" altLang="en-US" dirty="0" smtClean="0">
                <a:solidFill>
                  <a:schemeClr val="tx1"/>
                </a:solidFill>
                <a:latin typeface="droid sans mono"/>
              </a:rPr>
              <a:t>a)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014652" y="1980235"/>
            <a:ext cx="2479431" cy="62909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</a:t>
            </a: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baseline="-25000" dirty="0" smtClean="0"/>
              <a:t>,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GB" dirty="0" smtClean="0"/>
              <a:t>)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692396" y="6064152"/>
            <a:ext cx="0" cy="40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/>
          <p:cNvSpPr/>
          <p:nvPr/>
        </p:nvSpPr>
        <p:spPr>
          <a:xfrm>
            <a:off x="2535671" y="6345978"/>
            <a:ext cx="353227" cy="35169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8077753" y="1223107"/>
            <a:ext cx="353227" cy="35169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0" idx="4"/>
            <a:endCxn id="41" idx="0"/>
          </p:cNvCxnSpPr>
          <p:nvPr/>
        </p:nvCxnSpPr>
        <p:spPr>
          <a:xfrm>
            <a:off x="8254367" y="1574800"/>
            <a:ext cx="1" cy="40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254366" y="2610717"/>
            <a:ext cx="1" cy="40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/>
          <p:cNvSpPr/>
          <p:nvPr/>
        </p:nvSpPr>
        <p:spPr>
          <a:xfrm>
            <a:off x="7775394" y="3014768"/>
            <a:ext cx="957943" cy="63058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6" idx="1"/>
          </p:cNvCxnSpPr>
          <p:nvPr/>
        </p:nvCxnSpPr>
        <p:spPr>
          <a:xfrm>
            <a:off x="2685141" y="1785257"/>
            <a:ext cx="1" cy="19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1987"/>
            <a:ext cx="10515600" cy="470143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Exercise II</a:t>
            </a:r>
            <a:br>
              <a:rPr lang="en-GB" sz="3600" dirty="0" smtClean="0"/>
            </a:br>
            <a:r>
              <a:rPr lang="en-US" sz="3600" dirty="0"/>
              <a:t>Find the root of a  Cubic Equation Ax</a:t>
            </a:r>
            <a:r>
              <a:rPr lang="en-US" sz="3600" baseline="30000" dirty="0"/>
              <a:t>3</a:t>
            </a:r>
            <a:r>
              <a:rPr lang="en-US" sz="3600" dirty="0"/>
              <a:t> + Bx</a:t>
            </a:r>
            <a:r>
              <a:rPr lang="en-US" sz="3600" baseline="30000" dirty="0"/>
              <a:t>2</a:t>
            </a:r>
            <a:r>
              <a:rPr lang="en-US" sz="3600" dirty="0"/>
              <a:t> + </a:t>
            </a:r>
            <a:r>
              <a:rPr lang="en-US" sz="3600" dirty="0" err="1"/>
              <a:t>Cx</a:t>
            </a:r>
            <a:r>
              <a:rPr lang="en-US" sz="3600" dirty="0"/>
              <a:t> + D = 0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2956446" y="884960"/>
            <a:ext cx="957943" cy="63058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38905" y="1534145"/>
            <a:ext cx="1" cy="1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2263111" y="1700184"/>
            <a:ext cx="2344614" cy="111662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A</a:t>
            </a:r>
          </a:p>
          <a:p>
            <a:pPr algn="ctr"/>
            <a:r>
              <a:rPr lang="en-GB" dirty="0" smtClean="0"/>
              <a:t>INPUT B </a:t>
            </a:r>
          </a:p>
          <a:p>
            <a:pPr algn="ctr"/>
            <a:r>
              <a:rPr lang="en-GB" dirty="0" smtClean="0"/>
              <a:t>INPUT C</a:t>
            </a:r>
          </a:p>
          <a:p>
            <a:pPr algn="ctr"/>
            <a:r>
              <a:rPr lang="en-GB" dirty="0" smtClean="0"/>
              <a:t>INPUT 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35414" y="5515324"/>
            <a:ext cx="1" cy="1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29645" y="2427813"/>
            <a:ext cx="1" cy="1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29646" y="1526032"/>
            <a:ext cx="1" cy="1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35416" y="2802843"/>
            <a:ext cx="1" cy="1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35416" y="4218405"/>
            <a:ext cx="1" cy="1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2239108" y="2987482"/>
            <a:ext cx="2083777" cy="12309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GB" dirty="0" smtClean="0"/>
              <a:t>0 =A/A</a:t>
            </a:r>
          </a:p>
          <a:p>
            <a:pPr algn="ctr"/>
            <a:r>
              <a:rPr lang="en-GB" dirty="0"/>
              <a:t>a</a:t>
            </a:r>
            <a:r>
              <a:rPr lang="en-GB" dirty="0" smtClean="0"/>
              <a:t>1 = B/A</a:t>
            </a:r>
          </a:p>
          <a:p>
            <a:pPr algn="ctr"/>
            <a:r>
              <a:rPr lang="en-GB" dirty="0"/>
              <a:t>a</a:t>
            </a:r>
            <a:r>
              <a:rPr lang="en-GB" dirty="0" smtClean="0"/>
              <a:t>2 = C/A</a:t>
            </a:r>
          </a:p>
          <a:p>
            <a:pPr algn="ctr"/>
            <a:r>
              <a:rPr lang="en-GB" dirty="0"/>
              <a:t>a</a:t>
            </a:r>
            <a:r>
              <a:rPr lang="en-GB" dirty="0" smtClean="0"/>
              <a:t>3 = D/A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1580969" y="4403043"/>
            <a:ext cx="3708889" cy="11361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 = ((3*a2)-(a1**2))/9</a:t>
            </a:r>
          </a:p>
          <a:p>
            <a:pPr algn="ctr"/>
            <a:r>
              <a:rPr lang="en-GB" dirty="0" smtClean="0"/>
              <a:t>R = ((9*a1*a2)-(27*a3)-(2a1**3))/54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6875585" y="1700184"/>
            <a:ext cx="2919046" cy="7209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 = (R+((Q**3)+(R**2)**0.5))</a:t>
            </a:r>
          </a:p>
          <a:p>
            <a:pPr algn="ctr"/>
            <a:r>
              <a:rPr lang="en-GB" dirty="0" smtClean="0"/>
              <a:t>T = </a:t>
            </a:r>
            <a:r>
              <a:rPr lang="en-GB" dirty="0"/>
              <a:t>(</a:t>
            </a:r>
            <a:r>
              <a:rPr lang="en-GB" dirty="0" smtClean="0"/>
              <a:t>R-((</a:t>
            </a:r>
            <a:r>
              <a:rPr lang="en-GB" dirty="0"/>
              <a:t>Q**3)+(R**2)**0.5</a:t>
            </a:r>
            <a:r>
              <a:rPr lang="en-GB" dirty="0" smtClean="0"/>
              <a:t>))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3167247" y="5683610"/>
            <a:ext cx="536331" cy="49738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8361477" y="1024581"/>
            <a:ext cx="536331" cy="49738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5779472" y="2602759"/>
            <a:ext cx="5700346" cy="10963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dirty="0" smtClean="0"/>
              <a:t>1 = S +T – ((1/3)*a1)</a:t>
            </a:r>
          </a:p>
          <a:p>
            <a:pPr algn="ctr"/>
            <a:r>
              <a:rPr lang="en-GB" dirty="0" smtClean="0"/>
              <a:t> x2 = ((-1/2)*((S </a:t>
            </a:r>
            <a:r>
              <a:rPr lang="en-GB" dirty="0"/>
              <a:t>+</a:t>
            </a:r>
            <a:r>
              <a:rPr lang="en-GB" dirty="0" smtClean="0"/>
              <a:t>T) </a:t>
            </a:r>
            <a:r>
              <a:rPr lang="en-GB" dirty="0"/>
              <a:t>– ((1/3)*a1</a:t>
            </a:r>
            <a:r>
              <a:rPr lang="en-GB" dirty="0" smtClean="0"/>
              <a:t>)))+(((1/2)*(3**0.5))*(S-T))</a:t>
            </a:r>
          </a:p>
          <a:p>
            <a:pPr algn="ctr"/>
            <a:r>
              <a:rPr lang="en-GB" dirty="0"/>
              <a:t> </a:t>
            </a:r>
            <a:r>
              <a:rPr lang="en-GB" dirty="0" smtClean="0"/>
              <a:t>x3 </a:t>
            </a:r>
            <a:r>
              <a:rPr lang="en-GB" dirty="0"/>
              <a:t>= ((-1/2)*((S +T) – ((1/3)*a1</a:t>
            </a:r>
            <a:r>
              <a:rPr lang="en-GB" dirty="0" smtClean="0"/>
              <a:t>)))-(((</a:t>
            </a:r>
            <a:r>
              <a:rPr lang="en-GB" dirty="0"/>
              <a:t>1/2)*(3**0.5))*(S-T</a:t>
            </a:r>
            <a:r>
              <a:rPr lang="en-GB" dirty="0" smtClean="0"/>
              <a:t>))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629644" y="3705736"/>
            <a:ext cx="1" cy="1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/>
          <p:cNvSpPr/>
          <p:nvPr/>
        </p:nvSpPr>
        <p:spPr>
          <a:xfrm>
            <a:off x="7051430" y="3869822"/>
            <a:ext cx="3130061" cy="62304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PRINT(x1, x2, x3)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629643" y="4473689"/>
            <a:ext cx="1" cy="1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8137488" y="4641975"/>
            <a:ext cx="957943" cy="63058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7051"/>
          </a:xfrm>
        </p:spPr>
        <p:txBody>
          <a:bodyPr>
            <a:noAutofit/>
          </a:bodyPr>
          <a:lstStyle/>
          <a:p>
            <a:r>
              <a:rPr lang="en-GB" sz="3200" dirty="0" smtClean="0"/>
              <a:t>EXERCISE III</a:t>
            </a:r>
            <a:br>
              <a:rPr lang="en-GB" sz="3200" dirty="0" smtClean="0"/>
            </a:br>
            <a:r>
              <a:rPr lang="en-US" sz="3200" dirty="0"/>
              <a:t>Find the largest of three numbers</a:t>
            </a:r>
            <a:endParaRPr lang="en-US" sz="3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936538" y="964091"/>
            <a:ext cx="957943" cy="63058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47750" y="1594676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47750" y="2989384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904700" y="1802423"/>
            <a:ext cx="3086100" cy="11869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ENTER VALUE a</a:t>
            </a:r>
          </a:p>
          <a:p>
            <a:pPr algn="ctr"/>
            <a:r>
              <a:rPr lang="en-GB" dirty="0" smtClean="0"/>
              <a:t>ENTER VALUE B</a:t>
            </a:r>
          </a:p>
          <a:p>
            <a:pPr algn="ctr"/>
            <a:r>
              <a:rPr lang="en-GB" dirty="0" smtClean="0"/>
              <a:t>ENTER VALUE c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1274430" y="3197132"/>
            <a:ext cx="2346639" cy="8824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a &gt; b &gt; c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21069" y="3638381"/>
            <a:ext cx="746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14320" y="3638378"/>
            <a:ext cx="746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7460932" y="3197129"/>
            <a:ext cx="2346639" cy="8824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a &lt; b &lt; c</a:t>
            </a:r>
            <a:endParaRPr lang="en-US" dirty="0"/>
          </a:p>
        </p:txBody>
      </p:sp>
      <p:sp>
        <p:nvSpPr>
          <p:cNvPr id="28" name="Flowchart: Decision 27"/>
          <p:cNvSpPr/>
          <p:nvPr/>
        </p:nvSpPr>
        <p:spPr>
          <a:xfrm>
            <a:off x="4367681" y="3197130"/>
            <a:ext cx="2346639" cy="8824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a &lt; b &gt; 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450402" y="4072471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35696" y="4079627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28947" y="4079627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1" idx="0"/>
          </p:cNvCxnSpPr>
          <p:nvPr/>
        </p:nvCxnSpPr>
        <p:spPr>
          <a:xfrm flipH="1">
            <a:off x="5538348" y="4969286"/>
            <a:ext cx="1598" cy="89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904700" y="4287374"/>
            <a:ext cx="2711064" cy="75061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PRINT(‘The largest number is’, ‘a’</a:t>
            </a:r>
            <a:endParaRPr lang="en-US" dirty="0"/>
          </a:p>
        </p:txBody>
      </p:sp>
      <p:sp>
        <p:nvSpPr>
          <p:cNvPr id="37" name="Flowchart: Data 36"/>
          <p:cNvSpPr/>
          <p:nvPr/>
        </p:nvSpPr>
        <p:spPr>
          <a:xfrm>
            <a:off x="7367955" y="4322543"/>
            <a:ext cx="2532184" cy="75061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PRINT(‘The largest number is’, </a:t>
            </a:r>
            <a:r>
              <a:rPr lang="en-GB" dirty="0" smtClean="0"/>
              <a:t>‘c’</a:t>
            </a:r>
            <a:endParaRPr lang="en-US" dirty="0"/>
          </a:p>
        </p:txBody>
      </p:sp>
      <p:sp>
        <p:nvSpPr>
          <p:cNvPr id="38" name="Flowchart: Data 37"/>
          <p:cNvSpPr/>
          <p:nvPr/>
        </p:nvSpPr>
        <p:spPr>
          <a:xfrm>
            <a:off x="4202724" y="4322543"/>
            <a:ext cx="2511596" cy="75061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PRINT(‘The largest number is’, </a:t>
            </a:r>
            <a:r>
              <a:rPr lang="en-GB" dirty="0" smtClean="0"/>
              <a:t>‘b’</a:t>
            </a:r>
            <a:endParaRPr lang="en-US" dirty="0"/>
          </a:p>
        </p:txBody>
      </p:sp>
      <p:cxnSp>
        <p:nvCxnSpPr>
          <p:cNvPr id="40" name="Elbow Connector 39"/>
          <p:cNvCxnSpPr>
            <a:stCxn id="36" idx="4"/>
            <a:endCxn id="41" idx="1"/>
          </p:cNvCxnSpPr>
          <p:nvPr/>
        </p:nvCxnSpPr>
        <p:spPr>
          <a:xfrm rot="16200000" flipH="1">
            <a:off x="3089940" y="4208284"/>
            <a:ext cx="1139728" cy="2799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Terminator 40"/>
          <p:cNvSpPr/>
          <p:nvPr/>
        </p:nvSpPr>
        <p:spPr>
          <a:xfrm>
            <a:off x="5059376" y="5862427"/>
            <a:ext cx="957943" cy="63058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cxnSp>
        <p:nvCxnSpPr>
          <p:cNvPr id="44" name="Elbow Connector 43"/>
          <p:cNvCxnSpPr>
            <a:stCxn id="37" idx="4"/>
            <a:endCxn id="41" idx="3"/>
          </p:cNvCxnSpPr>
          <p:nvPr/>
        </p:nvCxnSpPr>
        <p:spPr>
          <a:xfrm rot="5400000">
            <a:off x="6773404" y="4317076"/>
            <a:ext cx="1104559" cy="2616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10459" y="3348611"/>
            <a:ext cx="7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11313" y="4023576"/>
            <a:ext cx="7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92826" y="3982803"/>
            <a:ext cx="7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09015" y="3348611"/>
            <a:ext cx="7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963085" y="4016419"/>
            <a:ext cx="7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939" y="154110"/>
            <a:ext cx="10515600" cy="716329"/>
          </a:xfrm>
        </p:spPr>
        <p:txBody>
          <a:bodyPr>
            <a:noAutofit/>
          </a:bodyPr>
          <a:lstStyle/>
          <a:p>
            <a:r>
              <a:rPr lang="en-GB" sz="3200" dirty="0" smtClean="0"/>
              <a:t>EXERCISE IV</a:t>
            </a:r>
            <a:br>
              <a:rPr lang="en-GB" sz="3200" dirty="0" smtClean="0"/>
            </a:br>
            <a:r>
              <a:rPr lang="en-US" sz="3200" dirty="0"/>
              <a:t>Find the GCD and LCM of two numbers</a:t>
            </a:r>
            <a:endParaRPr lang="en-US" sz="3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936538" y="964091"/>
            <a:ext cx="957943" cy="63058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12881" y="3109206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7558" y="3197131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814596" y="3391237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71542" y="3648469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04344" y="1594337"/>
            <a:ext cx="5304" cy="2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1232037" y="1802084"/>
            <a:ext cx="2344614" cy="73214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ENTER A</a:t>
            </a:r>
          </a:p>
          <a:p>
            <a:pPr algn="ctr"/>
            <a:r>
              <a:rPr lang="en-GB" dirty="0" smtClean="0"/>
              <a:t>ENTER B </a:t>
            </a:r>
          </a:p>
        </p:txBody>
      </p:sp>
    </p:spTree>
    <p:extLst>
      <p:ext uri="{BB962C8B-B14F-4D97-AF65-F5344CB8AC3E}">
        <p14:creationId xmlns:p14="http://schemas.microsoft.com/office/powerpoint/2010/main" val="342820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droid sans mono</vt:lpstr>
      <vt:lpstr>Office Theme</vt:lpstr>
      <vt:lpstr>ALGORITHM ASSIGNMENT</vt:lpstr>
      <vt:lpstr>Exercise I Algorithm to find the root of a quadratic equation Ax2 +Bx + C = 0 </vt:lpstr>
      <vt:lpstr>Exercise II Find the root of a  Cubic Equation Ax3 + Bx2 + Cx + D = 0  </vt:lpstr>
      <vt:lpstr>EXERCISE III Find the largest of three numbers</vt:lpstr>
      <vt:lpstr>EXERCISE IV Find the GCD and LCM of two numbers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15</cp:revision>
  <dcterms:created xsi:type="dcterms:W3CDTF">2021-04-20T12:37:05Z</dcterms:created>
  <dcterms:modified xsi:type="dcterms:W3CDTF">2021-04-22T16:19:32Z</dcterms:modified>
</cp:coreProperties>
</file>