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handoutMasterIdLst>
    <p:handoutMasterId r:id="rId14"/>
  </p:handoutMasterIdLst>
  <p:sldIdLst>
    <p:sldId id="256" r:id="rId6"/>
    <p:sldId id="383" r:id="rId7"/>
    <p:sldId id="384" r:id="rId8"/>
    <p:sldId id="394" r:id="rId9"/>
    <p:sldId id="397" r:id="rId10"/>
    <p:sldId id="395" r:id="rId11"/>
    <p:sldId id="396" r:id="rId12"/>
  </p:sldIdLst>
  <p:sldSz cx="9144000" cy="6858000" type="screen4x3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6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9F52A-50C6-4916-9705-B48F413EA657}" v="64" dt="2022-10-04T22:47:54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407" autoAdjust="0"/>
  </p:normalViewPr>
  <p:slideViewPr>
    <p:cSldViewPr>
      <p:cViewPr varScale="1">
        <p:scale>
          <a:sx n="65" d="100"/>
          <a:sy n="65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245" y="82"/>
      </p:cViewPr>
      <p:guideLst>
        <p:guide orient="horz" pos="3109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A4168E-7EE2-4C27-8D18-03ED19F4805A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A575F4-FF4F-431D-BE0B-04ABED132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174DA9-5D9F-4F0E-825A-749421A5EF2E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434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E49CD3-F689-4B90-A357-0716A093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9E582-3338-40A3-92F8-40F8C7F0DBC8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BB78-791E-4AF1-896C-21B69DF6DDDD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9199"/>
            <a:ext cx="1971675" cy="495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9199"/>
            <a:ext cx="5800725" cy="4957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5C453-C8E9-42C2-A4E9-9D9A17BBCC05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1819F-227D-4F59-8658-2388A2A031AB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86E6-5740-47E5-8549-C78956CC3CFF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82000" y="6176963"/>
            <a:ext cx="609600" cy="552450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4832" y="188913"/>
            <a:ext cx="7886700" cy="4206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24FDB-C27F-402A-9B3F-399973843F2D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32" y="188913"/>
            <a:ext cx="7886700" cy="4206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0C62-361C-43C2-AE62-A920B1427015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3B3B-94E7-404E-9B58-DAA1BEF39671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9B30-59AC-4536-9FEA-2064FA7F43F3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0F58-957B-41BA-B07D-DC09C1482033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9125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EDF6E-4DF5-4434-B78E-32EA32A69FF6}" type="datetimeFigureOut">
              <a:rPr lang="en-US"/>
              <a:pPr>
                <a:defRPr/>
              </a:pPr>
              <a:t>4/20/2023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3086100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69850"/>
            <a:ext cx="701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219200"/>
            <a:ext cx="7886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A3C8DC-B3EE-4F34-876C-E429A9A07B09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26F5B4-E73F-4BDE-978D-468267AC68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81000" y="6400800"/>
            <a:ext cx="304800" cy="292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08080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42900" y="6438900"/>
            <a:ext cx="381000" cy="215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10EE83D-EE94-4560-BBB0-1BD8F33F162F}" type="slidenum">
              <a:rPr lang="en-US" sz="1100" smtClean="0">
                <a:solidFill>
                  <a:srgbClr val="808080"/>
                </a:solidFill>
                <a:latin typeface="Helvetica 65 Medium" panose="020B0500000000000000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rgbClr val="808080"/>
              </a:solidFill>
              <a:latin typeface="Helvetica 65 Medium" panose="020B0500000000000000" pitchFamily="34" charset="0"/>
            </a:endParaRPr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3363"/>
            <a:ext cx="85725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rgbClr val="F26B35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26B35"/>
          </a:solidFill>
          <a:latin typeface="Helvetica 65 Medium" panose="020B0500000000000000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35734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3000" y="5943600"/>
            <a:ext cx="762000" cy="750888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873750"/>
            <a:ext cx="8272462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3188" y="6043613"/>
            <a:ext cx="658812" cy="6762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1600200" y="2467320"/>
            <a:ext cx="5943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/>
            <a:endParaRPr lang="en-US" altLang="en-US" sz="3600" dirty="0">
              <a:solidFill>
                <a:srgbClr val="F26B35"/>
              </a:solidFill>
              <a:latin typeface="Helvetica 65 Medium" panose="020B0500000000000000" pitchFamily="34" charset="0"/>
            </a:endParaRPr>
          </a:p>
          <a:p>
            <a:pPr algn="ctr" eaLnBrk="1" hangingPunct="1"/>
            <a:r>
              <a:rPr lang="en-US" altLang="en-US" sz="3600" dirty="0">
                <a:solidFill>
                  <a:srgbClr val="F26B35"/>
                </a:solidFill>
                <a:latin typeface="Helvetica 65 Medium" panose="020B0500000000000000" pitchFamily="34" charset="0"/>
              </a:rPr>
              <a:t>Microsoft SharePoint Online Features and  Benefits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-990600" y="632460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B08A6332-D9B9-49EE-A67A-DBA0927C4FF6}" type="slidenum">
              <a:rPr lang="en-US" altLang="en-US" sz="1600" b="1" smtClean="0"/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600" b="1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2C170-565C-41FF-BFE7-23DFBB4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734300" cy="62547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Microsoft SharePoint &amp; its Benefits?</a:t>
            </a:r>
            <a:br>
              <a:rPr lang="en-US" b="1" dirty="0"/>
            </a:br>
            <a:br>
              <a:rPr lang="en-US" b="1" dirty="0"/>
            </a:b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A7BDF-EB81-260F-5CF6-B42D20C004C5}"/>
              </a:ext>
            </a:extLst>
          </p:cNvPr>
          <p:cNvSpPr txBox="1"/>
          <p:nvPr/>
        </p:nvSpPr>
        <p:spPr>
          <a:xfrm>
            <a:off x="554832" y="1066800"/>
            <a:ext cx="79795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Microsoft SharePoint is a centralized and secure platform used for collaboration, data management, improved efficiency and  information exchange across an organization. </a:t>
            </a:r>
          </a:p>
          <a:p>
            <a:endParaRPr lang="en-US" sz="1400" dirty="0"/>
          </a:p>
          <a:p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7737" y="1985632"/>
            <a:ext cx="8460977" cy="3061675"/>
            <a:chOff x="390415" y="1410801"/>
            <a:chExt cx="8460977" cy="3061675"/>
          </a:xfrm>
        </p:grpSpPr>
        <p:pic>
          <p:nvPicPr>
            <p:cNvPr id="8" name="Picture Placeholder 16">
              <a:extLst>
                <a:ext uri="{FF2B5EF4-FFF2-40B4-BE49-F238E27FC236}">
                  <a16:creationId xmlns:a16="http://schemas.microsoft.com/office/drawing/2014/main" id="{6449BBFB-CA06-403B-A774-11459956B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15" y="1500622"/>
              <a:ext cx="1789879" cy="1467913"/>
            </a:xfrm>
            <a:prstGeom prst="rect">
              <a:avLst/>
            </a:prstGeom>
          </p:spPr>
        </p:pic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A96AA788-5F14-43DB-B035-1BC6DA150990}"/>
                </a:ext>
              </a:extLst>
            </p:cNvPr>
            <p:cNvSpPr txBox="1">
              <a:spLocks/>
            </p:cNvSpPr>
            <p:nvPr/>
          </p:nvSpPr>
          <p:spPr>
            <a:xfrm>
              <a:off x="478100" y="3197443"/>
              <a:ext cx="1906002" cy="40854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+mj-lt"/>
                  <a:ea typeface="Lato Light"/>
                  <a:cs typeface="Calibri" panose="020F0502020204030204" pitchFamily="34" charset="0"/>
                </a:rPr>
                <a:t>Share &amp; Work together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74B9A6-D55C-478C-8D92-D0BFBCD7B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2813" y="3472623"/>
              <a:ext cx="162748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CE675343-79F8-46AA-B56E-932984AB75EE}"/>
                </a:ext>
              </a:extLst>
            </p:cNvPr>
            <p:cNvSpPr txBox="1">
              <a:spLocks/>
            </p:cNvSpPr>
            <p:nvPr/>
          </p:nvSpPr>
          <p:spPr>
            <a:xfrm>
              <a:off x="402381" y="3752476"/>
              <a:ext cx="1790229" cy="72000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Helvetica" panose="020B0604020202020204" pitchFamily="34" charset="0"/>
                </a:rPr>
                <a:t>A modern platform for shared access, interaction, and collaboration</a:t>
              </a:r>
            </a:p>
          </p:txBody>
        </p:sp>
        <p:pic>
          <p:nvPicPr>
            <p:cNvPr id="12" name="Picture Placeholder 38">
              <a:extLst>
                <a:ext uri="{FF2B5EF4-FFF2-40B4-BE49-F238E27FC236}">
                  <a16:creationId xmlns:a16="http://schemas.microsoft.com/office/drawing/2014/main" id="{0DDAC36A-574D-4761-9BCF-874D3C265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185" y="1495172"/>
              <a:ext cx="1789879" cy="1557130"/>
            </a:xfrm>
            <a:prstGeom prst="rect">
              <a:avLst/>
            </a:prstGeom>
          </p:spPr>
        </p:pic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1806F98B-6BF9-4D0F-B7E7-561F064602FD}"/>
                </a:ext>
              </a:extLst>
            </p:cNvPr>
            <p:cNvSpPr txBox="1">
              <a:spLocks/>
            </p:cNvSpPr>
            <p:nvPr/>
          </p:nvSpPr>
          <p:spPr>
            <a:xfrm>
              <a:off x="2506185" y="3179772"/>
              <a:ext cx="1871602" cy="340192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+mj-lt"/>
                  <a:ea typeface="Lato Light"/>
                  <a:cs typeface="Calibri" panose="020F0502020204030204" pitchFamily="34" charset="0"/>
                </a:rPr>
                <a:t>Content Management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0322F4-E79A-4E4D-98CA-2DC1692F9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87559" y="3472623"/>
              <a:ext cx="162748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93694D25-DE51-4F33-9ED7-7D9F4891DD93}"/>
                </a:ext>
              </a:extLst>
            </p:cNvPr>
            <p:cNvSpPr txBox="1">
              <a:spLocks/>
            </p:cNvSpPr>
            <p:nvPr/>
          </p:nvSpPr>
          <p:spPr>
            <a:xfrm>
              <a:off x="2514759" y="3719115"/>
              <a:ext cx="1790229" cy="54000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Helvetica" panose="020B0604020202020204" pitchFamily="34" charset="0"/>
                </a:rPr>
                <a:t>Streamline document sharing and document life cycle management</a:t>
              </a:r>
            </a:p>
          </p:txBody>
        </p:sp>
        <p:pic>
          <p:nvPicPr>
            <p:cNvPr id="16" name="Picture Placeholder 42" descr="Desk from top with someone tapping on a mobile phone">
              <a:extLst>
                <a:ext uri="{FF2B5EF4-FFF2-40B4-BE49-F238E27FC236}">
                  <a16:creationId xmlns:a16="http://schemas.microsoft.com/office/drawing/2014/main" id="{3A7E12C8-81B9-4B69-8557-9B66C1AD1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22305" y="1410801"/>
              <a:ext cx="1789879" cy="1485900"/>
            </a:xfrm>
            <a:prstGeom prst="rect">
              <a:avLst/>
            </a:prstGeom>
          </p:spPr>
        </p:pic>
        <p:sp>
          <p:nvSpPr>
            <p:cNvPr id="17" name="Text Placeholder 8">
              <a:extLst>
                <a:ext uri="{FF2B5EF4-FFF2-40B4-BE49-F238E27FC236}">
                  <a16:creationId xmlns:a16="http://schemas.microsoft.com/office/drawing/2014/main" id="{2F0A8A16-8E92-40C1-913D-8CB3B9C1DDAF}"/>
                </a:ext>
              </a:extLst>
            </p:cNvPr>
            <p:cNvSpPr txBox="1">
              <a:spLocks/>
            </p:cNvSpPr>
            <p:nvPr/>
          </p:nvSpPr>
          <p:spPr>
            <a:xfrm>
              <a:off x="4621955" y="3223629"/>
              <a:ext cx="1790229" cy="36000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+mj-lt"/>
                  <a:ea typeface="Lato Light"/>
                  <a:cs typeface="Calibri" panose="020F0502020204030204" pitchFamily="34" charset="0"/>
                </a:rPr>
                <a:t>Retrieval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C27E82-D5C7-4AE4-BAF3-5DBB12CA0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703329" y="3472623"/>
              <a:ext cx="162748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Placeholder 9">
              <a:extLst>
                <a:ext uri="{FF2B5EF4-FFF2-40B4-BE49-F238E27FC236}">
                  <a16:creationId xmlns:a16="http://schemas.microsoft.com/office/drawing/2014/main" id="{CC804944-6423-4C0F-ABB0-9CF01A05FD92}"/>
                </a:ext>
              </a:extLst>
            </p:cNvPr>
            <p:cNvSpPr txBox="1">
              <a:spLocks/>
            </p:cNvSpPr>
            <p:nvPr/>
          </p:nvSpPr>
          <p:spPr>
            <a:xfrm>
              <a:off x="4639103" y="3732668"/>
              <a:ext cx="1790229" cy="54000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Helvetica" panose="020B0604020202020204" pitchFamily="34" charset="0"/>
                </a:rPr>
                <a:t>A simple, fast, and safer way to find information irrespective of whether you are searching for files, people or resources</a:t>
              </a:r>
            </a:p>
          </p:txBody>
        </p:sp>
        <p:pic>
          <p:nvPicPr>
            <p:cNvPr id="20" name="Picture Placeholder 70">
              <a:extLst>
                <a:ext uri="{FF2B5EF4-FFF2-40B4-BE49-F238E27FC236}">
                  <a16:creationId xmlns:a16="http://schemas.microsoft.com/office/drawing/2014/main" id="{C698E7AD-8D61-4952-9F38-6E6313EE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725" y="1410802"/>
              <a:ext cx="1789879" cy="1534034"/>
            </a:xfrm>
            <a:prstGeom prst="rect">
              <a:avLst/>
            </a:prstGeom>
          </p:spPr>
        </p:pic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3BF93F76-B979-4659-9F60-ADD378371A4D}"/>
                </a:ext>
              </a:extLst>
            </p:cNvPr>
            <p:cNvSpPr txBox="1">
              <a:spLocks/>
            </p:cNvSpPr>
            <p:nvPr/>
          </p:nvSpPr>
          <p:spPr>
            <a:xfrm>
              <a:off x="6723004" y="3033725"/>
              <a:ext cx="2128388" cy="377622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+mj-lt"/>
                  <a:ea typeface="Lato Light"/>
                  <a:cs typeface="Calibri" panose="020F0502020204030204" pitchFamily="34" charset="0"/>
                </a:rPr>
                <a:t>Transform Business Process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3BE7D2-4C35-4BA9-9A98-1A6E17A84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819099" y="3472623"/>
              <a:ext cx="1627481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Placeholder 11">
              <a:extLst>
                <a:ext uri="{FF2B5EF4-FFF2-40B4-BE49-F238E27FC236}">
                  <a16:creationId xmlns:a16="http://schemas.microsoft.com/office/drawing/2014/main" id="{179E7FC2-4098-49F6-8F55-7D42A85A40B6}"/>
                </a:ext>
              </a:extLst>
            </p:cNvPr>
            <p:cNvSpPr txBox="1">
              <a:spLocks/>
            </p:cNvSpPr>
            <p:nvPr/>
          </p:nvSpPr>
          <p:spPr>
            <a:xfrm>
              <a:off x="6723004" y="3692133"/>
              <a:ext cx="1790229" cy="54000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Helvetica" panose="020B0604020202020204" pitchFamily="34" charset="0"/>
                </a:rPr>
                <a:t>Build robust solutions, deliver business value, and achieve digital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6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-990600" y="632460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B08A6332-D9B9-49EE-A67A-DBA0927C4FF6}" type="slidenum">
              <a:rPr lang="en-US" altLang="en-US" sz="1600" b="1" smtClean="0"/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600" b="1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2C170-565C-41FF-BFE7-23DFBB4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9" y="457200"/>
            <a:ext cx="8382000" cy="457201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SharePoint Online Vs On-Premise</a:t>
            </a:r>
            <a:br>
              <a:rPr lang="en-US" b="1" dirty="0"/>
            </a:br>
            <a:br>
              <a:rPr lang="en-US" b="1" dirty="0"/>
            </a:b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A7BDF-EB81-260F-5CF6-B42D20C004C5}"/>
              </a:ext>
            </a:extLst>
          </p:cNvPr>
          <p:cNvSpPr txBox="1"/>
          <p:nvPr/>
        </p:nvSpPr>
        <p:spPr>
          <a:xfrm>
            <a:off x="554832" y="990600"/>
            <a:ext cx="797956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major difference between both is the infrastructure architecture. 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cxnSp>
        <p:nvCxnSpPr>
          <p:cNvPr id="7" name="Google Shape;154;p9"/>
          <p:cNvCxnSpPr/>
          <p:nvPr/>
        </p:nvCxnSpPr>
        <p:spPr>
          <a:xfrm rot="10800000">
            <a:off x="893847" y="2157081"/>
            <a:ext cx="323635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oval" w="lg" len="lg"/>
            <a:tailEnd type="oval" w="lg" len="lg"/>
          </a:ln>
        </p:spPr>
      </p:cxnSp>
      <p:cxnSp>
        <p:nvCxnSpPr>
          <p:cNvPr id="8" name="Google Shape;155;p9"/>
          <p:cNvCxnSpPr/>
          <p:nvPr/>
        </p:nvCxnSpPr>
        <p:spPr>
          <a:xfrm rot="10800000">
            <a:off x="5013802" y="2157081"/>
            <a:ext cx="323635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oval" w="lg" len="lg"/>
            <a:tailEnd type="oval" w="lg" len="lg"/>
          </a:ln>
        </p:spPr>
      </p:cxnSp>
      <p:sp>
        <p:nvSpPr>
          <p:cNvPr id="9" name="Google Shape;156;p9"/>
          <p:cNvSpPr/>
          <p:nvPr/>
        </p:nvSpPr>
        <p:spPr>
          <a:xfrm>
            <a:off x="893848" y="2602151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Google Shape;157;p9"/>
          <p:cNvSpPr/>
          <p:nvPr/>
        </p:nvSpPr>
        <p:spPr>
          <a:xfrm>
            <a:off x="893848" y="2602151"/>
            <a:ext cx="443028" cy="443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58;p9"/>
          <p:cNvSpPr/>
          <p:nvPr/>
        </p:nvSpPr>
        <p:spPr>
          <a:xfrm>
            <a:off x="900992" y="3232474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" name="Google Shape;159;p9"/>
          <p:cNvSpPr/>
          <p:nvPr/>
        </p:nvSpPr>
        <p:spPr>
          <a:xfrm>
            <a:off x="893848" y="3206533"/>
            <a:ext cx="443028" cy="443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60;p9"/>
          <p:cNvSpPr/>
          <p:nvPr/>
        </p:nvSpPr>
        <p:spPr>
          <a:xfrm>
            <a:off x="893848" y="3809011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161;p9"/>
          <p:cNvSpPr/>
          <p:nvPr/>
        </p:nvSpPr>
        <p:spPr>
          <a:xfrm>
            <a:off x="893848" y="3809010"/>
            <a:ext cx="443028" cy="443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Google Shape;162;p9"/>
          <p:cNvSpPr/>
          <p:nvPr/>
        </p:nvSpPr>
        <p:spPr>
          <a:xfrm>
            <a:off x="893848" y="4409582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Google Shape;163;p9"/>
          <p:cNvSpPr/>
          <p:nvPr/>
        </p:nvSpPr>
        <p:spPr>
          <a:xfrm>
            <a:off x="893848" y="4409582"/>
            <a:ext cx="443028" cy="443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66;p9"/>
          <p:cNvSpPr/>
          <p:nvPr/>
        </p:nvSpPr>
        <p:spPr>
          <a:xfrm>
            <a:off x="5013803" y="2602151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167;p9"/>
          <p:cNvSpPr/>
          <p:nvPr/>
        </p:nvSpPr>
        <p:spPr>
          <a:xfrm>
            <a:off x="5013803" y="2602151"/>
            <a:ext cx="443028" cy="443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168;p9"/>
          <p:cNvSpPr/>
          <p:nvPr/>
        </p:nvSpPr>
        <p:spPr>
          <a:xfrm>
            <a:off x="5013803" y="3206534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169;p9"/>
          <p:cNvSpPr/>
          <p:nvPr/>
        </p:nvSpPr>
        <p:spPr>
          <a:xfrm>
            <a:off x="5013803" y="3206533"/>
            <a:ext cx="443028" cy="443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170;p9"/>
          <p:cNvSpPr/>
          <p:nvPr/>
        </p:nvSpPr>
        <p:spPr>
          <a:xfrm>
            <a:off x="5013803" y="3809011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" name="Google Shape;171;p9"/>
          <p:cNvSpPr/>
          <p:nvPr/>
        </p:nvSpPr>
        <p:spPr>
          <a:xfrm>
            <a:off x="5013803" y="3809010"/>
            <a:ext cx="443028" cy="443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" name="Google Shape;172;p9"/>
          <p:cNvSpPr/>
          <p:nvPr/>
        </p:nvSpPr>
        <p:spPr>
          <a:xfrm>
            <a:off x="5013803" y="4409582"/>
            <a:ext cx="3236349" cy="44493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" name="Google Shape;173;p9"/>
          <p:cNvSpPr/>
          <p:nvPr/>
        </p:nvSpPr>
        <p:spPr>
          <a:xfrm>
            <a:off x="5013803" y="4409582"/>
            <a:ext cx="443028" cy="443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" name="Google Shape;176;p9"/>
          <p:cNvSpPr/>
          <p:nvPr/>
        </p:nvSpPr>
        <p:spPr>
          <a:xfrm>
            <a:off x="1535764" y="1977678"/>
            <a:ext cx="1952518" cy="36316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" name="Google Shape;177;p9"/>
          <p:cNvSpPr/>
          <p:nvPr/>
        </p:nvSpPr>
        <p:spPr>
          <a:xfrm flipH="1">
            <a:off x="5656627" y="1977678"/>
            <a:ext cx="1951609" cy="363165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178;p9"/>
          <p:cNvSpPr/>
          <p:nvPr/>
        </p:nvSpPr>
        <p:spPr>
          <a:xfrm>
            <a:off x="4254698" y="1835742"/>
            <a:ext cx="317303" cy="644080"/>
          </a:xfrm>
          <a:custGeom>
            <a:avLst/>
            <a:gdLst/>
            <a:ahLst/>
            <a:cxnLst/>
            <a:rect l="l" t="t" r="r" b="b"/>
            <a:pathLst>
              <a:path w="845921" h="1717099" extrusionOk="0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179;p9"/>
          <p:cNvSpPr/>
          <p:nvPr/>
        </p:nvSpPr>
        <p:spPr>
          <a:xfrm rot="10800000">
            <a:off x="4572001" y="1835742"/>
            <a:ext cx="317303" cy="644080"/>
          </a:xfrm>
          <a:custGeom>
            <a:avLst/>
            <a:gdLst/>
            <a:ahLst/>
            <a:cxnLst/>
            <a:rect l="l" t="t" r="r" b="b"/>
            <a:pathLst>
              <a:path w="845921" h="1717099" extrusionOk="0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135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" name="Google Shape;191;p9"/>
          <p:cNvSpPr txBox="1"/>
          <p:nvPr/>
        </p:nvSpPr>
        <p:spPr>
          <a:xfrm>
            <a:off x="1422542" y="2649563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Hosted by Microsoft in the cloud and requires no installation by the admins</a:t>
            </a:r>
            <a:endParaRPr sz="600" dirty="0">
              <a:solidFill>
                <a:srgbClr val="00206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" name="Google Shape;192;p9"/>
          <p:cNvSpPr txBox="1"/>
          <p:nvPr/>
        </p:nvSpPr>
        <p:spPr>
          <a:xfrm>
            <a:off x="1422542" y="3252079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Seamless integration with O365, power apps, power BI etc.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1" name="Google Shape;193;p9"/>
          <p:cNvSpPr txBox="1"/>
          <p:nvPr/>
        </p:nvSpPr>
        <p:spPr>
          <a:xfrm>
            <a:off x="1422541" y="3849792"/>
            <a:ext cx="2707655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Improved collaboration tools for the org (Search, coauthoring, metadata, external share, OneDrive)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Google Shape;194;p9"/>
          <p:cNvSpPr txBox="1"/>
          <p:nvPr/>
        </p:nvSpPr>
        <p:spPr>
          <a:xfrm>
            <a:off x="1422542" y="4454174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Improved governance to support document retention policies set by organizations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Google Shape;196;p9"/>
          <p:cNvSpPr txBox="1"/>
          <p:nvPr/>
        </p:nvSpPr>
        <p:spPr>
          <a:xfrm>
            <a:off x="5458063" y="2649563"/>
            <a:ext cx="2827247" cy="33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On premise farm architecture required. Maintenance &amp; patch updates dependent on admin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Google Shape;197;p9"/>
          <p:cNvSpPr txBox="1"/>
          <p:nvPr/>
        </p:nvSpPr>
        <p:spPr>
          <a:xfrm>
            <a:off x="5542496" y="3252079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Arial"/>
              </a:rPr>
              <a:t>Integrate with other Microsoft solutions via a data gateway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" name="Google Shape;198;p9"/>
          <p:cNvSpPr txBox="1"/>
          <p:nvPr/>
        </p:nvSpPr>
        <p:spPr>
          <a:xfrm>
            <a:off x="5542496" y="3849792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Limited collaboration tools</a:t>
            </a:r>
            <a:endParaRPr sz="5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99;p9"/>
          <p:cNvSpPr txBox="1"/>
          <p:nvPr/>
        </p:nvSpPr>
        <p:spPr>
          <a:xfrm>
            <a:off x="5542496" y="4454174"/>
            <a:ext cx="2621990" cy="35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lnSpc>
                <a:spcPct val="145833"/>
              </a:lnSpc>
              <a:buClr>
                <a:srgbClr val="7F7F7F"/>
              </a:buClr>
              <a:buSzPts val="2400"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Lato Light"/>
                <a:cs typeface="Calibri" panose="020F0502020204030204" pitchFamily="34" charset="0"/>
                <a:sym typeface="Lato Light"/>
              </a:rPr>
              <a:t>Governance had to be configured manually</a:t>
            </a:r>
            <a:endParaRPr sz="1000" dirty="0">
              <a:solidFill>
                <a:srgbClr val="002060"/>
              </a:solidFill>
              <a:latin typeface="Calibri" panose="020F0502020204030204" pitchFamily="34" charset="0"/>
              <a:ea typeface="Lato Light"/>
              <a:cs typeface="Calibri" panose="020F0502020204030204" pitchFamily="34" charset="0"/>
              <a:sym typeface="Arial"/>
            </a:endParaRPr>
          </a:p>
        </p:txBody>
      </p:sp>
      <p:sp>
        <p:nvSpPr>
          <p:cNvPr id="37" name="Google Shape;201;p9"/>
          <p:cNvSpPr txBox="1"/>
          <p:nvPr/>
        </p:nvSpPr>
        <p:spPr>
          <a:xfrm>
            <a:off x="1962395" y="2062495"/>
            <a:ext cx="1113545" cy="2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Arial"/>
                <a:cs typeface="Poppins"/>
                <a:sym typeface="Poppins"/>
              </a:rPr>
              <a:t>SharePoint Online</a:t>
            </a:r>
            <a:endParaRPr sz="500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02;p9"/>
          <p:cNvSpPr txBox="1"/>
          <p:nvPr/>
        </p:nvSpPr>
        <p:spPr>
          <a:xfrm>
            <a:off x="6191777" y="2050595"/>
            <a:ext cx="880398" cy="2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Arial"/>
                <a:cs typeface="Poppins"/>
                <a:sym typeface="Poppins"/>
              </a:rPr>
              <a:t>SharePoint On-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ea typeface="Arial"/>
                <a:cs typeface="Poppins"/>
                <a:sym typeface="Poppins"/>
              </a:rPr>
              <a:t>Prem</a:t>
            </a:r>
            <a:endParaRPr sz="1200" b="1" dirty="0">
              <a:solidFill>
                <a:srgbClr val="002060"/>
              </a:solidFill>
              <a:latin typeface="+mj-lt"/>
              <a:ea typeface="Arial"/>
              <a:cs typeface="Poppi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26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-990600" y="632460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B08A6332-D9B9-49EE-A67A-DBA0927C4FF6}" type="slidenum">
              <a:rPr lang="en-US" altLang="en-US" sz="1600" b="1" smtClean="0"/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600" b="1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2C170-565C-41FF-BFE7-23DFBB4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9" y="457200"/>
            <a:ext cx="8382000" cy="457201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Business Value</a:t>
            </a:r>
            <a:br>
              <a:rPr lang="en-US" b="1" dirty="0"/>
            </a:br>
            <a:br>
              <a:rPr lang="en-US" b="1" dirty="0"/>
            </a:br>
            <a:endParaRPr lang="en-GB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794657"/>
            <a:ext cx="9144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5;p8"/>
          <p:cNvSpPr/>
          <p:nvPr/>
        </p:nvSpPr>
        <p:spPr>
          <a:xfrm>
            <a:off x="4555956" y="1458021"/>
            <a:ext cx="24728" cy="4287367"/>
          </a:xfrm>
          <a:custGeom>
            <a:avLst/>
            <a:gdLst/>
            <a:ahLst/>
            <a:cxnLst/>
            <a:rect l="l" t="t" r="r" b="b"/>
            <a:pathLst>
              <a:path w="52" h="9571" extrusionOk="0">
                <a:moveTo>
                  <a:pt x="25" y="0"/>
                </a:moveTo>
                <a:cubicBezTo>
                  <a:pt x="39" y="0"/>
                  <a:pt x="51" y="12"/>
                  <a:pt x="51" y="26"/>
                </a:cubicBezTo>
                <a:lnTo>
                  <a:pt x="51" y="9544"/>
                </a:lnTo>
                <a:cubicBezTo>
                  <a:pt x="51" y="9558"/>
                  <a:pt x="39" y="9570"/>
                  <a:pt x="25" y="9570"/>
                </a:cubicBezTo>
                <a:cubicBezTo>
                  <a:pt x="11" y="9570"/>
                  <a:pt x="0" y="9558"/>
                  <a:pt x="0" y="9544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buClr>
                <a:srgbClr val="000000"/>
              </a:buClr>
              <a:buSzPts val="6530"/>
            </a:pPr>
            <a:endParaRPr sz="24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6;p8"/>
          <p:cNvSpPr/>
          <p:nvPr/>
        </p:nvSpPr>
        <p:spPr>
          <a:xfrm>
            <a:off x="2324327" y="1677000"/>
            <a:ext cx="2223664" cy="1321154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buClr>
                <a:srgbClr val="000000"/>
              </a:buClr>
              <a:buSzPts val="6530"/>
            </a:pPr>
            <a:endParaRPr sz="24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7;p8"/>
          <p:cNvSpPr/>
          <p:nvPr/>
        </p:nvSpPr>
        <p:spPr>
          <a:xfrm>
            <a:off x="2334353" y="3299000"/>
            <a:ext cx="2223664" cy="1321154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buClr>
                <a:srgbClr val="000000"/>
              </a:buClr>
              <a:buSzPts val="6530"/>
            </a:pPr>
            <a:endParaRPr sz="24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48;p8"/>
          <p:cNvSpPr/>
          <p:nvPr/>
        </p:nvSpPr>
        <p:spPr>
          <a:xfrm>
            <a:off x="4585983" y="2494769"/>
            <a:ext cx="2223664" cy="1321154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buClr>
                <a:srgbClr val="000000"/>
              </a:buClr>
              <a:buSzPts val="6530"/>
            </a:pPr>
            <a:endParaRPr sz="24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49;p8"/>
          <p:cNvSpPr/>
          <p:nvPr/>
        </p:nvSpPr>
        <p:spPr>
          <a:xfrm>
            <a:off x="4585983" y="4103231"/>
            <a:ext cx="2223664" cy="1321154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34293" tIns="17142" rIns="34293" bIns="17142" anchor="ctr" anchorCtr="0">
            <a:noAutofit/>
          </a:bodyPr>
          <a:lstStyle/>
          <a:p>
            <a:pPr>
              <a:buClr>
                <a:srgbClr val="000000"/>
              </a:buClr>
              <a:buSzPts val="6530"/>
            </a:pPr>
            <a:endParaRPr sz="244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0;p8"/>
          <p:cNvSpPr txBox="1"/>
          <p:nvPr/>
        </p:nvSpPr>
        <p:spPr>
          <a:xfrm>
            <a:off x="2476754" y="2113435"/>
            <a:ext cx="1965960" cy="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t" anchorCtr="0">
            <a:noAutofit/>
          </a:bodyPr>
          <a:lstStyle/>
          <a:p>
            <a:pPr algn="ctr">
              <a:lnSpc>
                <a:spcPct val="145833"/>
              </a:lnSpc>
              <a:buClr>
                <a:schemeClr val="lt1"/>
              </a:buClr>
              <a:buSzPts val="2400"/>
            </a:pPr>
            <a:r>
              <a:rPr lang="en-US" sz="900" dirty="0">
                <a:solidFill>
                  <a:srgbClr val="002060"/>
                </a:solidFill>
                <a:ea typeface="Lato Light"/>
                <a:cs typeface="Lato Light"/>
                <a:sym typeface="Lato Light"/>
              </a:rPr>
              <a:t>All business applications available on O365 &amp; accessible once there’s internet. Saves time to access useful resources</a:t>
            </a:r>
            <a:endParaRPr sz="500" dirty="0">
              <a:solidFill>
                <a:srgbClr val="00206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151;p8"/>
          <p:cNvSpPr txBox="1"/>
          <p:nvPr/>
        </p:nvSpPr>
        <p:spPr>
          <a:xfrm>
            <a:off x="2451160" y="1875583"/>
            <a:ext cx="1663640" cy="18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b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Poppins"/>
                <a:cs typeface="Poppins"/>
                <a:sym typeface="Poppins"/>
              </a:rPr>
              <a:t>One stop shop &amp; available Everywhere</a:t>
            </a:r>
            <a:endParaRPr sz="525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2;p8"/>
          <p:cNvSpPr txBox="1"/>
          <p:nvPr/>
        </p:nvSpPr>
        <p:spPr>
          <a:xfrm>
            <a:off x="2451160" y="3581029"/>
            <a:ext cx="1965961" cy="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t" anchorCtr="0">
            <a:noAutofit/>
          </a:bodyPr>
          <a:lstStyle/>
          <a:p>
            <a:pPr algn="ctr">
              <a:lnSpc>
                <a:spcPct val="145833"/>
              </a:lnSpc>
              <a:buClr>
                <a:schemeClr val="lt1"/>
              </a:buClr>
              <a:buSzPts val="2400"/>
            </a:pPr>
            <a:r>
              <a:rPr lang="en-US" sz="900" dirty="0">
                <a:solidFill>
                  <a:srgbClr val="002060"/>
                </a:solidFill>
                <a:ea typeface="Lato Light"/>
                <a:cs typeface="Lato Light"/>
                <a:sym typeface="Lato Light"/>
              </a:rPr>
              <a:t>Helps in automating processes, creating standardization across the org &amp; templates for use. This increases efficiency &amp; productivity by reducing time spent on tasks</a:t>
            </a:r>
            <a:endParaRPr sz="900" dirty="0">
              <a:solidFill>
                <a:srgbClr val="002060"/>
              </a:solidFill>
              <a:ea typeface="Lato Light"/>
              <a:cs typeface="Lato Light"/>
              <a:sym typeface="Arial"/>
            </a:endParaRPr>
          </a:p>
        </p:txBody>
      </p:sp>
      <p:sp>
        <p:nvSpPr>
          <p:cNvPr id="16" name="Google Shape;153;p8"/>
          <p:cNvSpPr txBox="1"/>
          <p:nvPr/>
        </p:nvSpPr>
        <p:spPr>
          <a:xfrm>
            <a:off x="2590800" y="3380952"/>
            <a:ext cx="1323871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b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Poppins"/>
                <a:cs typeface="Poppins"/>
                <a:sym typeface="Poppins"/>
              </a:rPr>
              <a:t>Business Process</a:t>
            </a:r>
            <a:endParaRPr sz="1200" b="1" dirty="0">
              <a:solidFill>
                <a:srgbClr val="002060"/>
              </a:solidFill>
              <a:latin typeface="+mj-lt"/>
              <a:ea typeface="Poppins"/>
              <a:cs typeface="Poppins"/>
              <a:sym typeface="Arial"/>
            </a:endParaRPr>
          </a:p>
        </p:txBody>
      </p:sp>
      <p:sp>
        <p:nvSpPr>
          <p:cNvPr id="17" name="Google Shape;154;p8"/>
          <p:cNvSpPr txBox="1"/>
          <p:nvPr/>
        </p:nvSpPr>
        <p:spPr>
          <a:xfrm>
            <a:off x="4588650" y="2912932"/>
            <a:ext cx="2180944" cy="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t" anchorCtr="0">
            <a:noAutofit/>
          </a:bodyPr>
          <a:lstStyle/>
          <a:p>
            <a:pPr algn="ctr">
              <a:lnSpc>
                <a:spcPct val="145833"/>
              </a:lnSpc>
              <a:buClr>
                <a:schemeClr val="lt1"/>
              </a:buClr>
              <a:buSzPts val="2400"/>
            </a:pPr>
            <a:r>
              <a:rPr lang="en-US" sz="900" dirty="0">
                <a:solidFill>
                  <a:srgbClr val="002060"/>
                </a:solidFill>
                <a:ea typeface="Lato Light"/>
                <a:cs typeface="Lato Light"/>
                <a:sym typeface="Lato Light"/>
              </a:rPr>
              <a:t>Used to organize, share &amp; segregate documents, improved metadata to reduce the time it takes to search for documents &amp; keep a trail of every activity carried out</a:t>
            </a:r>
            <a:endParaRPr sz="900" dirty="0">
              <a:solidFill>
                <a:srgbClr val="002060"/>
              </a:solidFill>
              <a:ea typeface="Lato Light"/>
              <a:cs typeface="Lato Light"/>
              <a:sym typeface="Arial"/>
            </a:endParaRPr>
          </a:p>
        </p:txBody>
      </p:sp>
      <p:sp>
        <p:nvSpPr>
          <p:cNvPr id="18" name="Google Shape;155;p8"/>
          <p:cNvSpPr txBox="1"/>
          <p:nvPr/>
        </p:nvSpPr>
        <p:spPr>
          <a:xfrm>
            <a:off x="4918729" y="2712385"/>
            <a:ext cx="1802109" cy="20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b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Poppins"/>
                <a:cs typeface="Poppins"/>
                <a:sym typeface="Poppins"/>
              </a:rPr>
              <a:t>Document Management &amp; Transparency </a:t>
            </a:r>
            <a:endParaRPr sz="1200" b="1" dirty="0">
              <a:solidFill>
                <a:srgbClr val="002060"/>
              </a:solidFill>
              <a:latin typeface="+mj-lt"/>
              <a:ea typeface="Poppins"/>
              <a:cs typeface="Poppins"/>
              <a:sym typeface="Arial"/>
            </a:endParaRPr>
          </a:p>
        </p:txBody>
      </p:sp>
      <p:sp>
        <p:nvSpPr>
          <p:cNvPr id="19" name="Google Shape;156;p8"/>
          <p:cNvSpPr txBox="1"/>
          <p:nvPr/>
        </p:nvSpPr>
        <p:spPr>
          <a:xfrm>
            <a:off x="4721340" y="4437851"/>
            <a:ext cx="2048254" cy="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t" anchorCtr="0">
            <a:noAutofit/>
          </a:bodyPr>
          <a:lstStyle/>
          <a:p>
            <a:pPr algn="ctr">
              <a:lnSpc>
                <a:spcPct val="145833"/>
              </a:lnSpc>
              <a:buClr>
                <a:schemeClr val="lt1"/>
              </a:buClr>
              <a:buSzPts val="2400"/>
            </a:pPr>
            <a:r>
              <a:rPr lang="en-US" sz="900" dirty="0">
                <a:solidFill>
                  <a:srgbClr val="002060"/>
                </a:solidFill>
                <a:ea typeface="Lato Light"/>
                <a:cs typeface="Lato Light"/>
                <a:sym typeface="Lato Light"/>
              </a:rPr>
              <a:t>O365 is a business tool &amp; not an IT tool it empowers users to take control of how they work on the go via personalization's, OneDrive, dashboards etc.</a:t>
            </a:r>
            <a:endParaRPr sz="900" dirty="0">
              <a:solidFill>
                <a:srgbClr val="002060"/>
              </a:solidFill>
              <a:ea typeface="Lato Light"/>
              <a:cs typeface="Lato Light"/>
              <a:sym typeface="Arial"/>
            </a:endParaRPr>
          </a:p>
        </p:txBody>
      </p:sp>
      <p:sp>
        <p:nvSpPr>
          <p:cNvPr id="20" name="Google Shape;157;p8"/>
          <p:cNvSpPr txBox="1"/>
          <p:nvPr/>
        </p:nvSpPr>
        <p:spPr>
          <a:xfrm>
            <a:off x="5120223" y="4256427"/>
            <a:ext cx="1337726" cy="18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3" tIns="17142" rIns="34293" bIns="17142" anchor="b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Poppins"/>
                <a:cs typeface="Poppins"/>
                <a:sym typeface="Poppins"/>
              </a:rPr>
              <a:t>Power to the Users</a:t>
            </a:r>
            <a:endParaRPr sz="1200" b="1" dirty="0">
              <a:solidFill>
                <a:srgbClr val="002060"/>
              </a:solidFill>
              <a:latin typeface="+mj-lt"/>
              <a:ea typeface="Poppins"/>
              <a:cs typeface="Poppins"/>
              <a:sym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6008" y="1132115"/>
            <a:ext cx="1263867" cy="1362654"/>
            <a:chOff x="0" y="882009"/>
            <a:chExt cx="1809876" cy="161276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2009"/>
              <a:ext cx="1809876" cy="1589982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0" y="2173766"/>
              <a:ext cx="1809876" cy="321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74509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[year][month][day]-</a:t>
            </a:r>
            <a:r>
              <a:rPr lang="en-US" dirty="0" err="1"/>
              <a:t>Document_name_other_title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20220320-SharePoint_Online_Walktrough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0352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-990600" y="632460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B08A6332-D9B9-49EE-A67A-DBA0927C4FF6}" type="slidenum">
              <a:rPr lang="en-US" altLang="en-US" sz="1600" b="1" smtClean="0"/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600" b="1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2C170-565C-41FF-BFE7-23DFBB4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382000" cy="457201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DGCE Use Cases</a:t>
            </a:r>
            <a:br>
              <a:rPr lang="en-US" b="1" dirty="0"/>
            </a:br>
            <a:br>
              <a:rPr lang="en-US" b="1" dirty="0"/>
            </a:br>
            <a:endParaRPr lang="en-GB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219200"/>
            <a:ext cx="8071039" cy="3678036"/>
            <a:chOff x="1520825" y="2979073"/>
            <a:chExt cx="21517165" cy="9805542"/>
          </a:xfrm>
        </p:grpSpPr>
        <p:sp>
          <p:nvSpPr>
            <p:cNvPr id="43" name="Google Shape;301;p14"/>
            <p:cNvSpPr/>
            <p:nvPr/>
          </p:nvSpPr>
          <p:spPr>
            <a:xfrm>
              <a:off x="2289067" y="5703569"/>
              <a:ext cx="3235827" cy="4356551"/>
            </a:xfrm>
            <a:custGeom>
              <a:avLst/>
              <a:gdLst/>
              <a:ahLst/>
              <a:cxnLst/>
              <a:rect l="l" t="t" r="r" b="b"/>
              <a:pathLst>
                <a:path w="2596" h="3497" extrusionOk="0">
                  <a:moveTo>
                    <a:pt x="2013" y="3496"/>
                  </a:moveTo>
                  <a:lnTo>
                    <a:pt x="587" y="3496"/>
                  </a:lnTo>
                  <a:lnTo>
                    <a:pt x="587" y="3496"/>
                  </a:lnTo>
                  <a:cubicBezTo>
                    <a:pt x="516" y="3496"/>
                    <a:pt x="459" y="3438"/>
                    <a:pt x="459" y="3367"/>
                  </a:cubicBezTo>
                  <a:lnTo>
                    <a:pt x="459" y="2064"/>
                  </a:lnTo>
                  <a:lnTo>
                    <a:pt x="459" y="2064"/>
                  </a:lnTo>
                  <a:cubicBezTo>
                    <a:pt x="459" y="1993"/>
                    <a:pt x="401" y="1936"/>
                    <a:pt x="330" y="1936"/>
                  </a:cubicBezTo>
                  <a:lnTo>
                    <a:pt x="165" y="1936"/>
                  </a:lnTo>
                  <a:lnTo>
                    <a:pt x="165" y="1936"/>
                  </a:lnTo>
                  <a:cubicBezTo>
                    <a:pt x="61" y="1936"/>
                    <a:pt x="0" y="1820"/>
                    <a:pt x="59" y="1735"/>
                  </a:cubicBezTo>
                  <a:lnTo>
                    <a:pt x="1191" y="74"/>
                  </a:lnTo>
                  <a:lnTo>
                    <a:pt x="1191" y="74"/>
                  </a:lnTo>
                  <a:cubicBezTo>
                    <a:pt x="1243" y="0"/>
                    <a:pt x="1353" y="0"/>
                    <a:pt x="1404" y="74"/>
                  </a:cubicBezTo>
                  <a:lnTo>
                    <a:pt x="2537" y="1735"/>
                  </a:lnTo>
                  <a:lnTo>
                    <a:pt x="2537" y="1735"/>
                  </a:lnTo>
                  <a:cubicBezTo>
                    <a:pt x="2595" y="1820"/>
                    <a:pt x="2534" y="1936"/>
                    <a:pt x="2430" y="1936"/>
                  </a:cubicBezTo>
                  <a:lnTo>
                    <a:pt x="2270" y="1936"/>
                  </a:lnTo>
                  <a:lnTo>
                    <a:pt x="2270" y="1936"/>
                  </a:lnTo>
                  <a:cubicBezTo>
                    <a:pt x="2199" y="1936"/>
                    <a:pt x="2142" y="1993"/>
                    <a:pt x="2142" y="2064"/>
                  </a:cubicBezTo>
                  <a:lnTo>
                    <a:pt x="2142" y="3367"/>
                  </a:lnTo>
                  <a:lnTo>
                    <a:pt x="2142" y="3367"/>
                  </a:lnTo>
                  <a:cubicBezTo>
                    <a:pt x="2142" y="3438"/>
                    <a:pt x="2084" y="3496"/>
                    <a:pt x="2013" y="34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32"/>
              </a:pPr>
              <a:endParaRPr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2;p14"/>
            <p:cNvSpPr/>
            <p:nvPr/>
          </p:nvSpPr>
          <p:spPr>
            <a:xfrm>
              <a:off x="7813961" y="5703569"/>
              <a:ext cx="3235827" cy="4356551"/>
            </a:xfrm>
            <a:custGeom>
              <a:avLst/>
              <a:gdLst/>
              <a:ahLst/>
              <a:cxnLst/>
              <a:rect l="l" t="t" r="r" b="b"/>
              <a:pathLst>
                <a:path w="2596" h="3497" extrusionOk="0">
                  <a:moveTo>
                    <a:pt x="2013" y="3496"/>
                  </a:moveTo>
                  <a:lnTo>
                    <a:pt x="587" y="3496"/>
                  </a:lnTo>
                  <a:lnTo>
                    <a:pt x="587" y="3496"/>
                  </a:lnTo>
                  <a:cubicBezTo>
                    <a:pt x="516" y="3496"/>
                    <a:pt x="459" y="3438"/>
                    <a:pt x="459" y="3367"/>
                  </a:cubicBezTo>
                  <a:lnTo>
                    <a:pt x="459" y="2064"/>
                  </a:lnTo>
                  <a:lnTo>
                    <a:pt x="459" y="2064"/>
                  </a:lnTo>
                  <a:cubicBezTo>
                    <a:pt x="459" y="1993"/>
                    <a:pt x="401" y="1936"/>
                    <a:pt x="330" y="1936"/>
                  </a:cubicBezTo>
                  <a:lnTo>
                    <a:pt x="165" y="1936"/>
                  </a:lnTo>
                  <a:lnTo>
                    <a:pt x="165" y="1936"/>
                  </a:lnTo>
                  <a:cubicBezTo>
                    <a:pt x="61" y="1936"/>
                    <a:pt x="0" y="1820"/>
                    <a:pt x="59" y="1735"/>
                  </a:cubicBezTo>
                  <a:lnTo>
                    <a:pt x="1191" y="74"/>
                  </a:lnTo>
                  <a:lnTo>
                    <a:pt x="1191" y="74"/>
                  </a:lnTo>
                  <a:cubicBezTo>
                    <a:pt x="1243" y="0"/>
                    <a:pt x="1353" y="0"/>
                    <a:pt x="1403" y="74"/>
                  </a:cubicBezTo>
                  <a:lnTo>
                    <a:pt x="2537" y="1735"/>
                  </a:lnTo>
                  <a:lnTo>
                    <a:pt x="2537" y="1735"/>
                  </a:lnTo>
                  <a:cubicBezTo>
                    <a:pt x="2595" y="1820"/>
                    <a:pt x="2534" y="1936"/>
                    <a:pt x="2430" y="1936"/>
                  </a:cubicBezTo>
                  <a:lnTo>
                    <a:pt x="2270" y="1936"/>
                  </a:lnTo>
                  <a:lnTo>
                    <a:pt x="2270" y="1936"/>
                  </a:lnTo>
                  <a:cubicBezTo>
                    <a:pt x="2199" y="1936"/>
                    <a:pt x="2142" y="1993"/>
                    <a:pt x="2142" y="2064"/>
                  </a:cubicBezTo>
                  <a:lnTo>
                    <a:pt x="2142" y="3367"/>
                  </a:lnTo>
                  <a:lnTo>
                    <a:pt x="2142" y="3367"/>
                  </a:lnTo>
                  <a:cubicBezTo>
                    <a:pt x="2142" y="3438"/>
                    <a:pt x="2084" y="3496"/>
                    <a:pt x="2013" y="3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32"/>
              </a:pPr>
              <a:endParaRPr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3;p14"/>
            <p:cNvSpPr/>
            <p:nvPr/>
          </p:nvSpPr>
          <p:spPr>
            <a:xfrm>
              <a:off x="13338855" y="5703569"/>
              <a:ext cx="3230331" cy="4356551"/>
            </a:xfrm>
            <a:custGeom>
              <a:avLst/>
              <a:gdLst/>
              <a:ahLst/>
              <a:cxnLst/>
              <a:rect l="l" t="t" r="r" b="b"/>
              <a:pathLst>
                <a:path w="2595" h="3497" extrusionOk="0">
                  <a:moveTo>
                    <a:pt x="2013" y="3496"/>
                  </a:moveTo>
                  <a:lnTo>
                    <a:pt x="586" y="3496"/>
                  </a:lnTo>
                  <a:lnTo>
                    <a:pt x="586" y="3496"/>
                  </a:lnTo>
                  <a:cubicBezTo>
                    <a:pt x="515" y="3496"/>
                    <a:pt x="459" y="3438"/>
                    <a:pt x="459" y="3367"/>
                  </a:cubicBezTo>
                  <a:lnTo>
                    <a:pt x="459" y="2064"/>
                  </a:lnTo>
                  <a:lnTo>
                    <a:pt x="459" y="2064"/>
                  </a:lnTo>
                  <a:cubicBezTo>
                    <a:pt x="459" y="1993"/>
                    <a:pt x="401" y="1936"/>
                    <a:pt x="330" y="1936"/>
                  </a:cubicBezTo>
                  <a:lnTo>
                    <a:pt x="164" y="1936"/>
                  </a:lnTo>
                  <a:lnTo>
                    <a:pt x="164" y="1936"/>
                  </a:lnTo>
                  <a:cubicBezTo>
                    <a:pt x="61" y="1936"/>
                    <a:pt x="0" y="1820"/>
                    <a:pt x="58" y="1735"/>
                  </a:cubicBezTo>
                  <a:lnTo>
                    <a:pt x="1190" y="74"/>
                  </a:lnTo>
                  <a:lnTo>
                    <a:pt x="1190" y="74"/>
                  </a:lnTo>
                  <a:cubicBezTo>
                    <a:pt x="1242" y="0"/>
                    <a:pt x="1352" y="0"/>
                    <a:pt x="1403" y="74"/>
                  </a:cubicBezTo>
                  <a:lnTo>
                    <a:pt x="2536" y="1735"/>
                  </a:lnTo>
                  <a:lnTo>
                    <a:pt x="2536" y="1735"/>
                  </a:lnTo>
                  <a:cubicBezTo>
                    <a:pt x="2594" y="1820"/>
                    <a:pt x="2533" y="1936"/>
                    <a:pt x="2430" y="1936"/>
                  </a:cubicBezTo>
                  <a:lnTo>
                    <a:pt x="2269" y="1936"/>
                  </a:lnTo>
                  <a:lnTo>
                    <a:pt x="2269" y="1936"/>
                  </a:lnTo>
                  <a:cubicBezTo>
                    <a:pt x="2198" y="1936"/>
                    <a:pt x="2141" y="1993"/>
                    <a:pt x="2141" y="2064"/>
                  </a:cubicBezTo>
                  <a:lnTo>
                    <a:pt x="2141" y="3367"/>
                  </a:lnTo>
                  <a:lnTo>
                    <a:pt x="2141" y="3367"/>
                  </a:lnTo>
                  <a:cubicBezTo>
                    <a:pt x="2141" y="3438"/>
                    <a:pt x="2083" y="3496"/>
                    <a:pt x="2013" y="34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32"/>
              </a:pPr>
              <a:endParaRPr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4;p14"/>
            <p:cNvSpPr/>
            <p:nvPr/>
          </p:nvSpPr>
          <p:spPr>
            <a:xfrm>
              <a:off x="18858253" y="5703569"/>
              <a:ext cx="3230331" cy="4356551"/>
            </a:xfrm>
            <a:custGeom>
              <a:avLst/>
              <a:gdLst/>
              <a:ahLst/>
              <a:cxnLst/>
              <a:rect l="l" t="t" r="r" b="b"/>
              <a:pathLst>
                <a:path w="2595" h="3497" extrusionOk="0">
                  <a:moveTo>
                    <a:pt x="2013" y="3496"/>
                  </a:moveTo>
                  <a:lnTo>
                    <a:pt x="586" y="3496"/>
                  </a:lnTo>
                  <a:lnTo>
                    <a:pt x="586" y="3496"/>
                  </a:lnTo>
                  <a:cubicBezTo>
                    <a:pt x="515" y="3496"/>
                    <a:pt x="458" y="3438"/>
                    <a:pt x="458" y="3367"/>
                  </a:cubicBezTo>
                  <a:lnTo>
                    <a:pt x="458" y="2064"/>
                  </a:lnTo>
                  <a:lnTo>
                    <a:pt x="458" y="2064"/>
                  </a:lnTo>
                  <a:cubicBezTo>
                    <a:pt x="458" y="1993"/>
                    <a:pt x="401" y="1936"/>
                    <a:pt x="330" y="1936"/>
                  </a:cubicBezTo>
                  <a:lnTo>
                    <a:pt x="164" y="1936"/>
                  </a:lnTo>
                  <a:lnTo>
                    <a:pt x="164" y="1936"/>
                  </a:lnTo>
                  <a:cubicBezTo>
                    <a:pt x="61" y="1936"/>
                    <a:pt x="0" y="1820"/>
                    <a:pt x="58" y="1735"/>
                  </a:cubicBezTo>
                  <a:lnTo>
                    <a:pt x="1191" y="74"/>
                  </a:lnTo>
                  <a:lnTo>
                    <a:pt x="1191" y="74"/>
                  </a:lnTo>
                  <a:cubicBezTo>
                    <a:pt x="1242" y="0"/>
                    <a:pt x="1352" y="0"/>
                    <a:pt x="1403" y="74"/>
                  </a:cubicBezTo>
                  <a:lnTo>
                    <a:pt x="2536" y="1735"/>
                  </a:lnTo>
                  <a:lnTo>
                    <a:pt x="2536" y="1735"/>
                  </a:lnTo>
                  <a:cubicBezTo>
                    <a:pt x="2594" y="1820"/>
                    <a:pt x="2533" y="1936"/>
                    <a:pt x="2430" y="1936"/>
                  </a:cubicBezTo>
                  <a:lnTo>
                    <a:pt x="2269" y="1936"/>
                  </a:lnTo>
                  <a:lnTo>
                    <a:pt x="2269" y="1936"/>
                  </a:lnTo>
                  <a:cubicBezTo>
                    <a:pt x="2198" y="1936"/>
                    <a:pt x="2141" y="1993"/>
                    <a:pt x="2141" y="2064"/>
                  </a:cubicBezTo>
                  <a:lnTo>
                    <a:pt x="2141" y="3367"/>
                  </a:lnTo>
                  <a:lnTo>
                    <a:pt x="2141" y="3367"/>
                  </a:lnTo>
                  <a:cubicBezTo>
                    <a:pt x="2141" y="3438"/>
                    <a:pt x="2083" y="3496"/>
                    <a:pt x="2013" y="3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32"/>
              </a:pPr>
              <a:endParaRPr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7;p14"/>
            <p:cNvSpPr txBox="1"/>
            <p:nvPr/>
          </p:nvSpPr>
          <p:spPr>
            <a:xfrm>
              <a:off x="1520825" y="11392439"/>
              <a:ext cx="4772310" cy="1392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t" anchorCtr="0">
              <a:noAutofit/>
            </a:bodyPr>
            <a:lstStyle/>
            <a:p>
              <a:pPr algn="ctr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r>
                <a:rPr lang="en-US" sz="1400" b="1" dirty="0">
                  <a:sym typeface="Lato Light"/>
                </a:rPr>
                <a:t>Monitoring and Evaluation</a:t>
              </a:r>
              <a:endParaRPr sz="1400" b="1" dirty="0">
                <a:sym typeface="Arial"/>
              </a:endParaRPr>
            </a:p>
          </p:txBody>
        </p:sp>
        <p:sp>
          <p:nvSpPr>
            <p:cNvPr id="48" name="Google Shape;308;p14"/>
            <p:cNvSpPr txBox="1"/>
            <p:nvPr/>
          </p:nvSpPr>
          <p:spPr>
            <a:xfrm>
              <a:off x="2428850" y="10810508"/>
              <a:ext cx="295625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b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r>
                <a:rPr lang="en-US" sz="1200" b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YOUR TITLE 01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9;p14"/>
            <p:cNvSpPr txBox="1"/>
            <p:nvPr/>
          </p:nvSpPr>
          <p:spPr>
            <a:xfrm>
              <a:off x="12567865" y="11392439"/>
              <a:ext cx="4772310" cy="1392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t" anchorCtr="0">
              <a:noAutofit/>
            </a:bodyPr>
            <a:lstStyle/>
            <a:p>
              <a:pPr algn="ctr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r>
                <a:rPr lang="en-US" sz="1400" b="1" dirty="0">
                  <a:sym typeface="Arial"/>
                </a:rPr>
                <a:t>Automation and flows</a:t>
              </a:r>
              <a:endParaRPr sz="1400" b="1" dirty="0">
                <a:sym typeface="Arial"/>
              </a:endParaRPr>
            </a:p>
          </p:txBody>
        </p:sp>
        <p:sp>
          <p:nvSpPr>
            <p:cNvPr id="50" name="Google Shape;310;p14"/>
            <p:cNvSpPr txBox="1"/>
            <p:nvPr/>
          </p:nvSpPr>
          <p:spPr>
            <a:xfrm>
              <a:off x="13428602" y="10810508"/>
              <a:ext cx="30508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b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r>
                <a:rPr lang="en-US" sz="1200" b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YOUR TITLE 03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11;p14"/>
            <p:cNvSpPr txBox="1"/>
            <p:nvPr/>
          </p:nvSpPr>
          <p:spPr>
            <a:xfrm>
              <a:off x="7208943" y="3035792"/>
              <a:ext cx="4772309" cy="1392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t" anchorCtr="0">
              <a:noAutofit/>
            </a:bodyPr>
            <a:lstStyle/>
            <a:p>
              <a:pPr algn="ctr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r>
                <a:rPr lang="en-US" sz="1400" b="1" dirty="0">
                  <a:sym typeface="Lato Light"/>
                </a:rPr>
                <a:t>Collaborations on projects/Research</a:t>
              </a:r>
              <a:endParaRPr sz="1400" b="1" dirty="0">
                <a:sym typeface="Arial"/>
              </a:endParaRPr>
            </a:p>
          </p:txBody>
        </p:sp>
        <p:sp>
          <p:nvSpPr>
            <p:cNvPr id="52" name="Google Shape;312;p14"/>
            <p:cNvSpPr txBox="1"/>
            <p:nvPr/>
          </p:nvSpPr>
          <p:spPr>
            <a:xfrm>
              <a:off x="7913669" y="2979073"/>
              <a:ext cx="30364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b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r>
                <a:rPr lang="en-US" sz="1200" b="1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YOUR TITLE 02</a:t>
              </a:r>
              <a:endParaRPr sz="5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13;p14"/>
            <p:cNvSpPr txBox="1"/>
            <p:nvPr/>
          </p:nvSpPr>
          <p:spPr>
            <a:xfrm>
              <a:off x="16938019" y="3138472"/>
              <a:ext cx="6099971" cy="1392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t" anchorCtr="0">
              <a:noAutofit/>
            </a:bodyPr>
            <a:lstStyle/>
            <a:p>
              <a:pPr algn="ctr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r>
                <a:rPr lang="en-US" sz="1400" b="1" dirty="0">
                  <a:sym typeface="Lato Light"/>
                </a:rPr>
                <a:t>Dashboards</a:t>
              </a:r>
              <a:endParaRPr sz="1400" b="1" dirty="0">
                <a:sym typeface="Arial"/>
              </a:endParaRPr>
            </a:p>
          </p:txBody>
        </p:sp>
        <p:sp>
          <p:nvSpPr>
            <p:cNvPr id="54" name="Google Shape;314;p14"/>
            <p:cNvSpPr txBox="1"/>
            <p:nvPr/>
          </p:nvSpPr>
          <p:spPr>
            <a:xfrm>
              <a:off x="18930825" y="2979073"/>
              <a:ext cx="307968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b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r>
                <a:rPr lang="en-US" sz="1200" b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YOUR TITLE 04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15;p14"/>
            <p:cNvSpPr txBox="1"/>
            <p:nvPr/>
          </p:nvSpPr>
          <p:spPr>
            <a:xfrm>
              <a:off x="3597439" y="7385494"/>
              <a:ext cx="61908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0"/>
              </a:pPr>
              <a:r>
                <a:rPr lang="en-US" sz="3376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5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16;p14"/>
            <p:cNvSpPr txBox="1"/>
            <p:nvPr/>
          </p:nvSpPr>
          <p:spPr>
            <a:xfrm>
              <a:off x="9010123" y="7385494"/>
              <a:ext cx="8435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0"/>
              </a:pPr>
              <a:r>
                <a:rPr lang="en-US" sz="3376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17;p14"/>
            <p:cNvSpPr txBox="1"/>
            <p:nvPr/>
          </p:nvSpPr>
          <p:spPr>
            <a:xfrm>
              <a:off x="14512231" y="7385494"/>
              <a:ext cx="88357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0"/>
              </a:pPr>
              <a:r>
                <a:rPr lang="en-US" sz="3376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18;p14"/>
            <p:cNvSpPr txBox="1"/>
            <p:nvPr/>
          </p:nvSpPr>
          <p:spPr>
            <a:xfrm>
              <a:off x="19988005" y="7385494"/>
              <a:ext cx="9653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93" tIns="17142" rIns="34293" bIns="17142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0"/>
              </a:pPr>
              <a:r>
                <a:rPr lang="en-US" sz="3376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8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-990600" y="632460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B08A6332-D9B9-49EE-A67A-DBA0927C4FF6}" type="slidenum">
              <a:rPr lang="en-US" altLang="en-US" sz="1600" b="1" smtClean="0"/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600" b="1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8382000" y="6103938"/>
            <a:ext cx="609600" cy="625475"/>
          </a:xfrm>
          <a:prstGeom prst="rect">
            <a:avLst/>
          </a:prstGeom>
          <a:solidFill>
            <a:srgbClr val="E6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2C170-565C-41FF-BFE7-23DFBB4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9" y="457200"/>
            <a:ext cx="8382000" cy="457201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97261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ando Theme">
      <a:dk1>
        <a:srgbClr val="2E3092"/>
      </a:dk1>
      <a:lt1>
        <a:srgbClr val="FFFFFF"/>
      </a:lt1>
      <a:dk2>
        <a:srgbClr val="FFFFFF"/>
      </a:dk2>
      <a:lt2>
        <a:srgbClr val="FFFFFF"/>
      </a:lt2>
      <a:accent1>
        <a:srgbClr val="FFCC29"/>
      </a:accent1>
      <a:accent2>
        <a:srgbClr val="FAA831"/>
      </a:accent2>
      <a:accent3>
        <a:srgbClr val="F26B35"/>
      </a:accent3>
      <a:accent4>
        <a:srgbClr val="E03236"/>
      </a:accent4>
      <a:accent5>
        <a:srgbClr val="00B0F0"/>
      </a:accent5>
      <a:accent6>
        <a:srgbClr val="2E3092"/>
      </a:accent6>
      <a:hlink>
        <a:srgbClr val="2E3092"/>
      </a:hlink>
      <a:folHlink>
        <a:srgbClr val="5F497A"/>
      </a:folHlink>
    </a:clrScheme>
    <a:fontScheme name="Oando Custom Style">
      <a:majorFont>
        <a:latin typeface="Helvetica 65 Medium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1CBDC8842F046916754DB02C15D00" ma:contentTypeVersion="6" ma:contentTypeDescription="Create a new document." ma:contentTypeScope="" ma:versionID="a16a8779dec6ee2543756b965549c95b">
  <xsd:schema xmlns:xsd="http://www.w3.org/2001/XMLSchema" xmlns:xs="http://www.w3.org/2001/XMLSchema" xmlns:p="http://schemas.microsoft.com/office/2006/metadata/properties" xmlns:ns2="eba42bae-16cc-4806-b133-f3e8e0da7667" xmlns:ns3="229155b8-99c5-4880-a6a9-e70110ce1099" targetNamespace="http://schemas.microsoft.com/office/2006/metadata/properties" ma:root="true" ma:fieldsID="1bdd1135d29a81a0cb47382079941733" ns2:_="" ns3:_="">
    <xsd:import namespace="eba42bae-16cc-4806-b133-f3e8e0da7667"/>
    <xsd:import namespace="229155b8-99c5-4880-a6a9-e70110ce10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42bae-16cc-4806-b133-f3e8e0da7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155b8-99c5-4880-a6a9-e70110ce109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29155b8-99c5-4880-a6a9-e70110ce1099">
      <UserInfo>
        <DisplayName>GOWAL-ABIRI Gloria [OER]</DisplayName>
        <AccountId>50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B67F168-6CAD-41EA-9612-9C06A4A3E56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D6F33B7-AB18-4AB5-8E98-F91562570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42bae-16cc-4806-b133-f3e8e0da7667"/>
    <ds:schemaRef ds:uri="229155b8-99c5-4880-a6a9-e70110ce1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4A09E0-F486-49A1-B050-EA0694D2CBF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7E09BF5-0E1F-4F53-B679-5A337251663D}">
  <ds:schemaRefs>
    <ds:schemaRef ds:uri="eba42bae-16cc-4806-b133-f3e8e0da7667"/>
    <ds:schemaRef ds:uri="http://purl.org/dc/dcmitype/"/>
    <ds:schemaRef ds:uri="http://www.w3.org/XML/1998/namespace"/>
    <ds:schemaRef ds:uri="http://purl.org/dc/elements/1.1/"/>
    <ds:schemaRef ds:uri="229155b8-99c5-4880-a6a9-e70110ce1099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64141</TotalTime>
  <Words>402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Helvetica 65 Medium</vt:lpstr>
      <vt:lpstr>Lato Light</vt:lpstr>
      <vt:lpstr>Poppins</vt:lpstr>
      <vt:lpstr>Office Theme</vt:lpstr>
      <vt:lpstr>PowerPoint Presentation</vt:lpstr>
      <vt:lpstr>  What is Microsoft SharePoint &amp; its Benefits?  </vt:lpstr>
      <vt:lpstr> SharePoint Online Vs On-Premise  </vt:lpstr>
      <vt:lpstr> Business Value  </vt:lpstr>
      <vt:lpstr>Document Naming Convention</vt:lpstr>
      <vt:lpstr>  DGCE Use Cases  </vt:lpstr>
      <vt:lpstr>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Communication Temp</dc:creator>
  <cp:lastModifiedBy>AJIBADE Oluwaseni [OER]</cp:lastModifiedBy>
  <cp:revision>596</cp:revision>
  <cp:lastPrinted>2014-06-19T15:21:01Z</cp:lastPrinted>
  <dcterms:created xsi:type="dcterms:W3CDTF">2014-04-29T17:04:48Z</dcterms:created>
  <dcterms:modified xsi:type="dcterms:W3CDTF">2023-04-20T12:59:11Z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ETNZWVWQ4CRU-1999528911-20</vt:lpwstr>
  </property>
  <property fmtid="{D5CDD505-2E9C-101B-9397-08002B2CF9AE}" pid="3" name="_dlc_DocIdItemGuid">
    <vt:lpwstr>cb4232f2-9276-49f8-94f6-ce0862595a69</vt:lpwstr>
  </property>
  <property fmtid="{D5CDD505-2E9C-101B-9397-08002B2CF9AE}" pid="4" name="_dlc_DocIdUrl">
    <vt:lpwstr>https://oandoportal.oandoplc.com/irepo/_layouts/15/DocIdRedir.aspx?ID=ETNZWVWQ4CRU-1999528911-20, ETNZWVWQ4CRU-1999528911-20</vt:lpwstr>
  </property>
  <property fmtid="{D5CDD505-2E9C-101B-9397-08002B2CF9AE}" pid="5" name="display_urn:schemas-microsoft-com:office:office#SharedWithUsers">
    <vt:lpwstr>OBI Chukwuma Edward [OER]</vt:lpwstr>
  </property>
  <property fmtid="{D5CDD505-2E9C-101B-9397-08002B2CF9AE}" pid="6" name="SharedWithUsers">
    <vt:lpwstr>425;#OBI Chukwuma Edward [OER]</vt:lpwstr>
  </property>
  <property fmtid="{D5CDD505-2E9C-101B-9397-08002B2CF9AE}" pid="7" name="MSIP_Label_32e1778c-c112-4927-8a41-86e68096a0c6_Enabled">
    <vt:lpwstr>true</vt:lpwstr>
  </property>
  <property fmtid="{D5CDD505-2E9C-101B-9397-08002B2CF9AE}" pid="8" name="MSIP_Label_32e1778c-c112-4927-8a41-86e68096a0c6_SetDate">
    <vt:lpwstr>2021-11-15T10:32:44Z</vt:lpwstr>
  </property>
  <property fmtid="{D5CDD505-2E9C-101B-9397-08002B2CF9AE}" pid="9" name="MSIP_Label_32e1778c-c112-4927-8a41-86e68096a0c6_Method">
    <vt:lpwstr>Privileged</vt:lpwstr>
  </property>
  <property fmtid="{D5CDD505-2E9C-101B-9397-08002B2CF9AE}" pid="10" name="MSIP_Label_32e1778c-c112-4927-8a41-86e68096a0c6_Name">
    <vt:lpwstr>Public</vt:lpwstr>
  </property>
  <property fmtid="{D5CDD505-2E9C-101B-9397-08002B2CF9AE}" pid="11" name="MSIP_Label_32e1778c-c112-4927-8a41-86e68096a0c6_SiteId">
    <vt:lpwstr>a3329a53-02fd-4abb-94cd-6d1b954419f6</vt:lpwstr>
  </property>
  <property fmtid="{D5CDD505-2E9C-101B-9397-08002B2CF9AE}" pid="12" name="MSIP_Label_32e1778c-c112-4927-8a41-86e68096a0c6_ActionId">
    <vt:lpwstr>c8434ffa-a93a-4d63-b29d-5f5ee88ee61c</vt:lpwstr>
  </property>
  <property fmtid="{D5CDD505-2E9C-101B-9397-08002B2CF9AE}" pid="13" name="MSIP_Label_32e1778c-c112-4927-8a41-86e68096a0c6_ContentBits">
    <vt:lpwstr>0</vt:lpwstr>
  </property>
  <property fmtid="{D5CDD505-2E9C-101B-9397-08002B2CF9AE}" pid="14" name="ContentTypeId">
    <vt:lpwstr>0x010100CBE1CBDC8842F046916754DB02C15D00</vt:lpwstr>
  </property>
</Properties>
</file>