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8"/>
  </p:notesMasterIdLst>
  <p:handoutMasterIdLst>
    <p:handoutMasterId r:id="rId19"/>
  </p:handoutMasterIdLst>
  <p:sldIdLst>
    <p:sldId id="3825" r:id="rId5"/>
    <p:sldId id="3826" r:id="rId6"/>
    <p:sldId id="3827" r:id="rId7"/>
    <p:sldId id="3791" r:id="rId8"/>
    <p:sldId id="3835" r:id="rId9"/>
    <p:sldId id="3794" r:id="rId10"/>
    <p:sldId id="3836" r:id="rId11"/>
    <p:sldId id="3837" r:id="rId12"/>
    <p:sldId id="3838" r:id="rId13"/>
    <p:sldId id="3839" r:id="rId14"/>
    <p:sldId id="3833" r:id="rId15"/>
    <p:sldId id="3840" r:id="rId16"/>
    <p:sldId id="3834" r:id="rId1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esktop\10nalytics\1st%20Project\FlexTrad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[FlexTrade.xlsx]Additional Q1&amp;2!PivotTable1</c:name>
    <c:fmtId val="3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/>
              <a:t>Comparison of conversion rates by year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ivotFmts>
      <c:pivotFmt>
        <c:idx val="0"/>
        <c:spPr>
          <a:solidFill>
            <a:srgbClr val="00336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336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336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'Additional Q1&amp;2'!$C$37</c:f>
              <c:strCache>
                <c:ptCount val="1"/>
                <c:pt idx="0">
                  <c:v>Average of Conversion_Rate</c:v>
                </c:pt>
              </c:strCache>
            </c:strRef>
          </c:tx>
          <c:spPr>
            <a:solidFill>
              <a:srgbClr val="003366"/>
            </a:solidFill>
            <a:ln>
              <a:noFill/>
            </a:ln>
            <a:effectLst/>
          </c:spPr>
          <c:invertIfNegative val="0"/>
          <c:cat>
            <c:strRef>
              <c:f>'Additional Q1&amp;2'!$B$38:$B$42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'Additional Q1&amp;2'!$C$38:$C$42</c:f>
              <c:numCache>
                <c:formatCode>0%</c:formatCode>
                <c:ptCount val="4"/>
                <c:pt idx="0">
                  <c:v>0.48767025089605748</c:v>
                </c:pt>
                <c:pt idx="1">
                  <c:v>0.48446428571428574</c:v>
                </c:pt>
                <c:pt idx="2">
                  <c:v>0.5289285714285713</c:v>
                </c:pt>
                <c:pt idx="3">
                  <c:v>0.49354497354497362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2D-461E-ACB7-7CA94029AE95}"/>
            </c:ext>
          </c:extLst>
        </c:ser>
        <c:ser>
          <c:idx val="1"/>
          <c:order val="1"/>
          <c:tx>
            <c:strRef>
              <c:f>'Additional Q1&amp;2'!$D$37</c:f>
              <c:strCache>
                <c:ptCount val="1"/>
                <c:pt idx="0">
                  <c:v>Average of Add_to_Cart_Rate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'Additional Q1&amp;2'!$B$38:$B$42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'Additional Q1&amp;2'!$D$38:$D$42</c:f>
              <c:numCache>
                <c:formatCode>0%</c:formatCode>
                <c:ptCount val="4"/>
                <c:pt idx="0">
                  <c:v>0.51344086021505386</c:v>
                </c:pt>
                <c:pt idx="1">
                  <c:v>0.50532142857142859</c:v>
                </c:pt>
                <c:pt idx="2">
                  <c:v>0.520595238095238</c:v>
                </c:pt>
                <c:pt idx="3">
                  <c:v>0.47158730158730167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2D-461E-ACB7-7CA94029A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2095487"/>
        <c:axId val="112102687"/>
      </c:barChart>
      <c:catAx>
        <c:axId val="112095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102687"/>
        <c:crosses val="autoZero"/>
        <c:auto val="1"/>
        <c:lblAlgn val="ctr"/>
        <c:lblOffset val="100"/>
        <c:noMultiLvlLbl val="0"/>
      </c:catAx>
      <c:valAx>
        <c:axId val="112102687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95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CE667-0E8B-4020-B798-9F540ACF8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FE84B-4CF5-479A-98FA-101E6C922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9E17-B59A-4F61-B8D2-5B4F41E1978D}" type="datetime1">
              <a:rPr lang="en-GB" smtClean="0"/>
              <a:t>13/02/2025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71FFA-2EDD-435F-95BB-D4913CE523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549EF-DEA6-491C-B092-AD1829A0E2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7C88-02FC-450C-BC0C-36A3D372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6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95BD-28DC-4C06-ABE7-D1DD6658916C}" type="datetime1">
              <a:rPr lang="en-GB" smtClean="0"/>
              <a:pPr/>
              <a:t>13/02/2025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141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CA6EB-7C73-3DBE-8E8C-3CC1479DF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50F3CD-48B6-EFD7-6F2C-759D89A32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887D35-46AA-665B-46E7-4700CCCB8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44C17-FA18-FAD8-3EBD-E88AA9FE2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573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15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D208E-45B4-5AAF-F2F3-A8A02E3C2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87ACD-E743-0939-EA45-2F79AB06B2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289D3A-49FC-40D1-D23B-B87EA7400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BD83C-71D2-D1D6-79F7-CDDD937A4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6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4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5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01A91-500A-6C5E-DB92-5031D98C6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FC1914-7096-6D50-3756-26B41410E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83A567-7C33-6A28-DF41-28C8825F5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08995-0AA3-35C8-07A2-A9A04A2FC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145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580AC-D405-F300-3EBB-BD439A155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3AC7D6-8B9C-8B54-D486-BF0ADDB86E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4346FA-EFFE-5AB3-D655-6E99BF5E7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9791B-7495-1BC7-A00F-2EDDBD393C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69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B4AB9-3B5A-AC08-C11C-D8FB50B33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71BF4F-489A-461C-0A5D-D3134A2226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718AA-CD52-0AAB-512D-C9685A15E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E96C7-9D8C-54BF-ED90-C5246C58F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061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46021-C79E-95EA-720F-C1C8E3318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B04701-EE7C-8BC4-B97B-051C97A248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34D63E-6696-8D2F-92ED-C0D4FDAA1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9CD75-0ECC-6DC0-137C-665A10CAC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85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en-GB" dirty="0" err="1"/>
              <a:t>FlexTrade</a:t>
            </a:r>
            <a:r>
              <a:rPr lang="en-GB" dirty="0"/>
              <a:t> User Experience Analysis (2020–2023)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 err="1"/>
              <a:t>Oluwaseyi</a:t>
            </a:r>
            <a:r>
              <a:rPr lang="en-GB" dirty="0"/>
              <a:t> </a:t>
            </a:r>
            <a:r>
              <a:rPr lang="en-GB" dirty="0" err="1"/>
              <a:t>Shobayo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11832-6779-BE6E-2117-DF9BF571B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FFB120-7B8C-34FB-6118-F261323E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95" y="136525"/>
            <a:ext cx="10291791" cy="1689100"/>
          </a:xfrm>
        </p:spPr>
        <p:txBody>
          <a:bodyPr rtlCol="0">
            <a:normAutofit fontScale="90000"/>
          </a:bodyPr>
          <a:lstStyle/>
          <a:p>
            <a:r>
              <a:rPr lang="en-GB" dirty="0"/>
              <a:t>Additional Insight: The Peak Year for Conversions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7DE032-6C56-4917-8365-F8F8B118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" y="1825625"/>
            <a:ext cx="7156705" cy="4352544"/>
          </a:xfrm>
        </p:spPr>
        <p:txBody>
          <a:bodyPr rtlCol="0"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Insight: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2022 had the highest conversion rate at 53%, surpassing other years.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average cart addition rate in 2022 was 52%, indicating strong purchase intent.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Possible Reasons: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Improved marketing strategies (targeted ads, promotions).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Streamlined checkout process (faster payments, fewer steps).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High demand for specific products.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Effective loyalty programs or discounts.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Analyze</a:t>
            </a:r>
            <a:r>
              <a:rPr lang="en-GB" dirty="0"/>
              <a:t> what worked in 2022 and replicate successful strategies in future years.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59462BDB-5696-0A90-5A28-9986BECA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05C4E77-E15E-B71A-81DE-2FB13742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A5126AB-D304-4582-321C-DABADA14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71BF3A-FE7C-1934-ECF5-082D006CC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918667"/>
              </p:ext>
            </p:extLst>
          </p:nvPr>
        </p:nvGraphicFramePr>
        <p:xfrm>
          <a:off x="7079343" y="981075"/>
          <a:ext cx="5156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881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Recommendation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4BB6-4C3D-8C86-366F-041E635E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5373"/>
            <a:ext cx="917665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Search &amp; 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autocomplete, filters, and personalized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Checkout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 checkout and address cart abandonment with reminders and discounts.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Positive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customer testimonials and user-friendly design in marketing.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Targeted Campaigns During Peak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time-limited offers and flash sales to capitalize on peak conversion hours.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 Technical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checkout and search feature problems to improve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28F42-1108-AAC1-A792-85D539A3F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7F4E7A-FC05-6594-132A-E20BD70E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Conclusion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B8D6156-2B9E-9434-072D-CB5C89D9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CBD9439-D5B8-3623-9856-43ED3557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D86678A-2791-06FE-9B48-19B977ED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EC2D-8A1A-1D8D-1CCA-F34AE3075F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10165"/>
            <a:ext cx="10401950" cy="120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Focusing on fixing technical issues (checkout and search) and optimizing user experience will lead to better conversion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By targeting peak hours and leveraging positive feedback, the business can boost user engagement and overall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Continuous monitoring of these trends will allow for data-driven improvements and maximize ROI.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3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lvl="0" rtl="0"/>
            <a:r>
              <a:rPr lang="en-GB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GB" smtClean="0"/>
              <a:pPr lvl="0" rtl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Task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399032"/>
            <a:ext cx="6022848" cy="4174454"/>
          </a:xfrm>
        </p:spPr>
        <p:txBody>
          <a:bodyPr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Analyze user engagement, conversion trends, and feedback to derive actionable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Deliverables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pivot tables for analysis.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 a dashboard summarizing findings.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Present findings visually and concisely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8858FF5-10F8-B02A-F892-87DAFCBD4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AE38B87-E4BA-45CF-954F-631A15CA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Key Metrics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r>
              <a:rPr lang="en-GB" dirty="0"/>
              <a:t>Highlights: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Total Unique Customers: 1,000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Average Bounce Rate: 49%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Add-to-Cart Rate: 51%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Average Conversion Rate: 50%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Average Session Duration: 15 minutes</a:t>
            </a:r>
          </a:p>
          <a:p>
            <a:endParaRPr lang="en-GB" dirty="0"/>
          </a:p>
          <a:p>
            <a:r>
              <a:rPr lang="en-GB" dirty="0"/>
              <a:t>Focus Areas: Engagement, conversion, and feedback.</a:t>
            </a:r>
          </a:p>
          <a:p>
            <a:pPr rtl="0"/>
            <a:endParaRPr lang="en-GB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9" y="365125"/>
            <a:ext cx="5219234" cy="712561"/>
          </a:xfrm>
        </p:spPr>
        <p:txBody>
          <a:bodyPr rtlCol="0">
            <a:normAutofit/>
          </a:bodyPr>
          <a:lstStyle/>
          <a:p>
            <a:pPr rtl="0"/>
            <a:r>
              <a:rPr lang="en-GB" dirty="0" err="1"/>
              <a:t>FlexTrade</a:t>
            </a:r>
            <a:r>
              <a:rPr lang="en-GB" dirty="0"/>
              <a:t> Dashboard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7699A8-A153-DFD6-4AAA-CB517A537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310" y="1230087"/>
            <a:ext cx="10814490" cy="4397828"/>
          </a:xfr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FA0AE-4DBB-8C59-2085-20C9D53FB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B32D8-69D8-17AC-EDA6-F6DDA411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669818" cy="1325880"/>
          </a:xfrm>
        </p:spPr>
        <p:txBody>
          <a:bodyPr rtlCol="0"/>
          <a:lstStyle/>
          <a:p>
            <a:r>
              <a:rPr lang="en-GB" b="1" dirty="0"/>
              <a:t>Session Duration vs. Bounce Rate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7DED2F-0672-466E-26BC-779EDFC04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368424"/>
            <a:ext cx="10727218" cy="4509861"/>
          </a:xfrm>
        </p:spPr>
        <p:txBody>
          <a:bodyPr rtlCol="0">
            <a:normAutofit fontScale="62500" lnSpcReduction="20000"/>
          </a:bodyPr>
          <a:lstStyle/>
          <a:p>
            <a:r>
              <a:rPr lang="en-GB" dirty="0"/>
              <a:t>Insight: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Short sessions don’t always correlate with high bounce rates; some users quickly find what they need and complete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Longer sessions don’t guarantee conversions; users may be struggling with navigation.</a:t>
            </a:r>
          </a:p>
          <a:p>
            <a:r>
              <a:rPr lang="en-GB" dirty="0"/>
              <a:t>Recommendations:</a:t>
            </a:r>
          </a:p>
          <a:p>
            <a:pPr>
              <a:buFont typeface="+mj-lt"/>
              <a:buAutoNum type="arabicPeriod"/>
            </a:pPr>
            <a:r>
              <a:rPr lang="en-GB" dirty="0"/>
              <a:t>Improve Product Search &amp; Navigation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400" dirty="0"/>
              <a:t>Implement autocomplete, filtering options, and personalized recommendations to help users find products faster.</a:t>
            </a:r>
          </a:p>
          <a:p>
            <a:pPr>
              <a:buFont typeface="+mj-lt"/>
              <a:buAutoNum type="arabicPeriod"/>
            </a:pPr>
            <a:r>
              <a:rPr lang="en-GB" dirty="0"/>
              <a:t>Monitor Exit Pages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400" dirty="0"/>
              <a:t>Identify where users drop off after short sessions (e.g., search results, checkout) and optimize these areas.</a:t>
            </a:r>
          </a:p>
          <a:p>
            <a:r>
              <a:rPr lang="en-GB" dirty="0"/>
              <a:t>Action: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Introduce Engaging Content &amp; Enhanced Navigation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Use interactive product displays and personalized recommendations to extend session durations and reduce bounce rates.</a:t>
            </a:r>
          </a:p>
          <a:p>
            <a:pPr rtl="0"/>
            <a:endParaRPr lang="en-GB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4B83C0E-B19C-A009-1C6E-A9AC9A7D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13ADFFD-9249-4590-6D28-A7D9BE50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5621935-B8EF-E219-5C41-0ED57C5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13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Bounce Rate and Conversion Rate Trends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47800"/>
            <a:ext cx="10677298" cy="5138057"/>
          </a:xfrm>
        </p:spPr>
        <p:txBody>
          <a:bodyPr rtlCol="0">
            <a:noAutofit/>
          </a:bodyPr>
          <a:lstStyle/>
          <a:p>
            <a:r>
              <a:rPr lang="en-GB" sz="1600" dirty="0"/>
              <a:t>Insight: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Some users leave quickly (high bounce rate) but may return later to convert.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High targeted traffic (e.g., paid ads) can lead to higher bounce rates but better conversion.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An inverse relationship exists: As bounce rates drop, conversions improve.</a:t>
            </a:r>
          </a:p>
          <a:p>
            <a:r>
              <a:rPr lang="en-GB" sz="1600" dirty="0"/>
              <a:t>Recommendations: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Segment Returning vs. New Users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If returning users convert better, focus on remarketing campaigns.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Optimize Landing Pages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Match landing pages with ad content.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Add clear CTAs (Call-to-Actions) for immediate conversions.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Test different layouts, CTAs, and messaging to reduce bounce rates.</a:t>
            </a:r>
          </a:p>
          <a:p>
            <a:r>
              <a:rPr lang="en-GB" sz="1600" dirty="0"/>
              <a:t>Action: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Optimize Landing Pages &amp; Address Bounce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Improve search filters, reduce load times, and minimize unnecessary checkout steps to decrease bounce rates and improve conversions.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CDB3D-BF21-249A-8EC6-32055CD20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8D04-1D4E-7300-0AE6-4E72BFC9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Cart Addition and Conversion 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B3074-1749-EF3A-0685-40D657547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3229"/>
            <a:ext cx="9534298" cy="4306434"/>
          </a:xfrm>
        </p:spPr>
        <p:txBody>
          <a:bodyPr rtlCol="0">
            <a:normAutofit fontScale="70000" lnSpcReduction="20000"/>
          </a:bodyPr>
          <a:lstStyle/>
          <a:p>
            <a:r>
              <a:rPr lang="en-GB" b="1" dirty="0"/>
              <a:t>Insight: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 cart additions don’t always result in high conversion rates.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Reasons:</a:t>
            </a:r>
            <a:endParaRPr lang="en-GB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Unexpected costs (e.g., high shipping fees).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Complicated checkout process.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dirty="0"/>
              <a:t>Users browsing but not ready to buy.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"Cart Addition by Conversion Rate" chart shows variability in conversion despite added items.</a:t>
            </a:r>
          </a:p>
          <a:p>
            <a:r>
              <a:rPr lang="en-GB" b="1" dirty="0"/>
              <a:t>Recommendations: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Simplify Checkout Process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Streamline steps to reduce friction and enhance user experience.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Address Cart Abandonment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Send cart reminders and discounts (e.g., “Complete your order for 10% off!”).</a:t>
            </a:r>
          </a:p>
          <a:p>
            <a:r>
              <a:rPr lang="en-GB" b="1" dirty="0"/>
              <a:t>Action: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Minimize Distractions &amp; Offer Incentives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Simplify checkout, remove obstacles, and offer incentives (e.g., limited-time offers, free shipping thresholds) to improve the cart-to-checkout ratio.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4484D18-DEA6-4B0D-16F4-8AD7B17E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CCAEB9F1-775C-1C22-30C2-250E519E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2BD9D2A8-2116-B0DE-087C-CAAAD109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10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BA696-1E91-96FD-1580-9A66DEE68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CB62-C6E4-777C-06B1-DCAECD93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Feedback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8ADAA-DC22-A812-B6F5-8F1F54E0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1338943"/>
            <a:ext cx="9688286" cy="4850720"/>
          </a:xfrm>
        </p:spPr>
        <p:txBody>
          <a:bodyPr rtlCol="0">
            <a:normAutofit fontScale="70000" lnSpcReduction="20000"/>
          </a:bodyPr>
          <a:lstStyle/>
          <a:p>
            <a:pPr marL="0" indent="0">
              <a:buNone/>
            </a:pPr>
            <a:br>
              <a:rPr lang="en-GB" dirty="0"/>
            </a:br>
            <a:r>
              <a:rPr lang="en-GB" b="1" dirty="0"/>
              <a:t>Insight: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Negative Feedback:</a:t>
            </a:r>
            <a:r>
              <a:rPr lang="en-GB" dirty="0"/>
              <a:t> Checkout process issues &amp; search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Positive Feedback:</a:t>
            </a:r>
            <a:r>
              <a:rPr lang="en-GB" dirty="0"/>
              <a:t> User-friendly experience, great selection, competitive pricing.</a:t>
            </a:r>
          </a:p>
          <a:p>
            <a:r>
              <a:rPr lang="en-GB" b="1" dirty="0"/>
              <a:t>Key Themes: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Negative:</a:t>
            </a:r>
            <a:r>
              <a:rPr lang="en-GB" dirty="0"/>
              <a:t> Users are frustrated with the checkout process and non-functional 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Positive:</a:t>
            </a:r>
            <a:r>
              <a:rPr lang="en-GB" dirty="0"/>
              <a:t> Users appreciate the app’s ease of use, pricing, and product selection.</a:t>
            </a:r>
          </a:p>
          <a:p>
            <a:r>
              <a:rPr lang="en-GB" b="1" dirty="0"/>
              <a:t>Recommendations: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Fix Search Issues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Introduce search filters, voice search, and auto-suggestions.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Streamline Checkout Process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Simplify steps to improve conversion.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Leverage Positive Feedback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Feature customer testimonials on key pages to boost trust.</a:t>
            </a:r>
          </a:p>
          <a:p>
            <a:r>
              <a:rPr lang="en-GB" b="1" dirty="0"/>
              <a:t>Action: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Prioritize addressing technical issues (checkout and search), while promoting the app’s user-friendly design and competitive pricing in marketing efforts.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C79486B0-8B7F-6019-2837-7C1D6E54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8D0140FF-91E9-4025-A103-6BBC4CC6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43AD142-4514-ED61-8A0A-22891EED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04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15536-77A2-6792-9C5C-29BD1F8FD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7BA694-CB7D-A2D0-B677-5FC2E303D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136525"/>
            <a:ext cx="10400647" cy="1325880"/>
          </a:xfrm>
        </p:spPr>
        <p:txBody>
          <a:bodyPr rtlCol="0"/>
          <a:lstStyle/>
          <a:p>
            <a:r>
              <a:rPr lang="en-GB" dirty="0"/>
              <a:t>Additional Insight: Conversion Trends by Hour</a:t>
            </a:r>
            <a:endParaRPr lang="en-GB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A159D2-177F-40B5-FEAF-DABEBAE2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" y="1317171"/>
            <a:ext cx="9758391" cy="4860998"/>
          </a:xfrm>
        </p:spPr>
        <p:txBody>
          <a:bodyPr rtlCol="0">
            <a:normAutofit fontScale="77500" lnSpcReduction="20000"/>
          </a:bodyPr>
          <a:lstStyle/>
          <a:p>
            <a:r>
              <a:rPr lang="en-GB" b="1" dirty="0"/>
              <a:t>Peak Conversion Hours: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10 AM, 11 AM, 1 PM, 2 PM, 5 PM</a:t>
            </a:r>
          </a:p>
          <a:p>
            <a:r>
              <a:rPr lang="en-GB" b="1" dirty="0"/>
              <a:t>Insight: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These hours reflect when users are most likely to complete purchases.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Likely tied to lunch breaks (1-2 PM) &amp; post-work relaxation (5 PM).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"Conversion Rate by Hour of Day" graph highlights these peak periods.</a:t>
            </a:r>
          </a:p>
          <a:p>
            <a:r>
              <a:rPr lang="en-GB" b="1" dirty="0"/>
              <a:t>Recommendations: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Time-Limited Offers &amp; Flash Sales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Run targeted promotions during peak hours (e.g., “Lunchtime Deal—20% off from 12-2 PM!”).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Targeted Campaigns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Use peak hours for promotional emails or flash sales to maximize ROI.</a:t>
            </a:r>
          </a:p>
          <a:p>
            <a:r>
              <a:rPr lang="en-GB" b="1" dirty="0"/>
              <a:t>Action: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Leverage these peak hours for promotional activities to drive conversions.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576D6D5-A19C-F3D7-B10D-1BA1AFF4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F6388B2-DC4C-8C4E-D01F-D0041483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76639DE-9184-E0CA-2993-3E027254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54642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8_TF78504181_Win32" id="{C0282433-D7EF-45DF-A8F6-65451AB0B295}" vid="{7A5F5F68-7204-400F-A78C-9EE75BE45B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{66A89CF8-84EC-4F3D-BB7C-A90374D332E3}tf78504181_win32</Template>
  <TotalTime>2400</TotalTime>
  <Words>1007</Words>
  <Application>Microsoft Office PowerPoint</Application>
  <PresentationFormat>Widescreen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Tw Cen MT</vt:lpstr>
      <vt:lpstr>ShapesVTI</vt:lpstr>
      <vt:lpstr>FlexTrade User Experience Analysis (2020–2023)</vt:lpstr>
      <vt:lpstr>Task Overview</vt:lpstr>
      <vt:lpstr>Key Metrics Overview</vt:lpstr>
      <vt:lpstr>FlexTrade Dashboard</vt:lpstr>
      <vt:lpstr>Session Duration vs. Bounce Rate</vt:lpstr>
      <vt:lpstr>Bounce Rate and Conversion Rate Trends</vt:lpstr>
      <vt:lpstr>Cart Addition and Conversion Rate</vt:lpstr>
      <vt:lpstr>Feedback Analysis</vt:lpstr>
      <vt:lpstr>Additional Insight: Conversion Trends by Hour</vt:lpstr>
      <vt:lpstr>Additional Insight: The Peak Year for Conversions </vt:lpstr>
      <vt:lpstr>Recommendation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8</cp:revision>
  <dcterms:created xsi:type="dcterms:W3CDTF">2025-02-09T17:54:27Z</dcterms:created>
  <dcterms:modified xsi:type="dcterms:W3CDTF">2025-02-13T15:45:46Z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