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7"/>
  </p:notesMasterIdLst>
  <p:sldIdLst>
    <p:sldId id="256" r:id="rId2"/>
    <p:sldId id="330" r:id="rId3"/>
    <p:sldId id="319" r:id="rId4"/>
    <p:sldId id="257" r:id="rId5"/>
    <p:sldId id="258" r:id="rId6"/>
    <p:sldId id="317" r:id="rId7"/>
    <p:sldId id="266" r:id="rId8"/>
    <p:sldId id="331" r:id="rId9"/>
    <p:sldId id="329" r:id="rId10"/>
    <p:sldId id="294" r:id="rId11"/>
    <p:sldId id="273" r:id="rId12"/>
    <p:sldId id="274" r:id="rId13"/>
    <p:sldId id="275" r:id="rId14"/>
    <p:sldId id="276" r:id="rId15"/>
    <p:sldId id="277" r:id="rId16"/>
    <p:sldId id="278" r:id="rId17"/>
    <p:sldId id="279" r:id="rId18"/>
    <p:sldId id="280" r:id="rId19"/>
    <p:sldId id="281" r:id="rId20"/>
    <p:sldId id="283" r:id="rId21"/>
    <p:sldId id="284" r:id="rId22"/>
    <p:sldId id="295" r:id="rId23"/>
    <p:sldId id="292" r:id="rId24"/>
    <p:sldId id="332" r:id="rId25"/>
    <p:sldId id="33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49" autoAdjust="0"/>
    <p:restoredTop sz="94660"/>
  </p:normalViewPr>
  <p:slideViewPr>
    <p:cSldViewPr snapToGrid="0">
      <p:cViewPr varScale="1">
        <p:scale>
          <a:sx n="86" d="100"/>
          <a:sy n="86" d="100"/>
        </p:scale>
        <p:origin x="61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oleObject" Target="file:///\\waly\adavid\veille\nigeria\13-03-08-evolution%20phone%20subscribers%20in%20nigeria.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adavid\Dropbox\amos\2013-cpn\data%20nc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35"/>
    </mc:Choice>
    <mc:Fallback>
      <c:style val="35"/>
    </mc:Fallback>
  </mc:AlternateContent>
  <c:clrMapOvr bg1="lt1" tx1="dk1" bg2="lt2" tx2="dk2" accent1="accent1" accent2="accent2" accent3="accent3" accent4="accent4" accent5="accent5" accent6="accent6" hlink="hlink" folHlink="folHlink"/>
  <c:chart>
    <c:title>
      <c:tx>
        <c:rich>
          <a:bodyPr/>
          <a:lstStyle/>
          <a:p>
            <a:pPr>
              <a:defRPr/>
            </a:pPr>
            <a:r>
              <a:rPr lang="en-US"/>
              <a:t>Evolution nigerian mobile subscribers</a:t>
            </a:r>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Feuil1!$C$2</c:f>
              <c:strCache>
                <c:ptCount val="1"/>
                <c:pt idx="0">
                  <c:v>Real</c:v>
                </c:pt>
              </c:strCache>
            </c:strRef>
          </c:tx>
          <c:invertIfNegative val="0"/>
          <c:dLbls>
            <c:spPr>
              <a:noFill/>
              <a:ln>
                <a:noFill/>
              </a:ln>
              <a:effectLst/>
            </c:spPr>
            <c:txPr>
              <a:bodyPr/>
              <a:lstStyle/>
              <a:p>
                <a:pPr>
                  <a:defRPr sz="140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Feuil1!$A$3:$A$6</c:f>
              <c:strCache>
                <c:ptCount val="4"/>
                <c:pt idx="0">
                  <c:v>2004</c:v>
                </c:pt>
                <c:pt idx="1">
                  <c:v>2008</c:v>
                </c:pt>
                <c:pt idx="2">
                  <c:v>2012</c:v>
                </c:pt>
                <c:pt idx="3">
                  <c:v>January 2013</c:v>
                </c:pt>
              </c:strCache>
            </c:strRef>
          </c:cat>
          <c:val>
            <c:numRef>
              <c:f>Feuil1!$C$3:$C$6</c:f>
              <c:numCache>
                <c:formatCode>#,##0</c:formatCode>
                <c:ptCount val="4"/>
                <c:pt idx="0">
                  <c:v>20000000</c:v>
                </c:pt>
                <c:pt idx="1">
                  <c:v>50000000</c:v>
                </c:pt>
                <c:pt idx="2">
                  <c:v>205000000</c:v>
                </c:pt>
                <c:pt idx="3">
                  <c:v>213000000</c:v>
                </c:pt>
              </c:numCache>
            </c:numRef>
          </c:val>
          <c:extLst>
            <c:ext xmlns:c16="http://schemas.microsoft.com/office/drawing/2014/chart" uri="{C3380CC4-5D6E-409C-BE32-E72D297353CC}">
              <c16:uniqueId val="{00000000-49CC-4106-BECC-5CAF65637BBF}"/>
            </c:ext>
          </c:extLst>
        </c:ser>
        <c:dLbls>
          <c:showLegendKey val="0"/>
          <c:showVal val="1"/>
          <c:showCatName val="0"/>
          <c:showSerName val="0"/>
          <c:showPercent val="0"/>
          <c:showBubbleSize val="0"/>
        </c:dLbls>
        <c:gapWidth val="150"/>
        <c:shape val="cylinder"/>
        <c:axId val="248354208"/>
        <c:axId val="248354768"/>
        <c:axId val="0"/>
      </c:bar3DChart>
      <c:catAx>
        <c:axId val="248354208"/>
        <c:scaling>
          <c:orientation val="minMax"/>
        </c:scaling>
        <c:delete val="0"/>
        <c:axPos val="b"/>
        <c:numFmt formatCode="General" sourceLinked="1"/>
        <c:majorTickMark val="none"/>
        <c:minorTickMark val="none"/>
        <c:tickLblPos val="nextTo"/>
        <c:crossAx val="248354768"/>
        <c:crosses val="autoZero"/>
        <c:auto val="1"/>
        <c:lblAlgn val="ctr"/>
        <c:lblOffset val="100"/>
        <c:noMultiLvlLbl val="0"/>
      </c:catAx>
      <c:valAx>
        <c:axId val="248354768"/>
        <c:scaling>
          <c:orientation val="minMax"/>
        </c:scaling>
        <c:delete val="1"/>
        <c:axPos val="l"/>
        <c:numFmt formatCode="#,##0" sourceLinked="1"/>
        <c:majorTickMark val="out"/>
        <c:minorTickMark val="none"/>
        <c:tickLblPos val="nextTo"/>
        <c:crossAx val="248354208"/>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37"/>
    </mc:Choice>
    <mc:Fallback>
      <c:style val="37"/>
    </mc:Fallback>
  </mc:AlternateContent>
  <c:chart>
    <c:title>
      <c:tx>
        <c:rich>
          <a:bodyPr/>
          <a:lstStyle/>
          <a:p>
            <a:pPr>
              <a:defRPr/>
            </a:pPr>
            <a:r>
              <a:rPr lang="fr-FR"/>
              <a:t>Active mobile lines</a:t>
            </a:r>
          </a:p>
        </c:rich>
      </c:tx>
      <c:overlay val="0"/>
    </c:title>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Feuil1!$A$3</c:f>
              <c:strCache>
                <c:ptCount val="1"/>
                <c:pt idx="0">
                  <c:v>Active lines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Feuil1!$B$2:$G$2</c:f>
              <c:numCache>
                <c:formatCode>General</c:formatCode>
                <c:ptCount val="6"/>
                <c:pt idx="0">
                  <c:v>2007</c:v>
                </c:pt>
                <c:pt idx="1">
                  <c:v>2008</c:v>
                </c:pt>
                <c:pt idx="2">
                  <c:v>2009</c:v>
                </c:pt>
                <c:pt idx="3">
                  <c:v>2010</c:v>
                </c:pt>
                <c:pt idx="4">
                  <c:v>2011</c:v>
                </c:pt>
                <c:pt idx="5">
                  <c:v>2012</c:v>
                </c:pt>
              </c:numCache>
            </c:numRef>
          </c:cat>
          <c:val>
            <c:numRef>
              <c:f>Feuil1!$B$3:$G$3</c:f>
              <c:numCache>
                <c:formatCode>#,##0</c:formatCode>
                <c:ptCount val="6"/>
                <c:pt idx="0">
                  <c:v>40011296</c:v>
                </c:pt>
                <c:pt idx="1">
                  <c:v>56935985</c:v>
                </c:pt>
                <c:pt idx="2">
                  <c:v>65533875</c:v>
                </c:pt>
                <c:pt idx="3">
                  <c:v>81195684</c:v>
                </c:pt>
                <c:pt idx="4">
                  <c:v>90566238</c:v>
                </c:pt>
                <c:pt idx="5">
                  <c:v>109829223</c:v>
                </c:pt>
              </c:numCache>
            </c:numRef>
          </c:val>
          <c:extLst>
            <c:ext xmlns:c16="http://schemas.microsoft.com/office/drawing/2014/chart" uri="{C3380CC4-5D6E-409C-BE32-E72D297353CC}">
              <c16:uniqueId val="{00000000-3309-460C-8660-442B0F53CECD}"/>
            </c:ext>
          </c:extLst>
        </c:ser>
        <c:dLbls>
          <c:showLegendKey val="0"/>
          <c:showVal val="0"/>
          <c:showCatName val="0"/>
          <c:showSerName val="0"/>
          <c:showPercent val="0"/>
          <c:showBubbleSize val="0"/>
        </c:dLbls>
        <c:gapWidth val="150"/>
        <c:shape val="cylinder"/>
        <c:axId val="248357008"/>
        <c:axId val="248357568"/>
        <c:axId val="0"/>
      </c:bar3DChart>
      <c:catAx>
        <c:axId val="248357008"/>
        <c:scaling>
          <c:orientation val="minMax"/>
        </c:scaling>
        <c:delete val="0"/>
        <c:axPos val="b"/>
        <c:numFmt formatCode="General" sourceLinked="1"/>
        <c:majorTickMark val="out"/>
        <c:minorTickMark val="none"/>
        <c:tickLblPos val="nextTo"/>
        <c:crossAx val="248357568"/>
        <c:crosses val="autoZero"/>
        <c:auto val="1"/>
        <c:lblAlgn val="ctr"/>
        <c:lblOffset val="100"/>
        <c:noMultiLvlLbl val="0"/>
      </c:catAx>
      <c:valAx>
        <c:axId val="248357568"/>
        <c:scaling>
          <c:orientation val="minMax"/>
        </c:scaling>
        <c:delete val="0"/>
        <c:axPos val="l"/>
        <c:majorGridlines/>
        <c:numFmt formatCode="#,##0" sourceLinked="1"/>
        <c:majorTickMark val="out"/>
        <c:minorTickMark val="none"/>
        <c:tickLblPos val="nextTo"/>
        <c:crossAx val="248357008"/>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D4E43E-3D2D-4B64-98E2-928E8C00351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CBAC87F-0D56-4F04-85D2-923B5BEA5B79}">
      <dgm:prSet phldrT="[Texte]" custT="1"/>
      <dgm:spPr/>
      <dgm:t>
        <a:bodyPr/>
        <a:lstStyle/>
        <a:p>
          <a:r>
            <a:rPr lang="en-US" sz="6000" dirty="0">
              <a:effectLst/>
              <a:latin typeface="Calibri" panose="020F0502020204030204" pitchFamily="34" charset="0"/>
              <a:ea typeface="Calibri" panose="020F0502020204030204" pitchFamily="34" charset="0"/>
              <a:cs typeface="Times New Roman" panose="02020603050405020304" pitchFamily="18" charset="0"/>
            </a:rPr>
            <a:t>C</a:t>
          </a:r>
          <a:endParaRPr lang="en-US" sz="6000" dirty="0"/>
        </a:p>
      </dgm:t>
    </dgm:pt>
    <dgm:pt modelId="{AF6DDCD6-0C7C-4CB7-88B9-9D9393B46CD9}" type="parTrans" cxnId="{4D14B31F-EC58-4611-B606-DFE087345237}">
      <dgm:prSet/>
      <dgm:spPr/>
      <dgm:t>
        <a:bodyPr/>
        <a:lstStyle/>
        <a:p>
          <a:endParaRPr lang="en-US" sz="2000"/>
        </a:p>
      </dgm:t>
    </dgm:pt>
    <dgm:pt modelId="{1B975CE4-F849-4550-BA07-46A698FD9688}" type="sibTrans" cxnId="{4D14B31F-EC58-4611-B606-DFE087345237}">
      <dgm:prSet/>
      <dgm:spPr/>
      <dgm:t>
        <a:bodyPr/>
        <a:lstStyle/>
        <a:p>
          <a:endParaRPr lang="en-US" sz="2000"/>
        </a:p>
      </dgm:t>
    </dgm:pt>
    <dgm:pt modelId="{2E864C93-3CAB-4E54-B486-8224C0AE61DD}">
      <dgm:prSet phldrT="[Texte]" custT="1"/>
      <dgm:spPr/>
      <dgm:t>
        <a:bodyPr/>
        <a:lstStyle/>
        <a:p>
          <a:pP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Collect information</a:t>
          </a:r>
          <a:endParaRPr lang="en-US" sz="1800" b="1" dirty="0"/>
        </a:p>
      </dgm:t>
    </dgm:pt>
    <dgm:pt modelId="{F27070A9-D0DC-4125-8438-23A5C13A8A69}" type="parTrans" cxnId="{A769C306-D158-4653-8A0A-AF435D5FB0A9}">
      <dgm:prSet/>
      <dgm:spPr/>
      <dgm:t>
        <a:bodyPr/>
        <a:lstStyle/>
        <a:p>
          <a:endParaRPr lang="en-US" sz="2000"/>
        </a:p>
      </dgm:t>
    </dgm:pt>
    <dgm:pt modelId="{EC25D9C1-8014-41D2-BEAD-22B319262C73}" type="sibTrans" cxnId="{A769C306-D158-4653-8A0A-AF435D5FB0A9}">
      <dgm:prSet/>
      <dgm:spPr/>
      <dgm:t>
        <a:bodyPr/>
        <a:lstStyle/>
        <a:p>
          <a:endParaRPr lang="en-US" sz="2000"/>
        </a:p>
      </dgm:t>
    </dgm:pt>
    <dgm:pt modelId="{3CB70687-3F01-403E-91A5-C1FFFB5C6FFE}">
      <dgm:prSet phldrT="[Texte]" custT="1"/>
      <dgm:spPr/>
      <dgm:t>
        <a:bodyPr/>
        <a:lstStyle/>
        <a:p>
          <a:r>
            <a:rPr lang="fr-FR" sz="6000" dirty="0"/>
            <a:t>V</a:t>
          </a:r>
          <a:endParaRPr lang="en-US" sz="6000" dirty="0"/>
        </a:p>
      </dgm:t>
    </dgm:pt>
    <dgm:pt modelId="{F9A3F450-0324-4131-B15D-D9ADB94E633D}" type="parTrans" cxnId="{A209CF0F-31B5-4F67-9C6B-145BFE5B9876}">
      <dgm:prSet/>
      <dgm:spPr/>
      <dgm:t>
        <a:bodyPr/>
        <a:lstStyle/>
        <a:p>
          <a:endParaRPr lang="en-US" sz="2000"/>
        </a:p>
      </dgm:t>
    </dgm:pt>
    <dgm:pt modelId="{5E2AFE97-5BDE-43BC-8A3C-E90A15BC4B55}" type="sibTrans" cxnId="{A209CF0F-31B5-4F67-9C6B-145BFE5B9876}">
      <dgm:prSet/>
      <dgm:spPr/>
      <dgm:t>
        <a:bodyPr/>
        <a:lstStyle/>
        <a:p>
          <a:endParaRPr lang="en-US" sz="2000"/>
        </a:p>
      </dgm:t>
    </dgm:pt>
    <dgm:pt modelId="{41F30B02-2F3A-4ACD-BB94-7541AB4719CC}">
      <dgm:prSet phldrT="[Texte]" custT="1"/>
      <dgm:spPr/>
      <dgm: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Verify the relevance of information sources and potential information</a:t>
          </a:r>
          <a:endParaRPr lang="en-US" sz="1800" b="1" dirty="0"/>
        </a:p>
      </dgm:t>
    </dgm:pt>
    <dgm:pt modelId="{D0402D3E-3209-4C03-8314-6B02324129EF}" type="parTrans" cxnId="{9D12593A-5975-4E14-A4D5-667A2BAE5BE0}">
      <dgm:prSet/>
      <dgm:spPr/>
      <dgm:t>
        <a:bodyPr/>
        <a:lstStyle/>
        <a:p>
          <a:endParaRPr lang="en-US" sz="2000"/>
        </a:p>
      </dgm:t>
    </dgm:pt>
    <dgm:pt modelId="{44DD2D11-76BF-495F-AAEE-95D46E2267B7}" type="sibTrans" cxnId="{9D12593A-5975-4E14-A4D5-667A2BAE5BE0}">
      <dgm:prSet/>
      <dgm:spPr/>
      <dgm:t>
        <a:bodyPr/>
        <a:lstStyle/>
        <a:p>
          <a:endParaRPr lang="en-US" sz="2000"/>
        </a:p>
      </dgm:t>
    </dgm:pt>
    <dgm:pt modelId="{DB5677C5-1331-4AE5-8CE2-ABA30667B662}">
      <dgm:prSet phldrT="[Texte]" custT="1"/>
      <dgm:spPr/>
      <dgm:t>
        <a:bodyPr/>
        <a:lstStyle/>
        <a:p>
          <a:r>
            <a:rPr lang="fr-FR" sz="6000" dirty="0"/>
            <a:t>I</a:t>
          </a:r>
          <a:endParaRPr lang="en-US" sz="6000" dirty="0"/>
        </a:p>
      </dgm:t>
    </dgm:pt>
    <dgm:pt modelId="{FB19A22D-1EF1-4FCC-BE82-2B65C357A111}" type="parTrans" cxnId="{9515AA20-F3E1-4F69-9D52-013490004FBB}">
      <dgm:prSet/>
      <dgm:spPr/>
      <dgm:t>
        <a:bodyPr/>
        <a:lstStyle/>
        <a:p>
          <a:endParaRPr lang="en-US" sz="2000"/>
        </a:p>
      </dgm:t>
    </dgm:pt>
    <dgm:pt modelId="{D933275A-2A16-4B42-A488-7F3C95EDA3D9}" type="sibTrans" cxnId="{9515AA20-F3E1-4F69-9D52-013490004FBB}">
      <dgm:prSet/>
      <dgm:spPr/>
      <dgm:t>
        <a:bodyPr/>
        <a:lstStyle/>
        <a:p>
          <a:endParaRPr lang="en-US" sz="2000"/>
        </a:p>
      </dgm:t>
    </dgm:pt>
    <dgm:pt modelId="{0B2D87A6-D749-4F4A-814B-ECE41085557A}">
      <dgm:prSet phldrT="[Texte]" custT="1"/>
      <dgm:spPr/>
      <dgm:t>
        <a:bodyPr/>
        <a:lstStyle/>
        <a:p>
          <a:pP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Identify the possible use of the information for solving the decisional problem</a:t>
          </a:r>
          <a:endParaRPr lang="en-US" sz="1800" b="1" dirty="0"/>
        </a:p>
      </dgm:t>
    </dgm:pt>
    <dgm:pt modelId="{A2CCAB58-BF6A-4A7D-A9B1-B80680E41031}" type="parTrans" cxnId="{4C873181-3C27-41ED-A624-8478C6C94522}">
      <dgm:prSet/>
      <dgm:spPr/>
      <dgm:t>
        <a:bodyPr/>
        <a:lstStyle/>
        <a:p>
          <a:endParaRPr lang="en-US" sz="2000"/>
        </a:p>
      </dgm:t>
    </dgm:pt>
    <dgm:pt modelId="{66AF35B6-F869-473D-BA34-3A4B6F1E83EC}" type="sibTrans" cxnId="{4C873181-3C27-41ED-A624-8478C6C94522}">
      <dgm:prSet/>
      <dgm:spPr/>
      <dgm:t>
        <a:bodyPr/>
        <a:lstStyle/>
        <a:p>
          <a:endParaRPr lang="en-US" sz="2000"/>
        </a:p>
      </dgm:t>
    </dgm:pt>
    <dgm:pt modelId="{E2AFEDCA-C092-44A2-A190-0502313251A2}" type="pres">
      <dgm:prSet presAssocID="{FDD4E43E-3D2D-4B64-98E2-928E8C003510}" presName="theList" presStyleCnt="0">
        <dgm:presLayoutVars>
          <dgm:dir/>
          <dgm:animLvl val="lvl"/>
          <dgm:resizeHandles val="exact"/>
        </dgm:presLayoutVars>
      </dgm:prSet>
      <dgm:spPr/>
    </dgm:pt>
    <dgm:pt modelId="{CACAAC67-330A-43D3-86E9-D81BAF69521A}" type="pres">
      <dgm:prSet presAssocID="{DCBAC87F-0D56-4F04-85D2-923B5BEA5B79}" presName="compNode" presStyleCnt="0"/>
      <dgm:spPr/>
    </dgm:pt>
    <dgm:pt modelId="{6A8AB6F6-BC5A-4FCB-8DAF-6E1A7D4CFBDF}" type="pres">
      <dgm:prSet presAssocID="{DCBAC87F-0D56-4F04-85D2-923B5BEA5B79}" presName="noGeometry" presStyleCnt="0"/>
      <dgm:spPr/>
    </dgm:pt>
    <dgm:pt modelId="{E5081BA4-09A3-450E-ABA2-50488A52D27E}" type="pres">
      <dgm:prSet presAssocID="{DCBAC87F-0D56-4F04-85D2-923B5BEA5B79}" presName="childTextVisible" presStyleLbl="bgAccFollowNode1" presStyleIdx="0" presStyleCnt="3">
        <dgm:presLayoutVars>
          <dgm:bulletEnabled val="1"/>
        </dgm:presLayoutVars>
      </dgm:prSet>
      <dgm:spPr/>
    </dgm:pt>
    <dgm:pt modelId="{0CD1B41C-62B1-4230-BE60-8D4EB67FF701}" type="pres">
      <dgm:prSet presAssocID="{DCBAC87F-0D56-4F04-85D2-923B5BEA5B79}" presName="childTextHidden" presStyleLbl="bgAccFollowNode1" presStyleIdx="0" presStyleCnt="3"/>
      <dgm:spPr/>
    </dgm:pt>
    <dgm:pt modelId="{10E7FF27-8552-4C0B-8783-9CADD1BB17A8}" type="pres">
      <dgm:prSet presAssocID="{DCBAC87F-0D56-4F04-85D2-923B5BEA5B79}" presName="parentText" presStyleLbl="node1" presStyleIdx="0" presStyleCnt="3">
        <dgm:presLayoutVars>
          <dgm:chMax val="1"/>
          <dgm:bulletEnabled val="1"/>
        </dgm:presLayoutVars>
      </dgm:prSet>
      <dgm:spPr/>
    </dgm:pt>
    <dgm:pt modelId="{7BBE115C-3568-48B6-94C1-7354DEA19474}" type="pres">
      <dgm:prSet presAssocID="{DCBAC87F-0D56-4F04-85D2-923B5BEA5B79}" presName="aSpace" presStyleCnt="0"/>
      <dgm:spPr/>
    </dgm:pt>
    <dgm:pt modelId="{C8C0A0E8-64FF-459B-9677-313BAB4F92B2}" type="pres">
      <dgm:prSet presAssocID="{3CB70687-3F01-403E-91A5-C1FFFB5C6FFE}" presName="compNode" presStyleCnt="0"/>
      <dgm:spPr/>
    </dgm:pt>
    <dgm:pt modelId="{0BF600FC-0AEB-449A-BA17-93ED03C26BA1}" type="pres">
      <dgm:prSet presAssocID="{3CB70687-3F01-403E-91A5-C1FFFB5C6FFE}" presName="noGeometry" presStyleCnt="0"/>
      <dgm:spPr/>
    </dgm:pt>
    <dgm:pt modelId="{4F8CB2F4-31B2-4E9D-BBDD-08B6758CC224}" type="pres">
      <dgm:prSet presAssocID="{3CB70687-3F01-403E-91A5-C1FFFB5C6FFE}" presName="childTextVisible" presStyleLbl="bgAccFollowNode1" presStyleIdx="1" presStyleCnt="3">
        <dgm:presLayoutVars>
          <dgm:bulletEnabled val="1"/>
        </dgm:presLayoutVars>
      </dgm:prSet>
      <dgm:spPr/>
    </dgm:pt>
    <dgm:pt modelId="{A8CED8E5-0726-4B40-81E4-536C01221FF3}" type="pres">
      <dgm:prSet presAssocID="{3CB70687-3F01-403E-91A5-C1FFFB5C6FFE}" presName="childTextHidden" presStyleLbl="bgAccFollowNode1" presStyleIdx="1" presStyleCnt="3"/>
      <dgm:spPr/>
    </dgm:pt>
    <dgm:pt modelId="{58A245DC-2D86-4867-BAA6-BF7BBC021011}" type="pres">
      <dgm:prSet presAssocID="{3CB70687-3F01-403E-91A5-C1FFFB5C6FFE}" presName="parentText" presStyleLbl="node1" presStyleIdx="1" presStyleCnt="3">
        <dgm:presLayoutVars>
          <dgm:chMax val="1"/>
          <dgm:bulletEnabled val="1"/>
        </dgm:presLayoutVars>
      </dgm:prSet>
      <dgm:spPr/>
    </dgm:pt>
    <dgm:pt modelId="{D6B512C9-9AEF-41BE-88B3-1EBFC262019E}" type="pres">
      <dgm:prSet presAssocID="{3CB70687-3F01-403E-91A5-C1FFFB5C6FFE}" presName="aSpace" presStyleCnt="0"/>
      <dgm:spPr/>
    </dgm:pt>
    <dgm:pt modelId="{807DA87F-D438-4E69-A109-43EA49A16372}" type="pres">
      <dgm:prSet presAssocID="{DB5677C5-1331-4AE5-8CE2-ABA30667B662}" presName="compNode" presStyleCnt="0"/>
      <dgm:spPr/>
    </dgm:pt>
    <dgm:pt modelId="{5DF31406-688E-458F-8B88-5338C172A3FA}" type="pres">
      <dgm:prSet presAssocID="{DB5677C5-1331-4AE5-8CE2-ABA30667B662}" presName="noGeometry" presStyleCnt="0"/>
      <dgm:spPr/>
    </dgm:pt>
    <dgm:pt modelId="{49A79987-818C-4A13-95B7-D3C2B8AA4824}" type="pres">
      <dgm:prSet presAssocID="{DB5677C5-1331-4AE5-8CE2-ABA30667B662}" presName="childTextVisible" presStyleLbl="bgAccFollowNode1" presStyleIdx="2" presStyleCnt="3">
        <dgm:presLayoutVars>
          <dgm:bulletEnabled val="1"/>
        </dgm:presLayoutVars>
      </dgm:prSet>
      <dgm:spPr/>
    </dgm:pt>
    <dgm:pt modelId="{41E160E6-B746-4C94-BF43-906D743FAD07}" type="pres">
      <dgm:prSet presAssocID="{DB5677C5-1331-4AE5-8CE2-ABA30667B662}" presName="childTextHidden" presStyleLbl="bgAccFollowNode1" presStyleIdx="2" presStyleCnt="3"/>
      <dgm:spPr/>
    </dgm:pt>
    <dgm:pt modelId="{800FEE22-6B16-4BAB-909C-E7E918F986D4}" type="pres">
      <dgm:prSet presAssocID="{DB5677C5-1331-4AE5-8CE2-ABA30667B662}" presName="parentText" presStyleLbl="node1" presStyleIdx="2" presStyleCnt="3">
        <dgm:presLayoutVars>
          <dgm:chMax val="1"/>
          <dgm:bulletEnabled val="1"/>
        </dgm:presLayoutVars>
      </dgm:prSet>
      <dgm:spPr/>
    </dgm:pt>
  </dgm:ptLst>
  <dgm:cxnLst>
    <dgm:cxn modelId="{A769C306-D158-4653-8A0A-AF435D5FB0A9}" srcId="{DCBAC87F-0D56-4F04-85D2-923B5BEA5B79}" destId="{2E864C93-3CAB-4E54-B486-8224C0AE61DD}" srcOrd="0" destOrd="0" parTransId="{F27070A9-D0DC-4125-8438-23A5C13A8A69}" sibTransId="{EC25D9C1-8014-41D2-BEAD-22B319262C73}"/>
    <dgm:cxn modelId="{A209CF0F-31B5-4F67-9C6B-145BFE5B9876}" srcId="{FDD4E43E-3D2D-4B64-98E2-928E8C003510}" destId="{3CB70687-3F01-403E-91A5-C1FFFB5C6FFE}" srcOrd="1" destOrd="0" parTransId="{F9A3F450-0324-4131-B15D-D9ADB94E633D}" sibTransId="{5E2AFE97-5BDE-43BC-8A3C-E90A15BC4B55}"/>
    <dgm:cxn modelId="{6A397414-74AD-4B5A-B1B4-227E93CDEB65}" type="presOf" srcId="{0B2D87A6-D749-4F4A-814B-ECE41085557A}" destId="{41E160E6-B746-4C94-BF43-906D743FAD07}" srcOrd="1" destOrd="0" presId="urn:microsoft.com/office/officeart/2005/8/layout/hProcess6"/>
    <dgm:cxn modelId="{F836721E-9967-4C74-B060-5ACF3251E504}" type="presOf" srcId="{FDD4E43E-3D2D-4B64-98E2-928E8C003510}" destId="{E2AFEDCA-C092-44A2-A190-0502313251A2}" srcOrd="0" destOrd="0" presId="urn:microsoft.com/office/officeart/2005/8/layout/hProcess6"/>
    <dgm:cxn modelId="{4D14B31F-EC58-4611-B606-DFE087345237}" srcId="{FDD4E43E-3D2D-4B64-98E2-928E8C003510}" destId="{DCBAC87F-0D56-4F04-85D2-923B5BEA5B79}" srcOrd="0" destOrd="0" parTransId="{AF6DDCD6-0C7C-4CB7-88B9-9D9393B46CD9}" sibTransId="{1B975CE4-F849-4550-BA07-46A698FD9688}"/>
    <dgm:cxn modelId="{9515AA20-F3E1-4F69-9D52-013490004FBB}" srcId="{FDD4E43E-3D2D-4B64-98E2-928E8C003510}" destId="{DB5677C5-1331-4AE5-8CE2-ABA30667B662}" srcOrd="2" destOrd="0" parTransId="{FB19A22D-1EF1-4FCC-BE82-2B65C357A111}" sibTransId="{D933275A-2A16-4B42-A488-7F3C95EDA3D9}"/>
    <dgm:cxn modelId="{9D12593A-5975-4E14-A4D5-667A2BAE5BE0}" srcId="{3CB70687-3F01-403E-91A5-C1FFFB5C6FFE}" destId="{41F30B02-2F3A-4ACD-BB94-7541AB4719CC}" srcOrd="0" destOrd="0" parTransId="{D0402D3E-3209-4C03-8314-6B02324129EF}" sibTransId="{44DD2D11-76BF-495F-AAEE-95D46E2267B7}"/>
    <dgm:cxn modelId="{4D3DC242-7188-49A0-A824-7AFD07F1D433}" type="presOf" srcId="{41F30B02-2F3A-4ACD-BB94-7541AB4719CC}" destId="{4F8CB2F4-31B2-4E9D-BBDD-08B6758CC224}" srcOrd="0" destOrd="0" presId="urn:microsoft.com/office/officeart/2005/8/layout/hProcess6"/>
    <dgm:cxn modelId="{2F3C2946-5E61-4B62-B81D-B8BC1F247AE6}" type="presOf" srcId="{2E864C93-3CAB-4E54-B486-8224C0AE61DD}" destId="{E5081BA4-09A3-450E-ABA2-50488A52D27E}" srcOrd="0" destOrd="0" presId="urn:microsoft.com/office/officeart/2005/8/layout/hProcess6"/>
    <dgm:cxn modelId="{1A246F66-9380-470D-AA94-83541231BB12}" type="presOf" srcId="{3CB70687-3F01-403E-91A5-C1FFFB5C6FFE}" destId="{58A245DC-2D86-4867-BAA6-BF7BBC021011}" srcOrd="0" destOrd="0" presId="urn:microsoft.com/office/officeart/2005/8/layout/hProcess6"/>
    <dgm:cxn modelId="{6E5E5275-540B-4619-A2A3-0F7CA9EDE25C}" type="presOf" srcId="{41F30B02-2F3A-4ACD-BB94-7541AB4719CC}" destId="{A8CED8E5-0726-4B40-81E4-536C01221FF3}" srcOrd="1" destOrd="0" presId="urn:microsoft.com/office/officeart/2005/8/layout/hProcess6"/>
    <dgm:cxn modelId="{EDADB979-8517-4526-A029-D6FB994C3EEA}" type="presOf" srcId="{2E864C93-3CAB-4E54-B486-8224C0AE61DD}" destId="{0CD1B41C-62B1-4230-BE60-8D4EB67FF701}" srcOrd="1" destOrd="0" presId="urn:microsoft.com/office/officeart/2005/8/layout/hProcess6"/>
    <dgm:cxn modelId="{4C873181-3C27-41ED-A624-8478C6C94522}" srcId="{DB5677C5-1331-4AE5-8CE2-ABA30667B662}" destId="{0B2D87A6-D749-4F4A-814B-ECE41085557A}" srcOrd="0" destOrd="0" parTransId="{A2CCAB58-BF6A-4A7D-A9B1-B80680E41031}" sibTransId="{66AF35B6-F869-473D-BA34-3A4B6F1E83EC}"/>
    <dgm:cxn modelId="{CD366EC2-F66A-4DA7-9148-4B0663CAE733}" type="presOf" srcId="{DCBAC87F-0D56-4F04-85D2-923B5BEA5B79}" destId="{10E7FF27-8552-4C0B-8783-9CADD1BB17A8}" srcOrd="0" destOrd="0" presId="urn:microsoft.com/office/officeart/2005/8/layout/hProcess6"/>
    <dgm:cxn modelId="{529847CA-4C0C-4A14-B231-E4C36FF8D4E2}" type="presOf" srcId="{0B2D87A6-D749-4F4A-814B-ECE41085557A}" destId="{49A79987-818C-4A13-95B7-D3C2B8AA4824}" srcOrd="0" destOrd="0" presId="urn:microsoft.com/office/officeart/2005/8/layout/hProcess6"/>
    <dgm:cxn modelId="{9D4AE6D9-5A01-4098-81F8-C90A99ABFA81}" type="presOf" srcId="{DB5677C5-1331-4AE5-8CE2-ABA30667B662}" destId="{800FEE22-6B16-4BAB-909C-E7E918F986D4}" srcOrd="0" destOrd="0" presId="urn:microsoft.com/office/officeart/2005/8/layout/hProcess6"/>
    <dgm:cxn modelId="{ED7682E2-1FC1-490A-B293-263E382FA324}" type="presParOf" srcId="{E2AFEDCA-C092-44A2-A190-0502313251A2}" destId="{CACAAC67-330A-43D3-86E9-D81BAF69521A}" srcOrd="0" destOrd="0" presId="urn:microsoft.com/office/officeart/2005/8/layout/hProcess6"/>
    <dgm:cxn modelId="{179EB6BE-9EC5-496C-8CF9-3C78A9AD112F}" type="presParOf" srcId="{CACAAC67-330A-43D3-86E9-D81BAF69521A}" destId="{6A8AB6F6-BC5A-4FCB-8DAF-6E1A7D4CFBDF}" srcOrd="0" destOrd="0" presId="urn:microsoft.com/office/officeart/2005/8/layout/hProcess6"/>
    <dgm:cxn modelId="{F3C72F70-9EDC-4193-A1AD-D3E7F8690764}" type="presParOf" srcId="{CACAAC67-330A-43D3-86E9-D81BAF69521A}" destId="{E5081BA4-09A3-450E-ABA2-50488A52D27E}" srcOrd="1" destOrd="0" presId="urn:microsoft.com/office/officeart/2005/8/layout/hProcess6"/>
    <dgm:cxn modelId="{EB3EC995-BA55-4689-B3AA-E943F69E97D0}" type="presParOf" srcId="{CACAAC67-330A-43D3-86E9-D81BAF69521A}" destId="{0CD1B41C-62B1-4230-BE60-8D4EB67FF701}" srcOrd="2" destOrd="0" presId="urn:microsoft.com/office/officeart/2005/8/layout/hProcess6"/>
    <dgm:cxn modelId="{6D4D92FE-9EB4-4864-AFA0-315AC34F8A58}" type="presParOf" srcId="{CACAAC67-330A-43D3-86E9-D81BAF69521A}" destId="{10E7FF27-8552-4C0B-8783-9CADD1BB17A8}" srcOrd="3" destOrd="0" presId="urn:microsoft.com/office/officeart/2005/8/layout/hProcess6"/>
    <dgm:cxn modelId="{9CFE21CC-7E83-4448-8C2A-A45DA4E315B6}" type="presParOf" srcId="{E2AFEDCA-C092-44A2-A190-0502313251A2}" destId="{7BBE115C-3568-48B6-94C1-7354DEA19474}" srcOrd="1" destOrd="0" presId="urn:microsoft.com/office/officeart/2005/8/layout/hProcess6"/>
    <dgm:cxn modelId="{7660FAFD-EEDF-4A1C-A886-73348479A444}" type="presParOf" srcId="{E2AFEDCA-C092-44A2-A190-0502313251A2}" destId="{C8C0A0E8-64FF-459B-9677-313BAB4F92B2}" srcOrd="2" destOrd="0" presId="urn:microsoft.com/office/officeart/2005/8/layout/hProcess6"/>
    <dgm:cxn modelId="{78E2C857-2C29-48CF-85E4-826AC4E7C9FB}" type="presParOf" srcId="{C8C0A0E8-64FF-459B-9677-313BAB4F92B2}" destId="{0BF600FC-0AEB-449A-BA17-93ED03C26BA1}" srcOrd="0" destOrd="0" presId="urn:microsoft.com/office/officeart/2005/8/layout/hProcess6"/>
    <dgm:cxn modelId="{8A6FB5E2-B6B5-4086-B32F-34DA4422F012}" type="presParOf" srcId="{C8C0A0E8-64FF-459B-9677-313BAB4F92B2}" destId="{4F8CB2F4-31B2-4E9D-BBDD-08B6758CC224}" srcOrd="1" destOrd="0" presId="urn:microsoft.com/office/officeart/2005/8/layout/hProcess6"/>
    <dgm:cxn modelId="{0630B52C-CBEF-404C-804A-DAFD7D4B2940}" type="presParOf" srcId="{C8C0A0E8-64FF-459B-9677-313BAB4F92B2}" destId="{A8CED8E5-0726-4B40-81E4-536C01221FF3}" srcOrd="2" destOrd="0" presId="urn:microsoft.com/office/officeart/2005/8/layout/hProcess6"/>
    <dgm:cxn modelId="{517B8FB5-49F4-4A32-915E-9B1DE5954DFE}" type="presParOf" srcId="{C8C0A0E8-64FF-459B-9677-313BAB4F92B2}" destId="{58A245DC-2D86-4867-BAA6-BF7BBC021011}" srcOrd="3" destOrd="0" presId="urn:microsoft.com/office/officeart/2005/8/layout/hProcess6"/>
    <dgm:cxn modelId="{D8EBB8C8-DE30-4285-9892-50D3A98A07E3}" type="presParOf" srcId="{E2AFEDCA-C092-44A2-A190-0502313251A2}" destId="{D6B512C9-9AEF-41BE-88B3-1EBFC262019E}" srcOrd="3" destOrd="0" presId="urn:microsoft.com/office/officeart/2005/8/layout/hProcess6"/>
    <dgm:cxn modelId="{C06270DC-2AD6-471E-ADDC-13516B9ED70E}" type="presParOf" srcId="{E2AFEDCA-C092-44A2-A190-0502313251A2}" destId="{807DA87F-D438-4E69-A109-43EA49A16372}" srcOrd="4" destOrd="0" presId="urn:microsoft.com/office/officeart/2005/8/layout/hProcess6"/>
    <dgm:cxn modelId="{B895550C-926F-42DF-9C6E-9855A0820774}" type="presParOf" srcId="{807DA87F-D438-4E69-A109-43EA49A16372}" destId="{5DF31406-688E-458F-8B88-5338C172A3FA}" srcOrd="0" destOrd="0" presId="urn:microsoft.com/office/officeart/2005/8/layout/hProcess6"/>
    <dgm:cxn modelId="{56A861A6-EBC8-4457-B4CC-B4DC214C2D07}" type="presParOf" srcId="{807DA87F-D438-4E69-A109-43EA49A16372}" destId="{49A79987-818C-4A13-95B7-D3C2B8AA4824}" srcOrd="1" destOrd="0" presId="urn:microsoft.com/office/officeart/2005/8/layout/hProcess6"/>
    <dgm:cxn modelId="{A7C7E4DA-2F6D-4F1C-8D40-A5EA78F01345}" type="presParOf" srcId="{807DA87F-D438-4E69-A109-43EA49A16372}" destId="{41E160E6-B746-4C94-BF43-906D743FAD07}" srcOrd="2" destOrd="0" presId="urn:microsoft.com/office/officeart/2005/8/layout/hProcess6"/>
    <dgm:cxn modelId="{6F717DC3-F021-475F-A2FF-7FA7DDC4F04D}" type="presParOf" srcId="{807DA87F-D438-4E69-A109-43EA49A16372}" destId="{800FEE22-6B16-4BAB-909C-E7E918F986D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D4E43E-3D2D-4B64-98E2-928E8C003510}"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CBAC87F-0D56-4F04-85D2-923B5BEA5B79}">
      <dgm:prSet phldrT="[Texte]" custT="1"/>
      <dgm:spPr/>
      <dgm:t>
        <a:bodyPr/>
        <a:lstStyle/>
        <a:p>
          <a:r>
            <a:rPr lang="fr-FR" sz="6000" dirty="0"/>
            <a:t>I</a:t>
          </a:r>
          <a:endParaRPr lang="en-US" sz="6000" dirty="0"/>
        </a:p>
      </dgm:t>
    </dgm:pt>
    <dgm:pt modelId="{AF6DDCD6-0C7C-4CB7-88B9-9D9393B46CD9}" type="parTrans" cxnId="{4D14B31F-EC58-4611-B606-DFE087345237}">
      <dgm:prSet/>
      <dgm:spPr/>
      <dgm:t>
        <a:bodyPr/>
        <a:lstStyle/>
        <a:p>
          <a:endParaRPr lang="en-US" sz="2000"/>
        </a:p>
      </dgm:t>
    </dgm:pt>
    <dgm:pt modelId="{1B975CE4-F849-4550-BA07-46A698FD9688}" type="sibTrans" cxnId="{4D14B31F-EC58-4611-B606-DFE087345237}">
      <dgm:prSet/>
      <dgm:spPr/>
      <dgm:t>
        <a:bodyPr/>
        <a:lstStyle/>
        <a:p>
          <a:endParaRPr lang="en-US" sz="2000"/>
        </a:p>
      </dgm:t>
    </dgm:pt>
    <dgm:pt modelId="{2E864C93-3CAB-4E54-B486-8224C0AE61DD}">
      <dgm:prSet phldrT="[Texte]" custT="1"/>
      <dgm:spPr/>
      <dgm:t>
        <a:bodyPr/>
        <a:lstStyle/>
        <a:p>
          <a:pP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Identify the possible use of the information for solving the decisional problem</a:t>
          </a:r>
          <a:endParaRPr lang="en-US" sz="1800" b="1" dirty="0"/>
        </a:p>
      </dgm:t>
    </dgm:pt>
    <dgm:pt modelId="{F27070A9-D0DC-4125-8438-23A5C13A8A69}" type="parTrans" cxnId="{A769C306-D158-4653-8A0A-AF435D5FB0A9}">
      <dgm:prSet/>
      <dgm:spPr/>
      <dgm:t>
        <a:bodyPr/>
        <a:lstStyle/>
        <a:p>
          <a:endParaRPr lang="en-US" sz="2000"/>
        </a:p>
      </dgm:t>
    </dgm:pt>
    <dgm:pt modelId="{EC25D9C1-8014-41D2-BEAD-22B319262C73}" type="sibTrans" cxnId="{A769C306-D158-4653-8A0A-AF435D5FB0A9}">
      <dgm:prSet/>
      <dgm:spPr/>
      <dgm:t>
        <a:bodyPr/>
        <a:lstStyle/>
        <a:p>
          <a:endParaRPr lang="en-US" sz="2000"/>
        </a:p>
      </dgm:t>
    </dgm:pt>
    <dgm:pt modelId="{3CB70687-3F01-403E-91A5-C1FFFB5C6FFE}">
      <dgm:prSet phldrT="[Texte]" custT="1"/>
      <dgm:spPr/>
      <dgm:t>
        <a:bodyPr/>
        <a:lstStyle/>
        <a:p>
          <a:r>
            <a:rPr lang="fr-FR" sz="6000" dirty="0"/>
            <a:t>V</a:t>
          </a:r>
          <a:endParaRPr lang="en-US" sz="6000" dirty="0"/>
        </a:p>
      </dgm:t>
    </dgm:pt>
    <dgm:pt modelId="{F9A3F450-0324-4131-B15D-D9ADB94E633D}" type="parTrans" cxnId="{A209CF0F-31B5-4F67-9C6B-145BFE5B9876}">
      <dgm:prSet/>
      <dgm:spPr/>
      <dgm:t>
        <a:bodyPr/>
        <a:lstStyle/>
        <a:p>
          <a:endParaRPr lang="en-US" sz="2000"/>
        </a:p>
      </dgm:t>
    </dgm:pt>
    <dgm:pt modelId="{5E2AFE97-5BDE-43BC-8A3C-E90A15BC4B55}" type="sibTrans" cxnId="{A209CF0F-31B5-4F67-9C6B-145BFE5B9876}">
      <dgm:prSet/>
      <dgm:spPr/>
      <dgm:t>
        <a:bodyPr/>
        <a:lstStyle/>
        <a:p>
          <a:endParaRPr lang="en-US" sz="2000"/>
        </a:p>
      </dgm:t>
    </dgm:pt>
    <dgm:pt modelId="{41F30B02-2F3A-4ACD-BB94-7541AB4719CC}">
      <dgm:prSet phldrT="[Texte]" custT="1"/>
      <dgm:spPr/>
      <dgm: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Verify the relevance of information sources and potential information</a:t>
          </a:r>
          <a:endParaRPr lang="en-US" sz="1800" b="1" dirty="0"/>
        </a:p>
      </dgm:t>
    </dgm:pt>
    <dgm:pt modelId="{D0402D3E-3209-4C03-8314-6B02324129EF}" type="parTrans" cxnId="{9D12593A-5975-4E14-A4D5-667A2BAE5BE0}">
      <dgm:prSet/>
      <dgm:spPr/>
      <dgm:t>
        <a:bodyPr/>
        <a:lstStyle/>
        <a:p>
          <a:endParaRPr lang="en-US" sz="2000"/>
        </a:p>
      </dgm:t>
    </dgm:pt>
    <dgm:pt modelId="{44DD2D11-76BF-495F-AAEE-95D46E2267B7}" type="sibTrans" cxnId="{9D12593A-5975-4E14-A4D5-667A2BAE5BE0}">
      <dgm:prSet/>
      <dgm:spPr/>
      <dgm:t>
        <a:bodyPr/>
        <a:lstStyle/>
        <a:p>
          <a:endParaRPr lang="en-US" sz="2000"/>
        </a:p>
      </dgm:t>
    </dgm:pt>
    <dgm:pt modelId="{DB5677C5-1331-4AE5-8CE2-ABA30667B662}">
      <dgm:prSet phldrT="[Texte]" custT="1"/>
      <dgm:spPr/>
      <dgm:t>
        <a:bodyPr/>
        <a:lstStyle/>
        <a:p>
          <a:r>
            <a:rPr lang="fr-FR" sz="6000" dirty="0"/>
            <a:t>C</a:t>
          </a:r>
          <a:endParaRPr lang="en-US" sz="6000" dirty="0"/>
        </a:p>
      </dgm:t>
    </dgm:pt>
    <dgm:pt modelId="{FB19A22D-1EF1-4FCC-BE82-2B65C357A111}" type="parTrans" cxnId="{9515AA20-F3E1-4F69-9D52-013490004FBB}">
      <dgm:prSet/>
      <dgm:spPr/>
      <dgm:t>
        <a:bodyPr/>
        <a:lstStyle/>
        <a:p>
          <a:endParaRPr lang="en-US" sz="2000"/>
        </a:p>
      </dgm:t>
    </dgm:pt>
    <dgm:pt modelId="{D933275A-2A16-4B42-A488-7F3C95EDA3D9}" type="sibTrans" cxnId="{9515AA20-F3E1-4F69-9D52-013490004FBB}">
      <dgm:prSet/>
      <dgm:spPr/>
      <dgm:t>
        <a:bodyPr/>
        <a:lstStyle/>
        <a:p>
          <a:endParaRPr lang="en-US" sz="2000"/>
        </a:p>
      </dgm:t>
    </dgm:pt>
    <dgm:pt modelId="{0B2D87A6-D749-4F4A-814B-ECE41085557A}">
      <dgm:prSet phldrT="[Texte]" custT="1"/>
      <dgm:spPr/>
      <dgm:t>
        <a:bodyPr/>
        <a:lstStyle/>
        <a:p>
          <a:pPr>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Collect information</a:t>
          </a:r>
          <a:endParaRPr lang="en-US" sz="1800" b="1" dirty="0"/>
        </a:p>
      </dgm:t>
    </dgm:pt>
    <dgm:pt modelId="{A2CCAB58-BF6A-4A7D-A9B1-B80680E41031}" type="parTrans" cxnId="{4C873181-3C27-41ED-A624-8478C6C94522}">
      <dgm:prSet/>
      <dgm:spPr/>
      <dgm:t>
        <a:bodyPr/>
        <a:lstStyle/>
        <a:p>
          <a:endParaRPr lang="en-US" sz="2000"/>
        </a:p>
      </dgm:t>
    </dgm:pt>
    <dgm:pt modelId="{66AF35B6-F869-473D-BA34-3A4B6F1E83EC}" type="sibTrans" cxnId="{4C873181-3C27-41ED-A624-8478C6C94522}">
      <dgm:prSet/>
      <dgm:spPr/>
      <dgm:t>
        <a:bodyPr/>
        <a:lstStyle/>
        <a:p>
          <a:endParaRPr lang="en-US" sz="2000"/>
        </a:p>
      </dgm:t>
    </dgm:pt>
    <dgm:pt modelId="{E2AFEDCA-C092-44A2-A190-0502313251A2}" type="pres">
      <dgm:prSet presAssocID="{FDD4E43E-3D2D-4B64-98E2-928E8C003510}" presName="theList" presStyleCnt="0">
        <dgm:presLayoutVars>
          <dgm:dir/>
          <dgm:animLvl val="lvl"/>
          <dgm:resizeHandles val="exact"/>
        </dgm:presLayoutVars>
      </dgm:prSet>
      <dgm:spPr/>
    </dgm:pt>
    <dgm:pt modelId="{CACAAC67-330A-43D3-86E9-D81BAF69521A}" type="pres">
      <dgm:prSet presAssocID="{DCBAC87F-0D56-4F04-85D2-923B5BEA5B79}" presName="compNode" presStyleCnt="0"/>
      <dgm:spPr/>
    </dgm:pt>
    <dgm:pt modelId="{6A8AB6F6-BC5A-4FCB-8DAF-6E1A7D4CFBDF}" type="pres">
      <dgm:prSet presAssocID="{DCBAC87F-0D56-4F04-85D2-923B5BEA5B79}" presName="noGeometry" presStyleCnt="0"/>
      <dgm:spPr/>
    </dgm:pt>
    <dgm:pt modelId="{E5081BA4-09A3-450E-ABA2-50488A52D27E}" type="pres">
      <dgm:prSet presAssocID="{DCBAC87F-0D56-4F04-85D2-923B5BEA5B79}" presName="childTextVisible" presStyleLbl="bgAccFollowNode1" presStyleIdx="0" presStyleCnt="3" custScaleX="107019">
        <dgm:presLayoutVars>
          <dgm:bulletEnabled val="1"/>
        </dgm:presLayoutVars>
      </dgm:prSet>
      <dgm:spPr/>
    </dgm:pt>
    <dgm:pt modelId="{0CD1B41C-62B1-4230-BE60-8D4EB67FF701}" type="pres">
      <dgm:prSet presAssocID="{DCBAC87F-0D56-4F04-85D2-923B5BEA5B79}" presName="childTextHidden" presStyleLbl="bgAccFollowNode1" presStyleIdx="0" presStyleCnt="3"/>
      <dgm:spPr/>
    </dgm:pt>
    <dgm:pt modelId="{10E7FF27-8552-4C0B-8783-9CADD1BB17A8}" type="pres">
      <dgm:prSet presAssocID="{DCBAC87F-0D56-4F04-85D2-923B5BEA5B79}" presName="parentText" presStyleLbl="node1" presStyleIdx="0" presStyleCnt="3">
        <dgm:presLayoutVars>
          <dgm:chMax val="1"/>
          <dgm:bulletEnabled val="1"/>
        </dgm:presLayoutVars>
      </dgm:prSet>
      <dgm:spPr/>
    </dgm:pt>
    <dgm:pt modelId="{7BBE115C-3568-48B6-94C1-7354DEA19474}" type="pres">
      <dgm:prSet presAssocID="{DCBAC87F-0D56-4F04-85D2-923B5BEA5B79}" presName="aSpace" presStyleCnt="0"/>
      <dgm:spPr/>
    </dgm:pt>
    <dgm:pt modelId="{C8C0A0E8-64FF-459B-9677-313BAB4F92B2}" type="pres">
      <dgm:prSet presAssocID="{3CB70687-3F01-403E-91A5-C1FFFB5C6FFE}" presName="compNode" presStyleCnt="0"/>
      <dgm:spPr/>
    </dgm:pt>
    <dgm:pt modelId="{0BF600FC-0AEB-449A-BA17-93ED03C26BA1}" type="pres">
      <dgm:prSet presAssocID="{3CB70687-3F01-403E-91A5-C1FFFB5C6FFE}" presName="noGeometry" presStyleCnt="0"/>
      <dgm:spPr/>
    </dgm:pt>
    <dgm:pt modelId="{4F8CB2F4-31B2-4E9D-BBDD-08B6758CC224}" type="pres">
      <dgm:prSet presAssocID="{3CB70687-3F01-403E-91A5-C1FFFB5C6FFE}" presName="childTextVisible" presStyleLbl="bgAccFollowNode1" presStyleIdx="1" presStyleCnt="3">
        <dgm:presLayoutVars>
          <dgm:bulletEnabled val="1"/>
        </dgm:presLayoutVars>
      </dgm:prSet>
      <dgm:spPr/>
    </dgm:pt>
    <dgm:pt modelId="{A8CED8E5-0726-4B40-81E4-536C01221FF3}" type="pres">
      <dgm:prSet presAssocID="{3CB70687-3F01-403E-91A5-C1FFFB5C6FFE}" presName="childTextHidden" presStyleLbl="bgAccFollowNode1" presStyleIdx="1" presStyleCnt="3"/>
      <dgm:spPr/>
    </dgm:pt>
    <dgm:pt modelId="{58A245DC-2D86-4867-BAA6-BF7BBC021011}" type="pres">
      <dgm:prSet presAssocID="{3CB70687-3F01-403E-91A5-C1FFFB5C6FFE}" presName="parentText" presStyleLbl="node1" presStyleIdx="1" presStyleCnt="3">
        <dgm:presLayoutVars>
          <dgm:chMax val="1"/>
          <dgm:bulletEnabled val="1"/>
        </dgm:presLayoutVars>
      </dgm:prSet>
      <dgm:spPr/>
    </dgm:pt>
    <dgm:pt modelId="{D6B512C9-9AEF-41BE-88B3-1EBFC262019E}" type="pres">
      <dgm:prSet presAssocID="{3CB70687-3F01-403E-91A5-C1FFFB5C6FFE}" presName="aSpace" presStyleCnt="0"/>
      <dgm:spPr/>
    </dgm:pt>
    <dgm:pt modelId="{807DA87F-D438-4E69-A109-43EA49A16372}" type="pres">
      <dgm:prSet presAssocID="{DB5677C5-1331-4AE5-8CE2-ABA30667B662}" presName="compNode" presStyleCnt="0"/>
      <dgm:spPr/>
    </dgm:pt>
    <dgm:pt modelId="{5DF31406-688E-458F-8B88-5338C172A3FA}" type="pres">
      <dgm:prSet presAssocID="{DB5677C5-1331-4AE5-8CE2-ABA30667B662}" presName="noGeometry" presStyleCnt="0"/>
      <dgm:spPr/>
    </dgm:pt>
    <dgm:pt modelId="{49A79987-818C-4A13-95B7-D3C2B8AA4824}" type="pres">
      <dgm:prSet presAssocID="{DB5677C5-1331-4AE5-8CE2-ABA30667B662}" presName="childTextVisible" presStyleLbl="bgAccFollowNode1" presStyleIdx="2" presStyleCnt="3">
        <dgm:presLayoutVars>
          <dgm:bulletEnabled val="1"/>
        </dgm:presLayoutVars>
      </dgm:prSet>
      <dgm:spPr/>
    </dgm:pt>
    <dgm:pt modelId="{41E160E6-B746-4C94-BF43-906D743FAD07}" type="pres">
      <dgm:prSet presAssocID="{DB5677C5-1331-4AE5-8CE2-ABA30667B662}" presName="childTextHidden" presStyleLbl="bgAccFollowNode1" presStyleIdx="2" presStyleCnt="3"/>
      <dgm:spPr/>
    </dgm:pt>
    <dgm:pt modelId="{800FEE22-6B16-4BAB-909C-E7E918F986D4}" type="pres">
      <dgm:prSet presAssocID="{DB5677C5-1331-4AE5-8CE2-ABA30667B662}" presName="parentText" presStyleLbl="node1" presStyleIdx="2" presStyleCnt="3">
        <dgm:presLayoutVars>
          <dgm:chMax val="1"/>
          <dgm:bulletEnabled val="1"/>
        </dgm:presLayoutVars>
      </dgm:prSet>
      <dgm:spPr/>
    </dgm:pt>
  </dgm:ptLst>
  <dgm:cxnLst>
    <dgm:cxn modelId="{A769C306-D158-4653-8A0A-AF435D5FB0A9}" srcId="{DCBAC87F-0D56-4F04-85D2-923B5BEA5B79}" destId="{2E864C93-3CAB-4E54-B486-8224C0AE61DD}" srcOrd="0" destOrd="0" parTransId="{F27070A9-D0DC-4125-8438-23A5C13A8A69}" sibTransId="{EC25D9C1-8014-41D2-BEAD-22B319262C73}"/>
    <dgm:cxn modelId="{A209CF0F-31B5-4F67-9C6B-145BFE5B9876}" srcId="{FDD4E43E-3D2D-4B64-98E2-928E8C003510}" destId="{3CB70687-3F01-403E-91A5-C1FFFB5C6FFE}" srcOrd="1" destOrd="0" parTransId="{F9A3F450-0324-4131-B15D-D9ADB94E633D}" sibTransId="{5E2AFE97-5BDE-43BC-8A3C-E90A15BC4B55}"/>
    <dgm:cxn modelId="{6A397414-74AD-4B5A-B1B4-227E93CDEB65}" type="presOf" srcId="{0B2D87A6-D749-4F4A-814B-ECE41085557A}" destId="{41E160E6-B746-4C94-BF43-906D743FAD07}" srcOrd="1" destOrd="0" presId="urn:microsoft.com/office/officeart/2005/8/layout/hProcess6"/>
    <dgm:cxn modelId="{F836721E-9967-4C74-B060-5ACF3251E504}" type="presOf" srcId="{FDD4E43E-3D2D-4B64-98E2-928E8C003510}" destId="{E2AFEDCA-C092-44A2-A190-0502313251A2}" srcOrd="0" destOrd="0" presId="urn:microsoft.com/office/officeart/2005/8/layout/hProcess6"/>
    <dgm:cxn modelId="{4D14B31F-EC58-4611-B606-DFE087345237}" srcId="{FDD4E43E-3D2D-4B64-98E2-928E8C003510}" destId="{DCBAC87F-0D56-4F04-85D2-923B5BEA5B79}" srcOrd="0" destOrd="0" parTransId="{AF6DDCD6-0C7C-4CB7-88B9-9D9393B46CD9}" sibTransId="{1B975CE4-F849-4550-BA07-46A698FD9688}"/>
    <dgm:cxn modelId="{9515AA20-F3E1-4F69-9D52-013490004FBB}" srcId="{FDD4E43E-3D2D-4B64-98E2-928E8C003510}" destId="{DB5677C5-1331-4AE5-8CE2-ABA30667B662}" srcOrd="2" destOrd="0" parTransId="{FB19A22D-1EF1-4FCC-BE82-2B65C357A111}" sibTransId="{D933275A-2A16-4B42-A488-7F3C95EDA3D9}"/>
    <dgm:cxn modelId="{9D12593A-5975-4E14-A4D5-667A2BAE5BE0}" srcId="{3CB70687-3F01-403E-91A5-C1FFFB5C6FFE}" destId="{41F30B02-2F3A-4ACD-BB94-7541AB4719CC}" srcOrd="0" destOrd="0" parTransId="{D0402D3E-3209-4C03-8314-6B02324129EF}" sibTransId="{44DD2D11-76BF-495F-AAEE-95D46E2267B7}"/>
    <dgm:cxn modelId="{4D3DC242-7188-49A0-A824-7AFD07F1D433}" type="presOf" srcId="{41F30B02-2F3A-4ACD-BB94-7541AB4719CC}" destId="{4F8CB2F4-31B2-4E9D-BBDD-08B6758CC224}" srcOrd="0" destOrd="0" presId="urn:microsoft.com/office/officeart/2005/8/layout/hProcess6"/>
    <dgm:cxn modelId="{2F3C2946-5E61-4B62-B81D-B8BC1F247AE6}" type="presOf" srcId="{2E864C93-3CAB-4E54-B486-8224C0AE61DD}" destId="{E5081BA4-09A3-450E-ABA2-50488A52D27E}" srcOrd="0" destOrd="0" presId="urn:microsoft.com/office/officeart/2005/8/layout/hProcess6"/>
    <dgm:cxn modelId="{1A246F66-9380-470D-AA94-83541231BB12}" type="presOf" srcId="{3CB70687-3F01-403E-91A5-C1FFFB5C6FFE}" destId="{58A245DC-2D86-4867-BAA6-BF7BBC021011}" srcOrd="0" destOrd="0" presId="urn:microsoft.com/office/officeart/2005/8/layout/hProcess6"/>
    <dgm:cxn modelId="{6E5E5275-540B-4619-A2A3-0F7CA9EDE25C}" type="presOf" srcId="{41F30B02-2F3A-4ACD-BB94-7541AB4719CC}" destId="{A8CED8E5-0726-4B40-81E4-536C01221FF3}" srcOrd="1" destOrd="0" presId="urn:microsoft.com/office/officeart/2005/8/layout/hProcess6"/>
    <dgm:cxn modelId="{EDADB979-8517-4526-A029-D6FB994C3EEA}" type="presOf" srcId="{2E864C93-3CAB-4E54-B486-8224C0AE61DD}" destId="{0CD1B41C-62B1-4230-BE60-8D4EB67FF701}" srcOrd="1" destOrd="0" presId="urn:microsoft.com/office/officeart/2005/8/layout/hProcess6"/>
    <dgm:cxn modelId="{4C873181-3C27-41ED-A624-8478C6C94522}" srcId="{DB5677C5-1331-4AE5-8CE2-ABA30667B662}" destId="{0B2D87A6-D749-4F4A-814B-ECE41085557A}" srcOrd="0" destOrd="0" parTransId="{A2CCAB58-BF6A-4A7D-A9B1-B80680E41031}" sibTransId="{66AF35B6-F869-473D-BA34-3A4B6F1E83EC}"/>
    <dgm:cxn modelId="{CD366EC2-F66A-4DA7-9148-4B0663CAE733}" type="presOf" srcId="{DCBAC87F-0D56-4F04-85D2-923B5BEA5B79}" destId="{10E7FF27-8552-4C0B-8783-9CADD1BB17A8}" srcOrd="0" destOrd="0" presId="urn:microsoft.com/office/officeart/2005/8/layout/hProcess6"/>
    <dgm:cxn modelId="{529847CA-4C0C-4A14-B231-E4C36FF8D4E2}" type="presOf" srcId="{0B2D87A6-D749-4F4A-814B-ECE41085557A}" destId="{49A79987-818C-4A13-95B7-D3C2B8AA4824}" srcOrd="0" destOrd="0" presId="urn:microsoft.com/office/officeart/2005/8/layout/hProcess6"/>
    <dgm:cxn modelId="{9D4AE6D9-5A01-4098-81F8-C90A99ABFA81}" type="presOf" srcId="{DB5677C5-1331-4AE5-8CE2-ABA30667B662}" destId="{800FEE22-6B16-4BAB-909C-E7E918F986D4}" srcOrd="0" destOrd="0" presId="urn:microsoft.com/office/officeart/2005/8/layout/hProcess6"/>
    <dgm:cxn modelId="{ED7682E2-1FC1-490A-B293-263E382FA324}" type="presParOf" srcId="{E2AFEDCA-C092-44A2-A190-0502313251A2}" destId="{CACAAC67-330A-43D3-86E9-D81BAF69521A}" srcOrd="0" destOrd="0" presId="urn:microsoft.com/office/officeart/2005/8/layout/hProcess6"/>
    <dgm:cxn modelId="{179EB6BE-9EC5-496C-8CF9-3C78A9AD112F}" type="presParOf" srcId="{CACAAC67-330A-43D3-86E9-D81BAF69521A}" destId="{6A8AB6F6-BC5A-4FCB-8DAF-6E1A7D4CFBDF}" srcOrd="0" destOrd="0" presId="urn:microsoft.com/office/officeart/2005/8/layout/hProcess6"/>
    <dgm:cxn modelId="{F3C72F70-9EDC-4193-A1AD-D3E7F8690764}" type="presParOf" srcId="{CACAAC67-330A-43D3-86E9-D81BAF69521A}" destId="{E5081BA4-09A3-450E-ABA2-50488A52D27E}" srcOrd="1" destOrd="0" presId="urn:microsoft.com/office/officeart/2005/8/layout/hProcess6"/>
    <dgm:cxn modelId="{EB3EC995-BA55-4689-B3AA-E943F69E97D0}" type="presParOf" srcId="{CACAAC67-330A-43D3-86E9-D81BAF69521A}" destId="{0CD1B41C-62B1-4230-BE60-8D4EB67FF701}" srcOrd="2" destOrd="0" presId="urn:microsoft.com/office/officeart/2005/8/layout/hProcess6"/>
    <dgm:cxn modelId="{6D4D92FE-9EB4-4864-AFA0-315AC34F8A58}" type="presParOf" srcId="{CACAAC67-330A-43D3-86E9-D81BAF69521A}" destId="{10E7FF27-8552-4C0B-8783-9CADD1BB17A8}" srcOrd="3" destOrd="0" presId="urn:microsoft.com/office/officeart/2005/8/layout/hProcess6"/>
    <dgm:cxn modelId="{9CFE21CC-7E83-4448-8C2A-A45DA4E315B6}" type="presParOf" srcId="{E2AFEDCA-C092-44A2-A190-0502313251A2}" destId="{7BBE115C-3568-48B6-94C1-7354DEA19474}" srcOrd="1" destOrd="0" presId="urn:microsoft.com/office/officeart/2005/8/layout/hProcess6"/>
    <dgm:cxn modelId="{7660FAFD-EEDF-4A1C-A886-73348479A444}" type="presParOf" srcId="{E2AFEDCA-C092-44A2-A190-0502313251A2}" destId="{C8C0A0E8-64FF-459B-9677-313BAB4F92B2}" srcOrd="2" destOrd="0" presId="urn:microsoft.com/office/officeart/2005/8/layout/hProcess6"/>
    <dgm:cxn modelId="{78E2C857-2C29-48CF-85E4-826AC4E7C9FB}" type="presParOf" srcId="{C8C0A0E8-64FF-459B-9677-313BAB4F92B2}" destId="{0BF600FC-0AEB-449A-BA17-93ED03C26BA1}" srcOrd="0" destOrd="0" presId="urn:microsoft.com/office/officeart/2005/8/layout/hProcess6"/>
    <dgm:cxn modelId="{8A6FB5E2-B6B5-4086-B32F-34DA4422F012}" type="presParOf" srcId="{C8C0A0E8-64FF-459B-9677-313BAB4F92B2}" destId="{4F8CB2F4-31B2-4E9D-BBDD-08B6758CC224}" srcOrd="1" destOrd="0" presId="urn:microsoft.com/office/officeart/2005/8/layout/hProcess6"/>
    <dgm:cxn modelId="{0630B52C-CBEF-404C-804A-DAFD7D4B2940}" type="presParOf" srcId="{C8C0A0E8-64FF-459B-9677-313BAB4F92B2}" destId="{A8CED8E5-0726-4B40-81E4-536C01221FF3}" srcOrd="2" destOrd="0" presId="urn:microsoft.com/office/officeart/2005/8/layout/hProcess6"/>
    <dgm:cxn modelId="{517B8FB5-49F4-4A32-915E-9B1DE5954DFE}" type="presParOf" srcId="{C8C0A0E8-64FF-459B-9677-313BAB4F92B2}" destId="{58A245DC-2D86-4867-BAA6-BF7BBC021011}" srcOrd="3" destOrd="0" presId="urn:microsoft.com/office/officeart/2005/8/layout/hProcess6"/>
    <dgm:cxn modelId="{D8EBB8C8-DE30-4285-9892-50D3A98A07E3}" type="presParOf" srcId="{E2AFEDCA-C092-44A2-A190-0502313251A2}" destId="{D6B512C9-9AEF-41BE-88B3-1EBFC262019E}" srcOrd="3" destOrd="0" presId="urn:microsoft.com/office/officeart/2005/8/layout/hProcess6"/>
    <dgm:cxn modelId="{C06270DC-2AD6-471E-ADDC-13516B9ED70E}" type="presParOf" srcId="{E2AFEDCA-C092-44A2-A190-0502313251A2}" destId="{807DA87F-D438-4E69-A109-43EA49A16372}" srcOrd="4" destOrd="0" presId="urn:microsoft.com/office/officeart/2005/8/layout/hProcess6"/>
    <dgm:cxn modelId="{B895550C-926F-42DF-9C6E-9855A0820774}" type="presParOf" srcId="{807DA87F-D438-4E69-A109-43EA49A16372}" destId="{5DF31406-688E-458F-8B88-5338C172A3FA}" srcOrd="0" destOrd="0" presId="urn:microsoft.com/office/officeart/2005/8/layout/hProcess6"/>
    <dgm:cxn modelId="{56A861A6-EBC8-4457-B4CC-B4DC214C2D07}" type="presParOf" srcId="{807DA87F-D438-4E69-A109-43EA49A16372}" destId="{49A79987-818C-4A13-95B7-D3C2B8AA4824}" srcOrd="1" destOrd="0" presId="urn:microsoft.com/office/officeart/2005/8/layout/hProcess6"/>
    <dgm:cxn modelId="{A7C7E4DA-2F6D-4F1C-8D40-A5EA78F01345}" type="presParOf" srcId="{807DA87F-D438-4E69-A109-43EA49A16372}" destId="{41E160E6-B746-4C94-BF43-906D743FAD07}" srcOrd="2" destOrd="0" presId="urn:microsoft.com/office/officeart/2005/8/layout/hProcess6"/>
    <dgm:cxn modelId="{6F717DC3-F021-475F-A2FF-7FA7DDC4F04D}" type="presParOf" srcId="{807DA87F-D438-4E69-A109-43EA49A16372}" destId="{800FEE22-6B16-4BAB-909C-E7E918F986D4}"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81BA4-09A3-450E-ABA2-50488A52D27E}">
      <dsp:nvSpPr>
        <dsp:cNvPr id="0" name=""/>
        <dsp:cNvSpPr/>
      </dsp:nvSpPr>
      <dsp:spPr>
        <a:xfrm>
          <a:off x="723149" y="1420533"/>
          <a:ext cx="2870849" cy="2509484"/>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Collect information</a:t>
          </a:r>
          <a:endParaRPr lang="en-US" sz="1800" b="1" kern="1200" dirty="0"/>
        </a:p>
      </dsp:txBody>
      <dsp:txXfrm>
        <a:off x="1440862" y="1796956"/>
        <a:ext cx="1399539" cy="1756638"/>
      </dsp:txXfrm>
    </dsp:sp>
    <dsp:sp modelId="{10E7FF27-8552-4C0B-8783-9CADD1BB17A8}">
      <dsp:nvSpPr>
        <dsp:cNvPr id="0" name=""/>
        <dsp:cNvSpPr/>
      </dsp:nvSpPr>
      <dsp:spPr>
        <a:xfrm>
          <a:off x="5437" y="1957563"/>
          <a:ext cx="1435424" cy="143542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US" sz="6000" kern="1200" dirty="0">
              <a:effectLst/>
              <a:latin typeface="Calibri" panose="020F0502020204030204" pitchFamily="34" charset="0"/>
              <a:ea typeface="Calibri" panose="020F0502020204030204" pitchFamily="34" charset="0"/>
              <a:cs typeface="Times New Roman" panose="02020603050405020304" pitchFamily="18" charset="0"/>
            </a:rPr>
            <a:t>C</a:t>
          </a:r>
          <a:endParaRPr lang="en-US" sz="6000" kern="1200" dirty="0"/>
        </a:p>
      </dsp:txBody>
      <dsp:txXfrm>
        <a:off x="215650" y="2167776"/>
        <a:ext cx="1014998" cy="1014998"/>
      </dsp:txXfrm>
    </dsp:sp>
    <dsp:sp modelId="{4F8CB2F4-31B2-4E9D-BBDD-08B6758CC224}">
      <dsp:nvSpPr>
        <dsp:cNvPr id="0" name=""/>
        <dsp:cNvSpPr/>
      </dsp:nvSpPr>
      <dsp:spPr>
        <a:xfrm>
          <a:off x="4491140" y="1420533"/>
          <a:ext cx="2870849" cy="2509484"/>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Verify the relevance of information sources and potential information</a:t>
          </a:r>
          <a:endParaRPr lang="en-US" sz="1800" b="1" kern="1200" dirty="0"/>
        </a:p>
      </dsp:txBody>
      <dsp:txXfrm>
        <a:off x="5208852" y="1796956"/>
        <a:ext cx="1399539" cy="1756638"/>
      </dsp:txXfrm>
    </dsp:sp>
    <dsp:sp modelId="{58A245DC-2D86-4867-BAA6-BF7BBC021011}">
      <dsp:nvSpPr>
        <dsp:cNvPr id="0" name=""/>
        <dsp:cNvSpPr/>
      </dsp:nvSpPr>
      <dsp:spPr>
        <a:xfrm>
          <a:off x="3773427" y="1957563"/>
          <a:ext cx="1435424" cy="143542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fr-FR" sz="6000" kern="1200" dirty="0"/>
            <a:t>V</a:t>
          </a:r>
          <a:endParaRPr lang="en-US" sz="6000" kern="1200" dirty="0"/>
        </a:p>
      </dsp:txBody>
      <dsp:txXfrm>
        <a:off x="3983640" y="2167776"/>
        <a:ext cx="1014998" cy="1014998"/>
      </dsp:txXfrm>
    </dsp:sp>
    <dsp:sp modelId="{49A79987-818C-4A13-95B7-D3C2B8AA4824}">
      <dsp:nvSpPr>
        <dsp:cNvPr id="0" name=""/>
        <dsp:cNvSpPr/>
      </dsp:nvSpPr>
      <dsp:spPr>
        <a:xfrm>
          <a:off x="8259130" y="1420533"/>
          <a:ext cx="2870849" cy="2509484"/>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Identify the possible use of the information for solving the decisional problem</a:t>
          </a:r>
          <a:endParaRPr lang="en-US" sz="1800" b="1" kern="1200" dirty="0"/>
        </a:p>
      </dsp:txBody>
      <dsp:txXfrm>
        <a:off x="8976843" y="1796956"/>
        <a:ext cx="1399539" cy="1756638"/>
      </dsp:txXfrm>
    </dsp:sp>
    <dsp:sp modelId="{800FEE22-6B16-4BAB-909C-E7E918F986D4}">
      <dsp:nvSpPr>
        <dsp:cNvPr id="0" name=""/>
        <dsp:cNvSpPr/>
      </dsp:nvSpPr>
      <dsp:spPr>
        <a:xfrm>
          <a:off x="7541418" y="1957563"/>
          <a:ext cx="1435424" cy="1435424"/>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fr-FR" sz="6000" kern="1200" dirty="0"/>
            <a:t>I</a:t>
          </a:r>
          <a:endParaRPr lang="en-US" sz="6000" kern="1200" dirty="0"/>
        </a:p>
      </dsp:txBody>
      <dsp:txXfrm>
        <a:off x="7751631" y="2167776"/>
        <a:ext cx="1014998" cy="10149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81BA4-09A3-450E-ABA2-50488A52D27E}">
      <dsp:nvSpPr>
        <dsp:cNvPr id="0" name=""/>
        <dsp:cNvSpPr/>
      </dsp:nvSpPr>
      <dsp:spPr>
        <a:xfrm>
          <a:off x="608419" y="1450097"/>
          <a:ext cx="2999964" cy="2450356"/>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Identify the possible use of the information for solving the decisional problem</a:t>
          </a:r>
          <a:endParaRPr lang="en-US" sz="1800" b="1" kern="1200" dirty="0"/>
        </a:p>
      </dsp:txBody>
      <dsp:txXfrm>
        <a:off x="1358410" y="1817650"/>
        <a:ext cx="1462482" cy="1715250"/>
      </dsp:txXfrm>
    </dsp:sp>
    <dsp:sp modelId="{10E7FF27-8552-4C0B-8783-9CADD1BB17A8}">
      <dsp:nvSpPr>
        <dsp:cNvPr id="0" name=""/>
        <dsp:cNvSpPr/>
      </dsp:nvSpPr>
      <dsp:spPr>
        <a:xfrm>
          <a:off x="5996" y="1974473"/>
          <a:ext cx="1401603" cy="140160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fr-FR" sz="6000" kern="1200" dirty="0"/>
            <a:t>I</a:t>
          </a:r>
          <a:endParaRPr lang="en-US" sz="6000" kern="1200" dirty="0"/>
        </a:p>
      </dsp:txBody>
      <dsp:txXfrm>
        <a:off x="211256" y="2179733"/>
        <a:ext cx="991083" cy="991083"/>
      </dsp:txXfrm>
    </dsp:sp>
    <dsp:sp modelId="{4F8CB2F4-31B2-4E9D-BBDD-08B6758CC224}">
      <dsp:nvSpPr>
        <dsp:cNvPr id="0" name=""/>
        <dsp:cNvSpPr/>
      </dsp:nvSpPr>
      <dsp:spPr>
        <a:xfrm>
          <a:off x="4484386" y="1450097"/>
          <a:ext cx="2803207" cy="2450356"/>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Verify the relevance of information sources and potential information</a:t>
          </a:r>
          <a:endParaRPr lang="en-US" sz="1800" b="1" kern="1200" dirty="0"/>
        </a:p>
      </dsp:txBody>
      <dsp:txXfrm>
        <a:off x="5185188" y="1817650"/>
        <a:ext cx="1366563" cy="1715250"/>
      </dsp:txXfrm>
    </dsp:sp>
    <dsp:sp modelId="{58A245DC-2D86-4867-BAA6-BF7BBC021011}">
      <dsp:nvSpPr>
        <dsp:cNvPr id="0" name=""/>
        <dsp:cNvSpPr/>
      </dsp:nvSpPr>
      <dsp:spPr>
        <a:xfrm>
          <a:off x="3783584" y="1974473"/>
          <a:ext cx="1401603" cy="140160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fr-FR" sz="6000" kern="1200" dirty="0"/>
            <a:t>V</a:t>
          </a:r>
          <a:endParaRPr lang="en-US" sz="6000" kern="1200" dirty="0"/>
        </a:p>
      </dsp:txBody>
      <dsp:txXfrm>
        <a:off x="3988844" y="2179733"/>
        <a:ext cx="991083" cy="991083"/>
      </dsp:txXfrm>
    </dsp:sp>
    <dsp:sp modelId="{49A79987-818C-4A13-95B7-D3C2B8AA4824}">
      <dsp:nvSpPr>
        <dsp:cNvPr id="0" name=""/>
        <dsp:cNvSpPr/>
      </dsp:nvSpPr>
      <dsp:spPr>
        <a:xfrm>
          <a:off x="8163596" y="1450097"/>
          <a:ext cx="2803207" cy="2450356"/>
        </a:xfrm>
        <a:prstGeom prst="rightArrow">
          <a:avLst>
            <a:gd name="adj1" fmla="val 70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11430" rIns="2286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effectLst/>
              <a:latin typeface="Calibri" panose="020F0502020204030204" pitchFamily="34" charset="0"/>
              <a:ea typeface="Calibri" panose="020F0502020204030204" pitchFamily="34" charset="0"/>
              <a:cs typeface="Times New Roman" panose="02020603050405020304" pitchFamily="18" charset="0"/>
            </a:rPr>
            <a:t>Collect information</a:t>
          </a:r>
          <a:endParaRPr lang="en-US" sz="1800" b="1" kern="1200" dirty="0"/>
        </a:p>
      </dsp:txBody>
      <dsp:txXfrm>
        <a:off x="8864398" y="1817650"/>
        <a:ext cx="1366563" cy="1715250"/>
      </dsp:txXfrm>
    </dsp:sp>
    <dsp:sp modelId="{800FEE22-6B16-4BAB-909C-E7E918F986D4}">
      <dsp:nvSpPr>
        <dsp:cNvPr id="0" name=""/>
        <dsp:cNvSpPr/>
      </dsp:nvSpPr>
      <dsp:spPr>
        <a:xfrm>
          <a:off x="7462794" y="1974473"/>
          <a:ext cx="1401603" cy="140160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fr-FR" sz="6000" kern="1200" dirty="0"/>
            <a:t>C</a:t>
          </a:r>
          <a:endParaRPr lang="en-US" sz="6000" kern="1200" dirty="0"/>
        </a:p>
      </dsp:txBody>
      <dsp:txXfrm>
        <a:off x="7668054" y="2179733"/>
        <a:ext cx="991083" cy="99108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A54CA-4DDA-4D35-AC62-E93860EA5849}" type="datetimeFigureOut">
              <a:rPr lang="en-US" smtClean="0"/>
              <a:t>14-11-18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E53B47-D971-443A-8212-7FCB654B93D7}" type="slidenum">
              <a:rPr lang="en-US" smtClean="0"/>
              <a:t>‹N°›</a:t>
            </a:fld>
            <a:endParaRPr lang="en-US"/>
          </a:p>
        </p:txBody>
      </p:sp>
    </p:spTree>
    <p:extLst>
      <p:ext uri="{BB962C8B-B14F-4D97-AF65-F5344CB8AC3E}">
        <p14:creationId xmlns:p14="http://schemas.microsoft.com/office/powerpoint/2010/main" val="1607291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3581876-65D5-4162-8838-45A42D87603B}"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87374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2720828-66D6-492C-80FB-23A358A70F9B}"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68935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FDBBF8A-1544-44DE-847A-E080012E4232}"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2908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A8493E-FBB5-4FE7-8C64-45F5447C5EDF}"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3337331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035919D-DE4D-4977-B0BD-5F1B5B360E41}"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7314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49B7737-4165-498D-B9F2-A24D6F02E206}"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518710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08B01F3-A0BC-44BE-A26A-3E5D9EA140C0}"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924018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3CAD0F9-41DE-4473-8390-025FEFEBC430}"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501295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449AD2-7CA6-414B-B6B3-2ED123581C6C}"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0624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2EEE204-3085-4DE7-81A1-34065D326EDB}" type="datetime1">
              <a:rPr lang="en-US" smtClean="0"/>
              <a:t>14-11-18</a:t>
            </a:fld>
            <a:endParaRPr lang="en-US" dirty="0"/>
          </a:p>
        </p:txBody>
      </p:sp>
      <p:sp>
        <p:nvSpPr>
          <p:cNvPr id="5" name="Footer Placeholder 4"/>
          <p:cNvSpPr>
            <a:spLocks noGrp="1"/>
          </p:cNvSpPr>
          <p:nvPr>
            <p:ph type="ftr" sz="quarter" idx="11"/>
          </p:nvPr>
        </p:nvSpPr>
        <p:spPr/>
        <p:txBody>
          <a:bodyPr/>
          <a:lstStyle/>
          <a:p>
            <a:r>
              <a:rPr lang="pt-BR"/>
              <a:t>Prof. Amos DAVID, DSA Abuja, 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8123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7A6E8B1-3622-40F7-B21C-42E48216B99E}" type="datetime1">
              <a:rPr lang="en-US" smtClean="0"/>
              <a:t>14-11-18</a:t>
            </a:fld>
            <a:endParaRPr lang="en-US" dirty="0"/>
          </a:p>
        </p:txBody>
      </p:sp>
      <p:sp>
        <p:nvSpPr>
          <p:cNvPr id="6" name="Footer Placeholder 5"/>
          <p:cNvSpPr>
            <a:spLocks noGrp="1"/>
          </p:cNvSpPr>
          <p:nvPr>
            <p:ph type="ftr" sz="quarter" idx="11"/>
          </p:nvPr>
        </p:nvSpPr>
        <p:spPr/>
        <p:txBody>
          <a:bodyPr/>
          <a:lstStyle/>
          <a:p>
            <a:r>
              <a:rPr lang="pt-BR"/>
              <a:t>Prof. Amos DAVID, DSA Abuja,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24421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3207B00-9CD0-4DAC-B2E9-702C9B5E2833}" type="datetime1">
              <a:rPr lang="en-US" smtClean="0"/>
              <a:t>14-11-18</a:t>
            </a:fld>
            <a:endParaRPr lang="en-US" dirty="0"/>
          </a:p>
        </p:txBody>
      </p:sp>
      <p:sp>
        <p:nvSpPr>
          <p:cNvPr id="8" name="Footer Placeholder 7"/>
          <p:cNvSpPr>
            <a:spLocks noGrp="1"/>
          </p:cNvSpPr>
          <p:nvPr>
            <p:ph type="ftr" sz="quarter" idx="11"/>
          </p:nvPr>
        </p:nvSpPr>
        <p:spPr/>
        <p:txBody>
          <a:bodyPr/>
          <a:lstStyle/>
          <a:p>
            <a:r>
              <a:rPr lang="pt-BR"/>
              <a:t>Prof. Amos DAVID, DSA Abuja, 2018</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05354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2520183-3B73-45C7-877E-61A7933C404E}" type="datetime1">
              <a:rPr lang="en-US" smtClean="0"/>
              <a:t>14-11-18</a:t>
            </a:fld>
            <a:endParaRPr lang="en-US" dirty="0"/>
          </a:p>
        </p:txBody>
      </p:sp>
      <p:sp>
        <p:nvSpPr>
          <p:cNvPr id="4" name="Footer Placeholder 3"/>
          <p:cNvSpPr>
            <a:spLocks noGrp="1"/>
          </p:cNvSpPr>
          <p:nvPr>
            <p:ph type="ftr" sz="quarter" idx="11"/>
          </p:nvPr>
        </p:nvSpPr>
        <p:spPr/>
        <p:txBody>
          <a:bodyPr/>
          <a:lstStyle/>
          <a:p>
            <a:r>
              <a:rPr lang="pt-BR"/>
              <a:t>Prof. Amos DAVID, DSA Abuja, 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95381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2B8A49-81F4-4555-8EA7-590674892C54}" type="datetime1">
              <a:rPr lang="en-US" smtClean="0"/>
              <a:t>14-11-18</a:t>
            </a:fld>
            <a:endParaRPr lang="en-US" dirty="0"/>
          </a:p>
        </p:txBody>
      </p:sp>
      <p:sp>
        <p:nvSpPr>
          <p:cNvPr id="3" name="Footer Placeholder 2"/>
          <p:cNvSpPr>
            <a:spLocks noGrp="1"/>
          </p:cNvSpPr>
          <p:nvPr>
            <p:ph type="ftr" sz="quarter" idx="11"/>
          </p:nvPr>
        </p:nvSpPr>
        <p:spPr/>
        <p:txBody>
          <a:bodyPr/>
          <a:lstStyle/>
          <a:p>
            <a:r>
              <a:rPr lang="pt-BR"/>
              <a:t>Prof. Amos DAVID, DSA Abuja, 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670860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28E26F3-D896-4306-92E0-6D36CCAAE7BC}" type="datetime1">
              <a:rPr lang="en-US" smtClean="0"/>
              <a:t>14-11-18</a:t>
            </a:fld>
            <a:endParaRPr lang="en-US" dirty="0"/>
          </a:p>
        </p:txBody>
      </p:sp>
      <p:sp>
        <p:nvSpPr>
          <p:cNvPr id="6" name="Footer Placeholder 5"/>
          <p:cNvSpPr>
            <a:spLocks noGrp="1"/>
          </p:cNvSpPr>
          <p:nvPr>
            <p:ph type="ftr" sz="quarter" idx="11"/>
          </p:nvPr>
        </p:nvSpPr>
        <p:spPr/>
        <p:txBody>
          <a:bodyPr/>
          <a:lstStyle/>
          <a:p>
            <a:r>
              <a:rPr lang="pt-BR"/>
              <a:t>Prof. Amos DAVID, DSA Abuja,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5578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6368BDC-EDE2-45F2-9CC4-4A96A5A99B6D}" type="datetime1">
              <a:rPr lang="en-US" smtClean="0"/>
              <a:t>14-11-18</a:t>
            </a:fld>
            <a:endParaRPr lang="en-US" dirty="0"/>
          </a:p>
        </p:txBody>
      </p:sp>
      <p:sp>
        <p:nvSpPr>
          <p:cNvPr id="6" name="Footer Placeholder 5"/>
          <p:cNvSpPr>
            <a:spLocks noGrp="1"/>
          </p:cNvSpPr>
          <p:nvPr>
            <p:ph type="ftr" sz="quarter" idx="11"/>
          </p:nvPr>
        </p:nvSpPr>
        <p:spPr/>
        <p:txBody>
          <a:bodyPr/>
          <a:lstStyle/>
          <a:p>
            <a:r>
              <a:rPr lang="pt-BR"/>
              <a:t>Prof. Amos DAVID, DSA Abuja, 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91389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BE1E844-8DAC-4C4F-8FD7-0D42AFDDDA58}" type="datetime1">
              <a:rPr lang="en-US" smtClean="0"/>
              <a:t>14-11-18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BR"/>
              <a:t>Prof. Amos DAVID, DSA Abuja, 2018</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102934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telecompaper.com/news/vodacom-nigeria-says-potential-for-40-million-mobile-user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llafrica.com/stories/200810300123.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file:///Z:\veille\nigeria\12-08-28-Nigerian%20smartphone%20market%20to%20grow%20by%2035pcent_fichiers\punchlogo.jpg" TargetMode="External"/><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BB5698-8D06-494F-8C66-54BA4C803F57}"/>
              </a:ext>
            </a:extLst>
          </p:cNvPr>
          <p:cNvSpPr>
            <a:spLocks noGrp="1"/>
          </p:cNvSpPr>
          <p:nvPr>
            <p:ph type="ctrTitle"/>
          </p:nvPr>
        </p:nvSpPr>
        <p:spPr/>
        <p:txBody>
          <a:bodyPr/>
          <a:lstStyle/>
          <a:p>
            <a:r>
              <a:rPr lang="en-US" dirty="0"/>
              <a:t>Feature</a:t>
            </a:r>
            <a:r>
              <a:rPr lang="fr-FR" dirty="0"/>
              <a:t> engineering</a:t>
            </a:r>
            <a:endParaRPr lang="en-US" dirty="0"/>
          </a:p>
        </p:txBody>
      </p:sp>
      <p:sp>
        <p:nvSpPr>
          <p:cNvPr id="3" name="Sous-titre 2">
            <a:extLst>
              <a:ext uri="{FF2B5EF4-FFF2-40B4-BE49-F238E27FC236}">
                <a16:creationId xmlns:a16="http://schemas.microsoft.com/office/drawing/2014/main" id="{31ABB464-17DD-4382-98A5-A2528CFDF27D}"/>
              </a:ext>
            </a:extLst>
          </p:cNvPr>
          <p:cNvSpPr>
            <a:spLocks noGrp="1"/>
          </p:cNvSpPr>
          <p:nvPr>
            <p:ph type="subTitle" idx="1"/>
          </p:nvPr>
        </p:nvSpPr>
        <p:spPr/>
        <p:txBody>
          <a:bodyPr/>
          <a:lstStyle/>
          <a:p>
            <a:r>
              <a:rPr lang="fr-FR" dirty="0"/>
              <a:t>Prof.  Amos DAVID</a:t>
            </a:r>
            <a:endParaRPr lang="en-US" dirty="0"/>
          </a:p>
        </p:txBody>
      </p:sp>
      <p:sp>
        <p:nvSpPr>
          <p:cNvPr id="4" name="Espace réservé du pied de page 3">
            <a:extLst>
              <a:ext uri="{FF2B5EF4-FFF2-40B4-BE49-F238E27FC236}">
                <a16:creationId xmlns:a16="http://schemas.microsoft.com/office/drawing/2014/main" id="{228226B0-2029-43B0-BDD3-06CD478FBAEC}"/>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394757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547" y="1176460"/>
            <a:ext cx="10357851" cy="1684150"/>
          </a:xfrm>
        </p:spPr>
        <p:txBody>
          <a:bodyPr>
            <a:normAutofit/>
          </a:bodyPr>
          <a:lstStyle/>
          <a:p>
            <a:r>
              <a:rPr lang="fr-FR" sz="4000" b="1" noProof="1"/>
              <a:t>Early spotting of opportunities : From 1990</a:t>
            </a:r>
            <a:r>
              <a:rPr lang="fr-FR" sz="4000" b="1" cap="small" noProof="1"/>
              <a:t>s</a:t>
            </a:r>
            <a:r>
              <a:rPr lang="fr-FR" b="1" cap="small" noProof="1"/>
              <a:t> </a:t>
            </a:r>
            <a:endParaRPr lang="fr-FR" sz="4000" b="1" noProof="1"/>
          </a:p>
        </p:txBody>
      </p:sp>
      <p:sp>
        <p:nvSpPr>
          <p:cNvPr id="3" name="Espace réservé du texte 2"/>
          <p:cNvSpPr>
            <a:spLocks noGrp="1"/>
          </p:cNvSpPr>
          <p:nvPr>
            <p:ph type="body" idx="1"/>
          </p:nvPr>
        </p:nvSpPr>
        <p:spPr/>
        <p:txBody>
          <a:bodyPr>
            <a:normAutofit/>
          </a:bodyPr>
          <a:lstStyle/>
          <a:p>
            <a:r>
              <a:rPr lang="en-US" dirty="0"/>
              <a:t>IT Penetration through mobile telecommunication in Nigeria</a:t>
            </a:r>
            <a:endParaRPr lang="fr-FR" i="1" noProof="1"/>
          </a:p>
        </p:txBody>
      </p:sp>
      <p:sp>
        <p:nvSpPr>
          <p:cNvPr id="4" name="Espace réservé du pied de page 3">
            <a:extLst>
              <a:ext uri="{FF2B5EF4-FFF2-40B4-BE49-F238E27FC236}">
                <a16:creationId xmlns:a16="http://schemas.microsoft.com/office/drawing/2014/main" id="{66C815FF-B708-4981-A5CD-5FAABBF1ECF5}"/>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75501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pPr>
              <a:defRPr/>
            </a:pPr>
            <a:r>
              <a:rPr lang="en-US" noProof="0" dirty="0"/>
              <a:t>Extract n° 1</a:t>
            </a:r>
          </a:p>
        </p:txBody>
      </p:sp>
      <p:sp>
        <p:nvSpPr>
          <p:cNvPr id="2" name="Espace réservé du pied de page 1"/>
          <p:cNvSpPr>
            <a:spLocks noGrp="1"/>
          </p:cNvSpPr>
          <p:nvPr>
            <p:ph type="ftr" sz="quarter" idx="11"/>
          </p:nvPr>
        </p:nvSpPr>
        <p:spPr/>
        <p:txBody>
          <a:bodyPr/>
          <a:lstStyle/>
          <a:p>
            <a:pPr>
              <a:defRPr/>
            </a:pPr>
            <a:r>
              <a:rPr lang="pt-BR"/>
              <a:t>Prof. Amos DAVID, DSA Abuja, 2018</a:t>
            </a:r>
            <a:endParaRPr lang="fr-FR" dirty="0"/>
          </a:p>
        </p:txBody>
      </p:sp>
      <p:sp>
        <p:nvSpPr>
          <p:cNvPr id="26627" name="Rectangle 4"/>
          <p:cNvSpPr>
            <a:spLocks noChangeArrowheads="1"/>
          </p:cNvSpPr>
          <p:nvPr/>
        </p:nvSpPr>
        <p:spPr bwMode="auto">
          <a:xfrm>
            <a:off x="677334" y="1512734"/>
            <a:ext cx="9601200" cy="4062651"/>
          </a:xfrm>
          <a:prstGeom prst="rect">
            <a:avLst/>
          </a:prstGeom>
          <a:solidFill>
            <a:schemeClr val="bg2"/>
          </a:solidFill>
          <a:ln>
            <a:noFill/>
          </a:ln>
          <a:extLst/>
        </p:spPr>
        <p:txBody>
          <a:bodyPr>
            <a:spAutoFit/>
          </a:bodyPr>
          <a:lstStyle/>
          <a:p>
            <a:pPr>
              <a:defRPr/>
            </a:pPr>
            <a:r>
              <a:rPr lang="en-US" b="1" dirty="0"/>
              <a:t>Vodacom Nigeria says potential for 40 million mobile users</a:t>
            </a:r>
            <a:endParaRPr lang="fr-FR" dirty="0"/>
          </a:p>
          <a:p>
            <a:pPr>
              <a:defRPr/>
            </a:pPr>
            <a:r>
              <a:rPr lang="en-US" dirty="0"/>
              <a:t>Friday 16 January 2004 | 09:55 CET | News </a:t>
            </a:r>
            <a:endParaRPr lang="fr-FR" dirty="0"/>
          </a:p>
          <a:p>
            <a:pPr>
              <a:defRPr/>
            </a:pPr>
            <a:r>
              <a:rPr lang="en-US" dirty="0"/>
              <a:t>Vodacom believes that the potential number of mobile phone subscribers in Nigeria could be double the </a:t>
            </a:r>
            <a:r>
              <a:rPr lang="en-US" b="1" dirty="0">
                <a:solidFill>
                  <a:srgbClr val="FF0000"/>
                </a:solidFill>
                <a:effectLst>
                  <a:outerShdw blurRad="38100" dist="38100" dir="2700000" algn="tl">
                    <a:srgbClr val="000000">
                      <a:alpha val="43137"/>
                    </a:srgbClr>
                  </a:outerShdw>
                </a:effectLst>
              </a:rPr>
              <a:t>current estimate of 20 million users</a:t>
            </a:r>
            <a:r>
              <a:rPr lang="en-US" dirty="0"/>
              <a:t>. As a result, up to four operators would be able to compete within the market. According to Alan Knott-Craig, the Nigeria market is big enough to support both Vodacom and MTN (S Africa), mobile operator which entered the Nigerian market in 2001. Vodacom believes that Nigeria </a:t>
            </a:r>
            <a:r>
              <a:rPr lang="en-US" sz="2400" dirty="0"/>
              <a:t>has</a:t>
            </a:r>
            <a:r>
              <a:rPr lang="en-US" dirty="0"/>
              <a:t> the potential to be as big as S Africa, where the market potential is 25 million-</a:t>
            </a:r>
            <a:r>
              <a:rPr lang="en-US" b="1" dirty="0">
                <a:solidFill>
                  <a:srgbClr val="FF0000"/>
                </a:solidFill>
                <a:effectLst>
                  <a:outerShdw blurRad="38100" dist="38100" dir="2700000" algn="tl">
                    <a:srgbClr val="000000">
                      <a:alpha val="43137"/>
                    </a:srgbClr>
                  </a:outerShdw>
                </a:effectLst>
              </a:rPr>
              <a:t>30 million users</a:t>
            </a:r>
            <a:r>
              <a:rPr lang="en-US" dirty="0"/>
              <a:t> by 2007-2009, compared to 17 million users at present. The </a:t>
            </a:r>
            <a:r>
              <a:rPr lang="en-US" dirty="0">
                <a:solidFill>
                  <a:srgbClr val="FF0000"/>
                </a:solidFill>
                <a:effectLst>
                  <a:outerShdw blurRad="38100" dist="38100" dir="2700000" algn="tl">
                    <a:srgbClr val="000000">
                      <a:alpha val="43137"/>
                    </a:srgbClr>
                  </a:outerShdw>
                </a:effectLst>
              </a:rPr>
              <a:t>biggest obstacle to Vodacom establishing</a:t>
            </a:r>
            <a:r>
              <a:rPr lang="en-US" dirty="0"/>
              <a:t> itself in Nigeria is </a:t>
            </a:r>
            <a:r>
              <a:rPr lang="en-US" dirty="0">
                <a:solidFill>
                  <a:srgbClr val="FF0000"/>
                </a:solidFill>
                <a:effectLst>
                  <a:outerShdw blurRad="38100" dist="38100" dir="2700000" algn="tl">
                    <a:srgbClr val="000000">
                      <a:alpha val="43137"/>
                    </a:srgbClr>
                  </a:outerShdw>
                </a:effectLst>
              </a:rPr>
              <a:t>strict US anti-corruption legislation, which Telkom and SBC Communications must comply with</a:t>
            </a:r>
            <a:r>
              <a:rPr lang="en-US" dirty="0"/>
              <a:t>. </a:t>
            </a:r>
            <a:endParaRPr lang="fr-FR" dirty="0"/>
          </a:p>
          <a:p>
            <a:pPr>
              <a:defRPr/>
            </a:pPr>
            <a:r>
              <a:rPr lang="en-US" dirty="0"/>
              <a:t> </a:t>
            </a:r>
            <a:endParaRPr lang="fr-FR" dirty="0"/>
          </a:p>
          <a:p>
            <a:pPr>
              <a:defRPr/>
            </a:pPr>
            <a:r>
              <a:rPr lang="fr-FR" u="sng" dirty="0">
                <a:hlinkClick r:id="rId2"/>
              </a:rPr>
              <a:t>http://www.telecompaper.com/news/vodacom-nigeria-says-potential-for-40-million-mobile-users</a:t>
            </a:r>
            <a:r>
              <a:rPr lang="fr-FR" dirty="0"/>
              <a:t>, 2004-01-16</a:t>
            </a:r>
          </a:p>
        </p:txBody>
      </p:sp>
    </p:spTree>
    <p:extLst>
      <p:ext uri="{BB962C8B-B14F-4D97-AF65-F5344CB8AC3E}">
        <p14:creationId xmlns:p14="http://schemas.microsoft.com/office/powerpoint/2010/main" val="29822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2</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sp>
        <p:nvSpPr>
          <p:cNvPr id="27652" name="Rectangle 4"/>
          <p:cNvSpPr>
            <a:spLocks noChangeArrowheads="1"/>
          </p:cNvSpPr>
          <p:nvPr/>
        </p:nvSpPr>
        <p:spPr bwMode="auto">
          <a:xfrm>
            <a:off x="383065" y="1416308"/>
            <a:ext cx="9696451" cy="4832092"/>
          </a:xfrm>
          <a:prstGeom prst="rect">
            <a:avLst/>
          </a:prstGeom>
          <a:solidFill>
            <a:schemeClr val="bg2"/>
          </a:solidFill>
          <a:ln>
            <a:noFill/>
          </a:ln>
          <a:extLst/>
        </p:spPr>
        <p:txBody>
          <a:bodyPr>
            <a:spAutoFit/>
          </a:bodyPr>
          <a:lstStyle/>
          <a:p>
            <a:pPr>
              <a:defRPr/>
            </a:pPr>
            <a:r>
              <a:rPr lang="en-US" sz="1600" b="1" dirty="0"/>
              <a:t>Nigerian telecom market to hit $10b in 2010</a:t>
            </a:r>
            <a:endParaRPr lang="fr-FR" sz="1600" dirty="0"/>
          </a:p>
          <a:p>
            <a:pPr>
              <a:defRPr/>
            </a:pPr>
            <a:r>
              <a:rPr lang="en-US" sz="1600" b="1" dirty="0"/>
              <a:t> </a:t>
            </a:r>
            <a:endParaRPr lang="fr-FR" sz="1600" dirty="0"/>
          </a:p>
          <a:p>
            <a:pPr>
              <a:defRPr/>
            </a:pPr>
            <a:r>
              <a:rPr lang="en-US" sz="1600" dirty="0"/>
              <a:t>Written by Henry </a:t>
            </a:r>
            <a:r>
              <a:rPr lang="en-US" sz="1600" dirty="0" err="1"/>
              <a:t>Umoru</a:t>
            </a:r>
            <a:r>
              <a:rPr lang="en-US" sz="1600" dirty="0"/>
              <a:t> </a:t>
            </a:r>
            <a:endParaRPr lang="fr-FR" sz="1600" dirty="0"/>
          </a:p>
          <a:p>
            <a:pPr>
              <a:defRPr/>
            </a:pPr>
            <a:r>
              <a:rPr lang="en-US" sz="1600" dirty="0"/>
              <a:t>Thursday, 30 October 2008</a:t>
            </a:r>
            <a:endParaRPr lang="fr-FR" sz="1600" dirty="0"/>
          </a:p>
          <a:p>
            <a:pPr>
              <a:defRPr/>
            </a:pPr>
            <a:r>
              <a:rPr lang="en-US" sz="1600" dirty="0"/>
              <a:t> </a:t>
            </a:r>
            <a:endParaRPr lang="fr-FR" sz="1600" dirty="0"/>
          </a:p>
          <a:p>
            <a:pPr>
              <a:defRPr/>
            </a:pPr>
            <a:r>
              <a:rPr lang="en-US" sz="1600" dirty="0"/>
              <a:t>Federal government has projected that the market value of the nation’s telecommunication industry would hit a total of $10 billion by 2010.</a:t>
            </a:r>
            <a:endParaRPr lang="fr-FR" sz="1600" dirty="0"/>
          </a:p>
          <a:p>
            <a:pPr>
              <a:defRPr/>
            </a:pPr>
            <a:r>
              <a:rPr lang="en-US" sz="1600" dirty="0"/>
              <a:t>Speaking at the opening of the 5th edition of “Bridges Across Borders” (BAB) conference held at the NICON Luxury Hotel, Abuja, Minister of Commerce and Industry, Engr. Charles </a:t>
            </a:r>
            <a:r>
              <a:rPr lang="en-US" sz="1600" dirty="0" err="1"/>
              <a:t>Ugwuh</a:t>
            </a:r>
            <a:r>
              <a:rPr lang="en-US" sz="1600" dirty="0"/>
              <a:t> who noted that the current 50 million telecom subscriber base with the current value put at $5 billion per annum, said the Nigerian average spending on telephone service is about N2, 570 per month.</a:t>
            </a:r>
            <a:endParaRPr lang="fr-FR" sz="1600" dirty="0"/>
          </a:p>
          <a:p>
            <a:pPr>
              <a:defRPr/>
            </a:pPr>
            <a:r>
              <a:rPr lang="en-US" sz="1600" dirty="0"/>
              <a:t>The Conference is being organized by the Nigerian Export Promotion Council (NEPC) and it participated in the event for the first time in Johannesburg, South Africa in 2006 with other 13 countries in attendance.</a:t>
            </a:r>
            <a:endParaRPr lang="fr-FR" sz="1600" dirty="0"/>
          </a:p>
          <a:p>
            <a:pPr>
              <a:defRPr/>
            </a:pPr>
            <a:r>
              <a:rPr lang="en-US" sz="1600" dirty="0"/>
              <a:t>According to him, there is the tendency that </a:t>
            </a:r>
            <a:r>
              <a:rPr lang="en-US" sz="1600" b="1" dirty="0">
                <a:solidFill>
                  <a:srgbClr val="FF0000"/>
                </a:solidFill>
                <a:effectLst>
                  <a:outerShdw blurRad="38100" dist="38100" dir="2700000" algn="tl">
                    <a:srgbClr val="000000">
                      <a:alpha val="43137"/>
                    </a:srgbClr>
                  </a:outerShdw>
                </a:effectLst>
              </a:rPr>
              <a:t>the present 50 million subscribers </a:t>
            </a:r>
            <a:r>
              <a:rPr lang="en-US" sz="1600" dirty="0"/>
              <a:t>will keep growing as new investors enter into the sector, just as he stressed that the liberalization of the telecommunication industry in 2001 has brought about new investment in the business environment. </a:t>
            </a:r>
            <a:endParaRPr lang="fr-FR" sz="1600" dirty="0"/>
          </a:p>
          <a:p>
            <a:pPr>
              <a:defRPr/>
            </a:pPr>
            <a:r>
              <a:rPr lang="en-US" sz="1600" dirty="0"/>
              <a:t> </a:t>
            </a:r>
            <a:endParaRPr lang="fr-FR" sz="1600" dirty="0"/>
          </a:p>
          <a:p>
            <a:pPr>
              <a:defRPr/>
            </a:pPr>
            <a:r>
              <a:rPr lang="fr-FR" sz="1600" u="sng" dirty="0">
                <a:hlinkClick r:id="rId2"/>
              </a:rPr>
              <a:t>http://allafrica.com/stories/200810300123.html</a:t>
            </a:r>
            <a:r>
              <a:rPr lang="fr-FR" sz="1600" dirty="0"/>
              <a:t>, 2008-10-30</a:t>
            </a:r>
          </a:p>
        </p:txBody>
      </p:sp>
    </p:spTree>
    <p:extLst>
      <p:ext uri="{BB962C8B-B14F-4D97-AF65-F5344CB8AC3E}">
        <p14:creationId xmlns:p14="http://schemas.microsoft.com/office/powerpoint/2010/main" val="63689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15889"/>
            <a:ext cx="10972800" cy="790575"/>
          </a:xfrm>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3</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sp>
        <p:nvSpPr>
          <p:cNvPr id="38916" name="Rectangle 2"/>
          <p:cNvSpPr>
            <a:spLocks noChangeArrowheads="1"/>
          </p:cNvSpPr>
          <p:nvPr/>
        </p:nvSpPr>
        <p:spPr bwMode="auto">
          <a:xfrm>
            <a:off x="1214967" y="2011343"/>
            <a:ext cx="18182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fr-FR"/>
          </a:p>
        </p:txBody>
      </p:sp>
      <p:pic>
        <p:nvPicPr>
          <p:cNvPr id="38917" name="Picture 1" descr="Description : Description : Z:\veille\nigeria\12-08-28-Nigerian smartphone market to grow by 35pcent_fichiers\punchlogo.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419601" y="223620"/>
            <a:ext cx="3162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3"/>
          <p:cNvSpPr>
            <a:spLocks noChangeArrowheads="1"/>
          </p:cNvSpPr>
          <p:nvPr/>
        </p:nvSpPr>
        <p:spPr bwMode="auto">
          <a:xfrm>
            <a:off x="1214967" y="2468543"/>
            <a:ext cx="181822"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eaLnBrk="0" hangingPunct="0"/>
            <a:endParaRPr lang="fr-FR"/>
          </a:p>
        </p:txBody>
      </p:sp>
      <p:sp>
        <p:nvSpPr>
          <p:cNvPr id="7" name="Rectangle 16"/>
          <p:cNvSpPr>
            <a:spLocks noChangeArrowheads="1"/>
          </p:cNvSpPr>
          <p:nvPr/>
        </p:nvSpPr>
        <p:spPr bwMode="auto">
          <a:xfrm>
            <a:off x="286808" y="1036201"/>
            <a:ext cx="11618383" cy="5416868"/>
          </a:xfrm>
          <a:prstGeom prst="rect">
            <a:avLst/>
          </a:prstGeom>
          <a:solidFill>
            <a:schemeClr val="bg2"/>
          </a:solidFill>
          <a:ln>
            <a:noFill/>
          </a:ln>
          <a:effectLst/>
          <a:extLst/>
        </p:spPr>
        <p:txBody>
          <a:bodyPr anchor="ctr">
            <a:spAutoFit/>
          </a:bodyPr>
          <a:lstStyle/>
          <a:p>
            <a:pPr eaLnBrk="0" hangingPunct="0">
              <a:defRPr/>
            </a:pPr>
            <a:r>
              <a:rPr lang="en-US" sz="2000" dirty="0"/>
              <a:t>Tuesday, August 28, 2012 </a:t>
            </a:r>
          </a:p>
          <a:p>
            <a:pPr eaLnBrk="0" hangingPunct="0">
              <a:defRPr/>
            </a:pPr>
            <a:r>
              <a:rPr lang="en-US" b="1" dirty="0"/>
              <a:t>Nigerian smartphone market to grow by 35% -Huawei </a:t>
            </a:r>
            <a:endParaRPr lang="en-US" sz="700" dirty="0"/>
          </a:p>
          <a:p>
            <a:pPr eaLnBrk="0" hangingPunct="0">
              <a:defRPr/>
            </a:pPr>
            <a:r>
              <a:rPr lang="en-US" sz="1200" dirty="0">
                <a:solidFill>
                  <a:srgbClr val="3399FF"/>
                </a:solidFill>
              </a:rPr>
              <a:t>by </a:t>
            </a:r>
            <a:r>
              <a:rPr lang="en-US" sz="1200" dirty="0" err="1">
                <a:solidFill>
                  <a:srgbClr val="3399FF"/>
                </a:solidFill>
              </a:rPr>
              <a:t>Dayo</a:t>
            </a:r>
            <a:r>
              <a:rPr lang="en-US" sz="1200" dirty="0">
                <a:solidFill>
                  <a:srgbClr val="3399FF"/>
                </a:solidFill>
              </a:rPr>
              <a:t> </a:t>
            </a:r>
            <a:r>
              <a:rPr lang="en-US" sz="1200" dirty="0" err="1">
                <a:solidFill>
                  <a:srgbClr val="3399FF"/>
                </a:solidFill>
              </a:rPr>
              <a:t>Oketola</a:t>
            </a:r>
            <a:r>
              <a:rPr lang="en-US" sz="1200" dirty="0">
                <a:solidFill>
                  <a:srgbClr val="3399FF"/>
                </a:solidFill>
              </a:rPr>
              <a:t> </a:t>
            </a:r>
            <a:r>
              <a:rPr lang="en-US" sz="1200" dirty="0"/>
              <a:t> </a:t>
            </a:r>
            <a:r>
              <a:rPr lang="en-US" sz="2800" dirty="0"/>
              <a:t> </a:t>
            </a:r>
            <a:r>
              <a:rPr lang="en-US" sz="600" dirty="0"/>
              <a:t>  </a:t>
            </a:r>
            <a:r>
              <a:rPr lang="en-US" sz="1200" dirty="0"/>
              <a:t>   </a:t>
            </a:r>
            <a:endParaRPr lang="en-US" sz="2800" dirty="0"/>
          </a:p>
          <a:p>
            <a:pPr eaLnBrk="0" hangingPunct="0">
              <a:defRPr/>
            </a:pPr>
            <a:r>
              <a:rPr lang="en-US" sz="1400" b="1" dirty="0">
                <a:solidFill>
                  <a:srgbClr val="FF0000"/>
                </a:solidFill>
                <a:effectLst>
                  <a:outerShdw blurRad="38100" dist="38100" dir="2700000" algn="tl">
                    <a:srgbClr val="000000">
                      <a:alpha val="43137"/>
                    </a:srgbClr>
                  </a:outerShdw>
                </a:effectLst>
              </a:rPr>
              <a:t>About 35 per cent increase is expected in sales of smartphones in Nigeria before 2015</a:t>
            </a:r>
            <a:r>
              <a:rPr lang="en-US" sz="1400" dirty="0"/>
              <a:t>. </a:t>
            </a:r>
            <a:endParaRPr lang="en-US" sz="1000" dirty="0"/>
          </a:p>
          <a:p>
            <a:pPr eaLnBrk="0" hangingPunct="0">
              <a:defRPr/>
            </a:pPr>
            <a:r>
              <a:rPr lang="en-US" sz="1400" dirty="0"/>
              <a:t>The Managing Director, Huawei Devices Nigeria, Mr. Tony </a:t>
            </a:r>
            <a:r>
              <a:rPr lang="en-US" sz="1400" dirty="0" err="1"/>
              <a:t>Liangwei</a:t>
            </a:r>
            <a:r>
              <a:rPr lang="en-US" sz="1400" dirty="0"/>
              <a:t>, said </a:t>
            </a:r>
            <a:r>
              <a:rPr lang="en-US" sz="1400" b="1" dirty="0">
                <a:solidFill>
                  <a:srgbClr val="FF0000"/>
                </a:solidFill>
                <a:effectLst>
                  <a:outerShdw blurRad="38100" dist="38100" dir="2700000" algn="tl">
                    <a:srgbClr val="000000">
                      <a:alpha val="43137"/>
                    </a:srgbClr>
                  </a:outerShdw>
                </a:effectLst>
              </a:rPr>
              <a:t>this would translate into 30 million smartphones </a:t>
            </a:r>
            <a:r>
              <a:rPr lang="en-US" sz="1400" dirty="0"/>
              <a:t>expected to be sold in the country in the next three years. </a:t>
            </a:r>
            <a:endParaRPr lang="en-US" sz="1000" dirty="0"/>
          </a:p>
          <a:p>
            <a:pPr eaLnBrk="0" hangingPunct="0">
              <a:defRPr/>
            </a:pPr>
            <a:r>
              <a:rPr lang="en-US" sz="1400" dirty="0"/>
              <a:t>Speaking during a workshop for mobile device dealers in Lagos on Friday, </a:t>
            </a:r>
            <a:r>
              <a:rPr lang="en-US" sz="1400" dirty="0" err="1"/>
              <a:t>Liangwei</a:t>
            </a:r>
            <a:r>
              <a:rPr lang="en-US" sz="1400" dirty="0"/>
              <a:t> said the expected increase in sales would be driven by the shift in the focus of Nigerian consumers from phones with basic functionality to smartphones. </a:t>
            </a:r>
            <a:endParaRPr lang="en-US" sz="1000" dirty="0"/>
          </a:p>
          <a:p>
            <a:pPr eaLnBrk="0" hangingPunct="0">
              <a:defRPr/>
            </a:pPr>
            <a:r>
              <a:rPr lang="en-US" sz="1400" dirty="0"/>
              <a:t>This, according to him, means that in the years to come, the opportunities in the smartphone market in the country for device dealers will be much greater than what is available today. </a:t>
            </a:r>
            <a:endParaRPr lang="en-US" sz="1000" dirty="0"/>
          </a:p>
          <a:p>
            <a:pPr eaLnBrk="0" hangingPunct="0">
              <a:defRPr/>
            </a:pPr>
            <a:r>
              <a:rPr lang="en-US" sz="1400" dirty="0"/>
              <a:t>In view of this, he said it was essential for dealers to partner with Huawei as the company was set to introduce devices that would </a:t>
            </a:r>
            <a:r>
              <a:rPr lang="en-US" sz="1400" dirty="0" err="1"/>
              <a:t>revolutionise</a:t>
            </a:r>
            <a:r>
              <a:rPr lang="en-US" sz="1400" dirty="0"/>
              <a:t> the mobile and Internet technology market at unbeatable prices. </a:t>
            </a:r>
            <a:endParaRPr lang="en-US" sz="1000" dirty="0"/>
          </a:p>
          <a:p>
            <a:pPr eaLnBrk="0" hangingPunct="0">
              <a:defRPr/>
            </a:pPr>
            <a:r>
              <a:rPr lang="en-US" sz="1400" dirty="0" err="1"/>
              <a:t>Liangwei</a:t>
            </a:r>
            <a:r>
              <a:rPr lang="en-US" sz="1400" dirty="0"/>
              <a:t> said Huawei </a:t>
            </a:r>
            <a:r>
              <a:rPr lang="en-US" sz="1400" dirty="0" err="1"/>
              <a:t>organised</a:t>
            </a:r>
            <a:r>
              <a:rPr lang="en-US" sz="1400" dirty="0"/>
              <a:t> the workshop to formally introduce its devices as well as to educate dealers on the background, core values and </a:t>
            </a:r>
            <a:r>
              <a:rPr lang="en-US" sz="1400" dirty="0" err="1"/>
              <a:t>organisational</a:t>
            </a:r>
            <a:r>
              <a:rPr lang="en-US" sz="1400" dirty="0"/>
              <a:t> culture of the phone maker. </a:t>
            </a:r>
            <a:endParaRPr lang="en-US" sz="1000" dirty="0"/>
          </a:p>
          <a:p>
            <a:pPr eaLnBrk="0" hangingPunct="0">
              <a:defRPr/>
            </a:pPr>
            <a:r>
              <a:rPr lang="en-US" sz="1400" dirty="0"/>
              <a:t>He further explained that the technology company used the event as an opportunity to intimate dealers in Nigeria with its growth agenda. </a:t>
            </a:r>
            <a:endParaRPr lang="en-US" sz="1000" dirty="0"/>
          </a:p>
          <a:p>
            <a:pPr eaLnBrk="0" hangingPunct="0">
              <a:defRPr/>
            </a:pPr>
            <a:r>
              <a:rPr lang="en-US" sz="1400" dirty="0"/>
              <a:t>“We want to use the workshop as a platform to encourage dealers in mobile devices to form partnerships with Huawei, which will be beneficial to all parties,” he said. </a:t>
            </a:r>
            <a:endParaRPr lang="en-US" sz="1000" dirty="0"/>
          </a:p>
          <a:p>
            <a:pPr eaLnBrk="0" hangingPunct="0">
              <a:defRPr/>
            </a:pPr>
            <a:r>
              <a:rPr lang="en-US" sz="1400" dirty="0"/>
              <a:t>In order for dealers to key into the opportunities available in the Nigerian smartphone market, </a:t>
            </a:r>
            <a:r>
              <a:rPr lang="en-US" sz="1400" dirty="0" err="1"/>
              <a:t>Liangwei</a:t>
            </a:r>
            <a:r>
              <a:rPr lang="en-US" sz="1400" dirty="0"/>
              <a:t> said it was important for them to consider partnering with Huawei. </a:t>
            </a:r>
            <a:endParaRPr lang="en-US" sz="1000" dirty="0"/>
          </a:p>
          <a:p>
            <a:pPr eaLnBrk="0" hangingPunct="0">
              <a:defRPr/>
            </a:pPr>
            <a:r>
              <a:rPr lang="en-US" sz="1400" dirty="0"/>
              <a:t>The three major product lines highlighted at the seminar were Huawei's handsets, mobile broadband and home devices. </a:t>
            </a:r>
            <a:endParaRPr lang="en-US" sz="1000" dirty="0"/>
          </a:p>
          <a:p>
            <a:pPr eaLnBrk="0" hangingPunct="0">
              <a:defRPr/>
            </a:pPr>
            <a:r>
              <a:rPr lang="en-US" sz="1400" dirty="0"/>
              <a:t>Industry analysts have said Huawei devices should be among the most affordable considering their technology and quality. </a:t>
            </a:r>
            <a:endParaRPr lang="en-US" sz="1000" dirty="0"/>
          </a:p>
          <a:p>
            <a:pPr eaLnBrk="0" hangingPunct="0">
              <a:defRPr/>
            </a:pPr>
            <a:r>
              <a:rPr lang="en-US" sz="1400" dirty="0"/>
              <a:t>The company produces a wide array of devices ranging from low-end mobile devices to high-end smartphones. </a:t>
            </a:r>
            <a:endParaRPr lang="en-US" sz="1000" dirty="0"/>
          </a:p>
          <a:p>
            <a:pPr eaLnBrk="0" hangingPunct="0">
              <a:defRPr/>
            </a:pPr>
            <a:r>
              <a:rPr lang="en-US" sz="1400" dirty="0" err="1"/>
              <a:t>Liangwei</a:t>
            </a:r>
            <a:r>
              <a:rPr lang="en-US" sz="1400" dirty="0"/>
              <a:t> said he was looking forward to a mutually rewarding partnership with the dealers and the country as a whole. </a:t>
            </a:r>
            <a:endParaRPr lang="en-US" sz="3200" dirty="0"/>
          </a:p>
        </p:txBody>
      </p:sp>
      <p:pic>
        <p:nvPicPr>
          <p:cNvPr id="38920" name="Picture 17" descr="Z:\veille\nigeria\12-08-28-Nigerian smartphone market to grow by 35pcent_fichiers\blank.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9534" y="2392364"/>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8" descr="Z:\veille\nigeria\12-08-28-Nigerian smartphone market to grow by 35pcent_fichiers\blank.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1" y="2392364"/>
            <a:ext cx="127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9" descr="Z:\veille\nigeria\12-08-28-Nigerian smartphone market to grow by 35pcent_fichiers\arrow-down-gray.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751" y="2392364"/>
            <a:ext cx="1397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3" name="Picture 20" descr="http://cm.g.doubleclick.net/pixel?nid=vcl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5585" y="2392364"/>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316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61913"/>
            <a:ext cx="10972800" cy="774700"/>
          </a:xfrm>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4</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sp>
        <p:nvSpPr>
          <p:cNvPr id="29700" name="Rectangle 4"/>
          <p:cNvSpPr>
            <a:spLocks noChangeArrowheads="1"/>
          </p:cNvSpPr>
          <p:nvPr/>
        </p:nvSpPr>
        <p:spPr bwMode="auto">
          <a:xfrm>
            <a:off x="94219" y="920621"/>
            <a:ext cx="11618383" cy="5016758"/>
          </a:xfrm>
          <a:prstGeom prst="rect">
            <a:avLst/>
          </a:prstGeom>
          <a:solidFill>
            <a:schemeClr val="bg2"/>
          </a:solidFill>
          <a:ln>
            <a:noFill/>
          </a:ln>
          <a:extLst/>
        </p:spPr>
        <p:txBody>
          <a:bodyPr>
            <a:spAutoFit/>
          </a:bodyPr>
          <a:lstStyle/>
          <a:p>
            <a:pPr>
              <a:defRPr/>
            </a:pPr>
            <a:r>
              <a:rPr lang="en-US" sz="1600" b="1" dirty="0"/>
              <a:t>Nigeria's monthly phone calls to hit N106bn - Investigation</a:t>
            </a:r>
            <a:r>
              <a:rPr lang="en-US" sz="1600" dirty="0"/>
              <a:t> </a:t>
            </a:r>
            <a:endParaRPr lang="fr-FR" sz="1600" dirty="0"/>
          </a:p>
          <a:p>
            <a:pPr>
              <a:defRPr/>
            </a:pPr>
            <a:r>
              <a:rPr lang="fr-FR" sz="1600" dirty="0" err="1"/>
              <a:t>Monday</a:t>
            </a:r>
            <a:r>
              <a:rPr lang="fr-FR" sz="1600" dirty="0"/>
              <a:t>, </a:t>
            </a:r>
            <a:r>
              <a:rPr lang="fr-FR" sz="1600" dirty="0" err="1"/>
              <a:t>September</a:t>
            </a:r>
            <a:r>
              <a:rPr lang="fr-FR" sz="1600" dirty="0"/>
              <a:t> 24, 2012 </a:t>
            </a:r>
          </a:p>
          <a:p>
            <a:pPr>
              <a:defRPr/>
            </a:pPr>
            <a:r>
              <a:rPr lang="en-US" sz="1600" dirty="0"/>
              <a:t>By BISI OLALEYE </a:t>
            </a:r>
            <a:endParaRPr lang="fr-FR" sz="1600" dirty="0"/>
          </a:p>
          <a:p>
            <a:pPr>
              <a:defRPr/>
            </a:pPr>
            <a:endParaRPr lang="en-US" sz="1600" dirty="0"/>
          </a:p>
          <a:p>
            <a:pPr>
              <a:defRPr/>
            </a:pPr>
            <a:r>
              <a:rPr lang="en-US" sz="1600" dirty="0"/>
              <a:t>Nigeria's telecommunications subscribers monthly expenditure on mobile phone calls, according to checks, would soon hit a whopping N106.1 billion by the end of December, 2012. The call expenditure forecast is a conservative calculation based on the current industry Average Revenue Per User (ARPU) and the projection by experts in the industry that stipulated that active telecoms subscribers would have grown higher than what the telecoms companies currently have on their respective networks. </a:t>
            </a:r>
            <a:endParaRPr lang="fr-FR" sz="1600" dirty="0"/>
          </a:p>
          <a:p>
            <a:pPr>
              <a:defRPr/>
            </a:pPr>
            <a:r>
              <a:rPr lang="en-US" sz="1600" dirty="0"/>
              <a:t>Former Executive Vice Chairman, Nigerian Communications Commission (NCC), Ernest </a:t>
            </a:r>
            <a:r>
              <a:rPr lang="en-US" sz="1600" dirty="0" err="1"/>
              <a:t>Ndukwe</a:t>
            </a:r>
            <a:r>
              <a:rPr lang="en-US" sz="1600" dirty="0"/>
              <a:t>, has predicted during the Nigerian Telecoms Awards, organized by </a:t>
            </a:r>
            <a:r>
              <a:rPr lang="en-US" sz="1600" dirty="0" err="1"/>
              <a:t>Logica</a:t>
            </a:r>
            <a:r>
              <a:rPr lang="en-US" sz="1600" dirty="0"/>
              <a:t> Group recently, that active telephone subscriptions in the country would surpass 105 million in the next three months, including December 2012. However, according to the latest statistics for the month of July 2012, released by the NCC, there are about 103 million telecoms subscribers currently on all the telecoms networks in the country. </a:t>
            </a:r>
            <a:endParaRPr lang="fr-FR" sz="1600" dirty="0"/>
          </a:p>
          <a:p>
            <a:pPr>
              <a:defRPr/>
            </a:pPr>
            <a:r>
              <a:rPr lang="en-US" sz="1600" dirty="0"/>
              <a:t>While the industry ARPU in </a:t>
            </a:r>
            <a:r>
              <a:rPr lang="en-US" sz="1600" b="1" dirty="0">
                <a:solidFill>
                  <a:srgbClr val="FF0000"/>
                </a:solidFill>
                <a:effectLst>
                  <a:outerShdw blurRad="38100" dist="38100" dir="2700000" algn="tl">
                    <a:srgbClr val="000000">
                      <a:alpha val="43137"/>
                    </a:srgbClr>
                  </a:outerShdw>
                </a:effectLst>
              </a:rPr>
              <a:t>Nigeria was estimated</a:t>
            </a:r>
            <a:r>
              <a:rPr lang="en-US" sz="1600" dirty="0"/>
              <a:t> at around N1,011, according to the Business Monitor International Limited (BMI), and </a:t>
            </a:r>
            <a:r>
              <a:rPr lang="en-US" sz="1600" b="1" dirty="0">
                <a:solidFill>
                  <a:srgbClr val="FF0000"/>
                </a:solidFill>
                <a:effectLst>
                  <a:outerShdw blurRad="38100" dist="38100" dir="2700000" algn="tl">
                    <a:srgbClr val="000000">
                      <a:alpha val="43137"/>
                    </a:srgbClr>
                  </a:outerShdw>
                </a:effectLst>
              </a:rPr>
              <a:t>subscriber base of 103 million in the month of July</a:t>
            </a:r>
            <a:r>
              <a:rPr lang="en-US" sz="1600" dirty="0"/>
              <a:t>, the outgoings by Nigerian subscribers in July was conservatively valued at N104 billion monthly. ARPU is the financial benchmark used globally by telecoms companies to measure the average monthly or yearly revenue generated from an average subscriber. The expenditure increased from N100 billion in January 2012 when active industry subscriber base was estimated at 99 million by the NCC, to reach N104 billion in seven months after into the month of July when subscriber base hit 103 million. </a:t>
            </a:r>
            <a:endParaRPr lang="fr-FR" sz="1600" dirty="0"/>
          </a:p>
        </p:txBody>
      </p:sp>
    </p:spTree>
    <p:extLst>
      <p:ext uri="{BB962C8B-B14F-4D97-AF65-F5344CB8AC3E}">
        <p14:creationId xmlns:p14="http://schemas.microsoft.com/office/powerpoint/2010/main" val="2050327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4</a:t>
            </a:r>
            <a:r>
              <a:rPr lang="fr-FR" baseline="0" dirty="0"/>
              <a:t> …</a:t>
            </a:r>
            <a:endParaRPr lang="fr-FR" dirty="0"/>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sp>
        <p:nvSpPr>
          <p:cNvPr id="30724" name="Rectangle 4"/>
          <p:cNvSpPr>
            <a:spLocks noChangeArrowheads="1"/>
          </p:cNvSpPr>
          <p:nvPr/>
        </p:nvSpPr>
        <p:spPr bwMode="auto">
          <a:xfrm>
            <a:off x="594938" y="1270000"/>
            <a:ext cx="9601200" cy="4801314"/>
          </a:xfrm>
          <a:prstGeom prst="rect">
            <a:avLst/>
          </a:prstGeom>
          <a:solidFill>
            <a:schemeClr val="bg2"/>
          </a:solidFill>
          <a:ln>
            <a:noFill/>
          </a:ln>
          <a:extLst/>
        </p:spPr>
        <p:txBody>
          <a:bodyPr>
            <a:spAutoFit/>
          </a:bodyPr>
          <a:lstStyle/>
          <a:p>
            <a:pPr>
              <a:defRPr/>
            </a:pPr>
            <a:r>
              <a:rPr lang="en-US" dirty="0"/>
              <a:t>With the industry projection by </a:t>
            </a:r>
            <a:r>
              <a:rPr lang="en-US" dirty="0" err="1"/>
              <a:t>Ndukwe</a:t>
            </a:r>
            <a:r>
              <a:rPr lang="en-US" dirty="0"/>
              <a:t> on the industry </a:t>
            </a:r>
            <a:r>
              <a:rPr lang="en-US" dirty="0" err="1"/>
              <a:t>records,telcos</a:t>
            </a:r>
            <a:r>
              <a:rPr lang="en-US" dirty="0"/>
              <a:t> will have 105 million active telecoms subscribers by the end of December, 2012, and with industry ARPU of N1,011, Nigerians subscribers are billed to spend an average of N106 billion monthly. The projected expenditure is also equivalent to the average monthly revenue from phone calls, which will accrue to the telecoms firms, including the Global System for Mobile Communications networks such as MTN, </a:t>
            </a:r>
            <a:r>
              <a:rPr lang="en-US" dirty="0" err="1"/>
              <a:t>Globacom</a:t>
            </a:r>
            <a:r>
              <a:rPr lang="en-US" dirty="0"/>
              <a:t>, </a:t>
            </a:r>
            <a:r>
              <a:rPr lang="en-US" dirty="0" err="1"/>
              <a:t>Airtel</a:t>
            </a:r>
            <a:r>
              <a:rPr lang="en-US" dirty="0"/>
              <a:t>, </a:t>
            </a:r>
            <a:r>
              <a:rPr lang="en-US" dirty="0" err="1"/>
              <a:t>Etisalat</a:t>
            </a:r>
            <a:r>
              <a:rPr lang="en-US" dirty="0"/>
              <a:t>; the Code Division Multiple Access operators of </a:t>
            </a:r>
            <a:r>
              <a:rPr lang="en-US" dirty="0" err="1"/>
              <a:t>Visafone</a:t>
            </a:r>
            <a:r>
              <a:rPr lang="en-US" dirty="0"/>
              <a:t>, Capcom (</a:t>
            </a:r>
            <a:r>
              <a:rPr lang="en-US" dirty="0" err="1"/>
              <a:t>MultiLinks</a:t>
            </a:r>
            <a:r>
              <a:rPr lang="en-US" dirty="0"/>
              <a:t> , </a:t>
            </a:r>
            <a:r>
              <a:rPr lang="en-US" dirty="0" err="1"/>
              <a:t>Starcoms</a:t>
            </a:r>
            <a:r>
              <a:rPr lang="en-US" dirty="0"/>
              <a:t>), dormant Zoom Mobile, as well as the fixed line operators. </a:t>
            </a:r>
            <a:endParaRPr lang="fr-FR" dirty="0"/>
          </a:p>
          <a:p>
            <a:pPr>
              <a:defRPr/>
            </a:pPr>
            <a:r>
              <a:rPr lang="en-US" dirty="0"/>
              <a:t>Elaborating on the boom in subscriber growth since 2011 telecoms deregulation that was undertaken by the Federal Government, </a:t>
            </a:r>
            <a:r>
              <a:rPr lang="en-US" dirty="0" err="1"/>
              <a:t>Ndukwe</a:t>
            </a:r>
            <a:r>
              <a:rPr lang="en-US" dirty="0"/>
              <a:t> said no one was in a position to predict in those early days of GSM licensing, the full potential of the market and the speed at which the Nigerian telecom network would grow. However, he stressed that, "</a:t>
            </a:r>
            <a:r>
              <a:rPr lang="en-US" b="1" u="sng" dirty="0">
                <a:solidFill>
                  <a:srgbClr val="FF0000"/>
                </a:solidFill>
                <a:effectLst>
                  <a:outerShdw blurRad="38100" dist="38100" dir="2700000" algn="tl">
                    <a:srgbClr val="000000">
                      <a:alpha val="43137"/>
                    </a:srgbClr>
                  </a:outerShdw>
                </a:effectLst>
              </a:rPr>
              <a:t>Today</a:t>
            </a:r>
            <a:r>
              <a:rPr lang="en-US" b="1" dirty="0">
                <a:solidFill>
                  <a:srgbClr val="FF0000"/>
                </a:solidFill>
                <a:effectLst>
                  <a:outerShdw blurRad="38100" dist="38100" dir="2700000" algn="tl">
                    <a:srgbClr val="000000">
                      <a:alpha val="43137"/>
                    </a:srgbClr>
                  </a:outerShdw>
                </a:effectLst>
              </a:rPr>
              <a:t>, the figure for active subscribers in the mobile networks is around 100 million lines and is </a:t>
            </a:r>
            <a:r>
              <a:rPr lang="en-US" b="1" u="sng" dirty="0">
                <a:solidFill>
                  <a:srgbClr val="FF0000"/>
                </a:solidFill>
                <a:effectLst>
                  <a:outerShdw blurRad="38100" dist="38100" dir="2700000" algn="tl">
                    <a:srgbClr val="000000">
                      <a:alpha val="43137"/>
                    </a:srgbClr>
                  </a:outerShdw>
                </a:effectLst>
              </a:rPr>
              <a:t>likely to surpass 105 million by end of December 2012</a:t>
            </a:r>
            <a:r>
              <a:rPr lang="en-US" dirty="0"/>
              <a:t>. "Nigeria has transited from what I described as the telecommunications dark ages before 2000 to a telecommunication revolution age that has opened up new possibilities and frontiers across our political social and economic landscape." </a:t>
            </a:r>
            <a:endParaRPr lang="fr-FR" dirty="0"/>
          </a:p>
        </p:txBody>
      </p:sp>
    </p:spTree>
    <p:extLst>
      <p:ext uri="{BB962C8B-B14F-4D97-AF65-F5344CB8AC3E}">
        <p14:creationId xmlns:p14="http://schemas.microsoft.com/office/powerpoint/2010/main" val="63462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239184" y="1287659"/>
            <a:ext cx="11521016" cy="4785926"/>
          </a:xfrm>
          <a:prstGeom prst="rect">
            <a:avLst/>
          </a:prstGeom>
          <a:solidFill>
            <a:schemeClr val="bg2"/>
          </a:solidFill>
          <a:ln>
            <a:noFill/>
          </a:ln>
          <a:effectLst/>
          <a:extLst/>
        </p:spPr>
        <p:txBody>
          <a:bodyPr anchor="ctr">
            <a:spAutoFit/>
          </a:bodyPr>
          <a:lstStyle/>
          <a:p>
            <a:pPr eaLnBrk="0" hangingPunct="0">
              <a:defRPr/>
            </a:pPr>
            <a:r>
              <a:rPr lang="en-US" sz="2400" dirty="0"/>
              <a:t>Friday, </a:t>
            </a:r>
            <a:r>
              <a:rPr lang="en-US" sz="2400" b="1" dirty="0">
                <a:solidFill>
                  <a:srgbClr val="FF0000"/>
                </a:solidFill>
                <a:effectLst>
                  <a:outerShdw blurRad="38100" dist="38100" dir="2700000" algn="tl">
                    <a:srgbClr val="000000">
                      <a:alpha val="43137"/>
                    </a:srgbClr>
                  </a:outerShdw>
                </a:effectLst>
              </a:rPr>
              <a:t>October 5, 2012 </a:t>
            </a:r>
          </a:p>
          <a:p>
            <a:pPr eaLnBrk="0" hangingPunct="0">
              <a:defRPr/>
            </a:pPr>
            <a:r>
              <a:rPr lang="en-US" sz="2000" b="1" dirty="0"/>
              <a:t>Active mobile telephone lines now </a:t>
            </a:r>
            <a:r>
              <a:rPr lang="en-US" sz="2000" b="1" dirty="0">
                <a:solidFill>
                  <a:srgbClr val="FF0000"/>
                </a:solidFill>
                <a:effectLst>
                  <a:outerShdw blurRad="38100" dist="38100" dir="2700000" algn="tl">
                    <a:srgbClr val="000000">
                      <a:alpha val="43137"/>
                    </a:srgbClr>
                  </a:outerShdw>
                </a:effectLst>
              </a:rPr>
              <a:t>105.2 million </a:t>
            </a:r>
            <a:endParaRPr lang="en-US" sz="800" dirty="0">
              <a:solidFill>
                <a:srgbClr val="FF0000"/>
              </a:solidFill>
              <a:effectLst>
                <a:outerShdw blurRad="38100" dist="38100" dir="2700000" algn="tl">
                  <a:srgbClr val="000000">
                    <a:alpha val="43137"/>
                  </a:srgbClr>
                </a:outerShdw>
              </a:effectLst>
            </a:endParaRPr>
          </a:p>
          <a:p>
            <a:pPr eaLnBrk="0" hangingPunct="0">
              <a:defRPr/>
            </a:pPr>
            <a:r>
              <a:rPr lang="en-US" sz="1100" dirty="0">
                <a:solidFill>
                  <a:srgbClr val="3399FF"/>
                </a:solidFill>
              </a:rPr>
              <a:t>by </a:t>
            </a:r>
            <a:r>
              <a:rPr lang="en-US" sz="1100" dirty="0" err="1">
                <a:solidFill>
                  <a:srgbClr val="3399FF"/>
                </a:solidFill>
              </a:rPr>
              <a:t>Dayo</a:t>
            </a:r>
            <a:r>
              <a:rPr lang="en-US" sz="1100" dirty="0">
                <a:solidFill>
                  <a:srgbClr val="3399FF"/>
                </a:solidFill>
              </a:rPr>
              <a:t> </a:t>
            </a:r>
            <a:r>
              <a:rPr lang="en-US" sz="1100" dirty="0" err="1">
                <a:solidFill>
                  <a:srgbClr val="3399FF"/>
                </a:solidFill>
              </a:rPr>
              <a:t>Oketola</a:t>
            </a:r>
            <a:r>
              <a:rPr lang="en-US" sz="1100" dirty="0">
                <a:solidFill>
                  <a:srgbClr val="3399FF"/>
                </a:solidFill>
              </a:rPr>
              <a:t> </a:t>
            </a:r>
            <a:endParaRPr lang="en-US" sz="800" dirty="0"/>
          </a:p>
          <a:p>
            <a:pPr eaLnBrk="0" hangingPunct="0">
              <a:defRPr/>
            </a:pPr>
            <a:r>
              <a:rPr lang="en-US" sz="1400" dirty="0"/>
              <a:t>The country's mobile telephone subscriber base has continued to record strong growth with the number of active mobile telephone lines hitting 105.2 million in August, the latest subscriber data released by the Nigerian Communications Commission has revealed. </a:t>
            </a:r>
            <a:endParaRPr lang="en-US" sz="1000" dirty="0"/>
          </a:p>
          <a:p>
            <a:pPr eaLnBrk="0" hangingPunct="0">
              <a:defRPr/>
            </a:pPr>
            <a:r>
              <a:rPr lang="en-US" sz="1400" dirty="0"/>
              <a:t>The data, which was released on Thursday, revealed that </a:t>
            </a:r>
            <a:r>
              <a:rPr lang="en-US" sz="1400" b="1" dirty="0">
                <a:solidFill>
                  <a:srgbClr val="FF0000"/>
                </a:solidFill>
                <a:effectLst>
                  <a:outerShdw blurRad="38100" dist="38100" dir="2700000" algn="tl">
                    <a:srgbClr val="000000">
                      <a:alpha val="43137"/>
                    </a:srgbClr>
                  </a:outerShdw>
                </a:effectLst>
              </a:rPr>
              <a:t>mobile network operators in the country added over 1.8 million new lines in August alone </a:t>
            </a:r>
            <a:r>
              <a:rPr lang="en-US" sz="1400" dirty="0"/>
              <a:t>thereby, </a:t>
            </a:r>
            <a:r>
              <a:rPr lang="en-US" sz="1400" b="1" dirty="0">
                <a:solidFill>
                  <a:srgbClr val="FF0000"/>
                </a:solidFill>
                <a:effectLst>
                  <a:outerShdw blurRad="38100" dist="38100" dir="2700000" algn="tl">
                    <a:srgbClr val="000000">
                      <a:alpha val="43137"/>
                    </a:srgbClr>
                  </a:outerShdw>
                </a:effectLst>
              </a:rPr>
              <a:t>increasing the subscriber base from 103.4 million active telephone lines in July to over 105.2 million at the end of August 2012</a:t>
            </a:r>
            <a:r>
              <a:rPr lang="en-US" sz="1400" dirty="0"/>
              <a:t>. </a:t>
            </a:r>
            <a:endParaRPr lang="en-US" sz="1000" dirty="0"/>
          </a:p>
          <a:p>
            <a:pPr eaLnBrk="0" hangingPunct="0">
              <a:defRPr/>
            </a:pPr>
            <a:r>
              <a:rPr lang="en-US" sz="1400" dirty="0"/>
              <a:t>Industry analysts said the promotions currently being run by Global System of Mobile telecommunications operators in the country might have been responsible for the huge subscriber growth in August. </a:t>
            </a:r>
            <a:endParaRPr lang="en-US" sz="1000" dirty="0"/>
          </a:p>
          <a:p>
            <a:pPr eaLnBrk="0" hangingPunct="0">
              <a:defRPr/>
            </a:pPr>
            <a:r>
              <a:rPr lang="en-US" sz="1400" dirty="0"/>
              <a:t>While the total connected lines increase to 141.2 million in the month, the NCC data showed that GSM companies such as MTN, </a:t>
            </a:r>
            <a:r>
              <a:rPr lang="en-US" sz="1400" dirty="0" err="1"/>
              <a:t>Globacom</a:t>
            </a:r>
            <a:r>
              <a:rPr lang="en-US" sz="1400" dirty="0"/>
              <a:t>, </a:t>
            </a:r>
            <a:r>
              <a:rPr lang="en-US" sz="1400" dirty="0" err="1"/>
              <a:t>Airtel</a:t>
            </a:r>
            <a:r>
              <a:rPr lang="en-US" sz="1400" dirty="0"/>
              <a:t> and </a:t>
            </a:r>
            <a:r>
              <a:rPr lang="en-US" sz="1400" dirty="0" err="1"/>
              <a:t>Etisalat</a:t>
            </a:r>
            <a:r>
              <a:rPr lang="en-US" sz="1400" dirty="0"/>
              <a:t> attracted most of the new subscriptions between January and August, while the Code Division Multiple Access operators such as </a:t>
            </a:r>
            <a:r>
              <a:rPr lang="en-US" sz="1400" dirty="0" err="1"/>
              <a:t>Visafone</a:t>
            </a:r>
            <a:r>
              <a:rPr lang="en-US" sz="1400" dirty="0"/>
              <a:t>, Multi-Links, </a:t>
            </a:r>
            <a:r>
              <a:rPr lang="en-US" sz="1400" dirty="0" err="1"/>
              <a:t>Starcomms</a:t>
            </a:r>
            <a:r>
              <a:rPr lang="en-US" sz="1400" dirty="0"/>
              <a:t> and </a:t>
            </a:r>
            <a:r>
              <a:rPr lang="en-US" sz="1400" dirty="0" err="1"/>
              <a:t>ZoomMobile</a:t>
            </a:r>
            <a:r>
              <a:rPr lang="en-US" sz="1400" dirty="0"/>
              <a:t> continued to witness month-on-month decline in combined subscriber base. </a:t>
            </a:r>
            <a:endParaRPr lang="en-US" sz="1000" dirty="0"/>
          </a:p>
          <a:p>
            <a:pPr eaLnBrk="0" hangingPunct="0">
              <a:defRPr/>
            </a:pPr>
            <a:r>
              <a:rPr lang="en-US" sz="1400" dirty="0"/>
              <a:t>According to the NCC data, while active mobile subscriptions on the GSM networks increased from 91 million in January to 101.4 million at the end of August; the CDMA operators' subscriber base shrank from 4.4 million to 3.3 million during the eight-month period. </a:t>
            </a:r>
            <a:endParaRPr lang="en-US" sz="1000" dirty="0"/>
          </a:p>
          <a:p>
            <a:pPr eaLnBrk="0" hangingPunct="0">
              <a:defRPr/>
            </a:pPr>
            <a:r>
              <a:rPr lang="en-US" sz="1400" dirty="0"/>
              <a:t>The GSM active subscriptions, which stood at 91 million in January, 2012, increased to 92 million in February and 94.5 million at the end of March. The subscriptions continued the upward growth trend, reaching 96.6 million in April and 97.5 million in May. </a:t>
            </a:r>
            <a:endParaRPr lang="en-US" sz="1000" dirty="0"/>
          </a:p>
          <a:p>
            <a:pPr eaLnBrk="0" hangingPunct="0">
              <a:defRPr/>
            </a:pPr>
            <a:r>
              <a:rPr lang="en-US" sz="1400" dirty="0"/>
              <a:t>In June, July and August, the combined active GSM </a:t>
            </a:r>
            <a:r>
              <a:rPr lang="en-US" sz="1400" dirty="0" err="1"/>
              <a:t>subsriber</a:t>
            </a:r>
            <a:r>
              <a:rPr lang="en-US" sz="1400" dirty="0"/>
              <a:t> base increased to 98.3 million; 99.4 million and 101.4 million respectively. </a:t>
            </a:r>
            <a:endParaRPr lang="en-US" sz="1000" dirty="0"/>
          </a:p>
          <a:p>
            <a:pPr eaLnBrk="0" hangingPunct="0">
              <a:defRPr/>
            </a:pPr>
            <a:r>
              <a:rPr lang="en-US" sz="1400" dirty="0"/>
              <a:t>However, the active subscriber base on CDMA networks continued to decline from 4,031,820 lines in February to 3,904,846 in April. It further plunged to 3,718,153 in May; 3,541,355 in June; and fell in July to 3,452,368 and finally to 3,347,716 at the end of August 2012. </a:t>
            </a:r>
            <a:endParaRPr lang="en-US" sz="1000" dirty="0"/>
          </a:p>
          <a:p>
            <a:pPr eaLnBrk="0" hangingPunct="0">
              <a:defRPr/>
            </a:pPr>
            <a:r>
              <a:rPr lang="en-US" sz="1400" dirty="0"/>
              <a:t>The number of fixed lines, which stood at 688,333 as at January, declined to 488,088 at the end of August 2012. </a:t>
            </a:r>
            <a:endParaRPr lang="en-US" sz="1000" dirty="0"/>
          </a:p>
        </p:txBody>
      </p:sp>
      <p:sp>
        <p:nvSpPr>
          <p:cNvPr id="2" name="Titre 1"/>
          <p:cNvSpPr>
            <a:spLocks noGrp="1"/>
          </p:cNvSpPr>
          <p:nvPr>
            <p:ph type="title"/>
          </p:nvPr>
        </p:nvSpPr>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5</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pic>
        <p:nvPicPr>
          <p:cNvPr id="41989" name="Picture 3" descr="Z:\veille\nigeria\12-10-06-Active mobile telephone lines now 105-2 million_fichiers\blan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751" y="731839"/>
            <a:ext cx="127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descr="Z:\veille\nigeria\12-10-06-Active mobile telephone lines now 105-2 million_fichiers\arrow-down-gray.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4234" y="731839"/>
            <a:ext cx="139700"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descr="http://cm.g.doubleclick.net/pixel?nid=vcl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0067" y="731839"/>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7" descr="Z:\veille\nigeria\12-10-06-Active mobile telephone lines now 105-2 million_fichiers\punchlogo.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1478" y="427039"/>
            <a:ext cx="3162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59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sz="2800" kern="1200" noProof="0" dirty="0">
                <a:solidFill>
                  <a:schemeClr val="tx1"/>
                </a:solidFill>
                <a:effectLst/>
                <a:latin typeface="+mj-lt"/>
                <a:ea typeface="+mj-ea"/>
                <a:cs typeface="+mj-cs"/>
              </a:rPr>
              <a:t>Extract</a:t>
            </a:r>
            <a:r>
              <a:rPr lang="fr-FR" sz="2800" kern="1200" dirty="0">
                <a:solidFill>
                  <a:schemeClr val="tx1"/>
                </a:solidFill>
                <a:effectLst/>
                <a:latin typeface="+mj-lt"/>
                <a:ea typeface="+mj-ea"/>
                <a:cs typeface="+mj-cs"/>
              </a:rPr>
              <a:t> </a:t>
            </a:r>
            <a:r>
              <a:rPr lang="fr-FR" dirty="0"/>
              <a:t>n° 5 …</a:t>
            </a:r>
          </a:p>
        </p:txBody>
      </p:sp>
      <p:sp>
        <p:nvSpPr>
          <p:cNvPr id="3" name="Espace réservé du contenu 2"/>
          <p:cNvSpPr>
            <a:spLocks noGrp="1"/>
          </p:cNvSpPr>
          <p:nvPr>
            <p:ph idx="1"/>
          </p:nvPr>
        </p:nvSpPr>
        <p:spPr>
          <a:xfrm>
            <a:off x="402167" y="1527175"/>
            <a:ext cx="11338984" cy="4572000"/>
          </a:xfrm>
          <a:solidFill>
            <a:schemeClr val="bg2"/>
          </a:solidFill>
        </p:spPr>
        <p:txBody>
          <a:bodyPr>
            <a:normAutofit lnSpcReduction="10000"/>
          </a:bodyPr>
          <a:lstStyle/>
          <a:p>
            <a:pPr marL="0" indent="0">
              <a:spcBef>
                <a:spcPct val="0"/>
              </a:spcBef>
              <a:buClrTx/>
              <a:buSzTx/>
              <a:buFont typeface="Wingdings 2" pitchFamily="18" charset="2"/>
              <a:buNone/>
              <a:defRPr/>
            </a:pPr>
            <a:r>
              <a:rPr lang="fr-FR" sz="2000" dirty="0" err="1"/>
              <a:t>While</a:t>
            </a:r>
            <a:r>
              <a:rPr lang="fr-FR" sz="2000" dirty="0"/>
              <a:t> the </a:t>
            </a:r>
            <a:r>
              <a:rPr lang="fr-FR" sz="2000" dirty="0" err="1"/>
              <a:t>Nigerian</a:t>
            </a:r>
            <a:r>
              <a:rPr lang="fr-FR" sz="2000" dirty="0"/>
              <a:t> </a:t>
            </a:r>
            <a:r>
              <a:rPr lang="fr-FR" sz="2000" dirty="0" err="1"/>
              <a:t>telecoms</a:t>
            </a:r>
            <a:r>
              <a:rPr lang="fr-FR" sz="2000" dirty="0"/>
              <a:t> </a:t>
            </a:r>
            <a:r>
              <a:rPr lang="fr-FR" sz="2000" dirty="0" err="1"/>
              <a:t>industry</a:t>
            </a:r>
            <a:r>
              <a:rPr lang="fr-FR" sz="2000" dirty="0"/>
              <a:t> continues to </a:t>
            </a:r>
            <a:r>
              <a:rPr lang="fr-FR" sz="2000" dirty="0" err="1"/>
              <a:t>experience</a:t>
            </a:r>
            <a:r>
              <a:rPr lang="fr-FR" sz="2000" dirty="0"/>
              <a:t> </a:t>
            </a:r>
            <a:r>
              <a:rPr lang="fr-FR" sz="2000" dirty="0" err="1"/>
              <a:t>huge</a:t>
            </a:r>
            <a:r>
              <a:rPr lang="fr-FR" sz="2000" dirty="0"/>
              <a:t> </a:t>
            </a:r>
            <a:r>
              <a:rPr lang="fr-FR" sz="2000" dirty="0" err="1"/>
              <a:t>growth</a:t>
            </a:r>
            <a:r>
              <a:rPr lang="fr-FR" sz="2000" dirty="0"/>
              <a:t> </a:t>
            </a:r>
            <a:r>
              <a:rPr lang="fr-FR" sz="2000" dirty="0" err="1"/>
              <a:t>year</a:t>
            </a:r>
            <a:r>
              <a:rPr lang="fr-FR" sz="2000" dirty="0"/>
              <a:t>-in-</a:t>
            </a:r>
            <a:r>
              <a:rPr lang="fr-FR" sz="2000" dirty="0" err="1"/>
              <a:t>year</a:t>
            </a:r>
            <a:r>
              <a:rPr lang="fr-FR" sz="2000" dirty="0"/>
              <a:t>, </a:t>
            </a:r>
            <a:r>
              <a:rPr lang="fr-FR" sz="2000" dirty="0" err="1"/>
              <a:t>it</a:t>
            </a:r>
            <a:r>
              <a:rPr lang="fr-FR" sz="2000" dirty="0"/>
              <a:t> has once </a:t>
            </a:r>
            <a:r>
              <a:rPr lang="fr-FR" sz="2000" dirty="0" err="1"/>
              <a:t>again</a:t>
            </a:r>
            <a:r>
              <a:rPr lang="fr-FR" sz="2000" dirty="0"/>
              <a:t> </a:t>
            </a:r>
            <a:r>
              <a:rPr lang="fr-FR" sz="2000" dirty="0" err="1"/>
              <a:t>defied</a:t>
            </a:r>
            <a:r>
              <a:rPr lang="fr-FR" sz="2000" dirty="0"/>
              <a:t> </a:t>
            </a:r>
            <a:r>
              <a:rPr lang="fr-FR" sz="2000" dirty="0" err="1"/>
              <a:t>industry</a:t>
            </a:r>
            <a:r>
              <a:rPr lang="fr-FR" sz="2000" dirty="0"/>
              <a:t> </a:t>
            </a:r>
            <a:r>
              <a:rPr lang="fr-FR" sz="2000" dirty="0" err="1"/>
              <a:t>forecast</a:t>
            </a:r>
            <a:r>
              <a:rPr lang="fr-FR" sz="2000" dirty="0"/>
              <a:t>, </a:t>
            </a:r>
            <a:r>
              <a:rPr lang="fr-FR" sz="2000" dirty="0" err="1"/>
              <a:t>with</a:t>
            </a:r>
            <a:r>
              <a:rPr lang="fr-FR" sz="2000" dirty="0"/>
              <a:t> the </a:t>
            </a:r>
            <a:r>
              <a:rPr lang="fr-FR" sz="2000" dirty="0" err="1"/>
              <a:t>giant</a:t>
            </a:r>
            <a:r>
              <a:rPr lang="fr-FR" sz="2000" dirty="0"/>
              <a:t> </a:t>
            </a:r>
            <a:r>
              <a:rPr lang="fr-FR" sz="2000" dirty="0" err="1"/>
              <a:t>leap</a:t>
            </a:r>
            <a:r>
              <a:rPr lang="fr-FR" sz="2000" dirty="0"/>
              <a:t> </a:t>
            </a:r>
            <a:r>
              <a:rPr lang="fr-FR" sz="2000" dirty="0" err="1"/>
              <a:t>it</a:t>
            </a:r>
            <a:r>
              <a:rPr lang="fr-FR" sz="2000" dirty="0"/>
              <a:t> </a:t>
            </a:r>
            <a:r>
              <a:rPr lang="fr-FR" sz="2000" dirty="0" err="1"/>
              <a:t>recorded</a:t>
            </a:r>
            <a:r>
              <a:rPr lang="fr-FR" sz="2000" dirty="0"/>
              <a:t> in </a:t>
            </a:r>
            <a:r>
              <a:rPr lang="fr-FR" sz="2000" dirty="0" err="1"/>
              <a:t>growth</a:t>
            </a:r>
            <a:r>
              <a:rPr lang="fr-FR" sz="2000" dirty="0"/>
              <a:t> in August. </a:t>
            </a:r>
          </a:p>
          <a:p>
            <a:pPr marL="0" indent="0">
              <a:spcBef>
                <a:spcPct val="0"/>
              </a:spcBef>
              <a:buClrTx/>
              <a:buSzTx/>
              <a:buFont typeface="Wingdings 2" pitchFamily="18" charset="2"/>
              <a:buNone/>
              <a:defRPr/>
            </a:pPr>
            <a:r>
              <a:rPr lang="en-US" sz="2000" dirty="0"/>
              <a:t>The former Executive Vice-Chairman, Nigerian Communications Commission, </a:t>
            </a:r>
            <a:r>
              <a:rPr lang="en-US" sz="2000" b="1" dirty="0">
                <a:solidFill>
                  <a:srgbClr val="FF0000"/>
                </a:solidFill>
                <a:effectLst>
                  <a:outerShdw blurRad="38100" dist="38100" dir="2700000" algn="tl">
                    <a:srgbClr val="000000">
                      <a:alpha val="43137"/>
                    </a:srgbClr>
                  </a:outerShdw>
                </a:effectLst>
              </a:rPr>
              <a:t>Mr. Ernest </a:t>
            </a:r>
            <a:r>
              <a:rPr lang="en-US" sz="2000" b="1" dirty="0" err="1">
                <a:solidFill>
                  <a:srgbClr val="FF0000"/>
                </a:solidFill>
                <a:effectLst>
                  <a:outerShdw blurRad="38100" dist="38100" dir="2700000" algn="tl">
                    <a:srgbClr val="000000">
                      <a:alpha val="43137"/>
                    </a:srgbClr>
                  </a:outerShdw>
                </a:effectLst>
              </a:rPr>
              <a:t>Ndukwe</a:t>
            </a:r>
            <a:r>
              <a:rPr lang="en-US" sz="2000" b="1" dirty="0">
                <a:solidFill>
                  <a:srgbClr val="FF0000"/>
                </a:solidFill>
                <a:effectLst>
                  <a:outerShdw blurRad="38100" dist="38100" dir="2700000" algn="tl">
                    <a:srgbClr val="000000">
                      <a:alpha val="43137"/>
                    </a:srgbClr>
                  </a:outerShdw>
                </a:effectLst>
              </a:rPr>
              <a:t>, had recently predicted that the country's mobile subscriber base would hit 105 million in December 2012</a:t>
            </a:r>
            <a:r>
              <a:rPr lang="en-US" sz="2000" dirty="0"/>
              <a:t>. </a:t>
            </a:r>
            <a:endParaRPr lang="en-US" sz="600" dirty="0"/>
          </a:p>
          <a:p>
            <a:pPr marL="0" indent="0">
              <a:spcBef>
                <a:spcPct val="0"/>
              </a:spcBef>
              <a:buClrTx/>
              <a:buSzTx/>
              <a:buFont typeface="Wingdings 2" pitchFamily="18" charset="2"/>
              <a:buNone/>
              <a:defRPr/>
            </a:pPr>
            <a:r>
              <a:rPr lang="en-US" sz="2000" dirty="0"/>
              <a:t>However, </a:t>
            </a:r>
            <a:r>
              <a:rPr lang="en-US" sz="2000" b="1" dirty="0">
                <a:solidFill>
                  <a:srgbClr val="FF0000"/>
                </a:solidFill>
                <a:effectLst>
                  <a:outerShdw blurRad="38100" dist="38100" dir="2700000" algn="tl">
                    <a:srgbClr val="000000">
                      <a:alpha val="43137"/>
                    </a:srgbClr>
                  </a:outerShdw>
                </a:effectLst>
              </a:rPr>
              <a:t>the latest NCC data revealed that the target was achieved much earlier, as active subscriptions had crossed the 105 million projections, </a:t>
            </a:r>
            <a:r>
              <a:rPr lang="en-US" sz="2000" b="1" u="sng" dirty="0">
                <a:solidFill>
                  <a:srgbClr val="FF0000"/>
                </a:solidFill>
                <a:effectLst>
                  <a:outerShdw blurRad="38100" dist="38100" dir="2700000" algn="tl">
                    <a:srgbClr val="000000">
                      <a:alpha val="43137"/>
                    </a:srgbClr>
                  </a:outerShdw>
                </a:effectLst>
              </a:rPr>
              <a:t>reaching over 105.2 million at end of August, 2012</a:t>
            </a:r>
            <a:r>
              <a:rPr lang="en-US" sz="2000" dirty="0"/>
              <a:t>. </a:t>
            </a:r>
            <a:endParaRPr lang="en-US" sz="600" dirty="0"/>
          </a:p>
          <a:p>
            <a:pPr marL="0" indent="0">
              <a:spcBef>
                <a:spcPct val="0"/>
              </a:spcBef>
              <a:buClrTx/>
              <a:buSzTx/>
              <a:buFont typeface="Wingdings 2" pitchFamily="18" charset="2"/>
              <a:buNone/>
              <a:defRPr/>
            </a:pPr>
            <a:r>
              <a:rPr lang="en-US" sz="2000" dirty="0"/>
              <a:t>Experts said though it was good that the country's mobile subscriber base had crossed the 105 million mark, the implication was that it would put pressure on the mobile networks if the operators did not increase their network capacities. </a:t>
            </a:r>
            <a:endParaRPr lang="en-US" sz="600" dirty="0"/>
          </a:p>
          <a:p>
            <a:pPr marL="0" indent="0">
              <a:spcBef>
                <a:spcPct val="0"/>
              </a:spcBef>
              <a:buClrTx/>
              <a:buSzTx/>
              <a:buFont typeface="Wingdings 2" pitchFamily="18" charset="2"/>
              <a:buNone/>
              <a:defRPr/>
            </a:pPr>
            <a:r>
              <a:rPr lang="en-US" sz="2000" dirty="0"/>
              <a:t>It will be recalled that the NCC had recently fined the four GSM companies in the country to the tune of N1.17bn for poor quality of service on their networks. </a:t>
            </a:r>
            <a:endParaRPr lang="en-US" sz="600" dirty="0"/>
          </a:p>
          <a:p>
            <a:pPr marL="0" indent="0">
              <a:spcBef>
                <a:spcPct val="0"/>
              </a:spcBef>
              <a:buClrTx/>
              <a:buSzTx/>
              <a:buFont typeface="Wingdings 2" pitchFamily="18" charset="2"/>
              <a:buNone/>
              <a:defRPr/>
            </a:pPr>
            <a:r>
              <a:rPr lang="en-US" sz="2000" dirty="0"/>
              <a:t>With increased subscriber base, analysts, urged the operators to match this with more investments in network expansion. </a:t>
            </a:r>
          </a:p>
        </p:txBody>
      </p:sp>
      <p:sp>
        <p:nvSpPr>
          <p:cNvPr id="4" name="Espace réservé du pied de page 3"/>
          <p:cNvSpPr>
            <a:spLocks noGrp="1"/>
          </p:cNvSpPr>
          <p:nvPr>
            <p:ph type="ftr" sz="quarter" idx="11"/>
          </p:nvPr>
        </p:nvSpPr>
        <p:spPr/>
        <p:txBody>
          <a:bodyPr/>
          <a:lstStyle/>
          <a:p>
            <a:pPr>
              <a:defRPr/>
            </a:pPr>
            <a:r>
              <a:rPr lang="pt-BR"/>
              <a:t>Prof. Amos DAVID, DSA Abuja, 2018</a:t>
            </a:r>
            <a:endParaRPr lang="fr-FR" dirty="0"/>
          </a:p>
        </p:txBody>
      </p:sp>
    </p:spTree>
    <p:extLst>
      <p:ext uri="{BB962C8B-B14F-4D97-AF65-F5344CB8AC3E}">
        <p14:creationId xmlns:p14="http://schemas.microsoft.com/office/powerpoint/2010/main" val="142455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sz="2800" kern="1200" noProof="0" dirty="0">
                <a:solidFill>
                  <a:schemeClr val="tx1"/>
                </a:solidFill>
                <a:effectLst/>
                <a:latin typeface="+mj-lt"/>
                <a:ea typeface="+mj-ea"/>
                <a:cs typeface="+mj-cs"/>
              </a:rPr>
              <a:t>Extract </a:t>
            </a:r>
            <a:r>
              <a:rPr lang="en-US" noProof="0" dirty="0"/>
              <a:t>n° 6</a:t>
            </a:r>
          </a:p>
        </p:txBody>
      </p:sp>
      <p:sp>
        <p:nvSpPr>
          <p:cNvPr id="3" name="Espace réservé du contenu 2"/>
          <p:cNvSpPr>
            <a:spLocks noGrp="1"/>
          </p:cNvSpPr>
          <p:nvPr>
            <p:ph idx="1"/>
          </p:nvPr>
        </p:nvSpPr>
        <p:spPr>
          <a:xfrm>
            <a:off x="402167" y="1527175"/>
            <a:ext cx="11338984" cy="4572000"/>
          </a:xfrm>
          <a:solidFill>
            <a:schemeClr val="bg2"/>
          </a:solidFill>
        </p:spPr>
        <p:txBody>
          <a:bodyPr>
            <a:normAutofit lnSpcReduction="10000"/>
          </a:bodyPr>
          <a:lstStyle/>
          <a:p>
            <a:pPr marL="0" indent="0">
              <a:buFont typeface="Wingdings 2" pitchFamily="18" charset="2"/>
              <a:buNone/>
              <a:defRPr/>
            </a:pPr>
            <a:r>
              <a:rPr lang="en-US" sz="1600" dirty="0"/>
              <a:t>Thursday, </a:t>
            </a:r>
            <a:r>
              <a:rPr lang="en-US" sz="1600" b="1" dirty="0">
                <a:solidFill>
                  <a:srgbClr val="FF0000"/>
                </a:solidFill>
                <a:effectLst>
                  <a:outerShdw blurRad="38100" dist="38100" dir="2700000" algn="tl">
                    <a:srgbClr val="000000">
                      <a:alpha val="43137"/>
                    </a:srgbClr>
                  </a:outerShdw>
                </a:effectLst>
              </a:rPr>
              <a:t>February 14, 2013</a:t>
            </a:r>
          </a:p>
          <a:p>
            <a:pPr marL="0" indent="0">
              <a:buFont typeface="Wingdings 2" pitchFamily="18" charset="2"/>
              <a:buNone/>
              <a:defRPr/>
            </a:pPr>
            <a:r>
              <a:rPr lang="en-US" sz="1600" b="1" dirty="0"/>
              <a:t>Subscribers spent N2.14tn on phone calls, others in 24 months </a:t>
            </a:r>
            <a:endParaRPr lang="en-US" sz="1600" dirty="0"/>
          </a:p>
          <a:p>
            <a:pPr marL="0" indent="0">
              <a:buFont typeface="Wingdings 2" pitchFamily="18" charset="2"/>
              <a:buNone/>
              <a:defRPr/>
            </a:pPr>
            <a:r>
              <a:rPr lang="en-US" sz="1600" dirty="0"/>
              <a:t>by </a:t>
            </a:r>
            <a:r>
              <a:rPr lang="en-US" sz="1600" dirty="0" err="1"/>
              <a:t>Dayo</a:t>
            </a:r>
            <a:r>
              <a:rPr lang="en-US" sz="1600" dirty="0"/>
              <a:t> </a:t>
            </a:r>
            <a:r>
              <a:rPr lang="en-US" sz="1600" dirty="0" err="1"/>
              <a:t>Oketola</a:t>
            </a:r>
            <a:r>
              <a:rPr lang="en-US" sz="1600" dirty="0"/>
              <a:t> </a:t>
            </a:r>
          </a:p>
          <a:p>
            <a:pPr marL="0" indent="0">
              <a:buFont typeface="Wingdings 2" pitchFamily="18" charset="2"/>
              <a:buNone/>
              <a:defRPr/>
            </a:pPr>
            <a:br>
              <a:rPr lang="en-US" sz="1600" dirty="0"/>
            </a:br>
            <a:r>
              <a:rPr lang="en-US" sz="1600" dirty="0"/>
              <a:t>Active telephone subscribers in the country must have spent a whopping sum of N2.14tn on voice calls and Short Message Service, among other basic services between January, 2011 and December, 2012. </a:t>
            </a:r>
          </a:p>
          <a:p>
            <a:pPr marL="0" indent="0">
              <a:buFont typeface="Wingdings 2" pitchFamily="18" charset="2"/>
              <a:buNone/>
              <a:defRPr/>
            </a:pPr>
            <a:r>
              <a:rPr lang="en-US" sz="1600" dirty="0"/>
              <a:t>This is based on an Average Revenue per User of N912 monthly accruing from telecoms subscribers to MTN, </a:t>
            </a:r>
            <a:r>
              <a:rPr lang="en-US" sz="1600" dirty="0" err="1"/>
              <a:t>Globacom</a:t>
            </a:r>
            <a:r>
              <a:rPr lang="en-US" sz="1600" dirty="0"/>
              <a:t>, </a:t>
            </a:r>
            <a:r>
              <a:rPr lang="en-US" sz="1600" dirty="0" err="1"/>
              <a:t>Airtel</a:t>
            </a:r>
            <a:r>
              <a:rPr lang="en-US" sz="1600" dirty="0"/>
              <a:t>, </a:t>
            </a:r>
            <a:r>
              <a:rPr lang="en-US" sz="1600" dirty="0" err="1"/>
              <a:t>Etisalat</a:t>
            </a:r>
            <a:r>
              <a:rPr lang="en-US" sz="1600" dirty="0"/>
              <a:t>, </a:t>
            </a:r>
            <a:r>
              <a:rPr lang="en-US" sz="1600" dirty="0" err="1"/>
              <a:t>Visafone</a:t>
            </a:r>
            <a:r>
              <a:rPr lang="en-US" sz="1600" dirty="0"/>
              <a:t>, </a:t>
            </a:r>
            <a:r>
              <a:rPr lang="en-US" sz="1600" dirty="0" err="1"/>
              <a:t>Starcomms</a:t>
            </a:r>
            <a:r>
              <a:rPr lang="en-US" sz="1600" dirty="0"/>
              <a:t>, and Multi-Links, among other operators in the country. </a:t>
            </a:r>
          </a:p>
          <a:p>
            <a:pPr marL="0" indent="0">
              <a:buFont typeface="Wingdings 2" pitchFamily="18" charset="2"/>
              <a:buNone/>
              <a:defRPr/>
            </a:pPr>
            <a:r>
              <a:rPr lang="en-US" sz="1600" dirty="0"/>
              <a:t>The ARPU is a financial performance benchmark in the telecoms industry that measures the average monthly or yearly revenue generated by Global System for Mobile communications, Code Division Multiple Access and the fixed telephone operators in a particular country. </a:t>
            </a:r>
            <a:r>
              <a:rPr lang="en-US" sz="1600" b="1" dirty="0">
                <a:solidFill>
                  <a:srgbClr val="FF0000"/>
                </a:solidFill>
                <a:effectLst>
                  <a:outerShdw blurRad="38100" dist="38100" dir="2700000" algn="tl">
                    <a:srgbClr val="000000">
                      <a:alpha val="43137"/>
                    </a:srgbClr>
                  </a:outerShdw>
                </a:effectLst>
              </a:rPr>
              <a:t>Nigeria currently has 113 million active subscribers</a:t>
            </a:r>
            <a:r>
              <a:rPr lang="en-US" sz="1600" dirty="0"/>
              <a:t>. </a:t>
            </a:r>
          </a:p>
          <a:p>
            <a:pPr marL="0" indent="0">
              <a:buFont typeface="Wingdings 2" pitchFamily="18" charset="2"/>
              <a:buNone/>
              <a:defRPr/>
            </a:pPr>
            <a:r>
              <a:rPr lang="en-US" sz="1600" dirty="0"/>
              <a:t>In view of this, telephone service subscribers, who increased from the highest of 95,886,714 in December 2011 to 113,195,951 in December 2012, would have spent N2.14tn on mobile services, particularly voice calls between January 2011 and December 2012. </a:t>
            </a:r>
          </a:p>
          <a:p>
            <a:pPr marL="0" indent="0">
              <a:buFont typeface="Wingdings 2" pitchFamily="18" charset="2"/>
              <a:buNone/>
              <a:defRPr/>
            </a:pPr>
            <a:r>
              <a:rPr lang="en-US" sz="1600" dirty="0"/>
              <a:t>While a little over N1tn was spent on telephone services in 2011, subscribers spent 1.14tn on the services in 2012.</a:t>
            </a:r>
          </a:p>
        </p:txBody>
      </p:sp>
      <p:sp>
        <p:nvSpPr>
          <p:cNvPr id="4" name="Espace réservé du pied de page 3"/>
          <p:cNvSpPr>
            <a:spLocks noGrp="1"/>
          </p:cNvSpPr>
          <p:nvPr>
            <p:ph type="ftr" sz="quarter" idx="11"/>
          </p:nvPr>
        </p:nvSpPr>
        <p:spPr/>
        <p:txBody>
          <a:bodyPr/>
          <a:lstStyle/>
          <a:p>
            <a:pPr>
              <a:defRPr/>
            </a:pPr>
            <a:r>
              <a:rPr lang="pt-BR"/>
              <a:t>Prof. Amos DAVID, DSA Abuja, 2018</a:t>
            </a:r>
            <a:endParaRPr lang="fr-FR"/>
          </a:p>
        </p:txBody>
      </p:sp>
      <p:pic>
        <p:nvPicPr>
          <p:cNvPr id="44037" name="Picture 2" descr="Z:\Cours\=m2\301\evolution-tel-mobile\13-02-14-Nigeria subscribers spent N2_14tn on phone calls_others in 24 months_fichiers\punch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356" y="257175"/>
            <a:ext cx="3162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304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sz="2800" kern="1200" dirty="0">
                <a:solidFill>
                  <a:schemeClr val="tx1"/>
                </a:solidFill>
                <a:effectLst/>
              </a:rPr>
              <a:t>Extract </a:t>
            </a:r>
            <a:r>
              <a:rPr lang="en-US" dirty="0"/>
              <a:t>n° 6 …</a:t>
            </a:r>
          </a:p>
        </p:txBody>
      </p:sp>
      <p:sp>
        <p:nvSpPr>
          <p:cNvPr id="45059" name="Espace réservé du contenu 2"/>
          <p:cNvSpPr>
            <a:spLocks noGrp="1"/>
          </p:cNvSpPr>
          <p:nvPr>
            <p:ph idx="1"/>
          </p:nvPr>
        </p:nvSpPr>
        <p:spPr>
          <a:xfrm>
            <a:off x="175682" y="1382209"/>
            <a:ext cx="11338984" cy="4572000"/>
          </a:xfrm>
          <a:solidFill>
            <a:schemeClr val="bg2"/>
          </a:solidFill>
        </p:spPr>
        <p:txBody>
          <a:bodyPr>
            <a:normAutofit fontScale="92500" lnSpcReduction="10000"/>
          </a:bodyPr>
          <a:lstStyle/>
          <a:p>
            <a:pPr marL="0" indent="0">
              <a:lnSpc>
                <a:spcPct val="120000"/>
              </a:lnSpc>
              <a:spcBef>
                <a:spcPts val="0"/>
              </a:spcBef>
              <a:buFont typeface="Wingdings 2" pitchFamily="18" charset="2"/>
              <a:buNone/>
            </a:pPr>
            <a:r>
              <a:rPr lang="en-US" sz="1400" dirty="0"/>
              <a:t>The Nigerian Communications Commission had revealed that active telephone users in the country stood at 89,840,343 in January 2011 and at a monthly ARPU of N912, at least N81.9bn was expended on phone calls. </a:t>
            </a:r>
          </a:p>
          <a:p>
            <a:pPr marL="0" indent="0">
              <a:lnSpc>
                <a:spcPct val="120000"/>
              </a:lnSpc>
              <a:spcBef>
                <a:spcPts val="0"/>
              </a:spcBef>
              <a:buFont typeface="Wingdings 2" pitchFamily="18" charset="2"/>
              <a:buNone/>
            </a:pPr>
            <a:endParaRPr lang="en-US" sz="1400" dirty="0"/>
          </a:p>
          <a:p>
            <a:pPr marL="0" indent="0">
              <a:lnSpc>
                <a:spcPct val="120000"/>
              </a:lnSpc>
              <a:spcBef>
                <a:spcPts val="0"/>
              </a:spcBef>
              <a:buFont typeface="Wingdings 2" pitchFamily="18" charset="2"/>
              <a:buNone/>
            </a:pPr>
            <a:r>
              <a:rPr lang="en-US" sz="1400" dirty="0"/>
              <a:t>This increased to N82.6bn in February 2011 and N82.9bn in March, when the subscriber base hit 90,583,306 and 90,969,794, respectively. </a:t>
            </a:r>
          </a:p>
          <a:p>
            <a:pPr marL="0" indent="0">
              <a:lnSpc>
                <a:spcPct val="120000"/>
              </a:lnSpc>
              <a:spcBef>
                <a:spcPts val="0"/>
              </a:spcBef>
              <a:buFont typeface="Wingdings 2" pitchFamily="18" charset="2"/>
              <a:buNone/>
            </a:pPr>
            <a:r>
              <a:rPr lang="en-US" sz="1400" dirty="0"/>
              <a:t>Subscribers further spent N82.6bn in April of the same year; N82.5bn in May; N82.6bn in June; N82.8bn in July; N83.9bn in August; N85.2bn in September; N85.6bn in October; N87.4bn in November and N87.4bn in December 2011. </a:t>
            </a:r>
          </a:p>
          <a:p>
            <a:pPr marL="0" indent="0">
              <a:lnSpc>
                <a:spcPct val="120000"/>
              </a:lnSpc>
              <a:spcBef>
                <a:spcPts val="0"/>
              </a:spcBef>
              <a:buFont typeface="Wingdings 2" pitchFamily="18" charset="2"/>
              <a:buNone/>
            </a:pPr>
            <a:endParaRPr lang="en-US" sz="1400" dirty="0"/>
          </a:p>
          <a:p>
            <a:pPr marL="0" indent="0">
              <a:lnSpc>
                <a:spcPct val="120000"/>
              </a:lnSpc>
              <a:spcBef>
                <a:spcPts val="0"/>
              </a:spcBef>
              <a:buFont typeface="Wingdings 2" pitchFamily="18" charset="2"/>
              <a:buNone/>
            </a:pPr>
            <a:r>
              <a:rPr lang="en-US" sz="1400" dirty="0"/>
              <a:t>At that time, the subscriber base had increased to 90,834,429; 92,094,200; 93,461,436; 93,924,116 and 95,387,893 in July, August, September, October and November; closing at 95,886,714 in December. Therefore, over N1tn was spent on telephone services in 2011. </a:t>
            </a:r>
          </a:p>
          <a:p>
            <a:pPr marL="0" indent="0">
              <a:lnSpc>
                <a:spcPct val="120000"/>
              </a:lnSpc>
              <a:spcBef>
                <a:spcPts val="0"/>
              </a:spcBef>
              <a:buFont typeface="Wingdings 2" pitchFamily="18" charset="2"/>
              <a:buNone/>
            </a:pPr>
            <a:endParaRPr lang="en-US" sz="1400" dirty="0"/>
          </a:p>
          <a:p>
            <a:pPr marL="0" indent="0">
              <a:lnSpc>
                <a:spcPct val="120000"/>
              </a:lnSpc>
              <a:spcBef>
                <a:spcPts val="0"/>
              </a:spcBef>
              <a:buFont typeface="Wingdings 2" pitchFamily="18" charset="2"/>
              <a:buNone/>
            </a:pPr>
            <a:r>
              <a:rPr lang="en-US" sz="1400" dirty="0"/>
              <a:t>In 2012, the total estimated telephone service spending was N1.14tn as at December. Specifically, 96,150,836 active subscribers spent an estimated N87.7bn on telephone services in January. This was followed by N88.1bn in February; N90.4bn in March; and N92.2bn in April, when the subscriber base was 96,616,580; 99, 145,013; and 101,077,658, respectively. </a:t>
            </a:r>
          </a:p>
          <a:p>
            <a:pPr marL="0" indent="0">
              <a:lnSpc>
                <a:spcPct val="120000"/>
              </a:lnSpc>
              <a:spcBef>
                <a:spcPts val="0"/>
              </a:spcBef>
              <a:buFont typeface="Wingdings 2" pitchFamily="18" charset="2"/>
              <a:buNone/>
            </a:pPr>
            <a:endParaRPr lang="en-US" sz="1400" dirty="0"/>
          </a:p>
          <a:p>
            <a:pPr marL="0" indent="0">
              <a:lnSpc>
                <a:spcPct val="120000"/>
              </a:lnSpc>
              <a:spcBef>
                <a:spcPts val="0"/>
              </a:spcBef>
              <a:buFont typeface="Wingdings 2" pitchFamily="18" charset="2"/>
              <a:buNone/>
            </a:pPr>
            <a:r>
              <a:rPr lang="en-US" sz="1400" dirty="0"/>
              <a:t>Subscribers' telephone spending continued on an upward trend in May with N92.9bn by 101,814,533 active subscribers. This was followed by N93.4bn in June; N94.3bn in July; N96bn in August; and N97.7bn in September. </a:t>
            </a:r>
          </a:p>
          <a:p>
            <a:pPr marL="0" indent="0">
              <a:lnSpc>
                <a:spcPct val="120000"/>
              </a:lnSpc>
              <a:spcBef>
                <a:spcPts val="0"/>
              </a:spcBef>
              <a:buFont typeface="Wingdings 2" pitchFamily="18" charset="2"/>
              <a:buNone/>
            </a:pPr>
            <a:endParaRPr lang="en-US" sz="1400" dirty="0"/>
          </a:p>
          <a:p>
            <a:pPr marL="0" indent="0">
              <a:lnSpc>
                <a:spcPct val="120000"/>
              </a:lnSpc>
              <a:spcBef>
                <a:spcPts val="0"/>
              </a:spcBef>
              <a:buFont typeface="Wingdings 2" pitchFamily="18" charset="2"/>
              <a:buNone/>
            </a:pPr>
            <a:r>
              <a:rPr lang="en-US" sz="1400" dirty="0"/>
              <a:t>By then, subscriber base had risen from 102,369,999 in June to 107,083,036 in September 2012. </a:t>
            </a:r>
          </a:p>
          <a:p>
            <a:pPr marL="0" indent="0">
              <a:lnSpc>
                <a:spcPct val="120000"/>
              </a:lnSpc>
              <a:spcBef>
                <a:spcPts val="0"/>
              </a:spcBef>
              <a:buFont typeface="Wingdings 2" pitchFamily="18" charset="2"/>
              <a:buNone/>
            </a:pPr>
            <a:r>
              <a:rPr lang="en-US" sz="1400" dirty="0"/>
              <a:t>While N99.9bn was spent on telephone services in October, over 110 million subscribers expended N100.6bn in November and N103.2bn was spent in December 2012 by 113,195,951 telephone subscribers. </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spTree>
    <p:extLst>
      <p:ext uri="{BB962C8B-B14F-4D97-AF65-F5344CB8AC3E}">
        <p14:creationId xmlns:p14="http://schemas.microsoft.com/office/powerpoint/2010/main" val="136313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3CCDC8-4686-41DE-8E8D-C32A3A74FE4E}"/>
              </a:ext>
            </a:extLst>
          </p:cNvPr>
          <p:cNvSpPr>
            <a:spLocks noGrp="1"/>
          </p:cNvSpPr>
          <p:nvPr>
            <p:ph type="title"/>
          </p:nvPr>
        </p:nvSpPr>
        <p:spPr/>
        <p:txBody>
          <a:bodyPr/>
          <a:lstStyle/>
          <a:p>
            <a:r>
              <a:rPr lang="en-US" dirty="0"/>
              <a:t>Early warning</a:t>
            </a:r>
          </a:p>
        </p:txBody>
      </p:sp>
      <p:sp>
        <p:nvSpPr>
          <p:cNvPr id="3" name="Espace réservé du contenu 2">
            <a:extLst>
              <a:ext uri="{FF2B5EF4-FFF2-40B4-BE49-F238E27FC236}">
                <a16:creationId xmlns:a16="http://schemas.microsoft.com/office/drawing/2014/main" id="{BBB27771-B5A0-44C6-B8FC-89724F22D410}"/>
              </a:ext>
            </a:extLst>
          </p:cNvPr>
          <p:cNvSpPr>
            <a:spLocks noGrp="1"/>
          </p:cNvSpPr>
          <p:nvPr>
            <p:ph idx="1"/>
          </p:nvPr>
        </p:nvSpPr>
        <p:spPr/>
        <p:txBody>
          <a:bodyPr/>
          <a:lstStyle/>
          <a:p>
            <a:r>
              <a:rPr lang="en-US"/>
              <a:t>Be careful not to remake what happened with expert systems in the 1990s where greate hope was placed on the concept</a:t>
            </a:r>
          </a:p>
        </p:txBody>
      </p:sp>
      <p:sp>
        <p:nvSpPr>
          <p:cNvPr id="4" name="Espace réservé du pied de page 3">
            <a:extLst>
              <a:ext uri="{FF2B5EF4-FFF2-40B4-BE49-F238E27FC236}">
                <a16:creationId xmlns:a16="http://schemas.microsoft.com/office/drawing/2014/main" id="{4E755F81-5127-4B92-88C6-FE34881A55A3}"/>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76940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en-US" dirty="0"/>
              <a:t>Synthesis</a:t>
            </a:r>
          </a:p>
        </p:txBody>
      </p:sp>
      <p:sp>
        <p:nvSpPr>
          <p:cNvPr id="3" name="Espace réservé du pied de page 2"/>
          <p:cNvSpPr>
            <a:spLocks noGrp="1"/>
          </p:cNvSpPr>
          <p:nvPr>
            <p:ph type="ftr" sz="quarter" idx="11"/>
          </p:nvPr>
        </p:nvSpPr>
        <p:spPr/>
        <p:txBody>
          <a:bodyPr/>
          <a:lstStyle/>
          <a:p>
            <a:pPr>
              <a:defRPr/>
            </a:pPr>
            <a:r>
              <a:rPr lang="pt-BR"/>
              <a:t>Prof. Amos DAVID, DSA Abuja, 2018</a:t>
            </a:r>
            <a:endParaRPr lang="fr-FR"/>
          </a:p>
        </p:txBody>
      </p:sp>
      <p:graphicFrame>
        <p:nvGraphicFramePr>
          <p:cNvPr id="9" name="Graphique 8"/>
          <p:cNvGraphicFramePr>
            <a:graphicFrameLocks/>
          </p:cNvGraphicFramePr>
          <p:nvPr/>
        </p:nvGraphicFramePr>
        <p:xfrm>
          <a:off x="815413" y="1628800"/>
          <a:ext cx="9505056"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250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9190" y="0"/>
            <a:ext cx="9980682" cy="1096962"/>
          </a:xfrm>
        </p:spPr>
        <p:txBody>
          <a:bodyPr/>
          <a:lstStyle/>
          <a:p>
            <a:r>
              <a:rPr lang="en-US" dirty="0"/>
              <a:t>Statistics from NCC (lack of data 2001-2006)</a:t>
            </a:r>
          </a:p>
        </p:txBody>
      </p:sp>
      <p:sp>
        <p:nvSpPr>
          <p:cNvPr id="4" name="Espace réservé du pied de page 3"/>
          <p:cNvSpPr>
            <a:spLocks noGrp="1"/>
          </p:cNvSpPr>
          <p:nvPr>
            <p:ph type="ftr" sz="quarter" idx="11"/>
          </p:nvPr>
        </p:nvSpPr>
        <p:spPr/>
        <p:txBody>
          <a:bodyPr/>
          <a:lstStyle/>
          <a:p>
            <a:r>
              <a:rPr lang="pt-BR"/>
              <a:t>Prof. Amos DAVID, DSA Abuja, 2018</a:t>
            </a:r>
          </a:p>
        </p:txBody>
      </p:sp>
      <p:graphicFrame>
        <p:nvGraphicFramePr>
          <p:cNvPr id="7" name="Graphique 6"/>
          <p:cNvGraphicFramePr>
            <a:graphicFrameLocks/>
          </p:cNvGraphicFramePr>
          <p:nvPr>
            <p:extLst/>
          </p:nvPr>
        </p:nvGraphicFramePr>
        <p:xfrm>
          <a:off x="1485900" y="1543050"/>
          <a:ext cx="9063990" cy="44805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935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77335" y="2012801"/>
            <a:ext cx="10357851" cy="1684150"/>
          </a:xfrm>
        </p:spPr>
        <p:txBody>
          <a:bodyPr>
            <a:normAutofit/>
          </a:bodyPr>
          <a:lstStyle/>
          <a:p>
            <a:r>
              <a:rPr lang="en-US" sz="4000" dirty="0"/>
              <a:t>Early spotting of opportunities / 2</a:t>
            </a:r>
            <a:endParaRPr lang="fr-FR" sz="4000" noProof="1"/>
          </a:p>
        </p:txBody>
      </p:sp>
      <p:sp>
        <p:nvSpPr>
          <p:cNvPr id="3" name="Espace réservé du texte 2"/>
          <p:cNvSpPr>
            <a:spLocks noGrp="1"/>
          </p:cNvSpPr>
          <p:nvPr>
            <p:ph type="body" idx="1"/>
          </p:nvPr>
        </p:nvSpPr>
        <p:spPr/>
        <p:txBody>
          <a:bodyPr/>
          <a:lstStyle/>
          <a:p>
            <a:endParaRPr lang="fr-FR" noProof="1"/>
          </a:p>
        </p:txBody>
      </p:sp>
      <p:sp>
        <p:nvSpPr>
          <p:cNvPr id="4" name="Espace réservé du pied de page 3">
            <a:extLst>
              <a:ext uri="{FF2B5EF4-FFF2-40B4-BE49-F238E27FC236}">
                <a16:creationId xmlns:a16="http://schemas.microsoft.com/office/drawing/2014/main" id="{9BAE863A-D640-4FA2-A195-B872CB5C5747}"/>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2348900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dirty="0"/>
          </a:p>
        </p:txBody>
      </p:sp>
      <p:sp>
        <p:nvSpPr>
          <p:cNvPr id="3" name="Espace réservé du contenu 2"/>
          <p:cNvSpPr>
            <a:spLocks noGrp="1"/>
          </p:cNvSpPr>
          <p:nvPr>
            <p:ph idx="1"/>
          </p:nvPr>
        </p:nvSpPr>
        <p:spPr>
          <a:xfrm>
            <a:off x="677333" y="1828801"/>
            <a:ext cx="9314159" cy="4212562"/>
          </a:xfrm>
          <a:solidFill>
            <a:schemeClr val="bg2"/>
          </a:solidFill>
        </p:spPr>
        <p:txBody>
          <a:bodyPr>
            <a:normAutofit/>
          </a:bodyPr>
          <a:lstStyle/>
          <a:p>
            <a:pPr marL="0" indent="0">
              <a:buNone/>
            </a:pPr>
            <a:r>
              <a:rPr lang="en-US" dirty="0"/>
              <a:t>PUNCH January 8, 2013 by </a:t>
            </a:r>
            <a:r>
              <a:rPr lang="en-US" dirty="0" err="1"/>
              <a:t>Dayo</a:t>
            </a:r>
            <a:r>
              <a:rPr lang="en-US" dirty="0"/>
              <a:t> </a:t>
            </a:r>
            <a:r>
              <a:rPr lang="en-US" dirty="0" err="1"/>
              <a:t>Oketola</a:t>
            </a:r>
            <a:r>
              <a:rPr lang="en-US" dirty="0"/>
              <a:t>    </a:t>
            </a:r>
            <a:endParaRPr lang="en-US" b="1" dirty="0"/>
          </a:p>
          <a:p>
            <a:pPr marL="0" indent="0">
              <a:buNone/>
            </a:pPr>
            <a:r>
              <a:rPr lang="en-US" b="1" dirty="0"/>
              <a:t>25% of Nigerian mobile subscribers use smartphones –TNS</a:t>
            </a:r>
            <a:br>
              <a:rPr lang="en-US" b="1" dirty="0"/>
            </a:br>
            <a:endParaRPr lang="en-US" b="1" dirty="0"/>
          </a:p>
          <a:p>
            <a:pPr marL="0" indent="0">
              <a:buNone/>
            </a:pPr>
            <a:r>
              <a:rPr lang="en-US" b="1" dirty="0">
                <a:solidFill>
                  <a:srgbClr val="FF0000"/>
                </a:solidFill>
                <a:effectLst>
                  <a:outerShdw blurRad="38100" dist="38100" dir="2700000" algn="tl">
                    <a:srgbClr val="000000">
                      <a:alpha val="43137"/>
                    </a:srgbClr>
                  </a:outerShdw>
                </a:effectLst>
              </a:rPr>
              <a:t>Only 25 per cent of Nigeria’s over 105 million mobile telephone subscribers use smartphones</a:t>
            </a:r>
            <a:r>
              <a:rPr lang="en-US" dirty="0"/>
              <a:t>, global market research firm, TNS, has said in a report entitled, ‘Navigating growth in Africa.’</a:t>
            </a:r>
          </a:p>
          <a:p>
            <a:pPr marL="0" indent="0">
              <a:buNone/>
            </a:pPr>
            <a:r>
              <a:rPr lang="en-US" dirty="0"/>
              <a:t>The report, which was authored by the Chief Executive Officer, TNS Africa and Middle East, Mr. Kim </a:t>
            </a:r>
            <a:r>
              <a:rPr lang="en-US" dirty="0" err="1"/>
              <a:t>Macllwaine</a:t>
            </a:r>
            <a:r>
              <a:rPr lang="en-US" dirty="0"/>
              <a:t>, and 12 other market research experts, including Mr. </a:t>
            </a:r>
            <a:r>
              <a:rPr lang="en-US" dirty="0" err="1"/>
              <a:t>Aggrey</a:t>
            </a:r>
            <a:r>
              <a:rPr lang="en-US" dirty="0"/>
              <a:t> </a:t>
            </a:r>
            <a:r>
              <a:rPr lang="en-US" dirty="0" err="1"/>
              <a:t>Maposa</a:t>
            </a:r>
            <a:r>
              <a:rPr lang="en-US" dirty="0"/>
              <a:t>, Melissa Baker and Mr. Nick Hills, revealed that Nigeria was the second biggest </a:t>
            </a:r>
            <a:r>
              <a:rPr lang="en-US" dirty="0" err="1"/>
              <a:t>smarphone</a:t>
            </a:r>
            <a:r>
              <a:rPr lang="en-US" dirty="0"/>
              <a:t> market in Africa, closely following South Africa.</a:t>
            </a:r>
          </a:p>
          <a:p>
            <a:pPr marL="0" indent="0">
              <a:buNone/>
            </a:pPr>
            <a:r>
              <a:rPr lang="en-US" b="1" dirty="0">
                <a:solidFill>
                  <a:srgbClr val="FF0000"/>
                </a:solidFill>
                <a:effectLst>
                  <a:outerShdw blurRad="38100" dist="38100" dir="2700000" algn="tl">
                    <a:srgbClr val="000000">
                      <a:alpha val="43137"/>
                    </a:srgbClr>
                  </a:outerShdw>
                </a:effectLst>
              </a:rPr>
              <a:t>In spite of the country’s smartphone penetration, the report revealed that 59 per cent of Nigerian phone users were still </a:t>
            </a:r>
            <a:r>
              <a:rPr lang="en-US" b="1" u="sng" dirty="0">
                <a:solidFill>
                  <a:srgbClr val="FF0000"/>
                </a:solidFill>
                <a:effectLst>
                  <a:outerShdw blurRad="38100" dist="38100" dir="2700000" algn="tl">
                    <a:srgbClr val="000000">
                      <a:alpha val="43137"/>
                    </a:srgbClr>
                  </a:outerShdw>
                </a:effectLst>
              </a:rPr>
              <a:t>using basic feature phones</a:t>
            </a:r>
            <a:r>
              <a:rPr lang="en-US" b="1" dirty="0">
                <a:solidFill>
                  <a:srgbClr val="FF0000"/>
                </a:solidFill>
                <a:effectLst>
                  <a:outerShdw blurRad="38100" dist="38100" dir="2700000" algn="tl">
                    <a:srgbClr val="000000">
                      <a:alpha val="43137"/>
                    </a:srgbClr>
                  </a:outerShdw>
                </a:effectLst>
              </a:rPr>
              <a:t>, while only </a:t>
            </a:r>
            <a:r>
              <a:rPr lang="en-US" b="1" u="sng" dirty="0">
                <a:solidFill>
                  <a:srgbClr val="FF0000"/>
                </a:solidFill>
                <a:effectLst>
                  <a:outerShdw blurRad="38100" dist="38100" dir="2700000" algn="tl">
                    <a:srgbClr val="000000">
                      <a:alpha val="43137"/>
                    </a:srgbClr>
                  </a:outerShdw>
                </a:effectLst>
              </a:rPr>
              <a:t>16 per cent used advance feature phones</a:t>
            </a:r>
            <a:r>
              <a:rPr lang="en-US" dirty="0"/>
              <a:t>.</a:t>
            </a:r>
            <a:endParaRPr lang="fr-FR" dirty="0"/>
          </a:p>
          <a:p>
            <a:pPr marL="0" indent="0">
              <a:buNone/>
            </a:pPr>
            <a:endParaRPr lang="en-US" dirty="0"/>
          </a:p>
        </p:txBody>
      </p:sp>
      <p:sp>
        <p:nvSpPr>
          <p:cNvPr id="4" name="Espace réservé du pied de page 3"/>
          <p:cNvSpPr>
            <a:spLocks noGrp="1"/>
          </p:cNvSpPr>
          <p:nvPr>
            <p:ph type="ftr" sz="quarter" idx="11"/>
          </p:nvPr>
        </p:nvSpPr>
        <p:spPr/>
        <p:txBody>
          <a:bodyPr/>
          <a:lstStyle/>
          <a:p>
            <a:r>
              <a:rPr lang="pt-BR"/>
              <a:t>Prof. Amos DAVID, DSA Abuja, 2018</a:t>
            </a:r>
            <a:endParaRPr lang="pt-BR" dirty="0"/>
          </a:p>
        </p:txBody>
      </p:sp>
      <p:pic>
        <p:nvPicPr>
          <p:cNvPr id="8" name="Picture 2" descr="Z:\Cours\=m2\301\evolution-tel-mobile\13-02-14-Nigeria subscribers spent N2_14tn on phone calls_others in 24 months_fichiers\punch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395" y="816638"/>
            <a:ext cx="3162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3115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CE45D-FD7A-491C-AEEE-B3E6E49D6388}"/>
              </a:ext>
            </a:extLst>
          </p:cNvPr>
          <p:cNvSpPr>
            <a:spLocks noGrp="1"/>
          </p:cNvSpPr>
          <p:nvPr>
            <p:ph type="title"/>
          </p:nvPr>
        </p:nvSpPr>
        <p:spPr/>
        <p:txBody>
          <a:bodyPr/>
          <a:lstStyle/>
          <a:p>
            <a:r>
              <a:rPr lang="en-US"/>
              <a:t>Conference initiative in West Africa</a:t>
            </a:r>
          </a:p>
        </p:txBody>
      </p:sp>
      <p:sp>
        <p:nvSpPr>
          <p:cNvPr id="3" name="Espace réservé du contenu 2">
            <a:extLst>
              <a:ext uri="{FF2B5EF4-FFF2-40B4-BE49-F238E27FC236}">
                <a16:creationId xmlns:a16="http://schemas.microsoft.com/office/drawing/2014/main" id="{09A5B66D-B838-4857-9E76-B105964C578D}"/>
              </a:ext>
            </a:extLst>
          </p:cNvPr>
          <p:cNvSpPr>
            <a:spLocks noGrp="1"/>
          </p:cNvSpPr>
          <p:nvPr>
            <p:ph idx="1"/>
          </p:nvPr>
        </p:nvSpPr>
        <p:spPr>
          <a:xfrm>
            <a:off x="677334" y="1930401"/>
            <a:ext cx="8596668" cy="4110962"/>
          </a:xfrm>
        </p:spPr>
        <p:txBody>
          <a:bodyPr>
            <a:normAutofit/>
          </a:bodyPr>
          <a:lstStyle/>
          <a:p>
            <a:r>
              <a:rPr lang="en-US" sz="2400" dirty="0"/>
              <a:t>Creation of ISKO-West Africa </a:t>
            </a:r>
          </a:p>
          <a:p>
            <a:pPr lvl="1"/>
            <a:r>
              <a:rPr lang="en-US" sz="2000" dirty="0"/>
              <a:t>International society for knowledge organization</a:t>
            </a:r>
          </a:p>
          <a:p>
            <a:endParaRPr lang="en-US" sz="2400" dirty="0"/>
          </a:p>
          <a:p>
            <a:r>
              <a:rPr lang="en-US" sz="2400" dirty="0"/>
              <a:t>Bi-annual conference on the theme</a:t>
            </a:r>
          </a:p>
          <a:p>
            <a:pPr lvl="1"/>
            <a:r>
              <a:rPr lang="en-US" sz="2000" dirty="0"/>
              <a:t>Transition from Observation to Knowledge to Intelligence</a:t>
            </a:r>
          </a:p>
          <a:p>
            <a:pPr lvl="2"/>
            <a:r>
              <a:rPr lang="en-US" sz="1800" dirty="0"/>
              <a:t>Since 2014</a:t>
            </a:r>
          </a:p>
        </p:txBody>
      </p:sp>
      <p:sp>
        <p:nvSpPr>
          <p:cNvPr id="4" name="Espace réservé du pied de page 3">
            <a:extLst>
              <a:ext uri="{FF2B5EF4-FFF2-40B4-BE49-F238E27FC236}">
                <a16:creationId xmlns:a16="http://schemas.microsoft.com/office/drawing/2014/main" id="{9380EA8E-7DD3-42BC-A2E2-4508EFBB30D0}"/>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1499684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12D4B-8A6B-4E1F-9FF9-F78715F77336}"/>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6A1DEA91-8F27-4408-8981-50F72B8AB7B7}"/>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7CB29A44-3948-4469-A42D-8565981E7EF5}"/>
              </a:ext>
            </a:extLst>
          </p:cNvPr>
          <p:cNvSpPr/>
          <p:nvPr/>
        </p:nvSpPr>
        <p:spPr>
          <a:xfrm rot="20595352">
            <a:off x="760132" y="3177645"/>
            <a:ext cx="8513870" cy="923330"/>
          </a:xfrm>
          <a:prstGeom prst="rect">
            <a:avLst/>
          </a:prstGeom>
          <a:noFill/>
        </p:spPr>
        <p:txBody>
          <a:bodyPr wrap="none" lIns="91440" tIns="45720" rIns="91440" bIns="45720">
            <a:spAutoFit/>
          </a:bodyPr>
          <a:lstStyle/>
          <a:p>
            <a:pPr algn="ctr"/>
            <a:r>
              <a:rPr lang="en-US" sz="5400" b="1" cap="none" spc="0">
                <a:ln w="22225">
                  <a:solidFill>
                    <a:schemeClr val="accent2"/>
                  </a:solidFill>
                  <a:prstDash val="solid"/>
                </a:ln>
                <a:solidFill>
                  <a:schemeClr val="accent2">
                    <a:lumMod val="40000"/>
                    <a:lumOff val="60000"/>
                  </a:schemeClr>
                </a:solidFill>
                <a:effectLst/>
              </a:rPr>
              <a:t>Thnaks for your attention</a:t>
            </a:r>
          </a:p>
        </p:txBody>
      </p:sp>
      <p:sp>
        <p:nvSpPr>
          <p:cNvPr id="5" name="Espace réservé du pied de page 4">
            <a:extLst>
              <a:ext uri="{FF2B5EF4-FFF2-40B4-BE49-F238E27FC236}">
                <a16:creationId xmlns:a16="http://schemas.microsoft.com/office/drawing/2014/main" id="{B3E3F871-E1D1-4CC5-8F36-DDC197447762}"/>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312567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130968" y="533401"/>
            <a:ext cx="10451432" cy="735013"/>
          </a:xfrm>
        </p:spPr>
        <p:txBody>
          <a:bodyPr/>
          <a:lstStyle/>
          <a:p>
            <a:pPr eaLnBrk="1" fontAlgn="auto" hangingPunct="1">
              <a:spcAft>
                <a:spcPts val="0"/>
              </a:spcAft>
              <a:defRPr/>
            </a:pPr>
            <a:r>
              <a:rPr lang="en-US" dirty="0"/>
              <a:t>Scientific study of CI</a:t>
            </a:r>
          </a:p>
        </p:txBody>
      </p:sp>
      <p:sp>
        <p:nvSpPr>
          <p:cNvPr id="10243" name="Rectangle 3"/>
          <p:cNvSpPr>
            <a:spLocks noGrp="1" noChangeArrowheads="1"/>
          </p:cNvSpPr>
          <p:nvPr>
            <p:ph idx="1"/>
          </p:nvPr>
        </p:nvSpPr>
        <p:spPr/>
        <p:txBody>
          <a:bodyPr>
            <a:normAutofit/>
          </a:bodyPr>
          <a:lstStyle/>
          <a:p>
            <a:endParaRPr lang="fr-FR" sz="2400" dirty="0"/>
          </a:p>
          <a:p>
            <a:r>
              <a:rPr lang="fr-FR" sz="2400" dirty="0"/>
              <a:t>"</a:t>
            </a:r>
            <a:r>
              <a:rPr lang="en-US" sz="2400" dirty="0"/>
              <a:t>The scientist is not the man who provides the real answers. He is the one who asks the right questions</a:t>
            </a:r>
            <a:r>
              <a:rPr lang="fr-FR" sz="2400" dirty="0"/>
              <a:t>" - </a:t>
            </a:r>
            <a:r>
              <a:rPr lang="fr-FR" sz="2400" i="1" dirty="0"/>
              <a:t>Claude </a:t>
            </a:r>
            <a:r>
              <a:rPr lang="fr-FR" sz="2400" i="1" dirty="0" err="1"/>
              <a:t>Levi-Strauss</a:t>
            </a:r>
            <a:endParaRPr lang="fr-FR" sz="2400" i="1" dirty="0"/>
          </a:p>
        </p:txBody>
      </p:sp>
      <p:sp>
        <p:nvSpPr>
          <p:cNvPr id="10244" name="Espace réservé du pied de page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pt-BR"/>
              <a:t>Prof. Amos DAVID, DSA Abuja, 2018</a:t>
            </a:r>
            <a:endParaRPr lang="fr-FR" dirty="0"/>
          </a:p>
        </p:txBody>
      </p:sp>
      <p:cxnSp>
        <p:nvCxnSpPr>
          <p:cNvPr id="5" name="Connecteur droit 4"/>
          <p:cNvCxnSpPr/>
          <p:nvPr/>
        </p:nvCxnSpPr>
        <p:spPr>
          <a:xfrm>
            <a:off x="285751" y="1428750"/>
            <a:ext cx="11715749" cy="1588"/>
          </a:xfrm>
          <a:prstGeom prst="line">
            <a:avLst/>
          </a:prstGeom>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5509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F3A518-1EF8-46A6-A8F8-39192625DF02}"/>
              </a:ext>
            </a:extLst>
          </p:cNvPr>
          <p:cNvSpPr>
            <a:spLocks noGrp="1"/>
          </p:cNvSpPr>
          <p:nvPr>
            <p:ph type="title"/>
          </p:nvPr>
        </p:nvSpPr>
        <p:spPr/>
        <p:txBody>
          <a:bodyPr/>
          <a:lstStyle/>
          <a:p>
            <a:r>
              <a:rPr lang="en-US"/>
              <a:t>A definition of Feature Engineering</a:t>
            </a:r>
          </a:p>
        </p:txBody>
      </p:sp>
      <p:sp>
        <p:nvSpPr>
          <p:cNvPr id="3" name="Espace réservé du contenu 2">
            <a:extLst>
              <a:ext uri="{FF2B5EF4-FFF2-40B4-BE49-F238E27FC236}">
                <a16:creationId xmlns:a16="http://schemas.microsoft.com/office/drawing/2014/main" id="{2E57EF3A-F60B-4FE4-8EB8-2C515ED16F42}"/>
              </a:ext>
            </a:extLst>
          </p:cNvPr>
          <p:cNvSpPr>
            <a:spLocks noGrp="1"/>
          </p:cNvSpPr>
          <p:nvPr>
            <p:ph idx="1"/>
          </p:nvPr>
        </p:nvSpPr>
        <p:spPr>
          <a:xfrm>
            <a:off x="280700" y="1930400"/>
            <a:ext cx="9603275" cy="3450613"/>
          </a:xfrm>
        </p:spPr>
        <p:txBody>
          <a:bodyPr>
            <a:normAutofit/>
          </a:bodyPr>
          <a:lstStyle/>
          <a:p>
            <a:r>
              <a:rPr lang="en-US" dirty="0"/>
              <a:t>Feature generation and transformation, called feature engineering  is largely manual and often the most time consuming step in a data science workﬂow. It is a complex exercise, performed in an iterative manner with trial and error, and driven by domain knowledge developed over time</a:t>
            </a:r>
          </a:p>
          <a:p>
            <a:endParaRPr lang="fr-FR" dirty="0"/>
          </a:p>
          <a:p>
            <a:pPr marL="1828800"/>
            <a:r>
              <a:rPr lang="en-US" sz="1900" i="1" dirty="0"/>
              <a:t>Cognito: Automated Feature Engineering for Supervised Learning,</a:t>
            </a:r>
            <a:br>
              <a:rPr lang="en-US" sz="1900" i="1" dirty="0"/>
            </a:br>
            <a:r>
              <a:rPr lang="en-US" sz="1900" i="1" dirty="0" err="1"/>
              <a:t>Udayan</a:t>
            </a:r>
            <a:r>
              <a:rPr lang="en-US" sz="1900" i="1" dirty="0"/>
              <a:t> Khurana, Deepak </a:t>
            </a:r>
            <a:r>
              <a:rPr lang="en-US" sz="1900" i="1" dirty="0" err="1"/>
              <a:t>Turaga</a:t>
            </a:r>
            <a:r>
              <a:rPr lang="en-US" sz="1900" i="1" dirty="0"/>
              <a:t>, Horst </a:t>
            </a:r>
            <a:r>
              <a:rPr lang="en-US" sz="1900" i="1" dirty="0" err="1"/>
              <a:t>Samulowitz</a:t>
            </a:r>
            <a:r>
              <a:rPr lang="en-US" sz="1900" i="1" dirty="0"/>
              <a:t>, Srinivasan </a:t>
            </a:r>
            <a:r>
              <a:rPr lang="en-US" sz="1900" i="1" dirty="0" err="1"/>
              <a:t>Parthasrathy</a:t>
            </a:r>
            <a:br>
              <a:rPr lang="en-US" sz="1900" i="1" dirty="0"/>
            </a:br>
            <a:r>
              <a:rPr lang="en-US" sz="1900" i="1" dirty="0"/>
              <a:t>IBM TJ Watson Research Center</a:t>
            </a:r>
            <a:br>
              <a:rPr lang="en-US" sz="1900" i="1" dirty="0"/>
            </a:br>
            <a:r>
              <a:rPr lang="en-US" sz="1900" i="1" dirty="0"/>
              <a:t>2016 IEEE 16th International Conference on Data Mining Workshops</a:t>
            </a:r>
          </a:p>
          <a:p>
            <a:endParaRPr lang="en-US" dirty="0"/>
          </a:p>
          <a:p>
            <a:endParaRPr lang="en-US" dirty="0"/>
          </a:p>
          <a:p>
            <a:endParaRPr lang="en-US" dirty="0"/>
          </a:p>
          <a:p>
            <a:endParaRPr lang="en-US" dirty="0"/>
          </a:p>
          <a:p>
            <a:endParaRPr lang="en-US" dirty="0"/>
          </a:p>
        </p:txBody>
      </p:sp>
      <p:sp>
        <p:nvSpPr>
          <p:cNvPr id="4" name="Espace réservé du pied de page 3">
            <a:extLst>
              <a:ext uri="{FF2B5EF4-FFF2-40B4-BE49-F238E27FC236}">
                <a16:creationId xmlns:a16="http://schemas.microsoft.com/office/drawing/2014/main" id="{AF21E9D1-FC96-42D8-8829-F9296B505815}"/>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397527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9BDE4C-87ED-4BDA-90C0-7FFA0C6629E7}"/>
              </a:ext>
            </a:extLst>
          </p:cNvPr>
          <p:cNvSpPr>
            <a:spLocks noGrp="1"/>
          </p:cNvSpPr>
          <p:nvPr>
            <p:ph type="title"/>
          </p:nvPr>
        </p:nvSpPr>
        <p:spPr/>
        <p:txBody>
          <a:bodyPr/>
          <a:lstStyle/>
          <a:p>
            <a:r>
              <a:rPr lang="en-US"/>
              <a:t>Feature selection</a:t>
            </a:r>
          </a:p>
        </p:txBody>
      </p:sp>
      <p:sp>
        <p:nvSpPr>
          <p:cNvPr id="3" name="Espace réservé du contenu 2">
            <a:extLst>
              <a:ext uri="{FF2B5EF4-FFF2-40B4-BE49-F238E27FC236}">
                <a16:creationId xmlns:a16="http://schemas.microsoft.com/office/drawing/2014/main" id="{9C0FEE45-9255-42F2-80C9-20BAB38B144E}"/>
              </a:ext>
            </a:extLst>
          </p:cNvPr>
          <p:cNvSpPr>
            <a:spLocks noGrp="1"/>
          </p:cNvSpPr>
          <p:nvPr>
            <p:ph idx="1"/>
          </p:nvPr>
        </p:nvSpPr>
        <p:spPr/>
        <p:txBody>
          <a:bodyPr/>
          <a:lstStyle/>
          <a:p>
            <a:r>
              <a:rPr lang="en-US" dirty="0"/>
              <a:t>Feature selection: The task of selecting which features to include in our dataset, out of all the possible features that we could have considered.</a:t>
            </a:r>
          </a:p>
          <a:p>
            <a:endParaRPr lang="en-US" dirty="0"/>
          </a:p>
        </p:txBody>
      </p:sp>
      <p:sp>
        <p:nvSpPr>
          <p:cNvPr id="4" name="Espace réservé du pied de page 3">
            <a:extLst>
              <a:ext uri="{FF2B5EF4-FFF2-40B4-BE49-F238E27FC236}">
                <a16:creationId xmlns:a16="http://schemas.microsoft.com/office/drawing/2014/main" id="{0CD735A6-306B-4E4B-9807-951D98E8017A}"/>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298791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904" y="533401"/>
            <a:ext cx="10475495" cy="735013"/>
          </a:xfrm>
        </p:spPr>
        <p:txBody>
          <a:bodyPr/>
          <a:lstStyle/>
          <a:p>
            <a:pPr eaLnBrk="1" hangingPunct="1">
              <a:defRPr/>
            </a:pPr>
            <a:r>
              <a:rPr lang="en-US" dirty="0"/>
              <a:t>Definition of CI</a:t>
            </a:r>
          </a:p>
        </p:txBody>
      </p:sp>
      <p:sp>
        <p:nvSpPr>
          <p:cNvPr id="3" name="Content Placeholder 2"/>
          <p:cNvSpPr>
            <a:spLocks noGrp="1"/>
          </p:cNvSpPr>
          <p:nvPr>
            <p:ph idx="1"/>
          </p:nvPr>
        </p:nvSpPr>
        <p:spPr/>
        <p:txBody>
          <a:bodyPr>
            <a:normAutofit lnSpcReduction="10000"/>
          </a:bodyPr>
          <a:lstStyle/>
          <a:p>
            <a:pPr marL="266700" indent="-266700" eaLnBrk="1" hangingPunct="1">
              <a:defRPr/>
            </a:pPr>
            <a:r>
              <a:rPr lang="en-US" dirty="0"/>
              <a:t>A more focused definition of CI regards it as the organizational function responsible for the </a:t>
            </a:r>
            <a:r>
              <a:rPr lang="en-US" u="sng" dirty="0"/>
              <a:t>early identification of risks and opportunities in the market before they become </a:t>
            </a:r>
            <a:r>
              <a:rPr lang="en-US" i="1" u="sng" dirty="0"/>
              <a:t>obvious</a:t>
            </a:r>
            <a:r>
              <a:rPr lang="en-US" dirty="0"/>
              <a:t>. Experts also call this process the early signal analysis.</a:t>
            </a:r>
          </a:p>
          <a:p>
            <a:pPr marL="266700" indent="-266700" eaLnBrk="1" hangingPunct="1">
              <a:defRPr/>
            </a:pPr>
            <a:r>
              <a:rPr lang="en-US" dirty="0"/>
              <a:t>Key points of this definition:</a:t>
            </a:r>
          </a:p>
          <a:p>
            <a:pPr marL="714375" lvl="1" indent="-176213" eaLnBrk="1" hangingPunct="1">
              <a:defRPr/>
            </a:pPr>
            <a:r>
              <a:rPr lang="en-US" sz="1800" dirty="0"/>
              <a:t>Competitive intelligence is </a:t>
            </a:r>
            <a:r>
              <a:rPr lang="en-US" sz="1800" b="1" dirty="0">
                <a:solidFill>
                  <a:srgbClr val="00B050"/>
                </a:solidFill>
                <a:effectLst>
                  <a:outerShdw blurRad="38100" dist="38100" dir="2700000" algn="tl">
                    <a:srgbClr val="000000">
                      <a:alpha val="43137"/>
                    </a:srgbClr>
                  </a:outerShdw>
                </a:effectLst>
              </a:rPr>
              <a:t>an ethical and legal business practice</a:t>
            </a:r>
            <a:r>
              <a:rPr lang="en-US" sz="1800" dirty="0"/>
              <a:t>, as opposed to </a:t>
            </a:r>
            <a:r>
              <a:rPr lang="en-US" sz="1800" u="sng" dirty="0"/>
              <a:t>industrial espionage</a:t>
            </a:r>
            <a:r>
              <a:rPr lang="en-US" sz="1800" dirty="0"/>
              <a:t> which is illegal.</a:t>
            </a:r>
          </a:p>
          <a:p>
            <a:pPr marL="714375" lvl="1" indent="-176213" eaLnBrk="1" hangingPunct="1">
              <a:defRPr/>
            </a:pPr>
            <a:r>
              <a:rPr lang="en-US" sz="1800" dirty="0"/>
              <a:t>The focus is on the external business environment</a:t>
            </a:r>
          </a:p>
          <a:p>
            <a:pPr marL="714375" lvl="1" indent="-176213" eaLnBrk="1" hangingPunct="1">
              <a:defRPr/>
            </a:pPr>
            <a:r>
              <a:rPr lang="en-US" sz="1800" dirty="0"/>
              <a:t>There is a process involved in gathering information, converting it into intelligence and then utilizing this in business decision making. Some CI professionals erroneously emphasize that if the intelligence gathered is not usable (or actionable) then it is not intelligence.</a:t>
            </a:r>
          </a:p>
          <a:p>
            <a:pPr marL="704850" lvl="1" indent="-266700" eaLnBrk="1" hangingPunct="1">
              <a:defRPr/>
            </a:pPr>
            <a:endParaRPr lang="en-US" dirty="0"/>
          </a:p>
        </p:txBody>
      </p:sp>
      <p:sp>
        <p:nvSpPr>
          <p:cNvPr id="4" name="Espace réservé du pied de page 3">
            <a:extLst>
              <a:ext uri="{FF2B5EF4-FFF2-40B4-BE49-F238E27FC236}">
                <a16:creationId xmlns:a16="http://schemas.microsoft.com/office/drawing/2014/main" id="{F2D310E8-A134-480A-B0D2-BDFCBA9CFC16}"/>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148203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5D34EC2C-B99A-4F23-851A-64C303DDEA2A}"/>
              </a:ext>
            </a:extLst>
          </p:cNvPr>
          <p:cNvGraphicFramePr/>
          <p:nvPr>
            <p:extLst/>
          </p:nvPr>
        </p:nvGraphicFramePr>
        <p:xfrm>
          <a:off x="687388" y="719667"/>
          <a:ext cx="11135418" cy="535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C785D48B-5140-431F-930D-0DE3B638ED54}"/>
              </a:ext>
            </a:extLst>
          </p:cNvPr>
          <p:cNvSpPr>
            <a:spLocks noGrp="1"/>
          </p:cNvSpPr>
          <p:nvPr>
            <p:ph type="title"/>
          </p:nvPr>
        </p:nvSpPr>
        <p:spPr/>
        <p:txBody>
          <a:bodyPr/>
          <a:lstStyle/>
          <a:p>
            <a:r>
              <a:rPr lang="en-US" dirty="0"/>
              <a:t>CVI Model</a:t>
            </a:r>
          </a:p>
        </p:txBody>
      </p:sp>
      <p:sp>
        <p:nvSpPr>
          <p:cNvPr id="5" name="Espace réservé du pied de page 4">
            <a:extLst>
              <a:ext uri="{FF2B5EF4-FFF2-40B4-BE49-F238E27FC236}">
                <a16:creationId xmlns:a16="http://schemas.microsoft.com/office/drawing/2014/main" id="{F8520F13-22D4-4C6F-AB41-05A96F64F818}"/>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32879263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5D34EC2C-B99A-4F23-851A-64C303DDEA2A}"/>
              </a:ext>
            </a:extLst>
          </p:cNvPr>
          <p:cNvGraphicFramePr/>
          <p:nvPr>
            <p:extLst/>
          </p:nvPr>
        </p:nvGraphicFramePr>
        <p:xfrm>
          <a:off x="687388" y="719667"/>
          <a:ext cx="10972800" cy="535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C785D48B-5140-431F-930D-0DE3B638ED54}"/>
              </a:ext>
            </a:extLst>
          </p:cNvPr>
          <p:cNvSpPr>
            <a:spLocks noGrp="1"/>
          </p:cNvSpPr>
          <p:nvPr>
            <p:ph type="title"/>
          </p:nvPr>
        </p:nvSpPr>
        <p:spPr/>
        <p:txBody>
          <a:bodyPr/>
          <a:lstStyle/>
          <a:p>
            <a:r>
              <a:rPr lang="en-US" dirty="0"/>
              <a:t>IVC Model</a:t>
            </a:r>
          </a:p>
        </p:txBody>
      </p:sp>
      <p:sp>
        <p:nvSpPr>
          <p:cNvPr id="5" name="Espace réservé du pied de page 4">
            <a:extLst>
              <a:ext uri="{FF2B5EF4-FFF2-40B4-BE49-F238E27FC236}">
                <a16:creationId xmlns:a16="http://schemas.microsoft.com/office/drawing/2014/main" id="{39C06684-605C-4131-9DCE-45D4897F7452}"/>
              </a:ext>
            </a:extLst>
          </p:cNvPr>
          <p:cNvSpPr>
            <a:spLocks noGrp="1"/>
          </p:cNvSpPr>
          <p:nvPr>
            <p:ph type="ftr" sz="quarter" idx="11"/>
          </p:nvPr>
        </p:nvSpPr>
        <p:spPr/>
        <p:txBody>
          <a:bodyPr/>
          <a:lstStyle/>
          <a:p>
            <a:r>
              <a:rPr lang="pt-BR"/>
              <a:t>Prof. Amos DAVID, DSA Abuja, 2018</a:t>
            </a:r>
            <a:endParaRPr lang="en-US" dirty="0"/>
          </a:p>
        </p:txBody>
      </p:sp>
    </p:spTree>
    <p:extLst>
      <p:ext uri="{BB962C8B-B14F-4D97-AF65-F5344CB8AC3E}">
        <p14:creationId xmlns:p14="http://schemas.microsoft.com/office/powerpoint/2010/main" val="16428366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CI viewed as a process</a:t>
            </a:r>
          </a:p>
        </p:txBody>
      </p:sp>
      <p:sp>
        <p:nvSpPr>
          <p:cNvPr id="3" name="Espace réservé du contenu 2"/>
          <p:cNvSpPr>
            <a:spLocks noGrp="1"/>
          </p:cNvSpPr>
          <p:nvPr>
            <p:ph idx="1"/>
          </p:nvPr>
        </p:nvSpPr>
        <p:spPr>
          <a:xfrm>
            <a:off x="677334" y="1594625"/>
            <a:ext cx="8596668" cy="4446738"/>
          </a:xfrm>
        </p:spPr>
        <p:txBody>
          <a:bodyPr>
            <a:normAutofit/>
          </a:bodyPr>
          <a:lstStyle/>
          <a:p>
            <a:pPr marL="457200" lvl="0" indent="-457200">
              <a:buFont typeface="+mj-lt"/>
              <a:buAutoNum type="arabicPeriod"/>
            </a:pPr>
            <a:r>
              <a:rPr lang="en-US" sz="2000" dirty="0"/>
              <a:t>Identification of needs in the form of problems to solve or stakes </a:t>
            </a:r>
            <a:r>
              <a:rPr lang="en-US" sz="2000" i="1" dirty="0"/>
              <a:t>(threat, risk, danger),</a:t>
            </a:r>
            <a:r>
              <a:rPr lang="en-US" sz="2000" dirty="0"/>
              <a:t> </a:t>
            </a:r>
            <a:endParaRPr lang="fr-FR" sz="2000" dirty="0"/>
          </a:p>
          <a:p>
            <a:pPr marL="457200" lvl="0" indent="-457200">
              <a:buFont typeface="+mj-lt"/>
              <a:buAutoNum type="arabicPeriod"/>
            </a:pPr>
            <a:r>
              <a:rPr lang="en-US" sz="2000" dirty="0"/>
              <a:t>Identification of the types of necessary information to obtain the result, </a:t>
            </a:r>
            <a:endParaRPr lang="fr-FR" sz="2000" dirty="0"/>
          </a:p>
          <a:p>
            <a:pPr marL="457200" lvl="0" indent="-457200">
              <a:buFont typeface="+mj-lt"/>
              <a:buAutoNum type="arabicPeriod"/>
            </a:pPr>
            <a:r>
              <a:rPr lang="en-US" sz="2000" dirty="0"/>
              <a:t>Identification and validation of the relevant information sources, </a:t>
            </a:r>
            <a:endParaRPr lang="fr-FR" sz="2000" dirty="0"/>
          </a:p>
          <a:p>
            <a:pPr marL="457200" lvl="0" indent="-457200">
              <a:buFont typeface="+mj-lt"/>
              <a:buAutoNum type="arabicPeriod"/>
            </a:pPr>
            <a:r>
              <a:rPr lang="en-US" sz="2000" dirty="0"/>
              <a:t>Collection of information, </a:t>
            </a:r>
            <a:endParaRPr lang="fr-FR" sz="2000" dirty="0"/>
          </a:p>
          <a:p>
            <a:pPr marL="457200" lvl="0" indent="-457200">
              <a:buFont typeface="+mj-lt"/>
              <a:buAutoNum type="arabicPeriod"/>
            </a:pPr>
            <a:r>
              <a:rPr lang="en-US" sz="2000" dirty="0"/>
              <a:t>Validation of the information collected, </a:t>
            </a:r>
            <a:endParaRPr lang="fr-FR" sz="2000" dirty="0"/>
          </a:p>
          <a:p>
            <a:pPr marL="457200" lvl="0" indent="-457200">
              <a:buFont typeface="+mj-lt"/>
              <a:buAutoNum type="arabicPeriod"/>
            </a:pPr>
            <a:r>
              <a:rPr lang="en-US" sz="2000" dirty="0"/>
              <a:t>Processing of the information collected for the calculation of indicators, </a:t>
            </a:r>
            <a:endParaRPr lang="fr-FR" sz="2000" dirty="0"/>
          </a:p>
          <a:p>
            <a:pPr marL="457200" lvl="0" indent="-457200">
              <a:buFont typeface="+mj-lt"/>
              <a:buAutoNum type="arabicPeriod"/>
            </a:pPr>
            <a:r>
              <a:rPr lang="en-US" sz="2000" dirty="0"/>
              <a:t>Interpretation of the indicators,</a:t>
            </a:r>
            <a:endParaRPr lang="fr-FR" sz="2000" dirty="0"/>
          </a:p>
          <a:p>
            <a:pPr marL="457200" lvl="0" indent="-457200">
              <a:buFont typeface="+mj-lt"/>
              <a:buAutoNum type="arabicPeriod"/>
            </a:pPr>
            <a:r>
              <a:rPr lang="en-US" sz="2000" dirty="0"/>
              <a:t>Decision making for the resolution of the identified problem</a:t>
            </a:r>
            <a:r>
              <a:rPr lang="en-US" sz="2000" b="1" dirty="0"/>
              <a:t>.</a:t>
            </a:r>
            <a:endParaRPr lang="fr-FR" sz="2000" dirty="0"/>
          </a:p>
          <a:p>
            <a:pPr marL="457200" indent="-457200">
              <a:buFont typeface="+mj-lt"/>
              <a:buAutoNum type="arabicPeriod"/>
            </a:pPr>
            <a:endParaRPr lang="en-US" sz="2000" dirty="0"/>
          </a:p>
        </p:txBody>
      </p:sp>
      <p:sp>
        <p:nvSpPr>
          <p:cNvPr id="4" name="Espace réservé du pied de page 3"/>
          <p:cNvSpPr>
            <a:spLocks noGrp="1"/>
          </p:cNvSpPr>
          <p:nvPr>
            <p:ph type="ftr" sz="quarter" idx="11"/>
          </p:nvPr>
        </p:nvSpPr>
        <p:spPr/>
        <p:txBody>
          <a:bodyPr/>
          <a:lstStyle/>
          <a:p>
            <a:r>
              <a:rPr lang="pt-BR"/>
              <a:t>Prof. Amos DAVID, DSA Abuja, 2018</a:t>
            </a:r>
            <a:endParaRPr lang="pt-BR" dirty="0"/>
          </a:p>
        </p:txBody>
      </p:sp>
    </p:spTree>
    <p:extLst>
      <p:ext uri="{BB962C8B-B14F-4D97-AF65-F5344CB8AC3E}">
        <p14:creationId xmlns:p14="http://schemas.microsoft.com/office/powerpoint/2010/main" val="298088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Overr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Facet</Template>
  <TotalTime>202</TotalTime>
  <Words>2372</Words>
  <Application>Microsoft Office PowerPoint</Application>
  <PresentationFormat>Grand écran</PresentationFormat>
  <Paragraphs>179</Paragraphs>
  <Slides>25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Times New Roman</vt:lpstr>
      <vt:lpstr>Trebuchet MS</vt:lpstr>
      <vt:lpstr>Wingdings 2</vt:lpstr>
      <vt:lpstr>Wingdings 3</vt:lpstr>
      <vt:lpstr>Facette</vt:lpstr>
      <vt:lpstr>Feature engineering</vt:lpstr>
      <vt:lpstr>Early warning</vt:lpstr>
      <vt:lpstr>Scientific study of CI</vt:lpstr>
      <vt:lpstr>A definition of Feature Engineering</vt:lpstr>
      <vt:lpstr>Feature selection</vt:lpstr>
      <vt:lpstr>Definition of CI</vt:lpstr>
      <vt:lpstr>CVI Model</vt:lpstr>
      <vt:lpstr>IVC Model</vt:lpstr>
      <vt:lpstr>CI viewed as a process</vt:lpstr>
      <vt:lpstr>Early spotting of opportunities : From 1990s </vt:lpstr>
      <vt:lpstr>Extract n° 1</vt:lpstr>
      <vt:lpstr>Extract n° 2</vt:lpstr>
      <vt:lpstr>Extract n° 3</vt:lpstr>
      <vt:lpstr>Extract n° 4</vt:lpstr>
      <vt:lpstr>Extract n° 4 …</vt:lpstr>
      <vt:lpstr>Extract n° 5</vt:lpstr>
      <vt:lpstr>Extract n° 5 …</vt:lpstr>
      <vt:lpstr>Extract n° 6</vt:lpstr>
      <vt:lpstr>Extract n° 6 …</vt:lpstr>
      <vt:lpstr>Synthesis</vt:lpstr>
      <vt:lpstr>Statistics from NCC (lack of data 2001-2006)</vt:lpstr>
      <vt:lpstr>Early spotting of opportunities / 2</vt:lpstr>
      <vt:lpstr>Présentation PowerPoint</vt:lpstr>
      <vt:lpstr>Conference initiative in West Africa</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Amos DAVID</dc:creator>
  <cp:lastModifiedBy>Amos DAVID</cp:lastModifiedBy>
  <cp:revision>29</cp:revision>
  <dcterms:created xsi:type="dcterms:W3CDTF">2018-11-12T22:00:27Z</dcterms:created>
  <dcterms:modified xsi:type="dcterms:W3CDTF">2018-11-14T07:56:41Z</dcterms:modified>
</cp:coreProperties>
</file>