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readthedocs.org/en/latest/" TargetMode="External"/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naconda.com/download/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readthedocs.org/en/latest/" TargetMode="External"/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naconda.com/download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jupyter-notebook-beginner-guide.readthedocs.io/en/latest/what_is_jupyt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2A804-9485-4531-A7FB-3497503D243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17B55F-DE10-44F3-8A6A-91998FDC55F3}">
      <dgm:prSet/>
      <dgm:spPr/>
      <dgm:t>
        <a:bodyPr/>
        <a:lstStyle/>
        <a:p>
          <a:r>
            <a:rPr lang="en-US"/>
            <a:t>The </a:t>
          </a:r>
          <a:r>
            <a:rPr lang="en-US" i="1"/>
            <a:t>Jupyter Notebook App</a:t>
          </a:r>
          <a:r>
            <a:rPr lang="en-US"/>
            <a:t> is a server-client application that allows editing and running </a:t>
          </a:r>
          <a:r>
            <a:rPr lang="en-US">
              <a:hlinkClick xmlns:r="http://schemas.openxmlformats.org/officeDocument/2006/relationships" r:id="rId1"/>
            </a:rPr>
            <a:t>notebook documents</a:t>
          </a:r>
          <a:r>
            <a:rPr lang="en-US"/>
            <a:t> via a web browser. The </a:t>
          </a:r>
          <a:r>
            <a:rPr lang="en-US" i="1"/>
            <a:t>Jupyter Notebook App</a:t>
          </a:r>
          <a:r>
            <a:rPr lang="en-US"/>
            <a:t> can be executed on a local desktop requiring no internet access (as described in this document) or can be installed on a remote server and accessed through the internet.</a:t>
          </a:r>
        </a:p>
      </dgm:t>
    </dgm:pt>
    <dgm:pt modelId="{25EDBA89-2FDE-46C8-8089-F64A50A7DBA2}" type="parTrans" cxnId="{F546BC39-401D-4781-8E73-78B3A2B9EC6F}">
      <dgm:prSet/>
      <dgm:spPr/>
      <dgm:t>
        <a:bodyPr/>
        <a:lstStyle/>
        <a:p>
          <a:endParaRPr lang="en-US"/>
        </a:p>
      </dgm:t>
    </dgm:pt>
    <dgm:pt modelId="{E29F1F5D-2D48-47A4-93B0-20ACAA85E7F4}" type="sibTrans" cxnId="{F546BC39-401D-4781-8E73-78B3A2B9EC6F}">
      <dgm:prSet/>
      <dgm:spPr/>
      <dgm:t>
        <a:bodyPr/>
        <a:lstStyle/>
        <a:p>
          <a:endParaRPr lang="en-US"/>
        </a:p>
      </dgm:t>
    </dgm:pt>
    <dgm:pt modelId="{DCD9E85D-6E34-420E-9827-438CCA1D6799}">
      <dgm:prSet/>
      <dgm:spPr/>
      <dgm:t>
        <a:bodyPr/>
        <a:lstStyle/>
        <a:p>
          <a:r>
            <a:rPr lang="en-US"/>
            <a:t>n addition to displaying/editing/running notebook documents, the </a:t>
          </a:r>
          <a:r>
            <a:rPr lang="en-US" i="1"/>
            <a:t>Jupyter Notebook App</a:t>
          </a:r>
          <a:r>
            <a:rPr lang="en-US"/>
            <a:t> has a “Dashboard” (</a:t>
          </a:r>
          <a:r>
            <a:rPr lang="en-US">
              <a:hlinkClick xmlns:r="http://schemas.openxmlformats.org/officeDocument/2006/relationships" r:id="rId1"/>
            </a:rPr>
            <a:t>Notebook Dashboard</a:t>
          </a:r>
          <a:r>
            <a:rPr lang="en-US"/>
            <a:t>), a “control panel” showing local files and allowing to open notebook documents or shutting down their </a:t>
          </a:r>
          <a:r>
            <a:rPr lang="en-US">
              <a:hlinkClick xmlns:r="http://schemas.openxmlformats.org/officeDocument/2006/relationships" r:id="rId1"/>
            </a:rPr>
            <a:t>kernels</a:t>
          </a:r>
          <a:r>
            <a:rPr lang="en-US"/>
            <a:t>.</a:t>
          </a:r>
        </a:p>
      </dgm:t>
    </dgm:pt>
    <dgm:pt modelId="{B77C48DC-A5BE-438C-BF30-BE975E2B1124}" type="parTrans" cxnId="{45BD29CC-F282-4D8B-8655-949D31705980}">
      <dgm:prSet/>
      <dgm:spPr/>
      <dgm:t>
        <a:bodyPr/>
        <a:lstStyle/>
        <a:p>
          <a:endParaRPr lang="en-US"/>
        </a:p>
      </dgm:t>
    </dgm:pt>
    <dgm:pt modelId="{9AB203A8-7A53-4722-950E-2E802B764A32}" type="sibTrans" cxnId="{45BD29CC-F282-4D8B-8655-949D31705980}">
      <dgm:prSet/>
      <dgm:spPr/>
      <dgm:t>
        <a:bodyPr/>
        <a:lstStyle/>
        <a:p>
          <a:endParaRPr lang="en-US"/>
        </a:p>
      </dgm:t>
    </dgm:pt>
    <dgm:pt modelId="{1789156E-A43D-4930-9628-090ABC11F07C}" type="pres">
      <dgm:prSet presAssocID="{7942A804-9485-4531-A7FB-3497503D2438}" presName="vert0" presStyleCnt="0">
        <dgm:presLayoutVars>
          <dgm:dir/>
          <dgm:animOne val="branch"/>
          <dgm:animLvl val="lvl"/>
        </dgm:presLayoutVars>
      </dgm:prSet>
      <dgm:spPr/>
    </dgm:pt>
    <dgm:pt modelId="{69A6C8E0-6AD7-4234-8BD2-D2A921763C6C}" type="pres">
      <dgm:prSet presAssocID="{B017B55F-DE10-44F3-8A6A-91998FDC55F3}" presName="thickLine" presStyleLbl="alignNode1" presStyleIdx="0" presStyleCnt="2"/>
      <dgm:spPr/>
    </dgm:pt>
    <dgm:pt modelId="{595435C1-379C-49FD-869C-91C5803AB222}" type="pres">
      <dgm:prSet presAssocID="{B017B55F-DE10-44F3-8A6A-91998FDC55F3}" presName="horz1" presStyleCnt="0"/>
      <dgm:spPr/>
    </dgm:pt>
    <dgm:pt modelId="{93164403-82EF-4644-9C55-2D126519949B}" type="pres">
      <dgm:prSet presAssocID="{B017B55F-DE10-44F3-8A6A-91998FDC55F3}" presName="tx1" presStyleLbl="revTx" presStyleIdx="0" presStyleCnt="2"/>
      <dgm:spPr/>
    </dgm:pt>
    <dgm:pt modelId="{B4218FBC-8A10-4126-8EDD-B0F045B6076E}" type="pres">
      <dgm:prSet presAssocID="{B017B55F-DE10-44F3-8A6A-91998FDC55F3}" presName="vert1" presStyleCnt="0"/>
      <dgm:spPr/>
    </dgm:pt>
    <dgm:pt modelId="{49193595-D6C1-4E37-9102-3EFEB36FA0A2}" type="pres">
      <dgm:prSet presAssocID="{DCD9E85D-6E34-420E-9827-438CCA1D6799}" presName="thickLine" presStyleLbl="alignNode1" presStyleIdx="1" presStyleCnt="2"/>
      <dgm:spPr/>
    </dgm:pt>
    <dgm:pt modelId="{CC5D8E25-6814-4496-A2E7-405BC74AB870}" type="pres">
      <dgm:prSet presAssocID="{DCD9E85D-6E34-420E-9827-438CCA1D6799}" presName="horz1" presStyleCnt="0"/>
      <dgm:spPr/>
    </dgm:pt>
    <dgm:pt modelId="{C000C2B3-D221-46A1-8B0D-4945557CC346}" type="pres">
      <dgm:prSet presAssocID="{DCD9E85D-6E34-420E-9827-438CCA1D6799}" presName="tx1" presStyleLbl="revTx" presStyleIdx="1" presStyleCnt="2"/>
      <dgm:spPr/>
    </dgm:pt>
    <dgm:pt modelId="{DA35961F-80CA-4DBE-A639-1CC74DC3155E}" type="pres">
      <dgm:prSet presAssocID="{DCD9E85D-6E34-420E-9827-438CCA1D6799}" presName="vert1" presStyleCnt="0"/>
      <dgm:spPr/>
    </dgm:pt>
  </dgm:ptLst>
  <dgm:cxnLst>
    <dgm:cxn modelId="{21A47C14-6CD5-4529-B8EB-986A409DB340}" type="presOf" srcId="{DCD9E85D-6E34-420E-9827-438CCA1D6799}" destId="{C000C2B3-D221-46A1-8B0D-4945557CC346}" srcOrd="0" destOrd="0" presId="urn:microsoft.com/office/officeart/2008/layout/LinedList"/>
    <dgm:cxn modelId="{F546BC39-401D-4781-8E73-78B3A2B9EC6F}" srcId="{7942A804-9485-4531-A7FB-3497503D2438}" destId="{B017B55F-DE10-44F3-8A6A-91998FDC55F3}" srcOrd="0" destOrd="0" parTransId="{25EDBA89-2FDE-46C8-8089-F64A50A7DBA2}" sibTransId="{E29F1F5D-2D48-47A4-93B0-20ACAA85E7F4}"/>
    <dgm:cxn modelId="{2E5E5B4E-F189-4ED0-90DA-15761A3A335E}" type="presOf" srcId="{B017B55F-DE10-44F3-8A6A-91998FDC55F3}" destId="{93164403-82EF-4644-9C55-2D126519949B}" srcOrd="0" destOrd="0" presId="urn:microsoft.com/office/officeart/2008/layout/LinedList"/>
    <dgm:cxn modelId="{241A81BC-F0B5-48BA-90A6-FDD5D64F7FBB}" type="presOf" srcId="{7942A804-9485-4531-A7FB-3497503D2438}" destId="{1789156E-A43D-4930-9628-090ABC11F07C}" srcOrd="0" destOrd="0" presId="urn:microsoft.com/office/officeart/2008/layout/LinedList"/>
    <dgm:cxn modelId="{45BD29CC-F282-4D8B-8655-949D31705980}" srcId="{7942A804-9485-4531-A7FB-3497503D2438}" destId="{DCD9E85D-6E34-420E-9827-438CCA1D6799}" srcOrd="1" destOrd="0" parTransId="{B77C48DC-A5BE-438C-BF30-BE975E2B1124}" sibTransId="{9AB203A8-7A53-4722-950E-2E802B764A32}"/>
    <dgm:cxn modelId="{E4378595-73F0-49DA-BA88-792BF9AE16DC}" type="presParOf" srcId="{1789156E-A43D-4930-9628-090ABC11F07C}" destId="{69A6C8E0-6AD7-4234-8BD2-D2A921763C6C}" srcOrd="0" destOrd="0" presId="urn:microsoft.com/office/officeart/2008/layout/LinedList"/>
    <dgm:cxn modelId="{C661945F-79B9-4D41-9875-D8601A51310C}" type="presParOf" srcId="{1789156E-A43D-4930-9628-090ABC11F07C}" destId="{595435C1-379C-49FD-869C-91C5803AB222}" srcOrd="1" destOrd="0" presId="urn:microsoft.com/office/officeart/2008/layout/LinedList"/>
    <dgm:cxn modelId="{FADC2677-2FE8-47AF-A76E-0DB933FFE646}" type="presParOf" srcId="{595435C1-379C-49FD-869C-91C5803AB222}" destId="{93164403-82EF-4644-9C55-2D126519949B}" srcOrd="0" destOrd="0" presId="urn:microsoft.com/office/officeart/2008/layout/LinedList"/>
    <dgm:cxn modelId="{A8DE131F-B483-4FDF-8299-355464832446}" type="presParOf" srcId="{595435C1-379C-49FD-869C-91C5803AB222}" destId="{B4218FBC-8A10-4126-8EDD-B0F045B6076E}" srcOrd="1" destOrd="0" presId="urn:microsoft.com/office/officeart/2008/layout/LinedList"/>
    <dgm:cxn modelId="{AF7EC0BC-5911-4E36-A6F9-1A872E527E21}" type="presParOf" srcId="{1789156E-A43D-4930-9628-090ABC11F07C}" destId="{49193595-D6C1-4E37-9102-3EFEB36FA0A2}" srcOrd="2" destOrd="0" presId="urn:microsoft.com/office/officeart/2008/layout/LinedList"/>
    <dgm:cxn modelId="{43D59F55-3A49-4BB7-B3A4-FCEA65F0418E}" type="presParOf" srcId="{1789156E-A43D-4930-9628-090ABC11F07C}" destId="{CC5D8E25-6814-4496-A2E7-405BC74AB870}" srcOrd="3" destOrd="0" presId="urn:microsoft.com/office/officeart/2008/layout/LinedList"/>
    <dgm:cxn modelId="{4C6651F9-51BE-4526-BB24-6E16BA1C2259}" type="presParOf" srcId="{CC5D8E25-6814-4496-A2E7-405BC74AB870}" destId="{C000C2B3-D221-46A1-8B0D-4945557CC346}" srcOrd="0" destOrd="0" presId="urn:microsoft.com/office/officeart/2008/layout/LinedList"/>
    <dgm:cxn modelId="{DFF74738-FA80-49B6-A8F0-A18C1E40EE45}" type="presParOf" srcId="{CC5D8E25-6814-4496-A2E7-405BC74AB870}" destId="{DA35961F-80CA-4DBE-A639-1CC74DC315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FEC502-F914-405B-8EC8-071BAB2FCA86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F2C96D-B25F-48B8-8FB4-C5C6E029B9F1}">
      <dgm:prSet/>
      <dgm:spPr/>
      <dgm:t>
        <a:bodyPr/>
        <a:lstStyle/>
        <a:p>
          <a:r>
            <a:rPr lang="en-US"/>
            <a:t>Download the notebook you want to execute and put it in your notebook folder (or a sub-folder of it).</a:t>
          </a:r>
        </a:p>
      </dgm:t>
    </dgm:pt>
    <dgm:pt modelId="{8A0C8395-D242-45FA-B652-C4E8BA0D4E8F}" type="parTrans" cxnId="{CBECB38E-CDBD-4DD4-BAF5-29EB50647F30}">
      <dgm:prSet/>
      <dgm:spPr/>
      <dgm:t>
        <a:bodyPr/>
        <a:lstStyle/>
        <a:p>
          <a:endParaRPr lang="en-US"/>
        </a:p>
      </dgm:t>
    </dgm:pt>
    <dgm:pt modelId="{49EA6305-1BBB-4931-A034-56650F879212}" type="sibTrans" cxnId="{CBECB38E-CDBD-4DD4-BAF5-29EB50647F30}">
      <dgm:prSet/>
      <dgm:spPr/>
      <dgm:t>
        <a:bodyPr/>
        <a:lstStyle/>
        <a:p>
          <a:endParaRPr lang="en-US"/>
        </a:p>
      </dgm:t>
    </dgm:pt>
    <dgm:pt modelId="{174195DE-76D4-438C-9D99-D2FF6A6925CF}">
      <dgm:prSet/>
      <dgm:spPr/>
      <dgm:t>
        <a:bodyPr/>
        <a:lstStyle/>
        <a:p>
          <a:r>
            <a:rPr lang="en-US"/>
            <a:t>You can run the notebook document step-by-step (one cell a time) by pressing </a:t>
          </a:r>
          <a:r>
            <a:rPr lang="en-US" i="1"/>
            <a:t>shift + enter</a:t>
          </a:r>
          <a:r>
            <a:rPr lang="en-US"/>
            <a:t>.</a:t>
          </a:r>
        </a:p>
      </dgm:t>
    </dgm:pt>
    <dgm:pt modelId="{11742710-E3C2-47E7-97CF-3A7DE9AECB5F}" type="parTrans" cxnId="{5654A095-2423-47FD-9601-31529627ED5A}">
      <dgm:prSet/>
      <dgm:spPr/>
      <dgm:t>
        <a:bodyPr/>
        <a:lstStyle/>
        <a:p>
          <a:endParaRPr lang="en-US"/>
        </a:p>
      </dgm:t>
    </dgm:pt>
    <dgm:pt modelId="{6A33025D-E6A9-40FE-9035-869130D4ABEC}" type="sibTrans" cxnId="{5654A095-2423-47FD-9601-31529627ED5A}">
      <dgm:prSet/>
      <dgm:spPr/>
      <dgm:t>
        <a:bodyPr/>
        <a:lstStyle/>
        <a:p>
          <a:endParaRPr lang="en-US"/>
        </a:p>
      </dgm:t>
    </dgm:pt>
    <dgm:pt modelId="{4A9E6B5F-B49A-489B-A491-4C4781853DE2}">
      <dgm:prSet/>
      <dgm:spPr/>
      <dgm:t>
        <a:bodyPr/>
        <a:lstStyle/>
        <a:p>
          <a:r>
            <a:rPr lang="en-US"/>
            <a:t>You can run the whole notebook in a single step by clicking on the menu </a:t>
          </a:r>
          <a:r>
            <a:rPr lang="en-US" i="1"/>
            <a:t>Cell -&gt; Run All</a:t>
          </a:r>
          <a:r>
            <a:rPr lang="en-US"/>
            <a:t>.</a:t>
          </a:r>
        </a:p>
      </dgm:t>
    </dgm:pt>
    <dgm:pt modelId="{1312661D-CAF3-4DD9-8934-C1D024AC53BD}" type="parTrans" cxnId="{5CEE2FF8-C71D-43B7-9843-6E785775DBA1}">
      <dgm:prSet/>
      <dgm:spPr/>
      <dgm:t>
        <a:bodyPr/>
        <a:lstStyle/>
        <a:p>
          <a:endParaRPr lang="en-US"/>
        </a:p>
      </dgm:t>
    </dgm:pt>
    <dgm:pt modelId="{E248D0F4-F64D-483A-AD46-205EF635A469}" type="sibTrans" cxnId="{5CEE2FF8-C71D-43B7-9843-6E785775DBA1}">
      <dgm:prSet/>
      <dgm:spPr/>
      <dgm:t>
        <a:bodyPr/>
        <a:lstStyle/>
        <a:p>
          <a:endParaRPr lang="en-US"/>
        </a:p>
      </dgm:t>
    </dgm:pt>
    <dgm:pt modelId="{2D08BDD9-DECF-40CC-9003-11E84F180F5D}">
      <dgm:prSet/>
      <dgm:spPr/>
      <dgm:t>
        <a:bodyPr/>
        <a:lstStyle/>
        <a:p>
          <a:r>
            <a:rPr lang="en-US"/>
            <a:t>To restart the </a:t>
          </a:r>
          <a:r>
            <a:rPr lang="en-US">
              <a:hlinkClick xmlns:r="http://schemas.openxmlformats.org/officeDocument/2006/relationships" r:id="rId1"/>
            </a:rPr>
            <a:t>kernel</a:t>
          </a:r>
          <a:r>
            <a:rPr lang="en-US"/>
            <a:t> (i.e. the computational engine), click on the menu </a:t>
          </a:r>
          <a:r>
            <a:rPr lang="en-US" i="1"/>
            <a:t>Kernel -&gt; Restart</a:t>
          </a:r>
          <a:r>
            <a:rPr lang="en-US"/>
            <a:t>. This can be useful to start over a computation from scratch (e.g. variables are deleted, open files are closed, etc…).</a:t>
          </a:r>
        </a:p>
      </dgm:t>
    </dgm:pt>
    <dgm:pt modelId="{1571C09D-7CB1-4388-8369-883FC3E9EF33}" type="parTrans" cxnId="{4D5955C4-EA6B-41AC-8310-FCC1CF42C881}">
      <dgm:prSet/>
      <dgm:spPr/>
      <dgm:t>
        <a:bodyPr/>
        <a:lstStyle/>
        <a:p>
          <a:endParaRPr lang="en-US"/>
        </a:p>
      </dgm:t>
    </dgm:pt>
    <dgm:pt modelId="{6D564047-C7FF-4D52-A8C5-C5D07FB678FE}" type="sibTrans" cxnId="{4D5955C4-EA6B-41AC-8310-FCC1CF42C881}">
      <dgm:prSet/>
      <dgm:spPr/>
      <dgm:t>
        <a:bodyPr/>
        <a:lstStyle/>
        <a:p>
          <a:endParaRPr lang="en-US"/>
        </a:p>
      </dgm:t>
    </dgm:pt>
    <dgm:pt modelId="{97E8A680-5C41-4CB6-9499-BFD4B40719F1}" type="pres">
      <dgm:prSet presAssocID="{DFFEC502-F914-405B-8EC8-071BAB2FCA86}" presName="linear" presStyleCnt="0">
        <dgm:presLayoutVars>
          <dgm:animLvl val="lvl"/>
          <dgm:resizeHandles val="exact"/>
        </dgm:presLayoutVars>
      </dgm:prSet>
      <dgm:spPr/>
    </dgm:pt>
    <dgm:pt modelId="{A814A2BF-D831-4FDF-8C95-788DB2E88DA2}" type="pres">
      <dgm:prSet presAssocID="{ADF2C96D-B25F-48B8-8FB4-C5C6E029B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850C86-278F-42E2-BAE4-1396465924AD}" type="pres">
      <dgm:prSet presAssocID="{49EA6305-1BBB-4931-A034-56650F879212}" presName="spacer" presStyleCnt="0"/>
      <dgm:spPr/>
    </dgm:pt>
    <dgm:pt modelId="{731DC63C-6AD5-42C2-95A5-935F4767672B}" type="pres">
      <dgm:prSet presAssocID="{174195DE-76D4-438C-9D99-D2FF6A6925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F2ED0C-1C80-421E-B9D3-B7798BB6AA19}" type="pres">
      <dgm:prSet presAssocID="{6A33025D-E6A9-40FE-9035-869130D4ABEC}" presName="spacer" presStyleCnt="0"/>
      <dgm:spPr/>
    </dgm:pt>
    <dgm:pt modelId="{A6FC1963-1D14-4EBF-8C0D-001215416ABD}" type="pres">
      <dgm:prSet presAssocID="{4A9E6B5F-B49A-489B-A491-4C4781853D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DB3F33-DF7E-4314-B4E9-946217B3DE5E}" type="pres">
      <dgm:prSet presAssocID="{E248D0F4-F64D-483A-AD46-205EF635A469}" presName="spacer" presStyleCnt="0"/>
      <dgm:spPr/>
    </dgm:pt>
    <dgm:pt modelId="{9BF6C19F-FD27-4BE8-B31E-5C7DEA698B3C}" type="pres">
      <dgm:prSet presAssocID="{2D08BDD9-DECF-40CC-9003-11E84F180F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CBFF27-D98E-441B-94E1-9BD6EA8DFAF8}" type="presOf" srcId="{DFFEC502-F914-405B-8EC8-071BAB2FCA86}" destId="{97E8A680-5C41-4CB6-9499-BFD4B40719F1}" srcOrd="0" destOrd="0" presId="urn:microsoft.com/office/officeart/2005/8/layout/vList2"/>
    <dgm:cxn modelId="{92DE1356-83BF-49F9-98CB-1E60C5170C58}" type="presOf" srcId="{174195DE-76D4-438C-9D99-D2FF6A6925CF}" destId="{731DC63C-6AD5-42C2-95A5-935F4767672B}" srcOrd="0" destOrd="0" presId="urn:microsoft.com/office/officeart/2005/8/layout/vList2"/>
    <dgm:cxn modelId="{CBECB38E-CDBD-4DD4-BAF5-29EB50647F30}" srcId="{DFFEC502-F914-405B-8EC8-071BAB2FCA86}" destId="{ADF2C96D-B25F-48B8-8FB4-C5C6E029B9F1}" srcOrd="0" destOrd="0" parTransId="{8A0C8395-D242-45FA-B652-C4E8BA0D4E8F}" sibTransId="{49EA6305-1BBB-4931-A034-56650F879212}"/>
    <dgm:cxn modelId="{5654A095-2423-47FD-9601-31529627ED5A}" srcId="{DFFEC502-F914-405B-8EC8-071BAB2FCA86}" destId="{174195DE-76D4-438C-9D99-D2FF6A6925CF}" srcOrd="1" destOrd="0" parTransId="{11742710-E3C2-47E7-97CF-3A7DE9AECB5F}" sibTransId="{6A33025D-E6A9-40FE-9035-869130D4ABEC}"/>
    <dgm:cxn modelId="{4D5955C4-EA6B-41AC-8310-FCC1CF42C881}" srcId="{DFFEC502-F914-405B-8EC8-071BAB2FCA86}" destId="{2D08BDD9-DECF-40CC-9003-11E84F180F5D}" srcOrd="3" destOrd="0" parTransId="{1571C09D-7CB1-4388-8369-883FC3E9EF33}" sibTransId="{6D564047-C7FF-4D52-A8C5-C5D07FB678FE}"/>
    <dgm:cxn modelId="{7975D4DD-460F-49B0-B9C8-B87839052C8E}" type="presOf" srcId="{2D08BDD9-DECF-40CC-9003-11E84F180F5D}" destId="{9BF6C19F-FD27-4BE8-B31E-5C7DEA698B3C}" srcOrd="0" destOrd="0" presId="urn:microsoft.com/office/officeart/2005/8/layout/vList2"/>
    <dgm:cxn modelId="{87521DE7-31E4-43EA-BCAD-0D09D659DC0F}" type="presOf" srcId="{ADF2C96D-B25F-48B8-8FB4-C5C6E029B9F1}" destId="{A814A2BF-D831-4FDF-8C95-788DB2E88DA2}" srcOrd="0" destOrd="0" presId="urn:microsoft.com/office/officeart/2005/8/layout/vList2"/>
    <dgm:cxn modelId="{5CEE2FF8-C71D-43B7-9843-6E785775DBA1}" srcId="{DFFEC502-F914-405B-8EC8-071BAB2FCA86}" destId="{4A9E6B5F-B49A-489B-A491-4C4781853DE2}" srcOrd="2" destOrd="0" parTransId="{1312661D-CAF3-4DD9-8934-C1D024AC53BD}" sibTransId="{E248D0F4-F64D-483A-AD46-205EF635A469}"/>
    <dgm:cxn modelId="{5A0F75F8-DB40-4038-899F-39DCEF03C882}" type="presOf" srcId="{4A9E6B5F-B49A-489B-A491-4C4781853DE2}" destId="{A6FC1963-1D14-4EBF-8C0D-001215416ABD}" srcOrd="0" destOrd="0" presId="urn:microsoft.com/office/officeart/2005/8/layout/vList2"/>
    <dgm:cxn modelId="{2A886DE2-EFCE-4110-BC83-2227567A6BE1}" type="presParOf" srcId="{97E8A680-5C41-4CB6-9499-BFD4B40719F1}" destId="{A814A2BF-D831-4FDF-8C95-788DB2E88DA2}" srcOrd="0" destOrd="0" presId="urn:microsoft.com/office/officeart/2005/8/layout/vList2"/>
    <dgm:cxn modelId="{A3A6FBAE-53A5-4EF6-8792-BFBD1035C49C}" type="presParOf" srcId="{97E8A680-5C41-4CB6-9499-BFD4B40719F1}" destId="{36850C86-278F-42E2-BAE4-1396465924AD}" srcOrd="1" destOrd="0" presId="urn:microsoft.com/office/officeart/2005/8/layout/vList2"/>
    <dgm:cxn modelId="{293F5E30-AFAF-42F3-900A-7A5BF34FC4B8}" type="presParOf" srcId="{97E8A680-5C41-4CB6-9499-BFD4B40719F1}" destId="{731DC63C-6AD5-42C2-95A5-935F4767672B}" srcOrd="2" destOrd="0" presId="urn:microsoft.com/office/officeart/2005/8/layout/vList2"/>
    <dgm:cxn modelId="{AB46D54C-9A89-4058-B3CD-657CFFBFFDB7}" type="presParOf" srcId="{97E8A680-5C41-4CB6-9499-BFD4B40719F1}" destId="{E5F2ED0C-1C80-421E-B9D3-B7798BB6AA19}" srcOrd="3" destOrd="0" presId="urn:microsoft.com/office/officeart/2005/8/layout/vList2"/>
    <dgm:cxn modelId="{E7A7C5FF-B90B-4FC4-B00C-40822306CBBA}" type="presParOf" srcId="{97E8A680-5C41-4CB6-9499-BFD4B40719F1}" destId="{A6FC1963-1D14-4EBF-8C0D-001215416ABD}" srcOrd="4" destOrd="0" presId="urn:microsoft.com/office/officeart/2005/8/layout/vList2"/>
    <dgm:cxn modelId="{8D49687F-5C74-47FE-890C-9237FA92CE57}" type="presParOf" srcId="{97E8A680-5C41-4CB6-9499-BFD4B40719F1}" destId="{58DB3F33-DF7E-4314-B4E9-946217B3DE5E}" srcOrd="5" destOrd="0" presId="urn:microsoft.com/office/officeart/2005/8/layout/vList2"/>
    <dgm:cxn modelId="{AC9AC336-92F9-473A-8CA7-E8A84B9A1AC4}" type="presParOf" srcId="{97E8A680-5C41-4CB6-9499-BFD4B40719F1}" destId="{9BF6C19F-FD27-4BE8-B31E-5C7DEA698B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525F1-746B-47F6-A778-6ED3D204662F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885123-CD13-4E5A-B9C2-FCA1BFF217E3}">
      <dgm:prSet/>
      <dgm:spPr/>
      <dgm:t>
        <a:bodyPr/>
        <a:lstStyle/>
        <a:p>
          <a:r>
            <a:rPr lang="en-US"/>
            <a:t>A notebook </a:t>
          </a:r>
          <a:r>
            <a:rPr lang="en-US" i="1"/>
            <a:t>kernel</a:t>
          </a:r>
          <a:r>
            <a:rPr lang="en-US"/>
            <a:t> is a “computational engine” that executes the code contained in a </a:t>
          </a:r>
          <a:r>
            <a:rPr lang="en-US">
              <a:hlinkClick xmlns:r="http://schemas.openxmlformats.org/officeDocument/2006/relationships" r:id="rId1"/>
            </a:rPr>
            <a:t>Notebook document</a:t>
          </a:r>
          <a:r>
            <a:rPr lang="en-US"/>
            <a:t>. The </a:t>
          </a:r>
          <a:r>
            <a:rPr lang="en-US" i="1"/>
            <a:t>ipython kernel</a:t>
          </a:r>
          <a:r>
            <a:rPr lang="en-US"/>
            <a:t>, referenced in this guide, executes python code. Kernels for many other languages exist (</a:t>
          </a:r>
          <a:r>
            <a:rPr lang="en-US">
              <a:hlinkClick xmlns:r="http://schemas.openxmlformats.org/officeDocument/2006/relationships" r:id="rId2"/>
            </a:rPr>
            <a:t>official kernels</a:t>
          </a:r>
          <a:r>
            <a:rPr lang="en-US"/>
            <a:t>).</a:t>
          </a:r>
        </a:p>
      </dgm:t>
    </dgm:pt>
    <dgm:pt modelId="{8DD76BF9-7D72-45B2-9830-33AF52256ABF}" type="parTrans" cxnId="{C8CE83CD-8FAF-42FE-8D8F-7ED680D30CB9}">
      <dgm:prSet/>
      <dgm:spPr/>
      <dgm:t>
        <a:bodyPr/>
        <a:lstStyle/>
        <a:p>
          <a:endParaRPr lang="en-US"/>
        </a:p>
      </dgm:t>
    </dgm:pt>
    <dgm:pt modelId="{FF951E81-AF3F-4447-AF9D-EDEC7D4A414F}" type="sibTrans" cxnId="{C8CE83CD-8FAF-42FE-8D8F-7ED680D30CB9}">
      <dgm:prSet/>
      <dgm:spPr/>
      <dgm:t>
        <a:bodyPr/>
        <a:lstStyle/>
        <a:p>
          <a:endParaRPr lang="en-US"/>
        </a:p>
      </dgm:t>
    </dgm:pt>
    <dgm:pt modelId="{02F98D9F-A7C4-46B7-87CE-8C0555C5786B}">
      <dgm:prSet/>
      <dgm:spPr/>
      <dgm:t>
        <a:bodyPr/>
        <a:lstStyle/>
        <a:p>
          <a:r>
            <a:rPr lang="en-US"/>
            <a:t>When you open a </a:t>
          </a:r>
          <a:r>
            <a:rPr lang="en-US">
              <a:hlinkClick xmlns:r="http://schemas.openxmlformats.org/officeDocument/2006/relationships" r:id="rId1"/>
            </a:rPr>
            <a:t>Notebook document</a:t>
          </a:r>
          <a:r>
            <a:rPr lang="en-US"/>
            <a:t>, the associated </a:t>
          </a:r>
          <a:r>
            <a:rPr lang="en-US" i="1"/>
            <a:t>kernel</a:t>
          </a:r>
          <a:r>
            <a:rPr lang="en-US"/>
            <a:t> is automatically launched. When the notebook is </a:t>
          </a:r>
          <a:r>
            <a:rPr lang="en-US" i="1"/>
            <a:t>executed</a:t>
          </a:r>
          <a:r>
            <a:rPr lang="en-US"/>
            <a:t> (either cell-by-cell or with menu </a:t>
          </a:r>
          <a:r>
            <a:rPr lang="en-US" i="1"/>
            <a:t>Cell -&gt; Run All</a:t>
          </a:r>
          <a:r>
            <a:rPr lang="en-US"/>
            <a:t>), the </a:t>
          </a:r>
          <a:r>
            <a:rPr lang="en-US" i="1"/>
            <a:t>kernel</a:t>
          </a:r>
          <a:r>
            <a:rPr lang="en-US"/>
            <a:t> performs the computation and produces the results. Depending on the type of computations, the </a:t>
          </a:r>
          <a:r>
            <a:rPr lang="en-US" i="1"/>
            <a:t>kernel</a:t>
          </a:r>
          <a:r>
            <a:rPr lang="en-US"/>
            <a:t> may consume significant CPU and RAM. Note that the RAM is not released until the </a:t>
          </a:r>
          <a:r>
            <a:rPr lang="en-US" i="1"/>
            <a:t>kernel</a:t>
          </a:r>
          <a:r>
            <a:rPr lang="en-US"/>
            <a:t> is shut-down.</a:t>
          </a:r>
        </a:p>
      </dgm:t>
    </dgm:pt>
    <dgm:pt modelId="{91231AD3-4D4C-44B6-A7D5-B298DB9C38A2}" type="parTrans" cxnId="{BF524466-4785-432A-8982-C20ABAAB5C44}">
      <dgm:prSet/>
      <dgm:spPr/>
      <dgm:t>
        <a:bodyPr/>
        <a:lstStyle/>
        <a:p>
          <a:endParaRPr lang="en-US"/>
        </a:p>
      </dgm:t>
    </dgm:pt>
    <dgm:pt modelId="{104CA3BA-6164-4415-B6CF-8F0E2421078B}" type="sibTrans" cxnId="{BF524466-4785-432A-8982-C20ABAAB5C44}">
      <dgm:prSet/>
      <dgm:spPr/>
      <dgm:t>
        <a:bodyPr/>
        <a:lstStyle/>
        <a:p>
          <a:endParaRPr lang="en-US"/>
        </a:p>
      </dgm:t>
    </dgm:pt>
    <dgm:pt modelId="{B301F583-B5C5-4059-BCE5-589F2AFAA8A0}" type="pres">
      <dgm:prSet presAssocID="{D37525F1-746B-47F6-A778-6ED3D204662F}" presName="vert0" presStyleCnt="0">
        <dgm:presLayoutVars>
          <dgm:dir/>
          <dgm:animOne val="branch"/>
          <dgm:animLvl val="lvl"/>
        </dgm:presLayoutVars>
      </dgm:prSet>
      <dgm:spPr/>
    </dgm:pt>
    <dgm:pt modelId="{87A2ECCF-831E-4873-BC2A-7024C0DDF789}" type="pres">
      <dgm:prSet presAssocID="{B3885123-CD13-4E5A-B9C2-FCA1BFF217E3}" presName="thickLine" presStyleLbl="alignNode1" presStyleIdx="0" presStyleCnt="2"/>
      <dgm:spPr/>
    </dgm:pt>
    <dgm:pt modelId="{AB880D3E-E8BD-4D42-8594-DD2FF449E853}" type="pres">
      <dgm:prSet presAssocID="{B3885123-CD13-4E5A-B9C2-FCA1BFF217E3}" presName="horz1" presStyleCnt="0"/>
      <dgm:spPr/>
    </dgm:pt>
    <dgm:pt modelId="{98CA5805-2EB7-4B61-95F7-0AAEB126DA2C}" type="pres">
      <dgm:prSet presAssocID="{B3885123-CD13-4E5A-B9C2-FCA1BFF217E3}" presName="tx1" presStyleLbl="revTx" presStyleIdx="0" presStyleCnt="2"/>
      <dgm:spPr/>
    </dgm:pt>
    <dgm:pt modelId="{EDA03271-F50F-43E1-8B41-BB586CEF8A82}" type="pres">
      <dgm:prSet presAssocID="{B3885123-CD13-4E5A-B9C2-FCA1BFF217E3}" presName="vert1" presStyleCnt="0"/>
      <dgm:spPr/>
    </dgm:pt>
    <dgm:pt modelId="{2FC1243A-E448-4079-A9FC-695BAC1F996F}" type="pres">
      <dgm:prSet presAssocID="{02F98D9F-A7C4-46B7-87CE-8C0555C5786B}" presName="thickLine" presStyleLbl="alignNode1" presStyleIdx="1" presStyleCnt="2"/>
      <dgm:spPr/>
    </dgm:pt>
    <dgm:pt modelId="{FD50C697-76F9-4CF2-94C6-7546C1400489}" type="pres">
      <dgm:prSet presAssocID="{02F98D9F-A7C4-46B7-87CE-8C0555C5786B}" presName="horz1" presStyleCnt="0"/>
      <dgm:spPr/>
    </dgm:pt>
    <dgm:pt modelId="{C086473F-53B1-48C9-A445-12AC26715AF1}" type="pres">
      <dgm:prSet presAssocID="{02F98D9F-A7C4-46B7-87CE-8C0555C5786B}" presName="tx1" presStyleLbl="revTx" presStyleIdx="1" presStyleCnt="2"/>
      <dgm:spPr/>
    </dgm:pt>
    <dgm:pt modelId="{9A08F063-8825-4B99-BA24-112FEC263A84}" type="pres">
      <dgm:prSet presAssocID="{02F98D9F-A7C4-46B7-87CE-8C0555C5786B}" presName="vert1" presStyleCnt="0"/>
      <dgm:spPr/>
    </dgm:pt>
  </dgm:ptLst>
  <dgm:cxnLst>
    <dgm:cxn modelId="{BF524466-4785-432A-8982-C20ABAAB5C44}" srcId="{D37525F1-746B-47F6-A778-6ED3D204662F}" destId="{02F98D9F-A7C4-46B7-87CE-8C0555C5786B}" srcOrd="1" destOrd="0" parTransId="{91231AD3-4D4C-44B6-A7D5-B298DB9C38A2}" sibTransId="{104CA3BA-6164-4415-B6CF-8F0E2421078B}"/>
    <dgm:cxn modelId="{0335DA48-87F3-4C4C-BEFF-325358962F6F}" type="presOf" srcId="{D37525F1-746B-47F6-A778-6ED3D204662F}" destId="{B301F583-B5C5-4059-BCE5-589F2AFAA8A0}" srcOrd="0" destOrd="0" presId="urn:microsoft.com/office/officeart/2008/layout/LinedList"/>
    <dgm:cxn modelId="{BB572A55-B881-4BC9-9112-686A2CA2BC74}" type="presOf" srcId="{02F98D9F-A7C4-46B7-87CE-8C0555C5786B}" destId="{C086473F-53B1-48C9-A445-12AC26715AF1}" srcOrd="0" destOrd="0" presId="urn:microsoft.com/office/officeart/2008/layout/LinedList"/>
    <dgm:cxn modelId="{A2F552B8-A331-40AD-9DF1-BF8FCDFBB4AC}" type="presOf" srcId="{B3885123-CD13-4E5A-B9C2-FCA1BFF217E3}" destId="{98CA5805-2EB7-4B61-95F7-0AAEB126DA2C}" srcOrd="0" destOrd="0" presId="urn:microsoft.com/office/officeart/2008/layout/LinedList"/>
    <dgm:cxn modelId="{C8CE83CD-8FAF-42FE-8D8F-7ED680D30CB9}" srcId="{D37525F1-746B-47F6-A778-6ED3D204662F}" destId="{B3885123-CD13-4E5A-B9C2-FCA1BFF217E3}" srcOrd="0" destOrd="0" parTransId="{8DD76BF9-7D72-45B2-9830-33AF52256ABF}" sibTransId="{FF951E81-AF3F-4447-AF9D-EDEC7D4A414F}"/>
    <dgm:cxn modelId="{C4A0540D-F59F-4134-AB86-8DF830B5E777}" type="presParOf" srcId="{B301F583-B5C5-4059-BCE5-589F2AFAA8A0}" destId="{87A2ECCF-831E-4873-BC2A-7024C0DDF789}" srcOrd="0" destOrd="0" presId="urn:microsoft.com/office/officeart/2008/layout/LinedList"/>
    <dgm:cxn modelId="{D31D5E74-B7F6-4573-943C-0FCEF28F735C}" type="presParOf" srcId="{B301F583-B5C5-4059-BCE5-589F2AFAA8A0}" destId="{AB880D3E-E8BD-4D42-8594-DD2FF449E853}" srcOrd="1" destOrd="0" presId="urn:microsoft.com/office/officeart/2008/layout/LinedList"/>
    <dgm:cxn modelId="{FF39147A-D765-41D0-A288-5B6744C7508E}" type="presParOf" srcId="{AB880D3E-E8BD-4D42-8594-DD2FF449E853}" destId="{98CA5805-2EB7-4B61-95F7-0AAEB126DA2C}" srcOrd="0" destOrd="0" presId="urn:microsoft.com/office/officeart/2008/layout/LinedList"/>
    <dgm:cxn modelId="{0D13A642-50E4-4809-B9BF-4F21322E62AC}" type="presParOf" srcId="{AB880D3E-E8BD-4D42-8594-DD2FF449E853}" destId="{EDA03271-F50F-43E1-8B41-BB586CEF8A82}" srcOrd="1" destOrd="0" presId="urn:microsoft.com/office/officeart/2008/layout/LinedList"/>
    <dgm:cxn modelId="{F2B25F4B-22D7-4512-BCE2-2AD0563F06A3}" type="presParOf" srcId="{B301F583-B5C5-4059-BCE5-589F2AFAA8A0}" destId="{2FC1243A-E448-4079-A9FC-695BAC1F996F}" srcOrd="2" destOrd="0" presId="urn:microsoft.com/office/officeart/2008/layout/LinedList"/>
    <dgm:cxn modelId="{98C20192-5F00-47DE-BED6-139E6B7D8A79}" type="presParOf" srcId="{B301F583-B5C5-4059-BCE5-589F2AFAA8A0}" destId="{FD50C697-76F9-4CF2-94C6-7546C1400489}" srcOrd="3" destOrd="0" presId="urn:microsoft.com/office/officeart/2008/layout/LinedList"/>
    <dgm:cxn modelId="{AF6D5A60-E27E-4942-8F51-E9FAC1FE08A8}" type="presParOf" srcId="{FD50C697-76F9-4CF2-94C6-7546C1400489}" destId="{C086473F-53B1-48C9-A445-12AC26715AF1}" srcOrd="0" destOrd="0" presId="urn:microsoft.com/office/officeart/2008/layout/LinedList"/>
    <dgm:cxn modelId="{7FC85132-B13C-4DA5-94F4-ABEF7EE914FA}" type="presParOf" srcId="{FD50C697-76F9-4CF2-94C6-7546C1400489}" destId="{9A08F063-8825-4B99-BA24-112FEC263A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D883A-0F2B-4B16-9581-DC1BE0B8D962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41129B-B531-427B-957E-27348F7EBA6E}">
      <dgm:prSet/>
      <dgm:spPr/>
      <dgm:t>
        <a:bodyPr/>
        <a:lstStyle/>
        <a:p>
          <a:r>
            <a:rPr lang="en-US"/>
            <a:t>The </a:t>
          </a:r>
          <a:r>
            <a:rPr lang="en-US" i="1"/>
            <a:t>Notebook Dashboard</a:t>
          </a:r>
          <a:r>
            <a:rPr lang="en-US"/>
            <a:t> is the component which is shown first when you launch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. The </a:t>
          </a:r>
          <a:r>
            <a:rPr lang="en-US" i="1"/>
            <a:t>Notebook Dashboard</a:t>
          </a:r>
          <a:r>
            <a:rPr lang="en-US"/>
            <a:t> is mainly used to open </a:t>
          </a:r>
          <a:r>
            <a:rPr lang="en-US">
              <a:hlinkClick xmlns:r="http://schemas.openxmlformats.org/officeDocument/2006/relationships" r:id="rId1"/>
            </a:rPr>
            <a:t>notebook documents</a:t>
          </a:r>
          <a:r>
            <a:rPr lang="en-US"/>
            <a:t>, and to manage the running </a:t>
          </a:r>
          <a:r>
            <a:rPr lang="en-US">
              <a:hlinkClick xmlns:r="http://schemas.openxmlformats.org/officeDocument/2006/relationships" r:id="rId1"/>
            </a:rPr>
            <a:t>kernels</a:t>
          </a:r>
          <a:r>
            <a:rPr lang="en-US"/>
            <a:t> (visualize and shutdown).</a:t>
          </a:r>
        </a:p>
      </dgm:t>
    </dgm:pt>
    <dgm:pt modelId="{1F4B5C6F-79C5-4DD2-96A4-9B5C8681712A}" type="parTrans" cxnId="{E8401D99-E2C5-49B1-9BE3-54F18AA05B99}">
      <dgm:prSet/>
      <dgm:spPr/>
      <dgm:t>
        <a:bodyPr/>
        <a:lstStyle/>
        <a:p>
          <a:endParaRPr lang="en-US"/>
        </a:p>
      </dgm:t>
    </dgm:pt>
    <dgm:pt modelId="{602AB86C-2020-40D1-8597-75D3642535C5}" type="sibTrans" cxnId="{E8401D99-E2C5-49B1-9BE3-54F18AA05B99}">
      <dgm:prSet/>
      <dgm:spPr/>
      <dgm:t>
        <a:bodyPr/>
        <a:lstStyle/>
        <a:p>
          <a:endParaRPr lang="en-US"/>
        </a:p>
      </dgm:t>
    </dgm:pt>
    <dgm:pt modelId="{0F677F7B-9657-47EE-9527-DDC952CB16BA}">
      <dgm:prSet/>
      <dgm:spPr/>
      <dgm:t>
        <a:bodyPr/>
        <a:lstStyle/>
        <a:p>
          <a:r>
            <a:rPr lang="en-US"/>
            <a:t>The </a:t>
          </a:r>
          <a:r>
            <a:rPr lang="en-US" i="1"/>
            <a:t>Notebook Dashboard</a:t>
          </a:r>
          <a:r>
            <a:rPr lang="en-US"/>
            <a:t> has other features similar to a file manager, namely navigating folders and renaming/deleting files.</a:t>
          </a:r>
        </a:p>
      </dgm:t>
    </dgm:pt>
    <dgm:pt modelId="{7BFF6FAB-219E-4361-A9B6-8E517CE51992}" type="parTrans" cxnId="{BE02C107-F171-49A1-BEFD-E57DEFC980D3}">
      <dgm:prSet/>
      <dgm:spPr/>
      <dgm:t>
        <a:bodyPr/>
        <a:lstStyle/>
        <a:p>
          <a:endParaRPr lang="en-US"/>
        </a:p>
      </dgm:t>
    </dgm:pt>
    <dgm:pt modelId="{27B61F49-7BA0-4120-8FB7-5A5D03F45D7B}" type="sibTrans" cxnId="{BE02C107-F171-49A1-BEFD-E57DEFC980D3}">
      <dgm:prSet/>
      <dgm:spPr/>
      <dgm:t>
        <a:bodyPr/>
        <a:lstStyle/>
        <a:p>
          <a:endParaRPr lang="en-US"/>
        </a:p>
      </dgm:t>
    </dgm:pt>
    <dgm:pt modelId="{D7A07D18-BE7F-4D23-B848-DAF940839D52}" type="pres">
      <dgm:prSet presAssocID="{736D883A-0F2B-4B16-9581-DC1BE0B8D962}" presName="linear" presStyleCnt="0">
        <dgm:presLayoutVars>
          <dgm:animLvl val="lvl"/>
          <dgm:resizeHandles val="exact"/>
        </dgm:presLayoutVars>
      </dgm:prSet>
      <dgm:spPr/>
    </dgm:pt>
    <dgm:pt modelId="{5DD41475-45EB-41DB-B873-909294249BA2}" type="pres">
      <dgm:prSet presAssocID="{5141129B-B531-427B-957E-27348F7EBA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65719D-8D40-430E-9268-A4DF6CA59E83}" type="pres">
      <dgm:prSet presAssocID="{602AB86C-2020-40D1-8597-75D3642535C5}" presName="spacer" presStyleCnt="0"/>
      <dgm:spPr/>
    </dgm:pt>
    <dgm:pt modelId="{A5107775-25F6-4E4B-8721-22BD681371F3}" type="pres">
      <dgm:prSet presAssocID="{0F677F7B-9657-47EE-9527-DDC952CB16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2C107-F171-49A1-BEFD-E57DEFC980D3}" srcId="{736D883A-0F2B-4B16-9581-DC1BE0B8D962}" destId="{0F677F7B-9657-47EE-9527-DDC952CB16BA}" srcOrd="1" destOrd="0" parTransId="{7BFF6FAB-219E-4361-A9B6-8E517CE51992}" sibTransId="{27B61F49-7BA0-4120-8FB7-5A5D03F45D7B}"/>
    <dgm:cxn modelId="{3E13A995-E534-43E6-8672-95A841063DF3}" type="presOf" srcId="{0F677F7B-9657-47EE-9527-DDC952CB16BA}" destId="{A5107775-25F6-4E4B-8721-22BD681371F3}" srcOrd="0" destOrd="0" presId="urn:microsoft.com/office/officeart/2005/8/layout/vList2"/>
    <dgm:cxn modelId="{E8401D99-E2C5-49B1-9BE3-54F18AA05B99}" srcId="{736D883A-0F2B-4B16-9581-DC1BE0B8D962}" destId="{5141129B-B531-427B-957E-27348F7EBA6E}" srcOrd="0" destOrd="0" parTransId="{1F4B5C6F-79C5-4DD2-96A4-9B5C8681712A}" sibTransId="{602AB86C-2020-40D1-8597-75D3642535C5}"/>
    <dgm:cxn modelId="{EDF4E2E2-5ED5-4A34-8F2C-8D6DF1082F7D}" type="presOf" srcId="{736D883A-0F2B-4B16-9581-DC1BE0B8D962}" destId="{D7A07D18-BE7F-4D23-B848-DAF940839D52}" srcOrd="0" destOrd="0" presId="urn:microsoft.com/office/officeart/2005/8/layout/vList2"/>
    <dgm:cxn modelId="{E04C7BED-92BC-4664-823C-E2C390D69F9F}" type="presOf" srcId="{5141129B-B531-427B-957E-27348F7EBA6E}" destId="{5DD41475-45EB-41DB-B873-909294249BA2}" srcOrd="0" destOrd="0" presId="urn:microsoft.com/office/officeart/2005/8/layout/vList2"/>
    <dgm:cxn modelId="{D1475D3D-9738-44E0-A7CC-11AC1BC59101}" type="presParOf" srcId="{D7A07D18-BE7F-4D23-B848-DAF940839D52}" destId="{5DD41475-45EB-41DB-B873-909294249BA2}" srcOrd="0" destOrd="0" presId="urn:microsoft.com/office/officeart/2005/8/layout/vList2"/>
    <dgm:cxn modelId="{BCDD0283-714F-4949-BED2-1CA44783BAE8}" type="presParOf" srcId="{D7A07D18-BE7F-4D23-B848-DAF940839D52}" destId="{AF65719D-8D40-430E-9268-A4DF6CA59E83}" srcOrd="1" destOrd="0" presId="urn:microsoft.com/office/officeart/2005/8/layout/vList2"/>
    <dgm:cxn modelId="{1273A70C-73D3-402E-A06A-3AA51FBBFAC5}" type="presParOf" srcId="{D7A07D18-BE7F-4D23-B848-DAF940839D52}" destId="{A5107775-25F6-4E4B-8721-22BD681371F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441FC5-F9D0-4538-8319-60E1E94214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5998BC-5BB4-4DD8-9FC3-16CF99ECC208}">
      <dgm:prSet/>
      <dgm:spPr/>
      <dgm:t>
        <a:bodyPr/>
        <a:lstStyle/>
        <a:p>
          <a:r>
            <a:rPr lang="en-US" b="1"/>
            <a:t>Step 0: The browser</a:t>
          </a:r>
          <a:endParaRPr lang="en-US"/>
        </a:p>
      </dgm:t>
    </dgm:pt>
    <dgm:pt modelId="{30D286A3-E20F-4B76-A5CE-2DB5F8EC7245}" type="parTrans" cxnId="{58850412-3258-4ACD-8C25-DFEAB3582167}">
      <dgm:prSet/>
      <dgm:spPr/>
      <dgm:t>
        <a:bodyPr/>
        <a:lstStyle/>
        <a:p>
          <a:endParaRPr lang="en-US"/>
        </a:p>
      </dgm:t>
    </dgm:pt>
    <dgm:pt modelId="{55E91FDB-5FCC-4FB1-88CB-2644CD0E47DF}" type="sibTrans" cxnId="{58850412-3258-4ACD-8C25-DFEAB3582167}">
      <dgm:prSet/>
      <dgm:spPr/>
      <dgm:t>
        <a:bodyPr/>
        <a:lstStyle/>
        <a:p>
          <a:endParaRPr lang="en-US"/>
        </a:p>
      </dgm:t>
    </dgm:pt>
    <dgm:pt modelId="{B938DDF3-030D-495D-8F18-92105B53D506}">
      <dgm:prSet/>
      <dgm:spPr/>
      <dgm:t>
        <a:bodyPr/>
        <a:lstStyle/>
        <a:p>
          <a:r>
            <a:rPr lang="en-US"/>
            <a:t>Step “zero” consists in installing a modern standard-compliant browser. Either Mozilla Firefox or Google Chrome will work well. Try to avoid MS Explorer.</a:t>
          </a:r>
        </a:p>
      </dgm:t>
    </dgm:pt>
    <dgm:pt modelId="{F955D9B2-E5C2-449E-B8D4-B2DFF56ED379}" type="parTrans" cxnId="{CE3ADE80-1B18-4717-A092-F5B9E6BAD426}">
      <dgm:prSet/>
      <dgm:spPr/>
      <dgm:t>
        <a:bodyPr/>
        <a:lstStyle/>
        <a:p>
          <a:endParaRPr lang="en-US"/>
        </a:p>
      </dgm:t>
    </dgm:pt>
    <dgm:pt modelId="{9271C4EF-CF43-48A9-B5CB-7A741732DC72}" type="sibTrans" cxnId="{CE3ADE80-1B18-4717-A092-F5B9E6BAD426}">
      <dgm:prSet/>
      <dgm:spPr/>
      <dgm:t>
        <a:bodyPr/>
        <a:lstStyle/>
        <a:p>
          <a:endParaRPr lang="en-US"/>
        </a:p>
      </dgm:t>
    </dgm:pt>
    <dgm:pt modelId="{94AF22BD-C443-471F-A59F-BC40F2B4A9A1}" type="pres">
      <dgm:prSet presAssocID="{E3441FC5-F9D0-4538-8319-60E1E9421493}" presName="linear" presStyleCnt="0">
        <dgm:presLayoutVars>
          <dgm:animLvl val="lvl"/>
          <dgm:resizeHandles val="exact"/>
        </dgm:presLayoutVars>
      </dgm:prSet>
      <dgm:spPr/>
    </dgm:pt>
    <dgm:pt modelId="{93BA574D-897B-4B8C-9633-1E302CA6B453}" type="pres">
      <dgm:prSet presAssocID="{F45998BC-5BB4-4DD8-9FC3-16CF99ECC2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49493D-6E18-42E5-83BD-0CDDBA5B7EE3}" type="pres">
      <dgm:prSet presAssocID="{55E91FDB-5FCC-4FB1-88CB-2644CD0E47DF}" presName="spacer" presStyleCnt="0"/>
      <dgm:spPr/>
    </dgm:pt>
    <dgm:pt modelId="{6F9271B0-3B32-408A-9BCC-9C77EA12FAE3}" type="pres">
      <dgm:prSet presAssocID="{B938DDF3-030D-495D-8F18-92105B53D50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8850412-3258-4ACD-8C25-DFEAB3582167}" srcId="{E3441FC5-F9D0-4538-8319-60E1E9421493}" destId="{F45998BC-5BB4-4DD8-9FC3-16CF99ECC208}" srcOrd="0" destOrd="0" parTransId="{30D286A3-E20F-4B76-A5CE-2DB5F8EC7245}" sibTransId="{55E91FDB-5FCC-4FB1-88CB-2644CD0E47DF}"/>
    <dgm:cxn modelId="{AFCC3A6E-CA43-4188-92A6-951FDC9A20B5}" type="presOf" srcId="{F45998BC-5BB4-4DD8-9FC3-16CF99ECC208}" destId="{93BA574D-897B-4B8C-9633-1E302CA6B453}" srcOrd="0" destOrd="0" presId="urn:microsoft.com/office/officeart/2005/8/layout/vList2"/>
    <dgm:cxn modelId="{60178171-5BCC-46F6-BE00-0F9E9E3EB5F6}" type="presOf" srcId="{E3441FC5-F9D0-4538-8319-60E1E9421493}" destId="{94AF22BD-C443-471F-A59F-BC40F2B4A9A1}" srcOrd="0" destOrd="0" presId="urn:microsoft.com/office/officeart/2005/8/layout/vList2"/>
    <dgm:cxn modelId="{4BB87A54-78F4-4ED7-98B2-28FF010626C5}" type="presOf" srcId="{B938DDF3-030D-495D-8F18-92105B53D506}" destId="{6F9271B0-3B32-408A-9BCC-9C77EA12FAE3}" srcOrd="0" destOrd="0" presId="urn:microsoft.com/office/officeart/2005/8/layout/vList2"/>
    <dgm:cxn modelId="{CE3ADE80-1B18-4717-A092-F5B9E6BAD426}" srcId="{E3441FC5-F9D0-4538-8319-60E1E9421493}" destId="{B938DDF3-030D-495D-8F18-92105B53D506}" srcOrd="1" destOrd="0" parTransId="{F955D9B2-E5C2-449E-B8D4-B2DFF56ED379}" sibTransId="{9271C4EF-CF43-48A9-B5CB-7A741732DC72}"/>
    <dgm:cxn modelId="{E7A85AF7-132D-464A-A6CD-EE11C1438CE1}" type="presParOf" srcId="{94AF22BD-C443-471F-A59F-BC40F2B4A9A1}" destId="{93BA574D-897B-4B8C-9633-1E302CA6B453}" srcOrd="0" destOrd="0" presId="urn:microsoft.com/office/officeart/2005/8/layout/vList2"/>
    <dgm:cxn modelId="{485C70A4-2009-4A94-BA92-1ED34FDE00D0}" type="presParOf" srcId="{94AF22BD-C443-471F-A59F-BC40F2B4A9A1}" destId="{C249493D-6E18-42E5-83BD-0CDDBA5B7EE3}" srcOrd="1" destOrd="0" presId="urn:microsoft.com/office/officeart/2005/8/layout/vList2"/>
    <dgm:cxn modelId="{75E0190D-0AD6-49D3-91E7-8C862909DFE7}" type="presParOf" srcId="{94AF22BD-C443-471F-A59F-BC40F2B4A9A1}" destId="{6F9271B0-3B32-408A-9BCC-9C77EA12F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45C1B-79E9-4EE2-81FA-16CF689AAE5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31FE00-CA9B-4CF9-AA47-77FA0C270807}">
      <dgm:prSet/>
      <dgm:spPr/>
      <dgm:t>
        <a:bodyPr/>
        <a:lstStyle/>
        <a:p>
          <a:r>
            <a:rPr lang="en-US" b="1"/>
            <a:t>Step 1: Installation</a:t>
          </a:r>
          <a:endParaRPr lang="en-US"/>
        </a:p>
      </dgm:t>
    </dgm:pt>
    <dgm:pt modelId="{42055197-40A2-40AA-ADD0-59F37599753A}" type="parTrans" cxnId="{E1044EC8-C1A0-436B-B0AE-CB1C74536F4B}">
      <dgm:prSet/>
      <dgm:spPr/>
      <dgm:t>
        <a:bodyPr/>
        <a:lstStyle/>
        <a:p>
          <a:endParaRPr lang="en-US"/>
        </a:p>
      </dgm:t>
    </dgm:pt>
    <dgm:pt modelId="{078111DC-365B-4C49-9A72-03971BA8B098}" type="sibTrans" cxnId="{E1044EC8-C1A0-436B-B0AE-CB1C74536F4B}">
      <dgm:prSet/>
      <dgm:spPr/>
      <dgm:t>
        <a:bodyPr/>
        <a:lstStyle/>
        <a:p>
          <a:endParaRPr lang="en-US"/>
        </a:p>
      </dgm:t>
    </dgm:pt>
    <dgm:pt modelId="{352BB28F-9325-4459-80F8-4B194161EE14}">
      <dgm:prSet/>
      <dgm:spPr/>
      <dgm:t>
        <a:bodyPr/>
        <a:lstStyle/>
        <a:p>
          <a:r>
            <a:rPr lang="en-US"/>
            <a:t>The easiest way to install the </a:t>
          </a:r>
          <a:r>
            <a:rPr lang="en-US" i="1"/>
            <a:t>Jupyter Notebook App</a:t>
          </a:r>
          <a:r>
            <a:rPr lang="en-US"/>
            <a:t> is installing a scientific python distribution which also includes scientific python packages. The most common distribution is called </a:t>
          </a:r>
          <a:r>
            <a:rPr lang="en-US" b="1"/>
            <a:t>Anaconda</a:t>
          </a:r>
          <a:r>
            <a:rPr lang="en-US"/>
            <a:t>:</a:t>
          </a:r>
        </a:p>
      </dgm:t>
    </dgm:pt>
    <dgm:pt modelId="{2F223ED3-AF28-404F-A2E6-7C86E140397E}" type="parTrans" cxnId="{7999958B-6289-4D1B-99C5-4C02C609F57A}">
      <dgm:prSet/>
      <dgm:spPr/>
      <dgm:t>
        <a:bodyPr/>
        <a:lstStyle/>
        <a:p>
          <a:endParaRPr lang="en-US"/>
        </a:p>
      </dgm:t>
    </dgm:pt>
    <dgm:pt modelId="{548101B3-B639-4866-945F-63FC9BE8EE52}" type="sibTrans" cxnId="{7999958B-6289-4D1B-99C5-4C02C609F57A}">
      <dgm:prSet/>
      <dgm:spPr/>
      <dgm:t>
        <a:bodyPr/>
        <a:lstStyle/>
        <a:p>
          <a:endParaRPr lang="en-US"/>
        </a:p>
      </dgm:t>
    </dgm:pt>
    <dgm:pt modelId="{5958FEB9-11E9-4C46-9FEE-D46A570F3CA1}">
      <dgm:prSet/>
      <dgm:spPr/>
      <dgm:t>
        <a:bodyPr/>
        <a:lstStyle/>
        <a:p>
          <a:r>
            <a:rPr lang="en-US"/>
            <a:t>Download </a:t>
          </a:r>
          <a:r>
            <a:rPr lang="en-US">
              <a:hlinkClick xmlns:r="http://schemas.openxmlformats.org/officeDocument/2006/relationships" r:id="rId1"/>
            </a:rPr>
            <a:t>Anaconda Distribution</a:t>
          </a:r>
          <a:r>
            <a:rPr lang="en-US"/>
            <a:t> (a few 100MB), Python 3, 64 bits.</a:t>
          </a:r>
        </a:p>
      </dgm:t>
    </dgm:pt>
    <dgm:pt modelId="{F266A2F0-2A80-4B1E-9AA0-5302A54021ED}" type="parTrans" cxnId="{B6C914B8-B786-48CD-B412-BD8E9610A6E9}">
      <dgm:prSet/>
      <dgm:spPr/>
      <dgm:t>
        <a:bodyPr/>
        <a:lstStyle/>
        <a:p>
          <a:endParaRPr lang="en-US"/>
        </a:p>
      </dgm:t>
    </dgm:pt>
    <dgm:pt modelId="{2AD755B9-237F-47E3-B2E3-7AD087F8DA6B}" type="sibTrans" cxnId="{B6C914B8-B786-48CD-B412-BD8E9610A6E9}">
      <dgm:prSet/>
      <dgm:spPr/>
      <dgm:t>
        <a:bodyPr/>
        <a:lstStyle/>
        <a:p>
          <a:endParaRPr lang="en-US"/>
        </a:p>
      </dgm:t>
    </dgm:pt>
    <dgm:pt modelId="{F7673DA8-EB48-4B0C-86ED-1D5997E780D6}">
      <dgm:prSet/>
      <dgm:spPr/>
      <dgm:t>
        <a:bodyPr/>
        <a:lstStyle/>
        <a:p>
          <a:r>
            <a:rPr lang="en-US"/>
            <a:t>Install it using the default settings for a </a:t>
          </a:r>
          <a:r>
            <a:rPr lang="en-US" i="1"/>
            <a:t>single user</a:t>
          </a:r>
          <a:r>
            <a:rPr lang="en-US"/>
            <a:t>.</a:t>
          </a:r>
        </a:p>
      </dgm:t>
    </dgm:pt>
    <dgm:pt modelId="{D6032E3F-6DA6-4EFE-806E-0FC7BDEC9C1D}" type="parTrans" cxnId="{F5C24D1F-D975-4261-9385-5C8C38BAE5E0}">
      <dgm:prSet/>
      <dgm:spPr/>
      <dgm:t>
        <a:bodyPr/>
        <a:lstStyle/>
        <a:p>
          <a:endParaRPr lang="en-US"/>
        </a:p>
      </dgm:t>
    </dgm:pt>
    <dgm:pt modelId="{D6DA5C20-98E9-4328-B1F6-73F23D49D91E}" type="sibTrans" cxnId="{F5C24D1F-D975-4261-9385-5C8C38BAE5E0}">
      <dgm:prSet/>
      <dgm:spPr/>
      <dgm:t>
        <a:bodyPr/>
        <a:lstStyle/>
        <a:p>
          <a:endParaRPr lang="en-US"/>
        </a:p>
      </dgm:t>
    </dgm:pt>
    <dgm:pt modelId="{FC844560-2585-4119-A0A5-9526E4577586}" type="pres">
      <dgm:prSet presAssocID="{8F045C1B-79E9-4EE2-81FA-16CF689AAE57}" presName="Name0" presStyleCnt="0">
        <dgm:presLayoutVars>
          <dgm:dir/>
          <dgm:animLvl val="lvl"/>
          <dgm:resizeHandles val="exact"/>
        </dgm:presLayoutVars>
      </dgm:prSet>
      <dgm:spPr/>
    </dgm:pt>
    <dgm:pt modelId="{B75A01EF-48AA-426C-A377-489EFBF7F723}" type="pres">
      <dgm:prSet presAssocID="{F7673DA8-EB48-4B0C-86ED-1D5997E780D6}" presName="boxAndChildren" presStyleCnt="0"/>
      <dgm:spPr/>
    </dgm:pt>
    <dgm:pt modelId="{944E863C-3AE7-46DF-8315-7AFB43DFF9BC}" type="pres">
      <dgm:prSet presAssocID="{F7673DA8-EB48-4B0C-86ED-1D5997E780D6}" presName="parentTextBox" presStyleLbl="node1" presStyleIdx="0" presStyleCnt="4"/>
      <dgm:spPr/>
    </dgm:pt>
    <dgm:pt modelId="{5C37D98E-31CD-490C-872F-23FFEEA0B13D}" type="pres">
      <dgm:prSet presAssocID="{2AD755B9-237F-47E3-B2E3-7AD087F8DA6B}" presName="sp" presStyleCnt="0"/>
      <dgm:spPr/>
    </dgm:pt>
    <dgm:pt modelId="{553914EB-9147-4628-829E-E89300804C80}" type="pres">
      <dgm:prSet presAssocID="{5958FEB9-11E9-4C46-9FEE-D46A570F3CA1}" presName="arrowAndChildren" presStyleCnt="0"/>
      <dgm:spPr/>
    </dgm:pt>
    <dgm:pt modelId="{412B51DC-40AB-47AD-8A95-BE7FF89BC093}" type="pres">
      <dgm:prSet presAssocID="{5958FEB9-11E9-4C46-9FEE-D46A570F3CA1}" presName="parentTextArrow" presStyleLbl="node1" presStyleIdx="1" presStyleCnt="4"/>
      <dgm:spPr/>
    </dgm:pt>
    <dgm:pt modelId="{7AD4AECF-5029-4776-990A-1C670952EFA5}" type="pres">
      <dgm:prSet presAssocID="{548101B3-B639-4866-945F-63FC9BE8EE52}" presName="sp" presStyleCnt="0"/>
      <dgm:spPr/>
    </dgm:pt>
    <dgm:pt modelId="{B1690800-404F-4CC4-A3AB-8FD4330C4C35}" type="pres">
      <dgm:prSet presAssocID="{352BB28F-9325-4459-80F8-4B194161EE14}" presName="arrowAndChildren" presStyleCnt="0"/>
      <dgm:spPr/>
    </dgm:pt>
    <dgm:pt modelId="{9BD56110-752F-4691-953B-33D72A539B09}" type="pres">
      <dgm:prSet presAssocID="{352BB28F-9325-4459-80F8-4B194161EE14}" presName="parentTextArrow" presStyleLbl="node1" presStyleIdx="2" presStyleCnt="4"/>
      <dgm:spPr/>
    </dgm:pt>
    <dgm:pt modelId="{AE253AC5-6252-4855-885F-11EEAB1D190D}" type="pres">
      <dgm:prSet presAssocID="{078111DC-365B-4C49-9A72-03971BA8B098}" presName="sp" presStyleCnt="0"/>
      <dgm:spPr/>
    </dgm:pt>
    <dgm:pt modelId="{A4CBBCF4-82DE-451F-AB23-7E95FBF26C00}" type="pres">
      <dgm:prSet presAssocID="{7C31FE00-CA9B-4CF9-AA47-77FA0C270807}" presName="arrowAndChildren" presStyleCnt="0"/>
      <dgm:spPr/>
    </dgm:pt>
    <dgm:pt modelId="{0EF3F692-4E0E-499D-871E-B6170DB8A0DA}" type="pres">
      <dgm:prSet presAssocID="{7C31FE00-CA9B-4CF9-AA47-77FA0C270807}" presName="parentTextArrow" presStyleLbl="node1" presStyleIdx="3" presStyleCnt="4"/>
      <dgm:spPr/>
    </dgm:pt>
  </dgm:ptLst>
  <dgm:cxnLst>
    <dgm:cxn modelId="{70B5191C-A12D-49DA-8424-60200CCE9A51}" type="presOf" srcId="{352BB28F-9325-4459-80F8-4B194161EE14}" destId="{9BD56110-752F-4691-953B-33D72A539B09}" srcOrd="0" destOrd="0" presId="urn:microsoft.com/office/officeart/2005/8/layout/process4"/>
    <dgm:cxn modelId="{8F355E1F-A6E6-4596-8205-CAAC38B29F6C}" type="presOf" srcId="{7C31FE00-CA9B-4CF9-AA47-77FA0C270807}" destId="{0EF3F692-4E0E-499D-871E-B6170DB8A0DA}" srcOrd="0" destOrd="0" presId="urn:microsoft.com/office/officeart/2005/8/layout/process4"/>
    <dgm:cxn modelId="{F5C24D1F-D975-4261-9385-5C8C38BAE5E0}" srcId="{8F045C1B-79E9-4EE2-81FA-16CF689AAE57}" destId="{F7673DA8-EB48-4B0C-86ED-1D5997E780D6}" srcOrd="3" destOrd="0" parTransId="{D6032E3F-6DA6-4EFE-806E-0FC7BDEC9C1D}" sibTransId="{D6DA5C20-98E9-4328-B1F6-73F23D49D91E}"/>
    <dgm:cxn modelId="{B8CC3A55-CEEF-4401-B5EE-0363945D305E}" type="presOf" srcId="{8F045C1B-79E9-4EE2-81FA-16CF689AAE57}" destId="{FC844560-2585-4119-A0A5-9526E4577586}" srcOrd="0" destOrd="0" presId="urn:microsoft.com/office/officeart/2005/8/layout/process4"/>
    <dgm:cxn modelId="{DCBAE47B-E926-434F-8809-22E27DE4B006}" type="presOf" srcId="{F7673DA8-EB48-4B0C-86ED-1D5997E780D6}" destId="{944E863C-3AE7-46DF-8315-7AFB43DFF9BC}" srcOrd="0" destOrd="0" presId="urn:microsoft.com/office/officeart/2005/8/layout/process4"/>
    <dgm:cxn modelId="{7999958B-6289-4D1B-99C5-4C02C609F57A}" srcId="{8F045C1B-79E9-4EE2-81FA-16CF689AAE57}" destId="{352BB28F-9325-4459-80F8-4B194161EE14}" srcOrd="1" destOrd="0" parTransId="{2F223ED3-AF28-404F-A2E6-7C86E140397E}" sibTransId="{548101B3-B639-4866-945F-63FC9BE8EE52}"/>
    <dgm:cxn modelId="{20D8DDB6-F076-4D71-BCD0-F438ABA64ECB}" type="presOf" srcId="{5958FEB9-11E9-4C46-9FEE-D46A570F3CA1}" destId="{412B51DC-40AB-47AD-8A95-BE7FF89BC093}" srcOrd="0" destOrd="0" presId="urn:microsoft.com/office/officeart/2005/8/layout/process4"/>
    <dgm:cxn modelId="{B6C914B8-B786-48CD-B412-BD8E9610A6E9}" srcId="{8F045C1B-79E9-4EE2-81FA-16CF689AAE57}" destId="{5958FEB9-11E9-4C46-9FEE-D46A570F3CA1}" srcOrd="2" destOrd="0" parTransId="{F266A2F0-2A80-4B1E-9AA0-5302A54021ED}" sibTransId="{2AD755B9-237F-47E3-B2E3-7AD087F8DA6B}"/>
    <dgm:cxn modelId="{E1044EC8-C1A0-436B-B0AE-CB1C74536F4B}" srcId="{8F045C1B-79E9-4EE2-81FA-16CF689AAE57}" destId="{7C31FE00-CA9B-4CF9-AA47-77FA0C270807}" srcOrd="0" destOrd="0" parTransId="{42055197-40A2-40AA-ADD0-59F37599753A}" sibTransId="{078111DC-365B-4C49-9A72-03971BA8B098}"/>
    <dgm:cxn modelId="{17A1133C-A4A0-4F9F-96F4-5383965557C9}" type="presParOf" srcId="{FC844560-2585-4119-A0A5-9526E4577586}" destId="{B75A01EF-48AA-426C-A377-489EFBF7F723}" srcOrd="0" destOrd="0" presId="urn:microsoft.com/office/officeart/2005/8/layout/process4"/>
    <dgm:cxn modelId="{0E1069E2-EBA1-4C97-9D76-0B681D3751B9}" type="presParOf" srcId="{B75A01EF-48AA-426C-A377-489EFBF7F723}" destId="{944E863C-3AE7-46DF-8315-7AFB43DFF9BC}" srcOrd="0" destOrd="0" presId="urn:microsoft.com/office/officeart/2005/8/layout/process4"/>
    <dgm:cxn modelId="{4B3408CF-910D-4F4E-99BF-B47F48F21AA9}" type="presParOf" srcId="{FC844560-2585-4119-A0A5-9526E4577586}" destId="{5C37D98E-31CD-490C-872F-23FFEEA0B13D}" srcOrd="1" destOrd="0" presId="urn:microsoft.com/office/officeart/2005/8/layout/process4"/>
    <dgm:cxn modelId="{E4847021-5E05-4521-A9E7-CC8BB6F2AD59}" type="presParOf" srcId="{FC844560-2585-4119-A0A5-9526E4577586}" destId="{553914EB-9147-4628-829E-E89300804C80}" srcOrd="2" destOrd="0" presId="urn:microsoft.com/office/officeart/2005/8/layout/process4"/>
    <dgm:cxn modelId="{260773CF-D431-42FA-B635-438E3B0EE2F9}" type="presParOf" srcId="{553914EB-9147-4628-829E-E89300804C80}" destId="{412B51DC-40AB-47AD-8A95-BE7FF89BC093}" srcOrd="0" destOrd="0" presId="urn:microsoft.com/office/officeart/2005/8/layout/process4"/>
    <dgm:cxn modelId="{39E5E123-9B6B-44D0-98F9-7E887B617043}" type="presParOf" srcId="{FC844560-2585-4119-A0A5-9526E4577586}" destId="{7AD4AECF-5029-4776-990A-1C670952EFA5}" srcOrd="3" destOrd="0" presId="urn:microsoft.com/office/officeart/2005/8/layout/process4"/>
    <dgm:cxn modelId="{EBFB101A-503F-4E25-B2BD-3B0EBE4890D6}" type="presParOf" srcId="{FC844560-2585-4119-A0A5-9526E4577586}" destId="{B1690800-404F-4CC4-A3AB-8FD4330C4C35}" srcOrd="4" destOrd="0" presId="urn:microsoft.com/office/officeart/2005/8/layout/process4"/>
    <dgm:cxn modelId="{D39ECC72-0BD3-41D4-9654-F9307655496A}" type="presParOf" srcId="{B1690800-404F-4CC4-A3AB-8FD4330C4C35}" destId="{9BD56110-752F-4691-953B-33D72A539B09}" srcOrd="0" destOrd="0" presId="urn:microsoft.com/office/officeart/2005/8/layout/process4"/>
    <dgm:cxn modelId="{3E2BC66B-EB6D-4EEA-A7BF-79FA47414EF1}" type="presParOf" srcId="{FC844560-2585-4119-A0A5-9526E4577586}" destId="{AE253AC5-6252-4855-885F-11EEAB1D190D}" srcOrd="5" destOrd="0" presId="urn:microsoft.com/office/officeart/2005/8/layout/process4"/>
    <dgm:cxn modelId="{EC88889A-C033-4907-A0DC-CAC0E60E80C5}" type="presParOf" srcId="{FC844560-2585-4119-A0A5-9526E4577586}" destId="{A4CBBCF4-82DE-451F-AB23-7E95FBF26C00}" srcOrd="6" destOrd="0" presId="urn:microsoft.com/office/officeart/2005/8/layout/process4"/>
    <dgm:cxn modelId="{FBE97177-B8FC-437A-A01E-837D7C32243D}" type="presParOf" srcId="{A4CBBCF4-82DE-451F-AB23-7E95FBF26C00}" destId="{0EF3F692-4E0E-499D-871E-B6170DB8A0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79381B-2656-41AA-A58F-11D8CE76F4A6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F6327C-7EBA-481B-8482-196563D6A2B2}">
      <dgm:prSet/>
      <dgm:spPr/>
      <dgm:t>
        <a:bodyPr/>
        <a:lstStyle/>
        <a:p>
          <a:r>
            <a:rPr lang="en-US"/>
            <a:t>This will launch a new browser window (or a new tab) showing the </a:t>
          </a:r>
          <a:r>
            <a:rPr lang="en-US">
              <a:hlinkClick xmlns:r="http://schemas.openxmlformats.org/officeDocument/2006/relationships" r:id="rId1"/>
            </a:rPr>
            <a:t>Notebook Dashboard</a:t>
          </a:r>
          <a:r>
            <a:rPr lang="en-US"/>
            <a:t>, a sort of control panel that allows (among other things) to select which notebook to open.</a:t>
          </a:r>
        </a:p>
      </dgm:t>
    </dgm:pt>
    <dgm:pt modelId="{F34B04A7-11D4-450C-B22D-40B7EF0E7BDB}" type="parTrans" cxnId="{96483282-33C1-40B9-8F4B-E15F50C8B589}">
      <dgm:prSet/>
      <dgm:spPr/>
      <dgm:t>
        <a:bodyPr/>
        <a:lstStyle/>
        <a:p>
          <a:endParaRPr lang="en-US"/>
        </a:p>
      </dgm:t>
    </dgm:pt>
    <dgm:pt modelId="{668788CD-206B-4631-8B0D-EED4D8E6C8FE}" type="sibTrans" cxnId="{96483282-33C1-40B9-8F4B-E15F50C8B589}">
      <dgm:prSet/>
      <dgm:spPr/>
      <dgm:t>
        <a:bodyPr/>
        <a:lstStyle/>
        <a:p>
          <a:endParaRPr lang="en-US"/>
        </a:p>
      </dgm:t>
    </dgm:pt>
    <dgm:pt modelId="{C717174C-F501-4511-96FB-B0E473ECC92E}">
      <dgm:prSet/>
      <dgm:spPr/>
      <dgm:t>
        <a:bodyPr/>
        <a:lstStyle/>
        <a:p>
          <a:r>
            <a:rPr lang="en-US"/>
            <a:t>When started, the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 can access only files within its start-up folder (including any sub-folder). No configuration is necessary if you place your notebooks in your home folder or subfolders. Otherwise, you need to choose a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 start-up folder which will contain all the notebooks.</a:t>
          </a:r>
        </a:p>
      </dgm:t>
    </dgm:pt>
    <dgm:pt modelId="{562EA190-5FA4-447E-A1A6-FC5C1C8975E8}" type="parTrans" cxnId="{5EC4A574-438A-4CD1-80C7-6A7D032512A8}">
      <dgm:prSet/>
      <dgm:spPr/>
      <dgm:t>
        <a:bodyPr/>
        <a:lstStyle/>
        <a:p>
          <a:endParaRPr lang="en-US"/>
        </a:p>
      </dgm:t>
    </dgm:pt>
    <dgm:pt modelId="{DDBE7C9A-7CD1-412B-964D-184A6FA51CAE}" type="sibTrans" cxnId="{5EC4A574-438A-4CD1-80C7-6A7D032512A8}">
      <dgm:prSet/>
      <dgm:spPr/>
      <dgm:t>
        <a:bodyPr/>
        <a:lstStyle/>
        <a:p>
          <a:endParaRPr lang="en-US"/>
        </a:p>
      </dgm:t>
    </dgm:pt>
    <dgm:pt modelId="{39E2D377-9283-497C-874C-34289FF33FCD}" type="pres">
      <dgm:prSet presAssocID="{D679381B-2656-41AA-A58F-11D8CE76F4A6}" presName="Name0" presStyleCnt="0">
        <dgm:presLayoutVars>
          <dgm:dir/>
          <dgm:animLvl val="lvl"/>
          <dgm:resizeHandles val="exact"/>
        </dgm:presLayoutVars>
      </dgm:prSet>
      <dgm:spPr/>
    </dgm:pt>
    <dgm:pt modelId="{F6C95196-BE6A-4B4E-ADDD-3C0BFC0412A2}" type="pres">
      <dgm:prSet presAssocID="{C717174C-F501-4511-96FB-B0E473ECC92E}" presName="boxAndChildren" presStyleCnt="0"/>
      <dgm:spPr/>
    </dgm:pt>
    <dgm:pt modelId="{8D18948F-3D80-46FB-B246-8851173BEC50}" type="pres">
      <dgm:prSet presAssocID="{C717174C-F501-4511-96FB-B0E473ECC92E}" presName="parentTextBox" presStyleLbl="node1" presStyleIdx="0" presStyleCnt="2"/>
      <dgm:spPr/>
    </dgm:pt>
    <dgm:pt modelId="{67200A60-28D6-4241-A58D-8BE908E6C2E2}" type="pres">
      <dgm:prSet presAssocID="{668788CD-206B-4631-8B0D-EED4D8E6C8FE}" presName="sp" presStyleCnt="0"/>
      <dgm:spPr/>
    </dgm:pt>
    <dgm:pt modelId="{F362DE21-0C16-4C62-A896-8D4843962030}" type="pres">
      <dgm:prSet presAssocID="{DCF6327C-7EBA-481B-8482-196563D6A2B2}" presName="arrowAndChildren" presStyleCnt="0"/>
      <dgm:spPr/>
    </dgm:pt>
    <dgm:pt modelId="{7A40614E-185E-41CE-BC54-324CECFCEE0F}" type="pres">
      <dgm:prSet presAssocID="{DCF6327C-7EBA-481B-8482-196563D6A2B2}" presName="parentTextArrow" presStyleLbl="node1" presStyleIdx="1" presStyleCnt="2"/>
      <dgm:spPr/>
    </dgm:pt>
  </dgm:ptLst>
  <dgm:cxnLst>
    <dgm:cxn modelId="{F09C044B-F6CC-4EA8-BE97-532B8AB06055}" type="presOf" srcId="{DCF6327C-7EBA-481B-8482-196563D6A2B2}" destId="{7A40614E-185E-41CE-BC54-324CECFCEE0F}" srcOrd="0" destOrd="0" presId="urn:microsoft.com/office/officeart/2005/8/layout/process4"/>
    <dgm:cxn modelId="{5EC4A574-438A-4CD1-80C7-6A7D032512A8}" srcId="{D679381B-2656-41AA-A58F-11D8CE76F4A6}" destId="{C717174C-F501-4511-96FB-B0E473ECC92E}" srcOrd="1" destOrd="0" parTransId="{562EA190-5FA4-447E-A1A6-FC5C1C8975E8}" sibTransId="{DDBE7C9A-7CD1-412B-964D-184A6FA51CAE}"/>
    <dgm:cxn modelId="{80F06B7E-07AA-43A1-B84D-802FEC4481FB}" type="presOf" srcId="{D679381B-2656-41AA-A58F-11D8CE76F4A6}" destId="{39E2D377-9283-497C-874C-34289FF33FCD}" srcOrd="0" destOrd="0" presId="urn:microsoft.com/office/officeart/2005/8/layout/process4"/>
    <dgm:cxn modelId="{96483282-33C1-40B9-8F4B-E15F50C8B589}" srcId="{D679381B-2656-41AA-A58F-11D8CE76F4A6}" destId="{DCF6327C-7EBA-481B-8482-196563D6A2B2}" srcOrd="0" destOrd="0" parTransId="{F34B04A7-11D4-450C-B22D-40B7EF0E7BDB}" sibTransId="{668788CD-206B-4631-8B0D-EED4D8E6C8FE}"/>
    <dgm:cxn modelId="{755F0296-94C6-40EB-A89B-45F3C508BE5B}" type="presOf" srcId="{C717174C-F501-4511-96FB-B0E473ECC92E}" destId="{8D18948F-3D80-46FB-B246-8851173BEC50}" srcOrd="0" destOrd="0" presId="urn:microsoft.com/office/officeart/2005/8/layout/process4"/>
    <dgm:cxn modelId="{72E9D72D-1D72-458C-91A3-F470E315F5AB}" type="presParOf" srcId="{39E2D377-9283-497C-874C-34289FF33FCD}" destId="{F6C95196-BE6A-4B4E-ADDD-3C0BFC0412A2}" srcOrd="0" destOrd="0" presId="urn:microsoft.com/office/officeart/2005/8/layout/process4"/>
    <dgm:cxn modelId="{0DF389EF-D717-4187-B9DB-640DDE1E8A97}" type="presParOf" srcId="{F6C95196-BE6A-4B4E-ADDD-3C0BFC0412A2}" destId="{8D18948F-3D80-46FB-B246-8851173BEC50}" srcOrd="0" destOrd="0" presId="urn:microsoft.com/office/officeart/2005/8/layout/process4"/>
    <dgm:cxn modelId="{14B7E478-2C82-4BAA-B59D-300F3D3A21CB}" type="presParOf" srcId="{39E2D377-9283-497C-874C-34289FF33FCD}" destId="{67200A60-28D6-4241-A58D-8BE908E6C2E2}" srcOrd="1" destOrd="0" presId="urn:microsoft.com/office/officeart/2005/8/layout/process4"/>
    <dgm:cxn modelId="{8F2EBA6E-85EA-40C3-B437-52B3E058883D}" type="presParOf" srcId="{39E2D377-9283-497C-874C-34289FF33FCD}" destId="{F362DE21-0C16-4C62-A896-8D4843962030}" srcOrd="2" destOrd="0" presId="urn:microsoft.com/office/officeart/2005/8/layout/process4"/>
    <dgm:cxn modelId="{1C23D305-FE52-46D5-AC3A-ACEDF7E1895C}" type="presParOf" srcId="{F362DE21-0C16-4C62-A896-8D4843962030}" destId="{7A40614E-185E-41CE-BC54-324CECFCEE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1458C7-AADA-4838-A8AC-75A48A87D827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BAAD4-1107-443F-BBF2-80776043AF8E}">
      <dgm:prSet/>
      <dgm:spPr/>
      <dgm:t>
        <a:bodyPr/>
        <a:lstStyle/>
        <a:p>
          <a:r>
            <a:rPr lang="en-US" b="0" i="0" baseline="0"/>
            <a:t>Click on spotlight, type terminal to open a terminal window.</a:t>
          </a:r>
          <a:endParaRPr lang="en-US"/>
        </a:p>
      </dgm:t>
    </dgm:pt>
    <dgm:pt modelId="{EC633304-0A7C-4E0C-BE38-8A31684BD948}" type="parTrans" cxnId="{38508184-CABF-4911-AEF7-07D5E763AA7D}">
      <dgm:prSet/>
      <dgm:spPr/>
      <dgm:t>
        <a:bodyPr/>
        <a:lstStyle/>
        <a:p>
          <a:endParaRPr lang="en-US"/>
        </a:p>
      </dgm:t>
    </dgm:pt>
    <dgm:pt modelId="{C1B1F7DB-3E26-458B-A133-1E38BA72B137}" type="sibTrans" cxnId="{38508184-CABF-4911-AEF7-07D5E763AA7D}">
      <dgm:prSet/>
      <dgm:spPr/>
      <dgm:t>
        <a:bodyPr/>
        <a:lstStyle/>
        <a:p>
          <a:endParaRPr lang="en-US"/>
        </a:p>
      </dgm:t>
    </dgm:pt>
    <dgm:pt modelId="{4BD2BCEB-763C-4DCD-A75F-0CAB69384322}">
      <dgm:prSet/>
      <dgm:spPr/>
      <dgm:t>
        <a:bodyPr/>
        <a:lstStyle/>
        <a:p>
          <a:r>
            <a:rPr lang="en-US" b="0" i="0" baseline="0"/>
            <a:t>Enter the startup folder by typing cd /some_folder_name.</a:t>
          </a:r>
          <a:endParaRPr lang="en-US"/>
        </a:p>
      </dgm:t>
    </dgm:pt>
    <dgm:pt modelId="{6597F424-5911-424A-8AA7-1D97E9B0221B}" type="parTrans" cxnId="{03298820-F139-4F7C-A126-77C6EE3774C0}">
      <dgm:prSet/>
      <dgm:spPr/>
      <dgm:t>
        <a:bodyPr/>
        <a:lstStyle/>
        <a:p>
          <a:endParaRPr lang="en-US"/>
        </a:p>
      </dgm:t>
    </dgm:pt>
    <dgm:pt modelId="{28E586F8-A9CC-495A-A6EB-A563E9C5EDA9}" type="sibTrans" cxnId="{03298820-F139-4F7C-A126-77C6EE3774C0}">
      <dgm:prSet/>
      <dgm:spPr/>
      <dgm:t>
        <a:bodyPr/>
        <a:lstStyle/>
        <a:p>
          <a:endParaRPr lang="en-US"/>
        </a:p>
      </dgm:t>
    </dgm:pt>
    <dgm:pt modelId="{BEC14106-CC06-4071-8E99-A6CF6A4C5DA4}">
      <dgm:prSet/>
      <dgm:spPr/>
      <dgm:t>
        <a:bodyPr/>
        <a:lstStyle/>
        <a:p>
          <a:r>
            <a:rPr lang="en-US" b="0" i="0" baseline="0"/>
            <a:t>Type jupyter notebook to launch the </a:t>
          </a:r>
          <a:r>
            <a:rPr lang="en-US" b="0" i="0" baseline="0">
              <a:hlinkClick xmlns:r="http://schemas.openxmlformats.org/officeDocument/2006/relationships" r:id="rId1"/>
            </a:rPr>
            <a:t>Jupyter Notebook App</a:t>
          </a:r>
          <a:r>
            <a:rPr lang="en-US" b="0" i="0" baseline="0"/>
            <a:t> </a:t>
          </a:r>
          <a:endParaRPr lang="en-US"/>
        </a:p>
      </dgm:t>
    </dgm:pt>
    <dgm:pt modelId="{EA69E198-B72A-4C1A-AAE2-F7E46AF858AB}" type="parTrans" cxnId="{7B104162-64E8-43C8-970E-371AA1D639F3}">
      <dgm:prSet/>
      <dgm:spPr/>
      <dgm:t>
        <a:bodyPr/>
        <a:lstStyle/>
        <a:p>
          <a:endParaRPr lang="en-US"/>
        </a:p>
      </dgm:t>
    </dgm:pt>
    <dgm:pt modelId="{7A15079D-FF3E-4E35-9AEA-8F5133EF9C4A}" type="sibTrans" cxnId="{7B104162-64E8-43C8-970E-371AA1D639F3}">
      <dgm:prSet/>
      <dgm:spPr/>
      <dgm:t>
        <a:bodyPr/>
        <a:lstStyle/>
        <a:p>
          <a:endParaRPr lang="en-US"/>
        </a:p>
      </dgm:t>
    </dgm:pt>
    <dgm:pt modelId="{DD22A8F3-E4D1-416D-BB84-939D29EED317}">
      <dgm:prSet/>
      <dgm:spPr/>
      <dgm:t>
        <a:bodyPr/>
        <a:lstStyle/>
        <a:p>
          <a:r>
            <a:rPr lang="en-US" b="0" i="0" baseline="0"/>
            <a:t>The notebook interface will appear in a new browser window or tab.</a:t>
          </a:r>
          <a:endParaRPr lang="en-US"/>
        </a:p>
      </dgm:t>
    </dgm:pt>
    <dgm:pt modelId="{C79A004E-9D1B-4253-A02B-1591DC372552}" type="parTrans" cxnId="{B54E55D9-A81F-4B47-98C6-373F118C1145}">
      <dgm:prSet/>
      <dgm:spPr/>
      <dgm:t>
        <a:bodyPr/>
        <a:lstStyle/>
        <a:p>
          <a:endParaRPr lang="en-US"/>
        </a:p>
      </dgm:t>
    </dgm:pt>
    <dgm:pt modelId="{5D9665B2-7439-4341-A3DC-7EDBDD68F8FB}" type="sibTrans" cxnId="{B54E55D9-A81F-4B47-98C6-373F118C1145}">
      <dgm:prSet/>
      <dgm:spPr/>
      <dgm:t>
        <a:bodyPr/>
        <a:lstStyle/>
        <a:p>
          <a:endParaRPr lang="en-US"/>
        </a:p>
      </dgm:t>
    </dgm:pt>
    <dgm:pt modelId="{54D92B6F-0F0D-4F57-8252-434F23573FC7}" type="pres">
      <dgm:prSet presAssocID="{F11458C7-AADA-4838-A8AC-75A48A87D827}" presName="linearFlow" presStyleCnt="0">
        <dgm:presLayoutVars>
          <dgm:resizeHandles val="exact"/>
        </dgm:presLayoutVars>
      </dgm:prSet>
      <dgm:spPr/>
    </dgm:pt>
    <dgm:pt modelId="{5A3422E9-39D5-4A92-AE33-AF1275D1E3E6}" type="pres">
      <dgm:prSet presAssocID="{166BAAD4-1107-443F-BBF2-80776043AF8E}" presName="node" presStyleLbl="node1" presStyleIdx="0" presStyleCnt="4">
        <dgm:presLayoutVars>
          <dgm:bulletEnabled val="1"/>
        </dgm:presLayoutVars>
      </dgm:prSet>
      <dgm:spPr/>
    </dgm:pt>
    <dgm:pt modelId="{1755834F-7975-4B08-8691-6BEC947D69A0}" type="pres">
      <dgm:prSet presAssocID="{C1B1F7DB-3E26-458B-A133-1E38BA72B137}" presName="sibTrans" presStyleLbl="sibTrans2D1" presStyleIdx="0" presStyleCnt="3"/>
      <dgm:spPr/>
    </dgm:pt>
    <dgm:pt modelId="{F45B221B-BF91-4E28-84AE-C743DAD1DB76}" type="pres">
      <dgm:prSet presAssocID="{C1B1F7DB-3E26-458B-A133-1E38BA72B137}" presName="connectorText" presStyleLbl="sibTrans2D1" presStyleIdx="0" presStyleCnt="3"/>
      <dgm:spPr/>
    </dgm:pt>
    <dgm:pt modelId="{AEC418CA-73A6-4A1E-B4CC-C9871D5E77ED}" type="pres">
      <dgm:prSet presAssocID="{4BD2BCEB-763C-4DCD-A75F-0CAB69384322}" presName="node" presStyleLbl="node1" presStyleIdx="1" presStyleCnt="4">
        <dgm:presLayoutVars>
          <dgm:bulletEnabled val="1"/>
        </dgm:presLayoutVars>
      </dgm:prSet>
      <dgm:spPr/>
    </dgm:pt>
    <dgm:pt modelId="{20A4545A-AA84-4E37-A285-17C24A0751DA}" type="pres">
      <dgm:prSet presAssocID="{28E586F8-A9CC-495A-A6EB-A563E9C5EDA9}" presName="sibTrans" presStyleLbl="sibTrans2D1" presStyleIdx="1" presStyleCnt="3"/>
      <dgm:spPr/>
    </dgm:pt>
    <dgm:pt modelId="{67D62769-9D09-4194-8B8F-0EBD4CD95E2F}" type="pres">
      <dgm:prSet presAssocID="{28E586F8-A9CC-495A-A6EB-A563E9C5EDA9}" presName="connectorText" presStyleLbl="sibTrans2D1" presStyleIdx="1" presStyleCnt="3"/>
      <dgm:spPr/>
    </dgm:pt>
    <dgm:pt modelId="{887296A3-791B-455E-BE3D-A1BA613C5B0F}" type="pres">
      <dgm:prSet presAssocID="{BEC14106-CC06-4071-8E99-A6CF6A4C5DA4}" presName="node" presStyleLbl="node1" presStyleIdx="2" presStyleCnt="4">
        <dgm:presLayoutVars>
          <dgm:bulletEnabled val="1"/>
        </dgm:presLayoutVars>
      </dgm:prSet>
      <dgm:spPr/>
    </dgm:pt>
    <dgm:pt modelId="{7CC2C120-F3AD-4220-9DB2-840CC647DF83}" type="pres">
      <dgm:prSet presAssocID="{7A15079D-FF3E-4E35-9AEA-8F5133EF9C4A}" presName="sibTrans" presStyleLbl="sibTrans2D1" presStyleIdx="2" presStyleCnt="3"/>
      <dgm:spPr/>
    </dgm:pt>
    <dgm:pt modelId="{31DE87A1-C04E-4AD8-8492-F2F9B5F1DB0C}" type="pres">
      <dgm:prSet presAssocID="{7A15079D-FF3E-4E35-9AEA-8F5133EF9C4A}" presName="connectorText" presStyleLbl="sibTrans2D1" presStyleIdx="2" presStyleCnt="3"/>
      <dgm:spPr/>
    </dgm:pt>
    <dgm:pt modelId="{B5913B06-8D2B-448F-AFC3-8EF677DF1FAC}" type="pres">
      <dgm:prSet presAssocID="{DD22A8F3-E4D1-416D-BB84-939D29EED317}" presName="node" presStyleLbl="node1" presStyleIdx="3" presStyleCnt="4">
        <dgm:presLayoutVars>
          <dgm:bulletEnabled val="1"/>
        </dgm:presLayoutVars>
      </dgm:prSet>
      <dgm:spPr/>
    </dgm:pt>
  </dgm:ptLst>
  <dgm:cxnLst>
    <dgm:cxn modelId="{03298820-F139-4F7C-A126-77C6EE3774C0}" srcId="{F11458C7-AADA-4838-A8AC-75A48A87D827}" destId="{4BD2BCEB-763C-4DCD-A75F-0CAB69384322}" srcOrd="1" destOrd="0" parTransId="{6597F424-5911-424A-8AA7-1D97E9B0221B}" sibTransId="{28E586F8-A9CC-495A-A6EB-A563E9C5EDA9}"/>
    <dgm:cxn modelId="{C3D05430-9822-4407-9EF5-A0F69445D0F6}" type="presOf" srcId="{C1B1F7DB-3E26-458B-A133-1E38BA72B137}" destId="{F45B221B-BF91-4E28-84AE-C743DAD1DB76}" srcOrd="1" destOrd="0" presId="urn:microsoft.com/office/officeart/2005/8/layout/process2"/>
    <dgm:cxn modelId="{A3B50B5D-AC9E-46A8-B164-A0D067C042C2}" type="presOf" srcId="{F11458C7-AADA-4838-A8AC-75A48A87D827}" destId="{54D92B6F-0F0D-4F57-8252-434F23573FC7}" srcOrd="0" destOrd="0" presId="urn:microsoft.com/office/officeart/2005/8/layout/process2"/>
    <dgm:cxn modelId="{7B104162-64E8-43C8-970E-371AA1D639F3}" srcId="{F11458C7-AADA-4838-A8AC-75A48A87D827}" destId="{BEC14106-CC06-4071-8E99-A6CF6A4C5DA4}" srcOrd="2" destOrd="0" parTransId="{EA69E198-B72A-4C1A-AAE2-F7E46AF858AB}" sibTransId="{7A15079D-FF3E-4E35-9AEA-8F5133EF9C4A}"/>
    <dgm:cxn modelId="{52D9A250-9184-425A-BCCB-FC046208BADE}" type="presOf" srcId="{C1B1F7DB-3E26-458B-A133-1E38BA72B137}" destId="{1755834F-7975-4B08-8691-6BEC947D69A0}" srcOrd="0" destOrd="0" presId="urn:microsoft.com/office/officeart/2005/8/layout/process2"/>
    <dgm:cxn modelId="{B960227C-E14D-4B9E-8C45-7E7C64C49B3E}" type="presOf" srcId="{7A15079D-FF3E-4E35-9AEA-8F5133EF9C4A}" destId="{31DE87A1-C04E-4AD8-8492-F2F9B5F1DB0C}" srcOrd="1" destOrd="0" presId="urn:microsoft.com/office/officeart/2005/8/layout/process2"/>
    <dgm:cxn modelId="{8048C97E-63DD-4CA1-9419-DA638820CD70}" type="presOf" srcId="{7A15079D-FF3E-4E35-9AEA-8F5133EF9C4A}" destId="{7CC2C120-F3AD-4220-9DB2-840CC647DF83}" srcOrd="0" destOrd="0" presId="urn:microsoft.com/office/officeart/2005/8/layout/process2"/>
    <dgm:cxn modelId="{38508184-CABF-4911-AEF7-07D5E763AA7D}" srcId="{F11458C7-AADA-4838-A8AC-75A48A87D827}" destId="{166BAAD4-1107-443F-BBF2-80776043AF8E}" srcOrd="0" destOrd="0" parTransId="{EC633304-0A7C-4E0C-BE38-8A31684BD948}" sibTransId="{C1B1F7DB-3E26-458B-A133-1E38BA72B137}"/>
    <dgm:cxn modelId="{D7CD9987-09CF-47A7-9D3A-B0B21306BD3E}" type="presOf" srcId="{4BD2BCEB-763C-4DCD-A75F-0CAB69384322}" destId="{AEC418CA-73A6-4A1E-B4CC-C9871D5E77ED}" srcOrd="0" destOrd="0" presId="urn:microsoft.com/office/officeart/2005/8/layout/process2"/>
    <dgm:cxn modelId="{E76201A5-5EB5-460F-9448-25B00C19C0D3}" type="presOf" srcId="{166BAAD4-1107-443F-BBF2-80776043AF8E}" destId="{5A3422E9-39D5-4A92-AE33-AF1275D1E3E6}" srcOrd="0" destOrd="0" presId="urn:microsoft.com/office/officeart/2005/8/layout/process2"/>
    <dgm:cxn modelId="{145190D2-C60A-49EA-AE8E-3F7756F13DC3}" type="presOf" srcId="{28E586F8-A9CC-495A-A6EB-A563E9C5EDA9}" destId="{67D62769-9D09-4194-8B8F-0EBD4CD95E2F}" srcOrd="1" destOrd="0" presId="urn:microsoft.com/office/officeart/2005/8/layout/process2"/>
    <dgm:cxn modelId="{B54E55D9-A81F-4B47-98C6-373F118C1145}" srcId="{F11458C7-AADA-4838-A8AC-75A48A87D827}" destId="{DD22A8F3-E4D1-416D-BB84-939D29EED317}" srcOrd="3" destOrd="0" parTransId="{C79A004E-9D1B-4253-A02B-1591DC372552}" sibTransId="{5D9665B2-7439-4341-A3DC-7EDBDD68F8FB}"/>
    <dgm:cxn modelId="{E769F7E2-CD3A-4E76-B143-E418369ED67D}" type="presOf" srcId="{28E586F8-A9CC-495A-A6EB-A563E9C5EDA9}" destId="{20A4545A-AA84-4E37-A285-17C24A0751DA}" srcOrd="0" destOrd="0" presId="urn:microsoft.com/office/officeart/2005/8/layout/process2"/>
    <dgm:cxn modelId="{09EFA9E6-42E4-4B2E-9857-AAA99C52DF01}" type="presOf" srcId="{BEC14106-CC06-4071-8E99-A6CF6A4C5DA4}" destId="{887296A3-791B-455E-BE3D-A1BA613C5B0F}" srcOrd="0" destOrd="0" presId="urn:microsoft.com/office/officeart/2005/8/layout/process2"/>
    <dgm:cxn modelId="{D68C53F1-2002-4AD2-A3E2-B237F903D898}" type="presOf" srcId="{DD22A8F3-E4D1-416D-BB84-939D29EED317}" destId="{B5913B06-8D2B-448F-AFC3-8EF677DF1FAC}" srcOrd="0" destOrd="0" presId="urn:microsoft.com/office/officeart/2005/8/layout/process2"/>
    <dgm:cxn modelId="{89CBDF53-DF53-4096-963A-7DD1DECC4F57}" type="presParOf" srcId="{54D92B6F-0F0D-4F57-8252-434F23573FC7}" destId="{5A3422E9-39D5-4A92-AE33-AF1275D1E3E6}" srcOrd="0" destOrd="0" presId="urn:microsoft.com/office/officeart/2005/8/layout/process2"/>
    <dgm:cxn modelId="{535DDD5C-5C8A-4FF9-B16D-A6C797F881A1}" type="presParOf" srcId="{54D92B6F-0F0D-4F57-8252-434F23573FC7}" destId="{1755834F-7975-4B08-8691-6BEC947D69A0}" srcOrd="1" destOrd="0" presId="urn:microsoft.com/office/officeart/2005/8/layout/process2"/>
    <dgm:cxn modelId="{F61535EE-CBB3-42B0-80F5-D0F2C473B36B}" type="presParOf" srcId="{1755834F-7975-4B08-8691-6BEC947D69A0}" destId="{F45B221B-BF91-4E28-84AE-C743DAD1DB76}" srcOrd="0" destOrd="0" presId="urn:microsoft.com/office/officeart/2005/8/layout/process2"/>
    <dgm:cxn modelId="{6A2B27DF-0638-45F6-9E8C-189381A135BC}" type="presParOf" srcId="{54D92B6F-0F0D-4F57-8252-434F23573FC7}" destId="{AEC418CA-73A6-4A1E-B4CC-C9871D5E77ED}" srcOrd="2" destOrd="0" presId="urn:microsoft.com/office/officeart/2005/8/layout/process2"/>
    <dgm:cxn modelId="{C1E55573-F213-4693-99C2-CF0B9C258BF9}" type="presParOf" srcId="{54D92B6F-0F0D-4F57-8252-434F23573FC7}" destId="{20A4545A-AA84-4E37-A285-17C24A0751DA}" srcOrd="3" destOrd="0" presId="urn:microsoft.com/office/officeart/2005/8/layout/process2"/>
    <dgm:cxn modelId="{B5762410-C708-42AB-B940-1B5D360E888E}" type="presParOf" srcId="{20A4545A-AA84-4E37-A285-17C24A0751DA}" destId="{67D62769-9D09-4194-8B8F-0EBD4CD95E2F}" srcOrd="0" destOrd="0" presId="urn:microsoft.com/office/officeart/2005/8/layout/process2"/>
    <dgm:cxn modelId="{EA7A567F-5987-4DC0-B7B3-89BCEC329BB8}" type="presParOf" srcId="{54D92B6F-0F0D-4F57-8252-434F23573FC7}" destId="{887296A3-791B-455E-BE3D-A1BA613C5B0F}" srcOrd="4" destOrd="0" presId="urn:microsoft.com/office/officeart/2005/8/layout/process2"/>
    <dgm:cxn modelId="{B054917C-B39C-4541-BB6F-75685A18C680}" type="presParOf" srcId="{54D92B6F-0F0D-4F57-8252-434F23573FC7}" destId="{7CC2C120-F3AD-4220-9DB2-840CC647DF83}" srcOrd="5" destOrd="0" presId="urn:microsoft.com/office/officeart/2005/8/layout/process2"/>
    <dgm:cxn modelId="{A6D00DC9-4F6C-4EAE-8E3B-5E878C0CCA7A}" type="presParOf" srcId="{7CC2C120-F3AD-4220-9DB2-840CC647DF83}" destId="{31DE87A1-C04E-4AD8-8492-F2F9B5F1DB0C}" srcOrd="0" destOrd="0" presId="urn:microsoft.com/office/officeart/2005/8/layout/process2"/>
    <dgm:cxn modelId="{3D873AC3-922E-42A9-9D2B-D788E30123AD}" type="presParOf" srcId="{54D92B6F-0F0D-4F57-8252-434F23573FC7}" destId="{B5913B06-8D2B-448F-AFC3-8EF677DF1FA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3641D5-88E8-4BDC-AF2C-25BADE08DD8B}" type="doc">
      <dgm:prSet loTypeId="urn:microsoft.com/office/officeart/2005/8/layout/process4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8482A4-941C-41F7-8020-DC04EF058FCC}">
      <dgm:prSet/>
      <dgm:spPr/>
      <dgm:t>
        <a:bodyPr/>
        <a:lstStyle/>
        <a:p>
          <a:r>
            <a:rPr lang="en-US"/>
            <a:t>Closing the browser (or the tab) </a:t>
          </a:r>
          <a:r>
            <a:rPr lang="en-US" b="1"/>
            <a:t>will not close</a:t>
          </a:r>
          <a:r>
            <a:rPr lang="en-US"/>
            <a:t> the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. To completely shut it down you need to </a:t>
          </a:r>
          <a:r>
            <a:rPr lang="en-US" b="1"/>
            <a:t>close the associated terminal</a:t>
          </a:r>
          <a:r>
            <a:rPr lang="en-US"/>
            <a:t>.</a:t>
          </a:r>
        </a:p>
      </dgm:t>
    </dgm:pt>
    <dgm:pt modelId="{839FF020-B0C0-4CC4-A430-8F761428378F}" type="parTrans" cxnId="{DF297C93-D84C-444D-A157-BD5E2376FF86}">
      <dgm:prSet/>
      <dgm:spPr/>
      <dgm:t>
        <a:bodyPr/>
        <a:lstStyle/>
        <a:p>
          <a:endParaRPr lang="en-US"/>
        </a:p>
      </dgm:t>
    </dgm:pt>
    <dgm:pt modelId="{BD0DF4DB-0D6A-4469-9B47-120F90615A4D}" type="sibTrans" cxnId="{DF297C93-D84C-444D-A157-BD5E2376FF86}">
      <dgm:prSet/>
      <dgm:spPr/>
      <dgm:t>
        <a:bodyPr/>
        <a:lstStyle/>
        <a:p>
          <a:endParaRPr lang="en-US"/>
        </a:p>
      </dgm:t>
    </dgm:pt>
    <dgm:pt modelId="{753AADD6-A5F6-427F-9C8F-3A18A5C6D0FD}">
      <dgm:prSet/>
      <dgm:spPr/>
      <dgm:t>
        <a:bodyPr/>
        <a:lstStyle/>
        <a:p>
          <a:r>
            <a:rPr lang="en-US"/>
            <a:t>In more detail, the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 is a server that appears in your browser at a default address (</a:t>
          </a:r>
          <a:r>
            <a:rPr lang="en-US" i="1"/>
            <a:t>http://localhost:8888</a:t>
          </a:r>
          <a:r>
            <a:rPr lang="en-US"/>
            <a:t>). Closing the browser will not shut down the server. You can reopen the previous address and the </a:t>
          </a:r>
          <a:r>
            <a:rPr lang="en-US">
              <a:hlinkClick xmlns:r="http://schemas.openxmlformats.org/officeDocument/2006/relationships" r:id="rId1"/>
            </a:rPr>
            <a:t>Jupyter Notebook App</a:t>
          </a:r>
          <a:r>
            <a:rPr lang="en-US"/>
            <a:t> will be redisplayed.</a:t>
          </a:r>
        </a:p>
      </dgm:t>
    </dgm:pt>
    <dgm:pt modelId="{F4B6D217-090D-42F7-AAEB-3AC75D2777E6}" type="parTrans" cxnId="{1C33ACAD-41F8-44F9-868F-BF63671B04C3}">
      <dgm:prSet/>
      <dgm:spPr/>
      <dgm:t>
        <a:bodyPr/>
        <a:lstStyle/>
        <a:p>
          <a:endParaRPr lang="en-US"/>
        </a:p>
      </dgm:t>
    </dgm:pt>
    <dgm:pt modelId="{C4D57FE0-F69E-4FB2-AE01-62A1F19E7773}" type="sibTrans" cxnId="{1C33ACAD-41F8-44F9-868F-BF63671B04C3}">
      <dgm:prSet/>
      <dgm:spPr/>
      <dgm:t>
        <a:bodyPr/>
        <a:lstStyle/>
        <a:p>
          <a:endParaRPr lang="en-US"/>
        </a:p>
      </dgm:t>
    </dgm:pt>
    <dgm:pt modelId="{9BC965EA-78F0-41E1-BF6D-AC2C968B99E3}" type="pres">
      <dgm:prSet presAssocID="{8B3641D5-88E8-4BDC-AF2C-25BADE08DD8B}" presName="Name0" presStyleCnt="0">
        <dgm:presLayoutVars>
          <dgm:dir/>
          <dgm:animLvl val="lvl"/>
          <dgm:resizeHandles val="exact"/>
        </dgm:presLayoutVars>
      </dgm:prSet>
      <dgm:spPr/>
    </dgm:pt>
    <dgm:pt modelId="{70BC0EF1-9EF0-453D-9F90-C15AE1F996F1}" type="pres">
      <dgm:prSet presAssocID="{753AADD6-A5F6-427F-9C8F-3A18A5C6D0FD}" presName="boxAndChildren" presStyleCnt="0"/>
      <dgm:spPr/>
    </dgm:pt>
    <dgm:pt modelId="{80085F85-3C86-4A61-B0C2-D5E907FA44BC}" type="pres">
      <dgm:prSet presAssocID="{753AADD6-A5F6-427F-9C8F-3A18A5C6D0FD}" presName="parentTextBox" presStyleLbl="node1" presStyleIdx="0" presStyleCnt="2"/>
      <dgm:spPr/>
    </dgm:pt>
    <dgm:pt modelId="{B5B3E3AA-0929-4309-9C7A-71FDCD64D3EA}" type="pres">
      <dgm:prSet presAssocID="{BD0DF4DB-0D6A-4469-9B47-120F90615A4D}" presName="sp" presStyleCnt="0"/>
      <dgm:spPr/>
    </dgm:pt>
    <dgm:pt modelId="{F02BA025-EB9C-4BA9-9794-2049387412BE}" type="pres">
      <dgm:prSet presAssocID="{188482A4-941C-41F7-8020-DC04EF058FCC}" presName="arrowAndChildren" presStyleCnt="0"/>
      <dgm:spPr/>
    </dgm:pt>
    <dgm:pt modelId="{C40C8BD3-66ED-41BD-8DA5-E312909A5038}" type="pres">
      <dgm:prSet presAssocID="{188482A4-941C-41F7-8020-DC04EF058FCC}" presName="parentTextArrow" presStyleLbl="node1" presStyleIdx="1" presStyleCnt="2"/>
      <dgm:spPr/>
    </dgm:pt>
  </dgm:ptLst>
  <dgm:cxnLst>
    <dgm:cxn modelId="{26F43F76-78D7-49AD-82F7-B41E3B2A2D93}" type="presOf" srcId="{188482A4-941C-41F7-8020-DC04EF058FCC}" destId="{C40C8BD3-66ED-41BD-8DA5-E312909A5038}" srcOrd="0" destOrd="0" presId="urn:microsoft.com/office/officeart/2005/8/layout/process4"/>
    <dgm:cxn modelId="{26F53D82-7C49-48CF-A88E-066328F5E05B}" type="presOf" srcId="{753AADD6-A5F6-427F-9C8F-3A18A5C6D0FD}" destId="{80085F85-3C86-4A61-B0C2-D5E907FA44BC}" srcOrd="0" destOrd="0" presId="urn:microsoft.com/office/officeart/2005/8/layout/process4"/>
    <dgm:cxn modelId="{DF297C93-D84C-444D-A157-BD5E2376FF86}" srcId="{8B3641D5-88E8-4BDC-AF2C-25BADE08DD8B}" destId="{188482A4-941C-41F7-8020-DC04EF058FCC}" srcOrd="0" destOrd="0" parTransId="{839FF020-B0C0-4CC4-A430-8F761428378F}" sibTransId="{BD0DF4DB-0D6A-4469-9B47-120F90615A4D}"/>
    <dgm:cxn modelId="{3EEF7EA6-0338-4483-A63C-2544E266463A}" type="presOf" srcId="{8B3641D5-88E8-4BDC-AF2C-25BADE08DD8B}" destId="{9BC965EA-78F0-41E1-BF6D-AC2C968B99E3}" srcOrd="0" destOrd="0" presId="urn:microsoft.com/office/officeart/2005/8/layout/process4"/>
    <dgm:cxn modelId="{1C33ACAD-41F8-44F9-868F-BF63671B04C3}" srcId="{8B3641D5-88E8-4BDC-AF2C-25BADE08DD8B}" destId="{753AADD6-A5F6-427F-9C8F-3A18A5C6D0FD}" srcOrd="1" destOrd="0" parTransId="{F4B6D217-090D-42F7-AAEB-3AC75D2777E6}" sibTransId="{C4D57FE0-F69E-4FB2-AE01-62A1F19E7773}"/>
    <dgm:cxn modelId="{7C37B540-4494-4C7B-B648-3241A9C163DC}" type="presParOf" srcId="{9BC965EA-78F0-41E1-BF6D-AC2C968B99E3}" destId="{70BC0EF1-9EF0-453D-9F90-C15AE1F996F1}" srcOrd="0" destOrd="0" presId="urn:microsoft.com/office/officeart/2005/8/layout/process4"/>
    <dgm:cxn modelId="{6477F005-29B4-49D5-A036-C6C864B5E665}" type="presParOf" srcId="{70BC0EF1-9EF0-453D-9F90-C15AE1F996F1}" destId="{80085F85-3C86-4A61-B0C2-D5E907FA44BC}" srcOrd="0" destOrd="0" presId="urn:microsoft.com/office/officeart/2005/8/layout/process4"/>
    <dgm:cxn modelId="{EAFEF501-7018-4FDF-94DC-8F40B5F725FA}" type="presParOf" srcId="{9BC965EA-78F0-41E1-BF6D-AC2C968B99E3}" destId="{B5B3E3AA-0929-4309-9C7A-71FDCD64D3EA}" srcOrd="1" destOrd="0" presId="urn:microsoft.com/office/officeart/2005/8/layout/process4"/>
    <dgm:cxn modelId="{C0733104-386F-4774-809E-D00F81231036}" type="presParOf" srcId="{9BC965EA-78F0-41E1-BF6D-AC2C968B99E3}" destId="{F02BA025-EB9C-4BA9-9794-2049387412BE}" srcOrd="2" destOrd="0" presId="urn:microsoft.com/office/officeart/2005/8/layout/process4"/>
    <dgm:cxn modelId="{194645DE-F98E-44BC-B6E2-5D934B67FF15}" type="presParOf" srcId="{F02BA025-EB9C-4BA9-9794-2049387412BE}" destId="{C40C8BD3-66ED-41BD-8DA5-E312909A50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24981C-A1E0-400F-9151-FB3D1EE5837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43CDE-5075-496D-81BD-47D9234F4C3A}">
      <dgm:prSet/>
      <dgm:spPr/>
      <dgm:t>
        <a:bodyPr/>
        <a:lstStyle/>
        <a:p>
          <a:r>
            <a:rPr lang="en-US"/>
            <a:t>When a notebook is opened, its “computational engine” (called the </a:t>
          </a:r>
          <a:r>
            <a:rPr lang="en-US">
              <a:hlinkClick xmlns:r="http://schemas.openxmlformats.org/officeDocument/2006/relationships" r:id="rId1"/>
            </a:rPr>
            <a:t>kernel</a:t>
          </a:r>
          <a:r>
            <a:rPr lang="en-US"/>
            <a:t>) is automatically started. Closing the notebook browser tab, will not shut down the </a:t>
          </a:r>
          <a:r>
            <a:rPr lang="en-US">
              <a:hlinkClick xmlns:r="http://schemas.openxmlformats.org/officeDocument/2006/relationships" r:id="rId1"/>
            </a:rPr>
            <a:t>kernel</a:t>
          </a:r>
          <a:r>
            <a:rPr lang="en-US"/>
            <a:t>, instead the kernel will keep running until is explicitly shut down.</a:t>
          </a:r>
        </a:p>
      </dgm:t>
    </dgm:pt>
    <dgm:pt modelId="{1FDA1B9C-AA50-4DF9-A0D4-5656AEDD0203}" type="parTrans" cxnId="{9985F4CF-AB62-43F8-B5DD-9818CE24E5D7}">
      <dgm:prSet/>
      <dgm:spPr/>
      <dgm:t>
        <a:bodyPr/>
        <a:lstStyle/>
        <a:p>
          <a:endParaRPr lang="en-US"/>
        </a:p>
      </dgm:t>
    </dgm:pt>
    <dgm:pt modelId="{2328585B-3CBE-4136-9726-F78E4E1A1304}" type="sibTrans" cxnId="{9985F4CF-AB62-43F8-B5DD-9818CE24E5D7}">
      <dgm:prSet/>
      <dgm:spPr/>
      <dgm:t>
        <a:bodyPr/>
        <a:lstStyle/>
        <a:p>
          <a:endParaRPr lang="en-US"/>
        </a:p>
      </dgm:t>
    </dgm:pt>
    <dgm:pt modelId="{0E31FB33-62FB-49B5-B721-FA8447C3D419}">
      <dgm:prSet/>
      <dgm:spPr/>
      <dgm:t>
        <a:bodyPr/>
        <a:lstStyle/>
        <a:p>
          <a:r>
            <a:rPr lang="en-US"/>
            <a:t>To shut down a kernel, go to the associated notebook and click on menu </a:t>
          </a:r>
          <a:r>
            <a:rPr lang="en-US" i="1"/>
            <a:t>File</a:t>
          </a:r>
          <a:r>
            <a:rPr lang="en-US"/>
            <a:t> -&gt; </a:t>
          </a:r>
          <a:r>
            <a:rPr lang="en-US" i="1"/>
            <a:t>Close and Halt</a:t>
          </a:r>
          <a:r>
            <a:rPr lang="en-US"/>
            <a:t>. Alternatively, the </a:t>
          </a:r>
          <a:r>
            <a:rPr lang="en-US">
              <a:hlinkClick xmlns:r="http://schemas.openxmlformats.org/officeDocument/2006/relationships" r:id="rId1"/>
            </a:rPr>
            <a:t>Notebook Dashboard</a:t>
          </a:r>
          <a:r>
            <a:rPr lang="en-US"/>
            <a:t> has a tab named </a:t>
          </a:r>
          <a:r>
            <a:rPr lang="en-US" i="1"/>
            <a:t>Running</a:t>
          </a:r>
          <a:r>
            <a:rPr lang="en-US"/>
            <a:t> that shows all the running notebooks (i.e. kernels) and allows shutting them down (by clicking on a </a:t>
          </a:r>
          <a:r>
            <a:rPr lang="en-US" i="1"/>
            <a:t>Shutdown</a:t>
          </a:r>
          <a:r>
            <a:rPr lang="en-US"/>
            <a:t> button).</a:t>
          </a:r>
        </a:p>
      </dgm:t>
    </dgm:pt>
    <dgm:pt modelId="{433512B5-6C7C-4246-A054-C95F2D9AE134}" type="parTrans" cxnId="{CA040782-B507-4D01-810C-8230984F19D2}">
      <dgm:prSet/>
      <dgm:spPr/>
      <dgm:t>
        <a:bodyPr/>
        <a:lstStyle/>
        <a:p>
          <a:endParaRPr lang="en-US"/>
        </a:p>
      </dgm:t>
    </dgm:pt>
    <dgm:pt modelId="{C5338A5B-CFBB-4F6F-A630-8AFB9C3E670A}" type="sibTrans" cxnId="{CA040782-B507-4D01-810C-8230984F19D2}">
      <dgm:prSet/>
      <dgm:spPr/>
      <dgm:t>
        <a:bodyPr/>
        <a:lstStyle/>
        <a:p>
          <a:endParaRPr lang="en-US"/>
        </a:p>
      </dgm:t>
    </dgm:pt>
    <dgm:pt modelId="{DDDD394C-6F65-4FDA-8811-8FA24E755382}" type="pres">
      <dgm:prSet presAssocID="{3424981C-A1E0-400F-9151-FB3D1EE58373}" presName="Name0" presStyleCnt="0">
        <dgm:presLayoutVars>
          <dgm:dir/>
          <dgm:animLvl val="lvl"/>
          <dgm:resizeHandles val="exact"/>
        </dgm:presLayoutVars>
      </dgm:prSet>
      <dgm:spPr/>
    </dgm:pt>
    <dgm:pt modelId="{0B283FA9-978D-42A0-A374-390F8360770A}" type="pres">
      <dgm:prSet presAssocID="{0E31FB33-62FB-49B5-B721-FA8447C3D419}" presName="boxAndChildren" presStyleCnt="0"/>
      <dgm:spPr/>
    </dgm:pt>
    <dgm:pt modelId="{663C6F10-95E9-46EE-8C03-DCD45E6C9A4E}" type="pres">
      <dgm:prSet presAssocID="{0E31FB33-62FB-49B5-B721-FA8447C3D419}" presName="parentTextBox" presStyleLbl="node1" presStyleIdx="0" presStyleCnt="2"/>
      <dgm:spPr/>
    </dgm:pt>
    <dgm:pt modelId="{B5E4A320-AC1D-4230-8328-252A063843D0}" type="pres">
      <dgm:prSet presAssocID="{2328585B-3CBE-4136-9726-F78E4E1A1304}" presName="sp" presStyleCnt="0"/>
      <dgm:spPr/>
    </dgm:pt>
    <dgm:pt modelId="{3A550A8B-D443-46D6-87F8-8E0C4FA6FB48}" type="pres">
      <dgm:prSet presAssocID="{BE343CDE-5075-496D-81BD-47D9234F4C3A}" presName="arrowAndChildren" presStyleCnt="0"/>
      <dgm:spPr/>
    </dgm:pt>
    <dgm:pt modelId="{2E62DD84-0F6F-4F59-A119-FF16896FC116}" type="pres">
      <dgm:prSet presAssocID="{BE343CDE-5075-496D-81BD-47D9234F4C3A}" presName="parentTextArrow" presStyleLbl="node1" presStyleIdx="1" presStyleCnt="2"/>
      <dgm:spPr/>
    </dgm:pt>
  </dgm:ptLst>
  <dgm:cxnLst>
    <dgm:cxn modelId="{440C2100-D00A-4A39-9E0E-0A511AD1D4DD}" type="presOf" srcId="{3424981C-A1E0-400F-9151-FB3D1EE58373}" destId="{DDDD394C-6F65-4FDA-8811-8FA24E755382}" srcOrd="0" destOrd="0" presId="urn:microsoft.com/office/officeart/2005/8/layout/process4"/>
    <dgm:cxn modelId="{9D50ED46-9ABA-40EB-9F49-07263A862044}" type="presOf" srcId="{BE343CDE-5075-496D-81BD-47D9234F4C3A}" destId="{2E62DD84-0F6F-4F59-A119-FF16896FC116}" srcOrd="0" destOrd="0" presId="urn:microsoft.com/office/officeart/2005/8/layout/process4"/>
    <dgm:cxn modelId="{CA040782-B507-4D01-810C-8230984F19D2}" srcId="{3424981C-A1E0-400F-9151-FB3D1EE58373}" destId="{0E31FB33-62FB-49B5-B721-FA8447C3D419}" srcOrd="1" destOrd="0" parTransId="{433512B5-6C7C-4246-A054-C95F2D9AE134}" sibTransId="{C5338A5B-CFBB-4F6F-A630-8AFB9C3E670A}"/>
    <dgm:cxn modelId="{1995D6A4-AA4E-4DF0-A2F6-A120052AF642}" type="presOf" srcId="{0E31FB33-62FB-49B5-B721-FA8447C3D419}" destId="{663C6F10-95E9-46EE-8C03-DCD45E6C9A4E}" srcOrd="0" destOrd="0" presId="urn:microsoft.com/office/officeart/2005/8/layout/process4"/>
    <dgm:cxn modelId="{9985F4CF-AB62-43F8-B5DD-9818CE24E5D7}" srcId="{3424981C-A1E0-400F-9151-FB3D1EE58373}" destId="{BE343CDE-5075-496D-81BD-47D9234F4C3A}" srcOrd="0" destOrd="0" parTransId="{1FDA1B9C-AA50-4DF9-A0D4-5656AEDD0203}" sibTransId="{2328585B-3CBE-4136-9726-F78E4E1A1304}"/>
    <dgm:cxn modelId="{31845426-EC70-4DF2-901B-AB1CBB9DE5B8}" type="presParOf" srcId="{DDDD394C-6F65-4FDA-8811-8FA24E755382}" destId="{0B283FA9-978D-42A0-A374-390F8360770A}" srcOrd="0" destOrd="0" presId="urn:microsoft.com/office/officeart/2005/8/layout/process4"/>
    <dgm:cxn modelId="{AA5D86CD-8A44-45E4-837B-03995CBF1789}" type="presParOf" srcId="{0B283FA9-978D-42A0-A374-390F8360770A}" destId="{663C6F10-95E9-46EE-8C03-DCD45E6C9A4E}" srcOrd="0" destOrd="0" presId="urn:microsoft.com/office/officeart/2005/8/layout/process4"/>
    <dgm:cxn modelId="{2604130A-4D2B-4E10-9CB8-9623A7B60399}" type="presParOf" srcId="{DDDD394C-6F65-4FDA-8811-8FA24E755382}" destId="{B5E4A320-AC1D-4230-8328-252A063843D0}" srcOrd="1" destOrd="0" presId="urn:microsoft.com/office/officeart/2005/8/layout/process4"/>
    <dgm:cxn modelId="{765DEC3A-BF4D-4CCC-971E-6B48D6287091}" type="presParOf" srcId="{DDDD394C-6F65-4FDA-8811-8FA24E755382}" destId="{3A550A8B-D443-46D6-87F8-8E0C4FA6FB48}" srcOrd="2" destOrd="0" presId="urn:microsoft.com/office/officeart/2005/8/layout/process4"/>
    <dgm:cxn modelId="{4F93FA0D-80CD-4FCD-AA0F-9BBB86ECCF98}" type="presParOf" srcId="{3A550A8B-D443-46D6-87F8-8E0C4FA6FB48}" destId="{2E62DD84-0F6F-4F59-A119-FF16896FC1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6C8E0-6AD7-4234-8BD2-D2A921763C6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64403-82EF-4644-9C55-2D126519949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 </a:t>
          </a:r>
          <a:r>
            <a:rPr lang="en-US" sz="2300" i="1" kern="1200"/>
            <a:t>Jupyter Notebook App</a:t>
          </a:r>
          <a:r>
            <a:rPr lang="en-US" sz="2300" kern="1200"/>
            <a:t> is a server-client application that allows editing and running </a:t>
          </a:r>
          <a:r>
            <a:rPr lang="en-US" sz="2300" kern="1200">
              <a:hlinkClick xmlns:r="http://schemas.openxmlformats.org/officeDocument/2006/relationships" r:id="rId1"/>
            </a:rPr>
            <a:t>notebook documents</a:t>
          </a:r>
          <a:r>
            <a:rPr lang="en-US" sz="2300" kern="1200"/>
            <a:t> via a web browser. The </a:t>
          </a:r>
          <a:r>
            <a:rPr lang="en-US" sz="2300" i="1" kern="1200"/>
            <a:t>Jupyter Notebook App</a:t>
          </a:r>
          <a:r>
            <a:rPr lang="en-US" sz="2300" kern="1200"/>
            <a:t> can be executed on a local desktop requiring no internet access (as described in this document) or can be installed on a remote server and accessed through the internet.</a:t>
          </a:r>
        </a:p>
      </dsp:txBody>
      <dsp:txXfrm>
        <a:off x="0" y="0"/>
        <a:ext cx="6492875" cy="2552700"/>
      </dsp:txXfrm>
    </dsp:sp>
    <dsp:sp modelId="{49193595-D6C1-4E37-9102-3EFEB36FA0A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C2B3-D221-46A1-8B0D-4945557CC346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 addition to displaying/editing/running notebook documents, the </a:t>
          </a:r>
          <a:r>
            <a:rPr lang="en-US" sz="2300" i="1" kern="1200"/>
            <a:t>Jupyter Notebook App</a:t>
          </a:r>
          <a:r>
            <a:rPr lang="en-US" sz="2300" kern="1200"/>
            <a:t> has a “Dashboard” (</a:t>
          </a:r>
          <a:r>
            <a:rPr lang="en-US" sz="2300" kern="1200">
              <a:hlinkClick xmlns:r="http://schemas.openxmlformats.org/officeDocument/2006/relationships" r:id="rId1"/>
            </a:rPr>
            <a:t>Notebook Dashboard</a:t>
          </a:r>
          <a:r>
            <a:rPr lang="en-US" sz="2300" kern="1200"/>
            <a:t>), a “control panel” showing local files and allowing to open notebook documents or shutting down their </a:t>
          </a:r>
          <a:r>
            <a:rPr lang="en-US" sz="2300" kern="1200">
              <a:hlinkClick xmlns:r="http://schemas.openxmlformats.org/officeDocument/2006/relationships" r:id="rId1"/>
            </a:rPr>
            <a:t>kernels</a:t>
          </a:r>
          <a:r>
            <a:rPr lang="en-US" sz="2300" kern="1200"/>
            <a:t>.</a:t>
          </a:r>
        </a:p>
      </dsp:txBody>
      <dsp:txXfrm>
        <a:off x="0" y="2552700"/>
        <a:ext cx="6492875" cy="2552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4A2BF-D831-4FDF-8C95-788DB2E88DA2}">
      <dsp:nvSpPr>
        <dsp:cNvPr id="0" name=""/>
        <dsp:cNvSpPr/>
      </dsp:nvSpPr>
      <dsp:spPr>
        <a:xfrm>
          <a:off x="0" y="21987"/>
          <a:ext cx="6513603" cy="14171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the notebook you want to execute and put it in your notebook folder (or a sub-folder of it).</a:t>
          </a:r>
        </a:p>
      </dsp:txBody>
      <dsp:txXfrm>
        <a:off x="69180" y="91167"/>
        <a:ext cx="6375243" cy="1278802"/>
      </dsp:txXfrm>
    </dsp:sp>
    <dsp:sp modelId="{731DC63C-6AD5-42C2-95A5-935F4767672B}">
      <dsp:nvSpPr>
        <dsp:cNvPr id="0" name=""/>
        <dsp:cNvSpPr/>
      </dsp:nvSpPr>
      <dsp:spPr>
        <a:xfrm>
          <a:off x="0" y="1496750"/>
          <a:ext cx="6513603" cy="1417162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run the notebook document step-by-step (one cell a time) by pressing </a:t>
          </a:r>
          <a:r>
            <a:rPr lang="en-US" sz="2000" i="1" kern="1200"/>
            <a:t>shift + enter</a:t>
          </a:r>
          <a:r>
            <a:rPr lang="en-US" sz="2000" kern="1200"/>
            <a:t>.</a:t>
          </a:r>
        </a:p>
      </dsp:txBody>
      <dsp:txXfrm>
        <a:off x="69180" y="1565930"/>
        <a:ext cx="6375243" cy="1278802"/>
      </dsp:txXfrm>
    </dsp:sp>
    <dsp:sp modelId="{A6FC1963-1D14-4EBF-8C0D-001215416ABD}">
      <dsp:nvSpPr>
        <dsp:cNvPr id="0" name=""/>
        <dsp:cNvSpPr/>
      </dsp:nvSpPr>
      <dsp:spPr>
        <a:xfrm>
          <a:off x="0" y="2971513"/>
          <a:ext cx="6513603" cy="1417162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run the whole notebook in a single step by clicking on the menu </a:t>
          </a:r>
          <a:r>
            <a:rPr lang="en-US" sz="2000" i="1" kern="1200"/>
            <a:t>Cell -&gt; Run All</a:t>
          </a:r>
          <a:r>
            <a:rPr lang="en-US" sz="2000" kern="1200"/>
            <a:t>.</a:t>
          </a:r>
        </a:p>
      </dsp:txBody>
      <dsp:txXfrm>
        <a:off x="69180" y="3040693"/>
        <a:ext cx="6375243" cy="1278802"/>
      </dsp:txXfrm>
    </dsp:sp>
    <dsp:sp modelId="{9BF6C19F-FD27-4BE8-B31E-5C7DEA698B3C}">
      <dsp:nvSpPr>
        <dsp:cNvPr id="0" name=""/>
        <dsp:cNvSpPr/>
      </dsp:nvSpPr>
      <dsp:spPr>
        <a:xfrm>
          <a:off x="0" y="4446275"/>
          <a:ext cx="6513603" cy="141716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restart the </a:t>
          </a:r>
          <a:r>
            <a:rPr lang="en-US" sz="2000" kern="1200">
              <a:hlinkClick xmlns:r="http://schemas.openxmlformats.org/officeDocument/2006/relationships" r:id="rId1"/>
            </a:rPr>
            <a:t>kernel</a:t>
          </a:r>
          <a:r>
            <a:rPr lang="en-US" sz="2000" kern="1200"/>
            <a:t> (i.e. the computational engine), click on the menu </a:t>
          </a:r>
          <a:r>
            <a:rPr lang="en-US" sz="2000" i="1" kern="1200"/>
            <a:t>Kernel -&gt; Restart</a:t>
          </a:r>
          <a:r>
            <a:rPr lang="en-US" sz="2000" kern="1200"/>
            <a:t>. This can be useful to start over a computation from scratch (e.g. variables are deleted, open files are closed, etc…).</a:t>
          </a:r>
        </a:p>
      </dsp:txBody>
      <dsp:txXfrm>
        <a:off x="69180" y="4515455"/>
        <a:ext cx="6375243" cy="127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2ECCF-831E-4873-BC2A-7024C0DDF78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A5805-2EB7-4B61-95F7-0AAEB126DA2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notebook </a:t>
          </a:r>
          <a:r>
            <a:rPr lang="en-US" sz="2100" i="1" kern="1200"/>
            <a:t>kernel</a:t>
          </a:r>
          <a:r>
            <a:rPr lang="en-US" sz="2100" kern="1200"/>
            <a:t> is a “computational engine” that executes the code contained in a </a:t>
          </a:r>
          <a:r>
            <a:rPr lang="en-US" sz="2100" kern="1200">
              <a:hlinkClick xmlns:r="http://schemas.openxmlformats.org/officeDocument/2006/relationships" r:id="rId1"/>
            </a:rPr>
            <a:t>Notebook document</a:t>
          </a:r>
          <a:r>
            <a:rPr lang="en-US" sz="2100" kern="1200"/>
            <a:t>. The </a:t>
          </a:r>
          <a:r>
            <a:rPr lang="en-US" sz="2100" i="1" kern="1200"/>
            <a:t>ipython kernel</a:t>
          </a:r>
          <a:r>
            <a:rPr lang="en-US" sz="2100" kern="1200"/>
            <a:t>, referenced in this guide, executes python code. Kernels for many other languages exist (</a:t>
          </a:r>
          <a:r>
            <a:rPr lang="en-US" sz="2100" kern="1200">
              <a:hlinkClick xmlns:r="http://schemas.openxmlformats.org/officeDocument/2006/relationships" r:id="rId2"/>
            </a:rPr>
            <a:t>official kernels</a:t>
          </a:r>
          <a:r>
            <a:rPr lang="en-US" sz="2100" kern="1200"/>
            <a:t>).</a:t>
          </a:r>
        </a:p>
      </dsp:txBody>
      <dsp:txXfrm>
        <a:off x="0" y="0"/>
        <a:ext cx="6492875" cy="2552700"/>
      </dsp:txXfrm>
    </dsp:sp>
    <dsp:sp modelId="{2FC1243A-E448-4079-A9FC-695BAC1F996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6473F-53B1-48C9-A445-12AC26715AF1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you open a </a:t>
          </a:r>
          <a:r>
            <a:rPr lang="en-US" sz="2100" kern="1200">
              <a:hlinkClick xmlns:r="http://schemas.openxmlformats.org/officeDocument/2006/relationships" r:id="rId1"/>
            </a:rPr>
            <a:t>Notebook document</a:t>
          </a:r>
          <a:r>
            <a:rPr lang="en-US" sz="2100" kern="1200"/>
            <a:t>, the associated </a:t>
          </a:r>
          <a:r>
            <a:rPr lang="en-US" sz="2100" i="1" kern="1200"/>
            <a:t>kernel</a:t>
          </a:r>
          <a:r>
            <a:rPr lang="en-US" sz="2100" kern="1200"/>
            <a:t> is automatically launched. When the notebook is </a:t>
          </a:r>
          <a:r>
            <a:rPr lang="en-US" sz="2100" i="1" kern="1200"/>
            <a:t>executed</a:t>
          </a:r>
          <a:r>
            <a:rPr lang="en-US" sz="2100" kern="1200"/>
            <a:t> (either cell-by-cell or with menu </a:t>
          </a:r>
          <a:r>
            <a:rPr lang="en-US" sz="2100" i="1" kern="1200"/>
            <a:t>Cell -&gt; Run All</a:t>
          </a:r>
          <a:r>
            <a:rPr lang="en-US" sz="2100" kern="1200"/>
            <a:t>), the </a:t>
          </a:r>
          <a:r>
            <a:rPr lang="en-US" sz="2100" i="1" kern="1200"/>
            <a:t>kernel</a:t>
          </a:r>
          <a:r>
            <a:rPr lang="en-US" sz="2100" kern="1200"/>
            <a:t> performs the computation and produces the results. Depending on the type of computations, the </a:t>
          </a:r>
          <a:r>
            <a:rPr lang="en-US" sz="2100" i="1" kern="1200"/>
            <a:t>kernel</a:t>
          </a:r>
          <a:r>
            <a:rPr lang="en-US" sz="2100" kern="1200"/>
            <a:t> may consume significant CPU and RAM. Note that the RAM is not released until the </a:t>
          </a:r>
          <a:r>
            <a:rPr lang="en-US" sz="2100" i="1" kern="1200"/>
            <a:t>kernel</a:t>
          </a:r>
          <a:r>
            <a:rPr lang="en-US" sz="2100" kern="1200"/>
            <a:t> is shut-down.</a:t>
          </a:r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41475-45EB-41DB-B873-909294249BA2}">
      <dsp:nvSpPr>
        <dsp:cNvPr id="0" name=""/>
        <dsp:cNvSpPr/>
      </dsp:nvSpPr>
      <dsp:spPr>
        <a:xfrm>
          <a:off x="0" y="47100"/>
          <a:ext cx="6492875" cy="2471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 </a:t>
          </a:r>
          <a:r>
            <a:rPr lang="en-US" sz="2400" i="1" kern="1200"/>
            <a:t>Notebook Dashboard</a:t>
          </a:r>
          <a:r>
            <a:rPr lang="en-US" sz="2400" kern="1200"/>
            <a:t> is the component which is shown first when you launch </a:t>
          </a:r>
          <a:r>
            <a:rPr lang="en-US" sz="2400" kern="1200">
              <a:hlinkClick xmlns:r="http://schemas.openxmlformats.org/officeDocument/2006/relationships" r:id="rId1"/>
            </a:rPr>
            <a:t>Jupyter Notebook App</a:t>
          </a:r>
          <a:r>
            <a:rPr lang="en-US" sz="2400" kern="1200"/>
            <a:t>. The </a:t>
          </a:r>
          <a:r>
            <a:rPr lang="en-US" sz="2400" i="1" kern="1200"/>
            <a:t>Notebook Dashboard</a:t>
          </a:r>
          <a:r>
            <a:rPr lang="en-US" sz="2400" kern="1200"/>
            <a:t> is mainly used to open </a:t>
          </a:r>
          <a:r>
            <a:rPr lang="en-US" sz="2400" kern="1200">
              <a:hlinkClick xmlns:r="http://schemas.openxmlformats.org/officeDocument/2006/relationships" r:id="rId1"/>
            </a:rPr>
            <a:t>notebook documents</a:t>
          </a:r>
          <a:r>
            <a:rPr lang="en-US" sz="2400" kern="1200"/>
            <a:t>, and to manage the running </a:t>
          </a:r>
          <a:r>
            <a:rPr lang="en-US" sz="2400" kern="1200">
              <a:hlinkClick xmlns:r="http://schemas.openxmlformats.org/officeDocument/2006/relationships" r:id="rId1"/>
            </a:rPr>
            <a:t>kernels</a:t>
          </a:r>
          <a:r>
            <a:rPr lang="en-US" sz="2400" kern="1200"/>
            <a:t> (visualize and shutdown).</a:t>
          </a:r>
        </a:p>
      </dsp:txBody>
      <dsp:txXfrm>
        <a:off x="120626" y="167726"/>
        <a:ext cx="6251623" cy="2229787"/>
      </dsp:txXfrm>
    </dsp:sp>
    <dsp:sp modelId="{A5107775-25F6-4E4B-8721-22BD681371F3}">
      <dsp:nvSpPr>
        <dsp:cNvPr id="0" name=""/>
        <dsp:cNvSpPr/>
      </dsp:nvSpPr>
      <dsp:spPr>
        <a:xfrm>
          <a:off x="0" y="2587259"/>
          <a:ext cx="6492875" cy="24710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 </a:t>
          </a:r>
          <a:r>
            <a:rPr lang="en-US" sz="2400" i="1" kern="1200"/>
            <a:t>Notebook Dashboard</a:t>
          </a:r>
          <a:r>
            <a:rPr lang="en-US" sz="2400" kern="1200"/>
            <a:t> has other features similar to a file manager, namely navigating folders and renaming/deleting files.</a:t>
          </a:r>
        </a:p>
      </dsp:txBody>
      <dsp:txXfrm>
        <a:off x="120626" y="2707885"/>
        <a:ext cx="6251623" cy="2229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A574D-897B-4B8C-9633-1E302CA6B453}">
      <dsp:nvSpPr>
        <dsp:cNvPr id="0" name=""/>
        <dsp:cNvSpPr/>
      </dsp:nvSpPr>
      <dsp:spPr>
        <a:xfrm>
          <a:off x="0" y="467717"/>
          <a:ext cx="6492875" cy="204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Step 0: The browser</a:t>
          </a:r>
          <a:endParaRPr lang="en-US" sz="2900" kern="1200"/>
        </a:p>
      </dsp:txBody>
      <dsp:txXfrm>
        <a:off x="99742" y="567459"/>
        <a:ext cx="6293391" cy="1843738"/>
      </dsp:txXfrm>
    </dsp:sp>
    <dsp:sp modelId="{6F9271B0-3B32-408A-9BCC-9C77EA12FAE3}">
      <dsp:nvSpPr>
        <dsp:cNvPr id="0" name=""/>
        <dsp:cNvSpPr/>
      </dsp:nvSpPr>
      <dsp:spPr>
        <a:xfrm>
          <a:off x="0" y="2594459"/>
          <a:ext cx="6492875" cy="204322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 “zero” consists in installing a modern standard-compliant browser. Either Mozilla Firefox or Google Chrome will work well. Try to avoid MS Explorer.</a:t>
          </a:r>
        </a:p>
      </dsp:txBody>
      <dsp:txXfrm>
        <a:off x="99742" y="2694201"/>
        <a:ext cx="6293391" cy="1843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E863C-3AE7-46DF-8315-7AFB43DFF9BC}">
      <dsp:nvSpPr>
        <dsp:cNvPr id="0" name=""/>
        <dsp:cNvSpPr/>
      </dsp:nvSpPr>
      <dsp:spPr>
        <a:xfrm>
          <a:off x="0" y="4827324"/>
          <a:ext cx="6513603" cy="10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 it using the default settings for a </a:t>
          </a:r>
          <a:r>
            <a:rPr lang="en-US" sz="1800" i="1" kern="1200"/>
            <a:t>single user</a:t>
          </a:r>
          <a:r>
            <a:rPr lang="en-US" sz="1800" kern="1200"/>
            <a:t>.</a:t>
          </a:r>
        </a:p>
      </dsp:txBody>
      <dsp:txXfrm>
        <a:off x="0" y="4827324"/>
        <a:ext cx="6513603" cy="1056100"/>
      </dsp:txXfrm>
    </dsp:sp>
    <dsp:sp modelId="{412B51DC-40AB-47AD-8A95-BE7FF89BC093}">
      <dsp:nvSpPr>
        <dsp:cNvPr id="0" name=""/>
        <dsp:cNvSpPr/>
      </dsp:nvSpPr>
      <dsp:spPr>
        <a:xfrm rot="10800000">
          <a:off x="0" y="3218883"/>
          <a:ext cx="6513603" cy="1624282"/>
        </a:xfrm>
        <a:prstGeom prst="upArrowCallou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 </a:t>
          </a:r>
          <a:r>
            <a:rPr lang="en-US" sz="1800" kern="1200">
              <a:hlinkClick xmlns:r="http://schemas.openxmlformats.org/officeDocument/2006/relationships" r:id="rId1"/>
            </a:rPr>
            <a:t>Anaconda Distribution</a:t>
          </a:r>
          <a:r>
            <a:rPr lang="en-US" sz="1800" kern="1200"/>
            <a:t> (a few 100MB), Python 3, 64 bits.</a:t>
          </a:r>
        </a:p>
      </dsp:txBody>
      <dsp:txXfrm rot="10800000">
        <a:off x="0" y="3218883"/>
        <a:ext cx="6513603" cy="1055410"/>
      </dsp:txXfrm>
    </dsp:sp>
    <dsp:sp modelId="{9BD56110-752F-4691-953B-33D72A539B09}">
      <dsp:nvSpPr>
        <dsp:cNvPr id="0" name=""/>
        <dsp:cNvSpPr/>
      </dsp:nvSpPr>
      <dsp:spPr>
        <a:xfrm rot="10800000">
          <a:off x="0" y="1610442"/>
          <a:ext cx="6513603" cy="1624282"/>
        </a:xfrm>
        <a:prstGeom prst="upArrowCallou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easiest way to install the </a:t>
          </a:r>
          <a:r>
            <a:rPr lang="en-US" sz="1800" i="1" kern="1200"/>
            <a:t>Jupyter Notebook App</a:t>
          </a:r>
          <a:r>
            <a:rPr lang="en-US" sz="1800" kern="1200"/>
            <a:t> is installing a scientific python distribution which also includes scientific python packages. The most common distribution is called </a:t>
          </a:r>
          <a:r>
            <a:rPr lang="en-US" sz="1800" b="1" kern="1200"/>
            <a:t>Anaconda</a:t>
          </a:r>
          <a:r>
            <a:rPr lang="en-US" sz="1800" kern="1200"/>
            <a:t>:</a:t>
          </a:r>
        </a:p>
      </dsp:txBody>
      <dsp:txXfrm rot="10800000">
        <a:off x="0" y="1610442"/>
        <a:ext cx="6513603" cy="1055410"/>
      </dsp:txXfrm>
    </dsp:sp>
    <dsp:sp modelId="{0EF3F692-4E0E-499D-871E-B6170DB8A0DA}">
      <dsp:nvSpPr>
        <dsp:cNvPr id="0" name=""/>
        <dsp:cNvSpPr/>
      </dsp:nvSpPr>
      <dsp:spPr>
        <a:xfrm rot="10800000">
          <a:off x="0" y="2000"/>
          <a:ext cx="6513603" cy="162428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Step 1: Installation</a:t>
          </a:r>
          <a:endParaRPr lang="en-US" sz="1800" kern="1200"/>
        </a:p>
      </dsp:txBody>
      <dsp:txXfrm rot="10800000">
        <a:off x="0" y="2000"/>
        <a:ext cx="6513603" cy="1055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8948F-3D80-46FB-B246-8851173BEC50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When started, the </a:t>
          </a:r>
          <a:r>
            <a:rPr lang="en-US" sz="2000" kern="1200">
              <a:hlinkClick xmlns:r="http://schemas.openxmlformats.org/officeDocument/2006/relationships" r:id="rId1"/>
            </a:rPr>
            <a:t>Jupyter Notebook App</a:t>
          </a:r>
          <a:r>
            <a:rPr lang="en-US" sz="2000" kern="1200"/>
            <a:t> can access only files within its start-up folder (including any sub-folder). No configuration is necessary if you place your notebooks in your home folder or subfolders. Otherwise, you need to choose a </a:t>
          </a:r>
          <a:r>
            <a:rPr lang="en-US" sz="2000" kern="1200">
              <a:hlinkClick xmlns:r="http://schemas.openxmlformats.org/officeDocument/2006/relationships" r:id="rId1"/>
            </a:rPr>
            <a:t>Jupyter Notebook App</a:t>
          </a:r>
          <a:r>
            <a:rPr lang="en-US" sz="2000" kern="1200"/>
            <a:t> start-up folder which will contain all the notebooks.</a:t>
          </a:r>
        </a:p>
      </dsp:txBody>
      <dsp:txXfrm>
        <a:off x="0" y="3363072"/>
        <a:ext cx="6089650" cy="2206539"/>
      </dsp:txXfrm>
    </dsp:sp>
    <dsp:sp modelId="{7A40614E-185E-41CE-BC54-324CECFCEE0F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will launch a new browser window (or a new tab) showing the </a:t>
          </a:r>
          <a:r>
            <a:rPr lang="en-US" sz="2000" kern="1200">
              <a:hlinkClick xmlns:r="http://schemas.openxmlformats.org/officeDocument/2006/relationships" r:id="rId1"/>
            </a:rPr>
            <a:t>Notebook Dashboard</a:t>
          </a:r>
          <a:r>
            <a:rPr lang="en-US" sz="2000" kern="1200"/>
            <a:t>, a sort of control panel that allows (among other things) to select which notebook to open.</a:t>
          </a:r>
        </a:p>
      </dsp:txBody>
      <dsp:txXfrm rot="10800000">
        <a:off x="0" y="2512"/>
        <a:ext cx="6089650" cy="2205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422E9-39D5-4A92-AE33-AF1275D1E3E6}">
      <dsp:nvSpPr>
        <dsp:cNvPr id="0" name=""/>
        <dsp:cNvSpPr/>
      </dsp:nvSpPr>
      <dsp:spPr>
        <a:xfrm>
          <a:off x="1707853" y="2873"/>
          <a:ext cx="3097897" cy="1069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Click on spotlight, type terminal to open a terminal window.</a:t>
          </a:r>
          <a:endParaRPr lang="en-US" sz="1800" kern="1200"/>
        </a:p>
      </dsp:txBody>
      <dsp:txXfrm>
        <a:off x="1739164" y="34184"/>
        <a:ext cx="3035275" cy="1006410"/>
      </dsp:txXfrm>
    </dsp:sp>
    <dsp:sp modelId="{1755834F-7975-4B08-8691-6BEC947D69A0}">
      <dsp:nvSpPr>
        <dsp:cNvPr id="0" name=""/>
        <dsp:cNvSpPr/>
      </dsp:nvSpPr>
      <dsp:spPr>
        <a:xfrm rot="5400000">
          <a:off x="3056358" y="1098632"/>
          <a:ext cx="400887" cy="481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12483" y="1138720"/>
        <a:ext cx="288638" cy="280621"/>
      </dsp:txXfrm>
    </dsp:sp>
    <dsp:sp modelId="{AEC418CA-73A6-4A1E-B4CC-C9871D5E77ED}">
      <dsp:nvSpPr>
        <dsp:cNvPr id="0" name=""/>
        <dsp:cNvSpPr/>
      </dsp:nvSpPr>
      <dsp:spPr>
        <a:xfrm>
          <a:off x="1707853" y="1606422"/>
          <a:ext cx="3097897" cy="106903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Enter the startup folder by typing cd /some_folder_name.</a:t>
          </a:r>
          <a:endParaRPr lang="en-US" sz="1800" kern="1200"/>
        </a:p>
      </dsp:txBody>
      <dsp:txXfrm>
        <a:off x="1739164" y="1637733"/>
        <a:ext cx="3035275" cy="1006410"/>
      </dsp:txXfrm>
    </dsp:sp>
    <dsp:sp modelId="{20A4545A-AA84-4E37-A285-17C24A0751DA}">
      <dsp:nvSpPr>
        <dsp:cNvPr id="0" name=""/>
        <dsp:cNvSpPr/>
      </dsp:nvSpPr>
      <dsp:spPr>
        <a:xfrm rot="5400000">
          <a:off x="3056358" y="2702180"/>
          <a:ext cx="400887" cy="481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12483" y="2742268"/>
        <a:ext cx="288638" cy="280621"/>
      </dsp:txXfrm>
    </dsp:sp>
    <dsp:sp modelId="{887296A3-791B-455E-BE3D-A1BA613C5B0F}">
      <dsp:nvSpPr>
        <dsp:cNvPr id="0" name=""/>
        <dsp:cNvSpPr/>
      </dsp:nvSpPr>
      <dsp:spPr>
        <a:xfrm>
          <a:off x="1707853" y="3209971"/>
          <a:ext cx="3097897" cy="106903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Type jupyter notebook to launch the </a:t>
          </a:r>
          <a:r>
            <a:rPr lang="en-US" sz="1800" b="0" i="0" kern="1200" baseline="0">
              <a:hlinkClick xmlns:r="http://schemas.openxmlformats.org/officeDocument/2006/relationships" r:id="rId1"/>
            </a:rPr>
            <a:t>Jupyter Notebook App</a:t>
          </a:r>
          <a:r>
            <a:rPr lang="en-US" sz="1800" b="0" i="0" kern="1200" baseline="0"/>
            <a:t> </a:t>
          </a:r>
          <a:endParaRPr lang="en-US" sz="1800" kern="1200"/>
        </a:p>
      </dsp:txBody>
      <dsp:txXfrm>
        <a:off x="1739164" y="3241282"/>
        <a:ext cx="3035275" cy="1006410"/>
      </dsp:txXfrm>
    </dsp:sp>
    <dsp:sp modelId="{7CC2C120-F3AD-4220-9DB2-840CC647DF83}">
      <dsp:nvSpPr>
        <dsp:cNvPr id="0" name=""/>
        <dsp:cNvSpPr/>
      </dsp:nvSpPr>
      <dsp:spPr>
        <a:xfrm rot="5400000">
          <a:off x="3056358" y="4305729"/>
          <a:ext cx="400887" cy="481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12483" y="4345817"/>
        <a:ext cx="288638" cy="280621"/>
      </dsp:txXfrm>
    </dsp:sp>
    <dsp:sp modelId="{B5913B06-8D2B-448F-AFC3-8EF677DF1FAC}">
      <dsp:nvSpPr>
        <dsp:cNvPr id="0" name=""/>
        <dsp:cNvSpPr/>
      </dsp:nvSpPr>
      <dsp:spPr>
        <a:xfrm>
          <a:off x="1707853" y="4813519"/>
          <a:ext cx="3097897" cy="10690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notebook interface will appear in a new browser window or tab.</a:t>
          </a:r>
          <a:endParaRPr lang="en-US" sz="1800" kern="1200"/>
        </a:p>
      </dsp:txBody>
      <dsp:txXfrm>
        <a:off x="1739164" y="4844830"/>
        <a:ext cx="3035275" cy="10064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85F85-3C86-4A61-B0C2-D5E907FA44BC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more detail, the </a:t>
          </a:r>
          <a:r>
            <a:rPr lang="en-US" sz="2100" kern="1200">
              <a:hlinkClick xmlns:r="http://schemas.openxmlformats.org/officeDocument/2006/relationships" r:id="rId1"/>
            </a:rPr>
            <a:t>Jupyter Notebook App</a:t>
          </a:r>
          <a:r>
            <a:rPr lang="en-US" sz="2100" kern="1200"/>
            <a:t> is a server that appears in your browser at a default address (</a:t>
          </a:r>
          <a:r>
            <a:rPr lang="en-US" sz="2100" i="1" kern="1200"/>
            <a:t>http://localhost:8888</a:t>
          </a:r>
          <a:r>
            <a:rPr lang="en-US" sz="2100" kern="1200"/>
            <a:t>). Closing the browser will not shut down the server. You can reopen the previous address and the </a:t>
          </a:r>
          <a:r>
            <a:rPr lang="en-US" sz="2100" kern="1200">
              <a:hlinkClick xmlns:r="http://schemas.openxmlformats.org/officeDocument/2006/relationships" r:id="rId1"/>
            </a:rPr>
            <a:t>Jupyter Notebook App</a:t>
          </a:r>
          <a:r>
            <a:rPr lang="en-US" sz="2100" kern="1200"/>
            <a:t> will be redisplayed.</a:t>
          </a:r>
        </a:p>
      </dsp:txBody>
      <dsp:txXfrm>
        <a:off x="0" y="3081379"/>
        <a:ext cx="6492875" cy="2021718"/>
      </dsp:txXfrm>
    </dsp:sp>
    <dsp:sp modelId="{C40C8BD3-66ED-41BD-8DA5-E312909A5038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Closing the browser (or the tab) </a:t>
          </a:r>
          <a:r>
            <a:rPr lang="en-US" sz="2100" b="1" kern="1200"/>
            <a:t>will not close</a:t>
          </a:r>
          <a:r>
            <a:rPr lang="en-US" sz="2100" kern="1200"/>
            <a:t> the </a:t>
          </a:r>
          <a:r>
            <a:rPr lang="en-US" sz="2100" kern="1200">
              <a:hlinkClick xmlns:r="http://schemas.openxmlformats.org/officeDocument/2006/relationships" r:id="rId1"/>
            </a:rPr>
            <a:t>Jupyter Notebook App</a:t>
          </a:r>
          <a:r>
            <a:rPr lang="en-US" sz="2100" kern="1200"/>
            <a:t>. To completely shut it down you need to </a:t>
          </a:r>
          <a:r>
            <a:rPr lang="en-US" sz="2100" b="1" kern="1200"/>
            <a:t>close the associated terminal</a:t>
          </a:r>
          <a:r>
            <a:rPr lang="en-US" sz="2100" kern="1200"/>
            <a:t>.</a:t>
          </a:r>
        </a:p>
      </dsp:txBody>
      <dsp:txXfrm rot="10800000">
        <a:off x="0" y="2302"/>
        <a:ext cx="6492875" cy="2020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C6F10-95E9-46EE-8C03-DCD45E6C9A4E}">
      <dsp:nvSpPr>
        <dsp:cNvPr id="0" name=""/>
        <dsp:cNvSpPr/>
      </dsp:nvSpPr>
      <dsp:spPr>
        <a:xfrm>
          <a:off x="0" y="3552166"/>
          <a:ext cx="65136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shut down a kernel, go to the associated notebook and click on menu </a:t>
          </a:r>
          <a:r>
            <a:rPr lang="en-US" sz="2300" i="1" kern="1200"/>
            <a:t>File</a:t>
          </a:r>
          <a:r>
            <a:rPr lang="en-US" sz="2300" kern="1200"/>
            <a:t> -&gt; </a:t>
          </a:r>
          <a:r>
            <a:rPr lang="en-US" sz="2300" i="1" kern="1200"/>
            <a:t>Close and Halt</a:t>
          </a:r>
          <a:r>
            <a:rPr lang="en-US" sz="2300" kern="1200"/>
            <a:t>. Alternatively, the </a:t>
          </a:r>
          <a:r>
            <a:rPr lang="en-US" sz="2300" kern="1200">
              <a:hlinkClick xmlns:r="http://schemas.openxmlformats.org/officeDocument/2006/relationships" r:id="rId1"/>
            </a:rPr>
            <a:t>Notebook Dashboard</a:t>
          </a:r>
          <a:r>
            <a:rPr lang="en-US" sz="2300" kern="1200"/>
            <a:t> has a tab named </a:t>
          </a:r>
          <a:r>
            <a:rPr lang="en-US" sz="2300" i="1" kern="1200"/>
            <a:t>Running</a:t>
          </a:r>
          <a:r>
            <a:rPr lang="en-US" sz="2300" kern="1200"/>
            <a:t> that shows all the running notebooks (i.e. kernels) and allows shutting them down (by clicking on a </a:t>
          </a:r>
          <a:r>
            <a:rPr lang="en-US" sz="2300" i="1" kern="1200"/>
            <a:t>Shutdown</a:t>
          </a:r>
          <a:r>
            <a:rPr lang="en-US" sz="2300" kern="1200"/>
            <a:t> button).</a:t>
          </a:r>
        </a:p>
      </dsp:txBody>
      <dsp:txXfrm>
        <a:off x="0" y="3552166"/>
        <a:ext cx="6513603" cy="2330605"/>
      </dsp:txXfrm>
    </dsp:sp>
    <dsp:sp modelId="{2E62DD84-0F6F-4F59-A119-FF16896FC116}">
      <dsp:nvSpPr>
        <dsp:cNvPr id="0" name=""/>
        <dsp:cNvSpPr/>
      </dsp:nvSpPr>
      <dsp:spPr>
        <a:xfrm rot="10800000">
          <a:off x="0" y="2653"/>
          <a:ext cx="65136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a notebook is opened, its “computational engine” (called the </a:t>
          </a:r>
          <a:r>
            <a:rPr lang="en-US" sz="2300" kern="1200">
              <a:hlinkClick xmlns:r="http://schemas.openxmlformats.org/officeDocument/2006/relationships" r:id="rId1"/>
            </a:rPr>
            <a:t>kernel</a:t>
          </a:r>
          <a:r>
            <a:rPr lang="en-US" sz="2300" kern="1200"/>
            <a:t>) is automatically started. Closing the notebook browser tab, will not shut down the </a:t>
          </a:r>
          <a:r>
            <a:rPr lang="en-US" sz="2300" kern="1200">
              <a:hlinkClick xmlns:r="http://schemas.openxmlformats.org/officeDocument/2006/relationships" r:id="rId1"/>
            </a:rPr>
            <a:t>kernel</a:t>
          </a:r>
          <a:r>
            <a:rPr lang="en-US" sz="2300" kern="1200"/>
            <a:t>, instead the kernel will keep running until is explicitly shut down.</a:t>
          </a:r>
        </a:p>
      </dsp:txBody>
      <dsp:txXfrm rot="10800000">
        <a:off x="0" y="2653"/>
        <a:ext cx="6513603" cy="232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E728-027E-4D1A-B90C-0D3606AD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24D3A-127C-4BFD-BA01-6C42D07D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33A3-B171-4A03-A308-F069BCB2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5813-9C8C-4769-A46F-0939F7E6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E190-4847-4E49-BEB5-EE11D66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74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632F-FA15-4DB4-AD3C-067377BE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2958-CD61-48C0-BD19-640C6330F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5979-53E2-4215-A135-CE75CF9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FCFC-3870-40A5-94A5-084070CF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863E-AA66-42E1-82E0-830C01EA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717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EB96-3C6A-46F0-B05D-EECBE243F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D621-B325-4E96-B833-D71695B1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ADB5-4BD3-4767-861D-8A5FE96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9824-FC34-4B8F-8A90-A31BBC0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1EF-72C6-49CA-B9D9-6E221CF1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4346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371601"/>
            <a:ext cx="5384800" cy="4495799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125000"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  <a:tabLst/>
              <a:defRPr sz="2000"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30000"/>
              <a:buFont typeface="Arial" panose="020B0604020202020204" pitchFamily="34" charset="0"/>
              <a:buChar char="-"/>
              <a:tabLst/>
              <a:defRPr sz="1800"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97600" y="4678364"/>
            <a:ext cx="5384800" cy="1341437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6197600" y="1371600"/>
            <a:ext cx="53848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2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F220-31D2-41DA-96BA-EBA8BF49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428A-FC11-4171-8E5B-BAC05785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77D3-CCFC-4338-BE28-EF38D92B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DD92-452A-4706-92AA-1A2BA8A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EF50-339B-4081-8767-7A1AD06E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53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ABBA-AA74-49D7-9D58-1237D83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29D0-81E4-4952-A9FD-E2B1BC97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6D77-8E7F-49A1-8DC9-235114ED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3EB0-A076-41CF-B18E-C3846269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1391-A8D0-4E98-B6D0-3200B66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83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391C-6BA9-4CF9-A626-DDFE5119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EA0D-32BF-41DA-A53A-709D98E8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3FF5-FE89-456D-AB29-E130202A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3BAF-877C-4E60-B74F-9EB630AC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EF0A-AF22-4EE9-8961-E3DD0FC8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91B3-5F87-4B67-B6AA-34289AB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206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2060-9F74-49B3-AE14-C4A25306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281E8-165A-49A5-95BE-FD0F82FE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F763-4FF0-4933-B1B4-0766CDEF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DF184-97EF-42C2-8218-119A3C8D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BDAFF-52AA-496E-A41F-40FF2D5A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216C-1564-4382-9E0A-DD67779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2F6F-C4CC-4A7D-ABA5-24AB7E85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D756B-3BF7-4FCA-B34D-AA4880DF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515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902-C325-4880-99F6-7A1B1D25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5985-0851-43DB-9342-B4F3F03B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00C0A-900C-4D61-A04E-10E569A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4740C-5BB8-451C-800A-CC5DBA57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914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E250B-C1F2-45FF-B15C-320D391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E0D81-3024-424C-8FF5-7C576F26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323B-021D-4FAA-9AA2-ED25420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135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4972-FE40-4F1F-B779-384A116E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781B-6FC9-46AB-8541-DF62CB68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EB06-9F52-4828-9A1E-4A4B7F76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9451-A8A8-43AB-B0CC-DAD10CE9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E1A9-0E5F-4E63-BE49-C2BD5F06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D3B6-2D3B-42B8-9C89-0E5C96C3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7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B7A7-DB22-4F64-9C90-B774A4C3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D7656-6DC4-429D-A336-B679C1363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C238-B4B3-47AF-89F5-CBA3B13A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56E9-6F3E-40B3-BA9A-5D63AE75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25BF-E93C-49F6-91D1-D81A901C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1932-83C6-4C96-8BFF-AA71E48A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439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BC12-7F02-4343-826E-B5884199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CC84-ECBF-41C9-828A-11D301C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FEC8-FCF9-40E6-92AE-C66E0631E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0017-F889-422C-A752-A31FDAD82310}" type="datetimeFigureOut">
              <a:rPr lang="en-NG" smtClean="0"/>
              <a:t>10/11/2018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B8EF-3644-4ED6-BE2D-01EBFE421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5230-8B4E-4150-B3A4-4F7C45E8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FE93-42C9-414D-818A-6534949A8B8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83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-notebook-beginner-guide.readthedocs.io/en/latest/what_is_jupyter.html#notebook-a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-beginner-guide.readthedocs.io/en/latest/what_is_jupyter.html#notebook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-notebook-beginner-guide.readthedocs.io/en/latest/what_is_jupyter.html#references" TargetMode="External"/><Relationship Id="rId3" Type="http://schemas.openxmlformats.org/officeDocument/2006/relationships/hyperlink" Target="https://jupyter-notebook-beginner-guide.readthedocs.io/en/latest/what_is_jupyter.html#what-is-the-jupyter-notebook" TargetMode="External"/><Relationship Id="rId7" Type="http://schemas.openxmlformats.org/officeDocument/2006/relationships/hyperlink" Target="https://jupyter-notebook-beginner-guide.readthedocs.io/en/latest/what_is_jupyter.html#notebook-dashboa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-notebook-beginner-guide.readthedocs.io/en/latest/what_is_jupyter.html#kernel" TargetMode="External"/><Relationship Id="rId5" Type="http://schemas.openxmlformats.org/officeDocument/2006/relationships/hyperlink" Target="https://jupyter-notebook-beginner-guide.readthedocs.io/en/latest/what_is_jupyter.html#jupyter-notebook-app" TargetMode="External"/><Relationship Id="rId4" Type="http://schemas.openxmlformats.org/officeDocument/2006/relationships/hyperlink" Target="https://jupyter-notebook-beginner-guide.readthedocs.io/en/latest/what_is_jupyter.html#notebook-docu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-beginner-guide.readthedocs.io/en/latest/what_is_jupyter.html#notebook-app" TargetMode="External"/><Relationship Id="rId2" Type="http://schemas.openxmlformats.org/officeDocument/2006/relationships/hyperlink" Target="https://jupyter-notebook-beginner-guide.readthedocs.io/en/latest/what_is_jupyter.html#i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jupyter-notebook-beginner-guide.readthedocs.io/en/latest/what_is_jupyter.html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jupyter-notebook-beginner-guide.readthedocs.io/en/latest/what_is_jupyter.html#id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jupyter-notebook-beginner-guide.readthedocs.io/en/latest/what_is_jupyter.html#id8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0F3A-2063-42F6-8D5E-6429C686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Jupyter Notebook</a:t>
            </a:r>
            <a:endParaRPr lang="en-NG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54B3-DA58-4691-A771-FA79B54BD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2"/>
                </a:solidFill>
              </a:rPr>
              <a:t>AHMED OLANREWAJU</a:t>
            </a:r>
          </a:p>
          <a:p>
            <a:r>
              <a:rPr lang="en-US" sz="1700">
                <a:solidFill>
                  <a:schemeClr val="bg2"/>
                </a:solidFill>
              </a:rPr>
              <a:t>UNIVERSITY OF IBADAN</a:t>
            </a:r>
            <a:endParaRPr lang="en-NG" sz="170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6A1EE-3E49-4820-BB74-DEDF8C7DD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875"/>
          <a:stretch/>
        </p:blipFill>
        <p:spPr>
          <a:xfrm>
            <a:off x="321734" y="1190896"/>
            <a:ext cx="5458816" cy="1859381"/>
          </a:xfrm>
          <a:prstGeom prst="rect">
            <a:avLst/>
          </a:prstGeom>
        </p:spPr>
      </p:pic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jupyter notebook">
            <a:extLst>
              <a:ext uri="{FF2B5EF4-FFF2-40B4-BE49-F238E27FC236}">
                <a16:creationId xmlns:a16="http://schemas.microsoft.com/office/drawing/2014/main" id="{BF71BB67-CE0F-4AE6-A82B-AF053874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50" y="762706"/>
            <a:ext cx="5458813" cy="27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7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321BD-78DE-456E-9146-7308D324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Installation</a:t>
            </a:r>
            <a:endParaRPr lang="en-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970DF-E3BF-479A-ABF9-D5973A0A4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22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32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BA19-FEB0-423C-96D2-467537D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the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C8D6-DCB5-4287-83C8-B8ECAF69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Launching </a:t>
            </a:r>
            <a:r>
              <a:rPr lang="en-US" b="1" i="1" dirty="0" err="1"/>
              <a:t>Jupyter</a:t>
            </a:r>
            <a:r>
              <a:rPr lang="en-US" b="1" i="1" dirty="0"/>
              <a:t> Notebook App</a:t>
            </a:r>
            <a:endParaRPr lang="en-US" b="1" dirty="0"/>
          </a:p>
          <a:p>
            <a:r>
              <a:rPr lang="en-US" dirty="0"/>
              <a:t>The 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 App</a:t>
            </a:r>
            <a:r>
              <a:rPr lang="en-US" dirty="0"/>
              <a:t> can be launched by clicking on the 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  <a:r>
              <a:rPr lang="en-US" dirty="0"/>
              <a:t> icon installed by Anaconda in the start menu (Windows) or by typing in a terminal (</a:t>
            </a:r>
            <a:r>
              <a:rPr lang="en-US" i="1" dirty="0" err="1"/>
              <a:t>cmd</a:t>
            </a:r>
            <a:r>
              <a:rPr lang="en-US" dirty="0"/>
              <a:t> on Windows):</a:t>
            </a:r>
          </a:p>
          <a:p>
            <a:endParaRPr lang="en-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979AA-2AB4-447B-B4B5-A30DC8D98558}"/>
              </a:ext>
            </a:extLst>
          </p:cNvPr>
          <p:cNvSpPr/>
          <p:nvPr/>
        </p:nvSpPr>
        <p:spPr>
          <a:xfrm>
            <a:off x="1383030" y="3920490"/>
            <a:ext cx="77152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jupyter</a:t>
            </a:r>
            <a:r>
              <a:rPr lang="en-US" sz="4000" dirty="0"/>
              <a:t> notebook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34096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E20F-7E46-467A-A207-FFC67769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Running the Jupyter Notebook</a:t>
            </a:r>
            <a:endParaRPr lang="en-NG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AA0B4-C4A2-4A83-B0EE-5D9288EDC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88316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22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4BC7D-69E1-4EEA-BB9E-0A8820EA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Change Jupyter Notebook startup folder (Windows)</a:t>
            </a:r>
            <a:br>
              <a:rPr lang="en-US" sz="3700" b="1">
                <a:solidFill>
                  <a:srgbClr val="FFFFFF"/>
                </a:solidFill>
              </a:rPr>
            </a:br>
            <a:endParaRPr lang="en-NG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2A0-374C-483B-99FB-09DE0641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Copy the </a:t>
            </a:r>
            <a:r>
              <a:rPr lang="en-US" sz="2200" i="1">
                <a:solidFill>
                  <a:srgbClr val="000000"/>
                </a:solidFill>
              </a:rPr>
              <a:t>Jupyter Notebook</a:t>
            </a:r>
            <a:r>
              <a:rPr lang="en-US" sz="2200">
                <a:solidFill>
                  <a:srgbClr val="000000"/>
                </a:solidFill>
              </a:rPr>
              <a:t> launcher from the menu to the desktop.</a:t>
            </a:r>
          </a:p>
          <a:p>
            <a:r>
              <a:rPr lang="en-US" sz="2200">
                <a:solidFill>
                  <a:srgbClr val="000000"/>
                </a:solidFill>
              </a:rPr>
              <a:t>Right click on the new launcher and change the </a:t>
            </a:r>
            <a:r>
              <a:rPr lang="en-US" sz="2200" i="1">
                <a:solidFill>
                  <a:srgbClr val="000000"/>
                </a:solidFill>
              </a:rPr>
              <a:t>Target field</a:t>
            </a:r>
            <a:r>
              <a:rPr lang="en-US" sz="2200">
                <a:solidFill>
                  <a:srgbClr val="000000"/>
                </a:solidFill>
              </a:rPr>
              <a:t>, change </a:t>
            </a:r>
            <a:r>
              <a:rPr lang="en-US" sz="2200" i="1">
                <a:solidFill>
                  <a:srgbClr val="000000"/>
                </a:solidFill>
              </a:rPr>
              <a:t>%USERPROFILE%</a:t>
            </a:r>
            <a:r>
              <a:rPr lang="en-US" sz="2200">
                <a:solidFill>
                  <a:srgbClr val="000000"/>
                </a:solidFill>
              </a:rPr>
              <a:t> to the full path of the folder which will contain all the notebooks.</a:t>
            </a:r>
          </a:p>
          <a:p>
            <a:r>
              <a:rPr lang="en-US" sz="2200">
                <a:solidFill>
                  <a:srgbClr val="000000"/>
                </a:solidFill>
              </a:rPr>
              <a:t>Double-click on the </a:t>
            </a:r>
            <a:r>
              <a:rPr lang="en-US" sz="2200" i="1">
                <a:solidFill>
                  <a:srgbClr val="000000"/>
                </a:solidFill>
              </a:rPr>
              <a:t>Jupyter Notebook</a:t>
            </a:r>
            <a:r>
              <a:rPr lang="en-US" sz="2200">
                <a:solidFill>
                  <a:srgbClr val="000000"/>
                </a:solidFill>
              </a:rPr>
              <a:t> desktop launcher (icon shows [IPy]) to start the </a:t>
            </a:r>
            <a:r>
              <a:rPr lang="en-US" sz="2200">
                <a:solidFill>
                  <a:srgbClr val="000000"/>
                </a:solidFill>
                <a:hlinkClick r:id="rId3"/>
              </a:rPr>
              <a:t>Jupyter Notebook App</a:t>
            </a:r>
            <a:r>
              <a:rPr lang="en-US" sz="2200">
                <a:solidFill>
                  <a:srgbClr val="000000"/>
                </a:solidFill>
              </a:rPr>
              <a:t>. The notebook interface will appear in a new browser window or tab. A secondary terminal window (used only for error logging and for shut down) will be also opened.</a:t>
            </a:r>
          </a:p>
          <a:p>
            <a:endParaRPr lang="en-NG" sz="2200">
              <a:solidFill>
                <a:srgbClr val="000000"/>
              </a:solidFill>
            </a:endParaRPr>
          </a:p>
        </p:txBody>
      </p:sp>
      <p:pic>
        <p:nvPicPr>
          <p:cNvPr id="6146" name="Picture 2" descr="Image result for WINDOWS">
            <a:extLst>
              <a:ext uri="{FF2B5EF4-FFF2-40B4-BE49-F238E27FC236}">
                <a16:creationId xmlns:a16="http://schemas.microsoft.com/office/drawing/2014/main" id="{E8DCB546-B188-423B-AB45-1519FE56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2" y="4017137"/>
            <a:ext cx="4383333" cy="246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6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37431-4429-4F06-ADEF-ECEFE4E3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Change Jupyter Notebook startup folder (Mac OS)</a:t>
            </a:r>
            <a:br>
              <a:rPr lang="en-US" b="1">
                <a:solidFill>
                  <a:srgbClr val="FFFFFF"/>
                </a:solidFill>
              </a:rPr>
            </a:br>
            <a:endParaRPr lang="en-NG" dirty="0">
              <a:solidFill>
                <a:srgbClr val="FFFFFF"/>
              </a:solidFill>
            </a:endParaRPr>
          </a:p>
        </p:txBody>
      </p:sp>
      <p:graphicFrame>
        <p:nvGraphicFramePr>
          <p:cNvPr id="14" name="Rectangle 7">
            <a:extLst>
              <a:ext uri="{FF2B5EF4-FFF2-40B4-BE49-F238E27FC236}">
                <a16:creationId xmlns:a16="http://schemas.microsoft.com/office/drawing/2014/main" id="{9BC9C48B-792A-4E9F-A36C-60CEC1ACE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585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3" name="Picture 9" descr="Image result for mac os">
            <a:extLst>
              <a:ext uri="{FF2B5EF4-FFF2-40B4-BE49-F238E27FC236}">
                <a16:creationId xmlns:a16="http://schemas.microsoft.com/office/drawing/2014/main" id="{5EF7F496-4DAB-4717-957D-6D393589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68" y="4593987"/>
            <a:ext cx="2061530" cy="16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7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721079-6739-4A82-9103-81973AB3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Shut down the </a:t>
            </a:r>
            <a:r>
              <a:rPr lang="en-US" sz="4000" b="1" i="1">
                <a:solidFill>
                  <a:srgbClr val="FFFFFF"/>
                </a:solidFill>
              </a:rPr>
              <a:t>Jupyter Notebook App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DE74D-7741-481B-A349-ECE15281B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898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7E131-DD64-4DB9-ADFB-34F04BEE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Close a notebook: </a:t>
            </a:r>
            <a:r>
              <a:rPr lang="en-US" sz="2800" b="1" i="1">
                <a:solidFill>
                  <a:srgbClr val="FFFFFF"/>
                </a:solidFill>
              </a:rPr>
              <a:t>kernel</a:t>
            </a:r>
            <a:r>
              <a:rPr lang="en-US" sz="2800" b="1">
                <a:solidFill>
                  <a:srgbClr val="FFFFFF"/>
                </a:solidFill>
              </a:rPr>
              <a:t> shut down</a:t>
            </a:r>
            <a:endParaRPr lang="en-NG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3FB77-BE69-4CEB-B808-A3AB0AFD0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52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01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3613-C379-4731-9B5B-C2F13058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Executing a notebook</a:t>
            </a:r>
            <a:endParaRPr lang="en-NG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13ADA48-429D-4B41-8819-35EDC36C5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0850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08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Jupyter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731912" y="1953160"/>
            <a:ext cx="4724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 charset="0"/>
              </a:rPr>
              <a:t>“The Jupyter Notebook is an open-source web application that allows you to create and share documents that contain live code, equations, visualizations and explanatory test”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10" b="58516"/>
          <a:stretch/>
        </p:blipFill>
        <p:spPr>
          <a:xfrm>
            <a:off x="1676400" y="2438400"/>
            <a:ext cx="4267200" cy="150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4038600"/>
            <a:ext cx="576322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24" y="3581401"/>
            <a:ext cx="2792177" cy="26883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3436108">
            <a:off x="2094659" y="376129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781800" y="4201672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Jupyter</a:t>
            </a:r>
            <a:r>
              <a:rPr lang="en-US" b="1" dirty="0"/>
              <a:t> Toolbar and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8706678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2971800" y="3899118"/>
            <a:ext cx="678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Shift + Enter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: Execute cell and jump to the next cell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Ctrl + Enter: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Execute cell and don’t jump to the next cell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If code execution is not responding anymore: </a:t>
            </a:r>
            <a:r>
              <a:rPr lang="en-US" sz="1600" i="1" dirty="0">
                <a:solidFill>
                  <a:srgbClr val="000000"/>
                </a:solidFill>
                <a:latin typeface="Arial" charset="0"/>
              </a:rPr>
              <a:t>Restart kernel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(cache of previously assigned variables gets emptied)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8C86-8C02-4B50-AA70-72C5C98A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D2B3-DC75-4AC4-9830-1312A48C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is a nonprofit organization created to "develop open-source software, open-standards, and services for interactive computing across dozens of programming languages." Spun-off from </a:t>
            </a:r>
            <a:r>
              <a:rPr lang="en-US" dirty="0" err="1"/>
              <a:t>IPython</a:t>
            </a:r>
            <a:r>
              <a:rPr lang="en-US" dirty="0"/>
              <a:t> in 2014 by Fernando Pérez. </a:t>
            </a:r>
          </a:p>
          <a:p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supports execution environments in several dozen languages. 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1309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9A4914-B758-42B4-AF2C-736FE7A2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JUPYTER NOTEBOOK IN THE CLOUD</a:t>
            </a:r>
          </a:p>
        </p:txBody>
      </p:sp>
      <p:pic>
        <p:nvPicPr>
          <p:cNvPr id="7175" name="Picture 4" descr="Image result for AZURE NOTEBOOK">
            <a:extLst>
              <a:ext uri="{FF2B5EF4-FFF2-40B4-BE49-F238E27FC236}">
                <a16:creationId xmlns:a16="http://schemas.microsoft.com/office/drawing/2014/main" id="{2936F41E-63E1-49FB-B2AC-051FD0BAE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0" y="1675227"/>
            <a:ext cx="714503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4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8C86-8C02-4B50-AA70-72C5C98A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D2B3-DC75-4AC4-9830-1312A48C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Jupyter's</a:t>
            </a:r>
            <a:r>
              <a:rPr lang="en-US" dirty="0"/>
              <a:t> name is a reference to the three core programming languages supported by </a:t>
            </a:r>
            <a:r>
              <a:rPr lang="en-US" dirty="0" err="1"/>
              <a:t>Jupyter</a:t>
            </a:r>
            <a:r>
              <a:rPr lang="en-US" dirty="0"/>
              <a:t>, which are Julia, Python and R, and also an homage to Galileo's notebooks recording the discovery of the moons of Jupiter. </a:t>
            </a:r>
          </a:p>
          <a:p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has developed and supported the interactive computing products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Jupyter</a:t>
            </a:r>
            <a:r>
              <a:rPr lang="en-US" dirty="0"/>
              <a:t> Hub, and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Lab</a:t>
            </a:r>
            <a:r>
              <a:rPr lang="en-US" dirty="0"/>
              <a:t>, the next-generation version of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NG" dirty="0"/>
          </a:p>
        </p:txBody>
      </p:sp>
      <p:pic>
        <p:nvPicPr>
          <p:cNvPr id="4099" name="Picture 3" descr="Image result for julia programming language">
            <a:extLst>
              <a:ext uri="{FF2B5EF4-FFF2-40B4-BE49-F238E27FC236}">
                <a16:creationId xmlns:a16="http://schemas.microsoft.com/office/drawing/2014/main" id="{4862C716-3BE9-4830-8225-E5E31D82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" y="5017718"/>
            <a:ext cx="2182686" cy="1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Image result for r programming language">
            <a:extLst>
              <a:ext uri="{FF2B5EF4-FFF2-40B4-BE49-F238E27FC236}">
                <a16:creationId xmlns:a16="http://schemas.microsoft.com/office/drawing/2014/main" id="{D347F6EA-9F74-4A2A-8737-E3A5BFA6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86" y="4839431"/>
            <a:ext cx="2013577" cy="15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Image result for PYTHON programming language">
            <a:extLst>
              <a:ext uri="{FF2B5EF4-FFF2-40B4-BE49-F238E27FC236}">
                <a16:creationId xmlns:a16="http://schemas.microsoft.com/office/drawing/2014/main" id="{FF4A5A33-46E6-4F36-B12B-30FE8D17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39" y="4909920"/>
            <a:ext cx="3649683" cy="15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Image result for jupyter notebook">
            <a:extLst>
              <a:ext uri="{FF2B5EF4-FFF2-40B4-BE49-F238E27FC236}">
                <a16:creationId xmlns:a16="http://schemas.microsoft.com/office/drawing/2014/main" id="{1C674A9E-75AC-4A27-AAC1-E4A890213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66" y="4703033"/>
            <a:ext cx="3415294" cy="16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BE19-F032-4DFB-A16A-60463A42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Jupyter Notebook</a:t>
            </a:r>
            <a:endParaRPr lang="en-NG" dirty="0"/>
          </a:p>
        </p:txBody>
      </p:sp>
      <p:pic>
        <p:nvPicPr>
          <p:cNvPr id="5122" name="Picture 2" descr="Image result for jupyter notebook">
            <a:extLst>
              <a:ext uri="{FF2B5EF4-FFF2-40B4-BE49-F238E27FC236}">
                <a16:creationId xmlns:a16="http://schemas.microsoft.com/office/drawing/2014/main" id="{CE28629F-A659-46C3-8990-8CFA2F9E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705816"/>
            <a:ext cx="5069382" cy="25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A13-4DD6-4805-9A9A-122D3A58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3"/>
              </a:rPr>
              <a:t>What is the Jupyter Notebook?</a:t>
            </a:r>
            <a:endParaRPr lang="en-US" sz="2400"/>
          </a:p>
          <a:p>
            <a:r>
              <a:rPr lang="en-US" sz="2400">
                <a:hlinkClick r:id="rId4"/>
              </a:rPr>
              <a:t>Notebook document</a:t>
            </a:r>
            <a:endParaRPr lang="en-US" sz="2400"/>
          </a:p>
          <a:p>
            <a:r>
              <a:rPr lang="en-US" sz="2400">
                <a:hlinkClick r:id="rId5"/>
              </a:rPr>
              <a:t>Jupyter Notebook App</a:t>
            </a:r>
            <a:endParaRPr lang="en-US" sz="2400"/>
          </a:p>
          <a:p>
            <a:r>
              <a:rPr lang="en-US" sz="2400">
                <a:hlinkClick r:id="rId6"/>
              </a:rPr>
              <a:t>kernel</a:t>
            </a:r>
            <a:endParaRPr lang="en-US" sz="2400"/>
          </a:p>
          <a:p>
            <a:r>
              <a:rPr lang="en-US" sz="2400">
                <a:hlinkClick r:id="rId7"/>
              </a:rPr>
              <a:t>Notebook Dashboard</a:t>
            </a:r>
            <a:endParaRPr lang="en-US" sz="2400"/>
          </a:p>
          <a:p>
            <a:r>
              <a:rPr lang="en-US" sz="2400">
                <a:hlinkClick r:id="rId8"/>
              </a:rPr>
              <a:t>References</a:t>
            </a:r>
            <a:endParaRPr lang="en-US" sz="2400"/>
          </a:p>
          <a:p>
            <a:endParaRPr lang="en-NG" sz="2400"/>
          </a:p>
        </p:txBody>
      </p:sp>
    </p:spTree>
    <p:extLst>
      <p:ext uri="{BB962C8B-B14F-4D97-AF65-F5344CB8AC3E}">
        <p14:creationId xmlns:p14="http://schemas.microsoft.com/office/powerpoint/2010/main" val="36470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C88F8-3511-4F95-B9C6-AD051BAF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hlinkClick r:id="rId2"/>
              </a:rPr>
              <a:t>Notebook document</a:t>
            </a:r>
            <a:endParaRPr lang="en-NG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07E5-6243-4A8B-ADD5-1A71718C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Notebook documents (or “notebooks”, all lower case) are documents produced by the </a:t>
            </a:r>
            <a:r>
              <a:rPr lang="en-US" sz="2400">
                <a:hlinkClick r:id="rId3"/>
              </a:rPr>
              <a:t>Jupyter Notebook App</a:t>
            </a:r>
            <a:r>
              <a:rPr lang="en-US" sz="2400"/>
              <a:t>, which contain both computer code (e.g. python) and rich text elements (paragraph, equations, figures, links, etc…). Notebook documents are both human-readable documents containing the analysis description and the results (figures, tables, etc..) as well as executable documents which can be run to perform data analysis.</a:t>
            </a:r>
          </a:p>
          <a:p>
            <a:endParaRPr lang="en-NG" sz="2400"/>
          </a:p>
        </p:txBody>
      </p:sp>
    </p:spTree>
    <p:extLst>
      <p:ext uri="{BB962C8B-B14F-4D97-AF65-F5344CB8AC3E}">
        <p14:creationId xmlns:p14="http://schemas.microsoft.com/office/powerpoint/2010/main" val="16843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131FFA-8396-4067-8078-9669F195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hlinkClick r:id="rId2"/>
              </a:rPr>
              <a:t>Jupyter Notebook App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061CB511-FD27-4A86-AEA0-1D369D704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8983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157942-3574-4E7B-8767-6B22433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hlinkClick r:id="rId2"/>
              </a:rPr>
              <a:t>kernel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461D3-0648-4976-B4FE-D7AAB039E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9343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22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DCBD8-636C-417B-87E0-2E4D3202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hlinkClick r:id="rId2"/>
              </a:rPr>
              <a:t>Notebook Dashboard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EB976-8AD7-447E-A3BB-9ABD293D1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531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383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8DDF56-2ACC-4AC9-B3FB-0446F8F3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Installation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2F226-A845-4D35-AE52-D1A8D67AF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759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94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Introduction to Jupyter Notebook</vt:lpstr>
      <vt:lpstr>HISTORY</vt:lpstr>
      <vt:lpstr>HISTORY</vt:lpstr>
      <vt:lpstr>Jupyter Notebook</vt:lpstr>
      <vt:lpstr>Notebook document</vt:lpstr>
      <vt:lpstr>Jupyter Notebook App</vt:lpstr>
      <vt:lpstr>kernel</vt:lpstr>
      <vt:lpstr>Notebook Dashboard</vt:lpstr>
      <vt:lpstr>Installation</vt:lpstr>
      <vt:lpstr>Installation</vt:lpstr>
      <vt:lpstr>Running the Jupyter Notebook</vt:lpstr>
      <vt:lpstr>Running the Jupyter Notebook</vt:lpstr>
      <vt:lpstr>Change Jupyter Notebook startup folder (Windows) </vt:lpstr>
      <vt:lpstr>Change Jupyter Notebook startup folder (Mac OS) </vt:lpstr>
      <vt:lpstr>Shut down the Jupyter Notebook App</vt:lpstr>
      <vt:lpstr>Close a notebook: kernel shut down</vt:lpstr>
      <vt:lpstr>Executing a notebook</vt:lpstr>
      <vt:lpstr>Introduction to Jupyter</vt:lpstr>
      <vt:lpstr>Jupyter Toolbar and Commands</vt:lpstr>
      <vt:lpstr>JUPYTER NOTEBOOK IN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Jupyter Notebook</dc:title>
  <dc:creator>Olanrewaju Ahmed</dc:creator>
  <cp:lastModifiedBy>Olanrewaju Ahmed</cp:lastModifiedBy>
  <cp:revision>1</cp:revision>
  <dcterms:created xsi:type="dcterms:W3CDTF">2018-11-10T20:20:38Z</dcterms:created>
  <dcterms:modified xsi:type="dcterms:W3CDTF">2018-11-10T20:21:09Z</dcterms:modified>
</cp:coreProperties>
</file>