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76" r:id="rId4"/>
    <p:sldId id="265" r:id="rId5"/>
    <p:sldId id="268" r:id="rId6"/>
    <p:sldId id="262" r:id="rId7"/>
    <p:sldId id="264" r:id="rId8"/>
    <p:sldId id="266" r:id="rId9"/>
    <p:sldId id="279" r:id="rId10"/>
    <p:sldId id="271" r:id="rId11"/>
    <p:sldId id="275" r:id="rId12"/>
    <p:sldId id="280" r:id="rId13"/>
    <p:sldId id="260" r:id="rId14"/>
    <p:sldId id="261" r:id="rId15"/>
    <p:sldId id="277" r:id="rId16"/>
    <p:sldId id="259" r:id="rId17"/>
    <p:sldId id="27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1075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77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233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87A073-6801-4F54-B647-7366D166374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34471A-28D9-4A9D-8FD6-9EB3D8671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awawdeh96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202" y="1540003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Acute Lymphoblastic Leukemia (ALL) Detection Using Deep Learning Models from PBS Images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76" y="4825174"/>
            <a:ext cx="8961594" cy="130799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Jordan Chapter Lead: Rasha Awawdeh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partner for Jordan Chapter: Eng. Rami Kawamleh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695" y="0"/>
            <a:ext cx="1727305" cy="1727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0189" cy="6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8" y="2794000"/>
            <a:ext cx="8534400" cy="1507067"/>
          </a:xfrm>
        </p:spPr>
        <p:txBody>
          <a:bodyPr/>
          <a:lstStyle/>
          <a:p>
            <a:r>
              <a:rPr lang="en-US" dirty="0" smtClean="0"/>
              <a:t>Classifications </a:t>
            </a:r>
            <a:br>
              <a:rPr lang="en-US" dirty="0" smtClean="0"/>
            </a:br>
            <a:r>
              <a:rPr lang="en-US" dirty="0" smtClean="0"/>
              <a:t>of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23" y="211201"/>
            <a:ext cx="6625064" cy="64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4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7139" y="1783366"/>
            <a:ext cx="2538491" cy="342507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L1</a:t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L2</a:t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L3</a:t>
            </a:r>
            <a:endParaRPr lang="en-US" sz="4400" b="1" dirty="0"/>
          </a:p>
        </p:txBody>
      </p:sp>
      <p:pic>
        <p:nvPicPr>
          <p:cNvPr id="4" name="image3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147380" y="128236"/>
            <a:ext cx="3925459" cy="2168912"/>
          </a:xfrm>
          <a:prstGeom prst="rect">
            <a:avLst/>
          </a:prstGeom>
          <a:ln/>
        </p:spPr>
      </p:pic>
      <p:pic>
        <p:nvPicPr>
          <p:cNvPr id="5" name="image2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47380" y="2367982"/>
            <a:ext cx="3925459" cy="2129883"/>
          </a:xfrm>
          <a:prstGeom prst="rect">
            <a:avLst/>
          </a:prstGeom>
          <a:ln/>
        </p:spPr>
      </p:pic>
      <p:pic>
        <p:nvPicPr>
          <p:cNvPr id="6" name="image1.jp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147380" y="4580130"/>
            <a:ext cx="3925459" cy="2018371"/>
          </a:xfrm>
          <a:prstGeom prst="rect">
            <a:avLst/>
          </a:prstGeom>
          <a:ln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6218" y="4568699"/>
            <a:ext cx="449730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Classifications </a:t>
            </a:r>
            <a:br>
              <a:rPr lang="en-US" dirty="0" smtClean="0"/>
            </a:br>
            <a:r>
              <a:rPr lang="en-US" dirty="0" smtClean="0"/>
              <a:t>of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336674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Bone marrow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29" y="1107962"/>
            <a:ext cx="4517570" cy="4517570"/>
          </a:xfrm>
        </p:spPr>
      </p:pic>
    </p:spTree>
    <p:extLst>
      <p:ext uri="{BB962C8B-B14F-4D97-AF65-F5344CB8AC3E}">
        <p14:creationId xmlns:p14="http://schemas.microsoft.com/office/powerpoint/2010/main" val="317225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34276" cy="361526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Acute leukemia is a life-threatening disease common in children and adults </a:t>
            </a:r>
            <a:endParaRPr lang="en-US" b="1" dirty="0" smtClean="0"/>
          </a:p>
          <a:p>
            <a:pPr fontAlgn="base"/>
            <a:r>
              <a:rPr lang="en-US" b="1" dirty="0" smtClean="0"/>
              <a:t>ALL needs</a:t>
            </a:r>
            <a:r>
              <a:rPr lang="en-US" b="1" dirty="0"/>
              <a:t>, invasive, costly, and time-consuming diagnostic procedures. </a:t>
            </a:r>
            <a:endParaRPr lang="en-US" b="1" dirty="0" smtClean="0"/>
          </a:p>
          <a:p>
            <a:pPr fontAlgn="base"/>
            <a:r>
              <a:rPr lang="en-US" b="1" dirty="0" smtClean="0"/>
              <a:t>The </a:t>
            </a:r>
            <a:r>
              <a:rPr lang="en-US" b="1" dirty="0"/>
              <a:t>manual diagnosing method is completely reliant on professionally trained medical specialists and their experience. And this makes the examination fraught with problems, such as diagnostic mistakes. </a:t>
            </a:r>
            <a:endParaRPr lang="en-US" b="1" dirty="0" smtClean="0"/>
          </a:p>
          <a:p>
            <a:pPr fontAlgn="base"/>
            <a:r>
              <a:rPr lang="en-US" b="1" dirty="0" smtClean="0"/>
              <a:t>Many </a:t>
            </a:r>
            <a:r>
              <a:rPr lang="en-US" b="1" dirty="0"/>
              <a:t>other factors contribute to misdiagnosis, such as poor peripheral blood smear (PBS) machine quality images or the non-specific nature of ALL signs and symptoms</a:t>
            </a:r>
            <a:r>
              <a:rPr lang="en-US" b="1" dirty="0" smtClean="0"/>
              <a:t>.</a:t>
            </a:r>
          </a:p>
          <a:p>
            <a:pPr fontAlgn="base"/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This project investigates the opportunity to explore the best machine learning techniques to improve the ALL diagnosis by analyzing the best features of the disease. </a:t>
            </a:r>
            <a:r>
              <a:rPr lang="en-US" b="1" dirty="0" smtClean="0">
                <a:solidFill>
                  <a:schemeClr val="tx1"/>
                </a:solidFill>
              </a:rPr>
              <a:t> And mainly to classify between the benign and the early stages.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065565" cy="36152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endParaRPr lang="en-US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Analyze </a:t>
            </a:r>
            <a:r>
              <a:rPr lang="en-US" b="1" dirty="0"/>
              <a:t>the medical data images related to </a:t>
            </a:r>
            <a:r>
              <a:rPr lang="en-US" b="1" dirty="0" smtClean="0"/>
              <a:t>ALL.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Detect </a:t>
            </a:r>
            <a:r>
              <a:rPr lang="en-US" b="1" dirty="0"/>
              <a:t>the best features related to ALL PBS images. </a:t>
            </a:r>
            <a:endParaRPr lang="en-US" b="1" dirty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Investigate </a:t>
            </a:r>
            <a:r>
              <a:rPr lang="en-US" b="1" dirty="0"/>
              <a:t>the best approaches to extracting the selected features in (2</a:t>
            </a:r>
            <a:r>
              <a:rPr lang="en-US" b="1" dirty="0" smtClean="0"/>
              <a:t>).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Apply </a:t>
            </a:r>
            <a:r>
              <a:rPr lang="en-US" b="1" dirty="0"/>
              <a:t>multiple machine learning and deep learning models over the extracted features to find the model with the highest accuracy for classifying the PBS </a:t>
            </a:r>
            <a:r>
              <a:rPr lang="en-US" b="1" dirty="0" smtClean="0"/>
              <a:t>images.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Compare </a:t>
            </a:r>
            <a:r>
              <a:rPr lang="en-US" b="1" dirty="0"/>
              <a:t>the results with previous works and analyze the output. </a:t>
            </a:r>
            <a:endParaRPr lang="en-US" b="1" dirty="0"/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/>
              <a:t>Generate </a:t>
            </a:r>
            <a:r>
              <a:rPr lang="en-US" b="1" dirty="0"/>
              <a:t>a recommendation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12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564010" cy="3615267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1. </a:t>
            </a:r>
            <a:r>
              <a:rPr lang="en-GB" b="1" dirty="0"/>
              <a:t>Pre-processing the PBS image by applying some filters, such as Active Contour 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2. Explore and detect the disease pattern features.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3. Implementing different deep learning models to classify PBS images, like ResNet152 or vgg16.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4. Test Convolutional Neural Network as feature extractor with different ML classifiers and compare the results. 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5. Provide a recommendation report on the best classifier for ALL PBS images.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09" y="3821269"/>
            <a:ext cx="2839191" cy="28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81" t="30206" r="9468" b="22387"/>
          <a:stretch/>
        </p:blipFill>
        <p:spPr>
          <a:xfrm>
            <a:off x="684211" y="737723"/>
            <a:ext cx="10731225" cy="35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685800"/>
            <a:ext cx="11324175" cy="36152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Kaggle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dataset consisted of 3256 PBS images from 89 suspected of ALL patients whose blood samples were prepared and stained by skillful laboratory staff. </a:t>
            </a:r>
            <a:endParaRPr lang="en-US" sz="2400" dirty="0" smtClean="0"/>
          </a:p>
          <a:p>
            <a:r>
              <a:rPr lang="en-US" sz="2400" dirty="0"/>
              <a:t>This dataset is divided into two classes benign and </a:t>
            </a:r>
            <a:r>
              <a:rPr lang="en-US" sz="2400" dirty="0" smtClean="0"/>
              <a:t>malignant(3 stages L1,L2 and L3).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0660" y="567217"/>
            <a:ext cx="61093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Rasha Awawdeh 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97" y="2862943"/>
            <a:ext cx="2679924" cy="39950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063" y="2331995"/>
            <a:ext cx="10453416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lead of Omdena Jordan Chapter.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have a Master degree of Data science.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Currently I am working at GTS company as data scientist.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worked on several projects that solve community issues using the power of AI. </a:t>
            </a:r>
          </a:p>
          <a:p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Tx/>
              <a:buChar char="-"/>
            </a:pPr>
            <a:endParaRPr 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Email: </a:t>
            </a:r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riawawdeh96@gmail.com</a:t>
            </a:r>
            <a:endParaRPr lang="en-US" sz="20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710" y="4919903"/>
            <a:ext cx="1204748" cy="12438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42237" y="616372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Scholar account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24" y="4952921"/>
            <a:ext cx="1177258" cy="119574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45630" y="614867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LinkedIn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39872"/>
            <a:ext cx="8534400" cy="150706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33251"/>
            <a:ext cx="8534400" cy="3615267"/>
          </a:xfrm>
        </p:spPr>
        <p:txBody>
          <a:bodyPr>
            <a:noAutofit/>
          </a:bodyPr>
          <a:lstStyle/>
          <a:p>
            <a:r>
              <a:rPr lang="en-US" b="1" dirty="0" smtClean="0"/>
              <a:t>Intro – Leukemia</a:t>
            </a:r>
          </a:p>
          <a:p>
            <a:r>
              <a:rPr lang="en-US" b="1" dirty="0" smtClean="0"/>
              <a:t>Leukemia symptoms</a:t>
            </a:r>
          </a:p>
          <a:p>
            <a:r>
              <a:rPr lang="en-US" b="1" dirty="0" smtClean="0"/>
              <a:t>What is ALL?</a:t>
            </a:r>
          </a:p>
          <a:p>
            <a:r>
              <a:rPr lang="en-US" b="1" dirty="0" smtClean="0"/>
              <a:t>Causes of ALL</a:t>
            </a:r>
          </a:p>
          <a:p>
            <a:r>
              <a:rPr lang="en-US" b="1" dirty="0" smtClean="0"/>
              <a:t>ALL Symptoms </a:t>
            </a:r>
          </a:p>
          <a:p>
            <a:r>
              <a:rPr lang="en-US" b="1" dirty="0" smtClean="0"/>
              <a:t>ALL Classifications</a:t>
            </a:r>
          </a:p>
          <a:p>
            <a:r>
              <a:rPr lang="en-US" b="1" dirty="0" smtClean="0"/>
              <a:t>Problem </a:t>
            </a:r>
            <a:r>
              <a:rPr lang="en-US" b="1" dirty="0"/>
              <a:t>statement </a:t>
            </a:r>
            <a:endParaRPr lang="en-US" b="1" dirty="0" smtClean="0"/>
          </a:p>
          <a:p>
            <a:r>
              <a:rPr lang="en-US" b="1" dirty="0" smtClean="0"/>
              <a:t>Project goals</a:t>
            </a:r>
          </a:p>
          <a:p>
            <a:r>
              <a:rPr lang="en-US" b="1" dirty="0" smtClean="0"/>
              <a:t>Learning outcomes</a:t>
            </a:r>
          </a:p>
          <a:p>
            <a:r>
              <a:rPr lang="en-US" b="1" dirty="0" smtClean="0"/>
              <a:t>plan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21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Leukemia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59" y="701395"/>
            <a:ext cx="11027884" cy="361526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Leukemia is the cancer of the white blood cells</a:t>
            </a:r>
          </a:p>
          <a:p>
            <a:r>
              <a:rPr lang="en-US" sz="2400" b="1" dirty="0" smtClean="0"/>
              <a:t>White blood cells help your body fight infection </a:t>
            </a:r>
          </a:p>
          <a:p>
            <a:r>
              <a:rPr lang="en-US" sz="2400" b="1" dirty="0" smtClean="0"/>
              <a:t>Your blood cells form in you bone marrow </a:t>
            </a:r>
          </a:p>
          <a:p>
            <a:r>
              <a:rPr lang="en-US" sz="2400" b="1" dirty="0" smtClean="0"/>
              <a:t>In leukemia, however the bone marrow produces abnormal white blood cells</a:t>
            </a:r>
          </a:p>
          <a:p>
            <a:r>
              <a:rPr lang="en-US" sz="2400" b="1" dirty="0" smtClean="0"/>
              <a:t>These cells crowds out the healthy blood cells, making it hard for blood to do its work. </a:t>
            </a:r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6" y="3863025"/>
            <a:ext cx="4623110" cy="275567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011798" y="4715219"/>
            <a:ext cx="1377108" cy="23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61" y="5100649"/>
            <a:ext cx="8534400" cy="1507067"/>
          </a:xfrm>
        </p:spPr>
        <p:txBody>
          <a:bodyPr/>
          <a:lstStyle/>
          <a:p>
            <a:r>
              <a:rPr lang="en-US" dirty="0" smtClean="0"/>
              <a:t>Leukemia Symptoms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8"/>
          <a:stretch/>
        </p:blipFill>
        <p:spPr>
          <a:xfrm>
            <a:off x="2334358" y="428288"/>
            <a:ext cx="7690588" cy="46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48936"/>
            <a:ext cx="10500461" cy="2896013"/>
          </a:xfrm>
        </p:spPr>
        <p:txBody>
          <a:bodyPr>
            <a:noAutofit/>
          </a:bodyPr>
          <a:lstStyle/>
          <a:p>
            <a:r>
              <a:rPr lang="en-US" sz="2400" dirty="0"/>
              <a:t>Acute lymphocytic leukemia is a type of acute leukemia. It's also called ALL and acute lymphoblastic leukemia. </a:t>
            </a:r>
            <a:endParaRPr lang="en-US" sz="2400" dirty="0" smtClean="0"/>
          </a:p>
          <a:p>
            <a:r>
              <a:rPr lang="en-US" sz="2400" dirty="0" smtClean="0"/>
              <a:t>"</a:t>
            </a:r>
            <a:r>
              <a:rPr lang="en-US" sz="2400" dirty="0"/>
              <a:t>Acute" means that it usually gets worse quickly if it's not </a:t>
            </a:r>
            <a:r>
              <a:rPr lang="en-US" sz="2400" dirty="0" smtClean="0"/>
              <a:t>treated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is the most common type of cancer in children. It can also affect adults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ALL, there are two many of specific types of white blood cells called lymphocytes of lymphoblasts.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1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81" y="482705"/>
            <a:ext cx="9525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10" y="2836952"/>
            <a:ext cx="8534400" cy="1507067"/>
          </a:xfrm>
        </p:spPr>
        <p:txBody>
          <a:bodyPr/>
          <a:lstStyle/>
          <a:p>
            <a:r>
              <a:rPr lang="en-US" dirty="0" smtClean="0"/>
              <a:t>Symptoms of </a:t>
            </a:r>
            <a:br>
              <a:rPr lang="en-US" dirty="0" smtClean="0"/>
            </a:br>
            <a:r>
              <a:rPr lang="en-US" dirty="0" smtClean="0"/>
              <a:t>all include::::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67" y="93752"/>
            <a:ext cx="6550143" cy="67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55" y="5253323"/>
            <a:ext cx="8534400" cy="1507067"/>
          </a:xfrm>
        </p:spPr>
        <p:txBody>
          <a:bodyPr/>
          <a:lstStyle/>
          <a:p>
            <a:r>
              <a:rPr lang="en-US" dirty="0" smtClean="0"/>
              <a:t>Project motives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240" y="152401"/>
            <a:ext cx="9972902" cy="452845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Approximately every 3 minutes, one person in the US is diagnosed with leukemia, lymphoma or myeloma.</a:t>
            </a:r>
          </a:p>
          <a:p>
            <a:pPr lvl="0"/>
            <a:r>
              <a:rPr lang="en-US" dirty="0"/>
              <a:t>An estimated combined total of 186,400 people in the US are expected to be diagnosed with leukemia, lymphoma or myeloma in 2021.</a:t>
            </a:r>
          </a:p>
          <a:p>
            <a:pPr lvl="0"/>
            <a:r>
              <a:rPr lang="en-US" dirty="0"/>
              <a:t>New cases of leukemia, lymphoma and myeloma are expected to account for 9.8 percent of the estimated 1,898,160 new cancer cases that will be diagnosed in the US in 2021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Jordan, Annually 90 children are diagnosed with leukemia </a:t>
            </a:r>
          </a:p>
          <a:p>
            <a:r>
              <a:rPr lang="en-US" dirty="0" smtClean="0"/>
              <a:t>Early and accurate diagnosis of the treatment provided makes the cure rate more than 90%</a:t>
            </a:r>
            <a:endParaRPr lang="en-US" dirty="0"/>
          </a:p>
        </p:txBody>
      </p:sp>
      <p:pic>
        <p:nvPicPr>
          <p:cNvPr id="7" name="Picture 6" descr="https://www.lls.org/sites/default/files/2021-08/Figure1_EstimatedNewCas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72" y="4005943"/>
            <a:ext cx="4849042" cy="2754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3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2636</TotalTime>
  <Words>579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Slice</vt:lpstr>
      <vt:lpstr>Acute Lymphoblastic Leukemia (ALL) Detection Using Deep Learning Models from PBS Images </vt:lpstr>
      <vt:lpstr>PowerPoint Presentation</vt:lpstr>
      <vt:lpstr>outline</vt:lpstr>
      <vt:lpstr>Leukemia </vt:lpstr>
      <vt:lpstr>Leukemia Symptoms</vt:lpstr>
      <vt:lpstr>What is ALL? </vt:lpstr>
      <vt:lpstr>Causes of all</vt:lpstr>
      <vt:lpstr>Symptoms of  all include::::</vt:lpstr>
      <vt:lpstr>Project motives</vt:lpstr>
      <vt:lpstr>Classifications  of ALL</vt:lpstr>
      <vt:lpstr>L1    L2     L3</vt:lpstr>
      <vt:lpstr> Bone marrow test</vt:lpstr>
      <vt:lpstr>Problem statement</vt:lpstr>
      <vt:lpstr>Project goals</vt:lpstr>
      <vt:lpstr>Learning outcomes</vt:lpstr>
      <vt:lpstr>Project plan</vt:lpstr>
      <vt:lpstr>Dataset</vt:lpstr>
      <vt:lpstr>thanks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</dc:creator>
  <cp:lastModifiedBy>RASHA</cp:lastModifiedBy>
  <cp:revision>36</cp:revision>
  <dcterms:created xsi:type="dcterms:W3CDTF">2023-02-01T21:19:42Z</dcterms:created>
  <dcterms:modified xsi:type="dcterms:W3CDTF">2023-02-03T17:16:30Z</dcterms:modified>
</cp:coreProperties>
</file>