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5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D6C43-A42A-4EFC-8F15-8A2E1EA9C0E2}" type="datetimeFigureOut">
              <a:rPr lang="en-GB" smtClean="0"/>
              <a:pPr/>
              <a:t>24/08/2016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9A76D90-2454-4658-BC93-0350D266CC7D}"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D6C43-A42A-4EFC-8F15-8A2E1EA9C0E2}" type="datetimeFigureOut">
              <a:rPr lang="en-GB" smtClean="0"/>
              <a:pPr/>
              <a:t>24/08/2016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76D90-2454-4658-BC93-0350D266CC7D}"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59832" y="174502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Georgia" pitchFamily="18" charset="0"/>
              </a:rPr>
              <a:t>FI Rates</a:t>
            </a:r>
          </a:p>
        </p:txBody>
      </p:sp>
      <p:sp>
        <p:nvSpPr>
          <p:cNvPr id="5" name="Rectangle 4"/>
          <p:cNvSpPr/>
          <p:nvPr/>
        </p:nvSpPr>
        <p:spPr>
          <a:xfrm>
            <a:off x="5508104" y="248038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latin typeface="Georgia" pitchFamily="18" charset="0"/>
              </a:rPr>
              <a:t>FLOW</a:t>
            </a:r>
            <a:endParaRPr lang="en-GB" sz="1600" b="1" dirty="0">
              <a:latin typeface="Georgia" pitchFamily="18" charset="0"/>
            </a:endParaRPr>
          </a:p>
        </p:txBody>
      </p:sp>
      <p:sp>
        <p:nvSpPr>
          <p:cNvPr id="6" name="Rectangle 5"/>
          <p:cNvSpPr/>
          <p:nvPr/>
        </p:nvSpPr>
        <p:spPr>
          <a:xfrm>
            <a:off x="683568" y="2480387"/>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latin typeface="Georgia" pitchFamily="18" charset="0"/>
              </a:rPr>
              <a:t>Rates Options</a:t>
            </a:r>
            <a:endParaRPr lang="en-GB" sz="1600" b="1" dirty="0">
              <a:latin typeface="Georgia" pitchFamily="18" charset="0"/>
            </a:endParaRPr>
          </a:p>
        </p:txBody>
      </p:sp>
      <p:sp>
        <p:nvSpPr>
          <p:cNvPr id="7" name="Rectangle 6"/>
          <p:cNvSpPr/>
          <p:nvPr/>
        </p:nvSpPr>
        <p:spPr>
          <a:xfrm>
            <a:off x="392425" y="3521224"/>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err="1" smtClean="0">
                <a:latin typeface="Georgia" pitchFamily="18" charset="0"/>
              </a:rPr>
              <a:t>ETF</a:t>
            </a:r>
            <a:r>
              <a:rPr lang="en-GB" sz="1400" b="1" dirty="0" smtClean="0">
                <a:latin typeface="Georgia" pitchFamily="18" charset="0"/>
              </a:rPr>
              <a:t> &amp; Options</a:t>
            </a:r>
            <a:endParaRPr lang="en-GB" sz="1400" b="1" dirty="0">
              <a:latin typeface="Georgia" pitchFamily="18" charset="0"/>
            </a:endParaRPr>
          </a:p>
        </p:txBody>
      </p:sp>
      <p:sp>
        <p:nvSpPr>
          <p:cNvPr id="11" name="Rectangle 10"/>
          <p:cNvSpPr/>
          <p:nvPr/>
        </p:nvSpPr>
        <p:spPr>
          <a:xfrm>
            <a:off x="392425" y="4509119"/>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Georgia" pitchFamily="18" charset="0"/>
              </a:rPr>
              <a:t>Exotic Derivatives</a:t>
            </a:r>
            <a:endParaRPr lang="en-GB" sz="1400" b="1" dirty="0">
              <a:latin typeface="Georgia" pitchFamily="18" charset="0"/>
            </a:endParaRPr>
          </a:p>
        </p:txBody>
      </p:sp>
      <p:sp>
        <p:nvSpPr>
          <p:cNvPr id="12" name="Rectangle 11"/>
          <p:cNvSpPr/>
          <p:nvPr/>
        </p:nvSpPr>
        <p:spPr>
          <a:xfrm>
            <a:off x="2411760" y="4509120"/>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Georgia" pitchFamily="18" charset="0"/>
              </a:rPr>
              <a:t>Bonds/</a:t>
            </a:r>
            <a:r>
              <a:rPr lang="en-GB" sz="1400" b="1" dirty="0" err="1" smtClean="0">
                <a:latin typeface="Georgia" pitchFamily="18" charset="0"/>
              </a:rPr>
              <a:t>MTN</a:t>
            </a:r>
            <a:endParaRPr lang="en-GB" sz="1400" b="1" dirty="0">
              <a:latin typeface="Georgia" pitchFamily="18" charset="0"/>
            </a:endParaRPr>
          </a:p>
        </p:txBody>
      </p:sp>
      <p:sp>
        <p:nvSpPr>
          <p:cNvPr id="13" name="Rectangle 12"/>
          <p:cNvSpPr/>
          <p:nvPr/>
        </p:nvSpPr>
        <p:spPr>
          <a:xfrm>
            <a:off x="2411760" y="3521224"/>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Georgia" pitchFamily="18" charset="0"/>
              </a:rPr>
              <a:t>Vanilla Options</a:t>
            </a:r>
            <a:endParaRPr lang="en-GB" sz="1400" b="1" dirty="0">
              <a:latin typeface="Georgia" pitchFamily="18" charset="0"/>
            </a:endParaRPr>
          </a:p>
        </p:txBody>
      </p:sp>
      <p:sp>
        <p:nvSpPr>
          <p:cNvPr id="14" name="Rectangle 13"/>
          <p:cNvSpPr/>
          <p:nvPr/>
        </p:nvSpPr>
        <p:spPr>
          <a:xfrm>
            <a:off x="7308304" y="4077072"/>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Georgia" pitchFamily="18" charset="0"/>
              </a:rPr>
              <a:t>Bonds</a:t>
            </a:r>
            <a:endParaRPr lang="en-GB" sz="1400" b="1" dirty="0">
              <a:latin typeface="Georgia" pitchFamily="18" charset="0"/>
            </a:endParaRPr>
          </a:p>
        </p:txBody>
      </p:sp>
      <p:sp>
        <p:nvSpPr>
          <p:cNvPr id="15" name="Rectangle 14"/>
          <p:cNvSpPr/>
          <p:nvPr/>
        </p:nvSpPr>
        <p:spPr>
          <a:xfrm>
            <a:off x="5148064" y="4077072"/>
            <a:ext cx="1440160"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latin typeface="Georgia" pitchFamily="18" charset="0"/>
              </a:rPr>
              <a:t>Derivatives</a:t>
            </a:r>
            <a:endParaRPr lang="en-GB" sz="1400" b="1" dirty="0">
              <a:latin typeface="Georgia" pitchFamily="18" charset="0"/>
            </a:endParaRPr>
          </a:p>
        </p:txBody>
      </p:sp>
      <p:cxnSp>
        <p:nvCxnSpPr>
          <p:cNvPr id="18" name="Elbow Connector 17"/>
          <p:cNvCxnSpPr>
            <a:stCxn id="4" idx="2"/>
            <a:endCxn id="6" idx="3"/>
          </p:cNvCxnSpPr>
          <p:nvPr/>
        </p:nvCxnSpPr>
        <p:spPr>
          <a:xfrm rot="5400000">
            <a:off x="3772272" y="1968691"/>
            <a:ext cx="519336" cy="936104"/>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1"/>
          </p:cNvCxnSpPr>
          <p:nvPr/>
        </p:nvCxnSpPr>
        <p:spPr>
          <a:xfrm rot="16200000" flipH="1">
            <a:off x="4744380" y="1932687"/>
            <a:ext cx="519336" cy="100811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7" idx="3"/>
          </p:cNvCxnSpPr>
          <p:nvPr/>
        </p:nvCxnSpPr>
        <p:spPr>
          <a:xfrm rot="5400000">
            <a:off x="1565751" y="3179270"/>
            <a:ext cx="824813" cy="29114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6" idx="2"/>
            <a:endCxn id="11" idx="3"/>
          </p:cNvCxnSpPr>
          <p:nvPr/>
        </p:nvCxnSpPr>
        <p:spPr>
          <a:xfrm rot="5400000">
            <a:off x="1071803" y="3673218"/>
            <a:ext cx="1812708" cy="291143"/>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6" idx="2"/>
            <a:endCxn id="13" idx="1"/>
          </p:cNvCxnSpPr>
          <p:nvPr/>
        </p:nvCxnSpPr>
        <p:spPr>
          <a:xfrm rot="16200000" flipH="1">
            <a:off x="1855338" y="3180825"/>
            <a:ext cx="824813" cy="28803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6" idx="2"/>
            <a:endCxn id="12" idx="1"/>
          </p:cNvCxnSpPr>
          <p:nvPr/>
        </p:nvCxnSpPr>
        <p:spPr>
          <a:xfrm rot="16200000" flipH="1">
            <a:off x="1361390" y="3674773"/>
            <a:ext cx="1812709" cy="288032"/>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5" idx="2"/>
            <a:endCxn id="15" idx="3"/>
          </p:cNvCxnSpPr>
          <p:nvPr/>
        </p:nvCxnSpPr>
        <p:spPr>
          <a:xfrm rot="5400000">
            <a:off x="6077914" y="3422745"/>
            <a:ext cx="1380661" cy="36004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5" idx="2"/>
            <a:endCxn id="14" idx="1"/>
          </p:cNvCxnSpPr>
          <p:nvPr/>
        </p:nvCxnSpPr>
        <p:spPr>
          <a:xfrm rot="16200000" flipH="1">
            <a:off x="6437954" y="3422745"/>
            <a:ext cx="1380661" cy="360040"/>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1842632" y="260648"/>
            <a:ext cx="5076582" cy="707886"/>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Process Flow Overview</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81473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1760" y="980728"/>
            <a:ext cx="44644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latin typeface="Georgia" pitchFamily="18" charset="0"/>
              </a:rPr>
              <a:t>FI Rates</a:t>
            </a:r>
            <a:endParaRPr lang="en-GB" sz="4000" dirty="0">
              <a:latin typeface="Georgia" pitchFamily="18" charset="0"/>
            </a:endParaRPr>
          </a:p>
        </p:txBody>
      </p:sp>
      <p:sp>
        <p:nvSpPr>
          <p:cNvPr id="5" name="Rectangle 4"/>
          <p:cNvSpPr/>
          <p:nvPr/>
        </p:nvSpPr>
        <p:spPr>
          <a:xfrm>
            <a:off x="5436096" y="414908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Georgia" pitchFamily="18" charset="0"/>
              </a:rPr>
              <a:t>Digital (Binary)</a:t>
            </a:r>
            <a:endParaRPr lang="en-GB" sz="1600" dirty="0">
              <a:latin typeface="Georgia" pitchFamily="18" charset="0"/>
            </a:endParaRPr>
          </a:p>
        </p:txBody>
      </p:sp>
      <p:sp>
        <p:nvSpPr>
          <p:cNvPr id="6" name="Rectangle 5"/>
          <p:cNvSpPr/>
          <p:nvPr/>
        </p:nvSpPr>
        <p:spPr>
          <a:xfrm>
            <a:off x="1547664" y="558924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Georgia" pitchFamily="18" charset="0"/>
              </a:rPr>
              <a:t>Spread Options</a:t>
            </a:r>
            <a:endParaRPr lang="en-GB" sz="1600" dirty="0">
              <a:latin typeface="Georgia" pitchFamily="18" charset="0"/>
            </a:endParaRPr>
          </a:p>
        </p:txBody>
      </p:sp>
      <p:sp>
        <p:nvSpPr>
          <p:cNvPr id="7" name="Rectangle 6"/>
          <p:cNvSpPr/>
          <p:nvPr/>
        </p:nvSpPr>
        <p:spPr>
          <a:xfrm>
            <a:off x="1547664" y="4140696"/>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Georgia" pitchFamily="18" charset="0"/>
              </a:rPr>
              <a:t>Barriers</a:t>
            </a:r>
            <a:endParaRPr lang="en-GB" sz="1600" dirty="0">
              <a:latin typeface="Georgia" pitchFamily="18" charset="0"/>
            </a:endParaRPr>
          </a:p>
        </p:txBody>
      </p:sp>
      <p:sp>
        <p:nvSpPr>
          <p:cNvPr id="8" name="Rectangle 7"/>
          <p:cNvSpPr/>
          <p:nvPr/>
        </p:nvSpPr>
        <p:spPr>
          <a:xfrm>
            <a:off x="5436096" y="558924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latin typeface="Georgia" pitchFamily="18" charset="0"/>
              </a:rPr>
              <a:t>Constant Maturity Swaps</a:t>
            </a:r>
            <a:endParaRPr lang="en-GB" sz="1600" dirty="0">
              <a:latin typeface="Georgia" pitchFamily="18" charset="0"/>
            </a:endParaRPr>
          </a:p>
        </p:txBody>
      </p:sp>
      <p:sp>
        <p:nvSpPr>
          <p:cNvPr id="9" name="Rectangle 8"/>
          <p:cNvSpPr/>
          <p:nvPr/>
        </p:nvSpPr>
        <p:spPr>
          <a:xfrm>
            <a:off x="3491880" y="2648677"/>
            <a:ext cx="2304256" cy="4320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Georgia" pitchFamily="18" charset="0"/>
              </a:rPr>
              <a:t>FUNKY</a:t>
            </a:r>
            <a:endParaRPr lang="en-GB" sz="2000" dirty="0">
              <a:latin typeface="Georgia" pitchFamily="18" charset="0"/>
            </a:endParaRPr>
          </a:p>
        </p:txBody>
      </p:sp>
      <p:cxnSp>
        <p:nvCxnSpPr>
          <p:cNvPr id="10" name="Straight Connector 9"/>
          <p:cNvCxnSpPr>
            <a:stCxn id="4" idx="2"/>
            <a:endCxn id="9" idx="0"/>
          </p:cNvCxnSpPr>
          <p:nvPr/>
        </p:nvCxnSpPr>
        <p:spPr>
          <a:xfrm>
            <a:off x="4644008" y="1844824"/>
            <a:ext cx="0" cy="80385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9" idx="2"/>
            <a:endCxn id="8" idx="1"/>
          </p:cNvCxnSpPr>
          <p:nvPr/>
        </p:nvCxnSpPr>
        <p:spPr>
          <a:xfrm rot="16200000" flipH="1">
            <a:off x="3677783" y="4046950"/>
            <a:ext cx="2724539"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endCxn id="6" idx="3"/>
          </p:cNvCxnSpPr>
          <p:nvPr/>
        </p:nvCxnSpPr>
        <p:spPr>
          <a:xfrm rot="5400000">
            <a:off x="2885696" y="4046950"/>
            <a:ext cx="2724539" cy="792089"/>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9" idx="2"/>
            <a:endCxn id="7" idx="3"/>
          </p:cNvCxnSpPr>
          <p:nvPr/>
        </p:nvCxnSpPr>
        <p:spPr>
          <a:xfrm rot="5400000">
            <a:off x="3609967" y="3322678"/>
            <a:ext cx="1275995"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9" idx="2"/>
            <a:endCxn id="5" idx="1"/>
          </p:cNvCxnSpPr>
          <p:nvPr/>
        </p:nvCxnSpPr>
        <p:spPr>
          <a:xfrm rot="16200000" flipH="1">
            <a:off x="4397863" y="3326870"/>
            <a:ext cx="1284379"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41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6415" y="116632"/>
            <a:ext cx="4365298"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Barrier Options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611560" y="1230086"/>
            <a:ext cx="7704856" cy="4478149"/>
          </a:xfrm>
          <a:prstGeom prst="rect">
            <a:avLst/>
          </a:prstGeom>
          <a:noFill/>
        </p:spPr>
        <p:txBody>
          <a:bodyPr wrap="square" rtlCol="0">
            <a:spAutoFit/>
          </a:bodyPr>
          <a:lstStyle/>
          <a:p>
            <a:pPr marL="285750" indent="-285750">
              <a:buFont typeface="Arial" pitchFamily="34" charset="0"/>
              <a:buChar char="•"/>
            </a:pPr>
            <a:r>
              <a:rPr lang="en-GB" sz="1500" dirty="0">
                <a:latin typeface="Georgia" pitchFamily="18" charset="0"/>
              </a:rPr>
              <a:t>Barriers in exotic option are determined by the underlying price and ability of the stock to be active or inactive during the trade period,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a:t>
            </a:r>
            <a:r>
              <a:rPr lang="en-GB" sz="1500" dirty="0">
                <a:latin typeface="Georgia" pitchFamily="18" charset="0"/>
              </a:rPr>
              <a:t>In" options start their lives worthless and only become active in the event that a predetermined knock-in barrier price is breached. "Out" options start their lives active and become null and void in the event that a certain knock-out barrier price is breached.</a:t>
            </a:r>
          </a:p>
          <a:p>
            <a:pPr marL="285750" indent="-285750">
              <a:buFont typeface="Arial" pitchFamily="34" charset="0"/>
              <a:buChar char="•"/>
            </a:pPr>
            <a:endParaRPr lang="en-GB" sz="1500" dirty="0">
              <a:latin typeface="Georgia" pitchFamily="18" charset="0"/>
            </a:endParaRPr>
          </a:p>
          <a:p>
            <a:pPr marL="285750" indent="-285750">
              <a:buFont typeface="Arial" pitchFamily="34" charset="0"/>
              <a:buChar char="•"/>
            </a:pPr>
            <a:r>
              <a:rPr lang="en-GB" sz="1500" dirty="0">
                <a:latin typeface="Georgia" pitchFamily="18" charset="0"/>
              </a:rPr>
              <a:t>If the option expires inactive, then it may be worthless, or there may be a cash rebate paid out as a fraction of the premium</a:t>
            </a:r>
            <a:r>
              <a:rPr lang="en-GB" sz="1500" dirty="0" smtClean="0">
                <a:latin typeface="Georgia" pitchFamily="18" charset="0"/>
              </a:rPr>
              <a:t>.</a:t>
            </a:r>
          </a:p>
          <a:p>
            <a:pPr marL="285750" indent="-285750">
              <a:buFont typeface="Arial" pitchFamily="34" charset="0"/>
              <a:buChar char="•"/>
            </a:pPr>
            <a:endParaRPr lang="en-GB" sz="1500" dirty="0">
              <a:latin typeface="Georgia" pitchFamily="18" charset="0"/>
            </a:endParaRPr>
          </a:p>
          <a:p>
            <a:pPr marL="285750" indent="-285750">
              <a:buFont typeface="Arial" pitchFamily="34" charset="0"/>
              <a:buChar char="•"/>
            </a:pPr>
            <a:r>
              <a:rPr lang="en-GB" sz="1500" dirty="0">
                <a:latin typeface="Georgia" pitchFamily="18" charset="0"/>
              </a:rPr>
              <a:t>Where the </a:t>
            </a:r>
            <a:r>
              <a:rPr lang="en-GB" sz="1500" b="1" dirty="0">
                <a:latin typeface="Georgia" pitchFamily="18" charset="0"/>
              </a:rPr>
              <a:t>option springs into existence </a:t>
            </a:r>
            <a:r>
              <a:rPr lang="en-GB" sz="1500" dirty="0">
                <a:latin typeface="Georgia" pitchFamily="18" charset="0"/>
              </a:rPr>
              <a:t>on the price of the underlying asset breaching a barrier, it may be known as an "</a:t>
            </a:r>
            <a:r>
              <a:rPr lang="en-GB" sz="1500" b="1" dirty="0">
                <a:latin typeface="Georgia" pitchFamily="18" charset="0"/>
              </a:rPr>
              <a:t>up and in," "knock-in," or "down and in" </a:t>
            </a:r>
            <a:r>
              <a:rPr lang="en-GB" sz="1500" dirty="0">
                <a:latin typeface="Georgia" pitchFamily="18" charset="0"/>
              </a:rPr>
              <a:t>option.</a:t>
            </a: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Where </a:t>
            </a:r>
            <a:r>
              <a:rPr lang="en-GB" sz="1500" dirty="0">
                <a:latin typeface="Georgia" pitchFamily="18" charset="0"/>
              </a:rPr>
              <a:t>the option is extinguished on the price of the underlying asset </a:t>
            </a:r>
            <a:r>
              <a:rPr lang="en-GB" sz="1500" b="1" dirty="0">
                <a:latin typeface="Georgia" pitchFamily="18" charset="0"/>
              </a:rPr>
              <a:t>breaching a barrier</a:t>
            </a:r>
            <a:r>
              <a:rPr lang="en-GB" sz="1500" dirty="0">
                <a:latin typeface="Georgia" pitchFamily="18" charset="0"/>
              </a:rPr>
              <a:t>, it may be known as an </a:t>
            </a:r>
            <a:r>
              <a:rPr lang="en-GB" sz="1500" b="1" dirty="0">
                <a:latin typeface="Georgia" pitchFamily="18" charset="0"/>
              </a:rPr>
              <a:t>"up and out," "knock-out," or "down and out" </a:t>
            </a:r>
            <a:r>
              <a:rPr lang="en-GB" sz="1500" dirty="0">
                <a:latin typeface="Georgia" pitchFamily="18" charset="0"/>
              </a:rPr>
              <a:t>option.</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p:txBody>
      </p:sp>
    </p:spTree>
    <p:extLst>
      <p:ext uri="{BB962C8B-B14F-4D97-AF65-F5344CB8AC3E}">
        <p14:creationId xmlns:p14="http://schemas.microsoft.com/office/powerpoint/2010/main" val="366321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6415" y="116632"/>
            <a:ext cx="4365298"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Barrier Options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611560" y="1230086"/>
            <a:ext cx="7704856" cy="4939814"/>
          </a:xfrm>
          <a:prstGeom prst="rect">
            <a:avLst/>
          </a:prstGeom>
          <a:noFill/>
        </p:spPr>
        <p:txBody>
          <a:bodyPr wrap="square" rtlCol="0">
            <a:spAutoFit/>
          </a:bodyPr>
          <a:lstStyle/>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Types of Barrier Options:</a:t>
            </a:r>
          </a:p>
          <a:p>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Up – and –</a:t>
            </a:r>
            <a:r>
              <a:rPr lang="en-GB" sz="1500" dirty="0">
                <a:latin typeface="Georgia" pitchFamily="18" charset="0"/>
              </a:rPr>
              <a:t>Out (spot price starts below the barrier level and has to move up for the option to be knocked out</a:t>
            </a:r>
            <a:r>
              <a:rPr lang="en-GB" sz="1500" dirty="0" smtClean="0">
                <a:latin typeface="Georgia" pitchFamily="18" charset="0"/>
              </a:rPr>
              <a:t>.)-&gt; </a:t>
            </a:r>
            <a:r>
              <a:rPr lang="en-GB" sz="1500" dirty="0">
                <a:latin typeface="Georgia" pitchFamily="18" charset="0"/>
              </a:rPr>
              <a:t>has a high chance of being inactive should the underlying price go beyond the marked </a:t>
            </a:r>
            <a:r>
              <a:rPr lang="en-GB" sz="1500" dirty="0" smtClean="0">
                <a:latin typeface="Georgia" pitchFamily="18" charset="0"/>
              </a:rPr>
              <a:t>barrier </a:t>
            </a:r>
          </a:p>
          <a:p>
            <a:pPr marL="800100" lvl="1" indent="-342900">
              <a:buFont typeface="+mj-lt"/>
              <a:buAutoNum type="arabicPeriod"/>
            </a:pP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Down –and- </a:t>
            </a:r>
            <a:r>
              <a:rPr lang="en-GB" sz="1500" dirty="0">
                <a:latin typeface="Georgia" pitchFamily="18" charset="0"/>
              </a:rPr>
              <a:t>In (spot price starts above the barrier level and has to move down for the option to become activated</a:t>
            </a:r>
            <a:r>
              <a:rPr lang="en-GB" sz="1500" dirty="0" smtClean="0">
                <a:latin typeface="Georgia" pitchFamily="18" charset="0"/>
              </a:rPr>
              <a:t>.) -&gt; </a:t>
            </a:r>
            <a:r>
              <a:rPr lang="en-GB" sz="1500" dirty="0">
                <a:latin typeface="Georgia" pitchFamily="18" charset="0"/>
              </a:rPr>
              <a:t>very likely to be active should the underlying prices of the stock go below the marked </a:t>
            </a:r>
            <a:r>
              <a:rPr lang="en-GB" sz="1500" dirty="0" smtClean="0">
                <a:latin typeface="Georgia" pitchFamily="18" charset="0"/>
              </a:rPr>
              <a:t>barrier</a:t>
            </a:r>
          </a:p>
          <a:p>
            <a:pPr marL="800100" lvl="1" indent="-342900">
              <a:buFont typeface="+mj-lt"/>
              <a:buAutoNum type="arabicPeriod"/>
            </a:pPr>
            <a:endParaRPr lang="en-GB" sz="1500" dirty="0">
              <a:latin typeface="Georgia" pitchFamily="18" charset="0"/>
            </a:endParaRPr>
          </a:p>
          <a:p>
            <a:pPr marL="800100" lvl="1" indent="-342900">
              <a:buFont typeface="+mj-lt"/>
              <a:buAutoNum type="arabicPeriod"/>
            </a:pPr>
            <a:r>
              <a:rPr lang="en-GB" sz="1500" dirty="0" smtClean="0">
                <a:latin typeface="Georgia" pitchFamily="18" charset="0"/>
              </a:rPr>
              <a:t>Up-and- </a:t>
            </a:r>
            <a:r>
              <a:rPr lang="en-GB" sz="1500" dirty="0">
                <a:latin typeface="Georgia" pitchFamily="18" charset="0"/>
              </a:rPr>
              <a:t>in (spot price starts below the barrier level and has to move up for the option to become activated</a:t>
            </a:r>
            <a:r>
              <a:rPr lang="en-GB" sz="1500" dirty="0" smtClean="0">
                <a:latin typeface="Georgia" pitchFamily="18" charset="0"/>
              </a:rPr>
              <a:t>.)- &gt; </a:t>
            </a:r>
            <a:r>
              <a:rPr lang="en-GB" sz="1500" dirty="0">
                <a:latin typeface="Georgia" pitchFamily="18" charset="0"/>
              </a:rPr>
              <a:t>very likely to be active should the underlying price go beyond the marked barrier</a:t>
            </a:r>
            <a:r>
              <a:rPr lang="en-GB" sz="1500" dirty="0" smtClean="0">
                <a:latin typeface="Georgia" pitchFamily="18" charset="0"/>
              </a:rPr>
              <a:t>.</a:t>
            </a:r>
          </a:p>
          <a:p>
            <a:pPr marL="800100" lvl="1" indent="-342900">
              <a:buFont typeface="+mj-lt"/>
              <a:buAutoNum type="arabicPeriod"/>
            </a:pPr>
            <a:endParaRPr lang="en-GB" sz="1500" dirty="0">
              <a:latin typeface="Georgia" pitchFamily="18" charset="0"/>
            </a:endParaRPr>
          </a:p>
          <a:p>
            <a:pPr marL="800100" lvl="1" indent="-342900">
              <a:buFont typeface="+mj-lt"/>
              <a:buAutoNum type="arabicPeriod"/>
            </a:pPr>
            <a:r>
              <a:rPr lang="en-GB" sz="1500" dirty="0">
                <a:latin typeface="Georgia" pitchFamily="18" charset="0"/>
              </a:rPr>
              <a:t>Down-and-out: spot price starts above the barrier level and has to move down for the option to become null and void.</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One-touch </a:t>
            </a:r>
            <a:r>
              <a:rPr lang="en-GB" sz="1500" dirty="0">
                <a:latin typeface="Georgia" pitchFamily="18" charset="0"/>
              </a:rPr>
              <a:t>double barrier binary options are path-dependent options in which the existence and payment of the options depend on the movement of the underlying price through their option life</a:t>
            </a:r>
          </a:p>
        </p:txBody>
      </p:sp>
    </p:spTree>
    <p:extLst>
      <p:ext uri="{BB962C8B-B14F-4D97-AF65-F5344CB8AC3E}">
        <p14:creationId xmlns:p14="http://schemas.microsoft.com/office/powerpoint/2010/main" val="778120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7177" y="116632"/>
            <a:ext cx="6543779"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Digital (Binary) Options</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467544" y="980728"/>
            <a:ext cx="8496944" cy="369332"/>
          </a:xfrm>
          <a:prstGeom prst="rect">
            <a:avLst/>
          </a:prstGeom>
          <a:noFill/>
        </p:spPr>
        <p:txBody>
          <a:bodyPr wrap="square" rtlCol="0">
            <a:spAutoFit/>
          </a:bodyPr>
          <a:lstStyle/>
          <a:p>
            <a:endParaRPr lang="en-GB" dirty="0"/>
          </a:p>
        </p:txBody>
      </p:sp>
      <p:sp>
        <p:nvSpPr>
          <p:cNvPr id="6" name="TextBox 5"/>
          <p:cNvSpPr txBox="1"/>
          <p:nvPr/>
        </p:nvSpPr>
        <p:spPr>
          <a:xfrm>
            <a:off x="467544" y="980728"/>
            <a:ext cx="8424936" cy="3693319"/>
          </a:xfrm>
          <a:prstGeom prst="rect">
            <a:avLst/>
          </a:prstGeom>
          <a:noFill/>
        </p:spPr>
        <p:txBody>
          <a:bodyPr wrap="square" rtlCol="0">
            <a:spAutoFit/>
          </a:bodyPr>
          <a:lstStyle/>
          <a:p>
            <a:endParaRPr lang="en-GB" dirty="0" smtClean="0">
              <a:latin typeface="Georgia" pitchFamily="18" charset="0"/>
            </a:endParaRPr>
          </a:p>
          <a:p>
            <a:pPr marL="285750" indent="-285750">
              <a:buFont typeface="Arial" pitchFamily="34" charset="0"/>
              <a:buChar char="•"/>
            </a:pPr>
            <a:r>
              <a:rPr lang="en-GB" dirty="0" smtClean="0">
                <a:latin typeface="Georgia" pitchFamily="18" charset="0"/>
              </a:rPr>
              <a:t>An </a:t>
            </a:r>
            <a:r>
              <a:rPr lang="en-GB" dirty="0">
                <a:latin typeface="Georgia" pitchFamily="18" charset="0"/>
              </a:rPr>
              <a:t>option whose </a:t>
            </a:r>
            <a:r>
              <a:rPr lang="en-GB" dirty="0" err="1">
                <a:latin typeface="Georgia" pitchFamily="18" charset="0"/>
              </a:rPr>
              <a:t>payout</a:t>
            </a:r>
            <a:r>
              <a:rPr lang="en-GB" dirty="0">
                <a:latin typeface="Georgia" pitchFamily="18" charset="0"/>
              </a:rPr>
              <a:t> is fixed after the underlying stock exceeds the predetermined threshold or strike </a:t>
            </a:r>
            <a:r>
              <a:rPr lang="en-GB" dirty="0" smtClean="0">
                <a:latin typeface="Georgia" pitchFamily="18" charset="0"/>
              </a:rPr>
              <a:t>price</a:t>
            </a:r>
          </a:p>
          <a:p>
            <a:pPr marL="285750" indent="-285750">
              <a:buFont typeface="Arial" pitchFamily="34" charset="0"/>
              <a:buChar char="•"/>
            </a:pPr>
            <a:endParaRPr lang="en-GB" dirty="0" smtClean="0">
              <a:latin typeface="Georgia" pitchFamily="18" charset="0"/>
            </a:endParaRPr>
          </a:p>
          <a:p>
            <a:pPr marL="285750" indent="-285750">
              <a:buFont typeface="Arial" pitchFamily="34" charset="0"/>
              <a:buChar char="•"/>
            </a:pPr>
            <a:r>
              <a:rPr lang="en-GB" dirty="0" smtClean="0">
                <a:latin typeface="Georgia" pitchFamily="18" charset="0"/>
              </a:rPr>
              <a:t>The </a:t>
            </a:r>
            <a:r>
              <a:rPr lang="en-GB" dirty="0">
                <a:latin typeface="Georgia" pitchFamily="18" charset="0"/>
              </a:rPr>
              <a:t>two main types of binary </a:t>
            </a:r>
            <a:r>
              <a:rPr lang="en-GB" dirty="0" smtClean="0">
                <a:latin typeface="Georgia" pitchFamily="18" charset="0"/>
              </a:rPr>
              <a:t>options:</a:t>
            </a:r>
          </a:p>
          <a:p>
            <a:endParaRPr lang="en-GB" dirty="0" smtClean="0">
              <a:latin typeface="Georgia" pitchFamily="18" charset="0"/>
            </a:endParaRPr>
          </a:p>
          <a:p>
            <a:pPr marL="742950" lvl="1" indent="-285750">
              <a:buFont typeface="Wingdings" pitchFamily="2" charset="2"/>
              <a:buChar char="q"/>
            </a:pPr>
            <a:r>
              <a:rPr lang="en-GB" dirty="0" smtClean="0">
                <a:latin typeface="Georgia" pitchFamily="18" charset="0"/>
              </a:rPr>
              <a:t>cash-or-nothing </a:t>
            </a:r>
            <a:r>
              <a:rPr lang="en-GB" dirty="0">
                <a:latin typeface="Georgia" pitchFamily="18" charset="0"/>
              </a:rPr>
              <a:t>binary option </a:t>
            </a:r>
            <a:endParaRPr lang="en-GB" dirty="0" smtClean="0">
              <a:latin typeface="Georgia" pitchFamily="18" charset="0"/>
            </a:endParaRPr>
          </a:p>
          <a:p>
            <a:pPr lvl="1"/>
            <a:endParaRPr lang="en-GB" dirty="0" smtClean="0">
              <a:latin typeface="Georgia" pitchFamily="18" charset="0"/>
            </a:endParaRPr>
          </a:p>
          <a:p>
            <a:pPr marL="1200150" lvl="2" indent="-285750">
              <a:buFont typeface="Wingdings" pitchFamily="2" charset="2"/>
              <a:buChar char="v"/>
            </a:pPr>
            <a:r>
              <a:rPr lang="en-GB" dirty="0">
                <a:latin typeface="Georgia" pitchFamily="18" charset="0"/>
              </a:rPr>
              <a:t>pays some fixed amount of cash if the option expires </a:t>
            </a:r>
            <a:r>
              <a:rPr lang="en-GB" dirty="0" smtClean="0">
                <a:latin typeface="Georgia" pitchFamily="18" charset="0"/>
              </a:rPr>
              <a:t>in-the-money </a:t>
            </a:r>
          </a:p>
          <a:p>
            <a:pPr lvl="2"/>
            <a:endParaRPr lang="en-GB" dirty="0" smtClean="0">
              <a:latin typeface="Georgia" pitchFamily="18" charset="0"/>
            </a:endParaRPr>
          </a:p>
          <a:p>
            <a:pPr marL="742950" lvl="1" indent="-285750">
              <a:buFont typeface="Wingdings" pitchFamily="2" charset="2"/>
              <a:buChar char="q"/>
            </a:pPr>
            <a:r>
              <a:rPr lang="en-GB" dirty="0" smtClean="0">
                <a:latin typeface="Georgia" pitchFamily="18" charset="0"/>
              </a:rPr>
              <a:t>asset-or-nothing </a:t>
            </a:r>
            <a:r>
              <a:rPr lang="en-GB" dirty="0">
                <a:latin typeface="Georgia" pitchFamily="18" charset="0"/>
              </a:rPr>
              <a:t>binary option. </a:t>
            </a:r>
            <a:endParaRPr lang="en-GB" dirty="0" smtClean="0">
              <a:latin typeface="Georgia" pitchFamily="18" charset="0"/>
            </a:endParaRPr>
          </a:p>
          <a:p>
            <a:pPr lvl="1"/>
            <a:endParaRPr lang="en-GB" dirty="0" smtClean="0">
              <a:latin typeface="Georgia" pitchFamily="18" charset="0"/>
            </a:endParaRPr>
          </a:p>
          <a:p>
            <a:pPr marL="1200150" lvl="2" indent="-285750">
              <a:buFont typeface="Wingdings" pitchFamily="2" charset="2"/>
              <a:buChar char="v"/>
            </a:pPr>
            <a:r>
              <a:rPr lang="en-GB" dirty="0" smtClean="0">
                <a:latin typeface="Georgia" pitchFamily="18" charset="0"/>
              </a:rPr>
              <a:t>pays </a:t>
            </a:r>
            <a:r>
              <a:rPr lang="en-GB" dirty="0">
                <a:latin typeface="Georgia" pitchFamily="18" charset="0"/>
              </a:rPr>
              <a:t>the value of the underlying security</a:t>
            </a:r>
          </a:p>
        </p:txBody>
      </p:sp>
    </p:spTree>
    <p:extLst>
      <p:ext uri="{BB962C8B-B14F-4D97-AF65-F5344CB8AC3E}">
        <p14:creationId xmlns:p14="http://schemas.microsoft.com/office/powerpoint/2010/main" val="235210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3549" y="116632"/>
            <a:ext cx="4011034"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Spread Option</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395536" y="824518"/>
            <a:ext cx="8640960" cy="4801314"/>
          </a:xfrm>
          <a:prstGeom prst="rect">
            <a:avLst/>
          </a:prstGeom>
          <a:noFill/>
        </p:spPr>
        <p:txBody>
          <a:bodyPr wrap="square" rtlCol="0">
            <a:spAutoFit/>
          </a:bodyPr>
          <a:lstStyle/>
          <a:p>
            <a:pPr marL="285750" indent="-285750">
              <a:buFont typeface="Arial" pitchFamily="34" charset="0"/>
              <a:buChar char="•"/>
            </a:pPr>
            <a:endParaRPr lang="en-GB" dirty="0" smtClean="0"/>
          </a:p>
          <a:p>
            <a:pPr marL="285750" indent="-285750">
              <a:buFont typeface="Arial" pitchFamily="34" charset="0"/>
              <a:buChar char="•"/>
            </a:pPr>
            <a:r>
              <a:rPr lang="en-GB" dirty="0" smtClean="0"/>
              <a:t>A </a:t>
            </a:r>
            <a:r>
              <a:rPr lang="en-GB" dirty="0"/>
              <a:t>spread option is a type of option where the payoff is based on the difference in price between two underlying assets. </a:t>
            </a:r>
          </a:p>
          <a:p>
            <a:pPr marL="285750" indent="-285750">
              <a:buFont typeface="Arial" pitchFamily="34" charset="0"/>
              <a:buChar char="•"/>
            </a:pPr>
            <a:endParaRPr lang="en-GB" dirty="0" smtClean="0"/>
          </a:p>
          <a:p>
            <a:pPr marL="285750" indent="-285750">
              <a:buFont typeface="Arial" pitchFamily="34" charset="0"/>
              <a:buChar char="•"/>
            </a:pPr>
            <a:r>
              <a:rPr lang="en-GB" dirty="0" smtClean="0"/>
              <a:t>A </a:t>
            </a:r>
            <a:r>
              <a:rPr lang="en-GB" dirty="0"/>
              <a:t>spread option is a new, relatively rare type of exotic option on two </a:t>
            </a:r>
            <a:r>
              <a:rPr lang="en-GB" dirty="0" err="1"/>
              <a:t>underlyings</a:t>
            </a:r>
            <a:r>
              <a:rPr lang="en-GB" dirty="0"/>
              <a:t>, while an option spread is a combination trade: the purchase of one (vanilla) option and the sale of another option on the same underlying</a:t>
            </a:r>
            <a:r>
              <a:rPr lang="en-GB" dirty="0" smtClean="0"/>
              <a:t>.</a:t>
            </a:r>
          </a:p>
          <a:p>
            <a:pPr marL="285750" indent="-285750">
              <a:buFont typeface="Arial" pitchFamily="34" charset="0"/>
              <a:buChar char="•"/>
            </a:pPr>
            <a:endParaRPr lang="en-GB" dirty="0"/>
          </a:p>
          <a:p>
            <a:pPr marL="285750" indent="-285750">
              <a:buFont typeface="Arial" pitchFamily="34" charset="0"/>
              <a:buChar char="•"/>
            </a:pPr>
            <a:r>
              <a:rPr lang="en-GB" dirty="0"/>
              <a:t>For a spread call, the payoff can be written as </a:t>
            </a:r>
            <a:endParaRPr lang="en-GB" dirty="0" smtClean="0"/>
          </a:p>
          <a:p>
            <a:pPr marL="285750" indent="-285750">
              <a:buFont typeface="Arial" pitchFamily="34" charset="0"/>
              <a:buChar char="•"/>
            </a:pPr>
            <a:endParaRPr lang="en-GB" dirty="0" smtClean="0"/>
          </a:p>
          <a:p>
            <a:pPr marL="285750" indent="-285750">
              <a:buFont typeface="Arial" pitchFamily="34" charset="0"/>
              <a:buChar char="•"/>
            </a:pPr>
            <a:r>
              <a:rPr lang="en-GB" dirty="0" smtClean="0"/>
              <a:t>For </a:t>
            </a:r>
            <a:r>
              <a:rPr lang="en-GB" dirty="0"/>
              <a:t>a spread put it is </a:t>
            </a:r>
            <a:endParaRPr lang="en-GB" dirty="0" smtClean="0"/>
          </a:p>
          <a:p>
            <a:pPr marL="742950" lvl="1" indent="-285750">
              <a:buFont typeface="Wingdings" pitchFamily="2" charset="2"/>
              <a:buChar char="q"/>
            </a:pPr>
            <a:endParaRPr lang="en-GB" dirty="0" smtClean="0"/>
          </a:p>
          <a:p>
            <a:pPr marL="742950" lvl="1" indent="-285750">
              <a:buFont typeface="Wingdings" pitchFamily="2" charset="2"/>
              <a:buChar char="q"/>
            </a:pPr>
            <a:r>
              <a:rPr lang="en-GB" dirty="0" smtClean="0"/>
              <a:t>S1 </a:t>
            </a:r>
            <a:r>
              <a:rPr lang="en-GB" dirty="0"/>
              <a:t>and S2 are the prices of the two assets and K is a constant called the strike price. </a:t>
            </a:r>
            <a:endParaRPr lang="en-GB" dirty="0" smtClean="0"/>
          </a:p>
          <a:p>
            <a:pPr marL="742950" lvl="1" indent="-285750">
              <a:buFont typeface="Wingdings" pitchFamily="2" charset="2"/>
              <a:buChar char="q"/>
            </a:pPr>
            <a:endParaRPr lang="en-GB" dirty="0" smtClean="0"/>
          </a:p>
          <a:p>
            <a:pPr marL="742950" lvl="1" indent="-285750">
              <a:buFont typeface="Wingdings" pitchFamily="2" charset="2"/>
              <a:buChar char="q"/>
            </a:pPr>
            <a:r>
              <a:rPr lang="en-GB" dirty="0" smtClean="0"/>
              <a:t>When </a:t>
            </a:r>
            <a:r>
              <a:rPr lang="en-GB" dirty="0"/>
              <a:t>K equals zero a spread option is the same as an option to exchange one asset for another.</a:t>
            </a:r>
          </a:p>
        </p:txBody>
      </p:sp>
      <p:pic>
        <p:nvPicPr>
          <p:cNvPr id="6" name="Picture 5" descr="C = \max(0,S_1-S_2-K)"/>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126105"/>
            <a:ext cx="2057400" cy="201930"/>
          </a:xfrm>
          <a:prstGeom prst="rect">
            <a:avLst/>
          </a:prstGeom>
          <a:solidFill>
            <a:schemeClr val="bg1"/>
          </a:solidFill>
          <a:ln>
            <a:noFill/>
          </a:ln>
        </p:spPr>
      </p:pic>
      <p:pic>
        <p:nvPicPr>
          <p:cNvPr id="7" name="Picture 6" descr="P = \max(0,K-S_1+S_2)"/>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415121"/>
            <a:ext cx="2057400" cy="201930"/>
          </a:xfrm>
          <a:prstGeom prst="rect">
            <a:avLst/>
          </a:prstGeom>
          <a:solidFill>
            <a:schemeClr val="bg1"/>
          </a:solidFill>
          <a:ln>
            <a:noFill/>
          </a:ln>
        </p:spPr>
      </p:pic>
    </p:spTree>
    <p:extLst>
      <p:ext uri="{BB962C8B-B14F-4D97-AF65-F5344CB8AC3E}">
        <p14:creationId xmlns:p14="http://schemas.microsoft.com/office/powerpoint/2010/main" val="40759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7563" y="116632"/>
            <a:ext cx="656301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Constant Maturity Swap</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539552" y="980728"/>
            <a:ext cx="7992888" cy="4016484"/>
          </a:xfrm>
          <a:prstGeom prst="rect">
            <a:avLst/>
          </a:prstGeom>
          <a:noFill/>
        </p:spPr>
        <p:txBody>
          <a:bodyPr wrap="square" rtlCol="0">
            <a:spAutoFit/>
          </a:bodyPr>
          <a:lstStyle/>
          <a:p>
            <a:pPr marL="285750" indent="-285750">
              <a:buFont typeface="Arial" pitchFamily="34" charset="0"/>
              <a:buChar char="•"/>
            </a:pPr>
            <a:r>
              <a:rPr lang="en-GB" sz="1500" dirty="0">
                <a:latin typeface="Georgia" pitchFamily="18" charset="0"/>
              </a:rPr>
              <a:t>A constant maturity swap is an interest rate swap where the interest rate on one leg is reset periodically, but with reference to a market swap rate rather than LIBOR. </a:t>
            </a:r>
            <a:endParaRPr lang="en-GB" sz="1500" dirty="0" smtClean="0">
              <a:latin typeface="Georgia" pitchFamily="18" charset="0"/>
            </a:endParaRPr>
          </a:p>
          <a:p>
            <a:pPr marL="742950" lvl="1" indent="-285750">
              <a:buFont typeface="Wingdings" pitchFamily="2" charset="2"/>
              <a:buChar char="q"/>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The </a:t>
            </a:r>
            <a:r>
              <a:rPr lang="en-GB" sz="1500" dirty="0">
                <a:latin typeface="Georgia" pitchFamily="18" charset="0"/>
              </a:rPr>
              <a:t>other leg of the swap is generally LIBOR, but may be a fixed rate or potentially another constant maturity rate</a:t>
            </a:r>
            <a:r>
              <a:rPr lang="en-GB" sz="1500" dirty="0" smtClean="0">
                <a:latin typeface="Georgia" pitchFamily="18" charset="0"/>
              </a:rPr>
              <a:t>.</a:t>
            </a:r>
          </a:p>
          <a:p>
            <a:pPr marL="742950" lvl="1"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 </a:t>
            </a:r>
            <a:r>
              <a:rPr lang="en-GB" sz="1500" dirty="0">
                <a:latin typeface="Georgia" pitchFamily="18" charset="0"/>
              </a:rPr>
              <a:t>Constant maturity swaps can either be single currency or cross currency swaps.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Prime </a:t>
            </a:r>
            <a:r>
              <a:rPr lang="en-GB" sz="1500" dirty="0">
                <a:latin typeface="Georgia" pitchFamily="18" charset="0"/>
              </a:rPr>
              <a:t>factor for a constant maturity swap is the shape of the forward implied yield curves.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Valuation </a:t>
            </a:r>
            <a:r>
              <a:rPr lang="en-GB" sz="1500" dirty="0">
                <a:latin typeface="Georgia" pitchFamily="18" charset="0"/>
              </a:rPr>
              <a:t>of constant maturity swaps depend on volatilities of different forward </a:t>
            </a:r>
            <a:r>
              <a:rPr lang="en-GB" sz="1500" dirty="0" smtClean="0">
                <a:latin typeface="Georgia" pitchFamily="18" charset="0"/>
              </a:rPr>
              <a:t>rates</a:t>
            </a:r>
          </a:p>
          <a:p>
            <a:pPr marL="742950" lvl="1" indent="-285750">
              <a:buFont typeface="Wingdings" pitchFamily="2" charset="2"/>
              <a:buChar char="q"/>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therefore </a:t>
            </a:r>
            <a:r>
              <a:rPr lang="en-GB" sz="1500" dirty="0">
                <a:latin typeface="Georgia" pitchFamily="18" charset="0"/>
              </a:rPr>
              <a:t>requires a stochastic yield curve model </a:t>
            </a:r>
            <a:r>
              <a:rPr lang="en-GB" sz="1500" dirty="0" smtClean="0">
                <a:latin typeface="Georgia" pitchFamily="18" charset="0"/>
              </a:rPr>
              <a:t>or;</a:t>
            </a:r>
          </a:p>
          <a:p>
            <a:pPr marL="742950" lvl="1" indent="-285750">
              <a:buFont typeface="Wingdings" pitchFamily="2" charset="2"/>
              <a:buChar char="q"/>
            </a:pPr>
            <a:endParaRPr lang="en-GB" sz="1500" dirty="0">
              <a:latin typeface="Georgia" pitchFamily="18" charset="0"/>
            </a:endParaRPr>
          </a:p>
          <a:p>
            <a:pPr marL="742950" lvl="1" indent="-285750">
              <a:buFont typeface="Wingdings" pitchFamily="2" charset="2"/>
              <a:buChar char="q"/>
            </a:pPr>
            <a:r>
              <a:rPr lang="en-GB" sz="1500" dirty="0" smtClean="0">
                <a:latin typeface="Georgia" pitchFamily="18" charset="0"/>
              </a:rPr>
              <a:t>some </a:t>
            </a:r>
            <a:r>
              <a:rPr lang="en-GB" sz="1500" dirty="0">
                <a:latin typeface="Georgia" pitchFamily="18" charset="0"/>
              </a:rPr>
              <a:t>approximated methodology like a convexity </a:t>
            </a:r>
            <a:r>
              <a:rPr lang="en-GB" sz="1500" dirty="0" smtClean="0">
                <a:latin typeface="Georgia" pitchFamily="18" charset="0"/>
              </a:rPr>
              <a:t>adjustment,</a:t>
            </a:r>
          </a:p>
          <a:p>
            <a:pPr marL="285750" indent="-285750">
              <a:buFont typeface="Arial" pitchFamily="34" charset="0"/>
              <a:buChar char="•"/>
            </a:pPr>
            <a:endParaRPr lang="en-GB" sz="1500" dirty="0">
              <a:latin typeface="Georgia" pitchFamily="18" charset="0"/>
            </a:endParaRPr>
          </a:p>
        </p:txBody>
      </p:sp>
    </p:spTree>
    <p:extLst>
      <p:ext uri="{BB962C8B-B14F-4D97-AF65-F5344CB8AC3E}">
        <p14:creationId xmlns:p14="http://schemas.microsoft.com/office/powerpoint/2010/main" val="215631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7563" y="116632"/>
            <a:ext cx="6563015" cy="707886"/>
          </a:xfrm>
          <a:prstGeom prst="rect">
            <a:avLst/>
          </a:prstGeom>
          <a:noFill/>
        </p:spPr>
        <p:txBody>
          <a:bodyPr wrap="none" lIns="91440" tIns="45720" rIns="91440" bIns="45720">
            <a:spAutoFit/>
          </a:bodyPr>
          <a:lstStyle/>
          <a:p>
            <a:pPr algn="ctr"/>
            <a:r>
              <a:rPr lang="en-US" sz="40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rPr>
              <a:t>Constant Maturity Swap</a:t>
            </a:r>
            <a:endParaRPr lang="en-US" sz="40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Georgia" pitchFamily="18" charset="0"/>
            </a:endParaRPr>
          </a:p>
        </p:txBody>
      </p:sp>
      <p:sp>
        <p:nvSpPr>
          <p:cNvPr id="5" name="TextBox 4"/>
          <p:cNvSpPr txBox="1"/>
          <p:nvPr/>
        </p:nvSpPr>
        <p:spPr>
          <a:xfrm>
            <a:off x="539552" y="980728"/>
            <a:ext cx="7992888" cy="3785652"/>
          </a:xfrm>
          <a:prstGeom prst="rect">
            <a:avLst/>
          </a:prstGeom>
          <a:noFill/>
        </p:spPr>
        <p:txBody>
          <a:bodyPr wrap="square" rtlCol="0">
            <a:spAutoFit/>
          </a:bodyPr>
          <a:lstStyle/>
          <a:p>
            <a:pPr marL="285750" indent="-285750">
              <a:buFont typeface="Arial" pitchFamily="34" charset="0"/>
              <a:buChar char="•"/>
            </a:pPr>
            <a:r>
              <a:rPr lang="en-GB" sz="1500" dirty="0" smtClean="0">
                <a:latin typeface="Georgia" pitchFamily="18" charset="0"/>
              </a:rPr>
              <a:t>The </a:t>
            </a:r>
            <a:r>
              <a:rPr lang="en-GB" sz="1500" dirty="0">
                <a:latin typeface="Georgia" pitchFamily="18" charset="0"/>
              </a:rPr>
              <a:t>convexity adjustment arises since the expected payoff is calculated in a world which is forward risk-neutral with respect to a zero-coupon bond (the expected bond price equals the forward bond price).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In </a:t>
            </a:r>
            <a:r>
              <a:rPr lang="en-GB" sz="1500" dirty="0">
                <a:latin typeface="Georgia" pitchFamily="18" charset="0"/>
              </a:rPr>
              <a:t>that world, the expected underlying swap rate (upon which the payoff is based) does not equal the forward swap rate</a:t>
            </a:r>
            <a:r>
              <a:rPr lang="en-GB" sz="1500" dirty="0" smtClean="0">
                <a:latin typeface="Georgia" pitchFamily="18" charset="0"/>
              </a:rPr>
              <a:t>.</a:t>
            </a:r>
          </a:p>
          <a:p>
            <a:pPr marL="742950" lvl="1" indent="-285750">
              <a:buFont typeface="Wingdings" pitchFamily="2" charset="2"/>
              <a:buChar char="q"/>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 </a:t>
            </a:r>
            <a:r>
              <a:rPr lang="en-GB" sz="1500" dirty="0">
                <a:latin typeface="Georgia" pitchFamily="18" charset="0"/>
              </a:rPr>
              <a:t>The convexity is just the difference between the expected swap rate and the forward swap rate. </a:t>
            </a:r>
            <a:endParaRPr lang="en-GB" sz="1500" dirty="0" smtClean="0">
              <a:latin typeface="Georgia" pitchFamily="18" charset="0"/>
            </a:endParaRPr>
          </a:p>
          <a:p>
            <a:pPr marL="742950" lvl="1" indent="-285750">
              <a:buFont typeface="Wingdings" pitchFamily="2" charset="2"/>
              <a:buChar char="q"/>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The </a:t>
            </a:r>
            <a:r>
              <a:rPr lang="en-GB" sz="1500" dirty="0">
                <a:latin typeface="Georgia" pitchFamily="18" charset="0"/>
              </a:rPr>
              <a:t>timing adjustment arises since the CMS rate is usually fixed at the beginning of each coupon period, but paid at the end.</a:t>
            </a: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In </a:t>
            </a:r>
            <a:r>
              <a:rPr lang="en-GB" sz="1500" dirty="0">
                <a:latin typeface="Georgia" pitchFamily="18" charset="0"/>
              </a:rPr>
              <a:t>addition to this, various CMS derivatives (options, range accruals and inverse floaters) are sensitive to the volatility smile i.e., the dependence of the volatility of the CMS rate on the strike. </a:t>
            </a:r>
          </a:p>
        </p:txBody>
      </p:sp>
    </p:spTree>
    <p:extLst>
      <p:ext uri="{BB962C8B-B14F-4D97-AF65-F5344CB8AC3E}">
        <p14:creationId xmlns:p14="http://schemas.microsoft.com/office/powerpoint/2010/main" val="341761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196752"/>
            <a:ext cx="8229600" cy="5184576"/>
          </a:xfrm>
        </p:spPr>
        <p:txBody>
          <a:bodyPr>
            <a:normAutofit fontScale="92500" lnSpcReduction="20000"/>
          </a:bodyPr>
          <a:lstStyle/>
          <a:p>
            <a:r>
              <a:rPr lang="en-GB" sz="1500" dirty="0" smtClean="0">
                <a:latin typeface="Georgia" pitchFamily="18" charset="0"/>
              </a:rPr>
              <a:t>Prior to introduction of the Credit Support Annex (CSA) most transaction were valued using Libor discounting. </a:t>
            </a:r>
          </a:p>
          <a:p>
            <a:pPr marL="0" indent="0">
              <a:buNone/>
            </a:pPr>
            <a:endParaRPr lang="en-GB" sz="1500" dirty="0" smtClean="0">
              <a:latin typeface="Georgia" pitchFamily="18" charset="0"/>
            </a:endParaRPr>
          </a:p>
          <a:p>
            <a:r>
              <a:rPr lang="en-GB" sz="1500" dirty="0">
                <a:latin typeface="Georgia" pitchFamily="18" charset="0"/>
              </a:rPr>
              <a:t>Standard CSA agreements stipulate daily collateral calls, failing which the transaction with that counterparty would be closed out, thereby limiting further </a:t>
            </a:r>
            <a:r>
              <a:rPr lang="en-GB" sz="1500" dirty="0" smtClean="0">
                <a:latin typeface="Georgia" pitchFamily="18" charset="0"/>
              </a:rPr>
              <a:t>losses</a:t>
            </a:r>
          </a:p>
          <a:p>
            <a:endParaRPr lang="en-GB" sz="1500" dirty="0" smtClean="0">
              <a:latin typeface="Georgia" pitchFamily="18" charset="0"/>
            </a:endParaRPr>
          </a:p>
          <a:p>
            <a:r>
              <a:rPr lang="en-GB" sz="1500" dirty="0" smtClean="0">
                <a:latin typeface="Georgia" pitchFamily="18" charset="0"/>
              </a:rPr>
              <a:t>Because have cash collateral, the logical next </a:t>
            </a:r>
            <a:r>
              <a:rPr lang="en-GB" sz="1500" dirty="0">
                <a:latin typeface="Georgia" pitchFamily="18" charset="0"/>
              </a:rPr>
              <a:t>step would be </a:t>
            </a:r>
            <a:r>
              <a:rPr lang="en-GB" sz="1500" dirty="0" smtClean="0">
                <a:latin typeface="Georgia" pitchFamily="18" charset="0"/>
              </a:rPr>
              <a:t>that the </a:t>
            </a:r>
            <a:r>
              <a:rPr lang="en-GB" sz="1500" dirty="0">
                <a:latin typeface="Georgia" pitchFamily="18" charset="0"/>
              </a:rPr>
              <a:t>risk-free discount rate </a:t>
            </a:r>
            <a:r>
              <a:rPr lang="en-GB" sz="1500" dirty="0" smtClean="0">
                <a:latin typeface="Georgia" pitchFamily="18" charset="0"/>
              </a:rPr>
              <a:t>is </a:t>
            </a:r>
            <a:r>
              <a:rPr lang="en-GB" sz="1500" dirty="0">
                <a:latin typeface="Georgia" pitchFamily="18" charset="0"/>
              </a:rPr>
              <a:t>some kind of overnight </a:t>
            </a:r>
            <a:r>
              <a:rPr lang="en-GB" sz="1500" dirty="0" smtClean="0">
                <a:latin typeface="Georgia" pitchFamily="18" charset="0"/>
              </a:rPr>
              <a:t>rate</a:t>
            </a:r>
          </a:p>
          <a:p>
            <a:pPr marL="742950" lvl="2" indent="-342900">
              <a:buFont typeface="Courier New" pitchFamily="49" charset="0"/>
              <a:buChar char="o"/>
            </a:pPr>
            <a:r>
              <a:rPr lang="en-GB" sz="1500" dirty="0">
                <a:latin typeface="Georgia" pitchFamily="18" charset="0"/>
              </a:rPr>
              <a:t>referred to as "</a:t>
            </a:r>
            <a:r>
              <a:rPr lang="en-GB" sz="1500" dirty="0" err="1">
                <a:latin typeface="Georgia" pitchFamily="18" charset="0"/>
              </a:rPr>
              <a:t>OIS</a:t>
            </a:r>
            <a:r>
              <a:rPr lang="en-GB" sz="1500" dirty="0">
                <a:latin typeface="Georgia" pitchFamily="18" charset="0"/>
              </a:rPr>
              <a:t> discounting" or "CSA discounting". </a:t>
            </a:r>
            <a:endParaRPr lang="en-GB" sz="1500" dirty="0" smtClean="0">
              <a:latin typeface="Georgia" pitchFamily="18" charset="0"/>
            </a:endParaRPr>
          </a:p>
          <a:p>
            <a:pPr marL="342900" lvl="1" indent="-342900">
              <a:buFont typeface="Arial" pitchFamily="34" charset="0"/>
              <a:buChar char="•"/>
            </a:pPr>
            <a:endParaRPr lang="en-GB" sz="1500" dirty="0" smtClean="0">
              <a:latin typeface="Georgia" pitchFamily="18" charset="0"/>
            </a:endParaRPr>
          </a:p>
          <a:p>
            <a:pPr marL="342900" lvl="1" indent="-342900">
              <a:buFont typeface="Arial" pitchFamily="34" charset="0"/>
              <a:buChar char="•"/>
            </a:pPr>
            <a:r>
              <a:rPr lang="en-GB" sz="1500" dirty="0" smtClean="0">
                <a:latin typeface="Georgia" pitchFamily="18" charset="0"/>
              </a:rPr>
              <a:t>An </a:t>
            </a:r>
            <a:r>
              <a:rPr lang="en-GB" sz="1500" dirty="0">
                <a:latin typeface="Georgia" pitchFamily="18" charset="0"/>
              </a:rPr>
              <a:t>overnight yield curve can be derived from overnight index swaps (</a:t>
            </a:r>
            <a:r>
              <a:rPr lang="en-GB" sz="1500" dirty="0" err="1">
                <a:latin typeface="Georgia" pitchFamily="18" charset="0"/>
              </a:rPr>
              <a:t>OIS</a:t>
            </a:r>
            <a:r>
              <a:rPr lang="en-GB" sz="1500" dirty="0">
                <a:latin typeface="Georgia" pitchFamily="18" charset="0"/>
              </a:rPr>
              <a:t>'). </a:t>
            </a:r>
            <a:endParaRPr lang="en-GB" sz="1500" dirty="0" smtClean="0">
              <a:latin typeface="Georgia" pitchFamily="18" charset="0"/>
            </a:endParaRPr>
          </a:p>
          <a:p>
            <a:pPr marL="742950" lvl="2" indent="-342900">
              <a:buFont typeface="Courier New" pitchFamily="49" charset="0"/>
              <a:buChar char="o"/>
            </a:pPr>
            <a:r>
              <a:rPr lang="en-GB" sz="1500" dirty="0">
                <a:latin typeface="Georgia" pitchFamily="18" charset="0"/>
              </a:rPr>
              <a:t>Prior to the 2007 financial crisis, there was little difference between the overnight yield curve and the yield curve derived from swap rates. </a:t>
            </a:r>
          </a:p>
          <a:p>
            <a:pPr marL="742950" lvl="2" indent="-342900">
              <a:buFont typeface="Courier New" pitchFamily="49" charset="0"/>
              <a:buChar char="o"/>
            </a:pPr>
            <a:r>
              <a:rPr lang="en-GB" sz="1500" dirty="0">
                <a:latin typeface="Georgia" pitchFamily="18" charset="0"/>
              </a:rPr>
              <a:t>During the crisis the spreads between the two yield curves widened, and persist to this day. </a:t>
            </a:r>
            <a:endParaRPr lang="en-GB" sz="1500" dirty="0" smtClean="0">
              <a:latin typeface="Georgia" pitchFamily="18" charset="0"/>
            </a:endParaRPr>
          </a:p>
          <a:p>
            <a:pPr marL="342900" lvl="1" indent="-342900">
              <a:buFont typeface="Arial" pitchFamily="34" charset="0"/>
              <a:buChar char="•"/>
            </a:pPr>
            <a:endParaRPr lang="en-GB" sz="1500" dirty="0" smtClean="0">
              <a:latin typeface="Georgia" pitchFamily="18" charset="0"/>
            </a:endParaRPr>
          </a:p>
          <a:p>
            <a:pPr marL="342900" lvl="1" indent="-342900">
              <a:buFont typeface="Arial" pitchFamily="34" charset="0"/>
              <a:buChar char="•"/>
            </a:pPr>
            <a:r>
              <a:rPr lang="en-GB" sz="1500" dirty="0" smtClean="0">
                <a:latin typeface="Georgia" pitchFamily="18" charset="0"/>
              </a:rPr>
              <a:t>Although </a:t>
            </a:r>
            <a:r>
              <a:rPr lang="en-GB" sz="1500" dirty="0">
                <a:latin typeface="Georgia" pitchFamily="18" charset="0"/>
              </a:rPr>
              <a:t>overnight index swaps (</a:t>
            </a:r>
            <a:r>
              <a:rPr lang="en-GB" sz="1500" dirty="0" err="1">
                <a:latin typeface="Georgia" pitchFamily="18" charset="0"/>
              </a:rPr>
              <a:t>OIS</a:t>
            </a:r>
            <a:r>
              <a:rPr lang="en-GB" sz="1500" dirty="0">
                <a:latin typeface="Georgia" pitchFamily="18" charset="0"/>
              </a:rPr>
              <a:t>) were introduced fairly recently, some developed markets now have highly liquid </a:t>
            </a:r>
            <a:r>
              <a:rPr lang="en-GB" sz="1500" dirty="0" err="1">
                <a:latin typeface="Georgia" pitchFamily="18" charset="0"/>
              </a:rPr>
              <a:t>OIS</a:t>
            </a:r>
            <a:r>
              <a:rPr lang="en-GB" sz="1500" dirty="0">
                <a:latin typeface="Georgia" pitchFamily="18" charset="0"/>
              </a:rPr>
              <a:t> trading activity (most notably in the United States, the EU, the United Kingdom, Japan and Switzerland) which enable </a:t>
            </a:r>
            <a:r>
              <a:rPr lang="en-GB" sz="1500" dirty="0" smtClean="0">
                <a:latin typeface="Georgia" pitchFamily="18" charset="0"/>
              </a:rPr>
              <a:t>reliable </a:t>
            </a:r>
            <a:r>
              <a:rPr lang="en-GB" sz="1500" dirty="0">
                <a:latin typeface="Georgia" pitchFamily="18" charset="0"/>
              </a:rPr>
              <a:t>valuations</a:t>
            </a:r>
            <a:r>
              <a:rPr lang="en-GB" sz="1500" dirty="0" smtClean="0">
                <a:latin typeface="Georgia" pitchFamily="18" charset="0"/>
              </a:rPr>
              <a:t>.</a:t>
            </a:r>
          </a:p>
          <a:p>
            <a:pPr marL="342900" lvl="1" indent="-342900">
              <a:buFont typeface="Arial" pitchFamily="34" charset="0"/>
              <a:buChar char="•"/>
            </a:pPr>
            <a:endParaRPr lang="en-GB" sz="1500" dirty="0" smtClean="0">
              <a:latin typeface="Georgia" pitchFamily="18" charset="0"/>
            </a:endParaRPr>
          </a:p>
          <a:p>
            <a:pPr marL="342900" lvl="1" indent="-342900">
              <a:buFont typeface="Arial" pitchFamily="34" charset="0"/>
              <a:buChar char="•"/>
            </a:pPr>
            <a:r>
              <a:rPr lang="en-GB" sz="1500" dirty="0" smtClean="0">
                <a:latin typeface="Georgia" pitchFamily="18" charset="0"/>
              </a:rPr>
              <a:t>In </a:t>
            </a:r>
            <a:r>
              <a:rPr lang="en-GB" sz="1500" dirty="0">
                <a:latin typeface="Georgia" pitchFamily="18" charset="0"/>
              </a:rPr>
              <a:t>countries with an insufficiently liquid </a:t>
            </a:r>
            <a:r>
              <a:rPr lang="en-GB" sz="1500" dirty="0" err="1">
                <a:latin typeface="Georgia" pitchFamily="18" charset="0"/>
              </a:rPr>
              <a:t>OIS</a:t>
            </a:r>
            <a:r>
              <a:rPr lang="en-GB" sz="1500" dirty="0">
                <a:latin typeface="Georgia" pitchFamily="18" charset="0"/>
              </a:rPr>
              <a:t> market or no </a:t>
            </a:r>
            <a:r>
              <a:rPr lang="en-GB" sz="1500" dirty="0" err="1">
                <a:latin typeface="Georgia" pitchFamily="18" charset="0"/>
              </a:rPr>
              <a:t>OIS</a:t>
            </a:r>
            <a:r>
              <a:rPr lang="en-GB" sz="1500" dirty="0">
                <a:latin typeface="Georgia" pitchFamily="18" charset="0"/>
              </a:rPr>
              <a:t> market at all</a:t>
            </a:r>
            <a:r>
              <a:rPr lang="en-GB" sz="1500" dirty="0" smtClean="0">
                <a:latin typeface="Georgia" pitchFamily="18" charset="0"/>
              </a:rPr>
              <a:t>, some possible solutions for proxy</a:t>
            </a:r>
          </a:p>
          <a:p>
            <a:pPr marL="742950" lvl="2" indent="-342900">
              <a:buFont typeface="Courier New" pitchFamily="49" charset="0"/>
              <a:buChar char="o"/>
            </a:pPr>
            <a:r>
              <a:rPr lang="en-GB" sz="1500" dirty="0">
                <a:latin typeface="Georgia" pitchFamily="18" charset="0"/>
              </a:rPr>
              <a:t>create synthetic cross-currency </a:t>
            </a:r>
            <a:r>
              <a:rPr lang="en-GB" sz="1500" dirty="0" err="1">
                <a:latin typeface="Georgia" pitchFamily="18" charset="0"/>
              </a:rPr>
              <a:t>OIS</a:t>
            </a:r>
            <a:r>
              <a:rPr lang="en-GB" sz="1500" dirty="0">
                <a:latin typeface="Georgia" pitchFamily="18" charset="0"/>
              </a:rPr>
              <a:t>' utilizing a liquid </a:t>
            </a:r>
            <a:r>
              <a:rPr lang="en-GB" sz="1500" dirty="0" err="1">
                <a:latin typeface="Georgia" pitchFamily="18" charset="0"/>
              </a:rPr>
              <a:t>OIS</a:t>
            </a:r>
            <a:r>
              <a:rPr lang="en-GB" sz="1500" dirty="0">
                <a:latin typeface="Georgia" pitchFamily="18" charset="0"/>
              </a:rPr>
              <a:t> curve as base and applying a cross-currency basis spread to derive a local currency </a:t>
            </a:r>
            <a:r>
              <a:rPr lang="en-GB" sz="1500" dirty="0" err="1">
                <a:latin typeface="Georgia" pitchFamily="18" charset="0"/>
              </a:rPr>
              <a:t>OIS</a:t>
            </a:r>
            <a:r>
              <a:rPr lang="en-GB" sz="1500" dirty="0">
                <a:latin typeface="Georgia" pitchFamily="18" charset="0"/>
              </a:rPr>
              <a:t> curve</a:t>
            </a:r>
          </a:p>
          <a:p>
            <a:pPr marL="742950" lvl="2" indent="-342900">
              <a:buFont typeface="Courier New" pitchFamily="49" charset="0"/>
              <a:buChar char="o"/>
            </a:pPr>
            <a:r>
              <a:rPr lang="en-GB" sz="1500" dirty="0">
                <a:latin typeface="Georgia" pitchFamily="18" charset="0"/>
              </a:rPr>
              <a:t>make use of historical spreads between overnight rates and swap rates and attempt to model an </a:t>
            </a:r>
            <a:r>
              <a:rPr lang="en-GB" sz="1500" dirty="0" err="1">
                <a:latin typeface="Georgia" pitchFamily="18" charset="0"/>
              </a:rPr>
              <a:t>OIS</a:t>
            </a:r>
            <a:r>
              <a:rPr lang="en-GB" sz="1500" dirty="0">
                <a:latin typeface="Georgia" pitchFamily="18" charset="0"/>
              </a:rPr>
              <a:t> curve.</a:t>
            </a:r>
          </a:p>
        </p:txBody>
      </p:sp>
      <p:sp>
        <p:nvSpPr>
          <p:cNvPr id="5" name="Rectangle 4"/>
          <p:cNvSpPr/>
          <p:nvPr/>
        </p:nvSpPr>
        <p:spPr>
          <a:xfrm>
            <a:off x="525373" y="116632"/>
            <a:ext cx="7627409" cy="707886"/>
          </a:xfrm>
          <a:prstGeom prst="rect">
            <a:avLst/>
          </a:prstGeom>
          <a:noFill/>
        </p:spPr>
        <p:txBody>
          <a:bodyPr wrap="none" lIns="91440" tIns="45720" rIns="91440" bIns="45720">
            <a:spAutoFit/>
          </a:bodyPr>
          <a:lstStyle/>
          <a:p>
            <a:pPr algn="ctr"/>
            <a:r>
              <a:rPr lang="en-US" sz="4000" b="1" cap="none" spc="0" dirty="0" smtClean="0">
                <a:ln w="1905"/>
                <a:solidFill>
                  <a:srgbClr val="FF0000"/>
                </a:solidFill>
                <a:effectLst>
                  <a:innerShdw blurRad="69850" dist="43180" dir="5400000">
                    <a:srgbClr val="000000">
                      <a:alpha val="65000"/>
                    </a:srgbClr>
                  </a:innerShdw>
                </a:effectLst>
                <a:latin typeface="Georgia" pitchFamily="18" charset="0"/>
              </a:rPr>
              <a:t>CSA (</a:t>
            </a:r>
            <a:r>
              <a:rPr lang="en-US" sz="4000" b="1" cap="none" spc="0" dirty="0" err="1" smtClean="0">
                <a:ln w="1905"/>
                <a:solidFill>
                  <a:srgbClr val="FF0000"/>
                </a:solidFill>
                <a:effectLst>
                  <a:innerShdw blurRad="69850" dist="43180" dir="5400000">
                    <a:srgbClr val="000000">
                      <a:alpha val="65000"/>
                    </a:srgbClr>
                  </a:innerShdw>
                </a:effectLst>
                <a:latin typeface="Georgia" pitchFamily="18" charset="0"/>
              </a:rPr>
              <a:t>a.k.a</a:t>
            </a:r>
            <a:r>
              <a:rPr lang="en-US" sz="4000" b="1" cap="none" spc="0" dirty="0" smtClean="0">
                <a:ln w="1905"/>
                <a:solidFill>
                  <a:srgbClr val="FF0000"/>
                </a:solidFill>
                <a:effectLst>
                  <a:innerShdw blurRad="69850" dist="43180" dir="5400000">
                    <a:srgbClr val="000000">
                      <a:alpha val="65000"/>
                    </a:srgbClr>
                  </a:innerShdw>
                </a:effectLst>
                <a:latin typeface="Georgia" pitchFamily="18" charset="0"/>
              </a:rPr>
              <a:t> </a:t>
            </a:r>
            <a:r>
              <a:rPr lang="en-US" sz="4000" b="1" cap="none" spc="0" dirty="0" err="1" smtClean="0">
                <a:ln w="1905"/>
                <a:solidFill>
                  <a:srgbClr val="FF0000"/>
                </a:solidFill>
                <a:effectLst>
                  <a:innerShdw blurRad="69850" dist="43180" dir="5400000">
                    <a:srgbClr val="000000">
                      <a:alpha val="65000"/>
                    </a:srgbClr>
                  </a:innerShdw>
                </a:effectLst>
                <a:latin typeface="Georgia" pitchFamily="18" charset="0"/>
              </a:rPr>
              <a:t>OIS</a:t>
            </a:r>
            <a:r>
              <a:rPr lang="en-US" sz="4000" b="1" cap="none" spc="0" dirty="0" smtClean="0">
                <a:ln w="1905"/>
                <a:solidFill>
                  <a:srgbClr val="FF0000"/>
                </a:solidFill>
                <a:effectLst>
                  <a:innerShdw blurRad="69850" dist="43180" dir="5400000">
                    <a:srgbClr val="000000">
                      <a:alpha val="65000"/>
                    </a:srgbClr>
                  </a:innerShdw>
                </a:effectLst>
                <a:latin typeface="Georgia" pitchFamily="18" charset="0"/>
              </a:rPr>
              <a:t>) discounting</a:t>
            </a:r>
            <a:endParaRPr lang="en-US" sz="4000" b="1" cap="none" spc="0" dirty="0">
              <a:ln w="1905"/>
              <a:solidFill>
                <a:srgbClr val="FF0000"/>
              </a:solidFill>
              <a:effectLst>
                <a:innerShdw blurRad="69850" dist="43180" dir="5400000">
                  <a:srgbClr val="000000">
                    <a:alpha val="65000"/>
                  </a:srgbClr>
                </a:innerShdw>
              </a:effectLst>
              <a:latin typeface="Georgia" pitchFamily="18" charset="0"/>
            </a:endParaRPr>
          </a:p>
        </p:txBody>
      </p:sp>
    </p:spTree>
    <p:extLst>
      <p:ext uri="{BB962C8B-B14F-4D97-AF65-F5344CB8AC3E}">
        <p14:creationId xmlns:p14="http://schemas.microsoft.com/office/powerpoint/2010/main" val="204991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GB" sz="1500" dirty="0" smtClean="0">
              <a:latin typeface="Georgia" pitchFamily="18" charset="0"/>
            </a:endParaRPr>
          </a:p>
          <a:p>
            <a:endParaRPr lang="en-GB" sz="1500" dirty="0">
              <a:latin typeface="Georgia" pitchFamily="18" charset="0"/>
            </a:endParaRPr>
          </a:p>
          <a:p>
            <a:r>
              <a:rPr lang="en-GB" sz="1500" dirty="0" smtClean="0">
                <a:latin typeface="Georgia" pitchFamily="18" charset="0"/>
              </a:rPr>
              <a:t>Credit Value Adjustment  (</a:t>
            </a:r>
            <a:r>
              <a:rPr lang="en-GB" sz="1500" dirty="0" err="1" smtClean="0">
                <a:latin typeface="Georgia" pitchFamily="18" charset="0"/>
              </a:rPr>
              <a:t>CVA</a:t>
            </a:r>
            <a:r>
              <a:rPr lang="en-GB" sz="1500" dirty="0">
                <a:latin typeface="Georgia" pitchFamily="18" charset="0"/>
              </a:rPr>
              <a:t>) </a:t>
            </a:r>
            <a:r>
              <a:rPr lang="en-GB" sz="1500" dirty="0" smtClean="0">
                <a:latin typeface="Georgia" pitchFamily="18" charset="0"/>
              </a:rPr>
              <a:t>– counterparty credit risk adjustment</a:t>
            </a:r>
          </a:p>
          <a:p>
            <a:pPr lvl="1">
              <a:buFont typeface="Courier New" pitchFamily="49" charset="0"/>
              <a:buChar char="o"/>
            </a:pPr>
            <a:r>
              <a:rPr lang="en-GB" sz="1500" dirty="0" smtClean="0">
                <a:latin typeface="Georgia" pitchFamily="18" charset="0"/>
              </a:rPr>
              <a:t>This adjustment essential represent the quantification of the default risk on the party on the other side of the trade.</a:t>
            </a:r>
          </a:p>
          <a:p>
            <a:endParaRPr lang="en-GB" sz="1500" dirty="0">
              <a:latin typeface="Georgia" pitchFamily="18" charset="0"/>
            </a:endParaRPr>
          </a:p>
          <a:p>
            <a:r>
              <a:rPr lang="en-GB" sz="1500" dirty="0" smtClean="0">
                <a:latin typeface="Georgia" pitchFamily="18" charset="0"/>
              </a:rPr>
              <a:t>Debt Value Adjustment (</a:t>
            </a:r>
            <a:r>
              <a:rPr lang="en-GB" sz="1500" dirty="0" err="1" smtClean="0">
                <a:latin typeface="Georgia" pitchFamily="18" charset="0"/>
              </a:rPr>
              <a:t>DVA</a:t>
            </a:r>
            <a:r>
              <a:rPr lang="en-GB" sz="1500" dirty="0">
                <a:latin typeface="Georgia" pitchFamily="18" charset="0"/>
              </a:rPr>
              <a:t>) - bank’s own credit </a:t>
            </a:r>
            <a:r>
              <a:rPr lang="en-GB" sz="1500" dirty="0" smtClean="0">
                <a:latin typeface="Georgia" pitchFamily="18" charset="0"/>
              </a:rPr>
              <a:t>adjustment</a:t>
            </a:r>
          </a:p>
          <a:p>
            <a:pPr lvl="1">
              <a:buFont typeface="Courier New" pitchFamily="49" charset="0"/>
              <a:buChar char="o"/>
            </a:pPr>
            <a:r>
              <a:rPr lang="en-GB" sz="1500" dirty="0" smtClean="0">
                <a:latin typeface="Georgia" pitchFamily="18" charset="0"/>
              </a:rPr>
              <a:t>This adjustment essential represents the cost of funding instrument using  their own issued debt</a:t>
            </a:r>
          </a:p>
          <a:p>
            <a:endParaRPr lang="en-GB" sz="1500" dirty="0">
              <a:latin typeface="Georgia" pitchFamily="18" charset="0"/>
            </a:endParaRPr>
          </a:p>
          <a:p>
            <a:r>
              <a:rPr lang="en-GB" sz="1500" dirty="0" smtClean="0">
                <a:latin typeface="Georgia" pitchFamily="18" charset="0"/>
              </a:rPr>
              <a:t>Funding Value adjustment – an new adjustment not exactly sure what it is in simple terms but it’s suppose to represent the cost of funding the instrument</a:t>
            </a:r>
            <a:endParaRPr lang="en-GB" sz="1500" dirty="0">
              <a:latin typeface="Georgia" pitchFamily="18" charset="0"/>
            </a:endParaRPr>
          </a:p>
        </p:txBody>
      </p:sp>
      <p:sp>
        <p:nvSpPr>
          <p:cNvPr id="4" name="Rectangle 3"/>
          <p:cNvSpPr/>
          <p:nvPr/>
        </p:nvSpPr>
        <p:spPr>
          <a:xfrm>
            <a:off x="2643490" y="128826"/>
            <a:ext cx="4150495" cy="707886"/>
          </a:xfrm>
          <a:prstGeom prst="rect">
            <a:avLst/>
          </a:prstGeom>
          <a:noFill/>
        </p:spPr>
        <p:txBody>
          <a:bodyPr wrap="none" lIns="91440" tIns="45720" rIns="91440" bIns="45720">
            <a:spAutoFit/>
          </a:bodyPr>
          <a:lstStyle/>
          <a:p>
            <a:pPr algn="ctr"/>
            <a:r>
              <a:rPr lang="en-US" sz="4000" b="1" cap="none" spc="0" dirty="0" err="1" smtClean="0">
                <a:ln w="1905"/>
                <a:solidFill>
                  <a:srgbClr val="FF0000"/>
                </a:solidFill>
                <a:effectLst>
                  <a:innerShdw blurRad="69850" dist="43180" dir="5400000">
                    <a:srgbClr val="000000">
                      <a:alpha val="65000"/>
                    </a:srgbClr>
                  </a:innerShdw>
                </a:effectLst>
                <a:latin typeface="Georgia" pitchFamily="18" charset="0"/>
              </a:rPr>
              <a:t>CVA</a:t>
            </a:r>
            <a:r>
              <a:rPr lang="en-US" sz="4000" b="1" cap="none" spc="0" dirty="0" smtClean="0">
                <a:ln w="1905"/>
                <a:solidFill>
                  <a:srgbClr val="FF0000"/>
                </a:solidFill>
                <a:effectLst>
                  <a:innerShdw blurRad="69850" dist="43180" dir="5400000">
                    <a:srgbClr val="000000">
                      <a:alpha val="65000"/>
                    </a:srgbClr>
                  </a:innerShdw>
                </a:effectLst>
                <a:latin typeface="Georgia" pitchFamily="18" charset="0"/>
              </a:rPr>
              <a:t>/</a:t>
            </a:r>
            <a:r>
              <a:rPr lang="en-US" sz="4000" b="1" cap="none" spc="0" dirty="0" err="1" smtClean="0">
                <a:ln w="1905"/>
                <a:solidFill>
                  <a:srgbClr val="FF0000"/>
                </a:solidFill>
                <a:effectLst>
                  <a:innerShdw blurRad="69850" dist="43180" dir="5400000">
                    <a:srgbClr val="000000">
                      <a:alpha val="65000"/>
                    </a:srgbClr>
                  </a:innerShdw>
                </a:effectLst>
                <a:latin typeface="Georgia" pitchFamily="18" charset="0"/>
              </a:rPr>
              <a:t>DVA</a:t>
            </a:r>
            <a:r>
              <a:rPr lang="en-US" sz="4000" b="1" cap="none" spc="0" dirty="0" smtClean="0">
                <a:ln w="1905"/>
                <a:solidFill>
                  <a:srgbClr val="FF0000"/>
                </a:solidFill>
                <a:effectLst>
                  <a:innerShdw blurRad="69850" dist="43180" dir="5400000">
                    <a:srgbClr val="000000">
                      <a:alpha val="65000"/>
                    </a:srgbClr>
                  </a:innerShdw>
                </a:effectLst>
                <a:latin typeface="Georgia" pitchFamily="18" charset="0"/>
              </a:rPr>
              <a:t>/</a:t>
            </a:r>
            <a:r>
              <a:rPr lang="en-US" sz="4000" b="1" cap="none" spc="0" dirty="0" err="1" smtClean="0">
                <a:ln w="1905"/>
                <a:solidFill>
                  <a:srgbClr val="FF0000"/>
                </a:solidFill>
                <a:effectLst>
                  <a:innerShdw blurRad="69850" dist="43180" dir="5400000">
                    <a:srgbClr val="000000">
                      <a:alpha val="65000"/>
                    </a:srgbClr>
                  </a:innerShdw>
                </a:effectLst>
                <a:latin typeface="Georgia" pitchFamily="18" charset="0"/>
              </a:rPr>
              <a:t>FVA</a:t>
            </a:r>
            <a:endParaRPr lang="en-US" sz="4000" b="1" cap="none" spc="0" dirty="0">
              <a:ln w="1905"/>
              <a:solidFill>
                <a:srgbClr val="FF0000"/>
              </a:solidFill>
              <a:effectLst>
                <a:innerShdw blurRad="69850" dist="43180" dir="5400000">
                  <a:srgbClr val="000000">
                    <a:alpha val="65000"/>
                  </a:srgbClr>
                </a:innerShdw>
              </a:effectLst>
              <a:latin typeface="Georgia" pitchFamily="18" charset="0"/>
            </a:endParaRPr>
          </a:p>
        </p:txBody>
      </p:sp>
    </p:spTree>
    <p:extLst>
      <p:ext uri="{BB962C8B-B14F-4D97-AF65-F5344CB8AC3E}">
        <p14:creationId xmlns:p14="http://schemas.microsoft.com/office/powerpoint/2010/main" val="725833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131826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87824" y="404664"/>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Georgia" pitchFamily="18" charset="0"/>
              </a:rPr>
              <a:t>FI Rates</a:t>
            </a:r>
          </a:p>
        </p:txBody>
      </p:sp>
      <p:sp>
        <p:nvSpPr>
          <p:cNvPr id="5" name="Rectangle 4"/>
          <p:cNvSpPr/>
          <p:nvPr/>
        </p:nvSpPr>
        <p:spPr>
          <a:xfrm>
            <a:off x="5508104" y="980728"/>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latin typeface="Georgia" pitchFamily="18" charset="0"/>
              </a:rPr>
              <a:t>FLOW</a:t>
            </a:r>
            <a:endParaRPr lang="en-GB" sz="1600" b="1" dirty="0">
              <a:latin typeface="Georgia" pitchFamily="18" charset="0"/>
            </a:endParaRPr>
          </a:p>
        </p:txBody>
      </p:sp>
      <p:sp>
        <p:nvSpPr>
          <p:cNvPr id="6" name="Rectangle 5"/>
          <p:cNvSpPr/>
          <p:nvPr/>
        </p:nvSpPr>
        <p:spPr>
          <a:xfrm>
            <a:off x="683568" y="980728"/>
            <a:ext cx="288032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latin typeface="Georgia" pitchFamily="18" charset="0"/>
              </a:rPr>
              <a:t>Rates Options</a:t>
            </a:r>
            <a:endParaRPr lang="en-GB" sz="1600" b="1" dirty="0">
              <a:latin typeface="Georgia" pitchFamily="18" charset="0"/>
            </a:endParaRPr>
          </a:p>
        </p:txBody>
      </p:sp>
      <p:sp>
        <p:nvSpPr>
          <p:cNvPr id="7" name="Rectangle 6"/>
          <p:cNvSpPr/>
          <p:nvPr/>
        </p:nvSpPr>
        <p:spPr>
          <a:xfrm>
            <a:off x="5472100" y="1556792"/>
            <a:ext cx="2952328" cy="328303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sz="1400" b="1" dirty="0">
                <a:latin typeface="Georgia" pitchFamily="18" charset="0"/>
              </a:rPr>
              <a:t> Interest rate </a:t>
            </a:r>
            <a:r>
              <a:rPr lang="en-GB" sz="1400" b="1" dirty="0" smtClean="0">
                <a:latin typeface="Georgia" pitchFamily="18" charset="0"/>
              </a:rPr>
              <a:t>swaps</a:t>
            </a:r>
          </a:p>
          <a:p>
            <a:pPr marL="342900" indent="-342900">
              <a:buFont typeface="+mj-lt"/>
              <a:buAutoNum type="arabicPeriod"/>
            </a:pPr>
            <a:r>
              <a:rPr lang="en-GB" sz="1400" b="1" dirty="0" smtClean="0">
                <a:latin typeface="Georgia" pitchFamily="18" charset="0"/>
              </a:rPr>
              <a:t>Inflation swaps</a:t>
            </a:r>
          </a:p>
          <a:p>
            <a:pPr marL="342900" indent="-342900">
              <a:buFont typeface="+mj-lt"/>
              <a:buAutoNum type="arabicPeriod"/>
            </a:pPr>
            <a:r>
              <a:rPr lang="en-GB" sz="1400" b="1" dirty="0">
                <a:latin typeface="Georgia" pitchFamily="18" charset="0"/>
              </a:rPr>
              <a:t>Bond futures on government bonds </a:t>
            </a:r>
            <a:endParaRPr lang="en-GB" sz="1400" b="1" dirty="0" smtClean="0">
              <a:latin typeface="Georgia" pitchFamily="18" charset="0"/>
            </a:endParaRPr>
          </a:p>
          <a:p>
            <a:pPr marL="342900" indent="-342900">
              <a:buFont typeface="+mj-lt"/>
              <a:buAutoNum type="arabicPeriod"/>
            </a:pPr>
            <a:r>
              <a:rPr lang="en-GB" sz="1400" b="1" dirty="0" smtClean="0">
                <a:latin typeface="Georgia" pitchFamily="18" charset="0"/>
              </a:rPr>
              <a:t>Interest </a:t>
            </a:r>
            <a:r>
              <a:rPr lang="en-GB" sz="1400" b="1" dirty="0">
                <a:latin typeface="Georgia" pitchFamily="18" charset="0"/>
              </a:rPr>
              <a:t>rate futures on 90-day interbank interest </a:t>
            </a:r>
            <a:r>
              <a:rPr lang="en-GB" sz="1400" b="1" dirty="0" smtClean="0">
                <a:latin typeface="Georgia" pitchFamily="18" charset="0"/>
              </a:rPr>
              <a:t>rates</a:t>
            </a:r>
          </a:p>
          <a:p>
            <a:pPr marL="342900" indent="-342900">
              <a:buFont typeface="+mj-lt"/>
              <a:buAutoNum type="arabicPeriod"/>
            </a:pPr>
            <a:r>
              <a:rPr lang="en-GB" sz="1400" b="1" dirty="0">
                <a:latin typeface="Georgia" pitchFamily="18" charset="0"/>
              </a:rPr>
              <a:t> Forward rate agreements</a:t>
            </a:r>
          </a:p>
        </p:txBody>
      </p:sp>
      <p:sp>
        <p:nvSpPr>
          <p:cNvPr id="9" name="Rectangle 8"/>
          <p:cNvSpPr/>
          <p:nvPr/>
        </p:nvSpPr>
        <p:spPr>
          <a:xfrm>
            <a:off x="683568" y="1556792"/>
            <a:ext cx="2952328" cy="328303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GB" sz="1400" b="1" dirty="0">
                <a:latin typeface="Georgia" pitchFamily="18" charset="0"/>
              </a:rPr>
              <a:t>Barrier </a:t>
            </a:r>
            <a:r>
              <a:rPr lang="en-GB" sz="1400" b="1" dirty="0" smtClean="0">
                <a:latin typeface="Georgia" pitchFamily="18" charset="0"/>
              </a:rPr>
              <a:t>Options</a:t>
            </a:r>
          </a:p>
          <a:p>
            <a:pPr marL="342900" indent="-342900">
              <a:buFont typeface="+mj-lt"/>
              <a:buAutoNum type="arabicPeriod"/>
            </a:pPr>
            <a:r>
              <a:rPr lang="en-GB" sz="1400" b="1" dirty="0" err="1" smtClean="0">
                <a:latin typeface="Georgia" pitchFamily="18" charset="0"/>
              </a:rPr>
              <a:t>Swaptions</a:t>
            </a:r>
            <a:endParaRPr lang="en-GB" sz="1400" b="1" dirty="0" smtClean="0">
              <a:latin typeface="Georgia" pitchFamily="18" charset="0"/>
            </a:endParaRPr>
          </a:p>
          <a:p>
            <a:pPr marL="342900" indent="-342900">
              <a:buFont typeface="+mj-lt"/>
              <a:buAutoNum type="arabicPeriod"/>
            </a:pPr>
            <a:r>
              <a:rPr lang="en-GB" sz="1400" b="1" dirty="0">
                <a:latin typeface="Georgia" pitchFamily="18" charset="0"/>
              </a:rPr>
              <a:t>Binary/ Digital </a:t>
            </a:r>
            <a:r>
              <a:rPr lang="en-GB" sz="1400" b="1" dirty="0" smtClean="0">
                <a:latin typeface="Georgia" pitchFamily="18" charset="0"/>
              </a:rPr>
              <a:t>Options</a:t>
            </a:r>
          </a:p>
          <a:p>
            <a:pPr marL="342900" indent="-342900">
              <a:buFont typeface="+mj-lt"/>
              <a:buAutoNum type="arabicPeriod"/>
            </a:pPr>
            <a:r>
              <a:rPr lang="en-GB" sz="1400" b="1" dirty="0">
                <a:latin typeface="Georgia" pitchFamily="18" charset="0"/>
              </a:rPr>
              <a:t>Bermudan </a:t>
            </a:r>
            <a:r>
              <a:rPr lang="en-GB" sz="1400" b="1" dirty="0" err="1" smtClean="0">
                <a:latin typeface="Georgia" pitchFamily="18" charset="0"/>
              </a:rPr>
              <a:t>Swaptions</a:t>
            </a:r>
            <a:endParaRPr lang="en-GB" sz="1400" b="1" dirty="0" smtClean="0">
              <a:latin typeface="Georgia" pitchFamily="18" charset="0"/>
            </a:endParaRPr>
          </a:p>
          <a:p>
            <a:pPr marL="342900" indent="-342900">
              <a:buFont typeface="+mj-lt"/>
              <a:buAutoNum type="arabicPeriod"/>
            </a:pPr>
            <a:r>
              <a:rPr lang="en-GB" sz="1400" b="1" dirty="0">
                <a:latin typeface="Georgia" pitchFamily="18" charset="0"/>
              </a:rPr>
              <a:t>Accrual </a:t>
            </a:r>
            <a:r>
              <a:rPr lang="en-GB" sz="1400" b="1" dirty="0" smtClean="0">
                <a:latin typeface="Georgia" pitchFamily="18" charset="0"/>
              </a:rPr>
              <a:t>Notes</a:t>
            </a:r>
          </a:p>
          <a:p>
            <a:pPr marL="342900" indent="-342900">
              <a:buFont typeface="+mj-lt"/>
              <a:buAutoNum type="arabicPeriod"/>
            </a:pPr>
            <a:r>
              <a:rPr lang="en-GB" sz="1400" b="1" dirty="0">
                <a:latin typeface="Georgia" pitchFamily="18" charset="0"/>
              </a:rPr>
              <a:t>Power Reverse </a:t>
            </a:r>
            <a:r>
              <a:rPr lang="en-GB" sz="1400" b="1" dirty="0" smtClean="0">
                <a:latin typeface="Georgia" pitchFamily="18" charset="0"/>
              </a:rPr>
              <a:t>Duals</a:t>
            </a:r>
          </a:p>
          <a:p>
            <a:pPr marL="342900" indent="-342900">
              <a:buFont typeface="+mj-lt"/>
              <a:buAutoNum type="arabicPeriod"/>
            </a:pPr>
            <a:r>
              <a:rPr lang="en-GB" sz="1400" b="1" dirty="0" smtClean="0">
                <a:latin typeface="Georgia" pitchFamily="18" charset="0"/>
              </a:rPr>
              <a:t>Vol Bond</a:t>
            </a:r>
          </a:p>
          <a:p>
            <a:pPr marL="342900" indent="-342900">
              <a:buFont typeface="+mj-lt"/>
              <a:buAutoNum type="arabicPeriod"/>
            </a:pPr>
            <a:r>
              <a:rPr lang="en-GB" sz="1400" b="1" dirty="0" err="1" smtClean="0">
                <a:latin typeface="Georgia" pitchFamily="18" charset="0"/>
              </a:rPr>
              <a:t>TARNs</a:t>
            </a:r>
            <a:endParaRPr lang="en-GB" sz="1400" b="1" dirty="0" smtClean="0">
              <a:latin typeface="Georgia" pitchFamily="18" charset="0"/>
            </a:endParaRPr>
          </a:p>
          <a:p>
            <a:pPr marL="342900" indent="-342900">
              <a:buFont typeface="+mj-lt"/>
              <a:buAutoNum type="arabicPeriod"/>
            </a:pPr>
            <a:r>
              <a:rPr lang="en-GB" sz="1400" b="1" dirty="0">
                <a:latin typeface="Georgia" pitchFamily="18" charset="0"/>
              </a:rPr>
              <a:t>CMS Spread </a:t>
            </a:r>
            <a:r>
              <a:rPr lang="en-GB" sz="1400" b="1" dirty="0" smtClean="0">
                <a:latin typeface="Georgia" pitchFamily="18" charset="0"/>
              </a:rPr>
              <a:t>Options</a:t>
            </a:r>
          </a:p>
          <a:p>
            <a:pPr marL="342900" indent="-342900">
              <a:buFont typeface="+mj-lt"/>
              <a:buAutoNum type="arabicPeriod"/>
            </a:pPr>
            <a:r>
              <a:rPr lang="en-GB" sz="1400" b="1" dirty="0">
                <a:latin typeface="Georgia" pitchFamily="18" charset="0"/>
              </a:rPr>
              <a:t>Dual Range </a:t>
            </a:r>
            <a:r>
              <a:rPr lang="en-GB" sz="1400" b="1" dirty="0" smtClean="0">
                <a:latin typeface="Georgia" pitchFamily="18" charset="0"/>
              </a:rPr>
              <a:t>Accruals</a:t>
            </a:r>
          </a:p>
          <a:p>
            <a:pPr marL="342900" indent="-342900">
              <a:buFont typeface="+mj-lt"/>
              <a:buAutoNum type="arabicPeriod"/>
            </a:pPr>
            <a:r>
              <a:rPr lang="en-GB" sz="1400" b="1" dirty="0">
                <a:latin typeface="Georgia" pitchFamily="18" charset="0"/>
              </a:rPr>
              <a:t>Callable Range </a:t>
            </a:r>
            <a:r>
              <a:rPr lang="en-GB" sz="1400" b="1" dirty="0" smtClean="0">
                <a:latin typeface="Georgia" pitchFamily="18" charset="0"/>
              </a:rPr>
              <a:t>Accruals</a:t>
            </a:r>
          </a:p>
        </p:txBody>
      </p:sp>
    </p:spTree>
    <p:extLst>
      <p:ext uri="{BB962C8B-B14F-4D97-AF65-F5344CB8AC3E}">
        <p14:creationId xmlns:p14="http://schemas.microsoft.com/office/powerpoint/2010/main" val="3072720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11760" y="980728"/>
            <a:ext cx="446449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smtClean="0">
                <a:latin typeface="Georgia" pitchFamily="18" charset="0"/>
              </a:rPr>
              <a:t>FI Rates</a:t>
            </a:r>
            <a:endParaRPr lang="en-GB" sz="4000" dirty="0">
              <a:latin typeface="Georgia" pitchFamily="18" charset="0"/>
            </a:endParaRPr>
          </a:p>
        </p:txBody>
      </p:sp>
      <p:sp>
        <p:nvSpPr>
          <p:cNvPr id="11" name="Rectangle 10"/>
          <p:cNvSpPr/>
          <p:nvPr/>
        </p:nvSpPr>
        <p:spPr>
          <a:xfrm>
            <a:off x="5436096" y="414908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Georgia" pitchFamily="18" charset="0"/>
              </a:rPr>
              <a:t>Swaps</a:t>
            </a:r>
            <a:endParaRPr lang="en-GB" sz="2000" dirty="0">
              <a:latin typeface="Georgia" pitchFamily="18" charset="0"/>
            </a:endParaRPr>
          </a:p>
        </p:txBody>
      </p:sp>
      <p:sp>
        <p:nvSpPr>
          <p:cNvPr id="12" name="Rectangle 11"/>
          <p:cNvSpPr/>
          <p:nvPr/>
        </p:nvSpPr>
        <p:spPr>
          <a:xfrm>
            <a:off x="1547664" y="558924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err="1" smtClean="0">
                <a:latin typeface="Georgia" pitchFamily="18" charset="0"/>
              </a:rPr>
              <a:t>Swaptions</a:t>
            </a:r>
            <a:endParaRPr lang="en-GB" sz="2000" dirty="0">
              <a:latin typeface="Georgia" pitchFamily="18" charset="0"/>
            </a:endParaRPr>
          </a:p>
        </p:txBody>
      </p:sp>
      <p:sp>
        <p:nvSpPr>
          <p:cNvPr id="13" name="Rectangle 12"/>
          <p:cNvSpPr/>
          <p:nvPr/>
        </p:nvSpPr>
        <p:spPr>
          <a:xfrm>
            <a:off x="1547664" y="4140696"/>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err="1" smtClean="0">
                <a:latin typeface="Georgia" pitchFamily="18" charset="0"/>
              </a:rPr>
              <a:t>FRAs</a:t>
            </a:r>
            <a:endParaRPr lang="en-GB" sz="2000" dirty="0">
              <a:latin typeface="Georgia" pitchFamily="18" charset="0"/>
            </a:endParaRPr>
          </a:p>
        </p:txBody>
      </p:sp>
      <p:sp>
        <p:nvSpPr>
          <p:cNvPr id="14" name="Rectangle 13"/>
          <p:cNvSpPr/>
          <p:nvPr/>
        </p:nvSpPr>
        <p:spPr>
          <a:xfrm>
            <a:off x="5436096" y="5589240"/>
            <a:ext cx="2304256" cy="43204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Georgia" pitchFamily="18" charset="0"/>
              </a:rPr>
              <a:t>Futures</a:t>
            </a:r>
            <a:endParaRPr lang="en-GB" sz="2000" dirty="0">
              <a:latin typeface="Georgia" pitchFamily="18" charset="0"/>
            </a:endParaRPr>
          </a:p>
        </p:txBody>
      </p:sp>
      <p:sp>
        <p:nvSpPr>
          <p:cNvPr id="15" name="Rectangle 14"/>
          <p:cNvSpPr/>
          <p:nvPr/>
        </p:nvSpPr>
        <p:spPr>
          <a:xfrm>
            <a:off x="3491880" y="2648677"/>
            <a:ext cx="2304256" cy="43204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latin typeface="Georgia" pitchFamily="18" charset="0"/>
              </a:rPr>
              <a:t>Basic</a:t>
            </a:r>
            <a:endParaRPr lang="en-GB" sz="2000" dirty="0">
              <a:latin typeface="Georgia" pitchFamily="18" charset="0"/>
            </a:endParaRPr>
          </a:p>
        </p:txBody>
      </p:sp>
      <p:cxnSp>
        <p:nvCxnSpPr>
          <p:cNvPr id="17" name="Straight Connector 16"/>
          <p:cNvCxnSpPr>
            <a:stCxn id="7" idx="2"/>
            <a:endCxn id="15" idx="0"/>
          </p:cNvCxnSpPr>
          <p:nvPr/>
        </p:nvCxnSpPr>
        <p:spPr>
          <a:xfrm>
            <a:off x="4644008" y="1844824"/>
            <a:ext cx="0" cy="803853"/>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5" idx="2"/>
            <a:endCxn id="14" idx="1"/>
          </p:cNvCxnSpPr>
          <p:nvPr/>
        </p:nvCxnSpPr>
        <p:spPr>
          <a:xfrm rot="16200000" flipH="1">
            <a:off x="3677783" y="4046950"/>
            <a:ext cx="2724539"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endCxn id="12" idx="3"/>
          </p:cNvCxnSpPr>
          <p:nvPr/>
        </p:nvCxnSpPr>
        <p:spPr>
          <a:xfrm rot="5400000">
            <a:off x="2885696" y="4046950"/>
            <a:ext cx="2724539" cy="792089"/>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a:endCxn id="13" idx="3"/>
          </p:cNvCxnSpPr>
          <p:nvPr/>
        </p:nvCxnSpPr>
        <p:spPr>
          <a:xfrm rot="5400000">
            <a:off x="3609967" y="3322678"/>
            <a:ext cx="1275995"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1" idx="1"/>
          </p:cNvCxnSpPr>
          <p:nvPr/>
        </p:nvCxnSpPr>
        <p:spPr>
          <a:xfrm rot="16200000" flipH="1">
            <a:off x="4397863" y="3326870"/>
            <a:ext cx="1284379" cy="792088"/>
          </a:xfrm>
          <a:prstGeom prst="bentConnector2">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908720"/>
            <a:ext cx="8064896" cy="4247317"/>
          </a:xfrm>
          <a:prstGeom prst="rect">
            <a:avLst/>
          </a:prstGeom>
          <a:noFill/>
        </p:spPr>
        <p:txBody>
          <a:bodyPr wrap="square" rtlCol="0">
            <a:spAutoFit/>
          </a:bodyPr>
          <a:lstStyle/>
          <a:p>
            <a:pPr marL="285750" indent="-285750">
              <a:buFont typeface="Arial" pitchFamily="34" charset="0"/>
              <a:buChar char="•"/>
            </a:pPr>
            <a:r>
              <a:rPr lang="en-GB" sz="1500" dirty="0" smtClean="0">
                <a:latin typeface="Georgia" pitchFamily="18" charset="0"/>
              </a:rPr>
              <a:t>A </a:t>
            </a:r>
            <a:r>
              <a:rPr lang="en-GB" sz="1500" dirty="0">
                <a:latin typeface="Georgia" pitchFamily="18" charset="0"/>
              </a:rPr>
              <a:t>forward rate agreement (FRA) is a tailor-made, over-the-counter financial futures contract on short-term deposits.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A </a:t>
            </a:r>
            <a:r>
              <a:rPr lang="en-GB" sz="1500" dirty="0">
                <a:latin typeface="Georgia" pitchFamily="18" charset="0"/>
              </a:rPr>
              <a:t>FRA transaction is a contract between two parties to exchange payments </a:t>
            </a:r>
            <a:r>
              <a:rPr lang="en-GB" sz="1500" dirty="0" smtClean="0">
                <a:latin typeface="Georgia" pitchFamily="18" charset="0"/>
              </a:rPr>
              <a:t>on:</a:t>
            </a:r>
          </a:p>
          <a:p>
            <a:pPr marL="742950" lvl="1" indent="-285750">
              <a:buFont typeface="Wingdings" pitchFamily="2" charset="2"/>
              <a:buChar char="q"/>
            </a:pPr>
            <a:r>
              <a:rPr lang="en-GB" sz="1500" dirty="0" smtClean="0">
                <a:latin typeface="Georgia" pitchFamily="18" charset="0"/>
              </a:rPr>
              <a:t>a deposit </a:t>
            </a:r>
            <a:r>
              <a:rPr lang="en-GB" sz="1500" b="1" dirty="0" smtClean="0">
                <a:latin typeface="Georgia" pitchFamily="18" charset="0"/>
              </a:rPr>
              <a:t>(Notional amount)</a:t>
            </a:r>
            <a:r>
              <a:rPr lang="en-GB" sz="1500" dirty="0" smtClean="0">
                <a:latin typeface="Georgia" pitchFamily="18" charset="0"/>
              </a:rPr>
              <a:t> to </a:t>
            </a:r>
            <a:r>
              <a:rPr lang="en-GB" sz="1500" dirty="0">
                <a:latin typeface="Georgia" pitchFamily="18" charset="0"/>
              </a:rPr>
              <a:t>be determined on the basis of </a:t>
            </a: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a </a:t>
            </a:r>
            <a:r>
              <a:rPr lang="en-GB" sz="1500" dirty="0">
                <a:latin typeface="Georgia" pitchFamily="18" charset="0"/>
              </a:rPr>
              <a:t>short-term interest rate, </a:t>
            </a:r>
            <a:r>
              <a:rPr lang="en-GB" sz="1500" b="1" dirty="0" smtClean="0">
                <a:latin typeface="Georgia" pitchFamily="18" charset="0"/>
              </a:rPr>
              <a:t>(Reference rate) </a:t>
            </a:r>
            <a:r>
              <a:rPr lang="en-GB" sz="1500" dirty="0">
                <a:latin typeface="Georgia" pitchFamily="18" charset="0"/>
              </a:rPr>
              <a:t>over a </a:t>
            </a: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predetermined </a:t>
            </a:r>
            <a:r>
              <a:rPr lang="en-GB" sz="1500" dirty="0">
                <a:latin typeface="Georgia" pitchFamily="18" charset="0"/>
              </a:rPr>
              <a:t>time period at a future date</a:t>
            </a:r>
            <a:r>
              <a:rPr lang="en-GB" sz="1500" dirty="0" smtClean="0">
                <a:latin typeface="Georgia" pitchFamily="18" charset="0"/>
              </a:rPr>
              <a:t>.</a:t>
            </a:r>
            <a:r>
              <a:rPr lang="en-GB" sz="1500" b="1" dirty="0" smtClean="0">
                <a:latin typeface="Georgia" pitchFamily="18" charset="0"/>
              </a:rPr>
              <a:t>(maturity or effective date) </a:t>
            </a:r>
          </a:p>
          <a:p>
            <a:pPr marL="742950" lvl="1" indent="-285750">
              <a:buFont typeface="Wingdings" pitchFamily="2" charset="2"/>
              <a:buChar char="q"/>
            </a:pPr>
            <a:endParaRPr lang="en-GB" sz="1500" b="1" dirty="0" smtClean="0">
              <a:latin typeface="Georgia" pitchFamily="18" charset="0"/>
            </a:endParaRPr>
          </a:p>
          <a:p>
            <a:pPr marL="285750" indent="-285750">
              <a:buFont typeface="Arial" pitchFamily="34" charset="0"/>
              <a:buChar char="•"/>
            </a:pPr>
            <a:r>
              <a:rPr lang="en-GB" sz="1500" dirty="0">
                <a:latin typeface="Georgia" pitchFamily="18" charset="0"/>
              </a:rPr>
              <a:t>At maturity, no funds exchange hands; rather, the difference between the contracted interest rate and the market rate is exchanged</a:t>
            </a:r>
            <a:r>
              <a:rPr lang="en-GB" sz="1500" dirty="0" smtClean="0">
                <a:latin typeface="Georgia" pitchFamily="18" charset="0"/>
              </a:rPr>
              <a:t>.</a:t>
            </a: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a:latin typeface="Georgia" pitchFamily="18" charset="0"/>
              </a:rPr>
              <a:t>The </a:t>
            </a:r>
            <a:r>
              <a:rPr lang="en-GB" sz="1500" b="1" dirty="0">
                <a:latin typeface="Georgia" pitchFamily="18" charset="0"/>
              </a:rPr>
              <a:t>buyer</a:t>
            </a:r>
            <a:r>
              <a:rPr lang="en-GB" sz="1500" dirty="0">
                <a:latin typeface="Georgia" pitchFamily="18" charset="0"/>
              </a:rPr>
              <a:t> of the contract is </a:t>
            </a:r>
            <a:r>
              <a:rPr lang="en-GB" sz="1500" b="1" dirty="0">
                <a:latin typeface="Georgia" pitchFamily="18" charset="0"/>
              </a:rPr>
              <a:t>paid</a:t>
            </a:r>
            <a:r>
              <a:rPr lang="en-GB" sz="1500" dirty="0">
                <a:latin typeface="Georgia" pitchFamily="18" charset="0"/>
              </a:rPr>
              <a:t> if the reference rate is </a:t>
            </a:r>
            <a:r>
              <a:rPr lang="en-GB" sz="1500" b="1" dirty="0">
                <a:latin typeface="Georgia" pitchFamily="18" charset="0"/>
              </a:rPr>
              <a:t>above</a:t>
            </a:r>
            <a:r>
              <a:rPr lang="en-GB" sz="1500" dirty="0">
                <a:latin typeface="Georgia" pitchFamily="18" charset="0"/>
              </a:rPr>
              <a:t> the contracted </a:t>
            </a:r>
            <a:r>
              <a:rPr lang="en-GB" sz="1500" dirty="0" smtClean="0">
                <a:latin typeface="Georgia" pitchFamily="18" charset="0"/>
              </a:rPr>
              <a:t>(fixed) rate</a:t>
            </a:r>
          </a:p>
          <a:p>
            <a:pPr marL="285750" indent="-285750">
              <a:buFont typeface="Arial" pitchFamily="34" charset="0"/>
              <a:buChar char="•"/>
            </a:pPr>
            <a:endParaRPr lang="en-GB" sz="1500" dirty="0">
              <a:latin typeface="Georgia" pitchFamily="18" charset="0"/>
            </a:endParaRPr>
          </a:p>
          <a:p>
            <a:pPr marL="285750" indent="-285750">
              <a:buFont typeface="Arial" pitchFamily="34" charset="0"/>
              <a:buChar char="•"/>
            </a:pPr>
            <a:r>
              <a:rPr lang="en-GB" sz="1500" dirty="0" smtClean="0">
                <a:latin typeface="Georgia" pitchFamily="18" charset="0"/>
              </a:rPr>
              <a:t>The </a:t>
            </a:r>
            <a:r>
              <a:rPr lang="en-GB" sz="1500" b="1" dirty="0">
                <a:latin typeface="Georgia" pitchFamily="18" charset="0"/>
              </a:rPr>
              <a:t>buyer pays </a:t>
            </a:r>
            <a:r>
              <a:rPr lang="en-GB" sz="1500" dirty="0">
                <a:latin typeface="Georgia" pitchFamily="18" charset="0"/>
              </a:rPr>
              <a:t>to the seller if the reference rate is </a:t>
            </a:r>
            <a:r>
              <a:rPr lang="en-GB" sz="1500" b="1" dirty="0">
                <a:latin typeface="Georgia" pitchFamily="18" charset="0"/>
              </a:rPr>
              <a:t>below</a:t>
            </a:r>
            <a:r>
              <a:rPr lang="en-GB" sz="1500" dirty="0">
                <a:latin typeface="Georgia" pitchFamily="18" charset="0"/>
              </a:rPr>
              <a:t> the </a:t>
            </a:r>
            <a:r>
              <a:rPr lang="en-GB" sz="1500" dirty="0" smtClean="0">
                <a:latin typeface="Georgia" pitchFamily="18" charset="0"/>
              </a:rPr>
              <a:t>contracted(Fixed) </a:t>
            </a:r>
            <a:r>
              <a:rPr lang="en-GB" sz="1500" dirty="0">
                <a:latin typeface="Georgia" pitchFamily="18" charset="0"/>
              </a:rPr>
              <a:t>rate</a:t>
            </a:r>
            <a:endParaRPr lang="en-GB" sz="1500" dirty="0" smtClean="0">
              <a:latin typeface="Georgia" pitchFamily="18" charset="0"/>
            </a:endParaRPr>
          </a:p>
          <a:p>
            <a:pPr marL="285750" indent="-285750">
              <a:buFont typeface="Arial" pitchFamily="34" charset="0"/>
              <a:buChar char="•"/>
            </a:pPr>
            <a:endParaRPr lang="en-GB" sz="1500" b="1" dirty="0" smtClean="0">
              <a:latin typeface="Georgia" pitchFamily="18" charset="0"/>
            </a:endParaRPr>
          </a:p>
          <a:p>
            <a:pPr marL="285750" indent="-285750">
              <a:buFont typeface="Arial" pitchFamily="34" charset="0"/>
              <a:buChar char="•"/>
            </a:pPr>
            <a:r>
              <a:rPr lang="en-GB" sz="1500" b="1" dirty="0" smtClean="0">
                <a:latin typeface="Georgia" pitchFamily="18" charset="0"/>
              </a:rPr>
              <a:t>Application</a:t>
            </a:r>
            <a:r>
              <a:rPr lang="en-GB" sz="1500" b="1" dirty="0">
                <a:latin typeface="Georgia" pitchFamily="18" charset="0"/>
              </a:rPr>
              <a:t>: </a:t>
            </a:r>
            <a:r>
              <a:rPr lang="en-GB" sz="1500" dirty="0">
                <a:latin typeface="Georgia" pitchFamily="18" charset="0"/>
              </a:rPr>
              <a:t>A company that seeks to </a:t>
            </a:r>
            <a:r>
              <a:rPr lang="en-GB" sz="1500" b="1" dirty="0">
                <a:latin typeface="Georgia" pitchFamily="18" charset="0"/>
              </a:rPr>
              <a:t>hedge against </a:t>
            </a:r>
            <a:r>
              <a:rPr lang="en-GB" sz="1500" dirty="0">
                <a:latin typeface="Georgia" pitchFamily="18" charset="0"/>
              </a:rPr>
              <a:t>a possible </a:t>
            </a:r>
            <a:r>
              <a:rPr lang="en-GB" sz="1500" b="1" dirty="0">
                <a:latin typeface="Georgia" pitchFamily="18" charset="0"/>
              </a:rPr>
              <a:t>increase</a:t>
            </a:r>
            <a:r>
              <a:rPr lang="en-GB" sz="1500" dirty="0">
                <a:latin typeface="Georgia" pitchFamily="18" charset="0"/>
              </a:rPr>
              <a:t> in interest rates would </a:t>
            </a:r>
            <a:r>
              <a:rPr lang="en-GB" sz="1500" b="1" dirty="0">
                <a:latin typeface="Georgia" pitchFamily="18" charset="0"/>
              </a:rPr>
              <a:t>purchase </a:t>
            </a:r>
            <a:r>
              <a:rPr lang="en-GB" sz="1500" b="1" dirty="0" err="1">
                <a:latin typeface="Georgia" pitchFamily="18" charset="0"/>
              </a:rPr>
              <a:t>FRAs</a:t>
            </a:r>
            <a:r>
              <a:rPr lang="en-GB" sz="1500" dirty="0">
                <a:latin typeface="Georgia" pitchFamily="18" charset="0"/>
              </a:rPr>
              <a:t>, whereas a company that seeks an interest hedge </a:t>
            </a:r>
            <a:r>
              <a:rPr lang="en-GB" sz="1500" b="1" dirty="0">
                <a:latin typeface="Georgia" pitchFamily="18" charset="0"/>
              </a:rPr>
              <a:t>against a possible decline </a:t>
            </a:r>
            <a:r>
              <a:rPr lang="en-GB" sz="1500" dirty="0">
                <a:latin typeface="Georgia" pitchFamily="18" charset="0"/>
              </a:rPr>
              <a:t>of the rates would </a:t>
            </a:r>
            <a:r>
              <a:rPr lang="en-GB" sz="1500" b="1" dirty="0">
                <a:latin typeface="Georgia" pitchFamily="18" charset="0"/>
              </a:rPr>
              <a:t>sell </a:t>
            </a:r>
            <a:r>
              <a:rPr lang="en-GB" sz="1500" b="1" dirty="0" err="1">
                <a:latin typeface="Georgia" pitchFamily="18" charset="0"/>
              </a:rPr>
              <a:t>FRAs</a:t>
            </a:r>
            <a:r>
              <a:rPr lang="en-GB" sz="1500" b="1" dirty="0">
                <a:latin typeface="Georgia" pitchFamily="18" charset="0"/>
              </a:rPr>
              <a:t>.</a:t>
            </a:r>
          </a:p>
        </p:txBody>
      </p:sp>
      <p:pic>
        <p:nvPicPr>
          <p:cNvPr id="5" name="Picture 4" descr="&#10;\mbox{Payment} = \mbox{Notional Amount} * \left( \frac{(\mbox{Reference Rate}-\mbox{Fixed Rate}) * \alpha }{ (1 + \mbox{Reference Rate}* \alpha)  } \right)&#10;"/>
          <p:cNvPicPr/>
          <p:nvPr/>
        </p:nvPicPr>
        <p:blipFill>
          <a:blip r:embed="rId2">
            <a:extLst>
              <a:ext uri="{28A0092B-C50C-407E-A947-70E740481C1C}">
                <a14:useLocalDpi xmlns:a14="http://schemas.microsoft.com/office/drawing/2010/main" val="0"/>
              </a:ext>
            </a:extLst>
          </a:blip>
          <a:srcRect/>
          <a:stretch>
            <a:fillRect/>
          </a:stretch>
        </p:blipFill>
        <p:spPr bwMode="auto">
          <a:xfrm>
            <a:off x="1331640" y="5301208"/>
            <a:ext cx="6275442" cy="1224136"/>
          </a:xfrm>
          <a:prstGeom prst="rect">
            <a:avLst/>
          </a:prstGeom>
          <a:solidFill>
            <a:schemeClr val="bg1"/>
          </a:solidFill>
          <a:ln>
            <a:noFill/>
          </a:ln>
        </p:spPr>
      </p:pic>
      <p:sp>
        <p:nvSpPr>
          <p:cNvPr id="6" name="Rectangle 5"/>
          <p:cNvSpPr/>
          <p:nvPr/>
        </p:nvSpPr>
        <p:spPr>
          <a:xfrm>
            <a:off x="447920" y="42047"/>
            <a:ext cx="8228536" cy="646331"/>
          </a:xfrm>
          <a:prstGeom prst="rect">
            <a:avLst/>
          </a:prstGeom>
          <a:noFill/>
        </p:spPr>
        <p:txBody>
          <a:bodyPr wrap="none" lIns="91440" tIns="45720" rIns="91440" bIns="45720">
            <a:spAutoFit/>
          </a:bodyPr>
          <a:lstStyle/>
          <a:p>
            <a:pPr algn="ctr"/>
            <a:r>
              <a:rPr lang="en-US"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Forward Rate Agreements (</a:t>
            </a:r>
            <a:r>
              <a:rPr lang="en-US" sz="36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FRAs</a:t>
            </a:r>
            <a:r>
              <a:rPr lang="en-US" sz="36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a:t>
            </a:r>
            <a:endParaRPr lang="en-US" sz="3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Tree>
    <p:extLst>
      <p:ext uri="{BB962C8B-B14F-4D97-AF65-F5344CB8AC3E}">
        <p14:creationId xmlns:p14="http://schemas.microsoft.com/office/powerpoint/2010/main" val="1622961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16632"/>
            <a:ext cx="5400600" cy="707886"/>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Interest Rate Swaps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
        <p:nvSpPr>
          <p:cNvPr id="5" name="TextBox 4"/>
          <p:cNvSpPr txBox="1"/>
          <p:nvPr/>
        </p:nvSpPr>
        <p:spPr>
          <a:xfrm>
            <a:off x="395536" y="836712"/>
            <a:ext cx="8424936" cy="1708160"/>
          </a:xfrm>
          <a:prstGeom prst="rect">
            <a:avLst/>
          </a:prstGeom>
          <a:noFill/>
        </p:spPr>
        <p:txBody>
          <a:bodyPr wrap="square" rtlCol="0">
            <a:spAutoFit/>
          </a:bodyPr>
          <a:lstStyle/>
          <a:p>
            <a:pPr marL="285750" indent="-285750">
              <a:buFont typeface="Arial" pitchFamily="34" charset="0"/>
              <a:buChar char="•"/>
            </a:pPr>
            <a:r>
              <a:rPr lang="en-GB" sz="1500" dirty="0">
                <a:latin typeface="Georgia" pitchFamily="18" charset="0"/>
              </a:rPr>
              <a:t>The most common type of interest rate swap is called the “plain vanilla” interest rate swap.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With </a:t>
            </a:r>
            <a:r>
              <a:rPr lang="en-GB" sz="1500" dirty="0">
                <a:latin typeface="Georgia" pitchFamily="18" charset="0"/>
              </a:rPr>
              <a:t>this swap one party agrees to </a:t>
            </a:r>
            <a:r>
              <a:rPr lang="en-GB" sz="1500" b="1" dirty="0">
                <a:latin typeface="Georgia" pitchFamily="18" charset="0"/>
              </a:rPr>
              <a:t>pay</a:t>
            </a:r>
            <a:r>
              <a:rPr lang="en-GB" sz="1500" dirty="0">
                <a:latin typeface="Georgia" pitchFamily="18" charset="0"/>
              </a:rPr>
              <a:t> interest payments at a pre-specified </a:t>
            </a:r>
            <a:r>
              <a:rPr lang="en-GB" sz="1500" b="1" dirty="0">
                <a:latin typeface="Georgia" pitchFamily="18" charset="0"/>
              </a:rPr>
              <a:t>fixed rate on a notional </a:t>
            </a:r>
            <a:r>
              <a:rPr lang="en-GB" sz="1500" dirty="0">
                <a:latin typeface="Georgia" pitchFamily="18" charset="0"/>
              </a:rPr>
              <a:t>principal for several years. </a:t>
            </a:r>
            <a:endParaRPr lang="en-GB" sz="1500" dirty="0" smtClean="0">
              <a:latin typeface="Georgia" pitchFamily="18" charset="0"/>
            </a:endParaRPr>
          </a:p>
          <a:p>
            <a:pPr marL="742950" lvl="1" indent="-285750">
              <a:buFont typeface="Wingdings" pitchFamily="2" charset="2"/>
              <a:buChar char="q"/>
            </a:pP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In </a:t>
            </a:r>
            <a:r>
              <a:rPr lang="en-GB" sz="1500" dirty="0">
                <a:latin typeface="Georgia" pitchFamily="18" charset="0"/>
              </a:rPr>
              <a:t>return, it </a:t>
            </a:r>
            <a:r>
              <a:rPr lang="en-GB" sz="1500" b="1" dirty="0">
                <a:latin typeface="Georgia" pitchFamily="18" charset="0"/>
              </a:rPr>
              <a:t>receives</a:t>
            </a:r>
            <a:r>
              <a:rPr lang="en-GB" sz="1500" dirty="0">
                <a:latin typeface="Georgia" pitchFamily="18" charset="0"/>
              </a:rPr>
              <a:t> interest payments at a </a:t>
            </a:r>
            <a:r>
              <a:rPr lang="en-GB" sz="1500" b="1" dirty="0">
                <a:latin typeface="Georgia" pitchFamily="18" charset="0"/>
              </a:rPr>
              <a:t>floating rate on the same notional </a:t>
            </a:r>
            <a:r>
              <a:rPr lang="en-GB" sz="1500" dirty="0">
                <a:latin typeface="Georgia" pitchFamily="18" charset="0"/>
              </a:rPr>
              <a:t>principal for the same period of time. </a:t>
            </a:r>
          </a:p>
        </p:txBody>
      </p:sp>
      <p:pic>
        <p:nvPicPr>
          <p:cNvPr id="6" name="Picture 5"/>
          <p:cNvPicPr/>
          <p:nvPr/>
        </p:nvPicPr>
        <p:blipFill>
          <a:blip r:embed="rId2"/>
          <a:stretch>
            <a:fillRect/>
          </a:stretch>
        </p:blipFill>
        <p:spPr>
          <a:xfrm>
            <a:off x="2219325" y="2636912"/>
            <a:ext cx="4705350" cy="1390650"/>
          </a:xfrm>
          <a:prstGeom prst="rect">
            <a:avLst/>
          </a:prstGeom>
        </p:spPr>
      </p:pic>
      <p:sp>
        <p:nvSpPr>
          <p:cNvPr id="7" name="TextBox 6"/>
          <p:cNvSpPr txBox="1"/>
          <p:nvPr/>
        </p:nvSpPr>
        <p:spPr>
          <a:xfrm>
            <a:off x="539552" y="4149080"/>
            <a:ext cx="8280920" cy="2400657"/>
          </a:xfrm>
          <a:prstGeom prst="rect">
            <a:avLst/>
          </a:prstGeom>
          <a:noFill/>
        </p:spPr>
        <p:txBody>
          <a:bodyPr wrap="square" rtlCol="0">
            <a:spAutoFit/>
          </a:bodyPr>
          <a:lstStyle/>
          <a:p>
            <a:pPr marL="285750" indent="-285750">
              <a:buFont typeface="Arial" pitchFamily="34" charset="0"/>
              <a:buChar char="•"/>
            </a:pPr>
            <a:r>
              <a:rPr lang="en-GB" sz="1500" dirty="0" smtClean="0">
                <a:latin typeface="Georgia" pitchFamily="18" charset="0"/>
              </a:rPr>
              <a:t>4 components </a:t>
            </a:r>
            <a:r>
              <a:rPr lang="en-GB" sz="1500" dirty="0">
                <a:latin typeface="Georgia" pitchFamily="18" charset="0"/>
              </a:rPr>
              <a:t>of an interest rate </a:t>
            </a:r>
            <a:r>
              <a:rPr lang="en-GB" sz="1500" dirty="0" smtClean="0">
                <a:latin typeface="Georgia" pitchFamily="18" charset="0"/>
              </a:rPr>
              <a:t>swap; </a:t>
            </a:r>
          </a:p>
          <a:p>
            <a:pPr marL="800100" lvl="1" indent="-342900">
              <a:buFont typeface="+mj-lt"/>
              <a:buAutoNum type="arabicPeriod"/>
            </a:pPr>
            <a:r>
              <a:rPr lang="en-GB" sz="1500" dirty="0" smtClean="0">
                <a:latin typeface="Georgia" pitchFamily="18" charset="0"/>
              </a:rPr>
              <a:t>Notional </a:t>
            </a:r>
            <a:r>
              <a:rPr lang="en-GB" sz="1500" dirty="0">
                <a:latin typeface="Georgia" pitchFamily="18" charset="0"/>
              </a:rPr>
              <a:t>principal </a:t>
            </a:r>
            <a:r>
              <a:rPr lang="en-GB" sz="1500" dirty="0" smtClean="0">
                <a:latin typeface="Georgia" pitchFamily="18" charset="0"/>
              </a:rPr>
              <a:t>amount</a:t>
            </a:r>
          </a:p>
          <a:p>
            <a:pPr marL="800100" lvl="1" indent="-342900">
              <a:buFont typeface="+mj-lt"/>
              <a:buAutoNum type="arabicPeriod"/>
            </a:pPr>
            <a:r>
              <a:rPr lang="en-GB" sz="1500" dirty="0" smtClean="0">
                <a:latin typeface="Georgia" pitchFamily="18" charset="0"/>
              </a:rPr>
              <a:t>Interest </a:t>
            </a:r>
            <a:r>
              <a:rPr lang="en-GB" sz="1500" dirty="0">
                <a:latin typeface="Georgia" pitchFamily="18" charset="0"/>
              </a:rPr>
              <a:t>rates for the parties (fixed rate and floating rate)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Payment </a:t>
            </a:r>
            <a:r>
              <a:rPr lang="en-GB" sz="1500" dirty="0">
                <a:latin typeface="Georgia" pitchFamily="18" charset="0"/>
              </a:rPr>
              <a:t>frequency (semi-annual, quarterly)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Duration </a:t>
            </a:r>
            <a:r>
              <a:rPr lang="en-GB" sz="1500" dirty="0">
                <a:latin typeface="Georgia" pitchFamily="18" charset="0"/>
              </a:rPr>
              <a:t>of the swap (also called tenor or maturity</a:t>
            </a:r>
            <a:r>
              <a:rPr lang="en-GB" sz="1500" dirty="0" smtClean="0">
                <a:latin typeface="Georgia" pitchFamily="18" charset="0"/>
              </a:rPr>
              <a:t>)</a:t>
            </a:r>
          </a:p>
          <a:p>
            <a:pPr marL="800100" lvl="1" indent="-342900">
              <a:buFont typeface="+mj-lt"/>
              <a:buAutoNum type="arabicPeriod"/>
            </a:pPr>
            <a:endParaRPr lang="en-GB" sz="1500" dirty="0" smtClean="0">
              <a:latin typeface="Georgia" pitchFamily="18" charset="0"/>
            </a:endParaRPr>
          </a:p>
          <a:p>
            <a:pPr marL="342900" indent="-342900">
              <a:buFont typeface="Arial" pitchFamily="34" charset="0"/>
              <a:buChar char="•"/>
            </a:pPr>
            <a:r>
              <a:rPr lang="en-GB" sz="1500" dirty="0" smtClean="0">
                <a:latin typeface="Georgia" pitchFamily="18" charset="0"/>
              </a:rPr>
              <a:t>At inception fair value of a swap is NIL because the </a:t>
            </a:r>
            <a:r>
              <a:rPr lang="en-GB" sz="1500" dirty="0">
                <a:latin typeface="Georgia" pitchFamily="18" charset="0"/>
              </a:rPr>
              <a:t>present values of the fixed leg and the floating leg have the same value, netting out to zero. </a:t>
            </a:r>
            <a:r>
              <a:rPr lang="en-GB" sz="1500" dirty="0" smtClean="0">
                <a:latin typeface="Georgia" pitchFamily="18" charset="0"/>
              </a:rPr>
              <a:t>(often </a:t>
            </a:r>
            <a:r>
              <a:rPr lang="en-GB" sz="1500" dirty="0">
                <a:latin typeface="Georgia" pitchFamily="18" charset="0"/>
              </a:rPr>
              <a:t>called par </a:t>
            </a:r>
            <a:r>
              <a:rPr lang="en-GB" sz="1500" dirty="0" smtClean="0">
                <a:latin typeface="Georgia" pitchFamily="18" charset="0"/>
              </a:rPr>
              <a:t>swap) </a:t>
            </a:r>
          </a:p>
          <a:p>
            <a:pPr marL="342900" indent="-342900">
              <a:buFont typeface="Arial" pitchFamily="34" charset="0"/>
              <a:buChar char="•"/>
            </a:pPr>
            <a:endParaRPr lang="en-GB" sz="1500" dirty="0" smtClean="0">
              <a:latin typeface="Georgia" pitchFamily="18" charset="0"/>
            </a:endParaRPr>
          </a:p>
          <a:p>
            <a:pPr marL="800100" lvl="1" indent="-342900">
              <a:buFont typeface="Wingdings" pitchFamily="2" charset="2"/>
              <a:buChar char="q"/>
            </a:pPr>
            <a:r>
              <a:rPr lang="en-GB" sz="1500" dirty="0" smtClean="0">
                <a:latin typeface="Georgia" pitchFamily="18" charset="0"/>
              </a:rPr>
              <a:t>The </a:t>
            </a:r>
            <a:r>
              <a:rPr lang="en-GB" sz="1500" dirty="0">
                <a:latin typeface="Georgia" pitchFamily="18" charset="0"/>
              </a:rPr>
              <a:t>fixed rate which is chosen to make a swap at par is call swap rate or par swap rate.</a:t>
            </a:r>
          </a:p>
        </p:txBody>
      </p:sp>
    </p:spTree>
    <p:extLst>
      <p:ext uri="{BB962C8B-B14F-4D97-AF65-F5344CB8AC3E}">
        <p14:creationId xmlns:p14="http://schemas.microsoft.com/office/powerpoint/2010/main" val="56105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16632"/>
            <a:ext cx="5400600" cy="707886"/>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Interest Rate Swaps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
        <p:nvSpPr>
          <p:cNvPr id="5" name="TextBox 4"/>
          <p:cNvSpPr txBox="1"/>
          <p:nvPr/>
        </p:nvSpPr>
        <p:spPr>
          <a:xfrm>
            <a:off x="311696" y="908720"/>
            <a:ext cx="8568952" cy="4247317"/>
          </a:xfrm>
          <a:prstGeom prst="rect">
            <a:avLst/>
          </a:prstGeom>
          <a:noFill/>
        </p:spPr>
        <p:txBody>
          <a:bodyPr wrap="square" rtlCol="0">
            <a:spAutoFit/>
          </a:bodyPr>
          <a:lstStyle/>
          <a:p>
            <a:pPr marL="285750" indent="-285750">
              <a:buFont typeface="Arial" pitchFamily="34" charset="0"/>
              <a:buChar char="•"/>
            </a:pPr>
            <a:r>
              <a:rPr lang="en-GB" sz="1500" dirty="0" smtClean="0">
                <a:latin typeface="Georgia" pitchFamily="18" charset="0"/>
              </a:rPr>
              <a:t>Main uses: </a:t>
            </a:r>
          </a:p>
          <a:p>
            <a:pPr marL="285750" indent="-285750">
              <a:buFont typeface="Arial" pitchFamily="34" charset="0"/>
              <a:buChar char="•"/>
            </a:pP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hedging </a:t>
            </a:r>
            <a:r>
              <a:rPr lang="en-GB" sz="1500" dirty="0">
                <a:latin typeface="Georgia" pitchFamily="18" charset="0"/>
              </a:rPr>
              <a:t>risk of </a:t>
            </a:r>
            <a:r>
              <a:rPr lang="en-GB" sz="1500" dirty="0" err="1">
                <a:latin typeface="Georgia" pitchFamily="18" charset="0"/>
              </a:rPr>
              <a:t>unfavorable</a:t>
            </a:r>
            <a:r>
              <a:rPr lang="en-GB" sz="1500" dirty="0">
                <a:latin typeface="Georgia" pitchFamily="18" charset="0"/>
              </a:rPr>
              <a:t> interest rate fluctuations.</a:t>
            </a:r>
          </a:p>
          <a:p>
            <a:pPr marL="285750" indent="-285750">
              <a:buFont typeface="Arial" pitchFamily="34" charset="0"/>
              <a:buChar char="•"/>
            </a:pPr>
            <a:endParaRPr lang="en-GB" sz="1500" dirty="0">
              <a:latin typeface="Georgia" pitchFamily="18" charset="0"/>
            </a:endParaRPr>
          </a:p>
          <a:p>
            <a:pPr marL="800100" lvl="1" indent="-342900">
              <a:buFont typeface="+mj-lt"/>
              <a:buAutoNum type="arabicPeriod" startAt="2"/>
            </a:pPr>
            <a:r>
              <a:rPr lang="en-GB" sz="1500" dirty="0" smtClean="0">
                <a:latin typeface="Georgia" pitchFamily="18" charset="0"/>
              </a:rPr>
              <a:t>reduce </a:t>
            </a:r>
            <a:r>
              <a:rPr lang="en-GB" sz="1500" dirty="0">
                <a:latin typeface="Georgia" pitchFamily="18" charset="0"/>
              </a:rPr>
              <a:t>uncertainty. </a:t>
            </a:r>
            <a:endParaRPr lang="en-GB" sz="1500" dirty="0" smtClean="0">
              <a:latin typeface="Georgia" pitchFamily="18" charset="0"/>
            </a:endParaRPr>
          </a:p>
          <a:p>
            <a:endParaRPr lang="en-GB" sz="1500" dirty="0">
              <a:latin typeface="Georgia" pitchFamily="18" charset="0"/>
            </a:endParaRPr>
          </a:p>
          <a:p>
            <a:pPr marL="800100" lvl="1" indent="-342900">
              <a:buFont typeface="+mj-lt"/>
              <a:buAutoNum type="arabicPeriod" startAt="3"/>
            </a:pPr>
            <a:r>
              <a:rPr lang="en-GB" sz="1500" dirty="0" smtClean="0">
                <a:latin typeface="Georgia" pitchFamily="18" charset="0"/>
              </a:rPr>
              <a:t>reduce </a:t>
            </a:r>
            <a:r>
              <a:rPr lang="en-GB" sz="1500" dirty="0">
                <a:latin typeface="Georgia" pitchFamily="18" charset="0"/>
              </a:rPr>
              <a:t>the cost of a loan. </a:t>
            </a:r>
            <a:endParaRPr lang="en-GB" sz="1500" dirty="0" smtClean="0">
              <a:latin typeface="Georgia" pitchFamily="18" charset="0"/>
            </a:endParaRPr>
          </a:p>
          <a:p>
            <a:pPr marL="800100" lvl="1" indent="-342900">
              <a:buFont typeface="+mj-lt"/>
              <a:buAutoNum type="arabicPeriod" startAt="3"/>
            </a:pPr>
            <a:endParaRPr lang="en-GB" sz="1500" dirty="0">
              <a:latin typeface="Georgia" pitchFamily="18" charset="0"/>
            </a:endParaRPr>
          </a:p>
          <a:p>
            <a:pPr marL="342900" indent="-342900">
              <a:buFont typeface="Arial" pitchFamily="34" charset="0"/>
              <a:buChar char="•"/>
            </a:pPr>
            <a:r>
              <a:rPr lang="en-GB" sz="1500" dirty="0" smtClean="0">
                <a:latin typeface="Georgia" pitchFamily="18" charset="0"/>
              </a:rPr>
              <a:t>An interest Rate Swap can be viewed as a series of chain </a:t>
            </a:r>
            <a:r>
              <a:rPr lang="en-GB" sz="1500" dirty="0" err="1" smtClean="0">
                <a:latin typeface="Georgia" pitchFamily="18" charset="0"/>
              </a:rPr>
              <a:t>FRAs</a:t>
            </a:r>
            <a:endParaRPr lang="en-GB" sz="1500" dirty="0" smtClean="0">
              <a:latin typeface="Georgia" pitchFamily="18" charset="0"/>
            </a:endParaRPr>
          </a:p>
          <a:p>
            <a:pPr marL="342900" indent="-342900">
              <a:buFont typeface="Arial" pitchFamily="34" charset="0"/>
              <a:buChar char="•"/>
            </a:pPr>
            <a:endParaRPr lang="en-GB" sz="1500" dirty="0">
              <a:latin typeface="Georgia" pitchFamily="18" charset="0"/>
            </a:endParaRPr>
          </a:p>
          <a:p>
            <a:pPr marL="342900" indent="-342900">
              <a:buFont typeface="Arial" pitchFamily="34" charset="0"/>
              <a:buChar char="•"/>
            </a:pPr>
            <a:r>
              <a:rPr lang="en-GB" sz="1500" dirty="0" smtClean="0">
                <a:latin typeface="Georgia" pitchFamily="18" charset="0"/>
              </a:rPr>
              <a:t>Valuing </a:t>
            </a:r>
            <a:r>
              <a:rPr lang="en-GB" sz="1500" dirty="0" err="1" smtClean="0">
                <a:latin typeface="Georgia" pitchFamily="18" charset="0"/>
              </a:rPr>
              <a:t>IRSs</a:t>
            </a:r>
            <a:r>
              <a:rPr lang="en-GB" sz="1500" dirty="0" smtClean="0">
                <a:latin typeface="Georgia" pitchFamily="18" charset="0"/>
              </a:rPr>
              <a:t>:</a:t>
            </a:r>
          </a:p>
          <a:p>
            <a:pPr marL="342900" indent="-342900">
              <a:buFont typeface="Arial" pitchFamily="34" charset="0"/>
              <a:buChar char="•"/>
            </a:pPr>
            <a:endParaRPr lang="en-GB" sz="1500" dirty="0" smtClean="0">
              <a:latin typeface="Georgia" pitchFamily="18" charset="0"/>
            </a:endParaRPr>
          </a:p>
          <a:p>
            <a:pPr marL="342900" indent="-342900">
              <a:buFont typeface="Arial" pitchFamily="34" charset="0"/>
              <a:buChar char="•"/>
            </a:pPr>
            <a:r>
              <a:rPr lang="en-GB" sz="1500" dirty="0" smtClean="0">
                <a:latin typeface="Georgia" pitchFamily="18" charset="0"/>
              </a:rPr>
              <a:t>Discounting conventions:</a:t>
            </a:r>
          </a:p>
          <a:p>
            <a:pPr marL="800100" lvl="1" indent="-342900">
              <a:buFont typeface="Wingdings" pitchFamily="2" charset="2"/>
              <a:buChar char="q"/>
            </a:pPr>
            <a:r>
              <a:rPr lang="en-GB" sz="1500" dirty="0" smtClean="0">
                <a:latin typeface="Georgia" pitchFamily="18" charset="0"/>
              </a:rPr>
              <a:t>Overnight Indexed Swap Discounting</a:t>
            </a:r>
          </a:p>
          <a:p>
            <a:pPr marL="800100" lvl="1" indent="-342900">
              <a:buFont typeface="Wingdings" pitchFamily="2" charset="2"/>
              <a:buChar char="q"/>
            </a:pPr>
            <a:r>
              <a:rPr lang="en-GB" sz="1500" dirty="0" smtClean="0">
                <a:latin typeface="Georgia" pitchFamily="18" charset="0"/>
              </a:rPr>
              <a:t>LIBOR discounting</a:t>
            </a:r>
          </a:p>
          <a:p>
            <a:pPr marL="1257300" lvl="2" indent="-342900">
              <a:buFont typeface="Wingdings" pitchFamily="2" charset="2"/>
              <a:buChar char="v"/>
            </a:pPr>
            <a:r>
              <a:rPr lang="en-GB" sz="1500" dirty="0" smtClean="0">
                <a:latin typeface="Georgia" pitchFamily="18" charset="0"/>
              </a:rPr>
              <a:t>With advent of collateralization, counterparty credit risk is decreasing (default risk). Hence, the </a:t>
            </a:r>
            <a:r>
              <a:rPr lang="en-GB" sz="1500" dirty="0" err="1">
                <a:latin typeface="Georgia" pitchFamily="18" charset="0"/>
              </a:rPr>
              <a:t>OIS</a:t>
            </a:r>
            <a:r>
              <a:rPr lang="en-GB" sz="1500" dirty="0">
                <a:latin typeface="Georgia" pitchFamily="18" charset="0"/>
              </a:rPr>
              <a:t> curve is now preferred by </a:t>
            </a:r>
            <a:r>
              <a:rPr lang="en-GB" sz="1500" dirty="0" smtClean="0">
                <a:latin typeface="Georgia" pitchFamily="18" charset="0"/>
              </a:rPr>
              <a:t>swap dealers </a:t>
            </a:r>
            <a:r>
              <a:rPr lang="en-GB" sz="1500" dirty="0">
                <a:latin typeface="Georgia" pitchFamily="18" charset="0"/>
              </a:rPr>
              <a:t>because it removes the bank credit and liquidity risk that is being priced into </a:t>
            </a:r>
            <a:r>
              <a:rPr lang="en-GB" sz="1500" dirty="0" smtClean="0">
                <a:latin typeface="Georgia" pitchFamily="18" charset="0"/>
              </a:rPr>
              <a:t>LIBOR</a:t>
            </a:r>
            <a:r>
              <a:rPr lang="en-GB" sz="1500" dirty="0">
                <a:latin typeface="Georgia" pitchFamily="18" charset="0"/>
              </a:rPr>
              <a:t>. </a:t>
            </a:r>
            <a:endParaRPr lang="en-GB" sz="1500" dirty="0" smtClean="0">
              <a:latin typeface="Georg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23533"/>
            <a:ext cx="16764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684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16632"/>
            <a:ext cx="5400600" cy="707886"/>
          </a:xfrm>
          <a:prstGeom prst="rect">
            <a:avLst/>
          </a:prstGeom>
          <a:noFill/>
        </p:spPr>
        <p:txBody>
          <a:bodyPr wrap="square" lIns="91440" tIns="45720" rIns="91440" bIns="45720">
            <a:spAutoFit/>
          </a:bodyPr>
          <a:lstStyle/>
          <a:p>
            <a:pPr algn="ctr"/>
            <a:r>
              <a:rPr lang="en-US"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Futures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
        <p:nvSpPr>
          <p:cNvPr id="5" name="TextBox 4"/>
          <p:cNvSpPr txBox="1"/>
          <p:nvPr/>
        </p:nvSpPr>
        <p:spPr>
          <a:xfrm>
            <a:off x="467544" y="1124744"/>
            <a:ext cx="7920880" cy="2862322"/>
          </a:xfrm>
          <a:prstGeom prst="rect">
            <a:avLst/>
          </a:prstGeom>
          <a:noFill/>
        </p:spPr>
        <p:txBody>
          <a:bodyPr wrap="square" rtlCol="0">
            <a:spAutoFit/>
          </a:bodyPr>
          <a:lstStyle/>
          <a:p>
            <a:pPr marL="285750" indent="-285750">
              <a:buFont typeface="Arial" pitchFamily="34" charset="0"/>
              <a:buChar char="•"/>
            </a:pPr>
            <a:r>
              <a:rPr lang="en-GB" sz="1500" dirty="0">
                <a:latin typeface="Georgia" pitchFamily="18" charset="0"/>
              </a:rPr>
              <a:t>An interest rate future is a financial derivative (a futures contract) with an interest-bearing instrument as the underlying </a:t>
            </a:r>
            <a:r>
              <a:rPr lang="en-GB" sz="1500" dirty="0" smtClean="0">
                <a:latin typeface="Georgia" pitchFamily="18" charset="0"/>
              </a:rPr>
              <a:t>asset</a:t>
            </a: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Interest </a:t>
            </a:r>
            <a:r>
              <a:rPr lang="en-GB" sz="1500" dirty="0">
                <a:latin typeface="Georgia" pitchFamily="18" charset="0"/>
              </a:rPr>
              <a:t>rate futures are used to hedge against the risk that interest rates will move in an adverse direction, causing a cost to the company.</a:t>
            </a: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Interest </a:t>
            </a:r>
            <a:r>
              <a:rPr lang="en-GB" sz="1500" dirty="0">
                <a:latin typeface="Georgia" pitchFamily="18" charset="0"/>
              </a:rPr>
              <a:t>rate futures are not directly correlated with the market interest rates. When one enters into an interest rate futures contract (like a bond future), the trader has ability to eventually take delivery of the underlying asset.</a:t>
            </a:r>
          </a:p>
          <a:p>
            <a:endParaRPr lang="en-GB" sz="1500" dirty="0">
              <a:latin typeface="Georgia" pitchFamily="18" charset="0"/>
            </a:endParaRPr>
          </a:p>
        </p:txBody>
      </p:sp>
    </p:spTree>
    <p:extLst>
      <p:ext uri="{BB962C8B-B14F-4D97-AF65-F5344CB8AC3E}">
        <p14:creationId xmlns:p14="http://schemas.microsoft.com/office/powerpoint/2010/main" val="256382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16632"/>
            <a:ext cx="5400600" cy="707886"/>
          </a:xfrm>
          <a:prstGeom prst="rect">
            <a:avLst/>
          </a:prstGeom>
          <a:noFill/>
        </p:spPr>
        <p:txBody>
          <a:bodyPr wrap="square" lIns="91440" tIns="45720" rIns="91440" bIns="45720">
            <a:spAutoFit/>
          </a:bodyPr>
          <a:lstStyle/>
          <a:p>
            <a:pPr algn="ctr"/>
            <a:r>
              <a:rPr lang="en-US" sz="40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Swaptions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
        <p:nvSpPr>
          <p:cNvPr id="5" name="TextBox 4"/>
          <p:cNvSpPr txBox="1"/>
          <p:nvPr/>
        </p:nvSpPr>
        <p:spPr>
          <a:xfrm>
            <a:off x="611560" y="836712"/>
            <a:ext cx="8280920" cy="4708981"/>
          </a:xfrm>
          <a:prstGeom prst="rect">
            <a:avLst/>
          </a:prstGeom>
          <a:noFill/>
        </p:spPr>
        <p:txBody>
          <a:bodyPr wrap="square" rtlCol="0">
            <a:spAutoFit/>
          </a:bodyPr>
          <a:lstStyle/>
          <a:p>
            <a:pPr marL="285750" indent="-285750">
              <a:buFont typeface="Arial" pitchFamily="34" charset="0"/>
              <a:buChar char="•"/>
            </a:pPr>
            <a:r>
              <a:rPr lang="en-GB" sz="1500" dirty="0" err="1">
                <a:latin typeface="Georgia" pitchFamily="18" charset="0"/>
              </a:rPr>
              <a:t>Swaptions</a:t>
            </a:r>
            <a:r>
              <a:rPr lang="en-GB" sz="1500" dirty="0">
                <a:latin typeface="Georgia" pitchFamily="18" charset="0"/>
              </a:rPr>
              <a:t> are popular interest rate options. </a:t>
            </a: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They </a:t>
            </a:r>
            <a:r>
              <a:rPr lang="en-GB" sz="1500" dirty="0">
                <a:latin typeface="Georgia" pitchFamily="18" charset="0"/>
              </a:rPr>
              <a:t>are options to enter into an interest rate swap. </a:t>
            </a: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consists </a:t>
            </a:r>
            <a:r>
              <a:rPr lang="en-GB" sz="1500" dirty="0">
                <a:latin typeface="Georgia" pitchFamily="18" charset="0"/>
              </a:rPr>
              <a:t>of two parts an interest rate swap and an option.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The </a:t>
            </a:r>
            <a:r>
              <a:rPr lang="en-GB" sz="1500" dirty="0">
                <a:latin typeface="Georgia" pitchFamily="18" charset="0"/>
              </a:rPr>
              <a:t>fixed rate and the time period of the interest rate swap as measured from the option expiration date are specified in the option contract.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Market </a:t>
            </a:r>
            <a:r>
              <a:rPr lang="en-GB" sz="1500" dirty="0">
                <a:latin typeface="Georgia" pitchFamily="18" charset="0"/>
              </a:rPr>
              <a:t>makers that offer interest rate swap contracts to their corporate clients are often prepared to sell them </a:t>
            </a:r>
            <a:r>
              <a:rPr lang="en-GB" sz="1500" dirty="0" err="1">
                <a:latin typeface="Georgia" pitchFamily="18" charset="0"/>
              </a:rPr>
              <a:t>swaptions</a:t>
            </a:r>
            <a:r>
              <a:rPr lang="en-GB" sz="1500" dirty="0">
                <a:latin typeface="Georgia" pitchFamily="18" charset="0"/>
              </a:rPr>
              <a:t> or buy </a:t>
            </a:r>
            <a:r>
              <a:rPr lang="en-GB" sz="1500" dirty="0" err="1">
                <a:latin typeface="Georgia" pitchFamily="18" charset="0"/>
              </a:rPr>
              <a:t>swaptions</a:t>
            </a:r>
            <a:r>
              <a:rPr lang="en-GB" sz="1500" dirty="0">
                <a:latin typeface="Georgia" pitchFamily="18" charset="0"/>
              </a:rPr>
              <a:t> from them.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When </a:t>
            </a:r>
            <a:r>
              <a:rPr lang="en-GB" sz="1500" dirty="0">
                <a:latin typeface="Georgia" pitchFamily="18" charset="0"/>
              </a:rPr>
              <a:t>the market quotes </a:t>
            </a:r>
            <a:r>
              <a:rPr lang="en-GB" sz="1500" dirty="0" smtClean="0">
                <a:latin typeface="Georgia" pitchFamily="18" charset="0"/>
              </a:rPr>
              <a:t>a </a:t>
            </a:r>
            <a:r>
              <a:rPr lang="en-GB" sz="1500" dirty="0" err="1">
                <a:latin typeface="Georgia" pitchFamily="18" charset="0"/>
              </a:rPr>
              <a:t>swaption</a:t>
            </a:r>
            <a:r>
              <a:rPr lang="en-GB" sz="1500" dirty="0">
                <a:latin typeface="Georgia" pitchFamily="18" charset="0"/>
              </a:rPr>
              <a:t>, it generally quotes on the fixed-rate part of the swap.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err="1" smtClean="0">
                <a:latin typeface="Georgia" pitchFamily="18" charset="0"/>
              </a:rPr>
              <a:t>Swaptions</a:t>
            </a:r>
            <a:r>
              <a:rPr lang="en-GB" sz="1500" dirty="0" smtClean="0">
                <a:latin typeface="Georgia" pitchFamily="18" charset="0"/>
              </a:rPr>
              <a:t> </a:t>
            </a:r>
            <a:r>
              <a:rPr lang="en-GB" sz="1500" dirty="0">
                <a:latin typeface="Georgia" pitchFamily="18" charset="0"/>
              </a:rPr>
              <a:t>can be therefore </a:t>
            </a:r>
            <a:r>
              <a:rPr lang="en-GB" sz="1500" b="1" dirty="0">
                <a:latin typeface="Georgia" pitchFamily="18" charset="0"/>
              </a:rPr>
              <a:t>either</a:t>
            </a:r>
            <a:r>
              <a:rPr lang="en-GB" sz="1500" dirty="0">
                <a:latin typeface="Georgia" pitchFamily="18" charset="0"/>
              </a:rPr>
              <a:t> </a:t>
            </a:r>
            <a:endParaRPr lang="en-GB" sz="1500" dirty="0" smtClean="0">
              <a:latin typeface="Georgia" pitchFamily="18" charset="0"/>
            </a:endParaRPr>
          </a:p>
          <a:p>
            <a:pPr marL="742950" lvl="1" indent="-285750">
              <a:buFont typeface="Wingdings" pitchFamily="2" charset="2"/>
              <a:buChar char="q"/>
            </a:pPr>
            <a:r>
              <a:rPr lang="en-GB" sz="1500" dirty="0" smtClean="0">
                <a:latin typeface="Georgia" pitchFamily="18" charset="0"/>
              </a:rPr>
              <a:t>receiver </a:t>
            </a:r>
            <a:r>
              <a:rPr lang="en-GB" sz="1500" dirty="0" err="1">
                <a:latin typeface="Georgia" pitchFamily="18" charset="0"/>
              </a:rPr>
              <a:t>swaptions</a:t>
            </a:r>
            <a:r>
              <a:rPr lang="en-GB" sz="1500" dirty="0">
                <a:latin typeface="Georgia" pitchFamily="18" charset="0"/>
              </a:rPr>
              <a:t>, where the holder has the right to receive fixed and pay floating rates, namely floating-for-fixed, </a:t>
            </a:r>
            <a:r>
              <a:rPr lang="en-GB" sz="1500" b="1" dirty="0" smtClean="0">
                <a:latin typeface="Georgia" pitchFamily="18" charset="0"/>
              </a:rPr>
              <a:t>or;</a:t>
            </a:r>
            <a:r>
              <a:rPr lang="en-GB" sz="1500" dirty="0" smtClean="0">
                <a:latin typeface="Georgia" pitchFamily="18" charset="0"/>
              </a:rPr>
              <a:t> </a:t>
            </a:r>
          </a:p>
          <a:p>
            <a:pPr marL="742950" lvl="1" indent="-285750">
              <a:buFont typeface="Wingdings" pitchFamily="2" charset="2"/>
              <a:buChar char="q"/>
            </a:pPr>
            <a:r>
              <a:rPr lang="en-GB" sz="1500" dirty="0" smtClean="0">
                <a:latin typeface="Georgia" pitchFamily="18" charset="0"/>
              </a:rPr>
              <a:t>payer </a:t>
            </a:r>
            <a:r>
              <a:rPr lang="en-GB" sz="1500" dirty="0" err="1">
                <a:latin typeface="Georgia" pitchFamily="18" charset="0"/>
              </a:rPr>
              <a:t>swaptions</a:t>
            </a:r>
            <a:r>
              <a:rPr lang="en-GB" sz="1500" dirty="0">
                <a:latin typeface="Georgia" pitchFamily="18" charset="0"/>
              </a:rPr>
              <a:t> where the holder has right to pay fixed and receive floating rates, also called fixed-for-floating.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As </a:t>
            </a:r>
            <a:r>
              <a:rPr lang="en-GB" sz="1500" dirty="0">
                <a:latin typeface="Georgia" pitchFamily="18" charset="0"/>
              </a:rPr>
              <a:t>interest </a:t>
            </a:r>
            <a:r>
              <a:rPr lang="en-GB" sz="1500" dirty="0" smtClean="0">
                <a:latin typeface="Georgia" pitchFamily="18" charset="0"/>
              </a:rPr>
              <a:t>rates </a:t>
            </a:r>
            <a:r>
              <a:rPr lang="en-GB" sz="1500" dirty="0">
                <a:latin typeface="Georgia" pitchFamily="18" charset="0"/>
              </a:rPr>
              <a:t>fall, the holder of a receiver </a:t>
            </a:r>
            <a:r>
              <a:rPr lang="en-GB" sz="1500" dirty="0" err="1">
                <a:latin typeface="Georgia" pitchFamily="18" charset="0"/>
              </a:rPr>
              <a:t>swaption</a:t>
            </a:r>
            <a:r>
              <a:rPr lang="en-GB" sz="1500" dirty="0">
                <a:latin typeface="Georgia" pitchFamily="18" charset="0"/>
              </a:rPr>
              <a:t> benefits whereas the holder of a payer </a:t>
            </a:r>
            <a:r>
              <a:rPr lang="en-GB" sz="1500" dirty="0" err="1">
                <a:latin typeface="Georgia" pitchFamily="18" charset="0"/>
              </a:rPr>
              <a:t>swaption</a:t>
            </a:r>
            <a:r>
              <a:rPr lang="en-GB" sz="1500" dirty="0">
                <a:latin typeface="Georgia" pitchFamily="18" charset="0"/>
              </a:rPr>
              <a:t> suffers and vice versa.</a:t>
            </a:r>
          </a:p>
        </p:txBody>
      </p:sp>
    </p:spTree>
    <p:extLst>
      <p:ext uri="{BB962C8B-B14F-4D97-AF65-F5344CB8AC3E}">
        <p14:creationId xmlns:p14="http://schemas.microsoft.com/office/powerpoint/2010/main" val="465309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7704" y="116632"/>
            <a:ext cx="5400600" cy="707886"/>
          </a:xfrm>
          <a:prstGeom prst="rect">
            <a:avLst/>
          </a:prstGeom>
          <a:noFill/>
        </p:spPr>
        <p:txBody>
          <a:bodyPr wrap="square" lIns="91440" tIns="45720" rIns="91440" bIns="45720">
            <a:spAutoFit/>
          </a:bodyPr>
          <a:lstStyle/>
          <a:p>
            <a:pPr algn="ctr"/>
            <a:r>
              <a:rPr lang="en-US" sz="4000" b="1" cap="none" spc="0" dirty="0" err="1"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rPr>
              <a:t>Swaptions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Georgia" pitchFamily="18" charset="0"/>
            </a:endParaRPr>
          </a:p>
        </p:txBody>
      </p:sp>
      <p:sp>
        <p:nvSpPr>
          <p:cNvPr id="5" name="TextBox 4"/>
          <p:cNvSpPr txBox="1"/>
          <p:nvPr/>
        </p:nvSpPr>
        <p:spPr>
          <a:xfrm>
            <a:off x="575556" y="792875"/>
            <a:ext cx="8064896" cy="6924973"/>
          </a:xfrm>
          <a:prstGeom prst="rect">
            <a:avLst/>
          </a:prstGeom>
          <a:noFill/>
        </p:spPr>
        <p:txBody>
          <a:bodyPr wrap="square" rtlCol="0">
            <a:spAutoFit/>
          </a:bodyPr>
          <a:lstStyle/>
          <a:p>
            <a:pPr marL="285750" indent="-285750">
              <a:buFont typeface="Arial" pitchFamily="34" charset="0"/>
              <a:buChar char="•"/>
            </a:pPr>
            <a:r>
              <a:rPr lang="en-GB" sz="1500" dirty="0" err="1" smtClean="0">
                <a:latin typeface="Georgia" pitchFamily="18" charset="0"/>
              </a:rPr>
              <a:t>Swaption</a:t>
            </a:r>
            <a:r>
              <a:rPr lang="en-GB" sz="1500" dirty="0" smtClean="0">
                <a:latin typeface="Georgia" pitchFamily="18" charset="0"/>
              </a:rPr>
              <a:t> </a:t>
            </a:r>
            <a:r>
              <a:rPr lang="en-GB" sz="1500" dirty="0">
                <a:latin typeface="Georgia" pitchFamily="18" charset="0"/>
              </a:rPr>
              <a:t>gives the holder the right but not the obligation to enter into an interest rate swap at a specific date in the future, at a particular fixed rate and for a specified term. </a:t>
            </a:r>
            <a:endParaRPr lang="en-GB" sz="1500" dirty="0" smtClean="0">
              <a:latin typeface="Georgia" pitchFamily="18" charset="0"/>
            </a:endParaRPr>
          </a:p>
          <a:p>
            <a:pPr marL="285750" indent="-285750">
              <a:buFont typeface="Arial" pitchFamily="34" charset="0"/>
              <a:buChar char="•"/>
            </a:pPr>
            <a:endParaRPr lang="en-GB" sz="1500" dirty="0" smtClean="0">
              <a:latin typeface="Georgia" pitchFamily="18" charset="0"/>
            </a:endParaRPr>
          </a:p>
          <a:p>
            <a:pPr marL="285750" indent="-285750">
              <a:buFont typeface="Arial" pitchFamily="34" charset="0"/>
              <a:buChar char="•"/>
            </a:pPr>
            <a:r>
              <a:rPr lang="en-GB" sz="1500" dirty="0" smtClean="0">
                <a:latin typeface="Georgia" pitchFamily="18" charset="0"/>
              </a:rPr>
              <a:t>The </a:t>
            </a:r>
            <a:r>
              <a:rPr lang="en-GB" sz="1500" dirty="0">
                <a:latin typeface="Georgia" pitchFamily="18" charset="0"/>
              </a:rPr>
              <a:t>components of a </a:t>
            </a:r>
            <a:r>
              <a:rPr lang="en-GB" sz="1500" dirty="0" err="1">
                <a:latin typeface="Georgia" pitchFamily="18" charset="0"/>
              </a:rPr>
              <a:t>swaption</a:t>
            </a:r>
            <a:r>
              <a:rPr lang="en-GB" sz="1500" dirty="0">
                <a:latin typeface="Georgia" pitchFamily="18" charset="0"/>
              </a:rPr>
              <a:t> </a:t>
            </a:r>
            <a:r>
              <a:rPr lang="en-GB" sz="1500" dirty="0" smtClean="0">
                <a:latin typeface="Georgia" pitchFamily="18" charset="0"/>
              </a:rPr>
              <a:t>are:</a:t>
            </a:r>
          </a:p>
          <a:p>
            <a:pPr marL="800100" lvl="1" indent="-342900">
              <a:buFont typeface="+mj-lt"/>
              <a:buAutoNum type="arabicPeriod"/>
            </a:pPr>
            <a:r>
              <a:rPr lang="en-GB" sz="1500" dirty="0" smtClean="0">
                <a:latin typeface="Georgia" pitchFamily="18" charset="0"/>
              </a:rPr>
              <a:t>Notional </a:t>
            </a:r>
          </a:p>
          <a:p>
            <a:pPr marL="800100" lvl="1" indent="-342900">
              <a:buFont typeface="+mj-lt"/>
              <a:buAutoNum type="arabicPeriod"/>
            </a:pPr>
            <a:r>
              <a:rPr lang="en-GB" sz="1500" dirty="0" smtClean="0">
                <a:latin typeface="Georgia" pitchFamily="18" charset="0"/>
              </a:rPr>
              <a:t>Maturity of </a:t>
            </a:r>
            <a:r>
              <a:rPr lang="en-GB" sz="1500" dirty="0">
                <a:latin typeface="Georgia" pitchFamily="18" charset="0"/>
              </a:rPr>
              <a:t>the option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Strike </a:t>
            </a:r>
            <a:r>
              <a:rPr lang="en-GB" sz="1500" dirty="0">
                <a:latin typeface="Georgia" pitchFamily="18" charset="0"/>
              </a:rPr>
              <a:t>rate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Payer </a:t>
            </a:r>
            <a:r>
              <a:rPr lang="en-GB" sz="1500" dirty="0">
                <a:latin typeface="Georgia" pitchFamily="18" charset="0"/>
              </a:rPr>
              <a:t>or receiver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Type</a:t>
            </a:r>
            <a:r>
              <a:rPr lang="en-GB" sz="1500" dirty="0">
                <a:latin typeface="Georgia" pitchFamily="18" charset="0"/>
              </a:rPr>
              <a:t>: American, European or </a:t>
            </a:r>
            <a:r>
              <a:rPr lang="en-GB" sz="1500" dirty="0" smtClean="0">
                <a:latin typeface="Georgia" pitchFamily="18" charset="0"/>
              </a:rPr>
              <a:t>Bermudan </a:t>
            </a:r>
          </a:p>
          <a:p>
            <a:pPr marL="800100" lvl="1" indent="-342900">
              <a:buFont typeface="+mj-lt"/>
              <a:buAutoNum type="arabicPeriod"/>
            </a:pPr>
            <a:r>
              <a:rPr lang="en-GB" sz="1500" dirty="0" smtClean="0">
                <a:latin typeface="Georgia" pitchFamily="18" charset="0"/>
              </a:rPr>
              <a:t> </a:t>
            </a:r>
            <a:r>
              <a:rPr lang="en-GB" sz="1500" dirty="0">
                <a:latin typeface="Georgia" pitchFamily="18" charset="0"/>
              </a:rPr>
              <a:t>Maturity of the swap (tenor) </a:t>
            </a:r>
            <a:endParaRPr lang="en-GB" sz="1500" dirty="0" smtClean="0">
              <a:latin typeface="Georgia" pitchFamily="18" charset="0"/>
            </a:endParaRPr>
          </a:p>
          <a:p>
            <a:pPr marL="800100" lvl="1" indent="-342900">
              <a:buFont typeface="+mj-lt"/>
              <a:buAutoNum type="arabicPeriod"/>
            </a:pPr>
            <a:r>
              <a:rPr lang="en-GB" sz="1500" dirty="0" smtClean="0">
                <a:latin typeface="Georgia" pitchFamily="18" charset="0"/>
              </a:rPr>
              <a:t>Frequency </a:t>
            </a:r>
            <a:r>
              <a:rPr lang="en-GB" sz="1500" dirty="0">
                <a:latin typeface="Georgia" pitchFamily="18" charset="0"/>
              </a:rPr>
              <a:t>of settlement of the swap </a:t>
            </a:r>
            <a:r>
              <a:rPr lang="en-GB" sz="1500" dirty="0" smtClean="0">
                <a:latin typeface="Georgia" pitchFamily="18" charset="0"/>
              </a:rPr>
              <a:t> </a:t>
            </a:r>
          </a:p>
          <a:p>
            <a:pPr marL="800100" lvl="1" indent="-342900">
              <a:buFont typeface="+mj-lt"/>
              <a:buAutoNum type="arabicPeriod"/>
            </a:pPr>
            <a:r>
              <a:rPr lang="en-GB" sz="1500" dirty="0" smtClean="0">
                <a:latin typeface="Georgia" pitchFamily="18" charset="0"/>
              </a:rPr>
              <a:t>Floating rate</a:t>
            </a:r>
          </a:p>
          <a:p>
            <a:pPr marL="800100" lvl="1" indent="-342900">
              <a:buFont typeface="+mj-lt"/>
              <a:buAutoNum type="arabicPeriod"/>
            </a:pPr>
            <a:endParaRPr lang="en-GB" sz="1500" dirty="0">
              <a:latin typeface="Georgia" pitchFamily="18" charset="0"/>
            </a:endParaRPr>
          </a:p>
          <a:p>
            <a:pPr marL="342900" indent="-342900">
              <a:buFont typeface="Arial" pitchFamily="34" charset="0"/>
              <a:buChar char="•"/>
            </a:pPr>
            <a:r>
              <a:rPr lang="en-GB" sz="1500" dirty="0">
                <a:latin typeface="Georgia" pitchFamily="18" charset="0"/>
              </a:rPr>
              <a:t>There are three main categories of </a:t>
            </a:r>
            <a:r>
              <a:rPr lang="en-GB" sz="1500" dirty="0" err="1">
                <a:latin typeface="Georgia" pitchFamily="18" charset="0"/>
              </a:rPr>
              <a:t>Swaption</a:t>
            </a:r>
            <a:r>
              <a:rPr lang="en-GB" sz="1500" dirty="0">
                <a:latin typeface="Georgia" pitchFamily="18" charset="0"/>
              </a:rPr>
              <a:t>, </a:t>
            </a:r>
            <a:r>
              <a:rPr lang="en-GB" sz="1500" dirty="0" smtClean="0">
                <a:latin typeface="Georgia" pitchFamily="18" charset="0"/>
              </a:rPr>
              <a:t>:</a:t>
            </a:r>
          </a:p>
          <a:p>
            <a:pPr marL="800100" lvl="1" indent="-342900">
              <a:buFont typeface="+mj-lt"/>
              <a:buAutoNum type="arabicPeriod"/>
            </a:pPr>
            <a:r>
              <a:rPr lang="en-GB" sz="1500" b="1" dirty="0" smtClean="0">
                <a:latin typeface="Georgia" pitchFamily="18" charset="0"/>
              </a:rPr>
              <a:t>Bermudan</a:t>
            </a:r>
            <a:r>
              <a:rPr lang="en-GB" sz="1500" dirty="0" smtClean="0">
                <a:latin typeface="Georgia" pitchFamily="18" charset="0"/>
              </a:rPr>
              <a:t> </a:t>
            </a:r>
            <a:r>
              <a:rPr lang="en-GB" sz="1500" dirty="0" err="1">
                <a:latin typeface="Georgia" pitchFamily="18" charset="0"/>
              </a:rPr>
              <a:t>swaption</a:t>
            </a:r>
            <a:r>
              <a:rPr lang="en-GB" sz="1500" dirty="0">
                <a:latin typeface="Georgia" pitchFamily="18" charset="0"/>
              </a:rPr>
              <a:t>, in which the owner is allowed to enter the swap on </a:t>
            </a:r>
            <a:r>
              <a:rPr lang="en-GB" sz="1500" b="1" dirty="0" smtClean="0">
                <a:latin typeface="Georgia" pitchFamily="18" charset="0"/>
              </a:rPr>
              <a:t>multiple </a:t>
            </a:r>
            <a:r>
              <a:rPr lang="en-GB" sz="1500" b="1" dirty="0">
                <a:latin typeface="Georgia" pitchFamily="18" charset="0"/>
              </a:rPr>
              <a:t>specified dates</a:t>
            </a:r>
            <a:r>
              <a:rPr lang="en-GB" sz="1500" dirty="0">
                <a:latin typeface="Georgia" pitchFamily="18" charset="0"/>
              </a:rPr>
              <a:t>.</a:t>
            </a:r>
          </a:p>
          <a:p>
            <a:pPr marL="800100" lvl="1" indent="-342900">
              <a:buFont typeface="+mj-lt"/>
              <a:buAutoNum type="arabicPeriod"/>
            </a:pPr>
            <a:r>
              <a:rPr lang="en-GB" sz="1500" b="1" dirty="0" smtClean="0">
                <a:latin typeface="Georgia" pitchFamily="18" charset="0"/>
              </a:rPr>
              <a:t>European</a:t>
            </a:r>
            <a:r>
              <a:rPr lang="en-GB" sz="1500" dirty="0" smtClean="0">
                <a:latin typeface="Georgia" pitchFamily="18" charset="0"/>
              </a:rPr>
              <a:t> </a:t>
            </a:r>
            <a:r>
              <a:rPr lang="en-GB" sz="1500" dirty="0" err="1">
                <a:latin typeface="Georgia" pitchFamily="18" charset="0"/>
              </a:rPr>
              <a:t>swaption</a:t>
            </a:r>
            <a:r>
              <a:rPr lang="en-GB" sz="1500" dirty="0">
                <a:latin typeface="Georgia" pitchFamily="18" charset="0"/>
              </a:rPr>
              <a:t>, in which the owner is allowed to enter the swap </a:t>
            </a:r>
            <a:r>
              <a:rPr lang="en-GB" sz="1500" b="1" dirty="0">
                <a:latin typeface="Georgia" pitchFamily="18" charset="0"/>
              </a:rPr>
              <a:t>only on the expiration date.</a:t>
            </a:r>
            <a:r>
              <a:rPr lang="en-GB" sz="1500" dirty="0">
                <a:latin typeface="Georgia" pitchFamily="18" charset="0"/>
              </a:rPr>
              <a:t> </a:t>
            </a:r>
            <a:endParaRPr lang="en-GB" sz="1500" dirty="0" smtClean="0">
              <a:latin typeface="Georgia" pitchFamily="18" charset="0"/>
            </a:endParaRPr>
          </a:p>
          <a:p>
            <a:pPr marL="800100" lvl="1" indent="-342900">
              <a:buFont typeface="+mj-lt"/>
              <a:buAutoNum type="arabicPeriod"/>
            </a:pPr>
            <a:r>
              <a:rPr lang="en-GB" sz="1500" b="1" dirty="0" smtClean="0">
                <a:latin typeface="Georgia" pitchFamily="18" charset="0"/>
              </a:rPr>
              <a:t>American</a:t>
            </a:r>
            <a:r>
              <a:rPr lang="en-GB" sz="1500" dirty="0" smtClean="0">
                <a:latin typeface="Georgia" pitchFamily="18" charset="0"/>
              </a:rPr>
              <a:t> </a:t>
            </a:r>
            <a:r>
              <a:rPr lang="en-GB" sz="1500" dirty="0" err="1">
                <a:latin typeface="Georgia" pitchFamily="18" charset="0"/>
              </a:rPr>
              <a:t>swaption</a:t>
            </a:r>
            <a:r>
              <a:rPr lang="en-GB" sz="1500" dirty="0">
                <a:latin typeface="Georgia" pitchFamily="18" charset="0"/>
              </a:rPr>
              <a:t>, in which the owner is allowed to enter the swap on </a:t>
            </a:r>
            <a:r>
              <a:rPr lang="en-GB" sz="1500" b="1" dirty="0">
                <a:latin typeface="Georgia" pitchFamily="18" charset="0"/>
              </a:rPr>
              <a:t>any day that falls within a range of two dates</a:t>
            </a:r>
            <a:r>
              <a:rPr lang="en-GB" sz="1500" b="1" dirty="0" smtClean="0">
                <a:latin typeface="Georgia" pitchFamily="18" charset="0"/>
              </a:rPr>
              <a:t>.</a:t>
            </a:r>
          </a:p>
          <a:p>
            <a:pPr marL="342900" indent="-342900">
              <a:buFont typeface="+mj-lt"/>
              <a:buAutoNum type="arabicPeriod"/>
            </a:pPr>
            <a:endParaRPr lang="en-GB" sz="1500" b="1" dirty="0">
              <a:latin typeface="Georgia" pitchFamily="18" charset="0"/>
            </a:endParaRPr>
          </a:p>
          <a:p>
            <a:pPr marL="342900" indent="-342900">
              <a:buFont typeface="Arial" pitchFamily="34" charset="0"/>
              <a:buChar char="•"/>
            </a:pPr>
            <a:r>
              <a:rPr lang="en-GB" sz="1500" dirty="0">
                <a:latin typeface="Georgia" pitchFamily="18" charset="0"/>
              </a:rPr>
              <a:t>Used to hedge a portfolio strategy that uses an interest rate </a:t>
            </a:r>
            <a:r>
              <a:rPr lang="en-GB" sz="1500" dirty="0" smtClean="0">
                <a:latin typeface="Georgia" pitchFamily="18" charset="0"/>
              </a:rPr>
              <a:t>swap but </a:t>
            </a:r>
            <a:r>
              <a:rPr lang="en-GB" sz="1500" dirty="0">
                <a:latin typeface="Georgia" pitchFamily="18" charset="0"/>
              </a:rPr>
              <a:t>where the cash flow of the underlying asset or liability </a:t>
            </a:r>
            <a:r>
              <a:rPr lang="en-GB" sz="1500" dirty="0" smtClean="0">
                <a:latin typeface="Georgia" pitchFamily="18" charset="0"/>
              </a:rPr>
              <a:t>is uncertain. Uncertainties </a:t>
            </a:r>
            <a:r>
              <a:rPr lang="en-GB" sz="1500" dirty="0">
                <a:latin typeface="Georgia" pitchFamily="18" charset="0"/>
              </a:rPr>
              <a:t>come </a:t>
            </a:r>
            <a:r>
              <a:rPr lang="en-GB" sz="1500" dirty="0" smtClean="0">
                <a:latin typeface="Georgia" pitchFamily="18" charset="0"/>
              </a:rPr>
              <a:t>from: </a:t>
            </a:r>
            <a:endParaRPr lang="en-GB" sz="1500" dirty="0">
              <a:latin typeface="Georgia" pitchFamily="18" charset="0"/>
            </a:endParaRPr>
          </a:p>
          <a:p>
            <a:pPr marL="800100" lvl="1" indent="-342900">
              <a:buFont typeface="+mj-lt"/>
              <a:buAutoNum type="arabicPeriod"/>
            </a:pPr>
            <a:r>
              <a:rPr lang="en-GB" sz="1500" dirty="0" err="1" smtClean="0">
                <a:latin typeface="Georgia" pitchFamily="18" charset="0"/>
              </a:rPr>
              <a:t>callability</a:t>
            </a:r>
            <a:r>
              <a:rPr lang="en-GB" sz="1500" dirty="0" smtClean="0">
                <a:latin typeface="Georgia" pitchFamily="18" charset="0"/>
              </a:rPr>
              <a:t>,</a:t>
            </a:r>
          </a:p>
          <a:p>
            <a:pPr marL="800100" lvl="1" indent="-342900">
              <a:buFont typeface="+mj-lt"/>
              <a:buAutoNum type="arabicPeriod"/>
            </a:pPr>
            <a:r>
              <a:rPr lang="en-GB" sz="1500" dirty="0" smtClean="0">
                <a:latin typeface="Georgia" pitchFamily="18" charset="0"/>
              </a:rPr>
              <a:t>exposure </a:t>
            </a:r>
            <a:r>
              <a:rPr lang="en-GB" sz="1500" dirty="0">
                <a:latin typeface="Georgia" pitchFamily="18" charset="0"/>
              </a:rPr>
              <a:t>to default risk.</a:t>
            </a:r>
          </a:p>
          <a:p>
            <a:pPr marL="800100" lvl="1" indent="-342900">
              <a:buFont typeface="+mj-lt"/>
              <a:buAutoNum type="arabicPeriod"/>
            </a:pPr>
            <a:endParaRPr lang="en-GB" dirty="0"/>
          </a:p>
          <a:p>
            <a:pPr marL="342900" indent="-342900">
              <a:buFont typeface="Arial" pitchFamily="34" charset="0"/>
              <a:buChar char="•"/>
            </a:pPr>
            <a:endParaRPr lang="en-GB" dirty="0" smtClean="0"/>
          </a:p>
          <a:p>
            <a:pPr lvl="1"/>
            <a:endParaRPr lang="en-GB" dirty="0"/>
          </a:p>
        </p:txBody>
      </p:sp>
    </p:spTree>
    <p:extLst>
      <p:ext uri="{BB962C8B-B14F-4D97-AF65-F5344CB8AC3E}">
        <p14:creationId xmlns:p14="http://schemas.microsoft.com/office/powerpoint/2010/main" val="1711723839"/>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8653</TotalTime>
  <Words>2107</Words>
  <Application>Microsoft Office PowerPoint</Application>
  <PresentationFormat>On-screen Show (4:3)</PresentationFormat>
  <Paragraphs>234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Courier New</vt:lpstr>
      <vt:lpstr>Georgia</vt:lpstr>
      <vt:lpstr>Wingdings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PricewaterhouseCoopers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Wole Ogungbesan</cp:lastModifiedBy>
  <cp:revision>25</cp:revision>
  <dcterms:created xsi:type="dcterms:W3CDTF">2015-06-02T15:21:42Z</dcterms:created>
  <dcterms:modified xsi:type="dcterms:W3CDTF">2016-08-30T09:59:34Z</dcterms:modified>
</cp:coreProperties>
</file>