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73" r:id="rId2"/>
    <p:sldMasterId id="2147483697" r:id="rId3"/>
  </p:sldMasterIdLst>
  <p:notesMasterIdLst>
    <p:notesMasterId r:id="rId66"/>
  </p:notesMasterIdLst>
  <p:handoutMasterIdLst>
    <p:handoutMasterId r:id="rId67"/>
  </p:handoutMasterIdLst>
  <p:sldIdLst>
    <p:sldId id="353" r:id="rId4"/>
    <p:sldId id="485" r:id="rId5"/>
    <p:sldId id="483" r:id="rId6"/>
    <p:sldId id="482" r:id="rId7"/>
    <p:sldId id="484" r:id="rId8"/>
    <p:sldId id="438" r:id="rId9"/>
    <p:sldId id="481" r:id="rId10"/>
    <p:sldId id="486" r:id="rId11"/>
    <p:sldId id="441" r:id="rId12"/>
    <p:sldId id="440" r:id="rId13"/>
    <p:sldId id="459" r:id="rId14"/>
    <p:sldId id="487" r:id="rId15"/>
    <p:sldId id="443" r:id="rId16"/>
    <p:sldId id="450" r:id="rId17"/>
    <p:sldId id="446" r:id="rId18"/>
    <p:sldId id="447" r:id="rId19"/>
    <p:sldId id="448" r:id="rId20"/>
    <p:sldId id="449" r:id="rId21"/>
    <p:sldId id="462" r:id="rId22"/>
    <p:sldId id="494" r:id="rId23"/>
    <p:sldId id="463" r:id="rId24"/>
    <p:sldId id="467" r:id="rId25"/>
    <p:sldId id="435" r:id="rId26"/>
    <p:sldId id="445" r:id="rId27"/>
    <p:sldId id="464" r:id="rId28"/>
    <p:sldId id="444" r:id="rId29"/>
    <p:sldId id="468" r:id="rId30"/>
    <p:sldId id="466" r:id="rId31"/>
    <p:sldId id="465" r:id="rId32"/>
    <p:sldId id="451" r:id="rId33"/>
    <p:sldId id="436" r:id="rId34"/>
    <p:sldId id="488" r:id="rId35"/>
    <p:sldId id="452" r:id="rId36"/>
    <p:sldId id="480" r:id="rId37"/>
    <p:sldId id="476" r:id="rId38"/>
    <p:sldId id="477" r:id="rId39"/>
    <p:sldId id="478" r:id="rId40"/>
    <p:sldId id="432" r:id="rId41"/>
    <p:sldId id="433" r:id="rId42"/>
    <p:sldId id="434" r:id="rId43"/>
    <p:sldId id="437" r:id="rId44"/>
    <p:sldId id="489" r:id="rId45"/>
    <p:sldId id="473" r:id="rId46"/>
    <p:sldId id="461" r:id="rId47"/>
    <p:sldId id="460" r:id="rId48"/>
    <p:sldId id="456" r:id="rId49"/>
    <p:sldId id="453" r:id="rId50"/>
    <p:sldId id="454" r:id="rId51"/>
    <p:sldId id="455" r:id="rId52"/>
    <p:sldId id="439" r:id="rId53"/>
    <p:sldId id="457" r:id="rId54"/>
    <p:sldId id="470" r:id="rId55"/>
    <p:sldId id="469" r:id="rId56"/>
    <p:sldId id="492" r:id="rId57"/>
    <p:sldId id="493" r:id="rId58"/>
    <p:sldId id="471" r:id="rId59"/>
    <p:sldId id="472" r:id="rId60"/>
    <p:sldId id="474" r:id="rId61"/>
    <p:sldId id="490" r:id="rId62"/>
    <p:sldId id="475" r:id="rId63"/>
    <p:sldId id="479" r:id="rId64"/>
    <p:sldId id="491" r:id="rId65"/>
  </p:sldIdLst>
  <p:sldSz cx="9144000" cy="6858000" type="screen4x3"/>
  <p:notesSz cx="6805613" cy="9944100"/>
  <p:custDataLst>
    <p:tags r:id="rId68"/>
  </p:custDataLst>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6">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Windows User" initials="KSA" lastIdx="2" clrIdx="1"/>
  <p:cmAuthor id="2" name="Eric M. Thompson" initials="EMT" lastIdx="3" clrIdx="2"/>
  <p:cmAuthor id="3" name="slevine007" initials="sal" lastIdx="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4" autoAdjust="0"/>
    <p:restoredTop sz="97122" autoAdjust="0"/>
  </p:normalViewPr>
  <p:slideViewPr>
    <p:cSldViewPr>
      <p:cViewPr varScale="1">
        <p:scale>
          <a:sx n="84" d="100"/>
          <a:sy n="84" d="100"/>
        </p:scale>
        <p:origin x="1854" y="96"/>
      </p:cViewPr>
      <p:guideLst>
        <p:guide orient="horz" pos="144"/>
        <p:guide orient="horz" pos="436"/>
        <p:guide orient="horz" pos="4176"/>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outlineViewPr>
    <p:cViewPr>
      <p:scale>
        <a:sx n="33" d="100"/>
        <a:sy n="33" d="100"/>
      </p:scale>
      <p:origin x="0" y="54372"/>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53" d="100"/>
          <a:sy n="53" d="100"/>
        </p:scale>
        <p:origin x="-2820" y="-90"/>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gs" Target="tags/tag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099" cy="497205"/>
          </a:xfrm>
          <a:prstGeom prst="rect">
            <a:avLst/>
          </a:prstGeom>
        </p:spPr>
        <p:txBody>
          <a:bodyPr vert="horz" lIns="91440" tIns="45720" rIns="91440" bIns="45720" rtlCol="0"/>
          <a:lstStyle>
            <a:lvl1pPr algn="l">
              <a:defRPr sz="1200"/>
            </a:lvl1pPr>
          </a:lstStyle>
          <a:p>
            <a:endParaRPr lang="en-US" dirty="0">
              <a:latin typeface="Arial" pitchFamily="34" charset="0"/>
              <a:cs typeface="Arial" pitchFamily="34" charset="0"/>
            </a:endParaRPr>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35F05CFF-548C-4E04-B325-CF1209D66BDC}" type="datetimeFigureOut">
              <a:rPr lang="en-US" smtClean="0">
                <a:latin typeface="Arial" pitchFamily="34" charset="0"/>
                <a:cs typeface="Arial" pitchFamily="34" charset="0"/>
              </a:rPr>
              <a:pPr/>
              <a:t>9/7/2016</a:t>
            </a:fld>
            <a:endParaRPr lang="en-US" dirty="0">
              <a:latin typeface="Arial" pitchFamily="34" charset="0"/>
              <a:cs typeface="Arial" pitchFamily="34" charset="0"/>
            </a:endParaRPr>
          </a:p>
        </p:txBody>
      </p:sp>
      <p:sp>
        <p:nvSpPr>
          <p:cNvPr id="4" name="Footer Placeholder 3"/>
          <p:cNvSpPr>
            <a:spLocks noGrp="1"/>
          </p:cNvSpPr>
          <p:nvPr>
            <p:ph type="ftr" sz="quarter" idx="2"/>
          </p:nvPr>
        </p:nvSpPr>
        <p:spPr>
          <a:xfrm>
            <a:off x="1" y="9445169"/>
            <a:ext cx="2949099" cy="497205"/>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4EE90EF7-3E10-491C-87C2-59674BB3AAF6}" type="slidenum">
              <a:rPr lang="en-US" smtClean="0">
                <a:latin typeface="Arial" pitchFamily="34" charset="0"/>
                <a:cs typeface="Arial" pitchFamily="34" charset="0"/>
              </a:rPr>
              <a:pPr/>
              <a:t>‹#›</a:t>
            </a:fld>
            <a:endParaRPr lang="en-US" dirty="0">
              <a:latin typeface="Arial" pitchFamily="34" charset="0"/>
              <a:cs typeface="Arial" pitchFamily="34" charset="0"/>
            </a:endParaRPr>
          </a:p>
        </p:txBody>
      </p:sp>
    </p:spTree>
    <p:extLst>
      <p:ext uri="{BB962C8B-B14F-4D97-AF65-F5344CB8AC3E}">
        <p14:creationId xmlns:p14="http://schemas.microsoft.com/office/powerpoint/2010/main" val="2337599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099" cy="497205"/>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en-US" smtClean="0"/>
              <a:pPr/>
              <a:t>9/7/2016</a:t>
            </a:fld>
            <a:endParaRPr lang="en-US" dirty="0"/>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9445169"/>
            <a:ext cx="2949099" cy="497205"/>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en-US" smtClean="0"/>
              <a:pPr/>
              <a:t>‹#›</a:t>
            </a:fld>
            <a:endParaRPr lang="en-US" dirty="0"/>
          </a:p>
        </p:txBody>
      </p:sp>
    </p:spTree>
    <p:extLst>
      <p:ext uri="{BB962C8B-B14F-4D97-AF65-F5344CB8AC3E}">
        <p14:creationId xmlns:p14="http://schemas.microsoft.com/office/powerpoint/2010/main" val="242598062"/>
      </p:ext>
    </p:extLst>
  </p:cSld>
  <p:clrMap bg1="lt1" tx1="dk1" bg2="lt2" tx2="dk2" accent1="accent1" accent2="accent2" accent3="accent3" accent4="accent4" accent5="accent5" accent6="accent6" hlink="hlink" folHlink="folHlink"/>
  <p:notesStyle>
    <a:lvl1pPr marL="0" algn="l" defTabSz="914293" rtl="0" eaLnBrk="1" latinLnBrk="0" hangingPunct="1">
      <a:defRPr sz="1200" kern="1200">
        <a:solidFill>
          <a:schemeClr val="tx1"/>
        </a:solidFill>
        <a:latin typeface="Arial" pitchFamily="34" charset="0"/>
        <a:ea typeface="+mn-ea"/>
        <a:cs typeface="Arial" pitchFamily="34" charset="0"/>
      </a:defRPr>
    </a:lvl1pPr>
    <a:lvl2pPr marL="457146" algn="l" defTabSz="914293" rtl="0" eaLnBrk="1" latinLnBrk="0" hangingPunct="1">
      <a:defRPr sz="1200" kern="1200">
        <a:solidFill>
          <a:schemeClr val="tx1"/>
        </a:solidFill>
        <a:latin typeface="Arial" pitchFamily="34" charset="0"/>
        <a:ea typeface="+mn-ea"/>
        <a:cs typeface="Arial" pitchFamily="34" charset="0"/>
      </a:defRPr>
    </a:lvl2pPr>
    <a:lvl3pPr marL="914293" algn="l" defTabSz="914293" rtl="0" eaLnBrk="1" latinLnBrk="0" hangingPunct="1">
      <a:defRPr sz="1200" kern="1200">
        <a:solidFill>
          <a:schemeClr val="tx1"/>
        </a:solidFill>
        <a:latin typeface="Arial" pitchFamily="34" charset="0"/>
        <a:ea typeface="+mn-ea"/>
        <a:cs typeface="Arial" pitchFamily="34" charset="0"/>
      </a:defRPr>
    </a:lvl3pPr>
    <a:lvl4pPr marL="1371440" algn="l" defTabSz="914293" rtl="0" eaLnBrk="1" latinLnBrk="0" hangingPunct="1">
      <a:defRPr sz="1200" kern="1200">
        <a:solidFill>
          <a:schemeClr val="tx1"/>
        </a:solidFill>
        <a:latin typeface="Arial" pitchFamily="34" charset="0"/>
        <a:ea typeface="+mn-ea"/>
        <a:cs typeface="Arial" pitchFamily="34" charset="0"/>
      </a:defRPr>
    </a:lvl4pPr>
    <a:lvl5pPr marL="1828586" algn="l" defTabSz="914293" rtl="0" eaLnBrk="1" latinLnBrk="0" hangingPunct="1">
      <a:defRPr sz="1200" kern="1200">
        <a:solidFill>
          <a:schemeClr val="tx1"/>
        </a:solidFill>
        <a:latin typeface="Arial" pitchFamily="34" charset="0"/>
        <a:ea typeface="+mn-ea"/>
        <a:cs typeface="Arial" pitchFamily="34" charset="0"/>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pPr/>
              <a:t>1</a:t>
            </a:fld>
            <a:endParaRPr lang="en-US" dirty="0"/>
          </a:p>
        </p:txBody>
      </p:sp>
    </p:spTree>
    <p:extLst>
      <p:ext uri="{BB962C8B-B14F-4D97-AF65-F5344CB8AC3E}">
        <p14:creationId xmlns:p14="http://schemas.microsoft.com/office/powerpoint/2010/main" val="262193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a:t>
            </a:fld>
            <a:endParaRPr lang="en-GB" dirty="0"/>
          </a:p>
        </p:txBody>
      </p:sp>
    </p:spTree>
    <p:extLst>
      <p:ext uri="{BB962C8B-B14F-4D97-AF65-F5344CB8AC3E}">
        <p14:creationId xmlns:p14="http://schemas.microsoft.com/office/powerpoint/2010/main" val="193595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8</a:t>
            </a:fld>
            <a:endParaRPr lang="en-GB" dirty="0"/>
          </a:p>
        </p:txBody>
      </p:sp>
    </p:spTree>
    <p:extLst>
      <p:ext uri="{BB962C8B-B14F-4D97-AF65-F5344CB8AC3E}">
        <p14:creationId xmlns:p14="http://schemas.microsoft.com/office/powerpoint/2010/main" val="295766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12</a:t>
            </a:fld>
            <a:endParaRPr lang="en-GB" dirty="0"/>
          </a:p>
        </p:txBody>
      </p:sp>
    </p:spTree>
    <p:extLst>
      <p:ext uri="{BB962C8B-B14F-4D97-AF65-F5344CB8AC3E}">
        <p14:creationId xmlns:p14="http://schemas.microsoft.com/office/powerpoint/2010/main" val="1083702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32</a:t>
            </a:fld>
            <a:endParaRPr lang="en-GB" dirty="0"/>
          </a:p>
        </p:txBody>
      </p:sp>
    </p:spTree>
    <p:extLst>
      <p:ext uri="{BB962C8B-B14F-4D97-AF65-F5344CB8AC3E}">
        <p14:creationId xmlns:p14="http://schemas.microsoft.com/office/powerpoint/2010/main" val="193751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42</a:t>
            </a:fld>
            <a:endParaRPr lang="en-GB" dirty="0"/>
          </a:p>
        </p:txBody>
      </p:sp>
    </p:spTree>
    <p:extLst>
      <p:ext uri="{BB962C8B-B14F-4D97-AF65-F5344CB8AC3E}">
        <p14:creationId xmlns:p14="http://schemas.microsoft.com/office/powerpoint/2010/main" val="221562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Master" Target="../slideMasters/slideMaster2.xml"/><Relationship Id="rId4" Type="http://schemas.openxmlformats.org/officeDocument/2006/relationships/tags" Target="../tags/tag13.xml"/><Relationship Id="rId9" Type="http://schemas.openxmlformats.org/officeDocument/2006/relationships/tags" Target="../tags/tag18.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Master" Target="../slideMasters/slideMaster2.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Master" Target="../slideMasters/slideMaster2.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Master" Target="../slideMasters/slideMaster2.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slideMaster" Target="../slideMasters/slideMaster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slideMaster" Target="../slideMasters/slideMaster2.xml"/><Relationship Id="rId4" Type="http://schemas.openxmlformats.org/officeDocument/2006/relationships/tags" Target="../tags/tag117.xml"/><Relationship Id="rId9" Type="http://schemas.openxmlformats.org/officeDocument/2006/relationships/tags" Target="../tags/tag12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slideMaster" Target="../slideMasters/slideMaster2.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slideMaster" Target="../slideMasters/slideMaster2.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170.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slideMaster" Target="../slideMasters/slideMaster3.xml"/><Relationship Id="rId4" Type="http://schemas.openxmlformats.org/officeDocument/2006/relationships/tags" Target="../tags/tag166.xml"/><Relationship Id="rId9" Type="http://schemas.openxmlformats.org/officeDocument/2006/relationships/tags" Target="../tags/tag171.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slideMaster" Target="../slideMasters/slideMaster3.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slideMaster" Target="../slideMasters/slideMaster3.xml"/><Relationship Id="rId5" Type="http://schemas.openxmlformats.org/officeDocument/2006/relationships/tags" Target="../tags/tag186.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199.xml"/><Relationship Id="rId3" Type="http://schemas.openxmlformats.org/officeDocument/2006/relationships/tags" Target="../tags/tag194.xml"/><Relationship Id="rId7" Type="http://schemas.openxmlformats.org/officeDocument/2006/relationships/tags" Target="../tags/tag198.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slideMaster" Target="../slideMasters/slideMaster3.xml"/><Relationship Id="rId5" Type="http://schemas.openxmlformats.org/officeDocument/2006/relationships/tags" Target="../tags/tag196.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209.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slideMaster" Target="../slideMasters/slideMaster3.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0" Type="http://schemas.openxmlformats.org/officeDocument/2006/relationships/tags" Target="../tags/tag211.xml"/><Relationship Id="rId4" Type="http://schemas.openxmlformats.org/officeDocument/2006/relationships/tags" Target="../tags/tag205.xml"/><Relationship Id="rId9" Type="http://schemas.openxmlformats.org/officeDocument/2006/relationships/tags" Target="../tags/tag210.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slideMaster" Target="../slideMasters/slideMaster3.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slideMaster" Target="../slideMasters/slideMaster3.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242.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9"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250.xml"/><Relationship Id="rId3" Type="http://schemas.openxmlformats.org/officeDocument/2006/relationships/tags" Target="../tags/tag245.xml"/><Relationship Id="rId7" Type="http://schemas.openxmlformats.org/officeDocument/2006/relationships/tags" Target="../tags/tag24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9"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9"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9"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10" Type="http://schemas.openxmlformats.org/officeDocument/2006/relationships/slideMaster" Target="../slideMasters/slideMaster3.xml"/><Relationship Id="rId4" Type="http://schemas.openxmlformats.org/officeDocument/2006/relationships/tags" Target="../tags/tag270.xml"/><Relationship Id="rId9" Type="http://schemas.openxmlformats.org/officeDocument/2006/relationships/tags" Target="../tags/tag27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slideMaster" Target="../slideMasters/slideMaster3.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84.xml"/><Relationship Id="rId7" Type="http://schemas.openxmlformats.org/officeDocument/2006/relationships/slideMaster" Target="../slideMasters/slideMaster3.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295.xml"/><Relationship Id="rId3" Type="http://schemas.openxmlformats.org/officeDocument/2006/relationships/tags" Target="../tags/tag290.xml"/><Relationship Id="rId7" Type="http://schemas.openxmlformats.org/officeDocument/2006/relationships/tags" Target="../tags/tag294.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9"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98.xml"/><Relationship Id="rId7" Type="http://schemas.openxmlformats.org/officeDocument/2006/relationships/slideMaster" Target="../slideMasters/slideMaster3.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04.xml"/><Relationship Id="rId7" Type="http://schemas.openxmlformats.org/officeDocument/2006/relationships/slideMaster" Target="../slideMasters/slideMaster3.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2"/>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5" name="Title 1"/>
          <p:cNvSpPr>
            <a:spLocks noGrp="1"/>
          </p:cNvSpPr>
          <p:nvPr>
            <p:ph type="ctrTitle" hasCustomPrompt="1"/>
          </p:nvPr>
        </p:nvSpPr>
        <p:spPr bwMode="white">
          <a:xfrm>
            <a:off x="1895476" y="838200"/>
            <a:ext cx="534352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18" name="Subtitle 2"/>
          <p:cNvSpPr>
            <a:spLocks noGrp="1"/>
          </p:cNvSpPr>
          <p:nvPr>
            <p:ph type="subTitle" idx="1" hasCustomPrompt="1"/>
          </p:nvPr>
        </p:nvSpPr>
        <p:spPr bwMode="white">
          <a:xfrm>
            <a:off x="1895476"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16" name="Group 32"/>
          <p:cNvGrpSpPr/>
          <p:nvPr userDrawn="1"/>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4" name="Date Placeholder 13"/>
          <p:cNvSpPr>
            <a:spLocks noGrp="1"/>
          </p:cNvSpPr>
          <p:nvPr>
            <p:ph type="dt" sz="half" idx="10"/>
          </p:nvPr>
        </p:nvSpPr>
        <p:spPr/>
        <p:txBody>
          <a:bodyPr/>
          <a:lstStyle/>
          <a:p>
            <a:r>
              <a:rPr lang="en-US" dirty="0" smtClean="0"/>
              <a:t>January 2014</a:t>
            </a:r>
            <a:endParaRPr lang="en-US" dirty="0"/>
          </a:p>
        </p:txBody>
      </p:sp>
      <p:sp>
        <p:nvSpPr>
          <p:cNvPr id="15" name="Footer Placeholder 14"/>
          <p:cNvSpPr>
            <a:spLocks noGrp="1"/>
          </p:cNvSpPr>
          <p:nvPr>
            <p:ph type="ftr" sz="quarter" idx="11"/>
          </p:nvPr>
        </p:nvSpPr>
        <p:spPr/>
        <p:txBody>
          <a:bodyPr/>
          <a:lstStyle/>
          <a:p>
            <a:r>
              <a:rPr lang="en-US" dirty="0" smtClean="0"/>
              <a:t>The Volcker Rule – Introduction and Overview (Module 4)</a:t>
            </a:r>
            <a:endParaRPr lang="en-US" dirty="0"/>
          </a:p>
        </p:txBody>
      </p:sp>
      <p:sp>
        <p:nvSpPr>
          <p:cNvPr id="16" name="Slide Number Placeholder 15"/>
          <p:cNvSpPr>
            <a:spLocks noGrp="1"/>
          </p:cNvSpPr>
          <p:nvPr>
            <p:ph type="sldNum" sz="quarter" idx="12"/>
          </p:nvPr>
        </p:nvSpPr>
        <p:spPr/>
        <p:txBody>
          <a:bodyPr/>
          <a:lstStyle/>
          <a:p>
            <a:fld id="{AEC73C01-96FE-47E4-B8E0-E7655A5F7535}" type="slidenum">
              <a:rPr lang="en-US" smtClean="0"/>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US" noProof="0" dirty="0" smtClean="0"/>
              <a:t>Click to edit Master title style</a:t>
            </a:r>
            <a:endParaRPr lang="en-US" noProof="0" dirty="0"/>
          </a:p>
        </p:txBody>
      </p:sp>
      <p:cxnSp>
        <p:nvCxnSpPr>
          <p:cNvPr id="11" name="Shape 10"/>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7" name="Date Placeholder 16"/>
          <p:cNvSpPr>
            <a:spLocks noGrp="1"/>
          </p:cNvSpPr>
          <p:nvPr>
            <p:ph type="dt" sz="half" idx="16"/>
          </p:nvPr>
        </p:nvSpPr>
        <p:spPr/>
        <p:txBody>
          <a:bodyPr/>
          <a:lstStyle/>
          <a:p>
            <a:r>
              <a:rPr lang="en-US" dirty="0" smtClean="0"/>
              <a:t>January 2014</a:t>
            </a:r>
            <a:endParaRPr lang="en-US" dirty="0"/>
          </a:p>
        </p:txBody>
      </p:sp>
      <p:sp>
        <p:nvSpPr>
          <p:cNvPr id="18" name="Footer Placeholder 17"/>
          <p:cNvSpPr>
            <a:spLocks noGrp="1"/>
          </p:cNvSpPr>
          <p:nvPr>
            <p:ph type="ftr" sz="quarter" idx="17"/>
          </p:nvPr>
        </p:nvSpPr>
        <p:spPr/>
        <p:txBody>
          <a:bodyPr/>
          <a:lstStyle/>
          <a:p>
            <a:r>
              <a:rPr lang="en-US" dirty="0" smtClean="0"/>
              <a:t>The Volcker Rule – Introduction and Overview (Module 4)</a:t>
            </a:r>
            <a:endParaRPr lang="en-US" dirty="0"/>
          </a:p>
        </p:txBody>
      </p:sp>
      <p:sp>
        <p:nvSpPr>
          <p:cNvPr id="19" name="Slide Number Placeholder 18"/>
          <p:cNvSpPr>
            <a:spLocks noGrp="1"/>
          </p:cNvSpPr>
          <p:nvPr>
            <p:ph type="sldNum" sz="quarter" idx="18"/>
          </p:nvPr>
        </p:nvSpPr>
        <p:spPr/>
        <p:txBody>
          <a:bodyPr/>
          <a:lstStyle/>
          <a:p>
            <a:fld id="{0678AE8C-EC47-46A4-907C-2C4DCD8F691C}" type="slidenum">
              <a:rPr lang="en-US" smtClean="0"/>
              <a:t>‹#›</a:t>
            </a:fld>
            <a:endParaRPr lang="en-US" dirty="0"/>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US" noProof="0" dirty="0" smtClean="0"/>
              <a:t>Click to edit Master title style</a:t>
            </a:r>
            <a:endParaRPr lang="en-US" noProof="0" dirty="0"/>
          </a:p>
        </p:txBody>
      </p:sp>
      <p:sp>
        <p:nvSpPr>
          <p:cNvPr id="3" name="Content Placeholder 2"/>
          <p:cNvSpPr>
            <a:spLocks noGrp="1"/>
          </p:cNvSpPr>
          <p:nvPr>
            <p:ph idx="1"/>
          </p:nvPr>
        </p:nvSpPr>
        <p:spPr>
          <a:xfrm>
            <a:off x="533400" y="1752600"/>
            <a:ext cx="8077200" cy="4419600"/>
          </a:xfrm>
        </p:spPr>
        <p:txBody>
          <a:bodyPr>
            <a:noAutofit/>
          </a:bodyPr>
          <a:lstStyle>
            <a:lvl1pPr>
              <a:lnSpc>
                <a:spcPts val="3599"/>
              </a:lnSpc>
              <a:spcBef>
                <a:spcPts val="0"/>
              </a:spcBef>
              <a:spcAft>
                <a:spcPts val="600"/>
              </a:spcAft>
              <a:defRPr sz="3200" baseline="0">
                <a:solidFill>
                  <a:schemeClr val="bg1"/>
                </a:solidFill>
              </a:defRPr>
            </a:lvl1pPr>
            <a:lvl2pPr marL="444448" indent="-263495">
              <a:lnSpc>
                <a:spcPts val="3599"/>
              </a:lnSpc>
              <a:spcBef>
                <a:spcPts val="0"/>
              </a:spcBef>
              <a:spcAft>
                <a:spcPts val="600"/>
              </a:spcAft>
              <a:buClr>
                <a:schemeClr val="bg1"/>
              </a:buClr>
              <a:defRPr sz="3200">
                <a:solidFill>
                  <a:schemeClr val="bg1"/>
                </a:solidFill>
              </a:defRPr>
            </a:lvl2pPr>
            <a:lvl3pPr marL="714292" indent="-266669">
              <a:lnSpc>
                <a:spcPts val="3599"/>
              </a:lnSpc>
              <a:spcBef>
                <a:spcPts val="0"/>
              </a:spcBef>
              <a:spcAft>
                <a:spcPts val="600"/>
              </a:spcAft>
              <a:buClr>
                <a:schemeClr val="bg1"/>
              </a:buClr>
              <a:defRPr sz="3200">
                <a:solidFill>
                  <a:schemeClr val="bg1"/>
                </a:solidFill>
              </a:defRPr>
            </a:lvl3pPr>
            <a:lvl4pPr marL="984135" indent="-266669">
              <a:lnSpc>
                <a:spcPts val="3599"/>
              </a:lnSpc>
              <a:spcBef>
                <a:spcPts val="0"/>
              </a:spcBef>
              <a:spcAft>
                <a:spcPts val="600"/>
              </a:spcAft>
              <a:buClr>
                <a:schemeClr val="bg1"/>
              </a:buClr>
              <a:defRPr sz="3200">
                <a:solidFill>
                  <a:schemeClr val="bg1"/>
                </a:solidFill>
              </a:defRPr>
            </a:lvl4pPr>
            <a:lvl5pPr marL="1341281" indent="-266669">
              <a:lnSpc>
                <a:spcPts val="3599"/>
              </a:lnSpc>
              <a:spcBef>
                <a:spcPts val="0"/>
              </a:spcBef>
              <a:spcAft>
                <a:spcPts val="600"/>
              </a:spcAft>
              <a:buClr>
                <a:schemeClr val="bg1"/>
              </a:buClr>
              <a:defRPr sz="3200">
                <a:solidFill>
                  <a:schemeClr val="bg1"/>
                </a:solidFill>
              </a:defRPr>
            </a:lvl5pPr>
            <a:lvl6pPr marL="1611125" indent="-271431">
              <a:lnSpc>
                <a:spcPts val="3599"/>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599"/>
              </a:lnSpc>
              <a:defRPr sz="2800">
                <a:solidFill>
                  <a:schemeClr val="bg1"/>
                </a:solidFill>
              </a:defRPr>
            </a:lvl8pPr>
            <a:lvl9pPr>
              <a:defRPr sz="2800">
                <a:solidFill>
                  <a:schemeClr val="bg1"/>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1" name="Shape 10"/>
          <p:cNvCxnSpPr/>
          <p:nvPr/>
        </p:nvCxnSpPr>
        <p:spPr>
          <a:xfrm rot="5400000" flipH="1" flipV="1">
            <a:off x="4419602"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0"/>
          </p:nvPr>
        </p:nvSpPr>
        <p:spPr/>
        <p:txBody>
          <a:bodyPr/>
          <a:lstStyle>
            <a:lvl1pPr>
              <a:defRPr>
                <a:solidFill>
                  <a:schemeClr val="lt1"/>
                </a:solidFill>
              </a:defRPr>
            </a:lvl1pPr>
          </a:lstStyle>
          <a:p>
            <a:r>
              <a:rPr lang="en-US" dirty="0" smtClean="0"/>
              <a:t>January 2014</a:t>
            </a:r>
            <a:endParaRPr lang="en-US" dirty="0"/>
          </a:p>
        </p:txBody>
      </p:sp>
      <p:sp>
        <p:nvSpPr>
          <p:cNvPr id="17" name="Footer Placeholder 16"/>
          <p:cNvSpPr>
            <a:spLocks noGrp="1"/>
          </p:cNvSpPr>
          <p:nvPr>
            <p:ph type="ftr" sz="quarter" idx="11"/>
          </p:nvPr>
        </p:nvSpPr>
        <p:spPr/>
        <p:txBody>
          <a:bodyPr/>
          <a:lstStyle>
            <a:lvl1pPr>
              <a:defRPr>
                <a:solidFill>
                  <a:schemeClr val="lt1"/>
                </a:solidFill>
              </a:defRPr>
            </a:lvl1pPr>
          </a:lstStyle>
          <a:p>
            <a:r>
              <a:rPr lang="en-US" dirty="0" smtClean="0"/>
              <a:t>The Volcker Rule – Introduction and Overview (Module 4)</a:t>
            </a:r>
            <a:endParaRPr lang="en-US" dirty="0"/>
          </a:p>
        </p:txBody>
      </p:sp>
      <p:sp>
        <p:nvSpPr>
          <p:cNvPr id="18" name="Slide Number Placeholder 17"/>
          <p:cNvSpPr>
            <a:spLocks noGrp="1"/>
          </p:cNvSpPr>
          <p:nvPr>
            <p:ph type="sldNum" sz="quarter" idx="12"/>
          </p:nvPr>
        </p:nvSpPr>
        <p:spPr/>
        <p:txBody>
          <a:bodyPr/>
          <a:lstStyle>
            <a:lvl1pPr>
              <a:defRPr>
                <a:solidFill>
                  <a:schemeClr val="lt1"/>
                </a:solidFill>
              </a:defRPr>
            </a:lvl1pPr>
          </a:lstStyle>
          <a:p>
            <a:fld id="{3A0BD979-69A8-4CCD-A3EF-50388BE639ED}" type="slidenum">
              <a:rPr lang="en-US" smtClean="0"/>
              <a:pPr/>
              <a:t>‹#›</a:t>
            </a:fld>
            <a:endParaRPr lang="en-US" dirty="0"/>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solidFill>
                  <a:schemeClr val="lt1"/>
                </a:solidFill>
                <a:latin typeface="Arial"/>
              </a:rPr>
              <a:t>PwC</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2"/>
            <a:ext cx="8077200" cy="1066799"/>
          </a:xfrm>
        </p:spPr>
        <p:txBody>
          <a:bodyPr anchor="t" anchorCtr="0">
            <a:noAutofit/>
          </a:bodyPr>
          <a:lstStyle>
            <a:lvl1pPr>
              <a:lnSpc>
                <a:spcPct val="90000"/>
              </a:lnSpc>
              <a:defRPr sz="3200">
                <a:solidFill>
                  <a:schemeClr val="tx1"/>
                </a:solidFill>
              </a:defRPr>
            </a:lvl1pPr>
          </a:lstStyle>
          <a:p>
            <a:r>
              <a:rPr lang="en-US" noProof="0" dirty="0" smtClean="0"/>
              <a:t>Click to edit Master title style</a:t>
            </a:r>
          </a:p>
        </p:txBody>
      </p:sp>
      <p:sp>
        <p:nvSpPr>
          <p:cNvPr id="58" name="Subtitle 2"/>
          <p:cNvSpPr>
            <a:spLocks noGrp="1"/>
          </p:cNvSpPr>
          <p:nvPr>
            <p:ph type="subTitle" idx="1"/>
          </p:nvPr>
        </p:nvSpPr>
        <p:spPr bwMode="black">
          <a:xfrm>
            <a:off x="533400" y="1905002"/>
            <a:ext cx="8077200" cy="1371599"/>
          </a:xfrm>
        </p:spPr>
        <p:txBody>
          <a:bodyPr>
            <a:noAutofit/>
          </a:bodyPr>
          <a:lstStyle>
            <a:lvl1pPr marL="0" indent="0" algn="l">
              <a:lnSpc>
                <a:spcPct val="90000"/>
              </a:lnSpc>
              <a:buNone/>
              <a:defRPr sz="3200">
                <a:solidFill>
                  <a:schemeClr val="tx1"/>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dirty="0" smtClean="0"/>
              <a:t>Click to edit Master subtitle style</a:t>
            </a:r>
          </a:p>
        </p:txBody>
      </p:sp>
      <p:cxnSp>
        <p:nvCxnSpPr>
          <p:cNvPr id="12" name="Shape 11"/>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0"/>
          </p:nvPr>
        </p:nvSpPr>
        <p:spPr/>
        <p:txBody>
          <a:bodyPr/>
          <a:lstStyle/>
          <a:p>
            <a:r>
              <a:rPr lang="en-US" dirty="0" smtClean="0"/>
              <a:t>January 2014</a:t>
            </a:r>
            <a:endParaRPr lang="en-US" dirty="0"/>
          </a:p>
        </p:txBody>
      </p:sp>
      <p:sp>
        <p:nvSpPr>
          <p:cNvPr id="15" name="Footer Placeholder 14"/>
          <p:cNvSpPr>
            <a:spLocks noGrp="1"/>
          </p:cNvSpPr>
          <p:nvPr>
            <p:ph type="ftr" sz="quarter" idx="11"/>
          </p:nvPr>
        </p:nvSpPr>
        <p:spPr/>
        <p:txBody>
          <a:bodyPr/>
          <a:lstStyle/>
          <a:p>
            <a:r>
              <a:rPr lang="en-US" dirty="0" smtClean="0"/>
              <a:t>The Volcker Rule – Introduction and Overview (Module 4)</a:t>
            </a:r>
            <a:endParaRPr lang="en-US" dirty="0"/>
          </a:p>
        </p:txBody>
      </p:sp>
      <p:sp>
        <p:nvSpPr>
          <p:cNvPr id="16" name="Slide Number Placeholder 15"/>
          <p:cNvSpPr>
            <a:spLocks noGrp="1"/>
          </p:cNvSpPr>
          <p:nvPr>
            <p:ph type="sldNum" sz="quarter" idx="12"/>
          </p:nvPr>
        </p:nvSpPr>
        <p:spPr/>
        <p:txBody>
          <a:bodyPr/>
          <a:lstStyle/>
          <a:p>
            <a:fld id="{EA380DA1-3F7F-45D5-9FDC-6E0C0FD45D8D}" type="slidenum">
              <a:rPr lang="en-US" smtClean="0"/>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noProof="0" dirty="0" smtClean="0"/>
              <a:t>Click to edit Master title style</a:t>
            </a:r>
            <a:endParaRPr lang="en-US" noProof="0" dirty="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Click to edit Master subtitle style</a:t>
            </a:r>
          </a:p>
        </p:txBody>
      </p:sp>
      <p:cxnSp>
        <p:nvCxnSpPr>
          <p:cNvPr id="11" name="Shape 10"/>
          <p:cNvCxnSpPr/>
          <p:nvPr/>
        </p:nvCxnSpPr>
        <p:spPr>
          <a:xfrm rot="5400000" flipH="1" flipV="1">
            <a:off x="4419602"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0"/>
          </p:nvPr>
        </p:nvSpPr>
        <p:spPr/>
        <p:txBody>
          <a:bodyPr/>
          <a:lstStyle>
            <a:lvl1pPr>
              <a:defRPr>
                <a:solidFill>
                  <a:schemeClr val="lt1"/>
                </a:solidFill>
              </a:defRPr>
            </a:lvl1pPr>
          </a:lstStyle>
          <a:p>
            <a:r>
              <a:rPr lang="en-US" dirty="0" smtClean="0"/>
              <a:t>January 2014</a:t>
            </a:r>
            <a:endParaRPr lang="en-US" dirty="0"/>
          </a:p>
        </p:txBody>
      </p:sp>
      <p:sp>
        <p:nvSpPr>
          <p:cNvPr id="15" name="Footer Placeholder 14"/>
          <p:cNvSpPr>
            <a:spLocks noGrp="1"/>
          </p:cNvSpPr>
          <p:nvPr>
            <p:ph type="ftr" sz="quarter" idx="11"/>
          </p:nvPr>
        </p:nvSpPr>
        <p:spPr/>
        <p:txBody>
          <a:bodyPr/>
          <a:lstStyle>
            <a:lvl1pPr>
              <a:defRPr>
                <a:solidFill>
                  <a:schemeClr val="lt1"/>
                </a:solidFill>
              </a:defRPr>
            </a:lvl1pPr>
          </a:lstStyle>
          <a:p>
            <a:r>
              <a:rPr lang="en-US" dirty="0" smtClean="0"/>
              <a:t>The Volcker Rule – Introduction and Overview (Module 4)</a:t>
            </a:r>
            <a:endParaRPr lang="en-US" dirty="0"/>
          </a:p>
        </p:txBody>
      </p:sp>
      <p:sp>
        <p:nvSpPr>
          <p:cNvPr id="16" name="Slide Number Placeholder 15"/>
          <p:cNvSpPr>
            <a:spLocks noGrp="1"/>
          </p:cNvSpPr>
          <p:nvPr>
            <p:ph type="sldNum" sz="quarter" idx="12"/>
          </p:nvPr>
        </p:nvSpPr>
        <p:spPr/>
        <p:txBody>
          <a:bodyPr/>
          <a:lstStyle>
            <a:lvl1pPr>
              <a:defRPr>
                <a:solidFill>
                  <a:schemeClr val="lt1"/>
                </a:solidFill>
              </a:defRPr>
            </a:lvl1pPr>
          </a:lstStyle>
          <a:p>
            <a:fld id="{2601CE69-4503-4D0A-92D5-AF2D1D5773EC}" type="slidenum">
              <a:rPr lang="en-US" smtClean="0"/>
              <a:pPr/>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solidFill>
                  <a:schemeClr val="lt1"/>
                </a:solidFill>
                <a:latin typeface="Arial"/>
              </a:rPr>
              <a:t>PwC</a:t>
            </a: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noProof="0" dirty="0" smtClean="0"/>
              <a:t>Click to edit Master title style</a:t>
            </a:r>
          </a:p>
        </p:txBody>
      </p:sp>
      <p:sp>
        <p:nvSpPr>
          <p:cNvPr id="20" name="Content Placeholder 19"/>
          <p:cNvSpPr>
            <a:spLocks noGrp="1"/>
          </p:cNvSpPr>
          <p:nvPr>
            <p:ph sz="quarter" idx="13"/>
          </p:nvPr>
        </p:nvSpPr>
        <p:spPr>
          <a:xfrm>
            <a:off x="533402"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Click to edit Master subtitle style</a:t>
            </a:r>
          </a:p>
        </p:txBody>
      </p:sp>
      <p:cxnSp>
        <p:nvCxnSpPr>
          <p:cNvPr id="12" name="Shape 11"/>
          <p:cNvCxnSpPr/>
          <p:nvPr/>
        </p:nvCxnSpPr>
        <p:spPr>
          <a:xfrm rot="5400000" flipH="1" flipV="1">
            <a:off x="4419602"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lvl1pPr>
              <a:defRPr>
                <a:solidFill>
                  <a:schemeClr val="lt1"/>
                </a:solidFill>
              </a:defRPr>
            </a:lvl1pPr>
          </a:lstStyle>
          <a:p>
            <a:r>
              <a:rPr lang="en-US" dirty="0" smtClean="0"/>
              <a:t>January 2014</a:t>
            </a:r>
            <a:endParaRPr lang="en-US" dirty="0"/>
          </a:p>
        </p:txBody>
      </p:sp>
      <p:sp>
        <p:nvSpPr>
          <p:cNvPr id="15" name="Footer Placeholder 14"/>
          <p:cNvSpPr>
            <a:spLocks noGrp="1"/>
          </p:cNvSpPr>
          <p:nvPr>
            <p:ph type="ftr" sz="quarter" idx="15"/>
          </p:nvPr>
        </p:nvSpPr>
        <p:spPr/>
        <p:txBody>
          <a:bodyPr/>
          <a:lstStyle>
            <a:lvl1pPr>
              <a:defRPr>
                <a:solidFill>
                  <a:schemeClr val="lt1"/>
                </a:solidFill>
              </a:defRPr>
            </a:lvl1pPr>
          </a:lstStyle>
          <a:p>
            <a:r>
              <a:rPr lang="en-US" dirty="0" smtClean="0"/>
              <a:t>The Volcker Rule – Introduction and Overview (Module 4)</a:t>
            </a:r>
            <a:endParaRPr lang="en-US" dirty="0"/>
          </a:p>
        </p:txBody>
      </p:sp>
      <p:sp>
        <p:nvSpPr>
          <p:cNvPr id="16" name="Slide Number Placeholder 15"/>
          <p:cNvSpPr>
            <a:spLocks noGrp="1"/>
          </p:cNvSpPr>
          <p:nvPr>
            <p:ph type="sldNum" sz="quarter" idx="16"/>
          </p:nvPr>
        </p:nvSpPr>
        <p:spPr/>
        <p:txBody>
          <a:bodyPr/>
          <a:lstStyle>
            <a:lvl1pPr>
              <a:defRPr>
                <a:solidFill>
                  <a:schemeClr val="lt1"/>
                </a:solidFill>
              </a:defRPr>
            </a:lvl1pPr>
          </a:lstStyle>
          <a:p>
            <a:fld id="{F40ACF99-59B0-4D9D-8D5A-37EBFFBD9CC5}" type="slidenum">
              <a:rPr lang="en-US" smtClean="0"/>
              <a:pPr/>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solidFill>
                  <a:schemeClr val="lt1"/>
                </a:solidFill>
                <a:latin typeface="Arial"/>
              </a:rPr>
              <a:t>PwC</a:t>
            </a: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8"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6" y="838200"/>
            <a:ext cx="5343525" cy="914400"/>
          </a:xfrm>
        </p:spPr>
        <p:txBody>
          <a:bodyPr anchor="t" anchorCtr="0">
            <a:noAutofit/>
          </a:bodyPr>
          <a:lstStyle>
            <a:lvl1pPr>
              <a:lnSpc>
                <a:spcPct val="90000"/>
              </a:lnSpc>
              <a:defRPr sz="3200" b="1" i="1" baseline="0">
                <a:solidFill>
                  <a:schemeClr val="tx1"/>
                </a:solidFill>
              </a:defRPr>
            </a:lvl1pPr>
          </a:lstStyle>
          <a:p>
            <a:r>
              <a:rPr lang="en-US" noProof="0" dirty="0" smtClean="0"/>
              <a:t>Click to add the presentation’s main title</a:t>
            </a:r>
            <a:endParaRPr lang="en-US" noProof="0" dirty="0"/>
          </a:p>
        </p:txBody>
      </p:sp>
      <p:sp>
        <p:nvSpPr>
          <p:cNvPr id="143" name="Subtitle 2"/>
          <p:cNvSpPr>
            <a:spLocks noGrp="1"/>
          </p:cNvSpPr>
          <p:nvPr>
            <p:ph type="subTitle" idx="1" hasCustomPrompt="1"/>
          </p:nvPr>
        </p:nvSpPr>
        <p:spPr bwMode="black">
          <a:xfrm>
            <a:off x="1895476"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102" name="Group 101"/>
          <p:cNvGrpSpPr>
            <a:grpSpLocks noChangeAspect="1"/>
          </p:cNvGrpSpPr>
          <p:nvPr userDrawn="1"/>
        </p:nvGrpSpPr>
        <p:grpSpPr>
          <a:xfrm>
            <a:off x="968593" y="5768682"/>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2"/>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GB" noProof="0" dirty="0"/>
          </a:p>
        </p:txBody>
      </p:sp>
      <p:grpSp>
        <p:nvGrpSpPr>
          <p:cNvPr id="3" name="Group 31"/>
          <p:cNvGrpSpPr/>
          <p:nvPr/>
        </p:nvGrpSpPr>
        <p:grpSpPr>
          <a:xfrm>
            <a:off x="489087"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6" y="838200"/>
            <a:ext cx="534352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46" name="Subtitle 2"/>
          <p:cNvSpPr>
            <a:spLocks noGrp="1"/>
          </p:cNvSpPr>
          <p:nvPr>
            <p:ph type="subTitle" idx="1" hasCustomPrompt="1"/>
          </p:nvPr>
        </p:nvSpPr>
        <p:spPr bwMode="white">
          <a:xfrm>
            <a:off x="1895476"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2"/>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4" name="Title 1"/>
          <p:cNvSpPr>
            <a:spLocks noGrp="1"/>
          </p:cNvSpPr>
          <p:nvPr>
            <p:ph type="ctrTitle" hasCustomPrompt="1"/>
          </p:nvPr>
        </p:nvSpPr>
        <p:spPr bwMode="white">
          <a:xfrm>
            <a:off x="1895476" y="838200"/>
            <a:ext cx="534352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55" name="Subtitle 2"/>
          <p:cNvSpPr>
            <a:spLocks noGrp="1"/>
          </p:cNvSpPr>
          <p:nvPr>
            <p:ph type="subTitle" idx="1" hasCustomPrompt="1"/>
          </p:nvPr>
        </p:nvSpPr>
        <p:spPr bwMode="white">
          <a:xfrm>
            <a:off x="1895476"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sp>
        <p:nvSpPr>
          <p:cNvPr id="17" name="Picture Placeholder 76"/>
          <p:cNvSpPr>
            <a:spLocks noGrp="1"/>
          </p:cNvSpPr>
          <p:nvPr>
            <p:ph type="pic" sz="quarter" idx="13"/>
          </p:nvPr>
        </p:nvSpPr>
        <p:spPr>
          <a:xfrm>
            <a:off x="1752600" y="2899978"/>
            <a:ext cx="6324600" cy="3272223"/>
          </a:xfrm>
        </p:spPr>
        <p:txBody>
          <a:bodyPr/>
          <a:lstStyle>
            <a:lvl1pPr>
              <a:defRPr sz="1400"/>
            </a:lvl1pPr>
          </a:lstStyle>
          <a:p>
            <a:r>
              <a:rPr lang="en-US" noProof="0" dirty="0" smtClean="0"/>
              <a:t>Click icon to add picture</a:t>
            </a:r>
            <a:endParaRPr lang="en-GB" noProof="0" dirty="0"/>
          </a:p>
        </p:txBody>
      </p:sp>
      <p:grpSp>
        <p:nvGrpSpPr>
          <p:cNvPr id="18" name="Group 32"/>
          <p:cNvGrpSpPr/>
          <p:nvPr userDrawn="1"/>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dirty="0" smtClean="0"/>
              <a:t>Click to edit Master title style</a:t>
            </a:r>
            <a:endParaRPr lang="en-US" noProof="0" dirty="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5" name="Shape 14"/>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6"/>
          </p:nvPr>
        </p:nvSpPr>
        <p:spPr/>
        <p:txBody>
          <a:bodyPr/>
          <a:lstStyle/>
          <a:p>
            <a:r>
              <a:rPr lang="en-US" dirty="0" smtClean="0"/>
              <a:t>January 2014</a:t>
            </a:r>
            <a:endParaRPr lang="en-US" dirty="0"/>
          </a:p>
        </p:txBody>
      </p:sp>
      <p:sp>
        <p:nvSpPr>
          <p:cNvPr id="14" name="Footer Placeholder 13"/>
          <p:cNvSpPr>
            <a:spLocks noGrp="1"/>
          </p:cNvSpPr>
          <p:nvPr>
            <p:ph type="ftr" sz="quarter" idx="17"/>
          </p:nvPr>
        </p:nvSpPr>
        <p:spPr/>
        <p:txBody>
          <a:bodyPr/>
          <a:lstStyle/>
          <a:p>
            <a:r>
              <a:rPr lang="en-US" dirty="0" smtClean="0"/>
              <a:t>The Volcker Rule – The Final Rule Overview  (Module 4)</a:t>
            </a:r>
            <a:endParaRPr lang="en-GB" dirty="0"/>
          </a:p>
        </p:txBody>
      </p:sp>
      <p:sp>
        <p:nvSpPr>
          <p:cNvPr id="16" name="Slide Number Placeholder 15"/>
          <p:cNvSpPr>
            <a:spLocks noGrp="1"/>
          </p:cNvSpPr>
          <p:nvPr>
            <p:ph type="sldNum" sz="quarter" idx="18"/>
          </p:nvPr>
        </p:nvSpPr>
        <p:spPr/>
        <p:txBody>
          <a:bodyPr/>
          <a:lstStyle/>
          <a:p>
            <a:fld id="{14E4D3C3-1551-4B08-A80B-5CA8DCEB922B}" type="slidenum">
              <a:rPr lang="en-US" smtClean="0"/>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2"/>
            <a:ext cx="1752600" cy="5486399"/>
          </a:xfrm>
          <a:prstGeom prst="rect">
            <a:avLst/>
          </a:prstGeom>
          <a:solidFill>
            <a:schemeClr val="tx2">
              <a:lumMod val="40000"/>
              <a:lumOff val="60000"/>
            </a:schemeClr>
          </a:solidFill>
          <a:ln w="0">
            <a:noFill/>
            <a:prstDash val="solid"/>
            <a:miter lim="800000"/>
            <a:headEnd/>
            <a:tailEnd/>
          </a:ln>
        </p:spPr>
        <p:txBody>
          <a:bodyPr vert="horz" wrap="square" lIns="91429" tIns="45714" rIns="91429" bIns="45714" numCol="1" anchor="t" anchorCtr="0" compatLnSpc="1">
            <a:prstTxWarp prst="textNoShape">
              <a:avLst/>
            </a:prstTxWarp>
          </a:bodyPr>
          <a:lstStyle/>
          <a:p>
            <a:endParaRPr lang="en-US"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29" tIns="45714" rIns="91429" bIns="45714" numCol="1" anchor="t" anchorCtr="0" compatLnSpc="1">
            <a:prstTxWarp prst="textNoShape">
              <a:avLst/>
            </a:prstTxWarp>
          </a:bodyPr>
          <a:lstStyle/>
          <a:p>
            <a:endParaRPr lang="en-US"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29" tIns="45714" rIns="91429" bIns="45714" numCol="1" anchor="t" anchorCtr="0" compatLnSpc="1">
            <a:prstTxWarp prst="textNoShape">
              <a:avLst/>
            </a:prstTxWarp>
          </a:bodyPr>
          <a:lstStyle/>
          <a:p>
            <a:endParaRPr lang="en-US" noProof="0" dirty="0"/>
          </a:p>
        </p:txBody>
      </p:sp>
      <p:sp>
        <p:nvSpPr>
          <p:cNvPr id="50" name="Title 1"/>
          <p:cNvSpPr>
            <a:spLocks noGrp="1"/>
          </p:cNvSpPr>
          <p:nvPr>
            <p:ph type="ctrTitle" hasCustomPrompt="1"/>
          </p:nvPr>
        </p:nvSpPr>
        <p:spPr bwMode="white">
          <a:xfrm>
            <a:off x="1895476" y="838200"/>
            <a:ext cx="534352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51" name="Subtitle 2"/>
          <p:cNvSpPr>
            <a:spLocks noGrp="1"/>
          </p:cNvSpPr>
          <p:nvPr>
            <p:ph type="subTitle" idx="1" hasCustomPrompt="1"/>
          </p:nvPr>
        </p:nvSpPr>
        <p:spPr bwMode="white">
          <a:xfrm>
            <a:off x="1895476"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US"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11" name="Group 32"/>
          <p:cNvGrpSpPr/>
          <p:nvPr userDrawn="1"/>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noProof="0" dirty="0" smtClean="0"/>
              <a:t>Click to edit Master title style</a:t>
            </a:r>
            <a:endParaRPr lang="en-US" noProof="0" dirty="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US" noProof="0" dirty="0" smtClean="0"/>
              <a:t>Add legal and copyright disclaimers here.</a:t>
            </a:r>
            <a:endParaRPr lang="en-US" noProof="0" dirty="0"/>
          </a:p>
        </p:txBody>
      </p:sp>
      <p:cxnSp>
        <p:nvCxnSpPr>
          <p:cNvPr id="7" name="Shape 6"/>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p:txBody>
          <a:bodyPr/>
          <a:lstStyle/>
          <a:p>
            <a:r>
              <a:rPr lang="en-US" dirty="0" smtClean="0"/>
              <a:t>January 2014</a:t>
            </a:r>
            <a:endParaRPr lang="en-US" dirty="0"/>
          </a:p>
        </p:txBody>
      </p:sp>
      <p:sp>
        <p:nvSpPr>
          <p:cNvPr id="16" name="Footer Placeholder 15"/>
          <p:cNvSpPr>
            <a:spLocks noGrp="1"/>
          </p:cNvSpPr>
          <p:nvPr>
            <p:ph type="ftr" sz="quarter" idx="11"/>
          </p:nvPr>
        </p:nvSpPr>
        <p:spPr/>
        <p:txBody>
          <a:bodyPr/>
          <a:lstStyle/>
          <a:p>
            <a:r>
              <a:rPr lang="en-US" dirty="0" smtClean="0"/>
              <a:t>The Volcker Rule – Introduction and Overview (Module 4)</a:t>
            </a:r>
            <a:endParaRPr lang="en-US" dirty="0"/>
          </a:p>
        </p:txBody>
      </p:sp>
      <p:sp>
        <p:nvSpPr>
          <p:cNvPr id="17" name="Slide Number Placeholder 16"/>
          <p:cNvSpPr>
            <a:spLocks noGrp="1"/>
          </p:cNvSpPr>
          <p:nvPr>
            <p:ph type="sldNum" sz="quarter" idx="12"/>
          </p:nvPr>
        </p:nvSpPr>
        <p:spPr/>
        <p:txBody>
          <a:bodyPr/>
          <a:lstStyle/>
          <a:p>
            <a:fld id="{8353741A-C978-4516-A54E-A8DBE1237755}" type="slidenum">
              <a:rPr lang="en-US" smtClean="0"/>
              <a:t>‹#›</a:t>
            </a:fld>
            <a:endParaRPr lang="en-US" dirty="0"/>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Cover Slide: Fixed Logo">
    <p:bg>
      <p:bgPr>
        <a:solidFill>
          <a:schemeClr val="tx2"/>
        </a:solidFill>
        <a:effectLst/>
      </p:bgPr>
    </p:bg>
    <p:spTree>
      <p:nvGrpSpPr>
        <p:cNvPr id="1" name=""/>
        <p:cNvGrpSpPr/>
        <p:nvPr/>
      </p:nvGrpSpPr>
      <p:grpSpPr>
        <a:xfrm>
          <a:off x="0" y="0"/>
          <a:ext cx="0" cy="0"/>
          <a:chOff x="0" y="0"/>
          <a:chExt cx="0" cy="0"/>
        </a:xfrm>
      </p:grpSpPr>
      <p:pic>
        <p:nvPicPr>
          <p:cNvPr id="1026" name="Picture 2" descr="C:\Users\011929\Documents\A - WORK\Branding\Downloads from Brandsite\Logos\PwC_fl_wt_png\PwC_fl_30mmh_w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1949" y="5740167"/>
            <a:ext cx="1293449" cy="982577"/>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hape 140"/>
          <p:cNvCxnSpPr/>
          <p:nvPr/>
        </p:nvCxnSpPr>
        <p:spPr>
          <a:xfrm rot="5400000" flipH="1" flipV="1">
            <a:off x="5096257" y="-2734056"/>
            <a:ext cx="152399" cy="6839712"/>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1752600"/>
            <a:ext cx="6696838" cy="914400"/>
          </a:xfrm>
        </p:spPr>
        <p:txBody>
          <a:bodyPr anchor="b" anchorCtr="0">
            <a:noAutofit/>
          </a:bodyPr>
          <a:lstStyle>
            <a:lvl1pPr>
              <a:lnSpc>
                <a:spcPct val="90000"/>
              </a:lnSpc>
              <a:defRPr sz="2800" b="1" i="1" baseline="0">
                <a:solidFill>
                  <a:schemeClr val="bg1"/>
                </a:solidFill>
              </a:defRPr>
            </a:lvl1pPr>
          </a:lstStyle>
          <a:p>
            <a:r>
              <a:rPr lang="en-GB" noProof="0" dirty="0" smtClean="0"/>
              <a:t>Enter heading</a:t>
            </a:r>
            <a:endParaRPr lang="en-GB" noProof="0" dirty="0"/>
          </a:p>
        </p:txBody>
      </p:sp>
      <p:sp>
        <p:nvSpPr>
          <p:cNvPr id="143" name="Subtitle 2"/>
          <p:cNvSpPr>
            <a:spLocks noGrp="1"/>
          </p:cNvSpPr>
          <p:nvPr>
            <p:ph type="subTitle" idx="1" hasCustomPrompt="1"/>
          </p:nvPr>
        </p:nvSpPr>
        <p:spPr bwMode="black">
          <a:xfrm>
            <a:off x="1895475" y="2667000"/>
            <a:ext cx="6715125" cy="914401"/>
          </a:xfrm>
        </p:spPr>
        <p:txBody>
          <a:bodyPr>
            <a:noAutofit/>
          </a:bodyPr>
          <a:lstStyle>
            <a:lvl1pPr marL="0" indent="0" algn="l">
              <a:lnSpc>
                <a:spcPct val="90000"/>
              </a:lnSpc>
              <a:spcAft>
                <a:spcPts val="0"/>
              </a:spcAft>
              <a:buNone/>
              <a:defRPr sz="28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sp>
        <p:nvSpPr>
          <p:cNvPr id="35" name="Title 1"/>
          <p:cNvSpPr txBox="1">
            <a:spLocks/>
          </p:cNvSpPr>
          <p:nvPr userDrawn="1"/>
        </p:nvSpPr>
        <p:spPr bwMode="black">
          <a:xfrm>
            <a:off x="1905000" y="838200"/>
            <a:ext cx="534352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0" i="1" kern="1200" baseline="0">
                <a:solidFill>
                  <a:schemeClr val="tx1"/>
                </a:solidFill>
                <a:latin typeface="+mj-lt"/>
                <a:ea typeface="+mj-ea"/>
                <a:cs typeface="+mj-cs"/>
              </a:defRPr>
            </a:lvl1pPr>
          </a:lstStyle>
          <a:p>
            <a:r>
              <a:rPr lang="en-GB" b="1" dirty="0" smtClean="0">
                <a:solidFill>
                  <a:schemeClr val="bg1"/>
                </a:solidFill>
              </a:rPr>
              <a:t>Stand out for the right reasons</a:t>
            </a:r>
            <a:br>
              <a:rPr lang="en-GB" b="1" dirty="0" smtClean="0">
                <a:solidFill>
                  <a:schemeClr val="bg1"/>
                </a:solidFill>
              </a:rPr>
            </a:br>
            <a:r>
              <a:rPr lang="en-GB" dirty="0" smtClean="0">
                <a:solidFill>
                  <a:schemeClr val="bg1"/>
                </a:solidFill>
              </a:rPr>
              <a:t>Financial Services Risk and Regulation</a:t>
            </a:r>
            <a:endParaRPr lang="en-GB" dirty="0">
              <a:solidFill>
                <a:schemeClr val="bg1"/>
              </a:solidFill>
            </a:endParaRPr>
          </a:p>
        </p:txBody>
      </p:sp>
    </p:spTree>
    <p:extLst>
      <p:ext uri="{BB962C8B-B14F-4D97-AF65-F5344CB8AC3E}">
        <p14:creationId xmlns:p14="http://schemas.microsoft.com/office/powerpoint/2010/main" val="35696058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40" name="Logo with Panels"/>
          <p:cNvGrpSpPr/>
          <p:nvPr userDrawn="1"/>
        </p:nvGrpSpPr>
        <p:grpSpPr>
          <a:xfrm>
            <a:off x="1027609" y="0"/>
            <a:ext cx="8116392" cy="6457244"/>
            <a:chOff x="1130368" y="0"/>
            <a:chExt cx="8928031" cy="7318210"/>
          </a:xfrm>
        </p:grpSpPr>
        <p:grpSp>
          <p:nvGrpSpPr>
            <p:cNvPr id="4"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68"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69"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9"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186"/>
                <a:endParaRPr lang="en-US" sz="1000" dirty="0">
                  <a:solidFill>
                    <a:srgbClr val="000000"/>
                  </a:solidFill>
                </a:endParaRPr>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7"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186"/>
                <a:endParaRPr lang="en-US" dirty="0">
                  <a:solidFill>
                    <a:srgbClr val="000000"/>
                  </a:solidFill>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grpSp>
        <p:grpSp>
          <p:nvGrpSpPr>
            <p:cNvPr id="3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grpSp>
      </p:grpSp>
      <p:sp>
        <p:nvSpPr>
          <p:cNvPr id="33" name="Descriptor"/>
          <p:cNvSpPr txBox="1"/>
          <p:nvPr userDrawn="1">
            <p:custDataLst>
              <p:tags r:id="rId1"/>
            </p:custDataLst>
          </p:nvPr>
        </p:nvSpPr>
        <p:spPr bwMode="white">
          <a:xfrm>
            <a:off x="1870364" y="742278"/>
            <a:ext cx="32060" cy="138499"/>
          </a:xfrm>
          <a:prstGeom prst="rect">
            <a:avLst/>
          </a:prstGeom>
          <a:noFill/>
          <a:ln>
            <a:noFill/>
          </a:ln>
        </p:spPr>
        <p:txBody>
          <a:bodyPr wrap="none" lIns="0" tIns="0" rIns="0" bIns="0" rtlCol="0">
            <a:spAutoFit/>
          </a:bodyPr>
          <a:lstStyle/>
          <a:p>
            <a:pPr defTabSz="914186"/>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2" rtlCol="0" anchor="t" anchorCtr="0">
            <a:spAutoFit/>
          </a:bodyPr>
          <a:lstStyle>
            <a:lvl1pPr algn="l" defTabSz="914186"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noProof="0" smtClean="0"/>
              <a:t>Subtitle</a:t>
            </a:r>
            <a:endParaRPr lang="en-US" noProof="0" dirty="0" smtClean="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73" rtlCol="0" anchor="t" anchorCtr="0">
            <a:spAutoFit/>
          </a:bodyPr>
          <a:lstStyle/>
          <a:p>
            <a:pPr defTabSz="914186"/>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3"/>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34" name="Cover image"/>
          <p:cNvSpPr txBox="1">
            <a:spLocks noChangeAspect="1"/>
          </p:cNvSpPr>
          <p:nvPr userDrawn="1">
            <p:custDataLst>
              <p:tags r:id="rId7"/>
            </p:custDataLst>
          </p:nvPr>
        </p:nvSpPr>
        <p:spPr>
          <a:xfrm>
            <a:off x="1731213" y="3167623"/>
            <a:ext cx="6109026" cy="2823882"/>
          </a:xfrm>
          <a:prstGeom prst="rect">
            <a:avLst/>
          </a:prstGeom>
          <a:noFill/>
          <a:ln w="3175">
            <a:noFill/>
          </a:ln>
        </p:spPr>
        <p:txBody>
          <a:bodyPr wrap="square" lIns="0" tIns="0" rIns="0" bIns="0" rtlCol="0">
            <a:noAutofit/>
          </a:bodyPr>
          <a:lstStyle/>
          <a:p>
            <a:pPr indent="-274256" defTabSz="914186">
              <a:spcAft>
                <a:spcPts val="900"/>
              </a:spcAft>
            </a:pPr>
            <a:endParaRPr lang="en-US" sz="2000" dirty="0" smtClean="0">
              <a:solidFill>
                <a:srgbClr val="000000"/>
              </a:solidFill>
              <a:latin typeface="Georgia" pitchFamily="18" charset="0"/>
            </a:endParaRPr>
          </a:p>
        </p:txBody>
      </p:sp>
      <p:cxnSp>
        <p:nvCxnSpPr>
          <p:cNvPr id="25" name="Frame Line"/>
          <p:cNvCxnSpPr/>
          <p:nvPr userDrawn="1"/>
        </p:nvCxnSpPr>
        <p:spPr bwMode="black">
          <a:xfrm flipV="1">
            <a:off x="346365" y="3171488"/>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718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8179724"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5" name="Page Number"/>
          <p:cNvSpPr txBox="1"/>
          <p:nvPr userDrawn="1">
            <p:custDataLst>
              <p:tags r:id="rId2"/>
            </p:custDataLst>
          </p:nvPr>
        </p:nvSpPr>
        <p:spPr>
          <a:xfrm>
            <a:off x="8361223" y="6429177"/>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14"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0" name="Section Footer"/>
          <p:cNvSpPr txBox="1"/>
          <p:nvPr userDrawn="1">
            <p:custDataLst>
              <p:tags r:id="rId3"/>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29" name="Disclaimer" hidden="1"/>
          <p:cNvSpPr txBox="1"/>
          <p:nvPr userDrawn="1">
            <p:custDataLst>
              <p:tags r:id="rId4"/>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19" name="Presentation Disclaimer"/>
          <p:cNvSpPr txBox="1"/>
          <p:nvPr userDrawn="1">
            <p:custDataLst>
              <p:tags r:id="rId5"/>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18" name="Executive Summary" hidden="1"/>
          <p:cNvSpPr txBox="1"/>
          <p:nvPr userDrawn="1">
            <p:custDataLst>
              <p:tags r:id="rId6"/>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1" name="Draft stamp" hidden="1"/>
          <p:cNvSpPr txBox="1"/>
          <p:nvPr userDrawn="1">
            <p:custDataLst>
              <p:tags r:id="rId7"/>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8"/>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3" name="Date/Filepath" hidden="1"/>
          <p:cNvSpPr txBox="1"/>
          <p:nvPr userDrawn="1">
            <p:custDataLst>
              <p:tags r:id="rId9"/>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4"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500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402336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4638502" y="1952513"/>
            <a:ext cx="4023360" cy="3896958"/>
          </a:xfrm>
        </p:spPr>
        <p:txBody>
          <a:bodyPr tIns="0" bIns="0"/>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9" name="Page Number"/>
          <p:cNvSpPr txBox="1"/>
          <p:nvPr userDrawn="1">
            <p:custDataLst>
              <p:tags r:id="rId3"/>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38"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40" name="Section Footer"/>
          <p:cNvSpPr txBox="1"/>
          <p:nvPr userDrawn="1">
            <p:custDataLst>
              <p:tags r:id="rId4"/>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43" name="Presentation Disclaimer"/>
          <p:cNvSpPr txBox="1"/>
          <p:nvPr userDrawn="1">
            <p:custDataLst>
              <p:tags r:id="rId6"/>
            </p:custDataLst>
          </p:nvPr>
        </p:nvSpPr>
        <p:spPr>
          <a:xfrm>
            <a:off x="488977"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41" name="Executive Summary" hidden="1"/>
          <p:cNvSpPr txBox="1"/>
          <p:nvPr userDrawn="1">
            <p:custDataLst>
              <p:tags r:id="rId7"/>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1" name="Date/Filepath" hidden="1"/>
          <p:cNvSpPr txBox="1"/>
          <p:nvPr userDrawn="1">
            <p:custDataLst>
              <p:tags r:id="rId10"/>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9"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5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9" y="1952513"/>
            <a:ext cx="5403273"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6026728"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Page Number"/>
          <p:cNvSpPr txBox="1"/>
          <p:nvPr userDrawn="1">
            <p:custDataLst>
              <p:tags r:id="rId3"/>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5"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7" name="Section Footer"/>
          <p:cNvSpPr txBox="1"/>
          <p:nvPr userDrawn="1">
            <p:custDataLst>
              <p:tags r:id="rId4"/>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31" name="Presentation Disclaimer"/>
          <p:cNvSpPr txBox="1"/>
          <p:nvPr userDrawn="1">
            <p:custDataLst>
              <p:tags r:id="rId6"/>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9" name="Executive Summary" hidden="1"/>
          <p:cNvSpPr txBox="1"/>
          <p:nvPr userDrawn="1">
            <p:custDataLst>
              <p:tags r:id="rId7"/>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1" name="Date/Filepath" hidden="1"/>
          <p:cNvSpPr txBox="1"/>
          <p:nvPr userDrawn="1">
            <p:custDataLst>
              <p:tags r:id="rId10"/>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990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9"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258590" y="1952513"/>
            <a:ext cx="5403273"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Page Number"/>
          <p:cNvSpPr txBox="1"/>
          <p:nvPr userDrawn="1">
            <p:custDataLst>
              <p:tags r:id="rId3"/>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5"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7" name="Section Footer"/>
          <p:cNvSpPr txBox="1"/>
          <p:nvPr userDrawn="1">
            <p:custDataLst>
              <p:tags r:id="rId4"/>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31" name="Presentation Disclaimer"/>
          <p:cNvSpPr txBox="1"/>
          <p:nvPr userDrawn="1">
            <p:custDataLst>
              <p:tags r:id="rId6"/>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9" name="Executive Summary" hidden="1"/>
          <p:cNvSpPr txBox="1"/>
          <p:nvPr userDrawn="1">
            <p:custDataLst>
              <p:tags r:id="rId7"/>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1" name="Date/Filepath" hidden="1"/>
          <p:cNvSpPr txBox="1"/>
          <p:nvPr userDrawn="1">
            <p:custDataLst>
              <p:tags r:id="rId10"/>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7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4"/>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482138" y="396957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8" name="Content Placeholder 4"/>
          <p:cNvSpPr>
            <a:spLocks noGrp="1"/>
          </p:cNvSpPr>
          <p:nvPr>
            <p:ph sz="quarter" idx="26"/>
            <p:custDataLst>
              <p:tags r:id="rId3"/>
            </p:custDataLst>
          </p:nvPr>
        </p:nvSpPr>
        <p:spPr>
          <a:xfrm>
            <a:off x="4638502" y="1952513"/>
            <a:ext cx="402336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9" name="Page Number"/>
          <p:cNvSpPr txBox="1"/>
          <p:nvPr userDrawn="1">
            <p:custDataLst>
              <p:tags r:id="rId4"/>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7"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0" name="Section Footer"/>
          <p:cNvSpPr txBox="1"/>
          <p:nvPr userDrawn="1">
            <p:custDataLst>
              <p:tags r:id="rId5"/>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44" name="Disclaimer" hidden="1"/>
          <p:cNvSpPr txBox="1"/>
          <p:nvPr userDrawn="1">
            <p:custDataLst>
              <p:tags r:id="rId6"/>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43" name="Presentation Disclaimer"/>
          <p:cNvSpPr txBox="1"/>
          <p:nvPr userDrawn="1">
            <p:custDataLst>
              <p:tags r:id="rId7"/>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31" name="Executive Summary" hidden="1"/>
          <p:cNvSpPr txBox="1"/>
          <p:nvPr userDrawn="1">
            <p:custDataLst>
              <p:tags r:id="rId8"/>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6" name="Draft stamp" hidden="1"/>
          <p:cNvSpPr txBox="1"/>
          <p:nvPr userDrawn="1">
            <p:custDataLst>
              <p:tags r:id="rId9"/>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9" name="Section Header"/>
          <p:cNvSpPr txBox="1"/>
          <p:nvPr userDrawn="1">
            <p:custDataLst>
              <p:tags r:id="rId10"/>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5" name="Date/Filepath" hidden="1"/>
          <p:cNvSpPr txBox="1"/>
          <p:nvPr userDrawn="1">
            <p:custDataLst>
              <p:tags r:id="rId11"/>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7"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3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US" noProof="0" dirty="0"/>
          </a:p>
        </p:txBody>
      </p:sp>
      <p:sp>
        <p:nvSpPr>
          <p:cNvPr id="28" name="Content Placeholder 26"/>
          <p:cNvSpPr>
            <a:spLocks noGrp="1"/>
          </p:cNvSpPr>
          <p:nvPr>
            <p:ph sz="quarter" idx="14"/>
          </p:nvPr>
        </p:nvSpPr>
        <p:spPr>
          <a:xfrm>
            <a:off x="533400" y="1752602"/>
            <a:ext cx="3962400" cy="4419599"/>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1" name="Content Placeholder 26"/>
          <p:cNvSpPr>
            <a:spLocks noGrp="1"/>
          </p:cNvSpPr>
          <p:nvPr>
            <p:ph sz="quarter" idx="15"/>
          </p:nvPr>
        </p:nvSpPr>
        <p:spPr>
          <a:xfrm>
            <a:off x="4648202" y="1752600"/>
            <a:ext cx="3962399" cy="4419600"/>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62" name="Shape 61"/>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n-US" dirty="0" smtClean="0"/>
              <a:t>January 2014</a:t>
            </a:r>
            <a:endParaRPr lang="en-US" dirty="0"/>
          </a:p>
        </p:txBody>
      </p:sp>
      <p:sp>
        <p:nvSpPr>
          <p:cNvPr id="15" name="Footer Placeholder 14"/>
          <p:cNvSpPr>
            <a:spLocks noGrp="1"/>
          </p:cNvSpPr>
          <p:nvPr>
            <p:ph type="ftr" sz="quarter" idx="17"/>
          </p:nvPr>
        </p:nvSpPr>
        <p:spPr/>
        <p:txBody>
          <a:bodyPr/>
          <a:lstStyle/>
          <a:p>
            <a:r>
              <a:rPr lang="en-US" dirty="0" smtClean="0"/>
              <a:t>The Volcker Rule – The Final Rule Overview  (Module 4)</a:t>
            </a:r>
            <a:endParaRPr lang="en-GB" dirty="0"/>
          </a:p>
        </p:txBody>
      </p:sp>
      <p:sp>
        <p:nvSpPr>
          <p:cNvPr id="16" name="Slide Number Placeholder 15"/>
          <p:cNvSpPr>
            <a:spLocks noGrp="1"/>
          </p:cNvSpPr>
          <p:nvPr>
            <p:ph type="sldNum" sz="quarter" idx="18"/>
          </p:nvPr>
        </p:nvSpPr>
        <p:spPr/>
        <p:txBody>
          <a:bodyPr/>
          <a:lstStyle/>
          <a:p>
            <a:fld id="{CBF47DAE-0B7B-425E-9426-B741898AB2C1}" type="slidenum">
              <a:rPr lang="en-US" smtClean="0"/>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smtClean="0"/>
              <a:t>Insert banner statement here</a:t>
            </a:r>
            <a:endParaRPr lang="en-US" dirty="0"/>
          </a:p>
        </p:txBody>
      </p:sp>
      <p:sp>
        <p:nvSpPr>
          <p:cNvPr id="16" name="Content Placeholder 2"/>
          <p:cNvSpPr>
            <a:spLocks noGrp="1"/>
          </p:cNvSpPr>
          <p:nvPr>
            <p:ph sz="quarter" idx="10"/>
            <p:custDataLst>
              <p:tags r:id="rId1"/>
            </p:custDataLst>
          </p:nvPr>
        </p:nvSpPr>
        <p:spPr>
          <a:xfrm>
            <a:off x="482138" y="1952513"/>
            <a:ext cx="4023360" cy="38969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custDataLst>
              <p:tags r:id="rId2"/>
            </p:custDataLst>
          </p:nvPr>
        </p:nvSpPr>
        <p:spPr>
          <a:xfrm>
            <a:off x="4638502" y="1952514"/>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custDataLst>
              <p:tags r:id="rId3"/>
            </p:custDataLst>
          </p:nvPr>
        </p:nvSpPr>
        <p:spPr>
          <a:xfrm>
            <a:off x="4638502" y="396957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age Number"/>
          <p:cNvSpPr txBox="1"/>
          <p:nvPr userDrawn="1">
            <p:custDataLst>
              <p:tags r:id="rId4"/>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5"/>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27" name="Disclaimer" hidden="1"/>
          <p:cNvSpPr txBox="1"/>
          <p:nvPr userDrawn="1">
            <p:custDataLst>
              <p:tags r:id="rId6"/>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26" name="Presentation Disclaimer"/>
          <p:cNvSpPr txBox="1"/>
          <p:nvPr userDrawn="1">
            <p:custDataLst>
              <p:tags r:id="rId7"/>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8"/>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19" name="Draft stamp" hidden="1"/>
          <p:cNvSpPr txBox="1"/>
          <p:nvPr userDrawn="1">
            <p:custDataLst>
              <p:tags r:id="rId9"/>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10"/>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17" name="Date/Filepath" hidden="1"/>
          <p:cNvSpPr txBox="1"/>
          <p:nvPr userDrawn="1">
            <p:custDataLst>
              <p:tags r:id="rId11"/>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60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9"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258590"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custDataLst>
              <p:tags r:id="rId3"/>
            </p:custDataLst>
          </p:nvPr>
        </p:nvSpPr>
        <p:spPr>
          <a:xfrm>
            <a:off x="6026728"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7" name="Page Number"/>
          <p:cNvSpPr txBox="1"/>
          <p:nvPr userDrawn="1">
            <p:custDataLst>
              <p:tags r:id="rId4"/>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6"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Section Footer"/>
          <p:cNvSpPr txBox="1"/>
          <p:nvPr userDrawn="1">
            <p:custDataLst>
              <p:tags r:id="rId5"/>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7" name="Disclaimer" hidden="1"/>
          <p:cNvSpPr txBox="1"/>
          <p:nvPr userDrawn="1">
            <p:custDataLst>
              <p:tags r:id="rId6"/>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32" name="Presentation Disclaimer"/>
          <p:cNvSpPr txBox="1"/>
          <p:nvPr userDrawn="1">
            <p:custDataLst>
              <p:tags r:id="rId7"/>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30" name="Executive Summary" hidden="1"/>
          <p:cNvSpPr txBox="1"/>
          <p:nvPr userDrawn="1">
            <p:custDataLst>
              <p:tags r:id="rId8"/>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5" name="Draft stamp" hidden="1"/>
          <p:cNvSpPr txBox="1"/>
          <p:nvPr userDrawn="1">
            <p:custDataLst>
              <p:tags r:id="rId9"/>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8" name="Section Header"/>
          <p:cNvSpPr txBox="1"/>
          <p:nvPr userDrawn="1">
            <p:custDataLst>
              <p:tags r:id="rId10"/>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3" name="Date/Filepath" hidden="1"/>
          <p:cNvSpPr txBox="1"/>
          <p:nvPr userDrawn="1">
            <p:custDataLst>
              <p:tags r:id="rId11"/>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81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482138" y="1952514"/>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4638502" y="1952514"/>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482138" y="396957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4638502" y="396957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7" name="Page Number"/>
          <p:cNvSpPr txBox="1"/>
          <p:nvPr userDrawn="1">
            <p:custDataLst>
              <p:tags r:id="rId1"/>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6"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Section Footer"/>
          <p:cNvSpPr txBox="1"/>
          <p:nvPr userDrawn="1">
            <p:custDataLst>
              <p:tags r:id="rId2"/>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8" name="Disclaimer" hidden="1"/>
          <p:cNvSpPr txBox="1"/>
          <p:nvPr userDrawn="1">
            <p:custDataLst>
              <p:tags r:id="rId3"/>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33" name="Presentation Disclaimer"/>
          <p:cNvSpPr txBox="1"/>
          <p:nvPr userDrawn="1">
            <p:custDataLst>
              <p:tags r:id="rId4"/>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30" name="Executive Summary" hidden="1"/>
          <p:cNvSpPr txBox="1"/>
          <p:nvPr userDrawn="1">
            <p:custDataLst>
              <p:tags r:id="rId5"/>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32" name="Draft stamp" hidden="1"/>
          <p:cNvSpPr txBox="1"/>
          <p:nvPr userDrawn="1">
            <p:custDataLst>
              <p:tags r:id="rId6"/>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9" name="Section Header"/>
          <p:cNvSpPr txBox="1"/>
          <p:nvPr userDrawn="1">
            <p:custDataLst>
              <p:tags r:id="rId7"/>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24" name="Date/Filepath" hidden="1"/>
          <p:cNvSpPr txBox="1"/>
          <p:nvPr userDrawn="1">
            <p:custDataLst>
              <p:tags r:id="rId8"/>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2"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340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482138" y="1952514"/>
            <a:ext cx="8179724"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482138" y="396957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4638502" y="396957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age Number"/>
          <p:cNvSpPr txBox="1"/>
          <p:nvPr userDrawn="1">
            <p:custDataLst>
              <p:tags r:id="rId1"/>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2"/>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27" name="Disclaimer" hidden="1"/>
          <p:cNvSpPr txBox="1"/>
          <p:nvPr userDrawn="1">
            <p:custDataLst>
              <p:tags r:id="rId3"/>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26" name="Presentation Disclaimer"/>
          <p:cNvSpPr txBox="1"/>
          <p:nvPr userDrawn="1">
            <p:custDataLst>
              <p:tags r:id="rId4"/>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5"/>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19" name="Draft stamp" hidden="1"/>
          <p:cNvSpPr txBox="1"/>
          <p:nvPr userDrawn="1">
            <p:custDataLst>
              <p:tags r:id="rId6"/>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7"/>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17" name="Date/Filepath" hidden="1"/>
          <p:cNvSpPr txBox="1"/>
          <p:nvPr userDrawn="1">
            <p:custDataLst>
              <p:tags r:id="rId8"/>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12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482137" y="1952514"/>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4638502" y="1952514"/>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482022" y="3969573"/>
            <a:ext cx="8179724"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Page Number"/>
          <p:cNvSpPr txBox="1"/>
          <p:nvPr userDrawn="1">
            <p:custDataLst>
              <p:tags r:id="rId1"/>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2"/>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27" name="Disclaimer" hidden="1"/>
          <p:cNvSpPr txBox="1"/>
          <p:nvPr userDrawn="1">
            <p:custDataLst>
              <p:tags r:id="rId3"/>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26" name="Presentation Disclaimer"/>
          <p:cNvSpPr txBox="1"/>
          <p:nvPr userDrawn="1">
            <p:custDataLst>
              <p:tags r:id="rId4"/>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5"/>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19" name="Draft stamp" hidden="1"/>
          <p:cNvSpPr txBox="1"/>
          <p:nvPr userDrawn="1">
            <p:custDataLst>
              <p:tags r:id="rId6"/>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7"/>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17" name="Date/Filepath" hidden="1"/>
          <p:cNvSpPr txBox="1"/>
          <p:nvPr userDrawn="1">
            <p:custDataLst>
              <p:tags r:id="rId8"/>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9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482139" y="1952514"/>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3256425" y="1952514"/>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6026728" y="1952514"/>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482139" y="396957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2" name="Content Placeholder 6"/>
          <p:cNvSpPr>
            <a:spLocks noGrp="1"/>
          </p:cNvSpPr>
          <p:nvPr>
            <p:ph sz="quarter" idx="28"/>
          </p:nvPr>
        </p:nvSpPr>
        <p:spPr>
          <a:xfrm>
            <a:off x="3256425" y="396957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4" name="Content Placeholder 7"/>
          <p:cNvSpPr>
            <a:spLocks noGrp="1"/>
          </p:cNvSpPr>
          <p:nvPr>
            <p:ph sz="quarter" idx="29"/>
          </p:nvPr>
        </p:nvSpPr>
        <p:spPr>
          <a:xfrm>
            <a:off x="6026728" y="396957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0" name="Page Number"/>
          <p:cNvSpPr txBox="1"/>
          <p:nvPr userDrawn="1">
            <p:custDataLst>
              <p:tags r:id="rId1"/>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9"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1" name="Section Footer"/>
          <p:cNvSpPr txBox="1"/>
          <p:nvPr userDrawn="1">
            <p:custDataLst>
              <p:tags r:id="rId2"/>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20" name="Disclaimer" hidden="1"/>
          <p:cNvSpPr txBox="1"/>
          <p:nvPr userDrawn="1">
            <p:custDataLst>
              <p:tags r:id="rId3"/>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41" name="Presentation Disclaimer"/>
          <p:cNvSpPr txBox="1"/>
          <p:nvPr userDrawn="1">
            <p:custDataLst>
              <p:tags r:id="rId4"/>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32" name="Executive Summary" hidden="1"/>
          <p:cNvSpPr txBox="1"/>
          <p:nvPr userDrawn="1">
            <p:custDataLst>
              <p:tags r:id="rId5"/>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37" name="Draft stamp" hidden="1"/>
          <p:cNvSpPr txBox="1"/>
          <p:nvPr userDrawn="1">
            <p:custDataLst>
              <p:tags r:id="rId6"/>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21" name="Section Header"/>
          <p:cNvSpPr txBox="1"/>
          <p:nvPr userDrawn="1">
            <p:custDataLst>
              <p:tags r:id="rId7"/>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33" name="Date/Filepath" hidden="1"/>
          <p:cNvSpPr txBox="1"/>
          <p:nvPr userDrawn="1">
            <p:custDataLst>
              <p:tags r:id="rId8"/>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4"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595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US" noProof="0" smtClean="0"/>
              <a:t>Insert banner statement here</a:t>
            </a:r>
            <a:endParaRPr lang="en-US" dirty="0"/>
          </a:p>
        </p:txBody>
      </p:sp>
      <p:sp>
        <p:nvSpPr>
          <p:cNvPr id="25" name="Page Number"/>
          <p:cNvSpPr txBox="1"/>
          <p:nvPr userDrawn="1">
            <p:custDataLst>
              <p:tags r:id="rId1"/>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24"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Report Date"/>
          <p:cNvSpPr txBox="1"/>
          <p:nvPr userDrawn="1">
            <p:custDataLst>
              <p:tags r:id="rId2"/>
            </p:custDataLst>
          </p:nvPr>
        </p:nvSpPr>
        <p:spPr>
          <a:xfrm>
            <a:off x="7988834" y="6301293"/>
            <a:ext cx="664517" cy="122205"/>
          </a:xfrm>
          <a:prstGeom prst="rect">
            <a:avLst/>
          </a:prstGeom>
          <a:noFill/>
        </p:spPr>
        <p:txBody>
          <a:bodyPr wrap="none" lIns="0" tIns="0" rIns="0" bIns="0" rtlCol="0">
            <a:spAutoFit/>
          </a:bodyPr>
          <a:lstStyle/>
          <a:p>
            <a:pPr indent="-246146" algn="r" defTabSz="914186">
              <a:spcAft>
                <a:spcPts val="808"/>
              </a:spcAft>
            </a:pPr>
            <a:r>
              <a:rPr lang="en-US" sz="800" noProof="1" smtClean="0">
                <a:solidFill>
                  <a:srgbClr val="000000"/>
                </a:solidFill>
              </a:rPr>
              <a:t>June 26, 2013</a:t>
            </a:r>
          </a:p>
        </p:txBody>
      </p:sp>
      <p:sp>
        <p:nvSpPr>
          <p:cNvPr id="26" name="Section Footer"/>
          <p:cNvSpPr txBox="1"/>
          <p:nvPr userDrawn="1">
            <p:custDataLst>
              <p:tags r:id="rId3"/>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6" name="Disclaimer" hidden="1"/>
          <p:cNvSpPr txBox="1"/>
          <p:nvPr userDrawn="1">
            <p:custDataLst>
              <p:tags r:id="rId4"/>
            </p:custDataLst>
          </p:nvPr>
        </p:nvSpPr>
        <p:spPr>
          <a:xfrm>
            <a:off x="4638502" y="6420551"/>
            <a:ext cx="2951018" cy="122205"/>
          </a:xfrm>
          <a:prstGeom prst="rect">
            <a:avLst/>
          </a:prstGeom>
          <a:noFill/>
        </p:spPr>
        <p:txBody>
          <a:bodyPr wrap="square" lIns="0" tIns="0" rIns="0" bIns="0" rtlCol="0" anchor="b" anchorCtr="0">
            <a:spAutoFit/>
          </a:bodyPr>
          <a:lstStyle/>
          <a:p>
            <a:pPr defTabSz="914186"/>
            <a:endParaRPr lang="en-US" sz="800" noProof="1" smtClean="0">
              <a:solidFill>
                <a:srgbClr val="000000"/>
              </a:solidFill>
            </a:endParaRPr>
          </a:p>
        </p:txBody>
      </p:sp>
      <p:sp>
        <p:nvSpPr>
          <p:cNvPr id="30" name="Presentation Disclaimer"/>
          <p:cNvSpPr txBox="1"/>
          <p:nvPr userDrawn="1">
            <p:custDataLst>
              <p:tags r:id="rId5"/>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27" name="Executive Summary" hidden="1"/>
          <p:cNvSpPr txBox="1"/>
          <p:nvPr userDrawn="1">
            <p:custDataLst>
              <p:tags r:id="rId6"/>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US" sz="1400" noProof="1" smtClean="0">
              <a:solidFill>
                <a:srgbClr val="000000"/>
              </a:solidFill>
            </a:endParaRPr>
          </a:p>
        </p:txBody>
      </p:sp>
      <p:sp>
        <p:nvSpPr>
          <p:cNvPr id="21" name="Draft stamp" hidden="1"/>
          <p:cNvSpPr txBox="1"/>
          <p:nvPr userDrawn="1">
            <p:custDataLst>
              <p:tags r:id="rId7"/>
            </p:custDataLst>
          </p:nvPr>
        </p:nvSpPr>
        <p:spPr>
          <a:xfrm>
            <a:off x="8344213" y="710006"/>
            <a:ext cx="304571" cy="169277"/>
          </a:xfrm>
          <a:prstGeom prst="rect">
            <a:avLst/>
          </a:prstGeom>
          <a:noFill/>
          <a:ln>
            <a:noFill/>
          </a:ln>
        </p:spPr>
        <p:txBody>
          <a:bodyPr wrap="none" lIns="0" tIns="0" rIns="0" bIns="0" rtlCol="0">
            <a:spAutoFit/>
          </a:bodyPr>
          <a:lstStyle/>
          <a:p>
            <a:pPr algn="r" defTabSz="914186"/>
            <a:r>
              <a:rPr lang="en-US" sz="1100" noProof="1" smtClean="0">
                <a:solidFill>
                  <a:srgbClr val="000000"/>
                </a:solidFill>
              </a:rPr>
              <a:t>Draft</a:t>
            </a:r>
            <a:endParaRPr lang="en-US" sz="1100" noProof="1">
              <a:solidFill>
                <a:srgbClr val="000000"/>
              </a:solidFill>
            </a:endParaRPr>
          </a:p>
        </p:txBody>
      </p:sp>
      <p:sp>
        <p:nvSpPr>
          <p:cNvPr id="14" name="Section Header"/>
          <p:cNvSpPr txBox="1"/>
          <p:nvPr userDrawn="1">
            <p:custDataLst>
              <p:tags r:id="rId8"/>
            </p:custDataLst>
          </p:nvPr>
        </p:nvSpPr>
        <p:spPr>
          <a:xfrm>
            <a:off x="482138" y="750347"/>
            <a:ext cx="4987636" cy="121024"/>
          </a:xfrm>
          <a:prstGeom prst="rect">
            <a:avLst/>
          </a:prstGeom>
          <a:noFill/>
        </p:spPr>
        <p:txBody>
          <a:bodyPr wrap="square" lIns="0" tIns="0" rIns="0" bIns="0" rtlCol="0" anchor="b" anchorCtr="0">
            <a:noAutofit/>
          </a:bodyPr>
          <a:lstStyle/>
          <a:p>
            <a:pPr defTabSz="914186"/>
            <a:endParaRPr lang="en-US" sz="800" noProof="1" smtClean="0">
              <a:solidFill>
                <a:srgbClr val="000000"/>
              </a:solidFill>
            </a:endParaRPr>
          </a:p>
        </p:txBody>
      </p:sp>
      <p:sp>
        <p:nvSpPr>
          <p:cNvPr id="19" name="Date/Filepath" hidden="1"/>
          <p:cNvSpPr txBox="1"/>
          <p:nvPr userDrawn="1">
            <p:custDataLst>
              <p:tags r:id="rId9"/>
            </p:custDataLst>
          </p:nvPr>
        </p:nvSpPr>
        <p:spPr>
          <a:xfrm>
            <a:off x="2999514" y="353376"/>
            <a:ext cx="5652655" cy="244411"/>
          </a:xfrm>
          <a:prstGeom prst="rect">
            <a:avLst/>
          </a:prstGeom>
          <a:noFill/>
        </p:spPr>
        <p:txBody>
          <a:bodyPr wrap="square" lIns="0" tIns="0" rIns="0" bIns="0" rtlCol="0" anchor="b" anchorCtr="0">
            <a:spAutoFit/>
          </a:bodyPr>
          <a:lstStyle/>
          <a:p>
            <a:pPr algn="r" defTabSz="914186"/>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8"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1474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322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7" name="Frame Line"/>
          <p:cNvCxnSpPr/>
          <p:nvPr userDrawn="1"/>
        </p:nvCxnSpPr>
        <p:spPr>
          <a:xfrm flipV="1">
            <a:off x="346365"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562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482138" y="1392768"/>
            <a:ext cx="8179724" cy="446276"/>
          </a:xfrm>
        </p:spPr>
        <p:txBody>
          <a:bodyPr wrap="square" tIns="0" bIns="0" anchor="t">
            <a:spAutoFit/>
          </a:bodyPr>
          <a:lstStyle>
            <a:lvl1pPr algn="l">
              <a:defRPr sz="2900" b="1" i="1" cap="none">
                <a:solidFill>
                  <a:schemeClr val="tx1"/>
                </a:solidFill>
              </a:defRPr>
            </a:lvl1pPr>
          </a:lstStyle>
          <a:p>
            <a:r>
              <a:rPr lang="en-US" noProof="0" smtClean="0"/>
              <a:t>Click to add Section Divider Title</a:t>
            </a:r>
            <a:endParaRPr lang="en-US" noProof="0" dirty="0"/>
          </a:p>
        </p:txBody>
      </p:sp>
      <p:sp>
        <p:nvSpPr>
          <p:cNvPr id="9" name="Page Number"/>
          <p:cNvSpPr txBox="1"/>
          <p:nvPr userDrawn="1">
            <p:custDataLst>
              <p:tags r:id="rId2"/>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8"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6" name="Section No."/>
          <p:cNvSpPr>
            <a:spLocks noGrp="1"/>
          </p:cNvSpPr>
          <p:nvPr>
            <p:ph type="body" idx="1" hasCustomPrompt="1"/>
            <p:custDataLst>
              <p:tags r:id="rId3"/>
            </p:custDataLst>
          </p:nvPr>
        </p:nvSpPr>
        <p:spPr>
          <a:xfrm>
            <a:off x="482138" y="959294"/>
            <a:ext cx="8179724" cy="381176"/>
          </a:xfrm>
        </p:spPr>
        <p:txBody>
          <a:bodyPr wrap="none" tIns="0" bIns="0" anchor="t"/>
          <a:lstStyle>
            <a:lvl1pPr marL="0" indent="0">
              <a:spcAft>
                <a:spcPts val="0"/>
              </a:spcAft>
              <a:buNone/>
              <a:defRPr sz="2900" b="0" i="0">
                <a:solidFill>
                  <a:schemeClr val="tx1"/>
                </a:solidFill>
                <a:latin typeface="+mj-lt"/>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noProof="0" smtClean="0"/>
              <a:t>Click to edit Section Divider style</a:t>
            </a:r>
            <a:endParaRPr lang="en-US" noProof="0" dirty="0" smtClean="0"/>
          </a:p>
        </p:txBody>
      </p:sp>
      <p:sp>
        <p:nvSpPr>
          <p:cNvPr id="10" name="Section Footer"/>
          <p:cNvSpPr txBox="1"/>
          <p:nvPr userDrawn="1">
            <p:custDataLst>
              <p:tags r:id="rId4"/>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7" name="Presentation Disclaimer"/>
          <p:cNvSpPr txBox="1"/>
          <p:nvPr userDrawn="1">
            <p:custDataLst>
              <p:tags r:id="rId5"/>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11" name="Slide Tags" hidden="1"/>
          <p:cNvSpPr txBox="1"/>
          <p:nvPr userDrawn="1">
            <p:custDataLst>
              <p:tags r:id="rId6"/>
            </p:custDataLst>
          </p:nvPr>
        </p:nvSpPr>
        <p:spPr>
          <a:xfrm>
            <a:off x="0" y="201706"/>
            <a:ext cx="1454727" cy="236748"/>
          </a:xfrm>
          <a:prstGeom prst="rect">
            <a:avLst/>
          </a:prstGeom>
          <a:noFill/>
        </p:spPr>
        <p:txBody>
          <a:bodyPr wrap="square" lIns="82048" tIns="41025" rIns="82048" bIns="41025" rtlCol="0">
            <a:spAutoFit/>
          </a:bodyPr>
          <a:lstStyle/>
          <a:p>
            <a:pPr defTabSz="914186"/>
            <a:r>
              <a:rPr lang="en-US" sz="1000" noProof="1" smtClean="0">
                <a:solidFill>
                  <a:srgbClr val="000000"/>
                </a:solidFill>
              </a:rPr>
              <a:t>Slide Tags</a:t>
            </a:r>
            <a:endParaRPr lang="en-US" sz="1000" noProof="1">
              <a:solidFill>
                <a:srgbClr val="000000"/>
              </a:solidFill>
            </a:endParaRPr>
          </a:p>
        </p:txBody>
      </p:sp>
      <p:cxnSp>
        <p:nvCxnSpPr>
          <p:cNvPr id="12" name="Frame Line"/>
          <p:cNvCxnSpPr/>
          <p:nvPr userDrawn="1"/>
        </p:nvCxnSpPr>
        <p:spPr>
          <a:xfrm flipV="1">
            <a:off x="346365" y="90529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76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noProof="0" dirty="0" smtClean="0"/>
              <a:t>Click to edit Master title style</a:t>
            </a:r>
            <a:endParaRPr lang="en-US" noProof="0" dirty="0"/>
          </a:p>
        </p:txBody>
      </p:sp>
      <p:sp>
        <p:nvSpPr>
          <p:cNvPr id="27" name="Content Placeholder 26"/>
          <p:cNvSpPr>
            <a:spLocks noGrp="1"/>
          </p:cNvSpPr>
          <p:nvPr>
            <p:ph sz="quarter" idx="13"/>
          </p:nvPr>
        </p:nvSpPr>
        <p:spPr>
          <a:xfrm>
            <a:off x="533400" y="1752602"/>
            <a:ext cx="2590800" cy="4419599"/>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8" name="Content Placeholder 26"/>
          <p:cNvSpPr>
            <a:spLocks noGrp="1"/>
          </p:cNvSpPr>
          <p:nvPr>
            <p:ph sz="quarter" idx="14"/>
          </p:nvPr>
        </p:nvSpPr>
        <p:spPr>
          <a:xfrm>
            <a:off x="3276602" y="1752602"/>
            <a:ext cx="2590799" cy="4419599"/>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1" name="Content Placeholder 26"/>
          <p:cNvSpPr>
            <a:spLocks noGrp="1"/>
          </p:cNvSpPr>
          <p:nvPr>
            <p:ph sz="quarter" idx="15"/>
          </p:nvPr>
        </p:nvSpPr>
        <p:spPr>
          <a:xfrm>
            <a:off x="6019800" y="1752602"/>
            <a:ext cx="2590800" cy="4419599"/>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9" name="Shape 18"/>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n-US" dirty="0" smtClean="0"/>
              <a:t>January 2014</a:t>
            </a:r>
            <a:endParaRPr lang="en-US" dirty="0"/>
          </a:p>
        </p:txBody>
      </p:sp>
      <p:sp>
        <p:nvSpPr>
          <p:cNvPr id="15" name="Footer Placeholder 14"/>
          <p:cNvSpPr>
            <a:spLocks noGrp="1"/>
          </p:cNvSpPr>
          <p:nvPr>
            <p:ph type="ftr" sz="quarter" idx="17"/>
          </p:nvPr>
        </p:nvSpPr>
        <p:spPr/>
        <p:txBody>
          <a:bodyPr/>
          <a:lstStyle/>
          <a:p>
            <a:r>
              <a:rPr lang="en-US" dirty="0" smtClean="0"/>
              <a:t>The Volcker Rule – Introduction and Overview (Module 4)</a:t>
            </a:r>
            <a:endParaRPr lang="en-US" dirty="0"/>
          </a:p>
        </p:txBody>
      </p:sp>
      <p:sp>
        <p:nvSpPr>
          <p:cNvPr id="16" name="Slide Number Placeholder 15"/>
          <p:cNvSpPr>
            <a:spLocks noGrp="1"/>
          </p:cNvSpPr>
          <p:nvPr>
            <p:ph type="sldNum" sz="quarter" idx="18"/>
          </p:nvPr>
        </p:nvSpPr>
        <p:spPr/>
        <p:txBody>
          <a:bodyPr/>
          <a:lstStyle/>
          <a:p>
            <a:fld id="{8678E1D0-5DED-40FC-9E88-47DE62472FCB}" type="slidenum">
              <a:rPr lang="en-US" smtClean="0"/>
              <a:t>‹#›</a:t>
            </a:fld>
            <a:endParaRPr lang="en-US" dirty="0"/>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482138" y="1393299"/>
            <a:ext cx="8179724" cy="446276"/>
          </a:xfrm>
        </p:spPr>
        <p:txBody>
          <a:bodyPr wrap="square" tIns="0" bIns="0" anchor="t">
            <a:spAutoFit/>
          </a:bodyPr>
          <a:lstStyle>
            <a:lvl1pPr algn="l">
              <a:defRPr sz="2900" b="1" i="1" cap="none" baseline="0">
                <a:latin typeface="+mj-lt"/>
              </a:defRPr>
            </a:lvl1pPr>
          </a:lstStyle>
          <a:p>
            <a:r>
              <a:rPr lang="en-US" noProof="0" smtClean="0"/>
              <a:t>Click to add Appendix Divider Title</a:t>
            </a:r>
            <a:endParaRPr lang="en-US" noProof="0" dirty="0"/>
          </a:p>
        </p:txBody>
      </p:sp>
      <p:sp>
        <p:nvSpPr>
          <p:cNvPr id="11" name="Page Number"/>
          <p:cNvSpPr txBox="1"/>
          <p:nvPr userDrawn="1">
            <p:custDataLst>
              <p:tags r:id="rId2"/>
            </p:custDataLst>
          </p:nvPr>
        </p:nvSpPr>
        <p:spPr>
          <a:xfrm>
            <a:off x="8361223" y="6430384"/>
            <a:ext cx="290945" cy="93877"/>
          </a:xfrm>
          <a:prstGeom prst="rect">
            <a:avLst/>
          </a:prstGeom>
          <a:noFill/>
        </p:spPr>
        <p:txBody>
          <a:bodyPr wrap="none" lIns="0" tIns="0" rIns="0" bIns="0" rtlCol="0">
            <a:noAutofit/>
          </a:bodyPr>
          <a:lstStyle/>
          <a:p>
            <a:pPr algn="r" defTabSz="914186">
              <a:lnSpc>
                <a:spcPts val="897"/>
              </a:lnSpc>
            </a:pPr>
            <a:endParaRPr lang="en-US" sz="800" noProof="1" smtClean="0">
              <a:solidFill>
                <a:srgbClr val="000000"/>
              </a:solidFill>
            </a:endParaRPr>
          </a:p>
        </p:txBody>
      </p:sp>
      <p:sp>
        <p:nvSpPr>
          <p:cNvPr id="9"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defTabSz="914186">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 name="Section No."/>
          <p:cNvSpPr>
            <a:spLocks noGrp="1"/>
          </p:cNvSpPr>
          <p:nvPr>
            <p:ph type="body" idx="1" hasCustomPrompt="1"/>
            <p:custDataLst>
              <p:tags r:id="rId3"/>
            </p:custDataLst>
          </p:nvPr>
        </p:nvSpPr>
        <p:spPr>
          <a:xfrm>
            <a:off x="482138" y="959294"/>
            <a:ext cx="8179724" cy="381176"/>
          </a:xfrm>
        </p:spPr>
        <p:txBody>
          <a:bodyPr wrap="none" tIns="0" bIns="0" anchor="t"/>
          <a:lstStyle>
            <a:lvl1pPr marL="0" indent="0">
              <a:spcAft>
                <a:spcPts val="0"/>
              </a:spcAft>
              <a:buNone/>
              <a:defRPr sz="2900" b="0" i="0">
                <a:solidFill>
                  <a:schemeClr val="tx1"/>
                </a:solidFill>
                <a:latin typeface="+mj-lt"/>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noProof="0" smtClean="0"/>
              <a:t>Click to edit Appendix Divider style</a:t>
            </a:r>
            <a:endParaRPr lang="en-US" noProof="0" dirty="0" smtClean="0"/>
          </a:p>
        </p:txBody>
      </p:sp>
      <p:sp>
        <p:nvSpPr>
          <p:cNvPr id="12" name="Section Footer"/>
          <p:cNvSpPr txBox="1"/>
          <p:nvPr userDrawn="1">
            <p:custDataLst>
              <p:tags r:id="rId4"/>
            </p:custDataLst>
          </p:nvPr>
        </p:nvSpPr>
        <p:spPr>
          <a:xfrm>
            <a:off x="488633" y="6297091"/>
            <a:ext cx="4015047" cy="122205"/>
          </a:xfrm>
          <a:prstGeom prst="rect">
            <a:avLst/>
          </a:prstGeom>
          <a:noFill/>
          <a:ln>
            <a:noFill/>
          </a:ln>
        </p:spPr>
        <p:txBody>
          <a:bodyPr wrap="square" lIns="0" tIns="0" rIns="0" bIns="0" rtlCol="0" anchor="b" anchorCtr="0">
            <a:spAutoFit/>
          </a:bodyPr>
          <a:lstStyle/>
          <a:p>
            <a:pPr defTabSz="914186"/>
            <a:endParaRPr lang="en-US" sz="800" noProof="1" smtClean="0">
              <a:solidFill>
                <a:srgbClr val="000000"/>
              </a:solidFill>
            </a:endParaRPr>
          </a:p>
        </p:txBody>
      </p:sp>
      <p:sp>
        <p:nvSpPr>
          <p:cNvPr id="14" name="Presentation Disclaimer"/>
          <p:cNvSpPr txBox="1"/>
          <p:nvPr userDrawn="1">
            <p:custDataLst>
              <p:tags r:id="rId5"/>
            </p:custDataLst>
          </p:nvPr>
        </p:nvSpPr>
        <p:spPr>
          <a:xfrm>
            <a:off x="488632" y="6179934"/>
            <a:ext cx="7340138" cy="122205"/>
          </a:xfrm>
          <a:prstGeom prst="rect">
            <a:avLst/>
          </a:prstGeom>
          <a:noFill/>
        </p:spPr>
        <p:txBody>
          <a:bodyPr wrap="square" lIns="0" tIns="0" rIns="0" bIns="0" rtlCol="0" anchor="t" anchorCtr="0">
            <a:spAutoFit/>
          </a:bodyPr>
          <a:lstStyle/>
          <a:p>
            <a:pPr defTabSz="914186"/>
            <a:r>
              <a:rPr lang="en-US" sz="800" noProof="1" smtClean="0">
                <a:solidFill>
                  <a:srgbClr val="000000"/>
                </a:solidFill>
              </a:rPr>
              <a:t>Confidential Information for the sole benefit and use of PwC’s Client.</a:t>
            </a:r>
          </a:p>
        </p:txBody>
      </p:sp>
      <p:sp>
        <p:nvSpPr>
          <p:cNvPr id="16" name="Slide Tags" hidden="1"/>
          <p:cNvSpPr txBox="1"/>
          <p:nvPr userDrawn="1">
            <p:custDataLst>
              <p:tags r:id="rId6"/>
            </p:custDataLst>
          </p:nvPr>
        </p:nvSpPr>
        <p:spPr>
          <a:xfrm>
            <a:off x="0" y="201706"/>
            <a:ext cx="1454727" cy="236748"/>
          </a:xfrm>
          <a:prstGeom prst="rect">
            <a:avLst/>
          </a:prstGeom>
          <a:noFill/>
        </p:spPr>
        <p:txBody>
          <a:bodyPr wrap="square" lIns="82048" tIns="41025" rIns="82048" bIns="41025" rtlCol="0">
            <a:spAutoFit/>
          </a:bodyPr>
          <a:lstStyle/>
          <a:p>
            <a:pPr defTabSz="914186"/>
            <a:r>
              <a:rPr lang="en-US" sz="1000" noProof="1" smtClean="0">
                <a:solidFill>
                  <a:srgbClr val="000000"/>
                </a:solidFill>
              </a:rPr>
              <a:t>Slide Tags</a:t>
            </a:r>
            <a:endParaRPr lang="en-US" sz="1000" noProof="1">
              <a:solidFill>
                <a:srgbClr val="000000"/>
              </a:solidFill>
            </a:endParaRPr>
          </a:p>
        </p:txBody>
      </p:sp>
      <p:cxnSp>
        <p:nvCxnSpPr>
          <p:cNvPr id="17" name="Frame Line"/>
          <p:cNvCxnSpPr/>
          <p:nvPr userDrawn="1"/>
        </p:nvCxnSpPr>
        <p:spPr>
          <a:xfrm flipV="1">
            <a:off x="346365" y="90529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445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4" name="Logo with Panels"/>
          <p:cNvGrpSpPr/>
          <p:nvPr userDrawn="1"/>
        </p:nvGrpSpPr>
        <p:grpSpPr>
          <a:xfrm>
            <a:off x="1027609" y="0"/>
            <a:ext cx="8116392" cy="6457244"/>
            <a:chOff x="1130368" y="0"/>
            <a:chExt cx="8928031" cy="7318210"/>
          </a:xfrm>
        </p:grpSpPr>
        <p:grpSp>
          <p:nvGrpSpPr>
            <p:cNvPr id="5"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68"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6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9"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186"/>
                <a:endParaRPr lang="en-US" sz="1000" dirty="0">
                  <a:solidFill>
                    <a:srgbClr val="000000"/>
                  </a:solidFill>
                </a:endParaRPr>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7"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186"/>
                <a:endParaRPr lang="en-US" dirty="0">
                  <a:solidFill>
                    <a:srgbClr val="000000"/>
                  </a:solidFill>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grpSp>
        <p:grpSp>
          <p:nvGrpSpPr>
            <p:cNvPr id="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grpSp>
      </p:grpSp>
      <p:sp>
        <p:nvSpPr>
          <p:cNvPr id="33" name="Descriptor"/>
          <p:cNvSpPr txBox="1"/>
          <p:nvPr userDrawn="1">
            <p:custDataLst>
              <p:tags r:id="rId1"/>
            </p:custDataLst>
          </p:nvPr>
        </p:nvSpPr>
        <p:spPr bwMode="white">
          <a:xfrm>
            <a:off x="1870364" y="742278"/>
            <a:ext cx="32060" cy="138499"/>
          </a:xfrm>
          <a:prstGeom prst="rect">
            <a:avLst/>
          </a:prstGeom>
          <a:noFill/>
          <a:ln>
            <a:noFill/>
          </a:ln>
        </p:spPr>
        <p:txBody>
          <a:bodyPr wrap="none" lIns="0" tIns="0" rIns="0" bIns="0" rtlCol="0">
            <a:spAutoFit/>
          </a:bodyPr>
          <a:lstStyle/>
          <a:p>
            <a:pPr defTabSz="914186"/>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2" rtlCol="0" anchor="t" anchorCtr="0">
            <a:spAutoFit/>
          </a:bodyPr>
          <a:lstStyle>
            <a:lvl1pPr algn="l" defTabSz="914186"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noProof="0" smtClean="0"/>
              <a:t>Subtitle</a:t>
            </a:r>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73" rtlCol="0" anchor="t" anchorCtr="0">
            <a:spAutoFit/>
          </a:bodyPr>
          <a:lstStyle/>
          <a:p>
            <a:pPr defTabSz="914186"/>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3"/>
            <a:ext cx="1113905" cy="236365"/>
          </a:xfrm>
          <a:prstGeom prst="rect">
            <a:avLst/>
          </a:prstGeom>
          <a:noFill/>
          <a:ln>
            <a:noFill/>
          </a:ln>
        </p:spPr>
        <p:txBody>
          <a:bodyPr wrap="square" lIns="0" tIns="0" rIns="0" bIns="96908"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35" name="Content Placeholder 34"/>
          <p:cNvSpPr>
            <a:spLocks noGrp="1"/>
          </p:cNvSpPr>
          <p:nvPr>
            <p:ph sz="quarter" idx="10" hasCustomPrompt="1"/>
            <p:custDataLst>
              <p:tags r:id="rId7"/>
            </p:custDataLst>
          </p:nvPr>
        </p:nvSpPr>
        <p:spPr>
          <a:xfrm>
            <a:off x="482138" y="4098665"/>
            <a:ext cx="1113905" cy="1145689"/>
          </a:xfrm>
        </p:spPr>
        <p:txBody>
          <a:bodyPr/>
          <a:lstStyle>
            <a:lvl1pPr>
              <a:defRPr sz="900" i="1"/>
            </a:lvl1pPr>
          </a:lstStyle>
          <a:p>
            <a:pPr lvl="0"/>
            <a:r>
              <a:rPr lang="en-US" noProof="0" smtClean="0"/>
              <a:t>Click to enter text</a:t>
            </a:r>
            <a:endParaRPr lang="en-US" noProof="0"/>
          </a:p>
        </p:txBody>
      </p:sp>
      <p:cxnSp>
        <p:nvCxnSpPr>
          <p:cNvPr id="25" name="Frame Line"/>
          <p:cNvCxnSpPr/>
          <p:nvPr userDrawn="1"/>
        </p:nvCxnSpPr>
        <p:spPr bwMode="black">
          <a:xfrm flipV="1">
            <a:off x="346365"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 name="Cover image"/>
          <p:cNvSpPr txBox="1">
            <a:spLocks noChangeAspect="1"/>
          </p:cNvSpPr>
          <p:nvPr userDrawn="1">
            <p:custDataLst>
              <p:tags r:id="rId8"/>
            </p:custDataLst>
          </p:nvPr>
        </p:nvSpPr>
        <p:spPr>
          <a:xfrm>
            <a:off x="1731213" y="3167623"/>
            <a:ext cx="6109026" cy="2823882"/>
          </a:xfrm>
          <a:prstGeom prst="rect">
            <a:avLst/>
          </a:prstGeom>
          <a:noFill/>
          <a:ln w="3175">
            <a:noFill/>
          </a:ln>
        </p:spPr>
        <p:txBody>
          <a:bodyPr wrap="square" lIns="0" tIns="0" rIns="0" bIns="0" rtlCol="0">
            <a:noAutofit/>
          </a:bodyPr>
          <a:lstStyle/>
          <a:p>
            <a:pPr indent="-274256" defTabSz="914186">
              <a:spcAft>
                <a:spcPts val="900"/>
              </a:spcAft>
            </a:pPr>
            <a:endParaRPr lang="en-US" sz="2000" dirty="0" smtClean="0">
              <a:solidFill>
                <a:srgbClr val="000000"/>
              </a:solidFill>
              <a:latin typeface="Georgia" pitchFamily="18" charset="0"/>
            </a:endParaRPr>
          </a:p>
        </p:txBody>
      </p:sp>
    </p:spTree>
    <p:extLst>
      <p:ext uri="{BB962C8B-B14F-4D97-AF65-F5344CB8AC3E}">
        <p14:creationId xmlns:p14="http://schemas.microsoft.com/office/powerpoint/2010/main" val="40909645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46" name="Logo with Panels"/>
          <p:cNvGrpSpPr/>
          <p:nvPr userDrawn="1"/>
        </p:nvGrpSpPr>
        <p:grpSpPr>
          <a:xfrm>
            <a:off x="1027607" y="5640894"/>
            <a:ext cx="1107260" cy="816350"/>
            <a:chOff x="3835013" y="2828854"/>
            <a:chExt cx="1217986" cy="925197"/>
          </a:xfrm>
        </p:grpSpPr>
        <p:grpSp>
          <p:nvGrpSpPr>
            <p:cNvPr id="47" name="Logo Panels"/>
            <p:cNvGrpSpPr/>
            <p:nvPr/>
          </p:nvGrpSpPr>
          <p:grpSpPr>
            <a:xfrm>
              <a:off x="4609614" y="2828854"/>
              <a:ext cx="443385" cy="397546"/>
              <a:chOff x="4609614" y="2828854"/>
              <a:chExt cx="443385" cy="397546"/>
            </a:xfrm>
          </p:grpSpPr>
          <p:sp>
            <p:nvSpPr>
              <p:cNvPr id="51"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2"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3"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4"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5"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6"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7"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8"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9"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60"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61"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62"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grpSp>
        <p:grpSp>
          <p:nvGrpSpPr>
            <p:cNvPr id="48" name="Logo"/>
            <p:cNvGrpSpPr/>
            <p:nvPr/>
          </p:nvGrpSpPr>
          <p:grpSpPr>
            <a:xfrm>
              <a:off x="3835013" y="3226397"/>
              <a:ext cx="905256" cy="527654"/>
              <a:chOff x="3835013" y="3226397"/>
              <a:chExt cx="905256" cy="527654"/>
            </a:xfrm>
          </p:grpSpPr>
          <p:sp>
            <p:nvSpPr>
              <p:cNvPr id="49"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50" name="Freeform 49"/>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grpSp>
      </p:grpSp>
      <p:sp>
        <p:nvSpPr>
          <p:cNvPr id="25" name="Descriptor"/>
          <p:cNvSpPr txBox="1"/>
          <p:nvPr userDrawn="1">
            <p:custDataLst>
              <p:tags r:id="rId1"/>
            </p:custDataLst>
          </p:nvPr>
        </p:nvSpPr>
        <p:spPr bwMode="black">
          <a:xfrm>
            <a:off x="1870364" y="742278"/>
            <a:ext cx="32060" cy="138499"/>
          </a:xfrm>
          <a:prstGeom prst="rect">
            <a:avLst/>
          </a:prstGeom>
          <a:noFill/>
          <a:ln>
            <a:noFill/>
          </a:ln>
        </p:spPr>
        <p:txBody>
          <a:bodyPr wrap="none" lIns="0" tIns="0" rIns="0" bIns="0" rtlCol="0">
            <a:spAutoFit/>
          </a:bodyPr>
          <a:lstStyle/>
          <a:p>
            <a:pPr defTabSz="914186"/>
            <a:r>
              <a:rPr lang="en-US" sz="900" dirty="0" smtClean="0">
                <a:solidFill>
                  <a:srgbClr val="000000"/>
                </a:solidFill>
                <a:cs typeface="Arial" pitchFamily="34" charset="0"/>
              </a:rPr>
              <a:t> </a:t>
            </a:r>
          </a:p>
        </p:txBody>
      </p:sp>
      <p:sp>
        <p:nvSpPr>
          <p:cNvPr id="2" name="Repot Title"/>
          <p:cNvSpPr>
            <a:spLocks noGrp="1"/>
          </p:cNvSpPr>
          <p:nvPr userDrawn="1">
            <p:ph type="ctrTitle" hasCustomPrompt="1"/>
            <p:custDataLst>
              <p:tags r:id="rId2"/>
            </p:custDataLst>
          </p:nvPr>
        </p:nvSpPr>
        <p:spPr bwMode="black">
          <a:xfrm>
            <a:off x="1869834" y="1112680"/>
            <a:ext cx="5403273" cy="434270"/>
          </a:xfrm>
        </p:spPr>
        <p:txBody>
          <a:bodyPr vert="horz" lIns="0" tIns="0" rIns="0" bIns="32302" rtlCol="0" anchor="t" anchorCtr="0">
            <a:spAutoFit/>
          </a:bodyPr>
          <a:lstStyle>
            <a:lvl1pPr algn="l" defTabSz="914186" rtl="0" eaLnBrk="1" latinLnBrk="0" hangingPunct="1">
              <a:lnSpc>
                <a:spcPct val="90000"/>
              </a:lnSpc>
              <a:spcBef>
                <a:spcPct val="0"/>
              </a:spcBef>
              <a:buNone/>
              <a:defRPr lang="en-GB" sz="2900" b="1" i="1" kern="1200" baseline="0" noProof="0">
                <a:solidFill>
                  <a:schemeClr val="tx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black">
          <a:xfrm>
            <a:off x="1869834" y="1546412"/>
            <a:ext cx="5403273" cy="401648"/>
          </a:xfrm>
        </p:spPr>
        <p:txBody>
          <a:bodyPr tIns="0" bIns="0">
            <a:spAutoFit/>
          </a:bodyPr>
          <a:lstStyle>
            <a:lvl1pPr marL="0" indent="0" algn="l">
              <a:lnSpc>
                <a:spcPct val="90000"/>
              </a:lnSpc>
              <a:spcAft>
                <a:spcPts val="0"/>
              </a:spcAft>
              <a:buNone/>
              <a:defRPr sz="2900" baseline="0">
                <a:solidFill>
                  <a:schemeClr val="tx1"/>
                </a:solidFill>
                <a:latin typeface="+mj-lt"/>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noProof="0" smtClean="0"/>
              <a:t>Subtitle</a:t>
            </a:r>
            <a:endParaRPr lang="en-US" noProof="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73" rtlCol="0" anchor="t" anchorCtr="0">
            <a:spAutoFit/>
          </a:bodyPr>
          <a:lstStyle/>
          <a:p>
            <a:pPr defTabSz="914186"/>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3"/>
            <a:ext cx="1113905" cy="138499"/>
          </a:xfrm>
          <a:prstGeom prst="rect">
            <a:avLst/>
          </a:prstGeom>
          <a:noFill/>
          <a:ln>
            <a:noFill/>
          </a:ln>
        </p:spPr>
        <p:txBody>
          <a:bodyPr wrap="square" lIns="0" tIns="0" rIns="0" bIns="0" rtlCol="0">
            <a:spAutoFit/>
          </a:bodyPr>
          <a:lstStyle/>
          <a:p>
            <a:pPr defTabSz="914186"/>
            <a:endParaRPr lang="en-US" sz="900" i="1" dirty="0" smtClean="0">
              <a:solidFill>
                <a:srgbClr val="000000"/>
              </a:solidFill>
              <a:latin typeface="Georgia" pitchFamily="18" charset="0"/>
              <a:cs typeface="Arial" pitchFamily="34" charset="0"/>
            </a:endParaRPr>
          </a:p>
        </p:txBody>
      </p:sp>
      <p:cxnSp>
        <p:nvCxnSpPr>
          <p:cNvPr id="72" name="Frame Line"/>
          <p:cNvCxnSpPr/>
          <p:nvPr userDrawn="1"/>
        </p:nvCxnSpPr>
        <p:spPr bwMode="black">
          <a:xfrm flipV="1">
            <a:off x="1731820" y="1006541"/>
            <a:ext cx="6923050" cy="127059"/>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Frame Line"/>
          <p:cNvCxnSpPr/>
          <p:nvPr userDrawn="1"/>
        </p:nvCxnSpPr>
        <p:spPr bwMode="black">
          <a:xfrm flipV="1">
            <a:off x="346365"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972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 Slide: Colour">
    <p:spTree>
      <p:nvGrpSpPr>
        <p:cNvPr id="1" name=""/>
        <p:cNvGrpSpPr/>
        <p:nvPr/>
      </p:nvGrpSpPr>
      <p:grpSpPr>
        <a:xfrm>
          <a:off x="0" y="0"/>
          <a:ext cx="0" cy="0"/>
          <a:chOff x="0" y="0"/>
          <a:chExt cx="0" cy="0"/>
        </a:xfrm>
      </p:grpSpPr>
      <p:grpSp>
        <p:nvGrpSpPr>
          <p:cNvPr id="27" name="Logo with Panels"/>
          <p:cNvGrpSpPr/>
          <p:nvPr userDrawn="1"/>
        </p:nvGrpSpPr>
        <p:grpSpPr>
          <a:xfrm>
            <a:off x="1027607" y="0"/>
            <a:ext cx="8116393" cy="6457244"/>
            <a:chOff x="1130368" y="0"/>
            <a:chExt cx="8928032" cy="7318210"/>
          </a:xfrm>
        </p:grpSpPr>
        <p:grpSp>
          <p:nvGrpSpPr>
            <p:cNvPr id="4" name="Logo Shapes"/>
            <p:cNvGrpSpPr/>
            <p:nvPr userDrawn="1"/>
          </p:nvGrpSpPr>
          <p:grpSpPr>
            <a:xfrm>
              <a:off x="1904991" y="0"/>
              <a:ext cx="8153409" cy="6792221"/>
              <a:chOff x="1828799" y="0"/>
              <a:chExt cx="8153409" cy="6792221"/>
            </a:xfrm>
          </p:grpSpPr>
          <p:sp>
            <p:nvSpPr>
              <p:cNvPr id="68"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4"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186"/>
                <a:endParaRPr lang="en-US" sz="1000" dirty="0">
                  <a:solidFill>
                    <a:srgbClr val="000000"/>
                  </a:solidFill>
                </a:endParaRPr>
              </a:p>
            </p:txBody>
          </p:sp>
          <p:sp>
            <p:nvSpPr>
              <p:cNvPr id="29"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pPr defTabSz="914186"/>
                <a:endParaRPr lang="en-US" sz="1000" dirty="0">
                  <a:solidFill>
                    <a:srgbClr val="000000"/>
                  </a:solidFill>
                </a:endParaRPr>
              </a:p>
            </p:txBody>
          </p:sp>
        </p:grpSp>
        <p:grpSp>
          <p:nvGrpSpPr>
            <p:cNvPr id="26" name="Logo"/>
            <p:cNvGrpSpPr/>
            <p:nvPr userDrawn="1"/>
          </p:nvGrpSpPr>
          <p:grpSpPr>
            <a:xfrm>
              <a:off x="1130368" y="6790556"/>
              <a:ext cx="905256" cy="527654"/>
              <a:chOff x="1130368" y="6790556"/>
              <a:chExt cx="905256" cy="527654"/>
            </a:xfrm>
          </p:grpSpPr>
          <p:sp>
            <p:nvSpPr>
              <p:cNvPr id="23"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sp>
            <p:nvSpPr>
              <p:cNvPr id="25" name="Freeform 24"/>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487">
                  <a:defRPr/>
                </a:pPr>
                <a:endParaRPr lang="en-US" sz="1600" dirty="0">
                  <a:solidFill>
                    <a:srgbClr val="000000"/>
                  </a:solidFill>
                </a:endParaRPr>
              </a:p>
            </p:txBody>
          </p:sp>
        </p:grpSp>
      </p:grpSp>
      <p:sp>
        <p:nvSpPr>
          <p:cNvPr id="16" name="Descriptor"/>
          <p:cNvSpPr txBox="1"/>
          <p:nvPr userDrawn="1">
            <p:custDataLst>
              <p:tags r:id="rId1"/>
            </p:custDataLst>
          </p:nvPr>
        </p:nvSpPr>
        <p:spPr bwMode="white">
          <a:xfrm>
            <a:off x="1870364" y="742278"/>
            <a:ext cx="32060" cy="138499"/>
          </a:xfrm>
          <a:prstGeom prst="rect">
            <a:avLst/>
          </a:prstGeom>
          <a:noFill/>
          <a:ln>
            <a:noFill/>
          </a:ln>
        </p:spPr>
        <p:txBody>
          <a:bodyPr wrap="none" lIns="0" tIns="0" rIns="0" bIns="0" rtlCol="0">
            <a:spAutoFit/>
          </a:bodyPr>
          <a:lstStyle/>
          <a:p>
            <a:pPr defTabSz="914186"/>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2" rtlCol="0" anchor="t" anchorCtr="0">
            <a:spAutoFit/>
          </a:bodyPr>
          <a:lstStyle>
            <a:lvl1pPr algn="l" defTabSz="914186"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noProof="0" smtClean="0"/>
              <a:t>Subtitle</a:t>
            </a:r>
            <a:endParaRPr lang="en-US" noProof="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sp>
        <p:nvSpPr>
          <p:cNvPr id="2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73" rtlCol="0" anchor="t" anchorCtr="0">
            <a:spAutoFit/>
          </a:bodyPr>
          <a:lstStyle/>
          <a:p>
            <a:pPr defTabSz="914186"/>
            <a:r>
              <a:rPr lang="en-US" sz="900" b="1" i="1" dirty="0" smtClean="0">
                <a:solidFill>
                  <a:srgbClr val="000000"/>
                </a:solidFill>
                <a:latin typeface="Georgia" pitchFamily="18" charset="0"/>
                <a:cs typeface="Arial" pitchFamily="34" charset="0"/>
              </a:rPr>
              <a:t> </a:t>
            </a:r>
          </a:p>
        </p:txBody>
      </p:sp>
      <p:sp>
        <p:nvSpPr>
          <p:cNvPr id="21" name="Report Date"/>
          <p:cNvSpPr txBox="1"/>
          <p:nvPr userDrawn="1">
            <p:custDataLst>
              <p:tags r:id="rId6"/>
            </p:custDataLst>
          </p:nvPr>
        </p:nvSpPr>
        <p:spPr bwMode="black">
          <a:xfrm>
            <a:off x="482138" y="3832413"/>
            <a:ext cx="1113905" cy="138499"/>
          </a:xfrm>
          <a:prstGeom prst="rect">
            <a:avLst/>
          </a:prstGeom>
          <a:noFill/>
          <a:ln>
            <a:noFill/>
          </a:ln>
        </p:spPr>
        <p:txBody>
          <a:bodyPr wrap="square" lIns="0" tIns="0" rIns="0" bIns="0" rtlCol="0">
            <a:spAutoFit/>
          </a:bodyPr>
          <a:lstStyle/>
          <a:p>
            <a:pPr defTabSz="914186"/>
            <a:r>
              <a:rPr lang="en-US" sz="900" i="1" dirty="0" smtClean="0">
                <a:solidFill>
                  <a:srgbClr val="000000"/>
                </a:solidFill>
                <a:latin typeface="Georgia" pitchFamily="18" charset="0"/>
                <a:cs typeface="Arial" pitchFamily="34" charset="0"/>
              </a:rPr>
              <a:t> </a:t>
            </a:r>
          </a:p>
        </p:txBody>
      </p:sp>
      <p:cxnSp>
        <p:nvCxnSpPr>
          <p:cNvPr id="17" name="Frame Line"/>
          <p:cNvCxnSpPr/>
          <p:nvPr userDrawn="1"/>
        </p:nvCxnSpPr>
        <p:spPr bwMode="black">
          <a:xfrm flipV="1">
            <a:off x="346365"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0308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3" name="Date Placeholder 12"/>
          <p:cNvSpPr>
            <a:spLocks noGrp="1"/>
          </p:cNvSpPr>
          <p:nvPr>
            <p:ph type="dt" sz="half" idx="10"/>
          </p:nvPr>
        </p:nvSpPr>
        <p:spPr/>
        <p:txBody>
          <a:bodyPr/>
          <a:lstStyle/>
          <a:p>
            <a:r>
              <a:rPr lang="en-US" dirty="0" smtClean="0"/>
              <a:t>January 2014</a:t>
            </a:r>
            <a:endParaRPr lang="en-US" dirty="0"/>
          </a:p>
        </p:txBody>
      </p:sp>
      <p:sp>
        <p:nvSpPr>
          <p:cNvPr id="14" name="Footer Placeholder 13"/>
          <p:cNvSpPr>
            <a:spLocks noGrp="1"/>
          </p:cNvSpPr>
          <p:nvPr>
            <p:ph type="ftr" sz="quarter" idx="11"/>
          </p:nvPr>
        </p:nvSpPr>
        <p:spPr/>
        <p:txBody>
          <a:bodyPr/>
          <a:lstStyle/>
          <a:p>
            <a:r>
              <a:rPr lang="en-US" dirty="0" smtClean="0"/>
              <a:t>The Volcker Rule – Introduction and Overview (Module 4)</a:t>
            </a:r>
            <a:endParaRPr lang="en-US" dirty="0"/>
          </a:p>
        </p:txBody>
      </p:sp>
      <p:sp>
        <p:nvSpPr>
          <p:cNvPr id="15" name="Slide Number Placeholder 14"/>
          <p:cNvSpPr>
            <a:spLocks noGrp="1"/>
          </p:cNvSpPr>
          <p:nvPr>
            <p:ph type="sldNum" sz="quarter" idx="12"/>
          </p:nvPr>
        </p:nvSpPr>
        <p:spPr/>
        <p:txBody>
          <a:bodyPr/>
          <a:lstStyle/>
          <a:p>
            <a:fld id="{63CD704F-4CD6-4EE0-8488-A7E08DF5CEF1}" type="slidenum">
              <a:rPr lang="en-US" smtClean="0"/>
              <a:t>‹#›</a:t>
            </a:fld>
            <a:endParaRPr lang="en-US" dirty="0"/>
          </a:p>
        </p:txBody>
      </p:sp>
      <p:sp>
        <p:nvSpPr>
          <p:cNvPr id="16" name="PwCFirm"/>
          <p:cNvSpPr txBox="1"/>
          <p:nvPr userDrawn="1"/>
        </p:nvSpPr>
        <p:spPr>
          <a:xfrm>
            <a:off x="533400" y="6477000"/>
            <a:ext cx="2590800" cy="153888"/>
          </a:xfrm>
          <a:prstGeom prst="rect">
            <a:avLst/>
          </a:prstGeom>
          <a:noFill/>
          <a:ln>
            <a:noFill/>
          </a:ln>
        </p:spPr>
        <p:txBody>
          <a:bodyPr vert="horz" wrap="square" lIns="0" tIns="0" rIns="0" bIns="0" rtlCol="0">
            <a:spAutoFit/>
          </a:bodyPr>
          <a:lstStyle/>
          <a:p>
            <a:pPr algn="l">
              <a:lnSpc>
                <a:spcPct val="100000"/>
              </a:lnSpc>
              <a:spcBef>
                <a:spcPct val="0"/>
              </a:spcBef>
              <a:spcAft>
                <a:spcPct val="0"/>
              </a:spcAft>
            </a:pPr>
            <a:r>
              <a:rPr kumimoji="0" lang="en-US" sz="1000" b="0" i="0" u="none" baseline="0" noProof="0" dirty="0" smtClean="0">
                <a:solidFill>
                  <a:schemeClr val="tx1"/>
                </a:solidFill>
                <a:latin typeface="Arial"/>
                <a:cs typeface="Arial" pitchFamily="34" charset="0"/>
              </a:rPr>
              <a:t>PwC</a:t>
            </a:r>
          </a:p>
        </p:txBody>
      </p:sp>
    </p:spTree>
    <p:extLst>
      <p:ext uri="{BB962C8B-B14F-4D97-AF65-F5344CB8AC3E}">
        <p14:creationId xmlns:p14="http://schemas.microsoft.com/office/powerpoint/2010/main" val="205758556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927774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40" name="Logo with Panels"/>
          <p:cNvGrpSpPr/>
          <p:nvPr userDrawn="1"/>
        </p:nvGrpSpPr>
        <p:grpSpPr>
          <a:xfrm>
            <a:off x="1027608" y="0"/>
            <a:ext cx="8116392" cy="6457244"/>
            <a:chOff x="1130368" y="0"/>
            <a:chExt cx="8928031" cy="7318210"/>
          </a:xfrm>
        </p:grpSpPr>
        <p:grpSp>
          <p:nvGrpSpPr>
            <p:cNvPr id="4"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68"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69"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9"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US" sz="1000" dirty="0">
                  <a:solidFill>
                    <a:srgbClr val="000000"/>
                  </a:solidFill>
                </a:endParaRPr>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7"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grpSp>
        <p:grpSp>
          <p:nvGrpSpPr>
            <p:cNvPr id="3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33" name="Descriptor"/>
          <p:cNvSpPr txBox="1"/>
          <p:nvPr userDrawn="1">
            <p:custDataLst>
              <p:tags r:id="rId1"/>
            </p:custDataLst>
          </p:nvPr>
        </p:nvSpPr>
        <p:spPr bwMode="white">
          <a:xfrm>
            <a:off x="1870364" y="742277"/>
            <a:ext cx="32060" cy="138499"/>
          </a:xfrm>
          <a:prstGeom prst="rect">
            <a:avLst/>
          </a:prstGeom>
          <a:noFill/>
          <a:ln>
            <a:noFill/>
          </a:ln>
        </p:spPr>
        <p:txBody>
          <a:bodyPr wrap="none" lIns="0" tIns="0" rIns="0" bIns="0" rtlCol="0">
            <a:spAutoFit/>
          </a:bodyPr>
          <a:lstStyle/>
          <a:p>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dirty="0" smtClean="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87" rtlCol="0" anchor="t" anchorCtr="0">
            <a:spAutoFit/>
          </a:bodyPr>
          <a:lstStyle/>
          <a:p>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2"/>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sp>
        <p:nvSpPr>
          <p:cNvPr id="34" name="Cover image"/>
          <p:cNvSpPr txBox="1">
            <a:spLocks noChangeAspect="1"/>
          </p:cNvSpPr>
          <p:nvPr userDrawn="1">
            <p:custDataLst>
              <p:tags r:id="rId7"/>
            </p:custDataLst>
          </p:nvPr>
        </p:nvSpPr>
        <p:spPr>
          <a:xfrm>
            <a:off x="1731213" y="3167623"/>
            <a:ext cx="6109026" cy="2823882"/>
          </a:xfrm>
          <a:prstGeom prst="rect">
            <a:avLst/>
          </a:prstGeom>
          <a:noFill/>
          <a:ln w="3175">
            <a:noFill/>
          </a:ln>
        </p:spPr>
        <p:txBody>
          <a:bodyPr wrap="square" lIns="0" tIns="0" rIns="0" bIns="0" rtlCol="0">
            <a:noAutofit/>
          </a:bodyPr>
          <a:lstStyle/>
          <a:p>
            <a:pPr indent="-274288">
              <a:spcAft>
                <a:spcPts val="900"/>
              </a:spcAft>
            </a:pPr>
            <a:endParaRPr lang="en-US" sz="2000" dirty="0" smtClean="0">
              <a:solidFill>
                <a:srgbClr val="000000"/>
              </a:solidFill>
              <a:latin typeface="Georgia" pitchFamily="18" charset="0"/>
            </a:endParaRPr>
          </a:p>
        </p:txBody>
      </p:sp>
      <p:cxnSp>
        <p:nvCxnSpPr>
          <p:cNvPr id="25" name="Frame Line"/>
          <p:cNvCxnSpPr/>
          <p:nvPr userDrawn="1"/>
        </p:nvCxnSpPr>
        <p:spPr bwMode="black">
          <a:xfrm flipV="1">
            <a:off x="346364" y="3171487"/>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698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8179724"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5" name="Page Number"/>
          <p:cNvSpPr txBox="1"/>
          <p:nvPr userDrawn="1">
            <p:custDataLst>
              <p:tags r:id="rId2"/>
            </p:custDataLst>
          </p:nvPr>
        </p:nvSpPr>
        <p:spPr>
          <a:xfrm>
            <a:off x="8361222" y="6429177"/>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14"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0" name="Section Footer"/>
          <p:cNvSpPr txBox="1"/>
          <p:nvPr userDrawn="1">
            <p:custDataLst>
              <p:tags r:id="rId3"/>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29" name="Disclaimer" hidden="1"/>
          <p:cNvSpPr txBox="1"/>
          <p:nvPr userDrawn="1">
            <p:custDataLst>
              <p:tags r:id="rId4"/>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19" name="Presentation Disclaimer"/>
          <p:cNvSpPr txBox="1"/>
          <p:nvPr userDrawn="1">
            <p:custDataLst>
              <p:tags r:id="rId5"/>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18" name="Executive Summary" hidden="1"/>
          <p:cNvSpPr txBox="1"/>
          <p:nvPr userDrawn="1">
            <p:custDataLst>
              <p:tags r:id="rId6"/>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1" name="Draft stamp" hidden="1"/>
          <p:cNvSpPr txBox="1"/>
          <p:nvPr userDrawn="1">
            <p:custDataLst>
              <p:tags r:id="rId7"/>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8"/>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3" name="Date/Filepath" hidden="1"/>
          <p:cNvSpPr txBox="1"/>
          <p:nvPr userDrawn="1">
            <p:custDataLst>
              <p:tags r:id="rId9"/>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4"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1788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402336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4638502" y="1952513"/>
            <a:ext cx="4023360" cy="3896958"/>
          </a:xfrm>
        </p:spPr>
        <p:txBody>
          <a:bodyPr tIns="0" bIns="0"/>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9" name="Page Number"/>
          <p:cNvSpPr txBox="1"/>
          <p:nvPr userDrawn="1">
            <p:custDataLst>
              <p:tags r:id="rId3"/>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38"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40" name="Section Footer"/>
          <p:cNvSpPr txBox="1"/>
          <p:nvPr userDrawn="1">
            <p:custDataLst>
              <p:tags r:id="rId4"/>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43" name="Presentation Disclaimer"/>
          <p:cNvSpPr txBox="1"/>
          <p:nvPr userDrawn="1">
            <p:custDataLst>
              <p:tags r:id="rId6"/>
            </p:custDataLst>
          </p:nvPr>
        </p:nvSpPr>
        <p:spPr>
          <a:xfrm>
            <a:off x="488977"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41" name="Executive Summary" hidden="1"/>
          <p:cNvSpPr txBox="1"/>
          <p:nvPr userDrawn="1">
            <p:custDataLst>
              <p:tags r:id="rId7"/>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1" name="Date/Filepath" hidden="1"/>
          <p:cNvSpPr txBox="1"/>
          <p:nvPr userDrawn="1">
            <p:custDataLst>
              <p:tags r:id="rId10"/>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9"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094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5403273"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6026727"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Page Number"/>
          <p:cNvSpPr txBox="1"/>
          <p:nvPr userDrawn="1">
            <p:custDataLst>
              <p:tags r:id="rId3"/>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5"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7" name="Section Footer"/>
          <p:cNvSpPr txBox="1"/>
          <p:nvPr userDrawn="1">
            <p:custDataLst>
              <p:tags r:id="rId4"/>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31" name="Presentation Disclaimer"/>
          <p:cNvSpPr txBox="1"/>
          <p:nvPr userDrawn="1">
            <p:custDataLst>
              <p:tags r:id="rId6"/>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9" name="Executive Summary" hidden="1"/>
          <p:cNvSpPr txBox="1"/>
          <p:nvPr userDrawn="1">
            <p:custDataLst>
              <p:tags r:id="rId7"/>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1" name="Date/Filepath" hidden="1"/>
          <p:cNvSpPr txBox="1"/>
          <p:nvPr userDrawn="1">
            <p:custDataLst>
              <p:tags r:id="rId10"/>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58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US" noProof="0" dirty="0"/>
          </a:p>
        </p:txBody>
      </p:sp>
      <p:sp>
        <p:nvSpPr>
          <p:cNvPr id="28" name="Content Placeholder 26"/>
          <p:cNvSpPr>
            <a:spLocks noGrp="1"/>
          </p:cNvSpPr>
          <p:nvPr>
            <p:ph sz="quarter" idx="14"/>
          </p:nvPr>
        </p:nvSpPr>
        <p:spPr>
          <a:xfrm>
            <a:off x="533400" y="3352800"/>
            <a:ext cx="3962400" cy="2819400"/>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1" name="Content Placeholder 26"/>
          <p:cNvSpPr>
            <a:spLocks noGrp="1"/>
          </p:cNvSpPr>
          <p:nvPr>
            <p:ph sz="quarter" idx="15"/>
          </p:nvPr>
        </p:nvSpPr>
        <p:spPr>
          <a:xfrm>
            <a:off x="4648200" y="3352800"/>
            <a:ext cx="3962401" cy="2819400"/>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Text Placeholder 12"/>
          <p:cNvSpPr>
            <a:spLocks noGrp="1"/>
          </p:cNvSpPr>
          <p:nvPr>
            <p:ph type="body" sz="quarter" idx="16"/>
          </p:nvPr>
        </p:nvSpPr>
        <p:spPr>
          <a:xfrm>
            <a:off x="533400" y="1752600"/>
            <a:ext cx="8077200" cy="1447800"/>
          </a:xfrm>
        </p:spPr>
        <p:txBody>
          <a:bodyPr/>
          <a:lstStyle/>
          <a:p>
            <a:pPr lvl="0"/>
            <a:r>
              <a:rPr lang="en-US" noProof="0" dirty="0" smtClean="0"/>
              <a:t>Click to edit Master text styles</a:t>
            </a:r>
          </a:p>
        </p:txBody>
      </p:sp>
      <p:cxnSp>
        <p:nvCxnSpPr>
          <p:cNvPr id="14" name="Shape 13"/>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US" dirty="0" smtClean="0"/>
              <a:t>January 2014</a:t>
            </a:r>
            <a:endParaRPr lang="en-US" dirty="0"/>
          </a:p>
        </p:txBody>
      </p:sp>
      <p:sp>
        <p:nvSpPr>
          <p:cNvPr id="17" name="Footer Placeholder 16"/>
          <p:cNvSpPr>
            <a:spLocks noGrp="1"/>
          </p:cNvSpPr>
          <p:nvPr>
            <p:ph type="ftr" sz="quarter" idx="18"/>
          </p:nvPr>
        </p:nvSpPr>
        <p:spPr/>
        <p:txBody>
          <a:bodyPr/>
          <a:lstStyle/>
          <a:p>
            <a:r>
              <a:rPr lang="en-US" dirty="0" smtClean="0"/>
              <a:t>The Volcker Rule – Introduction and Overview (Module 4)</a:t>
            </a:r>
            <a:endParaRPr lang="en-US" dirty="0"/>
          </a:p>
        </p:txBody>
      </p:sp>
      <p:sp>
        <p:nvSpPr>
          <p:cNvPr id="18" name="Slide Number Placeholder 17"/>
          <p:cNvSpPr>
            <a:spLocks noGrp="1"/>
          </p:cNvSpPr>
          <p:nvPr>
            <p:ph type="sldNum" sz="quarter" idx="19"/>
          </p:nvPr>
        </p:nvSpPr>
        <p:spPr/>
        <p:txBody>
          <a:bodyPr/>
          <a:lstStyle/>
          <a:p>
            <a:fld id="{BEF3012B-6EAD-477A-B27F-7372A8543FB2}" type="slidenum">
              <a:rPr lang="en-US" smtClean="0"/>
              <a:t>‹#›</a:t>
            </a:fld>
            <a:endParaRPr lang="en-US" dirty="0"/>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258589" y="1952513"/>
            <a:ext cx="5403273"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Page Number"/>
          <p:cNvSpPr txBox="1"/>
          <p:nvPr userDrawn="1">
            <p:custDataLst>
              <p:tags r:id="rId3"/>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5"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7" name="Section Footer"/>
          <p:cNvSpPr txBox="1"/>
          <p:nvPr userDrawn="1">
            <p:custDataLst>
              <p:tags r:id="rId4"/>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7" name="Disclaimer" hidden="1"/>
          <p:cNvSpPr txBox="1"/>
          <p:nvPr userDrawn="1">
            <p:custDataLst>
              <p:tags r:id="rId5"/>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31" name="Presentation Disclaimer"/>
          <p:cNvSpPr txBox="1"/>
          <p:nvPr userDrawn="1">
            <p:custDataLst>
              <p:tags r:id="rId6"/>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9" name="Executive Summary" hidden="1"/>
          <p:cNvSpPr txBox="1"/>
          <p:nvPr userDrawn="1">
            <p:custDataLst>
              <p:tags r:id="rId7"/>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4" name="Draft stamp" hidden="1"/>
          <p:cNvSpPr txBox="1"/>
          <p:nvPr userDrawn="1">
            <p:custDataLst>
              <p:tags r:id="rId8"/>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6" name="Section Header"/>
          <p:cNvSpPr txBox="1"/>
          <p:nvPr userDrawn="1">
            <p:custDataLst>
              <p:tags r:id="rId9"/>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1" name="Date/Filepath" hidden="1"/>
          <p:cNvSpPr txBox="1"/>
          <p:nvPr userDrawn="1">
            <p:custDataLst>
              <p:tags r:id="rId10"/>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9817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482138" y="3969572"/>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8" name="Content Placeholder 4"/>
          <p:cNvSpPr>
            <a:spLocks noGrp="1"/>
          </p:cNvSpPr>
          <p:nvPr>
            <p:ph sz="quarter" idx="26"/>
            <p:custDataLst>
              <p:tags r:id="rId3"/>
            </p:custDataLst>
          </p:nvPr>
        </p:nvSpPr>
        <p:spPr>
          <a:xfrm>
            <a:off x="4638502" y="1952513"/>
            <a:ext cx="402336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9" name="Page Number"/>
          <p:cNvSpPr txBox="1"/>
          <p:nvPr userDrawn="1">
            <p:custDataLst>
              <p:tags r:id="rId4"/>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7"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0" name="Section Footer"/>
          <p:cNvSpPr txBox="1"/>
          <p:nvPr userDrawn="1">
            <p:custDataLst>
              <p:tags r:id="rId5"/>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44" name="Disclaimer" hidden="1"/>
          <p:cNvSpPr txBox="1"/>
          <p:nvPr userDrawn="1">
            <p:custDataLst>
              <p:tags r:id="rId6"/>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43" name="Presentation Disclaimer"/>
          <p:cNvSpPr txBox="1"/>
          <p:nvPr userDrawn="1">
            <p:custDataLst>
              <p:tags r:id="rId7"/>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31" name="Executive Summary" hidden="1"/>
          <p:cNvSpPr txBox="1"/>
          <p:nvPr userDrawn="1">
            <p:custDataLst>
              <p:tags r:id="rId8"/>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6" name="Draft stamp" hidden="1"/>
          <p:cNvSpPr txBox="1"/>
          <p:nvPr userDrawn="1">
            <p:custDataLst>
              <p:tags r:id="rId9"/>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9" name="Section Header"/>
          <p:cNvSpPr txBox="1"/>
          <p:nvPr userDrawn="1">
            <p:custDataLst>
              <p:tags r:id="rId10"/>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5" name="Date/Filepath" hidden="1"/>
          <p:cNvSpPr txBox="1"/>
          <p:nvPr userDrawn="1">
            <p:custDataLst>
              <p:tags r:id="rId11"/>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7"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294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smtClean="0"/>
              <a:t>Insert banner statement here</a:t>
            </a:r>
            <a:endParaRPr lang="en-US" dirty="0"/>
          </a:p>
        </p:txBody>
      </p:sp>
      <p:sp>
        <p:nvSpPr>
          <p:cNvPr id="16" name="Content Placeholder 2"/>
          <p:cNvSpPr>
            <a:spLocks noGrp="1"/>
          </p:cNvSpPr>
          <p:nvPr>
            <p:ph sz="quarter" idx="10"/>
            <p:custDataLst>
              <p:tags r:id="rId1"/>
            </p:custDataLst>
          </p:nvPr>
        </p:nvSpPr>
        <p:spPr>
          <a:xfrm>
            <a:off x="482138" y="1952513"/>
            <a:ext cx="4023360" cy="38969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custDataLst>
              <p:tags r:id="rId2"/>
            </p:custDataLst>
          </p:nvPr>
        </p:nvSpPr>
        <p:spPr>
          <a:xfrm>
            <a:off x="4638502" y="195251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custDataLst>
              <p:tags r:id="rId3"/>
            </p:custDataLst>
          </p:nvPr>
        </p:nvSpPr>
        <p:spPr>
          <a:xfrm>
            <a:off x="4638502" y="3969572"/>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age Number"/>
          <p:cNvSpPr txBox="1"/>
          <p:nvPr userDrawn="1">
            <p:custDataLst>
              <p:tags r:id="rId4"/>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5"/>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27" name="Disclaimer" hidden="1"/>
          <p:cNvSpPr txBox="1"/>
          <p:nvPr userDrawn="1">
            <p:custDataLst>
              <p:tags r:id="rId6"/>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26" name="Presentation Disclaimer"/>
          <p:cNvSpPr txBox="1"/>
          <p:nvPr userDrawn="1">
            <p:custDataLst>
              <p:tags r:id="rId7"/>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8"/>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19" name="Draft stamp" hidden="1"/>
          <p:cNvSpPr txBox="1"/>
          <p:nvPr userDrawn="1">
            <p:custDataLst>
              <p:tags r:id="rId9"/>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10"/>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17" name="Date/Filepath" hidden="1"/>
          <p:cNvSpPr txBox="1"/>
          <p:nvPr userDrawn="1">
            <p:custDataLst>
              <p:tags r:id="rId11"/>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327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482138"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258589"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custDataLst>
              <p:tags r:id="rId3"/>
            </p:custDataLst>
          </p:nvPr>
        </p:nvSpPr>
        <p:spPr>
          <a:xfrm>
            <a:off x="6026727" y="1952513"/>
            <a:ext cx="2635135"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7" name="Page Number"/>
          <p:cNvSpPr txBox="1"/>
          <p:nvPr userDrawn="1">
            <p:custDataLst>
              <p:tags r:id="rId4"/>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6"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Section Footer"/>
          <p:cNvSpPr txBox="1"/>
          <p:nvPr userDrawn="1">
            <p:custDataLst>
              <p:tags r:id="rId5"/>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7" name="Disclaimer" hidden="1"/>
          <p:cNvSpPr txBox="1"/>
          <p:nvPr userDrawn="1">
            <p:custDataLst>
              <p:tags r:id="rId6"/>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32" name="Presentation Disclaimer"/>
          <p:cNvSpPr txBox="1"/>
          <p:nvPr userDrawn="1">
            <p:custDataLst>
              <p:tags r:id="rId7"/>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30" name="Executive Summary" hidden="1"/>
          <p:cNvSpPr txBox="1"/>
          <p:nvPr userDrawn="1">
            <p:custDataLst>
              <p:tags r:id="rId8"/>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5" name="Draft stamp" hidden="1"/>
          <p:cNvSpPr txBox="1"/>
          <p:nvPr userDrawn="1">
            <p:custDataLst>
              <p:tags r:id="rId9"/>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8" name="Section Header"/>
          <p:cNvSpPr txBox="1"/>
          <p:nvPr userDrawn="1">
            <p:custDataLst>
              <p:tags r:id="rId10"/>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3" name="Date/Filepath" hidden="1"/>
          <p:cNvSpPr txBox="1"/>
          <p:nvPr userDrawn="1">
            <p:custDataLst>
              <p:tags r:id="rId11"/>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0"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311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482138" y="195251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4638502" y="1952513"/>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482138" y="3969572"/>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4638502" y="3969572"/>
            <a:ext cx="402336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7" name="Page Number"/>
          <p:cNvSpPr txBox="1"/>
          <p:nvPr userDrawn="1">
            <p:custDataLst>
              <p:tags r:id="rId1"/>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6"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Section Footer"/>
          <p:cNvSpPr txBox="1"/>
          <p:nvPr userDrawn="1">
            <p:custDataLst>
              <p:tags r:id="rId2"/>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8" name="Disclaimer" hidden="1"/>
          <p:cNvSpPr txBox="1"/>
          <p:nvPr userDrawn="1">
            <p:custDataLst>
              <p:tags r:id="rId3"/>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33" name="Presentation Disclaimer"/>
          <p:cNvSpPr txBox="1"/>
          <p:nvPr userDrawn="1">
            <p:custDataLst>
              <p:tags r:id="rId4"/>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30" name="Executive Summary" hidden="1"/>
          <p:cNvSpPr txBox="1"/>
          <p:nvPr userDrawn="1">
            <p:custDataLst>
              <p:tags r:id="rId5"/>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32" name="Draft stamp" hidden="1"/>
          <p:cNvSpPr txBox="1"/>
          <p:nvPr userDrawn="1">
            <p:custDataLst>
              <p:tags r:id="rId6"/>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9" name="Section Header"/>
          <p:cNvSpPr txBox="1"/>
          <p:nvPr userDrawn="1">
            <p:custDataLst>
              <p:tags r:id="rId7"/>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24" name="Date/Filepath" hidden="1"/>
          <p:cNvSpPr txBox="1"/>
          <p:nvPr userDrawn="1">
            <p:custDataLst>
              <p:tags r:id="rId8"/>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2"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689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482138" y="1952513"/>
            <a:ext cx="8179724"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482138" y="3969572"/>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4638502" y="3969572"/>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age Number"/>
          <p:cNvSpPr txBox="1"/>
          <p:nvPr userDrawn="1">
            <p:custDataLst>
              <p:tags r:id="rId1"/>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2"/>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27" name="Disclaimer" hidden="1"/>
          <p:cNvSpPr txBox="1"/>
          <p:nvPr userDrawn="1">
            <p:custDataLst>
              <p:tags r:id="rId3"/>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26" name="Presentation Disclaimer"/>
          <p:cNvSpPr txBox="1"/>
          <p:nvPr userDrawn="1">
            <p:custDataLst>
              <p:tags r:id="rId4"/>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5"/>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19" name="Draft stamp" hidden="1"/>
          <p:cNvSpPr txBox="1"/>
          <p:nvPr userDrawn="1">
            <p:custDataLst>
              <p:tags r:id="rId6"/>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7"/>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17" name="Date/Filepath" hidden="1"/>
          <p:cNvSpPr txBox="1"/>
          <p:nvPr userDrawn="1">
            <p:custDataLst>
              <p:tags r:id="rId8"/>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211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482137" y="195251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4638502" y="1952513"/>
            <a:ext cx="402336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482022" y="3969572"/>
            <a:ext cx="8179724"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Page Number"/>
          <p:cNvSpPr txBox="1"/>
          <p:nvPr userDrawn="1">
            <p:custDataLst>
              <p:tags r:id="rId1"/>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1"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3" name="Section Footer"/>
          <p:cNvSpPr txBox="1"/>
          <p:nvPr userDrawn="1">
            <p:custDataLst>
              <p:tags r:id="rId2"/>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27" name="Disclaimer" hidden="1"/>
          <p:cNvSpPr txBox="1"/>
          <p:nvPr userDrawn="1">
            <p:custDataLst>
              <p:tags r:id="rId3"/>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26" name="Presentation Disclaimer"/>
          <p:cNvSpPr txBox="1"/>
          <p:nvPr userDrawn="1">
            <p:custDataLst>
              <p:tags r:id="rId4"/>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4" name="Executive Summary" hidden="1"/>
          <p:cNvSpPr txBox="1"/>
          <p:nvPr userDrawn="1">
            <p:custDataLst>
              <p:tags r:id="rId5"/>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19" name="Draft stamp" hidden="1"/>
          <p:cNvSpPr txBox="1"/>
          <p:nvPr userDrawn="1">
            <p:custDataLst>
              <p:tags r:id="rId6"/>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5" name="Section Header"/>
          <p:cNvSpPr txBox="1"/>
          <p:nvPr userDrawn="1">
            <p:custDataLst>
              <p:tags r:id="rId7"/>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17" name="Date/Filepath" hidden="1"/>
          <p:cNvSpPr txBox="1"/>
          <p:nvPr userDrawn="1">
            <p:custDataLst>
              <p:tags r:id="rId8"/>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9"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20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482138" y="195251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3256424" y="195251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6026727" y="1952513"/>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482138" y="3969572"/>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2" name="Content Placeholder 6"/>
          <p:cNvSpPr>
            <a:spLocks noGrp="1"/>
          </p:cNvSpPr>
          <p:nvPr>
            <p:ph sz="quarter" idx="28"/>
          </p:nvPr>
        </p:nvSpPr>
        <p:spPr>
          <a:xfrm>
            <a:off x="3256424" y="3969572"/>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4" name="Content Placeholder 7"/>
          <p:cNvSpPr>
            <a:spLocks noGrp="1"/>
          </p:cNvSpPr>
          <p:nvPr>
            <p:ph sz="quarter" idx="29"/>
          </p:nvPr>
        </p:nvSpPr>
        <p:spPr>
          <a:xfrm>
            <a:off x="6026727" y="3969572"/>
            <a:ext cx="2635135"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0" name="Page Number"/>
          <p:cNvSpPr txBox="1"/>
          <p:nvPr userDrawn="1">
            <p:custDataLst>
              <p:tags r:id="rId1"/>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9"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1" name="Section Footer"/>
          <p:cNvSpPr txBox="1"/>
          <p:nvPr userDrawn="1">
            <p:custDataLst>
              <p:tags r:id="rId2"/>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20" name="Disclaimer" hidden="1"/>
          <p:cNvSpPr txBox="1"/>
          <p:nvPr userDrawn="1">
            <p:custDataLst>
              <p:tags r:id="rId3"/>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41" name="Presentation Disclaimer"/>
          <p:cNvSpPr txBox="1"/>
          <p:nvPr userDrawn="1">
            <p:custDataLst>
              <p:tags r:id="rId4"/>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32" name="Executive Summary" hidden="1"/>
          <p:cNvSpPr txBox="1"/>
          <p:nvPr userDrawn="1">
            <p:custDataLst>
              <p:tags r:id="rId5"/>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37" name="Draft stamp" hidden="1"/>
          <p:cNvSpPr txBox="1"/>
          <p:nvPr userDrawn="1">
            <p:custDataLst>
              <p:tags r:id="rId6"/>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21" name="Section Header"/>
          <p:cNvSpPr txBox="1"/>
          <p:nvPr userDrawn="1">
            <p:custDataLst>
              <p:tags r:id="rId7"/>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33" name="Date/Filepath" hidden="1"/>
          <p:cNvSpPr txBox="1"/>
          <p:nvPr userDrawn="1">
            <p:custDataLst>
              <p:tags r:id="rId8"/>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24"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1175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US" noProof="0" smtClean="0"/>
              <a:t>Insert banner statement here</a:t>
            </a:r>
            <a:endParaRPr lang="en-US" dirty="0"/>
          </a:p>
        </p:txBody>
      </p:sp>
      <p:sp>
        <p:nvSpPr>
          <p:cNvPr id="25" name="Page Number"/>
          <p:cNvSpPr txBox="1"/>
          <p:nvPr userDrawn="1">
            <p:custDataLst>
              <p:tags r:id="rId1"/>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24"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29" name="Report Date"/>
          <p:cNvSpPr txBox="1"/>
          <p:nvPr userDrawn="1">
            <p:custDataLst>
              <p:tags r:id="rId2"/>
            </p:custDataLst>
          </p:nvPr>
        </p:nvSpPr>
        <p:spPr>
          <a:xfrm>
            <a:off x="7988833" y="6301292"/>
            <a:ext cx="664517" cy="122205"/>
          </a:xfrm>
          <a:prstGeom prst="rect">
            <a:avLst/>
          </a:prstGeom>
          <a:noFill/>
        </p:spPr>
        <p:txBody>
          <a:bodyPr wrap="none" lIns="0" tIns="0" rIns="0" bIns="0" rtlCol="0">
            <a:spAutoFit/>
          </a:bodyPr>
          <a:lstStyle/>
          <a:p>
            <a:pPr indent="-246175" algn="r">
              <a:spcAft>
                <a:spcPts val="808"/>
              </a:spcAft>
            </a:pPr>
            <a:r>
              <a:rPr lang="en-US" sz="800" noProof="1" smtClean="0">
                <a:solidFill>
                  <a:srgbClr val="000000"/>
                </a:solidFill>
              </a:rPr>
              <a:t>June 26, 2013</a:t>
            </a:r>
          </a:p>
        </p:txBody>
      </p:sp>
      <p:sp>
        <p:nvSpPr>
          <p:cNvPr id="26" name="Section Footer"/>
          <p:cNvSpPr txBox="1"/>
          <p:nvPr userDrawn="1">
            <p:custDataLst>
              <p:tags r:id="rId3"/>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6" name="Disclaimer" hidden="1"/>
          <p:cNvSpPr txBox="1"/>
          <p:nvPr userDrawn="1">
            <p:custDataLst>
              <p:tags r:id="rId4"/>
            </p:custDataLst>
          </p:nvPr>
        </p:nvSpPr>
        <p:spPr>
          <a:xfrm>
            <a:off x="4638502" y="6420550"/>
            <a:ext cx="2951018" cy="122205"/>
          </a:xfrm>
          <a:prstGeom prst="rect">
            <a:avLst/>
          </a:prstGeom>
          <a:noFill/>
        </p:spPr>
        <p:txBody>
          <a:bodyPr wrap="square" lIns="0" tIns="0" rIns="0" bIns="0" rtlCol="0" anchor="b" anchorCtr="0">
            <a:spAutoFit/>
          </a:bodyPr>
          <a:lstStyle/>
          <a:p>
            <a:endParaRPr lang="en-US" sz="800" noProof="1" smtClean="0">
              <a:solidFill>
                <a:srgbClr val="000000"/>
              </a:solidFill>
            </a:endParaRPr>
          </a:p>
        </p:txBody>
      </p:sp>
      <p:sp>
        <p:nvSpPr>
          <p:cNvPr id="30" name="Presentation Disclaimer"/>
          <p:cNvSpPr txBox="1"/>
          <p:nvPr userDrawn="1">
            <p:custDataLst>
              <p:tags r:id="rId5"/>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27" name="Executive Summary" hidden="1"/>
          <p:cNvSpPr txBox="1"/>
          <p:nvPr userDrawn="1">
            <p:custDataLst>
              <p:tags r:id="rId6"/>
            </p:custDataLst>
          </p:nvPr>
        </p:nvSpPr>
        <p:spPr>
          <a:xfrm>
            <a:off x="482136" y="6115722"/>
            <a:ext cx="65" cy="179536"/>
          </a:xfrm>
          <a:prstGeom prst="rect">
            <a:avLst/>
          </a:prstGeom>
          <a:noFill/>
        </p:spPr>
        <p:txBody>
          <a:bodyPr wrap="none" lIns="0" tIns="0" rIns="0" bIns="0" rtlCol="0">
            <a:spAutoFit/>
          </a:bodyPr>
          <a:lstStyle/>
          <a:p>
            <a:pPr>
              <a:lnSpc>
                <a:spcPts val="1436"/>
              </a:lnSpc>
            </a:pPr>
            <a:endParaRPr lang="en-US" sz="1400" noProof="1" smtClean="0">
              <a:solidFill>
                <a:srgbClr val="000000"/>
              </a:solidFill>
            </a:endParaRPr>
          </a:p>
        </p:txBody>
      </p:sp>
      <p:sp>
        <p:nvSpPr>
          <p:cNvPr id="21" name="Draft stamp" hidden="1"/>
          <p:cNvSpPr txBox="1"/>
          <p:nvPr userDrawn="1">
            <p:custDataLst>
              <p:tags r:id="rId7"/>
            </p:custDataLst>
          </p:nvPr>
        </p:nvSpPr>
        <p:spPr>
          <a:xfrm>
            <a:off x="8344212" y="710005"/>
            <a:ext cx="304571" cy="169277"/>
          </a:xfrm>
          <a:prstGeom prst="rect">
            <a:avLst/>
          </a:prstGeom>
          <a:noFill/>
          <a:ln>
            <a:noFill/>
          </a:ln>
        </p:spPr>
        <p:txBody>
          <a:bodyPr wrap="none" lIns="0" tIns="0" rIns="0" bIns="0" rtlCol="0">
            <a:spAutoFit/>
          </a:bodyPr>
          <a:lstStyle/>
          <a:p>
            <a:pPr algn="r"/>
            <a:r>
              <a:rPr lang="en-US" sz="1100" noProof="1" smtClean="0">
                <a:solidFill>
                  <a:srgbClr val="000000"/>
                </a:solidFill>
              </a:rPr>
              <a:t>Draft</a:t>
            </a:r>
            <a:endParaRPr lang="en-US" sz="1100" noProof="1">
              <a:solidFill>
                <a:srgbClr val="000000"/>
              </a:solidFill>
            </a:endParaRPr>
          </a:p>
        </p:txBody>
      </p:sp>
      <p:sp>
        <p:nvSpPr>
          <p:cNvPr id="14" name="Section Header"/>
          <p:cNvSpPr txBox="1"/>
          <p:nvPr userDrawn="1">
            <p:custDataLst>
              <p:tags r:id="rId8"/>
            </p:custDataLst>
          </p:nvPr>
        </p:nvSpPr>
        <p:spPr>
          <a:xfrm>
            <a:off x="482138" y="750346"/>
            <a:ext cx="4987636" cy="121024"/>
          </a:xfrm>
          <a:prstGeom prst="rect">
            <a:avLst/>
          </a:prstGeom>
          <a:noFill/>
        </p:spPr>
        <p:txBody>
          <a:bodyPr wrap="square" lIns="0" tIns="0" rIns="0" bIns="0" rtlCol="0" anchor="b" anchorCtr="0">
            <a:noAutofit/>
          </a:bodyPr>
          <a:lstStyle/>
          <a:p>
            <a:endParaRPr lang="en-US" sz="800" noProof="1" smtClean="0">
              <a:solidFill>
                <a:srgbClr val="000000"/>
              </a:solidFill>
            </a:endParaRPr>
          </a:p>
        </p:txBody>
      </p:sp>
      <p:sp>
        <p:nvSpPr>
          <p:cNvPr id="19" name="Date/Filepath" hidden="1"/>
          <p:cNvSpPr txBox="1"/>
          <p:nvPr userDrawn="1">
            <p:custDataLst>
              <p:tags r:id="rId9"/>
            </p:custDataLst>
          </p:nvPr>
        </p:nvSpPr>
        <p:spPr>
          <a:xfrm>
            <a:off x="2999513" y="353375"/>
            <a:ext cx="5652655" cy="244411"/>
          </a:xfrm>
          <a:prstGeom prst="rect">
            <a:avLst/>
          </a:prstGeom>
          <a:noFill/>
        </p:spPr>
        <p:txBody>
          <a:bodyPr wrap="square" lIns="0" tIns="0" rIns="0" bIns="0" rtlCol="0" anchor="b" anchorCtr="0">
            <a:spAutoFit/>
          </a:bodyPr>
          <a:lstStyle/>
          <a:p>
            <a:pPr algn="r"/>
            <a:r>
              <a:rPr lang="en-US" sz="800" noProof="1" smtClean="0">
                <a:solidFill>
                  <a:srgbClr val="000000"/>
                </a:solidFill>
              </a:rPr>
              <a:t>7/2/2013 C:\Users\sberman008\Documents\Advisory Documents\Financial Services\Regulatory\Resolution Planning\Volcker\SocGen Volcker\Societe Generale Volcker Assessment_v8.pptx</a:t>
            </a:r>
            <a:endParaRPr lang="en-US" sz="800" noProof="1">
              <a:solidFill>
                <a:srgbClr val="000000"/>
              </a:solidFill>
            </a:endParaRPr>
          </a:p>
        </p:txBody>
      </p:sp>
      <p:cxnSp>
        <p:nvCxnSpPr>
          <p:cNvPr id="18"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22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92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US" noProof="0" dirty="0"/>
          </a:p>
        </p:txBody>
      </p:sp>
      <p:sp>
        <p:nvSpPr>
          <p:cNvPr id="28" name="Content Placeholder 26"/>
          <p:cNvSpPr>
            <a:spLocks noGrp="1"/>
          </p:cNvSpPr>
          <p:nvPr>
            <p:ph sz="quarter" idx="14"/>
          </p:nvPr>
        </p:nvSpPr>
        <p:spPr>
          <a:xfrm>
            <a:off x="6019800" y="1752600"/>
            <a:ext cx="2590800" cy="2133600"/>
          </a:xfrm>
        </p:spPr>
        <p:txBody>
          <a:bodyPr/>
          <a:lstStyle/>
          <a:p>
            <a:pPr lvl="0"/>
            <a:r>
              <a:rPr lang="en-US" noProof="0" dirty="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noProof="0" dirty="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noProof="0" dirty="0" smtClean="0"/>
              <a:t>Click to edit Master text styles</a:t>
            </a:r>
          </a:p>
        </p:txBody>
      </p:sp>
      <p:cxnSp>
        <p:nvCxnSpPr>
          <p:cNvPr id="14" name="Shape 13"/>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US" dirty="0" smtClean="0"/>
              <a:t>January 2014</a:t>
            </a:r>
            <a:endParaRPr lang="en-US" dirty="0"/>
          </a:p>
        </p:txBody>
      </p:sp>
      <p:sp>
        <p:nvSpPr>
          <p:cNvPr id="17" name="Footer Placeholder 16"/>
          <p:cNvSpPr>
            <a:spLocks noGrp="1"/>
          </p:cNvSpPr>
          <p:nvPr>
            <p:ph type="ftr" sz="quarter" idx="18"/>
          </p:nvPr>
        </p:nvSpPr>
        <p:spPr/>
        <p:txBody>
          <a:bodyPr/>
          <a:lstStyle/>
          <a:p>
            <a:r>
              <a:rPr lang="en-US" dirty="0" smtClean="0"/>
              <a:t>The Volcker Rule – Introduction and Overview (Module 4)</a:t>
            </a:r>
            <a:endParaRPr lang="en-US" dirty="0"/>
          </a:p>
        </p:txBody>
      </p:sp>
      <p:sp>
        <p:nvSpPr>
          <p:cNvPr id="18" name="Slide Number Placeholder 17"/>
          <p:cNvSpPr>
            <a:spLocks noGrp="1"/>
          </p:cNvSpPr>
          <p:nvPr>
            <p:ph type="sldNum" sz="quarter" idx="19"/>
          </p:nvPr>
        </p:nvSpPr>
        <p:spPr/>
        <p:txBody>
          <a:bodyPr/>
          <a:lstStyle/>
          <a:p>
            <a:fld id="{1FF38382-DB08-4EBF-A28C-AC4C8EBBA89A}" type="slidenum">
              <a:rPr lang="en-US" smtClean="0"/>
              <a:t>‹#›</a:t>
            </a:fld>
            <a:endParaRPr lang="en-US" dirty="0"/>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7" name="Frame Line"/>
          <p:cNvCxnSpPr/>
          <p:nvPr userDrawn="1"/>
        </p:nvCxnSpPr>
        <p:spPr>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5178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482138" y="1392767"/>
            <a:ext cx="8179724" cy="446276"/>
          </a:xfrm>
        </p:spPr>
        <p:txBody>
          <a:bodyPr wrap="square" tIns="0" bIns="0" anchor="t">
            <a:spAutoFit/>
          </a:bodyPr>
          <a:lstStyle>
            <a:lvl1pPr algn="l">
              <a:defRPr sz="2900" b="1" i="1" cap="none">
                <a:solidFill>
                  <a:schemeClr val="tx1"/>
                </a:solidFill>
              </a:defRPr>
            </a:lvl1pPr>
          </a:lstStyle>
          <a:p>
            <a:r>
              <a:rPr lang="en-US" noProof="0" smtClean="0"/>
              <a:t>Click to add Section Divider Title</a:t>
            </a:r>
            <a:endParaRPr lang="en-US" noProof="0" dirty="0"/>
          </a:p>
        </p:txBody>
      </p:sp>
      <p:sp>
        <p:nvSpPr>
          <p:cNvPr id="9" name="Page Number"/>
          <p:cNvSpPr txBox="1"/>
          <p:nvPr userDrawn="1">
            <p:custDataLst>
              <p:tags r:id="rId2"/>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8"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6" name="Section No."/>
          <p:cNvSpPr>
            <a:spLocks noGrp="1"/>
          </p:cNvSpPr>
          <p:nvPr>
            <p:ph type="body" idx="1" hasCustomPrompt="1"/>
            <p:custDataLst>
              <p:tags r:id="rId3"/>
            </p:custDataLst>
          </p:nvPr>
        </p:nvSpPr>
        <p:spPr>
          <a:xfrm>
            <a:off x="482138" y="959294"/>
            <a:ext cx="8179724"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Section Divider style</a:t>
            </a:r>
            <a:endParaRPr lang="en-US" noProof="0" dirty="0" smtClean="0"/>
          </a:p>
        </p:txBody>
      </p:sp>
      <p:sp>
        <p:nvSpPr>
          <p:cNvPr id="10" name="Section Footer"/>
          <p:cNvSpPr txBox="1"/>
          <p:nvPr userDrawn="1">
            <p:custDataLst>
              <p:tags r:id="rId4"/>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7" name="Presentation Disclaimer"/>
          <p:cNvSpPr txBox="1"/>
          <p:nvPr userDrawn="1">
            <p:custDataLst>
              <p:tags r:id="rId5"/>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11" name="Slide Tags" hidden="1"/>
          <p:cNvSpPr txBox="1"/>
          <p:nvPr userDrawn="1">
            <p:custDataLst>
              <p:tags r:id="rId6"/>
            </p:custDataLst>
          </p:nvPr>
        </p:nvSpPr>
        <p:spPr>
          <a:xfrm>
            <a:off x="0" y="201706"/>
            <a:ext cx="1454727" cy="236748"/>
          </a:xfrm>
          <a:prstGeom prst="rect">
            <a:avLst/>
          </a:prstGeom>
          <a:noFill/>
        </p:spPr>
        <p:txBody>
          <a:bodyPr wrap="square" lIns="82058" tIns="41029" rIns="82058" bIns="41029" rtlCol="0">
            <a:spAutoFit/>
          </a:bodyPr>
          <a:lstStyle/>
          <a:p>
            <a:r>
              <a:rPr lang="en-US" sz="1000" noProof="1" smtClean="0">
                <a:solidFill>
                  <a:srgbClr val="000000"/>
                </a:solidFill>
              </a:rPr>
              <a:t>Slide Tags</a:t>
            </a:r>
            <a:endParaRPr lang="en-US" sz="1000" noProof="1">
              <a:solidFill>
                <a:srgbClr val="000000"/>
              </a:solidFill>
            </a:endParaRPr>
          </a:p>
        </p:txBody>
      </p:sp>
      <p:cxnSp>
        <p:nvCxnSpPr>
          <p:cNvPr id="12" name="Frame Line"/>
          <p:cNvCxnSpPr/>
          <p:nvPr userDrawn="1"/>
        </p:nvCxnSpPr>
        <p:spPr>
          <a:xfrm flipV="1">
            <a:off x="346364" y="90529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8058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482138" y="1393299"/>
            <a:ext cx="8179724" cy="446276"/>
          </a:xfrm>
        </p:spPr>
        <p:txBody>
          <a:bodyPr wrap="square" tIns="0" bIns="0" anchor="t">
            <a:spAutoFit/>
          </a:bodyPr>
          <a:lstStyle>
            <a:lvl1pPr algn="l">
              <a:defRPr sz="2900" b="1" i="1" cap="none" baseline="0">
                <a:latin typeface="+mj-lt"/>
              </a:defRPr>
            </a:lvl1pPr>
          </a:lstStyle>
          <a:p>
            <a:r>
              <a:rPr lang="en-US" noProof="0" smtClean="0"/>
              <a:t>Click to add Appendix Divider Title</a:t>
            </a:r>
            <a:endParaRPr lang="en-US" noProof="0" dirty="0"/>
          </a:p>
        </p:txBody>
      </p:sp>
      <p:sp>
        <p:nvSpPr>
          <p:cNvPr id="11" name="Page Number"/>
          <p:cNvSpPr txBox="1"/>
          <p:nvPr userDrawn="1">
            <p:custDataLst>
              <p:tags r:id="rId2"/>
            </p:custDataLst>
          </p:nvPr>
        </p:nvSpPr>
        <p:spPr>
          <a:xfrm>
            <a:off x="8361222" y="6430384"/>
            <a:ext cx="290945" cy="93877"/>
          </a:xfrm>
          <a:prstGeom prst="rect">
            <a:avLst/>
          </a:prstGeom>
          <a:noFill/>
        </p:spPr>
        <p:txBody>
          <a:bodyPr wrap="none" lIns="0" tIns="0" rIns="0" bIns="0" rtlCol="0">
            <a:noAutofit/>
          </a:bodyPr>
          <a:lstStyle/>
          <a:p>
            <a:pPr algn="r">
              <a:lnSpc>
                <a:spcPts val="897"/>
              </a:lnSpc>
            </a:pPr>
            <a:endParaRPr lang="en-US" sz="800" noProof="1" smtClean="0">
              <a:solidFill>
                <a:srgbClr val="000000"/>
              </a:solidFill>
            </a:endParaRPr>
          </a:p>
        </p:txBody>
      </p:sp>
      <p:sp>
        <p:nvSpPr>
          <p:cNvPr id="9" name="PwC Text"/>
          <p:cNvSpPr txBox="1"/>
          <p:nvPr userDrawn="1"/>
        </p:nvSpPr>
        <p:spPr>
          <a:xfrm>
            <a:off x="488977" y="6430384"/>
            <a:ext cx="249382" cy="94550"/>
          </a:xfrm>
          <a:prstGeom prst="rect">
            <a:avLst/>
          </a:prstGeom>
          <a:noFill/>
        </p:spPr>
        <p:txBody>
          <a:bodyPr vert="horz" wrap="none" lIns="0" tIns="0" rIns="0" bIns="0" rtlCol="0" anchor="t" anchorCtr="0">
            <a:noAutofit/>
          </a:bodyPr>
          <a:lstStyle/>
          <a:p>
            <a:pPr>
              <a:lnSpc>
                <a:spcPts val="897"/>
              </a:lnSpc>
            </a:pPr>
            <a:r>
              <a:rPr lang="en-US" sz="800" noProof="1" smtClean="0">
                <a:solidFill>
                  <a:srgbClr val="000000"/>
                </a:solidFill>
                <a:cs typeface="Arial" pitchFamily="34" charset="0"/>
              </a:rPr>
              <a:t>PwC</a:t>
            </a:r>
            <a:endParaRPr lang="en-US" sz="800" noProof="1">
              <a:solidFill>
                <a:srgbClr val="000000"/>
              </a:solidFill>
              <a:cs typeface="Arial" pitchFamily="34" charset="0"/>
            </a:endParaRPr>
          </a:p>
        </p:txBody>
      </p:sp>
      <p:sp>
        <p:nvSpPr>
          <p:cNvPr id="3" name="Section No."/>
          <p:cNvSpPr>
            <a:spLocks noGrp="1"/>
          </p:cNvSpPr>
          <p:nvPr>
            <p:ph type="body" idx="1" hasCustomPrompt="1"/>
            <p:custDataLst>
              <p:tags r:id="rId3"/>
            </p:custDataLst>
          </p:nvPr>
        </p:nvSpPr>
        <p:spPr>
          <a:xfrm>
            <a:off x="482138" y="959294"/>
            <a:ext cx="8179724"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Appendix Divider style</a:t>
            </a:r>
            <a:endParaRPr lang="en-US" noProof="0" dirty="0" smtClean="0"/>
          </a:p>
        </p:txBody>
      </p:sp>
      <p:sp>
        <p:nvSpPr>
          <p:cNvPr id="12" name="Section Footer"/>
          <p:cNvSpPr txBox="1"/>
          <p:nvPr userDrawn="1">
            <p:custDataLst>
              <p:tags r:id="rId4"/>
            </p:custDataLst>
          </p:nvPr>
        </p:nvSpPr>
        <p:spPr>
          <a:xfrm>
            <a:off x="488632" y="6297090"/>
            <a:ext cx="4015047" cy="122205"/>
          </a:xfrm>
          <a:prstGeom prst="rect">
            <a:avLst/>
          </a:prstGeom>
          <a:noFill/>
          <a:ln>
            <a:noFill/>
          </a:ln>
        </p:spPr>
        <p:txBody>
          <a:bodyPr wrap="square" lIns="0" tIns="0" rIns="0" bIns="0" rtlCol="0" anchor="b" anchorCtr="0">
            <a:spAutoFit/>
          </a:bodyPr>
          <a:lstStyle/>
          <a:p>
            <a:endParaRPr lang="en-US" sz="800" noProof="1" smtClean="0">
              <a:solidFill>
                <a:srgbClr val="000000"/>
              </a:solidFill>
            </a:endParaRPr>
          </a:p>
        </p:txBody>
      </p:sp>
      <p:sp>
        <p:nvSpPr>
          <p:cNvPr id="14" name="Presentation Disclaimer"/>
          <p:cNvSpPr txBox="1"/>
          <p:nvPr userDrawn="1">
            <p:custDataLst>
              <p:tags r:id="rId5"/>
            </p:custDataLst>
          </p:nvPr>
        </p:nvSpPr>
        <p:spPr>
          <a:xfrm>
            <a:off x="488632" y="6179933"/>
            <a:ext cx="7340138" cy="122205"/>
          </a:xfrm>
          <a:prstGeom prst="rect">
            <a:avLst/>
          </a:prstGeom>
          <a:noFill/>
        </p:spPr>
        <p:txBody>
          <a:bodyPr wrap="square" lIns="0" tIns="0" rIns="0" bIns="0" rtlCol="0" anchor="t" anchorCtr="0">
            <a:spAutoFit/>
          </a:bodyPr>
          <a:lstStyle/>
          <a:p>
            <a:r>
              <a:rPr lang="en-US" sz="800" noProof="1" smtClean="0">
                <a:solidFill>
                  <a:srgbClr val="000000"/>
                </a:solidFill>
              </a:rPr>
              <a:t>Confidential Information for the sole benefit and use of PwC’s Client.</a:t>
            </a:r>
          </a:p>
        </p:txBody>
      </p:sp>
      <p:sp>
        <p:nvSpPr>
          <p:cNvPr id="16" name="Slide Tags" hidden="1"/>
          <p:cNvSpPr txBox="1"/>
          <p:nvPr userDrawn="1">
            <p:custDataLst>
              <p:tags r:id="rId6"/>
            </p:custDataLst>
          </p:nvPr>
        </p:nvSpPr>
        <p:spPr>
          <a:xfrm>
            <a:off x="0" y="201706"/>
            <a:ext cx="1454727" cy="236748"/>
          </a:xfrm>
          <a:prstGeom prst="rect">
            <a:avLst/>
          </a:prstGeom>
          <a:noFill/>
        </p:spPr>
        <p:txBody>
          <a:bodyPr wrap="square" lIns="82058" tIns="41029" rIns="82058" bIns="41029" rtlCol="0">
            <a:spAutoFit/>
          </a:bodyPr>
          <a:lstStyle/>
          <a:p>
            <a:r>
              <a:rPr lang="en-US" sz="1000" noProof="1" smtClean="0">
                <a:solidFill>
                  <a:srgbClr val="000000"/>
                </a:solidFill>
              </a:rPr>
              <a:t>Slide Tags</a:t>
            </a:r>
            <a:endParaRPr lang="en-US" sz="1000" noProof="1">
              <a:solidFill>
                <a:srgbClr val="000000"/>
              </a:solidFill>
            </a:endParaRPr>
          </a:p>
        </p:txBody>
      </p:sp>
      <p:cxnSp>
        <p:nvCxnSpPr>
          <p:cNvPr id="17" name="Frame Line"/>
          <p:cNvCxnSpPr/>
          <p:nvPr userDrawn="1"/>
        </p:nvCxnSpPr>
        <p:spPr>
          <a:xfrm flipV="1">
            <a:off x="346364" y="90529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07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4" name="Logo with Panels"/>
          <p:cNvGrpSpPr/>
          <p:nvPr userDrawn="1"/>
        </p:nvGrpSpPr>
        <p:grpSpPr>
          <a:xfrm>
            <a:off x="1027608" y="0"/>
            <a:ext cx="8116392" cy="6457244"/>
            <a:chOff x="1130368" y="0"/>
            <a:chExt cx="8928031" cy="7318210"/>
          </a:xfrm>
        </p:grpSpPr>
        <p:grpSp>
          <p:nvGrpSpPr>
            <p:cNvPr id="5"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68"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6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9"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US" sz="1000" dirty="0">
                  <a:solidFill>
                    <a:srgbClr val="000000"/>
                  </a:solidFill>
                </a:endParaRPr>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7"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grpSp>
        <p:grpSp>
          <p:nvGrpSpPr>
            <p:cNvPr id="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33" name="Descriptor"/>
          <p:cNvSpPr txBox="1"/>
          <p:nvPr userDrawn="1">
            <p:custDataLst>
              <p:tags r:id="rId1"/>
            </p:custDataLst>
          </p:nvPr>
        </p:nvSpPr>
        <p:spPr bwMode="white">
          <a:xfrm>
            <a:off x="1870364" y="742277"/>
            <a:ext cx="32060" cy="138499"/>
          </a:xfrm>
          <a:prstGeom prst="rect">
            <a:avLst/>
          </a:prstGeom>
          <a:noFill/>
          <a:ln>
            <a:noFill/>
          </a:ln>
        </p:spPr>
        <p:txBody>
          <a:bodyPr wrap="none" lIns="0" tIns="0" rIns="0" bIns="0" rtlCol="0">
            <a:spAutoFit/>
          </a:bodyPr>
          <a:lstStyle/>
          <a:p>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87" rtlCol="0" anchor="t" anchorCtr="0">
            <a:spAutoFit/>
          </a:bodyPr>
          <a:lstStyle/>
          <a:p>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2"/>
            <a:ext cx="1113905" cy="236365"/>
          </a:xfrm>
          <a:prstGeom prst="rect">
            <a:avLst/>
          </a:prstGeom>
          <a:noFill/>
          <a:ln>
            <a:noFill/>
          </a:ln>
        </p:spPr>
        <p:txBody>
          <a:bodyPr wrap="square" lIns="0" tIns="0" rIns="0" bIns="96919" rtlCol="0">
            <a:spAutoFit/>
          </a:bodyPr>
          <a:lstStyle/>
          <a:p>
            <a:r>
              <a:rPr lang="en-US" sz="900" i="1" dirty="0" smtClean="0">
                <a:solidFill>
                  <a:srgbClr val="000000"/>
                </a:solidFill>
                <a:latin typeface="Georgia" pitchFamily="18" charset="0"/>
                <a:cs typeface="Arial" pitchFamily="34" charset="0"/>
              </a:rPr>
              <a:t> </a:t>
            </a:r>
          </a:p>
        </p:txBody>
      </p:sp>
      <p:sp>
        <p:nvSpPr>
          <p:cNvPr id="35" name="Content Placeholder 34"/>
          <p:cNvSpPr>
            <a:spLocks noGrp="1"/>
          </p:cNvSpPr>
          <p:nvPr>
            <p:ph sz="quarter" idx="10" hasCustomPrompt="1"/>
            <p:custDataLst>
              <p:tags r:id="rId7"/>
            </p:custDataLst>
          </p:nvPr>
        </p:nvSpPr>
        <p:spPr>
          <a:xfrm>
            <a:off x="482138" y="4098664"/>
            <a:ext cx="1113905" cy="1145689"/>
          </a:xfrm>
        </p:spPr>
        <p:txBody>
          <a:bodyPr/>
          <a:lstStyle>
            <a:lvl1pPr>
              <a:defRPr sz="900" i="1"/>
            </a:lvl1pPr>
          </a:lstStyle>
          <a:p>
            <a:pPr lvl="0"/>
            <a:r>
              <a:rPr lang="en-US" noProof="0" smtClean="0"/>
              <a:t>Click to enter text</a:t>
            </a:r>
            <a:endParaRPr lang="en-US" noProof="0"/>
          </a:p>
        </p:txBody>
      </p:sp>
      <p:cxnSp>
        <p:nvCxnSpPr>
          <p:cNvPr id="25" name="Frame Line"/>
          <p:cNvCxnSpPr/>
          <p:nvPr userDrawn="1"/>
        </p:nvCxnSpPr>
        <p:spPr bwMode="black">
          <a:xfrm flipV="1">
            <a:off x="346364"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 name="Cover image"/>
          <p:cNvSpPr txBox="1">
            <a:spLocks noChangeAspect="1"/>
          </p:cNvSpPr>
          <p:nvPr userDrawn="1">
            <p:custDataLst>
              <p:tags r:id="rId8"/>
            </p:custDataLst>
          </p:nvPr>
        </p:nvSpPr>
        <p:spPr>
          <a:xfrm>
            <a:off x="1731213" y="3167623"/>
            <a:ext cx="6109026" cy="2823882"/>
          </a:xfrm>
          <a:prstGeom prst="rect">
            <a:avLst/>
          </a:prstGeom>
          <a:noFill/>
          <a:ln w="3175">
            <a:noFill/>
          </a:ln>
        </p:spPr>
        <p:txBody>
          <a:bodyPr wrap="square" lIns="0" tIns="0" rIns="0" bIns="0" rtlCol="0">
            <a:noAutofit/>
          </a:bodyPr>
          <a:lstStyle/>
          <a:p>
            <a:pPr indent="-274288">
              <a:spcAft>
                <a:spcPts val="900"/>
              </a:spcAft>
            </a:pPr>
            <a:endParaRPr lang="en-US" sz="2000" dirty="0" smtClean="0">
              <a:solidFill>
                <a:srgbClr val="000000"/>
              </a:solidFill>
              <a:latin typeface="Georgia" pitchFamily="18" charset="0"/>
            </a:endParaRPr>
          </a:p>
        </p:txBody>
      </p:sp>
    </p:spTree>
    <p:extLst>
      <p:ext uri="{BB962C8B-B14F-4D97-AF65-F5344CB8AC3E}">
        <p14:creationId xmlns:p14="http://schemas.microsoft.com/office/powerpoint/2010/main" val="20926827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46" name="Logo with Panels"/>
          <p:cNvGrpSpPr/>
          <p:nvPr userDrawn="1"/>
        </p:nvGrpSpPr>
        <p:grpSpPr>
          <a:xfrm>
            <a:off x="1027607" y="5640894"/>
            <a:ext cx="1107260" cy="816350"/>
            <a:chOff x="3835013" y="2828854"/>
            <a:chExt cx="1217986" cy="925197"/>
          </a:xfrm>
        </p:grpSpPr>
        <p:grpSp>
          <p:nvGrpSpPr>
            <p:cNvPr id="47" name="Logo Panels"/>
            <p:cNvGrpSpPr/>
            <p:nvPr/>
          </p:nvGrpSpPr>
          <p:grpSpPr>
            <a:xfrm>
              <a:off x="4609614" y="2828854"/>
              <a:ext cx="443385" cy="397546"/>
              <a:chOff x="4609614" y="2828854"/>
              <a:chExt cx="443385" cy="397546"/>
            </a:xfrm>
          </p:grpSpPr>
          <p:sp>
            <p:nvSpPr>
              <p:cNvPr id="51"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2"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3"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4"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5"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6"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7"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8"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9"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0"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1"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2"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nvGrpSpPr>
            <p:cNvPr id="48" name="Logo"/>
            <p:cNvGrpSpPr/>
            <p:nvPr/>
          </p:nvGrpSpPr>
          <p:grpSpPr>
            <a:xfrm>
              <a:off x="3835013" y="3226397"/>
              <a:ext cx="905256" cy="527654"/>
              <a:chOff x="3835013" y="3226397"/>
              <a:chExt cx="905256" cy="527654"/>
            </a:xfrm>
          </p:grpSpPr>
          <p:sp>
            <p:nvSpPr>
              <p:cNvPr id="49"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50" name="Freeform 49"/>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25" name="Descriptor"/>
          <p:cNvSpPr txBox="1"/>
          <p:nvPr userDrawn="1">
            <p:custDataLst>
              <p:tags r:id="rId1"/>
            </p:custDataLst>
          </p:nvPr>
        </p:nvSpPr>
        <p:spPr bwMode="black">
          <a:xfrm>
            <a:off x="1870364" y="742277"/>
            <a:ext cx="32060" cy="138499"/>
          </a:xfrm>
          <a:prstGeom prst="rect">
            <a:avLst/>
          </a:prstGeom>
          <a:noFill/>
          <a:ln>
            <a:noFill/>
          </a:ln>
        </p:spPr>
        <p:txBody>
          <a:bodyPr wrap="none" lIns="0" tIns="0" rIns="0" bIns="0" rtlCol="0">
            <a:spAutoFit/>
          </a:bodyPr>
          <a:lstStyle/>
          <a:p>
            <a:r>
              <a:rPr lang="en-US" sz="900" dirty="0" smtClean="0">
                <a:solidFill>
                  <a:srgbClr val="000000"/>
                </a:solidFill>
                <a:cs typeface="Arial" pitchFamily="34" charset="0"/>
              </a:rPr>
              <a:t> </a:t>
            </a:r>
          </a:p>
        </p:txBody>
      </p:sp>
      <p:sp>
        <p:nvSpPr>
          <p:cNvPr id="2" name="Repot Title"/>
          <p:cNvSpPr>
            <a:spLocks noGrp="1"/>
          </p:cNvSpPr>
          <p:nvPr userDrawn="1">
            <p:ph type="ctrTitle" hasCustomPrompt="1"/>
            <p:custDataLst>
              <p:tags r:id="rId2"/>
            </p:custDataLst>
          </p:nvPr>
        </p:nvSpPr>
        <p:spPr bwMode="black">
          <a:xfrm>
            <a:off x="1869834" y="1112680"/>
            <a:ext cx="5403273"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tx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black">
          <a:xfrm>
            <a:off x="1869834" y="1546412"/>
            <a:ext cx="5403273" cy="401648"/>
          </a:xfrm>
        </p:spPr>
        <p:txBody>
          <a:bodyPr tIns="0" bIns="0">
            <a:spAutoFit/>
          </a:bodyPr>
          <a:lstStyle>
            <a:lvl1pPr marL="0" indent="0" algn="l">
              <a:lnSpc>
                <a:spcPct val="90000"/>
              </a:lnSpc>
              <a:spcAft>
                <a:spcPts val="0"/>
              </a:spcAft>
              <a:buNone/>
              <a:defRPr sz="2900" baseline="0">
                <a:solidFill>
                  <a:schemeClr val="tx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87" rtlCol="0" anchor="t" anchorCtr="0">
            <a:spAutoFit/>
          </a:bodyPr>
          <a:lstStyle/>
          <a:p>
            <a:r>
              <a:rPr lang="en-US" sz="900" b="1" i="1" dirty="0" smtClean="0">
                <a:solidFill>
                  <a:srgbClr val="000000"/>
                </a:solidFill>
                <a:latin typeface="Georgia" pitchFamily="18" charset="0"/>
                <a:cs typeface="Arial" pitchFamily="34" charset="0"/>
              </a:rPr>
              <a:t> </a:t>
            </a:r>
          </a:p>
        </p:txBody>
      </p:sp>
      <p:sp>
        <p:nvSpPr>
          <p:cNvPr id="31" name="Report Date"/>
          <p:cNvSpPr txBox="1"/>
          <p:nvPr userDrawn="1">
            <p:custDataLst>
              <p:tags r:id="rId6"/>
            </p:custDataLst>
          </p:nvPr>
        </p:nvSpPr>
        <p:spPr bwMode="black">
          <a:xfrm>
            <a:off x="482138" y="3832412"/>
            <a:ext cx="1113905" cy="138499"/>
          </a:xfrm>
          <a:prstGeom prst="rect">
            <a:avLst/>
          </a:prstGeom>
          <a:noFill/>
          <a:ln>
            <a:noFill/>
          </a:ln>
        </p:spPr>
        <p:txBody>
          <a:bodyPr wrap="square" lIns="0" tIns="0" rIns="0" bIns="0" rtlCol="0">
            <a:spAutoFit/>
          </a:bodyPr>
          <a:lstStyle/>
          <a:p>
            <a:endParaRPr lang="en-US" sz="900" i="1" dirty="0" smtClean="0">
              <a:solidFill>
                <a:srgbClr val="000000"/>
              </a:solidFill>
              <a:latin typeface="Georgia" pitchFamily="18" charset="0"/>
              <a:cs typeface="Arial" pitchFamily="34" charset="0"/>
            </a:endParaRPr>
          </a:p>
        </p:txBody>
      </p:sp>
      <p:cxnSp>
        <p:nvCxnSpPr>
          <p:cNvPr id="72" name="Frame Line"/>
          <p:cNvCxnSpPr/>
          <p:nvPr userDrawn="1"/>
        </p:nvCxnSpPr>
        <p:spPr bwMode="black">
          <a:xfrm flipV="1">
            <a:off x="1731819" y="1006540"/>
            <a:ext cx="6923050" cy="127059"/>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Frame Line"/>
          <p:cNvCxnSpPr/>
          <p:nvPr userDrawn="1"/>
        </p:nvCxnSpPr>
        <p:spPr bwMode="black">
          <a:xfrm flipV="1">
            <a:off x="346364"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1234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over Slide: Colour">
    <p:spTree>
      <p:nvGrpSpPr>
        <p:cNvPr id="1" name=""/>
        <p:cNvGrpSpPr/>
        <p:nvPr/>
      </p:nvGrpSpPr>
      <p:grpSpPr>
        <a:xfrm>
          <a:off x="0" y="0"/>
          <a:ext cx="0" cy="0"/>
          <a:chOff x="0" y="0"/>
          <a:chExt cx="0" cy="0"/>
        </a:xfrm>
      </p:grpSpPr>
      <p:grpSp>
        <p:nvGrpSpPr>
          <p:cNvPr id="27" name="Logo with Panels"/>
          <p:cNvGrpSpPr/>
          <p:nvPr userDrawn="1"/>
        </p:nvGrpSpPr>
        <p:grpSpPr>
          <a:xfrm>
            <a:off x="1027607" y="0"/>
            <a:ext cx="8116393" cy="6457244"/>
            <a:chOff x="1130368" y="0"/>
            <a:chExt cx="8928032" cy="7318210"/>
          </a:xfrm>
        </p:grpSpPr>
        <p:grpSp>
          <p:nvGrpSpPr>
            <p:cNvPr id="4" name="Logo Shapes"/>
            <p:cNvGrpSpPr/>
            <p:nvPr userDrawn="1"/>
          </p:nvGrpSpPr>
          <p:grpSpPr>
            <a:xfrm>
              <a:off x="1904991" y="0"/>
              <a:ext cx="8153409" cy="6792221"/>
              <a:chOff x="1828799" y="0"/>
              <a:chExt cx="8153409" cy="6792221"/>
            </a:xfrm>
          </p:grpSpPr>
          <p:sp>
            <p:nvSpPr>
              <p:cNvPr id="68"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4"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sp>
            <p:nvSpPr>
              <p:cNvPr id="29"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endParaRPr lang="en-US" sz="1000" dirty="0">
                  <a:solidFill>
                    <a:srgbClr val="000000"/>
                  </a:solidFill>
                </a:endParaRPr>
              </a:p>
            </p:txBody>
          </p:sp>
        </p:grpSp>
        <p:grpSp>
          <p:nvGrpSpPr>
            <p:cNvPr id="26" name="Logo"/>
            <p:cNvGrpSpPr/>
            <p:nvPr userDrawn="1"/>
          </p:nvGrpSpPr>
          <p:grpSpPr>
            <a:xfrm>
              <a:off x="1130368" y="6790556"/>
              <a:ext cx="905256" cy="527654"/>
              <a:chOff x="1130368" y="6790556"/>
              <a:chExt cx="905256" cy="527654"/>
            </a:xfrm>
          </p:grpSpPr>
          <p:sp>
            <p:nvSpPr>
              <p:cNvPr id="23"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25" name="Freeform 24"/>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16" name="Descriptor"/>
          <p:cNvSpPr txBox="1"/>
          <p:nvPr userDrawn="1">
            <p:custDataLst>
              <p:tags r:id="rId1"/>
            </p:custDataLst>
          </p:nvPr>
        </p:nvSpPr>
        <p:spPr bwMode="white">
          <a:xfrm>
            <a:off x="1870364" y="742277"/>
            <a:ext cx="32060" cy="138499"/>
          </a:xfrm>
          <a:prstGeom prst="rect">
            <a:avLst/>
          </a:prstGeom>
          <a:noFill/>
          <a:ln>
            <a:noFill/>
          </a:ln>
        </p:spPr>
        <p:txBody>
          <a:bodyPr wrap="none" lIns="0" tIns="0" rIns="0" bIns="0" rtlCol="0">
            <a:spAutoFit/>
          </a:bodyPr>
          <a:lstStyle/>
          <a:p>
            <a:r>
              <a:rPr lang="en-US" sz="900" dirty="0" smtClean="0">
                <a:solidFill>
                  <a:srgbClr val="FFFFFF"/>
                </a:solidFill>
                <a:cs typeface="Arial" pitchFamily="34" charset="0"/>
              </a:rPr>
              <a:t> </a:t>
            </a:r>
          </a:p>
        </p:txBody>
      </p:sp>
      <p:sp>
        <p:nvSpPr>
          <p:cNvPr id="2" name="Report Title"/>
          <p:cNvSpPr>
            <a:spLocks noGrp="1"/>
          </p:cNvSpPr>
          <p:nvPr userDrawn="1">
            <p:ph type="ctrTitle" hasCustomPrompt="1"/>
            <p:custDataLst>
              <p:tags r:id="rId2"/>
            </p:custDataLst>
          </p:nvPr>
        </p:nvSpPr>
        <p:spPr bwMode="white">
          <a:xfrm>
            <a:off x="1869834" y="1112680"/>
            <a:ext cx="5403273"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 name="Report Subtitle"/>
          <p:cNvSpPr>
            <a:spLocks noGrp="1"/>
          </p:cNvSpPr>
          <p:nvPr userDrawn="1">
            <p:ph type="subTitle" idx="1" hasCustomPrompt="1"/>
            <p:custDataLst>
              <p:tags r:id="rId3"/>
            </p:custDataLst>
          </p:nvPr>
        </p:nvSpPr>
        <p:spPr bwMode="white">
          <a:xfrm>
            <a:off x="1869834" y="1546412"/>
            <a:ext cx="5403273"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sp>
        <p:nvSpPr>
          <p:cNvPr id="43" name="Confidentiality stamp"/>
          <p:cNvSpPr txBox="1"/>
          <p:nvPr userDrawn="1">
            <p:custDataLst>
              <p:tags r:id="rId4"/>
            </p:custDataLst>
          </p:nvPr>
        </p:nvSpPr>
        <p:spPr bwMode="black">
          <a:xfrm>
            <a:off x="482138" y="3291840"/>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sp>
        <p:nvSpPr>
          <p:cNvPr id="22" name="Draft stamp"/>
          <p:cNvSpPr txBox="1"/>
          <p:nvPr userDrawn="1">
            <p:custDataLst>
              <p:tags r:id="rId5"/>
            </p:custDataLst>
          </p:nvPr>
        </p:nvSpPr>
        <p:spPr bwMode="black">
          <a:xfrm>
            <a:off x="482138" y="3566160"/>
            <a:ext cx="1246909" cy="262788"/>
          </a:xfrm>
          <a:prstGeom prst="rect">
            <a:avLst/>
          </a:prstGeom>
          <a:noFill/>
          <a:ln>
            <a:noFill/>
          </a:ln>
        </p:spPr>
        <p:txBody>
          <a:bodyPr wrap="square" lIns="0" tIns="0" rIns="0" bIns="123087" rtlCol="0" anchor="t" anchorCtr="0">
            <a:spAutoFit/>
          </a:bodyPr>
          <a:lstStyle/>
          <a:p>
            <a:r>
              <a:rPr lang="en-US" sz="900" b="1" i="1" dirty="0" smtClean="0">
                <a:solidFill>
                  <a:srgbClr val="000000"/>
                </a:solidFill>
                <a:latin typeface="Georgia" pitchFamily="18" charset="0"/>
                <a:cs typeface="Arial" pitchFamily="34" charset="0"/>
              </a:rPr>
              <a:t> </a:t>
            </a:r>
          </a:p>
        </p:txBody>
      </p:sp>
      <p:sp>
        <p:nvSpPr>
          <p:cNvPr id="21" name="Report Date"/>
          <p:cNvSpPr txBox="1"/>
          <p:nvPr userDrawn="1">
            <p:custDataLst>
              <p:tags r:id="rId6"/>
            </p:custDataLst>
          </p:nvPr>
        </p:nvSpPr>
        <p:spPr bwMode="black">
          <a:xfrm>
            <a:off x="482138" y="3832412"/>
            <a:ext cx="1113905" cy="138499"/>
          </a:xfrm>
          <a:prstGeom prst="rect">
            <a:avLst/>
          </a:prstGeom>
          <a:noFill/>
          <a:ln>
            <a:noFill/>
          </a:ln>
        </p:spPr>
        <p:txBody>
          <a:bodyPr wrap="square" lIns="0" tIns="0" rIns="0" bIns="0" rtlCol="0">
            <a:spAutoFit/>
          </a:bodyPr>
          <a:lstStyle/>
          <a:p>
            <a:r>
              <a:rPr lang="en-US" sz="900" i="1" dirty="0" smtClean="0">
                <a:solidFill>
                  <a:srgbClr val="000000"/>
                </a:solidFill>
                <a:latin typeface="Georgia" pitchFamily="18" charset="0"/>
                <a:cs typeface="Arial" pitchFamily="34" charset="0"/>
              </a:rPr>
              <a:t> </a:t>
            </a:r>
          </a:p>
        </p:txBody>
      </p:sp>
      <p:cxnSp>
        <p:nvCxnSpPr>
          <p:cNvPr id="17" name="Frame Line"/>
          <p:cNvCxnSpPr/>
          <p:nvPr userDrawn="1"/>
        </p:nvCxnSpPr>
        <p:spPr bwMode="black">
          <a:xfrm flipV="1">
            <a:off x="346364" y="3170816"/>
            <a:ext cx="1246909"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3978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3" name="Date Placeholder 12"/>
          <p:cNvSpPr>
            <a:spLocks noGrp="1"/>
          </p:cNvSpPr>
          <p:nvPr>
            <p:ph type="dt" sz="half" idx="10"/>
          </p:nvPr>
        </p:nvSpPr>
        <p:spPr/>
        <p:txBody>
          <a:bodyPr/>
          <a:lstStyle/>
          <a:p>
            <a:r>
              <a:rPr lang="en-US" dirty="0" smtClean="0"/>
              <a:t>January 2014</a:t>
            </a:r>
            <a:endParaRPr lang="en-US" dirty="0"/>
          </a:p>
        </p:txBody>
      </p:sp>
      <p:sp>
        <p:nvSpPr>
          <p:cNvPr id="14" name="Footer Placeholder 13"/>
          <p:cNvSpPr>
            <a:spLocks noGrp="1"/>
          </p:cNvSpPr>
          <p:nvPr>
            <p:ph type="ftr" sz="quarter" idx="11"/>
          </p:nvPr>
        </p:nvSpPr>
        <p:spPr/>
        <p:txBody>
          <a:bodyPr/>
          <a:lstStyle/>
          <a:p>
            <a:r>
              <a:rPr lang="en-US" dirty="0" smtClean="0"/>
              <a:t>The Volcker Rule – Introduction and Overview (Module 4)</a:t>
            </a:r>
            <a:endParaRPr lang="en-US" dirty="0"/>
          </a:p>
        </p:txBody>
      </p:sp>
      <p:sp>
        <p:nvSpPr>
          <p:cNvPr id="15" name="Slide Number Placeholder 14"/>
          <p:cNvSpPr>
            <a:spLocks noGrp="1"/>
          </p:cNvSpPr>
          <p:nvPr>
            <p:ph type="sldNum" sz="quarter" idx="12"/>
          </p:nvPr>
        </p:nvSpPr>
        <p:spPr/>
        <p:txBody>
          <a:bodyPr/>
          <a:lstStyle/>
          <a:p>
            <a:fld id="{B794DBA8-28B1-4946-80AE-FC918CC980EE}" type="slidenum">
              <a:rPr lang="en-US" smtClean="0"/>
              <a:t>‹#›</a:t>
            </a:fld>
            <a:endParaRPr lang="en-US" dirty="0"/>
          </a:p>
        </p:txBody>
      </p:sp>
      <p:sp>
        <p:nvSpPr>
          <p:cNvPr id="16" name="PwCFirm"/>
          <p:cNvSpPr txBox="1"/>
          <p:nvPr userDrawn="1"/>
        </p:nvSpPr>
        <p:spPr>
          <a:xfrm>
            <a:off x="533400" y="6477000"/>
            <a:ext cx="2590800" cy="153888"/>
          </a:xfrm>
          <a:prstGeom prst="rect">
            <a:avLst/>
          </a:prstGeom>
          <a:noFill/>
          <a:ln>
            <a:noFill/>
          </a:ln>
        </p:spPr>
        <p:txBody>
          <a:bodyPr vert="horz" wrap="square" lIns="0" tIns="0" rIns="0" bIns="0" rtlCol="0">
            <a:spAutoFit/>
          </a:bodyPr>
          <a:lstStyle/>
          <a:p>
            <a:pPr algn="l">
              <a:lnSpc>
                <a:spcPct val="100000"/>
              </a:lnSpc>
              <a:spcBef>
                <a:spcPct val="0"/>
              </a:spcBef>
              <a:spcAft>
                <a:spcPct val="0"/>
              </a:spcAft>
            </a:pPr>
            <a:r>
              <a:rPr kumimoji="0" lang="en-US" sz="1000" b="0" i="0" u="none" baseline="0" noProof="0" dirty="0" smtClean="0">
                <a:solidFill>
                  <a:schemeClr val="tx1"/>
                </a:solidFill>
                <a:latin typeface="Arial"/>
                <a:cs typeface="Arial" pitchFamily="34" charset="0"/>
              </a:rPr>
              <a:t>PwC</a:t>
            </a:r>
          </a:p>
        </p:txBody>
      </p:sp>
    </p:spTree>
    <p:extLst>
      <p:ext uri="{BB962C8B-B14F-4D97-AF65-F5344CB8AC3E}">
        <p14:creationId xmlns:p14="http://schemas.microsoft.com/office/powerpoint/2010/main" val="1730516638"/>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060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noProof="0" dirty="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US" noProof="0" dirty="0"/>
          </a:p>
        </p:txBody>
      </p:sp>
      <p:sp>
        <p:nvSpPr>
          <p:cNvPr id="31" name="Content Placeholder 26"/>
          <p:cNvSpPr>
            <a:spLocks noGrp="1"/>
          </p:cNvSpPr>
          <p:nvPr>
            <p:ph sz="quarter" idx="15"/>
          </p:nvPr>
        </p:nvSpPr>
        <p:spPr>
          <a:xfrm>
            <a:off x="533400" y="4038600"/>
            <a:ext cx="2590800" cy="2133600"/>
          </a:xfrm>
        </p:spPr>
        <p:txBody>
          <a:bodyPr/>
          <a:lstStyle/>
          <a:p>
            <a:pPr lvl="0"/>
            <a:r>
              <a:rPr lang="en-US" noProof="0" dirty="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noProof="0" dirty="0" smtClean="0"/>
              <a:t>Click to edit Master text styles</a:t>
            </a:r>
          </a:p>
        </p:txBody>
      </p:sp>
      <p:cxnSp>
        <p:nvCxnSpPr>
          <p:cNvPr id="14" name="Shape 13"/>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US" dirty="0" smtClean="0"/>
              <a:t>January 2014</a:t>
            </a:r>
            <a:endParaRPr lang="en-US" dirty="0"/>
          </a:p>
        </p:txBody>
      </p:sp>
      <p:sp>
        <p:nvSpPr>
          <p:cNvPr id="17" name="Footer Placeholder 16"/>
          <p:cNvSpPr>
            <a:spLocks noGrp="1"/>
          </p:cNvSpPr>
          <p:nvPr>
            <p:ph type="ftr" sz="quarter" idx="18"/>
          </p:nvPr>
        </p:nvSpPr>
        <p:spPr/>
        <p:txBody>
          <a:bodyPr/>
          <a:lstStyle/>
          <a:p>
            <a:r>
              <a:rPr lang="en-US" dirty="0" smtClean="0"/>
              <a:t>The Volcker Rule – Introduction and Overview (Module 4)</a:t>
            </a:r>
            <a:endParaRPr lang="en-US" dirty="0"/>
          </a:p>
        </p:txBody>
      </p:sp>
      <p:sp>
        <p:nvSpPr>
          <p:cNvPr id="18" name="Slide Number Placeholder 17"/>
          <p:cNvSpPr>
            <a:spLocks noGrp="1"/>
          </p:cNvSpPr>
          <p:nvPr>
            <p:ph type="sldNum" sz="quarter" idx="19"/>
          </p:nvPr>
        </p:nvSpPr>
        <p:spPr/>
        <p:txBody>
          <a:bodyPr/>
          <a:lstStyle/>
          <a:p>
            <a:fld id="{1E0D2F67-63D5-4CB0-8A72-E0432B699B5E}" type="slidenum">
              <a:rPr lang="en-US" smtClean="0"/>
              <a:t>‹#›</a:t>
            </a:fld>
            <a:endParaRPr lang="en-US" dirty="0"/>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noProof="1" smtClean="0"/>
              <a:t>Click to edit Master title style</a:t>
            </a:r>
            <a:endParaRPr lang="en-US"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noProof="1" smtClean="0"/>
              <a:t>Click to edit Master text styles</a:t>
            </a:r>
          </a:p>
        </p:txBody>
      </p:sp>
      <p:cxnSp>
        <p:nvCxnSpPr>
          <p:cNvPr id="30" name="Shape 29"/>
          <p:cNvCxnSpPr/>
          <p:nvPr/>
        </p:nvCxnSpPr>
        <p:spPr>
          <a:xfrm rot="5400000" flipH="1" flipV="1">
            <a:off x="5791202"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7"/>
          </p:nvPr>
        </p:nvSpPr>
        <p:spPr/>
        <p:txBody>
          <a:bodyPr/>
          <a:lstStyle/>
          <a:p>
            <a:r>
              <a:rPr lang="en-US" dirty="0" smtClean="0"/>
              <a:t>January 2014</a:t>
            </a:r>
            <a:endParaRPr lang="en-US" dirty="0"/>
          </a:p>
        </p:txBody>
      </p:sp>
      <p:sp>
        <p:nvSpPr>
          <p:cNvPr id="16" name="Footer Placeholder 15"/>
          <p:cNvSpPr>
            <a:spLocks noGrp="1"/>
          </p:cNvSpPr>
          <p:nvPr>
            <p:ph type="ftr" sz="quarter" idx="18"/>
          </p:nvPr>
        </p:nvSpPr>
        <p:spPr/>
        <p:txBody>
          <a:bodyPr/>
          <a:lstStyle/>
          <a:p>
            <a:r>
              <a:rPr lang="en-US" dirty="0" smtClean="0"/>
              <a:t>The Volcker Rule – Introduction and Overview (Module 4)</a:t>
            </a:r>
            <a:endParaRPr lang="en-US" dirty="0"/>
          </a:p>
        </p:txBody>
      </p:sp>
      <p:sp>
        <p:nvSpPr>
          <p:cNvPr id="17" name="Slide Number Placeholder 16"/>
          <p:cNvSpPr>
            <a:spLocks noGrp="1"/>
          </p:cNvSpPr>
          <p:nvPr>
            <p:ph type="sldNum" sz="quarter" idx="19"/>
          </p:nvPr>
        </p:nvSpPr>
        <p:spPr/>
        <p:txBody>
          <a:bodyPr/>
          <a:lstStyle/>
          <a:p>
            <a:fld id="{BD289B8E-D32A-436D-BEDD-0EB9C02BB16C}" type="slidenum">
              <a:rPr lang="en-US" smtClean="0"/>
              <a:t>‹#›</a:t>
            </a:fld>
            <a:endParaRPr lang="en-US" dirty="0"/>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dirty="0" smtClean="0"/>
              <a:t>Click to edit Master title style</a:t>
            </a:r>
            <a:endParaRPr lang="en-US" noProof="0" dirty="0"/>
          </a:p>
        </p:txBody>
      </p:sp>
      <p:cxnSp>
        <p:nvCxnSpPr>
          <p:cNvPr id="10" name="Shape 9"/>
          <p:cNvCxnSpPr/>
          <p:nvPr/>
        </p:nvCxnSpPr>
        <p:spPr>
          <a:xfrm rot="5400000" flipH="1" flipV="1">
            <a:off x="4419602"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0"/>
          </p:nvPr>
        </p:nvSpPr>
        <p:spPr/>
        <p:txBody>
          <a:bodyPr/>
          <a:lstStyle/>
          <a:p>
            <a:r>
              <a:rPr lang="en-US" dirty="0" smtClean="0"/>
              <a:t>January 2014</a:t>
            </a:r>
            <a:endParaRPr lang="en-US" dirty="0"/>
          </a:p>
        </p:txBody>
      </p:sp>
      <p:sp>
        <p:nvSpPr>
          <p:cNvPr id="17" name="Footer Placeholder 16"/>
          <p:cNvSpPr>
            <a:spLocks noGrp="1"/>
          </p:cNvSpPr>
          <p:nvPr>
            <p:ph type="ftr" sz="quarter" idx="11"/>
          </p:nvPr>
        </p:nvSpPr>
        <p:spPr/>
        <p:txBody>
          <a:bodyPr/>
          <a:lstStyle/>
          <a:p>
            <a:r>
              <a:rPr lang="en-US" dirty="0" smtClean="0"/>
              <a:t>The Volcker Rule – The Final Rule Overview  (Module 4)</a:t>
            </a:r>
            <a:endParaRPr lang="en-GB" dirty="0"/>
          </a:p>
        </p:txBody>
      </p:sp>
      <p:sp>
        <p:nvSpPr>
          <p:cNvPr id="18" name="Slide Number Placeholder 17"/>
          <p:cNvSpPr>
            <a:spLocks noGrp="1"/>
          </p:cNvSpPr>
          <p:nvPr>
            <p:ph type="sldNum" sz="quarter" idx="12"/>
          </p:nvPr>
        </p:nvSpPr>
        <p:spPr/>
        <p:txBody>
          <a:bodyPr/>
          <a:lstStyle/>
          <a:p>
            <a:fld id="{4E2ECF9E-CFE6-4043-B2CD-9505D09555BA}" type="slidenum">
              <a:rPr lang="en-US" smtClean="0"/>
              <a:t>‹#›</a:t>
            </a:fld>
            <a:endParaRPr lang="en-US" dirty="0"/>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US" sz="1000" b="0" i="0" u="none" baseline="0" dirty="0" smtClean="0">
                <a:latin typeface="Arial"/>
              </a:rPr>
              <a:t>PwC</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ags" Target="../tags/tag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ags" Target="../tags/tag155.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1" y="685800"/>
            <a:ext cx="8077201" cy="914400"/>
          </a:xfrm>
          <a:prstGeom prst="rect">
            <a:avLst/>
          </a:prstGeom>
        </p:spPr>
        <p:txBody>
          <a:bodyPr vert="horz" lIns="0" tIns="0" rIns="0" bIns="0" rtlCol="0" anchor="t" anchorCtr="0">
            <a:noAutofit/>
          </a:bodyPr>
          <a:lstStyle/>
          <a:p>
            <a:r>
              <a:rPr lang="en-US" noProof="0" dirty="0" smtClean="0"/>
              <a:t>Click to edit</a:t>
            </a:r>
            <a:br>
              <a:rPr lang="en-US" noProof="0" dirty="0" smtClean="0"/>
            </a:br>
            <a:r>
              <a:rPr lang="en-US" noProof="0" dirty="0" smtClean="0"/>
              <a:t>Master title style</a:t>
            </a:r>
            <a:endParaRPr lang="en-US" noProof="0" dirty="0"/>
          </a:p>
        </p:txBody>
      </p:sp>
      <p:sp>
        <p:nvSpPr>
          <p:cNvPr id="3" name="Text Placeholder 2"/>
          <p:cNvSpPr>
            <a:spLocks noGrp="1"/>
          </p:cNvSpPr>
          <p:nvPr>
            <p:ph type="body" idx="1"/>
          </p:nvPr>
        </p:nvSpPr>
        <p:spPr>
          <a:xfrm>
            <a:off x="533402" y="1752600"/>
            <a:ext cx="8077199" cy="44196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4"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US" dirty="0" smtClean="0"/>
              <a:t>The Volcker Rule – The Final Rule Overview  (Module 4)</a:t>
            </a:r>
            <a:endParaRPr lang="en-GB" dirty="0"/>
          </a:p>
        </p:txBody>
      </p:sp>
      <p:sp>
        <p:nvSpPr>
          <p:cNvPr id="15"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t>January 2014</a:t>
            </a:r>
            <a:endParaRPr lang="en-GB" dirty="0"/>
          </a:p>
        </p:txBody>
      </p:sp>
      <p:sp>
        <p:nvSpPr>
          <p:cNvPr id="1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3ECF58E-D668-4C9C-BB17-A801B1FA4C0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720" r:id="rId23"/>
  </p:sldLayoutIdLst>
  <p:hf hdr="0"/>
  <p:txStyles>
    <p:titleStyle>
      <a:lvl1pPr algn="l" defTabSz="914293"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288" algn="l" defTabSz="914293"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288" indent="-274288" algn="l" defTabSz="914293"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576" indent="-274288" algn="l" defTabSz="914293"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864" indent="-274288" algn="l" defTabSz="914293"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151" indent="-274288" algn="l" defTabSz="914293"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288" marR="0" indent="-274288" algn="l" defTabSz="914293"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576" indent="-274288" algn="l" defTabSz="914293"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864" indent="-274288" algn="l" defTabSz="914293"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288" algn="l" defTabSz="914293"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24"/>
            </p:custDataLst>
          </p:nvPr>
        </p:nvGrpSpPr>
        <p:grpSpPr>
          <a:xfrm>
            <a:off x="482138" y="605118"/>
            <a:ext cx="8179724"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350">
                <a:buSzPct val="90000"/>
                <a:defRPr/>
              </a:pPr>
              <a:endParaRPr lang="en-US" sz="1300" dirty="0">
                <a:solidFill>
                  <a:srgbClr val="DB536A"/>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US" sz="1000" dirty="0">
                  <a:solidFill>
                    <a:srgbClr val="000000"/>
                  </a:solidFill>
                </a:endParaRPr>
              </a:p>
            </p:txBody>
          </p:sp>
        </p:grpSp>
      </p:grpSp>
      <p:sp>
        <p:nvSpPr>
          <p:cNvPr id="2" name="Title Placeholder 1"/>
          <p:cNvSpPr>
            <a:spLocks noGrp="1"/>
          </p:cNvSpPr>
          <p:nvPr>
            <p:ph type="title"/>
          </p:nvPr>
        </p:nvSpPr>
        <p:spPr>
          <a:xfrm>
            <a:off x="482138" y="1008529"/>
            <a:ext cx="8179724" cy="806824"/>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482138" y="1952513"/>
            <a:ext cx="8179724" cy="389695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04"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US" dirty="0" smtClean="0"/>
              <a:t>The Volcker Rule – Introduction and Overview (Module 4)</a:t>
            </a:r>
            <a:endParaRPr lang="en-GB" dirty="0"/>
          </a:p>
        </p:txBody>
      </p:sp>
      <p:sp>
        <p:nvSpPr>
          <p:cNvPr id="105"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t>January 2014</a:t>
            </a:r>
            <a:endParaRPr lang="en-GB" dirty="0"/>
          </a:p>
        </p:txBody>
      </p:sp>
      <p:sp>
        <p:nvSpPr>
          <p:cNvPr id="10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4D3F2034-91D2-4303-A653-DF2B9A02212D}" type="slidenum">
              <a:rPr lang="en-GB" smtClean="0"/>
              <a:t>‹#›</a:t>
            </a:fld>
            <a:endParaRPr lang="en-GB" dirty="0"/>
          </a:p>
        </p:txBody>
      </p:sp>
    </p:spTree>
    <p:extLst>
      <p:ext uri="{BB962C8B-B14F-4D97-AF65-F5344CB8AC3E}">
        <p14:creationId xmlns:p14="http://schemas.microsoft.com/office/powerpoint/2010/main" val="3953082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txStyles>
    <p:titleStyle>
      <a:lvl1pPr algn="l" defTabSz="914186" rtl="0" eaLnBrk="1" latinLnBrk="0" hangingPunct="1">
        <a:spcBef>
          <a:spcPct val="0"/>
        </a:spcBef>
        <a:buNone/>
        <a:defRPr sz="1600" b="1" i="1" kern="1200">
          <a:solidFill>
            <a:schemeClr val="tx1"/>
          </a:solidFill>
          <a:latin typeface="+mj-lt"/>
          <a:ea typeface="+mj-ea"/>
          <a:cs typeface="+mj-cs"/>
        </a:defRPr>
      </a:lvl1pPr>
    </p:titleStyle>
    <p:bodyStyle>
      <a:lvl1pPr marL="0" marR="0" indent="0" algn="l" defTabSz="914501" rtl="0" eaLnBrk="1" fontAlgn="base" latinLnBrk="0" hangingPunct="1">
        <a:lnSpc>
          <a:spcPct val="100000"/>
        </a:lnSpc>
        <a:spcBef>
          <a:spcPts val="0"/>
        </a:spcBef>
        <a:spcAft>
          <a:spcPts val="538"/>
        </a:spcAft>
        <a:buClr>
          <a:srgbClr val="000000"/>
        </a:buClr>
        <a:buSzTx/>
        <a:buFont typeface="Wingdings" pitchFamily="2" charset="2"/>
        <a:buNone/>
        <a:tabLst/>
        <a:defRPr sz="1000" kern="1200">
          <a:solidFill>
            <a:schemeClr val="tx1"/>
          </a:solidFill>
          <a:latin typeface="Georgia" pitchFamily="18" charset="0"/>
          <a:ea typeface="+mn-ea"/>
          <a:cs typeface="+mn-cs"/>
        </a:defRPr>
      </a:lvl1pPr>
      <a:lvl2pPr marL="210819" marR="0" indent="-205122" algn="l" defTabSz="914501" rtl="0" eaLnBrk="1" fontAlgn="base" latinLnBrk="0" hangingPunct="1">
        <a:lnSpc>
          <a:spcPct val="100000"/>
        </a:lnSpc>
        <a:spcBef>
          <a:spcPts val="0"/>
        </a:spcBef>
        <a:spcAft>
          <a:spcPts val="538"/>
        </a:spcAft>
        <a:buClr>
          <a:srgbClr val="000000"/>
        </a:buClr>
        <a:buSzTx/>
        <a:buFont typeface="Times New Roman" pitchFamily="18" charset="0"/>
        <a:buChar char="•"/>
        <a:tabLst/>
        <a:defRPr sz="1000" kern="1200">
          <a:solidFill>
            <a:schemeClr val="tx1"/>
          </a:solidFill>
          <a:latin typeface="Georgia" pitchFamily="18" charset="0"/>
          <a:ea typeface="+mn-ea"/>
          <a:cs typeface="+mn-cs"/>
        </a:defRPr>
      </a:lvl2pPr>
      <a:lvl3pPr marL="419934" marR="0" indent="-206737" algn="l" defTabSz="914501" rtl="0" eaLnBrk="1" fontAlgn="base" latinLnBrk="0" hangingPunct="1">
        <a:lnSpc>
          <a:spcPct val="100000"/>
        </a:lnSpc>
        <a:spcBef>
          <a:spcPts val="0"/>
        </a:spcBef>
        <a:spcAft>
          <a:spcPts val="538"/>
        </a:spcAft>
        <a:buClr>
          <a:srgbClr val="000000"/>
        </a:buClr>
        <a:buSzTx/>
        <a:buFont typeface="Arial" pitchFamily="34" charset="0"/>
        <a:buChar char="-"/>
        <a:tabLst/>
        <a:defRPr sz="1000" kern="1200">
          <a:solidFill>
            <a:schemeClr val="tx1"/>
          </a:solidFill>
          <a:latin typeface="Georgia" pitchFamily="18" charset="0"/>
          <a:ea typeface="+mn-ea"/>
          <a:cs typeface="+mn-cs"/>
        </a:defRPr>
      </a:lvl3pPr>
      <a:lvl4pPr marL="623441" marR="0" indent="-206737" algn="l" defTabSz="914501" rtl="0" eaLnBrk="1" fontAlgn="base" latinLnBrk="0" hangingPunct="1">
        <a:lnSpc>
          <a:spcPct val="100000"/>
        </a:lnSpc>
        <a:spcBef>
          <a:spcPts val="0"/>
        </a:spcBef>
        <a:spcAft>
          <a:spcPts val="538"/>
        </a:spcAft>
        <a:buClr>
          <a:srgbClr val="000000"/>
        </a:buClr>
        <a:buSzTx/>
        <a:buFont typeface="Georgia" pitchFamily="18" charset="0"/>
        <a:buChar char="◦"/>
        <a:tabLst/>
        <a:defRPr sz="1000" kern="1200">
          <a:solidFill>
            <a:schemeClr val="tx1"/>
          </a:solidFill>
          <a:latin typeface="Georgia" pitchFamily="18" charset="0"/>
          <a:ea typeface="+mn-ea"/>
          <a:cs typeface="+mn-cs"/>
        </a:defRPr>
      </a:lvl4pPr>
      <a:lvl5pPr marL="820487" marR="0" indent="-205122" algn="l" defTabSz="914501" rtl="0" eaLnBrk="1" fontAlgn="base" latinLnBrk="0" hangingPunct="1">
        <a:lnSpc>
          <a:spcPct val="100000"/>
        </a:lnSpc>
        <a:spcBef>
          <a:spcPts val="0"/>
        </a:spcBef>
        <a:spcAft>
          <a:spcPts val="538"/>
        </a:spcAft>
        <a:buClr>
          <a:srgbClr val="000000"/>
        </a:buClr>
        <a:buSzTx/>
        <a:buFont typeface="Georgia" pitchFamily="18" charset="0"/>
        <a:buChar char="›"/>
        <a:tabLst/>
        <a:defRPr sz="1000" kern="1200" baseline="0">
          <a:solidFill>
            <a:schemeClr val="tx1"/>
          </a:solidFill>
          <a:latin typeface="Georgia" pitchFamily="18" charset="0"/>
          <a:ea typeface="+mn-ea"/>
          <a:cs typeface="+mn-cs"/>
        </a:defRPr>
      </a:lvl5pPr>
      <a:lvl6pPr marL="209967" indent="-206737" algn="l" defTabSz="914186"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34" indent="-205122" algn="l" defTabSz="914186"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441" indent="-205122" algn="l" defTabSz="914186"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186"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24"/>
            </p:custDataLst>
          </p:nvPr>
        </p:nvGrpSpPr>
        <p:grpSpPr>
          <a:xfrm>
            <a:off x="482138" y="605118"/>
            <a:ext cx="8179724"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en-US" sz="1300" dirty="0">
                <a:solidFill>
                  <a:srgbClr val="DB536A"/>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sp>
        <p:nvSpPr>
          <p:cNvPr id="2" name="Title Placeholder 1"/>
          <p:cNvSpPr>
            <a:spLocks noGrp="1"/>
          </p:cNvSpPr>
          <p:nvPr>
            <p:ph type="title"/>
          </p:nvPr>
        </p:nvSpPr>
        <p:spPr>
          <a:xfrm>
            <a:off x="482138" y="1008529"/>
            <a:ext cx="8179724" cy="806824"/>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482138" y="1952513"/>
            <a:ext cx="8179724" cy="389695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04"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US" dirty="0" smtClean="0"/>
              <a:t>The Volcker Rule – Introduction and Overview (Module 4)</a:t>
            </a:r>
            <a:endParaRPr lang="en-GB" dirty="0"/>
          </a:p>
        </p:txBody>
      </p:sp>
      <p:sp>
        <p:nvSpPr>
          <p:cNvPr id="105"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t>January 2014</a:t>
            </a:r>
            <a:endParaRPr lang="en-GB" dirty="0"/>
          </a:p>
        </p:txBody>
      </p:sp>
      <p:sp>
        <p:nvSpPr>
          <p:cNvPr id="10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F01911E-A906-4619-B1DC-A179F144BB91}" type="slidenum">
              <a:rPr lang="en-GB" smtClean="0"/>
              <a:t>‹#›</a:t>
            </a:fld>
            <a:endParaRPr lang="en-GB" dirty="0"/>
          </a:p>
        </p:txBody>
      </p:sp>
    </p:spTree>
    <p:extLst>
      <p:ext uri="{BB962C8B-B14F-4D97-AF65-F5344CB8AC3E}">
        <p14:creationId xmlns:p14="http://schemas.microsoft.com/office/powerpoint/2010/main" val="262068028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Lst>
  <p:txStyles>
    <p:titleStyle>
      <a:lvl1pPr algn="l" defTabSz="914293" rtl="0" eaLnBrk="1" latinLnBrk="0" hangingPunct="1">
        <a:spcBef>
          <a:spcPct val="0"/>
        </a:spcBef>
        <a:buNone/>
        <a:defRPr sz="1600" b="1" i="1" kern="1200">
          <a:solidFill>
            <a:schemeClr val="tx1"/>
          </a:solidFill>
          <a:latin typeface="+mj-lt"/>
          <a:ea typeface="+mj-ea"/>
          <a:cs typeface="+mj-cs"/>
        </a:defRPr>
      </a:lvl1pPr>
    </p:titleStyle>
    <p:bodyStyle>
      <a:lvl1pPr marL="0" marR="0" indent="0" algn="l" defTabSz="914608" rtl="0" eaLnBrk="1" fontAlgn="base" latinLnBrk="0" hangingPunct="1">
        <a:lnSpc>
          <a:spcPct val="100000"/>
        </a:lnSpc>
        <a:spcBef>
          <a:spcPts val="0"/>
        </a:spcBef>
        <a:spcAft>
          <a:spcPts val="538"/>
        </a:spcAft>
        <a:buClr>
          <a:srgbClr val="000000"/>
        </a:buClr>
        <a:buSzTx/>
        <a:buFont typeface="Wingdings" pitchFamily="2" charset="2"/>
        <a:buNone/>
        <a:tabLst/>
        <a:defRPr sz="1000" kern="1200">
          <a:solidFill>
            <a:schemeClr val="tx1"/>
          </a:solidFill>
          <a:latin typeface="Georgia" pitchFamily="18" charset="0"/>
          <a:ea typeface="+mn-ea"/>
          <a:cs typeface="+mn-cs"/>
        </a:defRPr>
      </a:lvl1pPr>
      <a:lvl2pPr marL="210844" marR="0" indent="-205146" algn="l" defTabSz="914608" rtl="0" eaLnBrk="1" fontAlgn="base" latinLnBrk="0" hangingPunct="1">
        <a:lnSpc>
          <a:spcPct val="100000"/>
        </a:lnSpc>
        <a:spcBef>
          <a:spcPts val="0"/>
        </a:spcBef>
        <a:spcAft>
          <a:spcPts val="538"/>
        </a:spcAft>
        <a:buClr>
          <a:srgbClr val="000000"/>
        </a:buClr>
        <a:buSzTx/>
        <a:buFont typeface="Times New Roman" pitchFamily="18" charset="0"/>
        <a:buChar char="•"/>
        <a:tabLst/>
        <a:defRPr sz="1000" kern="1200">
          <a:solidFill>
            <a:schemeClr val="tx1"/>
          </a:solidFill>
          <a:latin typeface="Georgia" pitchFamily="18" charset="0"/>
          <a:ea typeface="+mn-ea"/>
          <a:cs typeface="+mn-cs"/>
        </a:defRPr>
      </a:lvl2pPr>
      <a:lvl3pPr marL="419983" marR="0" indent="-206761" algn="l" defTabSz="914608" rtl="0" eaLnBrk="1" fontAlgn="base" latinLnBrk="0" hangingPunct="1">
        <a:lnSpc>
          <a:spcPct val="100000"/>
        </a:lnSpc>
        <a:spcBef>
          <a:spcPts val="0"/>
        </a:spcBef>
        <a:spcAft>
          <a:spcPts val="538"/>
        </a:spcAft>
        <a:buClr>
          <a:srgbClr val="000000"/>
        </a:buClr>
        <a:buSzTx/>
        <a:buFont typeface="Arial" pitchFamily="34" charset="0"/>
        <a:buChar char="-"/>
        <a:tabLst/>
        <a:defRPr sz="1000" kern="1200">
          <a:solidFill>
            <a:schemeClr val="tx1"/>
          </a:solidFill>
          <a:latin typeface="Georgia" pitchFamily="18" charset="0"/>
          <a:ea typeface="+mn-ea"/>
          <a:cs typeface="+mn-cs"/>
        </a:defRPr>
      </a:lvl3pPr>
      <a:lvl4pPr marL="623514" marR="0" indent="-206761"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000" kern="1200">
          <a:solidFill>
            <a:schemeClr val="tx1"/>
          </a:solidFill>
          <a:latin typeface="Georgia" pitchFamily="18" charset="0"/>
          <a:ea typeface="+mn-ea"/>
          <a:cs typeface="+mn-cs"/>
        </a:defRPr>
      </a:lvl4pPr>
      <a:lvl5pPr marL="820583" marR="0" indent="-205146"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000" kern="1200" baseline="0">
          <a:solidFill>
            <a:schemeClr val="tx1"/>
          </a:solidFill>
          <a:latin typeface="Georgia" pitchFamily="18" charset="0"/>
          <a:ea typeface="+mn-ea"/>
          <a:cs typeface="+mn-cs"/>
        </a:defRPr>
      </a:lvl5pPr>
      <a:lvl6pPr marL="209992" indent="-206761" algn="l" defTabSz="914293"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83" indent="-205146" algn="l" defTabSz="914293"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514" indent="-205146" algn="l" defTabSz="914293"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293"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dirty="0" smtClean="0"/>
              <a:t>Overview of Dodd-Frank Title VII &amp; EMIR:</a:t>
            </a:r>
            <a:br>
              <a:rPr lang="en-US" sz="2800" dirty="0" smtClean="0"/>
            </a:br>
            <a:r>
              <a:rPr lang="en-US" sz="2800" dirty="0"/>
              <a:t/>
            </a:r>
            <a:br>
              <a:rPr lang="en-US" sz="2800" dirty="0"/>
            </a:br>
            <a:r>
              <a:rPr lang="en-US" sz="2800" dirty="0" smtClean="0"/>
              <a:t>Reporting Obligations</a:t>
            </a:r>
            <a:endParaRPr lang="en-US" dirty="0"/>
          </a:p>
        </p:txBody>
      </p:sp>
      <p:sp>
        <p:nvSpPr>
          <p:cNvPr id="9" name="Text Placeholder 8"/>
          <p:cNvSpPr>
            <a:spLocks noGrp="1"/>
          </p:cNvSpPr>
          <p:nvPr>
            <p:ph type="body" sz="quarter" idx="10"/>
          </p:nvPr>
        </p:nvSpPr>
        <p:spPr/>
        <p:txBody>
          <a:bodyPr/>
          <a:lstStyle/>
          <a:p>
            <a:r>
              <a:rPr lang="en-US" noProof="1" smtClean="0"/>
              <a:t>www.pwc.com</a:t>
            </a:r>
            <a:endParaRPr lang="en-US" noProof="1"/>
          </a:p>
        </p:txBody>
      </p:sp>
      <p:sp>
        <p:nvSpPr>
          <p:cNvPr id="7" name="Subtitle 4"/>
          <p:cNvSpPr txBox="1">
            <a:spLocks/>
          </p:cNvSpPr>
          <p:nvPr/>
        </p:nvSpPr>
        <p:spPr bwMode="white">
          <a:xfrm>
            <a:off x="1895475" y="3581399"/>
            <a:ext cx="5343525" cy="914401"/>
          </a:xfrm>
          <a:prstGeom prst="rect">
            <a:avLst/>
          </a:prstGeom>
        </p:spPr>
        <p:txBody>
          <a:bodyPr vert="horz" lIns="0" tIns="0" rIns="0" bIns="0" rtlCol="0">
            <a:noAutofit/>
          </a:bodyPr>
          <a:lstStyle>
            <a:lvl1pPr marL="0" marR="0" indent="0" algn="l" defTabSz="914400" rtl="0" eaLnBrk="1" fontAlgn="auto" latinLnBrk="0" hangingPunct="1">
              <a:lnSpc>
                <a:spcPct val="90000"/>
              </a:lnSpc>
              <a:spcBef>
                <a:spcPts val="0"/>
              </a:spcBef>
              <a:spcAft>
                <a:spcPts val="0"/>
              </a:spcAft>
              <a:buClr>
                <a:schemeClr val="tx1"/>
              </a:buClr>
              <a:buSzTx/>
              <a:buFontTx/>
              <a:buNone/>
              <a:tabLst/>
              <a:defRPr sz="3200" kern="1200" baseline="0">
                <a:solidFill>
                  <a:schemeClr val="bg1"/>
                </a:solidFill>
                <a:latin typeface="+mj-lt"/>
                <a:ea typeface="+mn-ea"/>
                <a:cs typeface="+mn-cs"/>
              </a:defRPr>
            </a:lvl1pPr>
            <a:lvl2pPr marL="0" indent="0" algn="l" defTabSz="914400" rtl="0" eaLnBrk="1" latinLnBrk="0" hangingPunct="1">
              <a:lnSpc>
                <a:spcPct val="100000"/>
              </a:lnSpc>
              <a:spcBef>
                <a:spcPts val="0"/>
              </a:spcBef>
              <a:spcAft>
                <a:spcPts val="900"/>
              </a:spcAft>
              <a:buClr>
                <a:schemeClr val="tx1"/>
              </a:buClr>
              <a:buFont typeface="Georgia" pitchFamily="18" charset="0"/>
              <a:buNone/>
              <a:defRPr sz="1800" kern="1200">
                <a:solidFill>
                  <a:schemeClr val="bg1"/>
                </a:solidFill>
                <a:latin typeface="+mj-lt"/>
                <a:ea typeface="+mn-ea"/>
                <a:cs typeface="+mn-cs"/>
              </a:defRPr>
            </a:lvl2pPr>
            <a:lvl3pPr marL="457200" indent="0" algn="l" defTabSz="914400" rtl="0" eaLnBrk="1" latinLnBrk="0" hangingPunct="1">
              <a:lnSpc>
                <a:spcPct val="100000"/>
              </a:lnSpc>
              <a:spcBef>
                <a:spcPts val="0"/>
              </a:spcBef>
              <a:spcAft>
                <a:spcPts val="900"/>
              </a:spcAft>
              <a:buClr>
                <a:schemeClr val="tx1"/>
              </a:buClr>
              <a:buFont typeface="Georgia" pitchFamily="18" charset="0"/>
              <a:buNone/>
              <a:defRPr sz="1800" kern="1200">
                <a:solidFill>
                  <a:schemeClr val="bg1"/>
                </a:solidFill>
                <a:latin typeface="+mj-lt"/>
                <a:ea typeface="+mn-ea"/>
                <a:cs typeface="+mn-cs"/>
              </a:defRPr>
            </a:lvl3pPr>
            <a:lvl4pPr marL="914400" indent="0" algn="l" defTabSz="914400" rtl="0" eaLnBrk="1" latinLnBrk="0" hangingPunct="1">
              <a:lnSpc>
                <a:spcPct val="100000"/>
              </a:lnSpc>
              <a:spcBef>
                <a:spcPts val="0"/>
              </a:spcBef>
              <a:spcAft>
                <a:spcPts val="900"/>
              </a:spcAft>
              <a:buClr>
                <a:schemeClr val="tx1"/>
              </a:buClr>
              <a:buFont typeface="Georgia" pitchFamily="18" charset="0"/>
              <a:buNone/>
              <a:defRPr sz="1800" kern="1200">
                <a:solidFill>
                  <a:schemeClr val="bg1"/>
                </a:solidFill>
                <a:latin typeface="+mj-lt"/>
                <a:ea typeface="+mn-ea"/>
                <a:cs typeface="+mn-cs"/>
              </a:defRPr>
            </a:lvl4pPr>
            <a:lvl5pPr marL="1371600" indent="0" algn="l" defTabSz="914400" rtl="0" eaLnBrk="1" latinLnBrk="0" hangingPunct="1">
              <a:lnSpc>
                <a:spcPct val="100000"/>
              </a:lnSpc>
              <a:spcBef>
                <a:spcPts val="0"/>
              </a:spcBef>
              <a:spcAft>
                <a:spcPts val="900"/>
              </a:spcAft>
              <a:buClr>
                <a:schemeClr val="tx1"/>
              </a:buClr>
              <a:buFont typeface="Georgia" pitchFamily="18" charset="0"/>
              <a:buNone/>
              <a:defRPr sz="1800" kern="1200" baseline="0">
                <a:solidFill>
                  <a:schemeClr val="bg1"/>
                </a:solidFill>
                <a:latin typeface="+mj-lt"/>
                <a:ea typeface="+mn-ea"/>
                <a:cs typeface="+mn-cs"/>
              </a:defRPr>
            </a:lvl5pPr>
            <a:lvl6pPr marL="1828800" marR="0" indent="0" algn="l" defTabSz="914400" rtl="0" eaLnBrk="1" fontAlgn="auto" latinLnBrk="0" hangingPunct="1">
              <a:lnSpc>
                <a:spcPct val="100000"/>
              </a:lnSpc>
              <a:spcBef>
                <a:spcPts val="0"/>
              </a:spcBef>
              <a:spcAft>
                <a:spcPts val="900"/>
              </a:spcAft>
              <a:buClr>
                <a:schemeClr val="tx1"/>
              </a:buClr>
              <a:buSzPct val="100000"/>
              <a:buFont typeface="+mj-lt"/>
              <a:buNone/>
              <a:tabLst/>
              <a:defRPr sz="1800" kern="1200" baseline="0">
                <a:solidFill>
                  <a:schemeClr val="bg1"/>
                </a:solidFill>
                <a:latin typeface="+mj-lt"/>
                <a:ea typeface="+mn-ea"/>
                <a:cs typeface="+mn-cs"/>
              </a:defRPr>
            </a:lvl6pPr>
            <a:lvl7pPr marL="2286000" indent="0" algn="l" defTabSz="914400" rtl="0" eaLnBrk="1" latinLnBrk="0" hangingPunct="1">
              <a:lnSpc>
                <a:spcPct val="100000"/>
              </a:lnSpc>
              <a:spcBef>
                <a:spcPts val="0"/>
              </a:spcBef>
              <a:spcAft>
                <a:spcPts val="900"/>
              </a:spcAft>
              <a:buSzPct val="100000"/>
              <a:buFont typeface="+mj-lt"/>
              <a:buNone/>
              <a:defRPr sz="1800" kern="1200" baseline="0">
                <a:solidFill>
                  <a:schemeClr val="bg1"/>
                </a:solidFill>
                <a:latin typeface="+mj-lt"/>
                <a:ea typeface="+mn-ea"/>
                <a:cs typeface="+mn-cs"/>
              </a:defRPr>
            </a:lvl7pPr>
            <a:lvl8pPr marL="2743200" indent="0" algn="l" defTabSz="914400" rtl="0" eaLnBrk="1" latinLnBrk="0" hangingPunct="1">
              <a:lnSpc>
                <a:spcPct val="100000"/>
              </a:lnSpc>
              <a:spcBef>
                <a:spcPts val="0"/>
              </a:spcBef>
              <a:spcAft>
                <a:spcPts val="900"/>
              </a:spcAft>
              <a:buSzPct val="100000"/>
              <a:buFont typeface="+mj-lt"/>
              <a:buNone/>
              <a:defRPr sz="1800" kern="1200" baseline="0">
                <a:solidFill>
                  <a:schemeClr val="bg1"/>
                </a:solidFill>
                <a:latin typeface="+mj-lt"/>
                <a:ea typeface="+mn-ea"/>
                <a:cs typeface="+mn-cs"/>
              </a:defRPr>
            </a:lvl8pPr>
            <a:lvl9pPr marL="3200400" indent="0" algn="l" defTabSz="914400" rtl="0" eaLnBrk="1" latinLnBrk="0" hangingPunct="1">
              <a:lnSpc>
                <a:spcPct val="100000"/>
              </a:lnSpc>
              <a:spcBef>
                <a:spcPts val="0"/>
              </a:spcBef>
              <a:spcAft>
                <a:spcPts val="900"/>
              </a:spcAft>
              <a:buFont typeface="Arial" pitchFamily="34" charset="0"/>
              <a:buNone/>
              <a:defRPr sz="1800" b="1" kern="1200" baseline="0">
                <a:solidFill>
                  <a:schemeClr val="bg1"/>
                </a:solidFill>
                <a:latin typeface="+mj-lt"/>
                <a:ea typeface="+mn-ea"/>
                <a:cs typeface="+mn-cs"/>
              </a:defRPr>
            </a:lvl9pPr>
          </a:lstStyle>
          <a:p>
            <a:endParaRPr lang="en-US" dirty="0" smtClean="0"/>
          </a:p>
        </p:txBody>
      </p:sp>
    </p:spTree>
    <p:extLst>
      <p:ext uri="{BB962C8B-B14F-4D97-AF65-F5344CB8AC3E}">
        <p14:creationId xmlns:p14="http://schemas.microsoft.com/office/powerpoint/2010/main" val="1363404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100" dirty="0" smtClean="0"/>
              <a:t>EMIR scope determined by  party status</a:t>
            </a:r>
            <a:endParaRPr lang="en-GB" sz="2100" dirty="0"/>
          </a:p>
        </p:txBody>
      </p:sp>
      <p:graphicFrame>
        <p:nvGraphicFramePr>
          <p:cNvPr id="11" name="Content Placeholder 10"/>
          <p:cNvGraphicFramePr>
            <a:graphicFrameLocks noGrp="1"/>
          </p:cNvGraphicFramePr>
          <p:nvPr>
            <p:ph sz="quarter" idx="15"/>
            <p:extLst>
              <p:ext uri="{D42A27DB-BD31-4B8C-83A1-F6EECF244321}">
                <p14:modId xmlns:p14="http://schemas.microsoft.com/office/powerpoint/2010/main" val="457584799"/>
              </p:ext>
            </p:extLst>
          </p:nvPr>
        </p:nvGraphicFramePr>
        <p:xfrm>
          <a:off x="395536" y="1381776"/>
          <a:ext cx="8136905" cy="4351480"/>
        </p:xfrm>
        <a:graphic>
          <a:graphicData uri="http://schemas.openxmlformats.org/drawingml/2006/table">
            <a:tbl>
              <a:tblPr firstRow="1" bandRow="1">
                <a:tableStyleId>{5C22544A-7EE6-4342-B048-85BDC9FD1C3A}</a:tableStyleId>
              </a:tblPr>
              <a:tblGrid>
                <a:gridCol w="1165202"/>
                <a:gridCol w="739785"/>
                <a:gridCol w="822024"/>
                <a:gridCol w="822024"/>
                <a:gridCol w="822024"/>
                <a:gridCol w="1241241"/>
                <a:gridCol w="841535"/>
                <a:gridCol w="841535"/>
                <a:gridCol w="841535"/>
              </a:tblGrid>
              <a:tr h="1448520">
                <a:tc>
                  <a:txBody>
                    <a:bodyPr/>
                    <a:lstStyle/>
                    <a:p>
                      <a:pPr algn="ctr"/>
                      <a:r>
                        <a:rPr lang="en-GB" sz="1200" b="1" i="0" dirty="0" smtClean="0">
                          <a:latin typeface="+mj-lt"/>
                        </a:rPr>
                        <a:t>Counterparty</a:t>
                      </a:r>
                      <a:r>
                        <a:rPr lang="en-GB" sz="1200" b="1" i="0" baseline="0" dirty="0" smtClean="0">
                          <a:latin typeface="+mj-lt"/>
                        </a:rPr>
                        <a:t> Type</a:t>
                      </a:r>
                      <a:endParaRPr lang="en-GB" sz="1200" b="1" i="0" dirty="0">
                        <a:latin typeface="+mj-lt"/>
                      </a:endParaRPr>
                    </a:p>
                  </a:txBody>
                  <a:tcPr marL="78191" marR="78191" marT="41468" marB="41468" anchor="ctr"/>
                </a:tc>
                <a:tc>
                  <a:txBody>
                    <a:bodyPr/>
                    <a:lstStyle/>
                    <a:p>
                      <a:pPr algn="ctr"/>
                      <a:r>
                        <a:rPr lang="en-GB" sz="1200" b="1" i="0" dirty="0" smtClean="0">
                          <a:latin typeface="+mj-lt"/>
                        </a:rPr>
                        <a:t>Clearing</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Non-centrally</a:t>
                      </a:r>
                      <a:r>
                        <a:rPr lang="en-GB" sz="1200" b="1" i="0" baseline="0" dirty="0" smtClean="0">
                          <a:latin typeface="+mj-lt"/>
                        </a:rPr>
                        <a:t> cleared margin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Trade</a:t>
                      </a:r>
                      <a:r>
                        <a:rPr lang="en-GB" sz="1200" b="1" i="0" baseline="0" dirty="0" smtClean="0">
                          <a:latin typeface="+mj-lt"/>
                        </a:rPr>
                        <a:t> Reporting</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Valuation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Portfolio Reconciliation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Portfolio Compression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Trade confirms</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Dispute Resolution</a:t>
                      </a:r>
                      <a:endParaRPr lang="en-GB" sz="1200" b="1" i="0" dirty="0">
                        <a:latin typeface="+mj-lt"/>
                      </a:endParaRPr>
                    </a:p>
                  </a:txBody>
                  <a:tcPr marL="78191" marR="78191" marT="41468" marB="41468" vert="vert270" anchor="ctr"/>
                </a:tc>
              </a:tr>
              <a:tr h="1451480">
                <a:tc>
                  <a:txBody>
                    <a:bodyPr/>
                    <a:lstStyle/>
                    <a:p>
                      <a:pPr algn="ctr"/>
                      <a:r>
                        <a:rPr lang="en-GB" sz="1300" b="1" i="0" dirty="0" smtClean="0">
                          <a:solidFill>
                            <a:schemeClr val="bg1"/>
                          </a:solidFill>
                          <a:latin typeface="+mj-lt"/>
                        </a:rPr>
                        <a:t>Swaps</a:t>
                      </a:r>
                      <a:r>
                        <a:rPr lang="en-GB" sz="1300" b="1" i="0" baseline="0" dirty="0" smtClean="0">
                          <a:solidFill>
                            <a:schemeClr val="bg1"/>
                          </a:solidFill>
                          <a:latin typeface="+mj-lt"/>
                        </a:rPr>
                        <a:t> between FCs and NFC+s</a:t>
                      </a:r>
                      <a:endParaRPr lang="en-GB" sz="1300" b="1" i="0" dirty="0">
                        <a:solidFill>
                          <a:schemeClr val="bg1"/>
                        </a:solidFill>
                        <a:latin typeface="+mj-lt"/>
                      </a:endParaRPr>
                    </a:p>
                  </a:txBody>
                  <a:tcPr marL="78191" marR="78191" marT="41468" marB="41468" anchor="ctr">
                    <a:solidFill>
                      <a:schemeClr val="accent1">
                        <a:alpha val="68000"/>
                      </a:scheme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alpha val="68000"/>
                      </a:srgb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alpha val="68000"/>
                      </a:srgb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FFFF00"/>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r>
              <a:tr h="1451480">
                <a:tc>
                  <a:txBody>
                    <a:bodyPr/>
                    <a:lstStyle/>
                    <a:p>
                      <a:pPr algn="ctr"/>
                      <a:r>
                        <a:rPr lang="en-GB" sz="1300" b="1" i="0" dirty="0" smtClean="0">
                          <a:solidFill>
                            <a:schemeClr val="bg1"/>
                          </a:solidFill>
                          <a:latin typeface="+mj-lt"/>
                        </a:rPr>
                        <a:t>Swaps</a:t>
                      </a:r>
                      <a:r>
                        <a:rPr lang="en-GB" sz="1300" b="1" i="0" baseline="0" dirty="0" smtClean="0">
                          <a:solidFill>
                            <a:schemeClr val="bg1"/>
                          </a:solidFill>
                          <a:latin typeface="+mj-lt"/>
                        </a:rPr>
                        <a:t> with NFC- counterparty</a:t>
                      </a:r>
                      <a:endParaRPr lang="en-GB" sz="1300" b="1" i="0" dirty="0">
                        <a:solidFill>
                          <a:schemeClr val="bg1"/>
                        </a:solidFill>
                        <a:latin typeface="+mj-lt"/>
                      </a:endParaRPr>
                    </a:p>
                  </a:txBody>
                  <a:tcPr marL="78191" marR="78191" marT="41468" marB="41468" anchor="ctr">
                    <a:solidFill>
                      <a:schemeClr val="accent1">
                        <a:alpha val="68000"/>
                      </a:schemeClr>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bg1">
                        <a:lumMod val="65000"/>
                      </a:schemeClr>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bg2">
                        <a:lumMod val="65000"/>
                      </a:scheme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FFFF00"/>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bg2">
                        <a:lumMod val="65000"/>
                      </a:scheme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r>
            </a:tbl>
          </a:graphicData>
        </a:graphic>
      </p:graphicFrame>
      <p:sp>
        <p:nvSpPr>
          <p:cNvPr id="3" name="Slide Number Placeholder 2"/>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10</a:t>
            </a:fld>
            <a:endParaRPr lang="en-GB">
              <a:solidFill>
                <a:srgbClr val="000000"/>
              </a:solidFill>
            </a:endParaRPr>
          </a:p>
        </p:txBody>
      </p:sp>
    </p:spTree>
    <p:extLst>
      <p:ext uri="{BB962C8B-B14F-4D97-AF65-F5344CB8AC3E}">
        <p14:creationId xmlns:p14="http://schemas.microsoft.com/office/powerpoint/2010/main" val="289041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product scope</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sz="1400" dirty="0" smtClean="0"/>
              <a:t>EMIR covers “derivatives” as defined by MiFID I</a:t>
            </a:r>
          </a:p>
          <a:p>
            <a:pPr marL="617188" lvl="2" indent="-342900">
              <a:buFont typeface="Arial" panose="020B0604020202020204" pitchFamily="34" charset="0"/>
              <a:buChar char="•"/>
            </a:pPr>
            <a:r>
              <a:rPr lang="en-GB" sz="1400" dirty="0" smtClean="0"/>
              <a:t>However, with the exception of reporting, most of the EMIR obligations cover OTC derivatives, so MiFID I instruments conducted off of an exchange</a:t>
            </a:r>
          </a:p>
          <a:p>
            <a:pPr marL="342900" lvl="1" indent="-342900">
              <a:buFont typeface="Arial" panose="020B0604020202020204" pitchFamily="34" charset="0"/>
              <a:buChar char="•"/>
            </a:pPr>
            <a:r>
              <a:rPr lang="en-GB" sz="1400" dirty="0" smtClean="0"/>
              <a:t>MiFID I derivatives:</a:t>
            </a:r>
          </a:p>
          <a:p>
            <a:pPr marL="617188" lvl="2" indent="-342900">
              <a:buFont typeface="Arial" panose="020B0604020202020204" pitchFamily="34" charset="0"/>
              <a:buChar char="•"/>
            </a:pPr>
            <a:r>
              <a:rPr lang="en-GB" sz="1400" dirty="0" smtClean="0"/>
              <a:t>Options, futures, swaps, forward rate agreements</a:t>
            </a:r>
          </a:p>
          <a:p>
            <a:pPr marL="617188" lvl="2" indent="-342900">
              <a:buFont typeface="Arial" panose="020B0604020202020204" pitchFamily="34" charset="0"/>
              <a:buChar char="•"/>
            </a:pPr>
            <a:r>
              <a:rPr lang="en-GB" sz="1400" dirty="0" smtClean="0"/>
              <a:t>Other derivative contracts relating to securities, currencies, interest rates or yields or other derivative instruments, financial indices  which may be settled physically or in cash or at the option of one of the parties</a:t>
            </a:r>
          </a:p>
          <a:p>
            <a:pPr marL="617188" lvl="2" indent="-342900">
              <a:buFont typeface="Arial" panose="020B0604020202020204" pitchFamily="34" charset="0"/>
              <a:buChar char="•"/>
            </a:pPr>
            <a:r>
              <a:rPr lang="en-GB" sz="1400" dirty="0" smtClean="0"/>
              <a:t>Physically settled contracts must either be traded on a regulated market or an MTF, or not being for commercial purposes</a:t>
            </a:r>
          </a:p>
          <a:p>
            <a:pPr marL="342900" lvl="1" indent="-342900">
              <a:buFont typeface="Arial" panose="020B0604020202020204" pitchFamily="34" charset="0"/>
              <a:buChar char="•"/>
            </a:pPr>
            <a:r>
              <a:rPr lang="en-GB" sz="1200" dirty="0" smtClean="0"/>
              <a:t>Note that EMIR only incorporates MiFID definition of derivative, but does not limit scope to instruments traded on a regulated market (like MiFID)</a:t>
            </a:r>
          </a:p>
          <a:p>
            <a:pPr marL="617188" lvl="2" indent="-342900">
              <a:buFont typeface="Arial" panose="020B0604020202020204" pitchFamily="34" charset="0"/>
              <a:buChar char="•"/>
            </a:pPr>
            <a:r>
              <a:rPr lang="en-GB" sz="1200" dirty="0" smtClean="0"/>
              <a:t>However, the scope of EMIR ETD reporting is subject to definition of ETD:</a:t>
            </a:r>
          </a:p>
          <a:p>
            <a:pPr marL="891476" lvl="3" indent="-342900">
              <a:buFont typeface="Arial" panose="020B0604020202020204" pitchFamily="34" charset="0"/>
              <a:buChar char="•"/>
            </a:pPr>
            <a:r>
              <a:rPr lang="en-GB" sz="1200" dirty="0" smtClean="0"/>
              <a:t>The contract is subject to the rules of  trading venue and is executed in compliance with those rules or on a similar trading venue outside of the EU</a:t>
            </a:r>
          </a:p>
          <a:p>
            <a:pPr marL="891476" lvl="3" indent="-342900">
              <a:buFont typeface="Arial" panose="020B0604020202020204" pitchFamily="34" charset="0"/>
              <a:buChar char="•"/>
            </a:pPr>
            <a:r>
              <a:rPr lang="en-GB" sz="1200" dirty="0" smtClean="0"/>
              <a:t> </a:t>
            </a:r>
            <a:endParaRPr lang="en-GB" sz="12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11</a:t>
            </a:fld>
            <a:endParaRPr lang="en-US" dirty="0"/>
          </a:p>
        </p:txBody>
      </p:sp>
    </p:spTree>
    <p:extLst>
      <p:ext uri="{BB962C8B-B14F-4D97-AF65-F5344CB8AC3E}">
        <p14:creationId xmlns:p14="http://schemas.microsoft.com/office/powerpoint/2010/main" val="157243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EMIR transaction reporting</a:t>
            </a:r>
            <a:endParaRPr lang="en-GB" dirty="0"/>
          </a:p>
        </p:txBody>
      </p:sp>
      <p:sp>
        <p:nvSpPr>
          <p:cNvPr id="3" name="Subtitle 2"/>
          <p:cNvSpPr>
            <a:spLocks noGrp="1"/>
          </p:cNvSpPr>
          <p:nvPr>
            <p:ph type="subTitle" idx="1"/>
          </p:nvPr>
        </p:nvSpPr>
        <p:spPr/>
        <p:txBody>
          <a:bodyPr/>
          <a:lstStyle/>
          <a:p>
            <a:endParaRPr lang="en-GB" dirty="0" smtClean="0"/>
          </a:p>
          <a:p>
            <a:r>
              <a:rPr lang="en-GB" dirty="0" smtClean="0"/>
              <a:t>Dominic Muller</a:t>
            </a:r>
            <a:endParaRPr lang="en-GB" dirty="0"/>
          </a:p>
        </p:txBody>
      </p:sp>
      <p:sp>
        <p:nvSpPr>
          <p:cNvPr id="4" name="Text Placeholder 3"/>
          <p:cNvSpPr>
            <a:spLocks noGrp="1"/>
          </p:cNvSpPr>
          <p:nvPr>
            <p:ph type="body" sz="quarter" idx="10"/>
          </p:nvPr>
        </p:nvSpPr>
        <p:spPr/>
        <p:txBody>
          <a:bodyPr/>
          <a:lstStyle/>
          <a:p>
            <a:r>
              <a:rPr lang="en-GB" smtClean="0"/>
              <a:t>www.pwc.co.uk</a:t>
            </a:r>
            <a:endParaRPr lang="en-GB" dirty="0"/>
          </a:p>
        </p:txBody>
      </p:sp>
    </p:spTree>
    <p:extLst>
      <p:ext uri="{BB962C8B-B14F-4D97-AF65-F5344CB8AC3E}">
        <p14:creationId xmlns:p14="http://schemas.microsoft.com/office/powerpoint/2010/main" val="2065653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Fulfilling reporting obligation</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dirty="0" smtClean="0"/>
              <a:t>Both counterparties MUST report each trade </a:t>
            </a:r>
            <a:r>
              <a:rPr lang="en-GB" dirty="0"/>
              <a:t>u</a:t>
            </a:r>
            <a:r>
              <a:rPr lang="en-GB" dirty="0" smtClean="0"/>
              <a:t>nless by prior arrangement, one party can report on behalf of both counterparties</a:t>
            </a:r>
          </a:p>
          <a:p>
            <a:pPr marL="617188" lvl="2" indent="-342900">
              <a:buFont typeface="Arial" panose="020B0604020202020204" pitchFamily="34" charset="0"/>
              <a:buChar char="•"/>
            </a:pPr>
            <a:r>
              <a:rPr lang="en-GB" dirty="0" smtClean="0"/>
              <a:t>This could change under EMIR 2 review by EC, but likely to remain</a:t>
            </a:r>
          </a:p>
          <a:p>
            <a:pPr marL="68612" indent="-342900">
              <a:buFont typeface="Arial" panose="020B0604020202020204" pitchFamily="34" charset="0"/>
              <a:buChar char="•"/>
            </a:pPr>
            <a:r>
              <a:rPr lang="en-GB" dirty="0" smtClean="0"/>
              <a:t>Either counterparty may also delegate reporting to a third-party (such as CCP or trading platform) </a:t>
            </a:r>
          </a:p>
          <a:p>
            <a:pPr marL="68612" indent="-342900">
              <a:buFont typeface="Arial" panose="020B0604020202020204" pitchFamily="34" charset="0"/>
              <a:buChar char="•"/>
            </a:pPr>
            <a:r>
              <a:rPr lang="en-GB" dirty="0" smtClean="0"/>
              <a:t>These arrangements will be arranged through contractual obligations with one another which would set out what information is to be reported</a:t>
            </a:r>
          </a:p>
          <a:p>
            <a:pPr marL="68612" indent="-342900">
              <a:buFont typeface="Arial" panose="020B0604020202020204" pitchFamily="34" charset="0"/>
              <a:buChar char="•"/>
            </a:pPr>
            <a:r>
              <a:rPr lang="en-GB" dirty="0" smtClean="0"/>
              <a:t>Regulatory responsibility remains with original counterparties. </a:t>
            </a:r>
          </a:p>
          <a:p>
            <a:pPr marL="68612" indent="-342900">
              <a:buFont typeface="Arial" panose="020B0604020202020204" pitchFamily="34" charset="0"/>
              <a:buChar char="•"/>
            </a:pPr>
            <a:r>
              <a:rPr lang="en-GB" dirty="0" smtClean="0"/>
              <a:t>Creation data needs to be reported per data fields – T+1</a:t>
            </a:r>
          </a:p>
          <a:p>
            <a:pPr marL="68612" indent="-342900">
              <a:buFont typeface="Arial" panose="020B0604020202020204" pitchFamily="34" charset="0"/>
              <a:buChar char="•"/>
            </a:pPr>
            <a:r>
              <a:rPr lang="en-GB" dirty="0" smtClean="0"/>
              <a:t>Lifecycle events – assignments, </a:t>
            </a:r>
            <a:r>
              <a:rPr lang="en-GB" dirty="0" err="1" smtClean="0"/>
              <a:t>novations</a:t>
            </a:r>
            <a:r>
              <a:rPr lang="en-GB" dirty="0" smtClean="0"/>
              <a:t>, change in reported cash flows</a:t>
            </a:r>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13</a:t>
            </a:fld>
            <a:endParaRPr lang="en-US" dirty="0"/>
          </a:p>
        </p:txBody>
      </p:sp>
    </p:spTree>
    <p:extLst>
      <p:ext uri="{BB962C8B-B14F-4D97-AF65-F5344CB8AC3E}">
        <p14:creationId xmlns:p14="http://schemas.microsoft.com/office/powerpoint/2010/main" val="77941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Exchange Traded Derivatives and reporting</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While clearing, margin and risk mitigation requirements apply only to OTC derivatives, EMIR reporting obligation applies to all derivative contracts – including ETDs</a:t>
            </a:r>
          </a:p>
          <a:p>
            <a:pPr marL="68612" indent="-342900">
              <a:buFont typeface="Arial" panose="020B0604020202020204" pitchFamily="34" charset="0"/>
              <a:buChar char="•"/>
            </a:pPr>
            <a:r>
              <a:rPr lang="en-GB" dirty="0" smtClean="0"/>
              <a:t>This is in notable contrast to Dodd-Frank Title VII, which only covers swaps (while other parts of Dodd-Frank apply to derivatives more broadly)</a:t>
            </a:r>
          </a:p>
          <a:p>
            <a:pPr marL="68612" indent="-342900">
              <a:buFont typeface="Arial" panose="020B0604020202020204" pitchFamily="34" charset="0"/>
              <a:buChar char="•"/>
            </a:pPr>
            <a:r>
              <a:rPr lang="en-GB" dirty="0" smtClean="0"/>
              <a:t>Industry has taken the opportunity of EC review of EMIR (possible EMIR 2) to argue that ETDs should be out of EMIR scope altogether. </a:t>
            </a:r>
          </a:p>
          <a:p>
            <a:pPr marL="68612" indent="-342900">
              <a:buFont typeface="Arial" panose="020B0604020202020204" pitchFamily="34" charset="0"/>
              <a:buChar char="•"/>
            </a:pPr>
            <a:r>
              <a:rPr lang="en-GB" dirty="0" smtClean="0"/>
              <a:t>However, ETD reporting obligations are likely to remain</a:t>
            </a:r>
          </a:p>
          <a:p>
            <a:pPr indent="0"/>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14</a:t>
            </a:fld>
            <a:endParaRPr lang="en-US" dirty="0"/>
          </a:p>
        </p:txBody>
      </p:sp>
    </p:spTree>
    <p:extLst>
      <p:ext uri="{BB962C8B-B14F-4D97-AF65-F5344CB8AC3E}">
        <p14:creationId xmlns:p14="http://schemas.microsoft.com/office/powerpoint/2010/main" val="126625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reporting data fields</a:t>
            </a:r>
            <a:endParaRPr lang="en-GB" dirty="0"/>
          </a:p>
        </p:txBody>
      </p:sp>
      <p:sp>
        <p:nvSpPr>
          <p:cNvPr id="3" name="Content Placeholder 2"/>
          <p:cNvSpPr>
            <a:spLocks noGrp="1"/>
          </p:cNvSpPr>
          <p:nvPr>
            <p:ph sz="quarter" idx="15"/>
          </p:nvPr>
        </p:nvSpPr>
        <p:spPr/>
        <p:txBody>
          <a:bodyPr/>
          <a:lstStyle/>
          <a:p>
            <a:r>
              <a:rPr lang="en-GB" dirty="0" smtClean="0"/>
              <a:t>Broad categories:</a:t>
            </a:r>
          </a:p>
          <a:p>
            <a:pPr marL="68612" indent="-342900">
              <a:buFont typeface="Arial" panose="020B0604020202020204" pitchFamily="34" charset="0"/>
              <a:buChar char="•"/>
            </a:pPr>
            <a:r>
              <a:rPr lang="en-GB" dirty="0" smtClean="0"/>
              <a:t>Counterparty data/parties to the contract</a:t>
            </a:r>
          </a:p>
          <a:p>
            <a:pPr marL="342900" lvl="1" indent="-342900">
              <a:buFont typeface="Arial" panose="020B0604020202020204" pitchFamily="34" charset="0"/>
              <a:buChar char="•"/>
            </a:pPr>
            <a:r>
              <a:rPr lang="en-GB" dirty="0" smtClean="0"/>
              <a:t>Common data:</a:t>
            </a:r>
          </a:p>
          <a:p>
            <a:pPr marL="617188" lvl="2" indent="-342900">
              <a:buFont typeface="Arial" panose="020B0604020202020204" pitchFamily="34" charset="0"/>
              <a:buChar char="•"/>
            </a:pPr>
            <a:r>
              <a:rPr lang="en-GB" dirty="0" smtClean="0"/>
              <a:t>Contract type</a:t>
            </a:r>
          </a:p>
          <a:p>
            <a:pPr marL="617188" lvl="2" indent="-342900">
              <a:buFont typeface="Arial" panose="020B0604020202020204" pitchFamily="34" charset="0"/>
              <a:buChar char="•"/>
            </a:pPr>
            <a:r>
              <a:rPr lang="en-GB" dirty="0" smtClean="0"/>
              <a:t>Details on transaction</a:t>
            </a:r>
          </a:p>
          <a:p>
            <a:pPr marL="617188" lvl="2" indent="-342900">
              <a:buFont typeface="Arial" panose="020B0604020202020204" pitchFamily="34" charset="0"/>
              <a:buChar char="•"/>
            </a:pPr>
            <a:r>
              <a:rPr lang="en-GB" dirty="0" smtClean="0"/>
              <a:t>Risk mitigation</a:t>
            </a:r>
          </a:p>
          <a:p>
            <a:pPr marL="617188" lvl="2" indent="-342900">
              <a:buFont typeface="Arial" panose="020B0604020202020204" pitchFamily="34" charset="0"/>
              <a:buChar char="•"/>
            </a:pPr>
            <a:r>
              <a:rPr lang="en-GB" dirty="0" smtClean="0"/>
              <a:t>Clearing</a:t>
            </a:r>
          </a:p>
          <a:p>
            <a:pPr marL="342900" lvl="1" indent="-342900">
              <a:buFont typeface="Arial" panose="020B0604020202020204" pitchFamily="34" charset="0"/>
              <a:buChar char="•"/>
            </a:pPr>
            <a:r>
              <a:rPr lang="en-GB" dirty="0" smtClean="0"/>
              <a:t>Specifics for interest rate, FX, commodities, options</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15</a:t>
            </a:fld>
            <a:endParaRPr lang="en-US" dirty="0"/>
          </a:p>
        </p:txBody>
      </p:sp>
    </p:spTree>
    <p:extLst>
      <p:ext uri="{BB962C8B-B14F-4D97-AF65-F5344CB8AC3E}">
        <p14:creationId xmlns:p14="http://schemas.microsoft.com/office/powerpoint/2010/main" val="26264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data fields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3427455780"/>
              </p:ext>
            </p:extLst>
          </p:nvPr>
        </p:nvGraphicFramePr>
        <p:xfrm>
          <a:off x="541238" y="1915160"/>
          <a:ext cx="8069362" cy="4027137"/>
        </p:xfrm>
        <a:graphic>
          <a:graphicData uri="http://schemas.openxmlformats.org/drawingml/2006/table">
            <a:tbl>
              <a:tblPr firstRow="1" bandRow="1">
                <a:tableStyleId>{775DCB02-9BB8-47FD-8907-85C794F793BA}</a:tableStyleId>
              </a:tblPr>
              <a:tblGrid>
                <a:gridCol w="1744762"/>
                <a:gridCol w="6324600"/>
              </a:tblGrid>
              <a:tr h="679548">
                <a:tc>
                  <a:txBody>
                    <a:bodyPr/>
                    <a:lstStyle/>
                    <a:p>
                      <a:r>
                        <a:rPr lang="en-GB" dirty="0" smtClean="0"/>
                        <a:t>Information category</a:t>
                      </a:r>
                      <a:endParaRPr lang="en-GB" dirty="0"/>
                    </a:p>
                  </a:txBody>
                  <a:tcPr/>
                </a:tc>
                <a:tc>
                  <a:txBody>
                    <a:bodyPr/>
                    <a:lstStyle/>
                    <a:p>
                      <a:r>
                        <a:rPr lang="en-GB" dirty="0" smtClean="0"/>
                        <a:t>Covered fields</a:t>
                      </a:r>
                      <a:endParaRPr lang="en-GB" dirty="0"/>
                    </a:p>
                  </a:txBody>
                  <a:tcPr/>
                </a:tc>
              </a:tr>
              <a:tr h="1141697">
                <a:tc>
                  <a:txBody>
                    <a:bodyPr/>
                    <a:lstStyle/>
                    <a:p>
                      <a:r>
                        <a:rPr lang="en-GB" sz="1400" b="1" dirty="0" smtClean="0"/>
                        <a:t>Parties to the contract </a:t>
                      </a:r>
                      <a:endParaRPr lang="en-GB" sz="1400" b="1" dirty="0"/>
                    </a:p>
                  </a:txBody>
                  <a:tcPr/>
                </a:tc>
                <a:tc>
                  <a:txBody>
                    <a:bodyPr/>
                    <a:lstStyle/>
                    <a:p>
                      <a:pPr marL="285750" indent="-285750">
                        <a:buFont typeface="Arial" panose="020B0604020202020204" pitchFamily="34" charset="0"/>
                        <a:buChar char="•"/>
                      </a:pPr>
                      <a:r>
                        <a:rPr lang="en-GB" sz="1200" dirty="0" smtClean="0"/>
                        <a:t>Counterparty reporting details around ID (LEI), name,</a:t>
                      </a:r>
                      <a:r>
                        <a:rPr lang="en-GB" sz="1200" baseline="0" dirty="0" smtClean="0"/>
                        <a:t> domicile, corporate sector, FC/NFC+/- status, broker ID,  ID of delegated reporting entity, clearing member ID, beneficiary ID</a:t>
                      </a:r>
                    </a:p>
                    <a:p>
                      <a:pPr marL="285750" indent="-285750">
                        <a:buFont typeface="Arial" panose="020B0604020202020204" pitchFamily="34" charset="0"/>
                        <a:buChar char="•"/>
                      </a:pPr>
                      <a:r>
                        <a:rPr lang="en-GB" sz="1200" baseline="0" dirty="0" smtClean="0"/>
                        <a:t>ID of other counterparty</a:t>
                      </a:r>
                    </a:p>
                    <a:p>
                      <a:pPr marL="285750" indent="-285750">
                        <a:buFont typeface="Arial" panose="020B0604020202020204" pitchFamily="34" charset="0"/>
                        <a:buChar char="•"/>
                      </a:pPr>
                      <a:r>
                        <a:rPr lang="en-GB" sz="1200" baseline="0" dirty="0" smtClean="0"/>
                        <a:t>Indication whether other counterparty is domiciled outside the EEA</a:t>
                      </a:r>
                    </a:p>
                    <a:p>
                      <a:pPr marL="285750" indent="-285750">
                        <a:buFont typeface="Arial" panose="020B0604020202020204" pitchFamily="34" charset="0"/>
                        <a:buChar char="•"/>
                      </a:pPr>
                      <a:r>
                        <a:rPr lang="en-GB" sz="1200" baseline="0" dirty="0" smtClean="0"/>
                        <a:t>Whether contract is linked to commercial activity or treasury financing</a:t>
                      </a:r>
                    </a:p>
                    <a:p>
                      <a:pPr marL="285750" indent="-285750">
                        <a:buFont typeface="Arial" panose="020B0604020202020204" pitchFamily="34" charset="0"/>
                        <a:buChar char="•"/>
                      </a:pPr>
                      <a:r>
                        <a:rPr lang="en-GB" sz="1200" baseline="0" dirty="0" smtClean="0"/>
                        <a:t>Whether reporting party is above the clearing threshold</a:t>
                      </a:r>
                      <a:endParaRPr lang="en-GB" sz="1200" dirty="0"/>
                    </a:p>
                  </a:txBody>
                  <a:tcPr/>
                </a:tc>
              </a:tr>
              <a:tr h="834292">
                <a:tc>
                  <a:txBody>
                    <a:bodyPr/>
                    <a:lstStyle/>
                    <a:p>
                      <a:r>
                        <a:rPr lang="en-GB" sz="1400" b="1" dirty="0" smtClean="0"/>
                        <a:t>Valuation</a:t>
                      </a:r>
                      <a:endParaRPr lang="en-GB" sz="1400" b="1" dirty="0"/>
                    </a:p>
                  </a:txBody>
                  <a:tcPr/>
                </a:tc>
                <a:tc>
                  <a:txBody>
                    <a:bodyPr/>
                    <a:lstStyle/>
                    <a:p>
                      <a:pPr marL="285750" indent="-285750">
                        <a:buFont typeface="Arial" panose="020B0604020202020204" pitchFamily="34" charset="0"/>
                        <a:buChar char="•"/>
                      </a:pPr>
                      <a:r>
                        <a:rPr lang="en-GB" sz="1200" dirty="0" smtClean="0"/>
                        <a:t>Date</a:t>
                      </a:r>
                      <a:r>
                        <a:rPr lang="en-GB" sz="1200" baseline="0" dirty="0" smtClean="0"/>
                        <a:t> and time of last valuation</a:t>
                      </a:r>
                    </a:p>
                    <a:p>
                      <a:pPr marL="285750" indent="-285750">
                        <a:buFont typeface="Arial" panose="020B0604020202020204" pitchFamily="34" charset="0"/>
                        <a:buChar char="•"/>
                      </a:pPr>
                      <a:r>
                        <a:rPr lang="en-GB" sz="1200" baseline="0" dirty="0" smtClean="0"/>
                        <a:t>Valuation type</a:t>
                      </a:r>
                      <a:endParaRPr lang="en-GB" sz="1200" dirty="0"/>
                    </a:p>
                  </a:txBody>
                  <a:tcPr/>
                </a:tc>
              </a:tr>
              <a:tr h="1141697">
                <a:tc>
                  <a:txBody>
                    <a:bodyPr/>
                    <a:lstStyle/>
                    <a:p>
                      <a:r>
                        <a:rPr lang="en-GB" sz="1400" b="1" dirty="0" smtClean="0"/>
                        <a:t>Collateralisation</a:t>
                      </a:r>
                      <a:r>
                        <a:rPr lang="en-GB" sz="1400" baseline="0" dirty="0" smtClean="0"/>
                        <a:t> </a:t>
                      </a:r>
                      <a:endParaRPr lang="en-GB" sz="1400" dirty="0"/>
                    </a:p>
                  </a:txBody>
                  <a:tcPr/>
                </a:tc>
                <a:tc>
                  <a:txBody>
                    <a:bodyPr/>
                    <a:lstStyle/>
                    <a:p>
                      <a:pPr marL="285750" indent="-285750">
                        <a:buFont typeface="Arial" panose="020B0604020202020204" pitchFamily="34" charset="0"/>
                        <a:buChar char="•"/>
                      </a:pPr>
                      <a:r>
                        <a:rPr lang="en-GB" sz="1200" dirty="0" smtClean="0"/>
                        <a:t>Whether</a:t>
                      </a:r>
                      <a:r>
                        <a:rPr lang="en-GB" sz="1200" baseline="0" dirty="0" smtClean="0"/>
                        <a:t> collateralisation was performed</a:t>
                      </a:r>
                    </a:p>
                    <a:p>
                      <a:pPr marL="285750" indent="-285750">
                        <a:buFont typeface="Arial" panose="020B0604020202020204" pitchFamily="34" charset="0"/>
                        <a:buChar char="•"/>
                      </a:pPr>
                      <a:r>
                        <a:rPr lang="en-GB" sz="1200" baseline="0" dirty="0" smtClean="0"/>
                        <a:t>Whether the collateralisation was performed on a portfolio basis</a:t>
                      </a:r>
                    </a:p>
                    <a:p>
                      <a:pPr marL="285750" indent="-285750">
                        <a:buFont typeface="Arial" panose="020B0604020202020204" pitchFamily="34" charset="0"/>
                        <a:buChar char="•"/>
                      </a:pPr>
                      <a:r>
                        <a:rPr lang="en-GB" sz="1200" baseline="0" dirty="0" smtClean="0"/>
                        <a:t>Value/currency of collateral</a:t>
                      </a: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16</a:t>
            </a:fld>
            <a:endParaRPr lang="en-US" dirty="0"/>
          </a:p>
        </p:txBody>
      </p:sp>
    </p:spTree>
    <p:extLst>
      <p:ext uri="{BB962C8B-B14F-4D97-AF65-F5344CB8AC3E}">
        <p14:creationId xmlns:p14="http://schemas.microsoft.com/office/powerpoint/2010/main" val="96254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data fields (continued) </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17</a:t>
            </a:fld>
            <a:endParaRPr lang="en-US" dirty="0"/>
          </a:p>
        </p:txBody>
      </p:sp>
      <p:graphicFrame>
        <p:nvGraphicFramePr>
          <p:cNvPr id="8" name="Content Placeholder 7"/>
          <p:cNvGraphicFramePr>
            <a:graphicFrameLocks noGrp="1"/>
          </p:cNvGraphicFramePr>
          <p:nvPr>
            <p:ph sz="quarter" idx="15"/>
            <p:extLst>
              <p:ext uri="{D42A27DB-BD31-4B8C-83A1-F6EECF244321}">
                <p14:modId xmlns:p14="http://schemas.microsoft.com/office/powerpoint/2010/main" val="2754750565"/>
              </p:ext>
            </p:extLst>
          </p:nvPr>
        </p:nvGraphicFramePr>
        <p:xfrm>
          <a:off x="533400" y="1141476"/>
          <a:ext cx="8077200" cy="4640824"/>
        </p:xfrm>
        <a:graphic>
          <a:graphicData uri="http://schemas.openxmlformats.org/drawingml/2006/table">
            <a:tbl>
              <a:tblPr firstRow="1" bandRow="1">
                <a:tableStyleId>{69C7853C-536D-4A76-A0AE-DD22124D55A5}</a:tableStyleId>
              </a:tblPr>
              <a:tblGrid>
                <a:gridCol w="2514600"/>
                <a:gridCol w="5562600"/>
              </a:tblGrid>
              <a:tr h="534924">
                <a:tc>
                  <a:txBody>
                    <a:bodyPr/>
                    <a:lstStyle/>
                    <a:p>
                      <a:r>
                        <a:rPr lang="en-GB" dirty="0" smtClean="0"/>
                        <a:t>Information category</a:t>
                      </a:r>
                      <a:endParaRPr lang="en-GB" dirty="0"/>
                    </a:p>
                  </a:txBody>
                  <a:tcPr/>
                </a:tc>
                <a:tc>
                  <a:txBody>
                    <a:bodyPr/>
                    <a:lstStyle/>
                    <a:p>
                      <a:r>
                        <a:rPr lang="en-GB" dirty="0" smtClean="0"/>
                        <a:t>Covered fields</a:t>
                      </a:r>
                      <a:endParaRPr lang="en-GB" dirty="0"/>
                    </a:p>
                  </a:txBody>
                  <a:tcPr/>
                </a:tc>
              </a:tr>
              <a:tr h="829300">
                <a:tc>
                  <a:txBody>
                    <a:bodyPr/>
                    <a:lstStyle/>
                    <a:p>
                      <a:r>
                        <a:rPr lang="en-GB" sz="1400" dirty="0" smtClean="0"/>
                        <a:t>Contract type</a:t>
                      </a:r>
                      <a:endParaRPr lang="en-GB" sz="1400" dirty="0"/>
                    </a:p>
                  </a:txBody>
                  <a:tcPr/>
                </a:tc>
                <a:tc>
                  <a:txBody>
                    <a:bodyPr/>
                    <a:lstStyle/>
                    <a:p>
                      <a:pPr marL="285750" indent="-285750">
                        <a:buFont typeface="Arial" panose="020B0604020202020204" pitchFamily="34" charset="0"/>
                        <a:buChar char="•"/>
                      </a:pPr>
                      <a:r>
                        <a:rPr lang="en-GB" sz="1200" dirty="0" smtClean="0"/>
                        <a:t>Product</a:t>
                      </a:r>
                      <a:r>
                        <a:rPr lang="en-GB" sz="1200" baseline="0" dirty="0" smtClean="0"/>
                        <a:t> ID 1 &amp; 2</a:t>
                      </a:r>
                    </a:p>
                    <a:p>
                      <a:pPr marL="285750" indent="-285750">
                        <a:buFont typeface="Arial" panose="020B0604020202020204" pitchFamily="34" charset="0"/>
                        <a:buChar char="•"/>
                      </a:pPr>
                      <a:r>
                        <a:rPr lang="en-GB" sz="1200" baseline="0" dirty="0" smtClean="0"/>
                        <a:t>Underlying</a:t>
                      </a:r>
                    </a:p>
                    <a:p>
                      <a:pPr marL="285750" indent="-285750">
                        <a:buFont typeface="Arial" panose="020B0604020202020204" pitchFamily="34" charset="0"/>
                        <a:buChar char="•"/>
                      </a:pPr>
                      <a:r>
                        <a:rPr lang="en-GB" sz="1200" baseline="0" dirty="0" smtClean="0"/>
                        <a:t>Notional currency 1&amp; 2</a:t>
                      </a:r>
                    </a:p>
                    <a:p>
                      <a:pPr marL="285750" indent="-285750">
                        <a:buFont typeface="Arial" panose="020B0604020202020204" pitchFamily="34" charset="0"/>
                        <a:buChar char="•"/>
                      </a:pPr>
                      <a:r>
                        <a:rPr lang="en-GB" sz="1200" baseline="0" dirty="0" smtClean="0"/>
                        <a:t>Deliverable currency</a:t>
                      </a:r>
                      <a:endParaRPr lang="en-GB" sz="1200" dirty="0"/>
                    </a:p>
                  </a:txBody>
                  <a:tcPr/>
                </a:tc>
              </a:tr>
              <a:tr h="1865925">
                <a:tc>
                  <a:txBody>
                    <a:bodyPr/>
                    <a:lstStyle/>
                    <a:p>
                      <a:r>
                        <a:rPr lang="en-GB" sz="1400" dirty="0" smtClean="0"/>
                        <a:t>Transaction</a:t>
                      </a:r>
                      <a:r>
                        <a:rPr lang="en-GB" sz="1400" baseline="0" dirty="0" smtClean="0"/>
                        <a:t> details</a:t>
                      </a:r>
                      <a:endParaRPr lang="en-GB" sz="1400" dirty="0"/>
                    </a:p>
                  </a:txBody>
                  <a:tcPr/>
                </a:tc>
                <a:tc>
                  <a:txBody>
                    <a:bodyPr/>
                    <a:lstStyle/>
                    <a:p>
                      <a:pPr marL="171450" indent="-171450">
                        <a:buFont typeface="Arial" panose="020B0604020202020204" pitchFamily="34" charset="0"/>
                        <a:buChar char="•"/>
                      </a:pPr>
                      <a:r>
                        <a:rPr lang="en-GB" sz="1200" dirty="0" smtClean="0"/>
                        <a:t>Trade ID/transaction reference number</a:t>
                      </a:r>
                    </a:p>
                    <a:p>
                      <a:pPr marL="171450" indent="-171450">
                        <a:buFont typeface="Arial" panose="020B0604020202020204" pitchFamily="34" charset="0"/>
                        <a:buChar char="•"/>
                      </a:pPr>
                      <a:r>
                        <a:rPr lang="en-GB" sz="1200" dirty="0" smtClean="0"/>
                        <a:t>Venue of execution</a:t>
                      </a:r>
                    </a:p>
                    <a:p>
                      <a:pPr marL="171450" indent="-171450">
                        <a:buFont typeface="Arial" panose="020B0604020202020204" pitchFamily="34" charset="0"/>
                        <a:buChar char="•"/>
                      </a:pPr>
                      <a:r>
                        <a:rPr lang="en-GB" sz="1200" dirty="0" smtClean="0"/>
                        <a:t>Whether the contract results from compression</a:t>
                      </a:r>
                    </a:p>
                    <a:p>
                      <a:pPr marL="171450" indent="-171450">
                        <a:buFont typeface="Arial" panose="020B0604020202020204" pitchFamily="34" charset="0"/>
                        <a:buChar char="•"/>
                      </a:pPr>
                      <a:r>
                        <a:rPr lang="en-GB" sz="1200" dirty="0" smtClean="0"/>
                        <a:t>Price per derivative</a:t>
                      </a:r>
                    </a:p>
                    <a:p>
                      <a:pPr marL="171450" indent="-171450">
                        <a:buFont typeface="Arial" panose="020B0604020202020204" pitchFamily="34" charset="0"/>
                        <a:buChar char="•"/>
                      </a:pPr>
                      <a:r>
                        <a:rPr lang="en-GB" sz="1200" dirty="0" smtClean="0"/>
                        <a:t>Notional amount</a:t>
                      </a:r>
                    </a:p>
                    <a:p>
                      <a:pPr marL="171450" indent="-171450">
                        <a:buFont typeface="Arial" panose="020B0604020202020204" pitchFamily="34" charset="0"/>
                        <a:buChar char="•"/>
                      </a:pPr>
                      <a:r>
                        <a:rPr lang="en-GB" sz="1200" dirty="0" smtClean="0"/>
                        <a:t>Number of units contained in trading lot</a:t>
                      </a:r>
                    </a:p>
                    <a:p>
                      <a:pPr marL="171450" indent="-171450">
                        <a:buFont typeface="Arial" panose="020B0604020202020204" pitchFamily="34" charset="0"/>
                        <a:buChar char="•"/>
                      </a:pPr>
                      <a:r>
                        <a:rPr lang="en-GB" sz="1200" dirty="0" smtClean="0"/>
                        <a:t>Number</a:t>
                      </a:r>
                      <a:r>
                        <a:rPr lang="en-GB" sz="1200" baseline="0" dirty="0" smtClean="0"/>
                        <a:t> of contracts included in report</a:t>
                      </a:r>
                    </a:p>
                    <a:p>
                      <a:pPr marL="171450" indent="-171450">
                        <a:buFont typeface="Arial" panose="020B0604020202020204" pitchFamily="34" charset="0"/>
                        <a:buChar char="•"/>
                      </a:pPr>
                      <a:r>
                        <a:rPr lang="en-GB" sz="1200" baseline="0" dirty="0" smtClean="0"/>
                        <a:t>Settled physically or in cash</a:t>
                      </a:r>
                    </a:p>
                    <a:p>
                      <a:pPr marL="171450" indent="-171450">
                        <a:buFont typeface="Arial" panose="020B0604020202020204" pitchFamily="34" charset="0"/>
                        <a:buChar char="•"/>
                      </a:pPr>
                      <a:r>
                        <a:rPr lang="en-GB" sz="1200" baseline="0" dirty="0" smtClean="0"/>
                        <a:t>Effective, maturity &amp; termination, settlement dates</a:t>
                      </a:r>
                    </a:p>
                    <a:p>
                      <a:pPr marL="171450" indent="-171450">
                        <a:buFont typeface="Arial" panose="020B0604020202020204" pitchFamily="34" charset="0"/>
                        <a:buChar char="•"/>
                      </a:pPr>
                      <a:r>
                        <a:rPr lang="en-GB" sz="1200" baseline="0" dirty="0" smtClean="0"/>
                        <a:t>Master agreement information</a:t>
                      </a:r>
                      <a:endParaRPr lang="en-GB" sz="1200" dirty="0"/>
                    </a:p>
                  </a:txBody>
                  <a:tcPr/>
                </a:tc>
              </a:tr>
              <a:tr h="527060">
                <a:tc>
                  <a:txBody>
                    <a:bodyPr/>
                    <a:lstStyle/>
                    <a:p>
                      <a:r>
                        <a:rPr lang="en-GB" sz="1400" dirty="0" smtClean="0"/>
                        <a:t>Risk mitigation</a:t>
                      </a:r>
                      <a:endParaRPr lang="en-GB" sz="1400" dirty="0"/>
                    </a:p>
                  </a:txBody>
                  <a:tcPr/>
                </a:tc>
                <a:tc>
                  <a:txBody>
                    <a:bodyPr/>
                    <a:lstStyle/>
                    <a:p>
                      <a:r>
                        <a:rPr lang="en-GB" sz="1200" dirty="0" smtClean="0"/>
                        <a:t>Confirmation time stamp and means</a:t>
                      </a:r>
                      <a:endParaRPr lang="en-GB" sz="1200" dirty="0"/>
                    </a:p>
                  </a:txBody>
                  <a:tcPr/>
                </a:tc>
              </a:tr>
              <a:tr h="829300">
                <a:tc>
                  <a:txBody>
                    <a:bodyPr/>
                    <a:lstStyle/>
                    <a:p>
                      <a:r>
                        <a:rPr lang="en-GB" sz="1400" dirty="0" smtClean="0"/>
                        <a:t>Clearing</a:t>
                      </a:r>
                      <a:endParaRPr lang="en-GB" sz="1400" dirty="0"/>
                    </a:p>
                  </a:txBody>
                  <a:tcPr/>
                </a:tc>
                <a:tc>
                  <a:txBody>
                    <a:bodyPr/>
                    <a:lstStyle/>
                    <a:p>
                      <a:pPr marL="285750" indent="-285750">
                        <a:buFont typeface="Arial" panose="020B0604020202020204" pitchFamily="34" charset="0"/>
                        <a:buChar char="•"/>
                      </a:pPr>
                      <a:r>
                        <a:rPr lang="en-GB" sz="1200" dirty="0" smtClean="0"/>
                        <a:t>Whether report is subject to clearing obligation</a:t>
                      </a:r>
                    </a:p>
                    <a:p>
                      <a:pPr marL="285750" indent="-285750">
                        <a:buFont typeface="Arial" panose="020B0604020202020204" pitchFamily="34" charset="0"/>
                        <a:buChar char="•"/>
                      </a:pPr>
                      <a:r>
                        <a:rPr lang="en-GB" sz="1200" dirty="0" smtClean="0"/>
                        <a:t>Whether clearing took place and the date and time</a:t>
                      </a:r>
                    </a:p>
                    <a:p>
                      <a:pPr marL="285750" indent="-285750">
                        <a:buFont typeface="Arial" panose="020B0604020202020204" pitchFamily="34" charset="0"/>
                        <a:buChar char="•"/>
                      </a:pPr>
                      <a:r>
                        <a:rPr lang="en-GB" sz="1200" dirty="0" smtClean="0"/>
                        <a:t>Unique code for CCP that cleared the contract</a:t>
                      </a:r>
                    </a:p>
                    <a:p>
                      <a:pPr marL="285750" indent="-285750">
                        <a:buFont typeface="Arial" panose="020B0604020202020204" pitchFamily="34" charset="0"/>
                        <a:buChar char="•"/>
                      </a:pPr>
                      <a:r>
                        <a:rPr lang="en-GB" sz="1200" dirty="0" smtClean="0"/>
                        <a:t>Whether the contract was entered into as intragroup transaction</a:t>
                      </a:r>
                      <a:endParaRPr lang="en-GB" sz="1200" dirty="0"/>
                    </a:p>
                  </a:txBody>
                  <a:tcPr/>
                </a:tc>
              </a:tr>
            </a:tbl>
          </a:graphicData>
        </a:graphic>
      </p:graphicFrame>
    </p:spTree>
    <p:extLst>
      <p:ext uri="{BB962C8B-B14F-4D97-AF65-F5344CB8AC3E}">
        <p14:creationId xmlns:p14="http://schemas.microsoft.com/office/powerpoint/2010/main" val="201754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data fields – specifics for interest rate and FX</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3247286728"/>
              </p:ext>
            </p:extLst>
          </p:nvPr>
        </p:nvGraphicFramePr>
        <p:xfrm>
          <a:off x="533400" y="1600201"/>
          <a:ext cx="8077200" cy="4663440"/>
        </p:xfrm>
        <a:graphic>
          <a:graphicData uri="http://schemas.openxmlformats.org/drawingml/2006/table">
            <a:tbl>
              <a:tblPr firstRow="1" bandRow="1">
                <a:tableStyleId>{35758FB7-9AC5-4552-8A53-C91805E547FA}</a:tableStyleId>
              </a:tblPr>
              <a:tblGrid>
                <a:gridCol w="1600200"/>
                <a:gridCol w="6477000"/>
              </a:tblGrid>
              <a:tr h="627530">
                <a:tc>
                  <a:txBody>
                    <a:bodyPr/>
                    <a:lstStyle/>
                    <a:p>
                      <a:r>
                        <a:rPr lang="en-GB" dirty="0" smtClean="0"/>
                        <a:t>Type of instrument</a:t>
                      </a:r>
                      <a:endParaRPr lang="en-GB" dirty="0"/>
                    </a:p>
                  </a:txBody>
                  <a:tcPr/>
                </a:tc>
                <a:tc>
                  <a:txBody>
                    <a:bodyPr/>
                    <a:lstStyle/>
                    <a:p>
                      <a:r>
                        <a:rPr lang="en-GB" dirty="0" smtClean="0"/>
                        <a:t>Extra data fields</a:t>
                      </a:r>
                      <a:endParaRPr lang="en-GB" dirty="0"/>
                    </a:p>
                  </a:txBody>
                  <a:tcPr/>
                </a:tc>
              </a:tr>
              <a:tr h="1165411">
                <a:tc>
                  <a:txBody>
                    <a:bodyPr/>
                    <a:lstStyle/>
                    <a:p>
                      <a:r>
                        <a:rPr lang="en-GB" sz="1400" b="1" dirty="0" smtClean="0"/>
                        <a:t>Interest rate instruments</a:t>
                      </a:r>
                      <a:endParaRPr lang="en-GB" sz="1400" b="1" dirty="0"/>
                    </a:p>
                  </a:txBody>
                  <a:tcPr/>
                </a:tc>
                <a:tc>
                  <a:txBody>
                    <a:bodyPr/>
                    <a:lstStyle/>
                    <a:p>
                      <a:pPr marL="285750" indent="-285750">
                        <a:buFont typeface="Arial" panose="020B0604020202020204" pitchFamily="34" charset="0"/>
                        <a:buChar char="•"/>
                      </a:pPr>
                      <a:r>
                        <a:rPr lang="en-GB" sz="1200" b="1" dirty="0" smtClean="0"/>
                        <a:t>If UPI is reported</a:t>
                      </a:r>
                      <a:r>
                        <a:rPr lang="en-GB" sz="1200" b="1" baseline="0" dirty="0" smtClean="0"/>
                        <a:t> containing all information</a:t>
                      </a:r>
                      <a:r>
                        <a:rPr lang="en-GB" sz="1200" b="1" dirty="0" smtClean="0"/>
                        <a:t> no need to report extra information</a:t>
                      </a:r>
                    </a:p>
                    <a:p>
                      <a:pPr marL="285750" indent="-285750">
                        <a:buFont typeface="Arial" panose="020B0604020202020204" pitchFamily="34" charset="0"/>
                        <a:buChar char="•"/>
                      </a:pPr>
                      <a:r>
                        <a:rPr lang="en-GB" sz="1200" dirty="0" smtClean="0"/>
                        <a:t>Fixed rates of legs 1 &amp;2</a:t>
                      </a:r>
                    </a:p>
                    <a:p>
                      <a:pPr marL="285750" indent="-285750">
                        <a:buFont typeface="Arial" panose="020B0604020202020204" pitchFamily="34" charset="0"/>
                        <a:buChar char="•"/>
                      </a:pPr>
                      <a:r>
                        <a:rPr lang="en-GB" sz="1200" dirty="0" smtClean="0"/>
                        <a:t>Number of days in the relevant fixed rate payer calculation period</a:t>
                      </a:r>
                    </a:p>
                    <a:p>
                      <a:pPr marL="285750" indent="-285750">
                        <a:buFont typeface="Arial" panose="020B0604020202020204" pitchFamily="34" charset="0"/>
                        <a:buChar char="•"/>
                      </a:pPr>
                      <a:r>
                        <a:rPr lang="en-GB" sz="1200" dirty="0" smtClean="0"/>
                        <a:t>Fixed and floating rate payment frequency</a:t>
                      </a:r>
                    </a:p>
                    <a:p>
                      <a:pPr marL="285750" indent="-285750">
                        <a:buFont typeface="Arial" panose="020B0604020202020204" pitchFamily="34" charset="0"/>
                        <a:buChar char="•"/>
                      </a:pPr>
                      <a:r>
                        <a:rPr lang="en-GB" sz="1200" dirty="0" smtClean="0"/>
                        <a:t>Floating rate reset frequency</a:t>
                      </a:r>
                    </a:p>
                    <a:p>
                      <a:pPr marL="285750" indent="-285750">
                        <a:buFont typeface="Arial" panose="020B0604020202020204" pitchFamily="34" charset="0"/>
                        <a:buChar char="•"/>
                      </a:pPr>
                      <a:r>
                        <a:rPr lang="en-GB" sz="1200" dirty="0" smtClean="0"/>
                        <a:t>Floating rate of legs 1</a:t>
                      </a:r>
                      <a:r>
                        <a:rPr lang="en-GB" sz="1200" baseline="0" dirty="0" smtClean="0"/>
                        <a:t> and 2</a:t>
                      </a:r>
                      <a:endParaRPr lang="en-GB" sz="1200" dirty="0"/>
                    </a:p>
                  </a:txBody>
                  <a:tcPr/>
                </a:tc>
              </a:tr>
              <a:tr h="1255059">
                <a:tc>
                  <a:txBody>
                    <a:bodyPr/>
                    <a:lstStyle/>
                    <a:p>
                      <a:r>
                        <a:rPr lang="en-GB" sz="1400" b="1" dirty="0" smtClean="0"/>
                        <a:t>FX</a:t>
                      </a:r>
                      <a:endParaRPr lang="en-GB" sz="1400" b="1" dirty="0"/>
                    </a:p>
                  </a:txBody>
                  <a:tcPr/>
                </a:tc>
                <a:tc>
                  <a:txBody>
                    <a:bodyPr/>
                    <a:lstStyle/>
                    <a:p>
                      <a:pPr marL="285750" indent="-285750">
                        <a:buFont typeface="Arial" panose="020B0604020202020204" pitchFamily="34" charset="0"/>
                        <a:buChar char="•"/>
                      </a:pPr>
                      <a:r>
                        <a:rPr lang="en-GB" sz="1200" b="1" dirty="0" smtClean="0"/>
                        <a:t>If UPI</a:t>
                      </a:r>
                      <a:r>
                        <a:rPr lang="en-GB" sz="1200" b="1" baseline="0" dirty="0" smtClean="0"/>
                        <a:t> is reported containing all information no need to report extra information</a:t>
                      </a:r>
                      <a:endParaRPr lang="en-GB" sz="1200" b="1" dirty="0" smtClean="0"/>
                    </a:p>
                    <a:p>
                      <a:pPr marL="285750" indent="-285750">
                        <a:buFont typeface="Arial" panose="020B0604020202020204" pitchFamily="34" charset="0"/>
                        <a:buChar char="•"/>
                      </a:pPr>
                      <a:r>
                        <a:rPr lang="en-GB" sz="1200" dirty="0" smtClean="0"/>
                        <a:t>Cross currency, if different from the currency of delivery</a:t>
                      </a:r>
                    </a:p>
                    <a:p>
                      <a:pPr marL="285750" indent="-285750">
                        <a:buFont typeface="Arial" panose="020B0604020202020204" pitchFamily="34" charset="0"/>
                        <a:buChar char="•"/>
                      </a:pPr>
                      <a:r>
                        <a:rPr lang="en-GB" sz="1200" dirty="0" smtClean="0"/>
                        <a:t>The</a:t>
                      </a:r>
                      <a:r>
                        <a:rPr lang="en-GB" sz="1200" baseline="0" dirty="0" smtClean="0"/>
                        <a:t> contractual rate of exchange of the currencies</a:t>
                      </a:r>
                    </a:p>
                    <a:p>
                      <a:pPr marL="285750" indent="-285750">
                        <a:buFont typeface="Arial" panose="020B0604020202020204" pitchFamily="34" charset="0"/>
                        <a:buChar char="•"/>
                      </a:pPr>
                      <a:r>
                        <a:rPr lang="en-GB" sz="1200" baseline="0" dirty="0" smtClean="0"/>
                        <a:t>Forward exchange rate on value date</a:t>
                      </a:r>
                    </a:p>
                    <a:p>
                      <a:pPr marL="285750" indent="-285750">
                        <a:buFont typeface="Arial" panose="020B0604020202020204" pitchFamily="34" charset="0"/>
                        <a:buChar char="•"/>
                      </a:pPr>
                      <a:r>
                        <a:rPr lang="en-GB" sz="1200" baseline="0" dirty="0" smtClean="0"/>
                        <a:t>Quote base for exchange rate</a:t>
                      </a:r>
                    </a:p>
                    <a:p>
                      <a:endParaRPr lang="en-GB" dirty="0"/>
                    </a:p>
                  </a:txBody>
                  <a:tcPr/>
                </a:tc>
              </a:tr>
              <a:tr h="1524000">
                <a:tc>
                  <a:txBody>
                    <a:bodyPr/>
                    <a:lstStyle/>
                    <a:p>
                      <a:r>
                        <a:rPr lang="en-GB" sz="1400" b="1" dirty="0" smtClean="0"/>
                        <a:t>Commodities </a:t>
                      </a:r>
                      <a:endParaRPr lang="en-GB" sz="1400" b="1" dirty="0"/>
                    </a:p>
                  </a:txBody>
                  <a:tcPr/>
                </a:tc>
                <a:tc>
                  <a:txBody>
                    <a:bodyPr/>
                    <a:lstStyle/>
                    <a:p>
                      <a:pPr marL="285750" indent="-285750">
                        <a:buFont typeface="Arial" panose="020B0604020202020204" pitchFamily="34" charset="0"/>
                        <a:buChar char="•"/>
                      </a:pPr>
                      <a:r>
                        <a:rPr lang="en-GB" sz="1200" b="1" dirty="0" smtClean="0"/>
                        <a:t>If UPI is reported containing all information, no need to report extra information</a:t>
                      </a:r>
                    </a:p>
                    <a:p>
                      <a:pPr marL="285750" indent="-285750">
                        <a:buFont typeface="Arial" panose="020B0604020202020204" pitchFamily="34" charset="0"/>
                        <a:buChar char="•"/>
                      </a:pPr>
                      <a:r>
                        <a:rPr lang="en-GB" sz="1200" b="0" dirty="0" smtClean="0"/>
                        <a:t>The type and details of </a:t>
                      </a:r>
                      <a:r>
                        <a:rPr lang="en-GB" sz="1200" b="0" baseline="0" dirty="0" smtClean="0"/>
                        <a:t> underlying commodity</a:t>
                      </a:r>
                    </a:p>
                    <a:p>
                      <a:pPr marL="285750" indent="-285750">
                        <a:buFont typeface="Arial" panose="020B0604020202020204" pitchFamily="34" charset="0"/>
                        <a:buChar char="•"/>
                      </a:pPr>
                      <a:r>
                        <a:rPr lang="en-GB" sz="1200" b="0" baseline="0" dirty="0" smtClean="0"/>
                        <a:t>Energy contracts – delivery point, load type, delivery start and end time, contract capacity, quantity unit and price/time interval quantities</a:t>
                      </a:r>
                    </a:p>
                    <a:p>
                      <a:pPr marL="285750" indent="-285750">
                        <a:buFont typeface="Arial" panose="020B0604020202020204" pitchFamily="34" charset="0"/>
                        <a:buChar char="•"/>
                      </a:pPr>
                      <a:r>
                        <a:rPr lang="en-GB" sz="1200" b="0" baseline="0" dirty="0" smtClean="0"/>
                        <a:t>Options – whether contract is a call or a put; whether the option may be exercised only at a fixed date/series of pre-specific dates/ at any time during the life of the contract</a:t>
                      </a:r>
                      <a:endParaRPr lang="en-GB" sz="1200" b="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18</a:t>
            </a:fld>
            <a:endParaRPr lang="en-US" dirty="0"/>
          </a:p>
        </p:txBody>
      </p:sp>
    </p:spTree>
    <p:extLst>
      <p:ext uri="{BB962C8B-B14F-4D97-AF65-F5344CB8AC3E}">
        <p14:creationId xmlns:p14="http://schemas.microsoft.com/office/powerpoint/2010/main" val="368659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use of identifiers</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dirty="0" smtClean="0"/>
              <a:t>ESMA clarified that LEIs should be used for counterparty identification – obtained from GLEIS Local Operating Units</a:t>
            </a:r>
          </a:p>
          <a:p>
            <a:pPr marL="68612" indent="-342900">
              <a:buFont typeface="Arial" panose="020B0604020202020204" pitchFamily="34" charset="0"/>
              <a:buChar char="•"/>
            </a:pPr>
            <a:r>
              <a:rPr lang="en-GB" dirty="0" smtClean="0"/>
              <a:t>Until there is an endorsed UPI system (either globally or at EU level), counterparties should use the interim taxonomy and code contained in implementing regulation</a:t>
            </a:r>
          </a:p>
          <a:p>
            <a:pPr marL="68612" indent="-342900">
              <a:buFont typeface="Arial" panose="020B0604020202020204" pitchFamily="34" charset="0"/>
              <a:buChar char="•"/>
            </a:pPr>
            <a:r>
              <a:rPr lang="en-GB" dirty="0" smtClean="0"/>
              <a:t>Unique trade identifiers – in the absence of an endorsed UTI system &amp; methodology, the code should be bilaterally assigned by the counterparties.</a:t>
            </a:r>
          </a:p>
          <a:p>
            <a:pPr marL="342900" lvl="1" indent="-342900">
              <a:buFont typeface="Arial" panose="020B0604020202020204" pitchFamily="34" charset="0"/>
              <a:buChar char="•"/>
            </a:pPr>
            <a:r>
              <a:rPr lang="en-GB" dirty="0" smtClean="0"/>
              <a:t>In a dual-reporting regime, assigning identifiers is more complicated and heightened chance of data discrepancy</a:t>
            </a:r>
          </a:p>
          <a:p>
            <a:pPr marL="274288" lvl="2" indent="0">
              <a:buNone/>
            </a:pPr>
            <a:endParaRPr lang="en-GB" dirty="0" smtClean="0"/>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19</a:t>
            </a:fld>
            <a:endParaRPr lang="en-US" dirty="0"/>
          </a:p>
        </p:txBody>
      </p:sp>
    </p:spTree>
    <p:extLst>
      <p:ext uri="{BB962C8B-B14F-4D97-AF65-F5344CB8AC3E}">
        <p14:creationId xmlns:p14="http://schemas.microsoft.com/office/powerpoint/2010/main" val="54601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OTC derivatives reform</a:t>
            </a:r>
            <a:endParaRPr lang="en-GB" dirty="0"/>
          </a:p>
        </p:txBody>
      </p:sp>
      <p:sp>
        <p:nvSpPr>
          <p:cNvPr id="3" name="Subtitle 2"/>
          <p:cNvSpPr>
            <a:spLocks noGrp="1"/>
          </p:cNvSpPr>
          <p:nvPr>
            <p:ph type="subTitle" idx="1"/>
          </p:nvPr>
        </p:nvSpPr>
        <p:spPr/>
        <p:txBody>
          <a:bodyPr/>
          <a:lstStyle/>
          <a:p>
            <a:endParaRPr lang="en-GB" dirty="0" smtClean="0"/>
          </a:p>
          <a:p>
            <a:r>
              <a:rPr lang="en-GB" dirty="0" smtClean="0"/>
              <a:t>Dominic Muller</a:t>
            </a:r>
            <a:endParaRPr lang="en-GB" dirty="0"/>
          </a:p>
        </p:txBody>
      </p:sp>
      <p:sp>
        <p:nvSpPr>
          <p:cNvPr id="4" name="Text Placeholder 3"/>
          <p:cNvSpPr>
            <a:spLocks noGrp="1"/>
          </p:cNvSpPr>
          <p:nvPr>
            <p:ph type="body" sz="quarter" idx="10"/>
          </p:nvPr>
        </p:nvSpPr>
        <p:spPr/>
        <p:txBody>
          <a:bodyPr/>
          <a:lstStyle/>
          <a:p>
            <a:r>
              <a:rPr lang="en-GB" smtClean="0"/>
              <a:t>www.pwc.co.uk</a:t>
            </a:r>
            <a:endParaRPr lang="en-GB" dirty="0"/>
          </a:p>
        </p:txBody>
      </p:sp>
    </p:spTree>
    <p:extLst>
      <p:ext uri="{BB962C8B-B14F-4D97-AF65-F5344CB8AC3E}">
        <p14:creationId xmlns:p14="http://schemas.microsoft.com/office/powerpoint/2010/main" val="2574495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of collateral</a:t>
            </a:r>
            <a:endParaRPr lang="en-GB" dirty="0"/>
          </a:p>
        </p:txBody>
      </p:sp>
      <p:sp>
        <p:nvSpPr>
          <p:cNvPr id="3" name="Content Placeholder 2"/>
          <p:cNvSpPr>
            <a:spLocks noGrp="1"/>
          </p:cNvSpPr>
          <p:nvPr>
            <p:ph sz="quarter" idx="15"/>
          </p:nvPr>
        </p:nvSpPr>
        <p:spPr/>
        <p:txBody>
          <a:bodyPr/>
          <a:lstStyle/>
          <a:p>
            <a:pPr marL="11462" indent="-285750">
              <a:buFont typeface="Arial" panose="020B0604020202020204" pitchFamily="34" charset="0"/>
              <a:buChar char="•"/>
            </a:pPr>
            <a:r>
              <a:rPr lang="en-GB" sz="1400" dirty="0" smtClean="0"/>
              <a:t>Collateral is reported on a portfolio basis – each single executed transaction should not include all the fields related to collateral, to the extent that each single transaction is assigned to a specific portfolio and the relevant information on the portfolio is reported on a daily basis</a:t>
            </a:r>
          </a:p>
          <a:p>
            <a:pPr marL="11462" indent="-285750">
              <a:buFont typeface="Arial" panose="020B0604020202020204" pitchFamily="34" charset="0"/>
              <a:buChar char="•"/>
            </a:pPr>
            <a:r>
              <a:rPr lang="en-GB" sz="1400" dirty="0" smtClean="0"/>
              <a:t>All collateral for a single portfolio should be reported in one single currency value</a:t>
            </a:r>
          </a:p>
          <a:p>
            <a:pPr marL="11462" indent="-285750">
              <a:buFont typeface="Arial" panose="020B0604020202020204" pitchFamily="34" charset="0"/>
              <a:buChar char="•"/>
            </a:pPr>
            <a:r>
              <a:rPr lang="en-GB" sz="1400" dirty="0" smtClean="0"/>
              <a:t>The collateral should be the sum of any initial margin and any variation margin</a:t>
            </a:r>
          </a:p>
          <a:p>
            <a:pPr marL="11462" indent="-285750">
              <a:buFont typeface="Arial" panose="020B0604020202020204" pitchFamily="34" charset="0"/>
              <a:buChar char="•"/>
            </a:pPr>
            <a:r>
              <a:rPr lang="en-GB" sz="1400" dirty="0" smtClean="0"/>
              <a:t>There is no obligation to report collateral received – to avoid double counting </a:t>
            </a:r>
          </a:p>
          <a:p>
            <a:pPr marL="11462" indent="-285750">
              <a:buFont typeface="Arial" panose="020B0604020202020204" pitchFamily="34" charset="0"/>
              <a:buChar char="•"/>
            </a:pPr>
            <a:r>
              <a:rPr lang="en-GB" sz="1400" dirty="0" smtClean="0"/>
              <a:t>Delayed reporting for collateral – started in August 2014</a:t>
            </a:r>
          </a:p>
          <a:p>
            <a:pPr marL="11462" indent="-285750">
              <a:buFont typeface="Arial" panose="020B0604020202020204" pitchFamily="34" charset="0"/>
              <a:buChar char="•"/>
            </a:pPr>
            <a:r>
              <a:rPr lang="en-GB" sz="1400" dirty="0" smtClean="0"/>
              <a:t>Collateralisation reporting designations include: (1) uncollateralised; (2) partially collateralised; (3) one-way collateralised; and (4) fully collateralised</a:t>
            </a: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20</a:t>
            </a:fld>
            <a:endParaRPr lang="en-US" dirty="0"/>
          </a:p>
        </p:txBody>
      </p:sp>
    </p:spTree>
    <p:extLst>
      <p:ext uri="{BB962C8B-B14F-4D97-AF65-F5344CB8AC3E}">
        <p14:creationId xmlns:p14="http://schemas.microsoft.com/office/powerpoint/2010/main" val="170639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UTI construction</a:t>
            </a:r>
            <a:endParaRPr lang="en-GB" dirty="0"/>
          </a:p>
        </p:txBody>
      </p:sp>
      <p:sp>
        <p:nvSpPr>
          <p:cNvPr id="3" name="Content Placeholder 2"/>
          <p:cNvSpPr>
            <a:spLocks noGrp="1"/>
          </p:cNvSpPr>
          <p:nvPr>
            <p:ph sz="quarter" idx="15"/>
          </p:nvPr>
        </p:nvSpPr>
        <p:spPr>
          <a:xfrm>
            <a:off x="533400" y="1295400"/>
            <a:ext cx="8077200" cy="4876800"/>
          </a:xfrm>
        </p:spPr>
        <p:txBody>
          <a:bodyPr/>
          <a:lstStyle/>
          <a:p>
            <a:pPr marL="68612" indent="-342900">
              <a:buFont typeface="Arial" panose="020B0604020202020204" pitchFamily="34" charset="0"/>
              <a:buChar char="•"/>
            </a:pPr>
            <a:r>
              <a:rPr lang="en-GB" sz="1600" dirty="0" smtClean="0"/>
              <a:t>While counterparties have responsibility to assign UTIs between themselves for each transaction, there is a hierarchy that assigns responsibility in the absence of agreement:</a:t>
            </a:r>
          </a:p>
          <a:p>
            <a:pPr marL="617188" lvl="2" indent="-342900">
              <a:buFont typeface="Arial" panose="020B0604020202020204" pitchFamily="34" charset="0"/>
              <a:buChar char="•"/>
            </a:pPr>
            <a:r>
              <a:rPr lang="en-GB" sz="1600" dirty="0" smtClean="0"/>
              <a:t>For centrally executed and cleared trade the code should be generated either: (1) by execution venue for its member or (2) at the point of clearing by the CCP for its clearing member</a:t>
            </a:r>
          </a:p>
          <a:p>
            <a:pPr marL="617188" lvl="2" indent="-342900">
              <a:buFont typeface="Arial" panose="020B0604020202020204" pitchFamily="34" charset="0"/>
              <a:buChar char="•"/>
            </a:pPr>
            <a:r>
              <a:rPr lang="en-GB" sz="1600" dirty="0" smtClean="0"/>
              <a:t>For centrally confirmed and cleared trades – at the point of clearing by the CCP for the clearing member</a:t>
            </a:r>
          </a:p>
          <a:p>
            <a:pPr marL="617188" lvl="2" indent="-342900">
              <a:buFont typeface="Arial" panose="020B0604020202020204" pitchFamily="34" charset="0"/>
              <a:buChar char="•"/>
            </a:pPr>
            <a:r>
              <a:rPr lang="en-GB" sz="1600" dirty="0" smtClean="0"/>
              <a:t>For centrally confirmed but not cleared trades – at the point of confirmation </a:t>
            </a:r>
          </a:p>
          <a:p>
            <a:pPr marL="617188" lvl="2" indent="-342900">
              <a:buFont typeface="Arial" panose="020B0604020202020204" pitchFamily="34" charset="0"/>
              <a:buChar char="•"/>
            </a:pPr>
            <a:r>
              <a:rPr lang="en-GB" sz="1600" dirty="0" smtClean="0"/>
              <a:t>For other trades, the following hierarchy should be used:</a:t>
            </a:r>
          </a:p>
          <a:p>
            <a:pPr marL="891476" lvl="3" indent="-342900">
              <a:buFont typeface="Arial" panose="020B0604020202020204" pitchFamily="34" charset="0"/>
              <a:buChar char="•"/>
            </a:pPr>
            <a:r>
              <a:rPr lang="en-GB" sz="1600" dirty="0" smtClean="0"/>
              <a:t>FC generating the UTI for  their NFC counterparty</a:t>
            </a:r>
          </a:p>
          <a:p>
            <a:pPr marL="891476" lvl="3" indent="-342900">
              <a:buFont typeface="Arial" panose="020B0604020202020204" pitchFamily="34" charset="0"/>
              <a:buChar char="•"/>
            </a:pPr>
            <a:r>
              <a:rPr lang="en-GB" sz="1600" dirty="0" smtClean="0"/>
              <a:t>NFC+ generating UTI for NFC-</a:t>
            </a:r>
          </a:p>
          <a:p>
            <a:pPr marL="617188" lvl="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21</a:t>
            </a:fld>
            <a:endParaRPr lang="en-US" dirty="0"/>
          </a:p>
        </p:txBody>
      </p:sp>
    </p:spTree>
    <p:extLst>
      <p:ext uri="{BB962C8B-B14F-4D97-AF65-F5344CB8AC3E}">
        <p14:creationId xmlns:p14="http://schemas.microsoft.com/office/powerpoint/2010/main" val="379180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Unique Product Identifiers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ESMA provided an interim taxonomy</a:t>
            </a:r>
          </a:p>
          <a:p>
            <a:pPr marL="68612" indent="-342900">
              <a:buFont typeface="Arial" panose="020B0604020202020204" pitchFamily="34" charset="0"/>
              <a:buChar char="•"/>
            </a:pPr>
            <a:r>
              <a:rPr lang="en-GB" dirty="0" smtClean="0"/>
              <a:t>Derivative class: (1) commodities; (2) credit; (3) FX; (4) equity; (5) interest rate; (6) other</a:t>
            </a:r>
          </a:p>
          <a:p>
            <a:pPr marL="68612" indent="-342900">
              <a:buFont typeface="Arial" panose="020B0604020202020204" pitchFamily="34" charset="0"/>
              <a:buChar char="•"/>
            </a:pPr>
            <a:r>
              <a:rPr lang="en-GB" dirty="0" smtClean="0"/>
              <a:t>Derivative type: (1) contract for difference; (2) forward rate agreement; (3) forwards; (4) futures (5) options; (6) swaps</a:t>
            </a:r>
          </a:p>
          <a:p>
            <a:pPr marL="68612" indent="-342900">
              <a:buFont typeface="Arial" panose="020B0604020202020204" pitchFamily="34" charset="0"/>
              <a:buChar char="•"/>
            </a:pPr>
            <a:r>
              <a:rPr lang="en-GB" dirty="0" smtClean="0"/>
              <a:t>Use interim taxonomy until EU endorses official UPI taxonomy</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22</a:t>
            </a:fld>
            <a:endParaRPr lang="en-US" dirty="0"/>
          </a:p>
        </p:txBody>
      </p:sp>
    </p:spTree>
    <p:extLst>
      <p:ext uri="{BB962C8B-B14F-4D97-AF65-F5344CB8AC3E}">
        <p14:creationId xmlns:p14="http://schemas.microsoft.com/office/powerpoint/2010/main" val="315590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Cleared trades:</a:t>
            </a:r>
            <a:endParaRPr lang="en-US" dirty="0"/>
          </a:p>
        </p:txBody>
      </p:sp>
      <p:sp>
        <p:nvSpPr>
          <p:cNvPr id="9" name="Content Placeholder 8"/>
          <p:cNvSpPr>
            <a:spLocks noGrp="1"/>
          </p:cNvSpPr>
          <p:nvPr>
            <p:ph sz="quarter" idx="15"/>
          </p:nvPr>
        </p:nvSpPr>
        <p:spPr/>
        <p:txBody>
          <a:bodyPr/>
          <a:lstStyle/>
          <a:p>
            <a:pPr marL="228600" indent="-228600">
              <a:buFont typeface="Arial" panose="020B0604020202020204" pitchFamily="34" charset="0"/>
              <a:buChar char="•"/>
            </a:pPr>
            <a:r>
              <a:rPr lang="en-US" sz="1800" dirty="0" smtClean="0"/>
              <a:t>Where an existing contract is subsequently cleared by a CCP, clearing should be reported as a modification of the existing contract</a:t>
            </a:r>
          </a:p>
          <a:p>
            <a:pPr marL="228600" indent="-228600">
              <a:buFont typeface="Arial" panose="020B0604020202020204" pitchFamily="34" charset="0"/>
              <a:buChar char="•"/>
            </a:pPr>
            <a:r>
              <a:rPr lang="en-US" sz="1800" dirty="0" smtClean="0"/>
              <a:t>In the rare cases where clearing takes place after the day of execution and after reporting is made, novation should be reported as an amendment to the original report up to 1 day after the clearing took place</a:t>
            </a:r>
          </a:p>
          <a:p>
            <a:pPr marL="228600" indent="-228600">
              <a:buFont typeface="Arial" panose="020B0604020202020204" pitchFamily="34" charset="0"/>
              <a:buChar char="•"/>
            </a:pPr>
            <a:r>
              <a:rPr lang="en-US" sz="1800" dirty="0" smtClean="0"/>
              <a:t>Where a  contract is concluded in a trading venue and cleared by a CCP such that a counterparty is not aware of the identity of the other counterparty, the reporting counterparty shall identify the CCP as its counterparty</a:t>
            </a:r>
          </a:p>
          <a:p>
            <a:pPr marL="228600" indent="-228600">
              <a:buFont typeface="Arial" panose="020B0604020202020204" pitchFamily="34" charset="0"/>
              <a:buChar char="•"/>
            </a:pPr>
            <a:r>
              <a:rPr lang="en-US" sz="1800" dirty="0" smtClean="0"/>
              <a:t>CCPs therefore only report as a result of delegation </a:t>
            </a:r>
          </a:p>
          <a:p>
            <a:pPr marL="228600" indent="-228600">
              <a:buFont typeface="Arial" panose="020B0604020202020204" pitchFamily="34" charset="0"/>
              <a:buChar char="•"/>
            </a:pPr>
            <a:r>
              <a:rPr lang="en-US" sz="1800" dirty="0" smtClean="0"/>
              <a:t>This is in notable contrast with Dodd-Frank where cleared trades result in the CCP reporting – albeit only for trades that were </a:t>
            </a:r>
            <a:r>
              <a:rPr lang="en-US" sz="1800" b="1" dirty="0" smtClean="0"/>
              <a:t>not </a:t>
            </a:r>
            <a:r>
              <a:rPr lang="en-US" sz="1800" dirty="0" smtClean="0"/>
              <a:t>executed on an exchange, as the exchange has the reporting responsibility in those circumstances</a:t>
            </a:r>
          </a:p>
        </p:txBody>
      </p:sp>
      <p:sp>
        <p:nvSpPr>
          <p:cNvPr id="13" name="Slide Number Placeholder 12"/>
          <p:cNvSpPr>
            <a:spLocks noGrp="1"/>
          </p:cNvSpPr>
          <p:nvPr>
            <p:ph type="sldNum" sz="quarter" idx="18"/>
          </p:nvPr>
        </p:nvSpPr>
        <p:spPr/>
        <p:txBody>
          <a:bodyPr/>
          <a:lstStyle/>
          <a:p>
            <a:endParaRPr lang="en-US" dirty="0"/>
          </a:p>
        </p:txBody>
      </p:sp>
      <p:sp>
        <p:nvSpPr>
          <p:cNvPr id="14" name="Date Placeholder 13"/>
          <p:cNvSpPr>
            <a:spLocks noGrp="1"/>
          </p:cNvSpPr>
          <p:nvPr>
            <p:ph type="dt" sz="half" idx="16"/>
          </p:nvPr>
        </p:nvSpPr>
        <p:spPr/>
        <p:txBody>
          <a:bodyPr/>
          <a:lstStyle/>
          <a:p>
            <a:r>
              <a:rPr lang="en-US" dirty="0" smtClean="0"/>
              <a:t>4</a:t>
            </a:r>
            <a:endParaRPr lang="en-US" dirty="0"/>
          </a:p>
        </p:txBody>
      </p:sp>
      <p:sp>
        <p:nvSpPr>
          <p:cNvPr id="7" name="Footer Placeholder 14"/>
          <p:cNvSpPr>
            <a:spLocks noGrp="1"/>
          </p:cNvSpPr>
          <p:nvPr>
            <p:ph type="ftr" sz="quarter" idx="17"/>
          </p:nvPr>
        </p:nvSpPr>
        <p:spPr>
          <a:xfrm>
            <a:off x="530352" y="6324600"/>
            <a:ext cx="5260848" cy="150876"/>
          </a:xfrm>
        </p:spPr>
        <p:txBody>
          <a:bodyPr/>
          <a:lstStyle/>
          <a:p>
            <a:endParaRPr lang="en-GB" dirty="0"/>
          </a:p>
        </p:txBody>
      </p:sp>
    </p:spTree>
    <p:extLst>
      <p:ext uri="{BB962C8B-B14F-4D97-AF65-F5344CB8AC3E}">
        <p14:creationId xmlns:p14="http://schemas.microsoft.com/office/powerpoint/2010/main" val="3868234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of exposures &amp; valuation</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dirty="0"/>
              <a:t>FCs and NFC+s (but not NFC-s) must conduct mark to market valuations of outstanding contracts on a daily basis</a:t>
            </a:r>
          </a:p>
          <a:p>
            <a:pPr marL="68612" indent="-342900">
              <a:buFont typeface="Arial" panose="020B0604020202020204" pitchFamily="34" charset="0"/>
              <a:buChar char="•"/>
            </a:pPr>
            <a:r>
              <a:rPr lang="en-GB" dirty="0"/>
              <a:t>Mark to model may be used when markets are inactive and where the range of reasonable value estimates is significant</a:t>
            </a:r>
          </a:p>
          <a:p>
            <a:pPr marL="68612" indent="-342900">
              <a:buFont typeface="Arial" panose="020B0604020202020204" pitchFamily="34" charset="0"/>
              <a:buChar char="•"/>
            </a:pPr>
            <a:r>
              <a:rPr lang="en-GB" dirty="0"/>
              <a:t>The value is based on the end-of-day settlement price of the market (or the valuation of the CCP), from which the prices are taken as reference, or otherwise on the closing mid-price of the market concerned</a:t>
            </a:r>
          </a:p>
          <a:p>
            <a:pPr marL="68612" indent="-342900">
              <a:buFont typeface="Arial" panose="020B0604020202020204" pitchFamily="34" charset="0"/>
              <a:buChar char="•"/>
            </a:pPr>
            <a:r>
              <a:rPr lang="en-GB" dirty="0" smtClean="0"/>
              <a:t>The data on collateral required by reporting data fields shall include all posted collateral</a:t>
            </a:r>
          </a:p>
          <a:p>
            <a:pPr marL="68612" indent="-342900">
              <a:buFont typeface="Arial" panose="020B0604020202020204" pitchFamily="34" charset="0"/>
              <a:buChar char="•"/>
            </a:pPr>
            <a:r>
              <a:rPr lang="en-GB" dirty="0" smtClean="0"/>
              <a:t>Where a counterparty does not collateralise on a transaction level basis,  report the collateral posted on a portfolio basis</a:t>
            </a:r>
          </a:p>
          <a:p>
            <a:pPr marL="68612" indent="-342900">
              <a:buFont typeface="Arial" panose="020B0604020202020204" pitchFamily="34" charset="0"/>
              <a:buChar char="•"/>
            </a:pPr>
            <a:r>
              <a:rPr lang="en-GB" dirty="0" smtClean="0"/>
              <a:t>FCs and NFC +s are required to report daily on valuations and collateral</a:t>
            </a:r>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24</a:t>
            </a:fld>
            <a:endParaRPr lang="en-US" dirty="0"/>
          </a:p>
        </p:txBody>
      </p:sp>
    </p:spTree>
    <p:extLst>
      <p:ext uri="{BB962C8B-B14F-4D97-AF65-F5344CB8AC3E}">
        <p14:creationId xmlns:p14="http://schemas.microsoft.com/office/powerpoint/2010/main" val="315362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Valuation continued</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Counterparties can report valuation data for transactions cleared on a CCP – the CCP may make data available to counterparties so that the latter report &amp; the use of CCP valuation data does not mean duplication of reporting</a:t>
            </a:r>
          </a:p>
          <a:p>
            <a:pPr marL="68612" indent="-342900">
              <a:buFont typeface="Arial" panose="020B0604020202020204" pitchFamily="34" charset="0"/>
              <a:buChar char="•"/>
            </a:pPr>
            <a:r>
              <a:rPr lang="en-GB" dirty="0" smtClean="0"/>
              <a:t>Changes in mark-to-market or mark-to-model valuation on already reported transactions need to be reported on a daily basis</a:t>
            </a:r>
          </a:p>
          <a:p>
            <a:pPr marL="68612" indent="-342900">
              <a:buFont typeface="Arial" panose="020B0604020202020204" pitchFamily="34" charset="0"/>
              <a:buChar char="•"/>
            </a:pPr>
            <a:r>
              <a:rPr lang="en-GB" dirty="0" smtClean="0"/>
              <a:t>Since the valuation is part of the counterparty data, in the case of a derivative not cleared by a CCP, counterparties do not need to agree on the valuation reported</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25</a:t>
            </a:fld>
            <a:endParaRPr lang="en-US" dirty="0"/>
          </a:p>
        </p:txBody>
      </p:sp>
    </p:spTree>
    <p:extLst>
      <p:ext uri="{BB962C8B-B14F-4D97-AF65-F5344CB8AC3E}">
        <p14:creationId xmlns:p14="http://schemas.microsoft.com/office/powerpoint/2010/main" val="180412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at position level</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dirty="0" smtClean="0"/>
              <a:t>While trades must be reported as </a:t>
            </a:r>
            <a:r>
              <a:rPr lang="en-GB" dirty="0"/>
              <a:t> </a:t>
            </a:r>
            <a:r>
              <a:rPr lang="en-GB" dirty="0" smtClean="0"/>
              <a:t>individual trades, position-level reporting can be used in addition provided that:</a:t>
            </a:r>
          </a:p>
          <a:p>
            <a:pPr marL="617188" lvl="2" indent="-342900">
              <a:buFont typeface="Arial" panose="020B0604020202020204" pitchFamily="34" charset="0"/>
              <a:buChar char="•"/>
            </a:pPr>
            <a:r>
              <a:rPr lang="en-GB" dirty="0" smtClean="0"/>
              <a:t>The positions have legally replaced the trades  (through clearing)</a:t>
            </a:r>
          </a:p>
          <a:p>
            <a:pPr marL="617188" lvl="2" indent="-342900">
              <a:buFont typeface="Arial" panose="020B0604020202020204" pitchFamily="34" charset="0"/>
              <a:buChar char="•"/>
            </a:pPr>
            <a:r>
              <a:rPr lang="en-GB" dirty="0" smtClean="0"/>
              <a:t>The trades are updated to be “compressed” and the positions reported as the result</a:t>
            </a:r>
          </a:p>
          <a:p>
            <a:pPr marL="617188" lvl="2" indent="-342900">
              <a:buFont typeface="Arial" panose="020B0604020202020204" pitchFamily="34" charset="0"/>
              <a:buChar char="•"/>
            </a:pPr>
            <a:r>
              <a:rPr lang="en-GB" dirty="0" smtClean="0"/>
              <a:t>The trade repository can cope with position reporting</a:t>
            </a:r>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26</a:t>
            </a:fld>
            <a:endParaRPr lang="en-US" dirty="0"/>
          </a:p>
        </p:txBody>
      </p:sp>
    </p:spTree>
    <p:extLst>
      <p:ext uri="{BB962C8B-B14F-4D97-AF65-F5344CB8AC3E}">
        <p14:creationId xmlns:p14="http://schemas.microsoft.com/office/powerpoint/2010/main" val="72166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complex products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For contracts stemming from another contract ( option on a future) – if the first contract ceases to exist before giving rise to the second one which is materially different from the first one, the two contracts should be reported separately. </a:t>
            </a:r>
          </a:p>
          <a:p>
            <a:pPr marL="68612" indent="-342900">
              <a:buFont typeface="Arial" panose="020B0604020202020204" pitchFamily="34" charset="0"/>
              <a:buChar char="•"/>
            </a:pPr>
            <a:r>
              <a:rPr lang="en-GB" dirty="0" smtClean="0"/>
              <a:t>Therefore, even though the two contracts are connected when coming into existence, they should require two separate reports</a:t>
            </a:r>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27</a:t>
            </a:fld>
            <a:endParaRPr lang="en-US" dirty="0"/>
          </a:p>
        </p:txBody>
      </p:sp>
    </p:spTree>
    <p:extLst>
      <p:ext uri="{BB962C8B-B14F-4D97-AF65-F5344CB8AC3E}">
        <p14:creationId xmlns:p14="http://schemas.microsoft.com/office/powerpoint/2010/main" val="236506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Maturity</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Under EMIR there is a duty to report terminations</a:t>
            </a:r>
          </a:p>
          <a:p>
            <a:pPr marL="68612" indent="-342900">
              <a:buFont typeface="Arial" panose="020B0604020202020204" pitchFamily="34" charset="0"/>
              <a:buChar char="•"/>
            </a:pPr>
            <a:r>
              <a:rPr lang="en-GB" dirty="0" smtClean="0"/>
              <a:t>Where termination takes place in accordance with the original terms of the contract  it can be assumed that such a termination was originally reported – provided that the TR adequately identifies this termination date. </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28</a:t>
            </a:fld>
            <a:endParaRPr lang="en-US" dirty="0"/>
          </a:p>
        </p:txBody>
      </p:sp>
    </p:spTree>
    <p:extLst>
      <p:ext uri="{BB962C8B-B14F-4D97-AF65-F5344CB8AC3E}">
        <p14:creationId xmlns:p14="http://schemas.microsoft.com/office/powerpoint/2010/main" val="293928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a:t>
            </a:r>
            <a:r>
              <a:rPr lang="en-GB" dirty="0" err="1" smtClean="0"/>
              <a:t>backloading</a:t>
            </a:r>
            <a:endParaRPr lang="en-GB" dirty="0"/>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dirty="0" smtClean="0"/>
              <a:t>90 days after reporting obligation commences for  outstanding ETDs entered into after 16 August 2012</a:t>
            </a:r>
          </a:p>
          <a:p>
            <a:pPr marL="342900" indent="-342900">
              <a:buFont typeface="Arial" panose="020B0604020202020204" pitchFamily="34" charset="0"/>
              <a:buChar char="•"/>
            </a:pPr>
            <a:r>
              <a:rPr lang="en-GB" dirty="0" smtClean="0"/>
              <a:t>Three years after reporting obligation commences for ETDs concluded </a:t>
            </a:r>
            <a:r>
              <a:rPr lang="en-GB" dirty="0" err="1" smtClean="0"/>
              <a:t>beteween</a:t>
            </a:r>
            <a:r>
              <a:rPr lang="en-GB" dirty="0" smtClean="0"/>
              <a:t> 16 August 2012 and start of reporting obligation</a:t>
            </a:r>
          </a:p>
          <a:p>
            <a:pPr marL="342900" indent="-342900">
              <a:buFont typeface="Arial" panose="020B0604020202020204" pitchFamily="34" charset="0"/>
              <a:buChar char="•"/>
            </a:pPr>
            <a:r>
              <a:rPr lang="en-GB" dirty="0" smtClean="0"/>
              <a:t>OTC derivatives outstanding on reporting start date will need to include valuation and collateral information only from reporting start date</a:t>
            </a:r>
          </a:p>
          <a:p>
            <a:pPr marL="342900" indent="-342900">
              <a:buFont typeface="Arial" panose="020B0604020202020204" pitchFamily="34" charset="0"/>
              <a:buChar char="•"/>
            </a:pPr>
            <a:r>
              <a:rPr lang="en-GB" dirty="0" smtClean="0"/>
              <a:t>For </a:t>
            </a:r>
            <a:r>
              <a:rPr lang="en-GB" dirty="0" err="1" smtClean="0"/>
              <a:t>backloaded</a:t>
            </a:r>
            <a:r>
              <a:rPr lang="en-GB" dirty="0" smtClean="0"/>
              <a:t> contracts still outstanding at time of reporting, Trade ID and other info needs to be agreed upon between the parties</a:t>
            </a:r>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29</a:t>
            </a:fld>
            <a:endParaRPr lang="en-US" dirty="0"/>
          </a:p>
        </p:txBody>
      </p:sp>
    </p:spTree>
    <p:extLst>
      <p:ext uri="{BB962C8B-B14F-4D97-AF65-F5344CB8AC3E}">
        <p14:creationId xmlns:p14="http://schemas.microsoft.com/office/powerpoint/2010/main" val="100057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Policy reasons for OTC derivatives reform</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sz="1400" dirty="0" smtClean="0"/>
              <a:t>Response to 2008 financial crisis</a:t>
            </a:r>
          </a:p>
          <a:p>
            <a:pPr marL="68612" indent="-342900">
              <a:buFont typeface="Arial" panose="020B0604020202020204" pitchFamily="34" charset="0"/>
              <a:buChar char="•"/>
            </a:pPr>
            <a:r>
              <a:rPr lang="en-GB" sz="1400" dirty="0" smtClean="0"/>
              <a:t>OTC derivatives lack transparency as they are privately negotiated contracts</a:t>
            </a:r>
          </a:p>
          <a:p>
            <a:pPr marL="68612" indent="-342900">
              <a:buFont typeface="Arial" panose="020B0604020202020204" pitchFamily="34" charset="0"/>
              <a:buChar char="•"/>
            </a:pPr>
            <a:r>
              <a:rPr lang="en-GB" sz="1400" dirty="0" smtClean="0"/>
              <a:t>Create complex web of interdependence which can make it difficult to identify the nature and level of risks involved</a:t>
            </a:r>
          </a:p>
          <a:p>
            <a:pPr marL="68612" indent="-342900">
              <a:buFont typeface="Arial" panose="020B0604020202020204" pitchFamily="34" charset="0"/>
              <a:buChar char="•"/>
            </a:pPr>
            <a:r>
              <a:rPr lang="en-GB" sz="1400" dirty="0" smtClean="0"/>
              <a:t>Increases uncertainty in times of market stress and pose risks to financial stability</a:t>
            </a:r>
          </a:p>
          <a:p>
            <a:pPr marL="68612" indent="-342900">
              <a:buFont typeface="Arial" panose="020B0604020202020204" pitchFamily="34" charset="0"/>
              <a:buChar char="•"/>
            </a:pPr>
            <a:r>
              <a:rPr lang="en-GB" sz="1400" dirty="0" smtClean="0"/>
              <a:t>Reform increases transparency by requiring reporting on all/most OTC derivative contracts, and requires that some be moved to organised trading venues</a:t>
            </a:r>
          </a:p>
          <a:p>
            <a:pPr marL="68612" indent="-342900">
              <a:buFont typeface="Arial" panose="020B0604020202020204" pitchFamily="34" charset="0"/>
              <a:buChar char="•"/>
            </a:pPr>
            <a:r>
              <a:rPr lang="en-GB" sz="1400" dirty="0" smtClean="0"/>
              <a:t>Requires clearing for some classes of instruments, whereby the risk is absorbed by central parties – CCPs – that sit between each side of the trade and can better absorb risk because of margin</a:t>
            </a:r>
          </a:p>
          <a:p>
            <a:pPr marL="68612" indent="-342900">
              <a:buFont typeface="Arial" panose="020B0604020202020204" pitchFamily="34" charset="0"/>
              <a:buChar char="•"/>
            </a:pPr>
            <a:r>
              <a:rPr lang="en-GB" sz="1400" dirty="0" smtClean="0"/>
              <a:t>For those instruments that are not cleared – whether mandatorily or voluntarily – requires risk mitigation around exchange of initial and variation margin between the parties so that they are better able to absorb losses</a:t>
            </a:r>
          </a:p>
          <a:p>
            <a:pPr marL="68612" indent="-342900">
              <a:buFont typeface="Arial" panose="020B0604020202020204" pitchFamily="34" charset="0"/>
              <a:buChar char="•"/>
            </a:pPr>
            <a:r>
              <a:rPr lang="en-GB" sz="1400" dirty="0" smtClean="0"/>
              <a:t>Requires other risk mitigation techniques for non-centrally cleared instruments, such as portfolio reconciliation and compression </a:t>
            </a: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a:xfrm>
            <a:off x="533400" y="6324600"/>
            <a:ext cx="5260848" cy="150876"/>
          </a:xfrm>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a:t>
            </a:fld>
            <a:endParaRPr lang="en-US" dirty="0"/>
          </a:p>
        </p:txBody>
      </p:sp>
    </p:spTree>
    <p:extLst>
      <p:ext uri="{BB962C8B-B14F-4D97-AF65-F5344CB8AC3E}">
        <p14:creationId xmlns:p14="http://schemas.microsoft.com/office/powerpoint/2010/main" val="389541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Extraterritorial issues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Generally EMIR does not apply to third country entities</a:t>
            </a:r>
          </a:p>
          <a:p>
            <a:pPr marL="617188" lvl="2" indent="-342900">
              <a:buFont typeface="Arial" panose="020B0604020202020204" pitchFamily="34" charset="0"/>
              <a:buChar char="•"/>
            </a:pPr>
            <a:r>
              <a:rPr lang="en-GB" dirty="0" smtClean="0"/>
              <a:t>Except when transaction between two TCE branches in EU or a European-based guarantee</a:t>
            </a:r>
          </a:p>
          <a:p>
            <a:pPr marL="342900" lvl="1" indent="-342900">
              <a:buFont typeface="Arial" panose="020B0604020202020204" pitchFamily="34" charset="0"/>
              <a:buChar char="•"/>
            </a:pPr>
            <a:r>
              <a:rPr lang="en-GB" dirty="0" smtClean="0"/>
              <a:t>However, indirect obligations for TCE to ensure that EU entity can comply</a:t>
            </a:r>
          </a:p>
          <a:p>
            <a:pPr marL="617188" lvl="2" indent="-342900">
              <a:buFont typeface="Arial" panose="020B0604020202020204" pitchFamily="34" charset="0"/>
              <a:buChar char="•"/>
            </a:pPr>
            <a:r>
              <a:rPr lang="en-GB" dirty="0" smtClean="0"/>
              <a:t>Need to cooperate around clearing, portfolio rec., portfolio compression, dispute resolution etc. </a:t>
            </a:r>
          </a:p>
          <a:p>
            <a:pPr marL="342900" lvl="1" indent="-342900">
              <a:buFont typeface="Arial" panose="020B0604020202020204" pitchFamily="34" charset="0"/>
              <a:buChar char="•"/>
            </a:pPr>
            <a:r>
              <a:rPr lang="en-GB" dirty="0" smtClean="0"/>
              <a:t>Reporting obligations only apply to European based entity</a:t>
            </a:r>
          </a:p>
          <a:p>
            <a:pPr marL="617188" lvl="2" indent="-342900">
              <a:buFont typeface="Arial" panose="020B0604020202020204" pitchFamily="34" charset="0"/>
              <a:buChar char="•"/>
            </a:pPr>
            <a:r>
              <a:rPr lang="en-GB" dirty="0" smtClean="0"/>
              <a:t>Therefore, only one sided reporting if other counterparty is TCE</a:t>
            </a:r>
          </a:p>
          <a:p>
            <a:pPr marL="617188" lvl="2" indent="-342900">
              <a:buFont typeface="Arial" panose="020B0604020202020204" pitchFamily="34" charset="0"/>
              <a:buChar char="•"/>
            </a:pPr>
            <a:r>
              <a:rPr lang="en-GB" dirty="0" smtClean="0"/>
              <a:t>This means that some of the challenges around dual-sided reporting are not present when conducting these trades</a:t>
            </a:r>
          </a:p>
          <a:p>
            <a:pPr marL="617188" lvl="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30</a:t>
            </a:fld>
            <a:endParaRPr lang="en-US" dirty="0"/>
          </a:p>
        </p:txBody>
      </p:sp>
    </p:spTree>
    <p:extLst>
      <p:ext uri="{BB962C8B-B14F-4D97-AF65-F5344CB8AC3E}">
        <p14:creationId xmlns:p14="http://schemas.microsoft.com/office/powerpoint/2010/main" val="403742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Intragroup transactions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Within EMIR scope</a:t>
            </a:r>
          </a:p>
          <a:p>
            <a:pPr marL="68612" indent="-342900">
              <a:buFont typeface="Arial" panose="020B0604020202020204" pitchFamily="34" charset="0"/>
              <a:buChar char="•"/>
            </a:pPr>
            <a:r>
              <a:rPr lang="en-GB" dirty="0" smtClean="0"/>
              <a:t>Exemptions for clearing and margin requirements if criteria are met</a:t>
            </a:r>
          </a:p>
          <a:p>
            <a:pPr marL="68612" indent="-342900">
              <a:buFont typeface="Arial" panose="020B0604020202020204" pitchFamily="34" charset="0"/>
              <a:buChar char="•"/>
            </a:pPr>
            <a:r>
              <a:rPr lang="en-GB" dirty="0" smtClean="0"/>
              <a:t>These transactions need to still be reported by counterparties</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31</a:t>
            </a:fld>
            <a:endParaRPr lang="en-US" dirty="0"/>
          </a:p>
        </p:txBody>
      </p:sp>
    </p:spTree>
    <p:extLst>
      <p:ext uri="{BB962C8B-B14F-4D97-AF65-F5344CB8AC3E}">
        <p14:creationId xmlns:p14="http://schemas.microsoft.com/office/powerpoint/2010/main" val="1340708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Other EMIR obligations – reporting in context</a:t>
            </a:r>
            <a:endParaRPr lang="en-GB" dirty="0"/>
          </a:p>
        </p:txBody>
      </p:sp>
      <p:sp>
        <p:nvSpPr>
          <p:cNvPr id="3" name="Subtitle 2"/>
          <p:cNvSpPr>
            <a:spLocks noGrp="1"/>
          </p:cNvSpPr>
          <p:nvPr>
            <p:ph type="subTitle" idx="1"/>
          </p:nvPr>
        </p:nvSpPr>
        <p:spPr/>
        <p:txBody>
          <a:bodyPr/>
          <a:lstStyle/>
          <a:p>
            <a:endParaRPr lang="en-GB" dirty="0" smtClean="0"/>
          </a:p>
          <a:p>
            <a:r>
              <a:rPr lang="en-GB" dirty="0" smtClean="0"/>
              <a:t>Dominic Muller</a:t>
            </a:r>
            <a:endParaRPr lang="en-GB" dirty="0"/>
          </a:p>
        </p:txBody>
      </p:sp>
      <p:sp>
        <p:nvSpPr>
          <p:cNvPr id="4" name="Text Placeholder 3"/>
          <p:cNvSpPr>
            <a:spLocks noGrp="1"/>
          </p:cNvSpPr>
          <p:nvPr>
            <p:ph type="body" sz="quarter" idx="10"/>
          </p:nvPr>
        </p:nvSpPr>
        <p:spPr/>
        <p:txBody>
          <a:bodyPr/>
          <a:lstStyle/>
          <a:p>
            <a:r>
              <a:rPr lang="en-GB" smtClean="0"/>
              <a:t>www.pwc.co.uk</a:t>
            </a:r>
            <a:endParaRPr lang="en-GB" dirty="0"/>
          </a:p>
        </p:txBody>
      </p:sp>
    </p:spTree>
    <p:extLst>
      <p:ext uri="{BB962C8B-B14F-4D97-AF65-F5344CB8AC3E}">
        <p14:creationId xmlns:p14="http://schemas.microsoft.com/office/powerpoint/2010/main" val="1931842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Clearing Obligation</a:t>
            </a:r>
            <a:endParaRPr lang="en-GB" dirty="0"/>
          </a:p>
        </p:txBody>
      </p:sp>
      <p:sp>
        <p:nvSpPr>
          <p:cNvPr id="3" name="Content Placeholder 2"/>
          <p:cNvSpPr>
            <a:spLocks noGrp="1"/>
          </p:cNvSpPr>
          <p:nvPr>
            <p:ph sz="quarter" idx="15"/>
          </p:nvPr>
        </p:nvSpPr>
        <p:spPr>
          <a:xfrm>
            <a:off x="533400" y="1371600"/>
            <a:ext cx="8077200" cy="4800600"/>
          </a:xfrm>
        </p:spPr>
        <p:txBody>
          <a:bodyPr/>
          <a:lstStyle/>
          <a:p>
            <a:pPr marL="68612" indent="-342900">
              <a:buFont typeface="Arial" panose="020B0604020202020204" pitchFamily="34" charset="0"/>
              <a:buChar char="•"/>
            </a:pPr>
            <a:r>
              <a:rPr lang="en-GB" sz="1400" dirty="0" smtClean="0"/>
              <a:t>Swaps between FCs and NFC+s  (s0 above clearing thresholds discussed earlier) need to be cleared for instrument classes deemed mandatory by ESMA/EC</a:t>
            </a:r>
          </a:p>
          <a:p>
            <a:pPr marL="68612" indent="-342900">
              <a:buFont typeface="Arial" panose="020B0604020202020204" pitchFamily="34" charset="0"/>
              <a:buChar char="•"/>
            </a:pPr>
            <a:r>
              <a:rPr lang="en-GB" sz="1400" dirty="0" smtClean="0"/>
              <a:t>ESMA assesses which swaps to mandatorily clear based on either those which are already cleared by recognised CCPs, or other categories that are yet to be cleared</a:t>
            </a:r>
          </a:p>
          <a:p>
            <a:pPr marL="68612" indent="-342900">
              <a:buFont typeface="Arial" panose="020B0604020202020204" pitchFamily="34" charset="0"/>
              <a:buChar char="•"/>
            </a:pPr>
            <a:r>
              <a:rPr lang="en-GB" sz="1400" dirty="0" smtClean="0"/>
              <a:t>ESMA recognises clearing based on: (1) the degree of standardisation of the contractual terms and operational processes; (2) the volume and liquidity of the relevant class; (3) availability of pricing information.</a:t>
            </a:r>
            <a:endParaRPr lang="en-GB" dirty="0" smtClean="0"/>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96947633"/>
              </p:ext>
            </p:extLst>
          </p:nvPr>
        </p:nvGraphicFramePr>
        <p:xfrm>
          <a:off x="1524000" y="3048001"/>
          <a:ext cx="6096000" cy="3033561"/>
        </p:xfrm>
        <a:graphic>
          <a:graphicData uri="http://schemas.openxmlformats.org/drawingml/2006/table">
            <a:tbl>
              <a:tblPr firstRow="1" bandRow="1">
                <a:tableStyleId>{3C2FFA5D-87B4-456A-9821-1D502468CF0F}</a:tableStyleId>
              </a:tblPr>
              <a:tblGrid>
                <a:gridCol w="3048000"/>
                <a:gridCol w="3048000"/>
              </a:tblGrid>
              <a:tr h="434741">
                <a:tc>
                  <a:txBody>
                    <a:bodyPr/>
                    <a:lstStyle/>
                    <a:p>
                      <a:r>
                        <a:rPr lang="en-GB" dirty="0" smtClean="0"/>
                        <a:t>Instrument class</a:t>
                      </a:r>
                      <a:endParaRPr lang="en-GB" dirty="0"/>
                    </a:p>
                  </a:txBody>
                  <a:tcPr/>
                </a:tc>
                <a:tc>
                  <a:txBody>
                    <a:bodyPr/>
                    <a:lstStyle/>
                    <a:p>
                      <a:r>
                        <a:rPr lang="en-GB" dirty="0" smtClean="0"/>
                        <a:t>status</a:t>
                      </a:r>
                      <a:endParaRPr lang="en-GB" dirty="0"/>
                    </a:p>
                  </a:txBody>
                  <a:tcPr/>
                </a:tc>
              </a:tr>
              <a:tr h="632058">
                <a:tc>
                  <a:txBody>
                    <a:bodyPr/>
                    <a:lstStyle/>
                    <a:p>
                      <a:r>
                        <a:rPr lang="en-GB" sz="1200" dirty="0" smtClean="0"/>
                        <a:t>Interest rate swaps (G4</a:t>
                      </a:r>
                      <a:r>
                        <a:rPr lang="en-GB" sz="1200" baseline="0" dirty="0" smtClean="0"/>
                        <a:t> currencies) </a:t>
                      </a:r>
                      <a:endParaRPr lang="en-GB" sz="1200" dirty="0"/>
                    </a:p>
                  </a:txBody>
                  <a:tcPr/>
                </a:tc>
                <a:tc>
                  <a:txBody>
                    <a:bodyPr/>
                    <a:lstStyle/>
                    <a:p>
                      <a:r>
                        <a:rPr lang="en-GB" sz="1200" dirty="0" smtClean="0"/>
                        <a:t>RTS endorsed</a:t>
                      </a:r>
                      <a:r>
                        <a:rPr lang="en-GB" sz="1200" baseline="0" dirty="0" smtClean="0"/>
                        <a:t> by the EC – likely implementation Q1 2016</a:t>
                      </a:r>
                      <a:endParaRPr lang="en-GB" sz="1200" dirty="0"/>
                    </a:p>
                  </a:txBody>
                  <a:tcPr/>
                </a:tc>
              </a:tr>
              <a:tr h="530953">
                <a:tc>
                  <a:txBody>
                    <a:bodyPr/>
                    <a:lstStyle/>
                    <a:p>
                      <a:r>
                        <a:rPr lang="en-GB" sz="1200" dirty="0" smtClean="0"/>
                        <a:t>Index credit</a:t>
                      </a:r>
                      <a:r>
                        <a:rPr lang="en-GB" sz="1200" baseline="0" dirty="0" smtClean="0"/>
                        <a:t> default swaps</a:t>
                      </a:r>
                      <a:endParaRPr lang="en-GB" sz="1200" dirty="0"/>
                    </a:p>
                  </a:txBody>
                  <a:tcPr/>
                </a:tc>
                <a:tc>
                  <a:txBody>
                    <a:bodyPr/>
                    <a:lstStyle/>
                    <a:p>
                      <a:r>
                        <a:rPr lang="en-GB" sz="1200" dirty="0" smtClean="0"/>
                        <a:t>Will be covered – but draft RTS has not been given to EC. No clearing obligation for foreseeable future</a:t>
                      </a:r>
                      <a:endParaRPr lang="en-GB" sz="1200" dirty="0"/>
                    </a:p>
                  </a:txBody>
                  <a:tcPr/>
                </a:tc>
              </a:tr>
              <a:tr h="434741">
                <a:tc>
                  <a:txBody>
                    <a:bodyPr/>
                    <a:lstStyle/>
                    <a:p>
                      <a:r>
                        <a:rPr lang="en-GB" sz="1200" dirty="0" smtClean="0"/>
                        <a:t>FX non-deliverable forwards</a:t>
                      </a:r>
                      <a:endParaRPr lang="en-GB" sz="1200" dirty="0"/>
                    </a:p>
                  </a:txBody>
                  <a:tcPr/>
                </a:tc>
                <a:tc>
                  <a:txBody>
                    <a:bodyPr/>
                    <a:lstStyle/>
                    <a:p>
                      <a:r>
                        <a:rPr lang="en-GB" sz="1200" dirty="0" smtClean="0"/>
                        <a:t>There will be no clearing obligation</a:t>
                      </a:r>
                      <a:endParaRPr lang="en-GB" sz="1200" dirty="0"/>
                    </a:p>
                  </a:txBody>
                  <a:tcPr/>
                </a:tc>
              </a:tr>
              <a:tr h="434741">
                <a:tc>
                  <a:txBody>
                    <a:bodyPr/>
                    <a:lstStyle/>
                    <a:p>
                      <a:r>
                        <a:rPr lang="en-GB" sz="1200" dirty="0" smtClean="0"/>
                        <a:t>Flexible equity derivatives</a:t>
                      </a:r>
                      <a:endParaRPr lang="en-GB" sz="1200" dirty="0"/>
                    </a:p>
                  </a:txBody>
                  <a:tcPr/>
                </a:tc>
                <a:tc>
                  <a:txBody>
                    <a:bodyPr/>
                    <a:lstStyle/>
                    <a:p>
                      <a:r>
                        <a:rPr lang="en-GB" sz="1200" dirty="0" smtClean="0"/>
                        <a:t>There will be no clearing obligation</a:t>
                      </a:r>
                      <a:endParaRPr lang="en-GB" sz="1200" dirty="0"/>
                    </a:p>
                  </a:txBody>
                  <a:tcPr/>
                </a:tc>
              </a:tr>
              <a:tr h="434741">
                <a:tc>
                  <a:txBody>
                    <a:bodyPr/>
                    <a:lstStyle/>
                    <a:p>
                      <a:r>
                        <a:rPr lang="en-GB" sz="1200" dirty="0" smtClean="0"/>
                        <a:t>Other instrument classes</a:t>
                      </a:r>
                      <a:endParaRPr lang="en-GB" sz="1200" dirty="0"/>
                    </a:p>
                  </a:txBody>
                  <a:tcPr/>
                </a:tc>
                <a:tc>
                  <a:txBody>
                    <a:bodyPr/>
                    <a:lstStyle/>
                    <a:p>
                      <a:r>
                        <a:rPr lang="en-GB" sz="1200" dirty="0" smtClean="0"/>
                        <a:t>ESMA has yet to consult – so no clearing obligation for foreseeable future</a:t>
                      </a:r>
                      <a:endParaRPr lang="en-GB" sz="1200" dirty="0"/>
                    </a:p>
                  </a:txBody>
                  <a:tcPr/>
                </a:tc>
              </a:tr>
            </a:tbl>
          </a:graphicData>
        </a:graphic>
      </p:graphicFrame>
    </p:spTree>
    <p:extLst>
      <p:ext uri="{BB962C8B-B14F-4D97-AF65-F5344CB8AC3E}">
        <p14:creationId xmlns:p14="http://schemas.microsoft.com/office/powerpoint/2010/main" val="36523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Mandatory trading of derivatives on venues</a:t>
            </a:r>
            <a:endParaRPr lang="en-GB" dirty="0"/>
          </a:p>
        </p:txBody>
      </p:sp>
      <p:sp>
        <p:nvSpPr>
          <p:cNvPr id="3" name="Content Placeholder 2"/>
          <p:cNvSpPr>
            <a:spLocks noGrp="1"/>
          </p:cNvSpPr>
          <p:nvPr>
            <p:ph sz="quarter" idx="15"/>
          </p:nvPr>
        </p:nvSpPr>
        <p:spPr/>
        <p:txBody>
          <a:bodyPr/>
          <a:lstStyle/>
          <a:p>
            <a:pPr>
              <a:buFont typeface="Arial" panose="020B0604020202020204" pitchFamily="34" charset="0"/>
              <a:buChar char="•"/>
            </a:pPr>
            <a:r>
              <a:rPr lang="en-GB" sz="1200" dirty="0" smtClean="0"/>
              <a:t>While the requirement that certain categories of OTC derivatives move to trading venues is contained in MiFID II, this obligation has strong connections to EMIR</a:t>
            </a:r>
          </a:p>
          <a:p>
            <a:pPr>
              <a:buFont typeface="Arial" panose="020B0604020202020204" pitchFamily="34" charset="0"/>
              <a:buChar char="•"/>
            </a:pPr>
            <a:r>
              <a:rPr lang="en-GB" sz="1200" dirty="0" smtClean="0"/>
              <a:t>EMIR primarily deals with OTC derivatives, and this requirement deals with instruments that are currently being traded OTC</a:t>
            </a:r>
          </a:p>
          <a:p>
            <a:pPr>
              <a:buFont typeface="Arial" panose="020B0604020202020204" pitchFamily="34" charset="0"/>
              <a:buChar char="•"/>
            </a:pPr>
            <a:r>
              <a:rPr lang="en-GB" sz="1200" dirty="0" smtClean="0"/>
              <a:t>The trading venue requirement is triggered by an instrument being subject to EMIR clearing requirements, plus a demonstration that the instrument has sufficient liquidity</a:t>
            </a:r>
          </a:p>
          <a:p>
            <a:pPr>
              <a:buFont typeface="Arial" panose="020B0604020202020204" pitchFamily="34" charset="0"/>
              <a:buChar char="•"/>
            </a:pPr>
            <a:r>
              <a:rPr lang="en-GB" sz="1200" dirty="0" smtClean="0"/>
              <a:t>However, it appears that EMIR and </a:t>
            </a:r>
            <a:r>
              <a:rPr lang="en-GB" sz="1200" dirty="0" err="1" smtClean="0"/>
              <a:t>MiFIR</a:t>
            </a:r>
            <a:r>
              <a:rPr lang="en-GB" sz="1200" dirty="0" smtClean="0"/>
              <a:t> classes will not be forced into alignment  and so there will be contracts that are mandatorily clearable which do not become subject to the trading obligation </a:t>
            </a:r>
          </a:p>
          <a:p>
            <a:pPr>
              <a:buFont typeface="Arial" panose="020B0604020202020204" pitchFamily="34" charset="0"/>
              <a:buChar char="•"/>
            </a:pPr>
            <a:r>
              <a:rPr lang="en-GB" sz="1200" dirty="0" smtClean="0"/>
              <a:t>By contrast, under Dodd-Frank, mandatory trade execution is triggered by first the product being subject to mandatory clearing (like EMIR), but unlike EMIR there doesn’t need to be a separate liquidity determination but rather only one SEF needs to make the instrument “made available to trade.”</a:t>
            </a:r>
            <a:endParaRPr lang="en-GB" sz="12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34</a:t>
            </a:fld>
            <a:endParaRPr lang="en-US" dirty="0"/>
          </a:p>
        </p:txBody>
      </p:sp>
    </p:spTree>
    <p:extLst>
      <p:ext uri="{BB962C8B-B14F-4D97-AF65-F5344CB8AC3E}">
        <p14:creationId xmlns:p14="http://schemas.microsoft.com/office/powerpoint/2010/main" val="367325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mitigation – exchange and segregation of non-centrally cleared margin</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sz="1800" dirty="0" smtClean="0"/>
              <a:t>Only applies to transactions that are not centrally cleared</a:t>
            </a:r>
          </a:p>
          <a:p>
            <a:pPr marL="68612" indent="-342900">
              <a:buFont typeface="Arial" panose="020B0604020202020204" pitchFamily="34" charset="0"/>
              <a:buChar char="•"/>
            </a:pPr>
            <a:r>
              <a:rPr lang="en-GB" sz="1800" dirty="0" smtClean="0"/>
              <a:t>Only applies to transactions between FCs and NFC+s…if there is an NFC- counterparty then there is no requirement</a:t>
            </a:r>
          </a:p>
          <a:p>
            <a:pPr marL="68612" indent="-342900">
              <a:buFont typeface="Arial" panose="020B0604020202020204" pitchFamily="34" charset="0"/>
              <a:buChar char="•"/>
            </a:pPr>
            <a:r>
              <a:rPr lang="en-GB" sz="1800" dirty="0" smtClean="0"/>
              <a:t>FCs and NFC+s need to put in place risk management procedures for the timely, accurate and appropriately segregated exchange of collateral in order to reduce counterparty credit risk</a:t>
            </a:r>
          </a:p>
          <a:p>
            <a:pPr marL="68612" indent="-342900">
              <a:buFont typeface="Arial" panose="020B0604020202020204" pitchFamily="34" charset="0"/>
              <a:buChar char="•"/>
            </a:pPr>
            <a:r>
              <a:rPr lang="en-GB" sz="1800" dirty="0" smtClean="0"/>
              <a:t>Required to collect collateral in the form of initial and variation margin</a:t>
            </a:r>
          </a:p>
          <a:p>
            <a:pPr indent="0"/>
            <a:r>
              <a:rPr lang="en-GB" sz="1800" dirty="0" smtClean="0"/>
              <a:t> </a:t>
            </a:r>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35</a:t>
            </a:fld>
            <a:endParaRPr lang="en-US" dirty="0"/>
          </a:p>
        </p:txBody>
      </p:sp>
    </p:spTree>
    <p:extLst>
      <p:ext uri="{BB962C8B-B14F-4D97-AF65-F5344CB8AC3E}">
        <p14:creationId xmlns:p14="http://schemas.microsoft.com/office/powerpoint/2010/main" val="2011987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&amp; variation margin</a:t>
            </a:r>
            <a:endParaRPr lang="en-GB" dirty="0"/>
          </a:p>
        </p:txBody>
      </p:sp>
      <p:sp>
        <p:nvSpPr>
          <p:cNvPr id="3" name="Content Placeholder 2"/>
          <p:cNvSpPr>
            <a:spLocks noGrp="1"/>
          </p:cNvSpPr>
          <p:nvPr>
            <p:ph sz="quarter" idx="15"/>
          </p:nvPr>
        </p:nvSpPr>
        <p:spPr/>
        <p:txBody>
          <a:bodyPr/>
          <a:lstStyle/>
          <a:p>
            <a:pPr marL="11462" indent="-285750">
              <a:buFont typeface="Arial" panose="020B0604020202020204" pitchFamily="34" charset="0"/>
              <a:buChar char="•"/>
            </a:pPr>
            <a:r>
              <a:rPr lang="en-GB" sz="1400" dirty="0" smtClean="0"/>
              <a:t>Initial margin will be collected “gross” – as a two-way payment without the possibility of netting initial margin amounts against each other</a:t>
            </a:r>
          </a:p>
          <a:p>
            <a:pPr marL="11462" indent="-285750">
              <a:buFont typeface="Arial" panose="020B0604020202020204" pitchFamily="34" charset="0"/>
              <a:buChar char="•"/>
            </a:pPr>
            <a:r>
              <a:rPr lang="en-GB" sz="1400" dirty="0" smtClean="0"/>
              <a:t>It needs to be exchanged within the business day following the entry into a non-cleared transaction</a:t>
            </a:r>
          </a:p>
          <a:p>
            <a:pPr marL="11462" indent="-285750">
              <a:buFont typeface="Arial" panose="020B0604020202020204" pitchFamily="34" charset="0"/>
              <a:buChar char="•"/>
            </a:pPr>
            <a:r>
              <a:rPr lang="en-GB" sz="1400" dirty="0" smtClean="0"/>
              <a:t>The idea is for initial margin to cover the potential future exposure of an FC/NFC+ counterparty due to its counterparty default</a:t>
            </a:r>
          </a:p>
          <a:p>
            <a:pPr marL="11462" indent="-285750">
              <a:buFont typeface="Arial" panose="020B0604020202020204" pitchFamily="34" charset="0"/>
              <a:buChar char="•"/>
            </a:pPr>
            <a:r>
              <a:rPr lang="en-GB" sz="1400" dirty="0" smtClean="0"/>
              <a:t>Initial margin will need to be recalculated following a change to the portfolio of non-cleared OTC transactions between counterparties, and otherwise every 10</a:t>
            </a:r>
            <a:r>
              <a:rPr lang="en-GB" sz="1400" baseline="30000" dirty="0" smtClean="0"/>
              <a:t>th</a:t>
            </a:r>
            <a:r>
              <a:rPr lang="en-GB" sz="1400" dirty="0" smtClean="0"/>
              <a:t> business day, in each case to reflect movements in risk positions</a:t>
            </a:r>
          </a:p>
          <a:p>
            <a:pPr marL="11462" indent="-285750">
              <a:buFont typeface="Arial" panose="020B0604020202020204" pitchFamily="34" charset="0"/>
              <a:buChar char="•"/>
            </a:pPr>
            <a:r>
              <a:rPr lang="en-GB" sz="1400" dirty="0" smtClean="0"/>
              <a:t>The RTS require that initial margin is segregated from proprietary assets of any third party custodian </a:t>
            </a:r>
          </a:p>
          <a:p>
            <a:pPr marL="11462" indent="-285750">
              <a:buFont typeface="Arial" panose="020B0604020202020204" pitchFamily="34" charset="0"/>
              <a:buChar char="•"/>
            </a:pPr>
            <a:r>
              <a:rPr lang="en-GB" sz="1400" dirty="0" smtClean="0"/>
              <a:t>The RTS require that initial margin is not subject to any re-hypothecation or reuse by a collecting FC/NFC+ counterparty</a:t>
            </a:r>
          </a:p>
          <a:p>
            <a:pPr marL="68612" indent="-342900">
              <a:buFont typeface="Arial" panose="020B0604020202020204" pitchFamily="34" charset="0"/>
              <a:buChar char="•"/>
            </a:pPr>
            <a:r>
              <a:rPr lang="en-GB" sz="1400" dirty="0"/>
              <a:t>Variation margin will be collected “net” on a daily basis to reflect current exposures resulting from actual changes in market price calculated in accordance with the daily variation requirement</a:t>
            </a:r>
          </a:p>
          <a:p>
            <a:pPr marL="68612" indent="-342900">
              <a:buFont typeface="Arial" panose="020B0604020202020204" pitchFamily="34" charset="0"/>
              <a:buChar char="•"/>
            </a:pPr>
            <a:endParaRPr lang="en-GB" sz="1400" dirty="0"/>
          </a:p>
          <a:p>
            <a:pPr marL="11462" indent="-285750">
              <a:buFont typeface="Arial" panose="020B0604020202020204" pitchFamily="34" charset="0"/>
              <a:buChar char="•"/>
            </a:pP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36</a:t>
            </a:fld>
            <a:endParaRPr lang="en-US" dirty="0"/>
          </a:p>
        </p:txBody>
      </p:sp>
    </p:spTree>
    <p:extLst>
      <p:ext uri="{BB962C8B-B14F-4D97-AF65-F5344CB8AC3E}">
        <p14:creationId xmlns:p14="http://schemas.microsoft.com/office/powerpoint/2010/main" val="4185812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elements of margin requirements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sz="1800" dirty="0" smtClean="0"/>
              <a:t>Intragroup transactions among affiliates are potentially eligible for an exemption to collect initial margin</a:t>
            </a:r>
          </a:p>
          <a:p>
            <a:pPr marL="68612" indent="-342900">
              <a:buFont typeface="Arial" panose="020B0604020202020204" pitchFamily="34" charset="0"/>
              <a:buChar char="•"/>
            </a:pPr>
            <a:r>
              <a:rPr lang="en-GB" sz="1800" dirty="0" smtClean="0"/>
              <a:t>Exception when margin collected will be less than EUR 500,000</a:t>
            </a:r>
          </a:p>
          <a:p>
            <a:pPr marL="68612" indent="-342900">
              <a:buFont typeface="Arial" panose="020B0604020202020204" pitchFamily="34" charset="0"/>
              <a:buChar char="•"/>
            </a:pPr>
            <a:r>
              <a:rPr lang="en-GB" sz="1800" dirty="0" smtClean="0"/>
              <a:t>FC/NFC+ counterparties may agree not to collect margin with respect to: (1) physically-settled FX forwards; (2) physically-settled FX swaps or (3) the exchange of a principal or currency swap</a:t>
            </a:r>
          </a:p>
          <a:p>
            <a:pPr marL="68612" indent="-342900">
              <a:buFont typeface="Arial" panose="020B0604020202020204" pitchFamily="34" charset="0"/>
              <a:buChar char="•"/>
            </a:pPr>
            <a:r>
              <a:rPr lang="en-GB" sz="1800" dirty="0" smtClean="0"/>
              <a:t>Wide range of asset classes will be eligible as collateral, including gold, various types of debt securities and equities. </a:t>
            </a:r>
            <a:endParaRPr lang="en-GB" sz="18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37</a:t>
            </a:fld>
            <a:endParaRPr lang="en-US" dirty="0"/>
          </a:p>
        </p:txBody>
      </p:sp>
    </p:spTree>
    <p:extLst>
      <p:ext uri="{BB962C8B-B14F-4D97-AF65-F5344CB8AC3E}">
        <p14:creationId xmlns:p14="http://schemas.microsoft.com/office/powerpoint/2010/main" val="706732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685800"/>
          </a:xfrm>
        </p:spPr>
        <p:txBody>
          <a:bodyPr/>
          <a:lstStyle/>
          <a:p>
            <a:r>
              <a:rPr lang="en-GB" dirty="0" smtClean="0"/>
              <a:t>Risk mitigation – confirmation</a:t>
            </a:r>
            <a:br>
              <a:rPr lang="en-GB" dirty="0" smtClean="0"/>
            </a:br>
            <a:r>
              <a:rPr lang="en-GB" dirty="0"/>
              <a:t/>
            </a:r>
            <a:br>
              <a:rPr lang="en-GB" dirty="0"/>
            </a:br>
            <a:r>
              <a:rPr lang="en-GB" dirty="0" smtClean="0"/>
              <a:t>- </a:t>
            </a:r>
            <a:r>
              <a:rPr lang="en-GB" sz="1600" dirty="0" smtClean="0"/>
              <a:t>The documentation of the agreement of the counterparties to all the terms of an OTC derivative contract</a:t>
            </a:r>
            <a:br>
              <a:rPr lang="en-GB" sz="1600" dirty="0" smtClean="0"/>
            </a:br>
            <a:r>
              <a:rPr lang="en-GB" sz="1600" dirty="0" smtClean="0"/>
              <a:t>- The confirmation may refer to one or more master agreements, master confirmation agreements or other standard terms</a:t>
            </a:r>
            <a:r>
              <a:rPr lang="en-GB" dirty="0" smtClean="0"/>
              <a:t/>
            </a:r>
            <a:br>
              <a:rPr lang="en-GB" dirty="0" smtClean="0"/>
            </a:br>
            <a:r>
              <a:rPr lang="en-GB" dirty="0"/>
              <a:t/>
            </a:r>
            <a:br>
              <a:rPr lang="en-GB" dirty="0"/>
            </a:b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2877550548"/>
              </p:ext>
            </p:extLst>
          </p:nvPr>
        </p:nvGraphicFramePr>
        <p:xfrm>
          <a:off x="533400" y="2590800"/>
          <a:ext cx="8077200" cy="2743200"/>
        </p:xfrm>
        <a:graphic>
          <a:graphicData uri="http://schemas.openxmlformats.org/drawingml/2006/table">
            <a:tbl>
              <a:tblPr firstRow="1" bandRow="1">
                <a:tableStyleId>{3C2FFA5D-87B4-456A-9821-1D502468CF0F}</a:tableStyleId>
              </a:tblPr>
              <a:tblGrid>
                <a:gridCol w="2692400"/>
                <a:gridCol w="2692400"/>
                <a:gridCol w="2692400"/>
              </a:tblGrid>
              <a:tr h="785090">
                <a:tc>
                  <a:txBody>
                    <a:bodyPr/>
                    <a:lstStyle/>
                    <a:p>
                      <a:r>
                        <a:rPr lang="en-GB" dirty="0" smtClean="0"/>
                        <a:t>Party</a:t>
                      </a:r>
                      <a:r>
                        <a:rPr lang="en-GB" baseline="0" dirty="0" smtClean="0"/>
                        <a:t> Relationship</a:t>
                      </a:r>
                      <a:endParaRPr lang="en-GB" dirty="0"/>
                    </a:p>
                  </a:txBody>
                  <a:tcPr/>
                </a:tc>
                <a:tc>
                  <a:txBody>
                    <a:bodyPr/>
                    <a:lstStyle/>
                    <a:p>
                      <a:r>
                        <a:rPr lang="en-GB" dirty="0" smtClean="0"/>
                        <a:t>Instrument</a:t>
                      </a:r>
                      <a:r>
                        <a:rPr lang="en-GB" baseline="0" dirty="0" smtClean="0"/>
                        <a:t> classes</a:t>
                      </a:r>
                      <a:endParaRPr lang="en-GB" dirty="0"/>
                    </a:p>
                  </a:txBody>
                  <a:tcPr/>
                </a:tc>
                <a:tc>
                  <a:txBody>
                    <a:bodyPr/>
                    <a:lstStyle/>
                    <a:p>
                      <a:r>
                        <a:rPr lang="en-GB" dirty="0" smtClean="0"/>
                        <a:t>Timely Confirmation</a:t>
                      </a:r>
                      <a:endParaRPr lang="en-GB" dirty="0"/>
                    </a:p>
                  </a:txBody>
                  <a:tcPr/>
                </a:tc>
              </a:tr>
              <a:tr h="979055">
                <a:tc>
                  <a:txBody>
                    <a:bodyPr/>
                    <a:lstStyle/>
                    <a:p>
                      <a:r>
                        <a:rPr lang="en-GB" dirty="0" smtClean="0"/>
                        <a:t>Swaps between FCs and NFC+s</a:t>
                      </a:r>
                      <a:endParaRPr lang="en-GB" dirty="0"/>
                    </a:p>
                  </a:txBody>
                  <a:tcPr/>
                </a:tc>
                <a:tc>
                  <a:txBody>
                    <a:bodyPr/>
                    <a:lstStyle/>
                    <a:p>
                      <a:r>
                        <a:rPr lang="en-GB" dirty="0" smtClean="0"/>
                        <a:t>Interest rate, credit default, equity, FX and other</a:t>
                      </a:r>
                      <a:r>
                        <a:rPr lang="en-GB" baseline="0" dirty="0" smtClean="0"/>
                        <a:t> commodity</a:t>
                      </a:r>
                      <a:endParaRPr lang="en-GB" dirty="0"/>
                    </a:p>
                  </a:txBody>
                  <a:tcPr/>
                </a:tc>
                <a:tc>
                  <a:txBody>
                    <a:bodyPr/>
                    <a:lstStyle/>
                    <a:p>
                      <a:r>
                        <a:rPr lang="en-GB" dirty="0" smtClean="0"/>
                        <a:t>T+1</a:t>
                      </a:r>
                      <a:endParaRPr lang="en-GB" dirty="0"/>
                    </a:p>
                  </a:txBody>
                  <a:tcPr/>
                </a:tc>
              </a:tr>
              <a:tr h="979055">
                <a:tc>
                  <a:txBody>
                    <a:bodyPr/>
                    <a:lstStyle/>
                    <a:p>
                      <a:r>
                        <a:rPr lang="en-GB" dirty="0" smtClean="0"/>
                        <a:t>Swaps involving NFC-s</a:t>
                      </a:r>
                      <a:endParaRPr lang="en-GB" dirty="0"/>
                    </a:p>
                  </a:txBody>
                  <a:tcPr/>
                </a:tc>
                <a:tc>
                  <a:txBody>
                    <a:bodyPr/>
                    <a:lstStyle/>
                    <a:p>
                      <a:r>
                        <a:rPr lang="en-GB" dirty="0" smtClean="0"/>
                        <a:t>Interest rate,</a:t>
                      </a:r>
                      <a:r>
                        <a:rPr lang="en-GB" baseline="0" dirty="0" smtClean="0"/>
                        <a:t> credit default, equity, FX and other commodity</a:t>
                      </a:r>
                      <a:endParaRPr lang="en-GB" dirty="0"/>
                    </a:p>
                  </a:txBody>
                  <a:tcPr/>
                </a:tc>
                <a:tc>
                  <a:txBody>
                    <a:bodyPr/>
                    <a:lstStyle/>
                    <a:p>
                      <a:r>
                        <a:rPr lang="en-GB" dirty="0" smtClean="0"/>
                        <a:t>T+2</a:t>
                      </a:r>
                      <a:endParaRPr lang="en-GB"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38</a:t>
            </a:fld>
            <a:endParaRPr lang="en-US" dirty="0"/>
          </a:p>
        </p:txBody>
      </p:sp>
    </p:spTree>
    <p:extLst>
      <p:ext uri="{BB962C8B-B14F-4D97-AF65-F5344CB8AC3E}">
        <p14:creationId xmlns:p14="http://schemas.microsoft.com/office/powerpoint/2010/main" val="3781521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mitigation – portfolio reconciliation</a:t>
            </a:r>
            <a:br>
              <a:rPr lang="en-GB" dirty="0" smtClean="0"/>
            </a:br>
            <a:r>
              <a:rPr lang="en-GB" dirty="0"/>
              <a:t/>
            </a:r>
            <a:br>
              <a:rPr lang="en-GB" dirty="0"/>
            </a:br>
            <a:r>
              <a:rPr lang="en-GB" sz="1600" dirty="0" smtClean="0"/>
              <a:t>- To identify at an early stage any discrepancy in a material term of the OTC contract, including its valuation </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39</a:t>
            </a:fld>
            <a:endParaRPr lang="en-US" dirty="0"/>
          </a:p>
        </p:txBody>
      </p:sp>
      <p:graphicFrame>
        <p:nvGraphicFramePr>
          <p:cNvPr id="10" name="Content Placeholder 9"/>
          <p:cNvGraphicFramePr>
            <a:graphicFrameLocks noGrp="1"/>
          </p:cNvGraphicFramePr>
          <p:nvPr>
            <p:ph sz="quarter" idx="15"/>
            <p:extLst>
              <p:ext uri="{D42A27DB-BD31-4B8C-83A1-F6EECF244321}">
                <p14:modId xmlns:p14="http://schemas.microsoft.com/office/powerpoint/2010/main" val="4061445693"/>
              </p:ext>
            </p:extLst>
          </p:nvPr>
        </p:nvGraphicFramePr>
        <p:xfrm>
          <a:off x="914400" y="2696341"/>
          <a:ext cx="7238998" cy="2573106"/>
        </p:xfrm>
        <a:graphic>
          <a:graphicData uri="http://schemas.openxmlformats.org/drawingml/2006/table">
            <a:tbl>
              <a:tblPr firstRow="1" bandRow="1">
                <a:tableStyleId>{69C7853C-536D-4A76-A0AE-DD22124D55A5}</a:tableStyleId>
              </a:tblPr>
              <a:tblGrid>
                <a:gridCol w="1371600"/>
                <a:gridCol w="1524000"/>
                <a:gridCol w="1318461"/>
                <a:gridCol w="1464212"/>
                <a:gridCol w="1560725"/>
              </a:tblGrid>
              <a:tr h="791341">
                <a:tc>
                  <a:txBody>
                    <a:bodyPr/>
                    <a:lstStyle/>
                    <a:p>
                      <a:r>
                        <a:rPr lang="en-GB" dirty="0" smtClean="0"/>
                        <a:t>Parties</a:t>
                      </a:r>
                      <a:endParaRPr lang="en-GB" dirty="0"/>
                    </a:p>
                  </a:txBody>
                  <a:tcPr/>
                </a:tc>
                <a:tc>
                  <a:txBody>
                    <a:bodyPr/>
                    <a:lstStyle/>
                    <a:p>
                      <a:r>
                        <a:rPr lang="en-GB" dirty="0" smtClean="0"/>
                        <a:t>500 or more outstanding contracts</a:t>
                      </a:r>
                      <a:endParaRPr lang="en-GB" dirty="0"/>
                    </a:p>
                  </a:txBody>
                  <a:tcPr/>
                </a:tc>
                <a:tc>
                  <a:txBody>
                    <a:bodyPr/>
                    <a:lstStyle/>
                    <a:p>
                      <a:r>
                        <a:rPr lang="en-GB" dirty="0" smtClean="0"/>
                        <a:t>Between 499 and 100</a:t>
                      </a:r>
                      <a:endParaRPr lang="en-GB" dirty="0"/>
                    </a:p>
                  </a:txBody>
                  <a:tcPr/>
                </a:tc>
                <a:tc>
                  <a:txBody>
                    <a:bodyPr/>
                    <a:lstStyle/>
                    <a:p>
                      <a:r>
                        <a:rPr lang="en-GB" dirty="0" smtClean="0"/>
                        <a:t>Between 99 and 51</a:t>
                      </a:r>
                      <a:endParaRPr lang="en-GB" dirty="0"/>
                    </a:p>
                  </a:txBody>
                  <a:tcPr/>
                </a:tc>
                <a:tc>
                  <a:txBody>
                    <a:bodyPr/>
                    <a:lstStyle/>
                    <a:p>
                      <a:r>
                        <a:rPr lang="en-GB" dirty="0" smtClean="0"/>
                        <a:t>50 or less</a:t>
                      </a:r>
                      <a:endParaRPr lang="en-GB" dirty="0"/>
                    </a:p>
                  </a:txBody>
                  <a:tcPr/>
                </a:tc>
              </a:tr>
              <a:tr h="655707">
                <a:tc>
                  <a:txBody>
                    <a:bodyPr/>
                    <a:lstStyle/>
                    <a:p>
                      <a:r>
                        <a:rPr lang="en-GB" dirty="0" smtClean="0"/>
                        <a:t>FCs and NFC+s</a:t>
                      </a:r>
                      <a:endParaRPr lang="en-GB" dirty="0"/>
                    </a:p>
                  </a:txBody>
                  <a:tcPr/>
                </a:tc>
                <a:tc>
                  <a:txBody>
                    <a:bodyPr/>
                    <a:lstStyle/>
                    <a:p>
                      <a:r>
                        <a:rPr lang="en-GB" dirty="0" smtClean="0"/>
                        <a:t>Each business day</a:t>
                      </a:r>
                      <a:endParaRPr lang="en-GB" dirty="0"/>
                    </a:p>
                  </a:txBody>
                  <a:tcPr/>
                </a:tc>
                <a:tc>
                  <a:txBody>
                    <a:bodyPr/>
                    <a:lstStyle/>
                    <a:p>
                      <a:r>
                        <a:rPr lang="en-GB" dirty="0" smtClean="0"/>
                        <a:t>Once per week</a:t>
                      </a:r>
                      <a:endParaRPr lang="en-GB" dirty="0"/>
                    </a:p>
                  </a:txBody>
                  <a:tcPr/>
                </a:tc>
                <a:tc>
                  <a:txBody>
                    <a:bodyPr/>
                    <a:lstStyle/>
                    <a:p>
                      <a:r>
                        <a:rPr lang="en-GB" dirty="0" smtClean="0"/>
                        <a:t>Once per week</a:t>
                      </a:r>
                      <a:endParaRPr lang="en-GB" dirty="0"/>
                    </a:p>
                  </a:txBody>
                  <a:tcPr/>
                </a:tc>
                <a:tc>
                  <a:txBody>
                    <a:bodyPr/>
                    <a:lstStyle/>
                    <a:p>
                      <a:r>
                        <a:rPr lang="en-GB" dirty="0" smtClean="0"/>
                        <a:t>Once per quarter</a:t>
                      </a:r>
                      <a:endParaRPr lang="en-GB" dirty="0"/>
                    </a:p>
                  </a:txBody>
                  <a:tcPr/>
                </a:tc>
              </a:tr>
              <a:tr h="1002999">
                <a:tc>
                  <a:txBody>
                    <a:bodyPr/>
                    <a:lstStyle/>
                    <a:p>
                      <a:r>
                        <a:rPr lang="en-GB" dirty="0" smtClean="0"/>
                        <a:t>Swaps with</a:t>
                      </a:r>
                      <a:r>
                        <a:rPr lang="en-GB" baseline="0" dirty="0" smtClean="0"/>
                        <a:t> NFC-s</a:t>
                      </a:r>
                      <a:endParaRPr lang="en-GB" dirty="0"/>
                    </a:p>
                  </a:txBody>
                  <a:tcPr/>
                </a:tc>
                <a:tc>
                  <a:txBody>
                    <a:bodyPr/>
                    <a:lstStyle/>
                    <a:p>
                      <a:r>
                        <a:rPr lang="en-GB" dirty="0" smtClean="0"/>
                        <a:t>Once per quarter</a:t>
                      </a:r>
                      <a:endParaRPr lang="en-GB" dirty="0"/>
                    </a:p>
                  </a:txBody>
                  <a:tcPr/>
                </a:tc>
                <a:tc>
                  <a:txBody>
                    <a:bodyPr/>
                    <a:lstStyle/>
                    <a:p>
                      <a:r>
                        <a:rPr lang="en-GB" dirty="0" smtClean="0"/>
                        <a:t>Once per quarter</a:t>
                      </a:r>
                      <a:endParaRPr lang="en-GB" dirty="0"/>
                    </a:p>
                  </a:txBody>
                  <a:tcPr/>
                </a:tc>
                <a:tc>
                  <a:txBody>
                    <a:bodyPr/>
                    <a:lstStyle/>
                    <a:p>
                      <a:r>
                        <a:rPr lang="en-GB" dirty="0" smtClean="0"/>
                        <a:t>Once per</a:t>
                      </a:r>
                      <a:r>
                        <a:rPr lang="en-GB" baseline="0" dirty="0" smtClean="0"/>
                        <a:t> year</a:t>
                      </a:r>
                      <a:endParaRPr lang="en-GB" dirty="0"/>
                    </a:p>
                  </a:txBody>
                  <a:tcPr/>
                </a:tc>
                <a:tc>
                  <a:txBody>
                    <a:bodyPr/>
                    <a:lstStyle/>
                    <a:p>
                      <a:r>
                        <a:rPr lang="en-GB" dirty="0" smtClean="0"/>
                        <a:t>Once per year</a:t>
                      </a:r>
                      <a:endParaRPr lang="en-GB" dirty="0"/>
                    </a:p>
                  </a:txBody>
                  <a:tcPr/>
                </a:tc>
              </a:tr>
            </a:tbl>
          </a:graphicData>
        </a:graphic>
      </p:graphicFrame>
    </p:spTree>
    <p:extLst>
      <p:ext uri="{BB962C8B-B14F-4D97-AF65-F5344CB8AC3E}">
        <p14:creationId xmlns:p14="http://schemas.microsoft.com/office/powerpoint/2010/main" val="267984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&amp; DF general overview</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3523864135"/>
              </p:ext>
            </p:extLst>
          </p:nvPr>
        </p:nvGraphicFramePr>
        <p:xfrm>
          <a:off x="533400" y="1295400"/>
          <a:ext cx="8077200" cy="4724400"/>
        </p:xfrm>
        <a:graphic>
          <a:graphicData uri="http://schemas.openxmlformats.org/drawingml/2006/table">
            <a:tbl>
              <a:tblPr firstRow="1" bandRow="1">
                <a:tableStyleId>{69C7853C-536D-4A76-A0AE-DD22124D55A5}</a:tableStyleId>
              </a:tblPr>
              <a:tblGrid>
                <a:gridCol w="4038600"/>
                <a:gridCol w="4038600"/>
              </a:tblGrid>
              <a:tr h="387943">
                <a:tc>
                  <a:txBody>
                    <a:bodyPr/>
                    <a:lstStyle/>
                    <a:p>
                      <a:r>
                        <a:rPr lang="en-GB" dirty="0" smtClean="0"/>
                        <a:t>Similarities</a:t>
                      </a:r>
                      <a:endParaRPr lang="en-GB" dirty="0"/>
                    </a:p>
                  </a:txBody>
                  <a:tcPr/>
                </a:tc>
                <a:tc>
                  <a:txBody>
                    <a:bodyPr/>
                    <a:lstStyle/>
                    <a:p>
                      <a:r>
                        <a:rPr lang="en-GB" dirty="0" smtClean="0"/>
                        <a:t>Differences</a:t>
                      </a:r>
                      <a:endParaRPr lang="en-GB" dirty="0"/>
                    </a:p>
                  </a:txBody>
                  <a:tcPr/>
                </a:tc>
              </a:tr>
              <a:tr h="4336457">
                <a:tc>
                  <a:txBody>
                    <a:bodyPr/>
                    <a:lstStyle/>
                    <a:p>
                      <a:pPr marL="285750" indent="-285750">
                        <a:buFont typeface="Arial" panose="020B0604020202020204" pitchFamily="34" charset="0"/>
                        <a:buChar char="•"/>
                      </a:pPr>
                      <a:r>
                        <a:rPr lang="en-GB" sz="1400" b="1" dirty="0" smtClean="0"/>
                        <a:t>Reporting to trade repositories</a:t>
                      </a:r>
                    </a:p>
                    <a:p>
                      <a:pPr marL="285750" indent="-285750">
                        <a:buFont typeface="Arial" panose="020B0604020202020204" pitchFamily="34" charset="0"/>
                        <a:buChar char="•"/>
                      </a:pPr>
                      <a:r>
                        <a:rPr lang="en-GB" sz="1400" b="1" dirty="0" smtClean="0"/>
                        <a:t>Mandatory clearing for certain instrument classes</a:t>
                      </a:r>
                    </a:p>
                    <a:p>
                      <a:pPr marL="285750" indent="-285750">
                        <a:buFont typeface="Arial" panose="020B0604020202020204" pitchFamily="34" charset="0"/>
                        <a:buChar char="•"/>
                      </a:pPr>
                      <a:r>
                        <a:rPr lang="en-GB" sz="1400" b="1" dirty="0" smtClean="0"/>
                        <a:t>Risk mitigation practices like portfolio compression, portfolio reconciliation, confirmation</a:t>
                      </a:r>
                    </a:p>
                    <a:p>
                      <a:pPr marL="285750" indent="-285750">
                        <a:buFont typeface="Arial" panose="020B0604020202020204" pitchFamily="34" charset="0"/>
                        <a:buChar char="•"/>
                      </a:pPr>
                      <a:r>
                        <a:rPr lang="en-GB" sz="1400" b="1" dirty="0" smtClean="0"/>
                        <a:t>Exchange of margin for non-centrally cleared swaps</a:t>
                      </a:r>
                    </a:p>
                    <a:p>
                      <a:pPr marL="285750" indent="-285750">
                        <a:buFont typeface="Arial" panose="020B0604020202020204" pitchFamily="34" charset="0"/>
                        <a:buChar char="•"/>
                      </a:pPr>
                      <a:r>
                        <a:rPr lang="en-GB" sz="1400" b="1" dirty="0" smtClean="0"/>
                        <a:t>Differing requirements for larger and smaller derivatives</a:t>
                      </a:r>
                      <a:r>
                        <a:rPr lang="en-GB" sz="1400" b="1" baseline="0" dirty="0" smtClean="0"/>
                        <a:t> </a:t>
                      </a:r>
                      <a:r>
                        <a:rPr lang="en-GB" sz="1400" b="1" dirty="0" smtClean="0"/>
                        <a:t>market participants</a:t>
                      </a:r>
                    </a:p>
                    <a:p>
                      <a:pPr marL="285750" indent="-285750">
                        <a:buFont typeface="Arial" panose="020B0604020202020204" pitchFamily="34" charset="0"/>
                        <a:buChar char="•"/>
                      </a:pPr>
                      <a:endParaRPr lang="en-GB" sz="1400" b="1" dirty="0"/>
                    </a:p>
                  </a:txBody>
                  <a:tcPr/>
                </a:tc>
                <a:tc>
                  <a:txBody>
                    <a:bodyPr/>
                    <a:lstStyle/>
                    <a:p>
                      <a:pPr marL="285750" indent="-285750">
                        <a:buFont typeface="Arial" panose="020B0604020202020204" pitchFamily="34" charset="0"/>
                        <a:buChar char="•"/>
                      </a:pPr>
                      <a:r>
                        <a:rPr lang="en-GB" sz="1400" b="1" dirty="0" smtClean="0"/>
                        <a:t>Dodd-Frank</a:t>
                      </a:r>
                      <a:r>
                        <a:rPr lang="en-GB" sz="1400" b="1" baseline="0" dirty="0" smtClean="0"/>
                        <a:t> also has real-time public reporting</a:t>
                      </a:r>
                    </a:p>
                    <a:p>
                      <a:pPr marL="285750" indent="-285750">
                        <a:buFont typeface="Arial" panose="020B0604020202020204" pitchFamily="34" charset="0"/>
                        <a:buChar char="•"/>
                      </a:pPr>
                      <a:r>
                        <a:rPr lang="en-GB" sz="1400" b="1" baseline="0" dirty="0" smtClean="0"/>
                        <a:t>DF has wider participant scope for mandatory clearing</a:t>
                      </a:r>
                    </a:p>
                    <a:p>
                      <a:pPr marL="285750" indent="-285750">
                        <a:buFont typeface="Arial" panose="020B0604020202020204" pitchFamily="34" charset="0"/>
                        <a:buChar char="•"/>
                      </a:pPr>
                      <a:r>
                        <a:rPr lang="en-GB" sz="1400" b="1" baseline="0" dirty="0" smtClean="0"/>
                        <a:t>EMIR has wider participant scope for risk mitigation</a:t>
                      </a:r>
                    </a:p>
                    <a:p>
                      <a:pPr marL="285750" indent="-285750">
                        <a:buFont typeface="Arial" panose="020B0604020202020204" pitchFamily="34" charset="0"/>
                        <a:buChar char="•"/>
                      </a:pPr>
                      <a:r>
                        <a:rPr lang="en-GB" sz="1400" b="1" baseline="0" dirty="0" smtClean="0"/>
                        <a:t>Dodd-Frank includes mandatory trade execution on trading venues, while EU addresses this in MiFID, not EMIR</a:t>
                      </a:r>
                    </a:p>
                    <a:p>
                      <a:pPr marL="285750" indent="-285750">
                        <a:buFont typeface="Arial" panose="020B0604020202020204" pitchFamily="34" charset="0"/>
                        <a:buChar char="•"/>
                      </a:pPr>
                      <a:r>
                        <a:rPr lang="en-GB" sz="1400" b="1" baseline="0" dirty="0" smtClean="0"/>
                        <a:t>Dodd-Frank focuses on swap dealers, while EMIR focuses on entities authorised under other EU regulation &amp; above clearing threshold</a:t>
                      </a:r>
                    </a:p>
                    <a:p>
                      <a:pPr marL="285750" indent="-285750">
                        <a:buFont typeface="Arial" panose="020B0604020202020204" pitchFamily="34" charset="0"/>
                        <a:buChar char="•"/>
                      </a:pPr>
                      <a:r>
                        <a:rPr lang="en-GB" sz="1400" b="1" baseline="0" dirty="0" smtClean="0"/>
                        <a:t>Dodd-Frank has additional business conduct &amp; entity requirements for swap dealers around risk management, conflicts of interest, capital adequacy, CCO, disclosure, antifraud, know your customer &amp; confidential information</a:t>
                      </a:r>
                      <a:endParaRPr lang="en-GB" sz="1400" b="1"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a:t>
            </a:fld>
            <a:endParaRPr lang="en-US" dirty="0"/>
          </a:p>
        </p:txBody>
      </p:sp>
    </p:spTree>
    <p:extLst>
      <p:ext uri="{BB962C8B-B14F-4D97-AF65-F5344CB8AC3E}">
        <p14:creationId xmlns:p14="http://schemas.microsoft.com/office/powerpoint/2010/main" val="699534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Portfolio compression</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Found in </a:t>
            </a:r>
            <a:r>
              <a:rPr lang="en-GB" dirty="0" err="1" smtClean="0"/>
              <a:t>MiFIR</a:t>
            </a:r>
            <a:r>
              <a:rPr lang="en-GB" dirty="0" smtClean="0"/>
              <a:t> – risk reduction service in which two or more counterparties wholly or partially terminate some or all of the derivatives included in the exercise and replace the terminated derivative with another derivative whose combined notional value is less than the combined notional value of the terminate derivatives</a:t>
            </a:r>
          </a:p>
          <a:p>
            <a:pPr marL="68612" indent="-342900">
              <a:buFont typeface="Arial" panose="020B0604020202020204" pitchFamily="34" charset="0"/>
              <a:buChar char="•"/>
            </a:pPr>
            <a:r>
              <a:rPr lang="en-GB" sz="1600" dirty="0" smtClean="0"/>
              <a:t>Covers OTC contracts that are not centrally cleared – either voluntarily or because of EMIR clearing obligations</a:t>
            </a:r>
          </a:p>
          <a:p>
            <a:pPr marL="68612" indent="-342900">
              <a:buFont typeface="Arial" panose="020B0604020202020204" pitchFamily="34" charset="0"/>
              <a:buChar char="•"/>
            </a:pPr>
            <a:r>
              <a:rPr lang="en-GB" sz="1600" dirty="0" smtClean="0"/>
              <a:t>FCs and NFCs with 500 or more OTC derivative contracts between them shall have policies to at least twice a year assess the appropriateness of conducting portfolio compression exercises</a:t>
            </a:r>
          </a:p>
          <a:p>
            <a:pPr marL="68612" indent="-342900">
              <a:buFont typeface="Arial" panose="020B0604020202020204" pitchFamily="34" charset="0"/>
              <a:buChar char="•"/>
            </a:pPr>
            <a:r>
              <a:rPr lang="en-GB" sz="1600" dirty="0" smtClean="0"/>
              <a:t>If they choose not to conduct portfolio compression exercises, the counterparties must be able to provide a valid explanation to competent authority as to why it was not necessary </a:t>
            </a:r>
            <a:endParaRPr lang="en-GB" sz="16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40</a:t>
            </a:fld>
            <a:endParaRPr lang="en-US" dirty="0"/>
          </a:p>
        </p:txBody>
      </p:sp>
    </p:spTree>
    <p:extLst>
      <p:ext uri="{BB962C8B-B14F-4D97-AF65-F5344CB8AC3E}">
        <p14:creationId xmlns:p14="http://schemas.microsoft.com/office/powerpoint/2010/main" val="3444015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Dispute Resolution</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sz="1600" dirty="0" smtClean="0"/>
              <a:t>For OTC derivatives concluded between counterparties, dispute resolution procedures need to be in place in relation to the identification, recording, and monitoring of disputes relating to the recognition or valuation of the contract and to the exchange of collateral between counterparties</a:t>
            </a:r>
          </a:p>
          <a:p>
            <a:pPr marL="68612" indent="-342900">
              <a:buFont typeface="Arial" panose="020B0604020202020204" pitchFamily="34" charset="0"/>
              <a:buChar char="•"/>
            </a:pPr>
            <a:r>
              <a:rPr lang="en-GB" sz="1600" dirty="0" smtClean="0"/>
              <a:t>These procedures shall at least record the length of time for which the dispute remains outstanding, the counterparty, and the amount which is disputed</a:t>
            </a:r>
          </a:p>
          <a:p>
            <a:pPr marL="68612" indent="-342900">
              <a:buFont typeface="Arial" panose="020B0604020202020204" pitchFamily="34" charset="0"/>
              <a:buChar char="•"/>
            </a:pPr>
            <a:r>
              <a:rPr lang="en-GB" sz="1600" dirty="0" smtClean="0"/>
              <a:t>The resolution of disputes in a timely manner with a specific process for those disputes that are not resolved within five business days</a:t>
            </a:r>
          </a:p>
          <a:p>
            <a:pPr marL="68612" indent="-342900">
              <a:buFont typeface="Arial" panose="020B0604020202020204" pitchFamily="34" charset="0"/>
              <a:buChar char="•"/>
            </a:pPr>
            <a:r>
              <a:rPr lang="en-GB" sz="1600" dirty="0" smtClean="0"/>
              <a:t>FCs (only) shall report to competent authorities any disputes between counterparties that relate to either its valuation or the exchange of collateral for an amount higher than EUR 15 million and for at least 15 business days</a:t>
            </a:r>
            <a:endParaRPr lang="en-GB" sz="16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41</a:t>
            </a:fld>
            <a:endParaRPr lang="en-US" dirty="0"/>
          </a:p>
        </p:txBody>
      </p:sp>
    </p:spTree>
    <p:extLst>
      <p:ext uri="{BB962C8B-B14F-4D97-AF65-F5344CB8AC3E}">
        <p14:creationId xmlns:p14="http://schemas.microsoft.com/office/powerpoint/2010/main" val="3837778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Dodd-Frank derivatives reporting</a:t>
            </a:r>
            <a:endParaRPr lang="en-GB" dirty="0"/>
          </a:p>
        </p:txBody>
      </p:sp>
      <p:sp>
        <p:nvSpPr>
          <p:cNvPr id="3" name="Subtitle 2"/>
          <p:cNvSpPr>
            <a:spLocks noGrp="1"/>
          </p:cNvSpPr>
          <p:nvPr>
            <p:ph type="subTitle" idx="1"/>
          </p:nvPr>
        </p:nvSpPr>
        <p:spPr/>
        <p:txBody>
          <a:bodyPr/>
          <a:lstStyle/>
          <a:p>
            <a:endParaRPr lang="en-GB" dirty="0" smtClean="0"/>
          </a:p>
          <a:p>
            <a:r>
              <a:rPr lang="en-GB" dirty="0" smtClean="0"/>
              <a:t>Dominic Muller</a:t>
            </a:r>
            <a:endParaRPr lang="en-GB" dirty="0"/>
          </a:p>
        </p:txBody>
      </p:sp>
      <p:sp>
        <p:nvSpPr>
          <p:cNvPr id="4" name="Text Placeholder 3"/>
          <p:cNvSpPr>
            <a:spLocks noGrp="1"/>
          </p:cNvSpPr>
          <p:nvPr>
            <p:ph type="body" sz="quarter" idx="10"/>
          </p:nvPr>
        </p:nvSpPr>
        <p:spPr/>
        <p:txBody>
          <a:bodyPr/>
          <a:lstStyle/>
          <a:p>
            <a:r>
              <a:rPr lang="en-GB" smtClean="0"/>
              <a:t>www.pwc.co.uk</a:t>
            </a:r>
            <a:endParaRPr lang="en-GB" dirty="0"/>
          </a:p>
        </p:txBody>
      </p:sp>
    </p:spTree>
    <p:extLst>
      <p:ext uri="{BB962C8B-B14F-4D97-AF65-F5344CB8AC3E}">
        <p14:creationId xmlns:p14="http://schemas.microsoft.com/office/powerpoint/2010/main" val="1456702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DF reporting</a:t>
            </a:r>
            <a:endParaRPr lang="en-GB" dirty="0"/>
          </a:p>
        </p:txBody>
      </p:sp>
      <p:sp>
        <p:nvSpPr>
          <p:cNvPr id="3" name="Content Placeholder 2"/>
          <p:cNvSpPr>
            <a:spLocks noGrp="1"/>
          </p:cNvSpPr>
          <p:nvPr>
            <p:ph sz="quarter" idx="15"/>
          </p:nvPr>
        </p:nvSpPr>
        <p:spPr/>
        <p:txBody>
          <a:bodyPr/>
          <a:lstStyle/>
          <a:p>
            <a:pPr marL="68612" lvl="1" indent="-342900">
              <a:buFont typeface="Arial" panose="020B0604020202020204" pitchFamily="34" charset="0"/>
              <a:buChar char="•"/>
            </a:pPr>
            <a:r>
              <a:rPr lang="en-GB" sz="1400" dirty="0"/>
              <a:t>Single sided reporting – see slide below for reporting hierarchy</a:t>
            </a:r>
          </a:p>
          <a:p>
            <a:pPr marL="68612" indent="-342900">
              <a:buFont typeface="Arial" panose="020B0604020202020204" pitchFamily="34" charset="0"/>
              <a:buChar char="•"/>
            </a:pPr>
            <a:r>
              <a:rPr lang="en-GB" sz="1400" dirty="0" smtClean="0"/>
              <a:t>Two main categories of reporting </a:t>
            </a:r>
          </a:p>
          <a:p>
            <a:pPr marL="617188" lvl="2" indent="-342900">
              <a:buFont typeface="Arial" panose="020B0604020202020204" pitchFamily="34" charset="0"/>
              <a:buChar char="•"/>
            </a:pPr>
            <a:r>
              <a:rPr lang="en-GB" sz="1400" dirty="0" smtClean="0"/>
              <a:t>part 45 reporting to SDR for monitoring of market stability and manipulation; </a:t>
            </a:r>
          </a:p>
          <a:p>
            <a:pPr marL="617188" lvl="2" indent="-342900">
              <a:buFont typeface="Arial" panose="020B0604020202020204" pitchFamily="34" charset="0"/>
              <a:buChar char="•"/>
            </a:pPr>
            <a:r>
              <a:rPr lang="en-GB" sz="1400" dirty="0" smtClean="0"/>
              <a:t>Part 43 reporting of price &amp; transaction  information to SDR for subsequent public dissemination by SDR in real-time</a:t>
            </a:r>
          </a:p>
          <a:p>
            <a:pPr marL="617188" lvl="2" indent="-342900">
              <a:buFont typeface="Arial" panose="020B0604020202020204" pitchFamily="34" charset="0"/>
              <a:buChar char="•"/>
            </a:pPr>
            <a:r>
              <a:rPr lang="en-GB" sz="1400" dirty="0" smtClean="0"/>
              <a:t>CFTC allows reporting counterparty to report both in single report to SDR</a:t>
            </a:r>
          </a:p>
          <a:p>
            <a:pPr marL="891476" lvl="3" indent="-342900">
              <a:buFont typeface="Arial" panose="020B0604020202020204" pitchFamily="34" charset="0"/>
              <a:buChar char="•"/>
            </a:pPr>
            <a:r>
              <a:rPr lang="en-GB" sz="1400" dirty="0" smtClean="0"/>
              <a:t>Slightly more stringent deadline for real-time public reporting means all data fields would need to be submitted “as soon as technologically practicable” in order to benefit from single report</a:t>
            </a:r>
          </a:p>
          <a:p>
            <a:pPr marL="68612" indent="-342900">
              <a:buFont typeface="Arial" panose="020B0604020202020204" pitchFamily="34" charset="0"/>
              <a:buChar char="•"/>
            </a:pPr>
            <a:r>
              <a:rPr lang="en-GB" sz="1400" dirty="0"/>
              <a:t>Once an SDR is chosen to submit creation data, all subsequent lifecycle and valuation information must be reported to the same SDR</a:t>
            </a:r>
          </a:p>
          <a:p>
            <a:pPr marL="68612" indent="-342900">
              <a:buFont typeface="Arial" panose="020B0604020202020204" pitchFamily="34" charset="0"/>
              <a:buChar char="•"/>
            </a:pPr>
            <a:r>
              <a:rPr lang="en-GB" sz="1400" dirty="0"/>
              <a:t>If there is an asset class for which no SDR currently accepts data, then reporting parties submit information to the </a:t>
            </a:r>
            <a:r>
              <a:rPr lang="en-GB" sz="1400" dirty="0" smtClean="0"/>
              <a:t>CFTC</a:t>
            </a:r>
          </a:p>
          <a:p>
            <a:pPr marL="68612" indent="-342900">
              <a:buFont typeface="Arial" panose="020B0604020202020204" pitchFamily="34" charset="0"/>
              <a:buChar char="•"/>
            </a:pPr>
            <a:r>
              <a:rPr lang="en-GB" sz="1400" b="1" dirty="0" smtClean="0"/>
              <a:t>While compliance was staggered, all transactions were required to be reported by April 2013</a:t>
            </a:r>
            <a:endParaRPr lang="en-GB" sz="1400" b="1" dirty="0"/>
          </a:p>
          <a:p>
            <a:pPr marL="891476" lvl="3" indent="-342900">
              <a:buFont typeface="Arial" panose="020B0604020202020204" pitchFamily="34" charset="0"/>
              <a:buChar char="•"/>
            </a:pPr>
            <a:endParaRPr lang="en-GB" sz="1400" b="1" dirty="0" smtClean="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43</a:t>
            </a:fld>
            <a:endParaRPr lang="en-US" dirty="0"/>
          </a:p>
        </p:txBody>
      </p:sp>
    </p:spTree>
    <p:extLst>
      <p:ext uri="{BB962C8B-B14F-4D97-AF65-F5344CB8AC3E}">
        <p14:creationId xmlns:p14="http://schemas.microsoft.com/office/powerpoint/2010/main" val="386945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Title VII product scope</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Coverage of “swaps” emphasizes OTC derivatives</a:t>
            </a:r>
          </a:p>
          <a:p>
            <a:pPr marL="68612" indent="-342900">
              <a:buFont typeface="Arial" panose="020B0604020202020204" pitchFamily="34" charset="0"/>
              <a:buChar char="•"/>
            </a:pPr>
            <a:r>
              <a:rPr lang="en-GB" dirty="0" smtClean="0"/>
              <a:t>Expansive coverage that will capture most OTC derivatives, such as interest rate, credit default, commodity swaps etc. </a:t>
            </a:r>
          </a:p>
          <a:p>
            <a:pPr marL="68612" indent="-342900">
              <a:buFont typeface="Arial" panose="020B0604020202020204" pitchFamily="34" charset="0"/>
              <a:buChar char="•"/>
            </a:pPr>
            <a:r>
              <a:rPr lang="en-GB" dirty="0" smtClean="0"/>
              <a:t>However, while non-financial commodity forwards are excluded from swap definition, the extent to which other products are covered or not (such as futures) is less clear</a:t>
            </a:r>
          </a:p>
          <a:p>
            <a:pPr marL="68612" indent="-342900">
              <a:buFont typeface="Arial" panose="020B0604020202020204" pitchFamily="34" charset="0"/>
              <a:buChar char="•"/>
            </a:pPr>
            <a:r>
              <a:rPr lang="en-GB" dirty="0" smtClean="0"/>
              <a:t>However, DF reporting hierarchy indicates that execution facilities, and not counterparties, have Title VII reporting obligations for exchange-traded derivatives</a:t>
            </a:r>
          </a:p>
          <a:p>
            <a:pPr marL="68612" indent="-342900">
              <a:buFont typeface="Arial" panose="020B0604020202020204" pitchFamily="34" charset="0"/>
              <a:buChar char="•"/>
            </a:pP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44</a:t>
            </a:fld>
            <a:endParaRPr lang="en-US" dirty="0"/>
          </a:p>
        </p:txBody>
      </p:sp>
    </p:spTree>
    <p:extLst>
      <p:ext uri="{BB962C8B-B14F-4D97-AF65-F5344CB8AC3E}">
        <p14:creationId xmlns:p14="http://schemas.microsoft.com/office/powerpoint/2010/main" val="1066570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Treasury exemption for FX swaps</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68612" indent="-342900">
              <a:buFont typeface="Arial" panose="020B0604020202020204" pitchFamily="34" charset="0"/>
              <a:buChar char="•"/>
            </a:pPr>
            <a:r>
              <a:rPr lang="en-GB" dirty="0" smtClean="0"/>
              <a:t>With the exception of security-based swaps, which are under SEC’s jurisdiction, CFTC Title VII rules define swaps expansively and don’t limit or exclude based on asset classes</a:t>
            </a:r>
          </a:p>
          <a:p>
            <a:pPr marL="68612" indent="-342900">
              <a:buFont typeface="Arial" panose="020B0604020202020204" pitchFamily="34" charset="0"/>
              <a:buChar char="•"/>
            </a:pPr>
            <a:r>
              <a:rPr lang="en-GB" dirty="0" smtClean="0"/>
              <a:t>However, DF called upon Treasury Dept. to make determination whether FX swaps should be excluded from full reach of DF (including Title VII)</a:t>
            </a:r>
          </a:p>
          <a:p>
            <a:pPr marL="68612" indent="-342900">
              <a:buFont typeface="Arial" panose="020B0604020202020204" pitchFamily="34" charset="0"/>
              <a:buChar char="•"/>
            </a:pPr>
            <a:r>
              <a:rPr lang="en-GB" dirty="0" smtClean="0"/>
              <a:t>Result of Treasury exemption:</a:t>
            </a:r>
          </a:p>
          <a:p>
            <a:pPr marL="617188" lvl="2" indent="-342900">
              <a:buFont typeface="Arial" panose="020B0604020202020204" pitchFamily="34" charset="0"/>
              <a:buChar char="•"/>
            </a:pPr>
            <a:r>
              <a:rPr lang="en-GB" dirty="0" smtClean="0"/>
              <a:t>FX swaps and forwards only have SDR reporting and business conduct requirements (</a:t>
            </a:r>
            <a:r>
              <a:rPr lang="en-GB" b="1" dirty="0" smtClean="0"/>
              <a:t>no real-time reporting requirements)</a:t>
            </a:r>
          </a:p>
          <a:p>
            <a:pPr marL="617188" lvl="2" indent="-342900">
              <a:buFont typeface="Arial" panose="020B0604020202020204" pitchFamily="34" charset="0"/>
              <a:buChar char="•"/>
            </a:pPr>
            <a:r>
              <a:rPr lang="en-GB" dirty="0" smtClean="0"/>
              <a:t>FX option, currency swaps and non-deliverable forwards are not covered by the exemption, and subject to DF regulation as appropriate</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45</a:t>
            </a:fld>
            <a:endParaRPr lang="en-US" dirty="0"/>
          </a:p>
        </p:txBody>
      </p:sp>
    </p:spTree>
    <p:extLst>
      <p:ext uri="{BB962C8B-B14F-4D97-AF65-F5344CB8AC3E}">
        <p14:creationId xmlns:p14="http://schemas.microsoft.com/office/powerpoint/2010/main" val="744773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reporting hierarchy</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If swap is cleared = </a:t>
            </a:r>
            <a:r>
              <a:rPr lang="en-GB" dirty="0" smtClean="0">
                <a:solidFill>
                  <a:srgbClr val="FF0000"/>
                </a:solidFill>
              </a:rPr>
              <a:t>clearing house reports confirmation data</a:t>
            </a:r>
          </a:p>
          <a:p>
            <a:pPr marL="68612" indent="-342900">
              <a:buFont typeface="Arial" panose="020B0604020202020204" pitchFamily="34" charset="0"/>
              <a:buChar char="•"/>
            </a:pPr>
            <a:r>
              <a:rPr lang="en-GB" dirty="0" smtClean="0"/>
              <a:t>If swap is executed on an exchange =</a:t>
            </a:r>
            <a:r>
              <a:rPr lang="en-GB" dirty="0" smtClean="0">
                <a:solidFill>
                  <a:srgbClr val="FF0000"/>
                </a:solidFill>
              </a:rPr>
              <a:t>SEF or DCM reports to SDR</a:t>
            </a:r>
          </a:p>
          <a:p>
            <a:pPr marL="68612" indent="-342900">
              <a:buFont typeface="Arial" panose="020B0604020202020204" pitchFamily="34" charset="0"/>
              <a:buChar char="•"/>
            </a:pPr>
            <a:r>
              <a:rPr lang="en-GB" dirty="0" smtClean="0"/>
              <a:t>Swap between two swap dealers = </a:t>
            </a:r>
            <a:r>
              <a:rPr lang="en-GB" dirty="0" smtClean="0">
                <a:solidFill>
                  <a:srgbClr val="FF0000"/>
                </a:solidFill>
              </a:rPr>
              <a:t>decide between parties who reports</a:t>
            </a:r>
            <a:endParaRPr lang="en-GB" dirty="0"/>
          </a:p>
          <a:p>
            <a:pPr marL="68612" indent="-342900">
              <a:buFont typeface="Arial" panose="020B0604020202020204" pitchFamily="34" charset="0"/>
              <a:buChar char="•"/>
            </a:pPr>
            <a:r>
              <a:rPr lang="en-GB" dirty="0" smtClean="0"/>
              <a:t>Swap between swap dealer and major swap participant= </a:t>
            </a:r>
            <a:r>
              <a:rPr lang="en-GB" dirty="0" smtClean="0">
                <a:solidFill>
                  <a:srgbClr val="FF0000"/>
                </a:solidFill>
              </a:rPr>
              <a:t>swap dealer reports</a:t>
            </a:r>
          </a:p>
          <a:p>
            <a:pPr marL="68612" indent="-342900">
              <a:buFont typeface="Arial" panose="020B0604020202020204" pitchFamily="34" charset="0"/>
              <a:buChar char="•"/>
            </a:pPr>
            <a:r>
              <a:rPr lang="en-GB" dirty="0" smtClean="0"/>
              <a:t>Swap between MSP and non-registrant </a:t>
            </a:r>
            <a:r>
              <a:rPr lang="en-GB" dirty="0" smtClean="0">
                <a:solidFill>
                  <a:srgbClr val="FF0000"/>
                </a:solidFill>
              </a:rPr>
              <a:t>= MSP reports</a:t>
            </a:r>
          </a:p>
          <a:p>
            <a:pPr marL="68612" indent="-342900">
              <a:buFont typeface="Arial" panose="020B0604020202020204" pitchFamily="34" charset="0"/>
              <a:buChar char="•"/>
            </a:pPr>
            <a:r>
              <a:rPr lang="en-GB" dirty="0" smtClean="0"/>
              <a:t>Swap between financial entity and non-financial entity </a:t>
            </a:r>
            <a:r>
              <a:rPr lang="en-GB" dirty="0" smtClean="0">
                <a:solidFill>
                  <a:srgbClr val="FF0000"/>
                </a:solidFill>
              </a:rPr>
              <a:t>= financial entity reports</a:t>
            </a:r>
          </a:p>
          <a:p>
            <a:pPr marL="68612" indent="-342900">
              <a:buFont typeface="Arial" panose="020B0604020202020204" pitchFamily="34" charset="0"/>
              <a:buChar char="•"/>
            </a:pPr>
            <a:r>
              <a:rPr lang="en-GB" dirty="0" smtClean="0"/>
              <a:t>Swap between two non-financial entities </a:t>
            </a:r>
            <a:r>
              <a:rPr lang="en-GB" dirty="0" smtClean="0">
                <a:solidFill>
                  <a:srgbClr val="FF0000"/>
                </a:solidFill>
              </a:rPr>
              <a:t>= decide between them, but US side will report if with non-US counterparty</a:t>
            </a:r>
            <a:endParaRPr lang="en-GB" dirty="0" smtClean="0"/>
          </a:p>
          <a:p>
            <a:pPr marL="68612" indent="-342900">
              <a:buFont typeface="Arial" panose="020B0604020202020204" pitchFamily="34" charset="0"/>
              <a:buChar char="•"/>
            </a:pPr>
            <a:endParaRPr lang="en-GB" dirty="0" smtClean="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46</a:t>
            </a:fld>
            <a:endParaRPr lang="en-US" dirty="0"/>
          </a:p>
        </p:txBody>
      </p:sp>
    </p:spTree>
    <p:extLst>
      <p:ext uri="{BB962C8B-B14F-4D97-AF65-F5344CB8AC3E}">
        <p14:creationId xmlns:p14="http://schemas.microsoft.com/office/powerpoint/2010/main" val="4121049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Extraterritorial swap dealer registration</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US entities have to look at total global swap dealing activities to determine if they exceed the $ 8 billion gross notional threshold to become DF registered swap dealers</a:t>
            </a:r>
          </a:p>
          <a:p>
            <a:pPr marL="68612" indent="-342900">
              <a:buFont typeface="Arial" panose="020B0604020202020204" pitchFamily="34" charset="0"/>
              <a:buChar char="•"/>
            </a:pPr>
            <a:r>
              <a:rPr lang="en-GB" dirty="0" smtClean="0"/>
              <a:t>Non-US entities only have to look to their transactions with US persons (excluding non-US branches of US persons)</a:t>
            </a:r>
          </a:p>
          <a:p>
            <a:pPr marL="617188" lvl="2" indent="-342900">
              <a:buFont typeface="Arial" panose="020B0604020202020204" pitchFamily="34" charset="0"/>
              <a:buChar char="•"/>
            </a:pPr>
            <a:r>
              <a:rPr lang="en-GB" dirty="0" smtClean="0"/>
              <a:t>Include aggregation of affiliate activities</a:t>
            </a:r>
          </a:p>
          <a:p>
            <a:pPr marL="617188" lvl="2" indent="-342900">
              <a:buFont typeface="Arial" panose="020B0604020202020204" pitchFamily="34" charset="0"/>
              <a:buChar char="•"/>
            </a:pPr>
            <a:r>
              <a:rPr lang="en-GB" dirty="0" smtClean="0"/>
              <a:t>Non-US conduit affiliates are required to register</a:t>
            </a:r>
          </a:p>
          <a:p>
            <a:pPr marL="342900" lvl="1" indent="-342900">
              <a:buFont typeface="Arial" panose="020B0604020202020204" pitchFamily="34" charset="0"/>
              <a:buChar char="•"/>
            </a:pPr>
            <a:r>
              <a:rPr lang="en-GB" dirty="0" smtClean="0"/>
              <a:t>Non-US swap dealers are subject to narrower range of requirements than US swap dealers</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47</a:t>
            </a:fld>
            <a:endParaRPr lang="en-US" dirty="0"/>
          </a:p>
        </p:txBody>
      </p:sp>
    </p:spTree>
    <p:extLst>
      <p:ext uri="{BB962C8B-B14F-4D97-AF65-F5344CB8AC3E}">
        <p14:creationId xmlns:p14="http://schemas.microsoft.com/office/powerpoint/2010/main" val="12081737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scope for non-US swap dealers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3136333226"/>
              </p:ext>
            </p:extLst>
          </p:nvPr>
        </p:nvGraphicFramePr>
        <p:xfrm>
          <a:off x="533400" y="1371597"/>
          <a:ext cx="8229600" cy="4622961"/>
        </p:xfrm>
        <a:graphic>
          <a:graphicData uri="http://schemas.openxmlformats.org/drawingml/2006/table">
            <a:tbl>
              <a:tblPr firstRow="1" bandRow="1">
                <a:tableStyleId>{35758FB7-9AC5-4552-8A53-C91805E547FA}</a:tableStyleId>
              </a:tblPr>
              <a:tblGrid>
                <a:gridCol w="2590800"/>
                <a:gridCol w="1143000"/>
                <a:gridCol w="1143000"/>
                <a:gridCol w="1676400"/>
                <a:gridCol w="1676400"/>
              </a:tblGrid>
              <a:tr h="609603">
                <a:tc>
                  <a:txBody>
                    <a:bodyPr/>
                    <a:lstStyle/>
                    <a:p>
                      <a:r>
                        <a:rPr lang="en-GB" sz="1200" dirty="0" smtClean="0"/>
                        <a:t>Requirement</a:t>
                      </a:r>
                      <a:endParaRPr lang="en-GB" sz="1200" dirty="0"/>
                    </a:p>
                  </a:txBody>
                  <a:tcPr/>
                </a:tc>
                <a:tc>
                  <a:txBody>
                    <a:bodyPr/>
                    <a:lstStyle/>
                    <a:p>
                      <a:r>
                        <a:rPr lang="en-GB" sz="1200" dirty="0" smtClean="0"/>
                        <a:t>Transactions</a:t>
                      </a:r>
                      <a:r>
                        <a:rPr lang="en-GB" sz="1200" baseline="0" dirty="0" smtClean="0"/>
                        <a:t> with non-US persons</a:t>
                      </a:r>
                      <a:endParaRPr lang="en-GB" sz="1200" dirty="0"/>
                    </a:p>
                  </a:txBody>
                  <a:tcPr/>
                </a:tc>
                <a:tc>
                  <a:txBody>
                    <a:bodyPr/>
                    <a:lstStyle/>
                    <a:p>
                      <a:r>
                        <a:rPr lang="en-GB" sz="1200" dirty="0" smtClean="0"/>
                        <a:t>Transactions with US persons</a:t>
                      </a:r>
                      <a:endParaRPr lang="en-GB" sz="1200" dirty="0"/>
                    </a:p>
                  </a:txBody>
                  <a:tcPr/>
                </a:tc>
                <a:tc>
                  <a:txBody>
                    <a:bodyPr/>
                    <a:lstStyle/>
                    <a:p>
                      <a:r>
                        <a:rPr lang="en-GB" sz="1200" dirty="0" smtClean="0"/>
                        <a:t>Substituted compliance </a:t>
                      </a:r>
                      <a:r>
                        <a:rPr lang="en-GB" sz="1200" baseline="0" dirty="0" smtClean="0"/>
                        <a:t> possible</a:t>
                      </a:r>
                      <a:endParaRPr lang="en-GB" sz="1200" dirty="0"/>
                    </a:p>
                  </a:txBody>
                  <a:tcPr/>
                </a:tc>
                <a:tc>
                  <a:txBody>
                    <a:bodyPr/>
                    <a:lstStyle/>
                    <a:p>
                      <a:r>
                        <a:rPr lang="en-GB" sz="1200" dirty="0" smtClean="0"/>
                        <a:t>Substituted compliance</a:t>
                      </a:r>
                      <a:r>
                        <a:rPr lang="en-GB" sz="1200" baseline="0" dirty="0" smtClean="0"/>
                        <a:t> given yet</a:t>
                      </a:r>
                      <a:endParaRPr lang="en-GB" sz="1200" dirty="0"/>
                    </a:p>
                  </a:txBody>
                  <a:tcPr/>
                </a:tc>
              </a:tr>
              <a:tr h="426723">
                <a:tc>
                  <a:txBody>
                    <a:bodyPr/>
                    <a:lstStyle/>
                    <a:p>
                      <a:r>
                        <a:rPr lang="en-GB" sz="1200" dirty="0" smtClean="0"/>
                        <a:t>Chief</a:t>
                      </a:r>
                      <a:r>
                        <a:rPr lang="en-GB" sz="1200" baseline="0" dirty="0" smtClean="0"/>
                        <a:t> Compliance officer</a:t>
                      </a:r>
                      <a:endParaRPr lang="en-GB" sz="1200" dirty="0"/>
                    </a:p>
                  </a:txBody>
                  <a:tcPr/>
                </a:tc>
                <a:tc>
                  <a:txBody>
                    <a:bodyPr/>
                    <a:lstStyle/>
                    <a:p>
                      <a:r>
                        <a:rPr lang="en-GB" sz="1400" dirty="0" smtClean="0"/>
                        <a:t>Yes </a:t>
                      </a:r>
                      <a:endParaRPr lang="en-GB" sz="1400" dirty="0"/>
                    </a:p>
                  </a:txBody>
                  <a:tcPr/>
                </a:tc>
                <a:tc>
                  <a:txBody>
                    <a:bodyPr/>
                    <a:lstStyle/>
                    <a:p>
                      <a:r>
                        <a:rPr lang="en-GB" sz="1400" dirty="0" smtClean="0"/>
                        <a:t>Yes</a:t>
                      </a:r>
                      <a:endParaRPr lang="en-GB" sz="1400" dirty="0"/>
                    </a:p>
                  </a:txBody>
                  <a:tcPr/>
                </a:tc>
                <a:tc>
                  <a:txBody>
                    <a:bodyPr/>
                    <a:lstStyle/>
                    <a:p>
                      <a:r>
                        <a:rPr lang="en-GB" sz="1400" dirty="0" smtClean="0"/>
                        <a:t>Yes</a:t>
                      </a:r>
                      <a:endParaRPr lang="en-GB" sz="1400" dirty="0"/>
                    </a:p>
                  </a:txBody>
                  <a:tcPr/>
                </a:tc>
                <a:tc>
                  <a:txBody>
                    <a:bodyPr/>
                    <a:lstStyle/>
                    <a:p>
                      <a:r>
                        <a:rPr lang="en-GB" sz="1400" dirty="0" smtClean="0"/>
                        <a:t>Yes</a:t>
                      </a:r>
                      <a:endParaRPr lang="en-GB" sz="1400" dirty="0"/>
                    </a:p>
                  </a:txBody>
                  <a:tcPr/>
                </a:tc>
              </a:tr>
              <a:tr h="304800">
                <a:tc>
                  <a:txBody>
                    <a:bodyPr/>
                    <a:lstStyle/>
                    <a:p>
                      <a:r>
                        <a:rPr lang="en-GB" sz="1200" dirty="0" smtClean="0"/>
                        <a:t>Risk</a:t>
                      </a:r>
                      <a:r>
                        <a:rPr lang="en-GB" sz="1200" baseline="0" dirty="0" smtClean="0"/>
                        <a:t> management</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304800">
                <a:tc>
                  <a:txBody>
                    <a:bodyPr/>
                    <a:lstStyle/>
                    <a:p>
                      <a:r>
                        <a:rPr lang="en-GB" sz="1200" dirty="0" smtClean="0"/>
                        <a:t>Monitor</a:t>
                      </a:r>
                      <a:r>
                        <a:rPr lang="en-GB" sz="1200" baseline="0" dirty="0" smtClean="0"/>
                        <a:t> position limits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304800">
                <a:tc>
                  <a:txBody>
                    <a:bodyPr/>
                    <a:lstStyle/>
                    <a:p>
                      <a:r>
                        <a:rPr lang="en-GB" sz="1200" dirty="0" smtClean="0"/>
                        <a:t>Conflicts</a:t>
                      </a:r>
                      <a:r>
                        <a:rPr lang="en-GB" sz="1200" baseline="0" dirty="0" smtClean="0"/>
                        <a:t> of interests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381000">
                <a:tc>
                  <a:txBody>
                    <a:bodyPr/>
                    <a:lstStyle/>
                    <a:p>
                      <a:r>
                        <a:rPr lang="en-GB" sz="1200" dirty="0" smtClean="0"/>
                        <a:t>Business</a:t>
                      </a:r>
                      <a:r>
                        <a:rPr lang="en-GB" sz="1200" baseline="0" dirty="0" smtClean="0"/>
                        <a:t> continuity &amp; disaster recovery</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381000">
                <a:tc>
                  <a:txBody>
                    <a:bodyPr/>
                    <a:lstStyle/>
                    <a:p>
                      <a:r>
                        <a:rPr lang="en-GB" sz="1200" dirty="0" smtClean="0"/>
                        <a:t>Swap data recordkeeping</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533400">
                <a:tc>
                  <a:txBody>
                    <a:bodyPr/>
                    <a:lstStyle/>
                    <a:p>
                      <a:r>
                        <a:rPr lang="en-GB" sz="1200" dirty="0" smtClean="0"/>
                        <a:t>SDR reporting</a:t>
                      </a:r>
                      <a:endParaRPr lang="en-GB" sz="1200" dirty="0"/>
                    </a:p>
                  </a:txBody>
                  <a:tcPr>
                    <a:solidFill>
                      <a:srgbClr val="FFFF00">
                        <a:alpha val="40000"/>
                      </a:srgbClr>
                    </a:solidFill>
                  </a:tcPr>
                </a:tc>
                <a:tc>
                  <a:txBody>
                    <a:bodyPr/>
                    <a:lstStyle/>
                    <a:p>
                      <a:r>
                        <a:rPr lang="en-GB" sz="1200" dirty="0" smtClean="0"/>
                        <a:t>Yes</a:t>
                      </a:r>
                      <a:endParaRPr lang="en-GB" sz="1200" dirty="0"/>
                    </a:p>
                  </a:txBody>
                  <a:tcPr>
                    <a:solidFill>
                      <a:srgbClr val="FFFF00">
                        <a:alpha val="40000"/>
                      </a:srgbClr>
                    </a:solidFill>
                  </a:tcPr>
                </a:tc>
                <a:tc>
                  <a:txBody>
                    <a:bodyPr/>
                    <a:lstStyle/>
                    <a:p>
                      <a:r>
                        <a:rPr lang="en-GB" sz="1200" dirty="0" smtClean="0"/>
                        <a:t>Yes</a:t>
                      </a:r>
                      <a:endParaRPr lang="en-GB" sz="1200" dirty="0"/>
                    </a:p>
                  </a:txBody>
                  <a:tcPr>
                    <a:solidFill>
                      <a:srgbClr val="FFFF00">
                        <a:alpha val="40000"/>
                      </a:srgbClr>
                    </a:solidFill>
                  </a:tcPr>
                </a:tc>
                <a:tc>
                  <a:txBody>
                    <a:bodyPr/>
                    <a:lstStyle/>
                    <a:p>
                      <a:r>
                        <a:rPr lang="en-GB" sz="1200" dirty="0" smtClean="0"/>
                        <a:t>Only</a:t>
                      </a:r>
                      <a:r>
                        <a:rPr lang="en-GB" sz="1200" baseline="0" dirty="0" smtClean="0"/>
                        <a:t> for</a:t>
                      </a:r>
                      <a:r>
                        <a:rPr lang="en-GB" sz="1200" dirty="0" smtClean="0"/>
                        <a:t> for transactions with</a:t>
                      </a:r>
                      <a:r>
                        <a:rPr lang="en-GB" sz="1200" baseline="0" dirty="0" smtClean="0"/>
                        <a:t> Non-US persons</a:t>
                      </a:r>
                      <a:endParaRPr lang="en-GB" sz="1200" dirty="0"/>
                    </a:p>
                  </a:txBody>
                  <a:tcPr>
                    <a:solidFill>
                      <a:srgbClr val="FFFF00">
                        <a:alpha val="40000"/>
                      </a:srgbClr>
                    </a:solidFill>
                  </a:tcPr>
                </a:tc>
                <a:tc>
                  <a:txBody>
                    <a:bodyPr/>
                    <a:lstStyle/>
                    <a:p>
                      <a:r>
                        <a:rPr lang="en-GB" sz="1200" dirty="0" smtClean="0"/>
                        <a:t>No </a:t>
                      </a:r>
                      <a:endParaRPr lang="en-GB" sz="1200" dirty="0"/>
                    </a:p>
                  </a:txBody>
                  <a:tcPr>
                    <a:solidFill>
                      <a:srgbClr val="FFFF00">
                        <a:alpha val="40000"/>
                      </a:srgbClr>
                    </a:solidFill>
                  </a:tcPr>
                </a:tc>
              </a:tr>
              <a:tr h="523398">
                <a:tc>
                  <a:txBody>
                    <a:bodyPr/>
                    <a:lstStyle/>
                    <a:p>
                      <a:r>
                        <a:rPr lang="en-GB" sz="1200" dirty="0" smtClean="0"/>
                        <a:t>Recordkeeping relating to complaints/sales/marketing</a:t>
                      </a:r>
                      <a:r>
                        <a:rPr lang="en-GB" sz="1200" baseline="0" dirty="0" smtClean="0"/>
                        <a:t> </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Only</a:t>
                      </a:r>
                      <a:r>
                        <a:rPr lang="en-GB" sz="1200" baseline="0" dirty="0" smtClean="0"/>
                        <a:t> </a:t>
                      </a:r>
                      <a:r>
                        <a:rPr lang="en-GB" sz="1200" dirty="0" smtClean="0"/>
                        <a:t>for transactions with</a:t>
                      </a:r>
                      <a:r>
                        <a:rPr lang="en-GB" sz="1200" baseline="0" dirty="0" smtClean="0"/>
                        <a:t> Non-US persons</a:t>
                      </a:r>
                      <a:endParaRPr lang="en-GB" sz="1200" dirty="0" smtClean="0"/>
                    </a:p>
                    <a:p>
                      <a:endParaRPr lang="en-GB" sz="1200" dirty="0"/>
                    </a:p>
                  </a:txBody>
                  <a:tcPr/>
                </a:tc>
                <a:tc>
                  <a:txBody>
                    <a:bodyPr/>
                    <a:lstStyle/>
                    <a:p>
                      <a:r>
                        <a:rPr lang="en-GB" sz="1200" dirty="0" smtClean="0"/>
                        <a:t>No</a:t>
                      </a:r>
                      <a:endParaRPr lang="en-GB" sz="1200" dirty="0"/>
                    </a:p>
                  </a:txBody>
                  <a:tcPr/>
                </a:tc>
              </a:tr>
              <a:tr h="523398">
                <a:tc>
                  <a:txBody>
                    <a:bodyPr/>
                    <a:lstStyle/>
                    <a:p>
                      <a:r>
                        <a:rPr lang="en-GB" sz="1200" dirty="0" smtClean="0"/>
                        <a:t>Large trade reporting</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Only</a:t>
                      </a:r>
                      <a:r>
                        <a:rPr lang="en-GB" sz="1200" baseline="0" dirty="0" smtClean="0"/>
                        <a:t> </a:t>
                      </a:r>
                      <a:r>
                        <a:rPr lang="en-GB" sz="1200" dirty="0" smtClean="0"/>
                        <a:t>for transactions with</a:t>
                      </a:r>
                      <a:r>
                        <a:rPr lang="en-GB" sz="1200" baseline="0" dirty="0" smtClean="0"/>
                        <a:t> Non-US persons</a:t>
                      </a:r>
                      <a:endParaRPr lang="en-GB" sz="1200" dirty="0" smtClean="0"/>
                    </a:p>
                  </a:txBody>
                  <a:tcPr/>
                </a:tc>
                <a:tc>
                  <a:txBody>
                    <a:bodyPr/>
                    <a:lstStyle/>
                    <a:p>
                      <a:r>
                        <a:rPr lang="en-GB" sz="1200" dirty="0" smtClean="0"/>
                        <a:t>No</a:t>
                      </a: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48</a:t>
            </a:fld>
            <a:endParaRPr lang="en-US" dirty="0"/>
          </a:p>
        </p:txBody>
      </p:sp>
    </p:spTree>
    <p:extLst>
      <p:ext uri="{BB962C8B-B14F-4D97-AF65-F5344CB8AC3E}">
        <p14:creationId xmlns:p14="http://schemas.microsoft.com/office/powerpoint/2010/main" val="3032767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scope for non-US swap dealers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2318838577"/>
              </p:ext>
            </p:extLst>
          </p:nvPr>
        </p:nvGraphicFramePr>
        <p:xfrm>
          <a:off x="533400" y="1066801"/>
          <a:ext cx="8077200" cy="5499478"/>
        </p:xfrm>
        <a:graphic>
          <a:graphicData uri="http://schemas.openxmlformats.org/drawingml/2006/table">
            <a:tbl>
              <a:tblPr firstRow="1" bandRow="1">
                <a:tableStyleId>{775DCB02-9BB8-47FD-8907-85C794F793BA}</a:tableStyleId>
              </a:tblPr>
              <a:tblGrid>
                <a:gridCol w="1524000"/>
                <a:gridCol w="1524000"/>
                <a:gridCol w="1295400"/>
                <a:gridCol w="2438400"/>
                <a:gridCol w="1295400"/>
              </a:tblGrid>
              <a:tr h="686905">
                <a:tc>
                  <a:txBody>
                    <a:bodyPr/>
                    <a:lstStyle/>
                    <a:p>
                      <a:r>
                        <a:rPr lang="en-GB" sz="1400" dirty="0" smtClean="0"/>
                        <a:t>Requirement</a:t>
                      </a:r>
                      <a:endParaRPr lang="en-GB" sz="1400" dirty="0"/>
                    </a:p>
                  </a:txBody>
                  <a:tcPr/>
                </a:tc>
                <a:tc>
                  <a:txBody>
                    <a:bodyPr/>
                    <a:lstStyle/>
                    <a:p>
                      <a:r>
                        <a:rPr lang="en-GB" sz="1400" dirty="0" smtClean="0"/>
                        <a:t>Transactions with US</a:t>
                      </a:r>
                      <a:r>
                        <a:rPr lang="en-GB" sz="1400" baseline="0" dirty="0" smtClean="0"/>
                        <a:t> persons</a:t>
                      </a:r>
                      <a:endParaRPr lang="en-GB" sz="1400" dirty="0"/>
                    </a:p>
                  </a:txBody>
                  <a:tcPr/>
                </a:tc>
                <a:tc>
                  <a:txBody>
                    <a:bodyPr/>
                    <a:lstStyle/>
                    <a:p>
                      <a:r>
                        <a:rPr lang="en-GB" sz="1400" dirty="0" smtClean="0"/>
                        <a:t>Transactions with non-US persons</a:t>
                      </a:r>
                      <a:endParaRPr lang="en-GB" sz="1400" dirty="0"/>
                    </a:p>
                  </a:txBody>
                  <a:tcPr/>
                </a:tc>
                <a:tc>
                  <a:txBody>
                    <a:bodyPr/>
                    <a:lstStyle/>
                    <a:p>
                      <a:r>
                        <a:rPr lang="en-GB" sz="1400" dirty="0" smtClean="0"/>
                        <a:t>Substituted compliance possible</a:t>
                      </a:r>
                      <a:endParaRPr lang="en-GB" sz="1400" dirty="0"/>
                    </a:p>
                  </a:txBody>
                  <a:tcPr/>
                </a:tc>
                <a:tc>
                  <a:txBody>
                    <a:bodyPr/>
                    <a:lstStyle/>
                    <a:p>
                      <a:r>
                        <a:rPr lang="en-GB" sz="1400" dirty="0" smtClean="0"/>
                        <a:t>Substituted compliance given yet</a:t>
                      </a:r>
                      <a:endParaRPr lang="en-GB" sz="1400" dirty="0"/>
                    </a:p>
                  </a:txBody>
                  <a:tcPr/>
                </a:tc>
              </a:tr>
              <a:tr h="601042">
                <a:tc>
                  <a:txBody>
                    <a:bodyPr/>
                    <a:lstStyle/>
                    <a:p>
                      <a:r>
                        <a:rPr lang="en-GB" sz="1200" b="1" dirty="0" smtClean="0"/>
                        <a:t>Clearing</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r>
                        <a:rPr lang="en-GB" sz="1200" dirty="0" smtClean="0"/>
                        <a:t>No</a:t>
                      </a:r>
                      <a:r>
                        <a:rPr lang="en-GB" sz="1200" baseline="0" dirty="0" smtClean="0"/>
                        <a:t> – but requirements will be deemed </a:t>
                      </a:r>
                      <a:r>
                        <a:rPr lang="en-GB" sz="1200" baseline="0" smtClean="0"/>
                        <a:t>satisfied if executed </a:t>
                      </a:r>
                      <a:r>
                        <a:rPr lang="en-GB" sz="1200" baseline="0" dirty="0" smtClean="0"/>
                        <a:t>anonymously on DCM or SEF</a:t>
                      </a:r>
                      <a:endParaRPr lang="en-GB" sz="1200" dirty="0"/>
                    </a:p>
                  </a:txBody>
                  <a:tcPr/>
                </a:tc>
                <a:tc>
                  <a:txBody>
                    <a:bodyPr/>
                    <a:lstStyle/>
                    <a:p>
                      <a:r>
                        <a:rPr lang="en-GB" sz="1200" dirty="0" smtClean="0"/>
                        <a:t>No</a:t>
                      </a:r>
                      <a:endParaRPr lang="en-GB" sz="1200" dirty="0"/>
                    </a:p>
                  </a:txBody>
                  <a:tcPr/>
                </a:tc>
              </a:tr>
              <a:tr h="601042">
                <a:tc>
                  <a:txBody>
                    <a:bodyPr/>
                    <a:lstStyle/>
                    <a:p>
                      <a:r>
                        <a:rPr lang="en-GB" sz="1200" b="1" dirty="0" smtClean="0"/>
                        <a:t>Margin</a:t>
                      </a:r>
                      <a:r>
                        <a:rPr lang="en-GB" sz="1200" b="1" baseline="0" dirty="0" smtClean="0"/>
                        <a:t> &amp; segregation of un- cleared swaps</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r>
                        <a:rPr lang="en-GB" sz="1200" dirty="0" smtClean="0"/>
                        <a:t>Ditto </a:t>
                      </a:r>
                      <a:endParaRPr lang="en-GB" sz="1200" dirty="0"/>
                    </a:p>
                  </a:txBody>
                  <a:tcPr/>
                </a:tc>
                <a:tc>
                  <a:txBody>
                    <a:bodyPr/>
                    <a:lstStyle/>
                    <a:p>
                      <a:r>
                        <a:rPr lang="en-GB" sz="1200" dirty="0" smtClean="0"/>
                        <a:t>No</a:t>
                      </a:r>
                      <a:r>
                        <a:rPr lang="en-GB" sz="1200" baseline="0" dirty="0" smtClean="0"/>
                        <a:t> </a:t>
                      </a:r>
                      <a:endParaRPr lang="en-GB" sz="1200" dirty="0"/>
                    </a:p>
                  </a:txBody>
                  <a:tcPr/>
                </a:tc>
              </a:tr>
              <a:tr h="429316">
                <a:tc>
                  <a:txBody>
                    <a:bodyPr/>
                    <a:lstStyle/>
                    <a:p>
                      <a:r>
                        <a:rPr lang="en-GB" sz="1200" b="1" dirty="0" smtClean="0"/>
                        <a:t>Mandatory</a:t>
                      </a:r>
                      <a:r>
                        <a:rPr lang="en-GB" sz="1200" b="1" baseline="0" dirty="0" smtClean="0"/>
                        <a:t> trade execution</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r>
                        <a:rPr lang="en-GB" sz="1200" dirty="0" smtClean="0"/>
                        <a:t>Ditto</a:t>
                      </a:r>
                      <a:endParaRPr lang="en-GB" sz="1200" dirty="0"/>
                    </a:p>
                  </a:txBody>
                  <a:tcPr/>
                </a:tc>
                <a:tc>
                  <a:txBody>
                    <a:bodyPr/>
                    <a:lstStyle/>
                    <a:p>
                      <a:r>
                        <a:rPr lang="en-GB" sz="1200" dirty="0" smtClean="0"/>
                        <a:t>No </a:t>
                      </a:r>
                      <a:endParaRPr lang="en-GB" sz="1200" dirty="0"/>
                    </a:p>
                  </a:txBody>
                  <a:tcPr/>
                </a:tc>
              </a:tr>
              <a:tr h="601042">
                <a:tc>
                  <a:txBody>
                    <a:bodyPr/>
                    <a:lstStyle/>
                    <a:p>
                      <a:r>
                        <a:rPr lang="en-GB" sz="1200" b="1" dirty="0" smtClean="0"/>
                        <a:t>Portfolio reconciliation &amp; compression </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772769">
                <a:tc>
                  <a:txBody>
                    <a:bodyPr/>
                    <a:lstStyle/>
                    <a:p>
                      <a:r>
                        <a:rPr lang="en-GB" sz="1200" b="1" dirty="0" smtClean="0"/>
                        <a:t>Real-time public reporting</a:t>
                      </a:r>
                      <a:endParaRPr lang="en-GB" sz="1200" b="1" dirty="0"/>
                    </a:p>
                  </a:txBody>
                  <a:tcPr>
                    <a:solidFill>
                      <a:srgbClr val="FFFF00">
                        <a:alpha val="40000"/>
                      </a:srgbClr>
                    </a:solidFill>
                  </a:tcPr>
                </a:tc>
                <a:tc>
                  <a:txBody>
                    <a:bodyPr/>
                    <a:lstStyle/>
                    <a:p>
                      <a:r>
                        <a:rPr lang="en-GB" sz="1200" dirty="0" smtClean="0"/>
                        <a:t>Yes</a:t>
                      </a:r>
                      <a:endParaRPr lang="en-GB" sz="1200" dirty="0"/>
                    </a:p>
                  </a:txBody>
                  <a:tcPr>
                    <a:solidFill>
                      <a:srgbClr val="FFFF00">
                        <a:alpha val="40000"/>
                      </a:srgbClr>
                    </a:solidFill>
                  </a:tcPr>
                </a:tc>
                <a:tc>
                  <a:txBody>
                    <a:bodyPr/>
                    <a:lstStyle/>
                    <a:p>
                      <a:r>
                        <a:rPr lang="en-GB" sz="1200" dirty="0" smtClean="0"/>
                        <a:t>No</a:t>
                      </a:r>
                      <a:endParaRPr lang="en-GB" sz="1200" dirty="0"/>
                    </a:p>
                  </a:txBody>
                  <a:tcPr>
                    <a:solidFill>
                      <a:srgbClr val="FFFF00">
                        <a:alpha val="40000"/>
                      </a:srgbClr>
                    </a:solidFill>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No</a:t>
                      </a:r>
                      <a:r>
                        <a:rPr lang="en-GB" sz="1200" baseline="0" dirty="0" smtClean="0"/>
                        <a:t> – but requirements will be deemed satisfied if executed anonymously on DCM or SEF</a:t>
                      </a:r>
                      <a:endParaRPr lang="en-GB" sz="1200" dirty="0" smtClean="0"/>
                    </a:p>
                    <a:p>
                      <a:endParaRPr lang="en-GB" sz="1200" dirty="0"/>
                    </a:p>
                  </a:txBody>
                  <a:tcPr>
                    <a:solidFill>
                      <a:srgbClr val="FFFF00">
                        <a:alpha val="40000"/>
                      </a:srgbClr>
                    </a:solidFill>
                  </a:tcPr>
                </a:tc>
                <a:tc>
                  <a:txBody>
                    <a:bodyPr/>
                    <a:lstStyle/>
                    <a:p>
                      <a:r>
                        <a:rPr lang="en-GB" sz="1200" dirty="0" smtClean="0"/>
                        <a:t>No</a:t>
                      </a:r>
                      <a:endParaRPr lang="en-GB" sz="1200" dirty="0"/>
                    </a:p>
                  </a:txBody>
                  <a:tcPr>
                    <a:solidFill>
                      <a:srgbClr val="FFFF00">
                        <a:alpha val="40000"/>
                      </a:srgbClr>
                    </a:solidFill>
                  </a:tcPr>
                </a:tc>
              </a:tr>
              <a:tr h="429316">
                <a:tc>
                  <a:txBody>
                    <a:bodyPr/>
                    <a:lstStyle/>
                    <a:p>
                      <a:r>
                        <a:rPr lang="en-GB" sz="1200" b="1" dirty="0" smtClean="0"/>
                        <a:t>Daily Trading records</a:t>
                      </a:r>
                      <a:endParaRPr lang="en-GB" sz="1200" b="1" dirty="0"/>
                    </a:p>
                  </a:txBody>
                  <a:tcPr>
                    <a:solidFill>
                      <a:schemeClr val="accent2">
                        <a:lumMod val="60000"/>
                        <a:lumOff val="40000"/>
                        <a:alpha val="40000"/>
                      </a:schemeClr>
                    </a:solidFill>
                  </a:tcPr>
                </a:tc>
                <a:tc>
                  <a:txBody>
                    <a:bodyPr/>
                    <a:lstStyle/>
                    <a:p>
                      <a:r>
                        <a:rPr lang="en-GB" sz="1200" dirty="0" smtClean="0"/>
                        <a:t>Yes</a:t>
                      </a:r>
                      <a:endParaRPr lang="en-GB" sz="1200" dirty="0"/>
                    </a:p>
                  </a:txBody>
                  <a:tcPr>
                    <a:solidFill>
                      <a:schemeClr val="accent2">
                        <a:lumMod val="60000"/>
                        <a:lumOff val="40000"/>
                        <a:alpha val="40000"/>
                      </a:schemeClr>
                    </a:solidFill>
                  </a:tcPr>
                </a:tc>
                <a:tc>
                  <a:txBody>
                    <a:bodyPr/>
                    <a:lstStyle/>
                    <a:p>
                      <a:r>
                        <a:rPr lang="en-GB" sz="1200" dirty="0" smtClean="0"/>
                        <a:t>No </a:t>
                      </a:r>
                      <a:endParaRPr lang="en-GB" sz="1200" dirty="0"/>
                    </a:p>
                  </a:txBody>
                  <a:tcPr>
                    <a:solidFill>
                      <a:schemeClr val="accent2">
                        <a:lumMod val="60000"/>
                        <a:lumOff val="40000"/>
                        <a:alpha val="40000"/>
                      </a:schemeClr>
                    </a:solidFill>
                  </a:tcPr>
                </a:tc>
                <a:tc>
                  <a:txBody>
                    <a:bodyPr/>
                    <a:lstStyle/>
                    <a:p>
                      <a:r>
                        <a:rPr lang="en-GB" sz="1200" dirty="0" smtClean="0"/>
                        <a:t>Yes</a:t>
                      </a:r>
                      <a:endParaRPr lang="en-GB" sz="1200" dirty="0"/>
                    </a:p>
                  </a:txBody>
                  <a:tcPr>
                    <a:solidFill>
                      <a:schemeClr val="accent2">
                        <a:lumMod val="60000"/>
                        <a:lumOff val="40000"/>
                        <a:alpha val="40000"/>
                      </a:schemeClr>
                    </a:solidFill>
                  </a:tcPr>
                </a:tc>
                <a:tc>
                  <a:txBody>
                    <a:bodyPr/>
                    <a:lstStyle/>
                    <a:p>
                      <a:r>
                        <a:rPr lang="en-GB" sz="1200" dirty="0" smtClean="0"/>
                        <a:t>Yes</a:t>
                      </a:r>
                      <a:endParaRPr lang="en-GB" sz="1200" dirty="0"/>
                    </a:p>
                  </a:txBody>
                  <a:tcPr>
                    <a:solidFill>
                      <a:schemeClr val="accent2">
                        <a:lumMod val="60000"/>
                        <a:lumOff val="40000"/>
                        <a:alpha val="40000"/>
                      </a:schemeClr>
                    </a:solidFill>
                  </a:tcPr>
                </a:tc>
              </a:tr>
              <a:tr h="287398">
                <a:tc>
                  <a:txBody>
                    <a:bodyPr/>
                    <a:lstStyle/>
                    <a:p>
                      <a:r>
                        <a:rPr lang="en-GB" sz="1200" b="1" dirty="0" smtClean="0"/>
                        <a:t>Confirmation</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r>
                        <a:rPr lang="en-GB" sz="1200" dirty="0" smtClean="0"/>
                        <a:t>Yes</a:t>
                      </a:r>
                      <a:endParaRPr lang="en-GB" sz="1200" dirty="0"/>
                    </a:p>
                  </a:txBody>
                  <a:tcPr/>
                </a:tc>
                <a:tc>
                  <a:txBody>
                    <a:bodyPr/>
                    <a:lstStyle/>
                    <a:p>
                      <a:r>
                        <a:rPr lang="en-GB" sz="1200" dirty="0" smtClean="0"/>
                        <a:t>Yes</a:t>
                      </a:r>
                      <a:endParaRPr lang="en-GB" sz="1200" dirty="0"/>
                    </a:p>
                  </a:txBody>
                  <a:tcPr/>
                </a:tc>
              </a:tr>
              <a:tr h="772769">
                <a:tc>
                  <a:txBody>
                    <a:bodyPr/>
                    <a:lstStyle/>
                    <a:p>
                      <a:r>
                        <a:rPr lang="en-GB" sz="1200" b="1" dirty="0" smtClean="0"/>
                        <a:t>Business</a:t>
                      </a:r>
                      <a:r>
                        <a:rPr lang="en-GB" sz="1200" b="1" baseline="0" dirty="0" smtClean="0"/>
                        <a:t> conduct standards</a:t>
                      </a:r>
                      <a:endParaRPr lang="en-GB" sz="1200" b="1" dirty="0"/>
                    </a:p>
                  </a:txBody>
                  <a:tcPr/>
                </a:tc>
                <a:tc>
                  <a:txBody>
                    <a:bodyPr/>
                    <a:lstStyle/>
                    <a:p>
                      <a:r>
                        <a:rPr lang="en-GB" sz="1200" dirty="0" smtClean="0"/>
                        <a:t>Yes</a:t>
                      </a:r>
                      <a:endParaRPr lang="en-GB" sz="1200" dirty="0"/>
                    </a:p>
                  </a:txBody>
                  <a:tcPr/>
                </a:tc>
                <a:tc>
                  <a:txBody>
                    <a:bodyPr/>
                    <a:lstStyle/>
                    <a:p>
                      <a:r>
                        <a:rPr lang="en-GB" sz="1200" dirty="0" smtClean="0"/>
                        <a:t>No</a:t>
                      </a:r>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No</a:t>
                      </a:r>
                      <a:r>
                        <a:rPr lang="en-GB" sz="1200" baseline="0" dirty="0" smtClean="0"/>
                        <a:t> – but requirements will be deemed satisfied if executed anonymously on DCM or SEF</a:t>
                      </a:r>
                      <a:endParaRPr lang="en-GB" sz="1200" dirty="0" smtClean="0"/>
                    </a:p>
                    <a:p>
                      <a:endParaRPr lang="en-GB" sz="1200" dirty="0"/>
                    </a:p>
                  </a:txBody>
                  <a:tcPr/>
                </a:tc>
                <a:tc>
                  <a:txBody>
                    <a:bodyPr/>
                    <a:lstStyle/>
                    <a:p>
                      <a:r>
                        <a:rPr lang="en-GB" sz="1200" dirty="0" smtClean="0"/>
                        <a:t>No </a:t>
                      </a: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49</a:t>
            </a:fld>
            <a:endParaRPr lang="en-US" dirty="0"/>
          </a:p>
        </p:txBody>
      </p:sp>
    </p:spTree>
    <p:extLst>
      <p:ext uri="{BB962C8B-B14F-4D97-AF65-F5344CB8AC3E}">
        <p14:creationId xmlns:p14="http://schemas.microsoft.com/office/powerpoint/2010/main" val="166880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Policy rationale for reporting on OTC derivatives</a:t>
            </a:r>
            <a:endParaRPr lang="en-GB" dirty="0"/>
          </a:p>
        </p:txBody>
      </p:sp>
      <p:sp>
        <p:nvSpPr>
          <p:cNvPr id="3" name="Content Placeholder 2"/>
          <p:cNvSpPr>
            <a:spLocks noGrp="1"/>
          </p:cNvSpPr>
          <p:nvPr>
            <p:ph sz="quarter" idx="15"/>
          </p:nvPr>
        </p:nvSpPr>
        <p:spPr/>
        <p:txBody>
          <a:bodyPr/>
          <a:lstStyle/>
          <a:p>
            <a:pPr marL="11462" indent="-285750">
              <a:buFont typeface="Arial" panose="020B0604020202020204" pitchFamily="34" charset="0"/>
              <a:buChar char="•"/>
            </a:pPr>
            <a:r>
              <a:rPr lang="en-GB" dirty="0" smtClean="0"/>
              <a:t>Enhance transparency, promote standardisation and reduce systemic risk</a:t>
            </a:r>
          </a:p>
          <a:p>
            <a:pPr marL="11462" indent="-285750">
              <a:buFont typeface="Arial" panose="020B0604020202020204" pitchFamily="34" charset="0"/>
              <a:buChar char="•"/>
            </a:pPr>
            <a:r>
              <a:rPr lang="en-GB" dirty="0" smtClean="0"/>
              <a:t>More robust risk monitoring &amp; management capabilities</a:t>
            </a:r>
          </a:p>
          <a:p>
            <a:pPr marL="11462" indent="-285750">
              <a:buFont typeface="Arial" panose="020B0604020202020204" pitchFamily="34" charset="0"/>
              <a:buChar char="•"/>
            </a:pPr>
            <a:r>
              <a:rPr lang="en-GB" dirty="0" smtClean="0"/>
              <a:t>More robust standards for the financial services industry by requiring the use of unique identifiers</a:t>
            </a:r>
          </a:p>
          <a:p>
            <a:pPr marL="11462" indent="-285750">
              <a:buFont typeface="Arial" panose="020B0604020202020204" pitchFamily="34" charset="0"/>
              <a:buChar char="•"/>
            </a:pPr>
            <a:r>
              <a:rPr lang="en-GB" dirty="0" smtClean="0"/>
              <a:t>The ability for regulators to aggregate positions taken by individual entities or groups</a:t>
            </a:r>
          </a:p>
          <a:p>
            <a:pPr marL="285750" indent="-285750">
              <a:buFont typeface="Arial" panose="020B0604020202020204" pitchFamily="34" charset="0"/>
              <a:buChar char="•"/>
            </a:pPr>
            <a:endParaRPr lang="en-GB" sz="1400" b="1" dirty="0" smtClean="0"/>
          </a:p>
          <a:p>
            <a:pPr marL="285750" indent="-285750">
              <a:buFont typeface="Arial" panose="020B0604020202020204" pitchFamily="34" charset="0"/>
              <a:buChar char="•"/>
            </a:pPr>
            <a:endParaRPr lang="en-GB" sz="1400" b="1"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a:t>
            </a:fld>
            <a:endParaRPr lang="en-US" dirty="0"/>
          </a:p>
        </p:txBody>
      </p:sp>
    </p:spTree>
    <p:extLst>
      <p:ext uri="{BB962C8B-B14F-4D97-AF65-F5344CB8AC3E}">
        <p14:creationId xmlns:p14="http://schemas.microsoft.com/office/powerpoint/2010/main" val="706618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timelines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1540701214"/>
              </p:ext>
            </p:extLst>
          </p:nvPr>
        </p:nvGraphicFramePr>
        <p:xfrm>
          <a:off x="533400" y="1752600"/>
          <a:ext cx="8077200" cy="4162244"/>
        </p:xfrm>
        <a:graphic>
          <a:graphicData uri="http://schemas.openxmlformats.org/drawingml/2006/table">
            <a:tbl>
              <a:tblPr firstRow="1" bandRow="1">
                <a:tableStyleId>{69C7853C-536D-4A76-A0AE-DD22124D55A5}</a:tableStyleId>
              </a:tblPr>
              <a:tblGrid>
                <a:gridCol w="1676400"/>
                <a:gridCol w="1447800"/>
                <a:gridCol w="1219200"/>
                <a:gridCol w="1041400"/>
                <a:gridCol w="1320800"/>
                <a:gridCol w="1371600"/>
              </a:tblGrid>
              <a:tr h="775516">
                <a:tc>
                  <a:txBody>
                    <a:bodyPr/>
                    <a:lstStyle/>
                    <a:p>
                      <a:endParaRPr lang="en-GB" sz="1200" dirty="0"/>
                    </a:p>
                  </a:txBody>
                  <a:tcPr/>
                </a:tc>
                <a:tc>
                  <a:txBody>
                    <a:bodyPr/>
                    <a:lstStyle/>
                    <a:p>
                      <a:r>
                        <a:rPr lang="en-GB" sz="1200" dirty="0" smtClean="0"/>
                        <a:t>Creation</a:t>
                      </a:r>
                      <a:r>
                        <a:rPr lang="en-GB" sz="1200" baseline="0" dirty="0" smtClean="0"/>
                        <a:t> data</a:t>
                      </a:r>
                      <a:endParaRPr lang="en-GB" sz="1200" dirty="0"/>
                    </a:p>
                  </a:txBody>
                  <a:tcPr/>
                </a:tc>
                <a:tc>
                  <a:txBody>
                    <a:bodyPr/>
                    <a:lstStyle/>
                    <a:p>
                      <a:r>
                        <a:rPr lang="en-GB" sz="1200" dirty="0" smtClean="0"/>
                        <a:t>Confirmation</a:t>
                      </a:r>
                      <a:endParaRPr lang="en-GB" sz="1200" dirty="0"/>
                    </a:p>
                  </a:txBody>
                  <a:tcPr/>
                </a:tc>
                <a:tc>
                  <a:txBody>
                    <a:bodyPr/>
                    <a:lstStyle/>
                    <a:p>
                      <a:r>
                        <a:rPr lang="en-GB" sz="1200" dirty="0" smtClean="0"/>
                        <a:t>Life</a:t>
                      </a:r>
                      <a:r>
                        <a:rPr lang="en-GB" sz="1200" baseline="0" dirty="0" smtClean="0"/>
                        <a:t> cycle</a:t>
                      </a:r>
                      <a:endParaRPr lang="en-GB" sz="1200" dirty="0"/>
                    </a:p>
                  </a:txBody>
                  <a:tcPr/>
                </a:tc>
                <a:tc>
                  <a:txBody>
                    <a:bodyPr/>
                    <a:lstStyle/>
                    <a:p>
                      <a:r>
                        <a:rPr lang="en-GB" sz="1200" dirty="0" smtClean="0"/>
                        <a:t>Valuation</a:t>
                      </a:r>
                      <a:endParaRPr lang="en-GB" sz="1200" dirty="0"/>
                    </a:p>
                  </a:txBody>
                  <a:tcPr/>
                </a:tc>
                <a:tc>
                  <a:txBody>
                    <a:bodyPr/>
                    <a:lstStyle/>
                    <a:p>
                      <a:r>
                        <a:rPr lang="en-GB" sz="1200" dirty="0" smtClean="0"/>
                        <a:t>Real-time public reporting</a:t>
                      </a:r>
                      <a:endParaRPr lang="en-GB" sz="1200" dirty="0"/>
                    </a:p>
                  </a:txBody>
                  <a:tcPr/>
                </a:tc>
              </a:tr>
              <a:tr h="894126">
                <a:tc>
                  <a:txBody>
                    <a:bodyPr/>
                    <a:lstStyle/>
                    <a:p>
                      <a:r>
                        <a:rPr lang="en-GB" sz="1200" dirty="0" smtClean="0"/>
                        <a:t>Off-facility swaps subject to mandatory</a:t>
                      </a:r>
                      <a:r>
                        <a:rPr lang="en-GB" sz="1200" baseline="0" dirty="0" smtClean="0"/>
                        <a:t> clearing</a:t>
                      </a:r>
                      <a:endParaRPr lang="en-GB" sz="1200" dirty="0"/>
                    </a:p>
                  </a:txBody>
                  <a:tcPr/>
                </a:tc>
                <a:tc>
                  <a:txBody>
                    <a:bodyPr/>
                    <a:lstStyle/>
                    <a:p>
                      <a:r>
                        <a:rPr lang="en-GB" sz="1200" dirty="0" smtClean="0"/>
                        <a:t>No later than 15 minutes after execution</a:t>
                      </a:r>
                      <a:endParaRPr lang="en-GB" sz="1200" dirty="0"/>
                    </a:p>
                  </a:txBody>
                  <a:tcPr/>
                </a:tc>
                <a:tc>
                  <a:txBody>
                    <a:bodyPr/>
                    <a:lstStyle/>
                    <a:p>
                      <a:r>
                        <a:rPr lang="en-GB" sz="1200" dirty="0" smtClean="0"/>
                        <a:t>Obligation</a:t>
                      </a:r>
                      <a:r>
                        <a:rPr lang="en-GB" sz="1200" baseline="0" dirty="0" smtClean="0"/>
                        <a:t> is on CCP/DCO</a:t>
                      </a:r>
                      <a:endParaRPr lang="en-GB" sz="1200" dirty="0"/>
                    </a:p>
                  </a:txBody>
                  <a:tcPr/>
                </a:tc>
                <a:tc>
                  <a:txBody>
                    <a:bodyPr/>
                    <a:lstStyle/>
                    <a:p>
                      <a:r>
                        <a:rPr lang="en-GB" sz="1200" dirty="0" smtClean="0"/>
                        <a:t>Obligation</a:t>
                      </a:r>
                      <a:r>
                        <a:rPr lang="en-GB" sz="1200" baseline="0" dirty="0" smtClean="0"/>
                        <a:t> is on CCP/DCO</a:t>
                      </a:r>
                      <a:endParaRPr lang="en-GB" sz="1200" dirty="0"/>
                    </a:p>
                  </a:txBody>
                  <a:tcPr/>
                </a:tc>
                <a:tc>
                  <a:txBody>
                    <a:bodyPr/>
                    <a:lstStyle/>
                    <a:p>
                      <a:r>
                        <a:rPr lang="en-GB" sz="1200" dirty="0" smtClean="0"/>
                        <a:t>daily</a:t>
                      </a:r>
                      <a:endParaRPr lang="en-GB" sz="1200" dirty="0"/>
                    </a:p>
                  </a:txBody>
                  <a:tcPr/>
                </a:tc>
                <a:tc>
                  <a:txBody>
                    <a:bodyPr/>
                    <a:lstStyle/>
                    <a:p>
                      <a:r>
                        <a:rPr lang="en-GB" sz="1200" dirty="0" smtClean="0"/>
                        <a:t>real-time</a:t>
                      </a:r>
                      <a:endParaRPr lang="en-GB" sz="1200" dirty="0"/>
                    </a:p>
                  </a:txBody>
                  <a:tcPr/>
                </a:tc>
              </a:tr>
              <a:tr h="775516">
                <a:tc>
                  <a:txBody>
                    <a:bodyPr/>
                    <a:lstStyle/>
                    <a:p>
                      <a:r>
                        <a:rPr lang="en-GB" sz="1200" dirty="0" smtClean="0"/>
                        <a:t>Above – cleared before creation data</a:t>
                      </a:r>
                      <a:r>
                        <a:rPr lang="en-GB" sz="1200" baseline="0" dirty="0" smtClean="0"/>
                        <a:t> deadline</a:t>
                      </a:r>
                      <a:endParaRPr lang="en-GB" sz="1200" dirty="0"/>
                    </a:p>
                  </a:txBody>
                  <a:tcPr/>
                </a:tc>
                <a:tc>
                  <a:txBody>
                    <a:bodyPr/>
                    <a:lstStyle/>
                    <a:p>
                      <a:r>
                        <a:rPr lang="en-GB" sz="1200" dirty="0" smtClean="0"/>
                        <a:t>No requirement</a:t>
                      </a:r>
                      <a:endParaRPr lang="en-GB" sz="1200" dirty="0"/>
                    </a:p>
                  </a:txBody>
                  <a:tcPr/>
                </a:tc>
                <a:tc>
                  <a:txBody>
                    <a:bodyPr/>
                    <a:lstStyle/>
                    <a:p>
                      <a:r>
                        <a:rPr lang="en-GB" sz="1200" dirty="0" smtClean="0"/>
                        <a:t>Obligation is on CCP/DCO</a:t>
                      </a:r>
                      <a:endParaRPr lang="en-GB" sz="1200" dirty="0"/>
                    </a:p>
                  </a:txBody>
                  <a:tcPr/>
                </a:tc>
                <a:tc>
                  <a:txBody>
                    <a:bodyPr/>
                    <a:lstStyle/>
                    <a:p>
                      <a:r>
                        <a:rPr lang="en-GB" sz="1200" dirty="0" smtClean="0"/>
                        <a:t>Obligation</a:t>
                      </a:r>
                      <a:r>
                        <a:rPr lang="en-GB" sz="1200" baseline="0" dirty="0" smtClean="0"/>
                        <a:t> on CCP/DCO</a:t>
                      </a:r>
                      <a:endParaRPr lang="en-GB" sz="1200" dirty="0"/>
                    </a:p>
                  </a:txBody>
                  <a:tcPr/>
                </a:tc>
                <a:tc>
                  <a:txBody>
                    <a:bodyPr/>
                    <a:lstStyle/>
                    <a:p>
                      <a:r>
                        <a:rPr lang="en-GB" sz="1200" dirty="0" smtClean="0"/>
                        <a:t>daily</a:t>
                      </a:r>
                      <a:endParaRPr lang="en-GB" sz="1200" dirty="0"/>
                    </a:p>
                  </a:txBody>
                  <a:tcPr/>
                </a:tc>
                <a:tc>
                  <a:txBody>
                    <a:bodyPr/>
                    <a:lstStyle/>
                    <a:p>
                      <a:r>
                        <a:rPr lang="en-GB" sz="1200" dirty="0" smtClean="0"/>
                        <a:t>real-time</a:t>
                      </a:r>
                      <a:endParaRPr lang="en-GB" sz="1200" dirty="0"/>
                    </a:p>
                  </a:txBody>
                  <a:tcPr/>
                </a:tc>
              </a:tr>
              <a:tr h="894126">
                <a:tc>
                  <a:txBody>
                    <a:bodyPr/>
                    <a:lstStyle/>
                    <a:p>
                      <a:r>
                        <a:rPr lang="en-GB" sz="1200" dirty="0" smtClean="0"/>
                        <a:t>Off-facility</a:t>
                      </a:r>
                      <a:r>
                        <a:rPr lang="en-GB" sz="1200" baseline="0" dirty="0" smtClean="0"/>
                        <a:t> swaps not subject to mandatory clearing</a:t>
                      </a:r>
                      <a:endParaRPr lang="en-GB" sz="1200" dirty="0"/>
                    </a:p>
                  </a:txBody>
                  <a:tcPr/>
                </a:tc>
                <a:tc>
                  <a:txBody>
                    <a:bodyPr/>
                    <a:lstStyle/>
                    <a:p>
                      <a:r>
                        <a:rPr lang="en-GB" sz="1200" dirty="0" smtClean="0"/>
                        <a:t>30</a:t>
                      </a:r>
                      <a:r>
                        <a:rPr lang="en-GB" sz="1200" baseline="0" dirty="0" smtClean="0"/>
                        <a:t> minutes after execution</a:t>
                      </a:r>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30</a:t>
                      </a:r>
                      <a:r>
                        <a:rPr lang="en-GB" sz="1200" baseline="0" dirty="0" smtClean="0"/>
                        <a:t> minutes/24 hours</a:t>
                      </a:r>
                      <a:endParaRPr lang="en-GB" sz="1200" dirty="0" smtClean="0"/>
                    </a:p>
                    <a:p>
                      <a:endParaRPr lang="en-GB" sz="1200" dirty="0"/>
                    </a:p>
                  </a:txBody>
                  <a:tcPr/>
                </a:tc>
                <a:tc>
                  <a:txBody>
                    <a:bodyPr/>
                    <a:lstStyle/>
                    <a:p>
                      <a:r>
                        <a:rPr lang="en-GB" sz="1200" dirty="0" smtClean="0"/>
                        <a:t>Same day it occurs</a:t>
                      </a:r>
                      <a:endParaRPr lang="en-GB" sz="1200" dirty="0"/>
                    </a:p>
                  </a:txBody>
                  <a:tcPr/>
                </a:tc>
                <a:tc>
                  <a:txBody>
                    <a:bodyPr/>
                    <a:lstStyle/>
                    <a:p>
                      <a:r>
                        <a:rPr lang="en-GB" sz="1200" dirty="0" smtClean="0"/>
                        <a:t>daily</a:t>
                      </a:r>
                      <a:endParaRPr lang="en-GB" sz="1200" dirty="0"/>
                    </a:p>
                  </a:txBody>
                  <a:tcPr/>
                </a:tc>
                <a:tc>
                  <a:txBody>
                    <a:bodyPr/>
                    <a:lstStyle/>
                    <a:p>
                      <a:r>
                        <a:rPr lang="en-GB" sz="1200" dirty="0" smtClean="0"/>
                        <a:t>Real-time</a:t>
                      </a:r>
                      <a:endParaRPr lang="en-GB" sz="1200" dirty="0"/>
                    </a:p>
                  </a:txBody>
                  <a:tcPr/>
                </a:tc>
              </a:tr>
              <a:tr h="775516">
                <a:tc>
                  <a:txBody>
                    <a:bodyPr/>
                    <a:lstStyle/>
                    <a:p>
                      <a:r>
                        <a:rPr lang="en-GB" sz="1200" dirty="0" smtClean="0"/>
                        <a:t>Above</a:t>
                      </a:r>
                      <a:r>
                        <a:rPr lang="en-GB" sz="1200" baseline="0" dirty="0" smtClean="0"/>
                        <a:t> – voluntarily submitted for clearing</a:t>
                      </a:r>
                      <a:endParaRPr lang="en-GB" sz="1200" dirty="0"/>
                    </a:p>
                  </a:txBody>
                  <a:tcPr/>
                </a:tc>
                <a:tc>
                  <a:txBody>
                    <a:bodyPr/>
                    <a:lstStyle/>
                    <a:p>
                      <a:r>
                        <a:rPr lang="en-GB" sz="1200" dirty="0" smtClean="0"/>
                        <a:t>No requirement</a:t>
                      </a:r>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Obligation</a:t>
                      </a:r>
                      <a:r>
                        <a:rPr lang="en-GB" sz="1200" baseline="0" dirty="0" smtClean="0"/>
                        <a:t> is on CCP/DCO</a:t>
                      </a:r>
                      <a:endParaRPr lang="en-GB" sz="1200" dirty="0" smtClean="0"/>
                    </a:p>
                    <a:p>
                      <a:endParaRPr lang="en-GB" sz="1200" dirty="0"/>
                    </a:p>
                  </a:txBody>
                  <a:tcPr/>
                </a:tc>
                <a:tc>
                  <a:txBody>
                    <a:bodyPr/>
                    <a:lstStyle/>
                    <a:p>
                      <a:pPr marL="0" marR="0" indent="0" algn="l" defTabSz="914293" rtl="0" eaLnBrk="1" fontAlgn="auto" latinLnBrk="0" hangingPunct="1">
                        <a:lnSpc>
                          <a:spcPct val="100000"/>
                        </a:lnSpc>
                        <a:spcBef>
                          <a:spcPts val="0"/>
                        </a:spcBef>
                        <a:spcAft>
                          <a:spcPts val="0"/>
                        </a:spcAft>
                        <a:buClrTx/>
                        <a:buSzTx/>
                        <a:buFontTx/>
                        <a:buNone/>
                        <a:tabLst/>
                        <a:defRPr/>
                      </a:pPr>
                      <a:r>
                        <a:rPr lang="en-GB" sz="1200" dirty="0" smtClean="0"/>
                        <a:t>Obligation</a:t>
                      </a:r>
                      <a:r>
                        <a:rPr lang="en-GB" sz="1200" baseline="0" dirty="0" smtClean="0"/>
                        <a:t> on CCP/DCO</a:t>
                      </a:r>
                      <a:endParaRPr lang="en-GB" sz="1200" dirty="0" smtClean="0"/>
                    </a:p>
                    <a:p>
                      <a:endParaRPr lang="en-GB" sz="1200" dirty="0"/>
                    </a:p>
                  </a:txBody>
                  <a:tcPr/>
                </a:tc>
                <a:tc>
                  <a:txBody>
                    <a:bodyPr/>
                    <a:lstStyle/>
                    <a:p>
                      <a:r>
                        <a:rPr lang="en-GB" sz="1200" dirty="0" smtClean="0"/>
                        <a:t>daily</a:t>
                      </a:r>
                      <a:endParaRPr lang="en-GB" sz="1200" dirty="0"/>
                    </a:p>
                  </a:txBody>
                  <a:tcPr/>
                </a:tc>
                <a:tc>
                  <a:txBody>
                    <a:bodyPr/>
                    <a:lstStyle/>
                    <a:p>
                      <a:r>
                        <a:rPr lang="en-GB" sz="1200" dirty="0" smtClean="0"/>
                        <a:t>real-time</a:t>
                      </a: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50</a:t>
            </a:fld>
            <a:endParaRPr lang="en-US" dirty="0"/>
          </a:p>
        </p:txBody>
      </p:sp>
    </p:spTree>
    <p:extLst>
      <p:ext uri="{BB962C8B-B14F-4D97-AF65-F5344CB8AC3E}">
        <p14:creationId xmlns:p14="http://schemas.microsoft.com/office/powerpoint/2010/main" val="3675089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Details of DF primary economic terms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2704079110"/>
              </p:ext>
            </p:extLst>
          </p:nvPr>
        </p:nvGraphicFramePr>
        <p:xfrm>
          <a:off x="533400" y="1219200"/>
          <a:ext cx="8077200" cy="4652554"/>
        </p:xfrm>
        <a:graphic>
          <a:graphicData uri="http://schemas.openxmlformats.org/drawingml/2006/table">
            <a:tbl>
              <a:tblPr firstRow="1" bandRow="1">
                <a:tableStyleId>{35758FB7-9AC5-4552-8A53-C91805E547FA}</a:tableStyleId>
              </a:tblPr>
              <a:tblGrid>
                <a:gridCol w="4038600"/>
                <a:gridCol w="4038600"/>
              </a:tblGrid>
              <a:tr h="457200">
                <a:tc>
                  <a:txBody>
                    <a:bodyPr/>
                    <a:lstStyle/>
                    <a:p>
                      <a:endParaRPr lang="en-GB" dirty="0"/>
                    </a:p>
                  </a:txBody>
                  <a:tcPr/>
                </a:tc>
                <a:tc>
                  <a:txBody>
                    <a:bodyPr/>
                    <a:lstStyle/>
                    <a:p>
                      <a:endParaRPr lang="en-GB"/>
                    </a:p>
                  </a:txBody>
                  <a:tcPr/>
                </a:tc>
              </a:tr>
              <a:tr h="4195354">
                <a:tc>
                  <a:txBody>
                    <a:bodyPr/>
                    <a:lstStyle/>
                    <a:p>
                      <a:pPr marL="285750" indent="-285750">
                        <a:buFont typeface="Arial" panose="020B0604020202020204" pitchFamily="34" charset="0"/>
                        <a:buChar char="•"/>
                      </a:pPr>
                      <a:r>
                        <a:rPr lang="en-GB" sz="1200" b="1" dirty="0" smtClean="0"/>
                        <a:t>Counterparty</a:t>
                      </a:r>
                      <a:r>
                        <a:rPr lang="en-GB" sz="1200" b="1" baseline="0" dirty="0" smtClean="0"/>
                        <a:t> </a:t>
                      </a:r>
                      <a:r>
                        <a:rPr lang="en-GB" sz="1200" b="1" dirty="0" smtClean="0"/>
                        <a:t>ID</a:t>
                      </a:r>
                    </a:p>
                    <a:p>
                      <a:pPr marL="285750" indent="-285750">
                        <a:buFont typeface="Arial" panose="020B0604020202020204" pitchFamily="34" charset="0"/>
                        <a:buChar char="•"/>
                      </a:pPr>
                      <a:r>
                        <a:rPr lang="en-GB" sz="1200" baseline="0" dirty="0" smtClean="0"/>
                        <a:t>LEI of reporting counterparty (RC)</a:t>
                      </a:r>
                    </a:p>
                    <a:p>
                      <a:pPr marL="285750" indent="-285750">
                        <a:buFont typeface="Arial" panose="020B0604020202020204" pitchFamily="34" charset="0"/>
                        <a:buChar char="•"/>
                      </a:pPr>
                      <a:r>
                        <a:rPr lang="en-GB" sz="1200" baseline="0" dirty="0" smtClean="0"/>
                        <a:t>Indication of whether reporting party is an SD/MSP/financial entity</a:t>
                      </a:r>
                    </a:p>
                    <a:p>
                      <a:pPr marL="285750" indent="-285750">
                        <a:buFont typeface="Arial" panose="020B0604020202020204" pitchFamily="34" charset="0"/>
                        <a:buChar char="•"/>
                      </a:pPr>
                      <a:r>
                        <a:rPr lang="en-GB" sz="1200" baseline="0" dirty="0" smtClean="0"/>
                        <a:t>Whether the RC is a US person</a:t>
                      </a:r>
                    </a:p>
                    <a:p>
                      <a:pPr marL="285750" indent="-285750">
                        <a:buFont typeface="Arial" panose="020B0604020202020204" pitchFamily="34" charset="0"/>
                        <a:buChar char="•"/>
                      </a:pPr>
                      <a:r>
                        <a:rPr lang="en-GB" sz="1200" baseline="0" dirty="0" smtClean="0"/>
                        <a:t>LEI of other counterparty</a:t>
                      </a:r>
                    </a:p>
                    <a:p>
                      <a:pPr marL="285750" indent="-285750">
                        <a:buFont typeface="Arial" panose="020B0604020202020204" pitchFamily="34" charset="0"/>
                        <a:buChar char="•"/>
                      </a:pPr>
                      <a:r>
                        <a:rPr lang="en-GB" sz="1200" baseline="0" dirty="0" smtClean="0"/>
                        <a:t>Status info (SD/MSP/FE) of other counterparty</a:t>
                      </a:r>
                    </a:p>
                    <a:p>
                      <a:pPr marL="285750" indent="-285750">
                        <a:buFont typeface="Arial" panose="020B0604020202020204" pitchFamily="34" charset="0"/>
                        <a:buChar char="•"/>
                      </a:pPr>
                      <a:r>
                        <a:rPr lang="en-GB" sz="1200" b="1" dirty="0" smtClean="0"/>
                        <a:t>Trade and product info</a:t>
                      </a:r>
                    </a:p>
                    <a:p>
                      <a:pPr marL="285750" indent="-285750">
                        <a:buFont typeface="Arial" panose="020B0604020202020204" pitchFamily="34" charset="0"/>
                        <a:buChar char="•"/>
                      </a:pPr>
                      <a:r>
                        <a:rPr lang="en-GB" sz="1200" dirty="0" smtClean="0"/>
                        <a:t>Unique</a:t>
                      </a:r>
                      <a:r>
                        <a:rPr lang="en-GB" sz="1200" baseline="0" dirty="0" smtClean="0"/>
                        <a:t> Swap Identifier</a:t>
                      </a:r>
                    </a:p>
                    <a:p>
                      <a:pPr marL="285750" indent="-285750">
                        <a:buFont typeface="Arial" panose="020B0604020202020204" pitchFamily="34" charset="0"/>
                        <a:buChar char="•"/>
                      </a:pPr>
                      <a:r>
                        <a:rPr lang="en-GB" sz="1200" baseline="0" dirty="0" smtClean="0"/>
                        <a:t>Allocation info – LEI of agent, whether post-allocation, unique swap identifier of original transaction between RC and agent</a:t>
                      </a:r>
                    </a:p>
                    <a:p>
                      <a:pPr marL="285750" indent="-285750">
                        <a:buFont typeface="Arial" panose="020B0604020202020204" pitchFamily="34" charset="0"/>
                        <a:buChar char="•"/>
                      </a:pPr>
                      <a:r>
                        <a:rPr lang="en-GB" sz="1200" baseline="0" dirty="0" smtClean="0"/>
                        <a:t>UPI (or CFTC-approved taxonomy)</a:t>
                      </a:r>
                    </a:p>
                    <a:p>
                      <a:pPr marL="285750" marR="0" indent="-285750" algn="l" defTabSz="91429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smtClean="0"/>
                        <a:t>Contract type – swap, </a:t>
                      </a:r>
                      <a:r>
                        <a:rPr lang="en-GB" sz="1200" baseline="0" dirty="0" err="1" smtClean="0"/>
                        <a:t>swaption</a:t>
                      </a:r>
                      <a:r>
                        <a:rPr lang="en-GB" sz="1200" baseline="0" dirty="0" smtClean="0"/>
                        <a:t>, forward, option </a:t>
                      </a:r>
                      <a:r>
                        <a:rPr lang="en-GB" sz="1200" baseline="0" dirty="0" err="1" smtClean="0"/>
                        <a:t>etc</a:t>
                      </a:r>
                      <a:endParaRPr lang="en-GB" sz="1200" baseline="0" dirty="0" smtClean="0"/>
                    </a:p>
                    <a:p>
                      <a:pPr marL="285750" indent="-285750">
                        <a:buFont typeface="Arial" panose="020B0604020202020204" pitchFamily="34" charset="0"/>
                        <a:buChar char="•"/>
                      </a:pPr>
                      <a:r>
                        <a:rPr lang="en-GB" sz="1200" baseline="0" dirty="0" smtClean="0"/>
                        <a:t>Multi-asset swaps – indication of primary and secondary assets</a:t>
                      </a:r>
                    </a:p>
                    <a:p>
                      <a:pPr marL="285750" marR="0" indent="-285750" algn="l" defTabSz="91429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smtClean="0"/>
                        <a:t>Start date</a:t>
                      </a:r>
                    </a:p>
                    <a:p>
                      <a:pPr marL="285750" indent="-285750">
                        <a:buFont typeface="Arial" panose="020B0604020202020204" pitchFamily="34" charset="0"/>
                        <a:buChar char="•"/>
                      </a:pPr>
                      <a:r>
                        <a:rPr lang="en-GB" sz="1200" baseline="0" dirty="0" smtClean="0"/>
                        <a:t>Maturity, termination or end date</a:t>
                      </a:r>
                    </a:p>
                    <a:p>
                      <a:pPr marL="285750" indent="-285750">
                        <a:buFont typeface="Arial" panose="020B0604020202020204" pitchFamily="34" charset="0"/>
                        <a:buChar char="•"/>
                      </a:pPr>
                      <a:r>
                        <a:rPr lang="en-GB" sz="1200" baseline="0" dirty="0" smtClean="0"/>
                        <a:t>Block trade indicator</a:t>
                      </a:r>
                    </a:p>
                  </a:txBody>
                  <a:tcPr/>
                </a:tc>
                <a:tc>
                  <a:txBody>
                    <a:bodyPr/>
                    <a:lstStyle/>
                    <a:p>
                      <a:pPr marL="285750" indent="-285750">
                        <a:buFont typeface="Arial" panose="020B0604020202020204" pitchFamily="34" charset="0"/>
                        <a:buChar char="•"/>
                      </a:pPr>
                      <a:r>
                        <a:rPr lang="en-GB" sz="1200" b="1" dirty="0" smtClean="0"/>
                        <a:t>Financial terms</a:t>
                      </a:r>
                    </a:p>
                    <a:p>
                      <a:pPr marL="285750" indent="-285750">
                        <a:buFont typeface="Arial" panose="020B0604020202020204" pitchFamily="34" charset="0"/>
                        <a:buChar char="•"/>
                      </a:pPr>
                      <a:r>
                        <a:rPr lang="en-GB" sz="1200" dirty="0" smtClean="0"/>
                        <a:t>Price</a:t>
                      </a:r>
                    </a:p>
                    <a:p>
                      <a:pPr marL="285750" indent="-285750">
                        <a:buFont typeface="Arial" panose="020B0604020202020204" pitchFamily="34" charset="0"/>
                        <a:buChar char="•"/>
                      </a:pPr>
                      <a:r>
                        <a:rPr lang="en-GB" sz="1200" dirty="0" smtClean="0"/>
                        <a:t>Notional</a:t>
                      </a:r>
                      <a:r>
                        <a:rPr lang="en-GB" sz="1200" baseline="0" dirty="0" smtClean="0"/>
                        <a:t> amount and currency</a:t>
                      </a:r>
                    </a:p>
                    <a:p>
                      <a:pPr marL="285750" indent="-285750">
                        <a:buFont typeface="Arial" panose="020B0604020202020204" pitchFamily="34" charset="0"/>
                        <a:buChar char="•"/>
                      </a:pPr>
                      <a:r>
                        <a:rPr lang="en-GB" sz="1200" baseline="0" dirty="0" smtClean="0"/>
                        <a:t>Amount and currency of any up-front payment</a:t>
                      </a:r>
                    </a:p>
                    <a:p>
                      <a:pPr marL="285750" indent="-285750">
                        <a:buFont typeface="Arial" panose="020B0604020202020204" pitchFamily="34" charset="0"/>
                        <a:buChar char="•"/>
                      </a:pPr>
                      <a:r>
                        <a:rPr lang="en-GB" sz="1200" baseline="0" dirty="0" smtClean="0"/>
                        <a:t>Payment frequency of reporting &amp; non-reporting counterparties</a:t>
                      </a:r>
                    </a:p>
                    <a:p>
                      <a:pPr marL="285750" marR="0" indent="-285750" algn="l" defTabSz="91429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smtClean="0"/>
                        <a:t>Indication of collateralisation</a:t>
                      </a:r>
                    </a:p>
                    <a:p>
                      <a:pPr marL="285750" indent="-285750">
                        <a:buFont typeface="Arial" panose="020B0604020202020204" pitchFamily="34" charset="0"/>
                        <a:buChar char="•"/>
                      </a:pPr>
                      <a:r>
                        <a:rPr lang="en-GB" sz="1200" b="1" baseline="0" dirty="0" smtClean="0"/>
                        <a:t>Reporting, execution and clearing </a:t>
                      </a:r>
                    </a:p>
                    <a:p>
                      <a:pPr marL="285750" indent="-285750">
                        <a:buFont typeface="Arial" panose="020B0604020202020204" pitchFamily="34" charset="0"/>
                        <a:buChar char="•"/>
                      </a:pPr>
                      <a:r>
                        <a:rPr lang="en-GB" sz="1200" baseline="0" dirty="0" smtClean="0"/>
                        <a:t>Timestamp for submission to SDR</a:t>
                      </a:r>
                    </a:p>
                    <a:p>
                      <a:pPr marL="285750" indent="-285750">
                        <a:buFont typeface="Arial" panose="020B0604020202020204" pitchFamily="34" charset="0"/>
                        <a:buChar char="•"/>
                      </a:pPr>
                      <a:r>
                        <a:rPr lang="en-GB" sz="1200" baseline="0" dirty="0" smtClean="0"/>
                        <a:t>Clearing indicator and venue</a:t>
                      </a:r>
                    </a:p>
                    <a:p>
                      <a:pPr marL="285750" indent="-285750">
                        <a:buFont typeface="Arial" panose="020B0604020202020204" pitchFamily="34" charset="0"/>
                        <a:buChar char="•"/>
                      </a:pPr>
                      <a:r>
                        <a:rPr lang="en-GB" sz="1200" baseline="0" dirty="0" smtClean="0"/>
                        <a:t>Whether counterparty is electing the clearing exception</a:t>
                      </a:r>
                    </a:p>
                    <a:p>
                      <a:pPr marL="285750" indent="-285750">
                        <a:buFont typeface="Arial" panose="020B0604020202020204" pitchFamily="34" charset="0"/>
                        <a:buChar char="•"/>
                      </a:pPr>
                      <a:r>
                        <a:rPr lang="en-GB" sz="1200" baseline="0" dirty="0" smtClean="0"/>
                        <a:t>Execution time stamp</a:t>
                      </a:r>
                    </a:p>
                    <a:p>
                      <a:pPr marL="285750" indent="-285750">
                        <a:buFont typeface="Arial" panose="020B0604020202020204" pitchFamily="34" charset="0"/>
                        <a:buChar char="•"/>
                      </a:pPr>
                      <a:r>
                        <a:rPr lang="en-GB" sz="1200" baseline="0" dirty="0" smtClean="0"/>
                        <a:t>Execution venue</a:t>
                      </a:r>
                    </a:p>
                    <a:p>
                      <a:pPr marL="0" indent="0">
                        <a:buFont typeface="Arial" panose="020B0604020202020204" pitchFamily="34" charset="0"/>
                        <a:buNone/>
                      </a:pP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51</a:t>
            </a:fld>
            <a:endParaRPr lang="en-US" dirty="0"/>
          </a:p>
        </p:txBody>
      </p:sp>
    </p:spTree>
    <p:extLst>
      <p:ext uri="{BB962C8B-B14F-4D97-AF65-F5344CB8AC3E}">
        <p14:creationId xmlns:p14="http://schemas.microsoft.com/office/powerpoint/2010/main" val="1725611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Instrument-specific data fields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3350866301"/>
              </p:ext>
            </p:extLst>
          </p:nvPr>
        </p:nvGraphicFramePr>
        <p:xfrm>
          <a:off x="533400" y="1132114"/>
          <a:ext cx="8077200" cy="4782431"/>
        </p:xfrm>
        <a:graphic>
          <a:graphicData uri="http://schemas.openxmlformats.org/drawingml/2006/table">
            <a:tbl>
              <a:tblPr firstRow="1" bandRow="1">
                <a:tableStyleId>{3C2FFA5D-87B4-456A-9821-1D502468CF0F}</a:tableStyleId>
              </a:tblPr>
              <a:tblGrid>
                <a:gridCol w="2057400"/>
                <a:gridCol w="6019800"/>
              </a:tblGrid>
              <a:tr h="484751">
                <a:tc>
                  <a:txBody>
                    <a:bodyPr/>
                    <a:lstStyle/>
                    <a:p>
                      <a:r>
                        <a:rPr lang="en-GB" dirty="0" smtClean="0"/>
                        <a:t>Instrument class</a:t>
                      </a:r>
                      <a:endParaRPr lang="en-GB" dirty="0"/>
                    </a:p>
                  </a:txBody>
                  <a:tcPr/>
                </a:tc>
                <a:tc>
                  <a:txBody>
                    <a:bodyPr/>
                    <a:lstStyle/>
                    <a:p>
                      <a:r>
                        <a:rPr lang="en-GB" dirty="0" smtClean="0"/>
                        <a:t>Additional data fields</a:t>
                      </a:r>
                      <a:endParaRPr lang="en-GB" dirty="0"/>
                    </a:p>
                  </a:txBody>
                  <a:tcPr/>
                </a:tc>
              </a:tr>
              <a:tr h="897735">
                <a:tc>
                  <a:txBody>
                    <a:bodyPr/>
                    <a:lstStyle/>
                    <a:p>
                      <a:r>
                        <a:rPr lang="en-GB" sz="1200" dirty="0" smtClean="0"/>
                        <a:t>FX</a:t>
                      </a:r>
                      <a:endParaRPr lang="en-GB" sz="1200" dirty="0"/>
                    </a:p>
                  </a:txBody>
                  <a:tcPr/>
                </a:tc>
                <a:tc>
                  <a:txBody>
                    <a:bodyPr/>
                    <a:lstStyle/>
                    <a:p>
                      <a:pPr marL="171450" indent="-171450">
                        <a:buFont typeface="Arial" panose="020B0604020202020204" pitchFamily="34" charset="0"/>
                        <a:buChar char="•"/>
                      </a:pPr>
                      <a:r>
                        <a:rPr lang="en-GB" sz="1200" dirty="0" smtClean="0"/>
                        <a:t>Currency 1 &amp; 2, Notional amount 1 &amp;2</a:t>
                      </a:r>
                    </a:p>
                    <a:p>
                      <a:pPr marL="171450" indent="-171450">
                        <a:buFont typeface="Arial" panose="020B0604020202020204" pitchFamily="34" charset="0"/>
                        <a:buChar char="•"/>
                      </a:pPr>
                      <a:r>
                        <a:rPr lang="en-GB" sz="1200" dirty="0" smtClean="0"/>
                        <a:t>Exchange rate</a:t>
                      </a:r>
                    </a:p>
                    <a:p>
                      <a:pPr marL="171450" indent="-171450">
                        <a:buFont typeface="Arial" panose="020B0604020202020204" pitchFamily="34" charset="0"/>
                        <a:buChar char="•"/>
                      </a:pPr>
                      <a:r>
                        <a:rPr lang="en-GB" sz="1200" dirty="0" smtClean="0"/>
                        <a:t>Delivery type</a:t>
                      </a:r>
                    </a:p>
                    <a:p>
                      <a:pPr marL="171450" indent="-171450">
                        <a:buFont typeface="Arial" panose="020B0604020202020204" pitchFamily="34" charset="0"/>
                        <a:buChar char="•"/>
                      </a:pPr>
                      <a:r>
                        <a:rPr lang="en-GB" sz="1200" dirty="0" smtClean="0"/>
                        <a:t>Settlement or expiration date</a:t>
                      </a:r>
                    </a:p>
                    <a:p>
                      <a:pPr marL="171450" indent="-171450">
                        <a:buFont typeface="Arial" panose="020B0604020202020204" pitchFamily="34" charset="0"/>
                        <a:buChar char="•"/>
                      </a:pPr>
                      <a:endParaRPr lang="en-GB" sz="1200" dirty="0"/>
                    </a:p>
                  </a:txBody>
                  <a:tcPr/>
                </a:tc>
              </a:tr>
              <a:tr h="1644495">
                <a:tc>
                  <a:txBody>
                    <a:bodyPr/>
                    <a:lstStyle/>
                    <a:p>
                      <a:r>
                        <a:rPr lang="en-GB" sz="1200" dirty="0" smtClean="0"/>
                        <a:t>Interest rate &amp; cross currency swaps</a:t>
                      </a:r>
                      <a:endParaRPr lang="en-GB" sz="1200" dirty="0"/>
                    </a:p>
                  </a:txBody>
                  <a:tcPr/>
                </a:tc>
                <a:tc>
                  <a:txBody>
                    <a:bodyPr/>
                    <a:lstStyle/>
                    <a:p>
                      <a:pPr marL="171450" indent="-171450">
                        <a:buFont typeface="Arial" panose="020B0604020202020204" pitchFamily="34" charset="0"/>
                        <a:buChar char="•"/>
                      </a:pPr>
                      <a:r>
                        <a:rPr lang="en-GB" sz="1200" dirty="0" smtClean="0"/>
                        <a:t>Day count convention</a:t>
                      </a:r>
                    </a:p>
                    <a:p>
                      <a:pPr marL="171450" indent="-171450">
                        <a:buFont typeface="Arial" panose="020B0604020202020204" pitchFamily="34" charset="0"/>
                        <a:buChar char="•"/>
                      </a:pPr>
                      <a:r>
                        <a:rPr lang="en-GB" sz="1200" dirty="0" smtClean="0"/>
                        <a:t>Notional amounts and</a:t>
                      </a:r>
                      <a:r>
                        <a:rPr lang="en-GB" sz="1200" baseline="0" dirty="0" smtClean="0"/>
                        <a:t> currency for legs 1 &amp;2</a:t>
                      </a:r>
                    </a:p>
                    <a:p>
                      <a:pPr marL="171450" indent="-171450">
                        <a:buFont typeface="Arial" panose="020B0604020202020204" pitchFamily="34" charset="0"/>
                        <a:buChar char="•"/>
                      </a:pPr>
                      <a:r>
                        <a:rPr lang="en-GB" sz="1200" baseline="0" dirty="0" smtClean="0"/>
                        <a:t>Payer – fixed or floating rates</a:t>
                      </a:r>
                    </a:p>
                    <a:p>
                      <a:pPr marL="171450" indent="-171450">
                        <a:buFont typeface="Arial" panose="020B0604020202020204" pitchFamily="34" charset="0"/>
                        <a:buChar char="•"/>
                      </a:pPr>
                      <a:r>
                        <a:rPr lang="en-GB" sz="1200" baseline="0" dirty="0" smtClean="0"/>
                        <a:t>Direction – whether the principal is paying or receiving the fixed rate</a:t>
                      </a:r>
                    </a:p>
                    <a:p>
                      <a:pPr marL="171450" indent="-171450">
                        <a:buFont typeface="Arial" panose="020B0604020202020204" pitchFamily="34" charset="0"/>
                        <a:buChar char="•"/>
                      </a:pPr>
                      <a:r>
                        <a:rPr lang="en-GB" sz="1200" baseline="0" dirty="0" smtClean="0"/>
                        <a:t>Option type – put, call, straddle</a:t>
                      </a:r>
                    </a:p>
                    <a:p>
                      <a:pPr marL="171450" indent="-171450">
                        <a:buFont typeface="Arial" panose="020B0604020202020204" pitchFamily="34" charset="0"/>
                        <a:buChar char="•"/>
                      </a:pPr>
                      <a:r>
                        <a:rPr lang="en-GB" sz="1200" baseline="0" dirty="0" smtClean="0"/>
                        <a:t>Fixed rate &amp; day count fraction</a:t>
                      </a:r>
                    </a:p>
                    <a:p>
                      <a:pPr marL="171450" indent="-171450">
                        <a:buFont typeface="Arial" panose="020B0604020202020204" pitchFamily="34" charset="0"/>
                        <a:buChar char="•"/>
                      </a:pPr>
                      <a:r>
                        <a:rPr lang="en-GB" sz="1200" baseline="0" dirty="0" smtClean="0"/>
                        <a:t>Floating rate &amp; payment &amp; reset frequency</a:t>
                      </a:r>
                    </a:p>
                    <a:p>
                      <a:pPr marL="171450" indent="-171450">
                        <a:buFont typeface="Arial" panose="020B0604020202020204" pitchFamily="34" charset="0"/>
                        <a:buChar char="•"/>
                      </a:pPr>
                      <a:r>
                        <a:rPr lang="en-GB" sz="1200" baseline="0" dirty="0" smtClean="0"/>
                        <a:t>Floating rate index name/rate period</a:t>
                      </a:r>
                    </a:p>
                    <a:p>
                      <a:pPr marL="0" indent="0">
                        <a:buFont typeface="Arial" panose="020B0604020202020204" pitchFamily="34" charset="0"/>
                        <a:buNone/>
                      </a:pPr>
                      <a:endParaRPr lang="en-GB" sz="1200" dirty="0"/>
                    </a:p>
                  </a:txBody>
                  <a:tcPr/>
                </a:tc>
              </a:tr>
              <a:tr h="484751">
                <a:tc>
                  <a:txBody>
                    <a:bodyPr/>
                    <a:lstStyle/>
                    <a:p>
                      <a:r>
                        <a:rPr lang="en-GB" sz="1200" dirty="0" smtClean="0"/>
                        <a:t>Other commodity swaps</a:t>
                      </a:r>
                      <a:endParaRPr lang="en-GB" sz="1200" dirty="0"/>
                    </a:p>
                  </a:txBody>
                  <a:tcPr/>
                </a:tc>
                <a:tc>
                  <a:txBody>
                    <a:bodyPr/>
                    <a:lstStyle/>
                    <a:p>
                      <a:pPr marL="171450" indent="-171450">
                        <a:buFont typeface="Arial" panose="020B0604020202020204" pitchFamily="34" charset="0"/>
                        <a:buChar char="•"/>
                      </a:pPr>
                      <a:r>
                        <a:rPr lang="en-GB" sz="1200" dirty="0" smtClean="0"/>
                        <a:t>Buyer &amp; seller info</a:t>
                      </a:r>
                    </a:p>
                    <a:p>
                      <a:pPr marL="171450" indent="-171450">
                        <a:buFont typeface="Arial" panose="020B0604020202020204" pitchFamily="34" charset="0"/>
                        <a:buChar char="•"/>
                      </a:pPr>
                      <a:r>
                        <a:rPr lang="en-GB" sz="1200" dirty="0" smtClean="0"/>
                        <a:t>Quantity unit, frequency &amp; total quantity</a:t>
                      </a:r>
                    </a:p>
                    <a:p>
                      <a:pPr marL="171450" indent="-171450">
                        <a:buFont typeface="Arial" panose="020B0604020202020204" pitchFamily="34" charset="0"/>
                        <a:buChar char="•"/>
                      </a:pPr>
                      <a:r>
                        <a:rPr lang="en-GB" sz="1200" dirty="0" smtClean="0"/>
                        <a:t>Price, price unit, price currency</a:t>
                      </a:r>
                    </a:p>
                    <a:p>
                      <a:pPr marL="171450" indent="-171450">
                        <a:buFont typeface="Arial" panose="020B0604020202020204" pitchFamily="34" charset="0"/>
                        <a:buChar char="•"/>
                      </a:pPr>
                      <a:r>
                        <a:rPr lang="en-GB" sz="1200" dirty="0" smtClean="0"/>
                        <a:t>Buyer &amp; seller pay index &amp; averaging method</a:t>
                      </a:r>
                    </a:p>
                    <a:p>
                      <a:pPr marL="171450" indent="-171450">
                        <a:buFont typeface="Arial" panose="020B0604020202020204" pitchFamily="34" charset="0"/>
                        <a:buChar char="•"/>
                      </a:pPr>
                      <a:r>
                        <a:rPr lang="en-GB" sz="1200" dirty="0" smtClean="0"/>
                        <a:t>Grade of the commodity</a:t>
                      </a:r>
                    </a:p>
                    <a:p>
                      <a:pPr marL="171450" indent="-171450">
                        <a:buFont typeface="Arial" panose="020B0604020202020204" pitchFamily="34" charset="0"/>
                        <a:buChar char="•"/>
                      </a:pPr>
                      <a:r>
                        <a:rPr lang="en-GB" sz="1200" dirty="0" smtClean="0"/>
                        <a:t>Option type/style/premium</a:t>
                      </a:r>
                    </a:p>
                    <a:p>
                      <a:pPr marL="171450" indent="-171450">
                        <a:buFont typeface="Arial" panose="020B0604020202020204" pitchFamily="34" charset="0"/>
                        <a:buChar char="•"/>
                      </a:pPr>
                      <a:r>
                        <a:rPr lang="en-GB" sz="1200" dirty="0" smtClean="0"/>
                        <a:t>Specifics</a:t>
                      </a:r>
                      <a:r>
                        <a:rPr lang="en-GB" sz="1200" baseline="0" dirty="0" smtClean="0"/>
                        <a:t> around electric power commodities</a:t>
                      </a:r>
                      <a:endParaRPr lang="en-GB" sz="1200" dirty="0" smtClean="0"/>
                    </a:p>
                    <a:p>
                      <a:pPr marL="171450" indent="-171450">
                        <a:buFont typeface="Arial" panose="020B0604020202020204" pitchFamily="34" charset="0"/>
                        <a:buChar char="•"/>
                      </a:pP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52</a:t>
            </a:fld>
            <a:endParaRPr lang="en-US" dirty="0"/>
          </a:p>
        </p:txBody>
      </p:sp>
    </p:spTree>
    <p:extLst>
      <p:ext uri="{BB962C8B-B14F-4D97-AF65-F5344CB8AC3E}">
        <p14:creationId xmlns:p14="http://schemas.microsoft.com/office/powerpoint/2010/main" val="3401820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 cycle/continuation data </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Updates can be made in either life cycle format or state data</a:t>
            </a:r>
          </a:p>
          <a:p>
            <a:pPr marL="617188" lvl="2" indent="-342900">
              <a:buFont typeface="Arial" panose="020B0604020202020204" pitchFamily="34" charset="0"/>
              <a:buChar char="•"/>
            </a:pPr>
            <a:r>
              <a:rPr lang="en-GB" dirty="0" smtClean="0"/>
              <a:t>Difference is that life cycle data are event specific and deadlines are only triggered by event</a:t>
            </a:r>
          </a:p>
          <a:p>
            <a:pPr marL="617188" lvl="2" indent="-342900">
              <a:buFont typeface="Arial" panose="020B0604020202020204" pitchFamily="34" charset="0"/>
              <a:buChar char="•"/>
            </a:pPr>
            <a:r>
              <a:rPr lang="en-GB" dirty="0" smtClean="0"/>
              <a:t>State data is a daily snapshot submitted to SDR</a:t>
            </a:r>
          </a:p>
          <a:p>
            <a:pPr marL="342900" lvl="1" indent="-342900">
              <a:buFont typeface="Arial" panose="020B0604020202020204" pitchFamily="34" charset="0"/>
              <a:buChar char="•"/>
            </a:pPr>
            <a:r>
              <a:rPr lang="en-GB" dirty="0" smtClean="0"/>
              <a:t>SDR’s choose format and reporting parties choose SDRs</a:t>
            </a:r>
          </a:p>
          <a:p>
            <a:pPr marL="342900" lvl="1" indent="-342900">
              <a:buFont typeface="Arial" panose="020B0604020202020204" pitchFamily="34" charset="0"/>
              <a:buChar char="•"/>
            </a:pPr>
            <a:r>
              <a:rPr lang="en-GB" dirty="0" smtClean="0"/>
              <a:t>For cleared swaps, whether mandatorily or voluntarily cleared. DCO is responsible for reporting</a:t>
            </a:r>
          </a:p>
          <a:p>
            <a:pPr marL="342900" lvl="1" indent="-342900">
              <a:buFont typeface="Arial" panose="020B0604020202020204" pitchFamily="34" charset="0"/>
              <a:buChar char="•"/>
            </a:pPr>
            <a:r>
              <a:rPr lang="en-GB" dirty="0" smtClean="0"/>
              <a:t>For un-cleared swaps, reporting counterparty (RC) needs to report same day it occurs – with exception of corporate events of the non-RC, which need to be reported T+2</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53</a:t>
            </a:fld>
            <a:endParaRPr lang="en-US" dirty="0"/>
          </a:p>
        </p:txBody>
      </p:sp>
    </p:spTree>
    <p:extLst>
      <p:ext uri="{BB962C8B-B14F-4D97-AF65-F5344CB8AC3E}">
        <p14:creationId xmlns:p14="http://schemas.microsoft.com/office/powerpoint/2010/main" val="919702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treatment of identifiers – unique swap identifiers</a:t>
            </a:r>
            <a:endParaRPr lang="en-GB" dirty="0"/>
          </a:p>
        </p:txBody>
      </p:sp>
      <p:sp>
        <p:nvSpPr>
          <p:cNvPr id="3" name="Content Placeholder 2"/>
          <p:cNvSpPr>
            <a:spLocks noGrp="1"/>
          </p:cNvSpPr>
          <p:nvPr>
            <p:ph sz="quarter" idx="15"/>
          </p:nvPr>
        </p:nvSpPr>
        <p:spPr/>
        <p:txBody>
          <a:bodyPr/>
          <a:lstStyle/>
          <a:p>
            <a:pPr marL="11462" indent="-285750">
              <a:buFont typeface="Arial" panose="020B0604020202020204" pitchFamily="34" charset="0"/>
              <a:buChar char="•"/>
            </a:pPr>
            <a:r>
              <a:rPr lang="en-GB" sz="1400" dirty="0" smtClean="0"/>
              <a:t>Unique swap identifiers is US terminology for unique trade identifiers</a:t>
            </a:r>
          </a:p>
          <a:p>
            <a:pPr marL="11462" indent="-285750">
              <a:buFont typeface="Arial" panose="020B0604020202020204" pitchFamily="34" charset="0"/>
              <a:buChar char="•"/>
            </a:pPr>
            <a:r>
              <a:rPr lang="en-GB" sz="1400" dirty="0" smtClean="0"/>
              <a:t>Unique swap identifiers are created by reporting counterparty per rule requirements</a:t>
            </a:r>
          </a:p>
          <a:p>
            <a:pPr marL="11462" indent="-285750">
              <a:buFont typeface="Arial" panose="020B0604020202020204" pitchFamily="34" charset="0"/>
              <a:buChar char="•"/>
            </a:pPr>
            <a:r>
              <a:rPr lang="en-GB" sz="1400" dirty="0" smtClean="0"/>
              <a:t>During allocation – must report as separate transactions the original transaction between SD and agent, but it is also necessary for each individual swap between the SD and one of the agent’s clients to also to be reported </a:t>
            </a:r>
          </a:p>
          <a:p>
            <a:pPr marL="11462" indent="-285750">
              <a:buFont typeface="Arial" panose="020B0604020202020204" pitchFamily="34" charset="0"/>
              <a:buChar char="•"/>
            </a:pPr>
            <a:r>
              <a:rPr lang="en-GB" sz="1400" dirty="0" smtClean="0"/>
              <a:t>The final rule will require the agent to inform the reporting CP of the identities of the actual CPs as soon as technologically practicable, but no later than 8 business hours after execution</a:t>
            </a:r>
          </a:p>
          <a:p>
            <a:pPr marL="11462" indent="-285750">
              <a:buFont typeface="Arial" panose="020B0604020202020204" pitchFamily="34" charset="0"/>
              <a:buChar char="•"/>
            </a:pPr>
            <a:r>
              <a:rPr lang="en-GB" sz="1400" dirty="0" smtClean="0"/>
              <a:t>Post execution events:</a:t>
            </a:r>
          </a:p>
          <a:p>
            <a:pPr marL="560038" lvl="2" indent="-285750">
              <a:buFont typeface="Arial" panose="020B0604020202020204" pitchFamily="34" charset="0"/>
              <a:buChar char="•"/>
            </a:pPr>
            <a:r>
              <a:rPr lang="en-GB" sz="1400" dirty="0" smtClean="0"/>
              <a:t>The USI will only be replaced where a new swap takes the place of an old swap, such as with compressions or </a:t>
            </a:r>
            <a:r>
              <a:rPr lang="en-GB" sz="1400" dirty="0" err="1" smtClean="0"/>
              <a:t>novations</a:t>
            </a:r>
            <a:endParaRPr lang="en-GB" sz="1400" dirty="0" smtClean="0"/>
          </a:p>
          <a:p>
            <a:pPr marL="560038" lvl="2" indent="-285750">
              <a:buFont typeface="Arial" panose="020B0604020202020204" pitchFamily="34" charset="0"/>
              <a:buChar char="•"/>
            </a:pPr>
            <a:r>
              <a:rPr lang="en-GB" sz="1400" dirty="0" smtClean="0"/>
              <a:t>For events that do not result in the creation of a new swap, such as partial terminations or changes to counterparty names, the swap in question will retain the original USI </a:t>
            </a: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54</a:t>
            </a:fld>
            <a:endParaRPr lang="en-US" dirty="0"/>
          </a:p>
        </p:txBody>
      </p:sp>
    </p:spTree>
    <p:extLst>
      <p:ext uri="{BB962C8B-B14F-4D97-AF65-F5344CB8AC3E}">
        <p14:creationId xmlns:p14="http://schemas.microsoft.com/office/powerpoint/2010/main" val="2455028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treatment of identifiers – unique product identifiers</a:t>
            </a:r>
            <a:endParaRPr lang="en-GB" dirty="0"/>
          </a:p>
        </p:txBody>
      </p:sp>
      <p:sp>
        <p:nvSpPr>
          <p:cNvPr id="3" name="Content Placeholder 2"/>
          <p:cNvSpPr>
            <a:spLocks noGrp="1"/>
          </p:cNvSpPr>
          <p:nvPr>
            <p:ph sz="quarter" idx="15"/>
          </p:nvPr>
        </p:nvSpPr>
        <p:spPr/>
        <p:txBody>
          <a:bodyPr/>
          <a:lstStyle/>
          <a:p>
            <a:pPr lvl="1"/>
            <a:r>
              <a:rPr lang="en-GB" dirty="0"/>
              <a:t>The final rule provides that each swap must be identified by a unique product identifier and product classification system acceptable to the CFTC, when such an identifier and classification system are designated by the CFTC for this purpose. </a:t>
            </a:r>
          </a:p>
          <a:p>
            <a:pPr lvl="1"/>
            <a:r>
              <a:rPr lang="en-GB" dirty="0"/>
              <a:t>Prior to this designation, each SD must use the internal product identifier or product description used by the SDR in all recordkeeping and swap data reporting. </a:t>
            </a:r>
            <a:endParaRPr lang="en-GB" dirty="0" smtClean="0"/>
          </a:p>
          <a:p>
            <a:pPr marL="0" lvl="1" indent="0">
              <a:buNone/>
            </a:pPr>
            <a:endParaRPr lang="en-GB" dirty="0"/>
          </a:p>
          <a:p>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55</a:t>
            </a:fld>
            <a:endParaRPr lang="en-US" dirty="0"/>
          </a:p>
        </p:txBody>
      </p:sp>
    </p:spTree>
    <p:extLst>
      <p:ext uri="{BB962C8B-B14F-4D97-AF65-F5344CB8AC3E}">
        <p14:creationId xmlns:p14="http://schemas.microsoft.com/office/powerpoint/2010/main" val="2306240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Real-time public reporting</a:t>
            </a:r>
            <a:endParaRPr lang="en-GB" dirty="0"/>
          </a:p>
        </p:txBody>
      </p:sp>
      <p:sp>
        <p:nvSpPr>
          <p:cNvPr id="3" name="Content Placeholder 2"/>
          <p:cNvSpPr>
            <a:spLocks noGrp="1"/>
          </p:cNvSpPr>
          <p:nvPr>
            <p:ph sz="quarter" idx="15"/>
          </p:nvPr>
        </p:nvSpPr>
        <p:spPr>
          <a:xfrm>
            <a:off x="533400" y="1295400"/>
            <a:ext cx="8077200" cy="4876800"/>
          </a:xfrm>
        </p:spPr>
        <p:txBody>
          <a:bodyPr/>
          <a:lstStyle/>
          <a:p>
            <a:pPr>
              <a:buFont typeface="Arial" panose="020B0604020202020204" pitchFamily="34" charset="0"/>
              <a:buChar char="•"/>
            </a:pPr>
            <a:r>
              <a:rPr lang="en-GB" sz="1400" dirty="0" smtClean="0"/>
              <a:t>Two categories of reporting – (1) reporting that goes to the SDR for purposes of market stability -everything covered so far; and (2) price information that the SDR provides to the public in real-time</a:t>
            </a:r>
          </a:p>
          <a:p>
            <a:pPr>
              <a:buFont typeface="Arial" panose="020B0604020202020204" pitchFamily="34" charset="0"/>
              <a:buChar char="•"/>
            </a:pPr>
            <a:r>
              <a:rPr lang="en-GB" sz="1400" dirty="0" smtClean="0"/>
              <a:t>While SDR has responsibility to disseminate, reporting counterparties (RCs) need to provide this information to SDRs in real-time in separate reporting fields</a:t>
            </a:r>
          </a:p>
          <a:p>
            <a:pPr>
              <a:buFont typeface="Arial" panose="020B0604020202020204" pitchFamily="34" charset="0"/>
              <a:buChar char="•"/>
            </a:pPr>
            <a:r>
              <a:rPr lang="en-GB" sz="1400" dirty="0" smtClean="0"/>
              <a:t>Like with SDR reporting, obligations are already satisfied if the transaction is executed on a SEF or DCM (so ETDs are out of real-time reporting scope, like with SDR reporting)</a:t>
            </a:r>
          </a:p>
          <a:p>
            <a:pPr>
              <a:buFont typeface="Arial" panose="020B0604020202020204" pitchFamily="34" charset="0"/>
              <a:buChar char="•"/>
            </a:pPr>
            <a:r>
              <a:rPr lang="en-GB" sz="1400" dirty="0" smtClean="0"/>
              <a:t>Swap dealers are prevented from disclosing pricing and transaction data per real-time reporting requirements prior to public dissemination by the SDR, except if:</a:t>
            </a:r>
          </a:p>
          <a:p>
            <a:pPr lvl="2">
              <a:buFont typeface="Arial" panose="020B0604020202020204" pitchFamily="34" charset="0"/>
              <a:buChar char="•"/>
            </a:pPr>
            <a:r>
              <a:rPr lang="en-GB" sz="1400" dirty="0" smtClean="0"/>
              <a:t>The disclosure is made before </a:t>
            </a:r>
            <a:r>
              <a:rPr lang="en-GB" sz="1400" b="1" dirty="0" smtClean="0"/>
              <a:t>transmittal </a:t>
            </a:r>
            <a:r>
              <a:rPr lang="en-GB" sz="1400" dirty="0" smtClean="0"/>
              <a:t>to SDR</a:t>
            </a:r>
          </a:p>
          <a:p>
            <a:pPr lvl="2">
              <a:buFont typeface="Arial" panose="020B0604020202020204" pitchFamily="34" charset="0"/>
              <a:buChar char="•"/>
            </a:pPr>
            <a:r>
              <a:rPr lang="en-GB" sz="1400" dirty="0" smtClean="0"/>
              <a:t>Disclosure is made only to customer base of SD</a:t>
            </a:r>
          </a:p>
          <a:p>
            <a:pPr lvl="2">
              <a:buFont typeface="Arial" panose="020B0604020202020204" pitchFamily="34" charset="0"/>
              <a:buChar char="•"/>
            </a:pPr>
            <a:r>
              <a:rPr lang="en-GB" sz="1400" dirty="0" smtClean="0"/>
              <a:t>Counterparties are provided notice of such disclosure</a:t>
            </a:r>
          </a:p>
          <a:p>
            <a:pPr lvl="2">
              <a:buFont typeface="Arial" panose="020B0604020202020204" pitchFamily="34" charset="0"/>
              <a:buChar char="•"/>
            </a:pPr>
            <a:r>
              <a:rPr lang="en-GB" sz="1400" dirty="0" smtClean="0"/>
              <a:t>Disclosure is non-discriminatory</a:t>
            </a:r>
          </a:p>
          <a:p>
            <a:pPr lvl="1">
              <a:buFont typeface="Arial" panose="020B0604020202020204" pitchFamily="34" charset="0"/>
              <a:buChar char="•"/>
            </a:pPr>
            <a:r>
              <a:rPr lang="en-GB" sz="1400" dirty="0" smtClean="0"/>
              <a:t>To shield sensitive information from the market, the dissemination of notional information shall be subject to a rounding convention and caps</a:t>
            </a:r>
          </a:p>
          <a:p>
            <a:pPr lvl="1">
              <a:buFont typeface="Arial" panose="020B0604020202020204" pitchFamily="34" charset="0"/>
              <a:buChar char="•"/>
            </a:pPr>
            <a:r>
              <a:rPr lang="en-GB" sz="1400" dirty="0" smtClean="0"/>
              <a:t>Because of Treasury exemption, real-time public reporting does not apply to FX swaps and forwards</a:t>
            </a:r>
          </a:p>
          <a:p>
            <a:pPr>
              <a:buFont typeface="Arial" panose="020B0604020202020204" pitchFamily="34" charset="0"/>
              <a:buChar char="•"/>
            </a:pP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56</a:t>
            </a:fld>
            <a:endParaRPr lang="en-US" dirty="0"/>
          </a:p>
        </p:txBody>
      </p:sp>
    </p:spTree>
    <p:extLst>
      <p:ext uri="{BB962C8B-B14F-4D97-AF65-F5344CB8AC3E}">
        <p14:creationId xmlns:p14="http://schemas.microsoft.com/office/powerpoint/2010/main" val="1784487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Real-time public reporting data fields</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1893857487"/>
              </p:ext>
            </p:extLst>
          </p:nvPr>
        </p:nvGraphicFramePr>
        <p:xfrm>
          <a:off x="533400" y="1752600"/>
          <a:ext cx="8077200" cy="4419600"/>
        </p:xfrm>
        <a:graphic>
          <a:graphicData uri="http://schemas.openxmlformats.org/drawingml/2006/table">
            <a:tbl>
              <a:tblPr firstRow="1" bandRow="1">
                <a:tableStyleId>{69C7853C-536D-4A76-A0AE-DD22124D55A5}</a:tableStyleId>
              </a:tblPr>
              <a:tblGrid>
                <a:gridCol w="4038600"/>
                <a:gridCol w="4038600"/>
              </a:tblGrid>
              <a:tr h="859367">
                <a:tc>
                  <a:txBody>
                    <a:bodyPr/>
                    <a:lstStyle/>
                    <a:p>
                      <a:r>
                        <a:rPr lang="en-GB" dirty="0" smtClean="0"/>
                        <a:t>Overlap with SDR reporting </a:t>
                      </a:r>
                      <a:endParaRPr lang="en-GB" dirty="0"/>
                    </a:p>
                  </a:txBody>
                  <a:tcPr/>
                </a:tc>
                <a:tc>
                  <a:txBody>
                    <a:bodyPr/>
                    <a:lstStyle/>
                    <a:p>
                      <a:r>
                        <a:rPr lang="en-GB" dirty="0" smtClean="0"/>
                        <a:t>Real-time specific fields</a:t>
                      </a:r>
                      <a:endParaRPr lang="en-GB" dirty="0"/>
                    </a:p>
                  </a:txBody>
                  <a:tcPr/>
                </a:tc>
              </a:tr>
              <a:tr h="3560233">
                <a:tc>
                  <a:txBody>
                    <a:bodyPr/>
                    <a:lstStyle/>
                    <a:p>
                      <a:pPr marL="171450" indent="-171450">
                        <a:buFont typeface="Arial" panose="020B0604020202020204" pitchFamily="34" charset="0"/>
                        <a:buChar char="•"/>
                      </a:pPr>
                      <a:r>
                        <a:rPr lang="en-GB" sz="1200" dirty="0" smtClean="0"/>
                        <a:t>Execution time stamp</a:t>
                      </a:r>
                    </a:p>
                    <a:p>
                      <a:pPr marL="171450" indent="-171450">
                        <a:buFont typeface="Arial" panose="020B0604020202020204" pitchFamily="34" charset="0"/>
                        <a:buChar char="•"/>
                      </a:pPr>
                      <a:r>
                        <a:rPr lang="en-GB" sz="1200" dirty="0" smtClean="0"/>
                        <a:t>Cleared or </a:t>
                      </a:r>
                      <a:r>
                        <a:rPr lang="en-GB" sz="1200" dirty="0" err="1" smtClean="0"/>
                        <a:t>uncleared</a:t>
                      </a:r>
                      <a:endParaRPr lang="en-GB" sz="1200" dirty="0" smtClean="0"/>
                    </a:p>
                    <a:p>
                      <a:pPr marL="171450" indent="-171450">
                        <a:buFont typeface="Arial" panose="020B0604020202020204" pitchFamily="34" charset="0"/>
                        <a:buChar char="•"/>
                      </a:pPr>
                      <a:r>
                        <a:rPr lang="en-GB" sz="1200" dirty="0" smtClean="0"/>
                        <a:t>Indication of collateralisation</a:t>
                      </a:r>
                    </a:p>
                    <a:p>
                      <a:pPr marL="171450" indent="-171450">
                        <a:buFont typeface="Arial" panose="020B0604020202020204" pitchFamily="34" charset="0"/>
                        <a:buChar char="•"/>
                      </a:pPr>
                      <a:r>
                        <a:rPr lang="en-GB" sz="1200" dirty="0" smtClean="0"/>
                        <a:t>Execution</a:t>
                      </a:r>
                      <a:r>
                        <a:rPr lang="en-GB" sz="1200" baseline="0" dirty="0" smtClean="0"/>
                        <a:t> venue</a:t>
                      </a:r>
                    </a:p>
                    <a:p>
                      <a:pPr marL="171450" indent="-171450">
                        <a:buFont typeface="Arial" panose="020B0604020202020204" pitchFamily="34" charset="0"/>
                        <a:buChar char="•"/>
                      </a:pPr>
                      <a:r>
                        <a:rPr lang="en-GB" sz="1200" baseline="0" dirty="0" smtClean="0"/>
                        <a:t>Start &amp; end date</a:t>
                      </a:r>
                    </a:p>
                    <a:p>
                      <a:pPr marL="171450" indent="-171450">
                        <a:buFont typeface="Arial" panose="020B0604020202020204" pitchFamily="34" charset="0"/>
                        <a:buChar char="•"/>
                      </a:pPr>
                      <a:r>
                        <a:rPr lang="en-GB" sz="1200" baseline="0" dirty="0" smtClean="0"/>
                        <a:t>Unique product identifier</a:t>
                      </a:r>
                    </a:p>
                    <a:p>
                      <a:pPr marL="171450" indent="-171450">
                        <a:buFont typeface="Arial" panose="020B0604020202020204" pitchFamily="34" charset="0"/>
                        <a:buChar char="•"/>
                      </a:pPr>
                      <a:r>
                        <a:rPr lang="en-GB" sz="1200" baseline="0" dirty="0" smtClean="0"/>
                        <a:t>Contract type</a:t>
                      </a:r>
                    </a:p>
                    <a:p>
                      <a:pPr marL="171450" indent="-171450">
                        <a:buFont typeface="Arial" panose="020B0604020202020204" pitchFamily="34" charset="0"/>
                        <a:buChar char="•"/>
                      </a:pPr>
                      <a:endParaRPr lang="en-GB" sz="1200" dirty="0"/>
                    </a:p>
                  </a:txBody>
                  <a:tcPr/>
                </a:tc>
                <a:tc>
                  <a:txBody>
                    <a:bodyPr/>
                    <a:lstStyle/>
                    <a:p>
                      <a:pPr marL="171450" indent="-171450">
                        <a:buFont typeface="Arial" panose="020B0604020202020204" pitchFamily="34" charset="0"/>
                        <a:buChar char="•"/>
                      </a:pPr>
                      <a:r>
                        <a:rPr lang="en-GB" sz="1200" dirty="0" smtClean="0"/>
                        <a:t>Contract sub-type</a:t>
                      </a:r>
                    </a:p>
                    <a:p>
                      <a:pPr marL="171450" indent="-171450">
                        <a:buFont typeface="Arial" panose="020B0604020202020204" pitchFamily="34" charset="0"/>
                        <a:buChar char="•"/>
                      </a:pPr>
                      <a:r>
                        <a:rPr lang="en-GB" sz="1200" dirty="0" smtClean="0"/>
                        <a:t>Asset &amp; sub-asset </a:t>
                      </a:r>
                      <a:r>
                        <a:rPr lang="en-GB" sz="1200" dirty="0" err="1" smtClean="0"/>
                        <a:t>classfication</a:t>
                      </a:r>
                      <a:endParaRPr lang="en-GB" sz="1200" dirty="0" smtClean="0"/>
                    </a:p>
                    <a:p>
                      <a:pPr marL="171450" indent="-171450">
                        <a:buFont typeface="Arial" panose="020B0604020202020204" pitchFamily="34" charset="0"/>
                        <a:buChar char="•"/>
                      </a:pPr>
                      <a:r>
                        <a:rPr lang="en-GB" sz="1200" dirty="0" smtClean="0"/>
                        <a:t>Price forming continuation</a:t>
                      </a:r>
                      <a:r>
                        <a:rPr lang="en-GB" sz="1200" baseline="0" dirty="0" smtClean="0"/>
                        <a:t> data</a:t>
                      </a:r>
                    </a:p>
                    <a:p>
                      <a:pPr marL="171450" indent="-171450">
                        <a:buFont typeface="Arial" panose="020B0604020202020204" pitchFamily="34" charset="0"/>
                        <a:buChar char="•"/>
                      </a:pPr>
                      <a:r>
                        <a:rPr lang="en-GB" sz="1200" baseline="0" dirty="0" smtClean="0"/>
                        <a:t>Underlying asset 1&amp;2</a:t>
                      </a:r>
                    </a:p>
                    <a:p>
                      <a:pPr marL="171450" indent="-171450">
                        <a:buFont typeface="Arial" panose="020B0604020202020204" pitchFamily="34" charset="0"/>
                        <a:buChar char="•"/>
                      </a:pPr>
                      <a:r>
                        <a:rPr lang="en-GB" sz="1200" baseline="0" dirty="0" smtClean="0"/>
                        <a:t>Price notation</a:t>
                      </a:r>
                    </a:p>
                    <a:p>
                      <a:pPr marL="171450" indent="-171450">
                        <a:buFont typeface="Arial" panose="020B0604020202020204" pitchFamily="34" charset="0"/>
                        <a:buChar char="•"/>
                      </a:pPr>
                      <a:r>
                        <a:rPr lang="en-GB" sz="1200" baseline="0" dirty="0" smtClean="0"/>
                        <a:t>Additional price notation – such as premiums, presence of collateral, front and back end payments</a:t>
                      </a:r>
                    </a:p>
                    <a:p>
                      <a:pPr marL="171450" indent="-171450">
                        <a:buFont typeface="Arial" panose="020B0604020202020204" pitchFamily="34" charset="0"/>
                        <a:buChar char="•"/>
                      </a:pPr>
                      <a:r>
                        <a:rPr lang="en-GB" sz="1200" baseline="0" dirty="0" smtClean="0"/>
                        <a:t>Rounded notional or principal amount (1&amp;2)</a:t>
                      </a:r>
                    </a:p>
                    <a:p>
                      <a:pPr marL="171450" indent="-171450">
                        <a:buFont typeface="Arial" panose="020B0604020202020204" pitchFamily="34" charset="0"/>
                        <a:buChar char="•"/>
                      </a:pPr>
                      <a:r>
                        <a:rPr lang="en-GB" sz="1200" baseline="0" dirty="0" smtClean="0"/>
                        <a:t>Notional currency (1&amp;2) </a:t>
                      </a:r>
                    </a:p>
                    <a:p>
                      <a:pPr marL="171450" indent="-171450">
                        <a:buFont typeface="Arial" panose="020B0604020202020204" pitchFamily="34" charset="0"/>
                        <a:buChar char="•"/>
                      </a:pPr>
                      <a:r>
                        <a:rPr lang="en-GB" sz="1200" baseline="0" dirty="0" smtClean="0"/>
                        <a:t>Payment &amp; reset frequencies 1 &amp;2</a:t>
                      </a:r>
                    </a:p>
                    <a:p>
                      <a:pPr marL="171450" indent="-171450">
                        <a:buFont typeface="Arial" panose="020B0604020202020204" pitchFamily="34" charset="0"/>
                        <a:buChar char="•"/>
                      </a:pPr>
                      <a:r>
                        <a:rPr lang="en-GB" sz="1200" baseline="0" dirty="0" smtClean="0"/>
                        <a:t>Block trades</a:t>
                      </a:r>
                    </a:p>
                    <a:p>
                      <a:pPr marL="171450" indent="-171450">
                        <a:buFont typeface="Arial" panose="020B0604020202020204" pitchFamily="34" charset="0"/>
                        <a:buChar char="•"/>
                      </a:pPr>
                      <a:r>
                        <a:rPr lang="en-GB" sz="1200" baseline="0" dirty="0" smtClean="0"/>
                        <a:t>Indication of end-user exception</a:t>
                      </a:r>
                    </a:p>
                    <a:p>
                      <a:pPr marL="171450" indent="-171450">
                        <a:buFont typeface="Arial" panose="020B0604020202020204" pitchFamily="34" charset="0"/>
                        <a:buChar char="•"/>
                      </a:pPr>
                      <a:r>
                        <a:rPr lang="en-GB" sz="1200" baseline="0" dirty="0" smtClean="0"/>
                        <a:t>Cancellation or correction </a:t>
                      </a:r>
                    </a:p>
                    <a:p>
                      <a:pPr marL="171450" indent="-171450">
                        <a:buFont typeface="Arial" panose="020B0604020202020204" pitchFamily="34" charset="0"/>
                        <a:buChar char="•"/>
                      </a:pPr>
                      <a:endParaRPr lang="en-GB" sz="1200" baseline="0" dirty="0" smtClean="0"/>
                    </a:p>
                    <a:p>
                      <a:pPr marL="171450" indent="-171450">
                        <a:buFont typeface="Arial" panose="020B0604020202020204" pitchFamily="34" charset="0"/>
                        <a:buChar char="•"/>
                      </a:pPr>
                      <a:endParaRPr lang="en-GB" sz="12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57</a:t>
            </a:fld>
            <a:endParaRPr lang="en-US" dirty="0"/>
          </a:p>
        </p:txBody>
      </p:sp>
    </p:spTree>
    <p:extLst>
      <p:ext uri="{BB962C8B-B14F-4D97-AF65-F5344CB8AC3E}">
        <p14:creationId xmlns:p14="http://schemas.microsoft.com/office/powerpoint/2010/main" val="4286466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Dodd-Frank treatment of intragroup transactions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Certain intragroup transactions are eligible for an exemption from the clearing requirement</a:t>
            </a:r>
          </a:p>
          <a:p>
            <a:pPr marL="68612" indent="-342900">
              <a:buFont typeface="Arial" panose="020B0604020202020204" pitchFamily="34" charset="0"/>
              <a:buChar char="•"/>
            </a:pPr>
            <a:r>
              <a:rPr lang="en-GB" dirty="0" smtClean="0"/>
              <a:t>However, reporting obligations still apply and reporting counterparty will need to document eligibility for clearing exemption in reporting fields</a:t>
            </a:r>
          </a:p>
          <a:p>
            <a:pPr marL="68612" indent="-342900">
              <a:buFont typeface="Arial" panose="020B0604020202020204" pitchFamily="34" charset="0"/>
              <a:buChar char="•"/>
            </a:pPr>
            <a:r>
              <a:rPr lang="en-GB" dirty="0" smtClean="0"/>
              <a:t>No-action relief for part 45 reporting requirements for swaps between </a:t>
            </a:r>
            <a:r>
              <a:rPr lang="en-GB" b="1" dirty="0" smtClean="0"/>
              <a:t>non-</a:t>
            </a:r>
            <a:r>
              <a:rPr lang="en-GB" dirty="0" smtClean="0"/>
              <a:t>SD affiliates</a:t>
            </a:r>
          </a:p>
          <a:p>
            <a:pPr marL="68612" indent="-342900">
              <a:buFont typeface="Arial" panose="020B0604020202020204" pitchFamily="34" charset="0"/>
              <a:buChar char="•"/>
            </a:pPr>
            <a:r>
              <a:rPr lang="en-GB" dirty="0" smtClean="0"/>
              <a:t>Relief does not apply to swaps submitted for clearing or executed on an exchange (because inapplicable – utilities have reporting and confirmation duties in those circumstances). </a:t>
            </a:r>
          </a:p>
          <a:p>
            <a:pPr indent="0"/>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58</a:t>
            </a:fld>
            <a:endParaRPr lang="en-US" dirty="0"/>
          </a:p>
        </p:txBody>
      </p:sp>
    </p:spTree>
    <p:extLst>
      <p:ext uri="{BB962C8B-B14F-4D97-AF65-F5344CB8AC3E}">
        <p14:creationId xmlns:p14="http://schemas.microsoft.com/office/powerpoint/2010/main" val="3050754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Pre-enactment &amp; transition swaps</a:t>
            </a:r>
            <a:br>
              <a:rPr lang="en-GB" dirty="0" smtClean="0"/>
            </a:br>
            <a:r>
              <a:rPr lang="en-GB" dirty="0"/>
              <a:t/>
            </a:r>
            <a:br>
              <a:rPr lang="en-GB" dirty="0"/>
            </a:br>
            <a:r>
              <a:rPr lang="en-GB" dirty="0" smtClean="0"/>
              <a:t/>
            </a:r>
            <a:br>
              <a:rPr lang="en-GB" dirty="0" smtClean="0"/>
            </a:br>
            <a:r>
              <a:rPr lang="en-GB" dirty="0" smtClean="0"/>
              <a:t>- </a:t>
            </a:r>
            <a:r>
              <a:rPr lang="en-GB" sz="1400" dirty="0" smtClean="0"/>
              <a:t>Data fields largely overlap SDR reporting requirements</a:t>
            </a:r>
            <a:br>
              <a:rPr lang="en-GB" sz="1400" dirty="0" smtClean="0"/>
            </a:br>
            <a:r>
              <a:rPr lang="en-GB" sz="1400" dirty="0" smtClean="0"/>
              <a:t>- Counterparties will need to get LEIs if swaps are still in existence by April 25, 2011</a:t>
            </a:r>
            <a:br>
              <a:rPr lang="en-GB" sz="1400" dirty="0" smtClean="0"/>
            </a:br>
            <a:r>
              <a:rPr lang="en-GB" sz="1400" dirty="0" smtClean="0"/>
              <a:t>- There is no need to obtain other identifiers, such as UPI or UTI </a:t>
            </a:r>
            <a:endParaRPr lang="en-GB"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2634086"/>
              </p:ext>
            </p:extLst>
          </p:nvPr>
        </p:nvGraphicFramePr>
        <p:xfrm>
          <a:off x="304800" y="3171255"/>
          <a:ext cx="8077200" cy="2051430"/>
        </p:xfrm>
        <a:graphic>
          <a:graphicData uri="http://schemas.openxmlformats.org/drawingml/2006/table">
            <a:tbl>
              <a:tblPr firstRow="1" bandRow="1">
                <a:tableStyleId>{775DCB02-9BB8-47FD-8907-85C794F793BA}</a:tableStyleId>
              </a:tblPr>
              <a:tblGrid>
                <a:gridCol w="2692400"/>
                <a:gridCol w="2692400"/>
                <a:gridCol w="2692400"/>
              </a:tblGrid>
              <a:tr h="383986">
                <a:tc>
                  <a:txBody>
                    <a:bodyPr/>
                    <a:lstStyle/>
                    <a:p>
                      <a:r>
                        <a:rPr lang="en-GB" dirty="0" smtClean="0"/>
                        <a:t>Type of swap </a:t>
                      </a:r>
                      <a:endParaRPr lang="en-GB" dirty="0"/>
                    </a:p>
                  </a:txBody>
                  <a:tcPr/>
                </a:tc>
                <a:tc>
                  <a:txBody>
                    <a:bodyPr/>
                    <a:lstStyle/>
                    <a:p>
                      <a:r>
                        <a:rPr lang="en-GB" dirty="0" smtClean="0"/>
                        <a:t>Scope of information</a:t>
                      </a:r>
                      <a:endParaRPr lang="en-GB" dirty="0"/>
                    </a:p>
                  </a:txBody>
                  <a:tcPr/>
                </a:tc>
                <a:tc>
                  <a:txBody>
                    <a:bodyPr/>
                    <a:lstStyle/>
                    <a:p>
                      <a:r>
                        <a:rPr lang="en-GB" dirty="0" smtClean="0"/>
                        <a:t>Reporting deadline</a:t>
                      </a:r>
                      <a:endParaRPr lang="en-GB" dirty="0"/>
                    </a:p>
                  </a:txBody>
                  <a:tcPr/>
                </a:tc>
              </a:tr>
              <a:tr h="757451">
                <a:tc>
                  <a:txBody>
                    <a:bodyPr/>
                    <a:lstStyle/>
                    <a:p>
                      <a:r>
                        <a:rPr lang="en-GB" sz="1400" b="1" dirty="0" smtClean="0"/>
                        <a:t>Pre-enactment</a:t>
                      </a:r>
                      <a:r>
                        <a:rPr lang="en-GB" sz="1400" b="1" baseline="0" dirty="0" smtClean="0"/>
                        <a:t> swaps expired or terminated prior to April 25, 2011</a:t>
                      </a:r>
                      <a:endParaRPr lang="en-GB" sz="1400" b="1" dirty="0"/>
                    </a:p>
                  </a:txBody>
                  <a:tcPr/>
                </a:tc>
                <a:tc>
                  <a:txBody>
                    <a:bodyPr/>
                    <a:lstStyle/>
                    <a:p>
                      <a:r>
                        <a:rPr lang="en-GB" sz="1400" dirty="0" smtClean="0"/>
                        <a:t>Report</a:t>
                      </a:r>
                      <a:r>
                        <a:rPr lang="en-GB" sz="1400" baseline="0" dirty="0" smtClean="0"/>
                        <a:t> information that was in possession of October 14 2010</a:t>
                      </a:r>
                      <a:endParaRPr lang="en-GB" sz="1400" dirty="0"/>
                    </a:p>
                  </a:txBody>
                  <a:tcPr/>
                </a:tc>
                <a:tc>
                  <a:txBody>
                    <a:bodyPr/>
                    <a:lstStyle/>
                    <a:p>
                      <a:r>
                        <a:rPr lang="en-GB" sz="1400" dirty="0" smtClean="0"/>
                        <a:t>Need</a:t>
                      </a:r>
                      <a:r>
                        <a:rPr lang="en-GB" sz="1400" baseline="0" dirty="0" smtClean="0"/>
                        <a:t> to report to SDR or CFTC by April 10  2013</a:t>
                      </a:r>
                      <a:endParaRPr lang="en-GB" sz="1400" dirty="0"/>
                    </a:p>
                  </a:txBody>
                  <a:tcPr/>
                </a:tc>
              </a:tr>
              <a:tr h="909993">
                <a:tc>
                  <a:txBody>
                    <a:bodyPr/>
                    <a:lstStyle/>
                    <a:p>
                      <a:r>
                        <a:rPr lang="en-GB" sz="1400" dirty="0" smtClean="0"/>
                        <a:t>Transition</a:t>
                      </a:r>
                      <a:r>
                        <a:rPr lang="en-GB" sz="1400" baseline="0" dirty="0" smtClean="0"/>
                        <a:t> swaps expired by April 25, 2011</a:t>
                      </a:r>
                      <a:endParaRPr lang="en-GB" sz="1400" dirty="0"/>
                    </a:p>
                  </a:txBody>
                  <a:tcPr/>
                </a:tc>
                <a:tc>
                  <a:txBody>
                    <a:bodyPr/>
                    <a:lstStyle/>
                    <a:p>
                      <a:r>
                        <a:rPr lang="en-GB" sz="1400" dirty="0" smtClean="0"/>
                        <a:t>Report information</a:t>
                      </a:r>
                      <a:r>
                        <a:rPr lang="en-GB" sz="1400" baseline="0" dirty="0" smtClean="0"/>
                        <a:t> that was in possession as of Dec. 17, 2010</a:t>
                      </a:r>
                      <a:endParaRPr lang="en-GB" sz="1400" dirty="0"/>
                    </a:p>
                  </a:txBody>
                  <a:tcPr/>
                </a:tc>
                <a:tc>
                  <a:txBody>
                    <a:bodyPr/>
                    <a:lstStyle/>
                    <a:p>
                      <a:r>
                        <a:rPr lang="en-GB" sz="1400" dirty="0" smtClean="0"/>
                        <a:t>Need to report to SDR or CFTC by April 10 2013</a:t>
                      </a:r>
                      <a:endParaRPr lang="en-GB" sz="14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59</a:t>
            </a:fld>
            <a:endParaRPr lang="en-US" dirty="0"/>
          </a:p>
        </p:txBody>
      </p:sp>
    </p:spTree>
    <p:extLst>
      <p:ext uri="{BB962C8B-B14F-4D97-AF65-F5344CB8AC3E}">
        <p14:creationId xmlns:p14="http://schemas.microsoft.com/office/powerpoint/2010/main" val="42093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v Dodd-Frank reporting requirements</a:t>
            </a:r>
            <a:endParaRPr lang="en-GB" dirty="0"/>
          </a:p>
        </p:txBody>
      </p:sp>
      <p:graphicFrame>
        <p:nvGraphicFramePr>
          <p:cNvPr id="8" name="Content Placeholder 7"/>
          <p:cNvGraphicFramePr>
            <a:graphicFrameLocks noGrp="1"/>
          </p:cNvGraphicFramePr>
          <p:nvPr>
            <p:ph sz="quarter" idx="15"/>
            <p:extLst>
              <p:ext uri="{D42A27DB-BD31-4B8C-83A1-F6EECF244321}">
                <p14:modId xmlns:p14="http://schemas.microsoft.com/office/powerpoint/2010/main" val="3335640671"/>
              </p:ext>
            </p:extLst>
          </p:nvPr>
        </p:nvGraphicFramePr>
        <p:xfrm>
          <a:off x="533400" y="1219199"/>
          <a:ext cx="8077200" cy="4724401"/>
        </p:xfrm>
        <a:graphic>
          <a:graphicData uri="http://schemas.openxmlformats.org/drawingml/2006/table">
            <a:tbl>
              <a:tblPr firstRow="1" bandRow="1">
                <a:tableStyleId>{35758FB7-9AC5-4552-8A53-C91805E547FA}</a:tableStyleId>
              </a:tblPr>
              <a:tblGrid>
                <a:gridCol w="1676400"/>
                <a:gridCol w="2971800"/>
                <a:gridCol w="3429000"/>
              </a:tblGrid>
              <a:tr h="515243">
                <a:tc>
                  <a:txBody>
                    <a:bodyPr/>
                    <a:lstStyle/>
                    <a:p>
                      <a:endParaRPr lang="en-GB" dirty="0"/>
                    </a:p>
                  </a:txBody>
                  <a:tcPr/>
                </a:tc>
                <a:tc>
                  <a:txBody>
                    <a:bodyPr/>
                    <a:lstStyle/>
                    <a:p>
                      <a:r>
                        <a:rPr lang="en-GB" dirty="0" smtClean="0"/>
                        <a:t>EMIR</a:t>
                      </a:r>
                      <a:endParaRPr lang="en-GB" dirty="0"/>
                    </a:p>
                  </a:txBody>
                  <a:tcPr/>
                </a:tc>
                <a:tc>
                  <a:txBody>
                    <a:bodyPr/>
                    <a:lstStyle/>
                    <a:p>
                      <a:r>
                        <a:rPr lang="en-GB" dirty="0" smtClean="0"/>
                        <a:t>Dodd-Frank Title VII</a:t>
                      </a:r>
                      <a:endParaRPr lang="en-GB" dirty="0"/>
                    </a:p>
                  </a:txBody>
                  <a:tcPr/>
                </a:tc>
              </a:tr>
              <a:tr h="848908">
                <a:tc>
                  <a:txBody>
                    <a:bodyPr/>
                    <a:lstStyle/>
                    <a:p>
                      <a:r>
                        <a:rPr lang="en-GB" sz="1000" dirty="0" smtClean="0"/>
                        <a:t>Who reports</a:t>
                      </a:r>
                      <a:endParaRPr lang="en-GB" sz="1000" dirty="0"/>
                    </a:p>
                  </a:txBody>
                  <a:tcPr/>
                </a:tc>
                <a:tc>
                  <a:txBody>
                    <a:bodyPr/>
                    <a:lstStyle/>
                    <a:p>
                      <a:r>
                        <a:rPr lang="en-GB" sz="1000" b="1" dirty="0" smtClean="0"/>
                        <a:t>Dual sided</a:t>
                      </a:r>
                      <a:r>
                        <a:rPr lang="en-GB" sz="1000" b="1" baseline="0" dirty="0" smtClean="0"/>
                        <a:t> reporting &amp; everyone reports their side of in –scope transactions</a:t>
                      </a:r>
                      <a:endParaRPr lang="en-GB" sz="1000" b="1" dirty="0"/>
                    </a:p>
                  </a:txBody>
                  <a:tcPr/>
                </a:tc>
                <a:tc>
                  <a:txBody>
                    <a:bodyPr/>
                    <a:lstStyle/>
                    <a:p>
                      <a:r>
                        <a:rPr lang="en-GB" sz="1000" b="1" dirty="0" smtClean="0"/>
                        <a:t>Single sided reporting with reporting hierarchy </a:t>
                      </a:r>
                      <a:endParaRPr lang="en-GB" sz="1000" b="1" dirty="0"/>
                    </a:p>
                  </a:txBody>
                  <a:tcPr/>
                </a:tc>
              </a:tr>
              <a:tr h="726659">
                <a:tc>
                  <a:txBody>
                    <a:bodyPr/>
                    <a:lstStyle/>
                    <a:p>
                      <a:r>
                        <a:rPr lang="en-GB" sz="1000" dirty="0" smtClean="0"/>
                        <a:t>Scope</a:t>
                      </a:r>
                      <a:endParaRPr lang="en-GB" sz="1000" dirty="0"/>
                    </a:p>
                  </a:txBody>
                  <a:tcPr/>
                </a:tc>
                <a:tc>
                  <a:txBody>
                    <a:bodyPr/>
                    <a:lstStyle/>
                    <a:p>
                      <a:r>
                        <a:rPr lang="en-GB" sz="1000" b="1" dirty="0" smtClean="0"/>
                        <a:t>Creation and life cycle data</a:t>
                      </a:r>
                      <a:endParaRPr lang="en-GB" sz="1000" b="1" dirty="0"/>
                    </a:p>
                  </a:txBody>
                  <a:tcPr/>
                </a:tc>
                <a:tc>
                  <a:txBody>
                    <a:bodyPr/>
                    <a:lstStyle/>
                    <a:p>
                      <a:r>
                        <a:rPr lang="en-GB" sz="1000" b="1" dirty="0" smtClean="0"/>
                        <a:t>Creation,</a:t>
                      </a:r>
                      <a:r>
                        <a:rPr lang="en-GB" sz="1000" b="1" baseline="0" dirty="0" smtClean="0"/>
                        <a:t> life cycle and additional price information for real-time public reporting</a:t>
                      </a:r>
                      <a:endParaRPr lang="en-GB" sz="1000" b="1" dirty="0"/>
                    </a:p>
                  </a:txBody>
                  <a:tcPr/>
                </a:tc>
              </a:tr>
              <a:tr h="772864">
                <a:tc>
                  <a:txBody>
                    <a:bodyPr/>
                    <a:lstStyle/>
                    <a:p>
                      <a:r>
                        <a:rPr lang="en-GB" sz="1000" dirty="0" smtClean="0"/>
                        <a:t>Where</a:t>
                      </a:r>
                      <a:endParaRPr lang="en-GB" sz="1000" dirty="0"/>
                    </a:p>
                  </a:txBody>
                  <a:tcPr/>
                </a:tc>
                <a:tc>
                  <a:txBody>
                    <a:bodyPr/>
                    <a:lstStyle/>
                    <a:p>
                      <a:r>
                        <a:rPr lang="en-GB" sz="1000" dirty="0" smtClean="0"/>
                        <a:t>Only</a:t>
                      </a:r>
                      <a:r>
                        <a:rPr lang="en-GB" sz="1000" baseline="0" dirty="0" smtClean="0"/>
                        <a:t> to trade repositories</a:t>
                      </a:r>
                      <a:endParaRPr lang="en-GB" sz="1000" dirty="0"/>
                    </a:p>
                  </a:txBody>
                  <a:tcPr/>
                </a:tc>
                <a:tc>
                  <a:txBody>
                    <a:bodyPr/>
                    <a:lstStyle/>
                    <a:p>
                      <a:r>
                        <a:rPr lang="en-GB" sz="1000" dirty="0" smtClean="0"/>
                        <a:t>Creation</a:t>
                      </a:r>
                      <a:r>
                        <a:rPr lang="en-GB" sz="1000" baseline="0" dirty="0" smtClean="0"/>
                        <a:t> and life cycle data  to trade repositories, but overlapping real-time reporting info and additional price info gets disseminated by repositories to public</a:t>
                      </a:r>
                      <a:endParaRPr lang="en-GB" sz="1000" dirty="0"/>
                    </a:p>
                  </a:txBody>
                  <a:tcPr/>
                </a:tc>
              </a:tr>
              <a:tr h="558179">
                <a:tc>
                  <a:txBody>
                    <a:bodyPr/>
                    <a:lstStyle/>
                    <a:p>
                      <a:r>
                        <a:rPr lang="en-GB" sz="1000" dirty="0" smtClean="0"/>
                        <a:t>Products</a:t>
                      </a:r>
                      <a:endParaRPr lang="en-GB" sz="1000" dirty="0"/>
                    </a:p>
                  </a:txBody>
                  <a:tcPr/>
                </a:tc>
                <a:tc>
                  <a:txBody>
                    <a:bodyPr/>
                    <a:lstStyle/>
                    <a:p>
                      <a:r>
                        <a:rPr lang="en-GB" sz="1000" dirty="0" smtClean="0"/>
                        <a:t>MiFID</a:t>
                      </a:r>
                      <a:r>
                        <a:rPr lang="en-GB" sz="1000" baseline="0" dirty="0" smtClean="0"/>
                        <a:t> –defined derivatives, including ETDs &amp; FX instruments</a:t>
                      </a:r>
                      <a:endParaRPr lang="en-GB" sz="1000" dirty="0"/>
                    </a:p>
                  </a:txBody>
                  <a:tcPr/>
                </a:tc>
                <a:tc>
                  <a:txBody>
                    <a:bodyPr/>
                    <a:lstStyle/>
                    <a:p>
                      <a:r>
                        <a:rPr lang="en-GB" sz="1000" dirty="0" smtClean="0"/>
                        <a:t>Only</a:t>
                      </a:r>
                      <a:r>
                        <a:rPr lang="en-GB" sz="1000" baseline="0" dirty="0" smtClean="0"/>
                        <a:t> OTC derivatives &amp; lesser reporting obligations for FX</a:t>
                      </a:r>
                      <a:endParaRPr lang="en-GB" sz="1000" dirty="0"/>
                    </a:p>
                  </a:txBody>
                  <a:tcPr/>
                </a:tc>
              </a:tr>
              <a:tr h="1302548">
                <a:tc>
                  <a:txBody>
                    <a:bodyPr/>
                    <a:lstStyle/>
                    <a:p>
                      <a:r>
                        <a:rPr lang="en-GB" sz="1000" dirty="0" smtClean="0"/>
                        <a:t>Timing</a:t>
                      </a:r>
                      <a:endParaRPr lang="en-GB" sz="1000" dirty="0"/>
                    </a:p>
                  </a:txBody>
                  <a:tcPr/>
                </a:tc>
                <a:tc>
                  <a:txBody>
                    <a:bodyPr/>
                    <a:lstStyle/>
                    <a:p>
                      <a:r>
                        <a:rPr lang="en-GB" sz="1000" dirty="0" smtClean="0"/>
                        <a:t>Everything is T+1</a:t>
                      </a:r>
                      <a:endParaRPr lang="en-GB" sz="1000" dirty="0"/>
                    </a:p>
                  </a:txBody>
                  <a:tcPr/>
                </a:tc>
                <a:tc>
                  <a:txBody>
                    <a:bodyPr/>
                    <a:lstStyle/>
                    <a:p>
                      <a:r>
                        <a:rPr lang="en-GB" sz="1000" dirty="0" smtClean="0"/>
                        <a:t>Complex system depending on</a:t>
                      </a:r>
                      <a:r>
                        <a:rPr lang="en-GB" sz="1000" baseline="0" dirty="0" smtClean="0"/>
                        <a:t> classification of reporting counter party (swap dealer or not), the types of instruments, whether subject to clearing &amp; timing of clearing etc. </a:t>
                      </a:r>
                      <a:endParaRPr lang="en-GB" sz="1000" dirty="0"/>
                    </a:p>
                  </a:txBody>
                  <a:tcPr/>
                </a:tc>
              </a:tr>
            </a:tbl>
          </a:graphicData>
        </a:graphic>
      </p:graphicFrame>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6</a:t>
            </a:fld>
            <a:endParaRPr lang="en-US" dirty="0"/>
          </a:p>
        </p:txBody>
      </p:sp>
    </p:spTree>
    <p:extLst>
      <p:ext uri="{BB962C8B-B14F-4D97-AF65-F5344CB8AC3E}">
        <p14:creationId xmlns:p14="http://schemas.microsoft.com/office/powerpoint/2010/main" val="2096394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Dodd-Frank treatment of hedges</a:t>
            </a:r>
            <a:endParaRPr lang="en-GB" dirty="0"/>
          </a:p>
        </p:txBody>
      </p:sp>
      <p:sp>
        <p:nvSpPr>
          <p:cNvPr id="3" name="Content Placeholder 2"/>
          <p:cNvSpPr>
            <a:spLocks noGrp="1"/>
          </p:cNvSpPr>
          <p:nvPr>
            <p:ph sz="quarter" idx="15"/>
          </p:nvPr>
        </p:nvSpPr>
        <p:spPr/>
        <p:txBody>
          <a:bodyPr/>
          <a:lstStyle/>
          <a:p>
            <a:pPr marL="68612" indent="-342900">
              <a:buFont typeface="Arial" panose="020B0604020202020204" pitchFamily="34" charset="0"/>
              <a:buChar char="•"/>
            </a:pPr>
            <a:r>
              <a:rPr lang="en-GB" dirty="0" smtClean="0"/>
              <a:t>Hedges are excluded from the determination of whether an entity needs to register as a swap dealer or major swap participant </a:t>
            </a:r>
          </a:p>
          <a:p>
            <a:pPr marL="617188" lvl="2" indent="-342900">
              <a:buFont typeface="Arial" panose="020B0604020202020204" pitchFamily="34" charset="0"/>
              <a:buChar char="•"/>
            </a:pPr>
            <a:r>
              <a:rPr lang="en-GB" dirty="0" smtClean="0"/>
              <a:t>Just like they don’t apply to clearing threshold determination for NFC+ or NFC- under EMIR</a:t>
            </a:r>
          </a:p>
          <a:p>
            <a:pPr marL="342900" lvl="1" indent="-342900">
              <a:buFont typeface="Arial" panose="020B0604020202020204" pitchFamily="34" charset="0"/>
              <a:buChar char="•"/>
            </a:pPr>
            <a:r>
              <a:rPr lang="en-GB" dirty="0" smtClean="0"/>
              <a:t>However, it doesn’t alter DF &amp; EMIR obligations that would apply to that transaction</a:t>
            </a:r>
          </a:p>
          <a:p>
            <a:pPr marL="617188" lvl="2" indent="-342900">
              <a:buFont typeface="Arial" panose="020B0604020202020204" pitchFamily="34" charset="0"/>
              <a:buChar char="•"/>
            </a:pPr>
            <a:r>
              <a:rPr lang="en-GB" dirty="0" smtClean="0"/>
              <a:t>Although there are lesser requirements if the entity is a non-DF registrant or is an NFC- </a:t>
            </a:r>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60</a:t>
            </a:fld>
            <a:endParaRPr lang="en-US" dirty="0"/>
          </a:p>
        </p:txBody>
      </p:sp>
    </p:spTree>
    <p:extLst>
      <p:ext uri="{BB962C8B-B14F-4D97-AF65-F5344CB8AC3E}">
        <p14:creationId xmlns:p14="http://schemas.microsoft.com/office/powerpoint/2010/main" val="2146206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treatment of margin requirements</a:t>
            </a:r>
            <a:endParaRPr lang="en-GB" dirty="0"/>
          </a:p>
        </p:txBody>
      </p:sp>
      <p:sp>
        <p:nvSpPr>
          <p:cNvPr id="3" name="Content Placeholder 2"/>
          <p:cNvSpPr>
            <a:spLocks noGrp="1"/>
          </p:cNvSpPr>
          <p:nvPr>
            <p:ph sz="quarter" idx="15"/>
          </p:nvPr>
        </p:nvSpPr>
        <p:spPr>
          <a:xfrm>
            <a:off x="533400" y="1143000"/>
            <a:ext cx="8077200" cy="5029200"/>
          </a:xfrm>
        </p:spPr>
        <p:txBody>
          <a:bodyPr/>
          <a:lstStyle/>
          <a:p>
            <a:pPr>
              <a:buFont typeface="Arial" panose="020B0604020202020204" pitchFamily="34" charset="0"/>
              <a:buChar char="•"/>
            </a:pPr>
            <a:r>
              <a:rPr lang="en-GB" sz="1200" dirty="0" smtClean="0"/>
              <a:t>Like EMIR, requires exchange of both initial and variation margin</a:t>
            </a:r>
          </a:p>
          <a:p>
            <a:pPr>
              <a:buFont typeface="Arial" panose="020B0604020202020204" pitchFamily="34" charset="0"/>
              <a:buChar char="•"/>
            </a:pPr>
            <a:r>
              <a:rPr lang="en-GB" sz="1200" dirty="0" smtClean="0"/>
              <a:t>Like EMIR, does not require margin exchange with lowest category of counterparties (non-financial end-users in case of DF, NFC-s in case of EMIR)</a:t>
            </a:r>
          </a:p>
          <a:p>
            <a:pPr>
              <a:buFont typeface="Arial" panose="020B0604020202020204" pitchFamily="34" charset="0"/>
              <a:buChar char="•"/>
            </a:pPr>
            <a:r>
              <a:rPr lang="en-GB" sz="1200" dirty="0" smtClean="0"/>
              <a:t>Does require SDs and MSPs to exchange margin for inter-affiliate transactions, so different than EMIR</a:t>
            </a:r>
          </a:p>
          <a:p>
            <a:pPr>
              <a:buFont typeface="Arial" panose="020B0604020202020204" pitchFamily="34" charset="0"/>
              <a:buChar char="•"/>
            </a:pPr>
            <a:r>
              <a:rPr lang="en-GB" sz="1200" dirty="0" smtClean="0"/>
              <a:t>Like EMIR, requires covered entities to segregate with an independent custodian all margin collected</a:t>
            </a:r>
          </a:p>
          <a:p>
            <a:pPr>
              <a:buFont typeface="Arial" panose="020B0604020202020204" pitchFamily="34" charset="0"/>
              <a:buChar char="•"/>
            </a:pPr>
            <a:r>
              <a:rPr lang="en-GB" sz="1200" dirty="0" smtClean="0"/>
              <a:t>Like EMIR, limits eligible collateral for variation margin to cash, debt securities, and some equities </a:t>
            </a:r>
          </a:p>
          <a:p>
            <a:pPr>
              <a:buFont typeface="Arial" panose="020B0604020202020204" pitchFamily="34" charset="0"/>
              <a:buChar char="•"/>
            </a:pPr>
            <a:r>
              <a:rPr lang="en-GB" sz="1200" dirty="0" smtClean="0"/>
              <a:t>Proposed rules include a $65 million threshold below which margin would not be required to be collected, taking into account  aggregate credit exposure of all un-cleared swaps between a covered entity and its affiliates. There is a similar threshold in EMIR</a:t>
            </a:r>
          </a:p>
          <a:p>
            <a:pPr>
              <a:buFont typeface="Arial" panose="020B0604020202020204" pitchFamily="34" charset="0"/>
              <a:buChar char="•"/>
            </a:pPr>
            <a:r>
              <a:rPr lang="en-GB" sz="1200" dirty="0" smtClean="0"/>
              <a:t>Like EMIR, margin less than $650,000 will not need to be exchanged</a:t>
            </a:r>
          </a:p>
          <a:p>
            <a:pPr>
              <a:buFont typeface="Arial" panose="020B0604020202020204" pitchFamily="34" charset="0"/>
              <a:buChar char="•"/>
            </a:pPr>
            <a:r>
              <a:rPr lang="en-GB" sz="1200" dirty="0" smtClean="0"/>
              <a:t>Like EMIR, entities would be required to calculate the initial margin utilizing an approved internal margin model or accordance with a standardized margin schedule</a:t>
            </a:r>
          </a:p>
          <a:p>
            <a:pPr>
              <a:buFont typeface="Arial" panose="020B0604020202020204" pitchFamily="34" charset="0"/>
              <a:buChar char="•"/>
            </a:pPr>
            <a:r>
              <a:rPr lang="en-GB" sz="1200" dirty="0" smtClean="0"/>
              <a:t>Variation margin would be required to be posted at least daily</a:t>
            </a:r>
          </a:p>
          <a:p>
            <a:pPr>
              <a:buFont typeface="Arial" panose="020B0604020202020204" pitchFamily="34" charset="0"/>
              <a:buChar char="•"/>
            </a:pPr>
            <a:r>
              <a:rPr lang="en-GB" sz="1200" dirty="0" smtClean="0"/>
              <a:t>If an eligible netting agreement governs, the un-cleared swaps for which variation margin must be calculated, the entity may calculate variation margin on an aggregate basis, provided all un-cleared swaps governed by such agreement are included</a:t>
            </a:r>
          </a:p>
          <a:p>
            <a:pPr>
              <a:buFont typeface="Arial" panose="020B0604020202020204" pitchFamily="34" charset="0"/>
              <a:buChar char="•"/>
            </a:pPr>
            <a:r>
              <a:rPr lang="en-GB" sz="1200" dirty="0" smtClean="0"/>
              <a:t>Like EMIR, initial margin must be held in a segregated account with an unaffiliated custodian</a:t>
            </a:r>
          </a:p>
          <a:p>
            <a:pPr>
              <a:buFont typeface="Arial" panose="020B0604020202020204" pitchFamily="34" charset="0"/>
              <a:buChar char="•"/>
            </a:pPr>
            <a:r>
              <a:rPr lang="en-GB" sz="1200" dirty="0" smtClean="0"/>
              <a:t>The custodian would be prohibited from re-hypothecating such funds</a:t>
            </a:r>
          </a:p>
          <a:p>
            <a:pPr>
              <a:buFont typeface="Arial" panose="020B0604020202020204" pitchFamily="34" charset="0"/>
              <a:buChar char="•"/>
            </a:pPr>
            <a:r>
              <a:rPr lang="en-GB" sz="1200" dirty="0" smtClean="0"/>
              <a:t>Variation margin is not required to be segregated or held by an unaffiliated custodian</a:t>
            </a:r>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61</a:t>
            </a:fld>
            <a:endParaRPr lang="en-US" dirty="0"/>
          </a:p>
        </p:txBody>
      </p:sp>
    </p:spTree>
    <p:extLst>
      <p:ext uri="{BB962C8B-B14F-4D97-AF65-F5344CB8AC3E}">
        <p14:creationId xmlns:p14="http://schemas.microsoft.com/office/powerpoint/2010/main" val="736756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DF &amp; security-based swaps</a:t>
            </a:r>
            <a:endParaRPr lang="en-GB" dirty="0"/>
          </a:p>
        </p:txBody>
      </p:sp>
      <p:sp>
        <p:nvSpPr>
          <p:cNvPr id="3" name="Content Placeholder 2"/>
          <p:cNvSpPr>
            <a:spLocks noGrp="1"/>
          </p:cNvSpPr>
          <p:nvPr>
            <p:ph sz="quarter" idx="15"/>
          </p:nvPr>
        </p:nvSpPr>
        <p:spPr>
          <a:xfrm>
            <a:off x="533400" y="1219200"/>
            <a:ext cx="8077200" cy="4953000"/>
          </a:xfrm>
        </p:spPr>
        <p:txBody>
          <a:bodyPr/>
          <a:lstStyle/>
          <a:p>
            <a:pPr marL="11462" indent="-285750">
              <a:buFont typeface="Arial" panose="020B0604020202020204" pitchFamily="34" charset="0"/>
              <a:buChar char="•"/>
            </a:pPr>
            <a:r>
              <a:rPr lang="en-GB" sz="1400" dirty="0" smtClean="0"/>
              <a:t>Dodd-Frank splits jurisdiction between swaps (CFTC) &amp; security-based swaps (SEC)</a:t>
            </a:r>
          </a:p>
          <a:p>
            <a:pPr marL="11462" indent="-285750">
              <a:buFont typeface="Arial" panose="020B0604020202020204" pitchFamily="34" charset="0"/>
              <a:buChar char="•"/>
            </a:pPr>
            <a:r>
              <a:rPr lang="en-GB" sz="1400" dirty="0" smtClean="0"/>
              <a:t>Security-based swaps : swaps based on a single security or loan or a narrow-based group or index of securities or events relating to a single issuer or issuers of securities in a narrow-based security</a:t>
            </a:r>
          </a:p>
          <a:p>
            <a:pPr marL="11462" indent="-285750">
              <a:buFont typeface="Arial" panose="020B0604020202020204" pitchFamily="34" charset="0"/>
              <a:buChar char="•"/>
            </a:pPr>
            <a:r>
              <a:rPr lang="en-GB" sz="1400" dirty="0" smtClean="0"/>
              <a:t>CFTC is much further along in rule making, and all of the above discussion references CFTC rules</a:t>
            </a:r>
          </a:p>
          <a:p>
            <a:pPr marL="11462" indent="-285750">
              <a:buFont typeface="Arial" panose="020B0604020202020204" pitchFamily="34" charset="0"/>
              <a:buChar char="•"/>
            </a:pPr>
            <a:r>
              <a:rPr lang="en-GB" sz="1400" dirty="0" smtClean="0"/>
              <a:t>One of the few substantive rules that the SEC has put out is around reporting</a:t>
            </a:r>
          </a:p>
          <a:p>
            <a:pPr marL="11462" indent="-285750">
              <a:buFont typeface="Arial" panose="020B0604020202020204" pitchFamily="34" charset="0"/>
              <a:buChar char="•"/>
            </a:pPr>
            <a:r>
              <a:rPr lang="en-GB" sz="1400" dirty="0" smtClean="0"/>
              <a:t>Same reporting hierarchy as under CFTC rules</a:t>
            </a:r>
          </a:p>
          <a:p>
            <a:pPr marL="11462" indent="-285750">
              <a:buFont typeface="Arial" panose="020B0604020202020204" pitchFamily="34" charset="0"/>
              <a:buChar char="•"/>
            </a:pPr>
            <a:r>
              <a:rPr lang="en-GB" sz="1400" b="1" dirty="0" smtClean="0"/>
              <a:t>Far fewer data fields</a:t>
            </a:r>
          </a:p>
          <a:p>
            <a:pPr marL="560038" lvl="2" indent="-285750">
              <a:buFont typeface="Arial" panose="020B0604020202020204" pitchFamily="34" charset="0"/>
              <a:buChar char="•"/>
            </a:pPr>
            <a:r>
              <a:rPr lang="en-GB" sz="1400" dirty="0" smtClean="0"/>
              <a:t>Product ID</a:t>
            </a:r>
          </a:p>
          <a:p>
            <a:pPr marL="560038" lvl="2" indent="-285750">
              <a:buFont typeface="Arial" panose="020B0604020202020204" pitchFamily="34" charset="0"/>
              <a:buChar char="•"/>
            </a:pPr>
            <a:r>
              <a:rPr lang="en-GB" sz="1400" dirty="0" smtClean="0"/>
              <a:t>Asset classes </a:t>
            </a:r>
          </a:p>
          <a:p>
            <a:pPr marL="560038" lvl="2" indent="-285750">
              <a:buFont typeface="Arial" panose="020B0604020202020204" pitchFamily="34" charset="0"/>
              <a:buChar char="•"/>
            </a:pPr>
            <a:r>
              <a:rPr lang="en-GB" sz="1400" dirty="0" smtClean="0"/>
              <a:t>Effective &amp; termination dates</a:t>
            </a:r>
          </a:p>
          <a:p>
            <a:pPr marL="560038" lvl="2" indent="-285750">
              <a:buFont typeface="Arial" panose="020B0604020202020204" pitchFamily="34" charset="0"/>
              <a:buChar char="•"/>
            </a:pPr>
            <a:r>
              <a:rPr lang="en-GB" sz="1400" dirty="0" smtClean="0"/>
              <a:t>Terms of fixed or floating payments</a:t>
            </a:r>
          </a:p>
          <a:p>
            <a:pPr marL="560038" lvl="2" indent="-285750">
              <a:buFont typeface="Arial" panose="020B0604020202020204" pitchFamily="34" charset="0"/>
              <a:buChar char="•"/>
            </a:pPr>
            <a:r>
              <a:rPr lang="en-GB" sz="1400" dirty="0" smtClean="0"/>
              <a:t>Execution timing</a:t>
            </a:r>
          </a:p>
          <a:p>
            <a:pPr marL="560038" lvl="2" indent="-285750">
              <a:buFont typeface="Arial" panose="020B0604020202020204" pitchFamily="34" charset="0"/>
              <a:buChar char="•"/>
            </a:pPr>
            <a:r>
              <a:rPr lang="en-GB" sz="1400" dirty="0" smtClean="0"/>
              <a:t>Notional amounts &amp; currencies</a:t>
            </a:r>
          </a:p>
          <a:p>
            <a:pPr marL="560038" lvl="2" indent="-285750">
              <a:buFont typeface="Arial" panose="020B0604020202020204" pitchFamily="34" charset="0"/>
              <a:buChar char="•"/>
            </a:pPr>
            <a:r>
              <a:rPr lang="en-GB" sz="1400" dirty="0" smtClean="0"/>
              <a:t>For non-cleared transactions, information on collateral or margin agreements</a:t>
            </a:r>
          </a:p>
          <a:p>
            <a:pPr marL="285750" lvl="1" indent="-285750">
              <a:buFont typeface="Arial" panose="020B0604020202020204" pitchFamily="34" charset="0"/>
              <a:buChar char="•"/>
            </a:pPr>
            <a:r>
              <a:rPr lang="en-GB" sz="1400" dirty="0" smtClean="0"/>
              <a:t>Interim reporting time frame – 24 hours after execution </a:t>
            </a:r>
          </a:p>
          <a:p>
            <a:pPr marL="285750" lvl="1" indent="-285750">
              <a:buFont typeface="Arial" panose="020B0604020202020204" pitchFamily="34" charset="0"/>
              <a:buChar char="•"/>
            </a:pPr>
            <a:r>
              <a:rPr lang="en-GB" sz="1400" dirty="0" smtClean="0"/>
              <a:t>Compliance dates still in proposal process</a:t>
            </a:r>
            <a:endParaRPr lang="en-GB" sz="1400"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62</a:t>
            </a:fld>
            <a:endParaRPr lang="en-US" dirty="0"/>
          </a:p>
        </p:txBody>
      </p:sp>
    </p:spTree>
    <p:extLst>
      <p:ext uri="{BB962C8B-B14F-4D97-AF65-F5344CB8AC3E}">
        <p14:creationId xmlns:p14="http://schemas.microsoft.com/office/powerpoint/2010/main" val="76795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of OTC derivatives reform and MiFID</a:t>
            </a:r>
            <a:endParaRPr lang="en-GB" dirty="0"/>
          </a:p>
        </p:txBody>
      </p:sp>
      <p:sp>
        <p:nvSpPr>
          <p:cNvPr id="4" name="Date Placeholder 3"/>
          <p:cNvSpPr>
            <a:spLocks noGrp="1"/>
          </p:cNvSpPr>
          <p:nvPr>
            <p:ph type="dt" sz="half" idx="16"/>
          </p:nvPr>
        </p:nvSpPr>
        <p:spPr/>
        <p:txBody>
          <a:bodyPr/>
          <a:lstStyle/>
          <a:p>
            <a:endParaRPr lang="en-US" dirty="0"/>
          </a:p>
        </p:txBody>
      </p:sp>
      <p:sp>
        <p:nvSpPr>
          <p:cNvPr id="5" name="Footer Placeholder 4"/>
          <p:cNvSpPr>
            <a:spLocks noGrp="1"/>
          </p:cNvSpPr>
          <p:nvPr>
            <p:ph type="ftr" sz="quarter"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14E4D3C3-1551-4B08-A80B-5CA8DCEB922B}" type="slidenum">
              <a:rPr lang="en-US" smtClean="0"/>
              <a:t>7</a:t>
            </a:fld>
            <a:endParaRPr lang="en-US" dirty="0"/>
          </a:p>
        </p:txBody>
      </p:sp>
      <p:sp>
        <p:nvSpPr>
          <p:cNvPr id="10" name="Content Placeholder 9"/>
          <p:cNvSpPr>
            <a:spLocks noGrp="1"/>
          </p:cNvSpPr>
          <p:nvPr>
            <p:ph sz="quarter" idx="15"/>
          </p:nvPr>
        </p:nvSpPr>
        <p:spPr>
          <a:xfrm>
            <a:off x="533400" y="1295400"/>
            <a:ext cx="8077200" cy="4876800"/>
          </a:xfrm>
        </p:spPr>
        <p:txBody>
          <a:bodyPr/>
          <a:lstStyle/>
          <a:p>
            <a:pPr marL="11462" indent="-285750">
              <a:buFont typeface="Arial" panose="020B0604020202020204" pitchFamily="34" charset="0"/>
              <a:buChar char="•"/>
            </a:pPr>
            <a:r>
              <a:rPr lang="en-GB" sz="1400" dirty="0" smtClean="0"/>
              <a:t>MiFID is focused on relatively basic information around </a:t>
            </a:r>
          </a:p>
          <a:p>
            <a:pPr marL="560038" lvl="2" indent="-285750">
              <a:buFont typeface="Arial" panose="020B0604020202020204" pitchFamily="34" charset="0"/>
              <a:buChar char="•"/>
            </a:pPr>
            <a:r>
              <a:rPr lang="en-GB" sz="1400" dirty="0" smtClean="0"/>
              <a:t>participant id - reporting party, counterparty, customer identification </a:t>
            </a:r>
          </a:p>
          <a:p>
            <a:pPr marL="560038" lvl="2" indent="-285750">
              <a:buFont typeface="Arial" panose="020B0604020202020204" pitchFamily="34" charset="0"/>
              <a:buChar char="•"/>
            </a:pPr>
            <a:r>
              <a:rPr lang="en-GB" sz="1400" dirty="0" smtClean="0"/>
              <a:t>Instrument &amp; underlying id</a:t>
            </a:r>
          </a:p>
          <a:p>
            <a:pPr marL="560038" lvl="2" indent="-285750">
              <a:buFont typeface="Arial" panose="020B0604020202020204" pitchFamily="34" charset="0"/>
              <a:buChar char="•"/>
            </a:pPr>
            <a:r>
              <a:rPr lang="en-GB" sz="1400" dirty="0" smtClean="0"/>
              <a:t>Trading time &amp; venue</a:t>
            </a:r>
          </a:p>
          <a:p>
            <a:pPr marL="560038" lvl="2" indent="-285750">
              <a:buFont typeface="Arial" panose="020B0604020202020204" pitchFamily="34" charset="0"/>
              <a:buChar char="•"/>
            </a:pPr>
            <a:r>
              <a:rPr lang="en-GB" sz="1400" dirty="0" smtClean="0"/>
              <a:t>Quantity &amp; quantity notation</a:t>
            </a:r>
          </a:p>
          <a:p>
            <a:pPr marL="560038" lvl="2" indent="-285750">
              <a:buFont typeface="Arial" panose="020B0604020202020204" pitchFamily="34" charset="0"/>
              <a:buChar char="•"/>
            </a:pPr>
            <a:r>
              <a:rPr lang="en-GB" sz="1400" dirty="0" smtClean="0"/>
              <a:t>Price information around unit, notation &amp; multiplier</a:t>
            </a:r>
          </a:p>
          <a:p>
            <a:pPr marL="560038" lvl="2" indent="-285750">
              <a:buFont typeface="Arial" panose="020B0604020202020204" pitchFamily="34" charset="0"/>
              <a:buChar char="•"/>
            </a:pPr>
            <a:r>
              <a:rPr lang="en-GB" sz="1400" dirty="0" smtClean="0"/>
              <a:t>Option information around put, call &amp; strike</a:t>
            </a:r>
          </a:p>
          <a:p>
            <a:pPr marL="285750" lvl="1" indent="-285750">
              <a:buFont typeface="Arial" panose="020B0604020202020204" pitchFamily="34" charset="0"/>
              <a:buChar char="•"/>
            </a:pPr>
            <a:r>
              <a:rPr lang="en-GB" sz="1400" dirty="0" smtClean="0"/>
              <a:t>OTC derivatives information captures much more detail around these categories, plus around </a:t>
            </a:r>
            <a:r>
              <a:rPr lang="en-GB" sz="1400" b="1" dirty="0" smtClean="0"/>
              <a:t>valuation, collateralisation, notional amount</a:t>
            </a:r>
            <a:r>
              <a:rPr lang="en-GB" sz="1400" dirty="0" smtClean="0"/>
              <a:t> , </a:t>
            </a:r>
            <a:r>
              <a:rPr lang="en-GB" sz="1400" b="1" dirty="0" smtClean="0"/>
              <a:t>clearing and instrument specific information</a:t>
            </a:r>
          </a:p>
          <a:p>
            <a:pPr marL="285750" lvl="1" indent="-285750">
              <a:buFont typeface="Arial" panose="020B0604020202020204" pitchFamily="34" charset="0"/>
              <a:buChar char="•"/>
            </a:pPr>
            <a:r>
              <a:rPr lang="en-GB" sz="1400" dirty="0" smtClean="0"/>
              <a:t>These additional categories of information highlight the concern around monitoring market stability, as opposed to narrower focus on market abuse and manipulation</a:t>
            </a:r>
          </a:p>
          <a:p>
            <a:pPr marL="285750" lvl="1" indent="-285750">
              <a:buFont typeface="Arial" panose="020B0604020202020204" pitchFamily="34" charset="0"/>
              <a:buChar char="•"/>
            </a:pPr>
            <a:r>
              <a:rPr lang="en-GB" sz="1400" dirty="0" smtClean="0"/>
              <a:t>One practical distinction between MiFID and EMIR, is that MiFID (like Dodd-Frank) is single sided reporting, while EMIR is dual-sided</a:t>
            </a:r>
          </a:p>
          <a:p>
            <a:pPr marL="274288" lvl="2" indent="0">
              <a:buNone/>
            </a:pPr>
            <a:endParaRPr lang="en-GB" sz="1400" dirty="0"/>
          </a:p>
        </p:txBody>
      </p:sp>
    </p:spTree>
    <p:extLst>
      <p:ext uri="{BB962C8B-B14F-4D97-AF65-F5344CB8AC3E}">
        <p14:creationId xmlns:p14="http://schemas.microsoft.com/office/powerpoint/2010/main" val="369958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EMIR overview</a:t>
            </a:r>
            <a:endParaRPr lang="en-GB" dirty="0"/>
          </a:p>
        </p:txBody>
      </p:sp>
      <p:sp>
        <p:nvSpPr>
          <p:cNvPr id="3" name="Subtitle 2"/>
          <p:cNvSpPr>
            <a:spLocks noGrp="1"/>
          </p:cNvSpPr>
          <p:nvPr>
            <p:ph type="subTitle" idx="1"/>
          </p:nvPr>
        </p:nvSpPr>
        <p:spPr/>
        <p:txBody>
          <a:bodyPr/>
          <a:lstStyle/>
          <a:p>
            <a:endParaRPr lang="en-GB" dirty="0" smtClean="0"/>
          </a:p>
          <a:p>
            <a:r>
              <a:rPr lang="en-GB" dirty="0" smtClean="0"/>
              <a:t>Dominic Muller</a:t>
            </a:r>
            <a:endParaRPr lang="en-GB" dirty="0"/>
          </a:p>
        </p:txBody>
      </p:sp>
      <p:sp>
        <p:nvSpPr>
          <p:cNvPr id="4" name="Text Placeholder 3"/>
          <p:cNvSpPr>
            <a:spLocks noGrp="1"/>
          </p:cNvSpPr>
          <p:nvPr>
            <p:ph type="body" sz="quarter" idx="10"/>
          </p:nvPr>
        </p:nvSpPr>
        <p:spPr/>
        <p:txBody>
          <a:bodyPr/>
          <a:lstStyle/>
          <a:p>
            <a:r>
              <a:rPr lang="en-GB" smtClean="0"/>
              <a:t>www.pwc.co.uk</a:t>
            </a:r>
            <a:endParaRPr lang="en-GB" dirty="0"/>
          </a:p>
        </p:txBody>
      </p:sp>
    </p:spTree>
    <p:extLst>
      <p:ext uri="{BB962C8B-B14F-4D97-AF65-F5344CB8AC3E}">
        <p14:creationId xmlns:p14="http://schemas.microsoft.com/office/powerpoint/2010/main" val="6580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EMIR Party status</a:t>
            </a:r>
            <a:endParaRPr lang="en-US" dirty="0"/>
          </a:p>
        </p:txBody>
      </p:sp>
      <p:graphicFrame>
        <p:nvGraphicFramePr>
          <p:cNvPr id="2" name="Content Placeholder 1"/>
          <p:cNvGraphicFramePr>
            <a:graphicFrameLocks noGrp="1"/>
          </p:cNvGraphicFramePr>
          <p:nvPr>
            <p:ph sz="quarter" idx="15"/>
            <p:extLst>
              <p:ext uri="{D42A27DB-BD31-4B8C-83A1-F6EECF244321}">
                <p14:modId xmlns:p14="http://schemas.microsoft.com/office/powerpoint/2010/main" val="1260629391"/>
              </p:ext>
            </p:extLst>
          </p:nvPr>
        </p:nvGraphicFramePr>
        <p:xfrm>
          <a:off x="533400" y="1295400"/>
          <a:ext cx="8153400" cy="4876800"/>
        </p:xfrm>
        <a:graphic>
          <a:graphicData uri="http://schemas.openxmlformats.org/drawingml/2006/table">
            <a:tbl>
              <a:tblPr firstRow="1" bandRow="1">
                <a:tableStyleId>{3C2FFA5D-87B4-456A-9821-1D502468CF0F}</a:tableStyleId>
              </a:tblPr>
              <a:tblGrid>
                <a:gridCol w="2019300"/>
                <a:gridCol w="2781300"/>
                <a:gridCol w="3352800"/>
              </a:tblGrid>
              <a:tr h="438973">
                <a:tc>
                  <a:txBody>
                    <a:bodyPr/>
                    <a:lstStyle/>
                    <a:p>
                      <a:r>
                        <a:rPr lang="en-GB" dirty="0" smtClean="0"/>
                        <a:t>Category</a:t>
                      </a:r>
                      <a:endParaRPr lang="en-GB" dirty="0"/>
                    </a:p>
                  </a:txBody>
                  <a:tcPr/>
                </a:tc>
                <a:tc>
                  <a:txBody>
                    <a:bodyPr/>
                    <a:lstStyle/>
                    <a:p>
                      <a:r>
                        <a:rPr lang="en-GB" dirty="0" smtClean="0"/>
                        <a:t>Determination</a:t>
                      </a:r>
                      <a:endParaRPr lang="en-GB" dirty="0"/>
                    </a:p>
                  </a:txBody>
                  <a:tcPr/>
                </a:tc>
                <a:tc>
                  <a:txBody>
                    <a:bodyPr/>
                    <a:lstStyle/>
                    <a:p>
                      <a:r>
                        <a:rPr lang="en-GB" dirty="0" smtClean="0"/>
                        <a:t>Consequences</a:t>
                      </a:r>
                      <a:endParaRPr lang="en-GB" dirty="0"/>
                    </a:p>
                  </a:txBody>
                  <a:tcPr/>
                </a:tc>
              </a:tr>
              <a:tr h="1623595">
                <a:tc>
                  <a:txBody>
                    <a:bodyPr/>
                    <a:lstStyle/>
                    <a:p>
                      <a:r>
                        <a:rPr lang="en-GB" sz="1200" dirty="0" smtClean="0"/>
                        <a:t>Financial counterparties</a:t>
                      </a:r>
                      <a:endParaRPr lang="en-GB" sz="1200" dirty="0"/>
                    </a:p>
                  </a:txBody>
                  <a:tcPr/>
                </a:tc>
                <a:tc>
                  <a:txBody>
                    <a:bodyPr/>
                    <a:lstStyle/>
                    <a:p>
                      <a:pPr marL="285750" indent="-285750">
                        <a:buFont typeface="Arial" panose="020B0604020202020204" pitchFamily="34" charset="0"/>
                        <a:buChar char="•"/>
                      </a:pPr>
                      <a:r>
                        <a:rPr lang="en-GB" sz="1200" dirty="0" smtClean="0"/>
                        <a:t>MiFID</a:t>
                      </a:r>
                      <a:r>
                        <a:rPr lang="en-GB" sz="1200" baseline="0" dirty="0" smtClean="0"/>
                        <a:t> authorised investment firms</a:t>
                      </a:r>
                    </a:p>
                    <a:p>
                      <a:pPr marL="285750" indent="-285750">
                        <a:buFont typeface="Arial" panose="020B0604020202020204" pitchFamily="34" charset="0"/>
                        <a:buChar char="•"/>
                      </a:pPr>
                      <a:r>
                        <a:rPr lang="en-GB" sz="1200" baseline="0" dirty="0" smtClean="0"/>
                        <a:t>UCITS</a:t>
                      </a:r>
                    </a:p>
                    <a:p>
                      <a:pPr marL="285750" indent="-285750">
                        <a:buFont typeface="Arial" panose="020B0604020202020204" pitchFamily="34" charset="0"/>
                        <a:buChar char="•"/>
                      </a:pPr>
                      <a:r>
                        <a:rPr lang="en-GB" sz="1200" baseline="0" dirty="0" smtClean="0"/>
                        <a:t>Alternative funds managed by AIFMD managers</a:t>
                      </a:r>
                    </a:p>
                    <a:p>
                      <a:pPr marL="285750" indent="-285750">
                        <a:buFont typeface="Arial" panose="020B0604020202020204" pitchFamily="34" charset="0"/>
                        <a:buChar char="•"/>
                      </a:pPr>
                      <a:r>
                        <a:rPr lang="en-GB" sz="1200" baseline="0" dirty="0" smtClean="0"/>
                        <a:t>Authorised credit institution, insurance, reinsurance entities</a:t>
                      </a:r>
                    </a:p>
                    <a:p>
                      <a:pPr marL="285750" indent="-285750">
                        <a:buFont typeface="Arial" panose="020B0604020202020204" pitchFamily="34" charset="0"/>
                        <a:buChar char="•"/>
                      </a:pPr>
                      <a:endParaRPr lang="en-GB" sz="1200" dirty="0"/>
                    </a:p>
                  </a:txBody>
                  <a:tcPr/>
                </a:tc>
                <a:tc>
                  <a:txBody>
                    <a:bodyPr/>
                    <a:lstStyle/>
                    <a:p>
                      <a:pPr marL="171450" indent="-171450">
                        <a:buFont typeface="Arial" panose="020B0604020202020204" pitchFamily="34" charset="0"/>
                        <a:buChar char="•"/>
                      </a:pPr>
                      <a:r>
                        <a:rPr lang="en-GB" sz="1200" dirty="0" smtClean="0"/>
                        <a:t>Automatically</a:t>
                      </a:r>
                      <a:r>
                        <a:rPr lang="en-GB" sz="1200" baseline="0" dirty="0" smtClean="0"/>
                        <a:t> subject to full scope of EMIR requirements</a:t>
                      </a:r>
                    </a:p>
                    <a:p>
                      <a:pPr marL="171450" indent="-171450">
                        <a:buFont typeface="Arial" panose="020B0604020202020204" pitchFamily="34" charset="0"/>
                        <a:buChar char="•"/>
                      </a:pPr>
                      <a:r>
                        <a:rPr lang="en-GB" sz="1200" baseline="0" dirty="0" smtClean="0"/>
                        <a:t>Except when transacting with NFC- (then exclusions from clearing and intraparty margin exchange)</a:t>
                      </a:r>
                      <a:endParaRPr lang="en-GB" sz="1200" dirty="0"/>
                    </a:p>
                  </a:txBody>
                  <a:tcPr/>
                </a:tc>
              </a:tr>
              <a:tr h="2056554">
                <a:tc>
                  <a:txBody>
                    <a:bodyPr/>
                    <a:lstStyle/>
                    <a:p>
                      <a:r>
                        <a:rPr lang="en-GB" sz="1200" dirty="0" smtClean="0"/>
                        <a:t>Non-financial</a:t>
                      </a:r>
                      <a:r>
                        <a:rPr lang="en-GB" sz="1200" baseline="0" dirty="0" smtClean="0"/>
                        <a:t> counterparties above clearing threshold (NFC+)</a:t>
                      </a:r>
                      <a:endParaRPr lang="en-GB" sz="1200" dirty="0"/>
                    </a:p>
                  </a:txBody>
                  <a:tcPr/>
                </a:tc>
                <a:tc>
                  <a:txBody>
                    <a:bodyPr/>
                    <a:lstStyle/>
                    <a:p>
                      <a:r>
                        <a:rPr lang="en-GB" sz="1200" dirty="0" smtClean="0"/>
                        <a:t>NFCs</a:t>
                      </a:r>
                      <a:r>
                        <a:rPr lang="en-GB" sz="1200" baseline="0" dirty="0" smtClean="0"/>
                        <a:t> that trigger any of the following clearing thresholds:</a:t>
                      </a:r>
                    </a:p>
                    <a:p>
                      <a:pPr marL="171450" indent="-171450">
                        <a:buFont typeface="Arial" panose="020B0604020202020204" pitchFamily="34" charset="0"/>
                        <a:buChar char="•"/>
                      </a:pPr>
                      <a:r>
                        <a:rPr lang="en-GB" sz="1200" baseline="0" dirty="0" smtClean="0"/>
                        <a:t>EUR 1 billion in gross notional for credit derivative and equity swaps</a:t>
                      </a:r>
                    </a:p>
                    <a:p>
                      <a:pPr marL="171450" indent="-171450">
                        <a:buFont typeface="Arial" panose="020B0604020202020204" pitchFamily="34" charset="0"/>
                        <a:buChar char="•"/>
                      </a:pPr>
                      <a:r>
                        <a:rPr lang="en-GB" sz="1200" baseline="0" dirty="0" smtClean="0"/>
                        <a:t>EUR 3 billion for interest rate, FX and other commodity swaps </a:t>
                      </a:r>
                      <a:endParaRPr lang="en-GB" sz="1200" dirty="0"/>
                    </a:p>
                  </a:txBody>
                  <a:tcPr/>
                </a:tc>
                <a:tc>
                  <a:txBody>
                    <a:bodyPr/>
                    <a:lstStyle/>
                    <a:p>
                      <a:r>
                        <a:rPr lang="en-GB" sz="1200" dirty="0" smtClean="0"/>
                        <a:t>Upon</a:t>
                      </a:r>
                      <a:r>
                        <a:rPr lang="en-GB" sz="1200" baseline="0" dirty="0" smtClean="0"/>
                        <a:t> crossing one of the clearing thresholds, subject to full scope of EMIR requirements </a:t>
                      </a:r>
                      <a:r>
                        <a:rPr lang="en-GB" sz="1200" b="1" baseline="0" dirty="0" smtClean="0"/>
                        <a:t>for all transactions (not just triggered instrument class)</a:t>
                      </a:r>
                      <a:endParaRPr lang="en-GB" sz="1200" baseline="0" dirty="0" smtClean="0"/>
                    </a:p>
                    <a:p>
                      <a:pPr marL="171450" indent="-171450">
                        <a:buFont typeface="Arial" panose="020B0604020202020204" pitchFamily="34" charset="0"/>
                        <a:buChar char="•"/>
                      </a:pPr>
                      <a:r>
                        <a:rPr lang="en-GB" sz="1200" baseline="0" dirty="0" smtClean="0"/>
                        <a:t>Except when transacting with NFC- (then exclusions from clearing and intraparty margin exchange)</a:t>
                      </a:r>
                      <a:endParaRPr lang="en-GB" sz="1200" dirty="0"/>
                    </a:p>
                  </a:txBody>
                  <a:tcPr/>
                </a:tc>
              </a:tr>
              <a:tr h="757678">
                <a:tc>
                  <a:txBody>
                    <a:bodyPr/>
                    <a:lstStyle/>
                    <a:p>
                      <a:r>
                        <a:rPr lang="en-GB" sz="1200" dirty="0" smtClean="0"/>
                        <a:t>Non-financial</a:t>
                      </a:r>
                      <a:r>
                        <a:rPr lang="en-GB" sz="1200" baseline="0" dirty="0" smtClean="0"/>
                        <a:t> counterparties below the clearing threshold (NFC-) </a:t>
                      </a:r>
                      <a:endParaRPr lang="en-GB" sz="1200" dirty="0"/>
                    </a:p>
                  </a:txBody>
                  <a:tcPr/>
                </a:tc>
                <a:tc>
                  <a:txBody>
                    <a:bodyPr/>
                    <a:lstStyle/>
                    <a:p>
                      <a:r>
                        <a:rPr lang="en-GB" sz="1200" dirty="0" smtClean="0"/>
                        <a:t>NFCs</a:t>
                      </a:r>
                      <a:r>
                        <a:rPr lang="en-GB" sz="1200" baseline="0" dirty="0" smtClean="0"/>
                        <a:t> below the clearing threshold</a:t>
                      </a:r>
                      <a:endParaRPr lang="en-GB" sz="1200" dirty="0"/>
                    </a:p>
                  </a:txBody>
                  <a:tcPr/>
                </a:tc>
                <a:tc>
                  <a:txBody>
                    <a:bodyPr/>
                    <a:lstStyle/>
                    <a:p>
                      <a:r>
                        <a:rPr lang="en-GB" sz="1200" dirty="0" smtClean="0"/>
                        <a:t>Don’t have requirements</a:t>
                      </a:r>
                      <a:r>
                        <a:rPr lang="en-GB" sz="1200" baseline="0" dirty="0" smtClean="0"/>
                        <a:t> around clearing and intraparty margin</a:t>
                      </a:r>
                      <a:endParaRPr lang="en-GB" sz="1200" dirty="0"/>
                    </a:p>
                  </a:txBody>
                  <a:tcPr/>
                </a:tc>
              </a:tr>
            </a:tbl>
          </a:graphicData>
        </a:graphic>
      </p:graphicFrame>
      <p:sp>
        <p:nvSpPr>
          <p:cNvPr id="13" name="Slide Number Placeholder 12"/>
          <p:cNvSpPr>
            <a:spLocks noGrp="1"/>
          </p:cNvSpPr>
          <p:nvPr>
            <p:ph type="sldNum" sz="quarter" idx="18"/>
          </p:nvPr>
        </p:nvSpPr>
        <p:spPr/>
        <p:txBody>
          <a:bodyPr/>
          <a:lstStyle/>
          <a:p>
            <a:fld id="{14E4D3C3-1551-4B08-A80B-5CA8DCEB922B}" type="slidenum">
              <a:rPr lang="en-US" smtClean="0"/>
              <a:t>9</a:t>
            </a:fld>
            <a:endParaRPr lang="en-US" dirty="0"/>
          </a:p>
        </p:txBody>
      </p:sp>
      <p:sp>
        <p:nvSpPr>
          <p:cNvPr id="14" name="Date Placeholder 13"/>
          <p:cNvSpPr>
            <a:spLocks noGrp="1"/>
          </p:cNvSpPr>
          <p:nvPr>
            <p:ph type="dt" sz="half" idx="16"/>
          </p:nvPr>
        </p:nvSpPr>
        <p:spPr/>
        <p:txBody>
          <a:bodyPr/>
          <a:lstStyle/>
          <a:p>
            <a:endParaRPr lang="en-US" dirty="0"/>
          </a:p>
        </p:txBody>
      </p:sp>
      <p:sp>
        <p:nvSpPr>
          <p:cNvPr id="7" name="Footer Placeholder 14"/>
          <p:cNvSpPr>
            <a:spLocks noGrp="1"/>
          </p:cNvSpPr>
          <p:nvPr>
            <p:ph type="ftr" sz="quarter" idx="17"/>
          </p:nvPr>
        </p:nvSpPr>
        <p:spPr>
          <a:xfrm>
            <a:off x="530352" y="6324600"/>
            <a:ext cx="5260848" cy="150876"/>
          </a:xfrm>
        </p:spPr>
        <p:txBody>
          <a:bodyPr/>
          <a:lstStyle/>
          <a:p>
            <a:endParaRPr lang="en-GB" dirty="0"/>
          </a:p>
        </p:txBody>
      </p:sp>
    </p:spTree>
    <p:extLst>
      <p:ext uri="{BB962C8B-B14F-4D97-AF65-F5344CB8AC3E}">
        <p14:creationId xmlns:p14="http://schemas.microsoft.com/office/powerpoint/2010/main" val="13130702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FULLLENGTH" val="True"/>
</p:tagLst>
</file>

<file path=ppt/tags/tag10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0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0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0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0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0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0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0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1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1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1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1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1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15.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1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1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1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2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2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2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23.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2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25.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2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2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8.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29.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31.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3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3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4.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135.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36.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37.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38.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39.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0.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41.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142.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43.xml><?xml version="1.0" encoding="utf-8"?>
<p:tagLst xmlns:a="http://schemas.openxmlformats.org/drawingml/2006/main" xmlns:r="http://schemas.openxmlformats.org/officeDocument/2006/relationships" xmlns:p="http://schemas.openxmlformats.org/presentationml/2006/main">
  <p:tag name="SMARTOBJECT" val="Descriptor Fixed Logo v.2"/>
  <p:tag name="SMARTREAD" val="{@BusinessUnitCoverText}"/>
  <p:tag name="SMARTWRITE" val="{@BusinessUnitCoverText}"/>
</p:tagLst>
</file>

<file path=ppt/tags/tag144.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4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46.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Fixed Logo v.2"/>
  <p:tag name="SMARTLINKEDSHAPEID" val="SideBar"/>
</p:tagLst>
</file>

<file path=ppt/tags/tag14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Fixed Logo v.2"/>
  <p:tag name="SMARTLINKEDSHAPEID" val="SideBar"/>
</p:tagLst>
</file>

<file path=ppt/tags/tag148.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Fixed Logo v.2"/>
  <p:tag name="SMARTLINKEDSHAPEID" val="SideBar"/>
</p:tagLst>
</file>

<file path=ppt/tags/tag149.xml><?xml version="1.0" encoding="utf-8"?>
<p:tagLst xmlns:a="http://schemas.openxmlformats.org/drawingml/2006/main" xmlns:r="http://schemas.openxmlformats.org/officeDocument/2006/relationships" xmlns:p="http://schemas.openxmlformats.org/presentationml/2006/main">
  <p:tag name="SMARTOBJECT" val="Descriptor Colour v.2"/>
  <p:tag name="SMARTREAD" val="{@BusinessUnitCoverText}"/>
  <p:tag name="SMARTWRITE" val="{@BusinessUnitCoverText}"/>
</p:tagLst>
</file>

<file path=ppt/tags/tag1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50.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51.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52.xml><?xml version="1.0" encoding="utf-8"?>
<p:tagLst xmlns:a="http://schemas.openxmlformats.org/drawingml/2006/main" xmlns:r="http://schemas.openxmlformats.org/officeDocument/2006/relationships" xmlns:p="http://schemas.openxmlformats.org/presentationml/2006/main">
  <p:tag name="SMARTISVISIBLE" val="{@Show Draft stamp} = Yes"/>
  <p:tag name="SMARTOBJECT" val="Confidentiality stamp Colour v.2"/>
  <p:tag name="SMARTREAD" val="{@Confidentiality stamp}"/>
  <p:tag name="SMARTWRITE" val="{@Confidentiality stamp}"/>
  <p:tag name="SMARTLINKEDSHAPEID" val="SideBar"/>
</p:tagLst>
</file>

<file path=ppt/tags/tag153.xml><?xml version="1.0" encoding="utf-8"?>
<p:tagLst xmlns:a="http://schemas.openxmlformats.org/drawingml/2006/main" xmlns:r="http://schemas.openxmlformats.org/officeDocument/2006/relationships" xmlns:p="http://schemas.openxmlformats.org/presentationml/2006/main">
  <p:tag name="SMARTISVISIBLE" val="{@Show Draft stamp} = Yes"/>
  <p:tag name="SMARTOBJECT" val="Draft stamp Colour v.2"/>
  <p:tag name="SMARTREAD" val="{@Draft stamp}"/>
  <p:tag name="SMARTWRITE" val="{@Draft stamp}"/>
  <p:tag name="SMARTLINKEDSHAPEID" val="SideBar"/>
</p:tagLst>
</file>

<file path=ppt/tags/tag154.xml><?xml version="1.0" encoding="utf-8"?>
<p:tagLst xmlns:a="http://schemas.openxmlformats.org/drawingml/2006/main" xmlns:r="http://schemas.openxmlformats.org/officeDocument/2006/relationships" xmlns:p="http://schemas.openxmlformats.org/presentationml/2006/main">
  <p:tag name="SMARTWRITE" val="{@Report date}"/>
  <p:tag name="SMARTOBJECT" val="Report date Colour v.2"/>
  <p:tag name="SMARTREAD" val="{@Report date}"/>
  <p:tag name="SMARTLINKEDSHAPEID" val="SideBar"/>
</p:tagLst>
</file>

<file path=ppt/tags/tag15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5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57.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58.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59.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6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6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62.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63.xml><?xml version="1.0" encoding="utf-8"?>
<p:tagLst xmlns:a="http://schemas.openxmlformats.org/drawingml/2006/main" xmlns:r="http://schemas.openxmlformats.org/officeDocument/2006/relationships" xmlns:p="http://schemas.openxmlformats.org/presentationml/2006/main">
  <p:tag name="FULLLENGTH" val="True"/>
</p:tagLst>
</file>

<file path=ppt/tags/tag1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6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6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6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6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7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7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72.xml><?xml version="1.0" encoding="utf-8"?>
<p:tagLst xmlns:a="http://schemas.openxmlformats.org/drawingml/2006/main" xmlns:r="http://schemas.openxmlformats.org/officeDocument/2006/relationships" xmlns:p="http://schemas.openxmlformats.org/presentationml/2006/main">
  <p:tag name="FULLLENGTH" val="True"/>
</p:tagLst>
</file>

<file path=ppt/tags/tag173.xml><?xml version="1.0" encoding="utf-8"?>
<p:tagLst xmlns:a="http://schemas.openxmlformats.org/drawingml/2006/main" xmlns:r="http://schemas.openxmlformats.org/officeDocument/2006/relationships" xmlns:p="http://schemas.openxmlformats.org/presentationml/2006/main">
  <p:tag name="FULLLENGTH" val="True"/>
</p:tagLst>
</file>

<file path=ppt/tags/tag17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7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7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7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7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8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8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82.xml><?xml version="1.0" encoding="utf-8"?>
<p:tagLst xmlns:a="http://schemas.openxmlformats.org/drawingml/2006/main" xmlns:r="http://schemas.openxmlformats.org/officeDocument/2006/relationships" xmlns:p="http://schemas.openxmlformats.org/presentationml/2006/main">
  <p:tag name="FULLLENGTH" val="True"/>
</p:tagLst>
</file>

<file path=ppt/tags/tag183.xml><?xml version="1.0" encoding="utf-8"?>
<p:tagLst xmlns:a="http://schemas.openxmlformats.org/drawingml/2006/main" xmlns:r="http://schemas.openxmlformats.org/officeDocument/2006/relationships" xmlns:p="http://schemas.openxmlformats.org/presentationml/2006/main">
  <p:tag name="FULLLENGTH" val="True"/>
</p:tagLst>
</file>

<file path=ppt/tags/tag18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8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8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8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8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9.xml><?xml version="1.0" encoding="utf-8"?>
<p:tagLst xmlns:a="http://schemas.openxmlformats.org/drawingml/2006/main" xmlns:r="http://schemas.openxmlformats.org/officeDocument/2006/relationships" xmlns:p="http://schemas.openxmlformats.org/presentationml/2006/main">
  <p:tag name="FULLLENGTH" val="True"/>
</p:tagLst>
</file>

<file path=ppt/tags/tag19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9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92.xml><?xml version="1.0" encoding="utf-8"?>
<p:tagLst xmlns:a="http://schemas.openxmlformats.org/drawingml/2006/main" xmlns:r="http://schemas.openxmlformats.org/officeDocument/2006/relationships" xmlns:p="http://schemas.openxmlformats.org/presentationml/2006/main">
  <p:tag name="FULLLENGTH" val="True"/>
</p:tagLst>
</file>

<file path=ppt/tags/tag193.xml><?xml version="1.0" encoding="utf-8"?>
<p:tagLst xmlns:a="http://schemas.openxmlformats.org/drawingml/2006/main" xmlns:r="http://schemas.openxmlformats.org/officeDocument/2006/relationships" xmlns:p="http://schemas.openxmlformats.org/presentationml/2006/main">
  <p:tag name="FULLLENGTH" val="True"/>
</p:tagLst>
</file>

<file path=ppt/tags/tag19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9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9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9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9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0.xml><?xml version="1.0" encoding="utf-8"?>
<p:tagLst xmlns:a="http://schemas.openxmlformats.org/drawingml/2006/main" xmlns:r="http://schemas.openxmlformats.org/officeDocument/2006/relationships" xmlns:p="http://schemas.openxmlformats.org/presentationml/2006/main">
  <p:tag name="FULLLENGTH" val="True"/>
</p:tagLst>
</file>

<file path=ppt/tags/tag20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0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02.xml><?xml version="1.0" encoding="utf-8"?>
<p:tagLst xmlns:a="http://schemas.openxmlformats.org/drawingml/2006/main" xmlns:r="http://schemas.openxmlformats.org/officeDocument/2006/relationships" xmlns:p="http://schemas.openxmlformats.org/presentationml/2006/main">
  <p:tag name="FULLLENGTH" val="True"/>
</p:tagLst>
</file>

<file path=ppt/tags/tag203.xml><?xml version="1.0" encoding="utf-8"?>
<p:tagLst xmlns:a="http://schemas.openxmlformats.org/drawingml/2006/main" xmlns:r="http://schemas.openxmlformats.org/officeDocument/2006/relationships" xmlns:p="http://schemas.openxmlformats.org/presentationml/2006/main">
  <p:tag name="FULLLENGTH" val="True"/>
</p:tagLst>
</file>

<file path=ppt/tags/tag204.xml><?xml version="1.0" encoding="utf-8"?>
<p:tagLst xmlns:a="http://schemas.openxmlformats.org/drawingml/2006/main" xmlns:r="http://schemas.openxmlformats.org/officeDocument/2006/relationships" xmlns:p="http://schemas.openxmlformats.org/presentationml/2006/main">
  <p:tag name="FULLLENGTH" val="True"/>
</p:tagLst>
</file>

<file path=ppt/tags/tag20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0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0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0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1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1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1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13.xml><?xml version="1.0" encoding="utf-8"?>
<p:tagLst xmlns:a="http://schemas.openxmlformats.org/drawingml/2006/main" xmlns:r="http://schemas.openxmlformats.org/officeDocument/2006/relationships" xmlns:p="http://schemas.openxmlformats.org/presentationml/2006/main">
  <p:tag name="FULLENGTH" val="True"/>
</p:tagLst>
</file>

<file path=ppt/tags/tag214.xml><?xml version="1.0" encoding="utf-8"?>
<p:tagLst xmlns:a="http://schemas.openxmlformats.org/drawingml/2006/main" xmlns:r="http://schemas.openxmlformats.org/officeDocument/2006/relationships" xmlns:p="http://schemas.openxmlformats.org/presentationml/2006/main">
  <p:tag name="FULLLENGTH" val="True"/>
</p:tagLst>
</file>

<file path=ppt/tags/tag215.xml><?xml version="1.0" encoding="utf-8"?>
<p:tagLst xmlns:a="http://schemas.openxmlformats.org/drawingml/2006/main" xmlns:r="http://schemas.openxmlformats.org/officeDocument/2006/relationships" xmlns:p="http://schemas.openxmlformats.org/presentationml/2006/main">
  <p:tag name="FULLLENGTH" val="True"/>
</p:tagLst>
</file>

<file path=ppt/tags/tag21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1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1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1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2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2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2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2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24.xml><?xml version="1.0" encoding="utf-8"?>
<p:tagLst xmlns:a="http://schemas.openxmlformats.org/drawingml/2006/main" xmlns:r="http://schemas.openxmlformats.org/officeDocument/2006/relationships" xmlns:p="http://schemas.openxmlformats.org/presentationml/2006/main">
  <p:tag name="FULLLENGTH" val="True"/>
</p:tagLst>
</file>

<file path=ppt/tags/tag225.xml><?xml version="1.0" encoding="utf-8"?>
<p:tagLst xmlns:a="http://schemas.openxmlformats.org/drawingml/2006/main" xmlns:r="http://schemas.openxmlformats.org/officeDocument/2006/relationships" xmlns:p="http://schemas.openxmlformats.org/presentationml/2006/main">
  <p:tag name="FULLLENGTH" val="True"/>
</p:tagLst>
</file>

<file path=ppt/tags/tag226.xml><?xml version="1.0" encoding="utf-8"?>
<p:tagLst xmlns:a="http://schemas.openxmlformats.org/drawingml/2006/main" xmlns:r="http://schemas.openxmlformats.org/officeDocument/2006/relationships" xmlns:p="http://schemas.openxmlformats.org/presentationml/2006/main">
  <p:tag name="FULLLENGTH" val="True"/>
</p:tagLst>
</file>

<file path=ppt/tags/tag22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2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2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3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3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3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3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3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3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3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3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3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3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4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4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4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4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4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4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4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4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4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4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5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5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5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5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5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5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5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5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5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5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6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6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6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63.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6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65.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66.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6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68.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26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7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7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7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7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7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7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76.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7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78.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27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8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81.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282.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8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84.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28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87.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288.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289.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9.xml><?xml version="1.0" encoding="utf-8"?>
<p:tagLst xmlns:a="http://schemas.openxmlformats.org/drawingml/2006/main" xmlns:r="http://schemas.openxmlformats.org/officeDocument/2006/relationships" xmlns:p="http://schemas.openxmlformats.org/presentationml/2006/main">
  <p:tag name="FULLLENGTH" val="True"/>
</p:tagLst>
</file>

<file path=ppt/tags/tag290.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91.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29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293.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294.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295.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296.xml><?xml version="1.0" encoding="utf-8"?>
<p:tagLst xmlns:a="http://schemas.openxmlformats.org/drawingml/2006/main" xmlns:r="http://schemas.openxmlformats.org/officeDocument/2006/relationships" xmlns:p="http://schemas.openxmlformats.org/presentationml/2006/main">
  <p:tag name="SMARTOBJECT" val="Descriptor Fixed Logo v.2"/>
  <p:tag name="SMARTREAD" val="{@BusinessUnitCoverText}"/>
  <p:tag name="SMARTWRITE" val="{@BusinessUnitCoverText}"/>
</p:tagLst>
</file>

<file path=ppt/tags/tag297.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98.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99.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Fixed Logo v.2"/>
  <p:tag name="SMARTLINKEDSHAPEID" val="SideBar"/>
</p:tagLst>
</file>

<file path=ppt/tags/tag3.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30.xml><?xml version="1.0" encoding="utf-8"?>
<p:tagLst xmlns:a="http://schemas.openxmlformats.org/drawingml/2006/main" xmlns:r="http://schemas.openxmlformats.org/officeDocument/2006/relationships" xmlns:p="http://schemas.openxmlformats.org/presentationml/2006/main">
  <p:tag name="FULLLENGTH" val="True"/>
</p:tagLst>
</file>

<file path=ppt/tags/tag30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Fixed Logo v.2"/>
  <p:tag name="SMARTLINKEDSHAPEID" val="SideBar"/>
</p:tagLst>
</file>

<file path=ppt/tags/tag30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Fixed Logo v.2"/>
  <p:tag name="SMARTLINKEDSHAPEID" val="SideBar"/>
</p:tagLst>
</file>

<file path=ppt/tags/tag302.xml><?xml version="1.0" encoding="utf-8"?>
<p:tagLst xmlns:a="http://schemas.openxmlformats.org/drawingml/2006/main" xmlns:r="http://schemas.openxmlformats.org/officeDocument/2006/relationships" xmlns:p="http://schemas.openxmlformats.org/presentationml/2006/main">
  <p:tag name="SMARTOBJECT" val="Descriptor Colour v.2"/>
  <p:tag name="SMARTREAD" val="{@BusinessUnitCoverText}"/>
  <p:tag name="SMARTWRITE" val="{@BusinessUnitCoverText}"/>
</p:tagLst>
</file>

<file path=ppt/tags/tag303.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04.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305.xml><?xml version="1.0" encoding="utf-8"?>
<p:tagLst xmlns:a="http://schemas.openxmlformats.org/drawingml/2006/main" xmlns:r="http://schemas.openxmlformats.org/officeDocument/2006/relationships" xmlns:p="http://schemas.openxmlformats.org/presentationml/2006/main">
  <p:tag name="SMARTISVISIBLE" val="{@Show Draft stamp} = Yes"/>
  <p:tag name="SMARTOBJECT" val="Confidentiality stamp Colour v.2"/>
  <p:tag name="SMARTREAD" val="{@Confidentiality stamp}"/>
  <p:tag name="SMARTWRITE" val="{@Confidentiality stamp}"/>
  <p:tag name="SMARTLINKEDSHAPEID" val="SideBar"/>
</p:tagLst>
</file>

<file path=ppt/tags/tag306.xml><?xml version="1.0" encoding="utf-8"?>
<p:tagLst xmlns:a="http://schemas.openxmlformats.org/drawingml/2006/main" xmlns:r="http://schemas.openxmlformats.org/officeDocument/2006/relationships" xmlns:p="http://schemas.openxmlformats.org/presentationml/2006/main">
  <p:tag name="SMARTISVISIBLE" val="{@Show Draft stamp} = Yes"/>
  <p:tag name="SMARTOBJECT" val="Draft stamp Colour v.2"/>
  <p:tag name="SMARTREAD" val="{@Draft stamp}"/>
  <p:tag name="SMARTWRITE" val="{@Draft stamp}"/>
  <p:tag name="SMARTLINKEDSHAPEID" val="SideBar"/>
</p:tagLst>
</file>

<file path=ppt/tags/tag307.xml><?xml version="1.0" encoding="utf-8"?>
<p:tagLst xmlns:a="http://schemas.openxmlformats.org/drawingml/2006/main" xmlns:r="http://schemas.openxmlformats.org/officeDocument/2006/relationships" xmlns:p="http://schemas.openxmlformats.org/presentationml/2006/main">
  <p:tag name="SMARTWRITE" val="{@Report date}"/>
  <p:tag name="SMARTOBJECT" val="Report date Colour v.2"/>
  <p:tag name="SMARTREAD" val="{@Report date}"/>
  <p:tag name="SMARTLINKEDSHAPEID" val="SideBar"/>
</p:tagLst>
</file>

<file path=ppt/tags/tag3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3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3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3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3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9.xml><?xml version="1.0" encoding="utf-8"?>
<p:tagLst xmlns:a="http://schemas.openxmlformats.org/drawingml/2006/main" xmlns:r="http://schemas.openxmlformats.org/officeDocument/2006/relationships" xmlns:p="http://schemas.openxmlformats.org/presentationml/2006/main">
  <p:tag name="FULLLENGTH" val="True"/>
</p:tagLst>
</file>

<file path=ppt/tags/tag4.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40.xml><?xml version="1.0" encoding="utf-8"?>
<p:tagLst xmlns:a="http://schemas.openxmlformats.org/drawingml/2006/main" xmlns:r="http://schemas.openxmlformats.org/officeDocument/2006/relationships" xmlns:p="http://schemas.openxmlformats.org/presentationml/2006/main">
  <p:tag name="FULLLENGTH" val="True"/>
</p:tagLst>
</file>

<file path=ppt/tags/tag4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4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4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4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4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4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4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49.xml><?xml version="1.0" encoding="utf-8"?>
<p:tagLst xmlns:a="http://schemas.openxmlformats.org/drawingml/2006/main" xmlns:r="http://schemas.openxmlformats.org/officeDocument/2006/relationships" xmlns:p="http://schemas.openxmlformats.org/presentationml/2006/main">
  <p:tag name="FULLLENGTH" val="True"/>
</p:tagLst>
</file>

<file path=ppt/tags/tag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50.xml><?xml version="1.0" encoding="utf-8"?>
<p:tagLst xmlns:a="http://schemas.openxmlformats.org/drawingml/2006/main" xmlns:r="http://schemas.openxmlformats.org/officeDocument/2006/relationships" xmlns:p="http://schemas.openxmlformats.org/presentationml/2006/main">
  <p:tag name="FULLLENGTH" val="True"/>
</p:tagLst>
</file>

<file path=ppt/tags/tag51.xml><?xml version="1.0" encoding="utf-8"?>
<p:tagLst xmlns:a="http://schemas.openxmlformats.org/drawingml/2006/main" xmlns:r="http://schemas.openxmlformats.org/officeDocument/2006/relationships" xmlns:p="http://schemas.openxmlformats.org/presentationml/2006/main">
  <p:tag name="FULLLENGTH" val="True"/>
</p:tagLst>
</file>

<file path=ppt/tags/tag5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5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5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5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5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5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5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5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60.xml><?xml version="1.0" encoding="utf-8"?>
<p:tagLst xmlns:a="http://schemas.openxmlformats.org/drawingml/2006/main" xmlns:r="http://schemas.openxmlformats.org/officeDocument/2006/relationships" xmlns:p="http://schemas.openxmlformats.org/presentationml/2006/main">
  <p:tag name="FULLENGTH" val="True"/>
</p:tagLst>
</file>

<file path=ppt/tags/tag61.xml><?xml version="1.0" encoding="utf-8"?>
<p:tagLst xmlns:a="http://schemas.openxmlformats.org/drawingml/2006/main" xmlns:r="http://schemas.openxmlformats.org/officeDocument/2006/relationships" xmlns:p="http://schemas.openxmlformats.org/presentationml/2006/main">
  <p:tag name="FULLLENGTH" val="True"/>
</p:tagLst>
</file>

<file path=ppt/tags/tag62.xml><?xml version="1.0" encoding="utf-8"?>
<p:tagLst xmlns:a="http://schemas.openxmlformats.org/drawingml/2006/main" xmlns:r="http://schemas.openxmlformats.org/officeDocument/2006/relationships" xmlns:p="http://schemas.openxmlformats.org/presentationml/2006/main">
  <p:tag name="FULLLENGTH" val="True"/>
</p:tagLst>
</file>

<file path=ppt/tags/tag6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6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6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6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6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7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71.xml><?xml version="1.0" encoding="utf-8"?>
<p:tagLst xmlns:a="http://schemas.openxmlformats.org/drawingml/2006/main" xmlns:r="http://schemas.openxmlformats.org/officeDocument/2006/relationships" xmlns:p="http://schemas.openxmlformats.org/presentationml/2006/main">
  <p:tag name="FULLLENGTH" val="True"/>
</p:tagLst>
</file>

<file path=ppt/tags/tag72.xml><?xml version="1.0" encoding="utf-8"?>
<p:tagLst xmlns:a="http://schemas.openxmlformats.org/drawingml/2006/main" xmlns:r="http://schemas.openxmlformats.org/officeDocument/2006/relationships" xmlns:p="http://schemas.openxmlformats.org/presentationml/2006/main">
  <p:tag name="FULLLENGTH" val="True"/>
</p:tagLst>
</file>

<file path=ppt/tags/tag73.xml><?xml version="1.0" encoding="utf-8"?>
<p:tagLst xmlns:a="http://schemas.openxmlformats.org/drawingml/2006/main" xmlns:r="http://schemas.openxmlformats.org/officeDocument/2006/relationships" xmlns:p="http://schemas.openxmlformats.org/presentationml/2006/main">
  <p:tag name="FULLLENGTH" val="True"/>
</p:tagLst>
</file>

<file path=ppt/tags/tag7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7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7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8.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8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8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8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8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8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8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9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9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9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9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9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96.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9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9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heme/theme1.xml><?xml version="1.0" encoding="utf-8"?>
<a:theme xmlns:a="http://schemas.openxmlformats.org/drawingml/2006/main" name="PwC Presentation">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1000" dirty="0" err="1" smtClean="0">
            <a:latin typeface="Georgia" pitchFamily="18" charset="0"/>
          </a:defRPr>
        </a:defPPr>
      </a:lstStyle>
    </a:txDef>
  </a:objectDefaults>
  <a:extraClrSchemeLst/>
</a:theme>
</file>

<file path=ppt/theme/theme2.xml><?xml version="1.0" encoding="utf-8"?>
<a:theme xmlns:a="http://schemas.openxmlformats.org/drawingml/2006/main" name="2 Generic Advisory Report">
  <a:themeElements>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vert="horz" wrap="square" lIns="91440" tIns="45720" rIns="91440" bIns="45720" rtlCol="0" anchor="ctr">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3.xml><?xml version="1.0" encoding="utf-8"?>
<a:theme xmlns:a="http://schemas.openxmlformats.org/drawingml/2006/main" name="1_2 Generic Advisory Report">
  <a:themeElements>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vert="horz" wrap="square" lIns="91440" tIns="45720" rIns="91440" bIns="45720" rtlCol="0" anchor="ctr">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themeOverride>
</file>

<file path=docProps/app.xml><?xml version="1.0" encoding="utf-8"?>
<Properties xmlns="http://schemas.openxmlformats.org/officeDocument/2006/extended-properties" xmlns:vt="http://schemas.openxmlformats.org/officeDocument/2006/docPropsVTypes">
  <Template/>
  <TotalTime>17760</TotalTime>
  <Words>6282</Words>
  <Application>Microsoft Office PowerPoint</Application>
  <PresentationFormat>On-screen Show (4:3)</PresentationFormat>
  <Paragraphs>748</Paragraphs>
  <Slides>62</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62</vt:i4>
      </vt:variant>
    </vt:vector>
  </HeadingPairs>
  <TitlesOfParts>
    <vt:vector size="69" baseType="lpstr">
      <vt:lpstr>Arial</vt:lpstr>
      <vt:lpstr>Georgia</vt:lpstr>
      <vt:lpstr>Times New Roman</vt:lpstr>
      <vt:lpstr>Wingdings</vt:lpstr>
      <vt:lpstr>PwC Presentation</vt:lpstr>
      <vt:lpstr>2 Generic Advisory Report</vt:lpstr>
      <vt:lpstr>1_2 Generic Advisory Report</vt:lpstr>
      <vt:lpstr>Overview of Dodd-Frank Title VII &amp; EMIR:  Reporting Obligations</vt:lpstr>
      <vt:lpstr>OTC derivatives reform</vt:lpstr>
      <vt:lpstr>Policy reasons for OTC derivatives reform</vt:lpstr>
      <vt:lpstr>EMIR &amp; DF general overview</vt:lpstr>
      <vt:lpstr>Policy rationale for reporting on OTC derivatives</vt:lpstr>
      <vt:lpstr>EMIR v Dodd-Frank reporting requirements</vt:lpstr>
      <vt:lpstr>Comparison of OTC derivatives reform and MiFID</vt:lpstr>
      <vt:lpstr>EMIR overview</vt:lpstr>
      <vt:lpstr>EMIR Party status</vt:lpstr>
      <vt:lpstr>EMIR scope determined by  party status</vt:lpstr>
      <vt:lpstr>EMIR product scope</vt:lpstr>
      <vt:lpstr>EMIR transaction reporting</vt:lpstr>
      <vt:lpstr>Fulfilling reporting obligation</vt:lpstr>
      <vt:lpstr>Exchange Traded Derivatives and reporting</vt:lpstr>
      <vt:lpstr>EMIR reporting data fields</vt:lpstr>
      <vt:lpstr>EMIR data fields</vt:lpstr>
      <vt:lpstr>EMIR data fields (continued) </vt:lpstr>
      <vt:lpstr>EMIR data fields – specifics for interest rate and FX</vt:lpstr>
      <vt:lpstr>EMIR use of identifiers</vt:lpstr>
      <vt:lpstr>Reporting of collateral</vt:lpstr>
      <vt:lpstr>EMIR UTI construction</vt:lpstr>
      <vt:lpstr>EMIR Unique Product Identifiers</vt:lpstr>
      <vt:lpstr>Cleared trades:</vt:lpstr>
      <vt:lpstr>Reporting of exposures &amp; valuation</vt:lpstr>
      <vt:lpstr>Valuation continued</vt:lpstr>
      <vt:lpstr>Reporting at position level</vt:lpstr>
      <vt:lpstr>Reporting complex products</vt:lpstr>
      <vt:lpstr>Maturity</vt:lpstr>
      <vt:lpstr>EMIR backloading</vt:lpstr>
      <vt:lpstr>Extraterritorial issues</vt:lpstr>
      <vt:lpstr>Intragroup transactions</vt:lpstr>
      <vt:lpstr>Other EMIR obligations – reporting in context</vt:lpstr>
      <vt:lpstr>Clearing Obligation</vt:lpstr>
      <vt:lpstr>Mandatory trading of derivatives on venues</vt:lpstr>
      <vt:lpstr>Risk mitigation – exchange and segregation of non-centrally cleared margin</vt:lpstr>
      <vt:lpstr>Initial  &amp; variation margin</vt:lpstr>
      <vt:lpstr>Other elements of margin requirements</vt:lpstr>
      <vt:lpstr>Risk mitigation – confirmation  - The documentation of the agreement of the counterparties to all the terms of an OTC derivative contract - The confirmation may refer to one or more master agreements, master confirmation agreements or other standard terms  </vt:lpstr>
      <vt:lpstr>Risk mitigation – portfolio reconciliation  - To identify at an early stage any discrepancy in a material term of the OTC contract, including its valuation </vt:lpstr>
      <vt:lpstr>Portfolio compression</vt:lpstr>
      <vt:lpstr>Dispute Resolution</vt:lpstr>
      <vt:lpstr>Dodd-Frank derivatives reporting</vt:lpstr>
      <vt:lpstr>Overview of DF reporting</vt:lpstr>
      <vt:lpstr>DF Title VII product scope</vt:lpstr>
      <vt:lpstr>Treasury exemption for FX swaps</vt:lpstr>
      <vt:lpstr>DF reporting hierarchy</vt:lpstr>
      <vt:lpstr>Extraterritorial swap dealer registration</vt:lpstr>
      <vt:lpstr>DF scope for non-US swap dealers</vt:lpstr>
      <vt:lpstr>DF scope for non-US swap dealers</vt:lpstr>
      <vt:lpstr>Reporting timelines</vt:lpstr>
      <vt:lpstr>Details of DF primary economic terms</vt:lpstr>
      <vt:lpstr>Instrument-specific data fields</vt:lpstr>
      <vt:lpstr>Life cycle/continuation data </vt:lpstr>
      <vt:lpstr>DF treatment of identifiers – unique swap identifiers</vt:lpstr>
      <vt:lpstr>DF treatment of identifiers – unique product identifiers</vt:lpstr>
      <vt:lpstr>Real-time public reporting</vt:lpstr>
      <vt:lpstr>Real-time public reporting data fields</vt:lpstr>
      <vt:lpstr>Dodd-Frank treatment of intragroup transactions</vt:lpstr>
      <vt:lpstr>Pre-enactment &amp; transition swaps   - Data fields largely overlap SDR reporting requirements - Counterparties will need to get LEIs if swaps are still in existence by April 25, 2011 - There is no need to obtain other identifiers, such as UPI or UTI </vt:lpstr>
      <vt:lpstr>Dodd-Frank treatment of hedges</vt:lpstr>
      <vt:lpstr>DF treatment of margin requirements</vt:lpstr>
      <vt:lpstr>DF &amp; security-based swaps</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PwC market insight:_x000b__x000b_Volcker Rule preparedness:_x000b_Industry update_x000b_regulatory insights</dc:title>
  <dc:creator>Donna Vacchiano</dc:creator>
  <cp:lastModifiedBy>Wole Ogungbesan</cp:lastModifiedBy>
  <cp:revision>327</cp:revision>
  <cp:lastPrinted>2014-12-16T09:44:27Z</cp:lastPrinted>
  <dcterms:created xsi:type="dcterms:W3CDTF">2013-01-03T09:32:57Z</dcterms:created>
  <dcterms:modified xsi:type="dcterms:W3CDTF">2016-09-07T18:42:38Z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6</vt:lpwstr>
  </property>
</Properties>
</file>