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87" r:id="rId4"/>
    <p:sldId id="288" r:id="rId5"/>
    <p:sldId id="289" r:id="rId6"/>
    <p:sldId id="290" r:id="rId7"/>
    <p:sldId id="291" r:id="rId8"/>
    <p:sldId id="28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0000"/>
    <a:srgbClr val="A8A8A8"/>
    <a:srgbClr val="0831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77" autoAdjust="0"/>
    <p:restoredTop sz="85603" autoAdjust="0"/>
  </p:normalViewPr>
  <p:slideViewPr>
    <p:cSldViewPr snapToGrid="0">
      <p:cViewPr>
        <p:scale>
          <a:sx n="57" d="100"/>
          <a:sy n="57" d="100"/>
        </p:scale>
        <p:origin x="864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44D33-6B57-4245-9EC8-418F3B479FEB}" type="datetimeFigureOut">
              <a:rPr lang="en-KE" smtClean="0"/>
              <a:t>24/02/2025</a:t>
            </a:fld>
            <a:endParaRPr lang="en-K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D33BE-A25F-4002-9E55-F7102350068F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285870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D33BE-A25F-4002-9E55-F7102350068F}" type="slidenum">
              <a:rPr lang="en-KE" smtClean="0"/>
              <a:t>2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195512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D33BE-A25F-4002-9E55-F7102350068F}" type="slidenum">
              <a:rPr lang="en-KE" smtClean="0"/>
              <a:t>3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419424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D33BE-A25F-4002-9E55-F7102350068F}" type="slidenum">
              <a:rPr lang="en-KE" smtClean="0"/>
              <a:t>4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516954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D33BE-A25F-4002-9E55-F7102350068F}" type="slidenum">
              <a:rPr lang="en-KE" smtClean="0"/>
              <a:t>5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973531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D33BE-A25F-4002-9E55-F7102350068F}" type="slidenum">
              <a:rPr lang="en-KE" smtClean="0"/>
              <a:t>6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692973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D33BE-A25F-4002-9E55-F7102350068F}" type="slidenum">
              <a:rPr lang="en-KE" smtClean="0"/>
              <a:t>7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455383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D33BE-A25F-4002-9E55-F7102350068F}" type="slidenum">
              <a:rPr lang="en-KE" smtClean="0"/>
              <a:t>8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262548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42C98D8-30E4-478F-B8D6-DBE8DE649063}" type="datetime8">
              <a:rPr lang="en-KE" smtClean="0"/>
              <a:t>24/02/2025 12:52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EF29AF-E1DB-434D-8627-177CFD07B22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082598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B95F6-2319-4FCF-BCD3-24CA9E7DCC3A}" type="datetime8">
              <a:rPr lang="en-KE" smtClean="0"/>
              <a:t>24/02/2025 12:52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29AF-E1DB-434D-8627-177CFD07B22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798425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B1B5155-ABD1-4290-8668-CCC17DB94C7B}" type="datetime8">
              <a:rPr lang="en-KE" smtClean="0"/>
              <a:t>24/02/2025 12:52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EF29AF-E1DB-434D-8627-177CFD07B22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58791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770B8-A788-42A9-A3DD-857E19BE10C4}" type="datetime8">
              <a:rPr lang="en-KE" smtClean="0"/>
              <a:t>24/02/2025 12:52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E4EF29AF-E1DB-434D-8627-177CFD07B22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477269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4EC5B7C-3289-4CB9-A933-569C50335378}" type="datetime8">
              <a:rPr lang="en-KE" smtClean="0"/>
              <a:t>24/02/2025 12:52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EF29AF-E1DB-434D-8627-177CFD07B22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30754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06EE4-D265-40D7-9BA1-22D6BCBE388D}" type="datetime8">
              <a:rPr lang="en-KE" smtClean="0"/>
              <a:t>24/02/2025 12:52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29AF-E1DB-434D-8627-177CFD07B22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622309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4F075-B146-4FB2-9498-9CB592F1A85B}" type="datetime8">
              <a:rPr lang="en-KE" smtClean="0"/>
              <a:t>24/02/2025 12:52</a:t>
            </a:fld>
            <a:endParaRPr lang="en-K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29AF-E1DB-434D-8627-177CFD07B22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183074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B4C2-CE13-4F4B-9256-0FFA8669E7EA}" type="datetime8">
              <a:rPr lang="en-KE" smtClean="0"/>
              <a:t>24/02/2025 12:52</a:t>
            </a:fld>
            <a:endParaRPr lang="en-K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29AF-E1DB-434D-8627-177CFD07B22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101856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EDE0-0F10-439B-A986-8A10C95EED52}" type="datetime8">
              <a:rPr lang="en-KE" smtClean="0"/>
              <a:t>24/02/2025 12:52</a:t>
            </a:fld>
            <a:endParaRPr lang="en-K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29AF-E1DB-434D-8627-177CFD07B22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370831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332BB78-599F-41F7-8D68-40885A29755D}" type="datetime8">
              <a:rPr lang="en-KE" smtClean="0"/>
              <a:t>24/02/2025 12:52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EF29AF-E1DB-434D-8627-177CFD07B22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750793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7395-0147-419E-AE7E-442BDADF4892}" type="datetime8">
              <a:rPr lang="en-KE" smtClean="0"/>
              <a:t>24/02/2025 12:52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29AF-E1DB-434D-8627-177CFD07B22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080753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C800691-477B-4CD3-9CD3-3F0274C6872E}" type="datetime8">
              <a:rPr lang="en-KE" smtClean="0"/>
              <a:t>24/02/2025 12:52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4EF29AF-E1DB-434D-8627-177CFD07B225}" type="slidenum">
              <a:rPr lang="en-KE" smtClean="0"/>
              <a:t>‹#›</a:t>
            </a:fld>
            <a:endParaRPr lang="en-KE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58357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ftCysec/git-and-github-tutorial.gi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84618-5779-E17D-795D-4C67F78B24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225" y="3429000"/>
            <a:ext cx="10993549" cy="2329143"/>
          </a:xfrm>
          <a:noFill/>
        </p:spPr>
        <p:txBody>
          <a:bodyPr>
            <a:noAutofit/>
          </a:bodyPr>
          <a:lstStyle/>
          <a:p>
            <a:pPr algn="ctr"/>
            <a:r>
              <a:rPr lang="en-US" sz="6600" b="1" i="0" dirty="0">
                <a:solidFill>
                  <a:srgbClr val="920000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INTRODUCTION TO GIT &amp; GITHUB</a:t>
            </a:r>
            <a:endParaRPr lang="en-KE" sz="6600" dirty="0">
              <a:solidFill>
                <a:srgbClr val="92000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94A524-3914-0CC7-1631-0A63AF815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88047" y="2411281"/>
            <a:ext cx="3137943" cy="590321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920000"/>
                </a:solidFill>
              </a:rPr>
              <a:t>By </a:t>
            </a:r>
            <a:r>
              <a:rPr lang="en-US" sz="2800" b="1" dirty="0" err="1">
                <a:solidFill>
                  <a:srgbClr val="920000"/>
                </a:solidFill>
              </a:rPr>
              <a:t>JsDaddie</a:t>
            </a:r>
            <a:endParaRPr lang="en-KE" sz="2800" b="1" dirty="0">
              <a:solidFill>
                <a:srgbClr val="920000"/>
              </a:solidFill>
            </a:endParaRPr>
          </a:p>
        </p:txBody>
      </p:sp>
      <p:pic>
        <p:nvPicPr>
          <p:cNvPr id="6" name="Picture 2" descr="plp-logo">
            <a:extLst>
              <a:ext uri="{FF2B5EF4-FFF2-40B4-BE49-F238E27FC236}">
                <a16:creationId xmlns:a16="http://schemas.microsoft.com/office/drawing/2014/main" id="{4DAF1E84-768E-3E9B-BAED-FF8E5D71D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99" y="1099857"/>
            <a:ext cx="3706585" cy="2275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A9BE7A-D90E-4BA3-B9A5-986B620DFB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632" y="1006325"/>
            <a:ext cx="3927069" cy="220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0407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A3F14-D50D-DD5D-987E-3203E5FCF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26771"/>
            <a:ext cx="11029615" cy="45393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💡 The </a:t>
            </a:r>
            <a:r>
              <a:rPr lang="en-US" sz="2800" b="1" dirty="0"/>
              <a:t>Command Line Interface</a:t>
            </a:r>
            <a:r>
              <a:rPr lang="en-US" sz="2800" dirty="0"/>
              <a:t> (CLI) is like chatting directly with your computer in its own language!</a:t>
            </a:r>
            <a:br>
              <a:rPr lang="en-US" sz="2800" dirty="0"/>
            </a:br>
            <a:endParaRPr lang="en-US" sz="2800" dirty="0"/>
          </a:p>
          <a:p>
            <a:pPr marL="0" indent="0">
              <a:buNone/>
            </a:pPr>
            <a:r>
              <a:rPr lang="en-US" sz="2800" dirty="0"/>
              <a:t>While you can point and click with a mouse, using CLI lets you </a:t>
            </a:r>
            <a:r>
              <a:rPr lang="en-US" sz="2800" b="1" dirty="0"/>
              <a:t>type commands</a:t>
            </a:r>
            <a:r>
              <a:rPr lang="en-US" sz="2800" dirty="0"/>
              <a:t> to get things done </a:t>
            </a:r>
            <a:r>
              <a:rPr lang="en-US" sz="2800" b="1" dirty="0"/>
              <a:t>super fast</a:t>
            </a:r>
            <a:r>
              <a:rPr lang="en-US" sz="2800" dirty="0"/>
              <a:t>!</a:t>
            </a:r>
          </a:p>
          <a:p>
            <a:pPr algn="l"/>
            <a:endParaRPr lang="en-KE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CEA6A6-1B94-4B5B-9C65-D3573F4F05D8}"/>
              </a:ext>
            </a:extLst>
          </p:cNvPr>
          <p:cNvSpPr/>
          <p:nvPr/>
        </p:nvSpPr>
        <p:spPr>
          <a:xfrm>
            <a:off x="3323063" y="828311"/>
            <a:ext cx="51407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What is the CLI? 🖥️</a:t>
            </a:r>
          </a:p>
          <a:p>
            <a:r>
              <a:rPr lang="en-US" sz="3200" b="1" dirty="0"/>
              <a:t> 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80248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A3F14-D50D-DD5D-987E-3203E5FCF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26771"/>
            <a:ext cx="11029615" cy="45393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Git</a:t>
            </a:r>
            <a:r>
              <a:rPr lang="en-US" sz="2000" dirty="0"/>
              <a:t> is a </a:t>
            </a:r>
            <a:r>
              <a:rPr lang="en-US" sz="2000" b="1" dirty="0"/>
              <a:t>version control system</a:t>
            </a:r>
            <a:r>
              <a:rPr lang="en-US" sz="2000" dirty="0"/>
              <a:t> that helps you track changes to your files (especially code!) over time.</a:t>
            </a:r>
            <a:br>
              <a:rPr lang="en-US" sz="2000" dirty="0"/>
            </a:br>
            <a:r>
              <a:rPr lang="en-US" sz="2000" dirty="0"/>
              <a:t>Think of Git as a </a:t>
            </a:r>
            <a:r>
              <a:rPr lang="en-US" sz="2000" b="1" dirty="0"/>
              <a:t>time machine</a:t>
            </a:r>
            <a:r>
              <a:rPr lang="en-US" sz="2000" dirty="0"/>
              <a:t> ⏳ for your project—if you make a mistake, you can go back and fix it!</a:t>
            </a:r>
            <a:br>
              <a:rPr lang="en-US" sz="2200" dirty="0"/>
            </a:br>
            <a:endParaRPr lang="en-US" sz="2200" dirty="0"/>
          </a:p>
          <a:p>
            <a:pPr marL="0" indent="0">
              <a:buNone/>
            </a:pPr>
            <a:r>
              <a:rPr lang="en-US" sz="3200" b="1" dirty="0">
                <a:solidFill>
                  <a:srgbClr val="920000"/>
                </a:solidFill>
              </a:rPr>
              <a:t>What is GitHub? 🌐</a:t>
            </a:r>
          </a:p>
          <a:p>
            <a:pPr marL="0" indent="0">
              <a:buNone/>
            </a:pPr>
            <a:r>
              <a:rPr lang="en-US" sz="2000" b="1" dirty="0"/>
              <a:t>GitHub</a:t>
            </a:r>
            <a:r>
              <a:rPr lang="en-US" sz="2000" dirty="0"/>
              <a:t> is a cloud-based platform where developers can store and manage their Git repositories.</a:t>
            </a: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r>
              <a:rPr lang="en-US" sz="2000" dirty="0"/>
              <a:t>It’s like </a:t>
            </a:r>
            <a:r>
              <a:rPr lang="en-US" sz="2000" b="1" dirty="0"/>
              <a:t>social media for code</a:t>
            </a:r>
            <a:r>
              <a:rPr lang="en-US" sz="2000" dirty="0"/>
              <a:t>—you can collaborate, review, and share your projects with the world! 🌍</a:t>
            </a:r>
          </a:p>
          <a:p>
            <a:pPr algn="l"/>
            <a:endParaRPr lang="en-KE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CEA6A6-1B94-4B5B-9C65-D3573F4F05D8}"/>
              </a:ext>
            </a:extLst>
          </p:cNvPr>
          <p:cNvSpPr/>
          <p:nvPr/>
        </p:nvSpPr>
        <p:spPr>
          <a:xfrm>
            <a:off x="3323064" y="828311"/>
            <a:ext cx="50068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What is Git? </a:t>
            </a:r>
            <a:r>
              <a:rPr lang="en-KE" sz="4000" b="1" dirty="0">
                <a:solidFill>
                  <a:schemeClr val="bg1"/>
                </a:solidFill>
              </a:rPr>
              <a:t>🤔</a:t>
            </a:r>
            <a:r>
              <a:rPr lang="en-US" sz="4000" b="1" dirty="0">
                <a:solidFill>
                  <a:schemeClr val="bg1"/>
                </a:solidFill>
              </a:rPr>
              <a:t> </a:t>
            </a:r>
            <a:endParaRPr lang="en-KE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5221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A3F14-D50D-DD5D-987E-3203E5FCF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26771"/>
            <a:ext cx="11029615" cy="45393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Git</a:t>
            </a:r>
            <a:r>
              <a:rPr lang="en-US" sz="2000" dirty="0"/>
              <a:t> </a:t>
            </a:r>
            <a:r>
              <a:rPr lang="en-US" sz="2000" b="1" dirty="0"/>
              <a:t>download</a:t>
            </a:r>
            <a:r>
              <a:rPr lang="en-US" sz="2000" dirty="0"/>
              <a:t> - https://git-scm.com/downloads</a:t>
            </a:r>
            <a:br>
              <a:rPr lang="en-US" sz="2200" dirty="0"/>
            </a:br>
            <a:endParaRPr lang="en-US" sz="2200" dirty="0"/>
          </a:p>
          <a:p>
            <a:pPr marL="0" indent="0">
              <a:buNone/>
            </a:pPr>
            <a:r>
              <a:rPr lang="en-US" sz="2200" b="1" dirty="0"/>
              <a:t>Creating GitHub Account </a:t>
            </a:r>
            <a:r>
              <a:rPr lang="en-US" sz="2200" dirty="0"/>
              <a:t>- https://github.com/</a:t>
            </a:r>
          </a:p>
          <a:p>
            <a:pPr marL="0" indent="0">
              <a:buNone/>
            </a:pPr>
            <a:endParaRPr lang="en-US" sz="2000" dirty="0"/>
          </a:p>
          <a:p>
            <a:pPr algn="l"/>
            <a:endParaRPr lang="en-KE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CEA6A6-1B94-4B5B-9C65-D3573F4F05D8}"/>
              </a:ext>
            </a:extLst>
          </p:cNvPr>
          <p:cNvSpPr/>
          <p:nvPr/>
        </p:nvSpPr>
        <p:spPr>
          <a:xfrm>
            <a:off x="2795238" y="850613"/>
            <a:ext cx="66015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Git and GitHub Setup🧑‍💻</a:t>
            </a:r>
          </a:p>
        </p:txBody>
      </p:sp>
    </p:spTree>
    <p:extLst>
      <p:ext uri="{BB962C8B-B14F-4D97-AF65-F5344CB8AC3E}">
        <p14:creationId xmlns:p14="http://schemas.microsoft.com/office/powerpoint/2010/main" val="809131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CEA6A6-1B94-4B5B-9C65-D3573F4F05D8}"/>
              </a:ext>
            </a:extLst>
          </p:cNvPr>
          <p:cNvSpPr/>
          <p:nvPr/>
        </p:nvSpPr>
        <p:spPr>
          <a:xfrm>
            <a:off x="2795238" y="850613"/>
            <a:ext cx="66015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Git and GitHub Setup🧑‍💻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A9A40D6-6A72-4FAD-BFF6-40E6FB20F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1. </a:t>
            </a:r>
            <a:r>
              <a:rPr lang="en-US" sz="2400" b="1" dirty="0"/>
              <a:t>Git Configuration:</a:t>
            </a:r>
          </a:p>
          <a:p>
            <a:pPr marL="0" indent="0">
              <a:buNone/>
            </a:pPr>
            <a:r>
              <a:rPr lang="en-US" dirty="0"/>
              <a:t>Set up your Git with your name and email (so Git knows who’s making changes):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git config --global user.name "YOUR_USERNAME“</a:t>
            </a:r>
          </a:p>
          <a:p>
            <a:pPr marL="0" indent="0">
              <a:buNone/>
            </a:pPr>
            <a:r>
              <a:rPr lang="en-US" dirty="0"/>
              <a:t> 	-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git config --global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user.email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"YOUR_EMAIL"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2. </a:t>
            </a:r>
            <a:r>
              <a:rPr lang="en-US" sz="2400" b="1" dirty="0"/>
              <a:t>Initializing Git in a Project:</a:t>
            </a:r>
          </a:p>
          <a:p>
            <a:pPr marL="0" indent="0">
              <a:buNone/>
            </a:pPr>
            <a:r>
              <a:rPr lang="en-US" dirty="0"/>
              <a:t>To start tracking files in a folder: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git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init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758044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CEA6A6-1B94-4B5B-9C65-D3573F4F05D8}"/>
              </a:ext>
            </a:extLst>
          </p:cNvPr>
          <p:cNvSpPr/>
          <p:nvPr/>
        </p:nvSpPr>
        <p:spPr>
          <a:xfrm>
            <a:off x="2795238" y="850613"/>
            <a:ext cx="66015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Git and GitHub Setup🧑‍💻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A9A40D6-6A72-4FAD-BFF6-40E6FB20F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Adding Files to Git:</a:t>
            </a:r>
          </a:p>
          <a:p>
            <a:pPr marL="0" indent="0">
              <a:buNone/>
            </a:pPr>
            <a:r>
              <a:rPr lang="en-US" dirty="0"/>
              <a:t>Tell Git which files to track: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git add 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2400" b="1" dirty="0"/>
              <a:t>Committing Changes:</a:t>
            </a:r>
          </a:p>
          <a:p>
            <a:pPr marL="0" indent="0">
              <a:buNone/>
            </a:pPr>
            <a:r>
              <a:rPr lang="en-US" dirty="0"/>
              <a:t>Save a snapshot of the current version of your files: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git commit -m "first commit"</a:t>
            </a:r>
            <a:br>
              <a:rPr lang="en-US" dirty="0">
                <a:solidFill>
                  <a:schemeClr val="accent3">
                    <a:lumMod val="50000"/>
                  </a:schemeClr>
                </a:solidFill>
              </a:rPr>
            </a:b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9427997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CEA6A6-1B94-4B5B-9C65-D3573F4F05D8}"/>
              </a:ext>
            </a:extLst>
          </p:cNvPr>
          <p:cNvSpPr/>
          <p:nvPr/>
        </p:nvSpPr>
        <p:spPr>
          <a:xfrm>
            <a:off x="1947745" y="806008"/>
            <a:ext cx="82965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Push the repository to GitHub🧑‍💻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A9A40D6-6A72-4FAD-BFF6-40E6FB20F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17649"/>
            <a:ext cx="11029615" cy="46723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b="1" dirty="0"/>
              <a:t>Push Code to main repo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- git remote add origin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“your project repository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”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	- git branch -m main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	- git push -u origin main</a:t>
            </a:r>
          </a:p>
          <a:p>
            <a:pPr marL="0" indent="0">
              <a:buNone/>
            </a:pP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600" b="1" dirty="0"/>
              <a:t>Creating a Branch:</a:t>
            </a:r>
          </a:p>
          <a:p>
            <a:pPr marL="0" indent="0">
              <a:buNone/>
            </a:pPr>
            <a:r>
              <a:rPr lang="en-US" dirty="0"/>
              <a:t>Want to try something new without messing up your main project? Create a </a:t>
            </a:r>
            <a:r>
              <a:rPr lang="en-US" b="1" dirty="0"/>
              <a:t>branch</a:t>
            </a:r>
            <a:r>
              <a:rPr lang="en-US" dirty="0"/>
              <a:t>!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- git branch dev</a:t>
            </a:r>
          </a:p>
          <a:p>
            <a:pPr marL="0" indent="0">
              <a:buNone/>
            </a:pPr>
            <a:br>
              <a:rPr lang="en-US" dirty="0">
                <a:solidFill>
                  <a:schemeClr val="accent3">
                    <a:lumMod val="50000"/>
                  </a:schemeClr>
                </a:solidFill>
              </a:rPr>
            </a:b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6877169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1E35D-7627-9304-1C28-26AF04452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Data Types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66D27-3E31-2768-D2A6-7B5B37DBD4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27414" y="1858282"/>
            <a:ext cx="9726386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44900" dirty="0">
                <a:solidFill>
                  <a:srgbClr val="920000"/>
                </a:solidFill>
                <a:latin typeface="Arial Black" panose="020B0A04020102020204" pitchFamily="34" charset="0"/>
              </a:rPr>
              <a:t>Q</a:t>
            </a:r>
            <a:r>
              <a:rPr lang="en-US" sz="44900" dirty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</a:rPr>
              <a:t>&amp;</a:t>
            </a:r>
            <a:r>
              <a:rPr lang="en-US" sz="44900" dirty="0">
                <a:solidFill>
                  <a:srgbClr val="920000"/>
                </a:solidFill>
                <a:latin typeface="Arial Black" panose="020B0A04020102020204" pitchFamily="34" charset="0"/>
              </a:rPr>
              <a:t>A</a:t>
            </a:r>
            <a:endParaRPr lang="en-KE" sz="44900" dirty="0">
              <a:solidFill>
                <a:srgbClr val="92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plp-logo">
            <a:extLst>
              <a:ext uri="{FF2B5EF4-FFF2-40B4-BE49-F238E27FC236}">
                <a16:creationId xmlns:a16="http://schemas.microsoft.com/office/drawing/2014/main" id="{76350C76-C768-9CBC-B9FD-0712EC8D6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2292" y="5208814"/>
            <a:ext cx="2416629" cy="1344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E72CC96-3701-D865-F3AF-8D27528C814F}"/>
              </a:ext>
            </a:extLst>
          </p:cNvPr>
          <p:cNvSpPr txBox="1"/>
          <p:nvPr/>
        </p:nvSpPr>
        <p:spPr>
          <a:xfrm>
            <a:off x="225878" y="6488668"/>
            <a:ext cx="11740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Powered by powerlearnproject.org</a:t>
            </a:r>
          </a:p>
        </p:txBody>
      </p:sp>
    </p:spTree>
    <p:extLst>
      <p:ext uri="{BB962C8B-B14F-4D97-AF65-F5344CB8AC3E}">
        <p14:creationId xmlns:p14="http://schemas.microsoft.com/office/powerpoint/2010/main" val="1566125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422</TotalTime>
  <Words>394</Words>
  <Application>Microsoft Office PowerPoint</Application>
  <PresentationFormat>Widescreen</PresentationFormat>
  <Paragraphs>52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Black</vt:lpstr>
      <vt:lpstr>Calibri</vt:lpstr>
      <vt:lpstr>Gill Sans MT</vt:lpstr>
      <vt:lpstr>Segoe UI Black</vt:lpstr>
      <vt:lpstr>Wingdings 2</vt:lpstr>
      <vt:lpstr>Dividend</vt:lpstr>
      <vt:lpstr>INTRODUCTION TO GIT &amp; GITHUB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Python Data Types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- Data Types</dc:title>
  <dc:creator>chakin kim</dc:creator>
  <cp:lastModifiedBy>Evans Mutuku</cp:lastModifiedBy>
  <cp:revision>22</cp:revision>
  <dcterms:created xsi:type="dcterms:W3CDTF">2024-02-27T12:40:22Z</dcterms:created>
  <dcterms:modified xsi:type="dcterms:W3CDTF">2025-02-24T12:32:42Z</dcterms:modified>
</cp:coreProperties>
</file>