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ED49"/>
    <a:srgbClr val="44F282"/>
    <a:srgbClr val="BA5F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258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7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814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79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238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73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292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433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99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4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91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2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80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440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48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33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F304-D9BD-4037-AB61-DDE32DB7EF98}" type="datetimeFigureOut">
              <a:rPr lang="es-MX" smtClean="0"/>
              <a:t>19/05/2020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5D9C-EFDC-4120-AE9D-2593F3809B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6286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C68C1DE-01DC-44EB-BD3F-FC3C3214FEB0}"/>
              </a:ext>
            </a:extLst>
          </p:cNvPr>
          <p:cNvSpPr txBox="1"/>
          <p:nvPr/>
        </p:nvSpPr>
        <p:spPr>
          <a:xfrm>
            <a:off x="2423603" y="1251751"/>
            <a:ext cx="87445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● </a:t>
            </a:r>
            <a:r>
              <a:rPr lang="es-ES" sz="2800" dirty="0"/>
              <a:t>Usando condiciones de Bernstein (combinaciones y tabla) construir el grafo de precedencia del siguiente código y el programa concurrente correspondiente usando el par </a:t>
            </a:r>
            <a:r>
              <a:rPr lang="es-ES" sz="2800" dirty="0" err="1"/>
              <a:t>cobegin-coend</a:t>
            </a:r>
            <a:r>
              <a:rPr lang="es-ES" sz="2800" dirty="0"/>
              <a:t> (10 combinaciones)</a:t>
            </a:r>
          </a:p>
          <a:p>
            <a:r>
              <a:rPr lang="es-ES" sz="2800" dirty="0"/>
              <a:t> – S1 → </a:t>
            </a:r>
            <a:r>
              <a:rPr lang="es-ES" sz="2800" dirty="0" err="1"/>
              <a:t>cuad</a:t>
            </a:r>
            <a:r>
              <a:rPr lang="es-ES" sz="2800" dirty="0"/>
              <a:t>:= x*x;</a:t>
            </a:r>
          </a:p>
          <a:p>
            <a:r>
              <a:rPr lang="es-ES" sz="2800" dirty="0"/>
              <a:t> – S2 → m1:= a*</a:t>
            </a:r>
            <a:r>
              <a:rPr lang="es-ES" sz="2800" dirty="0" err="1"/>
              <a:t>cuad</a:t>
            </a:r>
            <a:r>
              <a:rPr lang="es-ES" sz="2800" dirty="0"/>
              <a:t>;</a:t>
            </a:r>
          </a:p>
          <a:p>
            <a:r>
              <a:rPr lang="es-ES" sz="2800" dirty="0"/>
              <a:t> – S3 → m2:= b*x; </a:t>
            </a:r>
          </a:p>
          <a:p>
            <a:r>
              <a:rPr lang="es-ES" sz="2800" dirty="0"/>
              <a:t> – S4 → z:=m1+m2; </a:t>
            </a:r>
          </a:p>
          <a:p>
            <a:r>
              <a:rPr lang="es-ES" sz="2800" dirty="0"/>
              <a:t> – S5 → y:= </a:t>
            </a:r>
            <a:r>
              <a:rPr lang="es-ES" sz="2800" dirty="0" err="1"/>
              <a:t>z+c</a:t>
            </a:r>
            <a:r>
              <a:rPr lang="es-ES" sz="2800" dirty="0"/>
              <a:t>;</a:t>
            </a:r>
            <a:endParaRPr lang="es-MX" sz="2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ED2AF62-14F9-467E-8820-ACFC64CFACB7}"/>
              </a:ext>
            </a:extLst>
          </p:cNvPr>
          <p:cNvSpPr txBox="1"/>
          <p:nvPr/>
        </p:nvSpPr>
        <p:spPr>
          <a:xfrm>
            <a:off x="7529742" y="6211669"/>
            <a:ext cx="59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Olvera Monroy Gonzalo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0405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C68C1DE-01DC-44EB-BD3F-FC3C3214FEB0}"/>
              </a:ext>
            </a:extLst>
          </p:cNvPr>
          <p:cNvSpPr txBox="1"/>
          <p:nvPr/>
        </p:nvSpPr>
        <p:spPr>
          <a:xfrm>
            <a:off x="2547890" y="150920"/>
            <a:ext cx="286748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L(S1) = {x}              </a:t>
            </a:r>
          </a:p>
          <a:p>
            <a:r>
              <a:rPr lang="es-ES" sz="2800" dirty="0"/>
              <a:t>E(S1) = {</a:t>
            </a:r>
            <a:r>
              <a:rPr lang="es-ES" sz="2800" dirty="0" err="1"/>
              <a:t>cuad</a:t>
            </a:r>
            <a:r>
              <a:rPr lang="es-ES" sz="2800" dirty="0"/>
              <a:t>}   </a:t>
            </a:r>
          </a:p>
          <a:p>
            <a:endParaRPr lang="es-ES" sz="2800" dirty="0"/>
          </a:p>
          <a:p>
            <a:r>
              <a:rPr lang="es-ES" sz="2800" dirty="0"/>
              <a:t>L(S2) = {</a:t>
            </a:r>
            <a:r>
              <a:rPr lang="es-ES" sz="2800" dirty="0" err="1"/>
              <a:t>a,cuad</a:t>
            </a:r>
            <a:r>
              <a:rPr lang="es-ES" sz="2800" dirty="0"/>
              <a:t>}</a:t>
            </a:r>
          </a:p>
          <a:p>
            <a:r>
              <a:rPr lang="es-ES" sz="2800" dirty="0"/>
              <a:t>E(S2) = {m1}</a:t>
            </a:r>
          </a:p>
          <a:p>
            <a:endParaRPr lang="es-ES" sz="2800" dirty="0"/>
          </a:p>
          <a:p>
            <a:r>
              <a:rPr lang="es-ES" sz="2800" dirty="0"/>
              <a:t>L(S3) = {</a:t>
            </a:r>
            <a:r>
              <a:rPr lang="es-ES" sz="2800" dirty="0" err="1"/>
              <a:t>b,x</a:t>
            </a:r>
            <a:r>
              <a:rPr lang="es-ES" sz="2800" dirty="0"/>
              <a:t>}</a:t>
            </a:r>
          </a:p>
          <a:p>
            <a:r>
              <a:rPr lang="es-ES" sz="2800" dirty="0"/>
              <a:t>E(S3) = {m2}</a:t>
            </a:r>
          </a:p>
          <a:p>
            <a:endParaRPr lang="es-ES" sz="2800" dirty="0"/>
          </a:p>
          <a:p>
            <a:r>
              <a:rPr lang="es-ES" sz="2800" dirty="0"/>
              <a:t>L(S4) = {m1, m2}</a:t>
            </a:r>
          </a:p>
          <a:p>
            <a:r>
              <a:rPr lang="es-ES" sz="2800" dirty="0"/>
              <a:t>E(S4) = {z}</a:t>
            </a:r>
          </a:p>
          <a:p>
            <a:endParaRPr lang="es-ES" sz="2800" dirty="0"/>
          </a:p>
          <a:p>
            <a:r>
              <a:rPr lang="es-ES" sz="2800" dirty="0"/>
              <a:t>L(S5) = {z, c}</a:t>
            </a:r>
          </a:p>
          <a:p>
            <a:r>
              <a:rPr lang="es-ES" sz="2800" dirty="0"/>
              <a:t>E(S5) = {y} </a:t>
            </a:r>
            <a:endParaRPr lang="es-MX" sz="2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EDC93A-B7F3-42B1-AB80-D9630FC67DF5}"/>
              </a:ext>
            </a:extLst>
          </p:cNvPr>
          <p:cNvSpPr txBox="1"/>
          <p:nvPr/>
        </p:nvSpPr>
        <p:spPr>
          <a:xfrm>
            <a:off x="6624220" y="150920"/>
            <a:ext cx="28674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Son Concurrentes:</a:t>
            </a:r>
          </a:p>
          <a:p>
            <a:r>
              <a:rPr lang="es-ES" sz="2800" dirty="0"/>
              <a:t>●S1 y S2        NO</a:t>
            </a:r>
          </a:p>
          <a:p>
            <a:r>
              <a:rPr lang="es-ES" sz="2800" dirty="0"/>
              <a:t>●S1 y S3        SI</a:t>
            </a:r>
          </a:p>
          <a:p>
            <a:r>
              <a:rPr lang="es-ES" sz="2800" dirty="0"/>
              <a:t>●S1 y S4        SI</a:t>
            </a:r>
          </a:p>
          <a:p>
            <a:r>
              <a:rPr lang="es-ES" sz="2800" dirty="0"/>
              <a:t>●S1 y S5        SI</a:t>
            </a:r>
          </a:p>
          <a:p>
            <a:r>
              <a:rPr lang="es-ES" sz="2800" dirty="0"/>
              <a:t>●S2 y S3        SI</a:t>
            </a:r>
          </a:p>
          <a:p>
            <a:r>
              <a:rPr lang="es-ES" sz="2800" dirty="0"/>
              <a:t>●S2 y S4        NO</a:t>
            </a:r>
          </a:p>
          <a:p>
            <a:r>
              <a:rPr lang="es-ES" sz="2800" dirty="0"/>
              <a:t>●S2 y S5        SI</a:t>
            </a:r>
          </a:p>
          <a:p>
            <a:r>
              <a:rPr lang="es-ES" sz="2800" dirty="0"/>
              <a:t>●S3 y S4        NO</a:t>
            </a:r>
          </a:p>
          <a:p>
            <a:r>
              <a:rPr lang="es-ES" sz="2800" dirty="0"/>
              <a:t>●S3 y S5        SI</a:t>
            </a:r>
          </a:p>
          <a:p>
            <a:r>
              <a:rPr lang="es-ES" sz="2800" dirty="0"/>
              <a:t>●S4 y S5        NO</a:t>
            </a:r>
          </a:p>
          <a:p>
            <a:endParaRPr lang="es-MX" sz="2800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79E2D4F-B227-4CBC-A278-DB67152FA3DC}"/>
              </a:ext>
            </a:extLst>
          </p:cNvPr>
          <p:cNvCxnSpPr/>
          <p:nvPr/>
        </p:nvCxnSpPr>
        <p:spPr>
          <a:xfrm>
            <a:off x="8114190" y="861134"/>
            <a:ext cx="594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DFB479E-B746-4CE5-AF65-227D897BD89D}"/>
              </a:ext>
            </a:extLst>
          </p:cNvPr>
          <p:cNvCxnSpPr/>
          <p:nvPr/>
        </p:nvCxnSpPr>
        <p:spPr>
          <a:xfrm>
            <a:off x="8114190" y="1270987"/>
            <a:ext cx="594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10F1E67-696B-435B-9C03-B537D6103B19}"/>
              </a:ext>
            </a:extLst>
          </p:cNvPr>
          <p:cNvCxnSpPr/>
          <p:nvPr/>
        </p:nvCxnSpPr>
        <p:spPr>
          <a:xfrm>
            <a:off x="8114190" y="1697114"/>
            <a:ext cx="594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E594242-D6A6-497B-9A98-C33C78F5C93A}"/>
              </a:ext>
            </a:extLst>
          </p:cNvPr>
          <p:cNvCxnSpPr/>
          <p:nvPr/>
        </p:nvCxnSpPr>
        <p:spPr>
          <a:xfrm>
            <a:off x="8114190" y="2105487"/>
            <a:ext cx="594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8210B6A-9EAC-4FF3-A0DA-F4BF9662EC6D}"/>
              </a:ext>
            </a:extLst>
          </p:cNvPr>
          <p:cNvCxnSpPr/>
          <p:nvPr/>
        </p:nvCxnSpPr>
        <p:spPr>
          <a:xfrm>
            <a:off x="8114190" y="2549371"/>
            <a:ext cx="594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A61E043-F08F-42B1-A03F-927C8ADAAA0F}"/>
              </a:ext>
            </a:extLst>
          </p:cNvPr>
          <p:cNvCxnSpPr/>
          <p:nvPr/>
        </p:nvCxnSpPr>
        <p:spPr>
          <a:xfrm>
            <a:off x="8114190" y="2939988"/>
            <a:ext cx="594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259A510-09C5-4360-AA1E-CE14E8888626}"/>
              </a:ext>
            </a:extLst>
          </p:cNvPr>
          <p:cNvCxnSpPr/>
          <p:nvPr/>
        </p:nvCxnSpPr>
        <p:spPr>
          <a:xfrm>
            <a:off x="8114190" y="3412724"/>
            <a:ext cx="594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6E4B3D5-3043-460F-AF97-9CF397FAD3B3}"/>
              </a:ext>
            </a:extLst>
          </p:cNvPr>
          <p:cNvCxnSpPr/>
          <p:nvPr/>
        </p:nvCxnSpPr>
        <p:spPr>
          <a:xfrm>
            <a:off x="8114190" y="3827755"/>
            <a:ext cx="594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0A9B448-30E3-44E9-B459-AC6743B0722B}"/>
              </a:ext>
            </a:extLst>
          </p:cNvPr>
          <p:cNvCxnSpPr/>
          <p:nvPr/>
        </p:nvCxnSpPr>
        <p:spPr>
          <a:xfrm>
            <a:off x="8114190" y="4262762"/>
            <a:ext cx="594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8AEB2FC-FC33-45D7-97A1-522524700DED}"/>
              </a:ext>
            </a:extLst>
          </p:cNvPr>
          <p:cNvCxnSpPr/>
          <p:nvPr/>
        </p:nvCxnSpPr>
        <p:spPr>
          <a:xfrm>
            <a:off x="8114190" y="4688889"/>
            <a:ext cx="594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4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C68C1DE-01DC-44EB-BD3F-FC3C3214FEB0}"/>
              </a:ext>
            </a:extLst>
          </p:cNvPr>
          <p:cNvSpPr txBox="1"/>
          <p:nvPr/>
        </p:nvSpPr>
        <p:spPr>
          <a:xfrm>
            <a:off x="5851863" y="1047564"/>
            <a:ext cx="134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Tabla</a:t>
            </a:r>
            <a:endParaRPr lang="es-MX" sz="2800" dirty="0"/>
          </a:p>
        </p:txBody>
      </p:sp>
      <p:graphicFrame>
        <p:nvGraphicFramePr>
          <p:cNvPr id="16" name="Tabla 16">
            <a:extLst>
              <a:ext uri="{FF2B5EF4-FFF2-40B4-BE49-F238E27FC236}">
                <a16:creationId xmlns:a16="http://schemas.microsoft.com/office/drawing/2014/main" id="{4468EDF9-62C5-413D-A995-563451C0E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28925"/>
              </p:ext>
            </p:extLst>
          </p:nvPr>
        </p:nvGraphicFramePr>
        <p:xfrm>
          <a:off x="2777724" y="2316480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73255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400745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51542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839662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485306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0109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S1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S2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S3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S4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S5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S1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87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S2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4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S3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23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S4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2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S5</a:t>
                      </a: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BE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BE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27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1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C68C1DE-01DC-44EB-BD3F-FC3C3214FEB0}"/>
              </a:ext>
            </a:extLst>
          </p:cNvPr>
          <p:cNvSpPr txBox="1"/>
          <p:nvPr/>
        </p:nvSpPr>
        <p:spPr>
          <a:xfrm>
            <a:off x="1867428" y="681874"/>
            <a:ext cx="442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Grafo De Precedencia</a:t>
            </a:r>
            <a:endParaRPr lang="es-MX" sz="3600" dirty="0"/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81367412-B92D-4EDA-B232-E5BDB7AC9743}"/>
              </a:ext>
            </a:extLst>
          </p:cNvPr>
          <p:cNvSpPr/>
          <p:nvPr/>
        </p:nvSpPr>
        <p:spPr>
          <a:xfrm>
            <a:off x="2539010" y="1597980"/>
            <a:ext cx="870012" cy="914400"/>
          </a:xfrm>
          <a:prstGeom prst="flowChartConnector">
            <a:avLst/>
          </a:prstGeom>
          <a:solidFill>
            <a:srgbClr val="9BED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A7073DC8-C18C-4C85-ABB1-B84FD77E3087}"/>
              </a:ext>
            </a:extLst>
          </p:cNvPr>
          <p:cNvSpPr/>
          <p:nvPr/>
        </p:nvSpPr>
        <p:spPr>
          <a:xfrm>
            <a:off x="4395922" y="1597980"/>
            <a:ext cx="870012" cy="914400"/>
          </a:xfrm>
          <a:prstGeom prst="flowChartConnector">
            <a:avLst/>
          </a:prstGeom>
          <a:solidFill>
            <a:srgbClr val="9BED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S3</a:t>
            </a:r>
            <a:endParaRPr lang="es-MX" dirty="0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220D7936-7AEC-4569-B28A-917DFBD808E1}"/>
              </a:ext>
            </a:extLst>
          </p:cNvPr>
          <p:cNvSpPr/>
          <p:nvPr/>
        </p:nvSpPr>
        <p:spPr>
          <a:xfrm>
            <a:off x="3839588" y="4252534"/>
            <a:ext cx="870012" cy="914400"/>
          </a:xfrm>
          <a:prstGeom prst="flowChartConnector">
            <a:avLst/>
          </a:prstGeom>
          <a:solidFill>
            <a:srgbClr val="9BED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S4</a:t>
            </a:r>
            <a:endParaRPr lang="es-MX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8F4E8567-51EB-48CE-9FF1-4FD4ADA23D33}"/>
              </a:ext>
            </a:extLst>
          </p:cNvPr>
          <p:cNvSpPr/>
          <p:nvPr/>
        </p:nvSpPr>
        <p:spPr>
          <a:xfrm>
            <a:off x="2686971" y="3202270"/>
            <a:ext cx="870012" cy="914400"/>
          </a:xfrm>
          <a:prstGeom prst="flowChartConnector">
            <a:avLst/>
          </a:prstGeom>
          <a:solidFill>
            <a:srgbClr val="9BED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S2</a:t>
            </a:r>
            <a:endParaRPr lang="es-MX" dirty="0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230370A6-B8AD-4485-8017-CE4AEC5ADA41}"/>
              </a:ext>
            </a:extLst>
          </p:cNvPr>
          <p:cNvSpPr/>
          <p:nvPr/>
        </p:nvSpPr>
        <p:spPr>
          <a:xfrm>
            <a:off x="3839588" y="5619564"/>
            <a:ext cx="870012" cy="914400"/>
          </a:xfrm>
          <a:prstGeom prst="flowChartConnector">
            <a:avLst/>
          </a:prstGeom>
          <a:solidFill>
            <a:srgbClr val="9BED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S5</a:t>
            </a:r>
            <a:endParaRPr lang="es-MX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2C6341-7A09-4C44-855E-24071D32DEC9}"/>
              </a:ext>
            </a:extLst>
          </p:cNvPr>
          <p:cNvCxnSpPr>
            <a:stCxn id="2" idx="4"/>
            <a:endCxn id="22" idx="0"/>
          </p:cNvCxnSpPr>
          <p:nvPr/>
        </p:nvCxnSpPr>
        <p:spPr>
          <a:xfrm>
            <a:off x="2974016" y="2512380"/>
            <a:ext cx="147961" cy="689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3873A0A-1EF3-440E-A45B-49BFD9DCCC63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 flipH="1">
            <a:off x="4274594" y="2512380"/>
            <a:ext cx="556334" cy="1740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D5725EF-62C9-445A-840E-2F970A72E1D4}"/>
              </a:ext>
            </a:extLst>
          </p:cNvPr>
          <p:cNvCxnSpPr>
            <a:stCxn id="22" idx="5"/>
            <a:endCxn id="21" idx="1"/>
          </p:cNvCxnSpPr>
          <p:nvPr/>
        </p:nvCxnSpPr>
        <p:spPr>
          <a:xfrm>
            <a:off x="3429573" y="3982759"/>
            <a:ext cx="537425" cy="40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4A523C1-7A89-4E7E-8AFE-28703F1FB165}"/>
              </a:ext>
            </a:extLst>
          </p:cNvPr>
          <p:cNvCxnSpPr>
            <a:stCxn id="21" idx="4"/>
            <a:endCxn id="23" idx="0"/>
          </p:cNvCxnSpPr>
          <p:nvPr/>
        </p:nvCxnSpPr>
        <p:spPr>
          <a:xfrm>
            <a:off x="4274594" y="5166934"/>
            <a:ext cx="0" cy="452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43649F9-35C7-4F40-81DC-210098E8DAD8}"/>
              </a:ext>
            </a:extLst>
          </p:cNvPr>
          <p:cNvSpPr txBox="1"/>
          <p:nvPr/>
        </p:nvSpPr>
        <p:spPr>
          <a:xfrm>
            <a:off x="7231020" y="681873"/>
            <a:ext cx="442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Cobegin</a:t>
            </a:r>
            <a:r>
              <a:rPr lang="es-MX" sz="3600" dirty="0"/>
              <a:t> - </a:t>
            </a:r>
            <a:r>
              <a:rPr lang="es-MX" sz="3600" dirty="0" err="1"/>
              <a:t>Coend</a:t>
            </a:r>
            <a:endParaRPr lang="es-MX" sz="36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8BB937C-0A23-4825-A796-1CA9EEE9B8C6}"/>
              </a:ext>
            </a:extLst>
          </p:cNvPr>
          <p:cNvSpPr txBox="1"/>
          <p:nvPr/>
        </p:nvSpPr>
        <p:spPr>
          <a:xfrm>
            <a:off x="7231019" y="1806606"/>
            <a:ext cx="4429959" cy="39703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3600" dirty="0"/>
              <a:t>Begin</a:t>
            </a:r>
          </a:p>
          <a:p>
            <a:r>
              <a:rPr lang="es-MX" sz="3600" dirty="0"/>
              <a:t>	</a:t>
            </a:r>
            <a:r>
              <a:rPr lang="es-MX" sz="3600" dirty="0" err="1"/>
              <a:t>cobegin</a:t>
            </a:r>
            <a:endParaRPr lang="es-MX" sz="3600" dirty="0"/>
          </a:p>
          <a:p>
            <a:r>
              <a:rPr lang="es-MX" sz="3600" dirty="0"/>
              <a:t>		S1, S3</a:t>
            </a:r>
          </a:p>
          <a:p>
            <a:r>
              <a:rPr lang="es-MX" sz="3600" dirty="0"/>
              <a:t>	</a:t>
            </a:r>
            <a:r>
              <a:rPr lang="es-MX" sz="3600" dirty="0" err="1"/>
              <a:t>coend</a:t>
            </a:r>
            <a:endParaRPr lang="es-MX" sz="3600" dirty="0"/>
          </a:p>
          <a:p>
            <a:r>
              <a:rPr lang="es-MX" sz="3600" dirty="0"/>
              <a:t>		S2</a:t>
            </a:r>
          </a:p>
          <a:p>
            <a:r>
              <a:rPr lang="es-MX" sz="3600" dirty="0"/>
              <a:t>		S4</a:t>
            </a:r>
          </a:p>
          <a:p>
            <a:r>
              <a:rPr lang="es-MX" sz="3600" dirty="0"/>
              <a:t>		S5</a:t>
            </a:r>
          </a:p>
        </p:txBody>
      </p:sp>
    </p:spTree>
    <p:extLst>
      <p:ext uri="{BB962C8B-B14F-4D97-AF65-F5344CB8AC3E}">
        <p14:creationId xmlns:p14="http://schemas.microsoft.com/office/powerpoint/2010/main" val="2044783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101</TotalTime>
  <Words>259</Words>
  <Application>Microsoft Office PowerPoint</Application>
  <PresentationFormat>Panorámica</PresentationFormat>
  <Paragraphs>68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Olvera Monroy</dc:creator>
  <cp:lastModifiedBy>Gonzalo Olvera Monroy</cp:lastModifiedBy>
  <cp:revision>8</cp:revision>
  <dcterms:created xsi:type="dcterms:W3CDTF">2020-05-19T16:53:53Z</dcterms:created>
  <dcterms:modified xsi:type="dcterms:W3CDTF">2020-05-19T18:35:32Z</dcterms:modified>
</cp:coreProperties>
</file>