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1" r:id="rId4"/>
    <p:sldId id="277" r:id="rId5"/>
    <p:sldId id="278" r:id="rId6"/>
    <p:sldId id="279" r:id="rId7"/>
    <p:sldId id="280" r:id="rId8"/>
    <p:sldId id="276" r:id="rId9"/>
    <p:sldId id="260" r:id="rId10"/>
  </p:sldIdLst>
  <p:sldSz cx="12192000" cy="6858000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70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72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112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25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lvovchik-data-science-learn-applicationapp-tfgy2e.streamlit.ap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7" y="831273"/>
            <a:ext cx="9119009" cy="2676858"/>
          </a:xfrm>
        </p:spPr>
        <p:txBody>
          <a:bodyPr/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конечных свойств новых материалов (композиционных материалов)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Олейник Владимир Александрович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451995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Постановка задачи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170777" y="3475698"/>
            <a:ext cx="670713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Обучить нескольких моделей для прогноза модуля упругости при растяжении и прочности при </a:t>
            </a:r>
            <a:r>
              <a:rPr lang="ru-RU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растяжении</a:t>
            </a:r>
            <a:endParaRPr sz="1600" b="1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026629" y="1493009"/>
            <a:ext cx="3605210" cy="2625320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b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входе имеются данные о начальных свойствах компонентов композиционных материалов (количество связующего, наполнителя, температурный режим отверждения и т.д.). На выходе необходимо спрогнозировать ряд конечных свойств получаемых композиционных материалов. Кейс основан на реальных производственных задачах Центра НТИ «Цифровое материаловедение: новые материалы и вещества» (структурное подразделение МГТУ им. Н.Э. Баумана)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170777" y="4448300"/>
            <a:ext cx="7454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b="1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Написать нейронную сеть, которая будет рекомендовать соотношение матрица-наполнитель</a:t>
            </a:r>
            <a:endParaRPr lang="ru-RU" sz="1600" b="1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170777" y="1677247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Произвести анализ данных</a:t>
            </a:r>
            <a:endParaRPr lang="ru-RU" sz="16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183751" y="261561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Выполнить предварительную обработку данных</a:t>
            </a:r>
            <a:endParaRPr lang="ru-RU" sz="16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170777" y="555460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Разработать приложение </a:t>
            </a:r>
            <a:endParaRPr lang="ru-RU" sz="16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292469"/>
            <a:ext cx="4834154" cy="4996111"/>
          </a:xfrm>
        </p:spPr>
        <p:txBody>
          <a:bodyPr>
            <a:normAutofit/>
          </a:bodyPr>
          <a:lstStyle/>
          <a:p>
            <a:pPr marL="7200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Получена сводная и описательная статистическая информация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матрица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корреляции, построены графики распределения, диаграммы «ящик с усами», графики «квантиль-квантиль», попарные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рассеяния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точек.</a:t>
            </a:r>
          </a:p>
          <a:p>
            <a:pPr marL="76200" indent="0" algn="just">
              <a:buNone/>
            </a:pP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анализа: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данных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дубликаты отсутствуют;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имеют числовой тип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 </a:t>
            </a:r>
          </a:p>
          <a:p>
            <a:pPr indent="-360000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«Угол нашивки, град» имеет только два уникальных значения, поэтому в дальнейшем изменим тип данных на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категориальный;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6000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выбросов;</a:t>
            </a:r>
          </a:p>
          <a:p>
            <a:pPr lvl="0" indent="-36000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явная корреляция между признаками отсутствует;</a:t>
            </a:r>
          </a:p>
          <a:p>
            <a:pPr indent="-36000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близкое к нормальному по всем признакам, кроме «Поверхностная плотность, г/м2», признак имеет положительную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2832870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Анализ данных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26" name="Picture 2" descr="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20" y="1253854"/>
            <a:ext cx="3084566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7" y="2139264"/>
            <a:ext cx="3084566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4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94" y="3031118"/>
            <a:ext cx="3084565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4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25" y="3930663"/>
            <a:ext cx="3084569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4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27" y="4847387"/>
            <a:ext cx="3084565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4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67" y="5756342"/>
            <a:ext cx="3084562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-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41" y="1253854"/>
            <a:ext cx="3084568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4-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158" y="2142062"/>
            <a:ext cx="3084568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4-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161" y="3037045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4-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158" y="3934893"/>
            <a:ext cx="3084568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4-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158" y="4839433"/>
            <a:ext cx="3084568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4-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52" y="5756342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292469"/>
            <a:ext cx="4747788" cy="4996111"/>
          </a:xfrm>
        </p:spPr>
        <p:txBody>
          <a:bodyPr>
            <a:normAutofit fontScale="92500" lnSpcReduction="20000"/>
          </a:bodyPr>
          <a:lstStyle/>
          <a:p>
            <a:pPr marL="72000" indent="0" algn="just">
              <a:lnSpc>
                <a:spcPct val="110000"/>
              </a:lnSpc>
              <a:buNone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Опробованы различные подходы устранения выбросов:</a:t>
            </a:r>
          </a:p>
          <a:p>
            <a:pPr indent="-360000">
              <a:lnSpc>
                <a:spcPct val="110000"/>
              </a:lnSpc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трех сигм - удалено 23 строки, при повторных итерациях еще 4;</a:t>
            </a:r>
          </a:p>
          <a:p>
            <a:pPr indent="-360000">
              <a:lnSpc>
                <a:spcPct val="110000"/>
              </a:lnSpc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межквартильный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размах - удалено 87 строк, при повторных итерациях еще 14;</a:t>
            </a:r>
          </a:p>
          <a:p>
            <a:pPr indent="-360000">
              <a:lnSpc>
                <a:spcPct val="1100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5- 95 квантилей - удалено 727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строк.</a:t>
            </a:r>
          </a:p>
          <a:p>
            <a:pPr>
              <a:lnSpc>
                <a:spcPct val="110000"/>
              </a:lnSpc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различные методы преобразования данных: </a:t>
            </a:r>
          </a:p>
          <a:p>
            <a:pPr indent="-360000">
              <a:lnSpc>
                <a:spcPct val="110000"/>
              </a:lnSpc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совместно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PowerTransformer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>
              <a:lnSpc>
                <a:spcPct val="110000"/>
              </a:lnSpc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>
              <a:lnSpc>
                <a:spcPct val="110000"/>
              </a:lnSpc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RobustScaler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>
              <a:lnSpc>
                <a:spcPct val="110000"/>
              </a:lnSpc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QuantileTransformer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ru-RU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indent="0">
              <a:lnSpc>
                <a:spcPct val="120000"/>
              </a:lnSpc>
              <a:buNone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предобработки: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60000">
              <a:lnSpc>
                <a:spcPct val="110000"/>
              </a:lnSpc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выбросы устранены методом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межквартильного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размах;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60000">
              <a:lnSpc>
                <a:spcPct val="110000"/>
              </a:lnSpc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 выполнена с помощью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PowerTransformer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6477282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Предварительная обработка данных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0" name="Рисунок 19" descr="C:\Users\User\AppData\Local\Microsoft\Windows\INetCache\Content.Word\5-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23" y="1257358"/>
            <a:ext cx="3083835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5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291" y="2149817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5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24" y="3037045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5-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825" y="3934893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5-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825" y="4848937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5-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825" y="5748428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5-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50" y="1245397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5-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50" y="2139660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 descr="5-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52" y="3037045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 descr="5-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52" y="3942991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 descr="5-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50" y="4848937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5-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50" y="5756342"/>
            <a:ext cx="308456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27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292469"/>
            <a:ext cx="5683292" cy="5022605"/>
          </a:xfrm>
        </p:spPr>
        <p:txBody>
          <a:bodyPr>
            <a:normAutofit fontScale="62500" lnSpcReduction="20000"/>
          </a:bodyPr>
          <a:lstStyle/>
          <a:p>
            <a:pPr marL="72000" indent="0">
              <a:lnSpc>
                <a:spcPct val="11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который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следующих преобразований:</a:t>
            </a:r>
          </a:p>
          <a:p>
            <a:pPr lvl="0" indent="-360000">
              <a:lnSpc>
                <a:spcPct val="110000"/>
              </a:lnSpc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числовых признаков без асимметрии; </a:t>
            </a:r>
          </a:p>
          <a:p>
            <a:pPr lvl="0" indent="-360000">
              <a:lnSpc>
                <a:spcPct val="11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PowerTransformer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числовых признаков с явной асимметрией; </a:t>
            </a:r>
          </a:p>
          <a:p>
            <a:pPr lvl="0" indent="-360000">
              <a:lnSpc>
                <a:spcPct val="11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категориальных признаков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lvl="0" indent="0">
              <a:lnSpc>
                <a:spcPct val="11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(поиск по сетке) выполнен подбор наилучших параметров моделей машинного обучения.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lvl="0" indent="0">
              <a:lnSpc>
                <a:spcPct val="11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и инициализированных моделей.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lvl="0" indent="0">
              <a:lnSpc>
                <a:spcPct val="11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Обучены и сохранены модели для прогнозирования модуля упругости при растяжении и прочности при растяжении:</a:t>
            </a:r>
          </a:p>
          <a:p>
            <a:pPr indent="-360000">
              <a:lnSpc>
                <a:spcPct val="11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>
              <a:lnSpc>
                <a:spcPct val="11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>
              <a:lnSpc>
                <a:spcPct val="11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LinearSVR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>
              <a:lnSpc>
                <a:spcPct val="11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>
              <a:lnSpc>
                <a:spcPct val="11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5280795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Разработка </a:t>
              </a:r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 оценка моделей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050" name="Picture 2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99" y="1365250"/>
            <a:ext cx="448945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6775437" y="3400078"/>
            <a:ext cx="45656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Метрики моделей для прогноза модуля упругости при растяжении</a:t>
            </a:r>
            <a:endParaRPr lang="ru-RU" sz="1200" dirty="0"/>
          </a:p>
        </p:txBody>
      </p:sp>
      <p:pic>
        <p:nvPicPr>
          <p:cNvPr id="2051" name="Picture 3" descr="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4015999"/>
            <a:ext cx="447675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7023901" y="6047846"/>
            <a:ext cx="4068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Метрики моделей для прогноза прочности при растяжении</a:t>
            </a:r>
            <a:endParaRPr lang="ru-RU" sz="1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405144" y="1292470"/>
            <a:ext cx="5306261" cy="2439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405144" y="3939932"/>
            <a:ext cx="5306261" cy="2494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2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292469"/>
            <a:ext cx="5683292" cy="5141582"/>
          </a:xfrm>
        </p:spPr>
        <p:txBody>
          <a:bodyPr>
            <a:noAutofit/>
          </a:bodyPr>
          <a:lstStyle/>
          <a:p>
            <a:pPr marL="7200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упругости при растяжении и прочность при растяжении будем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дополнительными входными переменными для прогнозирования соотношения матрица-наполнитель.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данных: один аналогичен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созданному ранее, но с добавлением двух новых входных переменных, второй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преобразования числовых признаков и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категориальных признаков. </a:t>
            </a:r>
          </a:p>
          <a:p>
            <a:pPr marL="7200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Инициализирована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нейронной сети 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ручной подбор параметров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разной предобработкой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обучении нейронной сети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использованы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ModelCheckpoint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сохранения лучшей модели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ранней остановки обучения, при отсутствии улучшения точности модели после 20 эпох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показатель детерминации показала модель со следующими параметрами сети:</a:t>
            </a:r>
          </a:p>
          <a:p>
            <a:pPr lvl="0" indent="-360000">
              <a:spcBef>
                <a:spcPts val="3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слой (количество нейронов - 8, инициализация матрицы весов – '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функция активации – '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 </a:t>
            </a:r>
          </a:p>
          <a:p>
            <a:pPr lvl="0" indent="-360000">
              <a:spcBef>
                <a:spcPts val="300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(количество нейронов - 1, инициализация матрицы весов – '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функция активации – '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lvl="0" indent="-360000">
              <a:spcBef>
                <a:spcPts val="3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ошибки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60000">
              <a:spcBef>
                <a:spcPts val="3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(скорость обучения - 0.0001);</a:t>
            </a:r>
          </a:p>
          <a:p>
            <a:pPr lvl="0" indent="-360000">
              <a:spcBef>
                <a:spcPts val="3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- '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4928371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Разработка нейронной сети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6405144" y="1292470"/>
            <a:ext cx="5306261" cy="365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129263" y="4278687"/>
            <a:ext cx="3895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Метрики моделей нейронной сети </a:t>
            </a: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слева – </a:t>
            </a:r>
            <a:r>
              <a:rPr lang="ru-RU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после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StandardScaler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en-US" sz="1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справа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после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MinMaxScaler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25" y="1368963"/>
            <a:ext cx="2515425" cy="28508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25" y="1368963"/>
            <a:ext cx="2515425" cy="285081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05144" y="5020937"/>
            <a:ext cx="548072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была выполнена попытка параметров сети перебором через цикл. Параметры цикла:</a:t>
            </a:r>
          </a:p>
          <a:p>
            <a:pPr marL="457200" indent="-3600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ru-RU" sz="12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количество слоев – [1, 2, 3</a:t>
            </a:r>
            <a:r>
              <a:rPr lang="ru-RU" sz="1200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];</a:t>
            </a:r>
          </a:p>
          <a:p>
            <a:pPr marL="457200" indent="-3600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ru-RU" sz="1200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количество нейронов - [8, 16, 32, 64];</a:t>
            </a:r>
          </a:p>
          <a:p>
            <a:pPr marL="457200" indent="-3600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ru-RU" sz="1200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функции </a:t>
            </a:r>
            <a:r>
              <a:rPr lang="ru-RU" sz="12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активации - ['</a:t>
            </a:r>
            <a:r>
              <a:rPr lang="ru-RU" sz="1200" dirty="0" err="1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tanh</a:t>
            </a:r>
            <a:r>
              <a:rPr lang="ru-RU" sz="12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', '</a:t>
            </a:r>
            <a:r>
              <a:rPr lang="ru-RU" sz="1200" dirty="0" err="1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linear</a:t>
            </a:r>
            <a:r>
              <a:rPr lang="ru-RU" sz="12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', '</a:t>
            </a:r>
            <a:r>
              <a:rPr lang="ru-RU" sz="1200" dirty="0" err="1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relu</a:t>
            </a:r>
            <a:r>
              <a:rPr lang="ru-RU" sz="12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'];</a:t>
            </a:r>
          </a:p>
          <a:p>
            <a:pPr marL="457200" indent="-3600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ru-RU" sz="12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оптимизаторы - ['</a:t>
            </a:r>
            <a:r>
              <a:rPr lang="ru-RU" sz="1200" dirty="0" err="1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sgd</a:t>
            </a:r>
            <a:r>
              <a:rPr lang="ru-RU" sz="12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', '</a:t>
            </a:r>
            <a:r>
              <a:rPr lang="ru-RU" sz="1200" dirty="0" err="1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adam</a:t>
            </a:r>
            <a:r>
              <a:rPr lang="ru-RU" sz="1200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'].</a:t>
            </a:r>
          </a:p>
          <a:p>
            <a:pPr marL="7200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модели не дали коэффициент детерминации выше, чем модель, указанная выше.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708531" y="2409092"/>
            <a:ext cx="470388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725183" y="3326423"/>
            <a:ext cx="470388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6" y="1292469"/>
            <a:ext cx="5678216" cy="5141582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приложения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позволяет пользователю:</a:t>
            </a:r>
          </a:p>
          <a:p>
            <a:pPr marL="533400" lvl="0" indent="-360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внести характеристики матрицы и наполнителя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умолчанию, заполнены значениями из тестовой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выборки);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360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модель машинного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(по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 выбрана модель линейной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регрессии);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0" indent="-360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прогнозы модуля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упругости при растяжении,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прочности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растяжении,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 матрица-наполнитель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нажатия кнопки «Получить прогнозы».</a:t>
            </a:r>
          </a:p>
          <a:p>
            <a:pPr marL="762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приложения после нажатия кнопки «Получить прогнозы» следующий:</a:t>
            </a:r>
          </a:p>
          <a:p>
            <a:pPr marL="533400" indent="-360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формируется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внесенных значений;</a:t>
            </a:r>
          </a:p>
          <a:p>
            <a:pPr marL="533400" indent="-360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выбора пользователя загружаются модели для прогнозирования модуля упругости при растяжении и прочности при растяжении, и выполняется прогнозирование этих значений;</a:t>
            </a:r>
          </a:p>
          <a:p>
            <a:pPr marL="533400" indent="-360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формируется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внесенных и полученных значений из предыдущего пункта; </a:t>
            </a:r>
          </a:p>
          <a:p>
            <a:pPr marL="533400" indent="-360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загружается модель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и выполняется преобразования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предыдущего пункта;</a:t>
            </a:r>
          </a:p>
          <a:p>
            <a:pPr marL="533400" indent="-360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загружается модель нейронной сети и выполняется прогнозирование соотношения матрица-наполнитель;</a:t>
            </a:r>
          </a:p>
          <a:p>
            <a:pPr marL="533400" indent="-360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результатов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10000"/>
              </a:lnSpc>
              <a:buNone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4296789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Разработка приложения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098" name="Picture 2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04" y="1503487"/>
            <a:ext cx="6046400" cy="35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6640432" y="5231427"/>
            <a:ext cx="478479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 algn="ctr">
              <a:lnSpc>
                <a:spcPct val="11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https://olvovchik-data-science-learn-applicationapp-tfgy2e.streamlit.app/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ctr">
              <a:lnSpc>
                <a:spcPct val="110000"/>
              </a:lnSpc>
              <a:buNone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приложение в сети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201077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1" y="469293"/>
            <a:ext cx="2485574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Заключение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40169" y="1292469"/>
            <a:ext cx="10681038" cy="29454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7620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детерминации обученных моделей и нейронной сети практически нулевой – это означает, что связь между переменными регрессионной модели отсутствует и получаемые прогнозы ничем не отличаются от прогноза средним значением.</a:t>
            </a:r>
          </a:p>
          <a:p>
            <a:pPr marL="7620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Итоговое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поставленной задачи не достигнуто, требуется более детальный анализ данных (желательно с привлечением специалистов предметной области). Также можно попробовать использовать другие методы и модели прогнозирования, которые не были рассмотрены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текущей работе.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57" y="4339207"/>
            <a:ext cx="4212261" cy="237009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373562" y="4679597"/>
            <a:ext cx="3131037" cy="131274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7455321" y="4678972"/>
            <a:ext cx="3134024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 txBox="1">
            <a:spLocks/>
          </p:cNvSpPr>
          <p:nvPr/>
        </p:nvSpPr>
        <p:spPr>
          <a:xfrm>
            <a:off x="1520832" y="688473"/>
            <a:ext cx="9119010" cy="8741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794</Words>
  <Application>Microsoft Office PowerPoint</Application>
  <PresentationFormat>Широкоэкранный</PresentationFormat>
  <Paragraphs>101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ALS Sector Regular</vt:lpstr>
      <vt:lpstr>Arial</vt:lpstr>
      <vt:lpstr>Noto Sans Symbols</vt:lpstr>
      <vt:lpstr>ALS Sector Bold</vt:lpstr>
      <vt:lpstr>Roboto Black</vt:lpstr>
      <vt:lpstr>Times New Roman</vt:lpstr>
      <vt:lpstr>Open Sans</vt:lpstr>
      <vt:lpstr>If,kjyVUNE_28012021</vt:lpstr>
      <vt:lpstr>ВЫПУСКНАЯ КВАЛИФИКАЦИОННАЯ РАБОТА  по курсу  «Data Science»  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cp:lastModifiedBy>Пользователь</cp:lastModifiedBy>
  <cp:revision>32</cp:revision>
  <dcterms:created xsi:type="dcterms:W3CDTF">2021-02-24T09:03:25Z</dcterms:created>
  <dcterms:modified xsi:type="dcterms:W3CDTF">2023-04-23T17:40:20Z</dcterms:modified>
</cp:coreProperties>
</file>