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Light" panose="000004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xvMPfJWmZUgjPFxlI3/ggQ+A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9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d74c68ad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d6d74c68a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ff2d4058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Product Manager</a:t>
            </a:r>
            <a:endParaRPr/>
          </a:p>
        </p:txBody>
      </p:sp>
      <p:sp>
        <p:nvSpPr>
          <p:cNvPr id="135" name="Google Shape;135;gd2ff2d40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e54db034_1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d9e54db03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d74c68ad_0_78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d6d74c68ad_0_78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gd6d74c68ad_0_7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d74c68ad_0_82"/>
          <p:cNvSpPr>
            <a:spLocks noGrp="1"/>
          </p:cNvSpPr>
          <p:nvPr>
            <p:ph type="pic" idx="2"/>
          </p:nvPr>
        </p:nvSpPr>
        <p:spPr>
          <a:xfrm>
            <a:off x="5298281" y="892968"/>
            <a:ext cx="13751700" cy="8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d6d74c68ad_0_82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99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d6d74c68ad_0_82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99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d6d74c68ad_0_8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d74c68ad_0_87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d6d74c68ad_0_8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d74c68ad_0_90"/>
          <p:cNvSpPr>
            <a:spLocks noGrp="1"/>
          </p:cNvSpPr>
          <p:nvPr>
            <p:ph type="pic" idx="2"/>
          </p:nvPr>
        </p:nvSpPr>
        <p:spPr>
          <a:xfrm>
            <a:off x="12495609" y="1071562"/>
            <a:ext cx="7500900" cy="11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gd6d74c68ad_0_90"/>
          <p:cNvSpPr txBox="1">
            <a:spLocks noGrp="1"/>
          </p:cNvSpPr>
          <p:nvPr>
            <p:ph type="title"/>
          </p:nvPr>
        </p:nvSpPr>
        <p:spPr>
          <a:xfrm>
            <a:off x="4387453" y="1071562"/>
            <a:ext cx="7500900" cy="5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d6d74c68ad_0_90"/>
          <p:cNvSpPr txBox="1">
            <a:spLocks noGrp="1"/>
          </p:cNvSpPr>
          <p:nvPr>
            <p:ph type="body" idx="1"/>
          </p:nvPr>
        </p:nvSpPr>
        <p:spPr>
          <a:xfrm>
            <a:off x="4387453" y="7036593"/>
            <a:ext cx="7500900" cy="5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d6d74c68ad_0_9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d74c68ad_0_95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d6d74c68ad_0_95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d74c68ad_0_98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d6d74c68ad_0_98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gd6d74c68ad_0_9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d74c68ad_0_102"/>
          <p:cNvSpPr>
            <a:spLocks noGrp="1"/>
          </p:cNvSpPr>
          <p:nvPr>
            <p:ph type="pic" idx="2"/>
          </p:nvPr>
        </p:nvSpPr>
        <p:spPr>
          <a:xfrm>
            <a:off x="12495609" y="3643312"/>
            <a:ext cx="7500900" cy="8840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gd6d74c68ad_0_102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d6d74c68ad_0_102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d6d74c68ad_0_10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d74c68ad_0_107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00" cy="10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gd6d74c68ad_0_10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d74c68ad_0_110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00" cy="548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gd6d74c68ad_0_110"/>
          <p:cNvSpPr>
            <a:spLocks noGrp="1"/>
          </p:cNvSpPr>
          <p:nvPr>
            <p:ph type="pic" idx="3"/>
          </p:nvPr>
        </p:nvSpPr>
        <p:spPr>
          <a:xfrm>
            <a:off x="12495609" y="1071562"/>
            <a:ext cx="7500900" cy="548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gd6d74c68ad_0_110"/>
          <p:cNvSpPr>
            <a:spLocks noGrp="1"/>
          </p:cNvSpPr>
          <p:nvPr>
            <p:ph type="pic" idx="4"/>
          </p:nvPr>
        </p:nvSpPr>
        <p:spPr>
          <a:xfrm>
            <a:off x="4387453" y="1072805"/>
            <a:ext cx="7500900" cy="11572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d6d74c68ad_0_110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d74c68ad_0_115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99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gd6d74c68ad_0_115"/>
          <p:cNvSpPr txBox="1">
            <a:spLocks noGrp="1"/>
          </p:cNvSpPr>
          <p:nvPr>
            <p:ph type="body" idx="2"/>
          </p:nvPr>
        </p:nvSpPr>
        <p:spPr>
          <a:xfrm>
            <a:off x="4833937" y="5981303"/>
            <a:ext cx="14716199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6d74c68ad_0_11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d74c68ad_0_119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gd6d74c68ad_0_119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d74c68ad_0_12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>
            <a:spLocks noGrp="1"/>
          </p:cNvSpPr>
          <p:nvPr>
            <p:ph type="pic" idx="2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>
            <a:spLocks noGrp="1"/>
          </p:cNvSpPr>
          <p:nvPr>
            <p:ph type="pic" idx="2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7"/>
          <p:cNvSpPr>
            <a:spLocks noGrp="1"/>
          </p:cNvSpPr>
          <p:nvPr>
            <p:ph type="pic" idx="3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>
            <a:spLocks noGrp="1"/>
          </p:cNvSpPr>
          <p:nvPr>
            <p:ph type="pic" idx="4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6d74c68ad_0_74"/>
          <p:cNvSpPr txBox="1">
            <a:spLocks noGrp="1"/>
          </p:cNvSpPr>
          <p:nvPr>
            <p:ph type="title"/>
          </p:nvPr>
        </p:nvSpPr>
        <p:spPr>
          <a:xfrm>
            <a:off x="4387453" y="571500"/>
            <a:ext cx="156090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" name="Google Shape;57;gd6d74c68ad_0_74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76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sz="5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Google Shape;58;gd6d74c68ad_0_74"/>
          <p:cNvSpPr txBox="1">
            <a:spLocks noGrp="1"/>
          </p:cNvSpPr>
          <p:nvPr>
            <p:ph type="sldNum" idx="12"/>
          </p:nvPr>
        </p:nvSpPr>
        <p:spPr>
          <a:xfrm>
            <a:off x="11935814" y="13026231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d6d74c68ad_0_6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68100" y="31179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6d74c68ad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gd6d74c68ad_0_6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18" name="Google Shape;118;gd6d74c68ad_0_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d6d74c68ad_0_6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" name="Google Shape;120;gd6d74c68ad_0_62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gd6d74c68ad_0_62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gd6d74c68ad_0_62"/>
          <p:cNvSpPr txBox="1">
            <a:spLocks noGrp="1"/>
          </p:cNvSpPr>
          <p:nvPr>
            <p:ph type="body" idx="1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Mundo 2: Triple Track Agile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3" name="Google Shape;123;gd6d74c68ad_0_62"/>
          <p:cNvSpPr txBox="1"/>
          <p:nvPr/>
        </p:nvSpPr>
        <p:spPr>
          <a:xfrm>
            <a:off x="306000" y="4923000"/>
            <a:ext cx="23841599" cy="30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Diferenciais de JBTD e Priorização de Necessidades</a:t>
            </a:r>
            <a:endParaRPr sz="66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30150" y="-88521"/>
            <a:ext cx="24444299" cy="1371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 amt="40000"/>
          </a:blip>
          <a:srcRect l="4147" r="43745"/>
          <a:stretch/>
        </p:blipFill>
        <p:spPr>
          <a:xfrm>
            <a:off x="0" y="50"/>
            <a:ext cx="10717973" cy="137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11523662" y="-1893960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11200" b="1" i="0" u="none" strike="noStrike" cap="non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Questão 01</a:t>
            </a:r>
            <a:endParaRPr sz="11200" b="0" i="0" u="none" strike="noStrike" cap="none">
              <a:solidFill>
                <a:srgbClr val="FFFFFF"/>
              </a:solidFill>
              <a:highlight>
                <a:srgbClr val="FF0178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r="7253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1523650" y="3331375"/>
            <a:ext cx="12612900" cy="7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None/>
            </a:pP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"/>
              <a:buChar char="●"/>
            </a:pPr>
            <a:r>
              <a:rPr lang="en-US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Ainda levando em consideração o job “chegar a um destino a tempo”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Font typeface="Montserrat"/>
              <a:buChar char="●"/>
            </a:pPr>
            <a:r>
              <a:rPr lang="en-US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Responda o que se pede: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None/>
            </a:pP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ff2d4058_0_2"/>
          <p:cNvSpPr/>
          <p:nvPr/>
        </p:nvSpPr>
        <p:spPr>
          <a:xfrm>
            <a:off x="5954325" y="0"/>
            <a:ext cx="158388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d2ff2d4058_0_2"/>
          <p:cNvGrpSpPr/>
          <p:nvPr/>
        </p:nvGrpSpPr>
        <p:grpSpPr>
          <a:xfrm rot="-5400000" flipH="1">
            <a:off x="-1802835" y="5902513"/>
            <a:ext cx="13716487" cy="1911478"/>
            <a:chOff x="5098223" y="12378222"/>
            <a:chExt cx="14000700" cy="1911478"/>
          </a:xfrm>
        </p:grpSpPr>
        <p:pic>
          <p:nvPicPr>
            <p:cNvPr id="139" name="Google Shape;139;gd2ff2d4058_0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80779" y="12378222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gd2ff2d4058_0_2"/>
            <p:cNvSpPr/>
            <p:nvPr/>
          </p:nvSpPr>
          <p:spPr>
            <a:xfrm rot="10800000">
              <a:off x="5098223" y="13081600"/>
              <a:ext cx="140007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Google Shape;141;gd2ff2d4058_0_2"/>
          <p:cNvPicPr preferRelativeResize="0"/>
          <p:nvPr/>
        </p:nvPicPr>
        <p:blipFill rotWithShape="1">
          <a:blip r:embed="rId4">
            <a:alphaModFix/>
          </a:blip>
          <a:srcRect r="72529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d2ff2d4058_0_2"/>
          <p:cNvSpPr txBox="1">
            <a:spLocks noGrp="1"/>
          </p:cNvSpPr>
          <p:nvPr>
            <p:ph type="body" idx="1"/>
          </p:nvPr>
        </p:nvSpPr>
        <p:spPr>
          <a:xfrm>
            <a:off x="5297425" y="515400"/>
            <a:ext cx="15941101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/>
              <a:buNone/>
            </a:pPr>
            <a:r>
              <a:rPr lang="en-US" sz="3600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No metrô: quem é o executor do job e quem é o beneficiário</a:t>
            </a: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" name="Google Shape;143;gd2ff2d4058_0_2"/>
          <p:cNvGrpSpPr/>
          <p:nvPr/>
        </p:nvGrpSpPr>
        <p:grpSpPr>
          <a:xfrm>
            <a:off x="1178865" y="766528"/>
            <a:ext cx="1729652" cy="1519366"/>
            <a:chOff x="19754780" y="5283200"/>
            <a:chExt cx="2823000" cy="3114731"/>
          </a:xfrm>
        </p:grpSpPr>
        <p:sp>
          <p:nvSpPr>
            <p:cNvPr id="144" name="Google Shape;144;gd2ff2d4058_0_2"/>
            <p:cNvSpPr/>
            <p:nvPr/>
          </p:nvSpPr>
          <p:spPr>
            <a:xfrm>
              <a:off x="19754780" y="5283200"/>
              <a:ext cx="2823000" cy="29718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d2ff2d4058_0_2"/>
            <p:cNvSpPr txBox="1"/>
            <p:nvPr/>
          </p:nvSpPr>
          <p:spPr>
            <a:xfrm>
              <a:off x="20091164" y="6407131"/>
              <a:ext cx="2036400" cy="19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b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200"/>
                <a:buFont typeface="Arial"/>
                <a:buNone/>
              </a:pPr>
              <a:r>
                <a:rPr lang="en-US" sz="10400" b="1" i="0" u="none" strike="noStrike" cap="none">
                  <a:solidFill>
                    <a:schemeClr val="lt1"/>
                  </a:solidFill>
                  <a:highlight>
                    <a:srgbClr val="FF0178"/>
                  </a:highlight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04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" name="Google Shape;146;gd2ff2d4058_0_2"/>
          <p:cNvSpPr/>
          <p:nvPr/>
        </p:nvSpPr>
        <p:spPr>
          <a:xfrm>
            <a:off x="5297425" y="1768475"/>
            <a:ext cx="8538600" cy="2378700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d2ff2d4058_0_2"/>
          <p:cNvSpPr txBox="1"/>
          <p:nvPr/>
        </p:nvSpPr>
        <p:spPr>
          <a:xfrm>
            <a:off x="5384075" y="1887600"/>
            <a:ext cx="8331000" cy="2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Executor do </a:t>
            </a:r>
            <a:r>
              <a:rPr lang="pt-BR" sz="3200" b="0" i="1" u="none" strike="noStrike" cap="none" dirty="0" err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job</a:t>
            </a: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concessionária do metrô</a:t>
            </a:r>
            <a:b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Beneficiário: passageiros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0" i="1" u="none" strike="noStrike" cap="none" dirty="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d2ff2d4058_0_2"/>
          <p:cNvSpPr txBox="1">
            <a:spLocks noGrp="1"/>
          </p:cNvSpPr>
          <p:nvPr>
            <p:ph type="body" idx="1"/>
          </p:nvPr>
        </p:nvSpPr>
        <p:spPr>
          <a:xfrm>
            <a:off x="5384125" y="4655300"/>
            <a:ext cx="15941101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No uber: quem é o executor do job e quem é o beneficiário</a:t>
            </a: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d2ff2d4058_0_2"/>
          <p:cNvSpPr/>
          <p:nvPr/>
        </p:nvSpPr>
        <p:spPr>
          <a:xfrm>
            <a:off x="5384125" y="5908375"/>
            <a:ext cx="8538600" cy="2378700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d2ff2d4058_0_2"/>
          <p:cNvSpPr txBox="1">
            <a:spLocks noGrp="1"/>
          </p:cNvSpPr>
          <p:nvPr>
            <p:ph type="body" idx="1"/>
          </p:nvPr>
        </p:nvSpPr>
        <p:spPr>
          <a:xfrm>
            <a:off x="5384125" y="9275600"/>
            <a:ext cx="15941101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No seu carro : quem é o executor do job e quem é o beneficiário</a:t>
            </a: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d2ff2d4058_0_2"/>
          <p:cNvSpPr/>
          <p:nvPr/>
        </p:nvSpPr>
        <p:spPr>
          <a:xfrm>
            <a:off x="5384125" y="10528675"/>
            <a:ext cx="8538600" cy="2378700"/>
          </a:xfrm>
          <a:prstGeom prst="rect">
            <a:avLst/>
          </a:prstGeom>
          <a:noFill/>
          <a:ln w="38100" cap="flat" cmpd="sng">
            <a:solidFill>
              <a:srgbClr val="3434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d2ff2d4058_0_2"/>
          <p:cNvSpPr txBox="1"/>
          <p:nvPr/>
        </p:nvSpPr>
        <p:spPr>
          <a:xfrm>
            <a:off x="5487925" y="6029275"/>
            <a:ext cx="8331000" cy="2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457200">
              <a:lnSpc>
                <a:spcPct val="115000"/>
              </a:lnSpc>
              <a:buSzPts val="3600"/>
            </a:pP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Executor do </a:t>
            </a:r>
            <a:r>
              <a:rPr lang="pt-BR" sz="3200" b="0" i="1" u="none" strike="noStrike" cap="none" dirty="0" err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job</a:t>
            </a: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app </a:t>
            </a:r>
            <a:r>
              <a:rPr lang="pt-BR" sz="3200" b="0" i="1" u="none" strike="noStrike" cap="none" dirty="0" err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uber</a:t>
            </a:r>
            <a:b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Beneficiário: usuários do app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200" b="0" i="1" u="none" strike="noStrike" cap="none" dirty="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d2ff2d4058_0_2"/>
          <p:cNvSpPr txBox="1"/>
          <p:nvPr/>
        </p:nvSpPr>
        <p:spPr>
          <a:xfrm>
            <a:off x="5487925" y="10649575"/>
            <a:ext cx="8227200" cy="21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Executor do </a:t>
            </a:r>
            <a:r>
              <a:rPr lang="pt-BR" sz="3200" b="0" i="1" u="none" strike="noStrike" cap="none" dirty="0" err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job</a:t>
            </a: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: motorista</a:t>
            </a:r>
            <a:b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3200" b="0" i="1" u="none" strike="noStrike" cap="none" dirty="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Beneficiário: motorista e passageiro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1" u="none" strike="noStrike" cap="none" dirty="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gd9e54db034_1_2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59" name="Google Shape;159;gd9e54db034_1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gd9e54db034_1_2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gd9e54db034_1_2"/>
          <p:cNvPicPr preferRelativeResize="0"/>
          <p:nvPr/>
        </p:nvPicPr>
        <p:blipFill rotWithShape="1">
          <a:blip r:embed="rId4">
            <a:alphaModFix/>
          </a:blip>
          <a:srcRect r="72529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9e54db034_1_2"/>
          <p:cNvSpPr/>
          <p:nvPr/>
        </p:nvSpPr>
        <p:spPr>
          <a:xfrm rot="5400000">
            <a:off x="21505859" y="5891768"/>
            <a:ext cx="1403400" cy="368400"/>
          </a:xfrm>
          <a:prstGeom prst="triangle">
            <a:avLst>
              <a:gd name="adj" fmla="val 50000"/>
            </a:avLst>
          </a:prstGeom>
          <a:solidFill>
            <a:srgbClr val="D8D8D8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d9e54db034_1_2"/>
          <p:cNvSpPr txBox="1"/>
          <p:nvPr/>
        </p:nvSpPr>
        <p:spPr>
          <a:xfrm>
            <a:off x="1384968" y="1314781"/>
            <a:ext cx="12477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104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400" b="1" i="0" u="none" strike="noStrike" cap="none">
              <a:solidFill>
                <a:schemeClr val="lt1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" name="Google Shape;164;gd9e54db034_1_2"/>
          <p:cNvGrpSpPr/>
          <p:nvPr/>
        </p:nvGrpSpPr>
        <p:grpSpPr>
          <a:xfrm>
            <a:off x="1178865" y="766528"/>
            <a:ext cx="1729652" cy="1519366"/>
            <a:chOff x="19754780" y="5283200"/>
            <a:chExt cx="2823000" cy="3114731"/>
          </a:xfrm>
        </p:grpSpPr>
        <p:sp>
          <p:nvSpPr>
            <p:cNvPr id="165" name="Google Shape;165;gd9e54db034_1_2"/>
            <p:cNvSpPr/>
            <p:nvPr/>
          </p:nvSpPr>
          <p:spPr>
            <a:xfrm>
              <a:off x="19754780" y="5283200"/>
              <a:ext cx="2823000" cy="2971800"/>
            </a:xfrm>
            <a:prstGeom prst="roundRect">
              <a:avLst>
                <a:gd name="adj" fmla="val 16667"/>
              </a:avLst>
            </a:prstGeom>
            <a:solidFill>
              <a:srgbClr val="FF01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d9e54db034_1_2"/>
            <p:cNvSpPr txBox="1"/>
            <p:nvPr/>
          </p:nvSpPr>
          <p:spPr>
            <a:xfrm>
              <a:off x="20091164" y="6407131"/>
              <a:ext cx="2036400" cy="19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425" tIns="71425" rIns="71425" bIns="71425" anchor="b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200"/>
                <a:buFont typeface="Arial"/>
                <a:buNone/>
              </a:pPr>
              <a:r>
                <a:rPr lang="en-US" sz="10400" b="1" i="0" u="none" strike="noStrike" cap="none">
                  <a:solidFill>
                    <a:schemeClr val="lt1"/>
                  </a:solidFill>
                  <a:highlight>
                    <a:srgbClr val="FF0178"/>
                  </a:highlight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0400" b="1" i="0" u="none" strike="noStrike" cap="none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7" name="Google Shape;167;gd9e54db034_1_2"/>
          <p:cNvSpPr/>
          <p:nvPr/>
        </p:nvSpPr>
        <p:spPr>
          <a:xfrm>
            <a:off x="596264" y="7490906"/>
            <a:ext cx="23372329" cy="2444375"/>
          </a:xfrm>
          <a:custGeom>
            <a:avLst/>
            <a:gdLst/>
            <a:ahLst/>
            <a:cxnLst/>
            <a:rect l="l" t="t" r="r" b="b"/>
            <a:pathLst>
              <a:path w="18512735" h="4040290" extrusionOk="0">
                <a:moveTo>
                  <a:pt x="0" y="0"/>
                </a:moveTo>
                <a:lnTo>
                  <a:pt x="3085456" y="0"/>
                </a:lnTo>
                <a:lnTo>
                  <a:pt x="3085456" y="0"/>
                </a:lnTo>
                <a:lnTo>
                  <a:pt x="7713640" y="0"/>
                </a:lnTo>
                <a:lnTo>
                  <a:pt x="18512735" y="0"/>
                </a:lnTo>
                <a:lnTo>
                  <a:pt x="18512735" y="1636568"/>
                </a:lnTo>
                <a:lnTo>
                  <a:pt x="18512735" y="1636568"/>
                </a:lnTo>
                <a:lnTo>
                  <a:pt x="18512735" y="2337954"/>
                </a:lnTo>
                <a:lnTo>
                  <a:pt x="18512735" y="2805545"/>
                </a:lnTo>
                <a:lnTo>
                  <a:pt x="3989853" y="2847109"/>
                </a:lnTo>
                <a:lnTo>
                  <a:pt x="2683246" y="4040290"/>
                </a:lnTo>
                <a:lnTo>
                  <a:pt x="3085456" y="2805545"/>
                </a:lnTo>
                <a:lnTo>
                  <a:pt x="0" y="2805545"/>
                </a:lnTo>
                <a:lnTo>
                  <a:pt x="0" y="2337954"/>
                </a:lnTo>
                <a:lnTo>
                  <a:pt x="0" y="1636568"/>
                </a:lnTo>
                <a:lnTo>
                  <a:pt x="0" y="16365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9e54db034_1_2"/>
          <p:cNvSpPr txBox="1"/>
          <p:nvPr/>
        </p:nvSpPr>
        <p:spPr>
          <a:xfrm>
            <a:off x="617046" y="8054612"/>
            <a:ext cx="23448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C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Aumentar</a:t>
            </a:r>
            <a:r>
              <a:rPr lang="en-US" sz="3600" b="0" i="0" u="none" strike="noStrike" cap="none" dirty="0">
                <a:solidFill>
                  <a:srgbClr val="C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b="0" i="0" u="none" strike="noStrike" cap="none" dirty="0">
                <a:solidFill>
                  <a:srgbClr val="FF01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b="0" i="0" u="none" strike="noStrike" cap="none" dirty="0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</a:t>
            </a:r>
            <a:r>
              <a:rPr lang="en-US" sz="3600" b="0" i="0" u="none" strike="noStrike" cap="none" dirty="0" err="1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número</a:t>
            </a:r>
            <a:r>
              <a:rPr lang="en-US" sz="3600" b="0" i="0" u="none" strike="noStrike" cap="none" dirty="0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b="0" i="0" u="none" strike="noStrike" cap="none" dirty="0" err="1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rota</a:t>
            </a:r>
            <a:r>
              <a:rPr lang="en-US" sz="3600" dirty="0" err="1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</a:t>
            </a:r>
            <a:r>
              <a:rPr lang="en-US" sz="3600" dirty="0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dirty="0" err="1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possíveis</a:t>
            </a:r>
            <a:r>
              <a:rPr lang="en-US" sz="3600" dirty="0">
                <a:solidFill>
                  <a:srgbClr val="7030A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b="0" i="0" u="none" strike="noStrike" cap="none" dirty="0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 </a:t>
            </a:r>
            <a:r>
              <a:rPr lang="en-US" sz="3600" b="0" i="0" u="none" strike="noStrike" cap="none" dirty="0" err="1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encontrar</a:t>
            </a:r>
            <a:r>
              <a:rPr lang="en-US" sz="3600" b="0" i="0" u="none" strike="noStrike" cap="none" dirty="0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 </a:t>
            </a:r>
            <a:r>
              <a:rPr lang="en-US" sz="3600" b="0" i="0" u="none" strike="noStrike" cap="none" dirty="0" err="1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caminho</a:t>
            </a:r>
            <a:r>
              <a:rPr lang="en-US" sz="3600" b="0" i="0" u="none" strike="noStrike" cap="none" dirty="0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b="0" i="0" u="none" strike="noStrike" cap="none" dirty="0" err="1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mais</a:t>
            </a:r>
            <a:r>
              <a:rPr lang="en-US" sz="3600" b="0" i="0" u="none" strike="noStrike" cap="none" dirty="0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b="0" i="0" u="none" strike="noStrike" cap="none" dirty="0" err="1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rápido</a:t>
            </a:r>
            <a:r>
              <a:rPr lang="en-US" sz="3600" b="0" i="0" u="none" strike="noStrike" cap="none" dirty="0">
                <a:solidFill>
                  <a:srgbClr val="53585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 </a:t>
            </a:r>
            <a:r>
              <a:rPr lang="en-US" sz="3600" dirty="0" err="1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trajeto</a:t>
            </a:r>
            <a:r>
              <a:rPr lang="en-US" sz="3600" dirty="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do </a:t>
            </a:r>
            <a:r>
              <a:rPr lang="en-US" sz="3600" dirty="0" err="1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cliente</a:t>
            </a:r>
            <a:endParaRPr sz="3600" b="0" i="0" u="none" strike="noStrike" cap="none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9" name="Google Shape;169;gd9e54db034_1_2"/>
          <p:cNvCxnSpPr/>
          <p:nvPr/>
        </p:nvCxnSpPr>
        <p:spPr>
          <a:xfrm>
            <a:off x="2396014" y="6442364"/>
            <a:ext cx="0" cy="161220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0" name="Google Shape;170;gd9e54db034_1_2"/>
          <p:cNvCxnSpPr/>
          <p:nvPr/>
        </p:nvCxnSpPr>
        <p:spPr>
          <a:xfrm>
            <a:off x="5783450" y="6442364"/>
            <a:ext cx="0" cy="1612200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1" name="Google Shape;171;gd9e54db034_1_2"/>
          <p:cNvCxnSpPr/>
          <p:nvPr/>
        </p:nvCxnSpPr>
        <p:spPr>
          <a:xfrm>
            <a:off x="13119430" y="6442364"/>
            <a:ext cx="0" cy="1612200"/>
          </a:xfrm>
          <a:prstGeom prst="straightConnector1">
            <a:avLst/>
          </a:prstGeom>
          <a:noFill/>
          <a:ln w="57150" cap="flat" cmpd="sng">
            <a:solidFill>
              <a:srgbClr val="BC8027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2" name="Google Shape;172;gd9e54db034_1_2"/>
          <p:cNvCxnSpPr/>
          <p:nvPr/>
        </p:nvCxnSpPr>
        <p:spPr>
          <a:xfrm>
            <a:off x="20476197" y="6442364"/>
            <a:ext cx="0" cy="1612200"/>
          </a:xfrm>
          <a:prstGeom prst="straightConnector1">
            <a:avLst/>
          </a:prstGeom>
          <a:noFill/>
          <a:ln w="57150" cap="flat" cmpd="sng">
            <a:solidFill>
              <a:srgbClr val="0065C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73" name="Google Shape;173;gd9e54db034_1_2"/>
          <p:cNvSpPr txBox="1"/>
          <p:nvPr/>
        </p:nvSpPr>
        <p:spPr>
          <a:xfrm>
            <a:off x="1041992" y="5741741"/>
            <a:ext cx="27081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C00000"/>
                </a:solidFill>
                <a:highlight>
                  <a:srgbClr val="C0C0C0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Direção</a:t>
            </a:r>
            <a:endParaRPr sz="3600" b="0" i="0" u="none" strike="noStrike" cap="none">
              <a:solidFill>
                <a:srgbClr val="0065C1"/>
              </a:solidFill>
              <a:highlight>
                <a:srgbClr val="C0C0C0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gd9e54db034_1_2"/>
          <p:cNvSpPr txBox="1"/>
          <p:nvPr/>
        </p:nvSpPr>
        <p:spPr>
          <a:xfrm>
            <a:off x="4429428" y="5741741"/>
            <a:ext cx="27081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7030A0"/>
                </a:solidFill>
                <a:highlight>
                  <a:srgbClr val="C0C0C0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Métrica</a:t>
            </a:r>
            <a:endParaRPr sz="3600" b="0" i="0" u="none" strike="noStrike" cap="none">
              <a:solidFill>
                <a:srgbClr val="7030A0"/>
              </a:solidFill>
              <a:highlight>
                <a:srgbClr val="C0C0C0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gd9e54db034_1_2"/>
          <p:cNvSpPr txBox="1"/>
          <p:nvPr/>
        </p:nvSpPr>
        <p:spPr>
          <a:xfrm>
            <a:off x="9975274" y="5741741"/>
            <a:ext cx="67125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5E4013"/>
                </a:solidFill>
                <a:highlight>
                  <a:srgbClr val="C0C0C0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Objeto de controle</a:t>
            </a:r>
            <a:endParaRPr sz="3600" b="0" i="0" u="none" strike="noStrike" cap="none">
              <a:solidFill>
                <a:srgbClr val="5E4013"/>
              </a:solidFill>
              <a:highlight>
                <a:srgbClr val="C0C0C0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gd9e54db034_1_2"/>
          <p:cNvSpPr txBox="1"/>
          <p:nvPr/>
        </p:nvSpPr>
        <p:spPr>
          <a:xfrm>
            <a:off x="17145009" y="5741741"/>
            <a:ext cx="67125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65C1"/>
                </a:solidFill>
                <a:highlight>
                  <a:srgbClr val="C0C0C0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Esclarecedor conceitual</a:t>
            </a:r>
            <a:endParaRPr sz="3600" b="0" i="0" u="none" strike="noStrike" cap="none">
              <a:solidFill>
                <a:srgbClr val="0065C1"/>
              </a:solidFill>
              <a:highlight>
                <a:srgbClr val="C0C0C0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gd9e54db034_1_2"/>
          <p:cNvSpPr txBox="1"/>
          <p:nvPr/>
        </p:nvSpPr>
        <p:spPr>
          <a:xfrm>
            <a:off x="617051" y="968584"/>
            <a:ext cx="22158299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highlight>
                  <a:srgbClr val="FF0178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REULTADOS DESEJADOS</a:t>
            </a:r>
            <a:endParaRPr sz="6000" b="0" i="0" u="none" strike="noStrike" cap="none">
              <a:solidFill>
                <a:srgbClr val="FFFFFF"/>
              </a:solidFill>
              <a:highlight>
                <a:srgbClr val="FF0178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highlight>
                  <a:srgbClr val="FF0178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JTBD: chegar a um destino a tempo</a:t>
            </a:r>
            <a:endParaRPr sz="6000" b="0" i="0" u="none" strike="noStrike" cap="none">
              <a:solidFill>
                <a:srgbClr val="FFFFFF"/>
              </a:solidFill>
              <a:highlight>
                <a:srgbClr val="FF0178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gd9e54db034_1_2"/>
          <p:cNvSpPr txBox="1">
            <a:spLocks noGrp="1"/>
          </p:cNvSpPr>
          <p:nvPr>
            <p:ph type="body" idx="1"/>
          </p:nvPr>
        </p:nvSpPr>
        <p:spPr>
          <a:xfrm>
            <a:off x="3097150" y="3055100"/>
            <a:ext cx="18228001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Preencha em formato de Resultado desejado, a métrica referente a confiança na rota do motorista.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Arial"/>
              <a:buNone/>
            </a:pPr>
            <a:endParaRPr sz="3600" b="1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4" name="Google Shape;18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" name="Google Shape;186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10100" r="10092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36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Personalizar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Helvetica Neue Light</vt:lpstr>
      <vt:lpstr>Montserrat</vt:lpstr>
      <vt:lpstr>Montserrat SemiBold</vt:lpstr>
      <vt:lpstr>Montserrat Light</vt:lpstr>
      <vt:lpstr>Helvetica Neue</vt:lpstr>
      <vt:lpstr>Gradient</vt:lpstr>
      <vt:lpstr>Gradient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 Brito Pasini (NE)</dc:creator>
  <cp:lastModifiedBy>Joyce Oliveira</cp:lastModifiedBy>
  <cp:revision>1</cp:revision>
  <dcterms:modified xsi:type="dcterms:W3CDTF">2023-01-24T00:29:14Z</dcterms:modified>
</cp:coreProperties>
</file>