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58" r:id="rId4"/>
    <p:sldId id="259" r:id="rId5"/>
    <p:sldId id="270" r:id="rId6"/>
    <p:sldId id="271" r:id="rId7"/>
    <p:sldId id="272" r:id="rId8"/>
    <p:sldId id="273" r:id="rId9"/>
    <p:sldId id="257" r:id="rId10"/>
    <p:sldId id="260" r:id="rId11"/>
    <p:sldId id="261" r:id="rId12"/>
    <p:sldId id="262" r:id="rId13"/>
    <p:sldId id="263" r:id="rId14"/>
    <p:sldId id="266" r:id="rId15"/>
    <p:sldId id="267" r:id="rId16"/>
    <p:sldId id="268" r:id="rId17"/>
    <p:sldId id="269"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89" autoAdjust="0"/>
  </p:normalViewPr>
  <p:slideViewPr>
    <p:cSldViewPr snapToGrid="0">
      <p:cViewPr varScale="1">
        <p:scale>
          <a:sx n="75" d="100"/>
          <a:sy n="75" d="100"/>
        </p:scale>
        <p:origin x="43"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latin typeface="Times New Roman" panose="02020603050405020304" pitchFamily="18" charset="0"/>
                <a:cs typeface="Times New Roman" panose="02020603050405020304" pitchFamily="18" charset="0"/>
              </a:rPr>
              <a:t>F1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F1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LR</c:v>
                </c:pt>
                <c:pt idx="1">
                  <c:v>NB</c:v>
                </c:pt>
                <c:pt idx="2">
                  <c:v>DT</c:v>
                </c:pt>
                <c:pt idx="3">
                  <c:v>RF</c:v>
                </c:pt>
              </c:strCache>
            </c:strRef>
          </c:cat>
          <c:val>
            <c:numRef>
              <c:f>Sheet1!$B$2:$B$5</c:f>
              <c:numCache>
                <c:formatCode>General</c:formatCode>
                <c:ptCount val="4"/>
                <c:pt idx="0">
                  <c:v>1</c:v>
                </c:pt>
                <c:pt idx="1">
                  <c:v>0.54</c:v>
                </c:pt>
                <c:pt idx="2">
                  <c:v>0.84</c:v>
                </c:pt>
                <c:pt idx="3">
                  <c:v>0.84</c:v>
                </c:pt>
              </c:numCache>
            </c:numRef>
          </c:val>
          <c:extLst>
            <c:ext xmlns:c16="http://schemas.microsoft.com/office/drawing/2014/chart" uri="{C3380CC4-5D6E-409C-BE32-E72D297353CC}">
              <c16:uniqueId val="{00000000-A784-410E-8369-19E6120E8E51}"/>
            </c:ext>
          </c:extLst>
        </c:ser>
        <c:dLbls>
          <c:dLblPos val="outEnd"/>
          <c:showLegendKey val="0"/>
          <c:showVal val="1"/>
          <c:showCatName val="0"/>
          <c:showSerName val="0"/>
          <c:showPercent val="0"/>
          <c:showBubbleSize val="0"/>
        </c:dLbls>
        <c:gapWidth val="219"/>
        <c:overlap val="-27"/>
        <c:axId val="833148352"/>
        <c:axId val="833148680"/>
      </c:barChart>
      <c:catAx>
        <c:axId val="833148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33148680"/>
        <c:crosses val="autoZero"/>
        <c:auto val="1"/>
        <c:lblAlgn val="ctr"/>
        <c:lblOffset val="100"/>
        <c:noMultiLvlLbl val="0"/>
      </c:catAx>
      <c:valAx>
        <c:axId val="8331486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33148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2400" b="1" dirty="0">
                <a:latin typeface="Times New Roman" panose="02020603050405020304" pitchFamily="18" charset="0"/>
                <a:cs typeface="Times New Roman" panose="02020603050405020304" pitchFamily="18" charset="0"/>
              </a:rPr>
              <a:t>Accuracy</a:t>
            </a:r>
            <a:endParaRPr lang="zh-CN" altLang="en-US" sz="24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LR</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Sheet1!$A$2:$A$3</c:f>
              <c:strCache>
                <c:ptCount val="2"/>
                <c:pt idx="0">
                  <c:v>PCA</c:v>
                </c:pt>
                <c:pt idx="1">
                  <c:v>Inf-fs</c:v>
                </c:pt>
              </c:strCache>
            </c:strRef>
          </c:cat>
          <c:val>
            <c:numRef>
              <c:f>Sheet1!$B$2:$B$3</c:f>
              <c:numCache>
                <c:formatCode>General</c:formatCode>
                <c:ptCount val="2"/>
                <c:pt idx="0">
                  <c:v>0.9</c:v>
                </c:pt>
                <c:pt idx="1">
                  <c:v>1</c:v>
                </c:pt>
              </c:numCache>
            </c:numRef>
          </c:val>
          <c:extLst>
            <c:ext xmlns:c16="http://schemas.microsoft.com/office/drawing/2014/chart" uri="{C3380CC4-5D6E-409C-BE32-E72D297353CC}">
              <c16:uniqueId val="{00000000-A418-4F0F-81E6-B254D0688CCD}"/>
            </c:ext>
          </c:extLst>
        </c:ser>
        <c:ser>
          <c:idx val="1"/>
          <c:order val="1"/>
          <c:tx>
            <c:strRef>
              <c:f>Sheet1!$C$1</c:f>
              <c:strCache>
                <c:ptCount val="1"/>
                <c:pt idx="0">
                  <c:v>RF</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Sheet1!$A$2:$A$3</c:f>
              <c:strCache>
                <c:ptCount val="2"/>
                <c:pt idx="0">
                  <c:v>PCA</c:v>
                </c:pt>
                <c:pt idx="1">
                  <c:v>Inf-fs</c:v>
                </c:pt>
              </c:strCache>
            </c:strRef>
          </c:cat>
          <c:val>
            <c:numRef>
              <c:f>Sheet1!$C$2:$C$3</c:f>
              <c:numCache>
                <c:formatCode>General</c:formatCode>
                <c:ptCount val="2"/>
                <c:pt idx="0">
                  <c:v>0.45</c:v>
                </c:pt>
                <c:pt idx="1">
                  <c:v>0.95</c:v>
                </c:pt>
              </c:numCache>
            </c:numRef>
          </c:val>
          <c:extLst>
            <c:ext xmlns:c16="http://schemas.microsoft.com/office/drawing/2014/chart" uri="{C3380CC4-5D6E-409C-BE32-E72D297353CC}">
              <c16:uniqueId val="{00000001-A418-4F0F-81E6-B254D0688CCD}"/>
            </c:ext>
          </c:extLst>
        </c:ser>
        <c:ser>
          <c:idx val="2"/>
          <c:order val="2"/>
          <c:tx>
            <c:strRef>
              <c:f>Sheet1!$D$1</c:f>
              <c:strCache>
                <c:ptCount val="1"/>
                <c:pt idx="0">
                  <c:v>ANN</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Sheet1!$A$2:$A$3</c:f>
              <c:strCache>
                <c:ptCount val="2"/>
                <c:pt idx="0">
                  <c:v>PCA</c:v>
                </c:pt>
                <c:pt idx="1">
                  <c:v>Inf-fs</c:v>
                </c:pt>
              </c:strCache>
            </c:strRef>
          </c:cat>
          <c:val>
            <c:numRef>
              <c:f>Sheet1!$D$2:$D$3</c:f>
              <c:numCache>
                <c:formatCode>General</c:formatCode>
                <c:ptCount val="2"/>
                <c:pt idx="0">
                  <c:v>0.8</c:v>
                </c:pt>
                <c:pt idx="1">
                  <c:v>1</c:v>
                </c:pt>
              </c:numCache>
            </c:numRef>
          </c:val>
          <c:extLst>
            <c:ext xmlns:c16="http://schemas.microsoft.com/office/drawing/2014/chart" uri="{C3380CC4-5D6E-409C-BE32-E72D297353CC}">
              <c16:uniqueId val="{00000002-A418-4F0F-81E6-B254D0688CCD}"/>
            </c:ext>
          </c:extLst>
        </c:ser>
        <c:dLbls>
          <c:showLegendKey val="0"/>
          <c:showVal val="0"/>
          <c:showCatName val="0"/>
          <c:showSerName val="0"/>
          <c:showPercent val="0"/>
          <c:showBubbleSize val="0"/>
        </c:dLbls>
        <c:gapWidth val="219"/>
        <c:overlap val="-27"/>
        <c:axId val="825511504"/>
        <c:axId val="825513144"/>
      </c:barChart>
      <c:catAx>
        <c:axId val="82551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25513144"/>
        <c:crosses val="autoZero"/>
        <c:auto val="1"/>
        <c:lblAlgn val="ctr"/>
        <c:lblOffset val="100"/>
        <c:noMultiLvlLbl val="0"/>
      </c:catAx>
      <c:valAx>
        <c:axId val="82551314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255115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a:latin typeface="Times New Roman" panose="02020603050405020304" pitchFamily="18" charset="0"/>
                <a:cs typeface="Times New Roman" panose="02020603050405020304" pitchFamily="18" charset="0"/>
              </a:rPr>
              <a:t>F1</a:t>
            </a:r>
            <a:r>
              <a:rPr lang="en-US" altLang="zh-CN" b="1" baseline="0" dirty="0">
                <a:latin typeface="Times New Roman" panose="02020603050405020304" pitchFamily="18" charset="0"/>
                <a:cs typeface="Times New Roman" panose="02020603050405020304" pitchFamily="18" charset="0"/>
              </a:rPr>
              <a:t> Value</a:t>
            </a:r>
            <a:endParaRPr lang="zh-CN" altLang="en-US"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LR</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Sheet1!$A$2:$A$3</c:f>
              <c:strCache>
                <c:ptCount val="2"/>
                <c:pt idx="0">
                  <c:v>PCA</c:v>
                </c:pt>
                <c:pt idx="1">
                  <c:v>Inf-fs</c:v>
                </c:pt>
              </c:strCache>
            </c:strRef>
          </c:cat>
          <c:val>
            <c:numRef>
              <c:f>Sheet1!$B$2:$B$3</c:f>
              <c:numCache>
                <c:formatCode>General</c:formatCode>
                <c:ptCount val="2"/>
                <c:pt idx="0">
                  <c:v>0.9</c:v>
                </c:pt>
                <c:pt idx="1">
                  <c:v>1</c:v>
                </c:pt>
              </c:numCache>
            </c:numRef>
          </c:val>
          <c:extLst>
            <c:ext xmlns:c16="http://schemas.microsoft.com/office/drawing/2014/chart" uri="{C3380CC4-5D6E-409C-BE32-E72D297353CC}">
              <c16:uniqueId val="{00000000-646B-41C1-B505-6AEBB2E2A4CD}"/>
            </c:ext>
          </c:extLst>
        </c:ser>
        <c:ser>
          <c:idx val="1"/>
          <c:order val="1"/>
          <c:tx>
            <c:strRef>
              <c:f>Sheet1!$C$1</c:f>
              <c:strCache>
                <c:ptCount val="1"/>
                <c:pt idx="0">
                  <c:v>RF</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Sheet1!$A$2:$A$3</c:f>
              <c:strCache>
                <c:ptCount val="2"/>
                <c:pt idx="0">
                  <c:v>PCA</c:v>
                </c:pt>
                <c:pt idx="1">
                  <c:v>Inf-fs</c:v>
                </c:pt>
              </c:strCache>
            </c:strRef>
          </c:cat>
          <c:val>
            <c:numRef>
              <c:f>Sheet1!$C$2:$C$3</c:f>
              <c:numCache>
                <c:formatCode>General</c:formatCode>
                <c:ptCount val="2"/>
                <c:pt idx="0">
                  <c:v>0.7</c:v>
                </c:pt>
                <c:pt idx="1">
                  <c:v>0.95</c:v>
                </c:pt>
              </c:numCache>
            </c:numRef>
          </c:val>
          <c:extLst>
            <c:ext xmlns:c16="http://schemas.microsoft.com/office/drawing/2014/chart" uri="{C3380CC4-5D6E-409C-BE32-E72D297353CC}">
              <c16:uniqueId val="{00000001-646B-41C1-B505-6AEBB2E2A4CD}"/>
            </c:ext>
          </c:extLst>
        </c:ser>
        <c:ser>
          <c:idx val="2"/>
          <c:order val="2"/>
          <c:tx>
            <c:strRef>
              <c:f>Sheet1!$D$1</c:f>
              <c:strCache>
                <c:ptCount val="1"/>
                <c:pt idx="0">
                  <c:v>ANN</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Sheet1!$A$2:$A$3</c:f>
              <c:strCache>
                <c:ptCount val="2"/>
                <c:pt idx="0">
                  <c:v>PCA</c:v>
                </c:pt>
                <c:pt idx="1">
                  <c:v>Inf-fs</c:v>
                </c:pt>
              </c:strCache>
            </c:strRef>
          </c:cat>
          <c:val>
            <c:numRef>
              <c:f>Sheet1!$D$2:$D$3</c:f>
              <c:numCache>
                <c:formatCode>General</c:formatCode>
                <c:ptCount val="2"/>
                <c:pt idx="0">
                  <c:v>0.85</c:v>
                </c:pt>
                <c:pt idx="1">
                  <c:v>1</c:v>
                </c:pt>
              </c:numCache>
            </c:numRef>
          </c:val>
          <c:extLst>
            <c:ext xmlns:c16="http://schemas.microsoft.com/office/drawing/2014/chart" uri="{C3380CC4-5D6E-409C-BE32-E72D297353CC}">
              <c16:uniqueId val="{00000002-646B-41C1-B505-6AEBB2E2A4CD}"/>
            </c:ext>
          </c:extLst>
        </c:ser>
        <c:dLbls>
          <c:showLegendKey val="0"/>
          <c:showVal val="0"/>
          <c:showCatName val="0"/>
          <c:showSerName val="0"/>
          <c:showPercent val="0"/>
          <c:showBubbleSize val="0"/>
        </c:dLbls>
        <c:gapWidth val="219"/>
        <c:overlap val="-27"/>
        <c:axId val="777143848"/>
        <c:axId val="777147784"/>
      </c:barChart>
      <c:catAx>
        <c:axId val="777143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77147784"/>
        <c:crosses val="autoZero"/>
        <c:auto val="1"/>
        <c:lblAlgn val="ctr"/>
        <c:lblOffset val="100"/>
        <c:noMultiLvlLbl val="0"/>
      </c:catAx>
      <c:valAx>
        <c:axId val="7771477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771438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54592-F91E-433F-9894-86ADA0FC9636}"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11D8B-93E4-4C26-B713-ED5B4EC1225A}" type="slidenum">
              <a:rPr lang="zh-CN" altLang="en-US" smtClean="0"/>
              <a:t>‹#›</a:t>
            </a:fld>
            <a:endParaRPr lang="zh-CN" altLang="en-US"/>
          </a:p>
        </p:txBody>
      </p:sp>
    </p:spTree>
    <p:extLst>
      <p:ext uri="{BB962C8B-B14F-4D97-AF65-F5344CB8AC3E}">
        <p14:creationId xmlns:p14="http://schemas.microsoft.com/office/powerpoint/2010/main" val="342999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及早区分细胞瘤患者的具体种类可以尽快地制定相应的治疗方案，从而提高患者的生存几率；</a:t>
            </a:r>
            <a:endParaRPr lang="en-US" altLang="zh-CN" dirty="0"/>
          </a:p>
          <a:p>
            <a:r>
              <a:rPr lang="zh-CN" altLang="en-US" dirty="0"/>
              <a:t>但是仅通过对组织切片进行观察很难可以精确地区分四种细胞瘤亚型，因此，我们只能够通过收集相关基因的基因表达数据，来定量地对四种亚型进行区分；</a:t>
            </a:r>
            <a:endParaRPr lang="en-US" altLang="zh-CN" dirty="0"/>
          </a:p>
          <a:p>
            <a:r>
              <a:rPr lang="zh-CN" altLang="en-US" dirty="0"/>
              <a:t>从纵向来看，我们的训练集包括</a:t>
            </a:r>
            <a:r>
              <a:rPr lang="en-US" altLang="zh-CN" dirty="0"/>
              <a:t>63</a:t>
            </a:r>
            <a:r>
              <a:rPr lang="zh-CN" altLang="en-US" dirty="0"/>
              <a:t>个样本，可以看到四种亚型的样本数量分布还是相对比较均匀的；而我们的测试集包括</a:t>
            </a:r>
            <a:r>
              <a:rPr lang="en-US" altLang="zh-CN" dirty="0"/>
              <a:t>20</a:t>
            </a:r>
            <a:r>
              <a:rPr lang="zh-CN" altLang="en-US" dirty="0"/>
              <a:t>个样本</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3</a:t>
            </a:fld>
            <a:endParaRPr lang="zh-CN" altLang="en-US"/>
          </a:p>
        </p:txBody>
      </p:sp>
    </p:spTree>
    <p:extLst>
      <p:ext uri="{BB962C8B-B14F-4D97-AF65-F5344CB8AC3E}">
        <p14:creationId xmlns:p14="http://schemas.microsoft.com/office/powerpoint/2010/main" val="5425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ANN</a:t>
            </a:r>
            <a:r>
              <a:rPr lang="zh-CN" altLang="en-US" dirty="0"/>
              <a:t>，我们主要是手动地改变模型的层数、激活函数、优化器、防止过拟合的方法等来进行调参，然后通过观察</a:t>
            </a:r>
            <a:r>
              <a:rPr lang="en-US" altLang="zh-CN" dirty="0"/>
              <a:t>learning curve</a:t>
            </a:r>
            <a:r>
              <a:rPr lang="zh-CN" altLang="en-US" dirty="0"/>
              <a:t>来判断模型训练的好坏；最后我们发现是在预测试模型的基础上添加</a:t>
            </a:r>
            <a:r>
              <a:rPr lang="en-US" altLang="zh-CN" dirty="0"/>
              <a:t>dropout</a:t>
            </a:r>
            <a:r>
              <a:rPr lang="zh-CN" altLang="en-US" dirty="0"/>
              <a:t>层，并设置</a:t>
            </a:r>
            <a:r>
              <a:rPr lang="en-US" altLang="zh-CN" dirty="0"/>
              <a:t>dropout rate</a:t>
            </a:r>
            <a:r>
              <a:rPr lang="zh-CN" altLang="en-US" dirty="0"/>
              <a:t>为</a:t>
            </a:r>
            <a:r>
              <a:rPr lang="en-US" altLang="zh-CN" dirty="0"/>
              <a:t>0.4</a:t>
            </a:r>
            <a:r>
              <a:rPr lang="zh-CN" altLang="en-US" dirty="0"/>
              <a:t>时，模型的训练效果比较好。</a:t>
            </a:r>
            <a:endParaRPr lang="en-US" altLang="zh-CN" dirty="0"/>
          </a:p>
          <a:p>
            <a:r>
              <a:rPr lang="zh-CN" altLang="en-US" dirty="0"/>
              <a:t>这里主要想讲一下在训练</a:t>
            </a:r>
            <a:r>
              <a:rPr lang="en-US" altLang="zh-CN" dirty="0"/>
              <a:t>ANN</a:t>
            </a:r>
            <a:r>
              <a:rPr lang="zh-CN" altLang="en-US" dirty="0"/>
              <a:t>模型之前，我们是怎样对样本进行扩充的。虽然</a:t>
            </a:r>
            <a:r>
              <a:rPr lang="en-US" altLang="zh-CN" dirty="0"/>
              <a:t>63</a:t>
            </a:r>
            <a:r>
              <a:rPr lang="zh-CN" altLang="en-US" dirty="0"/>
              <a:t>个样本量在训练前面所提及的机器学习模型时效果不算太差，但在训练神经网络时，就太少了，使得模型的拟合效果很差，如左图所示，在整个训练过程曲线都很平；然后在扩充之后，从训练曲线来看模型的训练效果变好了，但可能模型有一点过拟合，所以验证曲线比较不稳定而且准确率不太高。</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14</a:t>
            </a:fld>
            <a:endParaRPr lang="zh-CN" altLang="en-US"/>
          </a:p>
        </p:txBody>
      </p:sp>
    </p:spTree>
    <p:extLst>
      <p:ext uri="{BB962C8B-B14F-4D97-AF65-F5344CB8AC3E}">
        <p14:creationId xmlns:p14="http://schemas.microsoft.com/office/powerpoint/2010/main" val="374670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然后扩充的过程主要就是：每次选择一个样本，然后随机地不重复地选择</a:t>
            </a:r>
            <a:r>
              <a:rPr lang="en-US" altLang="zh-CN" dirty="0"/>
              <a:t>a</a:t>
            </a:r>
            <a:r>
              <a:rPr lang="zh-CN" altLang="en-US" dirty="0"/>
              <a:t>个基因（上图我们选择</a:t>
            </a:r>
            <a:r>
              <a:rPr lang="en-US" altLang="zh-CN" dirty="0"/>
              <a:t>a=1</a:t>
            </a:r>
            <a:r>
              <a:rPr lang="zh-CN" altLang="en-US" dirty="0"/>
              <a:t>），将基因的表达值设为</a:t>
            </a:r>
            <a:r>
              <a:rPr lang="en-US" altLang="zh-CN" dirty="0"/>
              <a:t>0</a:t>
            </a:r>
            <a:r>
              <a:rPr lang="zh-CN" altLang="en-US" dirty="0"/>
              <a:t>（也就是标黑的格）；接着对每一个样本都执行相同的操作，最后再加上原始的各个样本。</a:t>
            </a:r>
            <a:endParaRPr lang="en-US" altLang="zh-CN" dirty="0"/>
          </a:p>
          <a:p>
            <a:r>
              <a:rPr lang="zh-CN" altLang="en-US" dirty="0"/>
              <a:t>最终我们就会从</a:t>
            </a:r>
            <a:r>
              <a:rPr lang="en-US" altLang="zh-CN" dirty="0"/>
              <a:t>n</a:t>
            </a:r>
            <a:r>
              <a:rPr lang="zh-CN" altLang="en-US" dirty="0"/>
              <a:t>个样本，变成了</a:t>
            </a:r>
            <a:r>
              <a:rPr lang="en-US" altLang="zh-CN" dirty="0"/>
              <a:t>n</a:t>
            </a:r>
            <a:r>
              <a:rPr lang="zh-CN" altLang="en-US" dirty="0"/>
              <a:t>*</a:t>
            </a:r>
            <a:r>
              <a:rPr lang="en-US" altLang="zh-CN" dirty="0"/>
              <a:t>m+m</a:t>
            </a:r>
            <a:r>
              <a:rPr lang="zh-CN" altLang="en-US" dirty="0"/>
              <a:t>个样本，</a:t>
            </a:r>
            <a:r>
              <a:rPr lang="en-US" altLang="zh-CN" dirty="0"/>
              <a:t>m</a:t>
            </a:r>
            <a:r>
              <a:rPr lang="zh-CN" altLang="en-US" dirty="0"/>
              <a:t>就是基因的数量；</a:t>
            </a:r>
            <a:endParaRPr lang="en-US" altLang="zh-CN" dirty="0"/>
          </a:p>
          <a:p>
            <a:r>
              <a:rPr lang="zh-CN" altLang="en-US" dirty="0"/>
              <a:t>这个方法是我们在查阅文献时了解的，从生物学的角度来看，某一个疾病通常都与若干个关键基因的表达关系最为密切，但我们很难得知哪些基因组合才是这个肿瘤的关键组合；而当我们将</a:t>
            </a:r>
            <a:r>
              <a:rPr lang="en-US" altLang="zh-CN" dirty="0"/>
              <a:t>a</a:t>
            </a:r>
            <a:r>
              <a:rPr lang="zh-CN" altLang="en-US" dirty="0"/>
              <a:t>个基因的表达值设为</a:t>
            </a:r>
            <a:r>
              <a:rPr lang="en-US" altLang="zh-CN" dirty="0"/>
              <a:t>0</a:t>
            </a:r>
            <a:r>
              <a:rPr lang="zh-CN" altLang="en-US" dirty="0"/>
              <a:t>后，其余没有被设为</a:t>
            </a:r>
            <a:r>
              <a:rPr lang="en-US" altLang="zh-CN" dirty="0"/>
              <a:t>0</a:t>
            </a:r>
            <a:r>
              <a:rPr lang="zh-CN" altLang="en-US" dirty="0"/>
              <a:t>的基因实际上就是一组组的基因组合，这样我们不仅得到了更多的样本，而且也有机会获得更加精确地分类。</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15</a:t>
            </a:fld>
            <a:endParaRPr lang="zh-CN" altLang="en-US"/>
          </a:p>
        </p:txBody>
      </p:sp>
    </p:spTree>
    <p:extLst>
      <p:ext uri="{BB962C8B-B14F-4D97-AF65-F5344CB8AC3E}">
        <p14:creationId xmlns:p14="http://schemas.microsoft.com/office/powerpoint/2010/main" val="3453697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在测试阶段，我们比较了采用两种降维方法的测试集在各个模型上的效果，结果表明，经</a:t>
            </a:r>
            <a:r>
              <a:rPr lang="en-US" altLang="zh-CN" dirty="0"/>
              <a:t>Inf-fs</a:t>
            </a:r>
            <a:r>
              <a:rPr lang="zh-CN" altLang="en-US" dirty="0"/>
              <a:t>降维的测试集在各个模型上都可以取得更好的效果</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16</a:t>
            </a:fld>
            <a:endParaRPr lang="zh-CN" altLang="en-US"/>
          </a:p>
        </p:txBody>
      </p:sp>
    </p:spTree>
    <p:extLst>
      <p:ext uri="{BB962C8B-B14F-4D97-AF65-F5344CB8AC3E}">
        <p14:creationId xmlns:p14="http://schemas.microsoft.com/office/powerpoint/2010/main" val="103020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大多数形式类的情况不同，由于基因数据的高维度和样本数据的缺乏，我们需要做细节上的考虑。第一个挑战是，如何降低数据的维度，同时获得的特征空间仍有足够的信息来进行准确的分类。此外，样本数量不足使问题复杂化，并增加了过拟合的风险。</a:t>
            </a:r>
            <a:endParaRPr lang="en-US" altLang="zh-CN" dirty="0"/>
          </a:p>
          <a:p>
            <a:endParaRPr lang="en-US" altLang="zh-CN" dirty="0"/>
          </a:p>
          <a:p>
            <a:r>
              <a:rPr lang="zh-CN" altLang="en-US" dirty="0"/>
              <a:t>这是一个基因数据集，每一个基因样本的每一个特征都代表到一个包含自然意义的基因，它具有高度的独立性，不能直接组合提取。</a:t>
            </a:r>
            <a:endParaRPr lang="en-US" altLang="zh-CN" dirty="0"/>
          </a:p>
          <a:p>
            <a:endParaRPr lang="en-US" altLang="zh-CN" dirty="0"/>
          </a:p>
          <a:p>
            <a:r>
              <a:rPr lang="en-US" altLang="zh-CN" dirty="0"/>
              <a:t>SE</a:t>
            </a:r>
            <a:r>
              <a:rPr lang="zh-CN" altLang="en-US" dirty="0"/>
              <a:t>有利于肿瘤类型的分类，可能是因为，人类疾病通常是很多基因之间的相互作用，扩样后的每一个未被破坏的特征集都代表一个基因组合，足够大的基因组合可以有效地提高分类精度。</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19</a:t>
            </a:fld>
            <a:endParaRPr lang="zh-CN" altLang="en-US"/>
          </a:p>
        </p:txBody>
      </p:sp>
    </p:spTree>
    <p:extLst>
      <p:ext uri="{BB962C8B-B14F-4D97-AF65-F5344CB8AC3E}">
        <p14:creationId xmlns:p14="http://schemas.microsoft.com/office/powerpoint/2010/main" val="3195879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表明上述两种基于样本扩展的分类模型优于支持向量机</a:t>
            </a:r>
            <a:r>
              <a:rPr lang="en-US" altLang="zh-CN" dirty="0"/>
              <a:t>SVM</a:t>
            </a:r>
            <a:r>
              <a:rPr lang="zh-CN" altLang="en-US" dirty="0"/>
              <a:t>，但由于实现难度较大，且现阶段结果已满足要求，暂没有试用。</a:t>
            </a:r>
            <a:endParaRPr lang="en-US" altLang="zh-CN" dirty="0"/>
          </a:p>
          <a:p>
            <a:endParaRPr lang="en-US" altLang="zh-CN" dirty="0"/>
          </a:p>
          <a:p>
            <a:r>
              <a:rPr lang="zh-CN" altLang="en-US" dirty="0"/>
              <a:t>为了获得更合适的超参数，避免陷入局部最优，我们以后应该多使用参数调整方法，如随机搜索、贝叶斯优化等。</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20</a:t>
            </a:fld>
            <a:endParaRPr lang="zh-CN" altLang="en-US"/>
          </a:p>
        </p:txBody>
      </p:sp>
    </p:spTree>
    <p:extLst>
      <p:ext uri="{BB962C8B-B14F-4D97-AF65-F5344CB8AC3E}">
        <p14:creationId xmlns:p14="http://schemas.microsoft.com/office/powerpoint/2010/main" val="58551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由于小圆蓝细胞瘤比较罕见，它也是近十年来才正式被单独划分为一类恶性肿瘤，所以数据集所提供的样本量只有</a:t>
            </a:r>
            <a:r>
              <a:rPr lang="en-US" altLang="zh-CN" dirty="0"/>
              <a:t>63</a:t>
            </a:r>
            <a:r>
              <a:rPr lang="zh-CN" altLang="en-US" dirty="0"/>
              <a:t>个；</a:t>
            </a:r>
            <a:endParaRPr lang="en-US" altLang="zh-CN" dirty="0"/>
          </a:p>
          <a:p>
            <a:r>
              <a:rPr lang="zh-CN" altLang="en-US" dirty="0"/>
              <a:t>但我们通过查阅文献发现，与该肿瘤相关的基因却有将近</a:t>
            </a:r>
            <a:r>
              <a:rPr lang="en-US" altLang="zh-CN" dirty="0"/>
              <a:t>6600</a:t>
            </a:r>
            <a:r>
              <a:rPr lang="zh-CN" altLang="en-US" dirty="0"/>
              <a:t>个，即使是过滤掉一些表达不显著的基因，也剩余了</a:t>
            </a:r>
            <a:r>
              <a:rPr lang="en-US" altLang="zh-CN" dirty="0"/>
              <a:t>2308</a:t>
            </a:r>
            <a:r>
              <a:rPr lang="zh-CN" altLang="en-US" dirty="0"/>
              <a:t>个基因；</a:t>
            </a:r>
            <a:endParaRPr lang="en-US" altLang="zh-CN" dirty="0"/>
          </a:p>
          <a:p>
            <a:r>
              <a:rPr lang="zh-CN" altLang="en-US" dirty="0"/>
              <a:t>这样扁平的数据集将很有可能导致模型的拟合效果不佳，因此我们也将主要针对这个问题对数据集进行预加工：从纵向来看，我们可以对样本量进行扩充；而从横向来看，我们则会通过降维技术保留核心基因，而去除部分对分类贡献不大的基因。</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4</a:t>
            </a:fld>
            <a:endParaRPr lang="zh-CN" altLang="en-US"/>
          </a:p>
        </p:txBody>
      </p:sp>
    </p:spTree>
    <p:extLst>
      <p:ext uri="{BB962C8B-B14F-4D97-AF65-F5344CB8AC3E}">
        <p14:creationId xmlns:p14="http://schemas.microsoft.com/office/powerpoint/2010/main" val="148890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111D8B-93E4-4C26-B713-ED5B4EC1225A}" type="slidenum">
              <a:rPr lang="zh-CN" altLang="en-US" smtClean="0"/>
              <a:t>6</a:t>
            </a:fld>
            <a:endParaRPr lang="zh-CN" altLang="en-US"/>
          </a:p>
        </p:txBody>
      </p:sp>
    </p:spTree>
    <p:extLst>
      <p:ext uri="{BB962C8B-B14F-4D97-AF65-F5344CB8AC3E}">
        <p14:creationId xmlns:p14="http://schemas.microsoft.com/office/powerpoint/2010/main" val="126134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111D8B-93E4-4C26-B713-ED5B4EC1225A}" type="slidenum">
              <a:rPr lang="zh-CN" altLang="en-US" smtClean="0"/>
              <a:t>7</a:t>
            </a:fld>
            <a:endParaRPr lang="zh-CN" altLang="en-US"/>
          </a:p>
        </p:txBody>
      </p:sp>
    </p:spTree>
    <p:extLst>
      <p:ext uri="{BB962C8B-B14F-4D97-AF65-F5344CB8AC3E}">
        <p14:creationId xmlns:p14="http://schemas.microsoft.com/office/powerpoint/2010/main" val="36228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111D8B-93E4-4C26-B713-ED5B4EC1225A}" type="slidenum">
              <a:rPr lang="zh-CN" altLang="en-US" smtClean="0"/>
              <a:t>8</a:t>
            </a:fld>
            <a:endParaRPr lang="zh-CN" altLang="en-US"/>
          </a:p>
        </p:txBody>
      </p:sp>
    </p:spTree>
    <p:extLst>
      <p:ext uri="{BB962C8B-B14F-4D97-AF65-F5344CB8AC3E}">
        <p14:creationId xmlns:p14="http://schemas.microsoft.com/office/powerpoint/2010/main" val="181845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根据前面的介绍，我们模型需要解决是一个“四分类”问题；</a:t>
            </a:r>
            <a:endParaRPr lang="en-US" altLang="zh-CN" dirty="0"/>
          </a:p>
          <a:p>
            <a:r>
              <a:rPr lang="zh-CN" altLang="en-US" dirty="0"/>
              <a:t>然后我们知道下面的三种模型朴素贝叶斯、决策树还有人工神经网络都是原生支持多分类问题的；而对于逻辑回归，它常被用于二分类问题，当然我们可以通过把四分类问题转化为四个二分类问题去使用逻辑回归，然后通过</a:t>
            </a:r>
            <a:r>
              <a:rPr lang="en-US" altLang="zh-CN" dirty="0"/>
              <a:t>softmax function</a:t>
            </a:r>
            <a:r>
              <a:rPr lang="zh-CN" altLang="en-US" dirty="0"/>
              <a:t>输出最大概率的类别。</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10</a:t>
            </a:fld>
            <a:endParaRPr lang="zh-CN" altLang="en-US"/>
          </a:p>
        </p:txBody>
      </p:sp>
    </p:spTree>
    <p:extLst>
      <p:ext uri="{BB962C8B-B14F-4D97-AF65-F5344CB8AC3E}">
        <p14:creationId xmlns:p14="http://schemas.microsoft.com/office/powerpoint/2010/main" val="3026209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为了测试哪几种模型能够有比较好的效果，我们使用了默认的超参数对各个模型进行了一个</a:t>
            </a:r>
            <a:r>
              <a:rPr lang="en-US" altLang="zh-CN" dirty="0"/>
              <a:t>5</a:t>
            </a:r>
            <a:r>
              <a:rPr lang="zh-CN" altLang="en-US" dirty="0"/>
              <a:t>重的交叉验证；</a:t>
            </a:r>
            <a:endParaRPr lang="en-US" altLang="zh-CN" dirty="0"/>
          </a:p>
          <a:p>
            <a:r>
              <a:rPr lang="zh-CN" altLang="en-US" dirty="0"/>
              <a:t>然后我们这里主要评价指标是准确率，第一是因为考虑到我们的数据集四个类别的样本数量偏差不是十分的大，使用“准确率”不会对效果评价有很大的误差；第二是因为我们是一个四分类问题，所以使用准确率相比于其他评价指标比较直观；</a:t>
            </a:r>
            <a:endParaRPr lang="en-US" altLang="zh-CN" dirty="0"/>
          </a:p>
          <a:p>
            <a:r>
              <a:rPr lang="zh-CN" altLang="en-US" dirty="0"/>
              <a:t>当然，因为我们的目标是精确地对四种肿瘤亚型进行分类，所以对于每一种种类的肿瘤亚型，我们既不希望漏诊，也不希望误诊，所以我们希望同时拥有高的召回率和精确率；因此，我们也对各个模型的</a:t>
            </a:r>
            <a:r>
              <a:rPr lang="en-US" altLang="zh-CN" dirty="0"/>
              <a:t>f1</a:t>
            </a:r>
            <a:r>
              <a:rPr lang="zh-CN" altLang="en-US" dirty="0"/>
              <a:t>值进行了计算；</a:t>
            </a:r>
            <a:endParaRPr lang="en-US" altLang="zh-CN" dirty="0"/>
          </a:p>
          <a:p>
            <a:r>
              <a:rPr lang="zh-CN" altLang="en-US" dirty="0"/>
              <a:t>测试的结果如图所示：除了贝叶斯模型之外，其他模型在准确率和</a:t>
            </a:r>
            <a:r>
              <a:rPr lang="en-US" altLang="zh-CN" dirty="0"/>
              <a:t>F1</a:t>
            </a:r>
            <a:r>
              <a:rPr lang="zh-CN" altLang="en-US" dirty="0"/>
              <a:t>值上都表现得不错。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C111D8B-93E4-4C26-B713-ED5B4EC1225A}" type="slidenum">
              <a:rPr lang="zh-CN" altLang="en-US" smtClean="0"/>
              <a:t>11</a:t>
            </a:fld>
            <a:endParaRPr lang="zh-CN" altLang="en-US"/>
          </a:p>
        </p:txBody>
      </p:sp>
    </p:spTree>
    <p:extLst>
      <p:ext uri="{BB962C8B-B14F-4D97-AF65-F5344CB8AC3E}">
        <p14:creationId xmlns:p14="http://schemas.microsoft.com/office/powerpoint/2010/main" val="193442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某位置的颜色越浅，对应数字越大</a:t>
            </a:r>
            <a:endParaRPr lang="en-US" altLang="zh-CN" dirty="0"/>
          </a:p>
          <a:p>
            <a:r>
              <a:rPr lang="zh-CN" altLang="en-US" dirty="0"/>
              <a:t>从模型混淆矩阵的灰度图可以看到：逻辑回归是表现最好的，因为全部值都集中在对角线上；而贝叶斯模型是表现最差的，可以看到有很多样本都是本身属于其他三类，但却被预测为第二类肿瘤；决策树和随机森林虽然表现得不如逻辑回归，但总体上也是可以接受的。</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12</a:t>
            </a:fld>
            <a:endParaRPr lang="zh-CN" altLang="en-US"/>
          </a:p>
        </p:txBody>
      </p:sp>
    </p:spTree>
    <p:extLst>
      <p:ext uri="{BB962C8B-B14F-4D97-AF65-F5344CB8AC3E}">
        <p14:creationId xmlns:p14="http://schemas.microsoft.com/office/powerpoint/2010/main" val="161772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LR</a:t>
            </a:r>
            <a:r>
              <a:rPr lang="zh-CN" altLang="en-US" dirty="0"/>
              <a:t>、</a:t>
            </a:r>
            <a:r>
              <a:rPr lang="en-US" altLang="zh-CN" dirty="0"/>
              <a:t>DT</a:t>
            </a:r>
            <a:r>
              <a:rPr lang="zh-CN" altLang="en-US" dirty="0"/>
              <a:t>和</a:t>
            </a:r>
            <a:r>
              <a:rPr lang="en-US" altLang="zh-CN" dirty="0"/>
              <a:t>RF</a:t>
            </a:r>
            <a:r>
              <a:rPr lang="zh-CN" altLang="en-US" dirty="0"/>
              <a:t>，调参我们使用的</a:t>
            </a:r>
            <a:r>
              <a:rPr lang="en-US" altLang="zh-CN" dirty="0"/>
              <a:t>grid search</a:t>
            </a:r>
            <a:r>
              <a:rPr lang="zh-CN" altLang="en-US" dirty="0"/>
              <a:t>：</a:t>
            </a:r>
            <a:endParaRPr lang="en-US" altLang="zh-CN" dirty="0"/>
          </a:p>
          <a:p>
            <a:r>
              <a:rPr lang="zh-CN" altLang="en-US" dirty="0"/>
              <a:t>首先是逻辑回归，由于降维之后我们的数据不是很复杂，所以我们发现不需要很复杂的调参，模型就已经有比较好的效果了，所以我们主要只对三个参数进行调整；①</a:t>
            </a:r>
            <a:r>
              <a:rPr lang="en-US" altLang="zh-CN" dirty="0"/>
              <a:t>solver</a:t>
            </a:r>
            <a:r>
              <a:rPr lang="zh-CN" altLang="en-US" dirty="0"/>
              <a:t>：这个参数是决定对逻辑回归的损失函数优化方法，第一个和第三个是用损失函数的二阶导数矩阵对其进行优化，而第二种是梯度下降的一种；②</a:t>
            </a:r>
            <a:r>
              <a:rPr lang="en-US" altLang="zh-CN" dirty="0"/>
              <a:t>multi-class</a:t>
            </a:r>
            <a:r>
              <a:rPr lang="zh-CN" altLang="en-US" dirty="0"/>
              <a:t>：这个参数则是决定了让逻辑回归模型支持多类别分类的方法，</a:t>
            </a:r>
            <a:r>
              <a:rPr lang="en-US" altLang="zh-CN" dirty="0"/>
              <a:t>ovr</a:t>
            </a:r>
            <a:r>
              <a:rPr lang="zh-CN" altLang="en-US" dirty="0"/>
              <a:t>就是把每一个类别都当成一个二分类，而</a:t>
            </a:r>
            <a:r>
              <a:rPr lang="en-US" altLang="zh-CN" dirty="0"/>
              <a:t>multinomial</a:t>
            </a:r>
            <a:r>
              <a:rPr lang="zh-CN" altLang="en-US" dirty="0"/>
              <a:t>则是每次挑选两个类别，然后区分这两个类别；③</a:t>
            </a:r>
            <a:r>
              <a:rPr lang="en-US" altLang="zh-CN" dirty="0"/>
              <a:t>C</a:t>
            </a:r>
            <a:r>
              <a:rPr lang="zh-CN" altLang="en-US" dirty="0"/>
              <a:t>：</a:t>
            </a:r>
            <a:r>
              <a:rPr lang="en-US" altLang="zh-CN" dirty="0"/>
              <a:t>C</a:t>
            </a:r>
            <a:r>
              <a:rPr lang="zh-CN" altLang="en-US" dirty="0"/>
              <a:t>就是决定了模型正则化的程度，主要是用来防止模型过拟合。</a:t>
            </a:r>
            <a:endParaRPr lang="en-US" altLang="zh-CN" dirty="0"/>
          </a:p>
          <a:p>
            <a:endParaRPr lang="en-US" altLang="zh-CN" dirty="0"/>
          </a:p>
          <a:p>
            <a:r>
              <a:rPr lang="zh-CN" altLang="en-US" dirty="0"/>
              <a:t>然后是决策树和随机森林，我们主要对两个参数进行调整：①</a:t>
            </a:r>
            <a:r>
              <a:rPr lang="en-US" altLang="zh-CN" dirty="0"/>
              <a:t>n_estimators</a:t>
            </a:r>
            <a:r>
              <a:rPr lang="zh-CN" altLang="en-US" dirty="0"/>
              <a:t>：这个参数决定了随机森林中包含多少个分类器，也就是多少棵决策树。我们在预测试时用的是</a:t>
            </a:r>
            <a:r>
              <a:rPr lang="en-US" altLang="zh-CN" dirty="0"/>
              <a:t>300</a:t>
            </a:r>
            <a:r>
              <a:rPr lang="zh-CN" altLang="en-US" dirty="0"/>
              <a:t>，效果还行，所以就打算测试一下减少分类器数目后能否达到相近的效果，这样也可以节省训练的时间；②</a:t>
            </a:r>
            <a:r>
              <a:rPr lang="en-US" altLang="zh-CN" dirty="0"/>
              <a:t>max_depth</a:t>
            </a:r>
            <a:r>
              <a:rPr lang="zh-CN" altLang="en-US" dirty="0"/>
              <a:t>：这个是决定了每一棵决策树的最大深度。我们在预测试时决策树大概到第</a:t>
            </a:r>
            <a:r>
              <a:rPr lang="en-US" altLang="zh-CN" dirty="0"/>
              <a:t>4</a:t>
            </a:r>
            <a:r>
              <a:rPr lang="zh-CN" altLang="en-US" dirty="0"/>
              <a:t>层或第</a:t>
            </a:r>
            <a:r>
              <a:rPr lang="en-US" altLang="zh-CN" dirty="0"/>
              <a:t>5</a:t>
            </a:r>
            <a:r>
              <a:rPr lang="zh-CN" altLang="en-US" dirty="0"/>
              <a:t>层就可以完全分类正确了，所以这里就测试了</a:t>
            </a:r>
            <a:r>
              <a:rPr lang="en-US" altLang="zh-CN" dirty="0"/>
              <a:t>4,5,6</a:t>
            </a:r>
            <a:r>
              <a:rPr lang="zh-CN" altLang="en-US" dirty="0"/>
              <a:t>三个值；</a:t>
            </a:r>
          </a:p>
        </p:txBody>
      </p:sp>
      <p:sp>
        <p:nvSpPr>
          <p:cNvPr id="4" name="灯片编号占位符 3"/>
          <p:cNvSpPr>
            <a:spLocks noGrp="1"/>
          </p:cNvSpPr>
          <p:nvPr>
            <p:ph type="sldNum" sz="quarter" idx="5"/>
          </p:nvPr>
        </p:nvSpPr>
        <p:spPr/>
        <p:txBody>
          <a:bodyPr/>
          <a:lstStyle/>
          <a:p>
            <a:fld id="{4C111D8B-93E4-4C26-B713-ED5B4EC1225A}" type="slidenum">
              <a:rPr lang="zh-CN" altLang="en-US" smtClean="0"/>
              <a:t>13</a:t>
            </a:fld>
            <a:endParaRPr lang="zh-CN" altLang="en-US"/>
          </a:p>
        </p:txBody>
      </p:sp>
    </p:spTree>
    <p:extLst>
      <p:ext uri="{BB962C8B-B14F-4D97-AF65-F5344CB8AC3E}">
        <p14:creationId xmlns:p14="http://schemas.microsoft.com/office/powerpoint/2010/main" val="132932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4B5BD4E-46D3-44B2-BE15-6E077B52D13B}"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682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8291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309107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286119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4B5BD4E-46D3-44B2-BE15-6E077B52D13B}"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034872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42390476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9306453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40269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1B731-F813-41B5-922D-8DB44D81EBCB}" type="datetimeFigureOut">
              <a:rPr lang="zh-CN" altLang="en-US" smtClean="0"/>
              <a:t>2021/1/5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977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fld id="{CDB1B731-F813-41B5-922D-8DB44D81EBCB}" type="datetimeFigureOut">
              <a:rPr lang="zh-CN" altLang="en-US" smtClean="0"/>
              <a:t>2021/1/5</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D4B5BD4E-46D3-44B2-BE15-6E077B52D13B}"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34165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fld id="{CDB1B731-F813-41B5-922D-8DB44D81EBCB}" type="datetimeFigureOut">
              <a:rPr lang="zh-CN" altLang="en-US" smtClean="0"/>
              <a:t>2021/1/5</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zh-CN" altLang="en-US"/>
          </a:p>
        </p:txBody>
      </p:sp>
      <p:sp>
        <p:nvSpPr>
          <p:cNvPr id="7" name="Slide Number Placeholder 6"/>
          <p:cNvSpPr>
            <a:spLocks noGrp="1"/>
          </p:cNvSpPr>
          <p:nvPr>
            <p:ph type="sldNum" sz="quarter" idx="12"/>
          </p:nvPr>
        </p:nvSpPr>
        <p:spPr>
          <a:xfrm>
            <a:off x="5687568" y="6375679"/>
            <a:ext cx="1234440" cy="345796"/>
          </a:xfrm>
        </p:spPr>
        <p:txBody>
          <a:bodyPr/>
          <a:lstStyle/>
          <a:p>
            <a:fld id="{D4B5BD4E-46D3-44B2-BE15-6E077B52D13B}" type="slidenum">
              <a:rPr lang="zh-CN" altLang="en-US" smtClean="0"/>
              <a:t>‹#›</a:t>
            </a:fld>
            <a:endParaRPr lang="zh-CN" altLang="en-US"/>
          </a:p>
        </p:txBody>
      </p:sp>
    </p:spTree>
    <p:extLst>
      <p:ext uri="{BB962C8B-B14F-4D97-AF65-F5344CB8AC3E}">
        <p14:creationId xmlns:p14="http://schemas.microsoft.com/office/powerpoint/2010/main" val="369018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DB1B731-F813-41B5-922D-8DB44D81EBCB}" type="datetimeFigureOut">
              <a:rPr lang="zh-CN" altLang="en-US" smtClean="0"/>
              <a:t>2021/1/5</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4B5BD4E-46D3-44B2-BE15-6E077B52D13B}"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5755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D8327-4C59-4736-8636-A5AD0A92771B}"/>
              </a:ext>
            </a:extLst>
          </p:cNvPr>
          <p:cNvSpPr>
            <a:spLocks noGrp="1"/>
          </p:cNvSpPr>
          <p:nvPr>
            <p:ph type="ctrTitle"/>
          </p:nvPr>
        </p:nvSpPr>
        <p:spPr>
          <a:xfrm>
            <a:off x="755746" y="2432210"/>
            <a:ext cx="10680504" cy="996790"/>
          </a:xfrm>
        </p:spPr>
        <p:txBody>
          <a:bodyPr/>
          <a:lstStyle/>
          <a:p>
            <a:r>
              <a:rPr lang="zh-CN" altLang="en-US" sz="4400" b="1" dirty="0"/>
              <a:t>小圆蓝细胞瘤亚型分类</a:t>
            </a:r>
          </a:p>
        </p:txBody>
      </p:sp>
      <p:sp>
        <p:nvSpPr>
          <p:cNvPr id="4" name="文本框 3">
            <a:extLst>
              <a:ext uri="{FF2B5EF4-FFF2-40B4-BE49-F238E27FC236}">
                <a16:creationId xmlns:a16="http://schemas.microsoft.com/office/drawing/2014/main" id="{44238F9C-1BB1-4B0E-83C5-5E4D0257D103}"/>
              </a:ext>
            </a:extLst>
          </p:cNvPr>
          <p:cNvSpPr txBox="1"/>
          <p:nvPr/>
        </p:nvSpPr>
        <p:spPr>
          <a:xfrm>
            <a:off x="2329968" y="3429000"/>
            <a:ext cx="7532063" cy="830997"/>
          </a:xfrm>
          <a:prstGeom prst="rect">
            <a:avLst/>
          </a:prstGeom>
          <a:noFill/>
        </p:spPr>
        <p:txBody>
          <a:bodyPr wrap="none" rtlCol="0">
            <a:spAutoFit/>
          </a:bodyPr>
          <a:lstStyle/>
          <a:p>
            <a:pPr algn="ct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Classification of small, round blue-cell tumors subtypes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by machine learning models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387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D85BC4-5776-4FB3-B7C2-023C0F430849}"/>
              </a:ext>
            </a:extLst>
          </p:cNvPr>
          <p:cNvSpPr>
            <a:spLocks noGrp="1"/>
          </p:cNvSpPr>
          <p:nvPr>
            <p:ph idx="1"/>
          </p:nvPr>
        </p:nvSpPr>
        <p:spPr>
          <a:xfrm>
            <a:off x="1250950" y="2453522"/>
            <a:ext cx="10300985" cy="2475571"/>
          </a:xfrm>
        </p:spPr>
        <p:txBody>
          <a:bodyPr/>
          <a:lstStyle/>
          <a:p>
            <a:r>
              <a:rPr lang="en-US" altLang="zh-CN" sz="2800" dirty="0">
                <a:solidFill>
                  <a:schemeClr val="tx1"/>
                </a:solidFill>
                <a:latin typeface="Times New Roman" panose="02020603050405020304" pitchFamily="18" charset="0"/>
                <a:cs typeface="Times New Roman" panose="02020603050405020304" pitchFamily="18" charset="0"/>
              </a:rPr>
              <a:t>Logistic regression</a:t>
            </a:r>
          </a:p>
          <a:p>
            <a:r>
              <a:rPr lang="en-US" altLang="zh-CN" sz="2800" dirty="0">
                <a:solidFill>
                  <a:schemeClr val="tx1"/>
                </a:solidFill>
                <a:latin typeface="Times New Roman" panose="02020603050405020304" pitchFamily="18" charset="0"/>
                <a:cs typeface="Times New Roman" panose="02020603050405020304" pitchFamily="18" charset="0"/>
              </a:rPr>
              <a:t>Naïve Bayes</a:t>
            </a:r>
          </a:p>
          <a:p>
            <a:r>
              <a:rPr lang="en-US" altLang="zh-CN" sz="2800" dirty="0">
                <a:solidFill>
                  <a:schemeClr val="tx1"/>
                </a:solidFill>
                <a:latin typeface="Times New Roman" panose="02020603050405020304" pitchFamily="18" charset="0"/>
                <a:cs typeface="Times New Roman" panose="02020603050405020304" pitchFamily="18" charset="0"/>
              </a:rPr>
              <a:t>Decision Trees / Random Forest</a:t>
            </a:r>
          </a:p>
          <a:p>
            <a:r>
              <a:rPr lang="en-US" altLang="zh-CN" sz="2800" dirty="0">
                <a:solidFill>
                  <a:schemeClr val="tx1"/>
                </a:solidFill>
                <a:latin typeface="Times New Roman" panose="02020603050405020304" pitchFamily="18" charset="0"/>
                <a:cs typeface="Times New Roman" panose="02020603050405020304" pitchFamily="18" charset="0"/>
              </a:rPr>
              <a:t>Artificial Neural Network</a:t>
            </a:r>
          </a:p>
          <a:p>
            <a:pPr marL="0" indent="0">
              <a:buNone/>
            </a:pPr>
            <a:endParaRPr lang="en-US" altLang="zh-CN" dirty="0"/>
          </a:p>
        </p:txBody>
      </p:sp>
      <p:sp>
        <p:nvSpPr>
          <p:cNvPr id="4" name="标题 1">
            <a:extLst>
              <a:ext uri="{FF2B5EF4-FFF2-40B4-BE49-F238E27FC236}">
                <a16:creationId xmlns:a16="http://schemas.microsoft.com/office/drawing/2014/main" id="{0C480D99-8036-4670-B166-599B0724B44A}"/>
              </a:ext>
            </a:extLst>
          </p:cNvPr>
          <p:cNvSpPr>
            <a:spLocks noGrp="1"/>
          </p:cNvSpPr>
          <p:nvPr>
            <p:ph type="title"/>
          </p:nvPr>
        </p:nvSpPr>
        <p:spPr>
          <a:xfrm>
            <a:off x="1250950" y="382588"/>
            <a:ext cx="10179050" cy="855197"/>
          </a:xfrm>
        </p:spPr>
        <p:txBody>
          <a:bodyPr>
            <a:normAutofit/>
          </a:bodyPr>
          <a:lstStyle/>
          <a:p>
            <a:r>
              <a:rPr lang="zh-CN" altLang="en-US" sz="4400" b="1" dirty="0"/>
              <a:t>模型选择</a:t>
            </a:r>
          </a:p>
        </p:txBody>
      </p:sp>
      <p:sp>
        <p:nvSpPr>
          <p:cNvPr id="5" name="右大括号 4">
            <a:extLst>
              <a:ext uri="{FF2B5EF4-FFF2-40B4-BE49-F238E27FC236}">
                <a16:creationId xmlns:a16="http://schemas.microsoft.com/office/drawing/2014/main" id="{B578D0B4-77EA-4222-AC11-2C2A7E94386C}"/>
              </a:ext>
            </a:extLst>
          </p:cNvPr>
          <p:cNvSpPr/>
          <p:nvPr/>
        </p:nvSpPr>
        <p:spPr>
          <a:xfrm>
            <a:off x="6452755" y="3314700"/>
            <a:ext cx="394854" cy="130925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6E8FA28-C3FB-48DC-9A37-4B7E2DB48C48}"/>
              </a:ext>
            </a:extLst>
          </p:cNvPr>
          <p:cNvSpPr txBox="1"/>
          <p:nvPr/>
        </p:nvSpPr>
        <p:spPr>
          <a:xfrm>
            <a:off x="7034646" y="3738494"/>
            <a:ext cx="2581348" cy="461665"/>
          </a:xfrm>
          <a:prstGeom prst="rect">
            <a:avLst/>
          </a:prstGeom>
          <a:noFill/>
        </p:spPr>
        <p:txBody>
          <a:bodyPr wrap="none" rtlCol="0">
            <a:spAutoFit/>
          </a:bodyPr>
          <a:lstStyle/>
          <a:p>
            <a:r>
              <a:rPr lang="en-US" altLang="zh-CN" sz="2400" b="1" dirty="0">
                <a:solidFill>
                  <a:schemeClr val="accent1"/>
                </a:solidFill>
              </a:rPr>
              <a:t>Natively support</a:t>
            </a:r>
            <a:endParaRPr lang="zh-CN" altLang="en-US" sz="2400" b="1" dirty="0">
              <a:solidFill>
                <a:schemeClr val="accent1"/>
              </a:solidFill>
            </a:endParaRPr>
          </a:p>
        </p:txBody>
      </p:sp>
      <p:sp>
        <p:nvSpPr>
          <p:cNvPr id="8" name="加号 7">
            <a:extLst>
              <a:ext uri="{FF2B5EF4-FFF2-40B4-BE49-F238E27FC236}">
                <a16:creationId xmlns:a16="http://schemas.microsoft.com/office/drawing/2014/main" id="{63773F09-0F1A-4CDD-9966-7C611089FC7C}"/>
              </a:ext>
            </a:extLst>
          </p:cNvPr>
          <p:cNvSpPr/>
          <p:nvPr/>
        </p:nvSpPr>
        <p:spPr>
          <a:xfrm>
            <a:off x="6340475" y="2649682"/>
            <a:ext cx="394854" cy="35987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3058D23-A910-4EF6-9A87-B7CFAE1E0CEF}"/>
              </a:ext>
            </a:extLst>
          </p:cNvPr>
          <p:cNvSpPr txBox="1"/>
          <p:nvPr/>
        </p:nvSpPr>
        <p:spPr>
          <a:xfrm>
            <a:off x="7034646" y="2602083"/>
            <a:ext cx="2754280" cy="461665"/>
          </a:xfrm>
          <a:prstGeom prst="rect">
            <a:avLst/>
          </a:prstGeom>
          <a:noFill/>
        </p:spPr>
        <p:txBody>
          <a:bodyPr wrap="none" rtlCol="0">
            <a:spAutoFit/>
          </a:bodyPr>
          <a:lstStyle/>
          <a:p>
            <a:r>
              <a:rPr lang="en-US" altLang="zh-CN" sz="2400" b="1" dirty="0">
                <a:solidFill>
                  <a:schemeClr val="accent1"/>
                </a:solidFill>
              </a:rPr>
              <a:t>Softmax Function</a:t>
            </a:r>
            <a:endParaRPr lang="zh-CN" altLang="en-US" sz="2400" b="1" dirty="0">
              <a:solidFill>
                <a:schemeClr val="accent1"/>
              </a:solidFill>
            </a:endParaRPr>
          </a:p>
        </p:txBody>
      </p:sp>
    </p:spTree>
    <p:extLst>
      <p:ext uri="{BB962C8B-B14F-4D97-AF65-F5344CB8AC3E}">
        <p14:creationId xmlns:p14="http://schemas.microsoft.com/office/powerpoint/2010/main" val="246380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C9EE76B-52F8-4DED-8C88-B472CBFC58C4}"/>
              </a:ext>
            </a:extLst>
          </p:cNvPr>
          <p:cNvSpPr>
            <a:spLocks noGrp="1"/>
          </p:cNvSpPr>
          <p:nvPr>
            <p:ph type="title"/>
          </p:nvPr>
        </p:nvSpPr>
        <p:spPr>
          <a:xfrm>
            <a:off x="1250950" y="382588"/>
            <a:ext cx="10179050" cy="843539"/>
          </a:xfrm>
        </p:spPr>
        <p:txBody>
          <a:bodyPr>
            <a:normAutofit/>
          </a:bodyPr>
          <a:lstStyle/>
          <a:p>
            <a:r>
              <a:rPr lang="zh-CN" altLang="en-US" sz="4400" b="1" dirty="0"/>
              <a:t>预测试</a:t>
            </a:r>
          </a:p>
        </p:txBody>
      </p:sp>
      <p:sp>
        <p:nvSpPr>
          <p:cNvPr id="5" name="内容占位符 2">
            <a:extLst>
              <a:ext uri="{FF2B5EF4-FFF2-40B4-BE49-F238E27FC236}">
                <a16:creationId xmlns:a16="http://schemas.microsoft.com/office/drawing/2014/main" id="{D268F437-AC27-400A-965B-A069E76226DB}"/>
              </a:ext>
            </a:extLst>
          </p:cNvPr>
          <p:cNvSpPr>
            <a:spLocks noGrp="1"/>
          </p:cNvSpPr>
          <p:nvPr>
            <p:ph idx="1"/>
          </p:nvPr>
        </p:nvSpPr>
        <p:spPr>
          <a:xfrm>
            <a:off x="1250950" y="1225550"/>
            <a:ext cx="10179050" cy="4654550"/>
          </a:xfrm>
        </p:spPr>
        <p:txBody>
          <a:bodyPr/>
          <a:lstStyle/>
          <a:p>
            <a:r>
              <a:rPr lang="en-US" altLang="zh-CN" sz="2800" dirty="0">
                <a:solidFill>
                  <a:schemeClr val="tx1"/>
                </a:solidFill>
                <a:latin typeface="Times New Roman" panose="02020603050405020304" pitchFamily="18" charset="0"/>
                <a:cs typeface="Times New Roman" panose="02020603050405020304" pitchFamily="18" charset="0"/>
              </a:rPr>
              <a:t>Default hyperparameters / settings</a:t>
            </a:r>
          </a:p>
          <a:p>
            <a:r>
              <a:rPr lang="en-US" altLang="zh-CN" sz="2800" dirty="0">
                <a:solidFill>
                  <a:schemeClr val="tx1"/>
                </a:solidFill>
                <a:latin typeface="Times New Roman" panose="02020603050405020304" pitchFamily="18" charset="0"/>
                <a:cs typeface="Times New Roman" panose="02020603050405020304" pitchFamily="18" charset="0"/>
              </a:rPr>
              <a:t>5-fold cross-validation (scoring=“accuracy”)</a:t>
            </a:r>
          </a:p>
          <a:p>
            <a:pPr marL="0" indent="0">
              <a:buNone/>
            </a:pPr>
            <a:endParaRPr lang="en-US" altLang="zh-CN" dirty="0"/>
          </a:p>
        </p:txBody>
      </p:sp>
      <p:pic>
        <p:nvPicPr>
          <p:cNvPr id="9" name="图片 8">
            <a:extLst>
              <a:ext uri="{FF2B5EF4-FFF2-40B4-BE49-F238E27FC236}">
                <a16:creationId xmlns:a16="http://schemas.microsoft.com/office/drawing/2014/main" id="{3015AA4B-541B-415F-9A8D-07FB780BEDEE}"/>
              </a:ext>
            </a:extLst>
          </p:cNvPr>
          <p:cNvPicPr>
            <a:picLocks noChangeAspect="1"/>
          </p:cNvPicPr>
          <p:nvPr/>
        </p:nvPicPr>
        <p:blipFill>
          <a:blip r:embed="rId3"/>
          <a:stretch>
            <a:fillRect/>
          </a:stretch>
        </p:blipFill>
        <p:spPr>
          <a:xfrm>
            <a:off x="1250949" y="2587337"/>
            <a:ext cx="5042397" cy="2961408"/>
          </a:xfrm>
          <a:prstGeom prst="rect">
            <a:avLst/>
          </a:prstGeom>
        </p:spPr>
      </p:pic>
      <p:graphicFrame>
        <p:nvGraphicFramePr>
          <p:cNvPr id="12" name="图表 11">
            <a:extLst>
              <a:ext uri="{FF2B5EF4-FFF2-40B4-BE49-F238E27FC236}">
                <a16:creationId xmlns:a16="http://schemas.microsoft.com/office/drawing/2014/main" id="{87DBAFE5-23A5-4183-BCB9-12F84AA487BA}"/>
              </a:ext>
            </a:extLst>
          </p:cNvPr>
          <p:cNvGraphicFramePr/>
          <p:nvPr>
            <p:extLst>
              <p:ext uri="{D42A27DB-BD31-4B8C-83A1-F6EECF244321}">
                <p14:modId xmlns:p14="http://schemas.microsoft.com/office/powerpoint/2010/main" val="448425492"/>
              </p:ext>
            </p:extLst>
          </p:nvPr>
        </p:nvGraphicFramePr>
        <p:xfrm>
          <a:off x="6340475" y="2246554"/>
          <a:ext cx="5165437" cy="3385896"/>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2">
            <a:extLst>
              <a:ext uri="{FF2B5EF4-FFF2-40B4-BE49-F238E27FC236}">
                <a16:creationId xmlns:a16="http://schemas.microsoft.com/office/drawing/2014/main" id="{16CE2991-CC1A-4A57-84E0-BD207497641B}"/>
              </a:ext>
            </a:extLst>
          </p:cNvPr>
          <p:cNvSpPr txBox="1"/>
          <p:nvPr/>
        </p:nvSpPr>
        <p:spPr>
          <a:xfrm>
            <a:off x="3237385" y="5695434"/>
            <a:ext cx="1120820"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Accuracy</a:t>
            </a:r>
            <a:endParaRPr lang="zh-CN" altLang="en-US"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0492664D-3BD2-4D81-B0A2-54DD4E3993E4}"/>
              </a:ext>
            </a:extLst>
          </p:cNvPr>
          <p:cNvSpPr txBox="1"/>
          <p:nvPr/>
        </p:nvSpPr>
        <p:spPr>
          <a:xfrm>
            <a:off x="8388431" y="5695434"/>
            <a:ext cx="1024639"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F1 value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8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C34C36B-8B1C-4F3D-8E0A-F23D2E0BE06F}"/>
              </a:ext>
            </a:extLst>
          </p:cNvPr>
          <p:cNvSpPr>
            <a:spLocks noGrp="1"/>
          </p:cNvSpPr>
          <p:nvPr>
            <p:ph type="title"/>
          </p:nvPr>
        </p:nvSpPr>
        <p:spPr>
          <a:xfrm>
            <a:off x="1250950" y="382588"/>
            <a:ext cx="10179050" cy="768480"/>
          </a:xfrm>
        </p:spPr>
        <p:txBody>
          <a:bodyPr>
            <a:normAutofit/>
          </a:bodyPr>
          <a:lstStyle/>
          <a:p>
            <a:r>
              <a:rPr lang="zh-CN" altLang="en-US" sz="4400" b="1" dirty="0"/>
              <a:t>预测试</a:t>
            </a:r>
          </a:p>
        </p:txBody>
      </p:sp>
      <p:sp>
        <p:nvSpPr>
          <p:cNvPr id="5" name="内容占位符 2">
            <a:extLst>
              <a:ext uri="{FF2B5EF4-FFF2-40B4-BE49-F238E27FC236}">
                <a16:creationId xmlns:a16="http://schemas.microsoft.com/office/drawing/2014/main" id="{D5F72578-3C0A-43F4-9C6D-4ABCBDE6B859}"/>
              </a:ext>
            </a:extLst>
          </p:cNvPr>
          <p:cNvSpPr>
            <a:spLocks noGrp="1"/>
          </p:cNvSpPr>
          <p:nvPr>
            <p:ph idx="1"/>
          </p:nvPr>
        </p:nvSpPr>
        <p:spPr>
          <a:xfrm>
            <a:off x="1250950" y="1151068"/>
            <a:ext cx="10179050" cy="3594100"/>
          </a:xfrm>
        </p:spPr>
        <p:txBody>
          <a:bodyPr/>
          <a:lstStyle/>
          <a:p>
            <a:r>
              <a:rPr lang="en-US" altLang="zh-CN" sz="2800" dirty="0">
                <a:solidFill>
                  <a:schemeClr val="tx1"/>
                </a:solidFill>
                <a:latin typeface="Times New Roman" panose="02020603050405020304" pitchFamily="18" charset="0"/>
                <a:cs typeface="Times New Roman" panose="02020603050405020304" pitchFamily="18" charset="0"/>
              </a:rPr>
              <a:t>Confusion matrix</a:t>
            </a:r>
          </a:p>
          <a:p>
            <a:pPr marL="0" indent="0">
              <a:buNone/>
            </a:pPr>
            <a:endParaRPr lang="en-US" altLang="zh-CN" dirty="0"/>
          </a:p>
        </p:txBody>
      </p:sp>
      <p:pic>
        <p:nvPicPr>
          <p:cNvPr id="8" name="图片 7">
            <a:extLst>
              <a:ext uri="{FF2B5EF4-FFF2-40B4-BE49-F238E27FC236}">
                <a16:creationId xmlns:a16="http://schemas.microsoft.com/office/drawing/2014/main" id="{82F71EBF-A169-4CC9-BD4B-CA85EE5A9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836" y="2452173"/>
            <a:ext cx="2400301" cy="2486026"/>
          </a:xfrm>
          <a:prstGeom prst="rect">
            <a:avLst/>
          </a:prstGeom>
        </p:spPr>
      </p:pic>
      <p:pic>
        <p:nvPicPr>
          <p:cNvPr id="10" name="图片 9">
            <a:extLst>
              <a:ext uri="{FF2B5EF4-FFF2-40B4-BE49-F238E27FC236}">
                <a16:creationId xmlns:a16="http://schemas.microsoft.com/office/drawing/2014/main" id="{126D741A-3D4C-489B-9352-6F3C50511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248" y="2452172"/>
            <a:ext cx="2400300" cy="2486025"/>
          </a:xfrm>
          <a:prstGeom prst="rect">
            <a:avLst/>
          </a:prstGeom>
        </p:spPr>
      </p:pic>
      <p:pic>
        <p:nvPicPr>
          <p:cNvPr id="12" name="图片 11">
            <a:extLst>
              <a:ext uri="{FF2B5EF4-FFF2-40B4-BE49-F238E27FC236}">
                <a16:creationId xmlns:a16="http://schemas.microsoft.com/office/drawing/2014/main" id="{96E893BC-ED73-4C0A-A9A0-B074F849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2659" y="2452172"/>
            <a:ext cx="2400300" cy="2486025"/>
          </a:xfrm>
          <a:prstGeom prst="rect">
            <a:avLst/>
          </a:prstGeom>
        </p:spPr>
      </p:pic>
      <p:pic>
        <p:nvPicPr>
          <p:cNvPr id="14" name="图片 13">
            <a:extLst>
              <a:ext uri="{FF2B5EF4-FFF2-40B4-BE49-F238E27FC236}">
                <a16:creationId xmlns:a16="http://schemas.microsoft.com/office/drawing/2014/main" id="{E9B3D5C9-DA23-4342-9450-70826ED36B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6070" y="2452172"/>
            <a:ext cx="2400300" cy="2486025"/>
          </a:xfrm>
          <a:prstGeom prst="rect">
            <a:avLst/>
          </a:prstGeom>
        </p:spPr>
      </p:pic>
      <p:sp>
        <p:nvSpPr>
          <p:cNvPr id="15" name="文本框 14">
            <a:extLst>
              <a:ext uri="{FF2B5EF4-FFF2-40B4-BE49-F238E27FC236}">
                <a16:creationId xmlns:a16="http://schemas.microsoft.com/office/drawing/2014/main" id="{830E6070-D779-4BFC-B485-F5EC8E1BAA9F}"/>
              </a:ext>
            </a:extLst>
          </p:cNvPr>
          <p:cNvSpPr txBox="1"/>
          <p:nvPr/>
        </p:nvSpPr>
        <p:spPr>
          <a:xfrm>
            <a:off x="2687285" y="4938197"/>
            <a:ext cx="61266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LR</a:t>
            </a:r>
            <a:endParaRPr lang="zh-CN" altLang="en-US"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3E0AEC6-4AB5-40F5-9824-A16404BFC220}"/>
              </a:ext>
            </a:extLst>
          </p:cNvPr>
          <p:cNvSpPr txBox="1"/>
          <p:nvPr/>
        </p:nvSpPr>
        <p:spPr>
          <a:xfrm>
            <a:off x="7725291" y="4938197"/>
            <a:ext cx="61266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DT</a:t>
            </a:r>
            <a:endParaRPr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B8746406-CC0E-45A2-B4FE-B4821ADBBA31}"/>
              </a:ext>
            </a:extLst>
          </p:cNvPr>
          <p:cNvSpPr txBox="1"/>
          <p:nvPr/>
        </p:nvSpPr>
        <p:spPr>
          <a:xfrm>
            <a:off x="10248702" y="4938196"/>
            <a:ext cx="59503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RF</a:t>
            </a:r>
            <a:endParaRPr lang="zh-CN" altLang="en-US" sz="24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BF6F4C07-C972-4938-A652-F1A2BB30D469}"/>
              </a:ext>
            </a:extLst>
          </p:cNvPr>
          <p:cNvSpPr txBox="1"/>
          <p:nvPr/>
        </p:nvSpPr>
        <p:spPr>
          <a:xfrm>
            <a:off x="5193064" y="4938197"/>
            <a:ext cx="61266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NB</a:t>
            </a:r>
            <a:endParaRPr lang="zh-CN" altLang="en-US" sz="2400" b="1" dirty="0">
              <a:latin typeface="Times New Roman" panose="02020603050405020304" pitchFamily="18" charset="0"/>
              <a:cs typeface="Times New Roman" panose="02020603050405020304" pitchFamily="18" charset="0"/>
            </a:endParaRPr>
          </a:p>
        </p:txBody>
      </p:sp>
      <p:sp>
        <p:nvSpPr>
          <p:cNvPr id="20" name="箭头: 左右 19">
            <a:extLst>
              <a:ext uri="{FF2B5EF4-FFF2-40B4-BE49-F238E27FC236}">
                <a16:creationId xmlns:a16="http://schemas.microsoft.com/office/drawing/2014/main" id="{81DA616A-987D-4D31-99E6-A9022D220817}"/>
              </a:ext>
            </a:extLst>
          </p:cNvPr>
          <p:cNvSpPr/>
          <p:nvPr/>
        </p:nvSpPr>
        <p:spPr>
          <a:xfrm>
            <a:off x="3887731" y="1990507"/>
            <a:ext cx="4905487" cy="532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预测值</a:t>
            </a:r>
          </a:p>
        </p:txBody>
      </p:sp>
      <p:sp>
        <p:nvSpPr>
          <p:cNvPr id="21" name="箭头: 上下 20">
            <a:extLst>
              <a:ext uri="{FF2B5EF4-FFF2-40B4-BE49-F238E27FC236}">
                <a16:creationId xmlns:a16="http://schemas.microsoft.com/office/drawing/2014/main" id="{A33FCD74-CB7E-4E0C-AFC8-DCED209B372F}"/>
              </a:ext>
            </a:extLst>
          </p:cNvPr>
          <p:cNvSpPr/>
          <p:nvPr/>
        </p:nvSpPr>
        <p:spPr>
          <a:xfrm>
            <a:off x="1216067" y="2489974"/>
            <a:ext cx="577402" cy="24860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Times New Roman" panose="02020603050405020304" pitchFamily="18" charset="0"/>
                <a:cs typeface="Times New Roman" panose="02020603050405020304" pitchFamily="18" charset="0"/>
              </a:rPr>
              <a:t>真实值</a:t>
            </a:r>
          </a:p>
        </p:txBody>
      </p:sp>
    </p:spTree>
    <p:extLst>
      <p:ext uri="{BB962C8B-B14F-4D97-AF65-F5344CB8AC3E}">
        <p14:creationId xmlns:p14="http://schemas.microsoft.com/office/powerpoint/2010/main" val="375669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52379930-27F3-4EBA-8DF0-166FFA2390FC}"/>
              </a:ext>
            </a:extLst>
          </p:cNvPr>
          <p:cNvGraphicFramePr>
            <a:graphicFrameLocks noGrp="1"/>
          </p:cNvGraphicFramePr>
          <p:nvPr>
            <p:ph idx="1"/>
            <p:extLst>
              <p:ext uri="{D42A27DB-BD31-4B8C-83A1-F6EECF244321}">
                <p14:modId xmlns:p14="http://schemas.microsoft.com/office/powerpoint/2010/main" val="1617031715"/>
              </p:ext>
            </p:extLst>
          </p:nvPr>
        </p:nvGraphicFramePr>
        <p:xfrm>
          <a:off x="1250950" y="1945640"/>
          <a:ext cx="10179050" cy="1483360"/>
        </p:xfrm>
        <a:graphic>
          <a:graphicData uri="http://schemas.openxmlformats.org/drawingml/2006/table">
            <a:tbl>
              <a:tblPr firstRow="1" bandRow="1">
                <a:tableStyleId>{5C22544A-7EE6-4342-B048-85BDC9FD1C3A}</a:tableStyleId>
              </a:tblPr>
              <a:tblGrid>
                <a:gridCol w="5089525">
                  <a:extLst>
                    <a:ext uri="{9D8B030D-6E8A-4147-A177-3AD203B41FA5}">
                      <a16:colId xmlns:a16="http://schemas.microsoft.com/office/drawing/2014/main" val="254055202"/>
                    </a:ext>
                  </a:extLst>
                </a:gridCol>
                <a:gridCol w="5089525">
                  <a:extLst>
                    <a:ext uri="{9D8B030D-6E8A-4147-A177-3AD203B41FA5}">
                      <a16:colId xmlns:a16="http://schemas.microsoft.com/office/drawing/2014/main" val="287124807"/>
                    </a:ext>
                  </a:extLst>
                </a:gridCol>
              </a:tblGrid>
              <a:tr h="370840">
                <a:tc>
                  <a:txBody>
                    <a:bodyPr/>
                    <a:lstStyle/>
                    <a:p>
                      <a:r>
                        <a:rPr lang="en-US" altLang="zh-CN" dirty="0"/>
                        <a:t>Hyperparameters</a:t>
                      </a:r>
                      <a:endParaRPr lang="zh-CN" altLang="en-US" dirty="0"/>
                    </a:p>
                  </a:txBody>
                  <a:tcPr/>
                </a:tc>
                <a:tc>
                  <a:txBody>
                    <a:bodyPr/>
                    <a:lstStyle/>
                    <a:p>
                      <a:r>
                        <a:rPr lang="en-US" altLang="zh-CN" dirty="0"/>
                        <a:t>Values</a:t>
                      </a:r>
                      <a:endParaRPr lang="zh-CN" altLang="en-US" dirty="0"/>
                    </a:p>
                  </a:txBody>
                  <a:tcPr/>
                </a:tc>
                <a:extLst>
                  <a:ext uri="{0D108BD9-81ED-4DB2-BD59-A6C34878D82A}">
                    <a16:rowId xmlns:a16="http://schemas.microsoft.com/office/drawing/2014/main" val="3492652401"/>
                  </a:ext>
                </a:extLst>
              </a:tr>
              <a:tr h="370840">
                <a:tc>
                  <a:txBody>
                    <a:bodyPr/>
                    <a:lstStyle/>
                    <a:p>
                      <a:r>
                        <a:rPr lang="en-US" altLang="zh-CN" dirty="0"/>
                        <a:t>solver</a:t>
                      </a:r>
                      <a:endParaRPr lang="zh-CN" altLang="en-US" dirty="0"/>
                    </a:p>
                  </a:txBody>
                  <a:tcPr/>
                </a:tc>
                <a:tc>
                  <a:txBody>
                    <a:bodyPr/>
                    <a:lstStyle/>
                    <a:p>
                      <a:r>
                        <a:rPr lang="da-DK" altLang="zh-CN" dirty="0"/>
                        <a:t>“lbfgs”, “sag”, “newton-cg”</a:t>
                      </a:r>
                      <a:endParaRPr lang="zh-CN" altLang="en-US" dirty="0"/>
                    </a:p>
                  </a:txBody>
                  <a:tcPr/>
                </a:tc>
                <a:extLst>
                  <a:ext uri="{0D108BD9-81ED-4DB2-BD59-A6C34878D82A}">
                    <a16:rowId xmlns:a16="http://schemas.microsoft.com/office/drawing/2014/main" val="2225221119"/>
                  </a:ext>
                </a:extLst>
              </a:tr>
              <a:tr h="370840">
                <a:tc>
                  <a:txBody>
                    <a:bodyPr/>
                    <a:lstStyle/>
                    <a:p>
                      <a:r>
                        <a:rPr lang="en-US" altLang="zh-CN" dirty="0"/>
                        <a:t>multi-class </a:t>
                      </a:r>
                      <a:endParaRPr lang="zh-CN" altLang="en-US" dirty="0"/>
                    </a:p>
                  </a:txBody>
                  <a:tcPr/>
                </a:tc>
                <a:tc>
                  <a:txBody>
                    <a:bodyPr/>
                    <a:lstStyle/>
                    <a:p>
                      <a:r>
                        <a:rPr lang="en-US" altLang="zh-CN" dirty="0"/>
                        <a:t>“ovr”, “multinomial”</a:t>
                      </a:r>
                      <a:endParaRPr lang="zh-CN" altLang="en-US" dirty="0"/>
                    </a:p>
                  </a:txBody>
                  <a:tcPr/>
                </a:tc>
                <a:extLst>
                  <a:ext uri="{0D108BD9-81ED-4DB2-BD59-A6C34878D82A}">
                    <a16:rowId xmlns:a16="http://schemas.microsoft.com/office/drawing/2014/main" val="738279218"/>
                  </a:ext>
                </a:extLst>
              </a:tr>
              <a:tr h="370840">
                <a:tc>
                  <a:txBody>
                    <a:bodyPr/>
                    <a:lstStyle/>
                    <a:p>
                      <a:r>
                        <a:rPr lang="en-US" altLang="zh-CN" dirty="0"/>
                        <a:t>C </a:t>
                      </a:r>
                      <a:endParaRPr lang="zh-CN" altLang="en-US" dirty="0"/>
                    </a:p>
                  </a:txBody>
                  <a:tcPr/>
                </a:tc>
                <a:tc>
                  <a:txBody>
                    <a:bodyPr/>
                    <a:lstStyle/>
                    <a:p>
                      <a:r>
                        <a:rPr lang="en-US" altLang="zh-CN" dirty="0"/>
                        <a:t>4,6,8,10</a:t>
                      </a:r>
                      <a:endParaRPr lang="zh-CN" altLang="en-US" dirty="0"/>
                    </a:p>
                  </a:txBody>
                  <a:tcPr/>
                </a:tc>
                <a:extLst>
                  <a:ext uri="{0D108BD9-81ED-4DB2-BD59-A6C34878D82A}">
                    <a16:rowId xmlns:a16="http://schemas.microsoft.com/office/drawing/2014/main" val="2847127751"/>
                  </a:ext>
                </a:extLst>
              </a:tr>
            </a:tbl>
          </a:graphicData>
        </a:graphic>
      </p:graphicFrame>
      <p:sp>
        <p:nvSpPr>
          <p:cNvPr id="4" name="标题 1">
            <a:extLst>
              <a:ext uri="{FF2B5EF4-FFF2-40B4-BE49-F238E27FC236}">
                <a16:creationId xmlns:a16="http://schemas.microsoft.com/office/drawing/2014/main" id="{4E28050B-C22C-4AA2-89AA-BADB1DAB4A2D}"/>
              </a:ext>
            </a:extLst>
          </p:cNvPr>
          <p:cNvSpPr>
            <a:spLocks noGrp="1"/>
          </p:cNvSpPr>
          <p:nvPr>
            <p:ph type="title"/>
          </p:nvPr>
        </p:nvSpPr>
        <p:spPr>
          <a:xfrm>
            <a:off x="1250950" y="382588"/>
            <a:ext cx="10179050" cy="822268"/>
          </a:xfrm>
        </p:spPr>
        <p:txBody>
          <a:bodyPr>
            <a:normAutofit/>
          </a:bodyPr>
          <a:lstStyle/>
          <a:p>
            <a:r>
              <a:rPr lang="zh-CN" altLang="en-US" sz="4400" b="1" dirty="0"/>
              <a:t>模型调参</a:t>
            </a:r>
            <a:r>
              <a:rPr lang="en-US" altLang="zh-CN" sz="4400" b="1" dirty="0"/>
              <a:t>/</a:t>
            </a:r>
            <a:r>
              <a:rPr lang="zh-CN" altLang="en-US" sz="4400" b="1" dirty="0"/>
              <a:t>模型训练</a:t>
            </a:r>
          </a:p>
        </p:txBody>
      </p:sp>
      <p:sp>
        <p:nvSpPr>
          <p:cNvPr id="6" name="文本框 5">
            <a:extLst>
              <a:ext uri="{FF2B5EF4-FFF2-40B4-BE49-F238E27FC236}">
                <a16:creationId xmlns:a16="http://schemas.microsoft.com/office/drawing/2014/main" id="{13FC7A64-12DB-4C22-9D13-054082F837AF}"/>
              </a:ext>
            </a:extLst>
          </p:cNvPr>
          <p:cNvSpPr txBox="1"/>
          <p:nvPr/>
        </p:nvSpPr>
        <p:spPr>
          <a:xfrm>
            <a:off x="1250950" y="1494732"/>
            <a:ext cx="3175634"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Logistic Regression</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7" name="表格 7">
            <a:extLst>
              <a:ext uri="{FF2B5EF4-FFF2-40B4-BE49-F238E27FC236}">
                <a16:creationId xmlns:a16="http://schemas.microsoft.com/office/drawing/2014/main" id="{2179BB6F-2305-4BA5-9252-1A10C39A81A5}"/>
              </a:ext>
            </a:extLst>
          </p:cNvPr>
          <p:cNvGraphicFramePr>
            <a:graphicFrameLocks noGrp="1"/>
          </p:cNvGraphicFramePr>
          <p:nvPr>
            <p:extLst>
              <p:ext uri="{D42A27DB-BD31-4B8C-83A1-F6EECF244321}">
                <p14:modId xmlns:p14="http://schemas.microsoft.com/office/powerpoint/2010/main" val="850145344"/>
              </p:ext>
            </p:extLst>
          </p:nvPr>
        </p:nvGraphicFramePr>
        <p:xfrm>
          <a:off x="1250950" y="4169784"/>
          <a:ext cx="10179050" cy="1193484"/>
        </p:xfrm>
        <a:graphic>
          <a:graphicData uri="http://schemas.openxmlformats.org/drawingml/2006/table">
            <a:tbl>
              <a:tblPr firstRow="1" bandRow="1">
                <a:tableStyleId>{5C22544A-7EE6-4342-B048-85BDC9FD1C3A}</a:tableStyleId>
              </a:tblPr>
              <a:tblGrid>
                <a:gridCol w="5089525">
                  <a:extLst>
                    <a:ext uri="{9D8B030D-6E8A-4147-A177-3AD203B41FA5}">
                      <a16:colId xmlns:a16="http://schemas.microsoft.com/office/drawing/2014/main" val="3572127602"/>
                    </a:ext>
                  </a:extLst>
                </a:gridCol>
                <a:gridCol w="5089525">
                  <a:extLst>
                    <a:ext uri="{9D8B030D-6E8A-4147-A177-3AD203B41FA5}">
                      <a16:colId xmlns:a16="http://schemas.microsoft.com/office/drawing/2014/main" val="1550233413"/>
                    </a:ext>
                  </a:extLst>
                </a:gridCol>
              </a:tblGrid>
              <a:tr h="397828">
                <a:tc>
                  <a:txBody>
                    <a:bodyPr/>
                    <a:lstStyle/>
                    <a:p>
                      <a:r>
                        <a:rPr lang="en-US" altLang="zh-CN" dirty="0"/>
                        <a:t>Hyperparameters</a:t>
                      </a:r>
                      <a:endParaRPr lang="zh-CN" altLang="en-US" dirty="0"/>
                    </a:p>
                  </a:txBody>
                  <a:tcPr/>
                </a:tc>
                <a:tc>
                  <a:txBody>
                    <a:bodyPr/>
                    <a:lstStyle/>
                    <a:p>
                      <a:r>
                        <a:rPr lang="en-US" altLang="zh-CN" dirty="0"/>
                        <a:t>Values</a:t>
                      </a:r>
                      <a:endParaRPr lang="zh-CN" altLang="en-US" dirty="0"/>
                    </a:p>
                  </a:txBody>
                  <a:tcPr/>
                </a:tc>
                <a:extLst>
                  <a:ext uri="{0D108BD9-81ED-4DB2-BD59-A6C34878D82A}">
                    <a16:rowId xmlns:a16="http://schemas.microsoft.com/office/drawing/2014/main" val="669858000"/>
                  </a:ext>
                </a:extLst>
              </a:tr>
              <a:tr h="39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N_estimators </a:t>
                      </a:r>
                      <a:endParaRPr lang="zh-CN" altLang="en-US" dirty="0"/>
                    </a:p>
                  </a:txBody>
                  <a:tcPr/>
                </a:tc>
                <a:tc>
                  <a:txBody>
                    <a:bodyPr/>
                    <a:lstStyle/>
                    <a:p>
                      <a:r>
                        <a:rPr lang="en-US" altLang="zh-CN" dirty="0"/>
                        <a:t>100,150,200,300</a:t>
                      </a:r>
                      <a:endParaRPr lang="zh-CN" altLang="en-US" dirty="0"/>
                    </a:p>
                  </a:txBody>
                  <a:tcPr/>
                </a:tc>
                <a:extLst>
                  <a:ext uri="{0D108BD9-81ED-4DB2-BD59-A6C34878D82A}">
                    <a16:rowId xmlns:a16="http://schemas.microsoft.com/office/drawing/2014/main" val="2060234957"/>
                  </a:ext>
                </a:extLst>
              </a:tr>
              <a:tr h="397828">
                <a:tc>
                  <a:txBody>
                    <a:bodyPr/>
                    <a:lstStyle/>
                    <a:p>
                      <a:r>
                        <a:rPr lang="en-US" altLang="zh-CN" dirty="0"/>
                        <a:t>max_depth </a:t>
                      </a:r>
                      <a:endParaRPr lang="zh-CN" altLang="en-US" dirty="0"/>
                    </a:p>
                  </a:txBody>
                  <a:tcPr/>
                </a:tc>
                <a:tc>
                  <a:txBody>
                    <a:bodyPr/>
                    <a:lstStyle/>
                    <a:p>
                      <a:r>
                        <a:rPr lang="en-US" altLang="zh-CN" dirty="0"/>
                        <a:t>4,5,6</a:t>
                      </a:r>
                      <a:endParaRPr lang="zh-CN" altLang="en-US" dirty="0"/>
                    </a:p>
                  </a:txBody>
                  <a:tcPr/>
                </a:tc>
                <a:extLst>
                  <a:ext uri="{0D108BD9-81ED-4DB2-BD59-A6C34878D82A}">
                    <a16:rowId xmlns:a16="http://schemas.microsoft.com/office/drawing/2014/main" val="3208195374"/>
                  </a:ext>
                </a:extLst>
              </a:tr>
            </a:tbl>
          </a:graphicData>
        </a:graphic>
      </p:graphicFrame>
      <p:sp>
        <p:nvSpPr>
          <p:cNvPr id="8" name="文本框 7">
            <a:extLst>
              <a:ext uri="{FF2B5EF4-FFF2-40B4-BE49-F238E27FC236}">
                <a16:creationId xmlns:a16="http://schemas.microsoft.com/office/drawing/2014/main" id="{0AAB5E26-6C8B-4A56-A153-25873EBCBB68}"/>
              </a:ext>
            </a:extLst>
          </p:cNvPr>
          <p:cNvSpPr txBox="1"/>
          <p:nvPr/>
        </p:nvSpPr>
        <p:spPr>
          <a:xfrm>
            <a:off x="1250949" y="3708119"/>
            <a:ext cx="511757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Decision Trees / Random Forest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96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1096C7A0-F09C-4509-92C7-0D1926A9DB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8750" y="2334410"/>
            <a:ext cx="4520789" cy="2835851"/>
          </a:xfrm>
        </p:spPr>
      </p:pic>
      <p:sp>
        <p:nvSpPr>
          <p:cNvPr id="4" name="标题 1">
            <a:extLst>
              <a:ext uri="{FF2B5EF4-FFF2-40B4-BE49-F238E27FC236}">
                <a16:creationId xmlns:a16="http://schemas.microsoft.com/office/drawing/2014/main" id="{BDCC98A3-66E2-4435-A85C-ECDFFCBC9498}"/>
              </a:ext>
            </a:extLst>
          </p:cNvPr>
          <p:cNvSpPr>
            <a:spLocks noGrp="1"/>
          </p:cNvSpPr>
          <p:nvPr>
            <p:ph type="title"/>
          </p:nvPr>
        </p:nvSpPr>
        <p:spPr>
          <a:xfrm>
            <a:off x="1250950" y="382588"/>
            <a:ext cx="10179050" cy="768480"/>
          </a:xfrm>
        </p:spPr>
        <p:txBody>
          <a:bodyPr>
            <a:normAutofit/>
          </a:bodyPr>
          <a:lstStyle/>
          <a:p>
            <a:r>
              <a:rPr lang="zh-CN" altLang="en-US" sz="4400" b="1" dirty="0"/>
              <a:t>模型调参</a:t>
            </a:r>
            <a:r>
              <a:rPr lang="en-US" altLang="zh-CN" sz="4400" b="1" dirty="0"/>
              <a:t>/</a:t>
            </a:r>
            <a:r>
              <a:rPr lang="zh-CN" altLang="en-US" sz="4400" b="1" dirty="0"/>
              <a:t>模型训练</a:t>
            </a:r>
          </a:p>
        </p:txBody>
      </p:sp>
      <p:pic>
        <p:nvPicPr>
          <p:cNvPr id="8" name="图片 7">
            <a:extLst>
              <a:ext uri="{FF2B5EF4-FFF2-40B4-BE49-F238E27FC236}">
                <a16:creationId xmlns:a16="http://schemas.microsoft.com/office/drawing/2014/main" id="{3115A48A-990F-4240-9585-6ED4552F6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9635" y="2334410"/>
            <a:ext cx="4520789" cy="2835851"/>
          </a:xfrm>
          <a:prstGeom prst="rect">
            <a:avLst/>
          </a:prstGeom>
        </p:spPr>
      </p:pic>
      <p:sp>
        <p:nvSpPr>
          <p:cNvPr id="9" name="文本框 8">
            <a:extLst>
              <a:ext uri="{FF2B5EF4-FFF2-40B4-BE49-F238E27FC236}">
                <a16:creationId xmlns:a16="http://schemas.microsoft.com/office/drawing/2014/main" id="{DB91F630-A113-4162-AAE9-459334C37BCF}"/>
              </a:ext>
            </a:extLst>
          </p:cNvPr>
          <p:cNvSpPr txBox="1"/>
          <p:nvPr/>
        </p:nvSpPr>
        <p:spPr>
          <a:xfrm>
            <a:off x="2399316" y="5170261"/>
            <a:ext cx="2719655"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Before samples expansion</a:t>
            </a:r>
            <a:endParaRPr lang="zh-CN" altLang="en-US"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8EBC3F8-B76A-4EC5-8310-AC24659C3E03}"/>
              </a:ext>
            </a:extLst>
          </p:cNvPr>
          <p:cNvSpPr txBox="1"/>
          <p:nvPr/>
        </p:nvSpPr>
        <p:spPr>
          <a:xfrm>
            <a:off x="7604321" y="5170261"/>
            <a:ext cx="2591415"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After samples expansion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58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5D36420-547A-46BB-B84E-236260195E3A}"/>
              </a:ext>
            </a:extLst>
          </p:cNvPr>
          <p:cNvPicPr>
            <a:picLocks noGrp="1" noChangeAspect="1"/>
          </p:cNvPicPr>
          <p:nvPr>
            <p:ph idx="1"/>
          </p:nvPr>
        </p:nvPicPr>
        <p:blipFill>
          <a:blip r:embed="rId3"/>
          <a:stretch>
            <a:fillRect/>
          </a:stretch>
        </p:blipFill>
        <p:spPr>
          <a:xfrm>
            <a:off x="3181701" y="954336"/>
            <a:ext cx="7759349" cy="5521076"/>
          </a:xfrm>
          <a:prstGeom prst="rect">
            <a:avLst/>
          </a:prstGeom>
        </p:spPr>
      </p:pic>
      <p:sp>
        <p:nvSpPr>
          <p:cNvPr id="4" name="标题 1">
            <a:extLst>
              <a:ext uri="{FF2B5EF4-FFF2-40B4-BE49-F238E27FC236}">
                <a16:creationId xmlns:a16="http://schemas.microsoft.com/office/drawing/2014/main" id="{97701B44-E3E3-475C-9E58-2F255E454882}"/>
              </a:ext>
            </a:extLst>
          </p:cNvPr>
          <p:cNvSpPr>
            <a:spLocks noGrp="1"/>
          </p:cNvSpPr>
          <p:nvPr>
            <p:ph type="title"/>
          </p:nvPr>
        </p:nvSpPr>
        <p:spPr>
          <a:xfrm>
            <a:off x="1250950" y="382588"/>
            <a:ext cx="10179050" cy="768480"/>
          </a:xfrm>
        </p:spPr>
        <p:txBody>
          <a:bodyPr>
            <a:normAutofit/>
          </a:bodyPr>
          <a:lstStyle/>
          <a:p>
            <a:r>
              <a:rPr lang="zh-CN" altLang="en-US" sz="4400" b="1" dirty="0"/>
              <a:t>模型调参</a:t>
            </a:r>
            <a:r>
              <a:rPr lang="en-US" altLang="zh-CN" sz="4400" b="1" dirty="0"/>
              <a:t>/</a:t>
            </a:r>
            <a:r>
              <a:rPr lang="zh-CN" altLang="en-US" sz="4400" b="1" dirty="0"/>
              <a:t>模型训练</a:t>
            </a:r>
          </a:p>
        </p:txBody>
      </p:sp>
      <p:sp>
        <p:nvSpPr>
          <p:cNvPr id="6" name="文本框 5">
            <a:extLst>
              <a:ext uri="{FF2B5EF4-FFF2-40B4-BE49-F238E27FC236}">
                <a16:creationId xmlns:a16="http://schemas.microsoft.com/office/drawing/2014/main" id="{2C003D09-79D2-4580-B8C6-97F20F52DC95}"/>
              </a:ext>
            </a:extLst>
          </p:cNvPr>
          <p:cNvSpPr txBox="1"/>
          <p:nvPr/>
        </p:nvSpPr>
        <p:spPr>
          <a:xfrm>
            <a:off x="999436" y="1461206"/>
            <a:ext cx="30893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Samples expansion</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7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851B4D7C-3FD9-4A52-8C56-7E0109660EC7}"/>
              </a:ext>
            </a:extLst>
          </p:cNvPr>
          <p:cNvGraphicFramePr>
            <a:graphicFrameLocks noGrp="1"/>
          </p:cNvGraphicFramePr>
          <p:nvPr>
            <p:ph idx="1"/>
            <p:extLst>
              <p:ext uri="{D42A27DB-BD31-4B8C-83A1-F6EECF244321}">
                <p14:modId xmlns:p14="http://schemas.microsoft.com/office/powerpoint/2010/main" val="1157630534"/>
              </p:ext>
            </p:extLst>
          </p:nvPr>
        </p:nvGraphicFramePr>
        <p:xfrm>
          <a:off x="947308" y="411825"/>
          <a:ext cx="10297384" cy="3105925"/>
        </p:xfrm>
        <a:graphic>
          <a:graphicData uri="http://schemas.openxmlformats.org/drawingml/2006/chart">
            <c:chart xmlns:c="http://schemas.openxmlformats.org/drawingml/2006/chart" xmlns:r="http://schemas.openxmlformats.org/officeDocument/2006/relationships" r:id="rId3"/>
          </a:graphicData>
        </a:graphic>
      </p:graphicFrame>
      <p:sp>
        <p:nvSpPr>
          <p:cNvPr id="4" name="标题 1">
            <a:extLst>
              <a:ext uri="{FF2B5EF4-FFF2-40B4-BE49-F238E27FC236}">
                <a16:creationId xmlns:a16="http://schemas.microsoft.com/office/drawing/2014/main" id="{3F83E402-9655-4B65-ABA2-A34223149E69}"/>
              </a:ext>
            </a:extLst>
          </p:cNvPr>
          <p:cNvSpPr>
            <a:spLocks noGrp="1"/>
          </p:cNvSpPr>
          <p:nvPr>
            <p:ph type="title"/>
          </p:nvPr>
        </p:nvSpPr>
        <p:spPr>
          <a:xfrm>
            <a:off x="1065642" y="135162"/>
            <a:ext cx="10179050" cy="833026"/>
          </a:xfrm>
        </p:spPr>
        <p:txBody>
          <a:bodyPr>
            <a:normAutofit/>
          </a:bodyPr>
          <a:lstStyle/>
          <a:p>
            <a:r>
              <a:rPr lang="zh-CN" altLang="en-US" sz="4400" b="1" dirty="0"/>
              <a:t>测试</a:t>
            </a:r>
          </a:p>
        </p:txBody>
      </p:sp>
      <p:graphicFrame>
        <p:nvGraphicFramePr>
          <p:cNvPr id="12" name="图表 11">
            <a:extLst>
              <a:ext uri="{FF2B5EF4-FFF2-40B4-BE49-F238E27FC236}">
                <a16:creationId xmlns:a16="http://schemas.microsoft.com/office/drawing/2014/main" id="{D848DE3B-9C57-4959-9A23-C5EAE472D6E1}"/>
              </a:ext>
            </a:extLst>
          </p:cNvPr>
          <p:cNvGraphicFramePr/>
          <p:nvPr>
            <p:extLst>
              <p:ext uri="{D42A27DB-BD31-4B8C-83A1-F6EECF244321}">
                <p14:modId xmlns:p14="http://schemas.microsoft.com/office/powerpoint/2010/main" val="1100422076"/>
              </p:ext>
            </p:extLst>
          </p:nvPr>
        </p:nvGraphicFramePr>
        <p:xfrm>
          <a:off x="1065642" y="3915784"/>
          <a:ext cx="10179049" cy="29422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5301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FCED94FE-B1B2-4F84-8B9B-C8E2FC2EC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4" y="774551"/>
            <a:ext cx="2400300" cy="2486025"/>
          </a:xfrm>
        </p:spPr>
      </p:pic>
      <p:sp>
        <p:nvSpPr>
          <p:cNvPr id="4" name="标题 1">
            <a:extLst>
              <a:ext uri="{FF2B5EF4-FFF2-40B4-BE49-F238E27FC236}">
                <a16:creationId xmlns:a16="http://schemas.microsoft.com/office/drawing/2014/main" id="{3CBA200A-8C73-405B-881C-A0F0FAD864BA}"/>
              </a:ext>
            </a:extLst>
          </p:cNvPr>
          <p:cNvSpPr>
            <a:spLocks noGrp="1"/>
          </p:cNvSpPr>
          <p:nvPr>
            <p:ph type="title"/>
          </p:nvPr>
        </p:nvSpPr>
        <p:spPr>
          <a:xfrm>
            <a:off x="1122362" y="102889"/>
            <a:ext cx="10179050" cy="768480"/>
          </a:xfrm>
        </p:spPr>
        <p:txBody>
          <a:bodyPr>
            <a:normAutofit/>
          </a:bodyPr>
          <a:lstStyle/>
          <a:p>
            <a:r>
              <a:rPr lang="zh-CN" altLang="en-US" sz="4400" b="1" dirty="0"/>
              <a:t>测试</a:t>
            </a:r>
          </a:p>
        </p:txBody>
      </p:sp>
      <p:pic>
        <p:nvPicPr>
          <p:cNvPr id="8" name="图片 7">
            <a:extLst>
              <a:ext uri="{FF2B5EF4-FFF2-40B4-BE49-F238E27FC236}">
                <a16:creationId xmlns:a16="http://schemas.microsoft.com/office/drawing/2014/main" id="{CA4A18E0-9A8D-44E5-A37C-E97051173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737" y="774550"/>
            <a:ext cx="2400300" cy="2486025"/>
          </a:xfrm>
          <a:prstGeom prst="rect">
            <a:avLst/>
          </a:prstGeom>
        </p:spPr>
      </p:pic>
      <p:pic>
        <p:nvPicPr>
          <p:cNvPr id="10" name="图片 9">
            <a:extLst>
              <a:ext uri="{FF2B5EF4-FFF2-40B4-BE49-F238E27FC236}">
                <a16:creationId xmlns:a16="http://schemas.microsoft.com/office/drawing/2014/main" id="{851E9804-DB10-471C-A9A7-27854AD26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552" y="774549"/>
            <a:ext cx="2400300" cy="2486025"/>
          </a:xfrm>
          <a:prstGeom prst="rect">
            <a:avLst/>
          </a:prstGeom>
        </p:spPr>
      </p:pic>
      <p:sp>
        <p:nvSpPr>
          <p:cNvPr id="11" name="文本框 10">
            <a:extLst>
              <a:ext uri="{FF2B5EF4-FFF2-40B4-BE49-F238E27FC236}">
                <a16:creationId xmlns:a16="http://schemas.microsoft.com/office/drawing/2014/main" id="{35E03B89-BB60-4AFF-B5A7-D5F6722671F3}"/>
              </a:ext>
            </a:extLst>
          </p:cNvPr>
          <p:cNvSpPr txBox="1"/>
          <p:nvPr/>
        </p:nvSpPr>
        <p:spPr>
          <a:xfrm>
            <a:off x="2083191" y="3197315"/>
            <a:ext cx="1199367"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LR_PCA</a:t>
            </a:r>
            <a:endParaRPr lang="zh-CN" altLang="en-US" sz="20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506824B-60D8-4A9A-A1CA-DEF53994C2AC}"/>
              </a:ext>
            </a:extLst>
          </p:cNvPr>
          <p:cNvSpPr txBox="1"/>
          <p:nvPr/>
        </p:nvSpPr>
        <p:spPr>
          <a:xfrm>
            <a:off x="5814808" y="3197315"/>
            <a:ext cx="1184940"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RF_PCA</a:t>
            </a:r>
            <a:endParaRPr lang="zh-CN" altLang="en-US" sz="20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11F4F92-5C8F-4280-A758-0E15ACBCA3FE}"/>
              </a:ext>
            </a:extLst>
          </p:cNvPr>
          <p:cNvSpPr txBox="1"/>
          <p:nvPr/>
        </p:nvSpPr>
        <p:spPr>
          <a:xfrm>
            <a:off x="9166018" y="3197315"/>
            <a:ext cx="1399742"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ANN_PCA</a:t>
            </a:r>
            <a:endParaRPr lang="zh-CN" altLang="en-US" sz="2000" b="1"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9B5AE502-8437-4C19-9444-0114CAAB6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2724" y="3724331"/>
            <a:ext cx="2400300" cy="2486025"/>
          </a:xfrm>
          <a:prstGeom prst="rect">
            <a:avLst/>
          </a:prstGeom>
        </p:spPr>
      </p:pic>
      <p:pic>
        <p:nvPicPr>
          <p:cNvPr id="17" name="图片 16">
            <a:extLst>
              <a:ext uri="{FF2B5EF4-FFF2-40B4-BE49-F238E27FC236}">
                <a16:creationId xmlns:a16="http://schemas.microsoft.com/office/drawing/2014/main" id="{B5B3C7B3-653A-4818-B6DA-90497C2B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1737" y="3724331"/>
            <a:ext cx="2400300" cy="2486025"/>
          </a:xfrm>
          <a:prstGeom prst="rect">
            <a:avLst/>
          </a:prstGeom>
        </p:spPr>
      </p:pic>
      <p:pic>
        <p:nvPicPr>
          <p:cNvPr id="19" name="图片 18">
            <a:extLst>
              <a:ext uri="{FF2B5EF4-FFF2-40B4-BE49-F238E27FC236}">
                <a16:creationId xmlns:a16="http://schemas.microsoft.com/office/drawing/2014/main" id="{E83D3C08-5C2C-4357-A7BB-6915BFF53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5552" y="3724330"/>
            <a:ext cx="2400300" cy="2486025"/>
          </a:xfrm>
          <a:prstGeom prst="rect">
            <a:avLst/>
          </a:prstGeom>
        </p:spPr>
      </p:pic>
      <p:sp>
        <p:nvSpPr>
          <p:cNvPr id="20" name="文本框 19">
            <a:extLst>
              <a:ext uri="{FF2B5EF4-FFF2-40B4-BE49-F238E27FC236}">
                <a16:creationId xmlns:a16="http://schemas.microsoft.com/office/drawing/2014/main" id="{C73D7D82-9798-4767-BECA-2A16C4183351}"/>
              </a:ext>
            </a:extLst>
          </p:cNvPr>
          <p:cNvSpPr txBox="1"/>
          <p:nvPr/>
        </p:nvSpPr>
        <p:spPr>
          <a:xfrm>
            <a:off x="2083191" y="6137207"/>
            <a:ext cx="997389"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LR_Inf</a:t>
            </a:r>
            <a:endParaRPr lang="zh-CN" altLang="en-US" sz="20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55622368-E056-42B4-9DCB-ABB53C2D2750}"/>
              </a:ext>
            </a:extLst>
          </p:cNvPr>
          <p:cNvSpPr txBox="1"/>
          <p:nvPr/>
        </p:nvSpPr>
        <p:spPr>
          <a:xfrm>
            <a:off x="5814808" y="6141577"/>
            <a:ext cx="982961"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RF_Inf</a:t>
            </a:r>
            <a:endParaRPr lang="zh-CN" altLang="en-US" sz="20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BEF576ED-4DE0-4812-A196-21864AEB848D}"/>
              </a:ext>
            </a:extLst>
          </p:cNvPr>
          <p:cNvSpPr txBox="1"/>
          <p:nvPr/>
        </p:nvSpPr>
        <p:spPr>
          <a:xfrm>
            <a:off x="9367194" y="6137207"/>
            <a:ext cx="1197764" cy="400110"/>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ANN_Inf</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16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CECD-AC03-42FA-A2FA-373ED9C4BBFD}"/>
              </a:ext>
            </a:extLst>
          </p:cNvPr>
          <p:cNvSpPr>
            <a:spLocks noGrp="1"/>
          </p:cNvSpPr>
          <p:nvPr>
            <p:ph type="title"/>
          </p:nvPr>
        </p:nvSpPr>
        <p:spPr>
          <a:xfrm>
            <a:off x="3242930" y="405352"/>
            <a:ext cx="8187071" cy="1452636"/>
          </a:xfrm>
        </p:spPr>
        <p:txBody>
          <a:bodyPr/>
          <a:lstStyle/>
          <a:p>
            <a:r>
              <a:rPr lang="en-US" altLang="zh-CN" dirty="0"/>
              <a:t>conclusion</a:t>
            </a:r>
            <a:endParaRPr lang="zh-CN" altLang="en-US" dirty="0"/>
          </a:p>
        </p:txBody>
      </p:sp>
      <p:sp>
        <p:nvSpPr>
          <p:cNvPr id="3" name="文本占位符 2">
            <a:extLst>
              <a:ext uri="{FF2B5EF4-FFF2-40B4-BE49-F238E27FC236}">
                <a16:creationId xmlns:a16="http://schemas.microsoft.com/office/drawing/2014/main" id="{03066694-D483-4AAB-8377-E0E8F8E679E0}"/>
              </a:ext>
            </a:extLst>
          </p:cNvPr>
          <p:cNvSpPr>
            <a:spLocks noGrp="1"/>
          </p:cNvSpPr>
          <p:nvPr>
            <p:ph type="body" idx="1"/>
          </p:nvPr>
        </p:nvSpPr>
        <p:spPr>
          <a:xfrm>
            <a:off x="3242930" y="2477865"/>
            <a:ext cx="7017488" cy="2192106"/>
          </a:xfrm>
        </p:spPr>
        <p:txBody>
          <a:bodyPr>
            <a:normAutofit/>
          </a:bodyPr>
          <a:lstStyle/>
          <a:p>
            <a:pPr marL="342900" indent="-342900">
              <a:buFont typeface="Arial" panose="020B0604020202020204" pitchFamily="34" charset="0"/>
              <a:buChar char="•"/>
            </a:pPr>
            <a:r>
              <a:rPr lang="zh-CN" altLang="en-US" sz="3600" dirty="0"/>
              <a:t>发现</a:t>
            </a:r>
            <a:endParaRPr lang="en-US" altLang="zh-CN" sz="3600" dirty="0"/>
          </a:p>
          <a:p>
            <a:pPr marL="342900" indent="-342900">
              <a:buFont typeface="Arial" panose="020B0604020202020204" pitchFamily="34" charset="0"/>
              <a:buChar char="•"/>
            </a:pPr>
            <a:r>
              <a:rPr lang="zh-CN" altLang="en-US" sz="3600" dirty="0"/>
              <a:t>不足</a:t>
            </a:r>
            <a:endParaRPr lang="en-US" altLang="zh-CN" sz="3600"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395842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DCC98A3-66E2-4435-A85C-ECDFFCBC9498}"/>
              </a:ext>
            </a:extLst>
          </p:cNvPr>
          <p:cNvSpPr>
            <a:spLocks noGrp="1"/>
          </p:cNvSpPr>
          <p:nvPr>
            <p:ph type="title"/>
          </p:nvPr>
        </p:nvSpPr>
        <p:spPr>
          <a:xfrm>
            <a:off x="1250950" y="382588"/>
            <a:ext cx="10179050" cy="768480"/>
          </a:xfrm>
        </p:spPr>
        <p:txBody>
          <a:bodyPr>
            <a:normAutofit/>
          </a:bodyPr>
          <a:lstStyle/>
          <a:p>
            <a:r>
              <a:rPr lang="zh-CN" altLang="en-US" sz="4400" b="1" dirty="0"/>
              <a:t>发现</a:t>
            </a:r>
          </a:p>
        </p:txBody>
      </p:sp>
      <p:sp>
        <p:nvSpPr>
          <p:cNvPr id="11" name="内容占位符 2">
            <a:extLst>
              <a:ext uri="{FF2B5EF4-FFF2-40B4-BE49-F238E27FC236}">
                <a16:creationId xmlns:a16="http://schemas.microsoft.com/office/drawing/2014/main" id="{7B9B3A90-5541-4763-9CA5-7B981428FCEE}"/>
              </a:ext>
            </a:extLst>
          </p:cNvPr>
          <p:cNvSpPr>
            <a:spLocks noGrp="1"/>
          </p:cNvSpPr>
          <p:nvPr>
            <p:ph idx="1"/>
          </p:nvPr>
        </p:nvSpPr>
        <p:spPr>
          <a:xfrm>
            <a:off x="1250950" y="1456743"/>
            <a:ext cx="10300985" cy="2475571"/>
          </a:xfrm>
        </p:spPr>
        <p:txBody>
          <a:bodyPr/>
          <a:lstStyle/>
          <a:p>
            <a:r>
              <a:rPr lang="zh-CN" altLang="en-US" sz="2800" dirty="0">
                <a:solidFill>
                  <a:schemeClr val="tx1"/>
                </a:solidFill>
                <a:latin typeface="Times New Roman" panose="02020603050405020304" pitchFamily="18" charset="0"/>
                <a:cs typeface="Times New Roman" panose="02020603050405020304" pitchFamily="18" charset="0"/>
              </a:rPr>
              <a:t>高维性</a:t>
            </a:r>
            <a:endParaRPr lang="en-US" altLang="zh-CN" sz="2800" dirty="0">
              <a:solidFill>
                <a:schemeClr val="tx1"/>
              </a:solidFill>
              <a:latin typeface="Times New Roman" panose="02020603050405020304" pitchFamily="18" charset="0"/>
              <a:cs typeface="Times New Roman" panose="02020603050405020304" pitchFamily="18" charset="0"/>
            </a:endParaRPr>
          </a:p>
          <a:p>
            <a:r>
              <a:rPr lang="zh-CN" altLang="en-US" sz="2800" dirty="0">
                <a:solidFill>
                  <a:schemeClr val="tx1"/>
                </a:solidFill>
                <a:latin typeface="Times New Roman" panose="02020603050405020304" pitchFamily="18" charset="0"/>
                <a:cs typeface="Times New Roman" panose="02020603050405020304" pitchFamily="18" charset="0"/>
              </a:rPr>
              <a:t>样本数目少</a:t>
            </a:r>
            <a:endParaRPr lang="en-US" altLang="zh-C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dirty="0"/>
          </a:p>
        </p:txBody>
      </p:sp>
      <p:sp>
        <p:nvSpPr>
          <p:cNvPr id="5" name="文本框 4">
            <a:extLst>
              <a:ext uri="{FF2B5EF4-FFF2-40B4-BE49-F238E27FC236}">
                <a16:creationId xmlns:a16="http://schemas.microsoft.com/office/drawing/2014/main" id="{D54D37EC-F63B-4FDB-9278-86DC97CB0941}"/>
              </a:ext>
            </a:extLst>
          </p:cNvPr>
          <p:cNvSpPr txBox="1"/>
          <p:nvPr/>
        </p:nvSpPr>
        <p:spPr>
          <a:xfrm>
            <a:off x="1518249" y="2888518"/>
            <a:ext cx="9422801" cy="800219"/>
          </a:xfrm>
          <a:prstGeom prst="rect">
            <a:avLst/>
          </a:prstGeom>
          <a:noFill/>
        </p:spPr>
        <p:txBody>
          <a:bodyPr wrap="square" rtlCol="0">
            <a:spAutoFit/>
          </a:bodyPr>
          <a:lstStyle/>
          <a:p>
            <a:r>
              <a:rPr lang="en-US" altLang="zh-CN" sz="2800" dirty="0">
                <a:effectLst/>
                <a:latin typeface="Times New Roman" panose="02020603050405020304" pitchFamily="18" charset="0"/>
                <a:ea typeface="等线" panose="02010600030101010101" pitchFamily="2" charset="-122"/>
                <a:cs typeface="Times New Roman" panose="02020603050405020304" pitchFamily="18" charset="0"/>
              </a:rPr>
              <a:t>Logistic Regression (1.0) = ANN (1.0) &gt; Random Forest (0.95)</a:t>
            </a:r>
            <a:endParaRPr lang="zh-CN" altLang="zh-CN" sz="2800" dirty="0">
              <a:effectLst/>
              <a:latin typeface="Calibri" panose="020F0502020204030204" pitchFamily="34" charset="0"/>
              <a:ea typeface="等线" panose="02010600030101010101" pitchFamily="2" charset="-122"/>
              <a:cs typeface="Times New Roman" panose="02020603050405020304" pitchFamily="18" charset="0"/>
            </a:endParaRPr>
          </a:p>
          <a:p>
            <a:endParaRPr lang="zh-CN" altLang="en-US" dirty="0"/>
          </a:p>
        </p:txBody>
      </p:sp>
      <p:sp>
        <p:nvSpPr>
          <p:cNvPr id="12" name="内容占位符 2">
            <a:extLst>
              <a:ext uri="{FF2B5EF4-FFF2-40B4-BE49-F238E27FC236}">
                <a16:creationId xmlns:a16="http://schemas.microsoft.com/office/drawing/2014/main" id="{FB5486E9-5A19-4215-9003-6313C84858BF}"/>
              </a:ext>
            </a:extLst>
          </p:cNvPr>
          <p:cNvSpPr txBox="1">
            <a:spLocks/>
          </p:cNvSpPr>
          <p:nvPr/>
        </p:nvSpPr>
        <p:spPr>
          <a:xfrm>
            <a:off x="1250950" y="3905728"/>
            <a:ext cx="10300985" cy="247557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zh-CN" altLang="en-US" sz="2800" dirty="0">
                <a:solidFill>
                  <a:schemeClr val="tx1"/>
                </a:solidFill>
                <a:latin typeface="Times New Roman" panose="02020603050405020304" pitchFamily="18" charset="0"/>
                <a:cs typeface="Times New Roman" panose="02020603050405020304" pitchFamily="18" charset="0"/>
              </a:rPr>
              <a:t>利用</a:t>
            </a:r>
            <a:r>
              <a:rPr lang="en-US" altLang="zh-CN" sz="2800" dirty="0">
                <a:solidFill>
                  <a:schemeClr val="tx1"/>
                </a:solidFill>
                <a:latin typeface="Times New Roman" panose="02020603050405020304" pitchFamily="18" charset="0"/>
                <a:cs typeface="Times New Roman" panose="02020603050405020304" pitchFamily="18" charset="0"/>
              </a:rPr>
              <a:t>Inf-FS</a:t>
            </a:r>
            <a:r>
              <a:rPr lang="zh-CN" altLang="en-US" sz="2800" dirty="0">
                <a:solidFill>
                  <a:schemeClr val="tx1"/>
                </a:solidFill>
                <a:latin typeface="Times New Roman" panose="02020603050405020304" pitchFamily="18" charset="0"/>
                <a:cs typeface="Times New Roman" panose="02020603050405020304" pitchFamily="18" charset="0"/>
              </a:rPr>
              <a:t>算法进行降维</a:t>
            </a:r>
            <a:endParaRPr lang="en-US" altLang="zh-CN" sz="2800" dirty="0">
              <a:solidFill>
                <a:schemeClr val="tx1"/>
              </a:solidFill>
              <a:latin typeface="Times New Roman" panose="02020603050405020304" pitchFamily="18" charset="0"/>
              <a:cs typeface="Times New Roman" panose="02020603050405020304" pitchFamily="18" charset="0"/>
            </a:endParaRPr>
          </a:p>
          <a:p>
            <a:r>
              <a:rPr lang="zh-CN" altLang="en-US" sz="2800" dirty="0">
                <a:solidFill>
                  <a:schemeClr val="tx1"/>
                </a:solidFill>
                <a:latin typeface="Times New Roman" panose="02020603050405020304" pitchFamily="18" charset="0"/>
                <a:cs typeface="Times New Roman" panose="02020603050405020304" pitchFamily="18" charset="0"/>
              </a:rPr>
              <a:t>利用</a:t>
            </a:r>
            <a:r>
              <a:rPr lang="en-US" altLang="zh-CN" sz="2800" dirty="0">
                <a:solidFill>
                  <a:schemeClr val="tx1"/>
                </a:solidFill>
                <a:latin typeface="Times New Roman" panose="02020603050405020304" pitchFamily="18" charset="0"/>
                <a:cs typeface="Times New Roman" panose="02020603050405020304" pitchFamily="18" charset="0"/>
              </a:rPr>
              <a:t>SE</a:t>
            </a:r>
            <a:r>
              <a:rPr lang="zh-CN" altLang="en-US" sz="2800" dirty="0">
                <a:solidFill>
                  <a:schemeClr val="tx1"/>
                </a:solidFill>
                <a:latin typeface="Times New Roman" panose="02020603050405020304" pitchFamily="18" charset="0"/>
                <a:cs typeface="Times New Roman" panose="02020603050405020304" pitchFamily="18" charset="0"/>
              </a:rPr>
              <a:t>对降维数据进行样本扩充 </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1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5"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CECD-AC03-42FA-A2FA-373ED9C4BBFD}"/>
              </a:ext>
            </a:extLst>
          </p:cNvPr>
          <p:cNvSpPr>
            <a:spLocks noGrp="1"/>
          </p:cNvSpPr>
          <p:nvPr>
            <p:ph type="title"/>
          </p:nvPr>
        </p:nvSpPr>
        <p:spPr>
          <a:xfrm>
            <a:off x="3242930" y="405352"/>
            <a:ext cx="8187071" cy="1452636"/>
          </a:xfrm>
        </p:spPr>
        <p:txBody>
          <a:bodyPr/>
          <a:lstStyle/>
          <a:p>
            <a:r>
              <a:rPr lang="en-US" altLang="zh-CN" dirty="0"/>
              <a:t>overview</a:t>
            </a:r>
            <a:endParaRPr lang="zh-CN" altLang="en-US" dirty="0"/>
          </a:p>
        </p:txBody>
      </p:sp>
      <p:sp>
        <p:nvSpPr>
          <p:cNvPr id="3" name="文本占位符 2">
            <a:extLst>
              <a:ext uri="{FF2B5EF4-FFF2-40B4-BE49-F238E27FC236}">
                <a16:creationId xmlns:a16="http://schemas.microsoft.com/office/drawing/2014/main" id="{03066694-D483-4AAB-8377-E0E8F8E679E0}"/>
              </a:ext>
            </a:extLst>
          </p:cNvPr>
          <p:cNvSpPr>
            <a:spLocks noGrp="1"/>
          </p:cNvSpPr>
          <p:nvPr>
            <p:ph type="body" idx="1"/>
          </p:nvPr>
        </p:nvSpPr>
        <p:spPr>
          <a:xfrm>
            <a:off x="3242930" y="2477865"/>
            <a:ext cx="7017488" cy="2192106"/>
          </a:xfrm>
        </p:spPr>
        <p:txBody>
          <a:bodyPr>
            <a:normAutofit/>
          </a:bodyPr>
          <a:lstStyle/>
          <a:p>
            <a:pPr marL="342900" indent="-342900">
              <a:buFont typeface="Arial" panose="020B0604020202020204" pitchFamily="34" charset="0"/>
              <a:buChar char="•"/>
            </a:pPr>
            <a:r>
              <a:rPr lang="zh-CN" altLang="en-US" sz="2800" b="1" dirty="0"/>
              <a:t>小圆蓝细胞瘤</a:t>
            </a:r>
            <a:r>
              <a:rPr lang="en-US" altLang="zh-CN" sz="2800" b="1" dirty="0">
                <a:latin typeface="Times New Roman" panose="02020603050405020304" pitchFamily="18" charset="0"/>
                <a:cs typeface="Times New Roman" panose="02020603050405020304" pitchFamily="18" charset="0"/>
              </a:rPr>
              <a:t>(SRBCTs)</a:t>
            </a:r>
            <a:r>
              <a:rPr lang="zh-CN" altLang="en-US" sz="2800" b="1" dirty="0"/>
              <a:t>亚型</a:t>
            </a:r>
            <a:endParaRPr lang="en-US" altLang="zh-CN" sz="2800" dirty="0"/>
          </a:p>
          <a:p>
            <a:pPr marL="342900" indent="-342900">
              <a:buFont typeface="Arial" panose="020B0604020202020204" pitchFamily="34" charset="0"/>
              <a:buChar char="•"/>
            </a:pPr>
            <a:r>
              <a:rPr lang="zh-CN" altLang="en-US" sz="2800" b="1" dirty="0"/>
              <a:t>“扁平”的数据集</a:t>
            </a:r>
            <a:endParaRPr lang="en-US" altLang="zh-CN" sz="2800"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383976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DCC98A3-66E2-4435-A85C-ECDFFCBC9498}"/>
              </a:ext>
            </a:extLst>
          </p:cNvPr>
          <p:cNvSpPr>
            <a:spLocks noGrp="1"/>
          </p:cNvSpPr>
          <p:nvPr>
            <p:ph type="title"/>
          </p:nvPr>
        </p:nvSpPr>
        <p:spPr>
          <a:xfrm>
            <a:off x="1250950" y="382588"/>
            <a:ext cx="10179050" cy="768480"/>
          </a:xfrm>
        </p:spPr>
        <p:txBody>
          <a:bodyPr>
            <a:normAutofit/>
          </a:bodyPr>
          <a:lstStyle/>
          <a:p>
            <a:r>
              <a:rPr lang="zh-CN" altLang="en-US" sz="4400" b="1" dirty="0"/>
              <a:t>不足</a:t>
            </a:r>
          </a:p>
        </p:txBody>
      </p:sp>
      <p:sp>
        <p:nvSpPr>
          <p:cNvPr id="11" name="内容占位符 2">
            <a:extLst>
              <a:ext uri="{FF2B5EF4-FFF2-40B4-BE49-F238E27FC236}">
                <a16:creationId xmlns:a16="http://schemas.microsoft.com/office/drawing/2014/main" id="{7B9B3A90-5541-4763-9CA5-7B981428FCEE}"/>
              </a:ext>
            </a:extLst>
          </p:cNvPr>
          <p:cNvSpPr>
            <a:spLocks noGrp="1"/>
          </p:cNvSpPr>
          <p:nvPr>
            <p:ph idx="1"/>
          </p:nvPr>
        </p:nvSpPr>
        <p:spPr>
          <a:xfrm>
            <a:off x="1250950" y="1456743"/>
            <a:ext cx="10300985" cy="2475571"/>
          </a:xfrm>
        </p:spPr>
        <p:txBody>
          <a:bodyPr/>
          <a:lstStyle/>
          <a:p>
            <a:r>
              <a:rPr lang="en-US" altLang="zh-CN" sz="2800" dirty="0">
                <a:solidFill>
                  <a:schemeClr val="tx1"/>
                </a:solidFill>
                <a:latin typeface="Times New Roman" panose="02020603050405020304" pitchFamily="18" charset="0"/>
                <a:cs typeface="Times New Roman" panose="02020603050405020304" pitchFamily="18" charset="0"/>
              </a:rPr>
              <a:t>SE1DCNN and SESAE</a:t>
            </a:r>
          </a:p>
          <a:p>
            <a:r>
              <a:rPr lang="zh-CN" altLang="en-US" sz="2800" dirty="0">
                <a:solidFill>
                  <a:schemeClr val="tx1"/>
                </a:solidFill>
                <a:latin typeface="Times New Roman" panose="02020603050405020304" pitchFamily="18" charset="0"/>
                <a:cs typeface="Times New Roman" panose="02020603050405020304" pitchFamily="18" charset="0"/>
              </a:rPr>
              <a:t>对</a:t>
            </a:r>
            <a:r>
              <a:rPr lang="en-US" altLang="zh-CN" sz="2800" dirty="0">
                <a:solidFill>
                  <a:schemeClr val="tx1"/>
                </a:solidFill>
                <a:latin typeface="Times New Roman" panose="02020603050405020304" pitchFamily="18" charset="0"/>
                <a:cs typeface="Times New Roman" panose="02020603050405020304" pitchFamily="18" charset="0"/>
              </a:rPr>
              <a:t>Inf-FS</a:t>
            </a:r>
            <a:r>
              <a:rPr lang="zh-CN" altLang="en-US" sz="2800" dirty="0">
                <a:solidFill>
                  <a:schemeClr val="tx1"/>
                </a:solidFill>
                <a:latin typeface="Times New Roman" panose="02020603050405020304" pitchFamily="18" charset="0"/>
                <a:cs typeface="Times New Roman" panose="02020603050405020304" pitchFamily="18" charset="0"/>
              </a:rPr>
              <a:t>算法的理解</a:t>
            </a:r>
            <a:endParaRPr lang="en-US" altLang="zh-CN" sz="2800" dirty="0">
              <a:solidFill>
                <a:schemeClr val="tx1"/>
              </a:solidFill>
              <a:latin typeface="Times New Roman" panose="02020603050405020304" pitchFamily="18" charset="0"/>
              <a:cs typeface="Times New Roman" panose="02020603050405020304" pitchFamily="18" charset="0"/>
            </a:endParaRPr>
          </a:p>
          <a:p>
            <a:r>
              <a:rPr lang="zh-CN" altLang="en-US" sz="2800" dirty="0">
                <a:solidFill>
                  <a:schemeClr val="tx1"/>
                </a:solidFill>
                <a:latin typeface="Times New Roman" panose="02020603050405020304" pitchFamily="18" charset="0"/>
                <a:cs typeface="Times New Roman" panose="02020603050405020304" pitchFamily="18" charset="0"/>
              </a:rPr>
              <a:t>调参</a:t>
            </a:r>
            <a:endParaRPr lang="en-US" altLang="zh-CN" sz="2800" dirty="0">
              <a:solidFill>
                <a:schemeClr val="tx1"/>
              </a:solidFill>
              <a:latin typeface="Times New Roman" panose="02020603050405020304" pitchFamily="18" charset="0"/>
              <a:cs typeface="Times New Roman" panose="02020603050405020304" pitchFamily="18" charset="0"/>
            </a:endParaRPr>
          </a:p>
          <a:p>
            <a:r>
              <a:rPr lang="zh-CN" altLang="en-US" sz="2800" dirty="0">
                <a:solidFill>
                  <a:schemeClr val="tx1"/>
                </a:solidFill>
                <a:latin typeface="Times New Roman" panose="02020603050405020304" pitchFamily="18" charset="0"/>
                <a:cs typeface="Times New Roman" panose="02020603050405020304" pitchFamily="18" charset="0"/>
              </a:rPr>
              <a:t>高维数据可视化</a:t>
            </a:r>
            <a:endParaRPr lang="en-US" altLang="zh-C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dirty="0"/>
          </a:p>
        </p:txBody>
      </p:sp>
    </p:spTree>
    <p:extLst>
      <p:ext uri="{BB962C8B-B14F-4D97-AF65-F5344CB8AC3E}">
        <p14:creationId xmlns:p14="http://schemas.microsoft.com/office/powerpoint/2010/main" val="166052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CECD-AC03-42FA-A2FA-373ED9C4BBFD}"/>
              </a:ext>
            </a:extLst>
          </p:cNvPr>
          <p:cNvSpPr>
            <a:spLocks noGrp="1"/>
          </p:cNvSpPr>
          <p:nvPr>
            <p:ph type="title"/>
          </p:nvPr>
        </p:nvSpPr>
        <p:spPr>
          <a:xfrm>
            <a:off x="3122160" y="3614378"/>
            <a:ext cx="8187071" cy="1452636"/>
          </a:xfrm>
        </p:spPr>
        <p:txBody>
          <a:bodyPr>
            <a:normAutofit fontScale="90000"/>
          </a:bodyPr>
          <a:lstStyle/>
          <a:p>
            <a:r>
              <a:rPr lang="zh-CN" altLang="en-US" dirty="0"/>
              <a:t>谢谢观看，有不足，请多多包涵。</a:t>
            </a:r>
          </a:p>
        </p:txBody>
      </p:sp>
      <p:pic>
        <p:nvPicPr>
          <p:cNvPr id="4" name="图片 3">
            <a:extLst>
              <a:ext uri="{FF2B5EF4-FFF2-40B4-BE49-F238E27FC236}">
                <a16:creationId xmlns:a16="http://schemas.microsoft.com/office/drawing/2014/main" id="{76BD4BCC-88B2-4D0E-ABC7-18E88D35D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943" y="5183876"/>
            <a:ext cx="1046312" cy="1046312"/>
          </a:xfrm>
          <a:prstGeom prst="rect">
            <a:avLst/>
          </a:prstGeom>
        </p:spPr>
      </p:pic>
    </p:spTree>
    <p:extLst>
      <p:ext uri="{BB962C8B-B14F-4D97-AF65-F5344CB8AC3E}">
        <p14:creationId xmlns:p14="http://schemas.microsoft.com/office/powerpoint/2010/main" val="70733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C11C9-FC55-47CC-8222-CDCDEDF34418}"/>
              </a:ext>
            </a:extLst>
          </p:cNvPr>
          <p:cNvSpPr>
            <a:spLocks noGrp="1"/>
          </p:cNvSpPr>
          <p:nvPr>
            <p:ph type="title"/>
          </p:nvPr>
        </p:nvSpPr>
        <p:spPr>
          <a:xfrm>
            <a:off x="1251678" y="382385"/>
            <a:ext cx="10178322" cy="956221"/>
          </a:xfrm>
        </p:spPr>
        <p:txBody>
          <a:bodyPr>
            <a:normAutofit/>
          </a:bodyPr>
          <a:lstStyle/>
          <a:p>
            <a:r>
              <a:rPr lang="zh-CN" altLang="en-US" sz="4400" b="1" dirty="0"/>
              <a:t>小圆蓝细胞瘤</a:t>
            </a:r>
            <a:r>
              <a:rPr lang="en-US" altLang="zh-CN" sz="4400" b="1" dirty="0">
                <a:latin typeface="Times New Roman" panose="02020603050405020304" pitchFamily="18" charset="0"/>
                <a:cs typeface="Times New Roman" panose="02020603050405020304" pitchFamily="18" charset="0"/>
              </a:rPr>
              <a:t>(SRBCTs)</a:t>
            </a:r>
            <a:r>
              <a:rPr lang="zh-CN" altLang="en-US" sz="4400" b="1" dirty="0"/>
              <a:t>亚型</a:t>
            </a:r>
          </a:p>
        </p:txBody>
      </p:sp>
      <p:sp>
        <p:nvSpPr>
          <p:cNvPr id="3" name="内容占位符 2">
            <a:extLst>
              <a:ext uri="{FF2B5EF4-FFF2-40B4-BE49-F238E27FC236}">
                <a16:creationId xmlns:a16="http://schemas.microsoft.com/office/drawing/2014/main" id="{0327E964-DF54-4F98-905D-670A3F9430DE}"/>
              </a:ext>
            </a:extLst>
          </p:cNvPr>
          <p:cNvSpPr>
            <a:spLocks noGrp="1"/>
          </p:cNvSpPr>
          <p:nvPr>
            <p:ph idx="1"/>
          </p:nvPr>
        </p:nvSpPr>
        <p:spPr>
          <a:xfrm>
            <a:off x="1006839" y="1531857"/>
            <a:ext cx="10178322" cy="5085760"/>
          </a:xfrm>
        </p:spPr>
        <p:txBody>
          <a:bodyPr/>
          <a:lstStyle/>
          <a:p>
            <a:r>
              <a:rPr lang="en-US" altLang="zh-CN" dirty="0"/>
              <a:t>NB-neuroblastoma </a:t>
            </a:r>
            <a:r>
              <a:rPr lang="zh-CN" altLang="en-US" dirty="0"/>
              <a:t>神经母细胞瘤</a:t>
            </a:r>
            <a:endParaRPr lang="en-US" altLang="zh-CN" dirty="0"/>
          </a:p>
          <a:p>
            <a:pPr marL="0" indent="0">
              <a:buNone/>
            </a:pPr>
            <a:endParaRPr lang="en-US" altLang="zh-CN" dirty="0"/>
          </a:p>
          <a:p>
            <a:r>
              <a:rPr lang="en-US" altLang="zh-CN" dirty="0"/>
              <a:t>RMS-rhabdomyosarcoma </a:t>
            </a:r>
            <a:r>
              <a:rPr lang="zh-CN" altLang="en-US" dirty="0"/>
              <a:t>横纹肌肉瘤</a:t>
            </a:r>
            <a:endParaRPr lang="en-US" altLang="zh-CN" dirty="0"/>
          </a:p>
          <a:p>
            <a:pPr marL="0" indent="0">
              <a:buNone/>
            </a:pPr>
            <a:endParaRPr lang="en-US" altLang="zh-CN" dirty="0"/>
          </a:p>
          <a:p>
            <a:r>
              <a:rPr lang="en-US" altLang="zh-CN" dirty="0"/>
              <a:t>NHL-non-Hodgkin lymphoma </a:t>
            </a:r>
            <a:r>
              <a:rPr lang="zh-CN" altLang="en-US" dirty="0"/>
              <a:t>非霍金淋巴瘤</a:t>
            </a:r>
            <a:endParaRPr lang="en-US" altLang="zh-CN" dirty="0"/>
          </a:p>
          <a:p>
            <a:pPr marL="0" indent="0">
              <a:buNone/>
            </a:pPr>
            <a:endParaRPr lang="en-US" altLang="zh-CN" dirty="0"/>
          </a:p>
          <a:p>
            <a:r>
              <a:rPr lang="en-US" altLang="zh-CN" dirty="0"/>
              <a:t>EWS-the Ewing family of tumors </a:t>
            </a:r>
            <a:r>
              <a:rPr lang="zh-CN" altLang="en-US" dirty="0"/>
              <a:t>尤因肿瘤群</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75F6ACE-BFCD-4375-A250-749E669AD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9" y="1403283"/>
            <a:ext cx="2675328" cy="1790700"/>
          </a:xfrm>
          <a:prstGeom prst="rect">
            <a:avLst/>
          </a:prstGeom>
        </p:spPr>
      </p:pic>
      <p:pic>
        <p:nvPicPr>
          <p:cNvPr id="7" name="图片 6">
            <a:extLst>
              <a:ext uri="{FF2B5EF4-FFF2-40B4-BE49-F238E27FC236}">
                <a16:creationId xmlns:a16="http://schemas.microsoft.com/office/drawing/2014/main" id="{8A6EBBB5-DDEF-4009-AD1E-5FBB13BA1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2296" y="1403283"/>
            <a:ext cx="2381250" cy="1790700"/>
          </a:xfrm>
          <a:prstGeom prst="rect">
            <a:avLst/>
          </a:prstGeom>
        </p:spPr>
      </p:pic>
      <p:pic>
        <p:nvPicPr>
          <p:cNvPr id="9" name="图片 8">
            <a:extLst>
              <a:ext uri="{FF2B5EF4-FFF2-40B4-BE49-F238E27FC236}">
                <a16:creationId xmlns:a16="http://schemas.microsoft.com/office/drawing/2014/main" id="{58BD0013-3765-4ADE-B6B7-A02ED4F389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206" y="3758938"/>
            <a:ext cx="2621961" cy="2621961"/>
          </a:xfrm>
          <a:prstGeom prst="rect">
            <a:avLst/>
          </a:prstGeom>
        </p:spPr>
      </p:pic>
      <p:pic>
        <p:nvPicPr>
          <p:cNvPr id="11" name="图片 10">
            <a:extLst>
              <a:ext uri="{FF2B5EF4-FFF2-40B4-BE49-F238E27FC236}">
                <a16:creationId xmlns:a16="http://schemas.microsoft.com/office/drawing/2014/main" id="{1BC2B64D-CDAB-4E69-8F4E-3F04F0700F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2297" y="4100660"/>
            <a:ext cx="2557470" cy="1923217"/>
          </a:xfrm>
          <a:prstGeom prst="rect">
            <a:avLst/>
          </a:prstGeom>
        </p:spPr>
      </p:pic>
      <p:sp>
        <p:nvSpPr>
          <p:cNvPr id="12" name="文本框 11">
            <a:extLst>
              <a:ext uri="{FF2B5EF4-FFF2-40B4-BE49-F238E27FC236}">
                <a16:creationId xmlns:a16="http://schemas.microsoft.com/office/drawing/2014/main" id="{8AC998AF-DE53-4514-B839-BF3362F61AAA}"/>
              </a:ext>
            </a:extLst>
          </p:cNvPr>
          <p:cNvSpPr txBox="1"/>
          <p:nvPr/>
        </p:nvSpPr>
        <p:spPr>
          <a:xfrm>
            <a:off x="7487819" y="3193983"/>
            <a:ext cx="434734"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NB</a:t>
            </a:r>
            <a:endParaRPr lang="zh-CN" altLang="en-US" sz="1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57DE148-84C2-4722-9F15-323F73A167A6}"/>
              </a:ext>
            </a:extLst>
          </p:cNvPr>
          <p:cNvSpPr txBox="1"/>
          <p:nvPr/>
        </p:nvSpPr>
        <p:spPr>
          <a:xfrm>
            <a:off x="10243665" y="3194787"/>
            <a:ext cx="583814"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RMS</a:t>
            </a:r>
            <a:endParaRPr lang="zh-CN" altLang="en-US" sz="14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141E3430-7B24-4E30-B5D5-01E6D0BB007C}"/>
              </a:ext>
            </a:extLst>
          </p:cNvPr>
          <p:cNvSpPr txBox="1"/>
          <p:nvPr/>
        </p:nvSpPr>
        <p:spPr>
          <a:xfrm>
            <a:off x="7487819" y="6387317"/>
            <a:ext cx="574196"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NHL</a:t>
            </a:r>
            <a:endParaRPr lang="zh-CN" altLang="en-US" sz="14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5020A9A-654A-45AF-B1E0-DB5BC3AD75F9}"/>
              </a:ext>
            </a:extLst>
          </p:cNvPr>
          <p:cNvSpPr txBox="1"/>
          <p:nvPr/>
        </p:nvSpPr>
        <p:spPr>
          <a:xfrm>
            <a:off x="10318205" y="6387317"/>
            <a:ext cx="583814"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EWS</a:t>
            </a:r>
            <a:endParaRPr lang="zh-CN" altLang="en-US" sz="1400" b="1" dirty="0">
              <a:latin typeface="Times New Roman" panose="02020603050405020304" pitchFamily="18" charset="0"/>
              <a:cs typeface="Times New Roman" panose="02020603050405020304" pitchFamily="18" charset="0"/>
            </a:endParaRPr>
          </a:p>
        </p:txBody>
      </p:sp>
      <p:graphicFrame>
        <p:nvGraphicFramePr>
          <p:cNvPr id="16" name="表格 16">
            <a:extLst>
              <a:ext uri="{FF2B5EF4-FFF2-40B4-BE49-F238E27FC236}">
                <a16:creationId xmlns:a16="http://schemas.microsoft.com/office/drawing/2014/main" id="{2DA5C67E-00CE-4F89-A29E-B6B7A2C8D646}"/>
              </a:ext>
            </a:extLst>
          </p:cNvPr>
          <p:cNvGraphicFramePr>
            <a:graphicFrameLocks noGrp="1"/>
          </p:cNvGraphicFramePr>
          <p:nvPr>
            <p:extLst>
              <p:ext uri="{D42A27DB-BD31-4B8C-83A1-F6EECF244321}">
                <p14:modId xmlns:p14="http://schemas.microsoft.com/office/powerpoint/2010/main" val="3042959906"/>
              </p:ext>
            </p:extLst>
          </p:nvPr>
        </p:nvGraphicFramePr>
        <p:xfrm>
          <a:off x="1251678" y="4833257"/>
          <a:ext cx="4764144" cy="1487492"/>
        </p:xfrm>
        <a:graphic>
          <a:graphicData uri="http://schemas.openxmlformats.org/drawingml/2006/table">
            <a:tbl>
              <a:tblPr firstRow="1" bandRow="1">
                <a:tableStyleId>{5C22544A-7EE6-4342-B048-85BDC9FD1C3A}</a:tableStyleId>
              </a:tblPr>
              <a:tblGrid>
                <a:gridCol w="794024">
                  <a:extLst>
                    <a:ext uri="{9D8B030D-6E8A-4147-A177-3AD203B41FA5}">
                      <a16:colId xmlns:a16="http://schemas.microsoft.com/office/drawing/2014/main" val="414598524"/>
                    </a:ext>
                  </a:extLst>
                </a:gridCol>
                <a:gridCol w="794024">
                  <a:extLst>
                    <a:ext uri="{9D8B030D-6E8A-4147-A177-3AD203B41FA5}">
                      <a16:colId xmlns:a16="http://schemas.microsoft.com/office/drawing/2014/main" val="2308025952"/>
                    </a:ext>
                  </a:extLst>
                </a:gridCol>
                <a:gridCol w="794024">
                  <a:extLst>
                    <a:ext uri="{9D8B030D-6E8A-4147-A177-3AD203B41FA5}">
                      <a16:colId xmlns:a16="http://schemas.microsoft.com/office/drawing/2014/main" val="3627639036"/>
                    </a:ext>
                  </a:extLst>
                </a:gridCol>
                <a:gridCol w="794024">
                  <a:extLst>
                    <a:ext uri="{9D8B030D-6E8A-4147-A177-3AD203B41FA5}">
                      <a16:colId xmlns:a16="http://schemas.microsoft.com/office/drawing/2014/main" val="2572745202"/>
                    </a:ext>
                  </a:extLst>
                </a:gridCol>
                <a:gridCol w="794024">
                  <a:extLst>
                    <a:ext uri="{9D8B030D-6E8A-4147-A177-3AD203B41FA5}">
                      <a16:colId xmlns:a16="http://schemas.microsoft.com/office/drawing/2014/main" val="3916722236"/>
                    </a:ext>
                  </a:extLst>
                </a:gridCol>
                <a:gridCol w="794024">
                  <a:extLst>
                    <a:ext uri="{9D8B030D-6E8A-4147-A177-3AD203B41FA5}">
                      <a16:colId xmlns:a16="http://schemas.microsoft.com/office/drawing/2014/main" val="1378261083"/>
                    </a:ext>
                  </a:extLst>
                </a:gridCol>
              </a:tblGrid>
              <a:tr h="371873">
                <a:tc>
                  <a:txBody>
                    <a:bodyPr/>
                    <a:lstStyle/>
                    <a:p>
                      <a:pPr algn="ctr"/>
                      <a:r>
                        <a:rPr lang="zh-CN" altLang="en-US" dirty="0"/>
                        <a:t>亚型</a:t>
                      </a:r>
                    </a:p>
                  </a:txBody>
                  <a:tcPr/>
                </a:tc>
                <a:tc>
                  <a:txBody>
                    <a:bodyPr/>
                    <a:lstStyle/>
                    <a:p>
                      <a:pPr algn="ctr"/>
                      <a:r>
                        <a:rPr lang="en-US" altLang="zh-CN" dirty="0"/>
                        <a:t>NB</a:t>
                      </a:r>
                      <a:endParaRPr lang="zh-CN" altLang="en-US" dirty="0"/>
                    </a:p>
                  </a:txBody>
                  <a:tcPr/>
                </a:tc>
                <a:tc>
                  <a:txBody>
                    <a:bodyPr/>
                    <a:lstStyle/>
                    <a:p>
                      <a:pPr algn="ctr"/>
                      <a:r>
                        <a:rPr lang="en-US" altLang="zh-CN" dirty="0"/>
                        <a:t>RMS</a:t>
                      </a:r>
                      <a:endParaRPr lang="zh-CN" altLang="en-US" dirty="0"/>
                    </a:p>
                  </a:txBody>
                  <a:tcPr/>
                </a:tc>
                <a:tc>
                  <a:txBody>
                    <a:bodyPr/>
                    <a:lstStyle/>
                    <a:p>
                      <a:pPr algn="ctr"/>
                      <a:r>
                        <a:rPr lang="en-US" altLang="zh-CN" dirty="0"/>
                        <a:t>NHL</a:t>
                      </a:r>
                      <a:endParaRPr lang="zh-CN" altLang="en-US" dirty="0"/>
                    </a:p>
                  </a:txBody>
                  <a:tcPr/>
                </a:tc>
                <a:tc>
                  <a:txBody>
                    <a:bodyPr/>
                    <a:lstStyle/>
                    <a:p>
                      <a:pPr algn="ctr"/>
                      <a:r>
                        <a:rPr lang="en-US" altLang="zh-CN" dirty="0"/>
                        <a:t>EWS</a:t>
                      </a:r>
                      <a:endParaRPr lang="zh-CN" altLang="en-US" dirty="0"/>
                    </a:p>
                  </a:txBody>
                  <a:tcPr/>
                </a:tc>
                <a:tc>
                  <a:txBody>
                    <a:bodyPr/>
                    <a:lstStyle/>
                    <a:p>
                      <a:pPr algn="ctr"/>
                      <a:r>
                        <a:rPr lang="zh-CN" altLang="en-US" dirty="0"/>
                        <a:t>合计</a:t>
                      </a:r>
                    </a:p>
                  </a:txBody>
                  <a:tcPr/>
                </a:tc>
                <a:extLst>
                  <a:ext uri="{0D108BD9-81ED-4DB2-BD59-A6C34878D82A}">
                    <a16:rowId xmlns:a16="http://schemas.microsoft.com/office/drawing/2014/main" val="690793714"/>
                  </a:ext>
                </a:extLst>
              </a:tr>
              <a:tr h="371873">
                <a:tc>
                  <a:txBody>
                    <a:bodyPr/>
                    <a:lstStyle/>
                    <a:p>
                      <a:pPr algn="ctr"/>
                      <a:r>
                        <a:rPr lang="en-US" altLang="zh-CN" dirty="0"/>
                        <a:t>Train</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23</a:t>
                      </a:r>
                      <a:endParaRPr lang="zh-CN" altLang="en-US" dirty="0"/>
                    </a:p>
                  </a:txBody>
                  <a:tcPr/>
                </a:tc>
                <a:tc>
                  <a:txBody>
                    <a:bodyPr/>
                    <a:lstStyle/>
                    <a:p>
                      <a:pPr algn="ctr"/>
                      <a:r>
                        <a:rPr lang="en-US" altLang="zh-CN" b="1" dirty="0">
                          <a:solidFill>
                            <a:srgbClr val="FF0000"/>
                          </a:solidFill>
                        </a:rPr>
                        <a:t>63</a:t>
                      </a:r>
                      <a:endParaRPr lang="zh-CN" altLang="en-US" b="1" dirty="0">
                        <a:solidFill>
                          <a:srgbClr val="FF0000"/>
                        </a:solidFill>
                      </a:endParaRPr>
                    </a:p>
                  </a:txBody>
                  <a:tcPr/>
                </a:tc>
                <a:extLst>
                  <a:ext uri="{0D108BD9-81ED-4DB2-BD59-A6C34878D82A}">
                    <a16:rowId xmlns:a16="http://schemas.microsoft.com/office/drawing/2014/main" val="4254724163"/>
                  </a:ext>
                </a:extLst>
              </a:tr>
              <a:tr h="371873">
                <a:tc>
                  <a:txBody>
                    <a:bodyPr/>
                    <a:lstStyle/>
                    <a:p>
                      <a:pPr algn="ctr"/>
                      <a:r>
                        <a:rPr lang="en-US" altLang="zh-CN" dirty="0"/>
                        <a:t>Test</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b="1" dirty="0">
                          <a:solidFill>
                            <a:srgbClr val="FF0000"/>
                          </a:solidFill>
                        </a:rPr>
                        <a:t>20</a:t>
                      </a:r>
                      <a:endParaRPr lang="zh-CN" altLang="en-US" b="1" dirty="0">
                        <a:solidFill>
                          <a:srgbClr val="FF0000"/>
                        </a:solidFill>
                      </a:endParaRPr>
                    </a:p>
                  </a:txBody>
                  <a:tcPr/>
                </a:tc>
                <a:extLst>
                  <a:ext uri="{0D108BD9-81ED-4DB2-BD59-A6C34878D82A}">
                    <a16:rowId xmlns:a16="http://schemas.microsoft.com/office/drawing/2014/main" val="3989178626"/>
                  </a:ext>
                </a:extLst>
              </a:tr>
              <a:tr h="371873">
                <a:tc>
                  <a:txBody>
                    <a:bodyPr/>
                    <a:lstStyle/>
                    <a:p>
                      <a:pPr algn="ctr"/>
                      <a:r>
                        <a:rPr lang="zh-CN" altLang="en-US" dirty="0"/>
                        <a:t>合计</a:t>
                      </a:r>
                    </a:p>
                  </a:txBody>
                  <a:tcPr/>
                </a:tc>
                <a:tc>
                  <a:txBody>
                    <a:bodyPr/>
                    <a:lstStyle/>
                    <a:p>
                      <a:pPr algn="ctr"/>
                      <a:r>
                        <a:rPr lang="en-US" altLang="zh-CN" dirty="0"/>
                        <a:t>18</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29</a:t>
                      </a:r>
                      <a:endParaRPr lang="zh-CN" altLang="en-US" dirty="0"/>
                    </a:p>
                  </a:txBody>
                  <a:tcPr/>
                </a:tc>
                <a:tc>
                  <a:txBody>
                    <a:bodyPr/>
                    <a:lstStyle/>
                    <a:p>
                      <a:pPr algn="ctr"/>
                      <a:r>
                        <a:rPr lang="en-US" altLang="zh-CN" dirty="0"/>
                        <a:t>83</a:t>
                      </a:r>
                      <a:endParaRPr lang="zh-CN" altLang="en-US" dirty="0"/>
                    </a:p>
                  </a:txBody>
                  <a:tcPr/>
                </a:tc>
                <a:extLst>
                  <a:ext uri="{0D108BD9-81ED-4DB2-BD59-A6C34878D82A}">
                    <a16:rowId xmlns:a16="http://schemas.microsoft.com/office/drawing/2014/main" val="1103841212"/>
                  </a:ext>
                </a:extLst>
              </a:tr>
            </a:tbl>
          </a:graphicData>
        </a:graphic>
      </p:graphicFrame>
    </p:spTree>
    <p:extLst>
      <p:ext uri="{BB962C8B-B14F-4D97-AF65-F5344CB8AC3E}">
        <p14:creationId xmlns:p14="http://schemas.microsoft.com/office/powerpoint/2010/main" val="382975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58682D70-9DDD-4FB4-A753-4AC9B0B3431B}"/>
              </a:ext>
            </a:extLst>
          </p:cNvPr>
          <p:cNvGraphicFramePr>
            <a:graphicFrameLocks noGrp="1"/>
          </p:cNvGraphicFramePr>
          <p:nvPr>
            <p:ph idx="1"/>
            <p:extLst>
              <p:ext uri="{D42A27DB-BD31-4B8C-83A1-F6EECF244321}">
                <p14:modId xmlns:p14="http://schemas.microsoft.com/office/powerpoint/2010/main" val="2037446740"/>
              </p:ext>
            </p:extLst>
          </p:nvPr>
        </p:nvGraphicFramePr>
        <p:xfrm>
          <a:off x="1250949" y="1514702"/>
          <a:ext cx="9362620" cy="370840"/>
        </p:xfrm>
        <a:graphic>
          <a:graphicData uri="http://schemas.openxmlformats.org/drawingml/2006/table">
            <a:tbl>
              <a:tblPr firstRow="1" bandRow="1">
                <a:tableStyleId>{5C22544A-7EE6-4342-B048-85BDC9FD1C3A}</a:tableStyleId>
              </a:tblPr>
              <a:tblGrid>
                <a:gridCol w="936262">
                  <a:extLst>
                    <a:ext uri="{9D8B030D-6E8A-4147-A177-3AD203B41FA5}">
                      <a16:colId xmlns:a16="http://schemas.microsoft.com/office/drawing/2014/main" val="959998200"/>
                    </a:ext>
                  </a:extLst>
                </a:gridCol>
                <a:gridCol w="936262">
                  <a:extLst>
                    <a:ext uri="{9D8B030D-6E8A-4147-A177-3AD203B41FA5}">
                      <a16:colId xmlns:a16="http://schemas.microsoft.com/office/drawing/2014/main" val="2675446485"/>
                    </a:ext>
                  </a:extLst>
                </a:gridCol>
                <a:gridCol w="936262">
                  <a:extLst>
                    <a:ext uri="{9D8B030D-6E8A-4147-A177-3AD203B41FA5}">
                      <a16:colId xmlns:a16="http://schemas.microsoft.com/office/drawing/2014/main" val="2577201863"/>
                    </a:ext>
                  </a:extLst>
                </a:gridCol>
                <a:gridCol w="936262">
                  <a:extLst>
                    <a:ext uri="{9D8B030D-6E8A-4147-A177-3AD203B41FA5}">
                      <a16:colId xmlns:a16="http://schemas.microsoft.com/office/drawing/2014/main" val="287082306"/>
                    </a:ext>
                  </a:extLst>
                </a:gridCol>
                <a:gridCol w="936262">
                  <a:extLst>
                    <a:ext uri="{9D8B030D-6E8A-4147-A177-3AD203B41FA5}">
                      <a16:colId xmlns:a16="http://schemas.microsoft.com/office/drawing/2014/main" val="4193707028"/>
                    </a:ext>
                  </a:extLst>
                </a:gridCol>
                <a:gridCol w="936262">
                  <a:extLst>
                    <a:ext uri="{9D8B030D-6E8A-4147-A177-3AD203B41FA5}">
                      <a16:colId xmlns:a16="http://schemas.microsoft.com/office/drawing/2014/main" val="3161035918"/>
                    </a:ext>
                  </a:extLst>
                </a:gridCol>
                <a:gridCol w="936262">
                  <a:extLst>
                    <a:ext uri="{9D8B030D-6E8A-4147-A177-3AD203B41FA5}">
                      <a16:colId xmlns:a16="http://schemas.microsoft.com/office/drawing/2014/main" val="3301190025"/>
                    </a:ext>
                  </a:extLst>
                </a:gridCol>
                <a:gridCol w="936262">
                  <a:extLst>
                    <a:ext uri="{9D8B030D-6E8A-4147-A177-3AD203B41FA5}">
                      <a16:colId xmlns:a16="http://schemas.microsoft.com/office/drawing/2014/main" val="2897071054"/>
                    </a:ext>
                  </a:extLst>
                </a:gridCol>
                <a:gridCol w="936262">
                  <a:extLst>
                    <a:ext uri="{9D8B030D-6E8A-4147-A177-3AD203B41FA5}">
                      <a16:colId xmlns:a16="http://schemas.microsoft.com/office/drawing/2014/main" val="898895464"/>
                    </a:ext>
                  </a:extLst>
                </a:gridCol>
                <a:gridCol w="936262">
                  <a:extLst>
                    <a:ext uri="{9D8B030D-6E8A-4147-A177-3AD203B41FA5}">
                      <a16:colId xmlns:a16="http://schemas.microsoft.com/office/drawing/2014/main" val="1032635663"/>
                    </a:ext>
                  </a:extLst>
                </a:gridCol>
              </a:tblGrid>
              <a:tr h="370840">
                <a:tc>
                  <a:txBody>
                    <a:bodyPr/>
                    <a:lstStyle/>
                    <a:p>
                      <a:pPr algn="ctr"/>
                      <a:r>
                        <a:rPr lang="en-US" altLang="zh-CN" dirty="0"/>
                        <a:t>G1 </a:t>
                      </a:r>
                      <a:endParaRPr lang="zh-CN" altLang="en-US" dirty="0"/>
                    </a:p>
                  </a:txBody>
                  <a:tcPr/>
                </a:tc>
                <a:tc>
                  <a:txBody>
                    <a:bodyPr/>
                    <a:lstStyle/>
                    <a:p>
                      <a:pPr algn="ctr"/>
                      <a:r>
                        <a:rPr lang="en-US" altLang="zh-CN" dirty="0"/>
                        <a:t>G2</a:t>
                      </a:r>
                      <a:endParaRPr lang="zh-CN" altLang="en-US" dirty="0"/>
                    </a:p>
                  </a:txBody>
                  <a:tcPr/>
                </a:tc>
                <a:tc>
                  <a:txBody>
                    <a:bodyPr/>
                    <a:lstStyle/>
                    <a:p>
                      <a:pPr algn="ctr"/>
                      <a:r>
                        <a:rPr lang="en-US" altLang="zh-CN" dirty="0"/>
                        <a:t>G3</a:t>
                      </a:r>
                      <a:endParaRPr lang="zh-CN" altLang="en-US" dirty="0"/>
                    </a:p>
                  </a:txBody>
                  <a:tcPr/>
                </a:tc>
                <a:tc>
                  <a:txBody>
                    <a:bodyPr/>
                    <a:lstStyle/>
                    <a:p>
                      <a:pPr algn="ctr"/>
                      <a:r>
                        <a:rPr lang="en-US" altLang="zh-CN" dirty="0"/>
                        <a:t>G4</a:t>
                      </a:r>
                      <a:endParaRPr lang="zh-CN" altLang="en-US" dirty="0"/>
                    </a:p>
                  </a:txBody>
                  <a:tcPr/>
                </a:tc>
                <a:tc>
                  <a:txBody>
                    <a:bodyPr/>
                    <a:lstStyle/>
                    <a:p>
                      <a:pPr algn="ctr"/>
                      <a:r>
                        <a:rPr lang="en-US" altLang="zh-CN" dirty="0"/>
                        <a:t>G5</a:t>
                      </a:r>
                      <a:endParaRPr lang="zh-CN" altLang="en-US" dirty="0"/>
                    </a:p>
                  </a:txBody>
                  <a:tcPr/>
                </a:tc>
                <a:tc>
                  <a:txBody>
                    <a:bodyPr/>
                    <a:lstStyle/>
                    <a:p>
                      <a:pPr algn="ctr"/>
                      <a:r>
                        <a:rPr lang="en-US" altLang="zh-CN" dirty="0"/>
                        <a:t>G6</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G2306</a:t>
                      </a:r>
                      <a:endParaRPr lang="zh-CN" altLang="en-US" dirty="0"/>
                    </a:p>
                  </a:txBody>
                  <a:tcPr/>
                </a:tc>
                <a:tc>
                  <a:txBody>
                    <a:bodyPr/>
                    <a:lstStyle/>
                    <a:p>
                      <a:pPr algn="ctr"/>
                      <a:r>
                        <a:rPr lang="en-US" altLang="zh-CN" dirty="0"/>
                        <a:t>G2307</a:t>
                      </a:r>
                      <a:endParaRPr lang="zh-CN" altLang="en-US" dirty="0"/>
                    </a:p>
                  </a:txBody>
                  <a:tcPr/>
                </a:tc>
                <a:tc>
                  <a:txBody>
                    <a:bodyPr/>
                    <a:lstStyle/>
                    <a:p>
                      <a:pPr algn="ctr"/>
                      <a:r>
                        <a:rPr lang="en-US" altLang="zh-CN" dirty="0"/>
                        <a:t>G2308</a:t>
                      </a:r>
                      <a:endParaRPr lang="zh-CN" altLang="en-US" dirty="0"/>
                    </a:p>
                  </a:txBody>
                  <a:tcPr/>
                </a:tc>
                <a:extLst>
                  <a:ext uri="{0D108BD9-81ED-4DB2-BD59-A6C34878D82A}">
                    <a16:rowId xmlns:a16="http://schemas.microsoft.com/office/drawing/2014/main" val="2632418030"/>
                  </a:ext>
                </a:extLst>
              </a:tr>
            </a:tbl>
          </a:graphicData>
        </a:graphic>
      </p:graphicFrame>
      <p:sp>
        <p:nvSpPr>
          <p:cNvPr id="4" name="标题 1">
            <a:extLst>
              <a:ext uri="{FF2B5EF4-FFF2-40B4-BE49-F238E27FC236}">
                <a16:creationId xmlns:a16="http://schemas.microsoft.com/office/drawing/2014/main" id="{A882B3FA-473B-46E8-B047-BADBBEEA0A75}"/>
              </a:ext>
            </a:extLst>
          </p:cNvPr>
          <p:cNvSpPr>
            <a:spLocks noGrp="1"/>
          </p:cNvSpPr>
          <p:nvPr>
            <p:ph type="title"/>
          </p:nvPr>
        </p:nvSpPr>
        <p:spPr>
          <a:xfrm>
            <a:off x="1250950" y="382588"/>
            <a:ext cx="10179050" cy="771298"/>
          </a:xfrm>
        </p:spPr>
        <p:txBody>
          <a:bodyPr>
            <a:normAutofit/>
          </a:bodyPr>
          <a:lstStyle/>
          <a:p>
            <a:r>
              <a:rPr lang="zh-CN" altLang="en-US" sz="4400" b="1" dirty="0"/>
              <a:t>“扁平”的数据集</a:t>
            </a:r>
          </a:p>
        </p:txBody>
      </p:sp>
      <p:graphicFrame>
        <p:nvGraphicFramePr>
          <p:cNvPr id="8" name="表格 5">
            <a:extLst>
              <a:ext uri="{FF2B5EF4-FFF2-40B4-BE49-F238E27FC236}">
                <a16:creationId xmlns:a16="http://schemas.microsoft.com/office/drawing/2014/main" id="{A8DEF893-32B6-49BB-9B55-91441C47B723}"/>
              </a:ext>
            </a:extLst>
          </p:cNvPr>
          <p:cNvGraphicFramePr>
            <a:graphicFrameLocks/>
          </p:cNvGraphicFramePr>
          <p:nvPr>
            <p:extLst>
              <p:ext uri="{D42A27DB-BD31-4B8C-83A1-F6EECF244321}">
                <p14:modId xmlns:p14="http://schemas.microsoft.com/office/powerpoint/2010/main" val="2913980314"/>
              </p:ext>
            </p:extLst>
          </p:nvPr>
        </p:nvGraphicFramePr>
        <p:xfrm>
          <a:off x="1250949" y="2001521"/>
          <a:ext cx="9362620" cy="370840"/>
        </p:xfrm>
        <a:graphic>
          <a:graphicData uri="http://schemas.openxmlformats.org/drawingml/2006/table">
            <a:tbl>
              <a:tblPr firstRow="1" bandRow="1">
                <a:tableStyleId>{5C22544A-7EE6-4342-B048-85BDC9FD1C3A}</a:tableStyleId>
              </a:tblPr>
              <a:tblGrid>
                <a:gridCol w="936262">
                  <a:extLst>
                    <a:ext uri="{9D8B030D-6E8A-4147-A177-3AD203B41FA5}">
                      <a16:colId xmlns:a16="http://schemas.microsoft.com/office/drawing/2014/main" val="959998200"/>
                    </a:ext>
                  </a:extLst>
                </a:gridCol>
                <a:gridCol w="936262">
                  <a:extLst>
                    <a:ext uri="{9D8B030D-6E8A-4147-A177-3AD203B41FA5}">
                      <a16:colId xmlns:a16="http://schemas.microsoft.com/office/drawing/2014/main" val="2675446485"/>
                    </a:ext>
                  </a:extLst>
                </a:gridCol>
                <a:gridCol w="936262">
                  <a:extLst>
                    <a:ext uri="{9D8B030D-6E8A-4147-A177-3AD203B41FA5}">
                      <a16:colId xmlns:a16="http://schemas.microsoft.com/office/drawing/2014/main" val="2577201863"/>
                    </a:ext>
                  </a:extLst>
                </a:gridCol>
                <a:gridCol w="936262">
                  <a:extLst>
                    <a:ext uri="{9D8B030D-6E8A-4147-A177-3AD203B41FA5}">
                      <a16:colId xmlns:a16="http://schemas.microsoft.com/office/drawing/2014/main" val="287082306"/>
                    </a:ext>
                  </a:extLst>
                </a:gridCol>
                <a:gridCol w="936262">
                  <a:extLst>
                    <a:ext uri="{9D8B030D-6E8A-4147-A177-3AD203B41FA5}">
                      <a16:colId xmlns:a16="http://schemas.microsoft.com/office/drawing/2014/main" val="4193707028"/>
                    </a:ext>
                  </a:extLst>
                </a:gridCol>
                <a:gridCol w="936262">
                  <a:extLst>
                    <a:ext uri="{9D8B030D-6E8A-4147-A177-3AD203B41FA5}">
                      <a16:colId xmlns:a16="http://schemas.microsoft.com/office/drawing/2014/main" val="3161035918"/>
                    </a:ext>
                  </a:extLst>
                </a:gridCol>
                <a:gridCol w="936262">
                  <a:extLst>
                    <a:ext uri="{9D8B030D-6E8A-4147-A177-3AD203B41FA5}">
                      <a16:colId xmlns:a16="http://schemas.microsoft.com/office/drawing/2014/main" val="3301190025"/>
                    </a:ext>
                  </a:extLst>
                </a:gridCol>
                <a:gridCol w="936262">
                  <a:extLst>
                    <a:ext uri="{9D8B030D-6E8A-4147-A177-3AD203B41FA5}">
                      <a16:colId xmlns:a16="http://schemas.microsoft.com/office/drawing/2014/main" val="2897071054"/>
                    </a:ext>
                  </a:extLst>
                </a:gridCol>
                <a:gridCol w="936262">
                  <a:extLst>
                    <a:ext uri="{9D8B030D-6E8A-4147-A177-3AD203B41FA5}">
                      <a16:colId xmlns:a16="http://schemas.microsoft.com/office/drawing/2014/main" val="898895464"/>
                    </a:ext>
                  </a:extLst>
                </a:gridCol>
                <a:gridCol w="936262">
                  <a:extLst>
                    <a:ext uri="{9D8B030D-6E8A-4147-A177-3AD203B41FA5}">
                      <a16:colId xmlns:a16="http://schemas.microsoft.com/office/drawing/2014/main" val="1032635663"/>
                    </a:ext>
                  </a:extLst>
                </a:gridCol>
              </a:tblGrid>
              <a:tr h="370840">
                <a:tc>
                  <a:txBody>
                    <a:bodyPr/>
                    <a:lstStyle/>
                    <a:p>
                      <a:pPr algn="ctr"/>
                      <a:r>
                        <a:rPr lang="en-US" altLang="zh-CN" dirty="0"/>
                        <a:t>G1 </a:t>
                      </a:r>
                      <a:endParaRPr lang="zh-CN" altLang="en-US" dirty="0"/>
                    </a:p>
                  </a:txBody>
                  <a:tcPr/>
                </a:tc>
                <a:tc>
                  <a:txBody>
                    <a:bodyPr/>
                    <a:lstStyle/>
                    <a:p>
                      <a:pPr algn="ctr"/>
                      <a:r>
                        <a:rPr lang="en-US" altLang="zh-CN" dirty="0"/>
                        <a:t>G2</a:t>
                      </a:r>
                      <a:endParaRPr lang="zh-CN" altLang="en-US" dirty="0"/>
                    </a:p>
                  </a:txBody>
                  <a:tcPr/>
                </a:tc>
                <a:tc>
                  <a:txBody>
                    <a:bodyPr/>
                    <a:lstStyle/>
                    <a:p>
                      <a:pPr algn="ctr"/>
                      <a:r>
                        <a:rPr lang="en-US" altLang="zh-CN" dirty="0"/>
                        <a:t>G3</a:t>
                      </a:r>
                      <a:endParaRPr lang="zh-CN" altLang="en-US" dirty="0"/>
                    </a:p>
                  </a:txBody>
                  <a:tcPr/>
                </a:tc>
                <a:tc>
                  <a:txBody>
                    <a:bodyPr/>
                    <a:lstStyle/>
                    <a:p>
                      <a:pPr algn="ctr"/>
                      <a:r>
                        <a:rPr lang="en-US" altLang="zh-CN" dirty="0"/>
                        <a:t>G4</a:t>
                      </a:r>
                      <a:endParaRPr lang="zh-CN" altLang="en-US" dirty="0"/>
                    </a:p>
                  </a:txBody>
                  <a:tcPr/>
                </a:tc>
                <a:tc>
                  <a:txBody>
                    <a:bodyPr/>
                    <a:lstStyle/>
                    <a:p>
                      <a:pPr algn="ctr"/>
                      <a:r>
                        <a:rPr lang="en-US" altLang="zh-CN" dirty="0"/>
                        <a:t>G5</a:t>
                      </a:r>
                      <a:endParaRPr lang="zh-CN" altLang="en-US" dirty="0"/>
                    </a:p>
                  </a:txBody>
                  <a:tcPr/>
                </a:tc>
                <a:tc>
                  <a:txBody>
                    <a:bodyPr/>
                    <a:lstStyle/>
                    <a:p>
                      <a:pPr algn="ctr"/>
                      <a:r>
                        <a:rPr lang="en-US" altLang="zh-CN" dirty="0"/>
                        <a:t>G6</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G2306</a:t>
                      </a:r>
                      <a:endParaRPr lang="zh-CN" altLang="en-US" dirty="0"/>
                    </a:p>
                  </a:txBody>
                  <a:tcPr/>
                </a:tc>
                <a:tc>
                  <a:txBody>
                    <a:bodyPr/>
                    <a:lstStyle/>
                    <a:p>
                      <a:pPr algn="ctr"/>
                      <a:r>
                        <a:rPr lang="en-US" altLang="zh-CN" dirty="0"/>
                        <a:t>G2307</a:t>
                      </a:r>
                      <a:endParaRPr lang="zh-CN" altLang="en-US" dirty="0"/>
                    </a:p>
                  </a:txBody>
                  <a:tcPr/>
                </a:tc>
                <a:tc>
                  <a:txBody>
                    <a:bodyPr/>
                    <a:lstStyle/>
                    <a:p>
                      <a:pPr algn="ctr"/>
                      <a:r>
                        <a:rPr lang="en-US" altLang="zh-CN" dirty="0"/>
                        <a:t>G2308</a:t>
                      </a:r>
                      <a:endParaRPr lang="zh-CN" altLang="en-US" dirty="0"/>
                    </a:p>
                  </a:txBody>
                  <a:tcPr/>
                </a:tc>
                <a:extLst>
                  <a:ext uri="{0D108BD9-81ED-4DB2-BD59-A6C34878D82A}">
                    <a16:rowId xmlns:a16="http://schemas.microsoft.com/office/drawing/2014/main" val="2632418030"/>
                  </a:ext>
                </a:extLst>
              </a:tr>
            </a:tbl>
          </a:graphicData>
        </a:graphic>
      </p:graphicFrame>
      <p:graphicFrame>
        <p:nvGraphicFramePr>
          <p:cNvPr id="9" name="表格 5">
            <a:extLst>
              <a:ext uri="{FF2B5EF4-FFF2-40B4-BE49-F238E27FC236}">
                <a16:creationId xmlns:a16="http://schemas.microsoft.com/office/drawing/2014/main" id="{966A7EA6-6A49-4351-85CC-2C994F78D136}"/>
              </a:ext>
            </a:extLst>
          </p:cNvPr>
          <p:cNvGraphicFramePr>
            <a:graphicFrameLocks/>
          </p:cNvGraphicFramePr>
          <p:nvPr>
            <p:extLst>
              <p:ext uri="{D42A27DB-BD31-4B8C-83A1-F6EECF244321}">
                <p14:modId xmlns:p14="http://schemas.microsoft.com/office/powerpoint/2010/main" val="1954890675"/>
              </p:ext>
            </p:extLst>
          </p:nvPr>
        </p:nvGraphicFramePr>
        <p:xfrm>
          <a:off x="1250949" y="2861492"/>
          <a:ext cx="9362620" cy="370840"/>
        </p:xfrm>
        <a:graphic>
          <a:graphicData uri="http://schemas.openxmlformats.org/drawingml/2006/table">
            <a:tbl>
              <a:tblPr firstRow="1" bandRow="1">
                <a:tableStyleId>{5C22544A-7EE6-4342-B048-85BDC9FD1C3A}</a:tableStyleId>
              </a:tblPr>
              <a:tblGrid>
                <a:gridCol w="936262">
                  <a:extLst>
                    <a:ext uri="{9D8B030D-6E8A-4147-A177-3AD203B41FA5}">
                      <a16:colId xmlns:a16="http://schemas.microsoft.com/office/drawing/2014/main" val="959998200"/>
                    </a:ext>
                  </a:extLst>
                </a:gridCol>
                <a:gridCol w="936262">
                  <a:extLst>
                    <a:ext uri="{9D8B030D-6E8A-4147-A177-3AD203B41FA5}">
                      <a16:colId xmlns:a16="http://schemas.microsoft.com/office/drawing/2014/main" val="2675446485"/>
                    </a:ext>
                  </a:extLst>
                </a:gridCol>
                <a:gridCol w="936262">
                  <a:extLst>
                    <a:ext uri="{9D8B030D-6E8A-4147-A177-3AD203B41FA5}">
                      <a16:colId xmlns:a16="http://schemas.microsoft.com/office/drawing/2014/main" val="2577201863"/>
                    </a:ext>
                  </a:extLst>
                </a:gridCol>
                <a:gridCol w="936262">
                  <a:extLst>
                    <a:ext uri="{9D8B030D-6E8A-4147-A177-3AD203B41FA5}">
                      <a16:colId xmlns:a16="http://schemas.microsoft.com/office/drawing/2014/main" val="287082306"/>
                    </a:ext>
                  </a:extLst>
                </a:gridCol>
                <a:gridCol w="936262">
                  <a:extLst>
                    <a:ext uri="{9D8B030D-6E8A-4147-A177-3AD203B41FA5}">
                      <a16:colId xmlns:a16="http://schemas.microsoft.com/office/drawing/2014/main" val="4193707028"/>
                    </a:ext>
                  </a:extLst>
                </a:gridCol>
                <a:gridCol w="936262">
                  <a:extLst>
                    <a:ext uri="{9D8B030D-6E8A-4147-A177-3AD203B41FA5}">
                      <a16:colId xmlns:a16="http://schemas.microsoft.com/office/drawing/2014/main" val="3161035918"/>
                    </a:ext>
                  </a:extLst>
                </a:gridCol>
                <a:gridCol w="936262">
                  <a:extLst>
                    <a:ext uri="{9D8B030D-6E8A-4147-A177-3AD203B41FA5}">
                      <a16:colId xmlns:a16="http://schemas.microsoft.com/office/drawing/2014/main" val="3301190025"/>
                    </a:ext>
                  </a:extLst>
                </a:gridCol>
                <a:gridCol w="936262">
                  <a:extLst>
                    <a:ext uri="{9D8B030D-6E8A-4147-A177-3AD203B41FA5}">
                      <a16:colId xmlns:a16="http://schemas.microsoft.com/office/drawing/2014/main" val="2897071054"/>
                    </a:ext>
                  </a:extLst>
                </a:gridCol>
                <a:gridCol w="936262">
                  <a:extLst>
                    <a:ext uri="{9D8B030D-6E8A-4147-A177-3AD203B41FA5}">
                      <a16:colId xmlns:a16="http://schemas.microsoft.com/office/drawing/2014/main" val="898895464"/>
                    </a:ext>
                  </a:extLst>
                </a:gridCol>
                <a:gridCol w="936262">
                  <a:extLst>
                    <a:ext uri="{9D8B030D-6E8A-4147-A177-3AD203B41FA5}">
                      <a16:colId xmlns:a16="http://schemas.microsoft.com/office/drawing/2014/main" val="1032635663"/>
                    </a:ext>
                  </a:extLst>
                </a:gridCol>
              </a:tblGrid>
              <a:tr h="370840">
                <a:tc>
                  <a:txBody>
                    <a:bodyPr/>
                    <a:lstStyle/>
                    <a:p>
                      <a:pPr algn="ctr"/>
                      <a:r>
                        <a:rPr lang="en-US" altLang="zh-CN" dirty="0"/>
                        <a:t>G1 </a:t>
                      </a:r>
                      <a:endParaRPr lang="zh-CN" altLang="en-US" dirty="0"/>
                    </a:p>
                  </a:txBody>
                  <a:tcPr/>
                </a:tc>
                <a:tc>
                  <a:txBody>
                    <a:bodyPr/>
                    <a:lstStyle/>
                    <a:p>
                      <a:pPr algn="ctr"/>
                      <a:r>
                        <a:rPr lang="en-US" altLang="zh-CN" dirty="0"/>
                        <a:t>G2</a:t>
                      </a:r>
                      <a:endParaRPr lang="zh-CN" altLang="en-US" dirty="0"/>
                    </a:p>
                  </a:txBody>
                  <a:tcPr/>
                </a:tc>
                <a:tc>
                  <a:txBody>
                    <a:bodyPr/>
                    <a:lstStyle/>
                    <a:p>
                      <a:pPr algn="ctr"/>
                      <a:r>
                        <a:rPr lang="en-US" altLang="zh-CN" dirty="0"/>
                        <a:t>G3</a:t>
                      </a:r>
                      <a:endParaRPr lang="zh-CN" altLang="en-US" dirty="0"/>
                    </a:p>
                  </a:txBody>
                  <a:tcPr/>
                </a:tc>
                <a:tc>
                  <a:txBody>
                    <a:bodyPr/>
                    <a:lstStyle/>
                    <a:p>
                      <a:pPr algn="ctr"/>
                      <a:r>
                        <a:rPr lang="en-US" altLang="zh-CN" dirty="0"/>
                        <a:t>G4</a:t>
                      </a:r>
                      <a:endParaRPr lang="zh-CN" altLang="en-US" dirty="0"/>
                    </a:p>
                  </a:txBody>
                  <a:tcPr/>
                </a:tc>
                <a:tc>
                  <a:txBody>
                    <a:bodyPr/>
                    <a:lstStyle/>
                    <a:p>
                      <a:pPr algn="ctr"/>
                      <a:r>
                        <a:rPr lang="en-US" altLang="zh-CN" dirty="0"/>
                        <a:t>G5</a:t>
                      </a:r>
                      <a:endParaRPr lang="zh-CN" altLang="en-US" dirty="0"/>
                    </a:p>
                  </a:txBody>
                  <a:tcPr/>
                </a:tc>
                <a:tc>
                  <a:txBody>
                    <a:bodyPr/>
                    <a:lstStyle/>
                    <a:p>
                      <a:pPr algn="ctr"/>
                      <a:r>
                        <a:rPr lang="en-US" altLang="zh-CN" dirty="0"/>
                        <a:t>G6</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G2306</a:t>
                      </a:r>
                      <a:endParaRPr lang="zh-CN" altLang="en-US" dirty="0"/>
                    </a:p>
                  </a:txBody>
                  <a:tcPr/>
                </a:tc>
                <a:tc>
                  <a:txBody>
                    <a:bodyPr/>
                    <a:lstStyle/>
                    <a:p>
                      <a:pPr algn="ctr"/>
                      <a:r>
                        <a:rPr lang="en-US" altLang="zh-CN" dirty="0"/>
                        <a:t>G2307</a:t>
                      </a:r>
                      <a:endParaRPr lang="zh-CN" altLang="en-US" dirty="0"/>
                    </a:p>
                  </a:txBody>
                  <a:tcPr/>
                </a:tc>
                <a:tc>
                  <a:txBody>
                    <a:bodyPr/>
                    <a:lstStyle/>
                    <a:p>
                      <a:pPr algn="ctr"/>
                      <a:r>
                        <a:rPr lang="en-US" altLang="zh-CN" dirty="0"/>
                        <a:t>G2308</a:t>
                      </a:r>
                      <a:endParaRPr lang="zh-CN" altLang="en-US" dirty="0"/>
                    </a:p>
                  </a:txBody>
                  <a:tcPr/>
                </a:tc>
                <a:extLst>
                  <a:ext uri="{0D108BD9-81ED-4DB2-BD59-A6C34878D82A}">
                    <a16:rowId xmlns:a16="http://schemas.microsoft.com/office/drawing/2014/main" val="2632418030"/>
                  </a:ext>
                </a:extLst>
              </a:tr>
            </a:tbl>
          </a:graphicData>
        </a:graphic>
      </p:graphicFrame>
      <p:sp>
        <p:nvSpPr>
          <p:cNvPr id="10" name="右大括号 9">
            <a:extLst>
              <a:ext uri="{FF2B5EF4-FFF2-40B4-BE49-F238E27FC236}">
                <a16:creationId xmlns:a16="http://schemas.microsoft.com/office/drawing/2014/main" id="{6E4FDE99-A9F3-41F4-A7FE-5FC9DE84BB9B}"/>
              </a:ext>
            </a:extLst>
          </p:cNvPr>
          <p:cNvSpPr/>
          <p:nvPr/>
        </p:nvSpPr>
        <p:spPr>
          <a:xfrm>
            <a:off x="10662556" y="1514702"/>
            <a:ext cx="359229" cy="1717630"/>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F83C1100-380D-41DF-853A-F633E0982E4D}"/>
              </a:ext>
            </a:extLst>
          </p:cNvPr>
          <p:cNvSpPr txBox="1"/>
          <p:nvPr/>
        </p:nvSpPr>
        <p:spPr>
          <a:xfrm>
            <a:off x="11070772" y="2049195"/>
            <a:ext cx="646331" cy="646331"/>
          </a:xfrm>
          <a:prstGeom prst="rect">
            <a:avLst/>
          </a:prstGeom>
          <a:noFill/>
        </p:spPr>
        <p:txBody>
          <a:bodyPr wrap="none" rtlCol="0">
            <a:spAutoFit/>
          </a:bodyPr>
          <a:lstStyle/>
          <a:p>
            <a:r>
              <a:rPr lang="en-US" altLang="zh-CN" dirty="0"/>
              <a:t>63</a:t>
            </a:r>
            <a:r>
              <a:rPr lang="zh-CN" altLang="en-US" dirty="0"/>
              <a:t>个</a:t>
            </a:r>
            <a:endParaRPr lang="en-US" altLang="zh-CN" dirty="0"/>
          </a:p>
          <a:p>
            <a:r>
              <a:rPr lang="zh-CN" altLang="en-US" dirty="0"/>
              <a:t>样本</a:t>
            </a:r>
          </a:p>
        </p:txBody>
      </p:sp>
      <p:sp>
        <p:nvSpPr>
          <p:cNvPr id="12" name="右大括号 11">
            <a:extLst>
              <a:ext uri="{FF2B5EF4-FFF2-40B4-BE49-F238E27FC236}">
                <a16:creationId xmlns:a16="http://schemas.microsoft.com/office/drawing/2014/main" id="{79B41FD4-40A6-4238-BBE8-A13AA467A08D}"/>
              </a:ext>
            </a:extLst>
          </p:cNvPr>
          <p:cNvSpPr/>
          <p:nvPr/>
        </p:nvSpPr>
        <p:spPr>
          <a:xfrm rot="5400000">
            <a:off x="5791650" y="-905146"/>
            <a:ext cx="281215" cy="8556171"/>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FBE7673-1E15-45EF-B02B-7E25BE0132F5}"/>
              </a:ext>
            </a:extLst>
          </p:cNvPr>
          <p:cNvSpPr txBox="1"/>
          <p:nvPr/>
        </p:nvSpPr>
        <p:spPr>
          <a:xfrm>
            <a:off x="5262843" y="3487172"/>
            <a:ext cx="1338828" cy="369332"/>
          </a:xfrm>
          <a:prstGeom prst="rect">
            <a:avLst/>
          </a:prstGeom>
          <a:noFill/>
        </p:spPr>
        <p:txBody>
          <a:bodyPr wrap="none" rtlCol="0">
            <a:spAutoFit/>
          </a:bodyPr>
          <a:lstStyle/>
          <a:p>
            <a:r>
              <a:rPr lang="en-US" altLang="zh-CN" dirty="0"/>
              <a:t>2308</a:t>
            </a:r>
            <a:r>
              <a:rPr lang="zh-CN" altLang="en-US" dirty="0"/>
              <a:t>个基因</a:t>
            </a:r>
            <a:endParaRPr lang="en-US" altLang="zh-CN" dirty="0"/>
          </a:p>
        </p:txBody>
      </p:sp>
      <p:sp>
        <p:nvSpPr>
          <p:cNvPr id="14" name="椭圆 13">
            <a:extLst>
              <a:ext uri="{FF2B5EF4-FFF2-40B4-BE49-F238E27FC236}">
                <a16:creationId xmlns:a16="http://schemas.microsoft.com/office/drawing/2014/main" id="{7C7172AF-81BE-4E43-8B34-8989D6A91605}"/>
              </a:ext>
            </a:extLst>
          </p:cNvPr>
          <p:cNvSpPr/>
          <p:nvPr/>
        </p:nvSpPr>
        <p:spPr>
          <a:xfrm>
            <a:off x="5453743" y="2528721"/>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1CFF0E8-64F0-4107-96E0-D4A3A22CDF93}"/>
              </a:ext>
            </a:extLst>
          </p:cNvPr>
          <p:cNvSpPr/>
          <p:nvPr/>
        </p:nvSpPr>
        <p:spPr>
          <a:xfrm>
            <a:off x="5753100" y="2529837"/>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8AC061F-C766-40F0-8F7D-B8C81F90FDA8}"/>
              </a:ext>
            </a:extLst>
          </p:cNvPr>
          <p:cNvSpPr/>
          <p:nvPr/>
        </p:nvSpPr>
        <p:spPr>
          <a:xfrm>
            <a:off x="6047014" y="2529838"/>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表格 5">
            <a:extLst>
              <a:ext uri="{FF2B5EF4-FFF2-40B4-BE49-F238E27FC236}">
                <a16:creationId xmlns:a16="http://schemas.microsoft.com/office/drawing/2014/main" id="{7CC4E672-65BD-41AE-9E24-2392895E7A40}"/>
              </a:ext>
            </a:extLst>
          </p:cNvPr>
          <p:cNvGraphicFramePr>
            <a:graphicFrameLocks/>
          </p:cNvGraphicFramePr>
          <p:nvPr>
            <p:extLst>
              <p:ext uri="{D42A27DB-BD31-4B8C-83A1-F6EECF244321}">
                <p14:modId xmlns:p14="http://schemas.microsoft.com/office/powerpoint/2010/main" val="2292549672"/>
              </p:ext>
            </p:extLst>
          </p:nvPr>
        </p:nvGraphicFramePr>
        <p:xfrm>
          <a:off x="1006015" y="3938961"/>
          <a:ext cx="4796070" cy="426720"/>
        </p:xfrm>
        <a:graphic>
          <a:graphicData uri="http://schemas.openxmlformats.org/drawingml/2006/table">
            <a:tbl>
              <a:tblPr firstRow="1" bandRow="1">
                <a:tableStyleId>{5C22544A-7EE6-4342-B048-85BDC9FD1C3A}</a:tableStyleId>
              </a:tblPr>
              <a:tblGrid>
                <a:gridCol w="479607">
                  <a:extLst>
                    <a:ext uri="{9D8B030D-6E8A-4147-A177-3AD203B41FA5}">
                      <a16:colId xmlns:a16="http://schemas.microsoft.com/office/drawing/2014/main" val="959998200"/>
                    </a:ext>
                  </a:extLst>
                </a:gridCol>
                <a:gridCol w="479607">
                  <a:extLst>
                    <a:ext uri="{9D8B030D-6E8A-4147-A177-3AD203B41FA5}">
                      <a16:colId xmlns:a16="http://schemas.microsoft.com/office/drawing/2014/main" val="2675446485"/>
                    </a:ext>
                  </a:extLst>
                </a:gridCol>
                <a:gridCol w="479607">
                  <a:extLst>
                    <a:ext uri="{9D8B030D-6E8A-4147-A177-3AD203B41FA5}">
                      <a16:colId xmlns:a16="http://schemas.microsoft.com/office/drawing/2014/main" val="2577201863"/>
                    </a:ext>
                  </a:extLst>
                </a:gridCol>
                <a:gridCol w="479607">
                  <a:extLst>
                    <a:ext uri="{9D8B030D-6E8A-4147-A177-3AD203B41FA5}">
                      <a16:colId xmlns:a16="http://schemas.microsoft.com/office/drawing/2014/main" val="287082306"/>
                    </a:ext>
                  </a:extLst>
                </a:gridCol>
                <a:gridCol w="479607">
                  <a:extLst>
                    <a:ext uri="{9D8B030D-6E8A-4147-A177-3AD203B41FA5}">
                      <a16:colId xmlns:a16="http://schemas.microsoft.com/office/drawing/2014/main" val="4193707028"/>
                    </a:ext>
                  </a:extLst>
                </a:gridCol>
                <a:gridCol w="479607">
                  <a:extLst>
                    <a:ext uri="{9D8B030D-6E8A-4147-A177-3AD203B41FA5}">
                      <a16:colId xmlns:a16="http://schemas.microsoft.com/office/drawing/2014/main" val="3161035918"/>
                    </a:ext>
                  </a:extLst>
                </a:gridCol>
                <a:gridCol w="479607">
                  <a:extLst>
                    <a:ext uri="{9D8B030D-6E8A-4147-A177-3AD203B41FA5}">
                      <a16:colId xmlns:a16="http://schemas.microsoft.com/office/drawing/2014/main" val="3301190025"/>
                    </a:ext>
                  </a:extLst>
                </a:gridCol>
                <a:gridCol w="479607">
                  <a:extLst>
                    <a:ext uri="{9D8B030D-6E8A-4147-A177-3AD203B41FA5}">
                      <a16:colId xmlns:a16="http://schemas.microsoft.com/office/drawing/2014/main" val="2897071054"/>
                    </a:ext>
                  </a:extLst>
                </a:gridCol>
                <a:gridCol w="479607">
                  <a:extLst>
                    <a:ext uri="{9D8B030D-6E8A-4147-A177-3AD203B41FA5}">
                      <a16:colId xmlns:a16="http://schemas.microsoft.com/office/drawing/2014/main" val="898895464"/>
                    </a:ext>
                  </a:extLst>
                </a:gridCol>
                <a:gridCol w="479607">
                  <a:extLst>
                    <a:ext uri="{9D8B030D-6E8A-4147-A177-3AD203B41FA5}">
                      <a16:colId xmlns:a16="http://schemas.microsoft.com/office/drawing/2014/main" val="1032635663"/>
                    </a:ext>
                  </a:extLst>
                </a:gridCol>
              </a:tblGrid>
              <a:tr h="281216">
                <a:tc>
                  <a:txBody>
                    <a:bodyPr/>
                    <a:lstStyle/>
                    <a:p>
                      <a:pPr algn="ctr"/>
                      <a:r>
                        <a:rPr lang="en-US" altLang="zh-CN" sz="1100" dirty="0"/>
                        <a:t>G1 </a:t>
                      </a:r>
                      <a:endParaRPr lang="zh-CN" altLang="en-US" sz="1100" dirty="0"/>
                    </a:p>
                  </a:txBody>
                  <a:tcPr/>
                </a:tc>
                <a:tc>
                  <a:txBody>
                    <a:bodyPr/>
                    <a:lstStyle/>
                    <a:p>
                      <a:pPr algn="ctr"/>
                      <a:r>
                        <a:rPr lang="en-US" altLang="zh-CN" sz="1100" dirty="0"/>
                        <a:t>G2</a:t>
                      </a:r>
                      <a:endParaRPr lang="zh-CN" altLang="en-US" sz="1100" dirty="0"/>
                    </a:p>
                  </a:txBody>
                  <a:tcPr/>
                </a:tc>
                <a:tc>
                  <a:txBody>
                    <a:bodyPr/>
                    <a:lstStyle/>
                    <a:p>
                      <a:pPr algn="ctr"/>
                      <a:r>
                        <a:rPr lang="en-US" altLang="zh-CN" sz="1100" dirty="0"/>
                        <a:t>G3</a:t>
                      </a:r>
                      <a:endParaRPr lang="zh-CN" altLang="en-US" sz="1100" dirty="0"/>
                    </a:p>
                  </a:txBody>
                  <a:tcPr/>
                </a:tc>
                <a:tc>
                  <a:txBody>
                    <a:bodyPr/>
                    <a:lstStyle/>
                    <a:p>
                      <a:pPr algn="ctr"/>
                      <a:r>
                        <a:rPr lang="en-US" altLang="zh-CN" sz="1100" dirty="0"/>
                        <a:t>G4</a:t>
                      </a:r>
                      <a:endParaRPr lang="zh-CN" altLang="en-US" sz="1100" dirty="0"/>
                    </a:p>
                  </a:txBody>
                  <a:tcPr/>
                </a:tc>
                <a:tc>
                  <a:txBody>
                    <a:bodyPr/>
                    <a:lstStyle/>
                    <a:p>
                      <a:pPr algn="ctr"/>
                      <a:r>
                        <a:rPr lang="en-US" altLang="zh-CN" sz="1100" dirty="0"/>
                        <a:t>G5</a:t>
                      </a:r>
                      <a:endParaRPr lang="zh-CN" altLang="en-US" sz="1100" dirty="0"/>
                    </a:p>
                  </a:txBody>
                  <a:tcPr/>
                </a:tc>
                <a:tc>
                  <a:txBody>
                    <a:bodyPr/>
                    <a:lstStyle/>
                    <a:p>
                      <a:pPr algn="ctr"/>
                      <a:r>
                        <a:rPr lang="en-US" altLang="zh-CN" sz="1100" dirty="0"/>
                        <a:t>G6</a:t>
                      </a:r>
                      <a:endParaRPr lang="zh-CN" altLang="en-US" sz="1100" dirty="0"/>
                    </a:p>
                  </a:txBody>
                  <a:tcPr/>
                </a:tc>
                <a:tc>
                  <a:txBody>
                    <a:bodyPr/>
                    <a:lstStyle/>
                    <a:p>
                      <a:pPr algn="ctr"/>
                      <a:r>
                        <a:rPr lang="en-US" altLang="zh-CN" sz="1100" dirty="0"/>
                        <a:t>…</a:t>
                      </a:r>
                      <a:endParaRPr lang="zh-CN" altLang="en-US" sz="1100" dirty="0"/>
                    </a:p>
                  </a:txBody>
                  <a:tcPr/>
                </a:tc>
                <a:tc>
                  <a:txBody>
                    <a:bodyPr/>
                    <a:lstStyle/>
                    <a:p>
                      <a:pPr algn="ctr"/>
                      <a:r>
                        <a:rPr lang="en-US" altLang="zh-CN" sz="1100" dirty="0"/>
                        <a:t>G2306</a:t>
                      </a:r>
                      <a:endParaRPr lang="zh-CN" altLang="en-US" sz="1100" dirty="0"/>
                    </a:p>
                  </a:txBody>
                  <a:tcPr/>
                </a:tc>
                <a:tc>
                  <a:txBody>
                    <a:bodyPr/>
                    <a:lstStyle/>
                    <a:p>
                      <a:pPr algn="ctr"/>
                      <a:r>
                        <a:rPr lang="en-US" altLang="zh-CN" sz="1100" dirty="0"/>
                        <a:t>G2307</a:t>
                      </a:r>
                      <a:endParaRPr lang="zh-CN" altLang="en-US" sz="1100" dirty="0"/>
                    </a:p>
                  </a:txBody>
                  <a:tcPr/>
                </a:tc>
                <a:tc>
                  <a:txBody>
                    <a:bodyPr/>
                    <a:lstStyle/>
                    <a:p>
                      <a:pPr algn="ctr"/>
                      <a:r>
                        <a:rPr lang="en-US" altLang="zh-CN" sz="1100" dirty="0"/>
                        <a:t>G2308</a:t>
                      </a:r>
                      <a:endParaRPr lang="zh-CN" altLang="en-US" sz="1100" dirty="0"/>
                    </a:p>
                  </a:txBody>
                  <a:tcPr/>
                </a:tc>
                <a:extLst>
                  <a:ext uri="{0D108BD9-81ED-4DB2-BD59-A6C34878D82A}">
                    <a16:rowId xmlns:a16="http://schemas.microsoft.com/office/drawing/2014/main" val="2632418030"/>
                  </a:ext>
                </a:extLst>
              </a:tr>
            </a:tbl>
          </a:graphicData>
        </a:graphic>
      </p:graphicFrame>
      <p:graphicFrame>
        <p:nvGraphicFramePr>
          <p:cNvPr id="18" name="表格 5">
            <a:extLst>
              <a:ext uri="{FF2B5EF4-FFF2-40B4-BE49-F238E27FC236}">
                <a16:creationId xmlns:a16="http://schemas.microsoft.com/office/drawing/2014/main" id="{52E663B8-A632-4630-8294-AE8470E7C63D}"/>
              </a:ext>
            </a:extLst>
          </p:cNvPr>
          <p:cNvGraphicFramePr>
            <a:graphicFrameLocks/>
          </p:cNvGraphicFramePr>
          <p:nvPr>
            <p:extLst>
              <p:ext uri="{D42A27DB-BD31-4B8C-83A1-F6EECF244321}">
                <p14:modId xmlns:p14="http://schemas.microsoft.com/office/powerpoint/2010/main" val="3364573449"/>
              </p:ext>
            </p:extLst>
          </p:nvPr>
        </p:nvGraphicFramePr>
        <p:xfrm>
          <a:off x="1006015" y="4458045"/>
          <a:ext cx="4796070" cy="396240"/>
        </p:xfrm>
        <a:graphic>
          <a:graphicData uri="http://schemas.openxmlformats.org/drawingml/2006/table">
            <a:tbl>
              <a:tblPr firstRow="1" bandRow="1">
                <a:tableStyleId>{5C22544A-7EE6-4342-B048-85BDC9FD1C3A}</a:tableStyleId>
              </a:tblPr>
              <a:tblGrid>
                <a:gridCol w="479607">
                  <a:extLst>
                    <a:ext uri="{9D8B030D-6E8A-4147-A177-3AD203B41FA5}">
                      <a16:colId xmlns:a16="http://schemas.microsoft.com/office/drawing/2014/main" val="959998200"/>
                    </a:ext>
                  </a:extLst>
                </a:gridCol>
                <a:gridCol w="479607">
                  <a:extLst>
                    <a:ext uri="{9D8B030D-6E8A-4147-A177-3AD203B41FA5}">
                      <a16:colId xmlns:a16="http://schemas.microsoft.com/office/drawing/2014/main" val="2675446485"/>
                    </a:ext>
                  </a:extLst>
                </a:gridCol>
                <a:gridCol w="479607">
                  <a:extLst>
                    <a:ext uri="{9D8B030D-6E8A-4147-A177-3AD203B41FA5}">
                      <a16:colId xmlns:a16="http://schemas.microsoft.com/office/drawing/2014/main" val="2577201863"/>
                    </a:ext>
                  </a:extLst>
                </a:gridCol>
                <a:gridCol w="479607">
                  <a:extLst>
                    <a:ext uri="{9D8B030D-6E8A-4147-A177-3AD203B41FA5}">
                      <a16:colId xmlns:a16="http://schemas.microsoft.com/office/drawing/2014/main" val="287082306"/>
                    </a:ext>
                  </a:extLst>
                </a:gridCol>
                <a:gridCol w="479607">
                  <a:extLst>
                    <a:ext uri="{9D8B030D-6E8A-4147-A177-3AD203B41FA5}">
                      <a16:colId xmlns:a16="http://schemas.microsoft.com/office/drawing/2014/main" val="4193707028"/>
                    </a:ext>
                  </a:extLst>
                </a:gridCol>
                <a:gridCol w="479607">
                  <a:extLst>
                    <a:ext uri="{9D8B030D-6E8A-4147-A177-3AD203B41FA5}">
                      <a16:colId xmlns:a16="http://schemas.microsoft.com/office/drawing/2014/main" val="3161035918"/>
                    </a:ext>
                  </a:extLst>
                </a:gridCol>
                <a:gridCol w="479607">
                  <a:extLst>
                    <a:ext uri="{9D8B030D-6E8A-4147-A177-3AD203B41FA5}">
                      <a16:colId xmlns:a16="http://schemas.microsoft.com/office/drawing/2014/main" val="3301190025"/>
                    </a:ext>
                  </a:extLst>
                </a:gridCol>
                <a:gridCol w="479607">
                  <a:extLst>
                    <a:ext uri="{9D8B030D-6E8A-4147-A177-3AD203B41FA5}">
                      <a16:colId xmlns:a16="http://schemas.microsoft.com/office/drawing/2014/main" val="2897071054"/>
                    </a:ext>
                  </a:extLst>
                </a:gridCol>
                <a:gridCol w="479607">
                  <a:extLst>
                    <a:ext uri="{9D8B030D-6E8A-4147-A177-3AD203B41FA5}">
                      <a16:colId xmlns:a16="http://schemas.microsoft.com/office/drawing/2014/main" val="898895464"/>
                    </a:ext>
                  </a:extLst>
                </a:gridCol>
                <a:gridCol w="479607">
                  <a:extLst>
                    <a:ext uri="{9D8B030D-6E8A-4147-A177-3AD203B41FA5}">
                      <a16:colId xmlns:a16="http://schemas.microsoft.com/office/drawing/2014/main" val="1032635663"/>
                    </a:ext>
                  </a:extLst>
                </a:gridCol>
              </a:tblGrid>
              <a:tr h="370840">
                <a:tc>
                  <a:txBody>
                    <a:bodyPr/>
                    <a:lstStyle/>
                    <a:p>
                      <a:pPr algn="ctr"/>
                      <a:r>
                        <a:rPr lang="en-US" altLang="zh-CN" sz="1000" dirty="0"/>
                        <a:t>G1 </a:t>
                      </a:r>
                      <a:endParaRPr lang="zh-CN" altLang="en-US" sz="1000" dirty="0"/>
                    </a:p>
                  </a:txBody>
                  <a:tcPr/>
                </a:tc>
                <a:tc>
                  <a:txBody>
                    <a:bodyPr/>
                    <a:lstStyle/>
                    <a:p>
                      <a:pPr algn="ctr"/>
                      <a:r>
                        <a:rPr lang="en-US" altLang="zh-CN" sz="1000" dirty="0"/>
                        <a:t>G2</a:t>
                      </a:r>
                      <a:endParaRPr lang="zh-CN" altLang="en-US" sz="1000" dirty="0"/>
                    </a:p>
                  </a:txBody>
                  <a:tcPr/>
                </a:tc>
                <a:tc>
                  <a:txBody>
                    <a:bodyPr/>
                    <a:lstStyle/>
                    <a:p>
                      <a:pPr algn="ctr"/>
                      <a:r>
                        <a:rPr lang="en-US" altLang="zh-CN" sz="1000" dirty="0"/>
                        <a:t>G3</a:t>
                      </a:r>
                      <a:endParaRPr lang="zh-CN" altLang="en-US" sz="1000" dirty="0"/>
                    </a:p>
                  </a:txBody>
                  <a:tcPr/>
                </a:tc>
                <a:tc>
                  <a:txBody>
                    <a:bodyPr/>
                    <a:lstStyle/>
                    <a:p>
                      <a:pPr algn="ctr"/>
                      <a:r>
                        <a:rPr lang="en-US" altLang="zh-CN" sz="1000" dirty="0"/>
                        <a:t>G4</a:t>
                      </a:r>
                      <a:endParaRPr lang="zh-CN" altLang="en-US" sz="1000" dirty="0"/>
                    </a:p>
                  </a:txBody>
                  <a:tcPr/>
                </a:tc>
                <a:tc>
                  <a:txBody>
                    <a:bodyPr/>
                    <a:lstStyle/>
                    <a:p>
                      <a:pPr algn="ctr"/>
                      <a:r>
                        <a:rPr lang="en-US" altLang="zh-CN" sz="1000" dirty="0"/>
                        <a:t>G5</a:t>
                      </a:r>
                      <a:endParaRPr lang="zh-CN" altLang="en-US" sz="1000" dirty="0"/>
                    </a:p>
                  </a:txBody>
                  <a:tcPr/>
                </a:tc>
                <a:tc>
                  <a:txBody>
                    <a:bodyPr/>
                    <a:lstStyle/>
                    <a:p>
                      <a:pPr algn="ctr"/>
                      <a:r>
                        <a:rPr lang="en-US" altLang="zh-CN" sz="1000" dirty="0"/>
                        <a:t>G6</a:t>
                      </a:r>
                      <a:endParaRPr lang="zh-CN" altLang="en-US" sz="1000" dirty="0"/>
                    </a:p>
                  </a:txBody>
                  <a:tcPr/>
                </a:tc>
                <a:tc>
                  <a:txBody>
                    <a:bodyPr/>
                    <a:lstStyle/>
                    <a:p>
                      <a:pPr algn="ctr"/>
                      <a:r>
                        <a:rPr lang="en-US" altLang="zh-CN" sz="1000" dirty="0"/>
                        <a:t>…</a:t>
                      </a:r>
                      <a:endParaRPr lang="zh-CN" altLang="en-US" sz="1000" dirty="0"/>
                    </a:p>
                  </a:txBody>
                  <a:tcPr/>
                </a:tc>
                <a:tc>
                  <a:txBody>
                    <a:bodyPr/>
                    <a:lstStyle/>
                    <a:p>
                      <a:pPr algn="ctr"/>
                      <a:r>
                        <a:rPr lang="en-US" altLang="zh-CN" sz="1000" dirty="0"/>
                        <a:t>G2306</a:t>
                      </a:r>
                      <a:endParaRPr lang="zh-CN" altLang="en-US" sz="1000" dirty="0"/>
                    </a:p>
                  </a:txBody>
                  <a:tcPr/>
                </a:tc>
                <a:tc>
                  <a:txBody>
                    <a:bodyPr/>
                    <a:lstStyle/>
                    <a:p>
                      <a:pPr algn="ctr"/>
                      <a:r>
                        <a:rPr lang="en-US" altLang="zh-CN" sz="1000" dirty="0"/>
                        <a:t>G2307</a:t>
                      </a:r>
                      <a:endParaRPr lang="zh-CN" altLang="en-US" sz="1000" dirty="0"/>
                    </a:p>
                  </a:txBody>
                  <a:tcPr/>
                </a:tc>
                <a:tc>
                  <a:txBody>
                    <a:bodyPr/>
                    <a:lstStyle/>
                    <a:p>
                      <a:pPr algn="ctr"/>
                      <a:r>
                        <a:rPr lang="en-US" altLang="zh-CN" sz="1000" dirty="0"/>
                        <a:t>G2308</a:t>
                      </a:r>
                      <a:endParaRPr lang="zh-CN" altLang="en-US" sz="1000" dirty="0"/>
                    </a:p>
                  </a:txBody>
                  <a:tcPr/>
                </a:tc>
                <a:extLst>
                  <a:ext uri="{0D108BD9-81ED-4DB2-BD59-A6C34878D82A}">
                    <a16:rowId xmlns:a16="http://schemas.microsoft.com/office/drawing/2014/main" val="2632418030"/>
                  </a:ext>
                </a:extLst>
              </a:tr>
            </a:tbl>
          </a:graphicData>
        </a:graphic>
      </p:graphicFrame>
      <p:graphicFrame>
        <p:nvGraphicFramePr>
          <p:cNvPr id="26" name="表格 5">
            <a:extLst>
              <a:ext uri="{FF2B5EF4-FFF2-40B4-BE49-F238E27FC236}">
                <a16:creationId xmlns:a16="http://schemas.microsoft.com/office/drawing/2014/main" id="{63BEE9CF-341B-48D7-9581-48B9BF366268}"/>
              </a:ext>
            </a:extLst>
          </p:cNvPr>
          <p:cNvGraphicFramePr>
            <a:graphicFrameLocks/>
          </p:cNvGraphicFramePr>
          <p:nvPr>
            <p:extLst>
              <p:ext uri="{D42A27DB-BD31-4B8C-83A1-F6EECF244321}">
                <p14:modId xmlns:p14="http://schemas.microsoft.com/office/powerpoint/2010/main" val="3503290728"/>
              </p:ext>
            </p:extLst>
          </p:nvPr>
        </p:nvGraphicFramePr>
        <p:xfrm>
          <a:off x="1006015" y="4941687"/>
          <a:ext cx="4796070" cy="396240"/>
        </p:xfrm>
        <a:graphic>
          <a:graphicData uri="http://schemas.openxmlformats.org/drawingml/2006/table">
            <a:tbl>
              <a:tblPr firstRow="1" bandRow="1">
                <a:tableStyleId>{5C22544A-7EE6-4342-B048-85BDC9FD1C3A}</a:tableStyleId>
              </a:tblPr>
              <a:tblGrid>
                <a:gridCol w="479607">
                  <a:extLst>
                    <a:ext uri="{9D8B030D-6E8A-4147-A177-3AD203B41FA5}">
                      <a16:colId xmlns:a16="http://schemas.microsoft.com/office/drawing/2014/main" val="959998200"/>
                    </a:ext>
                  </a:extLst>
                </a:gridCol>
                <a:gridCol w="479607">
                  <a:extLst>
                    <a:ext uri="{9D8B030D-6E8A-4147-A177-3AD203B41FA5}">
                      <a16:colId xmlns:a16="http://schemas.microsoft.com/office/drawing/2014/main" val="2675446485"/>
                    </a:ext>
                  </a:extLst>
                </a:gridCol>
                <a:gridCol w="479607">
                  <a:extLst>
                    <a:ext uri="{9D8B030D-6E8A-4147-A177-3AD203B41FA5}">
                      <a16:colId xmlns:a16="http://schemas.microsoft.com/office/drawing/2014/main" val="2577201863"/>
                    </a:ext>
                  </a:extLst>
                </a:gridCol>
                <a:gridCol w="479607">
                  <a:extLst>
                    <a:ext uri="{9D8B030D-6E8A-4147-A177-3AD203B41FA5}">
                      <a16:colId xmlns:a16="http://schemas.microsoft.com/office/drawing/2014/main" val="287082306"/>
                    </a:ext>
                  </a:extLst>
                </a:gridCol>
                <a:gridCol w="479607">
                  <a:extLst>
                    <a:ext uri="{9D8B030D-6E8A-4147-A177-3AD203B41FA5}">
                      <a16:colId xmlns:a16="http://schemas.microsoft.com/office/drawing/2014/main" val="4193707028"/>
                    </a:ext>
                  </a:extLst>
                </a:gridCol>
                <a:gridCol w="479607">
                  <a:extLst>
                    <a:ext uri="{9D8B030D-6E8A-4147-A177-3AD203B41FA5}">
                      <a16:colId xmlns:a16="http://schemas.microsoft.com/office/drawing/2014/main" val="3161035918"/>
                    </a:ext>
                  </a:extLst>
                </a:gridCol>
                <a:gridCol w="479607">
                  <a:extLst>
                    <a:ext uri="{9D8B030D-6E8A-4147-A177-3AD203B41FA5}">
                      <a16:colId xmlns:a16="http://schemas.microsoft.com/office/drawing/2014/main" val="3301190025"/>
                    </a:ext>
                  </a:extLst>
                </a:gridCol>
                <a:gridCol w="479607">
                  <a:extLst>
                    <a:ext uri="{9D8B030D-6E8A-4147-A177-3AD203B41FA5}">
                      <a16:colId xmlns:a16="http://schemas.microsoft.com/office/drawing/2014/main" val="2897071054"/>
                    </a:ext>
                  </a:extLst>
                </a:gridCol>
                <a:gridCol w="479607">
                  <a:extLst>
                    <a:ext uri="{9D8B030D-6E8A-4147-A177-3AD203B41FA5}">
                      <a16:colId xmlns:a16="http://schemas.microsoft.com/office/drawing/2014/main" val="898895464"/>
                    </a:ext>
                  </a:extLst>
                </a:gridCol>
                <a:gridCol w="479607">
                  <a:extLst>
                    <a:ext uri="{9D8B030D-6E8A-4147-A177-3AD203B41FA5}">
                      <a16:colId xmlns:a16="http://schemas.microsoft.com/office/drawing/2014/main" val="1032635663"/>
                    </a:ext>
                  </a:extLst>
                </a:gridCol>
              </a:tblGrid>
              <a:tr h="370840">
                <a:tc>
                  <a:txBody>
                    <a:bodyPr/>
                    <a:lstStyle/>
                    <a:p>
                      <a:pPr algn="ctr"/>
                      <a:r>
                        <a:rPr lang="en-US" altLang="zh-CN" sz="1000" dirty="0"/>
                        <a:t>G1 </a:t>
                      </a:r>
                      <a:endParaRPr lang="zh-CN" altLang="en-US" sz="1000" dirty="0"/>
                    </a:p>
                  </a:txBody>
                  <a:tcPr/>
                </a:tc>
                <a:tc>
                  <a:txBody>
                    <a:bodyPr/>
                    <a:lstStyle/>
                    <a:p>
                      <a:pPr algn="ctr"/>
                      <a:r>
                        <a:rPr lang="en-US" altLang="zh-CN" sz="1000" dirty="0"/>
                        <a:t>G2</a:t>
                      </a:r>
                      <a:endParaRPr lang="zh-CN" altLang="en-US" sz="1000" dirty="0"/>
                    </a:p>
                  </a:txBody>
                  <a:tcPr/>
                </a:tc>
                <a:tc>
                  <a:txBody>
                    <a:bodyPr/>
                    <a:lstStyle/>
                    <a:p>
                      <a:pPr algn="ctr"/>
                      <a:r>
                        <a:rPr lang="en-US" altLang="zh-CN" sz="1000" dirty="0"/>
                        <a:t>G3</a:t>
                      </a:r>
                      <a:endParaRPr lang="zh-CN" altLang="en-US" sz="1000" dirty="0"/>
                    </a:p>
                  </a:txBody>
                  <a:tcPr/>
                </a:tc>
                <a:tc>
                  <a:txBody>
                    <a:bodyPr/>
                    <a:lstStyle/>
                    <a:p>
                      <a:pPr algn="ctr"/>
                      <a:r>
                        <a:rPr lang="en-US" altLang="zh-CN" sz="1000" dirty="0"/>
                        <a:t>G4</a:t>
                      </a:r>
                      <a:endParaRPr lang="zh-CN" altLang="en-US" sz="1000" dirty="0"/>
                    </a:p>
                  </a:txBody>
                  <a:tcPr/>
                </a:tc>
                <a:tc>
                  <a:txBody>
                    <a:bodyPr/>
                    <a:lstStyle/>
                    <a:p>
                      <a:pPr algn="ctr"/>
                      <a:r>
                        <a:rPr lang="en-US" altLang="zh-CN" sz="1000" dirty="0"/>
                        <a:t>G5</a:t>
                      </a:r>
                      <a:endParaRPr lang="zh-CN" altLang="en-US" sz="1000" dirty="0"/>
                    </a:p>
                  </a:txBody>
                  <a:tcPr/>
                </a:tc>
                <a:tc>
                  <a:txBody>
                    <a:bodyPr/>
                    <a:lstStyle/>
                    <a:p>
                      <a:pPr algn="ctr"/>
                      <a:r>
                        <a:rPr lang="en-US" altLang="zh-CN" sz="1000" dirty="0"/>
                        <a:t>G6</a:t>
                      </a:r>
                      <a:endParaRPr lang="zh-CN" altLang="en-US" sz="1000" dirty="0"/>
                    </a:p>
                  </a:txBody>
                  <a:tcPr/>
                </a:tc>
                <a:tc>
                  <a:txBody>
                    <a:bodyPr/>
                    <a:lstStyle/>
                    <a:p>
                      <a:pPr algn="ctr"/>
                      <a:r>
                        <a:rPr lang="en-US" altLang="zh-CN" sz="1000" dirty="0"/>
                        <a:t>…</a:t>
                      </a:r>
                      <a:endParaRPr lang="zh-CN" altLang="en-US" sz="1000" dirty="0"/>
                    </a:p>
                  </a:txBody>
                  <a:tcPr/>
                </a:tc>
                <a:tc>
                  <a:txBody>
                    <a:bodyPr/>
                    <a:lstStyle/>
                    <a:p>
                      <a:pPr algn="ctr"/>
                      <a:r>
                        <a:rPr lang="en-US" altLang="zh-CN" sz="1000" dirty="0"/>
                        <a:t>G2306</a:t>
                      </a:r>
                      <a:endParaRPr lang="zh-CN" altLang="en-US" sz="1000" dirty="0"/>
                    </a:p>
                  </a:txBody>
                  <a:tcPr/>
                </a:tc>
                <a:tc>
                  <a:txBody>
                    <a:bodyPr/>
                    <a:lstStyle/>
                    <a:p>
                      <a:pPr algn="ctr"/>
                      <a:r>
                        <a:rPr lang="en-US" altLang="zh-CN" sz="1000" dirty="0"/>
                        <a:t>G2307</a:t>
                      </a:r>
                      <a:endParaRPr lang="zh-CN" altLang="en-US" sz="1000" dirty="0"/>
                    </a:p>
                  </a:txBody>
                  <a:tcPr/>
                </a:tc>
                <a:tc>
                  <a:txBody>
                    <a:bodyPr/>
                    <a:lstStyle/>
                    <a:p>
                      <a:pPr algn="ctr"/>
                      <a:r>
                        <a:rPr lang="en-US" altLang="zh-CN" sz="1000" dirty="0"/>
                        <a:t>G2308</a:t>
                      </a:r>
                      <a:endParaRPr lang="zh-CN" altLang="en-US" sz="1000" dirty="0"/>
                    </a:p>
                  </a:txBody>
                  <a:tcPr/>
                </a:tc>
                <a:extLst>
                  <a:ext uri="{0D108BD9-81ED-4DB2-BD59-A6C34878D82A}">
                    <a16:rowId xmlns:a16="http://schemas.microsoft.com/office/drawing/2014/main" val="2632418030"/>
                  </a:ext>
                </a:extLst>
              </a:tr>
            </a:tbl>
          </a:graphicData>
        </a:graphic>
      </p:graphicFrame>
      <p:graphicFrame>
        <p:nvGraphicFramePr>
          <p:cNvPr id="27" name="表格 5">
            <a:extLst>
              <a:ext uri="{FF2B5EF4-FFF2-40B4-BE49-F238E27FC236}">
                <a16:creationId xmlns:a16="http://schemas.microsoft.com/office/drawing/2014/main" id="{F4A7CC49-2954-49D5-8A5A-2CE686089A1D}"/>
              </a:ext>
            </a:extLst>
          </p:cNvPr>
          <p:cNvGraphicFramePr>
            <a:graphicFrameLocks/>
          </p:cNvGraphicFramePr>
          <p:nvPr>
            <p:extLst>
              <p:ext uri="{D42A27DB-BD31-4B8C-83A1-F6EECF244321}">
                <p14:modId xmlns:p14="http://schemas.microsoft.com/office/powerpoint/2010/main" val="852842865"/>
              </p:ext>
            </p:extLst>
          </p:nvPr>
        </p:nvGraphicFramePr>
        <p:xfrm>
          <a:off x="1006015" y="5452702"/>
          <a:ext cx="4796070" cy="396240"/>
        </p:xfrm>
        <a:graphic>
          <a:graphicData uri="http://schemas.openxmlformats.org/drawingml/2006/table">
            <a:tbl>
              <a:tblPr firstRow="1" bandRow="1">
                <a:tableStyleId>{5C22544A-7EE6-4342-B048-85BDC9FD1C3A}</a:tableStyleId>
              </a:tblPr>
              <a:tblGrid>
                <a:gridCol w="479607">
                  <a:extLst>
                    <a:ext uri="{9D8B030D-6E8A-4147-A177-3AD203B41FA5}">
                      <a16:colId xmlns:a16="http://schemas.microsoft.com/office/drawing/2014/main" val="959998200"/>
                    </a:ext>
                  </a:extLst>
                </a:gridCol>
                <a:gridCol w="479607">
                  <a:extLst>
                    <a:ext uri="{9D8B030D-6E8A-4147-A177-3AD203B41FA5}">
                      <a16:colId xmlns:a16="http://schemas.microsoft.com/office/drawing/2014/main" val="2675446485"/>
                    </a:ext>
                  </a:extLst>
                </a:gridCol>
                <a:gridCol w="479607">
                  <a:extLst>
                    <a:ext uri="{9D8B030D-6E8A-4147-A177-3AD203B41FA5}">
                      <a16:colId xmlns:a16="http://schemas.microsoft.com/office/drawing/2014/main" val="2577201863"/>
                    </a:ext>
                  </a:extLst>
                </a:gridCol>
                <a:gridCol w="479607">
                  <a:extLst>
                    <a:ext uri="{9D8B030D-6E8A-4147-A177-3AD203B41FA5}">
                      <a16:colId xmlns:a16="http://schemas.microsoft.com/office/drawing/2014/main" val="287082306"/>
                    </a:ext>
                  </a:extLst>
                </a:gridCol>
                <a:gridCol w="479607">
                  <a:extLst>
                    <a:ext uri="{9D8B030D-6E8A-4147-A177-3AD203B41FA5}">
                      <a16:colId xmlns:a16="http://schemas.microsoft.com/office/drawing/2014/main" val="4193707028"/>
                    </a:ext>
                  </a:extLst>
                </a:gridCol>
                <a:gridCol w="479607">
                  <a:extLst>
                    <a:ext uri="{9D8B030D-6E8A-4147-A177-3AD203B41FA5}">
                      <a16:colId xmlns:a16="http://schemas.microsoft.com/office/drawing/2014/main" val="3161035918"/>
                    </a:ext>
                  </a:extLst>
                </a:gridCol>
                <a:gridCol w="479607">
                  <a:extLst>
                    <a:ext uri="{9D8B030D-6E8A-4147-A177-3AD203B41FA5}">
                      <a16:colId xmlns:a16="http://schemas.microsoft.com/office/drawing/2014/main" val="3301190025"/>
                    </a:ext>
                  </a:extLst>
                </a:gridCol>
                <a:gridCol w="479607">
                  <a:extLst>
                    <a:ext uri="{9D8B030D-6E8A-4147-A177-3AD203B41FA5}">
                      <a16:colId xmlns:a16="http://schemas.microsoft.com/office/drawing/2014/main" val="2897071054"/>
                    </a:ext>
                  </a:extLst>
                </a:gridCol>
                <a:gridCol w="479607">
                  <a:extLst>
                    <a:ext uri="{9D8B030D-6E8A-4147-A177-3AD203B41FA5}">
                      <a16:colId xmlns:a16="http://schemas.microsoft.com/office/drawing/2014/main" val="898895464"/>
                    </a:ext>
                  </a:extLst>
                </a:gridCol>
                <a:gridCol w="479607">
                  <a:extLst>
                    <a:ext uri="{9D8B030D-6E8A-4147-A177-3AD203B41FA5}">
                      <a16:colId xmlns:a16="http://schemas.microsoft.com/office/drawing/2014/main" val="1032635663"/>
                    </a:ext>
                  </a:extLst>
                </a:gridCol>
              </a:tblGrid>
              <a:tr h="370840">
                <a:tc>
                  <a:txBody>
                    <a:bodyPr/>
                    <a:lstStyle/>
                    <a:p>
                      <a:pPr algn="ctr"/>
                      <a:r>
                        <a:rPr lang="en-US" altLang="zh-CN" sz="1000" dirty="0"/>
                        <a:t>G1 </a:t>
                      </a:r>
                      <a:endParaRPr lang="zh-CN" altLang="en-US" sz="1000" dirty="0"/>
                    </a:p>
                  </a:txBody>
                  <a:tcPr/>
                </a:tc>
                <a:tc>
                  <a:txBody>
                    <a:bodyPr/>
                    <a:lstStyle/>
                    <a:p>
                      <a:pPr algn="ctr"/>
                      <a:r>
                        <a:rPr lang="en-US" altLang="zh-CN" sz="1000" dirty="0"/>
                        <a:t>G2</a:t>
                      </a:r>
                      <a:endParaRPr lang="zh-CN" altLang="en-US" sz="1000" dirty="0"/>
                    </a:p>
                  </a:txBody>
                  <a:tcPr/>
                </a:tc>
                <a:tc>
                  <a:txBody>
                    <a:bodyPr/>
                    <a:lstStyle/>
                    <a:p>
                      <a:pPr algn="ctr"/>
                      <a:r>
                        <a:rPr lang="en-US" altLang="zh-CN" sz="1000" dirty="0"/>
                        <a:t>G3</a:t>
                      </a:r>
                      <a:endParaRPr lang="zh-CN" altLang="en-US" sz="1000" dirty="0"/>
                    </a:p>
                  </a:txBody>
                  <a:tcPr/>
                </a:tc>
                <a:tc>
                  <a:txBody>
                    <a:bodyPr/>
                    <a:lstStyle/>
                    <a:p>
                      <a:pPr algn="ctr"/>
                      <a:r>
                        <a:rPr lang="en-US" altLang="zh-CN" sz="1000" dirty="0"/>
                        <a:t>G4</a:t>
                      </a:r>
                      <a:endParaRPr lang="zh-CN" altLang="en-US" sz="1000" dirty="0"/>
                    </a:p>
                  </a:txBody>
                  <a:tcPr/>
                </a:tc>
                <a:tc>
                  <a:txBody>
                    <a:bodyPr/>
                    <a:lstStyle/>
                    <a:p>
                      <a:pPr algn="ctr"/>
                      <a:r>
                        <a:rPr lang="en-US" altLang="zh-CN" sz="1000" dirty="0"/>
                        <a:t>G5</a:t>
                      </a:r>
                      <a:endParaRPr lang="zh-CN" altLang="en-US" sz="1000" dirty="0"/>
                    </a:p>
                  </a:txBody>
                  <a:tcPr/>
                </a:tc>
                <a:tc>
                  <a:txBody>
                    <a:bodyPr/>
                    <a:lstStyle/>
                    <a:p>
                      <a:pPr algn="ctr"/>
                      <a:r>
                        <a:rPr lang="en-US" altLang="zh-CN" sz="1000" dirty="0"/>
                        <a:t>G6</a:t>
                      </a:r>
                      <a:endParaRPr lang="zh-CN" altLang="en-US" sz="1000" dirty="0"/>
                    </a:p>
                  </a:txBody>
                  <a:tcPr/>
                </a:tc>
                <a:tc>
                  <a:txBody>
                    <a:bodyPr/>
                    <a:lstStyle/>
                    <a:p>
                      <a:pPr algn="ctr"/>
                      <a:r>
                        <a:rPr lang="en-US" altLang="zh-CN" sz="1000" dirty="0"/>
                        <a:t>…</a:t>
                      </a:r>
                      <a:endParaRPr lang="zh-CN" altLang="en-US" sz="1000" dirty="0"/>
                    </a:p>
                  </a:txBody>
                  <a:tcPr/>
                </a:tc>
                <a:tc>
                  <a:txBody>
                    <a:bodyPr/>
                    <a:lstStyle/>
                    <a:p>
                      <a:pPr algn="ctr"/>
                      <a:r>
                        <a:rPr lang="en-US" altLang="zh-CN" sz="1000" dirty="0"/>
                        <a:t>G2306</a:t>
                      </a:r>
                      <a:endParaRPr lang="zh-CN" altLang="en-US" sz="1000" dirty="0"/>
                    </a:p>
                  </a:txBody>
                  <a:tcPr/>
                </a:tc>
                <a:tc>
                  <a:txBody>
                    <a:bodyPr/>
                    <a:lstStyle/>
                    <a:p>
                      <a:pPr algn="ctr"/>
                      <a:r>
                        <a:rPr lang="en-US" altLang="zh-CN" sz="1000" dirty="0"/>
                        <a:t>G2307</a:t>
                      </a:r>
                      <a:endParaRPr lang="zh-CN" altLang="en-US" sz="1000" dirty="0"/>
                    </a:p>
                  </a:txBody>
                  <a:tcPr/>
                </a:tc>
                <a:tc>
                  <a:txBody>
                    <a:bodyPr/>
                    <a:lstStyle/>
                    <a:p>
                      <a:pPr algn="ctr"/>
                      <a:r>
                        <a:rPr lang="en-US" altLang="zh-CN" sz="1000" dirty="0"/>
                        <a:t>G2308</a:t>
                      </a:r>
                      <a:endParaRPr lang="zh-CN" altLang="en-US" sz="1000" dirty="0"/>
                    </a:p>
                  </a:txBody>
                  <a:tcPr/>
                </a:tc>
                <a:extLst>
                  <a:ext uri="{0D108BD9-81ED-4DB2-BD59-A6C34878D82A}">
                    <a16:rowId xmlns:a16="http://schemas.microsoft.com/office/drawing/2014/main" val="2632418030"/>
                  </a:ext>
                </a:extLst>
              </a:tr>
            </a:tbl>
          </a:graphicData>
        </a:graphic>
      </p:graphicFrame>
      <p:graphicFrame>
        <p:nvGraphicFramePr>
          <p:cNvPr id="28" name="表格 5">
            <a:extLst>
              <a:ext uri="{FF2B5EF4-FFF2-40B4-BE49-F238E27FC236}">
                <a16:creationId xmlns:a16="http://schemas.microsoft.com/office/drawing/2014/main" id="{003D71ED-E570-4CF5-8962-043686373CB1}"/>
              </a:ext>
            </a:extLst>
          </p:cNvPr>
          <p:cNvGraphicFramePr>
            <a:graphicFrameLocks/>
          </p:cNvGraphicFramePr>
          <p:nvPr>
            <p:extLst>
              <p:ext uri="{D42A27DB-BD31-4B8C-83A1-F6EECF244321}">
                <p14:modId xmlns:p14="http://schemas.microsoft.com/office/powerpoint/2010/main" val="3045084759"/>
              </p:ext>
            </p:extLst>
          </p:nvPr>
        </p:nvGraphicFramePr>
        <p:xfrm>
          <a:off x="1006015" y="6277292"/>
          <a:ext cx="4796070" cy="396240"/>
        </p:xfrm>
        <a:graphic>
          <a:graphicData uri="http://schemas.openxmlformats.org/drawingml/2006/table">
            <a:tbl>
              <a:tblPr firstRow="1" bandRow="1">
                <a:tableStyleId>{5C22544A-7EE6-4342-B048-85BDC9FD1C3A}</a:tableStyleId>
              </a:tblPr>
              <a:tblGrid>
                <a:gridCol w="479607">
                  <a:extLst>
                    <a:ext uri="{9D8B030D-6E8A-4147-A177-3AD203B41FA5}">
                      <a16:colId xmlns:a16="http://schemas.microsoft.com/office/drawing/2014/main" val="959998200"/>
                    </a:ext>
                  </a:extLst>
                </a:gridCol>
                <a:gridCol w="479607">
                  <a:extLst>
                    <a:ext uri="{9D8B030D-6E8A-4147-A177-3AD203B41FA5}">
                      <a16:colId xmlns:a16="http://schemas.microsoft.com/office/drawing/2014/main" val="2675446485"/>
                    </a:ext>
                  </a:extLst>
                </a:gridCol>
                <a:gridCol w="479607">
                  <a:extLst>
                    <a:ext uri="{9D8B030D-6E8A-4147-A177-3AD203B41FA5}">
                      <a16:colId xmlns:a16="http://schemas.microsoft.com/office/drawing/2014/main" val="2577201863"/>
                    </a:ext>
                  </a:extLst>
                </a:gridCol>
                <a:gridCol w="479607">
                  <a:extLst>
                    <a:ext uri="{9D8B030D-6E8A-4147-A177-3AD203B41FA5}">
                      <a16:colId xmlns:a16="http://schemas.microsoft.com/office/drawing/2014/main" val="287082306"/>
                    </a:ext>
                  </a:extLst>
                </a:gridCol>
                <a:gridCol w="479607">
                  <a:extLst>
                    <a:ext uri="{9D8B030D-6E8A-4147-A177-3AD203B41FA5}">
                      <a16:colId xmlns:a16="http://schemas.microsoft.com/office/drawing/2014/main" val="4193707028"/>
                    </a:ext>
                  </a:extLst>
                </a:gridCol>
                <a:gridCol w="479607">
                  <a:extLst>
                    <a:ext uri="{9D8B030D-6E8A-4147-A177-3AD203B41FA5}">
                      <a16:colId xmlns:a16="http://schemas.microsoft.com/office/drawing/2014/main" val="3161035918"/>
                    </a:ext>
                  </a:extLst>
                </a:gridCol>
                <a:gridCol w="479607">
                  <a:extLst>
                    <a:ext uri="{9D8B030D-6E8A-4147-A177-3AD203B41FA5}">
                      <a16:colId xmlns:a16="http://schemas.microsoft.com/office/drawing/2014/main" val="3301190025"/>
                    </a:ext>
                  </a:extLst>
                </a:gridCol>
                <a:gridCol w="479607">
                  <a:extLst>
                    <a:ext uri="{9D8B030D-6E8A-4147-A177-3AD203B41FA5}">
                      <a16:colId xmlns:a16="http://schemas.microsoft.com/office/drawing/2014/main" val="2897071054"/>
                    </a:ext>
                  </a:extLst>
                </a:gridCol>
                <a:gridCol w="479607">
                  <a:extLst>
                    <a:ext uri="{9D8B030D-6E8A-4147-A177-3AD203B41FA5}">
                      <a16:colId xmlns:a16="http://schemas.microsoft.com/office/drawing/2014/main" val="898895464"/>
                    </a:ext>
                  </a:extLst>
                </a:gridCol>
                <a:gridCol w="479607">
                  <a:extLst>
                    <a:ext uri="{9D8B030D-6E8A-4147-A177-3AD203B41FA5}">
                      <a16:colId xmlns:a16="http://schemas.microsoft.com/office/drawing/2014/main" val="1032635663"/>
                    </a:ext>
                  </a:extLst>
                </a:gridCol>
              </a:tblGrid>
              <a:tr h="370840">
                <a:tc>
                  <a:txBody>
                    <a:bodyPr/>
                    <a:lstStyle/>
                    <a:p>
                      <a:pPr algn="ctr"/>
                      <a:r>
                        <a:rPr lang="en-US" altLang="zh-CN" sz="1000" dirty="0"/>
                        <a:t>G1 </a:t>
                      </a:r>
                      <a:endParaRPr lang="zh-CN" altLang="en-US" sz="1000" dirty="0"/>
                    </a:p>
                  </a:txBody>
                  <a:tcPr/>
                </a:tc>
                <a:tc>
                  <a:txBody>
                    <a:bodyPr/>
                    <a:lstStyle/>
                    <a:p>
                      <a:pPr algn="ctr"/>
                      <a:r>
                        <a:rPr lang="en-US" altLang="zh-CN" sz="1000" dirty="0"/>
                        <a:t>G2</a:t>
                      </a:r>
                      <a:endParaRPr lang="zh-CN" altLang="en-US" sz="1000" dirty="0"/>
                    </a:p>
                  </a:txBody>
                  <a:tcPr/>
                </a:tc>
                <a:tc>
                  <a:txBody>
                    <a:bodyPr/>
                    <a:lstStyle/>
                    <a:p>
                      <a:pPr algn="ctr"/>
                      <a:r>
                        <a:rPr lang="en-US" altLang="zh-CN" sz="1000" dirty="0"/>
                        <a:t>G3</a:t>
                      </a:r>
                      <a:endParaRPr lang="zh-CN" altLang="en-US" sz="1000" dirty="0"/>
                    </a:p>
                  </a:txBody>
                  <a:tcPr/>
                </a:tc>
                <a:tc>
                  <a:txBody>
                    <a:bodyPr/>
                    <a:lstStyle/>
                    <a:p>
                      <a:pPr algn="ctr"/>
                      <a:r>
                        <a:rPr lang="en-US" altLang="zh-CN" sz="1000" dirty="0"/>
                        <a:t>G4</a:t>
                      </a:r>
                      <a:endParaRPr lang="zh-CN" altLang="en-US" sz="1000" dirty="0"/>
                    </a:p>
                  </a:txBody>
                  <a:tcPr/>
                </a:tc>
                <a:tc>
                  <a:txBody>
                    <a:bodyPr/>
                    <a:lstStyle/>
                    <a:p>
                      <a:pPr algn="ctr"/>
                      <a:r>
                        <a:rPr lang="en-US" altLang="zh-CN" sz="1000" dirty="0"/>
                        <a:t>G5</a:t>
                      </a:r>
                      <a:endParaRPr lang="zh-CN" altLang="en-US" sz="1000" dirty="0"/>
                    </a:p>
                  </a:txBody>
                  <a:tcPr/>
                </a:tc>
                <a:tc>
                  <a:txBody>
                    <a:bodyPr/>
                    <a:lstStyle/>
                    <a:p>
                      <a:pPr algn="ctr"/>
                      <a:r>
                        <a:rPr lang="en-US" altLang="zh-CN" sz="1000" dirty="0"/>
                        <a:t>G6</a:t>
                      </a:r>
                      <a:endParaRPr lang="zh-CN" altLang="en-US" sz="1000" dirty="0"/>
                    </a:p>
                  </a:txBody>
                  <a:tcPr/>
                </a:tc>
                <a:tc>
                  <a:txBody>
                    <a:bodyPr/>
                    <a:lstStyle/>
                    <a:p>
                      <a:pPr algn="ctr"/>
                      <a:r>
                        <a:rPr lang="en-US" altLang="zh-CN" sz="1000" dirty="0"/>
                        <a:t>…</a:t>
                      </a:r>
                      <a:endParaRPr lang="zh-CN" altLang="en-US" sz="1000" dirty="0"/>
                    </a:p>
                  </a:txBody>
                  <a:tcPr/>
                </a:tc>
                <a:tc>
                  <a:txBody>
                    <a:bodyPr/>
                    <a:lstStyle/>
                    <a:p>
                      <a:pPr algn="ctr"/>
                      <a:r>
                        <a:rPr lang="en-US" altLang="zh-CN" sz="1000" dirty="0"/>
                        <a:t>G2306</a:t>
                      </a:r>
                      <a:endParaRPr lang="zh-CN" altLang="en-US" sz="1000" dirty="0"/>
                    </a:p>
                  </a:txBody>
                  <a:tcPr/>
                </a:tc>
                <a:tc>
                  <a:txBody>
                    <a:bodyPr/>
                    <a:lstStyle/>
                    <a:p>
                      <a:pPr algn="ctr"/>
                      <a:r>
                        <a:rPr lang="en-US" altLang="zh-CN" sz="1000" dirty="0"/>
                        <a:t>G2307</a:t>
                      </a:r>
                      <a:endParaRPr lang="zh-CN" altLang="en-US" sz="1000" dirty="0"/>
                    </a:p>
                  </a:txBody>
                  <a:tcPr/>
                </a:tc>
                <a:tc>
                  <a:txBody>
                    <a:bodyPr/>
                    <a:lstStyle/>
                    <a:p>
                      <a:pPr algn="ctr"/>
                      <a:r>
                        <a:rPr lang="en-US" altLang="zh-CN" sz="1000" dirty="0"/>
                        <a:t>G2308</a:t>
                      </a:r>
                      <a:endParaRPr lang="zh-CN" altLang="en-US" sz="1000" dirty="0"/>
                    </a:p>
                  </a:txBody>
                  <a:tcPr/>
                </a:tc>
                <a:extLst>
                  <a:ext uri="{0D108BD9-81ED-4DB2-BD59-A6C34878D82A}">
                    <a16:rowId xmlns:a16="http://schemas.microsoft.com/office/drawing/2014/main" val="2632418030"/>
                  </a:ext>
                </a:extLst>
              </a:tr>
            </a:tbl>
          </a:graphicData>
        </a:graphic>
      </p:graphicFrame>
      <p:sp>
        <p:nvSpPr>
          <p:cNvPr id="29" name="椭圆 28">
            <a:extLst>
              <a:ext uri="{FF2B5EF4-FFF2-40B4-BE49-F238E27FC236}">
                <a16:creationId xmlns:a16="http://schemas.microsoft.com/office/drawing/2014/main" id="{A45F1203-6CBD-41CC-B5A2-CD663FA5707D}"/>
              </a:ext>
            </a:extLst>
          </p:cNvPr>
          <p:cNvSpPr/>
          <p:nvPr/>
        </p:nvSpPr>
        <p:spPr>
          <a:xfrm>
            <a:off x="2471057" y="6033694"/>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ADD2B6E0-AEF8-4F49-85AF-F50A212F436E}"/>
              </a:ext>
            </a:extLst>
          </p:cNvPr>
          <p:cNvSpPr/>
          <p:nvPr/>
        </p:nvSpPr>
        <p:spPr>
          <a:xfrm>
            <a:off x="2699657" y="6033694"/>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74AD4CA-EF1B-4F39-A9C7-28317FDBA818}"/>
              </a:ext>
            </a:extLst>
          </p:cNvPr>
          <p:cNvSpPr/>
          <p:nvPr/>
        </p:nvSpPr>
        <p:spPr>
          <a:xfrm>
            <a:off x="2944585" y="6033694"/>
            <a:ext cx="97971" cy="7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5760D957-A382-4D18-BE3F-02F9A9255C7B}"/>
              </a:ext>
            </a:extLst>
          </p:cNvPr>
          <p:cNvSpPr/>
          <p:nvPr/>
        </p:nvSpPr>
        <p:spPr>
          <a:xfrm>
            <a:off x="5802085" y="3970641"/>
            <a:ext cx="342903" cy="273457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3773C32F-5A01-4E28-86A6-74E24F71DCE0}"/>
              </a:ext>
            </a:extLst>
          </p:cNvPr>
          <p:cNvSpPr txBox="1"/>
          <p:nvPr/>
        </p:nvSpPr>
        <p:spPr>
          <a:xfrm>
            <a:off x="5753100" y="4435806"/>
            <a:ext cx="461665" cy="1291379"/>
          </a:xfrm>
          <a:prstGeom prst="rect">
            <a:avLst/>
          </a:prstGeom>
          <a:noFill/>
        </p:spPr>
        <p:txBody>
          <a:bodyPr vert="eaVert" wrap="none" rtlCol="0">
            <a:spAutoFit/>
          </a:bodyPr>
          <a:lstStyle/>
          <a:p>
            <a:r>
              <a:rPr lang="zh-CN" altLang="en-US" b="1" dirty="0"/>
              <a:t>纵向扩充</a:t>
            </a:r>
          </a:p>
        </p:txBody>
      </p:sp>
      <p:graphicFrame>
        <p:nvGraphicFramePr>
          <p:cNvPr id="34" name="表格 34">
            <a:extLst>
              <a:ext uri="{FF2B5EF4-FFF2-40B4-BE49-F238E27FC236}">
                <a16:creationId xmlns:a16="http://schemas.microsoft.com/office/drawing/2014/main" id="{F5079704-E54C-404F-8346-F7083750103A}"/>
              </a:ext>
            </a:extLst>
          </p:cNvPr>
          <p:cNvGraphicFramePr>
            <a:graphicFrameLocks noGrp="1"/>
          </p:cNvGraphicFramePr>
          <p:nvPr>
            <p:extLst>
              <p:ext uri="{D42A27DB-BD31-4B8C-83A1-F6EECF244321}">
                <p14:modId xmlns:p14="http://schemas.microsoft.com/office/powerpoint/2010/main" val="3917423720"/>
              </p:ext>
            </p:extLst>
          </p:nvPr>
        </p:nvGraphicFramePr>
        <p:xfrm>
          <a:off x="6939129" y="4616737"/>
          <a:ext cx="3854060" cy="304800"/>
        </p:xfrm>
        <a:graphic>
          <a:graphicData uri="http://schemas.openxmlformats.org/drawingml/2006/table">
            <a:tbl>
              <a:tblPr firstRow="1" bandRow="1">
                <a:tableStyleId>{5C22544A-7EE6-4342-B048-85BDC9FD1C3A}</a:tableStyleId>
              </a:tblPr>
              <a:tblGrid>
                <a:gridCol w="770812">
                  <a:extLst>
                    <a:ext uri="{9D8B030D-6E8A-4147-A177-3AD203B41FA5}">
                      <a16:colId xmlns:a16="http://schemas.microsoft.com/office/drawing/2014/main" val="422201252"/>
                    </a:ext>
                  </a:extLst>
                </a:gridCol>
                <a:gridCol w="770812">
                  <a:extLst>
                    <a:ext uri="{9D8B030D-6E8A-4147-A177-3AD203B41FA5}">
                      <a16:colId xmlns:a16="http://schemas.microsoft.com/office/drawing/2014/main" val="3075517873"/>
                    </a:ext>
                  </a:extLst>
                </a:gridCol>
                <a:gridCol w="770812">
                  <a:extLst>
                    <a:ext uri="{9D8B030D-6E8A-4147-A177-3AD203B41FA5}">
                      <a16:colId xmlns:a16="http://schemas.microsoft.com/office/drawing/2014/main" val="3211108488"/>
                    </a:ext>
                  </a:extLst>
                </a:gridCol>
                <a:gridCol w="770812">
                  <a:extLst>
                    <a:ext uri="{9D8B030D-6E8A-4147-A177-3AD203B41FA5}">
                      <a16:colId xmlns:a16="http://schemas.microsoft.com/office/drawing/2014/main" val="239862102"/>
                    </a:ext>
                  </a:extLst>
                </a:gridCol>
                <a:gridCol w="770812">
                  <a:extLst>
                    <a:ext uri="{9D8B030D-6E8A-4147-A177-3AD203B41FA5}">
                      <a16:colId xmlns:a16="http://schemas.microsoft.com/office/drawing/2014/main" val="1953703991"/>
                    </a:ext>
                  </a:extLst>
                </a:gridCol>
              </a:tblGrid>
              <a:tr h="303455">
                <a:tc>
                  <a:txBody>
                    <a:bodyPr/>
                    <a:lstStyle/>
                    <a:p>
                      <a:pPr algn="ctr"/>
                      <a:r>
                        <a:rPr lang="en-US" altLang="zh-CN" sz="1400" dirty="0"/>
                        <a:t>G1</a:t>
                      </a:r>
                      <a:endParaRPr lang="zh-CN" altLang="en-US" sz="1400" dirty="0"/>
                    </a:p>
                  </a:txBody>
                  <a:tcPr/>
                </a:tc>
                <a:tc>
                  <a:txBody>
                    <a:bodyPr/>
                    <a:lstStyle/>
                    <a:p>
                      <a:pPr algn="ctr"/>
                      <a:r>
                        <a:rPr lang="en-US" altLang="zh-CN" sz="1400" dirty="0"/>
                        <a:t>G2</a:t>
                      </a:r>
                      <a:endParaRPr lang="zh-CN" altLang="en-US" sz="1400" dirty="0"/>
                    </a:p>
                  </a:txBody>
                  <a:tcPr/>
                </a:tc>
                <a:tc>
                  <a:txBody>
                    <a:bodyPr/>
                    <a:lstStyle/>
                    <a:p>
                      <a:pPr algn="ctr"/>
                      <a:r>
                        <a:rPr lang="en-US" altLang="zh-CN" sz="1400" dirty="0"/>
                        <a:t>G3</a:t>
                      </a:r>
                      <a:endParaRPr lang="zh-CN" altLang="en-US" sz="1400" dirty="0"/>
                    </a:p>
                  </a:txBody>
                  <a:tcPr/>
                </a:tc>
                <a:tc>
                  <a:txBody>
                    <a:bodyPr/>
                    <a:lstStyle/>
                    <a:p>
                      <a:pPr algn="ctr"/>
                      <a:r>
                        <a:rPr lang="en-US" altLang="zh-CN" sz="1400" dirty="0"/>
                        <a:t>…</a:t>
                      </a:r>
                      <a:endParaRPr lang="zh-CN" altLang="en-US" sz="1400" dirty="0"/>
                    </a:p>
                  </a:txBody>
                  <a:tcPr/>
                </a:tc>
                <a:tc>
                  <a:txBody>
                    <a:bodyPr/>
                    <a:lstStyle/>
                    <a:p>
                      <a:pPr algn="ctr"/>
                      <a:r>
                        <a:rPr lang="en-US" altLang="zh-CN" sz="1400" dirty="0"/>
                        <a:t>G40</a:t>
                      </a:r>
                      <a:endParaRPr lang="zh-CN" altLang="en-US" sz="1400" dirty="0"/>
                    </a:p>
                  </a:txBody>
                  <a:tcPr/>
                </a:tc>
                <a:extLst>
                  <a:ext uri="{0D108BD9-81ED-4DB2-BD59-A6C34878D82A}">
                    <a16:rowId xmlns:a16="http://schemas.microsoft.com/office/drawing/2014/main" val="3573091666"/>
                  </a:ext>
                </a:extLst>
              </a:tr>
            </a:tbl>
          </a:graphicData>
        </a:graphic>
      </p:graphicFrame>
      <p:graphicFrame>
        <p:nvGraphicFramePr>
          <p:cNvPr id="35" name="表格 34">
            <a:extLst>
              <a:ext uri="{FF2B5EF4-FFF2-40B4-BE49-F238E27FC236}">
                <a16:creationId xmlns:a16="http://schemas.microsoft.com/office/drawing/2014/main" id="{D5D30EAC-B1A8-4256-B9EB-9D8EDE322307}"/>
              </a:ext>
            </a:extLst>
          </p:cNvPr>
          <p:cNvGraphicFramePr>
            <a:graphicFrameLocks noGrp="1"/>
          </p:cNvGraphicFramePr>
          <p:nvPr>
            <p:extLst>
              <p:ext uri="{D42A27DB-BD31-4B8C-83A1-F6EECF244321}">
                <p14:modId xmlns:p14="http://schemas.microsoft.com/office/powerpoint/2010/main" val="3251510546"/>
              </p:ext>
            </p:extLst>
          </p:nvPr>
        </p:nvGraphicFramePr>
        <p:xfrm>
          <a:off x="6939129" y="5050353"/>
          <a:ext cx="3854060" cy="304800"/>
        </p:xfrm>
        <a:graphic>
          <a:graphicData uri="http://schemas.openxmlformats.org/drawingml/2006/table">
            <a:tbl>
              <a:tblPr firstRow="1" bandRow="1">
                <a:tableStyleId>{5C22544A-7EE6-4342-B048-85BDC9FD1C3A}</a:tableStyleId>
              </a:tblPr>
              <a:tblGrid>
                <a:gridCol w="770812">
                  <a:extLst>
                    <a:ext uri="{9D8B030D-6E8A-4147-A177-3AD203B41FA5}">
                      <a16:colId xmlns:a16="http://schemas.microsoft.com/office/drawing/2014/main" val="422201252"/>
                    </a:ext>
                  </a:extLst>
                </a:gridCol>
                <a:gridCol w="770812">
                  <a:extLst>
                    <a:ext uri="{9D8B030D-6E8A-4147-A177-3AD203B41FA5}">
                      <a16:colId xmlns:a16="http://schemas.microsoft.com/office/drawing/2014/main" val="3075517873"/>
                    </a:ext>
                  </a:extLst>
                </a:gridCol>
                <a:gridCol w="770812">
                  <a:extLst>
                    <a:ext uri="{9D8B030D-6E8A-4147-A177-3AD203B41FA5}">
                      <a16:colId xmlns:a16="http://schemas.microsoft.com/office/drawing/2014/main" val="3211108488"/>
                    </a:ext>
                  </a:extLst>
                </a:gridCol>
                <a:gridCol w="770812">
                  <a:extLst>
                    <a:ext uri="{9D8B030D-6E8A-4147-A177-3AD203B41FA5}">
                      <a16:colId xmlns:a16="http://schemas.microsoft.com/office/drawing/2014/main" val="239862102"/>
                    </a:ext>
                  </a:extLst>
                </a:gridCol>
                <a:gridCol w="770812">
                  <a:extLst>
                    <a:ext uri="{9D8B030D-6E8A-4147-A177-3AD203B41FA5}">
                      <a16:colId xmlns:a16="http://schemas.microsoft.com/office/drawing/2014/main" val="1953703991"/>
                    </a:ext>
                  </a:extLst>
                </a:gridCol>
              </a:tblGrid>
              <a:tr h="303455">
                <a:tc>
                  <a:txBody>
                    <a:bodyPr/>
                    <a:lstStyle/>
                    <a:p>
                      <a:pPr algn="ctr"/>
                      <a:r>
                        <a:rPr lang="en-US" altLang="zh-CN" sz="1400" dirty="0"/>
                        <a:t>G1</a:t>
                      </a:r>
                      <a:endParaRPr lang="zh-CN" altLang="en-US" sz="1400" dirty="0"/>
                    </a:p>
                  </a:txBody>
                  <a:tcPr/>
                </a:tc>
                <a:tc>
                  <a:txBody>
                    <a:bodyPr/>
                    <a:lstStyle/>
                    <a:p>
                      <a:pPr algn="ctr"/>
                      <a:r>
                        <a:rPr lang="en-US" altLang="zh-CN" sz="1400" dirty="0"/>
                        <a:t>G2</a:t>
                      </a:r>
                      <a:endParaRPr lang="zh-CN" altLang="en-US" sz="1400" dirty="0"/>
                    </a:p>
                  </a:txBody>
                  <a:tcPr/>
                </a:tc>
                <a:tc>
                  <a:txBody>
                    <a:bodyPr/>
                    <a:lstStyle/>
                    <a:p>
                      <a:pPr algn="ctr"/>
                      <a:r>
                        <a:rPr lang="en-US" altLang="zh-CN" sz="1400" dirty="0"/>
                        <a:t>G3</a:t>
                      </a:r>
                      <a:endParaRPr lang="zh-CN" altLang="en-US" sz="1400" dirty="0"/>
                    </a:p>
                  </a:txBody>
                  <a:tcPr/>
                </a:tc>
                <a:tc>
                  <a:txBody>
                    <a:bodyPr/>
                    <a:lstStyle/>
                    <a:p>
                      <a:pPr algn="ctr"/>
                      <a:r>
                        <a:rPr lang="en-US" altLang="zh-CN" sz="1400" dirty="0"/>
                        <a:t>…</a:t>
                      </a:r>
                      <a:endParaRPr lang="zh-CN" altLang="en-US" sz="1400" dirty="0"/>
                    </a:p>
                  </a:txBody>
                  <a:tcPr/>
                </a:tc>
                <a:tc>
                  <a:txBody>
                    <a:bodyPr/>
                    <a:lstStyle/>
                    <a:p>
                      <a:pPr algn="ctr"/>
                      <a:r>
                        <a:rPr lang="en-US" altLang="zh-CN" sz="1400" dirty="0"/>
                        <a:t>G40</a:t>
                      </a:r>
                      <a:endParaRPr lang="zh-CN" altLang="en-US" sz="1400" dirty="0"/>
                    </a:p>
                  </a:txBody>
                  <a:tcPr/>
                </a:tc>
                <a:extLst>
                  <a:ext uri="{0D108BD9-81ED-4DB2-BD59-A6C34878D82A}">
                    <a16:rowId xmlns:a16="http://schemas.microsoft.com/office/drawing/2014/main" val="3573091666"/>
                  </a:ext>
                </a:extLst>
              </a:tr>
            </a:tbl>
          </a:graphicData>
        </a:graphic>
      </p:graphicFrame>
      <p:graphicFrame>
        <p:nvGraphicFramePr>
          <p:cNvPr id="36" name="表格 34">
            <a:extLst>
              <a:ext uri="{FF2B5EF4-FFF2-40B4-BE49-F238E27FC236}">
                <a16:creationId xmlns:a16="http://schemas.microsoft.com/office/drawing/2014/main" id="{2FE30B88-DC9D-4388-8B1C-6E45AC8A067E}"/>
              </a:ext>
            </a:extLst>
          </p:cNvPr>
          <p:cNvGraphicFramePr>
            <a:graphicFrameLocks noGrp="1"/>
          </p:cNvGraphicFramePr>
          <p:nvPr>
            <p:extLst>
              <p:ext uri="{D42A27DB-BD31-4B8C-83A1-F6EECF244321}">
                <p14:modId xmlns:p14="http://schemas.microsoft.com/office/powerpoint/2010/main" val="490768629"/>
              </p:ext>
            </p:extLst>
          </p:nvPr>
        </p:nvGraphicFramePr>
        <p:xfrm>
          <a:off x="6939130" y="6070706"/>
          <a:ext cx="3854060" cy="304800"/>
        </p:xfrm>
        <a:graphic>
          <a:graphicData uri="http://schemas.openxmlformats.org/drawingml/2006/table">
            <a:tbl>
              <a:tblPr firstRow="1" bandRow="1">
                <a:tableStyleId>{5C22544A-7EE6-4342-B048-85BDC9FD1C3A}</a:tableStyleId>
              </a:tblPr>
              <a:tblGrid>
                <a:gridCol w="770812">
                  <a:extLst>
                    <a:ext uri="{9D8B030D-6E8A-4147-A177-3AD203B41FA5}">
                      <a16:colId xmlns:a16="http://schemas.microsoft.com/office/drawing/2014/main" val="422201252"/>
                    </a:ext>
                  </a:extLst>
                </a:gridCol>
                <a:gridCol w="770812">
                  <a:extLst>
                    <a:ext uri="{9D8B030D-6E8A-4147-A177-3AD203B41FA5}">
                      <a16:colId xmlns:a16="http://schemas.microsoft.com/office/drawing/2014/main" val="3075517873"/>
                    </a:ext>
                  </a:extLst>
                </a:gridCol>
                <a:gridCol w="770812">
                  <a:extLst>
                    <a:ext uri="{9D8B030D-6E8A-4147-A177-3AD203B41FA5}">
                      <a16:colId xmlns:a16="http://schemas.microsoft.com/office/drawing/2014/main" val="3211108488"/>
                    </a:ext>
                  </a:extLst>
                </a:gridCol>
                <a:gridCol w="770812">
                  <a:extLst>
                    <a:ext uri="{9D8B030D-6E8A-4147-A177-3AD203B41FA5}">
                      <a16:colId xmlns:a16="http://schemas.microsoft.com/office/drawing/2014/main" val="239862102"/>
                    </a:ext>
                  </a:extLst>
                </a:gridCol>
                <a:gridCol w="770812">
                  <a:extLst>
                    <a:ext uri="{9D8B030D-6E8A-4147-A177-3AD203B41FA5}">
                      <a16:colId xmlns:a16="http://schemas.microsoft.com/office/drawing/2014/main" val="1953703991"/>
                    </a:ext>
                  </a:extLst>
                </a:gridCol>
              </a:tblGrid>
              <a:tr h="303455">
                <a:tc>
                  <a:txBody>
                    <a:bodyPr/>
                    <a:lstStyle/>
                    <a:p>
                      <a:pPr algn="ctr"/>
                      <a:r>
                        <a:rPr lang="en-US" altLang="zh-CN" sz="1400" dirty="0"/>
                        <a:t>G1</a:t>
                      </a:r>
                      <a:endParaRPr lang="zh-CN" altLang="en-US" sz="1400" dirty="0"/>
                    </a:p>
                  </a:txBody>
                  <a:tcPr/>
                </a:tc>
                <a:tc>
                  <a:txBody>
                    <a:bodyPr/>
                    <a:lstStyle/>
                    <a:p>
                      <a:pPr algn="ctr"/>
                      <a:r>
                        <a:rPr lang="en-US" altLang="zh-CN" sz="1400" dirty="0"/>
                        <a:t>G2</a:t>
                      </a:r>
                      <a:endParaRPr lang="zh-CN" altLang="en-US" sz="1400" dirty="0"/>
                    </a:p>
                  </a:txBody>
                  <a:tcPr/>
                </a:tc>
                <a:tc>
                  <a:txBody>
                    <a:bodyPr/>
                    <a:lstStyle/>
                    <a:p>
                      <a:pPr algn="ctr"/>
                      <a:r>
                        <a:rPr lang="en-US" altLang="zh-CN" sz="1400" dirty="0"/>
                        <a:t>G3</a:t>
                      </a:r>
                      <a:endParaRPr lang="zh-CN" altLang="en-US" sz="1400" dirty="0"/>
                    </a:p>
                  </a:txBody>
                  <a:tcPr/>
                </a:tc>
                <a:tc>
                  <a:txBody>
                    <a:bodyPr/>
                    <a:lstStyle/>
                    <a:p>
                      <a:pPr algn="ctr"/>
                      <a:r>
                        <a:rPr lang="en-US" altLang="zh-CN" sz="1400" dirty="0"/>
                        <a:t>…</a:t>
                      </a:r>
                      <a:endParaRPr lang="zh-CN" altLang="en-US" sz="1400" dirty="0"/>
                    </a:p>
                  </a:txBody>
                  <a:tcPr/>
                </a:tc>
                <a:tc>
                  <a:txBody>
                    <a:bodyPr/>
                    <a:lstStyle/>
                    <a:p>
                      <a:pPr algn="ctr"/>
                      <a:r>
                        <a:rPr lang="en-US" altLang="zh-CN" sz="1400" dirty="0"/>
                        <a:t>G40</a:t>
                      </a:r>
                      <a:endParaRPr lang="zh-CN" altLang="en-US" sz="1400" dirty="0"/>
                    </a:p>
                  </a:txBody>
                  <a:tcPr/>
                </a:tc>
                <a:extLst>
                  <a:ext uri="{0D108BD9-81ED-4DB2-BD59-A6C34878D82A}">
                    <a16:rowId xmlns:a16="http://schemas.microsoft.com/office/drawing/2014/main" val="3573091666"/>
                  </a:ext>
                </a:extLst>
              </a:tr>
            </a:tbl>
          </a:graphicData>
        </a:graphic>
      </p:graphicFrame>
      <p:sp>
        <p:nvSpPr>
          <p:cNvPr id="37" name="箭头: 左 36">
            <a:extLst>
              <a:ext uri="{FF2B5EF4-FFF2-40B4-BE49-F238E27FC236}">
                <a16:creationId xmlns:a16="http://schemas.microsoft.com/office/drawing/2014/main" id="{7BAD3563-3E71-4F93-BB7E-1A31E8DA4D34}"/>
              </a:ext>
            </a:extLst>
          </p:cNvPr>
          <p:cNvSpPr/>
          <p:nvPr/>
        </p:nvSpPr>
        <p:spPr>
          <a:xfrm>
            <a:off x="7255073" y="4217129"/>
            <a:ext cx="3222172" cy="36415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572811F-0233-4D48-8E28-E5E705E211E5}"/>
              </a:ext>
            </a:extLst>
          </p:cNvPr>
          <p:cNvSpPr txBox="1"/>
          <p:nvPr/>
        </p:nvSpPr>
        <p:spPr>
          <a:xfrm>
            <a:off x="8339826" y="4184743"/>
            <a:ext cx="1107996" cy="369332"/>
          </a:xfrm>
          <a:prstGeom prst="rect">
            <a:avLst/>
          </a:prstGeom>
          <a:noFill/>
        </p:spPr>
        <p:txBody>
          <a:bodyPr wrap="none" rtlCol="0">
            <a:spAutoFit/>
          </a:bodyPr>
          <a:lstStyle/>
          <a:p>
            <a:r>
              <a:rPr lang="zh-CN" altLang="en-US" b="1" dirty="0"/>
              <a:t>横向降维</a:t>
            </a:r>
          </a:p>
        </p:txBody>
      </p:sp>
    </p:spTree>
    <p:extLst>
      <p:ext uri="{BB962C8B-B14F-4D97-AF65-F5344CB8AC3E}">
        <p14:creationId xmlns:p14="http://schemas.microsoft.com/office/powerpoint/2010/main" val="18452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p:bldP spid="37"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CECD-AC03-42FA-A2FA-373ED9C4BBFD}"/>
              </a:ext>
            </a:extLst>
          </p:cNvPr>
          <p:cNvSpPr>
            <a:spLocks noGrp="1"/>
          </p:cNvSpPr>
          <p:nvPr>
            <p:ph type="title"/>
          </p:nvPr>
        </p:nvSpPr>
        <p:spPr>
          <a:xfrm>
            <a:off x="3162247" y="2014516"/>
            <a:ext cx="8187071" cy="1414484"/>
          </a:xfrm>
        </p:spPr>
        <p:txBody>
          <a:bodyPr>
            <a:normAutofit fontScale="90000"/>
          </a:bodyPr>
          <a:lstStyle/>
          <a:p>
            <a:r>
              <a:rPr lang="en-US" altLang="zh-CN" dirty="0"/>
              <a:t>VISUALIZE &amp;</a:t>
            </a:r>
            <a:br>
              <a:rPr lang="en-US" altLang="zh-CN" dirty="0"/>
            </a:br>
            <a:r>
              <a:rPr lang="en-US" altLang="zh-CN" dirty="0"/>
              <a:t>dimensionality reduction </a:t>
            </a:r>
            <a:endParaRPr lang="zh-CN" altLang="en-US" dirty="0"/>
          </a:p>
        </p:txBody>
      </p:sp>
      <p:sp>
        <p:nvSpPr>
          <p:cNvPr id="3" name="文本占位符 2">
            <a:extLst>
              <a:ext uri="{FF2B5EF4-FFF2-40B4-BE49-F238E27FC236}">
                <a16:creationId xmlns:a16="http://schemas.microsoft.com/office/drawing/2014/main" id="{03066694-D483-4AAB-8377-E0E8F8E679E0}"/>
              </a:ext>
            </a:extLst>
          </p:cNvPr>
          <p:cNvSpPr>
            <a:spLocks noGrp="1"/>
          </p:cNvSpPr>
          <p:nvPr>
            <p:ph type="body" idx="1"/>
          </p:nvPr>
        </p:nvSpPr>
        <p:spPr>
          <a:xfrm>
            <a:off x="3242930" y="3759818"/>
            <a:ext cx="7017488" cy="2192106"/>
          </a:xfrm>
        </p:spPr>
        <p:txBody>
          <a:bodyPr>
            <a:normAutofit/>
          </a:bodyPr>
          <a:lstStyle/>
          <a:p>
            <a:pPr marL="342900" indent="-342900">
              <a:buFont typeface="Arial" panose="020B0604020202020204" pitchFamily="34" charset="0"/>
              <a:buChar char="•"/>
            </a:pPr>
            <a:r>
              <a:rPr lang="en-US" altLang="zh-CN" sz="2800" dirty="0"/>
              <a:t>INFINITE FEATURE selection</a:t>
            </a:r>
            <a:r>
              <a:rPr lang="zh-CN" altLang="en-US" sz="2800" dirty="0"/>
              <a:t>降维算法</a:t>
            </a:r>
            <a:endParaRPr lang="en-US" altLang="zh-CN" sz="2800" dirty="0"/>
          </a:p>
          <a:p>
            <a:pPr marL="342900" indent="-342900">
              <a:buFont typeface="Arial" panose="020B0604020202020204" pitchFamily="34" charset="0"/>
              <a:buChar char="•"/>
            </a:pPr>
            <a:r>
              <a:rPr lang="zh-CN" altLang="en-US" sz="2800" dirty="0"/>
              <a:t>降维后效果</a:t>
            </a:r>
            <a:endParaRPr lang="en-US" altLang="zh-CN" sz="2800"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35773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9D85BC4-5776-4FB3-B7C2-023C0F430849}"/>
                  </a:ext>
                </a:extLst>
              </p:cNvPr>
              <p:cNvSpPr>
                <a:spLocks noGrp="1"/>
              </p:cNvSpPr>
              <p:nvPr>
                <p:ph idx="1"/>
              </p:nvPr>
            </p:nvSpPr>
            <p:spPr>
              <a:xfrm>
                <a:off x="6606988" y="1964855"/>
                <a:ext cx="6085406" cy="4254790"/>
              </a:xfrm>
            </p:spPr>
            <p:txBody>
              <a:bodyPr>
                <a:normAutofit/>
              </a:bodyPr>
              <a:lstStyle/>
              <a:p>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图中元素所对应的数据特性</a:t>
                </a:r>
                <a:r>
                  <a:rPr lang="en-HK"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en-US"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特征</a:t>
                </a: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子集</a:t>
                </a:r>
                <a:r>
                  <a:rPr lang="en-HK"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图中的路径</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点</a:t>
                </a:r>
                <a:r>
                  <a:rPr lang="en-HK"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 </a:t>
                </a:r>
                <a:r>
                  <a:rPr lang="zh-CN" altLang="en-US"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特征</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边表示两个特性的相互独立性</a:t>
                </a:r>
                <a:endPar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路径的能量 </a:t>
                </a:r>
                <a:r>
                  <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其边的分值乘积。</a:t>
                </a:r>
                <a:endPar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endParaRPr lang="en-US" altLang="zh-CN"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算法目标</a:t>
                </a:r>
                <a:r>
                  <a:rPr lang="en-HK"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
                </a:pP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高能量路径 </a:t>
                </a:r>
                <a:r>
                  <a:rPr lang="en-HK"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获得高分值边 </a:t>
                </a:r>
                <a:r>
                  <a:rPr lang="en-HK"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高独立性特征</a:t>
                </a:r>
                <a:endParaRPr lang="en-US" altLang="zh-CN"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
                </a:pPr>
                <a:r>
                  <a:rPr lang="en-HK" altLang="zh-CN"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Inf-FS </a:t>
                </a:r>
                <a:r>
                  <a:rPr lang="zh-CN" altLang="en-US"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考虑给定长度</a:t>
                </a:r>
                <a:r>
                  <a:rPr lang="en-US" altLang="zh-CN"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L</a:t>
                </a:r>
                <a:r>
                  <a:rPr lang="zh-CN" altLang="en-US"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时的所有路径</a:t>
                </a:r>
                <a:r>
                  <a:rPr lang="zh-CN" altLang="zh-CN" sz="18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smtClean="0">
                              <a:solidFill>
                                <a:srgbClr val="FF0000"/>
                              </a:solidFill>
                              <a:latin typeface="Times New Roman" panose="02020603050405020304" pitchFamily="18" charset="0"/>
                              <a:ea typeface="等线" panose="02010600030101010101" pitchFamily="2" charset="-122"/>
                              <a:cs typeface="Times New Roman" panose="02020603050405020304" pitchFamily="18" charset="0"/>
                            </a:rPr>
                          </m:ctrlPr>
                        </m:sSubPr>
                        <m:e>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𝑆</m:t>
                          </m:r>
                        </m:e>
                        <m:sub>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𝑙</m:t>
                          </m:r>
                        </m:sub>
                      </m:sSub>
                      <m:d>
                        <m:dPr>
                          <m:ctrlPr>
                            <a:rPr lang="zh-CN"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ctrlPr>
                        </m:dPr>
                        <m:e>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ⅈ</m:t>
                          </m:r>
                        </m:e>
                      </m:d>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m:t>
                      </m:r>
                      <m:sSub>
                        <m:sSubPr>
                          <m:ctrlPr>
                            <a:rPr lang="zh-CN"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ctrlPr>
                        </m:sSubPr>
                        <m:e>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𝛴</m:t>
                          </m:r>
                        </m:e>
                        <m:sub>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𝑗</m:t>
                          </m:r>
                        </m:sub>
                      </m:sSub>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m:t>
                      </m:r>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𝑣</m:t>
                      </m:r>
                      <m:sSup>
                        <m:sSupPr>
                          <m:ctrlPr>
                            <a:rPr lang="zh-CN"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ctrlPr>
                        </m:sSupPr>
                        <m:e>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𝐴</m:t>
                          </m:r>
                        </m:e>
                        <m:sup>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𝑙</m:t>
                          </m:r>
                        </m:sup>
                      </m:sSup>
                      <m:d>
                        <m:dPr>
                          <m:ctrlPr>
                            <a:rPr lang="zh-CN"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ctrlPr>
                        </m:dPr>
                        <m:e>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ⅈ,</m:t>
                          </m:r>
                          <m:r>
                            <a:rPr lang="en-HK" altLang="zh-CN" sz="1800">
                              <a:solidFill>
                                <a:srgbClr val="FF0000"/>
                              </a:solidFill>
                              <a:latin typeface="Times New Roman" panose="02020603050405020304" pitchFamily="18" charset="0"/>
                              <a:ea typeface="等线" panose="02010600030101010101" pitchFamily="2" charset="-122"/>
                              <a:cs typeface="Times New Roman" panose="02020603050405020304" pitchFamily="18" charset="0"/>
                            </a:rPr>
                            <m:t>𝑗</m:t>
                          </m:r>
                        </m:e>
                      </m:d>
                    </m:oMath>
                  </m:oMathPara>
                </a14:m>
                <a:endParaRPr lang="zh-CN" altLang="zh-CN" sz="18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endPar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pPr>
                <a:endParaRPr lang="en-US" altLang="zh-CN" dirty="0"/>
              </a:p>
            </p:txBody>
          </p:sp>
        </mc:Choice>
        <mc:Fallback>
          <p:sp>
            <p:nvSpPr>
              <p:cNvPr id="3" name="内容占位符 2">
                <a:extLst>
                  <a:ext uri="{FF2B5EF4-FFF2-40B4-BE49-F238E27FC236}">
                    <a16:creationId xmlns:a16="http://schemas.microsoft.com/office/drawing/2014/main" id="{69D85BC4-5776-4FB3-B7C2-023C0F430849}"/>
                  </a:ext>
                </a:extLst>
              </p:cNvPr>
              <p:cNvSpPr>
                <a:spLocks noGrp="1" noRot="1" noChangeAspect="1" noMove="1" noResize="1" noEditPoints="1" noAdjustHandles="1" noChangeArrowheads="1" noChangeShapeType="1" noTextEdit="1"/>
              </p:cNvSpPr>
              <p:nvPr>
                <p:ph idx="1"/>
              </p:nvPr>
            </p:nvSpPr>
            <p:spPr>
              <a:xfrm>
                <a:off x="6606988" y="1964855"/>
                <a:ext cx="6085406" cy="4254790"/>
              </a:xfrm>
              <a:blipFill>
                <a:blip r:embed="rId3"/>
                <a:stretch>
                  <a:fillRect l="-701" t="-573"/>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0C480D99-8036-4670-B166-599B0724B44A}"/>
              </a:ext>
            </a:extLst>
          </p:cNvPr>
          <p:cNvSpPr>
            <a:spLocks noGrp="1"/>
          </p:cNvSpPr>
          <p:nvPr>
            <p:ph type="title"/>
          </p:nvPr>
        </p:nvSpPr>
        <p:spPr>
          <a:xfrm>
            <a:off x="1250950" y="382588"/>
            <a:ext cx="10179050" cy="855197"/>
          </a:xfrm>
        </p:spPr>
        <p:txBody>
          <a:bodyPr>
            <a:normAutofit/>
          </a:bodyPr>
          <a:lstStyle/>
          <a:p>
            <a:r>
              <a:rPr lang="zh-CN" altLang="en-US" sz="4400" b="1" dirty="0"/>
              <a:t>降维算法</a:t>
            </a:r>
          </a:p>
        </p:txBody>
      </p:sp>
      <p:pic>
        <p:nvPicPr>
          <p:cNvPr id="10" name="图片 9">
            <a:extLst>
              <a:ext uri="{FF2B5EF4-FFF2-40B4-BE49-F238E27FC236}">
                <a16:creationId xmlns:a16="http://schemas.microsoft.com/office/drawing/2014/main" id="{05003CF4-1E50-41FE-B3A8-2C3CFFC91418}"/>
              </a:ext>
            </a:extLst>
          </p:cNvPr>
          <p:cNvPicPr/>
          <p:nvPr/>
        </p:nvPicPr>
        <p:blipFill>
          <a:blip r:embed="rId4"/>
          <a:stretch>
            <a:fillRect/>
          </a:stretch>
        </p:blipFill>
        <p:spPr>
          <a:xfrm>
            <a:off x="1359852" y="1393525"/>
            <a:ext cx="4736148" cy="4146663"/>
          </a:xfrm>
          <a:prstGeom prst="rect">
            <a:avLst/>
          </a:prstGeom>
        </p:spPr>
      </p:pic>
      <p:sp>
        <p:nvSpPr>
          <p:cNvPr id="7" name="箭头: 燕尾形 6">
            <a:extLst>
              <a:ext uri="{FF2B5EF4-FFF2-40B4-BE49-F238E27FC236}">
                <a16:creationId xmlns:a16="http://schemas.microsoft.com/office/drawing/2014/main" id="{27D53C67-8BDA-4537-9884-5414BFF5C32B}"/>
              </a:ext>
            </a:extLst>
          </p:cNvPr>
          <p:cNvSpPr/>
          <p:nvPr/>
        </p:nvSpPr>
        <p:spPr>
          <a:xfrm rot="13938209">
            <a:off x="4218317" y="3976777"/>
            <a:ext cx="655608" cy="28467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燕尾形 8">
            <a:extLst>
              <a:ext uri="{FF2B5EF4-FFF2-40B4-BE49-F238E27FC236}">
                <a16:creationId xmlns:a16="http://schemas.microsoft.com/office/drawing/2014/main" id="{2712D277-5808-4362-B717-99E3445E6CB3}"/>
              </a:ext>
            </a:extLst>
          </p:cNvPr>
          <p:cNvSpPr/>
          <p:nvPr/>
        </p:nvSpPr>
        <p:spPr>
          <a:xfrm rot="19961138">
            <a:off x="4359926" y="3474623"/>
            <a:ext cx="655608" cy="28467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燕尾形 10">
            <a:extLst>
              <a:ext uri="{FF2B5EF4-FFF2-40B4-BE49-F238E27FC236}">
                <a16:creationId xmlns:a16="http://schemas.microsoft.com/office/drawing/2014/main" id="{BF063E4C-1711-4914-AE23-7BD0B23648ED}"/>
              </a:ext>
            </a:extLst>
          </p:cNvPr>
          <p:cNvSpPr/>
          <p:nvPr/>
        </p:nvSpPr>
        <p:spPr>
          <a:xfrm rot="9110427">
            <a:off x="4254597" y="3322185"/>
            <a:ext cx="655608" cy="28467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E513E26-13E4-492C-A75C-A8AB8D1EC67F}"/>
              </a:ext>
            </a:extLst>
          </p:cNvPr>
          <p:cNvSpPr/>
          <p:nvPr/>
        </p:nvSpPr>
        <p:spPr>
          <a:xfrm>
            <a:off x="4593743" y="2285197"/>
            <a:ext cx="139653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a:ln/>
                <a:solidFill>
                  <a:schemeClr val="accent3"/>
                </a:solidFill>
                <a:effectLst/>
              </a:rPr>
              <a:t>L=3</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39718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C480D99-8036-4670-B166-599B0724B44A}"/>
              </a:ext>
            </a:extLst>
          </p:cNvPr>
          <p:cNvSpPr>
            <a:spLocks noGrp="1"/>
          </p:cNvSpPr>
          <p:nvPr>
            <p:ph type="title"/>
          </p:nvPr>
        </p:nvSpPr>
        <p:spPr>
          <a:xfrm>
            <a:off x="1250950" y="382588"/>
            <a:ext cx="10179050" cy="855197"/>
          </a:xfrm>
        </p:spPr>
        <p:txBody>
          <a:bodyPr>
            <a:normAutofit/>
          </a:bodyPr>
          <a:lstStyle/>
          <a:p>
            <a:r>
              <a:rPr lang="zh-CN" altLang="en-US" sz="4400" b="1" dirty="0"/>
              <a:t>降维后可视化</a:t>
            </a:r>
            <a:r>
              <a:rPr lang="en-US" altLang="zh-CN" sz="4400" b="1" dirty="0"/>
              <a:t>-2D</a:t>
            </a:r>
            <a:endParaRPr lang="zh-CN" altLang="en-US" sz="4400" b="1" dirty="0"/>
          </a:p>
        </p:txBody>
      </p:sp>
      <p:pic>
        <p:nvPicPr>
          <p:cNvPr id="7" name="图片 6">
            <a:extLst>
              <a:ext uri="{FF2B5EF4-FFF2-40B4-BE49-F238E27FC236}">
                <a16:creationId xmlns:a16="http://schemas.microsoft.com/office/drawing/2014/main" id="{F004A1EC-4DAB-44F2-AEFA-CBF8F11D93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6470" y="1237785"/>
            <a:ext cx="6929717" cy="4687885"/>
          </a:xfrm>
          <a:prstGeom prst="rect">
            <a:avLst/>
          </a:prstGeom>
          <a:noFill/>
          <a:ln>
            <a:noFill/>
          </a:ln>
        </p:spPr>
      </p:pic>
      <p:sp>
        <p:nvSpPr>
          <p:cNvPr id="8" name="内容占位符 2">
            <a:extLst>
              <a:ext uri="{FF2B5EF4-FFF2-40B4-BE49-F238E27FC236}">
                <a16:creationId xmlns:a16="http://schemas.microsoft.com/office/drawing/2014/main" id="{8CA5BC4B-4D85-4A35-83EF-6A04828BA826}"/>
              </a:ext>
            </a:extLst>
          </p:cNvPr>
          <p:cNvSpPr>
            <a:spLocks noGrp="1"/>
          </p:cNvSpPr>
          <p:nvPr>
            <p:ph idx="1"/>
          </p:nvPr>
        </p:nvSpPr>
        <p:spPr>
          <a:xfrm>
            <a:off x="7691717" y="1355255"/>
            <a:ext cx="4149301" cy="3458791"/>
          </a:xfrm>
        </p:spPr>
        <p:txBody>
          <a:bodyPr>
            <a:normAutofit/>
          </a:bodyPr>
          <a:lstStyle/>
          <a:p>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X </a:t>
            </a:r>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轴 </a:t>
            </a:r>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V1</a:t>
            </a:r>
          </a:p>
          <a:p>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轴 </a:t>
            </a:r>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 V2</a:t>
            </a:r>
          </a:p>
          <a:p>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圆点半径 </a:t>
            </a:r>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 V3</a:t>
            </a:r>
          </a:p>
          <a:p>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圆点颜色 </a:t>
            </a:r>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所属类别</a:t>
            </a:r>
            <a:endPar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pPr>
            <a:endParaRPr lang="en-US" altLang="zh-CN" dirty="0"/>
          </a:p>
        </p:txBody>
      </p:sp>
      <p:sp>
        <p:nvSpPr>
          <p:cNvPr id="2" name="矩形: 圆角 1">
            <a:extLst>
              <a:ext uri="{FF2B5EF4-FFF2-40B4-BE49-F238E27FC236}">
                <a16:creationId xmlns:a16="http://schemas.microsoft.com/office/drawing/2014/main" id="{5756ED7E-EBD6-4E65-8658-6B8250A6FEEB}"/>
              </a:ext>
            </a:extLst>
          </p:cNvPr>
          <p:cNvSpPr/>
          <p:nvPr/>
        </p:nvSpPr>
        <p:spPr>
          <a:xfrm>
            <a:off x="3959272" y="1215191"/>
            <a:ext cx="2898729" cy="1755581"/>
          </a:xfrm>
          <a:prstGeom prst="round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634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C480D99-8036-4670-B166-599B0724B44A}"/>
              </a:ext>
            </a:extLst>
          </p:cNvPr>
          <p:cNvSpPr>
            <a:spLocks noGrp="1"/>
          </p:cNvSpPr>
          <p:nvPr>
            <p:ph type="title"/>
          </p:nvPr>
        </p:nvSpPr>
        <p:spPr>
          <a:xfrm>
            <a:off x="1250950" y="382588"/>
            <a:ext cx="10179050" cy="855197"/>
          </a:xfrm>
        </p:spPr>
        <p:txBody>
          <a:bodyPr>
            <a:normAutofit/>
          </a:bodyPr>
          <a:lstStyle/>
          <a:p>
            <a:r>
              <a:rPr lang="zh-CN" altLang="en-US" sz="4400" b="1" dirty="0"/>
              <a:t>降维后可视化</a:t>
            </a:r>
            <a:r>
              <a:rPr lang="en-US" altLang="zh-CN" sz="4400" b="1" dirty="0"/>
              <a:t>-3D</a:t>
            </a:r>
            <a:endParaRPr lang="zh-CN" altLang="en-US" sz="4400" b="1" dirty="0"/>
          </a:p>
        </p:txBody>
      </p:sp>
      <p:sp>
        <p:nvSpPr>
          <p:cNvPr id="8" name="内容占位符 2">
            <a:extLst>
              <a:ext uri="{FF2B5EF4-FFF2-40B4-BE49-F238E27FC236}">
                <a16:creationId xmlns:a16="http://schemas.microsoft.com/office/drawing/2014/main" id="{8CA5BC4B-4D85-4A35-83EF-6A04828BA826}"/>
              </a:ext>
            </a:extLst>
          </p:cNvPr>
          <p:cNvSpPr>
            <a:spLocks noGrp="1"/>
          </p:cNvSpPr>
          <p:nvPr>
            <p:ph idx="1"/>
          </p:nvPr>
        </p:nvSpPr>
        <p:spPr>
          <a:xfrm>
            <a:off x="7691717" y="1355255"/>
            <a:ext cx="4149301" cy="3458791"/>
          </a:xfrm>
        </p:spPr>
        <p:txBody>
          <a:bodyPr>
            <a:normAutofit/>
          </a:bodyPr>
          <a:lstStyle/>
          <a:p>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X </a:t>
            </a:r>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轴 </a:t>
            </a:r>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V1</a:t>
            </a:r>
          </a:p>
          <a:p>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轴 </a:t>
            </a:r>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 V2</a:t>
            </a:r>
          </a:p>
          <a:p>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Z</a:t>
            </a:r>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轴 </a:t>
            </a:r>
            <a:r>
              <a:rPr lang="en-US" altLang="zh-CN"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 V3</a:t>
            </a:r>
          </a:p>
          <a:p>
            <a:r>
              <a:rPr lang="zh-CN" altLang="en-US"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圆点颜色 </a:t>
            </a:r>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8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所属类别</a:t>
            </a:r>
            <a:endPar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pPr>
            <a:endParaRPr lang="en-US" altLang="zh-CN" dirty="0"/>
          </a:p>
        </p:txBody>
      </p:sp>
      <p:pic>
        <p:nvPicPr>
          <p:cNvPr id="5" name="图片 4">
            <a:extLst>
              <a:ext uri="{FF2B5EF4-FFF2-40B4-BE49-F238E27FC236}">
                <a16:creationId xmlns:a16="http://schemas.microsoft.com/office/drawing/2014/main" id="{AE68A9C1-DC82-4DAB-AB89-77663586D1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451" y="1237785"/>
            <a:ext cx="5944278" cy="4091622"/>
          </a:xfrm>
          <a:prstGeom prst="rect">
            <a:avLst/>
          </a:prstGeom>
          <a:noFill/>
          <a:ln>
            <a:noFill/>
          </a:ln>
        </p:spPr>
      </p:pic>
      <p:sp>
        <p:nvSpPr>
          <p:cNvPr id="2" name="椭圆 1">
            <a:extLst>
              <a:ext uri="{FF2B5EF4-FFF2-40B4-BE49-F238E27FC236}">
                <a16:creationId xmlns:a16="http://schemas.microsoft.com/office/drawing/2014/main" id="{1703BB34-13B9-4084-B646-39CF62739D36}"/>
              </a:ext>
            </a:extLst>
          </p:cNvPr>
          <p:cNvSpPr/>
          <p:nvPr/>
        </p:nvSpPr>
        <p:spPr>
          <a:xfrm>
            <a:off x="2298357" y="1919416"/>
            <a:ext cx="1474573" cy="2075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9454F173-DD33-4976-A722-9FB2112FF8A0}"/>
              </a:ext>
            </a:extLst>
          </p:cNvPr>
          <p:cNvSpPr/>
          <p:nvPr/>
        </p:nvSpPr>
        <p:spPr>
          <a:xfrm>
            <a:off x="4539049" y="2298357"/>
            <a:ext cx="1474573" cy="100501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434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CECD-AC03-42FA-A2FA-373ED9C4BBFD}"/>
              </a:ext>
            </a:extLst>
          </p:cNvPr>
          <p:cNvSpPr>
            <a:spLocks noGrp="1"/>
          </p:cNvSpPr>
          <p:nvPr>
            <p:ph type="title"/>
          </p:nvPr>
        </p:nvSpPr>
        <p:spPr>
          <a:xfrm>
            <a:off x="3242930" y="405352"/>
            <a:ext cx="8187071" cy="1452636"/>
          </a:xfrm>
        </p:spPr>
        <p:txBody>
          <a:bodyPr/>
          <a:lstStyle/>
          <a:p>
            <a:r>
              <a:rPr lang="en-US" altLang="zh-CN" dirty="0"/>
              <a:t>Models</a:t>
            </a:r>
            <a:endParaRPr lang="zh-CN" altLang="en-US" dirty="0"/>
          </a:p>
        </p:txBody>
      </p:sp>
      <p:sp>
        <p:nvSpPr>
          <p:cNvPr id="3" name="文本占位符 2">
            <a:extLst>
              <a:ext uri="{FF2B5EF4-FFF2-40B4-BE49-F238E27FC236}">
                <a16:creationId xmlns:a16="http://schemas.microsoft.com/office/drawing/2014/main" id="{03066694-D483-4AAB-8377-E0E8F8E679E0}"/>
              </a:ext>
            </a:extLst>
          </p:cNvPr>
          <p:cNvSpPr>
            <a:spLocks noGrp="1"/>
          </p:cNvSpPr>
          <p:nvPr>
            <p:ph type="body" idx="1"/>
          </p:nvPr>
        </p:nvSpPr>
        <p:spPr>
          <a:xfrm>
            <a:off x="3242930" y="2477865"/>
            <a:ext cx="7017488" cy="2192106"/>
          </a:xfrm>
        </p:spPr>
        <p:txBody>
          <a:bodyPr>
            <a:normAutofit/>
          </a:bodyPr>
          <a:lstStyle/>
          <a:p>
            <a:pPr marL="342900" indent="-342900">
              <a:buFont typeface="Arial" panose="020B0604020202020204" pitchFamily="34" charset="0"/>
              <a:buChar char="•"/>
            </a:pPr>
            <a:r>
              <a:rPr lang="zh-CN" altLang="en-US" sz="2800" dirty="0"/>
              <a:t>模型选择</a:t>
            </a:r>
            <a:endParaRPr lang="en-US" altLang="zh-CN" sz="2800" dirty="0"/>
          </a:p>
          <a:p>
            <a:pPr marL="342900" indent="-342900">
              <a:buFont typeface="Arial" panose="020B0604020202020204" pitchFamily="34" charset="0"/>
              <a:buChar char="•"/>
            </a:pPr>
            <a:r>
              <a:rPr lang="zh-CN" altLang="en-US" sz="2800" dirty="0"/>
              <a:t>预测试</a:t>
            </a:r>
            <a:endParaRPr lang="en-US" altLang="zh-CN" sz="2800" dirty="0"/>
          </a:p>
          <a:p>
            <a:pPr marL="342900" indent="-342900">
              <a:buFont typeface="Arial" panose="020B0604020202020204" pitchFamily="34" charset="0"/>
              <a:buChar char="•"/>
            </a:pPr>
            <a:r>
              <a:rPr lang="zh-CN" altLang="en-US" sz="2800" dirty="0"/>
              <a:t>模型调参</a:t>
            </a:r>
            <a:r>
              <a:rPr lang="en-US" altLang="zh-CN" sz="2800" dirty="0"/>
              <a:t>/</a:t>
            </a:r>
            <a:r>
              <a:rPr lang="zh-CN" altLang="en-US" sz="2800" dirty="0"/>
              <a:t>模型训练</a:t>
            </a:r>
            <a:endParaRPr lang="en-US" altLang="zh-CN" sz="2800" dirty="0"/>
          </a:p>
          <a:p>
            <a:pPr marL="342900" indent="-342900">
              <a:buFont typeface="Arial" panose="020B0604020202020204" pitchFamily="34" charset="0"/>
              <a:buChar char="•"/>
            </a:pPr>
            <a:r>
              <a:rPr lang="zh-CN" altLang="en-US" sz="2800" dirty="0"/>
              <a:t>测试</a:t>
            </a:r>
            <a:endParaRPr lang="en-US" altLang="zh-CN" sz="2800"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1365884660"/>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徽章</Template>
  <TotalTime>937</TotalTime>
  <Words>2107</Words>
  <Application>Microsoft Office PowerPoint</Application>
  <PresentationFormat>宽屏</PresentationFormat>
  <Paragraphs>289</Paragraphs>
  <Slides>21</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Arial</vt:lpstr>
      <vt:lpstr>Calibri</vt:lpstr>
      <vt:lpstr>Gill Sans MT</vt:lpstr>
      <vt:lpstr>Impact</vt:lpstr>
      <vt:lpstr>Times New Roman</vt:lpstr>
      <vt:lpstr>Wingdings</vt:lpstr>
      <vt:lpstr>徽章</vt:lpstr>
      <vt:lpstr>小圆蓝细胞瘤亚型分类</vt:lpstr>
      <vt:lpstr>overview</vt:lpstr>
      <vt:lpstr>小圆蓝细胞瘤(SRBCTs)亚型</vt:lpstr>
      <vt:lpstr>“扁平”的数据集</vt:lpstr>
      <vt:lpstr>VISUALIZE &amp; dimensionality reduction </vt:lpstr>
      <vt:lpstr>降维算法</vt:lpstr>
      <vt:lpstr>降维后可视化-2D</vt:lpstr>
      <vt:lpstr>降维后可视化-3D</vt:lpstr>
      <vt:lpstr>Models</vt:lpstr>
      <vt:lpstr>模型选择</vt:lpstr>
      <vt:lpstr>预测试</vt:lpstr>
      <vt:lpstr>预测试</vt:lpstr>
      <vt:lpstr>模型调参/模型训练</vt:lpstr>
      <vt:lpstr>模型调参/模型训练</vt:lpstr>
      <vt:lpstr>模型调参/模型训练</vt:lpstr>
      <vt:lpstr>测试</vt:lpstr>
      <vt:lpstr>测试</vt:lpstr>
      <vt:lpstr>conclusion</vt:lpstr>
      <vt:lpstr>发现</vt:lpstr>
      <vt:lpstr>不足</vt:lpstr>
      <vt:lpstr>谢谢观看，有不足，请多多包涵。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small, round blue-cell tumors subtypes  by machine learning models</dc:title>
  <dc:creator>何 景乐</dc:creator>
  <cp:lastModifiedBy>L EO</cp:lastModifiedBy>
  <cp:revision>59</cp:revision>
  <dcterms:created xsi:type="dcterms:W3CDTF">2021-01-03T03:22:09Z</dcterms:created>
  <dcterms:modified xsi:type="dcterms:W3CDTF">2021-01-05T02:43:04Z</dcterms:modified>
</cp:coreProperties>
</file>