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2" r:id="rId7"/>
    <p:sldId id="268" r:id="rId8"/>
    <p:sldId id="263" r:id="rId9"/>
    <p:sldId id="264" r:id="rId10"/>
    <p:sldId id="265" r:id="rId11"/>
    <p:sldId id="266" r:id="rId12"/>
    <p:sldId id="267" r:id="rId13"/>
    <p:sldId id="261"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3B4-73C2-483B-8C4E-6C506F5A2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02848F-1F14-4344-ACFE-5542A5631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243B62-C60C-4EC7-9399-D219D969192E}"/>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B2941530-AC52-49CF-83A0-1D0260581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48450-E54A-47AF-AD36-1C8FE72F849A}"/>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25685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283A-7580-4C2B-A96F-1F5D0A694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2CF167-C13A-457F-9E23-3B963E907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F5C5-30A5-46C8-8096-8C34722CA67C}"/>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1FBE9878-1B5D-4E37-8949-722A6C90E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E812A-A529-4C21-B1F8-1CEF8E5AF18C}"/>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6730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1A0B0-01B1-41E4-9697-0E735192E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A91092-E971-43D6-877C-AA37C5DCC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6624-937E-4695-A4D9-E846454433F2}"/>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17A8E469-0E35-4AC6-92EF-87FB70092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48EE2-530F-487A-A0A3-B8068D528C96}"/>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6334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6023-3F10-412C-B961-D404A6DE1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E26D6-D830-44C2-919B-EC72BB9FA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6DAFE-1CE7-4020-BBA3-A185AB0AF398}"/>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B39EF004-AE8C-4EA4-9EF9-F52A5A802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E841F-3829-4EAD-AC2C-814EFA3CB024}"/>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10671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785C-94E2-461F-8A0F-92F3E8EB4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18D65-D1E2-4E39-9DD0-8AAA50C818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3518A-55B0-4914-93CD-2EC0258C6856}"/>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EBA9432F-ABA1-4A02-8DAA-A4918455E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B0174-6702-4AEB-AAC4-71487BC0D5C8}"/>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213710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30B2-BCFA-415D-852E-383430777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E9B57-25F8-4CD3-AFBD-86D801408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3262F-9313-46D2-84BC-AB7BA5657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27AF49-F7E1-4107-868E-A45B5A67770A}"/>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6" name="Footer Placeholder 5">
            <a:extLst>
              <a:ext uri="{FF2B5EF4-FFF2-40B4-BE49-F238E27FC236}">
                <a16:creationId xmlns:a16="http://schemas.microsoft.com/office/drawing/2014/main" id="{E4BE4DDD-4284-4E26-A702-0C0778C6C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00373-EEE3-41FC-80D1-A855F20B4D6C}"/>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124713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222F-4F8B-49FF-B92A-9F405842E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76D562-2BBE-4D20-A04D-CCC74F8F4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5AF956-3BF8-4879-A523-5C9531C48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23CED1-1552-4529-9DBB-5D91E7D93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F4A47-67AC-450B-A7C8-5ABFED992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3E44B-BB81-4DA6-9AA4-DBA8C632C566}"/>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8" name="Footer Placeholder 7">
            <a:extLst>
              <a:ext uri="{FF2B5EF4-FFF2-40B4-BE49-F238E27FC236}">
                <a16:creationId xmlns:a16="http://schemas.microsoft.com/office/drawing/2014/main" id="{CBB8949A-F2B2-4646-A638-84039E6B3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5FF6-EE1F-4F5B-98DA-151C67AA4F6A}"/>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244203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5F94-A47E-415B-B713-C9A13331E0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F4933-1E1A-483A-A629-ABC60DB7787E}"/>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4" name="Footer Placeholder 3">
            <a:extLst>
              <a:ext uri="{FF2B5EF4-FFF2-40B4-BE49-F238E27FC236}">
                <a16:creationId xmlns:a16="http://schemas.microsoft.com/office/drawing/2014/main" id="{C7DE7542-0924-4E73-9EBA-E672F6EAA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573BA-1494-492B-9CEF-21506BD33A3D}"/>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32905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227B9-BF0E-4179-B00E-2912586AFC3A}"/>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3" name="Footer Placeholder 2">
            <a:extLst>
              <a:ext uri="{FF2B5EF4-FFF2-40B4-BE49-F238E27FC236}">
                <a16:creationId xmlns:a16="http://schemas.microsoft.com/office/drawing/2014/main" id="{CF99E911-AA5B-4490-BDE5-DB67328DC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8672E-E335-4D7C-9B27-84A628A96356}"/>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324035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D1D-A769-430E-8C41-9D7C76431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554AD3-82F6-4953-BCD8-D17A9810F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2785D-DC73-4B6D-B961-58FE8776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71C73-EF3B-4579-8587-1829894B381F}"/>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6" name="Footer Placeholder 5">
            <a:extLst>
              <a:ext uri="{FF2B5EF4-FFF2-40B4-BE49-F238E27FC236}">
                <a16:creationId xmlns:a16="http://schemas.microsoft.com/office/drawing/2014/main" id="{346CC58F-55D6-4BFF-A688-FA96D0BCA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1AA3B-E558-4B62-BCA1-BA55BDF8EA86}"/>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141792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907F-0FCF-4A64-A379-58271BF28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520E38-A98C-4FBF-BFB8-6D6B66E8B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2B6AD3-4DDB-434D-897F-3C0BC9D20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D46B7-4BDC-40AA-9B6A-EABAF107F46E}"/>
              </a:ext>
            </a:extLst>
          </p:cNvPr>
          <p:cNvSpPr>
            <a:spLocks noGrp="1"/>
          </p:cNvSpPr>
          <p:nvPr>
            <p:ph type="dt" sz="half" idx="10"/>
          </p:nvPr>
        </p:nvSpPr>
        <p:spPr/>
        <p:txBody>
          <a:bodyPr/>
          <a:lstStyle/>
          <a:p>
            <a:fld id="{B1786B87-5537-43C1-A145-8E41B2FBEBA6}" type="datetimeFigureOut">
              <a:rPr lang="en-US" smtClean="0"/>
              <a:t>6/29/2020</a:t>
            </a:fld>
            <a:endParaRPr lang="en-US"/>
          </a:p>
        </p:txBody>
      </p:sp>
      <p:sp>
        <p:nvSpPr>
          <p:cNvPr id="6" name="Footer Placeholder 5">
            <a:extLst>
              <a:ext uri="{FF2B5EF4-FFF2-40B4-BE49-F238E27FC236}">
                <a16:creationId xmlns:a16="http://schemas.microsoft.com/office/drawing/2014/main" id="{61A38498-3F0D-4A11-8F72-FD63693D9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7420F-64AE-4354-B400-10A359A3EDBE}"/>
              </a:ext>
            </a:extLst>
          </p:cNvPr>
          <p:cNvSpPr>
            <a:spLocks noGrp="1"/>
          </p:cNvSpPr>
          <p:nvPr>
            <p:ph type="sldNum" sz="quarter" idx="12"/>
          </p:nvPr>
        </p:nvSpPr>
        <p:spPr/>
        <p:txBody>
          <a:bodyPr/>
          <a:lstStyle/>
          <a:p>
            <a:fld id="{83E82409-0A25-4E5F-BE4E-147ACE38306D}" type="slidenum">
              <a:rPr lang="en-US" smtClean="0"/>
              <a:t>‹#›</a:t>
            </a:fld>
            <a:endParaRPr lang="en-US"/>
          </a:p>
        </p:txBody>
      </p:sp>
    </p:spTree>
    <p:extLst>
      <p:ext uri="{BB962C8B-B14F-4D97-AF65-F5344CB8AC3E}">
        <p14:creationId xmlns:p14="http://schemas.microsoft.com/office/powerpoint/2010/main" val="72801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40835-A464-4C96-BF4F-65E490080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54FC13-B449-456D-92A5-50FED7AC5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D936C-C889-4819-9CB6-68B0B752E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86B87-5537-43C1-A145-8E41B2FBEBA6}" type="datetimeFigureOut">
              <a:rPr lang="en-US" smtClean="0"/>
              <a:t>6/29/2020</a:t>
            </a:fld>
            <a:endParaRPr lang="en-US"/>
          </a:p>
        </p:txBody>
      </p:sp>
      <p:sp>
        <p:nvSpPr>
          <p:cNvPr id="5" name="Footer Placeholder 4">
            <a:extLst>
              <a:ext uri="{FF2B5EF4-FFF2-40B4-BE49-F238E27FC236}">
                <a16:creationId xmlns:a16="http://schemas.microsoft.com/office/drawing/2014/main" id="{8E03812E-433A-462E-982C-C92A369F7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859CC8-9181-4DDA-AF64-3EC3D2DB1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82409-0A25-4E5F-BE4E-147ACE38306D}" type="slidenum">
              <a:rPr lang="en-US" smtClean="0"/>
              <a:t>‹#›</a:t>
            </a:fld>
            <a:endParaRPr lang="en-US"/>
          </a:p>
        </p:txBody>
      </p:sp>
    </p:spTree>
    <p:extLst>
      <p:ext uri="{BB962C8B-B14F-4D97-AF65-F5344CB8AC3E}">
        <p14:creationId xmlns:p14="http://schemas.microsoft.com/office/powerpoint/2010/main" val="32444703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6015-6A11-4646-95E5-B82929AE3684}"/>
              </a:ext>
            </a:extLst>
          </p:cNvPr>
          <p:cNvSpPr>
            <a:spLocks noGrp="1"/>
          </p:cNvSpPr>
          <p:nvPr>
            <p:ph type="ctrTitle"/>
          </p:nvPr>
        </p:nvSpPr>
        <p:spPr/>
        <p:txBody>
          <a:bodyPr>
            <a:normAutofit fontScale="90000"/>
          </a:bodyPr>
          <a:lstStyle/>
          <a:p>
            <a:r>
              <a:rPr lang="en-US" dirty="0"/>
              <a:t>Prediction of the cumulative well production for the first year using Machine Learning</a:t>
            </a:r>
          </a:p>
        </p:txBody>
      </p:sp>
      <p:sp>
        <p:nvSpPr>
          <p:cNvPr id="3" name="Subtitle 2">
            <a:extLst>
              <a:ext uri="{FF2B5EF4-FFF2-40B4-BE49-F238E27FC236}">
                <a16:creationId xmlns:a16="http://schemas.microsoft.com/office/drawing/2014/main" id="{EE08CDC6-E7A7-4E75-9765-CD2C203DCC09}"/>
              </a:ext>
            </a:extLst>
          </p:cNvPr>
          <p:cNvSpPr>
            <a:spLocks noGrp="1"/>
          </p:cNvSpPr>
          <p:nvPr>
            <p:ph type="subTitle" idx="1"/>
          </p:nvPr>
        </p:nvSpPr>
        <p:spPr/>
        <p:txBody>
          <a:bodyPr/>
          <a:lstStyle/>
          <a:p>
            <a:r>
              <a:rPr lang="en-US" dirty="0"/>
              <a:t>Olga Brusova</a:t>
            </a:r>
          </a:p>
        </p:txBody>
      </p:sp>
    </p:spTree>
    <p:extLst>
      <p:ext uri="{BB962C8B-B14F-4D97-AF65-F5344CB8AC3E}">
        <p14:creationId xmlns:p14="http://schemas.microsoft.com/office/powerpoint/2010/main" val="184101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2C20-8DF8-40F2-90D1-9EB9E0AB4C96}"/>
              </a:ext>
            </a:extLst>
          </p:cNvPr>
          <p:cNvSpPr>
            <a:spLocks noGrp="1"/>
          </p:cNvSpPr>
          <p:nvPr>
            <p:ph type="title"/>
          </p:nvPr>
        </p:nvSpPr>
        <p:spPr/>
        <p:txBody>
          <a:bodyPr/>
          <a:lstStyle/>
          <a:p>
            <a:r>
              <a:rPr lang="en-US" dirty="0"/>
              <a:t>Relative Production from Different Intervals</a:t>
            </a:r>
          </a:p>
        </p:txBody>
      </p:sp>
      <p:pic>
        <p:nvPicPr>
          <p:cNvPr id="4" name="Content Placeholder 3">
            <a:extLst>
              <a:ext uri="{FF2B5EF4-FFF2-40B4-BE49-F238E27FC236}">
                <a16:creationId xmlns:a16="http://schemas.microsoft.com/office/drawing/2014/main" id="{3CFF7149-7C64-4D99-BA13-344ECA227FDD}"/>
              </a:ext>
            </a:extLst>
          </p:cNvPr>
          <p:cNvPicPr>
            <a:picLocks noGrp="1"/>
          </p:cNvPicPr>
          <p:nvPr>
            <p:ph idx="1"/>
          </p:nvPr>
        </p:nvPicPr>
        <p:blipFill rotWithShape="1">
          <a:blip r:embed="rId2"/>
          <a:srcRect t="1207"/>
          <a:stretch/>
        </p:blipFill>
        <p:spPr bwMode="auto">
          <a:xfrm>
            <a:off x="1259886" y="1943603"/>
            <a:ext cx="3568883" cy="415944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C532B55-BEEC-4FC6-A225-9AC01DDE1E64}"/>
              </a:ext>
            </a:extLst>
          </p:cNvPr>
          <p:cNvSpPr txBox="1"/>
          <p:nvPr/>
        </p:nvSpPr>
        <p:spPr>
          <a:xfrm>
            <a:off x="5640635" y="2823532"/>
            <a:ext cx="5140404" cy="646331"/>
          </a:xfrm>
          <a:prstGeom prst="rect">
            <a:avLst/>
          </a:prstGeom>
          <a:noFill/>
        </p:spPr>
        <p:txBody>
          <a:bodyPr wrap="square" rtlCol="0">
            <a:spAutoFit/>
          </a:bodyPr>
          <a:lstStyle/>
          <a:p>
            <a:pPr algn="ctr"/>
            <a:r>
              <a:rPr lang="en-US" dirty="0"/>
              <a:t>BAKKEN formation is the dominant producing interval in the area. </a:t>
            </a:r>
          </a:p>
        </p:txBody>
      </p:sp>
    </p:spTree>
    <p:extLst>
      <p:ext uri="{BB962C8B-B14F-4D97-AF65-F5344CB8AC3E}">
        <p14:creationId xmlns:p14="http://schemas.microsoft.com/office/powerpoint/2010/main" val="94327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7416-7537-40C5-8099-F87FF3C8C44B}"/>
              </a:ext>
            </a:extLst>
          </p:cNvPr>
          <p:cNvSpPr>
            <a:spLocks noGrp="1"/>
          </p:cNvSpPr>
          <p:nvPr>
            <p:ph type="title"/>
          </p:nvPr>
        </p:nvSpPr>
        <p:spPr/>
        <p:txBody>
          <a:bodyPr/>
          <a:lstStyle/>
          <a:p>
            <a:r>
              <a:rPr lang="en-US" dirty="0"/>
              <a:t>Best Production from Bakken Interval</a:t>
            </a:r>
          </a:p>
        </p:txBody>
      </p:sp>
      <p:pic>
        <p:nvPicPr>
          <p:cNvPr id="4" name="Content Placeholder 3">
            <a:extLst>
              <a:ext uri="{FF2B5EF4-FFF2-40B4-BE49-F238E27FC236}">
                <a16:creationId xmlns:a16="http://schemas.microsoft.com/office/drawing/2014/main" id="{D6D1D11D-A37E-4665-AA08-CFD19EDA4196}"/>
              </a:ext>
            </a:extLst>
          </p:cNvPr>
          <p:cNvPicPr>
            <a:picLocks noGrp="1"/>
          </p:cNvPicPr>
          <p:nvPr>
            <p:ph idx="1"/>
          </p:nvPr>
        </p:nvPicPr>
        <p:blipFill>
          <a:blip r:embed="rId2"/>
          <a:stretch>
            <a:fillRect/>
          </a:stretch>
        </p:blipFill>
        <p:spPr>
          <a:xfrm>
            <a:off x="330506" y="1558487"/>
            <a:ext cx="6874525" cy="5167312"/>
          </a:xfrm>
          <a:prstGeom prst="rect">
            <a:avLst/>
          </a:prstGeom>
        </p:spPr>
      </p:pic>
      <p:sp>
        <p:nvSpPr>
          <p:cNvPr id="5" name="TextBox 4">
            <a:extLst>
              <a:ext uri="{FF2B5EF4-FFF2-40B4-BE49-F238E27FC236}">
                <a16:creationId xmlns:a16="http://schemas.microsoft.com/office/drawing/2014/main" id="{20BF8068-6E18-4C6D-986D-434E8E5DE5F8}"/>
              </a:ext>
            </a:extLst>
          </p:cNvPr>
          <p:cNvSpPr txBox="1"/>
          <p:nvPr/>
        </p:nvSpPr>
        <p:spPr>
          <a:xfrm>
            <a:off x="7673190" y="2349806"/>
            <a:ext cx="3212451" cy="923330"/>
          </a:xfrm>
          <a:prstGeom prst="rect">
            <a:avLst/>
          </a:prstGeom>
          <a:noFill/>
        </p:spPr>
        <p:txBody>
          <a:bodyPr wrap="square" rtlCol="0">
            <a:spAutoFit/>
          </a:bodyPr>
          <a:lstStyle/>
          <a:p>
            <a:pPr algn="ctr"/>
            <a:r>
              <a:rPr lang="en-US" dirty="0"/>
              <a:t>BAKKEN formation is the dominant producing interval in the area. </a:t>
            </a:r>
          </a:p>
        </p:txBody>
      </p:sp>
      <p:sp>
        <p:nvSpPr>
          <p:cNvPr id="7" name="TextBox 6">
            <a:extLst>
              <a:ext uri="{FF2B5EF4-FFF2-40B4-BE49-F238E27FC236}">
                <a16:creationId xmlns:a16="http://schemas.microsoft.com/office/drawing/2014/main" id="{B48FA149-41D5-42BF-BD31-341C48B62D02}"/>
              </a:ext>
            </a:extLst>
          </p:cNvPr>
          <p:cNvSpPr txBox="1"/>
          <p:nvPr/>
        </p:nvSpPr>
        <p:spPr>
          <a:xfrm>
            <a:off x="7796440" y="3778587"/>
            <a:ext cx="2965950" cy="1477328"/>
          </a:xfrm>
          <a:prstGeom prst="rect">
            <a:avLst/>
          </a:prstGeom>
          <a:noFill/>
        </p:spPr>
        <p:txBody>
          <a:bodyPr wrap="square" rtlCol="0">
            <a:spAutoFit/>
          </a:bodyPr>
          <a:lstStyle/>
          <a:p>
            <a:pPr algn="ctr"/>
            <a:r>
              <a:rPr lang="en-US" dirty="0"/>
              <a:t>Production is highest in the northern and centrals parts of the field</a:t>
            </a:r>
          </a:p>
          <a:p>
            <a:pPr algn="ctr"/>
            <a:r>
              <a:rPr lang="en-US" dirty="0"/>
              <a:t>Longitude and Latitude are still important features </a:t>
            </a:r>
          </a:p>
        </p:txBody>
      </p:sp>
    </p:spTree>
    <p:extLst>
      <p:ext uri="{BB962C8B-B14F-4D97-AF65-F5344CB8AC3E}">
        <p14:creationId xmlns:p14="http://schemas.microsoft.com/office/powerpoint/2010/main" val="249256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02B2-C3F0-4372-BB3E-BA0D3A4ADD29}"/>
              </a:ext>
            </a:extLst>
          </p:cNvPr>
          <p:cNvSpPr>
            <a:spLocks noGrp="1"/>
          </p:cNvSpPr>
          <p:nvPr>
            <p:ph type="title"/>
          </p:nvPr>
        </p:nvSpPr>
        <p:spPr/>
        <p:txBody>
          <a:bodyPr/>
          <a:lstStyle/>
          <a:p>
            <a:r>
              <a:rPr lang="en-US" dirty="0"/>
              <a:t>Well drilling direction vs. Production</a:t>
            </a:r>
          </a:p>
        </p:txBody>
      </p:sp>
      <p:pic>
        <p:nvPicPr>
          <p:cNvPr id="4" name="Content Placeholder 3">
            <a:extLst>
              <a:ext uri="{FF2B5EF4-FFF2-40B4-BE49-F238E27FC236}">
                <a16:creationId xmlns:a16="http://schemas.microsoft.com/office/drawing/2014/main" id="{FE59B857-4917-4C83-9C6C-30C5FFC27770}"/>
              </a:ext>
            </a:extLst>
          </p:cNvPr>
          <p:cNvPicPr>
            <a:picLocks noGrp="1"/>
          </p:cNvPicPr>
          <p:nvPr>
            <p:ph idx="1"/>
          </p:nvPr>
        </p:nvPicPr>
        <p:blipFill>
          <a:blip r:embed="rId2"/>
          <a:stretch>
            <a:fillRect/>
          </a:stretch>
        </p:blipFill>
        <p:spPr>
          <a:xfrm>
            <a:off x="87770" y="1807492"/>
            <a:ext cx="7425733" cy="4685383"/>
          </a:xfrm>
          <a:prstGeom prst="rect">
            <a:avLst/>
          </a:prstGeom>
        </p:spPr>
      </p:pic>
      <p:sp>
        <p:nvSpPr>
          <p:cNvPr id="5" name="TextBox 4">
            <a:extLst>
              <a:ext uri="{FF2B5EF4-FFF2-40B4-BE49-F238E27FC236}">
                <a16:creationId xmlns:a16="http://schemas.microsoft.com/office/drawing/2014/main" id="{EFBA6FC4-E0A2-40E8-B080-8505FCF3E173}"/>
              </a:ext>
            </a:extLst>
          </p:cNvPr>
          <p:cNvSpPr txBox="1"/>
          <p:nvPr/>
        </p:nvSpPr>
        <p:spPr>
          <a:xfrm>
            <a:off x="8058780" y="2448958"/>
            <a:ext cx="3212451" cy="1477328"/>
          </a:xfrm>
          <a:prstGeom prst="rect">
            <a:avLst/>
          </a:prstGeom>
          <a:noFill/>
        </p:spPr>
        <p:txBody>
          <a:bodyPr wrap="square" rtlCol="0">
            <a:spAutoFit/>
          </a:bodyPr>
          <a:lstStyle/>
          <a:p>
            <a:pPr algn="ctr"/>
            <a:r>
              <a:rPr lang="en-US" dirty="0"/>
              <a:t>Horizontal wellbores result in better production</a:t>
            </a:r>
          </a:p>
          <a:p>
            <a:pPr algn="ctr"/>
            <a:endParaRPr lang="en-US" dirty="0"/>
          </a:p>
          <a:p>
            <a:pPr algn="ctr"/>
            <a:r>
              <a:rPr lang="en-US" dirty="0"/>
              <a:t>Vertical wells are the worst producers on average</a:t>
            </a:r>
          </a:p>
        </p:txBody>
      </p:sp>
    </p:spTree>
    <p:extLst>
      <p:ext uri="{BB962C8B-B14F-4D97-AF65-F5344CB8AC3E}">
        <p14:creationId xmlns:p14="http://schemas.microsoft.com/office/powerpoint/2010/main" val="254498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3519-0971-41B7-9518-9418390422B1}"/>
              </a:ext>
            </a:extLst>
          </p:cNvPr>
          <p:cNvSpPr>
            <a:spLocks noGrp="1"/>
          </p:cNvSpPr>
          <p:nvPr>
            <p:ph type="title"/>
          </p:nvPr>
        </p:nvSpPr>
        <p:spPr/>
        <p:txBody>
          <a:bodyPr/>
          <a:lstStyle/>
          <a:p>
            <a:r>
              <a:rPr lang="en-US" dirty="0"/>
              <a:t>Example of Feature Engineering</a:t>
            </a:r>
          </a:p>
        </p:txBody>
      </p:sp>
      <p:pic>
        <p:nvPicPr>
          <p:cNvPr id="4" name="Content Placeholder 3">
            <a:extLst>
              <a:ext uri="{FF2B5EF4-FFF2-40B4-BE49-F238E27FC236}">
                <a16:creationId xmlns:a16="http://schemas.microsoft.com/office/drawing/2014/main" id="{3845E84D-F1FD-499B-817B-C218D6C6E13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8498" t="5307"/>
          <a:stretch/>
        </p:blipFill>
        <p:spPr bwMode="auto">
          <a:xfrm>
            <a:off x="680292" y="2100708"/>
            <a:ext cx="5415708" cy="3319166"/>
          </a:xfrm>
          <a:prstGeom prst="rect">
            <a:avLst/>
          </a:prstGeom>
          <a:noFill/>
          <a:ln>
            <a:noFill/>
          </a:ln>
        </p:spPr>
      </p:pic>
      <p:sp>
        <p:nvSpPr>
          <p:cNvPr id="5" name="TextBox 4">
            <a:extLst>
              <a:ext uri="{FF2B5EF4-FFF2-40B4-BE49-F238E27FC236}">
                <a16:creationId xmlns:a16="http://schemas.microsoft.com/office/drawing/2014/main" id="{A2F17F2E-44D7-46F7-8F22-6ADB5BEF4BBE}"/>
              </a:ext>
            </a:extLst>
          </p:cNvPr>
          <p:cNvSpPr txBox="1"/>
          <p:nvPr/>
        </p:nvSpPr>
        <p:spPr>
          <a:xfrm>
            <a:off x="5866423" y="1898114"/>
            <a:ext cx="5183495" cy="2031325"/>
          </a:xfrm>
          <a:prstGeom prst="rect">
            <a:avLst/>
          </a:prstGeom>
          <a:noFill/>
        </p:spPr>
        <p:txBody>
          <a:bodyPr wrap="square" rtlCol="0">
            <a:spAutoFit/>
          </a:bodyPr>
          <a:lstStyle/>
          <a:p>
            <a:pPr algn="ctr"/>
            <a:r>
              <a:rPr lang="en-US" dirty="0"/>
              <a:t>All the wells in the dataset has well treatment jobs</a:t>
            </a:r>
          </a:p>
          <a:p>
            <a:pPr algn="ctr"/>
            <a:endParaRPr lang="en-US" dirty="0"/>
          </a:p>
          <a:p>
            <a:pPr algn="ctr"/>
            <a:r>
              <a:rPr lang="en-US" dirty="0"/>
              <a:t>The date of the treatment may be an important variable that effect the overall cumulative well production for the first year</a:t>
            </a:r>
          </a:p>
          <a:p>
            <a:pPr algn="ctr"/>
            <a:endParaRPr lang="en-US" dirty="0"/>
          </a:p>
          <a:p>
            <a:pPr algn="ctr"/>
            <a:r>
              <a:rPr lang="en-US" dirty="0"/>
              <a:t>Hypotheses: </a:t>
            </a:r>
          </a:p>
        </p:txBody>
      </p:sp>
    </p:spTree>
    <p:extLst>
      <p:ext uri="{BB962C8B-B14F-4D97-AF65-F5344CB8AC3E}">
        <p14:creationId xmlns:p14="http://schemas.microsoft.com/office/powerpoint/2010/main" val="321775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EFC6-3A85-44FC-A18C-3A335ED64283}"/>
              </a:ext>
            </a:extLst>
          </p:cNvPr>
          <p:cNvSpPr>
            <a:spLocks noGrp="1"/>
          </p:cNvSpPr>
          <p:nvPr>
            <p:ph type="title"/>
          </p:nvPr>
        </p:nvSpPr>
        <p:spPr/>
        <p:txBody>
          <a:bodyPr/>
          <a:lstStyle/>
          <a:p>
            <a:r>
              <a:rPr lang="en-US" dirty="0"/>
              <a:t>Timing of well treatment</a:t>
            </a:r>
          </a:p>
        </p:txBody>
      </p:sp>
      <p:pic>
        <p:nvPicPr>
          <p:cNvPr id="4" name="Content Placeholder 3">
            <a:extLst>
              <a:ext uri="{FF2B5EF4-FFF2-40B4-BE49-F238E27FC236}">
                <a16:creationId xmlns:a16="http://schemas.microsoft.com/office/drawing/2014/main" id="{4ECC49E7-68BA-4154-A0E1-D50067CFDF2E}"/>
              </a:ext>
            </a:extLst>
          </p:cNvPr>
          <p:cNvPicPr>
            <a:picLocks noGrp="1"/>
          </p:cNvPicPr>
          <p:nvPr>
            <p:ph idx="1"/>
          </p:nvPr>
        </p:nvPicPr>
        <p:blipFill>
          <a:blip r:embed="rId2"/>
          <a:stretch>
            <a:fillRect/>
          </a:stretch>
        </p:blipFill>
        <p:spPr>
          <a:xfrm>
            <a:off x="2544897" y="2124264"/>
            <a:ext cx="6654188" cy="3646729"/>
          </a:xfrm>
          <a:prstGeom prst="rect">
            <a:avLst/>
          </a:prstGeom>
        </p:spPr>
      </p:pic>
      <p:sp>
        <p:nvSpPr>
          <p:cNvPr id="5" name="Rectangle 4">
            <a:extLst>
              <a:ext uri="{FF2B5EF4-FFF2-40B4-BE49-F238E27FC236}">
                <a16:creationId xmlns:a16="http://schemas.microsoft.com/office/drawing/2014/main" id="{CFCF9DDF-74EE-4B63-BFD4-E4BFDF3A5CAE}"/>
              </a:ext>
            </a:extLst>
          </p:cNvPr>
          <p:cNvSpPr/>
          <p:nvPr/>
        </p:nvSpPr>
        <p:spPr>
          <a:xfrm>
            <a:off x="1014470" y="5987922"/>
            <a:ext cx="9943639" cy="646331"/>
          </a:xfrm>
          <a:prstGeom prst="rect">
            <a:avLst/>
          </a:prstGeom>
        </p:spPr>
        <p:txBody>
          <a:bodyPr wrap="square">
            <a:spAutoFit/>
          </a:bodyPr>
          <a:lstStyle/>
          <a:p>
            <a:pPr algn="ctr"/>
            <a:r>
              <a:rPr lang="en-US" dirty="0">
                <a:solidFill>
                  <a:srgbClr val="333333"/>
                </a:solidFill>
                <a:latin typeface="Calibri" panose="020F0502020204030204" pitchFamily="34" charset="0"/>
                <a:ea typeface="Times New Roman" panose="02020603050405020304" pitchFamily="18" charset="0"/>
              </a:rPr>
              <a:t>Most wells have treatment job withing the first two months of production onset. </a:t>
            </a:r>
          </a:p>
          <a:p>
            <a:pPr algn="ctr"/>
            <a:r>
              <a:rPr lang="en-US" dirty="0">
                <a:solidFill>
                  <a:srgbClr val="333333"/>
                </a:solidFill>
                <a:latin typeface="Calibri" panose="020F0502020204030204" pitchFamily="34" charset="0"/>
                <a:ea typeface="Times New Roman" panose="02020603050405020304" pitchFamily="18" charset="0"/>
              </a:rPr>
              <a:t>Almost half of the wells had treatment jobs preceding the production (negative values on the histogram).</a:t>
            </a:r>
            <a:endParaRPr lang="en-US" dirty="0"/>
          </a:p>
        </p:txBody>
      </p:sp>
    </p:spTree>
    <p:extLst>
      <p:ext uri="{BB962C8B-B14F-4D97-AF65-F5344CB8AC3E}">
        <p14:creationId xmlns:p14="http://schemas.microsoft.com/office/powerpoint/2010/main" val="14047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670F-8513-443A-8813-ED63CD548F44}"/>
              </a:ext>
            </a:extLst>
          </p:cNvPr>
          <p:cNvSpPr>
            <a:spLocks noGrp="1"/>
          </p:cNvSpPr>
          <p:nvPr>
            <p:ph type="title"/>
          </p:nvPr>
        </p:nvSpPr>
        <p:spPr/>
        <p:txBody>
          <a:bodyPr/>
          <a:lstStyle/>
          <a:p>
            <a:r>
              <a:rPr lang="en-US" dirty="0"/>
              <a:t>Oil Production and the timing of well treatment</a:t>
            </a:r>
          </a:p>
        </p:txBody>
      </p:sp>
      <p:pic>
        <p:nvPicPr>
          <p:cNvPr id="4" name="Content Placeholder 3">
            <a:extLst>
              <a:ext uri="{FF2B5EF4-FFF2-40B4-BE49-F238E27FC236}">
                <a16:creationId xmlns:a16="http://schemas.microsoft.com/office/drawing/2014/main" id="{BC6F0BAA-61A0-4D09-931C-1EA3EF2CD2F8}"/>
              </a:ext>
            </a:extLst>
          </p:cNvPr>
          <p:cNvPicPr>
            <a:picLocks noGrp="1"/>
          </p:cNvPicPr>
          <p:nvPr>
            <p:ph idx="1"/>
          </p:nvPr>
        </p:nvPicPr>
        <p:blipFill>
          <a:blip r:embed="rId2"/>
          <a:stretch>
            <a:fillRect/>
          </a:stretch>
        </p:blipFill>
        <p:spPr>
          <a:xfrm>
            <a:off x="424494" y="1939845"/>
            <a:ext cx="6076950" cy="3876675"/>
          </a:xfrm>
          <a:prstGeom prst="rect">
            <a:avLst/>
          </a:prstGeom>
        </p:spPr>
      </p:pic>
      <p:sp>
        <p:nvSpPr>
          <p:cNvPr id="5" name="Rectangle 1">
            <a:extLst>
              <a:ext uri="{FF2B5EF4-FFF2-40B4-BE49-F238E27FC236}">
                <a16:creationId xmlns:a16="http://schemas.microsoft.com/office/drawing/2014/main" id="{AA51949D-5E74-423F-9075-F6D15BC48AAF}"/>
              </a:ext>
            </a:extLst>
          </p:cNvPr>
          <p:cNvSpPr>
            <a:spLocks noChangeArrowheads="1"/>
          </p:cNvSpPr>
          <p:nvPr/>
        </p:nvSpPr>
        <p:spPr bwMode="auto">
          <a:xfrm>
            <a:off x="6808424" y="1978003"/>
            <a:ext cx="4671152"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two variables shows that they are not strongly correlated.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Blue line show the linear regression. The </a:t>
            </a:r>
            <a:r>
              <a:rPr lang="en-US" altLang="en-US" dirty="0" err="1"/>
              <a:t>pearson</a:t>
            </a:r>
            <a:r>
              <a:rPr lang="en-US" altLang="en-US" dirty="0"/>
              <a:t> coefficient is 0.028 which indicates no correlation.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Is this a statistically significant conclusion?</a:t>
            </a:r>
          </a:p>
          <a:p>
            <a:pPr eaLnBrk="0" fontAlgn="base" hangingPunct="0">
              <a:spcBef>
                <a:spcPct val="0"/>
              </a:spcBef>
              <a:spcAft>
                <a:spcPct val="0"/>
              </a:spcAft>
            </a:pPr>
            <a:endParaRPr lang="en-US" dirty="0"/>
          </a:p>
          <a:p>
            <a:pPr eaLnBrk="0" fontAlgn="base" hangingPunct="0">
              <a:spcBef>
                <a:spcPct val="0"/>
              </a:spcBef>
              <a:spcAft>
                <a:spcPct val="0"/>
              </a:spcAft>
            </a:pPr>
            <a:r>
              <a:rPr lang="en-US" dirty="0"/>
              <a:t>Our null hypothesis is that these two variable are not correlated. The observed correlation between </a:t>
            </a:r>
            <a:r>
              <a:rPr lang="en-US" dirty="0" err="1"/>
              <a:t>TreatDays</a:t>
            </a:r>
            <a:r>
              <a:rPr lang="en-US" dirty="0"/>
              <a:t> and cum_oil_365 may just be by chance.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77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AB-883D-48C6-880F-5802834AF25F}"/>
              </a:ext>
            </a:extLst>
          </p:cNvPr>
          <p:cNvSpPr>
            <a:spLocks noGrp="1"/>
          </p:cNvSpPr>
          <p:nvPr>
            <p:ph type="title"/>
          </p:nvPr>
        </p:nvSpPr>
        <p:spPr/>
        <p:txBody>
          <a:bodyPr/>
          <a:lstStyle/>
          <a:p>
            <a:r>
              <a:rPr lang="en-US" dirty="0"/>
              <a:t>Significance test using bootstrapping</a:t>
            </a:r>
          </a:p>
        </p:txBody>
      </p:sp>
      <p:pic>
        <p:nvPicPr>
          <p:cNvPr id="4" name="Content Placeholder 3">
            <a:extLst>
              <a:ext uri="{FF2B5EF4-FFF2-40B4-BE49-F238E27FC236}">
                <a16:creationId xmlns:a16="http://schemas.microsoft.com/office/drawing/2014/main" id="{5A5115AB-121E-4C0B-9595-2FA2F371FAE3}"/>
              </a:ext>
            </a:extLst>
          </p:cNvPr>
          <p:cNvPicPr>
            <a:picLocks noGrp="1"/>
          </p:cNvPicPr>
          <p:nvPr>
            <p:ph idx="1"/>
          </p:nvPr>
        </p:nvPicPr>
        <p:blipFill>
          <a:blip r:embed="rId2"/>
          <a:stretch>
            <a:fillRect/>
          </a:stretch>
        </p:blipFill>
        <p:spPr>
          <a:xfrm>
            <a:off x="659635" y="2090326"/>
            <a:ext cx="5562600" cy="3733800"/>
          </a:xfrm>
          <a:prstGeom prst="rect">
            <a:avLst/>
          </a:prstGeom>
        </p:spPr>
      </p:pic>
      <p:sp>
        <p:nvSpPr>
          <p:cNvPr id="5" name="Rectangle 4">
            <a:extLst>
              <a:ext uri="{FF2B5EF4-FFF2-40B4-BE49-F238E27FC236}">
                <a16:creationId xmlns:a16="http://schemas.microsoft.com/office/drawing/2014/main" id="{9C87FE26-8E70-409F-9798-5D7244DA8099}"/>
              </a:ext>
            </a:extLst>
          </p:cNvPr>
          <p:cNvSpPr/>
          <p:nvPr/>
        </p:nvSpPr>
        <p:spPr>
          <a:xfrm>
            <a:off x="6308993" y="1468346"/>
            <a:ext cx="5562600" cy="5663089"/>
          </a:xfrm>
          <a:prstGeom prst="rect">
            <a:avLst/>
          </a:prstGeom>
        </p:spPr>
        <p:txBody>
          <a:bodyPr wrap="square">
            <a:spAutoFit/>
          </a:bodyPr>
          <a:lstStyle/>
          <a:p>
            <a:pPr marL="342900" indent="-342900">
              <a:spcBef>
                <a:spcPts val="1200"/>
              </a:spcBef>
              <a:buAutoNum type="arabicPeriod"/>
            </a:pPr>
            <a:r>
              <a:rPr lang="en-US" dirty="0">
                <a:solidFill>
                  <a:srgbClr val="333333"/>
                </a:solidFill>
                <a:latin typeface="Calibri" panose="020F0502020204030204" pitchFamily="34" charset="0"/>
                <a:ea typeface="Times New Roman" panose="02020603050405020304" pitchFamily="18" charset="0"/>
              </a:rPr>
              <a:t>Simulate the data assuming the null hypothesis is true. (permute the cum_oil_365  but leave the </a:t>
            </a:r>
            <a:r>
              <a:rPr lang="en-US" dirty="0" err="1">
                <a:solidFill>
                  <a:srgbClr val="333333"/>
                </a:solidFill>
                <a:latin typeface="Calibri" panose="020F0502020204030204" pitchFamily="34" charset="0"/>
                <a:ea typeface="Times New Roman" panose="02020603050405020304" pitchFamily="18" charset="0"/>
              </a:rPr>
              <a:t>TreatDays</a:t>
            </a:r>
            <a:r>
              <a:rPr lang="en-US" dirty="0">
                <a:solidFill>
                  <a:srgbClr val="333333"/>
                </a:solidFill>
                <a:latin typeface="Calibri" panose="020F0502020204030204" pitchFamily="34" charset="0"/>
                <a:ea typeface="Times New Roman" panose="02020603050405020304" pitchFamily="18" charset="0"/>
              </a:rPr>
              <a:t> values fixed). This simulates the hypothesis that they are totally independent of each other.</a:t>
            </a:r>
          </a:p>
          <a:p>
            <a:pPr marL="342900" indent="-342900">
              <a:spcBef>
                <a:spcPts val="1200"/>
              </a:spcBef>
              <a:buAutoNum type="arabicPeriod"/>
            </a:pPr>
            <a:r>
              <a:rPr lang="en-US" dirty="0">
                <a:solidFill>
                  <a:srgbClr val="333333"/>
                </a:solidFill>
                <a:latin typeface="Calibri" panose="020F0502020204030204" pitchFamily="34" charset="0"/>
                <a:ea typeface="Times New Roman" panose="02020603050405020304" pitchFamily="18" charset="0"/>
              </a:rPr>
              <a:t> For each permutation, compute the Pearson correlation coefficient and assess how many of your permutation replicates have a Pearson correlation coefficient greater than the observed one.</a:t>
            </a:r>
            <a:endParaRPr lang="en-US" dirty="0">
              <a:latin typeface="Times New Roman" panose="02020603050405020304" pitchFamily="18" charset="0"/>
              <a:ea typeface="Times New Roman" panose="02020603050405020304" pitchFamily="18" charset="0"/>
            </a:endParaRPr>
          </a:p>
          <a:p>
            <a:pPr marL="342900" indent="-342900">
              <a:spcBef>
                <a:spcPts val="1200"/>
              </a:spcBef>
              <a:buAutoNum type="arabicPeriod"/>
            </a:pP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The plot shows the distribution of </a:t>
            </a:r>
            <a:r>
              <a:rPr lang="en-US"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pearson</a:t>
            </a: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 coefficients for permutation replicas and an observed one from the data as a back vertical line. 2.5% and 97.5% confidence intervals are shown in red vertical lines.</a:t>
            </a:r>
          </a:p>
          <a:p>
            <a:pPr marL="342900" indent="-342900">
              <a:spcBef>
                <a:spcPts val="1200"/>
              </a:spcBef>
              <a:buFontTx/>
              <a:buAutoNum type="arabicPeriod"/>
            </a:pPr>
            <a:r>
              <a:rPr lang="en-US" dirty="0"/>
              <a:t>The p-value is 0.012. It is quite small and suggests that our hypothesis is likely to be true. Cumulative oil production for the first year does not depend on when the treatment of the well happened. </a:t>
            </a:r>
          </a:p>
          <a:p>
            <a:pPr marL="342900" indent="-342900">
              <a:spcBef>
                <a:spcPts val="1200"/>
              </a:spcBef>
              <a:buAutoNum type="arabicPeriod"/>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97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01DE-4775-4118-A286-43BB06184555}"/>
              </a:ext>
            </a:extLst>
          </p:cNvPr>
          <p:cNvSpPr>
            <a:spLocks noGrp="1"/>
          </p:cNvSpPr>
          <p:nvPr>
            <p:ph type="title"/>
          </p:nvPr>
        </p:nvSpPr>
        <p:spPr/>
        <p:txBody>
          <a:bodyPr/>
          <a:lstStyle/>
          <a:p>
            <a:r>
              <a:rPr lang="en-US" dirty="0"/>
              <a:t>Regression Models with Hist Gradient Boost</a:t>
            </a:r>
          </a:p>
        </p:txBody>
      </p:sp>
      <p:pic>
        <p:nvPicPr>
          <p:cNvPr id="1026" name="Picture 2">
            <a:extLst>
              <a:ext uri="{FF2B5EF4-FFF2-40B4-BE49-F238E27FC236}">
                <a16:creationId xmlns:a16="http://schemas.microsoft.com/office/drawing/2014/main" id="{46215FDD-3965-463B-A6DA-A3AA63945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2515" y="1564787"/>
            <a:ext cx="6440642" cy="43564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A125A65-10D8-429C-8D48-BDB7B3987E98}"/>
              </a:ext>
            </a:extLst>
          </p:cNvPr>
          <p:cNvSpPr>
            <a:spLocks noChangeArrowheads="1"/>
          </p:cNvSpPr>
          <p:nvPr/>
        </p:nvSpPr>
        <p:spPr bwMode="auto">
          <a:xfrm>
            <a:off x="6433850" y="4626951"/>
            <a:ext cx="171841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cs typeface="Courier New" panose="02070309020205020404" pitchFamily="49" charset="0"/>
              </a:rPr>
              <a:t>RMSE: 27034</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26079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8B65-82ED-4363-AD29-EDF8777CA2C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26C5A68-B475-4A27-95E7-29484C705174}"/>
              </a:ext>
            </a:extLst>
          </p:cNvPr>
          <p:cNvSpPr>
            <a:spLocks noGrp="1"/>
          </p:cNvSpPr>
          <p:nvPr>
            <p:ph idx="1"/>
          </p:nvPr>
        </p:nvSpPr>
        <p:spPr/>
        <p:txBody>
          <a:bodyPr>
            <a:normAutofit/>
          </a:bodyPr>
          <a:lstStyle/>
          <a:p>
            <a:r>
              <a:rPr lang="en-US" dirty="0"/>
              <a:t>The ultimate goal of any oil/gas company is to produce hydrocarbons as effectively as possible</a:t>
            </a:r>
          </a:p>
          <a:p>
            <a:r>
              <a:rPr lang="en-US" dirty="0"/>
              <a:t>Oil production optimization is a very complex problem since there are many parameters that effect the overall production rates</a:t>
            </a:r>
          </a:p>
          <a:p>
            <a:r>
              <a:rPr lang="en-US" dirty="0"/>
              <a:t>Finding the optimal combination for production controls is not straightforward and usually requires a lot of experience in the field</a:t>
            </a:r>
          </a:p>
          <a:p>
            <a:r>
              <a:rPr lang="en-US" dirty="0"/>
              <a:t>ML can help to find a function that will predict oil production from controls</a:t>
            </a:r>
          </a:p>
        </p:txBody>
      </p:sp>
    </p:spTree>
    <p:extLst>
      <p:ext uri="{BB962C8B-B14F-4D97-AF65-F5344CB8AC3E}">
        <p14:creationId xmlns:p14="http://schemas.microsoft.com/office/powerpoint/2010/main" val="207897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9248-E4CB-43AF-82C5-39F66E75CB22}"/>
              </a:ext>
            </a:extLst>
          </p:cNvPr>
          <p:cNvSpPr>
            <a:spLocks noGrp="1"/>
          </p:cNvSpPr>
          <p:nvPr>
            <p:ph type="title"/>
          </p:nvPr>
        </p:nvSpPr>
        <p:spPr/>
        <p:txBody>
          <a:bodyPr/>
          <a:lstStyle/>
          <a:p>
            <a:r>
              <a:rPr lang="en-US" dirty="0"/>
              <a:t>Target Variable</a:t>
            </a:r>
          </a:p>
        </p:txBody>
      </p:sp>
      <p:sp>
        <p:nvSpPr>
          <p:cNvPr id="3" name="Content Placeholder 2">
            <a:extLst>
              <a:ext uri="{FF2B5EF4-FFF2-40B4-BE49-F238E27FC236}">
                <a16:creationId xmlns:a16="http://schemas.microsoft.com/office/drawing/2014/main" id="{86773B99-F183-4BF1-8649-1CD0ABCC77F2}"/>
              </a:ext>
            </a:extLst>
          </p:cNvPr>
          <p:cNvSpPr>
            <a:spLocks noGrp="1"/>
          </p:cNvSpPr>
          <p:nvPr>
            <p:ph idx="1"/>
          </p:nvPr>
        </p:nvSpPr>
        <p:spPr>
          <a:xfrm>
            <a:off x="183967" y="1866899"/>
            <a:ext cx="11824065" cy="3124201"/>
          </a:xfrm>
        </p:spPr>
        <p:txBody>
          <a:bodyPr/>
          <a:lstStyle/>
          <a:p>
            <a:r>
              <a:rPr lang="en-US" dirty="0"/>
              <a:t>We are seeking to predict cumulative oil production for a well for the first year of production (cum_oil_365)</a:t>
            </a:r>
          </a:p>
          <a:p>
            <a:endParaRPr lang="en-US" dirty="0"/>
          </a:p>
        </p:txBody>
      </p:sp>
      <p:pic>
        <p:nvPicPr>
          <p:cNvPr id="4" name="Picture 3">
            <a:extLst>
              <a:ext uri="{FF2B5EF4-FFF2-40B4-BE49-F238E27FC236}">
                <a16:creationId xmlns:a16="http://schemas.microsoft.com/office/drawing/2014/main" id="{02C5876C-619E-44C0-80D2-05EDD51AE159}"/>
              </a:ext>
            </a:extLst>
          </p:cNvPr>
          <p:cNvPicPr/>
          <p:nvPr/>
        </p:nvPicPr>
        <p:blipFill>
          <a:blip r:embed="rId2"/>
          <a:stretch>
            <a:fillRect/>
          </a:stretch>
        </p:blipFill>
        <p:spPr>
          <a:xfrm>
            <a:off x="5386499" y="2720765"/>
            <a:ext cx="6706349" cy="4137235"/>
          </a:xfrm>
          <a:prstGeom prst="rect">
            <a:avLst/>
          </a:prstGeom>
        </p:spPr>
      </p:pic>
      <p:sp>
        <p:nvSpPr>
          <p:cNvPr id="5" name="Rectangle 4">
            <a:extLst>
              <a:ext uri="{FF2B5EF4-FFF2-40B4-BE49-F238E27FC236}">
                <a16:creationId xmlns:a16="http://schemas.microsoft.com/office/drawing/2014/main" id="{E708CBC6-4430-4214-A22D-BDC30CF9A483}"/>
              </a:ext>
            </a:extLst>
          </p:cNvPr>
          <p:cNvSpPr/>
          <p:nvPr/>
        </p:nvSpPr>
        <p:spPr>
          <a:xfrm>
            <a:off x="99151" y="2929565"/>
            <a:ext cx="5202532" cy="3108543"/>
          </a:xfrm>
          <a:prstGeom prst="rect">
            <a:avLst/>
          </a:prstGeom>
        </p:spPr>
        <p:txBody>
          <a:bodyPr wrap="square">
            <a:spAutoFit/>
          </a:bodyPr>
          <a:lstStyle/>
          <a:p>
            <a:pPr marL="457200" indent="-457200">
              <a:buFont typeface="Arial" panose="020B0604020202020204" pitchFamily="34" charset="0"/>
              <a:buChar char="•"/>
            </a:pPr>
            <a:r>
              <a:rPr lang="en-US" sz="2800" dirty="0"/>
              <a:t>The histogram shows the distribution of cum_oil_365 for all the wells in our dataset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distribution is skewed to the right with a long tail of good producers</a:t>
            </a:r>
          </a:p>
        </p:txBody>
      </p:sp>
    </p:spTree>
    <p:extLst>
      <p:ext uri="{BB962C8B-B14F-4D97-AF65-F5344CB8AC3E}">
        <p14:creationId xmlns:p14="http://schemas.microsoft.com/office/powerpoint/2010/main" val="285358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9196-307F-4773-8D13-13C52967A193}"/>
              </a:ext>
            </a:extLst>
          </p:cNvPr>
          <p:cNvSpPr>
            <a:spLocks noGrp="1"/>
          </p:cNvSpPr>
          <p:nvPr>
            <p:ph type="title"/>
          </p:nvPr>
        </p:nvSpPr>
        <p:spPr/>
        <p:txBody>
          <a:bodyPr/>
          <a:lstStyle/>
          <a:p>
            <a:r>
              <a:rPr lang="en-US" dirty="0"/>
              <a:t>Example of Oil Production for a “good” producer</a:t>
            </a:r>
          </a:p>
        </p:txBody>
      </p:sp>
      <p:pic>
        <p:nvPicPr>
          <p:cNvPr id="4" name="Content Placeholder 3">
            <a:extLst>
              <a:ext uri="{FF2B5EF4-FFF2-40B4-BE49-F238E27FC236}">
                <a16:creationId xmlns:a16="http://schemas.microsoft.com/office/drawing/2014/main" id="{60C4081E-640B-4D7C-8911-B044E43C487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248694"/>
            <a:ext cx="10515600" cy="3505200"/>
          </a:xfrm>
          <a:prstGeom prst="rect">
            <a:avLst/>
          </a:prstGeom>
          <a:noFill/>
          <a:ln>
            <a:noFill/>
          </a:ln>
        </p:spPr>
      </p:pic>
    </p:spTree>
    <p:extLst>
      <p:ext uri="{BB962C8B-B14F-4D97-AF65-F5344CB8AC3E}">
        <p14:creationId xmlns:p14="http://schemas.microsoft.com/office/powerpoint/2010/main" val="253459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9196-307F-4773-8D13-13C52967A193}"/>
              </a:ext>
            </a:extLst>
          </p:cNvPr>
          <p:cNvSpPr>
            <a:spLocks noGrp="1"/>
          </p:cNvSpPr>
          <p:nvPr>
            <p:ph type="title"/>
          </p:nvPr>
        </p:nvSpPr>
        <p:spPr/>
        <p:txBody>
          <a:bodyPr/>
          <a:lstStyle/>
          <a:p>
            <a:r>
              <a:rPr lang="en-US" dirty="0"/>
              <a:t>Example of Oil Production for a “bad” producer</a:t>
            </a:r>
          </a:p>
        </p:txBody>
      </p:sp>
      <p:pic>
        <p:nvPicPr>
          <p:cNvPr id="6" name="Content Placeholder 5">
            <a:extLst>
              <a:ext uri="{FF2B5EF4-FFF2-40B4-BE49-F238E27FC236}">
                <a16:creationId xmlns:a16="http://schemas.microsoft.com/office/drawing/2014/main" id="{27B7E4C9-EAD0-4FF2-8BF8-9BFE14C17B8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248694"/>
            <a:ext cx="10515600" cy="3505200"/>
          </a:xfrm>
          <a:prstGeom prst="rect">
            <a:avLst/>
          </a:prstGeom>
          <a:noFill/>
          <a:ln>
            <a:noFill/>
          </a:ln>
        </p:spPr>
      </p:pic>
    </p:spTree>
    <p:extLst>
      <p:ext uri="{BB962C8B-B14F-4D97-AF65-F5344CB8AC3E}">
        <p14:creationId xmlns:p14="http://schemas.microsoft.com/office/powerpoint/2010/main" val="331189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41EA-E32D-4357-A643-49E1D8953731}"/>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0CCC2F6-0B78-45E8-B6EF-7587321886D5}"/>
              </a:ext>
            </a:extLst>
          </p:cNvPr>
          <p:cNvSpPr>
            <a:spLocks noGrp="1"/>
          </p:cNvSpPr>
          <p:nvPr>
            <p:ph idx="1"/>
          </p:nvPr>
        </p:nvSpPr>
        <p:spPr/>
        <p:txBody>
          <a:bodyPr/>
          <a:lstStyle/>
          <a:p>
            <a:pPr marL="0" indent="0">
              <a:buNone/>
            </a:pPr>
            <a:r>
              <a:rPr lang="en-US" dirty="0"/>
              <a:t>Oil production from a well depends on many aspects that include but not limited to the following: </a:t>
            </a:r>
          </a:p>
          <a:p>
            <a:r>
              <a:rPr lang="en-US" dirty="0"/>
              <a:t>Geology of the subsurface (producing interval, interval thickness, rock properties or producing and surrounding rocks, etc.), </a:t>
            </a:r>
          </a:p>
          <a:p>
            <a:r>
              <a:rPr lang="en-US" dirty="0"/>
              <a:t>Well bore specifics (location, direction/deviation)</a:t>
            </a:r>
          </a:p>
          <a:p>
            <a:r>
              <a:rPr lang="en-US" dirty="0"/>
              <a:t>Drilling parameters</a:t>
            </a:r>
          </a:p>
          <a:p>
            <a:r>
              <a:rPr lang="en-US" dirty="0"/>
              <a:t>Completion parameters</a:t>
            </a:r>
          </a:p>
          <a:p>
            <a:r>
              <a:rPr lang="en-US" dirty="0"/>
              <a:t>Perforation parameters, etc.</a:t>
            </a:r>
          </a:p>
        </p:txBody>
      </p:sp>
    </p:spTree>
    <p:extLst>
      <p:ext uri="{BB962C8B-B14F-4D97-AF65-F5344CB8AC3E}">
        <p14:creationId xmlns:p14="http://schemas.microsoft.com/office/powerpoint/2010/main" val="70391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F268-FD4A-4486-9A81-C15692837C8A}"/>
              </a:ext>
            </a:extLst>
          </p:cNvPr>
          <p:cNvSpPr>
            <a:spLocks noGrp="1"/>
          </p:cNvSpPr>
          <p:nvPr>
            <p:ph type="title"/>
          </p:nvPr>
        </p:nvSpPr>
        <p:spPr>
          <a:xfrm>
            <a:off x="210239" y="243940"/>
            <a:ext cx="4339728" cy="1325563"/>
          </a:xfrm>
        </p:spPr>
        <p:txBody>
          <a:bodyPr>
            <a:normAutofit fontScale="90000"/>
          </a:bodyPr>
          <a:lstStyle/>
          <a:p>
            <a:r>
              <a:rPr lang="en-US" dirty="0"/>
              <a:t>Features correlation with Production</a:t>
            </a:r>
          </a:p>
        </p:txBody>
      </p:sp>
      <p:pic>
        <p:nvPicPr>
          <p:cNvPr id="4" name="Content Placeholder 3">
            <a:extLst>
              <a:ext uri="{FF2B5EF4-FFF2-40B4-BE49-F238E27FC236}">
                <a16:creationId xmlns:a16="http://schemas.microsoft.com/office/drawing/2014/main" id="{031338C8-5965-4183-9D6A-E475A0199AF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63528" y="0"/>
            <a:ext cx="7928472" cy="6858000"/>
          </a:xfrm>
          <a:prstGeom prst="rect">
            <a:avLst/>
          </a:prstGeom>
          <a:noFill/>
          <a:ln>
            <a:noFill/>
          </a:ln>
        </p:spPr>
      </p:pic>
      <p:sp>
        <p:nvSpPr>
          <p:cNvPr id="5" name="Content Placeholder 2">
            <a:extLst>
              <a:ext uri="{FF2B5EF4-FFF2-40B4-BE49-F238E27FC236}">
                <a16:creationId xmlns:a16="http://schemas.microsoft.com/office/drawing/2014/main" id="{E7099640-D1A1-47C2-8328-7911AFD637DA}"/>
              </a:ext>
            </a:extLst>
          </p:cNvPr>
          <p:cNvSpPr txBox="1">
            <a:spLocks/>
          </p:cNvSpPr>
          <p:nvPr/>
        </p:nvSpPr>
        <p:spPr>
          <a:xfrm>
            <a:off x="155155" y="1813443"/>
            <a:ext cx="41083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Many features show very week correlation with oil production and can be ignored:</a:t>
            </a:r>
          </a:p>
          <a:p>
            <a:r>
              <a:rPr lang="en-US" dirty="0"/>
              <a:t>Dates: stud date, status, treatment </a:t>
            </a:r>
          </a:p>
          <a:p>
            <a:r>
              <a:rPr lang="en-US" dirty="0"/>
              <a:t>Course location (section, township, </a:t>
            </a:r>
            <a:r>
              <a:rPr lang="en-US" dirty="0" err="1"/>
              <a:t>etc</a:t>
            </a:r>
            <a:r>
              <a:rPr lang="en-US" dirty="0"/>
              <a:t>)</a:t>
            </a:r>
          </a:p>
          <a:p>
            <a:pPr marL="0" indent="0">
              <a:buNone/>
            </a:pPr>
            <a:r>
              <a:rPr lang="en-US" dirty="0"/>
              <a:t>Some features are empty and can be removed</a:t>
            </a:r>
          </a:p>
        </p:txBody>
      </p:sp>
      <p:sp>
        <p:nvSpPr>
          <p:cNvPr id="6" name="TextBox 5">
            <a:extLst>
              <a:ext uri="{FF2B5EF4-FFF2-40B4-BE49-F238E27FC236}">
                <a16:creationId xmlns:a16="http://schemas.microsoft.com/office/drawing/2014/main" id="{F1A71EC4-828D-4812-BD8B-DEF6D1D89ADA}"/>
              </a:ext>
            </a:extLst>
          </p:cNvPr>
          <p:cNvSpPr txBox="1"/>
          <p:nvPr/>
        </p:nvSpPr>
        <p:spPr>
          <a:xfrm rot="5400000">
            <a:off x="4660135" y="3588176"/>
            <a:ext cx="5310129" cy="107722"/>
          </a:xfrm>
          <a:prstGeom prst="rect">
            <a:avLst/>
          </a:prstGeom>
          <a:noFill/>
          <a:ln w="19050">
            <a:solidFill>
              <a:srgbClr val="FF0000"/>
            </a:solidFill>
          </a:ln>
        </p:spPr>
        <p:txBody>
          <a:bodyPr wrap="square" rtlCol="0">
            <a:spAutoFit/>
          </a:bodyPr>
          <a:lstStyle/>
          <a:p>
            <a:endParaRPr lang="en-US" sz="100" dirty="0"/>
          </a:p>
        </p:txBody>
      </p:sp>
    </p:spTree>
    <p:extLst>
      <p:ext uri="{BB962C8B-B14F-4D97-AF65-F5344CB8AC3E}">
        <p14:creationId xmlns:p14="http://schemas.microsoft.com/office/powerpoint/2010/main" val="349484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FAD4-3AAC-4519-95C4-0D2D7C27386F}"/>
              </a:ext>
            </a:extLst>
          </p:cNvPr>
          <p:cNvSpPr>
            <a:spLocks noGrp="1"/>
          </p:cNvSpPr>
          <p:nvPr>
            <p:ph type="title"/>
          </p:nvPr>
        </p:nvSpPr>
        <p:spPr/>
        <p:txBody>
          <a:bodyPr/>
          <a:lstStyle/>
          <a:p>
            <a:r>
              <a:rPr lang="en-US" dirty="0"/>
              <a:t>Well location correlation with Production</a:t>
            </a:r>
          </a:p>
        </p:txBody>
      </p:sp>
      <p:pic>
        <p:nvPicPr>
          <p:cNvPr id="4" name="Content Placeholder 3">
            <a:extLst>
              <a:ext uri="{FF2B5EF4-FFF2-40B4-BE49-F238E27FC236}">
                <a16:creationId xmlns:a16="http://schemas.microsoft.com/office/drawing/2014/main" id="{FB64FFD3-2645-431E-B467-4F3E5B17B391}"/>
              </a:ext>
            </a:extLst>
          </p:cNvPr>
          <p:cNvPicPr>
            <a:picLocks noGrp="1"/>
          </p:cNvPicPr>
          <p:nvPr>
            <p:ph idx="1"/>
          </p:nvPr>
        </p:nvPicPr>
        <p:blipFill>
          <a:blip r:embed="rId2"/>
          <a:stretch>
            <a:fillRect/>
          </a:stretch>
        </p:blipFill>
        <p:spPr>
          <a:xfrm>
            <a:off x="1233888" y="1410159"/>
            <a:ext cx="9132983" cy="4737253"/>
          </a:xfrm>
          <a:prstGeom prst="rect">
            <a:avLst/>
          </a:prstGeom>
        </p:spPr>
      </p:pic>
      <p:sp>
        <p:nvSpPr>
          <p:cNvPr id="5" name="TextBox 4">
            <a:extLst>
              <a:ext uri="{FF2B5EF4-FFF2-40B4-BE49-F238E27FC236}">
                <a16:creationId xmlns:a16="http://schemas.microsoft.com/office/drawing/2014/main" id="{0B9B47CF-23B1-4A8A-922B-9925C4A8C506}"/>
              </a:ext>
            </a:extLst>
          </p:cNvPr>
          <p:cNvSpPr txBox="1"/>
          <p:nvPr/>
        </p:nvSpPr>
        <p:spPr>
          <a:xfrm>
            <a:off x="2434729" y="6147412"/>
            <a:ext cx="6447278" cy="646331"/>
          </a:xfrm>
          <a:prstGeom prst="rect">
            <a:avLst/>
          </a:prstGeom>
          <a:noFill/>
        </p:spPr>
        <p:txBody>
          <a:bodyPr wrap="none" rtlCol="0">
            <a:spAutoFit/>
          </a:bodyPr>
          <a:lstStyle/>
          <a:p>
            <a:pPr algn="ctr"/>
            <a:r>
              <a:rPr lang="en-US" dirty="0"/>
              <a:t>Production is highest in the northern and centrals parts of the field</a:t>
            </a:r>
          </a:p>
          <a:p>
            <a:pPr algn="ctr"/>
            <a:r>
              <a:rPr lang="en-US" dirty="0"/>
              <a:t>Longitude and Latitude are important features </a:t>
            </a:r>
          </a:p>
        </p:txBody>
      </p:sp>
    </p:spTree>
    <p:extLst>
      <p:ext uri="{BB962C8B-B14F-4D97-AF65-F5344CB8AC3E}">
        <p14:creationId xmlns:p14="http://schemas.microsoft.com/office/powerpoint/2010/main" val="420726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70AC-F068-4A1A-9CE1-B156D6D900D8}"/>
              </a:ext>
            </a:extLst>
          </p:cNvPr>
          <p:cNvSpPr>
            <a:spLocks noGrp="1"/>
          </p:cNvSpPr>
          <p:nvPr>
            <p:ph type="title"/>
          </p:nvPr>
        </p:nvSpPr>
        <p:spPr/>
        <p:txBody>
          <a:bodyPr/>
          <a:lstStyle/>
          <a:p>
            <a:r>
              <a:rPr lang="en-US" dirty="0"/>
              <a:t>Well location correlation with Produced Interval</a:t>
            </a:r>
          </a:p>
        </p:txBody>
      </p:sp>
      <p:pic>
        <p:nvPicPr>
          <p:cNvPr id="4" name="Content Placeholder 3">
            <a:extLst>
              <a:ext uri="{FF2B5EF4-FFF2-40B4-BE49-F238E27FC236}">
                <a16:creationId xmlns:a16="http://schemas.microsoft.com/office/drawing/2014/main" id="{8791AD27-65B2-4433-95E8-7136B840B401}"/>
              </a:ext>
            </a:extLst>
          </p:cNvPr>
          <p:cNvPicPr>
            <a:picLocks noGrp="1"/>
          </p:cNvPicPr>
          <p:nvPr>
            <p:ph idx="1"/>
          </p:nvPr>
        </p:nvPicPr>
        <p:blipFill>
          <a:blip r:embed="rId2"/>
          <a:stretch>
            <a:fillRect/>
          </a:stretch>
        </p:blipFill>
        <p:spPr>
          <a:xfrm>
            <a:off x="2939888" y="1840547"/>
            <a:ext cx="6312224" cy="3968954"/>
          </a:xfrm>
          <a:prstGeom prst="rect">
            <a:avLst/>
          </a:prstGeom>
        </p:spPr>
      </p:pic>
      <p:sp>
        <p:nvSpPr>
          <p:cNvPr id="6" name="TextBox 5">
            <a:extLst>
              <a:ext uri="{FF2B5EF4-FFF2-40B4-BE49-F238E27FC236}">
                <a16:creationId xmlns:a16="http://schemas.microsoft.com/office/drawing/2014/main" id="{2FDFA131-CFE9-487F-9123-EB0B3DAFB909}"/>
              </a:ext>
            </a:extLst>
          </p:cNvPr>
          <p:cNvSpPr txBox="1"/>
          <p:nvPr/>
        </p:nvSpPr>
        <p:spPr>
          <a:xfrm>
            <a:off x="585817" y="5863820"/>
            <a:ext cx="10145150" cy="923330"/>
          </a:xfrm>
          <a:prstGeom prst="rect">
            <a:avLst/>
          </a:prstGeom>
          <a:noFill/>
        </p:spPr>
        <p:txBody>
          <a:bodyPr wrap="none" rtlCol="0">
            <a:spAutoFit/>
          </a:bodyPr>
          <a:lstStyle/>
          <a:p>
            <a:pPr algn="ctr"/>
            <a:r>
              <a:rPr lang="en-US" dirty="0"/>
              <a:t>Producing formations (pool) has a great effect on overall well performance.</a:t>
            </a:r>
          </a:p>
          <a:p>
            <a:pPr algn="ctr"/>
            <a:r>
              <a:rPr lang="en-US" dirty="0"/>
              <a:t>Some formations are correlated with excellent well performance, others are not producing well</a:t>
            </a:r>
          </a:p>
          <a:p>
            <a:pPr algn="ctr"/>
            <a:r>
              <a:rPr lang="en-US" dirty="0"/>
              <a:t>There also can be variation in well performance from the same producing interval (e.g., BAKKEN formation)</a:t>
            </a:r>
          </a:p>
        </p:txBody>
      </p:sp>
    </p:spTree>
    <p:extLst>
      <p:ext uri="{BB962C8B-B14F-4D97-AF65-F5344CB8AC3E}">
        <p14:creationId xmlns:p14="http://schemas.microsoft.com/office/powerpoint/2010/main" val="302634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2937</TotalTime>
  <Words>718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Prediction of the cumulative well production for the first year using Machine Learning</vt:lpstr>
      <vt:lpstr>Problem statement</vt:lpstr>
      <vt:lpstr>Target Variable</vt:lpstr>
      <vt:lpstr>Example of Oil Production for a “good” producer</vt:lpstr>
      <vt:lpstr>Example of Oil Production for a “bad” producer</vt:lpstr>
      <vt:lpstr>Features</vt:lpstr>
      <vt:lpstr>Features correlation with Production</vt:lpstr>
      <vt:lpstr>Well location correlation with Production</vt:lpstr>
      <vt:lpstr>Well location correlation with Produced Interval</vt:lpstr>
      <vt:lpstr>Relative Production from Different Intervals</vt:lpstr>
      <vt:lpstr>Best Production from Bakken Interval</vt:lpstr>
      <vt:lpstr>Well drilling direction vs. Production</vt:lpstr>
      <vt:lpstr>Example of Feature Engineering</vt:lpstr>
      <vt:lpstr>Timing of well treatment</vt:lpstr>
      <vt:lpstr>Oil Production and the timing of well treatment</vt:lpstr>
      <vt:lpstr>Significance test using bootstrapping</vt:lpstr>
      <vt:lpstr>Regression Models with Hist Gradient 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the cumulative well production for the first year using Machine Learning</dc:title>
  <dc:creator>Olga Brusova</dc:creator>
  <cp:lastModifiedBy>Olga Brusova</cp:lastModifiedBy>
  <cp:revision>15</cp:revision>
  <dcterms:created xsi:type="dcterms:W3CDTF">2020-06-30T03:33:53Z</dcterms:created>
  <dcterms:modified xsi:type="dcterms:W3CDTF">2020-07-02T04:31:48Z</dcterms:modified>
</cp:coreProperties>
</file>