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303" r:id="rId4"/>
    <p:sldId id="262" r:id="rId5"/>
    <p:sldId id="300" r:id="rId6"/>
    <p:sldId id="266" r:id="rId7"/>
    <p:sldId id="302" r:id="rId8"/>
    <p:sldId id="304" r:id="rId9"/>
    <p:sldId id="298" r:id="rId10"/>
    <p:sldId id="295" r:id="rId11"/>
    <p:sldId id="297" r:id="rId12"/>
    <p:sldId id="299" r:id="rId13"/>
  </p:sldIdLst>
  <p:sldSz cx="9144000" cy="6858000" type="screen4x3"/>
  <p:notesSz cx="6724650" cy="97742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lava" initials="S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80" autoAdjust="0"/>
  </p:normalViewPr>
  <p:slideViewPr>
    <p:cSldViewPr>
      <p:cViewPr>
        <p:scale>
          <a:sx n="90" d="100"/>
          <a:sy n="90" d="100"/>
        </p:scale>
        <p:origin x="81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09079" y="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484BD-2B63-4AC5-8DF9-135FC6B751DE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2465" y="4642763"/>
            <a:ext cx="5379720" cy="43984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28383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09079" y="928383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60818-D01E-4283-B7B2-6B653C119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68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9E61-2923-4873-B135-5EF3DDED6653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962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0818-D01E-4283-B7B2-6B653C119B3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208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0818-D01E-4283-B7B2-6B653C119B3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889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Quand l’homme interagit avec l’environnement physiquement (par exemple la marche ou la préhension ) il crée des forces qui caractérisent cet interaction, a la fois la motricité de l’humain et les propriétés d’objet ou sujet.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9E61-2923-4873-B135-5EF3DDED6653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833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calibrer </a:t>
            </a:r>
            <a:endParaRPr lang="fr-FR" baseline="0" dirty="0"/>
          </a:p>
          <a:p>
            <a:r>
              <a:rPr lang="fr-FR" baseline="0" dirty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0818-D01E-4283-B7B2-6B653C119B3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658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0818-D01E-4283-B7B2-6B653C119B3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0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0818-D01E-4283-B7B2-6B653C119B3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469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0818-D01E-4283-B7B2-6B653C119B3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83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5970-D0D9-496A-AA5C-C098E2F87EA8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242A-7B63-410A-B1BD-477BF634F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89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5970-D0D9-496A-AA5C-C098E2F87EA8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242A-7B63-410A-B1BD-477BF634F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67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5970-D0D9-496A-AA5C-C098E2F87EA8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242A-7B63-410A-B1BD-477BF634F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83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5970-D0D9-496A-AA5C-C098E2F87EA8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242A-7B63-410A-B1BD-477BF634F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68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5970-D0D9-496A-AA5C-C098E2F87EA8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242A-7B63-410A-B1BD-477BF634F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86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5970-D0D9-496A-AA5C-C098E2F87EA8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242A-7B63-410A-B1BD-477BF634F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12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5970-D0D9-496A-AA5C-C098E2F87EA8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242A-7B63-410A-B1BD-477BF634F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21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5970-D0D9-496A-AA5C-C098E2F87EA8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242A-7B63-410A-B1BD-477BF634F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3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5970-D0D9-496A-AA5C-C098E2F87EA8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242A-7B63-410A-B1BD-477BF634F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02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5970-D0D9-496A-AA5C-C098E2F87EA8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242A-7B63-410A-B1BD-477BF634F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54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5970-D0D9-496A-AA5C-C098E2F87EA8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242A-7B63-410A-B1BD-477BF634F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27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D5970-D0D9-496A-AA5C-C098E2F87EA8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4242A-7B63-410A-B1BD-477BF634F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07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68760"/>
            <a:ext cx="9144001" cy="2007653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C++ 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 instrumenté communicant</a:t>
            </a:r>
            <a:endParaRPr lang="uk-UA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96552" y="4509120"/>
            <a:ext cx="9144000" cy="1800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 M2 à l’Université de Nice   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Etudiante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Olga MELNYK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Enseignante: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Valerie ROY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22D660-7E84-4428-98BB-D367582EB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4798"/>
            <a:ext cx="1905004" cy="12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3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9144000" cy="52832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0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Perspectives… </a:t>
            </a:r>
          </a:p>
        </p:txBody>
      </p:sp>
      <p:sp>
        <p:nvSpPr>
          <p:cNvPr id="8" name="Rectangle 10"/>
          <p:cNvSpPr/>
          <p:nvPr/>
        </p:nvSpPr>
        <p:spPr>
          <a:xfrm>
            <a:off x="0" y="6563361"/>
            <a:ext cx="9144000" cy="294640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1688" y="6581466"/>
            <a:ext cx="778620" cy="276536"/>
          </a:xfrm>
        </p:spPr>
        <p:txBody>
          <a:bodyPr vert="horz" lIns="91440" tIns="45720" rIns="91440" bIns="45720" rtlCol="0" anchor="t"/>
          <a:lstStyle/>
          <a:p>
            <a:fld id="{0993C2AC-87B2-4CDE-9672-F7A62C26CDC5}" type="slidenum">
              <a:rPr lang="fr-FR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190820" y="6581467"/>
            <a:ext cx="2838906" cy="276534"/>
          </a:xfrm>
        </p:spPr>
        <p:txBody>
          <a:bodyPr anchor="t"/>
          <a:lstStyle/>
          <a:p>
            <a:r>
              <a:rPr lang="fr-FR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 Melnyk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370CB8-4CBF-4E41-A079-12BB7F04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3717032"/>
            <a:ext cx="8712968" cy="2736304"/>
          </a:xfrm>
        </p:spPr>
        <p:txBody>
          <a:bodyPr>
            <a:noAutofit/>
          </a:bodyPr>
          <a:lstStyle/>
          <a:p>
            <a:pPr marL="34290" indent="0" algn="ctr">
              <a:buNone/>
            </a:pPr>
            <a:endParaRPr lang="fr-F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" indent="0" algn="ctr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à court terme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" algn="ctr"/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des classes pour le filtrage des données brutes</a:t>
            </a:r>
          </a:p>
          <a:p>
            <a:pPr marL="34290" indent="0" algn="ctr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à moyennes terme</a:t>
            </a:r>
            <a:endParaRPr lang="fr-F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" algn="ctr"/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 d’une bibliothèque qui prends en compte plusieurs types des capteurs de force sous plusieurs conditions (température du milieux ambiant ou propriétés de surface). </a:t>
            </a:r>
          </a:p>
          <a:p>
            <a:pPr marL="0" indent="0" algn="ctr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à long terme</a:t>
            </a:r>
          </a:p>
          <a:p>
            <a:pPr algn="ctr"/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 d’une bibliothèque pour reconnaissance de l’activité de l’humain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9180C8-34D5-42DE-9B5F-98A7FC89029D}"/>
              </a:ext>
            </a:extLst>
          </p:cNvPr>
          <p:cNvSpPr/>
          <p:nvPr/>
        </p:nvSpPr>
        <p:spPr>
          <a:xfrm>
            <a:off x="190820" y="683518"/>
            <a:ext cx="84827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Les avantages  d’utilisation de la Programmation Orientée Objet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fr-F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fonctions sont mieux organisées; quand on a une fonction on sait à quoi elle se rapporte car elle intégrée à une classe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modularité; on peut facilement rajouter des éléments sans avoir à modifier tout son code notamment grâce à l'héritage</a:t>
            </a:r>
          </a:p>
          <a:p>
            <a:pPr marL="342900" indent="-342900" algn="just">
              <a:buFontTx/>
              <a:buChar char="-"/>
            </a:pPr>
            <a:endParaRPr lang="fr-F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la clarté du code donc la facilité à le maintenir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989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6563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Merci pour votre attention</a:t>
            </a:r>
          </a:p>
          <a:p>
            <a:pPr algn="ctr"/>
            <a:endParaRPr lang="fr-FR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0" y="6563361"/>
            <a:ext cx="9144000" cy="294640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1688" y="6581466"/>
            <a:ext cx="778620" cy="276536"/>
          </a:xfrm>
        </p:spPr>
        <p:txBody>
          <a:bodyPr vert="horz" lIns="91440" tIns="45720" rIns="91440" bIns="45720" rtlCol="0" anchor="t"/>
          <a:lstStyle/>
          <a:p>
            <a:fld id="{0993C2AC-87B2-4CDE-9672-F7A62C26CDC5}" type="slidenum">
              <a:rPr lang="fr-FR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190820" y="6581467"/>
            <a:ext cx="2838906" cy="276534"/>
          </a:xfrm>
        </p:spPr>
        <p:txBody>
          <a:bodyPr anchor="t"/>
          <a:lstStyle/>
          <a:p>
            <a:r>
              <a:rPr lang="fr-FR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 Melnyk</a:t>
            </a:r>
          </a:p>
        </p:txBody>
      </p:sp>
    </p:spTree>
    <p:extLst>
      <p:ext uri="{BB962C8B-B14F-4D97-AF65-F5344CB8AC3E}">
        <p14:creationId xmlns:p14="http://schemas.microsoft.com/office/powerpoint/2010/main" val="106555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820" y="584655"/>
            <a:ext cx="8759488" cy="245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>
              <a:spcAft>
                <a:spcPts val="600"/>
              </a:spcAft>
              <a:buFont typeface="+mj-lt"/>
              <a:buAutoNum type="arabicPeriod"/>
              <a:tabLst>
                <a:tab pos="355600" algn="l"/>
              </a:tabLst>
            </a:pP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63525" indent="-263525" algn="just">
              <a:spcAft>
                <a:spcPts val="600"/>
              </a:spcAft>
              <a:buFont typeface="+mj-lt"/>
              <a:buAutoNum type="arabicPeriod"/>
              <a:tabLst>
                <a:tab pos="355600" algn="l"/>
              </a:tabLst>
            </a:pPr>
            <a:r>
              <a:rPr lang="en-US" u="sng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Melnyk</a:t>
            </a:r>
            <a:r>
              <a:rPr lang="en-US" u="sng" dirty="0">
                <a:latin typeface="Times New Roman" panose="02020603050405020304" pitchFamily="18" charset="0"/>
                <a:ea typeface="SimSun" panose="02010600030101010101" pitchFamily="2" charset="-122"/>
              </a:rPr>
              <a:t>, A.,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Khomenko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, V., Borysenko, V.,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Henaff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, P. (2014) Sensor Network Architecture to Measure Characteristics of a Handshake Between Humans. IEEE XXXIV International Scientific Conference Electronics and Nanotechnology (ELNANO) pp. 264-268.</a:t>
            </a:r>
          </a:p>
          <a:p>
            <a:pPr marL="263525" indent="-263525" algn="just">
              <a:spcAft>
                <a:spcPts val="600"/>
              </a:spcAft>
              <a:buFont typeface="+mj-lt"/>
              <a:buAutoNum type="arabicPeriod"/>
              <a:tabLst>
                <a:tab pos="355600" algn="l"/>
              </a:tabLs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Melnyk O. and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Merlet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J.-P., Signal processing of a force sensor for analysis of the walking with the instrumented cane, INRIA, Hephaistos Project laboratory report (in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french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), September 2017, 33 pages. Not Published.</a:t>
            </a:r>
          </a:p>
          <a:p>
            <a:pPr marL="263525" indent="-263525" algn="just">
              <a:spcAft>
                <a:spcPts val="600"/>
              </a:spcAft>
              <a:buFont typeface="+mj-lt"/>
              <a:buAutoNum type="arabicPeriod"/>
              <a:tabLst>
                <a:tab pos="355600" algn="l"/>
              </a:tabLst>
            </a:pPr>
            <a:endParaRPr lang="en-US" sz="125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0" y="0"/>
            <a:ext cx="9144000" cy="52832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0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Bibliographie</a:t>
            </a:r>
          </a:p>
        </p:txBody>
      </p:sp>
      <p:sp>
        <p:nvSpPr>
          <p:cNvPr id="10" name="Rectangle 10"/>
          <p:cNvSpPr/>
          <p:nvPr/>
        </p:nvSpPr>
        <p:spPr>
          <a:xfrm>
            <a:off x="0" y="6563361"/>
            <a:ext cx="9144000" cy="294640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1688" y="6581466"/>
            <a:ext cx="778620" cy="276536"/>
          </a:xfrm>
        </p:spPr>
        <p:txBody>
          <a:bodyPr vert="horz" lIns="91440" tIns="45720" rIns="91440" bIns="45720" rtlCol="0" anchor="t"/>
          <a:lstStyle/>
          <a:p>
            <a:fld id="{0993C2AC-87B2-4CDE-9672-F7A62C26CDC5}" type="slidenum">
              <a:rPr lang="fr-FR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190820" y="6581467"/>
            <a:ext cx="2838906" cy="276534"/>
          </a:xfrm>
        </p:spPr>
        <p:txBody>
          <a:bodyPr anchor="t"/>
          <a:lstStyle/>
          <a:p>
            <a:r>
              <a:rPr lang="fr-FR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 Melnyk</a:t>
            </a:r>
          </a:p>
        </p:txBody>
      </p:sp>
    </p:spTree>
    <p:extLst>
      <p:ext uri="{BB962C8B-B14F-4D97-AF65-F5344CB8AC3E}">
        <p14:creationId xmlns:p14="http://schemas.microsoft.com/office/powerpoint/2010/main" val="188833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679" y="1338589"/>
            <a:ext cx="7698469" cy="3890612"/>
          </a:xfrm>
        </p:spPr>
        <p:txBody>
          <a:bodyPr>
            <a:noAutofit/>
          </a:bodyPr>
          <a:lstStyle/>
          <a:p>
            <a:pPr marL="54864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4864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atériel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utilisé et prototype réalisé</a:t>
            </a:r>
          </a:p>
          <a:p>
            <a:pPr marL="54864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 réalisé</a:t>
            </a: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perspectives</a:t>
            </a:r>
          </a:p>
          <a:p>
            <a:pPr marL="54864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Bibliographie</a:t>
            </a:r>
          </a:p>
          <a:p>
            <a:pPr marL="548640" indent="-514350" algn="just">
              <a:lnSpc>
                <a:spcPct val="150000"/>
              </a:lnSpc>
              <a:buFont typeface="+mj-lt"/>
              <a:buAutoNum type="romanUcPeriod"/>
            </a:pP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0"/>
            <a:ext cx="9144000" cy="52832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0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de la Présentation</a:t>
            </a:r>
            <a:endParaRPr lang="uk-UA" sz="20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6563361"/>
            <a:ext cx="9144000" cy="294640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1688" y="6581466"/>
            <a:ext cx="778620" cy="276536"/>
          </a:xfrm>
        </p:spPr>
        <p:txBody>
          <a:bodyPr vert="horz" lIns="91440" tIns="45720" rIns="91440" bIns="45720" rtlCol="0" anchor="t"/>
          <a:lstStyle/>
          <a:p>
            <a:fld id="{0993C2AC-87B2-4CDE-9672-F7A62C26CDC5}" type="slidenum">
              <a:rPr lang="fr-FR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190820" y="6581467"/>
            <a:ext cx="2838906" cy="276534"/>
          </a:xfrm>
        </p:spPr>
        <p:txBody>
          <a:bodyPr anchor="t"/>
          <a:lstStyle/>
          <a:p>
            <a:r>
              <a:rPr lang="fr-FR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 Melnyk</a:t>
            </a:r>
          </a:p>
        </p:txBody>
      </p:sp>
    </p:spTree>
    <p:extLst>
      <p:ext uri="{BB962C8B-B14F-4D97-AF65-F5344CB8AC3E}">
        <p14:creationId xmlns:p14="http://schemas.microsoft.com/office/powerpoint/2010/main" val="173571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0" y="0"/>
            <a:ext cx="9144000" cy="52832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  <a:r>
              <a:rPr lang="fr-FR" sz="20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fr-FR" sz="20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utilise</a:t>
            </a:r>
            <a:endParaRPr lang="uk-UA" sz="20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6563361"/>
            <a:ext cx="9144000" cy="294640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1688" y="6581466"/>
            <a:ext cx="778620" cy="276536"/>
          </a:xfrm>
        </p:spPr>
        <p:txBody>
          <a:bodyPr vert="horz" lIns="91440" tIns="45720" rIns="91440" bIns="45720" rtlCol="0" anchor="t"/>
          <a:lstStyle/>
          <a:p>
            <a:fld id="{0993C2AC-87B2-4CDE-9672-F7A62C26CDC5}" type="slidenum">
              <a:rPr lang="fr-FR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190820" y="6581467"/>
            <a:ext cx="2838906" cy="276534"/>
          </a:xfrm>
        </p:spPr>
        <p:txBody>
          <a:bodyPr anchor="t"/>
          <a:lstStyle/>
          <a:p>
            <a:r>
              <a:rPr lang="fr-FR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 Melnyk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3A531A-C81A-40E0-9313-00B53F312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410831"/>
            <a:ext cx="5772150" cy="1952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9FF592-49DE-4EF2-89CD-8DC80D07FD33}"/>
              </a:ext>
            </a:extLst>
          </p:cNvPr>
          <p:cNvSpPr/>
          <p:nvPr/>
        </p:nvSpPr>
        <p:spPr>
          <a:xfrm>
            <a:off x="2123728" y="1012269"/>
            <a:ext cx="4597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Les meilleurs langages de programmation 2017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5B089-A7F5-4EA9-841E-1BD3C2C348AD}"/>
              </a:ext>
            </a:extLst>
          </p:cNvPr>
          <p:cNvSpPr/>
          <p:nvPr/>
        </p:nvSpPr>
        <p:spPr>
          <a:xfrm>
            <a:off x="190820" y="3933056"/>
            <a:ext cx="895318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est un langage de programmation compilé permettant la programmation sous de multiples paradigmes (comme la programmation procédurale, orientée objet ou générique). Ses bonnes performances, et sa compatibilité avec le C en font un des langages de programmation les plus utilisé dans les applications où la performance est critique.</a:t>
            </a:r>
          </a:p>
          <a:p>
            <a:pPr algn="just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Créé initialement par Bjarne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Stroustrup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dans les années 1980, le langage C++ est aujourd'hui normalisé par l'ISO. Sa première normalisation date de 1998, amendé par l'erratum technique de 2003. </a:t>
            </a:r>
          </a:p>
          <a:p>
            <a:pPr algn="just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importante mise à jour a été ratifiée et publiée par l'ISO en septembre 2011 sous le nom  </a:t>
            </a: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C++11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Depuis, des mise à jour sont publiées régulièrement : en 2014 (</a:t>
            </a: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C++14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et en 2017 (</a:t>
            </a: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C++17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06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52832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" algn="ctr">
              <a:lnSpc>
                <a:spcPct val="150000"/>
              </a:lnSpc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Contexte de travail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0820" y="923066"/>
            <a:ext cx="4572000" cy="67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20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fr-FR" sz="2000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182563">
              <a:lnSpc>
                <a:spcPct val="100000"/>
              </a:lnSpc>
              <a:spcBef>
                <a:spcPts val="0"/>
              </a:spcBef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Mesurer les paramètres biomécaniques</a:t>
            </a:r>
          </a:p>
          <a:p>
            <a:pPr marL="701675" lvl="1" indent="-182563"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valuation médical, réhabilitation</a:t>
            </a:r>
          </a:p>
          <a:p>
            <a:pPr marL="701675" lvl="1" indent="-182563"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valuation psychologique</a:t>
            </a:r>
          </a:p>
          <a:p>
            <a:pPr marL="701675" lvl="1" indent="-182563">
              <a:lnSpc>
                <a:spcPct val="100000"/>
              </a:lnSpc>
              <a:spcBef>
                <a:spcPts val="0"/>
              </a:spcBef>
            </a:pP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Retour avec réalité virtuelle, immersive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016489" y="1024082"/>
            <a:ext cx="4427892" cy="908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20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et Method</a:t>
            </a:r>
            <a:endParaRPr lang="fr-FR" sz="2000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182563">
              <a:spcBef>
                <a:spcPts val="0"/>
              </a:spcBef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Concevoir une classe informatique pour simplifier des mesures</a:t>
            </a:r>
          </a:p>
        </p:txBody>
      </p:sp>
      <p:sp>
        <p:nvSpPr>
          <p:cNvPr id="16" name="Rectangle 10"/>
          <p:cNvSpPr/>
          <p:nvPr/>
        </p:nvSpPr>
        <p:spPr>
          <a:xfrm>
            <a:off x="0" y="6563361"/>
            <a:ext cx="9144000" cy="294640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1688" y="6581466"/>
            <a:ext cx="778620" cy="276536"/>
          </a:xfrm>
        </p:spPr>
        <p:txBody>
          <a:bodyPr vert="horz" lIns="91440" tIns="45720" rIns="91440" bIns="45720" rtlCol="0" anchor="t"/>
          <a:lstStyle/>
          <a:p>
            <a:fld id="{0993C2AC-87B2-4CDE-9672-F7A62C26CDC5}" type="slidenum">
              <a:rPr lang="fr-FR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Date Placeholder 4"/>
          <p:cNvSpPr>
            <a:spLocks noGrp="1"/>
          </p:cNvSpPr>
          <p:nvPr>
            <p:ph type="dt" sz="half" idx="10"/>
          </p:nvPr>
        </p:nvSpPr>
        <p:spPr>
          <a:xfrm>
            <a:off x="190820" y="6581467"/>
            <a:ext cx="2838906" cy="276534"/>
          </a:xfrm>
        </p:spPr>
        <p:txBody>
          <a:bodyPr anchor="t"/>
          <a:lstStyle/>
          <a:p>
            <a:r>
              <a:rPr lang="fr-FR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 Melnyk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5A1405C-6448-4421-84AC-00261EC2A46C}"/>
              </a:ext>
            </a:extLst>
          </p:cNvPr>
          <p:cNvSpPr txBox="1">
            <a:spLocks/>
          </p:cNvSpPr>
          <p:nvPr/>
        </p:nvSpPr>
        <p:spPr>
          <a:xfrm>
            <a:off x="607799" y="5654827"/>
            <a:ext cx="8206582" cy="67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20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y a une ensemble des grandeurs physiques et des phénomènes émergentes qui ont lieux durant l’interaction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ésultat de recherche d'images pour &quot;prehension&quot;">
            <a:extLst>
              <a:ext uri="{FF2B5EF4-FFF2-40B4-BE49-F238E27FC236}">
                <a16:creationId xmlns:a16="http://schemas.microsoft.com/office/drawing/2014/main" id="{70152219-5EEB-45D0-977C-4F38DA65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0" y="2833747"/>
            <a:ext cx="3638880" cy="229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C56E790B-6456-427C-84C7-CED12D10E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89" y="2979248"/>
            <a:ext cx="3797892" cy="166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8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2214439"/>
            <a:ext cx="4608512" cy="2875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it-IT" sz="2000" dirty="0">
                <a:solidFill>
                  <a:srgbClr val="24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carte Arduino Pro Mini </a:t>
            </a:r>
            <a:r>
              <a:rPr lang="fr-FR" sz="2000" dirty="0">
                <a:solidFill>
                  <a:srgbClr val="434F54"/>
                </a:solidFill>
                <a:latin typeface="typonine sans pro"/>
              </a:rPr>
              <a:t>ATmega328</a:t>
            </a:r>
            <a:endParaRPr lang="fr-FR" sz="2000" dirty="0"/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Capteur de force FSR</a:t>
            </a: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Bouton poussoir</a:t>
            </a: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Moteur à vibration</a:t>
            </a: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Afficheur LCD</a:t>
            </a:r>
          </a:p>
          <a:p>
            <a:pPr marL="457200" indent="-457200">
              <a:buAutoNum type="arabicPeriod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0" y="6563361"/>
            <a:ext cx="9144000" cy="294640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1688" y="6581466"/>
            <a:ext cx="778620" cy="276536"/>
          </a:xfrm>
        </p:spPr>
        <p:txBody>
          <a:bodyPr vert="horz" lIns="91440" tIns="45720" rIns="91440" bIns="45720" rtlCol="0" anchor="t"/>
          <a:lstStyle/>
          <a:p>
            <a:fld id="{0993C2AC-87B2-4CDE-9672-F7A62C26CDC5}" type="slidenum">
              <a:rPr lang="fr-FR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190820" y="6581467"/>
            <a:ext cx="2838906" cy="276534"/>
          </a:xfrm>
        </p:spPr>
        <p:txBody>
          <a:bodyPr anchor="t"/>
          <a:lstStyle/>
          <a:p>
            <a:r>
              <a:rPr lang="fr-FR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 Melnyk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002FA7-0270-4404-B06D-0888E48398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2832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0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Matériel utilisé </a:t>
            </a:r>
          </a:p>
        </p:txBody>
      </p:sp>
      <p:pic>
        <p:nvPicPr>
          <p:cNvPr id="10" name="Picture 10" descr="https://cdn.sparkfun.com/assets/parts/3/5/3/7/09673-02.jpg">
            <a:extLst>
              <a:ext uri="{FF2B5EF4-FFF2-40B4-BE49-F238E27FC236}">
                <a16:creationId xmlns:a16="http://schemas.microsoft.com/office/drawing/2014/main" id="{7C8DE850-AC34-4E7E-AEDA-A1C84EFDE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805" y="2452629"/>
            <a:ext cx="2343207" cy="234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0D65A697-0D92-4EA6-BC68-260D650BD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804889"/>
            <a:ext cx="1962150" cy="13430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412B6F9-EF8A-47DE-92AF-5C848D0AF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846" y="3196422"/>
            <a:ext cx="1208906" cy="134776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5C3529B-A0CF-4E90-816E-A1608A177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4740864"/>
            <a:ext cx="2448272" cy="17206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A9F5F64-9771-471E-BDC5-EA2705F87F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64088" y="69621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6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0"/>
          <p:cNvSpPr/>
          <p:nvPr/>
        </p:nvSpPr>
        <p:spPr>
          <a:xfrm>
            <a:off x="0" y="6563361"/>
            <a:ext cx="9144000" cy="294640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1688" y="6581466"/>
            <a:ext cx="778620" cy="276536"/>
          </a:xfrm>
        </p:spPr>
        <p:txBody>
          <a:bodyPr vert="horz" lIns="91440" tIns="45720" rIns="91440" bIns="45720" rtlCol="0" anchor="t"/>
          <a:lstStyle/>
          <a:p>
            <a:fld id="{0993C2AC-87B2-4CDE-9672-F7A62C26CDC5}" type="slidenum">
              <a:rPr lang="fr-FR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1" name="Date Placeholder 4"/>
          <p:cNvSpPr>
            <a:spLocks noGrp="1"/>
          </p:cNvSpPr>
          <p:nvPr>
            <p:ph type="dt" sz="half" idx="10"/>
          </p:nvPr>
        </p:nvSpPr>
        <p:spPr>
          <a:xfrm>
            <a:off x="190820" y="6581467"/>
            <a:ext cx="2838906" cy="276534"/>
          </a:xfrm>
        </p:spPr>
        <p:txBody>
          <a:bodyPr anchor="t"/>
          <a:lstStyle/>
          <a:p>
            <a:r>
              <a:rPr lang="fr-FR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 Melnyk</a:t>
            </a:r>
          </a:p>
        </p:txBody>
      </p:sp>
      <p:sp>
        <p:nvSpPr>
          <p:cNvPr id="41" name="Rectangle 1">
            <a:extLst>
              <a:ext uri="{FF2B5EF4-FFF2-40B4-BE49-F238E27FC236}">
                <a16:creationId xmlns:a16="http://schemas.microsoft.com/office/drawing/2014/main" id="{C78F627A-1AC2-45D2-BFE6-7370263B6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297" y="6084437"/>
            <a:ext cx="62748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FR" alt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pour les capteurs de force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09F8D0-5B99-4D01-88DD-1761524921B5}"/>
              </a:ext>
            </a:extLst>
          </p:cNvPr>
          <p:cNvSpPr/>
          <p:nvPr/>
        </p:nvSpPr>
        <p:spPr>
          <a:xfrm>
            <a:off x="267025" y="538253"/>
            <a:ext cx="310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du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capteur de force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5A3DA3-7216-4730-920E-F82C2C6638F5}"/>
              </a:ext>
            </a:extLst>
          </p:cNvPr>
          <p:cNvSpPr/>
          <p:nvPr/>
        </p:nvSpPr>
        <p:spPr>
          <a:xfrm>
            <a:off x="4839477" y="482628"/>
            <a:ext cx="286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Banc d'essai pour calibration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CA2C6ED0-67ED-469D-89A5-96FD775E84D4}"/>
              </a:ext>
            </a:extLst>
          </p:cNvPr>
          <p:cNvCxnSpPr>
            <a:cxnSpLocks/>
          </p:cNvCxnSpPr>
          <p:nvPr/>
        </p:nvCxnSpPr>
        <p:spPr>
          <a:xfrm flipH="1" flipV="1">
            <a:off x="7522163" y="2483154"/>
            <a:ext cx="485056" cy="24989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4B981A2A-A221-4CF9-AF23-F6C4C4DF376C}"/>
              </a:ext>
            </a:extLst>
          </p:cNvPr>
          <p:cNvCxnSpPr>
            <a:cxnSpLocks/>
          </p:cNvCxnSpPr>
          <p:nvPr/>
        </p:nvCxnSpPr>
        <p:spPr>
          <a:xfrm flipH="1">
            <a:off x="8031212" y="1151076"/>
            <a:ext cx="294109" cy="20527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46185AFA-7DDF-48BC-A256-8787F94A4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764" y="922666"/>
            <a:ext cx="2401399" cy="2039898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5D46CE6-C300-46B1-9B56-A8F5DD709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3302321"/>
            <a:ext cx="3771900" cy="280035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277BAC1-E294-4291-8E94-5F2F672AB851}"/>
              </a:ext>
            </a:extLst>
          </p:cNvPr>
          <p:cNvSpPr txBox="1">
            <a:spLocks/>
          </p:cNvSpPr>
          <p:nvPr/>
        </p:nvSpPr>
        <p:spPr>
          <a:xfrm>
            <a:off x="0" y="-20547"/>
            <a:ext cx="9144000" cy="52832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0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Matériel utilisé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1A1CD7-8053-499D-8D3C-EF1270435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60" y="965255"/>
            <a:ext cx="2460303" cy="13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6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/>
          <p:nvPr/>
        </p:nvSpPr>
        <p:spPr>
          <a:xfrm>
            <a:off x="0" y="6563361"/>
            <a:ext cx="9144000" cy="294640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1688" y="6581466"/>
            <a:ext cx="778620" cy="276536"/>
          </a:xfrm>
        </p:spPr>
        <p:txBody>
          <a:bodyPr vert="horz" lIns="91440" tIns="45720" rIns="91440" bIns="45720" rtlCol="0" anchor="t"/>
          <a:lstStyle/>
          <a:p>
            <a:fld id="{0993C2AC-87B2-4CDE-9672-F7A62C26CDC5}" type="slidenum">
              <a:rPr lang="fr-FR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190820" y="6581467"/>
            <a:ext cx="2838906" cy="276534"/>
          </a:xfrm>
        </p:spPr>
        <p:txBody>
          <a:bodyPr anchor="t"/>
          <a:lstStyle/>
          <a:p>
            <a:r>
              <a:rPr lang="fr-FR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 Melnyk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C00966-3163-4059-928E-D10E82805ECA}"/>
              </a:ext>
            </a:extLst>
          </p:cNvPr>
          <p:cNvSpPr txBox="1">
            <a:spLocks/>
          </p:cNvSpPr>
          <p:nvPr/>
        </p:nvSpPr>
        <p:spPr>
          <a:xfrm>
            <a:off x="0" y="-20547"/>
            <a:ext cx="9144000" cy="52832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0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Matériel utilisé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10BF5A-E311-45E8-9B5C-029816B994B8}"/>
              </a:ext>
            </a:extLst>
          </p:cNvPr>
          <p:cNvSpPr/>
          <p:nvPr/>
        </p:nvSpPr>
        <p:spPr>
          <a:xfrm>
            <a:off x="3563888" y="804835"/>
            <a:ext cx="1849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réalisé</a:t>
            </a:r>
            <a:endParaRPr lang="fr-FR" b="1" dirty="0"/>
          </a:p>
        </p:txBody>
      </p:sp>
      <p:pic>
        <p:nvPicPr>
          <p:cNvPr id="1028" name="Picture 4" descr="https://pp.userapi.com/c844521/v844521089/10e7d/ElCnkp_ADN8.jpg">
            <a:extLst>
              <a:ext uri="{FF2B5EF4-FFF2-40B4-BE49-F238E27FC236}">
                <a16:creationId xmlns:a16="http://schemas.microsoft.com/office/drawing/2014/main" id="{44AB2929-76BD-43B9-B200-86239E15B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1" t="15270" r="12799"/>
          <a:stretch/>
        </p:blipFill>
        <p:spPr bwMode="auto">
          <a:xfrm>
            <a:off x="4788024" y="1621419"/>
            <a:ext cx="3024336" cy="429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5212891-373E-4F8F-B40E-A3F49B8F0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16832"/>
            <a:ext cx="1695450" cy="2990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D1DCF3-D343-4C18-87FB-16ED52708267}"/>
              </a:ext>
            </a:extLst>
          </p:cNvPr>
          <p:cNvSpPr/>
          <p:nvPr/>
        </p:nvSpPr>
        <p:spPr>
          <a:xfrm>
            <a:off x="307439" y="5085184"/>
            <a:ext cx="331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groupe des capteurs de force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28106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/>
          <p:nvPr/>
        </p:nvSpPr>
        <p:spPr>
          <a:xfrm>
            <a:off x="0" y="6563361"/>
            <a:ext cx="9144000" cy="294640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1688" y="6581466"/>
            <a:ext cx="778620" cy="276536"/>
          </a:xfrm>
        </p:spPr>
        <p:txBody>
          <a:bodyPr vert="horz" lIns="91440" tIns="45720" rIns="91440" bIns="45720" rtlCol="0" anchor="t"/>
          <a:lstStyle/>
          <a:p>
            <a:fld id="{0993C2AC-87B2-4CDE-9672-F7A62C26CDC5}" type="slidenum">
              <a:rPr lang="fr-FR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190820" y="6581467"/>
            <a:ext cx="2838906" cy="276534"/>
          </a:xfrm>
        </p:spPr>
        <p:txBody>
          <a:bodyPr anchor="t"/>
          <a:lstStyle/>
          <a:p>
            <a:r>
              <a:rPr lang="fr-FR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 Melnyk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FF4BFDE-E4EC-4BB2-A9FD-F15BC819888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2832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" algn="ctr">
              <a:lnSpc>
                <a:spcPct val="150000"/>
              </a:lnSpc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 réalisé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AD222A-14A4-4C0D-AE32-71F8AD4CBEB7}"/>
              </a:ext>
            </a:extLst>
          </p:cNvPr>
          <p:cNvSpPr/>
          <p:nvPr/>
        </p:nvSpPr>
        <p:spPr>
          <a:xfrm>
            <a:off x="755576" y="1718796"/>
            <a:ext cx="819473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Bibliothèques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utilis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pouvoir utiliser les constantes ou des fonctions faisant parti 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du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d'Arduino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TM1637Display.h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pour l'utilisation et le contrôle d'un afficheur LCD alpha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-numérique standard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994A2F-E3A4-4CCC-B4A2-583B6CC3A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789" y="800928"/>
            <a:ext cx="3524436" cy="8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7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0" y="0"/>
            <a:ext cx="9144000" cy="52832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0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0" y="6563361"/>
            <a:ext cx="9144000" cy="294640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190820" y="6581467"/>
            <a:ext cx="2838906" cy="276534"/>
          </a:xfrm>
        </p:spPr>
        <p:txBody>
          <a:bodyPr anchor="t"/>
          <a:lstStyle/>
          <a:p>
            <a:r>
              <a:rPr lang="fr-FR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 Melnyk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9365E56-5FFB-4ED7-AFA8-933BD81F73EC}"/>
              </a:ext>
            </a:extLst>
          </p:cNvPr>
          <p:cNvSpPr txBox="1">
            <a:spLocks/>
          </p:cNvSpPr>
          <p:nvPr/>
        </p:nvSpPr>
        <p:spPr>
          <a:xfrm>
            <a:off x="8316416" y="6563361"/>
            <a:ext cx="778620" cy="27653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93C2AC-87B2-4CDE-9672-F7A62C26CDC5}" type="slidenum">
              <a:rPr lang="fr-FR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33CFEF-1E03-4274-BEE1-1E87DA734BA0}"/>
              </a:ext>
            </a:extLst>
          </p:cNvPr>
          <p:cNvSpPr/>
          <p:nvPr/>
        </p:nvSpPr>
        <p:spPr>
          <a:xfrm>
            <a:off x="1610410" y="1092157"/>
            <a:ext cx="2557212" cy="19472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67ECA6-BCCA-4CF3-BDCF-FCD843C65E9A}"/>
              </a:ext>
            </a:extLst>
          </p:cNvPr>
          <p:cNvSpPr/>
          <p:nvPr/>
        </p:nvSpPr>
        <p:spPr>
          <a:xfrm>
            <a:off x="5724126" y="1096183"/>
            <a:ext cx="2664297" cy="19432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0A4BB8-5456-4A01-B42A-3B23D222800A}"/>
              </a:ext>
            </a:extLst>
          </p:cNvPr>
          <p:cNvSpPr/>
          <p:nvPr/>
        </p:nvSpPr>
        <p:spPr>
          <a:xfrm>
            <a:off x="300190" y="3343961"/>
            <a:ext cx="3169244" cy="32375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182995-8017-420A-8BEC-9570B7988214}"/>
              </a:ext>
            </a:extLst>
          </p:cNvPr>
          <p:cNvSpPr/>
          <p:nvPr/>
        </p:nvSpPr>
        <p:spPr>
          <a:xfrm>
            <a:off x="3701258" y="3372532"/>
            <a:ext cx="1914110" cy="30947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Button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bool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is_pressed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bool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is_avaible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_mode=0;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_state=0;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078FB8-7D6D-474D-A788-77FB1075206F}"/>
              </a:ext>
            </a:extLst>
          </p:cNvPr>
          <p:cNvSpPr/>
          <p:nvPr/>
        </p:nvSpPr>
        <p:spPr>
          <a:xfrm>
            <a:off x="6356531" y="3385487"/>
            <a:ext cx="1914110" cy="25202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E31D50EA-5DBB-4113-BA8C-62E9F995E1D7}"/>
              </a:ext>
            </a:extLst>
          </p:cNvPr>
          <p:cNvCxnSpPr>
            <a:cxnSpLocks/>
          </p:cNvCxnSpPr>
          <p:nvPr/>
        </p:nvCxnSpPr>
        <p:spPr>
          <a:xfrm flipV="1">
            <a:off x="1996119" y="3030969"/>
            <a:ext cx="593788" cy="32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2E4D75A-DECC-4F82-88AC-1EA0966FBCCB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181705" y="3028668"/>
            <a:ext cx="1476608" cy="34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A7D870D-1161-4E62-82C2-EED1B7BE0DC7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7056275" y="3039436"/>
            <a:ext cx="257312" cy="32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AE85EB4-FDE8-42BC-9424-DF511EE795E4}"/>
              </a:ext>
            </a:extLst>
          </p:cNvPr>
          <p:cNvCxnSpPr>
            <a:cxnSpLocks/>
          </p:cNvCxnSpPr>
          <p:nvPr/>
        </p:nvCxnSpPr>
        <p:spPr>
          <a:xfrm>
            <a:off x="1638430" y="1497290"/>
            <a:ext cx="25291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0F1EAB4-39B3-41C3-80B8-0E96863FEFFC}"/>
              </a:ext>
            </a:extLst>
          </p:cNvPr>
          <p:cNvCxnSpPr>
            <a:cxnSpLocks/>
          </p:cNvCxnSpPr>
          <p:nvPr/>
        </p:nvCxnSpPr>
        <p:spPr>
          <a:xfrm>
            <a:off x="5724127" y="1474865"/>
            <a:ext cx="26642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C5CE0AA-40B9-4682-B45B-8218C040CE78}"/>
              </a:ext>
            </a:extLst>
          </p:cNvPr>
          <p:cNvCxnSpPr>
            <a:cxnSpLocks/>
          </p:cNvCxnSpPr>
          <p:nvPr/>
        </p:nvCxnSpPr>
        <p:spPr>
          <a:xfrm>
            <a:off x="300190" y="3674030"/>
            <a:ext cx="3169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F1FC035-26E9-4CE7-8D74-F9294BE9C1A1}"/>
              </a:ext>
            </a:extLst>
          </p:cNvPr>
          <p:cNvCxnSpPr/>
          <p:nvPr/>
        </p:nvCxnSpPr>
        <p:spPr>
          <a:xfrm>
            <a:off x="3701258" y="3836317"/>
            <a:ext cx="1914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2DF4999-63CE-4A2D-BE65-5E2129010240}"/>
              </a:ext>
            </a:extLst>
          </p:cNvPr>
          <p:cNvCxnSpPr/>
          <p:nvPr/>
        </p:nvCxnSpPr>
        <p:spPr>
          <a:xfrm>
            <a:off x="6356531" y="3810433"/>
            <a:ext cx="1914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2F9815F-A085-4988-8888-876359853923}"/>
              </a:ext>
            </a:extLst>
          </p:cNvPr>
          <p:cNvSpPr/>
          <p:nvPr/>
        </p:nvSpPr>
        <p:spPr>
          <a:xfrm>
            <a:off x="2352631" y="1088038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/>
              <a:t>Sensor</a:t>
            </a:r>
            <a:endParaRPr lang="fr-F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9AD19C-987E-4686-9EC6-DD7F58472310}"/>
              </a:ext>
            </a:extLst>
          </p:cNvPr>
          <p:cNvSpPr/>
          <p:nvPr/>
        </p:nvSpPr>
        <p:spPr>
          <a:xfrm>
            <a:off x="6294909" y="1105837"/>
            <a:ext cx="1018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  <a:r>
              <a:rPr lang="fr-FR" b="1" dirty="0" err="1"/>
              <a:t>ctuator</a:t>
            </a:r>
            <a:endParaRPr lang="fr-FR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582AFB-B5A6-4614-AA8F-EEBB01FC2D68}"/>
              </a:ext>
            </a:extLst>
          </p:cNvPr>
          <p:cNvSpPr/>
          <p:nvPr/>
        </p:nvSpPr>
        <p:spPr>
          <a:xfrm>
            <a:off x="1619194" y="3339450"/>
            <a:ext cx="456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</a:t>
            </a:r>
            <a:r>
              <a:rPr lang="fr-FR" b="1" dirty="0"/>
              <a:t>sr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6E95B8-8D3C-4AFB-B196-7E61EC512E70}"/>
              </a:ext>
            </a:extLst>
          </p:cNvPr>
          <p:cNvSpPr/>
          <p:nvPr/>
        </p:nvSpPr>
        <p:spPr>
          <a:xfrm>
            <a:off x="4167622" y="3385487"/>
            <a:ext cx="84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</a:t>
            </a:r>
            <a:r>
              <a:rPr lang="fr-FR" b="1" dirty="0" err="1"/>
              <a:t>utton</a:t>
            </a:r>
            <a:endParaRPr lang="fr-FR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7EE312-403B-41DF-95D5-A048B5317259}"/>
              </a:ext>
            </a:extLst>
          </p:cNvPr>
          <p:cNvSpPr/>
          <p:nvPr/>
        </p:nvSpPr>
        <p:spPr>
          <a:xfrm>
            <a:off x="6841708" y="3441101"/>
            <a:ext cx="798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Tactile</a:t>
            </a:r>
            <a:endParaRPr lang="fr-FR" b="1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A7DE8AB-3E95-4A1D-AC54-5F40F3C11311}"/>
              </a:ext>
            </a:extLst>
          </p:cNvPr>
          <p:cNvCxnSpPr>
            <a:cxnSpLocks/>
          </p:cNvCxnSpPr>
          <p:nvPr/>
        </p:nvCxnSpPr>
        <p:spPr>
          <a:xfrm>
            <a:off x="300190" y="4285241"/>
            <a:ext cx="3169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48CAE8A-407C-4F96-91B3-E989F163B172}"/>
              </a:ext>
            </a:extLst>
          </p:cNvPr>
          <p:cNvCxnSpPr/>
          <p:nvPr/>
        </p:nvCxnSpPr>
        <p:spPr>
          <a:xfrm>
            <a:off x="3701258" y="4889723"/>
            <a:ext cx="1914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6E8CA8D-E429-44BE-9746-E40A62D92103}"/>
              </a:ext>
            </a:extLst>
          </p:cNvPr>
          <p:cNvSpPr/>
          <p:nvPr/>
        </p:nvSpPr>
        <p:spPr>
          <a:xfrm>
            <a:off x="1601496" y="1640154"/>
            <a:ext cx="2419252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_pin;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Sensor(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pin): _pin(pin) {}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virtual bool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is_avaible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= 0;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8B3010-2D93-401B-859E-D557BE63843A}"/>
              </a:ext>
            </a:extLst>
          </p:cNvPr>
          <p:cNvSpPr/>
          <p:nvPr/>
        </p:nvSpPr>
        <p:spPr>
          <a:xfrm>
            <a:off x="246880" y="3619454"/>
            <a:ext cx="3153427" cy="2985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 _a;   double  _b;</a:t>
            </a: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 _c;  double  _d;</a:t>
            </a:r>
          </a:p>
          <a:p>
            <a:endParaRPr lang="fr-F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public: </a:t>
            </a: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FSR (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pin, double a, double b, double c, </a:t>
            </a: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double d);</a:t>
            </a: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is_avaible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set_coef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a, double b, double c, </a:t>
            </a: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double d);</a:t>
            </a: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get_coef_a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get_coef_b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get_coef_c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get_coef_d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get_force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mes);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7F48847-8021-4FE5-975E-FD875A9CD3D5}"/>
              </a:ext>
            </a:extLst>
          </p:cNvPr>
          <p:cNvSpPr txBox="1">
            <a:spLocks/>
          </p:cNvSpPr>
          <p:nvPr/>
        </p:nvSpPr>
        <p:spPr>
          <a:xfrm>
            <a:off x="9128" y="-12621"/>
            <a:ext cx="9144000" cy="52832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réalisé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E6B54F-48A7-46B8-8BD9-AF20F49AC5D0}"/>
              </a:ext>
            </a:extLst>
          </p:cNvPr>
          <p:cNvSpPr/>
          <p:nvPr/>
        </p:nvSpPr>
        <p:spPr>
          <a:xfrm>
            <a:off x="3064005" y="647753"/>
            <a:ext cx="2864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de la classe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F64B34-B240-4F8D-B25A-24CA407F3D07}"/>
              </a:ext>
            </a:extLst>
          </p:cNvPr>
          <p:cNvSpPr/>
          <p:nvPr/>
        </p:nvSpPr>
        <p:spPr>
          <a:xfrm>
            <a:off x="6356531" y="3883494"/>
            <a:ext cx="19141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Tactile (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pin);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short_pulse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long_pulse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_mode=0;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_state=0;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DF1DF327-A6B4-42B6-B0EF-3C39BFA59345}"/>
              </a:ext>
            </a:extLst>
          </p:cNvPr>
          <p:cNvCxnSpPr/>
          <p:nvPr/>
        </p:nvCxnSpPr>
        <p:spPr>
          <a:xfrm>
            <a:off x="6369553" y="4908867"/>
            <a:ext cx="1901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0EB9148-956E-48E9-BA41-0F9D4FCB300E}"/>
              </a:ext>
            </a:extLst>
          </p:cNvPr>
          <p:cNvSpPr/>
          <p:nvPr/>
        </p:nvSpPr>
        <p:spPr>
          <a:xfrm>
            <a:off x="5724127" y="1680364"/>
            <a:ext cx="295232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_pin;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Actuator(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pin): _pin(pin){}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virtual void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short_pulse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= 0;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virtual void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long_pulse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= 0;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2064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</TotalTime>
  <Words>707</Words>
  <Application>Microsoft Office PowerPoint</Application>
  <PresentationFormat>Affichage à l'écran (4:3)</PresentationFormat>
  <Paragraphs>153</Paragraphs>
  <Slides>12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SimSun</vt:lpstr>
      <vt:lpstr>Arial</vt:lpstr>
      <vt:lpstr>Calibri</vt:lpstr>
      <vt:lpstr>Times New Roman</vt:lpstr>
      <vt:lpstr>typonine sans pro</vt:lpstr>
      <vt:lpstr>Thème Office</vt:lpstr>
      <vt:lpstr>Projet C++  Gant instrumenté communicant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PERFECTIONNEMENT DES ALGORITHMES DE CONTRÔLE-COMMANDE DES ROBOTS MANIPULATEURS ÉLECTRIQUES EN INTERACTION PHYSIQUE AVEC LEUR ENVIRONNEMENT PAR UNE APPROCHE BIO-INSPIRÉE</dc:title>
  <dc:creator>Artem</dc:creator>
  <cp:lastModifiedBy>Olga Melnyk</cp:lastModifiedBy>
  <cp:revision>443</cp:revision>
  <cp:lastPrinted>2014-11-17T16:35:13Z</cp:lastPrinted>
  <dcterms:created xsi:type="dcterms:W3CDTF">2014-10-30T01:23:44Z</dcterms:created>
  <dcterms:modified xsi:type="dcterms:W3CDTF">2018-04-02T08:47:40Z</dcterms:modified>
</cp:coreProperties>
</file>