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48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273" r:id="rId12"/>
    <p:sldId id="279" r:id="rId13"/>
    <p:sldId id="280" r:id="rId14"/>
    <p:sldId id="291" r:id="rId15"/>
    <p:sldId id="311" r:id="rId16"/>
    <p:sldId id="281" r:id="rId17"/>
    <p:sldId id="289" r:id="rId18"/>
    <p:sldId id="274" r:id="rId19"/>
    <p:sldId id="275" r:id="rId20"/>
    <p:sldId id="276" r:id="rId21"/>
    <p:sldId id="278" r:id="rId22"/>
    <p:sldId id="283" r:id="rId23"/>
    <p:sldId id="288" r:id="rId24"/>
    <p:sldId id="282" r:id="rId25"/>
    <p:sldId id="285" r:id="rId26"/>
    <p:sldId id="292" r:id="rId27"/>
    <p:sldId id="284" r:id="rId28"/>
    <p:sldId id="271" r:id="rId29"/>
    <p:sldId id="287" r:id="rId30"/>
    <p:sldId id="272" r:id="rId31"/>
    <p:sldId id="293" r:id="rId32"/>
    <p:sldId id="294" r:id="rId33"/>
    <p:sldId id="295" r:id="rId34"/>
    <p:sldId id="297" r:id="rId35"/>
    <p:sldId id="296" r:id="rId36"/>
    <p:sldId id="298" r:id="rId37"/>
    <p:sldId id="308" r:id="rId38"/>
    <p:sldId id="300" r:id="rId39"/>
    <p:sldId id="301" r:id="rId40"/>
    <p:sldId id="302" r:id="rId41"/>
    <p:sldId id="307" r:id="rId42"/>
    <p:sldId id="303" r:id="rId43"/>
    <p:sldId id="305" r:id="rId44"/>
    <p:sldId id="310" r:id="rId45"/>
    <p:sldId id="309" r:id="rId46"/>
    <p:sldId id="27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291"/>
            <p14:sldId id="311"/>
            <p14:sldId id="281"/>
            <p14:sldId id="289"/>
            <p14:sldId id="274"/>
            <p14:sldId id="275"/>
            <p14:sldId id="276"/>
            <p14:sldId id="278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297"/>
            <p14:sldId id="296"/>
            <p14:sldId id="298"/>
            <p14:sldId id="308"/>
            <p14:sldId id="300"/>
            <p14:sldId id="301"/>
            <p14:sldId id="302"/>
            <p14:sldId id="307"/>
            <p14:sldId id="303"/>
            <p14:sldId id="305"/>
            <p14:sldId id="310"/>
            <p14:sldId id="309"/>
          </p14:sldIdLst>
        </p14:section>
        <p14:section name="IDF" id="{86F4E537-6C15-45F3-BC9E-9E5948831D5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7D31"/>
    <a:srgbClr val="C41E3A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734" autoAdjust="0"/>
  </p:normalViewPr>
  <p:slideViewPr>
    <p:cSldViewPr snapToGrid="0">
      <p:cViewPr varScale="1">
        <p:scale>
          <a:sx n="69" d="100"/>
          <a:sy n="69" d="100"/>
        </p:scale>
        <p:origin x="66" y="47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en-US" dirty="0"/>
          </a:p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RAC injection with every judgment!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268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1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dirty="0"/>
              <a:t>AGT formalizes</a:t>
            </a:r>
            <a:r>
              <a:rPr lang="en-US" baseline="0" dirty="0"/>
              <a:t> how to get from … to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14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0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tags" Target="../tags/tag20.xml"/><Relationship Id="rId21" Type="http://schemas.openxmlformats.org/officeDocument/2006/relationships/image" Target="../media/image29.png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19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9.png"/><Relationship Id="rId23" Type="http://schemas.openxmlformats.org/officeDocument/2006/relationships/image" Target="../media/image31.png"/><Relationship Id="rId10" Type="http://schemas.openxmlformats.org/officeDocument/2006/relationships/tags" Target="../tags/tag27.xml"/><Relationship Id="rId19" Type="http://schemas.openxmlformats.org/officeDocument/2006/relationships/image" Target="../media/image27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1.xml"/><Relationship Id="rId7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5.xml"/><Relationship Id="rId7" Type="http://schemas.openxmlformats.org/officeDocument/2006/relationships/image" Target="../media/image3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9.xml"/><Relationship Id="rId7" Type="http://schemas.openxmlformats.org/officeDocument/2006/relationships/image" Target="../media/image3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43.xml"/><Relationship Id="rId7" Type="http://schemas.openxmlformats.org/officeDocument/2006/relationships/image" Target="../media/image4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44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46.png"/><Relationship Id="rId18" Type="http://schemas.openxmlformats.org/officeDocument/2006/relationships/image" Target="../media/image16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15.png"/><Relationship Id="rId17" Type="http://schemas.openxmlformats.org/officeDocument/2006/relationships/image" Target="../media/image50.png"/><Relationship Id="rId2" Type="http://schemas.openxmlformats.org/officeDocument/2006/relationships/tags" Target="../tags/tag49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52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59.xml"/><Relationship Id="rId7" Type="http://schemas.openxmlformats.org/officeDocument/2006/relationships/image" Target="../media/image5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60.xml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63.xml"/><Relationship Id="rId7" Type="http://schemas.openxmlformats.org/officeDocument/2006/relationships/image" Target="../media/image5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4" Type="http://schemas.openxmlformats.org/officeDocument/2006/relationships/tags" Target="../tags/tag64.xml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67.xml"/><Relationship Id="rId7" Type="http://schemas.openxmlformats.org/officeDocument/2006/relationships/image" Target="../media/image6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68.xml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71.xml"/><Relationship Id="rId7" Type="http://schemas.openxmlformats.org/officeDocument/2006/relationships/image" Target="../media/image6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72.xml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77.xml"/><Relationship Id="rId7" Type="http://schemas.openxmlformats.org/officeDocument/2006/relationships/image" Target="../media/image65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78.xml"/><Relationship Id="rId9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3.xml"/><Relationship Id="rId7" Type="http://schemas.openxmlformats.org/officeDocument/2006/relationships/image" Target="../media/image6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84.xml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9.xml"/><Relationship Id="rId7" Type="http://schemas.openxmlformats.org/officeDocument/2006/relationships/image" Target="../media/image6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0.xml"/><Relationship Id="rId9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93.xml"/><Relationship Id="rId7" Type="http://schemas.openxmlformats.org/officeDocument/2006/relationships/image" Target="../media/image7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74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96.xml"/><Relationship Id="rId7" Type="http://schemas.openxmlformats.org/officeDocument/2006/relationships/image" Target="../media/image6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97.xml"/><Relationship Id="rId9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1.xml"/><Relationship Id="rId7" Type="http://schemas.openxmlformats.org/officeDocument/2006/relationships/image" Target="../media/image7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0.png"/><Relationship Id="rId4" Type="http://schemas.openxmlformats.org/officeDocument/2006/relationships/tags" Target="../tags/tag102.xml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4593450"/>
            <a:ext cx="29469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Advised by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Assoc. Prof. 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234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Assoc. Prof. </a:t>
            </a:r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 hidden="1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5691" y="1673245"/>
            <a:ext cx="4820643" cy="11217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3479261"/>
            <a:ext cx="2829409" cy="278248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3788" y="4208023"/>
            <a:ext cx="4917754" cy="934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83003" y="2022053"/>
            <a:ext cx="3655779" cy="557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72000" y="3109460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15122" y="3716069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74061" y="4862432"/>
            <a:ext cx="3611445" cy="230259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15792" y="2227553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31894" y="4020342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947033"/>
                <a:ext cx="4167038" cy="487890"/>
              </a:xfrm>
              <a:prstGeom prst="rect">
                <a:avLst/>
              </a:prstGeom>
              <a:blipFill>
                <a:blip r:embed="rId6"/>
                <a:stretch>
                  <a:fillRect l="-292" t="-13750" r="-439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⊢</m:t>
                        </m:r>
                      </m:e>
                    </m:acc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n = 10000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sz="24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collatz(300, 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sz="2400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sz="24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75" y="4447658"/>
                <a:ext cx="5696303" cy="487890"/>
              </a:xfrm>
              <a:prstGeom prst="rect">
                <a:avLst/>
              </a:prstGeom>
              <a:blipFill>
                <a:blip r:embed="rId7"/>
                <a:stretch>
                  <a:fillRect l="-321" t="-13750" r="-107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49390" y="4642946"/>
              <a:ext cx="213050" cy="1482540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828060" y="4248432"/>
              <a:ext cx="5390923" cy="177704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29" name="Rectangle 2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549390" y="4642946"/>
              <a:ext cx="213050" cy="1482540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35" name="Picture 3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633690" cy="1852965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877162" y="5136953"/>
              <a:ext cx="3687246" cy="395115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24536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34385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34385" y="6009964"/>
            <a:ext cx="4313311" cy="3359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323493" y="5146223"/>
            <a:ext cx="3395466" cy="68150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40512" y="4940828"/>
            <a:ext cx="4862976" cy="2776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279139" y="2212940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4060" y="3660740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partial 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47804" y="3098180"/>
            <a:ext cx="4097968" cy="13990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395009" y="5235327"/>
              <a:ext cx="6353982" cy="66547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5009" y="5174367"/>
              <a:ext cx="6362672" cy="79953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3336495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47804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161235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425791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7" y="3138601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(Hoare triples even valid)</a:t>
            </a:r>
          </a:p>
          <a:p>
            <a:r>
              <a:rPr lang="en-US" sz="2000" dirty="0"/>
              <a:t>….but only one option</a:t>
            </a:r>
            <a:endParaRPr lang="de-DE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(no information forwarded)</a:t>
            </a:r>
          </a:p>
          <a:p>
            <a:r>
              <a:rPr lang="en-US" sz="2000" dirty="0"/>
              <a:t>idea: try to be more precise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(unnecessary assumption)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lift that function (rules similar to partial function)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776" y="2021253"/>
            <a:ext cx="7453206" cy="404276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 (but not a tautology)</a:t>
            </a:r>
          </a:p>
          <a:p>
            <a:r>
              <a:rPr lang="en-US" dirty="0"/>
              <a:t>very helpful for optimizations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4189" y="2097440"/>
            <a:ext cx="2784065" cy="7481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2172" y="3591281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09524" y="1942055"/>
            <a:ext cx="4924952" cy="926476"/>
          </a:xfrm>
          <a:prstGeom prst="rect">
            <a:avLst/>
          </a:prstGeom>
        </p:spPr>
      </p:pic>
      <p:grpSp>
        <p:nvGrpSpPr>
          <p:cNvPr id="16" name="Group 15" hidden="1"/>
          <p:cNvGrpSpPr/>
          <p:nvPr/>
        </p:nvGrpSpPr>
        <p:grpSpPr>
          <a:xfrm>
            <a:off x="1188720" y="3291840"/>
            <a:ext cx="7210697" cy="1972491"/>
            <a:chOff x="1188720" y="3291840"/>
            <a:chExt cx="7210697" cy="1972491"/>
          </a:xfrm>
        </p:grpSpPr>
        <p:sp>
          <p:nvSpPr>
            <p:cNvPr id="15" name="Rectangle 14"/>
            <p:cNvSpPr/>
            <p:nvPr/>
          </p:nvSpPr>
          <p:spPr>
            <a:xfrm>
              <a:off x="1188720" y="3291840"/>
              <a:ext cx="7210697" cy="1972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262746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19074" y="3525395"/>
            <a:ext cx="2838876" cy="7424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82824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96430" y="1825411"/>
            <a:ext cx="4683492" cy="686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6430" y="4681008"/>
            <a:ext cx="3148004" cy="767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96431" y="2900734"/>
            <a:ext cx="4690723" cy="68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88075" y="3790379"/>
            <a:ext cx="5093315" cy="690758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255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76,865"/>
  <p:tag name="OUTPUTDPI" val="600"/>
  <p:tag name="LATEXADDIN" val="\documentclass{article}&#10;\input{preamble}&#10;\begin{document}&#10;&#10;\begin{align*}&#10;&amp;e \,~~::=~~ x ~~|~~ n ~~|~~ e_1 + e_2\\&#10;&amp;s \,~~::=~~ 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9771"/>
  <p:tag name="ORIGINALWIDTH" val="755,9055"/>
  <p:tag name="OUTPUTDPI" val="600"/>
  <p:tag name="LATEXADDIN" val="\documentclass{article}&#10;\input{preamble}&#10;\begin{document}&#10;&#10;\begin{mathpar}&#10;\inferrule* [Right=Frame]&#10;{&#10;    \hoare&#10;{\grad{\phi}} &#10;{\grad{s}} &#10;{\grad{\phi'}}&#10;}&#10;{&#10;    \hoare&#10;{\phiCons{$\grad{\phi}$}{$\grad{\phi_f}$}} &#10;{\grad{s}} &#10;{\phiCons{$\grad{\phi'}$}{$\grad{\phi_f}$}}&#10;}&#10;\end{mathpar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\grad{s}) \cap \FV(\phi_f) \text{ = } \emptyset$]&#10;{&#10;    \hoare&#10;{{\phi}} &#10;{\grad{s}} &#10;{{\phi'}}&#10;}&#10;{&#10;    \hoare &#10;{\phiCons{${\phi}$}{${\phi_f}$}} &#10;{\grad{s}} &#10;{\phiCons{${\phi'}$}{${\phi_f}$}}&#10;}&#10;\end{mathpar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210,349"/>
  <p:tag name="OUTPUTDPI" val="600"/>
  <p:tag name="LATEXADDIN" val="\documentclass{article}&#10;\input{preamble}&#10;\begin{document}&#10;&#10;\begin{mathpar}&#10;\inferrule* [Right=$\mods(\grad{s}) \cap \FV(\phi_f) \text{ = } \emptyset$]&#10;{&#10;    \hoare&#10;{\withqm{\phi}} &#10;{\grad{s}} &#10;{{\phi'}}&#10;}&#10;{&#10;    \hoare &#10;{\withqm{\phiCons{${\phi}$}{${\phi_f}$}}} &#10;{\grad{s}} &#10;{\phiCons{${\phi'}$}{${\phi_f}$}}&#10;}&#10;\end{mathpar}&#10;&#10;\end{document}"/>
  <p:tag name="IGUANATEXSIZE" val="20"/>
  <p:tag name="IGUANATEXCURSOR" val="259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6,2017"/>
  <p:tag name="ORIGINALWIDTH" val="1175,853"/>
  <p:tag name="OUTPUTDPI" val="600"/>
  <p:tag name="LATEXADDIN" val="\documentclass{article}&#10;\input{preamble}&#10;\begin{document}&#10;&#10;\begin{align*}&#10;&amp; \sAssert {\qm} \in \setGStmt \quad\quad\quad \sAssert {\qm} \not \in \setStmt \\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26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2036"/>
  <p:tag name="ORIGINALWIDTH" val="1126,359"/>
  <p:tag name="OUTPUTDPI" val="600"/>
  <p:tag name="LATEXADDIN" val="\documentclass{article}&#10;\input{preamble}&#10;\begin{document}&#10;&#10;\begin{align*}&#10;&amp; \qm \in \setGFormula \quad\quad\quad \qm \not \in \setFormula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2,1335"/>
  <p:tag name="OUTPUTDPI" val="600"/>
  <p:tag name="LATEXADDIN" val="\documentclass{article}&#10;\input{preamble}&#10;\begin{document}&#10;&#10;\begin{mathpar}&#10;\inferrule* [right=\gradT HAssert]&#10;{&#10;    \gphiImplies {\grad{\phi_1}} {\grad{\phi_a}}\\&#10;    {\grad{\phi_1}} \approx {\grad{\phi_a}}&#10;}&#10;{&#10;    \gthoare {} {\grad{\phi_1}} {{\sAssert {$\grad{\phi_a}$}}} {\grad{\phi_2}} 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898,3877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47,057"/>
  <p:tag name="OUTPUTDPI" val="600"/>
  <p:tag name="LATEXADDIN" val="\documentclass{article}&#10;\input{preamble}&#10;\begin{document}&#10;&#10;\begin{align*}&#10;&amp;\gthoare {} &#10;{\phiAnd{$\phiEq{x}{2}$}{$\phiEq{4}{4}$}} &#10;{\sVarAssign{y}{4}} &#10;{\phiAnd{$\phiEq{x}{2}$}{$\phiEq{y}{4}$}} \\&#10;&amp;\gtHoare {} &#10;{\phiAnd{$\phiEq{x}{2}$}{$\phiEq{4}{4}$}} &#10;{\sVarAssign{y}{4}} &#10;{\phiAnd{$\phiEq{x}{2}$}{$\phiEq{y}{4}$}}&#10;\end{align*}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545,557"/>
  <p:tag name="OUTPUTDPI" val="600"/>
  <p:tag name="LATEXADDIN" val="\documentclass{article}&#10;\input{preamble}&#10;\begin{document}&#10;&#10;\begin{align*}&#10;&amp;\thoare {} &#10;{\phiAnd{$\phiEq{x}{2}$}{$\phiEq{4}{4}$}} &#10;{\sVarAssign{y}{4}} &#10;{\phiAnd{$\phiEq{x}{2}$}{$\phiEq{y}{4}$}} \\&#10;&amp;\tHoare {} &#10;{\phiAnd{$\phiEq{x}{2}$}{$\phiEq{4}{4}$}} &#10;{\sVarAssign{y}{4}} &#10;{\phiAnd{$\phiEq{x}{2}$}{$\phiEq{y}{4}$}}&#10;\end{align*}&#10;&#10;\end{document}"/>
  <p:tag name="IGUANATEXSIZE" val="20"/>
  <p:tag name="IGUANATEXCURSOR" val="31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9,8762"/>
  <p:tag name="ORIGINALWIDTH" val="1829,771"/>
  <p:tag name="OUTPUTDPI" val="600"/>
  <p:tag name="LATEXADDIN" val="\documentclass{article}&#10;\input{preamble}&#10;\begin{document}&#10;~\\&#10;Let &#10;$$\dgthoare{}{\cdot}{\cdot}{\cdot} \::\: \setGFormula \times \setGStmt \rightarrow \setGFormula$$ &#10;be a deterministic lifting of &#10;$$\thoare{}{\cdot}{\cdot}{\cdot} \subseteq \setFormula \times \setStmt \times \setFormula$$ &#10;Let &#10;$$\gthoare{}{\cdot}{\cdot}{\cdot} \::\: \setGFormula \times \setGStmt \times \setGFormula$$ &#10;be defined as&#10;$$\gthoare{}{\grad{\phi_1}}{\grad{s}}{\grad{\phi_2}} ~~\defiff~~ \exists \grad{\phi_2'}.~ \dgthoare{}{\grad{\phi_1}}{\grad{s}}{\grad{\phi_2'}} \wedge \gphiImplies {\grad{\phi_2'}} {\grad{\phi_2}}$$&#10;Then &#10;$\gthoare{}{\cdot}{\cdot}{\cdot}$&#10;is a gradual lifting of&#10;$\thoare{}{\cdot}{\cdot}{\cdot}$&#10;&#10;\end{document}"/>
  <p:tag name="IGUANATEXSIZE" val="20"/>
  <p:tag name="IGUANATEXCURSOR" val="61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1115,86"/>
  <p:tag name="OUTPUTDPI" val="600"/>
  <p:tag name="LATEXADDIN" val="\documentclass{article}&#10;\input{preamble}&#10;\begin{document}&#10;&#10;\begin{mathpar}&#10;\inferrule* [Right=$\mods(s) \cap \FV(\phi_f) \text{ = } \emptyset$]&#10;{&#10;    \hoare&#10;{{\phi}} &#10;{{s}} &#10;{{\phi'}}&#10;}&#10;{&#10;    \hoare &#10;{\phiCons{${\phi}$}{${\phi_f}$}} &#10;{{s}} &#10;{\phiCons{${\phi'}$}{${\phi_f}$}}&#10;}&#10;\end{mathpar}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1746</Words>
  <Application>Microsoft Office PowerPoint</Application>
  <PresentationFormat>On-screen Show (4:3)</PresentationFormat>
  <Paragraphs>570</Paragraphs>
  <Slides>46</Slides>
  <Notes>35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Approach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Function Lifting</vt:lpstr>
      <vt:lpstr>Gradual Partial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– Put to the Test</vt:lpstr>
      <vt:lpstr>Deterministic Lifting </vt:lpstr>
      <vt:lpstr>Deterministic Lifting</vt:lpstr>
      <vt:lpstr>Deterministic Lifting</vt:lpstr>
      <vt:lpstr>Deterministic Lifting</vt:lpstr>
      <vt:lpstr>Deterministic Lifting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Demo   http://olydis.github.io/GradVer/impl/HTML5/ </vt:lpstr>
      <vt:lpstr>Deterministic Lifting </vt:lpstr>
      <vt:lpstr>Implicit Dynamic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167</cp:revision>
  <dcterms:created xsi:type="dcterms:W3CDTF">2016-09-17T17:48:14Z</dcterms:created>
  <dcterms:modified xsi:type="dcterms:W3CDTF">2016-09-22T17:47:10Z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