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84" r:id="rId3"/>
    <p:sldId id="317" r:id="rId4"/>
    <p:sldId id="312" r:id="rId5"/>
    <p:sldId id="260" r:id="rId6"/>
    <p:sldId id="306" r:id="rId7"/>
    <p:sldId id="262" r:id="rId8"/>
    <p:sldId id="263" r:id="rId9"/>
    <p:sldId id="307" r:id="rId10"/>
    <p:sldId id="264" r:id="rId11"/>
    <p:sldId id="265" r:id="rId12"/>
    <p:sldId id="285" r:id="rId13"/>
    <p:sldId id="300" r:id="rId14"/>
    <p:sldId id="293" r:id="rId15"/>
    <p:sldId id="292" r:id="rId16"/>
    <p:sldId id="294" r:id="rId17"/>
    <p:sldId id="266" r:id="rId18"/>
    <p:sldId id="267" r:id="rId19"/>
    <p:sldId id="287" r:id="rId20"/>
    <p:sldId id="268" r:id="rId21"/>
    <p:sldId id="269" r:id="rId22"/>
    <p:sldId id="311" r:id="rId23"/>
    <p:sldId id="319" r:id="rId24"/>
    <p:sldId id="314" r:id="rId25"/>
    <p:sldId id="270" r:id="rId26"/>
    <p:sldId id="276" r:id="rId27"/>
    <p:sldId id="316" r:id="rId28"/>
    <p:sldId id="290" r:id="rId29"/>
    <p:sldId id="310" r:id="rId30"/>
    <p:sldId id="308" r:id="rId31"/>
    <p:sldId id="309" r:id="rId32"/>
    <p:sldId id="257" r:id="rId33"/>
    <p:sldId id="318" r:id="rId34"/>
    <p:sldId id="315" r:id="rId35"/>
    <p:sldId id="305" r:id="rId36"/>
    <p:sldId id="304" r:id="rId3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A2DBCE-7188-4F41-A27E-4CD9F73A0C5B}">
          <p14:sldIdLst>
            <p14:sldId id="256"/>
            <p14:sldId id="284"/>
            <p14:sldId id="317"/>
          </p14:sldIdLst>
        </p14:section>
        <p14:section name="Motivation" id="{D5F51564-39C6-4D06-877D-5597C37D2BDF}">
          <p14:sldIdLst>
            <p14:sldId id="312"/>
            <p14:sldId id="260"/>
            <p14:sldId id="306"/>
            <p14:sldId id="262"/>
            <p14:sldId id="263"/>
            <p14:sldId id="307"/>
            <p14:sldId id="264"/>
            <p14:sldId id="265"/>
            <p14:sldId id="285"/>
            <p14:sldId id="300"/>
            <p14:sldId id="293"/>
            <p14:sldId id="292"/>
            <p14:sldId id="294"/>
            <p14:sldId id="266"/>
            <p14:sldId id="267"/>
            <p14:sldId id="287"/>
            <p14:sldId id="268"/>
            <p14:sldId id="269"/>
          </p14:sldIdLst>
        </p14:section>
        <p14:section name="GradVer" id="{5F3EB777-25CC-41D0-AC33-DE24470D553F}">
          <p14:sldIdLst>
            <p14:sldId id="311"/>
            <p14:sldId id="319"/>
            <p14:sldId id="314"/>
            <p14:sldId id="270"/>
            <p14:sldId id="276"/>
            <p14:sldId id="316"/>
            <p14:sldId id="290"/>
            <p14:sldId id="310"/>
            <p14:sldId id="308"/>
          </p14:sldIdLst>
        </p14:section>
        <p14:section name="Epilogue" id="{C133E261-8427-470E-876A-AAC09E7781DE}">
          <p14:sldIdLst>
            <p14:sldId id="309"/>
            <p14:sldId id="257"/>
          </p14:sldIdLst>
        </p14:section>
        <p14:section name="Bonus" id="{C971F455-FE4B-4E9F-8A47-7D55F1501286}">
          <p14:sldIdLst>
            <p14:sldId id="318"/>
            <p14:sldId id="315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6371" autoAdjust="0"/>
  </p:normalViewPr>
  <p:slideViewPr>
    <p:cSldViewPr snapToGrid="0">
      <p:cViewPr>
        <p:scale>
          <a:sx n="75" d="100"/>
          <a:sy n="75" d="100"/>
        </p:scale>
        <p:origin x="85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C36DB-E9C4-4836-B936-95AD1F80BC33}" type="datetimeFigureOut">
              <a:rPr lang="en-US" smtClean="0"/>
              <a:t>2018-01-07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8C798-705C-40CF-8C11-C5BB233A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2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9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98DDD3-626C-45A7-92E9-B07F243F2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98DDD3-626C-45A7-92E9-B07F243F2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itself considered valid since there exists an instantiation of contract that makes stuff work (here: true true)</a:t>
            </a:r>
          </a:p>
          <a:p>
            <a:endParaRPr lang="en-US" dirty="0"/>
          </a:p>
          <a:p>
            <a:r>
              <a:rPr lang="en-US" dirty="0"/>
              <a:t>This is “dynamic” since at runtime it is ensured that the optimistic interpretation was in fact justified</a:t>
            </a:r>
          </a:p>
        </p:txBody>
      </p:sp>
    </p:spTree>
    <p:extLst>
      <p:ext uri="{BB962C8B-B14F-4D97-AF65-F5344CB8AC3E}">
        <p14:creationId xmlns:p14="http://schemas.microsoft.com/office/powerpoint/2010/main" val="422184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98DDD3-626C-45A7-92E9-B07F243F2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itself considered valid since there exists an instantiation of contract that makes stuff work (here: true true)</a:t>
            </a:r>
          </a:p>
        </p:txBody>
      </p:sp>
    </p:spTree>
    <p:extLst>
      <p:ext uri="{BB962C8B-B14F-4D97-AF65-F5344CB8AC3E}">
        <p14:creationId xmlns:p14="http://schemas.microsoft.com/office/powerpoint/2010/main" val="396328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98DDD3-626C-45A7-92E9-B07F243F2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all we know, it could be…</a:t>
            </a:r>
          </a:p>
        </p:txBody>
      </p:sp>
    </p:spTree>
    <p:extLst>
      <p:ext uri="{BB962C8B-B14F-4D97-AF65-F5344CB8AC3E}">
        <p14:creationId xmlns:p14="http://schemas.microsoft.com/office/powerpoint/2010/main" val="1885403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C98DDD3-626C-45A7-92E9-B07F243F2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systematically derive a gradual verification logic consisting of gradual functions (WLP) and predicates (implication), that is based on plausibility interpretation</a:t>
            </a:r>
          </a:p>
          <a:p>
            <a:endParaRPr lang="en-US" dirty="0"/>
          </a:p>
          <a:p>
            <a:r>
              <a:rPr lang="en-US" dirty="0"/>
              <a:t>(overapproximates</a:t>
            </a:r>
          </a:p>
        </p:txBody>
      </p:sp>
    </p:spTree>
    <p:extLst>
      <p:ext uri="{BB962C8B-B14F-4D97-AF65-F5344CB8AC3E}">
        <p14:creationId xmlns:p14="http://schemas.microsoft.com/office/powerpoint/2010/main" val="1650074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Interesting: be inside of the spectrum, some stat, some </a:t>
            </a:r>
            <a:r>
              <a:rPr lang="en-US" dirty="0" err="1"/>
              <a:t>dyn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Makes sense to combine static information with unknown formula</a:t>
            </a:r>
          </a:p>
          <a:p>
            <a:endParaRPr lang="en-US" dirty="0"/>
          </a:p>
          <a:p>
            <a:r>
              <a:rPr lang="en-US" dirty="0"/>
              <a:t>“Increasing precision”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0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game as before, only that static verification failure is turned into POTENTIAL dynamic failure…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5799B2C-8D89-4C29-9B65-D7A0AFA34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…but hold on, that does NOT mean that all violations will be discovered only at runtime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work in </a:t>
            </a:r>
            <a:r>
              <a:rPr lang="en-US" dirty="0" err="1"/>
              <a:t>ver</a:t>
            </a:r>
            <a:r>
              <a:rPr lang="en-US" dirty="0"/>
              <a:t>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I’ve shown here is how this could ACTUALLY happen, maybe over the course of days – the program was executable at any point in time. All you do is buy more and more AOT guarantees, and you’re continuously rewarded for it.</a:t>
            </a:r>
          </a:p>
          <a:p>
            <a:endParaRPr lang="en-US" dirty="0"/>
          </a:p>
          <a:p>
            <a:r>
              <a:rPr lang="en-US" dirty="0"/>
              <a:t>Only thing left to go fully static is make </a:t>
            </a:r>
            <a:r>
              <a:rPr lang="en-US" dirty="0" err="1"/>
              <a:t>fetchCost</a:t>
            </a:r>
            <a:r>
              <a:rPr lang="en-US" dirty="0"/>
              <a:t> precise and add check back in, as seen previously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WHOLE POINT: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Seen it in practice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 sticking in the middle is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0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8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…infinite set of satisfiable formulas that imply the static part, i.e. all formulas that it could PLAUSIBLY represent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galois</a:t>
            </a:r>
            <a:r>
              <a:rPr lang="en-US" dirty="0"/>
              <a:t> connection is starting point to systematically derive static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2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No gray, no ….</a:t>
            </a:r>
          </a:p>
          <a:p>
            <a:r>
              <a:rPr lang="en-US" dirty="0"/>
              <a:t>Play with compositional lifting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No gray, no ….</a:t>
            </a:r>
          </a:p>
          <a:p>
            <a:r>
              <a:rPr lang="en-US" dirty="0"/>
              <a:t>Play with compositional lifting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8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CD5368-42B0-486B-A423-A9E9BEF9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Approximations are allowed!</a:t>
            </a:r>
          </a:p>
          <a:p>
            <a:endParaRPr lang="en-US" dirty="0"/>
          </a:p>
          <a:p>
            <a:r>
              <a:rPr lang="en-US" dirty="0"/>
              <a:t>TODO: have second part?</a:t>
            </a:r>
          </a:p>
          <a:p>
            <a:endParaRPr lang="en-US" dirty="0"/>
          </a:p>
          <a:p>
            <a:r>
              <a:rPr lang="en-US" dirty="0"/>
              <a:t>Often: ~WLP(s, phi /\ ?) = WLP(s, phi) /\ ?</a:t>
            </a:r>
          </a:p>
          <a:p>
            <a:r>
              <a:rPr lang="en-US" dirty="0"/>
              <a:t>Worst case approximation: ~WLP(s, phi /\ ?) = WLP(s, true) /\ 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checked for fully precise programs</a:t>
            </a:r>
          </a:p>
          <a:p>
            <a:endParaRPr lang="en-US" dirty="0"/>
          </a:p>
          <a:p>
            <a:r>
              <a:rPr lang="en-US" dirty="0"/>
              <a:t>AGT done, but simplified (proof equivalent)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8C798-705C-40CF-8C11-C5BB233A1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183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7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5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5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6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familiarize you with a typical statically </a:t>
            </a:r>
            <a:r>
              <a:rPr lang="en-US" dirty="0" err="1"/>
              <a:t>v.l</a:t>
            </a:r>
            <a:r>
              <a:rPr lang="en-US" dirty="0"/>
              <a:t>. one could take as a starting point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illustrate some of the typical issues with static verification that gradual verification an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5FE376-445B-4C93-96C8-0BD0F977F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C798-705C-40CF-8C11-C5BB233A15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242-C9E5-4ADA-B5F5-A3D23C828E86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3A6A-99A2-4756-A8DF-2309005347C6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8C07-3057-4547-ADB1-7DB7CB8015A1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16A1-F647-4E0E-BB00-0F3D86429856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E2D5-594B-48F4-987B-6B317177CF3E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5B69-57C4-49F2-A54B-6B522051F40B}" type="datetime1">
              <a:rPr lang="en-US" smtClean="0"/>
              <a:t>2018-01-07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8178-EA1A-44F2-8126-1D7038FAD23D}" type="datetime1">
              <a:rPr lang="en-US" smtClean="0"/>
              <a:t>2018-01-07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3269-ED4E-4EC3-8570-5B1A1592F2E9}" type="datetime1">
              <a:rPr lang="en-US" smtClean="0"/>
              <a:t>2018-01-07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8B70-7A6C-4897-A80D-EDEF4D6C6875}" type="datetime1">
              <a:rPr lang="en-US" smtClean="0"/>
              <a:t>2018-01-07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1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7F0C-50E4-4CA7-BBD9-68D627C89F43}" type="datetime1">
              <a:rPr lang="en-US" smtClean="0"/>
              <a:t>2018-01-07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B802-BAE8-4EDF-93F0-CD2CAD15380D}" type="datetime1">
              <a:rPr lang="en-US" smtClean="0"/>
              <a:t>2018-01-07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9DBA-99CA-434D-AE9C-32F7D2AB6321}" type="datetime1">
              <a:rPr lang="en-US" smtClean="0"/>
              <a:t>2018-01-07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B6B0-B7D9-4FFA-BFBA-F075FD59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lydis.github.io/GradVer/impl/HTML5wp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18CA-D412-4CE9-91A3-CF0E6FDA5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935302"/>
            <a:ext cx="6477000" cy="1922197"/>
          </a:xfrm>
        </p:spPr>
        <p:txBody>
          <a:bodyPr>
            <a:normAutofit/>
          </a:bodyPr>
          <a:lstStyle/>
          <a:p>
            <a:r>
              <a:rPr lang="en-US" sz="4000" dirty="0"/>
              <a:t>Gradual Program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DA9C-F11E-47B5-850A-1625E7D5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303" y="3140791"/>
            <a:ext cx="3109509" cy="1379802"/>
          </a:xfrm>
        </p:spPr>
        <p:txBody>
          <a:bodyPr>
            <a:normAutofit/>
          </a:bodyPr>
          <a:lstStyle/>
          <a:p>
            <a:pPr algn="r"/>
            <a:r>
              <a:rPr lang="en-US" sz="2000" i="1" dirty="0"/>
              <a:t>Johannes Bader</a:t>
            </a:r>
          </a:p>
          <a:p>
            <a:pPr algn="r"/>
            <a:r>
              <a:rPr lang="en-US" sz="2000" dirty="0"/>
              <a:t>Jonathan Aldrich</a:t>
            </a:r>
          </a:p>
          <a:p>
            <a:pPr algn="r"/>
            <a:r>
              <a:rPr lang="de-DE" sz="2000" dirty="0"/>
              <a:t>É</a:t>
            </a:r>
            <a:r>
              <a:rPr lang="en-US" sz="2000" dirty="0" err="1"/>
              <a:t>ric</a:t>
            </a:r>
            <a:r>
              <a:rPr lang="en-US" sz="2000" dirty="0"/>
              <a:t> Tanter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7D1E2-972D-4594-ADB4-1A3DDD64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C0CF82-2AED-443B-A505-08CC5EB14A09}"/>
              </a:ext>
            </a:extLst>
          </p:cNvPr>
          <p:cNvSpPr txBox="1">
            <a:spLocks/>
          </p:cNvSpPr>
          <p:nvPr/>
        </p:nvSpPr>
        <p:spPr>
          <a:xfrm>
            <a:off x="4242527" y="3155700"/>
            <a:ext cx="3201459" cy="137980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/>
              <a:t>Microsoft Corporation</a:t>
            </a:r>
          </a:p>
          <a:p>
            <a:pPr algn="l"/>
            <a:r>
              <a:rPr lang="en-US" sz="1900" dirty="0"/>
              <a:t>Carnegie Mellon University</a:t>
            </a:r>
          </a:p>
          <a:p>
            <a:pPr algn="l"/>
            <a:r>
              <a:rPr lang="en-US" sz="1900" dirty="0"/>
              <a:t>University of Chile</a:t>
            </a:r>
          </a:p>
        </p:txBody>
      </p:sp>
    </p:spTree>
    <p:extLst>
      <p:ext uri="{BB962C8B-B14F-4D97-AF65-F5344CB8AC3E}">
        <p14:creationId xmlns:p14="http://schemas.microsoft.com/office/powerpoint/2010/main" val="3588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3"/>
    </mc:Choice>
    <mc:Fallback xmlns="">
      <p:transition spd="slow" advTm="40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A7C-550F-4EA3-A55B-9518FB1558EF}"/>
              </a:ext>
            </a:extLst>
          </p:cNvPr>
          <p:cNvSpPr txBox="1"/>
          <p:nvPr/>
        </p:nvSpPr>
        <p:spPr>
          <a:xfrm>
            <a:off x="1545331" y="4736374"/>
            <a:ext cx="6312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Questionable rigidity, potential information duplication, ...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237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==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(balance) –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00" dirty="0">
                <a:latin typeface="Consolas" panose="020B0609020204030204" pitchFamily="49" charset="0"/>
              </a:rPr>
              <a:t>(amount &gt;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en-US" sz="1500" dirty="0">
                <a:latin typeface="Consolas" panose="020B0609020204030204" pitchFamily="49" charset="0"/>
              </a:rPr>
              <a:t> …;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E95DD-2D85-4BF6-8045-D3AAAA90EA77}"/>
              </a:ext>
            </a:extLst>
          </p:cNvPr>
          <p:cNvSpPr/>
          <p:nvPr/>
        </p:nvSpPr>
        <p:spPr>
          <a:xfrm>
            <a:off x="1969552" y="3631162"/>
            <a:ext cx="2695714" cy="2254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6F7A3D-39E4-4D4A-997D-5BA161E0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21253DF-C07F-4BBF-B402-B46EE4C6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C8172-C92B-4F12-BA85-3F19FCBDB901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DF140-FD86-48C5-A788-93C412CB8497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59693A-FD6B-4816-91AF-C1DFF8EE5F4B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8796D-529E-4382-BA09-1FF30574E9DF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FA936D-4F26-451E-95D9-D5920C539532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F2E94-D7F8-4207-AD5D-1B6F6C67B368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😞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6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 </a:t>
            </a:r>
            <a:r>
              <a:rPr lang="en-US" sz="15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…</a:t>
            </a:r>
            <a:endParaRPr 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016BD3-34E8-4C65-B388-F534A0DFDFF6}"/>
              </a:ext>
            </a:extLst>
          </p:cNvPr>
          <p:cNvSpPr txBox="1"/>
          <p:nvPr/>
        </p:nvSpPr>
        <p:spPr>
          <a:xfrm>
            <a:off x="5163893" y="1397718"/>
            <a:ext cx="273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  c</a:t>
            </a:r>
            <a:r>
              <a:rPr lang="en-US" sz="2000" b="1" dirty="0"/>
              <a:t>heck these at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43901-6868-4E22-8D16-83A0B8F61893}"/>
              </a:ext>
            </a:extLst>
          </p:cNvPr>
          <p:cNvSpPr/>
          <p:nvPr/>
        </p:nvSpPr>
        <p:spPr>
          <a:xfrm>
            <a:off x="1285876" y="2056192"/>
            <a:ext cx="6794499" cy="2604929"/>
          </a:xfrm>
          <a:prstGeom prst="rect">
            <a:avLst/>
          </a:prstGeom>
          <a:gradFill flip="none" rotWithShape="1">
            <a:gsLst>
              <a:gs pos="42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648DC-D6CD-4A46-B892-349812B5304F}"/>
              </a:ext>
            </a:extLst>
          </p:cNvPr>
          <p:cNvSpPr txBox="1"/>
          <p:nvPr/>
        </p:nvSpPr>
        <p:spPr>
          <a:xfrm>
            <a:off x="1195916" y="4102838"/>
            <a:ext cx="281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flexibility</a:t>
            </a:r>
          </a:p>
          <a:p>
            <a:r>
              <a:rPr lang="en-US" sz="2000" dirty="0"/>
              <a:t>no false negatives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DD8C3-A65C-405C-B0B1-9AAD1416CAEE}"/>
              </a:ext>
            </a:extLst>
          </p:cNvPr>
          <p:cNvSpPr txBox="1"/>
          <p:nvPr/>
        </p:nvSpPr>
        <p:spPr>
          <a:xfrm>
            <a:off x="5689591" y="4107928"/>
            <a:ext cx="2390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early error detection</a:t>
            </a:r>
          </a:p>
          <a:p>
            <a:pPr algn="r"/>
            <a:r>
              <a:rPr lang="en-US" sz="2000" dirty="0"/>
              <a:t>no runtime overhead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5B9A4-3692-46F9-B9A2-775C2D83B393}"/>
              </a:ext>
            </a:extLst>
          </p:cNvPr>
          <p:cNvCxnSpPr>
            <a:cxnSpLocks/>
          </p:cNvCxnSpPr>
          <p:nvPr/>
        </p:nvCxnSpPr>
        <p:spPr>
          <a:xfrm flipH="1" flipV="1">
            <a:off x="3446318" y="1475166"/>
            <a:ext cx="1813305" cy="114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574D8A-D255-4D1F-A236-C1C823DACF8A}"/>
              </a:ext>
            </a:extLst>
          </p:cNvPr>
          <p:cNvCxnSpPr>
            <a:cxnSpLocks/>
          </p:cNvCxnSpPr>
          <p:nvPr/>
        </p:nvCxnSpPr>
        <p:spPr>
          <a:xfrm flipH="1">
            <a:off x="3446318" y="1622689"/>
            <a:ext cx="1813305" cy="102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3670C14-6131-4987-921C-4EAC53C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…to </a:t>
            </a:r>
            <a:r>
              <a:rPr lang="en-US" b="1" dirty="0"/>
              <a:t>dynamic </a:t>
            </a:r>
            <a:r>
              <a:rPr lang="en-US" dirty="0"/>
              <a:t>verification…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DA1F0D-046D-4B4B-AE9B-A60E929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B2BAF0-6C7A-464E-A85F-745552D10FFA}"/>
              </a:ext>
            </a:extLst>
          </p:cNvPr>
          <p:cNvGrpSpPr/>
          <p:nvPr/>
        </p:nvGrpSpPr>
        <p:grpSpPr>
          <a:xfrm>
            <a:off x="831109" y="5215045"/>
            <a:ext cx="678391" cy="523220"/>
            <a:chOff x="1064626" y="2559960"/>
            <a:chExt cx="678391" cy="5232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098DB7-CAFA-4ED8-A13A-F171B4C84384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E5CE3F-83FE-4BC8-8FD0-1F1EF22D05A2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true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true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5506F-DA5A-469B-9F92-1B523A5FBCE6}"/>
              </a:ext>
            </a:extLst>
          </p:cNvPr>
          <p:cNvSpPr/>
          <p:nvPr/>
        </p:nvSpPr>
        <p:spPr>
          <a:xfrm>
            <a:off x="2146906" y="1353167"/>
            <a:ext cx="1495685" cy="4490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7CB2072-B94F-40C4-9DD6-D3CFD0FDB1BB}"/>
              </a:ext>
            </a:extLst>
          </p:cNvPr>
          <p:cNvSpPr/>
          <p:nvPr/>
        </p:nvSpPr>
        <p:spPr>
          <a:xfrm rot="18997794">
            <a:off x="1543770" y="3862576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434DDF-E86A-4F40-A4BD-ECFC578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7375-94D2-428B-B20C-E7B221A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1E8D2F-0060-4FA3-B2F9-011C57739444}"/>
              </a:ext>
            </a:extLst>
          </p:cNvPr>
          <p:cNvSpPr txBox="1"/>
          <p:nvPr/>
        </p:nvSpPr>
        <p:spPr>
          <a:xfrm>
            <a:off x="3410279" y="1435336"/>
            <a:ext cx="5418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   wildcard formula: represents </a:t>
            </a:r>
            <a:r>
              <a:rPr lang="en-US" sz="1500" b="1" dirty="0"/>
              <a:t>any plausible formula</a:t>
            </a:r>
          </a:p>
          <a:p>
            <a:r>
              <a:rPr lang="en-US" sz="1500" b="1" dirty="0"/>
              <a:t>			      </a:t>
            </a:r>
            <a:r>
              <a:rPr lang="en-US" sz="1500" dirty="0"/>
              <a:t>statically </a:t>
            </a:r>
            <a:r>
              <a:rPr lang="en-US" sz="1500" b="1" dirty="0"/>
              <a:t>interpreted optimistically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5506F-DA5A-469B-9F92-1B523A5FBCE6}"/>
              </a:ext>
            </a:extLst>
          </p:cNvPr>
          <p:cNvSpPr/>
          <p:nvPr/>
        </p:nvSpPr>
        <p:spPr>
          <a:xfrm>
            <a:off x="2146906" y="1353167"/>
            <a:ext cx="1167190" cy="4490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7CB2072-B94F-40C4-9DD6-D3CFD0FDB1BB}"/>
              </a:ext>
            </a:extLst>
          </p:cNvPr>
          <p:cNvSpPr/>
          <p:nvPr/>
        </p:nvSpPr>
        <p:spPr>
          <a:xfrm rot="18997794">
            <a:off x="1543770" y="3862576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F99AC-28E8-477D-9087-917ECE70A915}"/>
              </a:ext>
            </a:extLst>
          </p:cNvPr>
          <p:cNvGrpSpPr/>
          <p:nvPr/>
        </p:nvGrpSpPr>
        <p:grpSpPr>
          <a:xfrm>
            <a:off x="3314097" y="1463621"/>
            <a:ext cx="345092" cy="249925"/>
            <a:chOff x="3221182" y="1770199"/>
            <a:chExt cx="2175966" cy="29991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D1334C-B126-4526-9839-FB4697122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1182" y="1770199"/>
              <a:ext cx="2175966" cy="137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403220-27D4-46FA-977C-42D9E149D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1182" y="1947226"/>
              <a:ext cx="2175966" cy="1228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BC4DC1F3-6548-434B-AB90-200D1096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471849-6190-48F1-8DD8-0E262B18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13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C7D74-27EA-4D89-9663-89538F07BEC2}"/>
              </a:ext>
            </a:extLst>
          </p:cNvPr>
          <p:cNvGrpSpPr/>
          <p:nvPr/>
        </p:nvGrpSpPr>
        <p:grpSpPr>
          <a:xfrm>
            <a:off x="831109" y="5215045"/>
            <a:ext cx="678391" cy="523220"/>
            <a:chOff x="1064626" y="2559960"/>
            <a:chExt cx="678391" cy="5232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52A817-E790-4E5A-AE71-975A6A12C6A2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F46450-BFB0-4C35-87FE-419EDB787FD7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54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7CB2072-B94F-40C4-9DD6-D3CFD0FDB1BB}"/>
              </a:ext>
            </a:extLst>
          </p:cNvPr>
          <p:cNvSpPr/>
          <p:nvPr/>
        </p:nvSpPr>
        <p:spPr>
          <a:xfrm rot="18997794">
            <a:off x="1543770" y="3862576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868ABC-D301-4FEE-B2ED-D60D038C471F}"/>
                  </a:ext>
                </a:extLst>
              </p:cNvPr>
              <p:cNvSpPr/>
              <p:nvPr/>
            </p:nvSpPr>
            <p:spPr>
              <a:xfrm>
                <a:off x="1713392" y="1693173"/>
                <a:ext cx="6446337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endParaRPr lang="en-US" sz="10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b="1" dirty="0">
                    <a:latin typeface="Consolas" panose="020B0609020204030204" pitchFamily="49" charset="0"/>
                  </a:rPr>
                  <a:t> </a:t>
                </a:r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</a:t>
                </a:r>
                <a:r>
                  <a:rPr lang="en-US" sz="1333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WLP</m:t>
                    </m:r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balance – amount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true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500" b="1" dirty="0">
                    <a:latin typeface="Consolas" panose="020B0609020204030204" pitchFamily="49" charset="0"/>
                  </a:rPr>
                  <a:t>true</a:t>
                </a:r>
              </a:p>
              <a:p>
                <a:pPr algn="r"/>
                <a:endParaRPr lang="en-US" sz="5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— — —     </a:t>
                </a:r>
                <a:r>
                  <a:rPr lang="en-US" sz="15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true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868ABC-D301-4FEE-B2ED-D60D038C4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92" y="1693173"/>
                <a:ext cx="6446337" cy="784830"/>
              </a:xfrm>
              <a:prstGeom prst="rect">
                <a:avLst/>
              </a:prstGeom>
              <a:blipFill>
                <a:blip r:embed="rId3"/>
                <a:stretch>
                  <a:fillRect r="-284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773FFEA-FD2B-4253-9A3B-2E6BE9D28E71}"/>
              </a:ext>
            </a:extLst>
          </p:cNvPr>
          <p:cNvGrpSpPr/>
          <p:nvPr/>
        </p:nvGrpSpPr>
        <p:grpSpPr>
          <a:xfrm>
            <a:off x="2528454" y="1308930"/>
            <a:ext cx="5191190" cy="953980"/>
            <a:chOff x="2119745" y="1570715"/>
            <a:chExt cx="6229428" cy="1144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25E08E-43EE-477F-AF45-E7D5CAF67908}"/>
                </a:ext>
              </a:extLst>
            </p:cNvPr>
            <p:cNvGrpSpPr/>
            <p:nvPr/>
          </p:nvGrpSpPr>
          <p:grpSpPr>
            <a:xfrm>
              <a:off x="2119745" y="1597575"/>
              <a:ext cx="6229428" cy="1117916"/>
              <a:chOff x="2722418" y="1632844"/>
              <a:chExt cx="4869873" cy="722429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615EDF10-5D18-468C-8788-7B8D48F362E0}"/>
                  </a:ext>
                </a:extLst>
              </p:cNvPr>
              <p:cNvSpPr/>
              <p:nvPr/>
            </p:nvSpPr>
            <p:spPr>
              <a:xfrm>
                <a:off x="2722418" y="1752600"/>
                <a:ext cx="4869873" cy="602673"/>
              </a:xfrm>
              <a:prstGeom prst="arc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2993EAD-D533-46CA-8530-26F80F6AB6DD}"/>
                      </a:ext>
                    </a:extLst>
                  </p:cNvPr>
                  <p:cNvSpPr txBox="1"/>
                  <p:nvPr/>
                </p:nvSpPr>
                <p:spPr>
                  <a:xfrm rot="428761">
                    <a:off x="6458387" y="1632844"/>
                    <a:ext cx="370232" cy="2506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2993EAD-D533-46CA-8530-26F80F6AB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28761">
                    <a:off x="6458387" y="1632844"/>
                    <a:ext cx="370232" cy="25060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ACDC25-D748-4F8C-A28F-9EB43C03E801}"/>
                </a:ext>
              </a:extLst>
            </p:cNvPr>
            <p:cNvSpPr/>
            <p:nvPr/>
          </p:nvSpPr>
          <p:spPr>
            <a:xfrm>
              <a:off x="4522957" y="1570715"/>
              <a:ext cx="729431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true</a:t>
              </a:r>
              <a:endParaRPr lang="en-US" sz="15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BEFA44D-F67A-41FF-8DDA-004B904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00065E-F897-43A4-9C33-51151985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0F9A6-D7EC-4234-835C-3549613885BE}"/>
              </a:ext>
            </a:extLst>
          </p:cNvPr>
          <p:cNvGrpSpPr/>
          <p:nvPr/>
        </p:nvGrpSpPr>
        <p:grpSpPr>
          <a:xfrm>
            <a:off x="831109" y="5215045"/>
            <a:ext cx="678391" cy="523220"/>
            <a:chOff x="1064626" y="2559960"/>
            <a:chExt cx="678391" cy="5232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DD4546-9472-42FC-BF06-D1B8BB0DAABD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C6767D-8257-484F-855E-FF1A7098F1E9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3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7CB2072-B94F-40C4-9DD6-D3CFD0FDB1BB}"/>
              </a:ext>
            </a:extLst>
          </p:cNvPr>
          <p:cNvSpPr/>
          <p:nvPr/>
        </p:nvSpPr>
        <p:spPr>
          <a:xfrm rot="18997794">
            <a:off x="1543770" y="3862576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68ABC-D301-4FEE-B2ED-D60D038C471F}"/>
              </a:ext>
            </a:extLst>
          </p:cNvPr>
          <p:cNvSpPr/>
          <p:nvPr/>
        </p:nvSpPr>
        <p:spPr>
          <a:xfrm>
            <a:off x="1713392" y="1693173"/>
            <a:ext cx="64463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algn="r"/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  </a:t>
            </a:r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b="1" dirty="0">
                <a:latin typeface="Consolas" panose="020B0609020204030204" pitchFamily="49" charset="0"/>
              </a:rPr>
              <a:t>balance – amount == 42</a:t>
            </a:r>
          </a:p>
          <a:p>
            <a:pPr algn="r"/>
            <a:endParaRPr lang="en-US" sz="500" dirty="0">
              <a:latin typeface="Consolas" panose="020B0609020204030204" pitchFamily="49" charset="0"/>
            </a:endParaRP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— 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result == 42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5E08E-43EE-477F-AF45-E7D5CAF67908}"/>
              </a:ext>
            </a:extLst>
          </p:cNvPr>
          <p:cNvGrpSpPr/>
          <p:nvPr/>
        </p:nvGrpSpPr>
        <p:grpSpPr>
          <a:xfrm>
            <a:off x="5979306" y="1324507"/>
            <a:ext cx="1571422" cy="840273"/>
            <a:chOff x="2722418" y="1582264"/>
            <a:chExt cx="4869873" cy="773009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15EDF10-5D18-468C-8788-7B8D48F362E0}"/>
                </a:ext>
              </a:extLst>
            </p:cNvPr>
            <p:cNvSpPr/>
            <p:nvPr/>
          </p:nvSpPr>
          <p:spPr>
            <a:xfrm>
              <a:off x="2722418" y="1752600"/>
              <a:ext cx="4869873" cy="602673"/>
            </a:xfrm>
            <a:prstGeom prst="arc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993EAD-D533-46CA-8530-26F80F6AB6DD}"/>
                    </a:ext>
                  </a:extLst>
                </p:cNvPr>
                <p:cNvSpPr txBox="1"/>
                <p:nvPr/>
              </p:nvSpPr>
              <p:spPr>
                <a:xfrm rot="1109772">
                  <a:off x="5918533" y="1582264"/>
                  <a:ext cx="1398465" cy="297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993EAD-D533-46CA-8530-26F80F6AB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09772">
                  <a:off x="5918533" y="1582264"/>
                  <a:ext cx="1398465" cy="2972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ACDC25-D748-4F8C-A28F-9EB43C03E801}"/>
              </a:ext>
            </a:extLst>
          </p:cNvPr>
          <p:cNvSpPr/>
          <p:nvPr/>
        </p:nvSpPr>
        <p:spPr>
          <a:xfrm>
            <a:off x="3967504" y="1341971"/>
            <a:ext cx="274466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>
                <a:solidFill>
                  <a:srgbClr val="00B050"/>
                </a:solidFill>
                <a:latin typeface="Consolas" panose="020B0609020204030204" pitchFamily="49" charset="0"/>
              </a:rPr>
              <a:t>balance == 50 ∧ amount == 8</a:t>
            </a:r>
            <a:endParaRPr lang="en-US" sz="1333" dirty="0">
              <a:solidFill>
                <a:srgbClr val="00B05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64B23D4-0999-461A-B0D1-EE2DE7A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3CF0E-FF5D-46EA-910D-D14F1200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15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E2874A-AD81-4AD9-B762-3FCAB6895A4E}"/>
              </a:ext>
            </a:extLst>
          </p:cNvPr>
          <p:cNvGrpSpPr/>
          <p:nvPr/>
        </p:nvGrpSpPr>
        <p:grpSpPr>
          <a:xfrm>
            <a:off x="831109" y="5215045"/>
            <a:ext cx="678391" cy="523220"/>
            <a:chOff x="1064626" y="2559960"/>
            <a:chExt cx="678391" cy="5232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125446-5B22-454D-97BC-2D16025C1A86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972449-9606-468D-AEB3-C81032129665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12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4511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E3921-1EFF-430E-A7A9-28E0D41682D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465D8-A1FE-4FF3-9B03-3036983BAAA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D6FE6F-4890-46D4-82D7-693B7397CD82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7CB2072-B94F-40C4-9DD6-D3CFD0FDB1BB}"/>
              </a:ext>
            </a:extLst>
          </p:cNvPr>
          <p:cNvSpPr/>
          <p:nvPr/>
        </p:nvSpPr>
        <p:spPr>
          <a:xfrm rot="18997794">
            <a:off x="1543770" y="3862576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868ABC-D301-4FEE-B2ED-D60D038C471F}"/>
                  </a:ext>
                </a:extLst>
              </p:cNvPr>
              <p:cNvSpPr/>
              <p:nvPr/>
            </p:nvSpPr>
            <p:spPr>
              <a:xfrm>
                <a:off x="1713392" y="1693173"/>
                <a:ext cx="6446337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endParaRPr lang="en-US" sz="10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b="1" dirty="0">
                    <a:latin typeface="Consolas" panose="020B0609020204030204" pitchFamily="49" charset="0"/>
                  </a:rPr>
                  <a:t> </a:t>
                </a:r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</a:t>
                </a:r>
                <a:r>
                  <a:rPr lang="en-US" sz="1333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sz="1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balance – amount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 ?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sz="1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500" b="1" dirty="0">
                    <a:latin typeface="Consolas" panose="020B0609020204030204" pitchFamily="49" charset="0"/>
                  </a:rPr>
                  <a:t>?</a:t>
                </a:r>
              </a:p>
              <a:p>
                <a:pPr algn="r"/>
                <a:endParaRPr lang="en-US" sz="5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— — — — —    </a:t>
                </a:r>
                <a:r>
                  <a:rPr lang="en-US" sz="1500" b="1" dirty="0">
                    <a:latin typeface="Consolas" panose="020B0609020204030204" pitchFamily="49" charset="0"/>
                  </a:rPr>
                  <a:t>?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868ABC-D301-4FEE-B2ED-D60D038C4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92" y="1693173"/>
                <a:ext cx="6446337" cy="784830"/>
              </a:xfrm>
              <a:prstGeom prst="rect">
                <a:avLst/>
              </a:prstGeom>
              <a:blipFill>
                <a:blip r:embed="rId3"/>
                <a:stretch>
                  <a:fillRect r="-284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5E08E-43EE-477F-AF45-E7D5CAF67908}"/>
              </a:ext>
            </a:extLst>
          </p:cNvPr>
          <p:cNvGrpSpPr/>
          <p:nvPr/>
        </p:nvGrpSpPr>
        <p:grpSpPr>
          <a:xfrm>
            <a:off x="-998679" y="1313993"/>
            <a:ext cx="8718323" cy="937369"/>
            <a:chOff x="2722418" y="1628367"/>
            <a:chExt cx="4869873" cy="726906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15EDF10-5D18-468C-8788-7B8D48F362E0}"/>
                </a:ext>
              </a:extLst>
            </p:cNvPr>
            <p:cNvSpPr/>
            <p:nvPr/>
          </p:nvSpPr>
          <p:spPr>
            <a:xfrm>
              <a:off x="2722418" y="1752600"/>
              <a:ext cx="4869873" cy="602673"/>
            </a:xfrm>
            <a:prstGeom prst="arc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993EAD-D533-46CA-8530-26F80F6AB6DD}"/>
                    </a:ext>
                  </a:extLst>
                </p:cNvPr>
                <p:cNvSpPr txBox="1"/>
                <p:nvPr/>
              </p:nvSpPr>
              <p:spPr>
                <a:xfrm rot="428761">
                  <a:off x="6907318" y="1628367"/>
                  <a:ext cx="220449" cy="250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</m:e>
                        </m:acc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2993EAD-D533-46CA-8530-26F80F6AB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28761">
                  <a:off x="6907318" y="1628367"/>
                  <a:ext cx="220449" cy="250606"/>
                </a:xfrm>
                <a:prstGeom prst="rect">
                  <a:avLst/>
                </a:prstGeom>
                <a:blipFill>
                  <a:blip r:embed="rId4"/>
                  <a:stretch>
                    <a:fillRect r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CAAF9F7-9630-4D10-90A2-6F03241C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6E578-D1A8-4EF2-8C96-2286B61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C9727F-4A9C-45E8-BA86-9FCC066426A4}"/>
              </a:ext>
            </a:extLst>
          </p:cNvPr>
          <p:cNvGrpSpPr/>
          <p:nvPr/>
        </p:nvGrpSpPr>
        <p:grpSpPr>
          <a:xfrm>
            <a:off x="831109" y="5215045"/>
            <a:ext cx="678391" cy="523220"/>
            <a:chOff x="1064626" y="2559960"/>
            <a:chExt cx="678391" cy="5232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D5C18F-3645-43F8-8B67-495781A71F50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867BF6-AF39-49E0-B6D3-20D0BA8F2EFD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45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6628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(result &gt;= 0)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AD6C47-70ED-467C-BC5D-EF1AE8EF39C1}"/>
                  </a:ext>
                </a:extLst>
              </p:cNvPr>
              <p:cNvSpPr txBox="1"/>
              <p:nvPr/>
            </p:nvSpPr>
            <p:spPr>
              <a:xfrm>
                <a:off x="2570559" y="4610320"/>
                <a:ext cx="5478067" cy="348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7" dirty="0"/>
                  <a:t>assertion already </a:t>
                </a:r>
                <a:r>
                  <a:rPr lang="en-US" sz="1667" b="1" dirty="0"/>
                  <a:t>statically guaranteed </a:t>
                </a:r>
                <a14:m>
                  <m:oMath xmlns:m="http://schemas.openxmlformats.org/officeDocument/2006/math">
                    <m:r>
                      <a:rPr lang="en-US" sz="1667" b="1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667" dirty="0"/>
                  <a:t> </a:t>
                </a:r>
                <a:r>
                  <a:rPr lang="en-US" sz="1667" dirty="0">
                    <a:sym typeface="Wingdings" panose="05000000000000000000" pitchFamily="2" charset="2"/>
                  </a:rPr>
                  <a:t>no dynamic check</a:t>
                </a:r>
                <a:endParaRPr lang="en-US" sz="1667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AD6C47-70ED-467C-BC5D-EF1AE8EF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59" y="4610320"/>
                <a:ext cx="5478067" cy="348878"/>
              </a:xfrm>
              <a:prstGeom prst="rect">
                <a:avLst/>
              </a:prstGeom>
              <a:blipFill>
                <a:blip r:embed="rId3"/>
                <a:stretch>
                  <a:fillRect l="-780" t="-5172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352F48-22CA-4DF6-B019-28056F0E5F2D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CDF17-BB8E-4A99-B87C-3D23C2432389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3DB17-ED92-4C1E-B68B-136842754DBC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239D52-8A78-4906-B39D-973B3AC1D041}"/>
              </a:ext>
            </a:extLst>
          </p:cNvPr>
          <p:cNvSpPr txBox="1"/>
          <p:nvPr/>
        </p:nvSpPr>
        <p:spPr>
          <a:xfrm>
            <a:off x="5397500" y="1651768"/>
            <a:ext cx="220858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b="1" dirty="0">
                <a:sym typeface="Wingdings" panose="05000000000000000000" pitchFamily="2" charset="2"/>
              </a:rPr>
              <a:t>“</a:t>
            </a:r>
            <a:r>
              <a:rPr lang="en-US" sz="1667" b="1" dirty="0"/>
              <a:t>static part”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60CB4E78-70A5-497F-8DDC-2FC22A7FC3D1}"/>
              </a:ext>
            </a:extLst>
          </p:cNvPr>
          <p:cNvSpPr/>
          <p:nvPr/>
        </p:nvSpPr>
        <p:spPr>
          <a:xfrm rot="18997794">
            <a:off x="1543770" y="1848726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5B4D62-9E7C-495A-9D0A-7783030A8626}"/>
              </a:ext>
            </a:extLst>
          </p:cNvPr>
          <p:cNvSpPr/>
          <p:nvPr/>
        </p:nvSpPr>
        <p:spPr>
          <a:xfrm>
            <a:off x="4092812" y="1824184"/>
            <a:ext cx="2291825" cy="187243"/>
          </a:xfrm>
          <a:custGeom>
            <a:avLst/>
            <a:gdLst>
              <a:gd name="connsiteX0" fmla="*/ 3594408 w 3594408"/>
              <a:gd name="connsiteY0" fmla="*/ 55418 h 360606"/>
              <a:gd name="connsiteX1" fmla="*/ 684953 w 3594408"/>
              <a:gd name="connsiteY1" fmla="*/ 360218 h 360606"/>
              <a:gd name="connsiteX2" fmla="*/ 137699 w 3594408"/>
              <a:gd name="connsiteY2" fmla="*/ 0 h 360606"/>
              <a:gd name="connsiteX0" fmla="*/ 3735199 w 3735199"/>
              <a:gd name="connsiteY0" fmla="*/ 44637 h 349695"/>
              <a:gd name="connsiteX1" fmla="*/ 825744 w 3735199"/>
              <a:gd name="connsiteY1" fmla="*/ 349437 h 349695"/>
              <a:gd name="connsiteX2" fmla="*/ 114278 w 3735199"/>
              <a:gd name="connsiteY2" fmla="*/ 0 h 349695"/>
              <a:gd name="connsiteX0" fmla="*/ 3621858 w 3621858"/>
              <a:gd name="connsiteY0" fmla="*/ 44637 h 349693"/>
              <a:gd name="connsiteX1" fmla="*/ 712403 w 3621858"/>
              <a:gd name="connsiteY1" fmla="*/ 349437 h 349693"/>
              <a:gd name="connsiteX2" fmla="*/ 937 w 3621858"/>
              <a:gd name="connsiteY2" fmla="*/ 0 h 34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858" h="349693">
                <a:moveTo>
                  <a:pt x="3621858" y="44637"/>
                </a:moveTo>
                <a:cubicBezTo>
                  <a:pt x="2455189" y="201655"/>
                  <a:pt x="1315890" y="356876"/>
                  <a:pt x="712403" y="349437"/>
                </a:cubicBezTo>
                <a:cubicBezTo>
                  <a:pt x="108916" y="341998"/>
                  <a:pt x="-12273" y="291400"/>
                  <a:pt x="93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3667B-C6DB-4B96-A2D1-C6F1D41F426B}"/>
              </a:ext>
            </a:extLst>
          </p:cNvPr>
          <p:cNvSpPr/>
          <p:nvPr/>
        </p:nvSpPr>
        <p:spPr>
          <a:xfrm>
            <a:off x="3128818" y="1574271"/>
            <a:ext cx="1416724" cy="2510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B3A034-3C54-4961-B071-30315A56E0E2}"/>
              </a:ext>
            </a:extLst>
          </p:cNvPr>
          <p:cNvCxnSpPr/>
          <p:nvPr/>
        </p:nvCxnSpPr>
        <p:spPr>
          <a:xfrm flipH="1" flipV="1">
            <a:off x="4092812" y="4140730"/>
            <a:ext cx="1021825" cy="480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E0484523-BC15-4EDF-B565-94955ECB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8FCE2-AEB7-4D76-B768-479877C1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E42A97-9D90-4DE5-8268-AA71B050C5F4}"/>
              </a:ext>
            </a:extLst>
          </p:cNvPr>
          <p:cNvGrpSpPr/>
          <p:nvPr/>
        </p:nvGrpSpPr>
        <p:grpSpPr>
          <a:xfrm>
            <a:off x="2259859" y="5215045"/>
            <a:ext cx="678391" cy="523220"/>
            <a:chOff x="1064626" y="2559960"/>
            <a:chExt cx="678391" cy="5232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5BCA9A-2E59-4F69-82CF-252413EE9170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D70061-1E81-4560-A27B-4F1893664B26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8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4" y="1081528"/>
            <a:ext cx="63612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(balance &gt;= amount)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(result &gt;= 0)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F33D-38F3-47F3-8581-251E47659824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47D32-C6F5-4B5E-9A14-A91E4AD89B7D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E0BE5A-289F-4679-91E9-407CD5DB65C4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69C62EBF-F241-476C-AA05-B386B53502E5}"/>
              </a:ext>
            </a:extLst>
          </p:cNvPr>
          <p:cNvSpPr/>
          <p:nvPr/>
        </p:nvSpPr>
        <p:spPr>
          <a:xfrm rot="18997794">
            <a:off x="1543770" y="3433197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D254A40E-7FE1-48A0-9977-7DB08FA33A9B}"/>
              </a:ext>
            </a:extLst>
          </p:cNvPr>
          <p:cNvSpPr/>
          <p:nvPr/>
        </p:nvSpPr>
        <p:spPr>
          <a:xfrm rot="18997794">
            <a:off x="1543770" y="3644863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56A7161-1E60-446D-89E2-0964423D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A816-71C3-4585-BD2B-99289B3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43D4C6-595C-4AF6-9B9A-DC780345EA53}"/>
              </a:ext>
            </a:extLst>
          </p:cNvPr>
          <p:cNvGrpSpPr/>
          <p:nvPr/>
        </p:nvGrpSpPr>
        <p:grpSpPr>
          <a:xfrm>
            <a:off x="4171209" y="5215045"/>
            <a:ext cx="678391" cy="523220"/>
            <a:chOff x="1064626" y="2559960"/>
            <a:chExt cx="678391" cy="5232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D15F4C-89E5-42D0-8B3E-C1C670323D58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0C33E9-9925-449D-86E4-15EFD87CC804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5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4" y="1081528"/>
            <a:ext cx="63612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(balance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 amount)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(result &gt;= 0)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F33D-38F3-47F3-8581-251E47659824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47D32-C6F5-4B5E-9A14-A91E4AD89B7D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E0BE5A-289F-4679-91E9-407CD5DB65C4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29B68A64-D2DA-4FCF-9035-941947557201}"/>
              </a:ext>
            </a:extLst>
          </p:cNvPr>
          <p:cNvSpPr/>
          <p:nvPr/>
        </p:nvSpPr>
        <p:spPr>
          <a:xfrm rot="18997794">
            <a:off x="1543768" y="1846983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1C93D-EA27-4EC7-B5F8-ECC238BEA52D}"/>
              </a:ext>
            </a:extLst>
          </p:cNvPr>
          <p:cNvSpPr txBox="1"/>
          <p:nvPr/>
        </p:nvSpPr>
        <p:spPr>
          <a:xfrm>
            <a:off x="5469513" y="1911679"/>
            <a:ext cx="2402004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7" b="1" dirty="0"/>
              <a:t>implausible </a:t>
            </a:r>
            <a:r>
              <a:rPr lang="en-US" sz="1667" dirty="0"/>
              <a:t>scenarios are</a:t>
            </a:r>
          </a:p>
          <a:p>
            <a:pPr algn="ctr"/>
            <a:r>
              <a:rPr lang="en-US" sz="1667" dirty="0"/>
              <a:t>rejected statically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D878FFA-0BA9-4C41-8E7F-50850740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993-D46D-45FF-8936-E5588E72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83819-9FF7-49D5-B018-313B4754ED92}"/>
              </a:ext>
            </a:extLst>
          </p:cNvPr>
          <p:cNvGrpSpPr/>
          <p:nvPr/>
        </p:nvGrpSpPr>
        <p:grpSpPr>
          <a:xfrm>
            <a:off x="4171209" y="5215045"/>
            <a:ext cx="678391" cy="523220"/>
            <a:chOff x="1064626" y="2559960"/>
            <a:chExt cx="678391" cy="5232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92B06F-1678-4FD9-AF31-0973FC0BABCA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2B652-D103-4E4D-96E2-FB573D49789A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DEF-7CEE-4EC1-8F2E-8E1A5A24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Gradual</a:t>
            </a:r>
            <a:r>
              <a:rPr lang="en-US" dirty="0"/>
              <a:t> Language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E81F-105B-484B-8778-0EFB8367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80" y="1317081"/>
            <a:ext cx="3620943" cy="4071704"/>
          </a:xfrm>
        </p:spPr>
        <p:txBody>
          <a:bodyPr/>
          <a:lstStyle/>
          <a:p>
            <a:r>
              <a:rPr lang="en-US" dirty="0"/>
              <a:t>Subtyping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Information Flow Typing</a:t>
            </a:r>
          </a:p>
          <a:p>
            <a:r>
              <a:rPr lang="en-US" dirty="0" err="1"/>
              <a:t>Typestate</a:t>
            </a:r>
            <a:endParaRPr lang="en-US" dirty="0"/>
          </a:p>
          <a:p>
            <a:r>
              <a:rPr lang="en-US" dirty="0"/>
              <a:t>Ownership Types</a:t>
            </a:r>
          </a:p>
          <a:p>
            <a:r>
              <a:rPr lang="en-US" dirty="0"/>
              <a:t>Refinement Types</a:t>
            </a:r>
          </a:p>
          <a:p>
            <a:endParaRPr lang="en-US" dirty="0"/>
          </a:p>
          <a:p>
            <a:r>
              <a:rPr lang="en-US" dirty="0"/>
              <a:t>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21711-6B10-4D40-8F73-6FBB33E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D1732-2B84-4BA7-A6B3-435FDE74F879}"/>
              </a:ext>
            </a:extLst>
          </p:cNvPr>
          <p:cNvSpPr txBox="1"/>
          <p:nvPr/>
        </p:nvSpPr>
        <p:spPr>
          <a:xfrm>
            <a:off x="5450982" y="1179891"/>
            <a:ext cx="2474973" cy="259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 err="1">
                <a:latin typeface="+mj-lt"/>
              </a:rPr>
              <a:t>Siek</a:t>
            </a:r>
            <a:r>
              <a:rPr lang="en-US" sz="1667" dirty="0">
                <a:latin typeface="+mj-lt"/>
              </a:rPr>
              <a:t> and Taha, 2007</a:t>
            </a:r>
          </a:p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>
                <a:latin typeface="+mj-lt"/>
              </a:rPr>
              <a:t>Rastogi et. al., 2012</a:t>
            </a:r>
          </a:p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>
                <a:latin typeface="+mj-lt"/>
              </a:rPr>
              <a:t>Disney and Flanagan, 2011</a:t>
            </a:r>
          </a:p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>
                <a:latin typeface="+mj-lt"/>
              </a:rPr>
              <a:t>Wolff et. al., 2011</a:t>
            </a:r>
          </a:p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>
                <a:latin typeface="+mj-lt"/>
              </a:rPr>
              <a:t>	Sergey and Clarke, 2012</a:t>
            </a:r>
          </a:p>
          <a:p>
            <a:pPr algn="r">
              <a:lnSpc>
                <a:spcPct val="150000"/>
              </a:lnSpc>
              <a:spcAft>
                <a:spcPts val="333"/>
              </a:spcAft>
            </a:pPr>
            <a:r>
              <a:rPr lang="en-US" sz="1667" dirty="0">
                <a:latin typeface="+mj-lt"/>
              </a:rPr>
              <a:t>Lehmann and Tanter,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C5434-2BCF-40B0-B181-183019D12702}"/>
              </a:ext>
            </a:extLst>
          </p:cNvPr>
          <p:cNvSpPr/>
          <p:nvPr/>
        </p:nvSpPr>
        <p:spPr>
          <a:xfrm>
            <a:off x="3811443" y="3948790"/>
            <a:ext cx="4114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&gt;=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DBA3E-6817-4A77-B699-78E566CF6C6E}"/>
              </a:ext>
            </a:extLst>
          </p:cNvPr>
          <p:cNvSpPr/>
          <p:nvPr/>
        </p:nvSpPr>
        <p:spPr>
          <a:xfrm>
            <a:off x="3811444" y="3948790"/>
            <a:ext cx="4426238" cy="1477328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&gt;= 0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3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61"/>
    </mc:Choice>
    <mc:Fallback xmlns="">
      <p:transition spd="slow" advTm="91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70765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(balance &gt;= amount)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(result ==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(balance) –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(amount)) ∧ ?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contract, too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B7202-9AF9-4BAF-A509-4A7825DE04CD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13664-D934-4A3C-81EC-DB4AEA8131A2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3D3646-3877-48FC-B8C8-25CD1575766E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4FB005D4-F05D-4856-B04B-EBF87C06505D}"/>
              </a:ext>
            </a:extLst>
          </p:cNvPr>
          <p:cNvSpPr/>
          <p:nvPr/>
        </p:nvSpPr>
        <p:spPr>
          <a:xfrm rot="18997794">
            <a:off x="1543770" y="3439244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A9B4EF-DFF7-427E-90E8-C998DC16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A373-C2CE-4A0D-A2A0-3786271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A7EB0-8960-4F84-B77B-69F5E11ECAE0}"/>
              </a:ext>
            </a:extLst>
          </p:cNvPr>
          <p:cNvGrpSpPr/>
          <p:nvPr/>
        </p:nvGrpSpPr>
        <p:grpSpPr>
          <a:xfrm>
            <a:off x="5569480" y="5210830"/>
            <a:ext cx="678391" cy="523220"/>
            <a:chOff x="1064626" y="2559960"/>
            <a:chExt cx="678391" cy="5232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DD7829-63F8-46CA-8E6A-522B7FDDCD51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222ED6-AA85-4181-BFEF-78E0BDEBFCA9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98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70765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(balance &gt;=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(result ==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(balance) –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(amount))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has imprecise contract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05D91-CCCE-48C4-BAC4-F86A6AE1DC74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8FA2-49DC-46C6-98C5-32E67F48ABE4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E1856F-A85A-432E-B3AA-D514A46C9785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C419F27C-ECEF-4F47-88A1-0995E3F74468}"/>
              </a:ext>
            </a:extLst>
          </p:cNvPr>
          <p:cNvSpPr/>
          <p:nvPr/>
        </p:nvSpPr>
        <p:spPr>
          <a:xfrm rot="18997794">
            <a:off x="1543770" y="3439244"/>
            <a:ext cx="350792" cy="394813"/>
          </a:xfrm>
          <a:prstGeom prst="lightningBol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51FFB0-7E76-4060-B287-1075D008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…and anywhere in between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241EE-094D-423B-AFB6-6CA3F41F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FAE926-2828-4DFE-8931-EB0FC6B8FA83}"/>
              </a:ext>
            </a:extLst>
          </p:cNvPr>
          <p:cNvGrpSpPr/>
          <p:nvPr/>
        </p:nvGrpSpPr>
        <p:grpSpPr>
          <a:xfrm>
            <a:off x="6483383" y="5220295"/>
            <a:ext cx="678391" cy="523220"/>
            <a:chOff x="1064626" y="2559960"/>
            <a:chExt cx="678391" cy="5232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8C1EFE-5397-44B2-8C70-73458E41EFBC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298E7-F1A3-426A-B6A5-30683EEA3C4E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39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0B0-6CAF-4F63-BB98-8B9BD2D1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16" dirty="0"/>
              <a:t>Inside Gradual Verification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CCEB-629C-466C-99F8-7F7831FB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65E91-F779-4531-B0AF-D1F172C4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4284F-4B12-4613-8306-999439C6ACAF}"/>
              </a:ext>
            </a:extLst>
          </p:cNvPr>
          <p:cNvSpPr/>
          <p:nvPr/>
        </p:nvSpPr>
        <p:spPr>
          <a:xfrm>
            <a:off x="548640" y="3078102"/>
            <a:ext cx="3522428" cy="148301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91E376D-1023-49B8-BB69-118FB67644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153886"/>
                <a:ext cx="3886200" cy="39935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Term/Value</a:t>
                </a:r>
                <a:r>
                  <a:rPr lang="en-US" sz="2400" dirty="0"/>
                  <a:t>	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Type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dirty="0"/>
                        <m:t>&lt;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000" u="sng" dirty="0">
                    <a:solidFill>
                      <a:prstClr val="black"/>
                    </a:solidFill>
                  </a:rPr>
                  <a:t>Gradual Typing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400" dirty="0"/>
                  <a:t> </a:t>
                </a:r>
                <a:endParaRPr lang="en-US" sz="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&lt;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?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3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&lt;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91E376D-1023-49B8-BB69-118FB6764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153886"/>
                <a:ext cx="3886200" cy="3993583"/>
              </a:xfrm>
              <a:blipFill>
                <a:blip r:embed="rId3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1EE0CFE-64CC-4C18-9439-4DC547AAF9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153887"/>
                <a:ext cx="3886200" cy="334576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Program State</a:t>
                </a: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100" dirty="0"/>
                  <a:t> </a:t>
                </a:r>
              </a:p>
              <a:p>
                <a:pPr marL="0" lvl="0" indent="0" algn="ctr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WLP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u="sng" dirty="0"/>
              </a:p>
              <a:p>
                <a:pPr marL="0" lvl="0" indent="0" algn="ctr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00" u="sng" dirty="0"/>
                  <a:t>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Gradual Verification</a:t>
                </a:r>
                <a:endParaRPr lang="en-US" sz="2400" b="1" u="sng" dirty="0">
                  <a:highlight>
                    <a:srgbClr val="FFFF00"/>
                  </a:highlight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x &gt; 0 ∧ ?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2400" dirty="0"/>
                  <a:t>  </a:t>
                </a: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&gt; 1 ∧ ?</a:t>
                </a:r>
              </a:p>
              <a:p>
                <a:pPr marL="0" lvl="0" indent="0" algn="ctr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&gt; 0 ∧ ?</a:t>
                </a:r>
                <a:r>
                  <a:rPr lang="en-US" sz="28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</a:t>
                </a: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&lt; 0 ∧ ?</a:t>
                </a:r>
                <a:endParaRPr lang="en-US" sz="18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1EE0CFE-64CC-4C18-9439-4DC547AAF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153887"/>
                <a:ext cx="3886200" cy="3345768"/>
              </a:xfrm>
              <a:blipFill>
                <a:blip r:embed="rId4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96B6-1CC3-4DA8-8C0E-24A933FA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D5AE24-BFB7-403E-9F13-3DD36DA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77043"/>
          </a:xfrm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Gradual Typing </a:t>
            </a:r>
            <a:r>
              <a:rPr lang="en-US" sz="3200" dirty="0"/>
              <a:t>to </a:t>
            </a:r>
            <a:r>
              <a:rPr lang="en-US" sz="3200" b="1" dirty="0"/>
              <a:t>Gradual Verification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84384-5EA6-4946-BDC6-A07E063766B7}"/>
              </a:ext>
            </a:extLst>
          </p:cNvPr>
          <p:cNvGrpSpPr/>
          <p:nvPr/>
        </p:nvGrpSpPr>
        <p:grpSpPr>
          <a:xfrm>
            <a:off x="2124363" y="1499208"/>
            <a:ext cx="5081566" cy="257018"/>
            <a:chOff x="1634835" y="1694549"/>
            <a:chExt cx="6097877" cy="6927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0E3B70-6528-4D7E-9931-D9AE24D96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835" y="1694550"/>
              <a:ext cx="339436" cy="6580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111C1A-4705-4B89-A8C2-F8F7ED56B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0019" y="1694549"/>
              <a:ext cx="339436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9EA436-611A-4272-8E8A-1F6187CF7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211" y="1729186"/>
              <a:ext cx="339435" cy="65809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0EEE0C-6ED0-40E3-B3A3-200A769F5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277" y="1743042"/>
              <a:ext cx="339435" cy="60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6493E0-FE71-4DA5-A915-C87FF7462612}"/>
              </a:ext>
            </a:extLst>
          </p:cNvPr>
          <p:cNvGrpSpPr/>
          <p:nvPr/>
        </p:nvGrpSpPr>
        <p:grpSpPr>
          <a:xfrm>
            <a:off x="1190626" y="4721447"/>
            <a:ext cx="6985000" cy="471198"/>
            <a:chOff x="361951" y="6006814"/>
            <a:chExt cx="8382000" cy="5654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56955-D602-46AB-9371-CF5520334FB9}"/>
                </a:ext>
              </a:extLst>
            </p:cNvPr>
            <p:cNvSpPr txBox="1"/>
            <p:nvPr/>
          </p:nvSpPr>
          <p:spPr>
            <a:xfrm>
              <a:off x="628650" y="6006814"/>
              <a:ext cx="1856176" cy="480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x-none" altLang="es-CL" sz="2000" dirty="0">
                  <a:solidFill>
                    <a:srgbClr val="C55A11"/>
                  </a:solidFill>
                  <a:latin typeface="Source Code Pro" charset="0"/>
                </a:rPr>
                <a:t>Dynamic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4D45A7-0621-42A7-BBE8-160A5BC79C72}"/>
                </a:ext>
              </a:extLst>
            </p:cNvPr>
            <p:cNvSpPr txBox="1"/>
            <p:nvPr/>
          </p:nvSpPr>
          <p:spPr>
            <a:xfrm>
              <a:off x="6787514" y="6062388"/>
              <a:ext cx="1727836" cy="48013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x-none" altLang="es-CL" sz="2000" dirty="0">
                  <a:solidFill>
                    <a:srgbClr val="5086E0"/>
                  </a:solidFill>
                  <a:latin typeface="Source Code Pro" charset="0"/>
                </a:rPr>
                <a:t>Static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B2A0F6-46A1-4C95-A879-325C3D830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1" y="6572251"/>
              <a:ext cx="8382000" cy="0"/>
            </a:xfrm>
            <a:prstGeom prst="straightConnector1">
              <a:avLst/>
            </a:prstGeom>
            <a:ln w="76200">
              <a:gradFill>
                <a:gsLst>
                  <a:gs pos="100000">
                    <a:srgbClr val="5086E0"/>
                  </a:gs>
                  <a:gs pos="0">
                    <a:schemeClr val="accent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FEB1E-AC14-4586-A91E-0DAAAB23BCC6}"/>
              </a:ext>
            </a:extLst>
          </p:cNvPr>
          <p:cNvCxnSpPr/>
          <p:nvPr/>
        </p:nvCxnSpPr>
        <p:spPr>
          <a:xfrm flipV="1">
            <a:off x="2415266" y="4011432"/>
            <a:ext cx="100691" cy="44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B7AEC-52FE-4F85-B5E0-2EF172B504F6}"/>
              </a:ext>
            </a:extLst>
          </p:cNvPr>
          <p:cNvCxnSpPr/>
          <p:nvPr/>
        </p:nvCxnSpPr>
        <p:spPr>
          <a:xfrm flipV="1">
            <a:off x="6521904" y="3941049"/>
            <a:ext cx="100691" cy="44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A47CA2C7-BAF2-435E-B0FF-9632CE04A5B1}"/>
              </a:ext>
            </a:extLst>
          </p:cNvPr>
          <p:cNvSpPr/>
          <p:nvPr/>
        </p:nvSpPr>
        <p:spPr>
          <a:xfrm>
            <a:off x="6838122" y="3078102"/>
            <a:ext cx="1087838" cy="589489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0E55C3-AA98-4023-B19F-E98FA0F4FC39}"/>
              </a:ext>
            </a:extLst>
          </p:cNvPr>
          <p:cNvGrpSpPr/>
          <p:nvPr/>
        </p:nvGrpSpPr>
        <p:grpSpPr>
          <a:xfrm>
            <a:off x="970809" y="4929295"/>
            <a:ext cx="678391" cy="523220"/>
            <a:chOff x="1064626" y="2559960"/>
            <a:chExt cx="678391" cy="52322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D2F79C-C4D0-470B-8939-2D081EF44B17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61A76E-66F7-449C-A997-CA5D1CFEFBD9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92F1E0-8729-4958-AB51-E60F0BFA9BC2}"/>
              </a:ext>
            </a:extLst>
          </p:cNvPr>
          <p:cNvSpPr txBox="1"/>
          <p:nvPr/>
        </p:nvSpPr>
        <p:spPr>
          <a:xfrm>
            <a:off x="514350" y="2784278"/>
            <a:ext cx="366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Abstracting Gradual Typing (Garcia et. al., 2016)</a:t>
            </a:r>
          </a:p>
        </p:txBody>
      </p:sp>
    </p:spTree>
    <p:extLst>
      <p:ext uri="{BB962C8B-B14F-4D97-AF65-F5344CB8AC3E}">
        <p14:creationId xmlns:p14="http://schemas.microsoft.com/office/powerpoint/2010/main" val="241593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7342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A935DA-6B0A-4C2F-BD9E-61353C554DB4}"/>
              </a:ext>
            </a:extLst>
          </p:cNvPr>
          <p:cNvSpPr/>
          <p:nvPr/>
        </p:nvSpPr>
        <p:spPr>
          <a:xfrm>
            <a:off x="6352260" y="2391855"/>
            <a:ext cx="803744" cy="19496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2BDEE-CB0D-464B-95A8-1760EC6EAB94}"/>
              </a:ext>
            </a:extLst>
          </p:cNvPr>
          <p:cNvSpPr/>
          <p:nvPr/>
        </p:nvSpPr>
        <p:spPr>
          <a:xfrm>
            <a:off x="6339328" y="1662502"/>
            <a:ext cx="803744" cy="6169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10D9A-DF8B-45B7-9557-1224EE5C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AGT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D0B469A-629B-4F05-B907-20C69662E5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521354"/>
                <a:ext cx="3522436" cy="3626115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WLP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D0B469A-629B-4F05-B907-20C69662E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521354"/>
                <a:ext cx="3522436" cy="36261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ED28D-1CB2-4900-8158-800C2E1902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92914" y="1521354"/>
                <a:ext cx="3522436" cy="3626115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⊨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WLP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ED28D-1CB2-4900-8158-800C2E19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92914" y="1521354"/>
                <a:ext cx="3522436" cy="362611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D6948-6AF1-4102-AA96-D6AB59BD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AA4C-C58F-43DE-863C-CBC2A3FF96D9}"/>
              </a:ext>
            </a:extLst>
          </p:cNvPr>
          <p:cNvSpPr txBox="1"/>
          <p:nvPr/>
        </p:nvSpPr>
        <p:spPr>
          <a:xfrm>
            <a:off x="7335173" y="50676"/>
            <a:ext cx="1759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[Garcia et. al., 2016]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F688CE-A6D0-4117-BD95-95D14EE602C6}"/>
              </a:ext>
            </a:extLst>
          </p:cNvPr>
          <p:cNvSpPr/>
          <p:nvPr/>
        </p:nvSpPr>
        <p:spPr>
          <a:xfrm>
            <a:off x="3777343" y="2732068"/>
            <a:ext cx="1589315" cy="120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E86D2-A9B0-42FA-9CE4-BD69DA2AE8A7}"/>
              </a:ext>
            </a:extLst>
          </p:cNvPr>
          <p:cNvSpPr txBox="1"/>
          <p:nvPr/>
        </p:nvSpPr>
        <p:spPr>
          <a:xfrm>
            <a:off x="7335173" y="1662502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Galois 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E4B71-826C-4339-B48C-59F3885B3769}"/>
              </a:ext>
            </a:extLst>
          </p:cNvPr>
          <p:cNvSpPr txBox="1"/>
          <p:nvPr/>
        </p:nvSpPr>
        <p:spPr>
          <a:xfrm>
            <a:off x="7626015" y="3223498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68609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463-33C1-4334-8A69-62D8914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Formula Semantics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EEBB-3C8C-4413-B8D6-241859F9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4A222-FC8D-4FEF-AECB-169435E96575}"/>
                  </a:ext>
                </a:extLst>
              </p:cNvPr>
              <p:cNvSpPr txBox="1"/>
              <p:nvPr/>
            </p:nvSpPr>
            <p:spPr>
              <a:xfrm>
                <a:off x="732974" y="2917689"/>
                <a:ext cx="7886699" cy="2347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∧ ?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}</m:t>
                    </m:r>
                  </m:oMath>
                </a14:m>
                <a:r>
                  <a:rPr lang="en-US" dirty="0"/>
                  <a:t>				</a:t>
                </a:r>
              </a:p>
              <a:p>
                <a:endParaRPr lang="en-US" dirty="0"/>
              </a:p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x = 3   </a:t>
                </a:r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⊑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x = 3 ∧ ?   </a:t>
                </a:r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⊑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x &lt; 4 ∧ ?   </a:t>
                </a:r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⊑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? 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  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⊆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 = 3 ∧ ?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⊆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 &lt; 4 ∧ ?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 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⊆ 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?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dirty="0">
                                <a:latin typeface="Segoe UI Symbol" panose="020B0502040204020203" pitchFamily="34" charset="0"/>
                                <a:ea typeface="Segoe UI Symbol" panose="020B0502040204020203" pitchFamily="34" charset="0"/>
                              </a:rPr>
                              <m:t>⊑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| 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Segoe UI Symbol" panose="020B0502040204020203" pitchFamily="34" charset="0"/>
                                <a:ea typeface="Segoe UI Symbol" panose="020B0502040204020203" pitchFamily="34" charset="0"/>
                              </a:rPr>
                              <m:t>⊆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Segoe UI Symbol" panose="020B0502040204020203" pitchFamily="34" charset="0"/>
                                <a:ea typeface="Segoe UI Symbol" panose="020B0502040204020203" pitchFamily="34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</a:t>
                </a:r>
                <a:r>
                  <a:rPr lang="en-US" dirty="0">
                    <a:ea typeface="Cambria Math" panose="020405030504060302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  <a:ea typeface="Cambria Math" panose="02040503050406030204" pitchFamily="18" charset="0"/>
                              </a:rPr>
                              <m:t> = 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  <a:ea typeface="Cambria Math" panose="02040503050406030204" pitchFamily="18" charset="0"/>
                              </a:rPr>
                              <m:t> &lt; 4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x &lt; 4 ∧ ? 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4A222-FC8D-4FEF-AECB-169435E9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4" y="2917689"/>
                <a:ext cx="7886699" cy="2347502"/>
              </a:xfrm>
              <a:prstGeom prst="rect">
                <a:avLst/>
              </a:prstGeom>
              <a:blipFill>
                <a:blip r:embed="rId3"/>
                <a:stretch>
                  <a:fillRect r="-1236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1CDBF4E-8B4D-4162-91E2-2ED1061630D3}"/>
              </a:ext>
            </a:extLst>
          </p:cNvPr>
          <p:cNvSpPr txBox="1"/>
          <p:nvPr/>
        </p:nvSpPr>
        <p:spPr>
          <a:xfrm>
            <a:off x="7335173" y="50676"/>
            <a:ext cx="1759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[Garcia et. al., 2016]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7D04B8-0494-4B6C-B781-6AF79CA01F1A}"/>
              </a:ext>
            </a:extLst>
          </p:cNvPr>
          <p:cNvGrpSpPr/>
          <p:nvPr/>
        </p:nvGrpSpPr>
        <p:grpSpPr>
          <a:xfrm>
            <a:off x="3113205" y="1236933"/>
            <a:ext cx="6400906" cy="1644471"/>
            <a:chOff x="1324652" y="1103896"/>
            <a:chExt cx="6519110" cy="1674836"/>
          </a:xfrm>
        </p:grpSpPr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FF3A8374-34C8-4AE3-B57E-8C0AAEAE5909}"/>
                </a:ext>
              </a:extLst>
            </p:cNvPr>
            <p:cNvSpPr/>
            <p:nvPr/>
          </p:nvSpPr>
          <p:spPr>
            <a:xfrm flipH="1" flipV="1">
              <a:off x="3029163" y="2212103"/>
              <a:ext cx="2730878" cy="566629"/>
            </a:xfrm>
            <a:custGeom>
              <a:avLst/>
              <a:gdLst>
                <a:gd name="connsiteX0" fmla="*/ 0 w 7646"/>
                <a:gd name="connsiteY0" fmla="*/ 445 h 445"/>
                <a:gd name="connsiteX1" fmla="*/ 3812 w 7646"/>
                <a:gd name="connsiteY1" fmla="*/ 0 h 445"/>
                <a:gd name="connsiteX2" fmla="*/ 7646 w 7646"/>
                <a:gd name="connsiteY2" fmla="*/ 445 h 445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11" y="6422"/>
                    <a:pt x="1347" y="0"/>
                    <a:pt x="4986" y="0"/>
                  </a:cubicBezTo>
                  <a:cubicBezTo>
                    <a:pt x="8712" y="107"/>
                    <a:pt x="9529" y="6635"/>
                    <a:pt x="10000" y="10000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alt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938418-69A1-482E-B32D-2E9DC93820EA}"/>
                    </a:ext>
                  </a:extLst>
                </p:cNvPr>
                <p:cNvSpPr txBox="1"/>
                <p:nvPr/>
              </p:nvSpPr>
              <p:spPr>
                <a:xfrm>
                  <a:off x="1324652" y="1103896"/>
                  <a:ext cx="6519110" cy="1651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en-US" sz="2800" dirty="0"/>
                </a:p>
                <a:p>
                  <a:pPr algn="ctr"/>
                  <a:r>
                    <a:rPr lang="en-US" sz="1400" dirty="0"/>
                    <a:t> </a:t>
                  </a:r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ormula</m:t>
                      </m:r>
                    </m:oMath>
                  </a14:m>
                  <a:r>
                    <a:rPr lang="en-US" sz="2000" dirty="0"/>
                    <a:t>       </a:t>
                  </a: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Galois Connection       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Formula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  <a:p>
                  <a:pPr algn="ctr"/>
                  <a:r>
                    <a:rPr lang="en-US" sz="900" dirty="0"/>
                    <a:t> </a:t>
                  </a:r>
                  <a:endParaRPr lang="en-US" sz="28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938418-69A1-482E-B32D-2E9DC9382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652" y="1103896"/>
                  <a:ext cx="6519110" cy="16513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9D59101-0026-403A-8F3D-4ED8FCA15798}"/>
                </a:ext>
              </a:extLst>
            </p:cNvPr>
            <p:cNvSpPr/>
            <p:nvPr/>
          </p:nvSpPr>
          <p:spPr>
            <a:xfrm rot="10800000" flipH="1" flipV="1">
              <a:off x="3007679" y="1210689"/>
              <a:ext cx="2730878" cy="566629"/>
            </a:xfrm>
            <a:custGeom>
              <a:avLst/>
              <a:gdLst>
                <a:gd name="connsiteX0" fmla="*/ 0 w 7646"/>
                <a:gd name="connsiteY0" fmla="*/ 445 h 445"/>
                <a:gd name="connsiteX1" fmla="*/ 3812 w 7646"/>
                <a:gd name="connsiteY1" fmla="*/ 0 h 445"/>
                <a:gd name="connsiteX2" fmla="*/ 7646 w 7646"/>
                <a:gd name="connsiteY2" fmla="*/ 445 h 445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  <a:gd name="connsiteX0" fmla="*/ 0 w 10000"/>
                <a:gd name="connsiteY0" fmla="*/ 10000 h 10000"/>
                <a:gd name="connsiteX1" fmla="*/ 4986 w 10000"/>
                <a:gd name="connsiteY1" fmla="*/ 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311" y="6422"/>
                    <a:pt x="1347" y="0"/>
                    <a:pt x="4986" y="0"/>
                  </a:cubicBezTo>
                  <a:cubicBezTo>
                    <a:pt x="8712" y="107"/>
                    <a:pt x="9529" y="6635"/>
                    <a:pt x="10000" y="10000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altLang="en-US" sz="14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7D06F-CE0C-4F61-963A-2CE496FBB995}"/>
              </a:ext>
            </a:extLst>
          </p:cNvPr>
          <p:cNvGrpSpPr/>
          <p:nvPr/>
        </p:nvGrpSpPr>
        <p:grpSpPr>
          <a:xfrm>
            <a:off x="1065167" y="1771286"/>
            <a:ext cx="2212839" cy="654150"/>
            <a:chOff x="428295" y="2809639"/>
            <a:chExt cx="2655406" cy="7849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B864499-B880-434D-A7FC-6BBF8E262ADB}"/>
                    </a:ext>
                  </a:extLst>
                </p:cNvPr>
                <p:cNvSpPr/>
                <p:nvPr/>
              </p:nvSpPr>
              <p:spPr>
                <a:xfrm>
                  <a:off x="428295" y="2809639"/>
                  <a:ext cx="2587939" cy="454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∷=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|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 ∧ 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B864499-B880-434D-A7FC-6BBF8E262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95" y="2809639"/>
                  <a:ext cx="2587939" cy="454124"/>
                </a:xfrm>
                <a:prstGeom prst="rect">
                  <a:avLst/>
                </a:prstGeom>
                <a:blipFill>
                  <a:blip r:embed="rId5"/>
                  <a:stretch>
                    <a:fillRect t="-322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D59710-FA7B-4894-8124-F149C60D3E07}"/>
                    </a:ext>
                  </a:extLst>
                </p:cNvPr>
                <p:cNvSpPr/>
                <p:nvPr/>
              </p:nvSpPr>
              <p:spPr>
                <a:xfrm>
                  <a:off x="503764" y="3151421"/>
                  <a:ext cx="2579937" cy="4431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“?”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∷=</m:t>
                      </m:r>
                    </m:oMath>
                  </a14:m>
                  <a:r>
                    <a:rPr lang="en-US" dirty="0">
                      <a:latin typeface="Consolas" panose="020B0609020204030204" pitchFamily="49" charset="0"/>
                    </a:rPr>
                    <a:t> true ∧ ?</a:t>
                  </a:r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D59710-FA7B-4894-8124-F149C60D3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4" y="3151421"/>
                  <a:ext cx="2579937" cy="443198"/>
                </a:xfrm>
                <a:prstGeom prst="rect">
                  <a:avLst/>
                </a:prstGeom>
                <a:blipFill>
                  <a:blip r:embed="rId6"/>
                  <a:stretch>
                    <a:fillRect l="-2266" t="-11475" r="-14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86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463-33C1-4334-8A69-62D8914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Semantics via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DAAB-C006-48C0-8ED3-C9E3FB78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2D48EE-C0D7-4DBC-90E4-47ED2ED8B2C3}"/>
                  </a:ext>
                </a:extLst>
              </p:cNvPr>
              <p:cNvSpPr/>
              <p:nvPr/>
            </p:nvSpPr>
            <p:spPr>
              <a:xfrm>
                <a:off x="435430" y="1205152"/>
                <a:ext cx="8488588" cy="4569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</a:p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						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↦3,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↦4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+ 1 == y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acc>
                      <m:accPr>
                        <m:chr m:val="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⇔  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</a:t>
                </a:r>
                <a:r>
                  <a:rPr lang="en-US" sz="2000" dirty="0">
                    <a:solidFill>
                      <a:schemeClr val="tx1"/>
                    </a:solidFill>
                  </a:rPr>
                  <a:t>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↦3,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↦4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== 3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∧ ?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2D48EE-C0D7-4DBC-90E4-47ED2ED8B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0" y="1205152"/>
                <a:ext cx="8488588" cy="4569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3763BB-01FC-41A9-A77E-9EA071CF2D41}"/>
              </a:ext>
            </a:extLst>
          </p:cNvPr>
          <p:cNvSpPr txBox="1"/>
          <p:nvPr/>
        </p:nvSpPr>
        <p:spPr>
          <a:xfrm>
            <a:off x="1908087" y="387344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plausibility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DDB137-A160-49AA-A4E5-DE4A82C9D856}"/>
              </a:ext>
            </a:extLst>
          </p:cNvPr>
          <p:cNvCxnSpPr/>
          <p:nvPr/>
        </p:nvCxnSpPr>
        <p:spPr>
          <a:xfrm flipV="1">
            <a:off x="2491001" y="3024411"/>
            <a:ext cx="78028" cy="84903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F955A-AF7D-4E7C-84DD-5812D77A5A9C}"/>
              </a:ext>
            </a:extLst>
          </p:cNvPr>
          <p:cNvSpPr txBox="1"/>
          <p:nvPr/>
        </p:nvSpPr>
        <p:spPr>
          <a:xfrm>
            <a:off x="7335173" y="50676"/>
            <a:ext cx="1759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[Garcia et. al., 2016]</a:t>
            </a:r>
          </a:p>
        </p:txBody>
      </p:sp>
    </p:spTree>
    <p:extLst>
      <p:ext uri="{BB962C8B-B14F-4D97-AF65-F5344CB8AC3E}">
        <p14:creationId xmlns:p14="http://schemas.microsoft.com/office/powerpoint/2010/main" val="15325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463-33C1-4334-8A69-62D8914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Semantics via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DAAB-C006-48C0-8ED3-C9E3FB78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54CF47-13AD-4999-82D1-1B4557E95B05}"/>
                  </a:ext>
                </a:extLst>
              </p:cNvPr>
              <p:cNvSpPr/>
              <p:nvPr/>
            </p:nvSpPr>
            <p:spPr>
              <a:xfrm>
                <a:off x="727529" y="1662502"/>
                <a:ext cx="7787821" cy="2604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  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e.g.    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 == 3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&lt;= 4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⇔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</m:acc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</m:acc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en-US" sz="2000" dirty="0"/>
                  <a:t>e.g.    </a:t>
                </a:r>
                <a:r>
                  <a:rPr lang="en-US" sz="2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?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x == 3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  ∃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54CF47-13AD-4999-82D1-1B4557E95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9" y="1662502"/>
                <a:ext cx="7787821" cy="2604367"/>
              </a:xfrm>
              <a:prstGeom prst="rect">
                <a:avLst/>
              </a:prstGeom>
              <a:blipFill>
                <a:blip r:embed="rId3"/>
                <a:stretch>
                  <a:fillRect b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C610F5-86F2-4273-808D-28D089010C91}"/>
              </a:ext>
            </a:extLst>
          </p:cNvPr>
          <p:cNvCxnSpPr>
            <a:cxnSpLocks/>
          </p:cNvCxnSpPr>
          <p:nvPr/>
        </p:nvCxnSpPr>
        <p:spPr>
          <a:xfrm flipV="1">
            <a:off x="870857" y="3323771"/>
            <a:ext cx="4267200" cy="166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666711-9D2B-42D1-B1D4-359A255229DC}"/>
              </a:ext>
            </a:extLst>
          </p:cNvPr>
          <p:cNvCxnSpPr>
            <a:cxnSpLocks/>
          </p:cNvCxnSpPr>
          <p:nvPr/>
        </p:nvCxnSpPr>
        <p:spPr>
          <a:xfrm>
            <a:off x="870857" y="3323771"/>
            <a:ext cx="4267200" cy="166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8581F-4EBD-43DF-9D94-2FE818738C12}"/>
              </a:ext>
            </a:extLst>
          </p:cNvPr>
          <p:cNvSpPr txBox="1"/>
          <p:nvPr/>
        </p:nvSpPr>
        <p:spPr>
          <a:xfrm>
            <a:off x="7335173" y="50676"/>
            <a:ext cx="1759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[Garcia et. al., 2016]</a:t>
            </a:r>
          </a:p>
        </p:txBody>
      </p:sp>
    </p:spTree>
    <p:extLst>
      <p:ext uri="{BB962C8B-B14F-4D97-AF65-F5344CB8AC3E}">
        <p14:creationId xmlns:p14="http://schemas.microsoft.com/office/powerpoint/2010/main" val="12134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463-33C1-4334-8A69-62D8914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Semantics via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C2ED-6A49-46BF-BBAA-3DF17B6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2D48EE-C0D7-4DBC-90E4-47ED2ED8B2C3}"/>
                  </a:ext>
                </a:extLst>
              </p:cNvPr>
              <p:cNvSpPr/>
              <p:nvPr/>
            </p:nvSpPr>
            <p:spPr>
              <a:xfrm>
                <a:off x="740231" y="1142146"/>
                <a:ext cx="7762874" cy="4572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endParaRPr lang="en-US" sz="2800" dirty="0">
                  <a:latin typeface="+mj-lt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WLP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		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WLP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int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x = 3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x == 3 ∧ y == 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y == 3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WLP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WLP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		e.g.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assert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x == 3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?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x == 3 ∧ ?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Special case: Further “hidden” parameters</a:t>
                </a:r>
              </a:p>
              <a:p>
                <a:endParaRPr lang="en-US" sz="1100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WLP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x = p(a)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func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</a:rPr>
                          <m:t>)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pre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onsolas" panose="020B0609020204030204" pitchFamily="49" charset="0"/>
                              </a:rPr>
                              <m:t>p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onsolas" panose="020B0609020204030204" pitchFamily="49" charset="0"/>
                              </a:rPr>
                              <m:t>p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x = p(a)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WLP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func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onsolas" panose="020B0609020204030204" pitchFamily="49" charset="0"/>
                              </a:rPr>
                              <m:t>)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C00000"/>
                                        </a:solidFill>
                                        <a:latin typeface="Consolas" panose="020B0609020204030204" pitchFamily="49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post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olidFill>
                                          <a:srgbClr val="C00000"/>
                                        </a:solidFill>
                                        <a:latin typeface="Consolas" panose="020B0609020204030204" pitchFamily="49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2D48EE-C0D7-4DBC-90E4-47ED2ED8B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1" y="1142146"/>
                <a:ext cx="7762874" cy="4572790"/>
              </a:xfrm>
              <a:prstGeom prst="rect">
                <a:avLst/>
              </a:prstGeo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287A88-4B0F-4014-85D7-6AD581038E89}"/>
              </a:ext>
            </a:extLst>
          </p:cNvPr>
          <p:cNvSpPr txBox="1"/>
          <p:nvPr/>
        </p:nvSpPr>
        <p:spPr>
          <a:xfrm>
            <a:off x="7335173" y="50676"/>
            <a:ext cx="1759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[Garcia et. al., 2016]</a:t>
            </a:r>
          </a:p>
        </p:txBody>
      </p:sp>
    </p:spTree>
    <p:extLst>
      <p:ext uri="{BB962C8B-B14F-4D97-AF65-F5344CB8AC3E}">
        <p14:creationId xmlns:p14="http://schemas.microsoft.com/office/powerpoint/2010/main" val="29725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0FB6-3542-4AE6-AAE0-DFDB534D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13301"/>
          </a:xfrm>
        </p:spPr>
        <p:txBody>
          <a:bodyPr/>
          <a:lstStyle/>
          <a:p>
            <a:r>
              <a:rPr lang="en-US" dirty="0"/>
              <a:t>Dynamic Semantics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88EBB-9E7D-4FBA-8609-4914DD8CE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7572"/>
                <a:ext cx="7886700" cy="40298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acc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⊨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error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/>
                  <a:t> is the (statically precomputed) condition for entering that state.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88EBB-9E7D-4FBA-8609-4914DD8CE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7572"/>
                <a:ext cx="7886700" cy="4029897"/>
              </a:xfrm>
              <a:blipFill>
                <a:blip r:embed="rId3"/>
                <a:stretch>
                  <a:fillRect l="-927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26B69B-E2CA-4336-B4BB-619620F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CC918-738F-4B19-A6B8-2EE35255D0C9}"/>
              </a:ext>
            </a:extLst>
          </p:cNvPr>
          <p:cNvSpPr/>
          <p:nvPr/>
        </p:nvSpPr>
        <p:spPr>
          <a:xfrm>
            <a:off x="5178138" y="1418269"/>
            <a:ext cx="1091045" cy="43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E7632-99BB-43C9-964C-B9E4FE7331B6}"/>
              </a:ext>
            </a:extLst>
          </p:cNvPr>
          <p:cNvSpPr txBox="1"/>
          <p:nvPr/>
        </p:nvSpPr>
        <p:spPr>
          <a:xfrm>
            <a:off x="5265171" y="1117572"/>
            <a:ext cx="9225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overhead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62E62-30E4-4BDD-85D4-AF602B41DF30}"/>
                  </a:ext>
                </a:extLst>
              </p:cNvPr>
              <p:cNvSpPr txBox="1"/>
              <p:nvPr/>
            </p:nvSpPr>
            <p:spPr>
              <a:xfrm>
                <a:off x="1285875" y="3109732"/>
                <a:ext cx="6755192" cy="1888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67" b="1" dirty="0" err="1"/>
                  <a:t>Expextations</a:t>
                </a:r>
                <a:r>
                  <a:rPr lang="en-US" sz="1667" b="1" dirty="0"/>
                  <a:t> </a:t>
                </a:r>
                <a:r>
                  <a:rPr lang="en-US" sz="1667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67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67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67" i="1">
                            <a:latin typeface="Cambria Math" panose="02040503050406030204" pitchFamily="18" charset="0"/>
                          </a:rPr>
                          <m:t>prev</m:t>
                        </m:r>
                      </m:sub>
                    </m:sSub>
                  </m:oMath>
                </a14:m>
                <a:r>
                  <a:rPr lang="en-US" sz="1333" dirty="0"/>
                  <a:t> </a:t>
                </a:r>
                <a:r>
                  <a:rPr lang="en-US" sz="1667" dirty="0"/>
                  <a:t>is known to hold)</a:t>
                </a:r>
              </a:p>
              <a:p>
                <a:r>
                  <a:rPr lang="en-US" sz="750" b="1" dirty="0"/>
                  <a:t> </a:t>
                </a:r>
                <a:endParaRPr lang="en-US" sz="1667" b="1" dirty="0"/>
              </a:p>
              <a:p>
                <a:r>
                  <a:rPr lang="en-US" sz="1667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1" i="1">
                            <a:latin typeface="Cambria Math" panose="02040503050406030204" pitchFamily="18" charset="0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sz="1667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67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e>
                      <m:sub>
                        <m:r>
                          <a:rPr lang="en-US" sz="1667" b="1">
                            <a:latin typeface="Cambria Math" panose="02040503050406030204" pitchFamily="18" charset="0"/>
                          </a:rPr>
                          <m:t>𝐩𝐫𝐞𝐯</m:t>
                        </m:r>
                      </m:sub>
                    </m:sSub>
                  </m:oMath>
                </a14:m>
                <a:r>
                  <a:rPr lang="en-US" sz="1333" b="1" dirty="0"/>
                  <a:t>			</a:t>
                </a:r>
                <a:r>
                  <a:rPr lang="en-US" sz="1667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67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67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endParaRPr lang="en-US" sz="1667" b="1" i="1" dirty="0">
                  <a:latin typeface="Cambria Math" panose="02040503050406030204" pitchFamily="18" charset="0"/>
                </a:endParaRPr>
              </a:p>
              <a:p>
                <a:r>
                  <a:rPr lang="en-US" sz="417" i="1" dirty="0">
                    <a:latin typeface="Cambria Math" panose="02040503050406030204" pitchFamily="18" charset="0"/>
                  </a:rPr>
                  <a:t> </a:t>
                </a:r>
                <a:endParaRPr lang="en-US" sz="333" i="1" dirty="0">
                  <a:latin typeface="Cambria Math" panose="02040503050406030204" pitchFamily="18" charset="0"/>
                </a:endParaRPr>
              </a:p>
              <a:p>
                <a:r>
                  <a:rPr lang="en-US" sz="1333" i="1" dirty="0">
                    <a:latin typeface="Consolas" panose="020B0609020204030204" pitchFamily="49" charset="0"/>
                  </a:rPr>
                  <a:t>  precise</a:t>
                </a:r>
                <a:r>
                  <a:rPr lang="en-US" sz="1333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33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33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1333" dirty="0">
                    <a:latin typeface="Consolas" panose="020B0609020204030204" pitchFamily="49" charset="0"/>
                  </a:rPr>
                  <a:t> </a:t>
                </a:r>
                <a:r>
                  <a:rPr lang="en-US" sz="1333" i="1" dirty="0">
                    <a:latin typeface="Consolas" panose="020B0609020204030204" pitchFamily="49" charset="0"/>
                  </a:rPr>
                  <a:t>precise			</a:t>
                </a:r>
                <a:r>
                  <a:rPr lang="en-US" sz="1333" dirty="0">
                    <a:latin typeface="Consolas" panose="020B0609020204030204" pitchFamily="49" charset="0"/>
                  </a:rPr>
                  <a:t>no runtime check</a:t>
                </a:r>
                <a:endParaRPr lang="en-US" sz="1333" i="1" dirty="0">
                  <a:latin typeface="Consolas" panose="020B0609020204030204" pitchFamily="49" charset="0"/>
                </a:endParaRPr>
              </a:p>
              <a:p>
                <a:r>
                  <a:rPr lang="en-US" sz="1333" dirty="0">
                    <a:latin typeface="Consolas" panose="020B0609020204030204" pitchFamily="49" charset="0"/>
                  </a:rPr>
                  <a:t>  A ∧ B ∧ ?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33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33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1333" dirty="0">
                    <a:latin typeface="Consolas" panose="020B0609020204030204" pitchFamily="49" charset="0"/>
                  </a:rPr>
                  <a:t> A ∧ B 			no runtime check</a:t>
                </a:r>
              </a:p>
              <a:p>
                <a:r>
                  <a:rPr lang="en-US" sz="1333" dirty="0">
                    <a:latin typeface="Consolas" panose="020B0609020204030204" pitchFamily="49" charset="0"/>
                  </a:rPr>
                  <a:t>  A ∧ ?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33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33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1333" dirty="0">
                    <a:latin typeface="Consolas" panose="020B0609020204030204" pitchFamily="49" charset="0"/>
                  </a:rPr>
                  <a:t> A ∧ B 			runtime assert B</a:t>
                </a:r>
              </a:p>
              <a:p>
                <a:r>
                  <a:rPr lang="en-US" sz="1333" dirty="0">
                    <a:latin typeface="Consolas" panose="020B0609020204030204" pitchFamily="49" charset="0"/>
                  </a:rPr>
                  <a:t>  B ∧ C ∧ ?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33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33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1333" dirty="0">
                    <a:latin typeface="Consolas" panose="020B0609020204030204" pitchFamily="49" charset="0"/>
                  </a:rPr>
                  <a:t> A ∧ B			runtime assert A</a:t>
                </a:r>
              </a:p>
              <a:p>
                <a:r>
                  <a:rPr lang="en-US" sz="1333" dirty="0">
                    <a:latin typeface="Consolas" panose="020B0609020204030204" pitchFamily="49" charset="0"/>
                  </a:rPr>
                  <a:t>  C ∧ ?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33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33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1333" dirty="0">
                    <a:latin typeface="Consolas" panose="020B0609020204030204" pitchFamily="49" charset="0"/>
                  </a:rPr>
                  <a:t> A ∧ B			runtime assert A ∧ B</a:t>
                </a:r>
                <a:endParaRPr lang="en-US" sz="1333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62E62-30E4-4BDD-85D4-AF602B41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3109732"/>
                <a:ext cx="6755192" cy="1888209"/>
              </a:xfrm>
              <a:prstGeom prst="rect">
                <a:avLst/>
              </a:prstGeom>
              <a:blipFill>
                <a:blip r:embed="rId4"/>
                <a:stretch>
                  <a:fillRect l="-632" t="-64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C7A32D-AA78-4813-9A50-D396D1D2447C}"/>
              </a:ext>
            </a:extLst>
          </p:cNvPr>
          <p:cNvSpPr/>
          <p:nvPr/>
        </p:nvSpPr>
        <p:spPr>
          <a:xfrm>
            <a:off x="1285875" y="5167450"/>
            <a:ext cx="71051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Conceptual nugget: more “optimistic” interpretation means more overhead</a:t>
            </a:r>
            <a:endParaRPr lang="en-US" sz="15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7B0601-5B0F-4FB6-A5C6-FBCCE5EEEC05}"/>
                  </a:ext>
                </a:extLst>
              </p:cNvPr>
              <p:cNvSpPr/>
              <p:nvPr/>
            </p:nvSpPr>
            <p:spPr>
              <a:xfrm>
                <a:off x="5068126" y="1096526"/>
                <a:ext cx="2459071" cy="7670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bIns="27432">
                <a:spAutoFit/>
              </a:bodyPr>
              <a:lstStyle/>
              <a:p>
                <a:endParaRPr lang="en-US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⊨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prev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7B0601-5B0F-4FB6-A5C6-FBCCE5EEE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26" y="1096526"/>
                <a:ext cx="2459071" cy="767005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91E376D-1023-49B8-BB69-118FB67644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153886"/>
                <a:ext cx="3886200" cy="39935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Term/Value</a:t>
                </a:r>
                <a:r>
                  <a:rPr lang="en-US" sz="2400" dirty="0"/>
                  <a:t>	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Type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dirty="0"/>
                        <m:t>&lt;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000" u="sng" dirty="0">
                    <a:solidFill>
                      <a:prstClr val="black"/>
                    </a:solidFill>
                  </a:rPr>
                  <a:t>Gradual Typing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400" dirty="0"/>
                  <a:t> </a:t>
                </a:r>
                <a:endParaRPr lang="en-US" sz="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&lt;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?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3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&lt;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91E376D-1023-49B8-BB69-118FB6764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153886"/>
                <a:ext cx="3886200" cy="3993583"/>
              </a:xfrm>
              <a:blipFill>
                <a:blip r:embed="rId3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1EE0CFE-64CC-4C18-9439-4DC547AAF9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153887"/>
                <a:ext cx="3886200" cy="334576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Program State</a:t>
                </a: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100" dirty="0"/>
                  <a:t> </a:t>
                </a:r>
              </a:p>
              <a:p>
                <a:pPr marL="0" lvl="0" indent="0" algn="ctr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WLP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u="sng" dirty="0"/>
              </a:p>
              <a:p>
                <a:pPr marL="0" lvl="0" indent="0" algn="ctr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00" u="sng" dirty="0"/>
                  <a:t>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Gradual Verification</a:t>
                </a:r>
                <a:endParaRPr lang="en-US" sz="2400" b="1" u="sng" dirty="0">
                  <a:highlight>
                    <a:srgbClr val="FFFF00"/>
                  </a:highlight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x &gt; 0 ∧ ?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2400" dirty="0"/>
                  <a:t>  </a:t>
                </a: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&gt; 1 ∧ ?</a:t>
                </a:r>
              </a:p>
              <a:p>
                <a:pPr marL="0" lvl="0" indent="0" algn="ctr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&gt; 0 ∧ ?</a:t>
                </a:r>
                <a:r>
                  <a:rPr lang="en-US" sz="28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</a:t>
                </a:r>
                <a:r>
                  <a:rPr lang="en-US" sz="20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x &lt; 0 ∧ ?</a:t>
                </a:r>
                <a:endParaRPr lang="en-US" sz="18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1EE0CFE-64CC-4C18-9439-4DC547AAF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153887"/>
                <a:ext cx="3886200" cy="3345768"/>
              </a:xfrm>
              <a:blipFill>
                <a:blip r:embed="rId4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96B6-1CC3-4DA8-8C0E-24A933FA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D5AE24-BFB7-403E-9F13-3DD36DA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777043"/>
          </a:xfrm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Gradual Typing </a:t>
            </a:r>
            <a:r>
              <a:rPr lang="en-US" sz="3200" dirty="0"/>
              <a:t>to </a:t>
            </a:r>
            <a:r>
              <a:rPr lang="en-US" sz="3200" b="1" dirty="0"/>
              <a:t>Gradual Verification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84384-5EA6-4946-BDC6-A07E063766B7}"/>
              </a:ext>
            </a:extLst>
          </p:cNvPr>
          <p:cNvGrpSpPr/>
          <p:nvPr/>
        </p:nvGrpSpPr>
        <p:grpSpPr>
          <a:xfrm>
            <a:off x="2124363" y="1499208"/>
            <a:ext cx="5081566" cy="257018"/>
            <a:chOff x="1634835" y="1694549"/>
            <a:chExt cx="6097877" cy="6927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0E3B70-6528-4D7E-9931-D9AE24D96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835" y="1694550"/>
              <a:ext cx="339436" cy="6580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111C1A-4705-4B89-A8C2-F8F7ED56B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0019" y="1694549"/>
              <a:ext cx="339436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9EA436-611A-4272-8E8A-1F6187CF7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211" y="1729186"/>
              <a:ext cx="339435" cy="65809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0EEE0C-6ED0-40E3-B3A3-200A769F5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277" y="1743042"/>
              <a:ext cx="339435" cy="60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6493E0-FE71-4DA5-A915-C87FF7462612}"/>
              </a:ext>
            </a:extLst>
          </p:cNvPr>
          <p:cNvGrpSpPr/>
          <p:nvPr/>
        </p:nvGrpSpPr>
        <p:grpSpPr>
          <a:xfrm>
            <a:off x="1190626" y="4721447"/>
            <a:ext cx="6985000" cy="471198"/>
            <a:chOff x="361951" y="6006814"/>
            <a:chExt cx="8382000" cy="5654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56955-D602-46AB-9371-CF5520334FB9}"/>
                </a:ext>
              </a:extLst>
            </p:cNvPr>
            <p:cNvSpPr txBox="1"/>
            <p:nvPr/>
          </p:nvSpPr>
          <p:spPr>
            <a:xfrm>
              <a:off x="628650" y="6006814"/>
              <a:ext cx="1856176" cy="480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x-none" altLang="es-CL" sz="2000" dirty="0">
                  <a:solidFill>
                    <a:srgbClr val="C55A11"/>
                  </a:solidFill>
                  <a:latin typeface="Source Code Pro" charset="0"/>
                </a:rPr>
                <a:t>Dynamic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4D45A7-0621-42A7-BBE8-160A5BC79C72}"/>
                </a:ext>
              </a:extLst>
            </p:cNvPr>
            <p:cNvSpPr txBox="1"/>
            <p:nvPr/>
          </p:nvSpPr>
          <p:spPr>
            <a:xfrm>
              <a:off x="6787514" y="6062388"/>
              <a:ext cx="1727836" cy="48013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x-none" altLang="es-CL" sz="2000" dirty="0">
                  <a:solidFill>
                    <a:srgbClr val="5086E0"/>
                  </a:solidFill>
                  <a:latin typeface="Source Code Pro" charset="0"/>
                </a:rPr>
                <a:t>Static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B2A0F6-46A1-4C95-A879-325C3D830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1" y="6572251"/>
              <a:ext cx="8382000" cy="0"/>
            </a:xfrm>
            <a:prstGeom prst="straightConnector1">
              <a:avLst/>
            </a:prstGeom>
            <a:ln w="76200">
              <a:gradFill>
                <a:gsLst>
                  <a:gs pos="100000">
                    <a:srgbClr val="5086E0"/>
                  </a:gs>
                  <a:gs pos="0">
                    <a:schemeClr val="accent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FEB1E-AC14-4586-A91E-0DAAAB23BCC6}"/>
              </a:ext>
            </a:extLst>
          </p:cNvPr>
          <p:cNvCxnSpPr/>
          <p:nvPr/>
        </p:nvCxnSpPr>
        <p:spPr>
          <a:xfrm flipV="1">
            <a:off x="2415266" y="4011432"/>
            <a:ext cx="100691" cy="44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B7AEC-52FE-4F85-B5E0-2EF172B504F6}"/>
              </a:ext>
            </a:extLst>
          </p:cNvPr>
          <p:cNvCxnSpPr/>
          <p:nvPr/>
        </p:nvCxnSpPr>
        <p:spPr>
          <a:xfrm flipV="1">
            <a:off x="6521904" y="3941049"/>
            <a:ext cx="100691" cy="442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1E141-AF74-46C9-B945-8622FCDFD817}"/>
              </a:ext>
            </a:extLst>
          </p:cNvPr>
          <p:cNvGrpSpPr/>
          <p:nvPr/>
        </p:nvGrpSpPr>
        <p:grpSpPr>
          <a:xfrm>
            <a:off x="970809" y="4929295"/>
            <a:ext cx="678391" cy="523220"/>
            <a:chOff x="1064626" y="2559960"/>
            <a:chExt cx="678391" cy="5232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12D174-1D47-483B-9AD2-B9FB68873EDF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345A6A-5257-45AA-B28A-4639CA6B5CFF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A47CA2C7-BAF2-435E-B0FF-9632CE04A5B1}"/>
              </a:ext>
            </a:extLst>
          </p:cNvPr>
          <p:cNvSpPr/>
          <p:nvPr/>
        </p:nvSpPr>
        <p:spPr>
          <a:xfrm>
            <a:off x="6838122" y="3078102"/>
            <a:ext cx="1087838" cy="589489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6012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7342 -3.33333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463-33C1-4334-8A69-62D8914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DE33A9-55B8-41F6-B538-4C80FA2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E9E7B-F546-4113-BB05-3ECADF6BFB93}"/>
                  </a:ext>
                </a:extLst>
              </p:cNvPr>
              <p:cNvSpPr txBox="1"/>
              <p:nvPr/>
            </p:nvSpPr>
            <p:spPr>
              <a:xfrm>
                <a:off x="628650" y="1166094"/>
                <a:ext cx="7886700" cy="4056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80985">
                  <a:defRPr/>
                </a:pPr>
                <a:r>
                  <a:rPr lang="en-US" sz="2333" b="1" dirty="0">
                    <a:solidFill>
                      <a:prstClr val="black"/>
                    </a:solidFill>
                    <a:latin typeface="Calibri" panose="020F0502020204030204"/>
                  </a:rPr>
                  <a:t>Conservative extension of static verification system</a:t>
                </a: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In a completely precise program</a:t>
                </a:r>
              </a:p>
              <a:p>
                <a:pPr defTabSz="380985">
                  <a:defRPr/>
                </a:pPr>
                <a:r>
                  <a:rPr lang="en-US" sz="1500" i="1" dirty="0">
                    <a:solidFill>
                      <a:prstClr val="black"/>
                    </a:solidFill>
                    <a:latin typeface="Calibri" panose="020F0502020204030204"/>
                  </a:rPr>
                  <a:t>a) </a:t>
                </a: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WLP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  if and only 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					(static semantics)</a:t>
                </a:r>
              </a:p>
              <a:p>
                <a:pPr defTabSz="380985">
                  <a:defRPr/>
                </a:pPr>
                <a:r>
                  <a:rPr lang="en-US" sz="1500" i="1" dirty="0">
                    <a:solidFill>
                      <a:prstClr val="black"/>
                    </a:solidFill>
                    <a:latin typeface="Calibri" panose="020F0502020204030204"/>
                  </a:rPr>
                  <a:t>b)</a:t>
                </a: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  if and only 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e>
                    </m:acc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								(dynamic semantics)</a:t>
                </a:r>
              </a:p>
              <a:p>
                <a:pPr defTabSz="380985">
                  <a:defRPr/>
                </a:pPr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2333" b="1" dirty="0">
                    <a:solidFill>
                      <a:prstClr val="black"/>
                    </a:solidFill>
                    <a:latin typeface="Calibri" panose="020F0502020204030204"/>
                  </a:rPr>
                  <a:t>Gradual guarantee   									  </a:t>
                </a:r>
                <a:r>
                  <a:rPr lang="x-none" altLang="es-CL" sz="15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pple Garamond" charset="0"/>
                  </a:rPr>
                  <a:t>[Siek </a:t>
                </a:r>
                <a:r>
                  <a:rPr lang="x-none" altLang="es-CL" sz="1500" b="1" i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pple Garamond" charset="0"/>
                  </a:rPr>
                  <a:t>et al</a:t>
                </a:r>
                <a:r>
                  <a:rPr lang="x-none" altLang="es-CL" sz="15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pple Garamond" charset="0"/>
                  </a:rPr>
                  <a:t>, 2015]</a:t>
                </a:r>
                <a:endParaRPr lang="en-US" sz="2333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Reducing precision preserves…</a:t>
                </a:r>
              </a:p>
              <a:p>
                <a:pPr defTabSz="380985">
                  <a:defRPr/>
                </a:pPr>
                <a:r>
                  <a:rPr lang="en-US" sz="1500" i="1" dirty="0">
                    <a:solidFill>
                      <a:prstClr val="black"/>
                    </a:solidFill>
                    <a:latin typeface="Calibri" panose="020F0502020204030204"/>
                  </a:rPr>
                  <a:t>a)  Validity. </a:t>
                </a: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													(static semantics)</a:t>
                </a: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For any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with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15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prstClr val="black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rPr>
                      <m:t>⊑</m:t>
                    </m:r>
                    <m:r>
                      <a:rPr lang="en-US" sz="15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𝑝</m:t>
                            </m:r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15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prstClr val="black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rPr>
                      <m:t>⊑</m:t>
                    </m:r>
                    <m:r>
                      <a:rPr lang="en-US" sz="15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𝑞</m:t>
                            </m:r>
                            <m:r>
                              <a:rPr lang="en-US" sz="15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    If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then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WLP</m:t>
                        </m:r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1500" i="1" dirty="0">
                    <a:solidFill>
                      <a:prstClr val="black"/>
                    </a:solidFill>
                    <a:latin typeface="Calibri" panose="020F0502020204030204"/>
                  </a:rPr>
                  <a:t>b)  Reducibility.												</a:t>
                </a: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(dynamic semantics)</a:t>
                </a: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Reducing precision of a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(any pre-/postconditions) yields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  <a:endParaRPr lang="en-US" sz="1500" i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    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 panose="020F0502020204030204"/>
                  </a:rPr>
                  <a:t> 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380985">
                  <a:defRPr/>
                </a:pPr>
                <a:r>
                  <a:rPr lang="en-US" sz="2333" b="1" dirty="0">
                    <a:solidFill>
                      <a:prstClr val="black"/>
                    </a:solidFill>
                    <a:latin typeface="Calibri" panose="020F0502020204030204"/>
                  </a:rPr>
                  <a:t>Soundness						</a:t>
                </a:r>
                <a:endParaRPr lang="en-US" sz="15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E9E7B-F546-4113-BB05-3ECADF6BF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66094"/>
                <a:ext cx="7886700" cy="4056688"/>
              </a:xfrm>
              <a:prstGeom prst="rect">
                <a:avLst/>
              </a:prstGeom>
              <a:blipFill>
                <a:blip r:embed="rId3"/>
                <a:stretch>
                  <a:fillRect l="-1159" t="-1201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109019-7F41-4ED3-AB70-763AA67CC5B0}"/>
              </a:ext>
            </a:extLst>
          </p:cNvPr>
          <p:cNvSpPr/>
          <p:nvPr/>
        </p:nvSpPr>
        <p:spPr>
          <a:xfrm>
            <a:off x="4732188" y="4771569"/>
            <a:ext cx="3360022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0985">
              <a:defRPr/>
            </a:pPr>
            <a:r>
              <a:rPr lang="en-US" sz="2333" b="1" dirty="0">
                <a:solidFill>
                  <a:prstClr val="black"/>
                </a:solidFill>
                <a:latin typeface="Calibri" panose="020F0502020204030204"/>
              </a:rPr>
              <a:t>   Pay-as-you-go overhead</a:t>
            </a:r>
            <a:endParaRPr lang="en-US" sz="2333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13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BA07-A614-4974-9363-882BE397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32FB-D9FC-4DF7-8928-1461ECD9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512"/>
            <a:ext cx="7886700" cy="3626115"/>
          </a:xfrm>
        </p:spPr>
        <p:txBody>
          <a:bodyPr>
            <a:normAutofit/>
          </a:bodyPr>
          <a:lstStyle/>
          <a:p>
            <a:r>
              <a:rPr lang="en-US" sz="2400" dirty="0"/>
              <a:t>Developed gradual verification system</a:t>
            </a:r>
          </a:p>
          <a:p>
            <a:r>
              <a:rPr lang="en-US" sz="2400" dirty="0"/>
              <a:t>Adapted and extended techniques from gradual typing, e.g.</a:t>
            </a:r>
          </a:p>
          <a:p>
            <a:pPr lvl="1"/>
            <a:r>
              <a:rPr lang="en-US" dirty="0"/>
              <a:t>AGT (Garcia et. al., 2016)</a:t>
            </a:r>
          </a:p>
          <a:p>
            <a:pPr lvl="1"/>
            <a:r>
              <a:rPr lang="en-US" dirty="0"/>
              <a:t>Gradual Guarantees (</a:t>
            </a:r>
            <a:r>
              <a:rPr lang="en-US" dirty="0" err="1"/>
              <a:t>Siek</a:t>
            </a:r>
            <a:r>
              <a:rPr lang="en-US" dirty="0"/>
              <a:t> et. al., 2015)</a:t>
            </a:r>
          </a:p>
          <a:p>
            <a:r>
              <a:rPr lang="en-US" sz="2400" dirty="0"/>
              <a:t>Prototype Implementation</a:t>
            </a:r>
          </a:p>
          <a:p>
            <a:r>
              <a:rPr lang="en-US" sz="2400" dirty="0"/>
              <a:t>Formal Proofs in Coq</a:t>
            </a:r>
          </a:p>
          <a:p>
            <a:r>
              <a:rPr lang="en-US" sz="2400" dirty="0"/>
              <a:t>Extension to Implicit Dynamic Frames</a:t>
            </a:r>
          </a:p>
          <a:p>
            <a:pPr marL="342900" lvl="1" indent="0">
              <a:buNone/>
            </a:pPr>
            <a:endParaRPr lang="en-US" sz="2000" dirty="0"/>
          </a:p>
          <a:p>
            <a:pPr marL="342900" lvl="1" indent="0">
              <a:buNone/>
            </a:pPr>
            <a:r>
              <a:rPr lang="en-US" sz="2000" dirty="0"/>
              <a:t>	see </a:t>
            </a:r>
            <a:r>
              <a:rPr lang="en-US" sz="2000" dirty="0">
                <a:hlinkClick r:id="rId3"/>
              </a:rPr>
              <a:t>http://olydis.github.io/GradVer/impl/HTML5wp/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6EA6-D298-4E93-9641-08668571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311E-89F2-4269-9A08-FE158A9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265E-6CE1-4365-8028-2427331D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5529"/>
            <a:ext cx="8260484" cy="3940969"/>
          </a:xfrm>
        </p:spPr>
        <p:txBody>
          <a:bodyPr>
            <a:normAutofit/>
          </a:bodyPr>
          <a:lstStyle/>
          <a:p>
            <a:r>
              <a:rPr lang="en-US" sz="2800" dirty="0"/>
              <a:t>Richer Program Logic</a:t>
            </a:r>
          </a:p>
          <a:p>
            <a:pPr lvl="1"/>
            <a:r>
              <a:rPr lang="en-US" sz="2500" dirty="0"/>
              <a:t>Implicit Dynamic Frames</a:t>
            </a:r>
          </a:p>
          <a:p>
            <a:pPr lvl="1"/>
            <a:r>
              <a:rPr lang="en-US" sz="2400" dirty="0"/>
              <a:t>Recursive predicates</a:t>
            </a:r>
          </a:p>
          <a:p>
            <a:pPr lvl="1"/>
            <a:r>
              <a:rPr lang="en-US" sz="2400" dirty="0"/>
              <a:t>HOL</a:t>
            </a:r>
          </a:p>
          <a:p>
            <a:endParaRPr lang="en-US" sz="2800" dirty="0"/>
          </a:p>
          <a:p>
            <a:r>
              <a:rPr lang="en-US" sz="2800" dirty="0"/>
              <a:t>Full Implementation (e.g. via Chalice)</a:t>
            </a:r>
          </a:p>
          <a:p>
            <a:pPr lvl="1"/>
            <a:r>
              <a:rPr lang="en-US" sz="2400" dirty="0"/>
              <a:t>Benchmarks</a:t>
            </a:r>
          </a:p>
          <a:p>
            <a:pPr lvl="1"/>
            <a:r>
              <a:rPr lang="en-US" sz="2400" dirty="0"/>
              <a:t>Play with larger real-world scenarios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2E6CE-8F66-487C-AD9B-618203CA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B4D6-A1A5-4A02-AFA0-B9C986D8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3A52-C7A3-4D34-AD86-5FDC2FCF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EA92-2BDD-4483-8A0E-7F72F600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A5592-3B1E-4F89-B452-B91744BB28B6}"/>
              </a:ext>
            </a:extLst>
          </p:cNvPr>
          <p:cNvSpPr/>
          <p:nvPr/>
        </p:nvSpPr>
        <p:spPr>
          <a:xfrm>
            <a:off x="2286000" y="1862195"/>
            <a:ext cx="4572000" cy="1990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Challenges</a:t>
            </a:r>
          </a:p>
          <a:p>
            <a:pPr lvl="1"/>
            <a:r>
              <a:rPr lang="en-US" sz="1667" dirty="0"/>
              <a:t>Finding implementable approximations for abstract definitions???</a:t>
            </a:r>
          </a:p>
          <a:p>
            <a:pPr lvl="1"/>
            <a:r>
              <a:rPr lang="en-US" sz="1667" dirty="0"/>
              <a:t>Efficient runtime semantics</a:t>
            </a:r>
          </a:p>
          <a:p>
            <a:pPr lvl="1"/>
            <a:r>
              <a:rPr lang="en-US" sz="1667" dirty="0"/>
              <a:t>Implicit Dynamic Frames: imprecision and framing</a:t>
            </a:r>
          </a:p>
        </p:txBody>
      </p:sp>
    </p:spTree>
    <p:extLst>
      <p:ext uri="{BB962C8B-B14F-4D97-AF65-F5344CB8AC3E}">
        <p14:creationId xmlns:p14="http://schemas.microsoft.com/office/powerpoint/2010/main" val="237598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74C3A-A477-4185-8418-5D52CE3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A9833-3D15-4392-B2DA-911C7F773973}"/>
                  </a:ext>
                </a:extLst>
              </p:cNvPr>
              <p:cNvSpPr/>
              <p:nvPr/>
            </p:nvSpPr>
            <p:spPr>
              <a:xfrm>
                <a:off x="930686" y="649299"/>
                <a:ext cx="7282626" cy="170514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52400" tIns="152400" rIns="152400" bIns="76200" rtlCol="0" anchor="t" anchorCtr="0"/>
              <a:lstStyle/>
              <a:p>
                <a:pPr algn="ctr"/>
                <a:r>
                  <a:rPr lang="en-US" sz="1667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Teaser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en-US" sz="1500" dirty="0">
                  <a:latin typeface="Consolas" panose="020B0609020204030204" pitchFamily="49" charset="0"/>
                </a:endParaRPr>
              </a:p>
              <a:p>
                <a:r>
                  <a:rPr lang="en-US" sz="1500" dirty="0">
                    <a:ea typeface="Cambria Math" panose="02040503050406030204" pitchFamily="18" charset="0"/>
                  </a:rPr>
                  <a:t>Can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𝜋</m:t>
                    </m:r>
                    <m:acc>
                      <m:accPr>
                        <m:chr m:val="̃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sz="1500" dirty="0">
                    <a:ea typeface="Cambria Math" panose="02040503050406030204" pitchFamily="18" charset="0"/>
                  </a:rPr>
                  <a:t>  be implemented as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</a:rPr>
                      <m:t>staticPartOf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500" dirty="0">
                    <a:ea typeface="Cambria Math" panose="02040503050406030204" pitchFamily="18" charset="0"/>
                  </a:rPr>
                  <a:t> ?</a:t>
                </a:r>
                <a:endParaRPr lang="en-US" sz="15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sz="1500" dirty="0">
                    <a:ea typeface="Cambria Math" panose="02040503050406030204" pitchFamily="18" charset="0"/>
                  </a:rPr>
                  <a:t>Here: yes. But not always, e.g. not for linear logic of </a:t>
                </a:r>
                <a:r>
                  <a:rPr lang="en-US" sz="1500" b="1" dirty="0">
                    <a:ea typeface="Cambria Math" panose="02040503050406030204" pitchFamily="18" charset="0"/>
                  </a:rPr>
                  <a:t>Implicit Dynamic Frames</a:t>
                </a:r>
                <a:r>
                  <a:rPr lang="en-US" sz="15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15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	</a:t>
                </a:r>
                <a:r>
                  <a:rPr lang="en-US" sz="1333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? * 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== 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b.f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)={ </m:t>
                    </m:r>
                  </m:oMath>
                </a14:m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acc(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 * 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acc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b.f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 * 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== 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b.f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US" sz="15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						</a:t>
                </a:r>
                <a:r>
                  <a:rPr lang="en-US" sz="1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:r>
                  <a:rPr lang="en-US" sz="15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acc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 * (a == b) * (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a.f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== </a:t>
                </a:r>
                <a:r>
                  <a:rPr lang="en-US" sz="1333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b.f</a:t>
                </a:r>
                <a:r>
                  <a:rPr lang="en-US" sz="1333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1500" dirty="0">
                  <a:latin typeface="Consolas" panose="020B0609020204030204" pitchFamily="49" charset="0"/>
                </a:endParaRPr>
              </a:p>
              <a:p>
                <a:endParaRPr lang="en-US" sz="1500" dirty="0">
                  <a:latin typeface="Consolas" panose="020B0609020204030204" pitchFamily="49" charset="0"/>
                </a:endParaRPr>
              </a:p>
              <a:p>
                <a:pPr algn="ctr"/>
                <a:endParaRPr lang="en-US" sz="15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5A9833-3D15-4392-B2DA-911C7F773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6" y="649299"/>
                <a:ext cx="7282626" cy="1705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90B89B9-020D-4904-8E17-419335165A6D}"/>
              </a:ext>
            </a:extLst>
          </p:cNvPr>
          <p:cNvSpPr/>
          <p:nvPr/>
        </p:nvSpPr>
        <p:spPr>
          <a:xfrm>
            <a:off x="1285875" y="4675159"/>
            <a:ext cx="6684818" cy="904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400" tIns="76200" rIns="152400" bIns="76200" rtlCol="0" anchor="t" anchorCtr="0"/>
          <a:lstStyle/>
          <a:p>
            <a:pPr algn="ctr" defTabSz="380985">
              <a:spcAft>
                <a:spcPts val="250"/>
              </a:spcAft>
              <a:defRPr/>
            </a:pPr>
            <a:r>
              <a:rPr lang="en-US" sz="1667" dirty="0">
                <a:solidFill>
                  <a:prstClr val="white">
                    <a:lumMod val="65000"/>
                  </a:prstClr>
                </a:solidFill>
                <a:latin typeface="Calibri Light" panose="020F0302020204030204"/>
                <a:ea typeface="Cambria Math" panose="02040503050406030204" pitchFamily="18" charset="0"/>
              </a:rPr>
              <a:t>Teaser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ctr" defTabSz="380985">
              <a:defRPr/>
            </a:pPr>
            <a:r>
              <a:rPr lang="en-US" sz="1333" dirty="0">
                <a:solidFill>
                  <a:srgbClr val="4472C4"/>
                </a:solidFill>
                <a:latin typeface="Calibri" panose="020F0502020204030204"/>
                <a:ea typeface="Cambria Math" panose="02040503050406030204" pitchFamily="18" charset="0"/>
              </a:rPr>
              <a:t>States</a:t>
            </a: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Cambria Math" panose="02040503050406030204" pitchFamily="18" charset="0"/>
              </a:rPr>
              <a:t> may diverge with Implicit Dynamic Frames due to permissions</a:t>
            </a:r>
          </a:p>
          <a:p>
            <a:pPr algn="ctr" defTabSz="380985">
              <a:defRPr/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Cambria Math" panose="02040503050406030204" pitchFamily="18" charset="0"/>
              </a:rPr>
              <a:t>(but remain observably identical)</a:t>
            </a:r>
            <a:endParaRPr lang="en-US" sz="133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380985">
              <a:defRPr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algn="ctr" defTabSz="380985">
              <a:defRPr/>
            </a:pPr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68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E7E-AE0F-4A6F-93CA-987B6D35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Hoare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C244-7074-419F-8FB6-C1EDE9C7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075766"/>
            <a:ext cx="6673503" cy="4071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{ a } s1 {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1667" dirty="0">
                <a:latin typeface="Consolas" panose="020B0609020204030204" pitchFamily="49" charset="0"/>
              </a:rPr>
              <a:t> }      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1667" dirty="0">
                <a:latin typeface="Consolas" panose="020B0609020204030204" pitchFamily="49" charset="0"/>
              </a:rPr>
              <a:t> =&gt;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sz="1667" dirty="0">
                <a:latin typeface="Consolas" panose="020B0609020204030204" pitchFamily="49" charset="0"/>
              </a:rPr>
              <a:t>       {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sz="1667" dirty="0">
                <a:latin typeface="Consolas" panose="020B0609020204030204" pitchFamily="49" charset="0"/>
              </a:rPr>
              <a:t> } s2 { d }</a:t>
            </a: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———————————————————————————————————————————————— </a:t>
            </a:r>
            <a:r>
              <a:rPr lang="en-US" sz="1667" dirty="0" err="1">
                <a:latin typeface="Consolas" panose="020B0609020204030204" pitchFamily="49" charset="0"/>
              </a:rPr>
              <a:t>HSeq</a:t>
            </a:r>
            <a:endParaRPr lang="en-US" sz="1667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               { a } s1; s2 { d }</a:t>
            </a:r>
          </a:p>
          <a:p>
            <a:pPr marL="0" indent="0">
              <a:buNone/>
            </a:pPr>
            <a:endParaRPr lang="en-US" sz="1667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~{ a } s1 {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1667" dirty="0">
                <a:latin typeface="Consolas" panose="020B0609020204030204" pitchFamily="49" charset="0"/>
              </a:rPr>
              <a:t> }     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1667" dirty="0">
                <a:latin typeface="Consolas" panose="020B0609020204030204" pitchFamily="49" charset="0"/>
              </a:rPr>
              <a:t> ~&gt;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sz="1667" dirty="0">
                <a:latin typeface="Consolas" panose="020B0609020204030204" pitchFamily="49" charset="0"/>
              </a:rPr>
              <a:t>      ~{ </a:t>
            </a:r>
            <a:r>
              <a:rPr lang="en-US" sz="1667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sz="1667" dirty="0">
                <a:latin typeface="Consolas" panose="020B0609020204030204" pitchFamily="49" charset="0"/>
              </a:rPr>
              <a:t> } s2 { d }</a:t>
            </a: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———————————————————————————————————————————————— ~</a:t>
            </a:r>
            <a:r>
              <a:rPr lang="en-US" sz="1667" dirty="0" err="1">
                <a:latin typeface="Consolas" panose="020B0609020204030204" pitchFamily="49" charset="0"/>
              </a:rPr>
              <a:t>HSeq</a:t>
            </a:r>
            <a:r>
              <a:rPr lang="en-US" sz="1667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               ~{ a } s1; s2 { d }</a:t>
            </a:r>
          </a:p>
          <a:p>
            <a:pPr marL="0" indent="0">
              <a:buNone/>
            </a:pPr>
            <a:endParaRPr lang="en-US" sz="1667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67" dirty="0">
                <a:latin typeface="Consolas" panose="020B0609020204030204" pitchFamily="49" charset="0"/>
              </a:rPr>
              <a:t>Too relaxed! Example:</a:t>
            </a:r>
          </a:p>
          <a:p>
            <a:pPr marL="0" indent="0">
              <a:buNone/>
            </a:pPr>
            <a:endParaRPr lang="en-US" sz="1667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33" dirty="0">
                <a:latin typeface="Consolas" panose="020B0609020204030204" pitchFamily="49" charset="0"/>
              </a:rPr>
              <a:t>{ ? } skip { x == 4 }      { x == 4 } skip { ? }</a:t>
            </a:r>
          </a:p>
          <a:p>
            <a:pPr marL="0" indent="0">
              <a:buNone/>
            </a:pPr>
            <a:r>
              <a:rPr lang="en-US" sz="1333" dirty="0">
                <a:latin typeface="Consolas" panose="020B0609020204030204" pitchFamily="49" charset="0"/>
              </a:rPr>
              <a:t>————————————————————————————————————————————————</a:t>
            </a:r>
          </a:p>
          <a:p>
            <a:pPr marL="0" indent="0">
              <a:buNone/>
            </a:pPr>
            <a:r>
              <a:rPr lang="en-US" sz="1333" dirty="0">
                <a:latin typeface="Consolas" panose="020B0609020204030204" pitchFamily="49" charset="0"/>
              </a:rPr>
              <a:t>           { ? } skip; skip { ? }</a:t>
            </a:r>
          </a:p>
          <a:p>
            <a:pPr marL="0" indent="0">
              <a:buNone/>
            </a:pPr>
            <a:endParaRPr lang="en-US" sz="1333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=&gt; Need additional restriction on b and c to ensure sound reasoning. That’s either SP on s1 or WLP on s2. The WLP option means detecting violations </a:t>
            </a:r>
            <a:r>
              <a:rPr lang="en-US" sz="1750" i="1" dirty="0">
                <a:latin typeface="Consolas" panose="020B0609020204030204" pitchFamily="49" charset="0"/>
              </a:rPr>
              <a:t>sooner</a:t>
            </a:r>
            <a:r>
              <a:rPr lang="en-US" sz="175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333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67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40C96-CF1D-4505-90D8-E26D819A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/>
              <a:t>Bonus: { F }-partial Galois connection</a:t>
            </a:r>
            <a:endParaRPr lang="de-DE" sz="3333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5643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0B0-6CAF-4F63-BB98-8B9BD2D1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Gradual Verification in 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CCEB-629C-466C-99F8-7F7831FB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999ED-FBBC-4764-B612-D0BE9E0B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579DB-3062-4FED-A5A9-7B2B173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E42AE-1394-4728-8494-B6662DC62AA4}"/>
              </a:ext>
            </a:extLst>
          </p:cNvPr>
          <p:cNvSpPr txBox="1"/>
          <p:nvPr/>
        </p:nvSpPr>
        <p:spPr>
          <a:xfrm>
            <a:off x="1719165" y="1081528"/>
            <a:ext cx="57016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returns updated balance</a:t>
            </a:r>
            <a:endParaRPr 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17;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E4A7C-550F-4EA3-A55B-9518FB1558EF}"/>
              </a:ext>
            </a:extLst>
          </p:cNvPr>
          <p:cNvSpPr txBox="1"/>
          <p:nvPr/>
        </p:nvSpPr>
        <p:spPr>
          <a:xfrm>
            <a:off x="1719165" y="4629212"/>
            <a:ext cx="4471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Goal: statically verify that assertion holds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D22D917-DAAF-42B7-884C-9F402155599E}"/>
              </a:ext>
            </a:extLst>
          </p:cNvPr>
          <p:cNvSpPr/>
          <p:nvPr/>
        </p:nvSpPr>
        <p:spPr>
          <a:xfrm rot="18997794">
            <a:off x="1545142" y="3883603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24888-D145-4757-88FD-282E3CAE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7F01F-D55E-40D3-9444-A103DA164CC3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1CD28-96D7-48E3-B8B8-8493D5CEDF1B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73C12-12D2-43C0-B641-0DE85138A158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1BA467-91A3-42DF-AAED-3B45B36C6ECE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ADC914-507A-478E-8299-7A301EBC7DBD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A347B-3165-4D8D-8484-59293DD88F08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8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"/>
    </mc:Choice>
    <mc:Fallback xmlns="">
      <p:transition spd="slow" advTm="7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A7C-550F-4EA3-A55B-9518FB1558EF}"/>
              </a:ext>
            </a:extLst>
          </p:cNvPr>
          <p:cNvSpPr txBox="1"/>
          <p:nvPr/>
        </p:nvSpPr>
        <p:spPr>
          <a:xfrm>
            <a:off x="965575" y="5826750"/>
            <a:ext cx="4402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Works with DV (runtime cost) but not 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57016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&gt;=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17;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7266CC-8C9B-4795-A006-DECD5508FB2F}"/>
                  </a:ext>
                </a:extLst>
              </p:cNvPr>
              <p:cNvSpPr/>
              <p:nvPr/>
            </p:nvSpPr>
            <p:spPr>
              <a:xfrm>
                <a:off x="1742926" y="1680858"/>
                <a:ext cx="6446337" cy="2823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dirty="0">
                        <a:latin typeface="Cambria Math" panose="02040503050406030204" pitchFamily="18" charset="0"/>
                      </a:rPr>
                      <m:t>WLP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000" dirty="0">
                    <a:latin typeface="Consolas" panose="020B0609020204030204" pitchFamily="49" charset="0"/>
                  </a:rPr>
                  <a:t> balance – amount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result &gt;= 0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</a:p>
              <a:p>
                <a:pPr algn="r"/>
                <a:r>
                  <a:rPr lang="en-US" sz="1500" b="1" dirty="0">
                    <a:latin typeface="Consolas" panose="020B0609020204030204" pitchFamily="49" charset="0"/>
                  </a:rPr>
                  <a:t> </a:t>
                </a:r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 </a:t>
                </a:r>
                <a:r>
                  <a:rPr lang="en-US" sz="1500" dirty="0">
                    <a:latin typeface="Consolas" panose="020B0609020204030204" pitchFamily="49" charset="0"/>
                  </a:rPr>
                  <a:t>  </a:t>
                </a:r>
                <a:r>
                  <a:rPr lang="en-US" sz="1500" b="1" dirty="0">
                    <a:latin typeface="Consolas" panose="020B0609020204030204" pitchFamily="49" charset="0"/>
                  </a:rPr>
                  <a:t>balance – amount &gt;= 0</a:t>
                </a:r>
              </a:p>
              <a:p>
                <a:pPr algn="r"/>
                <a:endParaRPr lang="en-US" sz="5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   </a:t>
                </a:r>
                <a:r>
                  <a:rPr lang="en-US" sz="1500" b="1" dirty="0">
                    <a:latin typeface="Consolas" panose="020B0609020204030204" pitchFamily="49" charset="0"/>
                  </a:rPr>
                  <a:t>result &gt;= 0</a:t>
                </a:r>
              </a:p>
              <a:p>
                <a:pPr algn="r"/>
                <a:endParaRPr lang="en-US" sz="2667" b="1" dirty="0">
                  <a:latin typeface="Consolas" panose="020B0609020204030204" pitchFamily="49" charset="0"/>
                </a:endParaRPr>
              </a:p>
              <a:p>
                <a:pPr algn="r"/>
                <a:endParaRPr lang="en-US" sz="1583" b="1" dirty="0">
                  <a:latin typeface="Consolas" panose="020B0609020204030204" pitchFamily="49" charset="0"/>
                </a:endParaRPr>
              </a:p>
              <a:p>
                <a:pPr algn="r"/>
                <a:endParaRPr lang="en-US" sz="1500" b="1" dirty="0">
                  <a:latin typeface="Consolas" panose="020B0609020204030204" pitchFamily="49" charset="0"/>
                </a:endParaRPr>
              </a:p>
              <a:p>
                <a:pPr algn="r"/>
                <a:endParaRPr lang="en-US" sz="1500" b="1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— —  </a:t>
                </a:r>
                <a:r>
                  <a:rPr lang="en-US" sz="1500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undefined</a:t>
                </a:r>
                <a:endParaRPr lang="en-US" sz="167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 </a:t>
                </a:r>
                <a:r>
                  <a:rPr lang="en-US" sz="1500" b="1" dirty="0">
                    <a:latin typeface="Consolas" panose="020B0609020204030204" pitchFamily="49" charset="0"/>
                  </a:rPr>
                  <a:t>balance &gt;= 10</a:t>
                </a:r>
                <a:endParaRPr lang="en-US" sz="167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  </a:t>
                </a:r>
                <a:r>
                  <a:rPr lang="en-US" sz="1500" b="1" dirty="0">
                    <a:latin typeface="Consolas" panose="020B0609020204030204" pitchFamily="49" charset="0"/>
                  </a:rPr>
                  <a:t>balance &gt;= 0</a:t>
                </a:r>
                <a:endParaRPr lang="en-US" sz="100" dirty="0">
                  <a:latin typeface="Consolas" panose="020B0609020204030204" pitchFamily="49" charset="0"/>
                </a:endParaRPr>
              </a:p>
              <a:p>
                <a:pPr algn="r"/>
                <a:r>
                  <a:rPr lang="en-US" sz="15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— — — — — — — — — — — — — — — — — — — — — — — — — —   </a:t>
                </a:r>
                <a:r>
                  <a:rPr lang="en-US" sz="1500" b="1" dirty="0">
                    <a:latin typeface="Consolas" panose="020B0609020204030204" pitchFamily="49" charset="0"/>
                  </a:rPr>
                  <a:t>true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7266CC-8C9B-4795-A006-DECD5508F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26" y="1680858"/>
                <a:ext cx="6446337" cy="2823850"/>
              </a:xfrm>
              <a:prstGeom prst="rect">
                <a:avLst/>
              </a:prstGeom>
              <a:blipFill>
                <a:blip r:embed="rId3"/>
                <a:stretch>
                  <a:fillRect r="-378" b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30DEF8-7119-4F01-9C66-B7524A52F462}"/>
              </a:ext>
            </a:extLst>
          </p:cNvPr>
          <p:cNvSpPr/>
          <p:nvPr/>
        </p:nvSpPr>
        <p:spPr>
          <a:xfrm>
            <a:off x="2171960" y="1352128"/>
            <a:ext cx="2814775" cy="4798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A24D7-9FCC-418C-A79F-F721F85F4D5E}"/>
              </a:ext>
            </a:extLst>
          </p:cNvPr>
          <p:cNvGrpSpPr/>
          <p:nvPr/>
        </p:nvGrpSpPr>
        <p:grpSpPr>
          <a:xfrm>
            <a:off x="3030682" y="1235440"/>
            <a:ext cx="4058228" cy="727288"/>
            <a:chOff x="2722418" y="1482528"/>
            <a:chExt cx="4869873" cy="872745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B697452-C4E2-40AB-947C-A28F6378643A}"/>
                </a:ext>
              </a:extLst>
            </p:cNvPr>
            <p:cNvSpPr/>
            <p:nvPr/>
          </p:nvSpPr>
          <p:spPr>
            <a:xfrm>
              <a:off x="2722418" y="1752600"/>
              <a:ext cx="4869873" cy="602673"/>
            </a:xfrm>
            <a:prstGeom prst="arc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9C1A62-B8E3-4EB1-B644-6D84C1E500A6}"/>
                    </a:ext>
                  </a:extLst>
                </p:cNvPr>
                <p:cNvSpPr txBox="1"/>
                <p:nvPr/>
              </p:nvSpPr>
              <p:spPr>
                <a:xfrm rot="428761">
                  <a:off x="6406707" y="1482528"/>
                  <a:ext cx="473592" cy="387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9C1A62-B8E3-4EB1-B644-6D84C1E50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28761">
                  <a:off x="6406707" y="1482528"/>
                  <a:ext cx="473592" cy="3877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53D2E3-A6A6-4154-A3BB-C4BDD10FB750}"/>
              </a:ext>
            </a:extLst>
          </p:cNvPr>
          <p:cNvSpPr txBox="1"/>
          <p:nvPr/>
        </p:nvSpPr>
        <p:spPr>
          <a:xfrm>
            <a:off x="5449427" y="1852762"/>
            <a:ext cx="249856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b="1" dirty="0"/>
              <a:t>How is </a:t>
            </a:r>
            <a:r>
              <a:rPr lang="en-US" sz="1500" b="1" dirty="0">
                <a:latin typeface="Consolas" panose="020B0609020204030204" pitchFamily="49" charset="0"/>
              </a:rPr>
              <a:t>withdraw</a:t>
            </a:r>
            <a:r>
              <a:rPr lang="en-US" sz="1667" b="1" dirty="0"/>
              <a:t> verified?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F8E39-83A6-4A4B-B1F3-3C9B68F790BE}"/>
                  </a:ext>
                </a:extLst>
              </p:cNvPr>
              <p:cNvSpPr txBox="1"/>
              <p:nvPr/>
            </p:nvSpPr>
            <p:spPr>
              <a:xfrm>
                <a:off x="1699384" y="4599307"/>
                <a:ext cx="6093798" cy="49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50" dirty="0">
                          <a:latin typeface="Cambria Math" panose="02040503050406030204" pitchFamily="18" charset="0"/>
                        </a:rPr>
                        <m:t>procedure</m:t>
                      </m:r>
                      <m:r>
                        <a:rPr lang="en-US" sz="175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5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75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50" dirty="0">
                          <a:latin typeface="Cambria Math" panose="02040503050406030204" pitchFamily="18" charset="0"/>
                        </a:rPr>
                        <m:t>vali</m:t>
                      </m:r>
                      <m:r>
                        <m:rPr>
                          <m:sty m:val="p"/>
                        </m:rPr>
                        <a:rPr lang="en-US" sz="1750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750" i="1" dirty="0">
                          <a:latin typeface="Cambria Math" panose="02040503050406030204" pitchFamily="18" charset="0"/>
                        </a:rPr>
                        <m:t>⟺  </m:t>
                      </m:r>
                      <m:d>
                        <m:dPr>
                          <m:ctrlPr>
                            <a:rPr lang="en-US" sz="17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 dirty="0">
                              <a:latin typeface="Cambria Math" panose="02040503050406030204" pitchFamily="18" charset="0"/>
                            </a:rPr>
                            <m:t>pre</m:t>
                          </m:r>
                          <m:d>
                            <m:dPr>
                              <m:ctrlPr>
                                <a:rPr lang="en-US" sz="17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750" i="1" dirty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sz="1750" dirty="0">
                              <a:latin typeface="Cambria Math" panose="02040503050406030204" pitchFamily="18" charset="0"/>
                            </a:rPr>
                            <m:t>WLP</m:t>
                          </m:r>
                          <m:d>
                            <m:dPr>
                              <m:ctrlPr>
                                <a:rPr lang="en-US" sz="17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750" dirty="0">
                                  <a:latin typeface="Cambria Math" panose="02040503050406030204" pitchFamily="18" charset="0"/>
                                </a:rPr>
                                <m:t>body</m:t>
                              </m:r>
                              <m:d>
                                <m:dPr>
                                  <m:ctrlPr>
                                    <a:rPr lang="en-US" sz="17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75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50" dirty="0">
                                  <a:latin typeface="Cambria Math" panose="02040503050406030204" pitchFamily="18" charset="0"/>
                                </a:rPr>
                                <m:t>post</m:t>
                              </m:r>
                              <m:d>
                                <m:dPr>
                                  <m:ctrlPr>
                                    <a:rPr lang="en-US" sz="17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75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F8E39-83A6-4A4B-B1F3-3C9B68F7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84" y="4599307"/>
                <a:ext cx="6093798" cy="495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7CFAB47B-5C68-4387-BB33-4D45A6671FDE}"/>
              </a:ext>
            </a:extLst>
          </p:cNvPr>
          <p:cNvSpPr/>
          <p:nvPr/>
        </p:nvSpPr>
        <p:spPr>
          <a:xfrm rot="18997794">
            <a:off x="1543770" y="3643125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D89AE-EDDE-4D9D-B114-54DADB62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BA4B136-528C-4FF2-9960-9C42DE6A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932F-FA68-40EB-954C-8023F511081E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77558-04D5-43E1-8872-D7A45493E6C1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82215C-9769-4856-912C-595BF149F4FC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3A3A3-151C-4AA4-A55D-4BE5DC346CC9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15382F-E8A7-4221-9D80-A9EA33B5443D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3F841E-4D89-42D0-8E71-1EBC60363534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Symbola"/>
                </a:rPr>
                <a:t>😄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5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57016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&gt;=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17;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23807B7B-1862-44E9-BFFE-4EC6A101EC17}"/>
              </a:ext>
            </a:extLst>
          </p:cNvPr>
          <p:cNvSpPr/>
          <p:nvPr/>
        </p:nvSpPr>
        <p:spPr>
          <a:xfrm rot="18997794">
            <a:off x="1543770" y="3643125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C151-96AA-4AC5-A169-C42957EF62F3}"/>
              </a:ext>
            </a:extLst>
          </p:cNvPr>
          <p:cNvSpPr txBox="1"/>
          <p:nvPr/>
        </p:nvSpPr>
        <p:spPr>
          <a:xfrm>
            <a:off x="2562344" y="4455638"/>
            <a:ext cx="6138960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Postcondition too weak to verify subsequent calls</a:t>
            </a:r>
          </a:p>
          <a:p>
            <a:r>
              <a:rPr lang="en-US" sz="1667" dirty="0">
                <a:solidFill>
                  <a:srgbClr val="C00000"/>
                </a:solidFill>
              </a:rPr>
              <a:t>(but it was really the property we cared for)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50E402-16A0-4E34-AB0F-E6C88174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E29CB-3F20-4DE9-9FB1-163E6967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C3056-6187-4A6B-A893-575C8A3B2ED7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448C-ECA6-4322-A384-2486D6B8A6F6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056E7-C895-41C9-AA54-6397F7221CEF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304E2-CF86-4965-8FE3-961372E4B418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5DED26-07CE-4C3E-90BF-A2FEEB5DB7BD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DD1A53-F4A9-4E49-9E11-D7E8C14EFE6A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😞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66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A7C-550F-4EA3-A55B-9518FB1558EF}"/>
              </a:ext>
            </a:extLst>
          </p:cNvPr>
          <p:cNvSpPr txBox="1"/>
          <p:nvPr/>
        </p:nvSpPr>
        <p:spPr>
          <a:xfrm>
            <a:off x="2408827" y="4463519"/>
            <a:ext cx="5880905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Duplicated logic</a:t>
            </a:r>
            <a:endParaRPr lang="en-US" sz="1500" dirty="0">
              <a:solidFill>
                <a:srgbClr val="C00000"/>
              </a:solidFill>
            </a:endParaRPr>
          </a:p>
          <a:p>
            <a:r>
              <a:rPr lang="en-US" sz="1667" dirty="0">
                <a:solidFill>
                  <a:srgbClr val="C00000"/>
                </a:solidFill>
              </a:rPr>
              <a:t>(which also cannot always work: limited syntax/logic, decidability)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2377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==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(balance) –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17;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7E19A-1CB8-4A0A-91C4-387622FE922F}"/>
              </a:ext>
            </a:extLst>
          </p:cNvPr>
          <p:cNvSpPr/>
          <p:nvPr/>
        </p:nvSpPr>
        <p:spPr>
          <a:xfrm>
            <a:off x="2171960" y="1591186"/>
            <a:ext cx="4771368" cy="2254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82E26-ECCF-4BC0-A8A5-4631593EA47B}"/>
              </a:ext>
            </a:extLst>
          </p:cNvPr>
          <p:cNvSpPr/>
          <p:nvPr/>
        </p:nvSpPr>
        <p:spPr>
          <a:xfrm>
            <a:off x="758861" y="3027229"/>
            <a:ext cx="7852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— — —  </a:t>
            </a:r>
            <a:r>
              <a:rPr lang="en-US" sz="1500" b="1" dirty="0">
                <a:latin typeface="Consolas" panose="020B0609020204030204" pitchFamily="49" charset="0"/>
              </a:rPr>
              <a:t>30 - 10 &gt;= 17</a:t>
            </a: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  </a:t>
            </a:r>
            <a:r>
              <a:rPr lang="en-US" sz="1500" b="1" dirty="0">
                <a:latin typeface="Consolas" panose="020B0609020204030204" pitchFamily="49" charset="0"/>
              </a:rPr>
              <a:t>balance - 10 &gt;= 17</a:t>
            </a: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  </a:t>
            </a:r>
            <a:r>
              <a:rPr lang="en-US" sz="1500" b="1" dirty="0">
                <a:latin typeface="Consolas" panose="020B0609020204030204" pitchFamily="49" charset="0"/>
              </a:rPr>
              <a:t>balance - 10 &gt;= amount</a:t>
            </a:r>
            <a:endParaRPr lang="en-US" sz="167" dirty="0">
              <a:latin typeface="Consolas" panose="020B0609020204030204" pitchFamily="49" charset="0"/>
            </a:endParaRP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— — —  </a:t>
            </a:r>
            <a:r>
              <a:rPr lang="en-US" sz="1500" b="1" dirty="0">
                <a:latin typeface="Consolas" panose="020B0609020204030204" pitchFamily="49" charset="0"/>
              </a:rPr>
              <a:t>balance &gt;= 10</a:t>
            </a:r>
            <a:endParaRPr lang="en-US" sz="167" dirty="0">
              <a:latin typeface="Consolas" panose="020B0609020204030204" pitchFamily="49" charset="0"/>
            </a:endParaRP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— — —   </a:t>
            </a:r>
            <a:r>
              <a:rPr lang="en-US" sz="1500" b="1" dirty="0">
                <a:latin typeface="Consolas" panose="020B0609020204030204" pitchFamily="49" charset="0"/>
              </a:rPr>
              <a:t>balance &gt;= 0</a:t>
            </a:r>
            <a:endParaRPr lang="en-US" sz="100" dirty="0">
              <a:latin typeface="Consolas" panose="020B0609020204030204" pitchFamily="49" charset="0"/>
            </a:endParaRPr>
          </a:p>
          <a:p>
            <a:pPr algn="r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— — — — — — — — — — — — — — — — — — — — — — — — — — — —   </a:t>
            </a:r>
            <a:r>
              <a:rPr lang="en-US" sz="1500" b="1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0707C0-227C-4EB4-88EF-AD1B20B7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6F0793-AE0A-4532-B71E-458A515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8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33A2C-E3C6-4849-9858-7F3C69F52F2D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2D527-605D-4165-B962-5D76A3D6E203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9B991A-77C4-4032-98B6-63C030AE7D5C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C844F9-4464-460E-AF6F-A7A2F1637C94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2C501E-EAFE-491C-ACEF-6D2150412D2F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354C2-325F-4386-AF9E-715EAA2CAD36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😞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1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6CE2C-8E5C-4747-9297-1A8404B47EEF}"/>
              </a:ext>
            </a:extLst>
          </p:cNvPr>
          <p:cNvSpPr txBox="1"/>
          <p:nvPr/>
        </p:nvSpPr>
        <p:spPr>
          <a:xfrm>
            <a:off x="1719165" y="1081528"/>
            <a:ext cx="62377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withdraw(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balance,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1500" dirty="0">
                <a:latin typeface="Consolas" panose="020B0609020204030204" pitchFamily="49" charset="0"/>
              </a:rPr>
              <a:t> balance &gt;= amount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1500" dirty="0">
                <a:latin typeface="Consolas" panose="020B0609020204030204" pitchFamily="49" charset="0"/>
              </a:rPr>
              <a:t>  result ==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(balance) –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old</a:t>
            </a:r>
            <a:r>
              <a:rPr lang="en-US" sz="1500" dirty="0">
                <a:latin typeface="Consolas" panose="020B0609020204030204" pitchFamily="49" charset="0"/>
              </a:rPr>
              <a:t>(amount)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balance - amount;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balance = 30;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savings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amount = </a:t>
            </a:r>
            <a:r>
              <a:rPr lang="en-US" sz="1500" dirty="0" err="1">
                <a:latin typeface="Consolas" panose="020B0609020204030204" pitchFamily="49" charset="0"/>
              </a:rPr>
              <a:t>fetchCost</a:t>
            </a:r>
            <a:r>
              <a:rPr lang="en-US" sz="1500" dirty="0">
                <a:latin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cost for </a:t>
            </a:r>
            <a:r>
              <a:rPr lang="el-GR" sz="1500" dirty="0">
                <a:solidFill>
                  <a:srgbClr val="00B050"/>
                </a:solidFill>
                <a:latin typeface="Consolas" panose="020B0609020204030204" pitchFamily="49" charset="0"/>
              </a:rPr>
              <a:t>λ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-man shirt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amount);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balance = withdraw(balance, 10);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// fees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latin typeface="Consolas" panose="020B0609020204030204" pitchFamily="49" charset="0"/>
              </a:rPr>
              <a:t> balance &gt;= 0;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1C4DA23A-C39B-4805-AD5C-747BE682E5FE}"/>
              </a:ext>
            </a:extLst>
          </p:cNvPr>
          <p:cNvSpPr/>
          <p:nvPr/>
        </p:nvSpPr>
        <p:spPr>
          <a:xfrm rot="18997794">
            <a:off x="1543768" y="3445233"/>
            <a:ext cx="350792" cy="394813"/>
          </a:xfrm>
          <a:prstGeom prst="lightningBolt">
            <a:avLst/>
          </a:prstGeom>
          <a:solidFill>
            <a:srgbClr val="FF3F3F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98361-514E-45F0-A768-32C90CAB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64200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b="1" dirty="0"/>
              <a:t>static</a:t>
            </a:r>
            <a:r>
              <a:rPr lang="en-US" dirty="0"/>
              <a:t> verification…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DF27C-B971-47BA-B03A-E9C8AD2D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B6B0-B7D9-4FFA-BFBA-F075FD596935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7387F-5BA7-4042-A925-6B0DE66786AF}"/>
              </a:ext>
            </a:extLst>
          </p:cNvPr>
          <p:cNvSpPr/>
          <p:nvPr/>
        </p:nvSpPr>
        <p:spPr>
          <a:xfrm>
            <a:off x="3340504" y="3420999"/>
            <a:ext cx="1315316" cy="2254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0978-94D2-48EA-B231-204BD5319F44}"/>
              </a:ext>
            </a:extLst>
          </p:cNvPr>
          <p:cNvSpPr txBox="1"/>
          <p:nvPr/>
        </p:nvSpPr>
        <p:spPr>
          <a:xfrm>
            <a:off x="1285875" y="5005678"/>
            <a:ext cx="15468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x-none" altLang="es-CL" sz="2000" dirty="0">
                <a:solidFill>
                  <a:srgbClr val="C55A11"/>
                </a:solidFill>
                <a:latin typeface="Source Code Pro" charset="0"/>
              </a:rPr>
              <a:t>Dynamic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875D9-F00A-4997-9CD0-271B2A2642B2}"/>
              </a:ext>
            </a:extLst>
          </p:cNvPr>
          <p:cNvSpPr txBox="1"/>
          <p:nvPr/>
        </p:nvSpPr>
        <p:spPr>
          <a:xfrm>
            <a:off x="6418262" y="5051990"/>
            <a:ext cx="14398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x-none" altLang="es-CL" sz="2000" dirty="0">
                <a:solidFill>
                  <a:srgbClr val="5086E0"/>
                </a:solidFill>
                <a:latin typeface="Source Code Pro" charset="0"/>
              </a:rPr>
              <a:t>Static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BE3BB-CCFE-4AD3-9B9F-B4C367943B20}"/>
              </a:ext>
            </a:extLst>
          </p:cNvPr>
          <p:cNvCxnSpPr>
            <a:cxnSpLocks/>
          </p:cNvCxnSpPr>
          <p:nvPr/>
        </p:nvCxnSpPr>
        <p:spPr>
          <a:xfrm>
            <a:off x="1063626" y="5476876"/>
            <a:ext cx="6985000" cy="0"/>
          </a:xfrm>
          <a:prstGeom prst="straightConnector1">
            <a:avLst/>
          </a:prstGeom>
          <a:ln w="76200">
            <a:gradFill>
              <a:gsLst>
                <a:gs pos="100000">
                  <a:srgbClr val="5086E0"/>
                </a:gs>
                <a:gs pos="0">
                  <a:schemeClr val="accent2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C1313-E944-4EB2-A66A-5D1B262F3BC1}"/>
              </a:ext>
            </a:extLst>
          </p:cNvPr>
          <p:cNvGrpSpPr/>
          <p:nvPr/>
        </p:nvGrpSpPr>
        <p:grpSpPr>
          <a:xfrm>
            <a:off x="7654397" y="5217372"/>
            <a:ext cx="678391" cy="523220"/>
            <a:chOff x="1064626" y="2559960"/>
            <a:chExt cx="678391" cy="5232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E240AD-3687-462A-8C36-E8B58BC20AD2}"/>
                </a:ext>
              </a:extLst>
            </p:cNvPr>
            <p:cNvSpPr/>
            <p:nvPr/>
          </p:nvSpPr>
          <p:spPr>
            <a:xfrm>
              <a:off x="1217361" y="2629968"/>
              <a:ext cx="368300" cy="3714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4C36E6-A8F3-43E4-BF1B-D2341BA16C14}"/>
                </a:ext>
              </a:extLst>
            </p:cNvPr>
            <p:cNvSpPr/>
            <p:nvPr/>
          </p:nvSpPr>
          <p:spPr>
            <a:xfrm>
              <a:off x="1064626" y="2559960"/>
              <a:ext cx="6783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😞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53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27884</TotalTime>
  <Words>3211</Words>
  <Application>Microsoft Office PowerPoint</Application>
  <PresentationFormat>On-screen Show (16:10)</PresentationFormat>
  <Paragraphs>731</Paragraphs>
  <Slides>36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Apple Garamond</vt:lpstr>
      <vt:lpstr>Arial</vt:lpstr>
      <vt:lpstr>Calibri</vt:lpstr>
      <vt:lpstr>Calibri Light</vt:lpstr>
      <vt:lpstr>Cambria Math</vt:lpstr>
      <vt:lpstr>Consolas</vt:lpstr>
      <vt:lpstr>Segoe UI Symbol</vt:lpstr>
      <vt:lpstr>Source Code Pro</vt:lpstr>
      <vt:lpstr>Symbola</vt:lpstr>
      <vt:lpstr>Wingdings</vt:lpstr>
      <vt:lpstr>Office Theme</vt:lpstr>
      <vt:lpstr>Gradual Program Verification</vt:lpstr>
      <vt:lpstr>Gradual Language Designs</vt:lpstr>
      <vt:lpstr>From Gradual Typing to Gradual Verification</vt:lpstr>
      <vt:lpstr>Gradual Verification in Action</vt:lpstr>
      <vt:lpstr>From static verification…</vt:lpstr>
      <vt:lpstr>From static verification…</vt:lpstr>
      <vt:lpstr>From static verification…</vt:lpstr>
      <vt:lpstr>From static verification…</vt:lpstr>
      <vt:lpstr>From static verification…</vt:lpstr>
      <vt:lpstr>From static verification…</vt:lpstr>
      <vt:lpstr>…to dynamic verification…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…and anywhere in between</vt:lpstr>
      <vt:lpstr>Inside Gradual Verification</vt:lpstr>
      <vt:lpstr>From Gradual Typing to Gradual Verification</vt:lpstr>
      <vt:lpstr>Adjusting AGT</vt:lpstr>
      <vt:lpstr>Gradual Formula Semantics</vt:lpstr>
      <vt:lpstr>Gradual Semantics via AI</vt:lpstr>
      <vt:lpstr>Gradual Semantics via AI</vt:lpstr>
      <vt:lpstr>Gradual Semantics via AI</vt:lpstr>
      <vt:lpstr>Dynamic Semantics</vt:lpstr>
      <vt:lpstr>Properties</vt:lpstr>
      <vt:lpstr>Contributions</vt:lpstr>
      <vt:lpstr>Perspective</vt:lpstr>
      <vt:lpstr>PowerPoint Presentation</vt:lpstr>
      <vt:lpstr>PowerPoint Presentation</vt:lpstr>
      <vt:lpstr>Why not Hoare logic?</vt:lpstr>
      <vt:lpstr>Bonus: { F }-partial Galois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Program Verification</dc:title>
  <dc:creator>Johannes Bader</dc:creator>
  <cp:lastModifiedBy>Johannes Bader</cp:lastModifiedBy>
  <cp:revision>272</cp:revision>
  <dcterms:created xsi:type="dcterms:W3CDTF">2017-12-15T12:47:53Z</dcterms:created>
  <dcterms:modified xsi:type="dcterms:W3CDTF">2018-01-07T22:31:32Z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Johannes@JOBADER-MB</vt:lpwstr>
  </property>
  <property fmtid="{D5CDD505-2E9C-101B-9397-08002B2CF9AE}" pid="5" name="MSIP_Label_f42aa342-8706-4288-bd11-ebb85995028c_SetDate">
    <vt:lpwstr>2017-12-15T12:48:26.0445475Z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