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notesSlides/notesSlide2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1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3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7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8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0.xml" ContentType="application/vnd.openxmlformats-officedocument.presentationml.notesSlide+xml"/>
  <Override PartName="/ppt/tags/tag150.xml" ContentType="application/vnd.openxmlformats-officedocument.presentationml.tags+xml"/>
  <Override PartName="/ppt/notesSlides/notesSlide41.xml" ContentType="application/vnd.openxmlformats-officedocument.presentationml.notesSlide+xml"/>
  <Override PartName="/ppt/tags/tag151.xml" ContentType="application/vnd.openxmlformats-officedocument.presentationml.tags+xml"/>
  <Override PartName="/ppt/notesSlides/notesSlide42.xml" ContentType="application/vnd.openxmlformats-officedocument.presentationml.notesSlide+xml"/>
  <Override PartName="/ppt/tags/tag152.xml" ContentType="application/vnd.openxmlformats-officedocument.presentationml.tags+xml"/>
  <Override PartName="/ppt/notesSlides/notesSlide43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4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57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19" r:id="rId16"/>
    <p:sldId id="320" r:id="rId17"/>
    <p:sldId id="318" r:id="rId18"/>
    <p:sldId id="322" r:id="rId19"/>
    <p:sldId id="273" r:id="rId20"/>
    <p:sldId id="279" r:id="rId21"/>
    <p:sldId id="280" r:id="rId22"/>
    <p:sldId id="291" r:id="rId23"/>
    <p:sldId id="311" r:id="rId24"/>
    <p:sldId id="281" r:id="rId25"/>
    <p:sldId id="289" r:id="rId26"/>
    <p:sldId id="274" r:id="rId27"/>
    <p:sldId id="275" r:id="rId28"/>
    <p:sldId id="276" r:id="rId29"/>
    <p:sldId id="278" r:id="rId30"/>
    <p:sldId id="312" r:id="rId31"/>
    <p:sldId id="283" r:id="rId32"/>
    <p:sldId id="288" r:id="rId33"/>
    <p:sldId id="282" r:id="rId34"/>
    <p:sldId id="285" r:id="rId35"/>
    <p:sldId id="292" r:id="rId36"/>
    <p:sldId id="284" r:id="rId37"/>
    <p:sldId id="271" r:id="rId38"/>
    <p:sldId id="287" r:id="rId39"/>
    <p:sldId id="272" r:id="rId40"/>
    <p:sldId id="293" r:id="rId41"/>
    <p:sldId id="294" r:id="rId42"/>
    <p:sldId id="295" r:id="rId43"/>
    <p:sldId id="300" r:id="rId44"/>
    <p:sldId id="301" r:id="rId45"/>
    <p:sldId id="302" r:id="rId46"/>
    <p:sldId id="307" r:id="rId47"/>
    <p:sldId id="303" r:id="rId48"/>
    <p:sldId id="297" r:id="rId49"/>
    <p:sldId id="296" r:id="rId50"/>
    <p:sldId id="313" r:id="rId51"/>
    <p:sldId id="298" r:id="rId52"/>
    <p:sldId id="308" r:id="rId53"/>
    <p:sldId id="310" r:id="rId54"/>
    <p:sldId id="309" r:id="rId55"/>
    <p:sldId id="27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19"/>
            <p14:sldId id="320"/>
            <p14:sldId id="318"/>
            <p14:sldId id="322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291"/>
            <p14:sldId id="311"/>
            <p14:sldId id="281"/>
            <p14:sldId id="289"/>
            <p14:sldId id="274"/>
            <p14:sldId id="275"/>
            <p14:sldId id="276"/>
            <p14:sldId id="278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1"/>
            <p14:sldId id="302"/>
            <p14:sldId id="307"/>
            <p14:sldId id="303"/>
            <p14:sldId id="297"/>
            <p14:sldId id="296"/>
            <p14:sldId id="313"/>
            <p14:sldId id="298"/>
            <p14:sldId id="308"/>
            <p14:sldId id="310"/>
            <p14:sldId id="309"/>
          </p14:sldIdLst>
        </p14:section>
        <p14:section name="IDF" id="{86F4E537-6C15-45F3-BC9E-9E5948831D5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7D31"/>
    <a:srgbClr val="C41E3A"/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>
        <p:scale>
          <a:sx n="66" d="100"/>
          <a:sy n="66" d="100"/>
        </p:scale>
        <p:origin x="360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parts of a semantics affected by gradualization are predicates and functions that operate on types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/>
              <a:t>while previous work has argued in terms of intuition for what is reasonable or not,</a:t>
            </a:r>
          </a:p>
          <a:p>
            <a:r>
              <a:rPr lang="en-US" baseline="0" dirty="0"/>
              <a:t>AGT gives formal </a:t>
            </a:r>
            <a:r>
              <a:rPr lang="en-US" baseline="0"/>
              <a:t>approach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diagram as intro, intro each section as showing certain</a:t>
            </a:r>
            <a:r>
              <a:rPr lang="en-US" baseline="0" dirty="0"/>
              <a:t> section</a:t>
            </a:r>
            <a:endParaRPr lang="en-US" dirty="0"/>
          </a:p>
          <a:p>
            <a:r>
              <a:rPr lang="en-US" dirty="0" err="1"/>
              <a:t>higl</a:t>
            </a:r>
            <a:r>
              <a:rPr lang="en-US" dirty="0"/>
              <a:t> level lemmas, show progression of</a:t>
            </a:r>
            <a:r>
              <a:rPr lang="en-US" baseline="0" dirty="0"/>
              <a:t> logic</a:t>
            </a:r>
          </a:p>
          <a:p>
            <a:r>
              <a:rPr lang="en-US" baseline="0" dirty="0"/>
              <a:t>we also did it for IDF (show example in slide)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16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5.png"/><Relationship Id="rId2" Type="http://schemas.openxmlformats.org/officeDocument/2006/relationships/tags" Target="../tags/tag6.xml"/><Relationship Id="rId16" Type="http://schemas.openxmlformats.org/officeDocument/2006/relationships/image" Target="../media/image1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4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tags" Target="../tags/tag23.xml"/><Relationship Id="rId21" Type="http://schemas.openxmlformats.org/officeDocument/2006/relationships/image" Target="../media/image11.png"/><Relationship Id="rId7" Type="http://schemas.openxmlformats.org/officeDocument/2006/relationships/tags" Target="../tags/tag27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16.png"/><Relationship Id="rId2" Type="http://schemas.openxmlformats.org/officeDocument/2006/relationships/tags" Target="../tags/tag22.xml"/><Relationship Id="rId16" Type="http://schemas.openxmlformats.org/officeDocument/2006/relationships/image" Target="../media/image12.png"/><Relationship Id="rId20" Type="http://schemas.openxmlformats.org/officeDocument/2006/relationships/image" Target="../media/image9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5" Type="http://schemas.openxmlformats.org/officeDocument/2006/relationships/image" Target="../media/image8.png"/><Relationship Id="rId10" Type="http://schemas.openxmlformats.org/officeDocument/2006/relationships/tags" Target="../tags/tag30.xml"/><Relationship Id="rId19" Type="http://schemas.openxmlformats.org/officeDocument/2006/relationships/image" Target="../media/image15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tags" Target="../tags/tag33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notesSlide" Target="../notesSlides/notesSlide14.xml"/><Relationship Id="rId17" Type="http://schemas.openxmlformats.org/officeDocument/2006/relationships/image" Target="../media/image16.png"/><Relationship Id="rId2" Type="http://schemas.openxmlformats.org/officeDocument/2006/relationships/tags" Target="../tags/tag32.xml"/><Relationship Id="rId16" Type="http://schemas.openxmlformats.org/officeDocument/2006/relationships/image" Target="../media/image12.png"/><Relationship Id="rId20" Type="http://schemas.openxmlformats.org/officeDocument/2006/relationships/image" Target="../media/image9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5" Type="http://schemas.openxmlformats.org/officeDocument/2006/relationships/image" Target="../media/image8.png"/><Relationship Id="rId10" Type="http://schemas.openxmlformats.org/officeDocument/2006/relationships/tags" Target="../tags/tag40.xml"/><Relationship Id="rId19" Type="http://schemas.openxmlformats.org/officeDocument/2006/relationships/image" Target="../media/image15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tags" Target="../tags/tag43.xml"/><Relationship Id="rId21" Type="http://schemas.openxmlformats.org/officeDocument/2006/relationships/image" Target="../media/image22.png"/><Relationship Id="rId7" Type="http://schemas.openxmlformats.org/officeDocument/2006/relationships/tags" Target="../tags/tag47.xml"/><Relationship Id="rId12" Type="http://schemas.openxmlformats.org/officeDocument/2006/relationships/notesSlide" Target="../notesSlides/notesSlide15.xml"/><Relationship Id="rId17" Type="http://schemas.openxmlformats.org/officeDocument/2006/relationships/image" Target="../media/image16.png"/><Relationship Id="rId2" Type="http://schemas.openxmlformats.org/officeDocument/2006/relationships/tags" Target="../tags/tag42.xml"/><Relationship Id="rId16" Type="http://schemas.openxmlformats.org/officeDocument/2006/relationships/image" Target="../media/image12.png"/><Relationship Id="rId20" Type="http://schemas.openxmlformats.org/officeDocument/2006/relationships/image" Target="../media/image9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5" Type="http://schemas.openxmlformats.org/officeDocument/2006/relationships/image" Target="../media/image20.png"/><Relationship Id="rId10" Type="http://schemas.openxmlformats.org/officeDocument/2006/relationships/tags" Target="../tags/tag50.xml"/><Relationship Id="rId19" Type="http://schemas.openxmlformats.org/officeDocument/2006/relationships/image" Target="../media/image15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55.xml"/><Relationship Id="rId7" Type="http://schemas.openxmlformats.org/officeDocument/2006/relationships/image" Target="../media/image2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60.xml"/><Relationship Id="rId7" Type="http://schemas.openxmlformats.org/officeDocument/2006/relationships/image" Target="../media/image3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13" Type="http://schemas.openxmlformats.org/officeDocument/2006/relationships/image" Target="../media/image41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39.png"/><Relationship Id="rId5" Type="http://schemas.openxmlformats.org/officeDocument/2006/relationships/tags" Target="../tags/tag67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66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tags" Target="../tags/tag73.xml"/><Relationship Id="rId21" Type="http://schemas.openxmlformats.org/officeDocument/2006/relationships/image" Target="../media/image51.png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29.png"/><Relationship Id="rId25" Type="http://schemas.openxmlformats.org/officeDocument/2006/relationships/image" Target="../media/image55.png"/><Relationship Id="rId2" Type="http://schemas.openxmlformats.org/officeDocument/2006/relationships/tags" Target="../tags/tag72.xml"/><Relationship Id="rId16" Type="http://schemas.openxmlformats.org/officeDocument/2006/relationships/image" Target="../media/image47.png"/><Relationship Id="rId20" Type="http://schemas.openxmlformats.org/officeDocument/2006/relationships/image" Target="../media/image50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image" Target="../media/image54.png"/><Relationship Id="rId5" Type="http://schemas.openxmlformats.org/officeDocument/2006/relationships/tags" Target="../tags/tag75.xml"/><Relationship Id="rId15" Type="http://schemas.openxmlformats.org/officeDocument/2006/relationships/image" Target="../media/image46.png"/><Relationship Id="rId23" Type="http://schemas.openxmlformats.org/officeDocument/2006/relationships/image" Target="../media/image53.png"/><Relationship Id="rId10" Type="http://schemas.openxmlformats.org/officeDocument/2006/relationships/tags" Target="../tags/tag80.xml"/><Relationship Id="rId19" Type="http://schemas.openxmlformats.org/officeDocument/2006/relationships/image" Target="../media/image49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notesSlide" Target="../notesSlides/notesSlide26.xml"/><Relationship Id="rId22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9.png"/><Relationship Id="rId18" Type="http://schemas.openxmlformats.org/officeDocument/2006/relationships/image" Target="../media/image56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47.png"/><Relationship Id="rId17" Type="http://schemas.openxmlformats.org/officeDocument/2006/relationships/image" Target="../media/image55.png"/><Relationship Id="rId2" Type="http://schemas.openxmlformats.org/officeDocument/2006/relationships/tags" Target="../tags/tag84.xml"/><Relationship Id="rId16" Type="http://schemas.openxmlformats.org/officeDocument/2006/relationships/image" Target="../media/image50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46.png"/><Relationship Id="rId5" Type="http://schemas.openxmlformats.org/officeDocument/2006/relationships/tags" Target="../tags/tag87.xml"/><Relationship Id="rId15" Type="http://schemas.openxmlformats.org/officeDocument/2006/relationships/image" Target="../media/image49.png"/><Relationship Id="rId10" Type="http://schemas.openxmlformats.org/officeDocument/2006/relationships/notesSlide" Target="../notesSlides/notesSlide27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93.xml"/><Relationship Id="rId7" Type="http://schemas.openxmlformats.org/officeDocument/2006/relationships/image" Target="../media/image46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8.png"/><Relationship Id="rId4" Type="http://schemas.openxmlformats.org/officeDocument/2006/relationships/tags" Target="../tags/tag94.xml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97.xml"/><Relationship Id="rId7" Type="http://schemas.openxmlformats.org/officeDocument/2006/relationships/image" Target="../media/image58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9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101.xml"/><Relationship Id="rId7" Type="http://schemas.openxmlformats.org/officeDocument/2006/relationships/image" Target="../media/image63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105.xml"/><Relationship Id="rId7" Type="http://schemas.openxmlformats.org/officeDocument/2006/relationships/image" Target="../media/image67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69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31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71.png"/><Relationship Id="rId18" Type="http://schemas.openxmlformats.org/officeDocument/2006/relationships/image" Target="../media/image36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../media/image35.png"/><Relationship Id="rId17" Type="http://schemas.openxmlformats.org/officeDocument/2006/relationships/image" Target="../media/image75.png"/><Relationship Id="rId2" Type="http://schemas.openxmlformats.org/officeDocument/2006/relationships/tags" Target="../tags/tag111.xml"/><Relationship Id="rId16" Type="http://schemas.openxmlformats.org/officeDocument/2006/relationships/image" Target="../media/image74.png"/><Relationship Id="rId20" Type="http://schemas.openxmlformats.org/officeDocument/2006/relationships/image" Target="../media/image77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notesSlide" Target="../notesSlides/notesSlide31.xml"/><Relationship Id="rId5" Type="http://schemas.openxmlformats.org/officeDocument/2006/relationships/tags" Target="../tags/tag114.xml"/><Relationship Id="rId15" Type="http://schemas.openxmlformats.org/officeDocument/2006/relationships/image" Target="../media/image7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6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21.xml"/><Relationship Id="rId7" Type="http://schemas.openxmlformats.org/officeDocument/2006/relationships/image" Target="../media/image78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1.png"/><Relationship Id="rId4" Type="http://schemas.openxmlformats.org/officeDocument/2006/relationships/tags" Target="../tags/tag122.xml"/><Relationship Id="rId9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25.xml"/><Relationship Id="rId7" Type="http://schemas.openxmlformats.org/officeDocument/2006/relationships/image" Target="../media/image82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5.png"/><Relationship Id="rId4" Type="http://schemas.openxmlformats.org/officeDocument/2006/relationships/tags" Target="../tags/tag126.xml"/><Relationship Id="rId9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29.xml"/><Relationship Id="rId7" Type="http://schemas.openxmlformats.org/officeDocument/2006/relationships/image" Target="../media/image86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30.xml"/><Relationship Id="rId9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35.xml"/><Relationship Id="rId7" Type="http://schemas.openxmlformats.org/officeDocument/2006/relationships/image" Target="../media/image9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36.xml"/><Relationship Id="rId9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41.xml"/><Relationship Id="rId7" Type="http://schemas.openxmlformats.org/officeDocument/2006/relationships/image" Target="../media/image92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42.xml"/><Relationship Id="rId9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45.xml"/><Relationship Id="rId7" Type="http://schemas.openxmlformats.org/officeDocument/2006/relationships/image" Target="../media/image98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97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48.xml"/><Relationship Id="rId7" Type="http://schemas.openxmlformats.org/officeDocument/2006/relationships/image" Target="../media/image92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49.xml"/><Relationship Id="rId9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55.xml"/><Relationship Id="rId7" Type="http://schemas.openxmlformats.org/officeDocument/2006/relationships/image" Target="../media/image92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56.xml"/><Relationship Id="rId9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60.xml"/><Relationship Id="rId7" Type="http://schemas.openxmlformats.org/officeDocument/2006/relationships/image" Target="../media/image102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5.png"/><Relationship Id="rId4" Type="http://schemas.openxmlformats.org/officeDocument/2006/relationships/tags" Target="../tags/tag161.xml"/><Relationship Id="rId9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1"/>
            <a:ext cx="1608364" cy="130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/>
              <a:t>Gradual</a:t>
            </a:r>
          </a:p>
          <a:p>
            <a:pPr algn="ctr"/>
            <a:r>
              <a:rPr lang="en-US" sz="2400" dirty="0"/>
              <a:t>Lifting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6050" y="1584851"/>
            <a:ext cx="1608364" cy="130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/>
              <a:t>Gradual</a:t>
            </a:r>
          </a:p>
          <a:p>
            <a:pPr algn="ctr"/>
            <a:r>
              <a:rPr lang="en-US" sz="2400" dirty="0"/>
              <a:t>Lifting</a:t>
            </a:r>
          </a:p>
        </p:txBody>
      </p:sp>
    </p:spTree>
    <p:extLst>
      <p:ext uri="{BB962C8B-B14F-4D97-AF65-F5344CB8AC3E}">
        <p14:creationId xmlns:p14="http://schemas.microsoft.com/office/powerpoint/2010/main" val="354206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5691" y="1673245"/>
            <a:ext cx="4824520" cy="11260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3479261"/>
            <a:ext cx="2829409" cy="278248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03788" y="4208023"/>
            <a:ext cx="4917754" cy="9344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83003" y="2022053"/>
            <a:ext cx="3655779" cy="557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72000" y="3109460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09327" y="5136717"/>
            <a:ext cx="3611445" cy="230259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098180"/>
            <a:ext cx="4097968" cy="13990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395009" y="5235327"/>
              <a:ext cx="6353982" cy="66547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95009" y="5174367"/>
              <a:ext cx="6362672" cy="79953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3336495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161235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425791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74618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2172" y="3591281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09524" y="1942055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254406"/>
            <a:ext cx="7210697" cy="1972491"/>
            <a:chOff x="1188720" y="3291840"/>
            <a:chExt cx="7210697" cy="1972491"/>
          </a:xfrm>
        </p:grpSpPr>
        <p:sp>
          <p:nvSpPr>
            <p:cNvPr id="15" name="Rectangle 14"/>
            <p:cNvSpPr/>
            <p:nvPr/>
          </p:nvSpPr>
          <p:spPr>
            <a:xfrm>
              <a:off x="1188720" y="3291840"/>
              <a:ext cx="7210697" cy="1972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3776" y="2021253"/>
            <a:ext cx="7453206" cy="404276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792" y="2953292"/>
            <a:ext cx="7776416" cy="11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 (but not a tautology)</a:t>
            </a:r>
          </a:p>
          <a:p>
            <a:r>
              <a:rPr lang="en-US" dirty="0"/>
              <a:t>very helpful for optimizations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4189" y="2097440"/>
            <a:ext cx="2784065" cy="7481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19074" y="3525395"/>
            <a:ext cx="2838876" cy="7424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82824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96430" y="1825411"/>
            <a:ext cx="4683492" cy="6868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96430" y="4681008"/>
            <a:ext cx="3148004" cy="767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96431" y="2900734"/>
            <a:ext cx="4690723" cy="6887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88075" y="3790379"/>
            <a:ext cx="5093315" cy="690758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2552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47,057"/>
  <p:tag name="OUTPUTDPI" val="600"/>
  <p:tag name="LATEXADDIN" val="\documentclass{article}&#10;\input{preamble}&#10;\begin{document}&#10;&#10;\begin{align*}&#10;&amp;\gthoare {} &#10;{\phiAnd{$\phiEq{x}{2}$}{$\phiEq{4}{4}$}} &#10;{\sVarAssign{y}{4}} &#10;{\phiAnd{$\phiEq{x}{2}$}{$\phiEq{y}{4}$}} \\&#10;&amp;\gtHoare {} &#10;{\phiAnd{$\phiEq{x}{2}$}{$\phiEq{4}{4}$}} &#10;{\sVarAssign{y}{4}} &#10;{\phiAnd{$\phiEq{x}{2}$}{$\phiEq{y}{4}$}}&#10;\end{align*}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545,557"/>
  <p:tag name="OUTPUTDPI" val="600"/>
  <p:tag name="LATEXADDIN" val="\documentclass{article}&#10;\input{preamble}&#10;\begin{document}&#10;&#10;\begin{align*}&#10;&amp;\thoare {} &#10;{\phiAnd{$\phiEq{x}{2}$}{$\phiEq{4}{4}$}} &#10;{\sVarAssign{y}{4}} &#10;{\phiAnd{$\phiEq{x}{2}$}{$\phiEq{y}{4}$}} \\&#10;&amp;\tHoare {} &#10;{\phiAnd{$\phiEq{x}{2}$}{$\phiEq{4}{4}$}} &#10;{\sVarAssign{y}{4}} &#10;{\phiAnd{$\phiEq{x}{2}$}{$\phiEq{y}{4}$}}&#10;\end{align*}&#10;&#10;\end{document}"/>
  <p:tag name="IGUANATEXSIZE" val="20"/>
  <p:tag name="IGUANATEXCURSOR" val="314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89,8762"/>
  <p:tag name="ORIGINALWIDTH" val="1829,771"/>
  <p:tag name="OUTPUTDPI" val="600"/>
  <p:tag name="LATEXADDIN" val="\documentclass{article}&#10;\input{preamble}&#10;\begin{document}&#10;~\\&#10;Let &#10;$$\dgthoare{}{\cdot}{\cdot}{\cdot} \::\: \setGFormula \times \setGStmt \rightarrow \setGFormula$$ &#10;be a deterministic lifting of &#10;$$\thoare{}{\cdot}{\cdot}{\cdot} \subseteq \setFormula \times \setStmt \times \setFormula$$ &#10;Let &#10;$$\gthoare{}{\cdot}{\cdot}{\cdot} \::\: \setGFormula \times \setGStmt \times \setGFormula$$ &#10;be defined as&#10;$$\gthoare{}{\grad{\phi_1}}{\grad{s}}{\grad{\phi_2}} ~~\defiff~~ \exists \grad{\phi_2'}.~ \dgthoare{}{\grad{\phi_1}}{\grad{s}}{\grad{\phi_2'}} \wedge \gphiImplies {\grad{\phi_2'}} {\grad{\phi_2}}$$&#10;Then &#10;$\gthoare{}{\cdot}{\cdot}{\cdot}$&#10;is a gradual lifting of&#10;$\thoare{}{\cdot}{\cdot}{\cdot}$&#10;&#10;\end{document}"/>
  <p:tag name="IGUANATEXSIZE" val="20"/>
  <p:tag name="IGUANATEXCURSOR" val="61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s) \cap \FV(\phi_f) \text{ = } \emptyset$]&#10;{&#10;    \hoare&#10;{{\phi}} &#10;{{s}} &#10;{{\phi'}}&#10;}&#10;{&#10;    \hoare &#10;{\phiCons{${\phi}$}{${\phi_f}$}} &#10;{{s}} &#10;{\phiCons{${\phi'}$}{${\phi_f}$}}&#10;}&#10;\end{mathpar}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9771"/>
  <p:tag name="ORIGINALWIDTH" val="755,9055"/>
  <p:tag name="OUTPUTDPI" val="600"/>
  <p:tag name="LATEXADDIN" val="\documentclass{article}&#10;\input{preamble}&#10;\begin{document}&#10;&#10;\begin{mathpar}&#10;\inferrule* [Right=Frame]&#10;{&#10;    \hoare&#10;{\grad{\phi}} &#10;{\grad{s}} &#10;{\grad{\phi'}}&#10;}&#10;{&#10;    \hoare&#10;{\phiCons{$\grad{\phi}$}{$\grad{\phi_f}$}} &#10;{\grad{s}} &#10;{\phiCons{$\grad{\phi'}$}{$\grad{\phi_f}$}}&#10;}&#10;\end{mathpar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\grad{s}) \cap \FV(\phi_f) \text{ = } \emptyset$]&#10;{&#10;    \hoare&#10;{{\phi}} &#10;{\grad{s}} &#10;{{\phi'}}&#10;}&#10;{&#10;    \hoare &#10;{\phiCons{${\phi}$}{${\phi_f}$}} &#10;{\grad{s}} &#10;{\phiCons{${\phi'}$}{${\phi_f}$}}&#10;}&#10;\end{mathpar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210,349"/>
  <p:tag name="OUTPUTDPI" val="600"/>
  <p:tag name="LATEXADDIN" val="\documentclass{article}&#10;\input{preamble}&#10;\begin{document}&#10;&#10;\begin{mathpar}&#10;\inferrule* [Right=$\mods(\grad{s}) \cap \FV(\phi_f) \text{ = } \emptyset$]&#10;{&#10;    \hoare&#10;{\withqm{\phi}} &#10;{\grad{s}} &#10;{{\phi'}}&#10;}&#10;{&#10;    \hoare &#10;{\withqm{\phiCons{${\phi}$}{${\phi_f}$}}} &#10;{\grad{s}} &#10;{\phiCons{${\phi'}$}{${\phi_f}$}}&#10;}&#10;\end{mathpar}&#10;&#10;\end{document}"/>
  <p:tag name="IGUANATEXSIZE" val="20"/>
  <p:tag name="IGUANATEXCURSOR" val="25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76,865"/>
  <p:tag name="OUTPUTDPI" val="600"/>
  <p:tag name="LATEXADDIN" val="\documentclass{article}&#10;\input{preamble}&#10;\begin{document}&#10;&#10;\begin{align*}&#10;&amp;e \,~~::=~~ x ~~|~~ n ~~|~~ e_1 + e_2\\&#10;&amp;s \,~~::=~~ 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898,3877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2649</Words>
  <Application>Microsoft Office PowerPoint</Application>
  <PresentationFormat>On-screen Show (4:3)</PresentationFormat>
  <Paragraphs>846</Paragraphs>
  <Slides>55</Slides>
  <Notes>45</Notes>
  <HiddenSlides>15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Thesis: Gradual Verification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Partial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– Put to the Test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Deterministic Lifting</vt:lpstr>
      <vt:lpstr>Deterministic Lifting</vt:lpstr>
      <vt:lpstr>Deterministic Lifting</vt:lpstr>
      <vt:lpstr>Deterministic Lifting</vt:lpstr>
      <vt:lpstr>Demo   http://olydis.github.io/GradVer/impl/HTML5/ </vt:lpstr>
      <vt:lpstr>Deterministic Lifting </vt:lpstr>
      <vt:lpstr>Implicit Dynamic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200</cp:revision>
  <dcterms:created xsi:type="dcterms:W3CDTF">2016-09-17T17:48:14Z</dcterms:created>
  <dcterms:modified xsi:type="dcterms:W3CDTF">2016-09-23T01:38:11Z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