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3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4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8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21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2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23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24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5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8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29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30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31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32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33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40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41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42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43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44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45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46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47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48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49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50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62"/>
  </p:notesMasterIdLst>
  <p:sldIdLst>
    <p:sldId id="286" r:id="rId2"/>
    <p:sldId id="256" r:id="rId3"/>
    <p:sldId id="260" r:id="rId4"/>
    <p:sldId id="259" r:id="rId5"/>
    <p:sldId id="263" r:id="rId6"/>
    <p:sldId id="262" r:id="rId7"/>
    <p:sldId id="261" r:id="rId8"/>
    <p:sldId id="354" r:id="rId9"/>
    <p:sldId id="266" r:id="rId10"/>
    <p:sldId id="265" r:id="rId11"/>
    <p:sldId id="314" r:id="rId12"/>
    <p:sldId id="321" r:id="rId13"/>
    <p:sldId id="317" r:id="rId14"/>
    <p:sldId id="316" r:id="rId15"/>
    <p:sldId id="340" r:id="rId16"/>
    <p:sldId id="341" r:id="rId17"/>
    <p:sldId id="319" r:id="rId18"/>
    <p:sldId id="320" r:id="rId19"/>
    <p:sldId id="318" r:id="rId20"/>
    <p:sldId id="346" r:id="rId21"/>
    <p:sldId id="347" r:id="rId22"/>
    <p:sldId id="273" r:id="rId23"/>
    <p:sldId id="279" r:id="rId24"/>
    <p:sldId id="280" r:id="rId25"/>
    <p:sldId id="323" r:id="rId26"/>
    <p:sldId id="311" r:id="rId27"/>
    <p:sldId id="352" r:id="rId28"/>
    <p:sldId id="281" r:id="rId29"/>
    <p:sldId id="289" r:id="rId30"/>
    <p:sldId id="324" r:id="rId31"/>
    <p:sldId id="325" r:id="rId32"/>
    <p:sldId id="326" r:id="rId33"/>
    <p:sldId id="329" r:id="rId34"/>
    <p:sldId id="328" r:id="rId35"/>
    <p:sldId id="332" r:id="rId36"/>
    <p:sldId id="333" r:id="rId37"/>
    <p:sldId id="330" r:id="rId38"/>
    <p:sldId id="351" r:id="rId39"/>
    <p:sldId id="350" r:id="rId40"/>
    <p:sldId id="344" r:id="rId41"/>
    <p:sldId id="342" r:id="rId42"/>
    <p:sldId id="284" r:id="rId43"/>
    <p:sldId id="272" r:id="rId44"/>
    <p:sldId id="348" r:id="rId45"/>
    <p:sldId id="293" r:id="rId46"/>
    <p:sldId id="294" r:id="rId47"/>
    <p:sldId id="295" r:id="rId48"/>
    <p:sldId id="300" r:id="rId49"/>
    <p:sldId id="302" r:id="rId50"/>
    <p:sldId id="307" r:id="rId51"/>
    <p:sldId id="303" r:id="rId52"/>
    <p:sldId id="335" r:id="rId53"/>
    <p:sldId id="336" r:id="rId54"/>
    <p:sldId id="337" r:id="rId55"/>
    <p:sldId id="296" r:id="rId56"/>
    <p:sldId id="313" r:id="rId57"/>
    <p:sldId id="298" r:id="rId58"/>
    <p:sldId id="349" r:id="rId59"/>
    <p:sldId id="339" r:id="rId60"/>
    <p:sldId id="355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86"/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354"/>
            <p14:sldId id="266"/>
            <p14:sldId id="265"/>
            <p14:sldId id="314"/>
            <p14:sldId id="321"/>
            <p14:sldId id="317"/>
            <p14:sldId id="316"/>
            <p14:sldId id="340"/>
            <p14:sldId id="341"/>
            <p14:sldId id="319"/>
            <p14:sldId id="320"/>
            <p14:sldId id="318"/>
            <p14:sldId id="346"/>
            <p14:sldId id="347"/>
          </p14:sldIdLst>
        </p14:section>
        <p14:section name="Approach" id="{E4314259-17AB-4162-9F2D-707CDFBE2B8D}">
          <p14:sldIdLst>
            <p14:sldId id="273"/>
            <p14:sldId id="279"/>
            <p14:sldId id="280"/>
            <p14:sldId id="323"/>
            <p14:sldId id="311"/>
            <p14:sldId id="352"/>
            <p14:sldId id="281"/>
            <p14:sldId id="289"/>
            <p14:sldId id="324"/>
            <p14:sldId id="325"/>
            <p14:sldId id="326"/>
            <p14:sldId id="329"/>
            <p14:sldId id="328"/>
            <p14:sldId id="332"/>
            <p14:sldId id="333"/>
            <p14:sldId id="330"/>
            <p14:sldId id="351"/>
            <p14:sldId id="350"/>
            <p14:sldId id="344"/>
            <p14:sldId id="342"/>
            <p14:sldId id="284"/>
            <p14:sldId id="272"/>
            <p14:sldId id="348"/>
          </p14:sldIdLst>
        </p14:section>
        <p14:section name="Dilemma" id="{1A30B54E-97AF-41F3-B42D-B0481D3FC374}">
          <p14:sldIdLst>
            <p14:sldId id="293"/>
            <p14:sldId id="294"/>
            <p14:sldId id="295"/>
            <p14:sldId id="300"/>
            <p14:sldId id="302"/>
            <p14:sldId id="307"/>
            <p14:sldId id="303"/>
            <p14:sldId id="335"/>
            <p14:sldId id="336"/>
            <p14:sldId id="337"/>
            <p14:sldId id="296"/>
            <p14:sldId id="313"/>
            <p14:sldId id="298"/>
            <p14:sldId id="349"/>
            <p14:sldId id="339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E5A21"/>
    <a:srgbClr val="ED7D31"/>
    <a:srgbClr val="C41E3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8" autoAdjust="0"/>
    <p:restoredTop sz="81365" autoAdjust="0"/>
  </p:normalViewPr>
  <p:slideViewPr>
    <p:cSldViewPr snapToGrid="0">
      <p:cViewPr varScale="1">
        <p:scale>
          <a:sx n="59" d="100"/>
          <a:sy n="59" d="100"/>
        </p:scale>
        <p:origin x="918" y="6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01.10.2016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_correctn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challenges associated with IDF that we don’t have time to </a:t>
            </a:r>
            <a:r>
              <a:rPr lang="en-US" baseline="0" dirty="0" err="1"/>
              <a:t>capute</a:t>
            </a:r>
            <a:r>
              <a:rPr lang="en-US" baseline="0" dirty="0"/>
              <a:t> here</a:t>
            </a:r>
            <a:endParaRPr lang="en-US" dirty="0"/>
          </a:p>
          <a:p>
            <a:r>
              <a:rPr lang="en-US" dirty="0"/>
              <a:t>…but there will be a demo in the end, IDF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52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static semantics may use this function AS PART of a proof for a conditional</a:t>
            </a:r>
            <a:endParaRPr lang="en-US" dirty="0"/>
          </a:p>
          <a:p>
            <a:r>
              <a:rPr lang="en-US" dirty="0"/>
              <a:t>[the parts]:</a:t>
            </a:r>
            <a:r>
              <a:rPr lang="en-US" baseline="0" dirty="0"/>
              <a:t> other things like scoping rules don’t care about types and are thus not affected by gradualization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58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of a gradual semantics is to deal with gradual types (especially</a:t>
            </a:r>
            <a:r>
              <a:rPr lang="en-US" baseline="0" dirty="0"/>
              <a:t> the unknown type</a:t>
            </a:r>
            <a:r>
              <a:rPr lang="en-US" dirty="0"/>
              <a:t>) in a reasonable</a:t>
            </a:r>
            <a:r>
              <a:rPr lang="en-US" baseline="0" dirty="0"/>
              <a:t> way</a:t>
            </a:r>
          </a:p>
          <a:p>
            <a:r>
              <a:rPr lang="en-US" baseline="0" dirty="0" err="1"/>
              <a:t>revious</a:t>
            </a:r>
            <a:r>
              <a:rPr lang="en-US" baseline="0" dirty="0"/>
              <a:t> work has argued in terms of intuition what is reasonable or not.</a:t>
            </a:r>
          </a:p>
          <a:p>
            <a:r>
              <a:rPr lang="en-US" baseline="0" dirty="0"/>
              <a:t>AGT gives formal approach based on concepts of </a:t>
            </a:r>
            <a:r>
              <a:rPr lang="en-US" b="1" baseline="0" dirty="0"/>
              <a:t>abstract interpretation</a:t>
            </a:r>
            <a:r>
              <a:rPr lang="en-US" baseline="0" dirty="0"/>
              <a:t>, called…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14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3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85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68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76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763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5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 (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rtial correctness"/>
              </a:rPr>
              <a:t>partial correctness</a:t>
            </a:r>
            <a:r>
              <a:rPr lang="en-US" baseline="0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47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63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64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</a:p>
          <a:p>
            <a:r>
              <a:rPr lang="en-US" dirty="0"/>
              <a:t>weak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8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75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99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21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322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95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438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545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5011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74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</a:t>
            </a:r>
            <a:r>
              <a:rPr lang="en-US" baseline="0" dirty="0"/>
              <a:t> it to be deducible, but we don’t want it to be valid! (validity is a runtime property, no runtime behaves like that) – validity is about TRUTH</a:t>
            </a:r>
          </a:p>
          <a:p>
            <a:r>
              <a:rPr lang="en-US" baseline="0" dirty="0"/>
              <a:t>then again, it would be weird if this would work – it would mean that gradual verification had no runtime impact</a:t>
            </a:r>
          </a:p>
          <a:p>
            <a:endParaRPr lang="en-US" baseline="0" dirty="0"/>
          </a:p>
          <a:p>
            <a:r>
              <a:rPr lang="en-US" dirty="0"/>
              <a:t>how</a:t>
            </a:r>
            <a:r>
              <a:rPr lang="en-US" baseline="0" dirty="0"/>
              <a:t> to interpret this new soundness rule? </a:t>
            </a:r>
          </a:p>
          <a:p>
            <a:r>
              <a:rPr lang="en-US" baseline="0" dirty="0"/>
              <a:t>RAC injection with every judgment!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534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60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gradual soundness</a:t>
            </a:r>
            <a:r>
              <a:rPr lang="en-US" baseline="0" dirty="0"/>
              <a:t> is tautology seems weird, but it </a:t>
            </a:r>
            <a:r>
              <a:rPr lang="en-US" dirty="0"/>
              <a:t>was last puzzle piece</a:t>
            </a:r>
          </a:p>
          <a:p>
            <a:r>
              <a:rPr lang="en-US" dirty="0"/>
              <a:t>so let’s put it to the test and play gradual verifier for a second</a:t>
            </a:r>
          </a:p>
          <a:p>
            <a:endParaRPr lang="en-US" dirty="0"/>
          </a:p>
          <a:p>
            <a:r>
              <a:rPr lang="en-US" dirty="0"/>
              <a:t>what stands out</a:t>
            </a:r>
            <a:r>
              <a:rPr lang="en-US" baseline="0" dirty="0"/>
              <a:t> is that there are free 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verifier does NOT have those problems!</a:t>
            </a:r>
          </a:p>
          <a:p>
            <a:r>
              <a:rPr lang="en-US" dirty="0"/>
              <a:t>“as precise</a:t>
            </a:r>
            <a:r>
              <a:rPr lang="en-US" baseline="0" dirty="0"/>
              <a:t> as possible, as long as valid </a:t>
            </a:r>
            <a:r>
              <a:rPr lang="en-US" dirty="0"/>
              <a:t>Hoare triples” – pretty strong thing for a inference policy… if</a:t>
            </a:r>
            <a:r>
              <a:rPr lang="en-US" baseline="0" dirty="0"/>
              <a:t> we could decide that, we wouldn’t be in a Hoare logic prove right now… and wouldn’t even need an inference policy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oh, and remember, for each of these judgments we have to insert a</a:t>
            </a:r>
            <a:r>
              <a:rPr lang="en-US" baseline="0" dirty="0"/>
              <a:t> runtime</a:t>
            </a:r>
            <a:r>
              <a:rPr lang="en-US" dirty="0"/>
              <a:t> assertion (c</a:t>
            </a:r>
            <a:r>
              <a:rPr lang="en-US" baseline="0" dirty="0"/>
              <a:t> shows why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331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578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2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849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89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0114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361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thoare</a:t>
            </a:r>
            <a:r>
              <a:rPr lang="en-US" dirty="0"/>
              <a:t> -&gt; </a:t>
            </a:r>
            <a:r>
              <a:rPr lang="en-US" dirty="0" err="1"/>
              <a:t>gthoare</a:t>
            </a:r>
            <a:r>
              <a:rPr lang="en-US" dirty="0"/>
              <a:t> -&gt; </a:t>
            </a:r>
            <a:r>
              <a:rPr lang="en-US" dirty="0" err="1"/>
              <a:t>dgthoare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298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200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598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decl</a:t>
            </a:r>
            <a:r>
              <a:rPr lang="en-US" dirty="0"/>
              <a:t>]: method contracts, loop invariants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833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</a:p>
          <a:p>
            <a:endParaRPr lang="en-US" baseline="0" dirty="0"/>
          </a:p>
          <a:p>
            <a:r>
              <a:rPr lang="en-US" baseline="0" dirty="0"/>
              <a:t>[limited expr:] arbitrary library function calls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28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treated like independent constructs, not really working together</a:t>
            </a:r>
          </a:p>
          <a:p>
            <a:r>
              <a:rPr lang="en-US" i="1" baseline="0" dirty="0"/>
              <a:t>Research: find good tests (directed dynamic verification)</a:t>
            </a:r>
          </a:p>
          <a:p>
            <a:r>
              <a:rPr lang="en-US" i="0" baseline="0" dirty="0"/>
              <a:t>better: use runtime checking to fix precisely the loopholes created by failure of static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expect gradual verifier to do</a:t>
            </a:r>
            <a:r>
              <a:rPr lang="en-US" baseline="0" dirty="0"/>
              <a:t> is </a:t>
            </a:r>
            <a:r>
              <a:rPr lang="en-US" dirty="0"/>
              <a:t>inject runtime</a:t>
            </a:r>
            <a:r>
              <a:rPr lang="en-US" baseline="0" dirty="0"/>
              <a:t> checks precisely for those two calls!</a:t>
            </a:r>
          </a:p>
          <a:p>
            <a:endParaRPr lang="en-US" baseline="0" dirty="0"/>
          </a:p>
          <a:p>
            <a:r>
              <a:rPr lang="en-US" baseline="0" dirty="0"/>
              <a:t>so, how to realize such a system? The clue is in this sentence:</a:t>
            </a:r>
          </a:p>
          <a:p>
            <a:r>
              <a:rPr lang="en-US" baseline="0" dirty="0"/>
              <a:t>interestingly, people have said that about types many years ago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7.xml"/><Relationship Id="rId10" Type="http://schemas.openxmlformats.org/officeDocument/2006/relationships/image" Target="../media/image6.png"/><Relationship Id="rId4" Type="http://schemas.openxmlformats.org/officeDocument/2006/relationships/tags" Target="../tags/tag6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5.png"/><Relationship Id="rId18" Type="http://schemas.openxmlformats.org/officeDocument/2006/relationships/image" Target="../media/image12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4.png"/><Relationship Id="rId17" Type="http://schemas.openxmlformats.org/officeDocument/2006/relationships/image" Target="../media/image11.png"/><Relationship Id="rId2" Type="http://schemas.openxmlformats.org/officeDocument/2006/relationships/tags" Target="../tags/tag9.xml"/><Relationship Id="rId16" Type="http://schemas.openxmlformats.org/officeDocument/2006/relationships/image" Target="../media/image10.png"/><Relationship Id="rId20" Type="http://schemas.openxmlformats.org/officeDocument/2006/relationships/image" Target="../media/image8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12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7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notesSlide" Target="../notesSlides/notesSlide12.xml"/><Relationship Id="rId18" Type="http://schemas.openxmlformats.org/officeDocument/2006/relationships/image" Target="../media/image14.png"/><Relationship Id="rId3" Type="http://schemas.openxmlformats.org/officeDocument/2006/relationships/tags" Target="../tags/tag19.xml"/><Relationship Id="rId21" Type="http://schemas.openxmlformats.org/officeDocument/2006/relationships/image" Target="../media/image17.png"/><Relationship Id="rId7" Type="http://schemas.openxmlformats.org/officeDocument/2006/relationships/tags" Target="../tags/tag2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" Type="http://schemas.openxmlformats.org/officeDocument/2006/relationships/tags" Target="../tags/tag18.xml"/><Relationship Id="rId16" Type="http://schemas.openxmlformats.org/officeDocument/2006/relationships/image" Target="../media/image11.png"/><Relationship Id="rId20" Type="http://schemas.openxmlformats.org/officeDocument/2006/relationships/image" Target="../media/image16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8.png"/><Relationship Id="rId5" Type="http://schemas.openxmlformats.org/officeDocument/2006/relationships/tags" Target="../tags/tag21.xml"/><Relationship Id="rId15" Type="http://schemas.openxmlformats.org/officeDocument/2006/relationships/image" Target="../media/image10.png"/><Relationship Id="rId23" Type="http://schemas.openxmlformats.org/officeDocument/2006/relationships/image" Target="../media/image7.png"/><Relationship Id="rId10" Type="http://schemas.openxmlformats.org/officeDocument/2006/relationships/tags" Target="../tags/tag26.xml"/><Relationship Id="rId19" Type="http://schemas.openxmlformats.org/officeDocument/2006/relationships/image" Target="../media/image15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image" Target="../media/image9.png"/><Relationship Id="rId2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image" Target="../media/image9.png"/><Relationship Id="rId26" Type="http://schemas.openxmlformats.org/officeDocument/2006/relationships/image" Target="../media/image20.png"/><Relationship Id="rId3" Type="http://schemas.openxmlformats.org/officeDocument/2006/relationships/tags" Target="../tags/tag30.xml"/><Relationship Id="rId21" Type="http://schemas.openxmlformats.org/officeDocument/2006/relationships/image" Target="../media/image18.pn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image" Target="../media/image15.png"/><Relationship Id="rId25" Type="http://schemas.openxmlformats.org/officeDocument/2006/relationships/image" Target="../media/image13.png"/><Relationship Id="rId2" Type="http://schemas.openxmlformats.org/officeDocument/2006/relationships/tags" Target="../tags/tag29.xml"/><Relationship Id="rId16" Type="http://schemas.openxmlformats.org/officeDocument/2006/relationships/notesSlide" Target="../notesSlides/notesSlide13.xml"/><Relationship Id="rId20" Type="http://schemas.openxmlformats.org/officeDocument/2006/relationships/image" Target="../media/image14.png"/><Relationship Id="rId29" Type="http://schemas.openxmlformats.org/officeDocument/2006/relationships/image" Target="../media/image8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image" Target="../media/image11.png"/><Relationship Id="rId5" Type="http://schemas.openxmlformats.org/officeDocument/2006/relationships/tags" Target="../tags/tag32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7.png"/><Relationship Id="rId28" Type="http://schemas.openxmlformats.org/officeDocument/2006/relationships/image" Target="../media/image7.png"/><Relationship Id="rId10" Type="http://schemas.openxmlformats.org/officeDocument/2006/relationships/tags" Target="../tags/tag37.xml"/><Relationship Id="rId19" Type="http://schemas.openxmlformats.org/officeDocument/2006/relationships/image" Target="../media/image10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image" Target="../media/image19.png"/><Relationship Id="rId27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image" Target="../media/image24.png"/><Relationship Id="rId26" Type="http://schemas.openxmlformats.org/officeDocument/2006/relationships/image" Target="../media/image7.png"/><Relationship Id="rId3" Type="http://schemas.openxmlformats.org/officeDocument/2006/relationships/tags" Target="../tags/tag44.xml"/><Relationship Id="rId21" Type="http://schemas.openxmlformats.org/officeDocument/2006/relationships/image" Target="../media/image17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image" Target="../media/image23.png"/><Relationship Id="rId25" Type="http://schemas.openxmlformats.org/officeDocument/2006/relationships/image" Target="../media/image21.png"/><Relationship Id="rId2" Type="http://schemas.openxmlformats.org/officeDocument/2006/relationships/tags" Target="../tags/tag43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20.png"/><Relationship Id="rId5" Type="http://schemas.openxmlformats.org/officeDocument/2006/relationships/tags" Target="../tags/tag46.xml"/><Relationship Id="rId15" Type="http://schemas.openxmlformats.org/officeDocument/2006/relationships/notesSlide" Target="../notesSlides/notesSlide14.xml"/><Relationship Id="rId23" Type="http://schemas.openxmlformats.org/officeDocument/2006/relationships/image" Target="../media/image13.png"/><Relationship Id="rId10" Type="http://schemas.openxmlformats.org/officeDocument/2006/relationships/tags" Target="../tags/tag51.xml"/><Relationship Id="rId19" Type="http://schemas.openxmlformats.org/officeDocument/2006/relationships/image" Target="../media/image14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1.png"/><Relationship Id="rId27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image" Target="../media/image14.png"/><Relationship Id="rId26" Type="http://schemas.openxmlformats.org/officeDocument/2006/relationships/image" Target="../media/image8.png"/><Relationship Id="rId3" Type="http://schemas.openxmlformats.org/officeDocument/2006/relationships/tags" Target="../tags/tag57.xml"/><Relationship Id="rId21" Type="http://schemas.openxmlformats.org/officeDocument/2006/relationships/image" Target="../media/image11.png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image" Target="../media/image27.png"/><Relationship Id="rId25" Type="http://schemas.openxmlformats.org/officeDocument/2006/relationships/image" Target="../media/image7.png"/><Relationship Id="rId2" Type="http://schemas.openxmlformats.org/officeDocument/2006/relationships/tags" Target="../tags/tag56.xml"/><Relationship Id="rId16" Type="http://schemas.openxmlformats.org/officeDocument/2006/relationships/image" Target="../media/image26.png"/><Relationship Id="rId20" Type="http://schemas.openxmlformats.org/officeDocument/2006/relationships/image" Target="../media/image17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image" Target="../media/image21.png"/><Relationship Id="rId5" Type="http://schemas.openxmlformats.org/officeDocument/2006/relationships/tags" Target="../tags/tag59.xml"/><Relationship Id="rId15" Type="http://schemas.openxmlformats.org/officeDocument/2006/relationships/notesSlide" Target="../notesSlides/notesSlide15.xml"/><Relationship Id="rId23" Type="http://schemas.openxmlformats.org/officeDocument/2006/relationships/image" Target="../media/image20.png"/><Relationship Id="rId10" Type="http://schemas.openxmlformats.org/officeDocument/2006/relationships/tags" Target="../tags/tag64.xml"/><Relationship Id="rId19" Type="http://schemas.openxmlformats.org/officeDocument/2006/relationships/image" Target="../media/image28.png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15.png"/><Relationship Id="rId17" Type="http://schemas.openxmlformats.org/officeDocument/2006/relationships/image" Target="../media/image17.png"/><Relationship Id="rId2" Type="http://schemas.openxmlformats.org/officeDocument/2006/relationships/tags" Target="../tags/tag69.xml"/><Relationship Id="rId16" Type="http://schemas.openxmlformats.org/officeDocument/2006/relationships/image" Target="../media/image19.png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72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2.png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30.png"/><Relationship Id="rId18" Type="http://schemas.openxmlformats.org/officeDocument/2006/relationships/image" Target="../media/image11.png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tags" Target="../tags/tag78.xml"/><Relationship Id="rId16" Type="http://schemas.openxmlformats.org/officeDocument/2006/relationships/image" Target="../media/image32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81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3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tags" Target="../tags/tag88.xml"/><Relationship Id="rId21" Type="http://schemas.openxmlformats.org/officeDocument/2006/relationships/image" Target="../media/image17.png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tags" Target="../tags/tag87.xml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image" Target="../media/image20.png"/><Relationship Id="rId5" Type="http://schemas.openxmlformats.org/officeDocument/2006/relationships/tags" Target="../tags/tag90.xml"/><Relationship Id="rId15" Type="http://schemas.openxmlformats.org/officeDocument/2006/relationships/notesSlide" Target="../notesSlides/notesSlide18.xml"/><Relationship Id="rId23" Type="http://schemas.openxmlformats.org/officeDocument/2006/relationships/image" Target="../media/image33.png"/><Relationship Id="rId10" Type="http://schemas.openxmlformats.org/officeDocument/2006/relationships/tags" Target="../tags/tag95.xml"/><Relationship Id="rId19" Type="http://schemas.openxmlformats.org/officeDocument/2006/relationships/image" Target="../media/image14.pn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1.png"/><Relationship Id="rId27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tags" Target="../tags/tag101.xml"/><Relationship Id="rId21" Type="http://schemas.openxmlformats.org/officeDocument/2006/relationships/image" Target="../media/image17.png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tags" Target="../tags/tag100.xml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image" Target="../media/image38.png"/><Relationship Id="rId5" Type="http://schemas.openxmlformats.org/officeDocument/2006/relationships/tags" Target="../tags/tag103.xml"/><Relationship Id="rId15" Type="http://schemas.openxmlformats.org/officeDocument/2006/relationships/notesSlide" Target="../notesSlides/notesSlide19.xml"/><Relationship Id="rId23" Type="http://schemas.openxmlformats.org/officeDocument/2006/relationships/image" Target="../media/image37.png"/><Relationship Id="rId10" Type="http://schemas.openxmlformats.org/officeDocument/2006/relationships/tags" Target="../tags/tag108.xml"/><Relationship Id="rId19" Type="http://schemas.openxmlformats.org/officeDocument/2006/relationships/image" Target="../media/image14.png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1.png"/><Relationship Id="rId27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114.xml"/><Relationship Id="rId7" Type="http://schemas.openxmlformats.org/officeDocument/2006/relationships/image" Target="../media/image41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40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5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46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121.xml"/><Relationship Id="rId7" Type="http://schemas.openxmlformats.org/officeDocument/2006/relationships/image" Target="../media/image40.pn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notesSlide" Target="../notesSlides/notesSlide24.xml"/><Relationship Id="rId11" Type="http://schemas.openxmlformats.org/officeDocument/2006/relationships/image" Target="../media/image5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0.png"/><Relationship Id="rId4" Type="http://schemas.openxmlformats.org/officeDocument/2006/relationships/tags" Target="../tags/tag122.xml"/><Relationship Id="rId9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125.xml"/><Relationship Id="rId7" Type="http://schemas.openxmlformats.org/officeDocument/2006/relationships/image" Target="../media/image40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notesSlide" Target="../notesSlides/notesSlide25.xml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3.png"/><Relationship Id="rId4" Type="http://schemas.openxmlformats.org/officeDocument/2006/relationships/tags" Target="../tags/tag126.xml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5.png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image" Target="../media/image54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" Type="http://schemas.openxmlformats.org/officeDocument/2006/relationships/tags" Target="../tags/tag130.xml"/><Relationship Id="rId16" Type="http://schemas.openxmlformats.org/officeDocument/2006/relationships/image" Target="../media/image59.png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image" Target="../media/image40.png"/><Relationship Id="rId5" Type="http://schemas.openxmlformats.org/officeDocument/2006/relationships/tags" Target="../tags/tag133.xml"/><Relationship Id="rId15" Type="http://schemas.openxmlformats.org/officeDocument/2006/relationships/image" Target="../media/image58.png"/><Relationship Id="rId10" Type="http://schemas.openxmlformats.org/officeDocument/2006/relationships/image" Target="../media/image39.png"/><Relationship Id="rId4" Type="http://schemas.openxmlformats.org/officeDocument/2006/relationships/tags" Target="../tags/tag132.xml"/><Relationship Id="rId9" Type="http://schemas.openxmlformats.org/officeDocument/2006/relationships/notesSlide" Target="../notesSlides/notesSlide28.xml"/><Relationship Id="rId1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138.xml"/><Relationship Id="rId7" Type="http://schemas.openxmlformats.org/officeDocument/2006/relationships/image" Target="../media/image39.png"/><Relationship Id="rId12" Type="http://schemas.openxmlformats.org/officeDocument/2006/relationships/image" Target="../media/image65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29.xml"/><Relationship Id="rId11" Type="http://schemas.openxmlformats.org/officeDocument/2006/relationships/image" Target="../media/image6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3.png"/><Relationship Id="rId4" Type="http://schemas.openxmlformats.org/officeDocument/2006/relationships/tags" Target="../tags/tag139.xml"/><Relationship Id="rId9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142.xml"/><Relationship Id="rId7" Type="http://schemas.openxmlformats.org/officeDocument/2006/relationships/image" Target="../media/image39.png"/><Relationship Id="rId12" Type="http://schemas.openxmlformats.org/officeDocument/2006/relationships/image" Target="../media/image69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notesSlide" Target="../notesSlides/notesSlide30.xml"/><Relationship Id="rId11" Type="http://schemas.openxmlformats.org/officeDocument/2006/relationships/image" Target="../media/image6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4" Type="http://schemas.openxmlformats.org/officeDocument/2006/relationships/tags" Target="../tags/tag143.xml"/><Relationship Id="rId9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image" Target="../media/image31.png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image" Target="../media/image30.png"/><Relationship Id="rId17" Type="http://schemas.openxmlformats.org/officeDocument/2006/relationships/image" Target="../media/image11.png"/><Relationship Id="rId2" Type="http://schemas.openxmlformats.org/officeDocument/2006/relationships/tags" Target="../tags/tag145.xml"/><Relationship Id="rId16" Type="http://schemas.openxmlformats.org/officeDocument/2006/relationships/image" Target="../media/image17.png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image" Target="../media/image29.png"/><Relationship Id="rId5" Type="http://schemas.openxmlformats.org/officeDocument/2006/relationships/tags" Target="../tags/tag148.xml"/><Relationship Id="rId15" Type="http://schemas.openxmlformats.org/officeDocument/2006/relationships/image" Target="../media/image32.png"/><Relationship Id="rId10" Type="http://schemas.openxmlformats.org/officeDocument/2006/relationships/notesSlide" Target="../notesSlides/notesSlide31.xml"/><Relationship Id="rId4" Type="http://schemas.openxmlformats.org/officeDocument/2006/relationships/tags" Target="../tags/tag14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notesSlide" Target="../notesSlides/notesSlide32.xml"/><Relationship Id="rId18" Type="http://schemas.openxmlformats.org/officeDocument/2006/relationships/image" Target="../media/image73.png"/><Relationship Id="rId3" Type="http://schemas.openxmlformats.org/officeDocument/2006/relationships/tags" Target="../tags/tag154.xml"/><Relationship Id="rId21" Type="http://schemas.openxmlformats.org/officeDocument/2006/relationships/image" Target="../media/image76.png"/><Relationship Id="rId7" Type="http://schemas.openxmlformats.org/officeDocument/2006/relationships/tags" Target="../tags/tag15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4.png"/><Relationship Id="rId2" Type="http://schemas.openxmlformats.org/officeDocument/2006/relationships/tags" Target="../tags/tag153.xml"/><Relationship Id="rId16" Type="http://schemas.openxmlformats.org/officeDocument/2006/relationships/image" Target="../media/image72.png"/><Relationship Id="rId20" Type="http://schemas.openxmlformats.org/officeDocument/2006/relationships/image" Target="../media/image75.png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5" Type="http://schemas.openxmlformats.org/officeDocument/2006/relationships/tags" Target="../tags/tag156.xml"/><Relationship Id="rId15" Type="http://schemas.openxmlformats.org/officeDocument/2006/relationships/image" Target="../media/image71.png"/><Relationship Id="rId23" Type="http://schemas.openxmlformats.org/officeDocument/2006/relationships/image" Target="../media/image78.png"/><Relationship Id="rId10" Type="http://schemas.openxmlformats.org/officeDocument/2006/relationships/tags" Target="../tags/tag161.xml"/><Relationship Id="rId19" Type="http://schemas.openxmlformats.org/officeDocument/2006/relationships/image" Target="../media/image74.png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image" Target="../media/image70.png"/><Relationship Id="rId22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image" Target="../media/image74.png"/><Relationship Id="rId26" Type="http://schemas.openxmlformats.org/officeDocument/2006/relationships/image" Target="../media/image83.png"/><Relationship Id="rId3" Type="http://schemas.openxmlformats.org/officeDocument/2006/relationships/tags" Target="../tags/tag165.xml"/><Relationship Id="rId21" Type="http://schemas.openxmlformats.org/officeDocument/2006/relationships/image" Target="../media/image77.png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image" Target="../media/image14.png"/><Relationship Id="rId25" Type="http://schemas.openxmlformats.org/officeDocument/2006/relationships/image" Target="../media/image82.png"/><Relationship Id="rId2" Type="http://schemas.openxmlformats.org/officeDocument/2006/relationships/tags" Target="../tags/tag164.xml"/><Relationship Id="rId16" Type="http://schemas.openxmlformats.org/officeDocument/2006/relationships/image" Target="../media/image79.png"/><Relationship Id="rId20" Type="http://schemas.openxmlformats.org/officeDocument/2006/relationships/image" Target="../media/image76.png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24" Type="http://schemas.openxmlformats.org/officeDocument/2006/relationships/image" Target="../media/image81.png"/><Relationship Id="rId5" Type="http://schemas.openxmlformats.org/officeDocument/2006/relationships/tags" Target="../tags/tag167.xml"/><Relationship Id="rId15" Type="http://schemas.openxmlformats.org/officeDocument/2006/relationships/notesSlide" Target="../notesSlides/notesSlide33.xml"/><Relationship Id="rId23" Type="http://schemas.openxmlformats.org/officeDocument/2006/relationships/image" Target="../media/image80.png"/><Relationship Id="rId10" Type="http://schemas.openxmlformats.org/officeDocument/2006/relationships/tags" Target="../tags/tag172.xml"/><Relationship Id="rId19" Type="http://schemas.openxmlformats.org/officeDocument/2006/relationships/image" Target="../media/image75.png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notesSlide" Target="../notesSlides/notesSlide34.xml"/><Relationship Id="rId18" Type="http://schemas.openxmlformats.org/officeDocument/2006/relationships/image" Target="../media/image76.png"/><Relationship Id="rId3" Type="http://schemas.openxmlformats.org/officeDocument/2006/relationships/tags" Target="../tags/tag178.xml"/><Relationship Id="rId21" Type="http://schemas.openxmlformats.org/officeDocument/2006/relationships/image" Target="../media/image85.png"/><Relationship Id="rId7" Type="http://schemas.openxmlformats.org/officeDocument/2006/relationships/tags" Target="../tags/tag18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5.png"/><Relationship Id="rId2" Type="http://schemas.openxmlformats.org/officeDocument/2006/relationships/tags" Target="../tags/tag177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5" Type="http://schemas.openxmlformats.org/officeDocument/2006/relationships/image" Target="../media/image14.png"/><Relationship Id="rId23" Type="http://schemas.openxmlformats.org/officeDocument/2006/relationships/image" Target="../media/image82.png"/><Relationship Id="rId10" Type="http://schemas.openxmlformats.org/officeDocument/2006/relationships/tags" Target="../tags/tag185.xml"/><Relationship Id="rId19" Type="http://schemas.openxmlformats.org/officeDocument/2006/relationships/image" Target="../media/image77.png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image" Target="../media/image84.png"/><Relationship Id="rId22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7" Type="http://schemas.openxmlformats.org/officeDocument/2006/relationships/image" Target="../media/image90.png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tags" Target="../tags/tag193.xml"/><Relationship Id="rId16" Type="http://schemas.openxmlformats.org/officeDocument/2006/relationships/image" Target="../media/image95.png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image" Target="../media/image53.png"/><Relationship Id="rId5" Type="http://schemas.openxmlformats.org/officeDocument/2006/relationships/tags" Target="../tags/tag196.xml"/><Relationship Id="rId15" Type="http://schemas.openxmlformats.org/officeDocument/2006/relationships/image" Target="../media/image94.png"/><Relationship Id="rId10" Type="http://schemas.openxmlformats.org/officeDocument/2006/relationships/notesSlide" Target="../notesSlides/notesSlide36.xml"/><Relationship Id="rId4" Type="http://schemas.openxmlformats.org/officeDocument/2006/relationships/tags" Target="../tags/tag19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image" Target="../media/image100.png"/><Relationship Id="rId18" Type="http://schemas.openxmlformats.org/officeDocument/2006/relationships/image" Target="../media/image55.png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image" Target="../media/image54.png"/><Relationship Id="rId17" Type="http://schemas.openxmlformats.org/officeDocument/2006/relationships/image" Target="../media/image104.png"/><Relationship Id="rId2" Type="http://schemas.openxmlformats.org/officeDocument/2006/relationships/tags" Target="../tags/tag201.xml"/><Relationship Id="rId16" Type="http://schemas.openxmlformats.org/officeDocument/2006/relationships/image" Target="../media/image103.png"/><Relationship Id="rId20" Type="http://schemas.openxmlformats.org/officeDocument/2006/relationships/image" Target="../media/image106.png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notesSlide" Target="../notesSlides/notesSlide38.xml"/><Relationship Id="rId5" Type="http://schemas.openxmlformats.org/officeDocument/2006/relationships/tags" Target="../tags/tag204.xml"/><Relationship Id="rId15" Type="http://schemas.openxmlformats.org/officeDocument/2006/relationships/image" Target="../media/image10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5.png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image" Target="../media/image10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tags" Target="../tags/tag211.xml"/><Relationship Id="rId7" Type="http://schemas.openxmlformats.org/officeDocument/2006/relationships/image" Target="../media/image107.png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0.png"/><Relationship Id="rId4" Type="http://schemas.openxmlformats.org/officeDocument/2006/relationships/tags" Target="../tags/tag212.xml"/><Relationship Id="rId9" Type="http://schemas.openxmlformats.org/officeDocument/2006/relationships/image" Target="../media/image10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tags" Target="../tags/tag215.xml"/><Relationship Id="rId7" Type="http://schemas.openxmlformats.org/officeDocument/2006/relationships/image" Target="../media/image112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image" Target="../media/image111.png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tags" Target="../tags/tag218.xml"/><Relationship Id="rId7" Type="http://schemas.openxmlformats.org/officeDocument/2006/relationships/image" Target="../media/image114.png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7.png"/><Relationship Id="rId4" Type="http://schemas.openxmlformats.org/officeDocument/2006/relationships/tags" Target="../tags/tag219.xml"/><Relationship Id="rId9" Type="http://schemas.openxmlformats.org/officeDocument/2006/relationships/image" Target="../media/image1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tags" Target="../tags/tag226.xml"/><Relationship Id="rId7" Type="http://schemas.openxmlformats.org/officeDocument/2006/relationships/image" Target="../media/image122.png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4.png"/><Relationship Id="rId4" Type="http://schemas.openxmlformats.org/officeDocument/2006/relationships/tags" Target="../tags/tag227.xml"/><Relationship Id="rId9" Type="http://schemas.openxmlformats.org/officeDocument/2006/relationships/image" Target="../media/image11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tags" Target="../tags/tag230.xml"/><Relationship Id="rId7" Type="http://schemas.openxmlformats.org/officeDocument/2006/relationships/notesSlide" Target="../notesSlides/notesSlide46.xml"/><Relationship Id="rId12" Type="http://schemas.openxmlformats.org/officeDocument/2006/relationships/image" Target="../media/image129.png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8.png"/><Relationship Id="rId5" Type="http://schemas.openxmlformats.org/officeDocument/2006/relationships/tags" Target="../tags/tag232.xml"/><Relationship Id="rId10" Type="http://schemas.openxmlformats.org/officeDocument/2006/relationships/image" Target="../media/image127.png"/><Relationship Id="rId4" Type="http://schemas.openxmlformats.org/officeDocument/2006/relationships/tags" Target="../tags/tag231.xml"/><Relationship Id="rId9" Type="http://schemas.openxmlformats.org/officeDocument/2006/relationships/image" Target="../media/image12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235.xml"/><Relationship Id="rId7" Type="http://schemas.openxmlformats.org/officeDocument/2006/relationships/image" Target="../media/image130.png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1.png"/><Relationship Id="rId4" Type="http://schemas.openxmlformats.org/officeDocument/2006/relationships/tags" Target="../tags/tag236.xml"/><Relationship Id="rId9" Type="http://schemas.openxmlformats.org/officeDocument/2006/relationships/image" Target="../media/image11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8.xml"/><Relationship Id="rId3" Type="http://schemas.openxmlformats.org/officeDocument/2006/relationships/tags" Target="../tags/tag23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9.png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image" Target="../media/image133.png"/><Relationship Id="rId5" Type="http://schemas.openxmlformats.org/officeDocument/2006/relationships/tags" Target="../tags/tag241.xml"/><Relationship Id="rId10" Type="http://schemas.openxmlformats.org/officeDocument/2006/relationships/image" Target="../media/image132.png"/><Relationship Id="rId4" Type="http://schemas.openxmlformats.org/officeDocument/2006/relationships/tags" Target="../tags/tag240.xml"/><Relationship Id="rId9" Type="http://schemas.openxmlformats.org/officeDocument/2006/relationships/image" Target="../media/image10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tags" Target="../tags/tag245.xml"/><Relationship Id="rId7" Type="http://schemas.openxmlformats.org/officeDocument/2006/relationships/image" Target="../media/image134.pn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image" Target="../media/image106.png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image" Target="../media/image134.png"/><Relationship Id="rId5" Type="http://schemas.openxmlformats.org/officeDocument/2006/relationships/image" Target="../media/image136.png"/><Relationship Id="rId4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7" Type="http://schemas.openxmlformats.org/officeDocument/2006/relationships/image" Target="../media/image139.png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lydis.github.io/GradVer/impl/HTML5/" TargetMode="External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55320" y="4822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6760" y="1539240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with Implicit Dynamic Frames</a:t>
            </a:r>
          </a:p>
          <a:p>
            <a:pPr algn="l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" y="2884507"/>
            <a:ext cx="326826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Master Thesis of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Johannes Bader</a:t>
            </a:r>
          </a:p>
          <a:p>
            <a:r>
              <a:rPr lang="en-US" dirty="0"/>
              <a:t>Karlsruhe Institute of Technology</a:t>
            </a:r>
          </a:p>
          <a:p>
            <a:r>
              <a:rPr lang="en-US" dirty="0"/>
              <a:t>Karlsruhe, Germany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" y="5024337"/>
            <a:ext cx="272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Jonathan Aldrich</a:t>
            </a:r>
          </a:p>
          <a:p>
            <a:r>
              <a:rPr lang="en-US" dirty="0"/>
              <a:t>Carnegie Mellon University</a:t>
            </a:r>
          </a:p>
          <a:p>
            <a:r>
              <a:rPr lang="en-US" dirty="0"/>
              <a:t>Pittsburgh, USA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5027" y="5024337"/>
            <a:ext cx="18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É</a:t>
            </a:r>
            <a:r>
              <a:rPr lang="en-US" b="1" dirty="0" err="1"/>
              <a:t>ric</a:t>
            </a:r>
            <a:r>
              <a:rPr lang="en-US" b="1" dirty="0"/>
              <a:t> </a:t>
            </a:r>
            <a:r>
              <a:rPr lang="en-US" b="1" dirty="0" err="1"/>
              <a:t>Tanter</a:t>
            </a:r>
            <a:endParaRPr lang="en-US" b="1" dirty="0"/>
          </a:p>
          <a:p>
            <a:r>
              <a:rPr lang="en-US" dirty="0"/>
              <a:t>University of Chile</a:t>
            </a:r>
          </a:p>
          <a:p>
            <a:r>
              <a:rPr lang="en-US" dirty="0"/>
              <a:t>Santiago, Chile</a:t>
            </a:r>
          </a:p>
        </p:txBody>
      </p:sp>
    </p:spTree>
    <p:extLst>
      <p:ext uri="{BB962C8B-B14F-4D97-AF65-F5344CB8AC3E}">
        <p14:creationId xmlns:p14="http://schemas.microsoft.com/office/powerpoint/2010/main" val="399576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 1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“Static Checking Where Possible,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 2"/>
          <p:cNvSpPr txBox="1">
            <a:spLocks/>
          </p:cNvSpPr>
          <p:nvPr/>
        </p:nvSpPr>
        <p:spPr>
          <a:xfrm>
            <a:off x="3240091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</p:txBody>
      </p:sp>
      <p:sp>
        <p:nvSpPr>
          <p:cNvPr id="8" name="Content Placeholder 2 3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484" y="2771332"/>
            <a:ext cx="8257309" cy="345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draw on recent advances in gradual typing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adapt methodology to verification setting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71483" y="2771333"/>
            <a:ext cx="2623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Gradual Typing</a:t>
            </a:r>
            <a:endParaRPr lang="de-DE" sz="28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39999" y="2539999"/>
            <a:ext cx="9524" cy="952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00642" y="4105751"/>
            <a:ext cx="5024992" cy="117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28650" y="1747194"/>
            <a:ext cx="8253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 gradual (type) system in terms of a pre-existing static one = “</a:t>
            </a:r>
            <a:r>
              <a:rPr lang="en-US" b="1" dirty="0"/>
              <a:t>gradualization</a:t>
            </a:r>
            <a:r>
              <a:rPr lang="en-US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parts of a semantics affected by gradualization are expressible as </a:t>
            </a:r>
          </a:p>
          <a:p>
            <a:r>
              <a:rPr lang="en-US" dirty="0"/>
              <a:t>     </a:t>
            </a:r>
            <a:r>
              <a:rPr lang="en-US" b="1" dirty="0"/>
              <a:t>predicates/functions operating on types</a:t>
            </a:r>
            <a:endParaRPr lang="de-DE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650" y="3308214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Arrow: Up 126"/>
          <p:cNvSpPr/>
          <p:nvPr/>
        </p:nvSpPr>
        <p:spPr>
          <a:xfrm>
            <a:off x="881743" y="3769906"/>
            <a:ext cx="1110344" cy="90225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8" name="Rectangle 127"/>
          <p:cNvSpPr/>
          <p:nvPr/>
        </p:nvSpPr>
        <p:spPr>
          <a:xfrm>
            <a:off x="2012263" y="3980591"/>
            <a:ext cx="15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pic>
        <p:nvPicPr>
          <p:cNvPr id="134" name="Picture 1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7" grpId="0" animBg="1"/>
      <p:bldP spid="1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" name="Picture 1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  <p:sp>
        <p:nvSpPr>
          <p:cNvPr id="124" name="Arrow: Up 123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sp>
        <p:nvSpPr>
          <p:cNvPr id="24" name="Arc 23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95880" y="5076960"/>
            <a:ext cx="349702" cy="2825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sp>
        <p:nvSpPr>
          <p:cNvPr id="30" name="Arrow: Up 29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0426" y="5020106"/>
            <a:ext cx="515387" cy="36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00417" y="2669552"/>
            <a:ext cx="189741" cy="167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06741" y="2586033"/>
            <a:ext cx="1233408" cy="2369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87597" y="5009428"/>
            <a:ext cx="1580167" cy="1577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060783" y="4988370"/>
            <a:ext cx="916603" cy="221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36993" y="2632977"/>
            <a:ext cx="161260" cy="236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916469" y="2586033"/>
            <a:ext cx="161272" cy="23849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3027" y="4990061"/>
            <a:ext cx="1458300" cy="23699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this relate to Verification?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649863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026" y="4411529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</a:t>
            </a:r>
            <a:r>
              <a:rPr lang="en-US" dirty="0"/>
              <a:t> restrict, which </a:t>
            </a:r>
            <a:r>
              <a:rPr lang="en-US" b="1" dirty="0"/>
              <a:t>values</a:t>
            </a:r>
            <a:r>
              <a:rPr lang="en-US" dirty="0"/>
              <a:t> are valid for a certain variable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64026" y="4979789"/>
            <a:ext cx="81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Formulas</a:t>
            </a:r>
            <a:r>
              <a:rPr lang="en-US" dirty="0"/>
              <a:t> restrict, which </a:t>
            </a:r>
            <a:r>
              <a:rPr lang="en-US" b="1" dirty="0"/>
              <a:t>program states </a:t>
            </a:r>
            <a:r>
              <a:rPr lang="en-US" dirty="0"/>
              <a:t>are valid for a certain point during execution </a:t>
            </a:r>
            <a:endParaRPr lang="de-DE" dirty="0"/>
          </a:p>
        </p:txBody>
      </p:sp>
      <p:sp>
        <p:nvSpPr>
          <p:cNvPr id="11" name="Arc 10"/>
          <p:cNvSpPr/>
          <p:nvPr/>
        </p:nvSpPr>
        <p:spPr>
          <a:xfrm>
            <a:off x="-457199" y="1951812"/>
            <a:ext cx="4278086" cy="1694751"/>
          </a:xfrm>
          <a:prstGeom prst="arc">
            <a:avLst>
              <a:gd name="adj1" fmla="val 21406356"/>
              <a:gd name="adj2" fmla="val 583893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c 11"/>
          <p:cNvSpPr/>
          <p:nvPr/>
        </p:nvSpPr>
        <p:spPr>
          <a:xfrm>
            <a:off x="-1387929" y="1339962"/>
            <a:ext cx="4073979" cy="1672443"/>
          </a:xfrm>
          <a:prstGeom prst="arc">
            <a:avLst>
              <a:gd name="adj1" fmla="val 236102"/>
              <a:gd name="adj2" fmla="val 228206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66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529669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31520" y="2412534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(with Implicit Dynamic Frames)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3" y="3312083"/>
            <a:ext cx="2079681" cy="343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5"/>
            <a:ext cx="3642288" cy="32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2043365"/>
            <a:ext cx="5022458" cy="607407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oup 26"/>
          <p:cNvGrpSpPr/>
          <p:nvPr/>
        </p:nvGrpSpPr>
        <p:grpSpPr>
          <a:xfrm>
            <a:off x="3438679" y="3479261"/>
            <a:ext cx="5587999" cy="1409457"/>
            <a:chOff x="3438679" y="3479261"/>
            <a:chExt cx="5587999" cy="1409457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615691" y="3479261"/>
              <a:ext cx="2829409" cy="27824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615691" y="3893127"/>
              <a:ext cx="5233976" cy="28270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438679" y="3812970"/>
              <a:ext cx="5587999" cy="1075748"/>
            </a:xfrm>
            <a:prstGeom prst="rect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70527" y="3061609"/>
            <a:ext cx="3675675" cy="415304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06308" y="1970588"/>
            <a:ext cx="2604112" cy="412205"/>
          </a:xfrm>
          <a:prstGeom prst="rect">
            <a:avLst/>
          </a:prstGeom>
        </p:spPr>
      </p:pic>
      <p:sp>
        <p:nvSpPr>
          <p:cNvPr id="33" name="Flowchart: Connector 32"/>
          <p:cNvSpPr/>
          <p:nvPr/>
        </p:nvSpPr>
        <p:spPr>
          <a:xfrm>
            <a:off x="5660305" y="427037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owchart: Connector 33"/>
          <p:cNvSpPr/>
          <p:nvPr/>
        </p:nvSpPr>
        <p:spPr>
          <a:xfrm>
            <a:off x="5660305" y="4682261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owchart: Connector 34"/>
          <p:cNvSpPr/>
          <p:nvPr/>
        </p:nvSpPr>
        <p:spPr>
          <a:xfrm>
            <a:off x="5660305" y="509414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25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96899" y="2174616"/>
            <a:ext cx="5236301" cy="1148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96899" y="4060328"/>
            <a:ext cx="5237231" cy="12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75339" y="2226574"/>
            <a:ext cx="3218725" cy="7087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15120" y="4016474"/>
            <a:ext cx="4329325" cy="361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38355" y="5369966"/>
            <a:ext cx="3611445" cy="243433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5278584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3800819" y="3624941"/>
            <a:ext cx="31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Natural definition of implication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36748" y="4875112"/>
            <a:ext cx="3613052" cy="2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03788" y="4959139"/>
            <a:ext cx="4917754" cy="9344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83003" y="2901184"/>
            <a:ext cx="3675675" cy="415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72000" y="3860576"/>
            <a:ext cx="3569226" cy="628051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6309" y="1859016"/>
            <a:ext cx="2604112" cy="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71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30192" y="4991187"/>
            <a:ext cx="2774586" cy="6558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8417" y="2528140"/>
            <a:ext cx="4093265" cy="120210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3699" y="5756274"/>
            <a:ext cx="2927351" cy="60007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947776" y="2036992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Validity of Hoare triples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29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2844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Program verification (against some specification)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Two flavors: dynamic &amp; static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 hidden="1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 hidden="1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			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42933" y="4415389"/>
            <a:ext cx="2556952" cy="26209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85108" y="4802022"/>
            <a:ext cx="1542515" cy="26411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57580" y="4425887"/>
            <a:ext cx="1422527" cy="342616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4376057" y="4802022"/>
            <a:ext cx="4030887" cy="1554329"/>
            <a:chOff x="4376057" y="4802022"/>
            <a:chExt cx="4030887" cy="1554329"/>
          </a:xfrm>
        </p:grpSpPr>
        <p:sp>
          <p:nvSpPr>
            <p:cNvPr id="28" name="Rectangle 27"/>
            <p:cNvSpPr/>
            <p:nvPr/>
          </p:nvSpPr>
          <p:spPr>
            <a:xfrm>
              <a:off x="4376057" y="4802022"/>
              <a:ext cx="4016829" cy="1554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8" name="Picture 5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5158609" y="4950272"/>
              <a:ext cx="3248335" cy="11818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4922758" y="5044832"/>
            <a:ext cx="3241528" cy="1097797"/>
            <a:chOff x="4922758" y="5044832"/>
            <a:chExt cx="3241528" cy="1097797"/>
          </a:xfrm>
        </p:grpSpPr>
        <p:pic>
          <p:nvPicPr>
            <p:cNvPr id="60" name="Picture 5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5156066" y="5166397"/>
              <a:ext cx="2795666" cy="827763"/>
            </a:xfrm>
            <a:prstGeom prst="rect">
              <a:avLst/>
            </a:prstGeom>
          </p:spPr>
        </p:pic>
        <p:sp>
          <p:nvSpPr>
            <p:cNvPr id="27" name="Double Bracket 26"/>
            <p:cNvSpPr/>
            <p:nvPr/>
          </p:nvSpPr>
          <p:spPr>
            <a:xfrm>
              <a:off x="4922758" y="5044832"/>
              <a:ext cx="3241528" cy="1097797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62" name="Picture 6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533019" y="5630765"/>
            <a:ext cx="2483810" cy="23466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537057" y="5929838"/>
            <a:ext cx="1444982" cy="203764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628650" y="5166303"/>
            <a:ext cx="3853237" cy="1283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1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31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415390"/>
            <a:ext cx="1595156" cy="29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09256" y="4478082"/>
            <a:ext cx="4811588" cy="282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98033" y="4407325"/>
            <a:ext cx="4825477" cy="3542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709256" y="4917531"/>
            <a:ext cx="4506490" cy="11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32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4057202"/>
            <a:ext cx="8331200" cy="22991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4045944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546022"/>
            <a:ext cx="1844779" cy="1029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261360" y="4604153"/>
            <a:ext cx="4955323" cy="279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61360" y="5098229"/>
            <a:ext cx="4953305" cy="34772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255736" y="5664243"/>
            <a:ext cx="2639791" cy="2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2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71166" y="5060600"/>
            <a:ext cx="372634" cy="271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29224" y="2547412"/>
            <a:ext cx="374945" cy="3345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13446" y="2469584"/>
            <a:ext cx="393765" cy="34284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71220"/>
            <a:ext cx="1448533" cy="374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319036" y="5018632"/>
            <a:ext cx="1837714" cy="230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498642" y="2640118"/>
            <a:ext cx="1440000" cy="230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334989" y="2241050"/>
            <a:ext cx="2012122" cy="2440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31584" y="4639649"/>
            <a:ext cx="2012122" cy="2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302707" y="5018633"/>
            <a:ext cx="1886774" cy="2128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563958" y="2640119"/>
            <a:ext cx="1316171" cy="2340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37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4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38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86050" y="4857310"/>
            <a:ext cx="4147962" cy="234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76365" y="2586651"/>
            <a:ext cx="4167331" cy="316903"/>
          </a:xfrm>
          <a:prstGeom prst="rect">
            <a:avLst/>
          </a:prstGeom>
        </p:spPr>
      </p:pic>
      <p:sp>
        <p:nvSpPr>
          <p:cNvPr id="28" name="Arrow: Up 27"/>
          <p:cNvSpPr/>
          <p:nvPr/>
        </p:nvSpPr>
        <p:spPr>
          <a:xfrm>
            <a:off x="3668488" y="3139874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509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39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18688" y="4318137"/>
            <a:ext cx="2706624" cy="14069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94551" y="3074553"/>
            <a:ext cx="4554897" cy="8130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94549" y="1749968"/>
            <a:ext cx="4571120" cy="801828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1066800" y="2770910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75518"/>
          </a:xfrm>
        </p:spPr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40</a:t>
            </a:fld>
            <a:endParaRPr lang="de-DE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06018" y="2836127"/>
            <a:ext cx="3569226" cy="628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84431" y="4218762"/>
            <a:ext cx="7375138" cy="32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056219" y="4699627"/>
            <a:ext cx="5203350" cy="322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4432" y="5181496"/>
            <a:ext cx="6579897" cy="322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84431" y="5662360"/>
            <a:ext cx="5203350" cy="3222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84431" y="3792761"/>
            <a:ext cx="7372177" cy="2596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678957" y="1809918"/>
            <a:ext cx="5817454" cy="69486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1129144" y="2701637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757703" y="3014126"/>
            <a:ext cx="3840799" cy="2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41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849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654176"/>
            <a:ext cx="8275787" cy="37669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Bonus: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4000" dirty="0"/>
                  <a:t>-partial Galois connection</a:t>
                </a:r>
                <a:endParaRPr lang="de-DE" sz="4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05" b="-39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42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184071" y="3429000"/>
            <a:ext cx="2726872" cy="9633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86510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43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8651" y="1707292"/>
            <a:ext cx="2778512" cy="659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8650" y="3431039"/>
            <a:ext cx="2775932" cy="74284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0207" y="3189620"/>
            <a:ext cx="4097968" cy="1399005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29" name="Rectangle 2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9" name="Picture 8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2047849" y="5236465"/>
              <a:ext cx="4968440" cy="666460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32" name="Rectangle 31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6" name="Picture 8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032318" y="5174367"/>
              <a:ext cx="4974971" cy="803759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28650" y="4999353"/>
            <a:ext cx="7726380" cy="1199808"/>
            <a:chOff x="628650" y="4999353"/>
            <a:chExt cx="7726380" cy="1199808"/>
          </a:xfrm>
        </p:grpSpPr>
        <p:sp>
          <p:nvSpPr>
            <p:cNvPr id="41" name="Rectangle 40"/>
            <p:cNvSpPr/>
            <p:nvPr/>
          </p:nvSpPr>
          <p:spPr>
            <a:xfrm>
              <a:off x="62865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2588346" y="5165694"/>
              <a:ext cx="4423608" cy="808003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00207" y="1436915"/>
            <a:ext cx="4093265" cy="12021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413090" y="5647710"/>
            <a:ext cx="350520" cy="29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Lightning Bolt 56"/>
          <p:cNvSpPr/>
          <p:nvPr/>
        </p:nvSpPr>
        <p:spPr>
          <a:xfrm>
            <a:off x="1143000" y="3307080"/>
            <a:ext cx="685800" cy="1036320"/>
          </a:xfrm>
          <a:prstGeom prst="lightningBolt">
            <a:avLst/>
          </a:prstGeom>
          <a:solidFill>
            <a:srgbClr val="ED7D31">
              <a:alpha val="65098"/>
            </a:srgbClr>
          </a:solidFill>
          <a:ln>
            <a:solidFill>
              <a:srgbClr val="AE5A21">
                <a:alpha val="6902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oup 67"/>
          <p:cNvGrpSpPr/>
          <p:nvPr/>
        </p:nvGrpSpPr>
        <p:grpSpPr>
          <a:xfrm>
            <a:off x="677639" y="4999353"/>
            <a:ext cx="7795501" cy="1199808"/>
            <a:chOff x="677639" y="4999353"/>
            <a:chExt cx="7795501" cy="1199808"/>
          </a:xfrm>
        </p:grpSpPr>
        <p:sp>
          <p:nvSpPr>
            <p:cNvPr id="59" name="Rectangle 5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7" name="Picture 6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677639" y="5165694"/>
              <a:ext cx="6329197" cy="820869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91441" y="3051398"/>
            <a:ext cx="4436613" cy="1426885"/>
            <a:chOff x="91441" y="3051398"/>
            <a:chExt cx="4436613" cy="1426885"/>
          </a:xfrm>
        </p:grpSpPr>
        <p:sp>
          <p:nvSpPr>
            <p:cNvPr id="70" name="Rectangle 69"/>
            <p:cNvSpPr/>
            <p:nvPr/>
          </p:nvSpPr>
          <p:spPr>
            <a:xfrm>
              <a:off x="91441" y="3051398"/>
              <a:ext cx="3337559" cy="1426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4" name="Picture 1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308611" y="3396801"/>
              <a:ext cx="4219443" cy="750947"/>
            </a:xfrm>
            <a:prstGeom prst="rect">
              <a:avLst/>
            </a:prstGeom>
          </p:spPr>
        </p:pic>
      </p:grp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052950" y="4862947"/>
            <a:ext cx="6843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6212" y="4273025"/>
            <a:ext cx="3446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if it were true, we would have a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gradual system without runtime checks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7" grpId="0" animBg="1"/>
      <p:bldP spid="91" grpId="0"/>
      <p:bldP spid="91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44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0909" y="5709113"/>
            <a:ext cx="2590800" cy="369332"/>
            <a:chOff x="3274060" y="5115543"/>
            <a:chExt cx="2590800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runtime check injection</a:t>
              </a:r>
              <a:endParaRPr lang="de-DE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Gradual Verification – Put to the Test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45</a:t>
            </a:fld>
            <a:endParaRPr lang="de-DE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4856" y="1571817"/>
            <a:ext cx="7776416" cy="11018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8515" y="3117562"/>
            <a:ext cx="1486275" cy="7800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8515" y="4233948"/>
            <a:ext cx="717569" cy="7788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3197" y="3159753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8516" y="5348167"/>
            <a:ext cx="2874011" cy="7829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2915" y="3204255"/>
            <a:ext cx="419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“good” (information carried over)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3197" y="4280439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055" y="5401125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916" y="4268456"/>
            <a:ext cx="4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weak” (could prove invalid triples)</a:t>
            </a:r>
          </a:p>
          <a:p>
            <a:r>
              <a:rPr lang="en-US" sz="2000" dirty="0"/>
              <a:t>idea: try to be as precise as possible</a:t>
            </a:r>
            <a:endParaRPr lang="de-DE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2916" y="5436443"/>
            <a:ext cx="41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strict” (Hoare triple invalid)</a:t>
            </a:r>
          </a:p>
          <a:p>
            <a:r>
              <a:rPr lang="en-US" sz="2000" dirty="0"/>
              <a:t>idea: try to produce valid Hoare triple</a:t>
            </a:r>
            <a:endParaRPr lang="de-DE" sz="2000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7055" y="1292906"/>
            <a:ext cx="7295345" cy="1052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7735641" y="1918506"/>
            <a:ext cx="872836" cy="62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/>
          <p:cNvSpPr txBox="1"/>
          <p:nvPr/>
        </p:nvSpPr>
        <p:spPr>
          <a:xfrm>
            <a:off x="4472915" y="6047456"/>
            <a:ext cx="3951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we could decide that we would not be here</a:t>
            </a:r>
            <a:endParaRPr lang="de-DE" sz="16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486770" y="5957456"/>
            <a:ext cx="4002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29" grpId="0"/>
      <p:bldP spid="37" grpId="0" animBg="1"/>
      <p:bldP spid="38" grpId="0" animBg="1"/>
      <p:bldP spid="3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4625"/>
            <a:ext cx="7886700" cy="42612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 (that’s still what the verifier needs)</a:t>
            </a:r>
          </a:p>
          <a:p>
            <a:pPr lvl="1"/>
            <a:r>
              <a:rPr lang="en-US" dirty="0"/>
              <a:t>deterministic verifier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46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703180" y="1187235"/>
            <a:ext cx="7481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don’t even present the gradual verifier with choices in the first place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47</a:t>
            </a:fld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4" y="1586545"/>
              <a:ext cx="4078718" cy="31995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1448" y="4256854"/>
              <a:ext cx="7282820" cy="33328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131496" y="2487977"/>
              <a:ext cx="6264000" cy="726851"/>
            </a:xfrm>
            <a:prstGeom prst="rect">
              <a:avLst/>
            </a:prstGeom>
          </p:spPr>
        </p:pic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63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HAssign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48</a:t>
            </a:fld>
            <a:endParaRPr lang="de-DE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18672" y="2231658"/>
            <a:ext cx="3669333" cy="551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1905" y="3578020"/>
            <a:ext cx="4620190" cy="171581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5522" y="3214255"/>
            <a:ext cx="10844509" cy="2343725"/>
            <a:chOff x="545522" y="3214255"/>
            <a:chExt cx="10844509" cy="2343725"/>
          </a:xfrm>
        </p:grpSpPr>
        <p:sp>
          <p:nvSpPr>
            <p:cNvPr id="24" name="Rectangle 23"/>
            <p:cNvSpPr/>
            <p:nvPr/>
          </p:nvSpPr>
          <p:spPr>
            <a:xfrm>
              <a:off x="1634836" y="3214255"/>
              <a:ext cx="5569528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522" y="3721701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6862" y="4366490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49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49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94395" y="2166820"/>
            <a:ext cx="3571810" cy="61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28190" y="3512344"/>
            <a:ext cx="3689191" cy="167109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8235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50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4"/>
              <a:ext cx="6468740" cy="688458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029997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02172" y="3079217"/>
            <a:ext cx="4943116" cy="110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HSeq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51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09524" y="1803507"/>
            <a:ext cx="4924952" cy="92647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07077" y="3079217"/>
            <a:ext cx="7210697" cy="1635616"/>
            <a:chOff x="1188720" y="3628715"/>
            <a:chExt cx="7210697" cy="1635616"/>
          </a:xfrm>
        </p:grpSpPr>
        <p:sp>
          <p:nvSpPr>
            <p:cNvPr id="15" name="Rectangle 14"/>
            <p:cNvSpPr/>
            <p:nvPr/>
          </p:nvSpPr>
          <p:spPr>
            <a:xfrm>
              <a:off x="1188720" y="3628715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03043" y="3945995"/>
              <a:ext cx="4737912" cy="752248"/>
            </a:xfrm>
            <a:prstGeom prst="rect">
              <a:avLst/>
            </a:prstGeom>
          </p:spPr>
        </p:pic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06478" y="4685807"/>
            <a:ext cx="6411893" cy="107274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121773" y="4653689"/>
            <a:ext cx="7210697" cy="1635616"/>
            <a:chOff x="1121773" y="4653689"/>
            <a:chExt cx="7210697" cy="1635616"/>
          </a:xfrm>
        </p:grpSpPr>
        <p:sp>
          <p:nvSpPr>
            <p:cNvPr id="27" name="Rectangle 26"/>
            <p:cNvSpPr/>
            <p:nvPr/>
          </p:nvSpPr>
          <p:spPr>
            <a:xfrm>
              <a:off x="1121773" y="4653689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345808" y="5438269"/>
              <a:ext cx="5855733" cy="320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8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52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1:</a:t>
            </a:r>
          </a:p>
          <a:p>
            <a:endParaRPr lang="en-US" sz="2400" dirty="0"/>
          </a:p>
          <a:p>
            <a:r>
              <a:rPr lang="en-US" sz="2400" dirty="0"/>
              <a:t>One can apply the concepts of AGT to static verification.</a:t>
            </a:r>
          </a:p>
          <a:p>
            <a:r>
              <a:rPr lang="en-US" sz="2400" dirty="0"/>
              <a:t>Using gradual lifting (based on abstract interpretation) the semantics can be extended to deal with gradual formulas.</a:t>
            </a:r>
          </a:p>
          <a:p>
            <a:endParaRPr lang="en-US" sz="2400" dirty="0"/>
          </a:p>
          <a:p>
            <a:r>
              <a:rPr lang="en-US" sz="2400" dirty="0"/>
              <a:t>Soundness of the resulting system can be achieved by injecting a runtime check for every application of the gradual Hoare logic.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340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53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2:</a:t>
            </a:r>
          </a:p>
          <a:p>
            <a:endParaRPr lang="en-US" sz="2400" dirty="0"/>
          </a:p>
          <a:p>
            <a:r>
              <a:rPr lang="en-US" sz="2000" dirty="0"/>
              <a:t>The verifier is in a dilemma because of non-determinism of the gradual Hoare logic. More specifically, it can be hard to choose reasonable instantiations for free variables during proofs.</a:t>
            </a:r>
          </a:p>
          <a:p>
            <a:endParaRPr lang="en-US" sz="2000" dirty="0"/>
          </a:p>
          <a:p>
            <a:r>
              <a:rPr lang="en-US" sz="2000" dirty="0"/>
              <a:t>We propose “deterministic lifting”, an approach that obtains gradual functions from non-gradual predicates, thus removing any non-determinism associated with the use of predicates in Hoare logic.</a:t>
            </a:r>
          </a:p>
          <a:p>
            <a:endParaRPr lang="en-US" sz="2400" dirty="0"/>
          </a:p>
          <a:p>
            <a:r>
              <a:rPr lang="en-US" sz="2000" dirty="0"/>
              <a:t>Gradual liftings can be obtained from deterministic liftings, enabling the gradual verifier to make use of deterministic liftings.</a:t>
            </a:r>
          </a:p>
        </p:txBody>
      </p:sp>
    </p:spTree>
    <p:extLst>
      <p:ext uri="{BB962C8B-B14F-4D97-AF65-F5344CB8AC3E}">
        <p14:creationId xmlns:p14="http://schemas.microsoft.com/office/powerpoint/2010/main" val="42253553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54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3:</a:t>
            </a:r>
          </a:p>
          <a:p>
            <a:endParaRPr lang="en-US" sz="2400" dirty="0"/>
          </a:p>
          <a:p>
            <a:r>
              <a:rPr lang="en-US" sz="2400" dirty="0"/>
              <a:t>Based on deterministic liftings, we present a stronger notion of soundness, which does not rely on injection of runtime checks.</a:t>
            </a:r>
          </a:p>
          <a:p>
            <a:endParaRPr lang="en-US" sz="2400" dirty="0"/>
          </a:p>
          <a:p>
            <a:r>
              <a:rPr lang="en-US" sz="2400" dirty="0"/>
              <a:t>We give sufficient criteria for gradual verification systems to satisfy this stronger notion of soundness.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6170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55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Obtaining a Gradual Lifting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39046" y="3971891"/>
            <a:ext cx="6084259" cy="806205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1331" y="2192046"/>
            <a:ext cx="4937143" cy="2529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39046" y="3031331"/>
            <a:ext cx="5025985" cy="3151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39047" y="5351248"/>
            <a:ext cx="5901761" cy="31771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3609902" y="2499862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2038" y="2563933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obtain deterministic lifting</a:t>
            </a:r>
            <a:endParaRPr lang="de-DE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609902" y="3422825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2038" y="3486896"/>
            <a:ext cx="239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derive 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1906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56</a:t>
            </a:fld>
            <a:endParaRPr lang="de-DE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230" y="1969620"/>
            <a:ext cx="7776416" cy="1101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1226" y="4685870"/>
            <a:ext cx="7941547" cy="950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889" y="1507955"/>
            <a:ext cx="100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889" y="3893481"/>
            <a:ext cx="726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now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17253" y="3699811"/>
            <a:ext cx="8336079" cy="2214746"/>
            <a:chOff x="417253" y="3699811"/>
            <a:chExt cx="8336079" cy="2214746"/>
          </a:xfrm>
        </p:grpSpPr>
        <p:grpSp>
          <p:nvGrpSpPr>
            <p:cNvPr id="63" name="Group 62"/>
            <p:cNvGrpSpPr/>
            <p:nvPr>
              <p:custDataLst>
                <p:tags r:id="rId3"/>
              </p:custDataLst>
            </p:nvPr>
          </p:nvGrpSpPr>
          <p:grpSpPr>
            <a:xfrm>
              <a:off x="417253" y="3766044"/>
              <a:ext cx="8336079" cy="2148513"/>
              <a:chOff x="417253" y="3766044"/>
              <a:chExt cx="8336079" cy="2148513"/>
            </a:xfrm>
          </p:grpSpPr>
          <p:grpSp>
            <p:nvGrpSpPr>
              <p:cNvPr id="62" name="Group 61"/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417253" y="3894260"/>
                <a:ext cx="8336079" cy="2020297"/>
                <a:chOff x="417253" y="3894260"/>
                <a:chExt cx="8336079" cy="202029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17253" y="3930224"/>
                  <a:ext cx="8336079" cy="1939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2013" y="4686651"/>
                  <a:ext cx="7295195" cy="1227906"/>
                </a:xfrm>
                <a:prstGeom prst="rect">
                  <a:avLst/>
                </a:prstGeom>
              </p:spPr>
            </p:pic>
            <p:sp>
              <p:nvSpPr>
                <p:cNvPr id="22" name="TextBox 21"/>
                <p:cNvSpPr txBox="1"/>
                <p:nvPr/>
              </p:nvSpPr>
              <p:spPr>
                <a:xfrm>
                  <a:off x="692672" y="3894260"/>
                  <a:ext cx="4176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now   with                                       </a:t>
                  </a:r>
                  <a:endParaRPr lang="de-DE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25" name="Picture 24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2325836" y="3766044"/>
                <a:ext cx="2281390" cy="675492"/>
              </a:xfrm>
              <a:prstGeom prst="rect">
                <a:avLst/>
              </a:prstGeom>
            </p:spPr>
          </p:pic>
        </p:grpSp>
        <p:sp>
          <p:nvSpPr>
            <p:cNvPr id="27" name="Double Bracket 26"/>
            <p:cNvSpPr/>
            <p:nvPr/>
          </p:nvSpPr>
          <p:spPr>
            <a:xfrm>
              <a:off x="1418755" y="3699811"/>
              <a:ext cx="3402627" cy="905905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325836" y="3699811"/>
            <a:ext cx="2281390" cy="8354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15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617582"/>
          </a:xfrm>
        </p:spPr>
        <p:txBody>
          <a:bodyPr/>
          <a:lstStyle/>
          <a:p>
            <a:r>
              <a:rPr lang="en-US" dirty="0"/>
              <a:t>very helpful for 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57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628649" y="1436916"/>
            <a:ext cx="7886701" cy="1754326"/>
            <a:chOff x="628649" y="1436916"/>
            <a:chExt cx="7886701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628649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688356" y="1944560"/>
              <a:ext cx="4215869" cy="748164"/>
            </a:xfrm>
            <a:prstGeom prst="rect">
              <a:avLst/>
            </a:prstGeom>
          </p:spPr>
        </p:pic>
      </p:grpSp>
      <p:grpSp>
        <p:nvGrpSpPr>
          <p:cNvPr id="117" name="Group 116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16" name="Picture 1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527587" y="1947591"/>
              <a:ext cx="2872266" cy="839068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71978" y="5401919"/>
            <a:ext cx="5111206" cy="29876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926" y="4163704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 := 2</a:t>
            </a:r>
          </a:p>
          <a:p>
            <a:r>
              <a:rPr lang="en-US" dirty="0">
                <a:latin typeface="Consolas" panose="020B0609020204030204" pitchFamily="49" charset="0"/>
              </a:rPr>
              <a:t>x := 3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latin typeface="Consolas" panose="020B0609020204030204" pitchFamily="49" charset="0"/>
              </a:rPr>
              <a:t> (y = 2) ∧ (a = 5);</a:t>
            </a:r>
            <a:endParaRPr lang="de-DE" dirty="0">
              <a:latin typeface="Consolas" panose="020B06090202040302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828800" y="4904508"/>
            <a:ext cx="12001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850224"/>
          </a:xfrm>
        </p:spPr>
        <p:txBody>
          <a:bodyPr>
            <a:normAutofit/>
          </a:bodyPr>
          <a:lstStyle/>
          <a:p>
            <a:r>
              <a:rPr lang="en-US" dirty="0"/>
              <a:t>very helpful for optimizations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thesis: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criteria for gradual system to satisfy </a:t>
            </a:r>
          </a:p>
          <a:p>
            <a:pPr lvl="1"/>
            <a:r>
              <a:rPr lang="en-US" dirty="0"/>
              <a:t>criteria for a system with zero runtime overhead when all annotations are static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58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8647" y="1436916"/>
            <a:ext cx="788670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Soundness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24870" y="4773353"/>
            <a:ext cx="1360471" cy="2649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27587" y="1947591"/>
            <a:ext cx="2872266" cy="8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Dynamic Frames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59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0476" y="1696184"/>
            <a:ext cx="4127293" cy="10157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0476" y="3152594"/>
            <a:ext cx="7366193" cy="10157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0476" y="4609006"/>
            <a:ext cx="4327064" cy="10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60</a:t>
            </a:fld>
            <a:endParaRPr lang="de-DE"/>
          </a:p>
        </p:txBody>
      </p:sp>
      <p:grpSp>
        <p:nvGrpSpPr>
          <p:cNvPr id="17" name="Group 16"/>
          <p:cNvGrpSpPr/>
          <p:nvPr/>
        </p:nvGrpSpPr>
        <p:grpSpPr>
          <a:xfrm>
            <a:off x="-7143" y="2840843"/>
            <a:ext cx="9172105" cy="2825184"/>
            <a:chOff x="-7143" y="2775527"/>
            <a:chExt cx="9172105" cy="2825184"/>
          </a:xfrm>
        </p:grpSpPr>
        <p:grpSp>
          <p:nvGrpSpPr>
            <p:cNvPr id="10" name="Group 9"/>
            <p:cNvGrpSpPr/>
            <p:nvPr/>
          </p:nvGrpSpPr>
          <p:grpSpPr>
            <a:xfrm>
              <a:off x="-7143" y="2775527"/>
              <a:ext cx="9172105" cy="2825184"/>
              <a:chOff x="-7143" y="2775527"/>
              <a:chExt cx="9172105" cy="2825184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7143" y="2775527"/>
                <a:ext cx="9164962" cy="2825184"/>
              </a:xfrm>
              <a:prstGeom prst="rect">
                <a:avLst/>
              </a:prstGeom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0" y="4188119"/>
                <a:ext cx="916496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7049951" y="4565939"/>
                  <a:ext cx="186179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6.5</m:t>
                      </m:r>
                    </m:oMath>
                  </a14:m>
                  <a:r>
                    <a:rPr lang="en-US" dirty="0">
                      <a:solidFill>
                        <a:prstClr val="black"/>
                      </a:solidFill>
                    </a:rPr>
                    <a:t>KLOC </a:t>
                  </a:r>
                  <a:r>
                    <a:rPr lang="en-US" sz="2400" b="1" dirty="0"/>
                    <a:t>LaTeX</a:t>
                  </a:r>
                  <a:endParaRPr lang="de-DE" sz="2400" b="1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9951" y="4565939"/>
                  <a:ext cx="1861792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654" t="-10667" r="-4248" b="-30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>
                  <a:off x="4582481" y="3579467"/>
                  <a:ext cx="24674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4.5</m:t>
                      </m:r>
                    </m:oMath>
                  </a14:m>
                  <a:r>
                    <a:rPr lang="en-US" dirty="0">
                      <a:solidFill>
                        <a:prstClr val="black"/>
                      </a:solidFill>
                    </a:rPr>
                    <a:t>KLOC </a:t>
                  </a:r>
                  <a:r>
                    <a:rPr lang="en-US" sz="2400" b="1" dirty="0"/>
                    <a:t>TypeScript</a:t>
                  </a:r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2481" y="3579467"/>
                  <a:ext cx="246747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743" t="-10526" r="-2970" b="-28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1909363" y="3579466"/>
                  <a:ext cx="15533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16</m:t>
                      </m:r>
                    </m:oMath>
                  </a14:m>
                  <a:r>
                    <a:rPr lang="en-US" dirty="0">
                      <a:solidFill>
                        <a:prstClr val="black"/>
                      </a:solidFill>
                    </a:rPr>
                    <a:t>KLOC </a:t>
                  </a:r>
                  <a:r>
                    <a:rPr lang="en-US" sz="2400" b="1" dirty="0"/>
                    <a:t>Coq</a:t>
                  </a: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9363" y="3579466"/>
                  <a:ext cx="155337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784" t="-10526" r="-5490" b="-28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4" hidden="1"/>
          <p:cNvSpPr txBox="1"/>
          <p:nvPr/>
        </p:nvSpPr>
        <p:spPr>
          <a:xfrm>
            <a:off x="628650" y="4623251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https://github.com/olydis/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GradVerThesis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e-DE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628650" y="2166901"/>
            <a:ext cx="498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https://github.com/olydis/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GradVer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e-DE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9131" y="2038763"/>
            <a:ext cx="7886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Prototype:       </a:t>
            </a:r>
            <a:r>
              <a:rPr lang="en-US" sz="2000" dirty="0">
                <a:latin typeface="Consolas" panose="020B0609020204030204" pitchFamily="49" charset="0"/>
                <a:hlinkClick r:id="rId6"/>
              </a:rPr>
              <a:t>http://olydis.github.io/GradVer/impl/HTML5/</a:t>
            </a:r>
            <a:r>
              <a:rPr lang="en-US" sz="2000" dirty="0">
                <a:latin typeface="Consolas" panose="020B0609020204030204" pitchFamily="49" charset="0"/>
              </a:rPr>
              <a:t> 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475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expressiveness</a:t>
            </a:r>
          </a:p>
          <a:p>
            <a:r>
              <a:rPr lang="en-US" sz="400" dirty="0">
                <a:solidFill>
                  <a:srgbClr val="C00000"/>
                </a:solidFill>
              </a:rPr>
              <a:t> </a:t>
            </a:r>
            <a:endParaRPr lang="en-US" sz="3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 (“patch”)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8972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,7499213"/>
  <p:tag name="ORIGINALWIDTH" val="0,7499213"/>
  <p:tag name="OUTPUTDPI" val="600"/>
  <p:tag name="LATEXADDIN" val="\begin{filecontents}{\jobname.bib}&#10;@inproceedings{Garcia:2016:AGT:2837614.2837670,&#10; author = {Garcia, Ronald and Clark, Alison M. and Tanter, \'{E}ric},&#10; title = {Abstracting Gradual Typing},&#10; booktitle = {Proceedings of the 43rd Annual ACM SIGPLAN-SIGACT Symposium on Principles of Programming Languages},&#10; series = {POPL '16},&#10; year = {2016},&#10; isbn = {978-1-4503-3549-2},&#10; location = {St. Petersburg, FL, USA},&#10; pages = {429--442},&#10; numpages = {14},&#10; url = {http://doi.acm.org/10.1145/2837614.2837670},&#10; doi = {10.1145/2837614.2837670},&#10; acmid = {2837670},&#10; publisher = {ACM},&#10; address = {New York, NY, USA},&#10; keywords = {abstract interpretation, gradual typing, subtyping},&#10;} &#10;\end{filecontents}&#10;&#10;\documentclass{article}&#10;\input{preamble}&#10;\usepackage[style=alphabetic]{biblatex}&#10;\addbibresource{\jobname.bib}&#10;&#10;\begin{document}&#10;\phantom{\cite{Garcia:2016:AGT:2837614.2837670}}&#10;\printbibliography&#10;\end{document}"/>
  <p:tag name="IGUANATEXSIZE" val="20"/>
  <p:tag name="IGUANATEXCURSOR" val="875"/>
  <p:tag name="TRANSPARENCY" val="True"/>
  <p:tag name="FILENAME" val=""/>
  <p:tag name="INPUTTYPE" val="0"/>
  <p:tag name="LATEXENGINEID" val="0"/>
  <p:tag name="TEMPFOLDER" val=".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463,442"/>
  <p:tag name="OUTPUTDPI" val="600"/>
  <p:tag name="LATEXADDIN" val="\documentclass{article}&#10;\input{preamble}&#10;\begin{document}&#10;&#10;\begin{align*}&#10;\grad{\phi} ~::=~ \phi ~|~ \withqmGen{\phi}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856,3929"/>
  <p:tag name="OUTPUTDPI" val="600"/>
  <p:tag name="LATEXADDIN" val="\documentclass{article}&#10;\input{preamble}&#10;\begin{document}&#10;&#10;\begin{align*}&#10;{\grad{f}(\withqmGen{\phi}) = \withqmGen{\phiAnd{$\phi$}{\phiEq{x}{3}}}}&#10;\end{align*}&#10;&#10;\end{document}"/>
  <p:tag name="IGUANATEXSIZE" val="28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304,087"/>
  <p:tag name="OUTPUTDPI" val="600"/>
  <p:tag name="LATEXADDIN" val="\documentclass{article}&#10;\input{preamble}&#10;\begin{document}&#10;&#10;\begin{align*}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9,104"/>
  <p:tag name="OUTPUTDPI" val="600"/>
  <p:tag name="LATEXADDIN" val="\documentclass{article}&#10;\input{preamble}&#10;\begin{document}&#10;&#10;\begin{align*}&#10;\langle [x \mapsto 6, y \mapsto 3], \sSeq{\sVarAssign{x}{y}}{\sAssert{\phiEq{x}{3}}} \rangle&#10;\end{align*}&#10;&#10;\end{document}"/>
  <p:tag name="IGUANATEXSIZE" val="22"/>
  <p:tag name="IGUANATEXCURSOR" val="155"/>
  <p:tag name="TRANSPARENCY" val="True"/>
  <p:tag name="FILENAME" val=""/>
  <p:tag name="INPUTTYPE" val="0"/>
  <p:tag name="LATEXENGINEID" val="0"/>
  <p:tag name="TEMPFOLDER" val=".\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,7188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longrightarrow^{*}\\&#10;\langle [x \mapsto 3, y \mapsto 3], {\sSkip} \rangle\\&#10;\end{gather*}&#10;&#10;\end{document}"/>
  <p:tag name="IGUANATEXSIZE" val="22"/>
  <p:tag name="IGUANATEXCURSOR" val="188"/>
  <p:tag name="TRANSPARENCY" val="True"/>
  <p:tag name="FILENAME" val=""/>
  <p:tag name="INPUTTYPE" val="0"/>
  <p:tag name="LATEXENGINEID" val="0"/>
  <p:tag name="TEMPFOLDER" val=".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overset{\sSeq{\sVarAssign{x}{y}}{\sAssert{\phiEq{x}{3}}}}{\longrightarrow}\\&#10;\langle [x \mapsto 3, y \mapsto 3], {\sSkip} \rangle\\&#10;\end{gather*}&#10;&#10;&#10;&#10;\end{document}"/>
  <p:tag name="IGUANATEXSIZE" val="22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782,9021"/>
  <p:tag name="OUTPUTDPI" val="600"/>
  <p:tag name="LATEXADDIN" val="\documentclass{article}&#10;\input{preamble}&#10;\begin{document}&#10;&#10;\begin{align*}&#10;\evalphiGen{\langle [x \mapsto 3], s \rangle&amp;}{\phiEq{x}{3}}\\&#10;\evalphiGen{\langle [x \mapsto 4, y \mapsto 4], s \rangle&amp;}{\phiEq{y}{x}}&#10;\end{align*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053,618"/>
  <p:tag name="OUTPUTDPI" val="600"/>
  <p:tag name="LATEXADDIN" val="\documentclass{article}&#10;\input{preamble}&#10;\begin{document}&#10;&#10;\begin{align*}&#10;\phiImplies{\phi_1}{\phi_2}&#10;\defiff&#10;\forall \pi.~ \evalphiGen{\pi}{\phi_1} \implies \evalphiGen{\pi}{\phi_2}&#10;\end{align*}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.\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877,3903"/>
  <p:tag name="OUTPUTDPI" val="600"/>
  <p:tag name="LATEXADDIN" val="\documentclass{article}&#10;\input{preamble}&#10;\begin{document}&#10;&#10;\begin{align*}&#10;\phiImplies{\phiAnd{\phiEq{a}{b}}{\phiEq{b}{c}}}{\phiEq{a}{c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877,3903"/>
  <p:tag name="OUTPUTDPI" val="600"/>
  <p:tag name="LATEXADDIN" val="\documentclass{article}&#10;\input{preamble}&#10;\begin{document}&#10;&#10;\begin{align*}&#10;\phiImplies{\phiAnd{\phiEq{x}{3}}{\phiEq{y}{2}}}{\phiEq{y}{2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08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9149"/>
  <p:tag name="OUTPUTDPI" val="600"/>
  <p:tag name="LATEXADDIN" val="\documentclass{article}&#10;\input{preamble}&#10;\begin{document}&#10;&#10;\begin{mathpar}&#10;    \irdotted [Soundness]&#10;    {&#10;        \thoare {} {\phi} {s} {\phi'}&#10;    }&#10;    {&#10;        \tHoare {} {\phi} {s} {\phi'}&#10;    }&#10;\end{mathpar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629,1713"/>
  <p:tag name="OUTPUTDPI" val="600"/>
  <p:tag name="LATEXADDIN" val="\documentclass{article}&#10;\input{preamble}&#10;\begin{document}&#10;&#10;\begin{align*}&#10;\setFormula \subset \setGFormula 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379,4526"/>
  <p:tag name="OUTPUTDPI" val="600"/>
  <p:tag name="LATEXADDIN" val="\documentclass{article}&#10;\input{preamble}&#10;\begin{document}&#10;&#10;\begin{align*}&#10;\qm \in \setGFormula &#10;\end{align*}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611,1736"/>
  <p:tag name="OUTPUTDPI" val="600"/>
  <p:tag name="LATEXADDIN" val="\documentclass{article}&#10;\input{preamble}&#10;\begin{document}&#10;&#10;\begin{align*}&#10;\phiAnd{\phiEq{x}{3}}{\phiEq{y}{...}}&#10;\end{align*}&#10;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355,4556"/>
  <p:tag name="OUTPUTDPI" val="600"/>
  <p:tag name="LATEXADDIN" val="\documentclass{article}&#10;\input{preamble}&#10;\begin{document}&#10;&#10;\begin{align*}&#10;\withqmGen{\phiEq{x}{3}}&#10;\end{align*}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.\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684,6644"/>
  <p:tag name="OUTPUTDPI" val="600"/>
  <p:tag name="LATEXADDIN" val="\documentclass{article}&#10;\input{preamble}&#10;\begin{document}&#10;&#10;\begin{alignat*}{3}&#10;&amp;\gamma(\phi) ~&amp;&amp;= \{~ \phi ~\} &amp; ~\\&#10;&amp;\gamma(\qm)  ~&amp;&amp;= \setFormulaA &amp; \\&#10;&amp;             ~&amp;&amp;= \{~ \phi ~|~ \exists \pi.~ \evalphiGen{\pi}{\phi} ~\} &amp;&#10;\end{alignat*}&#10;&#10;\end{document}"/>
  <p:tag name="IGUANATEXSIZE" val="28"/>
  <p:tag name="IGUANATEXCURSOR" val="228"/>
  <p:tag name="TRANSPARENCY" val="True"/>
  <p:tag name="FILENAME" val=""/>
  <p:tag name="INPUTTYPE" val="0"/>
  <p:tag name="LATEXENGINEID" val="0"/>
  <p:tag name="TEMPFOLDER" val=".\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392,201"/>
  <p:tag name="OUTPUTDPI" val="600"/>
  <p:tag name="LATEXADDIN" val="\documentclass{article}&#10;\input{preamble}&#10;\begin{document}&#10;&#10;\begin{align*}&#10;\setStmt \subseteq \setGStmt&#10;\end{align*}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073,116"/>
  <p:tag name="OUTPUTDPI" val="600"/>
  <p:tag name="LATEXADDIN" val="\documentclass{article}&#10;\input{preamble}&#10;\begin{document}&#10;&#10;\begin{align*}&#10;&amp;s \,~~::=~~ &#10;\sVarAssign {$x$} {$e$} ~~|~~ &#10;\sAssert {$\phi$} ~~|~~ &#10;\sSeq {$s_1$} {$s_2$}\\&#10;\end{align*}&#10;&#10;\end{document}"/>
  <p:tag name="IGUANATEXSIZE" val="22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75,366"/>
  <p:tag name="OUTPUTDPI" val="600"/>
  <p:tag name="LATEXADDIN" val="\documentclass{article}&#10;\input{preamble}&#10;\begin{document}&#10;&#10;\begin{align*}&#10;&amp;\grad{s} \,~~::=~~ &#10;\sVarAssign {$x$} {$e$} ~~|~~ &#10;\sAssert {$\grad{\phi}$} ~~|~~ &#10;\sSeq {$\grad{s_1}$} {$\grad{s_2}$}\\&#10;\end{align*}&#10;&#10;\end{document}"/>
  <p:tag name="IGUANATEXSIZE" val="22"/>
  <p:tag name="IGUANATEXCURSOR" val="191"/>
  <p:tag name="TRANSPARENCY" val="False"/>
  <p:tag name="FILENAME" val=""/>
  <p:tag name="INPUTTYPE" val="0"/>
  <p:tag name="LATEXENGINEID" val="0"/>
  <p:tag name="TEMPFOLDER" val=".\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,217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\sAssert {$\grad{\phi}$}) = \{~ \sAssert {$\phi$} ~|~ \phi \in \gamma(\grad{\phi}) ~\}\\&#10;&amp; ...&#10;\end{align*}&#10;&#10;\end{document}"/>
  <p:tag name="IGUANATEXSIZE" val="20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5,9692"/>
  <p:tag name="ORIGINALWIDTH" val="452,9434"/>
  <p:tag name="OUTPUTDPI" val="600"/>
  <p:tag name="LATEXADDIN" val="\documentclass{article}&#10;\input{preamble}&#10;\begin{document}&#10;&#10;\begin{gather*}&#10;\setProgramState\\ \subseteq\\ \setGProgramState &#10;\end{gather*}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.\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106,862"/>
  <p:tag name="OUTPUTDPI" val="600"/>
  <p:tag name="LATEXADDIN" val="\documentclass{article}&#10;\input{preamble}&#10;\begin{document}&#10;&#10;\begin{align*}&#10;\setProgramState = (\setVar \rightharpoonup \setNatZ) \times \setStmt&#10;\end{align*}&#10;&#10;\end{document}"/>
  <p:tag name="IGUANATEXSIZE" val="22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106,112"/>
  <p:tag name="OUTPUTDPI" val="600"/>
  <p:tag name="LATEXADDIN" val="\documentclass{article}&#10;\input{preamble}&#10;\begin{document}&#10;&#10;\begin{align*}&#10;\setGProgramState = (\setVar \rightharpoonup \setNatZ) \times \setGStmt&#10;\end{align*}&#10;&#10;\end{document}"/>
  <p:tag name="IGUANATEXSIZE" val="22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89,4263"/>
  <p:tag name="OUTPUTDPI" val="600"/>
  <p:tag name="LATEXADDIN" val="\documentclass{article}&#10;\input{preamble}&#10;\begin{document}&#10;&#10;\begin{align*}&#10;\gamma(\langle \sigma, \grad{s} \rangle) = \{\sigma\} \times \gamma(\grad{s})&#10;\end{align*}&#10;&#10;\end{document}"/>
  <p:tag name="IGUANATEXSIZE" val="22"/>
  <p:tag name="IGUANATEXCURSOR" val="149"/>
  <p:tag name="TRANSPARENCY" val="True"/>
  <p:tag name="FILENAME" val=""/>
  <p:tag name="INPUTTYPE" val="0"/>
  <p:tag name="LATEXENGINEID" val="0"/>
  <p:tag name="TEMPFOLDER" val=".\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63,74205"/>
  <p:tag name="OUTPUTDPI" val="600"/>
  <p:tag name="LATEXADDIN" val="\documentclass{article}&#10;\input{preamble}&#10;\begin{document}&#10;&#10;\begin{align*}&#10;\overline{\pi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1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2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23,472"/>
  <p:tag name="OUTPUTDPI" val="600"/>
  <p:tag name="LATEXADDIN" val="\documentclass{article}&#10;\input{preamble}&#10;\begin{document}&#10;&#10;\begin{align*}&#10;\overline{\pi_2} \subseteq \overline{\pi_2}'&#10;\end{align*}&#10;&#10;\end{document}"/>
  <p:tag name="IGUANATEXSIZE" val="28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02,4372"/>
  <p:tag name="OUTPUTDPI" val="600"/>
  <p:tag name="LATEXADDIN" val="\documentclass{article}&#10;\input{preamble}&#10;\begin{document}&#10;&#10;\begin{align*}&#10;\{~ \langle \sigma, \sAssert{$\phi_a$} \rangle ~\}&#10;\end{align*}&#10;&#10;\end{document}"/>
  <p:tag name="IGUANATEXSIZE" val="1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93,7008"/>
  <p:tag name="OUTPUTDPI" val="600"/>
  <p:tag name="LATEXADDIN" val="\documentclass{article}&#10;\input{preamble}&#10;\begin{document}&#10;&#10;\begin{align*}&#10;\langle \sigma, \sAssert{$\phi_a$} \rangle&#10;\end{align*}&#10;&#10;\end{document}"/>
  <p:tag name="IGUANATEXSIZE" val="1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66,9291"/>
  <p:tag name="OUTPUTDPI" val="600"/>
  <p:tag name="LATEXADDIN" val="\documentclass{article}&#10;\input{preamble}&#10;\begin{document}&#10;&#10;\begin{align*}&#10;\{~ \langle \sigma, \sAssert{$...$} \rangle, ... ~\}&#10;\end{align*}&#10;&#10;\end{document}"/>
  <p:tag name="IGUANATEXSIZE" val="18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59,2051"/>
  <p:tag name="OUTPUTDPI" val="600"/>
  <p:tag name="LATEXADDIN" val="\documentclass{article}&#10;\input{preamble}&#10;\begin{document}&#10;&#10;\begin{align*}&#10;\langle \sigma, \sAssert{$\qm$} \rangle&#10;\end{align*}&#10;&#10;\end{document}"/>
  <p:tag name="IGUANATEXSIZE" val="18"/>
  <p:tag name="IGUANATEXCURSOR" val="103"/>
  <p:tag name="TRANSPARENCY" val="True"/>
  <p:tag name="FILENAME" val=""/>
  <p:tag name="INPUTTYPE" val="0"/>
  <p:tag name="LATEXENGINEID" val="0"/>
  <p:tag name="TEMPFOLDER" val=".\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86,8766"/>
  <p:tag name="OUTPUTDPI" val="600"/>
  <p:tag name="LATEXADDIN" val="\documentclass{article}&#10;\input{preamble}&#10;\begin{document}&#10;&#10;\begin{mathpar}&#10;P \subseteq \setFormula \times \setStmt \times \setFormula &#10;\end{mathpar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990,6262"/>
  <p:tag name="OUTPUTDPI" val="600"/>
  <p:tag name="LATEXADDIN" val="\documentclass{article}&#10;\input{preamble}&#10;\begin{document}&#10;&#10;\begin{mathpar}&#10;\grad{P} \subseteq \setGFormula \times  \setGStmt \times \setGFormula &#10;\end{mathpar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594,6757"/>
  <p:tag name="OUTPUTDPI" val="600"/>
  <p:tag name="LATEXADDIN" val="\documentclass{article}&#10;\input{preamble}&#10;\begin{document}&#10;&#10;\begin{align*}&#10;\evalphiGen{\langle [x \mapsto 3], s \rangle&amp;}{\phiEq{x}{3}}\\&#10;\evalgphiGen{\langle [x \mapsto 3], s \rangle&amp;}{\phiEq{x}{3}}\\&#10;\evalgphiGen{\langle [x \mapsto 3], s \rangle&amp;}{\qm}\\&#10;\end{align*}&#10;&#10;\end{document}"/>
  <p:tag name="IGUANATEXSIZE" val="20"/>
  <p:tag name="IGUANATEXCURSOR" val="252"/>
  <p:tag name="TRANSPARENCY" val="True"/>
  <p:tag name="FILENAME" val=""/>
  <p:tag name="INPUTTYPE" val="0"/>
  <p:tag name="LATEXENGINEID" val="0"/>
  <p:tag name="TEMPFOLDER" val=".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999,6251"/>
  <p:tag name="OUTPUTDPI" val="600"/>
  <p:tag name="LATEXADDIN" val="\documentclass{article}&#10;\input{preamble}&#10;\begin{document}&#10;&#10;\begin{align*}&#10;\evalphiGen{\cdot}{\cdot} \subseteq \setProgramState \times \setFormula\\&#10;\evalgphiGen{\cdot}{\cdot} \subseteq \setGProgramState \times \setGFormula\\&#10;\end{align*}&#10;&#10;\end{document}"/>
  <p:tag name="IGUANATEXSIZE" val="20"/>
  <p:tag name="IGUANATEXCURSOR" val="215"/>
  <p:tag name="TRANSPARENCY" val="True"/>
  <p:tag name="FILENAME" val=""/>
  <p:tag name="INPUTTYPE" val="0"/>
  <p:tag name="LATEXENGINEID" val="0"/>
  <p:tag name="TEMPFOLDER" val=".\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88,864"/>
  <p:tag name="OUTPUTDPI" val="600"/>
  <p:tag name="LATEXADDIN" val="\documentclass{article}&#10;\input{preamble}&#10;\begin{document}&#10;&#10;\begin{mathpar}&#10;\irdotted&#10;{&#10;    \phi_1 \in \gamma(\grad{\phi_1})\\&#10;    \phi_2 \in \gamma(\grad{\phi_2})\\&#10;    P(\phi_1, \phi_2)&#10;}&#10;{&#10;    \grad{P}(\grad{\phi_1}, \grad{\phi_2})&#10;}&#10;\end{mathpar}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08,024"/>
  <p:tag name="OUTPUTDPI" val="600"/>
  <p:tag name="LATEXADDIN" val="\documentclass{article}&#10;\input{preamble}&#10;\begin{document}&#10;&#10;\begin{mathpar}&#10;\gthoare {} {\phiAnd{\phiEq{x}{3}}{\phiEq{y}{4}}} {{\sAssert {${\phiEq{x}{3}}$}}} {\phiAnd{\phiEq{x}{3}}{\phiEq{y}{4}}}&#10;\end{mathpar}&#10;&#10;\end{document}"/>
  <p:tag name="IGUANATEXSIZE" val="20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qm} {{\sAssert {${\phiEq{x}{3}}$}}} {\phiAnd{\phiEq{x}{3}}{\phiEq{y}{4}}}&#10;\end{mathpar}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613,048"/>
  <p:tag name="OUTPUTDPI" val="600"/>
  <p:tag name="LATEXADDIN" val="\documentclass{article}&#10;\input{preamble}&#10;\begin{document}&#10;&#10;\begin{mathpar}&#10;\gthoare {} {\phiAnd{\phiEq{x}{3}}{\phiEq{y}{4}}} {{\sAssert {${\qm}$}}} {\phiAnd{\phiEq{x}{3}}{\phiEq{y}{4}}}&#10;\end{mathpar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phiAnd{\phiEq{x}{3}}{\phiEq{y}{4}}} {{\sAssert {${\phiEq{x}{3}}$}}} {\qm}&#10;\end{mathpar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807,274"/>
  <p:tag name="OUTPUTDPI" val="600"/>
  <p:tag name="LATEXADDIN" val="\documentclass{article}&#10;\input{preamble}&#10;\begin{document}&#10;&#10;\begin{mathpar}&#10;\thoare {} {\phiAnd{\phiEq{x}{3}}{\phiEq{y}{4}}} {{\sAssert {${\phiEq{x}{3}}$}}} {\phiAnd{\phiEq{x}{3}}{\phiEq{y}{4}}}&#10;\end{mathpar}&#10;&#10;\end{document}"/>
  <p:tag name="IGUANATEXSIZE" val="20"/>
  <p:tag name="IGUANATEXCURSOR" val="76"/>
  <p:tag name="TRANSPARENCY" val="True"/>
  <p:tag name="FILENAME" val=""/>
  <p:tag name="INPUTTYPE" val="0"/>
  <p:tag name="LATEXENGINEID" val="0"/>
  <p:tag name="TEMPFOLDER" val=".\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595,8"/>
  <p:tag name="OUTPUTDPI" val="600"/>
  <p:tag name="LATEXADDIN" val="\documentclass{article}&#10;\input{preamble}&#10;\begin{document}&#10;\begin{mathpar}&#10;\irdotted&#10;{&#10;    \phi_1 \in \gamma(\grad{\phi_1})\\&#10;    \phi_2 \in \gamma(\grad{\phi_2})\\&#10;    \phi_3 \in \gamma(\grad{\phi_3})\\&#10;    P(\phi_1, \phi_2, \phi_3)&#10;}&#10;{&#10;    \grad{P}(\grad{\phi_1}, \grad{\phi_2}, \grad{\phi_3})&#10;}&#10;\end{mathpar}&#10;&#10;\end{document}"/>
  <p:tag name="IGUANATEXSIZE" val="20"/>
  <p:tag name="IGUANATEXCURSOR" val="58"/>
  <p:tag name="TRANSPARENCY" val="True"/>
  <p:tag name="FILENAME" val=""/>
  <p:tag name="INPUTTYPE" val="0"/>
  <p:tag name="LATEXENGINEID" val="0"/>
  <p:tag name="TEMPFOLDER" val=".\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944,132"/>
  <p:tag name="OUTPUTDPI" val="600"/>
  <p:tag name="LATEXADDIN" val="\documentclass{article}&#10;\input{preamble}&#10;\begin{document}&#10;&#10;\begin{align*}&#10;P(\phi_1, \phi_a, \phi_2) =&#10;\phi_1 = \phi_2 \wedge&#10;\phiImplies{\phi_1}{\phi_a}&#10;\end{align*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233,596"/>
  <p:tag name="OUTPUTDPI" val="600"/>
  <p:tag name="LATEXADDIN" val="\documentclass{article}&#10;\input{preamble}&#10;\begin{document}&#10;&#10;Ronald Garcia, Alison M. Clark, \'Eric Tanter.&#10;&#10;\textbf{Abstracting Gradual Typing.}&#10;&#10;\textit{43rd ACM SIGPLAN-SIGACT}&#10;&#10;POPL '16&#10;&#10;\end{document}"/>
  <p:tag name="IGUANATEXSIZE" val="20"/>
  <p:tag name="IGUANATEXCURSOR" val="143"/>
  <p:tag name="TRANSPARENCY" val="True"/>
  <p:tag name="FILENAME" val=""/>
  <p:tag name="INPUTTYPE" val="0"/>
  <p:tag name="LATEXENGINEID" val="0"/>
  <p:tag name="TEMPFOLDER" val=".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9149"/>
  <p:tag name="OUTPUTDPI" val="600"/>
  <p:tag name="LATEXADDIN" val="\documentclass{article}&#10;\input{preamble}&#10;\begin{document}&#10;&#10;\begin{mathpar}&#10;    \irdotted[Soundness]&#10;    {&#10;        \thoare {} {\phi} {s} {\phi'}&#10;    }&#10;    {&#10;        \tHoare {} {\phi} {s} {\phi'}&#10;    }&#10;\end{mathpar}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.\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    \irdotted [\gradT Soundness]&#10;    {&#10;        \gthoare {} {\grad{\phi}} {\grad{s}} {\grad{\phi'}}&#10;    }&#10;    {&#10;        \gtHoare {} {\grad{\phi}} {\grad{s}} {\grad{\phi'}}&#10;    }&#10;\end{mathpar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077"/>
  <p:tag name="ORIGINALWIDTH" val="1005,624"/>
  <p:tag name="OUTPUTDPI" val="600"/>
  <p:tag name="LATEXADDIN" val="\documentclass{article}&#10;\input{preamble}&#10;\begin{document}&#10;&#10;\begin{gather*}&#10;\gtHoare{}{\grad{\phi}}{\grad{s}}{\grad{\phi'}}\\&#10;\defiff\\&#10;\forall \grad{\pi}, \grad{\pi'}.~&#10;\gsstepConsume{\grad{s}}{\grad{\pi}}{\grad{\pi'}}&#10;\wedge&#10;\evalgphiGen{\grad{\pi}}{\grad{\phi}}&#10;\implies&#10;\evalgphiGen{\grad{\pi'}}{\grad{\phi'}}&#10;\end{gather*}&#10;&#10;\end{document}"/>
  <p:tag name="IGUANATEXSIZE" val="20"/>
  <p:tag name="IGUANATEXCURSOR" val="279"/>
  <p:tag name="TRANSPARENCY" val="True"/>
  <p:tag name="FILENAME" val=""/>
  <p:tag name="INPUTTYPE" val="0"/>
  <p:tag name="LATEXENGINEID" val="0"/>
  <p:tag name="TEMPFOLDER" val=".\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3,371"/>
  <p:tag name="OUTPUTDPI" val="600"/>
  <p:tag name="LATEXADDIN" val="\documentclass{article}&#10;\input{preamble}&#10;\begin{document}&#10;&#10;\begin{mathpar}&#10;\irdotted[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36,558"/>
  <p:tag name="OUTPUTDPI" val="600"/>
  <p:tag name="LATEXADDIN" val="\documentclass{article}&#10;\input{preamble}&#10;\begin{document}&#10;&#10;\begin{align*}&#10;\gthoare {} &#10;{\qm} &#10;{\sVarAssign{y}{4}} &#10;{\phiAnd{$\phiEq{x}{2}$}{$\phiEq{y}{4}$}}&amp; \\&#10;\gtHoare {} &#10;{\qm} &#10;{\sSeq{\sVarAssign{y}{4}}{\sAssert{\phiEq{x}{2}}}} &#10;{\phiAnd{$\phiEq{x}{2}$}{$\phiEq{y}{4}$}}&amp;&#10;\end{align*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074,616"/>
  <p:tag name="OUTPUTDPI" val="600"/>
  <p:tag name="LATEXADDIN" val="\documentclass{article}&#10;\input{preamble}&#10;\begin{document}&#10;&#10;\begin{align*}&#10;&amp;\gthoare {} &#10;{\qm} &#10;{\sVarAssign{y}{4}} &#10;{\phiAnd{$\phiEq{x}{2}$}{$\phiEq{y}{4}$}} \\&#10;\neg &amp;\gtHoare {} &#10;{\qm} &#10;{\sVarAssign{y}{4}} &#10;{\phiAnd{$\phiEq{x}{2}$}{$\phiEq{y}{4}$}}&#10;\end{align*}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.\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209,599"/>
  <p:tag name="OUTPUTDPI" val="600"/>
  <p:tag name="LATEXADDIN" val="\documentclass{article}&#10;\input{preamble}&#10;\begin{document}&#10;&#10;\begin{align*}&#10;&amp;\gthoare {} &#10;{\phiEq{x}{2}}&#10;{\sVarAssign{y}{4}} &#10;{\phiAnd{$\phiEq{x}{2}$}{$\phiEq{y}{4}$}} \\&#10;&amp;\gtHoare {} &#10;{\phiEq{x}{2}}&#10;{\sVarAssign{y}{4}} &#10;{\phiAnd{$\phiEq{x}{2}$}{$\phiEq{y}{4}$}}&#10;\end{align*}&#10;&#10;\end{document}"/>
  <p:tag name="IGUANATEXSIZE" val="20"/>
  <p:tag name="IGUANATEXCURSOR" val="197"/>
  <p:tag name="TRANSPARENCY" val="True"/>
  <p:tag name="FILENAME" val=""/>
  <p:tag name="INPUTTYPE" val="0"/>
  <p:tag name="LATEXENGINEID" val="0"/>
  <p:tag name="TEMPFOLDER" val=".\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208,099"/>
  <p:tag name="OUTPUTDPI" val="600"/>
  <p:tag name="LATEXADDIN" val="\documentclass{article}&#10;\input{preamble}&#10;\begin{document}&#10;&#10;\begin{align*}&#10;&amp;\thoare {} &#10;{\phiEq{x}{2}}&#10;{\sVarAssign{y}{4}} &#10;{\phiAnd{$\phiEq{x}{2}$}{$\phiEq{y}{4}$}} \\&#10;&amp;\tHoare {} &#10;{\phiEq{x}{2}}&#10;{\sVarAssign{y}{4}} &#10;{\phiAnd{$\phiEq{x}{2}$}{$\phiEq{y}{4}$}}&#10;\end{align*}&#10;&#10;\end{document}"/>
  <p:tag name="IGUANATEXSIZE" val="20"/>
  <p:tag name="IGUANATEXCURSOR" val="195"/>
  <p:tag name="TRANSPARENCY" val="True"/>
  <p:tag name="FILENAME" val=""/>
  <p:tag name="INPUTTYPE" val="0"/>
  <p:tag name="LATEXENGINEID" val="0"/>
  <p:tag name="TEMPFOLDER" val=".\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364,4544"/>
  <p:tag name="OUTPUTDPI" val="600"/>
  <p:tag name="LATEXADDIN" val="\documentclass{article}&#10;\input{preamble}&#10;\begin{document}&#10;&#10;\begin{align*}&#10;&amp;\grad{\phi_1} = \phiEq{y}{2}\\&#10;&amp;\grad{\phi_2} = \phiEq{y}{2}&#10;\end{align*}&#10;&#10;\end{document}"/>
  <p:tag name="IGUANATEXSIZE" val="20"/>
  <p:tag name="IGUANATEXCURSOR" val="133"/>
  <p:tag name="TRANSPARENCY" val="True"/>
  <p:tag name="FILENAME" val=""/>
  <p:tag name="INPUTTYPE" val="0"/>
  <p:tag name="LATEXENGINEID" val="0"/>
  <p:tag name="TEMPFOLDER" val=".\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,4765"/>
  <p:tag name="ORIGINALWIDTH" val="175,478"/>
  <p:tag name="OUTPUTDPI" val="600"/>
  <p:tag name="LATEXADDIN" val="\documentclass{article}&#10;\input{preamble}&#10;\begin{document}&#10;&#10;\begin{align*}&#10;&amp;\grad{\phi_1} = \qm\\&#10;&amp;\grad{\phi_2} = \qm&#10;\end{align*}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.\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701,9123"/>
  <p:tag name="OUTPUTDPI" val="600"/>
  <p:tag name="LATEXADDIN" val="\documentclass{article}&#10;\input{preamble}&#10;\begin{document}&#10;&#10;\begin{align*}&#10;&amp;\grad{\phi_1} = \phiAnd{\phiEq{y}{2}}{\phiEq{x}{4}}\\&#10;&amp;\grad{\phi_2} = \phiEq{y}{2}&#10;\end{alig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.\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685,789"/>
  <p:tag name="OUTPUTDPI" val="600"/>
  <p:tag name="LATEXADDIN" val="\documentclass{article}&#10;\input{preamble}&#10;\begin{document}&#10;&#10;\begin{align*}&#10;\forall \grad{\phi_1}, \grad{\phi_2}.~ &#10;        \dgrad{P}(\grad{\phi_1}) = \grad{\phi_2}&#10;        &amp;\implies&#10;        \forall \phi_1 \in \gamma(\grad{\phi_1}),\, \phi.~ P(\phi_1, \phi)\\ &#10;        &amp;\implies&#10;        \exists \phi_2 \in \gamma(\grad{\phi_2}).~ P(\phi_1, \phi_2) ~\wedge~ (\phiImplies{\phi_2}{\phi})&#10;\end{align*}&#10;&#10;\end{document}"/>
  <p:tag name="IGUANATEXSIZE" val="20"/>
  <p:tag name="IGUANATEXCURSOR" val="257"/>
  <p:tag name="TRANSPARENCY" val="True"/>
  <p:tag name="FILENAME" val=""/>
  <p:tag name="INPUTTYPE" val="0"/>
  <p:tag name="LATEXENGINEID" val="0"/>
  <p:tag name="TEMPFOLDER" val=".\temp\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86,277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dgrad{P}} \implies \dgrad{P}(\grad{\phi_1}) \sqsubseteq \dgrad{P}(\grad{\phi_2})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001,125"/>
  <p:tag name="OUTPUTDPI" val="600"/>
  <p:tag name="LATEXADDIN" val="\documentclass{article}&#10;\input{preamble}&#10;\begin{document}&#10;&#10;\begin{align*}&#10;\forall \phi_1, \phi_2.~ P(\phi_1, \phi_2) \implies \phi_1 \in \dom{\dgrad{P}}&#10;\end{align*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902,8871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,1972"/>
  <p:tag name="ORIGINALWIDTH" val="1136,858"/>
  <p:tag name="OUTPUTDPI" val="600"/>
  <p:tag name="LATEXADDIN" val="\documentclass{article}&#10;\input{preamble}&#10;\begin{document}&#10;&#10;\begin{mathpar}&#10;    \inferrule* [right=\dgradT HAssign1]&#10;    {&#10;        x \not \in \FV(\phi) \\&#10;        x \not \in \FV(e)&#10;    }&#10;    {&#10;        \dgthoare {} {\phi} {\sVarAssign{$x$}{$e$}} {\phiAnd{$\phi$}{\phiEq{$x$}{$e$}}}&#10;    }&#10;    &#10;    \inferrule* [right=\dgradT HAssign2]&#10;    {&#10;        \tset{\dgradT HAssign1} \textit{ does not apply}&#10;    }&#10;    {&#10;        \dgthoare {} {\grad{\phi}} {\sVarAssign{$x$}{$e$}} {\qm}&#10;    }&#10;\end{mathpar}&#10;&#10;\end{document}"/>
  <p:tag name="IGUANATEXSIZE" val="20"/>
  <p:tag name="IGUANATEXCURSOR" val="360"/>
  <p:tag name="TRANSPARENCY" val="True"/>
  <p:tag name="FILENAME" val=""/>
  <p:tag name="INPUTTYPE" val="0"/>
  <p:tag name="LATEXENGINEID" val="0"/>
  <p:tag name="TEMPFOLDER" val=".\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8,8901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0,1987"/>
  <p:tag name="ORIGINALWIDTH" val="907,3865"/>
  <p:tag name="OUTPUTDPI" val="600"/>
  <p:tag name="LATEXADDIN" val="\documentclass{article}&#10;\input{preamble}&#10;\begin{document}&#10;&#10;\begin{mathpar}&#10;\inferrule* [right=\dgradT HAssert1]&#10;{&#10;    \phiImplies {\phi} {\phi_a}&#10;}&#10;{&#10;    \dgthoare {} {\phi} {{\sAssert {${\phi_a}$}}} {\phi}&#10;}\\&#10;\inferrule* [right=\dgradT HAssert2]&#10;{&#10;    \phi_a \in \setFormulaA&#10;}&#10;{&#10;    \dgthoare {} {\qm} {{\sAssert {${\phi_a}$}}} {\qm}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56,768"/>
  <p:tag name="OUTPUTDPI" val="600"/>
  <p:tag name="LATEXADDIN" val="\documentclass{article}&#10;\input{preamble}&#10;\begin{document}&#10;&#10;\begin{align*}&#10;\forall \grad{\phi_1}, \grad{s},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9,9662"/>
  <p:tag name="ORIGINALWIDTH" val="1211,849"/>
  <p:tag name="OUTPUTDPI" val="600"/>
  <p:tag name="LATEXADDIN" val="\documentclass{article}&#10;\input{preamble}&#10;\begin{document}&#10;&#10;\begin{mathpar}&#10;    \inferrule* [right=\dgradT HSeq]&#10;    {        &#10;        {\grad{\phi_{q1}}} \dgrad{\:\Rightarrow\:} {\grad{\phi_{q2}}} \\\\&#10;        \dgthoare {} {\grad{\phi_p}} {\grad{s_1}} {\grad{\phi_{q1}}} \\&#10;        \dgthoare {} {\grad{\phi_{q2}}} {\grad{s_2}} {\grad{\phi_r}}&#10;    }&#10;    {&#10;        \dgthoare {} {\grad{\phi_p}} {\sSeq{$\grad{s_1}$}{$\grad{s_2}$}} {\grad{\phi_r}}&#10;    }&#10;\end{mathpar}&#10;&#10;\end{document}"/>
  <p:tag name="IGUANATEXSIZE" val="20"/>
  <p:tag name="IGUANATEXCURSOR" val="151"/>
  <p:tag name="TRANSPARENCY" val="True"/>
  <p:tag name="FILENAME" val=""/>
  <p:tag name="INPUTTYPE" val="0"/>
  <p:tag name="LATEXENGINEID" val="0"/>
  <p:tag name="TEMPFOLDER" val=".\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11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.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2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0,9674"/>
  <p:tag name="ORIGINALWIDTH" val="1572,553"/>
  <p:tag name="OUTPUTDPI" val="600"/>
  <p:tag name="LATEXADDIN" val="\documentclass{article}&#10;\input{preamble}&#10;\begin{document}&#10;&#10;\begin{mathpar}&#10;    \inferrule* [right=\dgradT HSeq]&#10;    {        &#10;        \dgthoare {} {\phiTrue} {\sVarAssign{y}{2}} {\phiEq{y}{2}} \\&#10;        \dgthoare {} {\phiEq{y}{2}} {\sVarAssign{x}{3}} {\phiAnd{\phiEq{x}{3}}{\phiEq{y}{2}}}&#10;    }&#10;    {&#10;        \dgthoare {} {\phiTrue} {\sSeq{\sVarAssign{y}{2}}{\sVarAssign{x}{3}}} {\phiAnd{\phiEq{x}{3}}{\phiEq{y}{2}}}&#10;    }&#10;\end{mathpar}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.\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34,571"/>
  <p:tag name="OUTPUTDPI" val="600"/>
  <p:tag name="LATEXADDIN" val="\documentclass{article}&#10;\input{preamble}&#10;\begin{document}&#10;&#10;\begin{mathpar}&#10;\neg \dgthoare {} {\phiTrue} {\sSeq{\sVarAssign{y}{4}}{\sVarAssign{x}{3}}} {\phiAnd{\phiEq{x}{3}}{\phiEq{y}{2}}}&#10;\end{mathpar}&#10;&#10;\end{document}"/>
  <p:tag name="IGUANATEXSIZE" val="20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,727"/>
  <p:tag name="ORIGINALWIDTH" val="1162,355"/>
  <p:tag name="OUTPUTDPI" val="600"/>
  <p:tag name="LATEXADDIN" val="\documentclass{article}&#10;\input{preamble}&#10;\begin{document}&#10;&#10;\begin{mathpar}&#10;    \inferrule* [right=\dgradT HSeq]&#10;    {        &#10;        \dgthoare {} {\grad{\phi_p}} {\grad{s_1}} {\grad{\phi_q}} \\&#10;        \dgthoare {} {\grad{\phi_q}} {\grad{s_2}} {\grad{\phi_r}}&#10;    }&#10;    {&#10;        \dgthoare {} {\grad{\phi_p}} {\sSeq{$\grad{s_1}$}{$\grad{s_2}$}} {\grad{\phi_r}}&#10;    }&#10;\end{mathpar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7,2254"/>
  <p:tag name="ORIGINALWIDTH" val="1493,063"/>
  <p:tag name="OUTPUTDPI" val="600"/>
  <p:tag name="LATEXADDIN" val="\documentclass{article}&#10;\input{preamble}&#10;\begin{document}&#10;&#10;\begin{align*}&#10;&amp;\gthoare{}{\cdot}{\cdot}{\cdot} \::\: \setGFormula \times \setGStmt \times \setGFormula \\&#10;&amp;\gthoare{}{\grad{\phi_1}}{\grad{s}}{\grad{\phi_2}} ~~\defiff~~ \exists \grad{\phi_2'}.~ \dgthoare{}{\grad{\phi_1}}{\grad{s}}{\grad{\phi_2'}} \wedge \gphiImplies {\grad{\phi_2'}} {\grad{\phi_2}}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48,069"/>
  <p:tag name="OUTPUTDPI" val="600"/>
  <p:tag name="LATEXADDIN" val="\documentclass{article}&#10;\input{preamble}&#10;\begin{document}&#10;~\\&#10;Lemma: $\gthoare{}{\cdot}{\cdot}{\cdot}$&#10;is a gradual lifting of&#10;$\thoare{}{\cdot}{\cdot}{\cdot}$&#10;&#10;\end{document}"/>
  <p:tag name="IGUANATEXSIZE" val="20"/>
  <p:tag name="IGUANATEXCURSOR" val="69"/>
  <p:tag name="TRANSPARENCY" val="True"/>
  <p:tag name="FILENAME" val=""/>
  <p:tag name="INPUTTYPE" val="0"/>
  <p:tag name="LATEXENGINEID" val="0"/>
  <p:tag name="TEMPFOLDER" val=".\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6,4716"/>
  <p:tag name="ORIGINALWIDTH" val="1946,757"/>
  <p:tag name="OUTPUTDPI" val="600"/>
  <p:tag name="LATEXADDIN" val="\documentclass{article}&#10;\input{preamble}&#10;\begin{document}&#10;&#10;\begin{mathpar}&#10;    \inferrule* [right=\dgradT H2\gradT H]&#10;    {    &#10;        \inferrule* [right=\dgradT HSeq]&#10;        {&#10;            ...&#10;        }&#10;        {&#10;            \dgthoare {} {\qm} {\sSeq{\sVarAssign{y}{2}}{\sVarAssign{x}{3}}} {\qm}         &#10;        }\\&#10;        \gphiImplies {\qm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297"/>
  <p:tag name="TRANSPARENCY" val="True"/>
  <p:tag name="FILENAME" val=""/>
  <p:tag name="INPUTTYPE" val="0"/>
  <p:tag name="LATEXENGINEID" val="0"/>
  <p:tag name="TEMPFOLDER" val=".\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2"/>
  <p:tag name="LAY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1"/>
  <p:tag name="LAYER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0,7124"/>
  <p:tag name="ORIGINALWIDTH" val="1793,776"/>
  <p:tag name="OUTPUTDPI" val="600"/>
  <p:tag name="LATEXADDIN" val="\documentclass[a3paper,landscape]{article}&#10;\input{preamble}&#10;\usepackage{lscape}&#10;\begin{document}&#10;\begin{landscape}&#10;\begin{mathpar}&#10;    \inferrule* [right=\dgradT H2\gradT H]&#10;    {    &#10;        \inferrule* [right=\dgradT HSeq]&#10;        {&#10;            ...&#10;        }&#10;        {&#10;            \dgthoare {} {\qm} {\sSeq{\sVarAssign{y}{2}}{\sVarAssign{x}{3}}} {\withqmGen{\phiAnd{\phiEq{x}{3}}{\phiEq{y}{2}}}} &#10;        }\\&#10;        \gphiImplies {\withqmGen{\phiAnd{\phiEq{x}{3}}{\phiEq{y}{2}}}} {\phiAnd{\phiEq{x}{3}}{\phiEq{y}{2}}}&#10;    }&#10;    {&#10;        \gthoare {} {\qm} {\sSeq{\sVarAssign{y}{2}}{\sVarAssign{x}{3}}} {\phiAnd{\phiEq{x}{3}}{\phiEq{y}{2}}}&#10;    }&#10;\end{mathpar}&#10;\end{landscape}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.\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371,579"/>
  <p:tag name="OUTPUTDPI" val="600"/>
  <p:tag name="LATEXADDIN" val="\documentclass{article}&#10;\input{preamble}&#10;\begin{document}&#10;&#10;\begin{mathpar}&#10;\dgthoare {} {\phiTrue} {\sSeq{\sVarAssign{y}{2}}{\sVarAssign{x}{3}}} {\phiAnd{\phiEq{x}{3}}{\phiEq{y}{2}}}&#10;\end{mathpar}&#10;&#10;\end{document}"/>
  <p:tag name="IGUANATEXSIZE" val="20"/>
  <p:tag name="IGUANATEXCURSOR" val="182"/>
  <p:tag name="TRANSPARENCY" val="True"/>
  <p:tag name="FILENAME" val=""/>
  <p:tag name="INPUTTYPE" val="0"/>
  <p:tag name="LATEXENGINEID" val="0"/>
  <p:tag name="TEMPFOLDER" val=".\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\irdotted [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3,371"/>
  <p:tag name="OUTPUTDPI" val="600"/>
  <p:tag name="LATEXADDIN" val="\documentclass{article}&#10;\input{preamble}&#10;\begin{document}&#10;&#10;\begin{mathpar}&#10;\irdotted [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,49228"/>
  <p:tag name="ORIGINALWIDTH" val="315,7105"/>
  <p:tag name="OUTPUTDPI" val="600"/>
  <p:tag name="LATEXADDIN" val="\documentclass{article}&#10;\input{preamble}&#10;\begin{document}&#10;&#10;\tset{\dgradT Soundness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\irdotted [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15,373"/>
  <p:tag name="OUTPUTDPI" val="600"/>
  <p:tag name="LATEXADDIN" val="\documentclass{article}&#10;\input{preamble}&#10;\begin{document}&#10;&#10;    \begin{alignat*}{1}&#10;    &amp;\{\phiAnd{\phiEq{p1.age}{19}}{\phiEq{p2.age}{19}}\}\\&#10;    &amp;{\ttt{p1.age++}}\\&#10;    &amp;\{\phiAnd{\phiEq{p1.age}{20}}{\phiEq{p2.age}{19}}\}&#10;    \end{alignat*}&#10;&#10;\end{document}"/>
  <p:tag name="IGUANATEXSIZE" val="20"/>
  <p:tag name="IGUANATEXCURSOR" val="241"/>
  <p:tag name="TRANSPARENCY" val="True"/>
  <p:tag name="FILENAME" val=""/>
  <p:tag name="INPUTTYPE" val="0"/>
  <p:tag name="LATEXENGINEID" val="0"/>
  <p:tag name="TEMPFOLDER" val=".\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811,774"/>
  <p:tag name="OUTPUTDPI" val="600"/>
  <p:tag name="LATEXADDIN" val="\documentclass{article}&#10;\input{preamble}&#10;\begin{document}&#10;&#10;    \begin{alignat*}{1}&#10;    &amp;\{\phiCons {\phiCons{\phiAcc{p1}{age}}{\phiAcc{p2}{age}}} {\phiCons{\phiEq{p1.age}{19}}{\ttt{(p2.age = 19)}}}\}\\&#10;    &amp;{\ttt{p1.age++}}\\&#10;    &amp;\{\phiCons {\phiCons{\phiAcc{p1}{age}}{\phiAcc{p2}{age}}} {\phiCons{\phiEq{p1.age}{20}}{\ttt{(p2.age = 19)}}}\}&#10;    \end{alignat*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63,367"/>
  <p:tag name="OUTPUTDPI" val="600"/>
  <p:tag name="LATEXADDIN" val="\documentclass{article}&#10;\input{preamble}&#10;\begin{document}&#10;&#10;    \begin{alignat*}{1}&#10;    &amp;\{\phiCons {\qm} {\phiCons{\phiEq{p1.age}{19}}{\ttt{(p2.age = 19)}}}\}\\&#10;    &amp;{\ttt{p1.age++}}\\&#10;    &amp;\{\phiCons {\qm} {\phiCons{\phiEq{p1.age}{20}}{\ttt{(p2.age = 19)}}}\}&#10;    \end{alignat*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88,48898"/>
  <p:tag name="OUTPUTDPI" val="600"/>
  <p:tag name="LATEXADDIN" val="\documentclass{article}&#10;\input{preamble}&#10;\begin{document}&#10;&#10;\begin{align*}&#10;\{ \tau \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,74654"/>
  <p:tag name="ORIGINALWIDTH" val="30,74614"/>
  <p:tag name="OUTPUTDPI" val="600"/>
  <p:tag name="LATEXADDIN" val="\documentclass{article}&#10;\input{preamble}&#10;\begin{document}&#10;&#10;\begin{align*}&#10;\tau&#10;\end{align*}&#10;&#10;\end{document}"/>
  <p:tag name="IGUANATEXSIZE" val="28"/>
  <p:tag name="IGUANATEXCURSOR" val="78"/>
  <p:tag name="TRANSPARENCY" val="True"/>
  <p:tag name="FILENAME" val=""/>
  <p:tag name="INPUTTYPE" val="0"/>
  <p:tag name="LATEXENGINEID" val="0"/>
  <p:tag name="TEMPFOLDER" val=".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99512"/>
  <p:tag name="ORIGINALWIDTH" val="195,7255"/>
  <p:tag name="OUTPUTDPI" val="600"/>
  <p:tag name="LATEXADDIN" val="\documentclass{article}&#10;\input{preamble}&#10;\begin{document}&#10;&#10;\begin{align*}&#10;\tau \sqcap \Tint&#10;\end{align*}&#10;&#10;\end{document}"/>
  <p:tag name="IGUANATEXSIZE" val="28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02,9246"/>
  <p:tag name="OUTPUTDPI" val="600"/>
  <p:tag name="LATEXADDIN" val="\documentclass{article}&#10;\input{preamble}&#10;\begin{document}&#10;&#10;\begin{align*}&#10;\{ \tau \sqcap \Tint \} \subseteq \{ \tau \sqcap \Tint \}&#10;\end{align*}&#10;&#10;\end{document}"/>
  <p:tag name="IGUANATEXSIZE" val="28"/>
  <p:tag name="IGUANATEXCURSOR" val="131"/>
  <p:tag name="TRANSPARENCY" val="True"/>
  <p:tag name="FILENAME" val=""/>
  <p:tag name="INPUTTYPE" val="0"/>
  <p:tag name="LATEXENGINEID" val="0"/>
  <p:tag name="TEMPFOLDER" val=".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,49457"/>
  <p:tag name="ORIGINALWIDTH" val="178,4777"/>
  <p:tag name="OUTPUTDPI" val="600"/>
  <p:tag name="LATEXADDIN" val="\documentclass{article}&#10;\input{preamble}&#10;\begin{document}&#10;&#10;\begin{align*}&#10;\tset{Types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311,2111"/>
  <p:tag name="OUTPUTDPI" val="600"/>
  <p:tag name="LATEXADDIN" val="\documentclass{article}&#10;\input{preamble}&#10;\begin{document}&#10;&#10;\begin{align*}&#10;... \subseteq \tset{Types}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3246</Words>
  <Application>Microsoft Office PowerPoint</Application>
  <PresentationFormat>On-screen Show (4:3)</PresentationFormat>
  <Paragraphs>1064</Paragraphs>
  <Slides>60</Slides>
  <Notes>50</Notes>
  <HiddenSlides>15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Consolas</vt:lpstr>
      <vt:lpstr>Latin Modern Math</vt:lpstr>
      <vt:lpstr>Lucida Sans Unicode</vt:lpstr>
      <vt:lpstr>Webdings</vt:lpstr>
      <vt:lpstr>Office Theme</vt:lpstr>
      <vt:lpstr>Gradual Verification</vt:lpstr>
      <vt:lpstr>Gradual Verification</vt:lpstr>
      <vt:lpstr>Motivation</vt:lpstr>
      <vt:lpstr>Dynamic Verification</vt:lpstr>
      <vt:lpstr>Dynamic Verification – Drawbacks </vt:lpstr>
      <vt:lpstr>Static Verification</vt:lpstr>
      <vt:lpstr>Static Verification – Drawbacks </vt:lpstr>
      <vt:lpstr>Solution? Static + Dynamic</vt:lpstr>
      <vt:lpstr>Solution? Static + Dynamic</vt:lpstr>
      <vt:lpstr>Solution! Static ⊕ Dynamic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How does this relate to Verification?</vt:lpstr>
      <vt:lpstr>Abstracting Gradual Typing</vt:lpstr>
      <vt:lpstr>Abstracting Gradual Typing</vt:lpstr>
      <vt:lpstr>Abstracting Gradual Typing</vt:lpstr>
      <vt:lpstr>Abstracting Gradual Typing</vt:lpstr>
      <vt:lpstr>Gradualization – Overview  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Overview </vt:lpstr>
      <vt:lpstr>Gradualization – Approach </vt:lpstr>
      <vt:lpstr>Gradualization – Approach </vt:lpstr>
      <vt:lpstr>Gradualization – Approach </vt:lpstr>
      <vt:lpstr>Gradual Lifting</vt:lpstr>
      <vt:lpstr>Gradual Lifting</vt:lpstr>
      <vt:lpstr>Gradual Lifting</vt:lpstr>
      <vt:lpstr>Gradual Lifting</vt:lpstr>
      <vt:lpstr>Gradual Verification - Approach</vt:lpstr>
      <vt:lpstr>Predicate Lifting in a Nutshell</vt:lpstr>
      <vt:lpstr>Predicate Lifting in a Nutshell</vt:lpstr>
      <vt:lpstr>Predicate Lifting in a Nutshell</vt:lpstr>
      <vt:lpstr>Gradual Verification - Approach</vt:lpstr>
      <vt:lpstr>Bonus: F-partial Galois connection</vt:lpstr>
      <vt:lpstr>Gradual Soundness</vt:lpstr>
      <vt:lpstr>Gradual Verification - Approach</vt:lpstr>
      <vt:lpstr>Gradual Verification – Put to the Test</vt:lpstr>
      <vt:lpstr>Deterministic Lifting </vt:lpstr>
      <vt:lpstr>Deterministic Lifting</vt:lpstr>
      <vt:lpstr>Deterministic Lifting – HAssign </vt:lpstr>
      <vt:lpstr>Deterministic Lifting – HAssert </vt:lpstr>
      <vt:lpstr>Deterministic Lifting</vt:lpstr>
      <vt:lpstr>Deterministic Lifting – HSeq </vt:lpstr>
      <vt:lpstr>Thesis: Gradual Verification</vt:lpstr>
      <vt:lpstr>Thesis: Gradual Verification</vt:lpstr>
      <vt:lpstr>Thesis: Gradual Verification</vt:lpstr>
      <vt:lpstr>Deterministic Lifting</vt:lpstr>
      <vt:lpstr>Deterministic Lifting</vt:lpstr>
      <vt:lpstr>Deterministic Lifting</vt:lpstr>
      <vt:lpstr>Deterministic Lifting</vt:lpstr>
      <vt:lpstr>Implicit Dynamic Frames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275</cp:revision>
  <dcterms:created xsi:type="dcterms:W3CDTF">2016-09-17T17:48:14Z</dcterms:created>
  <dcterms:modified xsi:type="dcterms:W3CDTF">2016-10-05T20:52:24Z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