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21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70" r:id="rId11"/>
    <p:sldId id="273" r:id="rId12"/>
    <p:sldId id="274" r:id="rId13"/>
    <p:sldId id="275" r:id="rId14"/>
    <p:sldId id="276" r:id="rId15"/>
    <p:sldId id="271" r:id="rId16"/>
    <p:sldId id="272" r:id="rId17"/>
    <p:sldId id="269" r:id="rId18"/>
    <p:sldId id="268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70"/>
            <p14:sldId id="273"/>
            <p14:sldId id="274"/>
            <p14:sldId id="275"/>
            <p14:sldId id="276"/>
            <p14:sldId id="271"/>
            <p14:sldId id="272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78598" autoAdjust="0"/>
  </p:normalViewPr>
  <p:slideViewPr>
    <p:cSldViewPr snapToGrid="0">
      <p:cViewPr>
        <p:scale>
          <a:sx n="75" d="100"/>
          <a:sy n="75" d="100"/>
        </p:scale>
        <p:origin x="108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20.09.2016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17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interpretation:</a:t>
            </a:r>
            <a:r>
              <a:rPr lang="en-US" baseline="0" dirty="0"/>
              <a:t> give meaning to gradual formulas in terms of static formulas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40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dirty="0"/>
              <a:t>AGT formalizes</a:t>
            </a:r>
            <a:r>
              <a:rPr lang="en-US" baseline="0" dirty="0"/>
              <a:t> how to get from … to 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2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D1C7-4F78-42D7-8A43-6446DCC2C625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8C36-E2E5-4307-9BC4-7B750D2A80AB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56B-BA40-472D-8F9C-952F05A78F89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410-C2EF-4CBC-85F3-012D03A3B580}" type="datetime1">
              <a:rPr lang="de-DE" smtClean="0"/>
              <a:t>20.09.2016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C5C8-39C0-4BF8-AF57-16FF41159358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3972-F6FF-44D4-A481-D49DDFAE4BF8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3AE3-46C8-4AF9-9AE8-7EA45E0A8273}" type="datetime1">
              <a:rPr lang="de-DE" smtClean="0"/>
              <a:t>20.09.2016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C86F-67D0-4125-AAE3-94A97C56CADF}" type="datetime1">
              <a:rPr lang="de-DE" smtClean="0"/>
              <a:t>20.09.2016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1022-13CE-4FDA-BFAB-CC559034E639}" type="datetime1">
              <a:rPr lang="de-DE" smtClean="0"/>
              <a:t>20.09.2016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E9F1-31E5-4055-BF98-84A374F3223D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286E-5FB3-47C9-885F-D70AD71092A0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3D8D-2C61-447D-8757-380DAE1BDA0E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Goal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41400" y="1949450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574675" y="203700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hide1c"/>
          <p:cNvSpPr/>
          <p:nvPr/>
        </p:nvSpPr>
        <p:spPr>
          <a:xfrm>
            <a:off x="1058069" y="2410362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hide1b"/>
          <p:cNvSpPr/>
          <p:nvPr/>
        </p:nvSpPr>
        <p:spPr>
          <a:xfrm>
            <a:off x="583010" y="2396557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1400" y="3414499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574675" y="3479578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2127250" y="441886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2460771" y="449478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2814282" y="441886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712516" y="442124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/>
          <p:nvPr/>
        </p:nvSpPr>
        <p:spPr>
          <a:xfrm>
            <a:off x="1734093" y="488615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/>
          <p:cNvSpPr/>
          <p:nvPr/>
        </p:nvSpPr>
        <p:spPr>
          <a:xfrm>
            <a:off x="2460771" y="4886155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1972865" y="4873431"/>
            <a:ext cx="428269" cy="10503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2257425" y="5237039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1994443" y="5237038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/>
          <p:cNvSpPr/>
          <p:nvPr/>
        </p:nvSpPr>
        <p:spPr>
          <a:xfrm>
            <a:off x="1734093" y="5320163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06578" y="2044147"/>
                <a:ext cx="4910299" cy="3503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…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;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2044147"/>
                <a:ext cx="4910299" cy="350352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59797" y="3501355"/>
                <a:ext cx="45147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(Var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⇀</m:t>
                    </m:r>
                  </m:oMath>
                </a14:m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Val)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×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Stmt</a:t>
                </a:r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97" y="3501355"/>
                <a:ext cx="4514747" cy="369332"/>
              </a:xfrm>
              <a:prstGeom prst="rect">
                <a:avLst/>
              </a:prstGeom>
              <a:blipFill>
                <a:blip r:embed="rId5"/>
                <a:stretch>
                  <a:fillRect l="-1216" t="-1639" b="-31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blipFill>
                <a:blip r:embed="rId6"/>
                <a:stretch>
                  <a:fillRect t="-16393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488509" y="4840911"/>
                <a:ext cx="5173211" cy="4244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a:rPr lang="en-US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↦3,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:=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1;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⟶</m:t>
                    </m:r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〈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↦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4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dirty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onsolas" panose="020B0609020204030204" pitchFamily="49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skip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〉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4840911"/>
                <a:ext cx="5173211" cy="424475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488509" y="2480276"/>
                <a:ext cx="563742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Consolas" panose="020B0609020204030204" pitchFamily="49" charset="0"/>
                  </a:rPr>
                  <a:t>?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true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de-DE" sz="1600" dirty="0">
                    <a:latin typeface="Consolas" panose="020B0609020204030204" pitchFamily="49" charset="0"/>
                  </a:rPr>
                  <a:t>≠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2480276"/>
                <a:ext cx="5637422" cy="338554"/>
              </a:xfrm>
              <a:prstGeom prst="rect">
                <a:avLst/>
              </a:prstGeom>
              <a:blipFill>
                <a:blip r:embed="rId8"/>
                <a:stretch>
                  <a:fillRect l="-541" t="-7273" b="-2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hide1a"/>
          <p:cNvSpPr/>
          <p:nvPr/>
        </p:nvSpPr>
        <p:spPr>
          <a:xfrm>
            <a:off x="3482124" y="2499053"/>
            <a:ext cx="456830" cy="377499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de-DE" dirty="0"/>
          </a:p>
        </p:txBody>
      </p:sp>
      <p:sp>
        <p:nvSpPr>
          <p:cNvPr id="34" name="hide1a"/>
          <p:cNvSpPr/>
          <p:nvPr/>
        </p:nvSpPr>
        <p:spPr>
          <a:xfrm>
            <a:off x="5462401" y="1790386"/>
            <a:ext cx="250218" cy="359440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hide1a"/>
              <p:cNvSpPr/>
              <p:nvPr/>
            </p:nvSpPr>
            <p:spPr>
              <a:xfrm>
                <a:off x="5308109" y="3201358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109" y="3201358"/>
                <a:ext cx="686681" cy="733133"/>
              </a:xfrm>
              <a:prstGeom prst="rect">
                <a:avLst/>
              </a:prstGeom>
              <a:blipFill>
                <a:blip r:embed="rId9"/>
                <a:stretch>
                  <a:fillRect r="-19643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488509" y="5277452"/>
                <a:ext cx="4249881" cy="4244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a:rPr lang="en-US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↦3,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:=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1;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⊨</m:t>
                    </m:r>
                    <m:r>
                      <m:rPr>
                        <m:nor/>
                      </m:rPr>
                      <a:rPr lang="en-US" b="0" i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</a:rPr>
                      <m:t> = 3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5277452"/>
                <a:ext cx="4249881" cy="4244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  ? 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blipFill>
                <a:blip r:embed="rId11"/>
                <a:stretch>
                  <a:fillRect t="-16393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hide1a"/>
              <p:cNvSpPr/>
              <p:nvPr/>
            </p:nvSpPr>
            <p:spPr>
              <a:xfrm>
                <a:off x="3379898" y="4197195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98" y="4197195"/>
                <a:ext cx="686681" cy="733133"/>
              </a:xfrm>
              <a:prstGeom prst="rect">
                <a:avLst/>
              </a:prstGeom>
              <a:blipFill>
                <a:blip r:embed="rId12"/>
                <a:stretch>
                  <a:fillRect r="-19469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3506578" y="5835111"/>
                <a:ext cx="48946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  <a:cs typeface="Lucida Sans Unicode" panose="020B0602030504020204" pitchFamily="34" charset="0"/>
                            </a:rPr>
                            <m:t>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5835111"/>
                <a:ext cx="4894610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7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/>
      <p:bldP spid="39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0" name="hide1a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blipFill>
                <a:blip r:embed="rId3"/>
                <a:stretch>
                  <a:fillRect l="-292" t="-13750" r="-439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n = 10000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collatz(300, 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blipFill>
                <a:blip r:embed="rId4"/>
                <a:stretch>
                  <a:fillRect l="-321" t="-13750" r="-107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28649" y="3843122"/>
            <a:ext cx="7886701" cy="2397190"/>
            <a:chOff x="628649" y="4129989"/>
            <a:chExt cx="7886701" cy="23971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8649" y="4218727"/>
                  <a:ext cx="7886701" cy="23084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52400"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latin typeface="Consolas" panose="020B0609020204030204" pitchFamily="49" charset="0"/>
                    </a:rPr>
                    <a:t>?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∈</m:t>
                      </m:r>
                    </m:oMath>
                  </a14:m>
                  <a:r>
                    <a:rPr lang="de-DE" sz="2400" dirty="0"/>
                    <a:t> </a:t>
                  </a:r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Formula</a:t>
                  </a:r>
                  <a:r>
                    <a:rPr lang="de-DE" sz="2400" cap="small" dirty="0"/>
                    <a:t>		(</a:t>
                  </a:r>
                  <a:r>
                    <a:rPr lang="en-US" sz="2400" dirty="0">
                      <a:latin typeface="Consolas" panose="020B0609020204030204" pitchFamily="49" charset="0"/>
                    </a:rPr>
                    <a:t>?</a:t>
                  </a:r>
                  <a:r>
                    <a:rPr lang="de-DE" sz="2400" cap="small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∈</m:t>
                      </m:r>
                    </m:oMath>
                  </a14:m>
                  <a:r>
                    <a:rPr lang="de-DE" sz="2400" cap="small" dirty="0"/>
                    <a:t> </a:t>
                  </a:r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Formula</a:t>
                  </a:r>
                  <a:r>
                    <a:rPr lang="de-DE" sz="2400" cap="small" dirty="0"/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: </m:t>
                      </m:r>
                    </m:oMath>
                  </a14:m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Formula</a:t>
                  </a:r>
                  <a:r>
                    <a:rPr lang="de-DE" sz="2400" cap="small" dirty="0"/>
                    <a:t> </a:t>
                  </a: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𝒫</m:t>
                      </m:r>
                    </m:oMath>
                  </a14:m>
                  <a:r>
                    <a:rPr lang="de-DE" sz="24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  <a:endParaRPr lang="de-DE" sz="2400" cap="small" baseline="300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d>
                        <m:dPr>
                          <m:ctrlP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</m:d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={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𝜙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}</m:t>
                      </m:r>
                    </m:oMath>
                  </a14:m>
                  <a:r>
                    <a:rPr lang="de-DE" sz="2400" i="1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d>
                        <m:dPr>
                          <m:ctrlP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latin typeface="Consolas" panose="020B0609020204030204" pitchFamily="49" charset="0"/>
                            </a:rPr>
                            <m:t>?</m:t>
                          </m:r>
                        </m:e>
                      </m:d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</m:oMath>
                  </a14:m>
                  <a:r>
                    <a:rPr lang="de-DE" sz="2400" i="1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  <a:r>
                    <a:rPr lang="de-DE" sz="2400" cap="small" dirty="0"/>
                    <a:t>FormulaSat </a:t>
                  </a: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∃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.  </m:t>
                          </m:r>
                          <m:r>
                            <a:rPr lang="en-US" sz="2400" i="1" cap="small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  <m:r>
                            <a:rPr lang="en-US" sz="24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⊨</m:t>
                          </m:r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</m:oMath>
                  </a14:m>
                  <a:endParaRPr lang="de-DE" sz="2400" i="1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" y="4218727"/>
                  <a:ext cx="7886701" cy="2308452"/>
                </a:xfrm>
                <a:prstGeom prst="rect">
                  <a:avLst/>
                </a:prstGeom>
                <a:blipFill>
                  <a:blip r:embed="rId5"/>
                  <a:stretch>
                    <a:fillRect l="-227"/>
                  </a:stretch>
                </a:blipFill>
                <a:ln w="152400"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hide1a"/>
                <p:cNvSpPr/>
                <p:nvPr/>
              </p:nvSpPr>
              <p:spPr>
                <a:xfrm>
                  <a:off x="1003258" y="4129989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58" y="4129989"/>
                  <a:ext cx="686681" cy="733133"/>
                </a:xfrm>
                <a:prstGeom prst="rect">
                  <a:avLst/>
                </a:prstGeom>
                <a:blipFill>
                  <a:blip r:embed="rId6"/>
                  <a:stretch>
                    <a:fillRect r="-19643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hide1a"/>
                <p:cNvSpPr/>
                <p:nvPr/>
              </p:nvSpPr>
              <p:spPr>
                <a:xfrm>
                  <a:off x="3160016" y="4259810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/</m:t>
                        </m:r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18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016" y="4259810"/>
                  <a:ext cx="686681" cy="7331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2847018" y="4839952"/>
              <a:ext cx="1062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cap="small" dirty="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Formula</a:t>
              </a:r>
              <a:endParaRPr lang="de-DE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hide1a"/>
              <p:cNvSpPr/>
              <p:nvPr/>
            </p:nvSpPr>
            <p:spPr>
              <a:xfrm>
                <a:off x="935650" y="4359303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50" y="4359303"/>
                <a:ext cx="686681" cy="733133"/>
              </a:xfrm>
              <a:prstGeom prst="rect">
                <a:avLst/>
              </a:prstGeom>
              <a:blipFill>
                <a:blip r:embed="rId8"/>
                <a:stretch>
                  <a:fillRect r="-18584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6218983" y="4553085"/>
            <a:ext cx="213050" cy="1600708"/>
          </a:xfrm>
          <a:prstGeom prst="rightBrace">
            <a:avLst>
              <a:gd name="adj1" fmla="val 122522"/>
              <a:gd name="adj2" fmla="val 505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6694981" y="5030273"/>
            <a:ext cx="1645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abstract</a:t>
            </a:r>
          </a:p>
          <a:p>
            <a:pPr algn="ctr"/>
            <a:r>
              <a:rPr lang="en-US" sz="2000" dirty="0"/>
              <a:t>interpretation</a:t>
            </a:r>
            <a:endParaRPr lang="de-DE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72599" y="5057197"/>
                <a:ext cx="5087475" cy="12004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ea typeface="Latin Modern Math" panose="02000503000000000000" pitchFamily="50" charset="0"/>
                  </a:rPr>
                  <a:t>Formula “precision</a:t>
                </a:r>
                <a:r>
                  <a:rPr lang="en-US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</m:oMath>
                </a14:m>
                <a:endParaRPr lang="en-US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⊑</m:t>
                      </m:r>
                      <m:sSub>
                        <m:sSubPr>
                          <m:ctrlP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)⊆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9" y="5057197"/>
                <a:ext cx="5087475" cy="1200457"/>
              </a:xfrm>
              <a:prstGeom prst="rect">
                <a:avLst/>
              </a:prstGeom>
              <a:blipFill>
                <a:blip r:embed="rId9"/>
                <a:stretch>
                  <a:fillRect l="-349"/>
                </a:stretch>
              </a:blip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13</a:t>
            </a:fld>
            <a:endParaRPr lang="de-DE" dirty="0"/>
          </a:p>
        </p:txBody>
      </p:sp>
      <p:grpSp>
        <p:nvGrpSpPr>
          <p:cNvPr id="6" name="Group 5"/>
          <p:cNvGrpSpPr/>
          <p:nvPr/>
        </p:nvGrpSpPr>
        <p:grpSpPr>
          <a:xfrm>
            <a:off x="495261" y="3943977"/>
            <a:ext cx="8020089" cy="1843809"/>
            <a:chOff x="495261" y="3842377"/>
            <a:chExt cx="8020089" cy="1843809"/>
          </a:xfrm>
        </p:grpSpPr>
        <p:grpSp>
          <p:nvGrpSpPr>
            <p:cNvPr id="8" name="Group 7"/>
            <p:cNvGrpSpPr/>
            <p:nvPr/>
          </p:nvGrpSpPr>
          <p:grpSpPr>
            <a:xfrm>
              <a:off x="495261" y="3843122"/>
              <a:ext cx="8020089" cy="1843064"/>
              <a:chOff x="495261" y="4129989"/>
              <a:chExt cx="8020089" cy="18430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28649" y="4218727"/>
                    <a:ext cx="7886701" cy="17543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52400">
                    <a:solidFill>
                      <a:schemeClr val="bg1">
                        <a:lumMod val="9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Formula</a:t>
                    </a:r>
                    <a14:m>
                      <m:oMath xmlns:m="http://schemas.openxmlformats.org/officeDocument/2006/math">
                        <m:r>
                          <a:rPr lang="en-US" sz="2400" b="0" i="0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  <m:r>
                          <a:rPr lang="de-DE" sz="240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⊇</m:t>
                        </m:r>
                        <m:r>
                          <a:rPr lang="en-US" sz="2400" b="0" i="0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</m:oMath>
                    </a14:m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Formula</a:t>
                    </a:r>
                    <a:r>
                      <a:rPr lang="de-DE" sz="2400" cap="small" dirty="0"/>
                      <a:t>      </a:t>
                    </a:r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Stmt</a:t>
                    </a:r>
                    <a14:m>
                      <m:oMath xmlns:m="http://schemas.openxmlformats.org/officeDocument/2006/math">
                        <m:r>
                          <a:rPr lang="en-US" sz="2400" cap="small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  <m:r>
                          <a:rPr lang="de-DE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⊇</m:t>
                        </m:r>
                        <m:r>
                          <a:rPr lang="en-US" sz="2400" cap="small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</m:oMath>
                    </a14:m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Stmt</a:t>
                    </a:r>
                    <a:r>
                      <a:rPr lang="de-DE" sz="2400" cap="small" dirty="0"/>
                      <a:t>   … </a:t>
                    </a: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⟹</m:t>
                        </m:r>
                        <m:r>
                          <a:rPr lang="en-US" sz="2400" b="0" i="1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 </m:t>
                        </m:r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e>
                        </m:d>
                      </m:oMath>
                    </a14:m>
                    <a:r>
                      <a:rPr lang="de-DE" sz="2400" i="1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</a:t>
                    </a: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400" dirty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  <a:cs typeface="Lucida Sans Unicode" panose="020B0602030504020204" pitchFamily="34" charset="0"/>
                              </a:rPr>
                              <m:t>⟶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⟹</m:t>
                        </m:r>
                        <m:r>
                          <a:rPr lang="en-US" sz="2400" b="0" i="1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de-DE" sz="2400" dirty="0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  <a:cs typeface="Lucida Sans Unicode" panose="020B0602030504020204" pitchFamily="34" charset="0"/>
                                  </a:rPr>
                                  <m:t>⟶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′′</m:t>
                        </m:r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∀</m:t>
                            </m:r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⊨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⟹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′′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⊨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</m:d>
                      </m:oMath>
                    </a14:m>
                    <a:r>
                      <a:rPr lang="de-DE" sz="2400" i="1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49" y="4218727"/>
                    <a:ext cx="7886701" cy="1754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2400">
                    <a:solidFill>
                      <a:schemeClr val="bg1">
                        <a:lumMod val="9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hide1a"/>
                  <p:cNvSpPr/>
                  <p:nvPr/>
                </p:nvSpPr>
                <p:spPr>
                  <a:xfrm>
                    <a:off x="495261" y="4129989"/>
                    <a:ext cx="686681" cy="733133"/>
                  </a:xfrm>
                  <a:prstGeom prst="rect">
                    <a:avLst/>
                  </a:prstGeom>
                  <a:noFill/>
                  <a:ln w="152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acc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hide1a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61" y="4129989"/>
                    <a:ext cx="686681" cy="7331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8584"/>
                    </a:stretch>
                  </a:blipFill>
                  <a:ln w="152400">
                    <a:noFill/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hide1a"/>
                <p:cNvSpPr/>
                <p:nvPr/>
              </p:nvSpPr>
              <p:spPr>
                <a:xfrm>
                  <a:off x="3561449" y="3842377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449" y="3842377"/>
                  <a:ext cx="686681" cy="733133"/>
                </a:xfrm>
                <a:prstGeom prst="rect">
                  <a:avLst/>
                </a:prstGeom>
                <a:blipFill>
                  <a:blip r:embed="rId5"/>
                  <a:stretch>
                    <a:fillRect r="-18584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hide1a"/>
                <p:cNvSpPr/>
                <p:nvPr/>
              </p:nvSpPr>
              <p:spPr>
                <a:xfrm>
                  <a:off x="2925568" y="4334214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68" y="4334214"/>
                  <a:ext cx="686681" cy="733133"/>
                </a:xfrm>
                <a:prstGeom prst="rect">
                  <a:avLst/>
                </a:prstGeom>
                <a:blipFill>
                  <a:blip r:embed="rId6"/>
                  <a:stretch>
                    <a:fillRect r="-18584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al.): 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8649" y="4033460"/>
                <a:ext cx="7886701" cy="1983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Given  </a:t>
                </a:r>
                <a:r>
                  <a:rPr lang="en-US" sz="240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sz="2350" i="1" cap="small" dirty="0">
                  <a:latin typeface="Cambria Math" panose="02040503050406030204" pitchFamily="18" charset="0"/>
                  <a:ea typeface="Latin Modern Math" panose="02000503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i="1" cap="smal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 cap="small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cap="small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⟹</m:t>
                    </m:r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i="1" cap="smal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i="1" cap="small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de-DE" sz="2400" i="1" cap="smal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de-DE" sz="2400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Lucida Sans Unicode" panose="020B0602030504020204" pitchFamily="34" charset="0"/>
                          </a:rPr>
                          <m:t>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cap="small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⟹</m:t>
                    </m:r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∃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de-DE" sz="2400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Lucida Sans Unicode" panose="020B0602030504020204" pitchFamily="34" charset="0"/>
                          </a:rPr>
                          <m:t>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de-DE" sz="2400" i="1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033460"/>
                <a:ext cx="7886701" cy="1983363"/>
              </a:xfrm>
              <a:prstGeom prst="rect">
                <a:avLst/>
              </a:prstGeom>
              <a:blipFill>
                <a:blip r:embed="rId3"/>
                <a:stretch>
                  <a:fillRect l="-227"/>
                </a:stretch>
              </a:blip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Rules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24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hand wavy motivation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 </a:t>
                </a:r>
                <a:r>
                  <a:rPr lang="de-DE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39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 hidden="1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707</Words>
  <Application>Microsoft Office PowerPoint</Application>
  <PresentationFormat>On-screen Show (4:3)</PresentationFormat>
  <Paragraphs>282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Courier New</vt:lpstr>
      <vt:lpstr>Latin Modern Math</vt:lpstr>
      <vt:lpstr>Lucida Sans Unicode</vt:lpstr>
      <vt:lpstr>Webdings</vt:lpstr>
      <vt:lpstr>Office Theme</vt:lpstr>
      <vt:lpstr>Gradual Verification</vt:lpstr>
      <vt:lpstr>Motivation</vt:lpstr>
      <vt:lpstr>Dynamic Verification</vt:lpstr>
      <vt:lpstr>Dynamic Verification - Drawbacks</vt:lpstr>
      <vt:lpstr>Static Verification</vt:lpstr>
      <vt:lpstr>Static Verification - Drawbacks</vt:lpstr>
      <vt:lpstr>Solution? Static + Dynamic</vt:lpstr>
      <vt:lpstr>Solution? Static + Dynamic</vt:lpstr>
      <vt:lpstr>Solution! Static ⊕ Dynamic</vt:lpstr>
      <vt:lpstr>Gradual Verification - Goal</vt:lpstr>
      <vt:lpstr>Gradualization</vt:lpstr>
      <vt:lpstr>Gradualization – Goal 1/3</vt:lpstr>
      <vt:lpstr>Gradualization – Goal 2/3</vt:lpstr>
      <vt:lpstr>Gradualization – Goal 3/3</vt:lpstr>
      <vt:lpstr>Gradual Verification - Approach</vt:lpstr>
      <vt:lpstr>Gradual Verification - Rules</vt:lpstr>
      <vt:lpstr>Gradual Verification</vt:lpstr>
      <vt:lpstr>enough hand wavy motivation</vt:lpstr>
      <vt:lpstr>Abstract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89</cp:revision>
  <dcterms:created xsi:type="dcterms:W3CDTF">2016-09-17T17:48:14Z</dcterms:created>
  <dcterms:modified xsi:type="dcterms:W3CDTF">2016-09-21T02:36:56Z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