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62" r:id="rId3"/>
    <p:sldId id="405" r:id="rId4"/>
    <p:sldId id="407" r:id="rId5"/>
    <p:sldId id="404" r:id="rId6"/>
    <p:sldId id="293" r:id="rId7"/>
    <p:sldId id="295" r:id="rId8"/>
    <p:sldId id="294" r:id="rId9"/>
    <p:sldId id="296" r:id="rId10"/>
    <p:sldId id="292" r:id="rId11"/>
    <p:sldId id="297" r:id="rId12"/>
    <p:sldId id="316" r:id="rId13"/>
    <p:sldId id="298" r:id="rId14"/>
    <p:sldId id="299" r:id="rId15"/>
    <p:sldId id="408" r:id="rId16"/>
    <p:sldId id="409" r:id="rId17"/>
    <p:sldId id="410" r:id="rId18"/>
    <p:sldId id="411" r:id="rId19"/>
    <p:sldId id="412" r:id="rId20"/>
    <p:sldId id="375" r:id="rId21"/>
    <p:sldId id="324" r:id="rId22"/>
    <p:sldId id="353" r:id="rId23"/>
    <p:sldId id="325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1" r:id="rId41"/>
    <p:sldId id="432" r:id="rId42"/>
    <p:sldId id="437" r:id="rId43"/>
    <p:sldId id="438" r:id="rId44"/>
    <p:sldId id="434" r:id="rId45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  <a:srgbClr val="008000"/>
    <a:srgbClr val="99CCFF"/>
    <a:srgbClr val="CCECFF"/>
    <a:srgbClr val="99FF99"/>
    <a:srgbClr val="33CC33"/>
    <a:srgbClr val="CC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2500" autoAdjust="0"/>
  </p:normalViewPr>
  <p:slideViewPr>
    <p:cSldViewPr>
      <p:cViewPr varScale="1">
        <p:scale>
          <a:sx n="67" d="100"/>
          <a:sy n="67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7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17FDB-D049-48C1-AFD0-201668B7DBBC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FD6A-9DF5-4E77-A9C0-2E16EE4FED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02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B518-E68C-414D-B299-39DE79692001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873A-4802-46C6-8398-045D3E672A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873A-4802-46C6-8398-045D3E672A4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873A-4802-46C6-8398-045D3E672A4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873A-4802-46C6-8398-045D3E672A4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873A-4802-46C6-8398-045D3E672A4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10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4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4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1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7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696E-7D42-4DB8-A54F-F180F2ABFAAD}" type="datetimeFigureOut">
              <a:rPr lang="en-GB" smtClean="0"/>
              <a:pPr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F806-74D0-4FB3-A59F-B505899E7F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484785"/>
            <a:ext cx="8640960" cy="211566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effectLst/>
              </a:rPr>
              <a:t>Changing perspective can be useful</a:t>
            </a:r>
            <a:br>
              <a:rPr lang="en-GB" dirty="0">
                <a:solidFill>
                  <a:srgbClr val="0070C0"/>
                </a:solidFill>
                <a:effectLst/>
              </a:rPr>
            </a:br>
            <a:br>
              <a:rPr lang="en-GB" dirty="0">
                <a:solidFill>
                  <a:srgbClr val="0070C0"/>
                </a:solidFill>
                <a:effectLst/>
              </a:rPr>
            </a:br>
            <a:r>
              <a:rPr lang="en-GB" sz="2700" dirty="0">
                <a:solidFill>
                  <a:srgbClr val="0070C0"/>
                </a:solidFill>
              </a:rPr>
              <a:t>Relating alternative logics for automatic software verification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4412704"/>
            <a:ext cx="9144000" cy="1752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Alex Summers (ETH Zurich)</a:t>
            </a:r>
            <a:endParaRPr lang="en-GB" dirty="0"/>
          </a:p>
          <a:p>
            <a:r>
              <a:rPr lang="en-GB" dirty="0"/>
              <a:t> </a:t>
            </a:r>
            <a:r>
              <a:rPr lang="en-GB" sz="2400" dirty="0">
                <a:solidFill>
                  <a:schemeClr val="tx1"/>
                </a:solidFill>
              </a:rPr>
              <a:t>partly based on joint work with Matthew Parkinson and Daniel Jost</a:t>
            </a:r>
          </a:p>
        </p:txBody>
      </p:sp>
    </p:spTree>
    <p:extLst>
      <p:ext uri="{BB962C8B-B14F-4D97-AF65-F5344CB8AC3E}">
        <p14:creationId xmlns:p14="http://schemas.microsoft.com/office/powerpoint/2010/main" val="37396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/>
              <a:t>acc(</a:t>
            </a:r>
            <a:r>
              <a:rPr lang="en-GB" dirty="0" err="1"/>
              <a:t>x.f</a:t>
            </a:r>
            <a:r>
              <a:rPr lang="en-GB" dirty="0"/>
              <a:t>) * </a:t>
            </a:r>
            <a:r>
              <a:rPr lang="en-GB" dirty="0" err="1"/>
              <a:t>x.f</a:t>
            </a:r>
            <a:r>
              <a:rPr lang="en-GB" dirty="0"/>
              <a:t> = 4 * </a:t>
            </a:r>
            <a:r>
              <a:rPr lang="en-GB" b="1" dirty="0">
                <a:solidFill>
                  <a:srgbClr val="FF0000"/>
                </a:solidFill>
              </a:rPr>
              <a:t>acc(</a:t>
            </a:r>
            <a:r>
              <a:rPr lang="en-GB" b="1" dirty="0" err="1">
                <a:solidFill>
                  <a:srgbClr val="FF0000"/>
                </a:solidFill>
              </a:rPr>
              <a:t>x.g</a:t>
            </a:r>
            <a:r>
              <a:rPr lang="en-GB" b="1" dirty="0">
                <a:solidFill>
                  <a:srgbClr val="FF0000"/>
                </a:solidFill>
              </a:rPr>
              <a:t>)</a:t>
            </a:r>
          </a:p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Trapezoid 5"/>
          <p:cNvSpPr/>
          <p:nvPr/>
        </p:nvSpPr>
        <p:spPr>
          <a:xfrm rot="8612917">
            <a:off x="4110423" y="4063130"/>
            <a:ext cx="1922069" cy="919250"/>
          </a:xfrm>
          <a:prstGeom prst="trapezoid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x.g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/>
              <a:t>acc(</a:t>
            </a:r>
            <a:r>
              <a:rPr lang="en-GB" dirty="0" err="1"/>
              <a:t>x.f</a:t>
            </a:r>
            <a:r>
              <a:rPr lang="en-GB" dirty="0"/>
              <a:t>) * </a:t>
            </a:r>
            <a:r>
              <a:rPr lang="en-GB" b="1" dirty="0" err="1">
                <a:solidFill>
                  <a:srgbClr val="FF0000"/>
                </a:solidFill>
              </a:rPr>
              <a:t>x.f</a:t>
            </a:r>
            <a:r>
              <a:rPr lang="en-GB" b="1" dirty="0"/>
              <a:t> </a:t>
            </a:r>
            <a:r>
              <a:rPr lang="en-GB" b="1" dirty="0">
                <a:solidFill>
                  <a:srgbClr val="FF0000"/>
                </a:solidFill>
              </a:rPr>
              <a:t>= 4</a:t>
            </a:r>
            <a:r>
              <a:rPr lang="en-GB" b="1" dirty="0"/>
              <a:t> </a:t>
            </a:r>
            <a:r>
              <a:rPr lang="en-GB" dirty="0"/>
              <a:t>* acc(</a:t>
            </a:r>
            <a:r>
              <a:rPr lang="en-GB" dirty="0" err="1"/>
              <a:t>x.g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r>
              <a:rPr lang="en-GB" dirty="0"/>
              <a:t>Expressions include heap dereferences</a:t>
            </a:r>
          </a:p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Trapezoid 5"/>
          <p:cNvSpPr/>
          <p:nvPr/>
        </p:nvSpPr>
        <p:spPr>
          <a:xfrm rot="8612917">
            <a:off x="4110423" y="4063130"/>
            <a:ext cx="1922069" cy="919250"/>
          </a:xfrm>
          <a:prstGeom prst="trapezoid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x.g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/>
              <a:t>acc(</a:t>
            </a:r>
            <a:r>
              <a:rPr lang="en-GB" dirty="0" err="1"/>
              <a:t>x.f</a:t>
            </a:r>
            <a:r>
              <a:rPr lang="en-GB" dirty="0"/>
              <a:t>) * </a:t>
            </a:r>
            <a:r>
              <a:rPr lang="en-GB" dirty="0" err="1"/>
              <a:t>x.f</a:t>
            </a:r>
            <a:r>
              <a:rPr lang="en-GB" dirty="0"/>
              <a:t> = 4 * acc(</a:t>
            </a:r>
            <a:r>
              <a:rPr lang="en-GB" dirty="0" err="1"/>
              <a:t>x.g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r>
              <a:rPr lang="en-GB" dirty="0"/>
              <a:t>Expressions include heap dereferences</a:t>
            </a:r>
          </a:p>
          <a:p>
            <a:r>
              <a:rPr lang="en-GB" dirty="0"/>
              <a:t>Permissions need not match “read footprint”</a:t>
            </a:r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Trapezoid 5"/>
          <p:cNvSpPr/>
          <p:nvPr/>
        </p:nvSpPr>
        <p:spPr>
          <a:xfrm rot="8612917">
            <a:off x="4110423" y="4063130"/>
            <a:ext cx="1922069" cy="919250"/>
          </a:xfrm>
          <a:prstGeom prst="trapezoid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x.g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/>
              <a:t>acc(</a:t>
            </a:r>
            <a:r>
              <a:rPr lang="en-GB" dirty="0" err="1"/>
              <a:t>x.f</a:t>
            </a:r>
            <a:r>
              <a:rPr lang="en-GB" dirty="0"/>
              <a:t>) * </a:t>
            </a:r>
            <a:r>
              <a:rPr lang="en-GB" dirty="0" err="1"/>
              <a:t>x.f</a:t>
            </a:r>
            <a:r>
              <a:rPr lang="en-GB" dirty="0"/>
              <a:t> = 4 * acc(</a:t>
            </a:r>
            <a:r>
              <a:rPr lang="en-GB" dirty="0" err="1"/>
              <a:t>x.g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* </a:t>
            </a:r>
            <a:r>
              <a:rPr lang="en-GB" b="1" dirty="0" err="1">
                <a:solidFill>
                  <a:srgbClr val="FF0000"/>
                </a:solidFill>
              </a:rPr>
              <a:t>y.f</a:t>
            </a:r>
            <a:r>
              <a:rPr lang="en-GB" b="1" dirty="0">
                <a:solidFill>
                  <a:srgbClr val="FF0000"/>
                </a:solidFill>
              </a:rPr>
              <a:t> = 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r>
              <a:rPr lang="en-GB" dirty="0"/>
              <a:t>Expressions include heap dereferences</a:t>
            </a:r>
          </a:p>
          <a:p>
            <a:r>
              <a:rPr lang="en-GB" dirty="0"/>
              <a:t>Permissions need not match “read footprint”</a:t>
            </a:r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Trapezoid 5"/>
          <p:cNvSpPr/>
          <p:nvPr/>
        </p:nvSpPr>
        <p:spPr>
          <a:xfrm rot="8612917">
            <a:off x="4110423" y="4063130"/>
            <a:ext cx="1922069" cy="919250"/>
          </a:xfrm>
          <a:prstGeom prst="trapezoid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x.g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/>
              <a:t>acc(</a:t>
            </a:r>
            <a:r>
              <a:rPr lang="en-GB" dirty="0" err="1"/>
              <a:t>x.f</a:t>
            </a:r>
            <a:r>
              <a:rPr lang="en-GB" dirty="0"/>
              <a:t>) * </a:t>
            </a:r>
            <a:r>
              <a:rPr lang="en-GB" dirty="0" err="1"/>
              <a:t>x.f</a:t>
            </a:r>
            <a:r>
              <a:rPr lang="en-GB" dirty="0"/>
              <a:t> = 4 * acc(</a:t>
            </a:r>
            <a:r>
              <a:rPr lang="en-GB" dirty="0" err="1"/>
              <a:t>x.g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* </a:t>
            </a:r>
            <a:r>
              <a:rPr lang="en-GB" b="1" dirty="0" err="1">
                <a:solidFill>
                  <a:srgbClr val="FF0000"/>
                </a:solidFill>
              </a:rPr>
              <a:t>y.f</a:t>
            </a:r>
            <a:r>
              <a:rPr lang="en-GB" b="1" dirty="0">
                <a:solidFill>
                  <a:srgbClr val="FF0000"/>
                </a:solidFill>
              </a:rPr>
              <a:t> = 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r>
              <a:rPr lang="en-GB" dirty="0"/>
              <a:t>Expressions include heap dereferences</a:t>
            </a:r>
          </a:p>
          <a:p>
            <a:r>
              <a:rPr lang="en-GB" dirty="0"/>
              <a:t>Permissions need not match “read footprint”</a:t>
            </a:r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33378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rapezoid 5"/>
          <p:cNvSpPr/>
          <p:nvPr/>
        </p:nvSpPr>
        <p:spPr>
          <a:xfrm rot="8612917">
            <a:off x="4110423" y="4063130"/>
            <a:ext cx="1922069" cy="919250"/>
          </a:xfrm>
          <a:prstGeom prst="trapezoid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30689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y.f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x.g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Self-framing assertions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4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1412776"/>
            <a:ext cx="4391471" cy="4713387"/>
          </a:xfrm>
          <a:prstGeom prst="rect">
            <a:avLst/>
          </a:prstGeom>
          <a:noFill/>
        </p:spPr>
        <p:txBody>
          <a:bodyPr/>
          <a:lstStyle/>
          <a:p>
            <a:pPr>
              <a:buNone/>
            </a:pPr>
            <a:r>
              <a:rPr lang="en-GB" dirty="0"/>
              <a:t>An IDF assertion is self-framing if:</a:t>
            </a:r>
          </a:p>
          <a:p>
            <a:pPr>
              <a:buNone/>
            </a:pPr>
            <a:r>
              <a:rPr lang="en-GB" dirty="0"/>
              <a:t>For any state in which the assertion is true,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58217" y="2174875"/>
            <a:ext cx="4041775" cy="3951288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Self-framing assertions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GB" sz="2400" b="1" dirty="0">
                <a:solidFill>
                  <a:prstClr val="black"/>
                </a:solidFill>
              </a:rPr>
              <a:t>IDF total heap</a:t>
            </a:r>
          </a:p>
        </p:txBody>
      </p:sp>
      <p:sp>
        <p:nvSpPr>
          <p:cNvPr id="9" name="Trapezoid 8"/>
          <p:cNvSpPr/>
          <p:nvPr/>
        </p:nvSpPr>
        <p:spPr>
          <a:xfrm rot="19406531">
            <a:off x="801601" y="3246184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rapezoid 9"/>
          <p:cNvSpPr/>
          <p:nvPr/>
        </p:nvSpPr>
        <p:spPr>
          <a:xfrm rot="8612917">
            <a:off x="1982425" y="3536072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29"/>
          <p:cNvGrpSpPr/>
          <p:nvPr/>
        </p:nvGrpSpPr>
        <p:grpSpPr>
          <a:xfrm>
            <a:off x="1537320" y="3212976"/>
            <a:ext cx="897904" cy="362381"/>
            <a:chOff x="1259632" y="548680"/>
            <a:chExt cx="897904" cy="362381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889248" y="3858707"/>
            <a:ext cx="897904" cy="362381"/>
            <a:chOff x="1259632" y="548680"/>
            <a:chExt cx="897904" cy="362381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2041376" y="4146739"/>
            <a:ext cx="897904" cy="362381"/>
            <a:chOff x="1259632" y="548680"/>
            <a:chExt cx="897904" cy="362381"/>
          </a:xfrm>
          <a:noFill/>
        </p:grpSpPr>
        <p:sp>
          <p:nvSpPr>
            <p:cNvPr id="18" name="Rectangle 17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655640" y="3501008"/>
            <a:ext cx="897904" cy="362381"/>
            <a:chOff x="1259632" y="548680"/>
            <a:chExt cx="897904" cy="362381"/>
          </a:xfrm>
          <a:noFill/>
        </p:grpSpPr>
        <p:sp>
          <p:nvSpPr>
            <p:cNvPr id="21" name="Rectangle 20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1465312" y="4725144"/>
            <a:ext cx="897904" cy="362381"/>
            <a:chOff x="1259632" y="548680"/>
            <a:chExt cx="897904" cy="362381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817240" y="5370875"/>
            <a:ext cx="897904" cy="362381"/>
            <a:chOff x="1259632" y="548680"/>
            <a:chExt cx="897904" cy="362381"/>
          </a:xfrm>
          <a:noFill/>
        </p:grpSpPr>
        <p:sp>
          <p:nvSpPr>
            <p:cNvPr id="27" name="Rectangle 26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14" name="Group 47"/>
          <p:cNvGrpSpPr/>
          <p:nvPr/>
        </p:nvGrpSpPr>
        <p:grpSpPr>
          <a:xfrm>
            <a:off x="1969368" y="5658907"/>
            <a:ext cx="897904" cy="362381"/>
            <a:chOff x="1259632" y="548680"/>
            <a:chExt cx="897904" cy="362381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2583632" y="5013176"/>
            <a:ext cx="897904" cy="362381"/>
            <a:chOff x="1259632" y="548680"/>
            <a:chExt cx="897904" cy="362381"/>
          </a:xfrm>
          <a:noFill/>
        </p:grpSpPr>
        <p:sp>
          <p:nvSpPr>
            <p:cNvPr id="33" name="Rectangle 32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20" name="Group 53"/>
          <p:cNvGrpSpPr/>
          <p:nvPr/>
        </p:nvGrpSpPr>
        <p:grpSpPr>
          <a:xfrm>
            <a:off x="2871664" y="2564904"/>
            <a:ext cx="897904" cy="362381"/>
            <a:chOff x="1259632" y="548680"/>
            <a:chExt cx="897904" cy="362381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</p:grpSp>
      <p:grpSp>
        <p:nvGrpSpPr>
          <p:cNvPr id="23" name="Group 56"/>
          <p:cNvGrpSpPr/>
          <p:nvPr/>
        </p:nvGrpSpPr>
        <p:grpSpPr>
          <a:xfrm>
            <a:off x="567408" y="2850595"/>
            <a:ext cx="897904" cy="362381"/>
            <a:chOff x="1259632" y="548680"/>
            <a:chExt cx="897904" cy="362381"/>
          </a:xfrm>
          <a:noFill/>
        </p:grpSpPr>
        <p:sp>
          <p:nvSpPr>
            <p:cNvPr id="39" name="Rectangle 38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</p:grpSp>
      <p:sp>
        <p:nvSpPr>
          <p:cNvPr id="41" name="Text Placeholder 5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4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1412776"/>
            <a:ext cx="4391471" cy="4713387"/>
          </a:xfrm>
          <a:prstGeom prst="rect">
            <a:avLst/>
          </a:prstGeom>
          <a:noFill/>
        </p:spPr>
        <p:txBody>
          <a:bodyPr/>
          <a:lstStyle/>
          <a:p>
            <a:pPr>
              <a:buNone/>
            </a:pPr>
            <a:r>
              <a:rPr lang="en-GB" dirty="0"/>
              <a:t>An IDF assertion is self-framing if:</a:t>
            </a:r>
          </a:p>
          <a:p>
            <a:pPr>
              <a:buNone/>
            </a:pPr>
            <a:r>
              <a:rPr lang="en-GB" dirty="0"/>
              <a:t>For any state in which the assertion is true,</a:t>
            </a:r>
          </a:p>
          <a:p>
            <a:pPr>
              <a:buNone/>
            </a:pPr>
            <a:r>
              <a:rPr lang="en-GB" dirty="0"/>
              <a:t>it remains true if we replace the heap with any that agrees on the locations to which it requires permissions</a:t>
            </a:r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nimBg="1"/>
      <p:bldP spid="5" grpId="0" build="p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GB" sz="2400" b="1" dirty="0">
                <a:solidFill>
                  <a:prstClr val="black"/>
                </a:solidFill>
              </a:rPr>
              <a:t>IDF total heap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solidFill>
            <a:srgbClr val="99CCFF"/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3" name="Trapezoid 42"/>
          <p:cNvSpPr/>
          <p:nvPr/>
        </p:nvSpPr>
        <p:spPr>
          <a:xfrm rot="19406531">
            <a:off x="807976" y="3250960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rapezoid 43"/>
          <p:cNvSpPr/>
          <p:nvPr/>
        </p:nvSpPr>
        <p:spPr>
          <a:xfrm rot="8612917">
            <a:off x="1988800" y="3540848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97"/>
          <p:cNvGrpSpPr/>
          <p:nvPr/>
        </p:nvGrpSpPr>
        <p:grpSpPr>
          <a:xfrm>
            <a:off x="1543695" y="3217752"/>
            <a:ext cx="897904" cy="362381"/>
            <a:chOff x="1259632" y="548680"/>
            <a:chExt cx="897904" cy="362381"/>
          </a:xfrm>
          <a:noFill/>
        </p:grpSpPr>
        <p:sp>
          <p:nvSpPr>
            <p:cNvPr id="46" name="Rectangle 45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3" name="Group 100"/>
          <p:cNvGrpSpPr/>
          <p:nvPr/>
        </p:nvGrpSpPr>
        <p:grpSpPr>
          <a:xfrm>
            <a:off x="895623" y="3863483"/>
            <a:ext cx="897904" cy="362381"/>
            <a:chOff x="1259632" y="548680"/>
            <a:chExt cx="897904" cy="362381"/>
          </a:xfrm>
          <a:noFill/>
        </p:grpSpPr>
        <p:sp>
          <p:nvSpPr>
            <p:cNvPr id="49" name="Rectangle 48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4" name="Group 103"/>
          <p:cNvGrpSpPr/>
          <p:nvPr/>
        </p:nvGrpSpPr>
        <p:grpSpPr>
          <a:xfrm>
            <a:off x="2047751" y="4151515"/>
            <a:ext cx="897904" cy="362381"/>
            <a:chOff x="1259632" y="548680"/>
            <a:chExt cx="897904" cy="362381"/>
          </a:xfrm>
          <a:noFill/>
        </p:grpSpPr>
        <p:sp>
          <p:nvSpPr>
            <p:cNvPr id="52" name="Rectangle 51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6" name="Group 106"/>
          <p:cNvGrpSpPr/>
          <p:nvPr/>
        </p:nvGrpSpPr>
        <p:grpSpPr>
          <a:xfrm>
            <a:off x="2662015" y="3505784"/>
            <a:ext cx="897904" cy="362381"/>
            <a:chOff x="1259632" y="548680"/>
            <a:chExt cx="897904" cy="362381"/>
          </a:xfrm>
          <a:noFill/>
        </p:grpSpPr>
        <p:sp>
          <p:nvSpPr>
            <p:cNvPr id="55" name="Rectangle 54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7" name="Group 109"/>
          <p:cNvGrpSpPr/>
          <p:nvPr/>
        </p:nvGrpSpPr>
        <p:grpSpPr>
          <a:xfrm>
            <a:off x="1403648" y="5549061"/>
            <a:ext cx="897904" cy="362381"/>
            <a:chOff x="1259632" y="548680"/>
            <a:chExt cx="897904" cy="362381"/>
          </a:xfrm>
          <a:noFill/>
        </p:grpSpPr>
        <p:sp>
          <p:nvSpPr>
            <p:cNvPr id="58" name="Rectangle 57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</p:grpSp>
      <p:grpSp>
        <p:nvGrpSpPr>
          <p:cNvPr id="8" name="Group 112"/>
          <p:cNvGrpSpPr/>
          <p:nvPr/>
        </p:nvGrpSpPr>
        <p:grpSpPr>
          <a:xfrm>
            <a:off x="767608" y="4964339"/>
            <a:ext cx="897904" cy="362381"/>
            <a:chOff x="1259632" y="548680"/>
            <a:chExt cx="897904" cy="362381"/>
          </a:xfrm>
          <a:noFill/>
        </p:grpSpPr>
        <p:sp>
          <p:nvSpPr>
            <p:cNvPr id="61" name="Rectangle 60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9" name="Group 115"/>
          <p:cNvGrpSpPr/>
          <p:nvPr/>
        </p:nvGrpSpPr>
        <p:grpSpPr>
          <a:xfrm>
            <a:off x="2038636" y="5029144"/>
            <a:ext cx="897904" cy="362381"/>
            <a:chOff x="1259632" y="548680"/>
            <a:chExt cx="897904" cy="362381"/>
          </a:xfrm>
          <a:noFill/>
        </p:grpSpPr>
        <p:sp>
          <p:nvSpPr>
            <p:cNvPr id="64" name="Rectangle 63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10" name="Group 118"/>
          <p:cNvGrpSpPr/>
          <p:nvPr/>
        </p:nvGrpSpPr>
        <p:grpSpPr>
          <a:xfrm>
            <a:off x="3292760" y="5561810"/>
            <a:ext cx="897904" cy="362381"/>
            <a:chOff x="1259632" y="548680"/>
            <a:chExt cx="897904" cy="362381"/>
          </a:xfrm>
          <a:noFill/>
        </p:grpSpPr>
        <p:sp>
          <p:nvSpPr>
            <p:cNvPr id="67" name="Rectangle 66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grpSp>
        <p:nvGrpSpPr>
          <p:cNvPr id="11" name="Group 121"/>
          <p:cNvGrpSpPr/>
          <p:nvPr/>
        </p:nvGrpSpPr>
        <p:grpSpPr>
          <a:xfrm>
            <a:off x="3131840" y="2458062"/>
            <a:ext cx="897904" cy="362381"/>
            <a:chOff x="1259632" y="548680"/>
            <a:chExt cx="897904" cy="362381"/>
          </a:xfrm>
          <a:noFill/>
        </p:grpSpPr>
        <p:sp>
          <p:nvSpPr>
            <p:cNvPr id="70" name="Rectangle 69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12" name="Group 124"/>
          <p:cNvGrpSpPr/>
          <p:nvPr/>
        </p:nvGrpSpPr>
        <p:grpSpPr>
          <a:xfrm>
            <a:off x="620453" y="2818102"/>
            <a:ext cx="897904" cy="362381"/>
            <a:chOff x="1259632" y="548680"/>
            <a:chExt cx="897904" cy="362381"/>
          </a:xfrm>
          <a:noFill/>
        </p:grpSpPr>
        <p:sp>
          <p:nvSpPr>
            <p:cNvPr id="73" name="Rectangle 72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sp>
        <p:nvSpPr>
          <p:cNvPr id="63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Self-framing assertions</a:t>
            </a:r>
          </a:p>
        </p:txBody>
      </p:sp>
      <p:sp>
        <p:nvSpPr>
          <p:cNvPr id="66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1412776"/>
            <a:ext cx="4391471" cy="4713387"/>
          </a:xfrm>
          <a:prstGeom prst="rect">
            <a:avLst/>
          </a:prstGeom>
          <a:noFill/>
        </p:spPr>
        <p:txBody>
          <a:bodyPr/>
          <a:lstStyle/>
          <a:p>
            <a:pPr>
              <a:buNone/>
            </a:pPr>
            <a:r>
              <a:rPr lang="en-GB" dirty="0"/>
              <a:t>An IDF assertion is self-framing if:</a:t>
            </a:r>
          </a:p>
          <a:p>
            <a:pPr>
              <a:buNone/>
            </a:pPr>
            <a:r>
              <a:rPr lang="en-GB" dirty="0"/>
              <a:t>For any state in which the assertion is true,</a:t>
            </a:r>
          </a:p>
          <a:p>
            <a:pPr>
              <a:buNone/>
            </a:pPr>
            <a:r>
              <a:rPr lang="en-GB" dirty="0"/>
              <a:t>it remains true if we replace the heap with any that agrees on the locations to which it requires permissions</a:t>
            </a:r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Self-framing assertions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GB" sz="2400" b="1" dirty="0">
                <a:solidFill>
                  <a:prstClr val="black"/>
                </a:solidFill>
              </a:rPr>
              <a:t>IDF total heap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solidFill>
            <a:srgbClr val="99FF99"/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3" name="Trapezoid 42"/>
          <p:cNvSpPr/>
          <p:nvPr/>
        </p:nvSpPr>
        <p:spPr>
          <a:xfrm rot="19406531">
            <a:off x="807976" y="3250960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rapezoid 43"/>
          <p:cNvSpPr/>
          <p:nvPr/>
        </p:nvSpPr>
        <p:spPr>
          <a:xfrm rot="8612917">
            <a:off x="1988800" y="3540848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97"/>
          <p:cNvGrpSpPr/>
          <p:nvPr/>
        </p:nvGrpSpPr>
        <p:grpSpPr>
          <a:xfrm>
            <a:off x="1543695" y="3217752"/>
            <a:ext cx="897904" cy="362381"/>
            <a:chOff x="1259632" y="548680"/>
            <a:chExt cx="897904" cy="362381"/>
          </a:xfrm>
          <a:noFill/>
        </p:grpSpPr>
        <p:sp>
          <p:nvSpPr>
            <p:cNvPr id="46" name="Rectangle 45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3" name="Group 100"/>
          <p:cNvGrpSpPr/>
          <p:nvPr/>
        </p:nvGrpSpPr>
        <p:grpSpPr>
          <a:xfrm>
            <a:off x="895623" y="3863483"/>
            <a:ext cx="897904" cy="362381"/>
            <a:chOff x="1259632" y="548680"/>
            <a:chExt cx="897904" cy="362381"/>
          </a:xfrm>
          <a:noFill/>
        </p:grpSpPr>
        <p:sp>
          <p:nvSpPr>
            <p:cNvPr id="49" name="Rectangle 48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4" name="Group 103"/>
          <p:cNvGrpSpPr/>
          <p:nvPr/>
        </p:nvGrpSpPr>
        <p:grpSpPr>
          <a:xfrm>
            <a:off x="2047751" y="4151515"/>
            <a:ext cx="897904" cy="362381"/>
            <a:chOff x="1259632" y="548680"/>
            <a:chExt cx="897904" cy="362381"/>
          </a:xfrm>
          <a:noFill/>
        </p:grpSpPr>
        <p:sp>
          <p:nvSpPr>
            <p:cNvPr id="52" name="Rectangle 51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6" name="Group 106"/>
          <p:cNvGrpSpPr/>
          <p:nvPr/>
        </p:nvGrpSpPr>
        <p:grpSpPr>
          <a:xfrm>
            <a:off x="2662015" y="3505784"/>
            <a:ext cx="897904" cy="362381"/>
            <a:chOff x="1259632" y="548680"/>
            <a:chExt cx="897904" cy="362381"/>
          </a:xfrm>
          <a:noFill/>
        </p:grpSpPr>
        <p:sp>
          <p:nvSpPr>
            <p:cNvPr id="55" name="Rectangle 54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" name="Group 109"/>
          <p:cNvGrpSpPr/>
          <p:nvPr/>
        </p:nvGrpSpPr>
        <p:grpSpPr>
          <a:xfrm>
            <a:off x="1907704" y="5445224"/>
            <a:ext cx="897904" cy="362381"/>
            <a:chOff x="1259632" y="548680"/>
            <a:chExt cx="897904" cy="362381"/>
          </a:xfrm>
          <a:noFill/>
        </p:grpSpPr>
        <p:sp>
          <p:nvSpPr>
            <p:cNvPr id="58" name="Rectangle 57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9" name="Group 112"/>
          <p:cNvGrpSpPr/>
          <p:nvPr/>
        </p:nvGrpSpPr>
        <p:grpSpPr>
          <a:xfrm>
            <a:off x="107504" y="5157192"/>
            <a:ext cx="897904" cy="362381"/>
            <a:chOff x="1259632" y="548680"/>
            <a:chExt cx="897904" cy="362381"/>
          </a:xfrm>
          <a:noFill/>
        </p:grpSpPr>
        <p:sp>
          <p:nvSpPr>
            <p:cNvPr id="61" name="Rectangle 60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10" name="Group 115"/>
          <p:cNvGrpSpPr/>
          <p:nvPr/>
        </p:nvGrpSpPr>
        <p:grpSpPr>
          <a:xfrm>
            <a:off x="1187624" y="4725144"/>
            <a:ext cx="897904" cy="362381"/>
            <a:chOff x="1259632" y="548680"/>
            <a:chExt cx="897904" cy="362381"/>
          </a:xfrm>
          <a:noFill/>
        </p:grpSpPr>
        <p:sp>
          <p:nvSpPr>
            <p:cNvPr id="64" name="Rectangle 63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11" name="Group 118"/>
          <p:cNvGrpSpPr/>
          <p:nvPr/>
        </p:nvGrpSpPr>
        <p:grpSpPr>
          <a:xfrm>
            <a:off x="3491880" y="4797152"/>
            <a:ext cx="897904" cy="362381"/>
            <a:chOff x="1259632" y="548680"/>
            <a:chExt cx="897904" cy="362381"/>
          </a:xfrm>
          <a:noFill/>
        </p:grpSpPr>
        <p:sp>
          <p:nvSpPr>
            <p:cNvPr id="67" name="Rectangle 66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grpSp>
        <p:nvGrpSpPr>
          <p:cNvPr id="12" name="Group 121"/>
          <p:cNvGrpSpPr/>
          <p:nvPr/>
        </p:nvGrpSpPr>
        <p:grpSpPr>
          <a:xfrm>
            <a:off x="2555776" y="2276872"/>
            <a:ext cx="897904" cy="362381"/>
            <a:chOff x="1259632" y="548680"/>
            <a:chExt cx="897904" cy="362381"/>
          </a:xfrm>
          <a:noFill/>
        </p:grpSpPr>
        <p:sp>
          <p:nvSpPr>
            <p:cNvPr id="70" name="Rectangle 69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</p:grpSp>
      <p:grpSp>
        <p:nvGrpSpPr>
          <p:cNvPr id="13" name="Group 124"/>
          <p:cNvGrpSpPr/>
          <p:nvPr/>
        </p:nvGrpSpPr>
        <p:grpSpPr>
          <a:xfrm>
            <a:off x="395536" y="2420888"/>
            <a:ext cx="897904" cy="362381"/>
            <a:chOff x="1259632" y="548680"/>
            <a:chExt cx="897904" cy="362381"/>
          </a:xfrm>
          <a:noFill/>
        </p:grpSpPr>
        <p:sp>
          <p:nvSpPr>
            <p:cNvPr id="73" name="Rectangle 72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14" name="Group 127"/>
          <p:cNvGrpSpPr/>
          <p:nvPr/>
        </p:nvGrpSpPr>
        <p:grpSpPr>
          <a:xfrm>
            <a:off x="2843808" y="5301208"/>
            <a:ext cx="897904" cy="362381"/>
            <a:chOff x="1259632" y="548680"/>
            <a:chExt cx="897904" cy="362381"/>
          </a:xfrm>
          <a:noFill/>
        </p:grpSpPr>
        <p:sp>
          <p:nvSpPr>
            <p:cNvPr id="76" name="Rectangle 75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sp>
        <p:nvSpPr>
          <p:cNvPr id="45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1412776"/>
            <a:ext cx="4391471" cy="4713387"/>
          </a:xfrm>
          <a:prstGeom prst="rect">
            <a:avLst/>
          </a:prstGeom>
          <a:noFill/>
        </p:spPr>
        <p:txBody>
          <a:bodyPr/>
          <a:lstStyle/>
          <a:p>
            <a:pPr>
              <a:buNone/>
            </a:pPr>
            <a:r>
              <a:rPr lang="en-GB" dirty="0"/>
              <a:t>An IDF assertion is self-framing if:</a:t>
            </a:r>
          </a:p>
          <a:p>
            <a:pPr>
              <a:buNone/>
            </a:pPr>
            <a:r>
              <a:rPr lang="en-GB" dirty="0"/>
              <a:t>For any state in which the assertion is true,</a:t>
            </a:r>
          </a:p>
          <a:p>
            <a:pPr>
              <a:buNone/>
            </a:pPr>
            <a:r>
              <a:rPr lang="en-GB" dirty="0"/>
              <a:t>it remains true if we replace the heap with any that agrees on the locations to which it requires permissions</a:t>
            </a:r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58217" y="2174875"/>
            <a:ext cx="4041775" cy="3951288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Self-framing assertions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GB" sz="2400" b="1" dirty="0">
                <a:solidFill>
                  <a:prstClr val="black"/>
                </a:solidFill>
              </a:rPr>
              <a:t>IDF total heap</a:t>
            </a:r>
          </a:p>
        </p:txBody>
      </p:sp>
      <p:sp>
        <p:nvSpPr>
          <p:cNvPr id="9" name="Trapezoid 8"/>
          <p:cNvSpPr/>
          <p:nvPr/>
        </p:nvSpPr>
        <p:spPr>
          <a:xfrm rot="19406531">
            <a:off x="801601" y="3246184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rapezoid 9"/>
          <p:cNvSpPr/>
          <p:nvPr/>
        </p:nvSpPr>
        <p:spPr>
          <a:xfrm rot="8612917">
            <a:off x="1982425" y="3536072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29"/>
          <p:cNvGrpSpPr/>
          <p:nvPr/>
        </p:nvGrpSpPr>
        <p:grpSpPr>
          <a:xfrm>
            <a:off x="1537320" y="3212976"/>
            <a:ext cx="897904" cy="362381"/>
            <a:chOff x="1259632" y="548680"/>
            <a:chExt cx="897904" cy="362381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889248" y="3858707"/>
            <a:ext cx="897904" cy="362381"/>
            <a:chOff x="1259632" y="548680"/>
            <a:chExt cx="897904" cy="362381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2041376" y="4146739"/>
            <a:ext cx="897904" cy="362381"/>
            <a:chOff x="1259632" y="548680"/>
            <a:chExt cx="897904" cy="362381"/>
          </a:xfrm>
          <a:noFill/>
        </p:grpSpPr>
        <p:sp>
          <p:nvSpPr>
            <p:cNvPr id="18" name="Rectangle 17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655640" y="3501008"/>
            <a:ext cx="897904" cy="362381"/>
            <a:chOff x="1259632" y="548680"/>
            <a:chExt cx="897904" cy="362381"/>
          </a:xfrm>
          <a:noFill/>
        </p:grpSpPr>
        <p:sp>
          <p:nvSpPr>
            <p:cNvPr id="21" name="Rectangle 20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1465312" y="4725144"/>
            <a:ext cx="897904" cy="362381"/>
            <a:chOff x="1259632" y="548680"/>
            <a:chExt cx="897904" cy="362381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817240" y="5370875"/>
            <a:ext cx="897904" cy="362381"/>
            <a:chOff x="1259632" y="548680"/>
            <a:chExt cx="897904" cy="362381"/>
          </a:xfrm>
          <a:noFill/>
        </p:grpSpPr>
        <p:sp>
          <p:nvSpPr>
            <p:cNvPr id="27" name="Rectangle 26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14" name="Group 47"/>
          <p:cNvGrpSpPr/>
          <p:nvPr/>
        </p:nvGrpSpPr>
        <p:grpSpPr>
          <a:xfrm>
            <a:off x="1969368" y="5658907"/>
            <a:ext cx="897904" cy="362381"/>
            <a:chOff x="1259632" y="548680"/>
            <a:chExt cx="897904" cy="362381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2583632" y="5013176"/>
            <a:ext cx="897904" cy="362381"/>
            <a:chOff x="1259632" y="548680"/>
            <a:chExt cx="897904" cy="362381"/>
          </a:xfrm>
          <a:noFill/>
        </p:grpSpPr>
        <p:sp>
          <p:nvSpPr>
            <p:cNvPr id="33" name="Rectangle 32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20" name="Group 53"/>
          <p:cNvGrpSpPr/>
          <p:nvPr/>
        </p:nvGrpSpPr>
        <p:grpSpPr>
          <a:xfrm>
            <a:off x="2871664" y="2564904"/>
            <a:ext cx="897904" cy="362381"/>
            <a:chOff x="1259632" y="548680"/>
            <a:chExt cx="897904" cy="362381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</p:grpSp>
      <p:grpSp>
        <p:nvGrpSpPr>
          <p:cNvPr id="23" name="Group 56"/>
          <p:cNvGrpSpPr/>
          <p:nvPr/>
        </p:nvGrpSpPr>
        <p:grpSpPr>
          <a:xfrm>
            <a:off x="567408" y="2850595"/>
            <a:ext cx="897904" cy="362381"/>
            <a:chOff x="1259632" y="548680"/>
            <a:chExt cx="897904" cy="362381"/>
          </a:xfrm>
          <a:noFill/>
        </p:grpSpPr>
        <p:sp>
          <p:nvSpPr>
            <p:cNvPr id="39" name="Rectangle 38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</p:grpSp>
      <p:sp>
        <p:nvSpPr>
          <p:cNvPr id="42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1412776"/>
            <a:ext cx="4391471" cy="4713387"/>
          </a:xfrm>
          <a:prstGeom prst="rect">
            <a:avLst/>
          </a:prstGeom>
          <a:noFill/>
        </p:spPr>
        <p:txBody>
          <a:bodyPr/>
          <a:lstStyle/>
          <a:p>
            <a:pPr>
              <a:buNone/>
            </a:pPr>
            <a:r>
              <a:rPr lang="en-GB" dirty="0"/>
              <a:t>An IDF assertion is self-framing if:</a:t>
            </a:r>
          </a:p>
          <a:p>
            <a:pPr>
              <a:buNone/>
            </a:pPr>
            <a:r>
              <a:rPr lang="en-GB" dirty="0"/>
              <a:t>For any state in which the assertion is true,</a:t>
            </a:r>
          </a:p>
          <a:p>
            <a:pPr>
              <a:buNone/>
            </a:pPr>
            <a:r>
              <a:rPr lang="en-GB" dirty="0"/>
              <a:t>it remains true if we replace the heap with any that agrees on the locations to which it requires permissions</a:t>
            </a:r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Topic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talk is concerned with specification logics</a:t>
            </a:r>
          </a:p>
          <a:p>
            <a:pPr lvl="1"/>
            <a:r>
              <a:rPr lang="en-GB" dirty="0"/>
              <a:t>heap-based (usually concurrent) programs </a:t>
            </a:r>
          </a:p>
          <a:p>
            <a:pPr lvl="1"/>
            <a:r>
              <a:rPr lang="en-GB" dirty="0"/>
              <a:t>aimed at </a:t>
            </a:r>
            <a:r>
              <a:rPr lang="en-GB" i="1" dirty="0"/>
              <a:t>automatic </a:t>
            </a:r>
            <a:r>
              <a:rPr lang="en-GB" dirty="0"/>
              <a:t>verification</a:t>
            </a:r>
          </a:p>
          <a:p>
            <a:r>
              <a:rPr lang="en-GB" dirty="0"/>
              <a:t>There are many alternative logics out there; investigating their relationships can</a:t>
            </a:r>
          </a:p>
          <a:p>
            <a:pPr lvl="1"/>
            <a:r>
              <a:rPr lang="en-GB" dirty="0"/>
              <a:t>be helpful for comparing expressiveness/usability</a:t>
            </a:r>
          </a:p>
          <a:p>
            <a:pPr lvl="1"/>
            <a:r>
              <a:rPr lang="en-GB" dirty="0"/>
              <a:t>promote understanding between research groups</a:t>
            </a:r>
          </a:p>
          <a:p>
            <a:pPr lvl="1"/>
            <a:r>
              <a:rPr lang="en-GB" dirty="0"/>
              <a:t>suggest adapting features from one to another</a:t>
            </a:r>
          </a:p>
          <a:p>
            <a:r>
              <a:rPr lang="en-GB" dirty="0"/>
              <a:t>I’ll talk about some work relating two logics: </a:t>
            </a:r>
            <a:r>
              <a:rPr lang="en-GB" dirty="0">
                <a:solidFill>
                  <a:srgbClr val="FF0000"/>
                </a:solidFill>
              </a:rPr>
              <a:t>separation logic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implicit dynamic frames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Self-framing assertions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GB" sz="2400" b="1" dirty="0">
                <a:solidFill>
                  <a:prstClr val="black"/>
                </a:solidFill>
              </a:rPr>
              <a:t>Separation Logic partial heap</a:t>
            </a:r>
          </a:p>
        </p:txBody>
      </p:sp>
      <p:sp>
        <p:nvSpPr>
          <p:cNvPr id="43" name="Trapezoid 42"/>
          <p:cNvSpPr/>
          <p:nvPr/>
        </p:nvSpPr>
        <p:spPr>
          <a:xfrm rot="19406531">
            <a:off x="807976" y="3250960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rapezoid 43"/>
          <p:cNvSpPr/>
          <p:nvPr/>
        </p:nvSpPr>
        <p:spPr>
          <a:xfrm rot="8612917">
            <a:off x="1988800" y="3540848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97"/>
          <p:cNvGrpSpPr/>
          <p:nvPr/>
        </p:nvGrpSpPr>
        <p:grpSpPr>
          <a:xfrm>
            <a:off x="1543695" y="3217752"/>
            <a:ext cx="897904" cy="362381"/>
            <a:chOff x="1259632" y="548680"/>
            <a:chExt cx="897904" cy="362381"/>
          </a:xfrm>
          <a:noFill/>
        </p:grpSpPr>
        <p:sp>
          <p:nvSpPr>
            <p:cNvPr id="46" name="Rectangle 45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3" name="Group 100"/>
          <p:cNvGrpSpPr/>
          <p:nvPr/>
        </p:nvGrpSpPr>
        <p:grpSpPr>
          <a:xfrm>
            <a:off x="895623" y="3863483"/>
            <a:ext cx="897904" cy="362381"/>
            <a:chOff x="1259632" y="548680"/>
            <a:chExt cx="897904" cy="362381"/>
          </a:xfrm>
          <a:noFill/>
        </p:grpSpPr>
        <p:sp>
          <p:nvSpPr>
            <p:cNvPr id="49" name="Rectangle 48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4" name="Group 103"/>
          <p:cNvGrpSpPr/>
          <p:nvPr/>
        </p:nvGrpSpPr>
        <p:grpSpPr>
          <a:xfrm>
            <a:off x="2047751" y="4151515"/>
            <a:ext cx="897904" cy="362381"/>
            <a:chOff x="1259632" y="548680"/>
            <a:chExt cx="897904" cy="362381"/>
          </a:xfrm>
          <a:noFill/>
        </p:grpSpPr>
        <p:sp>
          <p:nvSpPr>
            <p:cNvPr id="52" name="Rectangle 51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6" name="Group 106"/>
          <p:cNvGrpSpPr/>
          <p:nvPr/>
        </p:nvGrpSpPr>
        <p:grpSpPr>
          <a:xfrm>
            <a:off x="2662015" y="3505784"/>
            <a:ext cx="897904" cy="362381"/>
            <a:chOff x="1259632" y="548680"/>
            <a:chExt cx="897904" cy="362381"/>
          </a:xfrm>
          <a:noFill/>
        </p:grpSpPr>
        <p:sp>
          <p:nvSpPr>
            <p:cNvPr id="55" name="Rectangle 54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sp>
        <p:nvSpPr>
          <p:cNvPr id="48" name="Cloud Callout 47"/>
          <p:cNvSpPr/>
          <p:nvPr/>
        </p:nvSpPr>
        <p:spPr>
          <a:xfrm>
            <a:off x="0" y="4869160"/>
            <a:ext cx="4932040" cy="1988840"/>
          </a:xfrm>
          <a:prstGeom prst="cloudCallout">
            <a:avLst>
              <a:gd name="adj1" fmla="val -12812"/>
              <a:gd name="adj2" fmla="val -69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In Separation Logic, there would be partial heap which canonically represents all of these total heaps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5025" y="1412776"/>
            <a:ext cx="4391471" cy="4713387"/>
          </a:xfrm>
          <a:prstGeom prst="rect">
            <a:avLst/>
          </a:prstGeom>
          <a:noFill/>
        </p:spPr>
        <p:txBody>
          <a:bodyPr/>
          <a:lstStyle/>
          <a:p>
            <a:pPr>
              <a:buNone/>
            </a:pPr>
            <a:r>
              <a:rPr lang="en-GB" dirty="0"/>
              <a:t>An IDF assertion is self-framing if:</a:t>
            </a:r>
          </a:p>
          <a:p>
            <a:pPr>
              <a:buNone/>
            </a:pPr>
            <a:r>
              <a:rPr lang="en-GB" dirty="0"/>
              <a:t>For any state in which the assertion is true,</a:t>
            </a:r>
          </a:p>
          <a:p>
            <a:pPr>
              <a:buNone/>
            </a:pPr>
            <a:r>
              <a:rPr lang="en-GB" dirty="0"/>
              <a:t>it remains true if we replace the heap with any that agrees on the locations to which it requires permissions</a:t>
            </a:r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A*B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2" name="Trapezoid 11"/>
          <p:cNvSpPr/>
          <p:nvPr/>
        </p:nvSpPr>
        <p:spPr>
          <a:xfrm rot="19406531">
            <a:off x="811944" y="3246184"/>
            <a:ext cx="1947040" cy="931193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4" name="Trapezoid 13"/>
          <p:cNvSpPr/>
          <p:nvPr/>
        </p:nvSpPr>
        <p:spPr>
          <a:xfrm rot="8612917">
            <a:off x="1992768" y="3536072"/>
            <a:ext cx="1922069" cy="91925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37170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IDF total heap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20" name="Trapezoid 19"/>
          <p:cNvSpPr/>
          <p:nvPr/>
        </p:nvSpPr>
        <p:spPr>
          <a:xfrm rot="19406531">
            <a:off x="4988409" y="3246184"/>
            <a:ext cx="1947040" cy="931193"/>
          </a:xfrm>
          <a:prstGeom prst="trapezoid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7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2" name="Trapezoid 21"/>
          <p:cNvSpPr/>
          <p:nvPr/>
        </p:nvSpPr>
        <p:spPr>
          <a:xfrm rot="8612917">
            <a:off x="6169233" y="3536072"/>
            <a:ext cx="1922069" cy="919250"/>
          </a:xfrm>
          <a:prstGeom prst="trapezoid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876257" y="37170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  <p:bldP spid="13" grpId="0"/>
      <p:bldP spid="14" grpId="0" animBg="1"/>
      <p:bldP spid="15" grpId="0"/>
      <p:bldP spid="18" grpId="0"/>
      <p:bldP spid="19" grpId="0" build="p" animBg="1"/>
      <p:bldP spid="20" grpId="0" animBg="1"/>
      <p:bldP spid="21" grpId="0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A*B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2" name="Trapezoid 11"/>
          <p:cNvSpPr/>
          <p:nvPr/>
        </p:nvSpPr>
        <p:spPr>
          <a:xfrm rot="19406531">
            <a:off x="811944" y="3246184"/>
            <a:ext cx="1947040" cy="931193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4" name="Trapezoid 13"/>
          <p:cNvSpPr/>
          <p:nvPr/>
        </p:nvSpPr>
        <p:spPr>
          <a:xfrm rot="8612917">
            <a:off x="1992768" y="3536072"/>
            <a:ext cx="1922069" cy="91925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37170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8" name="Trapezoid 7"/>
          <p:cNvSpPr/>
          <p:nvPr/>
        </p:nvSpPr>
        <p:spPr>
          <a:xfrm rot="19406531">
            <a:off x="4988409" y="3246184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796137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0" name="Trapezoid 9"/>
          <p:cNvSpPr/>
          <p:nvPr/>
        </p:nvSpPr>
        <p:spPr>
          <a:xfrm rot="8612917">
            <a:off x="6169233" y="3536072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7" y="37170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A*B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2" name="Trapezoid 11"/>
          <p:cNvSpPr/>
          <p:nvPr/>
        </p:nvSpPr>
        <p:spPr>
          <a:xfrm rot="19406531">
            <a:off x="811944" y="3246184"/>
            <a:ext cx="1947040" cy="931193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4" name="Trapezoid 13"/>
          <p:cNvSpPr/>
          <p:nvPr/>
        </p:nvSpPr>
        <p:spPr>
          <a:xfrm rot="8612917">
            <a:off x="1992768" y="3536072"/>
            <a:ext cx="1922069" cy="91925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37170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8" name="Trapezoid 7"/>
          <p:cNvSpPr/>
          <p:nvPr/>
        </p:nvSpPr>
        <p:spPr>
          <a:xfrm rot="19406531">
            <a:off x="4988409" y="3246184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796137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0" name="Trapezoid 9"/>
          <p:cNvSpPr/>
          <p:nvPr/>
        </p:nvSpPr>
        <p:spPr>
          <a:xfrm rot="8612917">
            <a:off x="6169233" y="3536072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7" y="371703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grpSp>
        <p:nvGrpSpPr>
          <p:cNvPr id="4" name="Group 17"/>
          <p:cNvGrpSpPr/>
          <p:nvPr/>
        </p:nvGrpSpPr>
        <p:grpSpPr>
          <a:xfrm>
            <a:off x="1547664" y="3212976"/>
            <a:ext cx="897904" cy="362381"/>
            <a:chOff x="1259632" y="548680"/>
            <a:chExt cx="897904" cy="362381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899592" y="3858707"/>
            <a:ext cx="897904" cy="362381"/>
            <a:chOff x="1259632" y="548680"/>
            <a:chExt cx="897904" cy="362381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16" name="Group 23"/>
          <p:cNvGrpSpPr/>
          <p:nvPr/>
        </p:nvGrpSpPr>
        <p:grpSpPr>
          <a:xfrm>
            <a:off x="2051720" y="4146739"/>
            <a:ext cx="897904" cy="362381"/>
            <a:chOff x="1259632" y="548680"/>
            <a:chExt cx="897904" cy="362381"/>
          </a:xfrm>
          <a:noFill/>
        </p:grpSpPr>
        <p:sp>
          <p:nvSpPr>
            <p:cNvPr id="25" name="Rectangle 24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18" name="Group 26"/>
          <p:cNvGrpSpPr/>
          <p:nvPr/>
        </p:nvGrpSpPr>
        <p:grpSpPr>
          <a:xfrm>
            <a:off x="2665984" y="3501008"/>
            <a:ext cx="897904" cy="362381"/>
            <a:chOff x="1259632" y="548680"/>
            <a:chExt cx="897904" cy="362381"/>
          </a:xfrm>
          <a:noFill/>
        </p:grpSpPr>
        <p:sp>
          <p:nvSpPr>
            <p:cNvPr id="28" name="Rectangle 27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21" name="Group 29"/>
          <p:cNvGrpSpPr/>
          <p:nvPr/>
        </p:nvGrpSpPr>
        <p:grpSpPr>
          <a:xfrm>
            <a:off x="5724128" y="3212976"/>
            <a:ext cx="897904" cy="362381"/>
            <a:chOff x="1259632" y="548680"/>
            <a:chExt cx="897904" cy="362381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24" name="Group 32"/>
          <p:cNvGrpSpPr/>
          <p:nvPr/>
        </p:nvGrpSpPr>
        <p:grpSpPr>
          <a:xfrm>
            <a:off x="5076056" y="3858707"/>
            <a:ext cx="897904" cy="362381"/>
            <a:chOff x="1259632" y="548680"/>
            <a:chExt cx="897904" cy="362381"/>
          </a:xfrm>
          <a:noFill/>
        </p:grpSpPr>
        <p:sp>
          <p:nvSpPr>
            <p:cNvPr id="34" name="Rectangle 33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27" name="Group 35"/>
          <p:cNvGrpSpPr/>
          <p:nvPr/>
        </p:nvGrpSpPr>
        <p:grpSpPr>
          <a:xfrm>
            <a:off x="6228184" y="4146739"/>
            <a:ext cx="897904" cy="362381"/>
            <a:chOff x="1259632" y="548680"/>
            <a:chExt cx="897904" cy="362381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30" name="Group 38"/>
          <p:cNvGrpSpPr/>
          <p:nvPr/>
        </p:nvGrpSpPr>
        <p:grpSpPr>
          <a:xfrm>
            <a:off x="6842448" y="3501008"/>
            <a:ext cx="897904" cy="362381"/>
            <a:chOff x="1259632" y="548680"/>
            <a:chExt cx="897904" cy="362381"/>
          </a:xfrm>
          <a:noFill/>
        </p:grpSpPr>
        <p:sp>
          <p:nvSpPr>
            <p:cNvPr id="40" name="Rectangle 39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33" name="Group 41"/>
          <p:cNvGrpSpPr/>
          <p:nvPr/>
        </p:nvGrpSpPr>
        <p:grpSpPr>
          <a:xfrm>
            <a:off x="5652120" y="4725144"/>
            <a:ext cx="897904" cy="362381"/>
            <a:chOff x="1259632" y="548680"/>
            <a:chExt cx="897904" cy="362381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</p:grpSp>
      <p:grpSp>
        <p:nvGrpSpPr>
          <p:cNvPr id="36" name="Group 44"/>
          <p:cNvGrpSpPr/>
          <p:nvPr/>
        </p:nvGrpSpPr>
        <p:grpSpPr>
          <a:xfrm>
            <a:off x="5004048" y="5370875"/>
            <a:ext cx="897904" cy="362381"/>
            <a:chOff x="1259632" y="548680"/>
            <a:chExt cx="897904" cy="362381"/>
          </a:xfrm>
          <a:noFill/>
        </p:grpSpPr>
        <p:sp>
          <p:nvSpPr>
            <p:cNvPr id="46" name="Rectangle 45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</p:grpSp>
      <p:grpSp>
        <p:nvGrpSpPr>
          <p:cNvPr id="39" name="Group 47"/>
          <p:cNvGrpSpPr/>
          <p:nvPr/>
        </p:nvGrpSpPr>
        <p:grpSpPr>
          <a:xfrm>
            <a:off x="6156176" y="5658907"/>
            <a:ext cx="897904" cy="362381"/>
            <a:chOff x="1259632" y="548680"/>
            <a:chExt cx="897904" cy="362381"/>
          </a:xfrm>
          <a:noFill/>
        </p:grpSpPr>
        <p:sp>
          <p:nvSpPr>
            <p:cNvPr id="49" name="Rectangle 48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</p:grpSp>
      <p:grpSp>
        <p:nvGrpSpPr>
          <p:cNvPr id="42" name="Group 50"/>
          <p:cNvGrpSpPr/>
          <p:nvPr/>
        </p:nvGrpSpPr>
        <p:grpSpPr>
          <a:xfrm>
            <a:off x="6770440" y="5013176"/>
            <a:ext cx="897904" cy="362381"/>
            <a:chOff x="1259632" y="548680"/>
            <a:chExt cx="897904" cy="362381"/>
          </a:xfrm>
          <a:noFill/>
        </p:grpSpPr>
        <p:sp>
          <p:nvSpPr>
            <p:cNvPr id="52" name="Rectangle 51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</p:grpSp>
      <p:grpSp>
        <p:nvGrpSpPr>
          <p:cNvPr id="45" name="Group 53"/>
          <p:cNvGrpSpPr/>
          <p:nvPr/>
        </p:nvGrpSpPr>
        <p:grpSpPr>
          <a:xfrm>
            <a:off x="7058472" y="2564904"/>
            <a:ext cx="897904" cy="362381"/>
            <a:chOff x="1259632" y="548680"/>
            <a:chExt cx="897904" cy="362381"/>
          </a:xfrm>
          <a:noFill/>
        </p:grpSpPr>
        <p:sp>
          <p:nvSpPr>
            <p:cNvPr id="55" name="Rectangle 54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</p:grpSp>
      <p:grpSp>
        <p:nvGrpSpPr>
          <p:cNvPr id="48" name="Group 56"/>
          <p:cNvGrpSpPr/>
          <p:nvPr/>
        </p:nvGrpSpPr>
        <p:grpSpPr>
          <a:xfrm>
            <a:off x="4754216" y="2850595"/>
            <a:ext cx="897904" cy="362381"/>
            <a:chOff x="1259632" y="548680"/>
            <a:chExt cx="897904" cy="362381"/>
          </a:xfrm>
          <a:noFill/>
        </p:grpSpPr>
        <p:sp>
          <p:nvSpPr>
            <p:cNvPr id="58" name="Rectangle 57"/>
            <p:cNvSpPr/>
            <p:nvPr/>
          </p:nvSpPr>
          <p:spPr>
            <a:xfrm>
              <a:off x="1259632" y="548680"/>
              <a:ext cx="52583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75720" y="551021"/>
              <a:ext cx="381816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2075400" y="6074132"/>
            <a:ext cx="5448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ambria Math"/>
                <a:ea typeface="Cambria Math"/>
              </a:rPr>
              <a:t>Idea:   </a:t>
            </a:r>
            <a:r>
              <a:rPr lang="en-GB" sz="2800" dirty="0" err="1">
                <a:solidFill>
                  <a:srgbClr val="FF0000"/>
                </a:solidFill>
                <a:latin typeface="Cambria Math"/>
                <a:ea typeface="Cambria Math"/>
              </a:rPr>
              <a:t>x.f</a:t>
            </a:r>
            <a:r>
              <a:rPr lang="en-GB" sz="2800" dirty="0">
                <a:solidFill>
                  <a:srgbClr val="FF0000"/>
                </a:solidFill>
                <a:latin typeface="Cambria Math"/>
                <a:ea typeface="Cambria Math"/>
              </a:rPr>
              <a:t> ↦ v   ⇔   acc(</a:t>
            </a:r>
            <a:r>
              <a:rPr lang="en-GB" sz="2800" dirty="0" err="1">
                <a:solidFill>
                  <a:srgbClr val="FF0000"/>
                </a:solidFill>
                <a:latin typeface="Cambria Math"/>
                <a:ea typeface="Cambria Math"/>
              </a:rPr>
              <a:t>x.f</a:t>
            </a:r>
            <a:r>
              <a:rPr lang="en-GB" sz="2800" dirty="0">
                <a:solidFill>
                  <a:srgbClr val="FF0000"/>
                </a:solidFill>
                <a:latin typeface="Cambria Math"/>
                <a:ea typeface="Cambria Math"/>
              </a:rPr>
              <a:t>) * </a:t>
            </a:r>
            <a:r>
              <a:rPr lang="en-GB" sz="2800" dirty="0" err="1">
                <a:solidFill>
                  <a:srgbClr val="FF0000"/>
                </a:solidFill>
                <a:latin typeface="Cambria Math"/>
                <a:ea typeface="Cambria Math"/>
              </a:rPr>
              <a:t>x.f</a:t>
            </a:r>
            <a:r>
              <a:rPr lang="en-GB" sz="2800" dirty="0">
                <a:solidFill>
                  <a:srgbClr val="FF0000"/>
                </a:solidFill>
                <a:latin typeface="Cambria Math"/>
                <a:ea typeface="Cambria Math"/>
              </a:rPr>
              <a:t> = v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5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“Magic Wand”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An assertion A ―  B means:</a:t>
            </a:r>
          </a:p>
          <a:p>
            <a:pPr marL="0">
              <a:buNone/>
            </a:pPr>
            <a:r>
              <a:rPr lang="en-GB" dirty="0"/>
              <a:t>“If, to the current heap, we add a disjoint heap satisfying A then the resulting heap is guaranteed to satisfy B”</a:t>
            </a:r>
          </a:p>
          <a:p>
            <a:pPr marL="0">
              <a:buNone/>
            </a:pPr>
            <a:endParaRPr lang="en-GB" dirty="0"/>
          </a:p>
          <a:p>
            <a:pPr marL="0">
              <a:buNone/>
            </a:pPr>
            <a:r>
              <a:rPr lang="en-GB" dirty="0">
                <a:solidFill>
                  <a:schemeClr val="bg1"/>
                </a:solidFill>
              </a:rPr>
              <a:t>Or: </a:t>
            </a:r>
            <a:r>
              <a:rPr lang="en-GB" dirty="0">
                <a:solidFill>
                  <a:srgbClr val="0070C0"/>
                </a:solidFill>
              </a:rPr>
              <a:t>h </a:t>
            </a:r>
            <a:r>
              <a:rPr lang="en-GB" dirty="0">
                <a:solidFill>
                  <a:srgbClr val="0070C0"/>
                </a:solidFill>
                <a:ea typeface="Arial Unicode MS"/>
                <a:cs typeface="Arial Unicode MS"/>
              </a:rPr>
              <a:t>⊨ </a:t>
            </a:r>
            <a:r>
              <a:rPr lang="en-GB" dirty="0">
                <a:solidFill>
                  <a:srgbClr val="0070C0"/>
                </a:solidFill>
              </a:rPr>
              <a:t>A ―  B</a:t>
            </a:r>
            <a:r>
              <a:rPr lang="en-GB" dirty="0">
                <a:solidFill>
                  <a:srgbClr val="0070C0"/>
                </a:solidFill>
                <a:ea typeface="Arial Unicode MS"/>
                <a:cs typeface="Arial Unicode MS"/>
              </a:rPr>
              <a:t>   </a:t>
            </a:r>
            <a:r>
              <a:rPr lang="en-GB" dirty="0" err="1">
                <a:solidFill>
                  <a:srgbClr val="0070C0"/>
                </a:solidFill>
                <a:ea typeface="Arial Unicode MS"/>
                <a:cs typeface="Arial Unicode MS"/>
              </a:rPr>
              <a:t>iff</a:t>
            </a:r>
            <a:r>
              <a:rPr lang="en-GB" dirty="0">
                <a:solidFill>
                  <a:srgbClr val="0070C0"/>
                </a:solidFill>
                <a:ea typeface="Arial Unicode MS"/>
                <a:cs typeface="Arial Unicode MS"/>
              </a:rPr>
              <a:t>   </a:t>
            </a:r>
            <a:br>
              <a:rPr lang="en-GB" dirty="0">
                <a:solidFill>
                  <a:srgbClr val="0070C0"/>
                </a:solidFill>
                <a:ea typeface="Arial Unicode MS"/>
                <a:cs typeface="Arial Unicode MS"/>
              </a:rPr>
            </a:br>
            <a:r>
              <a:rPr lang="en-GB" dirty="0">
                <a:solidFill>
                  <a:srgbClr val="0070C0"/>
                </a:solidFill>
                <a:ea typeface="Arial Unicode MS"/>
                <a:cs typeface="Arial Unicode MS"/>
              </a:rPr>
              <a:t>∀</a:t>
            </a:r>
            <a:r>
              <a:rPr lang="en-GB" dirty="0" err="1">
                <a:solidFill>
                  <a:srgbClr val="0070C0"/>
                </a:solidFill>
                <a:ea typeface="Arial Unicode MS"/>
                <a:cs typeface="Arial Unicode MS"/>
              </a:rPr>
              <a:t>h’⊥h</a:t>
            </a:r>
            <a:r>
              <a:rPr lang="en-GB" dirty="0">
                <a:solidFill>
                  <a:srgbClr val="0070C0"/>
                </a:solidFill>
                <a:ea typeface="Arial Unicode MS"/>
                <a:cs typeface="Arial Unicode MS"/>
              </a:rPr>
              <a:t>.( h’ ⊨ A   ⇒   </a:t>
            </a:r>
            <a:r>
              <a:rPr lang="en-GB" dirty="0">
                <a:solidFill>
                  <a:srgbClr val="0070C0"/>
                </a:solidFill>
              </a:rPr>
              <a:t>h </a:t>
            </a:r>
            <a:r>
              <a:rPr lang="en-GB" dirty="0">
                <a:solidFill>
                  <a:srgbClr val="0070C0"/>
                </a:solidFill>
                <a:ea typeface="Arial Unicode MS"/>
                <a:cs typeface="Arial Unicode MS"/>
              </a:rPr>
              <a:t>⊎ h’ ⊨ B)</a:t>
            </a:r>
          </a:p>
          <a:p>
            <a:pPr marL="0">
              <a:buNone/>
            </a:pPr>
            <a:endParaRPr lang="en-GB" dirty="0"/>
          </a:p>
        </p:txBody>
      </p:sp>
      <p:sp>
        <p:nvSpPr>
          <p:cNvPr id="18" name="L-Shape 17"/>
          <p:cNvSpPr/>
          <p:nvPr/>
        </p:nvSpPr>
        <p:spPr>
          <a:xfrm rot="1465722">
            <a:off x="1268243" y="2561342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rgbClr val="92D050">
              <a:alpha val="60000"/>
            </a:srgbClr>
          </a:solidFill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660232" y="2248694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46531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sym typeface="Wingdings 2"/>
              </a:rPr>
              <a:t>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L-Shape 17"/>
          <p:cNvSpPr/>
          <p:nvPr/>
        </p:nvSpPr>
        <p:spPr>
          <a:xfrm rot="1465722">
            <a:off x="1340251" y="2561342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rgbClr val="92D050">
              <a:alpha val="60000"/>
            </a:srgbClr>
          </a:solidFill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17665648">
            <a:off x="2037724" y="3254133"/>
            <a:ext cx="1772868" cy="887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29549" y="342741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The “Magic Wand”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An assertion A ―  B means:</a:t>
            </a:r>
          </a:p>
          <a:p>
            <a:pPr marL="0">
              <a:buNone/>
            </a:pPr>
            <a:r>
              <a:rPr lang="en-GB" dirty="0"/>
              <a:t>“If, to the current heap, we add a disjoint heap satisfying A then the resulting heap is guaranteed to satisfy B”</a:t>
            </a:r>
          </a:p>
          <a:p>
            <a:pPr marL="0">
              <a:buNone/>
            </a:pPr>
            <a:endParaRPr lang="en-GB" dirty="0"/>
          </a:p>
          <a:p>
            <a:pPr marL="0">
              <a:buNone/>
            </a:pPr>
            <a:r>
              <a:rPr lang="en-GB" dirty="0">
                <a:solidFill>
                  <a:schemeClr val="bg1"/>
                </a:solidFill>
              </a:rPr>
              <a:t>Or: </a:t>
            </a:r>
            <a:r>
              <a:rPr lang="en-GB" dirty="0"/>
              <a:t>h </a:t>
            </a:r>
            <a:r>
              <a:rPr lang="en-GB" dirty="0">
                <a:ea typeface="Arial Unicode MS"/>
                <a:cs typeface="Arial Unicode MS"/>
              </a:rPr>
              <a:t>⊨ </a:t>
            </a:r>
            <a:r>
              <a:rPr lang="en-GB" dirty="0"/>
              <a:t>A ―  B</a:t>
            </a:r>
            <a:r>
              <a:rPr lang="en-GB" dirty="0">
                <a:ea typeface="Arial Unicode MS"/>
                <a:cs typeface="Arial Unicode MS"/>
              </a:rPr>
              <a:t>   </a:t>
            </a:r>
            <a:r>
              <a:rPr lang="en-GB" dirty="0" err="1">
                <a:ea typeface="Arial Unicode MS"/>
                <a:cs typeface="Arial Unicode MS"/>
              </a:rPr>
              <a:t>iff</a:t>
            </a:r>
            <a:r>
              <a:rPr lang="en-GB" dirty="0">
                <a:ea typeface="Arial Unicode MS"/>
                <a:cs typeface="Arial Unicode MS"/>
              </a:rPr>
              <a:t>   </a:t>
            </a:r>
            <a:br>
              <a:rPr lang="en-GB" dirty="0">
                <a:ea typeface="Arial Unicode MS"/>
                <a:cs typeface="Arial Unicode MS"/>
              </a:rPr>
            </a:br>
            <a:r>
              <a:rPr lang="en-GB" dirty="0">
                <a:ea typeface="Arial Unicode MS"/>
                <a:cs typeface="Arial Unicode MS"/>
              </a:rPr>
              <a:t>∀</a:t>
            </a:r>
            <a:r>
              <a:rPr lang="en-GB" dirty="0" err="1">
                <a:ea typeface="Arial Unicode MS"/>
                <a:cs typeface="Arial Unicode MS"/>
              </a:rPr>
              <a:t>h’⊥h</a:t>
            </a:r>
            <a:r>
              <a:rPr lang="en-GB" dirty="0">
                <a:ea typeface="Arial Unicode MS"/>
                <a:cs typeface="Arial Unicode MS"/>
              </a:rPr>
              <a:t>.( h’ ⊨ A   ⇒   </a:t>
            </a:r>
            <a:r>
              <a:rPr lang="en-GB" dirty="0"/>
              <a:t>h </a:t>
            </a:r>
            <a:r>
              <a:rPr lang="en-GB" dirty="0">
                <a:ea typeface="Arial Unicode MS"/>
                <a:cs typeface="Arial Unicode MS"/>
              </a:rPr>
              <a:t>⊎ h’ ⊨ B)</a:t>
            </a:r>
          </a:p>
          <a:p>
            <a:pPr marL="0">
              <a:buNone/>
            </a:pP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60232" y="2248694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46531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L-Shape 17"/>
          <p:cNvSpPr/>
          <p:nvPr/>
        </p:nvSpPr>
        <p:spPr>
          <a:xfrm rot="1465722">
            <a:off x="1312175" y="2538521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rgbClr val="92D050">
              <a:alpha val="60000"/>
            </a:srgbClr>
          </a:solidFill>
          <a:ln>
            <a:solidFill>
              <a:srgbClr val="006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17665648">
            <a:off x="2009648" y="3231312"/>
            <a:ext cx="1772868" cy="887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01473" y="34045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 rot="1461923">
            <a:off x="1290702" y="2520626"/>
            <a:ext cx="1806820" cy="3349112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The “Magic Wand”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An assertion A ―  B means:</a:t>
            </a:r>
          </a:p>
          <a:p>
            <a:pPr marL="0">
              <a:buNone/>
            </a:pPr>
            <a:r>
              <a:rPr lang="en-GB" dirty="0"/>
              <a:t>“If, to the current heap, we add a disjoint heap satisfying A then the resulting heap is guaranteed to satisfy B”</a:t>
            </a:r>
          </a:p>
          <a:p>
            <a:pPr marL="0">
              <a:buNone/>
            </a:pPr>
            <a:endParaRPr lang="en-GB" dirty="0"/>
          </a:p>
          <a:p>
            <a:pPr marL="0">
              <a:buNone/>
            </a:pPr>
            <a:r>
              <a:rPr lang="en-GB" dirty="0">
                <a:solidFill>
                  <a:schemeClr val="bg1"/>
                </a:solidFill>
              </a:rPr>
              <a:t>Or: </a:t>
            </a:r>
            <a:r>
              <a:rPr lang="en-GB" dirty="0"/>
              <a:t>h </a:t>
            </a:r>
            <a:r>
              <a:rPr lang="en-GB" dirty="0">
                <a:ea typeface="Arial Unicode MS"/>
                <a:cs typeface="Arial Unicode MS"/>
              </a:rPr>
              <a:t>⊨ </a:t>
            </a:r>
            <a:r>
              <a:rPr lang="en-GB" dirty="0"/>
              <a:t>A ―  B</a:t>
            </a:r>
            <a:r>
              <a:rPr lang="en-GB" dirty="0">
                <a:ea typeface="Arial Unicode MS"/>
                <a:cs typeface="Arial Unicode MS"/>
              </a:rPr>
              <a:t>   </a:t>
            </a:r>
            <a:r>
              <a:rPr lang="en-GB" dirty="0" err="1">
                <a:ea typeface="Arial Unicode MS"/>
                <a:cs typeface="Arial Unicode MS"/>
              </a:rPr>
              <a:t>iff</a:t>
            </a:r>
            <a:r>
              <a:rPr lang="en-GB" dirty="0">
                <a:ea typeface="Arial Unicode MS"/>
                <a:cs typeface="Arial Unicode MS"/>
              </a:rPr>
              <a:t>   </a:t>
            </a:r>
            <a:br>
              <a:rPr lang="en-GB" dirty="0">
                <a:ea typeface="Arial Unicode MS"/>
                <a:cs typeface="Arial Unicode MS"/>
              </a:rPr>
            </a:br>
            <a:r>
              <a:rPr lang="en-GB" dirty="0">
                <a:ea typeface="Arial Unicode MS"/>
                <a:cs typeface="Arial Unicode MS"/>
              </a:rPr>
              <a:t>∀</a:t>
            </a:r>
            <a:r>
              <a:rPr lang="en-GB" dirty="0" err="1">
                <a:ea typeface="Arial Unicode MS"/>
                <a:cs typeface="Arial Unicode MS"/>
              </a:rPr>
              <a:t>h’⊥h</a:t>
            </a:r>
            <a:r>
              <a:rPr lang="en-GB" dirty="0">
                <a:ea typeface="Arial Unicode MS"/>
                <a:cs typeface="Arial Unicode MS"/>
              </a:rPr>
              <a:t>.( h’ ⊨ A   ⇒   </a:t>
            </a:r>
            <a:r>
              <a:rPr lang="en-GB" dirty="0"/>
              <a:t>h </a:t>
            </a:r>
            <a:r>
              <a:rPr lang="en-GB" dirty="0">
                <a:ea typeface="Arial Unicode MS"/>
                <a:cs typeface="Arial Unicode MS"/>
              </a:rPr>
              <a:t>⊎ h’ ⊨ B)</a:t>
            </a:r>
          </a:p>
          <a:p>
            <a:pPr marL="0">
              <a:buNone/>
            </a:pP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60232" y="2248694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46531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7665648">
            <a:off x="2009648" y="3231312"/>
            <a:ext cx="1772868" cy="88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8" name="L-Shape 17"/>
          <p:cNvSpPr/>
          <p:nvPr/>
        </p:nvSpPr>
        <p:spPr>
          <a:xfrm rot="1465722">
            <a:off x="1312175" y="2538521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01473" y="34045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 rot="1461923">
            <a:off x="1290702" y="2520626"/>
            <a:ext cx="1806820" cy="3349112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909385" y="40526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The “Magic Wand”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An assertion A ―  B means:</a:t>
            </a:r>
          </a:p>
          <a:p>
            <a:pPr marL="0">
              <a:buNone/>
            </a:pPr>
            <a:r>
              <a:rPr lang="en-GB" dirty="0"/>
              <a:t>“If, to the current heap, we add a disjoint heap satisfying A then the resulting heap is guaranteed to satisfy B”</a:t>
            </a:r>
          </a:p>
          <a:p>
            <a:pPr marL="0">
              <a:buNone/>
            </a:pPr>
            <a:endParaRPr lang="en-GB" dirty="0"/>
          </a:p>
          <a:p>
            <a:pPr marL="0">
              <a:buNone/>
            </a:pPr>
            <a:r>
              <a:rPr lang="en-GB" dirty="0">
                <a:solidFill>
                  <a:schemeClr val="bg1"/>
                </a:solidFill>
              </a:rPr>
              <a:t>Or: </a:t>
            </a:r>
            <a:r>
              <a:rPr lang="en-GB" dirty="0"/>
              <a:t>h </a:t>
            </a:r>
            <a:r>
              <a:rPr lang="en-GB" dirty="0">
                <a:ea typeface="Arial Unicode MS"/>
                <a:cs typeface="Arial Unicode MS"/>
              </a:rPr>
              <a:t>⊨ </a:t>
            </a:r>
            <a:r>
              <a:rPr lang="en-GB" dirty="0"/>
              <a:t>A ―  B</a:t>
            </a:r>
            <a:r>
              <a:rPr lang="en-GB" dirty="0">
                <a:ea typeface="Arial Unicode MS"/>
                <a:cs typeface="Arial Unicode MS"/>
              </a:rPr>
              <a:t>   </a:t>
            </a:r>
            <a:r>
              <a:rPr lang="en-GB" dirty="0" err="1">
                <a:ea typeface="Arial Unicode MS"/>
                <a:cs typeface="Arial Unicode MS"/>
              </a:rPr>
              <a:t>iff</a:t>
            </a:r>
            <a:r>
              <a:rPr lang="en-GB" dirty="0">
                <a:ea typeface="Arial Unicode MS"/>
                <a:cs typeface="Arial Unicode MS"/>
              </a:rPr>
              <a:t>   </a:t>
            </a:r>
            <a:br>
              <a:rPr lang="en-GB" dirty="0">
                <a:ea typeface="Arial Unicode MS"/>
                <a:cs typeface="Arial Unicode MS"/>
              </a:rPr>
            </a:br>
            <a:r>
              <a:rPr lang="en-GB" dirty="0">
                <a:ea typeface="Arial Unicode MS"/>
                <a:cs typeface="Arial Unicode MS"/>
              </a:rPr>
              <a:t>∀</a:t>
            </a:r>
            <a:r>
              <a:rPr lang="en-GB" dirty="0" err="1">
                <a:ea typeface="Arial Unicode MS"/>
                <a:cs typeface="Arial Unicode MS"/>
              </a:rPr>
              <a:t>h’⊥h</a:t>
            </a:r>
            <a:r>
              <a:rPr lang="en-GB" dirty="0">
                <a:ea typeface="Arial Unicode MS"/>
                <a:cs typeface="Arial Unicode MS"/>
              </a:rPr>
              <a:t>.( h’ ⊨ A   ⇒   </a:t>
            </a:r>
            <a:r>
              <a:rPr lang="en-GB" dirty="0"/>
              <a:t>h </a:t>
            </a:r>
            <a:r>
              <a:rPr lang="en-GB" dirty="0">
                <a:ea typeface="Arial Unicode MS"/>
                <a:cs typeface="Arial Unicode MS"/>
              </a:rPr>
              <a:t>⊎ h’ ⊨ B)</a:t>
            </a:r>
          </a:p>
          <a:p>
            <a:pPr marL="0">
              <a:buNone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660232" y="2248694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465313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7665648">
            <a:off x="2009648" y="3231312"/>
            <a:ext cx="1772868" cy="88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8" name="L-Shape 17"/>
          <p:cNvSpPr/>
          <p:nvPr/>
        </p:nvSpPr>
        <p:spPr>
          <a:xfrm rot="1465722">
            <a:off x="1312175" y="2538521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01473" y="34045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 rot="1461923">
            <a:off x="1290702" y="2520626"/>
            <a:ext cx="1806820" cy="3349112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909385" y="40526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The “Magic Wand”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7665648">
            <a:off x="2009648" y="3231312"/>
            <a:ext cx="1772868" cy="88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Separation Logic partial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8" name="L-Shape 17"/>
          <p:cNvSpPr/>
          <p:nvPr/>
        </p:nvSpPr>
        <p:spPr>
          <a:xfrm rot="1465722">
            <a:off x="1312175" y="2538521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0" name="Rectangle 9"/>
          <p:cNvSpPr/>
          <p:nvPr/>
        </p:nvSpPr>
        <p:spPr>
          <a:xfrm rot="1461923">
            <a:off x="1290702" y="2520626"/>
            <a:ext cx="1806820" cy="3349112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909385" y="40526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701473" y="340459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The “Magic Wand”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/>
              <a:t>Idea: reason in terms of </a:t>
            </a:r>
            <a:r>
              <a:rPr lang="en-GB" i="1" dirty="0"/>
              <a:t>heap fragments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Specialised connectives for describing heaps</a:t>
            </a:r>
          </a:p>
          <a:p>
            <a:r>
              <a:rPr lang="en-GB" dirty="0"/>
              <a:t>e.g., </a:t>
            </a:r>
            <a:r>
              <a:rPr lang="en-GB" dirty="0" err="1">
                <a:solidFill>
                  <a:srgbClr val="008000"/>
                </a:solidFill>
              </a:rPr>
              <a:t>x.f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>
                <a:solidFill>
                  <a:srgbClr val="008000"/>
                </a:solidFill>
                <a:latin typeface="Cambria Math"/>
                <a:ea typeface="Cambria Math"/>
              </a:rPr>
              <a:t>↦ </a:t>
            </a:r>
            <a:r>
              <a:rPr lang="en-GB" dirty="0">
                <a:solidFill>
                  <a:srgbClr val="008000"/>
                </a:solidFill>
                <a:ea typeface="Cambria Math"/>
              </a:rPr>
              <a:t>v    </a:t>
            </a:r>
            <a:r>
              <a:rPr lang="en-GB" dirty="0">
                <a:ea typeface="Cambria Math"/>
              </a:rPr>
              <a:t>(“points-to predicate”)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The only way for an assertion to dereference </a:t>
            </a:r>
            <a:r>
              <a:rPr lang="en-GB" dirty="0" err="1">
                <a:solidFill>
                  <a:srgbClr val="008000"/>
                </a:solidFill>
              </a:rPr>
              <a:t>x.f</a:t>
            </a:r>
            <a:endParaRPr lang="en-GB" dirty="0">
              <a:solidFill>
                <a:srgbClr val="008000"/>
              </a:solidFill>
            </a:endParaRPr>
          </a:p>
          <a:p>
            <a:pPr lvl="1"/>
            <a:r>
              <a:rPr lang="en-GB" dirty="0"/>
              <a:t>Specifies value </a:t>
            </a:r>
            <a:r>
              <a:rPr lang="en-GB" dirty="0">
                <a:solidFill>
                  <a:srgbClr val="008000"/>
                </a:solidFill>
              </a:rPr>
              <a:t>v</a:t>
            </a:r>
            <a:r>
              <a:rPr lang="en-GB" dirty="0"/>
              <a:t> currently stored at the location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4"/>
            <a:ext cx="4389884" cy="4494486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7665648">
            <a:off x="6371277" y="3255721"/>
            <a:ext cx="1772868" cy="887650"/>
          </a:xfrm>
          <a:prstGeom prst="rect">
            <a:avLst/>
          </a:prstGeom>
          <a:noFill/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	Just add extra permissions to the original state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rgbClr val="FF0000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rgbClr val="FF0000"/>
                </a:solidFill>
              </a:rPr>
              <a:t>	We attach significance to the values that were previously stored in the heap, at the new locations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	In IDF, A may involve heap-dependent expressions 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99CCFF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	In IDF, A may involve heap-dependent expressions 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  <p:sp>
        <p:nvSpPr>
          <p:cNvPr id="11" name="L-Shape 10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7665648">
            <a:off x="6371277" y="3255721"/>
            <a:ext cx="1772868" cy="887650"/>
          </a:xfrm>
          <a:prstGeom prst="rect">
            <a:avLst/>
          </a:prstGeom>
          <a:noFill/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	In IDF, A may involve heap-dependent expressions 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99CCFF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	In IDF, A may involve heap-dependent expressions 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 rot="17665648">
            <a:off x="6371277" y="3255721"/>
            <a:ext cx="1772868" cy="887650"/>
          </a:xfrm>
          <a:prstGeom prst="rect">
            <a:avLst/>
          </a:prstGeom>
          <a:solidFill>
            <a:srgbClr val="CCECFF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	In IDF, A may involve heap-dependent expressions 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 rot="17665648">
            <a:off x="6371277" y="3255721"/>
            <a:ext cx="1772868" cy="887650"/>
          </a:xfrm>
          <a:prstGeom prst="rect">
            <a:avLst/>
          </a:prstGeom>
          <a:solidFill>
            <a:srgbClr val="CCECFF"/>
          </a:solidFill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chemeClr val="bg1"/>
                </a:solidFill>
              </a:rPr>
              <a:t>	In IDF, A may involve heap-dependent expressions 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FFC000">
              <a:alpha val="40000"/>
            </a:srgbClr>
          </a:solidFill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 rot="17665648">
            <a:off x="6371277" y="3255721"/>
            <a:ext cx="1772868" cy="887650"/>
          </a:xfrm>
          <a:prstGeom prst="rect">
            <a:avLst/>
          </a:prstGeom>
          <a:solidFill>
            <a:srgbClr val="CCECFF"/>
          </a:solidFill>
          <a:ln>
            <a:solidFill>
              <a:srgbClr val="385D8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rgbClr val="FF0000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rgbClr val="FF0000"/>
                </a:solidFill>
              </a:rPr>
              <a:t>	In IDF, </a:t>
            </a:r>
            <a:r>
              <a:rPr lang="en-GB" sz="2800" dirty="0">
                <a:solidFill>
                  <a:srgbClr val="0070C0"/>
                </a:solidFill>
              </a:rPr>
              <a:t>A</a:t>
            </a:r>
            <a:r>
              <a:rPr lang="en-GB" sz="2800" dirty="0">
                <a:solidFill>
                  <a:srgbClr val="FF0000"/>
                </a:solidFill>
              </a:rPr>
              <a:t> may involve heap-dependent expressions </a:t>
            </a:r>
            <a:endParaRPr lang="en-GB" sz="2800" dirty="0">
              <a:solidFill>
                <a:srgbClr val="0070C0"/>
              </a:solidFill>
            </a:endParaRP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102" y="3429000"/>
            <a:ext cx="82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86294"/>
                </a:solidFill>
              </a:rPr>
              <a:t>A ?</a:t>
            </a:r>
          </a:p>
        </p:txBody>
      </p:sp>
      <p:sp>
        <p:nvSpPr>
          <p:cNvPr id="12" name="L-Shape 11"/>
          <p:cNvSpPr/>
          <p:nvPr/>
        </p:nvSpPr>
        <p:spPr>
          <a:xfrm rot="1465722">
            <a:off x="5682992" y="2561343"/>
            <a:ext cx="1760716" cy="3316316"/>
          </a:xfrm>
          <a:prstGeom prst="corner">
            <a:avLst>
              <a:gd name="adj1" fmla="val 86794"/>
              <a:gd name="adj2" fmla="val 48617"/>
            </a:avLst>
          </a:prstGeom>
          <a:solidFill>
            <a:schemeClr val="accent6"/>
          </a:solidFill>
          <a:ln>
            <a:solidFill>
              <a:srgbClr val="0068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75447" cy="4422477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For example,</a:t>
            </a:r>
          </a:p>
          <a:p>
            <a:pPr>
              <a:buNone/>
            </a:pPr>
            <a:r>
              <a:rPr lang="en-GB" dirty="0" err="1"/>
              <a:t>acc</a:t>
            </a:r>
            <a:r>
              <a:rPr lang="en-GB" dirty="0"/>
              <a:t>(</a:t>
            </a:r>
            <a:r>
              <a:rPr lang="en-GB" dirty="0" err="1"/>
              <a:t>x.f</a:t>
            </a:r>
            <a:r>
              <a:rPr lang="en-GB" dirty="0"/>
              <a:t>) * (</a:t>
            </a:r>
            <a:r>
              <a:rPr lang="en-GB" dirty="0" err="1"/>
              <a:t>x.f</a:t>
            </a:r>
            <a:r>
              <a:rPr lang="en-GB" dirty="0"/>
              <a:t> </a:t>
            </a:r>
            <a:r>
              <a:rPr lang="en-GB" dirty="0">
                <a:ea typeface="Arial Unicode MS"/>
                <a:cs typeface="Arial Unicode MS"/>
              </a:rPr>
              <a:t>≠ null </a:t>
            </a:r>
            <a:r>
              <a:rPr lang="en-GB" dirty="0"/>
              <a:t>―  </a:t>
            </a:r>
            <a:r>
              <a:rPr lang="en-GB" dirty="0" err="1">
                <a:ea typeface="Arial Unicode MS"/>
                <a:cs typeface="Arial Unicode MS"/>
              </a:rPr>
              <a:t>acc</a:t>
            </a:r>
            <a:r>
              <a:rPr lang="en-GB" dirty="0">
                <a:ea typeface="Arial Unicode MS"/>
                <a:cs typeface="Arial Unicode MS"/>
              </a:rPr>
              <a:t>(</a:t>
            </a:r>
            <a:r>
              <a:rPr lang="en-GB" dirty="0" err="1">
                <a:ea typeface="Arial Unicode MS"/>
                <a:cs typeface="Arial Unicode MS"/>
              </a:rPr>
              <a:t>x.f.g</a:t>
            </a:r>
            <a:r>
              <a:rPr lang="en-GB" dirty="0">
                <a:ea typeface="Arial Unicode MS"/>
                <a:cs typeface="Arial Unicode MS"/>
              </a:rPr>
              <a:t>))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>
                <a:ea typeface="Arial Unicode MS"/>
                <a:cs typeface="Arial Unicode MS"/>
              </a:rPr>
              <a:t>The intention is that the meaning of </a:t>
            </a:r>
            <a:r>
              <a:rPr lang="en-GB" dirty="0" err="1"/>
              <a:t>x.f</a:t>
            </a:r>
            <a:r>
              <a:rPr lang="en-GB" dirty="0"/>
              <a:t> is fixed by the permission “elsewhere”</a:t>
            </a:r>
          </a:p>
          <a:p>
            <a:pPr>
              <a:buNone/>
            </a:pPr>
            <a:r>
              <a:rPr lang="en-GB" dirty="0">
                <a:ea typeface="Arial Unicode MS"/>
                <a:cs typeface="Arial Unicode MS"/>
              </a:rPr>
              <a:t>When we judge the magic wand, if we consider assigning arbitrary values to </a:t>
            </a:r>
            <a:r>
              <a:rPr lang="en-GB" dirty="0" err="1">
                <a:ea typeface="Arial Unicode MS"/>
                <a:cs typeface="Arial Unicode MS"/>
              </a:rPr>
              <a:t>x.f</a:t>
            </a:r>
            <a:r>
              <a:rPr lang="en-GB" dirty="0">
                <a:ea typeface="Arial Unicode MS"/>
                <a:cs typeface="Arial Unicode MS"/>
              </a:rPr>
              <a:t>, then we lose the meaning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174875"/>
            <a:ext cx="4389884" cy="395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dirty="0"/>
              <a:t>	Assign new (arbitrary) values to unreadable heap locations, and </a:t>
            </a:r>
            <a:r>
              <a:rPr lang="en-GB" sz="2800" i="1" dirty="0"/>
              <a:t>then</a:t>
            </a:r>
            <a:r>
              <a:rPr lang="en-GB" sz="2800" dirty="0"/>
              <a:t> add new permissions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>
                <a:solidFill>
                  <a:srgbClr val="FF0000"/>
                </a:solidFill>
              </a:rPr>
              <a:t>Problem:</a:t>
            </a:r>
          </a:p>
          <a:p>
            <a:pPr>
              <a:buNone/>
            </a:pPr>
            <a:r>
              <a:rPr lang="en-GB" sz="2800" dirty="0">
                <a:solidFill>
                  <a:srgbClr val="FF0000"/>
                </a:solidFill>
              </a:rPr>
              <a:t>	In IDF, </a:t>
            </a:r>
            <a:r>
              <a:rPr lang="en-GB" sz="2800" dirty="0">
                <a:solidFill>
                  <a:srgbClr val="0070C0"/>
                </a:solidFill>
              </a:rPr>
              <a:t>A</a:t>
            </a:r>
            <a:r>
              <a:rPr lang="en-GB" sz="2800" dirty="0">
                <a:solidFill>
                  <a:srgbClr val="FF0000"/>
                </a:solidFill>
              </a:rPr>
              <a:t> may involve heap-dependent expressions</a:t>
            </a:r>
            <a:endParaRPr lang="en-GB" sz="2800" dirty="0">
              <a:solidFill>
                <a:srgbClr val="0070C0"/>
              </a:solidFill>
            </a:endParaRPr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/>
          </a:p>
          <a:p>
            <a:pPr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IDF total heap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How to model heap extension?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4288" y="2699628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6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i="1" dirty="0"/>
              <a:t>Separating conjunction </a:t>
            </a:r>
            <a:r>
              <a:rPr lang="en-GB" dirty="0"/>
              <a:t>connective *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A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en-GB" dirty="0"/>
              <a:t>B means A and B hold in </a:t>
            </a:r>
            <a:r>
              <a:rPr lang="en-GB" i="1" dirty="0">
                <a:solidFill>
                  <a:srgbClr val="FF0000"/>
                </a:solidFill>
              </a:rPr>
              <a:t>disjoint</a:t>
            </a:r>
            <a:r>
              <a:rPr lang="en-GB" dirty="0"/>
              <a:t> heaps</a:t>
            </a:r>
          </a:p>
          <a:p>
            <a:r>
              <a:rPr lang="en-GB" dirty="0"/>
              <a:t>e.g., </a:t>
            </a:r>
            <a:r>
              <a:rPr lang="en-GB" dirty="0" err="1">
                <a:solidFill>
                  <a:srgbClr val="008000"/>
                </a:solidFill>
              </a:rPr>
              <a:t>x.f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>
                <a:solidFill>
                  <a:srgbClr val="008000"/>
                </a:solidFill>
                <a:latin typeface="Cambria Math"/>
                <a:ea typeface="Cambria Math"/>
              </a:rPr>
              <a:t>↦ </a:t>
            </a:r>
            <a:r>
              <a:rPr lang="en-GB" dirty="0">
                <a:solidFill>
                  <a:srgbClr val="008000"/>
                </a:solidFill>
                <a:ea typeface="Cambria Math"/>
              </a:rPr>
              <a:t>v * </a:t>
            </a:r>
            <a:r>
              <a:rPr lang="en-GB" dirty="0" err="1">
                <a:solidFill>
                  <a:srgbClr val="008000"/>
                </a:solidFill>
              </a:rPr>
              <a:t>y.f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>
                <a:solidFill>
                  <a:srgbClr val="008000"/>
                </a:solidFill>
                <a:latin typeface="Cambria Math"/>
                <a:ea typeface="Cambria Math"/>
              </a:rPr>
              <a:t>↦ </a:t>
            </a:r>
            <a:r>
              <a:rPr lang="en-GB" dirty="0">
                <a:solidFill>
                  <a:srgbClr val="008000"/>
                </a:solidFill>
                <a:ea typeface="Cambria Math"/>
              </a:rPr>
              <a:t>5 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>
              <a:buNone/>
            </a:pPr>
            <a:r>
              <a:rPr lang="en-GB" dirty="0"/>
              <a:t>the </a:t>
            </a:r>
            <a:r>
              <a:rPr lang="en-GB" i="1" dirty="0" err="1">
                <a:solidFill>
                  <a:srgbClr val="FF0000"/>
                </a:solidFill>
              </a:rPr>
              <a:t>disjointness</a:t>
            </a:r>
            <a:r>
              <a:rPr lang="en-GB" i="1" dirty="0"/>
              <a:t> </a:t>
            </a:r>
            <a:r>
              <a:rPr lang="en-GB" dirty="0"/>
              <a:t>guarantees: x and y are not aliases</a:t>
            </a:r>
            <a:endParaRPr lang="en-GB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GB" sz="2800" dirty="0">
                <a:solidFill>
                  <a:schemeClr val="tx2"/>
                </a:solidFill>
              </a:rPr>
              <a:t>h 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⊨ A*B   </a:t>
            </a:r>
            <a:r>
              <a:rPr lang="en-GB" sz="2800" dirty="0" err="1">
                <a:solidFill>
                  <a:schemeClr val="tx2"/>
                </a:solidFill>
                <a:ea typeface="Arial Unicode MS"/>
                <a:cs typeface="Arial Unicode MS"/>
              </a:rPr>
              <a:t>iff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   </a:t>
            </a:r>
            <a:r>
              <a:rPr lang="en-GB" sz="2800" dirty="0">
                <a:solidFill>
                  <a:schemeClr val="tx2"/>
                </a:solidFill>
                <a:latin typeface="Arial Unicode MS"/>
                <a:ea typeface="Arial Unicode MS"/>
                <a:cs typeface="Arial Unicode MS"/>
              </a:rPr>
              <a:t>∃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h</a:t>
            </a:r>
            <a:r>
              <a:rPr lang="en-GB" sz="2800" baseline="-25000" dirty="0">
                <a:solidFill>
                  <a:schemeClr val="tx2"/>
                </a:solidFill>
                <a:ea typeface="Arial Unicode MS"/>
                <a:cs typeface="Arial Unicode MS"/>
              </a:rPr>
              <a:t>1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,h</a:t>
            </a:r>
            <a:r>
              <a:rPr lang="en-GB" sz="2800" baseline="-25000" dirty="0">
                <a:solidFill>
                  <a:schemeClr val="tx2"/>
                </a:solidFill>
                <a:ea typeface="Arial Unicode MS"/>
                <a:cs typeface="Arial Unicode MS"/>
              </a:rPr>
              <a:t>2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.(h=h</a:t>
            </a:r>
            <a:r>
              <a:rPr lang="en-GB" sz="2800" baseline="-25000" dirty="0">
                <a:solidFill>
                  <a:schemeClr val="tx2"/>
                </a:solidFill>
                <a:ea typeface="Arial Unicode MS"/>
                <a:cs typeface="Arial Unicode MS"/>
              </a:rPr>
              <a:t>1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⊎h</a:t>
            </a:r>
            <a:r>
              <a:rPr lang="en-GB" sz="2800" baseline="-25000" dirty="0">
                <a:solidFill>
                  <a:schemeClr val="tx2"/>
                </a:solidFill>
                <a:ea typeface="Arial Unicode MS"/>
                <a:cs typeface="Arial Unicode MS"/>
              </a:rPr>
              <a:t>2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  and  h</a:t>
            </a:r>
            <a:r>
              <a:rPr lang="en-GB" sz="2800" baseline="-25000" dirty="0">
                <a:solidFill>
                  <a:schemeClr val="tx2"/>
                </a:solidFill>
                <a:ea typeface="Arial Unicode MS"/>
                <a:cs typeface="Arial Unicode MS"/>
              </a:rPr>
              <a:t>1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 ⊨ A  and  h</a:t>
            </a:r>
            <a:r>
              <a:rPr lang="en-GB" sz="2800" baseline="-25000" dirty="0">
                <a:solidFill>
                  <a:schemeClr val="tx2"/>
                </a:solidFill>
                <a:ea typeface="Arial Unicode MS"/>
                <a:cs typeface="Arial Unicode MS"/>
              </a:rPr>
              <a:t>2 </a:t>
            </a:r>
            <a:r>
              <a:rPr lang="en-GB" sz="2800" dirty="0">
                <a:solidFill>
                  <a:schemeClr val="tx2"/>
                </a:solidFill>
                <a:ea typeface="Arial Unicode MS"/>
                <a:cs typeface="Arial Unicode MS"/>
              </a:rPr>
              <a:t>⊨ B)</a:t>
            </a:r>
            <a:endParaRPr lang="en-GB" sz="2800" dirty="0">
              <a:solidFill>
                <a:schemeClr val="tx2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rapezoid 5"/>
          <p:cNvSpPr/>
          <p:nvPr/>
        </p:nvSpPr>
        <p:spPr>
          <a:xfrm rot="8612917">
            <a:off x="4110423" y="4063130"/>
            <a:ext cx="1922069" cy="91925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y.f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422108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State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Idea: only consider “extending” the state by the smallest amount possible</a:t>
            </a:r>
          </a:p>
          <a:p>
            <a:pPr>
              <a:buNone/>
            </a:pPr>
            <a:r>
              <a:rPr lang="en-GB" dirty="0"/>
              <a:t>We modify the original semantics:</a:t>
            </a:r>
          </a:p>
          <a:p>
            <a:pPr>
              <a:buNone/>
            </a:pPr>
            <a:r>
              <a:rPr lang="en-GB" dirty="0">
                <a:latin typeface="+mj-lt"/>
              </a:rPr>
              <a:t>h 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⊨ </a:t>
            </a:r>
            <a:r>
              <a:rPr lang="en-GB" dirty="0"/>
              <a:t>A ―  B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   </a:t>
            </a:r>
            <a:r>
              <a:rPr lang="en-GB" dirty="0" err="1">
                <a:latin typeface="+mj-lt"/>
                <a:ea typeface="Arial Unicode MS"/>
                <a:cs typeface="Arial Unicode MS"/>
              </a:rPr>
              <a:t>iff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 </a:t>
            </a:r>
          </a:p>
          <a:p>
            <a:pPr>
              <a:buNone/>
            </a:pPr>
            <a:r>
              <a:rPr lang="en-GB" dirty="0">
                <a:latin typeface="+mj-lt"/>
                <a:ea typeface="Arial Unicode MS"/>
                <a:cs typeface="Arial Unicode MS"/>
              </a:rPr>
              <a:t>∀</a:t>
            </a:r>
            <a:r>
              <a:rPr lang="en-GB" dirty="0">
                <a:ea typeface="Arial Unicode MS"/>
                <a:cs typeface="Arial Unicode MS"/>
              </a:rPr>
              <a:t> </a:t>
            </a:r>
            <a:r>
              <a:rPr lang="en-GB" dirty="0" err="1">
                <a:ea typeface="Arial Unicode MS"/>
                <a:cs typeface="Arial Unicode MS"/>
              </a:rPr>
              <a:t>h’⊥h</a:t>
            </a:r>
            <a:r>
              <a:rPr lang="en-GB" dirty="0">
                <a:ea typeface="Arial Unicode MS"/>
                <a:cs typeface="Arial Unicode MS"/>
              </a:rPr>
              <a:t>. 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(h’ ⊨ A       ⇒   </a:t>
            </a:r>
            <a:r>
              <a:rPr lang="en-GB" dirty="0">
                <a:latin typeface="+mj-lt"/>
              </a:rPr>
              <a:t>h 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⊎ h’ ⊨ B)</a:t>
            </a:r>
            <a:r>
              <a:rPr lang="en-GB" dirty="0">
                <a:ea typeface="Arial Unicode MS"/>
                <a:cs typeface="Arial Unicode MS"/>
              </a:rPr>
              <a:t> </a:t>
            </a:r>
            <a:br>
              <a:rPr lang="en-GB" dirty="0">
                <a:ea typeface="Arial Unicode MS"/>
                <a:cs typeface="Arial Unicode MS"/>
              </a:rPr>
            </a:br>
            <a:r>
              <a:rPr lang="en-GB" dirty="0">
                <a:ea typeface="Arial Unicode MS"/>
                <a:cs typeface="Arial Unicode MS"/>
              </a:rPr>
              <a:t>                              </a:t>
            </a:r>
            <a:r>
              <a:rPr lang="en-GB" dirty="0">
                <a:solidFill>
                  <a:schemeClr val="bg1"/>
                </a:solidFill>
                <a:ea typeface="Arial Unicode MS"/>
                <a:cs typeface="Arial Unicode MS"/>
              </a:rPr>
              <a:t>⇒   </a:t>
            </a:r>
            <a:r>
              <a:rPr lang="en-GB" dirty="0">
                <a:solidFill>
                  <a:schemeClr val="bg1"/>
                </a:solidFill>
              </a:rPr>
              <a:t>h </a:t>
            </a:r>
            <a:r>
              <a:rPr lang="en-GB" dirty="0">
                <a:solidFill>
                  <a:schemeClr val="bg1"/>
                </a:solidFill>
                <a:ea typeface="Arial Unicode MS"/>
                <a:cs typeface="Arial Unicode MS"/>
              </a:rPr>
              <a:t>⊎ h’ ⊨ B)</a:t>
            </a:r>
          </a:p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A kind of “optimised” semantics for Separation Logic (but still equivalent, for SL assertions)</a:t>
            </a:r>
          </a:p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For IDF, we can analogously take new values for exactly the new permissions required by A</a:t>
            </a:r>
          </a:p>
          <a:p>
            <a:pPr>
              <a:buNone/>
            </a:pPr>
            <a:endParaRPr lang="en-GB" dirty="0">
              <a:latin typeface="+mj-lt"/>
              <a:ea typeface="Arial Unicode MS"/>
              <a:cs typeface="Arial Unicode MS"/>
            </a:endParaRPr>
          </a:p>
          <a:p>
            <a:pPr>
              <a:buNone/>
            </a:pPr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3428" y="3203684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0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State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Idea: only consider “extending” the state by the smallest amount possible</a:t>
            </a:r>
          </a:p>
          <a:p>
            <a:pPr>
              <a:buNone/>
            </a:pPr>
            <a:r>
              <a:rPr lang="en-GB" dirty="0"/>
              <a:t>We modify the original semantics </a:t>
            </a:r>
            <a:r>
              <a:rPr lang="en-GB" dirty="0">
                <a:solidFill>
                  <a:srgbClr val="FF0000"/>
                </a:solidFill>
              </a:rPr>
              <a:t>to be</a:t>
            </a:r>
            <a:r>
              <a:rPr lang="en-GB" dirty="0"/>
              <a:t>:</a:t>
            </a:r>
          </a:p>
          <a:p>
            <a:pPr>
              <a:buNone/>
            </a:pPr>
            <a:r>
              <a:rPr lang="en-GB" dirty="0">
                <a:latin typeface="+mj-lt"/>
              </a:rPr>
              <a:t>h 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⊨ </a:t>
            </a:r>
            <a:r>
              <a:rPr lang="en-GB" dirty="0"/>
              <a:t>A ―  B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   </a:t>
            </a:r>
            <a:r>
              <a:rPr lang="en-GB" dirty="0" err="1">
                <a:latin typeface="+mj-lt"/>
                <a:ea typeface="Arial Unicode MS"/>
                <a:cs typeface="Arial Unicode MS"/>
              </a:rPr>
              <a:t>iff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 </a:t>
            </a:r>
          </a:p>
          <a:p>
            <a:pPr>
              <a:buNone/>
            </a:pPr>
            <a:r>
              <a:rPr lang="en-GB" dirty="0">
                <a:latin typeface="+mj-lt"/>
                <a:ea typeface="Arial Unicode MS"/>
                <a:cs typeface="Arial Unicode MS"/>
              </a:rPr>
              <a:t>∀</a:t>
            </a:r>
            <a:r>
              <a:rPr lang="en-GB" dirty="0">
                <a:ea typeface="Arial Unicode MS"/>
                <a:cs typeface="Arial Unicode MS"/>
              </a:rPr>
              <a:t> </a:t>
            </a:r>
            <a:r>
              <a:rPr lang="en-GB" dirty="0" err="1">
                <a:ea typeface="Arial Unicode MS"/>
                <a:cs typeface="Arial Unicode MS"/>
              </a:rPr>
              <a:t>h’⊥h</a:t>
            </a:r>
            <a:r>
              <a:rPr lang="en-GB" dirty="0">
                <a:ea typeface="Arial Unicode MS"/>
                <a:cs typeface="Arial Unicode MS"/>
              </a:rPr>
              <a:t>. 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(h’ ⊨ A  ∧ </a:t>
            </a:r>
            <a:r>
              <a:rPr lang="en-GB" dirty="0">
                <a:solidFill>
                  <a:srgbClr val="FF0000"/>
                </a:solidFill>
                <a:latin typeface="+mj-lt"/>
                <a:ea typeface="Arial Unicode MS"/>
                <a:cs typeface="Arial Unicode MS"/>
              </a:rPr>
              <a:t>∀h’’(h’’⊂ h’ ⇒ h’’ ⊨ A)</a:t>
            </a:r>
            <a:br>
              <a:rPr lang="en-GB" dirty="0">
                <a:latin typeface="+mj-lt"/>
                <a:ea typeface="Arial Unicode MS"/>
                <a:cs typeface="Arial Unicode MS"/>
              </a:rPr>
            </a:br>
            <a:r>
              <a:rPr lang="en-GB" dirty="0">
                <a:latin typeface="+mj-lt"/>
                <a:ea typeface="Arial Unicode MS"/>
                <a:cs typeface="Arial Unicode MS"/>
              </a:rPr>
              <a:t>                              ⇒   </a:t>
            </a:r>
            <a:r>
              <a:rPr lang="en-GB" dirty="0">
                <a:latin typeface="+mj-lt"/>
              </a:rPr>
              <a:t>h </a:t>
            </a:r>
            <a:r>
              <a:rPr lang="en-GB" dirty="0">
                <a:latin typeface="+mj-lt"/>
                <a:ea typeface="Arial Unicode MS"/>
                <a:cs typeface="Arial Unicode MS"/>
              </a:rPr>
              <a:t>⊎ h’ ⊨ B)</a:t>
            </a:r>
          </a:p>
          <a:p>
            <a:pPr>
              <a:buNone/>
            </a:pPr>
            <a:r>
              <a:rPr lang="en-GB" dirty="0"/>
              <a:t>A kind of “optimised” semantics for Separation Logic (but still equivalent, for SL assertions)</a:t>
            </a:r>
          </a:p>
          <a:p>
            <a:pPr>
              <a:buNone/>
            </a:pPr>
            <a:r>
              <a:rPr lang="en-GB" dirty="0"/>
              <a:t>For IDF, we can analogously take new values for </a:t>
            </a:r>
            <a:r>
              <a:rPr lang="en-GB" dirty="0">
                <a:solidFill>
                  <a:srgbClr val="FF0000"/>
                </a:solidFill>
              </a:rPr>
              <a:t>exactly</a:t>
            </a:r>
            <a:r>
              <a:rPr lang="en-GB" dirty="0"/>
              <a:t> the new permissions required by A</a:t>
            </a:r>
          </a:p>
          <a:p>
            <a:pPr>
              <a:buNone/>
            </a:pPr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3625860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3428" y="3203684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 2"/>
              </a:rPr>
              <a:t>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did this get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well, we wrote some papers</a:t>
            </a:r>
          </a:p>
          <a:p>
            <a:pPr lvl="1"/>
            <a:r>
              <a:rPr lang="en-GB" dirty="0"/>
              <a:t>joint with </a:t>
            </a:r>
            <a:r>
              <a:rPr lang="en-GB" dirty="0">
                <a:solidFill>
                  <a:srgbClr val="0070C0"/>
                </a:solidFill>
              </a:rPr>
              <a:t>Matthew Parkinson</a:t>
            </a:r>
            <a:r>
              <a:rPr lang="en-GB" dirty="0"/>
              <a:t>: ESOP’11,</a:t>
            </a:r>
            <a:r>
              <a:rPr lang="en-GB" dirty="0">
                <a:solidFill>
                  <a:srgbClr val="FF0000"/>
                </a:solidFill>
              </a:rPr>
              <a:t>LMCS’12</a:t>
            </a:r>
          </a:p>
          <a:p>
            <a:r>
              <a:rPr lang="en-GB" dirty="0"/>
              <a:t>Gave formal assertion semantics to IDF logic </a:t>
            </a:r>
          </a:p>
          <a:p>
            <a:pPr lvl="1"/>
            <a:r>
              <a:rPr lang="en-GB" dirty="0"/>
              <a:t>new connectives “migrated” from SL (e.g., </a:t>
            </a:r>
            <a:r>
              <a:rPr lang="en-GB" dirty="0">
                <a:solidFill>
                  <a:schemeClr val="tx2"/>
                </a:solidFill>
              </a:rPr>
              <a:t>A ―  B</a:t>
            </a:r>
            <a:r>
              <a:rPr lang="en-GB" sz="2400" dirty="0">
                <a:ea typeface="Arial Unicode MS"/>
                <a:cs typeface="Arial Unicode MS"/>
              </a:rPr>
              <a:t>)</a:t>
            </a:r>
            <a:endParaRPr lang="en-GB" dirty="0"/>
          </a:p>
          <a:p>
            <a:r>
              <a:rPr lang="en-GB" dirty="0"/>
              <a:t>We gave translation from SL assertions to IDF</a:t>
            </a:r>
          </a:p>
          <a:p>
            <a:pPr lvl="1"/>
            <a:r>
              <a:rPr lang="en-GB" dirty="0"/>
              <a:t>formally relates the semantics of each</a:t>
            </a:r>
          </a:p>
          <a:p>
            <a:r>
              <a:rPr lang="en-GB" dirty="0"/>
              <a:t>We gave a </a:t>
            </a:r>
            <a:r>
              <a:rPr lang="en-GB" i="1" dirty="0">
                <a:solidFill>
                  <a:srgbClr val="FF0000"/>
                </a:solidFill>
              </a:rPr>
              <a:t>total heaps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semantics for Sep. Logic</a:t>
            </a:r>
          </a:p>
          <a:p>
            <a:pPr lvl="1"/>
            <a:r>
              <a:rPr lang="en-GB" dirty="0"/>
              <a:t>suggests new implementation strategies</a:t>
            </a:r>
          </a:p>
          <a:p>
            <a:endParaRPr lang="en-GB" dirty="0">
              <a:latin typeface="+mj-lt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24108" y="3356992"/>
            <a:ext cx="3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sym typeface="Wingdings 2"/>
              </a:rPr>
              <a:t>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But, it gets (even) better..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Making the comparison practical, required a story for recursive predicates/functions</a:t>
            </a:r>
          </a:p>
          <a:p>
            <a:r>
              <a:rPr lang="en-GB" dirty="0"/>
              <a:t>In joint work with Daniel Jost, we translate </a:t>
            </a:r>
            <a:r>
              <a:rPr lang="en-GB" dirty="0" err="1">
                <a:solidFill>
                  <a:srgbClr val="0070C0"/>
                </a:solidFill>
              </a:rPr>
              <a:t>VeriFast</a:t>
            </a:r>
            <a:r>
              <a:rPr lang="en-GB" dirty="0"/>
              <a:t> examples to </a:t>
            </a:r>
            <a:r>
              <a:rPr lang="en-GB" dirty="0">
                <a:solidFill>
                  <a:srgbClr val="0070C0"/>
                </a:solidFill>
              </a:rPr>
              <a:t>Chalice </a:t>
            </a:r>
            <a:r>
              <a:rPr lang="en-GB" dirty="0">
                <a:solidFill>
                  <a:srgbClr val="FF0000"/>
                </a:solidFill>
              </a:rPr>
              <a:t>(VSTTE’13) </a:t>
            </a:r>
          </a:p>
          <a:p>
            <a:pPr lvl="1"/>
            <a:r>
              <a:rPr lang="en-GB" dirty="0"/>
              <a:t>we can encode SL verification for </a:t>
            </a:r>
            <a:r>
              <a:rPr lang="en-GB" dirty="0">
                <a:solidFill>
                  <a:srgbClr val="0070C0"/>
                </a:solidFill>
              </a:rPr>
              <a:t>Z3</a:t>
            </a:r>
            <a:r>
              <a:rPr lang="en-GB" dirty="0"/>
              <a:t> SMT solver</a:t>
            </a:r>
          </a:p>
          <a:p>
            <a:pPr lvl="1"/>
            <a:r>
              <a:rPr lang="en-GB" dirty="0"/>
              <a:t>required static analysis for recursive definitions</a:t>
            </a:r>
          </a:p>
          <a:p>
            <a:r>
              <a:rPr lang="en-GB" dirty="0">
                <a:latin typeface="+mj-lt"/>
              </a:rPr>
              <a:t>Pulling ideas from both sides is productive</a:t>
            </a:r>
          </a:p>
          <a:p>
            <a:pPr lvl="1"/>
            <a:r>
              <a:rPr lang="en-GB" dirty="0">
                <a:latin typeface="+mj-lt"/>
              </a:rPr>
              <a:t>Kassios/Kritikos: [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ESOP’13</a:t>
            </a:r>
            <a:r>
              <a:rPr lang="en-GB" dirty="0">
                <a:latin typeface="+mj-lt"/>
              </a:rPr>
              <a:t>] add </a:t>
            </a:r>
            <a:r>
              <a:rPr lang="en-GB" i="1" dirty="0" err="1">
                <a:latin typeface="+mj-lt"/>
              </a:rPr>
              <a:t>backpointers</a:t>
            </a:r>
            <a:r>
              <a:rPr lang="en-GB" dirty="0">
                <a:latin typeface="+mj-lt"/>
              </a:rPr>
              <a:t> to SL</a:t>
            </a:r>
          </a:p>
          <a:p>
            <a:pPr lvl="1"/>
            <a:r>
              <a:rPr lang="en-GB" dirty="0">
                <a:latin typeface="+mj-lt"/>
              </a:rPr>
              <a:t>“magic wand” handling might be implementable..</a:t>
            </a:r>
          </a:p>
          <a:p>
            <a:pPr lvl="1"/>
            <a:r>
              <a:rPr lang="en-GB" dirty="0">
                <a:latin typeface="+mj-lt"/>
              </a:rPr>
              <a:t>other fun ideas in infancy (stay tuned)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Ways of investigating relationships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en-GB" dirty="0"/>
              <a:t>Formalising and proving relationships between semantics of specification logics (e.g., described)</a:t>
            </a:r>
          </a:p>
          <a:p>
            <a:pPr lvl="1"/>
            <a:r>
              <a:rPr lang="en-GB" dirty="0"/>
              <a:t>joint work with </a:t>
            </a:r>
            <a:r>
              <a:rPr lang="en-GB" dirty="0">
                <a:solidFill>
                  <a:srgbClr val="0070C0"/>
                </a:solidFill>
              </a:rPr>
              <a:t>Matthew Parkinson</a:t>
            </a:r>
            <a:r>
              <a:rPr lang="en-GB" dirty="0"/>
              <a:t>: ESOP’11,</a:t>
            </a:r>
            <a:r>
              <a:rPr lang="en-GB" dirty="0">
                <a:solidFill>
                  <a:srgbClr val="FF0000"/>
                </a:solidFill>
              </a:rPr>
              <a:t>LMCS’12</a:t>
            </a:r>
          </a:p>
          <a:p>
            <a:r>
              <a:rPr lang="en-GB" dirty="0"/>
              <a:t>Providing encodings/translations between languages of different implemented verifiers</a:t>
            </a:r>
          </a:p>
          <a:p>
            <a:pPr lvl="1"/>
            <a:r>
              <a:rPr lang="en-GB" dirty="0"/>
              <a:t>Joint work with </a:t>
            </a:r>
            <a:r>
              <a:rPr lang="en-GB" dirty="0">
                <a:solidFill>
                  <a:srgbClr val="0070C0"/>
                </a:solidFill>
              </a:rPr>
              <a:t>Daniel Jost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VSTTE’13 </a:t>
            </a:r>
            <a:r>
              <a:rPr lang="en-GB" dirty="0"/>
              <a:t>(this weekend!)</a:t>
            </a:r>
          </a:p>
          <a:p>
            <a:r>
              <a:rPr lang="en-GB" dirty="0"/>
              <a:t>Specifying and verifying challenging examples using multiple different approaches/tools</a:t>
            </a:r>
          </a:p>
          <a:p>
            <a:pPr marL="742950" lvl="2" indent="-342900"/>
            <a:r>
              <a:rPr lang="en-GB" dirty="0"/>
              <a:t>e.g., verification competitions for VSTTE and FM events</a:t>
            </a:r>
          </a:p>
          <a:p>
            <a:pPr marL="742950" lvl="2" indent="-342900"/>
            <a:r>
              <a:rPr lang="en-GB" dirty="0"/>
              <a:t>interesting to try out variety of methodologies by hand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7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/>
              <a:t>Extend standard first-order assertions to additionally include “accessibility predicates”: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acc(</a:t>
            </a:r>
            <a:r>
              <a:rPr lang="en-GB" dirty="0" err="1">
                <a:solidFill>
                  <a:srgbClr val="0070C0"/>
                </a:solidFill>
              </a:rPr>
              <a:t>x.f</a:t>
            </a:r>
            <a:r>
              <a:rPr lang="en-GB" dirty="0">
                <a:solidFill>
                  <a:srgbClr val="0070C0"/>
                </a:solidFill>
              </a:rPr>
              <a:t>) </a:t>
            </a:r>
            <a:r>
              <a:rPr lang="en-GB" dirty="0"/>
              <a:t>is an assertion; we have </a:t>
            </a:r>
            <a:r>
              <a:rPr lang="en-GB" i="1" dirty="0">
                <a:solidFill>
                  <a:srgbClr val="FF0000"/>
                </a:solidFill>
              </a:rPr>
              <a:t>permission</a:t>
            </a:r>
            <a:r>
              <a:rPr lang="en-GB" dirty="0"/>
              <a:t> to </a:t>
            </a:r>
            <a:r>
              <a:rPr lang="en-GB" dirty="0" err="1">
                <a:solidFill>
                  <a:srgbClr val="0070C0"/>
                </a:solidFill>
              </a:rPr>
              <a:t>x.f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Unlike in sep. logic, assertions can also include heap-dependent expressions: e.g., </a:t>
            </a:r>
            <a:r>
              <a:rPr lang="en-GB" dirty="0" err="1">
                <a:solidFill>
                  <a:srgbClr val="0070C0"/>
                </a:solidFill>
              </a:rPr>
              <a:t>x.f</a:t>
            </a:r>
            <a:r>
              <a:rPr lang="en-GB" dirty="0">
                <a:solidFill>
                  <a:srgbClr val="0070C0"/>
                </a:solidFill>
              </a:rPr>
              <a:t> &gt; 3 </a:t>
            </a:r>
            <a:endParaRPr lang="en-GB" dirty="0"/>
          </a:p>
          <a:p>
            <a:r>
              <a:rPr lang="en-GB" dirty="0"/>
              <a:t>Idea: verification based on a </a:t>
            </a:r>
            <a:r>
              <a:rPr lang="en-GB" i="1" dirty="0"/>
              <a:t>total heap</a:t>
            </a:r>
          </a:p>
          <a:p>
            <a:pPr lvl="1"/>
            <a:r>
              <a:rPr lang="en-GB" dirty="0" err="1"/>
              <a:t>prover</a:t>
            </a:r>
            <a:r>
              <a:rPr lang="en-GB" dirty="0"/>
              <a:t> “sees” a value for every heap location</a:t>
            </a:r>
          </a:p>
          <a:p>
            <a:pPr lvl="1"/>
            <a:r>
              <a:rPr lang="en-GB" i="1" dirty="0"/>
              <a:t>but</a:t>
            </a:r>
            <a:r>
              <a:rPr lang="en-GB" dirty="0"/>
              <a:t> these values are only guaranteed meaningful if the thread also holds permission to the location</a:t>
            </a:r>
            <a:endParaRPr lang="en-GB" i="1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>
                <a:solidFill>
                  <a:srgbClr val="0070C0"/>
                </a:solidFill>
              </a:rPr>
              <a:t>acc(</a:t>
            </a:r>
            <a:r>
              <a:rPr lang="en-GB" dirty="0" err="1">
                <a:solidFill>
                  <a:srgbClr val="0070C0"/>
                </a:solidFill>
              </a:rPr>
              <a:t>x.f</a:t>
            </a:r>
            <a:r>
              <a:rPr lang="en-GB" dirty="0">
                <a:solidFill>
                  <a:srgbClr val="0070C0"/>
                </a:solidFill>
              </a:rPr>
              <a:t>) * </a:t>
            </a:r>
            <a:r>
              <a:rPr lang="en-GB" dirty="0" err="1">
                <a:solidFill>
                  <a:srgbClr val="0070C0"/>
                </a:solidFill>
              </a:rPr>
              <a:t>x.f</a:t>
            </a:r>
            <a:r>
              <a:rPr lang="en-GB" dirty="0">
                <a:solidFill>
                  <a:srgbClr val="0070C0"/>
                </a:solidFill>
              </a:rPr>
              <a:t> = 4 * acc(</a:t>
            </a:r>
            <a:r>
              <a:rPr lang="en-GB" dirty="0" err="1">
                <a:solidFill>
                  <a:srgbClr val="0070C0"/>
                </a:solidFill>
              </a:rPr>
              <a:t>x.g</a:t>
            </a:r>
            <a:r>
              <a:rPr lang="en-GB" dirty="0">
                <a:solidFill>
                  <a:srgbClr val="0070C0"/>
                </a:solidFill>
              </a:rPr>
              <a:t>)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b="1" dirty="0">
                <a:solidFill>
                  <a:srgbClr val="FF0000"/>
                </a:solidFill>
              </a:rPr>
              <a:t>acc(</a:t>
            </a:r>
            <a:r>
              <a:rPr lang="en-GB" b="1" dirty="0" err="1">
                <a:solidFill>
                  <a:srgbClr val="FF0000"/>
                </a:solidFill>
              </a:rPr>
              <a:t>x.f</a:t>
            </a:r>
            <a:r>
              <a:rPr lang="en-GB" b="1" dirty="0">
                <a:solidFill>
                  <a:srgbClr val="FF0000"/>
                </a:solidFill>
              </a:rPr>
              <a:t>) </a:t>
            </a:r>
            <a:r>
              <a:rPr lang="en-GB" dirty="0"/>
              <a:t>* </a:t>
            </a:r>
            <a:r>
              <a:rPr lang="en-GB" dirty="0" err="1"/>
              <a:t>x.f</a:t>
            </a:r>
            <a:r>
              <a:rPr lang="en-GB" dirty="0"/>
              <a:t> = 4 * acc(</a:t>
            </a:r>
            <a:r>
              <a:rPr lang="en-GB" dirty="0" err="1"/>
              <a:t>x.g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/>
              <a:t>acc(</a:t>
            </a:r>
            <a:r>
              <a:rPr lang="en-GB" dirty="0" err="1"/>
              <a:t>x.f</a:t>
            </a:r>
            <a:r>
              <a:rPr lang="en-GB" dirty="0"/>
              <a:t>) * </a:t>
            </a:r>
            <a:r>
              <a:rPr lang="en-GB" b="1" dirty="0" err="1">
                <a:solidFill>
                  <a:srgbClr val="FF0000"/>
                </a:solidFill>
              </a:rPr>
              <a:t>x.f</a:t>
            </a:r>
            <a:r>
              <a:rPr lang="en-GB" b="1" dirty="0">
                <a:solidFill>
                  <a:srgbClr val="FF0000"/>
                </a:solidFill>
              </a:rPr>
              <a:t> = 4 </a:t>
            </a:r>
            <a:r>
              <a:rPr lang="en-GB" dirty="0"/>
              <a:t>* acc(</a:t>
            </a:r>
            <a:r>
              <a:rPr lang="en-GB" dirty="0" err="1"/>
              <a:t>x.g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Implicit Dynamic Frames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7544" y="2780928"/>
            <a:ext cx="8280920" cy="266429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example</a:t>
            </a:r>
          </a:p>
          <a:p>
            <a:pPr lvl="1">
              <a:buNone/>
            </a:pPr>
            <a:r>
              <a:rPr lang="en-GB" dirty="0"/>
              <a:t>acc(</a:t>
            </a:r>
            <a:r>
              <a:rPr lang="en-GB" dirty="0" err="1"/>
              <a:t>x.f</a:t>
            </a:r>
            <a:r>
              <a:rPr lang="en-GB" dirty="0"/>
              <a:t>) * </a:t>
            </a:r>
            <a:r>
              <a:rPr lang="en-GB" b="1" dirty="0" err="1">
                <a:solidFill>
                  <a:srgbClr val="FF0000"/>
                </a:solidFill>
              </a:rPr>
              <a:t>x.f</a:t>
            </a:r>
            <a:r>
              <a:rPr lang="en-GB" b="1" dirty="0">
                <a:solidFill>
                  <a:srgbClr val="FF0000"/>
                </a:solidFill>
              </a:rPr>
              <a:t> = 4 </a:t>
            </a:r>
            <a:r>
              <a:rPr lang="en-GB" dirty="0"/>
              <a:t>* acc(</a:t>
            </a:r>
            <a:r>
              <a:rPr lang="en-GB" dirty="0" err="1"/>
              <a:t>x.g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 rot="19406531">
            <a:off x="2929599" y="3773242"/>
            <a:ext cx="1947040" cy="931193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37327" y="395605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x.f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Dynamic Frames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Microsoft Office PowerPoint</Application>
  <PresentationFormat>On-screen Show (4:3)</PresentationFormat>
  <Paragraphs>475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 Unicode MS</vt:lpstr>
      <vt:lpstr>Arial</vt:lpstr>
      <vt:lpstr>Calibri</vt:lpstr>
      <vt:lpstr>Cambria Math</vt:lpstr>
      <vt:lpstr>Wingdings 2</vt:lpstr>
      <vt:lpstr>Office Theme</vt:lpstr>
      <vt:lpstr>Changing perspective can be useful  Relating alternative logics for automatic software verification</vt:lpstr>
      <vt:lpstr>Topic</vt:lpstr>
      <vt:lpstr>Separation Logic</vt:lpstr>
      <vt:lpstr>Separation Logic</vt:lpstr>
      <vt:lpstr>Implicit Dynamic Frames</vt:lpstr>
      <vt:lpstr>Implicit Dynamic Frames</vt:lpstr>
      <vt:lpstr>Implicit Dynamic Frames</vt:lpstr>
      <vt:lpstr>Implicit Dynamic Frames</vt:lpstr>
      <vt:lpstr>Implicit Dynamic Frames</vt:lpstr>
      <vt:lpstr>Implicit Dynamic Frames</vt:lpstr>
      <vt:lpstr>Implicit Dynamic Frames</vt:lpstr>
      <vt:lpstr>Implicit Dynamic Frames</vt:lpstr>
      <vt:lpstr>Implicit Dynamic Frames</vt:lpstr>
      <vt:lpstr>Implicit Dynamic Frames</vt:lpstr>
      <vt:lpstr>Self-framing assertions</vt:lpstr>
      <vt:lpstr>Self-framing assertions</vt:lpstr>
      <vt:lpstr>Self-framing assertions</vt:lpstr>
      <vt:lpstr>Self-framing assertions</vt:lpstr>
      <vt:lpstr>Self-framing assertions</vt:lpstr>
      <vt:lpstr>Self-framing assertions</vt:lpstr>
      <vt:lpstr>A*B</vt:lpstr>
      <vt:lpstr>A*B</vt:lpstr>
      <vt:lpstr>A*B</vt:lpstr>
      <vt:lpstr>The “Magic Wand”</vt:lpstr>
      <vt:lpstr>The “Magic Wand”</vt:lpstr>
      <vt:lpstr>The “Magic Wand”</vt:lpstr>
      <vt:lpstr>The “Magic Wand”</vt:lpstr>
      <vt:lpstr>The “Magic Wand”</vt:lpstr>
      <vt:lpstr>The “Magic Wand”</vt:lpstr>
      <vt:lpstr>How to model heap extension?</vt:lpstr>
      <vt:lpstr>How to model heap extension?</vt:lpstr>
      <vt:lpstr>How to model heap extension?</vt:lpstr>
      <vt:lpstr>How to model heap extension?</vt:lpstr>
      <vt:lpstr>How to model heap extension?</vt:lpstr>
      <vt:lpstr>How to model heap extension?</vt:lpstr>
      <vt:lpstr>How to model heap extension?</vt:lpstr>
      <vt:lpstr>How to model heap extension?</vt:lpstr>
      <vt:lpstr>How to model heap extension?</vt:lpstr>
      <vt:lpstr>How to model heap extension?</vt:lpstr>
      <vt:lpstr>Minimal State Extensions</vt:lpstr>
      <vt:lpstr>Minimal State Extensions</vt:lpstr>
      <vt:lpstr>Where did this get us?</vt:lpstr>
      <vt:lpstr>But, it gets (even) better..</vt:lpstr>
      <vt:lpstr>Ways of investigating relationships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Separation Logic and Implicit Dynamic Frames</dc:title>
  <dc:creator>Matthew Parkinson</dc:creator>
  <cp:lastModifiedBy>Johannes Bader</cp:lastModifiedBy>
  <cp:revision>216</cp:revision>
  <cp:lastPrinted>2011-03-21T11:34:53Z</cp:lastPrinted>
  <dcterms:created xsi:type="dcterms:W3CDTF">2011-03-18T11:02:18Z</dcterms:created>
  <dcterms:modified xsi:type="dcterms:W3CDTF">2016-09-08T02:04:42Z</dcterms:modified>
</cp:coreProperties>
</file>